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60" r:id="rId5"/>
    <p:sldId id="308" r:id="rId6"/>
    <p:sldId id="261" r:id="rId7"/>
    <p:sldId id="262" r:id="rId8"/>
    <p:sldId id="263" r:id="rId9"/>
    <p:sldId id="264" r:id="rId10"/>
    <p:sldId id="265" r:id="rId11"/>
    <p:sldId id="259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307" r:id="rId20"/>
    <p:sldId id="272" r:id="rId21"/>
    <p:sldId id="274" r:id="rId22"/>
    <p:sldId id="275" r:id="rId23"/>
    <p:sldId id="309" r:id="rId24"/>
    <p:sldId id="276" r:id="rId25"/>
    <p:sldId id="277" r:id="rId26"/>
    <p:sldId id="278" r:id="rId27"/>
    <p:sldId id="280" r:id="rId28"/>
    <p:sldId id="284" r:id="rId29"/>
    <p:sldId id="288" r:id="rId30"/>
    <p:sldId id="289" r:id="rId31"/>
    <p:sldId id="279" r:id="rId32"/>
    <p:sldId id="281" r:id="rId33"/>
    <p:sldId id="282" r:id="rId34"/>
    <p:sldId id="283" r:id="rId35"/>
    <p:sldId id="315" r:id="rId36"/>
    <p:sldId id="285" r:id="rId37"/>
    <p:sldId id="286" r:id="rId38"/>
    <p:sldId id="287" r:id="rId39"/>
    <p:sldId id="314" r:id="rId40"/>
    <p:sldId id="290" r:id="rId41"/>
    <p:sldId id="291" r:id="rId42"/>
    <p:sldId id="292" r:id="rId43"/>
    <p:sldId id="293" r:id="rId44"/>
    <p:sldId id="294" r:id="rId45"/>
    <p:sldId id="311" r:id="rId46"/>
    <p:sldId id="295" r:id="rId47"/>
    <p:sldId id="310" r:id="rId48"/>
    <p:sldId id="312" r:id="rId49"/>
    <p:sldId id="296" r:id="rId50"/>
    <p:sldId id="299" r:id="rId51"/>
    <p:sldId id="300" r:id="rId52"/>
    <p:sldId id="297" r:id="rId53"/>
    <p:sldId id="298" r:id="rId54"/>
    <p:sldId id="303" r:id="rId55"/>
    <p:sldId id="313" r:id="rId56"/>
    <p:sldId id="304" r:id="rId57"/>
    <p:sldId id="305" r:id="rId5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7C80"/>
    <a:srgbClr val="33CC3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9"/>
  </p:normalViewPr>
  <p:slideViewPr>
    <p:cSldViewPr snapToGrid="0">
      <p:cViewPr varScale="1">
        <p:scale>
          <a:sx n="164" d="100"/>
          <a:sy n="164" d="100"/>
        </p:scale>
        <p:origin x="1748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7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zh-CN" altLang="zh-CN"/>
              </a:p>
            </p:txBody>
          </p:sp>
          <p:sp>
            <p:nvSpPr>
              <p:cNvPr id="5125" name="Freeform 5"/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0" y="0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6" name="Freeform 6"/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/>
                <a:ahLst/>
                <a:cxnLst>
                  <a:cxn ang="0">
                    <a:pos x="5272" y="0"/>
                  </a:cxn>
                  <a:cxn ang="0">
                    <a:pos x="5272" y="1392"/>
                  </a:cxn>
                  <a:cxn ang="0">
                    <a:pos x="0" y="1392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7" name="Group 7"/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5128" name="Rectangle 8"/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zh-CN" altLang="zh-CN"/>
              </a:p>
            </p:txBody>
          </p:sp>
          <p:sp>
            <p:nvSpPr>
              <p:cNvPr id="5129" name="Freeform 9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0" y="0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0" name="Freeform 10"/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/>
                <a:ahLst/>
                <a:cxnLst>
                  <a:cxn ang="0">
                    <a:pos x="5280" y="0"/>
                  </a:cxn>
                  <a:cxn ang="0">
                    <a:pos x="5280" y="96"/>
                  </a:cxn>
                  <a:cxn ang="0">
                    <a:pos x="0" y="96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31" name="Group 11"/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5132" name="Rectangle 12"/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zh-CN" altLang="zh-CN"/>
              </a:p>
            </p:txBody>
          </p:sp>
          <p:sp>
            <p:nvSpPr>
              <p:cNvPr id="5133" name="Freeform 13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96" y="1103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34" name="Freeform 14"/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/>
                <a:ahLst/>
                <a:cxnLst>
                  <a:cxn ang="0">
                    <a:pos x="0" y="1103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35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zh-CN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39" name="Rectangle 1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2FEA2F2-B598-4C17-A632-EACC8B7B26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CF9E3-C5C5-4A32-8BB8-8EAA103ADB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5BD35B-D2D1-48FC-B6E7-AC2FF4B6EDA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F25BF-F200-4233-A696-F978FDDE5D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82A8D3-12D0-4BEA-A3CE-035AB07AD8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DB5084-A478-4A59-9D32-D46CAAC4E8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0C870-5C85-47E1-BCFA-0BD06D8478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E20A0A-F884-469A-8AD9-07DD42A80F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48FC8-F96B-40A6-B686-1A02452CAD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3300-7687-479D-A3BC-A129E74C27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23318-4407-47BE-8256-C9A87219E8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4100" name="Rectangle 4"/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zh-CN" altLang="zh-CN"/>
              </a:p>
            </p:txBody>
          </p:sp>
          <p:sp>
            <p:nvSpPr>
              <p:cNvPr id="4101" name="Freeform 5"/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0" y="0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2" name="Freeform 6"/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/>
                <a:ahLst/>
                <a:cxnLst>
                  <a:cxn ang="0">
                    <a:pos x="5268" y="0"/>
                  </a:cxn>
                  <a:cxn ang="0">
                    <a:pos x="5268" y="2976"/>
                  </a:cxn>
                  <a:cxn ang="0">
                    <a:pos x="0" y="2976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3" name="Group 7"/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4104" name="Rectangle 8"/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zh-CN" altLang="zh-CN"/>
              </a:p>
            </p:txBody>
          </p:sp>
          <p:sp>
            <p:nvSpPr>
              <p:cNvPr id="4105" name="Freeform 9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96" y="2784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6" name="Freeform 10"/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/>
                <a:ahLst/>
                <a:cxnLst>
                  <a:cxn ang="0">
                    <a:pos x="0" y="2784"/>
                  </a:cxn>
                  <a:cxn ang="0">
                    <a:pos x="0" y="0"/>
                  </a:cxn>
                  <a:cxn ang="0">
                    <a:pos x="96" y="0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07" name="Group 11"/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4108" name="Rectangle 12"/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/>
                <a:endParaRPr kumimoji="1" lang="zh-CN" altLang="zh-CN"/>
              </a:p>
            </p:txBody>
          </p:sp>
          <p:sp>
            <p:nvSpPr>
              <p:cNvPr id="4109" name="Freeform 13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0" y="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10" name="Freeform 14"/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192" y="720"/>
                  </a:cxn>
                  <a:cxn ang="0">
                    <a:pos x="0" y="720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1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13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4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34EF2F7-D6A0-485C-A9FF-701648A2F9A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»"/>
        <a:defRPr sz="32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32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0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17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0.bin"/><Relationship Id="rId3" Type="http://schemas.openxmlformats.org/officeDocument/2006/relationships/image" Target="../media/image18.wmf"/><Relationship Id="rId21" Type="http://schemas.openxmlformats.org/officeDocument/2006/relationships/image" Target="../media/image27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25.wmf"/><Relationship Id="rId25" Type="http://schemas.openxmlformats.org/officeDocument/2006/relationships/image" Target="../media/image29.wmf"/><Relationship Id="rId2" Type="http://schemas.openxmlformats.org/officeDocument/2006/relationships/oleObject" Target="../embeddings/oleObject28.bin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29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39.bin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41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18.wmf"/><Relationship Id="rId21" Type="http://schemas.openxmlformats.org/officeDocument/2006/relationships/image" Target="../media/image28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25.wmf"/><Relationship Id="rId25" Type="http://schemas.openxmlformats.org/officeDocument/2006/relationships/image" Target="../media/image32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3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53.bin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63.bin"/><Relationship Id="rId2" Type="http://schemas.openxmlformats.org/officeDocument/2006/relationships/audio" Target="../media/audio2.wav"/><Relationship Id="rId16" Type="http://schemas.openxmlformats.org/officeDocument/2006/relationships/image" Target="../media/image4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72.bin"/><Relationship Id="rId3" Type="http://schemas.openxmlformats.org/officeDocument/2006/relationships/image" Target="../media/image43.wmf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50.wmf"/><Relationship Id="rId2" Type="http://schemas.openxmlformats.org/officeDocument/2006/relationships/oleObject" Target="../embeddings/oleObject64.bin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7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74.bin"/><Relationship Id="rId21" Type="http://schemas.openxmlformats.org/officeDocument/2006/relationships/oleObject" Target="../embeddings/oleObject83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81.bin"/><Relationship Id="rId2" Type="http://schemas.openxmlformats.org/officeDocument/2006/relationships/audio" Target="../media/audio3.wav"/><Relationship Id="rId16" Type="http://schemas.openxmlformats.org/officeDocument/2006/relationships/image" Target="../media/image28.wmf"/><Relationship Id="rId20" Type="http://schemas.openxmlformats.org/officeDocument/2006/relationships/image" Target="../media/image5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27.wmf"/><Relationship Id="rId22" Type="http://schemas.openxmlformats.org/officeDocument/2006/relationships/image" Target="../media/image59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89.bin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9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73.w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70.wmf"/><Relationship Id="rId17" Type="http://schemas.openxmlformats.org/officeDocument/2006/relationships/oleObject" Target="../embeddings/oleObject98.bin"/><Relationship Id="rId2" Type="http://schemas.openxmlformats.org/officeDocument/2006/relationships/audio" Target="../media/audio4.wav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71.wmf"/><Relationship Id="rId22" Type="http://schemas.openxmlformats.org/officeDocument/2006/relationships/image" Target="../media/image7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49.wmf"/><Relationship Id="rId21" Type="http://schemas.openxmlformats.org/officeDocument/2006/relationships/image" Target="../media/image77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73.wmf"/><Relationship Id="rId2" Type="http://schemas.openxmlformats.org/officeDocument/2006/relationships/oleObject" Target="../embeddings/oleObject101.bin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70.wmf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76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10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11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6.bin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11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image" Target="../media/image88.wmf"/><Relationship Id="rId7" Type="http://schemas.openxmlformats.org/officeDocument/2006/relationships/image" Target="../media/image90.w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1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9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oleObject" Target="../embeddings/oleObject12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2.wmf"/><Relationship Id="rId4" Type="http://schemas.openxmlformats.org/officeDocument/2006/relationships/oleObject" Target="../embeddings/oleObject12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5.png"/><Relationship Id="rId5" Type="http://schemas.openxmlformats.org/officeDocument/2006/relationships/image" Target="../media/image94.wmf"/><Relationship Id="rId4" Type="http://schemas.openxmlformats.org/officeDocument/2006/relationships/oleObject" Target="../embeddings/oleObject126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32.bin"/><Relationship Id="rId2" Type="http://schemas.openxmlformats.org/officeDocument/2006/relationships/oleObject" Target="../embeddings/oleObject1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00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2" Type="http://schemas.openxmlformats.org/officeDocument/2006/relationships/oleObject" Target="../embeddings/oleObject13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134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9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10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3" Type="http://schemas.openxmlformats.org/officeDocument/2006/relationships/image" Target="../media/image107.wmf"/><Relationship Id="rId7" Type="http://schemas.openxmlformats.org/officeDocument/2006/relationships/image" Target="../media/image109.wmf"/><Relationship Id="rId2" Type="http://schemas.openxmlformats.org/officeDocument/2006/relationships/oleObject" Target="../embeddings/oleObject1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9.bin"/><Relationship Id="rId5" Type="http://schemas.openxmlformats.org/officeDocument/2006/relationships/image" Target="../media/image108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10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image" Target="../media/image111.wmf"/><Relationship Id="rId7" Type="http://schemas.openxmlformats.org/officeDocument/2006/relationships/image" Target="../media/image113.wmf"/><Relationship Id="rId2" Type="http://schemas.openxmlformats.org/officeDocument/2006/relationships/oleObject" Target="../embeddings/oleObject1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12.wmf"/><Relationship Id="rId10" Type="http://schemas.openxmlformats.org/officeDocument/2006/relationships/image" Target="../media/image115.png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14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295400" y="228600"/>
            <a:ext cx="70104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800" b="1">
                <a:solidFill>
                  <a:srgbClr val="FF0066"/>
                </a:solidFill>
                <a:latin typeface="黑体" pitchFamily="2" charset="-122"/>
                <a:ea typeface="黑体" pitchFamily="2" charset="-122"/>
              </a:rPr>
              <a:t>第三章   组合逻辑电路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990600" y="1219200"/>
            <a:ext cx="70104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3.1   </a:t>
            </a:r>
            <a:r>
              <a:rPr lang="zh-CN" altLang="en-US" sz="3200" b="1">
                <a:solidFill>
                  <a:schemeClr val="accent2"/>
                </a:solidFill>
              </a:rPr>
              <a:t>概述</a:t>
            </a:r>
          </a:p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一、定义</a:t>
            </a:r>
            <a:endParaRPr lang="zh-CN" altLang="en-US" sz="2800" b="1">
              <a:solidFill>
                <a:schemeClr val="accent1"/>
              </a:solidFill>
            </a:endParaRPr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1295400" y="2438400"/>
            <a:ext cx="64008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电路任意时刻的输出信号仅取决于该时刻的</a:t>
            </a:r>
            <a:r>
              <a:rPr lang="zh-CN" altLang="en-US" sz="2800" b="1">
                <a:solidFill>
                  <a:srgbClr val="FF0066"/>
                </a:solidFill>
              </a:rPr>
              <a:t>输入信号</a:t>
            </a:r>
            <a:r>
              <a:rPr lang="zh-CN" altLang="en-US" sz="2800" b="1">
                <a:solidFill>
                  <a:schemeClr val="accent1"/>
                </a:solidFill>
              </a:rPr>
              <a:t>，与输入信号作用前</a:t>
            </a:r>
            <a:r>
              <a:rPr lang="zh-CN" altLang="en-US" sz="2800" b="1">
                <a:solidFill>
                  <a:srgbClr val="FF0066"/>
                </a:solidFill>
              </a:rPr>
              <a:t>电路的状态</a:t>
            </a:r>
            <a:r>
              <a:rPr lang="zh-CN" altLang="en-US" sz="2800" b="1">
                <a:solidFill>
                  <a:schemeClr val="accent1"/>
                </a:solidFill>
              </a:rPr>
              <a:t>无关。</a:t>
            </a:r>
            <a:endParaRPr lang="zh-CN" altLang="en-US"/>
          </a:p>
        </p:txBody>
      </p:sp>
      <p:sp>
        <p:nvSpPr>
          <p:cNvPr id="2068" name="AutoShape 20"/>
          <p:cNvSpPr>
            <a:spLocks noChangeArrowheads="1"/>
          </p:cNvSpPr>
          <p:nvPr/>
        </p:nvSpPr>
        <p:spPr bwMode="auto">
          <a:xfrm>
            <a:off x="0" y="4343400"/>
            <a:ext cx="1219200" cy="1143000"/>
          </a:xfrm>
          <a:prstGeom prst="wedgeRoundRectCallout">
            <a:avLst>
              <a:gd name="adj1" fmla="val 64583"/>
              <a:gd name="adj2" fmla="val 14028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>
                <a:solidFill>
                  <a:srgbClr val="FF0066"/>
                </a:solidFill>
              </a:rPr>
              <a:t>输入逻辑变量</a:t>
            </a:r>
          </a:p>
        </p:txBody>
      </p:sp>
      <p:sp>
        <p:nvSpPr>
          <p:cNvPr id="2069" name="AutoShape 21"/>
          <p:cNvSpPr>
            <a:spLocks/>
          </p:cNvSpPr>
          <p:nvPr/>
        </p:nvSpPr>
        <p:spPr bwMode="auto">
          <a:xfrm>
            <a:off x="1371600" y="4343400"/>
            <a:ext cx="304800" cy="1447800"/>
          </a:xfrm>
          <a:prstGeom prst="leftBrace">
            <a:avLst>
              <a:gd name="adj1" fmla="val 39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73" name="Group 25"/>
          <p:cNvGrpSpPr>
            <a:grpSpLocks/>
          </p:cNvGrpSpPr>
          <p:nvPr/>
        </p:nvGrpSpPr>
        <p:grpSpPr bwMode="auto">
          <a:xfrm>
            <a:off x="1524000" y="3962400"/>
            <a:ext cx="6781800" cy="1981200"/>
            <a:chOff x="960" y="2496"/>
            <a:chExt cx="4272" cy="1248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2256" y="2592"/>
              <a:ext cx="1776" cy="11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3600" b="1">
                  <a:solidFill>
                    <a:srgbClr val="FF0066"/>
                  </a:solidFill>
                  <a:latin typeface="黑体" pitchFamily="2" charset="-122"/>
                  <a:ea typeface="黑体" pitchFamily="2" charset="-122"/>
                </a:rPr>
                <a:t>组合逻辑电路</a:t>
              </a:r>
            </a:p>
          </p:txBody>
        </p:sp>
        <p:sp>
          <p:nvSpPr>
            <p:cNvPr id="2053" name="Line 5"/>
            <p:cNvSpPr>
              <a:spLocks noChangeShapeType="1"/>
            </p:cNvSpPr>
            <p:nvPr/>
          </p:nvSpPr>
          <p:spPr bwMode="auto">
            <a:xfrm>
              <a:off x="1296" y="2736"/>
              <a:ext cx="96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" name="Line 6"/>
            <p:cNvSpPr>
              <a:spLocks noChangeShapeType="1"/>
            </p:cNvSpPr>
            <p:nvPr/>
          </p:nvSpPr>
          <p:spPr bwMode="auto">
            <a:xfrm>
              <a:off x="1296" y="2880"/>
              <a:ext cx="96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" name="Line 7"/>
            <p:cNvSpPr>
              <a:spLocks noChangeShapeType="1"/>
            </p:cNvSpPr>
            <p:nvPr/>
          </p:nvSpPr>
          <p:spPr bwMode="auto">
            <a:xfrm>
              <a:off x="1296" y="3552"/>
              <a:ext cx="96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" name="Line 8"/>
            <p:cNvSpPr>
              <a:spLocks noChangeShapeType="1"/>
            </p:cNvSpPr>
            <p:nvPr/>
          </p:nvSpPr>
          <p:spPr bwMode="auto">
            <a:xfrm>
              <a:off x="1728" y="29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" name="Line 9"/>
            <p:cNvSpPr>
              <a:spLocks noChangeShapeType="1"/>
            </p:cNvSpPr>
            <p:nvPr/>
          </p:nvSpPr>
          <p:spPr bwMode="auto">
            <a:xfrm>
              <a:off x="4032" y="2784"/>
              <a:ext cx="768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" name="Line 10"/>
            <p:cNvSpPr>
              <a:spLocks noChangeShapeType="1"/>
            </p:cNvSpPr>
            <p:nvPr/>
          </p:nvSpPr>
          <p:spPr bwMode="auto">
            <a:xfrm>
              <a:off x="4032" y="2928"/>
              <a:ext cx="768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" name="Line 11"/>
            <p:cNvSpPr>
              <a:spLocks noChangeShapeType="1"/>
            </p:cNvSpPr>
            <p:nvPr/>
          </p:nvSpPr>
          <p:spPr bwMode="auto">
            <a:xfrm>
              <a:off x="4032" y="3552"/>
              <a:ext cx="768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0" name="Line 12"/>
            <p:cNvSpPr>
              <a:spLocks noChangeShapeType="1"/>
            </p:cNvSpPr>
            <p:nvPr/>
          </p:nvSpPr>
          <p:spPr bwMode="auto">
            <a:xfrm>
              <a:off x="4416" y="2928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1008" y="2496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</a:rPr>
                <a:t>a</a:t>
              </a:r>
              <a:r>
                <a:rPr lang="en-US" altLang="zh-CN" sz="2800" b="1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062" name="Text Box 14"/>
            <p:cNvSpPr txBox="1">
              <a:spLocks noChangeArrowheads="1"/>
            </p:cNvSpPr>
            <p:nvPr/>
          </p:nvSpPr>
          <p:spPr bwMode="auto">
            <a:xfrm>
              <a:off x="960" y="3360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</a:rPr>
                <a:t>a</a:t>
              </a:r>
              <a:r>
                <a:rPr lang="en-US" altLang="zh-CN" sz="2800" b="1" baseline="-25000">
                  <a:solidFill>
                    <a:schemeClr val="accent2"/>
                  </a:solidFill>
                </a:rPr>
                <a:t>n</a:t>
              </a:r>
            </a:p>
          </p:txBody>
        </p:sp>
        <p:sp>
          <p:nvSpPr>
            <p:cNvPr id="2063" name="Text Box 15"/>
            <p:cNvSpPr txBox="1">
              <a:spLocks noChangeArrowheads="1"/>
            </p:cNvSpPr>
            <p:nvPr/>
          </p:nvSpPr>
          <p:spPr bwMode="auto">
            <a:xfrm>
              <a:off x="4800" y="2496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</a:rPr>
                <a:t>y</a:t>
              </a:r>
              <a:r>
                <a:rPr lang="en-US" altLang="zh-CN" sz="2800" b="1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064" name="Text Box 16"/>
            <p:cNvSpPr txBox="1">
              <a:spLocks noChangeArrowheads="1"/>
            </p:cNvSpPr>
            <p:nvPr/>
          </p:nvSpPr>
          <p:spPr bwMode="auto">
            <a:xfrm>
              <a:off x="4800" y="2784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</a:rPr>
                <a:t>y</a:t>
              </a:r>
              <a:r>
                <a:rPr lang="en-US" altLang="zh-CN" sz="2800" b="1" baseline="-25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065" name="Text Box 17"/>
            <p:cNvSpPr txBox="1">
              <a:spLocks noChangeArrowheads="1"/>
            </p:cNvSpPr>
            <p:nvPr/>
          </p:nvSpPr>
          <p:spPr bwMode="auto">
            <a:xfrm>
              <a:off x="4800" y="3360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</a:rPr>
                <a:t>y</a:t>
              </a:r>
              <a:r>
                <a:rPr lang="en-US" altLang="zh-CN" sz="2800" b="1" baseline="-25000">
                  <a:solidFill>
                    <a:schemeClr val="accent2"/>
                  </a:solidFill>
                </a:rPr>
                <a:t>m</a:t>
              </a:r>
            </a:p>
          </p:txBody>
        </p:sp>
        <p:sp>
          <p:nvSpPr>
            <p:cNvPr id="2066" name="Text Box 18"/>
            <p:cNvSpPr txBox="1">
              <a:spLocks noChangeArrowheads="1"/>
            </p:cNvSpPr>
            <p:nvPr/>
          </p:nvSpPr>
          <p:spPr bwMode="auto">
            <a:xfrm>
              <a:off x="1008" y="2736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accent2"/>
                  </a:solidFill>
                </a:rPr>
                <a:t>a</a:t>
              </a:r>
              <a:r>
                <a:rPr lang="en-US" altLang="zh-CN" sz="2800" b="1" baseline="-25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071" name="AutoShape 23"/>
            <p:cNvSpPr>
              <a:spLocks/>
            </p:cNvSpPr>
            <p:nvPr/>
          </p:nvSpPr>
          <p:spPr bwMode="auto">
            <a:xfrm>
              <a:off x="5088" y="2736"/>
              <a:ext cx="144" cy="864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72" name="AutoShape 24"/>
          <p:cNvSpPr>
            <a:spLocks noChangeArrowheads="1"/>
          </p:cNvSpPr>
          <p:nvPr/>
        </p:nvSpPr>
        <p:spPr bwMode="auto">
          <a:xfrm>
            <a:off x="7315200" y="2590800"/>
            <a:ext cx="1371600" cy="1066800"/>
          </a:xfrm>
          <a:prstGeom prst="wedgeRoundRectCallout">
            <a:avLst>
              <a:gd name="adj1" fmla="val 15625"/>
              <a:gd name="adj2" fmla="val 152083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b="1">
                <a:solidFill>
                  <a:srgbClr val="FF0066"/>
                </a:solidFill>
              </a:rPr>
              <a:t>输出逻辑变量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067" grpId="0" autoUpdateAnimBg="0"/>
      <p:bldP spid="2068" grpId="0" animBg="1" autoUpdateAnimBg="0"/>
      <p:bldP spid="2069" grpId="0" animBg="1"/>
      <p:bldP spid="2072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555875" y="339725"/>
            <a:ext cx="49847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chemeClr val="accent1"/>
                </a:solidFill>
              </a:rPr>
              <a:t>八选一数据选择器</a:t>
            </a:r>
          </a:p>
          <a:p>
            <a:r>
              <a:rPr lang="zh-CN" altLang="en-US" sz="3200" b="1">
                <a:solidFill>
                  <a:schemeClr val="accent1"/>
                </a:solidFill>
              </a:rPr>
              <a:t>           功能表</a:t>
            </a:r>
          </a:p>
        </p:txBody>
      </p:sp>
      <p:grpSp>
        <p:nvGrpSpPr>
          <p:cNvPr id="13337" name="Group 25"/>
          <p:cNvGrpSpPr>
            <a:grpSpLocks/>
          </p:cNvGrpSpPr>
          <p:nvPr/>
        </p:nvGrpSpPr>
        <p:grpSpPr bwMode="auto">
          <a:xfrm>
            <a:off x="2514600" y="1282700"/>
            <a:ext cx="3962400" cy="5165725"/>
            <a:chOff x="1584" y="808"/>
            <a:chExt cx="2496" cy="3254"/>
          </a:xfrm>
        </p:grpSpPr>
        <p:sp>
          <p:nvSpPr>
            <p:cNvPr id="13315" name="Rectangle 3"/>
            <p:cNvSpPr>
              <a:spLocks noChangeArrowheads="1"/>
            </p:cNvSpPr>
            <p:nvPr/>
          </p:nvSpPr>
          <p:spPr bwMode="auto">
            <a:xfrm>
              <a:off x="3492" y="1152"/>
              <a:ext cx="588" cy="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FF0066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D0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D1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D2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D3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D4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D5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D6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D7</a:t>
              </a:r>
            </a:p>
          </p:txBody>
        </p:sp>
        <p:sp>
          <p:nvSpPr>
            <p:cNvPr id="13316" name="Rectangle 4"/>
            <p:cNvSpPr>
              <a:spLocks noChangeArrowheads="1"/>
            </p:cNvSpPr>
            <p:nvPr/>
          </p:nvSpPr>
          <p:spPr bwMode="auto">
            <a:xfrm>
              <a:off x="2256" y="1152"/>
              <a:ext cx="1236" cy="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FF0066"/>
                  </a:solidFill>
                </a:rPr>
                <a:t>×    ×    ×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</a:t>
              </a:r>
              <a:r>
                <a:rPr lang="en-US" altLang="zh-CN" sz="2800">
                  <a:solidFill>
                    <a:schemeClr val="accent1"/>
                  </a:solidFill>
                </a:rPr>
                <a:t>0      0      0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1"/>
                  </a:solidFill>
                </a:rPr>
                <a:t> 0      0      1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1"/>
                  </a:solidFill>
                </a:rPr>
                <a:t> 0      1      0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1"/>
                  </a:solidFill>
                </a:rPr>
                <a:t> 0      1      1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1"/>
                  </a:solidFill>
                </a:rPr>
                <a:t> 1      0     0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1"/>
                  </a:solidFill>
                </a:rPr>
                <a:t> 1      0     1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1"/>
                  </a:solidFill>
                </a:rPr>
                <a:t> 1      1     0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1"/>
                  </a:solidFill>
                </a:rPr>
                <a:t> 1      1     1</a:t>
              </a:r>
            </a:p>
          </p:txBody>
        </p:sp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1584" y="1152"/>
              <a:ext cx="672" cy="29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FF0066"/>
                  </a:solidFill>
                </a:rPr>
                <a:t>1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1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1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1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1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1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1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1"/>
                  </a:solidFill>
                </a:rPr>
                <a:t>0</a:t>
              </a: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13318" name="Rectangle 6"/>
            <p:cNvSpPr>
              <a:spLocks noChangeArrowheads="1"/>
            </p:cNvSpPr>
            <p:nvPr/>
          </p:nvSpPr>
          <p:spPr bwMode="auto">
            <a:xfrm>
              <a:off x="3492" y="808"/>
              <a:ext cx="588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Y</a:t>
              </a:r>
            </a:p>
          </p:txBody>
        </p:sp>
        <p:sp>
          <p:nvSpPr>
            <p:cNvPr id="13319" name="Rectangle 7"/>
            <p:cNvSpPr>
              <a:spLocks noChangeArrowheads="1"/>
            </p:cNvSpPr>
            <p:nvPr/>
          </p:nvSpPr>
          <p:spPr bwMode="auto">
            <a:xfrm>
              <a:off x="2256" y="808"/>
              <a:ext cx="1236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A2  A1   A0</a:t>
              </a:r>
            </a:p>
          </p:txBody>
        </p:sp>
        <p:sp>
          <p:nvSpPr>
            <p:cNvPr id="13320" name="Rectangle 8"/>
            <p:cNvSpPr>
              <a:spLocks noChangeArrowheads="1"/>
            </p:cNvSpPr>
            <p:nvPr/>
          </p:nvSpPr>
          <p:spPr bwMode="auto">
            <a:xfrm>
              <a:off x="1584" y="808"/>
              <a:ext cx="672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584" y="808"/>
              <a:ext cx="2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>
              <a:off x="1584" y="1152"/>
              <a:ext cx="24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>
              <a:off x="1584" y="4062"/>
              <a:ext cx="249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>
              <a:off x="1584" y="808"/>
              <a:ext cx="0" cy="325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2256" y="808"/>
              <a:ext cx="0" cy="3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>
              <a:off x="3492" y="808"/>
              <a:ext cx="0" cy="3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15"/>
            <p:cNvSpPr>
              <a:spLocks noChangeShapeType="1"/>
            </p:cNvSpPr>
            <p:nvPr/>
          </p:nvSpPr>
          <p:spPr bwMode="auto">
            <a:xfrm>
              <a:off x="4080" y="808"/>
              <a:ext cx="0" cy="325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29" name="Object 17"/>
            <p:cNvGraphicFramePr>
              <a:graphicFrameLocks noChangeAspect="1"/>
            </p:cNvGraphicFramePr>
            <p:nvPr/>
          </p:nvGraphicFramePr>
          <p:xfrm>
            <a:off x="1764" y="816"/>
            <a:ext cx="43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" imgH="215640" progId="Equation.3">
                    <p:embed/>
                  </p:oleObj>
                </mc:Choice>
                <mc:Fallback>
                  <p:oleObj name="Equation" r:id="rId2" imgW="139680" imgH="215640" progId="Equation.3">
                    <p:embed/>
                    <p:pic>
                      <p:nvPicPr>
                        <p:cNvPr id="1332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816"/>
                          <a:ext cx="43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219200" y="762000"/>
            <a:ext cx="70151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3.3     </a:t>
            </a:r>
            <a:r>
              <a:rPr lang="zh-CN" altLang="en-US" sz="3200" b="1">
                <a:solidFill>
                  <a:schemeClr val="accent1"/>
                </a:solidFill>
              </a:rPr>
              <a:t>组合逻辑电路的设计（综合）</a:t>
            </a:r>
          </a:p>
        </p:txBody>
      </p:sp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1676400" y="1828800"/>
            <a:ext cx="5867400" cy="990600"/>
          </a:xfrm>
          <a:prstGeom prst="wedgeRoundRectCallout">
            <a:avLst>
              <a:gd name="adj1" fmla="val 11931"/>
              <a:gd name="adj2" fmla="val -10881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800" b="1">
                <a:solidFill>
                  <a:srgbClr val="FF0066"/>
                </a:solidFill>
              </a:rPr>
              <a:t>按照给定具体的逻辑问题设计出最简单的逻辑电路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600200" y="2381250"/>
            <a:ext cx="1371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>
                <a:solidFill>
                  <a:srgbClr val="FF0066"/>
                </a:solidFill>
              </a:rPr>
              <a:t>逻辑抽象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096000" y="4267200"/>
            <a:ext cx="1676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>
                <a:solidFill>
                  <a:srgbClr val="FF0066"/>
                </a:solidFill>
              </a:rPr>
              <a:t>适当的化简</a:t>
            </a:r>
          </a:p>
          <a:p>
            <a:r>
              <a:rPr lang="zh-CN" altLang="en-US" b="1">
                <a:solidFill>
                  <a:srgbClr val="FF0066"/>
                </a:solidFill>
              </a:rPr>
              <a:t>与变换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6553200" y="2362200"/>
            <a:ext cx="1752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>
                <a:solidFill>
                  <a:srgbClr val="FF0066"/>
                </a:solidFill>
              </a:rPr>
              <a:t>写出逻辑</a:t>
            </a:r>
          </a:p>
          <a:p>
            <a:r>
              <a:rPr lang="zh-CN" altLang="en-US" b="1">
                <a:solidFill>
                  <a:srgbClr val="FF0066"/>
                </a:solidFill>
              </a:rPr>
              <a:t>表达式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4010025" y="2338388"/>
            <a:ext cx="16764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>
                <a:solidFill>
                  <a:srgbClr val="FF0066"/>
                </a:solidFill>
              </a:rPr>
              <a:t>列出真值表</a:t>
            </a:r>
          </a:p>
          <a:p>
            <a:r>
              <a:rPr lang="zh-CN" altLang="en-US" b="1">
                <a:solidFill>
                  <a:srgbClr val="FF0066"/>
                </a:solidFill>
              </a:rPr>
              <a:t>或功能表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3657600" y="4267200"/>
            <a:ext cx="1676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>
                <a:solidFill>
                  <a:srgbClr val="FF0066"/>
                </a:solidFill>
              </a:rPr>
              <a:t>选择合适的</a:t>
            </a:r>
          </a:p>
          <a:p>
            <a:r>
              <a:rPr lang="zh-CN" altLang="en-US" b="1">
                <a:solidFill>
                  <a:srgbClr val="FF0066"/>
                </a:solidFill>
              </a:rPr>
              <a:t>器件实现</a:t>
            </a:r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2971800" y="2895600"/>
            <a:ext cx="1066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5715000" y="2895600"/>
            <a:ext cx="838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H="1">
            <a:off x="5334000" y="4800600"/>
            <a:ext cx="76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 flipH="1">
            <a:off x="7772400" y="4800600"/>
            <a:ext cx="838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8305800" y="28956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8610600" y="2895600"/>
            <a:ext cx="0" cy="1905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1676400" y="4267200"/>
            <a:ext cx="11430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>
                <a:solidFill>
                  <a:srgbClr val="FF0066"/>
                </a:solidFill>
              </a:rPr>
              <a:t>画出其</a:t>
            </a:r>
          </a:p>
          <a:p>
            <a:r>
              <a:rPr lang="zh-CN" altLang="en-US" b="1">
                <a:solidFill>
                  <a:srgbClr val="FF0066"/>
                </a:solidFill>
              </a:rPr>
              <a:t>电路图</a:t>
            </a:r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2895600" y="4800600"/>
            <a:ext cx="7620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2133600" y="3352800"/>
            <a:ext cx="5867400" cy="1524000"/>
          </a:xfrm>
          <a:prstGeom prst="wedgeRoundRectCallout">
            <a:avLst>
              <a:gd name="adj1" fmla="val -46833"/>
              <a:gd name="adj2" fmla="val -71250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r>
              <a:rPr lang="zh-CN" altLang="en-US" b="1">
                <a:solidFill>
                  <a:schemeClr val="accent1"/>
                </a:solidFill>
              </a:rPr>
              <a:t>、确定输入、输出逻辑变量的个数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r>
              <a:rPr lang="zh-CN" altLang="en-US" b="1">
                <a:solidFill>
                  <a:schemeClr val="accent1"/>
                </a:solidFill>
              </a:rPr>
              <a:t>、确定输入、输出逻辑变量的含义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3</a:t>
            </a:r>
            <a:r>
              <a:rPr lang="zh-CN" altLang="en-US" b="1">
                <a:solidFill>
                  <a:schemeClr val="accent1"/>
                </a:solidFill>
              </a:rPr>
              <a:t>、根据逻辑关系</a:t>
            </a:r>
            <a:r>
              <a:rPr lang="zh-CN" altLang="en-US" b="1">
                <a:solidFill>
                  <a:srgbClr val="FF0066"/>
                </a:solidFill>
              </a:rPr>
              <a:t>列出真值表或功能表</a:t>
            </a:r>
          </a:p>
        </p:txBody>
      </p:sp>
      <p:sp>
        <p:nvSpPr>
          <p:cNvPr id="7186" name="AutoShape 18"/>
          <p:cNvSpPr>
            <a:spLocks noChangeArrowheads="1"/>
          </p:cNvSpPr>
          <p:nvPr/>
        </p:nvSpPr>
        <p:spPr bwMode="auto">
          <a:xfrm>
            <a:off x="1219200" y="5334000"/>
            <a:ext cx="3276600" cy="1219200"/>
          </a:xfrm>
          <a:prstGeom prst="wedgeRoundRectCallout">
            <a:avLst>
              <a:gd name="adj1" fmla="val 51454"/>
              <a:gd name="adj2" fmla="val -7565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b="1">
                <a:solidFill>
                  <a:schemeClr val="accent1"/>
                </a:solidFill>
              </a:rPr>
              <a:t>1</a:t>
            </a:r>
            <a:r>
              <a:rPr lang="zh-CN" altLang="en-US" b="1">
                <a:solidFill>
                  <a:schemeClr val="accent1"/>
                </a:solidFill>
              </a:rPr>
              <a:t>、</a:t>
            </a:r>
            <a:r>
              <a:rPr lang="en-US" altLang="zh-CN" b="1">
                <a:solidFill>
                  <a:schemeClr val="accent1"/>
                </a:solidFill>
              </a:rPr>
              <a:t>SSI</a:t>
            </a:r>
            <a:r>
              <a:rPr lang="zh-CN" altLang="en-US" b="1">
                <a:solidFill>
                  <a:schemeClr val="accent1"/>
                </a:solidFill>
              </a:rPr>
              <a:t>的设计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2</a:t>
            </a:r>
            <a:r>
              <a:rPr lang="zh-CN" altLang="en-US" b="1">
                <a:solidFill>
                  <a:schemeClr val="accent1"/>
                </a:solidFill>
              </a:rPr>
              <a:t>、</a:t>
            </a:r>
            <a:r>
              <a:rPr lang="en-US" altLang="zh-CN" b="1">
                <a:solidFill>
                  <a:schemeClr val="accent1"/>
                </a:solidFill>
              </a:rPr>
              <a:t>MSI</a:t>
            </a:r>
            <a:r>
              <a:rPr lang="zh-CN" altLang="en-US" b="1">
                <a:solidFill>
                  <a:schemeClr val="accent1"/>
                </a:solidFill>
              </a:rPr>
              <a:t>的设计</a:t>
            </a:r>
          </a:p>
          <a:p>
            <a:r>
              <a:rPr lang="en-US" altLang="zh-CN" b="1">
                <a:solidFill>
                  <a:schemeClr val="accent1"/>
                </a:solidFill>
              </a:rPr>
              <a:t>3</a:t>
            </a:r>
            <a:r>
              <a:rPr lang="zh-CN" altLang="en-US" b="1">
                <a:solidFill>
                  <a:schemeClr val="accent1"/>
                </a:solidFill>
              </a:rPr>
              <a:t>、</a:t>
            </a:r>
            <a:r>
              <a:rPr lang="en-US" altLang="zh-CN" b="1">
                <a:solidFill>
                  <a:schemeClr val="accent1"/>
                </a:solidFill>
              </a:rPr>
              <a:t>PLD</a:t>
            </a:r>
            <a:r>
              <a:rPr lang="zh-CN" altLang="en-US" b="1">
                <a:solidFill>
                  <a:schemeClr val="accent1"/>
                </a:solidFill>
              </a:rPr>
              <a:t>的设计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 autoUpdateAnimBg="0"/>
      <p:bldP spid="7172" grpId="0" animBg="1" autoUpdateAnimBg="0"/>
      <p:bldP spid="7173" grpId="0" animBg="1" autoUpdateAnimBg="0"/>
      <p:bldP spid="7174" grpId="0" animBg="1" autoUpdateAnimBg="0"/>
      <p:bldP spid="7175" grpId="0" animBg="1" autoUpdateAnimBg="0"/>
      <p:bldP spid="7176" grpId="0" animBg="1" autoUpdateAnimBg="0"/>
      <p:bldP spid="7177" grpId="0" animBg="1"/>
      <p:bldP spid="7178" grpId="0" animBg="1"/>
      <p:bldP spid="7179" grpId="0" animBg="1"/>
      <p:bldP spid="7180" grpId="0" animBg="1"/>
      <p:bldP spid="7181" grpId="0" animBg="1"/>
      <p:bldP spid="7182" grpId="0" animBg="1"/>
      <p:bldP spid="7183" grpId="0" animBg="1" autoUpdateAnimBg="0"/>
      <p:bldP spid="7184" grpId="0" animBg="1"/>
      <p:bldP spid="7185" grpId="0" animBg="1" autoUpdateAnimBg="0"/>
      <p:bldP spid="718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8020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例</a:t>
            </a:r>
            <a:r>
              <a:rPr lang="en-US" altLang="zh-CN" sz="2800" b="1">
                <a:solidFill>
                  <a:schemeClr val="accent1"/>
                </a:solidFill>
              </a:rPr>
              <a:t>1</a:t>
            </a:r>
            <a:r>
              <a:rPr lang="zh-CN" altLang="en-US" sz="2800" b="1">
                <a:solidFill>
                  <a:schemeClr val="accent1"/>
                </a:solidFill>
              </a:rPr>
              <a:t>：试设计一个多数表决电路（三人表决电路）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14400" y="1619250"/>
            <a:ext cx="3448050" cy="15525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</a:rPr>
              <a:t>输入逻辑变量 </a:t>
            </a:r>
            <a:r>
              <a:rPr lang="en-US" altLang="zh-CN" b="1">
                <a:solidFill>
                  <a:schemeClr val="accent1"/>
                </a:solidFill>
              </a:rPr>
              <a:t>A</a:t>
            </a:r>
            <a:r>
              <a:rPr lang="zh-CN" altLang="en-US" b="1">
                <a:solidFill>
                  <a:schemeClr val="accent1"/>
                </a:solidFill>
              </a:rPr>
              <a:t>、</a:t>
            </a:r>
            <a:r>
              <a:rPr lang="en-US" altLang="zh-CN" b="1">
                <a:solidFill>
                  <a:schemeClr val="accent1"/>
                </a:solidFill>
              </a:rPr>
              <a:t>B</a:t>
            </a:r>
            <a:r>
              <a:rPr lang="zh-CN" altLang="en-US" b="1">
                <a:solidFill>
                  <a:schemeClr val="accent1"/>
                </a:solidFill>
              </a:rPr>
              <a:t>、</a:t>
            </a:r>
            <a:r>
              <a:rPr lang="en-US" altLang="zh-CN" b="1">
                <a:solidFill>
                  <a:schemeClr val="accent1"/>
                </a:solidFill>
              </a:rPr>
              <a:t>C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   </a:t>
            </a:r>
            <a:r>
              <a:rPr lang="en-US" altLang="zh-CN" b="1">
                <a:solidFill>
                  <a:srgbClr val="FF0066"/>
                </a:solidFill>
              </a:rPr>
              <a:t>1 </a:t>
            </a:r>
            <a:r>
              <a:rPr lang="en-US" altLang="zh-CN" b="1">
                <a:solidFill>
                  <a:schemeClr val="accent1"/>
                </a:solidFill>
              </a:rPr>
              <a:t>  </a:t>
            </a:r>
            <a:r>
              <a:rPr lang="zh-CN" altLang="en-US" b="1">
                <a:solidFill>
                  <a:schemeClr val="accent1"/>
                </a:solidFill>
              </a:rPr>
              <a:t>： 同意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</a:rPr>
              <a:t> </a:t>
            </a:r>
            <a:r>
              <a:rPr lang="zh-CN" altLang="en-US" b="1">
                <a:solidFill>
                  <a:srgbClr val="FF0066"/>
                </a:solidFill>
              </a:rPr>
              <a:t>  </a:t>
            </a:r>
            <a:r>
              <a:rPr lang="en-US" altLang="zh-CN" b="1">
                <a:solidFill>
                  <a:schemeClr val="accent1"/>
                </a:solidFill>
              </a:rPr>
              <a:t>0</a:t>
            </a:r>
            <a:r>
              <a:rPr lang="zh-CN" altLang="en-US" b="1">
                <a:solidFill>
                  <a:srgbClr val="FF0066"/>
                </a:solidFill>
              </a:rPr>
              <a:t>： 不</a:t>
            </a:r>
            <a:r>
              <a:rPr lang="zh-CN" altLang="en-US" b="1">
                <a:solidFill>
                  <a:schemeClr val="accent1"/>
                </a:solidFill>
              </a:rPr>
              <a:t>同意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95350" y="3257550"/>
            <a:ext cx="3390900" cy="118745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</a:rPr>
              <a:t>输出逻辑变量</a:t>
            </a:r>
            <a:r>
              <a:rPr lang="en-US" altLang="zh-CN" b="1">
                <a:solidFill>
                  <a:schemeClr val="accent1"/>
                </a:solidFill>
              </a:rPr>
              <a:t>Z</a:t>
            </a:r>
            <a:r>
              <a:rPr lang="zh-CN" altLang="en-US" b="1">
                <a:solidFill>
                  <a:schemeClr val="accent1"/>
                </a:solidFill>
              </a:rPr>
              <a:t>：                     </a:t>
            </a:r>
            <a:r>
              <a:rPr lang="en-US" altLang="zh-CN" b="1">
                <a:solidFill>
                  <a:srgbClr val="FF0066"/>
                </a:solidFill>
              </a:rPr>
              <a:t>1 </a:t>
            </a:r>
            <a:r>
              <a:rPr lang="zh-CN" altLang="en-US" b="1">
                <a:solidFill>
                  <a:srgbClr val="FF0066"/>
                </a:solidFill>
              </a:rPr>
              <a:t>：</a:t>
            </a:r>
            <a:r>
              <a:rPr lang="zh-CN" altLang="en-US" b="1">
                <a:solidFill>
                  <a:schemeClr val="accent1"/>
                </a:solidFill>
              </a:rPr>
              <a:t> 通过                                                </a:t>
            </a:r>
            <a:r>
              <a:rPr lang="zh-CN" altLang="en-US" b="1">
                <a:solidFill>
                  <a:srgbClr val="FF0066"/>
                </a:solidFill>
              </a:rPr>
              <a:t> </a:t>
            </a:r>
            <a:r>
              <a:rPr lang="en-US" altLang="zh-CN" b="1">
                <a:solidFill>
                  <a:schemeClr val="accent1"/>
                </a:solidFill>
              </a:rPr>
              <a:t>0 </a:t>
            </a:r>
            <a:r>
              <a:rPr lang="en-US" altLang="zh-CN" b="1">
                <a:solidFill>
                  <a:srgbClr val="FF0066"/>
                </a:solidFill>
              </a:rPr>
              <a:t> </a:t>
            </a:r>
            <a:r>
              <a:rPr lang="zh-CN" altLang="en-US" b="1">
                <a:solidFill>
                  <a:srgbClr val="FF0066"/>
                </a:solidFill>
              </a:rPr>
              <a:t>：不</a:t>
            </a:r>
            <a:r>
              <a:rPr lang="zh-CN" altLang="en-US" b="1">
                <a:solidFill>
                  <a:schemeClr val="accent1"/>
                </a:solidFill>
              </a:rPr>
              <a:t>通过</a:t>
            </a:r>
            <a:endParaRPr lang="zh-CN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012825" y="896938"/>
            <a:ext cx="1863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66"/>
                </a:solidFill>
              </a:rPr>
              <a:t>1</a:t>
            </a:r>
            <a:r>
              <a:rPr lang="zh-CN" altLang="en-US" b="1">
                <a:solidFill>
                  <a:srgbClr val="FF0066"/>
                </a:solidFill>
              </a:rPr>
              <a:t>、逻辑抽象</a:t>
            </a:r>
          </a:p>
        </p:txBody>
      </p:sp>
      <p:graphicFrame>
        <p:nvGraphicFramePr>
          <p:cNvPr id="14396" name="Group 60"/>
          <p:cNvGraphicFramePr>
            <a:graphicFrameLocks noGrp="1"/>
          </p:cNvGraphicFramePr>
          <p:nvPr/>
        </p:nvGraphicFramePr>
        <p:xfrm>
          <a:off x="5048250" y="1123950"/>
          <a:ext cx="3124200" cy="4688205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395" name="Rectangle 59"/>
          <p:cNvSpPr>
            <a:spLocks noChangeArrowheads="1"/>
          </p:cNvSpPr>
          <p:nvPr/>
        </p:nvSpPr>
        <p:spPr bwMode="auto">
          <a:xfrm>
            <a:off x="5176838" y="725488"/>
            <a:ext cx="218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66"/>
                </a:solidFill>
              </a:rPr>
              <a:t>2</a:t>
            </a:r>
            <a:r>
              <a:rPr lang="zh-CN" altLang="en-US" b="1">
                <a:solidFill>
                  <a:srgbClr val="FF0066"/>
                </a:solidFill>
              </a:rPr>
              <a:t>、列出真值表</a:t>
            </a:r>
          </a:p>
        </p:txBody>
      </p: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800100" y="5118100"/>
            <a:ext cx="3752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3</a:t>
            </a:r>
            <a:r>
              <a:rPr lang="zh-CN" altLang="en-US" b="1">
                <a:solidFill>
                  <a:srgbClr val="FF0066"/>
                </a:solidFill>
              </a:rPr>
              <a:t>、写出逻辑表达式</a:t>
            </a:r>
          </a:p>
        </p:txBody>
      </p:sp>
      <p:graphicFrame>
        <p:nvGraphicFramePr>
          <p:cNvPr id="14398" name="Object 62"/>
          <p:cNvGraphicFramePr>
            <a:graphicFrameLocks noChangeAspect="1"/>
          </p:cNvGraphicFramePr>
          <p:nvPr/>
        </p:nvGraphicFramePr>
        <p:xfrm>
          <a:off x="1504950" y="5943600"/>
          <a:ext cx="52070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215640" progId="Equation.3">
                  <p:embed/>
                </p:oleObj>
              </mc:Choice>
              <mc:Fallback>
                <p:oleObj name="Equation" r:id="rId2" imgW="1942920" imgH="215640" progId="Equation.3">
                  <p:embed/>
                  <p:pic>
                    <p:nvPicPr>
                      <p:cNvPr id="14398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5943600"/>
                        <a:ext cx="5207000" cy="67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7586663" y="1714500"/>
            <a:ext cx="52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4400" name="Text Box 64"/>
          <p:cNvSpPr txBox="1">
            <a:spLocks noChangeArrowheads="1"/>
          </p:cNvSpPr>
          <p:nvPr/>
        </p:nvSpPr>
        <p:spPr bwMode="auto">
          <a:xfrm>
            <a:off x="7610475" y="2209800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7562850" y="2705100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4402" name="Text Box 66"/>
          <p:cNvSpPr txBox="1">
            <a:spLocks noChangeArrowheads="1"/>
          </p:cNvSpPr>
          <p:nvPr/>
        </p:nvSpPr>
        <p:spPr bwMode="auto">
          <a:xfrm>
            <a:off x="7529513" y="3271838"/>
            <a:ext cx="52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4403" name="Text Box 67"/>
          <p:cNvSpPr txBox="1">
            <a:spLocks noChangeArrowheads="1"/>
          </p:cNvSpPr>
          <p:nvPr/>
        </p:nvSpPr>
        <p:spPr bwMode="auto">
          <a:xfrm>
            <a:off x="7496175" y="3824288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4404" name="Text Box 68"/>
          <p:cNvSpPr txBox="1">
            <a:spLocks noChangeArrowheads="1"/>
          </p:cNvSpPr>
          <p:nvPr/>
        </p:nvSpPr>
        <p:spPr bwMode="auto">
          <a:xfrm>
            <a:off x="7491413" y="4319588"/>
            <a:ext cx="52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4405" name="Text Box 69"/>
          <p:cNvSpPr txBox="1">
            <a:spLocks noChangeArrowheads="1"/>
          </p:cNvSpPr>
          <p:nvPr/>
        </p:nvSpPr>
        <p:spPr bwMode="auto">
          <a:xfrm>
            <a:off x="7529513" y="4814888"/>
            <a:ext cx="528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14406" name="Text Box 70"/>
          <p:cNvSpPr txBox="1">
            <a:spLocks noChangeArrowheads="1"/>
          </p:cNvSpPr>
          <p:nvPr/>
        </p:nvSpPr>
        <p:spPr bwMode="auto">
          <a:xfrm>
            <a:off x="7515225" y="5324475"/>
            <a:ext cx="528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nimBg="1" autoUpdateAnimBg="0"/>
      <p:bldP spid="14341" grpId="0" animBg="1" autoUpdateAnimBg="0"/>
      <p:bldP spid="14342" grpId="0" autoUpdateAnimBg="0"/>
      <p:bldP spid="14395" grpId="0" autoUpdateAnimBg="0"/>
      <p:bldP spid="14397" grpId="0" autoUpdateAnimBg="0"/>
      <p:bldP spid="14399" grpId="0" autoUpdateAnimBg="0"/>
      <p:bldP spid="14400" grpId="0" autoUpdateAnimBg="0"/>
      <p:bldP spid="14401" grpId="0" autoUpdateAnimBg="0"/>
      <p:bldP spid="14402" grpId="0" autoUpdateAnimBg="0"/>
      <p:bldP spid="14403" grpId="0" autoUpdateAnimBg="0"/>
      <p:bldP spid="14404" grpId="0" autoUpdateAnimBg="0"/>
      <p:bldP spid="14405" grpId="0" autoUpdateAnimBg="0"/>
      <p:bldP spid="1440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876300" y="5080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4</a:t>
            </a:r>
            <a:r>
              <a:rPr lang="zh-CN" altLang="en-US" b="1">
                <a:solidFill>
                  <a:srgbClr val="FF0066"/>
                </a:solidFill>
              </a:rPr>
              <a:t>、适当的化简与变换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116138" y="1581150"/>
          <a:ext cx="52054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215640" progId="Equation.3">
                  <p:embed/>
                </p:oleObj>
              </mc:Choice>
              <mc:Fallback>
                <p:oleObj name="Equation" r:id="rId2" imgW="1942920" imgH="21564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1581150"/>
                        <a:ext cx="5205412" cy="6762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03" name="Group 43"/>
          <p:cNvGrpSpPr>
            <a:grpSpLocks/>
          </p:cNvGrpSpPr>
          <p:nvPr/>
        </p:nvGrpSpPr>
        <p:grpSpPr bwMode="auto">
          <a:xfrm>
            <a:off x="1847850" y="3200400"/>
            <a:ext cx="4591050" cy="2647950"/>
            <a:chOff x="1164" y="2016"/>
            <a:chExt cx="2892" cy="1668"/>
          </a:xfrm>
        </p:grpSpPr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3426" y="3192"/>
              <a:ext cx="63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FF0066"/>
                  </a:solidFill>
                </a:rPr>
                <a:t>1</a:t>
              </a:r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2796" y="3192"/>
              <a:ext cx="63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FF0066"/>
                  </a:solidFill>
                </a:rPr>
                <a:t>1</a:t>
              </a:r>
            </a:p>
          </p:txBody>
        </p:sp>
        <p:sp>
          <p:nvSpPr>
            <p:cNvPr id="15371" name="Rectangle 11"/>
            <p:cNvSpPr>
              <a:spLocks noChangeArrowheads="1"/>
            </p:cNvSpPr>
            <p:nvPr/>
          </p:nvSpPr>
          <p:spPr bwMode="auto">
            <a:xfrm>
              <a:off x="2166" y="3192"/>
              <a:ext cx="63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FF0066"/>
                  </a:solidFill>
                </a:rPr>
                <a:t>1</a:t>
              </a:r>
            </a:p>
          </p:txBody>
        </p:sp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1536" y="3192"/>
              <a:ext cx="63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0</a:t>
              </a: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3426" y="2700"/>
              <a:ext cx="63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0</a:t>
              </a:r>
            </a:p>
          </p:txBody>
        </p:sp>
        <p:sp>
          <p:nvSpPr>
            <p:cNvPr id="15368" name="Rectangle 8"/>
            <p:cNvSpPr>
              <a:spLocks noChangeArrowheads="1"/>
            </p:cNvSpPr>
            <p:nvPr/>
          </p:nvSpPr>
          <p:spPr bwMode="auto">
            <a:xfrm>
              <a:off x="2796" y="2700"/>
              <a:ext cx="63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FF0066"/>
                  </a:solidFill>
                </a:rPr>
                <a:t>1</a:t>
              </a:r>
            </a:p>
          </p:txBody>
        </p:sp>
        <p:sp>
          <p:nvSpPr>
            <p:cNvPr id="15367" name="Rectangle 7"/>
            <p:cNvSpPr>
              <a:spLocks noChangeArrowheads="1"/>
            </p:cNvSpPr>
            <p:nvPr/>
          </p:nvSpPr>
          <p:spPr bwMode="auto">
            <a:xfrm>
              <a:off x="2166" y="2700"/>
              <a:ext cx="63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0</a:t>
              </a:r>
            </a:p>
          </p:txBody>
        </p:sp>
        <p:sp>
          <p:nvSpPr>
            <p:cNvPr id="15366" name="Rectangle 6"/>
            <p:cNvSpPr>
              <a:spLocks noChangeArrowheads="1"/>
            </p:cNvSpPr>
            <p:nvPr/>
          </p:nvSpPr>
          <p:spPr bwMode="auto">
            <a:xfrm>
              <a:off x="1536" y="2700"/>
              <a:ext cx="630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0</a:t>
              </a:r>
            </a:p>
          </p:txBody>
        </p:sp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1536" y="2700"/>
              <a:ext cx="25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1536" y="3192"/>
              <a:ext cx="2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6" name="Line 16"/>
            <p:cNvSpPr>
              <a:spLocks noChangeShapeType="1"/>
            </p:cNvSpPr>
            <p:nvPr/>
          </p:nvSpPr>
          <p:spPr bwMode="auto">
            <a:xfrm>
              <a:off x="1536" y="3684"/>
              <a:ext cx="25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1536" y="2700"/>
              <a:ext cx="0" cy="9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2166" y="2700"/>
              <a:ext cx="0" cy="9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2796" y="2700"/>
              <a:ext cx="0" cy="9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3426" y="2700"/>
              <a:ext cx="0" cy="9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4056" y="2700"/>
              <a:ext cx="0" cy="98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 flipH="1" flipV="1">
              <a:off x="1332" y="2340"/>
              <a:ext cx="192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Text Box 29"/>
            <p:cNvSpPr txBox="1">
              <a:spLocks noChangeArrowheads="1"/>
            </p:cNvSpPr>
            <p:nvPr/>
          </p:nvSpPr>
          <p:spPr bwMode="auto">
            <a:xfrm>
              <a:off x="1164" y="2016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Z</a:t>
              </a:r>
            </a:p>
          </p:txBody>
        </p:sp>
        <p:sp>
          <p:nvSpPr>
            <p:cNvPr id="15390" name="Text Box 30"/>
            <p:cNvSpPr txBox="1">
              <a:spLocks noChangeArrowheads="1"/>
            </p:cNvSpPr>
            <p:nvPr/>
          </p:nvSpPr>
          <p:spPr bwMode="auto">
            <a:xfrm>
              <a:off x="1308" y="2784"/>
              <a:ext cx="1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</a:t>
              </a:r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1200" y="2556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15393" name="Text Box 33"/>
            <p:cNvSpPr txBox="1">
              <a:spLocks noChangeArrowheads="1"/>
            </p:cNvSpPr>
            <p:nvPr/>
          </p:nvSpPr>
          <p:spPr bwMode="auto">
            <a:xfrm>
              <a:off x="3576" y="240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10</a:t>
              </a:r>
            </a:p>
          </p:txBody>
        </p:sp>
        <p:sp>
          <p:nvSpPr>
            <p:cNvPr id="15394" name="Text Box 34"/>
            <p:cNvSpPr txBox="1">
              <a:spLocks noChangeArrowheads="1"/>
            </p:cNvSpPr>
            <p:nvPr/>
          </p:nvSpPr>
          <p:spPr bwMode="auto">
            <a:xfrm>
              <a:off x="1716" y="2388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00</a:t>
              </a:r>
            </a:p>
          </p:txBody>
        </p:sp>
        <p:sp>
          <p:nvSpPr>
            <p:cNvPr id="15395" name="Text Box 35"/>
            <p:cNvSpPr txBox="1">
              <a:spLocks noChangeArrowheads="1"/>
            </p:cNvSpPr>
            <p:nvPr/>
          </p:nvSpPr>
          <p:spPr bwMode="auto">
            <a:xfrm>
              <a:off x="2904" y="2400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11</a:t>
              </a:r>
            </a:p>
          </p:txBody>
        </p:sp>
        <p:sp>
          <p:nvSpPr>
            <p:cNvPr id="15396" name="Text Box 36"/>
            <p:cNvSpPr txBox="1">
              <a:spLocks noChangeArrowheads="1"/>
            </p:cNvSpPr>
            <p:nvPr/>
          </p:nvSpPr>
          <p:spPr bwMode="auto">
            <a:xfrm>
              <a:off x="2340" y="240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01</a:t>
              </a:r>
            </a:p>
          </p:txBody>
        </p:sp>
        <p:sp>
          <p:nvSpPr>
            <p:cNvPr id="15397" name="Text Box 37"/>
            <p:cNvSpPr txBox="1">
              <a:spLocks noChangeArrowheads="1"/>
            </p:cNvSpPr>
            <p:nvPr/>
          </p:nvSpPr>
          <p:spPr bwMode="auto">
            <a:xfrm>
              <a:off x="1332" y="2316"/>
              <a:ext cx="4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BC</a:t>
              </a:r>
            </a:p>
          </p:txBody>
        </p:sp>
        <p:sp>
          <p:nvSpPr>
            <p:cNvPr id="15398" name="Text Box 38"/>
            <p:cNvSpPr txBox="1">
              <a:spLocks noChangeArrowheads="1"/>
            </p:cNvSpPr>
            <p:nvPr/>
          </p:nvSpPr>
          <p:spPr bwMode="auto">
            <a:xfrm>
              <a:off x="1308" y="3312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1</a:t>
              </a:r>
            </a:p>
          </p:txBody>
        </p:sp>
      </p:grpSp>
      <p:sp>
        <p:nvSpPr>
          <p:cNvPr id="15399" name="Oval 39"/>
          <p:cNvSpPr>
            <a:spLocks noChangeArrowheads="1"/>
          </p:cNvSpPr>
          <p:nvPr/>
        </p:nvSpPr>
        <p:spPr bwMode="auto">
          <a:xfrm>
            <a:off x="3467100" y="5205413"/>
            <a:ext cx="1447800" cy="495300"/>
          </a:xfrm>
          <a:prstGeom prst="ellipse">
            <a:avLst/>
          </a:prstGeom>
          <a:noFill/>
          <a:ln w="9525">
            <a:solidFill>
              <a:srgbClr val="33CC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0" name="Oval 40"/>
          <p:cNvSpPr>
            <a:spLocks noChangeArrowheads="1"/>
          </p:cNvSpPr>
          <p:nvPr/>
        </p:nvSpPr>
        <p:spPr bwMode="auto">
          <a:xfrm>
            <a:off x="4338638" y="5110163"/>
            <a:ext cx="1657350" cy="571500"/>
          </a:xfrm>
          <a:prstGeom prst="ellipse">
            <a:avLst/>
          </a:prstGeom>
          <a:noFill/>
          <a:ln w="9525">
            <a:solidFill>
              <a:srgbClr val="33CC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1" name="Oval 41"/>
          <p:cNvSpPr>
            <a:spLocks noChangeArrowheads="1"/>
          </p:cNvSpPr>
          <p:nvPr/>
        </p:nvSpPr>
        <p:spPr bwMode="auto">
          <a:xfrm>
            <a:off x="4419600" y="4291013"/>
            <a:ext cx="571500" cy="1314450"/>
          </a:xfrm>
          <a:prstGeom prst="ellipse">
            <a:avLst/>
          </a:prstGeom>
          <a:noFill/>
          <a:ln w="9525">
            <a:solidFill>
              <a:srgbClr val="33CC3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2286000" y="2628900"/>
            <a:ext cx="3238500" cy="57943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=AB+AC+BC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9" grpId="0" animBg="1"/>
      <p:bldP spid="15400" grpId="0" animBg="1"/>
      <p:bldP spid="15401" grpId="0" animBg="1"/>
      <p:bldP spid="1540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62050" y="857250"/>
            <a:ext cx="3867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1</a:t>
            </a:r>
            <a:r>
              <a:rPr lang="zh-CN" altLang="en-US" b="1">
                <a:solidFill>
                  <a:schemeClr val="accent1"/>
                </a:solidFill>
              </a:rPr>
              <a:t>）</a:t>
            </a:r>
            <a:r>
              <a:rPr lang="en-US" altLang="zh-CN" b="1">
                <a:solidFill>
                  <a:schemeClr val="accent1"/>
                </a:solidFill>
              </a:rPr>
              <a:t>SSI</a:t>
            </a:r>
            <a:r>
              <a:rPr lang="zh-CN" altLang="en-US" b="1">
                <a:solidFill>
                  <a:schemeClr val="accent1"/>
                </a:solidFill>
              </a:rPr>
              <a:t>实现（与非门）：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162050" y="279400"/>
            <a:ext cx="527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5</a:t>
            </a:r>
            <a:r>
              <a:rPr lang="zh-CN" altLang="en-US" b="1">
                <a:solidFill>
                  <a:srgbClr val="FF0066"/>
                </a:solidFill>
              </a:rPr>
              <a:t>、选择合适的器件实现，画出电路图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781300" y="1333500"/>
            <a:ext cx="4191000" cy="519113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Z=AB+AC+BC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724150" y="1917700"/>
          <a:ext cx="3567113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99920" imgH="241200" progId="Equation.3">
                  <p:embed/>
                </p:oleObj>
              </mc:Choice>
              <mc:Fallback>
                <p:oleObj name="Equation" r:id="rId3" imgW="799920" imgH="241200" progId="Equation.3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917700"/>
                        <a:ext cx="3567113" cy="79851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038600" y="2781300"/>
            <a:ext cx="800100" cy="116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altLang="zh-CN"/>
              <a:t>&amp;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019550" y="4114800"/>
            <a:ext cx="800100" cy="116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altLang="zh-CN"/>
              <a:t>&amp;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3962400" y="5448300"/>
            <a:ext cx="800100" cy="116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altLang="zh-CN"/>
              <a:t>&amp;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715000" y="4095750"/>
            <a:ext cx="800100" cy="116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altLang="zh-CN"/>
              <a:t>&amp;</a:t>
            </a:r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2286000" y="30099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2266950" y="3524250"/>
            <a:ext cx="179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3657600" y="2990850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3676650" y="497205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2171700" y="4362450"/>
            <a:ext cx="188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2628900" y="4362450"/>
            <a:ext cx="0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647950" y="63436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3162300" y="352425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V="1">
            <a:off x="3143250" y="58102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05" name="Oval 21"/>
          <p:cNvSpPr>
            <a:spLocks noChangeArrowheads="1"/>
          </p:cNvSpPr>
          <p:nvPr/>
        </p:nvSpPr>
        <p:spPr bwMode="auto">
          <a:xfrm>
            <a:off x="4857750" y="3276600"/>
            <a:ext cx="95250" cy="114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6553200" y="4629150"/>
            <a:ext cx="95250" cy="114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7" name="Oval 23"/>
          <p:cNvSpPr>
            <a:spLocks noChangeArrowheads="1"/>
          </p:cNvSpPr>
          <p:nvPr/>
        </p:nvSpPr>
        <p:spPr bwMode="auto">
          <a:xfrm>
            <a:off x="4762500" y="5924550"/>
            <a:ext cx="95250" cy="114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4819650" y="4610100"/>
            <a:ext cx="95250" cy="1143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4972050" y="3352800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4933950" y="4686300"/>
            <a:ext cx="781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5372100" y="3352800"/>
            <a:ext cx="0" cy="108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12" name="Line 28"/>
          <p:cNvSpPr>
            <a:spLocks noChangeShapeType="1"/>
          </p:cNvSpPr>
          <p:nvPr/>
        </p:nvSpPr>
        <p:spPr bwMode="auto">
          <a:xfrm>
            <a:off x="5391150" y="44577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4857750" y="5962650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14" name="Line 30"/>
          <p:cNvSpPr>
            <a:spLocks noChangeShapeType="1"/>
          </p:cNvSpPr>
          <p:nvPr/>
        </p:nvSpPr>
        <p:spPr bwMode="auto">
          <a:xfrm flipV="1">
            <a:off x="5219700" y="4953000"/>
            <a:ext cx="0" cy="1009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>
            <a:off x="5257800" y="4991100"/>
            <a:ext cx="43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6667500" y="4686300"/>
            <a:ext cx="1276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1733550" y="283845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1695450" y="337185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1733550" y="413385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7981950" y="44958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Z</a:t>
            </a:r>
          </a:p>
        </p:txBody>
      </p:sp>
      <p:sp>
        <p:nvSpPr>
          <p:cNvPr id="16422" name="Oval 38"/>
          <p:cNvSpPr>
            <a:spLocks noChangeArrowheads="1"/>
          </p:cNvSpPr>
          <p:nvPr/>
        </p:nvSpPr>
        <p:spPr bwMode="auto">
          <a:xfrm>
            <a:off x="3619500" y="293370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3" name="Oval 39"/>
          <p:cNvSpPr>
            <a:spLocks noChangeArrowheads="1"/>
          </p:cNvSpPr>
          <p:nvPr/>
        </p:nvSpPr>
        <p:spPr bwMode="auto">
          <a:xfrm>
            <a:off x="2590800" y="428625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4" name="Oval 40"/>
          <p:cNvSpPr>
            <a:spLocks noChangeArrowheads="1"/>
          </p:cNvSpPr>
          <p:nvPr/>
        </p:nvSpPr>
        <p:spPr bwMode="auto">
          <a:xfrm>
            <a:off x="3105150" y="3448050"/>
            <a:ext cx="762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500"/>
                            </p:stCondLst>
                            <p:childTnLst>
                              <p:par>
                                <p:cTn id="7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8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9500"/>
                            </p:stCondLst>
                            <p:childTnLst>
                              <p:par>
                                <p:cTn id="8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1000"/>
                            </p:stCondLst>
                            <p:childTnLst>
                              <p:par>
                                <p:cTn id="9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500"/>
                            </p:stCondLst>
                            <p:childTnLst>
                              <p:par>
                                <p:cTn id="9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40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500"/>
                            </p:stCondLst>
                            <p:childTnLst>
                              <p:par>
                                <p:cTn id="10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7000"/>
                            </p:stCondLst>
                            <p:childTnLst>
                              <p:par>
                                <p:cTn id="11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850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0"/>
                            </p:stCondLst>
                            <p:childTnLst>
                              <p:par>
                                <p:cTn id="12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1500"/>
                            </p:stCondLst>
                            <p:childTnLst>
                              <p:par>
                                <p:cTn id="12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3000"/>
                            </p:stCondLst>
                            <p:childTnLst>
                              <p:par>
                                <p:cTn id="13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00"/>
                            </p:stCondLst>
                            <p:childTnLst>
                              <p:par>
                                <p:cTn id="13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6000"/>
                            </p:stCondLst>
                            <p:childTnLst>
                              <p:par>
                                <p:cTn id="14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7500"/>
                            </p:stCondLst>
                            <p:childTnLst>
                              <p:par>
                                <p:cTn id="14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9000"/>
                            </p:stCondLst>
                            <p:childTnLst>
                              <p:par>
                                <p:cTn id="15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6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0500"/>
                            </p:stCondLst>
                            <p:childTnLst>
                              <p:par>
                                <p:cTn id="15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2000"/>
                            </p:stCondLst>
                            <p:childTnLst>
                              <p:par>
                                <p:cTn id="16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3500"/>
                            </p:stCondLst>
                            <p:childTnLst>
                              <p:par>
                                <p:cTn id="16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45000"/>
                            </p:stCondLst>
                            <p:childTnLst>
                              <p:par>
                                <p:cTn id="17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6500"/>
                            </p:stCondLst>
                            <p:childTnLst>
                              <p:par>
                                <p:cTn id="178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8000"/>
                            </p:stCondLst>
                            <p:childTnLst>
                              <p:par>
                                <p:cTn id="183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7" grpId="0" autoUpdateAnimBg="0"/>
      <p:bldP spid="16388" grpId="0" animBg="1" autoUpdateAnimBg="0"/>
      <p:bldP spid="16392" grpId="0" animBg="1" autoUpdateAnimBg="0"/>
      <p:bldP spid="16393" grpId="0" animBg="1" autoUpdateAnimBg="0"/>
      <p:bldP spid="16394" grpId="0" animBg="1" autoUpdateAnimBg="0"/>
      <p:bldP spid="16395" grpId="0" animBg="1" autoUpdateAnimBg="0"/>
      <p:bldP spid="16396" grpId="0" animBg="1"/>
      <p:bldP spid="16397" grpId="0" animBg="1"/>
      <p:bldP spid="16398" grpId="0" animBg="1"/>
      <p:bldP spid="16399" grpId="0" animBg="1"/>
      <p:bldP spid="16400" grpId="0" animBg="1"/>
      <p:bldP spid="16401" grpId="0" animBg="1"/>
      <p:bldP spid="16402" grpId="0" animBg="1"/>
      <p:bldP spid="16403" grpId="0" animBg="1"/>
      <p:bldP spid="16404" grpId="0" animBg="1"/>
      <p:bldP spid="16405" grpId="0" animBg="1"/>
      <p:bldP spid="16406" grpId="0" animBg="1"/>
      <p:bldP spid="16407" grpId="0" animBg="1"/>
      <p:bldP spid="16408" grpId="0" animBg="1"/>
      <p:bldP spid="16409" grpId="0" animBg="1"/>
      <p:bldP spid="16410" grpId="0" animBg="1"/>
      <p:bldP spid="16411" grpId="0" animBg="1"/>
      <p:bldP spid="16412" grpId="0" animBg="1"/>
      <p:bldP spid="16413" grpId="0" animBg="1"/>
      <p:bldP spid="16414" grpId="0" animBg="1"/>
      <p:bldP spid="16415" grpId="0" animBg="1"/>
      <p:bldP spid="16416" grpId="0" animBg="1"/>
      <p:bldP spid="16418" grpId="0" autoUpdateAnimBg="0"/>
      <p:bldP spid="16419" grpId="0" autoUpdateAnimBg="0"/>
      <p:bldP spid="16420" grpId="0" autoUpdateAnimBg="0"/>
      <p:bldP spid="16421" grpId="0" autoUpdateAnimBg="0"/>
      <p:bldP spid="16422" grpId="0" animBg="1"/>
      <p:bldP spid="16423" grpId="0" animBg="1"/>
      <p:bldP spid="164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43000" y="533400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2</a:t>
            </a:r>
            <a:r>
              <a:rPr lang="zh-CN" altLang="en-US" b="1">
                <a:solidFill>
                  <a:schemeClr val="accent1"/>
                </a:solidFill>
              </a:rPr>
              <a:t>）</a:t>
            </a:r>
            <a:r>
              <a:rPr lang="en-US" altLang="zh-CN" b="1">
                <a:solidFill>
                  <a:schemeClr val="accent1"/>
                </a:solidFill>
              </a:rPr>
              <a:t>MSI</a:t>
            </a:r>
            <a:r>
              <a:rPr lang="zh-CN" altLang="en-US" b="1">
                <a:solidFill>
                  <a:schemeClr val="accent1"/>
                </a:solidFill>
              </a:rPr>
              <a:t>实现（</a:t>
            </a:r>
            <a:r>
              <a:rPr lang="zh-CN" altLang="en-US" sz="2800" b="1">
                <a:solidFill>
                  <a:schemeClr val="accent2"/>
                </a:solidFill>
              </a:rPr>
              <a:t>四选一数据选择器</a:t>
            </a:r>
            <a:r>
              <a:rPr lang="zh-CN" altLang="en-US" b="1">
                <a:solidFill>
                  <a:schemeClr val="accent1"/>
                </a:solidFill>
              </a:rPr>
              <a:t>）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476250" y="1438275"/>
          <a:ext cx="86677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8840" imgH="266400" progId="Equation.3">
                  <p:embed/>
                </p:oleObj>
              </mc:Choice>
              <mc:Fallback>
                <p:oleObj name="Equation" r:id="rId2" imgW="2958840" imgH="26640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1438275"/>
                        <a:ext cx="8667750" cy="7810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612775" y="2733675"/>
          <a:ext cx="85312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55800" imgH="215640" progId="Equation.3">
                  <p:embed/>
                </p:oleObj>
              </mc:Choice>
              <mc:Fallback>
                <p:oleObj name="Equation" r:id="rId4" imgW="2755800" imgH="215640" progId="Equation.3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733675"/>
                        <a:ext cx="8531225" cy="6667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3" name="Group 15"/>
          <p:cNvGrpSpPr>
            <a:grpSpLocks/>
          </p:cNvGrpSpPr>
          <p:nvPr/>
        </p:nvGrpSpPr>
        <p:grpSpPr bwMode="auto">
          <a:xfrm>
            <a:off x="657225" y="2143125"/>
            <a:ext cx="2114550" cy="600075"/>
            <a:chOff x="4284" y="3096"/>
            <a:chExt cx="1332" cy="378"/>
          </a:xfrm>
        </p:grpSpPr>
        <p:graphicFrame>
          <p:nvGraphicFramePr>
            <p:cNvPr id="17414" name="Object 6"/>
            <p:cNvGraphicFramePr>
              <a:graphicFrameLocks noChangeAspect="1"/>
            </p:cNvGraphicFramePr>
            <p:nvPr/>
          </p:nvGraphicFramePr>
          <p:xfrm>
            <a:off x="4503" y="3096"/>
            <a:ext cx="43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80" imgH="215640" progId="Equation.3">
                    <p:embed/>
                  </p:oleObj>
                </mc:Choice>
                <mc:Fallback>
                  <p:oleObj name="Equation" r:id="rId6" imgW="139680" imgH="215640" progId="Equation.3">
                    <p:embed/>
                    <p:pic>
                      <p:nvPicPr>
                        <p:cNvPr id="1741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3" y="3096"/>
                          <a:ext cx="432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bg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4284" y="3099"/>
              <a:ext cx="13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令     </a:t>
              </a:r>
              <a:r>
                <a:rPr lang="en-US" altLang="zh-CN" sz="3200" b="1"/>
                <a:t>=0</a:t>
              </a:r>
            </a:p>
          </p:txBody>
        </p:sp>
      </p:grp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592138" y="3676650"/>
          <a:ext cx="520541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42920" imgH="215640" progId="Equation.3">
                  <p:embed/>
                </p:oleObj>
              </mc:Choice>
              <mc:Fallback>
                <p:oleObj name="Equation" r:id="rId8" imgW="1942920" imgH="215640" progId="Equation.3">
                  <p:embed/>
                  <p:pic>
                    <p:nvPicPr>
                      <p:cNvPr id="17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3676650"/>
                        <a:ext cx="5205412" cy="676275"/>
                      </a:xfrm>
                      <a:prstGeom prst="rect">
                        <a:avLst/>
                      </a:prstGeom>
                      <a:solidFill>
                        <a:srgbClr val="FF7C8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781050" y="4438650"/>
            <a:ext cx="4667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令</a:t>
            </a:r>
            <a:r>
              <a:rPr lang="en-US" altLang="zh-CN" sz="2800" b="1"/>
              <a:t>A1=A</a:t>
            </a:r>
            <a:r>
              <a:rPr lang="zh-CN" altLang="en-US" sz="2800" b="1"/>
              <a:t>，</a:t>
            </a:r>
            <a:r>
              <a:rPr lang="en-US" altLang="zh-CN" sz="2800" b="1"/>
              <a:t>A0=B</a:t>
            </a:r>
            <a:r>
              <a:rPr lang="zh-CN" altLang="en-US" sz="2800" b="1"/>
              <a:t>，</a:t>
            </a:r>
            <a:r>
              <a:rPr lang="en-US" altLang="zh-CN" sz="2800" b="1"/>
              <a:t>Y=Z</a:t>
            </a:r>
          </a:p>
        </p:txBody>
      </p: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809625" y="4914900"/>
          <a:ext cx="5511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5080" imgH="215640" progId="Equation.3">
                  <p:embed/>
                </p:oleObj>
              </mc:Choice>
              <mc:Fallback>
                <p:oleObj name="Equation" r:id="rId10" imgW="1765080" imgH="215640" progId="Equation.3">
                  <p:embed/>
                  <p:pic>
                    <p:nvPicPr>
                      <p:cNvPr id="174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4914900"/>
                        <a:ext cx="5511800" cy="787400"/>
                      </a:xfrm>
                      <a:prstGeom prst="rect">
                        <a:avLst/>
                      </a:prstGeom>
                      <a:solidFill>
                        <a:srgbClr val="FF7C8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723900" y="6076950"/>
            <a:ext cx="6781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1"/>
                </a:solidFill>
              </a:rPr>
              <a:t>可得：</a:t>
            </a:r>
            <a:r>
              <a:rPr lang="en-US" altLang="zh-CN" sz="3200" b="1">
                <a:solidFill>
                  <a:schemeClr val="accent1"/>
                </a:solidFill>
              </a:rPr>
              <a:t>D0=0</a:t>
            </a:r>
            <a:r>
              <a:rPr lang="zh-CN" altLang="en-US" sz="3200" b="1">
                <a:solidFill>
                  <a:schemeClr val="accent1"/>
                </a:solidFill>
              </a:rPr>
              <a:t>，</a:t>
            </a:r>
            <a:r>
              <a:rPr lang="en-US" altLang="zh-CN" sz="3200" b="1">
                <a:solidFill>
                  <a:schemeClr val="accent1"/>
                </a:solidFill>
              </a:rPr>
              <a:t>D1=D2=C</a:t>
            </a:r>
            <a:r>
              <a:rPr lang="zh-CN" altLang="en-US" sz="3200" b="1">
                <a:solidFill>
                  <a:schemeClr val="accent1"/>
                </a:solidFill>
              </a:rPr>
              <a:t>，</a:t>
            </a:r>
            <a:r>
              <a:rPr lang="en-US" altLang="zh-CN" sz="3200" b="1">
                <a:solidFill>
                  <a:schemeClr val="accent1"/>
                </a:solidFill>
              </a:rPr>
              <a:t>D3=1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>
            <a:off x="6324600" y="3448050"/>
            <a:ext cx="1485900" cy="1752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autoUpdateAnimBg="0"/>
      <p:bldP spid="17420" grpId="0" autoUpdateAnimBg="0"/>
      <p:bldP spid="174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2590800" y="2552700"/>
            <a:ext cx="3848100" cy="19812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</a:rPr>
              <a:t>       </a:t>
            </a:r>
            <a:r>
              <a:rPr lang="zh-CN" altLang="en-US" sz="2800" b="1">
                <a:solidFill>
                  <a:schemeClr val="accent2"/>
                </a:solidFill>
              </a:rPr>
              <a:t>四选一数据选择器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 flipV="1">
            <a:off x="4419600" y="1771650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009900" y="4514850"/>
            <a:ext cx="0" cy="108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3848100" y="4495800"/>
            <a:ext cx="0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4686300" y="45148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5524500" y="4514850"/>
            <a:ext cx="0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6019800" y="4533900"/>
            <a:ext cx="127000" cy="1460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6096000" y="4705350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1733550" y="297180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1733550" y="3771900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210050" y="260985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Y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571750" y="27622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A1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2590800" y="344805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A0</a:t>
            </a:r>
          </a:p>
        </p:txBody>
      </p:sp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2819400" y="40767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D0</a:t>
            </a:r>
          </a:p>
        </p:txBody>
      </p:sp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5734050" y="3886200"/>
          <a:ext cx="685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215640" progId="Equation.3">
                  <p:embed/>
                </p:oleObj>
              </mc:Choice>
              <mc:Fallback>
                <p:oleObj name="Equation" r:id="rId2" imgW="139680" imgH="215640" progId="Equation.3">
                  <p:embed/>
                  <p:pic>
                    <p:nvPicPr>
                      <p:cNvPr id="184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3886200"/>
                        <a:ext cx="685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3505200" y="405765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D1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4381500" y="40767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D2</a:t>
            </a: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5124450" y="40767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D3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4171950" y="1219200"/>
            <a:ext cx="1028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66"/>
                </a:solidFill>
              </a:rPr>
              <a:t>Z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1181100" y="3562350"/>
            <a:ext cx="1028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66"/>
                </a:solidFill>
              </a:rPr>
              <a:t>B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3581400" y="5562600"/>
            <a:ext cx="1028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66"/>
                </a:solidFill>
              </a:rPr>
              <a:t>C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1143000" y="2647950"/>
            <a:ext cx="1028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66"/>
                </a:solidFill>
              </a:rPr>
              <a:t>A</a:t>
            </a:r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38481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>
            <a:off x="2876550" y="56007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5943600" y="5715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5257800" y="5467350"/>
            <a:ext cx="438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FF0066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219200" y="652463"/>
            <a:ext cx="6057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/>
              <a:t>3.4   </a:t>
            </a:r>
            <a:r>
              <a:rPr lang="zh-CN" altLang="en-US" sz="3200" b="1"/>
              <a:t>若干常用的组合逻辑电路 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3448050" y="2095500"/>
            <a:ext cx="3448050" cy="1104900"/>
          </a:xfrm>
          <a:prstGeom prst="wedgeRoundRectCallout">
            <a:avLst>
              <a:gd name="adj1" fmla="val -53685"/>
              <a:gd name="adj2" fmla="val -147269"/>
              <a:gd name="adj3" fmla="val 16667"/>
            </a:avLst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制成标准化的中规模集成电路产品</a:t>
            </a: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4305300" y="1295400"/>
            <a:ext cx="3638550" cy="2438400"/>
          </a:xfrm>
          <a:prstGeom prst="wedgeRoundRectCallout">
            <a:avLst>
              <a:gd name="adj1" fmla="val -93370"/>
              <a:gd name="adj2" fmla="val -6328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800" b="1">
                <a:solidFill>
                  <a:srgbClr val="FF0066"/>
                </a:solidFill>
              </a:rPr>
              <a:t>编码器、译码器、数据选择器、数值比较器、加法器、函数发生器、奇偶校验器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181100" y="1524000"/>
            <a:ext cx="668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3.4.1    </a:t>
            </a:r>
            <a:r>
              <a:rPr lang="zh-CN" altLang="en-US" b="1">
                <a:solidFill>
                  <a:schemeClr val="tx2"/>
                </a:solidFill>
              </a:rPr>
              <a:t>编码器</a:t>
            </a:r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3314700" y="1962150"/>
            <a:ext cx="3524250" cy="1047750"/>
          </a:xfrm>
          <a:prstGeom prst="wedgeRoundRectCallout">
            <a:avLst>
              <a:gd name="adj1" fmla="val -62116"/>
              <a:gd name="adj2" fmla="val -6060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>
                <a:solidFill>
                  <a:schemeClr val="accent1"/>
                </a:solidFill>
              </a:rPr>
              <a:t>将不同的事物用二进制代码表示的电路 </a:t>
            </a: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2228850"/>
            <a:ext cx="641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一、普通</a:t>
            </a:r>
            <a:r>
              <a:rPr lang="zh-CN" altLang="en-US" b="1">
                <a:solidFill>
                  <a:schemeClr val="tx2"/>
                </a:solidFill>
              </a:rPr>
              <a:t>编码器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2324100" y="3505200"/>
            <a:ext cx="5486400" cy="1866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2686050" y="5372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 flipV="1">
            <a:off x="3390900" y="5372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 flipV="1">
            <a:off x="4038600" y="5372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V="1">
            <a:off x="3810000" y="26860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 flipV="1">
            <a:off x="4610100" y="5372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V="1">
            <a:off x="6457950" y="5372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V="1">
            <a:off x="5181600" y="5372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5791200" y="5372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 flipV="1">
            <a:off x="7181850" y="5372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2514600" y="62293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I</a:t>
            </a:r>
            <a:r>
              <a:rPr lang="en-US" altLang="zh-CN" b="1" baseline="-250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19483" name="Line 27"/>
          <p:cNvSpPr>
            <a:spLocks noChangeShapeType="1"/>
          </p:cNvSpPr>
          <p:nvPr/>
        </p:nvSpPr>
        <p:spPr bwMode="auto">
          <a:xfrm flipV="1">
            <a:off x="4876800" y="26479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 flipV="1">
            <a:off x="6019800" y="26860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3590925" y="4229100"/>
            <a:ext cx="257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8</a:t>
            </a:r>
            <a:r>
              <a:rPr lang="zh-CN" altLang="en-US" b="1">
                <a:solidFill>
                  <a:schemeClr val="accent1"/>
                </a:solidFill>
              </a:rPr>
              <a:t>线</a:t>
            </a:r>
            <a:r>
              <a:rPr lang="en-US" altLang="zh-CN" b="1">
                <a:solidFill>
                  <a:schemeClr val="accent1"/>
                </a:solidFill>
              </a:rPr>
              <a:t>—3</a:t>
            </a:r>
            <a:r>
              <a:rPr lang="zh-CN" altLang="en-US" b="1">
                <a:solidFill>
                  <a:schemeClr val="accent1"/>
                </a:solidFill>
              </a:rPr>
              <a:t>线编码器</a:t>
            </a:r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3190875" y="62293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I</a:t>
            </a:r>
            <a:r>
              <a:rPr lang="en-US" altLang="zh-CN" b="1" baseline="-25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3848100" y="62293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I</a:t>
            </a:r>
            <a:r>
              <a:rPr lang="en-US" altLang="zh-CN" b="1" baseline="-250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4457700" y="62103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I</a:t>
            </a:r>
            <a:r>
              <a:rPr lang="en-US" altLang="zh-CN" b="1" baseline="-2500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5029200" y="62103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I</a:t>
            </a:r>
            <a:r>
              <a:rPr lang="en-US" altLang="zh-CN" b="1" baseline="-2500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5653088" y="6248400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I</a:t>
            </a:r>
            <a:r>
              <a:rPr lang="en-US" altLang="zh-CN" b="1" baseline="-250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6267450" y="62293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I</a:t>
            </a:r>
            <a:r>
              <a:rPr lang="en-US" altLang="zh-CN" b="1" baseline="-25000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3505200" y="22288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Y</a:t>
            </a:r>
            <a:r>
              <a:rPr lang="en-US" altLang="zh-CN" b="1" baseline="-250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6972300" y="62484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I</a:t>
            </a:r>
            <a:r>
              <a:rPr lang="en-US" altLang="zh-CN" b="1" baseline="-25000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4629150" y="22288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Y</a:t>
            </a:r>
            <a:r>
              <a:rPr lang="en-US" altLang="zh-CN" b="1" baseline="-25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5719763" y="22288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Y</a:t>
            </a:r>
            <a:r>
              <a:rPr lang="en-US" altLang="zh-CN" b="1" baseline="-25000">
                <a:solidFill>
                  <a:schemeClr val="accent1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1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9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70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9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85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1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9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9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9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6000"/>
                            </p:stCondLst>
                            <p:childTnLst>
                              <p:par>
                                <p:cTn id="1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9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9000"/>
                            </p:stCondLst>
                            <p:childTnLst>
                              <p:par>
                                <p:cTn id="1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9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500"/>
                            </p:stCondLst>
                            <p:childTnLst>
                              <p:par>
                                <p:cTn id="1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2000"/>
                            </p:stCondLst>
                            <p:childTnLst>
                              <p:par>
                                <p:cTn id="1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3500"/>
                            </p:stCondLst>
                            <p:childTnLst>
                              <p:par>
                                <p:cTn id="15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 autoUpdateAnimBg="0"/>
      <p:bldP spid="19460" grpId="0" animBg="1" autoUpdateAnimBg="0"/>
      <p:bldP spid="19461" grpId="0" autoUpdateAnimBg="0"/>
      <p:bldP spid="19462" grpId="0" animBg="1" autoUpdateAnimBg="0"/>
      <p:bldP spid="19463" grpId="0" autoUpdateAnimBg="0"/>
      <p:bldP spid="19464" grpId="0" animBg="1" autoUpdateAnimBg="0"/>
      <p:bldP spid="19465" grpId="0" animBg="1"/>
      <p:bldP spid="19474" grpId="0" animBg="1"/>
      <p:bldP spid="19475" grpId="0" animBg="1"/>
      <p:bldP spid="19476" grpId="0" animBg="1"/>
      <p:bldP spid="19477" grpId="0" animBg="1"/>
      <p:bldP spid="19478" grpId="0" animBg="1"/>
      <p:bldP spid="19479" grpId="0" animBg="1"/>
      <p:bldP spid="19480" grpId="0" animBg="1"/>
      <p:bldP spid="19481" grpId="0" animBg="1"/>
      <p:bldP spid="19482" grpId="0" autoUpdateAnimBg="0"/>
      <p:bldP spid="19483" grpId="0" animBg="1"/>
      <p:bldP spid="19484" grpId="0" animBg="1"/>
      <p:bldP spid="19485" grpId="0" autoUpdateAnimBg="0"/>
      <p:bldP spid="19486" grpId="0" autoUpdateAnimBg="0"/>
      <p:bldP spid="19487" grpId="0" autoUpdateAnimBg="0"/>
      <p:bldP spid="19488" grpId="0" autoUpdateAnimBg="0"/>
      <p:bldP spid="19489" grpId="0" autoUpdateAnimBg="0"/>
      <p:bldP spid="19490" grpId="0" autoUpdateAnimBg="0"/>
      <p:bldP spid="19491" grpId="0" autoUpdateAnimBg="0"/>
      <p:bldP spid="19492" grpId="0" autoUpdateAnimBg="0"/>
      <p:bldP spid="19493" grpId="0" autoUpdateAnimBg="0"/>
      <p:bldP spid="19494" grpId="0" autoUpdateAnimBg="0"/>
      <p:bldP spid="1949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25" name="Group 21"/>
          <p:cNvGrpSpPr>
            <a:grpSpLocks/>
          </p:cNvGrpSpPr>
          <p:nvPr/>
        </p:nvGrpSpPr>
        <p:grpSpPr bwMode="auto">
          <a:xfrm>
            <a:off x="309563" y="715963"/>
            <a:ext cx="5581650" cy="5202237"/>
            <a:chOff x="204" y="442"/>
            <a:chExt cx="3516" cy="3277"/>
          </a:xfrm>
        </p:grpSpPr>
        <p:sp>
          <p:nvSpPr>
            <p:cNvPr id="21507" name="Rectangle 3"/>
            <p:cNvSpPr>
              <a:spLocks noChangeArrowheads="1"/>
            </p:cNvSpPr>
            <p:nvPr/>
          </p:nvSpPr>
          <p:spPr bwMode="auto">
            <a:xfrm>
              <a:off x="2544" y="1132"/>
              <a:ext cx="1176" cy="2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</a:t>
              </a:r>
              <a:endParaRPr lang="en-US" altLang="zh-CN" sz="2800">
                <a:solidFill>
                  <a:schemeClr val="accent1"/>
                </a:solidFill>
              </a:endParaRPr>
            </a:p>
          </p:txBody>
        </p:sp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204" y="1132"/>
              <a:ext cx="2340" cy="2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533400" indent="-533400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>
                  <a:solidFill>
                    <a:srgbClr val="FF0066"/>
                  </a:solidFill>
                </a:rPr>
                <a:t>1</a:t>
              </a:r>
              <a:r>
                <a:rPr lang="en-US" altLang="zh-CN" sz="2800"/>
                <a:t>   0   0   0   0   0   0  0</a:t>
              </a:r>
            </a:p>
            <a:p>
              <a:pPr marL="533400" indent="-533400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0   </a:t>
              </a:r>
              <a:r>
                <a:rPr lang="en-US" altLang="zh-CN" sz="2800">
                  <a:solidFill>
                    <a:srgbClr val="FF0066"/>
                  </a:solidFill>
                </a:rPr>
                <a:t>1</a:t>
              </a:r>
              <a:r>
                <a:rPr lang="en-US" altLang="zh-CN" sz="2800"/>
                <a:t>   0   0   0   0   0  0</a:t>
              </a:r>
            </a:p>
            <a:p>
              <a:pPr marL="533400" indent="-533400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0   0   </a:t>
              </a:r>
              <a:r>
                <a:rPr lang="en-US" altLang="zh-CN" sz="2800">
                  <a:solidFill>
                    <a:srgbClr val="FF0066"/>
                  </a:solidFill>
                </a:rPr>
                <a:t>1</a:t>
              </a:r>
              <a:r>
                <a:rPr lang="en-US" altLang="zh-CN" sz="2800"/>
                <a:t>   0   0   0   0  0</a:t>
              </a:r>
            </a:p>
            <a:p>
              <a:pPr marL="533400" indent="-533400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0   0   0   </a:t>
              </a:r>
              <a:r>
                <a:rPr lang="en-US" altLang="zh-CN" sz="2800">
                  <a:solidFill>
                    <a:srgbClr val="FF0066"/>
                  </a:solidFill>
                </a:rPr>
                <a:t>1</a:t>
              </a:r>
              <a:r>
                <a:rPr lang="en-US" altLang="zh-CN" sz="2800"/>
                <a:t>   0   0   0  0</a:t>
              </a:r>
            </a:p>
            <a:p>
              <a:pPr marL="533400" indent="-533400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0   0   0   0   </a:t>
              </a:r>
              <a:r>
                <a:rPr lang="en-US" altLang="zh-CN" sz="2800">
                  <a:solidFill>
                    <a:srgbClr val="FF0066"/>
                  </a:solidFill>
                </a:rPr>
                <a:t>1</a:t>
              </a:r>
              <a:r>
                <a:rPr lang="en-US" altLang="zh-CN" sz="2800"/>
                <a:t>   0   0  0</a:t>
              </a:r>
            </a:p>
            <a:p>
              <a:pPr marL="533400" indent="-533400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0   0   0   0   0   </a:t>
              </a:r>
              <a:r>
                <a:rPr lang="en-US" altLang="zh-CN" sz="2800">
                  <a:solidFill>
                    <a:srgbClr val="FF0066"/>
                  </a:solidFill>
                </a:rPr>
                <a:t>1</a:t>
              </a:r>
              <a:r>
                <a:rPr lang="en-US" altLang="zh-CN" sz="2800"/>
                <a:t>   0  0</a:t>
              </a:r>
            </a:p>
            <a:p>
              <a:pPr marL="533400" indent="-533400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0   0   0   0   0   0   </a:t>
              </a:r>
              <a:r>
                <a:rPr lang="en-US" altLang="zh-CN" sz="2800">
                  <a:solidFill>
                    <a:srgbClr val="FF0066"/>
                  </a:solidFill>
                </a:rPr>
                <a:t>1</a:t>
              </a:r>
              <a:r>
                <a:rPr lang="en-US" altLang="zh-CN" sz="2800"/>
                <a:t>  0</a:t>
              </a:r>
            </a:p>
            <a:p>
              <a:pPr marL="533400" indent="-533400"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0   0   0   0   0   0   0 </a:t>
              </a:r>
              <a:r>
                <a:rPr lang="en-US" altLang="zh-CN" sz="2800">
                  <a:solidFill>
                    <a:srgbClr val="FF0066"/>
                  </a:solidFill>
                </a:rPr>
                <a:t> 1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2544" y="768"/>
              <a:ext cx="1176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3200" b="1">
                  <a:solidFill>
                    <a:schemeClr val="accent1"/>
                  </a:solidFill>
                </a:rPr>
                <a:t>Y</a:t>
              </a:r>
              <a:r>
                <a:rPr lang="en-US" altLang="zh-CN" sz="3200" b="1" baseline="-25000">
                  <a:solidFill>
                    <a:schemeClr val="accent1"/>
                  </a:solidFill>
                </a:rPr>
                <a:t>2  </a:t>
              </a:r>
              <a:r>
                <a:rPr lang="en-US" altLang="zh-CN" sz="3200" b="1">
                  <a:solidFill>
                    <a:schemeClr val="accent1"/>
                  </a:solidFill>
                </a:rPr>
                <a:t>Y</a:t>
              </a:r>
              <a:r>
                <a:rPr lang="en-US" altLang="zh-CN" sz="3200" b="1" baseline="-25000">
                  <a:solidFill>
                    <a:schemeClr val="accent1"/>
                  </a:solidFill>
                </a:rPr>
                <a:t>1  </a:t>
              </a:r>
              <a:r>
                <a:rPr lang="en-US" altLang="zh-CN" sz="3200" b="1">
                  <a:solidFill>
                    <a:schemeClr val="accent1"/>
                  </a:solidFill>
                </a:rPr>
                <a:t>Y</a:t>
              </a:r>
              <a:r>
                <a:rPr lang="en-US" altLang="zh-CN" sz="3200" b="1" baseline="-2500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04" y="768"/>
              <a:ext cx="2340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3200" b="1"/>
                <a:t>I</a:t>
              </a:r>
              <a:r>
                <a:rPr lang="en-US" altLang="zh-CN" sz="3200" b="1" baseline="-25000"/>
                <a:t>0  </a:t>
              </a:r>
              <a:r>
                <a:rPr lang="en-US" altLang="zh-CN" sz="3200" b="1"/>
                <a:t>I</a:t>
              </a:r>
              <a:r>
                <a:rPr lang="en-US" altLang="zh-CN" sz="3200" b="1" baseline="-25000"/>
                <a:t>1  </a:t>
              </a:r>
              <a:r>
                <a:rPr lang="en-US" altLang="zh-CN" sz="3200" b="1"/>
                <a:t>I</a:t>
              </a:r>
              <a:r>
                <a:rPr lang="en-US" altLang="zh-CN" sz="3200" b="1" baseline="-25000"/>
                <a:t>2  </a:t>
              </a:r>
              <a:r>
                <a:rPr lang="en-US" altLang="zh-CN" sz="3200" b="1"/>
                <a:t>I</a:t>
              </a:r>
              <a:r>
                <a:rPr lang="en-US" altLang="zh-CN" sz="3200" b="1" baseline="-25000"/>
                <a:t>3  </a:t>
              </a:r>
              <a:r>
                <a:rPr lang="en-US" altLang="zh-CN" sz="3200" b="1"/>
                <a:t>I</a:t>
              </a:r>
              <a:r>
                <a:rPr lang="en-US" altLang="zh-CN" sz="3200" b="1" baseline="-25000"/>
                <a:t>4  </a:t>
              </a:r>
              <a:r>
                <a:rPr lang="en-US" altLang="zh-CN" sz="3200" b="1"/>
                <a:t>I</a:t>
              </a:r>
              <a:r>
                <a:rPr lang="en-US" altLang="zh-CN" sz="3200" b="1" baseline="-25000"/>
                <a:t>5  </a:t>
              </a:r>
              <a:r>
                <a:rPr lang="en-US" altLang="zh-CN" sz="3200" b="1"/>
                <a:t>I</a:t>
              </a:r>
              <a:r>
                <a:rPr lang="en-US" altLang="zh-CN" sz="3200" b="1" baseline="-25000"/>
                <a:t>6  </a:t>
              </a:r>
              <a:r>
                <a:rPr lang="en-US" altLang="zh-CN" sz="3200" b="1"/>
                <a:t>I</a:t>
              </a:r>
              <a:r>
                <a:rPr lang="en-US" altLang="zh-CN" sz="3200" b="1" baseline="-25000"/>
                <a:t>7</a:t>
              </a: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44" y="442"/>
              <a:ext cx="117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zh-CN" altLang="en-US" sz="2800" b="1">
                  <a:solidFill>
                    <a:schemeClr val="accent1"/>
                  </a:solidFill>
                </a:rPr>
                <a:t>输          出</a:t>
              </a: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204" y="442"/>
              <a:ext cx="23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        </a:t>
              </a:r>
              <a:r>
                <a:rPr lang="zh-CN" altLang="en-US" sz="2800" b="1"/>
                <a:t>输           入</a:t>
              </a: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>
              <a:off x="204" y="442"/>
              <a:ext cx="35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204" y="768"/>
              <a:ext cx="35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204" y="1132"/>
              <a:ext cx="35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12"/>
            <p:cNvSpPr>
              <a:spLocks noChangeShapeType="1"/>
            </p:cNvSpPr>
            <p:nvPr/>
          </p:nvSpPr>
          <p:spPr bwMode="auto">
            <a:xfrm>
              <a:off x="204" y="3719"/>
              <a:ext cx="351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Line 13"/>
            <p:cNvSpPr>
              <a:spLocks noChangeShapeType="1"/>
            </p:cNvSpPr>
            <p:nvPr/>
          </p:nvSpPr>
          <p:spPr bwMode="auto">
            <a:xfrm>
              <a:off x="204" y="442"/>
              <a:ext cx="0" cy="32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>
              <a:off x="2544" y="442"/>
              <a:ext cx="0" cy="3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3720" y="442"/>
              <a:ext cx="0" cy="327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700213" y="244475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8</a:t>
            </a:r>
            <a:r>
              <a:rPr lang="zh-CN" altLang="en-US" b="1">
                <a:solidFill>
                  <a:schemeClr val="accent1"/>
                </a:solidFill>
              </a:rPr>
              <a:t>线</a:t>
            </a:r>
            <a:r>
              <a:rPr lang="en-US" altLang="zh-CN" b="1">
                <a:solidFill>
                  <a:schemeClr val="accent1"/>
                </a:solidFill>
              </a:rPr>
              <a:t>—3</a:t>
            </a:r>
            <a:r>
              <a:rPr lang="zh-CN" altLang="en-US" b="1">
                <a:solidFill>
                  <a:schemeClr val="accent1"/>
                </a:solidFill>
              </a:rPr>
              <a:t>线编码器功能表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5905500" y="1562100"/>
            <a:ext cx="2990850" cy="519113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Y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=I</a:t>
            </a:r>
            <a:r>
              <a:rPr lang="en-US" altLang="zh-CN" sz="2800" b="1" baseline="-25000"/>
              <a:t>4</a:t>
            </a:r>
            <a:r>
              <a:rPr lang="en-US" altLang="zh-CN" sz="2800" b="1"/>
              <a:t>+I</a:t>
            </a:r>
            <a:r>
              <a:rPr lang="en-US" altLang="zh-CN" sz="2800" b="1" baseline="-25000"/>
              <a:t>5</a:t>
            </a:r>
            <a:r>
              <a:rPr lang="en-US" altLang="zh-CN" sz="2800" b="1"/>
              <a:t>+I</a:t>
            </a:r>
            <a:r>
              <a:rPr lang="en-US" altLang="zh-CN" sz="2800" b="1" baseline="-25000"/>
              <a:t>6</a:t>
            </a:r>
            <a:r>
              <a:rPr lang="en-US" altLang="zh-CN" sz="2800" b="1"/>
              <a:t>+I</a:t>
            </a:r>
            <a:r>
              <a:rPr lang="en-US" altLang="zh-CN" sz="2800" b="1" baseline="-25000"/>
              <a:t>7</a:t>
            </a: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5905500" y="2743200"/>
            <a:ext cx="2990850" cy="4572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Y</a:t>
            </a:r>
            <a:r>
              <a:rPr lang="en-US" altLang="zh-CN" b="1" baseline="-25000"/>
              <a:t>1</a:t>
            </a:r>
            <a:r>
              <a:rPr lang="en-US" altLang="zh-CN" b="1"/>
              <a:t>=I</a:t>
            </a:r>
            <a:r>
              <a:rPr lang="en-US" altLang="zh-CN" b="1" baseline="-25000"/>
              <a:t>2</a:t>
            </a:r>
            <a:r>
              <a:rPr lang="en-US" altLang="zh-CN" b="1"/>
              <a:t>+I</a:t>
            </a:r>
            <a:r>
              <a:rPr lang="en-US" altLang="zh-CN" b="1" baseline="-25000"/>
              <a:t>3</a:t>
            </a:r>
            <a:r>
              <a:rPr lang="en-US" altLang="zh-CN" b="1"/>
              <a:t>+I</a:t>
            </a:r>
            <a:r>
              <a:rPr lang="en-US" altLang="zh-CN" b="1" baseline="-25000"/>
              <a:t>6</a:t>
            </a:r>
            <a:r>
              <a:rPr lang="en-US" altLang="zh-CN" b="1"/>
              <a:t>+I</a:t>
            </a:r>
            <a:r>
              <a:rPr lang="en-US" altLang="zh-CN" b="1" baseline="-25000"/>
              <a:t>7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5905500" y="3790950"/>
            <a:ext cx="2990850" cy="519113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=I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+I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+I</a:t>
            </a:r>
            <a:r>
              <a:rPr lang="en-US" altLang="zh-CN" sz="2800" b="1" baseline="-25000"/>
              <a:t>5</a:t>
            </a:r>
            <a:r>
              <a:rPr lang="en-US" altLang="zh-CN" sz="2800" b="1"/>
              <a:t>+I</a:t>
            </a:r>
            <a:r>
              <a:rPr lang="en-US" altLang="zh-CN" sz="2800" b="1" baseline="-25000"/>
              <a:t>7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4129088" y="1814513"/>
            <a:ext cx="1643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0     0     0</a:t>
            </a:r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4138613" y="2324100"/>
            <a:ext cx="1643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0     0     1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3976688" y="2890838"/>
            <a:ext cx="1800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 0     1     0</a:t>
            </a:r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4086225" y="3386138"/>
            <a:ext cx="16430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0     1    1</a:t>
            </a:r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4095750" y="3895725"/>
            <a:ext cx="16430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1     0     0</a:t>
            </a:r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4090988" y="4448175"/>
            <a:ext cx="1643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1    0     1</a:t>
            </a:r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4071938" y="4943475"/>
            <a:ext cx="1643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1     1     0</a:t>
            </a:r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4052888" y="5424488"/>
            <a:ext cx="16430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1     1     1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" grpId="0" animBg="1" autoUpdateAnimBg="0"/>
      <p:bldP spid="21522" grpId="0" animBg="1" autoUpdateAnimBg="0"/>
      <p:bldP spid="21523" grpId="0" animBg="1" autoUpdateAnimBg="0"/>
      <p:bldP spid="21526" grpId="0" autoUpdateAnimBg="0"/>
      <p:bldP spid="21527" grpId="0" autoUpdateAnimBg="0"/>
      <p:bldP spid="21528" grpId="0" autoUpdateAnimBg="0"/>
      <p:bldP spid="21529" grpId="0" autoUpdateAnimBg="0"/>
      <p:bldP spid="21530" grpId="0" autoUpdateAnimBg="0"/>
      <p:bldP spid="21531" grpId="0" autoUpdateAnimBg="0"/>
      <p:bldP spid="21532" grpId="0" autoUpdateAnimBg="0"/>
      <p:bldP spid="2153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233488" y="257175"/>
            <a:ext cx="2519362" cy="519113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Y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=I</a:t>
            </a:r>
            <a:r>
              <a:rPr lang="en-US" altLang="zh-CN" sz="2800" b="1" baseline="-25000"/>
              <a:t>4</a:t>
            </a:r>
            <a:r>
              <a:rPr lang="en-US" altLang="zh-CN" sz="2800" b="1"/>
              <a:t>+I</a:t>
            </a:r>
            <a:r>
              <a:rPr lang="en-US" altLang="zh-CN" sz="2800" b="1" baseline="-25000"/>
              <a:t>5</a:t>
            </a:r>
            <a:r>
              <a:rPr lang="en-US" altLang="zh-CN" sz="2800" b="1"/>
              <a:t>+I</a:t>
            </a:r>
            <a:r>
              <a:rPr lang="en-US" altLang="zh-CN" sz="2800" b="1" baseline="-25000"/>
              <a:t>6</a:t>
            </a:r>
            <a:r>
              <a:rPr lang="en-US" altLang="zh-CN" sz="2800" b="1"/>
              <a:t>+I</a:t>
            </a:r>
            <a:r>
              <a:rPr lang="en-US" altLang="zh-CN" sz="2800" b="1" baseline="-25000"/>
              <a:t>7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862388" y="257175"/>
            <a:ext cx="2590800" cy="519113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Y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=I</a:t>
            </a:r>
            <a:r>
              <a:rPr lang="en-US" altLang="zh-CN" sz="2800" b="1" baseline="-25000"/>
              <a:t>2</a:t>
            </a:r>
            <a:r>
              <a:rPr lang="en-US" altLang="zh-CN" sz="2800" b="1"/>
              <a:t>+I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+I</a:t>
            </a:r>
            <a:r>
              <a:rPr lang="en-US" altLang="zh-CN" sz="2800" b="1" baseline="-25000"/>
              <a:t>6</a:t>
            </a:r>
            <a:r>
              <a:rPr lang="en-US" altLang="zh-CN" sz="2800" b="1"/>
              <a:t>+I</a:t>
            </a:r>
            <a:r>
              <a:rPr lang="en-US" altLang="zh-CN" sz="2800" b="1" baseline="-25000"/>
              <a:t>7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6510338" y="247650"/>
            <a:ext cx="2419350" cy="519113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Y</a:t>
            </a:r>
            <a:r>
              <a:rPr lang="en-US" altLang="zh-CN" sz="2800" b="1" baseline="-25000"/>
              <a:t>0</a:t>
            </a:r>
            <a:r>
              <a:rPr lang="en-US" altLang="zh-CN" sz="2800" b="1"/>
              <a:t>=I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+I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+I</a:t>
            </a:r>
            <a:r>
              <a:rPr lang="en-US" altLang="zh-CN" sz="2800" b="1" baseline="-25000"/>
              <a:t>5</a:t>
            </a:r>
            <a:r>
              <a:rPr lang="en-US" altLang="zh-CN" sz="2800" b="1"/>
              <a:t>+I</a:t>
            </a:r>
            <a:r>
              <a:rPr lang="en-US" altLang="zh-CN" sz="2800" b="1" baseline="-25000"/>
              <a:t>7</a:t>
            </a:r>
          </a:p>
        </p:txBody>
      </p:sp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757238" y="2000250"/>
            <a:ext cx="1771650" cy="73183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≥1</a:t>
            </a:r>
          </a:p>
          <a:p>
            <a:pPr>
              <a:spcBef>
                <a:spcPct val="50000"/>
              </a:spcBef>
            </a:pPr>
            <a:endParaRPr lang="en-US" altLang="zh-CN" sz="1600"/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3367088" y="1995488"/>
            <a:ext cx="1771650" cy="7318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≥1</a:t>
            </a:r>
          </a:p>
          <a:p>
            <a:pPr>
              <a:spcBef>
                <a:spcPct val="50000"/>
              </a:spcBef>
            </a:pPr>
            <a:endParaRPr lang="en-US" altLang="zh-CN" sz="1600"/>
          </a:p>
        </p:txBody>
      </p:sp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6034088" y="2005013"/>
            <a:ext cx="1771650" cy="73183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/>
              <a:t>≥1</a:t>
            </a:r>
          </a:p>
          <a:p>
            <a:pPr>
              <a:spcBef>
                <a:spcPct val="50000"/>
              </a:spcBef>
            </a:pPr>
            <a:endParaRPr lang="en-US" altLang="zh-CN" sz="1600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 flipV="1">
            <a:off x="1557338" y="700088"/>
            <a:ext cx="0" cy="127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V="1">
            <a:off x="4167188" y="709613"/>
            <a:ext cx="0" cy="127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6862763" y="719138"/>
            <a:ext cx="0" cy="127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57357" name="Group 13"/>
          <p:cNvGrpSpPr>
            <a:grpSpLocks/>
          </p:cNvGrpSpPr>
          <p:nvPr/>
        </p:nvGrpSpPr>
        <p:grpSpPr bwMode="auto">
          <a:xfrm>
            <a:off x="385763" y="3000375"/>
            <a:ext cx="7743825" cy="396875"/>
            <a:chOff x="117" y="1872"/>
            <a:chExt cx="4878" cy="250"/>
          </a:xfrm>
        </p:grpSpPr>
        <p:sp>
          <p:nvSpPr>
            <p:cNvPr id="57355" name="Line 11"/>
            <p:cNvSpPr>
              <a:spLocks noChangeShapeType="1"/>
            </p:cNvSpPr>
            <p:nvPr/>
          </p:nvSpPr>
          <p:spPr bwMode="auto">
            <a:xfrm flipV="1">
              <a:off x="162" y="1998"/>
              <a:ext cx="4833" cy="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6" name="Text Box 12"/>
            <p:cNvSpPr txBox="1">
              <a:spLocks noChangeArrowheads="1"/>
            </p:cNvSpPr>
            <p:nvPr/>
          </p:nvSpPr>
          <p:spPr bwMode="auto">
            <a:xfrm>
              <a:off x="117" y="1872"/>
              <a:ext cx="288" cy="25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</a:rPr>
                <a:t>I7</a:t>
              </a:r>
            </a:p>
          </p:txBody>
        </p:sp>
      </p:grpSp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395288" y="3424238"/>
            <a:ext cx="7743825" cy="396875"/>
            <a:chOff x="117" y="1872"/>
            <a:chExt cx="4878" cy="250"/>
          </a:xfrm>
        </p:grpSpPr>
        <p:sp>
          <p:nvSpPr>
            <p:cNvPr id="57359" name="Line 15"/>
            <p:cNvSpPr>
              <a:spLocks noChangeShapeType="1"/>
            </p:cNvSpPr>
            <p:nvPr/>
          </p:nvSpPr>
          <p:spPr bwMode="auto">
            <a:xfrm flipV="1">
              <a:off x="162" y="1998"/>
              <a:ext cx="4833" cy="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0" name="Text Box 16"/>
            <p:cNvSpPr txBox="1">
              <a:spLocks noChangeArrowheads="1"/>
            </p:cNvSpPr>
            <p:nvPr/>
          </p:nvSpPr>
          <p:spPr bwMode="auto">
            <a:xfrm>
              <a:off x="117" y="1872"/>
              <a:ext cx="288" cy="25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</a:rPr>
                <a:t>I6</a:t>
              </a:r>
            </a:p>
          </p:txBody>
        </p:sp>
      </p:grpSp>
      <p:grpSp>
        <p:nvGrpSpPr>
          <p:cNvPr id="57361" name="Group 17"/>
          <p:cNvGrpSpPr>
            <a:grpSpLocks/>
          </p:cNvGrpSpPr>
          <p:nvPr/>
        </p:nvGrpSpPr>
        <p:grpSpPr bwMode="auto">
          <a:xfrm>
            <a:off x="390525" y="3862388"/>
            <a:ext cx="7743825" cy="396875"/>
            <a:chOff x="117" y="1872"/>
            <a:chExt cx="4878" cy="250"/>
          </a:xfrm>
        </p:grpSpPr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 flipV="1">
              <a:off x="162" y="1998"/>
              <a:ext cx="4833" cy="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3" name="Text Box 19"/>
            <p:cNvSpPr txBox="1">
              <a:spLocks noChangeArrowheads="1"/>
            </p:cNvSpPr>
            <p:nvPr/>
          </p:nvSpPr>
          <p:spPr bwMode="auto">
            <a:xfrm>
              <a:off x="117" y="1872"/>
              <a:ext cx="288" cy="25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</a:rPr>
                <a:t>I5</a:t>
              </a:r>
            </a:p>
          </p:txBody>
        </p:sp>
      </p:grpSp>
      <p:grpSp>
        <p:nvGrpSpPr>
          <p:cNvPr id="57364" name="Group 20"/>
          <p:cNvGrpSpPr>
            <a:grpSpLocks/>
          </p:cNvGrpSpPr>
          <p:nvPr/>
        </p:nvGrpSpPr>
        <p:grpSpPr bwMode="auto">
          <a:xfrm>
            <a:off x="371475" y="4271963"/>
            <a:ext cx="7743825" cy="396875"/>
            <a:chOff x="117" y="1872"/>
            <a:chExt cx="4878" cy="250"/>
          </a:xfrm>
        </p:grpSpPr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 flipV="1">
              <a:off x="162" y="1998"/>
              <a:ext cx="4833" cy="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Text Box 22"/>
            <p:cNvSpPr txBox="1">
              <a:spLocks noChangeArrowheads="1"/>
            </p:cNvSpPr>
            <p:nvPr/>
          </p:nvSpPr>
          <p:spPr bwMode="auto">
            <a:xfrm>
              <a:off x="117" y="1872"/>
              <a:ext cx="288" cy="25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</a:rPr>
                <a:t>I4</a:t>
              </a:r>
            </a:p>
          </p:txBody>
        </p:sp>
      </p:grpSp>
      <p:grpSp>
        <p:nvGrpSpPr>
          <p:cNvPr id="57367" name="Group 23"/>
          <p:cNvGrpSpPr>
            <a:grpSpLocks/>
          </p:cNvGrpSpPr>
          <p:nvPr/>
        </p:nvGrpSpPr>
        <p:grpSpPr bwMode="auto">
          <a:xfrm>
            <a:off x="381000" y="4681538"/>
            <a:ext cx="7743825" cy="396875"/>
            <a:chOff x="117" y="1872"/>
            <a:chExt cx="4878" cy="250"/>
          </a:xfrm>
        </p:grpSpPr>
        <p:sp>
          <p:nvSpPr>
            <p:cNvPr id="57368" name="Line 24"/>
            <p:cNvSpPr>
              <a:spLocks noChangeShapeType="1"/>
            </p:cNvSpPr>
            <p:nvPr/>
          </p:nvSpPr>
          <p:spPr bwMode="auto">
            <a:xfrm flipV="1">
              <a:off x="162" y="1998"/>
              <a:ext cx="4833" cy="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Text Box 25"/>
            <p:cNvSpPr txBox="1">
              <a:spLocks noChangeArrowheads="1"/>
            </p:cNvSpPr>
            <p:nvPr/>
          </p:nvSpPr>
          <p:spPr bwMode="auto">
            <a:xfrm>
              <a:off x="117" y="1872"/>
              <a:ext cx="288" cy="25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</a:rPr>
                <a:t>I3</a:t>
              </a:r>
            </a:p>
          </p:txBody>
        </p:sp>
      </p:grpSp>
      <p:grpSp>
        <p:nvGrpSpPr>
          <p:cNvPr id="57370" name="Group 26"/>
          <p:cNvGrpSpPr>
            <a:grpSpLocks/>
          </p:cNvGrpSpPr>
          <p:nvPr/>
        </p:nvGrpSpPr>
        <p:grpSpPr bwMode="auto">
          <a:xfrm>
            <a:off x="347663" y="5119688"/>
            <a:ext cx="7743825" cy="396875"/>
            <a:chOff x="117" y="1872"/>
            <a:chExt cx="4878" cy="250"/>
          </a:xfrm>
        </p:grpSpPr>
        <p:sp>
          <p:nvSpPr>
            <p:cNvPr id="57371" name="Line 27"/>
            <p:cNvSpPr>
              <a:spLocks noChangeShapeType="1"/>
            </p:cNvSpPr>
            <p:nvPr/>
          </p:nvSpPr>
          <p:spPr bwMode="auto">
            <a:xfrm flipV="1">
              <a:off x="162" y="1998"/>
              <a:ext cx="4833" cy="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2" name="Text Box 28"/>
            <p:cNvSpPr txBox="1">
              <a:spLocks noChangeArrowheads="1"/>
            </p:cNvSpPr>
            <p:nvPr/>
          </p:nvSpPr>
          <p:spPr bwMode="auto">
            <a:xfrm>
              <a:off x="117" y="1872"/>
              <a:ext cx="288" cy="25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</a:rPr>
                <a:t>I2</a:t>
              </a:r>
            </a:p>
          </p:txBody>
        </p:sp>
      </p:grpSp>
      <p:grpSp>
        <p:nvGrpSpPr>
          <p:cNvPr id="57373" name="Group 29"/>
          <p:cNvGrpSpPr>
            <a:grpSpLocks/>
          </p:cNvGrpSpPr>
          <p:nvPr/>
        </p:nvGrpSpPr>
        <p:grpSpPr bwMode="auto">
          <a:xfrm>
            <a:off x="357188" y="5543550"/>
            <a:ext cx="7743825" cy="396875"/>
            <a:chOff x="117" y="1872"/>
            <a:chExt cx="4878" cy="250"/>
          </a:xfrm>
        </p:grpSpPr>
        <p:sp>
          <p:nvSpPr>
            <p:cNvPr id="57374" name="Line 30"/>
            <p:cNvSpPr>
              <a:spLocks noChangeShapeType="1"/>
            </p:cNvSpPr>
            <p:nvPr/>
          </p:nvSpPr>
          <p:spPr bwMode="auto">
            <a:xfrm flipV="1">
              <a:off x="162" y="1998"/>
              <a:ext cx="4833" cy="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5" name="Text Box 31"/>
            <p:cNvSpPr txBox="1">
              <a:spLocks noChangeArrowheads="1"/>
            </p:cNvSpPr>
            <p:nvPr/>
          </p:nvSpPr>
          <p:spPr bwMode="auto">
            <a:xfrm>
              <a:off x="117" y="1872"/>
              <a:ext cx="288" cy="25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</a:rPr>
                <a:t>I1</a:t>
              </a:r>
            </a:p>
          </p:txBody>
        </p:sp>
      </p:grpSp>
      <p:grpSp>
        <p:nvGrpSpPr>
          <p:cNvPr id="57376" name="Group 32"/>
          <p:cNvGrpSpPr>
            <a:grpSpLocks/>
          </p:cNvGrpSpPr>
          <p:nvPr/>
        </p:nvGrpSpPr>
        <p:grpSpPr bwMode="auto">
          <a:xfrm>
            <a:off x="352425" y="5953125"/>
            <a:ext cx="7743825" cy="396875"/>
            <a:chOff x="117" y="1872"/>
            <a:chExt cx="4878" cy="250"/>
          </a:xfrm>
        </p:grpSpPr>
        <p:sp>
          <p:nvSpPr>
            <p:cNvPr id="57377" name="Line 33"/>
            <p:cNvSpPr>
              <a:spLocks noChangeShapeType="1"/>
            </p:cNvSpPr>
            <p:nvPr/>
          </p:nvSpPr>
          <p:spPr bwMode="auto">
            <a:xfrm flipV="1">
              <a:off x="162" y="1998"/>
              <a:ext cx="4833" cy="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8" name="Text Box 34"/>
            <p:cNvSpPr txBox="1">
              <a:spLocks noChangeArrowheads="1"/>
            </p:cNvSpPr>
            <p:nvPr/>
          </p:nvSpPr>
          <p:spPr bwMode="auto">
            <a:xfrm>
              <a:off x="117" y="1872"/>
              <a:ext cx="288" cy="250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rgbClr val="FF0066"/>
                  </a:solidFill>
                </a:rPr>
                <a:t>I0</a:t>
              </a:r>
            </a:p>
          </p:txBody>
        </p:sp>
      </p:grpSp>
      <p:sp>
        <p:nvSpPr>
          <p:cNvPr id="57379" name="Line 35"/>
          <p:cNvSpPr>
            <a:spLocks noChangeShapeType="1"/>
          </p:cNvSpPr>
          <p:nvPr/>
        </p:nvSpPr>
        <p:spPr bwMode="auto">
          <a:xfrm flipH="1">
            <a:off x="1071563" y="2728913"/>
            <a:ext cx="0" cy="1800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80" name="Line 36"/>
          <p:cNvSpPr>
            <a:spLocks noChangeShapeType="1"/>
          </p:cNvSpPr>
          <p:nvPr/>
        </p:nvSpPr>
        <p:spPr bwMode="auto">
          <a:xfrm flipH="1">
            <a:off x="1409700" y="2738438"/>
            <a:ext cx="14288" cy="1385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81" name="Line 37"/>
          <p:cNvSpPr>
            <a:spLocks noChangeShapeType="1"/>
          </p:cNvSpPr>
          <p:nvPr/>
        </p:nvSpPr>
        <p:spPr bwMode="auto">
          <a:xfrm flipH="1">
            <a:off x="1847850" y="2733675"/>
            <a:ext cx="14288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82" name="Line 38"/>
          <p:cNvSpPr>
            <a:spLocks noChangeShapeType="1"/>
          </p:cNvSpPr>
          <p:nvPr/>
        </p:nvSpPr>
        <p:spPr bwMode="auto">
          <a:xfrm flipH="1">
            <a:off x="2243138" y="272891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 flipH="1">
            <a:off x="3538538" y="2738438"/>
            <a:ext cx="14287" cy="2571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84" name="Line 40"/>
          <p:cNvSpPr>
            <a:spLocks noChangeShapeType="1"/>
          </p:cNvSpPr>
          <p:nvPr/>
        </p:nvSpPr>
        <p:spPr bwMode="auto">
          <a:xfrm>
            <a:off x="3976688" y="2705100"/>
            <a:ext cx="14287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>
            <a:off x="4371975" y="2728913"/>
            <a:ext cx="14288" cy="942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>
            <a:off x="4810125" y="2695575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 flipH="1">
            <a:off x="6291263" y="2762250"/>
            <a:ext cx="14287" cy="3000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>
            <a:off x="6686550" y="2743200"/>
            <a:ext cx="14288" cy="21574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89" name="Line 45"/>
          <p:cNvSpPr>
            <a:spLocks noChangeShapeType="1"/>
          </p:cNvSpPr>
          <p:nvPr/>
        </p:nvSpPr>
        <p:spPr bwMode="auto">
          <a:xfrm>
            <a:off x="7067550" y="2738438"/>
            <a:ext cx="0" cy="134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90" name="Line 46"/>
          <p:cNvSpPr>
            <a:spLocks noChangeShapeType="1"/>
          </p:cNvSpPr>
          <p:nvPr/>
        </p:nvSpPr>
        <p:spPr bwMode="auto">
          <a:xfrm>
            <a:off x="7434263" y="2747963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7391" name="Oval 47"/>
          <p:cNvSpPr>
            <a:spLocks noChangeArrowheads="1"/>
          </p:cNvSpPr>
          <p:nvPr/>
        </p:nvSpPr>
        <p:spPr bwMode="auto">
          <a:xfrm>
            <a:off x="1014413" y="4429125"/>
            <a:ext cx="1143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2" name="Oval 48"/>
          <p:cNvSpPr>
            <a:spLocks noChangeArrowheads="1"/>
          </p:cNvSpPr>
          <p:nvPr/>
        </p:nvSpPr>
        <p:spPr bwMode="auto">
          <a:xfrm>
            <a:off x="1352550" y="4024313"/>
            <a:ext cx="1143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3" name="Oval 49"/>
          <p:cNvSpPr>
            <a:spLocks noChangeArrowheads="1"/>
          </p:cNvSpPr>
          <p:nvPr/>
        </p:nvSpPr>
        <p:spPr bwMode="auto">
          <a:xfrm>
            <a:off x="1790700" y="3605213"/>
            <a:ext cx="1143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4" name="Oval 50"/>
          <p:cNvSpPr>
            <a:spLocks noChangeArrowheads="1"/>
          </p:cNvSpPr>
          <p:nvPr/>
        </p:nvSpPr>
        <p:spPr bwMode="auto">
          <a:xfrm>
            <a:off x="2185988" y="3157538"/>
            <a:ext cx="1143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5" name="Oval 51"/>
          <p:cNvSpPr>
            <a:spLocks noChangeArrowheads="1"/>
          </p:cNvSpPr>
          <p:nvPr/>
        </p:nvSpPr>
        <p:spPr bwMode="auto">
          <a:xfrm>
            <a:off x="3481388" y="5267325"/>
            <a:ext cx="1143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6" name="Oval 52"/>
          <p:cNvSpPr>
            <a:spLocks noChangeArrowheads="1"/>
          </p:cNvSpPr>
          <p:nvPr/>
        </p:nvSpPr>
        <p:spPr bwMode="auto">
          <a:xfrm>
            <a:off x="3905250" y="4819650"/>
            <a:ext cx="1143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7" name="Oval 53"/>
          <p:cNvSpPr>
            <a:spLocks noChangeArrowheads="1"/>
          </p:cNvSpPr>
          <p:nvPr/>
        </p:nvSpPr>
        <p:spPr bwMode="auto">
          <a:xfrm>
            <a:off x="4314825" y="3571875"/>
            <a:ext cx="1143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8" name="Oval 54"/>
          <p:cNvSpPr>
            <a:spLocks noChangeArrowheads="1"/>
          </p:cNvSpPr>
          <p:nvPr/>
        </p:nvSpPr>
        <p:spPr bwMode="auto">
          <a:xfrm>
            <a:off x="4752975" y="3138488"/>
            <a:ext cx="1143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99" name="Oval 55"/>
          <p:cNvSpPr>
            <a:spLocks noChangeArrowheads="1"/>
          </p:cNvSpPr>
          <p:nvPr/>
        </p:nvSpPr>
        <p:spPr bwMode="auto">
          <a:xfrm>
            <a:off x="6234113" y="5705475"/>
            <a:ext cx="1143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0" name="Oval 56"/>
          <p:cNvSpPr>
            <a:spLocks noChangeArrowheads="1"/>
          </p:cNvSpPr>
          <p:nvPr/>
        </p:nvSpPr>
        <p:spPr bwMode="auto">
          <a:xfrm>
            <a:off x="6643688" y="4814888"/>
            <a:ext cx="1143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1" name="Oval 57"/>
          <p:cNvSpPr>
            <a:spLocks noChangeArrowheads="1"/>
          </p:cNvSpPr>
          <p:nvPr/>
        </p:nvSpPr>
        <p:spPr bwMode="auto">
          <a:xfrm>
            <a:off x="7010400" y="3981450"/>
            <a:ext cx="1143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402" name="Oval 58"/>
          <p:cNvSpPr>
            <a:spLocks noChangeArrowheads="1"/>
          </p:cNvSpPr>
          <p:nvPr/>
        </p:nvSpPr>
        <p:spPr bwMode="auto">
          <a:xfrm>
            <a:off x="7362825" y="3133725"/>
            <a:ext cx="114300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0"/>
                            </p:stCondLst>
                            <p:childTnLst>
                              <p:par>
                                <p:cTn id="65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7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8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15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3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4500"/>
                            </p:stCondLst>
                            <p:childTnLst>
                              <p:par>
                                <p:cTn id="9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6000"/>
                            </p:stCondLst>
                            <p:childTnLst>
                              <p:par>
                                <p:cTn id="9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7500"/>
                            </p:stCondLst>
                            <p:childTnLst>
                              <p:par>
                                <p:cTn id="10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7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0500"/>
                            </p:stCondLst>
                            <p:childTnLst>
                              <p:par>
                                <p:cTn id="1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7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7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7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3500"/>
                            </p:stCondLst>
                            <p:childTnLst>
                              <p:par>
                                <p:cTn id="1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0"/>
                            </p:stCondLst>
                            <p:childTnLst>
                              <p:par>
                                <p:cTn id="1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6500"/>
                            </p:stCondLst>
                            <p:childTnLst>
                              <p:par>
                                <p:cTn id="1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7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7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8000"/>
                            </p:stCondLst>
                            <p:childTnLst>
                              <p:par>
                                <p:cTn id="1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7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7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9500"/>
                            </p:stCondLst>
                            <p:childTnLst>
                              <p:par>
                                <p:cTn id="1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7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7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1000"/>
                            </p:stCondLst>
                            <p:childTnLst>
                              <p:par>
                                <p:cTn id="1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7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7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2500"/>
                            </p:stCondLst>
                            <p:childTnLst>
                              <p:par>
                                <p:cTn id="15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7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7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4000"/>
                            </p:stCondLst>
                            <p:childTnLst>
                              <p:par>
                                <p:cTn id="15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7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7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5500"/>
                            </p:stCondLst>
                            <p:childTnLst>
                              <p:par>
                                <p:cTn id="16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7000"/>
                            </p:stCondLst>
                            <p:childTnLst>
                              <p:par>
                                <p:cTn id="16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8500"/>
                            </p:stCondLst>
                            <p:childTnLst>
                              <p:par>
                                <p:cTn id="17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7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00"/>
                            </p:stCondLst>
                            <p:childTnLst>
                              <p:par>
                                <p:cTn id="17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7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7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1500"/>
                            </p:stCondLst>
                            <p:childTnLst>
                              <p:par>
                                <p:cTn id="18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7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57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3000"/>
                            </p:stCondLst>
                            <p:childTnLst>
                              <p:par>
                                <p:cTn id="18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7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7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500"/>
                            </p:stCondLst>
                            <p:childTnLst>
                              <p:par>
                                <p:cTn id="19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57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7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nimBg="1" autoUpdateAnimBg="0"/>
      <p:bldP spid="57350" grpId="0" animBg="1" autoUpdateAnimBg="0"/>
      <p:bldP spid="57351" grpId="0" animBg="1" autoUpdateAnimBg="0"/>
      <p:bldP spid="57352" grpId="0" animBg="1"/>
      <p:bldP spid="57353" grpId="0" animBg="1"/>
      <p:bldP spid="57354" grpId="0" animBg="1"/>
      <p:bldP spid="57379" grpId="0" animBg="1"/>
      <p:bldP spid="57380" grpId="0" animBg="1"/>
      <p:bldP spid="57381" grpId="0" animBg="1"/>
      <p:bldP spid="57382" grpId="0" animBg="1"/>
      <p:bldP spid="57383" grpId="0" animBg="1"/>
      <p:bldP spid="57384" grpId="0" animBg="1"/>
      <p:bldP spid="57385" grpId="0" animBg="1"/>
      <p:bldP spid="57386" grpId="0" animBg="1"/>
      <p:bldP spid="57387" grpId="0" animBg="1"/>
      <p:bldP spid="57388" grpId="0" animBg="1"/>
      <p:bldP spid="57389" grpId="0" animBg="1"/>
      <p:bldP spid="57390" grpId="0" animBg="1"/>
      <p:bldP spid="57391" grpId="0" animBg="1"/>
      <p:bldP spid="57392" grpId="0" animBg="1"/>
      <p:bldP spid="57393" grpId="0" animBg="1"/>
      <p:bldP spid="57394" grpId="0" animBg="1"/>
      <p:bldP spid="57395" grpId="0" animBg="1"/>
      <p:bldP spid="57396" grpId="0" animBg="1"/>
      <p:bldP spid="57397" grpId="0" animBg="1"/>
      <p:bldP spid="57398" grpId="0" animBg="1"/>
      <p:bldP spid="57399" grpId="0" animBg="1"/>
      <p:bldP spid="57400" grpId="0" animBg="1"/>
      <p:bldP spid="57401" grpId="0" animBg="1"/>
      <p:bldP spid="5740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914400" y="1447800"/>
            <a:ext cx="68580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Y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=f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(a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,a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</a:t>
            </a:r>
            <a:r>
              <a:rPr lang="en-US" altLang="zh-CN" sz="3600" b="1">
                <a:solidFill>
                  <a:schemeClr val="accent1"/>
                </a:solidFill>
              </a:rPr>
              <a:t>……a</a:t>
            </a:r>
            <a:r>
              <a:rPr lang="en-US" altLang="zh-CN" sz="3600" b="1" baseline="-25000">
                <a:solidFill>
                  <a:schemeClr val="accent1"/>
                </a:solidFill>
              </a:rPr>
              <a:t>n</a:t>
            </a:r>
            <a:r>
              <a:rPr lang="en-US" altLang="zh-CN" sz="3600" b="1">
                <a:solidFill>
                  <a:schemeClr val="accent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Y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</a:t>
            </a:r>
            <a:r>
              <a:rPr lang="en-US" altLang="zh-CN" sz="3600" b="1">
                <a:solidFill>
                  <a:schemeClr val="accent1"/>
                </a:solidFill>
              </a:rPr>
              <a:t>=f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</a:t>
            </a:r>
            <a:r>
              <a:rPr lang="en-US" altLang="zh-CN" sz="3600" b="1">
                <a:solidFill>
                  <a:schemeClr val="accent1"/>
                </a:solidFill>
              </a:rPr>
              <a:t>(a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,a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</a:t>
            </a:r>
            <a:r>
              <a:rPr lang="en-US" altLang="zh-CN" sz="3600" b="1">
                <a:solidFill>
                  <a:schemeClr val="accent1"/>
                </a:solidFill>
              </a:rPr>
              <a:t>……a</a:t>
            </a:r>
            <a:r>
              <a:rPr lang="en-US" altLang="zh-CN" sz="3600" b="1" baseline="-25000">
                <a:solidFill>
                  <a:schemeClr val="accent1"/>
                </a:solidFill>
              </a:rPr>
              <a:t>n</a:t>
            </a:r>
            <a:r>
              <a:rPr lang="en-US" altLang="zh-CN" sz="3600" b="1">
                <a:solidFill>
                  <a:schemeClr val="accent1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……………….</a:t>
            </a: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</a:rPr>
              <a:t>Y</a:t>
            </a:r>
            <a:r>
              <a:rPr lang="en-US" altLang="zh-CN" sz="3600" b="1" baseline="-25000">
                <a:solidFill>
                  <a:schemeClr val="accent1"/>
                </a:solidFill>
              </a:rPr>
              <a:t>m</a:t>
            </a:r>
            <a:r>
              <a:rPr lang="en-US" altLang="zh-CN" sz="3600" b="1">
                <a:solidFill>
                  <a:schemeClr val="accent1"/>
                </a:solidFill>
              </a:rPr>
              <a:t>=f</a:t>
            </a:r>
            <a:r>
              <a:rPr lang="en-US" altLang="zh-CN" sz="3600" b="1" baseline="-25000">
                <a:solidFill>
                  <a:schemeClr val="accent1"/>
                </a:solidFill>
              </a:rPr>
              <a:t>m</a:t>
            </a:r>
            <a:r>
              <a:rPr lang="en-US" altLang="zh-CN" sz="3600" b="1">
                <a:solidFill>
                  <a:schemeClr val="accent1"/>
                </a:solidFill>
              </a:rPr>
              <a:t>(a</a:t>
            </a:r>
            <a:r>
              <a:rPr lang="en-US" altLang="zh-CN" sz="3600" b="1" baseline="-25000">
                <a:solidFill>
                  <a:schemeClr val="accent1"/>
                </a:solidFill>
              </a:rPr>
              <a:t>1</a:t>
            </a:r>
            <a:r>
              <a:rPr lang="en-US" altLang="zh-CN" sz="3600" b="1">
                <a:solidFill>
                  <a:schemeClr val="accent1"/>
                </a:solidFill>
              </a:rPr>
              <a:t>,a</a:t>
            </a:r>
            <a:r>
              <a:rPr lang="en-US" altLang="zh-CN" sz="3600" b="1" baseline="-25000">
                <a:solidFill>
                  <a:schemeClr val="accent1"/>
                </a:solidFill>
              </a:rPr>
              <a:t>2</a:t>
            </a:r>
            <a:r>
              <a:rPr lang="en-US" altLang="zh-CN" sz="3600" b="1">
                <a:solidFill>
                  <a:schemeClr val="accent1"/>
                </a:solidFill>
              </a:rPr>
              <a:t>……a</a:t>
            </a:r>
            <a:r>
              <a:rPr lang="en-US" altLang="zh-CN" sz="3600" b="1" baseline="-25000">
                <a:solidFill>
                  <a:schemeClr val="accent1"/>
                </a:solidFill>
              </a:rPr>
              <a:t>n</a:t>
            </a:r>
            <a:r>
              <a:rPr lang="en-US" altLang="zh-CN" sz="3600" b="1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028" name="AutoShape 4"/>
          <p:cNvSpPr>
            <a:spLocks/>
          </p:cNvSpPr>
          <p:nvPr/>
        </p:nvSpPr>
        <p:spPr bwMode="auto">
          <a:xfrm>
            <a:off x="4724400" y="1676400"/>
            <a:ext cx="609600" cy="2667000"/>
          </a:xfrm>
          <a:prstGeom prst="rightBrace">
            <a:avLst>
              <a:gd name="adj1" fmla="val 36458"/>
              <a:gd name="adj2" fmla="val 50000"/>
            </a:avLst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>
              <a:solidFill>
                <a:srgbClr val="33CC33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410200" y="2667000"/>
            <a:ext cx="2362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>
                <a:solidFill>
                  <a:srgbClr val="FF0066"/>
                </a:solidFill>
              </a:rPr>
              <a:t>Y=F(A)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1219200" y="723900"/>
            <a:ext cx="601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二、逻辑功能的描述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  <p:bldP spid="1028" grpId="0" animBg="1" autoUpdateAnimBg="0"/>
      <p:bldP spid="1029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3" name="Group 53"/>
          <p:cNvGraphicFramePr>
            <a:graphicFrameLocks noGrp="1"/>
          </p:cNvGraphicFramePr>
          <p:nvPr/>
        </p:nvGraphicFramePr>
        <p:xfrm>
          <a:off x="2057400" y="1406525"/>
          <a:ext cx="5581650" cy="5199888"/>
        </p:xfrm>
        <a:graphic>
          <a:graphicData uri="http://schemas.openxmlformats.org/drawingml/2006/table">
            <a:tbl>
              <a:tblPr/>
              <a:tblGrid>
                <a:gridCol w="371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       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      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138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0   0   0   0   0   0  0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0   0   0   0   0  0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××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0   0   0   0  0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×× ×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0   0   0  0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××× × 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0   0  0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××× × × 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××× × ×  ×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××× × × × ×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0     1    1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1     0    0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1     0    1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1     1    0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1     1    1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526" name="Text Box 46"/>
          <p:cNvSpPr txBox="1">
            <a:spLocks noChangeArrowheads="1"/>
          </p:cNvSpPr>
          <p:nvPr/>
        </p:nvSpPr>
        <p:spPr bwMode="auto">
          <a:xfrm>
            <a:off x="2849563" y="701675"/>
            <a:ext cx="4205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8</a:t>
            </a:r>
            <a:r>
              <a:rPr lang="zh-CN" altLang="en-US" b="1"/>
              <a:t>线</a:t>
            </a:r>
            <a:r>
              <a:rPr lang="en-US" altLang="zh-CN" b="1"/>
              <a:t>—3</a:t>
            </a:r>
            <a:r>
              <a:rPr lang="zh-CN" altLang="en-US" b="1"/>
              <a:t>线优先编码器功能表</a:t>
            </a: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1047750" y="244475"/>
            <a:ext cx="253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</a:rPr>
              <a:t>二、优先编码器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63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57131"/>
              </p:ext>
            </p:extLst>
          </p:nvPr>
        </p:nvGraphicFramePr>
        <p:xfrm>
          <a:off x="575052" y="514350"/>
          <a:ext cx="7010400" cy="6714236"/>
        </p:xfrm>
        <a:graphic>
          <a:graphicData uri="http://schemas.openxmlformats.org/drawingml/2006/table">
            <a:tbl>
              <a:tblPr/>
              <a:tblGrid>
                <a:gridCol w="39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       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      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EX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138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××× × × × × ×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0   0   0   0   0   0   0  0   1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0   0   0   0   0   0  0   1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0   0   0   0   0  0   1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××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0   0   0   0  0   1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×× ×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0   0   0  0   1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××× × 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0   0  0   1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××× × × 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0  0   1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××× × ×  ×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××× × × × ×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0     0    0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0     0    0   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0     0    0     1      0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0     0    1     1      0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0     1    0     1      0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0     1    1     1      0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1     0    0     1      0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1     0    1     1      0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1     1    0     1      0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1     1    1     1      0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1047750" y="57150"/>
            <a:ext cx="253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</a:rPr>
              <a:t>三、功能扩展</a:t>
            </a:r>
          </a:p>
        </p:txBody>
      </p:sp>
      <p:sp>
        <p:nvSpPr>
          <p:cNvPr id="22564" name="AutoShape 36"/>
          <p:cNvSpPr>
            <a:spLocks noChangeArrowheads="1"/>
          </p:cNvSpPr>
          <p:nvPr/>
        </p:nvSpPr>
        <p:spPr bwMode="auto">
          <a:xfrm>
            <a:off x="-1894145" y="618814"/>
            <a:ext cx="4495800" cy="1339850"/>
          </a:xfrm>
          <a:prstGeom prst="wedgeRoundRectCallout">
            <a:avLst>
              <a:gd name="adj1" fmla="val 14690"/>
              <a:gd name="adj2" fmla="val -95736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b="1" dirty="0">
                <a:solidFill>
                  <a:schemeClr val="accent1"/>
                </a:solidFill>
              </a:rPr>
              <a:t>S</a:t>
            </a:r>
            <a:r>
              <a:rPr lang="zh-CN" altLang="en-US" b="1" dirty="0">
                <a:solidFill>
                  <a:schemeClr val="accent1"/>
                </a:solidFill>
              </a:rPr>
              <a:t>为选通端</a:t>
            </a:r>
            <a:r>
              <a:rPr lang="zh-CN" altLang="en-US" b="1" dirty="0"/>
              <a:t>：</a:t>
            </a:r>
            <a:r>
              <a:rPr lang="en-US" altLang="zh-CN" b="1" dirty="0">
                <a:solidFill>
                  <a:srgbClr val="FF0066"/>
                </a:solidFill>
              </a:rPr>
              <a:t>S=0</a:t>
            </a:r>
            <a:r>
              <a:rPr lang="zh-CN" altLang="en-US" b="1" dirty="0">
                <a:solidFill>
                  <a:srgbClr val="FF0066"/>
                </a:solidFill>
              </a:rPr>
              <a:t>，</a:t>
            </a:r>
            <a:r>
              <a:rPr lang="zh-CN" altLang="en-US" b="1" dirty="0"/>
              <a:t>编码器禁止工作；</a:t>
            </a:r>
            <a:r>
              <a:rPr lang="en-US" altLang="zh-CN" b="1" dirty="0">
                <a:solidFill>
                  <a:srgbClr val="FF0066"/>
                </a:solidFill>
              </a:rPr>
              <a:t>S=1</a:t>
            </a:r>
            <a:r>
              <a:rPr lang="zh-CN" altLang="en-US" b="1" dirty="0"/>
              <a:t>编码器正常工作</a:t>
            </a:r>
          </a:p>
        </p:txBody>
      </p:sp>
      <p:sp>
        <p:nvSpPr>
          <p:cNvPr id="22566" name="AutoShape 38"/>
          <p:cNvSpPr>
            <a:spLocks noChangeArrowheads="1"/>
          </p:cNvSpPr>
          <p:nvPr/>
        </p:nvSpPr>
        <p:spPr bwMode="auto">
          <a:xfrm>
            <a:off x="3857977" y="3429000"/>
            <a:ext cx="4495800" cy="1600200"/>
          </a:xfrm>
          <a:prstGeom prst="wedgeRoundRectCallout">
            <a:avLst>
              <a:gd name="adj1" fmla="val 24009"/>
              <a:gd name="adj2" fmla="val -16488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Y</a:t>
            </a:r>
            <a:r>
              <a:rPr lang="en-US" altLang="zh-CN" sz="3200" b="1" baseline="-25000" dirty="0">
                <a:solidFill>
                  <a:schemeClr val="accent1"/>
                </a:solidFill>
              </a:rPr>
              <a:t>S</a:t>
            </a:r>
            <a:r>
              <a:rPr lang="zh-CN" altLang="en-US" b="1" dirty="0">
                <a:solidFill>
                  <a:schemeClr val="accent1"/>
                </a:solidFill>
              </a:rPr>
              <a:t>为无编码信号输入端</a:t>
            </a:r>
            <a:r>
              <a:rPr lang="zh-CN" altLang="en-US" b="1" dirty="0"/>
              <a:t>： </a:t>
            </a:r>
            <a:r>
              <a:rPr lang="en-US" altLang="zh-CN" sz="3200" b="1" dirty="0">
                <a:solidFill>
                  <a:schemeClr val="accent1"/>
                </a:solidFill>
              </a:rPr>
              <a:t>Y</a:t>
            </a:r>
            <a:r>
              <a:rPr lang="en-US" altLang="zh-CN" sz="3200" b="1" baseline="-25000" dirty="0">
                <a:solidFill>
                  <a:schemeClr val="accent1"/>
                </a:solidFill>
              </a:rPr>
              <a:t>S</a:t>
            </a:r>
            <a:r>
              <a:rPr lang="en-US" altLang="zh-CN" b="1" dirty="0">
                <a:solidFill>
                  <a:srgbClr val="FF0066"/>
                </a:solidFill>
              </a:rPr>
              <a:t>=0</a:t>
            </a:r>
            <a:r>
              <a:rPr lang="zh-CN" altLang="en-US" b="1" dirty="0">
                <a:solidFill>
                  <a:srgbClr val="FF0066"/>
                </a:solidFill>
              </a:rPr>
              <a:t>，</a:t>
            </a:r>
            <a:r>
              <a:rPr lang="zh-CN" altLang="en-US" b="1" dirty="0">
                <a:solidFill>
                  <a:schemeClr val="accent1"/>
                </a:solidFill>
              </a:rPr>
              <a:t>有编码信号输入</a:t>
            </a:r>
            <a:r>
              <a:rPr lang="zh-CN" altLang="en-US" b="1" dirty="0"/>
              <a:t>； </a:t>
            </a:r>
            <a:r>
              <a:rPr lang="en-US" altLang="zh-CN" sz="3200" b="1" dirty="0">
                <a:solidFill>
                  <a:schemeClr val="accent1"/>
                </a:solidFill>
              </a:rPr>
              <a:t>Y</a:t>
            </a:r>
            <a:r>
              <a:rPr lang="en-US" altLang="zh-CN" sz="3200" b="1" baseline="-25000" dirty="0">
                <a:solidFill>
                  <a:schemeClr val="accent1"/>
                </a:solidFill>
              </a:rPr>
              <a:t>S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66"/>
                </a:solidFill>
              </a:rPr>
              <a:t>=1</a:t>
            </a:r>
            <a:r>
              <a:rPr lang="zh-CN" altLang="en-US" b="1" dirty="0">
                <a:solidFill>
                  <a:srgbClr val="FF0066"/>
                </a:solidFill>
              </a:rPr>
              <a:t>，</a:t>
            </a:r>
            <a:r>
              <a:rPr lang="zh-CN" altLang="en-US" b="1" dirty="0">
                <a:solidFill>
                  <a:schemeClr val="accent1"/>
                </a:solidFill>
              </a:rPr>
              <a:t>无编码信号输入</a:t>
            </a:r>
            <a:endParaRPr lang="zh-CN" altLang="en-US" b="1" dirty="0"/>
          </a:p>
        </p:txBody>
      </p:sp>
      <p:sp>
        <p:nvSpPr>
          <p:cNvPr id="22567" name="AutoShape 39"/>
          <p:cNvSpPr>
            <a:spLocks noChangeArrowheads="1"/>
          </p:cNvSpPr>
          <p:nvPr/>
        </p:nvSpPr>
        <p:spPr bwMode="auto">
          <a:xfrm>
            <a:off x="-1695450" y="4742829"/>
            <a:ext cx="4800600" cy="1600200"/>
          </a:xfrm>
          <a:prstGeom prst="wedgeRoundRectCallout">
            <a:avLst>
              <a:gd name="adj1" fmla="val 5028"/>
              <a:gd name="adj2" fmla="val -17321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zh-CN" sz="3200" b="1" dirty="0">
                <a:solidFill>
                  <a:schemeClr val="accent1"/>
                </a:solidFill>
              </a:rPr>
              <a:t>Y</a:t>
            </a:r>
            <a:r>
              <a:rPr lang="en-US" altLang="zh-CN" sz="3200" b="1" baseline="-25000" dirty="0">
                <a:solidFill>
                  <a:schemeClr val="accent1"/>
                </a:solidFill>
              </a:rPr>
              <a:t>EX</a:t>
            </a:r>
            <a:r>
              <a:rPr lang="zh-CN" altLang="en-US" b="1" dirty="0">
                <a:solidFill>
                  <a:schemeClr val="accent1"/>
                </a:solidFill>
              </a:rPr>
              <a:t>为编码输出信号有效端</a:t>
            </a:r>
            <a:r>
              <a:rPr lang="zh-CN" altLang="en-US" b="1" dirty="0"/>
              <a:t>： </a:t>
            </a:r>
            <a:r>
              <a:rPr lang="en-US" altLang="zh-CN" sz="3200" b="1" dirty="0">
                <a:solidFill>
                  <a:schemeClr val="accent1"/>
                </a:solidFill>
              </a:rPr>
              <a:t>Y</a:t>
            </a:r>
            <a:r>
              <a:rPr lang="en-US" altLang="zh-CN" sz="3200" b="1" baseline="-25000" dirty="0">
                <a:solidFill>
                  <a:schemeClr val="accent1"/>
                </a:solidFill>
              </a:rPr>
              <a:t>EX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66"/>
                </a:solidFill>
              </a:rPr>
              <a:t>=1</a:t>
            </a:r>
            <a:r>
              <a:rPr lang="zh-CN" altLang="en-US" b="1" dirty="0">
                <a:solidFill>
                  <a:srgbClr val="FF0066"/>
                </a:solidFill>
              </a:rPr>
              <a:t>，</a:t>
            </a:r>
            <a:r>
              <a:rPr lang="zh-CN" altLang="en-US" b="1" dirty="0">
                <a:solidFill>
                  <a:schemeClr val="accent1"/>
                </a:solidFill>
              </a:rPr>
              <a:t>编码输出信号有效</a:t>
            </a:r>
            <a:r>
              <a:rPr lang="zh-CN" altLang="en-US" b="1" dirty="0"/>
              <a:t>； </a:t>
            </a:r>
            <a:r>
              <a:rPr lang="en-US" altLang="zh-CN" sz="3200" b="1" dirty="0">
                <a:solidFill>
                  <a:schemeClr val="accent1"/>
                </a:solidFill>
              </a:rPr>
              <a:t>Y</a:t>
            </a:r>
            <a:r>
              <a:rPr lang="en-US" altLang="zh-CN" sz="3200" b="1" baseline="-25000" dirty="0">
                <a:solidFill>
                  <a:schemeClr val="accent1"/>
                </a:solidFill>
              </a:rPr>
              <a:t>EX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66"/>
                </a:solidFill>
              </a:rPr>
              <a:t>=0</a:t>
            </a:r>
            <a:r>
              <a:rPr lang="zh-CN" altLang="en-US" b="1" dirty="0">
                <a:solidFill>
                  <a:srgbClr val="FF0066"/>
                </a:solidFill>
              </a:rPr>
              <a:t>，</a:t>
            </a:r>
            <a:r>
              <a:rPr lang="zh-CN" altLang="en-US" b="1" dirty="0">
                <a:solidFill>
                  <a:schemeClr val="accent1"/>
                </a:solidFill>
              </a:rPr>
              <a:t>编码输出信号无效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4" grpId="0" animBg="1" autoUpdateAnimBg="0"/>
      <p:bldP spid="22566" grpId="0" animBg="1" autoUpdateAnimBg="0"/>
      <p:bldP spid="2256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90600" y="266700"/>
            <a:ext cx="6686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四、中规模集成编码器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  <a:r>
              <a:rPr lang="zh-CN" altLang="en-US" b="1"/>
              <a:t>、</a:t>
            </a:r>
            <a:r>
              <a:rPr lang="en-US" altLang="zh-CN" b="1"/>
              <a:t>8</a:t>
            </a:r>
            <a:r>
              <a:rPr lang="zh-CN" altLang="en-US" b="1"/>
              <a:t>线</a:t>
            </a:r>
            <a:r>
              <a:rPr lang="en-US" altLang="zh-CN" b="1"/>
              <a:t>—3</a:t>
            </a:r>
            <a:r>
              <a:rPr lang="zh-CN" altLang="en-US" b="1"/>
              <a:t>线优先编码器（</a:t>
            </a:r>
            <a:r>
              <a:rPr lang="en-US" altLang="zh-CN" b="1"/>
              <a:t>74LS148</a:t>
            </a:r>
            <a:r>
              <a:rPr lang="zh-CN" altLang="en-US" b="1"/>
              <a:t>）</a:t>
            </a:r>
            <a:r>
              <a:rPr lang="en-US" altLang="zh-CN" b="1"/>
              <a:t>P108</a:t>
            </a:r>
            <a:endParaRPr lang="en-US" altLang="zh-CN" b="1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324100" y="3505200"/>
            <a:ext cx="5486400" cy="18669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2686050" y="5372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V="1">
            <a:off x="3390900" y="5372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V="1">
            <a:off x="4038600" y="5372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 flipV="1">
            <a:off x="3338513" y="26860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4610100" y="5372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V="1">
            <a:off x="6457950" y="5372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V="1">
            <a:off x="5181600" y="5372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5791200" y="5372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V="1">
            <a:off x="7181850" y="5372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V="1">
            <a:off x="4438650" y="26860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V="1">
            <a:off x="5481638" y="26860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3471863" y="4000500"/>
            <a:ext cx="338137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8</a:t>
            </a:r>
            <a:r>
              <a:rPr lang="zh-CN" altLang="en-US" b="1">
                <a:solidFill>
                  <a:schemeClr val="accent1"/>
                </a:solidFill>
              </a:rPr>
              <a:t>线</a:t>
            </a:r>
            <a:r>
              <a:rPr lang="en-US" altLang="zh-CN" b="1">
                <a:solidFill>
                  <a:schemeClr val="accent1"/>
                </a:solidFill>
              </a:rPr>
              <a:t>—3</a:t>
            </a:r>
            <a:r>
              <a:rPr lang="zh-CN" altLang="en-US" b="1">
                <a:solidFill>
                  <a:schemeClr val="accent1"/>
                </a:solidFill>
              </a:rPr>
              <a:t>线优先编码器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</a:rPr>
              <a:t>         </a:t>
            </a:r>
            <a:r>
              <a:rPr lang="en-US" altLang="zh-CN" b="1">
                <a:solidFill>
                  <a:schemeClr val="accent1"/>
                </a:solidFill>
              </a:rPr>
              <a:t>74LS148 </a:t>
            </a:r>
          </a:p>
        </p:txBody>
      </p:sp>
      <p:sp>
        <p:nvSpPr>
          <p:cNvPr id="23585" name="Line 33"/>
          <p:cNvSpPr>
            <a:spLocks noChangeShapeType="1"/>
          </p:cNvSpPr>
          <p:nvPr/>
        </p:nvSpPr>
        <p:spPr bwMode="auto">
          <a:xfrm flipV="1">
            <a:off x="7677150" y="5391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86" name="Line 34"/>
          <p:cNvSpPr>
            <a:spLocks noChangeShapeType="1"/>
          </p:cNvSpPr>
          <p:nvPr/>
        </p:nvSpPr>
        <p:spPr bwMode="auto">
          <a:xfrm flipV="1">
            <a:off x="6438900" y="26860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7258050" y="26860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584" name="Object 1024"/>
          <p:cNvGraphicFramePr>
            <a:graphicFrameLocks noChangeAspect="1"/>
          </p:cNvGraphicFramePr>
          <p:nvPr/>
        </p:nvGraphicFramePr>
        <p:xfrm>
          <a:off x="2486025" y="6078538"/>
          <a:ext cx="4000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53800" progId="Equation.3">
                  <p:embed/>
                </p:oleObj>
              </mc:Choice>
              <mc:Fallback>
                <p:oleObj name="Equation" r:id="rId2" imgW="177480" imgH="253800" progId="Equation.3">
                  <p:embed/>
                  <p:pic>
                    <p:nvPicPr>
                      <p:cNvPr id="6758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6078538"/>
                        <a:ext cx="400050" cy="779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9" name="Oval 37"/>
          <p:cNvSpPr>
            <a:spLocks noChangeArrowheads="1"/>
          </p:cNvSpPr>
          <p:nvPr/>
        </p:nvSpPr>
        <p:spPr bwMode="auto">
          <a:xfrm>
            <a:off x="2638425" y="5334000"/>
            <a:ext cx="104775" cy="100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0" name="Oval 38"/>
          <p:cNvSpPr>
            <a:spLocks noChangeArrowheads="1"/>
          </p:cNvSpPr>
          <p:nvPr/>
        </p:nvSpPr>
        <p:spPr bwMode="auto">
          <a:xfrm>
            <a:off x="3338513" y="5334000"/>
            <a:ext cx="104775" cy="100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1" name="Oval 39"/>
          <p:cNvSpPr>
            <a:spLocks noChangeArrowheads="1"/>
          </p:cNvSpPr>
          <p:nvPr/>
        </p:nvSpPr>
        <p:spPr bwMode="auto">
          <a:xfrm>
            <a:off x="3986213" y="5334000"/>
            <a:ext cx="104775" cy="100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2" name="Oval 40"/>
          <p:cNvSpPr>
            <a:spLocks noChangeArrowheads="1"/>
          </p:cNvSpPr>
          <p:nvPr/>
        </p:nvSpPr>
        <p:spPr bwMode="auto">
          <a:xfrm>
            <a:off x="4543425" y="5334000"/>
            <a:ext cx="104775" cy="100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3" name="Oval 41"/>
          <p:cNvSpPr>
            <a:spLocks noChangeArrowheads="1"/>
          </p:cNvSpPr>
          <p:nvPr/>
        </p:nvSpPr>
        <p:spPr bwMode="auto">
          <a:xfrm>
            <a:off x="5105400" y="5334000"/>
            <a:ext cx="104775" cy="100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4" name="Oval 42"/>
          <p:cNvSpPr>
            <a:spLocks noChangeArrowheads="1"/>
          </p:cNvSpPr>
          <p:nvPr/>
        </p:nvSpPr>
        <p:spPr bwMode="auto">
          <a:xfrm>
            <a:off x="5738813" y="5334000"/>
            <a:ext cx="104775" cy="100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5" name="Oval 43"/>
          <p:cNvSpPr>
            <a:spLocks noChangeArrowheads="1"/>
          </p:cNvSpPr>
          <p:nvPr/>
        </p:nvSpPr>
        <p:spPr bwMode="auto">
          <a:xfrm>
            <a:off x="6405563" y="5334000"/>
            <a:ext cx="104775" cy="100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6" name="Oval 44"/>
          <p:cNvSpPr>
            <a:spLocks noChangeArrowheads="1"/>
          </p:cNvSpPr>
          <p:nvPr/>
        </p:nvSpPr>
        <p:spPr bwMode="auto">
          <a:xfrm>
            <a:off x="7134225" y="5334000"/>
            <a:ext cx="104775" cy="100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7" name="Oval 45"/>
          <p:cNvSpPr>
            <a:spLocks noChangeArrowheads="1"/>
          </p:cNvSpPr>
          <p:nvPr/>
        </p:nvSpPr>
        <p:spPr bwMode="auto">
          <a:xfrm>
            <a:off x="7624763" y="5334000"/>
            <a:ext cx="104775" cy="1000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8" name="Oval 46"/>
          <p:cNvSpPr>
            <a:spLocks noChangeArrowheads="1"/>
          </p:cNvSpPr>
          <p:nvPr/>
        </p:nvSpPr>
        <p:spPr bwMode="auto">
          <a:xfrm>
            <a:off x="3286125" y="3481388"/>
            <a:ext cx="104775" cy="100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99" name="Oval 47"/>
          <p:cNvSpPr>
            <a:spLocks noChangeArrowheads="1"/>
          </p:cNvSpPr>
          <p:nvPr/>
        </p:nvSpPr>
        <p:spPr bwMode="auto">
          <a:xfrm>
            <a:off x="4391025" y="3443288"/>
            <a:ext cx="104775" cy="100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0" name="Oval 48"/>
          <p:cNvSpPr>
            <a:spLocks noChangeArrowheads="1"/>
          </p:cNvSpPr>
          <p:nvPr/>
        </p:nvSpPr>
        <p:spPr bwMode="auto">
          <a:xfrm>
            <a:off x="5410200" y="3481388"/>
            <a:ext cx="104775" cy="100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1" name="Oval 49"/>
          <p:cNvSpPr>
            <a:spLocks noChangeArrowheads="1"/>
          </p:cNvSpPr>
          <p:nvPr/>
        </p:nvSpPr>
        <p:spPr bwMode="auto">
          <a:xfrm>
            <a:off x="6405563" y="3443288"/>
            <a:ext cx="104775" cy="100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602" name="Oval 50"/>
          <p:cNvSpPr>
            <a:spLocks noChangeArrowheads="1"/>
          </p:cNvSpPr>
          <p:nvPr/>
        </p:nvSpPr>
        <p:spPr bwMode="auto">
          <a:xfrm>
            <a:off x="7186613" y="3443288"/>
            <a:ext cx="104775" cy="10001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585" name="Object 1025"/>
          <p:cNvGraphicFramePr>
            <a:graphicFrameLocks noChangeAspect="1"/>
          </p:cNvGraphicFramePr>
          <p:nvPr/>
        </p:nvGraphicFramePr>
        <p:xfrm>
          <a:off x="3195638" y="6097588"/>
          <a:ext cx="3714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41200" progId="Equation.3">
                  <p:embed/>
                </p:oleObj>
              </mc:Choice>
              <mc:Fallback>
                <p:oleObj name="Equation" r:id="rId4" imgW="164880" imgH="241200" progId="Equation.3">
                  <p:embed/>
                  <p:pic>
                    <p:nvPicPr>
                      <p:cNvPr id="6758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5638" y="6097588"/>
                        <a:ext cx="371475" cy="739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6" name="Object 1026"/>
          <p:cNvGraphicFramePr>
            <a:graphicFrameLocks noChangeAspect="1"/>
          </p:cNvGraphicFramePr>
          <p:nvPr/>
        </p:nvGraphicFramePr>
        <p:xfrm>
          <a:off x="3867150" y="6097588"/>
          <a:ext cx="4000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41200" progId="Equation.3">
                  <p:embed/>
                </p:oleObj>
              </mc:Choice>
              <mc:Fallback>
                <p:oleObj name="Equation" r:id="rId6" imgW="177480" imgH="241200" progId="Equation.3">
                  <p:embed/>
                  <p:pic>
                    <p:nvPicPr>
                      <p:cNvPr id="67586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6097588"/>
                        <a:ext cx="400050" cy="739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1027"/>
          <p:cNvGraphicFramePr>
            <a:graphicFrameLocks noChangeAspect="1"/>
          </p:cNvGraphicFramePr>
          <p:nvPr/>
        </p:nvGraphicFramePr>
        <p:xfrm>
          <a:off x="4491038" y="6078538"/>
          <a:ext cx="3714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53800" progId="Equation.3">
                  <p:embed/>
                </p:oleObj>
              </mc:Choice>
              <mc:Fallback>
                <p:oleObj name="Equation" r:id="rId8" imgW="164880" imgH="253800" progId="Equation.3">
                  <p:embed/>
                  <p:pic>
                    <p:nvPicPr>
                      <p:cNvPr id="67587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6078538"/>
                        <a:ext cx="371475" cy="779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1028"/>
          <p:cNvGraphicFramePr>
            <a:graphicFrameLocks noChangeAspect="1"/>
          </p:cNvGraphicFramePr>
          <p:nvPr/>
        </p:nvGraphicFramePr>
        <p:xfrm>
          <a:off x="4981575" y="6097588"/>
          <a:ext cx="4000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241200" progId="Equation.3">
                  <p:embed/>
                </p:oleObj>
              </mc:Choice>
              <mc:Fallback>
                <p:oleObj name="Equation" r:id="rId10" imgW="177480" imgH="241200" progId="Equation.3">
                  <p:embed/>
                  <p:pic>
                    <p:nvPicPr>
                      <p:cNvPr id="6758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6097588"/>
                        <a:ext cx="400050" cy="739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029"/>
          <p:cNvGraphicFramePr>
            <a:graphicFrameLocks noChangeAspect="1"/>
          </p:cNvGraphicFramePr>
          <p:nvPr/>
        </p:nvGraphicFramePr>
        <p:xfrm>
          <a:off x="5591175" y="6078538"/>
          <a:ext cx="4000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480" imgH="253800" progId="Equation.3">
                  <p:embed/>
                </p:oleObj>
              </mc:Choice>
              <mc:Fallback>
                <p:oleObj name="Equation" r:id="rId12" imgW="177480" imgH="253800" progId="Equation.3">
                  <p:embed/>
                  <p:pic>
                    <p:nvPicPr>
                      <p:cNvPr id="67589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6078538"/>
                        <a:ext cx="400050" cy="779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1030"/>
          <p:cNvGraphicFramePr>
            <a:graphicFrameLocks noChangeAspect="1"/>
          </p:cNvGraphicFramePr>
          <p:nvPr/>
        </p:nvGraphicFramePr>
        <p:xfrm>
          <a:off x="6238875" y="6078538"/>
          <a:ext cx="4000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480" imgH="253800" progId="Equation.3">
                  <p:embed/>
                </p:oleObj>
              </mc:Choice>
              <mc:Fallback>
                <p:oleObj name="Equation" r:id="rId14" imgW="177480" imgH="253800" progId="Equation.3">
                  <p:embed/>
                  <p:pic>
                    <p:nvPicPr>
                      <p:cNvPr id="6759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6078538"/>
                        <a:ext cx="400050" cy="779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1031"/>
          <p:cNvGraphicFramePr>
            <a:graphicFrameLocks noChangeAspect="1"/>
          </p:cNvGraphicFramePr>
          <p:nvPr/>
        </p:nvGraphicFramePr>
        <p:xfrm>
          <a:off x="6991350" y="6078538"/>
          <a:ext cx="40005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53800" progId="Equation.3">
                  <p:embed/>
                </p:oleObj>
              </mc:Choice>
              <mc:Fallback>
                <p:oleObj name="Equation" r:id="rId16" imgW="177480" imgH="253800" progId="Equation.3">
                  <p:embed/>
                  <p:pic>
                    <p:nvPicPr>
                      <p:cNvPr id="67591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6078538"/>
                        <a:ext cx="400050" cy="779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1032"/>
          <p:cNvGraphicFramePr>
            <a:graphicFrameLocks noChangeAspect="1"/>
          </p:cNvGraphicFramePr>
          <p:nvPr/>
        </p:nvGraphicFramePr>
        <p:xfrm>
          <a:off x="7572375" y="6137275"/>
          <a:ext cx="3143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9680" imgH="215640" progId="Equation.3">
                  <p:embed/>
                </p:oleObj>
              </mc:Choice>
              <mc:Fallback>
                <p:oleObj name="Equation" r:id="rId18" imgW="139680" imgH="215640" progId="Equation.3">
                  <p:embed/>
                  <p:pic>
                    <p:nvPicPr>
                      <p:cNvPr id="67592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6137275"/>
                        <a:ext cx="314325" cy="661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1033"/>
          <p:cNvGraphicFramePr>
            <a:graphicFrameLocks noChangeAspect="1"/>
          </p:cNvGraphicFramePr>
          <p:nvPr/>
        </p:nvGraphicFramePr>
        <p:xfrm>
          <a:off x="3138488" y="1985963"/>
          <a:ext cx="4000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41200" progId="Equation.3">
                  <p:embed/>
                </p:oleObj>
              </mc:Choice>
              <mc:Fallback>
                <p:oleObj name="Equation" r:id="rId20" imgW="177480" imgH="241200" progId="Equation.3">
                  <p:embed/>
                  <p:pic>
                    <p:nvPicPr>
                      <p:cNvPr id="67593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1985963"/>
                        <a:ext cx="400050" cy="739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34"/>
          <p:cNvGraphicFramePr>
            <a:graphicFrameLocks noChangeAspect="1"/>
          </p:cNvGraphicFramePr>
          <p:nvPr/>
        </p:nvGraphicFramePr>
        <p:xfrm>
          <a:off x="4305300" y="1985963"/>
          <a:ext cx="3714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241200" progId="Equation.3">
                  <p:embed/>
                </p:oleObj>
              </mc:Choice>
              <mc:Fallback>
                <p:oleObj name="Equation" r:id="rId22" imgW="164880" imgH="241200" progId="Equation.3">
                  <p:embed/>
                  <p:pic>
                    <p:nvPicPr>
                      <p:cNvPr id="67594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1985963"/>
                        <a:ext cx="371475" cy="739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035"/>
          <p:cNvGraphicFramePr>
            <a:graphicFrameLocks noChangeAspect="1"/>
          </p:cNvGraphicFramePr>
          <p:nvPr/>
        </p:nvGraphicFramePr>
        <p:xfrm>
          <a:off x="5281613" y="1966913"/>
          <a:ext cx="4000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7480" imgH="253800" progId="Equation.3">
                  <p:embed/>
                </p:oleObj>
              </mc:Choice>
              <mc:Fallback>
                <p:oleObj name="Equation" r:id="rId24" imgW="177480" imgH="253800" progId="Equation.3">
                  <p:embed/>
                  <p:pic>
                    <p:nvPicPr>
                      <p:cNvPr id="67595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1966913"/>
                        <a:ext cx="400050" cy="777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036"/>
          <p:cNvGraphicFramePr>
            <a:graphicFrameLocks noChangeAspect="1"/>
          </p:cNvGraphicFramePr>
          <p:nvPr/>
        </p:nvGraphicFramePr>
        <p:xfrm>
          <a:off x="6224588" y="1985963"/>
          <a:ext cx="5715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3800" imgH="241200" progId="Equation.3">
                  <p:embed/>
                </p:oleObj>
              </mc:Choice>
              <mc:Fallback>
                <p:oleObj name="Equation" r:id="rId26" imgW="253800" imgH="241200" progId="Equation.3">
                  <p:embed/>
                  <p:pic>
                    <p:nvPicPr>
                      <p:cNvPr id="67596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588" y="1985963"/>
                        <a:ext cx="571500" cy="739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037"/>
          <p:cNvGraphicFramePr>
            <a:graphicFrameLocks noChangeAspect="1"/>
          </p:cNvGraphicFramePr>
          <p:nvPr/>
        </p:nvGraphicFramePr>
        <p:xfrm>
          <a:off x="7077075" y="1966913"/>
          <a:ext cx="42862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90440" imgH="253800" progId="Equation.3">
                  <p:embed/>
                </p:oleObj>
              </mc:Choice>
              <mc:Fallback>
                <p:oleObj name="Equation" r:id="rId28" imgW="190440" imgH="253800" progId="Equation.3">
                  <p:embed/>
                  <p:pic>
                    <p:nvPicPr>
                      <p:cNvPr id="67597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7075" y="1966913"/>
                        <a:ext cx="428625" cy="777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18" name="Text Box 66"/>
          <p:cNvSpPr txBox="1">
            <a:spLocks noChangeArrowheads="1"/>
          </p:cNvSpPr>
          <p:nvPr/>
        </p:nvSpPr>
        <p:spPr bwMode="auto">
          <a:xfrm>
            <a:off x="2524125" y="4876800"/>
            <a:ext cx="5362575" cy="4572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1       1       0      0     1      1       1      1     0</a:t>
            </a:r>
          </a:p>
        </p:txBody>
      </p:sp>
      <p:sp>
        <p:nvSpPr>
          <p:cNvPr id="23619" name="Text Box 67"/>
          <p:cNvSpPr txBox="1">
            <a:spLocks noChangeArrowheads="1"/>
          </p:cNvSpPr>
          <p:nvPr/>
        </p:nvSpPr>
        <p:spPr bwMode="auto">
          <a:xfrm>
            <a:off x="3154363" y="1528763"/>
            <a:ext cx="4351337" cy="4572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1             0            0           0        1</a:t>
            </a:r>
          </a:p>
        </p:txBody>
      </p:sp>
      <p:sp>
        <p:nvSpPr>
          <p:cNvPr id="23620" name="Text Box 68"/>
          <p:cNvSpPr txBox="1">
            <a:spLocks noChangeArrowheads="1"/>
          </p:cNvSpPr>
          <p:nvPr/>
        </p:nvSpPr>
        <p:spPr bwMode="auto">
          <a:xfrm>
            <a:off x="2486025" y="4876800"/>
            <a:ext cx="5781675" cy="4572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0      0        1     1      0      0       0       1     0</a:t>
            </a:r>
          </a:p>
        </p:txBody>
      </p:sp>
      <p:sp>
        <p:nvSpPr>
          <p:cNvPr id="23621" name="Text Box 69"/>
          <p:cNvSpPr txBox="1">
            <a:spLocks noChangeArrowheads="1"/>
          </p:cNvSpPr>
          <p:nvPr/>
        </p:nvSpPr>
        <p:spPr bwMode="auto">
          <a:xfrm>
            <a:off x="3154363" y="1590675"/>
            <a:ext cx="4351337" cy="4572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0             0          1           0        1</a:t>
            </a:r>
          </a:p>
        </p:txBody>
      </p:sp>
      <p:sp>
        <p:nvSpPr>
          <p:cNvPr id="23622" name="Text Box 70"/>
          <p:cNvSpPr txBox="1">
            <a:spLocks noChangeArrowheads="1"/>
          </p:cNvSpPr>
          <p:nvPr/>
        </p:nvSpPr>
        <p:spPr bwMode="auto">
          <a:xfrm>
            <a:off x="2524125" y="4876800"/>
            <a:ext cx="5781675" cy="4572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0      0        0     1      0      1       1       1     1</a:t>
            </a:r>
          </a:p>
        </p:txBody>
      </p:sp>
      <p:sp>
        <p:nvSpPr>
          <p:cNvPr id="23623" name="Text Box 71"/>
          <p:cNvSpPr txBox="1">
            <a:spLocks noChangeArrowheads="1"/>
          </p:cNvSpPr>
          <p:nvPr/>
        </p:nvSpPr>
        <p:spPr bwMode="auto">
          <a:xfrm>
            <a:off x="3154363" y="1590675"/>
            <a:ext cx="4351337" cy="4572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1             1          1           1        1</a:t>
            </a:r>
          </a:p>
        </p:txBody>
      </p:sp>
      <p:sp>
        <p:nvSpPr>
          <p:cNvPr id="23624" name="Text Box 72"/>
          <p:cNvSpPr txBox="1">
            <a:spLocks noChangeArrowheads="1"/>
          </p:cNvSpPr>
          <p:nvPr/>
        </p:nvSpPr>
        <p:spPr bwMode="auto">
          <a:xfrm>
            <a:off x="2524125" y="4876800"/>
            <a:ext cx="5781675" cy="4572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1       1      1      1      1      1       1       1     0</a:t>
            </a:r>
          </a:p>
        </p:txBody>
      </p:sp>
      <p:sp>
        <p:nvSpPr>
          <p:cNvPr id="23625" name="Text Box 73"/>
          <p:cNvSpPr txBox="1">
            <a:spLocks noChangeArrowheads="1"/>
          </p:cNvSpPr>
          <p:nvPr/>
        </p:nvSpPr>
        <p:spPr bwMode="auto">
          <a:xfrm>
            <a:off x="3154363" y="1590675"/>
            <a:ext cx="4351337" cy="4572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1             1          1           1        0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1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85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5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3000"/>
                            </p:stCondLst>
                            <p:childTnLst>
                              <p:par>
                                <p:cTn id="9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4500"/>
                            </p:stCondLst>
                            <p:childTnLst>
                              <p:par>
                                <p:cTn id="9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6000"/>
                            </p:stCondLst>
                            <p:childTnLst>
                              <p:par>
                                <p:cTn id="10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75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9000"/>
                            </p:stCondLst>
                            <p:childTnLst>
                              <p:par>
                                <p:cTn id="11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500"/>
                            </p:stCondLst>
                            <p:childTnLst>
                              <p:par>
                                <p:cTn id="11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35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5000"/>
                            </p:stCondLst>
                            <p:childTnLst>
                              <p:par>
                                <p:cTn id="13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6500"/>
                            </p:stCondLst>
                            <p:childTnLst>
                              <p:par>
                                <p:cTn id="13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3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8000"/>
                            </p:stCondLst>
                            <p:childTnLst>
                              <p:par>
                                <p:cTn id="14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3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3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9500"/>
                            </p:stCondLst>
                            <p:childTnLst>
                              <p:par>
                                <p:cTn id="14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1000"/>
                            </p:stCondLst>
                            <p:childTnLst>
                              <p:par>
                                <p:cTn id="151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2500"/>
                            </p:stCondLst>
                            <p:childTnLst>
                              <p:par>
                                <p:cTn id="15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4000"/>
                            </p:stCondLst>
                            <p:childTnLst>
                              <p:par>
                                <p:cTn id="161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67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500"/>
                            </p:stCondLst>
                            <p:childTnLst>
                              <p:par>
                                <p:cTn id="166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7000"/>
                            </p:stCondLst>
                            <p:childTnLst>
                              <p:par>
                                <p:cTn id="171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8500"/>
                            </p:stCondLst>
                            <p:childTnLst>
                              <p:par>
                                <p:cTn id="176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00"/>
                            </p:stCondLst>
                            <p:childTnLst>
                              <p:par>
                                <p:cTn id="181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1500"/>
                            </p:stCondLst>
                            <p:childTnLst>
                              <p:par>
                                <p:cTn id="186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3000"/>
                            </p:stCondLst>
                            <p:childTnLst>
                              <p:par>
                                <p:cTn id="191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4500"/>
                            </p:stCondLst>
                            <p:childTnLst>
                              <p:par>
                                <p:cTn id="196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6000"/>
                            </p:stCondLst>
                            <p:childTnLst>
                              <p:par>
                                <p:cTn id="201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7500"/>
                            </p:stCondLst>
                            <p:childTnLst>
                              <p:par>
                                <p:cTn id="206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9000"/>
                            </p:stCondLst>
                            <p:childTnLst>
                              <p:par>
                                <p:cTn id="211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60500"/>
                            </p:stCondLst>
                            <p:childTnLst>
                              <p:par>
                                <p:cTn id="216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2000"/>
                            </p:stCondLst>
                            <p:childTnLst>
                              <p:par>
                                <p:cTn id="221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3500"/>
                            </p:stCondLst>
                            <p:childTnLst>
                              <p:par>
                                <p:cTn id="226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67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67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23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3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23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23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23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23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23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23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23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23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23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23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23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23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/>
      <p:bldP spid="23560" grpId="0" animBg="1" autoUpdateAnimBg="0"/>
      <p:bldP spid="23561" grpId="0" animBg="1"/>
      <p:bldP spid="23562" grpId="0" animBg="1"/>
      <p:bldP spid="23563" grpId="0" animBg="1"/>
      <p:bldP spid="23564" grpId="0" animBg="1"/>
      <p:bldP spid="23565" grpId="0" animBg="1"/>
      <p:bldP spid="23566" grpId="0" animBg="1"/>
      <p:bldP spid="23567" grpId="0" animBg="1"/>
      <p:bldP spid="23568" grpId="0" animBg="1"/>
      <p:bldP spid="23569" grpId="0" animBg="1"/>
      <p:bldP spid="23571" grpId="0" animBg="1"/>
      <p:bldP spid="23572" grpId="0" animBg="1"/>
      <p:bldP spid="23573" grpId="0" autoUpdateAnimBg="0"/>
      <p:bldP spid="23585" grpId="0" animBg="1"/>
      <p:bldP spid="23586" grpId="0" animBg="1"/>
      <p:bldP spid="23587" grpId="0" animBg="1"/>
      <p:bldP spid="23589" grpId="0" animBg="1"/>
      <p:bldP spid="23590" grpId="0" animBg="1"/>
      <p:bldP spid="23591" grpId="0" animBg="1"/>
      <p:bldP spid="23592" grpId="0" animBg="1"/>
      <p:bldP spid="23593" grpId="0" animBg="1"/>
      <p:bldP spid="23594" grpId="0" animBg="1"/>
      <p:bldP spid="23595" grpId="0" animBg="1"/>
      <p:bldP spid="23596" grpId="0" animBg="1"/>
      <p:bldP spid="23597" grpId="0" animBg="1"/>
      <p:bldP spid="23598" grpId="0" animBg="1"/>
      <p:bldP spid="23599" grpId="0" animBg="1"/>
      <p:bldP spid="23600" grpId="0" animBg="1"/>
      <p:bldP spid="23601" grpId="0" animBg="1"/>
      <p:bldP spid="23602" grpId="0" animBg="1"/>
      <p:bldP spid="23618" grpId="0" animBg="1" autoUpdateAnimBg="0"/>
      <p:bldP spid="23619" grpId="0" animBg="1" autoUpdateAnimBg="0"/>
      <p:bldP spid="23620" grpId="0" animBg="1" autoUpdateAnimBg="0"/>
      <p:bldP spid="23621" grpId="0" animBg="1" autoUpdateAnimBg="0"/>
      <p:bldP spid="23622" grpId="0" animBg="1" autoUpdateAnimBg="0"/>
      <p:bldP spid="23623" grpId="0" animBg="1" autoUpdateAnimBg="0"/>
      <p:bldP spid="23624" grpId="0" animBg="1" autoUpdateAnimBg="0"/>
      <p:bldP spid="2362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026"/>
          <p:cNvSpPr txBox="1">
            <a:spLocks noChangeArrowheads="1"/>
          </p:cNvSpPr>
          <p:nvPr/>
        </p:nvSpPr>
        <p:spPr bwMode="auto">
          <a:xfrm>
            <a:off x="990600" y="266700"/>
            <a:ext cx="668655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2</a:t>
            </a:r>
            <a:r>
              <a:rPr lang="zh-CN" altLang="en-US" b="1"/>
              <a:t>、二</a:t>
            </a:r>
            <a:r>
              <a:rPr lang="en-US" altLang="zh-CN" b="1"/>
              <a:t>—</a:t>
            </a:r>
            <a:r>
              <a:rPr lang="zh-CN" altLang="en-US" b="1"/>
              <a:t>十进制优先编码器（</a:t>
            </a:r>
            <a:r>
              <a:rPr lang="en-US" altLang="zh-CN" b="1"/>
              <a:t>74LS147</a:t>
            </a:r>
            <a:r>
              <a:rPr lang="zh-CN" altLang="en-US" b="1"/>
              <a:t>）</a:t>
            </a:r>
            <a:r>
              <a:rPr lang="en-US" altLang="zh-CN" b="1"/>
              <a:t>P110</a:t>
            </a:r>
            <a:endParaRPr lang="en-US" altLang="zh-CN" b="1">
              <a:solidFill>
                <a:schemeClr val="tx2"/>
              </a:solidFill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tx2"/>
              </a:solidFill>
            </a:endParaRPr>
          </a:p>
        </p:txBody>
      </p:sp>
      <p:grpSp>
        <p:nvGrpSpPr>
          <p:cNvPr id="59453" name="Group 1085"/>
          <p:cNvGrpSpPr>
            <a:grpSpLocks/>
          </p:cNvGrpSpPr>
          <p:nvPr/>
        </p:nvGrpSpPr>
        <p:grpSpPr bwMode="auto">
          <a:xfrm>
            <a:off x="1423988" y="995363"/>
            <a:ext cx="5505450" cy="5048250"/>
            <a:chOff x="897" y="627"/>
            <a:chExt cx="3468" cy="3180"/>
          </a:xfrm>
        </p:grpSpPr>
        <p:sp>
          <p:nvSpPr>
            <p:cNvPr id="59395" name="Rectangle 1027"/>
            <p:cNvSpPr>
              <a:spLocks noChangeArrowheads="1"/>
            </p:cNvSpPr>
            <p:nvPr/>
          </p:nvSpPr>
          <p:spPr bwMode="auto">
            <a:xfrm>
              <a:off x="897" y="1632"/>
              <a:ext cx="3456" cy="11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59396" name="Line 1028"/>
            <p:cNvSpPr>
              <a:spLocks noChangeShapeType="1"/>
            </p:cNvSpPr>
            <p:nvPr/>
          </p:nvSpPr>
          <p:spPr bwMode="auto">
            <a:xfrm flipV="1">
              <a:off x="1125" y="2808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7" name="Line 1029"/>
            <p:cNvSpPr>
              <a:spLocks noChangeShapeType="1"/>
            </p:cNvSpPr>
            <p:nvPr/>
          </p:nvSpPr>
          <p:spPr bwMode="auto">
            <a:xfrm flipV="1">
              <a:off x="1434" y="2817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8" name="Line 1030"/>
            <p:cNvSpPr>
              <a:spLocks noChangeShapeType="1"/>
            </p:cNvSpPr>
            <p:nvPr/>
          </p:nvSpPr>
          <p:spPr bwMode="auto">
            <a:xfrm flipV="1">
              <a:off x="1734" y="2808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399" name="Line 1031"/>
            <p:cNvSpPr>
              <a:spLocks noChangeShapeType="1"/>
            </p:cNvSpPr>
            <p:nvPr/>
          </p:nvSpPr>
          <p:spPr bwMode="auto">
            <a:xfrm flipV="1">
              <a:off x="1536" y="1116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0" name="Line 1032"/>
            <p:cNvSpPr>
              <a:spLocks noChangeShapeType="1"/>
            </p:cNvSpPr>
            <p:nvPr/>
          </p:nvSpPr>
          <p:spPr bwMode="auto">
            <a:xfrm flipV="1">
              <a:off x="2013" y="2835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1" name="Line 1033"/>
            <p:cNvSpPr>
              <a:spLocks noChangeShapeType="1"/>
            </p:cNvSpPr>
            <p:nvPr/>
          </p:nvSpPr>
          <p:spPr bwMode="auto">
            <a:xfrm flipV="1">
              <a:off x="3501" y="2808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2" name="Line 1034"/>
            <p:cNvSpPr>
              <a:spLocks noChangeShapeType="1"/>
            </p:cNvSpPr>
            <p:nvPr/>
          </p:nvSpPr>
          <p:spPr bwMode="auto">
            <a:xfrm flipV="1">
              <a:off x="2697" y="2808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3" name="Line 1035"/>
            <p:cNvSpPr>
              <a:spLocks noChangeShapeType="1"/>
            </p:cNvSpPr>
            <p:nvPr/>
          </p:nvSpPr>
          <p:spPr bwMode="auto">
            <a:xfrm flipV="1">
              <a:off x="3081" y="2808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4" name="Line 1036"/>
            <p:cNvSpPr>
              <a:spLocks noChangeShapeType="1"/>
            </p:cNvSpPr>
            <p:nvPr/>
          </p:nvSpPr>
          <p:spPr bwMode="auto">
            <a:xfrm flipV="1">
              <a:off x="3957" y="2808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5" name="Line 1037"/>
            <p:cNvSpPr>
              <a:spLocks noChangeShapeType="1"/>
            </p:cNvSpPr>
            <p:nvPr/>
          </p:nvSpPr>
          <p:spPr bwMode="auto">
            <a:xfrm flipV="1">
              <a:off x="2229" y="1116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6" name="Line 1038"/>
            <p:cNvSpPr>
              <a:spLocks noChangeShapeType="1"/>
            </p:cNvSpPr>
            <p:nvPr/>
          </p:nvSpPr>
          <p:spPr bwMode="auto">
            <a:xfrm flipV="1">
              <a:off x="2886" y="1116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7" name="Text Box 1039"/>
            <p:cNvSpPr txBox="1">
              <a:spLocks noChangeArrowheads="1"/>
            </p:cNvSpPr>
            <p:nvPr/>
          </p:nvSpPr>
          <p:spPr bwMode="auto">
            <a:xfrm>
              <a:off x="1620" y="1944"/>
              <a:ext cx="2130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accent1"/>
                  </a:solidFill>
                </a:rPr>
                <a:t>二</a:t>
              </a:r>
              <a:r>
                <a:rPr lang="en-US" altLang="zh-CN" b="1">
                  <a:solidFill>
                    <a:schemeClr val="accent1"/>
                  </a:solidFill>
                </a:rPr>
                <a:t>—</a:t>
              </a:r>
              <a:r>
                <a:rPr lang="zh-CN" altLang="en-US" b="1">
                  <a:solidFill>
                    <a:schemeClr val="accent1"/>
                  </a:solidFill>
                </a:rPr>
                <a:t>十进制优先编码器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accent1"/>
                  </a:solidFill>
                </a:rPr>
                <a:t>         </a:t>
              </a:r>
              <a:r>
                <a:rPr lang="en-US" altLang="zh-CN" b="1">
                  <a:solidFill>
                    <a:schemeClr val="accent1"/>
                  </a:solidFill>
                </a:rPr>
                <a:t>74LS147</a:t>
              </a:r>
            </a:p>
          </p:txBody>
        </p:sp>
        <p:sp>
          <p:nvSpPr>
            <p:cNvPr id="59408" name="Line 1040"/>
            <p:cNvSpPr>
              <a:spLocks noChangeShapeType="1"/>
            </p:cNvSpPr>
            <p:nvPr/>
          </p:nvSpPr>
          <p:spPr bwMode="auto">
            <a:xfrm flipV="1">
              <a:off x="4269" y="2820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09" name="Line 1041"/>
            <p:cNvSpPr>
              <a:spLocks noChangeShapeType="1"/>
            </p:cNvSpPr>
            <p:nvPr/>
          </p:nvSpPr>
          <p:spPr bwMode="auto">
            <a:xfrm flipV="1">
              <a:off x="3489" y="1116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608" name="Object 1024"/>
            <p:cNvGraphicFramePr>
              <a:graphicFrameLocks noChangeAspect="1"/>
            </p:cNvGraphicFramePr>
            <p:nvPr/>
          </p:nvGraphicFramePr>
          <p:xfrm>
            <a:off x="4113" y="3244"/>
            <a:ext cx="252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253800" progId="Equation.3">
                    <p:embed/>
                  </p:oleObj>
                </mc:Choice>
                <mc:Fallback>
                  <p:oleObj name="Equation" r:id="rId2" imgW="177480" imgH="253800" progId="Equation.3">
                    <p:embed/>
                    <p:pic>
                      <p:nvPicPr>
                        <p:cNvPr id="68608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3" y="3244"/>
                          <a:ext cx="252" cy="49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2" name="Oval 1044"/>
            <p:cNvSpPr>
              <a:spLocks noChangeArrowheads="1"/>
            </p:cNvSpPr>
            <p:nvPr/>
          </p:nvSpPr>
          <p:spPr bwMode="auto">
            <a:xfrm>
              <a:off x="1095" y="2784"/>
              <a:ext cx="66" cy="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3" name="Oval 1045"/>
            <p:cNvSpPr>
              <a:spLocks noChangeArrowheads="1"/>
            </p:cNvSpPr>
            <p:nvPr/>
          </p:nvSpPr>
          <p:spPr bwMode="auto">
            <a:xfrm>
              <a:off x="1392" y="2802"/>
              <a:ext cx="66" cy="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4" name="Oval 1046"/>
            <p:cNvSpPr>
              <a:spLocks noChangeArrowheads="1"/>
            </p:cNvSpPr>
            <p:nvPr/>
          </p:nvSpPr>
          <p:spPr bwMode="auto">
            <a:xfrm>
              <a:off x="1692" y="2784"/>
              <a:ext cx="66" cy="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Oval 1047"/>
            <p:cNvSpPr>
              <a:spLocks noChangeArrowheads="1"/>
            </p:cNvSpPr>
            <p:nvPr/>
          </p:nvSpPr>
          <p:spPr bwMode="auto">
            <a:xfrm>
              <a:off x="2295" y="2784"/>
              <a:ext cx="66" cy="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6" name="Oval 1048"/>
            <p:cNvSpPr>
              <a:spLocks noChangeArrowheads="1"/>
            </p:cNvSpPr>
            <p:nvPr/>
          </p:nvSpPr>
          <p:spPr bwMode="auto">
            <a:xfrm>
              <a:off x="2649" y="2784"/>
              <a:ext cx="66" cy="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7" name="Oval 1049"/>
            <p:cNvSpPr>
              <a:spLocks noChangeArrowheads="1"/>
            </p:cNvSpPr>
            <p:nvPr/>
          </p:nvSpPr>
          <p:spPr bwMode="auto">
            <a:xfrm>
              <a:off x="3048" y="2784"/>
              <a:ext cx="66" cy="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8" name="Oval 1050"/>
            <p:cNvSpPr>
              <a:spLocks noChangeArrowheads="1"/>
            </p:cNvSpPr>
            <p:nvPr/>
          </p:nvSpPr>
          <p:spPr bwMode="auto">
            <a:xfrm>
              <a:off x="3468" y="2784"/>
              <a:ext cx="66" cy="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9" name="Oval 1051"/>
            <p:cNvSpPr>
              <a:spLocks noChangeArrowheads="1"/>
            </p:cNvSpPr>
            <p:nvPr/>
          </p:nvSpPr>
          <p:spPr bwMode="auto">
            <a:xfrm>
              <a:off x="3927" y="2784"/>
              <a:ext cx="66" cy="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0" name="Oval 1052"/>
            <p:cNvSpPr>
              <a:spLocks noChangeArrowheads="1"/>
            </p:cNvSpPr>
            <p:nvPr/>
          </p:nvSpPr>
          <p:spPr bwMode="auto">
            <a:xfrm>
              <a:off x="4236" y="2784"/>
              <a:ext cx="66" cy="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1" name="Oval 1053"/>
            <p:cNvSpPr>
              <a:spLocks noChangeArrowheads="1"/>
            </p:cNvSpPr>
            <p:nvPr/>
          </p:nvSpPr>
          <p:spPr bwMode="auto">
            <a:xfrm>
              <a:off x="1503" y="1617"/>
              <a:ext cx="66" cy="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2" name="Oval 1054"/>
            <p:cNvSpPr>
              <a:spLocks noChangeArrowheads="1"/>
            </p:cNvSpPr>
            <p:nvPr/>
          </p:nvSpPr>
          <p:spPr bwMode="auto">
            <a:xfrm>
              <a:off x="2199" y="1593"/>
              <a:ext cx="66" cy="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3" name="Oval 1055"/>
            <p:cNvSpPr>
              <a:spLocks noChangeArrowheads="1"/>
            </p:cNvSpPr>
            <p:nvPr/>
          </p:nvSpPr>
          <p:spPr bwMode="auto">
            <a:xfrm>
              <a:off x="2841" y="1617"/>
              <a:ext cx="66" cy="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4" name="Oval 1056"/>
            <p:cNvSpPr>
              <a:spLocks noChangeArrowheads="1"/>
            </p:cNvSpPr>
            <p:nvPr/>
          </p:nvSpPr>
          <p:spPr bwMode="auto">
            <a:xfrm>
              <a:off x="3468" y="1593"/>
              <a:ext cx="66" cy="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09" name="Object 1025"/>
            <p:cNvGraphicFramePr>
              <a:graphicFrameLocks noChangeAspect="1"/>
            </p:cNvGraphicFramePr>
            <p:nvPr/>
          </p:nvGraphicFramePr>
          <p:xfrm>
            <a:off x="3840" y="3242"/>
            <a:ext cx="234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41200" progId="Equation.3">
                    <p:embed/>
                  </p:oleObj>
                </mc:Choice>
                <mc:Fallback>
                  <p:oleObj name="Equation" r:id="rId4" imgW="164880" imgH="241200" progId="Equation.3">
                    <p:embed/>
                    <p:pic>
                      <p:nvPicPr>
                        <p:cNvPr id="68609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242"/>
                          <a:ext cx="234" cy="4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0" name="Object 1026"/>
            <p:cNvGraphicFramePr>
              <a:graphicFrameLocks noChangeAspect="1"/>
            </p:cNvGraphicFramePr>
            <p:nvPr/>
          </p:nvGraphicFramePr>
          <p:xfrm>
            <a:off x="3390" y="3260"/>
            <a:ext cx="252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241200" progId="Equation.3">
                    <p:embed/>
                  </p:oleObj>
                </mc:Choice>
                <mc:Fallback>
                  <p:oleObj name="Equation" r:id="rId6" imgW="177480" imgH="241200" progId="Equation.3">
                    <p:embed/>
                    <p:pic>
                      <p:nvPicPr>
                        <p:cNvPr id="6861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" y="3260"/>
                          <a:ext cx="252" cy="4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1" name="Object 1027"/>
            <p:cNvGraphicFramePr>
              <a:graphicFrameLocks noChangeAspect="1"/>
            </p:cNvGraphicFramePr>
            <p:nvPr/>
          </p:nvGraphicFramePr>
          <p:xfrm>
            <a:off x="2991" y="3280"/>
            <a:ext cx="234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253800" progId="Equation.3">
                    <p:embed/>
                  </p:oleObj>
                </mc:Choice>
                <mc:Fallback>
                  <p:oleObj name="Equation" r:id="rId8" imgW="164880" imgH="253800" progId="Equation.3">
                    <p:embed/>
                    <p:pic>
                      <p:nvPicPr>
                        <p:cNvPr id="68611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1" y="3280"/>
                          <a:ext cx="234" cy="4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2" name="Object 1028"/>
            <p:cNvGraphicFramePr>
              <a:graphicFrameLocks noChangeAspect="1"/>
            </p:cNvGraphicFramePr>
            <p:nvPr/>
          </p:nvGraphicFramePr>
          <p:xfrm>
            <a:off x="2616" y="3305"/>
            <a:ext cx="252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480" imgH="241200" progId="Equation.3">
                    <p:embed/>
                  </p:oleObj>
                </mc:Choice>
                <mc:Fallback>
                  <p:oleObj name="Equation" r:id="rId10" imgW="177480" imgH="241200" progId="Equation.3">
                    <p:embed/>
                    <p:pic>
                      <p:nvPicPr>
                        <p:cNvPr id="68612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3305"/>
                          <a:ext cx="252" cy="44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3" name="Object 1029"/>
            <p:cNvGraphicFramePr>
              <a:graphicFrameLocks noChangeAspect="1"/>
            </p:cNvGraphicFramePr>
            <p:nvPr/>
          </p:nvGraphicFramePr>
          <p:xfrm>
            <a:off x="2235" y="3343"/>
            <a:ext cx="224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7480" imgH="253800" progId="Equation.3">
                    <p:embed/>
                  </p:oleObj>
                </mc:Choice>
                <mc:Fallback>
                  <p:oleObj name="Equation" r:id="rId12" imgW="177480" imgH="253800" progId="Equation.3">
                    <p:embed/>
                    <p:pic>
                      <p:nvPicPr>
                        <p:cNvPr id="68613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" y="3343"/>
                          <a:ext cx="224" cy="4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4" name="Object 1030"/>
            <p:cNvGraphicFramePr>
              <a:graphicFrameLocks noChangeAspect="1"/>
            </p:cNvGraphicFramePr>
            <p:nvPr/>
          </p:nvGraphicFramePr>
          <p:xfrm>
            <a:off x="1905" y="3307"/>
            <a:ext cx="252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7480" imgH="253800" progId="Equation.3">
                    <p:embed/>
                  </p:oleObj>
                </mc:Choice>
                <mc:Fallback>
                  <p:oleObj name="Equation" r:id="rId14" imgW="177480" imgH="253800" progId="Equation.3">
                    <p:embed/>
                    <p:pic>
                      <p:nvPicPr>
                        <p:cNvPr id="68614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3307"/>
                          <a:ext cx="252" cy="49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5" name="Object 1031"/>
            <p:cNvGraphicFramePr>
              <a:graphicFrameLocks noChangeAspect="1"/>
            </p:cNvGraphicFramePr>
            <p:nvPr/>
          </p:nvGraphicFramePr>
          <p:xfrm>
            <a:off x="1614" y="3316"/>
            <a:ext cx="252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77480" imgH="253800" progId="Equation.3">
                    <p:embed/>
                  </p:oleObj>
                </mc:Choice>
                <mc:Fallback>
                  <p:oleObj name="Equation" r:id="rId16" imgW="177480" imgH="253800" progId="Equation.3">
                    <p:embed/>
                    <p:pic>
                      <p:nvPicPr>
                        <p:cNvPr id="68615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3316"/>
                          <a:ext cx="252" cy="49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6" name="Object 1032"/>
            <p:cNvGraphicFramePr>
              <a:graphicFrameLocks noChangeAspect="1"/>
            </p:cNvGraphicFramePr>
            <p:nvPr/>
          </p:nvGraphicFramePr>
          <p:xfrm>
            <a:off x="2130" y="639"/>
            <a:ext cx="252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77480" imgH="241200" progId="Equation.3">
                    <p:embed/>
                  </p:oleObj>
                </mc:Choice>
                <mc:Fallback>
                  <p:oleObj name="Equation" r:id="rId18" imgW="177480" imgH="241200" progId="Equation.3">
                    <p:embed/>
                    <p:pic>
                      <p:nvPicPr>
                        <p:cNvPr id="68616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639"/>
                          <a:ext cx="252" cy="4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7" name="Object 1033"/>
            <p:cNvGraphicFramePr>
              <a:graphicFrameLocks noChangeAspect="1"/>
            </p:cNvGraphicFramePr>
            <p:nvPr/>
          </p:nvGraphicFramePr>
          <p:xfrm>
            <a:off x="2775" y="639"/>
            <a:ext cx="234" cy="4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4880" imgH="241200" progId="Equation.3">
                    <p:embed/>
                  </p:oleObj>
                </mc:Choice>
                <mc:Fallback>
                  <p:oleObj name="Equation" r:id="rId20" imgW="164880" imgH="241200" progId="Equation.3">
                    <p:embed/>
                    <p:pic>
                      <p:nvPicPr>
                        <p:cNvPr id="68617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639"/>
                          <a:ext cx="234" cy="4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8" name="Object 1034"/>
            <p:cNvGraphicFramePr>
              <a:graphicFrameLocks noChangeAspect="1"/>
            </p:cNvGraphicFramePr>
            <p:nvPr/>
          </p:nvGraphicFramePr>
          <p:xfrm>
            <a:off x="3363" y="627"/>
            <a:ext cx="252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77480" imgH="253800" progId="Equation.3">
                    <p:embed/>
                  </p:oleObj>
                </mc:Choice>
                <mc:Fallback>
                  <p:oleObj name="Equation" r:id="rId22" imgW="177480" imgH="253800" progId="Equation.3">
                    <p:embed/>
                    <p:pic>
                      <p:nvPicPr>
                        <p:cNvPr id="68618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627"/>
                          <a:ext cx="252" cy="49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9" name="Object 1035"/>
            <p:cNvGraphicFramePr>
              <a:graphicFrameLocks noChangeAspect="1"/>
            </p:cNvGraphicFramePr>
            <p:nvPr/>
          </p:nvGraphicFramePr>
          <p:xfrm>
            <a:off x="1428" y="663"/>
            <a:ext cx="252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77480" imgH="253800" progId="Equation.3">
                    <p:embed/>
                  </p:oleObj>
                </mc:Choice>
                <mc:Fallback>
                  <p:oleObj name="公式" r:id="rId24" imgW="177480" imgH="253800" progId="Equation.3">
                    <p:embed/>
                    <p:pic>
                      <p:nvPicPr>
                        <p:cNvPr id="68619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663"/>
                          <a:ext cx="252" cy="49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47" name="Oval 1079"/>
            <p:cNvSpPr>
              <a:spLocks noChangeArrowheads="1"/>
            </p:cNvSpPr>
            <p:nvPr/>
          </p:nvSpPr>
          <p:spPr bwMode="auto">
            <a:xfrm>
              <a:off x="1986" y="2808"/>
              <a:ext cx="66" cy="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48" name="Line 1080"/>
            <p:cNvSpPr>
              <a:spLocks noChangeShapeType="1"/>
            </p:cNvSpPr>
            <p:nvPr/>
          </p:nvSpPr>
          <p:spPr bwMode="auto">
            <a:xfrm flipV="1">
              <a:off x="2325" y="2814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620" name="Object 1036"/>
            <p:cNvGraphicFramePr>
              <a:graphicFrameLocks noChangeAspect="1"/>
            </p:cNvGraphicFramePr>
            <p:nvPr/>
          </p:nvGraphicFramePr>
          <p:xfrm>
            <a:off x="1305" y="3298"/>
            <a:ext cx="234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64880" imgH="253800" progId="Equation.3">
                    <p:embed/>
                  </p:oleObj>
                </mc:Choice>
                <mc:Fallback>
                  <p:oleObj name="公式" r:id="rId26" imgW="164880" imgH="253800" progId="Equation.3">
                    <p:embed/>
                    <p:pic>
                      <p:nvPicPr>
                        <p:cNvPr id="6862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3298"/>
                          <a:ext cx="234" cy="49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1" name="Object 1037"/>
            <p:cNvGraphicFramePr>
              <a:graphicFrameLocks noChangeAspect="1"/>
            </p:cNvGraphicFramePr>
            <p:nvPr/>
          </p:nvGraphicFramePr>
          <p:xfrm>
            <a:off x="936" y="3271"/>
            <a:ext cx="252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77480" imgH="253800" progId="Equation.3">
                    <p:embed/>
                  </p:oleObj>
                </mc:Choice>
                <mc:Fallback>
                  <p:oleObj name="公式" r:id="rId28" imgW="177480" imgH="253800" progId="Equation.3">
                    <p:embed/>
                    <p:pic>
                      <p:nvPicPr>
                        <p:cNvPr id="68621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3271"/>
                          <a:ext cx="252" cy="49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990600" y="609600"/>
            <a:ext cx="668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3.4.2    </a:t>
            </a:r>
            <a:r>
              <a:rPr lang="zh-CN" altLang="en-US" b="1">
                <a:solidFill>
                  <a:schemeClr val="tx2"/>
                </a:solidFill>
              </a:rPr>
              <a:t>译码器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3576638" y="1495425"/>
            <a:ext cx="4695825" cy="1162050"/>
          </a:xfrm>
          <a:prstGeom prst="wedgeRoundRectCallout">
            <a:avLst>
              <a:gd name="adj1" fmla="val -67815"/>
              <a:gd name="adj2" fmla="val -10710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>
                <a:solidFill>
                  <a:schemeClr val="accent1"/>
                </a:solidFill>
              </a:rPr>
              <a:t>将二进制代码译成对应的输出的高、低电平信号的电路 ；是编码的反操作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871538" y="1190625"/>
            <a:ext cx="641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一、二进制</a:t>
            </a:r>
            <a:r>
              <a:rPr lang="zh-CN" altLang="en-US" b="1">
                <a:solidFill>
                  <a:schemeClr val="tx2"/>
                </a:solidFill>
              </a:rPr>
              <a:t>译码器</a:t>
            </a:r>
          </a:p>
        </p:txBody>
      </p:sp>
      <p:grpSp>
        <p:nvGrpSpPr>
          <p:cNvPr id="24610" name="Group 34"/>
          <p:cNvGrpSpPr>
            <a:grpSpLocks/>
          </p:cNvGrpSpPr>
          <p:nvPr/>
        </p:nvGrpSpPr>
        <p:grpSpPr bwMode="auto">
          <a:xfrm>
            <a:off x="2119313" y="1704975"/>
            <a:ext cx="5486400" cy="4324350"/>
            <a:chOff x="1344" y="1056"/>
            <a:chExt cx="3456" cy="2724"/>
          </a:xfrm>
        </p:grpSpPr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1344" y="1776"/>
              <a:ext cx="3456" cy="1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 flipV="1">
              <a:off x="2208" y="2952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10"/>
            <p:cNvSpPr>
              <a:spLocks noChangeShapeType="1"/>
            </p:cNvSpPr>
            <p:nvPr/>
          </p:nvSpPr>
          <p:spPr bwMode="auto">
            <a:xfrm flipV="1">
              <a:off x="2808" y="2952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 flipV="1">
              <a:off x="2916" y="1236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 flipV="1">
              <a:off x="1728" y="1236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 flipV="1">
              <a:off x="3360" y="2952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V="1">
              <a:off x="3948" y="1236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Line 15"/>
            <p:cNvSpPr>
              <a:spLocks noChangeShapeType="1"/>
            </p:cNvSpPr>
            <p:nvPr/>
          </p:nvSpPr>
          <p:spPr bwMode="auto">
            <a:xfrm flipV="1">
              <a:off x="3264" y="1236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6"/>
            <p:cNvSpPr>
              <a:spLocks noChangeShapeType="1"/>
            </p:cNvSpPr>
            <p:nvPr/>
          </p:nvSpPr>
          <p:spPr bwMode="auto">
            <a:xfrm flipV="1">
              <a:off x="3612" y="1236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Line 17"/>
            <p:cNvSpPr>
              <a:spLocks noChangeShapeType="1"/>
            </p:cNvSpPr>
            <p:nvPr/>
          </p:nvSpPr>
          <p:spPr bwMode="auto">
            <a:xfrm flipV="1">
              <a:off x="4320" y="1236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4" name="Text Box 18"/>
            <p:cNvSpPr txBox="1">
              <a:spLocks noChangeArrowheads="1"/>
            </p:cNvSpPr>
            <p:nvPr/>
          </p:nvSpPr>
          <p:spPr bwMode="auto">
            <a:xfrm>
              <a:off x="3222" y="3492"/>
              <a:ext cx="4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A</a:t>
              </a:r>
              <a:r>
                <a:rPr lang="en-US" altLang="zh-CN" b="1" baseline="-2500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4595" name="Line 19"/>
            <p:cNvSpPr>
              <a:spLocks noChangeShapeType="1"/>
            </p:cNvSpPr>
            <p:nvPr/>
          </p:nvSpPr>
          <p:spPr bwMode="auto">
            <a:xfrm flipV="1">
              <a:off x="2133" y="1236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Line 20"/>
            <p:cNvSpPr>
              <a:spLocks noChangeShapeType="1"/>
            </p:cNvSpPr>
            <p:nvPr/>
          </p:nvSpPr>
          <p:spPr bwMode="auto">
            <a:xfrm flipV="1">
              <a:off x="2544" y="1236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7" name="Text Box 21"/>
            <p:cNvSpPr txBox="1">
              <a:spLocks noChangeArrowheads="1"/>
            </p:cNvSpPr>
            <p:nvPr/>
          </p:nvSpPr>
          <p:spPr bwMode="auto">
            <a:xfrm>
              <a:off x="2262" y="2232"/>
              <a:ext cx="1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3</a:t>
              </a:r>
              <a:r>
                <a:rPr lang="zh-CN" altLang="en-US" b="1">
                  <a:solidFill>
                    <a:schemeClr val="accent1"/>
                  </a:solidFill>
                </a:rPr>
                <a:t>线</a:t>
              </a:r>
              <a:r>
                <a:rPr lang="en-US" altLang="zh-CN" b="1">
                  <a:solidFill>
                    <a:schemeClr val="accent1"/>
                  </a:solidFill>
                </a:rPr>
                <a:t>—8</a:t>
              </a:r>
              <a:r>
                <a:rPr lang="zh-CN" altLang="en-US" b="1">
                  <a:solidFill>
                    <a:schemeClr val="accent1"/>
                  </a:solidFill>
                </a:rPr>
                <a:t>线译码器</a:t>
              </a:r>
            </a:p>
          </p:txBody>
        </p:sp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2676" y="3492"/>
              <a:ext cx="4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A</a:t>
              </a:r>
              <a:r>
                <a:rPr lang="en-US" altLang="zh-CN" b="1" baseline="-2500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2100" y="3492"/>
              <a:ext cx="4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A</a:t>
              </a:r>
              <a:r>
                <a:rPr lang="en-US" altLang="zh-CN" b="1" baseline="-2500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24600" name="Text Box 24"/>
            <p:cNvSpPr txBox="1">
              <a:spLocks noChangeArrowheads="1"/>
            </p:cNvSpPr>
            <p:nvPr/>
          </p:nvSpPr>
          <p:spPr bwMode="auto">
            <a:xfrm>
              <a:off x="3108" y="1056"/>
              <a:ext cx="4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Y</a:t>
              </a:r>
              <a:r>
                <a:rPr lang="en-US" altLang="zh-CN" b="1" baseline="-2500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24601" name="Text Box 25"/>
            <p:cNvSpPr txBox="1">
              <a:spLocks noChangeArrowheads="1"/>
            </p:cNvSpPr>
            <p:nvPr/>
          </p:nvSpPr>
          <p:spPr bwMode="auto">
            <a:xfrm>
              <a:off x="2778" y="1056"/>
              <a:ext cx="4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Y</a:t>
              </a:r>
              <a:r>
                <a:rPr lang="en-US" altLang="zh-CN" b="1" baseline="-2500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24602" name="Text Box 26"/>
            <p:cNvSpPr txBox="1">
              <a:spLocks noChangeArrowheads="1"/>
            </p:cNvSpPr>
            <p:nvPr/>
          </p:nvSpPr>
          <p:spPr bwMode="auto">
            <a:xfrm>
              <a:off x="2394" y="1056"/>
              <a:ext cx="4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Y</a:t>
              </a:r>
              <a:r>
                <a:rPr lang="en-US" altLang="zh-CN" b="1" baseline="-2500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24603" name="Text Box 27"/>
            <p:cNvSpPr txBox="1">
              <a:spLocks noChangeArrowheads="1"/>
            </p:cNvSpPr>
            <p:nvPr/>
          </p:nvSpPr>
          <p:spPr bwMode="auto">
            <a:xfrm>
              <a:off x="1956" y="1056"/>
              <a:ext cx="4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Y</a:t>
              </a:r>
              <a:r>
                <a:rPr lang="en-US" altLang="zh-CN" b="1" baseline="-25000">
                  <a:solidFill>
                    <a:schemeClr val="accent1"/>
                  </a:solidFill>
                </a:rPr>
                <a:t>6</a:t>
              </a:r>
            </a:p>
          </p:txBody>
        </p:sp>
        <p:sp>
          <p:nvSpPr>
            <p:cNvPr id="24604" name="Text Box 28"/>
            <p:cNvSpPr txBox="1">
              <a:spLocks noChangeArrowheads="1"/>
            </p:cNvSpPr>
            <p:nvPr/>
          </p:nvSpPr>
          <p:spPr bwMode="auto">
            <a:xfrm>
              <a:off x="3444" y="1056"/>
              <a:ext cx="4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Y</a:t>
              </a:r>
              <a:r>
                <a:rPr lang="en-US" altLang="zh-CN" b="1" baseline="-2500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24605" name="Text Box 29"/>
            <p:cNvSpPr txBox="1">
              <a:spLocks noChangeArrowheads="1"/>
            </p:cNvSpPr>
            <p:nvPr/>
          </p:nvSpPr>
          <p:spPr bwMode="auto">
            <a:xfrm>
              <a:off x="1620" y="1056"/>
              <a:ext cx="4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Y</a:t>
              </a:r>
              <a:r>
                <a:rPr lang="en-US" altLang="zh-CN" b="1" baseline="-25000">
                  <a:solidFill>
                    <a:schemeClr val="accent1"/>
                  </a:solidFill>
                </a:rPr>
                <a:t>7</a:t>
              </a:r>
            </a:p>
          </p:txBody>
        </p:sp>
        <p:sp>
          <p:nvSpPr>
            <p:cNvPr id="24606" name="Text Box 30"/>
            <p:cNvSpPr txBox="1">
              <a:spLocks noChangeArrowheads="1"/>
            </p:cNvSpPr>
            <p:nvPr/>
          </p:nvSpPr>
          <p:spPr bwMode="auto">
            <a:xfrm>
              <a:off x="3828" y="1056"/>
              <a:ext cx="4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Y</a:t>
              </a:r>
              <a:r>
                <a:rPr lang="en-US" altLang="zh-CN" b="1" baseline="-2500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4607" name="Text Box 31"/>
            <p:cNvSpPr txBox="1">
              <a:spLocks noChangeArrowheads="1"/>
            </p:cNvSpPr>
            <p:nvPr/>
          </p:nvSpPr>
          <p:spPr bwMode="auto">
            <a:xfrm>
              <a:off x="4212" y="1056"/>
              <a:ext cx="4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Y</a:t>
              </a:r>
              <a:r>
                <a:rPr lang="en-US" altLang="zh-CN" b="1" baseline="-25000">
                  <a:solidFill>
                    <a:schemeClr val="accent1"/>
                  </a:solidFill>
                </a:rPr>
                <a:t>0</a:t>
              </a:r>
            </a:p>
          </p:txBody>
        </p:sp>
      </p:grpSp>
      <p:sp>
        <p:nvSpPr>
          <p:cNvPr id="24608" name="AutoShape 32"/>
          <p:cNvSpPr>
            <a:spLocks noChangeArrowheads="1"/>
          </p:cNvSpPr>
          <p:nvPr/>
        </p:nvSpPr>
        <p:spPr bwMode="auto">
          <a:xfrm>
            <a:off x="-495300" y="6150999"/>
            <a:ext cx="3405188" cy="1162050"/>
          </a:xfrm>
          <a:prstGeom prst="wedgeRoundRectCallout">
            <a:avLst>
              <a:gd name="adj1" fmla="val -74102"/>
              <a:gd name="adj2" fmla="val -32787"/>
              <a:gd name="adj3" fmla="val 16667"/>
            </a:avLst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二进制</a:t>
            </a:r>
            <a:r>
              <a:rPr lang="zh-CN" altLang="en-US" b="1">
                <a:solidFill>
                  <a:schemeClr val="tx2"/>
                </a:solidFill>
              </a:rPr>
              <a:t>译码器</a:t>
            </a:r>
          </a:p>
          <a:p>
            <a:r>
              <a:rPr lang="zh-CN" altLang="en-US" b="1">
                <a:solidFill>
                  <a:schemeClr val="tx2"/>
                </a:solidFill>
              </a:rPr>
              <a:t> 二</a:t>
            </a:r>
            <a:r>
              <a:rPr lang="en-US" altLang="zh-CN" b="1">
                <a:solidFill>
                  <a:schemeClr val="tx2"/>
                </a:solidFill>
              </a:rPr>
              <a:t>—</a:t>
            </a:r>
            <a:r>
              <a:rPr lang="zh-CN" altLang="en-US" b="1">
                <a:solidFill>
                  <a:schemeClr val="tx2"/>
                </a:solidFill>
              </a:rPr>
              <a:t>十进制译码器</a:t>
            </a:r>
          </a:p>
          <a:p>
            <a:r>
              <a:rPr lang="zh-CN" altLang="en-US" b="1">
                <a:solidFill>
                  <a:schemeClr val="tx2"/>
                </a:solidFill>
              </a:rPr>
              <a:t>显示译码器</a:t>
            </a:r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876300" y="1676400"/>
            <a:ext cx="209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  <a:r>
              <a:rPr lang="zh-CN" altLang="en-US" b="1"/>
              <a:t>、原理图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utoUpdateAnimBg="0"/>
      <p:bldP spid="24582" grpId="0" animBg="1" autoUpdateAnimBg="0"/>
      <p:bldP spid="24583" grpId="0" autoUpdateAnimBg="0"/>
      <p:bldP spid="24608" grpId="0" animBg="1" autoUpdateAnimBg="0"/>
      <p:bldP spid="2460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54" name="Group 54"/>
          <p:cNvGraphicFramePr>
            <a:graphicFrameLocks noGrp="1"/>
          </p:cNvGraphicFramePr>
          <p:nvPr/>
        </p:nvGraphicFramePr>
        <p:xfrm>
          <a:off x="228600" y="868363"/>
          <a:ext cx="5791200" cy="5485448"/>
        </p:xfrm>
        <a:graphic>
          <a:graphicData uri="http://schemas.openxmlformats.org/drawingml/2006/table">
            <a:tbl>
              <a:tblPr/>
              <a:tblGrid>
                <a:gridCol w="203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    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                       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  <a:endParaRPr kumimoji="0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5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0     0    0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0    0    1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0    1    0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0    1    1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1    0    0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1    0    1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1    1    0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1    1    1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0   0   0   0   0   0  0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0   0   0   0   0  0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0   0   0   0  0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0   0   0 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0   0   0  0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0   0   0   0 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0   0   0   0   0 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0   0   0   0   0   0 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0   0   0   0   0   0   0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1700213" y="244475"/>
            <a:ext cx="340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3</a:t>
            </a:r>
            <a:r>
              <a:rPr lang="zh-CN" altLang="en-US" b="1">
                <a:solidFill>
                  <a:schemeClr val="accent1"/>
                </a:solidFill>
              </a:rPr>
              <a:t>线</a:t>
            </a:r>
            <a:r>
              <a:rPr lang="en-US" altLang="zh-CN" b="1">
                <a:solidFill>
                  <a:schemeClr val="accent1"/>
                </a:solidFill>
              </a:rPr>
              <a:t>—8</a:t>
            </a:r>
            <a:r>
              <a:rPr lang="zh-CN" altLang="en-US" b="1">
                <a:solidFill>
                  <a:schemeClr val="accent1"/>
                </a:solidFill>
              </a:rPr>
              <a:t>线译码器真值表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6457950" y="64008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电路图如</a:t>
            </a:r>
            <a:r>
              <a:rPr lang="en-US" altLang="zh-CN"/>
              <a:t>P111</a:t>
            </a:r>
          </a:p>
        </p:txBody>
      </p:sp>
      <p:graphicFrame>
        <p:nvGraphicFramePr>
          <p:cNvPr id="69632" name="Object 1024"/>
          <p:cNvGraphicFramePr>
            <a:graphicFrameLocks noChangeAspect="1"/>
          </p:cNvGraphicFramePr>
          <p:nvPr/>
        </p:nvGraphicFramePr>
        <p:xfrm>
          <a:off x="6305550" y="495300"/>
          <a:ext cx="22479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253800" progId="Equation.3">
                  <p:embed/>
                </p:oleObj>
              </mc:Choice>
              <mc:Fallback>
                <p:oleObj name="Equation" r:id="rId3" imgW="787320" imgH="253800" progId="Equation.3">
                  <p:embed/>
                  <p:pic>
                    <p:nvPicPr>
                      <p:cNvPr id="6963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495300"/>
                        <a:ext cx="2247900" cy="7445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3" name="Object 1025"/>
          <p:cNvGraphicFramePr>
            <a:graphicFrameLocks noChangeAspect="1"/>
          </p:cNvGraphicFramePr>
          <p:nvPr/>
        </p:nvGraphicFramePr>
        <p:xfrm>
          <a:off x="6305550" y="1239838"/>
          <a:ext cx="22479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9160" imgH="253800" progId="Equation.3">
                  <p:embed/>
                </p:oleObj>
              </mc:Choice>
              <mc:Fallback>
                <p:oleObj name="Equation" r:id="rId5" imgW="749160" imgH="253800" progId="Equation.3">
                  <p:embed/>
                  <p:pic>
                    <p:nvPicPr>
                      <p:cNvPr id="6963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1239838"/>
                        <a:ext cx="2247900" cy="7445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4" name="Object 1026"/>
          <p:cNvGraphicFramePr>
            <a:graphicFrameLocks noChangeAspect="1"/>
          </p:cNvGraphicFramePr>
          <p:nvPr/>
        </p:nvGraphicFramePr>
        <p:xfrm>
          <a:off x="6267450" y="1974850"/>
          <a:ext cx="22860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74360" imgH="253800" progId="Equation.3">
                  <p:embed/>
                </p:oleObj>
              </mc:Choice>
              <mc:Fallback>
                <p:oleObj name="Equation" r:id="rId7" imgW="774360" imgH="253800" progId="Equation.3">
                  <p:embed/>
                  <p:pic>
                    <p:nvPicPr>
                      <p:cNvPr id="6963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1974850"/>
                        <a:ext cx="2286000" cy="7445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1027"/>
          <p:cNvGraphicFramePr>
            <a:graphicFrameLocks noChangeAspect="1"/>
          </p:cNvGraphicFramePr>
          <p:nvPr/>
        </p:nvGraphicFramePr>
        <p:xfrm>
          <a:off x="6267450" y="2719388"/>
          <a:ext cx="22860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49160" imgH="253800" progId="Equation.3">
                  <p:embed/>
                </p:oleObj>
              </mc:Choice>
              <mc:Fallback>
                <p:oleObj name="Equation" r:id="rId9" imgW="749160" imgH="253800" progId="Equation.3">
                  <p:embed/>
                  <p:pic>
                    <p:nvPicPr>
                      <p:cNvPr id="69635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2719388"/>
                        <a:ext cx="2286000" cy="7445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1028"/>
          <p:cNvGraphicFramePr>
            <a:graphicFrameLocks noChangeAspect="1"/>
          </p:cNvGraphicFramePr>
          <p:nvPr/>
        </p:nvGraphicFramePr>
        <p:xfrm>
          <a:off x="6267450" y="3463925"/>
          <a:ext cx="23050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87320" imgH="253800" progId="Equation.3">
                  <p:embed/>
                </p:oleObj>
              </mc:Choice>
              <mc:Fallback>
                <p:oleObj name="Equation" r:id="rId11" imgW="787320" imgH="253800" progId="Equation.3">
                  <p:embed/>
                  <p:pic>
                    <p:nvPicPr>
                      <p:cNvPr id="6963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3463925"/>
                        <a:ext cx="2305050" cy="7445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1029"/>
          <p:cNvGraphicFramePr>
            <a:graphicFrameLocks noChangeAspect="1"/>
          </p:cNvGraphicFramePr>
          <p:nvPr/>
        </p:nvGraphicFramePr>
        <p:xfrm>
          <a:off x="6267450" y="4208463"/>
          <a:ext cx="22860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61760" imgH="253800" progId="Equation.3">
                  <p:embed/>
                </p:oleObj>
              </mc:Choice>
              <mc:Fallback>
                <p:oleObj name="Equation" r:id="rId13" imgW="761760" imgH="253800" progId="Equation.3">
                  <p:embed/>
                  <p:pic>
                    <p:nvPicPr>
                      <p:cNvPr id="69637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4208463"/>
                        <a:ext cx="2286000" cy="7445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1030"/>
          <p:cNvGraphicFramePr>
            <a:graphicFrameLocks noChangeAspect="1"/>
          </p:cNvGraphicFramePr>
          <p:nvPr/>
        </p:nvGraphicFramePr>
        <p:xfrm>
          <a:off x="6267450" y="4953000"/>
          <a:ext cx="23241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74360" imgH="253800" progId="Equation.3">
                  <p:embed/>
                </p:oleObj>
              </mc:Choice>
              <mc:Fallback>
                <p:oleObj name="Equation" r:id="rId15" imgW="774360" imgH="253800" progId="Equation.3">
                  <p:embed/>
                  <p:pic>
                    <p:nvPicPr>
                      <p:cNvPr id="69638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4953000"/>
                        <a:ext cx="2324100" cy="7445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1031"/>
          <p:cNvGraphicFramePr>
            <a:graphicFrameLocks noChangeAspect="1"/>
          </p:cNvGraphicFramePr>
          <p:nvPr/>
        </p:nvGraphicFramePr>
        <p:xfrm>
          <a:off x="6286500" y="5692775"/>
          <a:ext cx="22479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49160" imgH="228600" progId="Equation.3">
                  <p:embed/>
                </p:oleObj>
              </mc:Choice>
              <mc:Fallback>
                <p:oleObj name="Equation" r:id="rId17" imgW="749160" imgH="228600" progId="Equation.3">
                  <p:embed/>
                  <p:pic>
                    <p:nvPicPr>
                      <p:cNvPr id="69639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5692775"/>
                        <a:ext cx="2247900" cy="669925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5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6" grpId="0" autoUpdateAnimBg="0"/>
      <p:bldP spid="2562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582988" y="1333500"/>
            <a:ext cx="2895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&amp;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200400" y="35814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&amp;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276600" y="5029200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4989513" y="1239838"/>
            <a:ext cx="79375" cy="936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5029200" y="685800"/>
            <a:ext cx="0" cy="554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4362450" y="4495800"/>
            <a:ext cx="79375" cy="936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3962400" y="4495800"/>
            <a:ext cx="79375" cy="936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3502025" y="4935538"/>
            <a:ext cx="79375" cy="936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V="1">
            <a:off x="3543300" y="4495800"/>
            <a:ext cx="0" cy="439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37" name="Oval 13"/>
          <p:cNvSpPr>
            <a:spLocks noChangeArrowheads="1"/>
          </p:cNvSpPr>
          <p:nvPr/>
        </p:nvSpPr>
        <p:spPr bwMode="auto">
          <a:xfrm>
            <a:off x="3503613" y="4495800"/>
            <a:ext cx="79375" cy="936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3543300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4003675" y="4589463"/>
            <a:ext cx="0" cy="1201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>
            <a:off x="4403725" y="4589463"/>
            <a:ext cx="0" cy="1201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 flipV="1">
            <a:off x="3924300" y="2781300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 flipV="1">
            <a:off x="4972050" y="2781300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 flipV="1">
            <a:off x="5600700" y="2781300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V="1">
            <a:off x="6248400" y="2781300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0656" name="Object 1024"/>
          <p:cNvGraphicFramePr>
            <a:graphicFrameLocks noChangeAspect="1"/>
          </p:cNvGraphicFramePr>
          <p:nvPr/>
        </p:nvGraphicFramePr>
        <p:xfrm>
          <a:off x="5295900" y="0"/>
          <a:ext cx="30480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304560" progId="Equation.3">
                  <p:embed/>
                </p:oleObj>
              </mc:Choice>
              <mc:Fallback>
                <p:oleObj name="Equation" r:id="rId2" imgW="1015920" imgH="304560" progId="Equation.3">
                  <p:embed/>
                  <p:pic>
                    <p:nvPicPr>
                      <p:cNvPr id="7065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0"/>
                        <a:ext cx="3048000" cy="1020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7" name="Object 1025"/>
          <p:cNvGraphicFramePr>
            <a:graphicFrameLocks noChangeAspect="1"/>
          </p:cNvGraphicFramePr>
          <p:nvPr/>
        </p:nvGraphicFramePr>
        <p:xfrm>
          <a:off x="3810000" y="5616575"/>
          <a:ext cx="4762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41200" progId="Equation.3">
                  <p:embed/>
                </p:oleObj>
              </mc:Choice>
              <mc:Fallback>
                <p:oleObj name="Equation" r:id="rId4" imgW="190440" imgH="241200" progId="Equation.3">
                  <p:embed/>
                  <p:pic>
                    <p:nvPicPr>
                      <p:cNvPr id="70657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616575"/>
                        <a:ext cx="476250" cy="588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4743450" y="3581400"/>
            <a:ext cx="57150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</a:t>
            </a:r>
            <a:r>
              <a:rPr lang="en-US" altLang="zh-CN" b="1" baseline="-25000"/>
              <a:t>2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5372100" y="3581400"/>
            <a:ext cx="57150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</a:t>
            </a:r>
            <a:r>
              <a:rPr lang="en-US" altLang="zh-CN" b="1" baseline="-25000"/>
              <a:t>1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6000750" y="3581400"/>
            <a:ext cx="57150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</a:t>
            </a:r>
            <a:r>
              <a:rPr lang="en-US" altLang="zh-CN" b="1" baseline="-25000"/>
              <a:t>0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3238500" y="5753100"/>
            <a:ext cx="57150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S</a:t>
            </a:r>
            <a:r>
              <a:rPr lang="en-US" altLang="zh-CN" b="1" baseline="-25000"/>
              <a:t>1</a:t>
            </a:r>
          </a:p>
        </p:txBody>
      </p:sp>
      <p:graphicFrame>
        <p:nvGraphicFramePr>
          <p:cNvPr id="70658" name="Object 1026"/>
          <p:cNvGraphicFramePr>
            <a:graphicFrameLocks noChangeAspect="1"/>
          </p:cNvGraphicFramePr>
          <p:nvPr/>
        </p:nvGraphicFramePr>
        <p:xfrm>
          <a:off x="4252913" y="5610225"/>
          <a:ext cx="4762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253800" progId="Equation.3">
                  <p:embed/>
                </p:oleObj>
              </mc:Choice>
              <mc:Fallback>
                <p:oleObj name="Equation" r:id="rId6" imgW="190440" imgH="253800" progId="Equation.3">
                  <p:embed/>
                  <p:pic>
                    <p:nvPicPr>
                      <p:cNvPr id="7065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5610225"/>
                        <a:ext cx="476250" cy="620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1027"/>
          <p:cNvGraphicFramePr>
            <a:graphicFrameLocks noChangeAspect="1"/>
          </p:cNvGraphicFramePr>
          <p:nvPr/>
        </p:nvGraphicFramePr>
        <p:xfrm>
          <a:off x="4816475" y="266700"/>
          <a:ext cx="5397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253800" progId="Equation.3">
                  <p:embed/>
                </p:oleObj>
              </mc:Choice>
              <mc:Fallback>
                <p:oleObj name="Equation" r:id="rId8" imgW="177480" imgH="253800" progId="Equation.3">
                  <p:embed/>
                  <p:pic>
                    <p:nvPicPr>
                      <p:cNvPr id="70659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266700"/>
                        <a:ext cx="539750" cy="75406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65" name="Group 41"/>
          <p:cNvGrpSpPr>
            <a:grpSpLocks/>
          </p:cNvGrpSpPr>
          <p:nvPr/>
        </p:nvGrpSpPr>
        <p:grpSpPr bwMode="auto">
          <a:xfrm>
            <a:off x="4686300" y="4454525"/>
            <a:ext cx="3790950" cy="623888"/>
            <a:chOff x="2952" y="2806"/>
            <a:chExt cx="2388" cy="393"/>
          </a:xfrm>
        </p:grpSpPr>
        <p:sp>
          <p:nvSpPr>
            <p:cNvPr id="26656" name="Text Box 32"/>
            <p:cNvSpPr txBox="1">
              <a:spLocks noChangeArrowheads="1"/>
            </p:cNvSpPr>
            <p:nvPr/>
          </p:nvSpPr>
          <p:spPr bwMode="auto">
            <a:xfrm>
              <a:off x="2952" y="2868"/>
              <a:ext cx="2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只有当</a:t>
              </a:r>
              <a:r>
                <a:rPr lang="en-US" altLang="zh-CN" b="1"/>
                <a:t>S1=1</a:t>
              </a:r>
              <a:r>
                <a:rPr lang="zh-CN" altLang="en-US" b="1"/>
                <a:t>，</a:t>
              </a:r>
            </a:p>
          </p:txBody>
        </p:sp>
        <p:graphicFrame>
          <p:nvGraphicFramePr>
            <p:cNvPr id="70664" name="Object 1032"/>
            <p:cNvGraphicFramePr>
              <a:graphicFrameLocks noChangeAspect="1"/>
            </p:cNvGraphicFramePr>
            <p:nvPr/>
          </p:nvGraphicFramePr>
          <p:xfrm>
            <a:off x="4020" y="2806"/>
            <a:ext cx="300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40" imgH="241200" progId="Equation.3">
                    <p:embed/>
                  </p:oleObj>
                </mc:Choice>
                <mc:Fallback>
                  <p:oleObj name="Equation" r:id="rId10" imgW="190440" imgH="241200" progId="Equation.3">
                    <p:embed/>
                    <p:pic>
                      <p:nvPicPr>
                        <p:cNvPr id="70664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" y="2806"/>
                          <a:ext cx="300" cy="37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5" name="Object 1033"/>
            <p:cNvGraphicFramePr>
              <a:graphicFrameLocks noChangeAspect="1"/>
            </p:cNvGraphicFramePr>
            <p:nvPr/>
          </p:nvGraphicFramePr>
          <p:xfrm>
            <a:off x="4284" y="2808"/>
            <a:ext cx="30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0440" imgH="253800" progId="Equation.3">
                    <p:embed/>
                  </p:oleObj>
                </mc:Choice>
                <mc:Fallback>
                  <p:oleObj name="Equation" r:id="rId12" imgW="190440" imgH="253800" progId="Equation.3">
                    <p:embed/>
                    <p:pic>
                      <p:nvPicPr>
                        <p:cNvPr id="70665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2808"/>
                          <a:ext cx="300" cy="39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9" name="Text Box 35"/>
            <p:cNvSpPr txBox="1">
              <a:spLocks noChangeArrowheads="1"/>
            </p:cNvSpPr>
            <p:nvPr/>
          </p:nvSpPr>
          <p:spPr bwMode="auto">
            <a:xfrm>
              <a:off x="4488" y="2856"/>
              <a:ext cx="8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=00</a:t>
              </a:r>
              <a:r>
                <a:rPr lang="zh-CN" altLang="en-US" b="1"/>
                <a:t>时</a:t>
              </a:r>
            </a:p>
          </p:txBody>
        </p:sp>
      </p:grpSp>
      <p:grpSp>
        <p:nvGrpSpPr>
          <p:cNvPr id="26666" name="Group 42"/>
          <p:cNvGrpSpPr>
            <a:grpSpLocks/>
          </p:cNvGrpSpPr>
          <p:nvPr/>
        </p:nvGrpSpPr>
        <p:grpSpPr bwMode="auto">
          <a:xfrm>
            <a:off x="4949825" y="5048250"/>
            <a:ext cx="3267075" cy="763588"/>
            <a:chOff x="3118" y="3180"/>
            <a:chExt cx="2058" cy="481"/>
          </a:xfrm>
        </p:grpSpPr>
        <p:graphicFrame>
          <p:nvGraphicFramePr>
            <p:cNvPr id="70661" name="Object 1029"/>
            <p:cNvGraphicFramePr>
              <a:graphicFrameLocks noChangeAspect="1"/>
            </p:cNvGraphicFramePr>
            <p:nvPr/>
          </p:nvGraphicFramePr>
          <p:xfrm>
            <a:off x="3118" y="3180"/>
            <a:ext cx="340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7480" imgH="253800" progId="Equation.3">
                    <p:embed/>
                  </p:oleObj>
                </mc:Choice>
                <mc:Fallback>
                  <p:oleObj name="Equation" r:id="rId14" imgW="177480" imgH="253800" progId="Equation.3">
                    <p:embed/>
                    <p:pic>
                      <p:nvPicPr>
                        <p:cNvPr id="70661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8" y="3180"/>
                          <a:ext cx="340" cy="475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2" name="Object 1030"/>
            <p:cNvGraphicFramePr>
              <a:graphicFrameLocks noChangeAspect="1"/>
            </p:cNvGraphicFramePr>
            <p:nvPr/>
          </p:nvGraphicFramePr>
          <p:xfrm>
            <a:off x="3456" y="3185"/>
            <a:ext cx="1128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96880" imgH="253800" progId="Equation.3">
                    <p:embed/>
                  </p:oleObj>
                </mc:Choice>
                <mc:Fallback>
                  <p:oleObj name="Equation" r:id="rId16" imgW="596880" imgH="253800" progId="Equation.3">
                    <p:embed/>
                    <p:pic>
                      <p:nvPicPr>
                        <p:cNvPr id="70662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185"/>
                          <a:ext cx="1128" cy="476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3" name="Object 1031"/>
            <p:cNvGraphicFramePr>
              <a:graphicFrameLocks noChangeAspect="1"/>
            </p:cNvGraphicFramePr>
            <p:nvPr/>
          </p:nvGraphicFramePr>
          <p:xfrm>
            <a:off x="4520" y="3180"/>
            <a:ext cx="656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42720" imgH="253800" progId="Equation.3">
                    <p:embed/>
                  </p:oleObj>
                </mc:Choice>
                <mc:Fallback>
                  <p:oleObj name="Equation" r:id="rId18" imgW="342720" imgH="253800" progId="Equation.3">
                    <p:embed/>
                    <p:pic>
                      <p:nvPicPr>
                        <p:cNvPr id="70663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3180"/>
                          <a:ext cx="656" cy="475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67" name="Group 43"/>
          <p:cNvGrpSpPr>
            <a:grpSpLocks/>
          </p:cNvGrpSpPr>
          <p:nvPr/>
        </p:nvGrpSpPr>
        <p:grpSpPr bwMode="auto">
          <a:xfrm>
            <a:off x="4895850" y="5867400"/>
            <a:ext cx="2084388" cy="666750"/>
            <a:chOff x="3084" y="3696"/>
            <a:chExt cx="1313" cy="420"/>
          </a:xfrm>
        </p:grpSpPr>
        <p:sp>
          <p:nvSpPr>
            <p:cNvPr id="26663" name="Text Box 39"/>
            <p:cNvSpPr txBox="1">
              <a:spLocks noChangeArrowheads="1"/>
            </p:cNvSpPr>
            <p:nvPr/>
          </p:nvSpPr>
          <p:spPr bwMode="auto">
            <a:xfrm>
              <a:off x="3084" y="3792"/>
              <a:ext cx="7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否则，</a:t>
              </a:r>
            </a:p>
          </p:txBody>
        </p:sp>
        <p:graphicFrame>
          <p:nvGraphicFramePr>
            <p:cNvPr id="70660" name="Object 1028"/>
            <p:cNvGraphicFramePr>
              <a:graphicFrameLocks noChangeAspect="1"/>
            </p:cNvGraphicFramePr>
            <p:nvPr/>
          </p:nvGraphicFramePr>
          <p:xfrm>
            <a:off x="3752" y="3696"/>
            <a:ext cx="645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80880" imgH="253800" progId="Equation.3">
                    <p:embed/>
                  </p:oleObj>
                </mc:Choice>
                <mc:Fallback>
                  <p:oleObj name="Equation" r:id="rId20" imgW="380880" imgH="253800" progId="Equation.3">
                    <p:embed/>
                    <p:pic>
                      <p:nvPicPr>
                        <p:cNvPr id="7066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2" y="3696"/>
                          <a:ext cx="645" cy="42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076450" y="2838450"/>
            <a:ext cx="5486400" cy="18669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 flipV="1">
            <a:off x="2705100" y="47053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3810000" y="47244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462915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274320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V="1">
            <a:off x="4743450" y="47053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626745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518160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V="1">
            <a:off x="573405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V="1">
            <a:off x="685800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4467225" y="42100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A</a:t>
            </a:r>
            <a:r>
              <a:rPr lang="en-US" altLang="zh-CN" b="1" baseline="-250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V="1">
            <a:off x="3386138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 flipV="1">
            <a:off x="403860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590925" y="3657600"/>
            <a:ext cx="257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3</a:t>
            </a:r>
            <a:r>
              <a:rPr lang="zh-CN" altLang="en-US" b="1">
                <a:solidFill>
                  <a:schemeClr val="accent1"/>
                </a:solidFill>
              </a:rPr>
              <a:t>线</a:t>
            </a:r>
            <a:r>
              <a:rPr lang="en-US" altLang="zh-CN" b="1">
                <a:solidFill>
                  <a:schemeClr val="accent1"/>
                </a:solidFill>
              </a:rPr>
              <a:t>—8</a:t>
            </a:r>
            <a:r>
              <a:rPr lang="zh-CN" altLang="en-US" b="1">
                <a:solidFill>
                  <a:schemeClr val="accent1"/>
                </a:solidFill>
              </a:rPr>
              <a:t>线译码器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524250" y="42291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A</a:t>
            </a:r>
            <a:r>
              <a:rPr lang="en-US" altLang="zh-CN" b="1" baseline="-25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495550" y="42291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A</a:t>
            </a:r>
            <a:r>
              <a:rPr lang="en-US" altLang="zh-CN" b="1" baseline="-250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1276350" y="304800"/>
            <a:ext cx="668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2</a:t>
            </a:r>
            <a:r>
              <a:rPr lang="zh-CN" altLang="en-US" b="1">
                <a:solidFill>
                  <a:schemeClr val="tx2"/>
                </a:solidFill>
              </a:rPr>
              <a:t>、中规模集成</a:t>
            </a:r>
            <a:r>
              <a:rPr lang="en-US" altLang="zh-CN" b="1">
                <a:solidFill>
                  <a:schemeClr val="accent1"/>
                </a:solidFill>
              </a:rPr>
              <a:t>3</a:t>
            </a:r>
            <a:r>
              <a:rPr lang="zh-CN" altLang="en-US" b="1">
                <a:solidFill>
                  <a:schemeClr val="accent1"/>
                </a:solidFill>
              </a:rPr>
              <a:t>线</a:t>
            </a:r>
            <a:r>
              <a:rPr lang="en-US" altLang="zh-CN" b="1">
                <a:solidFill>
                  <a:schemeClr val="accent1"/>
                </a:solidFill>
              </a:rPr>
              <a:t>—8</a:t>
            </a:r>
            <a:r>
              <a:rPr lang="zh-CN" altLang="en-US" b="1">
                <a:solidFill>
                  <a:schemeClr val="accent1"/>
                </a:solidFill>
              </a:rPr>
              <a:t>线译码器</a:t>
            </a:r>
            <a:r>
              <a:rPr lang="zh-CN" altLang="en-US" b="1"/>
              <a:t>（</a:t>
            </a:r>
            <a:r>
              <a:rPr lang="en-US" altLang="zh-CN" b="1"/>
              <a:t>74LS138</a:t>
            </a:r>
            <a:r>
              <a:rPr lang="zh-CN" altLang="en-US" b="1"/>
              <a:t>）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71680" name="Object 1024"/>
          <p:cNvGraphicFramePr>
            <a:graphicFrameLocks noChangeAspect="1"/>
          </p:cNvGraphicFramePr>
          <p:nvPr/>
        </p:nvGraphicFramePr>
        <p:xfrm>
          <a:off x="2511425" y="287655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480" imgH="253800" progId="Equation.3">
                  <p:embed/>
                </p:oleObj>
              </mc:Choice>
              <mc:Fallback>
                <p:oleObj name="Equation" r:id="rId3" imgW="177480" imgH="253800" progId="Equation.3">
                  <p:embed/>
                  <p:pic>
                    <p:nvPicPr>
                      <p:cNvPr id="7168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287655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1" name="Object 1025"/>
          <p:cNvGraphicFramePr>
            <a:graphicFrameLocks noChangeAspect="1"/>
          </p:cNvGraphicFramePr>
          <p:nvPr/>
        </p:nvGraphicFramePr>
        <p:xfrm>
          <a:off x="3140075" y="287655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53800" progId="Equation.3">
                  <p:embed/>
                </p:oleObj>
              </mc:Choice>
              <mc:Fallback>
                <p:oleObj name="Equation" r:id="rId5" imgW="177480" imgH="253800" progId="Equation.3">
                  <p:embed/>
                  <p:pic>
                    <p:nvPicPr>
                      <p:cNvPr id="71681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87655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" name="Object 1026"/>
          <p:cNvGraphicFramePr>
            <a:graphicFrameLocks noChangeAspect="1"/>
          </p:cNvGraphicFramePr>
          <p:nvPr/>
        </p:nvGraphicFramePr>
        <p:xfrm>
          <a:off x="3768725" y="289560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53800" progId="Equation.3">
                  <p:embed/>
                </p:oleObj>
              </mc:Choice>
              <mc:Fallback>
                <p:oleObj name="Equation" r:id="rId7" imgW="177480" imgH="253800" progId="Equation.3">
                  <p:embed/>
                  <p:pic>
                    <p:nvPicPr>
                      <p:cNvPr id="71682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289560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1027"/>
          <p:cNvGraphicFramePr>
            <a:graphicFrameLocks noChangeAspect="1"/>
          </p:cNvGraphicFramePr>
          <p:nvPr/>
        </p:nvGraphicFramePr>
        <p:xfrm>
          <a:off x="4359275" y="2874963"/>
          <a:ext cx="5016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241200" progId="Equation.3">
                  <p:embed/>
                </p:oleObj>
              </mc:Choice>
              <mc:Fallback>
                <p:oleObj name="Equation" r:id="rId9" imgW="177480" imgH="241200" progId="Equation.3">
                  <p:embed/>
                  <p:pic>
                    <p:nvPicPr>
                      <p:cNvPr id="71683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2874963"/>
                        <a:ext cx="501650" cy="6651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1028"/>
          <p:cNvGraphicFramePr>
            <a:graphicFrameLocks noChangeAspect="1"/>
          </p:cNvGraphicFramePr>
          <p:nvPr/>
        </p:nvGraphicFramePr>
        <p:xfrm>
          <a:off x="4911725" y="289560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7480" imgH="253800" progId="Equation.3">
                  <p:embed/>
                </p:oleObj>
              </mc:Choice>
              <mc:Fallback>
                <p:oleObj name="Equation" r:id="rId11" imgW="177480" imgH="253800" progId="Equation.3">
                  <p:embed/>
                  <p:pic>
                    <p:nvPicPr>
                      <p:cNvPr id="7168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289560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Object 1029"/>
          <p:cNvGraphicFramePr>
            <a:graphicFrameLocks noChangeAspect="1"/>
          </p:cNvGraphicFramePr>
          <p:nvPr/>
        </p:nvGraphicFramePr>
        <p:xfrm>
          <a:off x="5464175" y="2894013"/>
          <a:ext cx="5016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7480" imgH="241200" progId="Equation.3">
                  <p:embed/>
                </p:oleObj>
              </mc:Choice>
              <mc:Fallback>
                <p:oleObj name="Equation" r:id="rId13" imgW="177480" imgH="241200" progId="Equation.3">
                  <p:embed/>
                  <p:pic>
                    <p:nvPicPr>
                      <p:cNvPr id="71685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2894013"/>
                        <a:ext cx="501650" cy="6651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1030"/>
          <p:cNvGraphicFramePr>
            <a:graphicFrameLocks noChangeAspect="1"/>
          </p:cNvGraphicFramePr>
          <p:nvPr/>
        </p:nvGraphicFramePr>
        <p:xfrm>
          <a:off x="6034088" y="2894013"/>
          <a:ext cx="46672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4880" imgH="241200" progId="Equation.3">
                  <p:embed/>
                </p:oleObj>
              </mc:Choice>
              <mc:Fallback>
                <p:oleObj name="Equation" r:id="rId15" imgW="164880" imgH="241200" progId="Equation.3">
                  <p:embed/>
                  <p:pic>
                    <p:nvPicPr>
                      <p:cNvPr id="71686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2894013"/>
                        <a:ext cx="466725" cy="6651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1031"/>
          <p:cNvGraphicFramePr>
            <a:graphicFrameLocks noChangeAspect="1"/>
          </p:cNvGraphicFramePr>
          <p:nvPr/>
        </p:nvGraphicFramePr>
        <p:xfrm>
          <a:off x="6664325" y="289560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7480" imgH="253800" progId="Equation.3">
                  <p:embed/>
                </p:oleObj>
              </mc:Choice>
              <mc:Fallback>
                <p:oleObj name="Equation" r:id="rId17" imgW="177480" imgH="253800" progId="Equation.3">
                  <p:embed/>
                  <p:pic>
                    <p:nvPicPr>
                      <p:cNvPr id="71687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289560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9" name="Line 27"/>
          <p:cNvSpPr>
            <a:spLocks noChangeShapeType="1"/>
          </p:cNvSpPr>
          <p:nvPr/>
        </p:nvSpPr>
        <p:spPr bwMode="auto">
          <a:xfrm flipV="1">
            <a:off x="6038850" y="46672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 flipV="1">
            <a:off x="6553200" y="46672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 flipV="1">
            <a:off x="7086600" y="47053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5867400" y="4229100"/>
            <a:ext cx="70485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S</a:t>
            </a:r>
            <a:r>
              <a:rPr lang="en-US" altLang="zh-CN" b="1" baseline="-25000">
                <a:solidFill>
                  <a:srgbClr val="FF0066"/>
                </a:solidFill>
              </a:rPr>
              <a:t>1</a:t>
            </a:r>
          </a:p>
        </p:txBody>
      </p:sp>
      <p:graphicFrame>
        <p:nvGraphicFramePr>
          <p:cNvPr id="71688" name="Object 1032"/>
          <p:cNvGraphicFramePr>
            <a:graphicFrameLocks noChangeAspect="1"/>
          </p:cNvGraphicFramePr>
          <p:nvPr/>
        </p:nvGraphicFramePr>
        <p:xfrm>
          <a:off x="6837363" y="4000500"/>
          <a:ext cx="53816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0440" imgH="253800" progId="Equation.3">
                  <p:embed/>
                </p:oleObj>
              </mc:Choice>
              <mc:Fallback>
                <p:oleObj name="Equation" r:id="rId19" imgW="190440" imgH="253800" progId="Equation.3">
                  <p:embed/>
                  <p:pic>
                    <p:nvPicPr>
                      <p:cNvPr id="71688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4000500"/>
                        <a:ext cx="538162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1033"/>
          <p:cNvGraphicFramePr>
            <a:graphicFrameLocks noChangeAspect="1"/>
          </p:cNvGraphicFramePr>
          <p:nvPr/>
        </p:nvGraphicFramePr>
        <p:xfrm>
          <a:off x="6342063" y="4017963"/>
          <a:ext cx="538162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90440" imgH="241200" progId="Equation.3">
                  <p:embed/>
                </p:oleObj>
              </mc:Choice>
              <mc:Fallback>
                <p:oleObj name="Equation" r:id="rId21" imgW="190440" imgH="241200" progId="Equation.3">
                  <p:embed/>
                  <p:pic>
                    <p:nvPicPr>
                      <p:cNvPr id="71689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4017963"/>
                        <a:ext cx="538162" cy="6651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2362200" y="5467350"/>
            <a:ext cx="5086350" cy="4572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1"/>
                </a:solidFill>
              </a:rPr>
              <a:t>  </a:t>
            </a:r>
            <a:r>
              <a:rPr lang="en-US" altLang="zh-CN" b="1"/>
              <a:t>1             1          0               1     1     1</a:t>
            </a:r>
          </a:p>
        </p:txBody>
      </p:sp>
      <p:sp>
        <p:nvSpPr>
          <p:cNvPr id="28706" name="Oval 34"/>
          <p:cNvSpPr>
            <a:spLocks noChangeArrowheads="1"/>
          </p:cNvSpPr>
          <p:nvPr/>
        </p:nvSpPr>
        <p:spPr bwMode="auto">
          <a:xfrm>
            <a:off x="2686050" y="274320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7" name="Oval 35"/>
          <p:cNvSpPr>
            <a:spLocks noChangeArrowheads="1"/>
          </p:cNvSpPr>
          <p:nvPr/>
        </p:nvSpPr>
        <p:spPr bwMode="auto">
          <a:xfrm>
            <a:off x="3333750" y="274320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8" name="Oval 36"/>
          <p:cNvSpPr>
            <a:spLocks noChangeArrowheads="1"/>
          </p:cNvSpPr>
          <p:nvPr/>
        </p:nvSpPr>
        <p:spPr bwMode="auto">
          <a:xfrm>
            <a:off x="455295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9" name="Oval 37"/>
          <p:cNvSpPr>
            <a:spLocks noChangeArrowheads="1"/>
          </p:cNvSpPr>
          <p:nvPr/>
        </p:nvSpPr>
        <p:spPr bwMode="auto">
          <a:xfrm>
            <a:off x="400050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0" name="Oval 38"/>
          <p:cNvSpPr>
            <a:spLocks noChangeArrowheads="1"/>
          </p:cNvSpPr>
          <p:nvPr/>
        </p:nvSpPr>
        <p:spPr bwMode="auto">
          <a:xfrm>
            <a:off x="512445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1" name="Oval 39"/>
          <p:cNvSpPr>
            <a:spLocks noChangeArrowheads="1"/>
          </p:cNvSpPr>
          <p:nvPr/>
        </p:nvSpPr>
        <p:spPr bwMode="auto">
          <a:xfrm>
            <a:off x="569595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2" name="Oval 40"/>
          <p:cNvSpPr>
            <a:spLocks noChangeArrowheads="1"/>
          </p:cNvSpPr>
          <p:nvPr/>
        </p:nvSpPr>
        <p:spPr bwMode="auto">
          <a:xfrm>
            <a:off x="621030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3" name="Oval 41"/>
          <p:cNvSpPr>
            <a:spLocks noChangeArrowheads="1"/>
          </p:cNvSpPr>
          <p:nvPr/>
        </p:nvSpPr>
        <p:spPr bwMode="auto">
          <a:xfrm>
            <a:off x="680085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4" name="Oval 42"/>
          <p:cNvSpPr>
            <a:spLocks noChangeArrowheads="1"/>
          </p:cNvSpPr>
          <p:nvPr/>
        </p:nvSpPr>
        <p:spPr bwMode="auto">
          <a:xfrm>
            <a:off x="7029450" y="468630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6496050" y="468630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2457450" y="1638300"/>
            <a:ext cx="4686300" cy="457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</a:t>
            </a:r>
            <a:r>
              <a:rPr lang="en-US" altLang="zh-CN" b="1">
                <a:solidFill>
                  <a:srgbClr val="FF0066"/>
                </a:solidFill>
              </a:rPr>
              <a:t>1      1       1      1     1     1     1     1</a:t>
            </a:r>
          </a:p>
        </p:txBody>
      </p:sp>
      <p:sp>
        <p:nvSpPr>
          <p:cNvPr id="28717" name="Text Box 45"/>
          <p:cNvSpPr txBox="1">
            <a:spLocks noChangeArrowheads="1"/>
          </p:cNvSpPr>
          <p:nvPr/>
        </p:nvSpPr>
        <p:spPr bwMode="auto">
          <a:xfrm>
            <a:off x="2362200" y="5486400"/>
            <a:ext cx="5086350" cy="4572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1"/>
                </a:solidFill>
              </a:rPr>
              <a:t>  </a:t>
            </a:r>
            <a:r>
              <a:rPr lang="en-US" altLang="zh-CN" b="1"/>
              <a:t>1             1          0               1     0     1</a:t>
            </a:r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2533650" y="1638300"/>
            <a:ext cx="4686300" cy="457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</a:t>
            </a:r>
            <a:r>
              <a:rPr lang="en-US" altLang="zh-CN" b="1">
                <a:solidFill>
                  <a:srgbClr val="FF0066"/>
                </a:solidFill>
              </a:rPr>
              <a:t>1      1       1      1     1     1     1     1</a:t>
            </a: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2324100" y="5505450"/>
            <a:ext cx="5086350" cy="4572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1"/>
                </a:solidFill>
              </a:rPr>
              <a:t>  </a:t>
            </a:r>
            <a:r>
              <a:rPr lang="en-US" altLang="zh-CN" b="1"/>
              <a:t>1             1          0               1     0     0</a:t>
            </a:r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2514600" y="1695450"/>
            <a:ext cx="4686300" cy="457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</a:t>
            </a:r>
            <a:r>
              <a:rPr lang="en-US" altLang="zh-CN" b="1">
                <a:solidFill>
                  <a:srgbClr val="FF0066"/>
                </a:solidFill>
              </a:rPr>
              <a:t>1      0       1      1     1     1     1     1</a:t>
            </a:r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2343150" y="5562600"/>
            <a:ext cx="5086350" cy="4572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1"/>
                </a:solidFill>
              </a:rPr>
              <a:t>  </a:t>
            </a:r>
            <a:r>
              <a:rPr lang="en-US" altLang="zh-CN" b="1"/>
              <a:t>0             1          0               1     0     0</a:t>
            </a: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2457450" y="1752600"/>
            <a:ext cx="4686300" cy="457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</a:t>
            </a:r>
            <a:r>
              <a:rPr lang="en-US" altLang="zh-CN" b="1">
                <a:solidFill>
                  <a:srgbClr val="FF0066"/>
                </a:solidFill>
              </a:rPr>
              <a:t>1      1       1      1     1     0     1     1</a:t>
            </a: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2362200" y="5543550"/>
            <a:ext cx="5086350" cy="4572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1"/>
                </a:solidFill>
              </a:rPr>
              <a:t>  </a:t>
            </a:r>
            <a:r>
              <a:rPr lang="en-US" altLang="zh-CN" b="1"/>
              <a:t>0             1          1               0     0     0</a:t>
            </a:r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2438400" y="1714500"/>
            <a:ext cx="4686300" cy="457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</a:t>
            </a:r>
            <a:r>
              <a:rPr lang="en-US" altLang="zh-CN" b="1">
                <a:solidFill>
                  <a:srgbClr val="FF0066"/>
                </a:solidFill>
              </a:rPr>
              <a:t>1      1       1      1     1     1     1     1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5" grpId="0" animBg="1" autoUpdateAnimBg="0"/>
      <p:bldP spid="28716" grpId="0" animBg="1" autoUpdateAnimBg="0"/>
      <p:bldP spid="28717" grpId="0" animBg="1" autoUpdateAnimBg="0"/>
      <p:bldP spid="28718" grpId="0" animBg="1" autoUpdateAnimBg="0"/>
      <p:bldP spid="28719" grpId="0" animBg="1" autoUpdateAnimBg="0"/>
      <p:bldP spid="28720" grpId="0" animBg="1" autoUpdateAnimBg="0"/>
      <p:bldP spid="28721" grpId="0" animBg="1" autoUpdateAnimBg="0"/>
      <p:bldP spid="28722" grpId="0" animBg="1" autoUpdateAnimBg="0"/>
      <p:bldP spid="28723" grpId="0" animBg="1" autoUpdateAnimBg="0"/>
      <p:bldP spid="2872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085850" y="533400"/>
            <a:ext cx="621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3</a:t>
            </a:r>
            <a:r>
              <a:rPr lang="zh-CN" altLang="en-US" b="1"/>
              <a:t>、译码器设计组合逻辑函数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162050" y="1485900"/>
            <a:ext cx="7296150" cy="10668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推论</a:t>
            </a:r>
            <a:r>
              <a:rPr lang="en-US" altLang="zh-CN" sz="3200" b="1"/>
              <a:t>1</a:t>
            </a:r>
            <a:r>
              <a:rPr lang="zh-CN" altLang="en-US" sz="3200" b="1"/>
              <a:t>：</a:t>
            </a:r>
            <a:r>
              <a:rPr lang="en-US" altLang="zh-CN" sz="3200" b="1"/>
              <a:t>3</a:t>
            </a:r>
            <a:r>
              <a:rPr lang="zh-CN" altLang="en-US" sz="3200" b="1"/>
              <a:t>线</a:t>
            </a:r>
            <a:r>
              <a:rPr lang="en-US" altLang="zh-CN" sz="3200" b="1"/>
              <a:t>—8</a:t>
            </a:r>
            <a:r>
              <a:rPr lang="zh-CN" altLang="en-US" sz="3200" b="1"/>
              <a:t>线译码器辅以适当门电路可实现任何三变量的多输出逻辑函数</a:t>
            </a: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219200" y="3067050"/>
            <a:ext cx="7296150" cy="106680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/>
              <a:t>推论</a:t>
            </a:r>
            <a:r>
              <a:rPr lang="en-US" altLang="zh-CN" sz="3200" b="1"/>
              <a:t>2</a:t>
            </a:r>
            <a:r>
              <a:rPr lang="zh-CN" altLang="en-US" sz="3200" b="1"/>
              <a:t>：</a:t>
            </a:r>
            <a:r>
              <a:rPr lang="en-US" altLang="zh-CN" sz="3200" b="1"/>
              <a:t>n</a:t>
            </a:r>
            <a:r>
              <a:rPr lang="zh-CN" altLang="en-US" sz="3200" b="1"/>
              <a:t>线</a:t>
            </a:r>
            <a:r>
              <a:rPr lang="en-US" altLang="zh-CN" sz="3200" b="1"/>
              <a:t>—2</a:t>
            </a:r>
            <a:r>
              <a:rPr lang="en-US" altLang="zh-CN" sz="3200" b="1" baseline="30000"/>
              <a:t>n</a:t>
            </a:r>
            <a:r>
              <a:rPr lang="zh-CN" altLang="en-US" sz="3200" b="1"/>
              <a:t>线译码器辅以适当门电路可实现任何</a:t>
            </a:r>
            <a:r>
              <a:rPr lang="en-US" altLang="zh-CN" sz="3200" b="1"/>
              <a:t>n</a:t>
            </a:r>
            <a:r>
              <a:rPr lang="zh-CN" altLang="en-US" sz="3200" b="1"/>
              <a:t>变量的多输出逻辑函数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 autoUpdateAnimBg="0"/>
      <p:bldP spid="3277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238250" y="704850"/>
            <a:ext cx="6438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例如：试利用</a:t>
            </a:r>
            <a:r>
              <a:rPr lang="en-US" altLang="zh-CN" b="1"/>
              <a:t>3</a:t>
            </a:r>
            <a:r>
              <a:rPr lang="zh-CN" altLang="en-US" b="1"/>
              <a:t>线</a:t>
            </a:r>
            <a:r>
              <a:rPr lang="en-US" altLang="zh-CN" b="1"/>
              <a:t>—8</a:t>
            </a:r>
            <a:r>
              <a:rPr lang="zh-CN" altLang="en-US" b="1"/>
              <a:t>线译码器</a:t>
            </a:r>
            <a:r>
              <a:rPr lang="en-US" altLang="zh-CN" b="1"/>
              <a:t>74LS138</a:t>
            </a:r>
            <a:r>
              <a:rPr lang="zh-CN" altLang="en-US" b="1"/>
              <a:t>设计多输出的组合逻辑函数</a:t>
            </a:r>
          </a:p>
        </p:txBody>
      </p:sp>
      <p:graphicFrame>
        <p:nvGraphicFramePr>
          <p:cNvPr id="72704" name="Object 1024"/>
          <p:cNvGraphicFramePr>
            <a:graphicFrameLocks noChangeAspect="1"/>
          </p:cNvGraphicFramePr>
          <p:nvPr/>
        </p:nvGraphicFramePr>
        <p:xfrm>
          <a:off x="2168525" y="1630363"/>
          <a:ext cx="4235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241200" progId="Equation.3">
                  <p:embed/>
                </p:oleObj>
              </mc:Choice>
              <mc:Fallback>
                <p:oleObj name="Equation" r:id="rId2" imgW="1434960" imgH="241200" progId="Equation.3">
                  <p:embed/>
                  <p:pic>
                    <p:nvPicPr>
                      <p:cNvPr id="7270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1630363"/>
                        <a:ext cx="4235450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5" name="Object 1025"/>
          <p:cNvGraphicFramePr>
            <a:graphicFrameLocks noChangeAspect="1"/>
          </p:cNvGraphicFramePr>
          <p:nvPr/>
        </p:nvGraphicFramePr>
        <p:xfrm>
          <a:off x="2195513" y="2297113"/>
          <a:ext cx="29241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360" imgH="241200" progId="Equation.3">
                  <p:embed/>
                </p:oleObj>
              </mc:Choice>
              <mc:Fallback>
                <p:oleObj name="Equation" r:id="rId4" imgW="990360" imgH="241200" progId="Equation.3">
                  <p:embed/>
                  <p:pic>
                    <p:nvPicPr>
                      <p:cNvPr id="72705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97113"/>
                        <a:ext cx="292417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628650" y="3067050"/>
            <a:ext cx="8172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706" name="Object 1026"/>
          <p:cNvGraphicFramePr>
            <a:graphicFrameLocks noChangeAspect="1"/>
          </p:cNvGraphicFramePr>
          <p:nvPr/>
        </p:nvGraphicFramePr>
        <p:xfrm>
          <a:off x="1230313" y="3154363"/>
          <a:ext cx="58467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81080" imgH="241200" progId="Equation.3">
                  <p:embed/>
                </p:oleObj>
              </mc:Choice>
              <mc:Fallback>
                <p:oleObj name="Equation" r:id="rId6" imgW="1981080" imgH="241200" progId="Equation.3">
                  <p:embed/>
                  <p:pic>
                    <p:nvPicPr>
                      <p:cNvPr id="72706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3154363"/>
                        <a:ext cx="5846762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1027"/>
          <p:cNvGraphicFramePr>
            <a:graphicFrameLocks noChangeAspect="1"/>
          </p:cNvGraphicFramePr>
          <p:nvPr/>
        </p:nvGraphicFramePr>
        <p:xfrm>
          <a:off x="1782763" y="3838575"/>
          <a:ext cx="363537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1560" imgH="228600" progId="Equation.3">
                  <p:embed/>
                </p:oleObj>
              </mc:Choice>
              <mc:Fallback>
                <p:oleObj name="Equation" r:id="rId8" imgW="1231560" imgH="228600" progId="Equation.3">
                  <p:embed/>
                  <p:pic>
                    <p:nvPicPr>
                      <p:cNvPr id="72707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3838575"/>
                        <a:ext cx="3635375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1028"/>
          <p:cNvGraphicFramePr>
            <a:graphicFrameLocks noChangeAspect="1"/>
          </p:cNvGraphicFramePr>
          <p:nvPr/>
        </p:nvGraphicFramePr>
        <p:xfrm>
          <a:off x="1792288" y="4449763"/>
          <a:ext cx="251142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0680" imgH="279360" progId="Equation.3">
                  <p:embed/>
                </p:oleObj>
              </mc:Choice>
              <mc:Fallback>
                <p:oleObj name="Equation" r:id="rId10" imgW="850680" imgH="279360" progId="Equation.3">
                  <p:embed/>
                  <p:pic>
                    <p:nvPicPr>
                      <p:cNvPr id="7270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4449763"/>
                        <a:ext cx="2511425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1029"/>
          <p:cNvGraphicFramePr>
            <a:graphicFrameLocks noChangeAspect="1"/>
          </p:cNvGraphicFramePr>
          <p:nvPr/>
        </p:nvGraphicFramePr>
        <p:xfrm>
          <a:off x="1281113" y="5307013"/>
          <a:ext cx="29241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90360" imgH="241200" progId="Equation.3">
                  <p:embed/>
                </p:oleObj>
              </mc:Choice>
              <mc:Fallback>
                <p:oleObj name="Equation" r:id="rId12" imgW="990360" imgH="241200" progId="Equation.3">
                  <p:embed/>
                  <p:pic>
                    <p:nvPicPr>
                      <p:cNvPr id="72709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5307013"/>
                        <a:ext cx="2924175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1030"/>
          <p:cNvGraphicFramePr>
            <a:graphicFrameLocks noChangeAspect="1"/>
          </p:cNvGraphicFramePr>
          <p:nvPr/>
        </p:nvGraphicFramePr>
        <p:xfrm>
          <a:off x="4149725" y="5211763"/>
          <a:ext cx="1987550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72840" imgH="279360" progId="Equation.3">
                  <p:embed/>
                </p:oleObj>
              </mc:Choice>
              <mc:Fallback>
                <p:oleObj name="Equation" r:id="rId14" imgW="672840" imgH="279360" progId="Equation.3">
                  <p:embed/>
                  <p:pic>
                    <p:nvPicPr>
                      <p:cNvPr id="7271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5211763"/>
                        <a:ext cx="1987550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85800" y="266700"/>
            <a:ext cx="7924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1"/>
                </a:solidFill>
              </a:rPr>
              <a:t>3.2  </a:t>
            </a:r>
            <a:r>
              <a:rPr lang="zh-CN" altLang="en-US" sz="3200" b="1">
                <a:solidFill>
                  <a:schemeClr val="accent1"/>
                </a:solidFill>
              </a:rPr>
              <a:t>组合逻辑电路的分析方法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4433888" y="1071563"/>
            <a:ext cx="3124200" cy="990600"/>
          </a:xfrm>
          <a:prstGeom prst="wedgeRoundRectCallout">
            <a:avLst>
              <a:gd name="adj1" fmla="val -33690"/>
              <a:gd name="adj2" fmla="val -8381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800" b="1">
                <a:solidFill>
                  <a:srgbClr val="FF0066"/>
                </a:solidFill>
              </a:rPr>
              <a:t>通过分析找出电路的逻辑功能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14400" y="2362200"/>
            <a:ext cx="2057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>
                <a:solidFill>
                  <a:srgbClr val="FF0066"/>
                </a:solidFill>
              </a:rPr>
              <a:t>已知逻辑电路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105400" y="4267200"/>
            <a:ext cx="2057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>
                <a:solidFill>
                  <a:srgbClr val="FF0066"/>
                </a:solidFill>
              </a:rPr>
              <a:t>列出真值表</a:t>
            </a:r>
          </a:p>
          <a:p>
            <a:r>
              <a:rPr lang="zh-CN" altLang="en-US" b="1">
                <a:solidFill>
                  <a:srgbClr val="FF0066"/>
                </a:solidFill>
              </a:rPr>
              <a:t>或功能表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6553200" y="2362200"/>
            <a:ext cx="1752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>
                <a:solidFill>
                  <a:srgbClr val="FF0066"/>
                </a:solidFill>
              </a:rPr>
              <a:t>适当的化简</a:t>
            </a:r>
          </a:p>
          <a:p>
            <a:r>
              <a:rPr lang="zh-CN" altLang="en-US" b="1">
                <a:solidFill>
                  <a:srgbClr val="FF0066"/>
                </a:solidFill>
              </a:rPr>
              <a:t>与变换</a:t>
            </a: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3657600" y="2362200"/>
            <a:ext cx="22098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>
                <a:solidFill>
                  <a:srgbClr val="FF0066"/>
                </a:solidFill>
              </a:rPr>
              <a:t>写出逻辑表达式</a:t>
            </a: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1371600" y="4267200"/>
            <a:ext cx="2286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b="1">
                <a:solidFill>
                  <a:srgbClr val="FF0066"/>
                </a:solidFill>
              </a:rPr>
              <a:t>分析其逻辑功能</a:t>
            </a: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971800" y="2895600"/>
            <a:ext cx="685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>
            <a:off x="5867400" y="2895600"/>
            <a:ext cx="685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6" name="Line 12"/>
          <p:cNvSpPr>
            <a:spLocks noChangeShapeType="1"/>
          </p:cNvSpPr>
          <p:nvPr/>
        </p:nvSpPr>
        <p:spPr bwMode="auto">
          <a:xfrm flipH="1">
            <a:off x="3657600" y="4800600"/>
            <a:ext cx="1371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8" name="Line 14"/>
          <p:cNvSpPr>
            <a:spLocks noChangeShapeType="1"/>
          </p:cNvSpPr>
          <p:nvPr/>
        </p:nvSpPr>
        <p:spPr bwMode="auto">
          <a:xfrm flipH="1">
            <a:off x="7162800" y="4800600"/>
            <a:ext cx="1447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8305800" y="2895600"/>
            <a:ext cx="3048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>
            <a:off x="8610600" y="2895600"/>
            <a:ext cx="0" cy="1905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animBg="1" autoUpdateAnimBg="0"/>
      <p:bldP spid="6149" grpId="0" animBg="1" autoUpdateAnimBg="0"/>
      <p:bldP spid="6150" grpId="0" animBg="1" autoUpdateAnimBg="0"/>
      <p:bldP spid="6151" grpId="0" animBg="1" autoUpdateAnimBg="0"/>
      <p:bldP spid="6152" grpId="0" animBg="1" autoUpdateAnimBg="0"/>
      <p:bldP spid="6153" grpId="0" animBg="1"/>
      <p:bldP spid="6155" grpId="0" animBg="1"/>
      <p:bldP spid="6156" grpId="0" animBg="1"/>
      <p:bldP spid="6158" grpId="0" animBg="1"/>
      <p:bldP spid="6159" grpId="0" animBg="1"/>
      <p:bldP spid="61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076450" y="2838450"/>
            <a:ext cx="5486400" cy="18669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V="1">
            <a:off x="2705100" y="47053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V="1">
            <a:off x="3810000" y="47244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V="1">
            <a:off x="462915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 flipV="1">
            <a:off x="2743200" y="2381250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 flipV="1">
            <a:off x="4743450" y="47053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H="1" flipV="1">
            <a:off x="6229350" y="2628900"/>
            <a:ext cx="381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 flipV="1">
            <a:off x="518160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 flipV="1">
            <a:off x="573405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 flipH="1" flipV="1">
            <a:off x="6838950" y="2609850"/>
            <a:ext cx="1905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4467225" y="42100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A</a:t>
            </a:r>
            <a:r>
              <a:rPr lang="en-US" altLang="zh-CN" b="1" baseline="-250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 flipV="1">
            <a:off x="3386138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 flipV="1">
            <a:off x="403860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3590925" y="3657600"/>
            <a:ext cx="257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3</a:t>
            </a:r>
            <a:r>
              <a:rPr lang="zh-CN" altLang="en-US" b="1">
                <a:solidFill>
                  <a:schemeClr val="accent1"/>
                </a:solidFill>
              </a:rPr>
              <a:t>线</a:t>
            </a:r>
            <a:r>
              <a:rPr lang="en-US" altLang="zh-CN" b="1">
                <a:solidFill>
                  <a:schemeClr val="accent1"/>
                </a:solidFill>
              </a:rPr>
              <a:t>—8</a:t>
            </a:r>
            <a:r>
              <a:rPr lang="zh-CN" altLang="en-US" b="1">
                <a:solidFill>
                  <a:schemeClr val="accent1"/>
                </a:solidFill>
              </a:rPr>
              <a:t>线译码器</a:t>
            </a: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3524250" y="42291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A</a:t>
            </a:r>
            <a:r>
              <a:rPr lang="en-US" altLang="zh-CN" b="1" baseline="-25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2495550" y="42291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A</a:t>
            </a:r>
            <a:r>
              <a:rPr lang="en-US" altLang="zh-CN" b="1" baseline="-25000">
                <a:solidFill>
                  <a:schemeClr val="accent1"/>
                </a:solidFill>
              </a:rPr>
              <a:t>2</a:t>
            </a:r>
          </a:p>
        </p:txBody>
      </p:sp>
      <p:graphicFrame>
        <p:nvGraphicFramePr>
          <p:cNvPr id="73728" name="Object 0"/>
          <p:cNvGraphicFramePr>
            <a:graphicFrameLocks noChangeAspect="1"/>
          </p:cNvGraphicFramePr>
          <p:nvPr/>
        </p:nvGraphicFramePr>
        <p:xfrm>
          <a:off x="2511425" y="287655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480" imgH="253800" progId="Equation.3">
                  <p:embed/>
                </p:oleObj>
              </mc:Choice>
              <mc:Fallback>
                <p:oleObj name="Equation" r:id="rId3" imgW="177480" imgH="253800" progId="Equation.3">
                  <p:embed/>
                  <p:pic>
                    <p:nvPicPr>
                      <p:cNvPr id="7372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287655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29" name="Object 1"/>
          <p:cNvGraphicFramePr>
            <a:graphicFrameLocks noChangeAspect="1"/>
          </p:cNvGraphicFramePr>
          <p:nvPr/>
        </p:nvGraphicFramePr>
        <p:xfrm>
          <a:off x="3140075" y="287655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53800" progId="Equation.3">
                  <p:embed/>
                </p:oleObj>
              </mc:Choice>
              <mc:Fallback>
                <p:oleObj name="Equation" r:id="rId5" imgW="177480" imgH="253800" progId="Equation.3">
                  <p:embed/>
                  <p:pic>
                    <p:nvPicPr>
                      <p:cNvPr id="737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87655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3768725" y="289560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53800" progId="Equation.3">
                  <p:embed/>
                </p:oleObj>
              </mc:Choice>
              <mc:Fallback>
                <p:oleObj name="Equation" r:id="rId7" imgW="177480" imgH="253800" progId="Equation.3">
                  <p:embed/>
                  <p:pic>
                    <p:nvPicPr>
                      <p:cNvPr id="73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289560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4340225" y="2855913"/>
          <a:ext cx="5016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480" imgH="241200" progId="Equation.3">
                  <p:embed/>
                </p:oleObj>
              </mc:Choice>
              <mc:Fallback>
                <p:oleObj name="Equation" r:id="rId9" imgW="177480" imgH="241200" progId="Equation.3">
                  <p:embed/>
                  <p:pic>
                    <p:nvPicPr>
                      <p:cNvPr id="7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2855913"/>
                        <a:ext cx="501650" cy="6651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4911725" y="289560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7480" imgH="253800" progId="Equation.3">
                  <p:embed/>
                </p:oleObj>
              </mc:Choice>
              <mc:Fallback>
                <p:oleObj name="Equation" r:id="rId11" imgW="177480" imgH="253800" progId="Equation.3">
                  <p:embed/>
                  <p:pic>
                    <p:nvPicPr>
                      <p:cNvPr id="73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289560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5464175" y="2894013"/>
          <a:ext cx="5016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7480" imgH="241200" progId="Equation.3">
                  <p:embed/>
                </p:oleObj>
              </mc:Choice>
              <mc:Fallback>
                <p:oleObj name="Equation" r:id="rId13" imgW="177480" imgH="241200" progId="Equation.3">
                  <p:embed/>
                  <p:pic>
                    <p:nvPicPr>
                      <p:cNvPr id="73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2894013"/>
                        <a:ext cx="501650" cy="6651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6034088" y="2894013"/>
          <a:ext cx="46672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64880" imgH="241200" progId="Equation.3">
                  <p:embed/>
                </p:oleObj>
              </mc:Choice>
              <mc:Fallback>
                <p:oleObj name="Equation" r:id="rId15" imgW="164880" imgH="241200" progId="Equation.3">
                  <p:embed/>
                  <p:pic>
                    <p:nvPicPr>
                      <p:cNvPr id="73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2894013"/>
                        <a:ext cx="466725" cy="6651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6664325" y="289560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7480" imgH="253800" progId="Equation.3">
                  <p:embed/>
                </p:oleObj>
              </mc:Choice>
              <mc:Fallback>
                <p:oleObj name="Equation" r:id="rId17" imgW="177480" imgH="253800" progId="Equation.3">
                  <p:embed/>
                  <p:pic>
                    <p:nvPicPr>
                      <p:cNvPr id="737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289560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Line 27"/>
          <p:cNvSpPr>
            <a:spLocks noChangeShapeType="1"/>
          </p:cNvSpPr>
          <p:nvPr/>
        </p:nvSpPr>
        <p:spPr bwMode="auto">
          <a:xfrm flipV="1">
            <a:off x="6038850" y="46672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 flipV="1">
            <a:off x="6553200" y="46672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flipH="1" flipV="1">
            <a:off x="7086600" y="4705350"/>
            <a:ext cx="0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5867400" y="4229100"/>
            <a:ext cx="70485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S</a:t>
            </a:r>
            <a:r>
              <a:rPr lang="en-US" altLang="zh-CN" b="1" baseline="-25000">
                <a:solidFill>
                  <a:srgbClr val="FF0066"/>
                </a:solidFill>
              </a:rPr>
              <a:t>1</a:t>
            </a:r>
          </a:p>
        </p:txBody>
      </p:sp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6837363" y="4000500"/>
          <a:ext cx="538162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0440" imgH="253800" progId="Equation.3">
                  <p:embed/>
                </p:oleObj>
              </mc:Choice>
              <mc:Fallback>
                <p:oleObj name="Equation" r:id="rId19" imgW="190440" imgH="253800" progId="Equation.3">
                  <p:embed/>
                  <p:pic>
                    <p:nvPicPr>
                      <p:cNvPr id="737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4000500"/>
                        <a:ext cx="538162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6342063" y="4017963"/>
          <a:ext cx="538162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90440" imgH="241200" progId="Equation.3">
                  <p:embed/>
                </p:oleObj>
              </mc:Choice>
              <mc:Fallback>
                <p:oleObj name="Equation" r:id="rId21" imgW="190440" imgH="241200" progId="Equation.3">
                  <p:embed/>
                  <p:pic>
                    <p:nvPicPr>
                      <p:cNvPr id="737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2063" y="4017963"/>
                        <a:ext cx="538162" cy="6651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6" name="Oval 34"/>
          <p:cNvSpPr>
            <a:spLocks noChangeArrowheads="1"/>
          </p:cNvSpPr>
          <p:nvPr/>
        </p:nvSpPr>
        <p:spPr bwMode="auto">
          <a:xfrm>
            <a:off x="2686050" y="274320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7" name="Oval 35"/>
          <p:cNvSpPr>
            <a:spLocks noChangeArrowheads="1"/>
          </p:cNvSpPr>
          <p:nvPr/>
        </p:nvSpPr>
        <p:spPr bwMode="auto">
          <a:xfrm>
            <a:off x="3333750" y="274320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8" name="Oval 36"/>
          <p:cNvSpPr>
            <a:spLocks noChangeArrowheads="1"/>
          </p:cNvSpPr>
          <p:nvPr/>
        </p:nvSpPr>
        <p:spPr bwMode="auto">
          <a:xfrm>
            <a:off x="455295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9" name="Oval 37"/>
          <p:cNvSpPr>
            <a:spLocks noChangeArrowheads="1"/>
          </p:cNvSpPr>
          <p:nvPr/>
        </p:nvSpPr>
        <p:spPr bwMode="auto">
          <a:xfrm>
            <a:off x="400050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0" name="Oval 38"/>
          <p:cNvSpPr>
            <a:spLocks noChangeArrowheads="1"/>
          </p:cNvSpPr>
          <p:nvPr/>
        </p:nvSpPr>
        <p:spPr bwMode="auto">
          <a:xfrm>
            <a:off x="512445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1" name="Oval 39"/>
          <p:cNvSpPr>
            <a:spLocks noChangeArrowheads="1"/>
          </p:cNvSpPr>
          <p:nvPr/>
        </p:nvSpPr>
        <p:spPr bwMode="auto">
          <a:xfrm>
            <a:off x="569595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2" name="Oval 40"/>
          <p:cNvSpPr>
            <a:spLocks noChangeArrowheads="1"/>
          </p:cNvSpPr>
          <p:nvPr/>
        </p:nvSpPr>
        <p:spPr bwMode="auto">
          <a:xfrm>
            <a:off x="621030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3" name="Oval 41"/>
          <p:cNvSpPr>
            <a:spLocks noChangeArrowheads="1"/>
          </p:cNvSpPr>
          <p:nvPr/>
        </p:nvSpPr>
        <p:spPr bwMode="auto">
          <a:xfrm>
            <a:off x="680085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4" name="Oval 42"/>
          <p:cNvSpPr>
            <a:spLocks noChangeArrowheads="1"/>
          </p:cNvSpPr>
          <p:nvPr/>
        </p:nvSpPr>
        <p:spPr bwMode="auto">
          <a:xfrm>
            <a:off x="7029450" y="468630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5" name="Oval 43"/>
          <p:cNvSpPr>
            <a:spLocks noChangeArrowheads="1"/>
          </p:cNvSpPr>
          <p:nvPr/>
        </p:nvSpPr>
        <p:spPr bwMode="auto">
          <a:xfrm>
            <a:off x="6496050" y="468630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6" name="Text Box 54"/>
          <p:cNvSpPr txBox="1">
            <a:spLocks noChangeArrowheads="1"/>
          </p:cNvSpPr>
          <p:nvPr/>
        </p:nvSpPr>
        <p:spPr bwMode="auto">
          <a:xfrm>
            <a:off x="2514600" y="55054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</a:t>
            </a:r>
          </a:p>
        </p:txBody>
      </p:sp>
      <p:sp>
        <p:nvSpPr>
          <p:cNvPr id="38967" name="Text Box 55"/>
          <p:cNvSpPr txBox="1">
            <a:spLocks noChangeArrowheads="1"/>
          </p:cNvSpPr>
          <p:nvPr/>
        </p:nvSpPr>
        <p:spPr bwMode="auto">
          <a:xfrm>
            <a:off x="3581400" y="55054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B</a:t>
            </a:r>
          </a:p>
        </p:txBody>
      </p:sp>
      <p:sp>
        <p:nvSpPr>
          <p:cNvPr id="38968" name="Text Box 56"/>
          <p:cNvSpPr txBox="1">
            <a:spLocks noChangeArrowheads="1"/>
          </p:cNvSpPr>
          <p:nvPr/>
        </p:nvSpPr>
        <p:spPr bwMode="auto">
          <a:xfrm>
            <a:off x="4533900" y="55245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</a:t>
            </a:r>
          </a:p>
        </p:txBody>
      </p:sp>
      <p:sp>
        <p:nvSpPr>
          <p:cNvPr id="38969" name="Text Box 57"/>
          <p:cNvSpPr txBox="1">
            <a:spLocks noChangeArrowheads="1"/>
          </p:cNvSpPr>
          <p:nvPr/>
        </p:nvSpPr>
        <p:spPr bwMode="auto">
          <a:xfrm>
            <a:off x="5886450" y="5486400"/>
            <a:ext cx="419100" cy="4572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38970" name="Line 58"/>
          <p:cNvSpPr>
            <a:spLocks noChangeShapeType="1"/>
          </p:cNvSpPr>
          <p:nvPr/>
        </p:nvSpPr>
        <p:spPr bwMode="auto">
          <a:xfrm>
            <a:off x="6572250" y="5524500"/>
            <a:ext cx="51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71" name="Oval 59"/>
          <p:cNvSpPr>
            <a:spLocks noChangeArrowheads="1"/>
          </p:cNvSpPr>
          <p:nvPr/>
        </p:nvSpPr>
        <p:spPr bwMode="auto">
          <a:xfrm>
            <a:off x="7029450" y="5429250"/>
            <a:ext cx="115888" cy="1301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2" name="Line 60"/>
          <p:cNvSpPr>
            <a:spLocks noChangeShapeType="1"/>
          </p:cNvSpPr>
          <p:nvPr/>
        </p:nvSpPr>
        <p:spPr bwMode="auto">
          <a:xfrm>
            <a:off x="6858000" y="5772150"/>
            <a:ext cx="514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73" name="Rectangle 61"/>
          <p:cNvSpPr>
            <a:spLocks noChangeArrowheads="1"/>
          </p:cNvSpPr>
          <p:nvPr/>
        </p:nvSpPr>
        <p:spPr bwMode="auto">
          <a:xfrm>
            <a:off x="3219450" y="914400"/>
            <a:ext cx="2133600" cy="1181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&amp;</a:t>
            </a:r>
          </a:p>
        </p:txBody>
      </p:sp>
      <p:sp>
        <p:nvSpPr>
          <p:cNvPr id="38974" name="Oval 62"/>
          <p:cNvSpPr>
            <a:spLocks noChangeArrowheads="1"/>
          </p:cNvSpPr>
          <p:nvPr/>
        </p:nvSpPr>
        <p:spPr bwMode="auto">
          <a:xfrm>
            <a:off x="4152900" y="7810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5" name="Line 63"/>
          <p:cNvSpPr>
            <a:spLocks noChangeShapeType="1"/>
          </p:cNvSpPr>
          <p:nvPr/>
        </p:nvSpPr>
        <p:spPr bwMode="auto">
          <a:xfrm flipH="1" flipV="1">
            <a:off x="4210050" y="438150"/>
            <a:ext cx="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76" name="Rectangle 64"/>
          <p:cNvSpPr>
            <a:spLocks noChangeArrowheads="1"/>
          </p:cNvSpPr>
          <p:nvPr/>
        </p:nvSpPr>
        <p:spPr bwMode="auto">
          <a:xfrm>
            <a:off x="5543550" y="876300"/>
            <a:ext cx="1885950" cy="1181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&amp;</a:t>
            </a:r>
          </a:p>
        </p:txBody>
      </p:sp>
      <p:sp>
        <p:nvSpPr>
          <p:cNvPr id="38977" name="Oval 65"/>
          <p:cNvSpPr>
            <a:spLocks noChangeArrowheads="1"/>
          </p:cNvSpPr>
          <p:nvPr/>
        </p:nvSpPr>
        <p:spPr bwMode="auto">
          <a:xfrm>
            <a:off x="6438900" y="76200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78" name="Line 66"/>
          <p:cNvSpPr>
            <a:spLocks noChangeShapeType="1"/>
          </p:cNvSpPr>
          <p:nvPr/>
        </p:nvSpPr>
        <p:spPr bwMode="auto">
          <a:xfrm>
            <a:off x="5200650" y="2362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79" name="Line 67"/>
          <p:cNvSpPr>
            <a:spLocks noChangeShapeType="1"/>
          </p:cNvSpPr>
          <p:nvPr/>
        </p:nvSpPr>
        <p:spPr bwMode="auto">
          <a:xfrm flipV="1">
            <a:off x="70866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80" name="Line 68"/>
          <p:cNvSpPr>
            <a:spLocks noChangeShapeType="1"/>
          </p:cNvSpPr>
          <p:nvPr/>
        </p:nvSpPr>
        <p:spPr bwMode="auto">
          <a:xfrm flipV="1">
            <a:off x="4038600" y="2533650"/>
            <a:ext cx="240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81" name="Line 69"/>
          <p:cNvSpPr>
            <a:spLocks noChangeShapeType="1"/>
          </p:cNvSpPr>
          <p:nvPr/>
        </p:nvSpPr>
        <p:spPr bwMode="auto">
          <a:xfrm flipV="1">
            <a:off x="6419850" y="20193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82" name="Line 70"/>
          <p:cNvSpPr>
            <a:spLocks noChangeShapeType="1"/>
          </p:cNvSpPr>
          <p:nvPr/>
        </p:nvSpPr>
        <p:spPr bwMode="auto">
          <a:xfrm flipV="1">
            <a:off x="6496050" y="4000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8983" name="Text Box 71"/>
          <p:cNvSpPr txBox="1">
            <a:spLocks noChangeArrowheads="1"/>
          </p:cNvSpPr>
          <p:nvPr/>
        </p:nvSpPr>
        <p:spPr bwMode="auto">
          <a:xfrm>
            <a:off x="3848100" y="0"/>
            <a:ext cx="108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Z</a:t>
            </a:r>
            <a:r>
              <a:rPr lang="en-US" altLang="zh-CN" b="1" baseline="-25000"/>
              <a:t>1</a:t>
            </a:r>
          </a:p>
        </p:txBody>
      </p:sp>
      <p:sp>
        <p:nvSpPr>
          <p:cNvPr id="38984" name="Text Box 72"/>
          <p:cNvSpPr txBox="1">
            <a:spLocks noChangeArrowheads="1"/>
          </p:cNvSpPr>
          <p:nvPr/>
        </p:nvSpPr>
        <p:spPr bwMode="auto">
          <a:xfrm>
            <a:off x="6172200" y="0"/>
            <a:ext cx="1085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Z</a:t>
            </a:r>
            <a:r>
              <a:rPr lang="en-US" altLang="zh-CN" b="1" baseline="-25000"/>
              <a:t>2</a:t>
            </a:r>
          </a:p>
        </p:txBody>
      </p:sp>
      <p:sp>
        <p:nvSpPr>
          <p:cNvPr id="38985" name="Oval 73"/>
          <p:cNvSpPr>
            <a:spLocks noChangeArrowheads="1"/>
          </p:cNvSpPr>
          <p:nvPr/>
        </p:nvSpPr>
        <p:spPr bwMode="auto">
          <a:xfrm>
            <a:off x="3981450" y="2438400"/>
            <a:ext cx="115888" cy="1301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86" name="Oval 74"/>
          <p:cNvSpPr>
            <a:spLocks noChangeArrowheads="1"/>
          </p:cNvSpPr>
          <p:nvPr/>
        </p:nvSpPr>
        <p:spPr bwMode="auto">
          <a:xfrm>
            <a:off x="5143500" y="2286000"/>
            <a:ext cx="115888" cy="1301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8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89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8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8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8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8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8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8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8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8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5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8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89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5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89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89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15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8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3000"/>
                            </p:stCondLst>
                            <p:childTnLst>
                              <p:par>
                                <p:cTn id="7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8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4500"/>
                            </p:stCondLst>
                            <p:childTnLst>
                              <p:par>
                                <p:cTn id="7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89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6000"/>
                            </p:stCondLst>
                            <p:childTnLst>
                              <p:par>
                                <p:cTn id="7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89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500"/>
                            </p:stCondLst>
                            <p:childTnLst>
                              <p:par>
                                <p:cTn id="8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89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9000"/>
                            </p:stCondLst>
                            <p:childTnLst>
                              <p:par>
                                <p:cTn id="86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389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66" grpId="0" autoUpdateAnimBg="0"/>
      <p:bldP spid="38967" grpId="0" autoUpdateAnimBg="0"/>
      <p:bldP spid="38968" grpId="0" autoUpdateAnimBg="0"/>
      <p:bldP spid="38969" grpId="0" animBg="1" autoUpdateAnimBg="0"/>
      <p:bldP spid="38970" grpId="0" animBg="1"/>
      <p:bldP spid="38971" grpId="0" animBg="1"/>
      <p:bldP spid="38972" grpId="0" animBg="1"/>
      <p:bldP spid="38973" grpId="0" animBg="1" autoUpdateAnimBg="0"/>
      <p:bldP spid="38974" grpId="0" animBg="1"/>
      <p:bldP spid="38975" grpId="0" animBg="1"/>
      <p:bldP spid="38976" grpId="0" animBg="1" autoUpdateAnimBg="0"/>
      <p:bldP spid="38977" grpId="0" animBg="1"/>
      <p:bldP spid="38978" grpId="0" animBg="1"/>
      <p:bldP spid="38979" grpId="0" animBg="1"/>
      <p:bldP spid="38980" grpId="0" animBg="1"/>
      <p:bldP spid="38981" grpId="0" animBg="1"/>
      <p:bldP spid="38982" grpId="0" animBg="1"/>
      <p:bldP spid="38983" grpId="0" autoUpdateAnimBg="0"/>
      <p:bldP spid="38984" grpId="0" autoUpdateAnimBg="0"/>
      <p:bldP spid="38985" grpId="0" animBg="1"/>
      <p:bldP spid="3898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162050" y="2838450"/>
            <a:ext cx="6438900" cy="18669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b="1">
                <a:solidFill>
                  <a:schemeClr val="tx2"/>
                </a:solidFill>
              </a:rPr>
              <a:t>二</a:t>
            </a:r>
            <a:r>
              <a:rPr lang="en-US" altLang="zh-CN" b="1">
                <a:solidFill>
                  <a:schemeClr val="tx2"/>
                </a:solidFill>
              </a:rPr>
              <a:t>—</a:t>
            </a:r>
            <a:r>
              <a:rPr lang="zh-CN" altLang="en-US" b="1">
                <a:solidFill>
                  <a:schemeClr val="tx2"/>
                </a:solidFill>
              </a:rPr>
              <a:t>十进制译码器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V="1">
            <a:off x="2705100" y="46482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3905250" y="46863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462915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274320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V="1">
            <a:off x="5067300" y="47053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626745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V="1">
            <a:off x="518160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V="1">
            <a:off x="573405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V="1">
            <a:off x="685800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6067425" y="42291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A</a:t>
            </a:r>
            <a:r>
              <a:rPr lang="en-US" altLang="zh-CN" b="1" baseline="-250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3386138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 flipV="1">
            <a:off x="403860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4800600" y="42481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A</a:t>
            </a:r>
            <a:r>
              <a:rPr lang="en-US" altLang="zh-CN" b="1" baseline="-25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7668" name="Text Box 20"/>
          <p:cNvSpPr txBox="1">
            <a:spLocks noChangeArrowheads="1"/>
          </p:cNvSpPr>
          <p:nvPr/>
        </p:nvSpPr>
        <p:spPr bwMode="auto">
          <a:xfrm>
            <a:off x="3657600" y="42291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A</a:t>
            </a:r>
            <a:r>
              <a:rPr lang="en-US" altLang="zh-CN" b="1" baseline="-250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1238250" y="495300"/>
            <a:ext cx="668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二、中规模集成二</a:t>
            </a:r>
            <a:r>
              <a:rPr lang="en-US" altLang="zh-CN" b="1">
                <a:solidFill>
                  <a:schemeClr val="tx2"/>
                </a:solidFill>
              </a:rPr>
              <a:t>—</a:t>
            </a:r>
            <a:r>
              <a:rPr lang="zh-CN" altLang="en-US" b="1">
                <a:solidFill>
                  <a:schemeClr val="tx2"/>
                </a:solidFill>
              </a:rPr>
              <a:t>十进制译码器</a:t>
            </a:r>
            <a:r>
              <a:rPr lang="zh-CN" altLang="en-US" b="1"/>
              <a:t>（</a:t>
            </a:r>
            <a:r>
              <a:rPr lang="en-US" altLang="zh-CN" b="1"/>
              <a:t>74LS42</a:t>
            </a:r>
            <a:r>
              <a:rPr lang="zh-CN" altLang="en-US" b="1"/>
              <a:t>）</a:t>
            </a:r>
          </a:p>
        </p:txBody>
      </p:sp>
      <p:graphicFrame>
        <p:nvGraphicFramePr>
          <p:cNvPr id="27679" name="Object 31"/>
          <p:cNvGraphicFramePr>
            <a:graphicFrameLocks noChangeAspect="1"/>
          </p:cNvGraphicFramePr>
          <p:nvPr/>
        </p:nvGraphicFramePr>
        <p:xfrm>
          <a:off x="2511425" y="287655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480" imgH="253800" progId="Equation.3">
                  <p:embed/>
                </p:oleObj>
              </mc:Choice>
              <mc:Fallback>
                <p:oleObj name="Equation" r:id="rId2" imgW="177480" imgH="253800" progId="Equation.3">
                  <p:embed/>
                  <p:pic>
                    <p:nvPicPr>
                      <p:cNvPr id="276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287655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32"/>
          <p:cNvGraphicFramePr>
            <a:graphicFrameLocks noChangeAspect="1"/>
          </p:cNvGraphicFramePr>
          <p:nvPr/>
        </p:nvGraphicFramePr>
        <p:xfrm>
          <a:off x="3140075" y="287655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253800" progId="Equation.3">
                  <p:embed/>
                </p:oleObj>
              </mc:Choice>
              <mc:Fallback>
                <p:oleObj name="Equation" r:id="rId4" imgW="177480" imgH="253800" progId="Equation.3">
                  <p:embed/>
                  <p:pic>
                    <p:nvPicPr>
                      <p:cNvPr id="2768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87655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1" name="Object 33"/>
          <p:cNvGraphicFramePr>
            <a:graphicFrameLocks noChangeAspect="1"/>
          </p:cNvGraphicFramePr>
          <p:nvPr/>
        </p:nvGraphicFramePr>
        <p:xfrm>
          <a:off x="3768725" y="289560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53800" progId="Equation.3">
                  <p:embed/>
                </p:oleObj>
              </mc:Choice>
              <mc:Fallback>
                <p:oleObj name="Equation" r:id="rId6" imgW="177480" imgH="253800" progId="Equation.3">
                  <p:embed/>
                  <p:pic>
                    <p:nvPicPr>
                      <p:cNvPr id="2768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289560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2" name="Object 34"/>
          <p:cNvGraphicFramePr>
            <a:graphicFrameLocks noChangeAspect="1"/>
          </p:cNvGraphicFramePr>
          <p:nvPr/>
        </p:nvGraphicFramePr>
        <p:xfrm>
          <a:off x="4359275" y="2874963"/>
          <a:ext cx="5016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241200" progId="Equation.3">
                  <p:embed/>
                </p:oleObj>
              </mc:Choice>
              <mc:Fallback>
                <p:oleObj name="Equation" r:id="rId8" imgW="177480" imgH="241200" progId="Equation.3">
                  <p:embed/>
                  <p:pic>
                    <p:nvPicPr>
                      <p:cNvPr id="2768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2874963"/>
                        <a:ext cx="501650" cy="6651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3" name="Object 35"/>
          <p:cNvGraphicFramePr>
            <a:graphicFrameLocks noChangeAspect="1"/>
          </p:cNvGraphicFramePr>
          <p:nvPr/>
        </p:nvGraphicFramePr>
        <p:xfrm>
          <a:off x="4911725" y="289560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253800" progId="Equation.3">
                  <p:embed/>
                </p:oleObj>
              </mc:Choice>
              <mc:Fallback>
                <p:oleObj name="Equation" r:id="rId10" imgW="177480" imgH="253800" progId="Equation.3">
                  <p:embed/>
                  <p:pic>
                    <p:nvPicPr>
                      <p:cNvPr id="2768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5" y="289560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4" name="Object 36"/>
          <p:cNvGraphicFramePr>
            <a:graphicFrameLocks noChangeAspect="1"/>
          </p:cNvGraphicFramePr>
          <p:nvPr/>
        </p:nvGraphicFramePr>
        <p:xfrm>
          <a:off x="5464175" y="2894013"/>
          <a:ext cx="5016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480" imgH="241200" progId="Equation.3">
                  <p:embed/>
                </p:oleObj>
              </mc:Choice>
              <mc:Fallback>
                <p:oleObj name="Equation" r:id="rId12" imgW="177480" imgH="241200" progId="Equation.3">
                  <p:embed/>
                  <p:pic>
                    <p:nvPicPr>
                      <p:cNvPr id="2768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2894013"/>
                        <a:ext cx="501650" cy="6651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5" name="Object 37"/>
          <p:cNvGraphicFramePr>
            <a:graphicFrameLocks noChangeAspect="1"/>
          </p:cNvGraphicFramePr>
          <p:nvPr/>
        </p:nvGraphicFramePr>
        <p:xfrm>
          <a:off x="6034088" y="2894013"/>
          <a:ext cx="46672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241200" progId="Equation.3">
                  <p:embed/>
                </p:oleObj>
              </mc:Choice>
              <mc:Fallback>
                <p:oleObj name="Equation" r:id="rId14" imgW="164880" imgH="241200" progId="Equation.3">
                  <p:embed/>
                  <p:pic>
                    <p:nvPicPr>
                      <p:cNvPr id="27685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2894013"/>
                        <a:ext cx="466725" cy="6651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6" name="Object 38"/>
          <p:cNvGraphicFramePr>
            <a:graphicFrameLocks noChangeAspect="1"/>
          </p:cNvGraphicFramePr>
          <p:nvPr/>
        </p:nvGraphicFramePr>
        <p:xfrm>
          <a:off x="6664325" y="289560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7480" imgH="253800" progId="Equation.3">
                  <p:embed/>
                </p:oleObj>
              </mc:Choice>
              <mc:Fallback>
                <p:oleObj name="Equation" r:id="rId16" imgW="177480" imgH="253800" progId="Equation.3">
                  <p:embed/>
                  <p:pic>
                    <p:nvPicPr>
                      <p:cNvPr id="2768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289560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8" name="Line 40"/>
          <p:cNvSpPr>
            <a:spLocks noChangeShapeType="1"/>
          </p:cNvSpPr>
          <p:nvPr/>
        </p:nvSpPr>
        <p:spPr bwMode="auto">
          <a:xfrm flipV="1">
            <a:off x="6286500" y="46863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2514600" y="4210050"/>
            <a:ext cx="70485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A</a:t>
            </a:r>
            <a:r>
              <a:rPr lang="en-US" altLang="zh-CN" b="1" baseline="-25000">
                <a:solidFill>
                  <a:srgbClr val="FF0066"/>
                </a:solidFill>
              </a:rPr>
              <a:t>3</a:t>
            </a:r>
          </a:p>
        </p:txBody>
      </p:sp>
      <p:sp>
        <p:nvSpPr>
          <p:cNvPr id="27695" name="Oval 47"/>
          <p:cNvSpPr>
            <a:spLocks noChangeArrowheads="1"/>
          </p:cNvSpPr>
          <p:nvPr/>
        </p:nvSpPr>
        <p:spPr bwMode="auto">
          <a:xfrm>
            <a:off x="2686050" y="274320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6" name="Oval 48"/>
          <p:cNvSpPr>
            <a:spLocks noChangeArrowheads="1"/>
          </p:cNvSpPr>
          <p:nvPr/>
        </p:nvSpPr>
        <p:spPr bwMode="auto">
          <a:xfrm>
            <a:off x="3333750" y="274320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7" name="Oval 49"/>
          <p:cNvSpPr>
            <a:spLocks noChangeArrowheads="1"/>
          </p:cNvSpPr>
          <p:nvPr/>
        </p:nvSpPr>
        <p:spPr bwMode="auto">
          <a:xfrm>
            <a:off x="455295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8" name="Oval 50"/>
          <p:cNvSpPr>
            <a:spLocks noChangeArrowheads="1"/>
          </p:cNvSpPr>
          <p:nvPr/>
        </p:nvSpPr>
        <p:spPr bwMode="auto">
          <a:xfrm>
            <a:off x="400050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99" name="Oval 51"/>
          <p:cNvSpPr>
            <a:spLocks noChangeArrowheads="1"/>
          </p:cNvSpPr>
          <p:nvPr/>
        </p:nvSpPr>
        <p:spPr bwMode="auto">
          <a:xfrm>
            <a:off x="512445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00" name="Oval 52"/>
          <p:cNvSpPr>
            <a:spLocks noChangeArrowheads="1"/>
          </p:cNvSpPr>
          <p:nvPr/>
        </p:nvSpPr>
        <p:spPr bwMode="auto">
          <a:xfrm>
            <a:off x="569595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01" name="Oval 53"/>
          <p:cNvSpPr>
            <a:spLocks noChangeArrowheads="1"/>
          </p:cNvSpPr>
          <p:nvPr/>
        </p:nvSpPr>
        <p:spPr bwMode="auto">
          <a:xfrm>
            <a:off x="621030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02" name="Oval 54"/>
          <p:cNvSpPr>
            <a:spLocks noChangeArrowheads="1"/>
          </p:cNvSpPr>
          <p:nvPr/>
        </p:nvSpPr>
        <p:spPr bwMode="auto">
          <a:xfrm>
            <a:off x="680085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5" name="Line 67"/>
          <p:cNvSpPr>
            <a:spLocks noChangeShapeType="1"/>
          </p:cNvSpPr>
          <p:nvPr/>
        </p:nvSpPr>
        <p:spPr bwMode="auto">
          <a:xfrm flipV="1">
            <a:off x="1428750" y="19431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716" name="Line 68"/>
          <p:cNvSpPr>
            <a:spLocks noChangeShapeType="1"/>
          </p:cNvSpPr>
          <p:nvPr/>
        </p:nvSpPr>
        <p:spPr bwMode="auto">
          <a:xfrm flipV="1">
            <a:off x="2076450" y="19812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7717" name="Oval 69"/>
          <p:cNvSpPr>
            <a:spLocks noChangeArrowheads="1"/>
          </p:cNvSpPr>
          <p:nvPr/>
        </p:nvSpPr>
        <p:spPr bwMode="auto">
          <a:xfrm>
            <a:off x="139065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718" name="Oval 70"/>
          <p:cNvSpPr>
            <a:spLocks noChangeArrowheads="1"/>
          </p:cNvSpPr>
          <p:nvPr/>
        </p:nvSpPr>
        <p:spPr bwMode="auto">
          <a:xfrm>
            <a:off x="2019300" y="2762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7719" name="Object 71"/>
          <p:cNvGraphicFramePr>
            <a:graphicFrameLocks noChangeAspect="1"/>
          </p:cNvGraphicFramePr>
          <p:nvPr/>
        </p:nvGraphicFramePr>
        <p:xfrm>
          <a:off x="1825625" y="289560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53800" progId="Equation.3">
                  <p:embed/>
                </p:oleObj>
              </mc:Choice>
              <mc:Fallback>
                <p:oleObj name="Equation" r:id="rId18" imgW="177480" imgH="253800" progId="Equation.3">
                  <p:embed/>
                  <p:pic>
                    <p:nvPicPr>
                      <p:cNvPr id="27719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289560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20" name="Object 72"/>
          <p:cNvGraphicFramePr>
            <a:graphicFrameLocks noChangeAspect="1"/>
          </p:cNvGraphicFramePr>
          <p:nvPr/>
        </p:nvGraphicFramePr>
        <p:xfrm>
          <a:off x="1196975" y="2895600"/>
          <a:ext cx="5016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7480" imgH="253800" progId="Equation.3">
                  <p:embed/>
                </p:oleObj>
              </mc:Choice>
              <mc:Fallback>
                <p:oleObj name="Equation" r:id="rId20" imgW="177480" imgH="253800" progId="Equation.3">
                  <p:embed/>
                  <p:pic>
                    <p:nvPicPr>
                      <p:cNvPr id="2772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895600"/>
                        <a:ext cx="501650" cy="7000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257300" y="685800"/>
            <a:ext cx="501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三、显示译码器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281113" y="1233488"/>
            <a:ext cx="54483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  <a:r>
              <a:rPr lang="zh-CN" altLang="en-US" b="1"/>
              <a:t>、七段字符显示器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  <a:r>
              <a:rPr lang="zh-CN" altLang="en-US" b="1"/>
              <a:t>）发光二极管（</a:t>
            </a:r>
            <a:r>
              <a:rPr lang="en-US" altLang="zh-CN" b="1"/>
              <a:t>LED</a:t>
            </a:r>
            <a:r>
              <a:rPr lang="zh-CN" altLang="en-US" b="1"/>
              <a:t>）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495550" y="2438400"/>
            <a:ext cx="2305050" cy="2952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AutoShape 5"/>
          <p:cNvSpPr>
            <a:spLocks noChangeArrowheads="1"/>
          </p:cNvSpPr>
          <p:nvPr/>
        </p:nvSpPr>
        <p:spPr bwMode="auto">
          <a:xfrm>
            <a:off x="3124200" y="2609850"/>
            <a:ext cx="1066800" cy="17145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3143250" y="3886200"/>
            <a:ext cx="1066800" cy="17145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>
            <a:off x="3009900" y="5105400"/>
            <a:ext cx="1066800" cy="17145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5" name="AutoShape 9"/>
          <p:cNvSpPr>
            <a:spLocks noChangeArrowheads="1"/>
          </p:cNvSpPr>
          <p:nvPr/>
        </p:nvSpPr>
        <p:spPr bwMode="auto">
          <a:xfrm>
            <a:off x="4248150" y="4038600"/>
            <a:ext cx="133350" cy="10668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6" name="AutoShape 10"/>
          <p:cNvSpPr>
            <a:spLocks noChangeArrowheads="1"/>
          </p:cNvSpPr>
          <p:nvPr/>
        </p:nvSpPr>
        <p:spPr bwMode="auto">
          <a:xfrm>
            <a:off x="2895600" y="2819400"/>
            <a:ext cx="133350" cy="10668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7" name="AutoShape 11"/>
          <p:cNvSpPr>
            <a:spLocks noChangeArrowheads="1"/>
          </p:cNvSpPr>
          <p:nvPr/>
        </p:nvSpPr>
        <p:spPr bwMode="auto">
          <a:xfrm>
            <a:off x="2876550" y="3943350"/>
            <a:ext cx="133350" cy="10668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AutoShape 12"/>
          <p:cNvSpPr>
            <a:spLocks noChangeArrowheads="1"/>
          </p:cNvSpPr>
          <p:nvPr/>
        </p:nvSpPr>
        <p:spPr bwMode="auto">
          <a:xfrm>
            <a:off x="4267200" y="2762250"/>
            <a:ext cx="133350" cy="1066800"/>
          </a:xfrm>
          <a:prstGeom prst="roundRect">
            <a:avLst>
              <a:gd name="adj" fmla="val 16667"/>
            </a:avLst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4572000" y="5162550"/>
            <a:ext cx="88900" cy="88900"/>
          </a:xfrm>
          <a:prstGeom prst="ellipse">
            <a:avLst/>
          </a:prstGeom>
          <a:solidFill>
            <a:srgbClr val="33CC33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10" name="Text Box 14"/>
          <p:cNvSpPr txBox="1">
            <a:spLocks noChangeArrowheads="1"/>
          </p:cNvSpPr>
          <p:nvPr/>
        </p:nvSpPr>
        <p:spPr bwMode="auto">
          <a:xfrm>
            <a:off x="3409950" y="22288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286250" y="30480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305300" y="42100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3371850" y="5124450"/>
            <a:ext cx="57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2590800" y="42291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2609850" y="32004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f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3409950" y="33528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4667250" y="5295900"/>
            <a:ext cx="6858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5334000" y="5410200"/>
            <a:ext cx="800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D.P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animBg="1"/>
      <p:bldP spid="29701" grpId="0" animBg="1"/>
      <p:bldP spid="29702" grpId="0" animBg="1"/>
      <p:bldP spid="29703" grpId="0" animBg="1"/>
      <p:bldP spid="29705" grpId="0" animBg="1"/>
      <p:bldP spid="29706" grpId="0" animBg="1"/>
      <p:bldP spid="29707" grpId="0" animBg="1"/>
      <p:bldP spid="29708" grpId="0" animBg="1"/>
      <p:bldP spid="29709" grpId="0" animBg="1"/>
      <p:bldP spid="29710" grpId="0" autoUpdateAnimBg="0"/>
      <p:bldP spid="29713" grpId="0" autoUpdateAnimBg="0"/>
      <p:bldP spid="29714" grpId="0" autoUpdateAnimBg="0"/>
      <p:bldP spid="29715" grpId="0" autoUpdateAnimBg="0"/>
      <p:bldP spid="29716" grpId="0" autoUpdateAnimBg="0"/>
      <p:bldP spid="29717" grpId="0" autoUpdateAnimBg="0"/>
      <p:bldP spid="29718" grpId="0" autoUpdateAnimBg="0"/>
      <p:bldP spid="29719" grpId="0" animBg="1"/>
      <p:bldP spid="2972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1066800" y="590550"/>
            <a:ext cx="600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1214438" y="2667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</a:rPr>
              <a:t>共阴极驱动：</a:t>
            </a:r>
          </a:p>
        </p:txBody>
      </p:sp>
      <p:grpSp>
        <p:nvGrpSpPr>
          <p:cNvPr id="30774" name="Group 54"/>
          <p:cNvGrpSpPr>
            <a:grpSpLocks/>
          </p:cNvGrpSpPr>
          <p:nvPr/>
        </p:nvGrpSpPr>
        <p:grpSpPr bwMode="auto">
          <a:xfrm>
            <a:off x="1009650" y="1085850"/>
            <a:ext cx="6896100" cy="2647950"/>
            <a:chOff x="636" y="684"/>
            <a:chExt cx="4344" cy="1668"/>
          </a:xfrm>
        </p:grpSpPr>
        <p:sp>
          <p:nvSpPr>
            <p:cNvPr id="30722" name="AutoShape 2"/>
            <p:cNvSpPr>
              <a:spLocks noChangeArrowheads="1"/>
            </p:cNvSpPr>
            <p:nvPr/>
          </p:nvSpPr>
          <p:spPr bwMode="auto">
            <a:xfrm flipV="1">
              <a:off x="1524" y="1488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" name="Line 3"/>
            <p:cNvSpPr>
              <a:spLocks noChangeShapeType="1"/>
            </p:cNvSpPr>
            <p:nvPr/>
          </p:nvSpPr>
          <p:spPr bwMode="auto">
            <a:xfrm>
              <a:off x="1488" y="1752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4" name="AutoShape 4"/>
            <p:cNvSpPr>
              <a:spLocks noChangeArrowheads="1"/>
            </p:cNvSpPr>
            <p:nvPr/>
          </p:nvSpPr>
          <p:spPr bwMode="auto">
            <a:xfrm flipV="1">
              <a:off x="4632" y="1536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5" name="AutoShape 5"/>
            <p:cNvSpPr>
              <a:spLocks noChangeArrowheads="1"/>
            </p:cNvSpPr>
            <p:nvPr/>
          </p:nvSpPr>
          <p:spPr bwMode="auto">
            <a:xfrm flipV="1">
              <a:off x="4116" y="1512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6" name="AutoShape 6"/>
            <p:cNvSpPr>
              <a:spLocks noChangeArrowheads="1"/>
            </p:cNvSpPr>
            <p:nvPr/>
          </p:nvSpPr>
          <p:spPr bwMode="auto">
            <a:xfrm flipV="1">
              <a:off x="1944" y="1500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7" name="AutoShape 7"/>
            <p:cNvSpPr>
              <a:spLocks noChangeArrowheads="1"/>
            </p:cNvSpPr>
            <p:nvPr/>
          </p:nvSpPr>
          <p:spPr bwMode="auto">
            <a:xfrm flipV="1">
              <a:off x="2364" y="1500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8" name="AutoShape 8"/>
            <p:cNvSpPr>
              <a:spLocks noChangeArrowheads="1"/>
            </p:cNvSpPr>
            <p:nvPr/>
          </p:nvSpPr>
          <p:spPr bwMode="auto">
            <a:xfrm flipV="1">
              <a:off x="2784" y="1488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9" name="AutoShape 9"/>
            <p:cNvSpPr>
              <a:spLocks noChangeArrowheads="1"/>
            </p:cNvSpPr>
            <p:nvPr/>
          </p:nvSpPr>
          <p:spPr bwMode="auto">
            <a:xfrm flipV="1">
              <a:off x="3252" y="1500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0" name="AutoShape 10"/>
            <p:cNvSpPr>
              <a:spLocks noChangeArrowheads="1"/>
            </p:cNvSpPr>
            <p:nvPr/>
          </p:nvSpPr>
          <p:spPr bwMode="auto">
            <a:xfrm flipV="1">
              <a:off x="3648" y="1512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>
              <a:off x="1920" y="1764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12"/>
            <p:cNvSpPr>
              <a:spLocks noChangeShapeType="1"/>
            </p:cNvSpPr>
            <p:nvPr/>
          </p:nvSpPr>
          <p:spPr bwMode="auto">
            <a:xfrm>
              <a:off x="2316" y="1776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>
              <a:off x="2748" y="1764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>
              <a:off x="3204" y="1764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>
              <a:off x="3624" y="1764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>
              <a:off x="4092" y="1788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4632" y="1788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1668" y="1776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>
              <a:off x="2088" y="1776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2508" y="1788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>
              <a:off x="2928" y="1776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>
              <a:off x="3396" y="1776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>
              <a:off x="3792" y="1776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>
              <a:off x="4272" y="1788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>
              <a:off x="4776" y="1788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780" y="1944"/>
              <a:ext cx="4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>
              <a:off x="792" y="1944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>
              <a:off x="636" y="2340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Line 32"/>
            <p:cNvSpPr>
              <a:spLocks noChangeShapeType="1"/>
            </p:cNvSpPr>
            <p:nvPr/>
          </p:nvSpPr>
          <p:spPr bwMode="auto">
            <a:xfrm>
              <a:off x="1692" y="1044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Line 33"/>
            <p:cNvSpPr>
              <a:spLocks noChangeShapeType="1"/>
            </p:cNvSpPr>
            <p:nvPr/>
          </p:nvSpPr>
          <p:spPr bwMode="auto">
            <a:xfrm>
              <a:off x="2100" y="1044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2508" y="1056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>
              <a:off x="2940" y="1044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>
              <a:off x="3384" y="1032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3804" y="1068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4260" y="1068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Line 39"/>
            <p:cNvSpPr>
              <a:spLocks noChangeShapeType="1"/>
            </p:cNvSpPr>
            <p:nvPr/>
          </p:nvSpPr>
          <p:spPr bwMode="auto">
            <a:xfrm>
              <a:off x="4788" y="1092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Text Box 40"/>
            <p:cNvSpPr txBox="1">
              <a:spLocks noChangeArrowheads="1"/>
            </p:cNvSpPr>
            <p:nvPr/>
          </p:nvSpPr>
          <p:spPr bwMode="auto">
            <a:xfrm>
              <a:off x="1368" y="684"/>
              <a:ext cx="3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    a     b     c      d      e      f      g     dp</a:t>
              </a:r>
            </a:p>
          </p:txBody>
        </p:sp>
      </p:grpSp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714375" y="4276725"/>
            <a:ext cx="36195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grpSp>
        <p:nvGrpSpPr>
          <p:cNvPr id="30775" name="Group 55"/>
          <p:cNvGrpSpPr>
            <a:grpSpLocks/>
          </p:cNvGrpSpPr>
          <p:nvPr/>
        </p:nvGrpSpPr>
        <p:grpSpPr bwMode="auto">
          <a:xfrm>
            <a:off x="990600" y="3829050"/>
            <a:ext cx="4629150" cy="1428750"/>
            <a:chOff x="624" y="2412"/>
            <a:chExt cx="2916" cy="900"/>
          </a:xfrm>
        </p:grpSpPr>
        <p:sp>
          <p:nvSpPr>
            <p:cNvPr id="30761" name="AutoShape 41"/>
            <p:cNvSpPr>
              <a:spLocks noChangeArrowheads="1"/>
            </p:cNvSpPr>
            <p:nvPr/>
          </p:nvSpPr>
          <p:spPr bwMode="auto">
            <a:xfrm rot="16200000" flipV="1">
              <a:off x="2520" y="2700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 rot="-5400000">
              <a:off x="2640" y="2796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Rectangle 43"/>
            <p:cNvSpPr>
              <a:spLocks noChangeArrowheads="1"/>
            </p:cNvSpPr>
            <p:nvPr/>
          </p:nvSpPr>
          <p:spPr bwMode="auto">
            <a:xfrm>
              <a:off x="1236" y="2736"/>
              <a:ext cx="504" cy="1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>
              <a:off x="1752" y="2820"/>
              <a:ext cx="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>
              <a:off x="624" y="2820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Line 46"/>
            <p:cNvSpPr>
              <a:spLocks noChangeShapeType="1"/>
            </p:cNvSpPr>
            <p:nvPr/>
          </p:nvSpPr>
          <p:spPr bwMode="auto">
            <a:xfrm>
              <a:off x="2820" y="2820"/>
              <a:ext cx="5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47"/>
            <p:cNvSpPr>
              <a:spLocks noChangeShapeType="1"/>
            </p:cNvSpPr>
            <p:nvPr/>
          </p:nvSpPr>
          <p:spPr bwMode="auto">
            <a:xfrm>
              <a:off x="3360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Line 48"/>
            <p:cNvSpPr>
              <a:spLocks noChangeShapeType="1"/>
            </p:cNvSpPr>
            <p:nvPr/>
          </p:nvSpPr>
          <p:spPr bwMode="auto">
            <a:xfrm>
              <a:off x="3192" y="3300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9" name="Text Box 49"/>
            <p:cNvSpPr txBox="1">
              <a:spLocks noChangeArrowheads="1"/>
            </p:cNvSpPr>
            <p:nvPr/>
          </p:nvSpPr>
          <p:spPr bwMode="auto">
            <a:xfrm>
              <a:off x="1296" y="2412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R</a:t>
              </a:r>
            </a:p>
          </p:txBody>
        </p:sp>
        <p:sp>
          <p:nvSpPr>
            <p:cNvPr id="30771" name="Text Box 51"/>
            <p:cNvSpPr txBox="1">
              <a:spLocks noChangeArrowheads="1"/>
            </p:cNvSpPr>
            <p:nvPr/>
          </p:nvSpPr>
          <p:spPr bwMode="auto">
            <a:xfrm>
              <a:off x="1848" y="2544"/>
              <a:ext cx="2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</a:t>
              </a:r>
            </a:p>
          </p:txBody>
        </p:sp>
      </p:grpSp>
      <p:sp>
        <p:nvSpPr>
          <p:cNvPr id="30772" name="Text Box 52"/>
          <p:cNvSpPr txBox="1">
            <a:spLocks noChangeArrowheads="1"/>
          </p:cNvSpPr>
          <p:nvPr/>
        </p:nvSpPr>
        <p:spPr bwMode="auto">
          <a:xfrm>
            <a:off x="642938" y="4276725"/>
            <a:ext cx="36195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30773" name="AutoShape 53"/>
          <p:cNvSpPr>
            <a:spLocks noChangeArrowheads="1"/>
          </p:cNvSpPr>
          <p:nvPr/>
        </p:nvSpPr>
        <p:spPr bwMode="auto">
          <a:xfrm rot="16200000" flipV="1">
            <a:off x="4014788" y="4286250"/>
            <a:ext cx="476250" cy="400050"/>
          </a:xfrm>
          <a:prstGeom prst="triangle">
            <a:avLst>
              <a:gd name="adj" fmla="val 50000"/>
            </a:avLst>
          </a:prstGeom>
          <a:solidFill>
            <a:srgbClr val="FF0066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0" grpId="0" animBg="1" autoUpdateAnimBg="0"/>
      <p:bldP spid="30772" grpId="0" animBg="1" autoUpdateAnimBg="0"/>
      <p:bldP spid="3077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1066800" y="590550"/>
            <a:ext cx="600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1128713" y="238125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1"/>
                </a:solidFill>
              </a:rPr>
              <a:t>共阳极驱动：</a:t>
            </a:r>
          </a:p>
        </p:txBody>
      </p:sp>
      <p:sp>
        <p:nvSpPr>
          <p:cNvPr id="31795" name="Text Box 51"/>
          <p:cNvSpPr txBox="1">
            <a:spLocks noChangeArrowheads="1"/>
          </p:cNvSpPr>
          <p:nvPr/>
        </p:nvSpPr>
        <p:spPr bwMode="auto">
          <a:xfrm>
            <a:off x="2433638" y="4219575"/>
            <a:ext cx="36195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grpSp>
        <p:nvGrpSpPr>
          <p:cNvPr id="31804" name="Group 60"/>
          <p:cNvGrpSpPr>
            <a:grpSpLocks/>
          </p:cNvGrpSpPr>
          <p:nvPr/>
        </p:nvGrpSpPr>
        <p:grpSpPr bwMode="auto">
          <a:xfrm>
            <a:off x="0" y="1085850"/>
            <a:ext cx="7867650" cy="2114550"/>
            <a:chOff x="0" y="684"/>
            <a:chExt cx="4956" cy="1332"/>
          </a:xfrm>
        </p:grpSpPr>
        <p:sp>
          <p:nvSpPr>
            <p:cNvPr id="31746" name="AutoShape 2"/>
            <p:cNvSpPr>
              <a:spLocks noChangeArrowheads="1"/>
            </p:cNvSpPr>
            <p:nvPr/>
          </p:nvSpPr>
          <p:spPr bwMode="auto">
            <a:xfrm>
              <a:off x="1524" y="1512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47" name="Line 3"/>
            <p:cNvSpPr>
              <a:spLocks noChangeShapeType="1"/>
            </p:cNvSpPr>
            <p:nvPr/>
          </p:nvSpPr>
          <p:spPr bwMode="auto">
            <a:xfrm>
              <a:off x="1500" y="1524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48" name="AutoShape 4"/>
            <p:cNvSpPr>
              <a:spLocks noChangeArrowheads="1"/>
            </p:cNvSpPr>
            <p:nvPr/>
          </p:nvSpPr>
          <p:spPr bwMode="auto">
            <a:xfrm>
              <a:off x="4632" y="1536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49" name="AutoShape 5"/>
            <p:cNvSpPr>
              <a:spLocks noChangeArrowheads="1"/>
            </p:cNvSpPr>
            <p:nvPr/>
          </p:nvSpPr>
          <p:spPr bwMode="auto">
            <a:xfrm>
              <a:off x="4116" y="1512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0" name="AutoShape 6"/>
            <p:cNvSpPr>
              <a:spLocks noChangeArrowheads="1"/>
            </p:cNvSpPr>
            <p:nvPr/>
          </p:nvSpPr>
          <p:spPr bwMode="auto">
            <a:xfrm flipH="1">
              <a:off x="1944" y="1512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1" name="AutoShape 7"/>
            <p:cNvSpPr>
              <a:spLocks noChangeArrowheads="1"/>
            </p:cNvSpPr>
            <p:nvPr/>
          </p:nvSpPr>
          <p:spPr bwMode="auto">
            <a:xfrm>
              <a:off x="2364" y="1500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2" name="AutoShape 8"/>
            <p:cNvSpPr>
              <a:spLocks noChangeArrowheads="1"/>
            </p:cNvSpPr>
            <p:nvPr/>
          </p:nvSpPr>
          <p:spPr bwMode="auto">
            <a:xfrm>
              <a:off x="2784" y="1512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3" name="AutoShape 9"/>
            <p:cNvSpPr>
              <a:spLocks noChangeArrowheads="1"/>
            </p:cNvSpPr>
            <p:nvPr/>
          </p:nvSpPr>
          <p:spPr bwMode="auto">
            <a:xfrm>
              <a:off x="3252" y="1500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4" name="AutoShape 10"/>
            <p:cNvSpPr>
              <a:spLocks noChangeArrowheads="1"/>
            </p:cNvSpPr>
            <p:nvPr/>
          </p:nvSpPr>
          <p:spPr bwMode="auto">
            <a:xfrm>
              <a:off x="3648" y="1512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Line 11"/>
            <p:cNvSpPr>
              <a:spLocks noChangeShapeType="1"/>
            </p:cNvSpPr>
            <p:nvPr/>
          </p:nvSpPr>
          <p:spPr bwMode="auto">
            <a:xfrm>
              <a:off x="1920" y="1500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12"/>
            <p:cNvSpPr>
              <a:spLocks noChangeShapeType="1"/>
            </p:cNvSpPr>
            <p:nvPr/>
          </p:nvSpPr>
          <p:spPr bwMode="auto">
            <a:xfrm>
              <a:off x="2340" y="1500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3"/>
            <p:cNvSpPr>
              <a:spLocks noChangeShapeType="1"/>
            </p:cNvSpPr>
            <p:nvPr/>
          </p:nvSpPr>
          <p:spPr bwMode="auto">
            <a:xfrm>
              <a:off x="2772" y="1512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14"/>
            <p:cNvSpPr>
              <a:spLocks noChangeShapeType="1"/>
            </p:cNvSpPr>
            <p:nvPr/>
          </p:nvSpPr>
          <p:spPr bwMode="auto">
            <a:xfrm>
              <a:off x="3228" y="1512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Line 15"/>
            <p:cNvSpPr>
              <a:spLocks noChangeShapeType="1"/>
            </p:cNvSpPr>
            <p:nvPr/>
          </p:nvSpPr>
          <p:spPr bwMode="auto">
            <a:xfrm>
              <a:off x="3624" y="1524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16"/>
            <p:cNvSpPr>
              <a:spLocks noChangeShapeType="1"/>
            </p:cNvSpPr>
            <p:nvPr/>
          </p:nvSpPr>
          <p:spPr bwMode="auto">
            <a:xfrm>
              <a:off x="4080" y="1524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Line 17"/>
            <p:cNvSpPr>
              <a:spLocks noChangeShapeType="1"/>
            </p:cNvSpPr>
            <p:nvPr/>
          </p:nvSpPr>
          <p:spPr bwMode="auto">
            <a:xfrm>
              <a:off x="4608" y="1524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Line 18"/>
            <p:cNvSpPr>
              <a:spLocks noChangeShapeType="1"/>
            </p:cNvSpPr>
            <p:nvPr/>
          </p:nvSpPr>
          <p:spPr bwMode="auto">
            <a:xfrm>
              <a:off x="1668" y="1776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19"/>
            <p:cNvSpPr>
              <a:spLocks noChangeShapeType="1"/>
            </p:cNvSpPr>
            <p:nvPr/>
          </p:nvSpPr>
          <p:spPr bwMode="auto">
            <a:xfrm>
              <a:off x="2100" y="1776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20"/>
            <p:cNvSpPr>
              <a:spLocks noChangeShapeType="1"/>
            </p:cNvSpPr>
            <p:nvPr/>
          </p:nvSpPr>
          <p:spPr bwMode="auto">
            <a:xfrm>
              <a:off x="2508" y="1788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21"/>
            <p:cNvSpPr>
              <a:spLocks noChangeShapeType="1"/>
            </p:cNvSpPr>
            <p:nvPr/>
          </p:nvSpPr>
          <p:spPr bwMode="auto">
            <a:xfrm>
              <a:off x="2928" y="1776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>
              <a:off x="3396" y="1776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 flipH="1">
              <a:off x="3792" y="1752"/>
              <a:ext cx="12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24"/>
            <p:cNvSpPr>
              <a:spLocks noChangeShapeType="1"/>
            </p:cNvSpPr>
            <p:nvPr/>
          </p:nvSpPr>
          <p:spPr bwMode="auto">
            <a:xfrm>
              <a:off x="4260" y="1764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Line 25"/>
            <p:cNvSpPr>
              <a:spLocks noChangeShapeType="1"/>
            </p:cNvSpPr>
            <p:nvPr/>
          </p:nvSpPr>
          <p:spPr bwMode="auto">
            <a:xfrm>
              <a:off x="4776" y="1776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Line 26"/>
            <p:cNvSpPr>
              <a:spLocks noChangeShapeType="1"/>
            </p:cNvSpPr>
            <p:nvPr/>
          </p:nvSpPr>
          <p:spPr bwMode="auto">
            <a:xfrm flipV="1">
              <a:off x="996" y="1920"/>
              <a:ext cx="3792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31"/>
            <p:cNvSpPr>
              <a:spLocks noChangeShapeType="1"/>
            </p:cNvSpPr>
            <p:nvPr/>
          </p:nvSpPr>
          <p:spPr bwMode="auto">
            <a:xfrm>
              <a:off x="1668" y="1044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Line 32"/>
            <p:cNvSpPr>
              <a:spLocks noChangeShapeType="1"/>
            </p:cNvSpPr>
            <p:nvPr/>
          </p:nvSpPr>
          <p:spPr bwMode="auto">
            <a:xfrm>
              <a:off x="2100" y="1044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33"/>
            <p:cNvSpPr>
              <a:spLocks noChangeShapeType="1"/>
            </p:cNvSpPr>
            <p:nvPr/>
          </p:nvSpPr>
          <p:spPr bwMode="auto">
            <a:xfrm>
              <a:off x="2508" y="1056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Line 34"/>
            <p:cNvSpPr>
              <a:spLocks noChangeShapeType="1"/>
            </p:cNvSpPr>
            <p:nvPr/>
          </p:nvSpPr>
          <p:spPr bwMode="auto">
            <a:xfrm>
              <a:off x="2940" y="1044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9" name="Line 35"/>
            <p:cNvSpPr>
              <a:spLocks noChangeShapeType="1"/>
            </p:cNvSpPr>
            <p:nvPr/>
          </p:nvSpPr>
          <p:spPr bwMode="auto">
            <a:xfrm>
              <a:off x="3384" y="1032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36"/>
            <p:cNvSpPr>
              <a:spLocks noChangeShapeType="1"/>
            </p:cNvSpPr>
            <p:nvPr/>
          </p:nvSpPr>
          <p:spPr bwMode="auto">
            <a:xfrm>
              <a:off x="3804" y="1068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4260" y="1068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4788" y="1092"/>
              <a:ext cx="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Text Box 39"/>
            <p:cNvSpPr txBox="1">
              <a:spLocks noChangeArrowheads="1"/>
            </p:cNvSpPr>
            <p:nvPr/>
          </p:nvSpPr>
          <p:spPr bwMode="auto">
            <a:xfrm>
              <a:off x="1368" y="684"/>
              <a:ext cx="35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    a     b     c      d      e      f      g     dp</a:t>
              </a:r>
            </a:p>
          </p:txBody>
        </p:sp>
        <p:sp>
          <p:nvSpPr>
            <p:cNvPr id="31797" name="Rectangle 53"/>
            <p:cNvSpPr>
              <a:spLocks noChangeArrowheads="1"/>
            </p:cNvSpPr>
            <p:nvPr/>
          </p:nvSpPr>
          <p:spPr bwMode="auto">
            <a:xfrm>
              <a:off x="720" y="1824"/>
              <a:ext cx="312" cy="1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>
              <a:off x="480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Text Box 55"/>
            <p:cNvSpPr txBox="1">
              <a:spLocks noChangeArrowheads="1"/>
            </p:cNvSpPr>
            <p:nvPr/>
          </p:nvSpPr>
          <p:spPr bwMode="auto">
            <a:xfrm>
              <a:off x="0" y="1728"/>
              <a:ext cx="564" cy="288"/>
            </a:xfrm>
            <a:prstGeom prst="rect">
              <a:avLst/>
            </a:prstGeom>
            <a:solidFill>
              <a:srgbClr val="FF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+5V</a:t>
              </a:r>
            </a:p>
          </p:txBody>
        </p:sp>
        <p:sp>
          <p:nvSpPr>
            <p:cNvPr id="31800" name="Text Box 56"/>
            <p:cNvSpPr txBox="1">
              <a:spLocks noChangeArrowheads="1"/>
            </p:cNvSpPr>
            <p:nvPr/>
          </p:nvSpPr>
          <p:spPr bwMode="auto">
            <a:xfrm>
              <a:off x="732" y="1560"/>
              <a:ext cx="3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R</a:t>
              </a:r>
            </a:p>
          </p:txBody>
        </p:sp>
      </p:grpSp>
      <p:grpSp>
        <p:nvGrpSpPr>
          <p:cNvPr id="31805" name="Group 61"/>
          <p:cNvGrpSpPr>
            <a:grpSpLocks/>
          </p:cNvGrpSpPr>
          <p:nvPr/>
        </p:nvGrpSpPr>
        <p:grpSpPr bwMode="auto">
          <a:xfrm>
            <a:off x="2781300" y="3810000"/>
            <a:ext cx="5181600" cy="914400"/>
            <a:chOff x="1752" y="2400"/>
            <a:chExt cx="3264" cy="576"/>
          </a:xfrm>
        </p:grpSpPr>
        <p:sp>
          <p:nvSpPr>
            <p:cNvPr id="31784" name="AutoShape 40"/>
            <p:cNvSpPr>
              <a:spLocks noChangeArrowheads="1"/>
            </p:cNvSpPr>
            <p:nvPr/>
          </p:nvSpPr>
          <p:spPr bwMode="auto">
            <a:xfrm rot="16200000" flipH="1">
              <a:off x="2520" y="2700"/>
              <a:ext cx="300" cy="25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 rot="-5400000">
              <a:off x="2352" y="2796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Rectangle 42"/>
            <p:cNvSpPr>
              <a:spLocks noChangeArrowheads="1"/>
            </p:cNvSpPr>
            <p:nvPr/>
          </p:nvSpPr>
          <p:spPr bwMode="auto">
            <a:xfrm>
              <a:off x="3384" y="2712"/>
              <a:ext cx="504" cy="1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7" name="Line 43"/>
            <p:cNvSpPr>
              <a:spLocks noChangeShapeType="1"/>
            </p:cNvSpPr>
            <p:nvPr/>
          </p:nvSpPr>
          <p:spPr bwMode="auto">
            <a:xfrm>
              <a:off x="1752" y="2820"/>
              <a:ext cx="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8" name="Line 44"/>
            <p:cNvSpPr>
              <a:spLocks noChangeShapeType="1"/>
            </p:cNvSpPr>
            <p:nvPr/>
          </p:nvSpPr>
          <p:spPr bwMode="auto">
            <a:xfrm>
              <a:off x="3888" y="2796"/>
              <a:ext cx="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9" name="Line 45"/>
            <p:cNvSpPr>
              <a:spLocks noChangeShapeType="1"/>
            </p:cNvSpPr>
            <p:nvPr/>
          </p:nvSpPr>
          <p:spPr bwMode="auto">
            <a:xfrm>
              <a:off x="2820" y="2820"/>
              <a:ext cx="5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3408" y="2400"/>
              <a:ext cx="4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R</a:t>
              </a:r>
            </a:p>
          </p:txBody>
        </p:sp>
        <p:sp>
          <p:nvSpPr>
            <p:cNvPr id="31794" name="Text Box 50"/>
            <p:cNvSpPr txBox="1">
              <a:spLocks noChangeArrowheads="1"/>
            </p:cNvSpPr>
            <p:nvPr/>
          </p:nvSpPr>
          <p:spPr bwMode="auto">
            <a:xfrm>
              <a:off x="1848" y="2544"/>
              <a:ext cx="2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a</a:t>
              </a:r>
            </a:p>
          </p:txBody>
        </p:sp>
        <p:sp>
          <p:nvSpPr>
            <p:cNvPr id="31796" name="AutoShape 52"/>
            <p:cNvSpPr>
              <a:spLocks noChangeArrowheads="1"/>
            </p:cNvSpPr>
            <p:nvPr/>
          </p:nvSpPr>
          <p:spPr bwMode="auto">
            <a:xfrm rot="16200000" flipH="1">
              <a:off x="2532" y="2688"/>
              <a:ext cx="300" cy="252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488" y="2592"/>
              <a:ext cx="528" cy="288"/>
            </a:xfrm>
            <a:prstGeom prst="rect">
              <a:avLst/>
            </a:prstGeom>
            <a:solidFill>
              <a:srgbClr val="FF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+5V</a:t>
              </a:r>
            </a:p>
          </p:txBody>
        </p:sp>
      </p:grpSp>
      <p:sp>
        <p:nvSpPr>
          <p:cNvPr id="31802" name="Text Box 58"/>
          <p:cNvSpPr txBox="1">
            <a:spLocks noChangeArrowheads="1"/>
          </p:cNvSpPr>
          <p:nvPr/>
        </p:nvSpPr>
        <p:spPr bwMode="auto">
          <a:xfrm>
            <a:off x="2395538" y="4200525"/>
            <a:ext cx="36195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31803" name="AutoShape 59"/>
          <p:cNvSpPr>
            <a:spLocks noChangeArrowheads="1"/>
          </p:cNvSpPr>
          <p:nvPr/>
        </p:nvSpPr>
        <p:spPr bwMode="auto">
          <a:xfrm rot="16200000" flipH="1">
            <a:off x="4014788" y="4267200"/>
            <a:ext cx="476250" cy="40005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95" grpId="0" animBg="1" autoUpdateAnimBg="0"/>
      <p:bldP spid="31802" grpId="0" animBg="1" autoUpdateAnimBg="0"/>
      <p:bldP spid="3180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>
                <a:solidFill>
                  <a:schemeClr val="tx1"/>
                </a:solidFill>
              </a:rPr>
              <a:t>2</a:t>
            </a:r>
            <a:r>
              <a:rPr lang="zh-CN" altLang="en-US" sz="2400" b="1">
                <a:solidFill>
                  <a:schemeClr val="tx1"/>
                </a:solidFill>
              </a:rPr>
              <a:t>）液晶显示器（</a:t>
            </a:r>
            <a:r>
              <a:rPr lang="en-US" altLang="zh-CN" sz="2400" b="1">
                <a:solidFill>
                  <a:schemeClr val="tx1"/>
                </a:solidFill>
              </a:rPr>
              <a:t>LCD</a:t>
            </a:r>
            <a:r>
              <a:rPr lang="zh-CN" altLang="en-US" sz="2400" b="1">
                <a:solidFill>
                  <a:schemeClr val="tx1"/>
                </a:solidFill>
              </a:rPr>
              <a:t>）</a:t>
            </a:r>
            <a:br>
              <a:rPr lang="zh-CN" altLang="en-US" sz="2400" b="1">
                <a:solidFill>
                  <a:schemeClr val="tx1"/>
                </a:solidFill>
              </a:rPr>
            </a:br>
            <a:endParaRPr lang="zh-CN" altLang="en-US" sz="2400" b="1">
              <a:solidFill>
                <a:schemeClr val="tx1"/>
              </a:solidFill>
            </a:endParaRPr>
          </a:p>
        </p:txBody>
      </p:sp>
      <p:pic>
        <p:nvPicPr>
          <p:cNvPr id="65540" name="Picture 1028" descr="3-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338" y="981075"/>
            <a:ext cx="7962900" cy="4652963"/>
          </a:xfrm>
          <a:prstGeom prst="rect">
            <a:avLst/>
          </a:prstGeom>
          <a:noFill/>
        </p:spPr>
      </p:pic>
      <p:pic>
        <p:nvPicPr>
          <p:cNvPr id="65541" name="Picture 1029" descr="3-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300" y="914400"/>
            <a:ext cx="8183563" cy="49291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4610100" y="25336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>
            <a:off x="4629150" y="2933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4648200" y="32956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4648200" y="3695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>
            <a:off x="4667250" y="40767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4629150" y="44767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4610100" y="489585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6267450" y="2190750"/>
            <a:ext cx="2305050" cy="29527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6953250" y="2438400"/>
            <a:ext cx="1066800" cy="1714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>
            <a:off x="6934200" y="3714750"/>
            <a:ext cx="1066800" cy="1714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6972300" y="4876800"/>
            <a:ext cx="1066800" cy="1714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>
            <a:off x="8039100" y="3829050"/>
            <a:ext cx="13335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AutoShape 9"/>
          <p:cNvSpPr>
            <a:spLocks noChangeArrowheads="1"/>
          </p:cNvSpPr>
          <p:nvPr/>
        </p:nvSpPr>
        <p:spPr bwMode="auto">
          <a:xfrm>
            <a:off x="6781800" y="2667000"/>
            <a:ext cx="13335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AutoShape 10"/>
          <p:cNvSpPr>
            <a:spLocks noChangeArrowheads="1"/>
          </p:cNvSpPr>
          <p:nvPr/>
        </p:nvSpPr>
        <p:spPr bwMode="auto">
          <a:xfrm>
            <a:off x="6762750" y="3905250"/>
            <a:ext cx="13335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AutoShape 11"/>
          <p:cNvSpPr>
            <a:spLocks noChangeArrowheads="1"/>
          </p:cNvSpPr>
          <p:nvPr/>
        </p:nvSpPr>
        <p:spPr bwMode="auto">
          <a:xfrm>
            <a:off x="8039100" y="2686050"/>
            <a:ext cx="13335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7219950" y="19431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8096250" y="28765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8134350" y="40195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3808" name="Text Box 16"/>
          <p:cNvSpPr txBox="1">
            <a:spLocks noChangeArrowheads="1"/>
          </p:cNvSpPr>
          <p:nvPr/>
        </p:nvSpPr>
        <p:spPr bwMode="auto">
          <a:xfrm>
            <a:off x="7124700" y="4876800"/>
            <a:ext cx="57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6419850" y="40957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6457950" y="30861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f</a:t>
            </a:r>
          </a:p>
        </p:txBody>
      </p:sp>
      <p:sp>
        <p:nvSpPr>
          <p:cNvPr id="33811" name="Text Box 19"/>
          <p:cNvSpPr txBox="1">
            <a:spLocks noChangeArrowheads="1"/>
          </p:cNvSpPr>
          <p:nvPr/>
        </p:nvSpPr>
        <p:spPr bwMode="auto">
          <a:xfrm>
            <a:off x="7219950" y="31813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33814" name="Text Box 22"/>
          <p:cNvSpPr txBox="1">
            <a:spLocks noChangeArrowheads="1"/>
          </p:cNvSpPr>
          <p:nvPr/>
        </p:nvSpPr>
        <p:spPr bwMode="auto">
          <a:xfrm>
            <a:off x="1295400" y="495300"/>
            <a:ext cx="556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2</a:t>
            </a:r>
            <a:r>
              <a:rPr lang="zh-CN" altLang="en-US" b="1"/>
              <a:t>、</a:t>
            </a:r>
            <a:r>
              <a:rPr lang="en-US" altLang="zh-CN" b="1"/>
              <a:t>BCD—</a:t>
            </a:r>
            <a:r>
              <a:rPr lang="zh-CN" altLang="en-US" b="1"/>
              <a:t>七段显示译码器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2628900" y="2266950"/>
            <a:ext cx="1981200" cy="31051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/>
              <a:t>BCD</a:t>
            </a:r>
          </a:p>
          <a:p>
            <a:pPr algn="ctr"/>
            <a:r>
              <a:rPr lang="zh-CN" altLang="en-US" b="1"/>
              <a:t>七</a:t>
            </a:r>
          </a:p>
          <a:p>
            <a:pPr algn="ctr"/>
            <a:r>
              <a:rPr lang="zh-CN" altLang="en-US" b="1"/>
              <a:t>段</a:t>
            </a:r>
          </a:p>
          <a:p>
            <a:pPr algn="ctr"/>
            <a:r>
              <a:rPr lang="zh-CN" altLang="en-US" b="1"/>
              <a:t>显</a:t>
            </a:r>
          </a:p>
          <a:p>
            <a:pPr algn="ctr"/>
            <a:r>
              <a:rPr lang="zh-CN" altLang="en-US" b="1"/>
              <a:t>示</a:t>
            </a:r>
          </a:p>
          <a:p>
            <a:pPr algn="ctr"/>
            <a:r>
              <a:rPr lang="zh-CN" altLang="en-US" b="1"/>
              <a:t>译</a:t>
            </a:r>
          </a:p>
          <a:p>
            <a:pPr algn="ctr"/>
            <a:r>
              <a:rPr lang="zh-CN" altLang="en-US" b="1"/>
              <a:t>码</a:t>
            </a:r>
          </a:p>
          <a:p>
            <a:pPr algn="ctr"/>
            <a:r>
              <a:rPr lang="zh-CN" altLang="en-US" b="1"/>
              <a:t>器</a:t>
            </a:r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1562100" y="2647950"/>
            <a:ext cx="1123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1504950" y="3219450"/>
            <a:ext cx="1123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1504950" y="3771900"/>
            <a:ext cx="1123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19" name="Line 27"/>
          <p:cNvSpPr>
            <a:spLocks noChangeShapeType="1"/>
          </p:cNvSpPr>
          <p:nvPr/>
        </p:nvSpPr>
        <p:spPr bwMode="auto">
          <a:xfrm>
            <a:off x="1504950" y="4362450"/>
            <a:ext cx="1123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2705100" y="24384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</a:t>
            </a:r>
            <a:r>
              <a:rPr lang="en-US" altLang="zh-CN" b="1" baseline="-25000"/>
              <a:t>3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2667000" y="35052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</a:t>
            </a:r>
            <a:r>
              <a:rPr lang="en-US" altLang="zh-CN" b="1" baseline="-25000"/>
              <a:t>1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2647950" y="29908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</a:t>
            </a:r>
            <a:r>
              <a:rPr lang="en-US" altLang="zh-CN" b="1" baseline="-25000"/>
              <a:t>2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2647950" y="40957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</a:t>
            </a:r>
            <a:r>
              <a:rPr lang="en-US" altLang="zh-CN" b="1" baseline="-25000"/>
              <a:t>0</a:t>
            </a:r>
          </a:p>
        </p:txBody>
      </p: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4210050" y="22288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4267200" y="26289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4267200" y="30099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4248150" y="3429000"/>
            <a:ext cx="57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4286250" y="381000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4267200" y="42100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f</a:t>
            </a:r>
          </a:p>
        </p:txBody>
      </p:sp>
      <p:sp>
        <p:nvSpPr>
          <p:cNvPr id="33837" name="Text Box 45"/>
          <p:cNvSpPr txBox="1">
            <a:spLocks noChangeArrowheads="1"/>
          </p:cNvSpPr>
          <p:nvPr/>
        </p:nvSpPr>
        <p:spPr bwMode="auto">
          <a:xfrm>
            <a:off x="4229100" y="4552950"/>
            <a:ext cx="51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1101725" y="2495550"/>
            <a:ext cx="508000" cy="21002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3839" name="AutoShape 47"/>
          <p:cNvSpPr>
            <a:spLocks noChangeArrowheads="1"/>
          </p:cNvSpPr>
          <p:nvPr/>
        </p:nvSpPr>
        <p:spPr bwMode="auto">
          <a:xfrm>
            <a:off x="6934200" y="2438400"/>
            <a:ext cx="1066800" cy="190500"/>
          </a:xfrm>
          <a:prstGeom prst="roundRect">
            <a:avLst>
              <a:gd name="adj" fmla="val 16667"/>
            </a:avLst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40" name="AutoShape 48"/>
          <p:cNvSpPr>
            <a:spLocks noChangeArrowheads="1"/>
          </p:cNvSpPr>
          <p:nvPr/>
        </p:nvSpPr>
        <p:spPr bwMode="auto">
          <a:xfrm>
            <a:off x="8058150" y="2686050"/>
            <a:ext cx="133350" cy="1066800"/>
          </a:xfrm>
          <a:prstGeom prst="roundRect">
            <a:avLst>
              <a:gd name="adj" fmla="val 16667"/>
            </a:avLst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41" name="AutoShape 49"/>
          <p:cNvSpPr>
            <a:spLocks noChangeArrowheads="1"/>
          </p:cNvSpPr>
          <p:nvPr/>
        </p:nvSpPr>
        <p:spPr bwMode="auto">
          <a:xfrm>
            <a:off x="8058150" y="3848100"/>
            <a:ext cx="133350" cy="1066800"/>
          </a:xfrm>
          <a:prstGeom prst="roundRect">
            <a:avLst>
              <a:gd name="adj" fmla="val 16667"/>
            </a:avLst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42" name="AutoShape 50"/>
          <p:cNvSpPr>
            <a:spLocks noChangeArrowheads="1"/>
          </p:cNvSpPr>
          <p:nvPr/>
        </p:nvSpPr>
        <p:spPr bwMode="auto">
          <a:xfrm>
            <a:off x="6991350" y="4895850"/>
            <a:ext cx="1066800" cy="171450"/>
          </a:xfrm>
          <a:prstGeom prst="roundRect">
            <a:avLst>
              <a:gd name="adj" fmla="val 16667"/>
            </a:avLst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43" name="AutoShape 51"/>
          <p:cNvSpPr>
            <a:spLocks noChangeArrowheads="1"/>
          </p:cNvSpPr>
          <p:nvPr/>
        </p:nvSpPr>
        <p:spPr bwMode="auto">
          <a:xfrm>
            <a:off x="6781800" y="3924300"/>
            <a:ext cx="133350" cy="1066800"/>
          </a:xfrm>
          <a:prstGeom prst="roundRect">
            <a:avLst>
              <a:gd name="adj" fmla="val 16667"/>
            </a:avLst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44" name="AutoShape 52"/>
          <p:cNvSpPr>
            <a:spLocks noChangeArrowheads="1"/>
          </p:cNvSpPr>
          <p:nvPr/>
        </p:nvSpPr>
        <p:spPr bwMode="auto">
          <a:xfrm>
            <a:off x="6781800" y="2686050"/>
            <a:ext cx="133350" cy="1066800"/>
          </a:xfrm>
          <a:prstGeom prst="roundRect">
            <a:avLst>
              <a:gd name="adj" fmla="val 16667"/>
            </a:avLst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46" name="Text Box 54"/>
          <p:cNvSpPr txBox="1">
            <a:spLocks noChangeArrowheads="1"/>
          </p:cNvSpPr>
          <p:nvPr/>
        </p:nvSpPr>
        <p:spPr bwMode="auto">
          <a:xfrm>
            <a:off x="1101725" y="2533650"/>
            <a:ext cx="508000" cy="21002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3847" name="AutoShape 55"/>
          <p:cNvSpPr>
            <a:spLocks noChangeArrowheads="1"/>
          </p:cNvSpPr>
          <p:nvPr/>
        </p:nvSpPr>
        <p:spPr bwMode="auto">
          <a:xfrm>
            <a:off x="6934200" y="2438400"/>
            <a:ext cx="1066800" cy="1905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48" name="AutoShape 56"/>
          <p:cNvSpPr>
            <a:spLocks noChangeArrowheads="1"/>
          </p:cNvSpPr>
          <p:nvPr/>
        </p:nvSpPr>
        <p:spPr bwMode="auto">
          <a:xfrm>
            <a:off x="6781800" y="2705100"/>
            <a:ext cx="13335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49" name="AutoShape 57"/>
          <p:cNvSpPr>
            <a:spLocks noChangeArrowheads="1"/>
          </p:cNvSpPr>
          <p:nvPr/>
        </p:nvSpPr>
        <p:spPr bwMode="auto">
          <a:xfrm>
            <a:off x="6781800" y="3924300"/>
            <a:ext cx="13335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3850" name="AutoShape 58"/>
          <p:cNvSpPr>
            <a:spLocks noChangeArrowheads="1"/>
          </p:cNvSpPr>
          <p:nvPr/>
        </p:nvSpPr>
        <p:spPr bwMode="auto">
          <a:xfrm>
            <a:off x="6972300" y="4876800"/>
            <a:ext cx="1066800" cy="1714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51" name="Text Box 59"/>
          <p:cNvSpPr txBox="1">
            <a:spLocks noChangeArrowheads="1"/>
          </p:cNvSpPr>
          <p:nvPr/>
        </p:nvSpPr>
        <p:spPr bwMode="auto">
          <a:xfrm>
            <a:off x="1082675" y="2476500"/>
            <a:ext cx="508000" cy="21002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33852" name="AutoShape 60"/>
          <p:cNvSpPr>
            <a:spLocks noChangeArrowheads="1"/>
          </p:cNvSpPr>
          <p:nvPr/>
        </p:nvSpPr>
        <p:spPr bwMode="auto">
          <a:xfrm>
            <a:off x="8058150" y="3848100"/>
            <a:ext cx="13335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53" name="AutoShape 61"/>
          <p:cNvSpPr>
            <a:spLocks noChangeArrowheads="1"/>
          </p:cNvSpPr>
          <p:nvPr/>
        </p:nvSpPr>
        <p:spPr bwMode="auto">
          <a:xfrm>
            <a:off x="6781800" y="3924300"/>
            <a:ext cx="133350" cy="1066800"/>
          </a:xfrm>
          <a:prstGeom prst="roundRect">
            <a:avLst>
              <a:gd name="adj" fmla="val 16667"/>
            </a:avLst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54" name="AutoShape 62"/>
          <p:cNvSpPr>
            <a:spLocks noChangeArrowheads="1"/>
          </p:cNvSpPr>
          <p:nvPr/>
        </p:nvSpPr>
        <p:spPr bwMode="auto">
          <a:xfrm>
            <a:off x="6953250" y="2457450"/>
            <a:ext cx="1066800" cy="190500"/>
          </a:xfrm>
          <a:prstGeom prst="roundRect">
            <a:avLst>
              <a:gd name="adj" fmla="val 16667"/>
            </a:avLst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55" name="AutoShape 63"/>
          <p:cNvSpPr>
            <a:spLocks noChangeArrowheads="1"/>
          </p:cNvSpPr>
          <p:nvPr/>
        </p:nvSpPr>
        <p:spPr bwMode="auto">
          <a:xfrm>
            <a:off x="6934200" y="3695700"/>
            <a:ext cx="1066800" cy="190500"/>
          </a:xfrm>
          <a:prstGeom prst="roundRect">
            <a:avLst>
              <a:gd name="adj" fmla="val 16667"/>
            </a:avLst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56" name="AutoShape 64"/>
          <p:cNvSpPr>
            <a:spLocks noChangeArrowheads="1"/>
          </p:cNvSpPr>
          <p:nvPr/>
        </p:nvSpPr>
        <p:spPr bwMode="auto">
          <a:xfrm>
            <a:off x="6972300" y="4838700"/>
            <a:ext cx="1066800" cy="190500"/>
          </a:xfrm>
          <a:prstGeom prst="roundRect">
            <a:avLst>
              <a:gd name="adj" fmla="val 16667"/>
            </a:avLst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57" name="Text Box 65"/>
          <p:cNvSpPr txBox="1">
            <a:spLocks noChangeArrowheads="1"/>
          </p:cNvSpPr>
          <p:nvPr/>
        </p:nvSpPr>
        <p:spPr bwMode="auto">
          <a:xfrm>
            <a:off x="1120775" y="2552700"/>
            <a:ext cx="508000" cy="2100263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33858" name="AutoShape 66"/>
          <p:cNvSpPr>
            <a:spLocks noChangeArrowheads="1"/>
          </p:cNvSpPr>
          <p:nvPr/>
        </p:nvSpPr>
        <p:spPr bwMode="auto">
          <a:xfrm>
            <a:off x="6762750" y="3924300"/>
            <a:ext cx="13335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59" name="AutoShape 67"/>
          <p:cNvSpPr>
            <a:spLocks noChangeArrowheads="1"/>
          </p:cNvSpPr>
          <p:nvPr/>
        </p:nvSpPr>
        <p:spPr bwMode="auto">
          <a:xfrm>
            <a:off x="8039100" y="3848100"/>
            <a:ext cx="133350" cy="1066800"/>
          </a:xfrm>
          <a:prstGeom prst="roundRect">
            <a:avLst>
              <a:gd name="adj" fmla="val 16667"/>
            </a:avLst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8" grpId="0" animBg="1" autoUpdateAnimBg="0"/>
      <p:bldP spid="33839" grpId="0" animBg="1"/>
      <p:bldP spid="33840" grpId="0" animBg="1"/>
      <p:bldP spid="33841" grpId="0" animBg="1"/>
      <p:bldP spid="33842" grpId="0" animBg="1"/>
      <p:bldP spid="33843" grpId="0" animBg="1"/>
      <p:bldP spid="33844" grpId="0" animBg="1"/>
      <p:bldP spid="33846" grpId="0" animBg="1" autoUpdateAnimBg="0"/>
      <p:bldP spid="33847" grpId="0" animBg="1"/>
      <p:bldP spid="33848" grpId="0" animBg="1"/>
      <p:bldP spid="33849" grpId="0" animBg="1" autoUpdateAnimBg="0"/>
      <p:bldP spid="33850" grpId="0" animBg="1"/>
      <p:bldP spid="33851" grpId="0" animBg="1" autoUpdateAnimBg="0"/>
      <p:bldP spid="33852" grpId="0" animBg="1"/>
      <p:bldP spid="33853" grpId="0" animBg="1"/>
      <p:bldP spid="33854" grpId="0" animBg="1"/>
      <p:bldP spid="33855" grpId="0" animBg="1"/>
      <p:bldP spid="33856" grpId="0" animBg="1"/>
      <p:bldP spid="33857" grpId="0" animBg="1" autoUpdateAnimBg="0"/>
      <p:bldP spid="33858" grpId="0" animBg="1"/>
      <p:bldP spid="3385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52" name="Group 36"/>
          <p:cNvGraphicFramePr>
            <a:graphicFrameLocks noGrp="1"/>
          </p:cNvGraphicFramePr>
          <p:nvPr/>
        </p:nvGraphicFramePr>
        <p:xfrm>
          <a:off x="1219200" y="430213"/>
          <a:ext cx="5657850" cy="6323711"/>
        </p:xfrm>
        <a:graphic>
          <a:graphicData uri="http://schemas.openxmlformats.org/drawingml/2006/table">
            <a:tbl>
              <a:tblPr/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    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                     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3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en-US" altLang="zh-CN" sz="32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</a:t>
                      </a:r>
                      <a:endParaRPr kumimoji="0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3275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0   0     0    0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0   0     0    1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0   0     1    0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0   0     1    1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0   1     0    0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0   1     0    1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0   1     1    0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0   1     1    1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1   0     0    0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1   0     0    1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1   1   1   1   1   1   0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0   1   1   0   0   0   0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1   1   0   1   1   0   1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1   1   1   1   0   0   1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0   1   1   0   0   1   1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1   0   1   1   0   1   1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0   0   1   1   1   1   1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1   1   1   0   0   0   0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1   1   1   1   1   1   1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1   1   1   0   0   1   1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1852613" y="0"/>
            <a:ext cx="4695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BCD—</a:t>
            </a:r>
            <a:r>
              <a:rPr lang="zh-CN" altLang="en-US" b="1"/>
              <a:t>七段显示译码器</a:t>
            </a:r>
            <a:r>
              <a:rPr lang="zh-CN" altLang="en-US" b="1">
                <a:solidFill>
                  <a:schemeClr val="accent1"/>
                </a:solidFill>
              </a:rPr>
              <a:t>真值表</a:t>
            </a:r>
          </a:p>
        </p:txBody>
      </p: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7162800" y="4343400"/>
            <a:ext cx="1524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电路图如</a:t>
            </a:r>
            <a:r>
              <a:rPr lang="en-US" altLang="zh-CN"/>
              <a:t>P118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2" grpId="0" autoUpdateAnimBg="0"/>
      <p:bldP spid="3483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90600" y="609600"/>
            <a:ext cx="668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3</a:t>
            </a:r>
            <a:r>
              <a:rPr lang="zh-CN" altLang="en-US" b="1">
                <a:solidFill>
                  <a:schemeClr val="tx2"/>
                </a:solidFill>
              </a:rPr>
              <a:t>、中规模集成</a:t>
            </a:r>
            <a:r>
              <a:rPr lang="en-US" altLang="zh-CN" b="1"/>
              <a:t>BCD—</a:t>
            </a:r>
            <a:r>
              <a:rPr lang="zh-CN" altLang="en-US" b="1"/>
              <a:t>七段显示译码器</a:t>
            </a:r>
            <a:r>
              <a:rPr lang="en-US" altLang="zh-CN" b="1"/>
              <a:t>(74LS48)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866900" y="2819400"/>
            <a:ext cx="5486400" cy="1866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V="1">
            <a:off x="3028950" y="4629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3543300" y="46482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V="1">
            <a:off x="462915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274320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V="1">
            <a:off x="4133850" y="46672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 flipV="1">
            <a:off x="626745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 flipV="1">
            <a:off x="518160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V="1">
            <a:off x="573405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3895725" y="55054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A</a:t>
            </a:r>
            <a:r>
              <a:rPr lang="en-US" altLang="zh-CN" b="1" baseline="-25000">
                <a:solidFill>
                  <a:schemeClr val="accent1"/>
                </a:solidFill>
              </a:rPr>
              <a:t>0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V="1">
            <a:off x="3386138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4038600" y="19621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3133725" y="3524250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 </a:t>
            </a:r>
            <a:r>
              <a:rPr lang="en-US" altLang="zh-CN" b="1"/>
              <a:t>BCD—</a:t>
            </a:r>
            <a:r>
              <a:rPr lang="zh-CN" altLang="en-US" b="1"/>
              <a:t>七段显示译码器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3295650" y="54864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A</a:t>
            </a:r>
            <a:r>
              <a:rPr lang="en-US" altLang="zh-CN" b="1" baseline="-250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2800350" y="54864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A</a:t>
            </a:r>
            <a:r>
              <a:rPr lang="en-US" altLang="zh-CN" b="1" baseline="-250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4933950" y="16764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Y</a:t>
            </a:r>
            <a:r>
              <a:rPr lang="en-US" altLang="zh-CN" b="1" baseline="-25000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4410075" y="16764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Y</a:t>
            </a:r>
            <a:r>
              <a:rPr lang="en-US" altLang="zh-CN" b="1" baseline="-2500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3800475" y="1676400"/>
            <a:ext cx="77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Y</a:t>
            </a:r>
            <a:r>
              <a:rPr lang="en-US" altLang="zh-CN" b="1" baseline="-25000">
                <a:solidFill>
                  <a:schemeClr val="accent1"/>
                </a:solidFill>
              </a:rPr>
              <a:t>c</a:t>
            </a: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3105150" y="16764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Y</a:t>
            </a:r>
            <a:r>
              <a:rPr lang="en-US" altLang="zh-CN" b="1" baseline="-2500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5467350" y="16764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Y</a:t>
            </a:r>
            <a:r>
              <a:rPr lang="en-US" altLang="zh-CN" b="1" baseline="-25000">
                <a:solidFill>
                  <a:schemeClr val="accent1"/>
                </a:solidFill>
              </a:rPr>
              <a:t>f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2533650" y="16954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Y</a:t>
            </a:r>
            <a:r>
              <a:rPr lang="en-US" altLang="zh-CN" b="1" baseline="-2500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6076950" y="167640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Y</a:t>
            </a:r>
            <a:r>
              <a:rPr lang="en-US" altLang="zh-CN" b="1" baseline="-25000">
                <a:solidFill>
                  <a:schemeClr val="accent1"/>
                </a:solidFill>
              </a:rPr>
              <a:t>g</a:t>
            </a:r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 flipV="1">
            <a:off x="2476500" y="46482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96" name="Line 32"/>
          <p:cNvSpPr>
            <a:spLocks noChangeShapeType="1"/>
          </p:cNvSpPr>
          <p:nvPr/>
        </p:nvSpPr>
        <p:spPr bwMode="auto">
          <a:xfrm flipV="1">
            <a:off x="7239000" y="46672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97" name="Line 33"/>
          <p:cNvSpPr>
            <a:spLocks noChangeShapeType="1"/>
          </p:cNvSpPr>
          <p:nvPr/>
        </p:nvSpPr>
        <p:spPr bwMode="auto">
          <a:xfrm flipV="1">
            <a:off x="6115050" y="466725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98" name="Line 34"/>
          <p:cNvSpPr>
            <a:spLocks noChangeShapeType="1"/>
          </p:cNvSpPr>
          <p:nvPr/>
        </p:nvSpPr>
        <p:spPr bwMode="auto">
          <a:xfrm flipV="1">
            <a:off x="5334000" y="4648200"/>
            <a:ext cx="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2209800" y="5467350"/>
            <a:ext cx="704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A</a:t>
            </a:r>
            <a:r>
              <a:rPr lang="en-US" altLang="zh-CN" b="1" baseline="-2500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6900" name="Oval 36"/>
          <p:cNvSpPr>
            <a:spLocks noChangeArrowheads="1"/>
          </p:cNvSpPr>
          <p:nvPr/>
        </p:nvSpPr>
        <p:spPr bwMode="auto">
          <a:xfrm>
            <a:off x="7181850" y="464820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1" name="Oval 37"/>
          <p:cNvSpPr>
            <a:spLocks noChangeArrowheads="1"/>
          </p:cNvSpPr>
          <p:nvPr/>
        </p:nvSpPr>
        <p:spPr bwMode="auto">
          <a:xfrm>
            <a:off x="6038850" y="46672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2" name="Oval 38"/>
          <p:cNvSpPr>
            <a:spLocks noChangeArrowheads="1"/>
          </p:cNvSpPr>
          <p:nvPr/>
        </p:nvSpPr>
        <p:spPr bwMode="auto">
          <a:xfrm>
            <a:off x="5257800" y="4629150"/>
            <a:ext cx="115888" cy="1301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52" name="Object 0"/>
          <p:cNvGraphicFramePr>
            <a:graphicFrameLocks noChangeAspect="1"/>
          </p:cNvGraphicFramePr>
          <p:nvPr/>
        </p:nvGraphicFramePr>
        <p:xfrm>
          <a:off x="4937125" y="5480050"/>
          <a:ext cx="681038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203040" progId="Equation.3">
                  <p:embed/>
                </p:oleObj>
              </mc:Choice>
              <mc:Fallback>
                <p:oleObj name="Equation" r:id="rId2" imgW="241200" imgH="203040" progId="Equation.3">
                  <p:embed/>
                  <p:pic>
                    <p:nvPicPr>
                      <p:cNvPr id="74752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5480050"/>
                        <a:ext cx="681038" cy="5603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3" name="Object 1"/>
          <p:cNvGraphicFramePr>
            <a:graphicFrameLocks noChangeAspect="1"/>
          </p:cNvGraphicFramePr>
          <p:nvPr/>
        </p:nvGraphicFramePr>
        <p:xfrm>
          <a:off x="5705475" y="5480050"/>
          <a:ext cx="8604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560" imgH="203040" progId="Equation.3">
                  <p:embed/>
                </p:oleObj>
              </mc:Choice>
              <mc:Fallback>
                <p:oleObj name="Equation" r:id="rId4" imgW="304560" imgH="203040" progId="Equation.3">
                  <p:embed/>
                  <p:pic>
                    <p:nvPicPr>
                      <p:cNvPr id="7475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5480050"/>
                        <a:ext cx="860425" cy="5603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6646863" y="5443538"/>
          <a:ext cx="17208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480" imgH="215640" progId="Equation.3">
                  <p:embed/>
                </p:oleObj>
              </mc:Choice>
              <mc:Fallback>
                <p:oleObj name="Equation" r:id="rId6" imgW="609480" imgH="215640" progId="Equation.3">
                  <p:embed/>
                  <p:pic>
                    <p:nvPicPr>
                      <p:cNvPr id="747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63" y="5443538"/>
                        <a:ext cx="1720850" cy="59531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6" name="AutoShape 42"/>
          <p:cNvSpPr>
            <a:spLocks noChangeArrowheads="1"/>
          </p:cNvSpPr>
          <p:nvPr/>
        </p:nvSpPr>
        <p:spPr bwMode="auto">
          <a:xfrm>
            <a:off x="1181100" y="2876550"/>
            <a:ext cx="3524250" cy="914400"/>
          </a:xfrm>
          <a:prstGeom prst="wedgeRoundRectCallout">
            <a:avLst>
              <a:gd name="adj1" fmla="val 62116"/>
              <a:gd name="adj2" fmla="val 232468"/>
              <a:gd name="adj3" fmla="val 16667"/>
            </a:avLst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试灯端：为“</a:t>
            </a:r>
            <a:r>
              <a:rPr lang="en-US" altLang="zh-CN" b="1">
                <a:solidFill>
                  <a:schemeClr val="accent1"/>
                </a:solidFill>
              </a:rPr>
              <a:t>0</a:t>
            </a:r>
            <a:r>
              <a:rPr lang="en-US" altLang="zh-CN" b="1"/>
              <a:t>”</a:t>
            </a:r>
            <a:r>
              <a:rPr lang="zh-CN" altLang="en-US" b="1"/>
              <a:t>时，显示器全亮，显示 “</a:t>
            </a:r>
            <a:r>
              <a:rPr lang="en-US" altLang="zh-CN" b="1">
                <a:solidFill>
                  <a:schemeClr val="accent1"/>
                </a:solidFill>
              </a:rPr>
              <a:t>8</a:t>
            </a:r>
            <a:r>
              <a:rPr lang="en-US" altLang="zh-CN" b="1"/>
              <a:t>”</a:t>
            </a:r>
          </a:p>
        </p:txBody>
      </p:sp>
      <p:sp>
        <p:nvSpPr>
          <p:cNvPr id="36907" name="AutoShape 43"/>
          <p:cNvSpPr>
            <a:spLocks noChangeArrowheads="1"/>
          </p:cNvSpPr>
          <p:nvPr/>
        </p:nvSpPr>
        <p:spPr bwMode="auto">
          <a:xfrm>
            <a:off x="2266950" y="2990850"/>
            <a:ext cx="4514850" cy="1200150"/>
          </a:xfrm>
          <a:prstGeom prst="wedgeRoundRectCallout">
            <a:avLst>
              <a:gd name="adj1" fmla="val 37519"/>
              <a:gd name="adj2" fmla="val 165213"/>
              <a:gd name="adj3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灭零输入端：为“</a:t>
            </a:r>
            <a:r>
              <a:rPr lang="en-US" altLang="zh-CN" b="1">
                <a:solidFill>
                  <a:schemeClr val="accent1"/>
                </a:solidFill>
              </a:rPr>
              <a:t>0</a:t>
            </a:r>
            <a:r>
              <a:rPr lang="en-US" altLang="zh-CN" b="1"/>
              <a:t>”</a:t>
            </a:r>
            <a:r>
              <a:rPr lang="zh-CN" altLang="en-US" b="1"/>
              <a:t>时且</a:t>
            </a:r>
            <a:r>
              <a:rPr lang="en-US" altLang="zh-CN" b="1"/>
              <a:t>A3A2A1A0=0000</a:t>
            </a:r>
            <a:r>
              <a:rPr lang="zh-CN" altLang="en-US" b="1"/>
              <a:t>，显示器全灭，不显示 “</a:t>
            </a:r>
            <a:r>
              <a:rPr lang="en-US" altLang="zh-CN" b="1"/>
              <a:t>0”</a:t>
            </a:r>
          </a:p>
        </p:txBody>
      </p:sp>
      <p:sp>
        <p:nvSpPr>
          <p:cNvPr id="36908" name="AutoShape 44"/>
          <p:cNvSpPr>
            <a:spLocks noChangeArrowheads="1"/>
          </p:cNvSpPr>
          <p:nvPr/>
        </p:nvSpPr>
        <p:spPr bwMode="auto">
          <a:xfrm>
            <a:off x="2552700" y="3200400"/>
            <a:ext cx="3771900" cy="1200150"/>
          </a:xfrm>
          <a:prstGeom prst="wedgeRoundRectCallout">
            <a:avLst>
              <a:gd name="adj1" fmla="val 69403"/>
              <a:gd name="adj2" fmla="val 142991"/>
              <a:gd name="adj3" fmla="val 16667"/>
            </a:avLst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灭灯输入端：为“</a:t>
            </a:r>
            <a:r>
              <a:rPr lang="en-US" altLang="zh-CN" b="1">
                <a:solidFill>
                  <a:schemeClr val="accent1"/>
                </a:solidFill>
              </a:rPr>
              <a:t>0</a:t>
            </a:r>
            <a:r>
              <a:rPr lang="en-US" altLang="zh-CN" b="1"/>
              <a:t>”</a:t>
            </a:r>
            <a:r>
              <a:rPr lang="zh-CN" altLang="en-US" b="1"/>
              <a:t>时</a:t>
            </a:r>
          </a:p>
          <a:p>
            <a:r>
              <a:rPr lang="zh-CN" altLang="en-US" b="1"/>
              <a:t>显示器全灭</a:t>
            </a:r>
          </a:p>
        </p:txBody>
      </p:sp>
      <p:sp>
        <p:nvSpPr>
          <p:cNvPr id="36909" name="AutoShape 45"/>
          <p:cNvSpPr>
            <a:spLocks noChangeArrowheads="1"/>
          </p:cNvSpPr>
          <p:nvPr/>
        </p:nvSpPr>
        <p:spPr bwMode="auto">
          <a:xfrm>
            <a:off x="2419350" y="3143250"/>
            <a:ext cx="4514850" cy="1200150"/>
          </a:xfrm>
          <a:prstGeom prst="wedgeRoundRectCallout">
            <a:avLst>
              <a:gd name="adj1" fmla="val 70431"/>
              <a:gd name="adj2" fmla="val 149338"/>
              <a:gd name="adj3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灭零输出端：灭零输入端为“</a:t>
            </a:r>
            <a:r>
              <a:rPr lang="en-US" altLang="zh-CN" b="1">
                <a:solidFill>
                  <a:schemeClr val="accent1"/>
                </a:solidFill>
              </a:rPr>
              <a:t>0</a:t>
            </a:r>
            <a:r>
              <a:rPr lang="en-US" altLang="zh-CN" b="1"/>
              <a:t>”</a:t>
            </a:r>
            <a:r>
              <a:rPr lang="zh-CN" altLang="en-US" b="1"/>
              <a:t>时且</a:t>
            </a:r>
            <a:r>
              <a:rPr lang="en-US" altLang="zh-CN" b="1"/>
              <a:t>A3A2A1A0=0000</a:t>
            </a:r>
            <a:r>
              <a:rPr lang="zh-CN" altLang="en-US" b="1"/>
              <a:t>，输出为“</a:t>
            </a:r>
            <a:r>
              <a:rPr lang="en-US" altLang="zh-CN" b="1">
                <a:solidFill>
                  <a:srgbClr val="FF0066"/>
                </a:solidFill>
              </a:rPr>
              <a:t>0</a:t>
            </a:r>
            <a:r>
              <a:rPr lang="en-US" altLang="zh-CN" b="1"/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06" grpId="0" animBg="1" autoUpdateAnimBg="0"/>
      <p:bldP spid="36907" grpId="0" animBg="1" autoUpdateAnimBg="0"/>
      <p:bldP spid="36908" grpId="0" animBg="1" autoUpdateAnimBg="0"/>
      <p:bldP spid="36909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1027"/>
          <p:cNvSpPr txBox="1">
            <a:spLocks noChangeArrowheads="1"/>
          </p:cNvSpPr>
          <p:nvPr/>
        </p:nvSpPr>
        <p:spPr bwMode="auto">
          <a:xfrm>
            <a:off x="0" y="171450"/>
            <a:ext cx="5157788" cy="7016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b="1"/>
              <a:t>4</a:t>
            </a:r>
            <a:r>
              <a:rPr lang="zh-CN" altLang="en-US" sz="4000" b="1"/>
              <a:t>、</a:t>
            </a:r>
            <a:r>
              <a:rPr lang="en-US" altLang="zh-CN" sz="4000" b="1"/>
              <a:t>74LS48</a:t>
            </a:r>
            <a:r>
              <a:rPr lang="zh-CN" altLang="en-US" sz="4000" b="1"/>
              <a:t>的应用</a:t>
            </a:r>
          </a:p>
        </p:txBody>
      </p:sp>
      <p:graphicFrame>
        <p:nvGraphicFramePr>
          <p:cNvPr id="75776" name="Object 1024"/>
          <p:cNvGraphicFramePr>
            <a:graphicFrameLocks noChangeAspect="1"/>
          </p:cNvGraphicFramePr>
          <p:nvPr/>
        </p:nvGraphicFramePr>
        <p:xfrm>
          <a:off x="242888" y="1500188"/>
          <a:ext cx="8674100" cy="454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8059275" imgH="4029637" progId="Paint.Picture">
                  <p:embed/>
                </p:oleObj>
              </mc:Choice>
              <mc:Fallback>
                <p:oleObj name="位图图像" r:id="rId2" imgW="8059275" imgH="4029637" progId="Paint.Picture">
                  <p:embed/>
                  <p:pic>
                    <p:nvPicPr>
                      <p:cNvPr id="7577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1500188"/>
                        <a:ext cx="8674100" cy="454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38200" y="2286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例</a:t>
            </a:r>
            <a:r>
              <a:rPr lang="en-US" altLang="zh-CN" sz="2800" b="1">
                <a:solidFill>
                  <a:schemeClr val="accent1"/>
                </a:solidFill>
              </a:rPr>
              <a:t>1</a:t>
            </a:r>
            <a:r>
              <a:rPr lang="zh-CN" altLang="en-US" sz="2800" b="1">
                <a:solidFill>
                  <a:schemeClr val="accent1"/>
                </a:solidFill>
              </a:rPr>
              <a:t>：试分析下列组合逻辑电路的功能：</a:t>
            </a:r>
          </a:p>
        </p:txBody>
      </p:sp>
      <p:grpSp>
        <p:nvGrpSpPr>
          <p:cNvPr id="8248" name="Group 56"/>
          <p:cNvGrpSpPr>
            <a:grpSpLocks/>
          </p:cNvGrpSpPr>
          <p:nvPr/>
        </p:nvGrpSpPr>
        <p:grpSpPr bwMode="auto">
          <a:xfrm>
            <a:off x="457200" y="914400"/>
            <a:ext cx="5334000" cy="1752600"/>
            <a:chOff x="288" y="576"/>
            <a:chExt cx="3360" cy="1104"/>
          </a:xfrm>
        </p:grpSpPr>
        <p:sp>
          <p:nvSpPr>
            <p:cNvPr id="8194" name="Rectangle 2"/>
            <p:cNvSpPr>
              <a:spLocks noChangeArrowheads="1"/>
            </p:cNvSpPr>
            <p:nvPr/>
          </p:nvSpPr>
          <p:spPr bwMode="auto">
            <a:xfrm>
              <a:off x="1152" y="864"/>
              <a:ext cx="576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=1</a:t>
              </a:r>
            </a:p>
          </p:txBody>
        </p:sp>
        <p:sp>
          <p:nvSpPr>
            <p:cNvPr id="8196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576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=1</a:t>
              </a:r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624" y="100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624" y="14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1728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576" y="720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2784" y="96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2" name="Text Box 10"/>
            <p:cNvSpPr txBox="1">
              <a:spLocks noChangeArrowheads="1"/>
            </p:cNvSpPr>
            <p:nvPr/>
          </p:nvSpPr>
          <p:spPr bwMode="auto">
            <a:xfrm>
              <a:off x="288" y="57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A</a:t>
              </a:r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336" y="91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B</a:t>
              </a:r>
            </a:p>
          </p:txBody>
        </p:sp>
        <p:sp>
          <p:nvSpPr>
            <p:cNvPr id="8204" name="Text Box 12"/>
            <p:cNvSpPr txBox="1">
              <a:spLocks noChangeArrowheads="1"/>
            </p:cNvSpPr>
            <p:nvPr/>
          </p:nvSpPr>
          <p:spPr bwMode="auto">
            <a:xfrm>
              <a:off x="336" y="1344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C</a:t>
              </a:r>
            </a:p>
          </p:txBody>
        </p:sp>
        <p:sp>
          <p:nvSpPr>
            <p:cNvPr id="8206" name="Text Box 14"/>
            <p:cNvSpPr txBox="1">
              <a:spLocks noChangeArrowheads="1"/>
            </p:cNvSpPr>
            <p:nvPr/>
          </p:nvSpPr>
          <p:spPr bwMode="auto">
            <a:xfrm>
              <a:off x="3408" y="816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Y</a:t>
              </a:r>
            </a:p>
          </p:txBody>
        </p:sp>
      </p:grp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1295400" y="2743200"/>
          <a:ext cx="32004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177480" progId="Equation.3">
                  <p:embed/>
                </p:oleObj>
              </mc:Choice>
              <mc:Fallback>
                <p:oleObj name="Equation" r:id="rId2" imgW="1028520" imgH="177480" progId="Equation.3">
                  <p:embed/>
                  <p:pic>
                    <p:nvPicPr>
                      <p:cNvPr id="82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43200"/>
                        <a:ext cx="3200400" cy="668338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5943600" y="914400"/>
            <a:ext cx="2743200" cy="641350"/>
          </a:xfrm>
          <a:prstGeom prst="rect">
            <a:avLst/>
          </a:prstGeom>
          <a:solidFill>
            <a:srgbClr val="33CC33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/>
              <a:t>2</a:t>
            </a:r>
            <a:r>
              <a:rPr lang="zh-CN" altLang="en-US" sz="3600" b="1"/>
              <a:t>、列真值表</a:t>
            </a:r>
          </a:p>
        </p:txBody>
      </p:sp>
      <p:graphicFrame>
        <p:nvGraphicFramePr>
          <p:cNvPr id="8238" name="Group 46"/>
          <p:cNvGraphicFramePr>
            <a:graphicFrameLocks noGrp="1"/>
          </p:cNvGraphicFramePr>
          <p:nvPr/>
        </p:nvGraphicFramePr>
        <p:xfrm>
          <a:off x="6324600" y="1676400"/>
          <a:ext cx="1828800" cy="4620768"/>
        </p:xfrm>
        <a:graphic>
          <a:graphicData uri="http://schemas.openxmlformats.org/drawingml/2006/table">
            <a:tbl>
              <a:tblPr/>
              <a:tblGrid>
                <a:gridCol w="1166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 B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39" name="Text Box 47"/>
          <p:cNvSpPr txBox="1">
            <a:spLocks noChangeArrowheads="1"/>
          </p:cNvSpPr>
          <p:nvPr/>
        </p:nvSpPr>
        <p:spPr bwMode="auto">
          <a:xfrm>
            <a:off x="685800" y="4038600"/>
            <a:ext cx="5105400" cy="2014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3</a:t>
            </a:r>
            <a:r>
              <a:rPr lang="zh-CN" altLang="en-US" sz="2800" b="1">
                <a:solidFill>
                  <a:schemeClr val="accent1"/>
                </a:solidFill>
              </a:rPr>
              <a:t>、分析逻辑功能</a:t>
            </a:r>
          </a:p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奇偶校验器：</a:t>
            </a:r>
            <a:r>
              <a:rPr lang="en-US" altLang="zh-CN" sz="2800" b="1">
                <a:solidFill>
                  <a:schemeClr val="accent1"/>
                </a:solidFill>
              </a:rPr>
              <a:t>A</a:t>
            </a:r>
            <a:r>
              <a:rPr lang="zh-CN" altLang="en-US" sz="2800" b="1">
                <a:solidFill>
                  <a:schemeClr val="accent1"/>
                </a:solidFill>
              </a:rPr>
              <a:t>、</a:t>
            </a:r>
            <a:r>
              <a:rPr lang="en-US" altLang="zh-CN" sz="2800" b="1">
                <a:solidFill>
                  <a:schemeClr val="accent1"/>
                </a:solidFill>
              </a:rPr>
              <a:t>B</a:t>
            </a:r>
            <a:r>
              <a:rPr lang="zh-CN" altLang="en-US" sz="2800" b="1">
                <a:solidFill>
                  <a:schemeClr val="accent1"/>
                </a:solidFill>
              </a:rPr>
              <a:t>、</a:t>
            </a:r>
            <a:r>
              <a:rPr lang="en-US" altLang="zh-CN" sz="2800" b="1">
                <a:solidFill>
                  <a:schemeClr val="accent1"/>
                </a:solidFill>
              </a:rPr>
              <a:t>C</a:t>
            </a:r>
            <a:r>
              <a:rPr lang="zh-CN" altLang="en-US" sz="2800" b="1">
                <a:solidFill>
                  <a:schemeClr val="accent1"/>
                </a:solidFill>
              </a:rPr>
              <a:t>中有奇数个“</a:t>
            </a:r>
            <a:r>
              <a:rPr lang="en-US" altLang="zh-CN" sz="2800" b="1">
                <a:solidFill>
                  <a:srgbClr val="FF0066"/>
                </a:solidFill>
              </a:rPr>
              <a:t>1</a:t>
            </a:r>
            <a:r>
              <a:rPr lang="en-US" altLang="zh-CN" sz="2800" b="1">
                <a:solidFill>
                  <a:schemeClr val="accent1"/>
                </a:solidFill>
              </a:rPr>
              <a:t>”</a:t>
            </a:r>
            <a:r>
              <a:rPr lang="zh-CN" altLang="en-US" sz="2800" b="1">
                <a:solidFill>
                  <a:schemeClr val="accent1"/>
                </a:solidFill>
              </a:rPr>
              <a:t>，输出为“</a:t>
            </a:r>
            <a:r>
              <a:rPr lang="en-US" altLang="zh-CN" sz="2800" b="1">
                <a:solidFill>
                  <a:schemeClr val="accent2"/>
                </a:solidFill>
              </a:rPr>
              <a:t>1</a:t>
            </a:r>
            <a:r>
              <a:rPr lang="en-US" altLang="zh-CN" sz="2800" b="1">
                <a:solidFill>
                  <a:schemeClr val="accent1"/>
                </a:solidFill>
              </a:rPr>
              <a:t>”</a:t>
            </a:r>
            <a:r>
              <a:rPr lang="zh-CN" altLang="en-US" sz="2800" b="1">
                <a:solidFill>
                  <a:schemeClr val="accent1"/>
                </a:solidFill>
              </a:rPr>
              <a:t>；</a:t>
            </a:r>
            <a:r>
              <a:rPr lang="en-US" altLang="zh-CN" sz="2800" b="1">
                <a:solidFill>
                  <a:schemeClr val="accent1"/>
                </a:solidFill>
              </a:rPr>
              <a:t>A</a:t>
            </a:r>
            <a:r>
              <a:rPr lang="zh-CN" altLang="en-US" sz="2800" b="1">
                <a:solidFill>
                  <a:schemeClr val="accent1"/>
                </a:solidFill>
              </a:rPr>
              <a:t>、</a:t>
            </a:r>
            <a:r>
              <a:rPr lang="en-US" altLang="zh-CN" sz="2800" b="1">
                <a:solidFill>
                  <a:schemeClr val="accent1"/>
                </a:solidFill>
              </a:rPr>
              <a:t>B</a:t>
            </a:r>
            <a:r>
              <a:rPr lang="zh-CN" altLang="en-US" sz="2800" b="1">
                <a:solidFill>
                  <a:schemeClr val="accent1"/>
                </a:solidFill>
              </a:rPr>
              <a:t>、</a:t>
            </a:r>
            <a:r>
              <a:rPr lang="en-US" altLang="zh-CN" sz="2800" b="1">
                <a:solidFill>
                  <a:schemeClr val="accent1"/>
                </a:solidFill>
              </a:rPr>
              <a:t>C</a:t>
            </a:r>
            <a:r>
              <a:rPr lang="zh-CN" altLang="en-US" sz="2800" b="1">
                <a:solidFill>
                  <a:schemeClr val="accent1"/>
                </a:solidFill>
              </a:rPr>
              <a:t>中有偶数个“</a:t>
            </a:r>
            <a:r>
              <a:rPr lang="en-US" altLang="zh-CN" sz="2800" b="1">
                <a:solidFill>
                  <a:schemeClr val="accent2"/>
                </a:solidFill>
              </a:rPr>
              <a:t>1</a:t>
            </a:r>
            <a:r>
              <a:rPr lang="en-US" altLang="zh-CN" sz="2800" b="1">
                <a:solidFill>
                  <a:schemeClr val="accent1"/>
                </a:solidFill>
              </a:rPr>
              <a:t>”</a:t>
            </a:r>
            <a:r>
              <a:rPr lang="zh-CN" altLang="en-US" sz="2800" b="1">
                <a:solidFill>
                  <a:schemeClr val="accent1"/>
                </a:solidFill>
              </a:rPr>
              <a:t>，输出为“</a:t>
            </a:r>
            <a:r>
              <a:rPr lang="en-US" altLang="zh-CN" sz="2800" b="1">
                <a:solidFill>
                  <a:srgbClr val="FF0066"/>
                </a:solidFill>
              </a:rPr>
              <a:t>0</a:t>
            </a:r>
            <a:r>
              <a:rPr lang="en-US" altLang="zh-CN" sz="2800" b="1">
                <a:solidFill>
                  <a:schemeClr val="accent1"/>
                </a:solidFill>
              </a:rPr>
              <a:t>”</a:t>
            </a:r>
            <a:r>
              <a:rPr lang="zh-CN" altLang="en-US" sz="2800" b="1">
                <a:solidFill>
                  <a:schemeClr val="accent1"/>
                </a:solidFill>
              </a:rPr>
              <a:t>；</a:t>
            </a:r>
          </a:p>
        </p:txBody>
      </p: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7586663" y="2214563"/>
            <a:ext cx="57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7539038" y="2738438"/>
            <a:ext cx="57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7534275" y="3248025"/>
            <a:ext cx="57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8243" name="Text Box 51"/>
          <p:cNvSpPr txBox="1">
            <a:spLocks noChangeArrowheads="1"/>
          </p:cNvSpPr>
          <p:nvPr/>
        </p:nvSpPr>
        <p:spPr bwMode="auto">
          <a:xfrm>
            <a:off x="7572375" y="3786188"/>
            <a:ext cx="57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8244" name="Text Box 52"/>
          <p:cNvSpPr txBox="1">
            <a:spLocks noChangeArrowheads="1"/>
          </p:cNvSpPr>
          <p:nvPr/>
        </p:nvSpPr>
        <p:spPr bwMode="auto">
          <a:xfrm>
            <a:off x="7567613" y="4267200"/>
            <a:ext cx="57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1</a:t>
            </a:r>
          </a:p>
        </p:txBody>
      </p:sp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7519988" y="4805363"/>
            <a:ext cx="57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7529513" y="5286375"/>
            <a:ext cx="571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7515225" y="5767388"/>
            <a:ext cx="57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66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 animBg="1" autoUpdateAnimBg="0"/>
      <p:bldP spid="8239" grpId="0" animBg="1" autoUpdateAnimBg="0"/>
      <p:bldP spid="8240" grpId="0" autoUpdateAnimBg="0"/>
      <p:bldP spid="8241" grpId="0" autoUpdateAnimBg="0"/>
      <p:bldP spid="8242" grpId="0" autoUpdateAnimBg="0"/>
      <p:bldP spid="8243" grpId="0" autoUpdateAnimBg="0"/>
      <p:bldP spid="8244" grpId="0" autoUpdateAnimBg="0"/>
      <p:bldP spid="8245" grpId="0" autoUpdateAnimBg="0"/>
      <p:bldP spid="8246" grpId="0" autoUpdateAnimBg="0"/>
      <p:bldP spid="824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219200" y="304800"/>
            <a:ext cx="3276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/>
              <a:t>3.4.3    </a:t>
            </a:r>
            <a:r>
              <a:rPr kumimoji="1" lang="zh-CN" altLang="en-US" sz="3200" b="1"/>
              <a:t>加法器</a:t>
            </a:r>
          </a:p>
        </p:txBody>
      </p:sp>
      <p:sp>
        <p:nvSpPr>
          <p:cNvPr id="39939" name="AutoShape 3"/>
          <p:cNvSpPr>
            <a:spLocks noChangeArrowheads="1"/>
          </p:cNvSpPr>
          <p:nvPr/>
        </p:nvSpPr>
        <p:spPr bwMode="auto">
          <a:xfrm>
            <a:off x="3429000" y="1371600"/>
            <a:ext cx="4724400" cy="1676400"/>
          </a:xfrm>
          <a:prstGeom prst="wedgeRoundRectCallout">
            <a:avLst>
              <a:gd name="adj1" fmla="val -53764"/>
              <a:gd name="adj2" fmla="val -8977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kumimoji="1" lang="zh-CN" altLang="en-US" b="1">
                <a:solidFill>
                  <a:schemeClr val="accent2"/>
                </a:solidFill>
              </a:rPr>
              <a:t>二进制之间的算术运算都是化做若干步加法运算进行，因此加法器是构成算术运算器（</a:t>
            </a:r>
            <a:r>
              <a:rPr kumimoji="1" lang="en-US" altLang="zh-CN" b="1">
                <a:solidFill>
                  <a:schemeClr val="accent2"/>
                </a:solidFill>
              </a:rPr>
              <a:t>AU</a:t>
            </a:r>
            <a:r>
              <a:rPr kumimoji="1" lang="zh-CN" altLang="en-US" b="1">
                <a:solidFill>
                  <a:schemeClr val="accent2"/>
                </a:solidFill>
              </a:rPr>
              <a:t>）的基本单元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609600" y="11430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/>
              <a:t>一、</a:t>
            </a:r>
            <a:r>
              <a:rPr kumimoji="1" lang="en-US" altLang="zh-CN" b="1"/>
              <a:t>1</a:t>
            </a:r>
            <a:r>
              <a:rPr kumimoji="1" lang="zh-CN" altLang="en-US" b="1"/>
              <a:t>位加法器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838200" y="19812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1</a:t>
            </a:r>
            <a:r>
              <a:rPr kumimoji="1" lang="zh-CN" altLang="en-US" b="1"/>
              <a:t>、半加器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2362200" y="2590800"/>
            <a:ext cx="3733800" cy="1066800"/>
          </a:xfrm>
          <a:prstGeom prst="wedgeRoundRectCallout">
            <a:avLst>
              <a:gd name="adj1" fmla="val -62162"/>
              <a:gd name="adj2" fmla="val -7708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kumimoji="1" lang="zh-CN" altLang="en-US" b="1">
                <a:solidFill>
                  <a:schemeClr val="accent2"/>
                </a:solidFill>
              </a:rPr>
              <a:t>不考虑来自低位的进位将两个二进制相加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1600200" y="3429000"/>
            <a:ext cx="2057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CN"/>
              <a:t>HA</a:t>
            </a: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838200" y="3657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762000" y="4495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V="1">
            <a:off x="3657600" y="3657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3657600" y="4419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457200" y="3429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457200" y="41910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B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4495800" y="33528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S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4495800" y="4114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CO</a:t>
            </a:r>
          </a:p>
        </p:txBody>
      </p:sp>
      <p:graphicFrame>
        <p:nvGraphicFramePr>
          <p:cNvPr id="39952" name="Group 16"/>
          <p:cNvGraphicFramePr>
            <a:graphicFrameLocks noGrp="1"/>
          </p:cNvGraphicFramePr>
          <p:nvPr/>
        </p:nvGraphicFramePr>
        <p:xfrm>
          <a:off x="5486400" y="2438400"/>
          <a:ext cx="2286000" cy="319735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  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 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6705600" y="35814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0     0</a:t>
            </a:r>
          </a:p>
        </p:txBody>
      </p:sp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6705600" y="4038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1     0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6705600" y="45720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1     0</a:t>
            </a:r>
          </a:p>
        </p:txBody>
      </p: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6705600" y="51816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0     1</a:t>
            </a:r>
          </a:p>
        </p:txBody>
      </p:sp>
      <p:graphicFrame>
        <p:nvGraphicFramePr>
          <p:cNvPr id="76800" name="Object 1024"/>
          <p:cNvGraphicFramePr>
            <a:graphicFrameLocks noChangeAspect="1"/>
          </p:cNvGraphicFramePr>
          <p:nvPr/>
        </p:nvGraphicFramePr>
        <p:xfrm>
          <a:off x="990600" y="5302250"/>
          <a:ext cx="4191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040" imgH="215640" progId="Equation.3">
                  <p:embed/>
                </p:oleObj>
              </mc:Choice>
              <mc:Fallback>
                <p:oleObj name="Equation" r:id="rId2" imgW="1346040" imgH="215640" progId="Equation.3">
                  <p:embed/>
                  <p:pic>
                    <p:nvPicPr>
                      <p:cNvPr id="7680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302250"/>
                        <a:ext cx="4191000" cy="673100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990600" y="5943600"/>
            <a:ext cx="4191000" cy="579438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/>
              <a:t>CO=AB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9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6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6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9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9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39" grpId="0" animBg="1" autoUpdateAnimBg="0"/>
      <p:bldP spid="39940" grpId="0" autoUpdateAnimBg="0"/>
      <p:bldP spid="39941" grpId="0" autoUpdateAnimBg="0"/>
      <p:bldP spid="39942" grpId="0" animBg="1" autoUpdateAnimBg="0"/>
      <p:bldP spid="39943" grpId="0" animBg="1" autoUpdateAnimBg="0"/>
      <p:bldP spid="39944" grpId="0" animBg="1"/>
      <p:bldP spid="39945" grpId="0" animBg="1"/>
      <p:bldP spid="39946" grpId="0" animBg="1"/>
      <p:bldP spid="39947" grpId="0" animBg="1"/>
      <p:bldP spid="39948" grpId="0" autoUpdateAnimBg="0"/>
      <p:bldP spid="39949" grpId="0" autoUpdateAnimBg="0"/>
      <p:bldP spid="39950" grpId="0" autoUpdateAnimBg="0"/>
      <p:bldP spid="39951" grpId="0" autoUpdateAnimBg="0"/>
      <p:bldP spid="39966" grpId="0" autoUpdateAnimBg="0"/>
      <p:bldP spid="39967" grpId="0" autoUpdateAnimBg="0"/>
      <p:bldP spid="39968" grpId="0" autoUpdateAnimBg="0"/>
      <p:bldP spid="39969" grpId="0" autoUpdateAnimBg="0"/>
      <p:bldP spid="39971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4" name="Object 1024"/>
          <p:cNvGraphicFramePr>
            <a:graphicFrameLocks noChangeAspect="1"/>
          </p:cNvGraphicFramePr>
          <p:nvPr/>
        </p:nvGraphicFramePr>
        <p:xfrm>
          <a:off x="2514600" y="533400"/>
          <a:ext cx="4191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040" imgH="215640" progId="Equation.3">
                  <p:embed/>
                </p:oleObj>
              </mc:Choice>
              <mc:Fallback>
                <p:oleObj name="Equation" r:id="rId3" imgW="1346040" imgH="215640" progId="Equation.3">
                  <p:embed/>
                  <p:pic>
                    <p:nvPicPr>
                      <p:cNvPr id="7782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33400"/>
                        <a:ext cx="4191000" cy="673100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2533650" y="1144588"/>
            <a:ext cx="4191000" cy="579437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/>
              <a:t>CO=AB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505200" y="26670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1" hangingPunct="1"/>
            <a:r>
              <a:rPr kumimoji="1" lang="en-US" altLang="zh-CN"/>
              <a:t>=1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505200" y="41148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1" hangingPunct="1"/>
            <a:r>
              <a:rPr kumimoji="1" lang="en-US" altLang="zh-CN"/>
              <a:t>&amp;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2209800" y="2819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2154238" y="3429000"/>
            <a:ext cx="1350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V="1">
            <a:off x="4267200" y="3200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3048000" y="2819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30480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2667000" y="3429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2667000" y="5029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42672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3009900" y="27813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2638425" y="34004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752600" y="2557463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1755775" y="3157538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5322888" y="2917825"/>
            <a:ext cx="504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5251450" y="4376738"/>
            <a:ext cx="74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CO</a:t>
            </a:r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2555875" y="2127250"/>
            <a:ext cx="2333625" cy="3228975"/>
          </a:xfrm>
          <a:prstGeom prst="rect">
            <a:avLst/>
          </a:prstGeom>
          <a:noFill/>
          <a:ln w="9525">
            <a:solidFill>
              <a:srgbClr val="FF3300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1" hangingPunct="1"/>
            <a:r>
              <a:rPr kumimoji="1" lang="en-US" altLang="zh-CN"/>
              <a:t>HA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500"/>
                            </p:stCondLst>
                            <p:childTnLst>
                              <p:par>
                                <p:cTn id="50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85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15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 autoUpdateAnimBg="0"/>
      <p:bldP spid="40965" grpId="0" animBg="1" autoUpdateAnimBg="0"/>
      <p:bldP spid="40966" grpId="0" animBg="1"/>
      <p:bldP spid="40967" grpId="0" animBg="1"/>
      <p:bldP spid="40968" grpId="0" animBg="1"/>
      <p:bldP spid="40969" grpId="0" animBg="1"/>
      <p:bldP spid="40970" grpId="0" animBg="1"/>
      <p:bldP spid="40971" grpId="0" animBg="1"/>
      <p:bldP spid="40972" grpId="0" animBg="1"/>
      <p:bldP spid="40973" grpId="0" animBg="1"/>
      <p:bldP spid="40974" grpId="0" animBg="1"/>
      <p:bldP spid="40975" grpId="0" animBg="1"/>
      <p:bldP spid="40976" grpId="0" autoUpdateAnimBg="0"/>
      <p:bldP spid="40977" grpId="0" autoUpdateAnimBg="0"/>
      <p:bldP spid="40978" grpId="0" autoUpdateAnimBg="0"/>
      <p:bldP spid="40979" grpId="0" autoUpdateAnimBg="0"/>
      <p:bldP spid="40980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857250" y="3937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2</a:t>
            </a:r>
            <a:r>
              <a:rPr kumimoji="1" lang="zh-CN" altLang="en-US" b="1"/>
              <a:t>、全加器</a:t>
            </a: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2792413" y="1209675"/>
            <a:ext cx="3903662" cy="1216025"/>
          </a:xfrm>
          <a:prstGeom prst="wedgeRoundRectCallout">
            <a:avLst>
              <a:gd name="adj1" fmla="val -65005"/>
              <a:gd name="adj2" fmla="val -9216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kumimoji="1" lang="zh-CN" altLang="en-US" b="1">
                <a:solidFill>
                  <a:schemeClr val="accent2"/>
                </a:solidFill>
              </a:rPr>
              <a:t>考虑来自低位的进位，将两个二进制数和来自低位的进位</a:t>
            </a:r>
            <a:r>
              <a:rPr kumimoji="1" lang="en-US" altLang="zh-CN" b="1">
                <a:solidFill>
                  <a:schemeClr val="accent2"/>
                </a:solidFill>
              </a:rPr>
              <a:t>3</a:t>
            </a:r>
            <a:r>
              <a:rPr kumimoji="1" lang="zh-CN" altLang="en-US" b="1">
                <a:solidFill>
                  <a:schemeClr val="accent2"/>
                </a:solidFill>
              </a:rPr>
              <a:t>个数相加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563688" y="1731963"/>
            <a:ext cx="2057400" cy="1447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CN"/>
              <a:t>FA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800100" y="197802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742950" y="24066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V="1">
            <a:off x="3602038" y="209073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3602038" y="2590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438150" y="17494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01638" y="2193925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B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4457700" y="18415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S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4457700" y="236061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CO</a:t>
            </a:r>
          </a:p>
        </p:txBody>
      </p:sp>
      <p:graphicFrame>
        <p:nvGraphicFramePr>
          <p:cNvPr id="42024" name="Group 40"/>
          <p:cNvGraphicFramePr>
            <a:graphicFrameLocks noGrp="1"/>
          </p:cNvGraphicFramePr>
          <p:nvPr/>
        </p:nvGraphicFramePr>
        <p:xfrm>
          <a:off x="5559425" y="722313"/>
          <a:ext cx="2725738" cy="5245608"/>
        </p:xfrm>
        <a:graphic>
          <a:graphicData uri="http://schemas.openxmlformats.org/drawingml/2006/table">
            <a:tbl>
              <a:tblPr/>
              <a:tblGrid>
                <a:gridCol w="141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  B CI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 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1  1  1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2011" name="Text Box 27"/>
          <p:cNvSpPr txBox="1">
            <a:spLocks noChangeArrowheads="1"/>
          </p:cNvSpPr>
          <p:nvPr/>
        </p:nvSpPr>
        <p:spPr bwMode="auto">
          <a:xfrm>
            <a:off x="7004050" y="191928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 0     0</a:t>
            </a:r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7002463" y="2433638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1     0</a:t>
            </a:r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7004050" y="2894013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1     0</a:t>
            </a:r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7042150" y="3427413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0     1</a:t>
            </a:r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>
            <a:off x="746125" y="28765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2016" name="Text Box 32"/>
          <p:cNvSpPr txBox="1">
            <a:spLocks noChangeArrowheads="1"/>
          </p:cNvSpPr>
          <p:nvPr/>
        </p:nvSpPr>
        <p:spPr bwMode="auto">
          <a:xfrm>
            <a:off x="292100" y="2627313"/>
            <a:ext cx="642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CI</a:t>
            </a:r>
          </a:p>
        </p:txBody>
      </p: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7045325" y="397192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1     0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7029450" y="4479925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0     1</a:t>
            </a: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7072313" y="5041900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0     1</a:t>
            </a: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7073900" y="5529263"/>
            <a:ext cx="1143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1     1</a:t>
            </a:r>
          </a:p>
        </p:txBody>
      </p:sp>
      <p:graphicFrame>
        <p:nvGraphicFramePr>
          <p:cNvPr id="78848" name="Object 0"/>
          <p:cNvGraphicFramePr>
            <a:graphicFrameLocks noChangeAspect="1"/>
          </p:cNvGraphicFramePr>
          <p:nvPr/>
        </p:nvGraphicFramePr>
        <p:xfrm>
          <a:off x="0" y="3554413"/>
          <a:ext cx="56340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215640" progId="Equation.3">
                  <p:embed/>
                </p:oleObj>
              </mc:Choice>
              <mc:Fallback>
                <p:oleObj name="Equation" r:id="rId2" imgW="2171520" imgH="215640" progId="Equation.3">
                  <p:embed/>
                  <p:pic>
                    <p:nvPicPr>
                      <p:cNvPr id="78848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554413"/>
                        <a:ext cx="5634038" cy="560387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49" name="Object 1"/>
          <p:cNvGraphicFramePr>
            <a:graphicFrameLocks noChangeAspect="1"/>
          </p:cNvGraphicFramePr>
          <p:nvPr/>
        </p:nvGraphicFramePr>
        <p:xfrm>
          <a:off x="0" y="4489450"/>
          <a:ext cx="59293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215640" progId="Equation.3">
                  <p:embed/>
                </p:oleObj>
              </mc:Choice>
              <mc:Fallback>
                <p:oleObj name="Equation" r:id="rId4" imgW="2286000" imgH="215640" progId="Equation.3">
                  <p:embed/>
                  <p:pic>
                    <p:nvPicPr>
                      <p:cNvPr id="788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89450"/>
                        <a:ext cx="5929313" cy="560388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2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2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2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2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2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2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2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2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8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8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8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8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nimBg="1" autoUpdateAnimBg="0"/>
      <p:bldP spid="41988" grpId="0" animBg="1" autoUpdateAnimBg="0"/>
      <p:bldP spid="41989" grpId="0" animBg="1"/>
      <p:bldP spid="41990" grpId="0" animBg="1"/>
      <p:bldP spid="41991" grpId="0" animBg="1"/>
      <p:bldP spid="41992" grpId="0" animBg="1"/>
      <p:bldP spid="41993" grpId="0" autoUpdateAnimBg="0"/>
      <p:bldP spid="41994" grpId="0" autoUpdateAnimBg="0"/>
      <p:bldP spid="41995" grpId="0" autoUpdateAnimBg="0"/>
      <p:bldP spid="41996" grpId="0" autoUpdateAnimBg="0"/>
      <p:bldP spid="42011" grpId="0" autoUpdateAnimBg="0"/>
      <p:bldP spid="42012" grpId="0" autoUpdateAnimBg="0"/>
      <p:bldP spid="42013" grpId="0" autoUpdateAnimBg="0"/>
      <p:bldP spid="42014" grpId="0" autoUpdateAnimBg="0"/>
      <p:bldP spid="42015" grpId="0" animBg="1"/>
      <p:bldP spid="42016" grpId="0" autoUpdateAnimBg="0"/>
      <p:bldP spid="42017" grpId="0" autoUpdateAnimBg="0"/>
      <p:bldP spid="42018" grpId="0" autoUpdateAnimBg="0"/>
      <p:bldP spid="42019" grpId="0" autoUpdateAnimBg="0"/>
      <p:bldP spid="42020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Group 2"/>
          <p:cNvGraphicFramePr>
            <a:graphicFrameLocks noGrp="1"/>
          </p:cNvGraphicFramePr>
          <p:nvPr/>
        </p:nvGraphicFramePr>
        <p:xfrm>
          <a:off x="2438400" y="4286250"/>
          <a:ext cx="4000500" cy="1552575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027" name="Line 19"/>
          <p:cNvSpPr>
            <a:spLocks noChangeShapeType="1"/>
          </p:cNvSpPr>
          <p:nvPr/>
        </p:nvSpPr>
        <p:spPr bwMode="auto">
          <a:xfrm flipH="1" flipV="1">
            <a:off x="2114550" y="3714750"/>
            <a:ext cx="3048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3028" name="Text Box 20"/>
          <p:cNvSpPr txBox="1">
            <a:spLocks noChangeArrowheads="1"/>
          </p:cNvSpPr>
          <p:nvPr/>
        </p:nvSpPr>
        <p:spPr bwMode="auto">
          <a:xfrm>
            <a:off x="1847850" y="3200400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S</a:t>
            </a:r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2076450" y="4419600"/>
            <a:ext cx="26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1905000" y="4057650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</a:t>
            </a: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5676900" y="3810000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10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2724150" y="3790950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00</a:t>
            </a: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4610100" y="3810000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11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3714750" y="3810000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01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2114550" y="3676650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BCI</a:t>
            </a:r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2076450" y="52578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graphicFrame>
        <p:nvGraphicFramePr>
          <p:cNvPr id="43037" name="Object 29"/>
          <p:cNvGraphicFramePr>
            <a:graphicFrameLocks noChangeAspect="1"/>
          </p:cNvGraphicFramePr>
          <p:nvPr/>
        </p:nvGraphicFramePr>
        <p:xfrm>
          <a:off x="1174750" y="493713"/>
          <a:ext cx="56340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215640" progId="Equation.3">
                  <p:embed/>
                </p:oleObj>
              </mc:Choice>
              <mc:Fallback>
                <p:oleObj name="Equation" r:id="rId2" imgW="2171520" imgH="215640" progId="Equation.3">
                  <p:embed/>
                  <p:pic>
                    <p:nvPicPr>
                      <p:cNvPr id="4303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493713"/>
                        <a:ext cx="5634038" cy="560387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3619500" y="444182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5564188" y="446405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2654300" y="5195888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>
            <a:off x="4524375" y="521652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2593975" y="4403725"/>
            <a:ext cx="57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0</a:t>
            </a:r>
          </a:p>
        </p:txBody>
      </p:sp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3660775" y="5265738"/>
            <a:ext cx="57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0</a:t>
            </a:r>
          </a:p>
        </p:txBody>
      </p: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4710113" y="4465638"/>
            <a:ext cx="57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0</a:t>
            </a:r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5589588" y="5272088"/>
            <a:ext cx="577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0</a:t>
            </a:r>
          </a:p>
        </p:txBody>
      </p:sp>
      <p:graphicFrame>
        <p:nvGraphicFramePr>
          <p:cNvPr id="43046" name="Object 38"/>
          <p:cNvGraphicFramePr>
            <a:graphicFrameLocks noChangeAspect="1"/>
          </p:cNvGraphicFramePr>
          <p:nvPr/>
        </p:nvGraphicFramePr>
        <p:xfrm>
          <a:off x="1182688" y="1023938"/>
          <a:ext cx="56324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000" imgH="241200" progId="Equation.3">
                  <p:embed/>
                </p:oleObj>
              </mc:Choice>
              <mc:Fallback>
                <p:oleObj name="Equation" r:id="rId4" imgW="2070000" imgH="241200" progId="Equation.3">
                  <p:embed/>
                  <p:pic>
                    <p:nvPicPr>
                      <p:cNvPr id="4304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1023938"/>
                        <a:ext cx="5632450" cy="627062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7" name="Object 39"/>
          <p:cNvGraphicFramePr>
            <a:graphicFrameLocks noChangeAspect="1"/>
          </p:cNvGraphicFramePr>
          <p:nvPr/>
        </p:nvGraphicFramePr>
        <p:xfrm>
          <a:off x="1168400" y="1624013"/>
          <a:ext cx="56626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240" imgH="241200" progId="Equation.3">
                  <p:embed/>
                </p:oleObj>
              </mc:Choice>
              <mc:Fallback>
                <p:oleObj name="Equation" r:id="rId6" imgW="1587240" imgH="241200" progId="Equation.3">
                  <p:embed/>
                  <p:pic>
                    <p:nvPicPr>
                      <p:cNvPr id="43047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1624013"/>
                        <a:ext cx="5662613" cy="627062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8" name="Object 40"/>
          <p:cNvGraphicFramePr>
            <a:graphicFrameLocks noChangeAspect="1"/>
          </p:cNvGraphicFramePr>
          <p:nvPr/>
        </p:nvGraphicFramePr>
        <p:xfrm>
          <a:off x="1176338" y="2266950"/>
          <a:ext cx="3079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80" imgH="177480" progId="Equation.3">
                  <p:embed/>
                </p:oleObj>
              </mc:Choice>
              <mc:Fallback>
                <p:oleObj name="Equation" r:id="rId8" imgW="863280" imgH="177480" progId="Equation.3">
                  <p:embed/>
                  <p:pic>
                    <p:nvPicPr>
                      <p:cNvPr id="43048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266950"/>
                        <a:ext cx="3079750" cy="476250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3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3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7" grpId="0" animBg="1"/>
      <p:bldP spid="43028" grpId="0" autoUpdateAnimBg="0"/>
      <p:bldP spid="43029" grpId="0" autoUpdateAnimBg="0"/>
      <p:bldP spid="43030" grpId="0" autoUpdateAnimBg="0"/>
      <p:bldP spid="43031" grpId="0" autoUpdateAnimBg="0"/>
      <p:bldP spid="43032" grpId="0" autoUpdateAnimBg="0"/>
      <p:bldP spid="43033" grpId="0" autoUpdateAnimBg="0"/>
      <p:bldP spid="43034" grpId="0" autoUpdateAnimBg="0"/>
      <p:bldP spid="43035" grpId="0" autoUpdateAnimBg="0"/>
      <p:bldP spid="43036" grpId="0" autoUpdateAnimBg="0"/>
      <p:bldP spid="43038" grpId="0" autoUpdateAnimBg="0"/>
      <p:bldP spid="43039" grpId="0" autoUpdateAnimBg="0"/>
      <p:bldP spid="43040" grpId="0" autoUpdateAnimBg="0"/>
      <p:bldP spid="43041" grpId="0" autoUpdateAnimBg="0"/>
      <p:bldP spid="43042" grpId="0" autoUpdateAnimBg="0"/>
      <p:bldP spid="43043" grpId="0" autoUpdateAnimBg="0"/>
      <p:bldP spid="43044" grpId="0" autoUpdateAnimBg="0"/>
      <p:bldP spid="4304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Group 2"/>
          <p:cNvGraphicFramePr>
            <a:graphicFrameLocks noGrp="1"/>
          </p:cNvGraphicFramePr>
          <p:nvPr/>
        </p:nvGraphicFramePr>
        <p:xfrm>
          <a:off x="2438400" y="4286250"/>
          <a:ext cx="4000500" cy="1562100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051" name="Line 19"/>
          <p:cNvSpPr>
            <a:spLocks noChangeShapeType="1"/>
          </p:cNvSpPr>
          <p:nvPr/>
        </p:nvSpPr>
        <p:spPr bwMode="auto">
          <a:xfrm flipH="1" flipV="1">
            <a:off x="2114550" y="3714750"/>
            <a:ext cx="304800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1847850" y="3200400"/>
            <a:ext cx="852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CO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2076450" y="4419600"/>
            <a:ext cx="26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1905000" y="4057650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A</a:t>
            </a:r>
          </a:p>
        </p:txBody>
      </p:sp>
      <p:sp>
        <p:nvSpPr>
          <p:cNvPr id="44055" name="Text Box 23"/>
          <p:cNvSpPr txBox="1">
            <a:spLocks noChangeArrowheads="1"/>
          </p:cNvSpPr>
          <p:nvPr/>
        </p:nvSpPr>
        <p:spPr bwMode="auto">
          <a:xfrm>
            <a:off x="5676900" y="3810000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10</a:t>
            </a:r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2724150" y="3790950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00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4610100" y="3810000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11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3714750" y="3810000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01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2114550" y="3676650"/>
            <a:ext cx="928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BCI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2076450" y="52578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graphicFrame>
        <p:nvGraphicFramePr>
          <p:cNvPr id="44061" name="Object 29"/>
          <p:cNvGraphicFramePr>
            <a:graphicFrameLocks noChangeAspect="1"/>
          </p:cNvGraphicFramePr>
          <p:nvPr/>
        </p:nvGraphicFramePr>
        <p:xfrm>
          <a:off x="1149350" y="239713"/>
          <a:ext cx="59293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215640" progId="Equation.3">
                  <p:embed/>
                </p:oleObj>
              </mc:Choice>
              <mc:Fallback>
                <p:oleObj name="Equation" r:id="rId2" imgW="2286000" imgH="215640" progId="Equation.3">
                  <p:embed/>
                  <p:pic>
                    <p:nvPicPr>
                      <p:cNvPr id="4406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239713"/>
                        <a:ext cx="5929313" cy="560387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4572000" y="4497388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4063" name="Text Box 31"/>
          <p:cNvSpPr txBox="1">
            <a:spLocks noChangeArrowheads="1"/>
          </p:cNvSpPr>
          <p:nvPr/>
        </p:nvSpPr>
        <p:spPr bwMode="auto">
          <a:xfrm>
            <a:off x="3679825" y="5172075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5603875" y="5176838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4618038" y="5213350"/>
            <a:ext cx="59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2671763" y="4478338"/>
            <a:ext cx="782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0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3495675" y="4481513"/>
            <a:ext cx="782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0</a:t>
            </a:r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5591175" y="4521200"/>
            <a:ext cx="782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0</a:t>
            </a:r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2628900" y="5272088"/>
            <a:ext cx="782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0</a:t>
            </a:r>
          </a:p>
        </p:txBody>
      </p:sp>
      <p:sp>
        <p:nvSpPr>
          <p:cNvPr id="44070" name="AutoShape 38"/>
          <p:cNvSpPr>
            <a:spLocks noChangeArrowheads="1"/>
          </p:cNvSpPr>
          <p:nvPr/>
        </p:nvSpPr>
        <p:spPr bwMode="auto">
          <a:xfrm>
            <a:off x="4627563" y="4572000"/>
            <a:ext cx="411162" cy="10636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zh-CN">
              <a:solidFill>
                <a:schemeClr val="accent1"/>
              </a:solidFill>
            </a:endParaRPr>
          </a:p>
        </p:txBody>
      </p:sp>
      <p:sp>
        <p:nvSpPr>
          <p:cNvPr id="44071" name="AutoShape 39"/>
          <p:cNvSpPr>
            <a:spLocks noChangeArrowheads="1"/>
          </p:cNvSpPr>
          <p:nvPr/>
        </p:nvSpPr>
        <p:spPr bwMode="auto">
          <a:xfrm rot="5400000">
            <a:off x="4891881" y="4798219"/>
            <a:ext cx="411163" cy="13239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1" hangingPunct="1"/>
            <a:endParaRPr kumimoji="1" lang="zh-CN" altLang="zh-CN">
              <a:solidFill>
                <a:schemeClr val="accent1"/>
              </a:solidFill>
            </a:endParaRPr>
          </a:p>
        </p:txBody>
      </p:sp>
      <p:sp>
        <p:nvSpPr>
          <p:cNvPr id="44072" name="AutoShape 40"/>
          <p:cNvSpPr>
            <a:spLocks noChangeArrowheads="1"/>
          </p:cNvSpPr>
          <p:nvPr/>
        </p:nvSpPr>
        <p:spPr bwMode="auto">
          <a:xfrm rot="5400000">
            <a:off x="4018757" y="4763294"/>
            <a:ext cx="411162" cy="12890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algn="ctr" eaLnBrk="1" hangingPunct="1"/>
            <a:endParaRPr kumimoji="1" lang="zh-CN" altLang="zh-CN">
              <a:solidFill>
                <a:schemeClr val="accent1"/>
              </a:solidFill>
            </a:endParaRP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1517650" y="801688"/>
            <a:ext cx="3951288" cy="579437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/>
              <a:t>  =AB+ACI+BCI</a:t>
            </a:r>
          </a:p>
        </p:txBody>
      </p:sp>
      <p:graphicFrame>
        <p:nvGraphicFramePr>
          <p:cNvPr id="44081" name="Object 49"/>
          <p:cNvGraphicFramePr>
            <a:graphicFrameLocks noChangeAspect="1"/>
          </p:cNvGraphicFramePr>
          <p:nvPr/>
        </p:nvGraphicFramePr>
        <p:xfrm>
          <a:off x="1716088" y="1370013"/>
          <a:ext cx="348615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71600" imgH="761760" progId="Equation.3">
                  <p:embed/>
                </p:oleObj>
              </mc:Choice>
              <mc:Fallback>
                <p:oleObj name="公式" r:id="rId4" imgW="1371600" imgH="761760" progId="Equation.3">
                  <p:embed/>
                  <p:pic>
                    <p:nvPicPr>
                      <p:cNvPr id="4408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1370013"/>
                        <a:ext cx="3486150" cy="1978025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4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4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4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4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4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4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4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4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1" grpId="0" animBg="1"/>
      <p:bldP spid="44052" grpId="0" autoUpdateAnimBg="0"/>
      <p:bldP spid="44053" grpId="0" autoUpdateAnimBg="0"/>
      <p:bldP spid="44054" grpId="0" autoUpdateAnimBg="0"/>
      <p:bldP spid="44055" grpId="0" autoUpdateAnimBg="0"/>
      <p:bldP spid="44056" grpId="0" autoUpdateAnimBg="0"/>
      <p:bldP spid="44057" grpId="0" autoUpdateAnimBg="0"/>
      <p:bldP spid="44058" grpId="0" autoUpdateAnimBg="0"/>
      <p:bldP spid="44059" grpId="0" autoUpdateAnimBg="0"/>
      <p:bldP spid="44060" grpId="0" autoUpdateAnimBg="0"/>
      <p:bldP spid="44062" grpId="0" autoUpdateAnimBg="0"/>
      <p:bldP spid="44063" grpId="0" autoUpdateAnimBg="0"/>
      <p:bldP spid="44064" grpId="0" autoUpdateAnimBg="0"/>
      <p:bldP spid="44065" grpId="0" autoUpdateAnimBg="0"/>
      <p:bldP spid="44066" grpId="0" autoUpdateAnimBg="0"/>
      <p:bldP spid="44067" grpId="0" autoUpdateAnimBg="0"/>
      <p:bldP spid="44068" grpId="0" autoUpdateAnimBg="0"/>
      <p:bldP spid="44069" grpId="0" autoUpdateAnimBg="0"/>
      <p:bldP spid="44070" grpId="0" animBg="1" autoUpdateAnimBg="0"/>
      <p:bldP spid="44071" grpId="0" animBg="1" autoUpdateAnimBg="0"/>
      <p:bldP spid="44072" grpId="0" animBg="1" autoUpdateAnimBg="0"/>
      <p:bldP spid="44073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83" name="Object 43"/>
          <p:cNvGraphicFramePr>
            <a:graphicFrameLocks noChangeAspect="1"/>
          </p:cNvGraphicFramePr>
          <p:nvPr/>
        </p:nvGraphicFramePr>
        <p:xfrm>
          <a:off x="950913" y="825500"/>
          <a:ext cx="3459162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33440" imgH="266400" progId="Equation.3">
                  <p:embed/>
                </p:oleObj>
              </mc:Choice>
              <mc:Fallback>
                <p:oleObj name="公式" r:id="rId2" imgW="1333440" imgH="266400" progId="Equation.3">
                  <p:embed/>
                  <p:pic>
                    <p:nvPicPr>
                      <p:cNvPr id="6148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825500"/>
                        <a:ext cx="3459162" cy="692150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4" name="Object 44"/>
          <p:cNvGraphicFramePr>
            <a:graphicFrameLocks noChangeAspect="1"/>
          </p:cNvGraphicFramePr>
          <p:nvPr/>
        </p:nvGraphicFramePr>
        <p:xfrm>
          <a:off x="909638" y="266700"/>
          <a:ext cx="35321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90360" imgH="177480" progId="Equation.3">
                  <p:embed/>
                </p:oleObj>
              </mc:Choice>
              <mc:Fallback>
                <p:oleObj name="公式" r:id="rId4" imgW="990360" imgH="177480" progId="Equation.3">
                  <p:embed/>
                  <p:pic>
                    <p:nvPicPr>
                      <p:cNvPr id="6148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266700"/>
                        <a:ext cx="3532187" cy="476250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86" name="Picture 46" descr="3-2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3238" y="1708150"/>
            <a:ext cx="7851775" cy="4149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68313" y="522288"/>
            <a:ext cx="59340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二、多位加法器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820738" y="1306513"/>
            <a:ext cx="2892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1</a:t>
            </a:r>
            <a:r>
              <a:rPr kumimoji="1" lang="zh-CN" altLang="en-US" b="1"/>
              <a:t>、串行进位加法器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292225" y="1776413"/>
            <a:ext cx="6927850" cy="5794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/>
              <a:t>A3A2A1A0+B3B2B1B0=C4S3S2S1S0</a:t>
            </a:r>
          </a:p>
        </p:txBody>
      </p:sp>
      <p:grpSp>
        <p:nvGrpSpPr>
          <p:cNvPr id="45071" name="Group 15"/>
          <p:cNvGrpSpPr>
            <a:grpSpLocks/>
          </p:cNvGrpSpPr>
          <p:nvPr/>
        </p:nvGrpSpPr>
        <p:grpSpPr bwMode="auto">
          <a:xfrm>
            <a:off x="442913" y="2500313"/>
            <a:ext cx="8224837" cy="3652837"/>
            <a:chOff x="279" y="1575"/>
            <a:chExt cx="5181" cy="2301"/>
          </a:xfrm>
        </p:grpSpPr>
        <p:pic>
          <p:nvPicPr>
            <p:cNvPr id="45065" name="Picture 9" descr="3-2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9" y="1658"/>
              <a:ext cx="5153" cy="2111"/>
            </a:xfrm>
            <a:prstGeom prst="rect">
              <a:avLst/>
            </a:prstGeom>
            <a:noFill/>
          </p:spPr>
        </p:pic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396" y="1575"/>
              <a:ext cx="351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C</a:t>
              </a:r>
              <a:r>
                <a:rPr lang="en-US" altLang="zh-CN" b="1" baseline="-25000"/>
                <a:t>4</a:t>
              </a:r>
            </a:p>
          </p:txBody>
        </p: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951" y="3543"/>
              <a:ext cx="351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C</a:t>
              </a:r>
              <a:r>
                <a:rPr lang="en-US" altLang="zh-CN" b="1" baseline="-25000"/>
                <a:t>3</a:t>
              </a:r>
            </a:p>
          </p:txBody>
        </p:sp>
        <p:sp>
          <p:nvSpPr>
            <p:cNvPr id="45068" name="Text Box 12"/>
            <p:cNvSpPr txBox="1">
              <a:spLocks noChangeArrowheads="1"/>
            </p:cNvSpPr>
            <p:nvPr/>
          </p:nvSpPr>
          <p:spPr bwMode="auto">
            <a:xfrm>
              <a:off x="2355" y="3588"/>
              <a:ext cx="351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C</a:t>
              </a:r>
              <a:r>
                <a:rPr lang="en-US" altLang="zh-CN" b="1" baseline="-25000"/>
                <a:t>2</a:t>
              </a:r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3750" y="3579"/>
              <a:ext cx="351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C</a:t>
              </a:r>
              <a:r>
                <a:rPr lang="en-US" altLang="zh-CN" b="1" baseline="-25000"/>
                <a:t>1</a:t>
              </a:r>
            </a:p>
          </p:txBody>
        </p:sp>
        <p:sp>
          <p:nvSpPr>
            <p:cNvPr id="45070" name="Text Box 14"/>
            <p:cNvSpPr txBox="1">
              <a:spLocks noChangeArrowheads="1"/>
            </p:cNvSpPr>
            <p:nvPr/>
          </p:nvSpPr>
          <p:spPr bwMode="auto">
            <a:xfrm>
              <a:off x="5109" y="3561"/>
              <a:ext cx="351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C</a:t>
              </a:r>
              <a:r>
                <a:rPr lang="en-US" altLang="zh-CN" b="1" baseline="-25000"/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1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727075" y="477838"/>
            <a:ext cx="47259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600" b="1">
                <a:solidFill>
                  <a:schemeClr val="accent1"/>
                </a:solidFill>
              </a:rPr>
              <a:t>2</a:t>
            </a:r>
            <a:r>
              <a:rPr kumimoji="1" lang="zh-CN" altLang="en-US" sz="3600" b="1">
                <a:solidFill>
                  <a:schemeClr val="accent1"/>
                </a:solidFill>
              </a:rPr>
              <a:t>、超前进位加法器</a:t>
            </a:r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409575" y="1189038"/>
            <a:ext cx="7348538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1"/>
                </a:solidFill>
              </a:rPr>
              <a:t>Si</a:t>
            </a:r>
            <a:r>
              <a:rPr kumimoji="1" lang="zh-CN" altLang="en-US" sz="2800" b="1">
                <a:solidFill>
                  <a:schemeClr val="accent1"/>
                </a:solidFill>
              </a:rPr>
              <a:t>直接由</a:t>
            </a:r>
            <a:r>
              <a:rPr kumimoji="1" lang="en-US" altLang="zh-CN" sz="2800" b="1">
                <a:solidFill>
                  <a:schemeClr val="accent1"/>
                </a:solidFill>
              </a:rPr>
              <a:t>Ai</a:t>
            </a:r>
            <a:r>
              <a:rPr kumimoji="1" lang="zh-CN" altLang="en-US" sz="2800" b="1">
                <a:solidFill>
                  <a:schemeClr val="accent1"/>
                </a:solidFill>
              </a:rPr>
              <a:t>与</a:t>
            </a:r>
            <a:r>
              <a:rPr kumimoji="1" lang="en-US" altLang="zh-CN" sz="2800" b="1">
                <a:solidFill>
                  <a:schemeClr val="accent1"/>
                </a:solidFill>
              </a:rPr>
              <a:t>Bi</a:t>
            </a:r>
            <a:r>
              <a:rPr kumimoji="1" lang="zh-CN" altLang="en-US" sz="2800" b="1">
                <a:solidFill>
                  <a:schemeClr val="accent1"/>
                </a:solidFill>
              </a:rPr>
              <a:t>构成，不由各进位信号产生，可提高运算速度</a:t>
            </a:r>
          </a:p>
        </p:txBody>
      </p:sp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296863" y="2141538"/>
          <a:ext cx="37433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17440" imgH="228600" progId="Equation.3">
                  <p:embed/>
                </p:oleObj>
              </mc:Choice>
              <mc:Fallback>
                <p:oleObj name="公式" r:id="rId2" imgW="1117440" imgH="228600" progId="Equation.3">
                  <p:embed/>
                  <p:pic>
                    <p:nvPicPr>
                      <p:cNvPr id="604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141538"/>
                        <a:ext cx="3743325" cy="612775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4324350" y="2101850"/>
          <a:ext cx="40989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12800" imgH="241200" progId="Equation.3">
                  <p:embed/>
                </p:oleObj>
              </mc:Choice>
              <mc:Fallback>
                <p:oleObj name="公式" r:id="rId4" imgW="1612800" imgH="241200" progId="Equation.3">
                  <p:embed/>
                  <p:pic>
                    <p:nvPicPr>
                      <p:cNvPr id="604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2101850"/>
                        <a:ext cx="4098925" cy="625475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334963" y="2886075"/>
          <a:ext cx="5448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815840" imgH="228600" progId="Equation.3">
                  <p:embed/>
                </p:oleObj>
              </mc:Choice>
              <mc:Fallback>
                <p:oleObj name="公式" r:id="rId6" imgW="1815840" imgH="228600" progId="Equation.3">
                  <p:embed/>
                  <p:pic>
                    <p:nvPicPr>
                      <p:cNvPr id="604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2886075"/>
                        <a:ext cx="5448300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1063625" y="3624263"/>
          <a:ext cx="4953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50960" imgH="228600" progId="Equation.3">
                  <p:embed/>
                </p:oleObj>
              </mc:Choice>
              <mc:Fallback>
                <p:oleObj name="公式" r:id="rId8" imgW="1650960" imgH="228600" progId="Equation.3">
                  <p:embed/>
                  <p:pic>
                    <p:nvPicPr>
                      <p:cNvPr id="604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3624263"/>
                        <a:ext cx="4953000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1042988" y="5222875"/>
          <a:ext cx="7416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336760" imgH="228600" progId="Equation.3">
                  <p:embed/>
                </p:oleObj>
              </mc:Choice>
              <mc:Fallback>
                <p:oleObj name="公式" r:id="rId10" imgW="2336760" imgH="228600" progId="Equation.3">
                  <p:embed/>
                  <p:pic>
                    <p:nvPicPr>
                      <p:cNvPr id="6043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22875"/>
                        <a:ext cx="7416800" cy="612775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1096963" y="4460875"/>
          <a:ext cx="59261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866600" imgH="228600" progId="Equation.3">
                  <p:embed/>
                </p:oleObj>
              </mc:Choice>
              <mc:Fallback>
                <p:oleObj name="公式" r:id="rId12" imgW="1866600" imgH="228600" progId="Equation.3">
                  <p:embed/>
                  <p:pic>
                    <p:nvPicPr>
                      <p:cNvPr id="604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4460875"/>
                        <a:ext cx="5926137" cy="612775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utoUpdateAnimBg="0"/>
      <p:bldP spid="60423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877888" y="790575"/>
          <a:ext cx="753745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74560" imgH="685800" progId="Equation.3">
                  <p:embed/>
                </p:oleObj>
              </mc:Choice>
              <mc:Fallback>
                <p:oleObj name="公式" r:id="rId2" imgW="2374560" imgH="685800" progId="Equation.3">
                  <p:embed/>
                  <p:pic>
                    <p:nvPicPr>
                      <p:cNvPr id="624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790575"/>
                        <a:ext cx="7537450" cy="1838325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598488" y="2781300"/>
          <a:ext cx="854551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92080" imgH="241200" progId="Equation.3">
                  <p:embed/>
                </p:oleObj>
              </mc:Choice>
              <mc:Fallback>
                <p:oleObj name="公式" r:id="rId4" imgW="2692080" imgH="241200" progId="Equation.3">
                  <p:embed/>
                  <p:pic>
                    <p:nvPicPr>
                      <p:cNvPr id="624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781300"/>
                        <a:ext cx="8545512" cy="646113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2757488" y="5057775"/>
            <a:ext cx="23860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P124    </a:t>
            </a:r>
            <a:r>
              <a:rPr lang="zh-CN" altLang="en-US"/>
              <a:t>图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30</a:t>
            </a:r>
          </a:p>
        </p:txBody>
      </p:sp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690563" y="3662363"/>
          <a:ext cx="77247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187440" imgH="241200" progId="Equation.3">
                  <p:embed/>
                </p:oleObj>
              </mc:Choice>
              <mc:Fallback>
                <p:oleObj name="公式" r:id="rId6" imgW="3187440" imgH="241200" progId="Equation.3">
                  <p:embed/>
                  <p:pic>
                    <p:nvPicPr>
                      <p:cNvPr id="624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3662363"/>
                        <a:ext cx="7724775" cy="646112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5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362075" y="411163"/>
            <a:ext cx="6176963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三、中规模集成四位超前进位全加器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       </a:t>
            </a:r>
            <a:r>
              <a:rPr kumimoji="1" lang="zh-CN" altLang="en-US" b="1"/>
              <a:t>（</a:t>
            </a:r>
            <a:r>
              <a:rPr kumimoji="1" lang="en-US" altLang="zh-CN" b="1"/>
              <a:t>74LS283</a:t>
            </a:r>
            <a:r>
              <a:rPr kumimoji="1" lang="zh-CN" altLang="en-US" b="1"/>
              <a:t>，</a:t>
            </a:r>
            <a:r>
              <a:rPr kumimoji="1" lang="en-US" altLang="zh-CN" b="1"/>
              <a:t>74LS83</a:t>
            </a:r>
            <a:r>
              <a:rPr kumimoji="1" lang="zh-CN" altLang="en-US" b="1"/>
              <a:t>）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033588" y="2444750"/>
            <a:ext cx="4964112" cy="22018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/>
              <a:t>四位超前进位全加器</a:t>
            </a:r>
          </a:p>
          <a:p>
            <a:pPr algn="ctr" eaLnBrk="1" hangingPunct="1"/>
            <a:endParaRPr kumimoji="1" lang="en-US" altLang="zh-CN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2389188" y="46656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2822575" y="464978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3290888" y="46529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797300" y="465613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4527550" y="4641850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4979988" y="466248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5430838" y="46656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5883275" y="466883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6632575" y="46529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2771775" y="1746250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3819525" y="17319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4383088" y="1714500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4927600" y="173513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>
            <a:off x="5434013" y="1758950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2184400" y="4160838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  <a:r>
              <a:rPr kumimoji="1" lang="en-US" altLang="zh-CN" b="1" baseline="-25000"/>
              <a:t>3</a:t>
            </a: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2619375" y="4144963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  <a:r>
              <a:rPr kumimoji="1" lang="en-US" altLang="zh-CN" b="1" baseline="-25000"/>
              <a:t>2</a:t>
            </a: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3070225" y="4167188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  <a:r>
              <a:rPr kumimoji="1" lang="en-US" altLang="zh-CN" b="1" baseline="-25000"/>
              <a:t>1</a:t>
            </a: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3557588" y="417195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  <a:r>
              <a:rPr kumimoji="1" lang="en-US" altLang="zh-CN" b="1" baseline="-25000"/>
              <a:t>0</a:t>
            </a: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4270375" y="417512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  <a:r>
              <a:rPr kumimoji="1" lang="en-US" altLang="zh-CN" b="1" baseline="-25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4779963" y="41783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  <a:r>
              <a:rPr kumimoji="1" lang="en-US" altLang="zh-CN" b="1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5232400" y="420052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  <a:r>
              <a:rPr kumimoji="1" lang="en-US" altLang="zh-CN" b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5681663" y="420370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  <a:r>
              <a:rPr kumimoji="1" lang="en-US" altLang="zh-CN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6338888" y="420687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C</a:t>
            </a:r>
            <a:r>
              <a:rPr kumimoji="1" lang="en-US" altLang="zh-CN" b="1" baseline="-25000">
                <a:solidFill>
                  <a:srgbClr val="FF3300"/>
                </a:solidFill>
              </a:rPr>
              <a:t>I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2497138" y="251142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C</a:t>
            </a:r>
            <a:r>
              <a:rPr kumimoji="1" lang="en-US" altLang="zh-CN" b="1" baseline="-2500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3657600" y="247650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C6600"/>
                </a:solidFill>
              </a:rPr>
              <a:t>S</a:t>
            </a:r>
            <a:r>
              <a:rPr kumimoji="1" lang="en-US" altLang="zh-CN" b="1" baseline="-25000">
                <a:solidFill>
                  <a:srgbClr val="CC6600"/>
                </a:solidFill>
              </a:rPr>
              <a:t>3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4184650" y="2519363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C6600"/>
                </a:solidFill>
              </a:rPr>
              <a:t>S</a:t>
            </a:r>
            <a:r>
              <a:rPr kumimoji="1" lang="en-US" altLang="zh-CN" b="1" baseline="-25000">
                <a:solidFill>
                  <a:srgbClr val="CC6600"/>
                </a:solidFill>
              </a:rPr>
              <a:t>2</a:t>
            </a: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4730750" y="250190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C6600"/>
                </a:solidFill>
              </a:rPr>
              <a:t>S</a:t>
            </a:r>
            <a:r>
              <a:rPr kumimoji="1" lang="en-US" altLang="zh-CN" b="1" baseline="-25000">
                <a:solidFill>
                  <a:srgbClr val="CC6600"/>
                </a:solidFill>
              </a:rPr>
              <a:t>1</a:t>
            </a:r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5178425" y="248602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C6600"/>
                </a:solidFill>
              </a:rPr>
              <a:t>S</a:t>
            </a:r>
            <a:r>
              <a:rPr kumimoji="1" lang="en-US" altLang="zh-CN" b="1" baseline="-25000">
                <a:solidFill>
                  <a:srgbClr val="CC6600"/>
                </a:solidFill>
              </a:rPr>
              <a:t>0</a:t>
            </a:r>
          </a:p>
        </p:txBody>
      </p:sp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2127250" y="5245100"/>
            <a:ext cx="4776788" cy="4572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 0   1     0     1       </a:t>
            </a:r>
            <a:r>
              <a:rPr kumimoji="1" lang="en-US" altLang="zh-CN" b="1">
                <a:solidFill>
                  <a:schemeClr val="accent2"/>
                </a:solidFill>
              </a:rPr>
              <a:t>1    0    1    0</a:t>
            </a:r>
            <a:r>
              <a:rPr kumimoji="1" lang="en-US" altLang="zh-CN" b="1"/>
              <a:t>        </a:t>
            </a:r>
            <a:r>
              <a:rPr kumimoji="1" lang="en-US" altLang="zh-CN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2611438" y="1681163"/>
            <a:ext cx="3322637" cy="4572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 0             1     1     1     1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2111375" y="5248275"/>
            <a:ext cx="4776788" cy="4572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 0    0     1     1       </a:t>
            </a:r>
            <a:r>
              <a:rPr kumimoji="1" lang="en-US" altLang="zh-CN" b="1">
                <a:solidFill>
                  <a:schemeClr val="accent2"/>
                </a:solidFill>
              </a:rPr>
              <a:t>0    1    1    0</a:t>
            </a:r>
            <a:r>
              <a:rPr kumimoji="1" lang="en-US" altLang="zh-CN" b="1"/>
              <a:t>        </a:t>
            </a:r>
            <a:r>
              <a:rPr kumimoji="1" lang="en-US" altLang="zh-CN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2503488" y="1720850"/>
            <a:ext cx="3322637" cy="4572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 0             1     0     0    1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2114550" y="5272088"/>
            <a:ext cx="4776788" cy="4572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 1    1     1    0       </a:t>
            </a:r>
            <a:r>
              <a:rPr kumimoji="1" lang="en-US" altLang="zh-CN" b="1">
                <a:solidFill>
                  <a:schemeClr val="accent2"/>
                </a:solidFill>
              </a:rPr>
              <a:t>0    1    1    1</a:t>
            </a:r>
            <a:r>
              <a:rPr kumimoji="1" lang="en-US" altLang="zh-CN" b="1"/>
              <a:t>        </a:t>
            </a:r>
            <a:r>
              <a:rPr kumimoji="1" lang="en-US" altLang="zh-CN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2619375" y="1685925"/>
            <a:ext cx="3322638" cy="4572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 1            0     1    1     0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6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2" grpId="0" animBg="1" autoUpdateAnimBg="0"/>
      <p:bldP spid="46113" grpId="0" animBg="1" autoUpdateAnimBg="0"/>
      <p:bldP spid="46114" grpId="0" animBg="1" autoUpdateAnimBg="0"/>
      <p:bldP spid="46115" grpId="0" animBg="1" autoUpdateAnimBg="0"/>
      <p:bldP spid="46116" grpId="0" animBg="1" autoUpdateAnimBg="0"/>
      <p:bldP spid="4611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163763" y="261938"/>
            <a:ext cx="69802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1"/>
                </a:solidFill>
              </a:rPr>
              <a:t>BCD</a:t>
            </a:r>
            <a:r>
              <a:rPr lang="zh-CN" altLang="en-US" sz="2800" b="1">
                <a:solidFill>
                  <a:schemeClr val="accent1"/>
                </a:solidFill>
              </a:rPr>
              <a:t>码奇偶</a:t>
            </a:r>
            <a:r>
              <a:rPr lang="zh-CN" altLang="en-US" sz="2800" b="1">
                <a:solidFill>
                  <a:srgbClr val="FF0066"/>
                </a:solidFill>
              </a:rPr>
              <a:t>形成器</a:t>
            </a:r>
            <a:r>
              <a:rPr lang="zh-CN" altLang="en-US" sz="2800" b="1">
                <a:solidFill>
                  <a:schemeClr val="accent1"/>
                </a:solidFill>
              </a:rPr>
              <a:t>及奇偶</a:t>
            </a:r>
            <a:r>
              <a:rPr lang="zh-CN" altLang="en-US" sz="2800" b="1">
                <a:solidFill>
                  <a:schemeClr val="folHlink"/>
                </a:solidFill>
              </a:rPr>
              <a:t>校验器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138238" y="1044575"/>
            <a:ext cx="633412" cy="1828800"/>
          </a:xfrm>
          <a:prstGeom prst="rect">
            <a:avLst/>
          </a:prstGeom>
          <a:solidFill>
            <a:srgbClr val="FF7C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发</a:t>
            </a:r>
          </a:p>
          <a:p>
            <a:pPr algn="ctr"/>
            <a:r>
              <a:rPr lang="zh-CN" altLang="en-US"/>
              <a:t>送</a:t>
            </a:r>
          </a:p>
          <a:p>
            <a:pPr algn="ctr"/>
            <a:r>
              <a:rPr lang="zh-CN" altLang="en-US"/>
              <a:t>器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7653338" y="1065213"/>
            <a:ext cx="633412" cy="1828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接</a:t>
            </a:r>
          </a:p>
          <a:p>
            <a:pPr algn="ctr"/>
            <a:r>
              <a:rPr lang="zh-CN" altLang="en-US"/>
              <a:t>送</a:t>
            </a:r>
          </a:p>
          <a:p>
            <a:pPr algn="ctr"/>
            <a:r>
              <a:rPr lang="zh-CN" altLang="en-US"/>
              <a:t>器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2517775" y="3359150"/>
            <a:ext cx="709613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3457575" y="3792538"/>
            <a:ext cx="709613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2470150" y="4802188"/>
            <a:ext cx="709613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Line 8"/>
          <p:cNvSpPr>
            <a:spLocks noChangeShapeType="1"/>
          </p:cNvSpPr>
          <p:nvPr/>
        </p:nvSpPr>
        <p:spPr bwMode="auto">
          <a:xfrm>
            <a:off x="1773238" y="1231900"/>
            <a:ext cx="5878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1774825" y="1644650"/>
            <a:ext cx="5878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797050" y="2022475"/>
            <a:ext cx="58785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1763713" y="2435225"/>
            <a:ext cx="5878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3432175" y="2014538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B0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3436938" y="860425"/>
            <a:ext cx="70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B3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3421063" y="1236663"/>
            <a:ext cx="70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B2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3441700" y="16129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B1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2276475" y="1212850"/>
            <a:ext cx="0" cy="261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2276475" y="3806825"/>
            <a:ext cx="22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2146300" y="1641475"/>
            <a:ext cx="0" cy="2519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2146300" y="4143375"/>
            <a:ext cx="390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1958975" y="2016125"/>
            <a:ext cx="0" cy="322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3209925" y="3919538"/>
            <a:ext cx="24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3171825" y="5337175"/>
            <a:ext cx="29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1958975" y="52244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1828800" y="2444750"/>
            <a:ext cx="0" cy="326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393" name="Line 25"/>
          <p:cNvSpPr>
            <a:spLocks noChangeShapeType="1"/>
          </p:cNvSpPr>
          <p:nvPr/>
        </p:nvSpPr>
        <p:spPr bwMode="auto">
          <a:xfrm>
            <a:off x="1811338" y="5691188"/>
            <a:ext cx="669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394" name="Object 26"/>
          <p:cNvGraphicFramePr>
            <a:graphicFrameLocks noChangeAspect="1"/>
          </p:cNvGraphicFramePr>
          <p:nvPr/>
        </p:nvGraphicFramePr>
        <p:xfrm>
          <a:off x="2641600" y="3441700"/>
          <a:ext cx="4238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5640" imgH="164880" progId="Equation.3">
                  <p:embed/>
                </p:oleObj>
              </mc:Choice>
              <mc:Fallback>
                <p:oleObj name="公式" r:id="rId2" imgW="215640" imgH="164880" progId="Equation.3">
                  <p:embed/>
                  <p:pic>
                    <p:nvPicPr>
                      <p:cNvPr id="5839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3441700"/>
                        <a:ext cx="42386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5116513" y="3027363"/>
            <a:ext cx="709612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6330950" y="4354513"/>
            <a:ext cx="709613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6370638" y="3032125"/>
            <a:ext cx="709612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0" name="Rectangle 32"/>
          <p:cNvSpPr>
            <a:spLocks noChangeArrowheads="1"/>
          </p:cNvSpPr>
          <p:nvPr/>
        </p:nvSpPr>
        <p:spPr bwMode="auto">
          <a:xfrm>
            <a:off x="7605713" y="3222625"/>
            <a:ext cx="709612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4160838" y="4665663"/>
            <a:ext cx="21653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4591050" y="2406650"/>
            <a:ext cx="0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4610100" y="33401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>
            <a:off x="4367213" y="1997075"/>
            <a:ext cx="0" cy="2033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05" name="Line 37"/>
          <p:cNvSpPr>
            <a:spLocks noChangeShapeType="1"/>
          </p:cNvSpPr>
          <p:nvPr/>
        </p:nvSpPr>
        <p:spPr bwMode="auto">
          <a:xfrm>
            <a:off x="4384675" y="3994150"/>
            <a:ext cx="709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06" name="Line 38"/>
          <p:cNvSpPr>
            <a:spLocks noChangeShapeType="1"/>
          </p:cNvSpPr>
          <p:nvPr/>
        </p:nvSpPr>
        <p:spPr bwMode="auto">
          <a:xfrm>
            <a:off x="5822950" y="3619500"/>
            <a:ext cx="185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5991225" y="3619500"/>
            <a:ext cx="0" cy="164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08" name="Line 40"/>
          <p:cNvSpPr>
            <a:spLocks noChangeShapeType="1"/>
          </p:cNvSpPr>
          <p:nvPr/>
        </p:nvSpPr>
        <p:spPr bwMode="auto">
          <a:xfrm>
            <a:off x="5989638" y="5262563"/>
            <a:ext cx="35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>
            <a:off x="6027738" y="1660525"/>
            <a:ext cx="1587" cy="2351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>
            <a:off x="6046788" y="4011613"/>
            <a:ext cx="3159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>
            <a:off x="6251575" y="1250950"/>
            <a:ext cx="0" cy="201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12" name="Line 44"/>
          <p:cNvSpPr>
            <a:spLocks noChangeShapeType="1"/>
          </p:cNvSpPr>
          <p:nvPr/>
        </p:nvSpPr>
        <p:spPr bwMode="auto">
          <a:xfrm flipV="1">
            <a:off x="6270625" y="3263900"/>
            <a:ext cx="1301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13" name="Line 45"/>
          <p:cNvSpPr>
            <a:spLocks noChangeShapeType="1"/>
          </p:cNvSpPr>
          <p:nvPr/>
        </p:nvSpPr>
        <p:spPr bwMode="auto">
          <a:xfrm>
            <a:off x="7091363" y="3602038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14" name="Line 46"/>
          <p:cNvSpPr>
            <a:spLocks noChangeShapeType="1"/>
          </p:cNvSpPr>
          <p:nvPr/>
        </p:nvSpPr>
        <p:spPr bwMode="auto">
          <a:xfrm>
            <a:off x="8342313" y="3825875"/>
            <a:ext cx="373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15" name="Line 47"/>
          <p:cNvSpPr>
            <a:spLocks noChangeShapeType="1"/>
          </p:cNvSpPr>
          <p:nvPr/>
        </p:nvSpPr>
        <p:spPr bwMode="auto">
          <a:xfrm>
            <a:off x="7035800" y="4908550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16" name="Line 48"/>
          <p:cNvSpPr>
            <a:spLocks noChangeShapeType="1"/>
          </p:cNvSpPr>
          <p:nvPr/>
        </p:nvSpPr>
        <p:spPr bwMode="auto">
          <a:xfrm flipV="1">
            <a:off x="7259638" y="4105275"/>
            <a:ext cx="0" cy="784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17" name="Line 49"/>
          <p:cNvSpPr>
            <a:spLocks noChangeShapeType="1"/>
          </p:cNvSpPr>
          <p:nvPr/>
        </p:nvSpPr>
        <p:spPr bwMode="auto">
          <a:xfrm>
            <a:off x="7259638" y="4105275"/>
            <a:ext cx="354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22" name="Text Box 54"/>
          <p:cNvSpPr txBox="1">
            <a:spLocks noChangeArrowheads="1"/>
          </p:cNvSpPr>
          <p:nvPr/>
        </p:nvSpPr>
        <p:spPr bwMode="auto">
          <a:xfrm>
            <a:off x="8434388" y="3324225"/>
            <a:ext cx="7096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58423" name="Text Box 55"/>
          <p:cNvSpPr txBox="1">
            <a:spLocks noChangeArrowheads="1"/>
          </p:cNvSpPr>
          <p:nvPr/>
        </p:nvSpPr>
        <p:spPr bwMode="auto">
          <a:xfrm>
            <a:off x="4241800" y="4668838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58424" name="Line 56"/>
          <p:cNvSpPr>
            <a:spLocks noChangeShapeType="1"/>
          </p:cNvSpPr>
          <p:nvPr/>
        </p:nvSpPr>
        <p:spPr bwMode="auto">
          <a:xfrm>
            <a:off x="4329113" y="615950"/>
            <a:ext cx="0" cy="5962650"/>
          </a:xfrm>
          <a:prstGeom prst="line">
            <a:avLst/>
          </a:prstGeom>
          <a:noFill/>
          <a:ln w="28575">
            <a:solidFill>
              <a:schemeClr val="accent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25" name="Oval 57"/>
          <p:cNvSpPr>
            <a:spLocks noChangeArrowheads="1"/>
          </p:cNvSpPr>
          <p:nvPr/>
        </p:nvSpPr>
        <p:spPr bwMode="auto">
          <a:xfrm>
            <a:off x="2220913" y="1193800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26" name="Oval 58"/>
          <p:cNvSpPr>
            <a:spLocks noChangeArrowheads="1"/>
          </p:cNvSpPr>
          <p:nvPr/>
        </p:nvSpPr>
        <p:spPr bwMode="auto">
          <a:xfrm>
            <a:off x="2093913" y="1608138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27" name="Oval 59"/>
          <p:cNvSpPr>
            <a:spLocks noChangeArrowheads="1"/>
          </p:cNvSpPr>
          <p:nvPr/>
        </p:nvSpPr>
        <p:spPr bwMode="auto">
          <a:xfrm>
            <a:off x="1911350" y="1963738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28" name="Oval 60"/>
          <p:cNvSpPr>
            <a:spLocks noChangeArrowheads="1"/>
          </p:cNvSpPr>
          <p:nvPr/>
        </p:nvSpPr>
        <p:spPr bwMode="auto">
          <a:xfrm>
            <a:off x="1782763" y="2360613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29" name="Oval 61"/>
          <p:cNvSpPr>
            <a:spLocks noChangeArrowheads="1"/>
          </p:cNvSpPr>
          <p:nvPr/>
        </p:nvSpPr>
        <p:spPr bwMode="auto">
          <a:xfrm>
            <a:off x="4535488" y="2371725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30" name="Oval 62"/>
          <p:cNvSpPr>
            <a:spLocks noChangeArrowheads="1"/>
          </p:cNvSpPr>
          <p:nvPr/>
        </p:nvSpPr>
        <p:spPr bwMode="auto">
          <a:xfrm>
            <a:off x="5976938" y="1590675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31" name="Oval 63"/>
          <p:cNvSpPr>
            <a:spLocks noChangeArrowheads="1"/>
          </p:cNvSpPr>
          <p:nvPr/>
        </p:nvSpPr>
        <p:spPr bwMode="auto">
          <a:xfrm>
            <a:off x="6205538" y="1184275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32" name="Oval 64"/>
          <p:cNvSpPr>
            <a:spLocks noChangeArrowheads="1"/>
          </p:cNvSpPr>
          <p:nvPr/>
        </p:nvSpPr>
        <p:spPr bwMode="auto">
          <a:xfrm>
            <a:off x="4333875" y="1962150"/>
            <a:ext cx="88900" cy="88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33" name="Rectangle 65"/>
          <p:cNvSpPr>
            <a:spLocks noChangeArrowheads="1"/>
          </p:cNvSpPr>
          <p:nvPr/>
        </p:nvSpPr>
        <p:spPr bwMode="auto">
          <a:xfrm>
            <a:off x="1641475" y="3097213"/>
            <a:ext cx="2613025" cy="2930525"/>
          </a:xfrm>
          <a:prstGeom prst="rect">
            <a:avLst/>
          </a:prstGeom>
          <a:noFill/>
          <a:ln w="19050">
            <a:solidFill>
              <a:srgbClr val="FF0066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34" name="Rectangle 66"/>
          <p:cNvSpPr>
            <a:spLocks noChangeArrowheads="1"/>
          </p:cNvSpPr>
          <p:nvPr/>
        </p:nvSpPr>
        <p:spPr bwMode="auto">
          <a:xfrm>
            <a:off x="4889500" y="2947988"/>
            <a:ext cx="3489325" cy="2743200"/>
          </a:xfrm>
          <a:prstGeom prst="rect">
            <a:avLst/>
          </a:prstGeom>
          <a:noFill/>
          <a:ln w="19050">
            <a:solidFill>
              <a:srgbClr val="FF0066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35" name="Line 67"/>
          <p:cNvSpPr>
            <a:spLocks noChangeShapeType="1"/>
          </p:cNvSpPr>
          <p:nvPr/>
        </p:nvSpPr>
        <p:spPr bwMode="auto">
          <a:xfrm flipH="1">
            <a:off x="3470275" y="671513"/>
            <a:ext cx="1139825" cy="2389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8436" name="Line 68"/>
          <p:cNvSpPr>
            <a:spLocks noChangeShapeType="1"/>
          </p:cNvSpPr>
          <p:nvPr/>
        </p:nvSpPr>
        <p:spPr bwMode="auto">
          <a:xfrm>
            <a:off x="6737350" y="560388"/>
            <a:ext cx="596900" cy="2406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8437" name="Object 69"/>
          <p:cNvGraphicFramePr>
            <a:graphicFrameLocks noChangeAspect="1"/>
          </p:cNvGraphicFramePr>
          <p:nvPr/>
        </p:nvGraphicFramePr>
        <p:xfrm>
          <a:off x="0" y="5983288"/>
          <a:ext cx="41544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177480" progId="Equation.3">
                  <p:embed/>
                </p:oleObj>
              </mc:Choice>
              <mc:Fallback>
                <p:oleObj name="Equation" r:id="rId4" imgW="1473120" imgH="177480" progId="Equation.3">
                  <p:embed/>
                  <p:pic>
                    <p:nvPicPr>
                      <p:cNvPr id="5843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983288"/>
                        <a:ext cx="4154488" cy="606425"/>
                      </a:xfrm>
                      <a:prstGeom prst="rect">
                        <a:avLst/>
                      </a:prstGeom>
                      <a:solidFill>
                        <a:srgbClr val="FF7C8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38" name="Object 70"/>
          <p:cNvGraphicFramePr>
            <a:graphicFrameLocks noChangeAspect="1"/>
          </p:cNvGraphicFramePr>
          <p:nvPr/>
        </p:nvGraphicFramePr>
        <p:xfrm>
          <a:off x="4346575" y="5970588"/>
          <a:ext cx="47974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480" imgH="177480" progId="Equation.3">
                  <p:embed/>
                </p:oleObj>
              </mc:Choice>
              <mc:Fallback>
                <p:oleObj name="Equation" r:id="rId6" imgW="1752480" imgH="177480" progId="Equation.3">
                  <p:embed/>
                  <p:pic>
                    <p:nvPicPr>
                      <p:cNvPr id="58438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5970588"/>
                        <a:ext cx="4797425" cy="588962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39" name="Object 71"/>
          <p:cNvGraphicFramePr>
            <a:graphicFrameLocks noChangeAspect="1"/>
          </p:cNvGraphicFramePr>
          <p:nvPr/>
        </p:nvGraphicFramePr>
        <p:xfrm>
          <a:off x="6494463" y="4408488"/>
          <a:ext cx="4238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15640" imgH="164880" progId="Equation.3">
                  <p:embed/>
                </p:oleObj>
              </mc:Choice>
              <mc:Fallback>
                <p:oleObj name="公式" r:id="rId8" imgW="215640" imgH="164880" progId="Equation.3">
                  <p:embed/>
                  <p:pic>
                    <p:nvPicPr>
                      <p:cNvPr id="58439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463" y="4408488"/>
                        <a:ext cx="42386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40" name="Object 72"/>
          <p:cNvGraphicFramePr>
            <a:graphicFrameLocks noChangeAspect="1"/>
          </p:cNvGraphicFramePr>
          <p:nvPr/>
        </p:nvGraphicFramePr>
        <p:xfrm>
          <a:off x="3603625" y="3875088"/>
          <a:ext cx="4238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15640" imgH="164880" progId="Equation.3">
                  <p:embed/>
                </p:oleObj>
              </mc:Choice>
              <mc:Fallback>
                <p:oleObj name="公式" r:id="rId10" imgW="215640" imgH="164880" progId="Equation.3">
                  <p:embed/>
                  <p:pic>
                    <p:nvPicPr>
                      <p:cNvPr id="5844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3875088"/>
                        <a:ext cx="42386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41" name="Object 73"/>
          <p:cNvGraphicFramePr>
            <a:graphicFrameLocks noChangeAspect="1"/>
          </p:cNvGraphicFramePr>
          <p:nvPr/>
        </p:nvGraphicFramePr>
        <p:xfrm>
          <a:off x="7713663" y="3270250"/>
          <a:ext cx="4238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15640" imgH="164880" progId="Equation.3">
                  <p:embed/>
                </p:oleObj>
              </mc:Choice>
              <mc:Fallback>
                <p:oleObj name="公式" r:id="rId11" imgW="215640" imgH="164880" progId="Equation.3">
                  <p:embed/>
                  <p:pic>
                    <p:nvPicPr>
                      <p:cNvPr id="58441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663" y="3270250"/>
                        <a:ext cx="42386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42" name="Object 74"/>
          <p:cNvGraphicFramePr>
            <a:graphicFrameLocks noChangeAspect="1"/>
          </p:cNvGraphicFramePr>
          <p:nvPr/>
        </p:nvGraphicFramePr>
        <p:xfrm>
          <a:off x="6523038" y="3079750"/>
          <a:ext cx="4238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15640" imgH="164880" progId="Equation.3">
                  <p:embed/>
                </p:oleObj>
              </mc:Choice>
              <mc:Fallback>
                <p:oleObj name="公式" r:id="rId12" imgW="215640" imgH="164880" progId="Equation.3">
                  <p:embed/>
                  <p:pic>
                    <p:nvPicPr>
                      <p:cNvPr id="58442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038" y="3079750"/>
                        <a:ext cx="42386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43" name="Object 75"/>
          <p:cNvGraphicFramePr>
            <a:graphicFrameLocks noChangeAspect="1"/>
          </p:cNvGraphicFramePr>
          <p:nvPr/>
        </p:nvGraphicFramePr>
        <p:xfrm>
          <a:off x="5246688" y="3117850"/>
          <a:ext cx="42386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15640" imgH="164880" progId="Equation.3">
                  <p:embed/>
                </p:oleObj>
              </mc:Choice>
              <mc:Fallback>
                <p:oleObj name="公式" r:id="rId13" imgW="215640" imgH="164880" progId="Equation.3">
                  <p:embed/>
                  <p:pic>
                    <p:nvPicPr>
                      <p:cNvPr id="58443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3117850"/>
                        <a:ext cx="423862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44" name="Object 76"/>
          <p:cNvGraphicFramePr>
            <a:graphicFrameLocks noChangeAspect="1"/>
          </p:cNvGraphicFramePr>
          <p:nvPr/>
        </p:nvGraphicFramePr>
        <p:xfrm>
          <a:off x="2622550" y="4865688"/>
          <a:ext cx="4238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15640" imgH="164880" progId="Equation.3">
                  <p:embed/>
                </p:oleObj>
              </mc:Choice>
              <mc:Fallback>
                <p:oleObj name="公式" r:id="rId14" imgW="215640" imgH="164880" progId="Equation.3">
                  <p:embed/>
                  <p:pic>
                    <p:nvPicPr>
                      <p:cNvPr id="58444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4865688"/>
                        <a:ext cx="423863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026"/>
          <p:cNvSpPr txBox="1">
            <a:spLocks noChangeArrowheads="1"/>
          </p:cNvSpPr>
          <p:nvPr/>
        </p:nvSpPr>
        <p:spPr bwMode="auto">
          <a:xfrm>
            <a:off x="939800" y="836613"/>
            <a:ext cx="5168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800" b="1"/>
              <a:t>1</a:t>
            </a:r>
            <a:r>
              <a:rPr kumimoji="1" lang="zh-CN" altLang="en-US" sz="2800" b="1"/>
              <a:t>、构成全减器</a:t>
            </a:r>
          </a:p>
        </p:txBody>
      </p:sp>
      <p:sp>
        <p:nvSpPr>
          <p:cNvPr id="49155" name="Text Box 1027"/>
          <p:cNvSpPr txBox="1">
            <a:spLocks noChangeArrowheads="1"/>
          </p:cNvSpPr>
          <p:nvPr/>
        </p:nvSpPr>
        <p:spPr bwMode="auto">
          <a:xfrm>
            <a:off x="1236663" y="1662113"/>
            <a:ext cx="4905375" cy="579437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/>
              <a:t>X</a:t>
            </a:r>
            <a:r>
              <a:rPr kumimoji="1" lang="en-US" altLang="zh-CN" sz="3200" b="1" baseline="-25000"/>
              <a:t>3</a:t>
            </a:r>
            <a:r>
              <a:rPr kumimoji="1" lang="en-US" altLang="zh-CN" sz="3200" b="1"/>
              <a:t>X</a:t>
            </a:r>
            <a:r>
              <a:rPr kumimoji="1" lang="en-US" altLang="zh-CN" sz="3200" b="1" baseline="-25000"/>
              <a:t>2</a:t>
            </a:r>
            <a:r>
              <a:rPr kumimoji="1" lang="en-US" altLang="zh-CN" sz="3200" b="1"/>
              <a:t>X</a:t>
            </a:r>
            <a:r>
              <a:rPr kumimoji="1" lang="en-US" altLang="zh-CN" sz="3200" b="1" baseline="-25000"/>
              <a:t>1</a:t>
            </a:r>
            <a:r>
              <a:rPr kumimoji="1" lang="en-US" altLang="zh-CN" sz="3200" b="1"/>
              <a:t>X</a:t>
            </a:r>
            <a:r>
              <a:rPr kumimoji="1" lang="en-US" altLang="zh-CN" sz="3200" b="1" baseline="-25000"/>
              <a:t>0</a:t>
            </a:r>
            <a:r>
              <a:rPr kumimoji="1" lang="en-US" altLang="zh-CN" sz="3200" b="1"/>
              <a:t>-Y</a:t>
            </a:r>
            <a:r>
              <a:rPr kumimoji="1" lang="en-US" altLang="zh-CN" sz="3200" b="1" baseline="-25000"/>
              <a:t>3</a:t>
            </a:r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2</a:t>
            </a:r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1</a:t>
            </a:r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0</a:t>
            </a:r>
          </a:p>
        </p:txBody>
      </p:sp>
      <p:sp>
        <p:nvSpPr>
          <p:cNvPr id="49156" name="Text Box 1028"/>
          <p:cNvSpPr txBox="1">
            <a:spLocks noChangeArrowheads="1"/>
          </p:cNvSpPr>
          <p:nvPr/>
        </p:nvSpPr>
        <p:spPr bwMode="auto">
          <a:xfrm>
            <a:off x="1209675" y="2679700"/>
            <a:ext cx="5802313" cy="579438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/>
              <a:t>=X</a:t>
            </a:r>
            <a:r>
              <a:rPr kumimoji="1" lang="en-US" altLang="zh-CN" sz="3200" b="1" baseline="-25000"/>
              <a:t>3</a:t>
            </a:r>
            <a:r>
              <a:rPr kumimoji="1" lang="en-US" altLang="zh-CN" sz="3200" b="1"/>
              <a:t>X</a:t>
            </a:r>
            <a:r>
              <a:rPr kumimoji="1" lang="en-US" altLang="zh-CN" sz="3200" b="1" baseline="-25000"/>
              <a:t>2</a:t>
            </a:r>
            <a:r>
              <a:rPr kumimoji="1" lang="en-US" altLang="zh-CN" sz="3200" b="1"/>
              <a:t>X</a:t>
            </a:r>
            <a:r>
              <a:rPr kumimoji="1" lang="en-US" altLang="zh-CN" sz="3200" b="1" baseline="-25000"/>
              <a:t>1</a:t>
            </a:r>
            <a:r>
              <a:rPr kumimoji="1" lang="en-US" altLang="zh-CN" sz="3200" b="1"/>
              <a:t>X</a:t>
            </a:r>
            <a:r>
              <a:rPr kumimoji="1" lang="en-US" altLang="zh-CN" sz="3200" b="1" baseline="-25000"/>
              <a:t>0</a:t>
            </a:r>
            <a:r>
              <a:rPr kumimoji="1" lang="en-US" altLang="zh-CN" sz="3200" b="1"/>
              <a:t>+[-Y</a:t>
            </a:r>
            <a:r>
              <a:rPr kumimoji="1" lang="en-US" altLang="zh-CN" sz="3200" b="1" baseline="-25000"/>
              <a:t>3</a:t>
            </a:r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2</a:t>
            </a:r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1</a:t>
            </a:r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0</a:t>
            </a:r>
            <a:r>
              <a:rPr kumimoji="1" lang="en-US" altLang="zh-CN" sz="3200" b="1"/>
              <a:t>]</a:t>
            </a:r>
            <a:r>
              <a:rPr kumimoji="1" lang="zh-CN" altLang="en-US" sz="3200" b="1"/>
              <a:t>补码</a:t>
            </a:r>
          </a:p>
        </p:txBody>
      </p:sp>
      <p:graphicFrame>
        <p:nvGraphicFramePr>
          <p:cNvPr id="79872" name="Object 1024"/>
          <p:cNvGraphicFramePr>
            <a:graphicFrameLocks noChangeAspect="1"/>
          </p:cNvGraphicFramePr>
          <p:nvPr/>
        </p:nvGraphicFramePr>
        <p:xfrm>
          <a:off x="1131888" y="3630613"/>
          <a:ext cx="60753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253800" progId="Equation.3">
                  <p:embed/>
                </p:oleObj>
              </mc:Choice>
              <mc:Fallback>
                <p:oleObj name="Equation" r:id="rId2" imgW="1676160" imgH="253800" progId="Equation.3">
                  <p:embed/>
                  <p:pic>
                    <p:nvPicPr>
                      <p:cNvPr id="7987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630613"/>
                        <a:ext cx="6075362" cy="714375"/>
                      </a:xfrm>
                      <a:prstGeom prst="rect">
                        <a:avLst/>
                      </a:prstGeom>
                      <a:solidFill>
                        <a:srgbClr val="FF99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1030"/>
          <p:cNvSpPr txBox="1">
            <a:spLocks noChangeArrowheads="1"/>
          </p:cNvSpPr>
          <p:nvPr/>
        </p:nvSpPr>
        <p:spPr bwMode="auto">
          <a:xfrm>
            <a:off x="731838" y="254000"/>
            <a:ext cx="7016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四、中规模集成四位超前进位全加器的应用</a:t>
            </a:r>
            <a:endParaRPr kumimoji="1"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nimBg="1" autoUpdateAnimBg="0"/>
      <p:bldP spid="49156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ChangeArrowheads="1"/>
          </p:cNvSpPr>
          <p:nvPr/>
        </p:nvSpPr>
        <p:spPr bwMode="auto">
          <a:xfrm>
            <a:off x="2033588" y="2444750"/>
            <a:ext cx="4964112" cy="22018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/>
              <a:t>四位超前进位全加器</a:t>
            </a:r>
          </a:p>
          <a:p>
            <a:pPr algn="ctr" eaLnBrk="1" hangingPunct="1"/>
            <a:endParaRPr kumimoji="1" lang="en-US" altLang="zh-CN"/>
          </a:p>
        </p:txBody>
      </p:sp>
      <p:sp>
        <p:nvSpPr>
          <p:cNvPr id="50179" name="Line 1027"/>
          <p:cNvSpPr>
            <a:spLocks noChangeShapeType="1"/>
          </p:cNvSpPr>
          <p:nvPr/>
        </p:nvSpPr>
        <p:spPr bwMode="auto">
          <a:xfrm>
            <a:off x="2389188" y="46656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0" name="Line 1028"/>
          <p:cNvSpPr>
            <a:spLocks noChangeShapeType="1"/>
          </p:cNvSpPr>
          <p:nvPr/>
        </p:nvSpPr>
        <p:spPr bwMode="auto">
          <a:xfrm>
            <a:off x="2822575" y="464978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1" name="Line 1029"/>
          <p:cNvSpPr>
            <a:spLocks noChangeShapeType="1"/>
          </p:cNvSpPr>
          <p:nvPr/>
        </p:nvSpPr>
        <p:spPr bwMode="auto">
          <a:xfrm>
            <a:off x="3290888" y="46529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2" name="Line 1030"/>
          <p:cNvSpPr>
            <a:spLocks noChangeShapeType="1"/>
          </p:cNvSpPr>
          <p:nvPr/>
        </p:nvSpPr>
        <p:spPr bwMode="auto">
          <a:xfrm>
            <a:off x="3797300" y="465613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3" name="Line 1031"/>
          <p:cNvSpPr>
            <a:spLocks noChangeShapeType="1"/>
          </p:cNvSpPr>
          <p:nvPr/>
        </p:nvSpPr>
        <p:spPr bwMode="auto">
          <a:xfrm>
            <a:off x="4527550" y="4641850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4" name="Line 1032"/>
          <p:cNvSpPr>
            <a:spLocks noChangeShapeType="1"/>
          </p:cNvSpPr>
          <p:nvPr/>
        </p:nvSpPr>
        <p:spPr bwMode="auto">
          <a:xfrm>
            <a:off x="4979988" y="466248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5" name="Line 1033"/>
          <p:cNvSpPr>
            <a:spLocks noChangeShapeType="1"/>
          </p:cNvSpPr>
          <p:nvPr/>
        </p:nvSpPr>
        <p:spPr bwMode="auto">
          <a:xfrm>
            <a:off x="5430838" y="46656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6" name="Line 1034"/>
          <p:cNvSpPr>
            <a:spLocks noChangeShapeType="1"/>
          </p:cNvSpPr>
          <p:nvPr/>
        </p:nvSpPr>
        <p:spPr bwMode="auto">
          <a:xfrm>
            <a:off x="5883275" y="466883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7" name="Line 1035"/>
          <p:cNvSpPr>
            <a:spLocks noChangeShapeType="1"/>
          </p:cNvSpPr>
          <p:nvPr/>
        </p:nvSpPr>
        <p:spPr bwMode="auto">
          <a:xfrm>
            <a:off x="6632575" y="46529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8" name="Line 1036"/>
          <p:cNvSpPr>
            <a:spLocks noChangeShapeType="1"/>
          </p:cNvSpPr>
          <p:nvPr/>
        </p:nvSpPr>
        <p:spPr bwMode="auto">
          <a:xfrm>
            <a:off x="2771775" y="1746250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9" name="Line 1037"/>
          <p:cNvSpPr>
            <a:spLocks noChangeShapeType="1"/>
          </p:cNvSpPr>
          <p:nvPr/>
        </p:nvSpPr>
        <p:spPr bwMode="auto">
          <a:xfrm>
            <a:off x="3819525" y="17319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90" name="Line 1038"/>
          <p:cNvSpPr>
            <a:spLocks noChangeShapeType="1"/>
          </p:cNvSpPr>
          <p:nvPr/>
        </p:nvSpPr>
        <p:spPr bwMode="auto">
          <a:xfrm>
            <a:off x="4383088" y="1714500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91" name="Line 1039"/>
          <p:cNvSpPr>
            <a:spLocks noChangeShapeType="1"/>
          </p:cNvSpPr>
          <p:nvPr/>
        </p:nvSpPr>
        <p:spPr bwMode="auto">
          <a:xfrm>
            <a:off x="4927600" y="173513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92" name="Line 1040"/>
          <p:cNvSpPr>
            <a:spLocks noChangeShapeType="1"/>
          </p:cNvSpPr>
          <p:nvPr/>
        </p:nvSpPr>
        <p:spPr bwMode="auto">
          <a:xfrm>
            <a:off x="5434013" y="1758950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93" name="Text Box 1041"/>
          <p:cNvSpPr txBox="1">
            <a:spLocks noChangeArrowheads="1"/>
          </p:cNvSpPr>
          <p:nvPr/>
        </p:nvSpPr>
        <p:spPr bwMode="auto">
          <a:xfrm>
            <a:off x="2184400" y="4160838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  <a:r>
              <a:rPr kumimoji="1" lang="en-US" altLang="zh-CN" b="1" baseline="-25000"/>
              <a:t>3</a:t>
            </a:r>
          </a:p>
        </p:txBody>
      </p:sp>
      <p:sp>
        <p:nvSpPr>
          <p:cNvPr id="50194" name="Text Box 1042"/>
          <p:cNvSpPr txBox="1">
            <a:spLocks noChangeArrowheads="1"/>
          </p:cNvSpPr>
          <p:nvPr/>
        </p:nvSpPr>
        <p:spPr bwMode="auto">
          <a:xfrm>
            <a:off x="2619375" y="4144963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  <a:r>
              <a:rPr kumimoji="1" lang="en-US" altLang="zh-CN" b="1" baseline="-25000"/>
              <a:t>2</a:t>
            </a:r>
          </a:p>
        </p:txBody>
      </p:sp>
      <p:sp>
        <p:nvSpPr>
          <p:cNvPr id="50195" name="Text Box 1043"/>
          <p:cNvSpPr txBox="1">
            <a:spLocks noChangeArrowheads="1"/>
          </p:cNvSpPr>
          <p:nvPr/>
        </p:nvSpPr>
        <p:spPr bwMode="auto">
          <a:xfrm>
            <a:off x="3070225" y="4167188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  <a:r>
              <a:rPr kumimoji="1" lang="en-US" altLang="zh-CN" b="1" baseline="-25000"/>
              <a:t>1</a:t>
            </a:r>
          </a:p>
        </p:txBody>
      </p:sp>
      <p:sp>
        <p:nvSpPr>
          <p:cNvPr id="50196" name="Text Box 1044"/>
          <p:cNvSpPr txBox="1">
            <a:spLocks noChangeArrowheads="1"/>
          </p:cNvSpPr>
          <p:nvPr/>
        </p:nvSpPr>
        <p:spPr bwMode="auto">
          <a:xfrm>
            <a:off x="3557588" y="417195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  <a:r>
              <a:rPr kumimoji="1" lang="en-US" altLang="zh-CN" b="1" baseline="-25000"/>
              <a:t>0</a:t>
            </a:r>
          </a:p>
        </p:txBody>
      </p:sp>
      <p:sp>
        <p:nvSpPr>
          <p:cNvPr id="50197" name="Text Box 1045"/>
          <p:cNvSpPr txBox="1">
            <a:spLocks noChangeArrowheads="1"/>
          </p:cNvSpPr>
          <p:nvPr/>
        </p:nvSpPr>
        <p:spPr bwMode="auto">
          <a:xfrm>
            <a:off x="4270375" y="417512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  <a:r>
              <a:rPr kumimoji="1" lang="en-US" altLang="zh-CN" b="1" baseline="-25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0198" name="Text Box 1046"/>
          <p:cNvSpPr txBox="1">
            <a:spLocks noChangeArrowheads="1"/>
          </p:cNvSpPr>
          <p:nvPr/>
        </p:nvSpPr>
        <p:spPr bwMode="auto">
          <a:xfrm>
            <a:off x="4779963" y="41783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  <a:r>
              <a:rPr kumimoji="1" lang="en-US" altLang="zh-CN" b="1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0199" name="Text Box 1047"/>
          <p:cNvSpPr txBox="1">
            <a:spLocks noChangeArrowheads="1"/>
          </p:cNvSpPr>
          <p:nvPr/>
        </p:nvSpPr>
        <p:spPr bwMode="auto">
          <a:xfrm>
            <a:off x="5232400" y="420052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  <a:r>
              <a:rPr kumimoji="1" lang="en-US" altLang="zh-CN" b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0200" name="Text Box 1048"/>
          <p:cNvSpPr txBox="1">
            <a:spLocks noChangeArrowheads="1"/>
          </p:cNvSpPr>
          <p:nvPr/>
        </p:nvSpPr>
        <p:spPr bwMode="auto">
          <a:xfrm>
            <a:off x="5681663" y="420370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  <a:r>
              <a:rPr kumimoji="1" lang="en-US" altLang="zh-CN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0201" name="Text Box 1049"/>
          <p:cNvSpPr txBox="1">
            <a:spLocks noChangeArrowheads="1"/>
          </p:cNvSpPr>
          <p:nvPr/>
        </p:nvSpPr>
        <p:spPr bwMode="auto">
          <a:xfrm>
            <a:off x="6338888" y="420687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C</a:t>
            </a:r>
            <a:r>
              <a:rPr kumimoji="1" lang="en-US" altLang="zh-CN" b="1" baseline="-25000">
                <a:solidFill>
                  <a:srgbClr val="FF3300"/>
                </a:solidFill>
              </a:rPr>
              <a:t>I</a:t>
            </a:r>
          </a:p>
        </p:txBody>
      </p:sp>
      <p:sp>
        <p:nvSpPr>
          <p:cNvPr id="50202" name="Text Box 1050"/>
          <p:cNvSpPr txBox="1">
            <a:spLocks noChangeArrowheads="1"/>
          </p:cNvSpPr>
          <p:nvPr/>
        </p:nvSpPr>
        <p:spPr bwMode="auto">
          <a:xfrm>
            <a:off x="2497138" y="251142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C</a:t>
            </a:r>
            <a:r>
              <a:rPr kumimoji="1" lang="en-US" altLang="zh-CN" b="1" baseline="-2500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50203" name="Text Box 1051"/>
          <p:cNvSpPr txBox="1">
            <a:spLocks noChangeArrowheads="1"/>
          </p:cNvSpPr>
          <p:nvPr/>
        </p:nvSpPr>
        <p:spPr bwMode="auto">
          <a:xfrm>
            <a:off x="3657600" y="247650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C6600"/>
                </a:solidFill>
              </a:rPr>
              <a:t>S</a:t>
            </a:r>
            <a:r>
              <a:rPr kumimoji="1" lang="en-US" altLang="zh-CN" b="1" baseline="-25000">
                <a:solidFill>
                  <a:srgbClr val="CC6600"/>
                </a:solidFill>
              </a:rPr>
              <a:t>3</a:t>
            </a:r>
          </a:p>
        </p:txBody>
      </p:sp>
      <p:sp>
        <p:nvSpPr>
          <p:cNvPr id="50204" name="Text Box 1052"/>
          <p:cNvSpPr txBox="1">
            <a:spLocks noChangeArrowheads="1"/>
          </p:cNvSpPr>
          <p:nvPr/>
        </p:nvSpPr>
        <p:spPr bwMode="auto">
          <a:xfrm>
            <a:off x="4184650" y="2519363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C6600"/>
                </a:solidFill>
              </a:rPr>
              <a:t>S</a:t>
            </a:r>
            <a:r>
              <a:rPr kumimoji="1" lang="en-US" altLang="zh-CN" b="1" baseline="-25000">
                <a:solidFill>
                  <a:srgbClr val="CC6600"/>
                </a:solidFill>
              </a:rPr>
              <a:t>2</a:t>
            </a:r>
          </a:p>
        </p:txBody>
      </p:sp>
      <p:sp>
        <p:nvSpPr>
          <p:cNvPr id="50205" name="Text Box 1053"/>
          <p:cNvSpPr txBox="1">
            <a:spLocks noChangeArrowheads="1"/>
          </p:cNvSpPr>
          <p:nvPr/>
        </p:nvSpPr>
        <p:spPr bwMode="auto">
          <a:xfrm>
            <a:off x="4730750" y="250190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C6600"/>
                </a:solidFill>
              </a:rPr>
              <a:t>S</a:t>
            </a:r>
            <a:r>
              <a:rPr kumimoji="1" lang="en-US" altLang="zh-CN" b="1" baseline="-25000">
                <a:solidFill>
                  <a:srgbClr val="CC6600"/>
                </a:solidFill>
              </a:rPr>
              <a:t>1</a:t>
            </a:r>
          </a:p>
        </p:txBody>
      </p:sp>
      <p:sp>
        <p:nvSpPr>
          <p:cNvPr id="50206" name="Text Box 1054"/>
          <p:cNvSpPr txBox="1">
            <a:spLocks noChangeArrowheads="1"/>
          </p:cNvSpPr>
          <p:nvPr/>
        </p:nvSpPr>
        <p:spPr bwMode="auto">
          <a:xfrm>
            <a:off x="5178425" y="248602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C6600"/>
                </a:solidFill>
              </a:rPr>
              <a:t>S</a:t>
            </a:r>
            <a:r>
              <a:rPr kumimoji="1" lang="en-US" altLang="zh-CN" b="1" baseline="-25000">
                <a:solidFill>
                  <a:srgbClr val="CC6600"/>
                </a:solidFill>
              </a:rPr>
              <a:t>0</a:t>
            </a:r>
          </a:p>
        </p:txBody>
      </p:sp>
      <p:sp>
        <p:nvSpPr>
          <p:cNvPr id="50207" name="Text Box 1055"/>
          <p:cNvSpPr txBox="1">
            <a:spLocks noChangeArrowheads="1"/>
          </p:cNvSpPr>
          <p:nvPr/>
        </p:nvSpPr>
        <p:spPr bwMode="auto">
          <a:xfrm>
            <a:off x="2089150" y="5410200"/>
            <a:ext cx="2330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tx2"/>
                </a:solidFill>
              </a:rPr>
              <a:t>X</a:t>
            </a:r>
            <a:r>
              <a:rPr kumimoji="1" lang="en-US" altLang="zh-CN" sz="3200" b="1" baseline="-25000">
                <a:solidFill>
                  <a:schemeClr val="tx2"/>
                </a:solidFill>
              </a:rPr>
              <a:t>3  </a:t>
            </a:r>
            <a:r>
              <a:rPr kumimoji="1" lang="en-US" altLang="zh-CN" sz="3200" b="1">
                <a:solidFill>
                  <a:schemeClr val="tx2"/>
                </a:solidFill>
              </a:rPr>
              <a:t>X</a:t>
            </a:r>
            <a:r>
              <a:rPr kumimoji="1" lang="en-US" altLang="zh-CN" sz="3200" b="1" baseline="-25000">
                <a:solidFill>
                  <a:schemeClr val="tx2"/>
                </a:solidFill>
              </a:rPr>
              <a:t>2 </a:t>
            </a:r>
            <a:r>
              <a:rPr kumimoji="1" lang="en-US" altLang="zh-CN" sz="3200" b="1">
                <a:solidFill>
                  <a:schemeClr val="tx2"/>
                </a:solidFill>
              </a:rPr>
              <a:t>X</a:t>
            </a:r>
            <a:r>
              <a:rPr kumimoji="1" lang="en-US" altLang="zh-CN" sz="3200" b="1" baseline="-25000">
                <a:solidFill>
                  <a:schemeClr val="tx2"/>
                </a:solidFill>
              </a:rPr>
              <a:t>1</a:t>
            </a:r>
            <a:r>
              <a:rPr kumimoji="1" lang="en-US" altLang="zh-CN" sz="3200" b="1">
                <a:solidFill>
                  <a:schemeClr val="tx2"/>
                </a:solidFill>
              </a:rPr>
              <a:t>X</a:t>
            </a:r>
            <a:r>
              <a:rPr kumimoji="1" lang="en-US" altLang="zh-CN" sz="3200" b="1" baseline="-250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50208" name="Text Box 1056"/>
          <p:cNvSpPr txBox="1">
            <a:spLocks noChangeArrowheads="1"/>
          </p:cNvSpPr>
          <p:nvPr/>
        </p:nvSpPr>
        <p:spPr bwMode="auto">
          <a:xfrm>
            <a:off x="3603625" y="1214438"/>
            <a:ext cx="2255838" cy="5794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/>
              <a:t>T</a:t>
            </a:r>
            <a:r>
              <a:rPr kumimoji="1" lang="en-US" altLang="zh-CN" sz="3200" b="1" baseline="-25000"/>
              <a:t>3 </a:t>
            </a:r>
            <a:r>
              <a:rPr kumimoji="1" lang="en-US" altLang="zh-CN" sz="3200" b="1"/>
              <a:t>T</a:t>
            </a:r>
            <a:r>
              <a:rPr kumimoji="1" lang="en-US" altLang="zh-CN" sz="3200" b="1" baseline="-25000"/>
              <a:t>2 </a:t>
            </a:r>
            <a:r>
              <a:rPr kumimoji="1" lang="en-US" altLang="zh-CN" sz="3200" b="1"/>
              <a:t>T</a:t>
            </a:r>
            <a:r>
              <a:rPr kumimoji="1" lang="en-US" altLang="zh-CN" sz="3200" b="1" baseline="-25000"/>
              <a:t>1  </a:t>
            </a:r>
            <a:r>
              <a:rPr kumimoji="1" lang="en-US" altLang="zh-CN" sz="3200" b="1"/>
              <a:t>T</a:t>
            </a:r>
            <a:r>
              <a:rPr kumimoji="1" lang="en-US" altLang="zh-CN" sz="3200" b="1" baseline="-25000"/>
              <a:t>0</a:t>
            </a:r>
          </a:p>
        </p:txBody>
      </p:sp>
      <p:sp>
        <p:nvSpPr>
          <p:cNvPr id="50209" name="Rectangle 1057"/>
          <p:cNvSpPr>
            <a:spLocks noChangeArrowheads="1"/>
          </p:cNvSpPr>
          <p:nvPr/>
        </p:nvSpPr>
        <p:spPr bwMode="auto">
          <a:xfrm>
            <a:off x="4119563" y="6278563"/>
            <a:ext cx="20955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/>
              <a:t>  Y</a:t>
            </a:r>
            <a:r>
              <a:rPr kumimoji="1" lang="en-US" altLang="zh-CN" sz="3200" b="1" baseline="-25000"/>
              <a:t>3</a:t>
            </a:r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2</a:t>
            </a:r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1</a:t>
            </a:r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0</a:t>
            </a:r>
          </a:p>
        </p:txBody>
      </p:sp>
      <p:sp>
        <p:nvSpPr>
          <p:cNvPr id="50210" name="Rectangle 1058"/>
          <p:cNvSpPr>
            <a:spLocks noChangeArrowheads="1"/>
          </p:cNvSpPr>
          <p:nvPr/>
        </p:nvSpPr>
        <p:spPr bwMode="auto">
          <a:xfrm>
            <a:off x="4386263" y="5411788"/>
            <a:ext cx="298450" cy="44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CN"/>
              <a:t>1</a:t>
            </a:r>
          </a:p>
        </p:txBody>
      </p:sp>
      <p:sp>
        <p:nvSpPr>
          <p:cNvPr id="50211" name="Oval 1059"/>
          <p:cNvSpPr>
            <a:spLocks noChangeArrowheads="1"/>
          </p:cNvSpPr>
          <p:nvPr/>
        </p:nvSpPr>
        <p:spPr bwMode="auto">
          <a:xfrm>
            <a:off x="4497388" y="530383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2" name="Line 1060"/>
          <p:cNvSpPr>
            <a:spLocks noChangeShapeType="1"/>
          </p:cNvSpPr>
          <p:nvPr/>
        </p:nvSpPr>
        <p:spPr bwMode="auto">
          <a:xfrm flipV="1">
            <a:off x="4533900" y="5840413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13" name="Rectangle 1061"/>
          <p:cNvSpPr>
            <a:spLocks noChangeArrowheads="1"/>
          </p:cNvSpPr>
          <p:nvPr/>
        </p:nvSpPr>
        <p:spPr bwMode="auto">
          <a:xfrm>
            <a:off x="4856163" y="5451475"/>
            <a:ext cx="298450" cy="44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CN"/>
              <a:t>1</a:t>
            </a:r>
          </a:p>
        </p:txBody>
      </p:sp>
      <p:sp>
        <p:nvSpPr>
          <p:cNvPr id="50214" name="Rectangle 1062"/>
          <p:cNvSpPr>
            <a:spLocks noChangeArrowheads="1"/>
          </p:cNvSpPr>
          <p:nvPr/>
        </p:nvSpPr>
        <p:spPr bwMode="auto">
          <a:xfrm>
            <a:off x="5287963" y="5454650"/>
            <a:ext cx="298450" cy="44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CN"/>
              <a:t>1</a:t>
            </a:r>
          </a:p>
        </p:txBody>
      </p:sp>
      <p:sp>
        <p:nvSpPr>
          <p:cNvPr id="50215" name="Rectangle 1063"/>
          <p:cNvSpPr>
            <a:spLocks noChangeArrowheads="1"/>
          </p:cNvSpPr>
          <p:nvPr/>
        </p:nvSpPr>
        <p:spPr bwMode="auto">
          <a:xfrm>
            <a:off x="5719763" y="5457825"/>
            <a:ext cx="298450" cy="447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kumimoji="1" lang="en-US" altLang="zh-CN"/>
              <a:t>1</a:t>
            </a:r>
          </a:p>
        </p:txBody>
      </p:sp>
      <p:sp>
        <p:nvSpPr>
          <p:cNvPr id="50216" name="Oval 1064"/>
          <p:cNvSpPr>
            <a:spLocks noChangeArrowheads="1"/>
          </p:cNvSpPr>
          <p:nvPr/>
        </p:nvSpPr>
        <p:spPr bwMode="auto">
          <a:xfrm>
            <a:off x="4948238" y="5362575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7" name="Oval 1065"/>
          <p:cNvSpPr>
            <a:spLocks noChangeArrowheads="1"/>
          </p:cNvSpPr>
          <p:nvPr/>
        </p:nvSpPr>
        <p:spPr bwMode="auto">
          <a:xfrm>
            <a:off x="5399088" y="5346700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8" name="Oval 1066"/>
          <p:cNvSpPr>
            <a:spLocks noChangeArrowheads="1"/>
          </p:cNvSpPr>
          <p:nvPr/>
        </p:nvSpPr>
        <p:spPr bwMode="auto">
          <a:xfrm>
            <a:off x="5832475" y="5368925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9" name="Line 1067"/>
          <p:cNvSpPr>
            <a:spLocks noChangeShapeType="1"/>
          </p:cNvSpPr>
          <p:nvPr/>
        </p:nvSpPr>
        <p:spPr bwMode="auto">
          <a:xfrm flipV="1">
            <a:off x="5003800" y="5862638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20" name="Line 1068"/>
          <p:cNvSpPr>
            <a:spLocks noChangeShapeType="1"/>
          </p:cNvSpPr>
          <p:nvPr/>
        </p:nvSpPr>
        <p:spPr bwMode="auto">
          <a:xfrm flipV="1">
            <a:off x="5435600" y="5884863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21" name="Line 1069"/>
          <p:cNvSpPr>
            <a:spLocks noChangeShapeType="1"/>
          </p:cNvSpPr>
          <p:nvPr/>
        </p:nvSpPr>
        <p:spPr bwMode="auto">
          <a:xfrm flipV="1">
            <a:off x="5886450" y="5859463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222" name="Text Box 1070"/>
          <p:cNvSpPr txBox="1">
            <a:spLocks noChangeArrowheads="1"/>
          </p:cNvSpPr>
          <p:nvPr/>
        </p:nvSpPr>
        <p:spPr bwMode="auto">
          <a:xfrm>
            <a:off x="6456363" y="5430838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50223" name="Text Box 1071"/>
          <p:cNvSpPr txBox="1">
            <a:spLocks noChangeArrowheads="1"/>
          </p:cNvSpPr>
          <p:nvPr/>
        </p:nvSpPr>
        <p:spPr bwMode="auto">
          <a:xfrm>
            <a:off x="2444750" y="1343025"/>
            <a:ext cx="615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D</a:t>
            </a:r>
          </a:p>
        </p:txBody>
      </p:sp>
      <p:sp>
        <p:nvSpPr>
          <p:cNvPr id="50224" name="Text Box 1072"/>
          <p:cNvSpPr txBox="1">
            <a:spLocks noChangeArrowheads="1"/>
          </p:cNvSpPr>
          <p:nvPr/>
        </p:nvSpPr>
        <p:spPr bwMode="auto">
          <a:xfrm>
            <a:off x="2033588" y="5953125"/>
            <a:ext cx="4198937" cy="4572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  1    0     0    1         </a:t>
            </a:r>
            <a:r>
              <a:rPr kumimoji="1" lang="en-US" altLang="zh-CN" b="1">
                <a:solidFill>
                  <a:schemeClr val="accent2"/>
                </a:solidFill>
              </a:rPr>
              <a:t>0   1    1   1</a:t>
            </a:r>
          </a:p>
        </p:txBody>
      </p:sp>
      <p:sp>
        <p:nvSpPr>
          <p:cNvPr id="50225" name="Text Box 1073"/>
          <p:cNvSpPr txBox="1">
            <a:spLocks noChangeArrowheads="1"/>
          </p:cNvSpPr>
          <p:nvPr/>
        </p:nvSpPr>
        <p:spPr bwMode="auto">
          <a:xfrm>
            <a:off x="2574925" y="1343025"/>
            <a:ext cx="3190875" cy="4572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1             0     0    1      0</a:t>
            </a:r>
          </a:p>
        </p:txBody>
      </p:sp>
      <p:sp>
        <p:nvSpPr>
          <p:cNvPr id="50226" name="Text Box 1074"/>
          <p:cNvSpPr txBox="1">
            <a:spLocks noChangeArrowheads="1"/>
          </p:cNvSpPr>
          <p:nvPr/>
        </p:nvSpPr>
        <p:spPr bwMode="auto">
          <a:xfrm>
            <a:off x="2017713" y="5954713"/>
            <a:ext cx="4198937" cy="4572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  0    0     1    1         </a:t>
            </a:r>
            <a:r>
              <a:rPr kumimoji="1" lang="en-US" altLang="zh-CN" b="1">
                <a:solidFill>
                  <a:schemeClr val="accent2"/>
                </a:solidFill>
              </a:rPr>
              <a:t>0   1    1   1</a:t>
            </a:r>
          </a:p>
        </p:txBody>
      </p:sp>
      <p:sp>
        <p:nvSpPr>
          <p:cNvPr id="50227" name="Text Box 1075"/>
          <p:cNvSpPr txBox="1">
            <a:spLocks noChangeArrowheads="1"/>
          </p:cNvSpPr>
          <p:nvPr/>
        </p:nvSpPr>
        <p:spPr bwMode="auto">
          <a:xfrm>
            <a:off x="2560638" y="1309688"/>
            <a:ext cx="3190875" cy="4572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  0           1     1    0     0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0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0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0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0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0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0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0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0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0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0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0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0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07" grpId="0" autoUpdateAnimBg="0"/>
      <p:bldP spid="50208" grpId="0" animBg="1" autoUpdateAnimBg="0"/>
      <p:bldP spid="50209" grpId="0" autoUpdateAnimBg="0"/>
      <p:bldP spid="50210" grpId="0" animBg="1" autoUpdateAnimBg="0"/>
      <p:bldP spid="50211" grpId="0" animBg="1"/>
      <p:bldP spid="50212" grpId="0" animBg="1"/>
      <p:bldP spid="50213" grpId="0" animBg="1" autoUpdateAnimBg="0"/>
      <p:bldP spid="50214" grpId="0" animBg="1" autoUpdateAnimBg="0"/>
      <p:bldP spid="50215" grpId="0" animBg="1" autoUpdateAnimBg="0"/>
      <p:bldP spid="50216" grpId="0" animBg="1"/>
      <p:bldP spid="50217" grpId="0" animBg="1"/>
      <p:bldP spid="50218" grpId="0" animBg="1"/>
      <p:bldP spid="50219" grpId="0" animBg="1"/>
      <p:bldP spid="50220" grpId="0" animBg="1"/>
      <p:bldP spid="50221" grpId="0" animBg="1"/>
      <p:bldP spid="50222" grpId="0" autoUpdateAnimBg="0"/>
      <p:bldP spid="50223" grpId="0" autoUpdateAnimBg="0"/>
      <p:bldP spid="50224" grpId="0" animBg="1" autoUpdateAnimBg="0"/>
      <p:bldP spid="50225" grpId="0" animBg="1" autoUpdateAnimBg="0"/>
      <p:bldP spid="50226" grpId="0" animBg="1" autoUpdateAnimBg="0"/>
      <p:bldP spid="50227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363663" y="839788"/>
            <a:ext cx="48847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/>
              <a:t>2</a:t>
            </a:r>
            <a:r>
              <a:rPr kumimoji="1" lang="zh-CN" altLang="en-US" sz="3200" b="1"/>
              <a:t>、设计组合逻辑电路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1530350" y="1604963"/>
            <a:ext cx="7145338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例如、试设计一个代码转换电路，将</a:t>
            </a:r>
            <a:r>
              <a:rPr kumimoji="1" lang="en-US" altLang="zh-CN" sz="2800" b="1">
                <a:solidFill>
                  <a:schemeClr val="accent2"/>
                </a:solidFill>
              </a:rPr>
              <a:t>BCD</a:t>
            </a:r>
            <a:r>
              <a:rPr kumimoji="1" lang="zh-CN" altLang="en-US" sz="2800" b="1"/>
              <a:t>码转换为</a:t>
            </a:r>
            <a:r>
              <a:rPr kumimoji="1" lang="zh-CN" altLang="en-US" sz="2800" b="1">
                <a:solidFill>
                  <a:srgbClr val="FF3300"/>
                </a:solidFill>
              </a:rPr>
              <a:t>余</a:t>
            </a:r>
            <a:r>
              <a:rPr kumimoji="1" lang="en-US" altLang="zh-CN" sz="2800" b="1">
                <a:solidFill>
                  <a:srgbClr val="FF3300"/>
                </a:solidFill>
              </a:rPr>
              <a:t>3</a:t>
            </a:r>
            <a:r>
              <a:rPr kumimoji="1" lang="zh-CN" altLang="en-US" sz="2800" b="1">
                <a:solidFill>
                  <a:srgbClr val="FF3300"/>
                </a:solidFill>
              </a:rPr>
              <a:t>码</a:t>
            </a:r>
            <a:r>
              <a:rPr kumimoji="1" lang="zh-CN" altLang="en-US" sz="2800" b="1"/>
              <a:t>。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flipV="1">
            <a:off x="5784850" y="1960563"/>
            <a:ext cx="2089150" cy="1065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 flipV="1">
            <a:off x="3395663" y="2444750"/>
            <a:ext cx="0" cy="654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2746375" y="3105150"/>
            <a:ext cx="4489450" cy="579438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3</a:t>
            </a:r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2</a:t>
            </a:r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1</a:t>
            </a:r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0</a:t>
            </a:r>
            <a:r>
              <a:rPr kumimoji="1" lang="en-US" altLang="zh-CN" sz="3200" b="1"/>
              <a:t>=DCBA+0011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  <p:bldP spid="47108" grpId="0" animBg="1" autoUpdateAnimBg="0"/>
      <p:bldP spid="47109" grpId="0" animBg="1"/>
      <p:bldP spid="47110" grpId="0" animBg="1"/>
      <p:bldP spid="47111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033588" y="2444750"/>
            <a:ext cx="4964112" cy="22018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/>
              <a:t>四位超前进位全加器</a:t>
            </a:r>
          </a:p>
          <a:p>
            <a:pPr algn="ctr" eaLnBrk="1" hangingPunct="1"/>
            <a:endParaRPr kumimoji="1" lang="en-US" altLang="zh-CN"/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2389188" y="46656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822575" y="464978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3290888" y="46529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3797300" y="465613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4527550" y="4641850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4979988" y="466248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5430838" y="46656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>
            <a:off x="5883275" y="466883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6632575" y="46529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2771775" y="1746250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3819525" y="17319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4383088" y="1714500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>
            <a:off x="4927600" y="173513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>
            <a:off x="5434013" y="1758950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2184400" y="4160838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  <a:r>
              <a:rPr kumimoji="1" lang="en-US" altLang="zh-CN" b="1" baseline="-25000"/>
              <a:t>3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2619375" y="4144963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  <a:r>
              <a:rPr kumimoji="1" lang="en-US" altLang="zh-CN" b="1" baseline="-25000"/>
              <a:t>2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3070225" y="4167188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  <a:r>
              <a:rPr kumimoji="1" lang="en-US" altLang="zh-CN" b="1" baseline="-25000"/>
              <a:t>1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3557588" y="417195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  <a:r>
              <a:rPr kumimoji="1" lang="en-US" altLang="zh-CN" b="1" baseline="-25000"/>
              <a:t>0</a:t>
            </a: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4270375" y="417512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  <a:r>
              <a:rPr kumimoji="1" lang="en-US" altLang="zh-CN" b="1" baseline="-25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4779963" y="41783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  <a:r>
              <a:rPr kumimoji="1" lang="en-US" altLang="zh-CN" b="1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5232400" y="420052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  <a:r>
              <a:rPr kumimoji="1" lang="en-US" altLang="zh-CN" b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5681663" y="420370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  <a:r>
              <a:rPr kumimoji="1" lang="en-US" altLang="zh-CN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6338888" y="420687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C</a:t>
            </a:r>
            <a:r>
              <a:rPr kumimoji="1" lang="en-US" altLang="zh-CN" b="1" baseline="-25000">
                <a:solidFill>
                  <a:srgbClr val="FF3300"/>
                </a:solidFill>
              </a:rPr>
              <a:t>I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2497138" y="251142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C</a:t>
            </a:r>
            <a:r>
              <a:rPr kumimoji="1" lang="en-US" altLang="zh-CN" b="1" baseline="-25000">
                <a:solidFill>
                  <a:srgbClr val="FF3300"/>
                </a:solidFill>
              </a:rPr>
              <a:t>O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657600" y="247650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C6600"/>
                </a:solidFill>
              </a:rPr>
              <a:t>S</a:t>
            </a:r>
            <a:r>
              <a:rPr kumimoji="1" lang="en-US" altLang="zh-CN" b="1" baseline="-25000">
                <a:solidFill>
                  <a:srgbClr val="CC6600"/>
                </a:solidFill>
              </a:rPr>
              <a:t>3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4184650" y="2519363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C6600"/>
                </a:solidFill>
              </a:rPr>
              <a:t>S</a:t>
            </a:r>
            <a:r>
              <a:rPr kumimoji="1" lang="en-US" altLang="zh-CN" b="1" baseline="-25000">
                <a:solidFill>
                  <a:srgbClr val="CC6600"/>
                </a:solidFill>
              </a:rPr>
              <a:t>2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4730750" y="250190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C6600"/>
                </a:solidFill>
              </a:rPr>
              <a:t>S</a:t>
            </a:r>
            <a:r>
              <a:rPr kumimoji="1" lang="en-US" altLang="zh-CN" b="1" baseline="-25000">
                <a:solidFill>
                  <a:srgbClr val="CC6600"/>
                </a:solidFill>
              </a:rPr>
              <a:t>1</a:t>
            </a: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5178425" y="248602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C6600"/>
                </a:solidFill>
              </a:rPr>
              <a:t>S</a:t>
            </a:r>
            <a:r>
              <a:rPr kumimoji="1" lang="en-US" altLang="zh-CN" b="1" baseline="-25000">
                <a:solidFill>
                  <a:srgbClr val="CC6600"/>
                </a:solidFill>
              </a:rPr>
              <a:t>0</a:t>
            </a:r>
          </a:p>
        </p:txBody>
      </p:sp>
      <p:sp>
        <p:nvSpPr>
          <p:cNvPr id="48159" name="Rectangle 31"/>
          <p:cNvSpPr>
            <a:spLocks noChangeArrowheads="1"/>
          </p:cNvSpPr>
          <p:nvPr/>
        </p:nvSpPr>
        <p:spPr bwMode="auto">
          <a:xfrm>
            <a:off x="3549650" y="1220788"/>
            <a:ext cx="2381250" cy="579437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3  </a:t>
            </a:r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2  </a:t>
            </a:r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1  </a:t>
            </a:r>
            <a:r>
              <a:rPr kumimoji="1" lang="en-US" altLang="zh-CN" sz="3200" b="1"/>
              <a:t>Y</a:t>
            </a:r>
            <a:r>
              <a:rPr kumimoji="1" lang="en-US" altLang="zh-CN" sz="3200" b="1" baseline="-25000"/>
              <a:t>0</a:t>
            </a:r>
            <a:endParaRPr kumimoji="1" lang="en-US" altLang="zh-CN" sz="3200" b="1"/>
          </a:p>
        </p:txBody>
      </p:sp>
      <p:sp>
        <p:nvSpPr>
          <p:cNvPr id="48160" name="Rectangle 32"/>
          <p:cNvSpPr>
            <a:spLocks noChangeArrowheads="1"/>
          </p:cNvSpPr>
          <p:nvPr/>
        </p:nvSpPr>
        <p:spPr bwMode="auto">
          <a:xfrm>
            <a:off x="2112963" y="5324475"/>
            <a:ext cx="2100262" cy="579438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kumimoji="1" lang="en-US" altLang="zh-CN" sz="3200" b="1"/>
              <a:t>D  C  B  A   </a:t>
            </a:r>
          </a:p>
        </p:txBody>
      </p:sp>
      <p:sp>
        <p:nvSpPr>
          <p:cNvPr id="48161" name="Rectangle 33"/>
          <p:cNvSpPr>
            <a:spLocks noChangeArrowheads="1"/>
          </p:cNvSpPr>
          <p:nvPr/>
        </p:nvSpPr>
        <p:spPr bwMode="auto">
          <a:xfrm>
            <a:off x="4387850" y="5322888"/>
            <a:ext cx="2419350" cy="57943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sz="3200" b="1"/>
              <a:t>0  0   1  1     0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9" grpId="0" animBg="1" autoUpdateAnimBg="0"/>
      <p:bldP spid="48160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255713" y="249238"/>
            <a:ext cx="49752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/>
              <a:t>3.4.4    </a:t>
            </a:r>
            <a:r>
              <a:rPr kumimoji="1" lang="zh-CN" altLang="en-US" sz="3200" b="1"/>
              <a:t>数值比较器</a:t>
            </a:r>
          </a:p>
        </p:txBody>
      </p:sp>
      <p:sp>
        <p:nvSpPr>
          <p:cNvPr id="53251" name="AutoShape 3"/>
          <p:cNvSpPr>
            <a:spLocks noChangeArrowheads="1"/>
          </p:cNvSpPr>
          <p:nvPr/>
        </p:nvSpPr>
        <p:spPr bwMode="auto">
          <a:xfrm>
            <a:off x="4906963" y="1325563"/>
            <a:ext cx="3046412" cy="947737"/>
          </a:xfrm>
          <a:prstGeom prst="wedgeRoundRectCallout">
            <a:avLst>
              <a:gd name="adj1" fmla="val -74806"/>
              <a:gd name="adj2" fmla="val -118509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kumimoji="1" lang="zh-CN" altLang="en-US" b="1"/>
              <a:t>比较两个二进制数的大小的逻辑电路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46113" y="882650"/>
            <a:ext cx="3463925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/>
              <a:t>一、</a:t>
            </a:r>
            <a:r>
              <a:rPr kumimoji="1" lang="en-US" altLang="zh-CN" b="1"/>
              <a:t>1</a:t>
            </a:r>
            <a:r>
              <a:rPr kumimoji="1" lang="zh-CN" altLang="en-US" b="1"/>
              <a:t>位数值比较器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b="1"/>
          </a:p>
        </p:txBody>
      </p:sp>
      <p:graphicFrame>
        <p:nvGraphicFramePr>
          <p:cNvPr id="53253" name="Group 5"/>
          <p:cNvGraphicFramePr>
            <a:graphicFrameLocks noGrp="1"/>
          </p:cNvGraphicFramePr>
          <p:nvPr/>
        </p:nvGraphicFramePr>
        <p:xfrm>
          <a:off x="2239963" y="1419225"/>
          <a:ext cx="4440237" cy="3212275"/>
        </p:xfrm>
        <a:graphic>
          <a:graphicData uri="http://schemas.openxmlformats.org/drawingml/2006/table">
            <a:tbl>
              <a:tblPr/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                          出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A   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(A&gt;B)   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(A=B)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Y</a:t>
                      </a:r>
                      <a:r>
                        <a:rPr kumimoji="0" lang="en-US" altLang="zh-CN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(A&lt;B)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4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1   1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3552825" y="2684463"/>
            <a:ext cx="291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 0              1              0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3535363" y="3162300"/>
            <a:ext cx="3065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 0              0               1</a:t>
            </a: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3568700" y="3581400"/>
            <a:ext cx="3103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 1              0               0</a:t>
            </a:r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3625850" y="4024313"/>
            <a:ext cx="293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FF3300"/>
                </a:solidFill>
              </a:rPr>
              <a:t>0              1               0</a:t>
            </a:r>
          </a:p>
        </p:txBody>
      </p:sp>
      <p:graphicFrame>
        <p:nvGraphicFramePr>
          <p:cNvPr id="53271" name="Object 23"/>
          <p:cNvGraphicFramePr>
            <a:graphicFrameLocks noChangeAspect="1"/>
          </p:cNvGraphicFramePr>
          <p:nvPr/>
        </p:nvGraphicFramePr>
        <p:xfrm>
          <a:off x="2220913" y="4718050"/>
          <a:ext cx="21240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266400" progId="Equation.3">
                  <p:embed/>
                </p:oleObj>
              </mc:Choice>
              <mc:Fallback>
                <p:oleObj name="Equation" r:id="rId2" imgW="736560" imgH="266400" progId="Equation.3">
                  <p:embed/>
                  <p:pic>
                    <p:nvPicPr>
                      <p:cNvPr id="5327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718050"/>
                        <a:ext cx="21240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2" name="AutoShape 24"/>
          <p:cNvSpPr>
            <a:spLocks noChangeArrowheads="1"/>
          </p:cNvSpPr>
          <p:nvPr/>
        </p:nvSpPr>
        <p:spPr bwMode="auto">
          <a:xfrm>
            <a:off x="3430588" y="1244600"/>
            <a:ext cx="3327400" cy="947738"/>
          </a:xfrm>
          <a:prstGeom prst="wedgeRoundRectCallout">
            <a:avLst>
              <a:gd name="adj1" fmla="val -67653"/>
              <a:gd name="adj2" fmla="val -53181"/>
              <a:gd name="adj3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kumimoji="1" lang="zh-CN" altLang="en-US" b="1"/>
              <a:t>比较两个一位二进制数的大小的逻辑电路</a:t>
            </a:r>
          </a:p>
        </p:txBody>
      </p:sp>
      <p:graphicFrame>
        <p:nvGraphicFramePr>
          <p:cNvPr id="53273" name="Object 25"/>
          <p:cNvGraphicFramePr>
            <a:graphicFrameLocks noChangeAspect="1"/>
          </p:cNvGraphicFramePr>
          <p:nvPr/>
        </p:nvGraphicFramePr>
        <p:xfrm>
          <a:off x="5191125" y="4738688"/>
          <a:ext cx="20859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66400" progId="Equation.3">
                  <p:embed/>
                </p:oleObj>
              </mc:Choice>
              <mc:Fallback>
                <p:oleObj name="Equation" r:id="rId4" imgW="723600" imgH="266400" progId="Equation.3">
                  <p:embed/>
                  <p:pic>
                    <p:nvPicPr>
                      <p:cNvPr id="5327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4738688"/>
                        <a:ext cx="208597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4" name="Object 26"/>
          <p:cNvGraphicFramePr>
            <a:graphicFrameLocks noChangeAspect="1"/>
          </p:cNvGraphicFramePr>
          <p:nvPr/>
        </p:nvGraphicFramePr>
        <p:xfrm>
          <a:off x="871538" y="5594350"/>
          <a:ext cx="31130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266400" progId="Equation.3">
                  <p:embed/>
                </p:oleObj>
              </mc:Choice>
              <mc:Fallback>
                <p:oleObj name="Equation" r:id="rId6" imgW="1079280" imgH="266400" progId="Equation.3">
                  <p:embed/>
                  <p:pic>
                    <p:nvPicPr>
                      <p:cNvPr id="5327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5594350"/>
                        <a:ext cx="3113087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3844925" y="5616575"/>
            <a:ext cx="2351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b="1"/>
              <a:t>=A⊙B</a:t>
            </a:r>
          </a:p>
        </p:txBody>
      </p:sp>
      <p:graphicFrame>
        <p:nvGraphicFramePr>
          <p:cNvPr id="53276" name="Object 28"/>
          <p:cNvGraphicFramePr>
            <a:graphicFrameLocks noChangeAspect="1"/>
          </p:cNvGraphicFramePr>
          <p:nvPr/>
        </p:nvGraphicFramePr>
        <p:xfrm>
          <a:off x="5189538" y="5497513"/>
          <a:ext cx="285591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5160" imgH="266400" progId="Equation.3">
                  <p:embed/>
                </p:oleObj>
              </mc:Choice>
              <mc:Fallback>
                <p:oleObj name="Equation" r:id="rId8" imgW="965160" imgH="266400" progId="Equation.3">
                  <p:embed/>
                  <p:pic>
                    <p:nvPicPr>
                      <p:cNvPr id="5327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5497513"/>
                        <a:ext cx="2855912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6829425" y="3246438"/>
            <a:ext cx="1974850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/>
              <a:t>P169</a:t>
            </a:r>
            <a:r>
              <a:rPr kumimoji="1" lang="zh-CN" altLang="en-US"/>
              <a:t>图</a:t>
            </a:r>
            <a:r>
              <a:rPr kumimoji="1" lang="en-US" altLang="zh-CN"/>
              <a:t>3.3.31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3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nimBg="1" autoUpdateAnimBg="0"/>
      <p:bldP spid="53252" grpId="0" autoUpdateAnimBg="0"/>
      <p:bldP spid="53267" grpId="0" autoUpdateAnimBg="0"/>
      <p:bldP spid="53268" grpId="0" autoUpdateAnimBg="0"/>
      <p:bldP spid="53269" grpId="0" autoUpdateAnimBg="0"/>
      <p:bldP spid="53270" grpId="0" autoUpdateAnimBg="0"/>
      <p:bldP spid="53272" grpId="0" animBg="1" autoUpdateAnimBg="0"/>
      <p:bldP spid="53275" grpId="0" autoUpdateAnimBg="0"/>
      <p:bldP spid="53277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511" name="Object 23"/>
          <p:cNvGraphicFramePr>
            <a:graphicFrameLocks noChangeAspect="1"/>
          </p:cNvGraphicFramePr>
          <p:nvPr/>
        </p:nvGraphicFramePr>
        <p:xfrm>
          <a:off x="835025" y="388938"/>
          <a:ext cx="21240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266400" progId="Equation.3">
                  <p:embed/>
                </p:oleObj>
              </mc:Choice>
              <mc:Fallback>
                <p:oleObj name="Equation" r:id="rId2" imgW="736560" imgH="266400" progId="Equation.3">
                  <p:embed/>
                  <p:pic>
                    <p:nvPicPr>
                      <p:cNvPr id="635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388938"/>
                        <a:ext cx="2124075" cy="771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3" name="Object 25"/>
          <p:cNvGraphicFramePr>
            <a:graphicFrameLocks noChangeAspect="1"/>
          </p:cNvGraphicFramePr>
          <p:nvPr/>
        </p:nvGraphicFramePr>
        <p:xfrm>
          <a:off x="3262313" y="381000"/>
          <a:ext cx="20859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66400" progId="Equation.3">
                  <p:embed/>
                </p:oleObj>
              </mc:Choice>
              <mc:Fallback>
                <p:oleObj name="Equation" r:id="rId4" imgW="723600" imgH="266400" progId="Equation.3">
                  <p:embed/>
                  <p:pic>
                    <p:nvPicPr>
                      <p:cNvPr id="635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381000"/>
                        <a:ext cx="2085975" cy="771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4" name="Object 26"/>
          <p:cNvGraphicFramePr>
            <a:graphicFrameLocks noChangeAspect="1"/>
          </p:cNvGraphicFramePr>
          <p:nvPr/>
        </p:nvGraphicFramePr>
        <p:xfrm>
          <a:off x="811213" y="1273175"/>
          <a:ext cx="106203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68280" imgH="241200" progId="Equation.3">
                  <p:embed/>
                </p:oleObj>
              </mc:Choice>
              <mc:Fallback>
                <p:oleObj name="公式" r:id="rId6" imgW="368280" imgH="241200" progId="Equation.3">
                  <p:embed/>
                  <p:pic>
                    <p:nvPicPr>
                      <p:cNvPr id="6351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273175"/>
                        <a:ext cx="1062037" cy="698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6" name="Object 28"/>
          <p:cNvGraphicFramePr>
            <a:graphicFrameLocks noChangeAspect="1"/>
          </p:cNvGraphicFramePr>
          <p:nvPr/>
        </p:nvGraphicFramePr>
        <p:xfrm>
          <a:off x="1803400" y="1211263"/>
          <a:ext cx="2855913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5160" imgH="266400" progId="Equation.3">
                  <p:embed/>
                </p:oleObj>
              </mc:Choice>
              <mc:Fallback>
                <p:oleObj name="Equation" r:id="rId8" imgW="965160" imgH="266400" progId="Equation.3">
                  <p:embed/>
                  <p:pic>
                    <p:nvPicPr>
                      <p:cNvPr id="6351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1211263"/>
                        <a:ext cx="2855913" cy="788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519" name="Picture 31" descr="3-3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19250" y="2179638"/>
            <a:ext cx="5876925" cy="36401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839788" y="261938"/>
            <a:ext cx="6419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二、多位数值比较器</a:t>
            </a:r>
          </a:p>
        </p:txBody>
      </p:sp>
      <p:graphicFrame>
        <p:nvGraphicFramePr>
          <p:cNvPr id="54275" name="Group 3"/>
          <p:cNvGraphicFramePr>
            <a:graphicFrameLocks noGrp="1"/>
          </p:cNvGraphicFramePr>
          <p:nvPr/>
        </p:nvGraphicFramePr>
        <p:xfrm>
          <a:off x="908050" y="912813"/>
          <a:ext cx="7843838" cy="4667250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8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1975">
                <a:tc gridSpan="4"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                                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                      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A3 B3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A2 B2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A1 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A0 B0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(A&gt;B)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(A=B)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(A&lt;B)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6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876300" y="2071688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A3&gt;B3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2201863" y="2090738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×</a:t>
            </a: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3324225" y="2093913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×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4410075" y="2078038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×</a:t>
            </a: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5691188" y="2109788"/>
            <a:ext cx="287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898525" y="2560638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A3=B3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2076450" y="2525713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A2&gt;B2</a:t>
            </a:r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3306763" y="2484438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×</a:t>
            </a: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4392613" y="2506663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×</a:t>
            </a:r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5715000" y="2466975"/>
            <a:ext cx="287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884238" y="3011488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A3=B3</a:t>
            </a:r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2081213" y="2997200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A2=B2</a:t>
            </a:r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3149600" y="2981325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A1&gt;B1</a:t>
            </a:r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4433888" y="2903538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×</a:t>
            </a:r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5699125" y="2862263"/>
            <a:ext cx="287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887413" y="3367088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A3=B3</a:t>
            </a:r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2049463" y="3354388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A2=B2</a:t>
            </a: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3116263" y="3336925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A1=B1</a:t>
            </a: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4162425" y="3303588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A0&gt;B0</a:t>
            </a:r>
          </a:p>
        </p:txBody>
      </p:sp>
      <p:sp>
        <p:nvSpPr>
          <p:cNvPr id="54317" name="Text Box 45"/>
          <p:cNvSpPr txBox="1">
            <a:spLocks noChangeArrowheads="1"/>
          </p:cNvSpPr>
          <p:nvPr/>
        </p:nvSpPr>
        <p:spPr bwMode="auto">
          <a:xfrm>
            <a:off x="5683250" y="3295650"/>
            <a:ext cx="287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100</a:t>
            </a:r>
          </a:p>
        </p:txBody>
      </p:sp>
      <p:sp>
        <p:nvSpPr>
          <p:cNvPr id="54318" name="Text Box 46"/>
          <p:cNvSpPr txBox="1">
            <a:spLocks noChangeArrowheads="1"/>
          </p:cNvSpPr>
          <p:nvPr/>
        </p:nvSpPr>
        <p:spPr bwMode="auto">
          <a:xfrm>
            <a:off x="871538" y="370681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A3=B3</a:t>
            </a:r>
          </a:p>
        </p:txBody>
      </p:sp>
      <p:sp>
        <p:nvSpPr>
          <p:cNvPr id="54319" name="Text Box 47"/>
          <p:cNvSpPr txBox="1">
            <a:spLocks noChangeArrowheads="1"/>
          </p:cNvSpPr>
          <p:nvPr/>
        </p:nvSpPr>
        <p:spPr bwMode="auto">
          <a:xfrm>
            <a:off x="2089150" y="3636963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A2=B2</a:t>
            </a:r>
          </a:p>
        </p:txBody>
      </p:sp>
      <p:sp>
        <p:nvSpPr>
          <p:cNvPr id="54320" name="Text Box 48"/>
          <p:cNvSpPr txBox="1">
            <a:spLocks noChangeArrowheads="1"/>
          </p:cNvSpPr>
          <p:nvPr/>
        </p:nvSpPr>
        <p:spPr bwMode="auto">
          <a:xfrm>
            <a:off x="3138488" y="3621088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A1=B1</a:t>
            </a:r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4167188" y="3622675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A0=B0</a:t>
            </a:r>
          </a:p>
        </p:txBody>
      </p:sp>
      <p:sp>
        <p:nvSpPr>
          <p:cNvPr id="54322" name="Text Box 50"/>
          <p:cNvSpPr txBox="1">
            <a:spLocks noChangeArrowheads="1"/>
          </p:cNvSpPr>
          <p:nvPr/>
        </p:nvSpPr>
        <p:spPr bwMode="auto">
          <a:xfrm>
            <a:off x="5667375" y="3671888"/>
            <a:ext cx="287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010</a:t>
            </a:r>
          </a:p>
        </p:txBody>
      </p:sp>
      <p:sp>
        <p:nvSpPr>
          <p:cNvPr id="54323" name="Text Box 51"/>
          <p:cNvSpPr txBox="1">
            <a:spLocks noChangeArrowheads="1"/>
          </p:cNvSpPr>
          <p:nvPr/>
        </p:nvSpPr>
        <p:spPr bwMode="auto">
          <a:xfrm>
            <a:off x="890588" y="4060825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A3=B3</a:t>
            </a:r>
          </a:p>
        </p:txBody>
      </p:sp>
      <p:sp>
        <p:nvSpPr>
          <p:cNvPr id="54324" name="Text Box 52"/>
          <p:cNvSpPr txBox="1">
            <a:spLocks noChangeArrowheads="1"/>
          </p:cNvSpPr>
          <p:nvPr/>
        </p:nvSpPr>
        <p:spPr bwMode="auto">
          <a:xfrm>
            <a:off x="2073275" y="4030663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A2=B2</a:t>
            </a:r>
          </a:p>
        </p:txBody>
      </p:sp>
      <p:sp>
        <p:nvSpPr>
          <p:cNvPr id="54325" name="Text Box 53"/>
          <p:cNvSpPr txBox="1">
            <a:spLocks noChangeArrowheads="1"/>
          </p:cNvSpPr>
          <p:nvPr/>
        </p:nvSpPr>
        <p:spPr bwMode="auto">
          <a:xfrm>
            <a:off x="3160713" y="3997325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A1=B1</a:t>
            </a:r>
          </a:p>
        </p:txBody>
      </p:sp>
      <p:sp>
        <p:nvSpPr>
          <p:cNvPr id="54326" name="Text Box 54"/>
          <p:cNvSpPr txBox="1">
            <a:spLocks noChangeArrowheads="1"/>
          </p:cNvSpPr>
          <p:nvPr/>
        </p:nvSpPr>
        <p:spPr bwMode="auto">
          <a:xfrm>
            <a:off x="4151313" y="4016375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A0&lt;B0</a:t>
            </a:r>
          </a:p>
        </p:txBody>
      </p:sp>
      <p:sp>
        <p:nvSpPr>
          <p:cNvPr id="54327" name="Text Box 55"/>
          <p:cNvSpPr txBox="1">
            <a:spLocks noChangeArrowheads="1"/>
          </p:cNvSpPr>
          <p:nvPr/>
        </p:nvSpPr>
        <p:spPr bwMode="auto">
          <a:xfrm>
            <a:off x="5651500" y="3992563"/>
            <a:ext cx="287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54328" name="Text Box 56"/>
          <p:cNvSpPr txBox="1">
            <a:spLocks noChangeArrowheads="1"/>
          </p:cNvSpPr>
          <p:nvPr/>
        </p:nvSpPr>
        <p:spPr bwMode="auto">
          <a:xfrm>
            <a:off x="911225" y="4438650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A3=B3</a:t>
            </a:r>
          </a:p>
        </p:txBody>
      </p:sp>
      <p:sp>
        <p:nvSpPr>
          <p:cNvPr id="54329" name="Text Box 57"/>
          <p:cNvSpPr txBox="1">
            <a:spLocks noChangeArrowheads="1"/>
          </p:cNvSpPr>
          <p:nvPr/>
        </p:nvSpPr>
        <p:spPr bwMode="auto">
          <a:xfrm>
            <a:off x="2093913" y="4387850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A2=B2</a:t>
            </a:r>
          </a:p>
        </p:txBody>
      </p:sp>
      <p:sp>
        <p:nvSpPr>
          <p:cNvPr id="54330" name="Text Box 58"/>
          <p:cNvSpPr txBox="1">
            <a:spLocks noChangeArrowheads="1"/>
          </p:cNvSpPr>
          <p:nvPr/>
        </p:nvSpPr>
        <p:spPr bwMode="auto">
          <a:xfrm>
            <a:off x="3200400" y="4373563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A1&lt;B1</a:t>
            </a:r>
          </a:p>
        </p:txBody>
      </p:sp>
      <p:sp>
        <p:nvSpPr>
          <p:cNvPr id="54331" name="Text Box 59"/>
          <p:cNvSpPr txBox="1">
            <a:spLocks noChangeArrowheads="1"/>
          </p:cNvSpPr>
          <p:nvPr/>
        </p:nvSpPr>
        <p:spPr bwMode="auto">
          <a:xfrm>
            <a:off x="4343400" y="4343400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×</a:t>
            </a:r>
          </a:p>
        </p:txBody>
      </p:sp>
      <p:sp>
        <p:nvSpPr>
          <p:cNvPr id="54332" name="Text Box 60"/>
          <p:cNvSpPr txBox="1">
            <a:spLocks noChangeArrowheads="1"/>
          </p:cNvSpPr>
          <p:nvPr/>
        </p:nvSpPr>
        <p:spPr bwMode="auto">
          <a:xfrm>
            <a:off x="5654675" y="4349750"/>
            <a:ext cx="287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54333" name="Text Box 61"/>
          <p:cNvSpPr txBox="1">
            <a:spLocks noChangeArrowheads="1"/>
          </p:cNvSpPr>
          <p:nvPr/>
        </p:nvSpPr>
        <p:spPr bwMode="auto">
          <a:xfrm>
            <a:off x="911225" y="4759325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A3=B3</a:t>
            </a:r>
          </a:p>
        </p:txBody>
      </p:sp>
      <p:sp>
        <p:nvSpPr>
          <p:cNvPr id="54334" name="Text Box 62"/>
          <p:cNvSpPr txBox="1">
            <a:spLocks noChangeArrowheads="1"/>
          </p:cNvSpPr>
          <p:nvPr/>
        </p:nvSpPr>
        <p:spPr bwMode="auto">
          <a:xfrm>
            <a:off x="2095500" y="4746625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A2&lt;B2</a:t>
            </a:r>
          </a:p>
        </p:txBody>
      </p:sp>
      <p:sp>
        <p:nvSpPr>
          <p:cNvPr id="54335" name="Text Box 63"/>
          <p:cNvSpPr txBox="1">
            <a:spLocks noChangeArrowheads="1"/>
          </p:cNvSpPr>
          <p:nvPr/>
        </p:nvSpPr>
        <p:spPr bwMode="auto">
          <a:xfrm>
            <a:off x="4310063" y="4719638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×</a:t>
            </a:r>
          </a:p>
        </p:txBody>
      </p:sp>
      <p:sp>
        <p:nvSpPr>
          <p:cNvPr id="54336" name="Text Box 64"/>
          <p:cNvSpPr txBox="1">
            <a:spLocks noChangeArrowheads="1"/>
          </p:cNvSpPr>
          <p:nvPr/>
        </p:nvSpPr>
        <p:spPr bwMode="auto">
          <a:xfrm>
            <a:off x="3341688" y="4740275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×</a:t>
            </a:r>
          </a:p>
        </p:txBody>
      </p:sp>
      <p:sp>
        <p:nvSpPr>
          <p:cNvPr id="54337" name="Text Box 65"/>
          <p:cNvSpPr txBox="1">
            <a:spLocks noChangeArrowheads="1"/>
          </p:cNvSpPr>
          <p:nvPr/>
        </p:nvSpPr>
        <p:spPr bwMode="auto">
          <a:xfrm>
            <a:off x="5695950" y="4651375"/>
            <a:ext cx="287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54338" name="Text Box 66"/>
          <p:cNvSpPr txBox="1">
            <a:spLocks noChangeArrowheads="1"/>
          </p:cNvSpPr>
          <p:nvPr/>
        </p:nvSpPr>
        <p:spPr bwMode="auto">
          <a:xfrm>
            <a:off x="914400" y="5041900"/>
            <a:ext cx="1157288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A3&lt;B3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b="1"/>
          </a:p>
        </p:txBody>
      </p:sp>
      <p:sp>
        <p:nvSpPr>
          <p:cNvPr id="54339" name="Text Box 67"/>
          <p:cNvSpPr txBox="1">
            <a:spLocks noChangeArrowheads="1"/>
          </p:cNvSpPr>
          <p:nvPr/>
        </p:nvSpPr>
        <p:spPr bwMode="auto">
          <a:xfrm>
            <a:off x="2336800" y="5041900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×</a:t>
            </a:r>
          </a:p>
        </p:txBody>
      </p:sp>
      <p:sp>
        <p:nvSpPr>
          <p:cNvPr id="54340" name="Text Box 68"/>
          <p:cNvSpPr txBox="1">
            <a:spLocks noChangeArrowheads="1"/>
          </p:cNvSpPr>
          <p:nvPr/>
        </p:nvSpPr>
        <p:spPr bwMode="auto">
          <a:xfrm>
            <a:off x="3384550" y="5081588"/>
            <a:ext cx="598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×</a:t>
            </a:r>
          </a:p>
        </p:txBody>
      </p:sp>
      <p:sp>
        <p:nvSpPr>
          <p:cNvPr id="54341" name="Text Box 69"/>
          <p:cNvSpPr txBox="1">
            <a:spLocks noChangeArrowheads="1"/>
          </p:cNvSpPr>
          <p:nvPr/>
        </p:nvSpPr>
        <p:spPr bwMode="auto">
          <a:xfrm>
            <a:off x="4284663" y="5086350"/>
            <a:ext cx="598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×</a:t>
            </a:r>
          </a:p>
        </p:txBody>
      </p:sp>
      <p:sp>
        <p:nvSpPr>
          <p:cNvPr id="54342" name="Text Box 70"/>
          <p:cNvSpPr txBox="1">
            <a:spLocks noChangeArrowheads="1"/>
          </p:cNvSpPr>
          <p:nvPr/>
        </p:nvSpPr>
        <p:spPr bwMode="auto">
          <a:xfrm>
            <a:off x="5699125" y="5046663"/>
            <a:ext cx="2873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dist"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001</a:t>
            </a:r>
          </a:p>
        </p:txBody>
      </p:sp>
      <p:sp>
        <p:nvSpPr>
          <p:cNvPr id="54343" name="Text Box 71"/>
          <p:cNvSpPr txBox="1">
            <a:spLocks noChangeArrowheads="1"/>
          </p:cNvSpPr>
          <p:nvPr/>
        </p:nvSpPr>
        <p:spPr bwMode="auto">
          <a:xfrm>
            <a:off x="1455738" y="5821363"/>
            <a:ext cx="2744787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b="1"/>
              <a:t>如</a:t>
            </a:r>
            <a:r>
              <a:rPr kumimoji="1" lang="en-US" altLang="zh-CN" b="1"/>
              <a:t>P126</a:t>
            </a:r>
            <a:r>
              <a:rPr kumimoji="1" lang="zh-CN" altLang="en-US" b="1"/>
              <a:t>图</a:t>
            </a:r>
            <a:r>
              <a:rPr kumimoji="1" lang="en-US" altLang="zh-CN" b="1"/>
              <a:t>3</a:t>
            </a:r>
            <a:r>
              <a:rPr kumimoji="1" lang="zh-CN" altLang="en-US" b="1"/>
              <a:t>、</a:t>
            </a:r>
            <a:r>
              <a:rPr kumimoji="1" lang="en-US" altLang="zh-CN" b="1"/>
              <a:t>33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4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4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4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4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4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4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4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4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4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4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4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4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4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4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4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4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4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4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4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4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5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4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4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4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4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4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4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4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54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4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4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54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54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54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54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54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54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54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4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54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54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54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54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54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54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5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5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5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5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5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5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5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5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5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5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5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5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8" grpId="0" autoUpdateAnimBg="0"/>
      <p:bldP spid="54299" grpId="0" autoUpdateAnimBg="0"/>
      <p:bldP spid="54300" grpId="0" autoUpdateAnimBg="0"/>
      <p:bldP spid="54301" grpId="0" autoUpdateAnimBg="0"/>
      <p:bldP spid="54302" grpId="0" autoUpdateAnimBg="0"/>
      <p:bldP spid="54303" grpId="0" autoUpdateAnimBg="0"/>
      <p:bldP spid="54304" grpId="0" autoUpdateAnimBg="0"/>
      <p:bldP spid="54305" grpId="0" autoUpdateAnimBg="0"/>
      <p:bldP spid="54306" grpId="0" autoUpdateAnimBg="0"/>
      <p:bldP spid="54307" grpId="0" autoUpdateAnimBg="0"/>
      <p:bldP spid="54308" grpId="0" autoUpdateAnimBg="0"/>
      <p:bldP spid="54309" grpId="0" autoUpdateAnimBg="0"/>
      <p:bldP spid="54310" grpId="0" autoUpdateAnimBg="0"/>
      <p:bldP spid="54311" grpId="0" autoUpdateAnimBg="0"/>
      <p:bldP spid="54312" grpId="0" autoUpdateAnimBg="0"/>
      <p:bldP spid="54313" grpId="0" autoUpdateAnimBg="0"/>
      <p:bldP spid="54314" grpId="0" autoUpdateAnimBg="0"/>
      <p:bldP spid="54315" grpId="0" autoUpdateAnimBg="0"/>
      <p:bldP spid="54316" grpId="0" autoUpdateAnimBg="0"/>
      <p:bldP spid="54317" grpId="0" autoUpdateAnimBg="0"/>
      <p:bldP spid="54318" grpId="0" autoUpdateAnimBg="0"/>
      <p:bldP spid="54319" grpId="0" autoUpdateAnimBg="0"/>
      <p:bldP spid="54320" grpId="0" autoUpdateAnimBg="0"/>
      <p:bldP spid="54321" grpId="0" autoUpdateAnimBg="0"/>
      <p:bldP spid="54322" grpId="0" autoUpdateAnimBg="0"/>
      <p:bldP spid="54323" grpId="0" autoUpdateAnimBg="0"/>
      <p:bldP spid="54324" grpId="0" autoUpdateAnimBg="0"/>
      <p:bldP spid="54325" grpId="0" autoUpdateAnimBg="0"/>
      <p:bldP spid="54326" grpId="0" autoUpdateAnimBg="0"/>
      <p:bldP spid="54327" grpId="0" autoUpdateAnimBg="0"/>
      <p:bldP spid="54328" grpId="0" autoUpdateAnimBg="0"/>
      <p:bldP spid="54329" grpId="0" autoUpdateAnimBg="0"/>
      <p:bldP spid="54330" grpId="0" autoUpdateAnimBg="0"/>
      <p:bldP spid="54331" grpId="0" autoUpdateAnimBg="0"/>
      <p:bldP spid="54332" grpId="0" autoUpdateAnimBg="0"/>
      <p:bldP spid="54333" grpId="0" autoUpdateAnimBg="0"/>
      <p:bldP spid="54334" grpId="0" autoUpdateAnimBg="0"/>
      <p:bldP spid="54335" grpId="0" autoUpdateAnimBg="0"/>
      <p:bldP spid="54336" grpId="0" autoUpdateAnimBg="0"/>
      <p:bldP spid="54337" grpId="0" autoUpdateAnimBg="0"/>
      <p:bldP spid="54338" grpId="0" autoUpdateAnimBg="0"/>
      <p:bldP spid="54339" grpId="0" autoUpdateAnimBg="0"/>
      <p:bldP spid="54340" grpId="0" autoUpdateAnimBg="0"/>
      <p:bldP spid="54341" grpId="0" autoUpdateAnimBg="0"/>
      <p:bldP spid="54342" grpId="0" autoUpdateAnimBg="0"/>
      <p:bldP spid="54343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1362075" y="411163"/>
            <a:ext cx="7483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800" b="1"/>
              <a:t>三、中规模集成四位数值比较器（</a:t>
            </a:r>
            <a:r>
              <a:rPr kumimoji="1" lang="en-US" altLang="zh-CN" b="1"/>
              <a:t>CC14585</a:t>
            </a:r>
            <a:r>
              <a:rPr kumimoji="1" lang="zh-CN" altLang="en-US" b="1"/>
              <a:t>）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2033588" y="2444750"/>
            <a:ext cx="6083300" cy="22018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 b="1"/>
              <a:t>四位数值比较器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2389188" y="46656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2822575" y="464978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>
            <a:off x="3290888" y="46529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3703638" y="463708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>
            <a:off x="4527550" y="4641850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>
            <a:off x="4979988" y="466248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5318125" y="46656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5883275" y="466883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7677150" y="46529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6784975" y="4640263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4135438" y="4660900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3598863" y="1714500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4533900" y="1735138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5434013" y="1739900"/>
            <a:ext cx="0" cy="74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2184400" y="4160838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  <a:r>
              <a:rPr kumimoji="1" lang="en-US" altLang="zh-CN" b="1" baseline="-25000"/>
              <a:t>3</a:t>
            </a:r>
          </a:p>
        </p:txBody>
      </p:sp>
      <p:sp>
        <p:nvSpPr>
          <p:cNvPr id="55315" name="Text Box 19"/>
          <p:cNvSpPr txBox="1">
            <a:spLocks noChangeArrowheads="1"/>
          </p:cNvSpPr>
          <p:nvPr/>
        </p:nvSpPr>
        <p:spPr bwMode="auto">
          <a:xfrm>
            <a:off x="2619375" y="4144963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  <a:r>
              <a:rPr kumimoji="1" lang="en-US" altLang="zh-CN" b="1" baseline="-25000"/>
              <a:t>2</a:t>
            </a:r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3070225" y="4167188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  <a:r>
              <a:rPr kumimoji="1" lang="en-US" altLang="zh-CN" b="1" baseline="-25000"/>
              <a:t>1</a:t>
            </a:r>
          </a:p>
        </p:txBody>
      </p:sp>
      <p:sp>
        <p:nvSpPr>
          <p:cNvPr id="55317" name="Text Box 21"/>
          <p:cNvSpPr txBox="1">
            <a:spLocks noChangeArrowheads="1"/>
          </p:cNvSpPr>
          <p:nvPr/>
        </p:nvSpPr>
        <p:spPr bwMode="auto">
          <a:xfrm>
            <a:off x="3444875" y="419100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A</a:t>
            </a:r>
            <a:r>
              <a:rPr kumimoji="1" lang="en-US" altLang="zh-CN" b="1" baseline="-25000"/>
              <a:t>0</a:t>
            </a:r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3916363" y="419417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  <a:r>
              <a:rPr kumimoji="1" lang="en-US" altLang="zh-CN" b="1" baseline="-2500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55319" name="Text Box 23"/>
          <p:cNvSpPr txBox="1">
            <a:spLocks noChangeArrowheads="1"/>
          </p:cNvSpPr>
          <p:nvPr/>
        </p:nvSpPr>
        <p:spPr bwMode="auto">
          <a:xfrm>
            <a:off x="4314825" y="4198938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  <a:r>
              <a:rPr kumimoji="1" lang="en-US" altLang="zh-CN" b="1" baseline="-2500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4710113" y="4181475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  <a:r>
              <a:rPr kumimoji="1" lang="en-US" altLang="zh-CN" b="1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5067300" y="4184650"/>
            <a:ext cx="63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chemeClr val="accent2"/>
                </a:solidFill>
              </a:rPr>
              <a:t>B</a:t>
            </a:r>
            <a:r>
              <a:rPr kumimoji="1" lang="en-US" altLang="zh-CN" b="1" baseline="-2500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3041650" y="2387600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C6600"/>
                </a:solidFill>
              </a:rPr>
              <a:t>Y</a:t>
            </a:r>
            <a:r>
              <a:rPr kumimoji="1" lang="en-US" altLang="zh-CN" b="1" baseline="-25000">
                <a:solidFill>
                  <a:srgbClr val="CC6600"/>
                </a:solidFill>
              </a:rPr>
              <a:t>(A&gt;B)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3995738" y="2370138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C6600"/>
                </a:solidFill>
              </a:rPr>
              <a:t>Y</a:t>
            </a:r>
            <a:r>
              <a:rPr kumimoji="1" lang="en-US" altLang="zh-CN" b="1" baseline="-25000">
                <a:solidFill>
                  <a:srgbClr val="CC6600"/>
                </a:solidFill>
              </a:rPr>
              <a:t>(A=B)</a:t>
            </a: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4972050" y="2393950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solidFill>
                  <a:srgbClr val="CC6600"/>
                </a:solidFill>
              </a:rPr>
              <a:t>Y</a:t>
            </a:r>
            <a:r>
              <a:rPr kumimoji="1" lang="en-US" altLang="zh-CN" b="1" baseline="-25000">
                <a:solidFill>
                  <a:srgbClr val="CC6600"/>
                </a:solidFill>
              </a:rPr>
              <a:t>(A&lt;B)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7251700" y="4208463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I</a:t>
            </a:r>
            <a:r>
              <a:rPr kumimoji="1" lang="en-US" altLang="zh-CN" b="1" baseline="-25000"/>
              <a:t>(A&lt;B)</a:t>
            </a: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6394450" y="4211638"/>
            <a:ext cx="1157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I</a:t>
            </a:r>
            <a:r>
              <a:rPr kumimoji="1" lang="en-US" altLang="zh-CN" b="1" baseline="-25000"/>
              <a:t>(A=B)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5541963" y="4213225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I</a:t>
            </a:r>
            <a:r>
              <a:rPr kumimoji="1" lang="en-US" altLang="zh-CN" b="1" baseline="-25000"/>
              <a:t>(A&gt;B)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1"/>
                </a:solidFill>
              </a:rPr>
              <a:t>例</a:t>
            </a:r>
            <a:r>
              <a:rPr lang="en-US" altLang="zh-CN" sz="2800" b="1">
                <a:solidFill>
                  <a:schemeClr val="accent1"/>
                </a:solidFill>
              </a:rPr>
              <a:t>2</a:t>
            </a:r>
            <a:r>
              <a:rPr lang="zh-CN" altLang="en-US" sz="2800" b="1">
                <a:solidFill>
                  <a:schemeClr val="accent1"/>
                </a:solidFill>
              </a:rPr>
              <a:t>：试分析下列组合逻辑电路的功能：</a:t>
            </a:r>
          </a:p>
        </p:txBody>
      </p:sp>
      <p:grpSp>
        <p:nvGrpSpPr>
          <p:cNvPr id="9288" name="Group 72"/>
          <p:cNvGrpSpPr>
            <a:grpSpLocks/>
          </p:cNvGrpSpPr>
          <p:nvPr/>
        </p:nvGrpSpPr>
        <p:grpSpPr bwMode="auto">
          <a:xfrm>
            <a:off x="266700" y="590550"/>
            <a:ext cx="8077200" cy="5486400"/>
            <a:chOff x="528" y="480"/>
            <a:chExt cx="5088" cy="3456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auto">
            <a:xfrm>
              <a:off x="1920" y="1296"/>
              <a:ext cx="3264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/>
                <a:t>≥1</a:t>
              </a:r>
            </a:p>
            <a:p>
              <a:endParaRPr lang="en-US" altLang="zh-CN"/>
            </a:p>
          </p:txBody>
        </p:sp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1920" y="1728"/>
              <a:ext cx="3264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zh-CN"/>
                <a:t>&amp;</a:t>
              </a:r>
            </a:p>
          </p:txBody>
        </p:sp>
        <p:sp>
          <p:nvSpPr>
            <p:cNvPr id="9221" name="Line 5"/>
            <p:cNvSpPr>
              <a:spLocks noChangeShapeType="1"/>
            </p:cNvSpPr>
            <p:nvPr/>
          </p:nvSpPr>
          <p:spPr bwMode="auto">
            <a:xfrm>
              <a:off x="2688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" name="Line 6"/>
            <p:cNvSpPr>
              <a:spLocks noChangeShapeType="1"/>
            </p:cNvSpPr>
            <p:nvPr/>
          </p:nvSpPr>
          <p:spPr bwMode="auto">
            <a:xfrm>
              <a:off x="3504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" name="Line 7"/>
            <p:cNvSpPr>
              <a:spLocks noChangeShapeType="1"/>
            </p:cNvSpPr>
            <p:nvPr/>
          </p:nvSpPr>
          <p:spPr bwMode="auto">
            <a:xfrm>
              <a:off x="4368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" name="Oval 8"/>
            <p:cNvSpPr>
              <a:spLocks noChangeArrowheads="1"/>
            </p:cNvSpPr>
            <p:nvPr/>
          </p:nvSpPr>
          <p:spPr bwMode="auto">
            <a:xfrm>
              <a:off x="3408" y="1200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3024" y="768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/>
                <a:t>1</a:t>
              </a:r>
            </a:p>
          </p:txBody>
        </p:sp>
        <p:sp>
          <p:nvSpPr>
            <p:cNvPr id="9226" name="Oval 10"/>
            <p:cNvSpPr>
              <a:spLocks noChangeArrowheads="1"/>
            </p:cNvSpPr>
            <p:nvPr/>
          </p:nvSpPr>
          <p:spPr bwMode="auto">
            <a:xfrm>
              <a:off x="3408" y="672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11"/>
            <p:cNvSpPr>
              <a:spLocks noChangeShapeType="1"/>
            </p:cNvSpPr>
            <p:nvPr/>
          </p:nvSpPr>
          <p:spPr bwMode="auto">
            <a:xfrm flipV="1">
              <a:off x="3456" y="11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 flipV="1">
              <a:off x="3456" y="4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Text Box 15"/>
            <p:cNvSpPr txBox="1">
              <a:spLocks noChangeArrowheads="1"/>
            </p:cNvSpPr>
            <p:nvPr/>
          </p:nvSpPr>
          <p:spPr bwMode="auto">
            <a:xfrm>
              <a:off x="3552" y="480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rgbClr val="FF0066"/>
                  </a:solidFill>
                </a:rPr>
                <a:t>Y</a:t>
              </a:r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864" y="2736"/>
              <a:ext cx="37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1440" y="2832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Oval 19"/>
            <p:cNvSpPr>
              <a:spLocks noChangeArrowheads="1"/>
            </p:cNvSpPr>
            <p:nvPr/>
          </p:nvSpPr>
          <p:spPr bwMode="auto">
            <a:xfrm>
              <a:off x="1584" y="2928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20"/>
            <p:cNvSpPr>
              <a:spLocks noChangeShapeType="1"/>
            </p:cNvSpPr>
            <p:nvPr/>
          </p:nvSpPr>
          <p:spPr bwMode="auto">
            <a:xfrm>
              <a:off x="1200" y="27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21"/>
            <p:cNvSpPr>
              <a:spLocks noChangeShapeType="1"/>
            </p:cNvSpPr>
            <p:nvPr/>
          </p:nvSpPr>
          <p:spPr bwMode="auto">
            <a:xfrm>
              <a:off x="1200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22"/>
            <p:cNvSpPr>
              <a:spLocks noChangeShapeType="1"/>
            </p:cNvSpPr>
            <p:nvPr/>
          </p:nvSpPr>
          <p:spPr bwMode="auto">
            <a:xfrm>
              <a:off x="1632" y="297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23"/>
            <p:cNvSpPr>
              <a:spLocks noChangeShapeType="1"/>
            </p:cNvSpPr>
            <p:nvPr/>
          </p:nvSpPr>
          <p:spPr bwMode="auto">
            <a:xfrm>
              <a:off x="864" y="3216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1440" y="3312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1" name="Oval 25"/>
            <p:cNvSpPr>
              <a:spLocks noChangeArrowheads="1"/>
            </p:cNvSpPr>
            <p:nvPr/>
          </p:nvSpPr>
          <p:spPr bwMode="auto">
            <a:xfrm>
              <a:off x="1584" y="3408"/>
              <a:ext cx="48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2" name="Line 26"/>
            <p:cNvSpPr>
              <a:spLocks noChangeShapeType="1"/>
            </p:cNvSpPr>
            <p:nvPr/>
          </p:nvSpPr>
          <p:spPr bwMode="auto">
            <a:xfrm>
              <a:off x="1200" y="32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27"/>
            <p:cNvSpPr>
              <a:spLocks noChangeShapeType="1"/>
            </p:cNvSpPr>
            <p:nvPr/>
          </p:nvSpPr>
          <p:spPr bwMode="auto">
            <a:xfrm flipV="1">
              <a:off x="1200" y="34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8"/>
            <p:cNvSpPr>
              <a:spLocks noChangeShapeType="1"/>
            </p:cNvSpPr>
            <p:nvPr/>
          </p:nvSpPr>
          <p:spPr bwMode="auto">
            <a:xfrm>
              <a:off x="1632" y="3456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Text Box 29"/>
            <p:cNvSpPr txBox="1">
              <a:spLocks noChangeArrowheads="1"/>
            </p:cNvSpPr>
            <p:nvPr/>
          </p:nvSpPr>
          <p:spPr bwMode="auto">
            <a:xfrm>
              <a:off x="528" y="259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A1</a:t>
              </a:r>
            </a:p>
          </p:txBody>
        </p:sp>
        <p:sp>
          <p:nvSpPr>
            <p:cNvPr id="9246" name="Text Box 30"/>
            <p:cNvSpPr txBox="1">
              <a:spLocks noChangeArrowheads="1"/>
            </p:cNvSpPr>
            <p:nvPr/>
          </p:nvSpPr>
          <p:spPr bwMode="auto">
            <a:xfrm>
              <a:off x="528" y="3120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</a:rPr>
                <a:t>A0</a:t>
              </a:r>
            </a:p>
          </p:txBody>
        </p:sp>
        <p:sp>
          <p:nvSpPr>
            <p:cNvPr id="9248" name="Rectangle 32"/>
            <p:cNvSpPr>
              <a:spLocks noChangeArrowheads="1"/>
            </p:cNvSpPr>
            <p:nvPr/>
          </p:nvSpPr>
          <p:spPr bwMode="auto">
            <a:xfrm>
              <a:off x="5184" y="2928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Oval 33"/>
            <p:cNvSpPr>
              <a:spLocks noChangeArrowheads="1"/>
            </p:cNvSpPr>
            <p:nvPr/>
          </p:nvSpPr>
          <p:spPr bwMode="auto">
            <a:xfrm>
              <a:off x="5280" y="3120"/>
              <a:ext cx="96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0" name="Line 34"/>
            <p:cNvSpPr>
              <a:spLocks noChangeShapeType="1"/>
            </p:cNvSpPr>
            <p:nvPr/>
          </p:nvSpPr>
          <p:spPr bwMode="auto">
            <a:xfrm flipV="1">
              <a:off x="5328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35"/>
            <p:cNvSpPr>
              <a:spLocks noChangeShapeType="1"/>
            </p:cNvSpPr>
            <p:nvPr/>
          </p:nvSpPr>
          <p:spPr bwMode="auto">
            <a:xfrm flipV="1">
              <a:off x="5328" y="24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36"/>
            <p:cNvSpPr>
              <a:spLocks noChangeShapeType="1"/>
            </p:cNvSpPr>
            <p:nvPr/>
          </p:nvSpPr>
          <p:spPr bwMode="auto">
            <a:xfrm flipH="1">
              <a:off x="2016" y="2496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37"/>
            <p:cNvSpPr>
              <a:spLocks noChangeShapeType="1"/>
            </p:cNvSpPr>
            <p:nvPr/>
          </p:nvSpPr>
          <p:spPr bwMode="auto">
            <a:xfrm flipV="1">
              <a:off x="2016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38"/>
            <p:cNvSpPr>
              <a:spLocks noChangeShapeType="1"/>
            </p:cNvSpPr>
            <p:nvPr/>
          </p:nvSpPr>
          <p:spPr bwMode="auto">
            <a:xfrm flipV="1">
              <a:off x="2208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39"/>
            <p:cNvSpPr>
              <a:spLocks noChangeShapeType="1"/>
            </p:cNvSpPr>
            <p:nvPr/>
          </p:nvSpPr>
          <p:spPr bwMode="auto">
            <a:xfrm flipV="1">
              <a:off x="2400" y="23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40"/>
            <p:cNvSpPr>
              <a:spLocks noChangeShapeType="1"/>
            </p:cNvSpPr>
            <p:nvPr/>
          </p:nvSpPr>
          <p:spPr bwMode="auto">
            <a:xfrm>
              <a:off x="2592" y="230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41"/>
            <p:cNvSpPr>
              <a:spLocks noChangeShapeType="1"/>
            </p:cNvSpPr>
            <p:nvPr/>
          </p:nvSpPr>
          <p:spPr bwMode="auto">
            <a:xfrm>
              <a:off x="2784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42"/>
            <p:cNvSpPr>
              <a:spLocks noChangeShapeType="1"/>
            </p:cNvSpPr>
            <p:nvPr/>
          </p:nvSpPr>
          <p:spPr bwMode="auto">
            <a:xfrm>
              <a:off x="2928" y="230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43"/>
            <p:cNvSpPr>
              <a:spLocks noChangeShapeType="1"/>
            </p:cNvSpPr>
            <p:nvPr/>
          </p:nvSpPr>
          <p:spPr bwMode="auto">
            <a:xfrm flipV="1">
              <a:off x="3984" y="230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44"/>
            <p:cNvSpPr>
              <a:spLocks noChangeShapeType="1"/>
            </p:cNvSpPr>
            <p:nvPr/>
          </p:nvSpPr>
          <p:spPr bwMode="auto">
            <a:xfrm>
              <a:off x="3120" y="230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45"/>
            <p:cNvSpPr>
              <a:spLocks noChangeShapeType="1"/>
            </p:cNvSpPr>
            <p:nvPr/>
          </p:nvSpPr>
          <p:spPr bwMode="auto">
            <a:xfrm>
              <a:off x="4224" y="2304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46"/>
            <p:cNvSpPr>
              <a:spLocks noChangeShapeType="1"/>
            </p:cNvSpPr>
            <p:nvPr/>
          </p:nvSpPr>
          <p:spPr bwMode="auto">
            <a:xfrm>
              <a:off x="3312" y="2304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47"/>
            <p:cNvSpPr>
              <a:spLocks noChangeShapeType="1"/>
            </p:cNvSpPr>
            <p:nvPr/>
          </p:nvSpPr>
          <p:spPr bwMode="auto">
            <a:xfrm>
              <a:off x="5088" y="230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48"/>
            <p:cNvSpPr>
              <a:spLocks noChangeShapeType="1"/>
            </p:cNvSpPr>
            <p:nvPr/>
          </p:nvSpPr>
          <p:spPr bwMode="auto">
            <a:xfrm>
              <a:off x="3792" y="23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49"/>
            <p:cNvSpPr>
              <a:spLocks noChangeShapeType="1"/>
            </p:cNvSpPr>
            <p:nvPr/>
          </p:nvSpPr>
          <p:spPr bwMode="auto">
            <a:xfrm>
              <a:off x="4464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50"/>
            <p:cNvSpPr>
              <a:spLocks noChangeShapeType="1"/>
            </p:cNvSpPr>
            <p:nvPr/>
          </p:nvSpPr>
          <p:spPr bwMode="auto">
            <a:xfrm>
              <a:off x="3600" y="23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8" name="Line 52"/>
            <p:cNvSpPr>
              <a:spLocks noChangeShapeType="1"/>
            </p:cNvSpPr>
            <p:nvPr/>
          </p:nvSpPr>
          <p:spPr bwMode="auto">
            <a:xfrm>
              <a:off x="4656" y="230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0" name="Line 54"/>
            <p:cNvSpPr>
              <a:spLocks noChangeShapeType="1"/>
            </p:cNvSpPr>
            <p:nvPr/>
          </p:nvSpPr>
          <p:spPr bwMode="auto">
            <a:xfrm>
              <a:off x="4848" y="230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Text Box 55"/>
            <p:cNvSpPr txBox="1">
              <a:spLocks noChangeArrowheads="1"/>
            </p:cNvSpPr>
            <p:nvPr/>
          </p:nvSpPr>
          <p:spPr bwMode="auto">
            <a:xfrm>
              <a:off x="2448" y="3600"/>
              <a:ext cx="48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D0</a:t>
              </a:r>
            </a:p>
          </p:txBody>
        </p:sp>
        <p:sp>
          <p:nvSpPr>
            <p:cNvPr id="9272" name="Text Box 56"/>
            <p:cNvSpPr txBox="1">
              <a:spLocks noChangeArrowheads="1"/>
            </p:cNvSpPr>
            <p:nvPr/>
          </p:nvSpPr>
          <p:spPr bwMode="auto">
            <a:xfrm>
              <a:off x="3120" y="3600"/>
              <a:ext cx="48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D1</a:t>
              </a:r>
            </a:p>
          </p:txBody>
        </p:sp>
        <p:sp>
          <p:nvSpPr>
            <p:cNvPr id="9273" name="Text Box 57"/>
            <p:cNvSpPr txBox="1">
              <a:spLocks noChangeArrowheads="1"/>
            </p:cNvSpPr>
            <p:nvPr/>
          </p:nvSpPr>
          <p:spPr bwMode="auto">
            <a:xfrm>
              <a:off x="4080" y="3648"/>
              <a:ext cx="48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D2</a:t>
              </a:r>
            </a:p>
          </p:txBody>
        </p:sp>
        <p:sp>
          <p:nvSpPr>
            <p:cNvPr id="9274" name="Text Box 58"/>
            <p:cNvSpPr txBox="1">
              <a:spLocks noChangeArrowheads="1"/>
            </p:cNvSpPr>
            <p:nvPr/>
          </p:nvSpPr>
          <p:spPr bwMode="auto">
            <a:xfrm>
              <a:off x="4800" y="3648"/>
              <a:ext cx="48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1"/>
                  </a:solidFill>
                </a:rPr>
                <a:t>D3</a:t>
              </a:r>
            </a:p>
          </p:txBody>
        </p:sp>
        <p:graphicFrame>
          <p:nvGraphicFramePr>
            <p:cNvPr id="9275" name="Object 59"/>
            <p:cNvGraphicFramePr>
              <a:graphicFrameLocks noChangeAspect="1"/>
            </p:cNvGraphicFramePr>
            <p:nvPr/>
          </p:nvGraphicFramePr>
          <p:xfrm>
            <a:off x="5184" y="3408"/>
            <a:ext cx="43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" imgH="215640" progId="Equation.3">
                    <p:embed/>
                  </p:oleObj>
                </mc:Choice>
                <mc:Fallback>
                  <p:oleObj name="Equation" r:id="rId2" imgW="139680" imgH="215640" progId="Equation.3">
                    <p:embed/>
                    <p:pic>
                      <p:nvPicPr>
                        <p:cNvPr id="9275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408"/>
                          <a:ext cx="432" cy="378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6" name="Object 60"/>
            <p:cNvGraphicFramePr>
              <a:graphicFrameLocks noChangeAspect="1"/>
            </p:cNvGraphicFramePr>
            <p:nvPr/>
          </p:nvGraphicFramePr>
          <p:xfrm>
            <a:off x="960" y="880"/>
            <a:ext cx="3840" cy="2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nimation GIF Control" r:id="rId4" imgW="6095880" imgH="4064040" progId="AniGIFCtrl.AniGIF">
                    <p:embed/>
                  </p:oleObj>
                </mc:Choice>
                <mc:Fallback>
                  <p:oleObj name="Animation GIF Control" r:id="rId4" imgW="6095880" imgH="4064040" progId="AniGIFCtrl.AniGIF">
                    <p:embed/>
                    <p:pic>
                      <p:nvPicPr>
                        <p:cNvPr id="9276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880"/>
                          <a:ext cx="3840" cy="2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79" name="Oval 63"/>
            <p:cNvSpPr>
              <a:spLocks noChangeArrowheads="1"/>
            </p:cNvSpPr>
            <p:nvPr/>
          </p:nvSpPr>
          <p:spPr bwMode="auto">
            <a:xfrm>
              <a:off x="2748" y="24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0" name="Oval 64"/>
            <p:cNvSpPr>
              <a:spLocks noChangeArrowheads="1"/>
            </p:cNvSpPr>
            <p:nvPr/>
          </p:nvSpPr>
          <p:spPr bwMode="auto">
            <a:xfrm>
              <a:off x="2376" y="34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1" name="Oval 65"/>
            <p:cNvSpPr>
              <a:spLocks noChangeArrowheads="1"/>
            </p:cNvSpPr>
            <p:nvPr/>
          </p:nvSpPr>
          <p:spPr bwMode="auto">
            <a:xfrm>
              <a:off x="2172" y="29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3" name="Oval 67"/>
            <p:cNvSpPr>
              <a:spLocks noChangeArrowheads="1"/>
            </p:cNvSpPr>
            <p:nvPr/>
          </p:nvSpPr>
          <p:spPr bwMode="auto">
            <a:xfrm>
              <a:off x="3768" y="27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4" name="Oval 68"/>
            <p:cNvSpPr>
              <a:spLocks noChangeArrowheads="1"/>
            </p:cNvSpPr>
            <p:nvPr/>
          </p:nvSpPr>
          <p:spPr bwMode="auto">
            <a:xfrm>
              <a:off x="3084" y="31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5" name="Oval 69"/>
            <p:cNvSpPr>
              <a:spLocks noChangeArrowheads="1"/>
            </p:cNvSpPr>
            <p:nvPr/>
          </p:nvSpPr>
          <p:spPr bwMode="auto">
            <a:xfrm>
              <a:off x="4440" y="248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86" name="Oval 70"/>
            <p:cNvSpPr>
              <a:spLocks noChangeArrowheads="1"/>
            </p:cNvSpPr>
            <p:nvPr/>
          </p:nvSpPr>
          <p:spPr bwMode="auto">
            <a:xfrm>
              <a:off x="3564" y="24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9287" name="Object 71"/>
          <p:cNvGraphicFramePr>
            <a:graphicFrameLocks noChangeAspect="1"/>
          </p:cNvGraphicFramePr>
          <p:nvPr/>
        </p:nvGraphicFramePr>
        <p:xfrm>
          <a:off x="476250" y="6076950"/>
          <a:ext cx="86677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8840" imgH="266400" progId="Equation.3">
                  <p:embed/>
                </p:oleObj>
              </mc:Choice>
              <mc:Fallback>
                <p:oleObj name="Equation" r:id="rId6" imgW="2958840" imgH="266400" progId="Equation.3">
                  <p:embed/>
                  <p:pic>
                    <p:nvPicPr>
                      <p:cNvPr id="9287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6076950"/>
                        <a:ext cx="8667750" cy="7810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476250" y="533400"/>
          <a:ext cx="86677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58840" imgH="266400" progId="Equation.3">
                  <p:embed/>
                </p:oleObj>
              </mc:Choice>
              <mc:Fallback>
                <p:oleObj name="Equation" r:id="rId2" imgW="2958840" imgH="266400" progId="Equation.3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533400"/>
                        <a:ext cx="8667750" cy="7810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3" name="Group 33"/>
          <p:cNvGrpSpPr>
            <a:grpSpLocks/>
          </p:cNvGrpSpPr>
          <p:nvPr/>
        </p:nvGrpSpPr>
        <p:grpSpPr bwMode="auto">
          <a:xfrm>
            <a:off x="1943100" y="1811338"/>
            <a:ext cx="3657600" cy="3098800"/>
            <a:chOff x="1608" y="1312"/>
            <a:chExt cx="2304" cy="1952"/>
          </a:xfrm>
        </p:grpSpPr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3336" y="1656"/>
              <a:ext cx="576" cy="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>
                <a:solidFill>
                  <a:schemeClr val="accent2"/>
                </a:solidFill>
              </a:endParaRP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2280" y="1656"/>
              <a:ext cx="1056" cy="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>
                <a:solidFill>
                  <a:schemeClr val="accent1"/>
                </a:solidFill>
              </a:endParaRP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1608" y="1656"/>
              <a:ext cx="672" cy="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en-US" altLang="zh-CN" sz="2800">
                <a:solidFill>
                  <a:srgbClr val="FF0066"/>
                </a:solidFill>
              </a:endParaRPr>
            </a:p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en-US" altLang="zh-CN" sz="2800">
                <a:solidFill>
                  <a:schemeClr val="accent1"/>
                </a:solidFill>
              </a:endParaRP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3336" y="1312"/>
              <a:ext cx="576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Y</a:t>
              </a: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2280" y="1312"/>
              <a:ext cx="1056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/>
                <a:t>A1   A0</a:t>
              </a:r>
            </a:p>
          </p:txBody>
        </p:sp>
        <p:sp>
          <p:nvSpPr>
            <p:cNvPr id="10244" name="Rectangle 4"/>
            <p:cNvSpPr>
              <a:spLocks noChangeArrowheads="1"/>
            </p:cNvSpPr>
            <p:nvPr/>
          </p:nvSpPr>
          <p:spPr bwMode="auto">
            <a:xfrm>
              <a:off x="1608" y="1312"/>
              <a:ext cx="672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endParaRPr lang="zh-CN" altLang="zh-CN" sz="2800"/>
            </a:p>
          </p:txBody>
        </p:sp>
        <p:sp>
          <p:nvSpPr>
            <p:cNvPr id="10250" name="Line 10"/>
            <p:cNvSpPr>
              <a:spLocks noChangeShapeType="1"/>
            </p:cNvSpPr>
            <p:nvPr/>
          </p:nvSpPr>
          <p:spPr bwMode="auto">
            <a:xfrm>
              <a:off x="1608" y="1312"/>
              <a:ext cx="23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11"/>
            <p:cNvSpPr>
              <a:spLocks noChangeShapeType="1"/>
            </p:cNvSpPr>
            <p:nvPr/>
          </p:nvSpPr>
          <p:spPr bwMode="auto">
            <a:xfrm>
              <a:off x="1608" y="1656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Line 12"/>
            <p:cNvSpPr>
              <a:spLocks noChangeShapeType="1"/>
            </p:cNvSpPr>
            <p:nvPr/>
          </p:nvSpPr>
          <p:spPr bwMode="auto">
            <a:xfrm>
              <a:off x="1608" y="3264"/>
              <a:ext cx="23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13"/>
            <p:cNvSpPr>
              <a:spLocks noChangeShapeType="1"/>
            </p:cNvSpPr>
            <p:nvPr/>
          </p:nvSpPr>
          <p:spPr bwMode="auto">
            <a:xfrm>
              <a:off x="1608" y="1312"/>
              <a:ext cx="0" cy="19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4" name="Line 14"/>
            <p:cNvSpPr>
              <a:spLocks noChangeShapeType="1"/>
            </p:cNvSpPr>
            <p:nvPr/>
          </p:nvSpPr>
          <p:spPr bwMode="auto">
            <a:xfrm>
              <a:off x="2280" y="1312"/>
              <a:ext cx="0" cy="1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5" name="Line 15"/>
            <p:cNvSpPr>
              <a:spLocks noChangeShapeType="1"/>
            </p:cNvSpPr>
            <p:nvPr/>
          </p:nvSpPr>
          <p:spPr bwMode="auto">
            <a:xfrm>
              <a:off x="3336" y="1312"/>
              <a:ext cx="0" cy="1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16"/>
            <p:cNvSpPr>
              <a:spLocks noChangeShapeType="1"/>
            </p:cNvSpPr>
            <p:nvPr/>
          </p:nvSpPr>
          <p:spPr bwMode="auto">
            <a:xfrm>
              <a:off x="3912" y="1312"/>
              <a:ext cx="0" cy="19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9" name="Object 19"/>
            <p:cNvGraphicFramePr>
              <a:graphicFrameLocks noChangeAspect="1"/>
            </p:cNvGraphicFramePr>
            <p:nvPr/>
          </p:nvGraphicFramePr>
          <p:xfrm>
            <a:off x="1728" y="1332"/>
            <a:ext cx="3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215640" progId="Equation.3">
                    <p:embed/>
                  </p:oleObj>
                </mc:Choice>
                <mc:Fallback>
                  <p:oleObj name="Equation" r:id="rId4" imgW="139680" imgH="215640" progId="Equation.3">
                    <p:embed/>
                    <p:pic>
                      <p:nvPicPr>
                        <p:cNvPr id="1025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332"/>
                          <a:ext cx="38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2300288" y="2400300"/>
            <a:ext cx="257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1         ×     ×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4900613" y="2428875"/>
            <a:ext cx="485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</a:t>
            </a:r>
          </a:p>
        </p:txBody>
      </p:sp>
      <p:sp>
        <p:nvSpPr>
          <p:cNvPr id="10276" name="Text Box 36"/>
          <p:cNvSpPr txBox="1">
            <a:spLocks noChangeArrowheads="1"/>
          </p:cNvSpPr>
          <p:nvPr/>
        </p:nvSpPr>
        <p:spPr bwMode="auto">
          <a:xfrm>
            <a:off x="2309813" y="3024188"/>
            <a:ext cx="257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0          0       0</a:t>
            </a:r>
          </a:p>
        </p:txBody>
      </p:sp>
      <p:sp>
        <p:nvSpPr>
          <p:cNvPr id="10277" name="Text Box 37"/>
          <p:cNvSpPr txBox="1">
            <a:spLocks noChangeArrowheads="1"/>
          </p:cNvSpPr>
          <p:nvPr/>
        </p:nvSpPr>
        <p:spPr bwMode="auto">
          <a:xfrm>
            <a:off x="2305050" y="3533775"/>
            <a:ext cx="257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0          0       1</a:t>
            </a: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2328863" y="3929063"/>
            <a:ext cx="257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0          1       0</a:t>
            </a: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2338388" y="4324350"/>
            <a:ext cx="257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0          1       1</a:t>
            </a: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4824413" y="3009900"/>
            <a:ext cx="614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D0</a:t>
            </a:r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4876800" y="354806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D1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4900613" y="3957638"/>
            <a:ext cx="7572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D2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4881563" y="4367213"/>
            <a:ext cx="85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D3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4" grpId="0" autoUpdateAnimBg="0"/>
      <p:bldP spid="10275" grpId="0" autoUpdateAnimBg="0"/>
      <p:bldP spid="10276" grpId="0" autoUpdateAnimBg="0"/>
      <p:bldP spid="10277" grpId="0" autoUpdateAnimBg="0"/>
      <p:bldP spid="10278" grpId="0" autoUpdateAnimBg="0"/>
      <p:bldP spid="10279" grpId="0" autoUpdateAnimBg="0"/>
      <p:bldP spid="10280" grpId="0" autoUpdateAnimBg="0"/>
      <p:bldP spid="10281" grpId="0" autoUpdateAnimBg="0"/>
      <p:bldP spid="10282" grpId="0" autoUpdateAnimBg="0"/>
      <p:bldP spid="1028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590800" y="2552700"/>
            <a:ext cx="3848100" cy="19812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</a:rPr>
              <a:t>       </a:t>
            </a:r>
            <a:r>
              <a:rPr lang="zh-CN" altLang="en-US" sz="2800" b="1">
                <a:solidFill>
                  <a:schemeClr val="accent2"/>
                </a:solidFill>
              </a:rPr>
              <a:t>四选一数据选择器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 flipV="1">
            <a:off x="4419600" y="1771650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V="1">
            <a:off x="3009900" y="4514850"/>
            <a:ext cx="0" cy="108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V="1">
            <a:off x="3848100" y="4495800"/>
            <a:ext cx="0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 flipV="1">
            <a:off x="4705350" y="4552950"/>
            <a:ext cx="0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5524500" y="4514850"/>
            <a:ext cx="0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6019800" y="4533900"/>
            <a:ext cx="127000" cy="1460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H="1">
            <a:off x="6096000" y="4705350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1733550" y="297180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1733550" y="3771900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4210050" y="260985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Y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571750" y="27622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A1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2590800" y="344805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A0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2819400" y="40767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D0</a:t>
            </a:r>
          </a:p>
        </p:txBody>
      </p:sp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5734050" y="3886200"/>
          <a:ext cx="685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215640" progId="Equation.3">
                  <p:embed/>
                </p:oleObj>
              </mc:Choice>
              <mc:Fallback>
                <p:oleObj name="Equation" r:id="rId2" imgW="139680" imgH="215640" progId="Equation.3">
                  <p:embed/>
                  <p:pic>
                    <p:nvPicPr>
                      <p:cNvPr id="112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050" y="3886200"/>
                        <a:ext cx="685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505200" y="405765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D1</a:t>
            </a:r>
          </a:p>
        </p:txBody>
      </p: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4381500" y="407670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D2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124450" y="40767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D3</a:t>
            </a:r>
          </a:p>
        </p:txBody>
      </p:sp>
      <p:sp>
        <p:nvSpPr>
          <p:cNvPr id="11289" name="AutoShape 25"/>
          <p:cNvSpPr>
            <a:spLocks noChangeArrowheads="1"/>
          </p:cNvSpPr>
          <p:nvPr/>
        </p:nvSpPr>
        <p:spPr bwMode="auto">
          <a:xfrm>
            <a:off x="5124450" y="666750"/>
            <a:ext cx="2057400" cy="685800"/>
          </a:xfrm>
          <a:prstGeom prst="wedgeRoundRectCallout">
            <a:avLst>
              <a:gd name="adj1" fmla="val -83486"/>
              <a:gd name="adj2" fmla="val 149537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数据输出端</a:t>
            </a:r>
          </a:p>
        </p:txBody>
      </p:sp>
      <p:sp>
        <p:nvSpPr>
          <p:cNvPr id="11290" name="AutoShape 26"/>
          <p:cNvSpPr>
            <a:spLocks noChangeArrowheads="1"/>
          </p:cNvSpPr>
          <p:nvPr/>
        </p:nvSpPr>
        <p:spPr bwMode="auto">
          <a:xfrm>
            <a:off x="514350" y="1657350"/>
            <a:ext cx="2590800" cy="685800"/>
          </a:xfrm>
          <a:prstGeom prst="wedgeRoundRectCallout">
            <a:avLst>
              <a:gd name="adj1" fmla="val 24880"/>
              <a:gd name="adj2" fmla="val 21342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地址输入端</a:t>
            </a:r>
          </a:p>
        </p:txBody>
      </p:sp>
      <p:sp>
        <p:nvSpPr>
          <p:cNvPr id="11291" name="AutoShape 27"/>
          <p:cNvSpPr>
            <a:spLocks noChangeArrowheads="1"/>
          </p:cNvSpPr>
          <p:nvPr/>
        </p:nvSpPr>
        <p:spPr bwMode="auto">
          <a:xfrm>
            <a:off x="1924050" y="5791200"/>
            <a:ext cx="2590800" cy="685800"/>
          </a:xfrm>
          <a:prstGeom prst="wedgeRoundRectCallout">
            <a:avLst>
              <a:gd name="adj1" fmla="val 38111"/>
              <a:gd name="adj2" fmla="val -239352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数据输入端</a:t>
            </a:r>
          </a:p>
        </p:txBody>
      </p:sp>
      <p:sp>
        <p:nvSpPr>
          <p:cNvPr id="11292" name="AutoShape 28"/>
          <p:cNvSpPr>
            <a:spLocks noChangeArrowheads="1"/>
          </p:cNvSpPr>
          <p:nvPr/>
        </p:nvSpPr>
        <p:spPr bwMode="auto">
          <a:xfrm>
            <a:off x="6210300" y="4933950"/>
            <a:ext cx="2590800" cy="1238250"/>
          </a:xfrm>
          <a:prstGeom prst="wedgeRoundRectCallout">
            <a:avLst>
              <a:gd name="adj1" fmla="val -53065"/>
              <a:gd name="adj2" fmla="val -7948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b="1"/>
              <a:t>选通端、使能端控制端：低电平有效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9" grpId="0" animBg="1" autoUpdateAnimBg="0"/>
      <p:bldP spid="11290" grpId="0" animBg="1" autoUpdateAnimBg="0"/>
      <p:bldP spid="11291" grpId="0" animBg="1" autoUpdateAnimBg="0"/>
      <p:bldP spid="11292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609850" y="1295400"/>
            <a:ext cx="5886450" cy="3238500"/>
          </a:xfrm>
          <a:prstGeom prst="rect">
            <a:avLst/>
          </a:prstGeom>
          <a:noFill/>
          <a:ln w="9525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800" b="1">
                <a:solidFill>
                  <a:schemeClr val="accent2"/>
                </a:solidFill>
              </a:rPr>
              <a:t>                    </a:t>
            </a:r>
            <a:r>
              <a:rPr lang="zh-CN" altLang="en-US" sz="3200" b="1">
                <a:solidFill>
                  <a:schemeClr val="accent2"/>
                </a:solidFill>
              </a:rPr>
              <a:t>八选一数据选择器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 flipV="1">
            <a:off x="5524500" y="495300"/>
            <a:ext cx="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3009900" y="4514850"/>
            <a:ext cx="0" cy="1085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V="1">
            <a:off x="3733800" y="4514850"/>
            <a:ext cx="0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 flipV="1">
            <a:off x="4381500" y="4514850"/>
            <a:ext cx="0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5067300" y="4495800"/>
            <a:ext cx="0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8134350" y="4552950"/>
            <a:ext cx="127000" cy="1460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H="1">
            <a:off x="8210550" y="4705350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1733550" y="2971800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1733550" y="3771900"/>
            <a:ext cx="895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372100" y="131445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FF0066"/>
                </a:solidFill>
              </a:rPr>
              <a:t>Y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571750" y="27622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A1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2590800" y="344805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A0</a:t>
            </a:r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819400" y="40767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D0</a:t>
            </a:r>
          </a:p>
        </p:txBody>
      </p:sp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7772400" y="3924300"/>
          <a:ext cx="685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215640" progId="Equation.3">
                  <p:embed/>
                </p:oleObj>
              </mc:Choice>
              <mc:Fallback>
                <p:oleObj name="Equation" r:id="rId2" imgW="139680" imgH="215640" progId="Equation.3">
                  <p:embed/>
                  <p:pic>
                    <p:nvPicPr>
                      <p:cNvPr id="123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924300"/>
                        <a:ext cx="6858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3505200" y="405765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D1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4152900" y="4057650"/>
            <a:ext cx="74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D2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4857750" y="40767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D3</a:t>
            </a:r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5695950" y="4476750"/>
            <a:ext cx="0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 flipV="1">
            <a:off x="6419850" y="4514850"/>
            <a:ext cx="0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 flipV="1">
            <a:off x="7010400" y="4514850"/>
            <a:ext cx="0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V="1">
            <a:off x="7658100" y="4514850"/>
            <a:ext cx="0" cy="1162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5467350" y="40386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D4</a:t>
            </a:r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6076950" y="40386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D5</a:t>
            </a: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6629400" y="401955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D6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7219950" y="40005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1"/>
                </a:solidFill>
              </a:rPr>
              <a:t>D7</a:t>
            </a:r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1714500" y="2171700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2321" name="Text Box 33"/>
          <p:cNvSpPr txBox="1">
            <a:spLocks noChangeArrowheads="1"/>
          </p:cNvSpPr>
          <p:nvPr/>
        </p:nvSpPr>
        <p:spPr bwMode="auto">
          <a:xfrm>
            <a:off x="2686050" y="192405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A2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专业型模板">
  <a:themeElements>
    <a:clrScheme name="专业型模板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专业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专业型模板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专业型模板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专业型模板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专业型模板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Office\Templates\演示文稿设计\专业型模板.pot</Template>
  <TotalTime>1266</TotalTime>
  <Words>2936</Words>
  <Application>Microsoft Office PowerPoint</Application>
  <PresentationFormat>全屏显示(4:3)</PresentationFormat>
  <Paragraphs>860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57</vt:i4>
      </vt:variant>
    </vt:vector>
  </HeadingPairs>
  <TitlesOfParts>
    <vt:vector size="65" baseType="lpstr">
      <vt:lpstr>Monotype Sorts</vt:lpstr>
      <vt:lpstr>黑体</vt:lpstr>
      <vt:lpstr>Times New Roman</vt:lpstr>
      <vt:lpstr>专业型模板</vt:lpstr>
      <vt:lpstr>Equation</vt:lpstr>
      <vt:lpstr>公式</vt:lpstr>
      <vt:lpstr>Animation GIF Control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2）液晶显示器（LCD）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cmy</dc:creator>
  <cp:lastModifiedBy>qxy200401@outlook.com</cp:lastModifiedBy>
  <cp:revision>118</cp:revision>
  <dcterms:created xsi:type="dcterms:W3CDTF">2001-03-07T11:36:01Z</dcterms:created>
  <dcterms:modified xsi:type="dcterms:W3CDTF">2023-05-16T12:11:05Z</dcterms:modified>
</cp:coreProperties>
</file>