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80" r:id="rId2"/>
    <p:sldId id="257" r:id="rId3"/>
    <p:sldId id="258" r:id="rId4"/>
    <p:sldId id="259" r:id="rId5"/>
    <p:sldId id="260" r:id="rId6"/>
    <p:sldId id="261" r:id="rId7"/>
    <p:sldId id="256" r:id="rId8"/>
    <p:sldId id="262" r:id="rId9"/>
    <p:sldId id="263" r:id="rId10"/>
    <p:sldId id="264" r:id="rId11"/>
    <p:sldId id="265" r:id="rId12"/>
    <p:sldId id="266" r:id="rId13"/>
    <p:sldId id="289" r:id="rId14"/>
    <p:sldId id="361" r:id="rId15"/>
    <p:sldId id="268" r:id="rId16"/>
    <p:sldId id="306" r:id="rId17"/>
    <p:sldId id="307" r:id="rId18"/>
    <p:sldId id="308" r:id="rId19"/>
    <p:sldId id="309" r:id="rId20"/>
    <p:sldId id="278" r:id="rId21"/>
    <p:sldId id="279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269" r:id="rId34"/>
    <p:sldId id="290" r:id="rId35"/>
    <p:sldId id="291" r:id="rId36"/>
    <p:sldId id="312" r:id="rId37"/>
    <p:sldId id="311" r:id="rId38"/>
    <p:sldId id="270" r:id="rId39"/>
    <p:sldId id="316" r:id="rId40"/>
    <p:sldId id="317" r:id="rId41"/>
    <p:sldId id="318" r:id="rId42"/>
    <p:sldId id="313" r:id="rId43"/>
    <p:sldId id="314" r:id="rId44"/>
    <p:sldId id="315" r:id="rId45"/>
    <p:sldId id="271" r:id="rId46"/>
    <p:sldId id="347" r:id="rId47"/>
    <p:sldId id="332" r:id="rId48"/>
    <p:sldId id="348" r:id="rId49"/>
    <p:sldId id="333" r:id="rId50"/>
    <p:sldId id="334" r:id="rId51"/>
    <p:sldId id="319" r:id="rId52"/>
    <p:sldId id="34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50" r:id="rId63"/>
    <p:sldId id="352" r:id="rId64"/>
    <p:sldId id="329" r:id="rId65"/>
    <p:sldId id="330" r:id="rId66"/>
    <p:sldId id="353" r:id="rId67"/>
    <p:sldId id="354" r:id="rId68"/>
    <p:sldId id="355" r:id="rId69"/>
    <p:sldId id="356" r:id="rId70"/>
    <p:sldId id="357" r:id="rId71"/>
    <p:sldId id="358" r:id="rId72"/>
    <p:sldId id="359" r:id="rId73"/>
    <p:sldId id="360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3" r:id="rId83"/>
    <p:sldId id="344" r:id="rId84"/>
    <p:sldId id="345" r:id="rId85"/>
    <p:sldId id="346" r:id="rId86"/>
    <p:sldId id="285" r:id="rId8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CCFFCC"/>
    <a:srgbClr val="CCFFFF"/>
    <a:srgbClr val="FFCCCC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94581" autoAdjust="0"/>
  </p:normalViewPr>
  <p:slideViewPr>
    <p:cSldViewPr snapToGrid="0" snapToObjects="1">
      <p:cViewPr varScale="1">
        <p:scale>
          <a:sx n="84" d="100"/>
          <a:sy n="84" d="100"/>
        </p:scale>
        <p:origin x="-156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4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3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3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28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28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9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13.wmf"/><Relationship Id="rId7" Type="http://schemas.openxmlformats.org/officeDocument/2006/relationships/image" Target="../media/image8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9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5.wmf"/><Relationship Id="rId1" Type="http://schemas.openxmlformats.org/officeDocument/2006/relationships/image" Target="../media/image72.wmf"/><Relationship Id="rId4" Type="http://schemas.openxmlformats.org/officeDocument/2006/relationships/image" Target="../media/image7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77825" y="1676400"/>
            <a:ext cx="8389938" cy="4421188"/>
            <a:chOff x="238" y="1056"/>
            <a:chExt cx="5285" cy="2785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238" y="1056"/>
              <a:ext cx="5285" cy="1393"/>
              <a:chOff x="238" y="1056"/>
              <a:chExt cx="5285" cy="1393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auto">
              <a:xfrm>
                <a:off x="243" y="1057"/>
                <a:ext cx="5272" cy="1391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kumimoji="1" lang="zh-CN" altLang="zh-CN"/>
              </a:p>
            </p:txBody>
          </p:sp>
          <p:sp>
            <p:nvSpPr>
              <p:cNvPr id="5125" name="Freeform 5"/>
              <p:cNvSpPr>
                <a:spLocks/>
              </p:cNvSpPr>
              <p:nvPr/>
            </p:nvSpPr>
            <p:spPr bwMode="auto">
              <a:xfrm>
                <a:off x="238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0" y="0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0" y="0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6" name="Freeform 6"/>
              <p:cNvSpPr>
                <a:spLocks/>
              </p:cNvSpPr>
              <p:nvPr/>
            </p:nvSpPr>
            <p:spPr bwMode="auto">
              <a:xfrm>
                <a:off x="250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5272" y="1392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5272" y="1392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27" name="Group 7"/>
            <p:cNvGrpSpPr>
              <a:grpSpLocks/>
            </p:cNvGrpSpPr>
            <p:nvPr/>
          </p:nvGrpSpPr>
          <p:grpSpPr bwMode="auto">
            <a:xfrm>
              <a:off x="240" y="3744"/>
              <a:ext cx="5281" cy="97"/>
              <a:chOff x="240" y="3744"/>
              <a:chExt cx="5281" cy="97"/>
            </a:xfrm>
          </p:grpSpPr>
          <p:sp>
            <p:nvSpPr>
              <p:cNvPr id="5128" name="Rectangle 8"/>
              <p:cNvSpPr>
                <a:spLocks noChangeArrowheads="1"/>
              </p:cNvSpPr>
              <p:nvPr/>
            </p:nvSpPr>
            <p:spPr bwMode="auto">
              <a:xfrm>
                <a:off x="240" y="3744"/>
                <a:ext cx="5280" cy="9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kumimoji="1" lang="zh-CN" altLang="zh-CN"/>
              </a:p>
            </p:txBody>
          </p:sp>
          <p:sp>
            <p:nvSpPr>
              <p:cNvPr id="5129" name="Freeform 9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0" y="0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0" name="Freeform 10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5280" y="96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5280" y="96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31" name="Group 11"/>
            <p:cNvGrpSpPr>
              <a:grpSpLocks/>
            </p:cNvGrpSpPr>
            <p:nvPr/>
          </p:nvGrpSpPr>
          <p:grpSpPr bwMode="auto">
            <a:xfrm>
              <a:off x="338" y="1200"/>
              <a:ext cx="97" cy="1104"/>
              <a:chOff x="338" y="1200"/>
              <a:chExt cx="97" cy="1104"/>
            </a:xfrm>
          </p:grpSpPr>
          <p:sp useBgFill="1">
            <p:nvSpPr>
              <p:cNvPr id="5132" name="Rectangle 12"/>
              <p:cNvSpPr>
                <a:spLocks noChangeArrowheads="1"/>
              </p:cNvSpPr>
              <p:nvPr/>
            </p:nvSpPr>
            <p:spPr bwMode="auto">
              <a:xfrm>
                <a:off x="338" y="1201"/>
                <a:ext cx="96" cy="1103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kumimoji="1" lang="zh-CN" altLang="zh-CN"/>
              </a:p>
            </p:txBody>
          </p:sp>
          <p:sp>
            <p:nvSpPr>
              <p:cNvPr id="5133" name="Freeform 13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96" y="1103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96" y="1103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4" name="Freeform 14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0" y="0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135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36613" y="21336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zh-CN"/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0386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dt" sz="quarter" idx="2"/>
          </p:nvPr>
        </p:nvSpPr>
        <p:spPr>
          <a:xfrm>
            <a:off x="381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8" name="Rectangle 1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9" name="Rectangle 1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3D040FA-26BF-4768-A7D6-EE56393ADF3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F336C3-9C53-41FF-9ABA-D3BE8782F36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342900"/>
            <a:ext cx="1943100" cy="55245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42900"/>
            <a:ext cx="5676900" cy="55245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240A2-093C-44D3-98FF-49FC0DC9395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BB487-079D-4769-928B-2B241B4C16D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5974BC-ABA2-43ED-8051-8E2E0ED1B15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6BBF1-9882-43B0-8781-EBDC09C0BC5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D30F1B-BB6A-42B5-A17E-326EA19C712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1E7D6A-0C2B-453D-BC63-003BD9D839B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56582-BBE8-47D2-9E8B-8AFF2CCD779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98960-1FD0-4D48-8B51-C75610A1C96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7E53A5-63DC-4C19-90BB-6C540985744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381000" y="304800"/>
            <a:ext cx="8383588" cy="6022975"/>
            <a:chOff x="240" y="192"/>
            <a:chExt cx="5281" cy="3794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240" y="1008"/>
              <a:ext cx="5281" cy="2978"/>
              <a:chOff x="240" y="1008"/>
              <a:chExt cx="5281" cy="2978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245" y="1010"/>
                <a:ext cx="5269" cy="297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kumimoji="1" lang="zh-CN" altLang="zh-CN"/>
              </a:p>
            </p:txBody>
          </p:sp>
          <p:sp>
            <p:nvSpPr>
              <p:cNvPr id="4101" name="Freeform 5"/>
              <p:cNvSpPr>
                <a:spLocks/>
              </p:cNvSpPr>
              <p:nvPr/>
            </p:nvSpPr>
            <p:spPr bwMode="auto">
              <a:xfrm>
                <a:off x="240" y="1008"/>
                <a:ext cx="5269" cy="2977"/>
              </a:xfrm>
              <a:custGeom>
                <a:avLst/>
                <a:gdLst/>
                <a:ahLst/>
                <a:cxnLst>
                  <a:cxn ang="0">
                    <a:pos x="5268" y="0"/>
                  </a:cxn>
                  <a:cxn ang="0">
                    <a:pos x="0" y="0"/>
                  </a:cxn>
                  <a:cxn ang="0">
                    <a:pos x="0" y="2976"/>
                  </a:cxn>
                </a:cxnLst>
                <a:rect l="0" t="0" r="r" b="b"/>
                <a:pathLst>
                  <a:path w="5269" h="2977">
                    <a:moveTo>
                      <a:pt x="5268" y="0"/>
                    </a:moveTo>
                    <a:lnTo>
                      <a:pt x="0" y="0"/>
                    </a:lnTo>
                    <a:lnTo>
                      <a:pt x="0" y="297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2" name="Freeform 6"/>
              <p:cNvSpPr>
                <a:spLocks/>
              </p:cNvSpPr>
              <p:nvPr/>
            </p:nvSpPr>
            <p:spPr bwMode="auto">
              <a:xfrm>
                <a:off x="252" y="1008"/>
                <a:ext cx="5269" cy="2977"/>
              </a:xfrm>
              <a:custGeom>
                <a:avLst/>
                <a:gdLst/>
                <a:ahLst/>
                <a:cxnLst>
                  <a:cxn ang="0">
                    <a:pos x="5268" y="0"/>
                  </a:cxn>
                  <a:cxn ang="0">
                    <a:pos x="5268" y="2976"/>
                  </a:cxn>
                  <a:cxn ang="0">
                    <a:pos x="0" y="2976"/>
                  </a:cxn>
                </a:cxnLst>
                <a:rect l="0" t="0" r="r" b="b"/>
                <a:pathLst>
                  <a:path w="5269" h="2977">
                    <a:moveTo>
                      <a:pt x="5268" y="0"/>
                    </a:moveTo>
                    <a:lnTo>
                      <a:pt x="5268" y="2976"/>
                    </a:lnTo>
                    <a:lnTo>
                      <a:pt x="0" y="297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03" name="Group 7"/>
            <p:cNvGrpSpPr>
              <a:grpSpLocks/>
            </p:cNvGrpSpPr>
            <p:nvPr/>
          </p:nvGrpSpPr>
          <p:grpSpPr bwMode="auto">
            <a:xfrm>
              <a:off x="336" y="1103"/>
              <a:ext cx="97" cy="2785"/>
              <a:chOff x="336" y="1103"/>
              <a:chExt cx="97" cy="2785"/>
            </a:xfrm>
          </p:grpSpPr>
          <p:sp useBgFill="1"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336" y="1104"/>
                <a:ext cx="96" cy="2784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kumimoji="1" lang="zh-CN" altLang="zh-CN"/>
              </a:p>
            </p:txBody>
          </p:sp>
          <p:sp>
            <p:nvSpPr>
              <p:cNvPr id="4105" name="Freeform 9"/>
              <p:cNvSpPr>
                <a:spLocks/>
              </p:cNvSpPr>
              <p:nvPr/>
            </p:nvSpPr>
            <p:spPr bwMode="auto">
              <a:xfrm>
                <a:off x="336" y="1103"/>
                <a:ext cx="97" cy="2785"/>
              </a:xfrm>
              <a:custGeom>
                <a:avLst/>
                <a:gdLst/>
                <a:ahLst/>
                <a:cxnLst>
                  <a:cxn ang="0">
                    <a:pos x="0" y="2784"/>
                  </a:cxn>
                  <a:cxn ang="0">
                    <a:pos x="96" y="2784"/>
                  </a:cxn>
                  <a:cxn ang="0">
                    <a:pos x="96" y="0"/>
                  </a:cxn>
                </a:cxnLst>
                <a:rect l="0" t="0" r="r" b="b"/>
                <a:pathLst>
                  <a:path w="97" h="2785">
                    <a:moveTo>
                      <a:pt x="0" y="2784"/>
                    </a:moveTo>
                    <a:lnTo>
                      <a:pt x="96" y="2784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6" name="Freeform 10"/>
              <p:cNvSpPr>
                <a:spLocks/>
              </p:cNvSpPr>
              <p:nvPr/>
            </p:nvSpPr>
            <p:spPr bwMode="auto">
              <a:xfrm>
                <a:off x="336" y="1103"/>
                <a:ext cx="97" cy="2785"/>
              </a:xfrm>
              <a:custGeom>
                <a:avLst/>
                <a:gdLst/>
                <a:ahLst/>
                <a:cxnLst>
                  <a:cxn ang="0">
                    <a:pos x="0" y="2784"/>
                  </a:cxn>
                  <a:cxn ang="0">
                    <a:pos x="0" y="0"/>
                  </a:cxn>
                  <a:cxn ang="0">
                    <a:pos x="96" y="0"/>
                  </a:cxn>
                </a:cxnLst>
                <a:rect l="0" t="0" r="r" b="b"/>
                <a:pathLst>
                  <a:path w="97" h="2785">
                    <a:moveTo>
                      <a:pt x="0" y="2784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07" name="Group 11"/>
            <p:cNvGrpSpPr>
              <a:grpSpLocks/>
            </p:cNvGrpSpPr>
            <p:nvPr/>
          </p:nvGrpSpPr>
          <p:grpSpPr bwMode="auto">
            <a:xfrm>
              <a:off x="240" y="192"/>
              <a:ext cx="193" cy="721"/>
              <a:chOff x="240" y="192"/>
              <a:chExt cx="193" cy="721"/>
            </a:xfrm>
          </p:grpSpPr>
          <p:sp>
            <p:nvSpPr>
              <p:cNvPr id="4108" name="Rectangle 12"/>
              <p:cNvSpPr>
                <a:spLocks noChangeArrowheads="1"/>
              </p:cNvSpPr>
              <p:nvPr/>
            </p:nvSpPr>
            <p:spPr bwMode="auto">
              <a:xfrm>
                <a:off x="240" y="192"/>
                <a:ext cx="192" cy="720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kumimoji="1" lang="zh-CN" altLang="zh-CN"/>
              </a:p>
            </p:txBody>
          </p:sp>
          <p:sp>
            <p:nvSpPr>
              <p:cNvPr id="4109" name="Freeform 13"/>
              <p:cNvSpPr>
                <a:spLocks/>
              </p:cNvSpPr>
              <p:nvPr/>
            </p:nvSpPr>
            <p:spPr bwMode="auto">
              <a:xfrm>
                <a:off x="240" y="192"/>
                <a:ext cx="193" cy="721"/>
              </a:xfrm>
              <a:custGeom>
                <a:avLst/>
                <a:gdLst/>
                <a:ahLst/>
                <a:cxnLst>
                  <a:cxn ang="0">
                    <a:pos x="192" y="0"/>
                  </a:cxn>
                  <a:cxn ang="0">
                    <a:pos x="0" y="0"/>
                  </a:cxn>
                  <a:cxn ang="0">
                    <a:pos x="0" y="720"/>
                  </a:cxn>
                </a:cxnLst>
                <a:rect l="0" t="0" r="r" b="b"/>
                <a:pathLst>
                  <a:path w="193" h="721">
                    <a:moveTo>
                      <a:pt x="192" y="0"/>
                    </a:moveTo>
                    <a:lnTo>
                      <a:pt x="0" y="0"/>
                    </a:lnTo>
                    <a:lnTo>
                      <a:pt x="0" y="72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0" name="Freeform 14"/>
              <p:cNvSpPr>
                <a:spLocks/>
              </p:cNvSpPr>
              <p:nvPr/>
            </p:nvSpPr>
            <p:spPr bwMode="auto">
              <a:xfrm>
                <a:off x="240" y="192"/>
                <a:ext cx="193" cy="721"/>
              </a:xfrm>
              <a:custGeom>
                <a:avLst/>
                <a:gdLst/>
                <a:ahLst/>
                <a:cxnLst>
                  <a:cxn ang="0">
                    <a:pos x="192" y="0"/>
                  </a:cxn>
                  <a:cxn ang="0">
                    <a:pos x="192" y="720"/>
                  </a:cxn>
                  <a:cxn ang="0">
                    <a:pos x="0" y="720"/>
                  </a:cxn>
                </a:cxnLst>
                <a:rect l="0" t="0" r="r" b="b"/>
                <a:pathLst>
                  <a:path w="193" h="721">
                    <a:moveTo>
                      <a:pt x="192" y="0"/>
                    </a:moveTo>
                    <a:lnTo>
                      <a:pt x="192" y="720"/>
                    </a:lnTo>
                    <a:lnTo>
                      <a:pt x="0" y="72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111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429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 altLang="zh-CN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30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 altLang="zh-CN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1F1CA4F-64EE-4CA2-88D4-13F5BCECBA9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»"/>
        <a:defRPr sz="32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32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3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3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3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3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3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2.bin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61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5.bin"/><Relationship Id="rId5" Type="http://schemas.openxmlformats.org/officeDocument/2006/relationships/oleObject" Target="../embeddings/oleObject64.bin"/><Relationship Id="rId4" Type="http://schemas.openxmlformats.org/officeDocument/2006/relationships/oleObject" Target="../embeddings/oleObject6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74.bin"/><Relationship Id="rId5" Type="http://schemas.openxmlformats.org/officeDocument/2006/relationships/oleObject" Target="../embeddings/oleObject73.bin"/><Relationship Id="rId4" Type="http://schemas.openxmlformats.org/officeDocument/2006/relationships/oleObject" Target="../embeddings/oleObject72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7" Type="http://schemas.openxmlformats.org/officeDocument/2006/relationships/image" Target="../media/image4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79.bin"/><Relationship Id="rId5" Type="http://schemas.openxmlformats.org/officeDocument/2006/relationships/oleObject" Target="../embeddings/oleObject78.bin"/><Relationship Id="rId4" Type="http://schemas.openxmlformats.org/officeDocument/2006/relationships/oleObject" Target="../embeddings/oleObject77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8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83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86.bin"/><Relationship Id="rId4" Type="http://schemas.openxmlformats.org/officeDocument/2006/relationships/oleObject" Target="../embeddings/oleObject85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5" Type="http://schemas.openxmlformats.org/officeDocument/2006/relationships/oleObject" Target="../embeddings/oleObject90.bin"/><Relationship Id="rId4" Type="http://schemas.openxmlformats.org/officeDocument/2006/relationships/oleObject" Target="../embeddings/oleObject89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5" Type="http://schemas.openxmlformats.org/officeDocument/2006/relationships/oleObject" Target="../embeddings/oleObject94.bin"/><Relationship Id="rId4" Type="http://schemas.openxmlformats.org/officeDocument/2006/relationships/oleObject" Target="../embeddings/oleObject9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oleObject" Target="../embeddings/oleObject97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4" Type="http://schemas.openxmlformats.org/officeDocument/2006/relationships/oleObject" Target="../embeddings/oleObject101.bin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8.vml"/><Relationship Id="rId5" Type="http://schemas.openxmlformats.org/officeDocument/2006/relationships/oleObject" Target="../embeddings/oleObject108.bin"/><Relationship Id="rId4" Type="http://schemas.openxmlformats.org/officeDocument/2006/relationships/oleObject" Target="../embeddings/oleObject107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9.vml"/><Relationship Id="rId5" Type="http://schemas.openxmlformats.org/officeDocument/2006/relationships/oleObject" Target="../embeddings/oleObject111.bin"/><Relationship Id="rId4" Type="http://schemas.openxmlformats.org/officeDocument/2006/relationships/oleObject" Target="../embeddings/oleObject110.bin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0.v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1.v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17.bin"/><Relationship Id="rId5" Type="http://schemas.openxmlformats.org/officeDocument/2006/relationships/oleObject" Target="../embeddings/oleObject116.bin"/><Relationship Id="rId4" Type="http://schemas.openxmlformats.org/officeDocument/2006/relationships/oleObject" Target="../embeddings/oleObject115.bin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342900"/>
            <a:ext cx="6991350" cy="914400"/>
          </a:xfrm>
        </p:spPr>
        <p:txBody>
          <a:bodyPr/>
          <a:lstStyle/>
          <a:p>
            <a:r>
              <a:rPr lang="zh-CN" altLang="en-US" sz="4800" b="1">
                <a:solidFill>
                  <a:srgbClr val="FF0066"/>
                </a:solidFill>
                <a:latin typeface="黑体" pitchFamily="2" charset="-122"/>
                <a:ea typeface="黑体" pitchFamily="2" charset="-122"/>
              </a:rPr>
              <a:t>第五章   时序逻辑电路</a:t>
            </a:r>
            <a:endParaRPr lang="zh-CN" altLang="en-US"/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066800" y="1714500"/>
            <a:ext cx="7377113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</a:rPr>
              <a:t>5.1  </a:t>
            </a:r>
            <a:r>
              <a:rPr lang="zh-CN" altLang="en-US" sz="3200" b="1">
                <a:solidFill>
                  <a:schemeClr val="tx2"/>
                </a:solidFill>
              </a:rPr>
              <a:t>概述</a:t>
            </a: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</a:rPr>
              <a:t>5.2  </a:t>
            </a:r>
            <a:r>
              <a:rPr lang="zh-CN" altLang="en-US" sz="3200" b="1">
                <a:solidFill>
                  <a:schemeClr val="tx2"/>
                </a:solidFill>
              </a:rPr>
              <a:t>时序逻辑电路的分析方法</a:t>
            </a: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</a:rPr>
              <a:t>5.3  </a:t>
            </a:r>
            <a:r>
              <a:rPr lang="zh-CN" altLang="en-US" sz="3200" b="1">
                <a:solidFill>
                  <a:schemeClr val="tx2"/>
                </a:solidFill>
              </a:rPr>
              <a:t>时序逻辑电路的设计方法</a:t>
            </a: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</a:rPr>
              <a:t>5.4  </a:t>
            </a:r>
            <a:r>
              <a:rPr lang="zh-CN" altLang="en-US" sz="3200" b="1">
                <a:solidFill>
                  <a:schemeClr val="tx2"/>
                </a:solidFill>
              </a:rPr>
              <a:t>若干常用的时序逻辑电路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977900" y="495300"/>
            <a:ext cx="7337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3</a:t>
            </a:r>
            <a:r>
              <a:rPr lang="zh-CN" altLang="en-US" b="1">
                <a:solidFill>
                  <a:schemeClr val="accent1"/>
                </a:solidFill>
              </a:rPr>
              <a:t>、求状态方程（</a:t>
            </a:r>
            <a:r>
              <a:rPr lang="zh-CN" altLang="en-US" b="1">
                <a:solidFill>
                  <a:srgbClr val="FF0066"/>
                </a:solidFill>
              </a:rPr>
              <a:t>把驱动方程代入触发器的特性方程</a:t>
            </a:r>
            <a:r>
              <a:rPr lang="zh-CN" altLang="en-US" b="1">
                <a:solidFill>
                  <a:schemeClr val="accent1"/>
                </a:solidFill>
              </a:rPr>
              <a:t>）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2416175" y="1130300"/>
          <a:ext cx="4329113" cy="901700"/>
        </p:xfrm>
        <a:graphic>
          <a:graphicData uri="http://schemas.openxmlformats.org/presentationml/2006/ole">
            <p:oleObj spid="_x0000_s11267" name="Equation" r:id="rId3" imgW="1282680" imgH="279360" progId="Equation.3">
              <p:embed/>
            </p:oleObj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1549400" y="2406650"/>
          <a:ext cx="3925888" cy="819150"/>
        </p:xfrm>
        <a:graphic>
          <a:graphicData uri="http://schemas.openxmlformats.org/presentationml/2006/ole">
            <p:oleObj spid="_x0000_s11268" name="Equation" r:id="rId4" imgW="1104840" imgH="253800" progId="Equation.3">
              <p:embed/>
            </p:oleObj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1508125" y="3362325"/>
          <a:ext cx="5486400" cy="819150"/>
        </p:xfrm>
        <a:graphic>
          <a:graphicData uri="http://schemas.openxmlformats.org/presentationml/2006/ole">
            <p:oleObj spid="_x0000_s11269" name="Equation" r:id="rId5" imgW="1625400" imgH="253800" progId="Equation.3">
              <p:embed/>
            </p:oleObj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1509713" y="4314825"/>
          <a:ext cx="5229225" cy="819150"/>
        </p:xfrm>
        <a:graphic>
          <a:graphicData uri="http://schemas.openxmlformats.org/presentationml/2006/ole">
            <p:oleObj spid="_x0000_s11270" name="Equation" r:id="rId6" imgW="1549080" imgH="253800" progId="Equation.3">
              <p:embed/>
            </p:oleObj>
          </a:graphicData>
        </a:graphic>
      </p:graphicFrame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2400" b="1">
                <a:solidFill>
                  <a:schemeClr val="accent1"/>
                </a:solidFill>
              </a:rPr>
              <a:t>4</a:t>
            </a:r>
            <a:r>
              <a:rPr lang="zh-CN" altLang="en-US" sz="2400" b="1">
                <a:solidFill>
                  <a:schemeClr val="accent1"/>
                </a:solidFill>
              </a:rPr>
              <a:t>、计算状态转换表</a:t>
            </a:r>
          </a:p>
        </p:txBody>
      </p:sp>
      <p:graphicFrame>
        <p:nvGraphicFramePr>
          <p:cNvPr id="12328" name="Group 40"/>
          <p:cNvGraphicFramePr>
            <a:graphicFrameLocks noGrp="1"/>
          </p:cNvGraphicFramePr>
          <p:nvPr/>
        </p:nvGraphicFramePr>
        <p:xfrm>
          <a:off x="1524000" y="1417638"/>
          <a:ext cx="5119688" cy="2949576"/>
        </p:xfrm>
        <a:graphic>
          <a:graphicData uri="http://schemas.openxmlformats.org/drawingml/2006/table">
            <a:tbl>
              <a:tblPr/>
              <a:tblGrid>
                <a:gridCol w="2038350"/>
                <a:gridCol w="2349500"/>
                <a:gridCol w="731838"/>
              </a:tblGrid>
              <a:tr h="598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51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306" name="Object 18"/>
          <p:cNvGraphicFramePr>
            <a:graphicFrameLocks noChangeAspect="1"/>
          </p:cNvGraphicFramePr>
          <p:nvPr/>
        </p:nvGraphicFramePr>
        <p:xfrm>
          <a:off x="1535113" y="1366838"/>
          <a:ext cx="622300" cy="695325"/>
        </p:xfrm>
        <a:graphic>
          <a:graphicData uri="http://schemas.openxmlformats.org/presentationml/2006/ole">
            <p:oleObj spid="_x0000_s12306" name="Equation" r:id="rId3" imgW="215640" imgH="241200" progId="Equation.3">
              <p:embed/>
            </p:oleObj>
          </a:graphicData>
        </a:graphic>
      </p:graphicFrame>
      <p:graphicFrame>
        <p:nvGraphicFramePr>
          <p:cNvPr id="12307" name="Object 19"/>
          <p:cNvGraphicFramePr>
            <a:graphicFrameLocks noChangeAspect="1"/>
          </p:cNvGraphicFramePr>
          <p:nvPr/>
        </p:nvGraphicFramePr>
        <p:xfrm>
          <a:off x="2227263" y="1352550"/>
          <a:ext cx="606425" cy="641350"/>
        </p:xfrm>
        <a:graphic>
          <a:graphicData uri="http://schemas.openxmlformats.org/presentationml/2006/ole">
            <p:oleObj spid="_x0000_s12307" name="Equation" r:id="rId4" imgW="215640" imgH="228600" progId="Equation.3">
              <p:embed/>
            </p:oleObj>
          </a:graphicData>
        </a:graphic>
      </p:graphicFrame>
      <p:graphicFrame>
        <p:nvGraphicFramePr>
          <p:cNvPr id="12308" name="Object 20"/>
          <p:cNvGraphicFramePr>
            <a:graphicFrameLocks noChangeAspect="1"/>
          </p:cNvGraphicFramePr>
          <p:nvPr/>
        </p:nvGraphicFramePr>
        <p:xfrm>
          <a:off x="2940050" y="1368425"/>
          <a:ext cx="623888" cy="660400"/>
        </p:xfrm>
        <a:graphic>
          <a:graphicData uri="http://schemas.openxmlformats.org/presentationml/2006/ole">
            <p:oleObj spid="_x0000_s12308" name="Equation" r:id="rId5" imgW="215640" imgH="228600" progId="Equation.3">
              <p:embed/>
            </p:oleObj>
          </a:graphicData>
        </a:graphic>
      </p:graphicFrame>
      <p:graphicFrame>
        <p:nvGraphicFramePr>
          <p:cNvPr id="12309" name="Object 21"/>
          <p:cNvGraphicFramePr>
            <a:graphicFrameLocks noChangeAspect="1"/>
          </p:cNvGraphicFramePr>
          <p:nvPr/>
        </p:nvGraphicFramePr>
        <p:xfrm>
          <a:off x="3576638" y="1376363"/>
          <a:ext cx="904875" cy="715962"/>
        </p:xfrm>
        <a:graphic>
          <a:graphicData uri="http://schemas.openxmlformats.org/presentationml/2006/ole">
            <p:oleObj spid="_x0000_s12309" name="Equation" r:id="rId6" imgW="304560" imgH="241200" progId="Equation.3">
              <p:embed/>
            </p:oleObj>
          </a:graphicData>
        </a:graphic>
      </p:graphicFrame>
      <p:graphicFrame>
        <p:nvGraphicFramePr>
          <p:cNvPr id="12310" name="Object 22"/>
          <p:cNvGraphicFramePr>
            <a:graphicFrameLocks noChangeAspect="1"/>
          </p:cNvGraphicFramePr>
          <p:nvPr/>
        </p:nvGraphicFramePr>
        <p:xfrm>
          <a:off x="4333875" y="1397000"/>
          <a:ext cx="866775" cy="652463"/>
        </p:xfrm>
        <a:graphic>
          <a:graphicData uri="http://schemas.openxmlformats.org/presentationml/2006/ole">
            <p:oleObj spid="_x0000_s12310" name="Equation" r:id="rId7" imgW="304560" imgH="228600" progId="Equation.3">
              <p:embed/>
            </p:oleObj>
          </a:graphicData>
        </a:graphic>
      </p:graphicFrame>
      <p:graphicFrame>
        <p:nvGraphicFramePr>
          <p:cNvPr id="12311" name="Object 23"/>
          <p:cNvGraphicFramePr>
            <a:graphicFrameLocks noChangeAspect="1"/>
          </p:cNvGraphicFramePr>
          <p:nvPr/>
        </p:nvGraphicFramePr>
        <p:xfrm>
          <a:off x="5057775" y="1344613"/>
          <a:ext cx="925513" cy="693737"/>
        </p:xfrm>
        <a:graphic>
          <a:graphicData uri="http://schemas.openxmlformats.org/presentationml/2006/ole">
            <p:oleObj spid="_x0000_s12311" name="Equation" r:id="rId8" imgW="304560" imgH="228600" progId="Equation.3">
              <p:embed/>
            </p:oleObj>
          </a:graphicData>
        </a:graphic>
      </p:graphicFrame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1511300" y="2014538"/>
            <a:ext cx="203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b="1"/>
              <a:t>000</a:t>
            </a: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3716338" y="1997075"/>
            <a:ext cx="2705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0010</a:t>
            </a:r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1514475" y="2298700"/>
            <a:ext cx="203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b="1"/>
              <a:t>001</a:t>
            </a:r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3719513" y="2281238"/>
            <a:ext cx="2705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0100</a:t>
            </a:r>
          </a:p>
        </p:txBody>
      </p:sp>
      <p:sp>
        <p:nvSpPr>
          <p:cNvPr id="12321" name="Text Box 33"/>
          <p:cNvSpPr txBox="1">
            <a:spLocks noChangeArrowheads="1"/>
          </p:cNvSpPr>
          <p:nvPr/>
        </p:nvSpPr>
        <p:spPr bwMode="auto">
          <a:xfrm>
            <a:off x="1517650" y="2586038"/>
            <a:ext cx="203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b="1"/>
              <a:t>010</a:t>
            </a:r>
          </a:p>
        </p:txBody>
      </p:sp>
      <p:sp>
        <p:nvSpPr>
          <p:cNvPr id="12322" name="Text Box 34"/>
          <p:cNvSpPr txBox="1">
            <a:spLocks noChangeArrowheads="1"/>
          </p:cNvSpPr>
          <p:nvPr/>
        </p:nvSpPr>
        <p:spPr bwMode="auto">
          <a:xfrm>
            <a:off x="3719513" y="2586038"/>
            <a:ext cx="2705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0110</a:t>
            </a:r>
          </a:p>
        </p:txBody>
      </p:sp>
      <p:sp>
        <p:nvSpPr>
          <p:cNvPr id="12323" name="Text Box 35"/>
          <p:cNvSpPr txBox="1">
            <a:spLocks noChangeArrowheads="1"/>
          </p:cNvSpPr>
          <p:nvPr/>
        </p:nvSpPr>
        <p:spPr bwMode="auto">
          <a:xfrm>
            <a:off x="1517650" y="2871788"/>
            <a:ext cx="203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b="1"/>
              <a:t>011</a:t>
            </a:r>
          </a:p>
        </p:txBody>
      </p: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3705225" y="2871788"/>
            <a:ext cx="2705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1000</a:t>
            </a:r>
          </a:p>
        </p:txBody>
      </p:sp>
      <p:sp>
        <p:nvSpPr>
          <p:cNvPr id="12325" name="Text Box 37"/>
          <p:cNvSpPr txBox="1">
            <a:spLocks noChangeArrowheads="1"/>
          </p:cNvSpPr>
          <p:nvPr/>
        </p:nvSpPr>
        <p:spPr bwMode="auto">
          <a:xfrm>
            <a:off x="1511300" y="3138488"/>
            <a:ext cx="203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b="1"/>
              <a:t>100</a:t>
            </a:r>
          </a:p>
        </p:txBody>
      </p:sp>
      <p:sp>
        <p:nvSpPr>
          <p:cNvPr id="12326" name="Text Box 38"/>
          <p:cNvSpPr txBox="1">
            <a:spLocks noChangeArrowheads="1"/>
          </p:cNvSpPr>
          <p:nvPr/>
        </p:nvSpPr>
        <p:spPr bwMode="auto">
          <a:xfrm>
            <a:off x="3700463" y="3157538"/>
            <a:ext cx="2705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1010</a:t>
            </a:r>
          </a:p>
        </p:txBody>
      </p:sp>
      <p:sp>
        <p:nvSpPr>
          <p:cNvPr id="12327" name="Text Box 39"/>
          <p:cNvSpPr txBox="1">
            <a:spLocks noChangeArrowheads="1"/>
          </p:cNvSpPr>
          <p:nvPr/>
        </p:nvSpPr>
        <p:spPr bwMode="auto">
          <a:xfrm>
            <a:off x="1504950" y="3386138"/>
            <a:ext cx="203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b="1"/>
              <a:t>101</a:t>
            </a:r>
          </a:p>
        </p:txBody>
      </p:sp>
      <p:sp>
        <p:nvSpPr>
          <p:cNvPr id="12329" name="Text Box 41"/>
          <p:cNvSpPr txBox="1">
            <a:spLocks noChangeArrowheads="1"/>
          </p:cNvSpPr>
          <p:nvPr/>
        </p:nvSpPr>
        <p:spPr bwMode="auto">
          <a:xfrm>
            <a:off x="3705225" y="3405188"/>
            <a:ext cx="2705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1100</a:t>
            </a:r>
          </a:p>
        </p:txBody>
      </p:sp>
      <p:sp>
        <p:nvSpPr>
          <p:cNvPr id="12330" name="Text Box 42"/>
          <p:cNvSpPr txBox="1">
            <a:spLocks noChangeArrowheads="1"/>
          </p:cNvSpPr>
          <p:nvPr/>
        </p:nvSpPr>
        <p:spPr bwMode="auto">
          <a:xfrm>
            <a:off x="1504950" y="3633788"/>
            <a:ext cx="203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b="1"/>
              <a:t>110</a:t>
            </a:r>
          </a:p>
        </p:txBody>
      </p:sp>
      <p:sp>
        <p:nvSpPr>
          <p:cNvPr id="12331" name="Text Box 43"/>
          <p:cNvSpPr txBox="1">
            <a:spLocks noChangeArrowheads="1"/>
          </p:cNvSpPr>
          <p:nvPr/>
        </p:nvSpPr>
        <p:spPr bwMode="auto">
          <a:xfrm>
            <a:off x="3700463" y="3690938"/>
            <a:ext cx="2705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0001</a:t>
            </a:r>
          </a:p>
        </p:txBody>
      </p:sp>
      <p:sp>
        <p:nvSpPr>
          <p:cNvPr id="12332" name="Text Box 44"/>
          <p:cNvSpPr txBox="1">
            <a:spLocks noChangeArrowheads="1"/>
          </p:cNvSpPr>
          <p:nvPr/>
        </p:nvSpPr>
        <p:spPr bwMode="auto">
          <a:xfrm>
            <a:off x="1504950" y="3919538"/>
            <a:ext cx="203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b="1"/>
              <a:t>111</a:t>
            </a:r>
          </a:p>
        </p:txBody>
      </p:sp>
      <p:sp>
        <p:nvSpPr>
          <p:cNvPr id="12334" name="Text Box 46"/>
          <p:cNvSpPr txBox="1">
            <a:spLocks noChangeArrowheads="1"/>
          </p:cNvSpPr>
          <p:nvPr/>
        </p:nvSpPr>
        <p:spPr bwMode="auto">
          <a:xfrm>
            <a:off x="3700463" y="3938588"/>
            <a:ext cx="2705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0001</a:t>
            </a:r>
          </a:p>
        </p:txBody>
      </p:sp>
      <p:graphicFrame>
        <p:nvGraphicFramePr>
          <p:cNvPr id="12335" name="Object 47"/>
          <p:cNvGraphicFramePr>
            <a:graphicFrameLocks noChangeAspect="1"/>
          </p:cNvGraphicFramePr>
          <p:nvPr/>
        </p:nvGraphicFramePr>
        <p:xfrm>
          <a:off x="1504950" y="4395788"/>
          <a:ext cx="3925888" cy="819150"/>
        </p:xfrm>
        <a:graphic>
          <a:graphicData uri="http://schemas.openxmlformats.org/presentationml/2006/ole">
            <p:oleObj spid="_x0000_s12335" name="Equation" r:id="rId9" imgW="1104840" imgH="253800" progId="Equation.3">
              <p:embed/>
            </p:oleObj>
          </a:graphicData>
        </a:graphic>
      </p:graphicFrame>
      <p:graphicFrame>
        <p:nvGraphicFramePr>
          <p:cNvPr id="12336" name="Object 48"/>
          <p:cNvGraphicFramePr>
            <a:graphicFrameLocks noChangeAspect="1"/>
          </p:cNvGraphicFramePr>
          <p:nvPr/>
        </p:nvGraphicFramePr>
        <p:xfrm>
          <a:off x="1504950" y="5214938"/>
          <a:ext cx="5486400" cy="819150"/>
        </p:xfrm>
        <a:graphic>
          <a:graphicData uri="http://schemas.openxmlformats.org/presentationml/2006/ole">
            <p:oleObj spid="_x0000_s12336" name="Equation" r:id="rId10" imgW="1625400" imgH="253800" progId="Equation.3">
              <p:embed/>
            </p:oleObj>
          </a:graphicData>
        </a:graphic>
      </p:graphicFrame>
      <p:graphicFrame>
        <p:nvGraphicFramePr>
          <p:cNvPr id="12337" name="Object 49"/>
          <p:cNvGraphicFramePr>
            <a:graphicFrameLocks noChangeAspect="1"/>
          </p:cNvGraphicFramePr>
          <p:nvPr/>
        </p:nvGraphicFramePr>
        <p:xfrm>
          <a:off x="1509713" y="6034088"/>
          <a:ext cx="5229225" cy="819150"/>
        </p:xfrm>
        <a:graphic>
          <a:graphicData uri="http://schemas.openxmlformats.org/presentationml/2006/ole">
            <p:oleObj spid="_x0000_s12337" name="Equation" r:id="rId11" imgW="1549080" imgH="253800" progId="Equation.3">
              <p:embed/>
            </p:oleObj>
          </a:graphicData>
        </a:graphic>
      </p:graphicFrame>
      <p:sp>
        <p:nvSpPr>
          <p:cNvPr id="12338" name="Text Box 50"/>
          <p:cNvSpPr txBox="1">
            <a:spLocks noChangeArrowheads="1"/>
          </p:cNvSpPr>
          <p:nvPr/>
        </p:nvSpPr>
        <p:spPr bwMode="auto">
          <a:xfrm>
            <a:off x="5640388" y="4529138"/>
            <a:ext cx="1824037" cy="579437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Y=Q</a:t>
            </a:r>
            <a:r>
              <a:rPr lang="en-US" altLang="zh-CN" sz="3200" b="1" baseline="-25000"/>
              <a:t>2</a:t>
            </a:r>
            <a:r>
              <a:rPr lang="en-US" altLang="zh-CN" sz="3200" b="1"/>
              <a:t>Q</a:t>
            </a:r>
            <a:r>
              <a:rPr lang="en-US" altLang="zh-CN" sz="3200" b="1" baseline="-25000"/>
              <a:t>3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2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2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2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2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2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2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2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7" grpId="0" autoUpdateAnimBg="0"/>
      <p:bldP spid="12318" grpId="0" autoUpdateAnimBg="0"/>
      <p:bldP spid="12319" grpId="0" autoUpdateAnimBg="0"/>
      <p:bldP spid="12320" grpId="0" autoUpdateAnimBg="0"/>
      <p:bldP spid="12321" grpId="0" autoUpdateAnimBg="0"/>
      <p:bldP spid="12322" grpId="0" autoUpdateAnimBg="0"/>
      <p:bldP spid="12323" grpId="0" autoUpdateAnimBg="0"/>
      <p:bldP spid="12324" grpId="0" autoUpdateAnimBg="0"/>
      <p:bldP spid="12325" grpId="0" autoUpdateAnimBg="0"/>
      <p:bldP spid="12326" grpId="0" autoUpdateAnimBg="0"/>
      <p:bldP spid="12327" grpId="0" autoUpdateAnimBg="0"/>
      <p:bldP spid="12329" grpId="0" autoUpdateAnimBg="0"/>
      <p:bldP spid="12330" grpId="0" autoUpdateAnimBg="0"/>
      <p:bldP spid="12331" grpId="0" autoUpdateAnimBg="0"/>
      <p:bldP spid="12332" grpId="0" autoUpdateAnimBg="0"/>
      <p:bldP spid="1233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5" name="Group 3"/>
          <p:cNvGraphicFramePr>
            <a:graphicFrameLocks noGrp="1"/>
          </p:cNvGraphicFramePr>
          <p:nvPr/>
        </p:nvGraphicFramePr>
        <p:xfrm>
          <a:off x="792163" y="455613"/>
          <a:ext cx="5119687" cy="2949576"/>
        </p:xfrm>
        <a:graphic>
          <a:graphicData uri="http://schemas.openxmlformats.org/drawingml/2006/table">
            <a:tbl>
              <a:tblPr/>
              <a:tblGrid>
                <a:gridCol w="2038350"/>
                <a:gridCol w="2349500"/>
                <a:gridCol w="731837"/>
              </a:tblGrid>
              <a:tr h="598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51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329" name="Object 17"/>
          <p:cNvGraphicFramePr>
            <a:graphicFrameLocks noChangeAspect="1"/>
          </p:cNvGraphicFramePr>
          <p:nvPr/>
        </p:nvGraphicFramePr>
        <p:xfrm>
          <a:off x="792163" y="455613"/>
          <a:ext cx="622300" cy="695325"/>
        </p:xfrm>
        <a:graphic>
          <a:graphicData uri="http://schemas.openxmlformats.org/presentationml/2006/ole">
            <p:oleObj spid="_x0000_s13329" name="Equation" r:id="rId3" imgW="215640" imgH="241200" progId="Equation.3">
              <p:embed/>
            </p:oleObj>
          </a:graphicData>
        </a:graphic>
      </p:graphicFrame>
      <p:graphicFrame>
        <p:nvGraphicFramePr>
          <p:cNvPr id="13330" name="Object 18"/>
          <p:cNvGraphicFramePr>
            <a:graphicFrameLocks noChangeAspect="1"/>
          </p:cNvGraphicFramePr>
          <p:nvPr/>
        </p:nvGraphicFramePr>
        <p:xfrm>
          <a:off x="1452563" y="455613"/>
          <a:ext cx="606425" cy="641350"/>
        </p:xfrm>
        <a:graphic>
          <a:graphicData uri="http://schemas.openxmlformats.org/presentationml/2006/ole">
            <p:oleObj spid="_x0000_s13330" name="Equation" r:id="rId4" imgW="215640" imgH="228600" progId="Equation.3">
              <p:embed/>
            </p:oleObj>
          </a:graphicData>
        </a:graphic>
      </p:graphicFrame>
      <p:graphicFrame>
        <p:nvGraphicFramePr>
          <p:cNvPr id="13331" name="Object 19"/>
          <p:cNvGraphicFramePr>
            <a:graphicFrameLocks noChangeAspect="1"/>
          </p:cNvGraphicFramePr>
          <p:nvPr/>
        </p:nvGraphicFramePr>
        <p:xfrm>
          <a:off x="2097088" y="455613"/>
          <a:ext cx="623887" cy="660400"/>
        </p:xfrm>
        <a:graphic>
          <a:graphicData uri="http://schemas.openxmlformats.org/presentationml/2006/ole">
            <p:oleObj spid="_x0000_s13331" name="Equation" r:id="rId5" imgW="215640" imgH="228600" progId="Equation.3">
              <p:embed/>
            </p:oleObj>
          </a:graphicData>
        </a:graphic>
      </p:graphicFrame>
      <p:graphicFrame>
        <p:nvGraphicFramePr>
          <p:cNvPr id="13332" name="Object 20"/>
          <p:cNvGraphicFramePr>
            <a:graphicFrameLocks noChangeAspect="1"/>
          </p:cNvGraphicFramePr>
          <p:nvPr/>
        </p:nvGraphicFramePr>
        <p:xfrm>
          <a:off x="2795588" y="434975"/>
          <a:ext cx="904875" cy="715963"/>
        </p:xfrm>
        <a:graphic>
          <a:graphicData uri="http://schemas.openxmlformats.org/presentationml/2006/ole">
            <p:oleObj spid="_x0000_s13332" name="Equation" r:id="rId6" imgW="304560" imgH="241200" progId="Equation.3">
              <p:embed/>
            </p:oleObj>
          </a:graphicData>
        </a:graphic>
      </p:graphicFrame>
      <p:graphicFrame>
        <p:nvGraphicFramePr>
          <p:cNvPr id="13333" name="Object 21"/>
          <p:cNvGraphicFramePr>
            <a:graphicFrameLocks noChangeAspect="1"/>
          </p:cNvGraphicFramePr>
          <p:nvPr/>
        </p:nvGraphicFramePr>
        <p:xfrm>
          <a:off x="3538538" y="439738"/>
          <a:ext cx="866775" cy="652462"/>
        </p:xfrm>
        <a:graphic>
          <a:graphicData uri="http://schemas.openxmlformats.org/presentationml/2006/ole">
            <p:oleObj spid="_x0000_s13333" name="Equation" r:id="rId7" imgW="304560" imgH="228600" progId="Equation.3">
              <p:embed/>
            </p:oleObj>
          </a:graphicData>
        </a:graphic>
      </p:graphicFrame>
      <p:graphicFrame>
        <p:nvGraphicFramePr>
          <p:cNvPr id="13334" name="Object 22"/>
          <p:cNvGraphicFramePr>
            <a:graphicFrameLocks noChangeAspect="1"/>
          </p:cNvGraphicFramePr>
          <p:nvPr/>
        </p:nvGraphicFramePr>
        <p:xfrm>
          <a:off x="4273550" y="438150"/>
          <a:ext cx="925513" cy="693738"/>
        </p:xfrm>
        <a:graphic>
          <a:graphicData uri="http://schemas.openxmlformats.org/presentationml/2006/ole">
            <p:oleObj spid="_x0000_s13334" name="Equation" r:id="rId8" imgW="304560" imgH="228600" progId="Equation.3">
              <p:embed/>
            </p:oleObj>
          </a:graphicData>
        </a:graphic>
      </p:graphicFrame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739775" y="977900"/>
            <a:ext cx="203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b="1"/>
              <a:t>000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2921000" y="979488"/>
            <a:ext cx="2705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0010</a:t>
            </a:r>
          </a:p>
        </p:txBody>
      </p:sp>
      <p:sp>
        <p:nvSpPr>
          <p:cNvPr id="13337" name="Text Box 25"/>
          <p:cNvSpPr txBox="1">
            <a:spLocks noChangeArrowheads="1"/>
          </p:cNvSpPr>
          <p:nvPr/>
        </p:nvSpPr>
        <p:spPr bwMode="auto">
          <a:xfrm>
            <a:off x="725488" y="1225550"/>
            <a:ext cx="2033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b="1"/>
              <a:t>001</a:t>
            </a:r>
          </a:p>
        </p:txBody>
      </p:sp>
      <p:sp>
        <p:nvSpPr>
          <p:cNvPr id="13338" name="Text Box 26"/>
          <p:cNvSpPr txBox="1">
            <a:spLocks noChangeArrowheads="1"/>
          </p:cNvSpPr>
          <p:nvPr/>
        </p:nvSpPr>
        <p:spPr bwMode="auto">
          <a:xfrm>
            <a:off x="2921000" y="1254125"/>
            <a:ext cx="2705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0100</a:t>
            </a:r>
          </a:p>
        </p:txBody>
      </p:sp>
      <p:sp>
        <p:nvSpPr>
          <p:cNvPr id="13339" name="Text Box 27"/>
          <p:cNvSpPr txBox="1">
            <a:spLocks noChangeArrowheads="1"/>
          </p:cNvSpPr>
          <p:nvPr/>
        </p:nvSpPr>
        <p:spPr bwMode="auto">
          <a:xfrm>
            <a:off x="735013" y="1500188"/>
            <a:ext cx="2033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b="1"/>
              <a:t>010</a:t>
            </a:r>
          </a:p>
        </p:txBody>
      </p:sp>
      <p:sp>
        <p:nvSpPr>
          <p:cNvPr id="13340" name="Text Box 28"/>
          <p:cNvSpPr txBox="1">
            <a:spLocks noChangeArrowheads="1"/>
          </p:cNvSpPr>
          <p:nvPr/>
        </p:nvSpPr>
        <p:spPr bwMode="auto">
          <a:xfrm>
            <a:off x="2921000" y="1500188"/>
            <a:ext cx="2705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0110</a:t>
            </a:r>
          </a:p>
        </p:txBody>
      </p:sp>
      <p:sp>
        <p:nvSpPr>
          <p:cNvPr id="13341" name="Text Box 29"/>
          <p:cNvSpPr txBox="1">
            <a:spLocks noChangeArrowheads="1"/>
          </p:cNvSpPr>
          <p:nvPr/>
        </p:nvSpPr>
        <p:spPr bwMode="auto">
          <a:xfrm>
            <a:off x="720725" y="1749425"/>
            <a:ext cx="203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b="1"/>
              <a:t>011</a:t>
            </a:r>
          </a:p>
        </p:txBody>
      </p:sp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2921000" y="1747838"/>
            <a:ext cx="2705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1000</a:t>
            </a:r>
          </a:p>
        </p:txBody>
      </p:sp>
      <p:sp>
        <p:nvSpPr>
          <p:cNvPr id="13343" name="Text Box 31"/>
          <p:cNvSpPr txBox="1">
            <a:spLocks noChangeArrowheads="1"/>
          </p:cNvSpPr>
          <p:nvPr/>
        </p:nvSpPr>
        <p:spPr bwMode="auto">
          <a:xfrm>
            <a:off x="742950" y="2014538"/>
            <a:ext cx="203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b="1"/>
              <a:t>100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2921000" y="1995488"/>
            <a:ext cx="2705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1010</a:t>
            </a:r>
          </a:p>
        </p:txBody>
      </p:sp>
      <p:sp>
        <p:nvSpPr>
          <p:cNvPr id="13345" name="Text Box 33"/>
          <p:cNvSpPr txBox="1">
            <a:spLocks noChangeArrowheads="1"/>
          </p:cNvSpPr>
          <p:nvPr/>
        </p:nvSpPr>
        <p:spPr bwMode="auto">
          <a:xfrm>
            <a:off x="720725" y="2300288"/>
            <a:ext cx="203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b="1"/>
              <a:t>101</a:t>
            </a:r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2921000" y="2300288"/>
            <a:ext cx="2705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1100</a:t>
            </a:r>
          </a:p>
        </p:txBody>
      </p:sp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720725" y="2643188"/>
            <a:ext cx="203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b="1"/>
              <a:t>110</a:t>
            </a:r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2921000" y="2643188"/>
            <a:ext cx="2705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0001</a:t>
            </a:r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720725" y="2947988"/>
            <a:ext cx="203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b="1"/>
              <a:t>111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2921000" y="2947988"/>
            <a:ext cx="2705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0001</a:t>
            </a:r>
          </a:p>
        </p:txBody>
      </p:sp>
      <p:graphicFrame>
        <p:nvGraphicFramePr>
          <p:cNvPr id="13403" name="Group 91"/>
          <p:cNvGraphicFramePr>
            <a:graphicFrameLocks noGrp="1"/>
          </p:cNvGraphicFramePr>
          <p:nvPr/>
        </p:nvGraphicFramePr>
        <p:xfrm>
          <a:off x="5937250" y="455613"/>
          <a:ext cx="2665413" cy="3033713"/>
        </p:xfrm>
        <a:graphic>
          <a:graphicData uri="http://schemas.openxmlformats.org/drawingml/2006/table">
            <a:tbl>
              <a:tblPr/>
              <a:tblGrid>
                <a:gridCol w="750888"/>
                <a:gridCol w="1503362"/>
                <a:gridCol w="411163"/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 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 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2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84" name="Text Box 72"/>
          <p:cNvSpPr txBox="1">
            <a:spLocks noChangeArrowheads="1"/>
          </p:cNvSpPr>
          <p:nvPr/>
        </p:nvSpPr>
        <p:spPr bwMode="auto">
          <a:xfrm>
            <a:off x="6154738" y="1027113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0</a:t>
            </a:r>
          </a:p>
        </p:txBody>
      </p:sp>
      <p:sp>
        <p:nvSpPr>
          <p:cNvPr id="13385" name="Text Box 73"/>
          <p:cNvSpPr txBox="1">
            <a:spLocks noChangeArrowheads="1"/>
          </p:cNvSpPr>
          <p:nvPr/>
        </p:nvSpPr>
        <p:spPr bwMode="auto">
          <a:xfrm>
            <a:off x="6688138" y="1025525"/>
            <a:ext cx="1914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0000</a:t>
            </a:r>
          </a:p>
        </p:txBody>
      </p:sp>
      <p:sp>
        <p:nvSpPr>
          <p:cNvPr id="13390" name="Text Box 78"/>
          <p:cNvSpPr txBox="1">
            <a:spLocks noChangeArrowheads="1"/>
          </p:cNvSpPr>
          <p:nvPr/>
        </p:nvSpPr>
        <p:spPr bwMode="auto">
          <a:xfrm>
            <a:off x="6154738" y="129222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13391" name="Text Box 79"/>
          <p:cNvSpPr txBox="1">
            <a:spLocks noChangeArrowheads="1"/>
          </p:cNvSpPr>
          <p:nvPr/>
        </p:nvSpPr>
        <p:spPr bwMode="auto">
          <a:xfrm>
            <a:off x="6688138" y="1271588"/>
            <a:ext cx="1914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0010</a:t>
            </a:r>
          </a:p>
        </p:txBody>
      </p:sp>
      <p:sp>
        <p:nvSpPr>
          <p:cNvPr id="13392" name="Text Box 80"/>
          <p:cNvSpPr txBox="1">
            <a:spLocks noChangeArrowheads="1"/>
          </p:cNvSpPr>
          <p:nvPr/>
        </p:nvSpPr>
        <p:spPr bwMode="auto">
          <a:xfrm>
            <a:off x="6154738" y="1538288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2</a:t>
            </a:r>
          </a:p>
        </p:txBody>
      </p:sp>
      <p:sp>
        <p:nvSpPr>
          <p:cNvPr id="13393" name="Text Box 81"/>
          <p:cNvSpPr txBox="1">
            <a:spLocks noChangeArrowheads="1"/>
          </p:cNvSpPr>
          <p:nvPr/>
        </p:nvSpPr>
        <p:spPr bwMode="auto">
          <a:xfrm>
            <a:off x="6688138" y="1557338"/>
            <a:ext cx="1914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0100</a:t>
            </a:r>
          </a:p>
        </p:txBody>
      </p:sp>
      <p:sp>
        <p:nvSpPr>
          <p:cNvPr id="13395" name="Text Box 83"/>
          <p:cNvSpPr txBox="1">
            <a:spLocks noChangeArrowheads="1"/>
          </p:cNvSpPr>
          <p:nvPr/>
        </p:nvSpPr>
        <p:spPr bwMode="auto">
          <a:xfrm>
            <a:off x="6154738" y="1843088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3</a:t>
            </a:r>
          </a:p>
        </p:txBody>
      </p:sp>
      <p:sp>
        <p:nvSpPr>
          <p:cNvPr id="13396" name="Text Box 84"/>
          <p:cNvSpPr txBox="1">
            <a:spLocks noChangeArrowheads="1"/>
          </p:cNvSpPr>
          <p:nvPr/>
        </p:nvSpPr>
        <p:spPr bwMode="auto">
          <a:xfrm>
            <a:off x="6688138" y="1843088"/>
            <a:ext cx="1914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0110</a:t>
            </a:r>
          </a:p>
        </p:txBody>
      </p:sp>
      <p:sp>
        <p:nvSpPr>
          <p:cNvPr id="13397" name="Text Box 85"/>
          <p:cNvSpPr txBox="1">
            <a:spLocks noChangeArrowheads="1"/>
          </p:cNvSpPr>
          <p:nvPr/>
        </p:nvSpPr>
        <p:spPr bwMode="auto">
          <a:xfrm>
            <a:off x="6154738" y="2185988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4</a:t>
            </a:r>
          </a:p>
        </p:txBody>
      </p:sp>
      <p:sp>
        <p:nvSpPr>
          <p:cNvPr id="13398" name="Text Box 86"/>
          <p:cNvSpPr txBox="1">
            <a:spLocks noChangeArrowheads="1"/>
          </p:cNvSpPr>
          <p:nvPr/>
        </p:nvSpPr>
        <p:spPr bwMode="auto">
          <a:xfrm>
            <a:off x="6688138" y="2185988"/>
            <a:ext cx="1914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1000</a:t>
            </a:r>
          </a:p>
        </p:txBody>
      </p:sp>
      <p:sp>
        <p:nvSpPr>
          <p:cNvPr id="13399" name="Text Box 87"/>
          <p:cNvSpPr txBox="1">
            <a:spLocks noChangeArrowheads="1"/>
          </p:cNvSpPr>
          <p:nvPr/>
        </p:nvSpPr>
        <p:spPr bwMode="auto">
          <a:xfrm>
            <a:off x="6154738" y="2471738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5</a:t>
            </a:r>
          </a:p>
        </p:txBody>
      </p:sp>
      <p:sp>
        <p:nvSpPr>
          <p:cNvPr id="13400" name="Text Box 88"/>
          <p:cNvSpPr txBox="1">
            <a:spLocks noChangeArrowheads="1"/>
          </p:cNvSpPr>
          <p:nvPr/>
        </p:nvSpPr>
        <p:spPr bwMode="auto">
          <a:xfrm>
            <a:off x="6688138" y="2452688"/>
            <a:ext cx="1914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1010</a:t>
            </a:r>
          </a:p>
        </p:txBody>
      </p:sp>
      <p:sp>
        <p:nvSpPr>
          <p:cNvPr id="13401" name="Text Box 89"/>
          <p:cNvSpPr txBox="1">
            <a:spLocks noChangeArrowheads="1"/>
          </p:cNvSpPr>
          <p:nvPr/>
        </p:nvSpPr>
        <p:spPr bwMode="auto">
          <a:xfrm>
            <a:off x="6154738" y="2719388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6</a:t>
            </a:r>
          </a:p>
        </p:txBody>
      </p:sp>
      <p:sp>
        <p:nvSpPr>
          <p:cNvPr id="13402" name="Text Box 90"/>
          <p:cNvSpPr txBox="1">
            <a:spLocks noChangeArrowheads="1"/>
          </p:cNvSpPr>
          <p:nvPr/>
        </p:nvSpPr>
        <p:spPr bwMode="auto">
          <a:xfrm>
            <a:off x="6688138" y="2700338"/>
            <a:ext cx="1914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1100</a:t>
            </a:r>
          </a:p>
        </p:txBody>
      </p:sp>
      <p:sp>
        <p:nvSpPr>
          <p:cNvPr id="13404" name="Text Box 92"/>
          <p:cNvSpPr txBox="1">
            <a:spLocks noChangeArrowheads="1"/>
          </p:cNvSpPr>
          <p:nvPr/>
        </p:nvSpPr>
        <p:spPr bwMode="auto">
          <a:xfrm>
            <a:off x="6154738" y="303212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7</a:t>
            </a:r>
          </a:p>
        </p:txBody>
      </p:sp>
      <p:sp>
        <p:nvSpPr>
          <p:cNvPr id="13405" name="Text Box 93"/>
          <p:cNvSpPr txBox="1">
            <a:spLocks noChangeArrowheads="1"/>
          </p:cNvSpPr>
          <p:nvPr/>
        </p:nvSpPr>
        <p:spPr bwMode="auto">
          <a:xfrm>
            <a:off x="6726238" y="3032125"/>
            <a:ext cx="1914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0001</a:t>
            </a:r>
          </a:p>
        </p:txBody>
      </p:sp>
      <p:sp>
        <p:nvSpPr>
          <p:cNvPr id="13407" name="AutoShape 95"/>
          <p:cNvSpPr>
            <a:spLocks/>
          </p:cNvSpPr>
          <p:nvPr/>
        </p:nvSpPr>
        <p:spPr bwMode="auto">
          <a:xfrm>
            <a:off x="8640763" y="1225550"/>
            <a:ext cx="241300" cy="1703388"/>
          </a:xfrm>
          <a:prstGeom prst="rightBracket">
            <a:avLst>
              <a:gd name="adj" fmla="val 58827"/>
            </a:avLst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08" name="Rectangle 96"/>
          <p:cNvSpPr>
            <a:spLocks noGrp="1" noChangeArrowheads="1"/>
          </p:cNvSpPr>
          <p:nvPr>
            <p:ph type="title" idx="4294967295"/>
          </p:nvPr>
        </p:nvSpPr>
        <p:spPr>
          <a:xfrm>
            <a:off x="720725" y="3405188"/>
            <a:ext cx="7772400" cy="1104900"/>
          </a:xfrm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>
                <a:solidFill>
                  <a:schemeClr val="accent1"/>
                </a:solidFill>
              </a:rPr>
              <a:t>5</a:t>
            </a:r>
            <a:r>
              <a:rPr lang="zh-CN" altLang="en-US" sz="2400" b="1">
                <a:solidFill>
                  <a:schemeClr val="accent1"/>
                </a:solidFill>
              </a:rPr>
              <a:t>、画状态转换图</a:t>
            </a:r>
          </a:p>
        </p:txBody>
      </p:sp>
      <p:sp>
        <p:nvSpPr>
          <p:cNvPr id="13409" name="Oval 97"/>
          <p:cNvSpPr>
            <a:spLocks noChangeArrowheads="1"/>
          </p:cNvSpPr>
          <p:nvPr/>
        </p:nvSpPr>
        <p:spPr bwMode="auto">
          <a:xfrm>
            <a:off x="2097088" y="4510088"/>
            <a:ext cx="823912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000</a:t>
            </a:r>
          </a:p>
        </p:txBody>
      </p:sp>
      <p:sp>
        <p:nvSpPr>
          <p:cNvPr id="13410" name="Line 98"/>
          <p:cNvSpPr>
            <a:spLocks noChangeShapeType="1"/>
          </p:cNvSpPr>
          <p:nvPr/>
        </p:nvSpPr>
        <p:spPr bwMode="auto">
          <a:xfrm>
            <a:off x="2921000" y="4662488"/>
            <a:ext cx="779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415" name="Line 103"/>
          <p:cNvSpPr>
            <a:spLocks noChangeShapeType="1"/>
          </p:cNvSpPr>
          <p:nvPr/>
        </p:nvSpPr>
        <p:spPr bwMode="auto">
          <a:xfrm flipH="1">
            <a:off x="3294063" y="4152900"/>
            <a:ext cx="328612" cy="255588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416" name="Text Box 104"/>
          <p:cNvSpPr txBox="1">
            <a:spLocks noChangeArrowheads="1"/>
          </p:cNvSpPr>
          <p:nvPr/>
        </p:nvSpPr>
        <p:spPr bwMode="auto">
          <a:xfrm>
            <a:off x="3373438" y="4152900"/>
            <a:ext cx="328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0</a:t>
            </a:r>
          </a:p>
        </p:txBody>
      </p:sp>
      <p:sp>
        <p:nvSpPr>
          <p:cNvPr id="13417" name="Oval 105"/>
          <p:cNvSpPr>
            <a:spLocks noChangeArrowheads="1"/>
          </p:cNvSpPr>
          <p:nvPr/>
        </p:nvSpPr>
        <p:spPr bwMode="auto">
          <a:xfrm>
            <a:off x="3702050" y="4510088"/>
            <a:ext cx="823913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001</a:t>
            </a:r>
          </a:p>
        </p:txBody>
      </p:sp>
      <p:sp>
        <p:nvSpPr>
          <p:cNvPr id="13418" name="Line 106"/>
          <p:cNvSpPr>
            <a:spLocks noChangeShapeType="1"/>
          </p:cNvSpPr>
          <p:nvPr/>
        </p:nvSpPr>
        <p:spPr bwMode="auto">
          <a:xfrm>
            <a:off x="4525963" y="4662488"/>
            <a:ext cx="779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419" name="Line 107"/>
          <p:cNvSpPr>
            <a:spLocks noChangeShapeType="1"/>
          </p:cNvSpPr>
          <p:nvPr/>
        </p:nvSpPr>
        <p:spPr bwMode="auto">
          <a:xfrm flipH="1">
            <a:off x="4851400" y="4254500"/>
            <a:ext cx="328613" cy="255588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420" name="Text Box 108"/>
          <p:cNvSpPr txBox="1">
            <a:spLocks noChangeArrowheads="1"/>
          </p:cNvSpPr>
          <p:nvPr/>
        </p:nvSpPr>
        <p:spPr bwMode="auto">
          <a:xfrm>
            <a:off x="5033963" y="4205288"/>
            <a:ext cx="328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0</a:t>
            </a:r>
          </a:p>
        </p:txBody>
      </p:sp>
      <p:sp>
        <p:nvSpPr>
          <p:cNvPr id="13421" name="Oval 109"/>
          <p:cNvSpPr>
            <a:spLocks noChangeArrowheads="1"/>
          </p:cNvSpPr>
          <p:nvPr/>
        </p:nvSpPr>
        <p:spPr bwMode="auto">
          <a:xfrm>
            <a:off x="5305425" y="4510088"/>
            <a:ext cx="823913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010</a:t>
            </a:r>
          </a:p>
        </p:txBody>
      </p:sp>
      <p:sp>
        <p:nvSpPr>
          <p:cNvPr id="13422" name="Line 110"/>
          <p:cNvSpPr>
            <a:spLocks noChangeShapeType="1"/>
          </p:cNvSpPr>
          <p:nvPr/>
        </p:nvSpPr>
        <p:spPr bwMode="auto">
          <a:xfrm>
            <a:off x="6154738" y="4662488"/>
            <a:ext cx="779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423" name="Line 111"/>
          <p:cNvSpPr>
            <a:spLocks noChangeShapeType="1"/>
          </p:cNvSpPr>
          <p:nvPr/>
        </p:nvSpPr>
        <p:spPr bwMode="auto">
          <a:xfrm flipH="1">
            <a:off x="6359525" y="4354513"/>
            <a:ext cx="328613" cy="255587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424" name="Text Box 112"/>
          <p:cNvSpPr txBox="1">
            <a:spLocks noChangeArrowheads="1"/>
          </p:cNvSpPr>
          <p:nvPr/>
        </p:nvSpPr>
        <p:spPr bwMode="auto">
          <a:xfrm>
            <a:off x="6567488" y="4275138"/>
            <a:ext cx="328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0</a:t>
            </a:r>
          </a:p>
        </p:txBody>
      </p:sp>
      <p:sp>
        <p:nvSpPr>
          <p:cNvPr id="13425" name="Oval 113"/>
          <p:cNvSpPr>
            <a:spLocks noChangeArrowheads="1"/>
          </p:cNvSpPr>
          <p:nvPr/>
        </p:nvSpPr>
        <p:spPr bwMode="auto">
          <a:xfrm>
            <a:off x="6896100" y="4510088"/>
            <a:ext cx="823913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011</a:t>
            </a:r>
          </a:p>
        </p:txBody>
      </p:sp>
      <p:sp>
        <p:nvSpPr>
          <p:cNvPr id="13426" name="Line 114"/>
          <p:cNvSpPr>
            <a:spLocks noChangeShapeType="1"/>
          </p:cNvSpPr>
          <p:nvPr/>
        </p:nvSpPr>
        <p:spPr bwMode="auto">
          <a:xfrm rot="5400000" flipV="1">
            <a:off x="7080250" y="5122863"/>
            <a:ext cx="501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427" name="Line 115"/>
          <p:cNvSpPr>
            <a:spLocks noChangeShapeType="1"/>
          </p:cNvSpPr>
          <p:nvPr/>
        </p:nvSpPr>
        <p:spPr bwMode="auto">
          <a:xfrm flipH="1">
            <a:off x="7391400" y="4872038"/>
            <a:ext cx="328613" cy="255587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428" name="Text Box 116"/>
          <p:cNvSpPr txBox="1">
            <a:spLocks noChangeArrowheads="1"/>
          </p:cNvSpPr>
          <p:nvPr/>
        </p:nvSpPr>
        <p:spPr bwMode="auto">
          <a:xfrm>
            <a:off x="7429500" y="4916488"/>
            <a:ext cx="328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0</a:t>
            </a:r>
          </a:p>
        </p:txBody>
      </p:sp>
      <p:sp>
        <p:nvSpPr>
          <p:cNvPr id="13429" name="Oval 117"/>
          <p:cNvSpPr>
            <a:spLocks noChangeArrowheads="1"/>
          </p:cNvSpPr>
          <p:nvPr/>
        </p:nvSpPr>
        <p:spPr bwMode="auto">
          <a:xfrm>
            <a:off x="6934200" y="5373688"/>
            <a:ext cx="823913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100</a:t>
            </a:r>
          </a:p>
        </p:txBody>
      </p:sp>
      <p:sp>
        <p:nvSpPr>
          <p:cNvPr id="13431" name="Line 119"/>
          <p:cNvSpPr>
            <a:spLocks noChangeShapeType="1"/>
          </p:cNvSpPr>
          <p:nvPr/>
        </p:nvSpPr>
        <p:spPr bwMode="auto">
          <a:xfrm flipH="1">
            <a:off x="6138863" y="5526088"/>
            <a:ext cx="779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432" name="Line 120"/>
          <p:cNvSpPr>
            <a:spLocks noChangeShapeType="1"/>
          </p:cNvSpPr>
          <p:nvPr/>
        </p:nvSpPr>
        <p:spPr bwMode="auto">
          <a:xfrm flipH="1">
            <a:off x="6402388" y="5549900"/>
            <a:ext cx="328612" cy="255588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433" name="Text Box 121"/>
          <p:cNvSpPr txBox="1">
            <a:spLocks noChangeArrowheads="1"/>
          </p:cNvSpPr>
          <p:nvPr/>
        </p:nvSpPr>
        <p:spPr bwMode="auto">
          <a:xfrm>
            <a:off x="6523038" y="5526088"/>
            <a:ext cx="328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0</a:t>
            </a:r>
          </a:p>
        </p:txBody>
      </p:sp>
      <p:sp>
        <p:nvSpPr>
          <p:cNvPr id="13434" name="Oval 122"/>
          <p:cNvSpPr>
            <a:spLocks noChangeArrowheads="1"/>
          </p:cNvSpPr>
          <p:nvPr/>
        </p:nvSpPr>
        <p:spPr bwMode="auto">
          <a:xfrm>
            <a:off x="5330825" y="5397500"/>
            <a:ext cx="823913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101</a:t>
            </a:r>
          </a:p>
        </p:txBody>
      </p:sp>
      <p:sp>
        <p:nvSpPr>
          <p:cNvPr id="13435" name="Line 123"/>
          <p:cNvSpPr>
            <a:spLocks noChangeShapeType="1"/>
          </p:cNvSpPr>
          <p:nvPr/>
        </p:nvSpPr>
        <p:spPr bwMode="auto">
          <a:xfrm flipH="1">
            <a:off x="4537075" y="5549900"/>
            <a:ext cx="779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436" name="Line 124"/>
          <p:cNvSpPr>
            <a:spLocks noChangeShapeType="1"/>
          </p:cNvSpPr>
          <p:nvPr/>
        </p:nvSpPr>
        <p:spPr bwMode="auto">
          <a:xfrm flipH="1">
            <a:off x="4686300" y="5549900"/>
            <a:ext cx="328613" cy="255588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437" name="Text Box 125"/>
          <p:cNvSpPr txBox="1">
            <a:spLocks noChangeArrowheads="1"/>
          </p:cNvSpPr>
          <p:nvPr/>
        </p:nvSpPr>
        <p:spPr bwMode="auto">
          <a:xfrm>
            <a:off x="4849813" y="5526088"/>
            <a:ext cx="328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0</a:t>
            </a:r>
          </a:p>
        </p:txBody>
      </p:sp>
      <p:sp>
        <p:nvSpPr>
          <p:cNvPr id="13438" name="Oval 126"/>
          <p:cNvSpPr>
            <a:spLocks noChangeArrowheads="1"/>
          </p:cNvSpPr>
          <p:nvPr/>
        </p:nvSpPr>
        <p:spPr bwMode="auto">
          <a:xfrm>
            <a:off x="3713163" y="5397500"/>
            <a:ext cx="823912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110</a:t>
            </a:r>
          </a:p>
        </p:txBody>
      </p:sp>
      <p:sp>
        <p:nvSpPr>
          <p:cNvPr id="13439" name="Line 127"/>
          <p:cNvSpPr>
            <a:spLocks noChangeShapeType="1"/>
          </p:cNvSpPr>
          <p:nvPr/>
        </p:nvSpPr>
        <p:spPr bwMode="auto">
          <a:xfrm flipH="1" flipV="1">
            <a:off x="2754313" y="4814888"/>
            <a:ext cx="958850" cy="735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440" name="Line 128"/>
          <p:cNvSpPr>
            <a:spLocks noChangeShapeType="1"/>
          </p:cNvSpPr>
          <p:nvPr/>
        </p:nvSpPr>
        <p:spPr bwMode="auto">
          <a:xfrm flipH="1">
            <a:off x="2795588" y="5118100"/>
            <a:ext cx="328612" cy="255588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441" name="Text Box 129"/>
          <p:cNvSpPr txBox="1">
            <a:spLocks noChangeArrowheads="1"/>
          </p:cNvSpPr>
          <p:nvPr/>
        </p:nvSpPr>
        <p:spPr bwMode="auto">
          <a:xfrm>
            <a:off x="2830513" y="5145088"/>
            <a:ext cx="328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13442" name="Oval 130"/>
          <p:cNvSpPr>
            <a:spLocks noChangeArrowheads="1"/>
          </p:cNvSpPr>
          <p:nvPr/>
        </p:nvSpPr>
        <p:spPr bwMode="auto">
          <a:xfrm>
            <a:off x="1235075" y="5500688"/>
            <a:ext cx="823913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111</a:t>
            </a:r>
          </a:p>
        </p:txBody>
      </p:sp>
      <p:sp>
        <p:nvSpPr>
          <p:cNvPr id="13443" name="Line 131"/>
          <p:cNvSpPr>
            <a:spLocks noChangeShapeType="1"/>
          </p:cNvSpPr>
          <p:nvPr/>
        </p:nvSpPr>
        <p:spPr bwMode="auto">
          <a:xfrm flipV="1">
            <a:off x="1716088" y="4814888"/>
            <a:ext cx="728662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444" name="Line 132"/>
          <p:cNvSpPr>
            <a:spLocks noChangeShapeType="1"/>
          </p:cNvSpPr>
          <p:nvPr/>
        </p:nvSpPr>
        <p:spPr bwMode="auto">
          <a:xfrm>
            <a:off x="2058988" y="5141913"/>
            <a:ext cx="328612" cy="255587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445" name="Text Box 133"/>
          <p:cNvSpPr txBox="1">
            <a:spLocks noChangeArrowheads="1"/>
          </p:cNvSpPr>
          <p:nvPr/>
        </p:nvSpPr>
        <p:spPr bwMode="auto">
          <a:xfrm>
            <a:off x="1931988" y="5118100"/>
            <a:ext cx="328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3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3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3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3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3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3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3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3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3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3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3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3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3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3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3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3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3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3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3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3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3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3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3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3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3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3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3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3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3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3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3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3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3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3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3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3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3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3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3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3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3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3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3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13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3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3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3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3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3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3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3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3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13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13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3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3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13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13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3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3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13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13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3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13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13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13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3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13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84" grpId="0" autoUpdateAnimBg="0"/>
      <p:bldP spid="13385" grpId="0" autoUpdateAnimBg="0"/>
      <p:bldP spid="13390" grpId="0" autoUpdateAnimBg="0"/>
      <p:bldP spid="13391" grpId="0" autoUpdateAnimBg="0"/>
      <p:bldP spid="13392" grpId="0" autoUpdateAnimBg="0"/>
      <p:bldP spid="13393" grpId="0" autoUpdateAnimBg="0"/>
      <p:bldP spid="13395" grpId="0" autoUpdateAnimBg="0"/>
      <p:bldP spid="13396" grpId="0" autoUpdateAnimBg="0"/>
      <p:bldP spid="13397" grpId="0" autoUpdateAnimBg="0"/>
      <p:bldP spid="13398" grpId="0" autoUpdateAnimBg="0"/>
      <p:bldP spid="13399" grpId="0" autoUpdateAnimBg="0"/>
      <p:bldP spid="13400" grpId="0" autoUpdateAnimBg="0"/>
      <p:bldP spid="13401" grpId="0" autoUpdateAnimBg="0"/>
      <p:bldP spid="13402" grpId="0" autoUpdateAnimBg="0"/>
      <p:bldP spid="13404" grpId="0" autoUpdateAnimBg="0"/>
      <p:bldP spid="13405" grpId="0" autoUpdateAnimBg="0"/>
      <p:bldP spid="13407" grpId="0" animBg="1"/>
      <p:bldP spid="13408" grpId="0" autoUpdateAnimBg="0"/>
      <p:bldP spid="13409" grpId="0" animBg="1" autoUpdateAnimBg="0"/>
      <p:bldP spid="13410" grpId="0" animBg="1"/>
      <p:bldP spid="13415" grpId="0" animBg="1"/>
      <p:bldP spid="13416" grpId="0" autoUpdateAnimBg="0"/>
      <p:bldP spid="13417" grpId="0" animBg="1" autoUpdateAnimBg="0"/>
      <p:bldP spid="13418" grpId="0" animBg="1"/>
      <p:bldP spid="13419" grpId="0" animBg="1"/>
      <p:bldP spid="13420" grpId="0" autoUpdateAnimBg="0"/>
      <p:bldP spid="13421" grpId="0" animBg="1" autoUpdateAnimBg="0"/>
      <p:bldP spid="13422" grpId="0" animBg="1"/>
      <p:bldP spid="13423" grpId="0" animBg="1"/>
      <p:bldP spid="13424" grpId="0" autoUpdateAnimBg="0"/>
      <p:bldP spid="13425" grpId="0" animBg="1" autoUpdateAnimBg="0"/>
      <p:bldP spid="13426" grpId="0" animBg="1"/>
      <p:bldP spid="13427" grpId="0" animBg="1"/>
      <p:bldP spid="13428" grpId="0" autoUpdateAnimBg="0"/>
      <p:bldP spid="13429" grpId="0" animBg="1" autoUpdateAnimBg="0"/>
      <p:bldP spid="13431" grpId="0" animBg="1"/>
      <p:bldP spid="13432" grpId="0" animBg="1"/>
      <p:bldP spid="13433" grpId="0" autoUpdateAnimBg="0"/>
      <p:bldP spid="13434" grpId="0" animBg="1" autoUpdateAnimBg="0"/>
      <p:bldP spid="13435" grpId="0" animBg="1"/>
      <p:bldP spid="13436" grpId="0" animBg="1"/>
      <p:bldP spid="13437" grpId="0" autoUpdateAnimBg="0"/>
      <p:bldP spid="13438" grpId="0" animBg="1" autoUpdateAnimBg="0"/>
      <p:bldP spid="13439" grpId="0" animBg="1"/>
      <p:bldP spid="13440" grpId="0" animBg="1"/>
      <p:bldP spid="13441" grpId="0" autoUpdateAnimBg="0"/>
      <p:bldP spid="13442" grpId="0" animBg="1" autoUpdateAnimBg="0"/>
      <p:bldP spid="13443" grpId="0" animBg="1"/>
      <p:bldP spid="13444" grpId="0" animBg="1"/>
      <p:bldP spid="1344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200025"/>
            <a:ext cx="7772400" cy="1104900"/>
          </a:xfrm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 b="1">
                <a:solidFill>
                  <a:schemeClr val="accent1"/>
                </a:solidFill>
              </a:rPr>
              <a:t>6</a:t>
            </a:r>
            <a:r>
              <a:rPr lang="zh-CN" altLang="en-US" sz="3200" b="1">
                <a:solidFill>
                  <a:schemeClr val="accent1"/>
                </a:solidFill>
              </a:rPr>
              <a:t>、画时序图</a:t>
            </a:r>
          </a:p>
        </p:txBody>
      </p:sp>
      <p:grpSp>
        <p:nvGrpSpPr>
          <p:cNvPr id="36867" name="Group 3"/>
          <p:cNvGrpSpPr>
            <a:grpSpLocks/>
          </p:cNvGrpSpPr>
          <p:nvPr/>
        </p:nvGrpSpPr>
        <p:grpSpPr bwMode="auto">
          <a:xfrm>
            <a:off x="1971675" y="134938"/>
            <a:ext cx="6523038" cy="1830387"/>
            <a:chOff x="778" y="2616"/>
            <a:chExt cx="4109" cy="1153"/>
          </a:xfrm>
        </p:grpSpPr>
        <p:sp>
          <p:nvSpPr>
            <p:cNvPr id="36868" name="Oval 4"/>
            <p:cNvSpPr>
              <a:spLocks noChangeArrowheads="1"/>
            </p:cNvSpPr>
            <p:nvPr/>
          </p:nvSpPr>
          <p:spPr bwMode="auto">
            <a:xfrm>
              <a:off x="1321" y="2841"/>
              <a:ext cx="519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accent1"/>
                  </a:solidFill>
                </a:rPr>
                <a:t>000</a:t>
              </a:r>
            </a:p>
          </p:txBody>
        </p:sp>
        <p:sp>
          <p:nvSpPr>
            <p:cNvPr id="36869" name="Line 5"/>
            <p:cNvSpPr>
              <a:spLocks noChangeShapeType="1"/>
            </p:cNvSpPr>
            <p:nvPr/>
          </p:nvSpPr>
          <p:spPr bwMode="auto">
            <a:xfrm>
              <a:off x="1840" y="2937"/>
              <a:ext cx="4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0" name="Line 6"/>
            <p:cNvSpPr>
              <a:spLocks noChangeShapeType="1"/>
            </p:cNvSpPr>
            <p:nvPr/>
          </p:nvSpPr>
          <p:spPr bwMode="auto">
            <a:xfrm flipH="1">
              <a:off x="2075" y="2616"/>
              <a:ext cx="207" cy="161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1" name="Text Box 7"/>
            <p:cNvSpPr txBox="1">
              <a:spLocks noChangeArrowheads="1"/>
            </p:cNvSpPr>
            <p:nvPr/>
          </p:nvSpPr>
          <p:spPr bwMode="auto">
            <a:xfrm>
              <a:off x="2125" y="2616"/>
              <a:ext cx="2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  <p:sp>
          <p:nvSpPr>
            <p:cNvPr id="36872" name="Oval 8"/>
            <p:cNvSpPr>
              <a:spLocks noChangeArrowheads="1"/>
            </p:cNvSpPr>
            <p:nvPr/>
          </p:nvSpPr>
          <p:spPr bwMode="auto">
            <a:xfrm>
              <a:off x="2332" y="2841"/>
              <a:ext cx="519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accent1"/>
                  </a:solidFill>
                </a:rPr>
                <a:t>001</a:t>
              </a:r>
            </a:p>
          </p:txBody>
        </p:sp>
        <p:sp>
          <p:nvSpPr>
            <p:cNvPr id="36873" name="Line 9"/>
            <p:cNvSpPr>
              <a:spLocks noChangeShapeType="1"/>
            </p:cNvSpPr>
            <p:nvPr/>
          </p:nvSpPr>
          <p:spPr bwMode="auto">
            <a:xfrm>
              <a:off x="2851" y="2937"/>
              <a:ext cx="4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4" name="Line 10"/>
            <p:cNvSpPr>
              <a:spLocks noChangeShapeType="1"/>
            </p:cNvSpPr>
            <p:nvPr/>
          </p:nvSpPr>
          <p:spPr bwMode="auto">
            <a:xfrm flipH="1">
              <a:off x="3056" y="2680"/>
              <a:ext cx="207" cy="161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5" name="Text Box 11"/>
            <p:cNvSpPr txBox="1">
              <a:spLocks noChangeArrowheads="1"/>
            </p:cNvSpPr>
            <p:nvPr/>
          </p:nvSpPr>
          <p:spPr bwMode="auto">
            <a:xfrm>
              <a:off x="3171" y="2649"/>
              <a:ext cx="2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  <p:sp>
          <p:nvSpPr>
            <p:cNvPr id="36876" name="Oval 12"/>
            <p:cNvSpPr>
              <a:spLocks noChangeArrowheads="1"/>
            </p:cNvSpPr>
            <p:nvPr/>
          </p:nvSpPr>
          <p:spPr bwMode="auto">
            <a:xfrm>
              <a:off x="3342" y="2841"/>
              <a:ext cx="519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accent1"/>
                  </a:solidFill>
                </a:rPr>
                <a:t>010</a:t>
              </a:r>
            </a:p>
          </p:txBody>
        </p:sp>
        <p:sp>
          <p:nvSpPr>
            <p:cNvPr id="36877" name="Line 13"/>
            <p:cNvSpPr>
              <a:spLocks noChangeShapeType="1"/>
            </p:cNvSpPr>
            <p:nvPr/>
          </p:nvSpPr>
          <p:spPr bwMode="auto">
            <a:xfrm>
              <a:off x="3877" y="2937"/>
              <a:ext cx="4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8" name="Line 14"/>
            <p:cNvSpPr>
              <a:spLocks noChangeShapeType="1"/>
            </p:cNvSpPr>
            <p:nvPr/>
          </p:nvSpPr>
          <p:spPr bwMode="auto">
            <a:xfrm flipH="1">
              <a:off x="4006" y="2743"/>
              <a:ext cx="207" cy="161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9" name="Text Box 15"/>
            <p:cNvSpPr txBox="1">
              <a:spLocks noChangeArrowheads="1"/>
            </p:cNvSpPr>
            <p:nvPr/>
          </p:nvSpPr>
          <p:spPr bwMode="auto">
            <a:xfrm>
              <a:off x="4137" y="2693"/>
              <a:ext cx="2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  <p:sp>
          <p:nvSpPr>
            <p:cNvPr id="36880" name="Oval 16"/>
            <p:cNvSpPr>
              <a:spLocks noChangeArrowheads="1"/>
            </p:cNvSpPr>
            <p:nvPr/>
          </p:nvSpPr>
          <p:spPr bwMode="auto">
            <a:xfrm>
              <a:off x="4344" y="2841"/>
              <a:ext cx="519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accent1"/>
                  </a:solidFill>
                </a:rPr>
                <a:t>011</a:t>
              </a:r>
            </a:p>
          </p:txBody>
        </p:sp>
        <p:sp>
          <p:nvSpPr>
            <p:cNvPr id="36881" name="Line 17"/>
            <p:cNvSpPr>
              <a:spLocks noChangeShapeType="1"/>
            </p:cNvSpPr>
            <p:nvPr/>
          </p:nvSpPr>
          <p:spPr bwMode="auto">
            <a:xfrm rot="5400000" flipV="1">
              <a:off x="4460" y="3227"/>
              <a:ext cx="3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2" name="Line 18"/>
            <p:cNvSpPr>
              <a:spLocks noChangeShapeType="1"/>
            </p:cNvSpPr>
            <p:nvPr/>
          </p:nvSpPr>
          <p:spPr bwMode="auto">
            <a:xfrm flipH="1">
              <a:off x="4656" y="3069"/>
              <a:ext cx="207" cy="161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3" name="Text Box 19"/>
            <p:cNvSpPr txBox="1">
              <a:spLocks noChangeArrowheads="1"/>
            </p:cNvSpPr>
            <p:nvPr/>
          </p:nvSpPr>
          <p:spPr bwMode="auto">
            <a:xfrm>
              <a:off x="4680" y="3097"/>
              <a:ext cx="2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  <p:sp>
          <p:nvSpPr>
            <p:cNvPr id="36884" name="Oval 20"/>
            <p:cNvSpPr>
              <a:spLocks noChangeArrowheads="1"/>
            </p:cNvSpPr>
            <p:nvPr/>
          </p:nvSpPr>
          <p:spPr bwMode="auto">
            <a:xfrm>
              <a:off x="4368" y="3385"/>
              <a:ext cx="519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accent1"/>
                  </a:solidFill>
                </a:rPr>
                <a:t>100</a:t>
              </a:r>
            </a:p>
          </p:txBody>
        </p:sp>
        <p:sp>
          <p:nvSpPr>
            <p:cNvPr id="36885" name="Line 21"/>
            <p:cNvSpPr>
              <a:spLocks noChangeShapeType="1"/>
            </p:cNvSpPr>
            <p:nvPr/>
          </p:nvSpPr>
          <p:spPr bwMode="auto">
            <a:xfrm flipH="1">
              <a:off x="3867" y="3481"/>
              <a:ext cx="4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6" name="Line 22"/>
            <p:cNvSpPr>
              <a:spLocks noChangeShapeType="1"/>
            </p:cNvSpPr>
            <p:nvPr/>
          </p:nvSpPr>
          <p:spPr bwMode="auto">
            <a:xfrm flipH="1">
              <a:off x="4033" y="3496"/>
              <a:ext cx="207" cy="161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7" name="Text Box 23"/>
            <p:cNvSpPr txBox="1">
              <a:spLocks noChangeArrowheads="1"/>
            </p:cNvSpPr>
            <p:nvPr/>
          </p:nvSpPr>
          <p:spPr bwMode="auto">
            <a:xfrm>
              <a:off x="4109" y="3481"/>
              <a:ext cx="2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  <p:sp>
          <p:nvSpPr>
            <p:cNvPr id="36888" name="Oval 24"/>
            <p:cNvSpPr>
              <a:spLocks noChangeArrowheads="1"/>
            </p:cNvSpPr>
            <p:nvPr/>
          </p:nvSpPr>
          <p:spPr bwMode="auto">
            <a:xfrm>
              <a:off x="3358" y="3400"/>
              <a:ext cx="519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accent1"/>
                  </a:solidFill>
                </a:rPr>
                <a:t>101</a:t>
              </a:r>
            </a:p>
          </p:txBody>
        </p:sp>
        <p:sp>
          <p:nvSpPr>
            <p:cNvPr id="36889" name="Line 25"/>
            <p:cNvSpPr>
              <a:spLocks noChangeShapeType="1"/>
            </p:cNvSpPr>
            <p:nvPr/>
          </p:nvSpPr>
          <p:spPr bwMode="auto">
            <a:xfrm flipH="1">
              <a:off x="2858" y="3496"/>
              <a:ext cx="4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0" name="Line 26"/>
            <p:cNvSpPr>
              <a:spLocks noChangeShapeType="1"/>
            </p:cNvSpPr>
            <p:nvPr/>
          </p:nvSpPr>
          <p:spPr bwMode="auto">
            <a:xfrm flipH="1">
              <a:off x="2952" y="3496"/>
              <a:ext cx="207" cy="161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1" name="Text Box 27"/>
            <p:cNvSpPr txBox="1">
              <a:spLocks noChangeArrowheads="1"/>
            </p:cNvSpPr>
            <p:nvPr/>
          </p:nvSpPr>
          <p:spPr bwMode="auto">
            <a:xfrm>
              <a:off x="3055" y="3481"/>
              <a:ext cx="2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  <p:sp>
          <p:nvSpPr>
            <p:cNvPr id="36892" name="Oval 28"/>
            <p:cNvSpPr>
              <a:spLocks noChangeArrowheads="1"/>
            </p:cNvSpPr>
            <p:nvPr/>
          </p:nvSpPr>
          <p:spPr bwMode="auto">
            <a:xfrm>
              <a:off x="2339" y="3400"/>
              <a:ext cx="519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accent1"/>
                  </a:solidFill>
                </a:rPr>
                <a:t>110</a:t>
              </a:r>
            </a:p>
          </p:txBody>
        </p:sp>
        <p:sp>
          <p:nvSpPr>
            <p:cNvPr id="36893" name="Line 29"/>
            <p:cNvSpPr>
              <a:spLocks noChangeShapeType="1"/>
            </p:cNvSpPr>
            <p:nvPr/>
          </p:nvSpPr>
          <p:spPr bwMode="auto">
            <a:xfrm flipH="1" flipV="1">
              <a:off x="1735" y="3033"/>
              <a:ext cx="604" cy="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4" name="Line 30"/>
            <p:cNvSpPr>
              <a:spLocks noChangeShapeType="1"/>
            </p:cNvSpPr>
            <p:nvPr/>
          </p:nvSpPr>
          <p:spPr bwMode="auto">
            <a:xfrm flipH="1">
              <a:off x="1761" y="3224"/>
              <a:ext cx="207" cy="161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5" name="Text Box 31"/>
            <p:cNvSpPr txBox="1">
              <a:spLocks noChangeArrowheads="1"/>
            </p:cNvSpPr>
            <p:nvPr/>
          </p:nvSpPr>
          <p:spPr bwMode="auto">
            <a:xfrm>
              <a:off x="1783" y="3241"/>
              <a:ext cx="2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  <p:sp>
          <p:nvSpPr>
            <p:cNvPr id="36896" name="Oval 32"/>
            <p:cNvSpPr>
              <a:spLocks noChangeArrowheads="1"/>
            </p:cNvSpPr>
            <p:nvPr/>
          </p:nvSpPr>
          <p:spPr bwMode="auto">
            <a:xfrm>
              <a:off x="778" y="3465"/>
              <a:ext cx="519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accent1"/>
                  </a:solidFill>
                </a:rPr>
                <a:t>111</a:t>
              </a:r>
            </a:p>
          </p:txBody>
        </p:sp>
        <p:sp>
          <p:nvSpPr>
            <p:cNvPr id="36897" name="Line 33"/>
            <p:cNvSpPr>
              <a:spLocks noChangeShapeType="1"/>
            </p:cNvSpPr>
            <p:nvPr/>
          </p:nvSpPr>
          <p:spPr bwMode="auto">
            <a:xfrm flipV="1">
              <a:off x="1081" y="3033"/>
              <a:ext cx="459" cy="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8" name="Line 34"/>
            <p:cNvSpPr>
              <a:spLocks noChangeShapeType="1"/>
            </p:cNvSpPr>
            <p:nvPr/>
          </p:nvSpPr>
          <p:spPr bwMode="auto">
            <a:xfrm>
              <a:off x="1297" y="3239"/>
              <a:ext cx="207" cy="161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9" name="Text Box 35"/>
            <p:cNvSpPr txBox="1">
              <a:spLocks noChangeArrowheads="1"/>
            </p:cNvSpPr>
            <p:nvPr/>
          </p:nvSpPr>
          <p:spPr bwMode="auto">
            <a:xfrm>
              <a:off x="1217" y="3224"/>
              <a:ext cx="2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</p:grpSp>
      <p:sp>
        <p:nvSpPr>
          <p:cNvPr id="36900" name="Text Box 36"/>
          <p:cNvSpPr txBox="1">
            <a:spLocks noChangeArrowheads="1"/>
          </p:cNvSpPr>
          <p:nvPr/>
        </p:nvSpPr>
        <p:spPr bwMode="auto">
          <a:xfrm>
            <a:off x="792163" y="1660525"/>
            <a:ext cx="750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CP</a:t>
            </a:r>
          </a:p>
        </p:txBody>
      </p:sp>
      <p:grpSp>
        <p:nvGrpSpPr>
          <p:cNvPr id="36923" name="Group 59"/>
          <p:cNvGrpSpPr>
            <a:grpSpLocks/>
          </p:cNvGrpSpPr>
          <p:nvPr/>
        </p:nvGrpSpPr>
        <p:grpSpPr bwMode="auto">
          <a:xfrm>
            <a:off x="1727200" y="2424113"/>
            <a:ext cx="5662613" cy="2770187"/>
            <a:chOff x="1088" y="1527"/>
            <a:chExt cx="3567" cy="1745"/>
          </a:xfrm>
        </p:grpSpPr>
        <p:sp>
          <p:nvSpPr>
            <p:cNvPr id="36924" name="Line 60"/>
            <p:cNvSpPr>
              <a:spLocks noChangeShapeType="1"/>
            </p:cNvSpPr>
            <p:nvPr/>
          </p:nvSpPr>
          <p:spPr bwMode="auto">
            <a:xfrm>
              <a:off x="1088" y="1607"/>
              <a:ext cx="0" cy="1665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5" name="Line 61"/>
            <p:cNvSpPr>
              <a:spLocks noChangeShapeType="1"/>
            </p:cNvSpPr>
            <p:nvPr/>
          </p:nvSpPr>
          <p:spPr bwMode="auto">
            <a:xfrm>
              <a:off x="1512" y="1527"/>
              <a:ext cx="0" cy="1665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6" name="Line 62"/>
            <p:cNvSpPr>
              <a:spLocks noChangeShapeType="1"/>
            </p:cNvSpPr>
            <p:nvPr/>
          </p:nvSpPr>
          <p:spPr bwMode="auto">
            <a:xfrm>
              <a:off x="1953" y="1580"/>
              <a:ext cx="0" cy="1665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7" name="Line 63"/>
            <p:cNvSpPr>
              <a:spLocks noChangeShapeType="1"/>
            </p:cNvSpPr>
            <p:nvPr/>
          </p:nvSpPr>
          <p:spPr bwMode="auto">
            <a:xfrm>
              <a:off x="2394" y="1558"/>
              <a:ext cx="0" cy="1665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8" name="Line 64"/>
            <p:cNvSpPr>
              <a:spLocks noChangeShapeType="1"/>
            </p:cNvSpPr>
            <p:nvPr/>
          </p:nvSpPr>
          <p:spPr bwMode="auto">
            <a:xfrm>
              <a:off x="2831" y="1558"/>
              <a:ext cx="0" cy="1665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9" name="Line 65"/>
            <p:cNvSpPr>
              <a:spLocks noChangeShapeType="1"/>
            </p:cNvSpPr>
            <p:nvPr/>
          </p:nvSpPr>
          <p:spPr bwMode="auto">
            <a:xfrm>
              <a:off x="3280" y="1558"/>
              <a:ext cx="0" cy="1665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0" name="Line 66"/>
            <p:cNvSpPr>
              <a:spLocks noChangeShapeType="1"/>
            </p:cNvSpPr>
            <p:nvPr/>
          </p:nvSpPr>
          <p:spPr bwMode="auto">
            <a:xfrm>
              <a:off x="3737" y="1558"/>
              <a:ext cx="0" cy="1665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1" name="Line 67"/>
            <p:cNvSpPr>
              <a:spLocks noChangeShapeType="1"/>
            </p:cNvSpPr>
            <p:nvPr/>
          </p:nvSpPr>
          <p:spPr bwMode="auto">
            <a:xfrm>
              <a:off x="4655" y="1558"/>
              <a:ext cx="0" cy="1665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2" name="Line 68"/>
            <p:cNvSpPr>
              <a:spLocks noChangeShapeType="1"/>
            </p:cNvSpPr>
            <p:nvPr/>
          </p:nvSpPr>
          <p:spPr bwMode="auto">
            <a:xfrm>
              <a:off x="4196" y="1580"/>
              <a:ext cx="0" cy="1665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933" name="Text Box 69"/>
          <p:cNvSpPr txBox="1">
            <a:spLocks noChangeArrowheads="1"/>
          </p:cNvSpPr>
          <p:nvPr/>
        </p:nvSpPr>
        <p:spPr bwMode="auto">
          <a:xfrm>
            <a:off x="1355725" y="2546350"/>
            <a:ext cx="3714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0</a:t>
            </a:r>
          </a:p>
          <a:p>
            <a:pPr>
              <a:spcBef>
                <a:spcPct val="50000"/>
              </a:spcBef>
            </a:pPr>
            <a:endParaRPr lang="en-US" altLang="zh-CN" b="1">
              <a:solidFill>
                <a:schemeClr val="accent1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0</a:t>
            </a:r>
          </a:p>
          <a:p>
            <a:pPr>
              <a:spcBef>
                <a:spcPct val="50000"/>
              </a:spcBef>
            </a:pPr>
            <a:endParaRPr lang="en-US" altLang="zh-CN" b="1">
              <a:solidFill>
                <a:schemeClr val="accent1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36934" name="Text Box 70"/>
          <p:cNvSpPr txBox="1">
            <a:spLocks noChangeArrowheads="1"/>
          </p:cNvSpPr>
          <p:nvPr/>
        </p:nvSpPr>
        <p:spPr bwMode="auto">
          <a:xfrm>
            <a:off x="1879600" y="2546350"/>
            <a:ext cx="3714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50000"/>
              </a:spcBef>
            </a:pPr>
            <a:endParaRPr lang="en-US" altLang="zh-CN" b="1">
              <a:solidFill>
                <a:schemeClr val="accent1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0</a:t>
            </a:r>
          </a:p>
          <a:p>
            <a:pPr>
              <a:spcBef>
                <a:spcPct val="50000"/>
              </a:spcBef>
            </a:pPr>
            <a:endParaRPr lang="en-US" altLang="zh-CN" b="1">
              <a:solidFill>
                <a:schemeClr val="accent1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36935" name="Text Box 71"/>
          <p:cNvSpPr txBox="1">
            <a:spLocks noChangeArrowheads="1"/>
          </p:cNvSpPr>
          <p:nvPr/>
        </p:nvSpPr>
        <p:spPr bwMode="auto">
          <a:xfrm>
            <a:off x="2546350" y="2546350"/>
            <a:ext cx="3714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0</a:t>
            </a:r>
          </a:p>
          <a:p>
            <a:pPr>
              <a:spcBef>
                <a:spcPct val="50000"/>
              </a:spcBef>
            </a:pPr>
            <a:endParaRPr lang="en-US" altLang="zh-CN" b="1">
              <a:solidFill>
                <a:schemeClr val="accent1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50000"/>
              </a:spcBef>
            </a:pPr>
            <a:endParaRPr lang="en-US" altLang="zh-CN" b="1">
              <a:solidFill>
                <a:schemeClr val="accent1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36936" name="Text Box 72"/>
          <p:cNvSpPr txBox="1">
            <a:spLocks noChangeArrowheads="1"/>
          </p:cNvSpPr>
          <p:nvPr/>
        </p:nvSpPr>
        <p:spPr bwMode="auto">
          <a:xfrm>
            <a:off x="3305175" y="2503488"/>
            <a:ext cx="3714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50000"/>
              </a:spcBef>
            </a:pPr>
            <a:endParaRPr lang="en-US" altLang="zh-CN" b="1">
              <a:solidFill>
                <a:schemeClr val="accent1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50000"/>
              </a:spcBef>
            </a:pPr>
            <a:endParaRPr lang="en-US" altLang="zh-CN" b="1">
              <a:solidFill>
                <a:schemeClr val="accent1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36937" name="Text Box 73"/>
          <p:cNvSpPr txBox="1">
            <a:spLocks noChangeArrowheads="1"/>
          </p:cNvSpPr>
          <p:nvPr/>
        </p:nvSpPr>
        <p:spPr bwMode="auto">
          <a:xfrm>
            <a:off x="3987800" y="2546350"/>
            <a:ext cx="3714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0</a:t>
            </a:r>
          </a:p>
          <a:p>
            <a:pPr>
              <a:spcBef>
                <a:spcPct val="50000"/>
              </a:spcBef>
            </a:pPr>
            <a:endParaRPr lang="en-US" altLang="zh-CN" b="1">
              <a:solidFill>
                <a:schemeClr val="accent1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0</a:t>
            </a:r>
          </a:p>
          <a:p>
            <a:pPr>
              <a:spcBef>
                <a:spcPct val="50000"/>
              </a:spcBef>
            </a:pPr>
            <a:endParaRPr lang="en-US" altLang="zh-CN" b="1">
              <a:solidFill>
                <a:schemeClr val="accent1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6938" name="Text Box 74"/>
          <p:cNvSpPr txBox="1">
            <a:spLocks noChangeArrowheads="1"/>
          </p:cNvSpPr>
          <p:nvPr/>
        </p:nvSpPr>
        <p:spPr bwMode="auto">
          <a:xfrm>
            <a:off x="4652963" y="2579688"/>
            <a:ext cx="3714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50000"/>
              </a:spcBef>
            </a:pPr>
            <a:endParaRPr lang="en-US" altLang="zh-CN" b="1">
              <a:solidFill>
                <a:schemeClr val="accent1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0</a:t>
            </a:r>
          </a:p>
          <a:p>
            <a:pPr>
              <a:spcBef>
                <a:spcPct val="50000"/>
              </a:spcBef>
            </a:pPr>
            <a:endParaRPr lang="en-US" altLang="zh-CN" b="1">
              <a:solidFill>
                <a:schemeClr val="accent1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6939" name="Text Box 75"/>
          <p:cNvSpPr txBox="1">
            <a:spLocks noChangeArrowheads="1"/>
          </p:cNvSpPr>
          <p:nvPr/>
        </p:nvSpPr>
        <p:spPr bwMode="auto">
          <a:xfrm>
            <a:off x="5402263" y="2579688"/>
            <a:ext cx="3714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0</a:t>
            </a:r>
          </a:p>
          <a:p>
            <a:pPr>
              <a:spcBef>
                <a:spcPct val="50000"/>
              </a:spcBef>
            </a:pPr>
            <a:endParaRPr lang="en-US" altLang="zh-CN" b="1">
              <a:solidFill>
                <a:schemeClr val="accent1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50000"/>
              </a:spcBef>
            </a:pPr>
            <a:endParaRPr lang="en-US" altLang="zh-CN" b="1">
              <a:solidFill>
                <a:schemeClr val="accent1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6940" name="Text Box 76"/>
          <p:cNvSpPr txBox="1">
            <a:spLocks noChangeArrowheads="1"/>
          </p:cNvSpPr>
          <p:nvPr/>
        </p:nvSpPr>
        <p:spPr bwMode="auto">
          <a:xfrm>
            <a:off x="6107113" y="2546350"/>
            <a:ext cx="3714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0</a:t>
            </a:r>
          </a:p>
          <a:p>
            <a:pPr>
              <a:spcBef>
                <a:spcPct val="50000"/>
              </a:spcBef>
            </a:pPr>
            <a:endParaRPr lang="en-US" altLang="zh-CN" b="1">
              <a:solidFill>
                <a:schemeClr val="accent1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0</a:t>
            </a:r>
          </a:p>
          <a:p>
            <a:pPr>
              <a:spcBef>
                <a:spcPct val="50000"/>
              </a:spcBef>
            </a:pPr>
            <a:endParaRPr lang="en-US" altLang="zh-CN" b="1">
              <a:solidFill>
                <a:schemeClr val="accent1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36941" name="Text Box 77"/>
          <p:cNvSpPr txBox="1">
            <a:spLocks noChangeArrowheads="1"/>
          </p:cNvSpPr>
          <p:nvPr/>
        </p:nvSpPr>
        <p:spPr bwMode="auto">
          <a:xfrm>
            <a:off x="6865938" y="2546350"/>
            <a:ext cx="3714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50000"/>
              </a:spcBef>
            </a:pPr>
            <a:endParaRPr lang="en-US" altLang="zh-CN" b="1">
              <a:solidFill>
                <a:schemeClr val="accent1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0</a:t>
            </a:r>
          </a:p>
          <a:p>
            <a:pPr>
              <a:spcBef>
                <a:spcPct val="50000"/>
              </a:spcBef>
            </a:pPr>
            <a:endParaRPr lang="en-US" altLang="zh-CN" b="1">
              <a:solidFill>
                <a:schemeClr val="accent1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36942" name="Rectangle 78"/>
          <p:cNvSpPr>
            <a:spLocks noChangeArrowheads="1"/>
          </p:cNvSpPr>
          <p:nvPr/>
        </p:nvSpPr>
        <p:spPr bwMode="auto">
          <a:xfrm>
            <a:off x="1727200" y="2808288"/>
            <a:ext cx="673100" cy="466725"/>
          </a:xfrm>
          <a:prstGeom prst="rect">
            <a:avLst/>
          </a:prstGeom>
          <a:noFill/>
          <a:ln w="28575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43" name="Rectangle 79"/>
          <p:cNvSpPr>
            <a:spLocks noChangeArrowheads="1"/>
          </p:cNvSpPr>
          <p:nvPr/>
        </p:nvSpPr>
        <p:spPr bwMode="auto">
          <a:xfrm>
            <a:off x="3114675" y="2803525"/>
            <a:ext cx="673100" cy="466725"/>
          </a:xfrm>
          <a:prstGeom prst="rect">
            <a:avLst/>
          </a:prstGeom>
          <a:noFill/>
          <a:ln w="28575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44" name="Rectangle 80"/>
          <p:cNvSpPr>
            <a:spLocks noChangeArrowheads="1"/>
          </p:cNvSpPr>
          <p:nvPr/>
        </p:nvSpPr>
        <p:spPr bwMode="auto">
          <a:xfrm>
            <a:off x="4519613" y="2798763"/>
            <a:ext cx="673100" cy="466725"/>
          </a:xfrm>
          <a:prstGeom prst="rect">
            <a:avLst/>
          </a:prstGeom>
          <a:noFill/>
          <a:ln w="28575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45" name="Rectangle 81"/>
          <p:cNvSpPr>
            <a:spLocks noChangeArrowheads="1"/>
          </p:cNvSpPr>
          <p:nvPr/>
        </p:nvSpPr>
        <p:spPr bwMode="auto">
          <a:xfrm>
            <a:off x="6684963" y="2798763"/>
            <a:ext cx="673100" cy="466725"/>
          </a:xfrm>
          <a:prstGeom prst="rect">
            <a:avLst/>
          </a:prstGeom>
          <a:noFill/>
          <a:ln w="28575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46" name="Text Box 82"/>
          <p:cNvSpPr txBox="1">
            <a:spLocks noChangeArrowheads="1"/>
          </p:cNvSpPr>
          <p:nvPr/>
        </p:nvSpPr>
        <p:spPr bwMode="auto">
          <a:xfrm>
            <a:off x="7424738" y="2546350"/>
            <a:ext cx="3714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0</a:t>
            </a:r>
          </a:p>
          <a:p>
            <a:pPr>
              <a:spcBef>
                <a:spcPct val="50000"/>
              </a:spcBef>
            </a:pPr>
            <a:endParaRPr lang="en-US" altLang="zh-CN" b="1">
              <a:solidFill>
                <a:schemeClr val="accent1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50000"/>
              </a:spcBef>
            </a:pPr>
            <a:endParaRPr lang="en-US" altLang="zh-CN" b="1">
              <a:solidFill>
                <a:schemeClr val="accent1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36947" name="Rectangle 83"/>
          <p:cNvSpPr>
            <a:spLocks noChangeArrowheads="1"/>
          </p:cNvSpPr>
          <p:nvPr/>
        </p:nvSpPr>
        <p:spPr bwMode="auto">
          <a:xfrm>
            <a:off x="2400300" y="3746500"/>
            <a:ext cx="1400175" cy="466725"/>
          </a:xfrm>
          <a:prstGeom prst="rect">
            <a:avLst/>
          </a:prstGeom>
          <a:noFill/>
          <a:ln w="28575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48" name="Rectangle 84"/>
          <p:cNvSpPr>
            <a:spLocks noChangeArrowheads="1"/>
          </p:cNvSpPr>
          <p:nvPr/>
        </p:nvSpPr>
        <p:spPr bwMode="auto">
          <a:xfrm>
            <a:off x="5207000" y="3746500"/>
            <a:ext cx="725488" cy="466725"/>
          </a:xfrm>
          <a:prstGeom prst="rect">
            <a:avLst/>
          </a:prstGeom>
          <a:noFill/>
          <a:ln w="28575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49" name="Line 85"/>
          <p:cNvSpPr>
            <a:spLocks noChangeShapeType="1"/>
          </p:cNvSpPr>
          <p:nvPr/>
        </p:nvSpPr>
        <p:spPr bwMode="auto">
          <a:xfrm flipV="1">
            <a:off x="7389813" y="3746500"/>
            <a:ext cx="0" cy="466725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950" name="Line 86"/>
          <p:cNvSpPr>
            <a:spLocks noChangeShapeType="1"/>
          </p:cNvSpPr>
          <p:nvPr/>
        </p:nvSpPr>
        <p:spPr bwMode="auto">
          <a:xfrm>
            <a:off x="7367588" y="3746500"/>
            <a:ext cx="407987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951" name="Rectangle 87"/>
          <p:cNvSpPr>
            <a:spLocks noChangeArrowheads="1"/>
          </p:cNvSpPr>
          <p:nvPr/>
        </p:nvSpPr>
        <p:spPr bwMode="auto">
          <a:xfrm>
            <a:off x="3787775" y="4699000"/>
            <a:ext cx="2144713" cy="457200"/>
          </a:xfrm>
          <a:prstGeom prst="rect">
            <a:avLst/>
          </a:prstGeom>
          <a:noFill/>
          <a:ln w="28575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56" name="Rectangle 92"/>
          <p:cNvSpPr>
            <a:spLocks noChangeArrowheads="1"/>
          </p:cNvSpPr>
          <p:nvPr/>
        </p:nvSpPr>
        <p:spPr bwMode="auto">
          <a:xfrm>
            <a:off x="5262563" y="5580063"/>
            <a:ext cx="669925" cy="457200"/>
          </a:xfrm>
          <a:prstGeom prst="rect">
            <a:avLst/>
          </a:prstGeom>
          <a:noFill/>
          <a:ln w="28575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6901" name="Group 37"/>
          <p:cNvGrpSpPr>
            <a:grpSpLocks/>
          </p:cNvGrpSpPr>
          <p:nvPr/>
        </p:nvGrpSpPr>
        <p:grpSpPr bwMode="auto">
          <a:xfrm>
            <a:off x="563563" y="1903413"/>
            <a:ext cx="7654925" cy="3490912"/>
            <a:chOff x="355" y="1199"/>
            <a:chExt cx="4822" cy="2199"/>
          </a:xfrm>
        </p:grpSpPr>
        <p:sp>
          <p:nvSpPr>
            <p:cNvPr id="36902" name="Line 38"/>
            <p:cNvSpPr>
              <a:spLocks noChangeShapeType="1"/>
            </p:cNvSpPr>
            <p:nvPr/>
          </p:nvSpPr>
          <p:spPr bwMode="auto">
            <a:xfrm flipV="1">
              <a:off x="682" y="1199"/>
              <a:ext cx="0" cy="4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3" name="Line 39"/>
            <p:cNvSpPr>
              <a:spLocks noChangeShapeType="1"/>
            </p:cNvSpPr>
            <p:nvPr/>
          </p:nvSpPr>
          <p:spPr bwMode="auto">
            <a:xfrm flipV="1">
              <a:off x="682" y="1577"/>
              <a:ext cx="41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4" name="Text Box 40"/>
            <p:cNvSpPr txBox="1">
              <a:spLocks noChangeArrowheads="1"/>
            </p:cNvSpPr>
            <p:nvPr/>
          </p:nvSpPr>
          <p:spPr bwMode="auto">
            <a:xfrm>
              <a:off x="4916" y="1337"/>
              <a:ext cx="2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t</a:t>
              </a:r>
            </a:p>
          </p:txBody>
        </p:sp>
        <p:sp>
          <p:nvSpPr>
            <p:cNvPr id="36905" name="Rectangle 41"/>
            <p:cNvSpPr>
              <a:spLocks noChangeArrowheads="1"/>
            </p:cNvSpPr>
            <p:nvPr/>
          </p:nvSpPr>
          <p:spPr bwMode="auto">
            <a:xfrm>
              <a:off x="856" y="1337"/>
              <a:ext cx="232" cy="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6" name="Rectangle 42"/>
            <p:cNvSpPr>
              <a:spLocks noChangeArrowheads="1"/>
            </p:cNvSpPr>
            <p:nvPr/>
          </p:nvSpPr>
          <p:spPr bwMode="auto">
            <a:xfrm>
              <a:off x="1280" y="1337"/>
              <a:ext cx="232" cy="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7" name="Rectangle 43"/>
            <p:cNvSpPr>
              <a:spLocks noChangeArrowheads="1"/>
            </p:cNvSpPr>
            <p:nvPr/>
          </p:nvSpPr>
          <p:spPr bwMode="auto">
            <a:xfrm>
              <a:off x="1721" y="1337"/>
              <a:ext cx="232" cy="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8" name="Rectangle 44"/>
            <p:cNvSpPr>
              <a:spLocks noChangeArrowheads="1"/>
            </p:cNvSpPr>
            <p:nvPr/>
          </p:nvSpPr>
          <p:spPr bwMode="auto">
            <a:xfrm>
              <a:off x="2169" y="1337"/>
              <a:ext cx="232" cy="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9" name="Rectangle 45"/>
            <p:cNvSpPr>
              <a:spLocks noChangeArrowheads="1"/>
            </p:cNvSpPr>
            <p:nvPr/>
          </p:nvSpPr>
          <p:spPr bwMode="auto">
            <a:xfrm>
              <a:off x="2599" y="1337"/>
              <a:ext cx="232" cy="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0" name="Rectangle 46"/>
            <p:cNvSpPr>
              <a:spLocks noChangeArrowheads="1"/>
            </p:cNvSpPr>
            <p:nvPr/>
          </p:nvSpPr>
          <p:spPr bwMode="auto">
            <a:xfrm>
              <a:off x="3048" y="1337"/>
              <a:ext cx="232" cy="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1" name="Rectangle 47"/>
            <p:cNvSpPr>
              <a:spLocks noChangeArrowheads="1"/>
            </p:cNvSpPr>
            <p:nvPr/>
          </p:nvSpPr>
          <p:spPr bwMode="auto">
            <a:xfrm>
              <a:off x="3505" y="1337"/>
              <a:ext cx="232" cy="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2" name="Rectangle 48"/>
            <p:cNvSpPr>
              <a:spLocks noChangeArrowheads="1"/>
            </p:cNvSpPr>
            <p:nvPr/>
          </p:nvSpPr>
          <p:spPr bwMode="auto">
            <a:xfrm>
              <a:off x="4423" y="1337"/>
              <a:ext cx="232" cy="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3" name="Rectangle 49"/>
            <p:cNvSpPr>
              <a:spLocks noChangeArrowheads="1"/>
            </p:cNvSpPr>
            <p:nvPr/>
          </p:nvSpPr>
          <p:spPr bwMode="auto">
            <a:xfrm>
              <a:off x="3964" y="1337"/>
              <a:ext cx="232" cy="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4" name="Line 50"/>
            <p:cNvSpPr>
              <a:spLocks noChangeShapeType="1"/>
            </p:cNvSpPr>
            <p:nvPr/>
          </p:nvSpPr>
          <p:spPr bwMode="auto">
            <a:xfrm flipV="1">
              <a:off x="675" y="1769"/>
              <a:ext cx="0" cy="4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5" name="Line 51"/>
            <p:cNvSpPr>
              <a:spLocks noChangeShapeType="1"/>
            </p:cNvSpPr>
            <p:nvPr/>
          </p:nvSpPr>
          <p:spPr bwMode="auto">
            <a:xfrm>
              <a:off x="675" y="2063"/>
              <a:ext cx="42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6" name="Text Box 52"/>
            <p:cNvSpPr txBox="1">
              <a:spLocks noChangeArrowheads="1"/>
            </p:cNvSpPr>
            <p:nvPr/>
          </p:nvSpPr>
          <p:spPr bwMode="auto">
            <a:xfrm>
              <a:off x="373" y="1625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1"/>
                  </a:solidFill>
                </a:rPr>
                <a:t>Q1</a:t>
              </a:r>
            </a:p>
          </p:txBody>
        </p:sp>
        <p:sp>
          <p:nvSpPr>
            <p:cNvPr id="36917" name="Line 53"/>
            <p:cNvSpPr>
              <a:spLocks noChangeShapeType="1"/>
            </p:cNvSpPr>
            <p:nvPr/>
          </p:nvSpPr>
          <p:spPr bwMode="auto">
            <a:xfrm flipV="1">
              <a:off x="657" y="2360"/>
              <a:ext cx="0" cy="4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8" name="Line 54"/>
            <p:cNvSpPr>
              <a:spLocks noChangeShapeType="1"/>
            </p:cNvSpPr>
            <p:nvPr/>
          </p:nvSpPr>
          <p:spPr bwMode="auto">
            <a:xfrm>
              <a:off x="675" y="2654"/>
              <a:ext cx="42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9" name="Text Box 55"/>
            <p:cNvSpPr txBox="1">
              <a:spLocks noChangeArrowheads="1"/>
            </p:cNvSpPr>
            <p:nvPr/>
          </p:nvSpPr>
          <p:spPr bwMode="auto">
            <a:xfrm>
              <a:off x="355" y="2216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1"/>
                  </a:solidFill>
                </a:rPr>
                <a:t>Q2</a:t>
              </a:r>
            </a:p>
          </p:txBody>
        </p:sp>
        <p:sp>
          <p:nvSpPr>
            <p:cNvPr id="36920" name="Line 56"/>
            <p:cNvSpPr>
              <a:spLocks noChangeShapeType="1"/>
            </p:cNvSpPr>
            <p:nvPr/>
          </p:nvSpPr>
          <p:spPr bwMode="auto">
            <a:xfrm flipV="1">
              <a:off x="657" y="2951"/>
              <a:ext cx="0" cy="4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1" name="Line 57"/>
            <p:cNvSpPr>
              <a:spLocks noChangeShapeType="1"/>
            </p:cNvSpPr>
            <p:nvPr/>
          </p:nvSpPr>
          <p:spPr bwMode="auto">
            <a:xfrm>
              <a:off x="657" y="3245"/>
              <a:ext cx="42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2" name="Text Box 58"/>
            <p:cNvSpPr txBox="1">
              <a:spLocks noChangeArrowheads="1"/>
            </p:cNvSpPr>
            <p:nvPr/>
          </p:nvSpPr>
          <p:spPr bwMode="auto">
            <a:xfrm>
              <a:off x="355" y="2807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1"/>
                  </a:solidFill>
                </a:rPr>
                <a:t>Q3</a:t>
              </a:r>
            </a:p>
          </p:txBody>
        </p:sp>
      </p:grpSp>
      <p:sp>
        <p:nvSpPr>
          <p:cNvPr id="36958" name="Line 94"/>
          <p:cNvSpPr>
            <a:spLocks noChangeShapeType="1"/>
          </p:cNvSpPr>
          <p:nvPr/>
        </p:nvSpPr>
        <p:spPr bwMode="auto">
          <a:xfrm>
            <a:off x="1082675" y="3236913"/>
            <a:ext cx="644525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959" name="Line 95"/>
          <p:cNvSpPr>
            <a:spLocks noChangeShapeType="1"/>
          </p:cNvSpPr>
          <p:nvPr/>
        </p:nvSpPr>
        <p:spPr bwMode="auto">
          <a:xfrm>
            <a:off x="2409825" y="3236913"/>
            <a:ext cx="685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960" name="Line 96"/>
          <p:cNvSpPr>
            <a:spLocks noChangeShapeType="1"/>
          </p:cNvSpPr>
          <p:nvPr/>
        </p:nvSpPr>
        <p:spPr bwMode="auto">
          <a:xfrm>
            <a:off x="3810000" y="3236913"/>
            <a:ext cx="685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961" name="Line 97"/>
          <p:cNvSpPr>
            <a:spLocks noChangeShapeType="1"/>
          </p:cNvSpPr>
          <p:nvPr/>
        </p:nvSpPr>
        <p:spPr bwMode="auto">
          <a:xfrm>
            <a:off x="5192713" y="3251200"/>
            <a:ext cx="1468437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962" name="Line 98"/>
          <p:cNvSpPr>
            <a:spLocks noChangeShapeType="1"/>
          </p:cNvSpPr>
          <p:nvPr/>
        </p:nvSpPr>
        <p:spPr bwMode="auto">
          <a:xfrm>
            <a:off x="7346950" y="3236913"/>
            <a:ext cx="685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963" name="Line 99"/>
          <p:cNvSpPr>
            <a:spLocks noChangeShapeType="1"/>
          </p:cNvSpPr>
          <p:nvPr/>
        </p:nvSpPr>
        <p:spPr bwMode="auto">
          <a:xfrm>
            <a:off x="1042988" y="4184650"/>
            <a:ext cx="1357312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964" name="Line 100"/>
          <p:cNvSpPr>
            <a:spLocks noChangeShapeType="1"/>
          </p:cNvSpPr>
          <p:nvPr/>
        </p:nvSpPr>
        <p:spPr bwMode="auto">
          <a:xfrm>
            <a:off x="3811588" y="4184650"/>
            <a:ext cx="1395412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965" name="Line 101"/>
          <p:cNvSpPr>
            <a:spLocks noChangeShapeType="1"/>
          </p:cNvSpPr>
          <p:nvPr/>
        </p:nvSpPr>
        <p:spPr bwMode="auto">
          <a:xfrm>
            <a:off x="5956300" y="4184650"/>
            <a:ext cx="1468438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966" name="Line 102"/>
          <p:cNvSpPr>
            <a:spLocks noChangeShapeType="1"/>
          </p:cNvSpPr>
          <p:nvPr/>
        </p:nvSpPr>
        <p:spPr bwMode="auto">
          <a:xfrm>
            <a:off x="1042988" y="5116513"/>
            <a:ext cx="2744787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967" name="Line 103"/>
          <p:cNvSpPr>
            <a:spLocks noChangeShapeType="1"/>
          </p:cNvSpPr>
          <p:nvPr/>
        </p:nvSpPr>
        <p:spPr bwMode="auto">
          <a:xfrm>
            <a:off x="5915025" y="5116513"/>
            <a:ext cx="1755775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968" name="Line 104"/>
          <p:cNvSpPr>
            <a:spLocks noChangeShapeType="1"/>
          </p:cNvSpPr>
          <p:nvPr/>
        </p:nvSpPr>
        <p:spPr bwMode="auto">
          <a:xfrm>
            <a:off x="1044575" y="6022975"/>
            <a:ext cx="41910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6952" name="Group 88"/>
          <p:cNvGrpSpPr>
            <a:grpSpLocks/>
          </p:cNvGrpSpPr>
          <p:nvPr/>
        </p:nvGrpSpPr>
        <p:grpSpPr bwMode="auto">
          <a:xfrm>
            <a:off x="592138" y="5394325"/>
            <a:ext cx="7475537" cy="892175"/>
            <a:chOff x="373" y="3398"/>
            <a:chExt cx="4709" cy="562"/>
          </a:xfrm>
        </p:grpSpPr>
        <p:sp>
          <p:nvSpPr>
            <p:cNvPr id="36953" name="Line 89"/>
            <p:cNvSpPr>
              <a:spLocks noChangeShapeType="1"/>
            </p:cNvSpPr>
            <p:nvPr/>
          </p:nvSpPr>
          <p:spPr bwMode="auto">
            <a:xfrm flipV="1">
              <a:off x="657" y="3398"/>
              <a:ext cx="0" cy="5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4" name="Line 90"/>
            <p:cNvSpPr>
              <a:spLocks noChangeShapeType="1"/>
            </p:cNvSpPr>
            <p:nvPr/>
          </p:nvSpPr>
          <p:spPr bwMode="auto">
            <a:xfrm flipV="1">
              <a:off x="657" y="3807"/>
              <a:ext cx="4425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5" name="Text Box 91"/>
            <p:cNvSpPr txBox="1">
              <a:spLocks noChangeArrowheads="1"/>
            </p:cNvSpPr>
            <p:nvPr/>
          </p:nvSpPr>
          <p:spPr bwMode="auto">
            <a:xfrm>
              <a:off x="373" y="3398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1"/>
                  </a:solidFill>
                </a:rPr>
                <a:t>Y</a:t>
              </a:r>
            </a:p>
          </p:txBody>
        </p:sp>
      </p:grpSp>
      <p:sp>
        <p:nvSpPr>
          <p:cNvPr id="36969" name="Line 105"/>
          <p:cNvSpPr>
            <a:spLocks noChangeShapeType="1"/>
          </p:cNvSpPr>
          <p:nvPr/>
        </p:nvSpPr>
        <p:spPr bwMode="auto">
          <a:xfrm>
            <a:off x="5942013" y="6008688"/>
            <a:ext cx="1876425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6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6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6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6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6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6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6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6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6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6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6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6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6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6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6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6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6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6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6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6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6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6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6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6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6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6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6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6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6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6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6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6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36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36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36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36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36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6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36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36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36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36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36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36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36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36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36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36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36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utoUpdateAnimBg="0"/>
      <p:bldP spid="36900" grpId="0" autoUpdateAnimBg="0"/>
      <p:bldP spid="36933" grpId="0" autoUpdateAnimBg="0"/>
      <p:bldP spid="36934" grpId="0" autoUpdateAnimBg="0"/>
      <p:bldP spid="36935" grpId="0" autoUpdateAnimBg="0"/>
      <p:bldP spid="36936" grpId="0" autoUpdateAnimBg="0"/>
      <p:bldP spid="36937" grpId="0" autoUpdateAnimBg="0"/>
      <p:bldP spid="36938" grpId="0" autoUpdateAnimBg="0"/>
      <p:bldP spid="36939" grpId="0" autoUpdateAnimBg="0"/>
      <p:bldP spid="36940" grpId="0" autoUpdateAnimBg="0"/>
      <p:bldP spid="36941" grpId="0" autoUpdateAnimBg="0"/>
      <p:bldP spid="36942" grpId="0" animBg="1"/>
      <p:bldP spid="36943" grpId="0" animBg="1"/>
      <p:bldP spid="36944" grpId="0" animBg="1"/>
      <p:bldP spid="36945" grpId="0" animBg="1"/>
      <p:bldP spid="36946" grpId="0" autoUpdateAnimBg="0"/>
      <p:bldP spid="36947" grpId="0" animBg="1"/>
      <p:bldP spid="36948" grpId="0" animBg="1"/>
      <p:bldP spid="36949" grpId="0" animBg="1"/>
      <p:bldP spid="36950" grpId="0" animBg="1"/>
      <p:bldP spid="36951" grpId="0" animBg="1"/>
      <p:bldP spid="36956" grpId="0" animBg="1"/>
      <p:bldP spid="36958" grpId="0" animBg="1"/>
      <p:bldP spid="36959" grpId="0" animBg="1"/>
      <p:bldP spid="36960" grpId="0" animBg="1"/>
      <p:bldP spid="36961" grpId="0" animBg="1"/>
      <p:bldP spid="36962" grpId="0" animBg="1"/>
      <p:bldP spid="36963" grpId="0" animBg="1"/>
      <p:bldP spid="36964" grpId="0" animBg="1"/>
      <p:bldP spid="36965" grpId="0" animBg="1"/>
      <p:bldP spid="36966" grpId="0" animBg="1"/>
      <p:bldP spid="36967" grpId="0" animBg="1"/>
      <p:bldP spid="36968" grpId="0" animBg="1"/>
      <p:bldP spid="3696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00" name="Text Box 36"/>
          <p:cNvSpPr txBox="1">
            <a:spLocks noChangeArrowheads="1"/>
          </p:cNvSpPr>
          <p:nvPr/>
        </p:nvSpPr>
        <p:spPr bwMode="auto">
          <a:xfrm>
            <a:off x="792163" y="1660525"/>
            <a:ext cx="750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CP</a:t>
            </a:r>
          </a:p>
        </p:txBody>
      </p:sp>
      <p:grpSp>
        <p:nvGrpSpPr>
          <p:cNvPr id="113701" name="Group 37"/>
          <p:cNvGrpSpPr>
            <a:grpSpLocks/>
          </p:cNvGrpSpPr>
          <p:nvPr/>
        </p:nvGrpSpPr>
        <p:grpSpPr bwMode="auto">
          <a:xfrm>
            <a:off x="1727200" y="2424113"/>
            <a:ext cx="5662613" cy="2770187"/>
            <a:chOff x="1088" y="1527"/>
            <a:chExt cx="3567" cy="1745"/>
          </a:xfrm>
        </p:grpSpPr>
        <p:sp>
          <p:nvSpPr>
            <p:cNvPr id="113702" name="Line 38"/>
            <p:cNvSpPr>
              <a:spLocks noChangeShapeType="1"/>
            </p:cNvSpPr>
            <p:nvPr/>
          </p:nvSpPr>
          <p:spPr bwMode="auto">
            <a:xfrm>
              <a:off x="1088" y="1607"/>
              <a:ext cx="0" cy="1665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3" name="Line 39"/>
            <p:cNvSpPr>
              <a:spLocks noChangeShapeType="1"/>
            </p:cNvSpPr>
            <p:nvPr/>
          </p:nvSpPr>
          <p:spPr bwMode="auto">
            <a:xfrm>
              <a:off x="1512" y="1527"/>
              <a:ext cx="0" cy="1665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4" name="Line 40"/>
            <p:cNvSpPr>
              <a:spLocks noChangeShapeType="1"/>
            </p:cNvSpPr>
            <p:nvPr/>
          </p:nvSpPr>
          <p:spPr bwMode="auto">
            <a:xfrm>
              <a:off x="1953" y="1580"/>
              <a:ext cx="0" cy="1665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5" name="Line 41"/>
            <p:cNvSpPr>
              <a:spLocks noChangeShapeType="1"/>
            </p:cNvSpPr>
            <p:nvPr/>
          </p:nvSpPr>
          <p:spPr bwMode="auto">
            <a:xfrm>
              <a:off x="2394" y="1558"/>
              <a:ext cx="0" cy="1665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6" name="Line 42"/>
            <p:cNvSpPr>
              <a:spLocks noChangeShapeType="1"/>
            </p:cNvSpPr>
            <p:nvPr/>
          </p:nvSpPr>
          <p:spPr bwMode="auto">
            <a:xfrm>
              <a:off x="2831" y="1558"/>
              <a:ext cx="0" cy="1665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7" name="Line 43"/>
            <p:cNvSpPr>
              <a:spLocks noChangeShapeType="1"/>
            </p:cNvSpPr>
            <p:nvPr/>
          </p:nvSpPr>
          <p:spPr bwMode="auto">
            <a:xfrm>
              <a:off x="3280" y="1558"/>
              <a:ext cx="0" cy="1665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8" name="Line 44"/>
            <p:cNvSpPr>
              <a:spLocks noChangeShapeType="1"/>
            </p:cNvSpPr>
            <p:nvPr/>
          </p:nvSpPr>
          <p:spPr bwMode="auto">
            <a:xfrm>
              <a:off x="3737" y="1558"/>
              <a:ext cx="0" cy="1665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9" name="Line 45"/>
            <p:cNvSpPr>
              <a:spLocks noChangeShapeType="1"/>
            </p:cNvSpPr>
            <p:nvPr/>
          </p:nvSpPr>
          <p:spPr bwMode="auto">
            <a:xfrm>
              <a:off x="4655" y="1558"/>
              <a:ext cx="0" cy="1665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10" name="Line 46"/>
            <p:cNvSpPr>
              <a:spLocks noChangeShapeType="1"/>
            </p:cNvSpPr>
            <p:nvPr/>
          </p:nvSpPr>
          <p:spPr bwMode="auto">
            <a:xfrm>
              <a:off x="4196" y="1580"/>
              <a:ext cx="0" cy="1665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720" name="Rectangle 56"/>
          <p:cNvSpPr>
            <a:spLocks noChangeArrowheads="1"/>
          </p:cNvSpPr>
          <p:nvPr/>
        </p:nvSpPr>
        <p:spPr bwMode="auto">
          <a:xfrm>
            <a:off x="1727200" y="2808288"/>
            <a:ext cx="673100" cy="466725"/>
          </a:xfrm>
          <a:prstGeom prst="rect">
            <a:avLst/>
          </a:prstGeom>
          <a:noFill/>
          <a:ln w="28575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21" name="Rectangle 57"/>
          <p:cNvSpPr>
            <a:spLocks noChangeArrowheads="1"/>
          </p:cNvSpPr>
          <p:nvPr/>
        </p:nvSpPr>
        <p:spPr bwMode="auto">
          <a:xfrm>
            <a:off x="3114675" y="2803525"/>
            <a:ext cx="673100" cy="466725"/>
          </a:xfrm>
          <a:prstGeom prst="rect">
            <a:avLst/>
          </a:prstGeom>
          <a:noFill/>
          <a:ln w="28575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22" name="Rectangle 58"/>
          <p:cNvSpPr>
            <a:spLocks noChangeArrowheads="1"/>
          </p:cNvSpPr>
          <p:nvPr/>
        </p:nvSpPr>
        <p:spPr bwMode="auto">
          <a:xfrm>
            <a:off x="4519613" y="2798763"/>
            <a:ext cx="673100" cy="466725"/>
          </a:xfrm>
          <a:prstGeom prst="rect">
            <a:avLst/>
          </a:prstGeom>
          <a:noFill/>
          <a:ln w="28575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23" name="Rectangle 59"/>
          <p:cNvSpPr>
            <a:spLocks noChangeArrowheads="1"/>
          </p:cNvSpPr>
          <p:nvPr/>
        </p:nvSpPr>
        <p:spPr bwMode="auto">
          <a:xfrm>
            <a:off x="6684963" y="2798763"/>
            <a:ext cx="673100" cy="466725"/>
          </a:xfrm>
          <a:prstGeom prst="rect">
            <a:avLst/>
          </a:prstGeom>
          <a:noFill/>
          <a:ln w="28575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25" name="Rectangle 61"/>
          <p:cNvSpPr>
            <a:spLocks noChangeArrowheads="1"/>
          </p:cNvSpPr>
          <p:nvPr/>
        </p:nvSpPr>
        <p:spPr bwMode="auto">
          <a:xfrm>
            <a:off x="2400300" y="3746500"/>
            <a:ext cx="1400175" cy="466725"/>
          </a:xfrm>
          <a:prstGeom prst="rect">
            <a:avLst/>
          </a:prstGeom>
          <a:noFill/>
          <a:ln w="28575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26" name="Rectangle 62"/>
          <p:cNvSpPr>
            <a:spLocks noChangeArrowheads="1"/>
          </p:cNvSpPr>
          <p:nvPr/>
        </p:nvSpPr>
        <p:spPr bwMode="auto">
          <a:xfrm>
            <a:off x="5207000" y="3746500"/>
            <a:ext cx="725488" cy="466725"/>
          </a:xfrm>
          <a:prstGeom prst="rect">
            <a:avLst/>
          </a:prstGeom>
          <a:noFill/>
          <a:ln w="28575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28" name="Line 64"/>
          <p:cNvSpPr>
            <a:spLocks noChangeShapeType="1"/>
          </p:cNvSpPr>
          <p:nvPr/>
        </p:nvSpPr>
        <p:spPr bwMode="auto">
          <a:xfrm>
            <a:off x="7367588" y="3746500"/>
            <a:ext cx="407987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3729" name="Rectangle 65"/>
          <p:cNvSpPr>
            <a:spLocks noChangeArrowheads="1"/>
          </p:cNvSpPr>
          <p:nvPr/>
        </p:nvSpPr>
        <p:spPr bwMode="auto">
          <a:xfrm>
            <a:off x="3787775" y="4699000"/>
            <a:ext cx="2144713" cy="457200"/>
          </a:xfrm>
          <a:prstGeom prst="rect">
            <a:avLst/>
          </a:prstGeom>
          <a:noFill/>
          <a:ln w="28575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30" name="Rectangle 66"/>
          <p:cNvSpPr>
            <a:spLocks noChangeArrowheads="1"/>
          </p:cNvSpPr>
          <p:nvPr/>
        </p:nvSpPr>
        <p:spPr bwMode="auto">
          <a:xfrm>
            <a:off x="5262563" y="5580063"/>
            <a:ext cx="669925" cy="457200"/>
          </a:xfrm>
          <a:prstGeom prst="rect">
            <a:avLst/>
          </a:prstGeom>
          <a:noFill/>
          <a:ln w="28575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3731" name="Group 67"/>
          <p:cNvGrpSpPr>
            <a:grpSpLocks/>
          </p:cNvGrpSpPr>
          <p:nvPr/>
        </p:nvGrpSpPr>
        <p:grpSpPr bwMode="auto">
          <a:xfrm>
            <a:off x="563563" y="1903413"/>
            <a:ext cx="7654925" cy="3490912"/>
            <a:chOff x="355" y="1199"/>
            <a:chExt cx="4822" cy="2199"/>
          </a:xfrm>
        </p:grpSpPr>
        <p:sp>
          <p:nvSpPr>
            <p:cNvPr id="113732" name="Line 68"/>
            <p:cNvSpPr>
              <a:spLocks noChangeShapeType="1"/>
            </p:cNvSpPr>
            <p:nvPr/>
          </p:nvSpPr>
          <p:spPr bwMode="auto">
            <a:xfrm flipV="1">
              <a:off x="682" y="1199"/>
              <a:ext cx="0" cy="4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33" name="Line 69"/>
            <p:cNvSpPr>
              <a:spLocks noChangeShapeType="1"/>
            </p:cNvSpPr>
            <p:nvPr/>
          </p:nvSpPr>
          <p:spPr bwMode="auto">
            <a:xfrm flipV="1">
              <a:off x="682" y="1577"/>
              <a:ext cx="41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34" name="Text Box 70"/>
            <p:cNvSpPr txBox="1">
              <a:spLocks noChangeArrowheads="1"/>
            </p:cNvSpPr>
            <p:nvPr/>
          </p:nvSpPr>
          <p:spPr bwMode="auto">
            <a:xfrm>
              <a:off x="4916" y="1337"/>
              <a:ext cx="2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t</a:t>
              </a:r>
            </a:p>
          </p:txBody>
        </p:sp>
        <p:sp>
          <p:nvSpPr>
            <p:cNvPr id="113735" name="Rectangle 71"/>
            <p:cNvSpPr>
              <a:spLocks noChangeArrowheads="1"/>
            </p:cNvSpPr>
            <p:nvPr/>
          </p:nvSpPr>
          <p:spPr bwMode="auto">
            <a:xfrm>
              <a:off x="856" y="1337"/>
              <a:ext cx="232" cy="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36" name="Rectangle 72"/>
            <p:cNvSpPr>
              <a:spLocks noChangeArrowheads="1"/>
            </p:cNvSpPr>
            <p:nvPr/>
          </p:nvSpPr>
          <p:spPr bwMode="auto">
            <a:xfrm>
              <a:off x="1280" y="1337"/>
              <a:ext cx="232" cy="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37" name="Rectangle 73"/>
            <p:cNvSpPr>
              <a:spLocks noChangeArrowheads="1"/>
            </p:cNvSpPr>
            <p:nvPr/>
          </p:nvSpPr>
          <p:spPr bwMode="auto">
            <a:xfrm>
              <a:off x="1721" y="1337"/>
              <a:ext cx="232" cy="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38" name="Rectangle 74"/>
            <p:cNvSpPr>
              <a:spLocks noChangeArrowheads="1"/>
            </p:cNvSpPr>
            <p:nvPr/>
          </p:nvSpPr>
          <p:spPr bwMode="auto">
            <a:xfrm>
              <a:off x="2169" y="1337"/>
              <a:ext cx="232" cy="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39" name="Rectangle 75"/>
            <p:cNvSpPr>
              <a:spLocks noChangeArrowheads="1"/>
            </p:cNvSpPr>
            <p:nvPr/>
          </p:nvSpPr>
          <p:spPr bwMode="auto">
            <a:xfrm>
              <a:off x="2599" y="1337"/>
              <a:ext cx="232" cy="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40" name="Rectangle 76"/>
            <p:cNvSpPr>
              <a:spLocks noChangeArrowheads="1"/>
            </p:cNvSpPr>
            <p:nvPr/>
          </p:nvSpPr>
          <p:spPr bwMode="auto">
            <a:xfrm>
              <a:off x="3048" y="1337"/>
              <a:ext cx="232" cy="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41" name="Rectangle 77"/>
            <p:cNvSpPr>
              <a:spLocks noChangeArrowheads="1"/>
            </p:cNvSpPr>
            <p:nvPr/>
          </p:nvSpPr>
          <p:spPr bwMode="auto">
            <a:xfrm>
              <a:off x="3505" y="1337"/>
              <a:ext cx="232" cy="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42" name="Rectangle 78"/>
            <p:cNvSpPr>
              <a:spLocks noChangeArrowheads="1"/>
            </p:cNvSpPr>
            <p:nvPr/>
          </p:nvSpPr>
          <p:spPr bwMode="auto">
            <a:xfrm>
              <a:off x="4423" y="1337"/>
              <a:ext cx="232" cy="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43" name="Rectangle 79"/>
            <p:cNvSpPr>
              <a:spLocks noChangeArrowheads="1"/>
            </p:cNvSpPr>
            <p:nvPr/>
          </p:nvSpPr>
          <p:spPr bwMode="auto">
            <a:xfrm>
              <a:off x="3964" y="1337"/>
              <a:ext cx="232" cy="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44" name="Line 80"/>
            <p:cNvSpPr>
              <a:spLocks noChangeShapeType="1"/>
            </p:cNvSpPr>
            <p:nvPr/>
          </p:nvSpPr>
          <p:spPr bwMode="auto">
            <a:xfrm flipV="1">
              <a:off x="675" y="1769"/>
              <a:ext cx="0" cy="4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45" name="Line 81"/>
            <p:cNvSpPr>
              <a:spLocks noChangeShapeType="1"/>
            </p:cNvSpPr>
            <p:nvPr/>
          </p:nvSpPr>
          <p:spPr bwMode="auto">
            <a:xfrm>
              <a:off x="675" y="2063"/>
              <a:ext cx="42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46" name="Text Box 82"/>
            <p:cNvSpPr txBox="1">
              <a:spLocks noChangeArrowheads="1"/>
            </p:cNvSpPr>
            <p:nvPr/>
          </p:nvSpPr>
          <p:spPr bwMode="auto">
            <a:xfrm>
              <a:off x="373" y="1625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1"/>
                  </a:solidFill>
                </a:rPr>
                <a:t>Q1</a:t>
              </a:r>
            </a:p>
          </p:txBody>
        </p:sp>
        <p:sp>
          <p:nvSpPr>
            <p:cNvPr id="113747" name="Line 83"/>
            <p:cNvSpPr>
              <a:spLocks noChangeShapeType="1"/>
            </p:cNvSpPr>
            <p:nvPr/>
          </p:nvSpPr>
          <p:spPr bwMode="auto">
            <a:xfrm flipV="1">
              <a:off x="657" y="2360"/>
              <a:ext cx="0" cy="4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48" name="Line 84"/>
            <p:cNvSpPr>
              <a:spLocks noChangeShapeType="1"/>
            </p:cNvSpPr>
            <p:nvPr/>
          </p:nvSpPr>
          <p:spPr bwMode="auto">
            <a:xfrm>
              <a:off x="675" y="2654"/>
              <a:ext cx="42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49" name="Text Box 85"/>
            <p:cNvSpPr txBox="1">
              <a:spLocks noChangeArrowheads="1"/>
            </p:cNvSpPr>
            <p:nvPr/>
          </p:nvSpPr>
          <p:spPr bwMode="auto">
            <a:xfrm>
              <a:off x="355" y="2216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1"/>
                  </a:solidFill>
                </a:rPr>
                <a:t>Q2</a:t>
              </a:r>
            </a:p>
          </p:txBody>
        </p:sp>
        <p:sp>
          <p:nvSpPr>
            <p:cNvPr id="113750" name="Line 86"/>
            <p:cNvSpPr>
              <a:spLocks noChangeShapeType="1"/>
            </p:cNvSpPr>
            <p:nvPr/>
          </p:nvSpPr>
          <p:spPr bwMode="auto">
            <a:xfrm flipV="1">
              <a:off x="657" y="2951"/>
              <a:ext cx="0" cy="4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51" name="Line 87"/>
            <p:cNvSpPr>
              <a:spLocks noChangeShapeType="1"/>
            </p:cNvSpPr>
            <p:nvPr/>
          </p:nvSpPr>
          <p:spPr bwMode="auto">
            <a:xfrm>
              <a:off x="657" y="3245"/>
              <a:ext cx="42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52" name="Text Box 88"/>
            <p:cNvSpPr txBox="1">
              <a:spLocks noChangeArrowheads="1"/>
            </p:cNvSpPr>
            <p:nvPr/>
          </p:nvSpPr>
          <p:spPr bwMode="auto">
            <a:xfrm>
              <a:off x="355" y="2807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1"/>
                  </a:solidFill>
                </a:rPr>
                <a:t>Q3</a:t>
              </a:r>
            </a:p>
          </p:txBody>
        </p:sp>
      </p:grpSp>
      <p:sp>
        <p:nvSpPr>
          <p:cNvPr id="113753" name="Line 89"/>
          <p:cNvSpPr>
            <a:spLocks noChangeShapeType="1"/>
          </p:cNvSpPr>
          <p:nvPr/>
        </p:nvSpPr>
        <p:spPr bwMode="auto">
          <a:xfrm>
            <a:off x="1082675" y="3236913"/>
            <a:ext cx="644525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3754" name="Line 90"/>
          <p:cNvSpPr>
            <a:spLocks noChangeShapeType="1"/>
          </p:cNvSpPr>
          <p:nvPr/>
        </p:nvSpPr>
        <p:spPr bwMode="auto">
          <a:xfrm>
            <a:off x="2409825" y="3236913"/>
            <a:ext cx="685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3755" name="Line 91"/>
          <p:cNvSpPr>
            <a:spLocks noChangeShapeType="1"/>
          </p:cNvSpPr>
          <p:nvPr/>
        </p:nvSpPr>
        <p:spPr bwMode="auto">
          <a:xfrm>
            <a:off x="3810000" y="3236913"/>
            <a:ext cx="685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3756" name="Line 92"/>
          <p:cNvSpPr>
            <a:spLocks noChangeShapeType="1"/>
          </p:cNvSpPr>
          <p:nvPr/>
        </p:nvSpPr>
        <p:spPr bwMode="auto">
          <a:xfrm>
            <a:off x="5192713" y="3251200"/>
            <a:ext cx="1468437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3757" name="Line 93"/>
          <p:cNvSpPr>
            <a:spLocks noChangeShapeType="1"/>
          </p:cNvSpPr>
          <p:nvPr/>
        </p:nvSpPr>
        <p:spPr bwMode="auto">
          <a:xfrm>
            <a:off x="7346950" y="3236913"/>
            <a:ext cx="685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3758" name="Line 94"/>
          <p:cNvSpPr>
            <a:spLocks noChangeShapeType="1"/>
          </p:cNvSpPr>
          <p:nvPr/>
        </p:nvSpPr>
        <p:spPr bwMode="auto">
          <a:xfrm>
            <a:off x="1042988" y="4184650"/>
            <a:ext cx="1357312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3759" name="Line 95"/>
          <p:cNvSpPr>
            <a:spLocks noChangeShapeType="1"/>
          </p:cNvSpPr>
          <p:nvPr/>
        </p:nvSpPr>
        <p:spPr bwMode="auto">
          <a:xfrm>
            <a:off x="3811588" y="4184650"/>
            <a:ext cx="1395412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3760" name="Line 96"/>
          <p:cNvSpPr>
            <a:spLocks noChangeShapeType="1"/>
          </p:cNvSpPr>
          <p:nvPr/>
        </p:nvSpPr>
        <p:spPr bwMode="auto">
          <a:xfrm>
            <a:off x="5956300" y="4184650"/>
            <a:ext cx="1468438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3761" name="Line 97"/>
          <p:cNvSpPr>
            <a:spLocks noChangeShapeType="1"/>
          </p:cNvSpPr>
          <p:nvPr/>
        </p:nvSpPr>
        <p:spPr bwMode="auto">
          <a:xfrm>
            <a:off x="1042988" y="5116513"/>
            <a:ext cx="2744787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3762" name="Line 98"/>
          <p:cNvSpPr>
            <a:spLocks noChangeShapeType="1"/>
          </p:cNvSpPr>
          <p:nvPr/>
        </p:nvSpPr>
        <p:spPr bwMode="auto">
          <a:xfrm>
            <a:off x="5915025" y="5116513"/>
            <a:ext cx="1755775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3763" name="Line 99"/>
          <p:cNvSpPr>
            <a:spLocks noChangeShapeType="1"/>
          </p:cNvSpPr>
          <p:nvPr/>
        </p:nvSpPr>
        <p:spPr bwMode="auto">
          <a:xfrm>
            <a:off x="1044575" y="6022975"/>
            <a:ext cx="41910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13764" name="Group 100"/>
          <p:cNvGrpSpPr>
            <a:grpSpLocks/>
          </p:cNvGrpSpPr>
          <p:nvPr/>
        </p:nvGrpSpPr>
        <p:grpSpPr bwMode="auto">
          <a:xfrm>
            <a:off x="592138" y="5394325"/>
            <a:ext cx="7475537" cy="892175"/>
            <a:chOff x="373" y="3398"/>
            <a:chExt cx="4709" cy="562"/>
          </a:xfrm>
        </p:grpSpPr>
        <p:sp>
          <p:nvSpPr>
            <p:cNvPr id="113765" name="Line 101"/>
            <p:cNvSpPr>
              <a:spLocks noChangeShapeType="1"/>
            </p:cNvSpPr>
            <p:nvPr/>
          </p:nvSpPr>
          <p:spPr bwMode="auto">
            <a:xfrm flipV="1">
              <a:off x="657" y="3398"/>
              <a:ext cx="0" cy="5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66" name="Line 102"/>
            <p:cNvSpPr>
              <a:spLocks noChangeShapeType="1"/>
            </p:cNvSpPr>
            <p:nvPr/>
          </p:nvSpPr>
          <p:spPr bwMode="auto">
            <a:xfrm flipV="1">
              <a:off x="657" y="3807"/>
              <a:ext cx="4425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67" name="Text Box 103"/>
            <p:cNvSpPr txBox="1">
              <a:spLocks noChangeArrowheads="1"/>
            </p:cNvSpPr>
            <p:nvPr/>
          </p:nvSpPr>
          <p:spPr bwMode="auto">
            <a:xfrm>
              <a:off x="373" y="3398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1"/>
                  </a:solidFill>
                </a:rPr>
                <a:t>Y</a:t>
              </a:r>
            </a:p>
          </p:txBody>
        </p:sp>
      </p:grpSp>
      <p:sp>
        <p:nvSpPr>
          <p:cNvPr id="113768" name="Line 104"/>
          <p:cNvSpPr>
            <a:spLocks noChangeShapeType="1"/>
          </p:cNvSpPr>
          <p:nvPr/>
        </p:nvSpPr>
        <p:spPr bwMode="auto">
          <a:xfrm>
            <a:off x="5942013" y="6008688"/>
            <a:ext cx="1876425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990600" y="533400"/>
            <a:ext cx="65532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2800" b="1"/>
          </a:p>
          <a:p>
            <a:pPr>
              <a:spcBef>
                <a:spcPct val="50000"/>
              </a:spcBef>
            </a:pPr>
            <a:r>
              <a:rPr lang="zh-CN" altLang="en-US" sz="2800" b="1"/>
              <a:t>一、寄存器</a:t>
            </a:r>
          </a:p>
        </p:txBody>
      </p:sp>
      <p:sp>
        <p:nvSpPr>
          <p:cNvPr id="15363" name="AutoShape 3"/>
          <p:cNvSpPr>
            <a:spLocks noChangeArrowheads="1"/>
          </p:cNvSpPr>
          <p:nvPr/>
        </p:nvSpPr>
        <p:spPr bwMode="auto">
          <a:xfrm>
            <a:off x="3114675" y="969963"/>
            <a:ext cx="5638800" cy="1447800"/>
          </a:xfrm>
          <a:prstGeom prst="wedgeRoundRectCallout">
            <a:avLst>
              <a:gd name="adj1" fmla="val -54898"/>
              <a:gd name="adj2" fmla="val -1491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b="1">
                <a:solidFill>
                  <a:schemeClr val="accent1"/>
                </a:solidFill>
              </a:rPr>
              <a:t>寄存器是由触发器组成的用来暂存一组二进制数码的逻辑部件，它是构成计算机</a:t>
            </a:r>
            <a:r>
              <a:rPr lang="en-US" altLang="zh-CN" b="1">
                <a:solidFill>
                  <a:schemeClr val="accent1"/>
                </a:solidFill>
              </a:rPr>
              <a:t>CPU</a:t>
            </a:r>
            <a:r>
              <a:rPr lang="zh-CN" altLang="en-US" b="1">
                <a:solidFill>
                  <a:schemeClr val="accent1"/>
                </a:solidFill>
              </a:rPr>
              <a:t>中最基本的逻辑部件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195513" y="2133600"/>
            <a:ext cx="4310062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accent1"/>
                </a:solidFill>
              </a:rPr>
              <a:t>1</a:t>
            </a:r>
            <a:r>
              <a:rPr lang="zh-CN" altLang="en-US" sz="3200" b="1">
                <a:solidFill>
                  <a:schemeClr val="accent1"/>
                </a:solidFill>
              </a:rPr>
              <a:t>、寄存器的功能：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3200" b="1">
                <a:solidFill>
                  <a:schemeClr val="accent1"/>
                </a:solidFill>
              </a:rPr>
              <a:t>清除数码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3200" b="1">
                <a:solidFill>
                  <a:schemeClr val="accent1"/>
                </a:solidFill>
              </a:rPr>
              <a:t>接收数码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3200" b="1">
                <a:solidFill>
                  <a:schemeClr val="accent1"/>
                </a:solidFill>
              </a:rPr>
              <a:t>暂存数码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3200" b="1">
                <a:solidFill>
                  <a:schemeClr val="accent1"/>
                </a:solidFill>
              </a:rPr>
              <a:t>输出数码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3200" b="1">
                <a:solidFill>
                  <a:schemeClr val="accent1"/>
                </a:solidFill>
              </a:rPr>
              <a:t>移位功能</a:t>
            </a: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2195513" y="342900"/>
            <a:ext cx="4891087" cy="857250"/>
          </a:xfrm>
        </p:spPr>
        <p:txBody>
          <a:bodyPr/>
          <a:lstStyle/>
          <a:p>
            <a:r>
              <a:rPr lang="en-US" altLang="zh-CN" sz="2800" b="1">
                <a:solidFill>
                  <a:srgbClr val="FF0066"/>
                </a:solidFill>
              </a:rPr>
              <a:t>5.4     </a:t>
            </a:r>
            <a:r>
              <a:rPr lang="zh-CN" altLang="en-US" sz="2800" b="1">
                <a:solidFill>
                  <a:srgbClr val="FF0066"/>
                </a:solidFill>
              </a:rPr>
              <a:t>若干常用时序逻辑电路</a:t>
            </a:r>
            <a:endParaRPr lang="zh-CN" altLang="en-US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 autoUpdateAnimBg="0"/>
      <p:bldP spid="15363" grpId="0" animBg="1" autoUpdateAnimBg="0"/>
      <p:bldP spid="15364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37" name="Group 41"/>
          <p:cNvGrpSpPr>
            <a:grpSpLocks/>
          </p:cNvGrpSpPr>
          <p:nvPr/>
        </p:nvGrpSpPr>
        <p:grpSpPr bwMode="auto">
          <a:xfrm>
            <a:off x="3633788" y="828675"/>
            <a:ext cx="5086350" cy="4749800"/>
            <a:chOff x="2289" y="522"/>
            <a:chExt cx="3204" cy="2992"/>
          </a:xfrm>
        </p:grpSpPr>
        <p:grpSp>
          <p:nvGrpSpPr>
            <p:cNvPr id="55303" name="Group 7"/>
            <p:cNvGrpSpPr>
              <a:grpSpLocks/>
            </p:cNvGrpSpPr>
            <p:nvPr/>
          </p:nvGrpSpPr>
          <p:grpSpPr bwMode="auto">
            <a:xfrm>
              <a:off x="2694" y="810"/>
              <a:ext cx="2799" cy="1815"/>
              <a:chOff x="1404" y="822"/>
              <a:chExt cx="2954" cy="2070"/>
            </a:xfrm>
          </p:grpSpPr>
          <p:graphicFrame>
            <p:nvGraphicFramePr>
              <p:cNvPr id="55298" name="Object 2"/>
              <p:cNvGraphicFramePr>
                <a:graphicFrameLocks noChangeAspect="1"/>
              </p:cNvGraphicFramePr>
              <p:nvPr/>
            </p:nvGraphicFramePr>
            <p:xfrm>
              <a:off x="1404" y="822"/>
              <a:ext cx="2954" cy="2070"/>
            </p:xfrm>
            <a:graphic>
              <a:graphicData uri="http://schemas.openxmlformats.org/presentationml/2006/ole">
                <p:oleObj spid="_x0000_s55298" name="Slide" r:id="rId3" imgW="3102120" imgH="2325600" progId="PowerPoint.Slide.8">
                  <p:embed/>
                </p:oleObj>
              </a:graphicData>
            </a:graphic>
          </p:graphicFrame>
          <p:graphicFrame>
            <p:nvGraphicFramePr>
              <p:cNvPr id="55299" name="Object 3"/>
              <p:cNvGraphicFramePr>
                <a:graphicFrameLocks noChangeAspect="1"/>
              </p:cNvGraphicFramePr>
              <p:nvPr/>
            </p:nvGraphicFramePr>
            <p:xfrm>
              <a:off x="2268" y="1656"/>
              <a:ext cx="387" cy="432"/>
            </p:xfrm>
            <a:graphic>
              <a:graphicData uri="http://schemas.openxmlformats.org/presentationml/2006/ole">
                <p:oleObj spid="_x0000_s55299" name="Equation" r:id="rId4" imgW="215640" imgH="241200" progId="Equation.3">
                  <p:embed/>
                </p:oleObj>
              </a:graphicData>
            </a:graphic>
          </p:graphicFrame>
          <p:graphicFrame>
            <p:nvGraphicFramePr>
              <p:cNvPr id="55300" name="Object 4"/>
              <p:cNvGraphicFramePr>
                <a:graphicFrameLocks noChangeAspect="1"/>
              </p:cNvGraphicFramePr>
              <p:nvPr/>
            </p:nvGraphicFramePr>
            <p:xfrm>
              <a:off x="3051" y="1656"/>
              <a:ext cx="410" cy="432"/>
            </p:xfrm>
            <a:graphic>
              <a:graphicData uri="http://schemas.openxmlformats.org/presentationml/2006/ole">
                <p:oleObj spid="_x0000_s55300" name="Equation" r:id="rId5" imgW="228600" imgH="241200" progId="Equation.3">
                  <p:embed/>
                </p:oleObj>
              </a:graphicData>
            </a:graphic>
          </p:graphicFrame>
          <p:graphicFrame>
            <p:nvGraphicFramePr>
              <p:cNvPr id="55301" name="Object 5"/>
              <p:cNvGraphicFramePr>
                <a:graphicFrameLocks noChangeAspect="1"/>
              </p:cNvGraphicFramePr>
              <p:nvPr/>
            </p:nvGraphicFramePr>
            <p:xfrm>
              <a:off x="3051" y="1272"/>
              <a:ext cx="273" cy="432"/>
            </p:xfrm>
            <a:graphic>
              <a:graphicData uri="http://schemas.openxmlformats.org/presentationml/2006/ole">
                <p:oleObj spid="_x0000_s55301" name="Equation" r:id="rId6" imgW="152280" imgH="241200" progId="Equation.3">
                  <p:embed/>
                </p:oleObj>
              </a:graphicData>
            </a:graphic>
          </p:graphicFrame>
          <p:sp>
            <p:nvSpPr>
              <p:cNvPr id="55302" name="Text Box 6"/>
              <p:cNvSpPr txBox="1">
                <a:spLocks noChangeArrowheads="1"/>
              </p:cNvSpPr>
              <p:nvPr/>
            </p:nvSpPr>
            <p:spPr bwMode="auto">
              <a:xfrm>
                <a:off x="2268" y="1272"/>
                <a:ext cx="479" cy="4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3200" b="1"/>
                  <a:t>Q</a:t>
                </a:r>
                <a:endParaRPr kumimoji="1" lang="en-US" altLang="zh-CN" sz="3200" b="1" baseline="30000"/>
              </a:p>
            </p:txBody>
          </p:sp>
        </p:grpSp>
        <p:sp>
          <p:nvSpPr>
            <p:cNvPr id="55305" name="Rectangle 9"/>
            <p:cNvSpPr>
              <a:spLocks noChangeArrowheads="1"/>
            </p:cNvSpPr>
            <p:nvPr/>
          </p:nvSpPr>
          <p:spPr bwMode="auto">
            <a:xfrm>
              <a:off x="3422" y="2332"/>
              <a:ext cx="521" cy="2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/>
              <a:r>
                <a:rPr kumimoji="1" lang="en-US" altLang="zh-CN"/>
                <a:t>   &amp;</a:t>
              </a:r>
            </a:p>
          </p:txBody>
        </p:sp>
        <p:sp>
          <p:nvSpPr>
            <p:cNvPr id="55306" name="Oval 10"/>
            <p:cNvSpPr>
              <a:spLocks noChangeArrowheads="1"/>
            </p:cNvSpPr>
            <p:nvPr/>
          </p:nvSpPr>
          <p:spPr bwMode="auto">
            <a:xfrm>
              <a:off x="3664" y="2284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9" name="Line 13"/>
            <p:cNvSpPr>
              <a:spLocks noChangeShapeType="1"/>
            </p:cNvSpPr>
            <p:nvPr/>
          </p:nvSpPr>
          <p:spPr bwMode="auto">
            <a:xfrm>
              <a:off x="3513" y="263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0" name="Line 14"/>
            <p:cNvSpPr>
              <a:spLocks noChangeShapeType="1"/>
            </p:cNvSpPr>
            <p:nvPr/>
          </p:nvSpPr>
          <p:spPr bwMode="auto">
            <a:xfrm>
              <a:off x="4438" y="2197"/>
              <a:ext cx="0" cy="6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4" name="Line 18"/>
            <p:cNvSpPr>
              <a:spLocks noChangeShapeType="1"/>
            </p:cNvSpPr>
            <p:nvPr/>
          </p:nvSpPr>
          <p:spPr bwMode="auto">
            <a:xfrm>
              <a:off x="3780" y="2634"/>
              <a:ext cx="0" cy="6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5319" name="Group 23"/>
            <p:cNvGrpSpPr>
              <a:grpSpLocks/>
            </p:cNvGrpSpPr>
            <p:nvPr/>
          </p:nvGrpSpPr>
          <p:grpSpPr bwMode="auto">
            <a:xfrm>
              <a:off x="4513" y="2611"/>
              <a:ext cx="416" cy="162"/>
              <a:chOff x="3223" y="2623"/>
              <a:chExt cx="416" cy="162"/>
            </a:xfrm>
          </p:grpSpPr>
          <p:sp>
            <p:nvSpPr>
              <p:cNvPr id="55311" name="Line 15"/>
              <p:cNvSpPr>
                <a:spLocks noChangeShapeType="1"/>
              </p:cNvSpPr>
              <p:nvPr/>
            </p:nvSpPr>
            <p:spPr bwMode="auto">
              <a:xfrm>
                <a:off x="3223" y="2624"/>
                <a:ext cx="13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13" name="Line 17"/>
              <p:cNvSpPr>
                <a:spLocks noChangeShapeType="1"/>
              </p:cNvSpPr>
              <p:nvPr/>
            </p:nvSpPr>
            <p:spPr bwMode="auto">
              <a:xfrm>
                <a:off x="3352" y="2623"/>
                <a:ext cx="0" cy="1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16" name="Line 20"/>
              <p:cNvSpPr>
                <a:spLocks noChangeShapeType="1"/>
              </p:cNvSpPr>
              <p:nvPr/>
            </p:nvSpPr>
            <p:spPr bwMode="auto">
              <a:xfrm>
                <a:off x="3356" y="2785"/>
                <a:ext cx="13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17" name="Line 21"/>
              <p:cNvSpPr>
                <a:spLocks noChangeShapeType="1"/>
              </p:cNvSpPr>
              <p:nvPr/>
            </p:nvSpPr>
            <p:spPr bwMode="auto">
              <a:xfrm>
                <a:off x="3509" y="2623"/>
                <a:ext cx="13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18" name="Line 22"/>
              <p:cNvSpPr>
                <a:spLocks noChangeShapeType="1"/>
              </p:cNvSpPr>
              <p:nvPr/>
            </p:nvSpPr>
            <p:spPr bwMode="auto">
              <a:xfrm>
                <a:off x="3501" y="2624"/>
                <a:ext cx="0" cy="1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55320" name="Object 24"/>
            <p:cNvGraphicFramePr>
              <a:graphicFrameLocks noChangeAspect="1"/>
            </p:cNvGraphicFramePr>
            <p:nvPr/>
          </p:nvGraphicFramePr>
          <p:xfrm>
            <a:off x="4232" y="2746"/>
            <a:ext cx="410" cy="432"/>
          </p:xfrm>
          <a:graphic>
            <a:graphicData uri="http://schemas.openxmlformats.org/presentationml/2006/ole">
              <p:oleObj spid="_x0000_s55320" name="Equation" r:id="rId7" imgW="228600" imgH="241200" progId="Equation.3">
                <p:embed/>
              </p:oleObj>
            </a:graphicData>
          </a:graphic>
        </p:graphicFrame>
        <p:sp>
          <p:nvSpPr>
            <p:cNvPr id="55321" name="Text Box 25"/>
            <p:cNvSpPr txBox="1">
              <a:spLocks noChangeArrowheads="1"/>
            </p:cNvSpPr>
            <p:nvPr/>
          </p:nvSpPr>
          <p:spPr bwMode="auto">
            <a:xfrm>
              <a:off x="3619" y="3226"/>
              <a:ext cx="377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D</a:t>
              </a:r>
            </a:p>
          </p:txBody>
        </p:sp>
        <p:sp>
          <p:nvSpPr>
            <p:cNvPr id="55322" name="Line 26"/>
            <p:cNvSpPr>
              <a:spLocks noChangeShapeType="1"/>
            </p:cNvSpPr>
            <p:nvPr/>
          </p:nvSpPr>
          <p:spPr bwMode="auto">
            <a:xfrm>
              <a:off x="2694" y="2922"/>
              <a:ext cx="8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5329" name="Group 33"/>
            <p:cNvGrpSpPr>
              <a:grpSpLocks/>
            </p:cNvGrpSpPr>
            <p:nvPr/>
          </p:nvGrpSpPr>
          <p:grpSpPr bwMode="auto">
            <a:xfrm>
              <a:off x="2831" y="2711"/>
              <a:ext cx="414" cy="171"/>
              <a:chOff x="1541" y="2723"/>
              <a:chExt cx="414" cy="171"/>
            </a:xfrm>
          </p:grpSpPr>
          <p:sp>
            <p:nvSpPr>
              <p:cNvPr id="55324" name="Line 28"/>
              <p:cNvSpPr>
                <a:spLocks noChangeShapeType="1"/>
              </p:cNvSpPr>
              <p:nvPr/>
            </p:nvSpPr>
            <p:spPr bwMode="auto">
              <a:xfrm>
                <a:off x="1541" y="2894"/>
                <a:ext cx="13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25" name="Line 29"/>
              <p:cNvSpPr>
                <a:spLocks noChangeShapeType="1"/>
              </p:cNvSpPr>
              <p:nvPr/>
            </p:nvSpPr>
            <p:spPr bwMode="auto">
              <a:xfrm>
                <a:off x="1676" y="2729"/>
                <a:ext cx="0" cy="1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26" name="Line 30"/>
              <p:cNvSpPr>
                <a:spLocks noChangeShapeType="1"/>
              </p:cNvSpPr>
              <p:nvPr/>
            </p:nvSpPr>
            <p:spPr bwMode="auto">
              <a:xfrm>
                <a:off x="1680" y="2723"/>
                <a:ext cx="13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27" name="Line 31"/>
              <p:cNvSpPr>
                <a:spLocks noChangeShapeType="1"/>
              </p:cNvSpPr>
              <p:nvPr/>
            </p:nvSpPr>
            <p:spPr bwMode="auto">
              <a:xfrm>
                <a:off x="1825" y="2891"/>
                <a:ext cx="13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28" name="Line 32"/>
              <p:cNvSpPr>
                <a:spLocks noChangeShapeType="1"/>
              </p:cNvSpPr>
              <p:nvPr/>
            </p:nvSpPr>
            <p:spPr bwMode="auto">
              <a:xfrm>
                <a:off x="1825" y="2730"/>
                <a:ext cx="0" cy="1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330" name="Text Box 34"/>
            <p:cNvSpPr txBox="1">
              <a:spLocks noChangeArrowheads="1"/>
            </p:cNvSpPr>
            <p:nvPr/>
          </p:nvSpPr>
          <p:spPr bwMode="auto">
            <a:xfrm>
              <a:off x="2289" y="2798"/>
              <a:ext cx="405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LD</a:t>
              </a:r>
            </a:p>
          </p:txBody>
        </p:sp>
        <p:sp>
          <p:nvSpPr>
            <p:cNvPr id="55332" name="Text Box 36"/>
            <p:cNvSpPr txBox="1">
              <a:spLocks noChangeArrowheads="1"/>
            </p:cNvSpPr>
            <p:nvPr/>
          </p:nvSpPr>
          <p:spPr bwMode="auto">
            <a:xfrm>
              <a:off x="3453" y="522"/>
              <a:ext cx="457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Q </a:t>
              </a:r>
            </a:p>
          </p:txBody>
        </p:sp>
      </p:grpSp>
      <p:sp>
        <p:nvSpPr>
          <p:cNvPr id="55334" name="Text Box 38"/>
          <p:cNvSpPr txBox="1">
            <a:spLocks noChangeArrowheads="1"/>
          </p:cNvSpPr>
          <p:nvPr/>
        </p:nvSpPr>
        <p:spPr bwMode="auto">
          <a:xfrm>
            <a:off x="900113" y="171450"/>
            <a:ext cx="37703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 sz="2800" b="1"/>
              <a:t>寄存器的工作模式</a:t>
            </a:r>
          </a:p>
        </p:txBody>
      </p:sp>
      <p:sp>
        <p:nvSpPr>
          <p:cNvPr id="55336" name="Text Box 40"/>
          <p:cNvSpPr txBox="1">
            <a:spLocks noChangeArrowheads="1"/>
          </p:cNvSpPr>
          <p:nvPr/>
        </p:nvSpPr>
        <p:spPr bwMode="auto">
          <a:xfrm>
            <a:off x="682625" y="1357313"/>
            <a:ext cx="3594100" cy="308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660033"/>
                </a:solidFill>
              </a:rPr>
              <a:t>1</a:t>
            </a:r>
            <a:r>
              <a:rPr lang="zh-CN" altLang="en-US" sz="2800" b="1">
                <a:solidFill>
                  <a:srgbClr val="660033"/>
                </a:solidFill>
              </a:rPr>
              <a:t>）两拍接收</a:t>
            </a:r>
            <a:r>
              <a:rPr lang="zh-CN" altLang="en-US" sz="2800" b="1"/>
              <a:t>工作模式</a:t>
            </a:r>
            <a:endParaRPr lang="zh-CN" altLang="en-US" sz="2800" b="1">
              <a:solidFill>
                <a:srgbClr val="660033"/>
              </a:solidFill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800" b="1">
                <a:solidFill>
                  <a:srgbClr val="FF0066"/>
                </a:solidFill>
              </a:rPr>
              <a:t>发清零脉冲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800" b="1">
                <a:solidFill>
                  <a:srgbClr val="FF0066"/>
                </a:solidFill>
              </a:rPr>
              <a:t>准备数据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800" b="1">
                <a:solidFill>
                  <a:srgbClr val="FF0066"/>
                </a:solidFill>
              </a:rPr>
              <a:t>发接收脉冲</a:t>
            </a:r>
          </a:p>
          <a:p>
            <a:pPr>
              <a:spcBef>
                <a:spcPct val="50000"/>
              </a:spcBef>
            </a:pPr>
            <a:endParaRPr lang="en-US" altLang="zh-CN" sz="2800" b="1">
              <a:solidFill>
                <a:srgbClr val="6600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5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5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5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5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36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52" name="Text Box 32"/>
          <p:cNvSpPr txBox="1">
            <a:spLocks noChangeArrowheads="1"/>
          </p:cNvSpPr>
          <p:nvPr/>
        </p:nvSpPr>
        <p:spPr bwMode="auto">
          <a:xfrm>
            <a:off x="682625" y="1357313"/>
            <a:ext cx="3594100" cy="244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660033"/>
                </a:solidFill>
              </a:rPr>
              <a:t>2</a:t>
            </a:r>
            <a:r>
              <a:rPr lang="zh-CN" altLang="en-US" sz="2800" b="1">
                <a:solidFill>
                  <a:srgbClr val="660033"/>
                </a:solidFill>
              </a:rPr>
              <a:t>）单拍接收</a:t>
            </a:r>
            <a:r>
              <a:rPr lang="zh-CN" altLang="en-US" sz="2800" b="1"/>
              <a:t>工作模式</a:t>
            </a:r>
            <a:endParaRPr lang="zh-CN" altLang="en-US" sz="2800" b="1">
              <a:solidFill>
                <a:srgbClr val="660033"/>
              </a:solidFill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800" b="1">
                <a:solidFill>
                  <a:srgbClr val="FF0066"/>
                </a:solidFill>
              </a:rPr>
              <a:t>准备数据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800" b="1">
                <a:solidFill>
                  <a:srgbClr val="FF0066"/>
                </a:solidFill>
              </a:rPr>
              <a:t>发接收脉冲</a:t>
            </a:r>
          </a:p>
          <a:p>
            <a:pPr>
              <a:spcBef>
                <a:spcPct val="50000"/>
              </a:spcBef>
            </a:pPr>
            <a:endParaRPr lang="en-US" altLang="zh-CN" sz="2800" b="1">
              <a:solidFill>
                <a:srgbClr val="660033"/>
              </a:solidFill>
            </a:endParaRPr>
          </a:p>
        </p:txBody>
      </p:sp>
      <p:grpSp>
        <p:nvGrpSpPr>
          <p:cNvPr id="56364" name="Group 44"/>
          <p:cNvGrpSpPr>
            <a:grpSpLocks/>
          </p:cNvGrpSpPr>
          <p:nvPr/>
        </p:nvGrpSpPr>
        <p:grpSpPr bwMode="auto">
          <a:xfrm>
            <a:off x="4276725" y="828675"/>
            <a:ext cx="4443413" cy="4705350"/>
            <a:chOff x="2694" y="522"/>
            <a:chExt cx="2799" cy="2964"/>
          </a:xfrm>
        </p:grpSpPr>
        <p:grpSp>
          <p:nvGrpSpPr>
            <p:cNvPr id="56323" name="Group 3"/>
            <p:cNvGrpSpPr>
              <a:grpSpLocks/>
            </p:cNvGrpSpPr>
            <p:nvPr/>
          </p:nvGrpSpPr>
          <p:grpSpPr bwMode="auto">
            <a:xfrm>
              <a:off x="2694" y="796"/>
              <a:ext cx="2799" cy="1815"/>
              <a:chOff x="1404" y="822"/>
              <a:chExt cx="2954" cy="2070"/>
            </a:xfrm>
          </p:grpSpPr>
          <p:graphicFrame>
            <p:nvGraphicFramePr>
              <p:cNvPr id="56324" name="Object 4"/>
              <p:cNvGraphicFramePr>
                <a:graphicFrameLocks noChangeAspect="1"/>
              </p:cNvGraphicFramePr>
              <p:nvPr/>
            </p:nvGraphicFramePr>
            <p:xfrm>
              <a:off x="1404" y="822"/>
              <a:ext cx="2954" cy="2070"/>
            </p:xfrm>
            <a:graphic>
              <a:graphicData uri="http://schemas.openxmlformats.org/presentationml/2006/ole">
                <p:oleObj spid="_x0000_s56324" name="Slide" r:id="rId3" imgW="3102120" imgH="2325600" progId="PowerPoint.Slide.8">
                  <p:embed/>
                </p:oleObj>
              </a:graphicData>
            </a:graphic>
          </p:graphicFrame>
          <p:graphicFrame>
            <p:nvGraphicFramePr>
              <p:cNvPr id="56325" name="Object 5"/>
              <p:cNvGraphicFramePr>
                <a:graphicFrameLocks noChangeAspect="1"/>
              </p:cNvGraphicFramePr>
              <p:nvPr/>
            </p:nvGraphicFramePr>
            <p:xfrm>
              <a:off x="2268" y="1656"/>
              <a:ext cx="387" cy="432"/>
            </p:xfrm>
            <a:graphic>
              <a:graphicData uri="http://schemas.openxmlformats.org/presentationml/2006/ole">
                <p:oleObj spid="_x0000_s56325" name="Equation" r:id="rId4" imgW="215640" imgH="241200" progId="Equation.3">
                  <p:embed/>
                </p:oleObj>
              </a:graphicData>
            </a:graphic>
          </p:graphicFrame>
          <p:graphicFrame>
            <p:nvGraphicFramePr>
              <p:cNvPr id="56326" name="Object 6"/>
              <p:cNvGraphicFramePr>
                <a:graphicFrameLocks noChangeAspect="1"/>
              </p:cNvGraphicFramePr>
              <p:nvPr/>
            </p:nvGraphicFramePr>
            <p:xfrm>
              <a:off x="3051" y="1656"/>
              <a:ext cx="410" cy="432"/>
            </p:xfrm>
            <a:graphic>
              <a:graphicData uri="http://schemas.openxmlformats.org/presentationml/2006/ole">
                <p:oleObj spid="_x0000_s56326" name="Equation" r:id="rId5" imgW="228600" imgH="241200" progId="Equation.3">
                  <p:embed/>
                </p:oleObj>
              </a:graphicData>
            </a:graphic>
          </p:graphicFrame>
          <p:graphicFrame>
            <p:nvGraphicFramePr>
              <p:cNvPr id="56327" name="Object 7"/>
              <p:cNvGraphicFramePr>
                <a:graphicFrameLocks noChangeAspect="1"/>
              </p:cNvGraphicFramePr>
              <p:nvPr/>
            </p:nvGraphicFramePr>
            <p:xfrm>
              <a:off x="3051" y="1272"/>
              <a:ext cx="273" cy="432"/>
            </p:xfrm>
            <a:graphic>
              <a:graphicData uri="http://schemas.openxmlformats.org/presentationml/2006/ole">
                <p:oleObj spid="_x0000_s56327" name="Equation" r:id="rId6" imgW="152280" imgH="241200" progId="Equation.3">
                  <p:embed/>
                </p:oleObj>
              </a:graphicData>
            </a:graphic>
          </p:graphicFrame>
          <p:sp>
            <p:nvSpPr>
              <p:cNvPr id="56328" name="Text Box 8"/>
              <p:cNvSpPr txBox="1">
                <a:spLocks noChangeArrowheads="1"/>
              </p:cNvSpPr>
              <p:nvPr/>
            </p:nvSpPr>
            <p:spPr bwMode="auto">
              <a:xfrm>
                <a:off x="2268" y="1272"/>
                <a:ext cx="479" cy="4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3200" b="1"/>
                  <a:t>Q</a:t>
                </a:r>
                <a:endParaRPr kumimoji="1" lang="en-US" altLang="zh-CN" sz="3200" b="1" baseline="30000"/>
              </a:p>
            </p:txBody>
          </p:sp>
        </p:grpSp>
        <p:grpSp>
          <p:nvGrpSpPr>
            <p:cNvPr id="56353" name="Group 33"/>
            <p:cNvGrpSpPr>
              <a:grpSpLocks/>
            </p:cNvGrpSpPr>
            <p:nvPr/>
          </p:nvGrpSpPr>
          <p:grpSpPr bwMode="auto">
            <a:xfrm>
              <a:off x="3422" y="2269"/>
              <a:ext cx="521" cy="328"/>
              <a:chOff x="3422" y="2284"/>
              <a:chExt cx="521" cy="328"/>
            </a:xfrm>
          </p:grpSpPr>
          <p:sp>
            <p:nvSpPr>
              <p:cNvPr id="56329" name="Rectangle 9"/>
              <p:cNvSpPr>
                <a:spLocks noChangeArrowheads="1"/>
              </p:cNvSpPr>
              <p:nvPr/>
            </p:nvSpPr>
            <p:spPr bwMode="auto">
              <a:xfrm>
                <a:off x="3422" y="2332"/>
                <a:ext cx="521" cy="28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eaLnBrk="1" hangingPunct="1"/>
                <a:r>
                  <a:rPr kumimoji="1" lang="en-US" altLang="zh-CN"/>
                  <a:t>   &amp;</a:t>
                </a:r>
              </a:p>
            </p:txBody>
          </p:sp>
          <p:sp>
            <p:nvSpPr>
              <p:cNvPr id="56330" name="Oval 10"/>
              <p:cNvSpPr>
                <a:spLocks noChangeArrowheads="1"/>
              </p:cNvSpPr>
              <p:nvPr/>
            </p:nvSpPr>
            <p:spPr bwMode="auto">
              <a:xfrm>
                <a:off x="3664" y="228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>
              <a:off x="3834" y="261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2" name="Line 12"/>
            <p:cNvSpPr>
              <a:spLocks noChangeShapeType="1"/>
            </p:cNvSpPr>
            <p:nvPr/>
          </p:nvSpPr>
          <p:spPr bwMode="auto">
            <a:xfrm>
              <a:off x="4255" y="2516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3" name="Line 13"/>
            <p:cNvSpPr>
              <a:spLocks noChangeShapeType="1"/>
            </p:cNvSpPr>
            <p:nvPr/>
          </p:nvSpPr>
          <p:spPr bwMode="auto">
            <a:xfrm>
              <a:off x="3513" y="2597"/>
              <a:ext cx="0" cy="6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1" name="Text Box 21"/>
            <p:cNvSpPr txBox="1">
              <a:spLocks noChangeArrowheads="1"/>
            </p:cNvSpPr>
            <p:nvPr/>
          </p:nvSpPr>
          <p:spPr bwMode="auto">
            <a:xfrm>
              <a:off x="3324" y="3198"/>
              <a:ext cx="377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D</a:t>
              </a:r>
            </a:p>
          </p:txBody>
        </p:sp>
        <p:sp>
          <p:nvSpPr>
            <p:cNvPr id="56342" name="Line 22"/>
            <p:cNvSpPr>
              <a:spLocks noChangeShapeType="1"/>
            </p:cNvSpPr>
            <p:nvPr/>
          </p:nvSpPr>
          <p:spPr bwMode="auto">
            <a:xfrm>
              <a:off x="3694" y="2083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6343" name="Group 23"/>
            <p:cNvGrpSpPr>
              <a:grpSpLocks/>
            </p:cNvGrpSpPr>
            <p:nvPr/>
          </p:nvGrpSpPr>
          <p:grpSpPr bwMode="auto">
            <a:xfrm>
              <a:off x="4643" y="2992"/>
              <a:ext cx="414" cy="171"/>
              <a:chOff x="1541" y="2723"/>
              <a:chExt cx="414" cy="171"/>
            </a:xfrm>
          </p:grpSpPr>
          <p:sp>
            <p:nvSpPr>
              <p:cNvPr id="56344" name="Line 24"/>
              <p:cNvSpPr>
                <a:spLocks noChangeShapeType="1"/>
              </p:cNvSpPr>
              <p:nvPr/>
            </p:nvSpPr>
            <p:spPr bwMode="auto">
              <a:xfrm>
                <a:off x="1541" y="2894"/>
                <a:ext cx="13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45" name="Line 25"/>
              <p:cNvSpPr>
                <a:spLocks noChangeShapeType="1"/>
              </p:cNvSpPr>
              <p:nvPr/>
            </p:nvSpPr>
            <p:spPr bwMode="auto">
              <a:xfrm>
                <a:off x="1676" y="2729"/>
                <a:ext cx="0" cy="1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46" name="Line 26"/>
              <p:cNvSpPr>
                <a:spLocks noChangeShapeType="1"/>
              </p:cNvSpPr>
              <p:nvPr/>
            </p:nvSpPr>
            <p:spPr bwMode="auto">
              <a:xfrm>
                <a:off x="1680" y="2723"/>
                <a:ext cx="13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47" name="Line 27"/>
              <p:cNvSpPr>
                <a:spLocks noChangeShapeType="1"/>
              </p:cNvSpPr>
              <p:nvPr/>
            </p:nvSpPr>
            <p:spPr bwMode="auto">
              <a:xfrm>
                <a:off x="1825" y="2891"/>
                <a:ext cx="13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48" name="Line 28"/>
              <p:cNvSpPr>
                <a:spLocks noChangeShapeType="1"/>
              </p:cNvSpPr>
              <p:nvPr/>
            </p:nvSpPr>
            <p:spPr bwMode="auto">
              <a:xfrm>
                <a:off x="1825" y="2730"/>
                <a:ext cx="0" cy="1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349" name="Text Box 29"/>
            <p:cNvSpPr txBox="1">
              <a:spLocks noChangeArrowheads="1"/>
            </p:cNvSpPr>
            <p:nvPr/>
          </p:nvSpPr>
          <p:spPr bwMode="auto">
            <a:xfrm>
              <a:off x="4983" y="2790"/>
              <a:ext cx="405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LD</a:t>
              </a:r>
            </a:p>
          </p:txBody>
        </p:sp>
        <p:sp>
          <p:nvSpPr>
            <p:cNvPr id="56350" name="Text Box 30"/>
            <p:cNvSpPr txBox="1">
              <a:spLocks noChangeArrowheads="1"/>
            </p:cNvSpPr>
            <p:nvPr/>
          </p:nvSpPr>
          <p:spPr bwMode="auto">
            <a:xfrm>
              <a:off x="3453" y="522"/>
              <a:ext cx="457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Q </a:t>
              </a:r>
            </a:p>
          </p:txBody>
        </p:sp>
        <p:grpSp>
          <p:nvGrpSpPr>
            <p:cNvPr id="56354" name="Group 34"/>
            <p:cNvGrpSpPr>
              <a:grpSpLocks/>
            </p:cNvGrpSpPr>
            <p:nvPr/>
          </p:nvGrpSpPr>
          <p:grpSpPr bwMode="auto">
            <a:xfrm>
              <a:off x="4178" y="2221"/>
              <a:ext cx="521" cy="328"/>
              <a:chOff x="3422" y="2284"/>
              <a:chExt cx="521" cy="328"/>
            </a:xfrm>
          </p:grpSpPr>
          <p:sp>
            <p:nvSpPr>
              <p:cNvPr id="56355" name="Rectangle 35"/>
              <p:cNvSpPr>
                <a:spLocks noChangeArrowheads="1"/>
              </p:cNvSpPr>
              <p:nvPr/>
            </p:nvSpPr>
            <p:spPr bwMode="auto">
              <a:xfrm>
                <a:off x="3422" y="2332"/>
                <a:ext cx="521" cy="28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eaLnBrk="1" hangingPunct="1"/>
                <a:r>
                  <a:rPr kumimoji="1" lang="en-US" altLang="zh-CN"/>
                  <a:t>   &amp;</a:t>
                </a:r>
              </a:p>
            </p:txBody>
          </p:sp>
          <p:sp>
            <p:nvSpPr>
              <p:cNvPr id="56356" name="Oval 36"/>
              <p:cNvSpPr>
                <a:spLocks noChangeArrowheads="1"/>
              </p:cNvSpPr>
              <p:nvPr/>
            </p:nvSpPr>
            <p:spPr bwMode="auto">
              <a:xfrm>
                <a:off x="3664" y="228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6357" name="Line 37"/>
            <p:cNvSpPr>
              <a:spLocks noChangeShapeType="1"/>
            </p:cNvSpPr>
            <p:nvPr/>
          </p:nvSpPr>
          <p:spPr bwMode="auto">
            <a:xfrm>
              <a:off x="3910" y="2083"/>
              <a:ext cx="268" cy="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8" name="Line 38"/>
            <p:cNvSpPr>
              <a:spLocks noChangeShapeType="1"/>
            </p:cNvSpPr>
            <p:nvPr/>
          </p:nvSpPr>
          <p:spPr bwMode="auto">
            <a:xfrm flipV="1">
              <a:off x="4178" y="2746"/>
              <a:ext cx="7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9" name="Line 39"/>
            <p:cNvSpPr>
              <a:spLocks noChangeShapeType="1"/>
            </p:cNvSpPr>
            <p:nvPr/>
          </p:nvSpPr>
          <p:spPr bwMode="auto">
            <a:xfrm>
              <a:off x="4616" y="2554"/>
              <a:ext cx="0" cy="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0" name="Line 40"/>
            <p:cNvSpPr>
              <a:spLocks noChangeShapeType="1"/>
            </p:cNvSpPr>
            <p:nvPr/>
          </p:nvSpPr>
          <p:spPr bwMode="auto">
            <a:xfrm>
              <a:off x="3834" y="2899"/>
              <a:ext cx="1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1" name="Oval 41"/>
            <p:cNvSpPr>
              <a:spLocks noChangeArrowheads="1"/>
            </p:cNvSpPr>
            <p:nvPr/>
          </p:nvSpPr>
          <p:spPr bwMode="auto">
            <a:xfrm>
              <a:off x="4589" y="2863"/>
              <a:ext cx="63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6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6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6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52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730250" y="800100"/>
            <a:ext cx="7772400" cy="1104900"/>
          </a:xfrm>
        </p:spPr>
        <p:txBody>
          <a:bodyPr/>
          <a:lstStyle/>
          <a:p>
            <a:r>
              <a:rPr lang="en-US" altLang="zh-CN" sz="3200" b="1"/>
              <a:t>3</a:t>
            </a:r>
            <a:r>
              <a:rPr lang="zh-CN" altLang="en-US" sz="3200" b="1"/>
              <a:t>）多位数码接收</a:t>
            </a:r>
            <a:r>
              <a:rPr lang="zh-CN" altLang="en-US" sz="3200" b="1">
                <a:solidFill>
                  <a:schemeClr val="tx1"/>
                </a:solidFill>
              </a:rPr>
              <a:t>工作模式</a:t>
            </a:r>
            <a:br>
              <a:rPr lang="zh-CN" altLang="en-US" sz="3200" b="1">
                <a:solidFill>
                  <a:schemeClr val="tx1"/>
                </a:solidFill>
              </a:rPr>
            </a:b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57372" name="Line 28"/>
          <p:cNvSpPr>
            <a:spLocks noChangeShapeType="1"/>
          </p:cNvSpPr>
          <p:nvPr/>
        </p:nvSpPr>
        <p:spPr bwMode="auto">
          <a:xfrm>
            <a:off x="2905125" y="2971800"/>
            <a:ext cx="38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1828800" y="2819400"/>
            <a:ext cx="685800" cy="1109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/>
              <a:t>D      Q</a:t>
            </a:r>
          </a:p>
          <a:p>
            <a:pPr>
              <a:spcBef>
                <a:spcPct val="50000"/>
              </a:spcBef>
            </a:pPr>
            <a:r>
              <a:rPr lang="zh-CN" altLang="en-US" sz="1800"/>
              <a:t>＞</a:t>
            </a:r>
            <a:r>
              <a:rPr lang="en-US" altLang="zh-CN" sz="1800"/>
              <a:t>F0</a:t>
            </a:r>
          </a:p>
          <a:p>
            <a:pPr>
              <a:spcBef>
                <a:spcPct val="50000"/>
              </a:spcBef>
            </a:pPr>
            <a:endParaRPr lang="en-US" altLang="zh-CN" sz="1800"/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3276600" y="2819400"/>
            <a:ext cx="685800" cy="1109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/>
              <a:t>D      Q</a:t>
            </a:r>
          </a:p>
          <a:p>
            <a:pPr>
              <a:spcBef>
                <a:spcPct val="50000"/>
              </a:spcBef>
            </a:pPr>
            <a:r>
              <a:rPr lang="zh-CN" altLang="en-US" sz="1800"/>
              <a:t>＞</a:t>
            </a:r>
            <a:r>
              <a:rPr lang="en-US" altLang="zh-CN" sz="1800"/>
              <a:t>F1</a:t>
            </a:r>
          </a:p>
          <a:p>
            <a:pPr>
              <a:spcBef>
                <a:spcPct val="50000"/>
              </a:spcBef>
            </a:pPr>
            <a:endParaRPr lang="en-US" altLang="zh-CN" sz="1800"/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4648200" y="2819400"/>
            <a:ext cx="685800" cy="1109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/>
              <a:t>D      Q</a:t>
            </a:r>
          </a:p>
          <a:p>
            <a:pPr>
              <a:spcBef>
                <a:spcPct val="50000"/>
              </a:spcBef>
            </a:pPr>
            <a:r>
              <a:rPr lang="zh-CN" altLang="en-US" sz="1800"/>
              <a:t>＞</a:t>
            </a:r>
            <a:r>
              <a:rPr lang="en-US" altLang="zh-CN" sz="1800"/>
              <a:t>F2</a:t>
            </a:r>
          </a:p>
          <a:p>
            <a:pPr>
              <a:spcBef>
                <a:spcPct val="50000"/>
              </a:spcBef>
            </a:pPr>
            <a:endParaRPr lang="en-US" altLang="zh-CN" sz="1800"/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6096000" y="2819400"/>
            <a:ext cx="685800" cy="1109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/>
              <a:t>D      Q</a:t>
            </a:r>
          </a:p>
          <a:p>
            <a:pPr>
              <a:spcBef>
                <a:spcPct val="50000"/>
              </a:spcBef>
            </a:pPr>
            <a:r>
              <a:rPr lang="zh-CN" altLang="en-US" sz="1800"/>
              <a:t>＞</a:t>
            </a:r>
            <a:r>
              <a:rPr lang="en-US" altLang="zh-CN" sz="1800"/>
              <a:t>F3</a:t>
            </a:r>
          </a:p>
          <a:p>
            <a:pPr>
              <a:spcBef>
                <a:spcPct val="50000"/>
              </a:spcBef>
            </a:pPr>
            <a:endParaRPr lang="en-US" altLang="zh-CN" sz="1800"/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606425" y="3352800"/>
            <a:ext cx="1222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>
            <a:off x="1524000" y="3352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1524000" y="44196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3048000" y="3352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3048000" y="3352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4419600" y="3352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57" name="Line 13"/>
          <p:cNvSpPr>
            <a:spLocks noChangeShapeType="1"/>
          </p:cNvSpPr>
          <p:nvPr/>
        </p:nvSpPr>
        <p:spPr bwMode="auto">
          <a:xfrm>
            <a:off x="4419600" y="3352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5943600" y="3352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59" name="Line 15"/>
          <p:cNvSpPr>
            <a:spLocks noChangeShapeType="1"/>
          </p:cNvSpPr>
          <p:nvPr/>
        </p:nvSpPr>
        <p:spPr bwMode="auto">
          <a:xfrm>
            <a:off x="5943600" y="3352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60" name="Line 16"/>
          <p:cNvSpPr>
            <a:spLocks noChangeShapeType="1"/>
          </p:cNvSpPr>
          <p:nvPr/>
        </p:nvSpPr>
        <p:spPr bwMode="auto">
          <a:xfrm>
            <a:off x="2514600" y="2971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61" name="Line 17"/>
          <p:cNvSpPr>
            <a:spLocks noChangeShapeType="1"/>
          </p:cNvSpPr>
          <p:nvPr/>
        </p:nvSpPr>
        <p:spPr bwMode="auto">
          <a:xfrm>
            <a:off x="3962400" y="2971800"/>
            <a:ext cx="261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62" name="Line 18"/>
          <p:cNvSpPr>
            <a:spLocks noChangeShapeType="1"/>
          </p:cNvSpPr>
          <p:nvPr/>
        </p:nvSpPr>
        <p:spPr bwMode="auto">
          <a:xfrm>
            <a:off x="5334000" y="2971800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63" name="Line 19"/>
          <p:cNvSpPr>
            <a:spLocks noChangeShapeType="1"/>
          </p:cNvSpPr>
          <p:nvPr/>
        </p:nvSpPr>
        <p:spPr bwMode="auto">
          <a:xfrm>
            <a:off x="1343025" y="2971800"/>
            <a:ext cx="485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64" name="Line 20"/>
          <p:cNvSpPr>
            <a:spLocks noChangeShapeType="1"/>
          </p:cNvSpPr>
          <p:nvPr/>
        </p:nvSpPr>
        <p:spPr bwMode="auto">
          <a:xfrm>
            <a:off x="27432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66" name="Line 22"/>
          <p:cNvSpPr>
            <a:spLocks noChangeShapeType="1"/>
          </p:cNvSpPr>
          <p:nvPr/>
        </p:nvSpPr>
        <p:spPr bwMode="auto">
          <a:xfrm>
            <a:off x="70104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67" name="Line 23"/>
          <p:cNvSpPr>
            <a:spLocks noChangeShapeType="1"/>
          </p:cNvSpPr>
          <p:nvPr/>
        </p:nvSpPr>
        <p:spPr bwMode="auto">
          <a:xfrm>
            <a:off x="6781800" y="2971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68" name="Rectangle 24"/>
          <p:cNvSpPr>
            <a:spLocks noChangeArrowheads="1"/>
          </p:cNvSpPr>
          <p:nvPr/>
        </p:nvSpPr>
        <p:spPr bwMode="auto">
          <a:xfrm>
            <a:off x="114300" y="3005138"/>
            <a:ext cx="492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latin typeface="宋体" pitchFamily="2" charset="-122"/>
              </a:rPr>
              <a:t>CP</a:t>
            </a:r>
          </a:p>
        </p:txBody>
      </p:sp>
      <p:sp>
        <p:nvSpPr>
          <p:cNvPr id="57369" name="Line 25"/>
          <p:cNvSpPr>
            <a:spLocks noChangeShapeType="1"/>
          </p:cNvSpPr>
          <p:nvPr/>
        </p:nvSpPr>
        <p:spPr bwMode="auto">
          <a:xfrm>
            <a:off x="4224338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70" name="Line 26"/>
          <p:cNvSpPr>
            <a:spLocks noChangeShapeType="1"/>
          </p:cNvSpPr>
          <p:nvPr/>
        </p:nvSpPr>
        <p:spPr bwMode="auto">
          <a:xfrm>
            <a:off x="5591175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71" name="Line 27"/>
          <p:cNvSpPr>
            <a:spLocks noChangeShapeType="1"/>
          </p:cNvSpPr>
          <p:nvPr/>
        </p:nvSpPr>
        <p:spPr bwMode="auto">
          <a:xfrm>
            <a:off x="1343025" y="2971800"/>
            <a:ext cx="0" cy="2243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73" name="Line 29"/>
          <p:cNvSpPr>
            <a:spLocks noChangeShapeType="1"/>
          </p:cNvSpPr>
          <p:nvPr/>
        </p:nvSpPr>
        <p:spPr bwMode="auto">
          <a:xfrm>
            <a:off x="5719763" y="3005138"/>
            <a:ext cx="0" cy="2243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74" name="Line 30"/>
          <p:cNvSpPr>
            <a:spLocks noChangeShapeType="1"/>
          </p:cNvSpPr>
          <p:nvPr/>
        </p:nvSpPr>
        <p:spPr bwMode="auto">
          <a:xfrm>
            <a:off x="4329113" y="2995613"/>
            <a:ext cx="0" cy="2243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75" name="Line 31"/>
          <p:cNvSpPr>
            <a:spLocks noChangeShapeType="1"/>
          </p:cNvSpPr>
          <p:nvPr/>
        </p:nvSpPr>
        <p:spPr bwMode="auto">
          <a:xfrm>
            <a:off x="2905125" y="2990850"/>
            <a:ext cx="0" cy="2243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76" name="Line 32"/>
          <p:cNvSpPr>
            <a:spLocks noChangeShapeType="1"/>
          </p:cNvSpPr>
          <p:nvPr/>
        </p:nvSpPr>
        <p:spPr bwMode="auto">
          <a:xfrm>
            <a:off x="5710238" y="3005138"/>
            <a:ext cx="385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77" name="Line 33"/>
          <p:cNvSpPr>
            <a:spLocks noChangeShapeType="1"/>
          </p:cNvSpPr>
          <p:nvPr/>
        </p:nvSpPr>
        <p:spPr bwMode="auto">
          <a:xfrm>
            <a:off x="4329113" y="2995613"/>
            <a:ext cx="385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57378" name="Group 34"/>
          <p:cNvGrpSpPr>
            <a:grpSpLocks/>
          </p:cNvGrpSpPr>
          <p:nvPr/>
        </p:nvGrpSpPr>
        <p:grpSpPr bwMode="auto">
          <a:xfrm>
            <a:off x="509588" y="2971800"/>
            <a:ext cx="657225" cy="271463"/>
            <a:chOff x="1541" y="2723"/>
            <a:chExt cx="414" cy="171"/>
          </a:xfrm>
        </p:grpSpPr>
        <p:sp>
          <p:nvSpPr>
            <p:cNvPr id="57379" name="Line 35"/>
            <p:cNvSpPr>
              <a:spLocks noChangeShapeType="1"/>
            </p:cNvSpPr>
            <p:nvPr/>
          </p:nvSpPr>
          <p:spPr bwMode="auto">
            <a:xfrm>
              <a:off x="1541" y="2894"/>
              <a:ext cx="1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80" name="Line 36"/>
            <p:cNvSpPr>
              <a:spLocks noChangeShapeType="1"/>
            </p:cNvSpPr>
            <p:nvPr/>
          </p:nvSpPr>
          <p:spPr bwMode="auto">
            <a:xfrm>
              <a:off x="1676" y="2729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81" name="Line 37"/>
            <p:cNvSpPr>
              <a:spLocks noChangeShapeType="1"/>
            </p:cNvSpPr>
            <p:nvPr/>
          </p:nvSpPr>
          <p:spPr bwMode="auto">
            <a:xfrm>
              <a:off x="1680" y="2723"/>
              <a:ext cx="1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82" name="Line 38"/>
            <p:cNvSpPr>
              <a:spLocks noChangeShapeType="1"/>
            </p:cNvSpPr>
            <p:nvPr/>
          </p:nvSpPr>
          <p:spPr bwMode="auto">
            <a:xfrm>
              <a:off x="1825" y="2891"/>
              <a:ext cx="1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83" name="Line 39"/>
            <p:cNvSpPr>
              <a:spLocks noChangeShapeType="1"/>
            </p:cNvSpPr>
            <p:nvPr/>
          </p:nvSpPr>
          <p:spPr bwMode="auto">
            <a:xfrm>
              <a:off x="1825" y="273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384" name="Oval 40"/>
          <p:cNvSpPr>
            <a:spLocks noChangeArrowheads="1"/>
          </p:cNvSpPr>
          <p:nvPr/>
        </p:nvSpPr>
        <p:spPr bwMode="auto">
          <a:xfrm>
            <a:off x="1466850" y="3309938"/>
            <a:ext cx="100013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85" name="Oval 41"/>
          <p:cNvSpPr>
            <a:spLocks noChangeArrowheads="1"/>
          </p:cNvSpPr>
          <p:nvPr/>
        </p:nvSpPr>
        <p:spPr bwMode="auto">
          <a:xfrm>
            <a:off x="2990850" y="4360863"/>
            <a:ext cx="100013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86" name="Oval 42"/>
          <p:cNvSpPr>
            <a:spLocks noChangeArrowheads="1"/>
          </p:cNvSpPr>
          <p:nvPr/>
        </p:nvSpPr>
        <p:spPr bwMode="auto">
          <a:xfrm>
            <a:off x="4368800" y="4375150"/>
            <a:ext cx="100013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87" name="Text Box 43"/>
          <p:cNvSpPr txBox="1">
            <a:spLocks noChangeArrowheads="1"/>
          </p:cNvSpPr>
          <p:nvPr/>
        </p:nvSpPr>
        <p:spPr bwMode="auto">
          <a:xfrm>
            <a:off x="960438" y="5029200"/>
            <a:ext cx="5135562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 </a:t>
            </a:r>
            <a:r>
              <a:rPr lang="en-US" altLang="zh-CN" b="1"/>
              <a:t>D0               D1              D2              D3</a:t>
            </a:r>
          </a:p>
        </p:txBody>
      </p:sp>
      <p:sp>
        <p:nvSpPr>
          <p:cNvPr id="57388" name="Text Box 44"/>
          <p:cNvSpPr txBox="1">
            <a:spLocks noChangeArrowheads="1"/>
          </p:cNvSpPr>
          <p:nvPr/>
        </p:nvSpPr>
        <p:spPr bwMode="auto">
          <a:xfrm>
            <a:off x="2286000" y="1905000"/>
            <a:ext cx="52324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   Q0               Q1             Q2            Q3</a:t>
            </a:r>
          </a:p>
        </p:txBody>
      </p:sp>
      <p:sp>
        <p:nvSpPr>
          <p:cNvPr id="57390" name="Text Box 46"/>
          <p:cNvSpPr txBox="1">
            <a:spLocks noChangeArrowheads="1"/>
          </p:cNvSpPr>
          <p:nvPr/>
        </p:nvSpPr>
        <p:spPr bwMode="auto">
          <a:xfrm>
            <a:off x="3276600" y="57150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660033"/>
                </a:solidFill>
              </a:rPr>
              <a:t>并入</a:t>
            </a:r>
          </a:p>
        </p:txBody>
      </p:sp>
      <p:sp>
        <p:nvSpPr>
          <p:cNvPr id="57391" name="Text Box 47"/>
          <p:cNvSpPr txBox="1">
            <a:spLocks noChangeArrowheads="1"/>
          </p:cNvSpPr>
          <p:nvPr/>
        </p:nvSpPr>
        <p:spPr bwMode="auto">
          <a:xfrm>
            <a:off x="4468813" y="14478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660033"/>
                </a:solidFill>
              </a:rPr>
              <a:t>并出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87" grpId="0" animBg="1" autoUpdateAnimBg="0"/>
      <p:bldP spid="57388" grpId="0" animBg="1" autoUpdateAnimBg="0"/>
      <p:bldP spid="57390" grpId="0" animBg="1" autoUpdateAnimBg="0"/>
      <p:bldP spid="57391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447800" y="685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>
              <a:latin typeface="宋体" pitchFamily="2" charset="-122"/>
            </a:endParaRP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762000" y="914400"/>
            <a:ext cx="65674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4</a:t>
            </a:r>
            <a:r>
              <a:rPr lang="zh-CN" altLang="en-US" sz="3200" b="1"/>
              <a:t>）串行</a:t>
            </a:r>
            <a:r>
              <a:rPr lang="zh-CN" altLang="en-US" sz="3200" b="1">
                <a:latin typeface="宋体" pitchFamily="2" charset="-122"/>
              </a:rPr>
              <a:t>移位接收</a:t>
            </a:r>
            <a:r>
              <a:rPr lang="zh-CN" altLang="en-US" sz="3200" b="1"/>
              <a:t>工作模式</a:t>
            </a:r>
            <a:endParaRPr lang="zh-CN" altLang="en-US" sz="3200" b="1">
              <a:latin typeface="宋体" pitchFamily="2" charset="-122"/>
            </a:endParaRP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828800" y="2819400"/>
            <a:ext cx="685800" cy="1109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/>
              <a:t>D      Q</a:t>
            </a:r>
          </a:p>
          <a:p>
            <a:pPr>
              <a:spcBef>
                <a:spcPct val="50000"/>
              </a:spcBef>
            </a:pPr>
            <a:r>
              <a:rPr lang="zh-CN" altLang="en-US" sz="1800"/>
              <a:t>＞</a:t>
            </a:r>
            <a:r>
              <a:rPr lang="en-US" altLang="zh-CN" sz="1800"/>
              <a:t>F0</a:t>
            </a:r>
          </a:p>
          <a:p>
            <a:pPr>
              <a:spcBef>
                <a:spcPct val="50000"/>
              </a:spcBef>
            </a:pPr>
            <a:endParaRPr lang="en-US" altLang="zh-CN" sz="1800"/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3276600" y="2819400"/>
            <a:ext cx="685800" cy="1109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/>
              <a:t>D      Q</a:t>
            </a:r>
          </a:p>
          <a:p>
            <a:pPr>
              <a:spcBef>
                <a:spcPct val="50000"/>
              </a:spcBef>
            </a:pPr>
            <a:r>
              <a:rPr lang="zh-CN" altLang="en-US" sz="1800"/>
              <a:t>＞</a:t>
            </a:r>
            <a:r>
              <a:rPr lang="en-US" altLang="zh-CN" sz="1800"/>
              <a:t>F1</a:t>
            </a:r>
          </a:p>
          <a:p>
            <a:pPr>
              <a:spcBef>
                <a:spcPct val="50000"/>
              </a:spcBef>
            </a:pPr>
            <a:endParaRPr lang="en-US" altLang="zh-CN" sz="1800"/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4648200" y="2819400"/>
            <a:ext cx="685800" cy="1109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/>
              <a:t>D      Q</a:t>
            </a:r>
          </a:p>
          <a:p>
            <a:pPr>
              <a:spcBef>
                <a:spcPct val="50000"/>
              </a:spcBef>
            </a:pPr>
            <a:r>
              <a:rPr lang="zh-CN" altLang="en-US" sz="1800"/>
              <a:t>＞</a:t>
            </a:r>
            <a:r>
              <a:rPr lang="en-US" altLang="zh-CN" sz="1800"/>
              <a:t>F2</a:t>
            </a:r>
          </a:p>
          <a:p>
            <a:pPr>
              <a:spcBef>
                <a:spcPct val="50000"/>
              </a:spcBef>
            </a:pPr>
            <a:endParaRPr lang="en-US" altLang="zh-CN" sz="1800"/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6096000" y="2819400"/>
            <a:ext cx="685800" cy="1109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/>
              <a:t>D      Q</a:t>
            </a:r>
          </a:p>
          <a:p>
            <a:pPr>
              <a:spcBef>
                <a:spcPct val="50000"/>
              </a:spcBef>
            </a:pPr>
            <a:r>
              <a:rPr lang="zh-CN" altLang="en-US" sz="1800"/>
              <a:t>＞</a:t>
            </a:r>
            <a:r>
              <a:rPr lang="en-US" altLang="zh-CN" sz="1800"/>
              <a:t>F3</a:t>
            </a:r>
          </a:p>
          <a:p>
            <a:pPr>
              <a:spcBef>
                <a:spcPct val="50000"/>
              </a:spcBef>
            </a:pPr>
            <a:endParaRPr lang="en-US" altLang="zh-CN" sz="1800"/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>
            <a:off x="1066800" y="3352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1524000" y="3352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1524000" y="44196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3048000" y="3352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3048000" y="3352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381" name="Line 13"/>
          <p:cNvSpPr>
            <a:spLocks noChangeShapeType="1"/>
          </p:cNvSpPr>
          <p:nvPr/>
        </p:nvSpPr>
        <p:spPr bwMode="auto">
          <a:xfrm>
            <a:off x="4419600" y="3352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4419600" y="3352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383" name="Line 15"/>
          <p:cNvSpPr>
            <a:spLocks noChangeShapeType="1"/>
          </p:cNvSpPr>
          <p:nvPr/>
        </p:nvSpPr>
        <p:spPr bwMode="auto">
          <a:xfrm>
            <a:off x="5943600" y="3352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5943600" y="3352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385" name="Line 17"/>
          <p:cNvSpPr>
            <a:spLocks noChangeShapeType="1"/>
          </p:cNvSpPr>
          <p:nvPr/>
        </p:nvSpPr>
        <p:spPr bwMode="auto">
          <a:xfrm>
            <a:off x="2514600" y="2971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3962400" y="2971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5334000" y="2971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>
            <a:off x="1104900" y="2971800"/>
            <a:ext cx="723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391" name="Line 23"/>
          <p:cNvSpPr>
            <a:spLocks noChangeShapeType="1"/>
          </p:cNvSpPr>
          <p:nvPr/>
        </p:nvSpPr>
        <p:spPr bwMode="auto">
          <a:xfrm>
            <a:off x="70104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392" name="Line 24"/>
          <p:cNvSpPr>
            <a:spLocks noChangeShapeType="1"/>
          </p:cNvSpPr>
          <p:nvPr/>
        </p:nvSpPr>
        <p:spPr bwMode="auto">
          <a:xfrm>
            <a:off x="6781800" y="2971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393" name="Rectangle 25"/>
          <p:cNvSpPr>
            <a:spLocks noChangeArrowheads="1"/>
          </p:cNvSpPr>
          <p:nvPr/>
        </p:nvSpPr>
        <p:spPr bwMode="auto">
          <a:xfrm>
            <a:off x="2209800" y="5181600"/>
            <a:ext cx="37338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1"/>
                </a:solidFill>
                <a:latin typeface="宋体" pitchFamily="2" charset="-122"/>
              </a:rPr>
              <a:t>CP</a:t>
            </a:r>
            <a:r>
              <a:rPr lang="en-US" altLang="zh-CN" sz="2800" b="1" baseline="-25000">
                <a:solidFill>
                  <a:schemeClr val="accent1"/>
                </a:solidFill>
                <a:latin typeface="宋体" pitchFamily="2" charset="-122"/>
              </a:rPr>
              <a:t>i</a:t>
            </a:r>
            <a:r>
              <a:rPr lang="en-US" altLang="zh-CN" sz="2800" b="1">
                <a:solidFill>
                  <a:schemeClr val="accent1"/>
                </a:solidFill>
                <a:latin typeface="宋体" pitchFamily="2" charset="-122"/>
              </a:rPr>
              <a:t>=CP  D</a:t>
            </a:r>
            <a:r>
              <a:rPr lang="en-US" altLang="zh-CN" sz="2800" b="1" baseline="-25000">
                <a:solidFill>
                  <a:schemeClr val="accent1"/>
                </a:solidFill>
                <a:latin typeface="宋体" pitchFamily="2" charset="-122"/>
              </a:rPr>
              <a:t>i</a:t>
            </a:r>
            <a:r>
              <a:rPr lang="en-US" altLang="zh-CN" sz="2800" b="1">
                <a:solidFill>
                  <a:schemeClr val="accent1"/>
                </a:solidFill>
                <a:latin typeface="宋体" pitchFamily="2" charset="-122"/>
              </a:rPr>
              <a:t>=Q</a:t>
            </a:r>
            <a:r>
              <a:rPr lang="en-US" altLang="zh-CN" sz="2800" b="1" baseline="-25000">
                <a:solidFill>
                  <a:schemeClr val="accent1"/>
                </a:solidFill>
                <a:latin typeface="宋体" pitchFamily="2" charset="-122"/>
              </a:rPr>
              <a:t>i-1</a:t>
            </a:r>
            <a:r>
              <a:rPr lang="en-US" altLang="zh-CN" sz="2800" b="1">
                <a:solidFill>
                  <a:schemeClr val="accent1"/>
                </a:solidFill>
                <a:latin typeface="宋体" pitchFamily="2" charset="-122"/>
              </a:rPr>
              <a:t> D</a:t>
            </a:r>
            <a:r>
              <a:rPr lang="en-US" altLang="zh-CN" sz="2800" b="1" baseline="-25000">
                <a:solidFill>
                  <a:schemeClr val="accent1"/>
                </a:solidFill>
                <a:latin typeface="宋体" pitchFamily="2" charset="-122"/>
              </a:rPr>
              <a:t>0</a:t>
            </a:r>
            <a:r>
              <a:rPr lang="en-US" altLang="zh-CN" sz="2800" b="1">
                <a:solidFill>
                  <a:schemeClr val="accent1"/>
                </a:solidFill>
                <a:latin typeface="宋体" pitchFamily="2" charset="-122"/>
              </a:rPr>
              <a:t>=X</a:t>
            </a:r>
            <a:endParaRPr lang="en-US" altLang="zh-CN" sz="2800" b="1" baseline="-25000">
              <a:solidFill>
                <a:schemeClr val="accent1"/>
              </a:solidFill>
              <a:latin typeface="宋体" pitchFamily="2" charset="-122"/>
            </a:endParaRPr>
          </a:p>
        </p:txBody>
      </p:sp>
      <p:sp>
        <p:nvSpPr>
          <p:cNvPr id="58394" name="Rectangle 26"/>
          <p:cNvSpPr>
            <a:spLocks noChangeArrowheads="1"/>
          </p:cNvSpPr>
          <p:nvPr/>
        </p:nvSpPr>
        <p:spPr bwMode="auto">
          <a:xfrm>
            <a:off x="609600" y="3124200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latin typeface="宋体" pitchFamily="2" charset="-122"/>
              </a:rPr>
              <a:t>CP</a:t>
            </a:r>
          </a:p>
        </p:txBody>
      </p:sp>
      <p:sp>
        <p:nvSpPr>
          <p:cNvPr id="58395" name="Line 27"/>
          <p:cNvSpPr>
            <a:spLocks noChangeShapeType="1"/>
          </p:cNvSpPr>
          <p:nvPr/>
        </p:nvSpPr>
        <p:spPr bwMode="auto">
          <a:xfrm>
            <a:off x="4219575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396" name="Line 28"/>
          <p:cNvSpPr>
            <a:spLocks noChangeShapeType="1"/>
          </p:cNvSpPr>
          <p:nvPr/>
        </p:nvSpPr>
        <p:spPr bwMode="auto">
          <a:xfrm>
            <a:off x="2828925" y="234791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397" name="Line 29"/>
          <p:cNvSpPr>
            <a:spLocks noChangeShapeType="1"/>
          </p:cNvSpPr>
          <p:nvPr/>
        </p:nvSpPr>
        <p:spPr bwMode="auto">
          <a:xfrm>
            <a:off x="5748338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398" name="Text Box 30"/>
          <p:cNvSpPr txBox="1">
            <a:spLocks noChangeArrowheads="1"/>
          </p:cNvSpPr>
          <p:nvPr/>
        </p:nvSpPr>
        <p:spPr bwMode="auto">
          <a:xfrm>
            <a:off x="2286000" y="1905000"/>
            <a:ext cx="52324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   Q0               Q1             Q2            Q3</a:t>
            </a:r>
          </a:p>
        </p:txBody>
      </p:sp>
      <p:sp>
        <p:nvSpPr>
          <p:cNvPr id="58399" name="Text Box 31"/>
          <p:cNvSpPr txBox="1">
            <a:spLocks noChangeArrowheads="1"/>
          </p:cNvSpPr>
          <p:nvPr/>
        </p:nvSpPr>
        <p:spPr bwMode="auto">
          <a:xfrm>
            <a:off x="1066800" y="2657475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X</a:t>
            </a:r>
          </a:p>
        </p:txBody>
      </p:sp>
      <p:sp>
        <p:nvSpPr>
          <p:cNvPr id="58400" name="Oval 32"/>
          <p:cNvSpPr>
            <a:spLocks noChangeArrowheads="1"/>
          </p:cNvSpPr>
          <p:nvPr/>
        </p:nvSpPr>
        <p:spPr bwMode="auto">
          <a:xfrm>
            <a:off x="1466850" y="3309938"/>
            <a:ext cx="100013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01" name="Oval 33"/>
          <p:cNvSpPr>
            <a:spLocks noChangeArrowheads="1"/>
          </p:cNvSpPr>
          <p:nvPr/>
        </p:nvSpPr>
        <p:spPr bwMode="auto">
          <a:xfrm>
            <a:off x="5700713" y="2927350"/>
            <a:ext cx="100012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02" name="Oval 34"/>
          <p:cNvSpPr>
            <a:spLocks noChangeArrowheads="1"/>
          </p:cNvSpPr>
          <p:nvPr/>
        </p:nvSpPr>
        <p:spPr bwMode="auto">
          <a:xfrm>
            <a:off x="4162425" y="2927350"/>
            <a:ext cx="100013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03" name="Oval 35"/>
          <p:cNvSpPr>
            <a:spLocks noChangeArrowheads="1"/>
          </p:cNvSpPr>
          <p:nvPr/>
        </p:nvSpPr>
        <p:spPr bwMode="auto">
          <a:xfrm>
            <a:off x="2786063" y="2927350"/>
            <a:ext cx="100012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04" name="Text Box 36"/>
          <p:cNvSpPr txBox="1">
            <a:spLocks noChangeArrowheads="1"/>
          </p:cNvSpPr>
          <p:nvPr/>
        </p:nvSpPr>
        <p:spPr bwMode="auto">
          <a:xfrm>
            <a:off x="6604000" y="914400"/>
            <a:ext cx="914400" cy="822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660033"/>
                </a:solidFill>
              </a:rPr>
              <a:t>串入并出</a:t>
            </a:r>
          </a:p>
        </p:txBody>
      </p:sp>
      <p:grpSp>
        <p:nvGrpSpPr>
          <p:cNvPr id="58405" name="Group 37"/>
          <p:cNvGrpSpPr>
            <a:grpSpLocks/>
          </p:cNvGrpSpPr>
          <p:nvPr/>
        </p:nvGrpSpPr>
        <p:grpSpPr bwMode="auto">
          <a:xfrm>
            <a:off x="4763" y="3792538"/>
            <a:ext cx="657225" cy="271462"/>
            <a:chOff x="1541" y="2723"/>
            <a:chExt cx="414" cy="171"/>
          </a:xfrm>
        </p:grpSpPr>
        <p:sp>
          <p:nvSpPr>
            <p:cNvPr id="58406" name="Line 38"/>
            <p:cNvSpPr>
              <a:spLocks noChangeShapeType="1"/>
            </p:cNvSpPr>
            <p:nvPr/>
          </p:nvSpPr>
          <p:spPr bwMode="auto">
            <a:xfrm>
              <a:off x="1541" y="2894"/>
              <a:ext cx="1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07" name="Line 39"/>
            <p:cNvSpPr>
              <a:spLocks noChangeShapeType="1"/>
            </p:cNvSpPr>
            <p:nvPr/>
          </p:nvSpPr>
          <p:spPr bwMode="auto">
            <a:xfrm>
              <a:off x="1676" y="2729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08" name="Line 40"/>
            <p:cNvSpPr>
              <a:spLocks noChangeShapeType="1"/>
            </p:cNvSpPr>
            <p:nvPr/>
          </p:nvSpPr>
          <p:spPr bwMode="auto">
            <a:xfrm>
              <a:off x="1680" y="2723"/>
              <a:ext cx="1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09" name="Line 41"/>
            <p:cNvSpPr>
              <a:spLocks noChangeShapeType="1"/>
            </p:cNvSpPr>
            <p:nvPr/>
          </p:nvSpPr>
          <p:spPr bwMode="auto">
            <a:xfrm>
              <a:off x="1825" y="2891"/>
              <a:ext cx="1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10" name="Line 42"/>
            <p:cNvSpPr>
              <a:spLocks noChangeShapeType="1"/>
            </p:cNvSpPr>
            <p:nvPr/>
          </p:nvSpPr>
          <p:spPr bwMode="auto">
            <a:xfrm>
              <a:off x="1825" y="273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8411" name="Group 43"/>
          <p:cNvGrpSpPr>
            <a:grpSpLocks/>
          </p:cNvGrpSpPr>
          <p:nvPr/>
        </p:nvGrpSpPr>
        <p:grpSpPr bwMode="auto">
          <a:xfrm>
            <a:off x="850900" y="3789363"/>
            <a:ext cx="657225" cy="271462"/>
            <a:chOff x="1541" y="2723"/>
            <a:chExt cx="414" cy="171"/>
          </a:xfrm>
        </p:grpSpPr>
        <p:sp>
          <p:nvSpPr>
            <p:cNvPr id="58412" name="Line 44"/>
            <p:cNvSpPr>
              <a:spLocks noChangeShapeType="1"/>
            </p:cNvSpPr>
            <p:nvPr/>
          </p:nvSpPr>
          <p:spPr bwMode="auto">
            <a:xfrm>
              <a:off x="1541" y="2894"/>
              <a:ext cx="1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13" name="Line 45"/>
            <p:cNvSpPr>
              <a:spLocks noChangeShapeType="1"/>
            </p:cNvSpPr>
            <p:nvPr/>
          </p:nvSpPr>
          <p:spPr bwMode="auto">
            <a:xfrm>
              <a:off x="1676" y="2729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14" name="Line 46"/>
            <p:cNvSpPr>
              <a:spLocks noChangeShapeType="1"/>
            </p:cNvSpPr>
            <p:nvPr/>
          </p:nvSpPr>
          <p:spPr bwMode="auto">
            <a:xfrm>
              <a:off x="1680" y="2723"/>
              <a:ext cx="1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15" name="Line 47"/>
            <p:cNvSpPr>
              <a:spLocks noChangeShapeType="1"/>
            </p:cNvSpPr>
            <p:nvPr/>
          </p:nvSpPr>
          <p:spPr bwMode="auto">
            <a:xfrm>
              <a:off x="1825" y="2891"/>
              <a:ext cx="1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16" name="Line 48"/>
            <p:cNvSpPr>
              <a:spLocks noChangeShapeType="1"/>
            </p:cNvSpPr>
            <p:nvPr/>
          </p:nvSpPr>
          <p:spPr bwMode="auto">
            <a:xfrm>
              <a:off x="1825" y="273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8417" name="Group 49"/>
          <p:cNvGrpSpPr>
            <a:grpSpLocks/>
          </p:cNvGrpSpPr>
          <p:nvPr/>
        </p:nvGrpSpPr>
        <p:grpSpPr bwMode="auto">
          <a:xfrm>
            <a:off x="1287463" y="3789363"/>
            <a:ext cx="657225" cy="271462"/>
            <a:chOff x="1541" y="2723"/>
            <a:chExt cx="414" cy="171"/>
          </a:xfrm>
        </p:grpSpPr>
        <p:sp>
          <p:nvSpPr>
            <p:cNvPr id="58418" name="Line 50"/>
            <p:cNvSpPr>
              <a:spLocks noChangeShapeType="1"/>
            </p:cNvSpPr>
            <p:nvPr/>
          </p:nvSpPr>
          <p:spPr bwMode="auto">
            <a:xfrm>
              <a:off x="1541" y="2894"/>
              <a:ext cx="1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19" name="Line 51"/>
            <p:cNvSpPr>
              <a:spLocks noChangeShapeType="1"/>
            </p:cNvSpPr>
            <p:nvPr/>
          </p:nvSpPr>
          <p:spPr bwMode="auto">
            <a:xfrm>
              <a:off x="1676" y="2729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20" name="Line 52"/>
            <p:cNvSpPr>
              <a:spLocks noChangeShapeType="1"/>
            </p:cNvSpPr>
            <p:nvPr/>
          </p:nvSpPr>
          <p:spPr bwMode="auto">
            <a:xfrm>
              <a:off x="1680" y="2723"/>
              <a:ext cx="1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21" name="Line 53"/>
            <p:cNvSpPr>
              <a:spLocks noChangeShapeType="1"/>
            </p:cNvSpPr>
            <p:nvPr/>
          </p:nvSpPr>
          <p:spPr bwMode="auto">
            <a:xfrm>
              <a:off x="1825" y="2891"/>
              <a:ext cx="1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22" name="Line 54"/>
            <p:cNvSpPr>
              <a:spLocks noChangeShapeType="1"/>
            </p:cNvSpPr>
            <p:nvPr/>
          </p:nvSpPr>
          <p:spPr bwMode="auto">
            <a:xfrm>
              <a:off x="1825" y="273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8423" name="Group 55"/>
          <p:cNvGrpSpPr>
            <a:grpSpLocks/>
          </p:cNvGrpSpPr>
          <p:nvPr/>
        </p:nvGrpSpPr>
        <p:grpSpPr bwMode="auto">
          <a:xfrm>
            <a:off x="428625" y="3787775"/>
            <a:ext cx="657225" cy="271463"/>
            <a:chOff x="1541" y="2723"/>
            <a:chExt cx="414" cy="171"/>
          </a:xfrm>
        </p:grpSpPr>
        <p:sp>
          <p:nvSpPr>
            <p:cNvPr id="58424" name="Line 56"/>
            <p:cNvSpPr>
              <a:spLocks noChangeShapeType="1"/>
            </p:cNvSpPr>
            <p:nvPr/>
          </p:nvSpPr>
          <p:spPr bwMode="auto">
            <a:xfrm>
              <a:off x="1541" y="2894"/>
              <a:ext cx="1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25" name="Line 57"/>
            <p:cNvSpPr>
              <a:spLocks noChangeShapeType="1"/>
            </p:cNvSpPr>
            <p:nvPr/>
          </p:nvSpPr>
          <p:spPr bwMode="auto">
            <a:xfrm>
              <a:off x="1676" y="2729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26" name="Line 58"/>
            <p:cNvSpPr>
              <a:spLocks noChangeShapeType="1"/>
            </p:cNvSpPr>
            <p:nvPr/>
          </p:nvSpPr>
          <p:spPr bwMode="auto">
            <a:xfrm>
              <a:off x="1680" y="2723"/>
              <a:ext cx="1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27" name="Line 59"/>
            <p:cNvSpPr>
              <a:spLocks noChangeShapeType="1"/>
            </p:cNvSpPr>
            <p:nvPr/>
          </p:nvSpPr>
          <p:spPr bwMode="auto">
            <a:xfrm>
              <a:off x="1825" y="2891"/>
              <a:ext cx="1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28" name="Line 60"/>
            <p:cNvSpPr>
              <a:spLocks noChangeShapeType="1"/>
            </p:cNvSpPr>
            <p:nvPr/>
          </p:nvSpPr>
          <p:spPr bwMode="auto">
            <a:xfrm>
              <a:off x="1825" y="273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93" grpId="0" animBg="1" autoUpdateAnimBg="0"/>
      <p:bldP spid="58398" grpId="0" animBg="1" autoUpdateAnimBg="0"/>
      <p:bldP spid="58404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90600" y="1798638"/>
            <a:ext cx="7010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accent1"/>
                </a:solidFill>
              </a:rPr>
              <a:t>一、定义</a:t>
            </a:r>
            <a:endParaRPr lang="zh-CN" altLang="en-US" sz="2800" b="1">
              <a:solidFill>
                <a:schemeClr val="accent1"/>
              </a:solidFill>
            </a:endParaRPr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1219200" y="2590800"/>
            <a:ext cx="6934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1"/>
                </a:solidFill>
              </a:rPr>
              <a:t>电路任意时刻的输出信号不仅取决于该时刻的</a:t>
            </a:r>
            <a:r>
              <a:rPr lang="zh-CN" altLang="en-US" sz="2800" b="1">
                <a:solidFill>
                  <a:srgbClr val="FF0066"/>
                </a:solidFill>
              </a:rPr>
              <a:t>输入信号</a:t>
            </a:r>
            <a:r>
              <a:rPr lang="zh-CN" altLang="en-US" sz="2800" b="1">
                <a:solidFill>
                  <a:schemeClr val="accent1"/>
                </a:solidFill>
              </a:rPr>
              <a:t>，还</a:t>
            </a:r>
            <a:r>
              <a:rPr lang="zh-CN" altLang="en-US" sz="2800" b="1">
                <a:solidFill>
                  <a:srgbClr val="FF0066"/>
                </a:solidFill>
              </a:rPr>
              <a:t>电路的原来状态</a:t>
            </a:r>
            <a:r>
              <a:rPr lang="zh-CN" altLang="en-US" sz="2800" b="1">
                <a:solidFill>
                  <a:schemeClr val="accent1"/>
                </a:solidFill>
              </a:rPr>
              <a:t>有关。</a:t>
            </a:r>
            <a:endParaRPr lang="zh-CN" altLang="en-US"/>
          </a:p>
        </p:txBody>
      </p:sp>
      <p:grpSp>
        <p:nvGrpSpPr>
          <p:cNvPr id="3108" name="Group 36"/>
          <p:cNvGrpSpPr>
            <a:grpSpLocks/>
          </p:cNvGrpSpPr>
          <p:nvPr/>
        </p:nvGrpSpPr>
        <p:grpSpPr bwMode="auto">
          <a:xfrm>
            <a:off x="1600200" y="3733800"/>
            <a:ext cx="5562600" cy="2590800"/>
            <a:chOff x="1008" y="2352"/>
            <a:chExt cx="3504" cy="1632"/>
          </a:xfrm>
        </p:grpSpPr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2256" y="2448"/>
              <a:ext cx="1056" cy="6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3600" b="1">
                  <a:solidFill>
                    <a:srgbClr val="FF0066"/>
                  </a:solidFill>
                  <a:latin typeface="黑体" pitchFamily="2" charset="-122"/>
                  <a:ea typeface="黑体" pitchFamily="2" charset="-122"/>
                </a:rPr>
                <a:t>FA</a:t>
              </a:r>
            </a:p>
          </p:txBody>
        </p:sp>
        <p:sp>
          <p:nvSpPr>
            <p:cNvPr id="3077" name="Line 5"/>
            <p:cNvSpPr>
              <a:spLocks noChangeShapeType="1"/>
            </p:cNvSpPr>
            <p:nvPr/>
          </p:nvSpPr>
          <p:spPr bwMode="auto">
            <a:xfrm>
              <a:off x="1296" y="2544"/>
              <a:ext cx="960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" name="Line 6"/>
            <p:cNvSpPr>
              <a:spLocks noChangeShapeType="1"/>
            </p:cNvSpPr>
            <p:nvPr/>
          </p:nvSpPr>
          <p:spPr bwMode="auto">
            <a:xfrm>
              <a:off x="1296" y="2736"/>
              <a:ext cx="960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" name="Line 7"/>
            <p:cNvSpPr>
              <a:spLocks noChangeShapeType="1"/>
            </p:cNvSpPr>
            <p:nvPr/>
          </p:nvSpPr>
          <p:spPr bwMode="auto">
            <a:xfrm>
              <a:off x="1824" y="2976"/>
              <a:ext cx="432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Line 9"/>
            <p:cNvSpPr>
              <a:spLocks noChangeShapeType="1"/>
            </p:cNvSpPr>
            <p:nvPr/>
          </p:nvSpPr>
          <p:spPr bwMode="auto">
            <a:xfrm>
              <a:off x="3312" y="2592"/>
              <a:ext cx="768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Text Box 13"/>
            <p:cNvSpPr txBox="1">
              <a:spLocks noChangeArrowheads="1"/>
            </p:cNvSpPr>
            <p:nvPr/>
          </p:nvSpPr>
          <p:spPr bwMode="auto">
            <a:xfrm>
              <a:off x="1008" y="2352"/>
              <a:ext cx="336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accent1"/>
                  </a:solidFill>
                </a:rPr>
                <a:t>a</a:t>
              </a:r>
              <a:r>
                <a:rPr lang="en-US" altLang="zh-CN" sz="2800" b="1" baseline="-25000">
                  <a:solidFill>
                    <a:schemeClr val="accent1"/>
                  </a:solidFill>
                </a:rPr>
                <a:t>i</a:t>
              </a:r>
            </a:p>
          </p:txBody>
        </p:sp>
        <p:sp>
          <p:nvSpPr>
            <p:cNvPr id="3086" name="Text Box 14"/>
            <p:cNvSpPr txBox="1">
              <a:spLocks noChangeArrowheads="1"/>
            </p:cNvSpPr>
            <p:nvPr/>
          </p:nvSpPr>
          <p:spPr bwMode="auto">
            <a:xfrm>
              <a:off x="1392" y="2832"/>
              <a:ext cx="480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accent1"/>
                  </a:solidFill>
                </a:rPr>
                <a:t>c</a:t>
              </a:r>
              <a:r>
                <a:rPr lang="en-US" altLang="zh-CN" sz="2800" b="1" baseline="-25000">
                  <a:solidFill>
                    <a:schemeClr val="accent1"/>
                  </a:solidFill>
                </a:rPr>
                <a:t>i-1</a:t>
              </a:r>
            </a:p>
          </p:txBody>
        </p:sp>
        <p:sp>
          <p:nvSpPr>
            <p:cNvPr id="3087" name="Text Box 15"/>
            <p:cNvSpPr txBox="1">
              <a:spLocks noChangeArrowheads="1"/>
            </p:cNvSpPr>
            <p:nvPr/>
          </p:nvSpPr>
          <p:spPr bwMode="auto">
            <a:xfrm>
              <a:off x="4128" y="2400"/>
              <a:ext cx="384" cy="3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accent1"/>
                  </a:solidFill>
                </a:rPr>
                <a:t>s</a:t>
              </a:r>
              <a:r>
                <a:rPr lang="en-US" altLang="zh-CN" sz="3200" b="1" baseline="-25000">
                  <a:solidFill>
                    <a:schemeClr val="accent1"/>
                  </a:solidFill>
                </a:rPr>
                <a:t>i</a:t>
              </a:r>
            </a:p>
          </p:txBody>
        </p:sp>
        <p:sp>
          <p:nvSpPr>
            <p:cNvPr id="3088" name="Text Box 16"/>
            <p:cNvSpPr txBox="1">
              <a:spLocks noChangeArrowheads="1"/>
            </p:cNvSpPr>
            <p:nvPr/>
          </p:nvSpPr>
          <p:spPr bwMode="auto">
            <a:xfrm>
              <a:off x="3792" y="2736"/>
              <a:ext cx="336" cy="3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accent1"/>
                  </a:solidFill>
                </a:rPr>
                <a:t>c</a:t>
              </a:r>
              <a:r>
                <a:rPr lang="en-US" altLang="zh-CN" sz="3200" b="1" baseline="-25000">
                  <a:solidFill>
                    <a:schemeClr val="accent1"/>
                  </a:solidFill>
                </a:rPr>
                <a:t>i</a:t>
              </a:r>
            </a:p>
          </p:txBody>
        </p:sp>
        <p:sp>
          <p:nvSpPr>
            <p:cNvPr id="3089" name="Text Box 17"/>
            <p:cNvSpPr txBox="1">
              <a:spLocks noChangeArrowheads="1"/>
            </p:cNvSpPr>
            <p:nvPr/>
          </p:nvSpPr>
          <p:spPr bwMode="auto">
            <a:xfrm>
              <a:off x="3792" y="3552"/>
              <a:ext cx="432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accent1"/>
                  </a:solidFill>
                </a:rPr>
                <a:t>CP</a:t>
              </a:r>
              <a:endParaRPr lang="en-US" altLang="zh-CN" sz="2800" b="1" baseline="-25000">
                <a:solidFill>
                  <a:schemeClr val="accent1"/>
                </a:solidFill>
              </a:endParaRPr>
            </a:p>
          </p:txBody>
        </p:sp>
        <p:sp>
          <p:nvSpPr>
            <p:cNvPr id="3090" name="Text Box 18"/>
            <p:cNvSpPr txBox="1">
              <a:spLocks noChangeArrowheads="1"/>
            </p:cNvSpPr>
            <p:nvPr/>
          </p:nvSpPr>
          <p:spPr bwMode="auto">
            <a:xfrm>
              <a:off x="1008" y="2592"/>
              <a:ext cx="336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accent1"/>
                  </a:solidFill>
                </a:rPr>
                <a:t>b</a:t>
              </a:r>
              <a:r>
                <a:rPr lang="en-US" altLang="zh-CN" sz="2800" b="1" baseline="-25000">
                  <a:solidFill>
                    <a:schemeClr val="accent1"/>
                  </a:solidFill>
                </a:rPr>
                <a:t>i</a:t>
              </a:r>
            </a:p>
          </p:txBody>
        </p:sp>
        <p:sp>
          <p:nvSpPr>
            <p:cNvPr id="3096" name="Rectangle 24"/>
            <p:cNvSpPr>
              <a:spLocks noChangeArrowheads="1"/>
            </p:cNvSpPr>
            <p:nvPr/>
          </p:nvSpPr>
          <p:spPr bwMode="auto">
            <a:xfrm>
              <a:off x="2493" y="3312"/>
              <a:ext cx="672" cy="6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3600" b="1">
                  <a:solidFill>
                    <a:srgbClr val="FF0066"/>
                  </a:solidFill>
                  <a:latin typeface="黑体" pitchFamily="2" charset="-122"/>
                  <a:ea typeface="黑体" pitchFamily="2" charset="-122"/>
                </a:rPr>
                <a:t>DF</a:t>
              </a:r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>
              <a:off x="3312" y="2880"/>
              <a:ext cx="432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3744" y="2880"/>
              <a:ext cx="0" cy="624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3120" y="3504"/>
              <a:ext cx="624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>
              <a:off x="3120" y="3696"/>
              <a:ext cx="672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" name="AutoShape 29"/>
            <p:cNvSpPr>
              <a:spLocks noChangeArrowheads="1"/>
            </p:cNvSpPr>
            <p:nvPr/>
          </p:nvSpPr>
          <p:spPr bwMode="auto">
            <a:xfrm rot="-5400000">
              <a:off x="2997" y="3624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FF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2" name="Line 30"/>
            <p:cNvSpPr>
              <a:spLocks noChangeShapeType="1"/>
            </p:cNvSpPr>
            <p:nvPr/>
          </p:nvSpPr>
          <p:spPr bwMode="auto">
            <a:xfrm>
              <a:off x="1869" y="2976"/>
              <a:ext cx="0" cy="432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Line 31"/>
            <p:cNvSpPr>
              <a:spLocks noChangeShapeType="1"/>
            </p:cNvSpPr>
            <p:nvPr/>
          </p:nvSpPr>
          <p:spPr bwMode="auto">
            <a:xfrm>
              <a:off x="1869" y="3408"/>
              <a:ext cx="624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Text Box 32"/>
            <p:cNvSpPr txBox="1">
              <a:spLocks noChangeArrowheads="1"/>
            </p:cNvSpPr>
            <p:nvPr/>
          </p:nvSpPr>
          <p:spPr bwMode="auto">
            <a:xfrm>
              <a:off x="2928" y="3360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D</a:t>
              </a:r>
            </a:p>
          </p:txBody>
        </p:sp>
        <p:sp>
          <p:nvSpPr>
            <p:cNvPr id="3105" name="Text Box 33"/>
            <p:cNvSpPr txBox="1">
              <a:spLocks noChangeArrowheads="1"/>
            </p:cNvSpPr>
            <p:nvPr/>
          </p:nvSpPr>
          <p:spPr bwMode="auto">
            <a:xfrm>
              <a:off x="2493" y="3360"/>
              <a:ext cx="225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Q</a:t>
              </a:r>
            </a:p>
          </p:txBody>
        </p:sp>
      </p:grpSp>
      <p:sp>
        <p:nvSpPr>
          <p:cNvPr id="3106" name="Rectangle 34"/>
          <p:cNvSpPr>
            <a:spLocks noGrp="1" noChangeArrowheads="1"/>
          </p:cNvSpPr>
          <p:nvPr>
            <p:ph type="title" idx="4294967295"/>
          </p:nvPr>
        </p:nvSpPr>
        <p:spPr>
          <a:xfrm>
            <a:off x="2419350" y="514350"/>
            <a:ext cx="2533650" cy="900113"/>
          </a:xfrm>
        </p:spPr>
        <p:txBody>
          <a:bodyPr/>
          <a:lstStyle/>
          <a:p>
            <a:r>
              <a:rPr lang="en-US" altLang="zh-CN" sz="4000" b="1">
                <a:solidFill>
                  <a:schemeClr val="accent1"/>
                </a:solidFill>
              </a:rPr>
              <a:t>5.1   </a:t>
            </a:r>
            <a:r>
              <a:rPr lang="zh-CN" altLang="en-US" sz="4000" b="1">
                <a:solidFill>
                  <a:schemeClr val="accent1"/>
                </a:solidFill>
              </a:rPr>
              <a:t>概述</a:t>
            </a:r>
            <a:endParaRPr lang="zh-CN" altLang="en-US" sz="400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utoUpdateAnimBg="0"/>
      <p:bldP spid="309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447800" y="685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>
              <a:latin typeface="宋体" pitchFamily="2" charset="-122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447800" y="533400"/>
            <a:ext cx="457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宋体" pitchFamily="2" charset="-122"/>
              </a:rPr>
              <a:t>5</a:t>
            </a:r>
            <a:r>
              <a:rPr lang="zh-CN" altLang="en-US" sz="3200" b="1">
                <a:latin typeface="宋体" pitchFamily="2" charset="-122"/>
              </a:rPr>
              <a:t>）环形移位工作模式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828800" y="2819400"/>
            <a:ext cx="685800" cy="1109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/>
              <a:t>D      Q</a:t>
            </a:r>
          </a:p>
          <a:p>
            <a:pPr>
              <a:spcBef>
                <a:spcPct val="50000"/>
              </a:spcBef>
            </a:pPr>
            <a:r>
              <a:rPr lang="zh-CN" altLang="en-US" sz="1800"/>
              <a:t>＞</a:t>
            </a:r>
            <a:r>
              <a:rPr lang="en-US" altLang="zh-CN" sz="1800"/>
              <a:t>F0</a:t>
            </a:r>
          </a:p>
          <a:p>
            <a:pPr>
              <a:spcBef>
                <a:spcPct val="50000"/>
              </a:spcBef>
            </a:pPr>
            <a:endParaRPr lang="en-US" altLang="zh-CN" sz="1800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3276600" y="2819400"/>
            <a:ext cx="685800" cy="1109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/>
              <a:t>D      Q</a:t>
            </a:r>
          </a:p>
          <a:p>
            <a:pPr>
              <a:spcBef>
                <a:spcPct val="50000"/>
              </a:spcBef>
            </a:pPr>
            <a:r>
              <a:rPr lang="zh-CN" altLang="en-US" sz="1800"/>
              <a:t>＞</a:t>
            </a:r>
            <a:r>
              <a:rPr lang="en-US" altLang="zh-CN" sz="1800"/>
              <a:t>F1</a:t>
            </a:r>
          </a:p>
          <a:p>
            <a:pPr>
              <a:spcBef>
                <a:spcPct val="50000"/>
              </a:spcBef>
            </a:pPr>
            <a:endParaRPr lang="en-US" altLang="zh-CN" sz="1800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4648200" y="2819400"/>
            <a:ext cx="685800" cy="1109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/>
              <a:t>D      Q</a:t>
            </a:r>
          </a:p>
          <a:p>
            <a:pPr>
              <a:spcBef>
                <a:spcPct val="50000"/>
              </a:spcBef>
            </a:pPr>
            <a:r>
              <a:rPr lang="zh-CN" altLang="en-US" sz="1800"/>
              <a:t>＞</a:t>
            </a:r>
            <a:r>
              <a:rPr lang="en-US" altLang="zh-CN" sz="1800"/>
              <a:t>F2</a:t>
            </a:r>
          </a:p>
          <a:p>
            <a:pPr>
              <a:spcBef>
                <a:spcPct val="50000"/>
              </a:spcBef>
            </a:pPr>
            <a:endParaRPr lang="en-US" altLang="zh-CN" sz="1800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6096000" y="2819400"/>
            <a:ext cx="685800" cy="1109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/>
              <a:t>D      Q</a:t>
            </a:r>
          </a:p>
          <a:p>
            <a:pPr>
              <a:spcBef>
                <a:spcPct val="50000"/>
              </a:spcBef>
            </a:pPr>
            <a:r>
              <a:rPr lang="zh-CN" altLang="en-US" sz="1800"/>
              <a:t>＞</a:t>
            </a:r>
            <a:r>
              <a:rPr lang="en-US" altLang="zh-CN" sz="1800"/>
              <a:t>F3</a:t>
            </a:r>
          </a:p>
          <a:p>
            <a:pPr>
              <a:spcBef>
                <a:spcPct val="50000"/>
              </a:spcBef>
            </a:pPr>
            <a:endParaRPr lang="en-US" altLang="zh-CN" sz="1800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1066800" y="3352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1524000" y="3352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1524000" y="44196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3048000" y="3352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3048000" y="3352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4419600" y="3352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>
            <a:off x="4419600" y="3352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5943600" y="3352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>
            <a:off x="5943600" y="3352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2514600" y="2971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3962400" y="2971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619" name="Line 19"/>
          <p:cNvSpPr>
            <a:spLocks noChangeShapeType="1"/>
          </p:cNvSpPr>
          <p:nvPr/>
        </p:nvSpPr>
        <p:spPr bwMode="auto">
          <a:xfrm>
            <a:off x="5334000" y="2971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620" name="Line 20"/>
          <p:cNvSpPr>
            <a:spLocks noChangeShapeType="1"/>
          </p:cNvSpPr>
          <p:nvPr/>
        </p:nvSpPr>
        <p:spPr bwMode="auto">
          <a:xfrm>
            <a:off x="1600200" y="2971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16002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622" name="Line 22"/>
          <p:cNvSpPr>
            <a:spLocks noChangeShapeType="1"/>
          </p:cNvSpPr>
          <p:nvPr/>
        </p:nvSpPr>
        <p:spPr bwMode="auto">
          <a:xfrm>
            <a:off x="1600200" y="23622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70104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6781800" y="2971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625" name="Rectangle 25"/>
          <p:cNvSpPr>
            <a:spLocks noChangeArrowheads="1"/>
          </p:cNvSpPr>
          <p:nvPr/>
        </p:nvSpPr>
        <p:spPr bwMode="auto">
          <a:xfrm>
            <a:off x="2209800" y="5181600"/>
            <a:ext cx="326866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  <a:latin typeface="宋体" pitchFamily="2" charset="-122"/>
              </a:rPr>
              <a:t>CP</a:t>
            </a:r>
            <a:r>
              <a:rPr lang="en-US" altLang="zh-CN" b="1" baseline="-25000">
                <a:solidFill>
                  <a:schemeClr val="accent1"/>
                </a:solidFill>
                <a:latin typeface="宋体" pitchFamily="2" charset="-122"/>
              </a:rPr>
              <a:t>i</a:t>
            </a:r>
            <a:r>
              <a:rPr lang="en-US" altLang="zh-CN" b="1">
                <a:solidFill>
                  <a:schemeClr val="accent1"/>
                </a:solidFill>
                <a:latin typeface="宋体" pitchFamily="2" charset="-122"/>
              </a:rPr>
              <a:t>=CP  D</a:t>
            </a:r>
            <a:r>
              <a:rPr lang="en-US" altLang="zh-CN" b="1" baseline="-25000">
                <a:solidFill>
                  <a:schemeClr val="accent1"/>
                </a:solidFill>
                <a:latin typeface="宋体" pitchFamily="2" charset="-122"/>
              </a:rPr>
              <a:t>i</a:t>
            </a:r>
            <a:r>
              <a:rPr lang="en-US" altLang="zh-CN" b="1">
                <a:solidFill>
                  <a:schemeClr val="accent1"/>
                </a:solidFill>
                <a:latin typeface="宋体" pitchFamily="2" charset="-122"/>
              </a:rPr>
              <a:t>=Q</a:t>
            </a:r>
            <a:r>
              <a:rPr lang="en-US" altLang="zh-CN" b="1" baseline="-25000">
                <a:solidFill>
                  <a:schemeClr val="accent1"/>
                </a:solidFill>
                <a:latin typeface="宋体" pitchFamily="2" charset="-122"/>
              </a:rPr>
              <a:t>i-1</a:t>
            </a:r>
            <a:r>
              <a:rPr lang="en-US" altLang="zh-CN" b="1">
                <a:solidFill>
                  <a:schemeClr val="accent1"/>
                </a:solidFill>
                <a:latin typeface="宋体" pitchFamily="2" charset="-122"/>
              </a:rPr>
              <a:t> D</a:t>
            </a:r>
            <a:r>
              <a:rPr lang="en-US" altLang="zh-CN" b="1" baseline="-25000">
                <a:solidFill>
                  <a:schemeClr val="accent1"/>
                </a:solidFill>
                <a:latin typeface="宋体" pitchFamily="2" charset="-122"/>
              </a:rPr>
              <a:t>0</a:t>
            </a:r>
            <a:r>
              <a:rPr lang="en-US" altLang="zh-CN" b="1">
                <a:solidFill>
                  <a:schemeClr val="accent1"/>
                </a:solidFill>
                <a:latin typeface="宋体" pitchFamily="2" charset="-122"/>
              </a:rPr>
              <a:t>=Q</a:t>
            </a:r>
            <a:r>
              <a:rPr lang="en-US" altLang="zh-CN" b="1" baseline="-25000">
                <a:solidFill>
                  <a:schemeClr val="accent1"/>
                </a:solidFill>
                <a:latin typeface="宋体" pitchFamily="2" charset="-122"/>
              </a:rPr>
              <a:t>n-1</a:t>
            </a:r>
          </a:p>
        </p:txBody>
      </p:sp>
      <p:sp>
        <p:nvSpPr>
          <p:cNvPr id="25626" name="Rectangle 26"/>
          <p:cNvSpPr>
            <a:spLocks noChangeArrowheads="1"/>
          </p:cNvSpPr>
          <p:nvPr/>
        </p:nvSpPr>
        <p:spPr bwMode="auto">
          <a:xfrm>
            <a:off x="609600" y="3124200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latin typeface="宋体" pitchFamily="2" charset="-122"/>
              </a:rPr>
              <a:t>CP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5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447800" y="533400"/>
            <a:ext cx="457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宋体" pitchFamily="2" charset="-122"/>
              </a:rPr>
              <a:t>6</a:t>
            </a:r>
            <a:r>
              <a:rPr lang="zh-CN" altLang="en-US" sz="3200" b="1">
                <a:latin typeface="宋体" pitchFamily="2" charset="-122"/>
              </a:rPr>
              <a:t>）扭环形移位工作模式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828800" y="2819400"/>
            <a:ext cx="685800" cy="1109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/>
              <a:t>D      Q</a:t>
            </a:r>
          </a:p>
          <a:p>
            <a:pPr>
              <a:spcBef>
                <a:spcPct val="50000"/>
              </a:spcBef>
            </a:pPr>
            <a:r>
              <a:rPr lang="zh-CN" altLang="en-US" sz="1800"/>
              <a:t>＞</a:t>
            </a:r>
            <a:r>
              <a:rPr lang="en-US" altLang="zh-CN" sz="1800"/>
              <a:t>F0</a:t>
            </a:r>
          </a:p>
          <a:p>
            <a:pPr>
              <a:spcBef>
                <a:spcPct val="50000"/>
              </a:spcBef>
            </a:pPr>
            <a:endParaRPr lang="en-US" altLang="zh-CN" sz="1800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276600" y="2819400"/>
            <a:ext cx="685800" cy="1109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/>
              <a:t>D      Q</a:t>
            </a:r>
          </a:p>
          <a:p>
            <a:pPr>
              <a:spcBef>
                <a:spcPct val="50000"/>
              </a:spcBef>
            </a:pPr>
            <a:r>
              <a:rPr lang="zh-CN" altLang="en-US" sz="1800"/>
              <a:t>＞</a:t>
            </a:r>
            <a:r>
              <a:rPr lang="en-US" altLang="zh-CN" sz="1800"/>
              <a:t>F1</a:t>
            </a:r>
          </a:p>
          <a:p>
            <a:pPr>
              <a:spcBef>
                <a:spcPct val="50000"/>
              </a:spcBef>
            </a:pPr>
            <a:endParaRPr lang="en-US" altLang="zh-CN" sz="1800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648200" y="2819400"/>
            <a:ext cx="685800" cy="1109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/>
              <a:t>D      Q</a:t>
            </a:r>
          </a:p>
          <a:p>
            <a:pPr>
              <a:spcBef>
                <a:spcPct val="50000"/>
              </a:spcBef>
            </a:pPr>
            <a:r>
              <a:rPr lang="zh-CN" altLang="en-US" sz="1800"/>
              <a:t>＞</a:t>
            </a:r>
            <a:r>
              <a:rPr lang="en-US" altLang="zh-CN" sz="1800"/>
              <a:t>F2</a:t>
            </a:r>
          </a:p>
          <a:p>
            <a:pPr>
              <a:spcBef>
                <a:spcPct val="50000"/>
              </a:spcBef>
            </a:pPr>
            <a:endParaRPr lang="en-US" altLang="zh-CN" sz="1800"/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6096000" y="2819400"/>
            <a:ext cx="685800" cy="1109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/>
              <a:t>D      Q</a:t>
            </a:r>
          </a:p>
          <a:p>
            <a:pPr>
              <a:spcBef>
                <a:spcPct val="50000"/>
              </a:spcBef>
            </a:pPr>
            <a:r>
              <a:rPr lang="zh-CN" altLang="en-US" sz="1800"/>
              <a:t>＞</a:t>
            </a:r>
            <a:r>
              <a:rPr lang="en-US" altLang="zh-CN" sz="1800"/>
              <a:t>F3</a:t>
            </a:r>
          </a:p>
          <a:p>
            <a:pPr>
              <a:spcBef>
                <a:spcPct val="50000"/>
              </a:spcBef>
            </a:pPr>
            <a:r>
              <a:rPr lang="en-US" altLang="zh-CN" sz="1800"/>
              <a:t>        Q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1066800" y="3352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1524000" y="3352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1524000" y="44196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3048000" y="3352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3048000" y="3352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4419600" y="3352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4419600" y="3352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>
            <a:off x="5943600" y="3352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5943600" y="3352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>
            <a:off x="2514600" y="2971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3962400" y="2971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5334000" y="2971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1600200" y="2971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>
            <a:off x="16002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>
            <a:off x="1600200" y="23622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46" name="Line 22"/>
          <p:cNvSpPr>
            <a:spLocks noChangeShapeType="1"/>
          </p:cNvSpPr>
          <p:nvPr/>
        </p:nvSpPr>
        <p:spPr bwMode="auto">
          <a:xfrm>
            <a:off x="7010400" y="23622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6781800" y="3810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1447800" y="5029200"/>
            <a:ext cx="34671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宋体" pitchFamily="2" charset="-122"/>
              </a:rPr>
              <a:t>CP</a:t>
            </a:r>
            <a:r>
              <a:rPr lang="en-US" altLang="zh-CN" b="1" baseline="-25000">
                <a:latin typeface="宋体" pitchFamily="2" charset="-122"/>
              </a:rPr>
              <a:t>i</a:t>
            </a:r>
            <a:r>
              <a:rPr lang="en-US" altLang="zh-CN" b="1">
                <a:latin typeface="宋体" pitchFamily="2" charset="-122"/>
              </a:rPr>
              <a:t>= CP D</a:t>
            </a:r>
            <a:r>
              <a:rPr lang="en-US" altLang="zh-CN" b="1" baseline="-25000">
                <a:latin typeface="宋体" pitchFamily="2" charset="-122"/>
              </a:rPr>
              <a:t>i</a:t>
            </a:r>
            <a:r>
              <a:rPr lang="en-US" altLang="zh-CN" b="1">
                <a:latin typeface="宋体" pitchFamily="2" charset="-122"/>
              </a:rPr>
              <a:t>=Q</a:t>
            </a:r>
            <a:r>
              <a:rPr lang="en-US" altLang="zh-CN" b="1" baseline="-25000">
                <a:latin typeface="宋体" pitchFamily="2" charset="-122"/>
              </a:rPr>
              <a:t>i-1</a:t>
            </a:r>
            <a:r>
              <a:rPr lang="en-US" altLang="zh-CN" b="1">
                <a:latin typeface="宋体" pitchFamily="2" charset="-122"/>
              </a:rPr>
              <a:t> D</a:t>
            </a:r>
            <a:r>
              <a:rPr lang="en-US" altLang="zh-CN" b="1" baseline="-25000">
                <a:latin typeface="宋体" pitchFamily="2" charset="-122"/>
              </a:rPr>
              <a:t>0</a:t>
            </a:r>
            <a:r>
              <a:rPr lang="en-US" altLang="zh-CN" b="1">
                <a:latin typeface="宋体" pitchFamily="2" charset="-122"/>
              </a:rPr>
              <a:t>=Q</a:t>
            </a:r>
            <a:r>
              <a:rPr lang="en-US" altLang="zh-CN" b="1" baseline="-25000">
                <a:latin typeface="宋体" pitchFamily="2" charset="-122"/>
              </a:rPr>
              <a:t>n-1</a:t>
            </a:r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533400" y="3124200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latin typeface="宋体" pitchFamily="2" charset="-122"/>
              </a:rPr>
              <a:t>CP</a:t>
            </a:r>
          </a:p>
        </p:txBody>
      </p:sp>
      <p:sp>
        <p:nvSpPr>
          <p:cNvPr id="26650" name="Line 26"/>
          <p:cNvSpPr>
            <a:spLocks noChangeShapeType="1"/>
          </p:cNvSpPr>
          <p:nvPr/>
        </p:nvSpPr>
        <p:spPr bwMode="auto">
          <a:xfrm flipV="1">
            <a:off x="2895600" y="2209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51" name="Line 27"/>
          <p:cNvSpPr>
            <a:spLocks noChangeShapeType="1"/>
          </p:cNvSpPr>
          <p:nvPr/>
        </p:nvSpPr>
        <p:spPr bwMode="auto">
          <a:xfrm flipV="1">
            <a:off x="4191000" y="2209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52" name="Line 28"/>
          <p:cNvSpPr>
            <a:spLocks noChangeShapeType="1"/>
          </p:cNvSpPr>
          <p:nvPr/>
        </p:nvSpPr>
        <p:spPr bwMode="auto">
          <a:xfrm flipV="1">
            <a:off x="5638800" y="2209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53" name="Line 29"/>
          <p:cNvSpPr>
            <a:spLocks noChangeShapeType="1"/>
          </p:cNvSpPr>
          <p:nvPr/>
        </p:nvSpPr>
        <p:spPr bwMode="auto">
          <a:xfrm flipH="1" flipV="1">
            <a:off x="7239000" y="2133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54" name="Line 30"/>
          <p:cNvSpPr>
            <a:spLocks noChangeShapeType="1"/>
          </p:cNvSpPr>
          <p:nvPr/>
        </p:nvSpPr>
        <p:spPr bwMode="auto">
          <a:xfrm>
            <a:off x="4191000" y="5105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55" name="Line 31"/>
          <p:cNvSpPr>
            <a:spLocks noChangeShapeType="1"/>
          </p:cNvSpPr>
          <p:nvPr/>
        </p:nvSpPr>
        <p:spPr bwMode="auto">
          <a:xfrm>
            <a:off x="6553200" y="3657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56" name="Oval 32"/>
          <p:cNvSpPr>
            <a:spLocks noChangeArrowheads="1"/>
          </p:cNvSpPr>
          <p:nvPr/>
        </p:nvSpPr>
        <p:spPr bwMode="auto">
          <a:xfrm>
            <a:off x="2743200" y="1905000"/>
            <a:ext cx="3048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7" name="Oval 33"/>
          <p:cNvSpPr>
            <a:spLocks noChangeArrowheads="1"/>
          </p:cNvSpPr>
          <p:nvPr/>
        </p:nvSpPr>
        <p:spPr bwMode="auto">
          <a:xfrm>
            <a:off x="4038600" y="1905000"/>
            <a:ext cx="3048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8" name="Oval 34"/>
          <p:cNvSpPr>
            <a:spLocks noChangeArrowheads="1"/>
          </p:cNvSpPr>
          <p:nvPr/>
        </p:nvSpPr>
        <p:spPr bwMode="auto">
          <a:xfrm>
            <a:off x="5486400" y="1905000"/>
            <a:ext cx="3048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9" name="Oval 35"/>
          <p:cNvSpPr>
            <a:spLocks noChangeArrowheads="1"/>
          </p:cNvSpPr>
          <p:nvPr/>
        </p:nvSpPr>
        <p:spPr bwMode="auto">
          <a:xfrm>
            <a:off x="7086600" y="1828800"/>
            <a:ext cx="3048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0" name="Line 36"/>
          <p:cNvSpPr>
            <a:spLocks noChangeShapeType="1"/>
          </p:cNvSpPr>
          <p:nvPr/>
        </p:nvSpPr>
        <p:spPr bwMode="auto">
          <a:xfrm>
            <a:off x="67818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61" name="Oval 37"/>
          <p:cNvSpPr>
            <a:spLocks noChangeArrowheads="1"/>
          </p:cNvSpPr>
          <p:nvPr/>
        </p:nvSpPr>
        <p:spPr bwMode="auto">
          <a:xfrm>
            <a:off x="2743200" y="1905000"/>
            <a:ext cx="304800" cy="38100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2" name="Oval 38"/>
          <p:cNvSpPr>
            <a:spLocks noChangeArrowheads="1"/>
          </p:cNvSpPr>
          <p:nvPr/>
        </p:nvSpPr>
        <p:spPr bwMode="auto">
          <a:xfrm>
            <a:off x="4038600" y="1905000"/>
            <a:ext cx="304800" cy="38100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3" name="Oval 39"/>
          <p:cNvSpPr>
            <a:spLocks noChangeArrowheads="1"/>
          </p:cNvSpPr>
          <p:nvPr/>
        </p:nvSpPr>
        <p:spPr bwMode="auto">
          <a:xfrm>
            <a:off x="5486400" y="1905000"/>
            <a:ext cx="304800" cy="38100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4" name="Oval 40"/>
          <p:cNvSpPr>
            <a:spLocks noChangeArrowheads="1"/>
          </p:cNvSpPr>
          <p:nvPr/>
        </p:nvSpPr>
        <p:spPr bwMode="auto">
          <a:xfrm>
            <a:off x="7086600" y="1828800"/>
            <a:ext cx="304800" cy="38100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5" name="Oval 41"/>
          <p:cNvSpPr>
            <a:spLocks noChangeArrowheads="1"/>
          </p:cNvSpPr>
          <p:nvPr/>
        </p:nvSpPr>
        <p:spPr bwMode="auto">
          <a:xfrm>
            <a:off x="2743200" y="1905000"/>
            <a:ext cx="3048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6" name="Oval 42"/>
          <p:cNvSpPr>
            <a:spLocks noChangeArrowheads="1"/>
          </p:cNvSpPr>
          <p:nvPr/>
        </p:nvSpPr>
        <p:spPr bwMode="auto">
          <a:xfrm>
            <a:off x="4038600" y="1905000"/>
            <a:ext cx="3048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7" name="Oval 43"/>
          <p:cNvSpPr>
            <a:spLocks noChangeArrowheads="1"/>
          </p:cNvSpPr>
          <p:nvPr/>
        </p:nvSpPr>
        <p:spPr bwMode="auto">
          <a:xfrm>
            <a:off x="5486400" y="1905000"/>
            <a:ext cx="3048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8" name="Oval 44"/>
          <p:cNvSpPr>
            <a:spLocks noChangeArrowheads="1"/>
          </p:cNvSpPr>
          <p:nvPr/>
        </p:nvSpPr>
        <p:spPr bwMode="auto">
          <a:xfrm>
            <a:off x="7086600" y="1828800"/>
            <a:ext cx="3048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6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66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66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66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66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66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66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8" grpId="0" animBg="1" autoUpdateAnimBg="0"/>
      <p:bldP spid="26656" grpId="0" animBg="1"/>
      <p:bldP spid="26657" grpId="0" animBg="1"/>
      <p:bldP spid="26658" grpId="0" animBg="1"/>
      <p:bldP spid="26659" grpId="0" animBg="1"/>
      <p:bldP spid="26661" grpId="0" animBg="1"/>
      <p:bldP spid="26662" grpId="0" animBg="1"/>
      <p:bldP spid="26663" grpId="0" animBg="1"/>
      <p:bldP spid="26664" grpId="0" animBg="1"/>
      <p:bldP spid="26665" grpId="0" animBg="1"/>
      <p:bldP spid="26666" grpId="0" animBg="1"/>
      <p:bldP spid="26667" grpId="0" animBg="1"/>
      <p:bldP spid="2666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0075"/>
            <a:ext cx="7772400" cy="1104900"/>
          </a:xfrm>
        </p:spPr>
        <p:txBody>
          <a:bodyPr/>
          <a:lstStyle/>
          <a:p>
            <a:r>
              <a:rPr lang="en-US" altLang="zh-CN" sz="3200" b="1"/>
              <a:t>3</a:t>
            </a:r>
            <a:r>
              <a:rPr lang="zh-CN" altLang="en-US" sz="3200" b="1"/>
              <a:t>、中规模集成寄存器</a:t>
            </a:r>
            <a:r>
              <a:rPr lang="zh-CN" altLang="en-US" sz="2800" b="1"/>
              <a:t/>
            </a:r>
            <a:br>
              <a:rPr lang="zh-CN" altLang="en-US" sz="2800" b="1"/>
            </a:br>
            <a:r>
              <a:rPr lang="zh-CN" altLang="en-US" sz="2800"/>
              <a:t/>
            </a:r>
            <a:br>
              <a:rPr lang="zh-CN" altLang="en-US" sz="2800"/>
            </a:br>
            <a:endParaRPr lang="zh-CN" altLang="en-US" sz="2800" b="1">
              <a:solidFill>
                <a:srgbClr val="A50021"/>
              </a:solidFill>
            </a:endParaRP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3543300" y="2882900"/>
            <a:ext cx="4076700" cy="2701925"/>
            <a:chOff x="528" y="1335"/>
            <a:chExt cx="2568" cy="1702"/>
          </a:xfrm>
        </p:grpSpPr>
        <p:sp>
          <p:nvSpPr>
            <p:cNvPr id="40964" name="Text Box 4"/>
            <p:cNvSpPr txBox="1">
              <a:spLocks noChangeArrowheads="1"/>
            </p:cNvSpPr>
            <p:nvPr/>
          </p:nvSpPr>
          <p:spPr bwMode="auto">
            <a:xfrm>
              <a:off x="1053" y="1683"/>
              <a:ext cx="2043" cy="9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   Q0   Q1   Q2   Q3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CP      74LS175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 Rd D0   D1    D2   D3</a:t>
              </a:r>
            </a:p>
          </p:txBody>
        </p:sp>
        <p:sp>
          <p:nvSpPr>
            <p:cNvPr id="40965" name="Line 5"/>
            <p:cNvSpPr>
              <a:spLocks noChangeShapeType="1"/>
            </p:cNvSpPr>
            <p:nvPr/>
          </p:nvSpPr>
          <p:spPr bwMode="auto">
            <a:xfrm>
              <a:off x="528" y="2151"/>
              <a:ext cx="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6" name="Line 6"/>
            <p:cNvSpPr>
              <a:spLocks noChangeShapeType="1"/>
            </p:cNvSpPr>
            <p:nvPr/>
          </p:nvSpPr>
          <p:spPr bwMode="auto">
            <a:xfrm flipH="1">
              <a:off x="1422" y="1335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Line 7"/>
            <p:cNvSpPr>
              <a:spLocks noChangeShapeType="1"/>
            </p:cNvSpPr>
            <p:nvPr/>
          </p:nvSpPr>
          <p:spPr bwMode="auto">
            <a:xfrm>
              <a:off x="1854" y="1335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Line 8"/>
            <p:cNvSpPr>
              <a:spLocks noChangeShapeType="1"/>
            </p:cNvSpPr>
            <p:nvPr/>
          </p:nvSpPr>
          <p:spPr bwMode="auto">
            <a:xfrm>
              <a:off x="2241" y="1335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Line 9"/>
            <p:cNvSpPr>
              <a:spLocks noChangeShapeType="1"/>
            </p:cNvSpPr>
            <p:nvPr/>
          </p:nvSpPr>
          <p:spPr bwMode="auto">
            <a:xfrm>
              <a:off x="2592" y="1335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Line 10"/>
            <p:cNvSpPr>
              <a:spLocks noChangeShapeType="1"/>
            </p:cNvSpPr>
            <p:nvPr/>
          </p:nvSpPr>
          <p:spPr bwMode="auto">
            <a:xfrm flipV="1">
              <a:off x="1143" y="2439"/>
              <a:ext cx="24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Oval 11"/>
            <p:cNvSpPr>
              <a:spLocks noChangeArrowheads="1"/>
            </p:cNvSpPr>
            <p:nvPr/>
          </p:nvSpPr>
          <p:spPr bwMode="auto">
            <a:xfrm>
              <a:off x="1143" y="2667"/>
              <a:ext cx="108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>
              <a:off x="1188" y="2723"/>
              <a:ext cx="0" cy="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>
              <a:off x="1566" y="2667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>
              <a:off x="1941" y="2667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Line 15"/>
            <p:cNvSpPr>
              <a:spLocks noChangeShapeType="1"/>
            </p:cNvSpPr>
            <p:nvPr/>
          </p:nvSpPr>
          <p:spPr bwMode="auto">
            <a:xfrm>
              <a:off x="2325" y="2667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Line 16"/>
            <p:cNvSpPr>
              <a:spLocks noChangeShapeType="1"/>
            </p:cNvSpPr>
            <p:nvPr/>
          </p:nvSpPr>
          <p:spPr bwMode="auto">
            <a:xfrm>
              <a:off x="2718" y="2680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977" name="Text Box 17"/>
          <p:cNvSpPr txBox="1">
            <a:spLocks noChangeArrowheads="1"/>
          </p:cNvSpPr>
          <p:nvPr/>
        </p:nvSpPr>
        <p:spPr bwMode="auto">
          <a:xfrm>
            <a:off x="838200" y="1446213"/>
            <a:ext cx="28717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1</a:t>
            </a:r>
            <a:r>
              <a:rPr lang="zh-CN" altLang="en-US" sz="2800" b="1"/>
              <a:t>）</a:t>
            </a:r>
            <a:r>
              <a:rPr lang="zh-CN" altLang="en-US" sz="3200" b="1">
                <a:solidFill>
                  <a:schemeClr val="tx2"/>
                </a:solidFill>
              </a:rPr>
              <a:t>数码寄存器</a:t>
            </a:r>
            <a:endParaRPr lang="zh-CN" altLang="en-US" sz="2800" b="1"/>
          </a:p>
        </p:txBody>
      </p:sp>
      <p:sp>
        <p:nvSpPr>
          <p:cNvPr id="40978" name="AutoShape 18"/>
          <p:cNvSpPr>
            <a:spLocks noChangeArrowheads="1"/>
          </p:cNvSpPr>
          <p:nvPr/>
        </p:nvSpPr>
        <p:spPr bwMode="auto">
          <a:xfrm>
            <a:off x="4681538" y="1747838"/>
            <a:ext cx="2714625" cy="704850"/>
          </a:xfrm>
          <a:prstGeom prst="wedgeRoundRectCallout">
            <a:avLst>
              <a:gd name="adj1" fmla="val -11986"/>
              <a:gd name="adj2" fmla="val 120495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b="1"/>
              <a:t>寄存数据输出端</a:t>
            </a:r>
          </a:p>
        </p:txBody>
      </p:sp>
      <p:sp>
        <p:nvSpPr>
          <p:cNvPr id="40979" name="AutoShape 19"/>
          <p:cNvSpPr>
            <a:spLocks noChangeArrowheads="1"/>
          </p:cNvSpPr>
          <p:nvPr/>
        </p:nvSpPr>
        <p:spPr bwMode="auto">
          <a:xfrm flipV="1">
            <a:off x="5507038" y="5611813"/>
            <a:ext cx="2624137" cy="617537"/>
          </a:xfrm>
          <a:prstGeom prst="wedgeRoundRectCallout">
            <a:avLst>
              <a:gd name="adj1" fmla="val -30403"/>
              <a:gd name="adj2" fmla="val 13508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>
              <a:spcBef>
                <a:spcPct val="50000"/>
              </a:spcBef>
            </a:pPr>
            <a:r>
              <a:rPr lang="zh-CN" altLang="en-US" b="1"/>
              <a:t>并行数据输入端</a:t>
            </a:r>
            <a:endParaRPr lang="zh-CN" altLang="en-US"/>
          </a:p>
        </p:txBody>
      </p:sp>
      <p:sp>
        <p:nvSpPr>
          <p:cNvPr id="40980" name="AutoShape 20"/>
          <p:cNvSpPr>
            <a:spLocks noChangeArrowheads="1"/>
          </p:cNvSpPr>
          <p:nvPr/>
        </p:nvSpPr>
        <p:spPr bwMode="auto">
          <a:xfrm rot="10800000">
            <a:off x="1200150" y="4635500"/>
            <a:ext cx="1900238" cy="636588"/>
          </a:xfrm>
          <a:prstGeom prst="wedgeRoundRectCallout">
            <a:avLst>
              <a:gd name="adj1" fmla="val -117588"/>
              <a:gd name="adj2" fmla="val 11234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 algn="ctr"/>
            <a:r>
              <a:rPr lang="zh-CN" altLang="en-US" b="1"/>
              <a:t>送数脉冲端</a:t>
            </a:r>
          </a:p>
        </p:txBody>
      </p:sp>
      <p:sp>
        <p:nvSpPr>
          <p:cNvPr id="40981" name="AutoShape 21"/>
          <p:cNvSpPr>
            <a:spLocks noChangeArrowheads="1"/>
          </p:cNvSpPr>
          <p:nvPr/>
        </p:nvSpPr>
        <p:spPr bwMode="auto">
          <a:xfrm flipV="1">
            <a:off x="1628775" y="5908675"/>
            <a:ext cx="3333750" cy="593725"/>
          </a:xfrm>
          <a:prstGeom prst="wedgeRoundRectCallout">
            <a:avLst>
              <a:gd name="adj1" fmla="val 36903"/>
              <a:gd name="adj2" fmla="val 18716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>
              <a:spcBef>
                <a:spcPct val="50000"/>
              </a:spcBef>
            </a:pPr>
            <a:r>
              <a:rPr lang="zh-CN" altLang="en-US" b="1"/>
              <a:t>异步（直接）清零端 </a:t>
            </a:r>
          </a:p>
          <a:p>
            <a:pPr algn="ctr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7" grpId="0" autoUpdateAnimBg="0"/>
      <p:bldP spid="40978" grpId="0" animBg="1" autoUpdateAnimBg="0"/>
      <p:bldP spid="40979" grpId="0" animBg="1" autoUpdateAnimBg="0"/>
      <p:bldP spid="40980" grpId="0" animBg="1" autoUpdateAnimBg="0"/>
      <p:bldP spid="40981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52663" y="1031875"/>
            <a:ext cx="3890962" cy="833438"/>
          </a:xfrm>
        </p:spPr>
        <p:txBody>
          <a:bodyPr/>
          <a:lstStyle/>
          <a:p>
            <a:r>
              <a:rPr lang="en-US" altLang="zh-CN" sz="2800" b="1">
                <a:solidFill>
                  <a:schemeClr val="tx1"/>
                </a:solidFill>
              </a:rPr>
              <a:t>74LS175</a:t>
            </a:r>
            <a:r>
              <a:rPr lang="zh-CN" altLang="en-US" sz="2800" b="1">
                <a:solidFill>
                  <a:schemeClr val="tx1"/>
                </a:solidFill>
              </a:rPr>
              <a:t>功能表及说明</a:t>
            </a:r>
            <a:br>
              <a:rPr lang="zh-CN" altLang="en-US" sz="2800" b="1">
                <a:solidFill>
                  <a:schemeClr val="tx1"/>
                </a:solidFill>
              </a:rPr>
            </a:br>
            <a:endParaRPr lang="zh-CN" altLang="en-US" sz="2800" b="1">
              <a:solidFill>
                <a:schemeClr val="tx1"/>
              </a:solidFill>
            </a:endParaRPr>
          </a:p>
        </p:txBody>
      </p:sp>
      <p:grpSp>
        <p:nvGrpSpPr>
          <p:cNvPr id="41987" name="Group 3"/>
          <p:cNvGrpSpPr>
            <a:grpSpLocks/>
          </p:cNvGrpSpPr>
          <p:nvPr/>
        </p:nvGrpSpPr>
        <p:grpSpPr bwMode="auto">
          <a:xfrm>
            <a:off x="1123950" y="1808163"/>
            <a:ext cx="6915150" cy="1838325"/>
            <a:chOff x="708" y="1139"/>
            <a:chExt cx="4356" cy="1158"/>
          </a:xfrm>
        </p:grpSpPr>
        <p:sp>
          <p:nvSpPr>
            <p:cNvPr id="41988" name="Rectangle 4"/>
            <p:cNvSpPr>
              <a:spLocks noChangeArrowheads="1"/>
            </p:cNvSpPr>
            <p:nvPr/>
          </p:nvSpPr>
          <p:spPr bwMode="auto">
            <a:xfrm>
              <a:off x="2967" y="1945"/>
              <a:ext cx="2097" cy="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endParaRPr lang="zh-CN" altLang="zh-CN" sz="2800"/>
            </a:p>
          </p:txBody>
        </p:sp>
        <p:sp>
          <p:nvSpPr>
            <p:cNvPr id="41989" name="Rectangle 5"/>
            <p:cNvSpPr>
              <a:spLocks noChangeArrowheads="1"/>
            </p:cNvSpPr>
            <p:nvPr/>
          </p:nvSpPr>
          <p:spPr bwMode="auto">
            <a:xfrm>
              <a:off x="1779" y="1945"/>
              <a:ext cx="1188" cy="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zh-CN" altLang="en-US" sz="2800"/>
                <a:t>并行送数</a:t>
              </a:r>
            </a:p>
          </p:txBody>
        </p:sp>
        <p:sp>
          <p:nvSpPr>
            <p:cNvPr id="41990" name="Rectangle 6"/>
            <p:cNvSpPr>
              <a:spLocks noChangeArrowheads="1"/>
            </p:cNvSpPr>
            <p:nvPr/>
          </p:nvSpPr>
          <p:spPr bwMode="auto">
            <a:xfrm>
              <a:off x="1092" y="1945"/>
              <a:ext cx="687" cy="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/>
                <a:t>↑</a:t>
              </a:r>
            </a:p>
          </p:txBody>
        </p:sp>
        <p:sp>
          <p:nvSpPr>
            <p:cNvPr id="41991" name="Rectangle 7"/>
            <p:cNvSpPr>
              <a:spLocks noChangeArrowheads="1"/>
            </p:cNvSpPr>
            <p:nvPr/>
          </p:nvSpPr>
          <p:spPr bwMode="auto">
            <a:xfrm>
              <a:off x="732" y="1945"/>
              <a:ext cx="360" cy="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/>
                <a:t>1</a:t>
              </a:r>
            </a:p>
          </p:txBody>
        </p:sp>
        <p:sp>
          <p:nvSpPr>
            <p:cNvPr id="41992" name="Rectangle 8"/>
            <p:cNvSpPr>
              <a:spLocks noChangeArrowheads="1"/>
            </p:cNvSpPr>
            <p:nvPr/>
          </p:nvSpPr>
          <p:spPr bwMode="auto">
            <a:xfrm>
              <a:off x="2967" y="1542"/>
              <a:ext cx="2097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/>
                <a:t>Q3Q2Q1Q0=0000</a:t>
              </a:r>
            </a:p>
          </p:txBody>
        </p:sp>
        <p:sp>
          <p:nvSpPr>
            <p:cNvPr id="41993" name="Rectangle 9"/>
            <p:cNvSpPr>
              <a:spLocks noChangeArrowheads="1"/>
            </p:cNvSpPr>
            <p:nvPr/>
          </p:nvSpPr>
          <p:spPr bwMode="auto">
            <a:xfrm>
              <a:off x="1779" y="1542"/>
              <a:ext cx="1188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zh-CN" altLang="en-US" sz="2800"/>
                <a:t>直接清零</a:t>
              </a:r>
            </a:p>
          </p:txBody>
        </p:sp>
        <p:sp>
          <p:nvSpPr>
            <p:cNvPr id="41994" name="Rectangle 10"/>
            <p:cNvSpPr>
              <a:spLocks noChangeArrowheads="1"/>
            </p:cNvSpPr>
            <p:nvPr/>
          </p:nvSpPr>
          <p:spPr bwMode="auto">
            <a:xfrm>
              <a:off x="1092" y="1542"/>
              <a:ext cx="687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/>
                <a:t>×</a:t>
              </a:r>
            </a:p>
          </p:txBody>
        </p:sp>
        <p:sp>
          <p:nvSpPr>
            <p:cNvPr id="41995" name="Rectangle 11"/>
            <p:cNvSpPr>
              <a:spLocks noChangeArrowheads="1"/>
            </p:cNvSpPr>
            <p:nvPr/>
          </p:nvSpPr>
          <p:spPr bwMode="auto">
            <a:xfrm>
              <a:off x="732" y="1542"/>
              <a:ext cx="360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/>
                <a:t>0</a:t>
              </a:r>
            </a:p>
          </p:txBody>
        </p:sp>
        <p:sp>
          <p:nvSpPr>
            <p:cNvPr id="41996" name="Rectangle 12"/>
            <p:cNvSpPr>
              <a:spLocks noChangeArrowheads="1"/>
            </p:cNvSpPr>
            <p:nvPr/>
          </p:nvSpPr>
          <p:spPr bwMode="auto">
            <a:xfrm>
              <a:off x="2967" y="1139"/>
              <a:ext cx="2097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zh-CN" altLang="en-US" sz="2800"/>
                <a:t>说         明</a:t>
              </a:r>
            </a:p>
          </p:txBody>
        </p:sp>
        <p:sp>
          <p:nvSpPr>
            <p:cNvPr id="41997" name="Rectangle 13"/>
            <p:cNvSpPr>
              <a:spLocks noChangeArrowheads="1"/>
            </p:cNvSpPr>
            <p:nvPr/>
          </p:nvSpPr>
          <p:spPr bwMode="auto">
            <a:xfrm>
              <a:off x="1779" y="1139"/>
              <a:ext cx="1188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zh-CN" altLang="en-US" sz="2800"/>
                <a:t>功        能</a:t>
              </a:r>
            </a:p>
          </p:txBody>
        </p:sp>
        <p:sp>
          <p:nvSpPr>
            <p:cNvPr id="41998" name="Rectangle 14"/>
            <p:cNvSpPr>
              <a:spLocks noChangeArrowheads="1"/>
            </p:cNvSpPr>
            <p:nvPr/>
          </p:nvSpPr>
          <p:spPr bwMode="auto">
            <a:xfrm>
              <a:off x="1092" y="1139"/>
              <a:ext cx="687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/>
                <a:t>CP</a:t>
              </a:r>
            </a:p>
          </p:txBody>
        </p:sp>
        <p:sp>
          <p:nvSpPr>
            <p:cNvPr id="41999" name="Rectangle 15"/>
            <p:cNvSpPr>
              <a:spLocks noChangeArrowheads="1"/>
            </p:cNvSpPr>
            <p:nvPr/>
          </p:nvSpPr>
          <p:spPr bwMode="auto">
            <a:xfrm>
              <a:off x="732" y="1139"/>
              <a:ext cx="360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endParaRPr lang="zh-CN" altLang="zh-CN" sz="2800"/>
            </a:p>
          </p:txBody>
        </p:sp>
        <p:sp>
          <p:nvSpPr>
            <p:cNvPr id="42000" name="Line 16"/>
            <p:cNvSpPr>
              <a:spLocks noChangeShapeType="1"/>
            </p:cNvSpPr>
            <p:nvPr/>
          </p:nvSpPr>
          <p:spPr bwMode="auto">
            <a:xfrm>
              <a:off x="732" y="1139"/>
              <a:ext cx="43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1" name="Line 17"/>
            <p:cNvSpPr>
              <a:spLocks noChangeShapeType="1"/>
            </p:cNvSpPr>
            <p:nvPr/>
          </p:nvSpPr>
          <p:spPr bwMode="auto">
            <a:xfrm>
              <a:off x="732" y="1542"/>
              <a:ext cx="43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2" name="Line 18"/>
            <p:cNvSpPr>
              <a:spLocks noChangeShapeType="1"/>
            </p:cNvSpPr>
            <p:nvPr/>
          </p:nvSpPr>
          <p:spPr bwMode="auto">
            <a:xfrm>
              <a:off x="732" y="1945"/>
              <a:ext cx="43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3" name="Line 19"/>
            <p:cNvSpPr>
              <a:spLocks noChangeShapeType="1"/>
            </p:cNvSpPr>
            <p:nvPr/>
          </p:nvSpPr>
          <p:spPr bwMode="auto">
            <a:xfrm>
              <a:off x="732" y="2297"/>
              <a:ext cx="43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4" name="Line 20"/>
            <p:cNvSpPr>
              <a:spLocks noChangeShapeType="1"/>
            </p:cNvSpPr>
            <p:nvPr/>
          </p:nvSpPr>
          <p:spPr bwMode="auto">
            <a:xfrm>
              <a:off x="732" y="1139"/>
              <a:ext cx="0" cy="115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5" name="Line 21"/>
            <p:cNvSpPr>
              <a:spLocks noChangeShapeType="1"/>
            </p:cNvSpPr>
            <p:nvPr/>
          </p:nvSpPr>
          <p:spPr bwMode="auto">
            <a:xfrm>
              <a:off x="1092" y="1139"/>
              <a:ext cx="0" cy="11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6" name="Line 22"/>
            <p:cNvSpPr>
              <a:spLocks noChangeShapeType="1"/>
            </p:cNvSpPr>
            <p:nvPr/>
          </p:nvSpPr>
          <p:spPr bwMode="auto">
            <a:xfrm>
              <a:off x="1779" y="1139"/>
              <a:ext cx="0" cy="11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7" name="Line 23"/>
            <p:cNvSpPr>
              <a:spLocks noChangeShapeType="1"/>
            </p:cNvSpPr>
            <p:nvPr/>
          </p:nvSpPr>
          <p:spPr bwMode="auto">
            <a:xfrm>
              <a:off x="2967" y="1139"/>
              <a:ext cx="0" cy="11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8" name="Line 24"/>
            <p:cNvSpPr>
              <a:spLocks noChangeShapeType="1"/>
            </p:cNvSpPr>
            <p:nvPr/>
          </p:nvSpPr>
          <p:spPr bwMode="auto">
            <a:xfrm>
              <a:off x="5064" y="1139"/>
              <a:ext cx="0" cy="115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9" name="Text Box 25"/>
            <p:cNvSpPr txBox="1">
              <a:spLocks noChangeArrowheads="1"/>
            </p:cNvSpPr>
            <p:nvPr/>
          </p:nvSpPr>
          <p:spPr bwMode="auto">
            <a:xfrm>
              <a:off x="708" y="1139"/>
              <a:ext cx="3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Rd</a:t>
              </a:r>
            </a:p>
          </p:txBody>
        </p:sp>
        <p:sp>
          <p:nvSpPr>
            <p:cNvPr id="42010" name="Line 26"/>
            <p:cNvSpPr>
              <a:spLocks noChangeShapeType="1"/>
            </p:cNvSpPr>
            <p:nvPr/>
          </p:nvSpPr>
          <p:spPr bwMode="auto">
            <a:xfrm>
              <a:off x="753" y="1175"/>
              <a:ext cx="2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2011" name="Object 27"/>
            <p:cNvGraphicFramePr>
              <a:graphicFrameLocks noChangeAspect="1"/>
            </p:cNvGraphicFramePr>
            <p:nvPr/>
          </p:nvGraphicFramePr>
          <p:xfrm>
            <a:off x="3408" y="1925"/>
            <a:ext cx="939" cy="372"/>
          </p:xfrm>
          <a:graphic>
            <a:graphicData uri="http://schemas.openxmlformats.org/presentationml/2006/ole">
              <p:oleObj spid="_x0000_s42011" name="Equation" r:id="rId3" imgW="609480" imgH="2412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342900"/>
            <a:ext cx="7772400" cy="1104900"/>
          </a:xfrm>
        </p:spPr>
        <p:txBody>
          <a:bodyPr/>
          <a:lstStyle/>
          <a:p>
            <a:r>
              <a:rPr lang="en-US" altLang="zh-CN" sz="3600" b="1"/>
              <a:t>2</a:t>
            </a:r>
            <a:r>
              <a:rPr lang="zh-CN" altLang="en-US" sz="3600" b="1"/>
              <a:t>）锁存器</a:t>
            </a:r>
            <a:endParaRPr lang="zh-CN" altLang="en-US" sz="3600" b="1">
              <a:solidFill>
                <a:srgbClr val="A50021"/>
              </a:solidFill>
            </a:endParaRPr>
          </a:p>
        </p:txBody>
      </p:sp>
      <p:sp>
        <p:nvSpPr>
          <p:cNvPr id="43012" name="AutoShape 4"/>
          <p:cNvSpPr>
            <a:spLocks noChangeArrowheads="1"/>
          </p:cNvSpPr>
          <p:nvPr/>
        </p:nvSpPr>
        <p:spPr bwMode="auto">
          <a:xfrm>
            <a:off x="4681538" y="1395413"/>
            <a:ext cx="2714625" cy="704850"/>
          </a:xfrm>
          <a:prstGeom prst="wedgeRoundRectCallout">
            <a:avLst>
              <a:gd name="adj1" fmla="val -14093"/>
              <a:gd name="adj2" fmla="val 9346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b="1"/>
              <a:t>寄存数据输出端</a:t>
            </a:r>
          </a:p>
        </p:txBody>
      </p:sp>
      <p:sp>
        <p:nvSpPr>
          <p:cNvPr id="43013" name="AutoShape 5"/>
          <p:cNvSpPr>
            <a:spLocks noChangeArrowheads="1"/>
          </p:cNvSpPr>
          <p:nvPr/>
        </p:nvSpPr>
        <p:spPr bwMode="auto">
          <a:xfrm flipV="1">
            <a:off x="4302125" y="5611813"/>
            <a:ext cx="2624138" cy="593725"/>
          </a:xfrm>
          <a:prstGeom prst="wedgeRoundRectCallout">
            <a:avLst>
              <a:gd name="adj1" fmla="val -3056"/>
              <a:gd name="adj2" fmla="val 13154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>
              <a:spcBef>
                <a:spcPct val="50000"/>
              </a:spcBef>
            </a:pPr>
            <a:r>
              <a:rPr lang="zh-CN" altLang="en-US" b="1"/>
              <a:t>并行数据输入端 </a:t>
            </a:r>
          </a:p>
          <a:p>
            <a:pPr algn="ctr"/>
            <a:endParaRPr lang="en-US" altLang="zh-CN"/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 rot="10800000">
            <a:off x="173038" y="4130675"/>
            <a:ext cx="1900237" cy="636588"/>
          </a:xfrm>
          <a:prstGeom prst="wedgeRoundRectCallout">
            <a:avLst>
              <a:gd name="adj1" fmla="val -94616"/>
              <a:gd name="adj2" fmla="val 12605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 algn="ctr"/>
            <a:r>
              <a:rPr lang="zh-CN" altLang="en-US" b="1"/>
              <a:t>送数电平端</a:t>
            </a:r>
          </a:p>
        </p:txBody>
      </p:sp>
      <p:sp>
        <p:nvSpPr>
          <p:cNvPr id="43015" name="AutoShape 7"/>
          <p:cNvSpPr>
            <a:spLocks noChangeArrowheads="1"/>
          </p:cNvSpPr>
          <p:nvPr/>
        </p:nvSpPr>
        <p:spPr bwMode="auto">
          <a:xfrm flipV="1">
            <a:off x="481013" y="5611813"/>
            <a:ext cx="3276600" cy="593725"/>
          </a:xfrm>
          <a:prstGeom prst="wedgeRoundRectCallout">
            <a:avLst>
              <a:gd name="adj1" fmla="val 38468"/>
              <a:gd name="adj2" fmla="val 18716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>
              <a:spcBef>
                <a:spcPct val="50000"/>
              </a:spcBef>
            </a:pPr>
            <a:r>
              <a:rPr lang="zh-CN" altLang="en-US" b="1"/>
              <a:t>异步（直接）清零端 </a:t>
            </a:r>
          </a:p>
          <a:p>
            <a:pPr algn="ctr"/>
            <a:endParaRPr lang="en-US" altLang="zh-CN"/>
          </a:p>
        </p:txBody>
      </p:sp>
      <p:grpSp>
        <p:nvGrpSpPr>
          <p:cNvPr id="43016" name="Group 8"/>
          <p:cNvGrpSpPr>
            <a:grpSpLocks/>
          </p:cNvGrpSpPr>
          <p:nvPr/>
        </p:nvGrpSpPr>
        <p:grpSpPr bwMode="auto">
          <a:xfrm>
            <a:off x="2181225" y="2384425"/>
            <a:ext cx="4233863" cy="2701925"/>
            <a:chOff x="1374" y="1502"/>
            <a:chExt cx="2667" cy="1702"/>
          </a:xfrm>
        </p:grpSpPr>
        <p:sp>
          <p:nvSpPr>
            <p:cNvPr id="43017" name="Text Box 9"/>
            <p:cNvSpPr txBox="1">
              <a:spLocks noChangeArrowheads="1"/>
            </p:cNvSpPr>
            <p:nvPr/>
          </p:nvSpPr>
          <p:spPr bwMode="auto">
            <a:xfrm>
              <a:off x="1998" y="1850"/>
              <a:ext cx="2043" cy="9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   Q0   Q1   Q2   Q3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            74LS116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 Rd D0   D1    D2   D3</a:t>
              </a:r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>
              <a:off x="1392" y="2102"/>
              <a:ext cx="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 flipH="1">
              <a:off x="2367" y="1502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>
              <a:off x="2799" y="1502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3186" y="1502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>
              <a:off x="3537" y="1502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 flipV="1">
              <a:off x="2088" y="2606"/>
              <a:ext cx="24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4" name="Oval 16"/>
            <p:cNvSpPr>
              <a:spLocks noChangeArrowheads="1"/>
            </p:cNvSpPr>
            <p:nvPr/>
          </p:nvSpPr>
          <p:spPr bwMode="auto">
            <a:xfrm>
              <a:off x="2088" y="2834"/>
              <a:ext cx="108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>
              <a:off x="2133" y="2890"/>
              <a:ext cx="0" cy="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>
              <a:off x="2511" y="2834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>
              <a:off x="2886" y="2834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8" name="Line 20"/>
            <p:cNvSpPr>
              <a:spLocks noChangeShapeType="1"/>
            </p:cNvSpPr>
            <p:nvPr/>
          </p:nvSpPr>
          <p:spPr bwMode="auto">
            <a:xfrm>
              <a:off x="3270" y="2834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9" name="Line 21"/>
            <p:cNvSpPr>
              <a:spLocks noChangeShapeType="1"/>
            </p:cNvSpPr>
            <p:nvPr/>
          </p:nvSpPr>
          <p:spPr bwMode="auto">
            <a:xfrm>
              <a:off x="3663" y="2847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3030" name="Object 22"/>
            <p:cNvGraphicFramePr>
              <a:graphicFrameLocks noChangeAspect="1"/>
            </p:cNvGraphicFramePr>
            <p:nvPr/>
          </p:nvGraphicFramePr>
          <p:xfrm>
            <a:off x="2088" y="1978"/>
            <a:ext cx="234" cy="564"/>
          </p:xfrm>
          <a:graphic>
            <a:graphicData uri="http://schemas.openxmlformats.org/presentationml/2006/ole">
              <p:oleObj spid="_x0000_s43030" name="Equation" r:id="rId3" imgW="304560" imgH="507960" progId="Equation.3">
                <p:embed/>
              </p:oleObj>
            </a:graphicData>
          </a:graphic>
        </p:graphicFrame>
        <p:sp>
          <p:nvSpPr>
            <p:cNvPr id="43031" name="Line 23"/>
            <p:cNvSpPr>
              <a:spLocks noChangeShapeType="1"/>
            </p:cNvSpPr>
            <p:nvPr/>
          </p:nvSpPr>
          <p:spPr bwMode="auto">
            <a:xfrm>
              <a:off x="1374" y="2443"/>
              <a:ext cx="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2" name="Oval 24"/>
            <p:cNvSpPr>
              <a:spLocks noChangeArrowheads="1"/>
            </p:cNvSpPr>
            <p:nvPr/>
          </p:nvSpPr>
          <p:spPr bwMode="auto">
            <a:xfrm>
              <a:off x="1899" y="2082"/>
              <a:ext cx="108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3" name="Oval 25"/>
            <p:cNvSpPr>
              <a:spLocks noChangeArrowheads="1"/>
            </p:cNvSpPr>
            <p:nvPr/>
          </p:nvSpPr>
          <p:spPr bwMode="auto">
            <a:xfrm>
              <a:off x="1899" y="2405"/>
              <a:ext cx="108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nimBg="1" autoUpdateAnimBg="0"/>
      <p:bldP spid="43013" grpId="0" animBg="1" autoUpdateAnimBg="0"/>
      <p:bldP spid="43014" grpId="0" animBg="1" autoUpdateAnimBg="0"/>
      <p:bldP spid="43015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8475" y="766763"/>
            <a:ext cx="3805238" cy="833437"/>
          </a:xfrm>
        </p:spPr>
        <p:txBody>
          <a:bodyPr/>
          <a:lstStyle/>
          <a:p>
            <a:r>
              <a:rPr lang="en-US" altLang="zh-CN" sz="2800" b="1">
                <a:solidFill>
                  <a:schemeClr val="tx1"/>
                </a:solidFill>
              </a:rPr>
              <a:t>74LS116</a:t>
            </a:r>
            <a:r>
              <a:rPr lang="zh-CN" altLang="en-US" sz="2800" b="1">
                <a:solidFill>
                  <a:schemeClr val="tx1"/>
                </a:solidFill>
              </a:rPr>
              <a:t>功能表及说明</a:t>
            </a:r>
          </a:p>
        </p:txBody>
      </p:sp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1066800" y="1600200"/>
            <a:ext cx="6096000" cy="3100388"/>
            <a:chOff x="672" y="1008"/>
            <a:chExt cx="3840" cy="1953"/>
          </a:xfrm>
        </p:grpSpPr>
        <p:sp>
          <p:nvSpPr>
            <p:cNvPr id="44036" name="Rectangle 4"/>
            <p:cNvSpPr>
              <a:spLocks noChangeArrowheads="1"/>
            </p:cNvSpPr>
            <p:nvPr/>
          </p:nvSpPr>
          <p:spPr bwMode="auto">
            <a:xfrm>
              <a:off x="3552" y="2383"/>
              <a:ext cx="960" cy="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endParaRPr lang="zh-CN" altLang="zh-CN" sz="2800"/>
            </a:p>
          </p:txBody>
        </p:sp>
        <p:sp>
          <p:nvSpPr>
            <p:cNvPr id="44037" name="Rectangle 5"/>
            <p:cNvSpPr>
              <a:spLocks noChangeArrowheads="1"/>
            </p:cNvSpPr>
            <p:nvPr/>
          </p:nvSpPr>
          <p:spPr bwMode="auto">
            <a:xfrm>
              <a:off x="2313" y="2383"/>
              <a:ext cx="1239" cy="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zh-CN" altLang="en-US" sz="2800"/>
                <a:t>保         持</a:t>
              </a:r>
            </a:p>
          </p:txBody>
        </p:sp>
        <p:sp>
          <p:nvSpPr>
            <p:cNvPr id="44038" name="Rectangle 6"/>
            <p:cNvSpPr>
              <a:spLocks noChangeArrowheads="1"/>
            </p:cNvSpPr>
            <p:nvPr/>
          </p:nvSpPr>
          <p:spPr bwMode="auto">
            <a:xfrm>
              <a:off x="1251" y="2383"/>
              <a:ext cx="1062" cy="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/>
                <a:t>       1</a:t>
              </a:r>
            </a:p>
          </p:txBody>
        </p:sp>
        <p:sp>
          <p:nvSpPr>
            <p:cNvPr id="44039" name="Rectangle 7"/>
            <p:cNvSpPr>
              <a:spLocks noChangeArrowheads="1"/>
            </p:cNvSpPr>
            <p:nvPr/>
          </p:nvSpPr>
          <p:spPr bwMode="auto">
            <a:xfrm>
              <a:off x="672" y="2383"/>
              <a:ext cx="579" cy="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/>
                <a:t>1</a:t>
              </a:r>
            </a:p>
          </p:txBody>
        </p:sp>
        <p:sp>
          <p:nvSpPr>
            <p:cNvPr id="44040" name="Rectangle 8"/>
            <p:cNvSpPr>
              <a:spLocks noChangeArrowheads="1"/>
            </p:cNvSpPr>
            <p:nvPr/>
          </p:nvSpPr>
          <p:spPr bwMode="auto">
            <a:xfrm>
              <a:off x="3552" y="1836"/>
              <a:ext cx="960" cy="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endParaRPr lang="zh-CN" altLang="zh-CN" sz="2800"/>
            </a:p>
          </p:txBody>
        </p:sp>
        <p:sp>
          <p:nvSpPr>
            <p:cNvPr id="44041" name="Rectangle 9"/>
            <p:cNvSpPr>
              <a:spLocks noChangeArrowheads="1"/>
            </p:cNvSpPr>
            <p:nvPr/>
          </p:nvSpPr>
          <p:spPr bwMode="auto">
            <a:xfrm>
              <a:off x="2313" y="1836"/>
              <a:ext cx="1239" cy="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zh-CN" altLang="en-US" sz="2800"/>
                <a:t>并行送数</a:t>
              </a:r>
            </a:p>
          </p:txBody>
        </p:sp>
        <p:sp>
          <p:nvSpPr>
            <p:cNvPr id="44042" name="Rectangle 10"/>
            <p:cNvSpPr>
              <a:spLocks noChangeArrowheads="1"/>
            </p:cNvSpPr>
            <p:nvPr/>
          </p:nvSpPr>
          <p:spPr bwMode="auto">
            <a:xfrm>
              <a:off x="1251" y="1836"/>
              <a:ext cx="1062" cy="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/>
                <a:t>       0</a:t>
              </a:r>
            </a:p>
          </p:txBody>
        </p:sp>
        <p:sp>
          <p:nvSpPr>
            <p:cNvPr id="44043" name="Rectangle 11"/>
            <p:cNvSpPr>
              <a:spLocks noChangeArrowheads="1"/>
            </p:cNvSpPr>
            <p:nvPr/>
          </p:nvSpPr>
          <p:spPr bwMode="auto">
            <a:xfrm>
              <a:off x="672" y="1836"/>
              <a:ext cx="579" cy="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/>
                <a:t>1</a:t>
              </a:r>
            </a:p>
          </p:txBody>
        </p:sp>
        <p:sp>
          <p:nvSpPr>
            <p:cNvPr id="44044" name="Rectangle 12"/>
            <p:cNvSpPr>
              <a:spLocks noChangeArrowheads="1"/>
            </p:cNvSpPr>
            <p:nvPr/>
          </p:nvSpPr>
          <p:spPr bwMode="auto">
            <a:xfrm>
              <a:off x="3552" y="1401"/>
              <a:ext cx="960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/>
                <a:t>Qi=0</a:t>
              </a:r>
            </a:p>
          </p:txBody>
        </p:sp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2313" y="1401"/>
              <a:ext cx="1239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zh-CN" altLang="en-US" sz="2800"/>
                <a:t>直接清零</a:t>
              </a:r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1251" y="1401"/>
              <a:ext cx="1062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/>
                <a:t>      ×</a:t>
              </a:r>
            </a:p>
          </p:txBody>
        </p:sp>
        <p:sp>
          <p:nvSpPr>
            <p:cNvPr id="44047" name="Rectangle 15"/>
            <p:cNvSpPr>
              <a:spLocks noChangeArrowheads="1"/>
            </p:cNvSpPr>
            <p:nvPr/>
          </p:nvSpPr>
          <p:spPr bwMode="auto">
            <a:xfrm>
              <a:off x="672" y="1401"/>
              <a:ext cx="579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/>
                <a:t>0</a:t>
              </a:r>
            </a:p>
          </p:txBody>
        </p:sp>
        <p:sp>
          <p:nvSpPr>
            <p:cNvPr id="44048" name="Rectangle 16"/>
            <p:cNvSpPr>
              <a:spLocks noChangeArrowheads="1"/>
            </p:cNvSpPr>
            <p:nvPr/>
          </p:nvSpPr>
          <p:spPr bwMode="auto">
            <a:xfrm>
              <a:off x="3552" y="1008"/>
              <a:ext cx="960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zh-CN" altLang="en-US" sz="2800"/>
                <a:t>说   明</a:t>
              </a:r>
            </a:p>
          </p:txBody>
        </p:sp>
        <p:sp>
          <p:nvSpPr>
            <p:cNvPr id="44049" name="Rectangle 17"/>
            <p:cNvSpPr>
              <a:spLocks noChangeArrowheads="1"/>
            </p:cNvSpPr>
            <p:nvPr/>
          </p:nvSpPr>
          <p:spPr bwMode="auto">
            <a:xfrm>
              <a:off x="2313" y="1008"/>
              <a:ext cx="1239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zh-CN" altLang="en-US" sz="2800"/>
                <a:t>功     能</a:t>
              </a:r>
            </a:p>
          </p:txBody>
        </p:sp>
        <p:sp>
          <p:nvSpPr>
            <p:cNvPr id="44050" name="Rectangle 18"/>
            <p:cNvSpPr>
              <a:spLocks noChangeArrowheads="1"/>
            </p:cNvSpPr>
            <p:nvPr/>
          </p:nvSpPr>
          <p:spPr bwMode="auto">
            <a:xfrm>
              <a:off x="1251" y="1008"/>
              <a:ext cx="1062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endParaRPr lang="zh-CN" altLang="zh-CN" sz="2800"/>
            </a:p>
          </p:txBody>
        </p:sp>
        <p:sp>
          <p:nvSpPr>
            <p:cNvPr id="44051" name="Rectangle 19"/>
            <p:cNvSpPr>
              <a:spLocks noChangeArrowheads="1"/>
            </p:cNvSpPr>
            <p:nvPr/>
          </p:nvSpPr>
          <p:spPr bwMode="auto">
            <a:xfrm>
              <a:off x="672" y="1008"/>
              <a:ext cx="579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endParaRPr lang="zh-CN" altLang="zh-CN" sz="2800"/>
            </a:p>
          </p:txBody>
        </p:sp>
        <p:sp>
          <p:nvSpPr>
            <p:cNvPr id="44052" name="Line 20"/>
            <p:cNvSpPr>
              <a:spLocks noChangeShapeType="1"/>
            </p:cNvSpPr>
            <p:nvPr/>
          </p:nvSpPr>
          <p:spPr bwMode="auto">
            <a:xfrm>
              <a:off x="672" y="1008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3" name="Line 21"/>
            <p:cNvSpPr>
              <a:spLocks noChangeShapeType="1"/>
            </p:cNvSpPr>
            <p:nvPr/>
          </p:nvSpPr>
          <p:spPr bwMode="auto">
            <a:xfrm>
              <a:off x="672" y="1401"/>
              <a:ext cx="3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4" name="Line 22"/>
            <p:cNvSpPr>
              <a:spLocks noChangeShapeType="1"/>
            </p:cNvSpPr>
            <p:nvPr/>
          </p:nvSpPr>
          <p:spPr bwMode="auto">
            <a:xfrm>
              <a:off x="672" y="1836"/>
              <a:ext cx="3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5" name="Line 23"/>
            <p:cNvSpPr>
              <a:spLocks noChangeShapeType="1"/>
            </p:cNvSpPr>
            <p:nvPr/>
          </p:nvSpPr>
          <p:spPr bwMode="auto">
            <a:xfrm>
              <a:off x="672" y="2383"/>
              <a:ext cx="3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6" name="Line 24"/>
            <p:cNvSpPr>
              <a:spLocks noChangeShapeType="1"/>
            </p:cNvSpPr>
            <p:nvPr/>
          </p:nvSpPr>
          <p:spPr bwMode="auto">
            <a:xfrm>
              <a:off x="672" y="2961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7" name="Line 25"/>
            <p:cNvSpPr>
              <a:spLocks noChangeShapeType="1"/>
            </p:cNvSpPr>
            <p:nvPr/>
          </p:nvSpPr>
          <p:spPr bwMode="auto">
            <a:xfrm>
              <a:off x="672" y="1008"/>
              <a:ext cx="0" cy="195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8" name="Line 26"/>
            <p:cNvSpPr>
              <a:spLocks noChangeShapeType="1"/>
            </p:cNvSpPr>
            <p:nvPr/>
          </p:nvSpPr>
          <p:spPr bwMode="auto">
            <a:xfrm>
              <a:off x="1251" y="1008"/>
              <a:ext cx="0" cy="19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9" name="Line 27"/>
            <p:cNvSpPr>
              <a:spLocks noChangeShapeType="1"/>
            </p:cNvSpPr>
            <p:nvPr/>
          </p:nvSpPr>
          <p:spPr bwMode="auto">
            <a:xfrm>
              <a:off x="2313" y="1008"/>
              <a:ext cx="0" cy="19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0" name="Line 28"/>
            <p:cNvSpPr>
              <a:spLocks noChangeShapeType="1"/>
            </p:cNvSpPr>
            <p:nvPr/>
          </p:nvSpPr>
          <p:spPr bwMode="auto">
            <a:xfrm>
              <a:off x="3552" y="1008"/>
              <a:ext cx="0" cy="19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1" name="Line 29"/>
            <p:cNvSpPr>
              <a:spLocks noChangeShapeType="1"/>
            </p:cNvSpPr>
            <p:nvPr/>
          </p:nvSpPr>
          <p:spPr bwMode="auto">
            <a:xfrm>
              <a:off x="4512" y="1008"/>
              <a:ext cx="0" cy="195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4062" name="Object 30"/>
            <p:cNvGraphicFramePr>
              <a:graphicFrameLocks noChangeAspect="1"/>
            </p:cNvGraphicFramePr>
            <p:nvPr/>
          </p:nvGraphicFramePr>
          <p:xfrm>
            <a:off x="672" y="1013"/>
            <a:ext cx="502" cy="449"/>
          </p:xfrm>
          <a:graphic>
            <a:graphicData uri="http://schemas.openxmlformats.org/presentationml/2006/ole">
              <p:oleObj spid="_x0000_s44062" name="Equation" r:id="rId3" imgW="241200" imgH="215640" progId="Equation.3">
                <p:embed/>
              </p:oleObj>
            </a:graphicData>
          </a:graphic>
        </p:graphicFrame>
        <p:graphicFrame>
          <p:nvGraphicFramePr>
            <p:cNvPr id="44063" name="Object 31"/>
            <p:cNvGraphicFramePr>
              <a:graphicFrameLocks noChangeAspect="1"/>
            </p:cNvGraphicFramePr>
            <p:nvPr/>
          </p:nvGraphicFramePr>
          <p:xfrm>
            <a:off x="1251" y="1044"/>
            <a:ext cx="960" cy="418"/>
          </p:xfrm>
          <a:graphic>
            <a:graphicData uri="http://schemas.openxmlformats.org/presentationml/2006/ole">
              <p:oleObj spid="_x0000_s44063" name="Equation" r:id="rId4" imgW="723600" imgH="241200" progId="Equation.3">
                <p:embed/>
              </p:oleObj>
            </a:graphicData>
          </a:graphic>
        </p:graphicFrame>
        <p:graphicFrame>
          <p:nvGraphicFramePr>
            <p:cNvPr id="44064" name="Object 32"/>
            <p:cNvGraphicFramePr>
              <a:graphicFrameLocks noChangeAspect="1"/>
            </p:cNvGraphicFramePr>
            <p:nvPr/>
          </p:nvGraphicFramePr>
          <p:xfrm>
            <a:off x="3552" y="1941"/>
            <a:ext cx="960" cy="381"/>
          </p:xfrm>
          <a:graphic>
            <a:graphicData uri="http://schemas.openxmlformats.org/presentationml/2006/ole">
              <p:oleObj spid="_x0000_s44064" name="Equation" r:id="rId5" imgW="609480" imgH="241200" progId="Equation.3">
                <p:embed/>
              </p:oleObj>
            </a:graphicData>
          </a:graphic>
        </p:graphicFrame>
        <p:graphicFrame>
          <p:nvGraphicFramePr>
            <p:cNvPr id="44065" name="Object 33"/>
            <p:cNvGraphicFramePr>
              <a:graphicFrameLocks noChangeAspect="1"/>
            </p:cNvGraphicFramePr>
            <p:nvPr/>
          </p:nvGraphicFramePr>
          <p:xfrm>
            <a:off x="3678" y="2468"/>
            <a:ext cx="834" cy="317"/>
          </p:xfrm>
          <a:graphic>
            <a:graphicData uri="http://schemas.openxmlformats.org/presentationml/2006/ole">
              <p:oleObj spid="_x0000_s44065" name="Equation" r:id="rId6" imgW="634680" imgH="2412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342900"/>
            <a:ext cx="7772400" cy="1104900"/>
          </a:xfrm>
        </p:spPr>
        <p:txBody>
          <a:bodyPr/>
          <a:lstStyle/>
          <a:p>
            <a:r>
              <a:rPr lang="en-US" altLang="zh-CN" sz="3600" b="1"/>
              <a:t>3</a:t>
            </a:r>
            <a:r>
              <a:rPr lang="zh-CN" altLang="en-US" sz="3600" b="1"/>
              <a:t>）双向移位寄存器</a:t>
            </a:r>
            <a:endParaRPr lang="zh-CN" altLang="en-US" sz="3600" b="1">
              <a:solidFill>
                <a:srgbClr val="A50021"/>
              </a:solidFill>
            </a:endParaRPr>
          </a:p>
        </p:txBody>
      </p:sp>
      <p:sp>
        <p:nvSpPr>
          <p:cNvPr id="45060" name="AutoShape 4"/>
          <p:cNvSpPr>
            <a:spLocks noChangeArrowheads="1"/>
          </p:cNvSpPr>
          <p:nvPr/>
        </p:nvSpPr>
        <p:spPr bwMode="auto">
          <a:xfrm>
            <a:off x="609600" y="2032000"/>
            <a:ext cx="3376613" cy="704850"/>
          </a:xfrm>
          <a:prstGeom prst="wedgeRoundRectCallout">
            <a:avLst>
              <a:gd name="adj1" fmla="val 25833"/>
              <a:gd name="adj2" fmla="val 12544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b="1"/>
              <a:t>右移串行数码输入端</a:t>
            </a:r>
          </a:p>
        </p:txBody>
      </p:sp>
      <p:sp>
        <p:nvSpPr>
          <p:cNvPr id="45061" name="AutoShape 5"/>
          <p:cNvSpPr>
            <a:spLocks noChangeArrowheads="1"/>
          </p:cNvSpPr>
          <p:nvPr/>
        </p:nvSpPr>
        <p:spPr bwMode="auto">
          <a:xfrm flipV="1">
            <a:off x="5815013" y="1790700"/>
            <a:ext cx="3529012" cy="593725"/>
          </a:xfrm>
          <a:prstGeom prst="wedgeRoundRectCallout">
            <a:avLst>
              <a:gd name="adj1" fmla="val -32009"/>
              <a:gd name="adj2" fmla="val -20160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>
              <a:spcBef>
                <a:spcPct val="50000"/>
              </a:spcBef>
            </a:pPr>
            <a:r>
              <a:rPr lang="zh-CN" altLang="en-US" b="1"/>
              <a:t>左移串行数码输入端 </a:t>
            </a:r>
          </a:p>
          <a:p>
            <a:pPr algn="ctr"/>
            <a:endParaRPr lang="en-US" altLang="zh-CN"/>
          </a:p>
        </p:txBody>
      </p:sp>
      <p:sp>
        <p:nvSpPr>
          <p:cNvPr id="45062" name="AutoShape 6"/>
          <p:cNvSpPr>
            <a:spLocks noChangeArrowheads="1"/>
          </p:cNvSpPr>
          <p:nvPr/>
        </p:nvSpPr>
        <p:spPr bwMode="auto">
          <a:xfrm flipV="1">
            <a:off x="6819900" y="4721225"/>
            <a:ext cx="1371600" cy="593725"/>
          </a:xfrm>
          <a:prstGeom prst="wedgeRoundRectCallout">
            <a:avLst>
              <a:gd name="adj1" fmla="val -83338"/>
              <a:gd name="adj2" fmla="val 20213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>
              <a:spcBef>
                <a:spcPct val="50000"/>
              </a:spcBef>
            </a:pPr>
            <a:r>
              <a:rPr lang="zh-CN" altLang="en-US" b="1"/>
              <a:t>控制端</a:t>
            </a:r>
            <a:endParaRPr lang="zh-CN" altLang="en-US"/>
          </a:p>
        </p:txBody>
      </p:sp>
      <p:grpSp>
        <p:nvGrpSpPr>
          <p:cNvPr id="45063" name="Group 7"/>
          <p:cNvGrpSpPr>
            <a:grpSpLocks/>
          </p:cNvGrpSpPr>
          <p:nvPr/>
        </p:nvGrpSpPr>
        <p:grpSpPr bwMode="auto">
          <a:xfrm>
            <a:off x="2338388" y="2384425"/>
            <a:ext cx="4848225" cy="2701925"/>
            <a:chOff x="1473" y="1502"/>
            <a:chExt cx="3054" cy="1702"/>
          </a:xfrm>
        </p:grpSpPr>
        <p:sp>
          <p:nvSpPr>
            <p:cNvPr id="45064" name="Text Box 8"/>
            <p:cNvSpPr txBox="1">
              <a:spLocks noChangeArrowheads="1"/>
            </p:cNvSpPr>
            <p:nvPr/>
          </p:nvSpPr>
          <p:spPr bwMode="auto">
            <a:xfrm>
              <a:off x="1998" y="1850"/>
              <a:ext cx="2043" cy="9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   Q0   Q1   Q2   Q3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            74LS194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 Rd D0   D1    D2   D3</a:t>
              </a:r>
            </a:p>
          </p:txBody>
        </p:sp>
        <p:sp>
          <p:nvSpPr>
            <p:cNvPr id="45065" name="Line 9"/>
            <p:cNvSpPr>
              <a:spLocks noChangeShapeType="1"/>
            </p:cNvSpPr>
            <p:nvPr/>
          </p:nvSpPr>
          <p:spPr bwMode="auto">
            <a:xfrm>
              <a:off x="1473" y="2102"/>
              <a:ext cx="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6" name="Line 10"/>
            <p:cNvSpPr>
              <a:spLocks noChangeShapeType="1"/>
            </p:cNvSpPr>
            <p:nvPr/>
          </p:nvSpPr>
          <p:spPr bwMode="auto">
            <a:xfrm flipH="1">
              <a:off x="2367" y="1502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7" name="Line 11"/>
            <p:cNvSpPr>
              <a:spLocks noChangeShapeType="1"/>
            </p:cNvSpPr>
            <p:nvPr/>
          </p:nvSpPr>
          <p:spPr bwMode="auto">
            <a:xfrm>
              <a:off x="2799" y="1502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8" name="Line 12"/>
            <p:cNvSpPr>
              <a:spLocks noChangeShapeType="1"/>
            </p:cNvSpPr>
            <p:nvPr/>
          </p:nvSpPr>
          <p:spPr bwMode="auto">
            <a:xfrm>
              <a:off x="3186" y="1502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9" name="Line 13"/>
            <p:cNvSpPr>
              <a:spLocks noChangeShapeType="1"/>
            </p:cNvSpPr>
            <p:nvPr/>
          </p:nvSpPr>
          <p:spPr bwMode="auto">
            <a:xfrm>
              <a:off x="3537" y="1502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0" name="Line 14"/>
            <p:cNvSpPr>
              <a:spLocks noChangeShapeType="1"/>
            </p:cNvSpPr>
            <p:nvPr/>
          </p:nvSpPr>
          <p:spPr bwMode="auto">
            <a:xfrm flipV="1">
              <a:off x="2088" y="2606"/>
              <a:ext cx="24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1" name="Oval 15"/>
            <p:cNvSpPr>
              <a:spLocks noChangeArrowheads="1"/>
            </p:cNvSpPr>
            <p:nvPr/>
          </p:nvSpPr>
          <p:spPr bwMode="auto">
            <a:xfrm>
              <a:off x="2088" y="2834"/>
              <a:ext cx="108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2" name="Line 16"/>
            <p:cNvSpPr>
              <a:spLocks noChangeShapeType="1"/>
            </p:cNvSpPr>
            <p:nvPr/>
          </p:nvSpPr>
          <p:spPr bwMode="auto">
            <a:xfrm>
              <a:off x="2133" y="2890"/>
              <a:ext cx="0" cy="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3" name="Line 17"/>
            <p:cNvSpPr>
              <a:spLocks noChangeShapeType="1"/>
            </p:cNvSpPr>
            <p:nvPr/>
          </p:nvSpPr>
          <p:spPr bwMode="auto">
            <a:xfrm>
              <a:off x="2511" y="2834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4" name="Line 18"/>
            <p:cNvSpPr>
              <a:spLocks noChangeShapeType="1"/>
            </p:cNvSpPr>
            <p:nvPr/>
          </p:nvSpPr>
          <p:spPr bwMode="auto">
            <a:xfrm>
              <a:off x="2886" y="2834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5" name="Line 19"/>
            <p:cNvSpPr>
              <a:spLocks noChangeShapeType="1"/>
            </p:cNvSpPr>
            <p:nvPr/>
          </p:nvSpPr>
          <p:spPr bwMode="auto">
            <a:xfrm>
              <a:off x="3270" y="2834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6" name="Line 20"/>
            <p:cNvSpPr>
              <a:spLocks noChangeShapeType="1"/>
            </p:cNvSpPr>
            <p:nvPr/>
          </p:nvSpPr>
          <p:spPr bwMode="auto">
            <a:xfrm>
              <a:off x="3663" y="2847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7" name="Line 21"/>
            <p:cNvSpPr>
              <a:spLocks noChangeShapeType="1"/>
            </p:cNvSpPr>
            <p:nvPr/>
          </p:nvSpPr>
          <p:spPr bwMode="auto">
            <a:xfrm>
              <a:off x="1473" y="2443"/>
              <a:ext cx="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8" name="Text Box 22"/>
            <p:cNvSpPr txBox="1">
              <a:spLocks noChangeArrowheads="1"/>
            </p:cNvSpPr>
            <p:nvPr/>
          </p:nvSpPr>
          <p:spPr bwMode="auto">
            <a:xfrm>
              <a:off x="1944" y="2299"/>
              <a:ext cx="4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CP</a:t>
              </a:r>
            </a:p>
          </p:txBody>
        </p:sp>
        <p:sp>
          <p:nvSpPr>
            <p:cNvPr id="45079" name="Text Box 23"/>
            <p:cNvSpPr txBox="1">
              <a:spLocks noChangeArrowheads="1"/>
            </p:cNvSpPr>
            <p:nvPr/>
          </p:nvSpPr>
          <p:spPr bwMode="auto">
            <a:xfrm>
              <a:off x="1944" y="1958"/>
              <a:ext cx="6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18000"/>
                <a:t>IR</a:t>
              </a:r>
            </a:p>
          </p:txBody>
        </p:sp>
        <p:sp>
          <p:nvSpPr>
            <p:cNvPr id="45080" name="Line 24"/>
            <p:cNvSpPr>
              <a:spLocks noChangeShapeType="1"/>
            </p:cNvSpPr>
            <p:nvPr/>
          </p:nvSpPr>
          <p:spPr bwMode="auto">
            <a:xfrm>
              <a:off x="4041" y="2098"/>
              <a:ext cx="4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1" name="Line 25"/>
            <p:cNvSpPr>
              <a:spLocks noChangeShapeType="1"/>
            </p:cNvSpPr>
            <p:nvPr/>
          </p:nvSpPr>
          <p:spPr bwMode="auto">
            <a:xfrm>
              <a:off x="4041" y="2303"/>
              <a:ext cx="4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2" name="Line 26"/>
            <p:cNvSpPr>
              <a:spLocks noChangeShapeType="1"/>
            </p:cNvSpPr>
            <p:nvPr/>
          </p:nvSpPr>
          <p:spPr bwMode="auto">
            <a:xfrm>
              <a:off x="4041" y="2587"/>
              <a:ext cx="4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3" name="Text Box 27"/>
            <p:cNvSpPr txBox="1">
              <a:spLocks noChangeArrowheads="1"/>
            </p:cNvSpPr>
            <p:nvPr/>
          </p:nvSpPr>
          <p:spPr bwMode="auto">
            <a:xfrm>
              <a:off x="3786" y="1958"/>
              <a:ext cx="510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18000"/>
                <a:t>IL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/>
                <a:t>S1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/>
                <a:t>S0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nimBg="1" autoUpdateAnimBg="0"/>
      <p:bldP spid="45061" grpId="0" animBg="1" autoUpdateAnimBg="0"/>
      <p:bldP spid="45062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14450" y="339725"/>
            <a:ext cx="4471988" cy="1104900"/>
          </a:xfrm>
        </p:spPr>
        <p:txBody>
          <a:bodyPr/>
          <a:lstStyle/>
          <a:p>
            <a:r>
              <a:rPr lang="en-US" altLang="zh-CN" sz="3200" b="1"/>
              <a:t>74LS194</a:t>
            </a:r>
            <a:r>
              <a:rPr lang="zh-CN" altLang="en-US" sz="3200" b="1"/>
              <a:t>功能表及说明</a:t>
            </a:r>
          </a:p>
        </p:txBody>
      </p:sp>
      <p:graphicFrame>
        <p:nvGraphicFramePr>
          <p:cNvPr id="46083" name="Group 3"/>
          <p:cNvGraphicFramePr>
            <a:graphicFrameLocks noGrp="1"/>
          </p:cNvGraphicFramePr>
          <p:nvPr/>
        </p:nvGraphicFramePr>
        <p:xfrm>
          <a:off x="1047750" y="1258888"/>
          <a:ext cx="7481888" cy="4313238"/>
        </p:xfrm>
        <a:graphic>
          <a:graphicData uri="http://schemas.openxmlformats.org/drawingml/2006/table">
            <a:tbl>
              <a:tblPr/>
              <a:tblGrid>
                <a:gridCol w="809625"/>
                <a:gridCol w="785813"/>
                <a:gridCol w="1100137"/>
                <a:gridCol w="1757363"/>
                <a:gridCol w="3028950"/>
              </a:tblGrid>
              <a:tr h="541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S1 S0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功  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说            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直接清零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Qi=0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并行送数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右      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左     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保     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保     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133" name="Object 53"/>
          <p:cNvGraphicFramePr>
            <a:graphicFrameLocks noChangeAspect="1"/>
          </p:cNvGraphicFramePr>
          <p:nvPr/>
        </p:nvGraphicFramePr>
        <p:xfrm>
          <a:off x="1047750" y="1444625"/>
          <a:ext cx="506413" cy="452438"/>
        </p:xfrm>
        <a:graphic>
          <a:graphicData uri="http://schemas.openxmlformats.org/presentationml/2006/ole">
            <p:oleObj spid="_x0000_s46133" name="Equation" r:id="rId3" imgW="241200" imgH="215640" progId="Equation.3">
              <p:embed/>
            </p:oleObj>
          </a:graphicData>
        </a:graphic>
      </p:graphicFrame>
      <p:graphicFrame>
        <p:nvGraphicFramePr>
          <p:cNvPr id="46134" name="Object 54"/>
          <p:cNvGraphicFramePr>
            <a:graphicFrameLocks noChangeAspect="1"/>
          </p:cNvGraphicFramePr>
          <p:nvPr/>
        </p:nvGraphicFramePr>
        <p:xfrm>
          <a:off x="5500688" y="2393950"/>
          <a:ext cx="1385887" cy="635000"/>
        </p:xfrm>
        <a:graphic>
          <a:graphicData uri="http://schemas.openxmlformats.org/presentationml/2006/ole">
            <p:oleObj spid="_x0000_s46134" name="Equation" r:id="rId4" imgW="609480" imgH="241200" progId="Equation.3">
              <p:embed/>
            </p:oleObj>
          </a:graphicData>
        </a:graphic>
      </p:graphicFrame>
      <p:graphicFrame>
        <p:nvGraphicFramePr>
          <p:cNvPr id="46135" name="Object 55"/>
          <p:cNvGraphicFramePr>
            <a:graphicFrameLocks noChangeAspect="1"/>
          </p:cNvGraphicFramePr>
          <p:nvPr/>
        </p:nvGraphicFramePr>
        <p:xfrm>
          <a:off x="5786438" y="3028950"/>
          <a:ext cx="2566987" cy="523875"/>
        </p:xfrm>
        <a:graphic>
          <a:graphicData uri="http://schemas.openxmlformats.org/presentationml/2006/ole">
            <p:oleObj spid="_x0000_s46135" name="Equation" r:id="rId5" imgW="1371600" imgH="241200" progId="Equation.3">
              <p:embed/>
            </p:oleObj>
          </a:graphicData>
        </a:graphic>
      </p:graphicFrame>
      <p:graphicFrame>
        <p:nvGraphicFramePr>
          <p:cNvPr id="46136" name="Object 56"/>
          <p:cNvGraphicFramePr>
            <a:graphicFrameLocks noChangeAspect="1"/>
          </p:cNvGraphicFramePr>
          <p:nvPr/>
        </p:nvGraphicFramePr>
        <p:xfrm>
          <a:off x="5786438" y="3571875"/>
          <a:ext cx="2566987" cy="585788"/>
        </p:xfrm>
        <a:graphic>
          <a:graphicData uri="http://schemas.openxmlformats.org/presentationml/2006/ole">
            <p:oleObj spid="_x0000_s46136" name="Equation" r:id="rId6" imgW="1371600" imgH="241200" progId="Equation.3">
              <p:embed/>
            </p:oleObj>
          </a:graphicData>
        </a:graphic>
      </p:graphicFrame>
      <p:graphicFrame>
        <p:nvGraphicFramePr>
          <p:cNvPr id="46137" name="Object 57"/>
          <p:cNvGraphicFramePr>
            <a:graphicFrameLocks noChangeAspect="1"/>
          </p:cNvGraphicFramePr>
          <p:nvPr/>
        </p:nvGraphicFramePr>
        <p:xfrm>
          <a:off x="6062663" y="4194175"/>
          <a:ext cx="1438275" cy="635000"/>
        </p:xfrm>
        <a:graphic>
          <a:graphicData uri="http://schemas.openxmlformats.org/presentationml/2006/ole">
            <p:oleObj spid="_x0000_s46137" name="Equation" r:id="rId7" imgW="634680" imgH="241200" progId="Equation.3">
              <p:embed/>
            </p:oleObj>
          </a:graphicData>
        </a:graphic>
      </p:graphicFrame>
      <p:graphicFrame>
        <p:nvGraphicFramePr>
          <p:cNvPr id="46138" name="Object 58"/>
          <p:cNvGraphicFramePr>
            <a:graphicFrameLocks noChangeAspect="1"/>
          </p:cNvGraphicFramePr>
          <p:nvPr/>
        </p:nvGraphicFramePr>
        <p:xfrm>
          <a:off x="6062663" y="4981575"/>
          <a:ext cx="1438275" cy="635000"/>
        </p:xfrm>
        <a:graphic>
          <a:graphicData uri="http://schemas.openxmlformats.org/presentationml/2006/ole">
            <p:oleObj spid="_x0000_s46138" name="Equation" r:id="rId8" imgW="634680" imgH="241200" progId="Equation.3">
              <p:embed/>
            </p:oleObj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、寄存器的应用（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071563" y="1447800"/>
            <a:ext cx="6029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  <a:r>
              <a:rPr lang="zh-CN" altLang="en-US" b="1"/>
              <a:t>）串行输入数据</a:t>
            </a:r>
          </a:p>
        </p:txBody>
      </p:sp>
      <p:grpSp>
        <p:nvGrpSpPr>
          <p:cNvPr id="47108" name="Group 4"/>
          <p:cNvGrpSpPr>
            <a:grpSpLocks/>
          </p:cNvGrpSpPr>
          <p:nvPr/>
        </p:nvGrpSpPr>
        <p:grpSpPr bwMode="auto">
          <a:xfrm>
            <a:off x="2338388" y="2384425"/>
            <a:ext cx="4848225" cy="2701925"/>
            <a:chOff x="1473" y="1502"/>
            <a:chExt cx="3054" cy="1702"/>
          </a:xfrm>
        </p:grpSpPr>
        <p:sp>
          <p:nvSpPr>
            <p:cNvPr id="47109" name="Text Box 5"/>
            <p:cNvSpPr txBox="1">
              <a:spLocks noChangeArrowheads="1"/>
            </p:cNvSpPr>
            <p:nvPr/>
          </p:nvSpPr>
          <p:spPr bwMode="auto">
            <a:xfrm>
              <a:off x="1998" y="1850"/>
              <a:ext cx="2043" cy="9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   Q0   Q1   Q2   Q3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            74LS194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 Rd D0   D1    D2   D3</a:t>
              </a:r>
            </a:p>
          </p:txBody>
        </p:sp>
        <p:sp>
          <p:nvSpPr>
            <p:cNvPr id="47110" name="Line 6"/>
            <p:cNvSpPr>
              <a:spLocks noChangeShapeType="1"/>
            </p:cNvSpPr>
            <p:nvPr/>
          </p:nvSpPr>
          <p:spPr bwMode="auto">
            <a:xfrm>
              <a:off x="1473" y="2102"/>
              <a:ext cx="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1" name="Line 7"/>
            <p:cNvSpPr>
              <a:spLocks noChangeShapeType="1"/>
            </p:cNvSpPr>
            <p:nvPr/>
          </p:nvSpPr>
          <p:spPr bwMode="auto">
            <a:xfrm flipH="1">
              <a:off x="2367" y="1502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2" name="Line 8"/>
            <p:cNvSpPr>
              <a:spLocks noChangeShapeType="1"/>
            </p:cNvSpPr>
            <p:nvPr/>
          </p:nvSpPr>
          <p:spPr bwMode="auto">
            <a:xfrm>
              <a:off x="2799" y="1502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3" name="Line 9"/>
            <p:cNvSpPr>
              <a:spLocks noChangeShapeType="1"/>
            </p:cNvSpPr>
            <p:nvPr/>
          </p:nvSpPr>
          <p:spPr bwMode="auto">
            <a:xfrm>
              <a:off x="3186" y="1502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>
              <a:off x="3537" y="1502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auto">
            <a:xfrm flipV="1">
              <a:off x="2088" y="2606"/>
              <a:ext cx="24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2088" y="2834"/>
              <a:ext cx="108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>
              <a:off x="2133" y="2890"/>
              <a:ext cx="0" cy="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8" name="Line 14"/>
            <p:cNvSpPr>
              <a:spLocks noChangeShapeType="1"/>
            </p:cNvSpPr>
            <p:nvPr/>
          </p:nvSpPr>
          <p:spPr bwMode="auto">
            <a:xfrm>
              <a:off x="2511" y="2834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9" name="Line 15"/>
            <p:cNvSpPr>
              <a:spLocks noChangeShapeType="1"/>
            </p:cNvSpPr>
            <p:nvPr/>
          </p:nvSpPr>
          <p:spPr bwMode="auto">
            <a:xfrm>
              <a:off x="2886" y="2834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>
              <a:off x="3270" y="2834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1" name="Line 17"/>
            <p:cNvSpPr>
              <a:spLocks noChangeShapeType="1"/>
            </p:cNvSpPr>
            <p:nvPr/>
          </p:nvSpPr>
          <p:spPr bwMode="auto">
            <a:xfrm>
              <a:off x="3663" y="2847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2" name="Line 18"/>
            <p:cNvSpPr>
              <a:spLocks noChangeShapeType="1"/>
            </p:cNvSpPr>
            <p:nvPr/>
          </p:nvSpPr>
          <p:spPr bwMode="auto">
            <a:xfrm>
              <a:off x="1473" y="2443"/>
              <a:ext cx="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3" name="Text Box 19"/>
            <p:cNvSpPr txBox="1">
              <a:spLocks noChangeArrowheads="1"/>
            </p:cNvSpPr>
            <p:nvPr/>
          </p:nvSpPr>
          <p:spPr bwMode="auto">
            <a:xfrm>
              <a:off x="1944" y="2299"/>
              <a:ext cx="4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CP</a:t>
              </a:r>
            </a:p>
          </p:txBody>
        </p:sp>
        <p:sp>
          <p:nvSpPr>
            <p:cNvPr id="47124" name="Text Box 20"/>
            <p:cNvSpPr txBox="1">
              <a:spLocks noChangeArrowheads="1"/>
            </p:cNvSpPr>
            <p:nvPr/>
          </p:nvSpPr>
          <p:spPr bwMode="auto">
            <a:xfrm>
              <a:off x="1944" y="1958"/>
              <a:ext cx="6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18000"/>
                <a:t>IR</a:t>
              </a:r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>
              <a:off x="4041" y="2098"/>
              <a:ext cx="4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6" name="Line 22"/>
            <p:cNvSpPr>
              <a:spLocks noChangeShapeType="1"/>
            </p:cNvSpPr>
            <p:nvPr/>
          </p:nvSpPr>
          <p:spPr bwMode="auto">
            <a:xfrm>
              <a:off x="4041" y="2303"/>
              <a:ext cx="4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7" name="Line 23"/>
            <p:cNvSpPr>
              <a:spLocks noChangeShapeType="1"/>
            </p:cNvSpPr>
            <p:nvPr/>
          </p:nvSpPr>
          <p:spPr bwMode="auto">
            <a:xfrm>
              <a:off x="4041" y="2587"/>
              <a:ext cx="4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8" name="Text Box 24"/>
            <p:cNvSpPr txBox="1">
              <a:spLocks noChangeArrowheads="1"/>
            </p:cNvSpPr>
            <p:nvPr/>
          </p:nvSpPr>
          <p:spPr bwMode="auto">
            <a:xfrm>
              <a:off x="3786" y="1958"/>
              <a:ext cx="510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18000"/>
                <a:t>IL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/>
                <a:t>S1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/>
                <a:t>S0</a:t>
              </a:r>
            </a:p>
          </p:txBody>
        </p:sp>
      </p:grpSp>
      <p:sp>
        <p:nvSpPr>
          <p:cNvPr id="47129" name="Text Box 25"/>
          <p:cNvSpPr txBox="1">
            <a:spLocks noChangeArrowheads="1"/>
          </p:cNvSpPr>
          <p:nvPr/>
        </p:nvSpPr>
        <p:spPr bwMode="auto">
          <a:xfrm>
            <a:off x="3486150" y="1927225"/>
            <a:ext cx="2709863" cy="4572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</a:t>
            </a:r>
            <a:r>
              <a:rPr lang="en-US" altLang="zh-CN" b="1"/>
              <a:t>×  </a:t>
            </a:r>
            <a:r>
              <a:rPr lang="en-US" altLang="zh-CN"/>
              <a:t> </a:t>
            </a:r>
            <a:r>
              <a:rPr lang="en-US" altLang="zh-CN" b="1"/>
              <a:t>×</a:t>
            </a:r>
            <a:r>
              <a:rPr lang="en-US" altLang="zh-CN"/>
              <a:t>    </a:t>
            </a:r>
            <a:r>
              <a:rPr lang="en-US" altLang="zh-CN" b="1"/>
              <a:t>×</a:t>
            </a:r>
            <a:r>
              <a:rPr lang="en-US" altLang="zh-CN"/>
              <a:t>     </a:t>
            </a:r>
            <a:r>
              <a:rPr lang="en-US" altLang="zh-CN" b="1"/>
              <a:t>×</a:t>
            </a:r>
          </a:p>
        </p:txBody>
      </p:sp>
      <p:sp>
        <p:nvSpPr>
          <p:cNvPr id="47130" name="Text Box 26"/>
          <p:cNvSpPr txBox="1">
            <a:spLocks noChangeArrowheads="1"/>
          </p:cNvSpPr>
          <p:nvPr/>
        </p:nvSpPr>
        <p:spPr bwMode="auto">
          <a:xfrm>
            <a:off x="7100888" y="3467100"/>
            <a:ext cx="485775" cy="822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01</a:t>
            </a:r>
          </a:p>
        </p:txBody>
      </p:sp>
      <p:sp>
        <p:nvSpPr>
          <p:cNvPr id="47131" name="Text Box 27"/>
          <p:cNvSpPr txBox="1">
            <a:spLocks noChangeArrowheads="1"/>
          </p:cNvSpPr>
          <p:nvPr/>
        </p:nvSpPr>
        <p:spPr bwMode="auto">
          <a:xfrm>
            <a:off x="1943100" y="3101975"/>
            <a:ext cx="395288" cy="4572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47132" name="Text Box 28"/>
          <p:cNvSpPr txBox="1">
            <a:spLocks noChangeArrowheads="1"/>
          </p:cNvSpPr>
          <p:nvPr/>
        </p:nvSpPr>
        <p:spPr bwMode="auto">
          <a:xfrm>
            <a:off x="3700463" y="1927225"/>
            <a:ext cx="2709862" cy="4572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    </a:t>
            </a:r>
            <a:r>
              <a:rPr lang="en-US" altLang="zh-CN" b="1"/>
              <a:t>×</a:t>
            </a:r>
            <a:r>
              <a:rPr lang="en-US" altLang="zh-CN"/>
              <a:t>    </a:t>
            </a:r>
            <a:r>
              <a:rPr lang="en-US" altLang="zh-CN" b="1"/>
              <a:t>×    </a:t>
            </a:r>
            <a:r>
              <a:rPr lang="en-US" altLang="zh-CN"/>
              <a:t> </a:t>
            </a:r>
            <a:r>
              <a:rPr lang="en-US" altLang="zh-CN" b="1"/>
              <a:t>×</a:t>
            </a:r>
            <a:endParaRPr lang="en-US" altLang="zh-CN"/>
          </a:p>
        </p:txBody>
      </p:sp>
      <p:grpSp>
        <p:nvGrpSpPr>
          <p:cNvPr id="47133" name="Group 29"/>
          <p:cNvGrpSpPr>
            <a:grpSpLocks/>
          </p:cNvGrpSpPr>
          <p:nvPr/>
        </p:nvGrpSpPr>
        <p:grpSpPr bwMode="auto">
          <a:xfrm>
            <a:off x="1695450" y="3692525"/>
            <a:ext cx="642938" cy="385763"/>
            <a:chOff x="675" y="3330"/>
            <a:chExt cx="405" cy="243"/>
          </a:xfrm>
        </p:grpSpPr>
        <p:sp>
          <p:nvSpPr>
            <p:cNvPr id="47134" name="Line 30"/>
            <p:cNvSpPr>
              <a:spLocks noChangeShapeType="1"/>
            </p:cNvSpPr>
            <p:nvPr/>
          </p:nvSpPr>
          <p:spPr bwMode="auto">
            <a:xfrm>
              <a:off x="675" y="3573"/>
              <a:ext cx="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5" name="Line 31"/>
            <p:cNvSpPr>
              <a:spLocks noChangeShapeType="1"/>
            </p:cNvSpPr>
            <p:nvPr/>
          </p:nvSpPr>
          <p:spPr bwMode="auto">
            <a:xfrm>
              <a:off x="900" y="3330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6" name="Line 32"/>
            <p:cNvSpPr>
              <a:spLocks noChangeShapeType="1"/>
            </p:cNvSpPr>
            <p:nvPr/>
          </p:nvSpPr>
          <p:spPr bwMode="auto">
            <a:xfrm>
              <a:off x="900" y="3330"/>
              <a:ext cx="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7" name="Line 33"/>
            <p:cNvSpPr>
              <a:spLocks noChangeShapeType="1"/>
            </p:cNvSpPr>
            <p:nvPr/>
          </p:nvSpPr>
          <p:spPr bwMode="auto">
            <a:xfrm>
              <a:off x="1080" y="3330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138" name="Group 34"/>
          <p:cNvGrpSpPr>
            <a:grpSpLocks/>
          </p:cNvGrpSpPr>
          <p:nvPr/>
        </p:nvGrpSpPr>
        <p:grpSpPr bwMode="auto">
          <a:xfrm>
            <a:off x="1052513" y="3684588"/>
            <a:ext cx="642937" cy="385762"/>
            <a:chOff x="675" y="3330"/>
            <a:chExt cx="405" cy="243"/>
          </a:xfrm>
        </p:grpSpPr>
        <p:sp>
          <p:nvSpPr>
            <p:cNvPr id="47139" name="Line 35"/>
            <p:cNvSpPr>
              <a:spLocks noChangeShapeType="1"/>
            </p:cNvSpPr>
            <p:nvPr/>
          </p:nvSpPr>
          <p:spPr bwMode="auto">
            <a:xfrm>
              <a:off x="675" y="3573"/>
              <a:ext cx="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0" name="Line 36"/>
            <p:cNvSpPr>
              <a:spLocks noChangeShapeType="1"/>
            </p:cNvSpPr>
            <p:nvPr/>
          </p:nvSpPr>
          <p:spPr bwMode="auto">
            <a:xfrm>
              <a:off x="900" y="3330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1" name="Line 37"/>
            <p:cNvSpPr>
              <a:spLocks noChangeShapeType="1"/>
            </p:cNvSpPr>
            <p:nvPr/>
          </p:nvSpPr>
          <p:spPr bwMode="auto">
            <a:xfrm>
              <a:off x="900" y="3330"/>
              <a:ext cx="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2" name="Line 38"/>
            <p:cNvSpPr>
              <a:spLocks noChangeShapeType="1"/>
            </p:cNvSpPr>
            <p:nvPr/>
          </p:nvSpPr>
          <p:spPr bwMode="auto">
            <a:xfrm>
              <a:off x="1080" y="3330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43" name="Text Box 39"/>
          <p:cNvSpPr txBox="1">
            <a:spLocks noChangeArrowheads="1"/>
          </p:cNvSpPr>
          <p:nvPr/>
        </p:nvSpPr>
        <p:spPr bwMode="auto">
          <a:xfrm>
            <a:off x="3700463" y="1927225"/>
            <a:ext cx="2709862" cy="4572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1      1      </a:t>
            </a:r>
            <a:r>
              <a:rPr lang="en-US" altLang="zh-CN" b="1"/>
              <a:t>×</a:t>
            </a:r>
            <a:r>
              <a:rPr lang="en-US" altLang="zh-CN"/>
              <a:t>   </a:t>
            </a:r>
            <a:r>
              <a:rPr lang="en-US" altLang="zh-CN" b="1"/>
              <a:t>×</a:t>
            </a:r>
            <a:endParaRPr lang="en-US" altLang="zh-CN"/>
          </a:p>
        </p:txBody>
      </p:sp>
      <p:sp>
        <p:nvSpPr>
          <p:cNvPr id="47144" name="Text Box 40"/>
          <p:cNvSpPr txBox="1">
            <a:spLocks noChangeArrowheads="1"/>
          </p:cNvSpPr>
          <p:nvPr/>
        </p:nvSpPr>
        <p:spPr bwMode="auto">
          <a:xfrm>
            <a:off x="1943100" y="3101975"/>
            <a:ext cx="38576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grpSp>
        <p:nvGrpSpPr>
          <p:cNvPr id="47145" name="Group 41"/>
          <p:cNvGrpSpPr>
            <a:grpSpLocks/>
          </p:cNvGrpSpPr>
          <p:nvPr/>
        </p:nvGrpSpPr>
        <p:grpSpPr bwMode="auto">
          <a:xfrm>
            <a:off x="428625" y="3684588"/>
            <a:ext cx="642938" cy="385762"/>
            <a:chOff x="675" y="3330"/>
            <a:chExt cx="405" cy="243"/>
          </a:xfrm>
        </p:grpSpPr>
        <p:sp>
          <p:nvSpPr>
            <p:cNvPr id="47146" name="Line 42"/>
            <p:cNvSpPr>
              <a:spLocks noChangeShapeType="1"/>
            </p:cNvSpPr>
            <p:nvPr/>
          </p:nvSpPr>
          <p:spPr bwMode="auto">
            <a:xfrm>
              <a:off x="675" y="3573"/>
              <a:ext cx="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7" name="Line 43"/>
            <p:cNvSpPr>
              <a:spLocks noChangeShapeType="1"/>
            </p:cNvSpPr>
            <p:nvPr/>
          </p:nvSpPr>
          <p:spPr bwMode="auto">
            <a:xfrm>
              <a:off x="900" y="3330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8" name="Line 44"/>
            <p:cNvSpPr>
              <a:spLocks noChangeShapeType="1"/>
            </p:cNvSpPr>
            <p:nvPr/>
          </p:nvSpPr>
          <p:spPr bwMode="auto">
            <a:xfrm>
              <a:off x="900" y="3330"/>
              <a:ext cx="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9" name="Line 45"/>
            <p:cNvSpPr>
              <a:spLocks noChangeShapeType="1"/>
            </p:cNvSpPr>
            <p:nvPr/>
          </p:nvSpPr>
          <p:spPr bwMode="auto">
            <a:xfrm>
              <a:off x="1080" y="3330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50" name="Text Box 46"/>
          <p:cNvSpPr txBox="1">
            <a:spLocks noChangeArrowheads="1"/>
          </p:cNvSpPr>
          <p:nvPr/>
        </p:nvSpPr>
        <p:spPr bwMode="auto">
          <a:xfrm>
            <a:off x="3700463" y="1905000"/>
            <a:ext cx="2709862" cy="4572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0       1      1      </a:t>
            </a:r>
            <a:r>
              <a:rPr lang="en-US" altLang="zh-CN" b="1"/>
              <a:t>×</a:t>
            </a:r>
            <a:r>
              <a:rPr lang="en-US" altLang="zh-CN"/>
              <a:t>  </a:t>
            </a:r>
          </a:p>
        </p:txBody>
      </p:sp>
      <p:sp>
        <p:nvSpPr>
          <p:cNvPr id="47151" name="Text Box 47"/>
          <p:cNvSpPr txBox="1">
            <a:spLocks noChangeArrowheads="1"/>
          </p:cNvSpPr>
          <p:nvPr/>
        </p:nvSpPr>
        <p:spPr bwMode="auto">
          <a:xfrm>
            <a:off x="1943100" y="3108325"/>
            <a:ext cx="38576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grpSp>
        <p:nvGrpSpPr>
          <p:cNvPr id="47152" name="Group 48"/>
          <p:cNvGrpSpPr>
            <a:grpSpLocks/>
          </p:cNvGrpSpPr>
          <p:nvPr/>
        </p:nvGrpSpPr>
        <p:grpSpPr bwMode="auto">
          <a:xfrm>
            <a:off x="-214313" y="3670300"/>
            <a:ext cx="642938" cy="385763"/>
            <a:chOff x="675" y="3330"/>
            <a:chExt cx="405" cy="243"/>
          </a:xfrm>
        </p:grpSpPr>
        <p:sp>
          <p:nvSpPr>
            <p:cNvPr id="47153" name="Line 49"/>
            <p:cNvSpPr>
              <a:spLocks noChangeShapeType="1"/>
            </p:cNvSpPr>
            <p:nvPr/>
          </p:nvSpPr>
          <p:spPr bwMode="auto">
            <a:xfrm>
              <a:off x="675" y="3573"/>
              <a:ext cx="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4" name="Line 50"/>
            <p:cNvSpPr>
              <a:spLocks noChangeShapeType="1"/>
            </p:cNvSpPr>
            <p:nvPr/>
          </p:nvSpPr>
          <p:spPr bwMode="auto">
            <a:xfrm>
              <a:off x="900" y="3330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5" name="Line 51"/>
            <p:cNvSpPr>
              <a:spLocks noChangeShapeType="1"/>
            </p:cNvSpPr>
            <p:nvPr/>
          </p:nvSpPr>
          <p:spPr bwMode="auto">
            <a:xfrm>
              <a:off x="900" y="3330"/>
              <a:ext cx="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6" name="Line 52"/>
            <p:cNvSpPr>
              <a:spLocks noChangeShapeType="1"/>
            </p:cNvSpPr>
            <p:nvPr/>
          </p:nvSpPr>
          <p:spPr bwMode="auto">
            <a:xfrm>
              <a:off x="1080" y="3330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57" name="Text Box 53"/>
          <p:cNvSpPr txBox="1">
            <a:spLocks noChangeArrowheads="1"/>
          </p:cNvSpPr>
          <p:nvPr/>
        </p:nvSpPr>
        <p:spPr bwMode="auto">
          <a:xfrm>
            <a:off x="3586163" y="1927225"/>
            <a:ext cx="2709862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1       0       1      1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7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7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7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7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7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autoUpdateAnimBg="0"/>
      <p:bldP spid="47129" grpId="0" animBg="1" autoUpdateAnimBg="0"/>
      <p:bldP spid="47130" grpId="0" animBg="1" autoUpdateAnimBg="0"/>
      <p:bldP spid="47131" grpId="0" animBg="1" autoUpdateAnimBg="0"/>
      <p:bldP spid="47132" grpId="0" animBg="1" autoUpdateAnimBg="0"/>
      <p:bldP spid="47143" grpId="0" animBg="1" autoUpdateAnimBg="0"/>
      <p:bldP spid="47144" grpId="0" animBg="1" autoUpdateAnimBg="0"/>
      <p:bldP spid="47150" grpId="0" animBg="1" autoUpdateAnimBg="0"/>
      <p:bldP spid="47151" grpId="0" animBg="1" autoUpdateAnimBg="0"/>
      <p:bldP spid="47157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1157288" y="661988"/>
            <a:ext cx="60293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2</a:t>
            </a:r>
            <a:r>
              <a:rPr lang="zh-CN" altLang="en-US" sz="3200" b="1"/>
              <a:t>）乘</a:t>
            </a:r>
            <a:r>
              <a:rPr lang="en-US" altLang="zh-CN" sz="3200" b="1"/>
              <a:t>2</a:t>
            </a:r>
            <a:r>
              <a:rPr lang="zh-CN" altLang="en-US" sz="3200" b="1"/>
              <a:t>运算</a:t>
            </a:r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2338388" y="2384425"/>
            <a:ext cx="4848225" cy="2701925"/>
            <a:chOff x="1473" y="1502"/>
            <a:chExt cx="3054" cy="1702"/>
          </a:xfrm>
        </p:grpSpPr>
        <p:sp>
          <p:nvSpPr>
            <p:cNvPr id="48133" name="Text Box 5"/>
            <p:cNvSpPr txBox="1">
              <a:spLocks noChangeArrowheads="1"/>
            </p:cNvSpPr>
            <p:nvPr/>
          </p:nvSpPr>
          <p:spPr bwMode="auto">
            <a:xfrm>
              <a:off x="1998" y="1850"/>
              <a:ext cx="2043" cy="9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   Q0   Q1   Q2   Q3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            74LS194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 Rd D0   D1    D2   D3</a:t>
              </a:r>
            </a:p>
          </p:txBody>
        </p:sp>
        <p:sp>
          <p:nvSpPr>
            <p:cNvPr id="48134" name="Line 6"/>
            <p:cNvSpPr>
              <a:spLocks noChangeShapeType="1"/>
            </p:cNvSpPr>
            <p:nvPr/>
          </p:nvSpPr>
          <p:spPr bwMode="auto">
            <a:xfrm>
              <a:off x="1473" y="2102"/>
              <a:ext cx="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5" name="Line 7"/>
            <p:cNvSpPr>
              <a:spLocks noChangeShapeType="1"/>
            </p:cNvSpPr>
            <p:nvPr/>
          </p:nvSpPr>
          <p:spPr bwMode="auto">
            <a:xfrm flipH="1">
              <a:off x="2367" y="1502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6" name="Line 8"/>
            <p:cNvSpPr>
              <a:spLocks noChangeShapeType="1"/>
            </p:cNvSpPr>
            <p:nvPr/>
          </p:nvSpPr>
          <p:spPr bwMode="auto">
            <a:xfrm>
              <a:off x="2799" y="1502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7" name="Line 9"/>
            <p:cNvSpPr>
              <a:spLocks noChangeShapeType="1"/>
            </p:cNvSpPr>
            <p:nvPr/>
          </p:nvSpPr>
          <p:spPr bwMode="auto">
            <a:xfrm>
              <a:off x="3186" y="1502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8" name="Line 10"/>
            <p:cNvSpPr>
              <a:spLocks noChangeShapeType="1"/>
            </p:cNvSpPr>
            <p:nvPr/>
          </p:nvSpPr>
          <p:spPr bwMode="auto">
            <a:xfrm>
              <a:off x="3537" y="1502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9" name="Line 11"/>
            <p:cNvSpPr>
              <a:spLocks noChangeShapeType="1"/>
            </p:cNvSpPr>
            <p:nvPr/>
          </p:nvSpPr>
          <p:spPr bwMode="auto">
            <a:xfrm flipV="1">
              <a:off x="2088" y="2606"/>
              <a:ext cx="24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0" name="Oval 12"/>
            <p:cNvSpPr>
              <a:spLocks noChangeArrowheads="1"/>
            </p:cNvSpPr>
            <p:nvPr/>
          </p:nvSpPr>
          <p:spPr bwMode="auto">
            <a:xfrm>
              <a:off x="2088" y="2834"/>
              <a:ext cx="108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1" name="Line 13"/>
            <p:cNvSpPr>
              <a:spLocks noChangeShapeType="1"/>
            </p:cNvSpPr>
            <p:nvPr/>
          </p:nvSpPr>
          <p:spPr bwMode="auto">
            <a:xfrm>
              <a:off x="2133" y="2890"/>
              <a:ext cx="0" cy="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2" name="Line 14"/>
            <p:cNvSpPr>
              <a:spLocks noChangeShapeType="1"/>
            </p:cNvSpPr>
            <p:nvPr/>
          </p:nvSpPr>
          <p:spPr bwMode="auto">
            <a:xfrm>
              <a:off x="2511" y="2834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3" name="Line 15"/>
            <p:cNvSpPr>
              <a:spLocks noChangeShapeType="1"/>
            </p:cNvSpPr>
            <p:nvPr/>
          </p:nvSpPr>
          <p:spPr bwMode="auto">
            <a:xfrm>
              <a:off x="2886" y="2834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4" name="Line 16"/>
            <p:cNvSpPr>
              <a:spLocks noChangeShapeType="1"/>
            </p:cNvSpPr>
            <p:nvPr/>
          </p:nvSpPr>
          <p:spPr bwMode="auto">
            <a:xfrm>
              <a:off x="3270" y="2834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5" name="Line 17"/>
            <p:cNvSpPr>
              <a:spLocks noChangeShapeType="1"/>
            </p:cNvSpPr>
            <p:nvPr/>
          </p:nvSpPr>
          <p:spPr bwMode="auto">
            <a:xfrm>
              <a:off x="3663" y="2847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6" name="Line 18"/>
            <p:cNvSpPr>
              <a:spLocks noChangeShapeType="1"/>
            </p:cNvSpPr>
            <p:nvPr/>
          </p:nvSpPr>
          <p:spPr bwMode="auto">
            <a:xfrm>
              <a:off x="1473" y="2443"/>
              <a:ext cx="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7" name="Text Box 19"/>
            <p:cNvSpPr txBox="1">
              <a:spLocks noChangeArrowheads="1"/>
            </p:cNvSpPr>
            <p:nvPr/>
          </p:nvSpPr>
          <p:spPr bwMode="auto">
            <a:xfrm>
              <a:off x="1944" y="2299"/>
              <a:ext cx="4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CP</a:t>
              </a:r>
            </a:p>
          </p:txBody>
        </p:sp>
        <p:sp>
          <p:nvSpPr>
            <p:cNvPr id="48148" name="Text Box 20"/>
            <p:cNvSpPr txBox="1">
              <a:spLocks noChangeArrowheads="1"/>
            </p:cNvSpPr>
            <p:nvPr/>
          </p:nvSpPr>
          <p:spPr bwMode="auto">
            <a:xfrm>
              <a:off x="1944" y="1958"/>
              <a:ext cx="6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18000"/>
                <a:t>IR</a:t>
              </a:r>
            </a:p>
          </p:txBody>
        </p:sp>
        <p:sp>
          <p:nvSpPr>
            <p:cNvPr id="48149" name="Line 21"/>
            <p:cNvSpPr>
              <a:spLocks noChangeShapeType="1"/>
            </p:cNvSpPr>
            <p:nvPr/>
          </p:nvSpPr>
          <p:spPr bwMode="auto">
            <a:xfrm>
              <a:off x="4041" y="2098"/>
              <a:ext cx="4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0" name="Line 22"/>
            <p:cNvSpPr>
              <a:spLocks noChangeShapeType="1"/>
            </p:cNvSpPr>
            <p:nvPr/>
          </p:nvSpPr>
          <p:spPr bwMode="auto">
            <a:xfrm>
              <a:off x="4041" y="2303"/>
              <a:ext cx="4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1" name="Line 23"/>
            <p:cNvSpPr>
              <a:spLocks noChangeShapeType="1"/>
            </p:cNvSpPr>
            <p:nvPr/>
          </p:nvSpPr>
          <p:spPr bwMode="auto">
            <a:xfrm>
              <a:off x="4041" y="2587"/>
              <a:ext cx="4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2" name="Text Box 24"/>
            <p:cNvSpPr txBox="1">
              <a:spLocks noChangeArrowheads="1"/>
            </p:cNvSpPr>
            <p:nvPr/>
          </p:nvSpPr>
          <p:spPr bwMode="auto">
            <a:xfrm>
              <a:off x="3786" y="1958"/>
              <a:ext cx="510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18000"/>
                <a:t>IL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/>
                <a:t>S1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/>
                <a:t>S0</a:t>
              </a:r>
            </a:p>
          </p:txBody>
        </p:sp>
      </p:grpSp>
      <p:sp>
        <p:nvSpPr>
          <p:cNvPr id="48153" name="Text Box 25"/>
          <p:cNvSpPr txBox="1">
            <a:spLocks noChangeArrowheads="1"/>
          </p:cNvSpPr>
          <p:nvPr/>
        </p:nvSpPr>
        <p:spPr bwMode="auto">
          <a:xfrm>
            <a:off x="3700463" y="1927225"/>
            <a:ext cx="2709862" cy="4572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1      0      0     0</a:t>
            </a:r>
          </a:p>
        </p:txBody>
      </p: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7100888" y="3467100"/>
            <a:ext cx="485775" cy="8223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01</a:t>
            </a:r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1943100" y="3101975"/>
            <a:ext cx="395288" cy="4572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48156" name="Text Box 28"/>
          <p:cNvSpPr txBox="1">
            <a:spLocks noChangeArrowheads="1"/>
          </p:cNvSpPr>
          <p:nvPr/>
        </p:nvSpPr>
        <p:spPr bwMode="auto">
          <a:xfrm>
            <a:off x="3700463" y="1905000"/>
            <a:ext cx="2709862" cy="4572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0      1      0     0</a:t>
            </a:r>
          </a:p>
        </p:txBody>
      </p:sp>
      <p:grpSp>
        <p:nvGrpSpPr>
          <p:cNvPr id="48157" name="Group 29"/>
          <p:cNvGrpSpPr>
            <a:grpSpLocks/>
          </p:cNvGrpSpPr>
          <p:nvPr/>
        </p:nvGrpSpPr>
        <p:grpSpPr bwMode="auto">
          <a:xfrm>
            <a:off x="1695450" y="3721100"/>
            <a:ext cx="642938" cy="385763"/>
            <a:chOff x="675" y="3330"/>
            <a:chExt cx="405" cy="243"/>
          </a:xfrm>
        </p:grpSpPr>
        <p:sp>
          <p:nvSpPr>
            <p:cNvPr id="48158" name="Line 30"/>
            <p:cNvSpPr>
              <a:spLocks noChangeShapeType="1"/>
            </p:cNvSpPr>
            <p:nvPr/>
          </p:nvSpPr>
          <p:spPr bwMode="auto">
            <a:xfrm>
              <a:off x="675" y="3573"/>
              <a:ext cx="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9" name="Line 31"/>
            <p:cNvSpPr>
              <a:spLocks noChangeShapeType="1"/>
            </p:cNvSpPr>
            <p:nvPr/>
          </p:nvSpPr>
          <p:spPr bwMode="auto">
            <a:xfrm>
              <a:off x="900" y="3330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0" name="Line 32"/>
            <p:cNvSpPr>
              <a:spLocks noChangeShapeType="1"/>
            </p:cNvSpPr>
            <p:nvPr/>
          </p:nvSpPr>
          <p:spPr bwMode="auto">
            <a:xfrm>
              <a:off x="900" y="3330"/>
              <a:ext cx="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1" name="Line 33"/>
            <p:cNvSpPr>
              <a:spLocks noChangeShapeType="1"/>
            </p:cNvSpPr>
            <p:nvPr/>
          </p:nvSpPr>
          <p:spPr bwMode="auto">
            <a:xfrm>
              <a:off x="1080" y="3330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162" name="Group 34"/>
          <p:cNvGrpSpPr>
            <a:grpSpLocks/>
          </p:cNvGrpSpPr>
          <p:nvPr/>
        </p:nvGrpSpPr>
        <p:grpSpPr bwMode="auto">
          <a:xfrm>
            <a:off x="1052513" y="3684588"/>
            <a:ext cx="642937" cy="385762"/>
            <a:chOff x="675" y="3330"/>
            <a:chExt cx="405" cy="243"/>
          </a:xfrm>
        </p:grpSpPr>
        <p:sp>
          <p:nvSpPr>
            <p:cNvPr id="48163" name="Line 35"/>
            <p:cNvSpPr>
              <a:spLocks noChangeShapeType="1"/>
            </p:cNvSpPr>
            <p:nvPr/>
          </p:nvSpPr>
          <p:spPr bwMode="auto">
            <a:xfrm>
              <a:off x="675" y="3573"/>
              <a:ext cx="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4" name="Line 36"/>
            <p:cNvSpPr>
              <a:spLocks noChangeShapeType="1"/>
            </p:cNvSpPr>
            <p:nvPr/>
          </p:nvSpPr>
          <p:spPr bwMode="auto">
            <a:xfrm>
              <a:off x="900" y="3330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5" name="Line 37"/>
            <p:cNvSpPr>
              <a:spLocks noChangeShapeType="1"/>
            </p:cNvSpPr>
            <p:nvPr/>
          </p:nvSpPr>
          <p:spPr bwMode="auto">
            <a:xfrm>
              <a:off x="900" y="3330"/>
              <a:ext cx="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6" name="Line 38"/>
            <p:cNvSpPr>
              <a:spLocks noChangeShapeType="1"/>
            </p:cNvSpPr>
            <p:nvPr/>
          </p:nvSpPr>
          <p:spPr bwMode="auto">
            <a:xfrm>
              <a:off x="1080" y="3330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167" name="Text Box 39"/>
          <p:cNvSpPr txBox="1">
            <a:spLocks noChangeArrowheads="1"/>
          </p:cNvSpPr>
          <p:nvPr/>
        </p:nvSpPr>
        <p:spPr bwMode="auto">
          <a:xfrm>
            <a:off x="3705225" y="1927225"/>
            <a:ext cx="2709863" cy="4572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0      0      1     0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/>
      <p:bldP spid="48153" grpId="0" animBg="1" autoUpdateAnimBg="0"/>
      <p:bldP spid="48154" grpId="0" animBg="1" autoUpdateAnimBg="0"/>
      <p:bldP spid="48155" grpId="0" animBg="1" autoUpdateAnimBg="0"/>
      <p:bldP spid="48156" grpId="0" animBg="1" autoUpdateAnimBg="0"/>
      <p:bldP spid="48167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3505200" y="1066800"/>
            <a:ext cx="2819400" cy="1295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3600" b="1">
                <a:solidFill>
                  <a:srgbClr val="FF0066"/>
                </a:solidFill>
                <a:latin typeface="黑体" pitchFamily="2" charset="-122"/>
                <a:ea typeface="黑体" pitchFamily="2" charset="-122"/>
              </a:rPr>
              <a:t>组合逻辑电路</a:t>
            </a: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1981200" y="1143000"/>
            <a:ext cx="15240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1981200" y="1524000"/>
            <a:ext cx="15240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2209800" y="1752600"/>
            <a:ext cx="12954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2667000" y="1143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6324600" y="1143000"/>
            <a:ext cx="12192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6324600" y="1524000"/>
            <a:ext cx="12192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6324600" y="1752600"/>
            <a:ext cx="9906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6858000" y="1143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1524000" y="8382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1"/>
                </a:solidFill>
              </a:rPr>
              <a:t>x</a:t>
            </a:r>
            <a:r>
              <a:rPr lang="en-US" altLang="zh-CN" sz="2800" b="1" baseline="-250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1524000" y="12954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1"/>
                </a:solidFill>
              </a:rPr>
              <a:t>x</a:t>
            </a:r>
            <a:r>
              <a:rPr lang="en-US" altLang="zh-CN" sz="2800" b="1" baseline="-25000">
                <a:solidFill>
                  <a:schemeClr val="accent1"/>
                </a:solidFill>
              </a:rPr>
              <a:t>n</a:t>
            </a:r>
          </a:p>
        </p:txBody>
      </p:sp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7543800" y="8382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1"/>
                </a:solidFill>
              </a:rPr>
              <a:t>y</a:t>
            </a:r>
            <a:r>
              <a:rPr lang="en-US" altLang="zh-CN" sz="2800" b="1" baseline="-250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auto">
          <a:xfrm>
            <a:off x="6324600" y="29718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1"/>
                </a:solidFill>
              </a:rPr>
              <a:t>z</a:t>
            </a:r>
            <a:r>
              <a:rPr lang="en-US" altLang="zh-CN" sz="2800" b="1" baseline="-250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7543800" y="12954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1"/>
                </a:solidFill>
              </a:rPr>
              <a:t>y</a:t>
            </a:r>
            <a:r>
              <a:rPr lang="en-US" altLang="zh-CN" sz="2800" b="1" baseline="-25000">
                <a:solidFill>
                  <a:schemeClr val="accent1"/>
                </a:solidFill>
              </a:rPr>
              <a:t>m</a:t>
            </a:r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2743200" y="29718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1"/>
                </a:solidFill>
              </a:rPr>
              <a:t>q</a:t>
            </a:r>
            <a:r>
              <a:rPr lang="en-US" altLang="zh-CN" sz="2800" b="1" baseline="-250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990600" y="38100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1"/>
                </a:solidFill>
              </a:rPr>
              <a:t>二、方框图：</a:t>
            </a:r>
            <a:endParaRPr lang="zh-CN" altLang="en-US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3429000" y="3276600"/>
            <a:ext cx="2819400" cy="1295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3600" b="1">
                <a:solidFill>
                  <a:srgbClr val="FF0066"/>
                </a:solidFill>
                <a:latin typeface="黑体" pitchFamily="2" charset="-122"/>
                <a:ea typeface="黑体" pitchFamily="2" charset="-122"/>
              </a:rPr>
              <a:t>存储电路</a:t>
            </a:r>
          </a:p>
        </p:txBody>
      </p:sp>
      <p:sp>
        <p:nvSpPr>
          <p:cNvPr id="1046" name="Line 22"/>
          <p:cNvSpPr>
            <a:spLocks noChangeShapeType="1"/>
          </p:cNvSpPr>
          <p:nvPr/>
        </p:nvSpPr>
        <p:spPr bwMode="auto">
          <a:xfrm>
            <a:off x="2514600" y="2133600"/>
            <a:ext cx="9906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47" name="Line 23"/>
          <p:cNvSpPr>
            <a:spLocks noChangeShapeType="1"/>
          </p:cNvSpPr>
          <p:nvPr/>
        </p:nvSpPr>
        <p:spPr bwMode="auto">
          <a:xfrm>
            <a:off x="2514600" y="3505200"/>
            <a:ext cx="9144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48" name="Line 24"/>
          <p:cNvSpPr>
            <a:spLocks noChangeShapeType="1"/>
          </p:cNvSpPr>
          <p:nvPr/>
        </p:nvSpPr>
        <p:spPr bwMode="auto">
          <a:xfrm>
            <a:off x="2514600" y="2133600"/>
            <a:ext cx="0" cy="13716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49" name="Line 25"/>
          <p:cNvSpPr>
            <a:spLocks noChangeShapeType="1"/>
          </p:cNvSpPr>
          <p:nvPr/>
        </p:nvSpPr>
        <p:spPr bwMode="auto">
          <a:xfrm>
            <a:off x="2209800" y="1752600"/>
            <a:ext cx="0" cy="26670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50" name="Line 26"/>
          <p:cNvSpPr>
            <a:spLocks noChangeShapeType="1"/>
          </p:cNvSpPr>
          <p:nvPr/>
        </p:nvSpPr>
        <p:spPr bwMode="auto">
          <a:xfrm>
            <a:off x="2209800" y="4419600"/>
            <a:ext cx="12192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51" name="Line 27"/>
          <p:cNvSpPr>
            <a:spLocks noChangeShapeType="1"/>
          </p:cNvSpPr>
          <p:nvPr/>
        </p:nvSpPr>
        <p:spPr bwMode="auto">
          <a:xfrm>
            <a:off x="2895600" y="3733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6324600" y="2133600"/>
            <a:ext cx="685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53" name="Line 29"/>
          <p:cNvSpPr>
            <a:spLocks noChangeShapeType="1"/>
          </p:cNvSpPr>
          <p:nvPr/>
        </p:nvSpPr>
        <p:spPr bwMode="auto">
          <a:xfrm>
            <a:off x="7315200" y="1752600"/>
            <a:ext cx="0" cy="26670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54" name="Line 30"/>
          <p:cNvSpPr>
            <a:spLocks noChangeShapeType="1"/>
          </p:cNvSpPr>
          <p:nvPr/>
        </p:nvSpPr>
        <p:spPr bwMode="auto">
          <a:xfrm>
            <a:off x="7010400" y="2133600"/>
            <a:ext cx="0" cy="13716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55" name="Line 31"/>
          <p:cNvSpPr>
            <a:spLocks noChangeShapeType="1"/>
          </p:cNvSpPr>
          <p:nvPr/>
        </p:nvSpPr>
        <p:spPr bwMode="auto">
          <a:xfrm>
            <a:off x="6248400" y="3505200"/>
            <a:ext cx="7620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56" name="Line 32"/>
          <p:cNvSpPr>
            <a:spLocks noChangeShapeType="1"/>
          </p:cNvSpPr>
          <p:nvPr/>
        </p:nvSpPr>
        <p:spPr bwMode="auto">
          <a:xfrm>
            <a:off x="6248400" y="4419600"/>
            <a:ext cx="1066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57" name="Text Box 33"/>
          <p:cNvSpPr txBox="1">
            <a:spLocks noChangeArrowheads="1"/>
          </p:cNvSpPr>
          <p:nvPr/>
        </p:nvSpPr>
        <p:spPr bwMode="auto">
          <a:xfrm>
            <a:off x="2743200" y="44196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1"/>
                </a:solidFill>
              </a:rPr>
              <a:t>q</a:t>
            </a:r>
            <a:r>
              <a:rPr lang="en-US" altLang="zh-CN" sz="2800" b="1" baseline="-25000">
                <a:solidFill>
                  <a:schemeClr val="accent1"/>
                </a:solidFill>
              </a:rPr>
              <a:t>l</a:t>
            </a:r>
          </a:p>
        </p:txBody>
      </p:sp>
      <p:sp>
        <p:nvSpPr>
          <p:cNvPr id="1058" name="Text Box 34"/>
          <p:cNvSpPr txBox="1">
            <a:spLocks noChangeArrowheads="1"/>
          </p:cNvSpPr>
          <p:nvPr/>
        </p:nvSpPr>
        <p:spPr bwMode="auto">
          <a:xfrm>
            <a:off x="6400800" y="44196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1"/>
                </a:solidFill>
              </a:rPr>
              <a:t>z</a:t>
            </a:r>
            <a:r>
              <a:rPr lang="en-US" altLang="zh-CN" sz="2800" b="1" baseline="-25000">
                <a:solidFill>
                  <a:schemeClr val="accent1"/>
                </a:solidFill>
              </a:rPr>
              <a:t>k</a:t>
            </a: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6629400" y="3657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60" name="AutoShape 36"/>
          <p:cNvSpPr>
            <a:spLocks noChangeArrowheads="1"/>
          </p:cNvSpPr>
          <p:nvPr/>
        </p:nvSpPr>
        <p:spPr bwMode="auto">
          <a:xfrm>
            <a:off x="838200" y="1905000"/>
            <a:ext cx="2286000" cy="533400"/>
          </a:xfrm>
          <a:prstGeom prst="wedgeRoundRectCallout">
            <a:avLst>
              <a:gd name="adj1" fmla="val -5556"/>
              <a:gd name="adj2" fmla="val -15327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b="1">
                <a:solidFill>
                  <a:schemeClr val="accent1"/>
                </a:solidFill>
              </a:rPr>
              <a:t>输入逻辑变量</a:t>
            </a:r>
          </a:p>
        </p:txBody>
      </p:sp>
      <p:sp>
        <p:nvSpPr>
          <p:cNvPr id="1061" name="AutoShape 37"/>
          <p:cNvSpPr>
            <a:spLocks noChangeArrowheads="1"/>
          </p:cNvSpPr>
          <p:nvPr/>
        </p:nvSpPr>
        <p:spPr bwMode="auto">
          <a:xfrm>
            <a:off x="6553200" y="2057400"/>
            <a:ext cx="2286000" cy="533400"/>
          </a:xfrm>
          <a:prstGeom prst="wedgeRoundRectCallout">
            <a:avLst>
              <a:gd name="adj1" fmla="val -12917"/>
              <a:gd name="adj2" fmla="val -19881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b="1">
                <a:solidFill>
                  <a:schemeClr val="accent1"/>
                </a:solidFill>
              </a:rPr>
              <a:t>输出逻辑变量</a:t>
            </a:r>
          </a:p>
        </p:txBody>
      </p:sp>
      <p:sp>
        <p:nvSpPr>
          <p:cNvPr id="1062" name="AutoShape 38"/>
          <p:cNvSpPr>
            <a:spLocks noChangeArrowheads="1"/>
          </p:cNvSpPr>
          <p:nvPr/>
        </p:nvSpPr>
        <p:spPr bwMode="auto">
          <a:xfrm>
            <a:off x="5638800" y="4724400"/>
            <a:ext cx="1676400" cy="533400"/>
          </a:xfrm>
          <a:prstGeom prst="wedgeRoundRectCallout">
            <a:avLst>
              <a:gd name="adj1" fmla="val 1704"/>
              <a:gd name="adj2" fmla="val -18809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b="1">
                <a:solidFill>
                  <a:schemeClr val="accent1"/>
                </a:solidFill>
              </a:rPr>
              <a:t>驱动变量</a:t>
            </a:r>
          </a:p>
        </p:txBody>
      </p:sp>
      <p:sp>
        <p:nvSpPr>
          <p:cNvPr id="1063" name="AutoShape 39"/>
          <p:cNvSpPr>
            <a:spLocks noChangeArrowheads="1"/>
          </p:cNvSpPr>
          <p:nvPr/>
        </p:nvSpPr>
        <p:spPr bwMode="auto">
          <a:xfrm>
            <a:off x="1447800" y="4572000"/>
            <a:ext cx="1600200" cy="533400"/>
          </a:xfrm>
          <a:prstGeom prst="wedgeRoundRectCallout">
            <a:avLst>
              <a:gd name="adj1" fmla="val 41370"/>
              <a:gd name="adj2" fmla="val -17262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b="1">
                <a:solidFill>
                  <a:schemeClr val="accent1"/>
                </a:solidFill>
              </a:rPr>
              <a:t>状态变量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0" grpId="0" animBg="1" autoUpdateAnimBg="0"/>
      <p:bldP spid="1061" grpId="0" animBg="1" autoUpdateAnimBg="0"/>
      <p:bldP spid="1062" grpId="0" animBg="1" autoUpdateAnimBg="0"/>
      <p:bldP spid="1063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1157288" y="990600"/>
            <a:ext cx="60293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3</a:t>
            </a:r>
            <a:r>
              <a:rPr lang="zh-CN" altLang="en-US" sz="3200" b="1"/>
              <a:t>）除</a:t>
            </a:r>
            <a:r>
              <a:rPr lang="en-US" altLang="zh-CN" sz="3200" b="1"/>
              <a:t>2</a:t>
            </a:r>
            <a:r>
              <a:rPr lang="zh-CN" altLang="en-US" sz="3200" b="1"/>
              <a:t>运算</a:t>
            </a:r>
          </a:p>
        </p:txBody>
      </p:sp>
      <p:grpSp>
        <p:nvGrpSpPr>
          <p:cNvPr id="49156" name="Group 4"/>
          <p:cNvGrpSpPr>
            <a:grpSpLocks/>
          </p:cNvGrpSpPr>
          <p:nvPr/>
        </p:nvGrpSpPr>
        <p:grpSpPr bwMode="auto">
          <a:xfrm>
            <a:off x="2338388" y="2384425"/>
            <a:ext cx="4848225" cy="2701925"/>
            <a:chOff x="1473" y="1502"/>
            <a:chExt cx="3054" cy="1702"/>
          </a:xfrm>
        </p:grpSpPr>
        <p:sp>
          <p:nvSpPr>
            <p:cNvPr id="49157" name="Text Box 5"/>
            <p:cNvSpPr txBox="1">
              <a:spLocks noChangeArrowheads="1"/>
            </p:cNvSpPr>
            <p:nvPr/>
          </p:nvSpPr>
          <p:spPr bwMode="auto">
            <a:xfrm>
              <a:off x="1998" y="1850"/>
              <a:ext cx="2043" cy="9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   Q0   Q1   Q2   Q3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            74LS194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 Rd D0   D1    D2   D3</a:t>
              </a:r>
            </a:p>
          </p:txBody>
        </p:sp>
        <p:sp>
          <p:nvSpPr>
            <p:cNvPr id="49158" name="Line 6"/>
            <p:cNvSpPr>
              <a:spLocks noChangeShapeType="1"/>
            </p:cNvSpPr>
            <p:nvPr/>
          </p:nvSpPr>
          <p:spPr bwMode="auto">
            <a:xfrm>
              <a:off x="1473" y="2102"/>
              <a:ext cx="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59" name="Line 7"/>
            <p:cNvSpPr>
              <a:spLocks noChangeShapeType="1"/>
            </p:cNvSpPr>
            <p:nvPr/>
          </p:nvSpPr>
          <p:spPr bwMode="auto">
            <a:xfrm flipH="1">
              <a:off x="2367" y="1502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0" name="Line 8"/>
            <p:cNvSpPr>
              <a:spLocks noChangeShapeType="1"/>
            </p:cNvSpPr>
            <p:nvPr/>
          </p:nvSpPr>
          <p:spPr bwMode="auto">
            <a:xfrm>
              <a:off x="2799" y="1502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1" name="Line 9"/>
            <p:cNvSpPr>
              <a:spLocks noChangeShapeType="1"/>
            </p:cNvSpPr>
            <p:nvPr/>
          </p:nvSpPr>
          <p:spPr bwMode="auto">
            <a:xfrm>
              <a:off x="3186" y="1502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2" name="Line 10"/>
            <p:cNvSpPr>
              <a:spLocks noChangeShapeType="1"/>
            </p:cNvSpPr>
            <p:nvPr/>
          </p:nvSpPr>
          <p:spPr bwMode="auto">
            <a:xfrm>
              <a:off x="3537" y="1502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3" name="Line 11"/>
            <p:cNvSpPr>
              <a:spLocks noChangeShapeType="1"/>
            </p:cNvSpPr>
            <p:nvPr/>
          </p:nvSpPr>
          <p:spPr bwMode="auto">
            <a:xfrm flipV="1">
              <a:off x="2088" y="2606"/>
              <a:ext cx="24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4" name="Oval 12"/>
            <p:cNvSpPr>
              <a:spLocks noChangeArrowheads="1"/>
            </p:cNvSpPr>
            <p:nvPr/>
          </p:nvSpPr>
          <p:spPr bwMode="auto">
            <a:xfrm>
              <a:off x="2088" y="2834"/>
              <a:ext cx="108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5" name="Line 13"/>
            <p:cNvSpPr>
              <a:spLocks noChangeShapeType="1"/>
            </p:cNvSpPr>
            <p:nvPr/>
          </p:nvSpPr>
          <p:spPr bwMode="auto">
            <a:xfrm>
              <a:off x="2133" y="2890"/>
              <a:ext cx="0" cy="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6" name="Line 14"/>
            <p:cNvSpPr>
              <a:spLocks noChangeShapeType="1"/>
            </p:cNvSpPr>
            <p:nvPr/>
          </p:nvSpPr>
          <p:spPr bwMode="auto">
            <a:xfrm>
              <a:off x="2511" y="2834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7" name="Line 15"/>
            <p:cNvSpPr>
              <a:spLocks noChangeShapeType="1"/>
            </p:cNvSpPr>
            <p:nvPr/>
          </p:nvSpPr>
          <p:spPr bwMode="auto">
            <a:xfrm>
              <a:off x="2886" y="2834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8" name="Line 16"/>
            <p:cNvSpPr>
              <a:spLocks noChangeShapeType="1"/>
            </p:cNvSpPr>
            <p:nvPr/>
          </p:nvSpPr>
          <p:spPr bwMode="auto">
            <a:xfrm>
              <a:off x="3270" y="2834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9" name="Line 17"/>
            <p:cNvSpPr>
              <a:spLocks noChangeShapeType="1"/>
            </p:cNvSpPr>
            <p:nvPr/>
          </p:nvSpPr>
          <p:spPr bwMode="auto">
            <a:xfrm>
              <a:off x="3663" y="2847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0" name="Line 18"/>
            <p:cNvSpPr>
              <a:spLocks noChangeShapeType="1"/>
            </p:cNvSpPr>
            <p:nvPr/>
          </p:nvSpPr>
          <p:spPr bwMode="auto">
            <a:xfrm>
              <a:off x="1473" y="2443"/>
              <a:ext cx="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1" name="Text Box 19"/>
            <p:cNvSpPr txBox="1">
              <a:spLocks noChangeArrowheads="1"/>
            </p:cNvSpPr>
            <p:nvPr/>
          </p:nvSpPr>
          <p:spPr bwMode="auto">
            <a:xfrm>
              <a:off x="1944" y="2299"/>
              <a:ext cx="4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CP</a:t>
              </a:r>
            </a:p>
          </p:txBody>
        </p:sp>
        <p:sp>
          <p:nvSpPr>
            <p:cNvPr id="49172" name="Text Box 20"/>
            <p:cNvSpPr txBox="1">
              <a:spLocks noChangeArrowheads="1"/>
            </p:cNvSpPr>
            <p:nvPr/>
          </p:nvSpPr>
          <p:spPr bwMode="auto">
            <a:xfrm>
              <a:off x="1944" y="1958"/>
              <a:ext cx="6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18000"/>
                <a:t>IR</a:t>
              </a:r>
            </a:p>
          </p:txBody>
        </p:sp>
        <p:sp>
          <p:nvSpPr>
            <p:cNvPr id="49173" name="Line 21"/>
            <p:cNvSpPr>
              <a:spLocks noChangeShapeType="1"/>
            </p:cNvSpPr>
            <p:nvPr/>
          </p:nvSpPr>
          <p:spPr bwMode="auto">
            <a:xfrm>
              <a:off x="4041" y="2098"/>
              <a:ext cx="4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4" name="Line 22"/>
            <p:cNvSpPr>
              <a:spLocks noChangeShapeType="1"/>
            </p:cNvSpPr>
            <p:nvPr/>
          </p:nvSpPr>
          <p:spPr bwMode="auto">
            <a:xfrm>
              <a:off x="4041" y="2303"/>
              <a:ext cx="4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5" name="Line 23"/>
            <p:cNvSpPr>
              <a:spLocks noChangeShapeType="1"/>
            </p:cNvSpPr>
            <p:nvPr/>
          </p:nvSpPr>
          <p:spPr bwMode="auto">
            <a:xfrm>
              <a:off x="4041" y="2587"/>
              <a:ext cx="4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6" name="Text Box 24"/>
            <p:cNvSpPr txBox="1">
              <a:spLocks noChangeArrowheads="1"/>
            </p:cNvSpPr>
            <p:nvPr/>
          </p:nvSpPr>
          <p:spPr bwMode="auto">
            <a:xfrm>
              <a:off x="3786" y="1958"/>
              <a:ext cx="510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18000"/>
                <a:t>IL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/>
                <a:t>S1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/>
                <a:t>S0</a:t>
              </a:r>
            </a:p>
          </p:txBody>
        </p:sp>
      </p:grpSp>
      <p:sp>
        <p:nvSpPr>
          <p:cNvPr id="49177" name="Text Box 25"/>
          <p:cNvSpPr txBox="1">
            <a:spLocks noChangeArrowheads="1"/>
          </p:cNvSpPr>
          <p:nvPr/>
        </p:nvSpPr>
        <p:spPr bwMode="auto">
          <a:xfrm>
            <a:off x="3486150" y="1927225"/>
            <a:ext cx="2709863" cy="4572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×    ×     ×    × </a:t>
            </a:r>
            <a:endParaRPr lang="en-US" altLang="zh-CN"/>
          </a:p>
        </p:txBody>
      </p:sp>
      <p:sp>
        <p:nvSpPr>
          <p:cNvPr id="49178" name="Text Box 26"/>
          <p:cNvSpPr txBox="1">
            <a:spLocks noChangeArrowheads="1"/>
          </p:cNvSpPr>
          <p:nvPr/>
        </p:nvSpPr>
        <p:spPr bwMode="auto">
          <a:xfrm>
            <a:off x="7100888" y="3467100"/>
            <a:ext cx="485775" cy="8223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11</a:t>
            </a:r>
          </a:p>
        </p:txBody>
      </p:sp>
      <p:sp>
        <p:nvSpPr>
          <p:cNvPr id="49179" name="Text Box 27"/>
          <p:cNvSpPr txBox="1">
            <a:spLocks noChangeArrowheads="1"/>
          </p:cNvSpPr>
          <p:nvPr/>
        </p:nvSpPr>
        <p:spPr bwMode="auto">
          <a:xfrm>
            <a:off x="7100888" y="2936875"/>
            <a:ext cx="395287" cy="4572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grpSp>
        <p:nvGrpSpPr>
          <p:cNvPr id="49180" name="Group 28"/>
          <p:cNvGrpSpPr>
            <a:grpSpLocks/>
          </p:cNvGrpSpPr>
          <p:nvPr/>
        </p:nvGrpSpPr>
        <p:grpSpPr bwMode="auto">
          <a:xfrm>
            <a:off x="1695450" y="3721100"/>
            <a:ext cx="642938" cy="385763"/>
            <a:chOff x="675" y="3330"/>
            <a:chExt cx="405" cy="243"/>
          </a:xfrm>
        </p:grpSpPr>
        <p:sp>
          <p:nvSpPr>
            <p:cNvPr id="49181" name="Line 29"/>
            <p:cNvSpPr>
              <a:spLocks noChangeShapeType="1"/>
            </p:cNvSpPr>
            <p:nvPr/>
          </p:nvSpPr>
          <p:spPr bwMode="auto">
            <a:xfrm>
              <a:off x="675" y="3573"/>
              <a:ext cx="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2" name="Line 30"/>
            <p:cNvSpPr>
              <a:spLocks noChangeShapeType="1"/>
            </p:cNvSpPr>
            <p:nvPr/>
          </p:nvSpPr>
          <p:spPr bwMode="auto">
            <a:xfrm>
              <a:off x="900" y="3330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3" name="Line 31"/>
            <p:cNvSpPr>
              <a:spLocks noChangeShapeType="1"/>
            </p:cNvSpPr>
            <p:nvPr/>
          </p:nvSpPr>
          <p:spPr bwMode="auto">
            <a:xfrm>
              <a:off x="900" y="3330"/>
              <a:ext cx="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4" name="Line 32"/>
            <p:cNvSpPr>
              <a:spLocks noChangeShapeType="1"/>
            </p:cNvSpPr>
            <p:nvPr/>
          </p:nvSpPr>
          <p:spPr bwMode="auto">
            <a:xfrm>
              <a:off x="1080" y="3330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185" name="Group 33"/>
          <p:cNvGrpSpPr>
            <a:grpSpLocks/>
          </p:cNvGrpSpPr>
          <p:nvPr/>
        </p:nvGrpSpPr>
        <p:grpSpPr bwMode="auto">
          <a:xfrm>
            <a:off x="1052513" y="3713163"/>
            <a:ext cx="642937" cy="385762"/>
            <a:chOff x="675" y="3330"/>
            <a:chExt cx="405" cy="243"/>
          </a:xfrm>
        </p:grpSpPr>
        <p:sp>
          <p:nvSpPr>
            <p:cNvPr id="49186" name="Line 34"/>
            <p:cNvSpPr>
              <a:spLocks noChangeShapeType="1"/>
            </p:cNvSpPr>
            <p:nvPr/>
          </p:nvSpPr>
          <p:spPr bwMode="auto">
            <a:xfrm>
              <a:off x="675" y="3573"/>
              <a:ext cx="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7" name="Line 35"/>
            <p:cNvSpPr>
              <a:spLocks noChangeShapeType="1"/>
            </p:cNvSpPr>
            <p:nvPr/>
          </p:nvSpPr>
          <p:spPr bwMode="auto">
            <a:xfrm>
              <a:off x="900" y="3330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8" name="Line 36"/>
            <p:cNvSpPr>
              <a:spLocks noChangeShapeType="1"/>
            </p:cNvSpPr>
            <p:nvPr/>
          </p:nvSpPr>
          <p:spPr bwMode="auto">
            <a:xfrm>
              <a:off x="900" y="3330"/>
              <a:ext cx="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9" name="Line 37"/>
            <p:cNvSpPr>
              <a:spLocks noChangeShapeType="1"/>
            </p:cNvSpPr>
            <p:nvPr/>
          </p:nvSpPr>
          <p:spPr bwMode="auto">
            <a:xfrm>
              <a:off x="1080" y="3330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190" name="Text Box 38"/>
          <p:cNvSpPr txBox="1">
            <a:spLocks noChangeArrowheads="1"/>
          </p:cNvSpPr>
          <p:nvPr/>
        </p:nvSpPr>
        <p:spPr bwMode="auto">
          <a:xfrm>
            <a:off x="3829050" y="5065713"/>
            <a:ext cx="2401888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0      0       1      1</a:t>
            </a:r>
          </a:p>
        </p:txBody>
      </p:sp>
      <p:sp>
        <p:nvSpPr>
          <p:cNvPr id="49191" name="Text Box 39"/>
          <p:cNvSpPr txBox="1">
            <a:spLocks noChangeArrowheads="1"/>
          </p:cNvSpPr>
          <p:nvPr/>
        </p:nvSpPr>
        <p:spPr bwMode="auto">
          <a:xfrm>
            <a:off x="3390900" y="1927225"/>
            <a:ext cx="3024188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 0      0       1      1</a:t>
            </a:r>
          </a:p>
        </p:txBody>
      </p:sp>
      <p:sp>
        <p:nvSpPr>
          <p:cNvPr id="49192" name="Text Box 40"/>
          <p:cNvSpPr txBox="1">
            <a:spLocks noChangeArrowheads="1"/>
          </p:cNvSpPr>
          <p:nvPr/>
        </p:nvSpPr>
        <p:spPr bwMode="auto">
          <a:xfrm>
            <a:off x="7100888" y="3467100"/>
            <a:ext cx="485775" cy="8223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10</a:t>
            </a:r>
          </a:p>
        </p:txBody>
      </p:sp>
      <p:sp>
        <p:nvSpPr>
          <p:cNvPr id="49193" name="Text Box 41"/>
          <p:cNvSpPr txBox="1">
            <a:spLocks noChangeArrowheads="1"/>
          </p:cNvSpPr>
          <p:nvPr/>
        </p:nvSpPr>
        <p:spPr bwMode="auto">
          <a:xfrm>
            <a:off x="3486150" y="1927225"/>
            <a:ext cx="3024188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 0      1       1      0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9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9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utoUpdateAnimBg="0"/>
      <p:bldP spid="49177" grpId="0" animBg="1" autoUpdateAnimBg="0"/>
      <p:bldP spid="49178" grpId="0" animBg="1" autoUpdateAnimBg="0"/>
      <p:bldP spid="49179" grpId="0" animBg="1" autoUpdateAnimBg="0"/>
      <p:bldP spid="49190" grpId="0" animBg="1" autoUpdateAnimBg="0"/>
      <p:bldP spid="49191" grpId="0" animBg="1" autoUpdateAnimBg="0"/>
      <p:bldP spid="49192" grpId="0" animBg="1" autoUpdateAnimBg="0"/>
      <p:bldP spid="49193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266825" y="990600"/>
            <a:ext cx="60293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4</a:t>
            </a:r>
            <a:r>
              <a:rPr lang="zh-CN" altLang="en-US" sz="3200" b="1"/>
              <a:t>）环形移位寄存器</a:t>
            </a:r>
          </a:p>
        </p:txBody>
      </p:sp>
      <p:grpSp>
        <p:nvGrpSpPr>
          <p:cNvPr id="50180" name="Group 4"/>
          <p:cNvGrpSpPr>
            <a:grpSpLocks/>
          </p:cNvGrpSpPr>
          <p:nvPr/>
        </p:nvGrpSpPr>
        <p:grpSpPr bwMode="auto">
          <a:xfrm>
            <a:off x="2338388" y="2384425"/>
            <a:ext cx="4848225" cy="2701925"/>
            <a:chOff x="1473" y="1502"/>
            <a:chExt cx="3054" cy="1702"/>
          </a:xfrm>
        </p:grpSpPr>
        <p:sp>
          <p:nvSpPr>
            <p:cNvPr id="50181" name="Text Box 5"/>
            <p:cNvSpPr txBox="1">
              <a:spLocks noChangeArrowheads="1"/>
            </p:cNvSpPr>
            <p:nvPr/>
          </p:nvSpPr>
          <p:spPr bwMode="auto">
            <a:xfrm>
              <a:off x="1998" y="1850"/>
              <a:ext cx="2043" cy="9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   Q0   Q1   Q2   Q3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            74LS194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 Rd D0   D1    D2   D3</a:t>
              </a:r>
            </a:p>
          </p:txBody>
        </p:sp>
        <p:sp>
          <p:nvSpPr>
            <p:cNvPr id="50182" name="Line 6"/>
            <p:cNvSpPr>
              <a:spLocks noChangeShapeType="1"/>
            </p:cNvSpPr>
            <p:nvPr/>
          </p:nvSpPr>
          <p:spPr bwMode="auto">
            <a:xfrm>
              <a:off x="1473" y="2102"/>
              <a:ext cx="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3" name="Line 7"/>
            <p:cNvSpPr>
              <a:spLocks noChangeShapeType="1"/>
            </p:cNvSpPr>
            <p:nvPr/>
          </p:nvSpPr>
          <p:spPr bwMode="auto">
            <a:xfrm flipH="1">
              <a:off x="2367" y="1502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4" name="Line 8"/>
            <p:cNvSpPr>
              <a:spLocks noChangeShapeType="1"/>
            </p:cNvSpPr>
            <p:nvPr/>
          </p:nvSpPr>
          <p:spPr bwMode="auto">
            <a:xfrm>
              <a:off x="2799" y="1502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5" name="Line 9"/>
            <p:cNvSpPr>
              <a:spLocks noChangeShapeType="1"/>
            </p:cNvSpPr>
            <p:nvPr/>
          </p:nvSpPr>
          <p:spPr bwMode="auto">
            <a:xfrm>
              <a:off x="3186" y="1502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6" name="Line 10"/>
            <p:cNvSpPr>
              <a:spLocks noChangeShapeType="1"/>
            </p:cNvSpPr>
            <p:nvPr/>
          </p:nvSpPr>
          <p:spPr bwMode="auto">
            <a:xfrm>
              <a:off x="3537" y="1502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7" name="Line 11"/>
            <p:cNvSpPr>
              <a:spLocks noChangeShapeType="1"/>
            </p:cNvSpPr>
            <p:nvPr/>
          </p:nvSpPr>
          <p:spPr bwMode="auto">
            <a:xfrm flipV="1">
              <a:off x="2088" y="2606"/>
              <a:ext cx="24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8" name="Oval 12"/>
            <p:cNvSpPr>
              <a:spLocks noChangeArrowheads="1"/>
            </p:cNvSpPr>
            <p:nvPr/>
          </p:nvSpPr>
          <p:spPr bwMode="auto">
            <a:xfrm>
              <a:off x="2088" y="2834"/>
              <a:ext cx="108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9" name="Line 13"/>
            <p:cNvSpPr>
              <a:spLocks noChangeShapeType="1"/>
            </p:cNvSpPr>
            <p:nvPr/>
          </p:nvSpPr>
          <p:spPr bwMode="auto">
            <a:xfrm>
              <a:off x="2133" y="2890"/>
              <a:ext cx="0" cy="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0" name="Line 14"/>
            <p:cNvSpPr>
              <a:spLocks noChangeShapeType="1"/>
            </p:cNvSpPr>
            <p:nvPr/>
          </p:nvSpPr>
          <p:spPr bwMode="auto">
            <a:xfrm>
              <a:off x="2511" y="2834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1" name="Line 15"/>
            <p:cNvSpPr>
              <a:spLocks noChangeShapeType="1"/>
            </p:cNvSpPr>
            <p:nvPr/>
          </p:nvSpPr>
          <p:spPr bwMode="auto">
            <a:xfrm>
              <a:off x="2886" y="2834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2" name="Line 16"/>
            <p:cNvSpPr>
              <a:spLocks noChangeShapeType="1"/>
            </p:cNvSpPr>
            <p:nvPr/>
          </p:nvSpPr>
          <p:spPr bwMode="auto">
            <a:xfrm>
              <a:off x="3270" y="2834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3" name="Line 17"/>
            <p:cNvSpPr>
              <a:spLocks noChangeShapeType="1"/>
            </p:cNvSpPr>
            <p:nvPr/>
          </p:nvSpPr>
          <p:spPr bwMode="auto">
            <a:xfrm>
              <a:off x="3663" y="2847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4" name="Line 18"/>
            <p:cNvSpPr>
              <a:spLocks noChangeShapeType="1"/>
            </p:cNvSpPr>
            <p:nvPr/>
          </p:nvSpPr>
          <p:spPr bwMode="auto">
            <a:xfrm>
              <a:off x="1473" y="2443"/>
              <a:ext cx="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5" name="Text Box 19"/>
            <p:cNvSpPr txBox="1">
              <a:spLocks noChangeArrowheads="1"/>
            </p:cNvSpPr>
            <p:nvPr/>
          </p:nvSpPr>
          <p:spPr bwMode="auto">
            <a:xfrm>
              <a:off x="1944" y="2299"/>
              <a:ext cx="4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CP</a:t>
              </a:r>
            </a:p>
          </p:txBody>
        </p:sp>
        <p:sp>
          <p:nvSpPr>
            <p:cNvPr id="50196" name="Text Box 20"/>
            <p:cNvSpPr txBox="1">
              <a:spLocks noChangeArrowheads="1"/>
            </p:cNvSpPr>
            <p:nvPr/>
          </p:nvSpPr>
          <p:spPr bwMode="auto">
            <a:xfrm>
              <a:off x="1944" y="1958"/>
              <a:ext cx="6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18000"/>
                <a:t>IR</a:t>
              </a:r>
            </a:p>
          </p:txBody>
        </p:sp>
        <p:sp>
          <p:nvSpPr>
            <p:cNvPr id="50197" name="Line 21"/>
            <p:cNvSpPr>
              <a:spLocks noChangeShapeType="1"/>
            </p:cNvSpPr>
            <p:nvPr/>
          </p:nvSpPr>
          <p:spPr bwMode="auto">
            <a:xfrm>
              <a:off x="4041" y="2098"/>
              <a:ext cx="4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8" name="Line 22"/>
            <p:cNvSpPr>
              <a:spLocks noChangeShapeType="1"/>
            </p:cNvSpPr>
            <p:nvPr/>
          </p:nvSpPr>
          <p:spPr bwMode="auto">
            <a:xfrm>
              <a:off x="4041" y="2303"/>
              <a:ext cx="4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9" name="Line 23"/>
            <p:cNvSpPr>
              <a:spLocks noChangeShapeType="1"/>
            </p:cNvSpPr>
            <p:nvPr/>
          </p:nvSpPr>
          <p:spPr bwMode="auto">
            <a:xfrm>
              <a:off x="4041" y="2587"/>
              <a:ext cx="4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0" name="Text Box 24"/>
            <p:cNvSpPr txBox="1">
              <a:spLocks noChangeArrowheads="1"/>
            </p:cNvSpPr>
            <p:nvPr/>
          </p:nvSpPr>
          <p:spPr bwMode="auto">
            <a:xfrm>
              <a:off x="3786" y="1958"/>
              <a:ext cx="510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18000"/>
                <a:t>IL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/>
                <a:t>S1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/>
                <a:t>S0</a:t>
              </a:r>
            </a:p>
          </p:txBody>
        </p:sp>
      </p:grpSp>
      <p:sp>
        <p:nvSpPr>
          <p:cNvPr id="50201" name="Text Box 25"/>
          <p:cNvSpPr txBox="1">
            <a:spLocks noChangeArrowheads="1"/>
          </p:cNvSpPr>
          <p:nvPr/>
        </p:nvSpPr>
        <p:spPr bwMode="auto">
          <a:xfrm>
            <a:off x="7100888" y="3467100"/>
            <a:ext cx="485775" cy="8223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01</a:t>
            </a:r>
          </a:p>
        </p:txBody>
      </p:sp>
      <p:sp>
        <p:nvSpPr>
          <p:cNvPr id="50202" name="Line 26"/>
          <p:cNvSpPr>
            <a:spLocks noChangeShapeType="1"/>
          </p:cNvSpPr>
          <p:nvPr/>
        </p:nvSpPr>
        <p:spPr bwMode="auto">
          <a:xfrm flipV="1">
            <a:off x="2338388" y="2628900"/>
            <a:ext cx="0" cy="708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203" name="Line 27"/>
          <p:cNvSpPr>
            <a:spLocks noChangeShapeType="1"/>
          </p:cNvSpPr>
          <p:nvPr/>
        </p:nvSpPr>
        <p:spPr bwMode="auto">
          <a:xfrm>
            <a:off x="2338388" y="26289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204" name="Oval 28"/>
          <p:cNvSpPr>
            <a:spLocks noChangeArrowheads="1"/>
          </p:cNvSpPr>
          <p:nvPr/>
        </p:nvSpPr>
        <p:spPr bwMode="auto">
          <a:xfrm>
            <a:off x="5572125" y="2600325"/>
            <a:ext cx="85725" cy="460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0205" name="Group 29"/>
          <p:cNvGrpSpPr>
            <a:grpSpLocks/>
          </p:cNvGrpSpPr>
          <p:nvPr/>
        </p:nvGrpSpPr>
        <p:grpSpPr bwMode="auto">
          <a:xfrm>
            <a:off x="400050" y="3684588"/>
            <a:ext cx="2243138" cy="393700"/>
            <a:chOff x="252" y="2321"/>
            <a:chExt cx="1413" cy="248"/>
          </a:xfrm>
        </p:grpSpPr>
        <p:grpSp>
          <p:nvGrpSpPr>
            <p:cNvPr id="50206" name="Group 30"/>
            <p:cNvGrpSpPr>
              <a:grpSpLocks/>
            </p:cNvGrpSpPr>
            <p:nvPr/>
          </p:nvGrpSpPr>
          <p:grpSpPr bwMode="auto">
            <a:xfrm>
              <a:off x="1068" y="2326"/>
              <a:ext cx="405" cy="243"/>
              <a:chOff x="675" y="3330"/>
              <a:chExt cx="405" cy="243"/>
            </a:xfrm>
          </p:grpSpPr>
          <p:sp>
            <p:nvSpPr>
              <p:cNvPr id="50207" name="Line 31"/>
              <p:cNvSpPr>
                <a:spLocks noChangeShapeType="1"/>
              </p:cNvSpPr>
              <p:nvPr/>
            </p:nvSpPr>
            <p:spPr bwMode="auto">
              <a:xfrm>
                <a:off x="675" y="3573"/>
                <a:ext cx="2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08" name="Line 32"/>
              <p:cNvSpPr>
                <a:spLocks noChangeShapeType="1"/>
              </p:cNvSpPr>
              <p:nvPr/>
            </p:nvSpPr>
            <p:spPr bwMode="auto">
              <a:xfrm>
                <a:off x="900" y="3330"/>
                <a:ext cx="0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09" name="Line 33"/>
              <p:cNvSpPr>
                <a:spLocks noChangeShapeType="1"/>
              </p:cNvSpPr>
              <p:nvPr/>
            </p:nvSpPr>
            <p:spPr bwMode="auto">
              <a:xfrm>
                <a:off x="900" y="3330"/>
                <a:ext cx="1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10" name="Line 34"/>
              <p:cNvSpPr>
                <a:spLocks noChangeShapeType="1"/>
              </p:cNvSpPr>
              <p:nvPr/>
            </p:nvSpPr>
            <p:spPr bwMode="auto">
              <a:xfrm>
                <a:off x="1080" y="3330"/>
                <a:ext cx="0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0211" name="Group 35"/>
            <p:cNvGrpSpPr>
              <a:grpSpLocks/>
            </p:cNvGrpSpPr>
            <p:nvPr/>
          </p:nvGrpSpPr>
          <p:grpSpPr bwMode="auto">
            <a:xfrm>
              <a:off x="663" y="2321"/>
              <a:ext cx="405" cy="243"/>
              <a:chOff x="675" y="3330"/>
              <a:chExt cx="405" cy="243"/>
            </a:xfrm>
          </p:grpSpPr>
          <p:sp>
            <p:nvSpPr>
              <p:cNvPr id="50212" name="Line 36"/>
              <p:cNvSpPr>
                <a:spLocks noChangeShapeType="1"/>
              </p:cNvSpPr>
              <p:nvPr/>
            </p:nvSpPr>
            <p:spPr bwMode="auto">
              <a:xfrm>
                <a:off x="675" y="3573"/>
                <a:ext cx="2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13" name="Line 37"/>
              <p:cNvSpPr>
                <a:spLocks noChangeShapeType="1"/>
              </p:cNvSpPr>
              <p:nvPr/>
            </p:nvSpPr>
            <p:spPr bwMode="auto">
              <a:xfrm>
                <a:off x="900" y="3330"/>
                <a:ext cx="0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14" name="Line 38"/>
              <p:cNvSpPr>
                <a:spLocks noChangeShapeType="1"/>
              </p:cNvSpPr>
              <p:nvPr/>
            </p:nvSpPr>
            <p:spPr bwMode="auto">
              <a:xfrm>
                <a:off x="900" y="3330"/>
                <a:ext cx="1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15" name="Line 39"/>
              <p:cNvSpPr>
                <a:spLocks noChangeShapeType="1"/>
              </p:cNvSpPr>
              <p:nvPr/>
            </p:nvSpPr>
            <p:spPr bwMode="auto">
              <a:xfrm>
                <a:off x="1080" y="3330"/>
                <a:ext cx="0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0216" name="Group 40"/>
            <p:cNvGrpSpPr>
              <a:grpSpLocks/>
            </p:cNvGrpSpPr>
            <p:nvPr/>
          </p:nvGrpSpPr>
          <p:grpSpPr bwMode="auto">
            <a:xfrm>
              <a:off x="252" y="2321"/>
              <a:ext cx="405" cy="243"/>
              <a:chOff x="675" y="3330"/>
              <a:chExt cx="405" cy="243"/>
            </a:xfrm>
          </p:grpSpPr>
          <p:sp>
            <p:nvSpPr>
              <p:cNvPr id="50217" name="Line 41"/>
              <p:cNvSpPr>
                <a:spLocks noChangeShapeType="1"/>
              </p:cNvSpPr>
              <p:nvPr/>
            </p:nvSpPr>
            <p:spPr bwMode="auto">
              <a:xfrm>
                <a:off x="675" y="3573"/>
                <a:ext cx="2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18" name="Line 42"/>
              <p:cNvSpPr>
                <a:spLocks noChangeShapeType="1"/>
              </p:cNvSpPr>
              <p:nvPr/>
            </p:nvSpPr>
            <p:spPr bwMode="auto">
              <a:xfrm>
                <a:off x="900" y="3330"/>
                <a:ext cx="0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19" name="Line 43"/>
              <p:cNvSpPr>
                <a:spLocks noChangeShapeType="1"/>
              </p:cNvSpPr>
              <p:nvPr/>
            </p:nvSpPr>
            <p:spPr bwMode="auto">
              <a:xfrm>
                <a:off x="900" y="3330"/>
                <a:ext cx="1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20" name="Line 44"/>
              <p:cNvSpPr>
                <a:spLocks noChangeShapeType="1"/>
              </p:cNvSpPr>
              <p:nvPr/>
            </p:nvSpPr>
            <p:spPr bwMode="auto">
              <a:xfrm>
                <a:off x="1080" y="3330"/>
                <a:ext cx="0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0221" name="Line 45"/>
            <p:cNvSpPr>
              <a:spLocks noChangeShapeType="1"/>
            </p:cNvSpPr>
            <p:nvPr/>
          </p:nvSpPr>
          <p:spPr bwMode="auto">
            <a:xfrm>
              <a:off x="1473" y="25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222" name="Group 46"/>
          <p:cNvGrpSpPr>
            <a:grpSpLocks/>
          </p:cNvGrpSpPr>
          <p:nvPr/>
        </p:nvGrpSpPr>
        <p:grpSpPr bwMode="auto">
          <a:xfrm>
            <a:off x="3605213" y="2003425"/>
            <a:ext cx="2162175" cy="381000"/>
            <a:chOff x="2271" y="1262"/>
            <a:chExt cx="1362" cy="240"/>
          </a:xfrm>
        </p:grpSpPr>
        <p:sp>
          <p:nvSpPr>
            <p:cNvPr id="50223" name="Oval 47"/>
            <p:cNvSpPr>
              <a:spLocks noChangeArrowheads="1"/>
            </p:cNvSpPr>
            <p:nvPr/>
          </p:nvSpPr>
          <p:spPr bwMode="auto">
            <a:xfrm>
              <a:off x="2703" y="1262"/>
              <a:ext cx="192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4" name="Oval 48"/>
            <p:cNvSpPr>
              <a:spLocks noChangeArrowheads="1"/>
            </p:cNvSpPr>
            <p:nvPr/>
          </p:nvSpPr>
          <p:spPr bwMode="auto">
            <a:xfrm>
              <a:off x="2271" y="1262"/>
              <a:ext cx="192" cy="240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5" name="Oval 49"/>
            <p:cNvSpPr>
              <a:spLocks noChangeArrowheads="1"/>
            </p:cNvSpPr>
            <p:nvPr/>
          </p:nvSpPr>
          <p:spPr bwMode="auto">
            <a:xfrm>
              <a:off x="3441" y="1262"/>
              <a:ext cx="192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6" name="Oval 50"/>
            <p:cNvSpPr>
              <a:spLocks noChangeArrowheads="1"/>
            </p:cNvSpPr>
            <p:nvPr/>
          </p:nvSpPr>
          <p:spPr bwMode="auto">
            <a:xfrm>
              <a:off x="3078" y="1262"/>
              <a:ext cx="192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227" name="Group 51"/>
          <p:cNvGrpSpPr>
            <a:grpSpLocks/>
          </p:cNvGrpSpPr>
          <p:nvPr/>
        </p:nvGrpSpPr>
        <p:grpSpPr bwMode="auto">
          <a:xfrm>
            <a:off x="3605213" y="2003425"/>
            <a:ext cx="981075" cy="381000"/>
            <a:chOff x="2271" y="1262"/>
            <a:chExt cx="618" cy="240"/>
          </a:xfrm>
        </p:grpSpPr>
        <p:sp>
          <p:nvSpPr>
            <p:cNvPr id="50228" name="Oval 52"/>
            <p:cNvSpPr>
              <a:spLocks noChangeArrowheads="1"/>
            </p:cNvSpPr>
            <p:nvPr/>
          </p:nvSpPr>
          <p:spPr bwMode="auto">
            <a:xfrm>
              <a:off x="2271" y="1262"/>
              <a:ext cx="192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9" name="Oval 53"/>
            <p:cNvSpPr>
              <a:spLocks noChangeArrowheads="1"/>
            </p:cNvSpPr>
            <p:nvPr/>
          </p:nvSpPr>
          <p:spPr bwMode="auto">
            <a:xfrm>
              <a:off x="2697" y="1262"/>
              <a:ext cx="192" cy="240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230" name="Group 54"/>
          <p:cNvGrpSpPr>
            <a:grpSpLocks/>
          </p:cNvGrpSpPr>
          <p:nvPr/>
        </p:nvGrpSpPr>
        <p:grpSpPr bwMode="auto">
          <a:xfrm>
            <a:off x="4291013" y="2003425"/>
            <a:ext cx="895350" cy="381000"/>
            <a:chOff x="2703" y="1262"/>
            <a:chExt cx="564" cy="240"/>
          </a:xfrm>
        </p:grpSpPr>
        <p:sp>
          <p:nvSpPr>
            <p:cNvPr id="50231" name="Oval 55"/>
            <p:cNvSpPr>
              <a:spLocks noChangeArrowheads="1"/>
            </p:cNvSpPr>
            <p:nvPr/>
          </p:nvSpPr>
          <p:spPr bwMode="auto">
            <a:xfrm>
              <a:off x="2703" y="1262"/>
              <a:ext cx="192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32" name="Oval 56"/>
            <p:cNvSpPr>
              <a:spLocks noChangeArrowheads="1"/>
            </p:cNvSpPr>
            <p:nvPr/>
          </p:nvSpPr>
          <p:spPr bwMode="auto">
            <a:xfrm>
              <a:off x="3075" y="1262"/>
              <a:ext cx="192" cy="240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233" name="Group 57"/>
          <p:cNvGrpSpPr>
            <a:grpSpLocks/>
          </p:cNvGrpSpPr>
          <p:nvPr/>
        </p:nvGrpSpPr>
        <p:grpSpPr bwMode="auto">
          <a:xfrm>
            <a:off x="4876800" y="2003425"/>
            <a:ext cx="895350" cy="381000"/>
            <a:chOff x="2703" y="1262"/>
            <a:chExt cx="564" cy="240"/>
          </a:xfrm>
        </p:grpSpPr>
        <p:sp>
          <p:nvSpPr>
            <p:cNvPr id="50234" name="Oval 58"/>
            <p:cNvSpPr>
              <a:spLocks noChangeArrowheads="1"/>
            </p:cNvSpPr>
            <p:nvPr/>
          </p:nvSpPr>
          <p:spPr bwMode="auto">
            <a:xfrm>
              <a:off x="2703" y="1262"/>
              <a:ext cx="192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35" name="Oval 59"/>
            <p:cNvSpPr>
              <a:spLocks noChangeArrowheads="1"/>
            </p:cNvSpPr>
            <p:nvPr/>
          </p:nvSpPr>
          <p:spPr bwMode="auto">
            <a:xfrm>
              <a:off x="3075" y="1262"/>
              <a:ext cx="192" cy="240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236" name="Group 60"/>
          <p:cNvGrpSpPr>
            <a:grpSpLocks/>
          </p:cNvGrpSpPr>
          <p:nvPr/>
        </p:nvGrpSpPr>
        <p:grpSpPr bwMode="auto">
          <a:xfrm>
            <a:off x="3609975" y="2003425"/>
            <a:ext cx="2162175" cy="381000"/>
            <a:chOff x="2175" y="3204"/>
            <a:chExt cx="1362" cy="240"/>
          </a:xfrm>
        </p:grpSpPr>
        <p:sp>
          <p:nvSpPr>
            <p:cNvPr id="50237" name="Oval 61"/>
            <p:cNvSpPr>
              <a:spLocks noChangeArrowheads="1"/>
            </p:cNvSpPr>
            <p:nvPr/>
          </p:nvSpPr>
          <p:spPr bwMode="auto">
            <a:xfrm>
              <a:off x="3345" y="3204"/>
              <a:ext cx="192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38" name="Oval 62"/>
            <p:cNvSpPr>
              <a:spLocks noChangeArrowheads="1"/>
            </p:cNvSpPr>
            <p:nvPr/>
          </p:nvSpPr>
          <p:spPr bwMode="auto">
            <a:xfrm>
              <a:off x="2175" y="3204"/>
              <a:ext cx="192" cy="240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239" name="Oval 63"/>
          <p:cNvSpPr>
            <a:spLocks noChangeArrowheads="1"/>
          </p:cNvSpPr>
          <p:nvPr/>
        </p:nvSpPr>
        <p:spPr bwMode="auto">
          <a:xfrm>
            <a:off x="792163" y="5318125"/>
            <a:ext cx="1233487" cy="50641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0001</a:t>
            </a:r>
          </a:p>
        </p:txBody>
      </p:sp>
      <p:sp>
        <p:nvSpPr>
          <p:cNvPr id="50240" name="Line 64"/>
          <p:cNvSpPr>
            <a:spLocks noChangeShapeType="1"/>
          </p:cNvSpPr>
          <p:nvPr/>
        </p:nvSpPr>
        <p:spPr bwMode="auto">
          <a:xfrm>
            <a:off x="2052638" y="5543550"/>
            <a:ext cx="1119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241" name="Oval 65"/>
          <p:cNvSpPr>
            <a:spLocks noChangeArrowheads="1"/>
          </p:cNvSpPr>
          <p:nvPr/>
        </p:nvSpPr>
        <p:spPr bwMode="auto">
          <a:xfrm>
            <a:off x="3171825" y="5289550"/>
            <a:ext cx="1233488" cy="50641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0010</a:t>
            </a:r>
          </a:p>
        </p:txBody>
      </p:sp>
      <p:sp>
        <p:nvSpPr>
          <p:cNvPr id="50242" name="Line 66"/>
          <p:cNvSpPr>
            <a:spLocks noChangeShapeType="1"/>
          </p:cNvSpPr>
          <p:nvPr/>
        </p:nvSpPr>
        <p:spPr bwMode="auto">
          <a:xfrm>
            <a:off x="3757613" y="5824538"/>
            <a:ext cx="0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243" name="Oval 67"/>
          <p:cNvSpPr>
            <a:spLocks noChangeArrowheads="1"/>
          </p:cNvSpPr>
          <p:nvPr/>
        </p:nvSpPr>
        <p:spPr bwMode="auto">
          <a:xfrm>
            <a:off x="3171825" y="6157913"/>
            <a:ext cx="1233488" cy="5064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0100</a:t>
            </a:r>
          </a:p>
        </p:txBody>
      </p:sp>
      <p:sp>
        <p:nvSpPr>
          <p:cNvPr id="50244" name="Line 68"/>
          <p:cNvSpPr>
            <a:spLocks noChangeShapeType="1"/>
          </p:cNvSpPr>
          <p:nvPr/>
        </p:nvSpPr>
        <p:spPr bwMode="auto">
          <a:xfrm flipH="1">
            <a:off x="2052638" y="6443663"/>
            <a:ext cx="1119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245" name="Oval 69"/>
          <p:cNvSpPr>
            <a:spLocks noChangeArrowheads="1"/>
          </p:cNvSpPr>
          <p:nvPr/>
        </p:nvSpPr>
        <p:spPr bwMode="auto">
          <a:xfrm>
            <a:off x="819150" y="6189663"/>
            <a:ext cx="1233488" cy="5064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1000</a:t>
            </a:r>
          </a:p>
        </p:txBody>
      </p:sp>
      <p:sp>
        <p:nvSpPr>
          <p:cNvPr id="50246" name="Line 70"/>
          <p:cNvSpPr>
            <a:spLocks noChangeShapeType="1"/>
          </p:cNvSpPr>
          <p:nvPr/>
        </p:nvSpPr>
        <p:spPr bwMode="auto">
          <a:xfrm flipV="1">
            <a:off x="1409700" y="5824538"/>
            <a:ext cx="0" cy="36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2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2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02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02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39" grpId="0" animBg="1" autoUpdateAnimBg="0"/>
      <p:bldP spid="50240" grpId="0" animBg="1"/>
      <p:bldP spid="50241" grpId="0" animBg="1" autoUpdateAnimBg="0"/>
      <p:bldP spid="50242" grpId="0" animBg="1"/>
      <p:bldP spid="50243" grpId="0" animBg="1" autoUpdateAnimBg="0"/>
      <p:bldP spid="50244" grpId="0" animBg="1"/>
      <p:bldP spid="50245" grpId="0" animBg="1" autoUpdateAnimBg="0"/>
      <p:bldP spid="5024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1027"/>
          <p:cNvSpPr txBox="1">
            <a:spLocks noChangeArrowheads="1"/>
          </p:cNvSpPr>
          <p:nvPr/>
        </p:nvSpPr>
        <p:spPr bwMode="auto">
          <a:xfrm>
            <a:off x="1042988" y="990600"/>
            <a:ext cx="60293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5</a:t>
            </a:r>
            <a:r>
              <a:rPr lang="zh-CN" altLang="en-US" sz="3200" b="1"/>
              <a:t>）扭环形移位寄存器</a:t>
            </a:r>
          </a:p>
        </p:txBody>
      </p:sp>
      <p:grpSp>
        <p:nvGrpSpPr>
          <p:cNvPr id="51204" name="Group 1028"/>
          <p:cNvGrpSpPr>
            <a:grpSpLocks/>
          </p:cNvGrpSpPr>
          <p:nvPr/>
        </p:nvGrpSpPr>
        <p:grpSpPr bwMode="auto">
          <a:xfrm>
            <a:off x="2338388" y="2384425"/>
            <a:ext cx="4848225" cy="2701925"/>
            <a:chOff x="1473" y="1502"/>
            <a:chExt cx="3054" cy="1702"/>
          </a:xfrm>
        </p:grpSpPr>
        <p:sp>
          <p:nvSpPr>
            <p:cNvPr id="51205" name="Text Box 1029"/>
            <p:cNvSpPr txBox="1">
              <a:spLocks noChangeArrowheads="1"/>
            </p:cNvSpPr>
            <p:nvPr/>
          </p:nvSpPr>
          <p:spPr bwMode="auto">
            <a:xfrm>
              <a:off x="1998" y="1850"/>
              <a:ext cx="2043" cy="9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   Q0   Q1   Q2   Q3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            74LS194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 Rd D0   D1    D2   D3</a:t>
              </a:r>
            </a:p>
          </p:txBody>
        </p:sp>
        <p:sp>
          <p:nvSpPr>
            <p:cNvPr id="51206" name="Line 1030"/>
            <p:cNvSpPr>
              <a:spLocks noChangeShapeType="1"/>
            </p:cNvSpPr>
            <p:nvPr/>
          </p:nvSpPr>
          <p:spPr bwMode="auto">
            <a:xfrm>
              <a:off x="1473" y="2102"/>
              <a:ext cx="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7" name="Line 1031"/>
            <p:cNvSpPr>
              <a:spLocks noChangeShapeType="1"/>
            </p:cNvSpPr>
            <p:nvPr/>
          </p:nvSpPr>
          <p:spPr bwMode="auto">
            <a:xfrm flipH="1">
              <a:off x="2367" y="1502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8" name="Line 1032"/>
            <p:cNvSpPr>
              <a:spLocks noChangeShapeType="1"/>
            </p:cNvSpPr>
            <p:nvPr/>
          </p:nvSpPr>
          <p:spPr bwMode="auto">
            <a:xfrm>
              <a:off x="2799" y="1502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9" name="Line 1033"/>
            <p:cNvSpPr>
              <a:spLocks noChangeShapeType="1"/>
            </p:cNvSpPr>
            <p:nvPr/>
          </p:nvSpPr>
          <p:spPr bwMode="auto">
            <a:xfrm>
              <a:off x="3186" y="1502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0" name="Line 1034"/>
            <p:cNvSpPr>
              <a:spLocks noChangeShapeType="1"/>
            </p:cNvSpPr>
            <p:nvPr/>
          </p:nvSpPr>
          <p:spPr bwMode="auto">
            <a:xfrm>
              <a:off x="3537" y="1502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1" name="Line 1035"/>
            <p:cNvSpPr>
              <a:spLocks noChangeShapeType="1"/>
            </p:cNvSpPr>
            <p:nvPr/>
          </p:nvSpPr>
          <p:spPr bwMode="auto">
            <a:xfrm flipV="1">
              <a:off x="2088" y="2606"/>
              <a:ext cx="24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2" name="Oval 1036"/>
            <p:cNvSpPr>
              <a:spLocks noChangeArrowheads="1"/>
            </p:cNvSpPr>
            <p:nvPr/>
          </p:nvSpPr>
          <p:spPr bwMode="auto">
            <a:xfrm>
              <a:off x="2088" y="2834"/>
              <a:ext cx="108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3" name="Line 1037"/>
            <p:cNvSpPr>
              <a:spLocks noChangeShapeType="1"/>
            </p:cNvSpPr>
            <p:nvPr/>
          </p:nvSpPr>
          <p:spPr bwMode="auto">
            <a:xfrm>
              <a:off x="2133" y="2890"/>
              <a:ext cx="0" cy="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4" name="Line 1038"/>
            <p:cNvSpPr>
              <a:spLocks noChangeShapeType="1"/>
            </p:cNvSpPr>
            <p:nvPr/>
          </p:nvSpPr>
          <p:spPr bwMode="auto">
            <a:xfrm>
              <a:off x="2511" y="2834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5" name="Line 1039"/>
            <p:cNvSpPr>
              <a:spLocks noChangeShapeType="1"/>
            </p:cNvSpPr>
            <p:nvPr/>
          </p:nvSpPr>
          <p:spPr bwMode="auto">
            <a:xfrm>
              <a:off x="2886" y="2834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6" name="Line 1040"/>
            <p:cNvSpPr>
              <a:spLocks noChangeShapeType="1"/>
            </p:cNvSpPr>
            <p:nvPr/>
          </p:nvSpPr>
          <p:spPr bwMode="auto">
            <a:xfrm>
              <a:off x="3270" y="2834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7" name="Line 1041"/>
            <p:cNvSpPr>
              <a:spLocks noChangeShapeType="1"/>
            </p:cNvSpPr>
            <p:nvPr/>
          </p:nvSpPr>
          <p:spPr bwMode="auto">
            <a:xfrm>
              <a:off x="3663" y="2847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8" name="Line 1042"/>
            <p:cNvSpPr>
              <a:spLocks noChangeShapeType="1"/>
            </p:cNvSpPr>
            <p:nvPr/>
          </p:nvSpPr>
          <p:spPr bwMode="auto">
            <a:xfrm>
              <a:off x="1473" y="2443"/>
              <a:ext cx="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9" name="Text Box 1043"/>
            <p:cNvSpPr txBox="1">
              <a:spLocks noChangeArrowheads="1"/>
            </p:cNvSpPr>
            <p:nvPr/>
          </p:nvSpPr>
          <p:spPr bwMode="auto">
            <a:xfrm>
              <a:off x="1944" y="2299"/>
              <a:ext cx="4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CP</a:t>
              </a:r>
            </a:p>
          </p:txBody>
        </p:sp>
        <p:sp>
          <p:nvSpPr>
            <p:cNvPr id="51220" name="Text Box 1044"/>
            <p:cNvSpPr txBox="1">
              <a:spLocks noChangeArrowheads="1"/>
            </p:cNvSpPr>
            <p:nvPr/>
          </p:nvSpPr>
          <p:spPr bwMode="auto">
            <a:xfrm>
              <a:off x="1944" y="1958"/>
              <a:ext cx="6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18000"/>
                <a:t>IR</a:t>
              </a:r>
            </a:p>
          </p:txBody>
        </p:sp>
        <p:sp>
          <p:nvSpPr>
            <p:cNvPr id="51221" name="Line 1045"/>
            <p:cNvSpPr>
              <a:spLocks noChangeShapeType="1"/>
            </p:cNvSpPr>
            <p:nvPr/>
          </p:nvSpPr>
          <p:spPr bwMode="auto">
            <a:xfrm>
              <a:off x="4041" y="2098"/>
              <a:ext cx="4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2" name="Line 1046"/>
            <p:cNvSpPr>
              <a:spLocks noChangeShapeType="1"/>
            </p:cNvSpPr>
            <p:nvPr/>
          </p:nvSpPr>
          <p:spPr bwMode="auto">
            <a:xfrm>
              <a:off x="4041" y="2303"/>
              <a:ext cx="4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3" name="Line 1047"/>
            <p:cNvSpPr>
              <a:spLocks noChangeShapeType="1"/>
            </p:cNvSpPr>
            <p:nvPr/>
          </p:nvSpPr>
          <p:spPr bwMode="auto">
            <a:xfrm>
              <a:off x="4041" y="2587"/>
              <a:ext cx="4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4" name="Text Box 1048"/>
            <p:cNvSpPr txBox="1">
              <a:spLocks noChangeArrowheads="1"/>
            </p:cNvSpPr>
            <p:nvPr/>
          </p:nvSpPr>
          <p:spPr bwMode="auto">
            <a:xfrm>
              <a:off x="3786" y="1958"/>
              <a:ext cx="510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18000"/>
                <a:t>IL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/>
                <a:t>S1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/>
                <a:t>S0</a:t>
              </a:r>
            </a:p>
          </p:txBody>
        </p:sp>
      </p:grpSp>
      <p:sp>
        <p:nvSpPr>
          <p:cNvPr id="51225" name="Text Box 1049"/>
          <p:cNvSpPr txBox="1">
            <a:spLocks noChangeArrowheads="1"/>
          </p:cNvSpPr>
          <p:nvPr/>
        </p:nvSpPr>
        <p:spPr bwMode="auto">
          <a:xfrm>
            <a:off x="7100888" y="3467100"/>
            <a:ext cx="485775" cy="8223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01</a:t>
            </a:r>
          </a:p>
        </p:txBody>
      </p:sp>
      <p:sp>
        <p:nvSpPr>
          <p:cNvPr id="51226" name="Line 1050"/>
          <p:cNvSpPr>
            <a:spLocks noChangeShapeType="1"/>
          </p:cNvSpPr>
          <p:nvPr/>
        </p:nvSpPr>
        <p:spPr bwMode="auto">
          <a:xfrm flipV="1">
            <a:off x="2338388" y="2628900"/>
            <a:ext cx="0" cy="708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27" name="Line 1051"/>
          <p:cNvSpPr>
            <a:spLocks noChangeShapeType="1"/>
          </p:cNvSpPr>
          <p:nvPr/>
        </p:nvSpPr>
        <p:spPr bwMode="auto">
          <a:xfrm>
            <a:off x="2338388" y="26289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28" name="Oval 1052"/>
          <p:cNvSpPr>
            <a:spLocks noChangeArrowheads="1"/>
          </p:cNvSpPr>
          <p:nvPr/>
        </p:nvSpPr>
        <p:spPr bwMode="auto">
          <a:xfrm>
            <a:off x="5572125" y="2600325"/>
            <a:ext cx="85725" cy="460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229" name="Group 1053"/>
          <p:cNvGrpSpPr>
            <a:grpSpLocks/>
          </p:cNvGrpSpPr>
          <p:nvPr/>
        </p:nvGrpSpPr>
        <p:grpSpPr bwMode="auto">
          <a:xfrm>
            <a:off x="400050" y="3684588"/>
            <a:ext cx="2243138" cy="393700"/>
            <a:chOff x="252" y="2321"/>
            <a:chExt cx="1413" cy="248"/>
          </a:xfrm>
        </p:grpSpPr>
        <p:grpSp>
          <p:nvGrpSpPr>
            <p:cNvPr id="51230" name="Group 1054"/>
            <p:cNvGrpSpPr>
              <a:grpSpLocks/>
            </p:cNvGrpSpPr>
            <p:nvPr/>
          </p:nvGrpSpPr>
          <p:grpSpPr bwMode="auto">
            <a:xfrm>
              <a:off x="1068" y="2326"/>
              <a:ext cx="405" cy="243"/>
              <a:chOff x="675" y="3330"/>
              <a:chExt cx="405" cy="243"/>
            </a:xfrm>
          </p:grpSpPr>
          <p:sp>
            <p:nvSpPr>
              <p:cNvPr id="51231" name="Line 1055"/>
              <p:cNvSpPr>
                <a:spLocks noChangeShapeType="1"/>
              </p:cNvSpPr>
              <p:nvPr/>
            </p:nvSpPr>
            <p:spPr bwMode="auto">
              <a:xfrm>
                <a:off x="675" y="3573"/>
                <a:ext cx="2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32" name="Line 1056"/>
              <p:cNvSpPr>
                <a:spLocks noChangeShapeType="1"/>
              </p:cNvSpPr>
              <p:nvPr/>
            </p:nvSpPr>
            <p:spPr bwMode="auto">
              <a:xfrm>
                <a:off x="900" y="3330"/>
                <a:ext cx="0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33" name="Line 1057"/>
              <p:cNvSpPr>
                <a:spLocks noChangeShapeType="1"/>
              </p:cNvSpPr>
              <p:nvPr/>
            </p:nvSpPr>
            <p:spPr bwMode="auto">
              <a:xfrm>
                <a:off x="900" y="3330"/>
                <a:ext cx="1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34" name="Line 1058"/>
              <p:cNvSpPr>
                <a:spLocks noChangeShapeType="1"/>
              </p:cNvSpPr>
              <p:nvPr/>
            </p:nvSpPr>
            <p:spPr bwMode="auto">
              <a:xfrm>
                <a:off x="1080" y="3330"/>
                <a:ext cx="0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235" name="Group 1059"/>
            <p:cNvGrpSpPr>
              <a:grpSpLocks/>
            </p:cNvGrpSpPr>
            <p:nvPr/>
          </p:nvGrpSpPr>
          <p:grpSpPr bwMode="auto">
            <a:xfrm>
              <a:off x="663" y="2321"/>
              <a:ext cx="405" cy="243"/>
              <a:chOff x="675" y="3330"/>
              <a:chExt cx="405" cy="243"/>
            </a:xfrm>
          </p:grpSpPr>
          <p:sp>
            <p:nvSpPr>
              <p:cNvPr id="51236" name="Line 1060"/>
              <p:cNvSpPr>
                <a:spLocks noChangeShapeType="1"/>
              </p:cNvSpPr>
              <p:nvPr/>
            </p:nvSpPr>
            <p:spPr bwMode="auto">
              <a:xfrm>
                <a:off x="675" y="3573"/>
                <a:ext cx="2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37" name="Line 1061"/>
              <p:cNvSpPr>
                <a:spLocks noChangeShapeType="1"/>
              </p:cNvSpPr>
              <p:nvPr/>
            </p:nvSpPr>
            <p:spPr bwMode="auto">
              <a:xfrm>
                <a:off x="900" y="3330"/>
                <a:ext cx="0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38" name="Line 1062"/>
              <p:cNvSpPr>
                <a:spLocks noChangeShapeType="1"/>
              </p:cNvSpPr>
              <p:nvPr/>
            </p:nvSpPr>
            <p:spPr bwMode="auto">
              <a:xfrm>
                <a:off x="900" y="3330"/>
                <a:ext cx="1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39" name="Line 1063"/>
              <p:cNvSpPr>
                <a:spLocks noChangeShapeType="1"/>
              </p:cNvSpPr>
              <p:nvPr/>
            </p:nvSpPr>
            <p:spPr bwMode="auto">
              <a:xfrm>
                <a:off x="1080" y="3330"/>
                <a:ext cx="0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240" name="Group 1064"/>
            <p:cNvGrpSpPr>
              <a:grpSpLocks/>
            </p:cNvGrpSpPr>
            <p:nvPr/>
          </p:nvGrpSpPr>
          <p:grpSpPr bwMode="auto">
            <a:xfrm>
              <a:off x="252" y="2321"/>
              <a:ext cx="405" cy="243"/>
              <a:chOff x="675" y="3330"/>
              <a:chExt cx="405" cy="243"/>
            </a:xfrm>
          </p:grpSpPr>
          <p:sp>
            <p:nvSpPr>
              <p:cNvPr id="51241" name="Line 1065"/>
              <p:cNvSpPr>
                <a:spLocks noChangeShapeType="1"/>
              </p:cNvSpPr>
              <p:nvPr/>
            </p:nvSpPr>
            <p:spPr bwMode="auto">
              <a:xfrm>
                <a:off x="675" y="3573"/>
                <a:ext cx="2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42" name="Line 1066"/>
              <p:cNvSpPr>
                <a:spLocks noChangeShapeType="1"/>
              </p:cNvSpPr>
              <p:nvPr/>
            </p:nvSpPr>
            <p:spPr bwMode="auto">
              <a:xfrm>
                <a:off x="900" y="3330"/>
                <a:ext cx="0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43" name="Line 1067"/>
              <p:cNvSpPr>
                <a:spLocks noChangeShapeType="1"/>
              </p:cNvSpPr>
              <p:nvPr/>
            </p:nvSpPr>
            <p:spPr bwMode="auto">
              <a:xfrm>
                <a:off x="900" y="3330"/>
                <a:ext cx="1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44" name="Line 1068"/>
              <p:cNvSpPr>
                <a:spLocks noChangeShapeType="1"/>
              </p:cNvSpPr>
              <p:nvPr/>
            </p:nvSpPr>
            <p:spPr bwMode="auto">
              <a:xfrm>
                <a:off x="1080" y="3330"/>
                <a:ext cx="0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245" name="Line 1069"/>
            <p:cNvSpPr>
              <a:spLocks noChangeShapeType="1"/>
            </p:cNvSpPr>
            <p:nvPr/>
          </p:nvSpPr>
          <p:spPr bwMode="auto">
            <a:xfrm>
              <a:off x="1473" y="25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246" name="Group 1070"/>
          <p:cNvGrpSpPr>
            <a:grpSpLocks/>
          </p:cNvGrpSpPr>
          <p:nvPr/>
        </p:nvGrpSpPr>
        <p:grpSpPr bwMode="auto">
          <a:xfrm>
            <a:off x="3605213" y="2003425"/>
            <a:ext cx="2162175" cy="381000"/>
            <a:chOff x="2271" y="1262"/>
            <a:chExt cx="1362" cy="240"/>
          </a:xfrm>
        </p:grpSpPr>
        <p:sp>
          <p:nvSpPr>
            <p:cNvPr id="51247" name="Oval 1071"/>
            <p:cNvSpPr>
              <a:spLocks noChangeArrowheads="1"/>
            </p:cNvSpPr>
            <p:nvPr/>
          </p:nvSpPr>
          <p:spPr bwMode="auto">
            <a:xfrm>
              <a:off x="2703" y="1262"/>
              <a:ext cx="192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8" name="Oval 1072"/>
            <p:cNvSpPr>
              <a:spLocks noChangeArrowheads="1"/>
            </p:cNvSpPr>
            <p:nvPr/>
          </p:nvSpPr>
          <p:spPr bwMode="auto">
            <a:xfrm>
              <a:off x="2271" y="1262"/>
              <a:ext cx="192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9" name="Oval 1073"/>
            <p:cNvSpPr>
              <a:spLocks noChangeArrowheads="1"/>
            </p:cNvSpPr>
            <p:nvPr/>
          </p:nvSpPr>
          <p:spPr bwMode="auto">
            <a:xfrm>
              <a:off x="3441" y="1262"/>
              <a:ext cx="192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50" name="Oval 1074"/>
            <p:cNvSpPr>
              <a:spLocks noChangeArrowheads="1"/>
            </p:cNvSpPr>
            <p:nvPr/>
          </p:nvSpPr>
          <p:spPr bwMode="auto">
            <a:xfrm>
              <a:off x="3078" y="1262"/>
              <a:ext cx="192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51" name="Oval 1075"/>
          <p:cNvSpPr>
            <a:spLocks noChangeArrowheads="1"/>
          </p:cNvSpPr>
          <p:nvPr/>
        </p:nvSpPr>
        <p:spPr bwMode="auto">
          <a:xfrm>
            <a:off x="3605213" y="2003425"/>
            <a:ext cx="304800" cy="38100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52" name="Text Box 1076"/>
          <p:cNvSpPr txBox="1">
            <a:spLocks noChangeArrowheads="1"/>
          </p:cNvSpPr>
          <p:nvPr/>
        </p:nvSpPr>
        <p:spPr bwMode="auto">
          <a:xfrm>
            <a:off x="2828925" y="2243138"/>
            <a:ext cx="257175" cy="712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</a:t>
            </a:r>
          </a:p>
          <a:p>
            <a:pPr>
              <a:spcBef>
                <a:spcPct val="50000"/>
              </a:spcBef>
            </a:pPr>
            <a:endParaRPr lang="en-US" altLang="zh-CN" sz="1600"/>
          </a:p>
        </p:txBody>
      </p:sp>
      <p:sp>
        <p:nvSpPr>
          <p:cNvPr id="51253" name="Oval 1077"/>
          <p:cNvSpPr>
            <a:spLocks noChangeArrowheads="1"/>
          </p:cNvSpPr>
          <p:nvPr/>
        </p:nvSpPr>
        <p:spPr bwMode="auto">
          <a:xfrm>
            <a:off x="2728913" y="2571750"/>
            <a:ext cx="115887" cy="904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54" name="Oval 1078"/>
          <p:cNvSpPr>
            <a:spLocks noChangeArrowheads="1"/>
          </p:cNvSpPr>
          <p:nvPr/>
        </p:nvSpPr>
        <p:spPr bwMode="auto">
          <a:xfrm>
            <a:off x="4276725" y="2003425"/>
            <a:ext cx="304800" cy="38100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55" name="Oval 1079"/>
          <p:cNvSpPr>
            <a:spLocks noChangeArrowheads="1"/>
          </p:cNvSpPr>
          <p:nvPr/>
        </p:nvSpPr>
        <p:spPr bwMode="auto">
          <a:xfrm>
            <a:off x="4886325" y="2003425"/>
            <a:ext cx="304800" cy="38100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56" name="Oval 1080"/>
          <p:cNvSpPr>
            <a:spLocks noChangeArrowheads="1"/>
          </p:cNvSpPr>
          <p:nvPr/>
        </p:nvSpPr>
        <p:spPr bwMode="auto">
          <a:xfrm>
            <a:off x="5462588" y="2003425"/>
            <a:ext cx="304800" cy="38100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57" name="Oval 1081"/>
          <p:cNvSpPr>
            <a:spLocks noChangeArrowheads="1"/>
          </p:cNvSpPr>
          <p:nvPr/>
        </p:nvSpPr>
        <p:spPr bwMode="auto">
          <a:xfrm>
            <a:off x="3605213" y="2003425"/>
            <a:ext cx="3048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58" name="Oval 1082"/>
          <p:cNvSpPr>
            <a:spLocks noChangeArrowheads="1"/>
          </p:cNvSpPr>
          <p:nvPr/>
        </p:nvSpPr>
        <p:spPr bwMode="auto">
          <a:xfrm>
            <a:off x="4276725" y="2003425"/>
            <a:ext cx="3048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59" name="Oval 1083"/>
          <p:cNvSpPr>
            <a:spLocks noChangeArrowheads="1"/>
          </p:cNvSpPr>
          <p:nvPr/>
        </p:nvSpPr>
        <p:spPr bwMode="auto">
          <a:xfrm>
            <a:off x="4886325" y="2003425"/>
            <a:ext cx="3048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60" name="Oval 1084"/>
          <p:cNvSpPr>
            <a:spLocks noChangeArrowheads="1"/>
          </p:cNvSpPr>
          <p:nvPr/>
        </p:nvSpPr>
        <p:spPr bwMode="auto">
          <a:xfrm>
            <a:off x="5462588" y="2003425"/>
            <a:ext cx="3048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61" name="Oval 1085"/>
          <p:cNvSpPr>
            <a:spLocks noChangeArrowheads="1"/>
          </p:cNvSpPr>
          <p:nvPr/>
        </p:nvSpPr>
        <p:spPr bwMode="auto">
          <a:xfrm>
            <a:off x="1225550" y="5318125"/>
            <a:ext cx="938213" cy="50641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0000</a:t>
            </a:r>
          </a:p>
        </p:txBody>
      </p:sp>
      <p:grpSp>
        <p:nvGrpSpPr>
          <p:cNvPr id="51262" name="Group 1086"/>
          <p:cNvGrpSpPr>
            <a:grpSpLocks/>
          </p:cNvGrpSpPr>
          <p:nvPr/>
        </p:nvGrpSpPr>
        <p:grpSpPr bwMode="auto">
          <a:xfrm>
            <a:off x="2124075" y="5318125"/>
            <a:ext cx="1362075" cy="506413"/>
            <a:chOff x="1068" y="3350"/>
            <a:chExt cx="858" cy="319"/>
          </a:xfrm>
        </p:grpSpPr>
        <p:sp>
          <p:nvSpPr>
            <p:cNvPr id="51263" name="Line 1087"/>
            <p:cNvSpPr>
              <a:spLocks noChangeShapeType="1"/>
            </p:cNvSpPr>
            <p:nvPr/>
          </p:nvSpPr>
          <p:spPr bwMode="auto">
            <a:xfrm>
              <a:off x="1068" y="3510"/>
              <a:ext cx="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4" name="Oval 1088"/>
            <p:cNvSpPr>
              <a:spLocks noChangeArrowheads="1"/>
            </p:cNvSpPr>
            <p:nvPr/>
          </p:nvSpPr>
          <p:spPr bwMode="auto">
            <a:xfrm>
              <a:off x="1293" y="3350"/>
              <a:ext cx="633" cy="319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0001</a:t>
              </a:r>
            </a:p>
          </p:txBody>
        </p:sp>
      </p:grpSp>
      <p:grpSp>
        <p:nvGrpSpPr>
          <p:cNvPr id="51265" name="Group 1089"/>
          <p:cNvGrpSpPr>
            <a:grpSpLocks/>
          </p:cNvGrpSpPr>
          <p:nvPr/>
        </p:nvGrpSpPr>
        <p:grpSpPr bwMode="auto">
          <a:xfrm>
            <a:off x="3529013" y="5318125"/>
            <a:ext cx="1362075" cy="506413"/>
            <a:chOff x="1068" y="3350"/>
            <a:chExt cx="858" cy="319"/>
          </a:xfrm>
        </p:grpSpPr>
        <p:sp>
          <p:nvSpPr>
            <p:cNvPr id="51266" name="Line 1090"/>
            <p:cNvSpPr>
              <a:spLocks noChangeShapeType="1"/>
            </p:cNvSpPr>
            <p:nvPr/>
          </p:nvSpPr>
          <p:spPr bwMode="auto">
            <a:xfrm>
              <a:off x="1068" y="3510"/>
              <a:ext cx="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7" name="Oval 1091"/>
            <p:cNvSpPr>
              <a:spLocks noChangeArrowheads="1"/>
            </p:cNvSpPr>
            <p:nvPr/>
          </p:nvSpPr>
          <p:spPr bwMode="auto">
            <a:xfrm>
              <a:off x="1293" y="3350"/>
              <a:ext cx="633" cy="319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0011</a:t>
              </a:r>
            </a:p>
          </p:txBody>
        </p:sp>
      </p:grpSp>
      <p:grpSp>
        <p:nvGrpSpPr>
          <p:cNvPr id="51268" name="Group 1092"/>
          <p:cNvGrpSpPr>
            <a:grpSpLocks/>
          </p:cNvGrpSpPr>
          <p:nvPr/>
        </p:nvGrpSpPr>
        <p:grpSpPr bwMode="auto">
          <a:xfrm>
            <a:off x="4891088" y="5318125"/>
            <a:ext cx="1362075" cy="506413"/>
            <a:chOff x="1068" y="3350"/>
            <a:chExt cx="858" cy="319"/>
          </a:xfrm>
        </p:grpSpPr>
        <p:sp>
          <p:nvSpPr>
            <p:cNvPr id="51269" name="Line 1093"/>
            <p:cNvSpPr>
              <a:spLocks noChangeShapeType="1"/>
            </p:cNvSpPr>
            <p:nvPr/>
          </p:nvSpPr>
          <p:spPr bwMode="auto">
            <a:xfrm>
              <a:off x="1068" y="3510"/>
              <a:ext cx="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0" name="Oval 1094"/>
            <p:cNvSpPr>
              <a:spLocks noChangeArrowheads="1"/>
            </p:cNvSpPr>
            <p:nvPr/>
          </p:nvSpPr>
          <p:spPr bwMode="auto">
            <a:xfrm>
              <a:off x="1293" y="3350"/>
              <a:ext cx="633" cy="319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0111</a:t>
              </a:r>
            </a:p>
          </p:txBody>
        </p:sp>
      </p:grpSp>
      <p:grpSp>
        <p:nvGrpSpPr>
          <p:cNvPr id="51271" name="Group 1095"/>
          <p:cNvGrpSpPr>
            <a:grpSpLocks/>
          </p:cNvGrpSpPr>
          <p:nvPr/>
        </p:nvGrpSpPr>
        <p:grpSpPr bwMode="auto">
          <a:xfrm>
            <a:off x="5276850" y="5824538"/>
            <a:ext cx="1004888" cy="863600"/>
            <a:chOff x="3270" y="3669"/>
            <a:chExt cx="633" cy="544"/>
          </a:xfrm>
        </p:grpSpPr>
        <p:sp>
          <p:nvSpPr>
            <p:cNvPr id="51272" name="Line 1096"/>
            <p:cNvSpPr>
              <a:spLocks noChangeShapeType="1"/>
            </p:cNvSpPr>
            <p:nvPr/>
          </p:nvSpPr>
          <p:spPr bwMode="auto">
            <a:xfrm rot="5400000">
              <a:off x="3451" y="3782"/>
              <a:ext cx="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3" name="Oval 1097"/>
            <p:cNvSpPr>
              <a:spLocks noChangeArrowheads="1"/>
            </p:cNvSpPr>
            <p:nvPr/>
          </p:nvSpPr>
          <p:spPr bwMode="auto">
            <a:xfrm>
              <a:off x="3270" y="3894"/>
              <a:ext cx="633" cy="319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1111</a:t>
              </a:r>
            </a:p>
          </p:txBody>
        </p:sp>
      </p:grpSp>
      <p:grpSp>
        <p:nvGrpSpPr>
          <p:cNvPr id="51274" name="Group 1098"/>
          <p:cNvGrpSpPr>
            <a:grpSpLocks/>
          </p:cNvGrpSpPr>
          <p:nvPr/>
        </p:nvGrpSpPr>
        <p:grpSpPr bwMode="auto">
          <a:xfrm>
            <a:off x="3900488" y="6180138"/>
            <a:ext cx="1347787" cy="506412"/>
            <a:chOff x="2421" y="3893"/>
            <a:chExt cx="849" cy="319"/>
          </a:xfrm>
        </p:grpSpPr>
        <p:sp>
          <p:nvSpPr>
            <p:cNvPr id="51275" name="Line 1099"/>
            <p:cNvSpPr>
              <a:spLocks noChangeShapeType="1"/>
            </p:cNvSpPr>
            <p:nvPr/>
          </p:nvSpPr>
          <p:spPr bwMode="auto">
            <a:xfrm flipH="1">
              <a:off x="3045" y="4074"/>
              <a:ext cx="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6" name="Oval 1100"/>
            <p:cNvSpPr>
              <a:spLocks noChangeArrowheads="1"/>
            </p:cNvSpPr>
            <p:nvPr/>
          </p:nvSpPr>
          <p:spPr bwMode="auto">
            <a:xfrm>
              <a:off x="2421" y="3893"/>
              <a:ext cx="633" cy="319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1110</a:t>
              </a:r>
            </a:p>
          </p:txBody>
        </p:sp>
      </p:grpSp>
      <p:grpSp>
        <p:nvGrpSpPr>
          <p:cNvPr id="51277" name="Group 1101"/>
          <p:cNvGrpSpPr>
            <a:grpSpLocks/>
          </p:cNvGrpSpPr>
          <p:nvPr/>
        </p:nvGrpSpPr>
        <p:grpSpPr bwMode="auto">
          <a:xfrm>
            <a:off x="2524125" y="6181725"/>
            <a:ext cx="1347788" cy="506413"/>
            <a:chOff x="2421" y="3893"/>
            <a:chExt cx="849" cy="319"/>
          </a:xfrm>
        </p:grpSpPr>
        <p:sp>
          <p:nvSpPr>
            <p:cNvPr id="51278" name="Line 1102"/>
            <p:cNvSpPr>
              <a:spLocks noChangeShapeType="1"/>
            </p:cNvSpPr>
            <p:nvPr/>
          </p:nvSpPr>
          <p:spPr bwMode="auto">
            <a:xfrm flipH="1">
              <a:off x="3045" y="4074"/>
              <a:ext cx="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9" name="Oval 1103"/>
            <p:cNvSpPr>
              <a:spLocks noChangeArrowheads="1"/>
            </p:cNvSpPr>
            <p:nvPr/>
          </p:nvSpPr>
          <p:spPr bwMode="auto">
            <a:xfrm>
              <a:off x="2421" y="3893"/>
              <a:ext cx="633" cy="319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1100</a:t>
              </a:r>
            </a:p>
          </p:txBody>
        </p:sp>
      </p:grpSp>
      <p:grpSp>
        <p:nvGrpSpPr>
          <p:cNvPr id="51280" name="Group 1104"/>
          <p:cNvGrpSpPr>
            <a:grpSpLocks/>
          </p:cNvGrpSpPr>
          <p:nvPr/>
        </p:nvGrpSpPr>
        <p:grpSpPr bwMode="auto">
          <a:xfrm>
            <a:off x="1120775" y="6180138"/>
            <a:ext cx="1347788" cy="506412"/>
            <a:chOff x="2421" y="3893"/>
            <a:chExt cx="849" cy="319"/>
          </a:xfrm>
        </p:grpSpPr>
        <p:sp>
          <p:nvSpPr>
            <p:cNvPr id="51281" name="Line 1105"/>
            <p:cNvSpPr>
              <a:spLocks noChangeShapeType="1"/>
            </p:cNvSpPr>
            <p:nvPr/>
          </p:nvSpPr>
          <p:spPr bwMode="auto">
            <a:xfrm flipH="1">
              <a:off x="3045" y="4074"/>
              <a:ext cx="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2" name="Oval 1106"/>
            <p:cNvSpPr>
              <a:spLocks noChangeArrowheads="1"/>
            </p:cNvSpPr>
            <p:nvPr/>
          </p:nvSpPr>
          <p:spPr bwMode="auto">
            <a:xfrm>
              <a:off x="2421" y="3893"/>
              <a:ext cx="633" cy="319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1000</a:t>
              </a:r>
            </a:p>
          </p:txBody>
        </p:sp>
      </p:grpSp>
      <p:sp>
        <p:nvSpPr>
          <p:cNvPr id="51283" name="Line 1107"/>
          <p:cNvSpPr>
            <a:spLocks noChangeShapeType="1"/>
          </p:cNvSpPr>
          <p:nvPr/>
        </p:nvSpPr>
        <p:spPr bwMode="auto">
          <a:xfrm flipV="1">
            <a:off x="1695450" y="5824538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2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2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12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12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2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12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8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12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1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1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1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1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1" grpId="0" animBg="1"/>
      <p:bldP spid="51254" grpId="0" animBg="1"/>
      <p:bldP spid="51255" grpId="0" animBg="1"/>
      <p:bldP spid="51256" grpId="0" animBg="1"/>
      <p:bldP spid="51257" grpId="0" animBg="1"/>
      <p:bldP spid="51258" grpId="0" animBg="1"/>
      <p:bldP spid="51259" grpId="0" animBg="1"/>
      <p:bldP spid="51260" grpId="0" animBg="1"/>
      <p:bldP spid="51261" grpId="0" animBg="1" autoUpdateAnimBg="0"/>
      <p:bldP spid="5128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143000" y="457200"/>
            <a:ext cx="41005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5</a:t>
            </a:r>
            <a:r>
              <a:rPr lang="zh-CN" altLang="en-US" sz="3200" b="1"/>
              <a:t>、</a:t>
            </a:r>
            <a:r>
              <a:rPr lang="en-US" altLang="zh-CN" sz="3200" b="1"/>
              <a:t>4</a:t>
            </a:r>
            <a:r>
              <a:rPr lang="zh-CN" altLang="en-US" sz="3200" b="1"/>
              <a:t>、</a:t>
            </a:r>
            <a:r>
              <a:rPr lang="en-US" altLang="zh-CN" sz="3200" b="1"/>
              <a:t>2    </a:t>
            </a:r>
            <a:r>
              <a:rPr lang="zh-CN" altLang="en-US" sz="3200" b="1"/>
              <a:t>计数器</a:t>
            </a:r>
          </a:p>
        </p:txBody>
      </p:sp>
      <p:sp>
        <p:nvSpPr>
          <p:cNvPr id="16387" name="AutoShape 3"/>
          <p:cNvSpPr>
            <a:spLocks noChangeArrowheads="1"/>
          </p:cNvSpPr>
          <p:nvPr/>
        </p:nvSpPr>
        <p:spPr bwMode="auto">
          <a:xfrm>
            <a:off x="3962400" y="1036638"/>
            <a:ext cx="5181600" cy="1828800"/>
          </a:xfrm>
          <a:prstGeom prst="wedgeRoundRectCallout">
            <a:avLst>
              <a:gd name="adj1" fmla="val -48991"/>
              <a:gd name="adj2" fmla="val -6215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b="1"/>
              <a:t>计数器</a:t>
            </a:r>
            <a:r>
              <a:rPr lang="zh-CN" altLang="en-US" b="1">
                <a:solidFill>
                  <a:schemeClr val="accent1"/>
                </a:solidFill>
              </a:rPr>
              <a:t>是用来记录脉冲数目的数字电路，它是构成数字设备的基本的逻辑部件，可用于定时、延时、分频等逻辑功能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762000" y="4217988"/>
            <a:ext cx="7696200" cy="246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宋体" pitchFamily="2" charset="-122"/>
              </a:rPr>
              <a:t>二、计数器的分类：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latin typeface="宋体" pitchFamily="2" charset="-122"/>
              </a:rPr>
              <a:t>按工作方式分：异步计数器，同步计数器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latin typeface="宋体" pitchFamily="2" charset="-122"/>
              </a:rPr>
              <a:t>按编码方式分：二进制计数器，二</a:t>
            </a:r>
            <a:r>
              <a:rPr lang="en-US" altLang="zh-CN" b="1">
                <a:latin typeface="宋体" pitchFamily="2" charset="-122"/>
              </a:rPr>
              <a:t>-</a:t>
            </a:r>
            <a:r>
              <a:rPr lang="zh-CN" altLang="en-US" b="1">
                <a:latin typeface="宋体" pitchFamily="2" charset="-122"/>
              </a:rPr>
              <a:t>十进制计数器，任意进制计数器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latin typeface="宋体" pitchFamily="2" charset="-122"/>
              </a:rPr>
              <a:t>按工作特点分：加法计数器，减法计数器，可逆计数器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762000" y="1357313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一、计数器的作用</a:t>
            </a:r>
          </a:p>
        </p:txBody>
      </p:sp>
      <p:grpSp>
        <p:nvGrpSpPr>
          <p:cNvPr id="16394" name="Group 10"/>
          <p:cNvGrpSpPr>
            <a:grpSpLocks/>
          </p:cNvGrpSpPr>
          <p:nvPr/>
        </p:nvGrpSpPr>
        <p:grpSpPr bwMode="auto">
          <a:xfrm>
            <a:off x="1042988" y="2686050"/>
            <a:ext cx="2243137" cy="393700"/>
            <a:chOff x="252" y="2321"/>
            <a:chExt cx="1413" cy="248"/>
          </a:xfrm>
        </p:grpSpPr>
        <p:grpSp>
          <p:nvGrpSpPr>
            <p:cNvPr id="16395" name="Group 11"/>
            <p:cNvGrpSpPr>
              <a:grpSpLocks/>
            </p:cNvGrpSpPr>
            <p:nvPr/>
          </p:nvGrpSpPr>
          <p:grpSpPr bwMode="auto">
            <a:xfrm>
              <a:off x="1068" y="2326"/>
              <a:ext cx="405" cy="243"/>
              <a:chOff x="675" y="3330"/>
              <a:chExt cx="405" cy="243"/>
            </a:xfrm>
          </p:grpSpPr>
          <p:sp>
            <p:nvSpPr>
              <p:cNvPr id="16396" name="Line 12"/>
              <p:cNvSpPr>
                <a:spLocks noChangeShapeType="1"/>
              </p:cNvSpPr>
              <p:nvPr/>
            </p:nvSpPr>
            <p:spPr bwMode="auto">
              <a:xfrm>
                <a:off x="675" y="3573"/>
                <a:ext cx="2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7" name="Line 13"/>
              <p:cNvSpPr>
                <a:spLocks noChangeShapeType="1"/>
              </p:cNvSpPr>
              <p:nvPr/>
            </p:nvSpPr>
            <p:spPr bwMode="auto">
              <a:xfrm>
                <a:off x="900" y="3330"/>
                <a:ext cx="0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8" name="Line 14"/>
              <p:cNvSpPr>
                <a:spLocks noChangeShapeType="1"/>
              </p:cNvSpPr>
              <p:nvPr/>
            </p:nvSpPr>
            <p:spPr bwMode="auto">
              <a:xfrm>
                <a:off x="900" y="3330"/>
                <a:ext cx="1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9" name="Line 15"/>
              <p:cNvSpPr>
                <a:spLocks noChangeShapeType="1"/>
              </p:cNvSpPr>
              <p:nvPr/>
            </p:nvSpPr>
            <p:spPr bwMode="auto">
              <a:xfrm>
                <a:off x="1080" y="3330"/>
                <a:ext cx="0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00" name="Group 16"/>
            <p:cNvGrpSpPr>
              <a:grpSpLocks/>
            </p:cNvGrpSpPr>
            <p:nvPr/>
          </p:nvGrpSpPr>
          <p:grpSpPr bwMode="auto">
            <a:xfrm>
              <a:off x="663" y="2321"/>
              <a:ext cx="405" cy="243"/>
              <a:chOff x="675" y="3330"/>
              <a:chExt cx="405" cy="243"/>
            </a:xfrm>
          </p:grpSpPr>
          <p:sp>
            <p:nvSpPr>
              <p:cNvPr id="16401" name="Line 17"/>
              <p:cNvSpPr>
                <a:spLocks noChangeShapeType="1"/>
              </p:cNvSpPr>
              <p:nvPr/>
            </p:nvSpPr>
            <p:spPr bwMode="auto">
              <a:xfrm>
                <a:off x="675" y="3573"/>
                <a:ext cx="2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2" name="Line 18"/>
              <p:cNvSpPr>
                <a:spLocks noChangeShapeType="1"/>
              </p:cNvSpPr>
              <p:nvPr/>
            </p:nvSpPr>
            <p:spPr bwMode="auto">
              <a:xfrm>
                <a:off x="900" y="3330"/>
                <a:ext cx="0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3" name="Line 19"/>
              <p:cNvSpPr>
                <a:spLocks noChangeShapeType="1"/>
              </p:cNvSpPr>
              <p:nvPr/>
            </p:nvSpPr>
            <p:spPr bwMode="auto">
              <a:xfrm>
                <a:off x="900" y="3330"/>
                <a:ext cx="1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4" name="Line 20"/>
              <p:cNvSpPr>
                <a:spLocks noChangeShapeType="1"/>
              </p:cNvSpPr>
              <p:nvPr/>
            </p:nvSpPr>
            <p:spPr bwMode="auto">
              <a:xfrm>
                <a:off x="1080" y="3330"/>
                <a:ext cx="0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05" name="Group 21"/>
            <p:cNvGrpSpPr>
              <a:grpSpLocks/>
            </p:cNvGrpSpPr>
            <p:nvPr/>
          </p:nvGrpSpPr>
          <p:grpSpPr bwMode="auto">
            <a:xfrm>
              <a:off x="252" y="2321"/>
              <a:ext cx="405" cy="243"/>
              <a:chOff x="675" y="3330"/>
              <a:chExt cx="405" cy="243"/>
            </a:xfrm>
          </p:grpSpPr>
          <p:sp>
            <p:nvSpPr>
              <p:cNvPr id="16406" name="Line 22"/>
              <p:cNvSpPr>
                <a:spLocks noChangeShapeType="1"/>
              </p:cNvSpPr>
              <p:nvPr/>
            </p:nvSpPr>
            <p:spPr bwMode="auto">
              <a:xfrm>
                <a:off x="675" y="3573"/>
                <a:ext cx="2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7" name="Line 23"/>
              <p:cNvSpPr>
                <a:spLocks noChangeShapeType="1"/>
              </p:cNvSpPr>
              <p:nvPr/>
            </p:nvSpPr>
            <p:spPr bwMode="auto">
              <a:xfrm>
                <a:off x="900" y="3330"/>
                <a:ext cx="0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8" name="Line 24"/>
              <p:cNvSpPr>
                <a:spLocks noChangeShapeType="1"/>
              </p:cNvSpPr>
              <p:nvPr/>
            </p:nvSpPr>
            <p:spPr bwMode="auto">
              <a:xfrm>
                <a:off x="900" y="3330"/>
                <a:ext cx="1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9" name="Line 25"/>
              <p:cNvSpPr>
                <a:spLocks noChangeShapeType="1"/>
              </p:cNvSpPr>
              <p:nvPr/>
            </p:nvSpPr>
            <p:spPr bwMode="auto">
              <a:xfrm>
                <a:off x="1080" y="3330"/>
                <a:ext cx="0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410" name="Line 26"/>
            <p:cNvSpPr>
              <a:spLocks noChangeShapeType="1"/>
            </p:cNvSpPr>
            <p:nvPr/>
          </p:nvSpPr>
          <p:spPr bwMode="auto">
            <a:xfrm>
              <a:off x="1473" y="25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23" name="Group 39"/>
          <p:cNvGrpSpPr>
            <a:grpSpLocks/>
          </p:cNvGrpSpPr>
          <p:nvPr/>
        </p:nvGrpSpPr>
        <p:grpSpPr bwMode="auto">
          <a:xfrm>
            <a:off x="5614988" y="2886075"/>
            <a:ext cx="3214687" cy="385763"/>
            <a:chOff x="3735" y="1940"/>
            <a:chExt cx="2025" cy="243"/>
          </a:xfrm>
        </p:grpSpPr>
        <p:grpSp>
          <p:nvGrpSpPr>
            <p:cNvPr id="16411" name="Group 27"/>
            <p:cNvGrpSpPr>
              <a:grpSpLocks/>
            </p:cNvGrpSpPr>
            <p:nvPr/>
          </p:nvGrpSpPr>
          <p:grpSpPr bwMode="auto">
            <a:xfrm>
              <a:off x="3735" y="1940"/>
              <a:ext cx="405" cy="243"/>
              <a:chOff x="675" y="3330"/>
              <a:chExt cx="405" cy="243"/>
            </a:xfrm>
          </p:grpSpPr>
          <p:sp>
            <p:nvSpPr>
              <p:cNvPr id="16412" name="Line 28"/>
              <p:cNvSpPr>
                <a:spLocks noChangeShapeType="1"/>
              </p:cNvSpPr>
              <p:nvPr/>
            </p:nvSpPr>
            <p:spPr bwMode="auto">
              <a:xfrm>
                <a:off x="675" y="3573"/>
                <a:ext cx="2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3" name="Line 29"/>
              <p:cNvSpPr>
                <a:spLocks noChangeShapeType="1"/>
              </p:cNvSpPr>
              <p:nvPr/>
            </p:nvSpPr>
            <p:spPr bwMode="auto">
              <a:xfrm>
                <a:off x="900" y="3330"/>
                <a:ext cx="0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4" name="Line 30"/>
              <p:cNvSpPr>
                <a:spLocks noChangeShapeType="1"/>
              </p:cNvSpPr>
              <p:nvPr/>
            </p:nvSpPr>
            <p:spPr bwMode="auto">
              <a:xfrm>
                <a:off x="900" y="3330"/>
                <a:ext cx="1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5" name="Line 31"/>
              <p:cNvSpPr>
                <a:spLocks noChangeShapeType="1"/>
              </p:cNvSpPr>
              <p:nvPr/>
            </p:nvSpPr>
            <p:spPr bwMode="auto">
              <a:xfrm>
                <a:off x="1080" y="3330"/>
                <a:ext cx="0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416" name="Line 32"/>
            <p:cNvSpPr>
              <a:spLocks noChangeShapeType="1"/>
            </p:cNvSpPr>
            <p:nvPr/>
          </p:nvSpPr>
          <p:spPr bwMode="auto">
            <a:xfrm>
              <a:off x="4140" y="2183"/>
              <a:ext cx="10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417" name="Group 33"/>
            <p:cNvGrpSpPr>
              <a:grpSpLocks/>
            </p:cNvGrpSpPr>
            <p:nvPr/>
          </p:nvGrpSpPr>
          <p:grpSpPr bwMode="auto">
            <a:xfrm>
              <a:off x="5125" y="1940"/>
              <a:ext cx="405" cy="243"/>
              <a:chOff x="675" y="3330"/>
              <a:chExt cx="405" cy="243"/>
            </a:xfrm>
          </p:grpSpPr>
          <p:sp>
            <p:nvSpPr>
              <p:cNvPr id="16418" name="Line 34"/>
              <p:cNvSpPr>
                <a:spLocks noChangeShapeType="1"/>
              </p:cNvSpPr>
              <p:nvPr/>
            </p:nvSpPr>
            <p:spPr bwMode="auto">
              <a:xfrm>
                <a:off x="675" y="3573"/>
                <a:ext cx="2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9" name="Line 35"/>
              <p:cNvSpPr>
                <a:spLocks noChangeShapeType="1"/>
              </p:cNvSpPr>
              <p:nvPr/>
            </p:nvSpPr>
            <p:spPr bwMode="auto">
              <a:xfrm>
                <a:off x="900" y="3330"/>
                <a:ext cx="0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0" name="Line 36"/>
              <p:cNvSpPr>
                <a:spLocks noChangeShapeType="1"/>
              </p:cNvSpPr>
              <p:nvPr/>
            </p:nvSpPr>
            <p:spPr bwMode="auto">
              <a:xfrm>
                <a:off x="900" y="3330"/>
                <a:ext cx="1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1" name="Line 37"/>
              <p:cNvSpPr>
                <a:spLocks noChangeShapeType="1"/>
              </p:cNvSpPr>
              <p:nvPr/>
            </p:nvSpPr>
            <p:spPr bwMode="auto">
              <a:xfrm>
                <a:off x="1080" y="3330"/>
                <a:ext cx="0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422" name="Line 38"/>
            <p:cNvSpPr>
              <a:spLocks noChangeShapeType="1"/>
            </p:cNvSpPr>
            <p:nvPr/>
          </p:nvSpPr>
          <p:spPr bwMode="auto">
            <a:xfrm>
              <a:off x="5530" y="2183"/>
              <a:ext cx="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14688" name="Object 1024"/>
          <p:cNvGraphicFramePr>
            <a:graphicFrameLocks noChangeAspect="1"/>
          </p:cNvGraphicFramePr>
          <p:nvPr/>
        </p:nvGraphicFramePr>
        <p:xfrm>
          <a:off x="6572250" y="3517900"/>
          <a:ext cx="1827213" cy="700088"/>
        </p:xfrm>
        <a:graphic>
          <a:graphicData uri="http://schemas.openxmlformats.org/presentationml/2006/ole">
            <p:oleObj spid="_x0000_s114688" name="Equation" r:id="rId3" imgW="596880" imgH="228600" progId="Equation.3">
              <p:embed/>
            </p:oleObj>
          </a:graphicData>
        </a:graphic>
      </p:graphicFrame>
      <p:grpSp>
        <p:nvGrpSpPr>
          <p:cNvPr id="16427" name="Group 43"/>
          <p:cNvGrpSpPr>
            <a:grpSpLocks/>
          </p:cNvGrpSpPr>
          <p:nvPr/>
        </p:nvGrpSpPr>
        <p:grpSpPr bwMode="auto">
          <a:xfrm>
            <a:off x="2695575" y="2686050"/>
            <a:ext cx="2919413" cy="1014413"/>
            <a:chOff x="1698" y="1692"/>
            <a:chExt cx="1839" cy="639"/>
          </a:xfrm>
        </p:grpSpPr>
        <p:sp>
          <p:nvSpPr>
            <p:cNvPr id="16391" name="Text Box 7"/>
            <p:cNvSpPr txBox="1">
              <a:spLocks noChangeArrowheads="1"/>
            </p:cNvSpPr>
            <p:nvPr/>
          </p:nvSpPr>
          <p:spPr bwMode="auto">
            <a:xfrm>
              <a:off x="2160" y="1692"/>
              <a:ext cx="1026" cy="63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660033"/>
                  </a:solidFill>
                </a:rPr>
                <a:t>N </a:t>
              </a:r>
              <a:r>
                <a:rPr lang="zh-CN" altLang="en-US" b="1">
                  <a:solidFill>
                    <a:srgbClr val="660033"/>
                  </a:solidFill>
                </a:rPr>
                <a:t>进制</a:t>
              </a:r>
            </a:p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660033"/>
                  </a:solidFill>
                </a:rPr>
                <a:t>计数器</a:t>
              </a:r>
              <a:endParaRPr lang="zh-CN" altLang="en-US" sz="1200" b="1">
                <a:solidFill>
                  <a:srgbClr val="660033"/>
                </a:solidFill>
              </a:endParaRPr>
            </a:p>
          </p:txBody>
        </p:sp>
        <p:sp>
          <p:nvSpPr>
            <p:cNvPr id="16425" name="Line 41"/>
            <p:cNvSpPr>
              <a:spLocks noChangeShapeType="1"/>
            </p:cNvSpPr>
            <p:nvPr/>
          </p:nvSpPr>
          <p:spPr bwMode="auto">
            <a:xfrm>
              <a:off x="1698" y="2029"/>
              <a:ext cx="4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6" name="Line 42"/>
            <p:cNvSpPr>
              <a:spLocks noChangeShapeType="1"/>
            </p:cNvSpPr>
            <p:nvPr/>
          </p:nvSpPr>
          <p:spPr bwMode="auto">
            <a:xfrm>
              <a:off x="3186" y="2029"/>
              <a:ext cx="3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4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4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 autoUpdateAnimBg="0"/>
      <p:bldP spid="16388" grpId="0" build="p" autoUpdateAnimBg="0"/>
      <p:bldP spid="16390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10" name="Group 22"/>
          <p:cNvGrpSpPr>
            <a:grpSpLocks/>
          </p:cNvGrpSpPr>
          <p:nvPr/>
        </p:nvGrpSpPr>
        <p:grpSpPr bwMode="auto">
          <a:xfrm>
            <a:off x="679450" y="1833563"/>
            <a:ext cx="7824788" cy="2998787"/>
            <a:chOff x="428" y="1155"/>
            <a:chExt cx="4929" cy="1889"/>
          </a:xfrm>
        </p:grpSpPr>
        <p:graphicFrame>
          <p:nvGraphicFramePr>
            <p:cNvPr id="115712" name="Object 0"/>
            <p:cNvGraphicFramePr>
              <a:graphicFrameLocks noChangeAspect="1"/>
            </p:cNvGraphicFramePr>
            <p:nvPr/>
          </p:nvGraphicFramePr>
          <p:xfrm>
            <a:off x="3341" y="1347"/>
            <a:ext cx="2016" cy="1697"/>
          </p:xfrm>
          <a:graphic>
            <a:graphicData uri="http://schemas.openxmlformats.org/presentationml/2006/ole">
              <p:oleObj spid="_x0000_s115712" name="Slide" r:id="rId3" imgW="2185920" imgH="1639800" progId="PowerPoint.Slide.8">
                <p:embed/>
              </p:oleObj>
            </a:graphicData>
          </a:graphic>
        </p:graphicFrame>
        <p:graphicFrame>
          <p:nvGraphicFramePr>
            <p:cNvPr id="115713" name="Object 1"/>
            <p:cNvGraphicFramePr>
              <a:graphicFrameLocks noChangeAspect="1"/>
            </p:cNvGraphicFramePr>
            <p:nvPr/>
          </p:nvGraphicFramePr>
          <p:xfrm>
            <a:off x="560" y="1347"/>
            <a:ext cx="2016" cy="1697"/>
          </p:xfrm>
          <a:graphic>
            <a:graphicData uri="http://schemas.openxmlformats.org/presentationml/2006/ole">
              <p:oleObj spid="_x0000_s115713" name="Slide" r:id="rId4" imgW="2176560" imgH="1633680" progId="PowerPoint.Slide.8">
                <p:embed/>
              </p:oleObj>
            </a:graphicData>
          </a:graphic>
        </p:graphicFrame>
        <p:graphicFrame>
          <p:nvGraphicFramePr>
            <p:cNvPr id="115714" name="Object 2"/>
            <p:cNvGraphicFramePr>
              <a:graphicFrameLocks noChangeAspect="1"/>
            </p:cNvGraphicFramePr>
            <p:nvPr/>
          </p:nvGraphicFramePr>
          <p:xfrm>
            <a:off x="1973" y="1347"/>
            <a:ext cx="2016" cy="1697"/>
          </p:xfrm>
          <a:graphic>
            <a:graphicData uri="http://schemas.openxmlformats.org/presentationml/2006/ole">
              <p:oleObj spid="_x0000_s115714" name="Slide" r:id="rId5" imgW="2176560" imgH="1633680" progId="PowerPoint.Slide.8">
                <p:embed/>
              </p:oleObj>
            </a:graphicData>
          </a:graphic>
        </p:graphicFrame>
        <p:sp>
          <p:nvSpPr>
            <p:cNvPr id="37895" name="Line 7"/>
            <p:cNvSpPr>
              <a:spLocks noChangeShapeType="1"/>
            </p:cNvSpPr>
            <p:nvPr/>
          </p:nvSpPr>
          <p:spPr bwMode="auto">
            <a:xfrm>
              <a:off x="743" y="2016"/>
              <a:ext cx="5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6" name="Line 8"/>
            <p:cNvSpPr>
              <a:spLocks noChangeShapeType="1"/>
            </p:cNvSpPr>
            <p:nvPr/>
          </p:nvSpPr>
          <p:spPr bwMode="auto">
            <a:xfrm>
              <a:off x="1898" y="1665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7" name="Line 9"/>
            <p:cNvSpPr>
              <a:spLocks noChangeShapeType="1"/>
            </p:cNvSpPr>
            <p:nvPr/>
          </p:nvSpPr>
          <p:spPr bwMode="auto">
            <a:xfrm>
              <a:off x="2261" y="2016"/>
              <a:ext cx="3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8" name="Line 10"/>
            <p:cNvSpPr>
              <a:spLocks noChangeShapeType="1"/>
            </p:cNvSpPr>
            <p:nvPr/>
          </p:nvSpPr>
          <p:spPr bwMode="auto">
            <a:xfrm>
              <a:off x="2261" y="1347"/>
              <a:ext cx="0" cy="6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9" name="Line 11"/>
            <p:cNvSpPr>
              <a:spLocks noChangeShapeType="1"/>
            </p:cNvSpPr>
            <p:nvPr/>
          </p:nvSpPr>
          <p:spPr bwMode="auto">
            <a:xfrm>
              <a:off x="3314" y="1665"/>
              <a:ext cx="2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0" name="Line 12"/>
            <p:cNvSpPr>
              <a:spLocks noChangeShapeType="1"/>
            </p:cNvSpPr>
            <p:nvPr/>
          </p:nvSpPr>
          <p:spPr bwMode="auto">
            <a:xfrm>
              <a:off x="3596" y="2016"/>
              <a:ext cx="4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1" name="Line 13"/>
            <p:cNvSpPr>
              <a:spLocks noChangeShapeType="1"/>
            </p:cNvSpPr>
            <p:nvPr/>
          </p:nvSpPr>
          <p:spPr bwMode="auto">
            <a:xfrm>
              <a:off x="3596" y="1347"/>
              <a:ext cx="0" cy="6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2" name="Line 14"/>
            <p:cNvSpPr>
              <a:spLocks noChangeShapeType="1"/>
            </p:cNvSpPr>
            <p:nvPr/>
          </p:nvSpPr>
          <p:spPr bwMode="auto">
            <a:xfrm>
              <a:off x="4658" y="1665"/>
              <a:ext cx="2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3" name="Line 15"/>
            <p:cNvSpPr>
              <a:spLocks noChangeShapeType="1"/>
            </p:cNvSpPr>
            <p:nvPr/>
          </p:nvSpPr>
          <p:spPr bwMode="auto">
            <a:xfrm flipV="1">
              <a:off x="4919" y="1347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4" name="Text Box 16"/>
            <p:cNvSpPr txBox="1">
              <a:spLocks noChangeArrowheads="1"/>
            </p:cNvSpPr>
            <p:nvPr/>
          </p:nvSpPr>
          <p:spPr bwMode="auto">
            <a:xfrm>
              <a:off x="428" y="1872"/>
              <a:ext cx="4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1"/>
                  </a:solidFill>
                </a:rPr>
                <a:t>CP</a:t>
              </a:r>
            </a:p>
          </p:txBody>
        </p:sp>
        <p:sp>
          <p:nvSpPr>
            <p:cNvPr id="37905" name="Text Box 17"/>
            <p:cNvSpPr txBox="1">
              <a:spLocks noChangeArrowheads="1"/>
            </p:cNvSpPr>
            <p:nvPr/>
          </p:nvSpPr>
          <p:spPr bwMode="auto">
            <a:xfrm>
              <a:off x="2057" y="1203"/>
              <a:ext cx="405" cy="288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Q0</a:t>
              </a:r>
            </a:p>
          </p:txBody>
        </p:sp>
        <p:sp>
          <p:nvSpPr>
            <p:cNvPr id="37906" name="Text Box 18"/>
            <p:cNvSpPr txBox="1">
              <a:spLocks noChangeArrowheads="1"/>
            </p:cNvSpPr>
            <p:nvPr/>
          </p:nvSpPr>
          <p:spPr bwMode="auto">
            <a:xfrm>
              <a:off x="3393" y="1203"/>
              <a:ext cx="405" cy="288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Q1</a:t>
              </a:r>
            </a:p>
          </p:txBody>
        </p:sp>
        <p:sp>
          <p:nvSpPr>
            <p:cNvPr id="37907" name="Text Box 19"/>
            <p:cNvSpPr txBox="1">
              <a:spLocks noChangeArrowheads="1"/>
            </p:cNvSpPr>
            <p:nvPr/>
          </p:nvSpPr>
          <p:spPr bwMode="auto">
            <a:xfrm>
              <a:off x="4716" y="1155"/>
              <a:ext cx="405" cy="288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Q2</a:t>
              </a:r>
            </a:p>
          </p:txBody>
        </p:sp>
      </p:grpSp>
      <p:sp>
        <p:nvSpPr>
          <p:cNvPr id="37908" name="Text Box 20"/>
          <p:cNvSpPr txBox="1">
            <a:spLocks noChangeArrowheads="1"/>
          </p:cNvSpPr>
          <p:nvPr/>
        </p:nvSpPr>
        <p:spPr bwMode="auto">
          <a:xfrm>
            <a:off x="1179513" y="5089525"/>
            <a:ext cx="7240587" cy="1004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b="1">
                <a:solidFill>
                  <a:schemeClr val="accent1"/>
                </a:solidFill>
              </a:rPr>
              <a:t>J=K=1</a:t>
            </a:r>
            <a:r>
              <a:rPr lang="zh-CN" altLang="en-US" b="1">
                <a:solidFill>
                  <a:schemeClr val="accent1"/>
                </a:solidFill>
              </a:rPr>
              <a:t>，所有触发器均接成</a:t>
            </a:r>
            <a:r>
              <a:rPr lang="en-US" altLang="zh-CN" b="1">
                <a:solidFill>
                  <a:schemeClr val="accent1"/>
                </a:solidFill>
              </a:rPr>
              <a:t>T`F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b="1">
                <a:solidFill>
                  <a:schemeClr val="accent1"/>
                </a:solidFill>
              </a:rPr>
              <a:t>CP0=CP</a:t>
            </a:r>
            <a:r>
              <a:rPr lang="zh-CN" altLang="en-US" b="1">
                <a:solidFill>
                  <a:schemeClr val="accent1"/>
                </a:solidFill>
              </a:rPr>
              <a:t>，</a:t>
            </a:r>
            <a:r>
              <a:rPr lang="en-US" altLang="zh-CN" b="1">
                <a:solidFill>
                  <a:schemeClr val="accent1"/>
                </a:solidFill>
              </a:rPr>
              <a:t>CP1=Q0</a:t>
            </a:r>
            <a:r>
              <a:rPr lang="zh-CN" altLang="en-US" b="1">
                <a:solidFill>
                  <a:schemeClr val="accent1"/>
                </a:solidFill>
              </a:rPr>
              <a:t>，</a:t>
            </a:r>
            <a:r>
              <a:rPr lang="en-US" altLang="zh-CN" b="1">
                <a:solidFill>
                  <a:schemeClr val="accent1"/>
                </a:solidFill>
              </a:rPr>
              <a:t>CP2=Q1</a:t>
            </a:r>
          </a:p>
        </p:txBody>
      </p:sp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679450" y="285750"/>
            <a:ext cx="7239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三</a:t>
            </a:r>
            <a:r>
              <a:rPr lang="zh-CN" altLang="en-US"/>
              <a:t>、</a:t>
            </a:r>
            <a:r>
              <a:rPr lang="zh-CN" altLang="en-US" b="1">
                <a:latin typeface="宋体" pitchFamily="2" charset="-122"/>
              </a:rPr>
              <a:t>异步计数器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latin typeface="宋体" pitchFamily="2" charset="-122"/>
              </a:rPr>
              <a:t>1</a:t>
            </a:r>
            <a:r>
              <a:rPr lang="zh-CN" altLang="en-US" b="1">
                <a:latin typeface="宋体" pitchFamily="2" charset="-122"/>
              </a:rPr>
              <a:t>、二进制计数器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latin typeface="宋体" pitchFamily="2" charset="-122"/>
              </a:rPr>
              <a:t>1</a:t>
            </a:r>
            <a:r>
              <a:rPr lang="zh-CN" altLang="en-US" b="1">
                <a:latin typeface="宋体" pitchFamily="2" charset="-122"/>
              </a:rPr>
              <a:t>）加法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9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9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8" grpId="0" animBg="1" autoUpdateAnimBg="0"/>
      <p:bldP spid="37909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31" name="Group 19"/>
          <p:cNvGrpSpPr>
            <a:grpSpLocks/>
          </p:cNvGrpSpPr>
          <p:nvPr/>
        </p:nvGrpSpPr>
        <p:grpSpPr bwMode="auto">
          <a:xfrm>
            <a:off x="452438" y="2540000"/>
            <a:ext cx="7426325" cy="919163"/>
            <a:chOff x="292" y="1602"/>
            <a:chExt cx="4678" cy="579"/>
          </a:xfrm>
        </p:grpSpPr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 flipV="1">
              <a:off x="475" y="1755"/>
              <a:ext cx="0" cy="4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3" name="Line 21"/>
            <p:cNvSpPr>
              <a:spLocks noChangeShapeType="1"/>
            </p:cNvSpPr>
            <p:nvPr/>
          </p:nvSpPr>
          <p:spPr bwMode="auto">
            <a:xfrm flipV="1">
              <a:off x="475" y="2133"/>
              <a:ext cx="4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4" name="Text Box 22"/>
            <p:cNvSpPr txBox="1">
              <a:spLocks noChangeArrowheads="1"/>
            </p:cNvSpPr>
            <p:nvPr/>
          </p:nvSpPr>
          <p:spPr bwMode="auto">
            <a:xfrm>
              <a:off x="4709" y="1893"/>
              <a:ext cx="2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t</a:t>
              </a:r>
            </a:p>
          </p:txBody>
        </p:sp>
        <p:sp>
          <p:nvSpPr>
            <p:cNvPr id="38935" name="Text Box 23"/>
            <p:cNvSpPr txBox="1">
              <a:spLocks noChangeArrowheads="1"/>
            </p:cNvSpPr>
            <p:nvPr/>
          </p:nvSpPr>
          <p:spPr bwMode="auto">
            <a:xfrm>
              <a:off x="292" y="1602"/>
              <a:ext cx="4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CP</a:t>
              </a:r>
            </a:p>
          </p:txBody>
        </p:sp>
        <p:sp>
          <p:nvSpPr>
            <p:cNvPr id="38936" name="Rectangle 24"/>
            <p:cNvSpPr>
              <a:spLocks noChangeArrowheads="1"/>
            </p:cNvSpPr>
            <p:nvPr/>
          </p:nvSpPr>
          <p:spPr bwMode="auto">
            <a:xfrm>
              <a:off x="649" y="1893"/>
              <a:ext cx="232" cy="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7" name="Rectangle 25"/>
            <p:cNvSpPr>
              <a:spLocks noChangeArrowheads="1"/>
            </p:cNvSpPr>
            <p:nvPr/>
          </p:nvSpPr>
          <p:spPr bwMode="auto">
            <a:xfrm>
              <a:off x="1073" y="1893"/>
              <a:ext cx="232" cy="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8" name="Rectangle 26"/>
            <p:cNvSpPr>
              <a:spLocks noChangeArrowheads="1"/>
            </p:cNvSpPr>
            <p:nvPr/>
          </p:nvSpPr>
          <p:spPr bwMode="auto">
            <a:xfrm>
              <a:off x="1514" y="1893"/>
              <a:ext cx="232" cy="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9" name="Rectangle 27"/>
            <p:cNvSpPr>
              <a:spLocks noChangeArrowheads="1"/>
            </p:cNvSpPr>
            <p:nvPr/>
          </p:nvSpPr>
          <p:spPr bwMode="auto">
            <a:xfrm>
              <a:off x="1962" y="1893"/>
              <a:ext cx="232" cy="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0" name="Rectangle 28"/>
            <p:cNvSpPr>
              <a:spLocks noChangeArrowheads="1"/>
            </p:cNvSpPr>
            <p:nvPr/>
          </p:nvSpPr>
          <p:spPr bwMode="auto">
            <a:xfrm>
              <a:off x="2392" y="1893"/>
              <a:ext cx="232" cy="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1" name="Rectangle 29"/>
            <p:cNvSpPr>
              <a:spLocks noChangeArrowheads="1"/>
            </p:cNvSpPr>
            <p:nvPr/>
          </p:nvSpPr>
          <p:spPr bwMode="auto">
            <a:xfrm>
              <a:off x="2841" y="1893"/>
              <a:ext cx="232" cy="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2" name="Rectangle 30"/>
            <p:cNvSpPr>
              <a:spLocks noChangeArrowheads="1"/>
            </p:cNvSpPr>
            <p:nvPr/>
          </p:nvSpPr>
          <p:spPr bwMode="auto">
            <a:xfrm>
              <a:off x="3298" y="1893"/>
              <a:ext cx="232" cy="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3" name="Rectangle 31"/>
            <p:cNvSpPr>
              <a:spLocks noChangeArrowheads="1"/>
            </p:cNvSpPr>
            <p:nvPr/>
          </p:nvSpPr>
          <p:spPr bwMode="auto">
            <a:xfrm>
              <a:off x="4216" y="1893"/>
              <a:ext cx="232" cy="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4" name="Rectangle 32"/>
            <p:cNvSpPr>
              <a:spLocks noChangeArrowheads="1"/>
            </p:cNvSpPr>
            <p:nvPr/>
          </p:nvSpPr>
          <p:spPr bwMode="auto">
            <a:xfrm>
              <a:off x="3757" y="1893"/>
              <a:ext cx="232" cy="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45" name="Group 33"/>
          <p:cNvGrpSpPr>
            <a:grpSpLocks/>
          </p:cNvGrpSpPr>
          <p:nvPr/>
        </p:nvGrpSpPr>
        <p:grpSpPr bwMode="auto">
          <a:xfrm>
            <a:off x="274638" y="3233738"/>
            <a:ext cx="7240587" cy="938212"/>
            <a:chOff x="173" y="2037"/>
            <a:chExt cx="4561" cy="591"/>
          </a:xfrm>
        </p:grpSpPr>
        <p:sp>
          <p:nvSpPr>
            <p:cNvPr id="38946" name="Line 34"/>
            <p:cNvSpPr>
              <a:spLocks noChangeShapeType="1"/>
            </p:cNvSpPr>
            <p:nvPr/>
          </p:nvSpPr>
          <p:spPr bwMode="auto">
            <a:xfrm flipV="1">
              <a:off x="475" y="2181"/>
              <a:ext cx="0" cy="4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7" name="Line 35"/>
            <p:cNvSpPr>
              <a:spLocks noChangeShapeType="1"/>
            </p:cNvSpPr>
            <p:nvPr/>
          </p:nvSpPr>
          <p:spPr bwMode="auto">
            <a:xfrm>
              <a:off x="475" y="2475"/>
              <a:ext cx="42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8" name="Text Box 36"/>
            <p:cNvSpPr txBox="1">
              <a:spLocks noChangeArrowheads="1"/>
            </p:cNvSpPr>
            <p:nvPr/>
          </p:nvSpPr>
          <p:spPr bwMode="auto">
            <a:xfrm>
              <a:off x="173" y="2037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1"/>
                  </a:solidFill>
                </a:rPr>
                <a:t>Q0</a:t>
              </a:r>
            </a:p>
          </p:txBody>
        </p:sp>
      </p:grpSp>
      <p:grpSp>
        <p:nvGrpSpPr>
          <p:cNvPr id="38949" name="Group 37"/>
          <p:cNvGrpSpPr>
            <a:grpSpLocks/>
          </p:cNvGrpSpPr>
          <p:nvPr/>
        </p:nvGrpSpPr>
        <p:grpSpPr bwMode="auto">
          <a:xfrm>
            <a:off x="274638" y="3854450"/>
            <a:ext cx="7240587" cy="938213"/>
            <a:chOff x="173" y="2037"/>
            <a:chExt cx="4561" cy="591"/>
          </a:xfrm>
        </p:grpSpPr>
        <p:sp>
          <p:nvSpPr>
            <p:cNvPr id="38950" name="Line 38"/>
            <p:cNvSpPr>
              <a:spLocks noChangeShapeType="1"/>
            </p:cNvSpPr>
            <p:nvPr/>
          </p:nvSpPr>
          <p:spPr bwMode="auto">
            <a:xfrm flipV="1">
              <a:off x="475" y="2181"/>
              <a:ext cx="0" cy="4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Line 39"/>
            <p:cNvSpPr>
              <a:spLocks noChangeShapeType="1"/>
            </p:cNvSpPr>
            <p:nvPr/>
          </p:nvSpPr>
          <p:spPr bwMode="auto">
            <a:xfrm>
              <a:off x="475" y="2475"/>
              <a:ext cx="42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Text Box 40"/>
            <p:cNvSpPr txBox="1">
              <a:spLocks noChangeArrowheads="1"/>
            </p:cNvSpPr>
            <p:nvPr/>
          </p:nvSpPr>
          <p:spPr bwMode="auto">
            <a:xfrm>
              <a:off x="173" y="2037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1"/>
                  </a:solidFill>
                </a:rPr>
                <a:t>Q1</a:t>
              </a:r>
            </a:p>
          </p:txBody>
        </p:sp>
      </p:grpSp>
      <p:grpSp>
        <p:nvGrpSpPr>
          <p:cNvPr id="38953" name="Group 41"/>
          <p:cNvGrpSpPr>
            <a:grpSpLocks/>
          </p:cNvGrpSpPr>
          <p:nvPr/>
        </p:nvGrpSpPr>
        <p:grpSpPr bwMode="auto">
          <a:xfrm>
            <a:off x="274638" y="4551363"/>
            <a:ext cx="7240587" cy="938212"/>
            <a:chOff x="173" y="2037"/>
            <a:chExt cx="4561" cy="591"/>
          </a:xfrm>
        </p:grpSpPr>
        <p:sp>
          <p:nvSpPr>
            <p:cNvPr id="38954" name="Line 42"/>
            <p:cNvSpPr>
              <a:spLocks noChangeShapeType="1"/>
            </p:cNvSpPr>
            <p:nvPr/>
          </p:nvSpPr>
          <p:spPr bwMode="auto">
            <a:xfrm flipV="1">
              <a:off x="475" y="2181"/>
              <a:ext cx="0" cy="4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5" name="Line 43"/>
            <p:cNvSpPr>
              <a:spLocks noChangeShapeType="1"/>
            </p:cNvSpPr>
            <p:nvPr/>
          </p:nvSpPr>
          <p:spPr bwMode="auto">
            <a:xfrm>
              <a:off x="475" y="2475"/>
              <a:ext cx="42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6" name="Text Box 44"/>
            <p:cNvSpPr txBox="1">
              <a:spLocks noChangeArrowheads="1"/>
            </p:cNvSpPr>
            <p:nvPr/>
          </p:nvSpPr>
          <p:spPr bwMode="auto">
            <a:xfrm>
              <a:off x="173" y="2037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1"/>
                  </a:solidFill>
                </a:rPr>
                <a:t>Q2</a:t>
              </a:r>
            </a:p>
          </p:txBody>
        </p:sp>
      </p:grpSp>
      <p:grpSp>
        <p:nvGrpSpPr>
          <p:cNvPr id="38957" name="Group 45"/>
          <p:cNvGrpSpPr>
            <a:grpSpLocks/>
          </p:cNvGrpSpPr>
          <p:nvPr/>
        </p:nvGrpSpPr>
        <p:grpSpPr bwMode="auto">
          <a:xfrm>
            <a:off x="1393825" y="3386138"/>
            <a:ext cx="5667375" cy="576262"/>
            <a:chOff x="878" y="2133"/>
            <a:chExt cx="3570" cy="363"/>
          </a:xfrm>
        </p:grpSpPr>
        <p:sp>
          <p:nvSpPr>
            <p:cNvPr id="38958" name="Line 46"/>
            <p:cNvSpPr>
              <a:spLocks noChangeShapeType="1"/>
            </p:cNvSpPr>
            <p:nvPr/>
          </p:nvSpPr>
          <p:spPr bwMode="auto">
            <a:xfrm>
              <a:off x="878" y="2133"/>
              <a:ext cx="0" cy="345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9" name="Line 47"/>
            <p:cNvSpPr>
              <a:spLocks noChangeShapeType="1"/>
            </p:cNvSpPr>
            <p:nvPr/>
          </p:nvSpPr>
          <p:spPr bwMode="auto">
            <a:xfrm>
              <a:off x="1302" y="2136"/>
              <a:ext cx="3" cy="342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0" name="Line 48"/>
            <p:cNvSpPr>
              <a:spLocks noChangeShapeType="1"/>
            </p:cNvSpPr>
            <p:nvPr/>
          </p:nvSpPr>
          <p:spPr bwMode="auto">
            <a:xfrm>
              <a:off x="1743" y="2154"/>
              <a:ext cx="3" cy="342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1" name="Line 49"/>
            <p:cNvSpPr>
              <a:spLocks noChangeShapeType="1"/>
            </p:cNvSpPr>
            <p:nvPr/>
          </p:nvSpPr>
          <p:spPr bwMode="auto">
            <a:xfrm>
              <a:off x="2192" y="2136"/>
              <a:ext cx="3" cy="342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2" name="Line 50"/>
            <p:cNvSpPr>
              <a:spLocks noChangeShapeType="1"/>
            </p:cNvSpPr>
            <p:nvPr/>
          </p:nvSpPr>
          <p:spPr bwMode="auto">
            <a:xfrm>
              <a:off x="2624" y="2154"/>
              <a:ext cx="3" cy="342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3" name="Line 51"/>
            <p:cNvSpPr>
              <a:spLocks noChangeShapeType="1"/>
            </p:cNvSpPr>
            <p:nvPr/>
          </p:nvSpPr>
          <p:spPr bwMode="auto">
            <a:xfrm>
              <a:off x="3073" y="2136"/>
              <a:ext cx="3" cy="342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4" name="Line 52"/>
            <p:cNvSpPr>
              <a:spLocks noChangeShapeType="1"/>
            </p:cNvSpPr>
            <p:nvPr/>
          </p:nvSpPr>
          <p:spPr bwMode="auto">
            <a:xfrm>
              <a:off x="3527" y="2154"/>
              <a:ext cx="3" cy="342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5" name="Line 53"/>
            <p:cNvSpPr>
              <a:spLocks noChangeShapeType="1"/>
            </p:cNvSpPr>
            <p:nvPr/>
          </p:nvSpPr>
          <p:spPr bwMode="auto">
            <a:xfrm>
              <a:off x="3986" y="2154"/>
              <a:ext cx="3" cy="342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6" name="Line 54"/>
            <p:cNvSpPr>
              <a:spLocks noChangeShapeType="1"/>
            </p:cNvSpPr>
            <p:nvPr/>
          </p:nvSpPr>
          <p:spPr bwMode="auto">
            <a:xfrm>
              <a:off x="4445" y="2133"/>
              <a:ext cx="3" cy="342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67" name="Rectangle 55"/>
          <p:cNvSpPr>
            <a:spLocks noChangeArrowheads="1"/>
          </p:cNvSpPr>
          <p:nvPr/>
        </p:nvSpPr>
        <p:spPr bwMode="auto">
          <a:xfrm>
            <a:off x="1398588" y="3533775"/>
            <a:ext cx="668337" cy="392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68" name="Rectangle 56"/>
          <p:cNvSpPr>
            <a:spLocks noChangeArrowheads="1"/>
          </p:cNvSpPr>
          <p:nvPr/>
        </p:nvSpPr>
        <p:spPr bwMode="auto">
          <a:xfrm>
            <a:off x="2779713" y="3513138"/>
            <a:ext cx="704850" cy="420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69" name="Rectangle 57"/>
          <p:cNvSpPr>
            <a:spLocks noChangeArrowheads="1"/>
          </p:cNvSpPr>
          <p:nvPr/>
        </p:nvSpPr>
        <p:spPr bwMode="auto">
          <a:xfrm>
            <a:off x="4170363" y="3541713"/>
            <a:ext cx="708025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70" name="Rectangle 58"/>
          <p:cNvSpPr>
            <a:spLocks noChangeArrowheads="1"/>
          </p:cNvSpPr>
          <p:nvPr/>
        </p:nvSpPr>
        <p:spPr bwMode="auto">
          <a:xfrm>
            <a:off x="5603875" y="3541713"/>
            <a:ext cx="72390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71" name="Line 59"/>
          <p:cNvSpPr>
            <a:spLocks noChangeShapeType="1"/>
          </p:cNvSpPr>
          <p:nvPr/>
        </p:nvSpPr>
        <p:spPr bwMode="auto">
          <a:xfrm>
            <a:off x="7061200" y="3541713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972" name="Line 60"/>
          <p:cNvSpPr>
            <a:spLocks noChangeShapeType="1"/>
          </p:cNvSpPr>
          <p:nvPr/>
        </p:nvSpPr>
        <p:spPr bwMode="auto">
          <a:xfrm>
            <a:off x="7061200" y="3541713"/>
            <a:ext cx="454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8973" name="Group 61"/>
          <p:cNvGrpSpPr>
            <a:grpSpLocks/>
          </p:cNvGrpSpPr>
          <p:nvPr/>
        </p:nvGrpSpPr>
        <p:grpSpPr bwMode="auto">
          <a:xfrm>
            <a:off x="2071688" y="3925888"/>
            <a:ext cx="4256087" cy="647700"/>
            <a:chOff x="1305" y="2473"/>
            <a:chExt cx="2681" cy="408"/>
          </a:xfrm>
        </p:grpSpPr>
        <p:sp>
          <p:nvSpPr>
            <p:cNvPr id="38974" name="Line 62"/>
            <p:cNvSpPr>
              <a:spLocks noChangeShapeType="1"/>
            </p:cNvSpPr>
            <p:nvPr/>
          </p:nvSpPr>
          <p:spPr bwMode="auto">
            <a:xfrm>
              <a:off x="1305" y="2473"/>
              <a:ext cx="0" cy="394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5" name="Line 63"/>
            <p:cNvSpPr>
              <a:spLocks noChangeShapeType="1"/>
            </p:cNvSpPr>
            <p:nvPr/>
          </p:nvSpPr>
          <p:spPr bwMode="auto">
            <a:xfrm>
              <a:off x="2194" y="2478"/>
              <a:ext cx="0" cy="394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6" name="Line 64"/>
            <p:cNvSpPr>
              <a:spLocks noChangeShapeType="1"/>
            </p:cNvSpPr>
            <p:nvPr/>
          </p:nvSpPr>
          <p:spPr bwMode="auto">
            <a:xfrm>
              <a:off x="3073" y="2487"/>
              <a:ext cx="0" cy="394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7" name="Line 65"/>
            <p:cNvSpPr>
              <a:spLocks noChangeShapeType="1"/>
            </p:cNvSpPr>
            <p:nvPr/>
          </p:nvSpPr>
          <p:spPr bwMode="auto">
            <a:xfrm>
              <a:off x="3986" y="2487"/>
              <a:ext cx="0" cy="394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78" name="Rectangle 66"/>
          <p:cNvSpPr>
            <a:spLocks noChangeArrowheads="1"/>
          </p:cNvSpPr>
          <p:nvPr/>
        </p:nvSpPr>
        <p:spPr bwMode="auto">
          <a:xfrm>
            <a:off x="2071688" y="4171950"/>
            <a:ext cx="1412875" cy="377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79" name="Rectangle 67"/>
          <p:cNvSpPr>
            <a:spLocks noChangeArrowheads="1"/>
          </p:cNvSpPr>
          <p:nvPr/>
        </p:nvSpPr>
        <p:spPr bwMode="auto">
          <a:xfrm>
            <a:off x="4878388" y="4171950"/>
            <a:ext cx="1454150" cy="377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980" name="Group 68"/>
          <p:cNvGrpSpPr>
            <a:grpSpLocks/>
          </p:cNvGrpSpPr>
          <p:nvPr/>
        </p:nvGrpSpPr>
        <p:grpSpPr bwMode="auto">
          <a:xfrm>
            <a:off x="3484563" y="4559300"/>
            <a:ext cx="2847975" cy="701675"/>
            <a:chOff x="2195" y="2872"/>
            <a:chExt cx="1794" cy="442"/>
          </a:xfrm>
        </p:grpSpPr>
        <p:sp>
          <p:nvSpPr>
            <p:cNvPr id="38981" name="Line 69"/>
            <p:cNvSpPr>
              <a:spLocks noChangeShapeType="1"/>
            </p:cNvSpPr>
            <p:nvPr/>
          </p:nvSpPr>
          <p:spPr bwMode="auto">
            <a:xfrm>
              <a:off x="2195" y="2872"/>
              <a:ext cx="0" cy="433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2" name="Line 70"/>
            <p:cNvSpPr>
              <a:spLocks noChangeShapeType="1"/>
            </p:cNvSpPr>
            <p:nvPr/>
          </p:nvSpPr>
          <p:spPr bwMode="auto">
            <a:xfrm>
              <a:off x="3989" y="2881"/>
              <a:ext cx="0" cy="433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83" name="Rectangle 71"/>
          <p:cNvSpPr>
            <a:spLocks noChangeArrowheads="1"/>
          </p:cNvSpPr>
          <p:nvPr/>
        </p:nvSpPr>
        <p:spPr bwMode="auto">
          <a:xfrm>
            <a:off x="3484563" y="4792663"/>
            <a:ext cx="2847975" cy="454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84" name="Text Box 72"/>
          <p:cNvSpPr txBox="1">
            <a:spLocks noChangeArrowheads="1"/>
          </p:cNvSpPr>
          <p:nvPr/>
        </p:nvSpPr>
        <p:spPr bwMode="auto">
          <a:xfrm>
            <a:off x="869950" y="3533775"/>
            <a:ext cx="39211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0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0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38985" name="Text Box 73"/>
          <p:cNvSpPr txBox="1">
            <a:spLocks noChangeArrowheads="1"/>
          </p:cNvSpPr>
          <p:nvPr/>
        </p:nvSpPr>
        <p:spPr bwMode="auto">
          <a:xfrm>
            <a:off x="1506538" y="3570288"/>
            <a:ext cx="392112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0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38986" name="Text Box 74"/>
          <p:cNvSpPr txBox="1">
            <a:spLocks noChangeArrowheads="1"/>
          </p:cNvSpPr>
          <p:nvPr/>
        </p:nvSpPr>
        <p:spPr bwMode="auto">
          <a:xfrm>
            <a:off x="2259013" y="3570288"/>
            <a:ext cx="392112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0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38987" name="Text Box 75"/>
          <p:cNvSpPr txBox="1">
            <a:spLocks noChangeArrowheads="1"/>
          </p:cNvSpPr>
          <p:nvPr/>
        </p:nvSpPr>
        <p:spPr bwMode="auto">
          <a:xfrm>
            <a:off x="2901950" y="3570288"/>
            <a:ext cx="39211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38988" name="Text Box 76"/>
          <p:cNvSpPr txBox="1">
            <a:spLocks noChangeArrowheads="1"/>
          </p:cNvSpPr>
          <p:nvPr/>
        </p:nvSpPr>
        <p:spPr bwMode="auto">
          <a:xfrm>
            <a:off x="3608388" y="3570288"/>
            <a:ext cx="392112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0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0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38989" name="Text Box 77"/>
          <p:cNvSpPr txBox="1">
            <a:spLocks noChangeArrowheads="1"/>
          </p:cNvSpPr>
          <p:nvPr/>
        </p:nvSpPr>
        <p:spPr bwMode="auto">
          <a:xfrm>
            <a:off x="4297363" y="3570288"/>
            <a:ext cx="392112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0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38990" name="Text Box 78"/>
          <p:cNvSpPr txBox="1">
            <a:spLocks noChangeArrowheads="1"/>
          </p:cNvSpPr>
          <p:nvPr/>
        </p:nvSpPr>
        <p:spPr bwMode="auto">
          <a:xfrm>
            <a:off x="5094288" y="3570288"/>
            <a:ext cx="392112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0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38991" name="Text Box 79"/>
          <p:cNvSpPr txBox="1">
            <a:spLocks noChangeArrowheads="1"/>
          </p:cNvSpPr>
          <p:nvPr/>
        </p:nvSpPr>
        <p:spPr bwMode="auto">
          <a:xfrm>
            <a:off x="5718175" y="3570288"/>
            <a:ext cx="39211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38992" name="Text Box 80"/>
          <p:cNvSpPr txBox="1">
            <a:spLocks noChangeArrowheads="1"/>
          </p:cNvSpPr>
          <p:nvPr/>
        </p:nvSpPr>
        <p:spPr bwMode="auto">
          <a:xfrm>
            <a:off x="6583363" y="3570288"/>
            <a:ext cx="392112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0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0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38993" name="Text Box 81"/>
          <p:cNvSpPr txBox="1">
            <a:spLocks noChangeArrowheads="1"/>
          </p:cNvSpPr>
          <p:nvPr/>
        </p:nvSpPr>
        <p:spPr bwMode="auto">
          <a:xfrm>
            <a:off x="7083425" y="3570288"/>
            <a:ext cx="39211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0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0</a:t>
            </a:r>
          </a:p>
        </p:txBody>
      </p:sp>
      <p:grpSp>
        <p:nvGrpSpPr>
          <p:cNvPr id="38994" name="Group 82"/>
          <p:cNvGrpSpPr>
            <a:grpSpLocks/>
          </p:cNvGrpSpPr>
          <p:nvPr/>
        </p:nvGrpSpPr>
        <p:grpSpPr bwMode="auto">
          <a:xfrm>
            <a:off x="776288" y="-60325"/>
            <a:ext cx="7824787" cy="2917825"/>
            <a:chOff x="428" y="1155"/>
            <a:chExt cx="4929" cy="1889"/>
          </a:xfrm>
        </p:grpSpPr>
        <p:graphicFrame>
          <p:nvGraphicFramePr>
            <p:cNvPr id="38995" name="Object 83"/>
            <p:cNvGraphicFramePr>
              <a:graphicFrameLocks noChangeAspect="1"/>
            </p:cNvGraphicFramePr>
            <p:nvPr/>
          </p:nvGraphicFramePr>
          <p:xfrm>
            <a:off x="3341" y="1347"/>
            <a:ext cx="2016" cy="1697"/>
          </p:xfrm>
          <a:graphic>
            <a:graphicData uri="http://schemas.openxmlformats.org/presentationml/2006/ole">
              <p:oleObj spid="_x0000_s38995" name="Slide" r:id="rId3" imgW="2185920" imgH="1639800" progId="PowerPoint.Slide.8">
                <p:embed/>
              </p:oleObj>
            </a:graphicData>
          </a:graphic>
        </p:graphicFrame>
        <p:graphicFrame>
          <p:nvGraphicFramePr>
            <p:cNvPr id="38996" name="Object 84"/>
            <p:cNvGraphicFramePr>
              <a:graphicFrameLocks noChangeAspect="1"/>
            </p:cNvGraphicFramePr>
            <p:nvPr/>
          </p:nvGraphicFramePr>
          <p:xfrm>
            <a:off x="560" y="1347"/>
            <a:ext cx="2016" cy="1697"/>
          </p:xfrm>
          <a:graphic>
            <a:graphicData uri="http://schemas.openxmlformats.org/presentationml/2006/ole">
              <p:oleObj spid="_x0000_s38996" name="Slide" r:id="rId4" imgW="2176560" imgH="1633680" progId="PowerPoint.Slide.8">
                <p:embed/>
              </p:oleObj>
            </a:graphicData>
          </a:graphic>
        </p:graphicFrame>
        <p:graphicFrame>
          <p:nvGraphicFramePr>
            <p:cNvPr id="38997" name="Object 85"/>
            <p:cNvGraphicFramePr>
              <a:graphicFrameLocks noChangeAspect="1"/>
            </p:cNvGraphicFramePr>
            <p:nvPr/>
          </p:nvGraphicFramePr>
          <p:xfrm>
            <a:off x="1973" y="1347"/>
            <a:ext cx="2016" cy="1697"/>
          </p:xfrm>
          <a:graphic>
            <a:graphicData uri="http://schemas.openxmlformats.org/presentationml/2006/ole">
              <p:oleObj spid="_x0000_s38997" name="Slide" r:id="rId5" imgW="2176560" imgH="1633680" progId="PowerPoint.Slide.8">
                <p:embed/>
              </p:oleObj>
            </a:graphicData>
          </a:graphic>
        </p:graphicFrame>
        <p:sp>
          <p:nvSpPr>
            <p:cNvPr id="38998" name="Line 86"/>
            <p:cNvSpPr>
              <a:spLocks noChangeShapeType="1"/>
            </p:cNvSpPr>
            <p:nvPr/>
          </p:nvSpPr>
          <p:spPr bwMode="auto">
            <a:xfrm>
              <a:off x="743" y="2016"/>
              <a:ext cx="5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9" name="Line 87"/>
            <p:cNvSpPr>
              <a:spLocks noChangeShapeType="1"/>
            </p:cNvSpPr>
            <p:nvPr/>
          </p:nvSpPr>
          <p:spPr bwMode="auto">
            <a:xfrm>
              <a:off x="1898" y="1665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0" name="Line 88"/>
            <p:cNvSpPr>
              <a:spLocks noChangeShapeType="1"/>
            </p:cNvSpPr>
            <p:nvPr/>
          </p:nvSpPr>
          <p:spPr bwMode="auto">
            <a:xfrm>
              <a:off x="2261" y="2016"/>
              <a:ext cx="3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1" name="Line 89"/>
            <p:cNvSpPr>
              <a:spLocks noChangeShapeType="1"/>
            </p:cNvSpPr>
            <p:nvPr/>
          </p:nvSpPr>
          <p:spPr bwMode="auto">
            <a:xfrm>
              <a:off x="2261" y="1347"/>
              <a:ext cx="0" cy="6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2" name="Line 90"/>
            <p:cNvSpPr>
              <a:spLocks noChangeShapeType="1"/>
            </p:cNvSpPr>
            <p:nvPr/>
          </p:nvSpPr>
          <p:spPr bwMode="auto">
            <a:xfrm>
              <a:off x="3314" y="1665"/>
              <a:ext cx="2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3" name="Line 91"/>
            <p:cNvSpPr>
              <a:spLocks noChangeShapeType="1"/>
            </p:cNvSpPr>
            <p:nvPr/>
          </p:nvSpPr>
          <p:spPr bwMode="auto">
            <a:xfrm>
              <a:off x="3596" y="2016"/>
              <a:ext cx="4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4" name="Line 92"/>
            <p:cNvSpPr>
              <a:spLocks noChangeShapeType="1"/>
            </p:cNvSpPr>
            <p:nvPr/>
          </p:nvSpPr>
          <p:spPr bwMode="auto">
            <a:xfrm>
              <a:off x="3596" y="1347"/>
              <a:ext cx="0" cy="6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5" name="Line 93"/>
            <p:cNvSpPr>
              <a:spLocks noChangeShapeType="1"/>
            </p:cNvSpPr>
            <p:nvPr/>
          </p:nvSpPr>
          <p:spPr bwMode="auto">
            <a:xfrm>
              <a:off x="4658" y="1665"/>
              <a:ext cx="2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6" name="Line 94"/>
            <p:cNvSpPr>
              <a:spLocks noChangeShapeType="1"/>
            </p:cNvSpPr>
            <p:nvPr/>
          </p:nvSpPr>
          <p:spPr bwMode="auto">
            <a:xfrm flipV="1">
              <a:off x="4919" y="1347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7" name="Text Box 95"/>
            <p:cNvSpPr txBox="1">
              <a:spLocks noChangeArrowheads="1"/>
            </p:cNvSpPr>
            <p:nvPr/>
          </p:nvSpPr>
          <p:spPr bwMode="auto">
            <a:xfrm>
              <a:off x="428" y="1872"/>
              <a:ext cx="477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1"/>
                  </a:solidFill>
                </a:rPr>
                <a:t>CP</a:t>
              </a:r>
            </a:p>
          </p:txBody>
        </p:sp>
        <p:sp>
          <p:nvSpPr>
            <p:cNvPr id="39008" name="Text Box 96"/>
            <p:cNvSpPr txBox="1">
              <a:spLocks noChangeArrowheads="1"/>
            </p:cNvSpPr>
            <p:nvPr/>
          </p:nvSpPr>
          <p:spPr bwMode="auto">
            <a:xfrm>
              <a:off x="2057" y="1203"/>
              <a:ext cx="405" cy="296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Q0</a:t>
              </a:r>
            </a:p>
          </p:txBody>
        </p:sp>
        <p:sp>
          <p:nvSpPr>
            <p:cNvPr id="39009" name="Text Box 97"/>
            <p:cNvSpPr txBox="1">
              <a:spLocks noChangeArrowheads="1"/>
            </p:cNvSpPr>
            <p:nvPr/>
          </p:nvSpPr>
          <p:spPr bwMode="auto">
            <a:xfrm>
              <a:off x="3393" y="1203"/>
              <a:ext cx="405" cy="296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Q1</a:t>
              </a:r>
            </a:p>
          </p:txBody>
        </p:sp>
        <p:sp>
          <p:nvSpPr>
            <p:cNvPr id="39010" name="Text Box 98"/>
            <p:cNvSpPr txBox="1">
              <a:spLocks noChangeArrowheads="1"/>
            </p:cNvSpPr>
            <p:nvPr/>
          </p:nvSpPr>
          <p:spPr bwMode="auto">
            <a:xfrm>
              <a:off x="4716" y="1155"/>
              <a:ext cx="405" cy="296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Q2</a:t>
              </a:r>
            </a:p>
          </p:txBody>
        </p:sp>
      </p:grpSp>
      <p:grpSp>
        <p:nvGrpSpPr>
          <p:cNvPr id="39049" name="Group 137"/>
          <p:cNvGrpSpPr>
            <a:grpSpLocks/>
          </p:cNvGrpSpPr>
          <p:nvPr/>
        </p:nvGrpSpPr>
        <p:grpSpPr bwMode="auto">
          <a:xfrm>
            <a:off x="1881188" y="5499100"/>
            <a:ext cx="5661025" cy="1192213"/>
            <a:chOff x="1185" y="3464"/>
            <a:chExt cx="3566" cy="751"/>
          </a:xfrm>
        </p:grpSpPr>
        <p:sp>
          <p:nvSpPr>
            <p:cNvPr id="39011" name="Oval 99"/>
            <p:cNvSpPr>
              <a:spLocks noChangeArrowheads="1"/>
            </p:cNvSpPr>
            <p:nvPr/>
          </p:nvSpPr>
          <p:spPr bwMode="auto">
            <a:xfrm>
              <a:off x="1185" y="3464"/>
              <a:ext cx="519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accent1"/>
                  </a:solidFill>
                </a:rPr>
                <a:t>000</a:t>
              </a:r>
            </a:p>
          </p:txBody>
        </p:sp>
        <p:sp>
          <p:nvSpPr>
            <p:cNvPr id="39012" name="Line 100"/>
            <p:cNvSpPr>
              <a:spLocks noChangeShapeType="1"/>
            </p:cNvSpPr>
            <p:nvPr/>
          </p:nvSpPr>
          <p:spPr bwMode="auto">
            <a:xfrm>
              <a:off x="1704" y="3560"/>
              <a:ext cx="4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5" name="Oval 103"/>
            <p:cNvSpPr>
              <a:spLocks noChangeArrowheads="1"/>
            </p:cNvSpPr>
            <p:nvPr/>
          </p:nvSpPr>
          <p:spPr bwMode="auto">
            <a:xfrm>
              <a:off x="2196" y="3464"/>
              <a:ext cx="519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accent1"/>
                  </a:solidFill>
                </a:rPr>
                <a:t>001</a:t>
              </a:r>
            </a:p>
          </p:txBody>
        </p:sp>
        <p:sp>
          <p:nvSpPr>
            <p:cNvPr id="39016" name="Line 104"/>
            <p:cNvSpPr>
              <a:spLocks noChangeShapeType="1"/>
            </p:cNvSpPr>
            <p:nvPr/>
          </p:nvSpPr>
          <p:spPr bwMode="auto">
            <a:xfrm>
              <a:off x="2715" y="3560"/>
              <a:ext cx="4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9" name="Oval 107"/>
            <p:cNvSpPr>
              <a:spLocks noChangeArrowheads="1"/>
            </p:cNvSpPr>
            <p:nvPr/>
          </p:nvSpPr>
          <p:spPr bwMode="auto">
            <a:xfrm>
              <a:off x="3206" y="3464"/>
              <a:ext cx="519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accent1"/>
                  </a:solidFill>
                </a:rPr>
                <a:t>010</a:t>
              </a:r>
            </a:p>
          </p:txBody>
        </p:sp>
        <p:sp>
          <p:nvSpPr>
            <p:cNvPr id="39020" name="Line 108"/>
            <p:cNvSpPr>
              <a:spLocks noChangeShapeType="1"/>
            </p:cNvSpPr>
            <p:nvPr/>
          </p:nvSpPr>
          <p:spPr bwMode="auto">
            <a:xfrm>
              <a:off x="3741" y="3560"/>
              <a:ext cx="4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3" name="Oval 111"/>
            <p:cNvSpPr>
              <a:spLocks noChangeArrowheads="1"/>
            </p:cNvSpPr>
            <p:nvPr/>
          </p:nvSpPr>
          <p:spPr bwMode="auto">
            <a:xfrm>
              <a:off x="4208" y="3464"/>
              <a:ext cx="519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accent1"/>
                  </a:solidFill>
                </a:rPr>
                <a:t>011</a:t>
              </a:r>
            </a:p>
          </p:txBody>
        </p:sp>
        <p:sp>
          <p:nvSpPr>
            <p:cNvPr id="39024" name="Line 112"/>
            <p:cNvSpPr>
              <a:spLocks noChangeShapeType="1"/>
            </p:cNvSpPr>
            <p:nvPr/>
          </p:nvSpPr>
          <p:spPr bwMode="auto">
            <a:xfrm rot="5400000" flipV="1">
              <a:off x="4324" y="3850"/>
              <a:ext cx="3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7" name="Oval 115"/>
            <p:cNvSpPr>
              <a:spLocks noChangeArrowheads="1"/>
            </p:cNvSpPr>
            <p:nvPr/>
          </p:nvSpPr>
          <p:spPr bwMode="auto">
            <a:xfrm>
              <a:off x="4232" y="4008"/>
              <a:ext cx="519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accent1"/>
                  </a:solidFill>
                </a:rPr>
                <a:t>100</a:t>
              </a:r>
            </a:p>
          </p:txBody>
        </p:sp>
        <p:sp>
          <p:nvSpPr>
            <p:cNvPr id="39028" name="Line 116"/>
            <p:cNvSpPr>
              <a:spLocks noChangeShapeType="1"/>
            </p:cNvSpPr>
            <p:nvPr/>
          </p:nvSpPr>
          <p:spPr bwMode="auto">
            <a:xfrm flipH="1">
              <a:off x="3731" y="4104"/>
              <a:ext cx="4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1" name="Oval 119"/>
            <p:cNvSpPr>
              <a:spLocks noChangeArrowheads="1"/>
            </p:cNvSpPr>
            <p:nvPr/>
          </p:nvSpPr>
          <p:spPr bwMode="auto">
            <a:xfrm>
              <a:off x="3222" y="4023"/>
              <a:ext cx="519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accent1"/>
                  </a:solidFill>
                </a:rPr>
                <a:t>101</a:t>
              </a:r>
            </a:p>
          </p:txBody>
        </p:sp>
        <p:sp>
          <p:nvSpPr>
            <p:cNvPr id="39032" name="Line 120"/>
            <p:cNvSpPr>
              <a:spLocks noChangeShapeType="1"/>
            </p:cNvSpPr>
            <p:nvPr/>
          </p:nvSpPr>
          <p:spPr bwMode="auto">
            <a:xfrm flipH="1">
              <a:off x="2722" y="4119"/>
              <a:ext cx="4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5" name="Oval 123"/>
            <p:cNvSpPr>
              <a:spLocks noChangeArrowheads="1"/>
            </p:cNvSpPr>
            <p:nvPr/>
          </p:nvSpPr>
          <p:spPr bwMode="auto">
            <a:xfrm>
              <a:off x="2203" y="4023"/>
              <a:ext cx="519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accent1"/>
                  </a:solidFill>
                </a:rPr>
                <a:t>110</a:t>
              </a:r>
            </a:p>
          </p:txBody>
        </p:sp>
        <p:sp>
          <p:nvSpPr>
            <p:cNvPr id="39036" name="Line 124"/>
            <p:cNvSpPr>
              <a:spLocks noChangeShapeType="1"/>
            </p:cNvSpPr>
            <p:nvPr/>
          </p:nvSpPr>
          <p:spPr bwMode="auto">
            <a:xfrm flipH="1" flipV="1">
              <a:off x="1746" y="4119"/>
              <a:ext cx="4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9" name="Oval 127"/>
            <p:cNvSpPr>
              <a:spLocks noChangeArrowheads="1"/>
            </p:cNvSpPr>
            <p:nvPr/>
          </p:nvSpPr>
          <p:spPr bwMode="auto">
            <a:xfrm>
              <a:off x="1227" y="4023"/>
              <a:ext cx="519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accent1"/>
                  </a:solidFill>
                </a:rPr>
                <a:t>111</a:t>
              </a:r>
            </a:p>
          </p:txBody>
        </p:sp>
        <p:sp>
          <p:nvSpPr>
            <p:cNvPr id="39040" name="Line 128"/>
            <p:cNvSpPr>
              <a:spLocks noChangeShapeType="1"/>
            </p:cNvSpPr>
            <p:nvPr/>
          </p:nvSpPr>
          <p:spPr bwMode="auto">
            <a:xfrm flipV="1">
              <a:off x="1414" y="3656"/>
              <a:ext cx="0" cy="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043" name="Text Box 131"/>
          <p:cNvSpPr txBox="1">
            <a:spLocks noChangeArrowheads="1"/>
          </p:cNvSpPr>
          <p:nvPr/>
        </p:nvSpPr>
        <p:spPr bwMode="auto">
          <a:xfrm>
            <a:off x="7878763" y="3001963"/>
            <a:ext cx="53657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660033"/>
                </a:solidFill>
              </a:rPr>
              <a:t>f</a:t>
            </a:r>
            <a:r>
              <a:rPr lang="en-US" altLang="zh-CN" baseline="-25000">
                <a:solidFill>
                  <a:srgbClr val="660033"/>
                </a:solidFill>
              </a:rPr>
              <a:t>CP</a:t>
            </a:r>
          </a:p>
        </p:txBody>
      </p:sp>
      <p:sp>
        <p:nvSpPr>
          <p:cNvPr id="39044" name="Text Box 132"/>
          <p:cNvSpPr txBox="1">
            <a:spLocks noChangeArrowheads="1"/>
          </p:cNvSpPr>
          <p:nvPr/>
        </p:nvSpPr>
        <p:spPr bwMode="auto">
          <a:xfrm>
            <a:off x="7905750" y="1047750"/>
            <a:ext cx="952500" cy="4572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660033"/>
                </a:solidFill>
              </a:rPr>
              <a:t>异步</a:t>
            </a:r>
          </a:p>
        </p:txBody>
      </p:sp>
      <p:sp>
        <p:nvSpPr>
          <p:cNvPr id="39045" name="Text Box 133"/>
          <p:cNvSpPr txBox="1">
            <a:spLocks noChangeArrowheads="1"/>
          </p:cNvSpPr>
          <p:nvPr/>
        </p:nvSpPr>
        <p:spPr bwMode="auto">
          <a:xfrm>
            <a:off x="7939088" y="1885950"/>
            <a:ext cx="952500" cy="4572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660033"/>
                </a:solidFill>
              </a:rPr>
              <a:t>分频</a:t>
            </a:r>
          </a:p>
        </p:txBody>
      </p:sp>
      <p:sp>
        <p:nvSpPr>
          <p:cNvPr id="39046" name="Text Box 134"/>
          <p:cNvSpPr txBox="1">
            <a:spLocks noChangeArrowheads="1"/>
          </p:cNvSpPr>
          <p:nvPr/>
        </p:nvSpPr>
        <p:spPr bwMode="auto">
          <a:xfrm>
            <a:off x="7878763" y="3513138"/>
            <a:ext cx="900112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660033"/>
                </a:solidFill>
              </a:rPr>
              <a:t>f</a:t>
            </a:r>
            <a:r>
              <a:rPr lang="en-US" altLang="zh-CN" baseline="-25000">
                <a:solidFill>
                  <a:srgbClr val="660033"/>
                </a:solidFill>
              </a:rPr>
              <a:t>CP</a:t>
            </a:r>
            <a:r>
              <a:rPr lang="en-US" altLang="zh-CN">
                <a:solidFill>
                  <a:srgbClr val="660033"/>
                </a:solidFill>
              </a:rPr>
              <a:t>/2</a:t>
            </a:r>
          </a:p>
        </p:txBody>
      </p:sp>
      <p:sp>
        <p:nvSpPr>
          <p:cNvPr id="39047" name="Text Box 135"/>
          <p:cNvSpPr txBox="1">
            <a:spLocks noChangeArrowheads="1"/>
          </p:cNvSpPr>
          <p:nvPr/>
        </p:nvSpPr>
        <p:spPr bwMode="auto">
          <a:xfrm>
            <a:off x="7859713" y="4171950"/>
            <a:ext cx="919162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660033"/>
                </a:solidFill>
              </a:rPr>
              <a:t>f</a:t>
            </a:r>
            <a:r>
              <a:rPr lang="en-US" altLang="zh-CN" baseline="-25000">
                <a:solidFill>
                  <a:srgbClr val="660033"/>
                </a:solidFill>
              </a:rPr>
              <a:t>CP</a:t>
            </a:r>
            <a:r>
              <a:rPr lang="en-US" altLang="zh-CN">
                <a:solidFill>
                  <a:srgbClr val="660033"/>
                </a:solidFill>
              </a:rPr>
              <a:t>/4</a:t>
            </a:r>
          </a:p>
        </p:txBody>
      </p:sp>
      <p:sp>
        <p:nvSpPr>
          <p:cNvPr id="39048" name="Text Box 136"/>
          <p:cNvSpPr txBox="1">
            <a:spLocks noChangeArrowheads="1"/>
          </p:cNvSpPr>
          <p:nvPr/>
        </p:nvSpPr>
        <p:spPr bwMode="auto">
          <a:xfrm>
            <a:off x="7905750" y="4857750"/>
            <a:ext cx="90011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660033"/>
                </a:solidFill>
              </a:rPr>
              <a:t>f</a:t>
            </a:r>
            <a:r>
              <a:rPr lang="en-US" altLang="zh-CN" baseline="-25000">
                <a:solidFill>
                  <a:srgbClr val="660033"/>
                </a:solidFill>
              </a:rPr>
              <a:t>CP</a:t>
            </a:r>
            <a:r>
              <a:rPr lang="en-US" altLang="zh-CN">
                <a:solidFill>
                  <a:srgbClr val="660033"/>
                </a:solidFill>
              </a:rPr>
              <a:t>/8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8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8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8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8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8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8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8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8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8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8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8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8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8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8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8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8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8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8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8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8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8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8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8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8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8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8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8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8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8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9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9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9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9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9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39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39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39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39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39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9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39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39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39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67" grpId="0" animBg="1"/>
      <p:bldP spid="38968" grpId="0" animBg="1"/>
      <p:bldP spid="38969" grpId="0" animBg="1"/>
      <p:bldP spid="38970" grpId="0" animBg="1"/>
      <p:bldP spid="38971" grpId="0" animBg="1"/>
      <p:bldP spid="38972" grpId="0" animBg="1"/>
      <p:bldP spid="38978" grpId="0" animBg="1"/>
      <p:bldP spid="38979" grpId="0" animBg="1"/>
      <p:bldP spid="38983" grpId="0" animBg="1"/>
      <p:bldP spid="38984" grpId="0" autoUpdateAnimBg="0"/>
      <p:bldP spid="38985" grpId="0" autoUpdateAnimBg="0"/>
      <p:bldP spid="38986" grpId="0" autoUpdateAnimBg="0"/>
      <p:bldP spid="38987" grpId="0" autoUpdateAnimBg="0"/>
      <p:bldP spid="38988" grpId="0" autoUpdateAnimBg="0"/>
      <p:bldP spid="38989" grpId="0" autoUpdateAnimBg="0"/>
      <p:bldP spid="38990" grpId="0" autoUpdateAnimBg="0"/>
      <p:bldP spid="38991" grpId="0" autoUpdateAnimBg="0"/>
      <p:bldP spid="38992" grpId="0" autoUpdateAnimBg="0"/>
      <p:bldP spid="38993" grpId="0" autoUpdateAnimBg="0"/>
      <p:bldP spid="39043" grpId="0" animBg="1" autoUpdateAnimBg="0"/>
      <p:bldP spid="39044" grpId="0" animBg="1" autoUpdateAnimBg="0"/>
      <p:bldP spid="39045" grpId="0" animBg="1" autoUpdateAnimBg="0"/>
      <p:bldP spid="39046" grpId="0" animBg="1" autoUpdateAnimBg="0"/>
      <p:bldP spid="39047" grpId="0" animBg="1" autoUpdateAnimBg="0"/>
      <p:bldP spid="39048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07" name="Text Box 19"/>
          <p:cNvSpPr txBox="1">
            <a:spLocks noChangeArrowheads="1"/>
          </p:cNvSpPr>
          <p:nvPr/>
        </p:nvSpPr>
        <p:spPr bwMode="auto">
          <a:xfrm>
            <a:off x="1179513" y="5089525"/>
            <a:ext cx="7240587" cy="4572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b="1">
                <a:solidFill>
                  <a:srgbClr val="660033"/>
                </a:solidFill>
              </a:rPr>
              <a:t>J=K=1</a:t>
            </a:r>
            <a:r>
              <a:rPr lang="zh-CN" altLang="en-US" b="1">
                <a:solidFill>
                  <a:srgbClr val="660033"/>
                </a:solidFill>
              </a:rPr>
              <a:t>，所有触发器均接成</a:t>
            </a:r>
            <a:r>
              <a:rPr lang="en-US" altLang="zh-CN" b="1">
                <a:solidFill>
                  <a:srgbClr val="660033"/>
                </a:solidFill>
              </a:rPr>
              <a:t>T`F</a:t>
            </a:r>
          </a:p>
        </p:txBody>
      </p:sp>
      <p:sp>
        <p:nvSpPr>
          <p:cNvPr id="63508" name="Text Box 20"/>
          <p:cNvSpPr txBox="1">
            <a:spLocks noChangeArrowheads="1"/>
          </p:cNvSpPr>
          <p:nvPr/>
        </p:nvSpPr>
        <p:spPr bwMode="auto">
          <a:xfrm>
            <a:off x="679450" y="285750"/>
            <a:ext cx="723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宋体" pitchFamily="2" charset="-122"/>
              </a:rPr>
              <a:t>2</a:t>
            </a:r>
            <a:r>
              <a:rPr lang="zh-CN" altLang="en-US" b="1">
                <a:latin typeface="宋体" pitchFamily="2" charset="-122"/>
              </a:rPr>
              <a:t>）减法</a:t>
            </a:r>
          </a:p>
        </p:txBody>
      </p:sp>
      <p:grpSp>
        <p:nvGrpSpPr>
          <p:cNvPr id="63513" name="Group 25"/>
          <p:cNvGrpSpPr>
            <a:grpSpLocks/>
          </p:cNvGrpSpPr>
          <p:nvPr/>
        </p:nvGrpSpPr>
        <p:grpSpPr bwMode="auto">
          <a:xfrm>
            <a:off x="679450" y="1681163"/>
            <a:ext cx="7824788" cy="3151187"/>
            <a:chOff x="428" y="1059"/>
            <a:chExt cx="4929" cy="1985"/>
          </a:xfrm>
        </p:grpSpPr>
        <p:graphicFrame>
          <p:nvGraphicFramePr>
            <p:cNvPr id="63491" name="Object 3"/>
            <p:cNvGraphicFramePr>
              <a:graphicFrameLocks noChangeAspect="1"/>
            </p:cNvGraphicFramePr>
            <p:nvPr/>
          </p:nvGraphicFramePr>
          <p:xfrm>
            <a:off x="3341" y="1347"/>
            <a:ext cx="2016" cy="1697"/>
          </p:xfrm>
          <a:graphic>
            <a:graphicData uri="http://schemas.openxmlformats.org/presentationml/2006/ole">
              <p:oleObj spid="_x0000_s63491" name="Slide" r:id="rId3" imgW="2185920" imgH="1639800" progId="PowerPoint.Slide.8">
                <p:embed/>
              </p:oleObj>
            </a:graphicData>
          </a:graphic>
        </p:graphicFrame>
        <p:graphicFrame>
          <p:nvGraphicFramePr>
            <p:cNvPr id="63492" name="Object 4"/>
            <p:cNvGraphicFramePr>
              <a:graphicFrameLocks noChangeAspect="1"/>
            </p:cNvGraphicFramePr>
            <p:nvPr/>
          </p:nvGraphicFramePr>
          <p:xfrm>
            <a:off x="560" y="1347"/>
            <a:ext cx="2016" cy="1697"/>
          </p:xfrm>
          <a:graphic>
            <a:graphicData uri="http://schemas.openxmlformats.org/presentationml/2006/ole">
              <p:oleObj spid="_x0000_s63492" name="Slide" r:id="rId4" imgW="2176560" imgH="1633680" progId="PowerPoint.Slide.8">
                <p:embed/>
              </p:oleObj>
            </a:graphicData>
          </a:graphic>
        </p:graphicFrame>
        <p:graphicFrame>
          <p:nvGraphicFramePr>
            <p:cNvPr id="63493" name="Object 5"/>
            <p:cNvGraphicFramePr>
              <a:graphicFrameLocks noChangeAspect="1"/>
            </p:cNvGraphicFramePr>
            <p:nvPr/>
          </p:nvGraphicFramePr>
          <p:xfrm>
            <a:off x="1973" y="1347"/>
            <a:ext cx="2016" cy="1697"/>
          </p:xfrm>
          <a:graphic>
            <a:graphicData uri="http://schemas.openxmlformats.org/presentationml/2006/ole">
              <p:oleObj spid="_x0000_s63493" name="Slide" r:id="rId5" imgW="2176560" imgH="1633680" progId="PowerPoint.Slide.8">
                <p:embed/>
              </p:oleObj>
            </a:graphicData>
          </a:graphic>
        </p:graphicFrame>
        <p:sp>
          <p:nvSpPr>
            <p:cNvPr id="63494" name="Line 6"/>
            <p:cNvSpPr>
              <a:spLocks noChangeShapeType="1"/>
            </p:cNvSpPr>
            <p:nvPr/>
          </p:nvSpPr>
          <p:spPr bwMode="auto">
            <a:xfrm>
              <a:off x="743" y="2016"/>
              <a:ext cx="5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95" name="Line 7"/>
            <p:cNvSpPr>
              <a:spLocks noChangeShapeType="1"/>
            </p:cNvSpPr>
            <p:nvPr/>
          </p:nvSpPr>
          <p:spPr bwMode="auto">
            <a:xfrm>
              <a:off x="1900" y="2394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96" name="Line 8"/>
            <p:cNvSpPr>
              <a:spLocks noChangeShapeType="1"/>
            </p:cNvSpPr>
            <p:nvPr/>
          </p:nvSpPr>
          <p:spPr bwMode="auto">
            <a:xfrm>
              <a:off x="2261" y="2016"/>
              <a:ext cx="3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97" name="Line 9"/>
            <p:cNvSpPr>
              <a:spLocks noChangeShapeType="1"/>
            </p:cNvSpPr>
            <p:nvPr/>
          </p:nvSpPr>
          <p:spPr bwMode="auto">
            <a:xfrm>
              <a:off x="2261" y="2016"/>
              <a:ext cx="0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98" name="Line 10"/>
            <p:cNvSpPr>
              <a:spLocks noChangeShapeType="1"/>
            </p:cNvSpPr>
            <p:nvPr/>
          </p:nvSpPr>
          <p:spPr bwMode="auto">
            <a:xfrm>
              <a:off x="3314" y="1665"/>
              <a:ext cx="2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99" name="Line 11"/>
            <p:cNvSpPr>
              <a:spLocks noChangeShapeType="1"/>
            </p:cNvSpPr>
            <p:nvPr/>
          </p:nvSpPr>
          <p:spPr bwMode="auto">
            <a:xfrm>
              <a:off x="3596" y="2016"/>
              <a:ext cx="4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0" name="Line 12"/>
            <p:cNvSpPr>
              <a:spLocks noChangeShapeType="1"/>
            </p:cNvSpPr>
            <p:nvPr/>
          </p:nvSpPr>
          <p:spPr bwMode="auto">
            <a:xfrm>
              <a:off x="3596" y="1347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1" name="Line 13"/>
            <p:cNvSpPr>
              <a:spLocks noChangeShapeType="1"/>
            </p:cNvSpPr>
            <p:nvPr/>
          </p:nvSpPr>
          <p:spPr bwMode="auto">
            <a:xfrm>
              <a:off x="4658" y="1665"/>
              <a:ext cx="2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2" name="Line 14"/>
            <p:cNvSpPr>
              <a:spLocks noChangeShapeType="1"/>
            </p:cNvSpPr>
            <p:nvPr/>
          </p:nvSpPr>
          <p:spPr bwMode="auto">
            <a:xfrm flipV="1">
              <a:off x="4919" y="1347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3" name="Text Box 15"/>
            <p:cNvSpPr txBox="1">
              <a:spLocks noChangeArrowheads="1"/>
            </p:cNvSpPr>
            <p:nvPr/>
          </p:nvSpPr>
          <p:spPr bwMode="auto">
            <a:xfrm>
              <a:off x="428" y="1872"/>
              <a:ext cx="4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1"/>
                  </a:solidFill>
                </a:rPr>
                <a:t>CP</a:t>
              </a:r>
            </a:p>
          </p:txBody>
        </p:sp>
        <p:sp>
          <p:nvSpPr>
            <p:cNvPr id="63504" name="Text Box 16"/>
            <p:cNvSpPr txBox="1">
              <a:spLocks noChangeArrowheads="1"/>
            </p:cNvSpPr>
            <p:nvPr/>
          </p:nvSpPr>
          <p:spPr bwMode="auto">
            <a:xfrm>
              <a:off x="2057" y="1059"/>
              <a:ext cx="405" cy="288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Q0</a:t>
              </a:r>
            </a:p>
          </p:txBody>
        </p:sp>
        <p:sp>
          <p:nvSpPr>
            <p:cNvPr id="63505" name="Text Box 17"/>
            <p:cNvSpPr txBox="1">
              <a:spLocks noChangeArrowheads="1"/>
            </p:cNvSpPr>
            <p:nvPr/>
          </p:nvSpPr>
          <p:spPr bwMode="auto">
            <a:xfrm>
              <a:off x="3393" y="1059"/>
              <a:ext cx="405" cy="288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Q1</a:t>
              </a:r>
            </a:p>
          </p:txBody>
        </p:sp>
        <p:sp>
          <p:nvSpPr>
            <p:cNvPr id="63506" name="Text Box 18"/>
            <p:cNvSpPr txBox="1">
              <a:spLocks noChangeArrowheads="1"/>
            </p:cNvSpPr>
            <p:nvPr/>
          </p:nvSpPr>
          <p:spPr bwMode="auto">
            <a:xfrm>
              <a:off x="4716" y="1059"/>
              <a:ext cx="405" cy="288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Q2</a:t>
              </a:r>
            </a:p>
          </p:txBody>
        </p:sp>
        <p:sp>
          <p:nvSpPr>
            <p:cNvPr id="63509" name="Line 21"/>
            <p:cNvSpPr>
              <a:spLocks noChangeShapeType="1"/>
            </p:cNvSpPr>
            <p:nvPr/>
          </p:nvSpPr>
          <p:spPr bwMode="auto">
            <a:xfrm>
              <a:off x="3596" y="2016"/>
              <a:ext cx="0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0" name="Line 22"/>
            <p:cNvSpPr>
              <a:spLocks noChangeShapeType="1"/>
            </p:cNvSpPr>
            <p:nvPr/>
          </p:nvSpPr>
          <p:spPr bwMode="auto">
            <a:xfrm>
              <a:off x="3341" y="2394"/>
              <a:ext cx="2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1" name="Line 23"/>
            <p:cNvSpPr>
              <a:spLocks noChangeShapeType="1"/>
            </p:cNvSpPr>
            <p:nvPr/>
          </p:nvSpPr>
          <p:spPr bwMode="auto">
            <a:xfrm>
              <a:off x="1900" y="1665"/>
              <a:ext cx="3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2" name="Line 24"/>
            <p:cNvSpPr>
              <a:spLocks noChangeShapeType="1"/>
            </p:cNvSpPr>
            <p:nvPr/>
          </p:nvSpPr>
          <p:spPr bwMode="auto">
            <a:xfrm flipV="1">
              <a:off x="2261" y="1347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3515" name="Object 27"/>
          <p:cNvGraphicFramePr>
            <a:graphicFrameLocks noChangeAspect="1"/>
          </p:cNvGraphicFramePr>
          <p:nvPr/>
        </p:nvGraphicFramePr>
        <p:xfrm>
          <a:off x="889000" y="5699125"/>
          <a:ext cx="5500688" cy="682625"/>
        </p:xfrm>
        <a:graphic>
          <a:graphicData uri="http://schemas.openxmlformats.org/presentationml/2006/ole">
            <p:oleObj spid="_x0000_s63515" name="Equation" r:id="rId6" imgW="194292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7" grpId="0" animBg="1" autoUpdateAnimBg="0"/>
      <p:bldP spid="63508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68" name="Group 104"/>
          <p:cNvGrpSpPr>
            <a:grpSpLocks/>
          </p:cNvGrpSpPr>
          <p:nvPr/>
        </p:nvGrpSpPr>
        <p:grpSpPr bwMode="auto">
          <a:xfrm>
            <a:off x="1066800" y="82550"/>
            <a:ext cx="7824788" cy="3151188"/>
            <a:chOff x="428" y="1059"/>
            <a:chExt cx="4929" cy="1985"/>
          </a:xfrm>
        </p:grpSpPr>
        <p:graphicFrame>
          <p:nvGraphicFramePr>
            <p:cNvPr id="62569" name="Object 105"/>
            <p:cNvGraphicFramePr>
              <a:graphicFrameLocks noChangeAspect="1"/>
            </p:cNvGraphicFramePr>
            <p:nvPr/>
          </p:nvGraphicFramePr>
          <p:xfrm>
            <a:off x="3341" y="1347"/>
            <a:ext cx="2016" cy="1697"/>
          </p:xfrm>
          <a:graphic>
            <a:graphicData uri="http://schemas.openxmlformats.org/presentationml/2006/ole">
              <p:oleObj spid="_x0000_s62569" name="Slide" r:id="rId3" imgW="2185920" imgH="1639800" progId="PowerPoint.Slide.8">
                <p:embed/>
              </p:oleObj>
            </a:graphicData>
          </a:graphic>
        </p:graphicFrame>
        <p:graphicFrame>
          <p:nvGraphicFramePr>
            <p:cNvPr id="62570" name="Object 106"/>
            <p:cNvGraphicFramePr>
              <a:graphicFrameLocks noChangeAspect="1"/>
            </p:cNvGraphicFramePr>
            <p:nvPr/>
          </p:nvGraphicFramePr>
          <p:xfrm>
            <a:off x="560" y="1347"/>
            <a:ext cx="2016" cy="1697"/>
          </p:xfrm>
          <a:graphic>
            <a:graphicData uri="http://schemas.openxmlformats.org/presentationml/2006/ole">
              <p:oleObj spid="_x0000_s62570" name="Slide" r:id="rId4" imgW="2176560" imgH="1633680" progId="PowerPoint.Slide.8">
                <p:embed/>
              </p:oleObj>
            </a:graphicData>
          </a:graphic>
        </p:graphicFrame>
        <p:graphicFrame>
          <p:nvGraphicFramePr>
            <p:cNvPr id="62571" name="Object 107"/>
            <p:cNvGraphicFramePr>
              <a:graphicFrameLocks noChangeAspect="1"/>
            </p:cNvGraphicFramePr>
            <p:nvPr/>
          </p:nvGraphicFramePr>
          <p:xfrm>
            <a:off x="1973" y="1347"/>
            <a:ext cx="2016" cy="1697"/>
          </p:xfrm>
          <a:graphic>
            <a:graphicData uri="http://schemas.openxmlformats.org/presentationml/2006/ole">
              <p:oleObj spid="_x0000_s62571" name="Slide" r:id="rId5" imgW="2176560" imgH="1633680" progId="PowerPoint.Slide.8">
                <p:embed/>
              </p:oleObj>
            </a:graphicData>
          </a:graphic>
        </p:graphicFrame>
        <p:sp>
          <p:nvSpPr>
            <p:cNvPr id="62572" name="Line 108"/>
            <p:cNvSpPr>
              <a:spLocks noChangeShapeType="1"/>
            </p:cNvSpPr>
            <p:nvPr/>
          </p:nvSpPr>
          <p:spPr bwMode="auto">
            <a:xfrm>
              <a:off x="743" y="2016"/>
              <a:ext cx="5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73" name="Line 109"/>
            <p:cNvSpPr>
              <a:spLocks noChangeShapeType="1"/>
            </p:cNvSpPr>
            <p:nvPr/>
          </p:nvSpPr>
          <p:spPr bwMode="auto">
            <a:xfrm>
              <a:off x="1900" y="2394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74" name="Line 110"/>
            <p:cNvSpPr>
              <a:spLocks noChangeShapeType="1"/>
            </p:cNvSpPr>
            <p:nvPr/>
          </p:nvSpPr>
          <p:spPr bwMode="auto">
            <a:xfrm>
              <a:off x="2261" y="2016"/>
              <a:ext cx="3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75" name="Line 111"/>
            <p:cNvSpPr>
              <a:spLocks noChangeShapeType="1"/>
            </p:cNvSpPr>
            <p:nvPr/>
          </p:nvSpPr>
          <p:spPr bwMode="auto">
            <a:xfrm>
              <a:off x="2261" y="2016"/>
              <a:ext cx="0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76" name="Line 112"/>
            <p:cNvSpPr>
              <a:spLocks noChangeShapeType="1"/>
            </p:cNvSpPr>
            <p:nvPr/>
          </p:nvSpPr>
          <p:spPr bwMode="auto">
            <a:xfrm>
              <a:off x="3314" y="1665"/>
              <a:ext cx="2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77" name="Line 113"/>
            <p:cNvSpPr>
              <a:spLocks noChangeShapeType="1"/>
            </p:cNvSpPr>
            <p:nvPr/>
          </p:nvSpPr>
          <p:spPr bwMode="auto">
            <a:xfrm>
              <a:off x="3596" y="2016"/>
              <a:ext cx="4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78" name="Line 114"/>
            <p:cNvSpPr>
              <a:spLocks noChangeShapeType="1"/>
            </p:cNvSpPr>
            <p:nvPr/>
          </p:nvSpPr>
          <p:spPr bwMode="auto">
            <a:xfrm>
              <a:off x="3596" y="1347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79" name="Line 115"/>
            <p:cNvSpPr>
              <a:spLocks noChangeShapeType="1"/>
            </p:cNvSpPr>
            <p:nvPr/>
          </p:nvSpPr>
          <p:spPr bwMode="auto">
            <a:xfrm>
              <a:off x="4658" y="1665"/>
              <a:ext cx="2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80" name="Line 116"/>
            <p:cNvSpPr>
              <a:spLocks noChangeShapeType="1"/>
            </p:cNvSpPr>
            <p:nvPr/>
          </p:nvSpPr>
          <p:spPr bwMode="auto">
            <a:xfrm flipV="1">
              <a:off x="4919" y="1347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81" name="Text Box 117"/>
            <p:cNvSpPr txBox="1">
              <a:spLocks noChangeArrowheads="1"/>
            </p:cNvSpPr>
            <p:nvPr/>
          </p:nvSpPr>
          <p:spPr bwMode="auto">
            <a:xfrm>
              <a:off x="428" y="1872"/>
              <a:ext cx="4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1"/>
                  </a:solidFill>
                </a:rPr>
                <a:t>CP</a:t>
              </a:r>
            </a:p>
          </p:txBody>
        </p:sp>
        <p:sp>
          <p:nvSpPr>
            <p:cNvPr id="62582" name="Text Box 118"/>
            <p:cNvSpPr txBox="1">
              <a:spLocks noChangeArrowheads="1"/>
            </p:cNvSpPr>
            <p:nvPr/>
          </p:nvSpPr>
          <p:spPr bwMode="auto">
            <a:xfrm>
              <a:off x="2057" y="1059"/>
              <a:ext cx="405" cy="288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Q0</a:t>
              </a:r>
            </a:p>
          </p:txBody>
        </p:sp>
        <p:sp>
          <p:nvSpPr>
            <p:cNvPr id="62583" name="Text Box 119"/>
            <p:cNvSpPr txBox="1">
              <a:spLocks noChangeArrowheads="1"/>
            </p:cNvSpPr>
            <p:nvPr/>
          </p:nvSpPr>
          <p:spPr bwMode="auto">
            <a:xfrm>
              <a:off x="3393" y="1059"/>
              <a:ext cx="405" cy="288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Q1</a:t>
              </a:r>
            </a:p>
          </p:txBody>
        </p:sp>
        <p:sp>
          <p:nvSpPr>
            <p:cNvPr id="62584" name="Text Box 120"/>
            <p:cNvSpPr txBox="1">
              <a:spLocks noChangeArrowheads="1"/>
            </p:cNvSpPr>
            <p:nvPr/>
          </p:nvSpPr>
          <p:spPr bwMode="auto">
            <a:xfrm>
              <a:off x="4716" y="1059"/>
              <a:ext cx="405" cy="288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Q2</a:t>
              </a:r>
            </a:p>
          </p:txBody>
        </p:sp>
        <p:sp>
          <p:nvSpPr>
            <p:cNvPr id="62585" name="Line 121"/>
            <p:cNvSpPr>
              <a:spLocks noChangeShapeType="1"/>
            </p:cNvSpPr>
            <p:nvPr/>
          </p:nvSpPr>
          <p:spPr bwMode="auto">
            <a:xfrm>
              <a:off x="3596" y="2016"/>
              <a:ext cx="0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86" name="Line 122"/>
            <p:cNvSpPr>
              <a:spLocks noChangeShapeType="1"/>
            </p:cNvSpPr>
            <p:nvPr/>
          </p:nvSpPr>
          <p:spPr bwMode="auto">
            <a:xfrm>
              <a:off x="3341" y="2394"/>
              <a:ext cx="2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87" name="Line 123"/>
            <p:cNvSpPr>
              <a:spLocks noChangeShapeType="1"/>
            </p:cNvSpPr>
            <p:nvPr/>
          </p:nvSpPr>
          <p:spPr bwMode="auto">
            <a:xfrm>
              <a:off x="1900" y="1665"/>
              <a:ext cx="3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88" name="Line 124"/>
            <p:cNvSpPr>
              <a:spLocks noChangeShapeType="1"/>
            </p:cNvSpPr>
            <p:nvPr/>
          </p:nvSpPr>
          <p:spPr bwMode="auto">
            <a:xfrm flipV="1">
              <a:off x="2261" y="1347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2598" name="Group 134"/>
          <p:cNvGrpSpPr>
            <a:grpSpLocks/>
          </p:cNvGrpSpPr>
          <p:nvPr/>
        </p:nvGrpSpPr>
        <p:grpSpPr bwMode="auto">
          <a:xfrm>
            <a:off x="263525" y="2540000"/>
            <a:ext cx="7615238" cy="4151313"/>
            <a:chOff x="166" y="1600"/>
            <a:chExt cx="4797" cy="2615"/>
          </a:xfrm>
        </p:grpSpPr>
        <p:grpSp>
          <p:nvGrpSpPr>
            <p:cNvPr id="62466" name="Group 2"/>
            <p:cNvGrpSpPr>
              <a:grpSpLocks/>
            </p:cNvGrpSpPr>
            <p:nvPr/>
          </p:nvGrpSpPr>
          <p:grpSpPr bwMode="auto">
            <a:xfrm>
              <a:off x="285" y="1600"/>
              <a:ext cx="4678" cy="579"/>
              <a:chOff x="292" y="1602"/>
              <a:chExt cx="4678" cy="579"/>
            </a:xfrm>
          </p:grpSpPr>
          <p:sp>
            <p:nvSpPr>
              <p:cNvPr id="62467" name="Line 3"/>
              <p:cNvSpPr>
                <a:spLocks noChangeShapeType="1"/>
              </p:cNvSpPr>
              <p:nvPr/>
            </p:nvSpPr>
            <p:spPr bwMode="auto">
              <a:xfrm flipV="1">
                <a:off x="475" y="1755"/>
                <a:ext cx="0" cy="4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68" name="Line 4"/>
              <p:cNvSpPr>
                <a:spLocks noChangeShapeType="1"/>
              </p:cNvSpPr>
              <p:nvPr/>
            </p:nvSpPr>
            <p:spPr bwMode="auto">
              <a:xfrm flipV="1">
                <a:off x="475" y="2133"/>
                <a:ext cx="41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69" name="Text Box 5"/>
              <p:cNvSpPr txBox="1">
                <a:spLocks noChangeArrowheads="1"/>
              </p:cNvSpPr>
              <p:nvPr/>
            </p:nvSpPr>
            <p:spPr bwMode="auto">
              <a:xfrm>
                <a:off x="4709" y="1893"/>
                <a:ext cx="2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t</a:t>
                </a:r>
              </a:p>
            </p:txBody>
          </p:sp>
          <p:sp>
            <p:nvSpPr>
              <p:cNvPr id="62470" name="Text Box 6"/>
              <p:cNvSpPr txBox="1">
                <a:spLocks noChangeArrowheads="1"/>
              </p:cNvSpPr>
              <p:nvPr/>
            </p:nvSpPr>
            <p:spPr bwMode="auto">
              <a:xfrm>
                <a:off x="292" y="1602"/>
                <a:ext cx="47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CP</a:t>
                </a:r>
              </a:p>
            </p:txBody>
          </p:sp>
          <p:sp>
            <p:nvSpPr>
              <p:cNvPr id="62471" name="Rectangle 7"/>
              <p:cNvSpPr>
                <a:spLocks noChangeArrowheads="1"/>
              </p:cNvSpPr>
              <p:nvPr/>
            </p:nvSpPr>
            <p:spPr bwMode="auto">
              <a:xfrm>
                <a:off x="649" y="1893"/>
                <a:ext cx="232" cy="24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72" name="Rectangle 8"/>
              <p:cNvSpPr>
                <a:spLocks noChangeArrowheads="1"/>
              </p:cNvSpPr>
              <p:nvPr/>
            </p:nvSpPr>
            <p:spPr bwMode="auto">
              <a:xfrm>
                <a:off x="1073" y="1893"/>
                <a:ext cx="232" cy="24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73" name="Rectangle 9"/>
              <p:cNvSpPr>
                <a:spLocks noChangeArrowheads="1"/>
              </p:cNvSpPr>
              <p:nvPr/>
            </p:nvSpPr>
            <p:spPr bwMode="auto">
              <a:xfrm>
                <a:off x="1514" y="1893"/>
                <a:ext cx="232" cy="24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74" name="Rectangle 10"/>
              <p:cNvSpPr>
                <a:spLocks noChangeArrowheads="1"/>
              </p:cNvSpPr>
              <p:nvPr/>
            </p:nvSpPr>
            <p:spPr bwMode="auto">
              <a:xfrm>
                <a:off x="1962" y="1893"/>
                <a:ext cx="232" cy="24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75" name="Rectangle 11"/>
              <p:cNvSpPr>
                <a:spLocks noChangeArrowheads="1"/>
              </p:cNvSpPr>
              <p:nvPr/>
            </p:nvSpPr>
            <p:spPr bwMode="auto">
              <a:xfrm>
                <a:off x="2392" y="1893"/>
                <a:ext cx="232" cy="24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76" name="Rectangle 12"/>
              <p:cNvSpPr>
                <a:spLocks noChangeArrowheads="1"/>
              </p:cNvSpPr>
              <p:nvPr/>
            </p:nvSpPr>
            <p:spPr bwMode="auto">
              <a:xfrm>
                <a:off x="2841" y="1893"/>
                <a:ext cx="232" cy="24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77" name="Rectangle 13"/>
              <p:cNvSpPr>
                <a:spLocks noChangeArrowheads="1"/>
              </p:cNvSpPr>
              <p:nvPr/>
            </p:nvSpPr>
            <p:spPr bwMode="auto">
              <a:xfrm>
                <a:off x="3298" y="1893"/>
                <a:ext cx="232" cy="24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78" name="Rectangle 14"/>
              <p:cNvSpPr>
                <a:spLocks noChangeArrowheads="1"/>
              </p:cNvSpPr>
              <p:nvPr/>
            </p:nvSpPr>
            <p:spPr bwMode="auto">
              <a:xfrm>
                <a:off x="4216" y="1893"/>
                <a:ext cx="232" cy="24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79" name="Rectangle 15"/>
              <p:cNvSpPr>
                <a:spLocks noChangeArrowheads="1"/>
              </p:cNvSpPr>
              <p:nvPr/>
            </p:nvSpPr>
            <p:spPr bwMode="auto">
              <a:xfrm>
                <a:off x="3757" y="1893"/>
                <a:ext cx="232" cy="24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480" name="Group 16"/>
            <p:cNvGrpSpPr>
              <a:grpSpLocks/>
            </p:cNvGrpSpPr>
            <p:nvPr/>
          </p:nvGrpSpPr>
          <p:grpSpPr bwMode="auto">
            <a:xfrm>
              <a:off x="173" y="2037"/>
              <a:ext cx="4561" cy="591"/>
              <a:chOff x="173" y="2037"/>
              <a:chExt cx="4561" cy="591"/>
            </a:xfrm>
          </p:grpSpPr>
          <p:sp>
            <p:nvSpPr>
              <p:cNvPr id="62481" name="Line 17"/>
              <p:cNvSpPr>
                <a:spLocks noChangeShapeType="1"/>
              </p:cNvSpPr>
              <p:nvPr/>
            </p:nvSpPr>
            <p:spPr bwMode="auto">
              <a:xfrm flipV="1">
                <a:off x="475" y="2181"/>
                <a:ext cx="0" cy="4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82" name="Line 18"/>
              <p:cNvSpPr>
                <a:spLocks noChangeShapeType="1"/>
              </p:cNvSpPr>
              <p:nvPr/>
            </p:nvSpPr>
            <p:spPr bwMode="auto">
              <a:xfrm>
                <a:off x="475" y="2475"/>
                <a:ext cx="42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83" name="Text Box 19"/>
              <p:cNvSpPr txBox="1">
                <a:spLocks noChangeArrowheads="1"/>
              </p:cNvSpPr>
              <p:nvPr/>
            </p:nvSpPr>
            <p:spPr bwMode="auto">
              <a:xfrm>
                <a:off x="173" y="2037"/>
                <a:ext cx="49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0066"/>
                    </a:solidFill>
                  </a:rPr>
                  <a:t>Q0</a:t>
                </a:r>
              </a:p>
            </p:txBody>
          </p:sp>
        </p:grpSp>
        <p:grpSp>
          <p:nvGrpSpPr>
            <p:cNvPr id="62484" name="Group 20"/>
            <p:cNvGrpSpPr>
              <a:grpSpLocks/>
            </p:cNvGrpSpPr>
            <p:nvPr/>
          </p:nvGrpSpPr>
          <p:grpSpPr bwMode="auto">
            <a:xfrm>
              <a:off x="173" y="2428"/>
              <a:ext cx="4561" cy="591"/>
              <a:chOff x="173" y="2037"/>
              <a:chExt cx="4561" cy="591"/>
            </a:xfrm>
          </p:grpSpPr>
          <p:sp>
            <p:nvSpPr>
              <p:cNvPr id="62485" name="Line 21"/>
              <p:cNvSpPr>
                <a:spLocks noChangeShapeType="1"/>
              </p:cNvSpPr>
              <p:nvPr/>
            </p:nvSpPr>
            <p:spPr bwMode="auto">
              <a:xfrm flipV="1">
                <a:off x="475" y="2181"/>
                <a:ext cx="0" cy="4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86" name="Line 22"/>
              <p:cNvSpPr>
                <a:spLocks noChangeShapeType="1"/>
              </p:cNvSpPr>
              <p:nvPr/>
            </p:nvSpPr>
            <p:spPr bwMode="auto">
              <a:xfrm>
                <a:off x="475" y="2475"/>
                <a:ext cx="42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87" name="Text Box 23"/>
              <p:cNvSpPr txBox="1">
                <a:spLocks noChangeArrowheads="1"/>
              </p:cNvSpPr>
              <p:nvPr/>
            </p:nvSpPr>
            <p:spPr bwMode="auto">
              <a:xfrm>
                <a:off x="173" y="2037"/>
                <a:ext cx="49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accent1"/>
                    </a:solidFill>
                  </a:rPr>
                  <a:t>Q1</a:t>
                </a:r>
              </a:p>
            </p:txBody>
          </p:sp>
        </p:grpSp>
        <p:grpSp>
          <p:nvGrpSpPr>
            <p:cNvPr id="62488" name="Group 24"/>
            <p:cNvGrpSpPr>
              <a:grpSpLocks/>
            </p:cNvGrpSpPr>
            <p:nvPr/>
          </p:nvGrpSpPr>
          <p:grpSpPr bwMode="auto">
            <a:xfrm>
              <a:off x="166" y="2859"/>
              <a:ext cx="4561" cy="591"/>
              <a:chOff x="173" y="2037"/>
              <a:chExt cx="4561" cy="591"/>
            </a:xfrm>
          </p:grpSpPr>
          <p:sp>
            <p:nvSpPr>
              <p:cNvPr id="62489" name="Line 25"/>
              <p:cNvSpPr>
                <a:spLocks noChangeShapeType="1"/>
              </p:cNvSpPr>
              <p:nvPr/>
            </p:nvSpPr>
            <p:spPr bwMode="auto">
              <a:xfrm flipV="1">
                <a:off x="475" y="2181"/>
                <a:ext cx="0" cy="4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90" name="Line 26"/>
              <p:cNvSpPr>
                <a:spLocks noChangeShapeType="1"/>
              </p:cNvSpPr>
              <p:nvPr/>
            </p:nvSpPr>
            <p:spPr bwMode="auto">
              <a:xfrm>
                <a:off x="475" y="2475"/>
                <a:ext cx="42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91" name="Text Box 27"/>
              <p:cNvSpPr txBox="1">
                <a:spLocks noChangeArrowheads="1"/>
              </p:cNvSpPr>
              <p:nvPr/>
            </p:nvSpPr>
            <p:spPr bwMode="auto">
              <a:xfrm>
                <a:off x="173" y="2037"/>
                <a:ext cx="49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folHlink"/>
                    </a:solidFill>
                  </a:rPr>
                  <a:t>Q2</a:t>
                </a:r>
              </a:p>
            </p:txBody>
          </p:sp>
        </p:grpSp>
        <p:grpSp>
          <p:nvGrpSpPr>
            <p:cNvPr id="62492" name="Group 28"/>
            <p:cNvGrpSpPr>
              <a:grpSpLocks/>
            </p:cNvGrpSpPr>
            <p:nvPr/>
          </p:nvGrpSpPr>
          <p:grpSpPr bwMode="auto">
            <a:xfrm>
              <a:off x="878" y="2133"/>
              <a:ext cx="3570" cy="363"/>
              <a:chOff x="878" y="2133"/>
              <a:chExt cx="3570" cy="363"/>
            </a:xfrm>
          </p:grpSpPr>
          <p:sp>
            <p:nvSpPr>
              <p:cNvPr id="62493" name="Line 29"/>
              <p:cNvSpPr>
                <a:spLocks noChangeShapeType="1"/>
              </p:cNvSpPr>
              <p:nvPr/>
            </p:nvSpPr>
            <p:spPr bwMode="auto">
              <a:xfrm>
                <a:off x="878" y="2133"/>
                <a:ext cx="0" cy="345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94" name="Line 30"/>
              <p:cNvSpPr>
                <a:spLocks noChangeShapeType="1"/>
              </p:cNvSpPr>
              <p:nvPr/>
            </p:nvSpPr>
            <p:spPr bwMode="auto">
              <a:xfrm>
                <a:off x="1302" y="2136"/>
                <a:ext cx="3" cy="342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95" name="Line 31"/>
              <p:cNvSpPr>
                <a:spLocks noChangeShapeType="1"/>
              </p:cNvSpPr>
              <p:nvPr/>
            </p:nvSpPr>
            <p:spPr bwMode="auto">
              <a:xfrm>
                <a:off x="1743" y="2154"/>
                <a:ext cx="3" cy="342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96" name="Line 32"/>
              <p:cNvSpPr>
                <a:spLocks noChangeShapeType="1"/>
              </p:cNvSpPr>
              <p:nvPr/>
            </p:nvSpPr>
            <p:spPr bwMode="auto">
              <a:xfrm>
                <a:off x="2192" y="2136"/>
                <a:ext cx="3" cy="342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97" name="Line 33"/>
              <p:cNvSpPr>
                <a:spLocks noChangeShapeType="1"/>
              </p:cNvSpPr>
              <p:nvPr/>
            </p:nvSpPr>
            <p:spPr bwMode="auto">
              <a:xfrm>
                <a:off x="2624" y="2154"/>
                <a:ext cx="3" cy="342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98" name="Line 34"/>
              <p:cNvSpPr>
                <a:spLocks noChangeShapeType="1"/>
              </p:cNvSpPr>
              <p:nvPr/>
            </p:nvSpPr>
            <p:spPr bwMode="auto">
              <a:xfrm>
                <a:off x="3073" y="2136"/>
                <a:ext cx="3" cy="342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99" name="Line 35"/>
              <p:cNvSpPr>
                <a:spLocks noChangeShapeType="1"/>
              </p:cNvSpPr>
              <p:nvPr/>
            </p:nvSpPr>
            <p:spPr bwMode="auto">
              <a:xfrm>
                <a:off x="3527" y="2154"/>
                <a:ext cx="3" cy="342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00" name="Line 36"/>
              <p:cNvSpPr>
                <a:spLocks noChangeShapeType="1"/>
              </p:cNvSpPr>
              <p:nvPr/>
            </p:nvSpPr>
            <p:spPr bwMode="auto">
              <a:xfrm>
                <a:off x="3986" y="2154"/>
                <a:ext cx="3" cy="342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01" name="Line 37"/>
              <p:cNvSpPr>
                <a:spLocks noChangeShapeType="1"/>
              </p:cNvSpPr>
              <p:nvPr/>
            </p:nvSpPr>
            <p:spPr bwMode="auto">
              <a:xfrm>
                <a:off x="4445" y="2133"/>
                <a:ext cx="3" cy="342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2502" name="Rectangle 38"/>
            <p:cNvSpPr>
              <a:spLocks noChangeArrowheads="1"/>
            </p:cNvSpPr>
            <p:nvPr/>
          </p:nvSpPr>
          <p:spPr bwMode="auto">
            <a:xfrm>
              <a:off x="881" y="2226"/>
              <a:ext cx="421" cy="2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03" name="Rectangle 39"/>
            <p:cNvSpPr>
              <a:spLocks noChangeArrowheads="1"/>
            </p:cNvSpPr>
            <p:nvPr/>
          </p:nvSpPr>
          <p:spPr bwMode="auto">
            <a:xfrm>
              <a:off x="1751" y="2213"/>
              <a:ext cx="444" cy="2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04" name="Rectangle 40"/>
            <p:cNvSpPr>
              <a:spLocks noChangeArrowheads="1"/>
            </p:cNvSpPr>
            <p:nvPr/>
          </p:nvSpPr>
          <p:spPr bwMode="auto">
            <a:xfrm>
              <a:off x="2627" y="2231"/>
              <a:ext cx="446" cy="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05" name="Rectangle 41"/>
            <p:cNvSpPr>
              <a:spLocks noChangeArrowheads="1"/>
            </p:cNvSpPr>
            <p:nvPr/>
          </p:nvSpPr>
          <p:spPr bwMode="auto">
            <a:xfrm>
              <a:off x="3530" y="2231"/>
              <a:ext cx="456" cy="2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2589" name="Group 125"/>
            <p:cNvGrpSpPr>
              <a:grpSpLocks/>
            </p:cNvGrpSpPr>
            <p:nvPr/>
          </p:nvGrpSpPr>
          <p:grpSpPr bwMode="auto">
            <a:xfrm>
              <a:off x="4448" y="2231"/>
              <a:ext cx="286" cy="242"/>
              <a:chOff x="4448" y="2231"/>
              <a:chExt cx="286" cy="242"/>
            </a:xfrm>
          </p:grpSpPr>
          <p:sp>
            <p:nvSpPr>
              <p:cNvPr id="62506" name="Line 42"/>
              <p:cNvSpPr>
                <a:spLocks noChangeShapeType="1"/>
              </p:cNvSpPr>
              <p:nvPr/>
            </p:nvSpPr>
            <p:spPr bwMode="auto">
              <a:xfrm>
                <a:off x="4448" y="2231"/>
                <a:ext cx="0" cy="2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07" name="Line 43"/>
              <p:cNvSpPr>
                <a:spLocks noChangeShapeType="1"/>
              </p:cNvSpPr>
              <p:nvPr/>
            </p:nvSpPr>
            <p:spPr bwMode="auto">
              <a:xfrm>
                <a:off x="4448" y="2231"/>
                <a:ext cx="2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2509" name="Line 45"/>
            <p:cNvSpPr>
              <a:spLocks noChangeShapeType="1"/>
            </p:cNvSpPr>
            <p:nvPr/>
          </p:nvSpPr>
          <p:spPr bwMode="auto">
            <a:xfrm>
              <a:off x="881" y="2487"/>
              <a:ext cx="0" cy="394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10" name="Line 46"/>
            <p:cNvSpPr>
              <a:spLocks noChangeShapeType="1"/>
            </p:cNvSpPr>
            <p:nvPr/>
          </p:nvSpPr>
          <p:spPr bwMode="auto">
            <a:xfrm>
              <a:off x="1752" y="2492"/>
              <a:ext cx="0" cy="394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11" name="Line 47"/>
            <p:cNvSpPr>
              <a:spLocks noChangeShapeType="1"/>
            </p:cNvSpPr>
            <p:nvPr/>
          </p:nvSpPr>
          <p:spPr bwMode="auto">
            <a:xfrm>
              <a:off x="2631" y="2501"/>
              <a:ext cx="0" cy="394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12" name="Line 48"/>
            <p:cNvSpPr>
              <a:spLocks noChangeShapeType="1"/>
            </p:cNvSpPr>
            <p:nvPr/>
          </p:nvSpPr>
          <p:spPr bwMode="auto">
            <a:xfrm>
              <a:off x="3541" y="2492"/>
              <a:ext cx="0" cy="394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13" name="Rectangle 49"/>
            <p:cNvSpPr>
              <a:spLocks noChangeArrowheads="1"/>
            </p:cNvSpPr>
            <p:nvPr/>
          </p:nvSpPr>
          <p:spPr bwMode="auto">
            <a:xfrm>
              <a:off x="881" y="2624"/>
              <a:ext cx="871" cy="2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4" name="Rectangle 50"/>
            <p:cNvSpPr>
              <a:spLocks noChangeArrowheads="1"/>
            </p:cNvSpPr>
            <p:nvPr/>
          </p:nvSpPr>
          <p:spPr bwMode="auto">
            <a:xfrm>
              <a:off x="2625" y="2628"/>
              <a:ext cx="916" cy="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2515" name="Group 51"/>
            <p:cNvGrpSpPr>
              <a:grpSpLocks/>
            </p:cNvGrpSpPr>
            <p:nvPr/>
          </p:nvGrpSpPr>
          <p:grpSpPr bwMode="auto">
            <a:xfrm>
              <a:off x="873" y="2886"/>
              <a:ext cx="1758" cy="428"/>
              <a:chOff x="2195" y="2872"/>
              <a:chExt cx="1794" cy="442"/>
            </a:xfrm>
          </p:grpSpPr>
          <p:sp>
            <p:nvSpPr>
              <p:cNvPr id="62516" name="Line 52"/>
              <p:cNvSpPr>
                <a:spLocks noChangeShapeType="1"/>
              </p:cNvSpPr>
              <p:nvPr/>
            </p:nvSpPr>
            <p:spPr bwMode="auto">
              <a:xfrm>
                <a:off x="2195" y="2872"/>
                <a:ext cx="0" cy="433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17" name="Line 53"/>
              <p:cNvSpPr>
                <a:spLocks noChangeShapeType="1"/>
              </p:cNvSpPr>
              <p:nvPr/>
            </p:nvSpPr>
            <p:spPr bwMode="auto">
              <a:xfrm>
                <a:off x="3989" y="2881"/>
                <a:ext cx="0" cy="433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2518" name="Rectangle 54"/>
            <p:cNvSpPr>
              <a:spLocks noChangeArrowheads="1"/>
            </p:cNvSpPr>
            <p:nvPr/>
          </p:nvSpPr>
          <p:spPr bwMode="auto">
            <a:xfrm>
              <a:off x="872" y="3003"/>
              <a:ext cx="1759" cy="2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9" name="Text Box 55"/>
            <p:cNvSpPr txBox="1">
              <a:spLocks noChangeArrowheads="1"/>
            </p:cNvSpPr>
            <p:nvPr/>
          </p:nvSpPr>
          <p:spPr bwMode="auto">
            <a:xfrm>
              <a:off x="548" y="2226"/>
              <a:ext cx="247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66"/>
                  </a:solidFill>
                </a:rPr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66"/>
                  </a:solidFill>
                </a:rPr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66"/>
                  </a:solidFill>
                </a:rPr>
                <a:t>0</a:t>
              </a:r>
            </a:p>
          </p:txBody>
        </p:sp>
        <p:sp>
          <p:nvSpPr>
            <p:cNvPr id="62520" name="Text Box 56"/>
            <p:cNvSpPr txBox="1">
              <a:spLocks noChangeArrowheads="1"/>
            </p:cNvSpPr>
            <p:nvPr/>
          </p:nvSpPr>
          <p:spPr bwMode="auto">
            <a:xfrm>
              <a:off x="949" y="2249"/>
              <a:ext cx="247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66"/>
                  </a:solidFill>
                </a:rPr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66"/>
                  </a:solidFill>
                </a:rPr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66"/>
                  </a:solidFill>
                </a:rPr>
                <a:t>1</a:t>
              </a:r>
            </a:p>
          </p:txBody>
        </p:sp>
        <p:sp>
          <p:nvSpPr>
            <p:cNvPr id="62521" name="Text Box 57"/>
            <p:cNvSpPr txBox="1">
              <a:spLocks noChangeArrowheads="1"/>
            </p:cNvSpPr>
            <p:nvPr/>
          </p:nvSpPr>
          <p:spPr bwMode="auto">
            <a:xfrm>
              <a:off x="1423" y="2249"/>
              <a:ext cx="247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66"/>
                  </a:solidFill>
                </a:rPr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66"/>
                  </a:solidFill>
                </a:rPr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66"/>
                  </a:solidFill>
                </a:rPr>
                <a:t>1</a:t>
              </a:r>
            </a:p>
          </p:txBody>
        </p:sp>
        <p:sp>
          <p:nvSpPr>
            <p:cNvPr id="62522" name="Text Box 58"/>
            <p:cNvSpPr txBox="1">
              <a:spLocks noChangeArrowheads="1"/>
            </p:cNvSpPr>
            <p:nvPr/>
          </p:nvSpPr>
          <p:spPr bwMode="auto">
            <a:xfrm>
              <a:off x="1828" y="2249"/>
              <a:ext cx="247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66"/>
                  </a:solidFill>
                </a:rPr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66"/>
                  </a:solidFill>
                </a:rPr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66"/>
                  </a:solidFill>
                </a:rPr>
                <a:t>1</a:t>
              </a:r>
            </a:p>
          </p:txBody>
        </p:sp>
        <p:sp>
          <p:nvSpPr>
            <p:cNvPr id="62523" name="Text Box 59"/>
            <p:cNvSpPr txBox="1">
              <a:spLocks noChangeArrowheads="1"/>
            </p:cNvSpPr>
            <p:nvPr/>
          </p:nvSpPr>
          <p:spPr bwMode="auto">
            <a:xfrm>
              <a:off x="2273" y="2249"/>
              <a:ext cx="247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66"/>
                  </a:solidFill>
                </a:rPr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66"/>
                  </a:solidFill>
                </a:rPr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66"/>
                  </a:solidFill>
                </a:rPr>
                <a:t>1</a:t>
              </a:r>
            </a:p>
          </p:txBody>
        </p:sp>
        <p:sp>
          <p:nvSpPr>
            <p:cNvPr id="62524" name="Text Box 60"/>
            <p:cNvSpPr txBox="1">
              <a:spLocks noChangeArrowheads="1"/>
            </p:cNvSpPr>
            <p:nvPr/>
          </p:nvSpPr>
          <p:spPr bwMode="auto">
            <a:xfrm>
              <a:off x="2707" y="2249"/>
              <a:ext cx="247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66"/>
                  </a:solidFill>
                </a:rPr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66"/>
                  </a:solidFill>
                </a:rPr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66"/>
                  </a:solidFill>
                </a:rPr>
                <a:t>0</a:t>
              </a:r>
            </a:p>
          </p:txBody>
        </p:sp>
        <p:sp>
          <p:nvSpPr>
            <p:cNvPr id="62525" name="Text Box 61"/>
            <p:cNvSpPr txBox="1">
              <a:spLocks noChangeArrowheads="1"/>
            </p:cNvSpPr>
            <p:nvPr/>
          </p:nvSpPr>
          <p:spPr bwMode="auto">
            <a:xfrm>
              <a:off x="3209" y="2249"/>
              <a:ext cx="247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66"/>
                  </a:solidFill>
                </a:rPr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66"/>
                  </a:solidFill>
                </a:rPr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66"/>
                  </a:solidFill>
                </a:rPr>
                <a:t>0</a:t>
              </a:r>
            </a:p>
          </p:txBody>
        </p:sp>
        <p:sp>
          <p:nvSpPr>
            <p:cNvPr id="62526" name="Text Box 62"/>
            <p:cNvSpPr txBox="1">
              <a:spLocks noChangeArrowheads="1"/>
            </p:cNvSpPr>
            <p:nvPr/>
          </p:nvSpPr>
          <p:spPr bwMode="auto">
            <a:xfrm>
              <a:off x="3617" y="2249"/>
              <a:ext cx="247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66"/>
                  </a:solidFill>
                </a:rPr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66"/>
                  </a:solidFill>
                </a:rPr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66"/>
                  </a:solidFill>
                </a:rPr>
                <a:t>0</a:t>
              </a:r>
            </a:p>
          </p:txBody>
        </p:sp>
        <p:sp>
          <p:nvSpPr>
            <p:cNvPr id="62527" name="Text Box 63"/>
            <p:cNvSpPr txBox="1">
              <a:spLocks noChangeArrowheads="1"/>
            </p:cNvSpPr>
            <p:nvPr/>
          </p:nvSpPr>
          <p:spPr bwMode="auto">
            <a:xfrm>
              <a:off x="4147" y="2249"/>
              <a:ext cx="247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66"/>
                  </a:solidFill>
                </a:rPr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66"/>
                  </a:solidFill>
                </a:rPr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66"/>
                  </a:solidFill>
                </a:rPr>
                <a:t>0</a:t>
              </a:r>
            </a:p>
          </p:txBody>
        </p:sp>
        <p:sp>
          <p:nvSpPr>
            <p:cNvPr id="62528" name="Text Box 64"/>
            <p:cNvSpPr txBox="1">
              <a:spLocks noChangeArrowheads="1"/>
            </p:cNvSpPr>
            <p:nvPr/>
          </p:nvSpPr>
          <p:spPr bwMode="auto">
            <a:xfrm>
              <a:off x="4462" y="2302"/>
              <a:ext cx="247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66"/>
                  </a:solidFill>
                </a:rPr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66"/>
                  </a:solidFill>
                </a:rPr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66"/>
                  </a:solidFill>
                </a:rPr>
                <a:t>1</a:t>
              </a:r>
            </a:p>
          </p:txBody>
        </p:sp>
        <p:sp>
          <p:nvSpPr>
            <p:cNvPr id="62546" name="Oval 82"/>
            <p:cNvSpPr>
              <a:spLocks noChangeArrowheads="1"/>
            </p:cNvSpPr>
            <p:nvPr/>
          </p:nvSpPr>
          <p:spPr bwMode="auto">
            <a:xfrm>
              <a:off x="1185" y="3464"/>
              <a:ext cx="519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accent1"/>
                  </a:solidFill>
                </a:rPr>
                <a:t>000</a:t>
              </a:r>
            </a:p>
          </p:txBody>
        </p:sp>
        <p:sp>
          <p:nvSpPr>
            <p:cNvPr id="62547" name="Line 83"/>
            <p:cNvSpPr>
              <a:spLocks noChangeShapeType="1"/>
            </p:cNvSpPr>
            <p:nvPr/>
          </p:nvSpPr>
          <p:spPr bwMode="auto">
            <a:xfrm>
              <a:off x="1704" y="3560"/>
              <a:ext cx="4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48" name="Oval 84"/>
            <p:cNvSpPr>
              <a:spLocks noChangeArrowheads="1"/>
            </p:cNvSpPr>
            <p:nvPr/>
          </p:nvSpPr>
          <p:spPr bwMode="auto">
            <a:xfrm>
              <a:off x="2196" y="3464"/>
              <a:ext cx="519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accent1"/>
                  </a:solidFill>
                </a:rPr>
                <a:t>111</a:t>
              </a:r>
            </a:p>
          </p:txBody>
        </p:sp>
        <p:sp>
          <p:nvSpPr>
            <p:cNvPr id="62549" name="Line 85"/>
            <p:cNvSpPr>
              <a:spLocks noChangeShapeType="1"/>
            </p:cNvSpPr>
            <p:nvPr/>
          </p:nvSpPr>
          <p:spPr bwMode="auto">
            <a:xfrm>
              <a:off x="2715" y="3560"/>
              <a:ext cx="4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50" name="Oval 86"/>
            <p:cNvSpPr>
              <a:spLocks noChangeArrowheads="1"/>
            </p:cNvSpPr>
            <p:nvPr/>
          </p:nvSpPr>
          <p:spPr bwMode="auto">
            <a:xfrm>
              <a:off x="3206" y="3464"/>
              <a:ext cx="519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accent1"/>
                  </a:solidFill>
                </a:rPr>
                <a:t>110</a:t>
              </a:r>
            </a:p>
          </p:txBody>
        </p:sp>
        <p:sp>
          <p:nvSpPr>
            <p:cNvPr id="62551" name="Line 87"/>
            <p:cNvSpPr>
              <a:spLocks noChangeShapeType="1"/>
            </p:cNvSpPr>
            <p:nvPr/>
          </p:nvSpPr>
          <p:spPr bwMode="auto">
            <a:xfrm>
              <a:off x="3741" y="3560"/>
              <a:ext cx="4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52" name="Oval 88"/>
            <p:cNvSpPr>
              <a:spLocks noChangeArrowheads="1"/>
            </p:cNvSpPr>
            <p:nvPr/>
          </p:nvSpPr>
          <p:spPr bwMode="auto">
            <a:xfrm>
              <a:off x="4208" y="3464"/>
              <a:ext cx="519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accent1"/>
                  </a:solidFill>
                </a:rPr>
                <a:t>101</a:t>
              </a:r>
            </a:p>
          </p:txBody>
        </p:sp>
        <p:sp>
          <p:nvSpPr>
            <p:cNvPr id="62553" name="Line 89"/>
            <p:cNvSpPr>
              <a:spLocks noChangeShapeType="1"/>
            </p:cNvSpPr>
            <p:nvPr/>
          </p:nvSpPr>
          <p:spPr bwMode="auto">
            <a:xfrm rot="5400000" flipV="1">
              <a:off x="4324" y="3850"/>
              <a:ext cx="3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54" name="Oval 90"/>
            <p:cNvSpPr>
              <a:spLocks noChangeArrowheads="1"/>
            </p:cNvSpPr>
            <p:nvPr/>
          </p:nvSpPr>
          <p:spPr bwMode="auto">
            <a:xfrm>
              <a:off x="4232" y="4008"/>
              <a:ext cx="519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accent1"/>
                  </a:solidFill>
                </a:rPr>
                <a:t>100</a:t>
              </a:r>
            </a:p>
          </p:txBody>
        </p:sp>
        <p:sp>
          <p:nvSpPr>
            <p:cNvPr id="62555" name="Line 91"/>
            <p:cNvSpPr>
              <a:spLocks noChangeShapeType="1"/>
            </p:cNvSpPr>
            <p:nvPr/>
          </p:nvSpPr>
          <p:spPr bwMode="auto">
            <a:xfrm flipH="1">
              <a:off x="3731" y="4104"/>
              <a:ext cx="4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56" name="Oval 92"/>
            <p:cNvSpPr>
              <a:spLocks noChangeArrowheads="1"/>
            </p:cNvSpPr>
            <p:nvPr/>
          </p:nvSpPr>
          <p:spPr bwMode="auto">
            <a:xfrm>
              <a:off x="3222" y="4023"/>
              <a:ext cx="519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accent1"/>
                  </a:solidFill>
                </a:rPr>
                <a:t>011</a:t>
              </a:r>
            </a:p>
          </p:txBody>
        </p:sp>
        <p:sp>
          <p:nvSpPr>
            <p:cNvPr id="62557" name="Line 93"/>
            <p:cNvSpPr>
              <a:spLocks noChangeShapeType="1"/>
            </p:cNvSpPr>
            <p:nvPr/>
          </p:nvSpPr>
          <p:spPr bwMode="auto">
            <a:xfrm flipH="1">
              <a:off x="2722" y="4119"/>
              <a:ext cx="4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58" name="Oval 94"/>
            <p:cNvSpPr>
              <a:spLocks noChangeArrowheads="1"/>
            </p:cNvSpPr>
            <p:nvPr/>
          </p:nvSpPr>
          <p:spPr bwMode="auto">
            <a:xfrm>
              <a:off x="2203" y="4023"/>
              <a:ext cx="519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accent1"/>
                  </a:solidFill>
                </a:rPr>
                <a:t>010</a:t>
              </a:r>
            </a:p>
          </p:txBody>
        </p:sp>
        <p:sp>
          <p:nvSpPr>
            <p:cNvPr id="62559" name="Line 95"/>
            <p:cNvSpPr>
              <a:spLocks noChangeShapeType="1"/>
            </p:cNvSpPr>
            <p:nvPr/>
          </p:nvSpPr>
          <p:spPr bwMode="auto">
            <a:xfrm flipH="1" flipV="1">
              <a:off x="1746" y="4119"/>
              <a:ext cx="4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60" name="Oval 96"/>
            <p:cNvSpPr>
              <a:spLocks noChangeArrowheads="1"/>
            </p:cNvSpPr>
            <p:nvPr/>
          </p:nvSpPr>
          <p:spPr bwMode="auto">
            <a:xfrm>
              <a:off x="1227" y="4023"/>
              <a:ext cx="519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accent1"/>
                  </a:solidFill>
                </a:rPr>
                <a:t>001</a:t>
              </a:r>
            </a:p>
          </p:txBody>
        </p:sp>
        <p:sp>
          <p:nvSpPr>
            <p:cNvPr id="62561" name="Line 97"/>
            <p:cNvSpPr>
              <a:spLocks noChangeShapeType="1"/>
            </p:cNvSpPr>
            <p:nvPr/>
          </p:nvSpPr>
          <p:spPr bwMode="auto">
            <a:xfrm flipV="1">
              <a:off x="1414" y="3656"/>
              <a:ext cx="0" cy="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2590" name="Group 126"/>
            <p:cNvGrpSpPr>
              <a:grpSpLocks/>
            </p:cNvGrpSpPr>
            <p:nvPr/>
          </p:nvGrpSpPr>
          <p:grpSpPr bwMode="auto">
            <a:xfrm>
              <a:off x="4450" y="2624"/>
              <a:ext cx="286" cy="242"/>
              <a:chOff x="4448" y="2231"/>
              <a:chExt cx="286" cy="242"/>
            </a:xfrm>
          </p:grpSpPr>
          <p:sp>
            <p:nvSpPr>
              <p:cNvPr id="62591" name="Line 127"/>
              <p:cNvSpPr>
                <a:spLocks noChangeShapeType="1"/>
              </p:cNvSpPr>
              <p:nvPr/>
            </p:nvSpPr>
            <p:spPr bwMode="auto">
              <a:xfrm>
                <a:off x="4448" y="2231"/>
                <a:ext cx="0" cy="2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92" name="Line 128"/>
              <p:cNvSpPr>
                <a:spLocks noChangeShapeType="1"/>
              </p:cNvSpPr>
              <p:nvPr/>
            </p:nvSpPr>
            <p:spPr bwMode="auto">
              <a:xfrm>
                <a:off x="4448" y="2231"/>
                <a:ext cx="2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593" name="Group 129"/>
            <p:cNvGrpSpPr>
              <a:grpSpLocks/>
            </p:cNvGrpSpPr>
            <p:nvPr/>
          </p:nvGrpSpPr>
          <p:grpSpPr bwMode="auto">
            <a:xfrm>
              <a:off x="4441" y="3055"/>
              <a:ext cx="286" cy="242"/>
              <a:chOff x="4448" y="2231"/>
              <a:chExt cx="286" cy="242"/>
            </a:xfrm>
          </p:grpSpPr>
          <p:sp>
            <p:nvSpPr>
              <p:cNvPr id="62594" name="Line 130"/>
              <p:cNvSpPr>
                <a:spLocks noChangeShapeType="1"/>
              </p:cNvSpPr>
              <p:nvPr/>
            </p:nvSpPr>
            <p:spPr bwMode="auto">
              <a:xfrm>
                <a:off x="4448" y="2231"/>
                <a:ext cx="0" cy="2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95" name="Line 131"/>
              <p:cNvSpPr>
                <a:spLocks noChangeShapeType="1"/>
              </p:cNvSpPr>
              <p:nvPr/>
            </p:nvSpPr>
            <p:spPr bwMode="auto">
              <a:xfrm>
                <a:off x="4448" y="2231"/>
                <a:ext cx="2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2596" name="Line 132"/>
            <p:cNvSpPr>
              <a:spLocks noChangeShapeType="1"/>
            </p:cNvSpPr>
            <p:nvPr/>
          </p:nvSpPr>
          <p:spPr bwMode="auto">
            <a:xfrm>
              <a:off x="4448" y="2478"/>
              <a:ext cx="0" cy="394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97" name="Line 133"/>
            <p:cNvSpPr>
              <a:spLocks noChangeShapeType="1"/>
            </p:cNvSpPr>
            <p:nvPr/>
          </p:nvSpPr>
          <p:spPr bwMode="auto">
            <a:xfrm>
              <a:off x="4441" y="2886"/>
              <a:ext cx="0" cy="394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828800" y="685800"/>
            <a:ext cx="5237163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 b="1">
                <a:latin typeface="宋体" pitchFamily="2" charset="-122"/>
              </a:rPr>
              <a:t>3</a:t>
            </a:r>
            <a:r>
              <a:rPr lang="zh-CN" altLang="en-US" b="1">
                <a:latin typeface="宋体" pitchFamily="2" charset="-122"/>
              </a:rPr>
              <a:t>）异步二进制计数器的构造方法</a:t>
            </a:r>
          </a:p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zh-CN" altLang="en-US" b="1">
                <a:latin typeface="宋体" pitchFamily="2" charset="-122"/>
              </a:rPr>
              <a:t>二进制的位数与触发器的个数相同</a:t>
            </a:r>
          </a:p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zh-CN" altLang="en-US" b="1">
                <a:latin typeface="宋体" pitchFamily="2" charset="-122"/>
              </a:rPr>
              <a:t>触发器均接成</a:t>
            </a:r>
            <a:r>
              <a:rPr lang="en-US" altLang="zh-CN" b="1">
                <a:latin typeface="宋体" pitchFamily="2" charset="-122"/>
              </a:rPr>
              <a:t>T`F</a:t>
            </a:r>
          </a:p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en-US" altLang="zh-CN" b="1">
                <a:latin typeface="宋体" pitchFamily="2" charset="-122"/>
              </a:rPr>
              <a:t>CP0=CP</a:t>
            </a:r>
          </a:p>
          <a:p>
            <a:pPr marL="457200" indent="-457200">
              <a:spcBef>
                <a:spcPct val="50000"/>
              </a:spcBef>
              <a:buFontTx/>
              <a:buChar char="•"/>
            </a:pPr>
            <a:endParaRPr lang="en-US" altLang="zh-CN" b="1">
              <a:latin typeface="宋体" pitchFamily="2" charset="-122"/>
            </a:endParaRPr>
          </a:p>
        </p:txBody>
      </p:sp>
      <p:graphicFrame>
        <p:nvGraphicFramePr>
          <p:cNvPr id="17411" name="Group 3"/>
          <p:cNvGraphicFramePr>
            <a:graphicFrameLocks noGrp="1"/>
          </p:cNvGraphicFramePr>
          <p:nvPr/>
        </p:nvGraphicFramePr>
        <p:xfrm>
          <a:off x="2362200" y="3048000"/>
          <a:ext cx="4572000" cy="2717801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</a:tblGrid>
              <a:tr h="887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CPi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加法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减法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2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上升沿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下降沿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6736" name="Object 0"/>
          <p:cNvGraphicFramePr>
            <a:graphicFrameLocks noChangeAspect="1"/>
          </p:cNvGraphicFramePr>
          <p:nvPr/>
        </p:nvGraphicFramePr>
        <p:xfrm>
          <a:off x="4267200" y="4111625"/>
          <a:ext cx="685800" cy="623888"/>
        </p:xfrm>
        <a:graphic>
          <a:graphicData uri="http://schemas.openxmlformats.org/presentationml/2006/ole">
            <p:oleObj spid="_x0000_s116736" name="Equation" r:id="rId3" imgW="279360" imgH="253800" progId="Equation.3">
              <p:embed/>
            </p:oleObj>
          </a:graphicData>
        </a:graphic>
      </p:graphicFrame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5715000" y="4038600"/>
            <a:ext cx="91440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Q</a:t>
            </a:r>
            <a:r>
              <a:rPr lang="en-US" altLang="zh-CN" sz="3200" b="1" baseline="-25000"/>
              <a:t>i-1</a:t>
            </a:r>
          </a:p>
        </p:txBody>
      </p:sp>
      <p:graphicFrame>
        <p:nvGraphicFramePr>
          <p:cNvPr id="116737" name="Object 1"/>
          <p:cNvGraphicFramePr>
            <a:graphicFrameLocks noChangeAspect="1"/>
          </p:cNvGraphicFramePr>
          <p:nvPr/>
        </p:nvGraphicFramePr>
        <p:xfrm>
          <a:off x="5791200" y="5029200"/>
          <a:ext cx="685800" cy="623888"/>
        </p:xfrm>
        <a:graphic>
          <a:graphicData uri="http://schemas.openxmlformats.org/presentationml/2006/ole">
            <p:oleObj spid="_x0000_s116737" name="Equation" r:id="rId4" imgW="279360" imgH="253800" progId="Equation.3">
              <p:embed/>
            </p:oleObj>
          </a:graphicData>
        </a:graphic>
      </p:graphicFrame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4191000" y="5029200"/>
            <a:ext cx="91440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Q</a:t>
            </a:r>
            <a:r>
              <a:rPr lang="en-US" altLang="zh-CN" sz="3200" b="1" baseline="-25000"/>
              <a:t>i-1</a:t>
            </a:r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1676400" y="5791200"/>
            <a:ext cx="6553200" cy="946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1"/>
                </a:solidFill>
              </a:rPr>
              <a:t>试用维持阻塞</a:t>
            </a:r>
            <a:r>
              <a:rPr lang="en-US" altLang="zh-CN" sz="2800" b="1">
                <a:solidFill>
                  <a:schemeClr val="accent1"/>
                </a:solidFill>
              </a:rPr>
              <a:t>DF</a:t>
            </a:r>
            <a:r>
              <a:rPr lang="zh-CN" altLang="en-US" sz="2800" b="1">
                <a:solidFill>
                  <a:schemeClr val="accent1"/>
                </a:solidFill>
              </a:rPr>
              <a:t>构成四位二进制加法计数器，画出电路图及状态转换图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6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6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6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6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 autoUpdateAnimBg="0"/>
      <p:bldP spid="17430" grpId="0" animBg="1" autoUpdateAnimBg="0"/>
      <p:bldP spid="17432" grpId="0" animBg="1" autoUpdateAnimBg="0"/>
      <p:bldP spid="17433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8" y="342900"/>
            <a:ext cx="2378075" cy="642938"/>
          </a:xfrm>
        </p:spPr>
        <p:txBody>
          <a:bodyPr/>
          <a:lstStyle/>
          <a:p>
            <a:r>
              <a:rPr lang="en-US" altLang="zh-CN" sz="3200" b="1"/>
              <a:t>2</a:t>
            </a:r>
            <a:r>
              <a:rPr lang="zh-CN" altLang="en-US" sz="3200" b="1"/>
              <a:t>、十进制</a:t>
            </a:r>
          </a:p>
        </p:txBody>
      </p:sp>
      <p:grpSp>
        <p:nvGrpSpPr>
          <p:cNvPr id="67627" name="Group 43"/>
          <p:cNvGrpSpPr>
            <a:grpSpLocks/>
          </p:cNvGrpSpPr>
          <p:nvPr/>
        </p:nvGrpSpPr>
        <p:grpSpPr bwMode="auto">
          <a:xfrm>
            <a:off x="-149225" y="708025"/>
            <a:ext cx="9545638" cy="3251200"/>
            <a:chOff x="-190" y="621"/>
            <a:chExt cx="6013" cy="2048"/>
          </a:xfrm>
        </p:grpSpPr>
        <p:graphicFrame>
          <p:nvGraphicFramePr>
            <p:cNvPr id="67589" name="Object 5"/>
            <p:cNvGraphicFramePr>
              <a:graphicFrameLocks noChangeAspect="1"/>
            </p:cNvGraphicFramePr>
            <p:nvPr/>
          </p:nvGraphicFramePr>
          <p:xfrm>
            <a:off x="-190" y="909"/>
            <a:ext cx="2016" cy="1697"/>
          </p:xfrm>
          <a:graphic>
            <a:graphicData uri="http://schemas.openxmlformats.org/presentationml/2006/ole">
              <p:oleObj spid="_x0000_s67589" name="Slide" r:id="rId3" imgW="2189160" imgH="1641600" progId="PowerPoint.Slide.8">
                <p:embed/>
              </p:oleObj>
            </a:graphicData>
          </a:graphic>
        </p:graphicFrame>
        <p:sp>
          <p:nvSpPr>
            <p:cNvPr id="67600" name="Text Box 16"/>
            <p:cNvSpPr txBox="1">
              <a:spLocks noChangeArrowheads="1"/>
            </p:cNvSpPr>
            <p:nvPr/>
          </p:nvSpPr>
          <p:spPr bwMode="auto">
            <a:xfrm>
              <a:off x="-57" y="1434"/>
              <a:ext cx="5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1"/>
                  </a:solidFill>
                </a:rPr>
                <a:t>CP0</a:t>
              </a:r>
            </a:p>
          </p:txBody>
        </p:sp>
        <p:sp>
          <p:nvSpPr>
            <p:cNvPr id="67601" name="Text Box 17"/>
            <p:cNvSpPr txBox="1">
              <a:spLocks noChangeArrowheads="1"/>
            </p:cNvSpPr>
            <p:nvPr/>
          </p:nvSpPr>
          <p:spPr bwMode="auto">
            <a:xfrm>
              <a:off x="1306" y="621"/>
              <a:ext cx="405" cy="288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Q0</a:t>
              </a:r>
            </a:p>
          </p:txBody>
        </p:sp>
        <p:grpSp>
          <p:nvGrpSpPr>
            <p:cNvPr id="67626" name="Group 42"/>
            <p:cNvGrpSpPr>
              <a:grpSpLocks/>
            </p:cNvGrpSpPr>
            <p:nvPr/>
          </p:nvGrpSpPr>
          <p:grpSpPr bwMode="auto">
            <a:xfrm>
              <a:off x="306" y="657"/>
              <a:ext cx="5517" cy="2012"/>
              <a:chOff x="306" y="657"/>
              <a:chExt cx="5517" cy="2012"/>
            </a:xfrm>
          </p:grpSpPr>
          <p:graphicFrame>
            <p:nvGraphicFramePr>
              <p:cNvPr id="67608" name="Object 24"/>
              <p:cNvGraphicFramePr>
                <a:graphicFrameLocks noChangeAspect="1"/>
              </p:cNvGraphicFramePr>
              <p:nvPr/>
            </p:nvGraphicFramePr>
            <p:xfrm>
              <a:off x="3807" y="945"/>
              <a:ext cx="2016" cy="1697"/>
            </p:xfrm>
            <a:graphic>
              <a:graphicData uri="http://schemas.openxmlformats.org/presentationml/2006/ole">
                <p:oleObj spid="_x0000_s67608" name="Slide" r:id="rId4" imgW="2189160" imgH="1641600" progId="PowerPoint.Slide.8">
                  <p:embed/>
                </p:oleObj>
              </a:graphicData>
            </a:graphic>
          </p:graphicFrame>
          <p:graphicFrame>
            <p:nvGraphicFramePr>
              <p:cNvPr id="67588" name="Object 4"/>
              <p:cNvGraphicFramePr>
                <a:graphicFrameLocks noChangeAspect="1"/>
              </p:cNvGraphicFramePr>
              <p:nvPr/>
            </p:nvGraphicFramePr>
            <p:xfrm>
              <a:off x="2490" y="972"/>
              <a:ext cx="2016" cy="1697"/>
            </p:xfrm>
            <a:graphic>
              <a:graphicData uri="http://schemas.openxmlformats.org/presentationml/2006/ole">
                <p:oleObj spid="_x0000_s67588" name="Slide" r:id="rId5" imgW="2185920" imgH="1639800" progId="PowerPoint.Slide.8">
                  <p:embed/>
                </p:oleObj>
              </a:graphicData>
            </a:graphic>
          </p:graphicFrame>
          <p:graphicFrame>
            <p:nvGraphicFramePr>
              <p:cNvPr id="67590" name="Object 6"/>
              <p:cNvGraphicFramePr>
                <a:graphicFrameLocks noChangeAspect="1"/>
              </p:cNvGraphicFramePr>
              <p:nvPr/>
            </p:nvGraphicFramePr>
            <p:xfrm>
              <a:off x="1158" y="945"/>
              <a:ext cx="2016" cy="1697"/>
            </p:xfrm>
            <a:graphic>
              <a:graphicData uri="http://schemas.openxmlformats.org/presentationml/2006/ole">
                <p:oleObj spid="_x0000_s67590" name="Slide" r:id="rId6" imgW="2176560" imgH="1633680" progId="PowerPoint.Slide.8">
                  <p:embed/>
                </p:oleObj>
              </a:graphicData>
            </a:graphic>
          </p:graphicFrame>
          <p:sp>
            <p:nvSpPr>
              <p:cNvPr id="67591" name="Line 7"/>
              <p:cNvSpPr>
                <a:spLocks noChangeShapeType="1"/>
              </p:cNvSpPr>
              <p:nvPr/>
            </p:nvSpPr>
            <p:spPr bwMode="auto">
              <a:xfrm>
                <a:off x="306" y="1578"/>
                <a:ext cx="2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592" name="Line 8"/>
              <p:cNvSpPr>
                <a:spLocks noChangeShapeType="1"/>
              </p:cNvSpPr>
              <p:nvPr/>
            </p:nvSpPr>
            <p:spPr bwMode="auto">
              <a:xfrm>
                <a:off x="5166" y="1200"/>
                <a:ext cx="2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593" name="Line 9"/>
              <p:cNvSpPr>
                <a:spLocks noChangeShapeType="1"/>
              </p:cNvSpPr>
              <p:nvPr/>
            </p:nvSpPr>
            <p:spPr bwMode="auto">
              <a:xfrm>
                <a:off x="1491" y="1608"/>
                <a:ext cx="3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594" name="Line 10"/>
              <p:cNvSpPr>
                <a:spLocks noChangeShapeType="1"/>
              </p:cNvSpPr>
              <p:nvPr/>
            </p:nvSpPr>
            <p:spPr bwMode="auto">
              <a:xfrm>
                <a:off x="4301" y="1608"/>
                <a:ext cx="0" cy="7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595" name="Line 11"/>
              <p:cNvSpPr>
                <a:spLocks noChangeShapeType="1"/>
              </p:cNvSpPr>
              <p:nvPr/>
            </p:nvSpPr>
            <p:spPr bwMode="auto">
              <a:xfrm>
                <a:off x="2533" y="1197"/>
                <a:ext cx="2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596" name="Line 12"/>
              <p:cNvSpPr>
                <a:spLocks noChangeShapeType="1"/>
              </p:cNvSpPr>
              <p:nvPr/>
            </p:nvSpPr>
            <p:spPr bwMode="auto">
              <a:xfrm>
                <a:off x="1497" y="2322"/>
                <a:ext cx="28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597" name="Line 13"/>
              <p:cNvSpPr>
                <a:spLocks noChangeShapeType="1"/>
              </p:cNvSpPr>
              <p:nvPr/>
            </p:nvSpPr>
            <p:spPr bwMode="auto">
              <a:xfrm>
                <a:off x="2815" y="909"/>
                <a:ext cx="0" cy="7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599" name="Line 15"/>
              <p:cNvSpPr>
                <a:spLocks noChangeShapeType="1"/>
              </p:cNvSpPr>
              <p:nvPr/>
            </p:nvSpPr>
            <p:spPr bwMode="auto">
              <a:xfrm flipV="1">
                <a:off x="4075" y="867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02" name="Text Box 18"/>
              <p:cNvSpPr txBox="1">
                <a:spLocks noChangeArrowheads="1"/>
              </p:cNvSpPr>
              <p:nvPr/>
            </p:nvSpPr>
            <p:spPr bwMode="auto">
              <a:xfrm>
                <a:off x="2560" y="657"/>
                <a:ext cx="405" cy="288"/>
              </a:xfrm>
              <a:prstGeom prst="rect">
                <a:avLst/>
              </a:prstGeom>
              <a:solidFill>
                <a:srgbClr val="FF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folHlink"/>
                    </a:solidFill>
                  </a:rPr>
                  <a:t>Q1</a:t>
                </a:r>
              </a:p>
            </p:txBody>
          </p:sp>
          <p:sp>
            <p:nvSpPr>
              <p:cNvPr id="67603" name="Text Box 19"/>
              <p:cNvSpPr txBox="1">
                <a:spLocks noChangeArrowheads="1"/>
              </p:cNvSpPr>
              <p:nvPr/>
            </p:nvSpPr>
            <p:spPr bwMode="auto">
              <a:xfrm>
                <a:off x="3890" y="657"/>
                <a:ext cx="405" cy="288"/>
              </a:xfrm>
              <a:prstGeom prst="rect">
                <a:avLst/>
              </a:prstGeom>
              <a:solidFill>
                <a:srgbClr val="FF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folHlink"/>
                    </a:solidFill>
                  </a:rPr>
                  <a:t>Q2</a:t>
                </a:r>
              </a:p>
            </p:txBody>
          </p:sp>
          <p:sp>
            <p:nvSpPr>
              <p:cNvPr id="67604" name="Line 20"/>
              <p:cNvSpPr>
                <a:spLocks noChangeShapeType="1"/>
              </p:cNvSpPr>
              <p:nvPr/>
            </p:nvSpPr>
            <p:spPr bwMode="auto">
              <a:xfrm>
                <a:off x="5418" y="813"/>
                <a:ext cx="0" cy="3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05" name="Line 21"/>
              <p:cNvSpPr>
                <a:spLocks noChangeShapeType="1"/>
              </p:cNvSpPr>
              <p:nvPr/>
            </p:nvSpPr>
            <p:spPr bwMode="auto">
              <a:xfrm>
                <a:off x="3807" y="1185"/>
                <a:ext cx="753" cy="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06" name="Line 22"/>
              <p:cNvSpPr>
                <a:spLocks noChangeShapeType="1"/>
              </p:cNvSpPr>
              <p:nvPr/>
            </p:nvSpPr>
            <p:spPr bwMode="auto">
              <a:xfrm>
                <a:off x="1148" y="1185"/>
                <a:ext cx="3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07" name="Line 23"/>
              <p:cNvSpPr>
                <a:spLocks noChangeShapeType="1"/>
              </p:cNvSpPr>
              <p:nvPr/>
            </p:nvSpPr>
            <p:spPr bwMode="auto">
              <a:xfrm flipV="1">
                <a:off x="1491" y="894"/>
                <a:ext cx="6" cy="14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09" name="Text Box 25"/>
              <p:cNvSpPr txBox="1">
                <a:spLocks noChangeArrowheads="1"/>
              </p:cNvSpPr>
              <p:nvPr/>
            </p:nvSpPr>
            <p:spPr bwMode="auto">
              <a:xfrm>
                <a:off x="5166" y="657"/>
                <a:ext cx="405" cy="288"/>
              </a:xfrm>
              <a:prstGeom prst="rect">
                <a:avLst/>
              </a:prstGeom>
              <a:solidFill>
                <a:srgbClr val="FF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folHlink"/>
                    </a:solidFill>
                  </a:rPr>
                  <a:t>Q3</a:t>
                </a:r>
              </a:p>
            </p:txBody>
          </p:sp>
          <p:sp>
            <p:nvSpPr>
              <p:cNvPr id="67610" name="Line 26"/>
              <p:cNvSpPr>
                <a:spLocks noChangeShapeType="1"/>
              </p:cNvSpPr>
              <p:nvPr/>
            </p:nvSpPr>
            <p:spPr bwMode="auto">
              <a:xfrm>
                <a:off x="4301" y="1608"/>
                <a:ext cx="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11" name="Line 27"/>
              <p:cNvSpPr>
                <a:spLocks noChangeShapeType="1"/>
              </p:cNvSpPr>
              <p:nvPr/>
            </p:nvSpPr>
            <p:spPr bwMode="auto">
              <a:xfrm>
                <a:off x="2815" y="1626"/>
                <a:ext cx="3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12" name="Line 28"/>
              <p:cNvSpPr>
                <a:spLocks noChangeShapeType="1"/>
              </p:cNvSpPr>
              <p:nvPr/>
            </p:nvSpPr>
            <p:spPr bwMode="auto">
              <a:xfrm>
                <a:off x="2815" y="1008"/>
                <a:ext cx="1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14" name="Freeform 30"/>
              <p:cNvSpPr>
                <a:spLocks/>
              </p:cNvSpPr>
              <p:nvPr/>
            </p:nvSpPr>
            <p:spPr bwMode="auto">
              <a:xfrm>
                <a:off x="4293" y="1008"/>
                <a:ext cx="2" cy="12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26"/>
                  </a:cxn>
                </a:cxnLst>
                <a:rect l="0" t="0" r="r" b="b"/>
                <a:pathLst>
                  <a:path w="2" h="126">
                    <a:moveTo>
                      <a:pt x="2" y="0"/>
                    </a:moveTo>
                    <a:lnTo>
                      <a:pt x="0" y="12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15" name="Line 31"/>
              <p:cNvSpPr>
                <a:spLocks noChangeShapeType="1"/>
              </p:cNvSpPr>
              <p:nvPr/>
            </p:nvSpPr>
            <p:spPr bwMode="auto">
              <a:xfrm>
                <a:off x="4293" y="1134"/>
                <a:ext cx="2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16" name="Line 32"/>
              <p:cNvSpPr>
                <a:spLocks noChangeShapeType="1"/>
              </p:cNvSpPr>
              <p:nvPr/>
            </p:nvSpPr>
            <p:spPr bwMode="auto">
              <a:xfrm>
                <a:off x="5166" y="2016"/>
                <a:ext cx="2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17" name="Line 33"/>
              <p:cNvSpPr>
                <a:spLocks noChangeShapeType="1"/>
              </p:cNvSpPr>
              <p:nvPr/>
            </p:nvSpPr>
            <p:spPr bwMode="auto">
              <a:xfrm>
                <a:off x="5418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18" name="Line 34"/>
              <p:cNvSpPr>
                <a:spLocks noChangeShapeType="1"/>
              </p:cNvSpPr>
              <p:nvPr/>
            </p:nvSpPr>
            <p:spPr bwMode="auto">
              <a:xfrm flipH="1">
                <a:off x="1711" y="2496"/>
                <a:ext cx="37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19" name="Line 35"/>
              <p:cNvSpPr>
                <a:spLocks noChangeShapeType="1"/>
              </p:cNvSpPr>
              <p:nvPr/>
            </p:nvSpPr>
            <p:spPr bwMode="auto">
              <a:xfrm flipV="1">
                <a:off x="1711" y="1197"/>
                <a:ext cx="0" cy="12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20" name="Line 36"/>
              <p:cNvSpPr>
                <a:spLocks noChangeShapeType="1"/>
              </p:cNvSpPr>
              <p:nvPr/>
            </p:nvSpPr>
            <p:spPr bwMode="auto">
              <a:xfrm flipV="1">
                <a:off x="1711" y="1185"/>
                <a:ext cx="167" cy="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21" name="Oval 37"/>
              <p:cNvSpPr>
                <a:spLocks noChangeArrowheads="1"/>
              </p:cNvSpPr>
              <p:nvPr/>
            </p:nvSpPr>
            <p:spPr bwMode="auto">
              <a:xfrm>
                <a:off x="1470" y="1161"/>
                <a:ext cx="47" cy="5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22" name="Oval 38"/>
              <p:cNvSpPr>
                <a:spLocks noChangeArrowheads="1"/>
              </p:cNvSpPr>
              <p:nvPr/>
            </p:nvSpPr>
            <p:spPr bwMode="auto">
              <a:xfrm>
                <a:off x="1468" y="1569"/>
                <a:ext cx="47" cy="5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23" name="Oval 39"/>
              <p:cNvSpPr>
                <a:spLocks noChangeArrowheads="1"/>
              </p:cNvSpPr>
              <p:nvPr/>
            </p:nvSpPr>
            <p:spPr bwMode="auto">
              <a:xfrm>
                <a:off x="2788" y="979"/>
                <a:ext cx="47" cy="5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24" name="Oval 40"/>
              <p:cNvSpPr>
                <a:spLocks noChangeArrowheads="1"/>
              </p:cNvSpPr>
              <p:nvPr/>
            </p:nvSpPr>
            <p:spPr bwMode="auto">
              <a:xfrm>
                <a:off x="2791" y="1158"/>
                <a:ext cx="47" cy="5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25" name="Oval 41"/>
              <p:cNvSpPr>
                <a:spLocks noChangeArrowheads="1"/>
              </p:cNvSpPr>
              <p:nvPr/>
            </p:nvSpPr>
            <p:spPr bwMode="auto">
              <a:xfrm>
                <a:off x="4048" y="1156"/>
                <a:ext cx="47" cy="5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7726" name="Group 142"/>
          <p:cNvGrpSpPr>
            <a:grpSpLocks/>
          </p:cNvGrpSpPr>
          <p:nvPr/>
        </p:nvGrpSpPr>
        <p:grpSpPr bwMode="auto">
          <a:xfrm>
            <a:off x="350838" y="3922713"/>
            <a:ext cx="8374062" cy="938212"/>
            <a:chOff x="221" y="2471"/>
            <a:chExt cx="5275" cy="591"/>
          </a:xfrm>
        </p:grpSpPr>
        <p:sp>
          <p:nvSpPr>
            <p:cNvPr id="67648" name="Line 64"/>
            <p:cNvSpPr>
              <a:spLocks noChangeShapeType="1"/>
            </p:cNvSpPr>
            <p:nvPr/>
          </p:nvSpPr>
          <p:spPr bwMode="auto">
            <a:xfrm flipV="1">
              <a:off x="523" y="2615"/>
              <a:ext cx="0" cy="4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49" name="Line 65"/>
            <p:cNvSpPr>
              <a:spLocks noChangeShapeType="1"/>
            </p:cNvSpPr>
            <p:nvPr/>
          </p:nvSpPr>
          <p:spPr bwMode="auto">
            <a:xfrm>
              <a:off x="523" y="2909"/>
              <a:ext cx="49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50" name="Text Box 66"/>
            <p:cNvSpPr txBox="1">
              <a:spLocks noChangeArrowheads="1"/>
            </p:cNvSpPr>
            <p:nvPr/>
          </p:nvSpPr>
          <p:spPr bwMode="auto">
            <a:xfrm>
              <a:off x="221" y="2471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1"/>
                  </a:solidFill>
                </a:rPr>
                <a:t>Q0</a:t>
              </a:r>
            </a:p>
          </p:txBody>
        </p:sp>
      </p:grpSp>
      <p:grpSp>
        <p:nvGrpSpPr>
          <p:cNvPr id="67697" name="Group 113"/>
          <p:cNvGrpSpPr>
            <a:grpSpLocks/>
          </p:cNvGrpSpPr>
          <p:nvPr/>
        </p:nvGrpSpPr>
        <p:grpSpPr bwMode="auto">
          <a:xfrm>
            <a:off x="547688" y="3324225"/>
            <a:ext cx="8548687" cy="919163"/>
            <a:chOff x="345" y="2094"/>
            <a:chExt cx="5385" cy="579"/>
          </a:xfrm>
        </p:grpSpPr>
        <p:sp>
          <p:nvSpPr>
            <p:cNvPr id="67630" name="Line 46"/>
            <p:cNvSpPr>
              <a:spLocks noChangeShapeType="1"/>
            </p:cNvSpPr>
            <p:nvPr/>
          </p:nvSpPr>
          <p:spPr bwMode="auto">
            <a:xfrm flipV="1">
              <a:off x="528" y="2247"/>
              <a:ext cx="0" cy="4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1" name="Line 47"/>
            <p:cNvSpPr>
              <a:spLocks noChangeShapeType="1"/>
            </p:cNvSpPr>
            <p:nvPr/>
          </p:nvSpPr>
          <p:spPr bwMode="auto">
            <a:xfrm flipV="1">
              <a:off x="528" y="2625"/>
              <a:ext cx="49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2" name="Text Box 48"/>
            <p:cNvSpPr txBox="1">
              <a:spLocks noChangeArrowheads="1"/>
            </p:cNvSpPr>
            <p:nvPr/>
          </p:nvSpPr>
          <p:spPr bwMode="auto">
            <a:xfrm>
              <a:off x="5469" y="2374"/>
              <a:ext cx="2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t</a:t>
              </a:r>
            </a:p>
          </p:txBody>
        </p:sp>
        <p:sp>
          <p:nvSpPr>
            <p:cNvPr id="67633" name="Text Box 49"/>
            <p:cNvSpPr txBox="1">
              <a:spLocks noChangeArrowheads="1"/>
            </p:cNvSpPr>
            <p:nvPr/>
          </p:nvSpPr>
          <p:spPr bwMode="auto">
            <a:xfrm>
              <a:off x="345" y="2094"/>
              <a:ext cx="4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CP</a:t>
              </a:r>
            </a:p>
          </p:txBody>
        </p:sp>
        <p:sp>
          <p:nvSpPr>
            <p:cNvPr id="67634" name="Rectangle 50"/>
            <p:cNvSpPr>
              <a:spLocks noChangeArrowheads="1"/>
            </p:cNvSpPr>
            <p:nvPr/>
          </p:nvSpPr>
          <p:spPr bwMode="auto">
            <a:xfrm>
              <a:off x="702" y="2385"/>
              <a:ext cx="232" cy="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35" name="Rectangle 51"/>
            <p:cNvSpPr>
              <a:spLocks noChangeArrowheads="1"/>
            </p:cNvSpPr>
            <p:nvPr/>
          </p:nvSpPr>
          <p:spPr bwMode="auto">
            <a:xfrm>
              <a:off x="1126" y="2385"/>
              <a:ext cx="232" cy="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36" name="Rectangle 52"/>
            <p:cNvSpPr>
              <a:spLocks noChangeArrowheads="1"/>
            </p:cNvSpPr>
            <p:nvPr/>
          </p:nvSpPr>
          <p:spPr bwMode="auto">
            <a:xfrm>
              <a:off x="1567" y="2385"/>
              <a:ext cx="232" cy="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37" name="Rectangle 53"/>
            <p:cNvSpPr>
              <a:spLocks noChangeArrowheads="1"/>
            </p:cNvSpPr>
            <p:nvPr/>
          </p:nvSpPr>
          <p:spPr bwMode="auto">
            <a:xfrm>
              <a:off x="2015" y="2385"/>
              <a:ext cx="232" cy="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38" name="Rectangle 54"/>
            <p:cNvSpPr>
              <a:spLocks noChangeArrowheads="1"/>
            </p:cNvSpPr>
            <p:nvPr/>
          </p:nvSpPr>
          <p:spPr bwMode="auto">
            <a:xfrm>
              <a:off x="2445" y="2385"/>
              <a:ext cx="232" cy="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39" name="Rectangle 55"/>
            <p:cNvSpPr>
              <a:spLocks noChangeArrowheads="1"/>
            </p:cNvSpPr>
            <p:nvPr/>
          </p:nvSpPr>
          <p:spPr bwMode="auto">
            <a:xfrm>
              <a:off x="2894" y="2385"/>
              <a:ext cx="232" cy="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40" name="Rectangle 56"/>
            <p:cNvSpPr>
              <a:spLocks noChangeArrowheads="1"/>
            </p:cNvSpPr>
            <p:nvPr/>
          </p:nvSpPr>
          <p:spPr bwMode="auto">
            <a:xfrm>
              <a:off x="3351" y="2385"/>
              <a:ext cx="232" cy="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41" name="Rectangle 57"/>
            <p:cNvSpPr>
              <a:spLocks noChangeArrowheads="1"/>
            </p:cNvSpPr>
            <p:nvPr/>
          </p:nvSpPr>
          <p:spPr bwMode="auto">
            <a:xfrm>
              <a:off x="4269" y="2385"/>
              <a:ext cx="232" cy="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42" name="Rectangle 58"/>
            <p:cNvSpPr>
              <a:spLocks noChangeArrowheads="1"/>
            </p:cNvSpPr>
            <p:nvPr/>
          </p:nvSpPr>
          <p:spPr bwMode="auto">
            <a:xfrm>
              <a:off x="3810" y="2385"/>
              <a:ext cx="232" cy="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95" name="Rectangle 111"/>
            <p:cNvSpPr>
              <a:spLocks noChangeArrowheads="1"/>
            </p:cNvSpPr>
            <p:nvPr/>
          </p:nvSpPr>
          <p:spPr bwMode="auto">
            <a:xfrm>
              <a:off x="4717" y="2388"/>
              <a:ext cx="232" cy="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96" name="Rectangle 112"/>
            <p:cNvSpPr>
              <a:spLocks noChangeArrowheads="1"/>
            </p:cNvSpPr>
            <p:nvPr/>
          </p:nvSpPr>
          <p:spPr bwMode="auto">
            <a:xfrm>
              <a:off x="5154" y="2388"/>
              <a:ext cx="232" cy="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7727" name="Group 143"/>
          <p:cNvGrpSpPr>
            <a:grpSpLocks/>
          </p:cNvGrpSpPr>
          <p:nvPr/>
        </p:nvGrpSpPr>
        <p:grpSpPr bwMode="auto">
          <a:xfrm>
            <a:off x="244475" y="4603750"/>
            <a:ext cx="8462963" cy="912813"/>
            <a:chOff x="154" y="2900"/>
            <a:chExt cx="5331" cy="575"/>
          </a:xfrm>
        </p:grpSpPr>
        <p:sp>
          <p:nvSpPr>
            <p:cNvPr id="67700" name="Line 116"/>
            <p:cNvSpPr>
              <a:spLocks noChangeShapeType="1"/>
            </p:cNvSpPr>
            <p:nvPr/>
          </p:nvSpPr>
          <p:spPr bwMode="auto">
            <a:xfrm flipV="1">
              <a:off x="517" y="3028"/>
              <a:ext cx="0" cy="4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01" name="Line 117"/>
            <p:cNvSpPr>
              <a:spLocks noChangeShapeType="1"/>
            </p:cNvSpPr>
            <p:nvPr/>
          </p:nvSpPr>
          <p:spPr bwMode="auto">
            <a:xfrm>
              <a:off x="512" y="3260"/>
              <a:ext cx="49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02" name="Text Box 118"/>
            <p:cNvSpPr txBox="1">
              <a:spLocks noChangeArrowheads="1"/>
            </p:cNvSpPr>
            <p:nvPr/>
          </p:nvSpPr>
          <p:spPr bwMode="auto">
            <a:xfrm>
              <a:off x="154" y="2900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1"/>
                  </a:solidFill>
                </a:rPr>
                <a:t>Q1</a:t>
              </a:r>
            </a:p>
          </p:txBody>
        </p:sp>
      </p:grpSp>
      <p:grpSp>
        <p:nvGrpSpPr>
          <p:cNvPr id="67728" name="Group 144"/>
          <p:cNvGrpSpPr>
            <a:grpSpLocks/>
          </p:cNvGrpSpPr>
          <p:nvPr/>
        </p:nvGrpSpPr>
        <p:grpSpPr bwMode="auto">
          <a:xfrm>
            <a:off x="350838" y="5140325"/>
            <a:ext cx="8374062" cy="938213"/>
            <a:chOff x="212" y="3265"/>
            <a:chExt cx="5275" cy="591"/>
          </a:xfrm>
        </p:grpSpPr>
        <p:sp>
          <p:nvSpPr>
            <p:cNvPr id="67709" name="Line 125"/>
            <p:cNvSpPr>
              <a:spLocks noChangeShapeType="1"/>
            </p:cNvSpPr>
            <p:nvPr/>
          </p:nvSpPr>
          <p:spPr bwMode="auto">
            <a:xfrm flipV="1">
              <a:off x="514" y="3409"/>
              <a:ext cx="0" cy="4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10" name="Line 126"/>
            <p:cNvSpPr>
              <a:spLocks noChangeShapeType="1"/>
            </p:cNvSpPr>
            <p:nvPr/>
          </p:nvSpPr>
          <p:spPr bwMode="auto">
            <a:xfrm>
              <a:off x="514" y="3703"/>
              <a:ext cx="49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11" name="Text Box 127"/>
            <p:cNvSpPr txBox="1">
              <a:spLocks noChangeArrowheads="1"/>
            </p:cNvSpPr>
            <p:nvPr/>
          </p:nvSpPr>
          <p:spPr bwMode="auto">
            <a:xfrm>
              <a:off x="212" y="3265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1"/>
                  </a:solidFill>
                </a:rPr>
                <a:t>Q2</a:t>
              </a:r>
            </a:p>
          </p:txBody>
        </p:sp>
      </p:grpSp>
      <p:grpSp>
        <p:nvGrpSpPr>
          <p:cNvPr id="67729" name="Group 145"/>
          <p:cNvGrpSpPr>
            <a:grpSpLocks/>
          </p:cNvGrpSpPr>
          <p:nvPr/>
        </p:nvGrpSpPr>
        <p:grpSpPr bwMode="auto">
          <a:xfrm>
            <a:off x="333375" y="5791200"/>
            <a:ext cx="8374063" cy="938213"/>
            <a:chOff x="221" y="3747"/>
            <a:chExt cx="5275" cy="591"/>
          </a:xfrm>
        </p:grpSpPr>
        <p:sp>
          <p:nvSpPr>
            <p:cNvPr id="67718" name="Line 134"/>
            <p:cNvSpPr>
              <a:spLocks noChangeShapeType="1"/>
            </p:cNvSpPr>
            <p:nvPr/>
          </p:nvSpPr>
          <p:spPr bwMode="auto">
            <a:xfrm flipV="1">
              <a:off x="523" y="3891"/>
              <a:ext cx="0" cy="4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19" name="Line 135"/>
            <p:cNvSpPr>
              <a:spLocks noChangeShapeType="1"/>
            </p:cNvSpPr>
            <p:nvPr/>
          </p:nvSpPr>
          <p:spPr bwMode="auto">
            <a:xfrm>
              <a:off x="523" y="4185"/>
              <a:ext cx="49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20" name="Text Box 136"/>
            <p:cNvSpPr txBox="1">
              <a:spLocks noChangeArrowheads="1"/>
            </p:cNvSpPr>
            <p:nvPr/>
          </p:nvSpPr>
          <p:spPr bwMode="auto">
            <a:xfrm>
              <a:off x="221" y="3747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1"/>
                  </a:solidFill>
                </a:rPr>
                <a:t>Q3</a:t>
              </a:r>
            </a:p>
          </p:txBody>
        </p:sp>
      </p:grpSp>
      <p:grpSp>
        <p:nvGrpSpPr>
          <p:cNvPr id="67741" name="Group 157"/>
          <p:cNvGrpSpPr>
            <a:grpSpLocks/>
          </p:cNvGrpSpPr>
          <p:nvPr/>
        </p:nvGrpSpPr>
        <p:grpSpPr bwMode="auto">
          <a:xfrm>
            <a:off x="1482725" y="4151313"/>
            <a:ext cx="7053263" cy="482600"/>
            <a:chOff x="934" y="2615"/>
            <a:chExt cx="4443" cy="304"/>
          </a:xfrm>
        </p:grpSpPr>
        <p:sp>
          <p:nvSpPr>
            <p:cNvPr id="67730" name="Line 146"/>
            <p:cNvSpPr>
              <a:spLocks noChangeShapeType="1"/>
            </p:cNvSpPr>
            <p:nvPr/>
          </p:nvSpPr>
          <p:spPr bwMode="auto">
            <a:xfrm>
              <a:off x="934" y="2631"/>
              <a:ext cx="0" cy="278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31" name="Line 147"/>
            <p:cNvSpPr>
              <a:spLocks noChangeShapeType="1"/>
            </p:cNvSpPr>
            <p:nvPr/>
          </p:nvSpPr>
          <p:spPr bwMode="auto">
            <a:xfrm>
              <a:off x="1359" y="2628"/>
              <a:ext cx="0" cy="278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32" name="Line 148"/>
            <p:cNvSpPr>
              <a:spLocks noChangeShapeType="1"/>
            </p:cNvSpPr>
            <p:nvPr/>
          </p:nvSpPr>
          <p:spPr bwMode="auto">
            <a:xfrm>
              <a:off x="1800" y="2625"/>
              <a:ext cx="0" cy="278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33" name="Line 149"/>
            <p:cNvSpPr>
              <a:spLocks noChangeShapeType="1"/>
            </p:cNvSpPr>
            <p:nvPr/>
          </p:nvSpPr>
          <p:spPr bwMode="auto">
            <a:xfrm>
              <a:off x="2247" y="2631"/>
              <a:ext cx="0" cy="278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34" name="Line 150"/>
            <p:cNvSpPr>
              <a:spLocks noChangeShapeType="1"/>
            </p:cNvSpPr>
            <p:nvPr/>
          </p:nvSpPr>
          <p:spPr bwMode="auto">
            <a:xfrm>
              <a:off x="2677" y="2615"/>
              <a:ext cx="0" cy="278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35" name="Line 151"/>
            <p:cNvSpPr>
              <a:spLocks noChangeShapeType="1"/>
            </p:cNvSpPr>
            <p:nvPr/>
          </p:nvSpPr>
          <p:spPr bwMode="auto">
            <a:xfrm>
              <a:off x="3126" y="2641"/>
              <a:ext cx="0" cy="278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36" name="Line 152"/>
            <p:cNvSpPr>
              <a:spLocks noChangeShapeType="1"/>
            </p:cNvSpPr>
            <p:nvPr/>
          </p:nvSpPr>
          <p:spPr bwMode="auto">
            <a:xfrm>
              <a:off x="3584" y="2625"/>
              <a:ext cx="0" cy="278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37" name="Line 153"/>
            <p:cNvSpPr>
              <a:spLocks noChangeShapeType="1"/>
            </p:cNvSpPr>
            <p:nvPr/>
          </p:nvSpPr>
          <p:spPr bwMode="auto">
            <a:xfrm>
              <a:off x="4040" y="2615"/>
              <a:ext cx="0" cy="278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38" name="Line 154"/>
            <p:cNvSpPr>
              <a:spLocks noChangeShapeType="1"/>
            </p:cNvSpPr>
            <p:nvPr/>
          </p:nvSpPr>
          <p:spPr bwMode="auto">
            <a:xfrm>
              <a:off x="4949" y="2641"/>
              <a:ext cx="0" cy="278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39" name="Line 155"/>
            <p:cNvSpPr>
              <a:spLocks noChangeShapeType="1"/>
            </p:cNvSpPr>
            <p:nvPr/>
          </p:nvSpPr>
          <p:spPr bwMode="auto">
            <a:xfrm>
              <a:off x="4501" y="2631"/>
              <a:ext cx="0" cy="278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40" name="Line 156"/>
            <p:cNvSpPr>
              <a:spLocks noChangeShapeType="1"/>
            </p:cNvSpPr>
            <p:nvPr/>
          </p:nvSpPr>
          <p:spPr bwMode="auto">
            <a:xfrm>
              <a:off x="5377" y="2641"/>
              <a:ext cx="0" cy="278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742" name="Rectangle 158"/>
          <p:cNvSpPr>
            <a:spLocks noChangeArrowheads="1"/>
          </p:cNvSpPr>
          <p:nvPr/>
        </p:nvSpPr>
        <p:spPr bwMode="auto">
          <a:xfrm>
            <a:off x="1482725" y="4271963"/>
            <a:ext cx="673100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743" name="Rectangle 159"/>
          <p:cNvSpPr>
            <a:spLocks noChangeArrowheads="1"/>
          </p:cNvSpPr>
          <p:nvPr/>
        </p:nvSpPr>
        <p:spPr bwMode="auto">
          <a:xfrm>
            <a:off x="2862263" y="4270375"/>
            <a:ext cx="704850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744" name="Rectangle 160"/>
          <p:cNvSpPr>
            <a:spLocks noChangeArrowheads="1"/>
          </p:cNvSpPr>
          <p:nvPr/>
        </p:nvSpPr>
        <p:spPr bwMode="auto">
          <a:xfrm>
            <a:off x="4257675" y="4270375"/>
            <a:ext cx="704850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746" name="Rectangle 162"/>
          <p:cNvSpPr>
            <a:spLocks noChangeArrowheads="1"/>
          </p:cNvSpPr>
          <p:nvPr/>
        </p:nvSpPr>
        <p:spPr bwMode="auto">
          <a:xfrm>
            <a:off x="7145338" y="4270375"/>
            <a:ext cx="711200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747" name="Rectangle 163"/>
          <p:cNvSpPr>
            <a:spLocks noChangeArrowheads="1"/>
          </p:cNvSpPr>
          <p:nvPr/>
        </p:nvSpPr>
        <p:spPr bwMode="auto">
          <a:xfrm>
            <a:off x="5688013" y="4257675"/>
            <a:ext cx="728662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7750" name="Group 166"/>
          <p:cNvGrpSpPr>
            <a:grpSpLocks/>
          </p:cNvGrpSpPr>
          <p:nvPr/>
        </p:nvGrpSpPr>
        <p:grpSpPr bwMode="auto">
          <a:xfrm>
            <a:off x="8529638" y="4271963"/>
            <a:ext cx="406400" cy="361950"/>
            <a:chOff x="3810" y="3382"/>
            <a:chExt cx="449" cy="266"/>
          </a:xfrm>
        </p:grpSpPr>
        <p:sp>
          <p:nvSpPr>
            <p:cNvPr id="67748" name="Line 164"/>
            <p:cNvSpPr>
              <a:spLocks noChangeShapeType="1"/>
            </p:cNvSpPr>
            <p:nvPr/>
          </p:nvSpPr>
          <p:spPr bwMode="auto">
            <a:xfrm>
              <a:off x="3810" y="3382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49" name="Line 165"/>
            <p:cNvSpPr>
              <a:spLocks noChangeShapeType="1"/>
            </p:cNvSpPr>
            <p:nvPr/>
          </p:nvSpPr>
          <p:spPr bwMode="auto">
            <a:xfrm>
              <a:off x="3810" y="3382"/>
              <a:ext cx="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7761" name="Group 177"/>
          <p:cNvGrpSpPr>
            <a:grpSpLocks/>
          </p:cNvGrpSpPr>
          <p:nvPr/>
        </p:nvGrpSpPr>
        <p:grpSpPr bwMode="auto">
          <a:xfrm>
            <a:off x="2155825" y="4772025"/>
            <a:ext cx="5700713" cy="403225"/>
            <a:chOff x="1358" y="3006"/>
            <a:chExt cx="3591" cy="254"/>
          </a:xfrm>
        </p:grpSpPr>
        <p:sp>
          <p:nvSpPr>
            <p:cNvPr id="67751" name="Line 167"/>
            <p:cNvSpPr>
              <a:spLocks noChangeShapeType="1"/>
            </p:cNvSpPr>
            <p:nvPr/>
          </p:nvSpPr>
          <p:spPr bwMode="auto">
            <a:xfrm>
              <a:off x="1358" y="3028"/>
              <a:ext cx="0" cy="232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52" name="Line 168"/>
            <p:cNvSpPr>
              <a:spLocks noChangeShapeType="1"/>
            </p:cNvSpPr>
            <p:nvPr/>
          </p:nvSpPr>
          <p:spPr bwMode="auto">
            <a:xfrm>
              <a:off x="2247" y="3028"/>
              <a:ext cx="0" cy="232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53" name="Line 169"/>
            <p:cNvSpPr>
              <a:spLocks noChangeShapeType="1"/>
            </p:cNvSpPr>
            <p:nvPr/>
          </p:nvSpPr>
          <p:spPr bwMode="auto">
            <a:xfrm>
              <a:off x="3126" y="3006"/>
              <a:ext cx="0" cy="232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54" name="Line 170"/>
            <p:cNvSpPr>
              <a:spLocks noChangeShapeType="1"/>
            </p:cNvSpPr>
            <p:nvPr/>
          </p:nvSpPr>
          <p:spPr bwMode="auto">
            <a:xfrm>
              <a:off x="4040" y="3006"/>
              <a:ext cx="0" cy="232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55" name="Line 171"/>
            <p:cNvSpPr>
              <a:spLocks noChangeShapeType="1"/>
            </p:cNvSpPr>
            <p:nvPr/>
          </p:nvSpPr>
          <p:spPr bwMode="auto">
            <a:xfrm>
              <a:off x="4949" y="3006"/>
              <a:ext cx="0" cy="232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7762" name="Group 178"/>
          <p:cNvGrpSpPr>
            <a:grpSpLocks/>
          </p:cNvGrpSpPr>
          <p:nvPr/>
        </p:nvGrpSpPr>
        <p:grpSpPr bwMode="auto">
          <a:xfrm>
            <a:off x="2155825" y="6084888"/>
            <a:ext cx="5700713" cy="401637"/>
            <a:chOff x="1358" y="3833"/>
            <a:chExt cx="3591" cy="253"/>
          </a:xfrm>
        </p:grpSpPr>
        <p:sp>
          <p:nvSpPr>
            <p:cNvPr id="67756" name="Line 172"/>
            <p:cNvSpPr>
              <a:spLocks noChangeShapeType="1"/>
            </p:cNvSpPr>
            <p:nvPr/>
          </p:nvSpPr>
          <p:spPr bwMode="auto">
            <a:xfrm>
              <a:off x="1358" y="3853"/>
              <a:ext cx="0" cy="232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57" name="Line 173"/>
            <p:cNvSpPr>
              <a:spLocks noChangeShapeType="1"/>
            </p:cNvSpPr>
            <p:nvPr/>
          </p:nvSpPr>
          <p:spPr bwMode="auto">
            <a:xfrm>
              <a:off x="2246" y="3836"/>
              <a:ext cx="0" cy="232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58" name="Line 174"/>
            <p:cNvSpPr>
              <a:spLocks noChangeShapeType="1"/>
            </p:cNvSpPr>
            <p:nvPr/>
          </p:nvSpPr>
          <p:spPr bwMode="auto">
            <a:xfrm>
              <a:off x="3126" y="3833"/>
              <a:ext cx="0" cy="232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59" name="Line 175"/>
            <p:cNvSpPr>
              <a:spLocks noChangeShapeType="1"/>
            </p:cNvSpPr>
            <p:nvPr/>
          </p:nvSpPr>
          <p:spPr bwMode="auto">
            <a:xfrm>
              <a:off x="4042" y="3854"/>
              <a:ext cx="0" cy="232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60" name="Line 176"/>
            <p:cNvSpPr>
              <a:spLocks noChangeShapeType="1"/>
            </p:cNvSpPr>
            <p:nvPr/>
          </p:nvSpPr>
          <p:spPr bwMode="auto">
            <a:xfrm>
              <a:off x="4949" y="3853"/>
              <a:ext cx="0" cy="232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763" name="Line 179"/>
          <p:cNvSpPr>
            <a:spLocks noChangeShapeType="1"/>
          </p:cNvSpPr>
          <p:nvPr/>
        </p:nvSpPr>
        <p:spPr bwMode="auto">
          <a:xfrm>
            <a:off x="838200" y="5140325"/>
            <a:ext cx="1335088" cy="0"/>
          </a:xfrm>
          <a:prstGeom prst="line">
            <a:avLst/>
          </a:prstGeom>
          <a:noFill/>
          <a:ln w="28575">
            <a:solidFill>
              <a:srgbClr val="6600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764" name="Line 180"/>
          <p:cNvSpPr>
            <a:spLocks noChangeShapeType="1"/>
          </p:cNvSpPr>
          <p:nvPr/>
        </p:nvSpPr>
        <p:spPr bwMode="auto">
          <a:xfrm>
            <a:off x="838200" y="5791200"/>
            <a:ext cx="1319213" cy="0"/>
          </a:xfrm>
          <a:prstGeom prst="line">
            <a:avLst/>
          </a:prstGeom>
          <a:noFill/>
          <a:ln w="28575">
            <a:solidFill>
              <a:srgbClr val="6600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765" name="Line 181"/>
          <p:cNvSpPr>
            <a:spLocks noChangeShapeType="1"/>
          </p:cNvSpPr>
          <p:nvPr/>
        </p:nvSpPr>
        <p:spPr bwMode="auto">
          <a:xfrm flipV="1">
            <a:off x="838200" y="6453188"/>
            <a:ext cx="1317625" cy="4762"/>
          </a:xfrm>
          <a:prstGeom prst="line">
            <a:avLst/>
          </a:prstGeom>
          <a:noFill/>
          <a:ln w="28575">
            <a:solidFill>
              <a:srgbClr val="6600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7766" name="Group 182"/>
          <p:cNvGrpSpPr>
            <a:grpSpLocks/>
          </p:cNvGrpSpPr>
          <p:nvPr/>
        </p:nvGrpSpPr>
        <p:grpSpPr bwMode="auto">
          <a:xfrm>
            <a:off x="2155825" y="4786313"/>
            <a:ext cx="1409700" cy="361950"/>
            <a:chOff x="3810" y="3382"/>
            <a:chExt cx="449" cy="266"/>
          </a:xfrm>
        </p:grpSpPr>
        <p:sp>
          <p:nvSpPr>
            <p:cNvPr id="67767" name="Line 183"/>
            <p:cNvSpPr>
              <a:spLocks noChangeShapeType="1"/>
            </p:cNvSpPr>
            <p:nvPr/>
          </p:nvSpPr>
          <p:spPr bwMode="auto">
            <a:xfrm>
              <a:off x="3810" y="3382"/>
              <a:ext cx="0" cy="266"/>
            </a:xfrm>
            <a:prstGeom prst="line">
              <a:avLst/>
            </a:prstGeom>
            <a:noFill/>
            <a:ln w="28575">
              <a:solidFill>
                <a:srgbClr val="6600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68" name="Line 184"/>
            <p:cNvSpPr>
              <a:spLocks noChangeShapeType="1"/>
            </p:cNvSpPr>
            <p:nvPr/>
          </p:nvSpPr>
          <p:spPr bwMode="auto">
            <a:xfrm>
              <a:off x="3810" y="3382"/>
              <a:ext cx="449" cy="0"/>
            </a:xfrm>
            <a:prstGeom prst="line">
              <a:avLst/>
            </a:prstGeom>
            <a:noFill/>
            <a:ln w="28575">
              <a:solidFill>
                <a:srgbClr val="6600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769" name="Line 185"/>
          <p:cNvSpPr>
            <a:spLocks noChangeShapeType="1"/>
          </p:cNvSpPr>
          <p:nvPr/>
        </p:nvSpPr>
        <p:spPr bwMode="auto">
          <a:xfrm>
            <a:off x="2155825" y="5791200"/>
            <a:ext cx="1411288" cy="0"/>
          </a:xfrm>
          <a:prstGeom prst="line">
            <a:avLst/>
          </a:prstGeom>
          <a:noFill/>
          <a:ln w="28575">
            <a:solidFill>
              <a:srgbClr val="6600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770" name="Line 186"/>
          <p:cNvSpPr>
            <a:spLocks noChangeShapeType="1"/>
          </p:cNvSpPr>
          <p:nvPr/>
        </p:nvSpPr>
        <p:spPr bwMode="auto">
          <a:xfrm flipV="1">
            <a:off x="2157413" y="6453188"/>
            <a:ext cx="1409700" cy="4762"/>
          </a:xfrm>
          <a:prstGeom prst="line">
            <a:avLst/>
          </a:prstGeom>
          <a:noFill/>
          <a:ln w="28575">
            <a:solidFill>
              <a:srgbClr val="6600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7774" name="Group 190"/>
          <p:cNvGrpSpPr>
            <a:grpSpLocks/>
          </p:cNvGrpSpPr>
          <p:nvPr/>
        </p:nvGrpSpPr>
        <p:grpSpPr bwMode="auto">
          <a:xfrm>
            <a:off x="3567113" y="4772025"/>
            <a:ext cx="1409700" cy="374650"/>
            <a:chOff x="1645" y="3273"/>
            <a:chExt cx="888" cy="240"/>
          </a:xfrm>
        </p:grpSpPr>
        <p:sp>
          <p:nvSpPr>
            <p:cNvPr id="67772" name="Line 188"/>
            <p:cNvSpPr>
              <a:spLocks noChangeShapeType="1"/>
            </p:cNvSpPr>
            <p:nvPr/>
          </p:nvSpPr>
          <p:spPr bwMode="auto">
            <a:xfrm>
              <a:off x="1645" y="3273"/>
              <a:ext cx="0" cy="228"/>
            </a:xfrm>
            <a:prstGeom prst="line">
              <a:avLst/>
            </a:prstGeom>
            <a:noFill/>
            <a:ln w="28575">
              <a:solidFill>
                <a:srgbClr val="6600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73" name="Line 189"/>
            <p:cNvSpPr>
              <a:spLocks noChangeShapeType="1"/>
            </p:cNvSpPr>
            <p:nvPr/>
          </p:nvSpPr>
          <p:spPr bwMode="auto">
            <a:xfrm>
              <a:off x="1645" y="3513"/>
              <a:ext cx="888" cy="0"/>
            </a:xfrm>
            <a:prstGeom prst="line">
              <a:avLst/>
            </a:prstGeom>
            <a:noFill/>
            <a:ln w="28575">
              <a:solidFill>
                <a:srgbClr val="6600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7775" name="Group 191"/>
          <p:cNvGrpSpPr>
            <a:grpSpLocks/>
          </p:cNvGrpSpPr>
          <p:nvPr/>
        </p:nvGrpSpPr>
        <p:grpSpPr bwMode="auto">
          <a:xfrm>
            <a:off x="3551238" y="5411788"/>
            <a:ext cx="1409700" cy="361950"/>
            <a:chOff x="3810" y="3382"/>
            <a:chExt cx="449" cy="266"/>
          </a:xfrm>
        </p:grpSpPr>
        <p:sp>
          <p:nvSpPr>
            <p:cNvPr id="67776" name="Line 192"/>
            <p:cNvSpPr>
              <a:spLocks noChangeShapeType="1"/>
            </p:cNvSpPr>
            <p:nvPr/>
          </p:nvSpPr>
          <p:spPr bwMode="auto">
            <a:xfrm>
              <a:off x="3810" y="3382"/>
              <a:ext cx="0" cy="266"/>
            </a:xfrm>
            <a:prstGeom prst="line">
              <a:avLst/>
            </a:prstGeom>
            <a:noFill/>
            <a:ln w="28575">
              <a:solidFill>
                <a:srgbClr val="6600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77" name="Line 193"/>
            <p:cNvSpPr>
              <a:spLocks noChangeShapeType="1"/>
            </p:cNvSpPr>
            <p:nvPr/>
          </p:nvSpPr>
          <p:spPr bwMode="auto">
            <a:xfrm>
              <a:off x="3810" y="3382"/>
              <a:ext cx="449" cy="0"/>
            </a:xfrm>
            <a:prstGeom prst="line">
              <a:avLst/>
            </a:prstGeom>
            <a:noFill/>
            <a:ln w="28575">
              <a:solidFill>
                <a:srgbClr val="6600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778" name="Line 194"/>
          <p:cNvSpPr>
            <a:spLocks noChangeShapeType="1"/>
          </p:cNvSpPr>
          <p:nvPr/>
        </p:nvSpPr>
        <p:spPr bwMode="auto">
          <a:xfrm>
            <a:off x="3536950" y="6453188"/>
            <a:ext cx="1409700" cy="0"/>
          </a:xfrm>
          <a:prstGeom prst="line">
            <a:avLst/>
          </a:prstGeom>
          <a:noFill/>
          <a:ln w="28575">
            <a:solidFill>
              <a:srgbClr val="6600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7779" name="Group 195"/>
          <p:cNvGrpSpPr>
            <a:grpSpLocks/>
          </p:cNvGrpSpPr>
          <p:nvPr/>
        </p:nvGrpSpPr>
        <p:grpSpPr bwMode="auto">
          <a:xfrm>
            <a:off x="4976813" y="4786313"/>
            <a:ext cx="1439862" cy="361950"/>
            <a:chOff x="3810" y="3382"/>
            <a:chExt cx="449" cy="266"/>
          </a:xfrm>
        </p:grpSpPr>
        <p:sp>
          <p:nvSpPr>
            <p:cNvPr id="67780" name="Line 196"/>
            <p:cNvSpPr>
              <a:spLocks noChangeShapeType="1"/>
            </p:cNvSpPr>
            <p:nvPr/>
          </p:nvSpPr>
          <p:spPr bwMode="auto">
            <a:xfrm>
              <a:off x="3810" y="3382"/>
              <a:ext cx="0" cy="266"/>
            </a:xfrm>
            <a:prstGeom prst="line">
              <a:avLst/>
            </a:prstGeom>
            <a:noFill/>
            <a:ln w="28575">
              <a:solidFill>
                <a:srgbClr val="6600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81" name="Line 197"/>
            <p:cNvSpPr>
              <a:spLocks noChangeShapeType="1"/>
            </p:cNvSpPr>
            <p:nvPr/>
          </p:nvSpPr>
          <p:spPr bwMode="auto">
            <a:xfrm>
              <a:off x="3810" y="3382"/>
              <a:ext cx="449" cy="0"/>
            </a:xfrm>
            <a:prstGeom prst="line">
              <a:avLst/>
            </a:prstGeom>
            <a:noFill/>
            <a:ln w="28575">
              <a:solidFill>
                <a:srgbClr val="6600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782" name="Line 198"/>
          <p:cNvSpPr>
            <a:spLocks noChangeShapeType="1"/>
          </p:cNvSpPr>
          <p:nvPr/>
        </p:nvSpPr>
        <p:spPr bwMode="auto">
          <a:xfrm>
            <a:off x="4946650" y="5411788"/>
            <a:ext cx="1455738" cy="0"/>
          </a:xfrm>
          <a:prstGeom prst="line">
            <a:avLst/>
          </a:prstGeom>
          <a:noFill/>
          <a:ln w="28575">
            <a:solidFill>
              <a:srgbClr val="6600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783" name="Line 199"/>
          <p:cNvSpPr>
            <a:spLocks noChangeShapeType="1"/>
          </p:cNvSpPr>
          <p:nvPr/>
        </p:nvSpPr>
        <p:spPr bwMode="auto">
          <a:xfrm>
            <a:off x="4976813" y="6453188"/>
            <a:ext cx="1439862" cy="0"/>
          </a:xfrm>
          <a:prstGeom prst="line">
            <a:avLst/>
          </a:prstGeom>
          <a:noFill/>
          <a:ln w="28575">
            <a:solidFill>
              <a:srgbClr val="6600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7784" name="Group 200"/>
          <p:cNvGrpSpPr>
            <a:grpSpLocks/>
          </p:cNvGrpSpPr>
          <p:nvPr/>
        </p:nvGrpSpPr>
        <p:grpSpPr bwMode="auto">
          <a:xfrm>
            <a:off x="6430963" y="4764088"/>
            <a:ext cx="1425575" cy="374650"/>
            <a:chOff x="1645" y="3273"/>
            <a:chExt cx="888" cy="240"/>
          </a:xfrm>
        </p:grpSpPr>
        <p:sp>
          <p:nvSpPr>
            <p:cNvPr id="67785" name="Line 201"/>
            <p:cNvSpPr>
              <a:spLocks noChangeShapeType="1"/>
            </p:cNvSpPr>
            <p:nvPr/>
          </p:nvSpPr>
          <p:spPr bwMode="auto">
            <a:xfrm>
              <a:off x="1645" y="3273"/>
              <a:ext cx="0" cy="228"/>
            </a:xfrm>
            <a:prstGeom prst="line">
              <a:avLst/>
            </a:prstGeom>
            <a:noFill/>
            <a:ln w="28575">
              <a:solidFill>
                <a:srgbClr val="6600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86" name="Line 202"/>
            <p:cNvSpPr>
              <a:spLocks noChangeShapeType="1"/>
            </p:cNvSpPr>
            <p:nvPr/>
          </p:nvSpPr>
          <p:spPr bwMode="auto">
            <a:xfrm>
              <a:off x="1645" y="3513"/>
              <a:ext cx="888" cy="0"/>
            </a:xfrm>
            <a:prstGeom prst="line">
              <a:avLst/>
            </a:prstGeom>
            <a:noFill/>
            <a:ln w="28575">
              <a:solidFill>
                <a:srgbClr val="6600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7787" name="Group 203"/>
          <p:cNvGrpSpPr>
            <a:grpSpLocks/>
          </p:cNvGrpSpPr>
          <p:nvPr/>
        </p:nvGrpSpPr>
        <p:grpSpPr bwMode="auto">
          <a:xfrm>
            <a:off x="6402388" y="5416550"/>
            <a:ext cx="1409700" cy="374650"/>
            <a:chOff x="1645" y="3273"/>
            <a:chExt cx="888" cy="240"/>
          </a:xfrm>
        </p:grpSpPr>
        <p:sp>
          <p:nvSpPr>
            <p:cNvPr id="67788" name="Line 204"/>
            <p:cNvSpPr>
              <a:spLocks noChangeShapeType="1"/>
            </p:cNvSpPr>
            <p:nvPr/>
          </p:nvSpPr>
          <p:spPr bwMode="auto">
            <a:xfrm>
              <a:off x="1645" y="3273"/>
              <a:ext cx="0" cy="228"/>
            </a:xfrm>
            <a:prstGeom prst="line">
              <a:avLst/>
            </a:prstGeom>
            <a:noFill/>
            <a:ln w="28575">
              <a:solidFill>
                <a:srgbClr val="6600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89" name="Line 205"/>
            <p:cNvSpPr>
              <a:spLocks noChangeShapeType="1"/>
            </p:cNvSpPr>
            <p:nvPr/>
          </p:nvSpPr>
          <p:spPr bwMode="auto">
            <a:xfrm>
              <a:off x="1645" y="3513"/>
              <a:ext cx="888" cy="0"/>
            </a:xfrm>
            <a:prstGeom prst="line">
              <a:avLst/>
            </a:prstGeom>
            <a:noFill/>
            <a:ln w="28575">
              <a:solidFill>
                <a:srgbClr val="6600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7790" name="Group 206"/>
          <p:cNvGrpSpPr>
            <a:grpSpLocks/>
          </p:cNvGrpSpPr>
          <p:nvPr/>
        </p:nvGrpSpPr>
        <p:grpSpPr bwMode="auto">
          <a:xfrm>
            <a:off x="6440488" y="6099175"/>
            <a:ext cx="1409700" cy="361950"/>
            <a:chOff x="3810" y="3382"/>
            <a:chExt cx="449" cy="266"/>
          </a:xfrm>
        </p:grpSpPr>
        <p:sp>
          <p:nvSpPr>
            <p:cNvPr id="67791" name="Line 207"/>
            <p:cNvSpPr>
              <a:spLocks noChangeShapeType="1"/>
            </p:cNvSpPr>
            <p:nvPr/>
          </p:nvSpPr>
          <p:spPr bwMode="auto">
            <a:xfrm>
              <a:off x="3810" y="3382"/>
              <a:ext cx="0" cy="266"/>
            </a:xfrm>
            <a:prstGeom prst="line">
              <a:avLst/>
            </a:prstGeom>
            <a:noFill/>
            <a:ln w="28575">
              <a:solidFill>
                <a:srgbClr val="6600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2" name="Line 208"/>
            <p:cNvSpPr>
              <a:spLocks noChangeShapeType="1"/>
            </p:cNvSpPr>
            <p:nvPr/>
          </p:nvSpPr>
          <p:spPr bwMode="auto">
            <a:xfrm>
              <a:off x="3810" y="3382"/>
              <a:ext cx="449" cy="0"/>
            </a:xfrm>
            <a:prstGeom prst="line">
              <a:avLst/>
            </a:prstGeom>
            <a:noFill/>
            <a:ln w="28575">
              <a:solidFill>
                <a:srgbClr val="6600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793" name="Line 209"/>
          <p:cNvSpPr>
            <a:spLocks noChangeShapeType="1"/>
          </p:cNvSpPr>
          <p:nvPr/>
        </p:nvSpPr>
        <p:spPr bwMode="auto">
          <a:xfrm flipV="1">
            <a:off x="7856538" y="5133975"/>
            <a:ext cx="825500" cy="4763"/>
          </a:xfrm>
          <a:prstGeom prst="line">
            <a:avLst/>
          </a:prstGeom>
          <a:noFill/>
          <a:ln w="28575">
            <a:solidFill>
              <a:srgbClr val="6600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794" name="Line 210"/>
          <p:cNvSpPr>
            <a:spLocks noChangeShapeType="1"/>
          </p:cNvSpPr>
          <p:nvPr/>
        </p:nvSpPr>
        <p:spPr bwMode="auto">
          <a:xfrm flipV="1">
            <a:off x="7812088" y="5781675"/>
            <a:ext cx="825500" cy="4763"/>
          </a:xfrm>
          <a:prstGeom prst="line">
            <a:avLst/>
          </a:prstGeom>
          <a:noFill/>
          <a:ln w="28575">
            <a:solidFill>
              <a:srgbClr val="6600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7795" name="Group 211"/>
          <p:cNvGrpSpPr>
            <a:grpSpLocks/>
          </p:cNvGrpSpPr>
          <p:nvPr/>
        </p:nvGrpSpPr>
        <p:grpSpPr bwMode="auto">
          <a:xfrm>
            <a:off x="7845425" y="6089650"/>
            <a:ext cx="1090613" cy="355600"/>
            <a:chOff x="1645" y="3273"/>
            <a:chExt cx="888" cy="240"/>
          </a:xfrm>
        </p:grpSpPr>
        <p:sp>
          <p:nvSpPr>
            <p:cNvPr id="67796" name="Line 212"/>
            <p:cNvSpPr>
              <a:spLocks noChangeShapeType="1"/>
            </p:cNvSpPr>
            <p:nvPr/>
          </p:nvSpPr>
          <p:spPr bwMode="auto">
            <a:xfrm>
              <a:off x="1645" y="3273"/>
              <a:ext cx="0" cy="228"/>
            </a:xfrm>
            <a:prstGeom prst="line">
              <a:avLst/>
            </a:prstGeom>
            <a:noFill/>
            <a:ln w="28575">
              <a:solidFill>
                <a:srgbClr val="6600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7" name="Line 213"/>
            <p:cNvSpPr>
              <a:spLocks noChangeShapeType="1"/>
            </p:cNvSpPr>
            <p:nvPr/>
          </p:nvSpPr>
          <p:spPr bwMode="auto">
            <a:xfrm>
              <a:off x="1645" y="3513"/>
              <a:ext cx="888" cy="0"/>
            </a:xfrm>
            <a:prstGeom prst="line">
              <a:avLst/>
            </a:prstGeom>
            <a:noFill/>
            <a:ln w="28575">
              <a:solidFill>
                <a:srgbClr val="6600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7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7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7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7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7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7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7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7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7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7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7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7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7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7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7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7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7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7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7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7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7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7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7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7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7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7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7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7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7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7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7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7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7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7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7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7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7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7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7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7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67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67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7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7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67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67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67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67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67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67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67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67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67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7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7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67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42" grpId="0" animBg="1"/>
      <p:bldP spid="67743" grpId="0" animBg="1"/>
      <p:bldP spid="67744" grpId="0" animBg="1"/>
      <p:bldP spid="67746" grpId="0" animBg="1"/>
      <p:bldP spid="67747" grpId="0" animBg="1"/>
      <p:bldP spid="67763" grpId="0" animBg="1"/>
      <p:bldP spid="67764" grpId="0" animBg="1"/>
      <p:bldP spid="67765" grpId="0" animBg="1"/>
      <p:bldP spid="67769" grpId="0" animBg="1"/>
      <p:bldP spid="67770" grpId="0" animBg="1"/>
      <p:bldP spid="67778" grpId="0" animBg="1"/>
      <p:bldP spid="67782" grpId="0" animBg="1"/>
      <p:bldP spid="67783" grpId="0" animBg="1"/>
      <p:bldP spid="67793" grpId="0" animBg="1"/>
      <p:bldP spid="6779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1905000"/>
            <a:ext cx="6858000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accent1"/>
                </a:solidFill>
              </a:rPr>
              <a:t>y</a:t>
            </a:r>
            <a:r>
              <a:rPr lang="en-US" altLang="zh-CN" sz="3600" b="1" baseline="-25000">
                <a:solidFill>
                  <a:schemeClr val="accent1"/>
                </a:solidFill>
              </a:rPr>
              <a:t>1</a:t>
            </a:r>
            <a:r>
              <a:rPr lang="en-US" altLang="zh-CN" sz="3600" b="1">
                <a:solidFill>
                  <a:schemeClr val="accent1"/>
                </a:solidFill>
              </a:rPr>
              <a:t>=f</a:t>
            </a:r>
            <a:r>
              <a:rPr lang="en-US" altLang="zh-CN" sz="3600" b="1" baseline="-25000">
                <a:solidFill>
                  <a:schemeClr val="accent1"/>
                </a:solidFill>
              </a:rPr>
              <a:t>1</a:t>
            </a:r>
            <a:r>
              <a:rPr lang="en-US" altLang="zh-CN" sz="3600" b="1">
                <a:solidFill>
                  <a:schemeClr val="accent1"/>
                </a:solidFill>
              </a:rPr>
              <a:t>(x</a:t>
            </a:r>
            <a:r>
              <a:rPr lang="en-US" altLang="zh-CN" sz="3600" b="1" baseline="-25000">
                <a:solidFill>
                  <a:schemeClr val="accent1"/>
                </a:solidFill>
              </a:rPr>
              <a:t>1</a:t>
            </a:r>
            <a:r>
              <a:rPr lang="en-US" altLang="zh-CN" sz="3600" b="1">
                <a:solidFill>
                  <a:schemeClr val="accent1"/>
                </a:solidFill>
              </a:rPr>
              <a:t>,x</a:t>
            </a:r>
            <a:r>
              <a:rPr lang="en-US" altLang="zh-CN" sz="3600" b="1" baseline="-25000">
                <a:solidFill>
                  <a:schemeClr val="accent1"/>
                </a:solidFill>
              </a:rPr>
              <a:t>2 </a:t>
            </a:r>
            <a:r>
              <a:rPr lang="en-US" altLang="zh-CN" sz="3600" b="1">
                <a:solidFill>
                  <a:schemeClr val="accent1"/>
                </a:solidFill>
              </a:rPr>
              <a:t>,</a:t>
            </a:r>
            <a:r>
              <a:rPr lang="en-US" altLang="zh-CN" sz="3600" b="1" baseline="-25000">
                <a:solidFill>
                  <a:schemeClr val="accent1"/>
                </a:solidFill>
              </a:rPr>
              <a:t> </a:t>
            </a:r>
            <a:r>
              <a:rPr lang="en-US" altLang="zh-CN" sz="3600" b="1">
                <a:solidFill>
                  <a:schemeClr val="accent1"/>
                </a:solidFill>
              </a:rPr>
              <a:t>… , x</a:t>
            </a:r>
            <a:r>
              <a:rPr lang="en-US" altLang="zh-CN" sz="3600" b="1" baseline="-25000">
                <a:solidFill>
                  <a:schemeClr val="accent1"/>
                </a:solidFill>
              </a:rPr>
              <a:t>n </a:t>
            </a:r>
            <a:r>
              <a:rPr lang="en-US" altLang="zh-CN" sz="3600" b="1">
                <a:solidFill>
                  <a:schemeClr val="accent1"/>
                </a:solidFill>
              </a:rPr>
              <a:t>,</a:t>
            </a:r>
            <a:r>
              <a:rPr lang="en-US" altLang="zh-CN" sz="3600" b="1" baseline="-25000">
                <a:solidFill>
                  <a:schemeClr val="accent1"/>
                </a:solidFill>
              </a:rPr>
              <a:t> </a:t>
            </a:r>
            <a:r>
              <a:rPr lang="en-US" altLang="zh-CN" sz="3600" b="1">
                <a:solidFill>
                  <a:schemeClr val="accent1"/>
                </a:solidFill>
              </a:rPr>
              <a:t>q</a:t>
            </a:r>
            <a:r>
              <a:rPr lang="en-US" altLang="zh-CN" sz="3600" b="1" baseline="-25000">
                <a:solidFill>
                  <a:schemeClr val="accent1"/>
                </a:solidFill>
              </a:rPr>
              <a:t>1 </a:t>
            </a:r>
            <a:r>
              <a:rPr lang="en-US" altLang="zh-CN" sz="3600" b="1">
                <a:solidFill>
                  <a:schemeClr val="accent1"/>
                </a:solidFill>
              </a:rPr>
              <a:t>,</a:t>
            </a:r>
            <a:r>
              <a:rPr lang="en-US" altLang="zh-CN" sz="3600" b="1" baseline="-25000">
                <a:solidFill>
                  <a:schemeClr val="accent1"/>
                </a:solidFill>
              </a:rPr>
              <a:t> </a:t>
            </a:r>
            <a:r>
              <a:rPr lang="en-US" altLang="zh-CN" sz="3600" b="1">
                <a:solidFill>
                  <a:schemeClr val="accent1"/>
                </a:solidFill>
              </a:rPr>
              <a:t>q</a:t>
            </a:r>
            <a:r>
              <a:rPr lang="en-US" altLang="zh-CN" sz="3600" b="1" baseline="-25000">
                <a:solidFill>
                  <a:schemeClr val="accent1"/>
                </a:solidFill>
              </a:rPr>
              <a:t>2 </a:t>
            </a:r>
            <a:r>
              <a:rPr lang="en-US" altLang="zh-CN" sz="3600" b="1">
                <a:solidFill>
                  <a:schemeClr val="accent1"/>
                </a:solidFill>
              </a:rPr>
              <a:t>,</a:t>
            </a:r>
            <a:r>
              <a:rPr lang="en-US" altLang="zh-CN" sz="3600" b="1" baseline="-25000">
                <a:solidFill>
                  <a:schemeClr val="accent1"/>
                </a:solidFill>
              </a:rPr>
              <a:t> </a:t>
            </a:r>
            <a:r>
              <a:rPr lang="en-US" altLang="zh-CN" sz="3600" b="1">
                <a:solidFill>
                  <a:schemeClr val="accent1"/>
                </a:solidFill>
              </a:rPr>
              <a:t>…</a:t>
            </a:r>
            <a:r>
              <a:rPr lang="en-US" altLang="zh-CN" sz="3600" b="1" baseline="-25000">
                <a:solidFill>
                  <a:schemeClr val="accent1"/>
                </a:solidFill>
              </a:rPr>
              <a:t> </a:t>
            </a:r>
            <a:r>
              <a:rPr lang="en-US" altLang="zh-CN" sz="3600" b="1">
                <a:solidFill>
                  <a:schemeClr val="accent1"/>
                </a:solidFill>
              </a:rPr>
              <a:t>, q</a:t>
            </a:r>
            <a:r>
              <a:rPr lang="en-US" altLang="zh-CN" sz="3600" b="1" baseline="-25000">
                <a:solidFill>
                  <a:schemeClr val="accent1"/>
                </a:solidFill>
              </a:rPr>
              <a:t>l</a:t>
            </a:r>
            <a:r>
              <a:rPr lang="en-US" altLang="zh-CN" sz="3600" b="1">
                <a:solidFill>
                  <a:schemeClr val="accent1"/>
                </a:solidFill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accent1"/>
                </a:solidFill>
              </a:rPr>
              <a:t>y</a:t>
            </a:r>
            <a:r>
              <a:rPr lang="en-US" altLang="zh-CN" sz="3600" b="1" baseline="-25000">
                <a:solidFill>
                  <a:schemeClr val="accent1"/>
                </a:solidFill>
              </a:rPr>
              <a:t>2</a:t>
            </a:r>
            <a:r>
              <a:rPr lang="en-US" altLang="zh-CN" sz="3600" b="1">
                <a:solidFill>
                  <a:schemeClr val="accent1"/>
                </a:solidFill>
              </a:rPr>
              <a:t>=f</a:t>
            </a:r>
            <a:r>
              <a:rPr lang="en-US" altLang="zh-CN" sz="3600" b="1" baseline="-25000">
                <a:solidFill>
                  <a:schemeClr val="accent1"/>
                </a:solidFill>
              </a:rPr>
              <a:t>2</a:t>
            </a:r>
            <a:r>
              <a:rPr lang="en-US" altLang="zh-CN" sz="3600" b="1">
                <a:solidFill>
                  <a:schemeClr val="accent1"/>
                </a:solidFill>
              </a:rPr>
              <a:t>(x</a:t>
            </a:r>
            <a:r>
              <a:rPr lang="en-US" altLang="zh-CN" sz="3600" b="1" baseline="-25000">
                <a:solidFill>
                  <a:schemeClr val="accent1"/>
                </a:solidFill>
              </a:rPr>
              <a:t>1</a:t>
            </a:r>
            <a:r>
              <a:rPr lang="en-US" altLang="zh-CN" sz="3600" b="1">
                <a:solidFill>
                  <a:schemeClr val="accent1"/>
                </a:solidFill>
              </a:rPr>
              <a:t>,x</a:t>
            </a:r>
            <a:r>
              <a:rPr lang="en-US" altLang="zh-CN" sz="3600" b="1" baseline="-25000">
                <a:solidFill>
                  <a:schemeClr val="accent1"/>
                </a:solidFill>
              </a:rPr>
              <a:t>2 </a:t>
            </a:r>
            <a:r>
              <a:rPr lang="en-US" altLang="zh-CN" sz="3600" b="1">
                <a:solidFill>
                  <a:schemeClr val="accent1"/>
                </a:solidFill>
              </a:rPr>
              <a:t>,</a:t>
            </a:r>
            <a:r>
              <a:rPr lang="en-US" altLang="zh-CN" sz="3600" b="1" baseline="-25000">
                <a:solidFill>
                  <a:schemeClr val="accent1"/>
                </a:solidFill>
              </a:rPr>
              <a:t> </a:t>
            </a:r>
            <a:r>
              <a:rPr lang="en-US" altLang="zh-CN" sz="3600" b="1">
                <a:solidFill>
                  <a:schemeClr val="accent1"/>
                </a:solidFill>
              </a:rPr>
              <a:t>… , x</a:t>
            </a:r>
            <a:r>
              <a:rPr lang="en-US" altLang="zh-CN" sz="3600" b="1" baseline="-25000">
                <a:solidFill>
                  <a:schemeClr val="accent1"/>
                </a:solidFill>
              </a:rPr>
              <a:t>n </a:t>
            </a:r>
            <a:r>
              <a:rPr lang="en-US" altLang="zh-CN" sz="3600" b="1">
                <a:solidFill>
                  <a:schemeClr val="accent1"/>
                </a:solidFill>
              </a:rPr>
              <a:t>,</a:t>
            </a:r>
            <a:r>
              <a:rPr lang="en-US" altLang="zh-CN" sz="3600" b="1" baseline="-25000">
                <a:solidFill>
                  <a:schemeClr val="accent1"/>
                </a:solidFill>
              </a:rPr>
              <a:t> </a:t>
            </a:r>
            <a:r>
              <a:rPr lang="en-US" altLang="zh-CN" sz="3600" b="1">
                <a:solidFill>
                  <a:schemeClr val="accent1"/>
                </a:solidFill>
              </a:rPr>
              <a:t>q</a:t>
            </a:r>
            <a:r>
              <a:rPr lang="en-US" altLang="zh-CN" sz="3600" b="1" baseline="-25000">
                <a:solidFill>
                  <a:schemeClr val="accent1"/>
                </a:solidFill>
              </a:rPr>
              <a:t>1 </a:t>
            </a:r>
            <a:r>
              <a:rPr lang="en-US" altLang="zh-CN" sz="3600" b="1">
                <a:solidFill>
                  <a:schemeClr val="accent1"/>
                </a:solidFill>
              </a:rPr>
              <a:t>,</a:t>
            </a:r>
            <a:r>
              <a:rPr lang="en-US" altLang="zh-CN" sz="3600" b="1" baseline="-25000">
                <a:solidFill>
                  <a:schemeClr val="accent1"/>
                </a:solidFill>
              </a:rPr>
              <a:t> </a:t>
            </a:r>
            <a:r>
              <a:rPr lang="en-US" altLang="zh-CN" sz="3600" b="1">
                <a:solidFill>
                  <a:schemeClr val="accent1"/>
                </a:solidFill>
              </a:rPr>
              <a:t>q</a:t>
            </a:r>
            <a:r>
              <a:rPr lang="en-US" altLang="zh-CN" sz="3600" b="1" baseline="-25000">
                <a:solidFill>
                  <a:schemeClr val="accent1"/>
                </a:solidFill>
              </a:rPr>
              <a:t>2 </a:t>
            </a:r>
            <a:r>
              <a:rPr lang="en-US" altLang="zh-CN" sz="3600" b="1">
                <a:solidFill>
                  <a:schemeClr val="accent1"/>
                </a:solidFill>
              </a:rPr>
              <a:t>,</a:t>
            </a:r>
            <a:r>
              <a:rPr lang="en-US" altLang="zh-CN" sz="3600" b="1" baseline="-25000">
                <a:solidFill>
                  <a:schemeClr val="accent1"/>
                </a:solidFill>
              </a:rPr>
              <a:t> </a:t>
            </a:r>
            <a:r>
              <a:rPr lang="en-US" altLang="zh-CN" sz="3600" b="1">
                <a:solidFill>
                  <a:schemeClr val="accent1"/>
                </a:solidFill>
              </a:rPr>
              <a:t>…</a:t>
            </a:r>
            <a:r>
              <a:rPr lang="en-US" altLang="zh-CN" sz="3600" b="1" baseline="-25000">
                <a:solidFill>
                  <a:schemeClr val="accent1"/>
                </a:solidFill>
              </a:rPr>
              <a:t> </a:t>
            </a:r>
            <a:r>
              <a:rPr lang="en-US" altLang="zh-CN" sz="3600" b="1">
                <a:solidFill>
                  <a:schemeClr val="accent1"/>
                </a:solidFill>
              </a:rPr>
              <a:t>, q</a:t>
            </a:r>
            <a:r>
              <a:rPr lang="en-US" altLang="zh-CN" sz="3600" b="1" baseline="-25000">
                <a:solidFill>
                  <a:schemeClr val="accent1"/>
                </a:solidFill>
              </a:rPr>
              <a:t>l</a:t>
            </a:r>
            <a:r>
              <a:rPr lang="en-US" altLang="zh-CN" sz="3600" b="1">
                <a:solidFill>
                  <a:schemeClr val="accent1"/>
                </a:solidFill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accent1"/>
                </a:solidFill>
              </a:rPr>
              <a:t>……………….</a:t>
            </a:r>
          </a:p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accent1"/>
                </a:solidFill>
              </a:rPr>
              <a:t>y</a:t>
            </a:r>
            <a:r>
              <a:rPr lang="en-US" altLang="zh-CN" sz="3600" b="1" baseline="-25000">
                <a:solidFill>
                  <a:schemeClr val="accent1"/>
                </a:solidFill>
              </a:rPr>
              <a:t>m</a:t>
            </a:r>
            <a:r>
              <a:rPr lang="en-US" altLang="zh-CN" sz="3600" b="1">
                <a:solidFill>
                  <a:schemeClr val="accent1"/>
                </a:solidFill>
              </a:rPr>
              <a:t>=f</a:t>
            </a:r>
            <a:r>
              <a:rPr lang="en-US" altLang="zh-CN" sz="3600" b="1" baseline="-25000">
                <a:solidFill>
                  <a:schemeClr val="accent1"/>
                </a:solidFill>
              </a:rPr>
              <a:t>m</a:t>
            </a:r>
            <a:r>
              <a:rPr lang="en-US" altLang="zh-CN" sz="3600" b="1">
                <a:solidFill>
                  <a:schemeClr val="accent1"/>
                </a:solidFill>
              </a:rPr>
              <a:t>(x</a:t>
            </a:r>
            <a:r>
              <a:rPr lang="en-US" altLang="zh-CN" sz="3600" b="1" baseline="-25000">
                <a:solidFill>
                  <a:schemeClr val="accent1"/>
                </a:solidFill>
              </a:rPr>
              <a:t>1</a:t>
            </a:r>
            <a:r>
              <a:rPr lang="en-US" altLang="zh-CN" sz="3600" b="1">
                <a:solidFill>
                  <a:schemeClr val="accent1"/>
                </a:solidFill>
              </a:rPr>
              <a:t>,x</a:t>
            </a:r>
            <a:r>
              <a:rPr lang="en-US" altLang="zh-CN" sz="3600" b="1" baseline="-25000">
                <a:solidFill>
                  <a:schemeClr val="accent1"/>
                </a:solidFill>
              </a:rPr>
              <a:t>2 </a:t>
            </a:r>
            <a:r>
              <a:rPr lang="en-US" altLang="zh-CN" sz="3600" b="1">
                <a:solidFill>
                  <a:schemeClr val="accent1"/>
                </a:solidFill>
              </a:rPr>
              <a:t>,</a:t>
            </a:r>
            <a:r>
              <a:rPr lang="en-US" altLang="zh-CN" sz="3600" b="1" baseline="-25000">
                <a:solidFill>
                  <a:schemeClr val="accent1"/>
                </a:solidFill>
              </a:rPr>
              <a:t> </a:t>
            </a:r>
            <a:r>
              <a:rPr lang="en-US" altLang="zh-CN" sz="3600" b="1">
                <a:solidFill>
                  <a:schemeClr val="accent1"/>
                </a:solidFill>
              </a:rPr>
              <a:t>… , x</a:t>
            </a:r>
            <a:r>
              <a:rPr lang="en-US" altLang="zh-CN" sz="3600" b="1" baseline="-25000">
                <a:solidFill>
                  <a:schemeClr val="accent1"/>
                </a:solidFill>
              </a:rPr>
              <a:t>n </a:t>
            </a:r>
            <a:r>
              <a:rPr lang="en-US" altLang="zh-CN" sz="3600" b="1">
                <a:solidFill>
                  <a:schemeClr val="accent1"/>
                </a:solidFill>
              </a:rPr>
              <a:t>,</a:t>
            </a:r>
            <a:r>
              <a:rPr lang="en-US" altLang="zh-CN" sz="3600" b="1" baseline="-25000">
                <a:solidFill>
                  <a:schemeClr val="accent1"/>
                </a:solidFill>
              </a:rPr>
              <a:t> </a:t>
            </a:r>
            <a:r>
              <a:rPr lang="en-US" altLang="zh-CN" sz="3600" b="1">
                <a:solidFill>
                  <a:schemeClr val="accent1"/>
                </a:solidFill>
              </a:rPr>
              <a:t>q</a:t>
            </a:r>
            <a:r>
              <a:rPr lang="en-US" altLang="zh-CN" sz="3600" b="1" baseline="-25000">
                <a:solidFill>
                  <a:schemeClr val="accent1"/>
                </a:solidFill>
              </a:rPr>
              <a:t>1 </a:t>
            </a:r>
            <a:r>
              <a:rPr lang="en-US" altLang="zh-CN" sz="3600" b="1">
                <a:solidFill>
                  <a:schemeClr val="accent1"/>
                </a:solidFill>
              </a:rPr>
              <a:t>,</a:t>
            </a:r>
            <a:r>
              <a:rPr lang="en-US" altLang="zh-CN" sz="3600" b="1" baseline="-25000">
                <a:solidFill>
                  <a:schemeClr val="accent1"/>
                </a:solidFill>
              </a:rPr>
              <a:t> </a:t>
            </a:r>
            <a:r>
              <a:rPr lang="en-US" altLang="zh-CN" sz="3600" b="1">
                <a:solidFill>
                  <a:schemeClr val="accent1"/>
                </a:solidFill>
              </a:rPr>
              <a:t>q</a:t>
            </a:r>
            <a:r>
              <a:rPr lang="en-US" altLang="zh-CN" sz="3600" b="1" baseline="-25000">
                <a:solidFill>
                  <a:schemeClr val="accent1"/>
                </a:solidFill>
              </a:rPr>
              <a:t>2 </a:t>
            </a:r>
            <a:r>
              <a:rPr lang="en-US" altLang="zh-CN" sz="3600" b="1">
                <a:solidFill>
                  <a:schemeClr val="accent1"/>
                </a:solidFill>
              </a:rPr>
              <a:t>,</a:t>
            </a:r>
            <a:r>
              <a:rPr lang="en-US" altLang="zh-CN" sz="3600" b="1" baseline="-25000">
                <a:solidFill>
                  <a:schemeClr val="accent1"/>
                </a:solidFill>
              </a:rPr>
              <a:t> </a:t>
            </a:r>
            <a:r>
              <a:rPr lang="en-US" altLang="zh-CN" sz="3600" b="1">
                <a:solidFill>
                  <a:schemeClr val="accent1"/>
                </a:solidFill>
              </a:rPr>
              <a:t>…</a:t>
            </a:r>
            <a:r>
              <a:rPr lang="en-US" altLang="zh-CN" sz="3600" b="1" baseline="-25000">
                <a:solidFill>
                  <a:schemeClr val="accent1"/>
                </a:solidFill>
              </a:rPr>
              <a:t> </a:t>
            </a:r>
            <a:r>
              <a:rPr lang="en-US" altLang="zh-CN" sz="3600" b="1">
                <a:solidFill>
                  <a:schemeClr val="accent1"/>
                </a:solidFill>
              </a:rPr>
              <a:t>, q</a:t>
            </a:r>
            <a:r>
              <a:rPr lang="en-US" altLang="zh-CN" sz="3600" b="1" baseline="-25000">
                <a:solidFill>
                  <a:schemeClr val="accent1"/>
                </a:solidFill>
              </a:rPr>
              <a:t>l</a:t>
            </a:r>
            <a:r>
              <a:rPr lang="en-US" altLang="zh-CN" sz="3600" b="1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6147" name="AutoShape 3"/>
          <p:cNvSpPr>
            <a:spLocks/>
          </p:cNvSpPr>
          <p:nvPr/>
        </p:nvSpPr>
        <p:spPr bwMode="auto">
          <a:xfrm>
            <a:off x="6477000" y="2133600"/>
            <a:ext cx="609600" cy="2667000"/>
          </a:xfrm>
          <a:prstGeom prst="rightBrace">
            <a:avLst>
              <a:gd name="adj1" fmla="val 36458"/>
              <a:gd name="adj2" fmla="val 50000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>
              <a:solidFill>
                <a:srgbClr val="33CC33"/>
              </a:solidFill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781800" y="3276600"/>
            <a:ext cx="2667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solidFill>
                  <a:srgbClr val="FF0066"/>
                </a:solidFill>
              </a:rPr>
              <a:t>Y=F(X,Q)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752600" y="228600"/>
            <a:ext cx="60198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0066"/>
                </a:solidFill>
              </a:rPr>
              <a:t>三、逻辑方程</a:t>
            </a:r>
          </a:p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66"/>
                </a:solidFill>
              </a:rPr>
              <a:t>1</a:t>
            </a:r>
            <a:r>
              <a:rPr lang="zh-CN" altLang="en-US" sz="3600" b="1">
                <a:solidFill>
                  <a:srgbClr val="FF0066"/>
                </a:solidFill>
              </a:rPr>
              <a:t>、输出方程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 autoUpdateAnimBg="0"/>
      <p:bldP spid="6147" grpId="0" animBg="1" autoUpdateAnimBg="0"/>
      <p:bldP spid="6148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08" name="Group 100"/>
          <p:cNvGrpSpPr>
            <a:grpSpLocks/>
          </p:cNvGrpSpPr>
          <p:nvPr/>
        </p:nvGrpSpPr>
        <p:grpSpPr bwMode="auto">
          <a:xfrm>
            <a:off x="0" y="0"/>
            <a:ext cx="8851900" cy="3405188"/>
            <a:chOff x="154" y="2094"/>
            <a:chExt cx="5576" cy="2145"/>
          </a:xfrm>
        </p:grpSpPr>
        <p:grpSp>
          <p:nvGrpSpPr>
            <p:cNvPr id="68610" name="Group 2"/>
            <p:cNvGrpSpPr>
              <a:grpSpLocks/>
            </p:cNvGrpSpPr>
            <p:nvPr/>
          </p:nvGrpSpPr>
          <p:grpSpPr bwMode="auto">
            <a:xfrm>
              <a:off x="221" y="2471"/>
              <a:ext cx="5275" cy="591"/>
              <a:chOff x="221" y="2471"/>
              <a:chExt cx="5275" cy="591"/>
            </a:xfrm>
          </p:grpSpPr>
          <p:sp>
            <p:nvSpPr>
              <p:cNvPr id="68611" name="Line 3"/>
              <p:cNvSpPr>
                <a:spLocks noChangeShapeType="1"/>
              </p:cNvSpPr>
              <p:nvPr/>
            </p:nvSpPr>
            <p:spPr bwMode="auto">
              <a:xfrm flipV="1">
                <a:off x="523" y="2615"/>
                <a:ext cx="0" cy="4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12" name="Line 4"/>
              <p:cNvSpPr>
                <a:spLocks noChangeShapeType="1"/>
              </p:cNvSpPr>
              <p:nvPr/>
            </p:nvSpPr>
            <p:spPr bwMode="auto">
              <a:xfrm>
                <a:off x="523" y="2909"/>
                <a:ext cx="49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13" name="Text Box 5"/>
              <p:cNvSpPr txBox="1">
                <a:spLocks noChangeArrowheads="1"/>
              </p:cNvSpPr>
              <p:nvPr/>
            </p:nvSpPr>
            <p:spPr bwMode="auto">
              <a:xfrm>
                <a:off x="221" y="2471"/>
                <a:ext cx="49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accent1"/>
                    </a:solidFill>
                  </a:rPr>
                  <a:t>Q0</a:t>
                </a:r>
              </a:p>
            </p:txBody>
          </p:sp>
        </p:grpSp>
        <p:grpSp>
          <p:nvGrpSpPr>
            <p:cNvPr id="68614" name="Group 6"/>
            <p:cNvGrpSpPr>
              <a:grpSpLocks/>
            </p:cNvGrpSpPr>
            <p:nvPr/>
          </p:nvGrpSpPr>
          <p:grpSpPr bwMode="auto">
            <a:xfrm>
              <a:off x="345" y="2094"/>
              <a:ext cx="5385" cy="579"/>
              <a:chOff x="345" y="2094"/>
              <a:chExt cx="5385" cy="579"/>
            </a:xfrm>
          </p:grpSpPr>
          <p:sp>
            <p:nvSpPr>
              <p:cNvPr id="68615" name="Line 7"/>
              <p:cNvSpPr>
                <a:spLocks noChangeShapeType="1"/>
              </p:cNvSpPr>
              <p:nvPr/>
            </p:nvSpPr>
            <p:spPr bwMode="auto">
              <a:xfrm flipV="1">
                <a:off x="528" y="2247"/>
                <a:ext cx="0" cy="4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16" name="Line 8"/>
              <p:cNvSpPr>
                <a:spLocks noChangeShapeType="1"/>
              </p:cNvSpPr>
              <p:nvPr/>
            </p:nvSpPr>
            <p:spPr bwMode="auto">
              <a:xfrm flipV="1">
                <a:off x="528" y="2625"/>
                <a:ext cx="49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17" name="Text Box 9"/>
              <p:cNvSpPr txBox="1">
                <a:spLocks noChangeArrowheads="1"/>
              </p:cNvSpPr>
              <p:nvPr/>
            </p:nvSpPr>
            <p:spPr bwMode="auto">
              <a:xfrm>
                <a:off x="5469" y="2374"/>
                <a:ext cx="2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t</a:t>
                </a:r>
              </a:p>
            </p:txBody>
          </p:sp>
          <p:sp>
            <p:nvSpPr>
              <p:cNvPr id="68618" name="Text Box 10"/>
              <p:cNvSpPr txBox="1">
                <a:spLocks noChangeArrowheads="1"/>
              </p:cNvSpPr>
              <p:nvPr/>
            </p:nvSpPr>
            <p:spPr bwMode="auto">
              <a:xfrm>
                <a:off x="345" y="2094"/>
                <a:ext cx="47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CP</a:t>
                </a:r>
              </a:p>
            </p:txBody>
          </p:sp>
          <p:sp>
            <p:nvSpPr>
              <p:cNvPr id="68619" name="Rectangle 11"/>
              <p:cNvSpPr>
                <a:spLocks noChangeArrowheads="1"/>
              </p:cNvSpPr>
              <p:nvPr/>
            </p:nvSpPr>
            <p:spPr bwMode="auto">
              <a:xfrm>
                <a:off x="702" y="2385"/>
                <a:ext cx="232" cy="24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20" name="Rectangle 12"/>
              <p:cNvSpPr>
                <a:spLocks noChangeArrowheads="1"/>
              </p:cNvSpPr>
              <p:nvPr/>
            </p:nvSpPr>
            <p:spPr bwMode="auto">
              <a:xfrm>
                <a:off x="1126" y="2385"/>
                <a:ext cx="232" cy="24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21" name="Rectangle 13"/>
              <p:cNvSpPr>
                <a:spLocks noChangeArrowheads="1"/>
              </p:cNvSpPr>
              <p:nvPr/>
            </p:nvSpPr>
            <p:spPr bwMode="auto">
              <a:xfrm>
                <a:off x="1567" y="2385"/>
                <a:ext cx="232" cy="24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22" name="Rectangle 14"/>
              <p:cNvSpPr>
                <a:spLocks noChangeArrowheads="1"/>
              </p:cNvSpPr>
              <p:nvPr/>
            </p:nvSpPr>
            <p:spPr bwMode="auto">
              <a:xfrm>
                <a:off x="2015" y="2385"/>
                <a:ext cx="232" cy="24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23" name="Rectangle 15"/>
              <p:cNvSpPr>
                <a:spLocks noChangeArrowheads="1"/>
              </p:cNvSpPr>
              <p:nvPr/>
            </p:nvSpPr>
            <p:spPr bwMode="auto">
              <a:xfrm>
                <a:off x="2445" y="2385"/>
                <a:ext cx="232" cy="24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24" name="Rectangle 16"/>
              <p:cNvSpPr>
                <a:spLocks noChangeArrowheads="1"/>
              </p:cNvSpPr>
              <p:nvPr/>
            </p:nvSpPr>
            <p:spPr bwMode="auto">
              <a:xfrm>
                <a:off x="2894" y="2385"/>
                <a:ext cx="232" cy="24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25" name="Rectangle 17"/>
              <p:cNvSpPr>
                <a:spLocks noChangeArrowheads="1"/>
              </p:cNvSpPr>
              <p:nvPr/>
            </p:nvSpPr>
            <p:spPr bwMode="auto">
              <a:xfrm>
                <a:off x="3351" y="2385"/>
                <a:ext cx="232" cy="24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26" name="Rectangle 18"/>
              <p:cNvSpPr>
                <a:spLocks noChangeArrowheads="1"/>
              </p:cNvSpPr>
              <p:nvPr/>
            </p:nvSpPr>
            <p:spPr bwMode="auto">
              <a:xfrm>
                <a:off x="4269" y="2385"/>
                <a:ext cx="232" cy="24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27" name="Rectangle 19"/>
              <p:cNvSpPr>
                <a:spLocks noChangeArrowheads="1"/>
              </p:cNvSpPr>
              <p:nvPr/>
            </p:nvSpPr>
            <p:spPr bwMode="auto">
              <a:xfrm>
                <a:off x="3810" y="2385"/>
                <a:ext cx="232" cy="24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28" name="Rectangle 20"/>
              <p:cNvSpPr>
                <a:spLocks noChangeArrowheads="1"/>
              </p:cNvSpPr>
              <p:nvPr/>
            </p:nvSpPr>
            <p:spPr bwMode="auto">
              <a:xfrm>
                <a:off x="4717" y="2388"/>
                <a:ext cx="232" cy="24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29" name="Rectangle 21"/>
              <p:cNvSpPr>
                <a:spLocks noChangeArrowheads="1"/>
              </p:cNvSpPr>
              <p:nvPr/>
            </p:nvSpPr>
            <p:spPr bwMode="auto">
              <a:xfrm>
                <a:off x="5154" y="2388"/>
                <a:ext cx="232" cy="24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630" name="Group 22"/>
            <p:cNvGrpSpPr>
              <a:grpSpLocks/>
            </p:cNvGrpSpPr>
            <p:nvPr/>
          </p:nvGrpSpPr>
          <p:grpSpPr bwMode="auto">
            <a:xfrm>
              <a:off x="154" y="2900"/>
              <a:ext cx="5331" cy="575"/>
              <a:chOff x="154" y="2900"/>
              <a:chExt cx="5331" cy="575"/>
            </a:xfrm>
          </p:grpSpPr>
          <p:sp>
            <p:nvSpPr>
              <p:cNvPr id="68631" name="Line 23"/>
              <p:cNvSpPr>
                <a:spLocks noChangeShapeType="1"/>
              </p:cNvSpPr>
              <p:nvPr/>
            </p:nvSpPr>
            <p:spPr bwMode="auto">
              <a:xfrm flipV="1">
                <a:off x="517" y="3028"/>
                <a:ext cx="0" cy="4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32" name="Line 24"/>
              <p:cNvSpPr>
                <a:spLocks noChangeShapeType="1"/>
              </p:cNvSpPr>
              <p:nvPr/>
            </p:nvSpPr>
            <p:spPr bwMode="auto">
              <a:xfrm>
                <a:off x="512" y="3260"/>
                <a:ext cx="49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33" name="Text Box 25"/>
              <p:cNvSpPr txBox="1">
                <a:spLocks noChangeArrowheads="1"/>
              </p:cNvSpPr>
              <p:nvPr/>
            </p:nvSpPr>
            <p:spPr bwMode="auto">
              <a:xfrm>
                <a:off x="154" y="2900"/>
                <a:ext cx="49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accent1"/>
                    </a:solidFill>
                  </a:rPr>
                  <a:t>Q1</a:t>
                </a:r>
              </a:p>
            </p:txBody>
          </p:sp>
        </p:grpSp>
        <p:grpSp>
          <p:nvGrpSpPr>
            <p:cNvPr id="68634" name="Group 26"/>
            <p:cNvGrpSpPr>
              <a:grpSpLocks/>
            </p:cNvGrpSpPr>
            <p:nvPr/>
          </p:nvGrpSpPr>
          <p:grpSpPr bwMode="auto">
            <a:xfrm>
              <a:off x="221" y="3238"/>
              <a:ext cx="5275" cy="591"/>
              <a:chOff x="212" y="3265"/>
              <a:chExt cx="5275" cy="591"/>
            </a:xfrm>
          </p:grpSpPr>
          <p:sp>
            <p:nvSpPr>
              <p:cNvPr id="68635" name="Line 27"/>
              <p:cNvSpPr>
                <a:spLocks noChangeShapeType="1"/>
              </p:cNvSpPr>
              <p:nvPr/>
            </p:nvSpPr>
            <p:spPr bwMode="auto">
              <a:xfrm flipV="1">
                <a:off x="514" y="3409"/>
                <a:ext cx="0" cy="4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36" name="Line 28"/>
              <p:cNvSpPr>
                <a:spLocks noChangeShapeType="1"/>
              </p:cNvSpPr>
              <p:nvPr/>
            </p:nvSpPr>
            <p:spPr bwMode="auto">
              <a:xfrm>
                <a:off x="514" y="3703"/>
                <a:ext cx="49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37" name="Text Box 29"/>
              <p:cNvSpPr txBox="1">
                <a:spLocks noChangeArrowheads="1"/>
              </p:cNvSpPr>
              <p:nvPr/>
            </p:nvSpPr>
            <p:spPr bwMode="auto">
              <a:xfrm>
                <a:off x="212" y="3265"/>
                <a:ext cx="49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accent1"/>
                    </a:solidFill>
                  </a:rPr>
                  <a:t>Q2</a:t>
                </a:r>
              </a:p>
            </p:txBody>
          </p:sp>
        </p:grpSp>
        <p:grpSp>
          <p:nvGrpSpPr>
            <p:cNvPr id="68638" name="Group 30"/>
            <p:cNvGrpSpPr>
              <a:grpSpLocks/>
            </p:cNvGrpSpPr>
            <p:nvPr/>
          </p:nvGrpSpPr>
          <p:grpSpPr bwMode="auto">
            <a:xfrm>
              <a:off x="210" y="3648"/>
              <a:ext cx="5275" cy="591"/>
              <a:chOff x="221" y="3747"/>
              <a:chExt cx="5275" cy="591"/>
            </a:xfrm>
          </p:grpSpPr>
          <p:sp>
            <p:nvSpPr>
              <p:cNvPr id="68639" name="Line 31"/>
              <p:cNvSpPr>
                <a:spLocks noChangeShapeType="1"/>
              </p:cNvSpPr>
              <p:nvPr/>
            </p:nvSpPr>
            <p:spPr bwMode="auto">
              <a:xfrm flipV="1">
                <a:off x="523" y="3891"/>
                <a:ext cx="0" cy="4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40" name="Line 32"/>
              <p:cNvSpPr>
                <a:spLocks noChangeShapeType="1"/>
              </p:cNvSpPr>
              <p:nvPr/>
            </p:nvSpPr>
            <p:spPr bwMode="auto">
              <a:xfrm>
                <a:off x="523" y="4185"/>
                <a:ext cx="49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41" name="Text Box 33"/>
              <p:cNvSpPr txBox="1">
                <a:spLocks noChangeArrowheads="1"/>
              </p:cNvSpPr>
              <p:nvPr/>
            </p:nvSpPr>
            <p:spPr bwMode="auto">
              <a:xfrm>
                <a:off x="221" y="3747"/>
                <a:ext cx="49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accent1"/>
                    </a:solidFill>
                  </a:rPr>
                  <a:t>Q3</a:t>
                </a:r>
              </a:p>
            </p:txBody>
          </p:sp>
        </p:grpSp>
        <p:grpSp>
          <p:nvGrpSpPr>
            <p:cNvPr id="68642" name="Group 34"/>
            <p:cNvGrpSpPr>
              <a:grpSpLocks/>
            </p:cNvGrpSpPr>
            <p:nvPr/>
          </p:nvGrpSpPr>
          <p:grpSpPr bwMode="auto">
            <a:xfrm>
              <a:off x="934" y="2615"/>
              <a:ext cx="4443" cy="304"/>
              <a:chOff x="934" y="2615"/>
              <a:chExt cx="4443" cy="304"/>
            </a:xfrm>
          </p:grpSpPr>
          <p:sp>
            <p:nvSpPr>
              <p:cNvPr id="68643" name="Line 35"/>
              <p:cNvSpPr>
                <a:spLocks noChangeShapeType="1"/>
              </p:cNvSpPr>
              <p:nvPr/>
            </p:nvSpPr>
            <p:spPr bwMode="auto">
              <a:xfrm>
                <a:off x="934" y="2631"/>
                <a:ext cx="0" cy="278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44" name="Line 36"/>
              <p:cNvSpPr>
                <a:spLocks noChangeShapeType="1"/>
              </p:cNvSpPr>
              <p:nvPr/>
            </p:nvSpPr>
            <p:spPr bwMode="auto">
              <a:xfrm>
                <a:off x="1359" y="2628"/>
                <a:ext cx="0" cy="278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45" name="Line 37"/>
              <p:cNvSpPr>
                <a:spLocks noChangeShapeType="1"/>
              </p:cNvSpPr>
              <p:nvPr/>
            </p:nvSpPr>
            <p:spPr bwMode="auto">
              <a:xfrm>
                <a:off x="1800" y="2625"/>
                <a:ext cx="0" cy="278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46" name="Line 38"/>
              <p:cNvSpPr>
                <a:spLocks noChangeShapeType="1"/>
              </p:cNvSpPr>
              <p:nvPr/>
            </p:nvSpPr>
            <p:spPr bwMode="auto">
              <a:xfrm>
                <a:off x="2247" y="2631"/>
                <a:ext cx="0" cy="278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47" name="Line 39"/>
              <p:cNvSpPr>
                <a:spLocks noChangeShapeType="1"/>
              </p:cNvSpPr>
              <p:nvPr/>
            </p:nvSpPr>
            <p:spPr bwMode="auto">
              <a:xfrm>
                <a:off x="2677" y="2615"/>
                <a:ext cx="0" cy="278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48" name="Line 40"/>
              <p:cNvSpPr>
                <a:spLocks noChangeShapeType="1"/>
              </p:cNvSpPr>
              <p:nvPr/>
            </p:nvSpPr>
            <p:spPr bwMode="auto">
              <a:xfrm>
                <a:off x="3126" y="2641"/>
                <a:ext cx="0" cy="278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49" name="Line 41"/>
              <p:cNvSpPr>
                <a:spLocks noChangeShapeType="1"/>
              </p:cNvSpPr>
              <p:nvPr/>
            </p:nvSpPr>
            <p:spPr bwMode="auto">
              <a:xfrm>
                <a:off x="3584" y="2625"/>
                <a:ext cx="0" cy="278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50" name="Line 42"/>
              <p:cNvSpPr>
                <a:spLocks noChangeShapeType="1"/>
              </p:cNvSpPr>
              <p:nvPr/>
            </p:nvSpPr>
            <p:spPr bwMode="auto">
              <a:xfrm>
                <a:off x="4040" y="2615"/>
                <a:ext cx="0" cy="278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51" name="Line 43"/>
              <p:cNvSpPr>
                <a:spLocks noChangeShapeType="1"/>
              </p:cNvSpPr>
              <p:nvPr/>
            </p:nvSpPr>
            <p:spPr bwMode="auto">
              <a:xfrm>
                <a:off x="4949" y="2641"/>
                <a:ext cx="0" cy="278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52" name="Line 44"/>
              <p:cNvSpPr>
                <a:spLocks noChangeShapeType="1"/>
              </p:cNvSpPr>
              <p:nvPr/>
            </p:nvSpPr>
            <p:spPr bwMode="auto">
              <a:xfrm>
                <a:off x="4501" y="2631"/>
                <a:ext cx="0" cy="278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53" name="Line 45"/>
              <p:cNvSpPr>
                <a:spLocks noChangeShapeType="1"/>
              </p:cNvSpPr>
              <p:nvPr/>
            </p:nvSpPr>
            <p:spPr bwMode="auto">
              <a:xfrm>
                <a:off x="5377" y="2641"/>
                <a:ext cx="0" cy="278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8654" name="Rectangle 46"/>
            <p:cNvSpPr>
              <a:spLocks noChangeArrowheads="1"/>
            </p:cNvSpPr>
            <p:nvPr/>
          </p:nvSpPr>
          <p:spPr bwMode="auto">
            <a:xfrm>
              <a:off x="934" y="2691"/>
              <a:ext cx="424" cy="2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5" name="Rectangle 47"/>
            <p:cNvSpPr>
              <a:spLocks noChangeArrowheads="1"/>
            </p:cNvSpPr>
            <p:nvPr/>
          </p:nvSpPr>
          <p:spPr bwMode="auto">
            <a:xfrm>
              <a:off x="1803" y="2690"/>
              <a:ext cx="444" cy="2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6" name="Rectangle 48"/>
            <p:cNvSpPr>
              <a:spLocks noChangeArrowheads="1"/>
            </p:cNvSpPr>
            <p:nvPr/>
          </p:nvSpPr>
          <p:spPr bwMode="auto">
            <a:xfrm>
              <a:off x="2682" y="2690"/>
              <a:ext cx="444" cy="2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7" name="Rectangle 49"/>
            <p:cNvSpPr>
              <a:spLocks noChangeArrowheads="1"/>
            </p:cNvSpPr>
            <p:nvPr/>
          </p:nvSpPr>
          <p:spPr bwMode="auto">
            <a:xfrm>
              <a:off x="4501" y="2690"/>
              <a:ext cx="448" cy="2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8" name="Rectangle 50"/>
            <p:cNvSpPr>
              <a:spLocks noChangeArrowheads="1"/>
            </p:cNvSpPr>
            <p:nvPr/>
          </p:nvSpPr>
          <p:spPr bwMode="auto">
            <a:xfrm>
              <a:off x="3583" y="2682"/>
              <a:ext cx="459" cy="2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8659" name="Group 51"/>
            <p:cNvGrpSpPr>
              <a:grpSpLocks/>
            </p:cNvGrpSpPr>
            <p:nvPr/>
          </p:nvGrpSpPr>
          <p:grpSpPr bwMode="auto">
            <a:xfrm>
              <a:off x="5373" y="2691"/>
              <a:ext cx="256" cy="228"/>
              <a:chOff x="3810" y="3382"/>
              <a:chExt cx="449" cy="266"/>
            </a:xfrm>
          </p:grpSpPr>
          <p:sp>
            <p:nvSpPr>
              <p:cNvPr id="68660" name="Line 52"/>
              <p:cNvSpPr>
                <a:spLocks noChangeShapeType="1"/>
              </p:cNvSpPr>
              <p:nvPr/>
            </p:nvSpPr>
            <p:spPr bwMode="auto">
              <a:xfrm>
                <a:off x="3810" y="3382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61" name="Line 53"/>
              <p:cNvSpPr>
                <a:spLocks noChangeShapeType="1"/>
              </p:cNvSpPr>
              <p:nvPr/>
            </p:nvSpPr>
            <p:spPr bwMode="auto">
              <a:xfrm>
                <a:off x="3810" y="3382"/>
                <a:ext cx="4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8662" name="Group 54"/>
            <p:cNvGrpSpPr>
              <a:grpSpLocks/>
            </p:cNvGrpSpPr>
            <p:nvPr/>
          </p:nvGrpSpPr>
          <p:grpSpPr bwMode="auto">
            <a:xfrm>
              <a:off x="1358" y="3006"/>
              <a:ext cx="3591" cy="254"/>
              <a:chOff x="1358" y="3006"/>
              <a:chExt cx="3591" cy="254"/>
            </a:xfrm>
          </p:grpSpPr>
          <p:sp>
            <p:nvSpPr>
              <p:cNvPr id="68663" name="Line 55"/>
              <p:cNvSpPr>
                <a:spLocks noChangeShapeType="1"/>
              </p:cNvSpPr>
              <p:nvPr/>
            </p:nvSpPr>
            <p:spPr bwMode="auto">
              <a:xfrm>
                <a:off x="1358" y="3028"/>
                <a:ext cx="0" cy="232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prstDash val="lg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64" name="Line 56"/>
              <p:cNvSpPr>
                <a:spLocks noChangeShapeType="1"/>
              </p:cNvSpPr>
              <p:nvPr/>
            </p:nvSpPr>
            <p:spPr bwMode="auto">
              <a:xfrm>
                <a:off x="2247" y="3028"/>
                <a:ext cx="0" cy="232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prstDash val="lg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65" name="Line 57"/>
              <p:cNvSpPr>
                <a:spLocks noChangeShapeType="1"/>
              </p:cNvSpPr>
              <p:nvPr/>
            </p:nvSpPr>
            <p:spPr bwMode="auto">
              <a:xfrm>
                <a:off x="3126" y="3006"/>
                <a:ext cx="0" cy="232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prstDash val="lg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66" name="Line 58"/>
              <p:cNvSpPr>
                <a:spLocks noChangeShapeType="1"/>
              </p:cNvSpPr>
              <p:nvPr/>
            </p:nvSpPr>
            <p:spPr bwMode="auto">
              <a:xfrm>
                <a:off x="4040" y="3006"/>
                <a:ext cx="0" cy="232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prstDash val="lg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67" name="Line 59"/>
              <p:cNvSpPr>
                <a:spLocks noChangeShapeType="1"/>
              </p:cNvSpPr>
              <p:nvPr/>
            </p:nvSpPr>
            <p:spPr bwMode="auto">
              <a:xfrm>
                <a:off x="4949" y="3006"/>
                <a:ext cx="0" cy="232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prstDash val="lg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8668" name="Group 60"/>
            <p:cNvGrpSpPr>
              <a:grpSpLocks/>
            </p:cNvGrpSpPr>
            <p:nvPr/>
          </p:nvGrpSpPr>
          <p:grpSpPr bwMode="auto">
            <a:xfrm>
              <a:off x="1358" y="3833"/>
              <a:ext cx="3591" cy="253"/>
              <a:chOff x="1358" y="3833"/>
              <a:chExt cx="3591" cy="253"/>
            </a:xfrm>
          </p:grpSpPr>
          <p:sp>
            <p:nvSpPr>
              <p:cNvPr id="68669" name="Line 61"/>
              <p:cNvSpPr>
                <a:spLocks noChangeShapeType="1"/>
              </p:cNvSpPr>
              <p:nvPr/>
            </p:nvSpPr>
            <p:spPr bwMode="auto">
              <a:xfrm>
                <a:off x="1358" y="3853"/>
                <a:ext cx="0" cy="232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prstDash val="lg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70" name="Line 62"/>
              <p:cNvSpPr>
                <a:spLocks noChangeShapeType="1"/>
              </p:cNvSpPr>
              <p:nvPr/>
            </p:nvSpPr>
            <p:spPr bwMode="auto">
              <a:xfrm>
                <a:off x="2246" y="3836"/>
                <a:ext cx="0" cy="232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prstDash val="lg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71" name="Line 63"/>
              <p:cNvSpPr>
                <a:spLocks noChangeShapeType="1"/>
              </p:cNvSpPr>
              <p:nvPr/>
            </p:nvSpPr>
            <p:spPr bwMode="auto">
              <a:xfrm>
                <a:off x="3126" y="3833"/>
                <a:ext cx="0" cy="232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prstDash val="lg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72" name="Line 64"/>
              <p:cNvSpPr>
                <a:spLocks noChangeShapeType="1"/>
              </p:cNvSpPr>
              <p:nvPr/>
            </p:nvSpPr>
            <p:spPr bwMode="auto">
              <a:xfrm>
                <a:off x="4042" y="3854"/>
                <a:ext cx="0" cy="232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prstDash val="lg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73" name="Line 65"/>
              <p:cNvSpPr>
                <a:spLocks noChangeShapeType="1"/>
              </p:cNvSpPr>
              <p:nvPr/>
            </p:nvSpPr>
            <p:spPr bwMode="auto">
              <a:xfrm>
                <a:off x="4949" y="3853"/>
                <a:ext cx="0" cy="232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prstDash val="lg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8674" name="Line 66"/>
            <p:cNvSpPr>
              <a:spLocks noChangeShapeType="1"/>
            </p:cNvSpPr>
            <p:nvPr/>
          </p:nvSpPr>
          <p:spPr bwMode="auto">
            <a:xfrm>
              <a:off x="528" y="3238"/>
              <a:ext cx="841" cy="0"/>
            </a:xfrm>
            <a:prstGeom prst="line">
              <a:avLst/>
            </a:prstGeom>
            <a:noFill/>
            <a:ln w="28575">
              <a:solidFill>
                <a:srgbClr val="6600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75" name="Line 67"/>
            <p:cNvSpPr>
              <a:spLocks noChangeShapeType="1"/>
            </p:cNvSpPr>
            <p:nvPr/>
          </p:nvSpPr>
          <p:spPr bwMode="auto">
            <a:xfrm>
              <a:off x="528" y="3648"/>
              <a:ext cx="831" cy="0"/>
            </a:xfrm>
            <a:prstGeom prst="line">
              <a:avLst/>
            </a:prstGeom>
            <a:noFill/>
            <a:ln w="28575">
              <a:solidFill>
                <a:srgbClr val="6600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76" name="Line 68"/>
            <p:cNvSpPr>
              <a:spLocks noChangeShapeType="1"/>
            </p:cNvSpPr>
            <p:nvPr/>
          </p:nvSpPr>
          <p:spPr bwMode="auto">
            <a:xfrm flipV="1">
              <a:off x="528" y="4065"/>
              <a:ext cx="830" cy="3"/>
            </a:xfrm>
            <a:prstGeom prst="line">
              <a:avLst/>
            </a:prstGeom>
            <a:noFill/>
            <a:ln w="28575">
              <a:solidFill>
                <a:srgbClr val="6600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8677" name="Group 69"/>
            <p:cNvGrpSpPr>
              <a:grpSpLocks/>
            </p:cNvGrpSpPr>
            <p:nvPr/>
          </p:nvGrpSpPr>
          <p:grpSpPr bwMode="auto">
            <a:xfrm>
              <a:off x="1358" y="3015"/>
              <a:ext cx="888" cy="228"/>
              <a:chOff x="3810" y="3382"/>
              <a:chExt cx="449" cy="266"/>
            </a:xfrm>
          </p:grpSpPr>
          <p:sp>
            <p:nvSpPr>
              <p:cNvPr id="68678" name="Line 70"/>
              <p:cNvSpPr>
                <a:spLocks noChangeShapeType="1"/>
              </p:cNvSpPr>
              <p:nvPr/>
            </p:nvSpPr>
            <p:spPr bwMode="auto">
              <a:xfrm>
                <a:off x="3810" y="3382"/>
                <a:ext cx="0" cy="266"/>
              </a:xfrm>
              <a:prstGeom prst="line">
                <a:avLst/>
              </a:prstGeom>
              <a:noFill/>
              <a:ln w="28575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79" name="Line 71"/>
              <p:cNvSpPr>
                <a:spLocks noChangeShapeType="1"/>
              </p:cNvSpPr>
              <p:nvPr/>
            </p:nvSpPr>
            <p:spPr bwMode="auto">
              <a:xfrm>
                <a:off x="3810" y="3382"/>
                <a:ext cx="449" cy="0"/>
              </a:xfrm>
              <a:prstGeom prst="line">
                <a:avLst/>
              </a:prstGeom>
              <a:noFill/>
              <a:ln w="28575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8680" name="Line 72"/>
            <p:cNvSpPr>
              <a:spLocks noChangeShapeType="1"/>
            </p:cNvSpPr>
            <p:nvPr/>
          </p:nvSpPr>
          <p:spPr bwMode="auto">
            <a:xfrm>
              <a:off x="1358" y="3648"/>
              <a:ext cx="889" cy="0"/>
            </a:xfrm>
            <a:prstGeom prst="line">
              <a:avLst/>
            </a:prstGeom>
            <a:noFill/>
            <a:ln w="28575">
              <a:solidFill>
                <a:srgbClr val="6600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81" name="Line 73"/>
            <p:cNvSpPr>
              <a:spLocks noChangeShapeType="1"/>
            </p:cNvSpPr>
            <p:nvPr/>
          </p:nvSpPr>
          <p:spPr bwMode="auto">
            <a:xfrm flipV="1">
              <a:off x="1359" y="4065"/>
              <a:ext cx="888" cy="3"/>
            </a:xfrm>
            <a:prstGeom prst="line">
              <a:avLst/>
            </a:prstGeom>
            <a:noFill/>
            <a:ln w="28575">
              <a:solidFill>
                <a:srgbClr val="6600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8682" name="Group 74"/>
            <p:cNvGrpSpPr>
              <a:grpSpLocks/>
            </p:cNvGrpSpPr>
            <p:nvPr/>
          </p:nvGrpSpPr>
          <p:grpSpPr bwMode="auto">
            <a:xfrm>
              <a:off x="2247" y="3006"/>
              <a:ext cx="888" cy="236"/>
              <a:chOff x="1645" y="3273"/>
              <a:chExt cx="888" cy="240"/>
            </a:xfrm>
          </p:grpSpPr>
          <p:sp>
            <p:nvSpPr>
              <p:cNvPr id="68683" name="Line 75"/>
              <p:cNvSpPr>
                <a:spLocks noChangeShapeType="1"/>
              </p:cNvSpPr>
              <p:nvPr/>
            </p:nvSpPr>
            <p:spPr bwMode="auto">
              <a:xfrm>
                <a:off x="1645" y="3273"/>
                <a:ext cx="0" cy="228"/>
              </a:xfrm>
              <a:prstGeom prst="line">
                <a:avLst/>
              </a:prstGeom>
              <a:noFill/>
              <a:ln w="28575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84" name="Line 76"/>
              <p:cNvSpPr>
                <a:spLocks noChangeShapeType="1"/>
              </p:cNvSpPr>
              <p:nvPr/>
            </p:nvSpPr>
            <p:spPr bwMode="auto">
              <a:xfrm>
                <a:off x="1645" y="3513"/>
                <a:ext cx="888" cy="0"/>
              </a:xfrm>
              <a:prstGeom prst="line">
                <a:avLst/>
              </a:prstGeom>
              <a:noFill/>
              <a:ln w="28575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8685" name="Group 77"/>
            <p:cNvGrpSpPr>
              <a:grpSpLocks/>
            </p:cNvGrpSpPr>
            <p:nvPr/>
          </p:nvGrpSpPr>
          <p:grpSpPr bwMode="auto">
            <a:xfrm>
              <a:off x="2237" y="3409"/>
              <a:ext cx="888" cy="228"/>
              <a:chOff x="3810" y="3382"/>
              <a:chExt cx="449" cy="266"/>
            </a:xfrm>
          </p:grpSpPr>
          <p:sp>
            <p:nvSpPr>
              <p:cNvPr id="68686" name="Line 78"/>
              <p:cNvSpPr>
                <a:spLocks noChangeShapeType="1"/>
              </p:cNvSpPr>
              <p:nvPr/>
            </p:nvSpPr>
            <p:spPr bwMode="auto">
              <a:xfrm>
                <a:off x="3810" y="3382"/>
                <a:ext cx="0" cy="266"/>
              </a:xfrm>
              <a:prstGeom prst="line">
                <a:avLst/>
              </a:prstGeom>
              <a:noFill/>
              <a:ln w="28575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87" name="Line 79"/>
              <p:cNvSpPr>
                <a:spLocks noChangeShapeType="1"/>
              </p:cNvSpPr>
              <p:nvPr/>
            </p:nvSpPr>
            <p:spPr bwMode="auto">
              <a:xfrm>
                <a:off x="3810" y="3382"/>
                <a:ext cx="449" cy="0"/>
              </a:xfrm>
              <a:prstGeom prst="line">
                <a:avLst/>
              </a:prstGeom>
              <a:noFill/>
              <a:ln w="28575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8688" name="Line 80"/>
            <p:cNvSpPr>
              <a:spLocks noChangeShapeType="1"/>
            </p:cNvSpPr>
            <p:nvPr/>
          </p:nvSpPr>
          <p:spPr bwMode="auto">
            <a:xfrm>
              <a:off x="2228" y="4065"/>
              <a:ext cx="888" cy="0"/>
            </a:xfrm>
            <a:prstGeom prst="line">
              <a:avLst/>
            </a:prstGeom>
            <a:noFill/>
            <a:ln w="28575">
              <a:solidFill>
                <a:srgbClr val="6600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8689" name="Group 81"/>
            <p:cNvGrpSpPr>
              <a:grpSpLocks/>
            </p:cNvGrpSpPr>
            <p:nvPr/>
          </p:nvGrpSpPr>
          <p:grpSpPr bwMode="auto">
            <a:xfrm>
              <a:off x="3135" y="3015"/>
              <a:ext cx="907" cy="228"/>
              <a:chOff x="3810" y="3382"/>
              <a:chExt cx="449" cy="266"/>
            </a:xfrm>
          </p:grpSpPr>
          <p:sp>
            <p:nvSpPr>
              <p:cNvPr id="68690" name="Line 82"/>
              <p:cNvSpPr>
                <a:spLocks noChangeShapeType="1"/>
              </p:cNvSpPr>
              <p:nvPr/>
            </p:nvSpPr>
            <p:spPr bwMode="auto">
              <a:xfrm>
                <a:off x="3810" y="3382"/>
                <a:ext cx="0" cy="266"/>
              </a:xfrm>
              <a:prstGeom prst="line">
                <a:avLst/>
              </a:prstGeom>
              <a:noFill/>
              <a:ln w="28575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91" name="Line 83"/>
              <p:cNvSpPr>
                <a:spLocks noChangeShapeType="1"/>
              </p:cNvSpPr>
              <p:nvPr/>
            </p:nvSpPr>
            <p:spPr bwMode="auto">
              <a:xfrm>
                <a:off x="3810" y="3382"/>
                <a:ext cx="449" cy="0"/>
              </a:xfrm>
              <a:prstGeom prst="line">
                <a:avLst/>
              </a:prstGeom>
              <a:noFill/>
              <a:ln w="28575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8692" name="Line 84"/>
            <p:cNvSpPr>
              <a:spLocks noChangeShapeType="1"/>
            </p:cNvSpPr>
            <p:nvPr/>
          </p:nvSpPr>
          <p:spPr bwMode="auto">
            <a:xfrm>
              <a:off x="3116" y="3409"/>
              <a:ext cx="917" cy="0"/>
            </a:xfrm>
            <a:prstGeom prst="line">
              <a:avLst/>
            </a:prstGeom>
            <a:noFill/>
            <a:ln w="28575">
              <a:solidFill>
                <a:srgbClr val="6600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93" name="Line 85"/>
            <p:cNvSpPr>
              <a:spLocks noChangeShapeType="1"/>
            </p:cNvSpPr>
            <p:nvPr/>
          </p:nvSpPr>
          <p:spPr bwMode="auto">
            <a:xfrm>
              <a:off x="3135" y="4065"/>
              <a:ext cx="907" cy="0"/>
            </a:xfrm>
            <a:prstGeom prst="line">
              <a:avLst/>
            </a:prstGeom>
            <a:noFill/>
            <a:ln w="28575">
              <a:solidFill>
                <a:srgbClr val="6600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8694" name="Group 86"/>
            <p:cNvGrpSpPr>
              <a:grpSpLocks/>
            </p:cNvGrpSpPr>
            <p:nvPr/>
          </p:nvGrpSpPr>
          <p:grpSpPr bwMode="auto">
            <a:xfrm>
              <a:off x="4051" y="3001"/>
              <a:ext cx="898" cy="236"/>
              <a:chOff x="1645" y="3273"/>
              <a:chExt cx="888" cy="240"/>
            </a:xfrm>
          </p:grpSpPr>
          <p:sp>
            <p:nvSpPr>
              <p:cNvPr id="68695" name="Line 87"/>
              <p:cNvSpPr>
                <a:spLocks noChangeShapeType="1"/>
              </p:cNvSpPr>
              <p:nvPr/>
            </p:nvSpPr>
            <p:spPr bwMode="auto">
              <a:xfrm>
                <a:off x="1645" y="3273"/>
                <a:ext cx="0" cy="228"/>
              </a:xfrm>
              <a:prstGeom prst="line">
                <a:avLst/>
              </a:prstGeom>
              <a:noFill/>
              <a:ln w="28575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96" name="Line 88"/>
              <p:cNvSpPr>
                <a:spLocks noChangeShapeType="1"/>
              </p:cNvSpPr>
              <p:nvPr/>
            </p:nvSpPr>
            <p:spPr bwMode="auto">
              <a:xfrm>
                <a:off x="1645" y="3513"/>
                <a:ext cx="888" cy="0"/>
              </a:xfrm>
              <a:prstGeom prst="line">
                <a:avLst/>
              </a:prstGeom>
              <a:noFill/>
              <a:ln w="28575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8697" name="Group 89"/>
            <p:cNvGrpSpPr>
              <a:grpSpLocks/>
            </p:cNvGrpSpPr>
            <p:nvPr/>
          </p:nvGrpSpPr>
          <p:grpSpPr bwMode="auto">
            <a:xfrm>
              <a:off x="4033" y="3412"/>
              <a:ext cx="888" cy="236"/>
              <a:chOff x="1645" y="3273"/>
              <a:chExt cx="888" cy="240"/>
            </a:xfrm>
          </p:grpSpPr>
          <p:sp>
            <p:nvSpPr>
              <p:cNvPr id="68698" name="Line 90"/>
              <p:cNvSpPr>
                <a:spLocks noChangeShapeType="1"/>
              </p:cNvSpPr>
              <p:nvPr/>
            </p:nvSpPr>
            <p:spPr bwMode="auto">
              <a:xfrm>
                <a:off x="1645" y="3273"/>
                <a:ext cx="0" cy="228"/>
              </a:xfrm>
              <a:prstGeom prst="line">
                <a:avLst/>
              </a:prstGeom>
              <a:noFill/>
              <a:ln w="28575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99" name="Line 91"/>
              <p:cNvSpPr>
                <a:spLocks noChangeShapeType="1"/>
              </p:cNvSpPr>
              <p:nvPr/>
            </p:nvSpPr>
            <p:spPr bwMode="auto">
              <a:xfrm>
                <a:off x="1645" y="3513"/>
                <a:ext cx="888" cy="0"/>
              </a:xfrm>
              <a:prstGeom prst="line">
                <a:avLst/>
              </a:prstGeom>
              <a:noFill/>
              <a:ln w="28575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8700" name="Group 92"/>
            <p:cNvGrpSpPr>
              <a:grpSpLocks/>
            </p:cNvGrpSpPr>
            <p:nvPr/>
          </p:nvGrpSpPr>
          <p:grpSpPr bwMode="auto">
            <a:xfrm>
              <a:off x="4057" y="3842"/>
              <a:ext cx="888" cy="228"/>
              <a:chOff x="3810" y="3382"/>
              <a:chExt cx="449" cy="266"/>
            </a:xfrm>
          </p:grpSpPr>
          <p:sp>
            <p:nvSpPr>
              <p:cNvPr id="68701" name="Line 93"/>
              <p:cNvSpPr>
                <a:spLocks noChangeShapeType="1"/>
              </p:cNvSpPr>
              <p:nvPr/>
            </p:nvSpPr>
            <p:spPr bwMode="auto">
              <a:xfrm>
                <a:off x="3810" y="3382"/>
                <a:ext cx="0" cy="266"/>
              </a:xfrm>
              <a:prstGeom prst="line">
                <a:avLst/>
              </a:prstGeom>
              <a:noFill/>
              <a:ln w="28575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02" name="Line 94"/>
              <p:cNvSpPr>
                <a:spLocks noChangeShapeType="1"/>
              </p:cNvSpPr>
              <p:nvPr/>
            </p:nvSpPr>
            <p:spPr bwMode="auto">
              <a:xfrm>
                <a:off x="3810" y="3382"/>
                <a:ext cx="449" cy="0"/>
              </a:xfrm>
              <a:prstGeom prst="line">
                <a:avLst/>
              </a:prstGeom>
              <a:noFill/>
              <a:ln w="28575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8703" name="Line 95"/>
            <p:cNvSpPr>
              <a:spLocks noChangeShapeType="1"/>
            </p:cNvSpPr>
            <p:nvPr/>
          </p:nvSpPr>
          <p:spPr bwMode="auto">
            <a:xfrm flipV="1">
              <a:off x="4949" y="3234"/>
              <a:ext cx="520" cy="3"/>
            </a:xfrm>
            <a:prstGeom prst="line">
              <a:avLst/>
            </a:prstGeom>
            <a:noFill/>
            <a:ln w="28575">
              <a:solidFill>
                <a:srgbClr val="6600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04" name="Line 96"/>
            <p:cNvSpPr>
              <a:spLocks noChangeShapeType="1"/>
            </p:cNvSpPr>
            <p:nvPr/>
          </p:nvSpPr>
          <p:spPr bwMode="auto">
            <a:xfrm flipV="1">
              <a:off x="4921" y="3642"/>
              <a:ext cx="520" cy="3"/>
            </a:xfrm>
            <a:prstGeom prst="line">
              <a:avLst/>
            </a:prstGeom>
            <a:noFill/>
            <a:ln w="28575">
              <a:solidFill>
                <a:srgbClr val="6600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8705" name="Group 97"/>
            <p:cNvGrpSpPr>
              <a:grpSpLocks/>
            </p:cNvGrpSpPr>
            <p:nvPr/>
          </p:nvGrpSpPr>
          <p:grpSpPr bwMode="auto">
            <a:xfrm>
              <a:off x="4942" y="3836"/>
              <a:ext cx="687" cy="224"/>
              <a:chOff x="1645" y="3273"/>
              <a:chExt cx="888" cy="240"/>
            </a:xfrm>
          </p:grpSpPr>
          <p:sp>
            <p:nvSpPr>
              <p:cNvPr id="68706" name="Line 98"/>
              <p:cNvSpPr>
                <a:spLocks noChangeShapeType="1"/>
              </p:cNvSpPr>
              <p:nvPr/>
            </p:nvSpPr>
            <p:spPr bwMode="auto">
              <a:xfrm>
                <a:off x="1645" y="3273"/>
                <a:ext cx="0" cy="228"/>
              </a:xfrm>
              <a:prstGeom prst="line">
                <a:avLst/>
              </a:prstGeom>
              <a:noFill/>
              <a:ln w="28575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07" name="Line 99"/>
              <p:cNvSpPr>
                <a:spLocks noChangeShapeType="1"/>
              </p:cNvSpPr>
              <p:nvPr/>
            </p:nvSpPr>
            <p:spPr bwMode="auto">
              <a:xfrm>
                <a:off x="1645" y="3513"/>
                <a:ext cx="888" cy="0"/>
              </a:xfrm>
              <a:prstGeom prst="line">
                <a:avLst/>
              </a:prstGeom>
              <a:noFill/>
              <a:ln w="28575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8807" name="Oval 199"/>
          <p:cNvSpPr>
            <a:spLocks noChangeArrowheads="1"/>
          </p:cNvSpPr>
          <p:nvPr/>
        </p:nvSpPr>
        <p:spPr bwMode="auto">
          <a:xfrm>
            <a:off x="1570038" y="3948113"/>
            <a:ext cx="938212" cy="5064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0000</a:t>
            </a:r>
          </a:p>
        </p:txBody>
      </p:sp>
      <p:grpSp>
        <p:nvGrpSpPr>
          <p:cNvPr id="68808" name="Group 200"/>
          <p:cNvGrpSpPr>
            <a:grpSpLocks/>
          </p:cNvGrpSpPr>
          <p:nvPr/>
        </p:nvGrpSpPr>
        <p:grpSpPr bwMode="auto">
          <a:xfrm>
            <a:off x="2468563" y="3948113"/>
            <a:ext cx="1362075" cy="506412"/>
            <a:chOff x="1068" y="3350"/>
            <a:chExt cx="858" cy="319"/>
          </a:xfrm>
        </p:grpSpPr>
        <p:sp>
          <p:nvSpPr>
            <p:cNvPr id="68809" name="Line 201"/>
            <p:cNvSpPr>
              <a:spLocks noChangeShapeType="1"/>
            </p:cNvSpPr>
            <p:nvPr/>
          </p:nvSpPr>
          <p:spPr bwMode="auto">
            <a:xfrm>
              <a:off x="1068" y="3510"/>
              <a:ext cx="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810" name="Oval 202"/>
            <p:cNvSpPr>
              <a:spLocks noChangeArrowheads="1"/>
            </p:cNvSpPr>
            <p:nvPr/>
          </p:nvSpPr>
          <p:spPr bwMode="auto">
            <a:xfrm>
              <a:off x="1293" y="3350"/>
              <a:ext cx="633" cy="319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0001</a:t>
              </a:r>
            </a:p>
          </p:txBody>
        </p:sp>
      </p:grpSp>
      <p:grpSp>
        <p:nvGrpSpPr>
          <p:cNvPr id="68811" name="Group 203"/>
          <p:cNvGrpSpPr>
            <a:grpSpLocks/>
          </p:cNvGrpSpPr>
          <p:nvPr/>
        </p:nvGrpSpPr>
        <p:grpSpPr bwMode="auto">
          <a:xfrm>
            <a:off x="3873500" y="3948113"/>
            <a:ext cx="1362075" cy="506412"/>
            <a:chOff x="1068" y="3350"/>
            <a:chExt cx="858" cy="319"/>
          </a:xfrm>
        </p:grpSpPr>
        <p:sp>
          <p:nvSpPr>
            <p:cNvPr id="68812" name="Line 204"/>
            <p:cNvSpPr>
              <a:spLocks noChangeShapeType="1"/>
            </p:cNvSpPr>
            <p:nvPr/>
          </p:nvSpPr>
          <p:spPr bwMode="auto">
            <a:xfrm>
              <a:off x="1068" y="3510"/>
              <a:ext cx="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813" name="Oval 205"/>
            <p:cNvSpPr>
              <a:spLocks noChangeArrowheads="1"/>
            </p:cNvSpPr>
            <p:nvPr/>
          </p:nvSpPr>
          <p:spPr bwMode="auto">
            <a:xfrm>
              <a:off x="1293" y="3350"/>
              <a:ext cx="633" cy="319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0010</a:t>
              </a:r>
            </a:p>
          </p:txBody>
        </p:sp>
      </p:grpSp>
      <p:grpSp>
        <p:nvGrpSpPr>
          <p:cNvPr id="68814" name="Group 206"/>
          <p:cNvGrpSpPr>
            <a:grpSpLocks/>
          </p:cNvGrpSpPr>
          <p:nvPr/>
        </p:nvGrpSpPr>
        <p:grpSpPr bwMode="auto">
          <a:xfrm>
            <a:off x="5235575" y="3948113"/>
            <a:ext cx="1362075" cy="506412"/>
            <a:chOff x="1068" y="3350"/>
            <a:chExt cx="858" cy="319"/>
          </a:xfrm>
        </p:grpSpPr>
        <p:sp>
          <p:nvSpPr>
            <p:cNvPr id="68815" name="Line 207"/>
            <p:cNvSpPr>
              <a:spLocks noChangeShapeType="1"/>
            </p:cNvSpPr>
            <p:nvPr/>
          </p:nvSpPr>
          <p:spPr bwMode="auto">
            <a:xfrm>
              <a:off x="1068" y="3510"/>
              <a:ext cx="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816" name="Oval 208"/>
            <p:cNvSpPr>
              <a:spLocks noChangeArrowheads="1"/>
            </p:cNvSpPr>
            <p:nvPr/>
          </p:nvSpPr>
          <p:spPr bwMode="auto">
            <a:xfrm>
              <a:off x="1293" y="3350"/>
              <a:ext cx="633" cy="319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0011</a:t>
              </a:r>
            </a:p>
          </p:txBody>
        </p:sp>
      </p:grpSp>
      <p:grpSp>
        <p:nvGrpSpPr>
          <p:cNvPr id="68817" name="Group 209"/>
          <p:cNvGrpSpPr>
            <a:grpSpLocks/>
          </p:cNvGrpSpPr>
          <p:nvPr/>
        </p:nvGrpSpPr>
        <p:grpSpPr bwMode="auto">
          <a:xfrm>
            <a:off x="7035800" y="4454525"/>
            <a:ext cx="1004888" cy="863600"/>
            <a:chOff x="3270" y="3669"/>
            <a:chExt cx="633" cy="544"/>
          </a:xfrm>
        </p:grpSpPr>
        <p:sp>
          <p:nvSpPr>
            <p:cNvPr id="68818" name="Line 210"/>
            <p:cNvSpPr>
              <a:spLocks noChangeShapeType="1"/>
            </p:cNvSpPr>
            <p:nvPr/>
          </p:nvSpPr>
          <p:spPr bwMode="auto">
            <a:xfrm rot="5400000">
              <a:off x="3451" y="3782"/>
              <a:ext cx="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819" name="Oval 211"/>
            <p:cNvSpPr>
              <a:spLocks noChangeArrowheads="1"/>
            </p:cNvSpPr>
            <p:nvPr/>
          </p:nvSpPr>
          <p:spPr bwMode="auto">
            <a:xfrm>
              <a:off x="3270" y="3894"/>
              <a:ext cx="633" cy="319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0101</a:t>
              </a:r>
            </a:p>
          </p:txBody>
        </p:sp>
      </p:grpSp>
      <p:grpSp>
        <p:nvGrpSpPr>
          <p:cNvPr id="68820" name="Group 212"/>
          <p:cNvGrpSpPr>
            <a:grpSpLocks/>
          </p:cNvGrpSpPr>
          <p:nvPr/>
        </p:nvGrpSpPr>
        <p:grpSpPr bwMode="auto">
          <a:xfrm>
            <a:off x="4244975" y="4810125"/>
            <a:ext cx="1347788" cy="506413"/>
            <a:chOff x="2421" y="3893"/>
            <a:chExt cx="849" cy="319"/>
          </a:xfrm>
        </p:grpSpPr>
        <p:sp>
          <p:nvSpPr>
            <p:cNvPr id="68821" name="Line 213"/>
            <p:cNvSpPr>
              <a:spLocks noChangeShapeType="1"/>
            </p:cNvSpPr>
            <p:nvPr/>
          </p:nvSpPr>
          <p:spPr bwMode="auto">
            <a:xfrm flipH="1">
              <a:off x="3045" y="4074"/>
              <a:ext cx="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822" name="Oval 214"/>
            <p:cNvSpPr>
              <a:spLocks noChangeArrowheads="1"/>
            </p:cNvSpPr>
            <p:nvPr/>
          </p:nvSpPr>
          <p:spPr bwMode="auto">
            <a:xfrm>
              <a:off x="2421" y="3893"/>
              <a:ext cx="633" cy="319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0111</a:t>
              </a:r>
            </a:p>
          </p:txBody>
        </p:sp>
      </p:grpSp>
      <p:grpSp>
        <p:nvGrpSpPr>
          <p:cNvPr id="68823" name="Group 215"/>
          <p:cNvGrpSpPr>
            <a:grpSpLocks/>
          </p:cNvGrpSpPr>
          <p:nvPr/>
        </p:nvGrpSpPr>
        <p:grpSpPr bwMode="auto">
          <a:xfrm>
            <a:off x="2868613" y="4811713"/>
            <a:ext cx="1347787" cy="506412"/>
            <a:chOff x="2421" y="3893"/>
            <a:chExt cx="849" cy="319"/>
          </a:xfrm>
        </p:grpSpPr>
        <p:sp>
          <p:nvSpPr>
            <p:cNvPr id="68824" name="Line 216"/>
            <p:cNvSpPr>
              <a:spLocks noChangeShapeType="1"/>
            </p:cNvSpPr>
            <p:nvPr/>
          </p:nvSpPr>
          <p:spPr bwMode="auto">
            <a:xfrm flipH="1">
              <a:off x="3045" y="4074"/>
              <a:ext cx="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825" name="Oval 217"/>
            <p:cNvSpPr>
              <a:spLocks noChangeArrowheads="1"/>
            </p:cNvSpPr>
            <p:nvPr/>
          </p:nvSpPr>
          <p:spPr bwMode="auto">
            <a:xfrm>
              <a:off x="2421" y="3893"/>
              <a:ext cx="633" cy="319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1000</a:t>
              </a:r>
            </a:p>
          </p:txBody>
        </p:sp>
      </p:grpSp>
      <p:grpSp>
        <p:nvGrpSpPr>
          <p:cNvPr id="68826" name="Group 218"/>
          <p:cNvGrpSpPr>
            <a:grpSpLocks/>
          </p:cNvGrpSpPr>
          <p:nvPr/>
        </p:nvGrpSpPr>
        <p:grpSpPr bwMode="auto">
          <a:xfrm>
            <a:off x="1465263" y="4810125"/>
            <a:ext cx="1347787" cy="506413"/>
            <a:chOff x="2421" y="3893"/>
            <a:chExt cx="849" cy="319"/>
          </a:xfrm>
        </p:grpSpPr>
        <p:sp>
          <p:nvSpPr>
            <p:cNvPr id="68827" name="Line 219"/>
            <p:cNvSpPr>
              <a:spLocks noChangeShapeType="1"/>
            </p:cNvSpPr>
            <p:nvPr/>
          </p:nvSpPr>
          <p:spPr bwMode="auto">
            <a:xfrm flipH="1">
              <a:off x="3045" y="4074"/>
              <a:ext cx="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828" name="Oval 220"/>
            <p:cNvSpPr>
              <a:spLocks noChangeArrowheads="1"/>
            </p:cNvSpPr>
            <p:nvPr/>
          </p:nvSpPr>
          <p:spPr bwMode="auto">
            <a:xfrm>
              <a:off x="2421" y="3893"/>
              <a:ext cx="633" cy="319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1001</a:t>
              </a:r>
            </a:p>
          </p:txBody>
        </p:sp>
      </p:grpSp>
      <p:sp>
        <p:nvSpPr>
          <p:cNvPr id="68829" name="Line 221"/>
          <p:cNvSpPr>
            <a:spLocks noChangeShapeType="1"/>
          </p:cNvSpPr>
          <p:nvPr/>
        </p:nvSpPr>
        <p:spPr bwMode="auto">
          <a:xfrm flipV="1">
            <a:off x="2039938" y="4454525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8831" name="Group 223"/>
          <p:cNvGrpSpPr>
            <a:grpSpLocks/>
          </p:cNvGrpSpPr>
          <p:nvPr/>
        </p:nvGrpSpPr>
        <p:grpSpPr bwMode="auto">
          <a:xfrm>
            <a:off x="6626225" y="3948113"/>
            <a:ext cx="1362075" cy="506412"/>
            <a:chOff x="1068" y="3350"/>
            <a:chExt cx="858" cy="319"/>
          </a:xfrm>
        </p:grpSpPr>
        <p:sp>
          <p:nvSpPr>
            <p:cNvPr id="68832" name="Line 224"/>
            <p:cNvSpPr>
              <a:spLocks noChangeShapeType="1"/>
            </p:cNvSpPr>
            <p:nvPr/>
          </p:nvSpPr>
          <p:spPr bwMode="auto">
            <a:xfrm>
              <a:off x="1068" y="3510"/>
              <a:ext cx="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833" name="Oval 225"/>
            <p:cNvSpPr>
              <a:spLocks noChangeArrowheads="1"/>
            </p:cNvSpPr>
            <p:nvPr/>
          </p:nvSpPr>
          <p:spPr bwMode="auto">
            <a:xfrm>
              <a:off x="1293" y="3350"/>
              <a:ext cx="633" cy="319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0100</a:t>
              </a:r>
            </a:p>
          </p:txBody>
        </p:sp>
      </p:grpSp>
      <p:grpSp>
        <p:nvGrpSpPr>
          <p:cNvPr id="68834" name="Group 226"/>
          <p:cNvGrpSpPr>
            <a:grpSpLocks/>
          </p:cNvGrpSpPr>
          <p:nvPr/>
        </p:nvGrpSpPr>
        <p:grpSpPr bwMode="auto">
          <a:xfrm>
            <a:off x="5645150" y="4826000"/>
            <a:ext cx="1347788" cy="506413"/>
            <a:chOff x="2421" y="3893"/>
            <a:chExt cx="849" cy="319"/>
          </a:xfrm>
        </p:grpSpPr>
        <p:sp>
          <p:nvSpPr>
            <p:cNvPr id="68835" name="Line 227"/>
            <p:cNvSpPr>
              <a:spLocks noChangeShapeType="1"/>
            </p:cNvSpPr>
            <p:nvPr/>
          </p:nvSpPr>
          <p:spPr bwMode="auto">
            <a:xfrm flipH="1">
              <a:off x="3045" y="4074"/>
              <a:ext cx="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836" name="Oval 228"/>
            <p:cNvSpPr>
              <a:spLocks noChangeArrowheads="1"/>
            </p:cNvSpPr>
            <p:nvPr/>
          </p:nvSpPr>
          <p:spPr bwMode="auto">
            <a:xfrm>
              <a:off x="2421" y="3893"/>
              <a:ext cx="633" cy="319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0110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8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8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8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07" grpId="0" animBg="1" autoUpdateAnimBg="0"/>
      <p:bldP spid="6882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838200" y="342900"/>
            <a:ext cx="8005763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 sz="3600" b="1">
                <a:solidFill>
                  <a:schemeClr val="tx2"/>
                </a:solidFill>
              </a:rPr>
              <a:t>中规模集成异步二</a:t>
            </a:r>
            <a:r>
              <a:rPr lang="en-US" altLang="zh-CN" sz="3600" b="1">
                <a:solidFill>
                  <a:schemeClr val="tx2"/>
                </a:solidFill>
              </a:rPr>
              <a:t>-</a:t>
            </a:r>
            <a:r>
              <a:rPr lang="zh-CN" altLang="en-US" sz="3600" b="1">
                <a:solidFill>
                  <a:schemeClr val="tx2"/>
                </a:solidFill>
              </a:rPr>
              <a:t>五</a:t>
            </a:r>
            <a:r>
              <a:rPr lang="en-US" altLang="zh-CN" sz="3600" b="1">
                <a:solidFill>
                  <a:schemeClr val="tx2"/>
                </a:solidFill>
              </a:rPr>
              <a:t>-</a:t>
            </a:r>
            <a:r>
              <a:rPr lang="zh-CN" altLang="en-US" sz="3600" b="1">
                <a:solidFill>
                  <a:schemeClr val="tx2"/>
                </a:solidFill>
              </a:rPr>
              <a:t>十进制计数器</a:t>
            </a:r>
            <a:r>
              <a:rPr lang="zh-CN" altLang="en-US" sz="3600" b="1">
                <a:solidFill>
                  <a:srgbClr val="660033"/>
                </a:solidFill>
              </a:rPr>
              <a:t>（</a:t>
            </a:r>
            <a:r>
              <a:rPr lang="en-US" altLang="zh-CN" sz="3600" b="1">
                <a:solidFill>
                  <a:srgbClr val="660033"/>
                </a:solidFill>
              </a:rPr>
              <a:t>74LS290</a:t>
            </a:r>
            <a:r>
              <a:rPr lang="zh-CN" altLang="en-US" sz="3600" b="1">
                <a:solidFill>
                  <a:srgbClr val="660033"/>
                </a:solidFill>
              </a:rPr>
              <a:t>）</a:t>
            </a:r>
          </a:p>
        </p:txBody>
      </p:sp>
      <p:grpSp>
        <p:nvGrpSpPr>
          <p:cNvPr id="69676" name="Group 44"/>
          <p:cNvGrpSpPr>
            <a:grpSpLocks/>
          </p:cNvGrpSpPr>
          <p:nvPr/>
        </p:nvGrpSpPr>
        <p:grpSpPr bwMode="auto">
          <a:xfrm>
            <a:off x="-279400" y="2536825"/>
            <a:ext cx="9545638" cy="3251200"/>
            <a:chOff x="-145" y="1159"/>
            <a:chExt cx="6013" cy="2048"/>
          </a:xfrm>
        </p:grpSpPr>
        <p:graphicFrame>
          <p:nvGraphicFramePr>
            <p:cNvPr id="69636" name="Object 4"/>
            <p:cNvGraphicFramePr>
              <a:graphicFrameLocks noChangeAspect="1"/>
            </p:cNvGraphicFramePr>
            <p:nvPr/>
          </p:nvGraphicFramePr>
          <p:xfrm>
            <a:off x="-145" y="1447"/>
            <a:ext cx="2016" cy="1697"/>
          </p:xfrm>
          <a:graphic>
            <a:graphicData uri="http://schemas.openxmlformats.org/presentationml/2006/ole">
              <p:oleObj spid="_x0000_s69636" name="Slide" r:id="rId3" imgW="2189160" imgH="1641600" progId="PowerPoint.Slide.8">
                <p:embed/>
              </p:oleObj>
            </a:graphicData>
          </a:graphic>
        </p:graphicFrame>
        <p:sp>
          <p:nvSpPr>
            <p:cNvPr id="69637" name="Text Box 5"/>
            <p:cNvSpPr txBox="1">
              <a:spLocks noChangeArrowheads="1"/>
            </p:cNvSpPr>
            <p:nvPr/>
          </p:nvSpPr>
          <p:spPr bwMode="auto">
            <a:xfrm>
              <a:off x="-12" y="1972"/>
              <a:ext cx="5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1"/>
                  </a:solidFill>
                </a:rPr>
                <a:t>CP0</a:t>
              </a:r>
            </a:p>
          </p:txBody>
        </p:sp>
        <p:sp>
          <p:nvSpPr>
            <p:cNvPr id="69638" name="Text Box 6"/>
            <p:cNvSpPr txBox="1">
              <a:spLocks noChangeArrowheads="1"/>
            </p:cNvSpPr>
            <p:nvPr/>
          </p:nvSpPr>
          <p:spPr bwMode="auto">
            <a:xfrm>
              <a:off x="1351" y="1159"/>
              <a:ext cx="405" cy="288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Q0</a:t>
              </a:r>
            </a:p>
          </p:txBody>
        </p:sp>
        <p:graphicFrame>
          <p:nvGraphicFramePr>
            <p:cNvPr id="69640" name="Object 8"/>
            <p:cNvGraphicFramePr>
              <a:graphicFrameLocks noChangeAspect="1"/>
            </p:cNvGraphicFramePr>
            <p:nvPr/>
          </p:nvGraphicFramePr>
          <p:xfrm>
            <a:off x="3852" y="1483"/>
            <a:ext cx="2016" cy="1697"/>
          </p:xfrm>
          <a:graphic>
            <a:graphicData uri="http://schemas.openxmlformats.org/presentationml/2006/ole">
              <p:oleObj spid="_x0000_s69640" name="Slide" r:id="rId4" imgW="2189160" imgH="1641600" progId="PowerPoint.Slide.8">
                <p:embed/>
              </p:oleObj>
            </a:graphicData>
          </a:graphic>
        </p:graphicFrame>
        <p:graphicFrame>
          <p:nvGraphicFramePr>
            <p:cNvPr id="69641" name="Object 9"/>
            <p:cNvGraphicFramePr>
              <a:graphicFrameLocks noChangeAspect="1"/>
            </p:cNvGraphicFramePr>
            <p:nvPr/>
          </p:nvGraphicFramePr>
          <p:xfrm>
            <a:off x="2535" y="1510"/>
            <a:ext cx="2016" cy="1697"/>
          </p:xfrm>
          <a:graphic>
            <a:graphicData uri="http://schemas.openxmlformats.org/presentationml/2006/ole">
              <p:oleObj spid="_x0000_s69641" name="Slide" r:id="rId5" imgW="2185920" imgH="1639800" progId="PowerPoint.Slide.8">
                <p:embed/>
              </p:oleObj>
            </a:graphicData>
          </a:graphic>
        </p:graphicFrame>
        <p:graphicFrame>
          <p:nvGraphicFramePr>
            <p:cNvPr id="69642" name="Object 10"/>
            <p:cNvGraphicFramePr>
              <a:graphicFrameLocks noChangeAspect="1"/>
            </p:cNvGraphicFramePr>
            <p:nvPr/>
          </p:nvGraphicFramePr>
          <p:xfrm>
            <a:off x="1203" y="1483"/>
            <a:ext cx="2016" cy="1697"/>
          </p:xfrm>
          <a:graphic>
            <a:graphicData uri="http://schemas.openxmlformats.org/presentationml/2006/ole">
              <p:oleObj spid="_x0000_s69642" name="Slide" r:id="rId6" imgW="2176560" imgH="1633680" progId="PowerPoint.Slide.8">
                <p:embed/>
              </p:oleObj>
            </a:graphicData>
          </a:graphic>
        </p:graphicFrame>
        <p:sp>
          <p:nvSpPr>
            <p:cNvPr id="69643" name="Line 11"/>
            <p:cNvSpPr>
              <a:spLocks noChangeShapeType="1"/>
            </p:cNvSpPr>
            <p:nvPr/>
          </p:nvSpPr>
          <p:spPr bwMode="auto">
            <a:xfrm>
              <a:off x="351" y="2116"/>
              <a:ext cx="2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4" name="Line 12"/>
            <p:cNvSpPr>
              <a:spLocks noChangeShapeType="1"/>
            </p:cNvSpPr>
            <p:nvPr/>
          </p:nvSpPr>
          <p:spPr bwMode="auto">
            <a:xfrm>
              <a:off x="5211" y="1738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5" name="Line 13"/>
            <p:cNvSpPr>
              <a:spLocks noChangeShapeType="1"/>
            </p:cNvSpPr>
            <p:nvPr/>
          </p:nvSpPr>
          <p:spPr bwMode="auto">
            <a:xfrm>
              <a:off x="1536" y="2146"/>
              <a:ext cx="3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6" name="Line 14"/>
            <p:cNvSpPr>
              <a:spLocks noChangeShapeType="1"/>
            </p:cNvSpPr>
            <p:nvPr/>
          </p:nvSpPr>
          <p:spPr bwMode="auto">
            <a:xfrm>
              <a:off x="4346" y="2146"/>
              <a:ext cx="0" cy="7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7" name="Line 15"/>
            <p:cNvSpPr>
              <a:spLocks noChangeShapeType="1"/>
            </p:cNvSpPr>
            <p:nvPr/>
          </p:nvSpPr>
          <p:spPr bwMode="auto">
            <a:xfrm>
              <a:off x="2578" y="1735"/>
              <a:ext cx="2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8" name="Line 16"/>
            <p:cNvSpPr>
              <a:spLocks noChangeShapeType="1"/>
            </p:cNvSpPr>
            <p:nvPr/>
          </p:nvSpPr>
          <p:spPr bwMode="auto">
            <a:xfrm>
              <a:off x="351" y="2860"/>
              <a:ext cx="39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9" name="Line 17"/>
            <p:cNvSpPr>
              <a:spLocks noChangeShapeType="1"/>
            </p:cNvSpPr>
            <p:nvPr/>
          </p:nvSpPr>
          <p:spPr bwMode="auto">
            <a:xfrm>
              <a:off x="2860" y="1447"/>
              <a:ext cx="0" cy="7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0" name="Line 18"/>
            <p:cNvSpPr>
              <a:spLocks noChangeShapeType="1"/>
            </p:cNvSpPr>
            <p:nvPr/>
          </p:nvSpPr>
          <p:spPr bwMode="auto">
            <a:xfrm flipV="1">
              <a:off x="4120" y="1405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1" name="Text Box 19"/>
            <p:cNvSpPr txBox="1">
              <a:spLocks noChangeArrowheads="1"/>
            </p:cNvSpPr>
            <p:nvPr/>
          </p:nvSpPr>
          <p:spPr bwMode="auto">
            <a:xfrm>
              <a:off x="2605" y="1195"/>
              <a:ext cx="405" cy="288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Q1</a:t>
              </a:r>
            </a:p>
          </p:txBody>
        </p:sp>
        <p:sp>
          <p:nvSpPr>
            <p:cNvPr id="69652" name="Text Box 20"/>
            <p:cNvSpPr txBox="1">
              <a:spLocks noChangeArrowheads="1"/>
            </p:cNvSpPr>
            <p:nvPr/>
          </p:nvSpPr>
          <p:spPr bwMode="auto">
            <a:xfrm>
              <a:off x="3935" y="1195"/>
              <a:ext cx="405" cy="288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Q2</a:t>
              </a:r>
            </a:p>
          </p:txBody>
        </p:sp>
        <p:sp>
          <p:nvSpPr>
            <p:cNvPr id="69653" name="Line 21"/>
            <p:cNvSpPr>
              <a:spLocks noChangeShapeType="1"/>
            </p:cNvSpPr>
            <p:nvPr/>
          </p:nvSpPr>
          <p:spPr bwMode="auto">
            <a:xfrm>
              <a:off x="5463" y="1351"/>
              <a:ext cx="0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4" name="Line 22"/>
            <p:cNvSpPr>
              <a:spLocks noChangeShapeType="1"/>
            </p:cNvSpPr>
            <p:nvPr/>
          </p:nvSpPr>
          <p:spPr bwMode="auto">
            <a:xfrm>
              <a:off x="3852" y="1723"/>
              <a:ext cx="753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5" name="Line 23"/>
            <p:cNvSpPr>
              <a:spLocks noChangeShapeType="1"/>
            </p:cNvSpPr>
            <p:nvPr/>
          </p:nvSpPr>
          <p:spPr bwMode="auto">
            <a:xfrm>
              <a:off x="1193" y="1723"/>
              <a:ext cx="3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6" name="Line 24"/>
            <p:cNvSpPr>
              <a:spLocks noChangeShapeType="1"/>
            </p:cNvSpPr>
            <p:nvPr/>
          </p:nvSpPr>
          <p:spPr bwMode="auto">
            <a:xfrm flipV="1">
              <a:off x="1542" y="1432"/>
              <a:ext cx="0" cy="3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7" name="Text Box 25"/>
            <p:cNvSpPr txBox="1">
              <a:spLocks noChangeArrowheads="1"/>
            </p:cNvSpPr>
            <p:nvPr/>
          </p:nvSpPr>
          <p:spPr bwMode="auto">
            <a:xfrm>
              <a:off x="5211" y="1195"/>
              <a:ext cx="405" cy="288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Q3</a:t>
              </a:r>
            </a:p>
          </p:txBody>
        </p:sp>
        <p:sp>
          <p:nvSpPr>
            <p:cNvPr id="69658" name="Line 26"/>
            <p:cNvSpPr>
              <a:spLocks noChangeShapeType="1"/>
            </p:cNvSpPr>
            <p:nvPr/>
          </p:nvSpPr>
          <p:spPr bwMode="auto">
            <a:xfrm>
              <a:off x="4346" y="2146"/>
              <a:ext cx="2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9" name="Line 27"/>
            <p:cNvSpPr>
              <a:spLocks noChangeShapeType="1"/>
            </p:cNvSpPr>
            <p:nvPr/>
          </p:nvSpPr>
          <p:spPr bwMode="auto">
            <a:xfrm>
              <a:off x="2860" y="2164"/>
              <a:ext cx="3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0" name="Line 28"/>
            <p:cNvSpPr>
              <a:spLocks noChangeShapeType="1"/>
            </p:cNvSpPr>
            <p:nvPr/>
          </p:nvSpPr>
          <p:spPr bwMode="auto">
            <a:xfrm>
              <a:off x="2860" y="1546"/>
              <a:ext cx="1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1" name="Freeform 29"/>
            <p:cNvSpPr>
              <a:spLocks/>
            </p:cNvSpPr>
            <p:nvPr/>
          </p:nvSpPr>
          <p:spPr bwMode="auto">
            <a:xfrm>
              <a:off x="4338" y="1546"/>
              <a:ext cx="2" cy="12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26"/>
                </a:cxn>
              </a:cxnLst>
              <a:rect l="0" t="0" r="r" b="b"/>
              <a:pathLst>
                <a:path w="2" h="126">
                  <a:moveTo>
                    <a:pt x="2" y="0"/>
                  </a:moveTo>
                  <a:lnTo>
                    <a:pt x="0" y="12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2" name="Line 30"/>
            <p:cNvSpPr>
              <a:spLocks noChangeShapeType="1"/>
            </p:cNvSpPr>
            <p:nvPr/>
          </p:nvSpPr>
          <p:spPr bwMode="auto">
            <a:xfrm>
              <a:off x="4338" y="1672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3" name="Line 31"/>
            <p:cNvSpPr>
              <a:spLocks noChangeShapeType="1"/>
            </p:cNvSpPr>
            <p:nvPr/>
          </p:nvSpPr>
          <p:spPr bwMode="auto">
            <a:xfrm>
              <a:off x="5211" y="2554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4" name="Line 32"/>
            <p:cNvSpPr>
              <a:spLocks noChangeShapeType="1"/>
            </p:cNvSpPr>
            <p:nvPr/>
          </p:nvSpPr>
          <p:spPr bwMode="auto">
            <a:xfrm>
              <a:off x="5463" y="255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5" name="Line 33"/>
            <p:cNvSpPr>
              <a:spLocks noChangeShapeType="1"/>
            </p:cNvSpPr>
            <p:nvPr/>
          </p:nvSpPr>
          <p:spPr bwMode="auto">
            <a:xfrm flipH="1">
              <a:off x="1756" y="3034"/>
              <a:ext cx="37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6" name="Line 34"/>
            <p:cNvSpPr>
              <a:spLocks noChangeShapeType="1"/>
            </p:cNvSpPr>
            <p:nvPr/>
          </p:nvSpPr>
          <p:spPr bwMode="auto">
            <a:xfrm flipV="1">
              <a:off x="1756" y="1735"/>
              <a:ext cx="0" cy="12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7" name="Line 35"/>
            <p:cNvSpPr>
              <a:spLocks noChangeShapeType="1"/>
            </p:cNvSpPr>
            <p:nvPr/>
          </p:nvSpPr>
          <p:spPr bwMode="auto">
            <a:xfrm flipV="1">
              <a:off x="1756" y="1723"/>
              <a:ext cx="167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8" name="Oval 36"/>
            <p:cNvSpPr>
              <a:spLocks noChangeArrowheads="1"/>
            </p:cNvSpPr>
            <p:nvPr/>
          </p:nvSpPr>
          <p:spPr bwMode="auto">
            <a:xfrm>
              <a:off x="1515" y="1699"/>
              <a:ext cx="47" cy="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0" name="Oval 38"/>
            <p:cNvSpPr>
              <a:spLocks noChangeArrowheads="1"/>
            </p:cNvSpPr>
            <p:nvPr/>
          </p:nvSpPr>
          <p:spPr bwMode="auto">
            <a:xfrm>
              <a:off x="2833" y="1517"/>
              <a:ext cx="47" cy="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1" name="Oval 39"/>
            <p:cNvSpPr>
              <a:spLocks noChangeArrowheads="1"/>
            </p:cNvSpPr>
            <p:nvPr/>
          </p:nvSpPr>
          <p:spPr bwMode="auto">
            <a:xfrm>
              <a:off x="2836" y="1696"/>
              <a:ext cx="47" cy="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2" name="Oval 40"/>
            <p:cNvSpPr>
              <a:spLocks noChangeArrowheads="1"/>
            </p:cNvSpPr>
            <p:nvPr/>
          </p:nvSpPr>
          <p:spPr bwMode="auto">
            <a:xfrm>
              <a:off x="4093" y="1694"/>
              <a:ext cx="47" cy="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3" name="Line 41"/>
            <p:cNvSpPr>
              <a:spLocks noChangeShapeType="1"/>
            </p:cNvSpPr>
            <p:nvPr/>
          </p:nvSpPr>
          <p:spPr bwMode="auto">
            <a:xfrm flipH="1">
              <a:off x="1536" y="2146"/>
              <a:ext cx="6" cy="7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4" name="Oval 42"/>
            <p:cNvSpPr>
              <a:spLocks noChangeArrowheads="1"/>
            </p:cNvSpPr>
            <p:nvPr/>
          </p:nvSpPr>
          <p:spPr bwMode="auto">
            <a:xfrm>
              <a:off x="1509" y="2831"/>
              <a:ext cx="47" cy="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5" name="Text Box 43"/>
            <p:cNvSpPr txBox="1">
              <a:spLocks noChangeArrowheads="1"/>
            </p:cNvSpPr>
            <p:nvPr/>
          </p:nvSpPr>
          <p:spPr bwMode="auto">
            <a:xfrm>
              <a:off x="0" y="2831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660033"/>
                  </a:solidFill>
                </a:rPr>
                <a:t>CP1</a:t>
              </a:r>
            </a:p>
          </p:txBody>
        </p:sp>
      </p:grpSp>
      <p:grpSp>
        <p:nvGrpSpPr>
          <p:cNvPr id="69698" name="Group 66"/>
          <p:cNvGrpSpPr>
            <a:grpSpLocks/>
          </p:cNvGrpSpPr>
          <p:nvPr/>
        </p:nvGrpSpPr>
        <p:grpSpPr bwMode="auto">
          <a:xfrm>
            <a:off x="568325" y="4794250"/>
            <a:ext cx="7307263" cy="2008188"/>
            <a:chOff x="358" y="2658"/>
            <a:chExt cx="4603" cy="1265"/>
          </a:xfrm>
        </p:grpSpPr>
        <p:sp>
          <p:nvSpPr>
            <p:cNvPr id="69677" name="Oval 45"/>
            <p:cNvSpPr>
              <a:spLocks noChangeArrowheads="1"/>
            </p:cNvSpPr>
            <p:nvPr/>
          </p:nvSpPr>
          <p:spPr bwMode="auto">
            <a:xfrm>
              <a:off x="837" y="2658"/>
              <a:ext cx="56" cy="8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8" name="Oval 46"/>
            <p:cNvSpPr>
              <a:spLocks noChangeArrowheads="1"/>
            </p:cNvSpPr>
            <p:nvPr/>
          </p:nvSpPr>
          <p:spPr bwMode="auto">
            <a:xfrm>
              <a:off x="2202" y="2667"/>
              <a:ext cx="56" cy="8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9" name="Oval 47"/>
            <p:cNvSpPr>
              <a:spLocks noChangeArrowheads="1"/>
            </p:cNvSpPr>
            <p:nvPr/>
          </p:nvSpPr>
          <p:spPr bwMode="auto">
            <a:xfrm>
              <a:off x="3549" y="2710"/>
              <a:ext cx="56" cy="8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80" name="Oval 48"/>
            <p:cNvSpPr>
              <a:spLocks noChangeArrowheads="1"/>
            </p:cNvSpPr>
            <p:nvPr/>
          </p:nvSpPr>
          <p:spPr bwMode="auto">
            <a:xfrm>
              <a:off x="4878" y="2701"/>
              <a:ext cx="56" cy="8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683" name="Group 51"/>
            <p:cNvGrpSpPr>
              <a:grpSpLocks/>
            </p:cNvGrpSpPr>
            <p:nvPr/>
          </p:nvGrpSpPr>
          <p:grpSpPr bwMode="auto">
            <a:xfrm>
              <a:off x="1167" y="3284"/>
              <a:ext cx="451" cy="639"/>
              <a:chOff x="1167" y="3284"/>
              <a:chExt cx="451" cy="639"/>
            </a:xfrm>
          </p:grpSpPr>
          <p:sp>
            <p:nvSpPr>
              <p:cNvPr id="69681" name="Text Box 49"/>
              <p:cNvSpPr txBox="1">
                <a:spLocks noChangeArrowheads="1"/>
              </p:cNvSpPr>
              <p:nvPr/>
            </p:nvSpPr>
            <p:spPr bwMode="auto">
              <a:xfrm>
                <a:off x="1167" y="3284"/>
                <a:ext cx="395" cy="639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&amp;</a:t>
                </a:r>
              </a:p>
              <a:p>
                <a:pPr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69682" name="Oval 50"/>
              <p:cNvSpPr>
                <a:spLocks noChangeArrowheads="1"/>
              </p:cNvSpPr>
              <p:nvPr/>
            </p:nvSpPr>
            <p:spPr bwMode="auto">
              <a:xfrm>
                <a:off x="1562" y="3555"/>
                <a:ext cx="56" cy="5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9684" name="Line 52"/>
            <p:cNvSpPr>
              <a:spLocks noChangeShapeType="1"/>
            </p:cNvSpPr>
            <p:nvPr/>
          </p:nvSpPr>
          <p:spPr bwMode="auto">
            <a:xfrm>
              <a:off x="1636" y="3573"/>
              <a:ext cx="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5" name="Line 53"/>
            <p:cNvSpPr>
              <a:spLocks noChangeShapeType="1"/>
            </p:cNvSpPr>
            <p:nvPr/>
          </p:nvSpPr>
          <p:spPr bwMode="auto">
            <a:xfrm>
              <a:off x="2229" y="2745"/>
              <a:ext cx="0" cy="8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6" name="Line 54"/>
            <p:cNvSpPr>
              <a:spLocks noChangeShapeType="1"/>
            </p:cNvSpPr>
            <p:nvPr/>
          </p:nvSpPr>
          <p:spPr bwMode="auto">
            <a:xfrm>
              <a:off x="864" y="2851"/>
              <a:ext cx="40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7" name="Line 55"/>
            <p:cNvSpPr>
              <a:spLocks noChangeShapeType="1"/>
            </p:cNvSpPr>
            <p:nvPr/>
          </p:nvSpPr>
          <p:spPr bwMode="auto">
            <a:xfrm>
              <a:off x="857" y="2736"/>
              <a:ext cx="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8" name="Line 56"/>
            <p:cNvSpPr>
              <a:spLocks noChangeShapeType="1"/>
            </p:cNvSpPr>
            <p:nvPr/>
          </p:nvSpPr>
          <p:spPr bwMode="auto">
            <a:xfrm>
              <a:off x="3585" y="2797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9" name="Line 57"/>
            <p:cNvSpPr>
              <a:spLocks noChangeShapeType="1"/>
            </p:cNvSpPr>
            <p:nvPr/>
          </p:nvSpPr>
          <p:spPr bwMode="auto">
            <a:xfrm>
              <a:off x="4907" y="2743"/>
              <a:ext cx="0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90" name="Oval 58"/>
            <p:cNvSpPr>
              <a:spLocks noChangeArrowheads="1"/>
            </p:cNvSpPr>
            <p:nvPr/>
          </p:nvSpPr>
          <p:spPr bwMode="auto">
            <a:xfrm>
              <a:off x="2202" y="2810"/>
              <a:ext cx="56" cy="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91" name="Oval 59"/>
            <p:cNvSpPr>
              <a:spLocks noChangeArrowheads="1"/>
            </p:cNvSpPr>
            <p:nvPr/>
          </p:nvSpPr>
          <p:spPr bwMode="auto">
            <a:xfrm>
              <a:off x="3550" y="2810"/>
              <a:ext cx="56" cy="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92" name="Oval 60"/>
            <p:cNvSpPr>
              <a:spLocks noChangeArrowheads="1"/>
            </p:cNvSpPr>
            <p:nvPr/>
          </p:nvSpPr>
          <p:spPr bwMode="auto">
            <a:xfrm>
              <a:off x="4898" y="2812"/>
              <a:ext cx="56" cy="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94" name="Line 62"/>
            <p:cNvSpPr>
              <a:spLocks noChangeShapeType="1"/>
            </p:cNvSpPr>
            <p:nvPr/>
          </p:nvSpPr>
          <p:spPr bwMode="auto">
            <a:xfrm>
              <a:off x="837" y="3402"/>
              <a:ext cx="3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95" name="Line 63"/>
            <p:cNvSpPr>
              <a:spLocks noChangeShapeType="1"/>
            </p:cNvSpPr>
            <p:nvPr/>
          </p:nvSpPr>
          <p:spPr bwMode="auto">
            <a:xfrm>
              <a:off x="837" y="3762"/>
              <a:ext cx="3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96" name="Text Box 64"/>
            <p:cNvSpPr txBox="1">
              <a:spLocks noChangeArrowheads="1"/>
            </p:cNvSpPr>
            <p:nvPr/>
          </p:nvSpPr>
          <p:spPr bwMode="auto">
            <a:xfrm>
              <a:off x="358" y="3257"/>
              <a:ext cx="5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R01</a:t>
              </a:r>
            </a:p>
          </p:txBody>
        </p:sp>
        <p:sp>
          <p:nvSpPr>
            <p:cNvPr id="69697" name="Text Box 65"/>
            <p:cNvSpPr txBox="1">
              <a:spLocks noChangeArrowheads="1"/>
            </p:cNvSpPr>
            <p:nvPr/>
          </p:nvSpPr>
          <p:spPr bwMode="auto">
            <a:xfrm>
              <a:off x="387" y="3635"/>
              <a:ext cx="5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R02</a:t>
              </a:r>
            </a:p>
          </p:txBody>
        </p:sp>
      </p:grpSp>
      <p:grpSp>
        <p:nvGrpSpPr>
          <p:cNvPr id="69717" name="Group 85"/>
          <p:cNvGrpSpPr>
            <a:grpSpLocks/>
          </p:cNvGrpSpPr>
          <p:nvPr/>
        </p:nvGrpSpPr>
        <p:grpSpPr bwMode="auto">
          <a:xfrm>
            <a:off x="1011238" y="1428750"/>
            <a:ext cx="6764337" cy="3605213"/>
            <a:chOff x="637" y="900"/>
            <a:chExt cx="4261" cy="2271"/>
          </a:xfrm>
        </p:grpSpPr>
        <p:sp>
          <p:nvSpPr>
            <p:cNvPr id="69699" name="Oval 67"/>
            <p:cNvSpPr>
              <a:spLocks noChangeArrowheads="1"/>
            </p:cNvSpPr>
            <p:nvPr/>
          </p:nvSpPr>
          <p:spPr bwMode="auto">
            <a:xfrm>
              <a:off x="837" y="1920"/>
              <a:ext cx="56" cy="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00" name="Oval 68"/>
            <p:cNvSpPr>
              <a:spLocks noChangeArrowheads="1"/>
            </p:cNvSpPr>
            <p:nvPr/>
          </p:nvSpPr>
          <p:spPr bwMode="auto">
            <a:xfrm>
              <a:off x="2321" y="3087"/>
              <a:ext cx="56" cy="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01" name="Oval 69"/>
            <p:cNvSpPr>
              <a:spLocks noChangeArrowheads="1"/>
            </p:cNvSpPr>
            <p:nvPr/>
          </p:nvSpPr>
          <p:spPr bwMode="auto">
            <a:xfrm>
              <a:off x="3360" y="3114"/>
              <a:ext cx="56" cy="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02" name="Oval 70"/>
            <p:cNvSpPr>
              <a:spLocks noChangeArrowheads="1"/>
            </p:cNvSpPr>
            <p:nvPr/>
          </p:nvSpPr>
          <p:spPr bwMode="auto">
            <a:xfrm>
              <a:off x="4842" y="1956"/>
              <a:ext cx="56" cy="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03" name="Line 71"/>
            <p:cNvSpPr>
              <a:spLocks noChangeShapeType="1"/>
            </p:cNvSpPr>
            <p:nvPr/>
          </p:nvSpPr>
          <p:spPr bwMode="auto">
            <a:xfrm>
              <a:off x="2377" y="3144"/>
              <a:ext cx="9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04" name="Text Box 72"/>
            <p:cNvSpPr txBox="1">
              <a:spLocks noChangeArrowheads="1"/>
            </p:cNvSpPr>
            <p:nvPr/>
          </p:nvSpPr>
          <p:spPr bwMode="auto">
            <a:xfrm>
              <a:off x="1562" y="912"/>
              <a:ext cx="445" cy="639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&amp;</a:t>
              </a:r>
            </a:p>
            <a:p>
              <a:pPr>
                <a:spcBef>
                  <a:spcPct val="50000"/>
                </a:spcBef>
              </a:pPr>
              <a:endParaRPr lang="en-US" altLang="zh-CN"/>
            </a:p>
          </p:txBody>
        </p:sp>
        <p:sp>
          <p:nvSpPr>
            <p:cNvPr id="69705" name="Oval 73"/>
            <p:cNvSpPr>
              <a:spLocks noChangeArrowheads="1"/>
            </p:cNvSpPr>
            <p:nvPr/>
          </p:nvSpPr>
          <p:spPr bwMode="auto">
            <a:xfrm>
              <a:off x="2007" y="1206"/>
              <a:ext cx="56" cy="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06" name="Line 74"/>
            <p:cNvSpPr>
              <a:spLocks noChangeShapeType="1"/>
            </p:cNvSpPr>
            <p:nvPr/>
          </p:nvSpPr>
          <p:spPr bwMode="auto">
            <a:xfrm>
              <a:off x="2063" y="1206"/>
              <a:ext cx="9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07" name="Line 75"/>
            <p:cNvSpPr>
              <a:spLocks noChangeShapeType="1"/>
            </p:cNvSpPr>
            <p:nvPr/>
          </p:nvSpPr>
          <p:spPr bwMode="auto">
            <a:xfrm>
              <a:off x="2979" y="1206"/>
              <a:ext cx="0" cy="19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08" name="Line 76"/>
            <p:cNvSpPr>
              <a:spLocks noChangeShapeType="1"/>
            </p:cNvSpPr>
            <p:nvPr/>
          </p:nvSpPr>
          <p:spPr bwMode="auto">
            <a:xfrm>
              <a:off x="864" y="1598"/>
              <a:ext cx="39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09" name="Line 77"/>
            <p:cNvSpPr>
              <a:spLocks noChangeShapeType="1"/>
            </p:cNvSpPr>
            <p:nvPr/>
          </p:nvSpPr>
          <p:spPr bwMode="auto">
            <a:xfrm>
              <a:off x="864" y="1598"/>
              <a:ext cx="0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10" name="Line 78"/>
            <p:cNvSpPr>
              <a:spLocks noChangeShapeType="1"/>
            </p:cNvSpPr>
            <p:nvPr/>
          </p:nvSpPr>
          <p:spPr bwMode="auto">
            <a:xfrm>
              <a:off x="4842" y="1598"/>
              <a:ext cx="0" cy="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11" name="Oval 79"/>
            <p:cNvSpPr>
              <a:spLocks noChangeArrowheads="1"/>
            </p:cNvSpPr>
            <p:nvPr/>
          </p:nvSpPr>
          <p:spPr bwMode="auto">
            <a:xfrm>
              <a:off x="2951" y="3105"/>
              <a:ext cx="56" cy="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12" name="Oval 80"/>
            <p:cNvSpPr>
              <a:spLocks noChangeArrowheads="1"/>
            </p:cNvSpPr>
            <p:nvPr/>
          </p:nvSpPr>
          <p:spPr bwMode="auto">
            <a:xfrm>
              <a:off x="2951" y="1569"/>
              <a:ext cx="56" cy="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13" name="Line 81"/>
            <p:cNvSpPr>
              <a:spLocks noChangeShapeType="1"/>
            </p:cNvSpPr>
            <p:nvPr/>
          </p:nvSpPr>
          <p:spPr bwMode="auto">
            <a:xfrm>
              <a:off x="1008" y="1044"/>
              <a:ext cx="5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14" name="Line 82"/>
            <p:cNvSpPr>
              <a:spLocks noChangeShapeType="1"/>
            </p:cNvSpPr>
            <p:nvPr/>
          </p:nvSpPr>
          <p:spPr bwMode="auto">
            <a:xfrm>
              <a:off x="1008" y="1353"/>
              <a:ext cx="5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15" name="Text Box 83"/>
            <p:cNvSpPr txBox="1">
              <a:spLocks noChangeArrowheads="1"/>
            </p:cNvSpPr>
            <p:nvPr/>
          </p:nvSpPr>
          <p:spPr bwMode="auto">
            <a:xfrm>
              <a:off x="666" y="900"/>
              <a:ext cx="4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S91</a:t>
              </a:r>
            </a:p>
          </p:txBody>
        </p:sp>
        <p:sp>
          <p:nvSpPr>
            <p:cNvPr id="69716" name="Text Box 84"/>
            <p:cNvSpPr txBox="1">
              <a:spLocks noChangeArrowheads="1"/>
            </p:cNvSpPr>
            <p:nvPr/>
          </p:nvSpPr>
          <p:spPr bwMode="auto">
            <a:xfrm>
              <a:off x="637" y="1209"/>
              <a:ext cx="4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S92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401888" y="736600"/>
            <a:ext cx="3684587" cy="6413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660033"/>
                </a:solidFill>
              </a:rPr>
              <a:t>*</a:t>
            </a:r>
            <a:r>
              <a:rPr lang="zh-CN" altLang="en-US" sz="3600" b="1">
                <a:solidFill>
                  <a:srgbClr val="660033"/>
                </a:solidFill>
              </a:rPr>
              <a:t>逻辑图与管脚</a:t>
            </a:r>
          </a:p>
        </p:txBody>
      </p:sp>
      <p:sp>
        <p:nvSpPr>
          <p:cNvPr id="64516" name="AutoShape 4"/>
          <p:cNvSpPr>
            <a:spLocks noChangeArrowheads="1"/>
          </p:cNvSpPr>
          <p:nvPr/>
        </p:nvSpPr>
        <p:spPr bwMode="auto">
          <a:xfrm>
            <a:off x="0" y="3048000"/>
            <a:ext cx="2219325" cy="823913"/>
          </a:xfrm>
          <a:prstGeom prst="wedgeRoundRectCallout">
            <a:avLst>
              <a:gd name="adj1" fmla="val 62162"/>
              <a:gd name="adj2" fmla="val 7909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000" b="1"/>
              <a:t>计数脉冲输入端</a:t>
            </a:r>
          </a:p>
          <a:p>
            <a:pPr algn="ctr"/>
            <a:r>
              <a:rPr lang="zh-CN" altLang="en-US" sz="2000" b="1"/>
              <a:t>下降沿触发</a:t>
            </a:r>
          </a:p>
        </p:txBody>
      </p:sp>
      <p:sp>
        <p:nvSpPr>
          <p:cNvPr id="64517" name="AutoShape 5"/>
          <p:cNvSpPr>
            <a:spLocks noChangeArrowheads="1"/>
          </p:cNvSpPr>
          <p:nvPr/>
        </p:nvSpPr>
        <p:spPr bwMode="auto">
          <a:xfrm>
            <a:off x="1362075" y="5967413"/>
            <a:ext cx="2219325" cy="528637"/>
          </a:xfrm>
          <a:prstGeom prst="wedgeRoundRectCallout">
            <a:avLst>
              <a:gd name="adj1" fmla="val 58940"/>
              <a:gd name="adj2" fmla="val -18933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000" b="1"/>
              <a:t>异步清零端</a:t>
            </a:r>
          </a:p>
        </p:txBody>
      </p:sp>
      <p:sp>
        <p:nvSpPr>
          <p:cNvPr id="64518" name="AutoShape 6"/>
          <p:cNvSpPr>
            <a:spLocks noChangeArrowheads="1"/>
          </p:cNvSpPr>
          <p:nvPr/>
        </p:nvSpPr>
        <p:spPr bwMode="auto">
          <a:xfrm>
            <a:off x="5476875" y="5702300"/>
            <a:ext cx="2219325" cy="528638"/>
          </a:xfrm>
          <a:prstGeom prst="wedgeRoundRectCallout">
            <a:avLst>
              <a:gd name="adj1" fmla="val -76037"/>
              <a:gd name="adj2" fmla="val -14129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000" b="1"/>
              <a:t>异步置</a:t>
            </a:r>
            <a:r>
              <a:rPr lang="en-US" altLang="zh-CN" sz="2000" b="1"/>
              <a:t>9</a:t>
            </a:r>
            <a:r>
              <a:rPr lang="zh-CN" altLang="en-US" sz="2000" b="1"/>
              <a:t>端</a:t>
            </a:r>
          </a:p>
        </p:txBody>
      </p:sp>
      <p:grpSp>
        <p:nvGrpSpPr>
          <p:cNvPr id="64519" name="Group 7"/>
          <p:cNvGrpSpPr>
            <a:grpSpLocks/>
          </p:cNvGrpSpPr>
          <p:nvPr/>
        </p:nvGrpSpPr>
        <p:grpSpPr bwMode="auto">
          <a:xfrm>
            <a:off x="1616075" y="2571750"/>
            <a:ext cx="4767263" cy="3024188"/>
            <a:chOff x="1005" y="1632"/>
            <a:chExt cx="3003" cy="1905"/>
          </a:xfrm>
        </p:grpSpPr>
        <p:sp>
          <p:nvSpPr>
            <p:cNvPr id="64520" name="Text Box 8"/>
            <p:cNvSpPr txBox="1">
              <a:spLocks noChangeArrowheads="1"/>
            </p:cNvSpPr>
            <p:nvPr/>
          </p:nvSpPr>
          <p:spPr bwMode="auto">
            <a:xfrm>
              <a:off x="1560" y="1920"/>
              <a:ext cx="2448" cy="13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       Q0   Q1  Q2  Q3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CP1         </a:t>
              </a:r>
              <a:r>
                <a:rPr lang="en-US" altLang="zh-CN" b="1">
                  <a:solidFill>
                    <a:schemeClr val="folHlink"/>
                  </a:solidFill>
                </a:rPr>
                <a:t>74LS290</a:t>
              </a:r>
              <a:r>
                <a:rPr lang="en-US" altLang="zh-CN"/>
                <a:t>               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CP0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          R</a:t>
              </a:r>
              <a:r>
                <a:rPr lang="en-US" altLang="zh-CN" baseline="-25000"/>
                <a:t>01    </a:t>
              </a:r>
              <a:r>
                <a:rPr lang="en-US" altLang="zh-CN"/>
                <a:t>R</a:t>
              </a:r>
              <a:r>
                <a:rPr lang="en-US" altLang="zh-CN" baseline="-25000"/>
                <a:t>02    </a:t>
              </a:r>
              <a:r>
                <a:rPr lang="en-US" altLang="zh-CN"/>
                <a:t>S</a:t>
              </a:r>
              <a:r>
                <a:rPr lang="en-US" altLang="zh-CN" baseline="-25000"/>
                <a:t>91   </a:t>
              </a:r>
              <a:r>
                <a:rPr lang="en-US" altLang="zh-CN"/>
                <a:t>S</a:t>
              </a:r>
              <a:r>
                <a:rPr lang="en-US" altLang="zh-CN" baseline="-25000"/>
                <a:t>92</a:t>
              </a:r>
              <a:endParaRPr lang="en-US" altLang="zh-CN"/>
            </a:p>
          </p:txBody>
        </p:sp>
        <p:sp>
          <p:nvSpPr>
            <p:cNvPr id="64521" name="Line 9"/>
            <p:cNvSpPr>
              <a:spLocks noChangeShapeType="1"/>
            </p:cNvSpPr>
            <p:nvPr/>
          </p:nvSpPr>
          <p:spPr bwMode="auto">
            <a:xfrm flipV="1">
              <a:off x="2184" y="16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2" name="Line 10"/>
            <p:cNvSpPr>
              <a:spLocks noChangeShapeType="1"/>
            </p:cNvSpPr>
            <p:nvPr/>
          </p:nvSpPr>
          <p:spPr bwMode="auto">
            <a:xfrm flipV="1">
              <a:off x="2136" y="323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3" name="Line 11"/>
            <p:cNvSpPr>
              <a:spLocks noChangeShapeType="1"/>
            </p:cNvSpPr>
            <p:nvPr/>
          </p:nvSpPr>
          <p:spPr bwMode="auto">
            <a:xfrm flipV="1">
              <a:off x="2520" y="16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4" name="Line 12"/>
            <p:cNvSpPr>
              <a:spLocks noChangeShapeType="1"/>
            </p:cNvSpPr>
            <p:nvPr/>
          </p:nvSpPr>
          <p:spPr bwMode="auto">
            <a:xfrm flipV="1">
              <a:off x="2856" y="16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5" name="Line 13"/>
            <p:cNvSpPr>
              <a:spLocks noChangeShapeType="1"/>
            </p:cNvSpPr>
            <p:nvPr/>
          </p:nvSpPr>
          <p:spPr bwMode="auto">
            <a:xfrm flipV="1">
              <a:off x="3192" y="16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6" name="Line 14"/>
            <p:cNvSpPr>
              <a:spLocks noChangeShapeType="1"/>
            </p:cNvSpPr>
            <p:nvPr/>
          </p:nvSpPr>
          <p:spPr bwMode="auto">
            <a:xfrm flipV="1">
              <a:off x="3327" y="3249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7" name="Line 15"/>
            <p:cNvSpPr>
              <a:spLocks noChangeShapeType="1"/>
            </p:cNvSpPr>
            <p:nvPr/>
          </p:nvSpPr>
          <p:spPr bwMode="auto">
            <a:xfrm flipV="1">
              <a:off x="2904" y="3249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8" name="Line 16"/>
            <p:cNvSpPr>
              <a:spLocks noChangeShapeType="1"/>
            </p:cNvSpPr>
            <p:nvPr/>
          </p:nvSpPr>
          <p:spPr bwMode="auto">
            <a:xfrm flipV="1">
              <a:off x="2568" y="3249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9" name="Line 17"/>
            <p:cNvSpPr>
              <a:spLocks noChangeShapeType="1"/>
            </p:cNvSpPr>
            <p:nvPr/>
          </p:nvSpPr>
          <p:spPr bwMode="auto">
            <a:xfrm>
              <a:off x="1032" y="273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0" name="Oval 18"/>
            <p:cNvSpPr>
              <a:spLocks noChangeArrowheads="1"/>
            </p:cNvSpPr>
            <p:nvPr/>
          </p:nvSpPr>
          <p:spPr bwMode="auto">
            <a:xfrm>
              <a:off x="1512" y="2403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1" name="Line 19"/>
            <p:cNvSpPr>
              <a:spLocks noChangeShapeType="1"/>
            </p:cNvSpPr>
            <p:nvPr/>
          </p:nvSpPr>
          <p:spPr bwMode="auto">
            <a:xfrm>
              <a:off x="1005" y="242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2" name="Oval 20"/>
            <p:cNvSpPr>
              <a:spLocks noChangeArrowheads="1"/>
            </p:cNvSpPr>
            <p:nvPr/>
          </p:nvSpPr>
          <p:spPr bwMode="auto">
            <a:xfrm>
              <a:off x="1509" y="2718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animBg="1" autoUpdateAnimBg="0"/>
      <p:bldP spid="64516" grpId="0" animBg="1" autoUpdateAnimBg="0"/>
      <p:bldP spid="64517" grpId="0" animBg="1" autoUpdateAnimBg="0"/>
      <p:bldP spid="64518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>
                <a:solidFill>
                  <a:srgbClr val="660033"/>
                </a:solidFill>
              </a:rPr>
              <a:t>               *</a:t>
            </a:r>
            <a:r>
              <a:rPr lang="zh-CN" altLang="en-US" sz="3600" b="1">
                <a:solidFill>
                  <a:srgbClr val="660033"/>
                </a:solidFill>
              </a:rPr>
              <a:t>功能说明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633413" y="1247775"/>
            <a:ext cx="6777037" cy="283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1)R01=R02=1</a:t>
            </a:r>
            <a:r>
              <a:rPr lang="zh-CN" altLang="en-US" b="1"/>
              <a:t>时，异步清零（</a:t>
            </a:r>
            <a:r>
              <a:rPr lang="en-US" altLang="zh-CN" b="1"/>
              <a:t>Q3Q2Q1Q0=0000</a:t>
            </a:r>
            <a:r>
              <a:rPr lang="zh-CN" altLang="en-US" b="1"/>
              <a:t>）</a:t>
            </a:r>
          </a:p>
          <a:p>
            <a:pPr>
              <a:spcBef>
                <a:spcPct val="50000"/>
              </a:spcBef>
            </a:pPr>
            <a:r>
              <a:rPr lang="en-US" altLang="zh-CN" b="1"/>
              <a:t>2</a:t>
            </a:r>
            <a:r>
              <a:rPr lang="zh-CN" altLang="en-US" b="1"/>
              <a:t>）</a:t>
            </a:r>
            <a:r>
              <a:rPr lang="en-US" altLang="zh-CN" b="1"/>
              <a:t>S91=S92=1</a:t>
            </a:r>
            <a:r>
              <a:rPr lang="zh-CN" altLang="en-US" b="1"/>
              <a:t>时，异步置</a:t>
            </a:r>
            <a:r>
              <a:rPr lang="en-US" altLang="zh-CN" b="1"/>
              <a:t>9</a:t>
            </a:r>
            <a:r>
              <a:rPr lang="zh-CN" altLang="en-US" b="1"/>
              <a:t>（</a:t>
            </a:r>
            <a:r>
              <a:rPr lang="en-US" altLang="zh-CN" b="1"/>
              <a:t>Q3Q2Q1Q0=1001</a:t>
            </a:r>
            <a:r>
              <a:rPr lang="zh-CN" altLang="en-US" b="1"/>
              <a:t>）</a:t>
            </a:r>
          </a:p>
          <a:p>
            <a:pPr>
              <a:spcBef>
                <a:spcPct val="50000"/>
              </a:spcBef>
            </a:pPr>
            <a:r>
              <a:rPr lang="en-US" altLang="zh-CN" b="1"/>
              <a:t>3</a:t>
            </a:r>
            <a:r>
              <a:rPr lang="zh-CN" altLang="en-US" b="1"/>
              <a:t>）</a:t>
            </a:r>
            <a:r>
              <a:rPr lang="en-US" altLang="zh-CN" b="1"/>
              <a:t>CP0=CP</a:t>
            </a:r>
            <a:r>
              <a:rPr lang="zh-CN" altLang="en-US" b="1"/>
              <a:t>，</a:t>
            </a:r>
            <a:r>
              <a:rPr lang="en-US" altLang="zh-CN" b="1"/>
              <a:t>CP1</a:t>
            </a:r>
            <a:r>
              <a:rPr lang="zh-CN" altLang="en-US" b="1"/>
              <a:t>悬空，</a:t>
            </a:r>
            <a:r>
              <a:rPr lang="en-US" altLang="zh-CN" b="1"/>
              <a:t>Q0</a:t>
            </a:r>
            <a:r>
              <a:rPr lang="zh-CN" altLang="en-US" b="1"/>
              <a:t>是一位二进制计数器（</a:t>
            </a:r>
            <a:r>
              <a:rPr lang="en-US" altLang="zh-CN" b="1"/>
              <a:t>Q3Q2Q1</a:t>
            </a:r>
            <a:r>
              <a:rPr lang="zh-CN" altLang="en-US" b="1"/>
              <a:t>保持不变）</a:t>
            </a:r>
          </a:p>
          <a:p>
            <a:pPr>
              <a:spcBef>
                <a:spcPct val="50000"/>
              </a:spcBef>
            </a:pPr>
            <a:r>
              <a:rPr lang="en-US" altLang="zh-CN" b="1"/>
              <a:t>4</a:t>
            </a:r>
            <a:r>
              <a:rPr lang="zh-CN" altLang="en-US" b="1"/>
              <a:t>）</a:t>
            </a:r>
            <a:r>
              <a:rPr lang="en-US" altLang="zh-CN" b="1"/>
              <a:t>CP1=CP</a:t>
            </a:r>
            <a:r>
              <a:rPr lang="zh-CN" altLang="en-US" b="1"/>
              <a:t>，</a:t>
            </a:r>
            <a:r>
              <a:rPr lang="en-US" altLang="zh-CN" b="1"/>
              <a:t>CP0</a:t>
            </a:r>
            <a:r>
              <a:rPr lang="zh-CN" altLang="en-US" b="1"/>
              <a:t>悬空， </a:t>
            </a:r>
            <a:r>
              <a:rPr lang="en-US" altLang="zh-CN" b="1"/>
              <a:t>Q3Q2Q1 </a:t>
            </a:r>
            <a:r>
              <a:rPr lang="zh-CN" altLang="en-US" b="1"/>
              <a:t>是五进制计数器（ </a:t>
            </a:r>
            <a:r>
              <a:rPr lang="en-US" altLang="zh-CN" b="1"/>
              <a:t>Q0</a:t>
            </a:r>
            <a:r>
              <a:rPr lang="zh-CN" altLang="en-US" b="1"/>
              <a:t>保持不变）</a:t>
            </a:r>
          </a:p>
        </p:txBody>
      </p:sp>
      <p:grpSp>
        <p:nvGrpSpPr>
          <p:cNvPr id="65540" name="Group 4"/>
          <p:cNvGrpSpPr>
            <a:grpSpLocks/>
          </p:cNvGrpSpPr>
          <p:nvPr/>
        </p:nvGrpSpPr>
        <p:grpSpPr bwMode="auto">
          <a:xfrm>
            <a:off x="4606925" y="3332163"/>
            <a:ext cx="4124325" cy="3024187"/>
            <a:chOff x="1005" y="1632"/>
            <a:chExt cx="3003" cy="1905"/>
          </a:xfrm>
        </p:grpSpPr>
        <p:sp>
          <p:nvSpPr>
            <p:cNvPr id="65541" name="Text Box 5"/>
            <p:cNvSpPr txBox="1">
              <a:spLocks noChangeArrowheads="1"/>
            </p:cNvSpPr>
            <p:nvPr/>
          </p:nvSpPr>
          <p:spPr bwMode="auto">
            <a:xfrm>
              <a:off x="1560" y="1920"/>
              <a:ext cx="2448" cy="13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       Q0   Q1  Q2  Q3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CP1         </a:t>
              </a:r>
              <a:r>
                <a:rPr lang="en-US" altLang="zh-CN" b="1">
                  <a:solidFill>
                    <a:schemeClr val="folHlink"/>
                  </a:solidFill>
                </a:rPr>
                <a:t>74LS290</a:t>
              </a:r>
              <a:r>
                <a:rPr lang="en-US" altLang="zh-CN"/>
                <a:t>               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CP0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          R</a:t>
              </a:r>
              <a:r>
                <a:rPr lang="en-US" altLang="zh-CN" baseline="-25000"/>
                <a:t>01    </a:t>
              </a:r>
              <a:r>
                <a:rPr lang="en-US" altLang="zh-CN"/>
                <a:t>R</a:t>
              </a:r>
              <a:r>
                <a:rPr lang="en-US" altLang="zh-CN" baseline="-25000"/>
                <a:t>02    </a:t>
              </a:r>
              <a:r>
                <a:rPr lang="en-US" altLang="zh-CN"/>
                <a:t>S</a:t>
              </a:r>
              <a:r>
                <a:rPr lang="en-US" altLang="zh-CN" baseline="-25000"/>
                <a:t>91   </a:t>
              </a:r>
              <a:r>
                <a:rPr lang="en-US" altLang="zh-CN"/>
                <a:t>S</a:t>
              </a:r>
              <a:r>
                <a:rPr lang="en-US" altLang="zh-CN" baseline="-25000"/>
                <a:t>92</a:t>
              </a:r>
              <a:endParaRPr lang="en-US" altLang="zh-CN"/>
            </a:p>
          </p:txBody>
        </p:sp>
        <p:sp>
          <p:nvSpPr>
            <p:cNvPr id="65542" name="Line 6"/>
            <p:cNvSpPr>
              <a:spLocks noChangeShapeType="1"/>
            </p:cNvSpPr>
            <p:nvPr/>
          </p:nvSpPr>
          <p:spPr bwMode="auto">
            <a:xfrm flipV="1">
              <a:off x="2184" y="16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3" name="Line 7"/>
            <p:cNvSpPr>
              <a:spLocks noChangeShapeType="1"/>
            </p:cNvSpPr>
            <p:nvPr/>
          </p:nvSpPr>
          <p:spPr bwMode="auto">
            <a:xfrm flipV="1">
              <a:off x="2136" y="323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4" name="Line 8"/>
            <p:cNvSpPr>
              <a:spLocks noChangeShapeType="1"/>
            </p:cNvSpPr>
            <p:nvPr/>
          </p:nvSpPr>
          <p:spPr bwMode="auto">
            <a:xfrm flipV="1">
              <a:off x="2520" y="16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5" name="Line 9"/>
            <p:cNvSpPr>
              <a:spLocks noChangeShapeType="1"/>
            </p:cNvSpPr>
            <p:nvPr/>
          </p:nvSpPr>
          <p:spPr bwMode="auto">
            <a:xfrm flipV="1">
              <a:off x="2856" y="16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6" name="Line 10"/>
            <p:cNvSpPr>
              <a:spLocks noChangeShapeType="1"/>
            </p:cNvSpPr>
            <p:nvPr/>
          </p:nvSpPr>
          <p:spPr bwMode="auto">
            <a:xfrm flipV="1">
              <a:off x="3192" y="16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7" name="Line 11"/>
            <p:cNvSpPr>
              <a:spLocks noChangeShapeType="1"/>
            </p:cNvSpPr>
            <p:nvPr/>
          </p:nvSpPr>
          <p:spPr bwMode="auto">
            <a:xfrm flipV="1">
              <a:off x="3327" y="3249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8" name="Line 12"/>
            <p:cNvSpPr>
              <a:spLocks noChangeShapeType="1"/>
            </p:cNvSpPr>
            <p:nvPr/>
          </p:nvSpPr>
          <p:spPr bwMode="auto">
            <a:xfrm flipV="1">
              <a:off x="2904" y="3249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9" name="Line 13"/>
            <p:cNvSpPr>
              <a:spLocks noChangeShapeType="1"/>
            </p:cNvSpPr>
            <p:nvPr/>
          </p:nvSpPr>
          <p:spPr bwMode="auto">
            <a:xfrm flipV="1">
              <a:off x="2568" y="3249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0" name="Line 14"/>
            <p:cNvSpPr>
              <a:spLocks noChangeShapeType="1"/>
            </p:cNvSpPr>
            <p:nvPr/>
          </p:nvSpPr>
          <p:spPr bwMode="auto">
            <a:xfrm>
              <a:off x="1032" y="273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1512" y="2403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2" name="Line 16"/>
            <p:cNvSpPr>
              <a:spLocks noChangeShapeType="1"/>
            </p:cNvSpPr>
            <p:nvPr/>
          </p:nvSpPr>
          <p:spPr bwMode="auto">
            <a:xfrm>
              <a:off x="1005" y="242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1509" y="2718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5554" name="Rectangle 18"/>
          <p:cNvSpPr>
            <a:spLocks noChangeArrowheads="1"/>
          </p:cNvSpPr>
          <p:nvPr/>
        </p:nvSpPr>
        <p:spPr bwMode="auto">
          <a:xfrm>
            <a:off x="1884363" y="4387850"/>
            <a:ext cx="1350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/>
              <a:t>Q3Q2Q1</a:t>
            </a:r>
          </a:p>
        </p:txBody>
      </p:sp>
      <p:grpSp>
        <p:nvGrpSpPr>
          <p:cNvPr id="65555" name="Group 19"/>
          <p:cNvGrpSpPr>
            <a:grpSpLocks/>
          </p:cNvGrpSpPr>
          <p:nvPr/>
        </p:nvGrpSpPr>
        <p:grpSpPr bwMode="auto">
          <a:xfrm>
            <a:off x="50800" y="5430838"/>
            <a:ext cx="5491163" cy="292100"/>
            <a:chOff x="245" y="3183"/>
            <a:chExt cx="3459" cy="184"/>
          </a:xfrm>
        </p:grpSpPr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245" y="3196"/>
              <a:ext cx="426" cy="1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A50021"/>
                  </a:solidFill>
                </a:rPr>
                <a:t>000</a:t>
              </a:r>
            </a:p>
          </p:txBody>
        </p:sp>
        <p:sp>
          <p:nvSpPr>
            <p:cNvPr id="65557" name="Line 21"/>
            <p:cNvSpPr>
              <a:spLocks noChangeShapeType="1"/>
            </p:cNvSpPr>
            <p:nvPr/>
          </p:nvSpPr>
          <p:spPr bwMode="auto">
            <a:xfrm>
              <a:off x="632" y="3273"/>
              <a:ext cx="3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974" y="3183"/>
              <a:ext cx="426" cy="1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A50021"/>
                  </a:solidFill>
                </a:rPr>
                <a:t>001</a:t>
              </a:r>
            </a:p>
          </p:txBody>
        </p:sp>
        <p:sp>
          <p:nvSpPr>
            <p:cNvPr id="65559" name="Line 23"/>
            <p:cNvSpPr>
              <a:spLocks noChangeShapeType="1"/>
            </p:cNvSpPr>
            <p:nvPr/>
          </p:nvSpPr>
          <p:spPr bwMode="auto">
            <a:xfrm>
              <a:off x="1400" y="3277"/>
              <a:ext cx="3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1742" y="3187"/>
              <a:ext cx="426" cy="1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A50021"/>
                  </a:solidFill>
                </a:rPr>
                <a:t>010</a:t>
              </a:r>
            </a:p>
          </p:txBody>
        </p:sp>
        <p:sp>
          <p:nvSpPr>
            <p:cNvPr id="65561" name="Line 25"/>
            <p:cNvSpPr>
              <a:spLocks noChangeShapeType="1"/>
            </p:cNvSpPr>
            <p:nvPr/>
          </p:nvSpPr>
          <p:spPr bwMode="auto">
            <a:xfrm>
              <a:off x="2168" y="3286"/>
              <a:ext cx="3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2510" y="3196"/>
              <a:ext cx="426" cy="1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A50021"/>
                  </a:solidFill>
                </a:rPr>
                <a:t>011</a:t>
              </a:r>
            </a:p>
          </p:txBody>
        </p:sp>
        <p:sp>
          <p:nvSpPr>
            <p:cNvPr id="65563" name="Line 27"/>
            <p:cNvSpPr>
              <a:spLocks noChangeShapeType="1"/>
            </p:cNvSpPr>
            <p:nvPr/>
          </p:nvSpPr>
          <p:spPr bwMode="auto">
            <a:xfrm>
              <a:off x="2936" y="3273"/>
              <a:ext cx="3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3278" y="3183"/>
              <a:ext cx="426" cy="1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A50021"/>
                  </a:solidFill>
                </a:rPr>
                <a:t>100</a:t>
              </a:r>
            </a:p>
          </p:txBody>
        </p:sp>
        <p:cxnSp>
          <p:nvCxnSpPr>
            <p:cNvPr id="65565" name="AutoShape 29"/>
            <p:cNvCxnSpPr>
              <a:cxnSpLocks noChangeShapeType="1"/>
              <a:stCxn id="65564" idx="4"/>
              <a:endCxn id="65556" idx="4"/>
            </p:cNvCxnSpPr>
            <p:nvPr/>
          </p:nvCxnSpPr>
          <p:spPr bwMode="auto">
            <a:xfrm rot="5400000">
              <a:off x="1968" y="1844"/>
              <a:ext cx="13" cy="3033"/>
            </a:xfrm>
            <a:prstGeom prst="curvedConnector3">
              <a:avLst>
                <a:gd name="adj1" fmla="val 120769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5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5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autoUpdateAnimBg="0"/>
      <p:bldP spid="65554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14288" y="269875"/>
            <a:ext cx="9205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4</a:t>
            </a:r>
            <a:r>
              <a:rPr lang="zh-CN" altLang="en-US" b="1"/>
              <a:t>）</a:t>
            </a:r>
            <a:r>
              <a:rPr lang="en-US" altLang="zh-CN" b="1"/>
              <a:t>CP0=CP</a:t>
            </a:r>
            <a:r>
              <a:rPr lang="zh-CN" altLang="en-US" b="1"/>
              <a:t>，</a:t>
            </a:r>
            <a:r>
              <a:rPr lang="en-US" altLang="zh-CN" b="1"/>
              <a:t>CP1=Q0</a:t>
            </a:r>
            <a:r>
              <a:rPr lang="zh-CN" altLang="en-US" b="1"/>
              <a:t>， </a:t>
            </a:r>
            <a:r>
              <a:rPr lang="en-US" altLang="zh-CN" b="1"/>
              <a:t>Q3Q2Q1 Q0</a:t>
            </a:r>
            <a:r>
              <a:rPr lang="zh-CN" altLang="en-US" b="1"/>
              <a:t>是一位十进制加法计数器</a:t>
            </a:r>
          </a:p>
        </p:txBody>
      </p:sp>
      <p:grpSp>
        <p:nvGrpSpPr>
          <p:cNvPr id="66563" name="Group 3"/>
          <p:cNvGrpSpPr>
            <a:grpSpLocks/>
          </p:cNvGrpSpPr>
          <p:nvPr/>
        </p:nvGrpSpPr>
        <p:grpSpPr bwMode="auto">
          <a:xfrm>
            <a:off x="511175" y="4818063"/>
            <a:ext cx="7991475" cy="1617662"/>
            <a:chOff x="392" y="1529"/>
            <a:chExt cx="5034" cy="1019"/>
          </a:xfrm>
        </p:grpSpPr>
        <p:sp>
          <p:nvSpPr>
            <p:cNvPr id="66564" name="Line 4"/>
            <p:cNvSpPr>
              <a:spLocks noChangeShapeType="1"/>
            </p:cNvSpPr>
            <p:nvPr/>
          </p:nvSpPr>
          <p:spPr bwMode="auto">
            <a:xfrm>
              <a:off x="4658" y="1619"/>
              <a:ext cx="3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65" name="Oval 5"/>
            <p:cNvSpPr>
              <a:spLocks noChangeArrowheads="1"/>
            </p:cNvSpPr>
            <p:nvPr/>
          </p:nvSpPr>
          <p:spPr bwMode="auto">
            <a:xfrm>
              <a:off x="5000" y="1529"/>
              <a:ext cx="426" cy="1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A50021"/>
                  </a:solidFill>
                </a:rPr>
                <a:t>0110</a:t>
              </a:r>
            </a:p>
          </p:txBody>
        </p:sp>
        <p:sp>
          <p:nvSpPr>
            <p:cNvPr id="66566" name="Oval 6"/>
            <p:cNvSpPr>
              <a:spLocks noChangeArrowheads="1"/>
            </p:cNvSpPr>
            <p:nvPr/>
          </p:nvSpPr>
          <p:spPr bwMode="auto">
            <a:xfrm>
              <a:off x="392" y="1534"/>
              <a:ext cx="426" cy="1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A50021"/>
                  </a:solidFill>
                </a:rPr>
                <a:t>0000</a:t>
              </a:r>
            </a:p>
          </p:txBody>
        </p:sp>
        <p:sp>
          <p:nvSpPr>
            <p:cNvPr id="66567" name="Line 7"/>
            <p:cNvSpPr>
              <a:spLocks noChangeShapeType="1"/>
            </p:cNvSpPr>
            <p:nvPr/>
          </p:nvSpPr>
          <p:spPr bwMode="auto">
            <a:xfrm>
              <a:off x="818" y="1619"/>
              <a:ext cx="3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68" name="Oval 8"/>
            <p:cNvSpPr>
              <a:spLocks noChangeArrowheads="1"/>
            </p:cNvSpPr>
            <p:nvPr/>
          </p:nvSpPr>
          <p:spPr bwMode="auto">
            <a:xfrm>
              <a:off x="1160" y="1529"/>
              <a:ext cx="426" cy="1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A50021"/>
                  </a:solidFill>
                </a:rPr>
                <a:t>0001</a:t>
              </a:r>
            </a:p>
          </p:txBody>
        </p:sp>
        <p:sp>
          <p:nvSpPr>
            <p:cNvPr id="66569" name="Line 9"/>
            <p:cNvSpPr>
              <a:spLocks noChangeShapeType="1"/>
            </p:cNvSpPr>
            <p:nvPr/>
          </p:nvSpPr>
          <p:spPr bwMode="auto">
            <a:xfrm>
              <a:off x="1586" y="1624"/>
              <a:ext cx="3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1928" y="1534"/>
              <a:ext cx="426" cy="1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A50021"/>
                  </a:solidFill>
                </a:rPr>
                <a:t>0010</a:t>
              </a:r>
            </a:p>
          </p:txBody>
        </p:sp>
        <p:sp>
          <p:nvSpPr>
            <p:cNvPr id="66571" name="Line 11"/>
            <p:cNvSpPr>
              <a:spLocks noChangeShapeType="1"/>
            </p:cNvSpPr>
            <p:nvPr/>
          </p:nvSpPr>
          <p:spPr bwMode="auto">
            <a:xfrm>
              <a:off x="2354" y="1633"/>
              <a:ext cx="3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2696" y="1543"/>
              <a:ext cx="426" cy="1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A50021"/>
                  </a:solidFill>
                </a:rPr>
                <a:t>0011</a:t>
              </a:r>
            </a:p>
          </p:txBody>
        </p:sp>
        <p:sp>
          <p:nvSpPr>
            <p:cNvPr id="66573" name="Line 13"/>
            <p:cNvSpPr>
              <a:spLocks noChangeShapeType="1"/>
            </p:cNvSpPr>
            <p:nvPr/>
          </p:nvSpPr>
          <p:spPr bwMode="auto">
            <a:xfrm>
              <a:off x="3122" y="1620"/>
              <a:ext cx="3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3464" y="1530"/>
              <a:ext cx="426" cy="1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A50021"/>
                  </a:solidFill>
                </a:rPr>
                <a:t>0100</a:t>
              </a:r>
            </a:p>
          </p:txBody>
        </p:sp>
        <p:sp>
          <p:nvSpPr>
            <p:cNvPr id="66575" name="Line 15"/>
            <p:cNvSpPr>
              <a:spLocks noChangeShapeType="1"/>
            </p:cNvSpPr>
            <p:nvPr/>
          </p:nvSpPr>
          <p:spPr bwMode="auto">
            <a:xfrm>
              <a:off x="3890" y="1620"/>
              <a:ext cx="3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4232" y="1530"/>
              <a:ext cx="426" cy="1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A50021"/>
                  </a:solidFill>
                </a:rPr>
                <a:t>0101</a:t>
              </a:r>
            </a:p>
          </p:txBody>
        </p:sp>
        <p:sp>
          <p:nvSpPr>
            <p:cNvPr id="66577" name="Line 17"/>
            <p:cNvSpPr>
              <a:spLocks noChangeShapeType="1"/>
            </p:cNvSpPr>
            <p:nvPr/>
          </p:nvSpPr>
          <p:spPr bwMode="auto">
            <a:xfrm flipH="1">
              <a:off x="4415" y="1714"/>
              <a:ext cx="768" cy="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8" name="Line 18"/>
            <p:cNvSpPr>
              <a:spLocks noChangeShapeType="1"/>
            </p:cNvSpPr>
            <p:nvPr/>
          </p:nvSpPr>
          <p:spPr bwMode="auto">
            <a:xfrm flipH="1">
              <a:off x="3027" y="2448"/>
              <a:ext cx="10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2601" y="2358"/>
              <a:ext cx="426" cy="1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A50021"/>
                  </a:solidFill>
                </a:rPr>
                <a:t>1000</a:t>
              </a:r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4095" y="2358"/>
              <a:ext cx="426" cy="1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A50021"/>
                  </a:solidFill>
                </a:rPr>
                <a:t>0111</a:t>
              </a:r>
            </a:p>
          </p:txBody>
        </p:sp>
        <p:sp>
          <p:nvSpPr>
            <p:cNvPr id="66581" name="Line 21"/>
            <p:cNvSpPr>
              <a:spLocks noChangeShapeType="1"/>
            </p:cNvSpPr>
            <p:nvPr/>
          </p:nvSpPr>
          <p:spPr bwMode="auto">
            <a:xfrm flipH="1" flipV="1">
              <a:off x="1733" y="2466"/>
              <a:ext cx="8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1307" y="2377"/>
              <a:ext cx="426" cy="1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A50021"/>
                  </a:solidFill>
                </a:rPr>
                <a:t>1001</a:t>
              </a:r>
            </a:p>
          </p:txBody>
        </p:sp>
        <p:sp>
          <p:nvSpPr>
            <p:cNvPr id="66583" name="Line 23"/>
            <p:cNvSpPr>
              <a:spLocks noChangeShapeType="1"/>
            </p:cNvSpPr>
            <p:nvPr/>
          </p:nvSpPr>
          <p:spPr bwMode="auto">
            <a:xfrm flipH="1" flipV="1">
              <a:off x="644" y="1809"/>
              <a:ext cx="663" cy="5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584" name="Group 24"/>
          <p:cNvGrpSpPr>
            <a:grpSpLocks/>
          </p:cNvGrpSpPr>
          <p:nvPr/>
        </p:nvGrpSpPr>
        <p:grpSpPr bwMode="auto">
          <a:xfrm>
            <a:off x="2025650" y="1303338"/>
            <a:ext cx="4767263" cy="3024187"/>
            <a:chOff x="1005" y="1632"/>
            <a:chExt cx="3003" cy="1905"/>
          </a:xfrm>
        </p:grpSpPr>
        <p:sp>
          <p:nvSpPr>
            <p:cNvPr id="66585" name="Text Box 25"/>
            <p:cNvSpPr txBox="1">
              <a:spLocks noChangeArrowheads="1"/>
            </p:cNvSpPr>
            <p:nvPr/>
          </p:nvSpPr>
          <p:spPr bwMode="auto">
            <a:xfrm>
              <a:off x="1560" y="1920"/>
              <a:ext cx="2448" cy="13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       Q0   Q1  Q2  Q3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CP1         </a:t>
              </a:r>
              <a:r>
                <a:rPr lang="en-US" altLang="zh-CN" b="1">
                  <a:solidFill>
                    <a:schemeClr val="folHlink"/>
                  </a:solidFill>
                </a:rPr>
                <a:t>74LS290</a:t>
              </a:r>
              <a:r>
                <a:rPr lang="en-US" altLang="zh-CN"/>
                <a:t>               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CP0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          R</a:t>
              </a:r>
              <a:r>
                <a:rPr lang="en-US" altLang="zh-CN" baseline="-25000"/>
                <a:t>01    </a:t>
              </a:r>
              <a:r>
                <a:rPr lang="en-US" altLang="zh-CN"/>
                <a:t>R</a:t>
              </a:r>
              <a:r>
                <a:rPr lang="en-US" altLang="zh-CN" baseline="-25000"/>
                <a:t>02    </a:t>
              </a:r>
              <a:r>
                <a:rPr lang="en-US" altLang="zh-CN"/>
                <a:t>S</a:t>
              </a:r>
              <a:r>
                <a:rPr lang="en-US" altLang="zh-CN" baseline="-25000"/>
                <a:t>91   </a:t>
              </a:r>
              <a:r>
                <a:rPr lang="en-US" altLang="zh-CN"/>
                <a:t>S</a:t>
              </a:r>
              <a:r>
                <a:rPr lang="en-US" altLang="zh-CN" baseline="-25000"/>
                <a:t>92</a:t>
              </a:r>
              <a:endParaRPr lang="en-US" altLang="zh-CN"/>
            </a:p>
          </p:txBody>
        </p:sp>
        <p:sp>
          <p:nvSpPr>
            <p:cNvPr id="66586" name="Line 26"/>
            <p:cNvSpPr>
              <a:spLocks noChangeShapeType="1"/>
            </p:cNvSpPr>
            <p:nvPr/>
          </p:nvSpPr>
          <p:spPr bwMode="auto">
            <a:xfrm flipV="1">
              <a:off x="2184" y="16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7" name="Line 27"/>
            <p:cNvSpPr>
              <a:spLocks noChangeShapeType="1"/>
            </p:cNvSpPr>
            <p:nvPr/>
          </p:nvSpPr>
          <p:spPr bwMode="auto">
            <a:xfrm flipV="1">
              <a:off x="2136" y="323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8" name="Line 28"/>
            <p:cNvSpPr>
              <a:spLocks noChangeShapeType="1"/>
            </p:cNvSpPr>
            <p:nvPr/>
          </p:nvSpPr>
          <p:spPr bwMode="auto">
            <a:xfrm flipV="1">
              <a:off x="2520" y="16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9" name="Line 29"/>
            <p:cNvSpPr>
              <a:spLocks noChangeShapeType="1"/>
            </p:cNvSpPr>
            <p:nvPr/>
          </p:nvSpPr>
          <p:spPr bwMode="auto">
            <a:xfrm flipV="1">
              <a:off x="2856" y="16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0" name="Line 30"/>
            <p:cNvSpPr>
              <a:spLocks noChangeShapeType="1"/>
            </p:cNvSpPr>
            <p:nvPr/>
          </p:nvSpPr>
          <p:spPr bwMode="auto">
            <a:xfrm flipV="1">
              <a:off x="3192" y="16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1" name="Line 31"/>
            <p:cNvSpPr>
              <a:spLocks noChangeShapeType="1"/>
            </p:cNvSpPr>
            <p:nvPr/>
          </p:nvSpPr>
          <p:spPr bwMode="auto">
            <a:xfrm flipV="1">
              <a:off x="3327" y="3249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2" name="Line 32"/>
            <p:cNvSpPr>
              <a:spLocks noChangeShapeType="1"/>
            </p:cNvSpPr>
            <p:nvPr/>
          </p:nvSpPr>
          <p:spPr bwMode="auto">
            <a:xfrm flipV="1">
              <a:off x="2904" y="3249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3" name="Line 33"/>
            <p:cNvSpPr>
              <a:spLocks noChangeShapeType="1"/>
            </p:cNvSpPr>
            <p:nvPr/>
          </p:nvSpPr>
          <p:spPr bwMode="auto">
            <a:xfrm flipV="1">
              <a:off x="2568" y="3249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4" name="Line 34"/>
            <p:cNvSpPr>
              <a:spLocks noChangeShapeType="1"/>
            </p:cNvSpPr>
            <p:nvPr/>
          </p:nvSpPr>
          <p:spPr bwMode="auto">
            <a:xfrm>
              <a:off x="1032" y="273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1512" y="2403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6" name="Line 36"/>
            <p:cNvSpPr>
              <a:spLocks noChangeShapeType="1"/>
            </p:cNvSpPr>
            <p:nvPr/>
          </p:nvSpPr>
          <p:spPr bwMode="auto">
            <a:xfrm>
              <a:off x="1005" y="242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1509" y="2718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6598" name="Text Box 38"/>
          <p:cNvSpPr txBox="1">
            <a:spLocks noChangeArrowheads="1"/>
          </p:cNvSpPr>
          <p:nvPr/>
        </p:nvSpPr>
        <p:spPr bwMode="auto">
          <a:xfrm>
            <a:off x="1493838" y="2874963"/>
            <a:ext cx="642937" cy="4572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CP</a:t>
            </a:r>
          </a:p>
        </p:txBody>
      </p:sp>
      <p:grpSp>
        <p:nvGrpSpPr>
          <p:cNvPr id="66599" name="Group 39"/>
          <p:cNvGrpSpPr>
            <a:grpSpLocks/>
          </p:cNvGrpSpPr>
          <p:nvPr/>
        </p:nvGrpSpPr>
        <p:grpSpPr bwMode="auto">
          <a:xfrm>
            <a:off x="2025650" y="1541463"/>
            <a:ext cx="1920875" cy="1014412"/>
            <a:chOff x="1276" y="971"/>
            <a:chExt cx="1210" cy="639"/>
          </a:xfrm>
        </p:grpSpPr>
        <p:sp>
          <p:nvSpPr>
            <p:cNvPr id="66600" name="Line 40"/>
            <p:cNvSpPr>
              <a:spLocks noChangeShapeType="1"/>
            </p:cNvSpPr>
            <p:nvPr/>
          </p:nvSpPr>
          <p:spPr bwMode="auto">
            <a:xfrm flipV="1">
              <a:off x="1276" y="999"/>
              <a:ext cx="0" cy="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1" name="Line 41"/>
            <p:cNvSpPr>
              <a:spLocks noChangeShapeType="1"/>
            </p:cNvSpPr>
            <p:nvPr/>
          </p:nvSpPr>
          <p:spPr bwMode="auto">
            <a:xfrm>
              <a:off x="1282" y="999"/>
              <a:ext cx="1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2424" y="971"/>
              <a:ext cx="62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6603" name="Group 43"/>
          <p:cNvGrpSpPr>
            <a:grpSpLocks/>
          </p:cNvGrpSpPr>
          <p:nvPr/>
        </p:nvGrpSpPr>
        <p:grpSpPr bwMode="auto">
          <a:xfrm>
            <a:off x="3821113" y="4264025"/>
            <a:ext cx="2555875" cy="293688"/>
            <a:chOff x="2407" y="2686"/>
            <a:chExt cx="1610" cy="185"/>
          </a:xfrm>
        </p:grpSpPr>
        <p:sp>
          <p:nvSpPr>
            <p:cNvPr id="66604" name="Line 44"/>
            <p:cNvSpPr>
              <a:spLocks noChangeShapeType="1"/>
            </p:cNvSpPr>
            <p:nvPr/>
          </p:nvSpPr>
          <p:spPr bwMode="auto">
            <a:xfrm>
              <a:off x="2407" y="2714"/>
              <a:ext cx="14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5" name="Line 45"/>
            <p:cNvSpPr>
              <a:spLocks noChangeShapeType="1"/>
            </p:cNvSpPr>
            <p:nvPr/>
          </p:nvSpPr>
          <p:spPr bwMode="auto">
            <a:xfrm>
              <a:off x="3882" y="271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6" name="Line 46"/>
            <p:cNvSpPr>
              <a:spLocks noChangeShapeType="1"/>
            </p:cNvSpPr>
            <p:nvPr/>
          </p:nvSpPr>
          <p:spPr bwMode="auto">
            <a:xfrm>
              <a:off x="3765" y="2871"/>
              <a:ext cx="2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2804" y="2688"/>
              <a:ext cx="62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3144" y="2686"/>
              <a:ext cx="62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3567" y="2698"/>
              <a:ext cx="62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autoUpdateAnimBg="0"/>
      <p:bldP spid="66598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152400" y="1254125"/>
            <a:ext cx="4953000" cy="4838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宋体" pitchFamily="2" charset="-122"/>
              </a:rPr>
              <a:t>1</a:t>
            </a:r>
            <a:r>
              <a:rPr lang="zh-CN" altLang="en-US" b="1">
                <a:latin typeface="宋体" pitchFamily="2" charset="-122"/>
              </a:rPr>
              <a:t>）加法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b="1">
                <a:latin typeface="宋体" pitchFamily="2" charset="-122"/>
              </a:rPr>
              <a:t>二进制的位数与触发器的个数相同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b="1">
                <a:latin typeface="宋体" pitchFamily="2" charset="-122"/>
              </a:rPr>
              <a:t>CPi=CP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b="1">
                <a:latin typeface="宋体" pitchFamily="2" charset="-122"/>
              </a:rPr>
              <a:t>触发器均接成</a:t>
            </a:r>
            <a:r>
              <a:rPr lang="en-US" altLang="zh-CN" b="1">
                <a:latin typeface="宋体" pitchFamily="2" charset="-122"/>
              </a:rPr>
              <a:t>TF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b="1">
                <a:solidFill>
                  <a:schemeClr val="accent1"/>
                </a:solidFill>
                <a:latin typeface="宋体" pitchFamily="2" charset="-122"/>
              </a:rPr>
              <a:t>T0=1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b="1">
                <a:solidFill>
                  <a:schemeClr val="accent1"/>
                </a:solidFill>
                <a:latin typeface="宋体" pitchFamily="2" charset="-122"/>
              </a:rPr>
              <a:t>T1=Q0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b="1">
                <a:solidFill>
                  <a:schemeClr val="accent1"/>
                </a:solidFill>
                <a:latin typeface="宋体" pitchFamily="2" charset="-122"/>
              </a:rPr>
              <a:t>T2=Q1Q0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b="1">
                <a:solidFill>
                  <a:schemeClr val="accent1"/>
                </a:solidFill>
                <a:latin typeface="宋体" pitchFamily="2" charset="-122"/>
              </a:rPr>
              <a:t>T3=Q2Q1Q0</a:t>
            </a:r>
          </a:p>
          <a:p>
            <a:pPr>
              <a:spcBef>
                <a:spcPct val="50000"/>
              </a:spcBef>
            </a:pPr>
            <a:endParaRPr lang="en-US" altLang="zh-CN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14313" y="304800"/>
            <a:ext cx="4891087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四</a:t>
            </a:r>
            <a:r>
              <a:rPr lang="zh-CN" altLang="en-US"/>
              <a:t>、</a:t>
            </a:r>
            <a:r>
              <a:rPr lang="zh-CN" altLang="en-US" b="1">
                <a:latin typeface="宋体" pitchFamily="2" charset="-122"/>
              </a:rPr>
              <a:t>同步计数器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latin typeface="宋体" pitchFamily="2" charset="-122"/>
              </a:rPr>
              <a:t>1</a:t>
            </a:r>
            <a:r>
              <a:rPr lang="zh-CN" altLang="en-US" b="1">
                <a:latin typeface="宋体" pitchFamily="2" charset="-122"/>
              </a:rPr>
              <a:t>、</a:t>
            </a:r>
            <a:r>
              <a:rPr lang="zh-CN" altLang="en-US" b="1"/>
              <a:t>同步</a:t>
            </a:r>
            <a:r>
              <a:rPr lang="zh-CN" altLang="en-US" b="1">
                <a:latin typeface="宋体" pitchFamily="2" charset="-122"/>
              </a:rPr>
              <a:t>二进制计数器的构造方法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zh-CN" altLang="en-US" b="1">
              <a:latin typeface="宋体" pitchFamily="2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zh-CN" altLang="en-US" b="1">
              <a:latin typeface="宋体" pitchFamily="2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zh-CN" b="1">
              <a:latin typeface="宋体" pitchFamily="2" charset="-122"/>
            </a:endParaRPr>
          </a:p>
        </p:txBody>
      </p:sp>
      <p:graphicFrame>
        <p:nvGraphicFramePr>
          <p:cNvPr id="18455" name="Group 23"/>
          <p:cNvGraphicFramePr>
            <a:graphicFrameLocks noGrp="1"/>
          </p:cNvGraphicFramePr>
          <p:nvPr/>
        </p:nvGraphicFramePr>
        <p:xfrm>
          <a:off x="5105400" y="304800"/>
          <a:ext cx="3352800" cy="6523863"/>
        </p:xfrm>
        <a:graphic>
          <a:graphicData uri="http://schemas.openxmlformats.org/drawingml/2006/table">
            <a:tbl>
              <a:tblPr/>
              <a:tblGrid>
                <a:gridCol w="762000"/>
                <a:gridCol w="1981200"/>
                <a:gridCol w="609600"/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Q3Q2Q1Q0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</a:t>
                      </a:r>
                    </a:p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0001</a:t>
                      </a:r>
                    </a:p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0010</a:t>
                      </a:r>
                    </a:p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0011</a:t>
                      </a:r>
                    </a:p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0100</a:t>
                      </a:r>
                    </a:p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0101</a:t>
                      </a:r>
                    </a:p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0110</a:t>
                      </a:r>
                    </a:p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0111</a:t>
                      </a:r>
                    </a:p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1000</a:t>
                      </a:r>
                    </a:p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1001</a:t>
                      </a:r>
                    </a:p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1010</a:t>
                      </a:r>
                    </a:p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1011</a:t>
                      </a:r>
                    </a:p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1100</a:t>
                      </a:r>
                    </a:p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1101</a:t>
                      </a:r>
                    </a:p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1110</a:t>
                      </a:r>
                    </a:p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1111</a:t>
                      </a:r>
                    </a:p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449" name="Object 17"/>
          <p:cNvGraphicFramePr>
            <a:graphicFrameLocks noChangeAspect="1"/>
          </p:cNvGraphicFramePr>
          <p:nvPr/>
        </p:nvGraphicFramePr>
        <p:xfrm>
          <a:off x="2633663" y="3890963"/>
          <a:ext cx="2057400" cy="1271587"/>
        </p:xfrm>
        <a:graphic>
          <a:graphicData uri="http://schemas.openxmlformats.org/presentationml/2006/ole">
            <p:oleObj spid="_x0000_s18449" name="Equation" r:id="rId3" imgW="698400" imgH="431640" progId="Equation.3">
              <p:embed/>
            </p:oleObj>
          </a:graphicData>
        </a:graphic>
      </p:graphicFrame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0" y="5573713"/>
            <a:ext cx="2633663" cy="5191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C=Q3Q2Q1Q0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8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1" grpId="0" uiExpand="1" build="p" autoUpdateAnimBg="0"/>
      <p:bldP spid="18434" grpId="0" autoUpdateAnimBg="0"/>
      <p:bldP spid="18453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48" name="Picture 20" descr="5-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0288" y="541338"/>
            <a:ext cx="4371975" cy="6030912"/>
          </a:xfrm>
          <a:prstGeom prst="rect">
            <a:avLst/>
          </a:prstGeom>
          <a:noFill/>
        </p:spPr>
      </p:pic>
      <p:sp>
        <p:nvSpPr>
          <p:cNvPr id="99349" name="Rectangle 21"/>
          <p:cNvSpPr>
            <a:spLocks noChangeArrowheads="1"/>
          </p:cNvSpPr>
          <p:nvPr/>
        </p:nvSpPr>
        <p:spPr bwMode="auto">
          <a:xfrm>
            <a:off x="247650" y="22225"/>
            <a:ext cx="4470400" cy="519113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1"/>
                </a:solidFill>
              </a:rPr>
              <a:t>同步四位二进制加法计数器</a:t>
            </a:r>
          </a:p>
        </p:txBody>
      </p:sp>
      <p:sp>
        <p:nvSpPr>
          <p:cNvPr id="99350" name="Rectangle 22"/>
          <p:cNvSpPr>
            <a:spLocks noChangeArrowheads="1"/>
          </p:cNvSpPr>
          <p:nvPr/>
        </p:nvSpPr>
        <p:spPr bwMode="auto">
          <a:xfrm>
            <a:off x="617538" y="2001838"/>
            <a:ext cx="2184400" cy="2100262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</a:rPr>
              <a:t>T0=1</a:t>
            </a:r>
          </a:p>
          <a:p>
            <a:r>
              <a:rPr lang="en-US" altLang="zh-CN" b="1">
                <a:solidFill>
                  <a:schemeClr val="accent1"/>
                </a:solidFill>
              </a:rPr>
              <a:t>T1=Q0</a:t>
            </a:r>
          </a:p>
          <a:p>
            <a:r>
              <a:rPr lang="en-US" altLang="zh-CN" b="1">
                <a:solidFill>
                  <a:schemeClr val="accent1"/>
                </a:solidFill>
              </a:rPr>
              <a:t>T2=Q1Q0</a:t>
            </a:r>
          </a:p>
          <a:p>
            <a:r>
              <a:rPr lang="en-US" altLang="zh-CN" b="1">
                <a:solidFill>
                  <a:schemeClr val="accent1"/>
                </a:solidFill>
              </a:rPr>
              <a:t>T3=Q2Q1Q0</a:t>
            </a: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99351" name="Text Box 23"/>
          <p:cNvSpPr txBox="1">
            <a:spLocks noChangeArrowheads="1"/>
          </p:cNvSpPr>
          <p:nvPr/>
        </p:nvSpPr>
        <p:spPr bwMode="auto">
          <a:xfrm>
            <a:off x="617538" y="3582988"/>
            <a:ext cx="2633662" cy="5191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C=Q3Q2Q1Q0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304800" y="228600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宋体" pitchFamily="2" charset="-122"/>
              </a:rPr>
              <a:t>2</a:t>
            </a:r>
            <a:r>
              <a:rPr lang="zh-CN" altLang="en-US" b="1">
                <a:latin typeface="宋体" pitchFamily="2" charset="-122"/>
              </a:rPr>
              <a:t>）减法</a:t>
            </a:r>
          </a:p>
        </p:txBody>
      </p:sp>
      <p:graphicFrame>
        <p:nvGraphicFramePr>
          <p:cNvPr id="83994" name="Group 26"/>
          <p:cNvGraphicFramePr>
            <a:graphicFrameLocks noGrp="1"/>
          </p:cNvGraphicFramePr>
          <p:nvPr/>
        </p:nvGraphicFramePr>
        <p:xfrm>
          <a:off x="5105400" y="304800"/>
          <a:ext cx="3352800" cy="6485763"/>
        </p:xfrm>
        <a:graphic>
          <a:graphicData uri="http://schemas.openxmlformats.org/drawingml/2006/table">
            <a:tbl>
              <a:tblPr/>
              <a:tblGrid>
                <a:gridCol w="762000"/>
                <a:gridCol w="1981200"/>
                <a:gridCol w="609600"/>
              </a:tblGrid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Q3Q2Q1Q0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5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</a:t>
                      </a:r>
                    </a:p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1111</a:t>
                      </a:r>
                    </a:p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1110</a:t>
                      </a:r>
                    </a:p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1101</a:t>
                      </a:r>
                    </a:p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1100</a:t>
                      </a:r>
                    </a:p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1011</a:t>
                      </a:r>
                    </a:p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1010</a:t>
                      </a:r>
                    </a:p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1001</a:t>
                      </a:r>
                    </a:p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1000</a:t>
                      </a:r>
                    </a:p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0111</a:t>
                      </a:r>
                    </a:p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0110</a:t>
                      </a:r>
                    </a:p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0101</a:t>
                      </a:r>
                    </a:p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0100</a:t>
                      </a:r>
                    </a:p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0011</a:t>
                      </a:r>
                    </a:p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0010</a:t>
                      </a:r>
                    </a:p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0001</a:t>
                      </a:r>
                    </a:p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986" name="Object 18"/>
          <p:cNvGraphicFramePr>
            <a:graphicFrameLocks noChangeAspect="1"/>
          </p:cNvGraphicFramePr>
          <p:nvPr/>
        </p:nvGraphicFramePr>
        <p:xfrm>
          <a:off x="2728913" y="3687763"/>
          <a:ext cx="2057400" cy="1271587"/>
        </p:xfrm>
        <a:graphic>
          <a:graphicData uri="http://schemas.openxmlformats.org/presentationml/2006/ole">
            <p:oleObj spid="_x0000_s83986" name="Equation" r:id="rId3" imgW="698400" imgH="431640" progId="Equation.3">
              <p:embed/>
            </p:oleObj>
          </a:graphicData>
        </a:graphic>
      </p:graphicFrame>
      <p:sp>
        <p:nvSpPr>
          <p:cNvPr id="83987" name="Text Box 19"/>
          <p:cNvSpPr txBox="1">
            <a:spLocks noChangeArrowheads="1"/>
          </p:cNvSpPr>
          <p:nvPr/>
        </p:nvSpPr>
        <p:spPr bwMode="auto">
          <a:xfrm>
            <a:off x="111125" y="828675"/>
            <a:ext cx="4994275" cy="2100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b="1">
                <a:latin typeface="宋体" pitchFamily="2" charset="-122"/>
              </a:rPr>
              <a:t>二进制的位数与触发器的个数相同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b="1">
                <a:latin typeface="宋体" pitchFamily="2" charset="-122"/>
              </a:rPr>
              <a:t>CPi=CP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b="1">
                <a:latin typeface="宋体" pitchFamily="2" charset="-122"/>
              </a:rPr>
              <a:t>触发器均接成</a:t>
            </a:r>
            <a:r>
              <a:rPr lang="en-US" altLang="zh-CN" b="1">
                <a:latin typeface="宋体" pitchFamily="2" charset="-122"/>
              </a:rPr>
              <a:t>TF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b="1">
                <a:latin typeface="宋体" pitchFamily="2" charset="-122"/>
              </a:rPr>
              <a:t>T0=1</a:t>
            </a:r>
            <a:endParaRPr lang="en-US" altLang="zh-CN"/>
          </a:p>
        </p:txBody>
      </p:sp>
      <p:graphicFrame>
        <p:nvGraphicFramePr>
          <p:cNvPr id="83989" name="Object 21"/>
          <p:cNvGraphicFramePr>
            <a:graphicFrameLocks noChangeAspect="1"/>
          </p:cNvGraphicFramePr>
          <p:nvPr/>
        </p:nvGraphicFramePr>
        <p:xfrm>
          <a:off x="71438" y="4706938"/>
          <a:ext cx="3524250" cy="827087"/>
        </p:xfrm>
        <a:graphic>
          <a:graphicData uri="http://schemas.openxmlformats.org/presentationml/2006/ole">
            <p:oleObj spid="_x0000_s83989" name="Equation" r:id="rId4" imgW="1028520" imgH="241200" progId="Equation.3">
              <p:embed/>
            </p:oleObj>
          </a:graphicData>
        </a:graphic>
      </p:graphicFrame>
      <p:graphicFrame>
        <p:nvGraphicFramePr>
          <p:cNvPr id="83995" name="Object 27"/>
          <p:cNvGraphicFramePr>
            <a:graphicFrameLocks noChangeAspect="1"/>
          </p:cNvGraphicFramePr>
          <p:nvPr/>
        </p:nvGraphicFramePr>
        <p:xfrm>
          <a:off x="82550" y="2928938"/>
          <a:ext cx="1325563" cy="612775"/>
        </p:xfrm>
        <a:graphic>
          <a:graphicData uri="http://schemas.openxmlformats.org/presentationml/2006/ole">
            <p:oleObj spid="_x0000_s83995" name="公式" r:id="rId5" imgW="507960" imgH="253800" progId="Equation.3">
              <p:embed/>
            </p:oleObj>
          </a:graphicData>
        </a:graphic>
      </p:graphicFrame>
      <p:graphicFrame>
        <p:nvGraphicFramePr>
          <p:cNvPr id="83996" name="Object 28"/>
          <p:cNvGraphicFramePr>
            <a:graphicFrameLocks noChangeAspect="1"/>
          </p:cNvGraphicFramePr>
          <p:nvPr/>
        </p:nvGraphicFramePr>
        <p:xfrm>
          <a:off x="82550" y="3541713"/>
          <a:ext cx="1658938" cy="568325"/>
        </p:xfrm>
        <a:graphic>
          <a:graphicData uri="http://schemas.openxmlformats.org/presentationml/2006/ole">
            <p:oleObj spid="_x0000_s83996" name="公式" r:id="rId6" imgW="685800" imgH="253800" progId="Equation.3">
              <p:embed/>
            </p:oleObj>
          </a:graphicData>
        </a:graphic>
      </p:graphicFrame>
      <p:graphicFrame>
        <p:nvGraphicFramePr>
          <p:cNvPr id="83997" name="Object 29"/>
          <p:cNvGraphicFramePr>
            <a:graphicFrameLocks noChangeAspect="1"/>
          </p:cNvGraphicFramePr>
          <p:nvPr/>
        </p:nvGraphicFramePr>
        <p:xfrm>
          <a:off x="82550" y="4110038"/>
          <a:ext cx="2128838" cy="596900"/>
        </p:xfrm>
        <a:graphic>
          <a:graphicData uri="http://schemas.openxmlformats.org/presentationml/2006/ole">
            <p:oleObj spid="_x0000_s83997" name="公式" r:id="rId7" imgW="838080" imgH="253800" progId="Equation.3">
              <p:embed/>
            </p:oleObj>
          </a:graphicData>
        </a:graphic>
      </p:graphicFrame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3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3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8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8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3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3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8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autoUpdateAnimBg="0"/>
      <p:bldP spid="83987" grpId="0" uiExpand="1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70" name="Text Box 18"/>
          <p:cNvSpPr txBox="1">
            <a:spLocks noChangeArrowheads="1"/>
          </p:cNvSpPr>
          <p:nvPr/>
        </p:nvSpPr>
        <p:spPr bwMode="auto">
          <a:xfrm>
            <a:off x="111125" y="828675"/>
            <a:ext cx="1325563" cy="4572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b="1">
                <a:latin typeface="宋体" pitchFamily="2" charset="-122"/>
              </a:rPr>
              <a:t>T0=1</a:t>
            </a:r>
            <a:endParaRPr lang="en-US" altLang="zh-CN"/>
          </a:p>
        </p:txBody>
      </p:sp>
      <p:graphicFrame>
        <p:nvGraphicFramePr>
          <p:cNvPr id="100371" name="Object 19"/>
          <p:cNvGraphicFramePr>
            <a:graphicFrameLocks noChangeAspect="1"/>
          </p:cNvGraphicFramePr>
          <p:nvPr/>
        </p:nvGraphicFramePr>
        <p:xfrm>
          <a:off x="111125" y="3063875"/>
          <a:ext cx="3524250" cy="827088"/>
        </p:xfrm>
        <a:graphic>
          <a:graphicData uri="http://schemas.openxmlformats.org/presentationml/2006/ole">
            <p:oleObj spid="_x0000_s100371" name="Equation" r:id="rId3" imgW="1028520" imgH="241200" progId="Equation.3">
              <p:embed/>
            </p:oleObj>
          </a:graphicData>
        </a:graphic>
      </p:graphicFrame>
      <p:graphicFrame>
        <p:nvGraphicFramePr>
          <p:cNvPr id="100372" name="Object 20"/>
          <p:cNvGraphicFramePr>
            <a:graphicFrameLocks noChangeAspect="1"/>
          </p:cNvGraphicFramePr>
          <p:nvPr/>
        </p:nvGraphicFramePr>
        <p:xfrm>
          <a:off x="111125" y="1285875"/>
          <a:ext cx="1325563" cy="612775"/>
        </p:xfrm>
        <a:graphic>
          <a:graphicData uri="http://schemas.openxmlformats.org/presentationml/2006/ole">
            <p:oleObj spid="_x0000_s100372" name="公式" r:id="rId4" imgW="507960" imgH="253800" progId="Equation.3">
              <p:embed/>
            </p:oleObj>
          </a:graphicData>
        </a:graphic>
      </p:graphicFrame>
      <p:graphicFrame>
        <p:nvGraphicFramePr>
          <p:cNvPr id="100373" name="Object 21"/>
          <p:cNvGraphicFramePr>
            <a:graphicFrameLocks noChangeAspect="1"/>
          </p:cNvGraphicFramePr>
          <p:nvPr/>
        </p:nvGraphicFramePr>
        <p:xfrm>
          <a:off x="111125" y="1898650"/>
          <a:ext cx="1658938" cy="568325"/>
        </p:xfrm>
        <a:graphic>
          <a:graphicData uri="http://schemas.openxmlformats.org/presentationml/2006/ole">
            <p:oleObj spid="_x0000_s100373" name="公式" r:id="rId5" imgW="685800" imgH="253800" progId="Equation.3">
              <p:embed/>
            </p:oleObj>
          </a:graphicData>
        </a:graphic>
      </p:graphicFrame>
      <p:graphicFrame>
        <p:nvGraphicFramePr>
          <p:cNvPr id="100374" name="Object 22"/>
          <p:cNvGraphicFramePr>
            <a:graphicFrameLocks noChangeAspect="1"/>
          </p:cNvGraphicFramePr>
          <p:nvPr/>
        </p:nvGraphicFramePr>
        <p:xfrm>
          <a:off x="111125" y="2466975"/>
          <a:ext cx="2128838" cy="596900"/>
        </p:xfrm>
        <a:graphic>
          <a:graphicData uri="http://schemas.openxmlformats.org/presentationml/2006/ole">
            <p:oleObj spid="_x0000_s100374" name="公式" r:id="rId6" imgW="838080" imgH="253800" progId="Equation.3">
              <p:embed/>
            </p:oleObj>
          </a:graphicData>
        </a:graphic>
      </p:graphicFrame>
      <p:sp>
        <p:nvSpPr>
          <p:cNvPr id="100375" name="Rectangle 23"/>
          <p:cNvSpPr>
            <a:spLocks noChangeArrowheads="1"/>
          </p:cNvSpPr>
          <p:nvPr/>
        </p:nvSpPr>
        <p:spPr bwMode="auto">
          <a:xfrm>
            <a:off x="111125" y="304800"/>
            <a:ext cx="4470400" cy="519113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1"/>
                </a:solidFill>
              </a:rPr>
              <a:t>同步四位二进制加法计数器</a:t>
            </a:r>
          </a:p>
        </p:txBody>
      </p:sp>
      <p:pic>
        <p:nvPicPr>
          <p:cNvPr id="100377" name="Picture 25" descr="5-3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06863" y="823913"/>
            <a:ext cx="3657600" cy="5751512"/>
          </a:xfrm>
          <a:prstGeom prst="rect">
            <a:avLst/>
          </a:prstGeom>
          <a:noFill/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42900"/>
            <a:ext cx="6805613" cy="871538"/>
          </a:xfrm>
        </p:spPr>
        <p:txBody>
          <a:bodyPr/>
          <a:lstStyle/>
          <a:p>
            <a:r>
              <a:rPr lang="en-US" altLang="zh-CN" sz="3600" b="1"/>
              <a:t>3</a:t>
            </a:r>
            <a:r>
              <a:rPr lang="zh-CN" altLang="en-US" sz="3600" b="1"/>
              <a:t>）可逆计数器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838200" y="1214438"/>
            <a:ext cx="241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A</a:t>
            </a:r>
            <a:r>
              <a:rPr lang="zh-CN" altLang="en-US" b="1"/>
              <a:t>、单时钟</a:t>
            </a:r>
          </a:p>
        </p:txBody>
      </p:sp>
      <p:grpSp>
        <p:nvGrpSpPr>
          <p:cNvPr id="85001" name="Group 9"/>
          <p:cNvGrpSpPr>
            <a:grpSpLocks/>
          </p:cNvGrpSpPr>
          <p:nvPr/>
        </p:nvGrpSpPr>
        <p:grpSpPr bwMode="auto">
          <a:xfrm>
            <a:off x="1123950" y="2206625"/>
            <a:ext cx="2419350" cy="1014413"/>
            <a:chOff x="528" y="1656"/>
            <a:chExt cx="1524" cy="639"/>
          </a:xfrm>
        </p:grpSpPr>
        <p:sp>
          <p:nvSpPr>
            <p:cNvPr id="84996" name="Text Box 4"/>
            <p:cNvSpPr txBox="1">
              <a:spLocks noChangeArrowheads="1"/>
            </p:cNvSpPr>
            <p:nvPr/>
          </p:nvSpPr>
          <p:spPr bwMode="auto">
            <a:xfrm>
              <a:off x="828" y="1656"/>
              <a:ext cx="1224" cy="6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U/D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CP</a:t>
              </a:r>
            </a:p>
          </p:txBody>
        </p:sp>
        <p:sp>
          <p:nvSpPr>
            <p:cNvPr id="84997" name="Line 5"/>
            <p:cNvSpPr>
              <a:spLocks noChangeShapeType="1"/>
            </p:cNvSpPr>
            <p:nvPr/>
          </p:nvSpPr>
          <p:spPr bwMode="auto">
            <a:xfrm>
              <a:off x="528" y="1845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998" name="Line 6"/>
            <p:cNvSpPr>
              <a:spLocks noChangeShapeType="1"/>
            </p:cNvSpPr>
            <p:nvPr/>
          </p:nvSpPr>
          <p:spPr bwMode="auto">
            <a:xfrm>
              <a:off x="528" y="2160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999" name="Line 7"/>
            <p:cNvSpPr>
              <a:spLocks noChangeShapeType="1"/>
            </p:cNvSpPr>
            <p:nvPr/>
          </p:nvSpPr>
          <p:spPr bwMode="auto">
            <a:xfrm>
              <a:off x="855" y="1710"/>
              <a:ext cx="2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5048250" y="1906588"/>
          <a:ext cx="2595563" cy="1314450"/>
        </p:xfrm>
        <a:graphic>
          <a:graphicData uri="http://schemas.openxmlformats.org/presentationml/2006/ole">
            <p:oleObj spid="_x0000_s85002" name="Equation" r:id="rId3" imgW="952200" imgH="482400" progId="Equation.3">
              <p:embed/>
            </p:oleObj>
          </a:graphicData>
        </a:graphic>
      </p:graphicFrame>
      <p:graphicFrame>
        <p:nvGraphicFramePr>
          <p:cNvPr id="85003" name="Object 11"/>
          <p:cNvGraphicFramePr>
            <a:graphicFrameLocks noChangeAspect="1"/>
          </p:cNvGraphicFramePr>
          <p:nvPr/>
        </p:nvGraphicFramePr>
        <p:xfrm>
          <a:off x="1323975" y="4217988"/>
          <a:ext cx="7197725" cy="1068387"/>
        </p:xfrm>
        <a:graphic>
          <a:graphicData uri="http://schemas.openxmlformats.org/presentationml/2006/ole">
            <p:oleObj spid="_x0000_s85003" name="Equation" r:id="rId4" imgW="1968480" imgH="291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5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5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5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5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5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5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 autoUpdateAnimBg="0"/>
      <p:bldP spid="8499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1447800"/>
            <a:ext cx="6858000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accent1"/>
                </a:solidFill>
              </a:rPr>
              <a:t>z</a:t>
            </a:r>
            <a:r>
              <a:rPr lang="en-US" altLang="zh-CN" sz="3600" b="1" baseline="-25000">
                <a:solidFill>
                  <a:schemeClr val="accent1"/>
                </a:solidFill>
              </a:rPr>
              <a:t>1</a:t>
            </a:r>
            <a:r>
              <a:rPr lang="en-US" altLang="zh-CN" sz="3600" b="1">
                <a:solidFill>
                  <a:schemeClr val="accent1"/>
                </a:solidFill>
              </a:rPr>
              <a:t>=g</a:t>
            </a:r>
            <a:r>
              <a:rPr lang="en-US" altLang="zh-CN" sz="3600" b="1" baseline="-25000">
                <a:solidFill>
                  <a:schemeClr val="accent1"/>
                </a:solidFill>
              </a:rPr>
              <a:t>1</a:t>
            </a:r>
            <a:r>
              <a:rPr lang="en-US" altLang="zh-CN" sz="3600" b="1">
                <a:solidFill>
                  <a:schemeClr val="accent1"/>
                </a:solidFill>
              </a:rPr>
              <a:t>(x</a:t>
            </a:r>
            <a:r>
              <a:rPr lang="en-US" altLang="zh-CN" sz="3600" b="1" baseline="-25000">
                <a:solidFill>
                  <a:schemeClr val="accent1"/>
                </a:solidFill>
              </a:rPr>
              <a:t>1</a:t>
            </a:r>
            <a:r>
              <a:rPr lang="en-US" altLang="zh-CN" sz="3600" b="1">
                <a:solidFill>
                  <a:schemeClr val="accent1"/>
                </a:solidFill>
              </a:rPr>
              <a:t>,x</a:t>
            </a:r>
            <a:r>
              <a:rPr lang="en-US" altLang="zh-CN" sz="3600" b="1" baseline="-25000">
                <a:solidFill>
                  <a:schemeClr val="accent1"/>
                </a:solidFill>
              </a:rPr>
              <a:t>2 </a:t>
            </a:r>
            <a:r>
              <a:rPr lang="en-US" altLang="zh-CN" sz="3600" b="1">
                <a:solidFill>
                  <a:schemeClr val="accent1"/>
                </a:solidFill>
              </a:rPr>
              <a:t>,</a:t>
            </a:r>
            <a:r>
              <a:rPr lang="en-US" altLang="zh-CN" sz="3600" b="1" baseline="-25000">
                <a:solidFill>
                  <a:schemeClr val="accent1"/>
                </a:solidFill>
              </a:rPr>
              <a:t> </a:t>
            </a:r>
            <a:r>
              <a:rPr lang="en-US" altLang="zh-CN" sz="3600" b="1">
                <a:solidFill>
                  <a:schemeClr val="accent1"/>
                </a:solidFill>
              </a:rPr>
              <a:t>… , x</a:t>
            </a:r>
            <a:r>
              <a:rPr lang="en-US" altLang="zh-CN" sz="3600" b="1" baseline="-25000">
                <a:solidFill>
                  <a:schemeClr val="accent1"/>
                </a:solidFill>
              </a:rPr>
              <a:t>n </a:t>
            </a:r>
            <a:r>
              <a:rPr lang="en-US" altLang="zh-CN" sz="3600" b="1">
                <a:solidFill>
                  <a:schemeClr val="accent1"/>
                </a:solidFill>
              </a:rPr>
              <a:t>,</a:t>
            </a:r>
            <a:r>
              <a:rPr lang="en-US" altLang="zh-CN" sz="3600" b="1" baseline="-25000">
                <a:solidFill>
                  <a:schemeClr val="accent1"/>
                </a:solidFill>
              </a:rPr>
              <a:t> </a:t>
            </a:r>
            <a:r>
              <a:rPr lang="en-US" altLang="zh-CN" sz="3600" b="1">
                <a:solidFill>
                  <a:schemeClr val="accent1"/>
                </a:solidFill>
              </a:rPr>
              <a:t>q</a:t>
            </a:r>
            <a:r>
              <a:rPr lang="en-US" altLang="zh-CN" sz="3600" b="1" baseline="-25000">
                <a:solidFill>
                  <a:schemeClr val="accent1"/>
                </a:solidFill>
              </a:rPr>
              <a:t>1 </a:t>
            </a:r>
            <a:r>
              <a:rPr lang="en-US" altLang="zh-CN" sz="3600" b="1">
                <a:solidFill>
                  <a:schemeClr val="accent1"/>
                </a:solidFill>
              </a:rPr>
              <a:t>,</a:t>
            </a:r>
            <a:r>
              <a:rPr lang="en-US" altLang="zh-CN" sz="3600" b="1" baseline="-25000">
                <a:solidFill>
                  <a:schemeClr val="accent1"/>
                </a:solidFill>
              </a:rPr>
              <a:t> </a:t>
            </a:r>
            <a:r>
              <a:rPr lang="en-US" altLang="zh-CN" sz="3600" b="1">
                <a:solidFill>
                  <a:schemeClr val="accent1"/>
                </a:solidFill>
              </a:rPr>
              <a:t>q</a:t>
            </a:r>
            <a:r>
              <a:rPr lang="en-US" altLang="zh-CN" sz="3600" b="1" baseline="-25000">
                <a:solidFill>
                  <a:schemeClr val="accent1"/>
                </a:solidFill>
              </a:rPr>
              <a:t>2 </a:t>
            </a:r>
            <a:r>
              <a:rPr lang="en-US" altLang="zh-CN" sz="3600" b="1">
                <a:solidFill>
                  <a:schemeClr val="accent1"/>
                </a:solidFill>
              </a:rPr>
              <a:t>,</a:t>
            </a:r>
            <a:r>
              <a:rPr lang="en-US" altLang="zh-CN" sz="3600" b="1" baseline="-25000">
                <a:solidFill>
                  <a:schemeClr val="accent1"/>
                </a:solidFill>
              </a:rPr>
              <a:t> </a:t>
            </a:r>
            <a:r>
              <a:rPr lang="en-US" altLang="zh-CN" sz="3600" b="1">
                <a:solidFill>
                  <a:schemeClr val="accent1"/>
                </a:solidFill>
              </a:rPr>
              <a:t>…</a:t>
            </a:r>
            <a:r>
              <a:rPr lang="en-US" altLang="zh-CN" sz="3600" b="1" baseline="-25000">
                <a:solidFill>
                  <a:schemeClr val="accent1"/>
                </a:solidFill>
              </a:rPr>
              <a:t> </a:t>
            </a:r>
            <a:r>
              <a:rPr lang="en-US" altLang="zh-CN" sz="3600" b="1">
                <a:solidFill>
                  <a:schemeClr val="accent1"/>
                </a:solidFill>
              </a:rPr>
              <a:t>, q</a:t>
            </a:r>
            <a:r>
              <a:rPr lang="en-US" altLang="zh-CN" sz="3600" b="1" baseline="-25000">
                <a:solidFill>
                  <a:schemeClr val="accent1"/>
                </a:solidFill>
              </a:rPr>
              <a:t>l</a:t>
            </a:r>
            <a:r>
              <a:rPr lang="en-US" altLang="zh-CN" sz="3600" b="1">
                <a:solidFill>
                  <a:schemeClr val="accent1"/>
                </a:solidFill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accent1"/>
                </a:solidFill>
              </a:rPr>
              <a:t>z</a:t>
            </a:r>
            <a:r>
              <a:rPr lang="en-US" altLang="zh-CN" sz="3600" b="1" baseline="-25000">
                <a:solidFill>
                  <a:schemeClr val="accent1"/>
                </a:solidFill>
              </a:rPr>
              <a:t>2</a:t>
            </a:r>
            <a:r>
              <a:rPr lang="en-US" altLang="zh-CN" sz="3600" b="1">
                <a:solidFill>
                  <a:schemeClr val="accent1"/>
                </a:solidFill>
              </a:rPr>
              <a:t>=g</a:t>
            </a:r>
            <a:r>
              <a:rPr lang="en-US" altLang="zh-CN" sz="3600" b="1" baseline="-25000">
                <a:solidFill>
                  <a:schemeClr val="accent1"/>
                </a:solidFill>
              </a:rPr>
              <a:t>2</a:t>
            </a:r>
            <a:r>
              <a:rPr lang="en-US" altLang="zh-CN" sz="3600" b="1">
                <a:solidFill>
                  <a:schemeClr val="accent1"/>
                </a:solidFill>
              </a:rPr>
              <a:t>(x</a:t>
            </a:r>
            <a:r>
              <a:rPr lang="en-US" altLang="zh-CN" sz="3600" b="1" baseline="-25000">
                <a:solidFill>
                  <a:schemeClr val="accent1"/>
                </a:solidFill>
              </a:rPr>
              <a:t>1</a:t>
            </a:r>
            <a:r>
              <a:rPr lang="en-US" altLang="zh-CN" sz="3600" b="1">
                <a:solidFill>
                  <a:schemeClr val="accent1"/>
                </a:solidFill>
              </a:rPr>
              <a:t>,x</a:t>
            </a:r>
            <a:r>
              <a:rPr lang="en-US" altLang="zh-CN" sz="3600" b="1" baseline="-25000">
                <a:solidFill>
                  <a:schemeClr val="accent1"/>
                </a:solidFill>
              </a:rPr>
              <a:t>2 </a:t>
            </a:r>
            <a:r>
              <a:rPr lang="en-US" altLang="zh-CN" sz="3600" b="1">
                <a:solidFill>
                  <a:schemeClr val="accent1"/>
                </a:solidFill>
              </a:rPr>
              <a:t>,</a:t>
            </a:r>
            <a:r>
              <a:rPr lang="en-US" altLang="zh-CN" sz="3600" b="1" baseline="-25000">
                <a:solidFill>
                  <a:schemeClr val="accent1"/>
                </a:solidFill>
              </a:rPr>
              <a:t> </a:t>
            </a:r>
            <a:r>
              <a:rPr lang="en-US" altLang="zh-CN" sz="3600" b="1">
                <a:solidFill>
                  <a:schemeClr val="accent1"/>
                </a:solidFill>
              </a:rPr>
              <a:t>… , x</a:t>
            </a:r>
            <a:r>
              <a:rPr lang="en-US" altLang="zh-CN" sz="3600" b="1" baseline="-25000">
                <a:solidFill>
                  <a:schemeClr val="accent1"/>
                </a:solidFill>
              </a:rPr>
              <a:t>n </a:t>
            </a:r>
            <a:r>
              <a:rPr lang="en-US" altLang="zh-CN" sz="3600" b="1">
                <a:solidFill>
                  <a:schemeClr val="accent1"/>
                </a:solidFill>
              </a:rPr>
              <a:t>,</a:t>
            </a:r>
            <a:r>
              <a:rPr lang="en-US" altLang="zh-CN" sz="3600" b="1" baseline="-25000">
                <a:solidFill>
                  <a:schemeClr val="accent1"/>
                </a:solidFill>
              </a:rPr>
              <a:t> </a:t>
            </a:r>
            <a:r>
              <a:rPr lang="en-US" altLang="zh-CN" sz="3600" b="1">
                <a:solidFill>
                  <a:schemeClr val="accent1"/>
                </a:solidFill>
              </a:rPr>
              <a:t>q</a:t>
            </a:r>
            <a:r>
              <a:rPr lang="en-US" altLang="zh-CN" sz="3600" b="1" baseline="-25000">
                <a:solidFill>
                  <a:schemeClr val="accent1"/>
                </a:solidFill>
              </a:rPr>
              <a:t>1 </a:t>
            </a:r>
            <a:r>
              <a:rPr lang="en-US" altLang="zh-CN" sz="3600" b="1">
                <a:solidFill>
                  <a:schemeClr val="accent1"/>
                </a:solidFill>
              </a:rPr>
              <a:t>,</a:t>
            </a:r>
            <a:r>
              <a:rPr lang="en-US" altLang="zh-CN" sz="3600" b="1" baseline="-25000">
                <a:solidFill>
                  <a:schemeClr val="accent1"/>
                </a:solidFill>
              </a:rPr>
              <a:t> </a:t>
            </a:r>
            <a:r>
              <a:rPr lang="en-US" altLang="zh-CN" sz="3600" b="1">
                <a:solidFill>
                  <a:schemeClr val="accent1"/>
                </a:solidFill>
              </a:rPr>
              <a:t>q</a:t>
            </a:r>
            <a:r>
              <a:rPr lang="en-US" altLang="zh-CN" sz="3600" b="1" baseline="-25000">
                <a:solidFill>
                  <a:schemeClr val="accent1"/>
                </a:solidFill>
              </a:rPr>
              <a:t>2 </a:t>
            </a:r>
            <a:r>
              <a:rPr lang="en-US" altLang="zh-CN" sz="3600" b="1">
                <a:solidFill>
                  <a:schemeClr val="accent1"/>
                </a:solidFill>
              </a:rPr>
              <a:t>,</a:t>
            </a:r>
            <a:r>
              <a:rPr lang="en-US" altLang="zh-CN" sz="3600" b="1" baseline="-25000">
                <a:solidFill>
                  <a:schemeClr val="accent1"/>
                </a:solidFill>
              </a:rPr>
              <a:t> </a:t>
            </a:r>
            <a:r>
              <a:rPr lang="en-US" altLang="zh-CN" sz="3600" b="1">
                <a:solidFill>
                  <a:schemeClr val="accent1"/>
                </a:solidFill>
              </a:rPr>
              <a:t>…</a:t>
            </a:r>
            <a:r>
              <a:rPr lang="en-US" altLang="zh-CN" sz="3600" b="1" baseline="-25000">
                <a:solidFill>
                  <a:schemeClr val="accent1"/>
                </a:solidFill>
              </a:rPr>
              <a:t> </a:t>
            </a:r>
            <a:r>
              <a:rPr lang="en-US" altLang="zh-CN" sz="3600" b="1">
                <a:solidFill>
                  <a:schemeClr val="accent1"/>
                </a:solidFill>
              </a:rPr>
              <a:t>, q</a:t>
            </a:r>
            <a:r>
              <a:rPr lang="en-US" altLang="zh-CN" sz="3600" b="1" baseline="-25000">
                <a:solidFill>
                  <a:schemeClr val="accent1"/>
                </a:solidFill>
              </a:rPr>
              <a:t>l</a:t>
            </a:r>
            <a:r>
              <a:rPr lang="en-US" altLang="zh-CN" sz="3600" b="1">
                <a:solidFill>
                  <a:schemeClr val="accent1"/>
                </a:solidFill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accent1"/>
                </a:solidFill>
              </a:rPr>
              <a:t>……………….</a:t>
            </a:r>
          </a:p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accent1"/>
                </a:solidFill>
              </a:rPr>
              <a:t>z</a:t>
            </a:r>
            <a:r>
              <a:rPr lang="en-US" altLang="zh-CN" sz="3600" b="1" baseline="-25000">
                <a:solidFill>
                  <a:schemeClr val="accent1"/>
                </a:solidFill>
              </a:rPr>
              <a:t>k</a:t>
            </a:r>
            <a:r>
              <a:rPr lang="en-US" altLang="zh-CN" sz="3600" b="1">
                <a:solidFill>
                  <a:schemeClr val="accent1"/>
                </a:solidFill>
              </a:rPr>
              <a:t>=g</a:t>
            </a:r>
            <a:r>
              <a:rPr lang="en-US" altLang="zh-CN" sz="3600" b="1" baseline="-25000">
                <a:solidFill>
                  <a:schemeClr val="accent1"/>
                </a:solidFill>
              </a:rPr>
              <a:t>k</a:t>
            </a:r>
            <a:r>
              <a:rPr lang="en-US" altLang="zh-CN" sz="3600" b="1">
                <a:solidFill>
                  <a:schemeClr val="accent1"/>
                </a:solidFill>
              </a:rPr>
              <a:t>(x</a:t>
            </a:r>
            <a:r>
              <a:rPr lang="en-US" altLang="zh-CN" sz="3600" b="1" baseline="-25000">
                <a:solidFill>
                  <a:schemeClr val="accent1"/>
                </a:solidFill>
              </a:rPr>
              <a:t>1</a:t>
            </a:r>
            <a:r>
              <a:rPr lang="en-US" altLang="zh-CN" sz="3600" b="1">
                <a:solidFill>
                  <a:schemeClr val="accent1"/>
                </a:solidFill>
              </a:rPr>
              <a:t>,x</a:t>
            </a:r>
            <a:r>
              <a:rPr lang="en-US" altLang="zh-CN" sz="3600" b="1" baseline="-25000">
                <a:solidFill>
                  <a:schemeClr val="accent1"/>
                </a:solidFill>
              </a:rPr>
              <a:t>2 </a:t>
            </a:r>
            <a:r>
              <a:rPr lang="en-US" altLang="zh-CN" sz="3600" b="1">
                <a:solidFill>
                  <a:schemeClr val="accent1"/>
                </a:solidFill>
              </a:rPr>
              <a:t>,</a:t>
            </a:r>
            <a:r>
              <a:rPr lang="en-US" altLang="zh-CN" sz="3600" b="1" baseline="-25000">
                <a:solidFill>
                  <a:schemeClr val="accent1"/>
                </a:solidFill>
              </a:rPr>
              <a:t> </a:t>
            </a:r>
            <a:r>
              <a:rPr lang="en-US" altLang="zh-CN" sz="3600" b="1">
                <a:solidFill>
                  <a:schemeClr val="accent1"/>
                </a:solidFill>
              </a:rPr>
              <a:t>… , x</a:t>
            </a:r>
            <a:r>
              <a:rPr lang="en-US" altLang="zh-CN" sz="3600" b="1" baseline="-25000">
                <a:solidFill>
                  <a:schemeClr val="accent1"/>
                </a:solidFill>
              </a:rPr>
              <a:t>n </a:t>
            </a:r>
            <a:r>
              <a:rPr lang="en-US" altLang="zh-CN" sz="3600" b="1">
                <a:solidFill>
                  <a:schemeClr val="accent1"/>
                </a:solidFill>
              </a:rPr>
              <a:t>,</a:t>
            </a:r>
            <a:r>
              <a:rPr lang="en-US" altLang="zh-CN" sz="3600" b="1" baseline="-25000">
                <a:solidFill>
                  <a:schemeClr val="accent1"/>
                </a:solidFill>
              </a:rPr>
              <a:t> </a:t>
            </a:r>
            <a:r>
              <a:rPr lang="en-US" altLang="zh-CN" sz="3600" b="1">
                <a:solidFill>
                  <a:schemeClr val="accent1"/>
                </a:solidFill>
              </a:rPr>
              <a:t>q</a:t>
            </a:r>
            <a:r>
              <a:rPr lang="en-US" altLang="zh-CN" sz="3600" b="1" baseline="-25000">
                <a:solidFill>
                  <a:schemeClr val="accent1"/>
                </a:solidFill>
              </a:rPr>
              <a:t>1 </a:t>
            </a:r>
            <a:r>
              <a:rPr lang="en-US" altLang="zh-CN" sz="3600" b="1">
                <a:solidFill>
                  <a:schemeClr val="accent1"/>
                </a:solidFill>
              </a:rPr>
              <a:t>,</a:t>
            </a:r>
            <a:r>
              <a:rPr lang="en-US" altLang="zh-CN" sz="3600" b="1" baseline="-25000">
                <a:solidFill>
                  <a:schemeClr val="accent1"/>
                </a:solidFill>
              </a:rPr>
              <a:t> </a:t>
            </a:r>
            <a:r>
              <a:rPr lang="en-US" altLang="zh-CN" sz="3600" b="1">
                <a:solidFill>
                  <a:schemeClr val="accent1"/>
                </a:solidFill>
              </a:rPr>
              <a:t>q</a:t>
            </a:r>
            <a:r>
              <a:rPr lang="en-US" altLang="zh-CN" sz="3600" b="1" baseline="-25000">
                <a:solidFill>
                  <a:schemeClr val="accent1"/>
                </a:solidFill>
              </a:rPr>
              <a:t>2 </a:t>
            </a:r>
            <a:r>
              <a:rPr lang="en-US" altLang="zh-CN" sz="3600" b="1">
                <a:solidFill>
                  <a:schemeClr val="accent1"/>
                </a:solidFill>
              </a:rPr>
              <a:t>,</a:t>
            </a:r>
            <a:r>
              <a:rPr lang="en-US" altLang="zh-CN" sz="3600" b="1" baseline="-25000">
                <a:solidFill>
                  <a:schemeClr val="accent1"/>
                </a:solidFill>
              </a:rPr>
              <a:t> </a:t>
            </a:r>
            <a:r>
              <a:rPr lang="en-US" altLang="zh-CN" sz="3600" b="1">
                <a:solidFill>
                  <a:schemeClr val="accent1"/>
                </a:solidFill>
              </a:rPr>
              <a:t>…</a:t>
            </a:r>
            <a:r>
              <a:rPr lang="en-US" altLang="zh-CN" sz="3600" b="1" baseline="-25000">
                <a:solidFill>
                  <a:schemeClr val="accent1"/>
                </a:solidFill>
              </a:rPr>
              <a:t> </a:t>
            </a:r>
            <a:r>
              <a:rPr lang="en-US" altLang="zh-CN" sz="3600" b="1">
                <a:solidFill>
                  <a:schemeClr val="accent1"/>
                </a:solidFill>
              </a:rPr>
              <a:t>, q</a:t>
            </a:r>
            <a:r>
              <a:rPr lang="en-US" altLang="zh-CN" sz="3600" b="1" baseline="-25000">
                <a:solidFill>
                  <a:schemeClr val="accent1"/>
                </a:solidFill>
              </a:rPr>
              <a:t>l</a:t>
            </a:r>
            <a:r>
              <a:rPr lang="en-US" altLang="zh-CN" sz="3600" b="1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7171" name="AutoShape 3"/>
          <p:cNvSpPr>
            <a:spLocks/>
          </p:cNvSpPr>
          <p:nvPr/>
        </p:nvSpPr>
        <p:spPr bwMode="auto">
          <a:xfrm>
            <a:off x="6400800" y="1752600"/>
            <a:ext cx="609600" cy="2667000"/>
          </a:xfrm>
          <a:prstGeom prst="rightBrace">
            <a:avLst>
              <a:gd name="adj1" fmla="val 36458"/>
              <a:gd name="adj2" fmla="val 50000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>
              <a:solidFill>
                <a:srgbClr val="33CC33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781800" y="2819400"/>
            <a:ext cx="2667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solidFill>
                  <a:srgbClr val="FF0066"/>
                </a:solidFill>
              </a:rPr>
              <a:t>Z=G(X,Q)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600200" y="762000"/>
            <a:ext cx="6019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66"/>
                </a:solidFill>
              </a:rPr>
              <a:t>2</a:t>
            </a:r>
            <a:r>
              <a:rPr lang="zh-CN" altLang="en-US" sz="3600" b="1">
                <a:solidFill>
                  <a:srgbClr val="FF0066"/>
                </a:solidFill>
              </a:rPr>
              <a:t>、驱动方程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 autoUpdateAnimBg="0"/>
      <p:bldP spid="7171" grpId="0" animBg="1" autoUpdateAnimBg="0"/>
      <p:bldP spid="717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42900"/>
            <a:ext cx="6805613" cy="871538"/>
          </a:xfrm>
        </p:spPr>
        <p:txBody>
          <a:bodyPr/>
          <a:lstStyle/>
          <a:p>
            <a:r>
              <a:rPr lang="en-US" altLang="zh-CN" sz="3600" b="1"/>
              <a:t>B</a:t>
            </a:r>
            <a:r>
              <a:rPr lang="zh-CN" altLang="en-US" sz="3600" b="1"/>
              <a:t>、双时钟</a:t>
            </a:r>
          </a:p>
        </p:txBody>
      </p:sp>
      <p:grpSp>
        <p:nvGrpSpPr>
          <p:cNvPr id="86029" name="Group 13"/>
          <p:cNvGrpSpPr>
            <a:grpSpLocks/>
          </p:cNvGrpSpPr>
          <p:nvPr/>
        </p:nvGrpSpPr>
        <p:grpSpPr bwMode="auto">
          <a:xfrm>
            <a:off x="1123950" y="2206625"/>
            <a:ext cx="2419350" cy="1014413"/>
            <a:chOff x="708" y="1390"/>
            <a:chExt cx="1524" cy="639"/>
          </a:xfrm>
        </p:grpSpPr>
        <p:sp>
          <p:nvSpPr>
            <p:cNvPr id="86021" name="Text Box 5"/>
            <p:cNvSpPr txBox="1">
              <a:spLocks noChangeArrowheads="1"/>
            </p:cNvSpPr>
            <p:nvPr/>
          </p:nvSpPr>
          <p:spPr bwMode="auto">
            <a:xfrm>
              <a:off x="1008" y="1390"/>
              <a:ext cx="1224" cy="6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CP</a:t>
              </a:r>
              <a:r>
                <a:rPr lang="en-US" altLang="zh-CN" baseline="-25000"/>
                <a:t>D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CP</a:t>
              </a:r>
              <a:r>
                <a:rPr lang="en-US" altLang="zh-CN" baseline="-25000"/>
                <a:t>U</a:t>
              </a:r>
            </a:p>
          </p:txBody>
        </p:sp>
        <p:sp>
          <p:nvSpPr>
            <p:cNvPr id="86022" name="Line 6"/>
            <p:cNvSpPr>
              <a:spLocks noChangeShapeType="1"/>
            </p:cNvSpPr>
            <p:nvPr/>
          </p:nvSpPr>
          <p:spPr bwMode="auto">
            <a:xfrm>
              <a:off x="708" y="1579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23" name="Line 7"/>
            <p:cNvSpPr>
              <a:spLocks noChangeShapeType="1"/>
            </p:cNvSpPr>
            <p:nvPr/>
          </p:nvSpPr>
          <p:spPr bwMode="auto">
            <a:xfrm>
              <a:off x="708" y="1894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6025" name="Object 9"/>
          <p:cNvGraphicFramePr>
            <a:graphicFrameLocks noChangeAspect="1"/>
          </p:cNvGraphicFramePr>
          <p:nvPr/>
        </p:nvGraphicFramePr>
        <p:xfrm>
          <a:off x="4829175" y="1941513"/>
          <a:ext cx="2157413" cy="1244600"/>
        </p:xfrm>
        <a:graphic>
          <a:graphicData uri="http://schemas.openxmlformats.org/presentationml/2006/ole">
            <p:oleObj spid="_x0000_s86025" name="Equation" r:id="rId3" imgW="660240" imgH="457200" progId="Equation.3">
              <p:embed/>
            </p:oleObj>
          </a:graphicData>
        </a:graphic>
      </p:graphicFrame>
      <p:graphicFrame>
        <p:nvGraphicFramePr>
          <p:cNvPr id="86026" name="Object 10"/>
          <p:cNvGraphicFramePr>
            <a:graphicFrameLocks noChangeAspect="1"/>
          </p:cNvGraphicFramePr>
          <p:nvPr/>
        </p:nvGraphicFramePr>
        <p:xfrm>
          <a:off x="1123950" y="4751388"/>
          <a:ext cx="6918325" cy="974725"/>
        </p:xfrm>
        <a:graphic>
          <a:graphicData uri="http://schemas.openxmlformats.org/presentationml/2006/ole">
            <p:oleObj spid="_x0000_s86026" name="Equation" r:id="rId4" imgW="1892160" imgH="266400" progId="Equation.3">
              <p:embed/>
            </p:oleObj>
          </a:graphicData>
        </a:graphic>
      </p:graphicFrame>
      <p:sp>
        <p:nvSpPr>
          <p:cNvPr id="86028" name="Text Box 12"/>
          <p:cNvSpPr txBox="1">
            <a:spLocks noChangeArrowheads="1"/>
          </p:cNvSpPr>
          <p:nvPr/>
        </p:nvSpPr>
        <p:spPr bwMode="auto">
          <a:xfrm>
            <a:off x="1385888" y="3678238"/>
            <a:ext cx="62579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660033"/>
                </a:solidFill>
              </a:rPr>
              <a:t>触发器接成</a:t>
            </a:r>
            <a:r>
              <a:rPr lang="en-US" altLang="zh-CN" sz="3200" b="1">
                <a:solidFill>
                  <a:srgbClr val="660033"/>
                </a:solidFill>
              </a:rPr>
              <a:t>T`F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autoUpdateAnimBg="0"/>
      <p:bldP spid="86028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/>
              <a:t>2</a:t>
            </a:r>
            <a:r>
              <a:rPr lang="zh-CN" altLang="en-US" sz="2800" b="1"/>
              <a:t>、中规模集成同步计数器</a:t>
            </a:r>
            <a:br>
              <a:rPr lang="zh-CN" altLang="en-US" sz="2800" b="1"/>
            </a:br>
            <a:r>
              <a:rPr lang="en-US" altLang="zh-CN" sz="2800" b="1"/>
              <a:t>1)</a:t>
            </a:r>
            <a:r>
              <a:rPr lang="zh-CN" altLang="en-US" sz="2800" b="1"/>
              <a:t>四位二进制加法计数器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838200" y="1500188"/>
            <a:ext cx="445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(1)</a:t>
            </a:r>
            <a:r>
              <a:rPr lang="zh-CN" altLang="en-US" b="1"/>
              <a:t>逻辑图与管脚</a:t>
            </a:r>
          </a:p>
        </p:txBody>
      </p:sp>
      <p:grpSp>
        <p:nvGrpSpPr>
          <p:cNvPr id="70660" name="Group 4"/>
          <p:cNvGrpSpPr>
            <a:grpSpLocks/>
          </p:cNvGrpSpPr>
          <p:nvPr/>
        </p:nvGrpSpPr>
        <p:grpSpPr bwMode="auto">
          <a:xfrm>
            <a:off x="1638300" y="2590800"/>
            <a:ext cx="5562600" cy="3048000"/>
            <a:chOff x="576" y="1200"/>
            <a:chExt cx="3504" cy="1920"/>
          </a:xfrm>
        </p:grpSpPr>
        <p:sp>
          <p:nvSpPr>
            <p:cNvPr id="70661" name="Text Box 5"/>
            <p:cNvSpPr txBox="1">
              <a:spLocks noChangeArrowheads="1"/>
            </p:cNvSpPr>
            <p:nvPr/>
          </p:nvSpPr>
          <p:spPr bwMode="auto">
            <a:xfrm>
              <a:off x="1104" y="1488"/>
              <a:ext cx="2448" cy="1329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       Q0   Q1  Q2  Q3     C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             74LS161               ET 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CP                                      EP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  Rd   D0  D1  D2  D3    LD                                                                                  </a:t>
              </a:r>
            </a:p>
          </p:txBody>
        </p:sp>
        <p:sp>
          <p:nvSpPr>
            <p:cNvPr id="70662" name="Line 6"/>
            <p:cNvSpPr>
              <a:spLocks noChangeShapeType="1"/>
            </p:cNvSpPr>
            <p:nvPr/>
          </p:nvSpPr>
          <p:spPr bwMode="auto">
            <a:xfrm flipV="1">
              <a:off x="1728" y="1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3" name="Line 7"/>
            <p:cNvSpPr>
              <a:spLocks noChangeShapeType="1"/>
            </p:cNvSpPr>
            <p:nvPr/>
          </p:nvSpPr>
          <p:spPr bwMode="auto">
            <a:xfrm flipV="1">
              <a:off x="1680" y="27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4" name="Line 8"/>
            <p:cNvSpPr>
              <a:spLocks noChangeShapeType="1"/>
            </p:cNvSpPr>
            <p:nvPr/>
          </p:nvSpPr>
          <p:spPr bwMode="auto">
            <a:xfrm flipV="1">
              <a:off x="2064" y="1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5" name="Line 9"/>
            <p:cNvSpPr>
              <a:spLocks noChangeShapeType="1"/>
            </p:cNvSpPr>
            <p:nvPr/>
          </p:nvSpPr>
          <p:spPr bwMode="auto">
            <a:xfrm flipV="1">
              <a:off x="2400" y="1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6" name="Line 10"/>
            <p:cNvSpPr>
              <a:spLocks noChangeShapeType="1"/>
            </p:cNvSpPr>
            <p:nvPr/>
          </p:nvSpPr>
          <p:spPr bwMode="auto">
            <a:xfrm flipV="1">
              <a:off x="2736" y="1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7" name="Line 11"/>
            <p:cNvSpPr>
              <a:spLocks noChangeShapeType="1"/>
            </p:cNvSpPr>
            <p:nvPr/>
          </p:nvSpPr>
          <p:spPr bwMode="auto">
            <a:xfrm flipV="1">
              <a:off x="3168" y="1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8" name="Line 12"/>
            <p:cNvSpPr>
              <a:spLocks noChangeShapeType="1"/>
            </p:cNvSpPr>
            <p:nvPr/>
          </p:nvSpPr>
          <p:spPr bwMode="auto">
            <a:xfrm flipV="1">
              <a:off x="1344" y="28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9" name="Line 13"/>
            <p:cNvSpPr>
              <a:spLocks noChangeShapeType="1"/>
            </p:cNvSpPr>
            <p:nvPr/>
          </p:nvSpPr>
          <p:spPr bwMode="auto">
            <a:xfrm flipV="1">
              <a:off x="3129" y="281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0" name="Line 14"/>
            <p:cNvSpPr>
              <a:spLocks noChangeShapeType="1"/>
            </p:cNvSpPr>
            <p:nvPr/>
          </p:nvSpPr>
          <p:spPr bwMode="auto">
            <a:xfrm flipV="1">
              <a:off x="2784" y="27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1" name="Line 15"/>
            <p:cNvSpPr>
              <a:spLocks noChangeShapeType="1"/>
            </p:cNvSpPr>
            <p:nvPr/>
          </p:nvSpPr>
          <p:spPr bwMode="auto">
            <a:xfrm flipV="1">
              <a:off x="2448" y="27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2" name="Line 16"/>
            <p:cNvSpPr>
              <a:spLocks noChangeShapeType="1"/>
            </p:cNvSpPr>
            <p:nvPr/>
          </p:nvSpPr>
          <p:spPr bwMode="auto">
            <a:xfrm flipV="1">
              <a:off x="2112" y="27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3" name="Line 17"/>
            <p:cNvSpPr>
              <a:spLocks noChangeShapeType="1"/>
            </p:cNvSpPr>
            <p:nvPr/>
          </p:nvSpPr>
          <p:spPr bwMode="auto">
            <a:xfrm>
              <a:off x="576" y="23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4" name="Line 18"/>
            <p:cNvSpPr>
              <a:spLocks noChangeShapeType="1"/>
            </p:cNvSpPr>
            <p:nvPr/>
          </p:nvSpPr>
          <p:spPr bwMode="auto">
            <a:xfrm>
              <a:off x="3552" y="23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5" name="Line 19"/>
            <p:cNvSpPr>
              <a:spLocks noChangeShapeType="1"/>
            </p:cNvSpPr>
            <p:nvPr/>
          </p:nvSpPr>
          <p:spPr bwMode="auto">
            <a:xfrm>
              <a:off x="3504" y="19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6" name="Line 20"/>
            <p:cNvSpPr>
              <a:spLocks noChangeShapeType="1"/>
            </p:cNvSpPr>
            <p:nvPr/>
          </p:nvSpPr>
          <p:spPr bwMode="auto">
            <a:xfrm>
              <a:off x="1248" y="25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7" name="Line 21"/>
            <p:cNvSpPr>
              <a:spLocks noChangeShapeType="1"/>
            </p:cNvSpPr>
            <p:nvPr/>
          </p:nvSpPr>
          <p:spPr bwMode="auto">
            <a:xfrm>
              <a:off x="3024" y="25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8" name="Oval 22"/>
            <p:cNvSpPr>
              <a:spLocks noChangeArrowheads="1"/>
            </p:cNvSpPr>
            <p:nvPr/>
          </p:nvSpPr>
          <p:spPr bwMode="auto">
            <a:xfrm>
              <a:off x="1344" y="2784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9" name="Oval 23"/>
            <p:cNvSpPr>
              <a:spLocks noChangeArrowheads="1"/>
            </p:cNvSpPr>
            <p:nvPr/>
          </p:nvSpPr>
          <p:spPr bwMode="auto">
            <a:xfrm>
              <a:off x="3120" y="2784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0680" name="AutoShape 24"/>
          <p:cNvSpPr>
            <a:spLocks noChangeArrowheads="1"/>
          </p:cNvSpPr>
          <p:nvPr/>
        </p:nvSpPr>
        <p:spPr bwMode="auto">
          <a:xfrm>
            <a:off x="257175" y="3500438"/>
            <a:ext cx="2219325" cy="528637"/>
          </a:xfrm>
          <a:prstGeom prst="wedgeRoundRectCallout">
            <a:avLst>
              <a:gd name="adj1" fmla="val 21602"/>
              <a:gd name="adj2" fmla="val 102551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000" b="1"/>
              <a:t>计数脉冲输入端</a:t>
            </a:r>
          </a:p>
        </p:txBody>
      </p:sp>
      <p:sp>
        <p:nvSpPr>
          <p:cNvPr id="70681" name="AutoShape 25"/>
          <p:cNvSpPr>
            <a:spLocks noChangeArrowheads="1"/>
          </p:cNvSpPr>
          <p:nvPr/>
        </p:nvSpPr>
        <p:spPr bwMode="auto">
          <a:xfrm>
            <a:off x="3500438" y="1692275"/>
            <a:ext cx="2219325" cy="528638"/>
          </a:xfrm>
          <a:prstGeom prst="wedgeRoundRectCallout">
            <a:avLst>
              <a:gd name="adj1" fmla="val -8227"/>
              <a:gd name="adj2" fmla="val 14909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000" b="1"/>
              <a:t>计数状态输出端</a:t>
            </a:r>
          </a:p>
        </p:txBody>
      </p:sp>
      <p:sp>
        <p:nvSpPr>
          <p:cNvPr id="70682" name="AutoShape 26"/>
          <p:cNvSpPr>
            <a:spLocks noChangeArrowheads="1"/>
          </p:cNvSpPr>
          <p:nvPr/>
        </p:nvSpPr>
        <p:spPr bwMode="auto">
          <a:xfrm>
            <a:off x="6091238" y="1692275"/>
            <a:ext cx="2219325" cy="722313"/>
          </a:xfrm>
          <a:prstGeom prst="wedgeRoundRectCallout">
            <a:avLst>
              <a:gd name="adj1" fmla="val -64019"/>
              <a:gd name="adj2" fmla="val 8890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000" b="1"/>
              <a:t>进位脉冲输出端</a:t>
            </a:r>
          </a:p>
          <a:p>
            <a:pPr algn="ctr"/>
            <a:r>
              <a:rPr lang="en-US" altLang="zh-CN" sz="2000" b="1"/>
              <a:t>C=Q3Q2Q1Q0</a:t>
            </a:r>
          </a:p>
        </p:txBody>
      </p:sp>
      <p:sp>
        <p:nvSpPr>
          <p:cNvPr id="70683" name="AutoShape 27"/>
          <p:cNvSpPr>
            <a:spLocks noChangeArrowheads="1"/>
          </p:cNvSpPr>
          <p:nvPr/>
        </p:nvSpPr>
        <p:spPr bwMode="auto">
          <a:xfrm>
            <a:off x="6867525" y="3048000"/>
            <a:ext cx="1233488" cy="528638"/>
          </a:xfrm>
          <a:prstGeom prst="wedgeRoundRectCallout">
            <a:avLst>
              <a:gd name="adj1" fmla="val -86810"/>
              <a:gd name="adj2" fmla="val 143995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000" b="1"/>
              <a:t>控制端</a:t>
            </a:r>
          </a:p>
        </p:txBody>
      </p:sp>
      <p:sp>
        <p:nvSpPr>
          <p:cNvPr id="70684" name="AutoShape 28"/>
          <p:cNvSpPr>
            <a:spLocks noChangeArrowheads="1"/>
          </p:cNvSpPr>
          <p:nvPr/>
        </p:nvSpPr>
        <p:spPr bwMode="auto">
          <a:xfrm>
            <a:off x="409575" y="5967413"/>
            <a:ext cx="2219325" cy="528637"/>
          </a:xfrm>
          <a:prstGeom prst="wedgeRoundRectCallout">
            <a:avLst>
              <a:gd name="adj1" fmla="val 58940"/>
              <a:gd name="adj2" fmla="val -189338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000" b="1"/>
              <a:t>异步清零端</a:t>
            </a:r>
          </a:p>
        </p:txBody>
      </p:sp>
      <p:sp>
        <p:nvSpPr>
          <p:cNvPr id="70685" name="AutoShape 29"/>
          <p:cNvSpPr>
            <a:spLocks noChangeArrowheads="1"/>
          </p:cNvSpPr>
          <p:nvPr/>
        </p:nvSpPr>
        <p:spPr bwMode="auto">
          <a:xfrm>
            <a:off x="6362700" y="5613400"/>
            <a:ext cx="2219325" cy="528638"/>
          </a:xfrm>
          <a:prstGeom prst="wedgeRoundRectCallout">
            <a:avLst>
              <a:gd name="adj1" fmla="val -76037"/>
              <a:gd name="adj2" fmla="val -141292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000" b="1"/>
              <a:t>同步置数控制端</a:t>
            </a:r>
          </a:p>
        </p:txBody>
      </p:sp>
      <p:sp>
        <p:nvSpPr>
          <p:cNvPr id="70686" name="AutoShape 30"/>
          <p:cNvSpPr>
            <a:spLocks noChangeArrowheads="1"/>
          </p:cNvSpPr>
          <p:nvPr/>
        </p:nvSpPr>
        <p:spPr bwMode="auto">
          <a:xfrm>
            <a:off x="3871913" y="5876925"/>
            <a:ext cx="2219325" cy="528638"/>
          </a:xfrm>
          <a:prstGeom prst="wedgeRoundRectCallout">
            <a:avLst>
              <a:gd name="adj1" fmla="val -41060"/>
              <a:gd name="adj2" fmla="val -227778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000" b="1"/>
              <a:t>并行输入数据端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0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0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autoUpdateAnimBg="0"/>
      <p:bldP spid="70680" grpId="0" animBg="1" autoUpdateAnimBg="0"/>
      <p:bldP spid="70681" grpId="0" animBg="1" autoUpdateAnimBg="0"/>
      <p:bldP spid="70682" grpId="0" animBg="1" autoUpdateAnimBg="0"/>
      <p:bldP spid="70683" grpId="0" animBg="1" autoUpdateAnimBg="0"/>
      <p:bldP spid="70684" grpId="0" animBg="1" autoUpdateAnimBg="0"/>
      <p:bldP spid="70685" grpId="0" animBg="1" autoUpdateAnimBg="0"/>
      <p:bldP spid="70686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101380" name="Picture 4" descr="5-3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42900"/>
            <a:ext cx="7772400" cy="6515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(2)</a:t>
            </a:r>
            <a:r>
              <a:rPr lang="zh-CN" altLang="en-US"/>
              <a:t>功能表及说明</a:t>
            </a:r>
          </a:p>
        </p:txBody>
      </p:sp>
      <p:graphicFrame>
        <p:nvGraphicFramePr>
          <p:cNvPr id="71683" name="Group 3"/>
          <p:cNvGraphicFramePr>
            <a:graphicFrameLocks noGrp="1"/>
          </p:cNvGraphicFramePr>
          <p:nvPr/>
        </p:nvGraphicFramePr>
        <p:xfrm>
          <a:off x="214313" y="1447800"/>
          <a:ext cx="8372475" cy="3382645"/>
        </p:xfrm>
        <a:graphic>
          <a:graphicData uri="http://schemas.openxmlformats.org/drawingml/2006/table">
            <a:tbl>
              <a:tblPr/>
              <a:tblGrid>
                <a:gridCol w="604837"/>
                <a:gridCol w="657225"/>
                <a:gridCol w="742950"/>
                <a:gridCol w="623888"/>
                <a:gridCol w="762000"/>
                <a:gridCol w="2214562"/>
                <a:gridCol w="2767013"/>
              </a:tblGrid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功      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说         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741" name="Line 61"/>
          <p:cNvSpPr>
            <a:spLocks noChangeShapeType="1"/>
          </p:cNvSpPr>
          <p:nvPr/>
        </p:nvSpPr>
        <p:spPr bwMode="auto">
          <a:xfrm>
            <a:off x="352425" y="1519238"/>
            <a:ext cx="3476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2" name="Line 62"/>
          <p:cNvSpPr>
            <a:spLocks noChangeShapeType="1"/>
          </p:cNvSpPr>
          <p:nvPr/>
        </p:nvSpPr>
        <p:spPr bwMode="auto">
          <a:xfrm>
            <a:off x="1662113" y="1533525"/>
            <a:ext cx="3476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3" name="Text Box 63"/>
          <p:cNvSpPr txBox="1">
            <a:spLocks noChangeArrowheads="1"/>
          </p:cNvSpPr>
          <p:nvPr/>
        </p:nvSpPr>
        <p:spPr bwMode="auto">
          <a:xfrm>
            <a:off x="280988" y="1965325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0</a:t>
            </a:r>
          </a:p>
        </p:txBody>
      </p:sp>
      <p:sp>
        <p:nvSpPr>
          <p:cNvPr id="71744" name="Text Box 64"/>
          <p:cNvSpPr txBox="1">
            <a:spLocks noChangeArrowheads="1"/>
          </p:cNvSpPr>
          <p:nvPr/>
        </p:nvSpPr>
        <p:spPr bwMode="auto">
          <a:xfrm>
            <a:off x="928688" y="1968500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×</a:t>
            </a:r>
          </a:p>
        </p:txBody>
      </p:sp>
      <p:sp>
        <p:nvSpPr>
          <p:cNvPr id="71745" name="Text Box 65"/>
          <p:cNvSpPr txBox="1">
            <a:spLocks noChangeArrowheads="1"/>
          </p:cNvSpPr>
          <p:nvPr/>
        </p:nvSpPr>
        <p:spPr bwMode="auto">
          <a:xfrm>
            <a:off x="1590675" y="1982788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×</a:t>
            </a:r>
          </a:p>
        </p:txBody>
      </p:sp>
      <p:sp>
        <p:nvSpPr>
          <p:cNvPr id="71746" name="Text Box 66"/>
          <p:cNvSpPr txBox="1">
            <a:spLocks noChangeArrowheads="1"/>
          </p:cNvSpPr>
          <p:nvPr/>
        </p:nvSpPr>
        <p:spPr bwMode="auto">
          <a:xfrm>
            <a:off x="2305050" y="1997075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×</a:t>
            </a:r>
          </a:p>
        </p:txBody>
      </p:sp>
      <p:sp>
        <p:nvSpPr>
          <p:cNvPr id="71747" name="Text Box 67"/>
          <p:cNvSpPr txBox="1">
            <a:spLocks noChangeArrowheads="1"/>
          </p:cNvSpPr>
          <p:nvPr/>
        </p:nvSpPr>
        <p:spPr bwMode="auto">
          <a:xfrm>
            <a:off x="2976563" y="2025650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×</a:t>
            </a:r>
          </a:p>
        </p:txBody>
      </p:sp>
      <p:sp>
        <p:nvSpPr>
          <p:cNvPr id="71748" name="Text Box 68"/>
          <p:cNvSpPr txBox="1">
            <a:spLocks noChangeArrowheads="1"/>
          </p:cNvSpPr>
          <p:nvPr/>
        </p:nvSpPr>
        <p:spPr bwMode="auto">
          <a:xfrm>
            <a:off x="3895725" y="1982788"/>
            <a:ext cx="1609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异步清零</a:t>
            </a:r>
          </a:p>
        </p:txBody>
      </p:sp>
      <p:sp>
        <p:nvSpPr>
          <p:cNvPr id="71749" name="Text Box 69"/>
          <p:cNvSpPr txBox="1">
            <a:spLocks noChangeArrowheads="1"/>
          </p:cNvSpPr>
          <p:nvPr/>
        </p:nvSpPr>
        <p:spPr bwMode="auto">
          <a:xfrm>
            <a:off x="6076950" y="1997075"/>
            <a:ext cx="1871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Qi=0</a:t>
            </a:r>
            <a:r>
              <a:rPr lang="zh-CN" altLang="en-US" b="1"/>
              <a:t>，</a:t>
            </a:r>
            <a:r>
              <a:rPr lang="en-US" altLang="zh-CN" b="1"/>
              <a:t>C=0</a:t>
            </a:r>
          </a:p>
        </p:txBody>
      </p:sp>
      <p:sp>
        <p:nvSpPr>
          <p:cNvPr id="71750" name="Text Box 70"/>
          <p:cNvSpPr txBox="1">
            <a:spLocks noChangeArrowheads="1"/>
          </p:cNvSpPr>
          <p:nvPr/>
        </p:nvSpPr>
        <p:spPr bwMode="auto">
          <a:xfrm>
            <a:off x="280988" y="2482850"/>
            <a:ext cx="48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71751" name="Text Box 71"/>
          <p:cNvSpPr txBox="1">
            <a:spLocks noChangeArrowheads="1"/>
          </p:cNvSpPr>
          <p:nvPr/>
        </p:nvSpPr>
        <p:spPr bwMode="auto">
          <a:xfrm>
            <a:off x="862013" y="2482850"/>
            <a:ext cx="48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↑</a:t>
            </a:r>
          </a:p>
        </p:txBody>
      </p:sp>
      <p:sp>
        <p:nvSpPr>
          <p:cNvPr id="71752" name="Text Box 72"/>
          <p:cNvSpPr txBox="1">
            <a:spLocks noChangeArrowheads="1"/>
          </p:cNvSpPr>
          <p:nvPr/>
        </p:nvSpPr>
        <p:spPr bwMode="auto">
          <a:xfrm>
            <a:off x="1590675" y="2482850"/>
            <a:ext cx="48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0</a:t>
            </a:r>
          </a:p>
        </p:txBody>
      </p:sp>
      <p:sp>
        <p:nvSpPr>
          <p:cNvPr id="71753" name="Text Box 73"/>
          <p:cNvSpPr txBox="1">
            <a:spLocks noChangeArrowheads="1"/>
          </p:cNvSpPr>
          <p:nvPr/>
        </p:nvSpPr>
        <p:spPr bwMode="auto">
          <a:xfrm>
            <a:off x="2305050" y="2471738"/>
            <a:ext cx="48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×</a:t>
            </a:r>
          </a:p>
        </p:txBody>
      </p:sp>
      <p:sp>
        <p:nvSpPr>
          <p:cNvPr id="71754" name="Text Box 74"/>
          <p:cNvSpPr txBox="1">
            <a:spLocks noChangeArrowheads="1"/>
          </p:cNvSpPr>
          <p:nvPr/>
        </p:nvSpPr>
        <p:spPr bwMode="auto">
          <a:xfrm>
            <a:off x="2947988" y="2514600"/>
            <a:ext cx="48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×</a:t>
            </a:r>
          </a:p>
        </p:txBody>
      </p:sp>
      <p:sp>
        <p:nvSpPr>
          <p:cNvPr id="71755" name="Text Box 75"/>
          <p:cNvSpPr txBox="1">
            <a:spLocks noChangeArrowheads="1"/>
          </p:cNvSpPr>
          <p:nvPr/>
        </p:nvSpPr>
        <p:spPr bwMode="auto">
          <a:xfrm>
            <a:off x="3895725" y="2514600"/>
            <a:ext cx="1890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同步预置数</a:t>
            </a:r>
          </a:p>
        </p:txBody>
      </p:sp>
      <p:graphicFrame>
        <p:nvGraphicFramePr>
          <p:cNvPr id="71756" name="Object 76"/>
          <p:cNvGraphicFramePr>
            <a:graphicFrameLocks noChangeAspect="1"/>
          </p:cNvGraphicFramePr>
          <p:nvPr/>
        </p:nvGraphicFramePr>
        <p:xfrm>
          <a:off x="6192838" y="2422525"/>
          <a:ext cx="1385887" cy="635000"/>
        </p:xfrm>
        <a:graphic>
          <a:graphicData uri="http://schemas.openxmlformats.org/presentationml/2006/ole">
            <p:oleObj spid="_x0000_s71756" name="Equation" r:id="rId3" imgW="609480" imgH="241200" progId="Equation.3">
              <p:embed/>
            </p:oleObj>
          </a:graphicData>
        </a:graphic>
      </p:graphicFrame>
      <p:sp>
        <p:nvSpPr>
          <p:cNvPr id="71757" name="Text Box 77"/>
          <p:cNvSpPr txBox="1">
            <a:spLocks noChangeArrowheads="1"/>
          </p:cNvSpPr>
          <p:nvPr/>
        </p:nvSpPr>
        <p:spPr bwMode="auto">
          <a:xfrm>
            <a:off x="352425" y="3209925"/>
            <a:ext cx="3043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      </a:t>
            </a:r>
            <a:r>
              <a:rPr lang="en-US" altLang="zh-CN" b="1"/>
              <a:t>↑      1        1     1</a:t>
            </a:r>
          </a:p>
        </p:txBody>
      </p:sp>
      <p:sp>
        <p:nvSpPr>
          <p:cNvPr id="71758" name="Text Box 78"/>
          <p:cNvSpPr txBox="1">
            <a:spLocks noChangeArrowheads="1"/>
          </p:cNvSpPr>
          <p:nvPr/>
        </p:nvSpPr>
        <p:spPr bwMode="auto">
          <a:xfrm>
            <a:off x="4164013" y="3209925"/>
            <a:ext cx="41481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</a:rPr>
              <a:t>计数             </a:t>
            </a:r>
            <a:r>
              <a:rPr lang="zh-CN" altLang="en-US" b="1">
                <a:solidFill>
                  <a:srgbClr val="A50021"/>
                </a:solidFill>
              </a:rPr>
              <a:t>二进制加法</a:t>
            </a:r>
          </a:p>
        </p:txBody>
      </p:sp>
      <p:sp>
        <p:nvSpPr>
          <p:cNvPr id="71759" name="Text Box 79"/>
          <p:cNvSpPr txBox="1">
            <a:spLocks noChangeArrowheads="1"/>
          </p:cNvSpPr>
          <p:nvPr/>
        </p:nvSpPr>
        <p:spPr bwMode="auto">
          <a:xfrm>
            <a:off x="352425" y="3790950"/>
            <a:ext cx="3043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      </a:t>
            </a:r>
            <a:r>
              <a:rPr lang="en-US" altLang="zh-CN" b="1"/>
              <a:t>×      1        1     0</a:t>
            </a:r>
          </a:p>
        </p:txBody>
      </p:sp>
      <p:sp>
        <p:nvSpPr>
          <p:cNvPr id="71760" name="Text Box 80"/>
          <p:cNvSpPr txBox="1">
            <a:spLocks noChangeArrowheads="1"/>
          </p:cNvSpPr>
          <p:nvPr/>
        </p:nvSpPr>
        <p:spPr bwMode="auto">
          <a:xfrm>
            <a:off x="4083050" y="3790950"/>
            <a:ext cx="170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保持</a:t>
            </a:r>
          </a:p>
        </p:txBody>
      </p:sp>
      <p:sp>
        <p:nvSpPr>
          <p:cNvPr id="71761" name="Text Box 81"/>
          <p:cNvSpPr txBox="1">
            <a:spLocks noChangeArrowheads="1"/>
          </p:cNvSpPr>
          <p:nvPr/>
        </p:nvSpPr>
        <p:spPr bwMode="auto">
          <a:xfrm>
            <a:off x="352425" y="4371975"/>
            <a:ext cx="3252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      </a:t>
            </a:r>
            <a:r>
              <a:rPr lang="en-US" altLang="zh-CN" b="1"/>
              <a:t>×      1        0    ×</a:t>
            </a:r>
          </a:p>
        </p:txBody>
      </p:sp>
      <p:sp>
        <p:nvSpPr>
          <p:cNvPr id="71762" name="Text Box 82"/>
          <p:cNvSpPr txBox="1">
            <a:spLocks noChangeArrowheads="1"/>
          </p:cNvSpPr>
          <p:nvPr/>
        </p:nvSpPr>
        <p:spPr bwMode="auto">
          <a:xfrm>
            <a:off x="4116388" y="4248150"/>
            <a:ext cx="170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保持</a:t>
            </a:r>
          </a:p>
        </p:txBody>
      </p:sp>
      <p:graphicFrame>
        <p:nvGraphicFramePr>
          <p:cNvPr id="71763" name="Object 83"/>
          <p:cNvGraphicFramePr>
            <a:graphicFrameLocks noChangeAspect="1"/>
          </p:cNvGraphicFramePr>
          <p:nvPr/>
        </p:nvGraphicFramePr>
        <p:xfrm>
          <a:off x="5819775" y="3667125"/>
          <a:ext cx="2767013" cy="635000"/>
        </p:xfrm>
        <a:graphic>
          <a:graphicData uri="http://schemas.openxmlformats.org/presentationml/2006/ole">
            <p:oleObj spid="_x0000_s71763" name="Equation" r:id="rId4" imgW="1282680" imgH="241200" progId="Equation.3">
              <p:embed/>
            </p:oleObj>
          </a:graphicData>
        </a:graphic>
      </p:graphicFrame>
      <p:graphicFrame>
        <p:nvGraphicFramePr>
          <p:cNvPr id="71764" name="Object 84"/>
          <p:cNvGraphicFramePr>
            <a:graphicFrameLocks noChangeAspect="1"/>
          </p:cNvGraphicFramePr>
          <p:nvPr/>
        </p:nvGraphicFramePr>
        <p:xfrm>
          <a:off x="6092825" y="4248150"/>
          <a:ext cx="2219325" cy="635000"/>
        </p:xfrm>
        <a:graphic>
          <a:graphicData uri="http://schemas.openxmlformats.org/presentationml/2006/ole">
            <p:oleObj spid="_x0000_s71764" name="Equation" r:id="rId5" imgW="102852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1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1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1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1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1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1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1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1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1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1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1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1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1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1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1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1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1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1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3" grpId="0" autoUpdateAnimBg="0"/>
      <p:bldP spid="71744" grpId="0" autoUpdateAnimBg="0"/>
      <p:bldP spid="71745" grpId="0" autoUpdateAnimBg="0"/>
      <p:bldP spid="71746" grpId="0" autoUpdateAnimBg="0"/>
      <p:bldP spid="71747" grpId="0" autoUpdateAnimBg="0"/>
      <p:bldP spid="71748" grpId="0" autoUpdateAnimBg="0"/>
      <p:bldP spid="71749" grpId="0" autoUpdateAnimBg="0"/>
      <p:bldP spid="71750" grpId="0" autoUpdateAnimBg="0"/>
      <p:bldP spid="71751" grpId="0" autoUpdateAnimBg="0"/>
      <p:bldP spid="71752" grpId="0" autoUpdateAnimBg="0"/>
      <p:bldP spid="71753" grpId="0" autoUpdateAnimBg="0"/>
      <p:bldP spid="71754" grpId="0" autoUpdateAnimBg="0"/>
      <p:bldP spid="71755" grpId="0" autoUpdateAnimBg="0"/>
      <p:bldP spid="71757" grpId="0" autoUpdateAnimBg="0"/>
      <p:bldP spid="71758" grpId="0" autoUpdateAnimBg="0"/>
      <p:bldP spid="71759" grpId="0" autoUpdateAnimBg="0"/>
      <p:bldP spid="71760" grpId="0" autoUpdateAnimBg="0"/>
      <p:bldP spid="71761" grpId="0" autoUpdateAnimBg="0"/>
      <p:bldP spid="71762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152400" y="304800"/>
            <a:ext cx="495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(3)</a:t>
            </a:r>
            <a:r>
              <a:rPr lang="zh-CN" altLang="en-US" b="1"/>
              <a:t>四位二进制计数器状态转换图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72707" name="Oval 3"/>
          <p:cNvSpPr>
            <a:spLocks noChangeArrowheads="1"/>
          </p:cNvSpPr>
          <p:nvPr/>
        </p:nvSpPr>
        <p:spPr bwMode="auto">
          <a:xfrm>
            <a:off x="0" y="1177925"/>
            <a:ext cx="676275" cy="2714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A50021"/>
                </a:solidFill>
              </a:rPr>
              <a:t>0000</a:t>
            </a:r>
          </a:p>
        </p:txBody>
      </p:sp>
      <p:grpSp>
        <p:nvGrpSpPr>
          <p:cNvPr id="72708" name="Group 4"/>
          <p:cNvGrpSpPr>
            <a:grpSpLocks/>
          </p:cNvGrpSpPr>
          <p:nvPr/>
        </p:nvGrpSpPr>
        <p:grpSpPr bwMode="auto">
          <a:xfrm>
            <a:off x="676275" y="942975"/>
            <a:ext cx="1219200" cy="500063"/>
            <a:chOff x="522" y="594"/>
            <a:chExt cx="768" cy="315"/>
          </a:xfrm>
        </p:grpSpPr>
        <p:sp>
          <p:nvSpPr>
            <p:cNvPr id="72709" name="Line 5"/>
            <p:cNvSpPr>
              <a:spLocks noChangeShapeType="1"/>
            </p:cNvSpPr>
            <p:nvPr/>
          </p:nvSpPr>
          <p:spPr bwMode="auto">
            <a:xfrm>
              <a:off x="522" y="828"/>
              <a:ext cx="3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0" name="Oval 6"/>
            <p:cNvSpPr>
              <a:spLocks noChangeArrowheads="1"/>
            </p:cNvSpPr>
            <p:nvPr/>
          </p:nvSpPr>
          <p:spPr bwMode="auto">
            <a:xfrm>
              <a:off x="864" y="738"/>
              <a:ext cx="426" cy="1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A50021"/>
                  </a:solidFill>
                </a:rPr>
                <a:t>0001</a:t>
              </a:r>
            </a:p>
          </p:txBody>
        </p:sp>
        <p:sp>
          <p:nvSpPr>
            <p:cNvPr id="72711" name="Line 7"/>
            <p:cNvSpPr>
              <a:spLocks noChangeShapeType="1"/>
            </p:cNvSpPr>
            <p:nvPr/>
          </p:nvSpPr>
          <p:spPr bwMode="auto">
            <a:xfrm flipH="1">
              <a:off x="580" y="630"/>
              <a:ext cx="189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2" name="Text Box 8"/>
            <p:cNvSpPr txBox="1">
              <a:spLocks noChangeArrowheads="1"/>
            </p:cNvSpPr>
            <p:nvPr/>
          </p:nvSpPr>
          <p:spPr bwMode="auto">
            <a:xfrm>
              <a:off x="663" y="59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0</a:t>
              </a:r>
            </a:p>
          </p:txBody>
        </p:sp>
      </p:grpSp>
      <p:grpSp>
        <p:nvGrpSpPr>
          <p:cNvPr id="72713" name="Group 9"/>
          <p:cNvGrpSpPr>
            <a:grpSpLocks/>
          </p:cNvGrpSpPr>
          <p:nvPr/>
        </p:nvGrpSpPr>
        <p:grpSpPr bwMode="auto">
          <a:xfrm>
            <a:off x="1895475" y="949325"/>
            <a:ext cx="1219200" cy="500063"/>
            <a:chOff x="522" y="594"/>
            <a:chExt cx="768" cy="315"/>
          </a:xfrm>
        </p:grpSpPr>
        <p:sp>
          <p:nvSpPr>
            <p:cNvPr id="72714" name="Line 10"/>
            <p:cNvSpPr>
              <a:spLocks noChangeShapeType="1"/>
            </p:cNvSpPr>
            <p:nvPr/>
          </p:nvSpPr>
          <p:spPr bwMode="auto">
            <a:xfrm>
              <a:off x="522" y="828"/>
              <a:ext cx="3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5" name="Oval 11"/>
            <p:cNvSpPr>
              <a:spLocks noChangeArrowheads="1"/>
            </p:cNvSpPr>
            <p:nvPr/>
          </p:nvSpPr>
          <p:spPr bwMode="auto">
            <a:xfrm>
              <a:off x="864" y="738"/>
              <a:ext cx="426" cy="1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A50021"/>
                  </a:solidFill>
                </a:rPr>
                <a:t>0010</a:t>
              </a:r>
            </a:p>
          </p:txBody>
        </p:sp>
        <p:sp>
          <p:nvSpPr>
            <p:cNvPr id="72716" name="Line 12"/>
            <p:cNvSpPr>
              <a:spLocks noChangeShapeType="1"/>
            </p:cNvSpPr>
            <p:nvPr/>
          </p:nvSpPr>
          <p:spPr bwMode="auto">
            <a:xfrm flipH="1">
              <a:off x="580" y="630"/>
              <a:ext cx="189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7" name="Text Box 13"/>
            <p:cNvSpPr txBox="1">
              <a:spLocks noChangeArrowheads="1"/>
            </p:cNvSpPr>
            <p:nvPr/>
          </p:nvSpPr>
          <p:spPr bwMode="auto">
            <a:xfrm>
              <a:off x="663" y="59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0</a:t>
              </a:r>
            </a:p>
          </p:txBody>
        </p:sp>
      </p:grpSp>
      <p:grpSp>
        <p:nvGrpSpPr>
          <p:cNvPr id="72718" name="Group 14"/>
          <p:cNvGrpSpPr>
            <a:grpSpLocks/>
          </p:cNvGrpSpPr>
          <p:nvPr/>
        </p:nvGrpSpPr>
        <p:grpSpPr bwMode="auto">
          <a:xfrm>
            <a:off x="3114675" y="963613"/>
            <a:ext cx="1219200" cy="500062"/>
            <a:chOff x="522" y="594"/>
            <a:chExt cx="768" cy="315"/>
          </a:xfrm>
        </p:grpSpPr>
        <p:sp>
          <p:nvSpPr>
            <p:cNvPr id="72719" name="Line 15"/>
            <p:cNvSpPr>
              <a:spLocks noChangeShapeType="1"/>
            </p:cNvSpPr>
            <p:nvPr/>
          </p:nvSpPr>
          <p:spPr bwMode="auto">
            <a:xfrm>
              <a:off x="522" y="828"/>
              <a:ext cx="3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0" name="Oval 16"/>
            <p:cNvSpPr>
              <a:spLocks noChangeArrowheads="1"/>
            </p:cNvSpPr>
            <p:nvPr/>
          </p:nvSpPr>
          <p:spPr bwMode="auto">
            <a:xfrm>
              <a:off x="864" y="738"/>
              <a:ext cx="426" cy="1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A50021"/>
                  </a:solidFill>
                </a:rPr>
                <a:t>0011</a:t>
              </a:r>
            </a:p>
          </p:txBody>
        </p:sp>
        <p:sp>
          <p:nvSpPr>
            <p:cNvPr id="72721" name="Line 17"/>
            <p:cNvSpPr>
              <a:spLocks noChangeShapeType="1"/>
            </p:cNvSpPr>
            <p:nvPr/>
          </p:nvSpPr>
          <p:spPr bwMode="auto">
            <a:xfrm flipH="1">
              <a:off x="580" y="630"/>
              <a:ext cx="189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2" name="Text Box 18"/>
            <p:cNvSpPr txBox="1">
              <a:spLocks noChangeArrowheads="1"/>
            </p:cNvSpPr>
            <p:nvPr/>
          </p:nvSpPr>
          <p:spPr bwMode="auto">
            <a:xfrm>
              <a:off x="663" y="59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0</a:t>
              </a:r>
            </a:p>
          </p:txBody>
        </p:sp>
      </p:grpSp>
      <p:grpSp>
        <p:nvGrpSpPr>
          <p:cNvPr id="72723" name="Group 19"/>
          <p:cNvGrpSpPr>
            <a:grpSpLocks/>
          </p:cNvGrpSpPr>
          <p:nvPr/>
        </p:nvGrpSpPr>
        <p:grpSpPr bwMode="auto">
          <a:xfrm>
            <a:off x="4333875" y="942975"/>
            <a:ext cx="1219200" cy="500063"/>
            <a:chOff x="522" y="594"/>
            <a:chExt cx="768" cy="315"/>
          </a:xfrm>
        </p:grpSpPr>
        <p:sp>
          <p:nvSpPr>
            <p:cNvPr id="72724" name="Line 20"/>
            <p:cNvSpPr>
              <a:spLocks noChangeShapeType="1"/>
            </p:cNvSpPr>
            <p:nvPr/>
          </p:nvSpPr>
          <p:spPr bwMode="auto">
            <a:xfrm>
              <a:off x="522" y="828"/>
              <a:ext cx="3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5" name="Oval 21"/>
            <p:cNvSpPr>
              <a:spLocks noChangeArrowheads="1"/>
            </p:cNvSpPr>
            <p:nvPr/>
          </p:nvSpPr>
          <p:spPr bwMode="auto">
            <a:xfrm>
              <a:off x="864" y="738"/>
              <a:ext cx="426" cy="1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A50021"/>
                  </a:solidFill>
                </a:rPr>
                <a:t>0100</a:t>
              </a:r>
            </a:p>
          </p:txBody>
        </p:sp>
        <p:sp>
          <p:nvSpPr>
            <p:cNvPr id="72726" name="Line 22"/>
            <p:cNvSpPr>
              <a:spLocks noChangeShapeType="1"/>
            </p:cNvSpPr>
            <p:nvPr/>
          </p:nvSpPr>
          <p:spPr bwMode="auto">
            <a:xfrm flipH="1">
              <a:off x="580" y="630"/>
              <a:ext cx="189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7" name="Text Box 23"/>
            <p:cNvSpPr txBox="1">
              <a:spLocks noChangeArrowheads="1"/>
            </p:cNvSpPr>
            <p:nvPr/>
          </p:nvSpPr>
          <p:spPr bwMode="auto">
            <a:xfrm>
              <a:off x="663" y="59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0</a:t>
              </a:r>
            </a:p>
          </p:txBody>
        </p:sp>
      </p:grpSp>
      <p:grpSp>
        <p:nvGrpSpPr>
          <p:cNvPr id="72728" name="Group 24"/>
          <p:cNvGrpSpPr>
            <a:grpSpLocks/>
          </p:cNvGrpSpPr>
          <p:nvPr/>
        </p:nvGrpSpPr>
        <p:grpSpPr bwMode="auto">
          <a:xfrm>
            <a:off x="5553075" y="942975"/>
            <a:ext cx="1219200" cy="500063"/>
            <a:chOff x="522" y="594"/>
            <a:chExt cx="768" cy="315"/>
          </a:xfrm>
        </p:grpSpPr>
        <p:sp>
          <p:nvSpPr>
            <p:cNvPr id="72729" name="Line 25"/>
            <p:cNvSpPr>
              <a:spLocks noChangeShapeType="1"/>
            </p:cNvSpPr>
            <p:nvPr/>
          </p:nvSpPr>
          <p:spPr bwMode="auto">
            <a:xfrm>
              <a:off x="522" y="828"/>
              <a:ext cx="3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0" name="Oval 26"/>
            <p:cNvSpPr>
              <a:spLocks noChangeArrowheads="1"/>
            </p:cNvSpPr>
            <p:nvPr/>
          </p:nvSpPr>
          <p:spPr bwMode="auto">
            <a:xfrm>
              <a:off x="864" y="738"/>
              <a:ext cx="426" cy="1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A50021"/>
                  </a:solidFill>
                </a:rPr>
                <a:t>0101</a:t>
              </a:r>
            </a:p>
          </p:txBody>
        </p:sp>
        <p:sp>
          <p:nvSpPr>
            <p:cNvPr id="72731" name="Line 27"/>
            <p:cNvSpPr>
              <a:spLocks noChangeShapeType="1"/>
            </p:cNvSpPr>
            <p:nvPr/>
          </p:nvSpPr>
          <p:spPr bwMode="auto">
            <a:xfrm flipH="1">
              <a:off x="580" y="630"/>
              <a:ext cx="189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2" name="Text Box 28"/>
            <p:cNvSpPr txBox="1">
              <a:spLocks noChangeArrowheads="1"/>
            </p:cNvSpPr>
            <p:nvPr/>
          </p:nvSpPr>
          <p:spPr bwMode="auto">
            <a:xfrm>
              <a:off x="663" y="59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0</a:t>
              </a:r>
            </a:p>
          </p:txBody>
        </p:sp>
      </p:grpSp>
      <p:grpSp>
        <p:nvGrpSpPr>
          <p:cNvPr id="72733" name="Group 29"/>
          <p:cNvGrpSpPr>
            <a:grpSpLocks/>
          </p:cNvGrpSpPr>
          <p:nvPr/>
        </p:nvGrpSpPr>
        <p:grpSpPr bwMode="auto">
          <a:xfrm>
            <a:off x="6772275" y="927100"/>
            <a:ext cx="1219200" cy="500063"/>
            <a:chOff x="522" y="594"/>
            <a:chExt cx="768" cy="315"/>
          </a:xfrm>
        </p:grpSpPr>
        <p:sp>
          <p:nvSpPr>
            <p:cNvPr id="72734" name="Line 30"/>
            <p:cNvSpPr>
              <a:spLocks noChangeShapeType="1"/>
            </p:cNvSpPr>
            <p:nvPr/>
          </p:nvSpPr>
          <p:spPr bwMode="auto">
            <a:xfrm>
              <a:off x="522" y="828"/>
              <a:ext cx="3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5" name="Oval 31"/>
            <p:cNvSpPr>
              <a:spLocks noChangeArrowheads="1"/>
            </p:cNvSpPr>
            <p:nvPr/>
          </p:nvSpPr>
          <p:spPr bwMode="auto">
            <a:xfrm>
              <a:off x="864" y="738"/>
              <a:ext cx="426" cy="1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A50021"/>
                  </a:solidFill>
                </a:rPr>
                <a:t>0110</a:t>
              </a:r>
            </a:p>
          </p:txBody>
        </p:sp>
        <p:sp>
          <p:nvSpPr>
            <p:cNvPr id="72736" name="Line 32"/>
            <p:cNvSpPr>
              <a:spLocks noChangeShapeType="1"/>
            </p:cNvSpPr>
            <p:nvPr/>
          </p:nvSpPr>
          <p:spPr bwMode="auto">
            <a:xfrm flipH="1">
              <a:off x="580" y="630"/>
              <a:ext cx="189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7" name="Text Box 33"/>
            <p:cNvSpPr txBox="1">
              <a:spLocks noChangeArrowheads="1"/>
            </p:cNvSpPr>
            <p:nvPr/>
          </p:nvSpPr>
          <p:spPr bwMode="auto">
            <a:xfrm>
              <a:off x="663" y="59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0</a:t>
              </a:r>
            </a:p>
          </p:txBody>
        </p:sp>
      </p:grpSp>
      <p:grpSp>
        <p:nvGrpSpPr>
          <p:cNvPr id="72738" name="Group 34"/>
          <p:cNvGrpSpPr>
            <a:grpSpLocks/>
          </p:cNvGrpSpPr>
          <p:nvPr/>
        </p:nvGrpSpPr>
        <p:grpSpPr bwMode="auto">
          <a:xfrm>
            <a:off x="7991475" y="920750"/>
            <a:ext cx="1219200" cy="500063"/>
            <a:chOff x="522" y="594"/>
            <a:chExt cx="768" cy="315"/>
          </a:xfrm>
        </p:grpSpPr>
        <p:sp>
          <p:nvSpPr>
            <p:cNvPr id="72739" name="Line 35"/>
            <p:cNvSpPr>
              <a:spLocks noChangeShapeType="1"/>
            </p:cNvSpPr>
            <p:nvPr/>
          </p:nvSpPr>
          <p:spPr bwMode="auto">
            <a:xfrm>
              <a:off x="522" y="828"/>
              <a:ext cx="3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40" name="Oval 36"/>
            <p:cNvSpPr>
              <a:spLocks noChangeArrowheads="1"/>
            </p:cNvSpPr>
            <p:nvPr/>
          </p:nvSpPr>
          <p:spPr bwMode="auto">
            <a:xfrm>
              <a:off x="864" y="738"/>
              <a:ext cx="426" cy="1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A50021"/>
                  </a:solidFill>
                </a:rPr>
                <a:t>0111</a:t>
              </a:r>
            </a:p>
          </p:txBody>
        </p:sp>
        <p:sp>
          <p:nvSpPr>
            <p:cNvPr id="72741" name="Line 37"/>
            <p:cNvSpPr>
              <a:spLocks noChangeShapeType="1"/>
            </p:cNvSpPr>
            <p:nvPr/>
          </p:nvSpPr>
          <p:spPr bwMode="auto">
            <a:xfrm flipH="1">
              <a:off x="580" y="630"/>
              <a:ext cx="189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42" name="Text Box 38"/>
            <p:cNvSpPr txBox="1">
              <a:spLocks noChangeArrowheads="1"/>
            </p:cNvSpPr>
            <p:nvPr/>
          </p:nvSpPr>
          <p:spPr bwMode="auto">
            <a:xfrm>
              <a:off x="663" y="59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0</a:t>
              </a:r>
            </a:p>
          </p:txBody>
        </p:sp>
      </p:grpSp>
      <p:grpSp>
        <p:nvGrpSpPr>
          <p:cNvPr id="72743" name="Group 39"/>
          <p:cNvGrpSpPr>
            <a:grpSpLocks/>
          </p:cNvGrpSpPr>
          <p:nvPr/>
        </p:nvGrpSpPr>
        <p:grpSpPr bwMode="auto">
          <a:xfrm>
            <a:off x="8534400" y="1420813"/>
            <a:ext cx="676275" cy="922337"/>
            <a:chOff x="5376" y="895"/>
            <a:chExt cx="426" cy="581"/>
          </a:xfrm>
        </p:grpSpPr>
        <p:sp>
          <p:nvSpPr>
            <p:cNvPr id="72744" name="Line 40"/>
            <p:cNvSpPr>
              <a:spLocks noChangeShapeType="1"/>
            </p:cNvSpPr>
            <p:nvPr/>
          </p:nvSpPr>
          <p:spPr bwMode="auto">
            <a:xfrm>
              <a:off x="5598" y="895"/>
              <a:ext cx="0" cy="4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45" name="Oval 41"/>
            <p:cNvSpPr>
              <a:spLocks noChangeArrowheads="1"/>
            </p:cNvSpPr>
            <p:nvPr/>
          </p:nvSpPr>
          <p:spPr bwMode="auto">
            <a:xfrm>
              <a:off x="5376" y="1305"/>
              <a:ext cx="426" cy="1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A50021"/>
                  </a:solidFill>
                </a:rPr>
                <a:t>1000</a:t>
              </a:r>
            </a:p>
          </p:txBody>
        </p:sp>
        <p:sp>
          <p:nvSpPr>
            <p:cNvPr id="72746" name="Line 42"/>
            <p:cNvSpPr>
              <a:spLocks noChangeShapeType="1"/>
            </p:cNvSpPr>
            <p:nvPr/>
          </p:nvSpPr>
          <p:spPr bwMode="auto">
            <a:xfrm flipH="1">
              <a:off x="5376" y="922"/>
              <a:ext cx="222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47" name="Text Box 43"/>
            <p:cNvSpPr txBox="1">
              <a:spLocks noChangeArrowheads="1"/>
            </p:cNvSpPr>
            <p:nvPr/>
          </p:nvSpPr>
          <p:spPr bwMode="auto">
            <a:xfrm>
              <a:off x="5387" y="1017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0</a:t>
              </a:r>
            </a:p>
          </p:txBody>
        </p:sp>
      </p:grpSp>
      <p:grpSp>
        <p:nvGrpSpPr>
          <p:cNvPr id="72748" name="Group 44"/>
          <p:cNvGrpSpPr>
            <a:grpSpLocks/>
          </p:cNvGrpSpPr>
          <p:nvPr/>
        </p:nvGrpSpPr>
        <p:grpSpPr bwMode="auto">
          <a:xfrm>
            <a:off x="7332663" y="1843088"/>
            <a:ext cx="1333500" cy="515937"/>
            <a:chOff x="4619" y="1161"/>
            <a:chExt cx="840" cy="325"/>
          </a:xfrm>
        </p:grpSpPr>
        <p:grpSp>
          <p:nvGrpSpPr>
            <p:cNvPr id="72749" name="Group 45"/>
            <p:cNvGrpSpPr>
              <a:grpSpLocks/>
            </p:cNvGrpSpPr>
            <p:nvPr/>
          </p:nvGrpSpPr>
          <p:grpSpPr bwMode="auto">
            <a:xfrm>
              <a:off x="4619" y="1188"/>
              <a:ext cx="757" cy="298"/>
              <a:chOff x="4619" y="1188"/>
              <a:chExt cx="757" cy="298"/>
            </a:xfrm>
          </p:grpSpPr>
          <p:sp>
            <p:nvSpPr>
              <p:cNvPr id="72750" name="Line 46"/>
              <p:cNvSpPr>
                <a:spLocks noChangeShapeType="1"/>
              </p:cNvSpPr>
              <p:nvPr/>
            </p:nvSpPr>
            <p:spPr bwMode="auto">
              <a:xfrm flipH="1">
                <a:off x="5034" y="1395"/>
                <a:ext cx="3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51" name="Oval 47"/>
              <p:cNvSpPr>
                <a:spLocks noChangeArrowheads="1"/>
              </p:cNvSpPr>
              <p:nvPr/>
            </p:nvSpPr>
            <p:spPr bwMode="auto">
              <a:xfrm>
                <a:off x="4619" y="1315"/>
                <a:ext cx="426" cy="17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solidFill>
                      <a:srgbClr val="A50021"/>
                    </a:solidFill>
                  </a:rPr>
                  <a:t>1001</a:t>
                </a:r>
              </a:p>
            </p:txBody>
          </p:sp>
          <p:sp>
            <p:nvSpPr>
              <p:cNvPr id="72752" name="Line 48"/>
              <p:cNvSpPr>
                <a:spLocks noChangeShapeType="1"/>
              </p:cNvSpPr>
              <p:nvPr/>
            </p:nvSpPr>
            <p:spPr bwMode="auto">
              <a:xfrm flipH="1">
                <a:off x="5092" y="1188"/>
                <a:ext cx="189" cy="2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2753" name="Text Box 49"/>
            <p:cNvSpPr txBox="1">
              <a:spLocks noChangeArrowheads="1"/>
            </p:cNvSpPr>
            <p:nvPr/>
          </p:nvSpPr>
          <p:spPr bwMode="auto">
            <a:xfrm>
              <a:off x="5155" y="1161"/>
              <a:ext cx="3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0</a:t>
              </a:r>
            </a:p>
          </p:txBody>
        </p:sp>
      </p:grpSp>
      <p:grpSp>
        <p:nvGrpSpPr>
          <p:cNvPr id="72754" name="Group 50"/>
          <p:cNvGrpSpPr>
            <a:grpSpLocks/>
          </p:cNvGrpSpPr>
          <p:nvPr/>
        </p:nvGrpSpPr>
        <p:grpSpPr bwMode="auto">
          <a:xfrm>
            <a:off x="6096000" y="1827213"/>
            <a:ext cx="1333500" cy="515937"/>
            <a:chOff x="4619" y="1161"/>
            <a:chExt cx="840" cy="325"/>
          </a:xfrm>
        </p:grpSpPr>
        <p:grpSp>
          <p:nvGrpSpPr>
            <p:cNvPr id="72755" name="Group 51"/>
            <p:cNvGrpSpPr>
              <a:grpSpLocks/>
            </p:cNvGrpSpPr>
            <p:nvPr/>
          </p:nvGrpSpPr>
          <p:grpSpPr bwMode="auto">
            <a:xfrm>
              <a:off x="4619" y="1188"/>
              <a:ext cx="757" cy="298"/>
              <a:chOff x="4619" y="1188"/>
              <a:chExt cx="757" cy="298"/>
            </a:xfrm>
          </p:grpSpPr>
          <p:sp>
            <p:nvSpPr>
              <p:cNvPr id="72756" name="Line 52"/>
              <p:cNvSpPr>
                <a:spLocks noChangeShapeType="1"/>
              </p:cNvSpPr>
              <p:nvPr/>
            </p:nvSpPr>
            <p:spPr bwMode="auto">
              <a:xfrm flipH="1">
                <a:off x="5034" y="1395"/>
                <a:ext cx="3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57" name="Oval 53"/>
              <p:cNvSpPr>
                <a:spLocks noChangeArrowheads="1"/>
              </p:cNvSpPr>
              <p:nvPr/>
            </p:nvSpPr>
            <p:spPr bwMode="auto">
              <a:xfrm>
                <a:off x="4619" y="1315"/>
                <a:ext cx="426" cy="17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solidFill>
                      <a:srgbClr val="A50021"/>
                    </a:solidFill>
                  </a:rPr>
                  <a:t>1010</a:t>
                </a:r>
              </a:p>
            </p:txBody>
          </p:sp>
          <p:sp>
            <p:nvSpPr>
              <p:cNvPr id="72758" name="Line 54"/>
              <p:cNvSpPr>
                <a:spLocks noChangeShapeType="1"/>
              </p:cNvSpPr>
              <p:nvPr/>
            </p:nvSpPr>
            <p:spPr bwMode="auto">
              <a:xfrm flipH="1">
                <a:off x="5092" y="1188"/>
                <a:ext cx="189" cy="2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2759" name="Text Box 55"/>
            <p:cNvSpPr txBox="1">
              <a:spLocks noChangeArrowheads="1"/>
            </p:cNvSpPr>
            <p:nvPr/>
          </p:nvSpPr>
          <p:spPr bwMode="auto">
            <a:xfrm>
              <a:off x="5155" y="1161"/>
              <a:ext cx="3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0</a:t>
              </a:r>
            </a:p>
          </p:txBody>
        </p:sp>
      </p:grpSp>
      <p:grpSp>
        <p:nvGrpSpPr>
          <p:cNvPr id="72760" name="Group 56"/>
          <p:cNvGrpSpPr>
            <a:grpSpLocks/>
          </p:cNvGrpSpPr>
          <p:nvPr/>
        </p:nvGrpSpPr>
        <p:grpSpPr bwMode="auto">
          <a:xfrm>
            <a:off x="4908550" y="1843088"/>
            <a:ext cx="1333500" cy="515937"/>
            <a:chOff x="4619" y="1161"/>
            <a:chExt cx="840" cy="325"/>
          </a:xfrm>
        </p:grpSpPr>
        <p:grpSp>
          <p:nvGrpSpPr>
            <p:cNvPr id="72761" name="Group 57"/>
            <p:cNvGrpSpPr>
              <a:grpSpLocks/>
            </p:cNvGrpSpPr>
            <p:nvPr/>
          </p:nvGrpSpPr>
          <p:grpSpPr bwMode="auto">
            <a:xfrm>
              <a:off x="4619" y="1188"/>
              <a:ext cx="757" cy="298"/>
              <a:chOff x="4619" y="1188"/>
              <a:chExt cx="757" cy="298"/>
            </a:xfrm>
          </p:grpSpPr>
          <p:sp>
            <p:nvSpPr>
              <p:cNvPr id="72762" name="Line 58"/>
              <p:cNvSpPr>
                <a:spLocks noChangeShapeType="1"/>
              </p:cNvSpPr>
              <p:nvPr/>
            </p:nvSpPr>
            <p:spPr bwMode="auto">
              <a:xfrm flipH="1">
                <a:off x="5034" y="1395"/>
                <a:ext cx="3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63" name="Oval 59"/>
              <p:cNvSpPr>
                <a:spLocks noChangeArrowheads="1"/>
              </p:cNvSpPr>
              <p:nvPr/>
            </p:nvSpPr>
            <p:spPr bwMode="auto">
              <a:xfrm>
                <a:off x="4619" y="1315"/>
                <a:ext cx="426" cy="17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solidFill>
                      <a:srgbClr val="A50021"/>
                    </a:solidFill>
                  </a:rPr>
                  <a:t>1011</a:t>
                </a:r>
              </a:p>
            </p:txBody>
          </p:sp>
          <p:sp>
            <p:nvSpPr>
              <p:cNvPr id="72764" name="Line 60"/>
              <p:cNvSpPr>
                <a:spLocks noChangeShapeType="1"/>
              </p:cNvSpPr>
              <p:nvPr/>
            </p:nvSpPr>
            <p:spPr bwMode="auto">
              <a:xfrm flipH="1">
                <a:off x="5092" y="1188"/>
                <a:ext cx="189" cy="2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2765" name="Text Box 61"/>
            <p:cNvSpPr txBox="1">
              <a:spLocks noChangeArrowheads="1"/>
            </p:cNvSpPr>
            <p:nvPr/>
          </p:nvSpPr>
          <p:spPr bwMode="auto">
            <a:xfrm>
              <a:off x="5155" y="1161"/>
              <a:ext cx="3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0</a:t>
              </a:r>
            </a:p>
          </p:txBody>
        </p:sp>
      </p:grpSp>
      <p:grpSp>
        <p:nvGrpSpPr>
          <p:cNvPr id="72766" name="Group 62"/>
          <p:cNvGrpSpPr>
            <a:grpSpLocks/>
          </p:cNvGrpSpPr>
          <p:nvPr/>
        </p:nvGrpSpPr>
        <p:grpSpPr bwMode="auto">
          <a:xfrm>
            <a:off x="3714750" y="1870075"/>
            <a:ext cx="1333500" cy="515938"/>
            <a:chOff x="4619" y="1161"/>
            <a:chExt cx="840" cy="325"/>
          </a:xfrm>
        </p:grpSpPr>
        <p:grpSp>
          <p:nvGrpSpPr>
            <p:cNvPr id="72767" name="Group 63"/>
            <p:cNvGrpSpPr>
              <a:grpSpLocks/>
            </p:cNvGrpSpPr>
            <p:nvPr/>
          </p:nvGrpSpPr>
          <p:grpSpPr bwMode="auto">
            <a:xfrm>
              <a:off x="4619" y="1188"/>
              <a:ext cx="757" cy="298"/>
              <a:chOff x="4619" y="1188"/>
              <a:chExt cx="757" cy="298"/>
            </a:xfrm>
          </p:grpSpPr>
          <p:sp>
            <p:nvSpPr>
              <p:cNvPr id="72768" name="Line 64"/>
              <p:cNvSpPr>
                <a:spLocks noChangeShapeType="1"/>
              </p:cNvSpPr>
              <p:nvPr/>
            </p:nvSpPr>
            <p:spPr bwMode="auto">
              <a:xfrm flipH="1">
                <a:off x="5034" y="1395"/>
                <a:ext cx="3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69" name="Oval 65"/>
              <p:cNvSpPr>
                <a:spLocks noChangeArrowheads="1"/>
              </p:cNvSpPr>
              <p:nvPr/>
            </p:nvSpPr>
            <p:spPr bwMode="auto">
              <a:xfrm>
                <a:off x="4619" y="1315"/>
                <a:ext cx="426" cy="17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solidFill>
                      <a:srgbClr val="A50021"/>
                    </a:solidFill>
                  </a:rPr>
                  <a:t>1100</a:t>
                </a:r>
              </a:p>
            </p:txBody>
          </p:sp>
          <p:sp>
            <p:nvSpPr>
              <p:cNvPr id="72770" name="Line 66"/>
              <p:cNvSpPr>
                <a:spLocks noChangeShapeType="1"/>
              </p:cNvSpPr>
              <p:nvPr/>
            </p:nvSpPr>
            <p:spPr bwMode="auto">
              <a:xfrm flipH="1">
                <a:off x="5092" y="1188"/>
                <a:ext cx="189" cy="2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2771" name="Text Box 67"/>
            <p:cNvSpPr txBox="1">
              <a:spLocks noChangeArrowheads="1"/>
            </p:cNvSpPr>
            <p:nvPr/>
          </p:nvSpPr>
          <p:spPr bwMode="auto">
            <a:xfrm>
              <a:off x="5155" y="1161"/>
              <a:ext cx="3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0</a:t>
              </a:r>
            </a:p>
          </p:txBody>
        </p:sp>
      </p:grpSp>
      <p:grpSp>
        <p:nvGrpSpPr>
          <p:cNvPr id="72772" name="Group 68"/>
          <p:cNvGrpSpPr>
            <a:grpSpLocks/>
          </p:cNvGrpSpPr>
          <p:nvPr/>
        </p:nvGrpSpPr>
        <p:grpSpPr bwMode="auto">
          <a:xfrm>
            <a:off x="2540000" y="1885950"/>
            <a:ext cx="1333500" cy="515938"/>
            <a:chOff x="4619" y="1161"/>
            <a:chExt cx="840" cy="325"/>
          </a:xfrm>
        </p:grpSpPr>
        <p:grpSp>
          <p:nvGrpSpPr>
            <p:cNvPr id="72773" name="Group 69"/>
            <p:cNvGrpSpPr>
              <a:grpSpLocks/>
            </p:cNvGrpSpPr>
            <p:nvPr/>
          </p:nvGrpSpPr>
          <p:grpSpPr bwMode="auto">
            <a:xfrm>
              <a:off x="4619" y="1188"/>
              <a:ext cx="757" cy="298"/>
              <a:chOff x="4619" y="1188"/>
              <a:chExt cx="757" cy="298"/>
            </a:xfrm>
          </p:grpSpPr>
          <p:sp>
            <p:nvSpPr>
              <p:cNvPr id="72774" name="Line 70"/>
              <p:cNvSpPr>
                <a:spLocks noChangeShapeType="1"/>
              </p:cNvSpPr>
              <p:nvPr/>
            </p:nvSpPr>
            <p:spPr bwMode="auto">
              <a:xfrm flipH="1">
                <a:off x="5034" y="1395"/>
                <a:ext cx="3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75" name="Oval 71"/>
              <p:cNvSpPr>
                <a:spLocks noChangeArrowheads="1"/>
              </p:cNvSpPr>
              <p:nvPr/>
            </p:nvSpPr>
            <p:spPr bwMode="auto">
              <a:xfrm>
                <a:off x="4619" y="1315"/>
                <a:ext cx="426" cy="17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solidFill>
                      <a:srgbClr val="A50021"/>
                    </a:solidFill>
                  </a:rPr>
                  <a:t>1101</a:t>
                </a:r>
              </a:p>
            </p:txBody>
          </p:sp>
          <p:sp>
            <p:nvSpPr>
              <p:cNvPr id="72776" name="Line 72"/>
              <p:cNvSpPr>
                <a:spLocks noChangeShapeType="1"/>
              </p:cNvSpPr>
              <p:nvPr/>
            </p:nvSpPr>
            <p:spPr bwMode="auto">
              <a:xfrm flipH="1">
                <a:off x="5092" y="1188"/>
                <a:ext cx="189" cy="2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2777" name="Text Box 73"/>
            <p:cNvSpPr txBox="1">
              <a:spLocks noChangeArrowheads="1"/>
            </p:cNvSpPr>
            <p:nvPr/>
          </p:nvSpPr>
          <p:spPr bwMode="auto">
            <a:xfrm>
              <a:off x="5155" y="1161"/>
              <a:ext cx="3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0</a:t>
              </a:r>
            </a:p>
          </p:txBody>
        </p:sp>
      </p:grpSp>
      <p:grpSp>
        <p:nvGrpSpPr>
          <p:cNvPr id="72778" name="Group 74"/>
          <p:cNvGrpSpPr>
            <a:grpSpLocks/>
          </p:cNvGrpSpPr>
          <p:nvPr/>
        </p:nvGrpSpPr>
        <p:grpSpPr bwMode="auto">
          <a:xfrm>
            <a:off x="1350963" y="1885950"/>
            <a:ext cx="1333500" cy="515938"/>
            <a:chOff x="4619" y="1161"/>
            <a:chExt cx="840" cy="325"/>
          </a:xfrm>
        </p:grpSpPr>
        <p:grpSp>
          <p:nvGrpSpPr>
            <p:cNvPr id="72779" name="Group 75"/>
            <p:cNvGrpSpPr>
              <a:grpSpLocks/>
            </p:cNvGrpSpPr>
            <p:nvPr/>
          </p:nvGrpSpPr>
          <p:grpSpPr bwMode="auto">
            <a:xfrm>
              <a:off x="4619" y="1188"/>
              <a:ext cx="757" cy="298"/>
              <a:chOff x="4619" y="1188"/>
              <a:chExt cx="757" cy="298"/>
            </a:xfrm>
          </p:grpSpPr>
          <p:sp>
            <p:nvSpPr>
              <p:cNvPr id="72780" name="Line 76"/>
              <p:cNvSpPr>
                <a:spLocks noChangeShapeType="1"/>
              </p:cNvSpPr>
              <p:nvPr/>
            </p:nvSpPr>
            <p:spPr bwMode="auto">
              <a:xfrm flipH="1">
                <a:off x="5034" y="1395"/>
                <a:ext cx="3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81" name="Oval 77"/>
              <p:cNvSpPr>
                <a:spLocks noChangeArrowheads="1"/>
              </p:cNvSpPr>
              <p:nvPr/>
            </p:nvSpPr>
            <p:spPr bwMode="auto">
              <a:xfrm>
                <a:off x="4619" y="1315"/>
                <a:ext cx="426" cy="17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solidFill>
                      <a:srgbClr val="A50021"/>
                    </a:solidFill>
                  </a:rPr>
                  <a:t>1110</a:t>
                </a:r>
              </a:p>
            </p:txBody>
          </p:sp>
          <p:sp>
            <p:nvSpPr>
              <p:cNvPr id="72782" name="Line 78"/>
              <p:cNvSpPr>
                <a:spLocks noChangeShapeType="1"/>
              </p:cNvSpPr>
              <p:nvPr/>
            </p:nvSpPr>
            <p:spPr bwMode="auto">
              <a:xfrm flipH="1">
                <a:off x="5092" y="1188"/>
                <a:ext cx="189" cy="2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2783" name="Text Box 79"/>
            <p:cNvSpPr txBox="1">
              <a:spLocks noChangeArrowheads="1"/>
            </p:cNvSpPr>
            <p:nvPr/>
          </p:nvSpPr>
          <p:spPr bwMode="auto">
            <a:xfrm>
              <a:off x="5155" y="1161"/>
              <a:ext cx="3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0</a:t>
              </a:r>
            </a:p>
          </p:txBody>
        </p:sp>
      </p:grpSp>
      <p:grpSp>
        <p:nvGrpSpPr>
          <p:cNvPr id="72784" name="Group 80"/>
          <p:cNvGrpSpPr>
            <a:grpSpLocks/>
          </p:cNvGrpSpPr>
          <p:nvPr/>
        </p:nvGrpSpPr>
        <p:grpSpPr bwMode="auto">
          <a:xfrm>
            <a:off x="101600" y="1885950"/>
            <a:ext cx="1333500" cy="515938"/>
            <a:chOff x="4619" y="1161"/>
            <a:chExt cx="840" cy="325"/>
          </a:xfrm>
        </p:grpSpPr>
        <p:grpSp>
          <p:nvGrpSpPr>
            <p:cNvPr id="72785" name="Group 81"/>
            <p:cNvGrpSpPr>
              <a:grpSpLocks/>
            </p:cNvGrpSpPr>
            <p:nvPr/>
          </p:nvGrpSpPr>
          <p:grpSpPr bwMode="auto">
            <a:xfrm>
              <a:off x="4619" y="1188"/>
              <a:ext cx="757" cy="298"/>
              <a:chOff x="4619" y="1188"/>
              <a:chExt cx="757" cy="298"/>
            </a:xfrm>
          </p:grpSpPr>
          <p:sp>
            <p:nvSpPr>
              <p:cNvPr id="72786" name="Line 82"/>
              <p:cNvSpPr>
                <a:spLocks noChangeShapeType="1"/>
              </p:cNvSpPr>
              <p:nvPr/>
            </p:nvSpPr>
            <p:spPr bwMode="auto">
              <a:xfrm flipH="1">
                <a:off x="5034" y="1395"/>
                <a:ext cx="3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87" name="Oval 83"/>
              <p:cNvSpPr>
                <a:spLocks noChangeArrowheads="1"/>
              </p:cNvSpPr>
              <p:nvPr/>
            </p:nvSpPr>
            <p:spPr bwMode="auto">
              <a:xfrm>
                <a:off x="4619" y="1315"/>
                <a:ext cx="426" cy="17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solidFill>
                      <a:srgbClr val="A50021"/>
                    </a:solidFill>
                  </a:rPr>
                  <a:t>1111</a:t>
                </a:r>
              </a:p>
            </p:txBody>
          </p:sp>
          <p:sp>
            <p:nvSpPr>
              <p:cNvPr id="72788" name="Line 84"/>
              <p:cNvSpPr>
                <a:spLocks noChangeShapeType="1"/>
              </p:cNvSpPr>
              <p:nvPr/>
            </p:nvSpPr>
            <p:spPr bwMode="auto">
              <a:xfrm flipH="1">
                <a:off x="5092" y="1188"/>
                <a:ext cx="189" cy="2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2789" name="Text Box 85"/>
            <p:cNvSpPr txBox="1">
              <a:spLocks noChangeArrowheads="1"/>
            </p:cNvSpPr>
            <p:nvPr/>
          </p:nvSpPr>
          <p:spPr bwMode="auto">
            <a:xfrm>
              <a:off x="5155" y="1161"/>
              <a:ext cx="3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0</a:t>
              </a:r>
            </a:p>
          </p:txBody>
        </p:sp>
      </p:grpSp>
      <p:grpSp>
        <p:nvGrpSpPr>
          <p:cNvPr id="72790" name="Group 86"/>
          <p:cNvGrpSpPr>
            <a:grpSpLocks/>
          </p:cNvGrpSpPr>
          <p:nvPr/>
        </p:nvGrpSpPr>
        <p:grpSpPr bwMode="auto">
          <a:xfrm>
            <a:off x="385763" y="1420813"/>
            <a:ext cx="568325" cy="693737"/>
            <a:chOff x="243" y="895"/>
            <a:chExt cx="358" cy="437"/>
          </a:xfrm>
        </p:grpSpPr>
        <p:sp>
          <p:nvSpPr>
            <p:cNvPr id="72791" name="Line 87"/>
            <p:cNvSpPr>
              <a:spLocks noChangeShapeType="1"/>
            </p:cNvSpPr>
            <p:nvPr/>
          </p:nvSpPr>
          <p:spPr bwMode="auto">
            <a:xfrm flipV="1">
              <a:off x="243" y="895"/>
              <a:ext cx="0" cy="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92" name="Line 88"/>
            <p:cNvSpPr>
              <a:spLocks noChangeShapeType="1"/>
            </p:cNvSpPr>
            <p:nvPr/>
          </p:nvSpPr>
          <p:spPr bwMode="auto">
            <a:xfrm flipH="1">
              <a:off x="243" y="1017"/>
              <a:ext cx="183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93" name="Text Box 89"/>
            <p:cNvSpPr txBox="1">
              <a:spLocks noChangeArrowheads="1"/>
            </p:cNvSpPr>
            <p:nvPr/>
          </p:nvSpPr>
          <p:spPr bwMode="auto">
            <a:xfrm>
              <a:off x="259" y="1007"/>
              <a:ext cx="3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1</a:t>
              </a:r>
            </a:p>
          </p:txBody>
        </p:sp>
      </p:grpSp>
      <p:graphicFrame>
        <p:nvGraphicFramePr>
          <p:cNvPr id="72794" name="Object 90"/>
          <p:cNvGraphicFramePr>
            <a:graphicFrameLocks noChangeAspect="1"/>
          </p:cNvGraphicFramePr>
          <p:nvPr/>
        </p:nvGraphicFramePr>
        <p:xfrm>
          <a:off x="900113" y="2693988"/>
          <a:ext cx="7620000" cy="4164012"/>
        </p:xfrm>
        <a:graphic>
          <a:graphicData uri="http://schemas.openxmlformats.org/presentationml/2006/ole">
            <p:oleObj spid="_x0000_s72794" name="Document" r:id="rId3" imgW="3476160" imgH="1981080" progId="Word.Document.8">
              <p:embed/>
            </p:oleObj>
          </a:graphicData>
        </a:graphic>
      </p:graphicFrame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2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2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2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2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2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2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2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2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2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2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2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2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2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2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2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2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2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2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2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 autoUpdateAnimBg="0"/>
      <p:bldP spid="72707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/>
              <a:t>2) </a:t>
            </a:r>
            <a:r>
              <a:rPr lang="zh-CN" altLang="en-US" sz="2800" b="1"/>
              <a:t>同步十进制加法计数器（</a:t>
            </a:r>
            <a:r>
              <a:rPr lang="en-US" altLang="zh-CN" sz="2800" b="1"/>
              <a:t>74LS160</a:t>
            </a:r>
            <a:r>
              <a:rPr lang="zh-CN" altLang="en-US" sz="2800" b="1"/>
              <a:t>）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838200" y="1500188"/>
            <a:ext cx="445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(1)</a:t>
            </a:r>
            <a:r>
              <a:rPr lang="zh-CN" altLang="en-US" b="1"/>
              <a:t>逻辑图与管脚</a:t>
            </a:r>
          </a:p>
        </p:txBody>
      </p:sp>
      <p:grpSp>
        <p:nvGrpSpPr>
          <p:cNvPr id="73732" name="Group 4"/>
          <p:cNvGrpSpPr>
            <a:grpSpLocks/>
          </p:cNvGrpSpPr>
          <p:nvPr/>
        </p:nvGrpSpPr>
        <p:grpSpPr bwMode="auto">
          <a:xfrm>
            <a:off x="1638300" y="2590800"/>
            <a:ext cx="5562600" cy="3048000"/>
            <a:chOff x="576" y="1200"/>
            <a:chExt cx="3504" cy="1920"/>
          </a:xfrm>
        </p:grpSpPr>
        <p:sp>
          <p:nvSpPr>
            <p:cNvPr id="73733" name="Text Box 5"/>
            <p:cNvSpPr txBox="1">
              <a:spLocks noChangeArrowheads="1"/>
            </p:cNvSpPr>
            <p:nvPr/>
          </p:nvSpPr>
          <p:spPr bwMode="auto">
            <a:xfrm>
              <a:off x="1104" y="1488"/>
              <a:ext cx="2448" cy="1329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       Q0   Q1  Q2  Q3     C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             74LS160               ET 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CP                                      EP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  Rd   D0  D1  D2  D3    LD                                                                                  </a:t>
              </a:r>
            </a:p>
          </p:txBody>
        </p:sp>
        <p:sp>
          <p:nvSpPr>
            <p:cNvPr id="73734" name="Line 6"/>
            <p:cNvSpPr>
              <a:spLocks noChangeShapeType="1"/>
            </p:cNvSpPr>
            <p:nvPr/>
          </p:nvSpPr>
          <p:spPr bwMode="auto">
            <a:xfrm flipV="1">
              <a:off x="1728" y="1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5" name="Line 7"/>
            <p:cNvSpPr>
              <a:spLocks noChangeShapeType="1"/>
            </p:cNvSpPr>
            <p:nvPr/>
          </p:nvSpPr>
          <p:spPr bwMode="auto">
            <a:xfrm flipV="1">
              <a:off x="1680" y="27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6" name="Line 8"/>
            <p:cNvSpPr>
              <a:spLocks noChangeShapeType="1"/>
            </p:cNvSpPr>
            <p:nvPr/>
          </p:nvSpPr>
          <p:spPr bwMode="auto">
            <a:xfrm flipV="1">
              <a:off x="2064" y="1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7" name="Line 9"/>
            <p:cNvSpPr>
              <a:spLocks noChangeShapeType="1"/>
            </p:cNvSpPr>
            <p:nvPr/>
          </p:nvSpPr>
          <p:spPr bwMode="auto">
            <a:xfrm flipV="1">
              <a:off x="2400" y="1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8" name="Line 10"/>
            <p:cNvSpPr>
              <a:spLocks noChangeShapeType="1"/>
            </p:cNvSpPr>
            <p:nvPr/>
          </p:nvSpPr>
          <p:spPr bwMode="auto">
            <a:xfrm flipV="1">
              <a:off x="2736" y="1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9" name="Line 11"/>
            <p:cNvSpPr>
              <a:spLocks noChangeShapeType="1"/>
            </p:cNvSpPr>
            <p:nvPr/>
          </p:nvSpPr>
          <p:spPr bwMode="auto">
            <a:xfrm flipV="1">
              <a:off x="3168" y="1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0" name="Line 12"/>
            <p:cNvSpPr>
              <a:spLocks noChangeShapeType="1"/>
            </p:cNvSpPr>
            <p:nvPr/>
          </p:nvSpPr>
          <p:spPr bwMode="auto">
            <a:xfrm flipV="1">
              <a:off x="1344" y="28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1" name="Line 13"/>
            <p:cNvSpPr>
              <a:spLocks noChangeShapeType="1"/>
            </p:cNvSpPr>
            <p:nvPr/>
          </p:nvSpPr>
          <p:spPr bwMode="auto">
            <a:xfrm flipV="1">
              <a:off x="3129" y="281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2" name="Line 14"/>
            <p:cNvSpPr>
              <a:spLocks noChangeShapeType="1"/>
            </p:cNvSpPr>
            <p:nvPr/>
          </p:nvSpPr>
          <p:spPr bwMode="auto">
            <a:xfrm flipV="1">
              <a:off x="2784" y="27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3" name="Line 15"/>
            <p:cNvSpPr>
              <a:spLocks noChangeShapeType="1"/>
            </p:cNvSpPr>
            <p:nvPr/>
          </p:nvSpPr>
          <p:spPr bwMode="auto">
            <a:xfrm flipV="1">
              <a:off x="2448" y="27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4" name="Line 16"/>
            <p:cNvSpPr>
              <a:spLocks noChangeShapeType="1"/>
            </p:cNvSpPr>
            <p:nvPr/>
          </p:nvSpPr>
          <p:spPr bwMode="auto">
            <a:xfrm flipV="1">
              <a:off x="2112" y="27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5" name="Line 17"/>
            <p:cNvSpPr>
              <a:spLocks noChangeShapeType="1"/>
            </p:cNvSpPr>
            <p:nvPr/>
          </p:nvSpPr>
          <p:spPr bwMode="auto">
            <a:xfrm>
              <a:off x="576" y="23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6" name="Line 18"/>
            <p:cNvSpPr>
              <a:spLocks noChangeShapeType="1"/>
            </p:cNvSpPr>
            <p:nvPr/>
          </p:nvSpPr>
          <p:spPr bwMode="auto">
            <a:xfrm>
              <a:off x="3552" y="23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7" name="Line 19"/>
            <p:cNvSpPr>
              <a:spLocks noChangeShapeType="1"/>
            </p:cNvSpPr>
            <p:nvPr/>
          </p:nvSpPr>
          <p:spPr bwMode="auto">
            <a:xfrm>
              <a:off x="3504" y="19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8" name="Line 20"/>
            <p:cNvSpPr>
              <a:spLocks noChangeShapeType="1"/>
            </p:cNvSpPr>
            <p:nvPr/>
          </p:nvSpPr>
          <p:spPr bwMode="auto">
            <a:xfrm>
              <a:off x="1248" y="25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9" name="Line 21"/>
            <p:cNvSpPr>
              <a:spLocks noChangeShapeType="1"/>
            </p:cNvSpPr>
            <p:nvPr/>
          </p:nvSpPr>
          <p:spPr bwMode="auto">
            <a:xfrm>
              <a:off x="3024" y="25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50" name="Oval 22"/>
            <p:cNvSpPr>
              <a:spLocks noChangeArrowheads="1"/>
            </p:cNvSpPr>
            <p:nvPr/>
          </p:nvSpPr>
          <p:spPr bwMode="auto">
            <a:xfrm>
              <a:off x="1344" y="2784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1" name="Oval 23"/>
            <p:cNvSpPr>
              <a:spLocks noChangeArrowheads="1"/>
            </p:cNvSpPr>
            <p:nvPr/>
          </p:nvSpPr>
          <p:spPr bwMode="auto">
            <a:xfrm>
              <a:off x="3120" y="2784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752" name="AutoShape 24"/>
          <p:cNvSpPr>
            <a:spLocks noChangeArrowheads="1"/>
          </p:cNvSpPr>
          <p:nvPr/>
        </p:nvSpPr>
        <p:spPr bwMode="auto">
          <a:xfrm>
            <a:off x="6091238" y="1692275"/>
            <a:ext cx="2219325" cy="722313"/>
          </a:xfrm>
          <a:prstGeom prst="wedgeRoundRectCallout">
            <a:avLst>
              <a:gd name="adj1" fmla="val -64019"/>
              <a:gd name="adj2" fmla="val 8890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000" b="1"/>
              <a:t>进位脉冲输出端</a:t>
            </a:r>
          </a:p>
          <a:p>
            <a:pPr algn="ctr"/>
            <a:r>
              <a:rPr lang="en-US" altLang="zh-CN" sz="2000" b="1"/>
              <a:t>C=Q3Q0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autoUpdateAnimBg="0"/>
      <p:bldP spid="73752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(2)</a:t>
            </a:r>
            <a:r>
              <a:rPr lang="zh-CN" altLang="en-US"/>
              <a:t>功能表及说明</a:t>
            </a:r>
          </a:p>
        </p:txBody>
      </p:sp>
      <p:graphicFrame>
        <p:nvGraphicFramePr>
          <p:cNvPr id="74755" name="Group 3"/>
          <p:cNvGraphicFramePr>
            <a:graphicFrameLocks noGrp="1"/>
          </p:cNvGraphicFramePr>
          <p:nvPr/>
        </p:nvGraphicFramePr>
        <p:xfrm>
          <a:off x="214313" y="1447800"/>
          <a:ext cx="8372475" cy="3382645"/>
        </p:xfrm>
        <a:graphic>
          <a:graphicData uri="http://schemas.openxmlformats.org/drawingml/2006/table">
            <a:tbl>
              <a:tblPr/>
              <a:tblGrid>
                <a:gridCol w="604837"/>
                <a:gridCol w="657225"/>
                <a:gridCol w="742950"/>
                <a:gridCol w="623888"/>
                <a:gridCol w="762000"/>
                <a:gridCol w="2214562"/>
                <a:gridCol w="2767013"/>
              </a:tblGrid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功      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说         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813" name="Line 61"/>
          <p:cNvSpPr>
            <a:spLocks noChangeShapeType="1"/>
          </p:cNvSpPr>
          <p:nvPr/>
        </p:nvSpPr>
        <p:spPr bwMode="auto">
          <a:xfrm>
            <a:off x="352425" y="1519238"/>
            <a:ext cx="3476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814" name="Line 62"/>
          <p:cNvSpPr>
            <a:spLocks noChangeShapeType="1"/>
          </p:cNvSpPr>
          <p:nvPr/>
        </p:nvSpPr>
        <p:spPr bwMode="auto">
          <a:xfrm>
            <a:off x="1662113" y="1533525"/>
            <a:ext cx="3476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815" name="Text Box 63"/>
          <p:cNvSpPr txBox="1">
            <a:spLocks noChangeArrowheads="1"/>
          </p:cNvSpPr>
          <p:nvPr/>
        </p:nvSpPr>
        <p:spPr bwMode="auto">
          <a:xfrm>
            <a:off x="280988" y="1965325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0</a:t>
            </a:r>
          </a:p>
        </p:txBody>
      </p:sp>
      <p:sp>
        <p:nvSpPr>
          <p:cNvPr id="74816" name="Text Box 64"/>
          <p:cNvSpPr txBox="1">
            <a:spLocks noChangeArrowheads="1"/>
          </p:cNvSpPr>
          <p:nvPr/>
        </p:nvSpPr>
        <p:spPr bwMode="auto">
          <a:xfrm>
            <a:off x="928688" y="1968500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×</a:t>
            </a:r>
          </a:p>
        </p:txBody>
      </p:sp>
      <p:sp>
        <p:nvSpPr>
          <p:cNvPr id="74817" name="Text Box 65"/>
          <p:cNvSpPr txBox="1">
            <a:spLocks noChangeArrowheads="1"/>
          </p:cNvSpPr>
          <p:nvPr/>
        </p:nvSpPr>
        <p:spPr bwMode="auto">
          <a:xfrm>
            <a:off x="1590675" y="1982788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×</a:t>
            </a:r>
          </a:p>
        </p:txBody>
      </p:sp>
      <p:sp>
        <p:nvSpPr>
          <p:cNvPr id="74818" name="Text Box 66"/>
          <p:cNvSpPr txBox="1">
            <a:spLocks noChangeArrowheads="1"/>
          </p:cNvSpPr>
          <p:nvPr/>
        </p:nvSpPr>
        <p:spPr bwMode="auto">
          <a:xfrm>
            <a:off x="2305050" y="1997075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×</a:t>
            </a:r>
          </a:p>
        </p:txBody>
      </p:sp>
      <p:sp>
        <p:nvSpPr>
          <p:cNvPr id="74819" name="Text Box 67"/>
          <p:cNvSpPr txBox="1">
            <a:spLocks noChangeArrowheads="1"/>
          </p:cNvSpPr>
          <p:nvPr/>
        </p:nvSpPr>
        <p:spPr bwMode="auto">
          <a:xfrm>
            <a:off x="2976563" y="2025650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×</a:t>
            </a:r>
          </a:p>
        </p:txBody>
      </p:sp>
      <p:sp>
        <p:nvSpPr>
          <p:cNvPr id="74820" name="Text Box 68"/>
          <p:cNvSpPr txBox="1">
            <a:spLocks noChangeArrowheads="1"/>
          </p:cNvSpPr>
          <p:nvPr/>
        </p:nvSpPr>
        <p:spPr bwMode="auto">
          <a:xfrm>
            <a:off x="3895725" y="1982788"/>
            <a:ext cx="1609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异步清零</a:t>
            </a:r>
          </a:p>
        </p:txBody>
      </p:sp>
      <p:sp>
        <p:nvSpPr>
          <p:cNvPr id="74821" name="Text Box 69"/>
          <p:cNvSpPr txBox="1">
            <a:spLocks noChangeArrowheads="1"/>
          </p:cNvSpPr>
          <p:nvPr/>
        </p:nvSpPr>
        <p:spPr bwMode="auto">
          <a:xfrm>
            <a:off x="6076950" y="1997075"/>
            <a:ext cx="1871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Qi=0</a:t>
            </a:r>
            <a:r>
              <a:rPr lang="zh-CN" altLang="en-US" b="1"/>
              <a:t>，</a:t>
            </a:r>
            <a:r>
              <a:rPr lang="en-US" altLang="zh-CN" b="1"/>
              <a:t>C=0</a:t>
            </a:r>
          </a:p>
        </p:txBody>
      </p:sp>
      <p:sp>
        <p:nvSpPr>
          <p:cNvPr id="74822" name="Text Box 70"/>
          <p:cNvSpPr txBox="1">
            <a:spLocks noChangeArrowheads="1"/>
          </p:cNvSpPr>
          <p:nvPr/>
        </p:nvSpPr>
        <p:spPr bwMode="auto">
          <a:xfrm>
            <a:off x="280988" y="2482850"/>
            <a:ext cx="48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74823" name="Text Box 71"/>
          <p:cNvSpPr txBox="1">
            <a:spLocks noChangeArrowheads="1"/>
          </p:cNvSpPr>
          <p:nvPr/>
        </p:nvSpPr>
        <p:spPr bwMode="auto">
          <a:xfrm>
            <a:off x="862013" y="2482850"/>
            <a:ext cx="48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↑</a:t>
            </a:r>
          </a:p>
        </p:txBody>
      </p:sp>
      <p:sp>
        <p:nvSpPr>
          <p:cNvPr id="74824" name="Text Box 72"/>
          <p:cNvSpPr txBox="1">
            <a:spLocks noChangeArrowheads="1"/>
          </p:cNvSpPr>
          <p:nvPr/>
        </p:nvSpPr>
        <p:spPr bwMode="auto">
          <a:xfrm>
            <a:off x="1590675" y="2482850"/>
            <a:ext cx="48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0</a:t>
            </a:r>
          </a:p>
        </p:txBody>
      </p:sp>
      <p:sp>
        <p:nvSpPr>
          <p:cNvPr id="74825" name="Text Box 73"/>
          <p:cNvSpPr txBox="1">
            <a:spLocks noChangeArrowheads="1"/>
          </p:cNvSpPr>
          <p:nvPr/>
        </p:nvSpPr>
        <p:spPr bwMode="auto">
          <a:xfrm>
            <a:off x="2305050" y="2471738"/>
            <a:ext cx="48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×</a:t>
            </a:r>
          </a:p>
        </p:txBody>
      </p:sp>
      <p:sp>
        <p:nvSpPr>
          <p:cNvPr id="74826" name="Text Box 74"/>
          <p:cNvSpPr txBox="1">
            <a:spLocks noChangeArrowheads="1"/>
          </p:cNvSpPr>
          <p:nvPr/>
        </p:nvSpPr>
        <p:spPr bwMode="auto">
          <a:xfrm>
            <a:off x="2947988" y="2514600"/>
            <a:ext cx="48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×</a:t>
            </a:r>
          </a:p>
        </p:txBody>
      </p:sp>
      <p:sp>
        <p:nvSpPr>
          <p:cNvPr id="74827" name="Text Box 75"/>
          <p:cNvSpPr txBox="1">
            <a:spLocks noChangeArrowheads="1"/>
          </p:cNvSpPr>
          <p:nvPr/>
        </p:nvSpPr>
        <p:spPr bwMode="auto">
          <a:xfrm>
            <a:off x="3895725" y="2514600"/>
            <a:ext cx="1890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同步预置数</a:t>
            </a:r>
          </a:p>
        </p:txBody>
      </p:sp>
      <p:graphicFrame>
        <p:nvGraphicFramePr>
          <p:cNvPr id="117760" name="Object 1024"/>
          <p:cNvGraphicFramePr>
            <a:graphicFrameLocks noChangeAspect="1"/>
          </p:cNvGraphicFramePr>
          <p:nvPr/>
        </p:nvGraphicFramePr>
        <p:xfrm>
          <a:off x="6192838" y="2422525"/>
          <a:ext cx="1385887" cy="635000"/>
        </p:xfrm>
        <a:graphic>
          <a:graphicData uri="http://schemas.openxmlformats.org/presentationml/2006/ole">
            <p:oleObj spid="_x0000_s117760" name="Equation" r:id="rId3" imgW="609480" imgH="241200" progId="Equation.3">
              <p:embed/>
            </p:oleObj>
          </a:graphicData>
        </a:graphic>
      </p:graphicFrame>
      <p:sp>
        <p:nvSpPr>
          <p:cNvPr id="74829" name="Text Box 77"/>
          <p:cNvSpPr txBox="1">
            <a:spLocks noChangeArrowheads="1"/>
          </p:cNvSpPr>
          <p:nvPr/>
        </p:nvSpPr>
        <p:spPr bwMode="auto">
          <a:xfrm>
            <a:off x="352425" y="3209925"/>
            <a:ext cx="3043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      </a:t>
            </a:r>
            <a:r>
              <a:rPr lang="en-US" altLang="zh-CN" b="1"/>
              <a:t>↑      1        1     1</a:t>
            </a:r>
          </a:p>
        </p:txBody>
      </p:sp>
      <p:sp>
        <p:nvSpPr>
          <p:cNvPr id="74830" name="Text Box 78"/>
          <p:cNvSpPr txBox="1">
            <a:spLocks noChangeArrowheads="1"/>
          </p:cNvSpPr>
          <p:nvPr/>
        </p:nvSpPr>
        <p:spPr bwMode="auto">
          <a:xfrm>
            <a:off x="4164013" y="3209925"/>
            <a:ext cx="4446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</a:rPr>
              <a:t>计数            十进制加法</a:t>
            </a:r>
          </a:p>
        </p:txBody>
      </p:sp>
      <p:sp>
        <p:nvSpPr>
          <p:cNvPr id="74831" name="Text Box 79"/>
          <p:cNvSpPr txBox="1">
            <a:spLocks noChangeArrowheads="1"/>
          </p:cNvSpPr>
          <p:nvPr/>
        </p:nvSpPr>
        <p:spPr bwMode="auto">
          <a:xfrm>
            <a:off x="352425" y="3790950"/>
            <a:ext cx="3043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      </a:t>
            </a:r>
            <a:r>
              <a:rPr lang="en-US" altLang="zh-CN" b="1"/>
              <a:t>×      1        1     0</a:t>
            </a:r>
          </a:p>
        </p:txBody>
      </p:sp>
      <p:sp>
        <p:nvSpPr>
          <p:cNvPr id="74832" name="Text Box 80"/>
          <p:cNvSpPr txBox="1">
            <a:spLocks noChangeArrowheads="1"/>
          </p:cNvSpPr>
          <p:nvPr/>
        </p:nvSpPr>
        <p:spPr bwMode="auto">
          <a:xfrm>
            <a:off x="4083050" y="3790950"/>
            <a:ext cx="170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保持</a:t>
            </a:r>
          </a:p>
        </p:txBody>
      </p:sp>
      <p:sp>
        <p:nvSpPr>
          <p:cNvPr id="74833" name="Text Box 81"/>
          <p:cNvSpPr txBox="1">
            <a:spLocks noChangeArrowheads="1"/>
          </p:cNvSpPr>
          <p:nvPr/>
        </p:nvSpPr>
        <p:spPr bwMode="auto">
          <a:xfrm>
            <a:off x="352425" y="4371975"/>
            <a:ext cx="3252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      </a:t>
            </a:r>
            <a:r>
              <a:rPr lang="en-US" altLang="zh-CN" b="1"/>
              <a:t>×      1        0    ×</a:t>
            </a:r>
          </a:p>
        </p:txBody>
      </p:sp>
      <p:sp>
        <p:nvSpPr>
          <p:cNvPr id="74834" name="Text Box 82"/>
          <p:cNvSpPr txBox="1">
            <a:spLocks noChangeArrowheads="1"/>
          </p:cNvSpPr>
          <p:nvPr/>
        </p:nvSpPr>
        <p:spPr bwMode="auto">
          <a:xfrm>
            <a:off x="4116388" y="4248150"/>
            <a:ext cx="170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保持</a:t>
            </a:r>
          </a:p>
        </p:txBody>
      </p:sp>
      <p:graphicFrame>
        <p:nvGraphicFramePr>
          <p:cNvPr id="117761" name="Object 1025"/>
          <p:cNvGraphicFramePr>
            <a:graphicFrameLocks noChangeAspect="1"/>
          </p:cNvGraphicFramePr>
          <p:nvPr/>
        </p:nvGraphicFramePr>
        <p:xfrm>
          <a:off x="5819775" y="3667125"/>
          <a:ext cx="2767013" cy="635000"/>
        </p:xfrm>
        <a:graphic>
          <a:graphicData uri="http://schemas.openxmlformats.org/presentationml/2006/ole">
            <p:oleObj spid="_x0000_s117761" name="Equation" r:id="rId4" imgW="1282680" imgH="241200" progId="Equation.3">
              <p:embed/>
            </p:oleObj>
          </a:graphicData>
        </a:graphic>
      </p:graphicFrame>
      <p:graphicFrame>
        <p:nvGraphicFramePr>
          <p:cNvPr id="117762" name="Object 1026"/>
          <p:cNvGraphicFramePr>
            <a:graphicFrameLocks noChangeAspect="1"/>
          </p:cNvGraphicFramePr>
          <p:nvPr/>
        </p:nvGraphicFramePr>
        <p:xfrm>
          <a:off x="6092825" y="4248150"/>
          <a:ext cx="2219325" cy="635000"/>
        </p:xfrm>
        <a:graphic>
          <a:graphicData uri="http://schemas.openxmlformats.org/presentationml/2006/ole">
            <p:oleObj spid="_x0000_s117762" name="Equation" r:id="rId5" imgW="102852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4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4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4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4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4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4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4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4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4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4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4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7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7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4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4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4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4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4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4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4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4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17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17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4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4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4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4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15" grpId="0" autoUpdateAnimBg="0"/>
      <p:bldP spid="74816" grpId="0" autoUpdateAnimBg="0"/>
      <p:bldP spid="74817" grpId="0" autoUpdateAnimBg="0"/>
      <p:bldP spid="74818" grpId="0" autoUpdateAnimBg="0"/>
      <p:bldP spid="74819" grpId="0" autoUpdateAnimBg="0"/>
      <p:bldP spid="74820" grpId="0" autoUpdateAnimBg="0"/>
      <p:bldP spid="74821" grpId="0" autoUpdateAnimBg="0"/>
      <p:bldP spid="74822" grpId="0" autoUpdateAnimBg="0"/>
      <p:bldP spid="74823" grpId="0" autoUpdateAnimBg="0"/>
      <p:bldP spid="74824" grpId="0" autoUpdateAnimBg="0"/>
      <p:bldP spid="74825" grpId="0" autoUpdateAnimBg="0"/>
      <p:bldP spid="74826" grpId="0" autoUpdateAnimBg="0"/>
      <p:bldP spid="74827" grpId="0" autoUpdateAnimBg="0"/>
      <p:bldP spid="74829" grpId="0" autoUpdateAnimBg="0"/>
      <p:bldP spid="74830" grpId="0" autoUpdateAnimBg="0"/>
      <p:bldP spid="74831" grpId="0" autoUpdateAnimBg="0"/>
      <p:bldP spid="74832" grpId="0" autoUpdateAnimBg="0"/>
      <p:bldP spid="74833" grpId="0" autoUpdateAnimBg="0"/>
      <p:bldP spid="74834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152400" y="304800"/>
            <a:ext cx="5253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(3)</a:t>
            </a:r>
            <a:r>
              <a:rPr lang="zh-CN" altLang="en-US" b="1"/>
              <a:t>计数器状态转换图（十进制加法）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75779" name="Oval 3"/>
          <p:cNvSpPr>
            <a:spLocks noChangeArrowheads="1"/>
          </p:cNvSpPr>
          <p:nvPr/>
        </p:nvSpPr>
        <p:spPr bwMode="auto">
          <a:xfrm>
            <a:off x="0" y="1177925"/>
            <a:ext cx="676275" cy="2714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A50021"/>
                </a:solidFill>
              </a:rPr>
              <a:t>0000</a:t>
            </a:r>
          </a:p>
        </p:txBody>
      </p:sp>
      <p:grpSp>
        <p:nvGrpSpPr>
          <p:cNvPr id="75780" name="Group 4"/>
          <p:cNvGrpSpPr>
            <a:grpSpLocks/>
          </p:cNvGrpSpPr>
          <p:nvPr/>
        </p:nvGrpSpPr>
        <p:grpSpPr bwMode="auto">
          <a:xfrm>
            <a:off x="676275" y="942975"/>
            <a:ext cx="1219200" cy="500063"/>
            <a:chOff x="522" y="594"/>
            <a:chExt cx="768" cy="315"/>
          </a:xfrm>
        </p:grpSpPr>
        <p:sp>
          <p:nvSpPr>
            <p:cNvPr id="75781" name="Line 5"/>
            <p:cNvSpPr>
              <a:spLocks noChangeShapeType="1"/>
            </p:cNvSpPr>
            <p:nvPr/>
          </p:nvSpPr>
          <p:spPr bwMode="auto">
            <a:xfrm>
              <a:off x="522" y="828"/>
              <a:ext cx="3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2" name="Oval 6"/>
            <p:cNvSpPr>
              <a:spLocks noChangeArrowheads="1"/>
            </p:cNvSpPr>
            <p:nvPr/>
          </p:nvSpPr>
          <p:spPr bwMode="auto">
            <a:xfrm>
              <a:off x="864" y="738"/>
              <a:ext cx="426" cy="1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A50021"/>
                  </a:solidFill>
                </a:rPr>
                <a:t>0001</a:t>
              </a:r>
            </a:p>
          </p:txBody>
        </p:sp>
        <p:sp>
          <p:nvSpPr>
            <p:cNvPr id="75783" name="Line 7"/>
            <p:cNvSpPr>
              <a:spLocks noChangeShapeType="1"/>
            </p:cNvSpPr>
            <p:nvPr/>
          </p:nvSpPr>
          <p:spPr bwMode="auto">
            <a:xfrm flipH="1">
              <a:off x="580" y="630"/>
              <a:ext cx="189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4" name="Text Box 8"/>
            <p:cNvSpPr txBox="1">
              <a:spLocks noChangeArrowheads="1"/>
            </p:cNvSpPr>
            <p:nvPr/>
          </p:nvSpPr>
          <p:spPr bwMode="auto">
            <a:xfrm>
              <a:off x="663" y="59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0</a:t>
              </a:r>
            </a:p>
          </p:txBody>
        </p:sp>
      </p:grpSp>
      <p:grpSp>
        <p:nvGrpSpPr>
          <p:cNvPr id="75785" name="Group 9"/>
          <p:cNvGrpSpPr>
            <a:grpSpLocks/>
          </p:cNvGrpSpPr>
          <p:nvPr/>
        </p:nvGrpSpPr>
        <p:grpSpPr bwMode="auto">
          <a:xfrm>
            <a:off x="1895475" y="949325"/>
            <a:ext cx="1219200" cy="500063"/>
            <a:chOff x="522" y="594"/>
            <a:chExt cx="768" cy="315"/>
          </a:xfrm>
        </p:grpSpPr>
        <p:sp>
          <p:nvSpPr>
            <p:cNvPr id="75786" name="Line 10"/>
            <p:cNvSpPr>
              <a:spLocks noChangeShapeType="1"/>
            </p:cNvSpPr>
            <p:nvPr/>
          </p:nvSpPr>
          <p:spPr bwMode="auto">
            <a:xfrm>
              <a:off x="522" y="828"/>
              <a:ext cx="3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7" name="Oval 11"/>
            <p:cNvSpPr>
              <a:spLocks noChangeArrowheads="1"/>
            </p:cNvSpPr>
            <p:nvPr/>
          </p:nvSpPr>
          <p:spPr bwMode="auto">
            <a:xfrm>
              <a:off x="864" y="738"/>
              <a:ext cx="426" cy="1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A50021"/>
                  </a:solidFill>
                </a:rPr>
                <a:t>0010</a:t>
              </a:r>
            </a:p>
          </p:txBody>
        </p:sp>
        <p:sp>
          <p:nvSpPr>
            <p:cNvPr id="75788" name="Line 12"/>
            <p:cNvSpPr>
              <a:spLocks noChangeShapeType="1"/>
            </p:cNvSpPr>
            <p:nvPr/>
          </p:nvSpPr>
          <p:spPr bwMode="auto">
            <a:xfrm flipH="1">
              <a:off x="580" y="630"/>
              <a:ext cx="189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9" name="Text Box 13"/>
            <p:cNvSpPr txBox="1">
              <a:spLocks noChangeArrowheads="1"/>
            </p:cNvSpPr>
            <p:nvPr/>
          </p:nvSpPr>
          <p:spPr bwMode="auto">
            <a:xfrm>
              <a:off x="663" y="59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0</a:t>
              </a:r>
            </a:p>
          </p:txBody>
        </p:sp>
      </p:grpSp>
      <p:grpSp>
        <p:nvGrpSpPr>
          <p:cNvPr id="75790" name="Group 14"/>
          <p:cNvGrpSpPr>
            <a:grpSpLocks/>
          </p:cNvGrpSpPr>
          <p:nvPr/>
        </p:nvGrpSpPr>
        <p:grpSpPr bwMode="auto">
          <a:xfrm>
            <a:off x="3114675" y="963613"/>
            <a:ext cx="1219200" cy="500062"/>
            <a:chOff x="522" y="594"/>
            <a:chExt cx="768" cy="315"/>
          </a:xfrm>
        </p:grpSpPr>
        <p:sp>
          <p:nvSpPr>
            <p:cNvPr id="75791" name="Line 15"/>
            <p:cNvSpPr>
              <a:spLocks noChangeShapeType="1"/>
            </p:cNvSpPr>
            <p:nvPr/>
          </p:nvSpPr>
          <p:spPr bwMode="auto">
            <a:xfrm>
              <a:off x="522" y="828"/>
              <a:ext cx="3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2" name="Oval 16"/>
            <p:cNvSpPr>
              <a:spLocks noChangeArrowheads="1"/>
            </p:cNvSpPr>
            <p:nvPr/>
          </p:nvSpPr>
          <p:spPr bwMode="auto">
            <a:xfrm>
              <a:off x="864" y="738"/>
              <a:ext cx="426" cy="1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A50021"/>
                  </a:solidFill>
                </a:rPr>
                <a:t>0011</a:t>
              </a:r>
            </a:p>
          </p:txBody>
        </p:sp>
        <p:sp>
          <p:nvSpPr>
            <p:cNvPr id="75793" name="Line 17"/>
            <p:cNvSpPr>
              <a:spLocks noChangeShapeType="1"/>
            </p:cNvSpPr>
            <p:nvPr/>
          </p:nvSpPr>
          <p:spPr bwMode="auto">
            <a:xfrm flipH="1">
              <a:off x="580" y="630"/>
              <a:ext cx="189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4" name="Text Box 18"/>
            <p:cNvSpPr txBox="1">
              <a:spLocks noChangeArrowheads="1"/>
            </p:cNvSpPr>
            <p:nvPr/>
          </p:nvSpPr>
          <p:spPr bwMode="auto">
            <a:xfrm>
              <a:off x="663" y="59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0</a:t>
              </a:r>
            </a:p>
          </p:txBody>
        </p:sp>
      </p:grpSp>
      <p:grpSp>
        <p:nvGrpSpPr>
          <p:cNvPr id="75795" name="Group 19"/>
          <p:cNvGrpSpPr>
            <a:grpSpLocks/>
          </p:cNvGrpSpPr>
          <p:nvPr/>
        </p:nvGrpSpPr>
        <p:grpSpPr bwMode="auto">
          <a:xfrm>
            <a:off x="4333875" y="942975"/>
            <a:ext cx="1219200" cy="500063"/>
            <a:chOff x="522" y="594"/>
            <a:chExt cx="768" cy="315"/>
          </a:xfrm>
        </p:grpSpPr>
        <p:sp>
          <p:nvSpPr>
            <p:cNvPr id="75796" name="Line 20"/>
            <p:cNvSpPr>
              <a:spLocks noChangeShapeType="1"/>
            </p:cNvSpPr>
            <p:nvPr/>
          </p:nvSpPr>
          <p:spPr bwMode="auto">
            <a:xfrm>
              <a:off x="522" y="828"/>
              <a:ext cx="3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7" name="Oval 21"/>
            <p:cNvSpPr>
              <a:spLocks noChangeArrowheads="1"/>
            </p:cNvSpPr>
            <p:nvPr/>
          </p:nvSpPr>
          <p:spPr bwMode="auto">
            <a:xfrm>
              <a:off x="864" y="738"/>
              <a:ext cx="426" cy="1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A50021"/>
                  </a:solidFill>
                </a:rPr>
                <a:t>0100</a:t>
              </a:r>
            </a:p>
          </p:txBody>
        </p:sp>
        <p:sp>
          <p:nvSpPr>
            <p:cNvPr id="75798" name="Line 22"/>
            <p:cNvSpPr>
              <a:spLocks noChangeShapeType="1"/>
            </p:cNvSpPr>
            <p:nvPr/>
          </p:nvSpPr>
          <p:spPr bwMode="auto">
            <a:xfrm flipH="1">
              <a:off x="580" y="630"/>
              <a:ext cx="189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9" name="Text Box 23"/>
            <p:cNvSpPr txBox="1">
              <a:spLocks noChangeArrowheads="1"/>
            </p:cNvSpPr>
            <p:nvPr/>
          </p:nvSpPr>
          <p:spPr bwMode="auto">
            <a:xfrm>
              <a:off x="663" y="59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0</a:t>
              </a:r>
            </a:p>
          </p:txBody>
        </p:sp>
      </p:grpSp>
      <p:grpSp>
        <p:nvGrpSpPr>
          <p:cNvPr id="75800" name="Group 24"/>
          <p:cNvGrpSpPr>
            <a:grpSpLocks/>
          </p:cNvGrpSpPr>
          <p:nvPr/>
        </p:nvGrpSpPr>
        <p:grpSpPr bwMode="auto">
          <a:xfrm>
            <a:off x="5553075" y="942975"/>
            <a:ext cx="1219200" cy="500063"/>
            <a:chOff x="522" y="594"/>
            <a:chExt cx="768" cy="315"/>
          </a:xfrm>
        </p:grpSpPr>
        <p:sp>
          <p:nvSpPr>
            <p:cNvPr id="75801" name="Line 25"/>
            <p:cNvSpPr>
              <a:spLocks noChangeShapeType="1"/>
            </p:cNvSpPr>
            <p:nvPr/>
          </p:nvSpPr>
          <p:spPr bwMode="auto">
            <a:xfrm>
              <a:off x="522" y="828"/>
              <a:ext cx="3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2" name="Oval 26"/>
            <p:cNvSpPr>
              <a:spLocks noChangeArrowheads="1"/>
            </p:cNvSpPr>
            <p:nvPr/>
          </p:nvSpPr>
          <p:spPr bwMode="auto">
            <a:xfrm>
              <a:off x="864" y="738"/>
              <a:ext cx="426" cy="1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A50021"/>
                  </a:solidFill>
                </a:rPr>
                <a:t>0101</a:t>
              </a:r>
            </a:p>
          </p:txBody>
        </p:sp>
        <p:sp>
          <p:nvSpPr>
            <p:cNvPr id="75803" name="Line 27"/>
            <p:cNvSpPr>
              <a:spLocks noChangeShapeType="1"/>
            </p:cNvSpPr>
            <p:nvPr/>
          </p:nvSpPr>
          <p:spPr bwMode="auto">
            <a:xfrm flipH="1">
              <a:off x="580" y="630"/>
              <a:ext cx="189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4" name="Text Box 28"/>
            <p:cNvSpPr txBox="1">
              <a:spLocks noChangeArrowheads="1"/>
            </p:cNvSpPr>
            <p:nvPr/>
          </p:nvSpPr>
          <p:spPr bwMode="auto">
            <a:xfrm>
              <a:off x="663" y="59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0</a:t>
              </a:r>
            </a:p>
          </p:txBody>
        </p:sp>
      </p:grpSp>
      <p:grpSp>
        <p:nvGrpSpPr>
          <p:cNvPr id="75805" name="Group 29"/>
          <p:cNvGrpSpPr>
            <a:grpSpLocks/>
          </p:cNvGrpSpPr>
          <p:nvPr/>
        </p:nvGrpSpPr>
        <p:grpSpPr bwMode="auto">
          <a:xfrm>
            <a:off x="6772275" y="927100"/>
            <a:ext cx="1219200" cy="500063"/>
            <a:chOff x="522" y="594"/>
            <a:chExt cx="768" cy="315"/>
          </a:xfrm>
        </p:grpSpPr>
        <p:sp>
          <p:nvSpPr>
            <p:cNvPr id="75806" name="Line 30"/>
            <p:cNvSpPr>
              <a:spLocks noChangeShapeType="1"/>
            </p:cNvSpPr>
            <p:nvPr/>
          </p:nvSpPr>
          <p:spPr bwMode="auto">
            <a:xfrm>
              <a:off x="522" y="828"/>
              <a:ext cx="3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7" name="Oval 31"/>
            <p:cNvSpPr>
              <a:spLocks noChangeArrowheads="1"/>
            </p:cNvSpPr>
            <p:nvPr/>
          </p:nvSpPr>
          <p:spPr bwMode="auto">
            <a:xfrm>
              <a:off x="864" y="738"/>
              <a:ext cx="426" cy="1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A50021"/>
                  </a:solidFill>
                </a:rPr>
                <a:t>0110</a:t>
              </a:r>
            </a:p>
          </p:txBody>
        </p:sp>
        <p:sp>
          <p:nvSpPr>
            <p:cNvPr id="75808" name="Line 32"/>
            <p:cNvSpPr>
              <a:spLocks noChangeShapeType="1"/>
            </p:cNvSpPr>
            <p:nvPr/>
          </p:nvSpPr>
          <p:spPr bwMode="auto">
            <a:xfrm flipH="1">
              <a:off x="580" y="630"/>
              <a:ext cx="189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9" name="Text Box 33"/>
            <p:cNvSpPr txBox="1">
              <a:spLocks noChangeArrowheads="1"/>
            </p:cNvSpPr>
            <p:nvPr/>
          </p:nvSpPr>
          <p:spPr bwMode="auto">
            <a:xfrm>
              <a:off x="663" y="59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0</a:t>
              </a:r>
            </a:p>
          </p:txBody>
        </p:sp>
      </p:grpSp>
      <p:sp>
        <p:nvSpPr>
          <p:cNvPr id="75810" name="Line 34"/>
          <p:cNvSpPr>
            <a:spLocks noChangeShapeType="1"/>
          </p:cNvSpPr>
          <p:nvPr/>
        </p:nvSpPr>
        <p:spPr bwMode="auto">
          <a:xfrm flipH="1">
            <a:off x="6386513" y="1463675"/>
            <a:ext cx="1219200" cy="1022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5811" name="Group 35"/>
          <p:cNvGrpSpPr>
            <a:grpSpLocks/>
          </p:cNvGrpSpPr>
          <p:nvPr/>
        </p:nvGrpSpPr>
        <p:grpSpPr bwMode="auto">
          <a:xfrm>
            <a:off x="3506788" y="2230438"/>
            <a:ext cx="2371725" cy="527050"/>
            <a:chOff x="2209" y="1405"/>
            <a:chExt cx="1494" cy="332"/>
          </a:xfrm>
        </p:grpSpPr>
        <p:sp>
          <p:nvSpPr>
            <p:cNvPr id="75812" name="Line 36"/>
            <p:cNvSpPr>
              <a:spLocks noChangeShapeType="1"/>
            </p:cNvSpPr>
            <p:nvPr/>
          </p:nvSpPr>
          <p:spPr bwMode="auto">
            <a:xfrm flipH="1">
              <a:off x="2635" y="1656"/>
              <a:ext cx="10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3" name="Line 37"/>
            <p:cNvSpPr>
              <a:spLocks noChangeShapeType="1"/>
            </p:cNvSpPr>
            <p:nvPr/>
          </p:nvSpPr>
          <p:spPr bwMode="auto">
            <a:xfrm flipH="1">
              <a:off x="3216" y="1450"/>
              <a:ext cx="189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4" name="Text Box 38"/>
            <p:cNvSpPr txBox="1">
              <a:spLocks noChangeArrowheads="1"/>
            </p:cNvSpPr>
            <p:nvPr/>
          </p:nvSpPr>
          <p:spPr bwMode="auto">
            <a:xfrm>
              <a:off x="3299" y="14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75815" name="Oval 39"/>
            <p:cNvSpPr>
              <a:spLocks noChangeArrowheads="1"/>
            </p:cNvSpPr>
            <p:nvPr/>
          </p:nvSpPr>
          <p:spPr bwMode="auto">
            <a:xfrm>
              <a:off x="2209" y="1566"/>
              <a:ext cx="426" cy="1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A50021"/>
                  </a:solidFill>
                </a:rPr>
                <a:t>1000</a:t>
              </a:r>
            </a:p>
          </p:txBody>
        </p:sp>
      </p:grpSp>
      <p:grpSp>
        <p:nvGrpSpPr>
          <p:cNvPr id="75816" name="Group 40"/>
          <p:cNvGrpSpPr>
            <a:grpSpLocks/>
          </p:cNvGrpSpPr>
          <p:nvPr/>
        </p:nvGrpSpPr>
        <p:grpSpPr bwMode="auto">
          <a:xfrm>
            <a:off x="5878513" y="1639888"/>
            <a:ext cx="1162050" cy="1117600"/>
            <a:chOff x="3703" y="1033"/>
            <a:chExt cx="732" cy="704"/>
          </a:xfrm>
        </p:grpSpPr>
        <p:sp>
          <p:nvSpPr>
            <p:cNvPr id="75817" name="Oval 41"/>
            <p:cNvSpPr>
              <a:spLocks noChangeArrowheads="1"/>
            </p:cNvSpPr>
            <p:nvPr/>
          </p:nvSpPr>
          <p:spPr bwMode="auto">
            <a:xfrm>
              <a:off x="3703" y="1566"/>
              <a:ext cx="426" cy="1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A50021"/>
                  </a:solidFill>
                </a:rPr>
                <a:t>0111</a:t>
              </a:r>
            </a:p>
          </p:txBody>
        </p:sp>
        <p:sp>
          <p:nvSpPr>
            <p:cNvPr id="75818" name="Line 42"/>
            <p:cNvSpPr>
              <a:spLocks noChangeShapeType="1"/>
            </p:cNvSpPr>
            <p:nvPr/>
          </p:nvSpPr>
          <p:spPr bwMode="auto">
            <a:xfrm flipH="1">
              <a:off x="4129" y="1033"/>
              <a:ext cx="111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9" name="Text Box 43"/>
            <p:cNvSpPr txBox="1">
              <a:spLocks noChangeArrowheads="1"/>
            </p:cNvSpPr>
            <p:nvPr/>
          </p:nvSpPr>
          <p:spPr bwMode="auto">
            <a:xfrm>
              <a:off x="4212" y="109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0</a:t>
              </a:r>
            </a:p>
          </p:txBody>
        </p:sp>
      </p:grpSp>
      <p:grpSp>
        <p:nvGrpSpPr>
          <p:cNvPr id="75820" name="Group 44"/>
          <p:cNvGrpSpPr>
            <a:grpSpLocks/>
          </p:cNvGrpSpPr>
          <p:nvPr/>
        </p:nvGrpSpPr>
        <p:grpSpPr bwMode="auto">
          <a:xfrm>
            <a:off x="1452563" y="2228850"/>
            <a:ext cx="2054225" cy="558800"/>
            <a:chOff x="915" y="1404"/>
            <a:chExt cx="1294" cy="352"/>
          </a:xfrm>
        </p:grpSpPr>
        <p:sp>
          <p:nvSpPr>
            <p:cNvPr id="75821" name="Line 45"/>
            <p:cNvSpPr>
              <a:spLocks noChangeShapeType="1"/>
            </p:cNvSpPr>
            <p:nvPr/>
          </p:nvSpPr>
          <p:spPr bwMode="auto">
            <a:xfrm flipH="1" flipV="1">
              <a:off x="1330" y="1665"/>
              <a:ext cx="8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2" name="Oval 46"/>
            <p:cNvSpPr>
              <a:spLocks noChangeArrowheads="1"/>
            </p:cNvSpPr>
            <p:nvPr/>
          </p:nvSpPr>
          <p:spPr bwMode="auto">
            <a:xfrm>
              <a:off x="915" y="1585"/>
              <a:ext cx="426" cy="1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A50021"/>
                  </a:solidFill>
                </a:rPr>
                <a:t>1001</a:t>
              </a:r>
            </a:p>
          </p:txBody>
        </p:sp>
        <p:sp>
          <p:nvSpPr>
            <p:cNvPr id="75823" name="Line 47"/>
            <p:cNvSpPr>
              <a:spLocks noChangeShapeType="1"/>
            </p:cNvSpPr>
            <p:nvPr/>
          </p:nvSpPr>
          <p:spPr bwMode="auto">
            <a:xfrm flipH="1">
              <a:off x="1577" y="1441"/>
              <a:ext cx="189" cy="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4" name="Text Box 48"/>
            <p:cNvSpPr txBox="1">
              <a:spLocks noChangeArrowheads="1"/>
            </p:cNvSpPr>
            <p:nvPr/>
          </p:nvSpPr>
          <p:spPr bwMode="auto">
            <a:xfrm>
              <a:off x="1704" y="1404"/>
              <a:ext cx="3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0</a:t>
              </a:r>
            </a:p>
          </p:txBody>
        </p:sp>
      </p:grpSp>
      <p:grpSp>
        <p:nvGrpSpPr>
          <p:cNvPr id="75825" name="Group 49"/>
          <p:cNvGrpSpPr>
            <a:grpSpLocks/>
          </p:cNvGrpSpPr>
          <p:nvPr/>
        </p:nvGrpSpPr>
        <p:grpSpPr bwMode="auto">
          <a:xfrm>
            <a:off x="400050" y="1614488"/>
            <a:ext cx="1185863" cy="844550"/>
            <a:chOff x="252" y="1017"/>
            <a:chExt cx="747" cy="532"/>
          </a:xfrm>
        </p:grpSpPr>
        <p:sp>
          <p:nvSpPr>
            <p:cNvPr id="75826" name="Line 50"/>
            <p:cNvSpPr>
              <a:spLocks noChangeShapeType="1"/>
            </p:cNvSpPr>
            <p:nvPr/>
          </p:nvSpPr>
          <p:spPr bwMode="auto">
            <a:xfrm flipH="1" flipV="1">
              <a:off x="252" y="1017"/>
              <a:ext cx="663" cy="5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7" name="Line 51"/>
            <p:cNvSpPr>
              <a:spLocks noChangeShapeType="1"/>
            </p:cNvSpPr>
            <p:nvPr/>
          </p:nvSpPr>
          <p:spPr bwMode="auto">
            <a:xfrm flipH="1">
              <a:off x="581" y="1102"/>
              <a:ext cx="183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8" name="Text Box 52"/>
            <p:cNvSpPr txBox="1">
              <a:spLocks noChangeArrowheads="1"/>
            </p:cNvSpPr>
            <p:nvPr/>
          </p:nvSpPr>
          <p:spPr bwMode="auto">
            <a:xfrm>
              <a:off x="657" y="1098"/>
              <a:ext cx="3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1</a:t>
              </a:r>
            </a:p>
          </p:txBody>
        </p:sp>
      </p:grp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5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5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5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5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5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5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5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5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5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5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5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5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5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autoUpdateAnimBg="0"/>
      <p:bldP spid="75779" grpId="0" animBg="1" autoUpdateAnimBg="0"/>
      <p:bldP spid="758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114300"/>
            <a:ext cx="7772400" cy="1104900"/>
          </a:xfrm>
        </p:spPr>
        <p:txBody>
          <a:bodyPr/>
          <a:lstStyle/>
          <a:p>
            <a:r>
              <a:rPr lang="en-US" altLang="zh-CN" sz="2800" b="1"/>
              <a:t>3)</a:t>
            </a:r>
            <a:r>
              <a:rPr lang="zh-CN" altLang="en-US" sz="2800" b="1"/>
              <a:t>同步十进制可逆计数器（</a:t>
            </a:r>
            <a:r>
              <a:rPr lang="en-US" altLang="zh-CN" sz="2800" b="1"/>
              <a:t>74LS190</a:t>
            </a:r>
            <a:r>
              <a:rPr lang="zh-CN" altLang="en-US" sz="2800" b="1"/>
              <a:t>）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447675" y="990600"/>
            <a:ext cx="445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(1)</a:t>
            </a:r>
            <a:r>
              <a:rPr lang="zh-CN" altLang="en-US" b="1"/>
              <a:t>逻辑图与管脚</a:t>
            </a:r>
          </a:p>
        </p:txBody>
      </p:sp>
      <p:sp>
        <p:nvSpPr>
          <p:cNvPr id="76804" name="AutoShape 4"/>
          <p:cNvSpPr>
            <a:spLocks noChangeArrowheads="1"/>
          </p:cNvSpPr>
          <p:nvPr/>
        </p:nvSpPr>
        <p:spPr bwMode="auto">
          <a:xfrm>
            <a:off x="6062663" y="1776413"/>
            <a:ext cx="2971800" cy="360362"/>
          </a:xfrm>
          <a:prstGeom prst="wedgeRoundRectCallout">
            <a:avLst>
              <a:gd name="adj1" fmla="val -37875"/>
              <a:gd name="adj2" fmla="val 494051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000" b="1"/>
              <a:t>进位</a:t>
            </a:r>
            <a:r>
              <a:rPr lang="en-US" altLang="zh-CN" sz="2000" b="1"/>
              <a:t>/</a:t>
            </a:r>
            <a:r>
              <a:rPr lang="zh-CN" altLang="en-US" sz="2000" b="1"/>
              <a:t>借位脉冲输出端</a:t>
            </a:r>
          </a:p>
          <a:p>
            <a:pPr algn="ctr"/>
            <a:endParaRPr lang="en-US" altLang="zh-CN" sz="2000" b="1"/>
          </a:p>
        </p:txBody>
      </p:sp>
      <p:grpSp>
        <p:nvGrpSpPr>
          <p:cNvPr id="76805" name="Group 5"/>
          <p:cNvGrpSpPr>
            <a:grpSpLocks/>
          </p:cNvGrpSpPr>
          <p:nvPr/>
        </p:nvGrpSpPr>
        <p:grpSpPr bwMode="auto">
          <a:xfrm>
            <a:off x="1638300" y="2566988"/>
            <a:ext cx="5576888" cy="3048000"/>
            <a:chOff x="1032" y="1617"/>
            <a:chExt cx="3513" cy="1920"/>
          </a:xfrm>
        </p:grpSpPr>
        <p:sp>
          <p:nvSpPr>
            <p:cNvPr id="76806" name="Text Box 6"/>
            <p:cNvSpPr txBox="1">
              <a:spLocks noChangeArrowheads="1"/>
            </p:cNvSpPr>
            <p:nvPr/>
          </p:nvSpPr>
          <p:spPr bwMode="auto">
            <a:xfrm>
              <a:off x="1560" y="1905"/>
              <a:ext cx="2448" cy="1329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       Q0   Q1  Q2  Q3     RC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             74LS190        CO/BO 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CP                                      CT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 U/D  D0  D1  D2  D3    LD                                                                                  </a:t>
              </a:r>
            </a:p>
          </p:txBody>
        </p:sp>
        <p:sp>
          <p:nvSpPr>
            <p:cNvPr id="76807" name="Line 7"/>
            <p:cNvSpPr>
              <a:spLocks noChangeShapeType="1"/>
            </p:cNvSpPr>
            <p:nvPr/>
          </p:nvSpPr>
          <p:spPr bwMode="auto">
            <a:xfrm flipV="1">
              <a:off x="2184" y="161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08" name="Line 8"/>
            <p:cNvSpPr>
              <a:spLocks noChangeShapeType="1"/>
            </p:cNvSpPr>
            <p:nvPr/>
          </p:nvSpPr>
          <p:spPr bwMode="auto">
            <a:xfrm flipV="1">
              <a:off x="2136" y="322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09" name="Line 9"/>
            <p:cNvSpPr>
              <a:spLocks noChangeShapeType="1"/>
            </p:cNvSpPr>
            <p:nvPr/>
          </p:nvSpPr>
          <p:spPr bwMode="auto">
            <a:xfrm flipV="1">
              <a:off x="2520" y="161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0" name="Line 10"/>
            <p:cNvSpPr>
              <a:spLocks noChangeShapeType="1"/>
            </p:cNvSpPr>
            <p:nvPr/>
          </p:nvSpPr>
          <p:spPr bwMode="auto">
            <a:xfrm flipV="1">
              <a:off x="2856" y="161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1" name="Line 11"/>
            <p:cNvSpPr>
              <a:spLocks noChangeShapeType="1"/>
            </p:cNvSpPr>
            <p:nvPr/>
          </p:nvSpPr>
          <p:spPr bwMode="auto">
            <a:xfrm flipV="1">
              <a:off x="3192" y="161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2" name="Line 12"/>
            <p:cNvSpPr>
              <a:spLocks noChangeShapeType="1"/>
            </p:cNvSpPr>
            <p:nvPr/>
          </p:nvSpPr>
          <p:spPr bwMode="auto">
            <a:xfrm flipV="1">
              <a:off x="3624" y="161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3" name="Line 13"/>
            <p:cNvSpPr>
              <a:spLocks noChangeShapeType="1"/>
            </p:cNvSpPr>
            <p:nvPr/>
          </p:nvSpPr>
          <p:spPr bwMode="auto">
            <a:xfrm flipV="1">
              <a:off x="1800" y="3249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4" name="Line 14"/>
            <p:cNvSpPr>
              <a:spLocks noChangeShapeType="1"/>
            </p:cNvSpPr>
            <p:nvPr/>
          </p:nvSpPr>
          <p:spPr bwMode="auto">
            <a:xfrm flipV="1">
              <a:off x="3603" y="323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5" name="Line 15"/>
            <p:cNvSpPr>
              <a:spLocks noChangeShapeType="1"/>
            </p:cNvSpPr>
            <p:nvPr/>
          </p:nvSpPr>
          <p:spPr bwMode="auto">
            <a:xfrm flipV="1">
              <a:off x="3240" y="322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6" name="Line 16"/>
            <p:cNvSpPr>
              <a:spLocks noChangeShapeType="1"/>
            </p:cNvSpPr>
            <p:nvPr/>
          </p:nvSpPr>
          <p:spPr bwMode="auto">
            <a:xfrm flipV="1">
              <a:off x="2904" y="322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7" name="Line 17"/>
            <p:cNvSpPr>
              <a:spLocks noChangeShapeType="1"/>
            </p:cNvSpPr>
            <p:nvPr/>
          </p:nvSpPr>
          <p:spPr bwMode="auto">
            <a:xfrm flipV="1">
              <a:off x="2568" y="322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8" name="Line 18"/>
            <p:cNvSpPr>
              <a:spLocks noChangeShapeType="1"/>
            </p:cNvSpPr>
            <p:nvPr/>
          </p:nvSpPr>
          <p:spPr bwMode="auto">
            <a:xfrm>
              <a:off x="1032" y="272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9" name="Line 19"/>
            <p:cNvSpPr>
              <a:spLocks noChangeShapeType="1"/>
            </p:cNvSpPr>
            <p:nvPr/>
          </p:nvSpPr>
          <p:spPr bwMode="auto">
            <a:xfrm>
              <a:off x="4008" y="272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0" name="Line 20"/>
            <p:cNvSpPr>
              <a:spLocks noChangeShapeType="1"/>
            </p:cNvSpPr>
            <p:nvPr/>
          </p:nvSpPr>
          <p:spPr bwMode="auto">
            <a:xfrm>
              <a:off x="4017" y="235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1" name="Line 21"/>
            <p:cNvSpPr>
              <a:spLocks noChangeShapeType="1"/>
            </p:cNvSpPr>
            <p:nvPr/>
          </p:nvSpPr>
          <p:spPr bwMode="auto">
            <a:xfrm>
              <a:off x="3696" y="264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2" name="Line 22"/>
            <p:cNvSpPr>
              <a:spLocks noChangeShapeType="1"/>
            </p:cNvSpPr>
            <p:nvPr/>
          </p:nvSpPr>
          <p:spPr bwMode="auto">
            <a:xfrm>
              <a:off x="3528" y="3003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3" name="Oval 23"/>
            <p:cNvSpPr>
              <a:spLocks noChangeArrowheads="1"/>
            </p:cNvSpPr>
            <p:nvPr/>
          </p:nvSpPr>
          <p:spPr bwMode="auto">
            <a:xfrm>
              <a:off x="3993" y="2700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4" name="Oval 24"/>
            <p:cNvSpPr>
              <a:spLocks noChangeArrowheads="1"/>
            </p:cNvSpPr>
            <p:nvPr/>
          </p:nvSpPr>
          <p:spPr bwMode="auto">
            <a:xfrm>
              <a:off x="3576" y="3201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5" name="Line 25"/>
            <p:cNvSpPr>
              <a:spLocks noChangeShapeType="1"/>
            </p:cNvSpPr>
            <p:nvPr/>
          </p:nvSpPr>
          <p:spPr bwMode="auto">
            <a:xfrm>
              <a:off x="3558" y="1950"/>
              <a:ext cx="2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6" name="Oval 26"/>
            <p:cNvSpPr>
              <a:spLocks noChangeArrowheads="1"/>
            </p:cNvSpPr>
            <p:nvPr/>
          </p:nvSpPr>
          <p:spPr bwMode="auto">
            <a:xfrm>
              <a:off x="3600" y="1857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7" name="Line 27"/>
            <p:cNvSpPr>
              <a:spLocks noChangeShapeType="1"/>
            </p:cNvSpPr>
            <p:nvPr/>
          </p:nvSpPr>
          <p:spPr bwMode="auto">
            <a:xfrm>
              <a:off x="1674" y="3009"/>
              <a:ext cx="1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828" name="AutoShape 28"/>
          <p:cNvSpPr>
            <a:spLocks noChangeArrowheads="1"/>
          </p:cNvSpPr>
          <p:nvPr/>
        </p:nvSpPr>
        <p:spPr bwMode="auto">
          <a:xfrm>
            <a:off x="6586538" y="5614988"/>
            <a:ext cx="1543050" cy="360362"/>
          </a:xfrm>
          <a:prstGeom prst="wedgeRoundRectCallout">
            <a:avLst>
              <a:gd name="adj1" fmla="val -69241"/>
              <a:gd name="adj2" fmla="val -401981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000" b="1"/>
              <a:t>控制端</a:t>
            </a:r>
          </a:p>
          <a:p>
            <a:pPr algn="ctr"/>
            <a:endParaRPr lang="en-US" altLang="zh-CN" sz="2000" b="1"/>
          </a:p>
        </p:txBody>
      </p:sp>
      <p:sp>
        <p:nvSpPr>
          <p:cNvPr id="76829" name="AutoShape 29"/>
          <p:cNvSpPr>
            <a:spLocks noChangeArrowheads="1"/>
          </p:cNvSpPr>
          <p:nvPr/>
        </p:nvSpPr>
        <p:spPr bwMode="auto">
          <a:xfrm>
            <a:off x="1028700" y="5614988"/>
            <a:ext cx="2724150" cy="360362"/>
          </a:xfrm>
          <a:prstGeom prst="wedgeRoundRectCallout">
            <a:avLst>
              <a:gd name="adj1" fmla="val 19347"/>
              <a:gd name="adj2" fmla="val -175991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000" b="1"/>
              <a:t>加</a:t>
            </a:r>
            <a:r>
              <a:rPr lang="en-US" altLang="zh-CN" sz="2000" b="1"/>
              <a:t>/</a:t>
            </a:r>
            <a:r>
              <a:rPr lang="zh-CN" altLang="en-US" sz="2000" b="1"/>
              <a:t>减计数控制端</a:t>
            </a:r>
          </a:p>
          <a:p>
            <a:pPr algn="ctr"/>
            <a:endParaRPr lang="en-US" altLang="zh-CN" sz="2000" b="1"/>
          </a:p>
        </p:txBody>
      </p:sp>
      <p:sp>
        <p:nvSpPr>
          <p:cNvPr id="76830" name="AutoShape 30"/>
          <p:cNvSpPr>
            <a:spLocks noChangeArrowheads="1"/>
          </p:cNvSpPr>
          <p:nvPr/>
        </p:nvSpPr>
        <p:spPr bwMode="auto">
          <a:xfrm>
            <a:off x="3614738" y="5975350"/>
            <a:ext cx="2971800" cy="360363"/>
          </a:xfrm>
          <a:prstGeom prst="wedgeRoundRectCallout">
            <a:avLst>
              <a:gd name="adj1" fmla="val 21741"/>
              <a:gd name="adj2" fmla="val -25616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000" b="1"/>
              <a:t>异步置数控制端</a:t>
            </a:r>
          </a:p>
          <a:p>
            <a:pPr algn="ctr"/>
            <a:endParaRPr lang="en-US" altLang="zh-CN" sz="2000" b="1"/>
          </a:p>
        </p:txBody>
      </p:sp>
      <p:sp>
        <p:nvSpPr>
          <p:cNvPr id="76831" name="AutoShape 31"/>
          <p:cNvSpPr>
            <a:spLocks noChangeArrowheads="1"/>
          </p:cNvSpPr>
          <p:nvPr/>
        </p:nvSpPr>
        <p:spPr bwMode="auto">
          <a:xfrm>
            <a:off x="2476500" y="1597025"/>
            <a:ext cx="2971800" cy="360363"/>
          </a:xfrm>
          <a:prstGeom prst="wedgeRoundRectCallout">
            <a:avLst>
              <a:gd name="adj1" fmla="val 59560"/>
              <a:gd name="adj2" fmla="val 315639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000" b="1"/>
              <a:t>级联输出端</a:t>
            </a:r>
          </a:p>
          <a:p>
            <a:pPr algn="ctr"/>
            <a:endParaRPr lang="en-US" altLang="zh-CN" sz="2000" b="1"/>
          </a:p>
        </p:txBody>
      </p:sp>
      <p:graphicFrame>
        <p:nvGraphicFramePr>
          <p:cNvPr id="118784" name="Object 0"/>
          <p:cNvGraphicFramePr>
            <a:graphicFrameLocks noChangeAspect="1"/>
          </p:cNvGraphicFramePr>
          <p:nvPr/>
        </p:nvGraphicFramePr>
        <p:xfrm>
          <a:off x="447675" y="1447800"/>
          <a:ext cx="4457700" cy="1227138"/>
        </p:xfrm>
        <a:graphic>
          <a:graphicData uri="http://schemas.openxmlformats.org/presentationml/2006/ole">
            <p:oleObj spid="_x0000_s118784" name="Equation" r:id="rId3" imgW="2197080" imgH="533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6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6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6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6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8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8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autoUpdateAnimBg="0"/>
      <p:bldP spid="76804" grpId="0" animBg="1" autoUpdateAnimBg="0"/>
      <p:bldP spid="76828" grpId="0" animBg="1" autoUpdateAnimBg="0"/>
      <p:bldP spid="76829" grpId="0" animBg="1" autoUpdateAnimBg="0"/>
      <p:bldP spid="76830" grpId="0" animBg="1" autoUpdateAnimBg="0"/>
      <p:bldP spid="76831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(2)</a:t>
            </a:r>
            <a:r>
              <a:rPr lang="zh-CN" altLang="en-US"/>
              <a:t>功能表及说明</a:t>
            </a:r>
          </a:p>
        </p:txBody>
      </p:sp>
      <p:graphicFrame>
        <p:nvGraphicFramePr>
          <p:cNvPr id="77827" name="Group 3"/>
          <p:cNvGraphicFramePr>
            <a:graphicFrameLocks noGrp="1"/>
          </p:cNvGraphicFramePr>
          <p:nvPr/>
        </p:nvGraphicFramePr>
        <p:xfrm>
          <a:off x="238125" y="1366838"/>
          <a:ext cx="8372475" cy="2892108"/>
        </p:xfrm>
        <a:graphic>
          <a:graphicData uri="http://schemas.openxmlformats.org/drawingml/2006/table">
            <a:tbl>
              <a:tblPr/>
              <a:tblGrid>
                <a:gridCol w="685800"/>
                <a:gridCol w="671513"/>
                <a:gridCol w="785812"/>
                <a:gridCol w="1247775"/>
                <a:gridCol w="2214563"/>
                <a:gridCol w="2767012"/>
              </a:tblGrid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U/D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功      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说         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871" name="Line 47"/>
          <p:cNvSpPr>
            <a:spLocks noChangeShapeType="1"/>
          </p:cNvSpPr>
          <p:nvPr/>
        </p:nvSpPr>
        <p:spPr bwMode="auto">
          <a:xfrm>
            <a:off x="381000" y="1476375"/>
            <a:ext cx="3476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72" name="Line 48"/>
          <p:cNvSpPr>
            <a:spLocks noChangeShapeType="1"/>
          </p:cNvSpPr>
          <p:nvPr/>
        </p:nvSpPr>
        <p:spPr bwMode="auto">
          <a:xfrm>
            <a:off x="1719263" y="1476375"/>
            <a:ext cx="3476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73" name="Text Box 49"/>
          <p:cNvSpPr txBox="1">
            <a:spLocks noChangeArrowheads="1"/>
          </p:cNvSpPr>
          <p:nvPr/>
        </p:nvSpPr>
        <p:spPr bwMode="auto">
          <a:xfrm>
            <a:off x="381000" y="1944688"/>
            <a:ext cx="3014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0       ×     ×       ×</a:t>
            </a:r>
          </a:p>
        </p:txBody>
      </p:sp>
      <p:sp>
        <p:nvSpPr>
          <p:cNvPr id="77874" name="Text Box 50"/>
          <p:cNvSpPr txBox="1">
            <a:spLocks noChangeArrowheads="1"/>
          </p:cNvSpPr>
          <p:nvPr/>
        </p:nvSpPr>
        <p:spPr bwMode="auto">
          <a:xfrm>
            <a:off x="3895725" y="1982788"/>
            <a:ext cx="1890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异步预置数</a:t>
            </a:r>
          </a:p>
        </p:txBody>
      </p:sp>
      <p:sp>
        <p:nvSpPr>
          <p:cNvPr id="77875" name="Text Box 51"/>
          <p:cNvSpPr txBox="1">
            <a:spLocks noChangeArrowheads="1"/>
          </p:cNvSpPr>
          <p:nvPr/>
        </p:nvSpPr>
        <p:spPr bwMode="auto">
          <a:xfrm>
            <a:off x="6092825" y="2439988"/>
            <a:ext cx="1871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C=Q3Q0</a:t>
            </a:r>
          </a:p>
        </p:txBody>
      </p:sp>
      <p:sp>
        <p:nvSpPr>
          <p:cNvPr id="77876" name="Text Box 52"/>
          <p:cNvSpPr txBox="1">
            <a:spLocks noChangeArrowheads="1"/>
          </p:cNvSpPr>
          <p:nvPr/>
        </p:nvSpPr>
        <p:spPr bwMode="auto">
          <a:xfrm>
            <a:off x="381000" y="2439988"/>
            <a:ext cx="3014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       ↑      0         0</a:t>
            </a:r>
          </a:p>
        </p:txBody>
      </p:sp>
      <p:sp>
        <p:nvSpPr>
          <p:cNvPr id="77877" name="Text Box 53"/>
          <p:cNvSpPr txBox="1">
            <a:spLocks noChangeArrowheads="1"/>
          </p:cNvSpPr>
          <p:nvPr/>
        </p:nvSpPr>
        <p:spPr bwMode="auto">
          <a:xfrm>
            <a:off x="3686175" y="2547938"/>
            <a:ext cx="2157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folHlink"/>
                </a:solidFill>
              </a:rPr>
              <a:t>同步十进制加法</a:t>
            </a:r>
          </a:p>
        </p:txBody>
      </p:sp>
      <p:graphicFrame>
        <p:nvGraphicFramePr>
          <p:cNvPr id="119808" name="Object 1024"/>
          <p:cNvGraphicFramePr>
            <a:graphicFrameLocks noChangeAspect="1"/>
          </p:cNvGraphicFramePr>
          <p:nvPr/>
        </p:nvGraphicFramePr>
        <p:xfrm>
          <a:off x="6308725" y="1879600"/>
          <a:ext cx="1154113" cy="635000"/>
        </p:xfrm>
        <a:graphic>
          <a:graphicData uri="http://schemas.openxmlformats.org/presentationml/2006/ole">
            <p:oleObj spid="_x0000_s119808" name="Equation" r:id="rId3" imgW="507960" imgH="241200" progId="Equation.3">
              <p:embed/>
            </p:oleObj>
          </a:graphicData>
        </a:graphic>
      </p:graphicFrame>
      <p:sp>
        <p:nvSpPr>
          <p:cNvPr id="77879" name="Text Box 55"/>
          <p:cNvSpPr txBox="1">
            <a:spLocks noChangeArrowheads="1"/>
          </p:cNvSpPr>
          <p:nvPr/>
        </p:nvSpPr>
        <p:spPr bwMode="auto">
          <a:xfrm>
            <a:off x="352425" y="3209925"/>
            <a:ext cx="3043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      </a:t>
            </a:r>
            <a:r>
              <a:rPr lang="en-US" altLang="zh-CN" b="1"/>
              <a:t>↑       0          1   </a:t>
            </a:r>
          </a:p>
        </p:txBody>
      </p:sp>
      <p:sp>
        <p:nvSpPr>
          <p:cNvPr id="77880" name="Text Box 56"/>
          <p:cNvSpPr txBox="1">
            <a:spLocks noChangeArrowheads="1"/>
          </p:cNvSpPr>
          <p:nvPr/>
        </p:nvSpPr>
        <p:spPr bwMode="auto">
          <a:xfrm>
            <a:off x="3629025" y="3189288"/>
            <a:ext cx="2100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A50021"/>
                </a:solidFill>
              </a:rPr>
              <a:t>同步十进制减法</a:t>
            </a:r>
          </a:p>
        </p:txBody>
      </p:sp>
      <p:sp>
        <p:nvSpPr>
          <p:cNvPr id="77881" name="Text Box 57"/>
          <p:cNvSpPr txBox="1">
            <a:spLocks noChangeArrowheads="1"/>
          </p:cNvSpPr>
          <p:nvPr/>
        </p:nvSpPr>
        <p:spPr bwMode="auto">
          <a:xfrm>
            <a:off x="381000" y="3709988"/>
            <a:ext cx="3043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      </a:t>
            </a:r>
            <a:r>
              <a:rPr lang="en-US" altLang="zh-CN" b="1"/>
              <a:t>×      1        × </a:t>
            </a:r>
          </a:p>
        </p:txBody>
      </p:sp>
      <p:sp>
        <p:nvSpPr>
          <p:cNvPr id="77882" name="Text Box 58"/>
          <p:cNvSpPr txBox="1">
            <a:spLocks noChangeArrowheads="1"/>
          </p:cNvSpPr>
          <p:nvPr/>
        </p:nvSpPr>
        <p:spPr bwMode="auto">
          <a:xfrm>
            <a:off x="4083050" y="3790950"/>
            <a:ext cx="170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保持</a:t>
            </a:r>
          </a:p>
        </p:txBody>
      </p:sp>
      <p:graphicFrame>
        <p:nvGraphicFramePr>
          <p:cNvPr id="119809" name="Object 1025"/>
          <p:cNvGraphicFramePr>
            <a:graphicFrameLocks noChangeAspect="1"/>
          </p:cNvGraphicFramePr>
          <p:nvPr/>
        </p:nvGraphicFramePr>
        <p:xfrm>
          <a:off x="5819775" y="3667125"/>
          <a:ext cx="2767013" cy="635000"/>
        </p:xfrm>
        <a:graphic>
          <a:graphicData uri="http://schemas.openxmlformats.org/presentationml/2006/ole">
            <p:oleObj spid="_x0000_s119809" name="Equation" r:id="rId4" imgW="1282680" imgH="241200" progId="Equation.3">
              <p:embed/>
            </p:oleObj>
          </a:graphicData>
        </a:graphic>
      </p:graphicFrame>
      <p:graphicFrame>
        <p:nvGraphicFramePr>
          <p:cNvPr id="119810" name="Object 1026"/>
          <p:cNvGraphicFramePr>
            <a:graphicFrameLocks noChangeAspect="1"/>
          </p:cNvGraphicFramePr>
          <p:nvPr/>
        </p:nvGraphicFramePr>
        <p:xfrm>
          <a:off x="5937250" y="2944813"/>
          <a:ext cx="2649538" cy="668337"/>
        </p:xfrm>
        <a:graphic>
          <a:graphicData uri="http://schemas.openxmlformats.org/presentationml/2006/ole">
            <p:oleObj spid="_x0000_s119810" name="Equation" r:id="rId5" imgW="1358640" imgH="253800" progId="Equation.3">
              <p:embed/>
            </p:oleObj>
          </a:graphicData>
        </a:graphic>
      </p:graphicFrame>
      <p:sp>
        <p:nvSpPr>
          <p:cNvPr id="77885" name="Line 61"/>
          <p:cNvSpPr>
            <a:spLocks noChangeShapeType="1"/>
          </p:cNvSpPr>
          <p:nvPr/>
        </p:nvSpPr>
        <p:spPr bwMode="auto">
          <a:xfrm>
            <a:off x="2409825" y="1462088"/>
            <a:ext cx="342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7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7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7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7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7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7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7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9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9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73" grpId="0" autoUpdateAnimBg="0"/>
      <p:bldP spid="77874" grpId="0" autoUpdateAnimBg="0"/>
      <p:bldP spid="77875" grpId="0" autoUpdateAnimBg="0"/>
      <p:bldP spid="77876" grpId="0" autoUpdateAnimBg="0"/>
      <p:bldP spid="77877" grpId="0" autoUpdateAnimBg="0"/>
      <p:bldP spid="77879" grpId="0" autoUpdateAnimBg="0"/>
      <p:bldP spid="77880" grpId="0" autoUpdateAnimBg="0"/>
      <p:bldP spid="77881" grpId="0" autoUpdateAnimBg="0"/>
      <p:bldP spid="7788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33400" y="1295400"/>
            <a:ext cx="80772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accent1"/>
                </a:solidFill>
              </a:rPr>
              <a:t>q</a:t>
            </a:r>
            <a:r>
              <a:rPr lang="en-US" altLang="zh-CN" sz="3600" b="1" baseline="-25000">
                <a:solidFill>
                  <a:schemeClr val="accent1"/>
                </a:solidFill>
              </a:rPr>
              <a:t>1</a:t>
            </a:r>
            <a:r>
              <a:rPr lang="en-US" altLang="zh-CN" sz="3600" b="1" baseline="30000">
                <a:solidFill>
                  <a:schemeClr val="accent1"/>
                </a:solidFill>
              </a:rPr>
              <a:t>n+1</a:t>
            </a:r>
            <a:r>
              <a:rPr lang="en-US" altLang="zh-CN" sz="3600" b="1">
                <a:solidFill>
                  <a:schemeClr val="accent1"/>
                </a:solidFill>
              </a:rPr>
              <a:t>=h</a:t>
            </a:r>
            <a:r>
              <a:rPr lang="en-US" altLang="zh-CN" sz="3600" b="1" baseline="-25000">
                <a:solidFill>
                  <a:schemeClr val="accent1"/>
                </a:solidFill>
              </a:rPr>
              <a:t>1</a:t>
            </a:r>
            <a:r>
              <a:rPr lang="en-US" altLang="zh-CN" sz="3600" b="1">
                <a:solidFill>
                  <a:schemeClr val="accent1"/>
                </a:solidFill>
              </a:rPr>
              <a:t>(z</a:t>
            </a:r>
            <a:r>
              <a:rPr lang="en-US" altLang="zh-CN" sz="3600" b="1" baseline="-25000">
                <a:solidFill>
                  <a:schemeClr val="accent1"/>
                </a:solidFill>
              </a:rPr>
              <a:t>1</a:t>
            </a:r>
            <a:r>
              <a:rPr lang="en-US" altLang="zh-CN" sz="3600" b="1">
                <a:solidFill>
                  <a:schemeClr val="accent1"/>
                </a:solidFill>
              </a:rPr>
              <a:t>,z</a:t>
            </a:r>
            <a:r>
              <a:rPr lang="en-US" altLang="zh-CN" sz="3600" b="1" baseline="-25000">
                <a:solidFill>
                  <a:schemeClr val="accent1"/>
                </a:solidFill>
              </a:rPr>
              <a:t>2 </a:t>
            </a:r>
            <a:r>
              <a:rPr lang="en-US" altLang="zh-CN" sz="3600" b="1">
                <a:solidFill>
                  <a:schemeClr val="accent1"/>
                </a:solidFill>
              </a:rPr>
              <a:t>,</a:t>
            </a:r>
            <a:r>
              <a:rPr lang="en-US" altLang="zh-CN" sz="3600" b="1" baseline="-25000">
                <a:solidFill>
                  <a:schemeClr val="accent1"/>
                </a:solidFill>
              </a:rPr>
              <a:t> </a:t>
            </a:r>
            <a:r>
              <a:rPr lang="en-US" altLang="zh-CN" sz="3600" b="1">
                <a:solidFill>
                  <a:schemeClr val="accent1"/>
                </a:solidFill>
              </a:rPr>
              <a:t>… , z</a:t>
            </a:r>
            <a:r>
              <a:rPr lang="en-US" altLang="zh-CN" sz="3600" b="1" baseline="-25000">
                <a:solidFill>
                  <a:schemeClr val="accent1"/>
                </a:solidFill>
              </a:rPr>
              <a:t>n </a:t>
            </a:r>
            <a:r>
              <a:rPr lang="en-US" altLang="zh-CN" sz="3600" b="1">
                <a:solidFill>
                  <a:schemeClr val="accent1"/>
                </a:solidFill>
              </a:rPr>
              <a:t>,</a:t>
            </a:r>
            <a:r>
              <a:rPr lang="en-US" altLang="zh-CN" sz="3600" b="1" baseline="-25000">
                <a:solidFill>
                  <a:schemeClr val="accent1"/>
                </a:solidFill>
              </a:rPr>
              <a:t> </a:t>
            </a:r>
            <a:r>
              <a:rPr lang="en-US" altLang="zh-CN" sz="3600" b="1">
                <a:solidFill>
                  <a:schemeClr val="accent1"/>
                </a:solidFill>
              </a:rPr>
              <a:t>q</a:t>
            </a:r>
            <a:r>
              <a:rPr lang="en-US" altLang="zh-CN" sz="3600" b="1" baseline="-25000">
                <a:solidFill>
                  <a:schemeClr val="accent1"/>
                </a:solidFill>
              </a:rPr>
              <a:t>1</a:t>
            </a:r>
            <a:r>
              <a:rPr lang="en-US" altLang="zh-CN" sz="3600" b="1" baseline="30000">
                <a:solidFill>
                  <a:schemeClr val="accent1"/>
                </a:solidFill>
              </a:rPr>
              <a:t>n</a:t>
            </a:r>
            <a:r>
              <a:rPr lang="en-US" altLang="zh-CN" sz="3600" b="1" baseline="-25000">
                <a:solidFill>
                  <a:schemeClr val="accent1"/>
                </a:solidFill>
              </a:rPr>
              <a:t> </a:t>
            </a:r>
            <a:r>
              <a:rPr lang="en-US" altLang="zh-CN" sz="3600" b="1">
                <a:solidFill>
                  <a:schemeClr val="accent1"/>
                </a:solidFill>
              </a:rPr>
              <a:t>,</a:t>
            </a:r>
            <a:r>
              <a:rPr lang="en-US" altLang="zh-CN" sz="3600" b="1" baseline="-25000">
                <a:solidFill>
                  <a:schemeClr val="accent1"/>
                </a:solidFill>
              </a:rPr>
              <a:t> </a:t>
            </a:r>
            <a:r>
              <a:rPr lang="en-US" altLang="zh-CN" sz="3600" b="1">
                <a:solidFill>
                  <a:schemeClr val="accent1"/>
                </a:solidFill>
              </a:rPr>
              <a:t>q</a:t>
            </a:r>
            <a:r>
              <a:rPr lang="en-US" altLang="zh-CN" sz="3600" b="1" baseline="-25000">
                <a:solidFill>
                  <a:schemeClr val="accent1"/>
                </a:solidFill>
              </a:rPr>
              <a:t>2</a:t>
            </a:r>
            <a:r>
              <a:rPr lang="en-US" altLang="zh-CN" sz="3600" b="1" baseline="30000">
                <a:solidFill>
                  <a:schemeClr val="accent1"/>
                </a:solidFill>
              </a:rPr>
              <a:t>n</a:t>
            </a:r>
            <a:r>
              <a:rPr lang="en-US" altLang="zh-CN" sz="3600" b="1" baseline="-25000">
                <a:solidFill>
                  <a:schemeClr val="accent1"/>
                </a:solidFill>
              </a:rPr>
              <a:t> </a:t>
            </a:r>
            <a:r>
              <a:rPr lang="en-US" altLang="zh-CN" sz="3600" b="1">
                <a:solidFill>
                  <a:schemeClr val="accent1"/>
                </a:solidFill>
              </a:rPr>
              <a:t>,</a:t>
            </a:r>
            <a:r>
              <a:rPr lang="en-US" altLang="zh-CN" sz="3600" b="1" baseline="-25000">
                <a:solidFill>
                  <a:schemeClr val="accent1"/>
                </a:solidFill>
              </a:rPr>
              <a:t> </a:t>
            </a:r>
            <a:r>
              <a:rPr lang="en-US" altLang="zh-CN" sz="3600" b="1">
                <a:solidFill>
                  <a:schemeClr val="accent1"/>
                </a:solidFill>
              </a:rPr>
              <a:t>…</a:t>
            </a:r>
            <a:r>
              <a:rPr lang="en-US" altLang="zh-CN" sz="3600" b="1" baseline="-25000">
                <a:solidFill>
                  <a:schemeClr val="accent1"/>
                </a:solidFill>
              </a:rPr>
              <a:t> </a:t>
            </a:r>
            <a:r>
              <a:rPr lang="en-US" altLang="zh-CN" sz="3600" b="1">
                <a:solidFill>
                  <a:schemeClr val="accent1"/>
                </a:solidFill>
              </a:rPr>
              <a:t>, q</a:t>
            </a:r>
            <a:r>
              <a:rPr lang="en-US" altLang="zh-CN" sz="3600" b="1" baseline="-25000">
                <a:solidFill>
                  <a:schemeClr val="accent1"/>
                </a:solidFill>
              </a:rPr>
              <a:t>l</a:t>
            </a:r>
            <a:r>
              <a:rPr lang="en-US" altLang="zh-CN" sz="3600" b="1" baseline="30000">
                <a:solidFill>
                  <a:schemeClr val="accent1"/>
                </a:solidFill>
              </a:rPr>
              <a:t>n</a:t>
            </a:r>
            <a:r>
              <a:rPr lang="en-US" altLang="zh-CN" sz="3600" b="1">
                <a:solidFill>
                  <a:schemeClr val="accent1"/>
                </a:solidFill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accent1"/>
                </a:solidFill>
              </a:rPr>
              <a:t>q</a:t>
            </a:r>
            <a:r>
              <a:rPr lang="en-US" altLang="zh-CN" sz="3600" b="1" baseline="-25000">
                <a:solidFill>
                  <a:schemeClr val="accent1"/>
                </a:solidFill>
              </a:rPr>
              <a:t>2</a:t>
            </a:r>
            <a:r>
              <a:rPr lang="en-US" altLang="zh-CN" sz="3600" b="1" baseline="30000">
                <a:solidFill>
                  <a:schemeClr val="accent1"/>
                </a:solidFill>
              </a:rPr>
              <a:t>n+1</a:t>
            </a:r>
            <a:r>
              <a:rPr lang="en-US" altLang="zh-CN" sz="3600" b="1">
                <a:solidFill>
                  <a:schemeClr val="accent1"/>
                </a:solidFill>
              </a:rPr>
              <a:t> =h</a:t>
            </a:r>
            <a:r>
              <a:rPr lang="en-US" altLang="zh-CN" sz="3600" b="1" baseline="-25000">
                <a:solidFill>
                  <a:schemeClr val="accent1"/>
                </a:solidFill>
              </a:rPr>
              <a:t>2 </a:t>
            </a:r>
            <a:r>
              <a:rPr lang="en-US" altLang="zh-CN" sz="3600" b="1">
                <a:solidFill>
                  <a:schemeClr val="accent1"/>
                </a:solidFill>
              </a:rPr>
              <a:t>(z</a:t>
            </a:r>
            <a:r>
              <a:rPr lang="en-US" altLang="zh-CN" sz="3600" b="1" baseline="-25000">
                <a:solidFill>
                  <a:schemeClr val="accent1"/>
                </a:solidFill>
              </a:rPr>
              <a:t>1</a:t>
            </a:r>
            <a:r>
              <a:rPr lang="en-US" altLang="zh-CN" sz="3600" b="1">
                <a:solidFill>
                  <a:schemeClr val="accent1"/>
                </a:solidFill>
              </a:rPr>
              <a:t>,z</a:t>
            </a:r>
            <a:r>
              <a:rPr lang="en-US" altLang="zh-CN" sz="3600" b="1" baseline="-25000">
                <a:solidFill>
                  <a:schemeClr val="accent1"/>
                </a:solidFill>
              </a:rPr>
              <a:t>2 </a:t>
            </a:r>
            <a:r>
              <a:rPr lang="en-US" altLang="zh-CN" sz="3600" b="1">
                <a:solidFill>
                  <a:schemeClr val="accent1"/>
                </a:solidFill>
              </a:rPr>
              <a:t>,</a:t>
            </a:r>
            <a:r>
              <a:rPr lang="en-US" altLang="zh-CN" sz="3600" b="1" baseline="-25000">
                <a:solidFill>
                  <a:schemeClr val="accent1"/>
                </a:solidFill>
              </a:rPr>
              <a:t> </a:t>
            </a:r>
            <a:r>
              <a:rPr lang="en-US" altLang="zh-CN" sz="3600" b="1">
                <a:solidFill>
                  <a:schemeClr val="accent1"/>
                </a:solidFill>
              </a:rPr>
              <a:t>… , z</a:t>
            </a:r>
            <a:r>
              <a:rPr lang="en-US" altLang="zh-CN" sz="3600" b="1" baseline="-25000">
                <a:solidFill>
                  <a:schemeClr val="accent1"/>
                </a:solidFill>
              </a:rPr>
              <a:t>n </a:t>
            </a:r>
            <a:r>
              <a:rPr lang="en-US" altLang="zh-CN" sz="3600" b="1">
                <a:solidFill>
                  <a:schemeClr val="accent1"/>
                </a:solidFill>
              </a:rPr>
              <a:t>,</a:t>
            </a:r>
            <a:r>
              <a:rPr lang="en-US" altLang="zh-CN" sz="3600" b="1" baseline="-25000">
                <a:solidFill>
                  <a:schemeClr val="accent1"/>
                </a:solidFill>
              </a:rPr>
              <a:t> </a:t>
            </a:r>
            <a:r>
              <a:rPr lang="en-US" altLang="zh-CN" sz="3600" b="1">
                <a:solidFill>
                  <a:schemeClr val="accent1"/>
                </a:solidFill>
              </a:rPr>
              <a:t>q</a:t>
            </a:r>
            <a:r>
              <a:rPr lang="en-US" altLang="zh-CN" sz="3600" b="1" baseline="-25000">
                <a:solidFill>
                  <a:schemeClr val="accent1"/>
                </a:solidFill>
              </a:rPr>
              <a:t>1</a:t>
            </a:r>
            <a:r>
              <a:rPr lang="en-US" altLang="zh-CN" sz="3600" b="1" baseline="30000">
                <a:solidFill>
                  <a:schemeClr val="accent1"/>
                </a:solidFill>
              </a:rPr>
              <a:t>n</a:t>
            </a:r>
            <a:r>
              <a:rPr lang="en-US" altLang="zh-CN" sz="3600" b="1" baseline="-25000">
                <a:solidFill>
                  <a:schemeClr val="accent1"/>
                </a:solidFill>
              </a:rPr>
              <a:t> </a:t>
            </a:r>
            <a:r>
              <a:rPr lang="en-US" altLang="zh-CN" sz="3600" b="1">
                <a:solidFill>
                  <a:schemeClr val="accent1"/>
                </a:solidFill>
              </a:rPr>
              <a:t>,</a:t>
            </a:r>
            <a:r>
              <a:rPr lang="en-US" altLang="zh-CN" sz="3600" b="1" baseline="-25000">
                <a:solidFill>
                  <a:schemeClr val="accent1"/>
                </a:solidFill>
              </a:rPr>
              <a:t> </a:t>
            </a:r>
            <a:r>
              <a:rPr lang="en-US" altLang="zh-CN" sz="3600" b="1">
                <a:solidFill>
                  <a:schemeClr val="accent1"/>
                </a:solidFill>
              </a:rPr>
              <a:t>q</a:t>
            </a:r>
            <a:r>
              <a:rPr lang="en-US" altLang="zh-CN" sz="3600" b="1" baseline="-25000">
                <a:solidFill>
                  <a:schemeClr val="accent1"/>
                </a:solidFill>
              </a:rPr>
              <a:t>2</a:t>
            </a:r>
            <a:r>
              <a:rPr lang="en-US" altLang="zh-CN" sz="3600" b="1" baseline="30000">
                <a:solidFill>
                  <a:schemeClr val="accent1"/>
                </a:solidFill>
              </a:rPr>
              <a:t>n</a:t>
            </a:r>
            <a:r>
              <a:rPr lang="en-US" altLang="zh-CN" sz="3600" b="1" baseline="-25000">
                <a:solidFill>
                  <a:schemeClr val="accent1"/>
                </a:solidFill>
              </a:rPr>
              <a:t> </a:t>
            </a:r>
            <a:r>
              <a:rPr lang="en-US" altLang="zh-CN" sz="3600" b="1">
                <a:solidFill>
                  <a:schemeClr val="accent1"/>
                </a:solidFill>
              </a:rPr>
              <a:t>,</a:t>
            </a:r>
            <a:r>
              <a:rPr lang="en-US" altLang="zh-CN" sz="3600" b="1" baseline="-25000">
                <a:solidFill>
                  <a:schemeClr val="accent1"/>
                </a:solidFill>
              </a:rPr>
              <a:t> </a:t>
            </a:r>
            <a:r>
              <a:rPr lang="en-US" altLang="zh-CN" sz="3600" b="1">
                <a:solidFill>
                  <a:schemeClr val="accent1"/>
                </a:solidFill>
              </a:rPr>
              <a:t>…</a:t>
            </a:r>
            <a:r>
              <a:rPr lang="en-US" altLang="zh-CN" sz="3600" b="1" baseline="-25000">
                <a:solidFill>
                  <a:schemeClr val="accent1"/>
                </a:solidFill>
              </a:rPr>
              <a:t> </a:t>
            </a:r>
            <a:r>
              <a:rPr lang="en-US" altLang="zh-CN" sz="3600" b="1">
                <a:solidFill>
                  <a:schemeClr val="accent1"/>
                </a:solidFill>
              </a:rPr>
              <a:t>, q</a:t>
            </a:r>
            <a:r>
              <a:rPr lang="en-US" altLang="zh-CN" sz="3600" b="1" baseline="-25000">
                <a:solidFill>
                  <a:schemeClr val="accent1"/>
                </a:solidFill>
              </a:rPr>
              <a:t>l</a:t>
            </a:r>
            <a:r>
              <a:rPr lang="en-US" altLang="zh-CN" sz="3600" b="1" baseline="30000">
                <a:solidFill>
                  <a:schemeClr val="accent1"/>
                </a:solidFill>
              </a:rPr>
              <a:t>n</a:t>
            </a:r>
            <a:r>
              <a:rPr lang="en-US" altLang="zh-CN" sz="3600" b="1">
                <a:solidFill>
                  <a:schemeClr val="accent1"/>
                </a:solidFill>
              </a:rPr>
              <a:t>) ……………….</a:t>
            </a:r>
          </a:p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accent1"/>
                </a:solidFill>
              </a:rPr>
              <a:t>q</a:t>
            </a:r>
            <a:r>
              <a:rPr lang="en-US" altLang="zh-CN" sz="3600" b="1" baseline="-25000">
                <a:solidFill>
                  <a:schemeClr val="accent1"/>
                </a:solidFill>
              </a:rPr>
              <a:t>l</a:t>
            </a:r>
            <a:r>
              <a:rPr lang="en-US" altLang="zh-CN" sz="3600" b="1" baseline="30000">
                <a:solidFill>
                  <a:schemeClr val="accent1"/>
                </a:solidFill>
              </a:rPr>
              <a:t>n+1</a:t>
            </a:r>
            <a:r>
              <a:rPr lang="en-US" altLang="zh-CN" sz="3600" b="1">
                <a:solidFill>
                  <a:schemeClr val="accent1"/>
                </a:solidFill>
              </a:rPr>
              <a:t> =h</a:t>
            </a:r>
            <a:r>
              <a:rPr lang="en-US" altLang="zh-CN" sz="3600" b="1" baseline="-25000">
                <a:solidFill>
                  <a:schemeClr val="accent1"/>
                </a:solidFill>
              </a:rPr>
              <a:t>l </a:t>
            </a:r>
            <a:r>
              <a:rPr lang="en-US" altLang="zh-CN" sz="3600" b="1">
                <a:solidFill>
                  <a:schemeClr val="accent1"/>
                </a:solidFill>
              </a:rPr>
              <a:t>(z</a:t>
            </a:r>
            <a:r>
              <a:rPr lang="en-US" altLang="zh-CN" sz="3600" b="1" baseline="-25000">
                <a:solidFill>
                  <a:schemeClr val="accent1"/>
                </a:solidFill>
              </a:rPr>
              <a:t>1</a:t>
            </a:r>
            <a:r>
              <a:rPr lang="en-US" altLang="zh-CN" sz="3600" b="1">
                <a:solidFill>
                  <a:schemeClr val="accent1"/>
                </a:solidFill>
              </a:rPr>
              <a:t>,z</a:t>
            </a:r>
            <a:r>
              <a:rPr lang="en-US" altLang="zh-CN" sz="3600" b="1" baseline="-25000">
                <a:solidFill>
                  <a:schemeClr val="accent1"/>
                </a:solidFill>
              </a:rPr>
              <a:t>2 </a:t>
            </a:r>
            <a:r>
              <a:rPr lang="en-US" altLang="zh-CN" sz="3600" b="1">
                <a:solidFill>
                  <a:schemeClr val="accent1"/>
                </a:solidFill>
              </a:rPr>
              <a:t>,</a:t>
            </a:r>
            <a:r>
              <a:rPr lang="en-US" altLang="zh-CN" sz="3600" b="1" baseline="-25000">
                <a:solidFill>
                  <a:schemeClr val="accent1"/>
                </a:solidFill>
              </a:rPr>
              <a:t> </a:t>
            </a:r>
            <a:r>
              <a:rPr lang="en-US" altLang="zh-CN" sz="3600" b="1">
                <a:solidFill>
                  <a:schemeClr val="accent1"/>
                </a:solidFill>
              </a:rPr>
              <a:t>… , z</a:t>
            </a:r>
            <a:r>
              <a:rPr lang="en-US" altLang="zh-CN" sz="3600" b="1" baseline="-25000">
                <a:solidFill>
                  <a:schemeClr val="accent1"/>
                </a:solidFill>
              </a:rPr>
              <a:t>n </a:t>
            </a:r>
            <a:r>
              <a:rPr lang="en-US" altLang="zh-CN" sz="3600" b="1">
                <a:solidFill>
                  <a:schemeClr val="accent1"/>
                </a:solidFill>
              </a:rPr>
              <a:t>,</a:t>
            </a:r>
            <a:r>
              <a:rPr lang="en-US" altLang="zh-CN" sz="3600" b="1" baseline="-25000">
                <a:solidFill>
                  <a:schemeClr val="accent1"/>
                </a:solidFill>
              </a:rPr>
              <a:t> </a:t>
            </a:r>
            <a:r>
              <a:rPr lang="en-US" altLang="zh-CN" sz="3600" b="1">
                <a:solidFill>
                  <a:schemeClr val="accent1"/>
                </a:solidFill>
              </a:rPr>
              <a:t>q</a:t>
            </a:r>
            <a:r>
              <a:rPr lang="en-US" altLang="zh-CN" sz="3600" b="1" baseline="-25000">
                <a:solidFill>
                  <a:schemeClr val="accent1"/>
                </a:solidFill>
              </a:rPr>
              <a:t>1</a:t>
            </a:r>
            <a:r>
              <a:rPr lang="en-US" altLang="zh-CN" sz="3600" b="1" baseline="30000">
                <a:solidFill>
                  <a:schemeClr val="accent1"/>
                </a:solidFill>
              </a:rPr>
              <a:t>n</a:t>
            </a:r>
            <a:r>
              <a:rPr lang="en-US" altLang="zh-CN" sz="3600" b="1" baseline="-25000">
                <a:solidFill>
                  <a:schemeClr val="accent1"/>
                </a:solidFill>
              </a:rPr>
              <a:t> </a:t>
            </a:r>
            <a:r>
              <a:rPr lang="en-US" altLang="zh-CN" sz="3600" b="1">
                <a:solidFill>
                  <a:schemeClr val="accent1"/>
                </a:solidFill>
              </a:rPr>
              <a:t>,</a:t>
            </a:r>
            <a:r>
              <a:rPr lang="en-US" altLang="zh-CN" sz="3600" b="1" baseline="-25000">
                <a:solidFill>
                  <a:schemeClr val="accent1"/>
                </a:solidFill>
              </a:rPr>
              <a:t> </a:t>
            </a:r>
            <a:r>
              <a:rPr lang="en-US" altLang="zh-CN" sz="3600" b="1">
                <a:solidFill>
                  <a:schemeClr val="accent1"/>
                </a:solidFill>
              </a:rPr>
              <a:t>q</a:t>
            </a:r>
            <a:r>
              <a:rPr lang="en-US" altLang="zh-CN" sz="3600" b="1" baseline="-25000">
                <a:solidFill>
                  <a:schemeClr val="accent1"/>
                </a:solidFill>
              </a:rPr>
              <a:t>2</a:t>
            </a:r>
            <a:r>
              <a:rPr lang="en-US" altLang="zh-CN" sz="3600" b="1" baseline="30000">
                <a:solidFill>
                  <a:schemeClr val="accent1"/>
                </a:solidFill>
              </a:rPr>
              <a:t>n</a:t>
            </a:r>
            <a:r>
              <a:rPr lang="en-US" altLang="zh-CN" sz="3600" b="1" baseline="-25000">
                <a:solidFill>
                  <a:schemeClr val="accent1"/>
                </a:solidFill>
              </a:rPr>
              <a:t> </a:t>
            </a:r>
            <a:r>
              <a:rPr lang="en-US" altLang="zh-CN" sz="3600" b="1">
                <a:solidFill>
                  <a:schemeClr val="accent1"/>
                </a:solidFill>
              </a:rPr>
              <a:t>,</a:t>
            </a:r>
            <a:r>
              <a:rPr lang="en-US" altLang="zh-CN" sz="3600" b="1" baseline="-25000">
                <a:solidFill>
                  <a:schemeClr val="accent1"/>
                </a:solidFill>
              </a:rPr>
              <a:t> </a:t>
            </a:r>
            <a:r>
              <a:rPr lang="en-US" altLang="zh-CN" sz="3600" b="1">
                <a:solidFill>
                  <a:schemeClr val="accent1"/>
                </a:solidFill>
              </a:rPr>
              <a:t>…</a:t>
            </a:r>
            <a:r>
              <a:rPr lang="en-US" altLang="zh-CN" sz="3600" b="1" baseline="-25000">
                <a:solidFill>
                  <a:schemeClr val="accent1"/>
                </a:solidFill>
              </a:rPr>
              <a:t> </a:t>
            </a:r>
            <a:r>
              <a:rPr lang="en-US" altLang="zh-CN" sz="3600" b="1">
                <a:solidFill>
                  <a:schemeClr val="accent1"/>
                </a:solidFill>
              </a:rPr>
              <a:t>, q</a:t>
            </a:r>
            <a:r>
              <a:rPr lang="en-US" altLang="zh-CN" sz="3600" b="1" baseline="-25000">
                <a:solidFill>
                  <a:schemeClr val="accent1"/>
                </a:solidFill>
              </a:rPr>
              <a:t>l</a:t>
            </a:r>
            <a:r>
              <a:rPr lang="en-US" altLang="zh-CN" sz="3600" b="1" baseline="30000">
                <a:solidFill>
                  <a:schemeClr val="accent1"/>
                </a:solidFill>
              </a:rPr>
              <a:t>n</a:t>
            </a:r>
            <a:r>
              <a:rPr lang="en-US" altLang="zh-CN" sz="3600" b="1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124200" y="4648200"/>
            <a:ext cx="3276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66"/>
                </a:solidFill>
              </a:rPr>
              <a:t>Q</a:t>
            </a:r>
            <a:r>
              <a:rPr lang="en-US" altLang="zh-CN" sz="3600" b="1" baseline="30000">
                <a:solidFill>
                  <a:srgbClr val="FF0066"/>
                </a:solidFill>
              </a:rPr>
              <a:t>n+1</a:t>
            </a:r>
            <a:r>
              <a:rPr lang="en-US" altLang="zh-CN" sz="4000" b="1">
                <a:solidFill>
                  <a:srgbClr val="FF0066"/>
                </a:solidFill>
              </a:rPr>
              <a:t>=H(Z,Q</a:t>
            </a:r>
            <a:r>
              <a:rPr lang="en-US" altLang="zh-CN" sz="3600" b="1" baseline="30000">
                <a:solidFill>
                  <a:srgbClr val="FF0066"/>
                </a:solidFill>
              </a:rPr>
              <a:t>n</a:t>
            </a:r>
            <a:r>
              <a:rPr lang="en-US" altLang="zh-CN" sz="4000" b="1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209800" y="381000"/>
            <a:ext cx="2895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66"/>
                </a:solidFill>
              </a:rPr>
              <a:t>3</a:t>
            </a:r>
            <a:r>
              <a:rPr lang="zh-CN" altLang="en-US" sz="3600" b="1">
                <a:solidFill>
                  <a:srgbClr val="FF0066"/>
                </a:solidFill>
              </a:rPr>
              <a:t>、状态方程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p" autoUpdateAnimBg="0"/>
      <p:bldP spid="8196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152400" y="304800"/>
            <a:ext cx="5792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(3)</a:t>
            </a:r>
            <a:r>
              <a:rPr lang="zh-CN" altLang="en-US" b="1"/>
              <a:t>计数器状态转换图（十进制减法）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78851" name="Oval 3"/>
          <p:cNvSpPr>
            <a:spLocks noChangeArrowheads="1"/>
          </p:cNvSpPr>
          <p:nvPr/>
        </p:nvSpPr>
        <p:spPr bwMode="auto">
          <a:xfrm>
            <a:off x="0" y="1177925"/>
            <a:ext cx="676275" cy="2714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A50021"/>
                </a:solidFill>
              </a:rPr>
              <a:t>0000</a:t>
            </a:r>
          </a:p>
        </p:txBody>
      </p:sp>
      <p:grpSp>
        <p:nvGrpSpPr>
          <p:cNvPr id="78852" name="Group 4"/>
          <p:cNvGrpSpPr>
            <a:grpSpLocks/>
          </p:cNvGrpSpPr>
          <p:nvPr/>
        </p:nvGrpSpPr>
        <p:grpSpPr bwMode="auto">
          <a:xfrm>
            <a:off x="676275" y="942975"/>
            <a:ext cx="1219200" cy="500063"/>
            <a:chOff x="522" y="594"/>
            <a:chExt cx="768" cy="315"/>
          </a:xfrm>
        </p:grpSpPr>
        <p:sp>
          <p:nvSpPr>
            <p:cNvPr id="78853" name="Line 5"/>
            <p:cNvSpPr>
              <a:spLocks noChangeShapeType="1"/>
            </p:cNvSpPr>
            <p:nvPr/>
          </p:nvSpPr>
          <p:spPr bwMode="auto">
            <a:xfrm>
              <a:off x="522" y="828"/>
              <a:ext cx="3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4" name="Oval 6"/>
            <p:cNvSpPr>
              <a:spLocks noChangeArrowheads="1"/>
            </p:cNvSpPr>
            <p:nvPr/>
          </p:nvSpPr>
          <p:spPr bwMode="auto">
            <a:xfrm>
              <a:off x="864" y="738"/>
              <a:ext cx="426" cy="1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A50021"/>
                  </a:solidFill>
                </a:rPr>
                <a:t>1001</a:t>
              </a:r>
            </a:p>
          </p:txBody>
        </p:sp>
        <p:sp>
          <p:nvSpPr>
            <p:cNvPr id="78855" name="Line 7"/>
            <p:cNvSpPr>
              <a:spLocks noChangeShapeType="1"/>
            </p:cNvSpPr>
            <p:nvPr/>
          </p:nvSpPr>
          <p:spPr bwMode="auto">
            <a:xfrm flipH="1">
              <a:off x="580" y="630"/>
              <a:ext cx="189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6" name="Text Box 8"/>
            <p:cNvSpPr txBox="1">
              <a:spLocks noChangeArrowheads="1"/>
            </p:cNvSpPr>
            <p:nvPr/>
          </p:nvSpPr>
          <p:spPr bwMode="auto">
            <a:xfrm>
              <a:off x="663" y="59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1</a:t>
              </a:r>
            </a:p>
          </p:txBody>
        </p:sp>
      </p:grpSp>
      <p:grpSp>
        <p:nvGrpSpPr>
          <p:cNvPr id="78857" name="Group 9"/>
          <p:cNvGrpSpPr>
            <a:grpSpLocks/>
          </p:cNvGrpSpPr>
          <p:nvPr/>
        </p:nvGrpSpPr>
        <p:grpSpPr bwMode="auto">
          <a:xfrm>
            <a:off x="1895475" y="949325"/>
            <a:ext cx="1219200" cy="500063"/>
            <a:chOff x="522" y="594"/>
            <a:chExt cx="768" cy="315"/>
          </a:xfrm>
        </p:grpSpPr>
        <p:sp>
          <p:nvSpPr>
            <p:cNvPr id="78858" name="Line 10"/>
            <p:cNvSpPr>
              <a:spLocks noChangeShapeType="1"/>
            </p:cNvSpPr>
            <p:nvPr/>
          </p:nvSpPr>
          <p:spPr bwMode="auto">
            <a:xfrm>
              <a:off x="522" y="828"/>
              <a:ext cx="3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9" name="Oval 11"/>
            <p:cNvSpPr>
              <a:spLocks noChangeArrowheads="1"/>
            </p:cNvSpPr>
            <p:nvPr/>
          </p:nvSpPr>
          <p:spPr bwMode="auto">
            <a:xfrm>
              <a:off x="864" y="738"/>
              <a:ext cx="426" cy="1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A50021"/>
                  </a:solidFill>
                </a:rPr>
                <a:t>1000</a:t>
              </a:r>
            </a:p>
          </p:txBody>
        </p:sp>
        <p:sp>
          <p:nvSpPr>
            <p:cNvPr id="78860" name="Line 12"/>
            <p:cNvSpPr>
              <a:spLocks noChangeShapeType="1"/>
            </p:cNvSpPr>
            <p:nvPr/>
          </p:nvSpPr>
          <p:spPr bwMode="auto">
            <a:xfrm flipH="1">
              <a:off x="580" y="630"/>
              <a:ext cx="189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1" name="Text Box 13"/>
            <p:cNvSpPr txBox="1">
              <a:spLocks noChangeArrowheads="1"/>
            </p:cNvSpPr>
            <p:nvPr/>
          </p:nvSpPr>
          <p:spPr bwMode="auto">
            <a:xfrm>
              <a:off x="663" y="59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0</a:t>
              </a:r>
            </a:p>
          </p:txBody>
        </p:sp>
      </p:grpSp>
      <p:grpSp>
        <p:nvGrpSpPr>
          <p:cNvPr id="78862" name="Group 14"/>
          <p:cNvGrpSpPr>
            <a:grpSpLocks/>
          </p:cNvGrpSpPr>
          <p:nvPr/>
        </p:nvGrpSpPr>
        <p:grpSpPr bwMode="auto">
          <a:xfrm>
            <a:off x="3114675" y="963613"/>
            <a:ext cx="1219200" cy="500062"/>
            <a:chOff x="522" y="594"/>
            <a:chExt cx="768" cy="315"/>
          </a:xfrm>
        </p:grpSpPr>
        <p:sp>
          <p:nvSpPr>
            <p:cNvPr id="78863" name="Line 15"/>
            <p:cNvSpPr>
              <a:spLocks noChangeShapeType="1"/>
            </p:cNvSpPr>
            <p:nvPr/>
          </p:nvSpPr>
          <p:spPr bwMode="auto">
            <a:xfrm>
              <a:off x="522" y="828"/>
              <a:ext cx="3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4" name="Oval 16"/>
            <p:cNvSpPr>
              <a:spLocks noChangeArrowheads="1"/>
            </p:cNvSpPr>
            <p:nvPr/>
          </p:nvSpPr>
          <p:spPr bwMode="auto">
            <a:xfrm>
              <a:off x="864" y="738"/>
              <a:ext cx="426" cy="1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A50021"/>
                  </a:solidFill>
                </a:rPr>
                <a:t>0111</a:t>
              </a:r>
            </a:p>
          </p:txBody>
        </p:sp>
        <p:sp>
          <p:nvSpPr>
            <p:cNvPr id="78865" name="Line 17"/>
            <p:cNvSpPr>
              <a:spLocks noChangeShapeType="1"/>
            </p:cNvSpPr>
            <p:nvPr/>
          </p:nvSpPr>
          <p:spPr bwMode="auto">
            <a:xfrm flipH="1">
              <a:off x="580" y="630"/>
              <a:ext cx="189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6" name="Text Box 18"/>
            <p:cNvSpPr txBox="1">
              <a:spLocks noChangeArrowheads="1"/>
            </p:cNvSpPr>
            <p:nvPr/>
          </p:nvSpPr>
          <p:spPr bwMode="auto">
            <a:xfrm>
              <a:off x="663" y="59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0</a:t>
              </a:r>
            </a:p>
          </p:txBody>
        </p:sp>
      </p:grpSp>
      <p:grpSp>
        <p:nvGrpSpPr>
          <p:cNvPr id="78867" name="Group 19"/>
          <p:cNvGrpSpPr>
            <a:grpSpLocks/>
          </p:cNvGrpSpPr>
          <p:nvPr/>
        </p:nvGrpSpPr>
        <p:grpSpPr bwMode="auto">
          <a:xfrm>
            <a:off x="4333875" y="942975"/>
            <a:ext cx="1219200" cy="500063"/>
            <a:chOff x="522" y="594"/>
            <a:chExt cx="768" cy="315"/>
          </a:xfrm>
        </p:grpSpPr>
        <p:sp>
          <p:nvSpPr>
            <p:cNvPr id="78868" name="Line 20"/>
            <p:cNvSpPr>
              <a:spLocks noChangeShapeType="1"/>
            </p:cNvSpPr>
            <p:nvPr/>
          </p:nvSpPr>
          <p:spPr bwMode="auto">
            <a:xfrm>
              <a:off x="522" y="828"/>
              <a:ext cx="3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9" name="Oval 21"/>
            <p:cNvSpPr>
              <a:spLocks noChangeArrowheads="1"/>
            </p:cNvSpPr>
            <p:nvPr/>
          </p:nvSpPr>
          <p:spPr bwMode="auto">
            <a:xfrm>
              <a:off x="864" y="738"/>
              <a:ext cx="426" cy="1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A50021"/>
                  </a:solidFill>
                </a:rPr>
                <a:t>0110</a:t>
              </a:r>
            </a:p>
          </p:txBody>
        </p:sp>
        <p:sp>
          <p:nvSpPr>
            <p:cNvPr id="78870" name="Line 22"/>
            <p:cNvSpPr>
              <a:spLocks noChangeShapeType="1"/>
            </p:cNvSpPr>
            <p:nvPr/>
          </p:nvSpPr>
          <p:spPr bwMode="auto">
            <a:xfrm flipH="1">
              <a:off x="580" y="630"/>
              <a:ext cx="189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1" name="Text Box 23"/>
            <p:cNvSpPr txBox="1">
              <a:spLocks noChangeArrowheads="1"/>
            </p:cNvSpPr>
            <p:nvPr/>
          </p:nvSpPr>
          <p:spPr bwMode="auto">
            <a:xfrm>
              <a:off x="663" y="59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0</a:t>
              </a:r>
            </a:p>
          </p:txBody>
        </p:sp>
      </p:grpSp>
      <p:grpSp>
        <p:nvGrpSpPr>
          <p:cNvPr id="78872" name="Group 24"/>
          <p:cNvGrpSpPr>
            <a:grpSpLocks/>
          </p:cNvGrpSpPr>
          <p:nvPr/>
        </p:nvGrpSpPr>
        <p:grpSpPr bwMode="auto">
          <a:xfrm>
            <a:off x="5553075" y="942975"/>
            <a:ext cx="1219200" cy="500063"/>
            <a:chOff x="522" y="594"/>
            <a:chExt cx="768" cy="315"/>
          </a:xfrm>
        </p:grpSpPr>
        <p:sp>
          <p:nvSpPr>
            <p:cNvPr id="78873" name="Line 25"/>
            <p:cNvSpPr>
              <a:spLocks noChangeShapeType="1"/>
            </p:cNvSpPr>
            <p:nvPr/>
          </p:nvSpPr>
          <p:spPr bwMode="auto">
            <a:xfrm>
              <a:off x="522" y="828"/>
              <a:ext cx="3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4" name="Oval 26"/>
            <p:cNvSpPr>
              <a:spLocks noChangeArrowheads="1"/>
            </p:cNvSpPr>
            <p:nvPr/>
          </p:nvSpPr>
          <p:spPr bwMode="auto">
            <a:xfrm>
              <a:off x="864" y="738"/>
              <a:ext cx="426" cy="1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A50021"/>
                  </a:solidFill>
                </a:rPr>
                <a:t>0101</a:t>
              </a:r>
            </a:p>
          </p:txBody>
        </p:sp>
        <p:sp>
          <p:nvSpPr>
            <p:cNvPr id="78875" name="Line 27"/>
            <p:cNvSpPr>
              <a:spLocks noChangeShapeType="1"/>
            </p:cNvSpPr>
            <p:nvPr/>
          </p:nvSpPr>
          <p:spPr bwMode="auto">
            <a:xfrm flipH="1">
              <a:off x="580" y="630"/>
              <a:ext cx="189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6" name="Text Box 28"/>
            <p:cNvSpPr txBox="1">
              <a:spLocks noChangeArrowheads="1"/>
            </p:cNvSpPr>
            <p:nvPr/>
          </p:nvSpPr>
          <p:spPr bwMode="auto">
            <a:xfrm>
              <a:off x="663" y="59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0</a:t>
              </a:r>
            </a:p>
          </p:txBody>
        </p:sp>
      </p:grpSp>
      <p:grpSp>
        <p:nvGrpSpPr>
          <p:cNvPr id="78877" name="Group 29"/>
          <p:cNvGrpSpPr>
            <a:grpSpLocks/>
          </p:cNvGrpSpPr>
          <p:nvPr/>
        </p:nvGrpSpPr>
        <p:grpSpPr bwMode="auto">
          <a:xfrm>
            <a:off x="6772275" y="927100"/>
            <a:ext cx="1219200" cy="500063"/>
            <a:chOff x="522" y="594"/>
            <a:chExt cx="768" cy="315"/>
          </a:xfrm>
        </p:grpSpPr>
        <p:sp>
          <p:nvSpPr>
            <p:cNvPr id="78878" name="Line 30"/>
            <p:cNvSpPr>
              <a:spLocks noChangeShapeType="1"/>
            </p:cNvSpPr>
            <p:nvPr/>
          </p:nvSpPr>
          <p:spPr bwMode="auto">
            <a:xfrm>
              <a:off x="522" y="828"/>
              <a:ext cx="3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9" name="Oval 31"/>
            <p:cNvSpPr>
              <a:spLocks noChangeArrowheads="1"/>
            </p:cNvSpPr>
            <p:nvPr/>
          </p:nvSpPr>
          <p:spPr bwMode="auto">
            <a:xfrm>
              <a:off x="864" y="738"/>
              <a:ext cx="426" cy="1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A50021"/>
                  </a:solidFill>
                </a:rPr>
                <a:t>0100</a:t>
              </a:r>
            </a:p>
          </p:txBody>
        </p:sp>
        <p:sp>
          <p:nvSpPr>
            <p:cNvPr id="78880" name="Line 32"/>
            <p:cNvSpPr>
              <a:spLocks noChangeShapeType="1"/>
            </p:cNvSpPr>
            <p:nvPr/>
          </p:nvSpPr>
          <p:spPr bwMode="auto">
            <a:xfrm flipH="1">
              <a:off x="580" y="630"/>
              <a:ext cx="189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1" name="Text Box 33"/>
            <p:cNvSpPr txBox="1">
              <a:spLocks noChangeArrowheads="1"/>
            </p:cNvSpPr>
            <p:nvPr/>
          </p:nvSpPr>
          <p:spPr bwMode="auto">
            <a:xfrm>
              <a:off x="663" y="59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0</a:t>
              </a:r>
            </a:p>
          </p:txBody>
        </p:sp>
      </p:grpSp>
      <p:sp>
        <p:nvSpPr>
          <p:cNvPr id="78882" name="Line 34"/>
          <p:cNvSpPr>
            <a:spLocks noChangeShapeType="1"/>
          </p:cNvSpPr>
          <p:nvPr/>
        </p:nvSpPr>
        <p:spPr bwMode="auto">
          <a:xfrm flipH="1">
            <a:off x="6386513" y="1463675"/>
            <a:ext cx="1219200" cy="1022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883" name="Group 35"/>
          <p:cNvGrpSpPr>
            <a:grpSpLocks/>
          </p:cNvGrpSpPr>
          <p:nvPr/>
        </p:nvGrpSpPr>
        <p:grpSpPr bwMode="auto">
          <a:xfrm>
            <a:off x="3506788" y="2230438"/>
            <a:ext cx="2371725" cy="527050"/>
            <a:chOff x="2209" y="1405"/>
            <a:chExt cx="1494" cy="332"/>
          </a:xfrm>
        </p:grpSpPr>
        <p:sp>
          <p:nvSpPr>
            <p:cNvPr id="78884" name="Line 36"/>
            <p:cNvSpPr>
              <a:spLocks noChangeShapeType="1"/>
            </p:cNvSpPr>
            <p:nvPr/>
          </p:nvSpPr>
          <p:spPr bwMode="auto">
            <a:xfrm flipH="1">
              <a:off x="2635" y="1656"/>
              <a:ext cx="10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5" name="Line 37"/>
            <p:cNvSpPr>
              <a:spLocks noChangeShapeType="1"/>
            </p:cNvSpPr>
            <p:nvPr/>
          </p:nvSpPr>
          <p:spPr bwMode="auto">
            <a:xfrm flipH="1">
              <a:off x="3216" y="1450"/>
              <a:ext cx="189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6" name="Text Box 38"/>
            <p:cNvSpPr txBox="1">
              <a:spLocks noChangeArrowheads="1"/>
            </p:cNvSpPr>
            <p:nvPr/>
          </p:nvSpPr>
          <p:spPr bwMode="auto">
            <a:xfrm>
              <a:off x="3299" y="14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78887" name="Oval 39"/>
            <p:cNvSpPr>
              <a:spLocks noChangeArrowheads="1"/>
            </p:cNvSpPr>
            <p:nvPr/>
          </p:nvSpPr>
          <p:spPr bwMode="auto">
            <a:xfrm>
              <a:off x="2209" y="1566"/>
              <a:ext cx="426" cy="1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A50021"/>
                  </a:solidFill>
                </a:rPr>
                <a:t>0010</a:t>
              </a:r>
            </a:p>
          </p:txBody>
        </p:sp>
      </p:grpSp>
      <p:grpSp>
        <p:nvGrpSpPr>
          <p:cNvPr id="78888" name="Group 40"/>
          <p:cNvGrpSpPr>
            <a:grpSpLocks/>
          </p:cNvGrpSpPr>
          <p:nvPr/>
        </p:nvGrpSpPr>
        <p:grpSpPr bwMode="auto">
          <a:xfrm>
            <a:off x="5878513" y="1639888"/>
            <a:ext cx="1162050" cy="1117600"/>
            <a:chOff x="3703" y="1033"/>
            <a:chExt cx="732" cy="704"/>
          </a:xfrm>
        </p:grpSpPr>
        <p:sp>
          <p:nvSpPr>
            <p:cNvPr id="78889" name="Oval 41"/>
            <p:cNvSpPr>
              <a:spLocks noChangeArrowheads="1"/>
            </p:cNvSpPr>
            <p:nvPr/>
          </p:nvSpPr>
          <p:spPr bwMode="auto">
            <a:xfrm>
              <a:off x="3703" y="1566"/>
              <a:ext cx="426" cy="1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A50021"/>
                  </a:solidFill>
                </a:rPr>
                <a:t>0011</a:t>
              </a:r>
            </a:p>
          </p:txBody>
        </p:sp>
        <p:sp>
          <p:nvSpPr>
            <p:cNvPr id="78890" name="Line 42"/>
            <p:cNvSpPr>
              <a:spLocks noChangeShapeType="1"/>
            </p:cNvSpPr>
            <p:nvPr/>
          </p:nvSpPr>
          <p:spPr bwMode="auto">
            <a:xfrm flipH="1">
              <a:off x="4129" y="1033"/>
              <a:ext cx="111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91" name="Text Box 43"/>
            <p:cNvSpPr txBox="1">
              <a:spLocks noChangeArrowheads="1"/>
            </p:cNvSpPr>
            <p:nvPr/>
          </p:nvSpPr>
          <p:spPr bwMode="auto">
            <a:xfrm>
              <a:off x="4212" y="109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0</a:t>
              </a:r>
            </a:p>
          </p:txBody>
        </p:sp>
      </p:grpSp>
      <p:grpSp>
        <p:nvGrpSpPr>
          <p:cNvPr id="78892" name="Group 44"/>
          <p:cNvGrpSpPr>
            <a:grpSpLocks/>
          </p:cNvGrpSpPr>
          <p:nvPr/>
        </p:nvGrpSpPr>
        <p:grpSpPr bwMode="auto">
          <a:xfrm>
            <a:off x="1452563" y="2228850"/>
            <a:ext cx="2054225" cy="558800"/>
            <a:chOff x="915" y="1404"/>
            <a:chExt cx="1294" cy="352"/>
          </a:xfrm>
        </p:grpSpPr>
        <p:sp>
          <p:nvSpPr>
            <p:cNvPr id="78893" name="Line 45"/>
            <p:cNvSpPr>
              <a:spLocks noChangeShapeType="1"/>
            </p:cNvSpPr>
            <p:nvPr/>
          </p:nvSpPr>
          <p:spPr bwMode="auto">
            <a:xfrm flipH="1" flipV="1">
              <a:off x="1330" y="1665"/>
              <a:ext cx="8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94" name="Oval 46"/>
            <p:cNvSpPr>
              <a:spLocks noChangeArrowheads="1"/>
            </p:cNvSpPr>
            <p:nvPr/>
          </p:nvSpPr>
          <p:spPr bwMode="auto">
            <a:xfrm>
              <a:off x="915" y="1585"/>
              <a:ext cx="426" cy="1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A50021"/>
                  </a:solidFill>
                </a:rPr>
                <a:t>0001</a:t>
              </a:r>
            </a:p>
          </p:txBody>
        </p:sp>
        <p:sp>
          <p:nvSpPr>
            <p:cNvPr id="78895" name="Line 47"/>
            <p:cNvSpPr>
              <a:spLocks noChangeShapeType="1"/>
            </p:cNvSpPr>
            <p:nvPr/>
          </p:nvSpPr>
          <p:spPr bwMode="auto">
            <a:xfrm flipH="1">
              <a:off x="1577" y="1441"/>
              <a:ext cx="189" cy="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96" name="Text Box 48"/>
            <p:cNvSpPr txBox="1">
              <a:spLocks noChangeArrowheads="1"/>
            </p:cNvSpPr>
            <p:nvPr/>
          </p:nvSpPr>
          <p:spPr bwMode="auto">
            <a:xfrm>
              <a:off x="1704" y="1404"/>
              <a:ext cx="3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0</a:t>
              </a:r>
            </a:p>
          </p:txBody>
        </p:sp>
      </p:grpSp>
      <p:grpSp>
        <p:nvGrpSpPr>
          <p:cNvPr id="78897" name="Group 49"/>
          <p:cNvGrpSpPr>
            <a:grpSpLocks/>
          </p:cNvGrpSpPr>
          <p:nvPr/>
        </p:nvGrpSpPr>
        <p:grpSpPr bwMode="auto">
          <a:xfrm>
            <a:off x="400050" y="1614488"/>
            <a:ext cx="1185863" cy="844550"/>
            <a:chOff x="252" y="1017"/>
            <a:chExt cx="747" cy="532"/>
          </a:xfrm>
        </p:grpSpPr>
        <p:sp>
          <p:nvSpPr>
            <p:cNvPr id="78898" name="Line 50"/>
            <p:cNvSpPr>
              <a:spLocks noChangeShapeType="1"/>
            </p:cNvSpPr>
            <p:nvPr/>
          </p:nvSpPr>
          <p:spPr bwMode="auto">
            <a:xfrm flipH="1" flipV="1">
              <a:off x="252" y="1017"/>
              <a:ext cx="663" cy="5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99" name="Line 51"/>
            <p:cNvSpPr>
              <a:spLocks noChangeShapeType="1"/>
            </p:cNvSpPr>
            <p:nvPr/>
          </p:nvSpPr>
          <p:spPr bwMode="auto">
            <a:xfrm flipH="1">
              <a:off x="581" y="1102"/>
              <a:ext cx="183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0" name="Text Box 52"/>
            <p:cNvSpPr txBox="1">
              <a:spLocks noChangeArrowheads="1"/>
            </p:cNvSpPr>
            <p:nvPr/>
          </p:nvSpPr>
          <p:spPr bwMode="auto">
            <a:xfrm>
              <a:off x="657" y="1098"/>
              <a:ext cx="3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0</a:t>
              </a:r>
            </a:p>
          </p:txBody>
        </p:sp>
      </p:grpSp>
      <p:graphicFrame>
        <p:nvGraphicFramePr>
          <p:cNvPr id="78901" name="Object 53"/>
          <p:cNvGraphicFramePr>
            <a:graphicFrameLocks noChangeAspect="1"/>
          </p:cNvGraphicFramePr>
          <p:nvPr/>
        </p:nvGraphicFramePr>
        <p:xfrm>
          <a:off x="2220913" y="3844925"/>
          <a:ext cx="4510087" cy="719138"/>
        </p:xfrm>
        <a:graphic>
          <a:graphicData uri="http://schemas.openxmlformats.org/presentationml/2006/ole">
            <p:oleObj spid="_x0000_s78901" name="Equation" r:id="rId3" imgW="1511280" imgH="241200" progId="Equation.3">
              <p:embed/>
            </p:oleObj>
          </a:graphicData>
        </a:graphic>
      </p:graphicFrame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8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8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8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8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8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8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8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8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8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8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8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8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animBg="1" autoUpdateAnimBg="0"/>
      <p:bldP spid="7888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544513" y="481013"/>
            <a:ext cx="7727950" cy="308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2800" b="1">
              <a:latin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>
                <a:latin typeface="宋体" pitchFamily="2" charset="-122"/>
              </a:rPr>
              <a:t>3</a:t>
            </a:r>
            <a:r>
              <a:rPr lang="zh-CN" altLang="en-US" sz="2800" b="1">
                <a:latin typeface="宋体" pitchFamily="2" charset="-122"/>
              </a:rPr>
              <a:t>、同步任意进制计数器的构造方法</a:t>
            </a:r>
          </a:p>
          <a:p>
            <a:pPr>
              <a:spcBef>
                <a:spcPct val="50000"/>
              </a:spcBef>
            </a:pPr>
            <a:r>
              <a:rPr lang="en-US" altLang="zh-CN" sz="2800" b="1">
                <a:latin typeface="宋体" pitchFamily="2" charset="-122"/>
              </a:rPr>
              <a:t>1)</a:t>
            </a:r>
            <a:r>
              <a:rPr lang="zh-CN" altLang="en-US" sz="2800" b="1">
                <a:latin typeface="宋体" pitchFamily="2" charset="-122"/>
              </a:rPr>
              <a:t>基本原理：假设已有一</a:t>
            </a:r>
            <a:r>
              <a:rPr lang="en-US" altLang="zh-CN" sz="2800" b="1">
                <a:solidFill>
                  <a:srgbClr val="FF0066"/>
                </a:solidFill>
                <a:latin typeface="宋体" pitchFamily="2" charset="-122"/>
              </a:rPr>
              <a:t>N</a:t>
            </a:r>
            <a:r>
              <a:rPr lang="zh-CN" altLang="en-US" sz="2800" b="1">
                <a:latin typeface="宋体" pitchFamily="2" charset="-122"/>
              </a:rPr>
              <a:t>进制计数器，要得到一</a:t>
            </a:r>
            <a:r>
              <a:rPr lang="en-US" altLang="zh-CN" sz="2800" b="1">
                <a:solidFill>
                  <a:srgbClr val="FF0066"/>
                </a:solidFill>
                <a:latin typeface="宋体" pitchFamily="2" charset="-122"/>
              </a:rPr>
              <a:t>M</a:t>
            </a:r>
            <a:r>
              <a:rPr lang="zh-CN" altLang="en-US" sz="2800" b="1">
                <a:latin typeface="宋体" pitchFamily="2" charset="-122"/>
              </a:rPr>
              <a:t>进制计数器，只要</a:t>
            </a:r>
            <a:r>
              <a:rPr lang="en-US" altLang="zh-CN" sz="2800" b="1">
                <a:solidFill>
                  <a:srgbClr val="FF0066"/>
                </a:solidFill>
                <a:latin typeface="宋体" pitchFamily="2" charset="-122"/>
              </a:rPr>
              <a:t>M&lt;N</a:t>
            </a:r>
            <a:r>
              <a:rPr lang="zh-CN" altLang="en-US" sz="2800" b="1">
                <a:latin typeface="宋体" pitchFamily="2" charset="-122"/>
              </a:rPr>
              <a:t>，即可令</a:t>
            </a:r>
            <a:r>
              <a:rPr lang="en-US" altLang="zh-CN" sz="2800" b="1">
                <a:latin typeface="宋体" pitchFamily="2" charset="-122"/>
              </a:rPr>
              <a:t>N</a:t>
            </a:r>
            <a:r>
              <a:rPr lang="zh-CN" altLang="en-US" sz="2800" b="1">
                <a:latin typeface="宋体" pitchFamily="2" charset="-122"/>
              </a:rPr>
              <a:t>进制计数器在顺序计数过程中</a:t>
            </a:r>
            <a:r>
              <a:rPr lang="zh-CN" altLang="en-US" sz="2800" b="1">
                <a:solidFill>
                  <a:srgbClr val="FF0066"/>
                </a:solidFill>
                <a:latin typeface="宋体" pitchFamily="2" charset="-122"/>
              </a:rPr>
              <a:t>跳跃</a:t>
            </a:r>
            <a:r>
              <a:rPr lang="en-US" altLang="zh-CN" sz="2800" b="1">
                <a:solidFill>
                  <a:srgbClr val="FF0066"/>
                </a:solidFill>
                <a:latin typeface="宋体" pitchFamily="2" charset="-122"/>
              </a:rPr>
              <a:t>N-M</a:t>
            </a:r>
            <a:r>
              <a:rPr lang="zh-CN" altLang="en-US" sz="2800" b="1">
                <a:latin typeface="宋体" pitchFamily="2" charset="-122"/>
              </a:rPr>
              <a:t>个状态可得到</a:t>
            </a:r>
            <a:r>
              <a:rPr lang="en-US" altLang="zh-CN" sz="2800" b="1">
                <a:solidFill>
                  <a:srgbClr val="FF0066"/>
                </a:solidFill>
                <a:latin typeface="宋体" pitchFamily="2" charset="-122"/>
              </a:rPr>
              <a:t>M</a:t>
            </a:r>
            <a:r>
              <a:rPr lang="zh-CN" altLang="en-US" sz="2800" b="1">
                <a:latin typeface="宋体" pitchFamily="2" charset="-122"/>
              </a:rPr>
              <a:t>进制计数器</a:t>
            </a:r>
            <a:r>
              <a:rPr lang="en-US" altLang="zh-CN" sz="2800" b="1">
                <a:latin typeface="宋体" pitchFamily="2" charset="-122"/>
              </a:rPr>
              <a:t>.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544513" y="481013"/>
            <a:ext cx="6858000" cy="244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itchFamily="2" charset="-122"/>
              </a:rPr>
              <a:t>2)</a:t>
            </a:r>
            <a:r>
              <a:rPr lang="zh-CN" altLang="en-US" sz="2800" b="1">
                <a:latin typeface="宋体" pitchFamily="2" charset="-122"/>
              </a:rPr>
              <a:t>基本方法</a:t>
            </a:r>
          </a:p>
          <a:p>
            <a:pPr>
              <a:spcBef>
                <a:spcPct val="50000"/>
              </a:spcBef>
            </a:pPr>
            <a:r>
              <a:rPr lang="en-US" altLang="zh-CN" sz="2800" b="1">
                <a:latin typeface="宋体" pitchFamily="2" charset="-122"/>
              </a:rPr>
              <a:t>(1)</a:t>
            </a:r>
            <a:r>
              <a:rPr lang="zh-CN" altLang="en-US" sz="2800" b="1">
                <a:latin typeface="宋体" pitchFamily="2" charset="-122"/>
              </a:rPr>
              <a:t>异步法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利用异步清零端或异步置数端进行跳跃</a:t>
            </a:r>
            <a:r>
              <a:rPr lang="en-US" altLang="zh-CN" sz="2800" b="1">
                <a:latin typeface="宋体" pitchFamily="2" charset="-122"/>
              </a:rPr>
              <a:t>,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作用态是暂态</a:t>
            </a:r>
            <a:r>
              <a:rPr lang="en-US" altLang="zh-CN" sz="2800" b="1">
                <a:latin typeface="宋体" pitchFamily="2" charset="-122"/>
              </a:rPr>
              <a:t>,</a:t>
            </a:r>
            <a:r>
              <a:rPr lang="zh-CN" altLang="en-US" sz="2800" b="1">
                <a:latin typeface="宋体" pitchFamily="2" charset="-122"/>
              </a:rPr>
              <a:t>不在有效循环中</a:t>
            </a:r>
          </a:p>
        </p:txBody>
      </p:sp>
      <p:grpSp>
        <p:nvGrpSpPr>
          <p:cNvPr id="102420" name="Group 20"/>
          <p:cNvGrpSpPr>
            <a:grpSpLocks/>
          </p:cNvGrpSpPr>
          <p:nvPr/>
        </p:nvGrpSpPr>
        <p:grpSpPr bwMode="auto">
          <a:xfrm>
            <a:off x="2016125" y="2924175"/>
            <a:ext cx="4495800" cy="1609725"/>
            <a:chOff x="2590" y="2876"/>
            <a:chExt cx="2832" cy="1014"/>
          </a:xfrm>
        </p:grpSpPr>
        <p:sp>
          <p:nvSpPr>
            <p:cNvPr id="102403" name="Text Box 3"/>
            <p:cNvSpPr txBox="1">
              <a:spLocks noChangeArrowheads="1"/>
            </p:cNvSpPr>
            <p:nvPr/>
          </p:nvSpPr>
          <p:spPr bwMode="auto">
            <a:xfrm>
              <a:off x="2638" y="2876"/>
              <a:ext cx="480" cy="29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</a:rPr>
                <a:t>S0</a:t>
              </a:r>
            </a:p>
          </p:txBody>
        </p:sp>
        <p:sp>
          <p:nvSpPr>
            <p:cNvPr id="102404" name="Line 4"/>
            <p:cNvSpPr>
              <a:spLocks noChangeShapeType="1"/>
            </p:cNvSpPr>
            <p:nvPr/>
          </p:nvSpPr>
          <p:spPr bwMode="auto">
            <a:xfrm>
              <a:off x="3118" y="30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05" name="Text Box 5"/>
            <p:cNvSpPr txBox="1">
              <a:spLocks noChangeArrowheads="1"/>
            </p:cNvSpPr>
            <p:nvPr/>
          </p:nvSpPr>
          <p:spPr bwMode="auto">
            <a:xfrm>
              <a:off x="3550" y="2876"/>
              <a:ext cx="480" cy="29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</a:rPr>
                <a:t>S1</a:t>
              </a:r>
            </a:p>
          </p:txBody>
        </p:sp>
        <p:sp>
          <p:nvSpPr>
            <p:cNvPr id="102406" name="Line 6"/>
            <p:cNvSpPr>
              <a:spLocks noChangeShapeType="1"/>
            </p:cNvSpPr>
            <p:nvPr/>
          </p:nvSpPr>
          <p:spPr bwMode="auto">
            <a:xfrm>
              <a:off x="4078" y="3020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07" name="Text Box 7"/>
            <p:cNvSpPr txBox="1">
              <a:spLocks noChangeArrowheads="1"/>
            </p:cNvSpPr>
            <p:nvPr/>
          </p:nvSpPr>
          <p:spPr bwMode="auto">
            <a:xfrm>
              <a:off x="4798" y="2876"/>
              <a:ext cx="624" cy="29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</a:rPr>
                <a:t>S</a:t>
              </a:r>
              <a:r>
                <a:rPr lang="en-US" altLang="zh-CN" b="1" baseline="-25000">
                  <a:solidFill>
                    <a:schemeClr val="tx2"/>
                  </a:solidFill>
                </a:rPr>
                <a:t>M-1</a:t>
              </a:r>
            </a:p>
          </p:txBody>
        </p:sp>
        <p:sp>
          <p:nvSpPr>
            <p:cNvPr id="102408" name="Text Box 8"/>
            <p:cNvSpPr txBox="1">
              <a:spLocks noChangeArrowheads="1"/>
            </p:cNvSpPr>
            <p:nvPr/>
          </p:nvSpPr>
          <p:spPr bwMode="auto">
            <a:xfrm>
              <a:off x="4846" y="3548"/>
              <a:ext cx="528" cy="29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</a:rPr>
                <a:t>S</a:t>
              </a:r>
              <a:r>
                <a:rPr lang="en-US" altLang="zh-CN" b="1" baseline="-25000">
                  <a:solidFill>
                    <a:schemeClr val="tx2"/>
                  </a:solidFill>
                </a:rPr>
                <a:t>M</a:t>
              </a:r>
            </a:p>
          </p:txBody>
        </p:sp>
        <p:sp>
          <p:nvSpPr>
            <p:cNvPr id="102409" name="Text Box 9"/>
            <p:cNvSpPr txBox="1">
              <a:spLocks noChangeArrowheads="1"/>
            </p:cNvSpPr>
            <p:nvPr/>
          </p:nvSpPr>
          <p:spPr bwMode="auto">
            <a:xfrm>
              <a:off x="2590" y="3596"/>
              <a:ext cx="528" cy="29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</a:rPr>
                <a:t>S</a:t>
              </a:r>
              <a:r>
                <a:rPr lang="en-US" altLang="zh-CN" b="1" baseline="-25000">
                  <a:solidFill>
                    <a:schemeClr val="tx2"/>
                  </a:solidFill>
                </a:rPr>
                <a:t>N-1</a:t>
              </a:r>
            </a:p>
          </p:txBody>
        </p:sp>
        <p:sp>
          <p:nvSpPr>
            <p:cNvPr id="102410" name="Line 10"/>
            <p:cNvSpPr>
              <a:spLocks noChangeShapeType="1"/>
            </p:cNvSpPr>
            <p:nvPr/>
          </p:nvSpPr>
          <p:spPr bwMode="auto">
            <a:xfrm flipH="1">
              <a:off x="3118" y="3692"/>
              <a:ext cx="16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11" name="Line 11"/>
            <p:cNvSpPr>
              <a:spLocks noChangeShapeType="1"/>
            </p:cNvSpPr>
            <p:nvPr/>
          </p:nvSpPr>
          <p:spPr bwMode="auto">
            <a:xfrm flipV="1">
              <a:off x="2830" y="316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12" name="Line 12"/>
            <p:cNvSpPr>
              <a:spLocks noChangeShapeType="1"/>
            </p:cNvSpPr>
            <p:nvPr/>
          </p:nvSpPr>
          <p:spPr bwMode="auto">
            <a:xfrm>
              <a:off x="5086" y="316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02413" name="AutoShape 13"/>
            <p:cNvCxnSpPr>
              <a:cxnSpLocks noChangeShapeType="1"/>
              <a:stCxn id="102407" idx="2"/>
              <a:endCxn id="102403" idx="2"/>
            </p:cNvCxnSpPr>
            <p:nvPr/>
          </p:nvCxnSpPr>
          <p:spPr bwMode="auto">
            <a:xfrm rot="5400000">
              <a:off x="3993" y="2055"/>
              <a:ext cx="1" cy="2232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rgbClr val="FF0066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2414" name="AutoShape 14"/>
            <p:cNvCxnSpPr>
              <a:cxnSpLocks noChangeShapeType="1"/>
              <a:stCxn id="102407" idx="2"/>
              <a:endCxn id="102408" idx="1"/>
            </p:cNvCxnSpPr>
            <p:nvPr/>
          </p:nvCxnSpPr>
          <p:spPr bwMode="auto">
            <a:xfrm rot="5400000">
              <a:off x="4715" y="3301"/>
              <a:ext cx="525" cy="264"/>
            </a:xfrm>
            <a:prstGeom prst="curvedConnector4">
              <a:avLst>
                <a:gd name="adj1" fmla="val 36000"/>
                <a:gd name="adj2" fmla="val 154546"/>
              </a:avLst>
            </a:prstGeom>
            <a:noFill/>
            <a:ln w="28575" cap="rnd">
              <a:solidFill>
                <a:schemeClr val="accent2"/>
              </a:solidFill>
              <a:prstDash val="sysDot"/>
              <a:round/>
              <a:headEnd/>
              <a:tailEnd type="triangle" w="med" len="med"/>
            </a:ln>
            <a:effectLst/>
          </p:spPr>
        </p:cxnSp>
        <p:cxnSp>
          <p:nvCxnSpPr>
            <p:cNvPr id="102415" name="AutoShape 15"/>
            <p:cNvCxnSpPr>
              <a:cxnSpLocks noChangeShapeType="1"/>
              <a:stCxn id="102410" idx="0"/>
              <a:endCxn id="102403" idx="2"/>
            </p:cNvCxnSpPr>
            <p:nvPr/>
          </p:nvCxnSpPr>
          <p:spPr bwMode="auto">
            <a:xfrm rot="5400000" flipH="1">
              <a:off x="3581" y="2467"/>
              <a:ext cx="513" cy="1920"/>
            </a:xfrm>
            <a:prstGeom prst="curvedConnector3">
              <a:avLst>
                <a:gd name="adj1" fmla="val 49125"/>
              </a:avLst>
            </a:prstGeom>
            <a:noFill/>
            <a:ln w="28575" cap="rnd">
              <a:solidFill>
                <a:schemeClr val="accent2"/>
              </a:solidFill>
              <a:prstDash val="sysDot"/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02423" name="Group 23"/>
          <p:cNvGrpSpPr>
            <a:grpSpLocks/>
          </p:cNvGrpSpPr>
          <p:nvPr/>
        </p:nvGrpSpPr>
        <p:grpSpPr bwMode="auto">
          <a:xfrm>
            <a:off x="174625" y="4938713"/>
            <a:ext cx="6046788" cy="1597025"/>
            <a:chOff x="343" y="2011"/>
            <a:chExt cx="3809" cy="1006"/>
          </a:xfrm>
        </p:grpSpPr>
        <p:sp>
          <p:nvSpPr>
            <p:cNvPr id="102416" name="Text Box 16"/>
            <p:cNvSpPr txBox="1">
              <a:spLocks noChangeArrowheads="1"/>
            </p:cNvSpPr>
            <p:nvPr/>
          </p:nvSpPr>
          <p:spPr bwMode="auto">
            <a:xfrm>
              <a:off x="343" y="2011"/>
              <a:ext cx="3809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660033"/>
                  </a:solidFill>
                </a:rPr>
                <a:t>如</a:t>
              </a:r>
              <a:r>
                <a:rPr lang="en-US" altLang="zh-CN" b="1">
                  <a:solidFill>
                    <a:srgbClr val="660033"/>
                  </a:solidFill>
                </a:rPr>
                <a:t>74LS290</a:t>
              </a:r>
              <a:r>
                <a:rPr lang="zh-CN" altLang="en-US" b="1">
                  <a:solidFill>
                    <a:srgbClr val="660033"/>
                  </a:solidFill>
                </a:rPr>
                <a:t>中的</a:t>
              </a:r>
              <a:r>
                <a:rPr lang="en-US" altLang="zh-CN" b="1">
                  <a:solidFill>
                    <a:srgbClr val="660033"/>
                  </a:solidFill>
                </a:rPr>
                <a:t>R01</a:t>
              </a:r>
              <a:r>
                <a:rPr lang="zh-CN" altLang="en-US" b="1">
                  <a:solidFill>
                    <a:srgbClr val="660033"/>
                  </a:solidFill>
                </a:rPr>
                <a:t>、</a:t>
              </a:r>
              <a:r>
                <a:rPr lang="en-US" altLang="zh-CN" b="1">
                  <a:solidFill>
                    <a:srgbClr val="660033"/>
                  </a:solidFill>
                </a:rPr>
                <a:t>R02</a:t>
              </a:r>
              <a:r>
                <a:rPr lang="zh-CN" altLang="en-US" b="1">
                  <a:solidFill>
                    <a:srgbClr val="660033"/>
                  </a:solidFill>
                </a:rPr>
                <a:t>端，</a:t>
              </a:r>
              <a:r>
                <a:rPr lang="en-US" altLang="zh-CN" b="1">
                  <a:solidFill>
                    <a:srgbClr val="660033"/>
                  </a:solidFill>
                </a:rPr>
                <a:t>S91</a:t>
              </a:r>
              <a:r>
                <a:rPr lang="zh-CN" altLang="en-US" b="1">
                  <a:solidFill>
                    <a:srgbClr val="660033"/>
                  </a:solidFill>
                </a:rPr>
                <a:t>、</a:t>
              </a:r>
              <a:r>
                <a:rPr lang="en-US" altLang="zh-CN" b="1">
                  <a:solidFill>
                    <a:srgbClr val="660033"/>
                  </a:solidFill>
                </a:rPr>
                <a:t>S92</a:t>
              </a:r>
              <a:r>
                <a:rPr lang="zh-CN" altLang="en-US" b="1">
                  <a:solidFill>
                    <a:srgbClr val="660033"/>
                  </a:solidFill>
                </a:rPr>
                <a:t>端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660033"/>
                  </a:solidFill>
                </a:rPr>
                <a:t>74LS161</a:t>
              </a:r>
              <a:r>
                <a:rPr lang="zh-CN" altLang="en-US" b="1">
                  <a:solidFill>
                    <a:srgbClr val="660033"/>
                  </a:solidFill>
                </a:rPr>
                <a:t>、</a:t>
              </a:r>
              <a:r>
                <a:rPr lang="en-US" altLang="zh-CN" b="1">
                  <a:solidFill>
                    <a:srgbClr val="660033"/>
                  </a:solidFill>
                </a:rPr>
                <a:t>74LS160</a:t>
              </a:r>
              <a:r>
                <a:rPr lang="zh-CN" altLang="en-US" b="1">
                  <a:solidFill>
                    <a:srgbClr val="660033"/>
                  </a:solidFill>
                </a:rPr>
                <a:t>的           端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660033"/>
                  </a:solidFill>
                </a:rPr>
                <a:t>74LS190</a:t>
              </a:r>
              <a:r>
                <a:rPr lang="zh-CN" altLang="en-US" b="1">
                  <a:solidFill>
                    <a:srgbClr val="660033"/>
                  </a:solidFill>
                </a:rPr>
                <a:t>的          端</a:t>
              </a:r>
            </a:p>
          </p:txBody>
        </p:sp>
        <p:graphicFrame>
          <p:nvGraphicFramePr>
            <p:cNvPr id="102417" name="Object 17"/>
            <p:cNvGraphicFramePr>
              <a:graphicFrameLocks noChangeAspect="1"/>
            </p:cNvGraphicFramePr>
            <p:nvPr/>
          </p:nvGraphicFramePr>
          <p:xfrm>
            <a:off x="2206" y="2270"/>
            <a:ext cx="432" cy="415"/>
          </p:xfrm>
          <a:graphic>
            <a:graphicData uri="http://schemas.openxmlformats.org/presentationml/2006/ole">
              <p:oleObj spid="_x0000_s102417" name="公式" r:id="rId3" imgW="215640" imgH="253800" progId="Equation.3">
                <p:embed/>
              </p:oleObj>
            </a:graphicData>
          </a:graphic>
        </p:graphicFrame>
        <p:graphicFrame>
          <p:nvGraphicFramePr>
            <p:cNvPr id="102418" name="Object 18"/>
            <p:cNvGraphicFramePr>
              <a:graphicFrameLocks noChangeAspect="1"/>
            </p:cNvGraphicFramePr>
            <p:nvPr/>
          </p:nvGraphicFramePr>
          <p:xfrm>
            <a:off x="1326" y="2685"/>
            <a:ext cx="508" cy="332"/>
          </p:xfrm>
          <a:graphic>
            <a:graphicData uri="http://schemas.openxmlformats.org/presentationml/2006/ole">
              <p:oleObj spid="_x0000_s102418" name="公式" r:id="rId4" imgW="253800" imgH="203040" progId="Equation.3">
                <p:embed/>
              </p:oleObj>
            </a:graphicData>
          </a:graphic>
        </p:graphicFrame>
      </p:grpSp>
      <p:sp>
        <p:nvSpPr>
          <p:cNvPr id="102421" name="AutoShape 21"/>
          <p:cNvSpPr>
            <a:spLocks noChangeArrowheads="1"/>
          </p:cNvSpPr>
          <p:nvPr/>
        </p:nvSpPr>
        <p:spPr bwMode="auto">
          <a:xfrm>
            <a:off x="6646863" y="3152775"/>
            <a:ext cx="1509712" cy="585788"/>
          </a:xfrm>
          <a:prstGeom prst="wedgeRoundRectCallout">
            <a:avLst>
              <a:gd name="adj1" fmla="val -74185"/>
              <a:gd name="adj2" fmla="val 112060"/>
              <a:gd name="adj3" fmla="val 16667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b="1"/>
              <a:t>作用态</a:t>
            </a:r>
          </a:p>
        </p:txBody>
      </p:sp>
      <p:sp>
        <p:nvSpPr>
          <p:cNvPr id="102422" name="AutoShape 22"/>
          <p:cNvSpPr>
            <a:spLocks noChangeArrowheads="1"/>
          </p:cNvSpPr>
          <p:nvPr/>
        </p:nvSpPr>
        <p:spPr bwMode="auto">
          <a:xfrm>
            <a:off x="174625" y="3017838"/>
            <a:ext cx="1509713" cy="585787"/>
          </a:xfrm>
          <a:prstGeom prst="wedgeRoundRectCallout">
            <a:avLst>
              <a:gd name="adj1" fmla="val 84176"/>
              <a:gd name="adj2" fmla="val -880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b="1">
                <a:solidFill>
                  <a:srgbClr val="660033"/>
                </a:solidFill>
              </a:rPr>
              <a:t>目标态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1" grpId="0" animBg="1"/>
      <p:bldP spid="10242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544513" y="481013"/>
            <a:ext cx="8599487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itchFamily="2" charset="-122"/>
              </a:rPr>
              <a:t>(2)</a:t>
            </a:r>
            <a:r>
              <a:rPr lang="zh-CN" altLang="en-US" sz="2800" b="1">
                <a:latin typeface="宋体" pitchFamily="2" charset="-122"/>
              </a:rPr>
              <a:t>同步法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利用同步置数端进行跳跃</a:t>
            </a:r>
            <a:r>
              <a:rPr lang="en-US" altLang="zh-CN" sz="2800" b="1">
                <a:latin typeface="宋体" pitchFamily="2" charset="-122"/>
              </a:rPr>
              <a:t>,</a:t>
            </a:r>
            <a:r>
              <a:rPr lang="zh-CN" altLang="en-US" sz="2800" b="1">
                <a:latin typeface="宋体" pitchFamily="2" charset="-122"/>
              </a:rPr>
              <a:t>作用态是稳态</a:t>
            </a:r>
            <a:r>
              <a:rPr lang="en-US" altLang="zh-CN" sz="2800" b="1">
                <a:latin typeface="宋体" pitchFamily="2" charset="-122"/>
              </a:rPr>
              <a:t>,</a:t>
            </a:r>
            <a:r>
              <a:rPr lang="zh-CN" altLang="en-US" sz="2800" b="1">
                <a:latin typeface="宋体" pitchFamily="2" charset="-122"/>
              </a:rPr>
              <a:t>是有效态，在有效循环中</a:t>
            </a:r>
          </a:p>
        </p:txBody>
      </p:sp>
      <p:grpSp>
        <p:nvGrpSpPr>
          <p:cNvPr id="104471" name="Group 23"/>
          <p:cNvGrpSpPr>
            <a:grpSpLocks/>
          </p:cNvGrpSpPr>
          <p:nvPr/>
        </p:nvGrpSpPr>
        <p:grpSpPr bwMode="auto">
          <a:xfrm>
            <a:off x="1939925" y="2381250"/>
            <a:ext cx="4495800" cy="1609725"/>
            <a:chOff x="1222" y="1500"/>
            <a:chExt cx="2832" cy="1014"/>
          </a:xfrm>
        </p:grpSpPr>
        <p:sp>
          <p:nvSpPr>
            <p:cNvPr id="104452" name="Text Box 4"/>
            <p:cNvSpPr txBox="1">
              <a:spLocks noChangeArrowheads="1"/>
            </p:cNvSpPr>
            <p:nvPr/>
          </p:nvSpPr>
          <p:spPr bwMode="auto">
            <a:xfrm>
              <a:off x="1270" y="1500"/>
              <a:ext cx="480" cy="29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</a:rPr>
                <a:t>S0</a:t>
              </a:r>
            </a:p>
          </p:txBody>
        </p:sp>
        <p:sp>
          <p:nvSpPr>
            <p:cNvPr id="104453" name="Line 5"/>
            <p:cNvSpPr>
              <a:spLocks noChangeShapeType="1"/>
            </p:cNvSpPr>
            <p:nvPr/>
          </p:nvSpPr>
          <p:spPr bwMode="auto">
            <a:xfrm>
              <a:off x="1750" y="164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54" name="Text Box 6"/>
            <p:cNvSpPr txBox="1">
              <a:spLocks noChangeArrowheads="1"/>
            </p:cNvSpPr>
            <p:nvPr/>
          </p:nvSpPr>
          <p:spPr bwMode="auto">
            <a:xfrm>
              <a:off x="2182" y="1500"/>
              <a:ext cx="480" cy="29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</a:rPr>
                <a:t>S1</a:t>
              </a:r>
            </a:p>
          </p:txBody>
        </p:sp>
        <p:sp>
          <p:nvSpPr>
            <p:cNvPr id="104455" name="Line 7"/>
            <p:cNvSpPr>
              <a:spLocks noChangeShapeType="1"/>
            </p:cNvSpPr>
            <p:nvPr/>
          </p:nvSpPr>
          <p:spPr bwMode="auto">
            <a:xfrm>
              <a:off x="2710" y="1644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56" name="Text Box 8"/>
            <p:cNvSpPr txBox="1">
              <a:spLocks noChangeArrowheads="1"/>
            </p:cNvSpPr>
            <p:nvPr/>
          </p:nvSpPr>
          <p:spPr bwMode="auto">
            <a:xfrm>
              <a:off x="3430" y="1500"/>
              <a:ext cx="624" cy="29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</a:rPr>
                <a:t>S</a:t>
              </a:r>
              <a:r>
                <a:rPr lang="en-US" altLang="zh-CN" b="1" baseline="-25000">
                  <a:solidFill>
                    <a:schemeClr val="tx2"/>
                  </a:solidFill>
                </a:rPr>
                <a:t>M-1</a:t>
              </a:r>
            </a:p>
          </p:txBody>
        </p:sp>
        <p:sp>
          <p:nvSpPr>
            <p:cNvPr id="104457" name="Text Box 9"/>
            <p:cNvSpPr txBox="1">
              <a:spLocks noChangeArrowheads="1"/>
            </p:cNvSpPr>
            <p:nvPr/>
          </p:nvSpPr>
          <p:spPr bwMode="auto">
            <a:xfrm>
              <a:off x="3478" y="2172"/>
              <a:ext cx="528" cy="29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</a:rPr>
                <a:t>S</a:t>
              </a:r>
              <a:r>
                <a:rPr lang="en-US" altLang="zh-CN" b="1" baseline="-25000">
                  <a:solidFill>
                    <a:schemeClr val="tx2"/>
                  </a:solidFill>
                </a:rPr>
                <a:t>M</a:t>
              </a:r>
            </a:p>
          </p:txBody>
        </p:sp>
        <p:sp>
          <p:nvSpPr>
            <p:cNvPr id="104458" name="Text Box 10"/>
            <p:cNvSpPr txBox="1">
              <a:spLocks noChangeArrowheads="1"/>
            </p:cNvSpPr>
            <p:nvPr/>
          </p:nvSpPr>
          <p:spPr bwMode="auto">
            <a:xfrm>
              <a:off x="1222" y="2220"/>
              <a:ext cx="528" cy="29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</a:rPr>
                <a:t>S</a:t>
              </a:r>
              <a:r>
                <a:rPr lang="en-US" altLang="zh-CN" b="1" baseline="-25000">
                  <a:solidFill>
                    <a:schemeClr val="tx2"/>
                  </a:solidFill>
                </a:rPr>
                <a:t>N-1</a:t>
              </a:r>
            </a:p>
          </p:txBody>
        </p:sp>
        <p:sp>
          <p:nvSpPr>
            <p:cNvPr id="104459" name="Line 11"/>
            <p:cNvSpPr>
              <a:spLocks noChangeShapeType="1"/>
            </p:cNvSpPr>
            <p:nvPr/>
          </p:nvSpPr>
          <p:spPr bwMode="auto">
            <a:xfrm flipH="1">
              <a:off x="1750" y="2316"/>
              <a:ext cx="16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60" name="Line 12"/>
            <p:cNvSpPr>
              <a:spLocks noChangeShapeType="1"/>
            </p:cNvSpPr>
            <p:nvPr/>
          </p:nvSpPr>
          <p:spPr bwMode="auto">
            <a:xfrm flipV="1">
              <a:off x="1462" y="178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04462" name="AutoShape 14"/>
            <p:cNvCxnSpPr>
              <a:cxnSpLocks noChangeShapeType="1"/>
              <a:stCxn id="104456" idx="2"/>
              <a:endCxn id="104452" idx="2"/>
            </p:cNvCxnSpPr>
            <p:nvPr/>
          </p:nvCxnSpPr>
          <p:spPr bwMode="auto">
            <a:xfrm rot="5400000">
              <a:off x="2625" y="679"/>
              <a:ext cx="1" cy="2232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rgbClr val="FF0066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04472" name="Group 24"/>
          <p:cNvGrpSpPr>
            <a:grpSpLocks/>
          </p:cNvGrpSpPr>
          <p:nvPr/>
        </p:nvGrpSpPr>
        <p:grpSpPr bwMode="auto">
          <a:xfrm>
            <a:off x="312738" y="4894263"/>
            <a:ext cx="4648200" cy="527050"/>
            <a:chOff x="197" y="3083"/>
            <a:chExt cx="2928" cy="332"/>
          </a:xfrm>
        </p:grpSpPr>
        <p:sp>
          <p:nvSpPr>
            <p:cNvPr id="104466" name="Text Box 18"/>
            <p:cNvSpPr txBox="1">
              <a:spLocks noChangeArrowheads="1"/>
            </p:cNvSpPr>
            <p:nvPr/>
          </p:nvSpPr>
          <p:spPr bwMode="auto">
            <a:xfrm>
              <a:off x="197" y="3083"/>
              <a:ext cx="29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660033"/>
                  </a:solidFill>
                </a:rPr>
                <a:t>如</a:t>
              </a:r>
              <a:r>
                <a:rPr lang="en-US" altLang="zh-CN" b="1">
                  <a:solidFill>
                    <a:srgbClr val="660033"/>
                  </a:solidFill>
                </a:rPr>
                <a:t>74LS161</a:t>
              </a:r>
              <a:r>
                <a:rPr lang="zh-CN" altLang="en-US" b="1">
                  <a:solidFill>
                    <a:srgbClr val="660033"/>
                  </a:solidFill>
                </a:rPr>
                <a:t>、</a:t>
              </a:r>
              <a:r>
                <a:rPr lang="en-US" altLang="zh-CN" b="1">
                  <a:solidFill>
                    <a:srgbClr val="660033"/>
                  </a:solidFill>
                </a:rPr>
                <a:t>74LS160</a:t>
              </a:r>
              <a:r>
                <a:rPr lang="zh-CN" altLang="en-US" b="1">
                  <a:solidFill>
                    <a:srgbClr val="660033"/>
                  </a:solidFill>
                </a:rPr>
                <a:t>的           端       </a:t>
              </a:r>
            </a:p>
          </p:txBody>
        </p:sp>
        <p:graphicFrame>
          <p:nvGraphicFramePr>
            <p:cNvPr id="104468" name="Object 20"/>
            <p:cNvGraphicFramePr>
              <a:graphicFrameLocks noChangeAspect="1"/>
            </p:cNvGraphicFramePr>
            <p:nvPr/>
          </p:nvGraphicFramePr>
          <p:xfrm>
            <a:off x="2202" y="3083"/>
            <a:ext cx="508" cy="332"/>
          </p:xfrm>
          <a:graphic>
            <a:graphicData uri="http://schemas.openxmlformats.org/presentationml/2006/ole">
              <p:oleObj spid="_x0000_s104468" name="公式" r:id="rId3" imgW="253800" imgH="203040" progId="Equation.3">
                <p:embed/>
              </p:oleObj>
            </a:graphicData>
          </a:graphic>
        </p:graphicFrame>
      </p:grpSp>
      <p:sp>
        <p:nvSpPr>
          <p:cNvPr id="104469" name="AutoShape 21"/>
          <p:cNvSpPr>
            <a:spLocks noChangeArrowheads="1"/>
          </p:cNvSpPr>
          <p:nvPr/>
        </p:nvSpPr>
        <p:spPr bwMode="auto">
          <a:xfrm>
            <a:off x="6646863" y="3152775"/>
            <a:ext cx="1509712" cy="585788"/>
          </a:xfrm>
          <a:prstGeom prst="wedgeRoundRectCallout">
            <a:avLst>
              <a:gd name="adj1" fmla="val -68403"/>
              <a:gd name="adj2" fmla="val -138074"/>
              <a:gd name="adj3" fmla="val 16667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b="1"/>
              <a:t>作用态</a:t>
            </a:r>
          </a:p>
        </p:txBody>
      </p:sp>
      <p:sp>
        <p:nvSpPr>
          <p:cNvPr id="104470" name="AutoShape 22"/>
          <p:cNvSpPr>
            <a:spLocks noChangeArrowheads="1"/>
          </p:cNvSpPr>
          <p:nvPr/>
        </p:nvSpPr>
        <p:spPr bwMode="auto">
          <a:xfrm>
            <a:off x="174625" y="3017838"/>
            <a:ext cx="1509713" cy="585787"/>
          </a:xfrm>
          <a:prstGeom prst="wedgeRoundRectCallout">
            <a:avLst>
              <a:gd name="adj1" fmla="val 73657"/>
              <a:gd name="adj2" fmla="val -11287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b="1">
                <a:solidFill>
                  <a:srgbClr val="660033"/>
                </a:solidFill>
              </a:rPr>
              <a:t>目标态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69" grpId="0" animBg="1"/>
      <p:bldP spid="10447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0866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accent1"/>
                </a:solidFill>
              </a:rPr>
              <a:t>例：试用</a:t>
            </a:r>
            <a:r>
              <a:rPr lang="en-US" altLang="zh-CN" b="1">
                <a:solidFill>
                  <a:schemeClr val="accent1"/>
                </a:solidFill>
              </a:rPr>
              <a:t>74LS161</a:t>
            </a:r>
            <a:r>
              <a:rPr lang="zh-CN" altLang="en-US" b="1">
                <a:solidFill>
                  <a:schemeClr val="accent1"/>
                </a:solidFill>
              </a:rPr>
              <a:t>设计一个十进制计数器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1</a:t>
            </a:r>
            <a:r>
              <a:rPr lang="zh-CN" altLang="en-US" b="1">
                <a:solidFill>
                  <a:schemeClr val="accent1"/>
                </a:solidFill>
              </a:rPr>
              <a:t>、异步法</a:t>
            </a:r>
          </a:p>
        </p:txBody>
      </p:sp>
      <p:sp>
        <p:nvSpPr>
          <p:cNvPr id="80899" name="Oval 3"/>
          <p:cNvSpPr>
            <a:spLocks noChangeArrowheads="1"/>
          </p:cNvSpPr>
          <p:nvPr/>
        </p:nvSpPr>
        <p:spPr bwMode="auto">
          <a:xfrm>
            <a:off x="1447800" y="14478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0000</a:t>
            </a:r>
          </a:p>
        </p:txBody>
      </p:sp>
      <p:sp>
        <p:nvSpPr>
          <p:cNvPr id="80900" name="Line 4"/>
          <p:cNvSpPr>
            <a:spLocks noChangeShapeType="1"/>
          </p:cNvSpPr>
          <p:nvPr/>
        </p:nvSpPr>
        <p:spPr bwMode="auto">
          <a:xfrm>
            <a:off x="2438400" y="1676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901" name="Oval 5"/>
          <p:cNvSpPr>
            <a:spLocks noChangeArrowheads="1"/>
          </p:cNvSpPr>
          <p:nvPr/>
        </p:nvSpPr>
        <p:spPr bwMode="auto">
          <a:xfrm>
            <a:off x="2971800" y="52578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1011</a:t>
            </a:r>
          </a:p>
        </p:txBody>
      </p:sp>
      <p:sp>
        <p:nvSpPr>
          <p:cNvPr id="80902" name="Oval 6"/>
          <p:cNvSpPr>
            <a:spLocks noChangeArrowheads="1"/>
          </p:cNvSpPr>
          <p:nvPr/>
        </p:nvSpPr>
        <p:spPr bwMode="auto">
          <a:xfrm>
            <a:off x="4495800" y="52578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1010</a:t>
            </a:r>
          </a:p>
        </p:txBody>
      </p:sp>
      <p:sp>
        <p:nvSpPr>
          <p:cNvPr id="80903" name="Oval 7"/>
          <p:cNvSpPr>
            <a:spLocks noChangeArrowheads="1"/>
          </p:cNvSpPr>
          <p:nvPr/>
        </p:nvSpPr>
        <p:spPr bwMode="auto">
          <a:xfrm>
            <a:off x="6019800" y="52578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1001</a:t>
            </a:r>
          </a:p>
        </p:txBody>
      </p:sp>
      <p:sp>
        <p:nvSpPr>
          <p:cNvPr id="80904" name="Oval 8"/>
          <p:cNvSpPr>
            <a:spLocks noChangeArrowheads="1"/>
          </p:cNvSpPr>
          <p:nvPr/>
        </p:nvSpPr>
        <p:spPr bwMode="auto">
          <a:xfrm>
            <a:off x="7543800" y="51816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1000</a:t>
            </a:r>
          </a:p>
        </p:txBody>
      </p:sp>
      <p:sp>
        <p:nvSpPr>
          <p:cNvPr id="80905" name="Oval 9"/>
          <p:cNvSpPr>
            <a:spLocks noChangeArrowheads="1"/>
          </p:cNvSpPr>
          <p:nvPr/>
        </p:nvSpPr>
        <p:spPr bwMode="auto">
          <a:xfrm>
            <a:off x="7467600" y="41910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0111</a:t>
            </a:r>
          </a:p>
        </p:txBody>
      </p:sp>
      <p:sp>
        <p:nvSpPr>
          <p:cNvPr id="80906" name="Oval 10"/>
          <p:cNvSpPr>
            <a:spLocks noChangeArrowheads="1"/>
          </p:cNvSpPr>
          <p:nvPr/>
        </p:nvSpPr>
        <p:spPr bwMode="auto">
          <a:xfrm>
            <a:off x="7467600" y="32766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0110</a:t>
            </a:r>
          </a:p>
        </p:txBody>
      </p:sp>
      <p:sp>
        <p:nvSpPr>
          <p:cNvPr id="80907" name="Oval 11"/>
          <p:cNvSpPr>
            <a:spLocks noChangeArrowheads="1"/>
          </p:cNvSpPr>
          <p:nvPr/>
        </p:nvSpPr>
        <p:spPr bwMode="auto">
          <a:xfrm>
            <a:off x="7467600" y="23622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0101</a:t>
            </a:r>
          </a:p>
        </p:txBody>
      </p:sp>
      <p:sp>
        <p:nvSpPr>
          <p:cNvPr id="80908" name="Oval 12"/>
          <p:cNvSpPr>
            <a:spLocks noChangeArrowheads="1"/>
          </p:cNvSpPr>
          <p:nvPr/>
        </p:nvSpPr>
        <p:spPr bwMode="auto">
          <a:xfrm>
            <a:off x="7391400" y="14478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0100</a:t>
            </a:r>
          </a:p>
        </p:txBody>
      </p:sp>
      <p:sp>
        <p:nvSpPr>
          <p:cNvPr id="80909" name="Oval 13"/>
          <p:cNvSpPr>
            <a:spLocks noChangeArrowheads="1"/>
          </p:cNvSpPr>
          <p:nvPr/>
        </p:nvSpPr>
        <p:spPr bwMode="auto">
          <a:xfrm>
            <a:off x="5867400" y="14478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0011</a:t>
            </a:r>
          </a:p>
        </p:txBody>
      </p:sp>
      <p:sp>
        <p:nvSpPr>
          <p:cNvPr id="80910" name="Oval 14"/>
          <p:cNvSpPr>
            <a:spLocks noChangeArrowheads="1"/>
          </p:cNvSpPr>
          <p:nvPr/>
        </p:nvSpPr>
        <p:spPr bwMode="auto">
          <a:xfrm>
            <a:off x="4419600" y="14478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0010</a:t>
            </a:r>
          </a:p>
        </p:txBody>
      </p:sp>
      <p:sp>
        <p:nvSpPr>
          <p:cNvPr id="80911" name="Oval 15"/>
          <p:cNvSpPr>
            <a:spLocks noChangeArrowheads="1"/>
          </p:cNvSpPr>
          <p:nvPr/>
        </p:nvSpPr>
        <p:spPr bwMode="auto">
          <a:xfrm>
            <a:off x="2971800" y="14478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0001</a:t>
            </a:r>
          </a:p>
        </p:txBody>
      </p:sp>
      <p:sp>
        <p:nvSpPr>
          <p:cNvPr id="80912" name="Oval 16"/>
          <p:cNvSpPr>
            <a:spLocks noChangeArrowheads="1"/>
          </p:cNvSpPr>
          <p:nvPr/>
        </p:nvSpPr>
        <p:spPr bwMode="auto">
          <a:xfrm>
            <a:off x="1447800" y="23622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1111</a:t>
            </a:r>
          </a:p>
        </p:txBody>
      </p:sp>
      <p:sp>
        <p:nvSpPr>
          <p:cNvPr id="80913" name="Oval 17"/>
          <p:cNvSpPr>
            <a:spLocks noChangeArrowheads="1"/>
          </p:cNvSpPr>
          <p:nvPr/>
        </p:nvSpPr>
        <p:spPr bwMode="auto">
          <a:xfrm>
            <a:off x="1524000" y="32004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1110</a:t>
            </a:r>
          </a:p>
        </p:txBody>
      </p:sp>
      <p:sp>
        <p:nvSpPr>
          <p:cNvPr id="80914" name="Oval 18"/>
          <p:cNvSpPr>
            <a:spLocks noChangeArrowheads="1"/>
          </p:cNvSpPr>
          <p:nvPr/>
        </p:nvSpPr>
        <p:spPr bwMode="auto">
          <a:xfrm>
            <a:off x="1447800" y="41910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1101</a:t>
            </a:r>
          </a:p>
        </p:txBody>
      </p:sp>
      <p:sp>
        <p:nvSpPr>
          <p:cNvPr id="80915" name="Oval 19"/>
          <p:cNvSpPr>
            <a:spLocks noChangeArrowheads="1"/>
          </p:cNvSpPr>
          <p:nvPr/>
        </p:nvSpPr>
        <p:spPr bwMode="auto">
          <a:xfrm>
            <a:off x="1524000" y="52578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1100</a:t>
            </a:r>
          </a:p>
        </p:txBody>
      </p:sp>
      <p:sp>
        <p:nvSpPr>
          <p:cNvPr id="80916" name="Line 20"/>
          <p:cNvSpPr>
            <a:spLocks noChangeShapeType="1"/>
          </p:cNvSpPr>
          <p:nvPr/>
        </p:nvSpPr>
        <p:spPr bwMode="auto">
          <a:xfrm rot="5400000">
            <a:off x="7658100" y="49149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917" name="Line 21"/>
          <p:cNvSpPr>
            <a:spLocks noChangeShapeType="1"/>
          </p:cNvSpPr>
          <p:nvPr/>
        </p:nvSpPr>
        <p:spPr bwMode="auto">
          <a:xfrm rot="5400000">
            <a:off x="7658100" y="4000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918" name="Line 22"/>
          <p:cNvSpPr>
            <a:spLocks noChangeShapeType="1"/>
          </p:cNvSpPr>
          <p:nvPr/>
        </p:nvSpPr>
        <p:spPr bwMode="auto">
          <a:xfrm rot="5400000">
            <a:off x="7658100" y="30861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919" name="Line 23"/>
          <p:cNvSpPr>
            <a:spLocks noChangeShapeType="1"/>
          </p:cNvSpPr>
          <p:nvPr/>
        </p:nvSpPr>
        <p:spPr bwMode="auto">
          <a:xfrm rot="5400000">
            <a:off x="7658100" y="21717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920" name="Line 24"/>
          <p:cNvSpPr>
            <a:spLocks noChangeShapeType="1"/>
          </p:cNvSpPr>
          <p:nvPr/>
        </p:nvSpPr>
        <p:spPr bwMode="auto">
          <a:xfrm rot="-5400000">
            <a:off x="16383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921" name="Line 25"/>
          <p:cNvSpPr>
            <a:spLocks noChangeShapeType="1"/>
          </p:cNvSpPr>
          <p:nvPr/>
        </p:nvSpPr>
        <p:spPr bwMode="auto">
          <a:xfrm rot="-5400000">
            <a:off x="1714500" y="30099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922" name="Line 26"/>
          <p:cNvSpPr>
            <a:spLocks noChangeShapeType="1"/>
          </p:cNvSpPr>
          <p:nvPr/>
        </p:nvSpPr>
        <p:spPr bwMode="auto">
          <a:xfrm rot="-5400000">
            <a:off x="1638300" y="39243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923" name="Line 27"/>
          <p:cNvSpPr>
            <a:spLocks noChangeShapeType="1"/>
          </p:cNvSpPr>
          <p:nvPr/>
        </p:nvSpPr>
        <p:spPr bwMode="auto">
          <a:xfrm rot="-5400000">
            <a:off x="1714500" y="49149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924" name="Line 28"/>
          <p:cNvSpPr>
            <a:spLocks noChangeShapeType="1"/>
          </p:cNvSpPr>
          <p:nvPr/>
        </p:nvSpPr>
        <p:spPr bwMode="auto">
          <a:xfrm flipH="1">
            <a:off x="2514600" y="5486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925" name="Line 29"/>
          <p:cNvSpPr>
            <a:spLocks noChangeShapeType="1"/>
          </p:cNvSpPr>
          <p:nvPr/>
        </p:nvSpPr>
        <p:spPr bwMode="auto">
          <a:xfrm flipH="1">
            <a:off x="7010400" y="5486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926" name="Line 30"/>
          <p:cNvSpPr>
            <a:spLocks noChangeShapeType="1"/>
          </p:cNvSpPr>
          <p:nvPr/>
        </p:nvSpPr>
        <p:spPr bwMode="auto">
          <a:xfrm flipH="1">
            <a:off x="3962400" y="5486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927" name="Line 31"/>
          <p:cNvSpPr>
            <a:spLocks noChangeShapeType="1"/>
          </p:cNvSpPr>
          <p:nvPr/>
        </p:nvSpPr>
        <p:spPr bwMode="auto">
          <a:xfrm flipH="1" flipV="1">
            <a:off x="5486400" y="5486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928" name="Line 32"/>
          <p:cNvSpPr>
            <a:spLocks noChangeShapeType="1"/>
          </p:cNvSpPr>
          <p:nvPr/>
        </p:nvSpPr>
        <p:spPr bwMode="auto">
          <a:xfrm>
            <a:off x="6858000" y="1676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929" name="Line 33"/>
          <p:cNvSpPr>
            <a:spLocks noChangeShapeType="1"/>
          </p:cNvSpPr>
          <p:nvPr/>
        </p:nvSpPr>
        <p:spPr bwMode="auto">
          <a:xfrm>
            <a:off x="5410200" y="1676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930" name="Line 34"/>
          <p:cNvSpPr>
            <a:spLocks noChangeShapeType="1"/>
          </p:cNvSpPr>
          <p:nvPr/>
        </p:nvSpPr>
        <p:spPr bwMode="auto">
          <a:xfrm>
            <a:off x="3962400" y="1676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931" name="Line 35"/>
          <p:cNvSpPr>
            <a:spLocks noChangeShapeType="1"/>
          </p:cNvSpPr>
          <p:nvPr/>
        </p:nvSpPr>
        <p:spPr bwMode="auto">
          <a:xfrm flipH="1" flipV="1">
            <a:off x="2286000" y="1828800"/>
            <a:ext cx="4267200" cy="350520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cxnSp>
        <p:nvCxnSpPr>
          <p:cNvPr id="80932" name="AutoShape 36"/>
          <p:cNvCxnSpPr>
            <a:cxnSpLocks noChangeShapeType="1"/>
            <a:stCxn id="80903" idx="4"/>
            <a:endCxn id="80902" idx="5"/>
          </p:cNvCxnSpPr>
          <p:nvPr/>
        </p:nvCxnSpPr>
        <p:spPr bwMode="auto">
          <a:xfrm rot="16200000" flipV="1">
            <a:off x="5895181" y="5095082"/>
            <a:ext cx="66675" cy="1173162"/>
          </a:xfrm>
          <a:prstGeom prst="curvedConnector3">
            <a:avLst>
              <a:gd name="adj1" fmla="val -342856"/>
            </a:avLst>
          </a:prstGeom>
          <a:noFill/>
          <a:ln w="28575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</p:spPr>
      </p:cxnSp>
      <p:sp>
        <p:nvSpPr>
          <p:cNvPr id="80933" name="Line 37"/>
          <p:cNvSpPr>
            <a:spLocks noChangeShapeType="1"/>
          </p:cNvSpPr>
          <p:nvPr/>
        </p:nvSpPr>
        <p:spPr bwMode="auto">
          <a:xfrm flipH="1" flipV="1">
            <a:off x="2209800" y="1905000"/>
            <a:ext cx="2667000" cy="342900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934" name="AutoShape 38"/>
          <p:cNvSpPr>
            <a:spLocks noChangeArrowheads="1"/>
          </p:cNvSpPr>
          <p:nvPr/>
        </p:nvSpPr>
        <p:spPr bwMode="auto">
          <a:xfrm>
            <a:off x="3048000" y="5867400"/>
            <a:ext cx="1600200" cy="762000"/>
          </a:xfrm>
          <a:prstGeom prst="wedgeRoundRectCallout">
            <a:avLst>
              <a:gd name="adj1" fmla="val 77282"/>
              <a:gd name="adj2" fmla="val -87083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b="1"/>
              <a:t>作用态</a:t>
            </a:r>
          </a:p>
          <a:p>
            <a:pPr algn="ctr"/>
            <a:r>
              <a:rPr lang="zh-CN" altLang="en-US" b="1"/>
              <a:t>暂态</a:t>
            </a:r>
          </a:p>
        </p:txBody>
      </p:sp>
      <p:graphicFrame>
        <p:nvGraphicFramePr>
          <p:cNvPr id="80935" name="Object 39"/>
          <p:cNvGraphicFramePr>
            <a:graphicFrameLocks noChangeAspect="1"/>
          </p:cNvGraphicFramePr>
          <p:nvPr/>
        </p:nvGraphicFramePr>
        <p:xfrm>
          <a:off x="4724400" y="5943600"/>
          <a:ext cx="1905000" cy="733425"/>
        </p:xfrm>
        <a:graphic>
          <a:graphicData uri="http://schemas.openxmlformats.org/presentationml/2006/ole">
            <p:oleObj spid="_x0000_s80935" name="Equation" r:id="rId3" imgW="660240" imgH="253800" progId="Equation.3">
              <p:embed/>
            </p:oleObj>
          </a:graphicData>
        </a:graphic>
      </p:graphicFrame>
      <p:sp>
        <p:nvSpPr>
          <p:cNvPr id="80936" name="AutoShape 40"/>
          <p:cNvSpPr>
            <a:spLocks noChangeArrowheads="1"/>
          </p:cNvSpPr>
          <p:nvPr/>
        </p:nvSpPr>
        <p:spPr bwMode="auto">
          <a:xfrm>
            <a:off x="225425" y="1828800"/>
            <a:ext cx="1222375" cy="609600"/>
          </a:xfrm>
          <a:prstGeom prst="wedgeRoundRectCallout">
            <a:avLst>
              <a:gd name="adj1" fmla="val 56755"/>
              <a:gd name="adj2" fmla="val -90884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b="1"/>
              <a:t>目标态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0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0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0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0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31" grpId="0" animBg="1"/>
      <p:bldP spid="80933" grpId="0" animBg="1"/>
      <p:bldP spid="80934" grpId="0" animBg="1" autoUpdateAnimBg="0"/>
      <p:bldP spid="80936" grpId="0" animBg="1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Group 2"/>
          <p:cNvGrpSpPr>
            <a:grpSpLocks/>
          </p:cNvGrpSpPr>
          <p:nvPr/>
        </p:nvGrpSpPr>
        <p:grpSpPr bwMode="auto">
          <a:xfrm>
            <a:off x="914400" y="1905000"/>
            <a:ext cx="5562600" cy="2971800"/>
            <a:chOff x="576" y="1200"/>
            <a:chExt cx="3504" cy="1872"/>
          </a:xfrm>
        </p:grpSpPr>
        <p:sp>
          <p:nvSpPr>
            <p:cNvPr id="81923" name="Text Box 3"/>
            <p:cNvSpPr txBox="1">
              <a:spLocks noChangeArrowheads="1"/>
            </p:cNvSpPr>
            <p:nvPr/>
          </p:nvSpPr>
          <p:spPr bwMode="auto">
            <a:xfrm>
              <a:off x="1104" y="1488"/>
              <a:ext cx="2448" cy="1329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       Q0   Q1  Q2  Q3     C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            </a:t>
              </a:r>
              <a:r>
                <a:rPr lang="en-US" altLang="zh-CN" b="1">
                  <a:solidFill>
                    <a:schemeClr val="accent1"/>
                  </a:solidFill>
                </a:rPr>
                <a:t> 74LS161 </a:t>
              </a:r>
              <a:r>
                <a:rPr lang="en-US" altLang="zh-CN" b="1"/>
                <a:t>  </a:t>
              </a:r>
              <a:r>
                <a:rPr lang="en-US" altLang="zh-CN"/>
                <a:t>            ET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CP                                     EP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  Rd   D0  D1  D2  D3    LD                                                                                  </a:t>
              </a:r>
            </a:p>
          </p:txBody>
        </p:sp>
        <p:sp>
          <p:nvSpPr>
            <p:cNvPr id="81924" name="Line 4"/>
            <p:cNvSpPr>
              <a:spLocks noChangeShapeType="1"/>
            </p:cNvSpPr>
            <p:nvPr/>
          </p:nvSpPr>
          <p:spPr bwMode="auto">
            <a:xfrm flipV="1">
              <a:off x="1728" y="1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25" name="Line 5"/>
            <p:cNvSpPr>
              <a:spLocks noChangeShapeType="1"/>
            </p:cNvSpPr>
            <p:nvPr/>
          </p:nvSpPr>
          <p:spPr bwMode="auto">
            <a:xfrm flipV="1">
              <a:off x="1680" y="27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26" name="Line 6"/>
            <p:cNvSpPr>
              <a:spLocks noChangeShapeType="1"/>
            </p:cNvSpPr>
            <p:nvPr/>
          </p:nvSpPr>
          <p:spPr bwMode="auto">
            <a:xfrm flipV="1">
              <a:off x="2400" y="1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27" name="Line 7"/>
            <p:cNvSpPr>
              <a:spLocks noChangeShapeType="1"/>
            </p:cNvSpPr>
            <p:nvPr/>
          </p:nvSpPr>
          <p:spPr bwMode="auto">
            <a:xfrm flipV="1">
              <a:off x="3168" y="1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28" name="Line 8"/>
            <p:cNvSpPr>
              <a:spLocks noChangeShapeType="1"/>
            </p:cNvSpPr>
            <p:nvPr/>
          </p:nvSpPr>
          <p:spPr bwMode="auto">
            <a:xfrm flipV="1">
              <a:off x="3168" y="27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29" name="Line 9"/>
            <p:cNvSpPr>
              <a:spLocks noChangeShapeType="1"/>
            </p:cNvSpPr>
            <p:nvPr/>
          </p:nvSpPr>
          <p:spPr bwMode="auto">
            <a:xfrm flipV="1">
              <a:off x="2784" y="27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0" name="Line 10"/>
            <p:cNvSpPr>
              <a:spLocks noChangeShapeType="1"/>
            </p:cNvSpPr>
            <p:nvPr/>
          </p:nvSpPr>
          <p:spPr bwMode="auto">
            <a:xfrm flipV="1">
              <a:off x="2448" y="27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1" name="Line 11"/>
            <p:cNvSpPr>
              <a:spLocks noChangeShapeType="1"/>
            </p:cNvSpPr>
            <p:nvPr/>
          </p:nvSpPr>
          <p:spPr bwMode="auto">
            <a:xfrm flipV="1">
              <a:off x="2112" y="27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2" name="Line 12"/>
            <p:cNvSpPr>
              <a:spLocks noChangeShapeType="1"/>
            </p:cNvSpPr>
            <p:nvPr/>
          </p:nvSpPr>
          <p:spPr bwMode="auto">
            <a:xfrm>
              <a:off x="576" y="23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3" name="Line 13"/>
            <p:cNvSpPr>
              <a:spLocks noChangeShapeType="1"/>
            </p:cNvSpPr>
            <p:nvPr/>
          </p:nvSpPr>
          <p:spPr bwMode="auto">
            <a:xfrm>
              <a:off x="3552" y="23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4" name="Line 14"/>
            <p:cNvSpPr>
              <a:spLocks noChangeShapeType="1"/>
            </p:cNvSpPr>
            <p:nvPr/>
          </p:nvSpPr>
          <p:spPr bwMode="auto">
            <a:xfrm>
              <a:off x="3504" y="19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5" name="Line 15"/>
            <p:cNvSpPr>
              <a:spLocks noChangeShapeType="1"/>
            </p:cNvSpPr>
            <p:nvPr/>
          </p:nvSpPr>
          <p:spPr bwMode="auto">
            <a:xfrm>
              <a:off x="1248" y="25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6" name="Line 16"/>
            <p:cNvSpPr>
              <a:spLocks noChangeShapeType="1"/>
            </p:cNvSpPr>
            <p:nvPr/>
          </p:nvSpPr>
          <p:spPr bwMode="auto">
            <a:xfrm>
              <a:off x="3024" y="25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7" name="Oval 17"/>
            <p:cNvSpPr>
              <a:spLocks noChangeArrowheads="1"/>
            </p:cNvSpPr>
            <p:nvPr/>
          </p:nvSpPr>
          <p:spPr bwMode="auto">
            <a:xfrm>
              <a:off x="1344" y="2784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8" name="Oval 18"/>
            <p:cNvSpPr>
              <a:spLocks noChangeArrowheads="1"/>
            </p:cNvSpPr>
            <p:nvPr/>
          </p:nvSpPr>
          <p:spPr bwMode="auto">
            <a:xfrm>
              <a:off x="3120" y="2784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1939" name="Group 19"/>
          <p:cNvGrpSpPr>
            <a:grpSpLocks/>
          </p:cNvGrpSpPr>
          <p:nvPr/>
        </p:nvGrpSpPr>
        <p:grpSpPr bwMode="auto">
          <a:xfrm>
            <a:off x="4800600" y="762000"/>
            <a:ext cx="609600" cy="838200"/>
            <a:chOff x="3024" y="480"/>
            <a:chExt cx="384" cy="528"/>
          </a:xfrm>
        </p:grpSpPr>
        <p:sp>
          <p:nvSpPr>
            <p:cNvPr id="81940" name="Rectangle 20"/>
            <p:cNvSpPr>
              <a:spLocks noChangeArrowheads="1"/>
            </p:cNvSpPr>
            <p:nvPr/>
          </p:nvSpPr>
          <p:spPr bwMode="auto">
            <a:xfrm>
              <a:off x="3024" y="480"/>
              <a:ext cx="336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/>
            <a:lstStyle/>
            <a:p>
              <a:pPr algn="ctr"/>
              <a:r>
                <a:rPr lang="en-US" altLang="zh-CN"/>
                <a:t>&amp;</a:t>
              </a:r>
            </a:p>
          </p:txBody>
        </p:sp>
        <p:sp>
          <p:nvSpPr>
            <p:cNvPr id="81941" name="Oval 21"/>
            <p:cNvSpPr>
              <a:spLocks noChangeArrowheads="1"/>
            </p:cNvSpPr>
            <p:nvPr/>
          </p:nvSpPr>
          <p:spPr bwMode="auto">
            <a:xfrm>
              <a:off x="3360" y="720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1942" name="Group 22"/>
          <p:cNvGrpSpPr>
            <a:grpSpLocks/>
          </p:cNvGrpSpPr>
          <p:nvPr/>
        </p:nvGrpSpPr>
        <p:grpSpPr bwMode="auto">
          <a:xfrm>
            <a:off x="3276600" y="914400"/>
            <a:ext cx="1524000" cy="1447800"/>
            <a:chOff x="2064" y="576"/>
            <a:chExt cx="960" cy="912"/>
          </a:xfrm>
        </p:grpSpPr>
        <p:sp>
          <p:nvSpPr>
            <p:cNvPr id="81943" name="Line 23"/>
            <p:cNvSpPr>
              <a:spLocks noChangeShapeType="1"/>
            </p:cNvSpPr>
            <p:nvPr/>
          </p:nvSpPr>
          <p:spPr bwMode="auto">
            <a:xfrm flipV="1">
              <a:off x="2064" y="576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4" name="Line 24"/>
            <p:cNvSpPr>
              <a:spLocks noChangeShapeType="1"/>
            </p:cNvSpPr>
            <p:nvPr/>
          </p:nvSpPr>
          <p:spPr bwMode="auto">
            <a:xfrm flipV="1">
              <a:off x="2736" y="96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5" name="Line 25"/>
            <p:cNvSpPr>
              <a:spLocks noChangeShapeType="1"/>
            </p:cNvSpPr>
            <p:nvPr/>
          </p:nvSpPr>
          <p:spPr bwMode="auto">
            <a:xfrm>
              <a:off x="2736" y="96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6" name="Line 26"/>
            <p:cNvSpPr>
              <a:spLocks noChangeShapeType="1"/>
            </p:cNvSpPr>
            <p:nvPr/>
          </p:nvSpPr>
          <p:spPr bwMode="auto">
            <a:xfrm>
              <a:off x="2064" y="57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1947" name="Group 27"/>
          <p:cNvGrpSpPr>
            <a:grpSpLocks/>
          </p:cNvGrpSpPr>
          <p:nvPr/>
        </p:nvGrpSpPr>
        <p:grpSpPr bwMode="auto">
          <a:xfrm>
            <a:off x="2133600" y="4495800"/>
            <a:ext cx="5029200" cy="609600"/>
            <a:chOff x="1344" y="2832"/>
            <a:chExt cx="3168" cy="384"/>
          </a:xfrm>
        </p:grpSpPr>
        <p:sp>
          <p:nvSpPr>
            <p:cNvPr id="81948" name="Line 28"/>
            <p:cNvSpPr>
              <a:spLocks noChangeShapeType="1"/>
            </p:cNvSpPr>
            <p:nvPr/>
          </p:nvSpPr>
          <p:spPr bwMode="auto">
            <a:xfrm flipV="1">
              <a:off x="1344" y="283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9" name="Line 29"/>
            <p:cNvSpPr>
              <a:spLocks noChangeShapeType="1"/>
            </p:cNvSpPr>
            <p:nvPr/>
          </p:nvSpPr>
          <p:spPr bwMode="auto">
            <a:xfrm>
              <a:off x="1344" y="3216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1950" name="Group 30"/>
          <p:cNvGrpSpPr>
            <a:grpSpLocks/>
          </p:cNvGrpSpPr>
          <p:nvPr/>
        </p:nvGrpSpPr>
        <p:grpSpPr bwMode="auto">
          <a:xfrm>
            <a:off x="5410200" y="1219200"/>
            <a:ext cx="1752600" cy="3886200"/>
            <a:chOff x="3408" y="768"/>
            <a:chExt cx="1104" cy="2448"/>
          </a:xfrm>
        </p:grpSpPr>
        <p:sp>
          <p:nvSpPr>
            <p:cNvPr id="81951" name="Line 31"/>
            <p:cNvSpPr>
              <a:spLocks noChangeShapeType="1"/>
            </p:cNvSpPr>
            <p:nvPr/>
          </p:nvSpPr>
          <p:spPr bwMode="auto">
            <a:xfrm flipV="1">
              <a:off x="4512" y="768"/>
              <a:ext cx="0" cy="2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2" name="Line 32"/>
            <p:cNvSpPr>
              <a:spLocks noChangeShapeType="1"/>
            </p:cNvSpPr>
            <p:nvPr/>
          </p:nvSpPr>
          <p:spPr bwMode="auto">
            <a:xfrm>
              <a:off x="3408" y="76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086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/>
              <a:t>2</a:t>
            </a:r>
            <a:r>
              <a:rPr lang="zh-CN" altLang="en-US" b="1"/>
              <a:t>、同步置数法</a:t>
            </a:r>
          </a:p>
          <a:p>
            <a:r>
              <a:rPr lang="zh-CN" altLang="en-US" b="1"/>
              <a:t>    </a:t>
            </a:r>
            <a:r>
              <a:rPr lang="en-US" altLang="zh-CN" b="1"/>
              <a:t>1</a:t>
            </a:r>
            <a:r>
              <a:rPr lang="zh-CN" altLang="en-US" b="1"/>
              <a:t>）同步置零法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05475" name="Oval 3"/>
          <p:cNvSpPr>
            <a:spLocks noChangeArrowheads="1"/>
          </p:cNvSpPr>
          <p:nvPr/>
        </p:nvSpPr>
        <p:spPr bwMode="auto">
          <a:xfrm>
            <a:off x="1447800" y="14478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0000</a:t>
            </a:r>
          </a:p>
        </p:txBody>
      </p:sp>
      <p:sp>
        <p:nvSpPr>
          <p:cNvPr id="105476" name="Line 4"/>
          <p:cNvSpPr>
            <a:spLocks noChangeShapeType="1"/>
          </p:cNvSpPr>
          <p:nvPr/>
        </p:nvSpPr>
        <p:spPr bwMode="auto">
          <a:xfrm>
            <a:off x="2438400" y="1676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5477" name="Oval 5"/>
          <p:cNvSpPr>
            <a:spLocks noChangeArrowheads="1"/>
          </p:cNvSpPr>
          <p:nvPr/>
        </p:nvSpPr>
        <p:spPr bwMode="auto">
          <a:xfrm>
            <a:off x="2971800" y="52578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1011</a:t>
            </a:r>
          </a:p>
        </p:txBody>
      </p:sp>
      <p:sp>
        <p:nvSpPr>
          <p:cNvPr id="105478" name="Oval 6"/>
          <p:cNvSpPr>
            <a:spLocks noChangeArrowheads="1"/>
          </p:cNvSpPr>
          <p:nvPr/>
        </p:nvSpPr>
        <p:spPr bwMode="auto">
          <a:xfrm>
            <a:off x="4495800" y="52578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1010</a:t>
            </a:r>
          </a:p>
        </p:txBody>
      </p:sp>
      <p:sp>
        <p:nvSpPr>
          <p:cNvPr id="105479" name="Oval 7"/>
          <p:cNvSpPr>
            <a:spLocks noChangeArrowheads="1"/>
          </p:cNvSpPr>
          <p:nvPr/>
        </p:nvSpPr>
        <p:spPr bwMode="auto">
          <a:xfrm>
            <a:off x="6019800" y="52578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1001</a:t>
            </a:r>
          </a:p>
        </p:txBody>
      </p:sp>
      <p:sp>
        <p:nvSpPr>
          <p:cNvPr id="105480" name="Oval 8"/>
          <p:cNvSpPr>
            <a:spLocks noChangeArrowheads="1"/>
          </p:cNvSpPr>
          <p:nvPr/>
        </p:nvSpPr>
        <p:spPr bwMode="auto">
          <a:xfrm>
            <a:off x="7543800" y="51816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1000</a:t>
            </a:r>
          </a:p>
        </p:txBody>
      </p:sp>
      <p:sp>
        <p:nvSpPr>
          <p:cNvPr id="105481" name="Oval 9"/>
          <p:cNvSpPr>
            <a:spLocks noChangeArrowheads="1"/>
          </p:cNvSpPr>
          <p:nvPr/>
        </p:nvSpPr>
        <p:spPr bwMode="auto">
          <a:xfrm>
            <a:off x="7467600" y="41910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0111</a:t>
            </a:r>
          </a:p>
        </p:txBody>
      </p:sp>
      <p:sp>
        <p:nvSpPr>
          <p:cNvPr id="105482" name="Oval 10"/>
          <p:cNvSpPr>
            <a:spLocks noChangeArrowheads="1"/>
          </p:cNvSpPr>
          <p:nvPr/>
        </p:nvSpPr>
        <p:spPr bwMode="auto">
          <a:xfrm>
            <a:off x="7467600" y="32766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0110</a:t>
            </a:r>
          </a:p>
        </p:txBody>
      </p:sp>
      <p:sp>
        <p:nvSpPr>
          <p:cNvPr id="105483" name="Oval 11"/>
          <p:cNvSpPr>
            <a:spLocks noChangeArrowheads="1"/>
          </p:cNvSpPr>
          <p:nvPr/>
        </p:nvSpPr>
        <p:spPr bwMode="auto">
          <a:xfrm>
            <a:off x="7467600" y="23622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0101</a:t>
            </a:r>
          </a:p>
        </p:txBody>
      </p:sp>
      <p:sp>
        <p:nvSpPr>
          <p:cNvPr id="105484" name="Oval 12"/>
          <p:cNvSpPr>
            <a:spLocks noChangeArrowheads="1"/>
          </p:cNvSpPr>
          <p:nvPr/>
        </p:nvSpPr>
        <p:spPr bwMode="auto">
          <a:xfrm>
            <a:off x="7391400" y="14478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0100</a:t>
            </a:r>
          </a:p>
        </p:txBody>
      </p:sp>
      <p:sp>
        <p:nvSpPr>
          <p:cNvPr id="105485" name="Oval 13"/>
          <p:cNvSpPr>
            <a:spLocks noChangeArrowheads="1"/>
          </p:cNvSpPr>
          <p:nvPr/>
        </p:nvSpPr>
        <p:spPr bwMode="auto">
          <a:xfrm>
            <a:off x="5867400" y="14478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0011</a:t>
            </a:r>
          </a:p>
        </p:txBody>
      </p:sp>
      <p:sp>
        <p:nvSpPr>
          <p:cNvPr id="105486" name="Oval 14"/>
          <p:cNvSpPr>
            <a:spLocks noChangeArrowheads="1"/>
          </p:cNvSpPr>
          <p:nvPr/>
        </p:nvSpPr>
        <p:spPr bwMode="auto">
          <a:xfrm>
            <a:off x="4419600" y="14478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0010</a:t>
            </a:r>
          </a:p>
        </p:txBody>
      </p:sp>
      <p:sp>
        <p:nvSpPr>
          <p:cNvPr id="105487" name="Oval 15"/>
          <p:cNvSpPr>
            <a:spLocks noChangeArrowheads="1"/>
          </p:cNvSpPr>
          <p:nvPr/>
        </p:nvSpPr>
        <p:spPr bwMode="auto">
          <a:xfrm>
            <a:off x="2971800" y="14478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0001</a:t>
            </a:r>
          </a:p>
        </p:txBody>
      </p:sp>
      <p:sp>
        <p:nvSpPr>
          <p:cNvPr id="105488" name="Oval 16"/>
          <p:cNvSpPr>
            <a:spLocks noChangeArrowheads="1"/>
          </p:cNvSpPr>
          <p:nvPr/>
        </p:nvSpPr>
        <p:spPr bwMode="auto">
          <a:xfrm>
            <a:off x="1447800" y="23622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1111</a:t>
            </a:r>
          </a:p>
        </p:txBody>
      </p:sp>
      <p:sp>
        <p:nvSpPr>
          <p:cNvPr id="105489" name="Oval 17"/>
          <p:cNvSpPr>
            <a:spLocks noChangeArrowheads="1"/>
          </p:cNvSpPr>
          <p:nvPr/>
        </p:nvSpPr>
        <p:spPr bwMode="auto">
          <a:xfrm>
            <a:off x="1524000" y="32004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1110</a:t>
            </a:r>
          </a:p>
        </p:txBody>
      </p:sp>
      <p:sp>
        <p:nvSpPr>
          <p:cNvPr id="105490" name="Oval 18"/>
          <p:cNvSpPr>
            <a:spLocks noChangeArrowheads="1"/>
          </p:cNvSpPr>
          <p:nvPr/>
        </p:nvSpPr>
        <p:spPr bwMode="auto">
          <a:xfrm>
            <a:off x="1447800" y="41910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1101</a:t>
            </a:r>
          </a:p>
        </p:txBody>
      </p:sp>
      <p:sp>
        <p:nvSpPr>
          <p:cNvPr id="105491" name="Oval 19"/>
          <p:cNvSpPr>
            <a:spLocks noChangeArrowheads="1"/>
          </p:cNvSpPr>
          <p:nvPr/>
        </p:nvSpPr>
        <p:spPr bwMode="auto">
          <a:xfrm>
            <a:off x="1524000" y="52578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1100</a:t>
            </a:r>
          </a:p>
        </p:txBody>
      </p:sp>
      <p:sp>
        <p:nvSpPr>
          <p:cNvPr id="105492" name="Line 20"/>
          <p:cNvSpPr>
            <a:spLocks noChangeShapeType="1"/>
          </p:cNvSpPr>
          <p:nvPr/>
        </p:nvSpPr>
        <p:spPr bwMode="auto">
          <a:xfrm rot="5400000">
            <a:off x="7658100" y="49149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5493" name="Line 21"/>
          <p:cNvSpPr>
            <a:spLocks noChangeShapeType="1"/>
          </p:cNvSpPr>
          <p:nvPr/>
        </p:nvSpPr>
        <p:spPr bwMode="auto">
          <a:xfrm rot="5400000">
            <a:off x="7658100" y="4000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5494" name="Line 22"/>
          <p:cNvSpPr>
            <a:spLocks noChangeShapeType="1"/>
          </p:cNvSpPr>
          <p:nvPr/>
        </p:nvSpPr>
        <p:spPr bwMode="auto">
          <a:xfrm rot="5400000">
            <a:off x="7658100" y="30861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5495" name="Line 23"/>
          <p:cNvSpPr>
            <a:spLocks noChangeShapeType="1"/>
          </p:cNvSpPr>
          <p:nvPr/>
        </p:nvSpPr>
        <p:spPr bwMode="auto">
          <a:xfrm rot="5400000">
            <a:off x="7658100" y="21717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5496" name="Line 24"/>
          <p:cNvSpPr>
            <a:spLocks noChangeShapeType="1"/>
          </p:cNvSpPr>
          <p:nvPr/>
        </p:nvSpPr>
        <p:spPr bwMode="auto">
          <a:xfrm rot="-5400000">
            <a:off x="16383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5497" name="Line 25"/>
          <p:cNvSpPr>
            <a:spLocks noChangeShapeType="1"/>
          </p:cNvSpPr>
          <p:nvPr/>
        </p:nvSpPr>
        <p:spPr bwMode="auto">
          <a:xfrm rot="-5400000">
            <a:off x="1714500" y="30099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5498" name="Line 26"/>
          <p:cNvSpPr>
            <a:spLocks noChangeShapeType="1"/>
          </p:cNvSpPr>
          <p:nvPr/>
        </p:nvSpPr>
        <p:spPr bwMode="auto">
          <a:xfrm rot="-5400000">
            <a:off x="1638300" y="39243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5499" name="Line 27"/>
          <p:cNvSpPr>
            <a:spLocks noChangeShapeType="1"/>
          </p:cNvSpPr>
          <p:nvPr/>
        </p:nvSpPr>
        <p:spPr bwMode="auto">
          <a:xfrm rot="-5400000">
            <a:off x="1714500" y="49149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5500" name="Line 28"/>
          <p:cNvSpPr>
            <a:spLocks noChangeShapeType="1"/>
          </p:cNvSpPr>
          <p:nvPr/>
        </p:nvSpPr>
        <p:spPr bwMode="auto">
          <a:xfrm flipH="1">
            <a:off x="2514600" y="5486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5501" name="Line 29"/>
          <p:cNvSpPr>
            <a:spLocks noChangeShapeType="1"/>
          </p:cNvSpPr>
          <p:nvPr/>
        </p:nvSpPr>
        <p:spPr bwMode="auto">
          <a:xfrm flipH="1">
            <a:off x="7010400" y="5486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5502" name="Line 30"/>
          <p:cNvSpPr>
            <a:spLocks noChangeShapeType="1"/>
          </p:cNvSpPr>
          <p:nvPr/>
        </p:nvSpPr>
        <p:spPr bwMode="auto">
          <a:xfrm flipH="1">
            <a:off x="3962400" y="5486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5504" name="Line 32"/>
          <p:cNvSpPr>
            <a:spLocks noChangeShapeType="1"/>
          </p:cNvSpPr>
          <p:nvPr/>
        </p:nvSpPr>
        <p:spPr bwMode="auto">
          <a:xfrm>
            <a:off x="6858000" y="1676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5505" name="Line 33"/>
          <p:cNvSpPr>
            <a:spLocks noChangeShapeType="1"/>
          </p:cNvSpPr>
          <p:nvPr/>
        </p:nvSpPr>
        <p:spPr bwMode="auto">
          <a:xfrm>
            <a:off x="5410200" y="1676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5506" name="Line 34"/>
          <p:cNvSpPr>
            <a:spLocks noChangeShapeType="1"/>
          </p:cNvSpPr>
          <p:nvPr/>
        </p:nvSpPr>
        <p:spPr bwMode="auto">
          <a:xfrm>
            <a:off x="3962400" y="1676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5507" name="Line 35"/>
          <p:cNvSpPr>
            <a:spLocks noChangeShapeType="1"/>
          </p:cNvSpPr>
          <p:nvPr/>
        </p:nvSpPr>
        <p:spPr bwMode="auto">
          <a:xfrm flipH="1" flipV="1">
            <a:off x="2286000" y="1828800"/>
            <a:ext cx="4267200" cy="350520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5510" name="AutoShape 38"/>
          <p:cNvSpPr>
            <a:spLocks noChangeArrowheads="1"/>
          </p:cNvSpPr>
          <p:nvPr/>
        </p:nvSpPr>
        <p:spPr bwMode="auto">
          <a:xfrm>
            <a:off x="3683000" y="5891213"/>
            <a:ext cx="2336800" cy="762000"/>
          </a:xfrm>
          <a:prstGeom prst="wedgeRoundRectCallout">
            <a:avLst>
              <a:gd name="adj1" fmla="val 58287"/>
              <a:gd name="adj2" fmla="val -80208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b="1"/>
              <a:t>作用态、稳态  有效态</a:t>
            </a:r>
          </a:p>
        </p:txBody>
      </p:sp>
      <p:graphicFrame>
        <p:nvGraphicFramePr>
          <p:cNvPr id="105511" name="Object 39"/>
          <p:cNvGraphicFramePr>
            <a:graphicFrameLocks noChangeAspect="1"/>
          </p:cNvGraphicFramePr>
          <p:nvPr/>
        </p:nvGraphicFramePr>
        <p:xfrm>
          <a:off x="6481763" y="5715000"/>
          <a:ext cx="2051050" cy="733425"/>
        </p:xfrm>
        <a:graphic>
          <a:graphicData uri="http://schemas.openxmlformats.org/presentationml/2006/ole">
            <p:oleObj spid="_x0000_s105511" name="公式" r:id="rId3" imgW="711000" imgH="253800" progId="Equation.3">
              <p:embed/>
            </p:oleObj>
          </a:graphicData>
        </a:graphic>
      </p:graphicFrame>
      <p:sp>
        <p:nvSpPr>
          <p:cNvPr id="105512" name="AutoShape 40"/>
          <p:cNvSpPr>
            <a:spLocks noChangeArrowheads="1"/>
          </p:cNvSpPr>
          <p:nvPr/>
        </p:nvSpPr>
        <p:spPr bwMode="auto">
          <a:xfrm>
            <a:off x="0" y="915988"/>
            <a:ext cx="1381125" cy="573087"/>
          </a:xfrm>
          <a:prstGeom prst="wedgeRoundRectCallout">
            <a:avLst>
              <a:gd name="adj1" fmla="val 69769"/>
              <a:gd name="adj2" fmla="val 53602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b="1"/>
              <a:t>目标态</a:t>
            </a:r>
          </a:p>
        </p:txBody>
      </p:sp>
      <p:graphicFrame>
        <p:nvGraphicFramePr>
          <p:cNvPr id="105513" name="Object 41"/>
          <p:cNvGraphicFramePr>
            <a:graphicFrameLocks noChangeAspect="1"/>
          </p:cNvGraphicFramePr>
          <p:nvPr/>
        </p:nvGraphicFramePr>
        <p:xfrm>
          <a:off x="3683000" y="328613"/>
          <a:ext cx="731838" cy="587375"/>
        </p:xfrm>
        <a:graphic>
          <a:graphicData uri="http://schemas.openxmlformats.org/presentationml/2006/ole">
            <p:oleObj spid="_x0000_s105513" name="公式" r:id="rId4" imgW="253800" imgH="203040" progId="Equation.3">
              <p:embed/>
            </p:oleObj>
          </a:graphicData>
        </a:graphic>
      </p:graphicFrame>
      <p:sp>
        <p:nvSpPr>
          <p:cNvPr id="105514" name="Line 42"/>
          <p:cNvSpPr>
            <a:spLocks noChangeShapeType="1"/>
          </p:cNvSpPr>
          <p:nvPr/>
        </p:nvSpPr>
        <p:spPr bwMode="auto">
          <a:xfrm>
            <a:off x="3048000" y="571500"/>
            <a:ext cx="63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5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5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07" grpId="0" animBg="1"/>
      <p:bldP spid="105510" grpId="0" animBg="1" autoUpdateAnimBg="0"/>
      <p:bldP spid="105512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98" name="Group 2"/>
          <p:cNvGrpSpPr>
            <a:grpSpLocks/>
          </p:cNvGrpSpPr>
          <p:nvPr/>
        </p:nvGrpSpPr>
        <p:grpSpPr bwMode="auto">
          <a:xfrm>
            <a:off x="914400" y="1943100"/>
            <a:ext cx="5562600" cy="2971800"/>
            <a:chOff x="576" y="1200"/>
            <a:chExt cx="3504" cy="1872"/>
          </a:xfrm>
        </p:grpSpPr>
        <p:sp>
          <p:nvSpPr>
            <p:cNvPr id="106499" name="Text Box 3"/>
            <p:cNvSpPr txBox="1">
              <a:spLocks noChangeArrowheads="1"/>
            </p:cNvSpPr>
            <p:nvPr/>
          </p:nvSpPr>
          <p:spPr bwMode="auto">
            <a:xfrm>
              <a:off x="1104" y="1488"/>
              <a:ext cx="2448" cy="1329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       Q0   Q1  Q2  Q3     C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            </a:t>
              </a:r>
              <a:r>
                <a:rPr lang="en-US" altLang="zh-CN" b="1">
                  <a:solidFill>
                    <a:schemeClr val="accent1"/>
                  </a:solidFill>
                </a:rPr>
                <a:t> 74LS161 </a:t>
              </a:r>
              <a:r>
                <a:rPr lang="en-US" altLang="zh-CN" b="1"/>
                <a:t>  </a:t>
              </a:r>
              <a:r>
                <a:rPr lang="en-US" altLang="zh-CN"/>
                <a:t>            ET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CP                                     EP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  Rd   D0  D1  D2  D3    LD                                                                                  </a:t>
              </a:r>
            </a:p>
          </p:txBody>
        </p:sp>
        <p:sp>
          <p:nvSpPr>
            <p:cNvPr id="106500" name="Line 4"/>
            <p:cNvSpPr>
              <a:spLocks noChangeShapeType="1"/>
            </p:cNvSpPr>
            <p:nvPr/>
          </p:nvSpPr>
          <p:spPr bwMode="auto">
            <a:xfrm flipV="1">
              <a:off x="1728" y="1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01" name="Line 5"/>
            <p:cNvSpPr>
              <a:spLocks noChangeShapeType="1"/>
            </p:cNvSpPr>
            <p:nvPr/>
          </p:nvSpPr>
          <p:spPr bwMode="auto">
            <a:xfrm flipV="1">
              <a:off x="1680" y="27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02" name="Line 6"/>
            <p:cNvSpPr>
              <a:spLocks noChangeShapeType="1"/>
            </p:cNvSpPr>
            <p:nvPr/>
          </p:nvSpPr>
          <p:spPr bwMode="auto">
            <a:xfrm flipV="1">
              <a:off x="2400" y="1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03" name="Line 7"/>
            <p:cNvSpPr>
              <a:spLocks noChangeShapeType="1"/>
            </p:cNvSpPr>
            <p:nvPr/>
          </p:nvSpPr>
          <p:spPr bwMode="auto">
            <a:xfrm flipV="1">
              <a:off x="3168" y="1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04" name="Line 8"/>
            <p:cNvSpPr>
              <a:spLocks noChangeShapeType="1"/>
            </p:cNvSpPr>
            <p:nvPr/>
          </p:nvSpPr>
          <p:spPr bwMode="auto">
            <a:xfrm flipV="1">
              <a:off x="3168" y="27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05" name="Line 9"/>
            <p:cNvSpPr>
              <a:spLocks noChangeShapeType="1"/>
            </p:cNvSpPr>
            <p:nvPr/>
          </p:nvSpPr>
          <p:spPr bwMode="auto">
            <a:xfrm flipV="1">
              <a:off x="2784" y="27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06" name="Line 10"/>
            <p:cNvSpPr>
              <a:spLocks noChangeShapeType="1"/>
            </p:cNvSpPr>
            <p:nvPr/>
          </p:nvSpPr>
          <p:spPr bwMode="auto">
            <a:xfrm flipV="1">
              <a:off x="2448" y="27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07" name="Line 11"/>
            <p:cNvSpPr>
              <a:spLocks noChangeShapeType="1"/>
            </p:cNvSpPr>
            <p:nvPr/>
          </p:nvSpPr>
          <p:spPr bwMode="auto">
            <a:xfrm flipV="1">
              <a:off x="2112" y="27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08" name="Line 12"/>
            <p:cNvSpPr>
              <a:spLocks noChangeShapeType="1"/>
            </p:cNvSpPr>
            <p:nvPr/>
          </p:nvSpPr>
          <p:spPr bwMode="auto">
            <a:xfrm>
              <a:off x="576" y="23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09" name="Line 13"/>
            <p:cNvSpPr>
              <a:spLocks noChangeShapeType="1"/>
            </p:cNvSpPr>
            <p:nvPr/>
          </p:nvSpPr>
          <p:spPr bwMode="auto">
            <a:xfrm>
              <a:off x="3552" y="23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10" name="Line 14"/>
            <p:cNvSpPr>
              <a:spLocks noChangeShapeType="1"/>
            </p:cNvSpPr>
            <p:nvPr/>
          </p:nvSpPr>
          <p:spPr bwMode="auto">
            <a:xfrm>
              <a:off x="3504" y="19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11" name="Line 15"/>
            <p:cNvSpPr>
              <a:spLocks noChangeShapeType="1"/>
            </p:cNvSpPr>
            <p:nvPr/>
          </p:nvSpPr>
          <p:spPr bwMode="auto">
            <a:xfrm>
              <a:off x="1248" y="25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12" name="Line 16"/>
            <p:cNvSpPr>
              <a:spLocks noChangeShapeType="1"/>
            </p:cNvSpPr>
            <p:nvPr/>
          </p:nvSpPr>
          <p:spPr bwMode="auto">
            <a:xfrm>
              <a:off x="3024" y="25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13" name="Oval 17"/>
            <p:cNvSpPr>
              <a:spLocks noChangeArrowheads="1"/>
            </p:cNvSpPr>
            <p:nvPr/>
          </p:nvSpPr>
          <p:spPr bwMode="auto">
            <a:xfrm>
              <a:off x="1344" y="2784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4" name="Oval 18"/>
            <p:cNvSpPr>
              <a:spLocks noChangeArrowheads="1"/>
            </p:cNvSpPr>
            <p:nvPr/>
          </p:nvSpPr>
          <p:spPr bwMode="auto">
            <a:xfrm>
              <a:off x="3120" y="2784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6515" name="Group 19"/>
          <p:cNvGrpSpPr>
            <a:grpSpLocks/>
          </p:cNvGrpSpPr>
          <p:nvPr/>
        </p:nvGrpSpPr>
        <p:grpSpPr bwMode="auto">
          <a:xfrm>
            <a:off x="4800600" y="762000"/>
            <a:ext cx="609600" cy="838200"/>
            <a:chOff x="3024" y="480"/>
            <a:chExt cx="384" cy="528"/>
          </a:xfrm>
        </p:grpSpPr>
        <p:sp>
          <p:nvSpPr>
            <p:cNvPr id="106516" name="Rectangle 20"/>
            <p:cNvSpPr>
              <a:spLocks noChangeArrowheads="1"/>
            </p:cNvSpPr>
            <p:nvPr/>
          </p:nvSpPr>
          <p:spPr bwMode="auto">
            <a:xfrm>
              <a:off x="3024" y="480"/>
              <a:ext cx="336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/>
            <a:lstStyle/>
            <a:p>
              <a:pPr algn="ctr"/>
              <a:r>
                <a:rPr lang="en-US" altLang="zh-CN"/>
                <a:t>&amp;</a:t>
              </a:r>
            </a:p>
          </p:txBody>
        </p:sp>
        <p:sp>
          <p:nvSpPr>
            <p:cNvPr id="106517" name="Oval 21"/>
            <p:cNvSpPr>
              <a:spLocks noChangeArrowheads="1"/>
            </p:cNvSpPr>
            <p:nvPr/>
          </p:nvSpPr>
          <p:spPr bwMode="auto">
            <a:xfrm>
              <a:off x="3360" y="720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6536" name="Group 40"/>
          <p:cNvGrpSpPr>
            <a:grpSpLocks/>
          </p:cNvGrpSpPr>
          <p:nvPr/>
        </p:nvGrpSpPr>
        <p:grpSpPr bwMode="auto">
          <a:xfrm>
            <a:off x="5029200" y="1219200"/>
            <a:ext cx="2133600" cy="3886200"/>
            <a:chOff x="3168" y="768"/>
            <a:chExt cx="1344" cy="2448"/>
          </a:xfrm>
        </p:grpSpPr>
        <p:sp>
          <p:nvSpPr>
            <p:cNvPr id="106524" name="Line 28"/>
            <p:cNvSpPr>
              <a:spLocks noChangeShapeType="1"/>
            </p:cNvSpPr>
            <p:nvPr/>
          </p:nvSpPr>
          <p:spPr bwMode="auto">
            <a:xfrm flipV="1">
              <a:off x="3168" y="30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25" name="Line 29"/>
            <p:cNvSpPr>
              <a:spLocks noChangeShapeType="1"/>
            </p:cNvSpPr>
            <p:nvPr/>
          </p:nvSpPr>
          <p:spPr bwMode="auto">
            <a:xfrm>
              <a:off x="3168" y="321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6526" name="Group 30"/>
            <p:cNvGrpSpPr>
              <a:grpSpLocks/>
            </p:cNvGrpSpPr>
            <p:nvPr/>
          </p:nvGrpSpPr>
          <p:grpSpPr bwMode="auto">
            <a:xfrm>
              <a:off x="3408" y="768"/>
              <a:ext cx="1104" cy="2448"/>
              <a:chOff x="3408" y="768"/>
              <a:chExt cx="1104" cy="2448"/>
            </a:xfrm>
          </p:grpSpPr>
          <p:sp>
            <p:nvSpPr>
              <p:cNvPr id="106527" name="Line 31"/>
              <p:cNvSpPr>
                <a:spLocks noChangeShapeType="1"/>
              </p:cNvSpPr>
              <p:nvPr/>
            </p:nvSpPr>
            <p:spPr bwMode="auto">
              <a:xfrm flipV="1">
                <a:off x="4512" y="768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28" name="Line 32"/>
              <p:cNvSpPr>
                <a:spLocks noChangeShapeType="1"/>
              </p:cNvSpPr>
              <p:nvPr/>
            </p:nvSpPr>
            <p:spPr bwMode="auto">
              <a:xfrm>
                <a:off x="3408" y="768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6535" name="Group 39"/>
          <p:cNvGrpSpPr>
            <a:grpSpLocks/>
          </p:cNvGrpSpPr>
          <p:nvPr/>
        </p:nvGrpSpPr>
        <p:grpSpPr bwMode="auto">
          <a:xfrm>
            <a:off x="2743200" y="914400"/>
            <a:ext cx="2057400" cy="1485900"/>
            <a:chOff x="1728" y="576"/>
            <a:chExt cx="1296" cy="936"/>
          </a:xfrm>
        </p:grpSpPr>
        <p:sp>
          <p:nvSpPr>
            <p:cNvPr id="106519" name="Line 23"/>
            <p:cNvSpPr>
              <a:spLocks noChangeShapeType="1"/>
            </p:cNvSpPr>
            <p:nvPr/>
          </p:nvSpPr>
          <p:spPr bwMode="auto">
            <a:xfrm flipV="1">
              <a:off x="1728" y="576"/>
              <a:ext cx="0" cy="8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20" name="Line 24"/>
            <p:cNvSpPr>
              <a:spLocks noChangeShapeType="1"/>
            </p:cNvSpPr>
            <p:nvPr/>
          </p:nvSpPr>
          <p:spPr bwMode="auto">
            <a:xfrm flipV="1">
              <a:off x="2736" y="96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21" name="Line 25"/>
            <p:cNvSpPr>
              <a:spLocks noChangeShapeType="1"/>
            </p:cNvSpPr>
            <p:nvPr/>
          </p:nvSpPr>
          <p:spPr bwMode="auto">
            <a:xfrm>
              <a:off x="2736" y="96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22" name="Line 26"/>
            <p:cNvSpPr>
              <a:spLocks noChangeShapeType="1"/>
            </p:cNvSpPr>
            <p:nvPr/>
          </p:nvSpPr>
          <p:spPr bwMode="auto">
            <a:xfrm>
              <a:off x="1728" y="576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29" name="Line 33"/>
            <p:cNvSpPr>
              <a:spLocks noChangeShapeType="1"/>
            </p:cNvSpPr>
            <p:nvPr/>
          </p:nvSpPr>
          <p:spPr bwMode="auto">
            <a:xfrm>
              <a:off x="2056" y="1248"/>
              <a:ext cx="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6534" name="Group 38"/>
          <p:cNvGrpSpPr>
            <a:grpSpLocks/>
          </p:cNvGrpSpPr>
          <p:nvPr/>
        </p:nvGrpSpPr>
        <p:grpSpPr bwMode="auto">
          <a:xfrm>
            <a:off x="2146300" y="4914900"/>
            <a:ext cx="2273300" cy="190500"/>
            <a:chOff x="1352" y="3096"/>
            <a:chExt cx="1432" cy="120"/>
          </a:xfrm>
        </p:grpSpPr>
        <p:sp>
          <p:nvSpPr>
            <p:cNvPr id="106530" name="Line 34"/>
            <p:cNvSpPr>
              <a:spLocks noChangeShapeType="1"/>
            </p:cNvSpPr>
            <p:nvPr/>
          </p:nvSpPr>
          <p:spPr bwMode="auto">
            <a:xfrm flipH="1">
              <a:off x="1440" y="30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31" name="Line 35"/>
            <p:cNvSpPr>
              <a:spLocks noChangeShapeType="1"/>
            </p:cNvSpPr>
            <p:nvPr/>
          </p:nvSpPr>
          <p:spPr bwMode="auto">
            <a:xfrm>
              <a:off x="1440" y="3096"/>
              <a:ext cx="0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32" name="Line 36"/>
            <p:cNvSpPr>
              <a:spLocks noChangeShapeType="1"/>
            </p:cNvSpPr>
            <p:nvPr/>
          </p:nvSpPr>
          <p:spPr bwMode="auto">
            <a:xfrm>
              <a:off x="1352" y="3216"/>
              <a:ext cx="1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6533" name="Line 37"/>
          <p:cNvSpPr>
            <a:spLocks noChangeShapeType="1"/>
          </p:cNvSpPr>
          <p:nvPr/>
        </p:nvSpPr>
        <p:spPr bwMode="auto">
          <a:xfrm>
            <a:off x="2146300" y="4510088"/>
            <a:ext cx="0" cy="290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6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6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6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6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08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/>
              <a:t>2</a:t>
            </a:r>
            <a:r>
              <a:rPr lang="zh-CN" altLang="en-US" b="1"/>
              <a:t>）同步置最大值法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07523" name="Oval 3"/>
          <p:cNvSpPr>
            <a:spLocks noChangeArrowheads="1"/>
          </p:cNvSpPr>
          <p:nvPr/>
        </p:nvSpPr>
        <p:spPr bwMode="auto">
          <a:xfrm>
            <a:off x="1447800" y="14478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0000</a:t>
            </a:r>
          </a:p>
        </p:txBody>
      </p:sp>
      <p:sp>
        <p:nvSpPr>
          <p:cNvPr id="107524" name="Line 4"/>
          <p:cNvSpPr>
            <a:spLocks noChangeShapeType="1"/>
          </p:cNvSpPr>
          <p:nvPr/>
        </p:nvSpPr>
        <p:spPr bwMode="auto">
          <a:xfrm>
            <a:off x="2438400" y="1676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7525" name="Oval 5"/>
          <p:cNvSpPr>
            <a:spLocks noChangeArrowheads="1"/>
          </p:cNvSpPr>
          <p:nvPr/>
        </p:nvSpPr>
        <p:spPr bwMode="auto">
          <a:xfrm>
            <a:off x="2971800" y="52578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1011</a:t>
            </a:r>
          </a:p>
        </p:txBody>
      </p:sp>
      <p:sp>
        <p:nvSpPr>
          <p:cNvPr id="107526" name="Oval 6"/>
          <p:cNvSpPr>
            <a:spLocks noChangeArrowheads="1"/>
          </p:cNvSpPr>
          <p:nvPr/>
        </p:nvSpPr>
        <p:spPr bwMode="auto">
          <a:xfrm>
            <a:off x="4495800" y="52578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1010</a:t>
            </a:r>
          </a:p>
        </p:txBody>
      </p:sp>
      <p:sp>
        <p:nvSpPr>
          <p:cNvPr id="107527" name="Oval 7"/>
          <p:cNvSpPr>
            <a:spLocks noChangeArrowheads="1"/>
          </p:cNvSpPr>
          <p:nvPr/>
        </p:nvSpPr>
        <p:spPr bwMode="auto">
          <a:xfrm>
            <a:off x="6019800" y="52578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1001</a:t>
            </a:r>
          </a:p>
        </p:txBody>
      </p:sp>
      <p:sp>
        <p:nvSpPr>
          <p:cNvPr id="107528" name="Oval 8"/>
          <p:cNvSpPr>
            <a:spLocks noChangeArrowheads="1"/>
          </p:cNvSpPr>
          <p:nvPr/>
        </p:nvSpPr>
        <p:spPr bwMode="auto">
          <a:xfrm>
            <a:off x="7543800" y="51816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1000</a:t>
            </a:r>
          </a:p>
        </p:txBody>
      </p:sp>
      <p:sp>
        <p:nvSpPr>
          <p:cNvPr id="107529" name="Oval 9"/>
          <p:cNvSpPr>
            <a:spLocks noChangeArrowheads="1"/>
          </p:cNvSpPr>
          <p:nvPr/>
        </p:nvSpPr>
        <p:spPr bwMode="auto">
          <a:xfrm>
            <a:off x="7467600" y="41910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0111</a:t>
            </a:r>
          </a:p>
        </p:txBody>
      </p:sp>
      <p:sp>
        <p:nvSpPr>
          <p:cNvPr id="107530" name="Oval 10"/>
          <p:cNvSpPr>
            <a:spLocks noChangeArrowheads="1"/>
          </p:cNvSpPr>
          <p:nvPr/>
        </p:nvSpPr>
        <p:spPr bwMode="auto">
          <a:xfrm>
            <a:off x="7467600" y="32766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0110</a:t>
            </a:r>
          </a:p>
        </p:txBody>
      </p:sp>
      <p:sp>
        <p:nvSpPr>
          <p:cNvPr id="107531" name="Oval 11"/>
          <p:cNvSpPr>
            <a:spLocks noChangeArrowheads="1"/>
          </p:cNvSpPr>
          <p:nvPr/>
        </p:nvSpPr>
        <p:spPr bwMode="auto">
          <a:xfrm>
            <a:off x="7467600" y="23622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0101</a:t>
            </a:r>
          </a:p>
        </p:txBody>
      </p:sp>
      <p:sp>
        <p:nvSpPr>
          <p:cNvPr id="107532" name="Oval 12"/>
          <p:cNvSpPr>
            <a:spLocks noChangeArrowheads="1"/>
          </p:cNvSpPr>
          <p:nvPr/>
        </p:nvSpPr>
        <p:spPr bwMode="auto">
          <a:xfrm>
            <a:off x="7391400" y="14478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0100</a:t>
            </a:r>
          </a:p>
        </p:txBody>
      </p:sp>
      <p:sp>
        <p:nvSpPr>
          <p:cNvPr id="107533" name="Oval 13"/>
          <p:cNvSpPr>
            <a:spLocks noChangeArrowheads="1"/>
          </p:cNvSpPr>
          <p:nvPr/>
        </p:nvSpPr>
        <p:spPr bwMode="auto">
          <a:xfrm>
            <a:off x="5867400" y="14478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0011</a:t>
            </a:r>
          </a:p>
        </p:txBody>
      </p:sp>
      <p:sp>
        <p:nvSpPr>
          <p:cNvPr id="107534" name="Oval 14"/>
          <p:cNvSpPr>
            <a:spLocks noChangeArrowheads="1"/>
          </p:cNvSpPr>
          <p:nvPr/>
        </p:nvSpPr>
        <p:spPr bwMode="auto">
          <a:xfrm>
            <a:off x="4419600" y="14478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0010</a:t>
            </a:r>
          </a:p>
        </p:txBody>
      </p:sp>
      <p:sp>
        <p:nvSpPr>
          <p:cNvPr id="107535" name="Oval 15"/>
          <p:cNvSpPr>
            <a:spLocks noChangeArrowheads="1"/>
          </p:cNvSpPr>
          <p:nvPr/>
        </p:nvSpPr>
        <p:spPr bwMode="auto">
          <a:xfrm>
            <a:off x="2971800" y="14478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0001</a:t>
            </a:r>
          </a:p>
        </p:txBody>
      </p:sp>
      <p:sp>
        <p:nvSpPr>
          <p:cNvPr id="107536" name="Oval 16"/>
          <p:cNvSpPr>
            <a:spLocks noChangeArrowheads="1"/>
          </p:cNvSpPr>
          <p:nvPr/>
        </p:nvSpPr>
        <p:spPr bwMode="auto">
          <a:xfrm>
            <a:off x="1447800" y="23622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1111</a:t>
            </a:r>
          </a:p>
        </p:txBody>
      </p:sp>
      <p:sp>
        <p:nvSpPr>
          <p:cNvPr id="107537" name="Oval 17"/>
          <p:cNvSpPr>
            <a:spLocks noChangeArrowheads="1"/>
          </p:cNvSpPr>
          <p:nvPr/>
        </p:nvSpPr>
        <p:spPr bwMode="auto">
          <a:xfrm>
            <a:off x="1524000" y="32004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1110</a:t>
            </a:r>
          </a:p>
        </p:txBody>
      </p:sp>
      <p:sp>
        <p:nvSpPr>
          <p:cNvPr id="107538" name="Oval 18"/>
          <p:cNvSpPr>
            <a:spLocks noChangeArrowheads="1"/>
          </p:cNvSpPr>
          <p:nvPr/>
        </p:nvSpPr>
        <p:spPr bwMode="auto">
          <a:xfrm>
            <a:off x="1447800" y="41910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1101</a:t>
            </a:r>
          </a:p>
        </p:txBody>
      </p:sp>
      <p:sp>
        <p:nvSpPr>
          <p:cNvPr id="107539" name="Oval 19"/>
          <p:cNvSpPr>
            <a:spLocks noChangeArrowheads="1"/>
          </p:cNvSpPr>
          <p:nvPr/>
        </p:nvSpPr>
        <p:spPr bwMode="auto">
          <a:xfrm>
            <a:off x="1524000" y="52578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1100</a:t>
            </a:r>
          </a:p>
        </p:txBody>
      </p:sp>
      <p:sp>
        <p:nvSpPr>
          <p:cNvPr id="107540" name="Line 20"/>
          <p:cNvSpPr>
            <a:spLocks noChangeShapeType="1"/>
          </p:cNvSpPr>
          <p:nvPr/>
        </p:nvSpPr>
        <p:spPr bwMode="auto">
          <a:xfrm rot="5400000">
            <a:off x="7658100" y="49149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7541" name="Line 21"/>
          <p:cNvSpPr>
            <a:spLocks noChangeShapeType="1"/>
          </p:cNvSpPr>
          <p:nvPr/>
        </p:nvSpPr>
        <p:spPr bwMode="auto">
          <a:xfrm rot="5400000">
            <a:off x="7658100" y="4000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7542" name="Line 22"/>
          <p:cNvSpPr>
            <a:spLocks noChangeShapeType="1"/>
          </p:cNvSpPr>
          <p:nvPr/>
        </p:nvSpPr>
        <p:spPr bwMode="auto">
          <a:xfrm rot="5400000">
            <a:off x="7658100" y="30861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7543" name="Line 23"/>
          <p:cNvSpPr>
            <a:spLocks noChangeShapeType="1"/>
          </p:cNvSpPr>
          <p:nvPr/>
        </p:nvSpPr>
        <p:spPr bwMode="auto">
          <a:xfrm rot="5400000">
            <a:off x="7658100" y="21717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7544" name="Line 24"/>
          <p:cNvSpPr>
            <a:spLocks noChangeShapeType="1"/>
          </p:cNvSpPr>
          <p:nvPr/>
        </p:nvSpPr>
        <p:spPr bwMode="auto">
          <a:xfrm rot="-5400000">
            <a:off x="16383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7545" name="Line 25"/>
          <p:cNvSpPr>
            <a:spLocks noChangeShapeType="1"/>
          </p:cNvSpPr>
          <p:nvPr/>
        </p:nvSpPr>
        <p:spPr bwMode="auto">
          <a:xfrm rot="-5400000">
            <a:off x="1714500" y="30099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7546" name="Line 26"/>
          <p:cNvSpPr>
            <a:spLocks noChangeShapeType="1"/>
          </p:cNvSpPr>
          <p:nvPr/>
        </p:nvSpPr>
        <p:spPr bwMode="auto">
          <a:xfrm rot="-5400000">
            <a:off x="1638300" y="39243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7547" name="Line 27"/>
          <p:cNvSpPr>
            <a:spLocks noChangeShapeType="1"/>
          </p:cNvSpPr>
          <p:nvPr/>
        </p:nvSpPr>
        <p:spPr bwMode="auto">
          <a:xfrm rot="-5400000">
            <a:off x="1714500" y="49149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7548" name="Line 28"/>
          <p:cNvSpPr>
            <a:spLocks noChangeShapeType="1"/>
          </p:cNvSpPr>
          <p:nvPr/>
        </p:nvSpPr>
        <p:spPr bwMode="auto">
          <a:xfrm flipH="1">
            <a:off x="2514600" y="5486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7549" name="Line 29"/>
          <p:cNvSpPr>
            <a:spLocks noChangeShapeType="1"/>
          </p:cNvSpPr>
          <p:nvPr/>
        </p:nvSpPr>
        <p:spPr bwMode="auto">
          <a:xfrm flipH="1">
            <a:off x="5486400" y="55149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7550" name="Line 30"/>
          <p:cNvSpPr>
            <a:spLocks noChangeShapeType="1"/>
          </p:cNvSpPr>
          <p:nvPr/>
        </p:nvSpPr>
        <p:spPr bwMode="auto">
          <a:xfrm flipH="1">
            <a:off x="3962400" y="5486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7551" name="Line 31"/>
          <p:cNvSpPr>
            <a:spLocks noChangeShapeType="1"/>
          </p:cNvSpPr>
          <p:nvPr/>
        </p:nvSpPr>
        <p:spPr bwMode="auto">
          <a:xfrm>
            <a:off x="6858000" y="1676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7552" name="Line 32"/>
          <p:cNvSpPr>
            <a:spLocks noChangeShapeType="1"/>
          </p:cNvSpPr>
          <p:nvPr/>
        </p:nvSpPr>
        <p:spPr bwMode="auto">
          <a:xfrm>
            <a:off x="5410200" y="1676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7553" name="Line 33"/>
          <p:cNvSpPr>
            <a:spLocks noChangeShapeType="1"/>
          </p:cNvSpPr>
          <p:nvPr/>
        </p:nvSpPr>
        <p:spPr bwMode="auto">
          <a:xfrm>
            <a:off x="3962400" y="1676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7554" name="Line 34"/>
          <p:cNvSpPr>
            <a:spLocks noChangeShapeType="1"/>
          </p:cNvSpPr>
          <p:nvPr/>
        </p:nvSpPr>
        <p:spPr bwMode="auto">
          <a:xfrm flipH="1" flipV="1">
            <a:off x="2438400" y="2743200"/>
            <a:ext cx="5181600" cy="251460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7555" name="AutoShape 35"/>
          <p:cNvSpPr>
            <a:spLocks noChangeArrowheads="1"/>
          </p:cNvSpPr>
          <p:nvPr/>
        </p:nvSpPr>
        <p:spPr bwMode="auto">
          <a:xfrm>
            <a:off x="3683000" y="5891213"/>
            <a:ext cx="2336800" cy="762000"/>
          </a:xfrm>
          <a:prstGeom prst="wedgeRoundRectCallout">
            <a:avLst>
              <a:gd name="adj1" fmla="val 127991"/>
              <a:gd name="adj2" fmla="val -89583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b="1"/>
              <a:t>作用态、稳态  有效态</a:t>
            </a:r>
          </a:p>
        </p:txBody>
      </p:sp>
      <p:graphicFrame>
        <p:nvGraphicFramePr>
          <p:cNvPr id="107556" name="Object 36"/>
          <p:cNvGraphicFramePr>
            <a:graphicFrameLocks noChangeAspect="1"/>
          </p:cNvGraphicFramePr>
          <p:nvPr/>
        </p:nvGraphicFramePr>
        <p:xfrm>
          <a:off x="6784975" y="5854700"/>
          <a:ext cx="2089150" cy="806450"/>
        </p:xfrm>
        <a:graphic>
          <a:graphicData uri="http://schemas.openxmlformats.org/presentationml/2006/ole">
            <p:oleObj spid="_x0000_s107556" name="公式" r:id="rId3" imgW="723600" imgH="279360" progId="Equation.3">
              <p:embed/>
            </p:oleObj>
          </a:graphicData>
        </a:graphic>
      </p:graphicFrame>
      <p:sp>
        <p:nvSpPr>
          <p:cNvPr id="107557" name="AutoShape 37"/>
          <p:cNvSpPr>
            <a:spLocks noChangeArrowheads="1"/>
          </p:cNvSpPr>
          <p:nvPr/>
        </p:nvSpPr>
        <p:spPr bwMode="auto">
          <a:xfrm>
            <a:off x="142875" y="1122363"/>
            <a:ext cx="1381125" cy="573087"/>
          </a:xfrm>
          <a:prstGeom prst="wedgeRoundRectCallout">
            <a:avLst>
              <a:gd name="adj1" fmla="val 50921"/>
              <a:gd name="adj2" fmla="val 166898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b="1"/>
              <a:t>目标态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7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7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7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7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54" grpId="0" animBg="1"/>
      <p:bldP spid="107555" grpId="0" animBg="1" autoUpdateAnimBg="0"/>
      <p:bldP spid="107557" grpId="0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46" name="Group 2"/>
          <p:cNvGrpSpPr>
            <a:grpSpLocks/>
          </p:cNvGrpSpPr>
          <p:nvPr/>
        </p:nvGrpSpPr>
        <p:grpSpPr bwMode="auto">
          <a:xfrm>
            <a:off x="914400" y="1943100"/>
            <a:ext cx="5562600" cy="2971800"/>
            <a:chOff x="576" y="1200"/>
            <a:chExt cx="3504" cy="1872"/>
          </a:xfrm>
        </p:grpSpPr>
        <p:sp>
          <p:nvSpPr>
            <p:cNvPr id="108547" name="Text Box 3"/>
            <p:cNvSpPr txBox="1">
              <a:spLocks noChangeArrowheads="1"/>
            </p:cNvSpPr>
            <p:nvPr/>
          </p:nvSpPr>
          <p:spPr bwMode="auto">
            <a:xfrm>
              <a:off x="1104" y="1488"/>
              <a:ext cx="2448" cy="1329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       Q0   Q1  Q2  Q3     C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            </a:t>
              </a:r>
              <a:r>
                <a:rPr lang="en-US" altLang="zh-CN" b="1">
                  <a:solidFill>
                    <a:schemeClr val="accent1"/>
                  </a:solidFill>
                </a:rPr>
                <a:t> 74LS161 </a:t>
              </a:r>
              <a:r>
                <a:rPr lang="en-US" altLang="zh-CN" b="1"/>
                <a:t>  </a:t>
              </a:r>
              <a:r>
                <a:rPr lang="en-US" altLang="zh-CN"/>
                <a:t>            ET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CP                                     EP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  Rd   D0  D1  D2  D3    LD                                                                                  </a:t>
              </a:r>
            </a:p>
          </p:txBody>
        </p:sp>
        <p:sp>
          <p:nvSpPr>
            <p:cNvPr id="108548" name="Line 4"/>
            <p:cNvSpPr>
              <a:spLocks noChangeShapeType="1"/>
            </p:cNvSpPr>
            <p:nvPr/>
          </p:nvSpPr>
          <p:spPr bwMode="auto">
            <a:xfrm flipV="1">
              <a:off x="1728" y="1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49" name="Line 5"/>
            <p:cNvSpPr>
              <a:spLocks noChangeShapeType="1"/>
            </p:cNvSpPr>
            <p:nvPr/>
          </p:nvSpPr>
          <p:spPr bwMode="auto">
            <a:xfrm flipV="1">
              <a:off x="1680" y="27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0" name="Line 6"/>
            <p:cNvSpPr>
              <a:spLocks noChangeShapeType="1"/>
            </p:cNvSpPr>
            <p:nvPr/>
          </p:nvSpPr>
          <p:spPr bwMode="auto">
            <a:xfrm flipV="1">
              <a:off x="2400" y="1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1" name="Line 7"/>
            <p:cNvSpPr>
              <a:spLocks noChangeShapeType="1"/>
            </p:cNvSpPr>
            <p:nvPr/>
          </p:nvSpPr>
          <p:spPr bwMode="auto">
            <a:xfrm flipV="1">
              <a:off x="3168" y="1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2" name="Line 8"/>
            <p:cNvSpPr>
              <a:spLocks noChangeShapeType="1"/>
            </p:cNvSpPr>
            <p:nvPr/>
          </p:nvSpPr>
          <p:spPr bwMode="auto">
            <a:xfrm flipV="1">
              <a:off x="3168" y="27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3" name="Line 9"/>
            <p:cNvSpPr>
              <a:spLocks noChangeShapeType="1"/>
            </p:cNvSpPr>
            <p:nvPr/>
          </p:nvSpPr>
          <p:spPr bwMode="auto">
            <a:xfrm flipV="1">
              <a:off x="2784" y="27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4" name="Line 10"/>
            <p:cNvSpPr>
              <a:spLocks noChangeShapeType="1"/>
            </p:cNvSpPr>
            <p:nvPr/>
          </p:nvSpPr>
          <p:spPr bwMode="auto">
            <a:xfrm flipV="1">
              <a:off x="2448" y="27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5" name="Line 11"/>
            <p:cNvSpPr>
              <a:spLocks noChangeShapeType="1"/>
            </p:cNvSpPr>
            <p:nvPr/>
          </p:nvSpPr>
          <p:spPr bwMode="auto">
            <a:xfrm flipV="1">
              <a:off x="2112" y="27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6" name="Line 12"/>
            <p:cNvSpPr>
              <a:spLocks noChangeShapeType="1"/>
            </p:cNvSpPr>
            <p:nvPr/>
          </p:nvSpPr>
          <p:spPr bwMode="auto">
            <a:xfrm>
              <a:off x="576" y="23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7" name="Line 13"/>
            <p:cNvSpPr>
              <a:spLocks noChangeShapeType="1"/>
            </p:cNvSpPr>
            <p:nvPr/>
          </p:nvSpPr>
          <p:spPr bwMode="auto">
            <a:xfrm>
              <a:off x="3552" y="23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8" name="Line 14"/>
            <p:cNvSpPr>
              <a:spLocks noChangeShapeType="1"/>
            </p:cNvSpPr>
            <p:nvPr/>
          </p:nvSpPr>
          <p:spPr bwMode="auto">
            <a:xfrm>
              <a:off x="3504" y="19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9" name="Line 15"/>
            <p:cNvSpPr>
              <a:spLocks noChangeShapeType="1"/>
            </p:cNvSpPr>
            <p:nvPr/>
          </p:nvSpPr>
          <p:spPr bwMode="auto">
            <a:xfrm>
              <a:off x="1248" y="25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60" name="Line 16"/>
            <p:cNvSpPr>
              <a:spLocks noChangeShapeType="1"/>
            </p:cNvSpPr>
            <p:nvPr/>
          </p:nvSpPr>
          <p:spPr bwMode="auto">
            <a:xfrm>
              <a:off x="3024" y="25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61" name="Oval 17"/>
            <p:cNvSpPr>
              <a:spLocks noChangeArrowheads="1"/>
            </p:cNvSpPr>
            <p:nvPr/>
          </p:nvSpPr>
          <p:spPr bwMode="auto">
            <a:xfrm>
              <a:off x="1344" y="2784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62" name="Oval 18"/>
            <p:cNvSpPr>
              <a:spLocks noChangeArrowheads="1"/>
            </p:cNvSpPr>
            <p:nvPr/>
          </p:nvSpPr>
          <p:spPr bwMode="auto">
            <a:xfrm>
              <a:off x="3120" y="2784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8563" name="Group 19"/>
          <p:cNvGrpSpPr>
            <a:grpSpLocks/>
          </p:cNvGrpSpPr>
          <p:nvPr/>
        </p:nvGrpSpPr>
        <p:grpSpPr bwMode="auto">
          <a:xfrm>
            <a:off x="4800600" y="762000"/>
            <a:ext cx="609600" cy="838200"/>
            <a:chOff x="3024" y="480"/>
            <a:chExt cx="384" cy="528"/>
          </a:xfrm>
        </p:grpSpPr>
        <p:sp>
          <p:nvSpPr>
            <p:cNvPr id="108564" name="Rectangle 20"/>
            <p:cNvSpPr>
              <a:spLocks noChangeArrowheads="1"/>
            </p:cNvSpPr>
            <p:nvPr/>
          </p:nvSpPr>
          <p:spPr bwMode="auto">
            <a:xfrm>
              <a:off x="3024" y="480"/>
              <a:ext cx="336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/>
            <a:lstStyle/>
            <a:p>
              <a:pPr algn="ctr"/>
              <a:r>
                <a:rPr lang="en-US" altLang="zh-CN"/>
                <a:t>&amp;</a:t>
              </a:r>
            </a:p>
          </p:txBody>
        </p:sp>
        <p:sp>
          <p:nvSpPr>
            <p:cNvPr id="108565" name="Oval 21"/>
            <p:cNvSpPr>
              <a:spLocks noChangeArrowheads="1"/>
            </p:cNvSpPr>
            <p:nvPr/>
          </p:nvSpPr>
          <p:spPr bwMode="auto">
            <a:xfrm>
              <a:off x="3360" y="720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8566" name="Group 22"/>
          <p:cNvGrpSpPr>
            <a:grpSpLocks/>
          </p:cNvGrpSpPr>
          <p:nvPr/>
        </p:nvGrpSpPr>
        <p:grpSpPr bwMode="auto">
          <a:xfrm>
            <a:off x="5029200" y="1219200"/>
            <a:ext cx="2133600" cy="3886200"/>
            <a:chOff x="3168" y="768"/>
            <a:chExt cx="1344" cy="2448"/>
          </a:xfrm>
        </p:grpSpPr>
        <p:sp>
          <p:nvSpPr>
            <p:cNvPr id="108567" name="Line 23"/>
            <p:cNvSpPr>
              <a:spLocks noChangeShapeType="1"/>
            </p:cNvSpPr>
            <p:nvPr/>
          </p:nvSpPr>
          <p:spPr bwMode="auto">
            <a:xfrm flipV="1">
              <a:off x="3168" y="30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68" name="Line 24"/>
            <p:cNvSpPr>
              <a:spLocks noChangeShapeType="1"/>
            </p:cNvSpPr>
            <p:nvPr/>
          </p:nvSpPr>
          <p:spPr bwMode="auto">
            <a:xfrm>
              <a:off x="3168" y="321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8569" name="Group 25"/>
            <p:cNvGrpSpPr>
              <a:grpSpLocks/>
            </p:cNvGrpSpPr>
            <p:nvPr/>
          </p:nvGrpSpPr>
          <p:grpSpPr bwMode="auto">
            <a:xfrm>
              <a:off x="3408" y="768"/>
              <a:ext cx="1104" cy="2448"/>
              <a:chOff x="3408" y="768"/>
              <a:chExt cx="1104" cy="2448"/>
            </a:xfrm>
          </p:grpSpPr>
          <p:sp>
            <p:nvSpPr>
              <p:cNvPr id="108570" name="Line 26"/>
              <p:cNvSpPr>
                <a:spLocks noChangeShapeType="1"/>
              </p:cNvSpPr>
              <p:nvPr/>
            </p:nvSpPr>
            <p:spPr bwMode="auto">
              <a:xfrm flipV="1">
                <a:off x="4512" y="768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571" name="Line 27"/>
              <p:cNvSpPr>
                <a:spLocks noChangeShapeType="1"/>
              </p:cNvSpPr>
              <p:nvPr/>
            </p:nvSpPr>
            <p:spPr bwMode="auto">
              <a:xfrm>
                <a:off x="3408" y="768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8572" name="Group 28"/>
          <p:cNvGrpSpPr>
            <a:grpSpLocks/>
          </p:cNvGrpSpPr>
          <p:nvPr/>
        </p:nvGrpSpPr>
        <p:grpSpPr bwMode="auto">
          <a:xfrm>
            <a:off x="2743200" y="914400"/>
            <a:ext cx="2057400" cy="1485900"/>
            <a:chOff x="1728" y="576"/>
            <a:chExt cx="1296" cy="936"/>
          </a:xfrm>
        </p:grpSpPr>
        <p:sp>
          <p:nvSpPr>
            <p:cNvPr id="108573" name="Line 29"/>
            <p:cNvSpPr>
              <a:spLocks noChangeShapeType="1"/>
            </p:cNvSpPr>
            <p:nvPr/>
          </p:nvSpPr>
          <p:spPr bwMode="auto">
            <a:xfrm flipV="1">
              <a:off x="1728" y="576"/>
              <a:ext cx="0" cy="8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4" name="Line 30"/>
            <p:cNvSpPr>
              <a:spLocks noChangeShapeType="1"/>
            </p:cNvSpPr>
            <p:nvPr/>
          </p:nvSpPr>
          <p:spPr bwMode="auto">
            <a:xfrm flipV="1">
              <a:off x="2736" y="96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5" name="Line 31"/>
            <p:cNvSpPr>
              <a:spLocks noChangeShapeType="1"/>
            </p:cNvSpPr>
            <p:nvPr/>
          </p:nvSpPr>
          <p:spPr bwMode="auto">
            <a:xfrm>
              <a:off x="2736" y="96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6" name="Line 32"/>
            <p:cNvSpPr>
              <a:spLocks noChangeShapeType="1"/>
            </p:cNvSpPr>
            <p:nvPr/>
          </p:nvSpPr>
          <p:spPr bwMode="auto">
            <a:xfrm>
              <a:off x="1728" y="576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7" name="Line 33"/>
            <p:cNvSpPr>
              <a:spLocks noChangeShapeType="1"/>
            </p:cNvSpPr>
            <p:nvPr/>
          </p:nvSpPr>
          <p:spPr bwMode="auto">
            <a:xfrm>
              <a:off x="2056" y="1248"/>
              <a:ext cx="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8587" name="Group 43"/>
          <p:cNvGrpSpPr>
            <a:grpSpLocks/>
          </p:cNvGrpSpPr>
          <p:nvPr/>
        </p:nvGrpSpPr>
        <p:grpSpPr bwMode="auto">
          <a:xfrm>
            <a:off x="1447800" y="4510088"/>
            <a:ext cx="2971800" cy="633412"/>
            <a:chOff x="912" y="2841"/>
            <a:chExt cx="1872" cy="399"/>
          </a:xfrm>
        </p:grpSpPr>
        <p:sp>
          <p:nvSpPr>
            <p:cNvPr id="108579" name="Line 35"/>
            <p:cNvSpPr>
              <a:spLocks noChangeShapeType="1"/>
            </p:cNvSpPr>
            <p:nvPr/>
          </p:nvSpPr>
          <p:spPr bwMode="auto">
            <a:xfrm flipH="1">
              <a:off x="1200" y="309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82" name="Line 38"/>
            <p:cNvSpPr>
              <a:spLocks noChangeShapeType="1"/>
            </p:cNvSpPr>
            <p:nvPr/>
          </p:nvSpPr>
          <p:spPr bwMode="auto">
            <a:xfrm>
              <a:off x="1352" y="2841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83" name="Text Box 39"/>
            <p:cNvSpPr txBox="1">
              <a:spLocks noChangeArrowheads="1"/>
            </p:cNvSpPr>
            <p:nvPr/>
          </p:nvSpPr>
          <p:spPr bwMode="auto">
            <a:xfrm>
              <a:off x="912" y="2952"/>
              <a:ext cx="288" cy="288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</p:grpSp>
      <p:grpSp>
        <p:nvGrpSpPr>
          <p:cNvPr id="108584" name="Group 40"/>
          <p:cNvGrpSpPr>
            <a:grpSpLocks/>
          </p:cNvGrpSpPr>
          <p:nvPr/>
        </p:nvGrpSpPr>
        <p:grpSpPr bwMode="auto">
          <a:xfrm>
            <a:off x="3048000" y="520700"/>
            <a:ext cx="609600" cy="838200"/>
            <a:chOff x="3024" y="480"/>
            <a:chExt cx="384" cy="528"/>
          </a:xfrm>
        </p:grpSpPr>
        <p:sp>
          <p:nvSpPr>
            <p:cNvPr id="108585" name="Rectangle 41"/>
            <p:cNvSpPr>
              <a:spLocks noChangeArrowheads="1"/>
            </p:cNvSpPr>
            <p:nvPr/>
          </p:nvSpPr>
          <p:spPr bwMode="auto">
            <a:xfrm>
              <a:off x="3024" y="480"/>
              <a:ext cx="336" cy="52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/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108586" name="Oval 42"/>
            <p:cNvSpPr>
              <a:spLocks noChangeArrowheads="1"/>
            </p:cNvSpPr>
            <p:nvPr/>
          </p:nvSpPr>
          <p:spPr bwMode="auto">
            <a:xfrm>
              <a:off x="3360" y="720"/>
              <a:ext cx="48" cy="4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990600" y="609600"/>
            <a:ext cx="693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1"/>
                </a:solidFill>
              </a:rPr>
              <a:t>四、时序逻辑电路的分类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914400" y="1524000"/>
            <a:ext cx="8229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1</a:t>
            </a:r>
            <a:r>
              <a:rPr lang="zh-CN" altLang="en-US" b="1">
                <a:solidFill>
                  <a:schemeClr val="accent1"/>
                </a:solidFill>
              </a:rPr>
              <a:t>、根据存储电路中触发器的动作特点：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66"/>
                </a:solidFill>
              </a:rPr>
              <a:t>同步时序逻辑电路</a:t>
            </a:r>
            <a:r>
              <a:rPr lang="zh-CN" altLang="en-US" b="1">
                <a:solidFill>
                  <a:schemeClr val="accent1"/>
                </a:solidFill>
              </a:rPr>
              <a:t>：所有触发器的状态在同一时刻发生变化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66"/>
                </a:solidFill>
              </a:rPr>
              <a:t>异步时序逻辑电路</a:t>
            </a:r>
            <a:r>
              <a:rPr lang="zh-CN" altLang="en-US" b="1">
                <a:solidFill>
                  <a:schemeClr val="accent1"/>
                </a:solidFill>
              </a:rPr>
              <a:t>：触发器的状态不是在同一时刻发生变化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914400" y="3505200"/>
            <a:ext cx="70104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2</a:t>
            </a:r>
            <a:r>
              <a:rPr lang="zh-CN" altLang="en-US" b="1">
                <a:solidFill>
                  <a:schemeClr val="accent1"/>
                </a:solidFill>
              </a:rPr>
              <a:t>、根据输出变量的特点：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accent1"/>
                </a:solidFill>
              </a:rPr>
              <a:t>米利型</a:t>
            </a:r>
            <a:r>
              <a:rPr lang="en-US" altLang="zh-CN" b="1">
                <a:solidFill>
                  <a:schemeClr val="accent1"/>
                </a:solidFill>
              </a:rPr>
              <a:t>(Mealy)</a:t>
            </a:r>
            <a:r>
              <a:rPr lang="zh-CN" altLang="en-US" b="1">
                <a:solidFill>
                  <a:schemeClr val="accent1"/>
                </a:solidFill>
              </a:rPr>
              <a:t>：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accent1"/>
                </a:solidFill>
              </a:rPr>
              <a:t>摩尔型</a:t>
            </a:r>
            <a:r>
              <a:rPr lang="en-US" altLang="zh-CN" b="1">
                <a:solidFill>
                  <a:schemeClr val="accent1"/>
                </a:solidFill>
              </a:rPr>
              <a:t>(Moore) </a:t>
            </a:r>
            <a:r>
              <a:rPr lang="zh-CN" altLang="en-US" b="1">
                <a:solidFill>
                  <a:schemeClr val="accent1"/>
                </a:solidFill>
              </a:rPr>
              <a:t>：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3657600" y="4038600"/>
            <a:ext cx="373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66"/>
                </a:solidFill>
              </a:rPr>
              <a:t>Y=F(X,Q)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581400" y="4572000"/>
            <a:ext cx="373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66"/>
                </a:solidFill>
              </a:rPr>
              <a:t>Y=F(Q)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/>
      <p:bldP spid="2052" grpId="0" autoUpdateAnimBg="0"/>
      <p:bldP spid="2053" grpId="0" autoUpdateAnimBg="0"/>
      <p:bldP spid="2054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08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/>
              <a:t>3</a:t>
            </a:r>
            <a:r>
              <a:rPr lang="zh-CN" altLang="en-US" b="1"/>
              <a:t>）同步置最小值法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09571" name="Oval 3"/>
          <p:cNvSpPr>
            <a:spLocks noChangeArrowheads="1"/>
          </p:cNvSpPr>
          <p:nvPr/>
        </p:nvSpPr>
        <p:spPr bwMode="auto">
          <a:xfrm>
            <a:off x="1447800" y="14478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0000</a:t>
            </a:r>
          </a:p>
        </p:txBody>
      </p:sp>
      <p:sp>
        <p:nvSpPr>
          <p:cNvPr id="109572" name="Line 4"/>
          <p:cNvSpPr>
            <a:spLocks noChangeShapeType="1"/>
          </p:cNvSpPr>
          <p:nvPr/>
        </p:nvSpPr>
        <p:spPr bwMode="auto">
          <a:xfrm>
            <a:off x="2438400" y="1676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573" name="Oval 5"/>
          <p:cNvSpPr>
            <a:spLocks noChangeArrowheads="1"/>
          </p:cNvSpPr>
          <p:nvPr/>
        </p:nvSpPr>
        <p:spPr bwMode="auto">
          <a:xfrm>
            <a:off x="2971800" y="52578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1011</a:t>
            </a:r>
          </a:p>
        </p:txBody>
      </p:sp>
      <p:sp>
        <p:nvSpPr>
          <p:cNvPr id="109574" name="Oval 6"/>
          <p:cNvSpPr>
            <a:spLocks noChangeArrowheads="1"/>
          </p:cNvSpPr>
          <p:nvPr/>
        </p:nvSpPr>
        <p:spPr bwMode="auto">
          <a:xfrm>
            <a:off x="4495800" y="52578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1010</a:t>
            </a:r>
          </a:p>
        </p:txBody>
      </p:sp>
      <p:sp>
        <p:nvSpPr>
          <p:cNvPr id="109575" name="Oval 7"/>
          <p:cNvSpPr>
            <a:spLocks noChangeArrowheads="1"/>
          </p:cNvSpPr>
          <p:nvPr/>
        </p:nvSpPr>
        <p:spPr bwMode="auto">
          <a:xfrm>
            <a:off x="6019800" y="52578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1001</a:t>
            </a:r>
          </a:p>
        </p:txBody>
      </p:sp>
      <p:sp>
        <p:nvSpPr>
          <p:cNvPr id="109576" name="Oval 8"/>
          <p:cNvSpPr>
            <a:spLocks noChangeArrowheads="1"/>
          </p:cNvSpPr>
          <p:nvPr/>
        </p:nvSpPr>
        <p:spPr bwMode="auto">
          <a:xfrm>
            <a:off x="7543800" y="51816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1000</a:t>
            </a:r>
          </a:p>
        </p:txBody>
      </p:sp>
      <p:sp>
        <p:nvSpPr>
          <p:cNvPr id="109577" name="Oval 9"/>
          <p:cNvSpPr>
            <a:spLocks noChangeArrowheads="1"/>
          </p:cNvSpPr>
          <p:nvPr/>
        </p:nvSpPr>
        <p:spPr bwMode="auto">
          <a:xfrm>
            <a:off x="7467600" y="41910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0111</a:t>
            </a:r>
          </a:p>
        </p:txBody>
      </p:sp>
      <p:sp>
        <p:nvSpPr>
          <p:cNvPr id="109578" name="Oval 10"/>
          <p:cNvSpPr>
            <a:spLocks noChangeArrowheads="1"/>
          </p:cNvSpPr>
          <p:nvPr/>
        </p:nvSpPr>
        <p:spPr bwMode="auto">
          <a:xfrm>
            <a:off x="7467600" y="32766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0110</a:t>
            </a:r>
          </a:p>
        </p:txBody>
      </p:sp>
      <p:sp>
        <p:nvSpPr>
          <p:cNvPr id="109579" name="Oval 11"/>
          <p:cNvSpPr>
            <a:spLocks noChangeArrowheads="1"/>
          </p:cNvSpPr>
          <p:nvPr/>
        </p:nvSpPr>
        <p:spPr bwMode="auto">
          <a:xfrm>
            <a:off x="7467600" y="23622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0101</a:t>
            </a:r>
          </a:p>
        </p:txBody>
      </p:sp>
      <p:sp>
        <p:nvSpPr>
          <p:cNvPr id="109580" name="Oval 12"/>
          <p:cNvSpPr>
            <a:spLocks noChangeArrowheads="1"/>
          </p:cNvSpPr>
          <p:nvPr/>
        </p:nvSpPr>
        <p:spPr bwMode="auto">
          <a:xfrm>
            <a:off x="7391400" y="14478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0100</a:t>
            </a:r>
          </a:p>
        </p:txBody>
      </p:sp>
      <p:sp>
        <p:nvSpPr>
          <p:cNvPr id="109581" name="Oval 13"/>
          <p:cNvSpPr>
            <a:spLocks noChangeArrowheads="1"/>
          </p:cNvSpPr>
          <p:nvPr/>
        </p:nvSpPr>
        <p:spPr bwMode="auto">
          <a:xfrm>
            <a:off x="5867400" y="14478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0011</a:t>
            </a:r>
          </a:p>
        </p:txBody>
      </p:sp>
      <p:sp>
        <p:nvSpPr>
          <p:cNvPr id="109582" name="Oval 14"/>
          <p:cNvSpPr>
            <a:spLocks noChangeArrowheads="1"/>
          </p:cNvSpPr>
          <p:nvPr/>
        </p:nvSpPr>
        <p:spPr bwMode="auto">
          <a:xfrm>
            <a:off x="4419600" y="14478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0010</a:t>
            </a:r>
          </a:p>
        </p:txBody>
      </p:sp>
      <p:sp>
        <p:nvSpPr>
          <p:cNvPr id="109583" name="Oval 15"/>
          <p:cNvSpPr>
            <a:spLocks noChangeArrowheads="1"/>
          </p:cNvSpPr>
          <p:nvPr/>
        </p:nvSpPr>
        <p:spPr bwMode="auto">
          <a:xfrm>
            <a:off x="2971800" y="14478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0001</a:t>
            </a:r>
          </a:p>
        </p:txBody>
      </p:sp>
      <p:sp>
        <p:nvSpPr>
          <p:cNvPr id="109584" name="Oval 16"/>
          <p:cNvSpPr>
            <a:spLocks noChangeArrowheads="1"/>
          </p:cNvSpPr>
          <p:nvPr/>
        </p:nvSpPr>
        <p:spPr bwMode="auto">
          <a:xfrm>
            <a:off x="1447800" y="23622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1111</a:t>
            </a:r>
          </a:p>
        </p:txBody>
      </p:sp>
      <p:sp>
        <p:nvSpPr>
          <p:cNvPr id="109585" name="Oval 17"/>
          <p:cNvSpPr>
            <a:spLocks noChangeArrowheads="1"/>
          </p:cNvSpPr>
          <p:nvPr/>
        </p:nvSpPr>
        <p:spPr bwMode="auto">
          <a:xfrm>
            <a:off x="1524000" y="32004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1110</a:t>
            </a:r>
          </a:p>
        </p:txBody>
      </p:sp>
      <p:sp>
        <p:nvSpPr>
          <p:cNvPr id="109586" name="Oval 18"/>
          <p:cNvSpPr>
            <a:spLocks noChangeArrowheads="1"/>
          </p:cNvSpPr>
          <p:nvPr/>
        </p:nvSpPr>
        <p:spPr bwMode="auto">
          <a:xfrm>
            <a:off x="1447800" y="41910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1101</a:t>
            </a:r>
          </a:p>
        </p:txBody>
      </p:sp>
      <p:sp>
        <p:nvSpPr>
          <p:cNvPr id="109587" name="Oval 19"/>
          <p:cNvSpPr>
            <a:spLocks noChangeArrowheads="1"/>
          </p:cNvSpPr>
          <p:nvPr/>
        </p:nvSpPr>
        <p:spPr bwMode="auto">
          <a:xfrm>
            <a:off x="1524000" y="52578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1100</a:t>
            </a:r>
          </a:p>
        </p:txBody>
      </p:sp>
      <p:sp>
        <p:nvSpPr>
          <p:cNvPr id="109588" name="Line 20"/>
          <p:cNvSpPr>
            <a:spLocks noChangeShapeType="1"/>
          </p:cNvSpPr>
          <p:nvPr/>
        </p:nvSpPr>
        <p:spPr bwMode="auto">
          <a:xfrm rot="5400000">
            <a:off x="7658100" y="49149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589" name="Line 21"/>
          <p:cNvSpPr>
            <a:spLocks noChangeShapeType="1"/>
          </p:cNvSpPr>
          <p:nvPr/>
        </p:nvSpPr>
        <p:spPr bwMode="auto">
          <a:xfrm rot="5400000">
            <a:off x="7658100" y="4000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590" name="Line 22"/>
          <p:cNvSpPr>
            <a:spLocks noChangeShapeType="1"/>
          </p:cNvSpPr>
          <p:nvPr/>
        </p:nvSpPr>
        <p:spPr bwMode="auto">
          <a:xfrm rot="5400000">
            <a:off x="7658100" y="30861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591" name="Line 23"/>
          <p:cNvSpPr>
            <a:spLocks noChangeShapeType="1"/>
          </p:cNvSpPr>
          <p:nvPr/>
        </p:nvSpPr>
        <p:spPr bwMode="auto">
          <a:xfrm rot="5400000">
            <a:off x="7658100" y="21717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593" name="Line 25"/>
          <p:cNvSpPr>
            <a:spLocks noChangeShapeType="1"/>
          </p:cNvSpPr>
          <p:nvPr/>
        </p:nvSpPr>
        <p:spPr bwMode="auto">
          <a:xfrm rot="-5400000">
            <a:off x="1714500" y="30099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594" name="Line 26"/>
          <p:cNvSpPr>
            <a:spLocks noChangeShapeType="1"/>
          </p:cNvSpPr>
          <p:nvPr/>
        </p:nvSpPr>
        <p:spPr bwMode="auto">
          <a:xfrm rot="-5400000">
            <a:off x="1638300" y="39243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595" name="Line 27"/>
          <p:cNvSpPr>
            <a:spLocks noChangeShapeType="1"/>
          </p:cNvSpPr>
          <p:nvPr/>
        </p:nvSpPr>
        <p:spPr bwMode="auto">
          <a:xfrm rot="-5400000">
            <a:off x="1714500" y="49149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596" name="Line 28"/>
          <p:cNvSpPr>
            <a:spLocks noChangeShapeType="1"/>
          </p:cNvSpPr>
          <p:nvPr/>
        </p:nvSpPr>
        <p:spPr bwMode="auto">
          <a:xfrm flipH="1">
            <a:off x="2514600" y="5486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597" name="Line 29"/>
          <p:cNvSpPr>
            <a:spLocks noChangeShapeType="1"/>
          </p:cNvSpPr>
          <p:nvPr/>
        </p:nvSpPr>
        <p:spPr bwMode="auto">
          <a:xfrm flipH="1">
            <a:off x="5486400" y="55149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598" name="Line 30"/>
          <p:cNvSpPr>
            <a:spLocks noChangeShapeType="1"/>
          </p:cNvSpPr>
          <p:nvPr/>
        </p:nvSpPr>
        <p:spPr bwMode="auto">
          <a:xfrm flipH="1">
            <a:off x="3962400" y="5486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599" name="Line 31"/>
          <p:cNvSpPr>
            <a:spLocks noChangeShapeType="1"/>
          </p:cNvSpPr>
          <p:nvPr/>
        </p:nvSpPr>
        <p:spPr bwMode="auto">
          <a:xfrm>
            <a:off x="6858000" y="1676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00" name="Line 32"/>
          <p:cNvSpPr>
            <a:spLocks noChangeShapeType="1"/>
          </p:cNvSpPr>
          <p:nvPr/>
        </p:nvSpPr>
        <p:spPr bwMode="auto">
          <a:xfrm>
            <a:off x="5410200" y="1676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01" name="Line 33"/>
          <p:cNvSpPr>
            <a:spLocks noChangeShapeType="1"/>
          </p:cNvSpPr>
          <p:nvPr/>
        </p:nvSpPr>
        <p:spPr bwMode="auto">
          <a:xfrm>
            <a:off x="3962400" y="1676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02" name="Line 34"/>
          <p:cNvSpPr>
            <a:spLocks noChangeShapeType="1"/>
          </p:cNvSpPr>
          <p:nvPr/>
        </p:nvSpPr>
        <p:spPr bwMode="auto">
          <a:xfrm>
            <a:off x="2438400" y="2705100"/>
            <a:ext cx="5029200" cy="64770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03" name="AutoShape 35"/>
          <p:cNvSpPr>
            <a:spLocks noChangeArrowheads="1"/>
          </p:cNvSpPr>
          <p:nvPr/>
        </p:nvSpPr>
        <p:spPr bwMode="auto">
          <a:xfrm>
            <a:off x="142875" y="3124200"/>
            <a:ext cx="1227138" cy="762000"/>
          </a:xfrm>
          <a:prstGeom prst="wedgeRoundRectCallout">
            <a:avLst>
              <a:gd name="adj1" fmla="val 65523"/>
              <a:gd name="adj2" fmla="val -96458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b="1"/>
              <a:t>作用态</a:t>
            </a:r>
          </a:p>
        </p:txBody>
      </p:sp>
      <p:graphicFrame>
        <p:nvGraphicFramePr>
          <p:cNvPr id="109604" name="Object 36"/>
          <p:cNvGraphicFramePr>
            <a:graphicFrameLocks noChangeAspect="1"/>
          </p:cNvGraphicFramePr>
          <p:nvPr/>
        </p:nvGraphicFramePr>
        <p:xfrm>
          <a:off x="2981325" y="3216275"/>
          <a:ext cx="1465263" cy="622300"/>
        </p:xfrm>
        <a:graphic>
          <a:graphicData uri="http://schemas.openxmlformats.org/presentationml/2006/ole">
            <p:oleObj spid="_x0000_s109604" name="公式" r:id="rId3" imgW="507960" imgH="215640" progId="Equation.3">
              <p:embed/>
            </p:oleObj>
          </a:graphicData>
        </a:graphic>
      </p:graphicFrame>
      <p:sp>
        <p:nvSpPr>
          <p:cNvPr id="109605" name="AutoShape 37"/>
          <p:cNvSpPr>
            <a:spLocks noChangeArrowheads="1"/>
          </p:cNvSpPr>
          <p:nvPr/>
        </p:nvSpPr>
        <p:spPr bwMode="auto">
          <a:xfrm>
            <a:off x="6167438" y="2170113"/>
            <a:ext cx="1381125" cy="573087"/>
          </a:xfrm>
          <a:prstGeom prst="wedgeRoundRectCallout">
            <a:avLst>
              <a:gd name="adj1" fmla="val 50921"/>
              <a:gd name="adj2" fmla="val 166898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b="1"/>
              <a:t>目标态</a:t>
            </a:r>
          </a:p>
        </p:txBody>
      </p:sp>
      <p:sp>
        <p:nvSpPr>
          <p:cNvPr id="109606" name="Line 38"/>
          <p:cNvSpPr>
            <a:spLocks noChangeShapeType="1"/>
          </p:cNvSpPr>
          <p:nvPr/>
        </p:nvSpPr>
        <p:spPr bwMode="auto">
          <a:xfrm flipH="1">
            <a:off x="7010400" y="5486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9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9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02" grpId="0" animBg="1"/>
      <p:bldP spid="109603" grpId="0" animBg="1" autoUpdateAnimBg="0"/>
      <p:bldP spid="109605" grpId="0" animBg="1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594" name="Group 2"/>
          <p:cNvGrpSpPr>
            <a:grpSpLocks/>
          </p:cNvGrpSpPr>
          <p:nvPr/>
        </p:nvGrpSpPr>
        <p:grpSpPr bwMode="auto">
          <a:xfrm>
            <a:off x="914400" y="1943100"/>
            <a:ext cx="5562600" cy="2971800"/>
            <a:chOff x="576" y="1200"/>
            <a:chExt cx="3504" cy="1872"/>
          </a:xfrm>
        </p:grpSpPr>
        <p:sp>
          <p:nvSpPr>
            <p:cNvPr id="110595" name="Text Box 3"/>
            <p:cNvSpPr txBox="1">
              <a:spLocks noChangeArrowheads="1"/>
            </p:cNvSpPr>
            <p:nvPr/>
          </p:nvSpPr>
          <p:spPr bwMode="auto">
            <a:xfrm>
              <a:off x="1104" y="1488"/>
              <a:ext cx="2448" cy="1329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       Q0   Q1  Q2  Q3     C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            </a:t>
              </a:r>
              <a:r>
                <a:rPr lang="en-US" altLang="zh-CN" b="1">
                  <a:solidFill>
                    <a:schemeClr val="accent1"/>
                  </a:solidFill>
                </a:rPr>
                <a:t> 74LS161 </a:t>
              </a:r>
              <a:r>
                <a:rPr lang="en-US" altLang="zh-CN" b="1"/>
                <a:t>  </a:t>
              </a:r>
              <a:r>
                <a:rPr lang="en-US" altLang="zh-CN"/>
                <a:t>            ET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CP                                     EP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  Rd   D0  D1  D2  D3    LD                                                                                  </a:t>
              </a:r>
            </a:p>
          </p:txBody>
        </p:sp>
        <p:sp>
          <p:nvSpPr>
            <p:cNvPr id="110596" name="Line 4"/>
            <p:cNvSpPr>
              <a:spLocks noChangeShapeType="1"/>
            </p:cNvSpPr>
            <p:nvPr/>
          </p:nvSpPr>
          <p:spPr bwMode="auto">
            <a:xfrm flipV="1">
              <a:off x="1728" y="1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597" name="Line 5"/>
            <p:cNvSpPr>
              <a:spLocks noChangeShapeType="1"/>
            </p:cNvSpPr>
            <p:nvPr/>
          </p:nvSpPr>
          <p:spPr bwMode="auto">
            <a:xfrm flipV="1">
              <a:off x="1680" y="27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598" name="Line 6"/>
            <p:cNvSpPr>
              <a:spLocks noChangeShapeType="1"/>
            </p:cNvSpPr>
            <p:nvPr/>
          </p:nvSpPr>
          <p:spPr bwMode="auto">
            <a:xfrm flipV="1">
              <a:off x="2400" y="1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599" name="Line 7"/>
            <p:cNvSpPr>
              <a:spLocks noChangeShapeType="1"/>
            </p:cNvSpPr>
            <p:nvPr/>
          </p:nvSpPr>
          <p:spPr bwMode="auto">
            <a:xfrm flipV="1">
              <a:off x="3168" y="1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0" name="Line 8"/>
            <p:cNvSpPr>
              <a:spLocks noChangeShapeType="1"/>
            </p:cNvSpPr>
            <p:nvPr/>
          </p:nvSpPr>
          <p:spPr bwMode="auto">
            <a:xfrm flipV="1">
              <a:off x="3168" y="27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1" name="Line 9"/>
            <p:cNvSpPr>
              <a:spLocks noChangeShapeType="1"/>
            </p:cNvSpPr>
            <p:nvPr/>
          </p:nvSpPr>
          <p:spPr bwMode="auto">
            <a:xfrm flipV="1">
              <a:off x="2784" y="27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2" name="Line 10"/>
            <p:cNvSpPr>
              <a:spLocks noChangeShapeType="1"/>
            </p:cNvSpPr>
            <p:nvPr/>
          </p:nvSpPr>
          <p:spPr bwMode="auto">
            <a:xfrm flipV="1">
              <a:off x="2448" y="27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3" name="Line 11"/>
            <p:cNvSpPr>
              <a:spLocks noChangeShapeType="1"/>
            </p:cNvSpPr>
            <p:nvPr/>
          </p:nvSpPr>
          <p:spPr bwMode="auto">
            <a:xfrm flipV="1">
              <a:off x="2112" y="27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4" name="Line 12"/>
            <p:cNvSpPr>
              <a:spLocks noChangeShapeType="1"/>
            </p:cNvSpPr>
            <p:nvPr/>
          </p:nvSpPr>
          <p:spPr bwMode="auto">
            <a:xfrm>
              <a:off x="576" y="23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5" name="Line 13"/>
            <p:cNvSpPr>
              <a:spLocks noChangeShapeType="1"/>
            </p:cNvSpPr>
            <p:nvPr/>
          </p:nvSpPr>
          <p:spPr bwMode="auto">
            <a:xfrm>
              <a:off x="3552" y="23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6" name="Line 14"/>
            <p:cNvSpPr>
              <a:spLocks noChangeShapeType="1"/>
            </p:cNvSpPr>
            <p:nvPr/>
          </p:nvSpPr>
          <p:spPr bwMode="auto">
            <a:xfrm>
              <a:off x="3504" y="19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7" name="Line 15"/>
            <p:cNvSpPr>
              <a:spLocks noChangeShapeType="1"/>
            </p:cNvSpPr>
            <p:nvPr/>
          </p:nvSpPr>
          <p:spPr bwMode="auto">
            <a:xfrm>
              <a:off x="1248" y="25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8" name="Line 16"/>
            <p:cNvSpPr>
              <a:spLocks noChangeShapeType="1"/>
            </p:cNvSpPr>
            <p:nvPr/>
          </p:nvSpPr>
          <p:spPr bwMode="auto">
            <a:xfrm>
              <a:off x="3024" y="25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9" name="Oval 17"/>
            <p:cNvSpPr>
              <a:spLocks noChangeArrowheads="1"/>
            </p:cNvSpPr>
            <p:nvPr/>
          </p:nvSpPr>
          <p:spPr bwMode="auto">
            <a:xfrm>
              <a:off x="1344" y="2784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10" name="Oval 18"/>
            <p:cNvSpPr>
              <a:spLocks noChangeArrowheads="1"/>
            </p:cNvSpPr>
            <p:nvPr/>
          </p:nvSpPr>
          <p:spPr bwMode="auto">
            <a:xfrm>
              <a:off x="3120" y="2784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0637" name="Group 45"/>
          <p:cNvGrpSpPr>
            <a:grpSpLocks/>
          </p:cNvGrpSpPr>
          <p:nvPr/>
        </p:nvGrpSpPr>
        <p:grpSpPr bwMode="auto">
          <a:xfrm>
            <a:off x="5029200" y="1933575"/>
            <a:ext cx="1752600" cy="2981325"/>
            <a:chOff x="3168" y="1218"/>
            <a:chExt cx="1104" cy="1878"/>
          </a:xfrm>
        </p:grpSpPr>
        <p:sp>
          <p:nvSpPr>
            <p:cNvPr id="110616" name="Line 24"/>
            <p:cNvSpPr>
              <a:spLocks noChangeShapeType="1"/>
            </p:cNvSpPr>
            <p:nvPr/>
          </p:nvSpPr>
          <p:spPr bwMode="auto">
            <a:xfrm>
              <a:off x="3168" y="309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8" name="Line 26"/>
            <p:cNvSpPr>
              <a:spLocks noChangeShapeType="1"/>
            </p:cNvSpPr>
            <p:nvPr/>
          </p:nvSpPr>
          <p:spPr bwMode="auto">
            <a:xfrm flipV="1">
              <a:off x="4272" y="1218"/>
              <a:ext cx="0" cy="18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9" name="Line 27"/>
            <p:cNvSpPr>
              <a:spLocks noChangeShapeType="1"/>
            </p:cNvSpPr>
            <p:nvPr/>
          </p:nvSpPr>
          <p:spPr bwMode="auto">
            <a:xfrm>
              <a:off x="3168" y="1221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0630" name="Group 38"/>
          <p:cNvGrpSpPr>
            <a:grpSpLocks/>
          </p:cNvGrpSpPr>
          <p:nvPr/>
        </p:nvGrpSpPr>
        <p:grpSpPr bwMode="auto">
          <a:xfrm>
            <a:off x="5867400" y="1524000"/>
            <a:ext cx="609600" cy="838200"/>
            <a:chOff x="3024" y="480"/>
            <a:chExt cx="384" cy="528"/>
          </a:xfrm>
        </p:grpSpPr>
        <p:sp>
          <p:nvSpPr>
            <p:cNvPr id="110631" name="Rectangle 39"/>
            <p:cNvSpPr>
              <a:spLocks noChangeArrowheads="1"/>
            </p:cNvSpPr>
            <p:nvPr/>
          </p:nvSpPr>
          <p:spPr bwMode="auto">
            <a:xfrm>
              <a:off x="3024" y="480"/>
              <a:ext cx="336" cy="52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/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110632" name="Oval 40"/>
            <p:cNvSpPr>
              <a:spLocks noChangeArrowheads="1"/>
            </p:cNvSpPr>
            <p:nvPr/>
          </p:nvSpPr>
          <p:spPr bwMode="auto">
            <a:xfrm>
              <a:off x="3360" y="720"/>
              <a:ext cx="48" cy="4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0633" name="Line 41"/>
          <p:cNvSpPr>
            <a:spLocks noChangeShapeType="1"/>
          </p:cNvSpPr>
          <p:nvPr/>
        </p:nvSpPr>
        <p:spPr bwMode="auto">
          <a:xfrm>
            <a:off x="2176463" y="4510088"/>
            <a:ext cx="0" cy="404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0634" name="Text Box 42"/>
          <p:cNvSpPr txBox="1">
            <a:spLocks noChangeArrowheads="1"/>
          </p:cNvSpPr>
          <p:nvPr/>
        </p:nvSpPr>
        <p:spPr bwMode="auto">
          <a:xfrm>
            <a:off x="2486025" y="4914900"/>
            <a:ext cx="2114550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0       1      1    0</a:t>
            </a:r>
          </a:p>
        </p:txBody>
      </p:sp>
      <p:sp>
        <p:nvSpPr>
          <p:cNvPr id="110635" name="Line 43"/>
          <p:cNvSpPr>
            <a:spLocks noChangeShapeType="1"/>
          </p:cNvSpPr>
          <p:nvPr/>
        </p:nvSpPr>
        <p:spPr bwMode="auto">
          <a:xfrm>
            <a:off x="3352800" y="1905000"/>
            <a:ext cx="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0636" name="Line 44"/>
          <p:cNvSpPr>
            <a:spLocks noChangeShapeType="1"/>
          </p:cNvSpPr>
          <p:nvPr/>
        </p:nvSpPr>
        <p:spPr bwMode="auto">
          <a:xfrm>
            <a:off x="4419600" y="1981200"/>
            <a:ext cx="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3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Oval 3"/>
          <p:cNvSpPr>
            <a:spLocks noChangeArrowheads="1"/>
          </p:cNvSpPr>
          <p:nvPr/>
        </p:nvSpPr>
        <p:spPr bwMode="auto">
          <a:xfrm>
            <a:off x="1447800" y="14478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0000</a:t>
            </a:r>
          </a:p>
        </p:txBody>
      </p:sp>
      <p:sp>
        <p:nvSpPr>
          <p:cNvPr id="111621" name="Oval 5"/>
          <p:cNvSpPr>
            <a:spLocks noChangeArrowheads="1"/>
          </p:cNvSpPr>
          <p:nvPr/>
        </p:nvSpPr>
        <p:spPr bwMode="auto">
          <a:xfrm>
            <a:off x="2971800" y="52578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1011</a:t>
            </a:r>
          </a:p>
        </p:txBody>
      </p:sp>
      <p:sp>
        <p:nvSpPr>
          <p:cNvPr id="111622" name="Oval 6"/>
          <p:cNvSpPr>
            <a:spLocks noChangeArrowheads="1"/>
          </p:cNvSpPr>
          <p:nvPr/>
        </p:nvSpPr>
        <p:spPr bwMode="auto">
          <a:xfrm>
            <a:off x="4495800" y="52578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1010</a:t>
            </a:r>
          </a:p>
        </p:txBody>
      </p:sp>
      <p:sp>
        <p:nvSpPr>
          <p:cNvPr id="111623" name="Oval 7"/>
          <p:cNvSpPr>
            <a:spLocks noChangeArrowheads="1"/>
          </p:cNvSpPr>
          <p:nvPr/>
        </p:nvSpPr>
        <p:spPr bwMode="auto">
          <a:xfrm>
            <a:off x="6019800" y="52578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1001</a:t>
            </a:r>
          </a:p>
        </p:txBody>
      </p:sp>
      <p:sp>
        <p:nvSpPr>
          <p:cNvPr id="111624" name="Oval 8"/>
          <p:cNvSpPr>
            <a:spLocks noChangeArrowheads="1"/>
          </p:cNvSpPr>
          <p:nvPr/>
        </p:nvSpPr>
        <p:spPr bwMode="auto">
          <a:xfrm>
            <a:off x="7543800" y="51816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1000</a:t>
            </a:r>
          </a:p>
        </p:txBody>
      </p:sp>
      <p:sp>
        <p:nvSpPr>
          <p:cNvPr id="111625" name="Oval 9"/>
          <p:cNvSpPr>
            <a:spLocks noChangeArrowheads="1"/>
          </p:cNvSpPr>
          <p:nvPr/>
        </p:nvSpPr>
        <p:spPr bwMode="auto">
          <a:xfrm>
            <a:off x="7467600" y="41910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0111</a:t>
            </a:r>
          </a:p>
        </p:txBody>
      </p:sp>
      <p:sp>
        <p:nvSpPr>
          <p:cNvPr id="111626" name="Oval 10"/>
          <p:cNvSpPr>
            <a:spLocks noChangeArrowheads="1"/>
          </p:cNvSpPr>
          <p:nvPr/>
        </p:nvSpPr>
        <p:spPr bwMode="auto">
          <a:xfrm>
            <a:off x="7467600" y="32766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0110</a:t>
            </a:r>
          </a:p>
        </p:txBody>
      </p:sp>
      <p:sp>
        <p:nvSpPr>
          <p:cNvPr id="111627" name="Oval 11"/>
          <p:cNvSpPr>
            <a:spLocks noChangeArrowheads="1"/>
          </p:cNvSpPr>
          <p:nvPr/>
        </p:nvSpPr>
        <p:spPr bwMode="auto">
          <a:xfrm>
            <a:off x="7467600" y="23622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0101</a:t>
            </a:r>
          </a:p>
        </p:txBody>
      </p:sp>
      <p:sp>
        <p:nvSpPr>
          <p:cNvPr id="111628" name="Oval 12"/>
          <p:cNvSpPr>
            <a:spLocks noChangeArrowheads="1"/>
          </p:cNvSpPr>
          <p:nvPr/>
        </p:nvSpPr>
        <p:spPr bwMode="auto">
          <a:xfrm>
            <a:off x="7391400" y="14478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0100</a:t>
            </a:r>
          </a:p>
        </p:txBody>
      </p:sp>
      <p:sp>
        <p:nvSpPr>
          <p:cNvPr id="111629" name="Oval 13"/>
          <p:cNvSpPr>
            <a:spLocks noChangeArrowheads="1"/>
          </p:cNvSpPr>
          <p:nvPr/>
        </p:nvSpPr>
        <p:spPr bwMode="auto">
          <a:xfrm>
            <a:off x="5867400" y="14478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0011</a:t>
            </a:r>
          </a:p>
        </p:txBody>
      </p:sp>
      <p:sp>
        <p:nvSpPr>
          <p:cNvPr id="111630" name="Oval 14"/>
          <p:cNvSpPr>
            <a:spLocks noChangeArrowheads="1"/>
          </p:cNvSpPr>
          <p:nvPr/>
        </p:nvSpPr>
        <p:spPr bwMode="auto">
          <a:xfrm>
            <a:off x="4419600" y="14478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0010</a:t>
            </a:r>
          </a:p>
        </p:txBody>
      </p:sp>
      <p:sp>
        <p:nvSpPr>
          <p:cNvPr id="111631" name="Oval 15"/>
          <p:cNvSpPr>
            <a:spLocks noChangeArrowheads="1"/>
          </p:cNvSpPr>
          <p:nvPr/>
        </p:nvSpPr>
        <p:spPr bwMode="auto">
          <a:xfrm>
            <a:off x="2971800" y="14478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0001</a:t>
            </a:r>
          </a:p>
        </p:txBody>
      </p:sp>
      <p:sp>
        <p:nvSpPr>
          <p:cNvPr id="111632" name="Oval 16"/>
          <p:cNvSpPr>
            <a:spLocks noChangeArrowheads="1"/>
          </p:cNvSpPr>
          <p:nvPr/>
        </p:nvSpPr>
        <p:spPr bwMode="auto">
          <a:xfrm>
            <a:off x="1447800" y="23622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1111</a:t>
            </a:r>
          </a:p>
        </p:txBody>
      </p:sp>
      <p:sp>
        <p:nvSpPr>
          <p:cNvPr id="111633" name="Oval 17"/>
          <p:cNvSpPr>
            <a:spLocks noChangeArrowheads="1"/>
          </p:cNvSpPr>
          <p:nvPr/>
        </p:nvSpPr>
        <p:spPr bwMode="auto">
          <a:xfrm>
            <a:off x="1524000" y="32004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1110</a:t>
            </a:r>
          </a:p>
        </p:txBody>
      </p:sp>
      <p:sp>
        <p:nvSpPr>
          <p:cNvPr id="111634" name="Oval 18"/>
          <p:cNvSpPr>
            <a:spLocks noChangeArrowheads="1"/>
          </p:cNvSpPr>
          <p:nvPr/>
        </p:nvSpPr>
        <p:spPr bwMode="auto">
          <a:xfrm>
            <a:off x="1447800" y="41910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1101</a:t>
            </a:r>
          </a:p>
        </p:txBody>
      </p:sp>
      <p:sp>
        <p:nvSpPr>
          <p:cNvPr id="111635" name="Oval 19"/>
          <p:cNvSpPr>
            <a:spLocks noChangeArrowheads="1"/>
          </p:cNvSpPr>
          <p:nvPr/>
        </p:nvSpPr>
        <p:spPr bwMode="auto">
          <a:xfrm>
            <a:off x="1524000" y="52578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accent1"/>
                </a:solidFill>
              </a:rPr>
              <a:t>1100</a:t>
            </a:r>
          </a:p>
        </p:txBody>
      </p:sp>
      <p:sp>
        <p:nvSpPr>
          <p:cNvPr id="111636" name="Line 20"/>
          <p:cNvSpPr>
            <a:spLocks noChangeShapeType="1"/>
          </p:cNvSpPr>
          <p:nvPr/>
        </p:nvSpPr>
        <p:spPr bwMode="auto">
          <a:xfrm rot="5400000">
            <a:off x="7658100" y="49149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637" name="Line 21"/>
          <p:cNvSpPr>
            <a:spLocks noChangeShapeType="1"/>
          </p:cNvSpPr>
          <p:nvPr/>
        </p:nvSpPr>
        <p:spPr bwMode="auto">
          <a:xfrm rot="5400000">
            <a:off x="7658100" y="4000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638" name="Line 22"/>
          <p:cNvSpPr>
            <a:spLocks noChangeShapeType="1"/>
          </p:cNvSpPr>
          <p:nvPr/>
        </p:nvSpPr>
        <p:spPr bwMode="auto">
          <a:xfrm rot="5400000">
            <a:off x="7658100" y="30861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639" name="Line 23"/>
          <p:cNvSpPr>
            <a:spLocks noChangeShapeType="1"/>
          </p:cNvSpPr>
          <p:nvPr/>
        </p:nvSpPr>
        <p:spPr bwMode="auto">
          <a:xfrm rot="5400000">
            <a:off x="7658100" y="21717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640" name="Line 24"/>
          <p:cNvSpPr>
            <a:spLocks noChangeShapeType="1"/>
          </p:cNvSpPr>
          <p:nvPr/>
        </p:nvSpPr>
        <p:spPr bwMode="auto">
          <a:xfrm rot="-5400000">
            <a:off x="16383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641" name="Line 25"/>
          <p:cNvSpPr>
            <a:spLocks noChangeShapeType="1"/>
          </p:cNvSpPr>
          <p:nvPr/>
        </p:nvSpPr>
        <p:spPr bwMode="auto">
          <a:xfrm rot="-5400000">
            <a:off x="1714500" y="30099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642" name="Line 26"/>
          <p:cNvSpPr>
            <a:spLocks noChangeShapeType="1"/>
          </p:cNvSpPr>
          <p:nvPr/>
        </p:nvSpPr>
        <p:spPr bwMode="auto">
          <a:xfrm rot="-5400000">
            <a:off x="1638300" y="39243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643" name="Line 27"/>
          <p:cNvSpPr>
            <a:spLocks noChangeShapeType="1"/>
          </p:cNvSpPr>
          <p:nvPr/>
        </p:nvSpPr>
        <p:spPr bwMode="auto">
          <a:xfrm rot="-5400000">
            <a:off x="1714500" y="49149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644" name="Line 28"/>
          <p:cNvSpPr>
            <a:spLocks noChangeShapeType="1"/>
          </p:cNvSpPr>
          <p:nvPr/>
        </p:nvSpPr>
        <p:spPr bwMode="auto">
          <a:xfrm flipH="1">
            <a:off x="2514600" y="5486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645" name="Line 29"/>
          <p:cNvSpPr>
            <a:spLocks noChangeShapeType="1"/>
          </p:cNvSpPr>
          <p:nvPr/>
        </p:nvSpPr>
        <p:spPr bwMode="auto">
          <a:xfrm flipH="1">
            <a:off x="7010400" y="5486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647" name="Line 31"/>
          <p:cNvSpPr>
            <a:spLocks noChangeShapeType="1"/>
          </p:cNvSpPr>
          <p:nvPr/>
        </p:nvSpPr>
        <p:spPr bwMode="auto">
          <a:xfrm flipH="1" flipV="1">
            <a:off x="5486400" y="5486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648" name="Line 32"/>
          <p:cNvSpPr>
            <a:spLocks noChangeShapeType="1"/>
          </p:cNvSpPr>
          <p:nvPr/>
        </p:nvSpPr>
        <p:spPr bwMode="auto">
          <a:xfrm>
            <a:off x="6858000" y="1676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649" name="Line 33"/>
          <p:cNvSpPr>
            <a:spLocks noChangeShapeType="1"/>
          </p:cNvSpPr>
          <p:nvPr/>
        </p:nvSpPr>
        <p:spPr bwMode="auto">
          <a:xfrm>
            <a:off x="5410200" y="1676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650" name="Line 34"/>
          <p:cNvSpPr>
            <a:spLocks noChangeShapeType="1"/>
          </p:cNvSpPr>
          <p:nvPr/>
        </p:nvSpPr>
        <p:spPr bwMode="auto">
          <a:xfrm>
            <a:off x="3962400" y="1676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651" name="Line 35"/>
          <p:cNvSpPr>
            <a:spLocks noChangeShapeType="1"/>
          </p:cNvSpPr>
          <p:nvPr/>
        </p:nvSpPr>
        <p:spPr bwMode="auto">
          <a:xfrm flipH="1" flipV="1">
            <a:off x="3429000" y="1905000"/>
            <a:ext cx="1295400" cy="335280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654" name="AutoShape 38"/>
          <p:cNvSpPr>
            <a:spLocks noChangeArrowheads="1"/>
          </p:cNvSpPr>
          <p:nvPr/>
        </p:nvSpPr>
        <p:spPr bwMode="auto">
          <a:xfrm>
            <a:off x="3048000" y="5867400"/>
            <a:ext cx="1600200" cy="762000"/>
          </a:xfrm>
          <a:prstGeom prst="wedgeRoundRectCallout">
            <a:avLst>
              <a:gd name="adj1" fmla="val 77282"/>
              <a:gd name="adj2" fmla="val -87083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b="1"/>
              <a:t>作用态</a:t>
            </a:r>
          </a:p>
          <a:p>
            <a:pPr algn="ctr"/>
            <a:endParaRPr lang="en-US" altLang="zh-CN" b="1"/>
          </a:p>
        </p:txBody>
      </p:sp>
      <p:graphicFrame>
        <p:nvGraphicFramePr>
          <p:cNvPr id="111655" name="Object 39"/>
          <p:cNvGraphicFramePr>
            <a:graphicFrameLocks noChangeAspect="1"/>
          </p:cNvGraphicFramePr>
          <p:nvPr/>
        </p:nvGraphicFramePr>
        <p:xfrm>
          <a:off x="4860925" y="4191000"/>
          <a:ext cx="2014538" cy="733425"/>
        </p:xfrm>
        <a:graphic>
          <a:graphicData uri="http://schemas.openxmlformats.org/presentationml/2006/ole">
            <p:oleObj spid="_x0000_s111655" name="公式" r:id="rId3" imgW="698400" imgH="253800" progId="Equation.3">
              <p:embed/>
            </p:oleObj>
          </a:graphicData>
        </a:graphic>
      </p:graphicFrame>
      <p:sp>
        <p:nvSpPr>
          <p:cNvPr id="111656" name="AutoShape 40"/>
          <p:cNvSpPr>
            <a:spLocks noChangeArrowheads="1"/>
          </p:cNvSpPr>
          <p:nvPr/>
        </p:nvSpPr>
        <p:spPr bwMode="auto">
          <a:xfrm>
            <a:off x="4495800" y="533400"/>
            <a:ext cx="1222375" cy="609600"/>
          </a:xfrm>
          <a:prstGeom prst="wedgeRoundRectCallout">
            <a:avLst>
              <a:gd name="adj1" fmla="val -120907"/>
              <a:gd name="adj2" fmla="val 103648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b="1"/>
              <a:t>目标态</a:t>
            </a:r>
          </a:p>
        </p:txBody>
      </p:sp>
      <p:sp>
        <p:nvSpPr>
          <p:cNvPr id="111657" name="Text Box 41"/>
          <p:cNvSpPr txBox="1">
            <a:spLocks noChangeArrowheads="1"/>
          </p:cNvSpPr>
          <p:nvPr/>
        </p:nvSpPr>
        <p:spPr bwMode="auto">
          <a:xfrm>
            <a:off x="457200" y="381000"/>
            <a:ext cx="3314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/>
              <a:t>4</a:t>
            </a:r>
            <a:r>
              <a:rPr lang="zh-CN" altLang="en-US" b="1"/>
              <a:t>）同步置任意值法</a:t>
            </a:r>
            <a:endParaRPr lang="zh-CN" altLang="en-US" b="1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1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1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51" grpId="0" animBg="1"/>
      <p:bldP spid="111654" grpId="0" animBg="1" autoUpdateAnimBg="0"/>
      <p:bldP spid="111656" grpId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42" name="Group 2"/>
          <p:cNvGrpSpPr>
            <a:grpSpLocks/>
          </p:cNvGrpSpPr>
          <p:nvPr/>
        </p:nvGrpSpPr>
        <p:grpSpPr bwMode="auto">
          <a:xfrm>
            <a:off x="914400" y="1943100"/>
            <a:ext cx="5562600" cy="2971800"/>
            <a:chOff x="576" y="1200"/>
            <a:chExt cx="3504" cy="1872"/>
          </a:xfrm>
        </p:grpSpPr>
        <p:sp>
          <p:nvSpPr>
            <p:cNvPr id="112643" name="Text Box 3"/>
            <p:cNvSpPr txBox="1">
              <a:spLocks noChangeArrowheads="1"/>
            </p:cNvSpPr>
            <p:nvPr/>
          </p:nvSpPr>
          <p:spPr bwMode="auto">
            <a:xfrm>
              <a:off x="1104" y="1488"/>
              <a:ext cx="2448" cy="1329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       Q0   Q1  Q2  Q3     C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            </a:t>
              </a:r>
              <a:r>
                <a:rPr lang="en-US" altLang="zh-CN" b="1">
                  <a:solidFill>
                    <a:schemeClr val="accent1"/>
                  </a:solidFill>
                </a:rPr>
                <a:t> 74LS161 </a:t>
              </a:r>
              <a:r>
                <a:rPr lang="en-US" altLang="zh-CN" b="1"/>
                <a:t>  </a:t>
              </a:r>
              <a:r>
                <a:rPr lang="en-US" altLang="zh-CN"/>
                <a:t>            ET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CP                                     EP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  Rd   D0  D1  D2  D3    LD                                                                                  </a:t>
              </a:r>
            </a:p>
          </p:txBody>
        </p:sp>
        <p:sp>
          <p:nvSpPr>
            <p:cNvPr id="112644" name="Line 4"/>
            <p:cNvSpPr>
              <a:spLocks noChangeShapeType="1"/>
            </p:cNvSpPr>
            <p:nvPr/>
          </p:nvSpPr>
          <p:spPr bwMode="auto">
            <a:xfrm flipV="1">
              <a:off x="1728" y="1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45" name="Line 5"/>
            <p:cNvSpPr>
              <a:spLocks noChangeShapeType="1"/>
            </p:cNvSpPr>
            <p:nvPr/>
          </p:nvSpPr>
          <p:spPr bwMode="auto">
            <a:xfrm flipV="1">
              <a:off x="1680" y="27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46" name="Line 6"/>
            <p:cNvSpPr>
              <a:spLocks noChangeShapeType="1"/>
            </p:cNvSpPr>
            <p:nvPr/>
          </p:nvSpPr>
          <p:spPr bwMode="auto">
            <a:xfrm flipV="1">
              <a:off x="2400" y="1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47" name="Line 7"/>
            <p:cNvSpPr>
              <a:spLocks noChangeShapeType="1"/>
            </p:cNvSpPr>
            <p:nvPr/>
          </p:nvSpPr>
          <p:spPr bwMode="auto">
            <a:xfrm flipV="1">
              <a:off x="3168" y="1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48" name="Line 8"/>
            <p:cNvSpPr>
              <a:spLocks noChangeShapeType="1"/>
            </p:cNvSpPr>
            <p:nvPr/>
          </p:nvSpPr>
          <p:spPr bwMode="auto">
            <a:xfrm flipV="1">
              <a:off x="3168" y="27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49" name="Line 9"/>
            <p:cNvSpPr>
              <a:spLocks noChangeShapeType="1"/>
            </p:cNvSpPr>
            <p:nvPr/>
          </p:nvSpPr>
          <p:spPr bwMode="auto">
            <a:xfrm flipV="1">
              <a:off x="2784" y="27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50" name="Line 10"/>
            <p:cNvSpPr>
              <a:spLocks noChangeShapeType="1"/>
            </p:cNvSpPr>
            <p:nvPr/>
          </p:nvSpPr>
          <p:spPr bwMode="auto">
            <a:xfrm flipV="1">
              <a:off x="2448" y="27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51" name="Line 11"/>
            <p:cNvSpPr>
              <a:spLocks noChangeShapeType="1"/>
            </p:cNvSpPr>
            <p:nvPr/>
          </p:nvSpPr>
          <p:spPr bwMode="auto">
            <a:xfrm flipV="1">
              <a:off x="2112" y="27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52" name="Line 12"/>
            <p:cNvSpPr>
              <a:spLocks noChangeShapeType="1"/>
            </p:cNvSpPr>
            <p:nvPr/>
          </p:nvSpPr>
          <p:spPr bwMode="auto">
            <a:xfrm>
              <a:off x="576" y="23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53" name="Line 13"/>
            <p:cNvSpPr>
              <a:spLocks noChangeShapeType="1"/>
            </p:cNvSpPr>
            <p:nvPr/>
          </p:nvSpPr>
          <p:spPr bwMode="auto">
            <a:xfrm>
              <a:off x="3552" y="23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54" name="Line 14"/>
            <p:cNvSpPr>
              <a:spLocks noChangeShapeType="1"/>
            </p:cNvSpPr>
            <p:nvPr/>
          </p:nvSpPr>
          <p:spPr bwMode="auto">
            <a:xfrm>
              <a:off x="3504" y="19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55" name="Line 15"/>
            <p:cNvSpPr>
              <a:spLocks noChangeShapeType="1"/>
            </p:cNvSpPr>
            <p:nvPr/>
          </p:nvSpPr>
          <p:spPr bwMode="auto">
            <a:xfrm>
              <a:off x="1248" y="25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56" name="Line 16"/>
            <p:cNvSpPr>
              <a:spLocks noChangeShapeType="1"/>
            </p:cNvSpPr>
            <p:nvPr/>
          </p:nvSpPr>
          <p:spPr bwMode="auto">
            <a:xfrm>
              <a:off x="3024" y="25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57" name="Oval 17"/>
            <p:cNvSpPr>
              <a:spLocks noChangeArrowheads="1"/>
            </p:cNvSpPr>
            <p:nvPr/>
          </p:nvSpPr>
          <p:spPr bwMode="auto">
            <a:xfrm>
              <a:off x="1344" y="2784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58" name="Oval 18"/>
            <p:cNvSpPr>
              <a:spLocks noChangeArrowheads="1"/>
            </p:cNvSpPr>
            <p:nvPr/>
          </p:nvSpPr>
          <p:spPr bwMode="auto">
            <a:xfrm>
              <a:off x="3120" y="2784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660" name="Line 20"/>
          <p:cNvSpPr>
            <a:spLocks noChangeShapeType="1"/>
          </p:cNvSpPr>
          <p:nvPr/>
        </p:nvSpPr>
        <p:spPr bwMode="auto">
          <a:xfrm>
            <a:off x="5029200" y="49149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12673" name="Group 33"/>
          <p:cNvGrpSpPr>
            <a:grpSpLocks/>
          </p:cNvGrpSpPr>
          <p:nvPr/>
        </p:nvGrpSpPr>
        <p:grpSpPr bwMode="auto">
          <a:xfrm>
            <a:off x="6477000" y="1590675"/>
            <a:ext cx="304800" cy="3324225"/>
            <a:chOff x="4080" y="1002"/>
            <a:chExt cx="192" cy="2094"/>
          </a:xfrm>
        </p:grpSpPr>
        <p:sp>
          <p:nvSpPr>
            <p:cNvPr id="112661" name="Line 21"/>
            <p:cNvSpPr>
              <a:spLocks noChangeShapeType="1"/>
            </p:cNvSpPr>
            <p:nvPr/>
          </p:nvSpPr>
          <p:spPr bwMode="auto">
            <a:xfrm flipV="1">
              <a:off x="4272" y="1005"/>
              <a:ext cx="0" cy="20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62" name="Line 22"/>
            <p:cNvSpPr>
              <a:spLocks noChangeShapeType="1"/>
            </p:cNvSpPr>
            <p:nvPr/>
          </p:nvSpPr>
          <p:spPr bwMode="auto">
            <a:xfrm flipV="1">
              <a:off x="4080" y="1002"/>
              <a:ext cx="192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663" name="Group 23"/>
          <p:cNvGrpSpPr>
            <a:grpSpLocks/>
          </p:cNvGrpSpPr>
          <p:nvPr/>
        </p:nvGrpSpPr>
        <p:grpSpPr bwMode="auto">
          <a:xfrm>
            <a:off x="5867400" y="1181100"/>
            <a:ext cx="609600" cy="838200"/>
            <a:chOff x="3024" y="480"/>
            <a:chExt cx="384" cy="528"/>
          </a:xfrm>
        </p:grpSpPr>
        <p:sp>
          <p:nvSpPr>
            <p:cNvPr id="112664" name="Rectangle 24"/>
            <p:cNvSpPr>
              <a:spLocks noChangeArrowheads="1"/>
            </p:cNvSpPr>
            <p:nvPr/>
          </p:nvSpPr>
          <p:spPr bwMode="auto">
            <a:xfrm>
              <a:off x="3024" y="480"/>
              <a:ext cx="336" cy="52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/>
            <a:lstStyle/>
            <a:p>
              <a:pPr algn="ctr"/>
              <a:r>
                <a:rPr lang="en-US" altLang="zh-CN"/>
                <a:t>&amp;</a:t>
              </a:r>
            </a:p>
          </p:txBody>
        </p:sp>
        <p:sp>
          <p:nvSpPr>
            <p:cNvPr id="112665" name="Oval 25"/>
            <p:cNvSpPr>
              <a:spLocks noChangeArrowheads="1"/>
            </p:cNvSpPr>
            <p:nvPr/>
          </p:nvSpPr>
          <p:spPr bwMode="auto">
            <a:xfrm>
              <a:off x="3360" y="720"/>
              <a:ext cx="48" cy="4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666" name="Line 26"/>
          <p:cNvSpPr>
            <a:spLocks noChangeShapeType="1"/>
          </p:cNvSpPr>
          <p:nvPr/>
        </p:nvSpPr>
        <p:spPr bwMode="auto">
          <a:xfrm>
            <a:off x="2176463" y="4510088"/>
            <a:ext cx="0" cy="404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667" name="Text Box 27"/>
          <p:cNvSpPr txBox="1">
            <a:spLocks noChangeArrowheads="1"/>
          </p:cNvSpPr>
          <p:nvPr/>
        </p:nvSpPr>
        <p:spPr bwMode="auto">
          <a:xfrm>
            <a:off x="2486025" y="4914900"/>
            <a:ext cx="2114550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1       0     0    0</a:t>
            </a:r>
          </a:p>
        </p:txBody>
      </p:sp>
      <p:sp>
        <p:nvSpPr>
          <p:cNvPr id="112668" name="Line 28"/>
          <p:cNvSpPr>
            <a:spLocks noChangeShapeType="1"/>
          </p:cNvSpPr>
          <p:nvPr/>
        </p:nvSpPr>
        <p:spPr bwMode="auto">
          <a:xfrm>
            <a:off x="3352800" y="1519238"/>
            <a:ext cx="0" cy="881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669" name="Line 29"/>
          <p:cNvSpPr>
            <a:spLocks noChangeShapeType="1"/>
          </p:cNvSpPr>
          <p:nvPr/>
        </p:nvSpPr>
        <p:spPr bwMode="auto">
          <a:xfrm>
            <a:off x="4419600" y="1905000"/>
            <a:ext cx="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12672" name="Group 32"/>
          <p:cNvGrpSpPr>
            <a:grpSpLocks/>
          </p:cNvGrpSpPr>
          <p:nvPr/>
        </p:nvGrpSpPr>
        <p:grpSpPr bwMode="auto">
          <a:xfrm>
            <a:off x="3352800" y="1519238"/>
            <a:ext cx="2514600" cy="385762"/>
            <a:chOff x="2112" y="957"/>
            <a:chExt cx="1584" cy="243"/>
          </a:xfrm>
        </p:grpSpPr>
        <p:sp>
          <p:nvSpPr>
            <p:cNvPr id="112670" name="Line 30"/>
            <p:cNvSpPr>
              <a:spLocks noChangeShapeType="1"/>
            </p:cNvSpPr>
            <p:nvPr/>
          </p:nvSpPr>
          <p:spPr bwMode="auto">
            <a:xfrm>
              <a:off x="2784" y="1200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71" name="Line 31"/>
            <p:cNvSpPr>
              <a:spLocks noChangeShapeType="1"/>
            </p:cNvSpPr>
            <p:nvPr/>
          </p:nvSpPr>
          <p:spPr bwMode="auto">
            <a:xfrm>
              <a:off x="2112" y="957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838200" y="1200150"/>
            <a:ext cx="7877175" cy="488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一、时序逻辑电路的设计的任务</a:t>
            </a:r>
            <a:endParaRPr lang="zh-CN" altLang="en-US" sz="2800" b="1"/>
          </a:p>
          <a:p>
            <a:pPr algn="just">
              <a:spcBef>
                <a:spcPct val="50000"/>
              </a:spcBef>
            </a:pPr>
            <a:r>
              <a:rPr lang="zh-CN" altLang="en-US">
                <a:latin typeface="宋体" pitchFamily="2" charset="-122"/>
              </a:rPr>
              <a:t>    </a:t>
            </a:r>
            <a:r>
              <a:rPr lang="zh-CN" altLang="en-US" sz="2800" b="1">
                <a:solidFill>
                  <a:schemeClr val="accent1"/>
                </a:solidFill>
                <a:latin typeface="宋体" pitchFamily="2" charset="-122"/>
              </a:rPr>
              <a:t>要求设计者根据给出的具体逻辑问题，求出实现这一逻辑功能的逻辑电路。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二、时序逻辑电路的设计的原则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  </a:t>
            </a:r>
            <a:r>
              <a:rPr lang="zh-CN" altLang="en-US" sz="2800" b="1">
                <a:solidFill>
                  <a:schemeClr val="accent1"/>
                </a:solidFill>
                <a:latin typeface="宋体" pitchFamily="2" charset="-122"/>
              </a:rPr>
              <a:t>所得到的设计电路结果应力求简单</a:t>
            </a:r>
            <a:r>
              <a:rPr lang="zh-CN" altLang="en-US" sz="2800" b="1">
                <a:latin typeface="宋体" pitchFamily="2" charset="-122"/>
              </a:rPr>
              <a:t>。</a:t>
            </a:r>
          </a:p>
          <a:p>
            <a:pPr algn="just">
              <a:spcBef>
                <a:spcPct val="50000"/>
              </a:spcBef>
            </a:pPr>
            <a:r>
              <a:rPr lang="en-US" altLang="zh-CN" sz="2800" b="1">
                <a:solidFill>
                  <a:schemeClr val="accent1"/>
                </a:solidFill>
                <a:latin typeface="宋体" pitchFamily="2" charset="-122"/>
              </a:rPr>
              <a:t>SSI</a:t>
            </a:r>
            <a:r>
              <a:rPr lang="zh-CN" altLang="en-US" sz="2800" b="1">
                <a:solidFill>
                  <a:schemeClr val="accent1"/>
                </a:solidFill>
                <a:latin typeface="宋体" pitchFamily="2" charset="-122"/>
              </a:rPr>
              <a:t>设计</a:t>
            </a:r>
            <a:r>
              <a:rPr lang="zh-CN" altLang="en-US" b="1">
                <a:latin typeface="宋体" pitchFamily="2" charset="-122"/>
              </a:rPr>
              <a:t>：</a:t>
            </a:r>
            <a:r>
              <a:rPr lang="zh-CN" altLang="en-US" b="1">
                <a:solidFill>
                  <a:schemeClr val="accent2"/>
                </a:solidFill>
                <a:latin typeface="宋体" pitchFamily="2" charset="-122"/>
              </a:rPr>
              <a:t>电路最简的标准是所用的触发器和门电路的数目最少，而且触发器和门电路的输入端数目也最少</a:t>
            </a:r>
            <a:endParaRPr lang="zh-CN" altLang="en-US" b="1">
              <a:solidFill>
                <a:schemeClr val="accent2"/>
              </a:solidFill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800" b="1">
                <a:solidFill>
                  <a:schemeClr val="accent1"/>
                </a:solidFill>
                <a:latin typeface="宋体" pitchFamily="2" charset="-122"/>
              </a:rPr>
              <a:t>MSI</a:t>
            </a:r>
            <a:r>
              <a:rPr lang="zh-CN" altLang="en-US" sz="2800" b="1">
                <a:solidFill>
                  <a:schemeClr val="accent1"/>
                </a:solidFill>
                <a:latin typeface="宋体" pitchFamily="2" charset="-122"/>
              </a:rPr>
              <a:t>设计：</a:t>
            </a:r>
            <a:r>
              <a:rPr lang="zh-CN" altLang="en-US" b="1">
                <a:latin typeface="宋体" pitchFamily="2" charset="-122"/>
              </a:rPr>
              <a:t>电路最简的标准则是使用的集成电路数目最少，种类最少。而且互相间的连线也最少。</a:t>
            </a:r>
            <a:endParaRPr lang="zh-CN" altLang="en-US" b="1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42900"/>
            <a:ext cx="6934200" cy="657225"/>
          </a:xfrm>
        </p:spPr>
        <p:txBody>
          <a:bodyPr/>
          <a:lstStyle/>
          <a:p>
            <a:r>
              <a:rPr lang="en-US" altLang="zh-CN" sz="3200" b="1">
                <a:solidFill>
                  <a:srgbClr val="FF0066"/>
                </a:solidFill>
                <a:latin typeface="宋体" pitchFamily="2" charset="-122"/>
              </a:rPr>
              <a:t>5.3  </a:t>
            </a:r>
            <a:r>
              <a:rPr lang="zh-CN" altLang="en-US" sz="3200" b="1">
                <a:solidFill>
                  <a:srgbClr val="FF0066"/>
                </a:solidFill>
                <a:latin typeface="宋体" pitchFamily="2" charset="-122"/>
              </a:rPr>
              <a:t>时序逻辑电路的设计方法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 build="p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400050" y="571500"/>
            <a:ext cx="8743950" cy="508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三、同步时序逻辑电路的设计步骤</a:t>
            </a:r>
            <a:endParaRPr lang="zh-CN" altLang="en-US" sz="2800" b="1"/>
          </a:p>
          <a:p>
            <a:pPr algn="just">
              <a:spcBef>
                <a:spcPct val="50000"/>
              </a:spcBef>
            </a:pPr>
            <a:r>
              <a:rPr lang="en-US" altLang="zh-CN" sz="2800" b="1">
                <a:solidFill>
                  <a:schemeClr val="accent1"/>
                </a:solidFill>
                <a:latin typeface="宋体" pitchFamily="2" charset="-122"/>
              </a:rPr>
              <a:t>1</a:t>
            </a:r>
            <a:r>
              <a:rPr lang="zh-CN" altLang="en-US" sz="2800" b="1">
                <a:solidFill>
                  <a:schemeClr val="accent1"/>
                </a:solidFill>
                <a:latin typeface="宋体" pitchFamily="2" charset="-122"/>
              </a:rPr>
              <a:t>）逻辑抽象</a:t>
            </a:r>
            <a:endParaRPr lang="zh-CN" altLang="en-US">
              <a:solidFill>
                <a:schemeClr val="accent1"/>
              </a:solidFill>
            </a:endParaRPr>
          </a:p>
          <a:p>
            <a:pPr algn="just"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>
                <a:solidFill>
                  <a:schemeClr val="accent2"/>
                </a:solidFill>
                <a:latin typeface="宋体" pitchFamily="2" charset="-122"/>
              </a:rPr>
              <a:t>a.</a:t>
            </a:r>
            <a:r>
              <a:rPr lang="zh-CN" altLang="en-US" b="1">
                <a:solidFill>
                  <a:schemeClr val="accent2"/>
                </a:solidFill>
                <a:latin typeface="宋体" pitchFamily="2" charset="-122"/>
              </a:rPr>
              <a:t>分析给定的逻辑问题</a:t>
            </a:r>
            <a:r>
              <a:rPr lang="en-US" altLang="zh-CN" b="1">
                <a:solidFill>
                  <a:schemeClr val="accent2"/>
                </a:solidFill>
                <a:latin typeface="宋体" pitchFamily="2" charset="-122"/>
              </a:rPr>
              <a:t>,</a:t>
            </a:r>
            <a:r>
              <a:rPr lang="zh-CN" altLang="en-US" b="1">
                <a:solidFill>
                  <a:schemeClr val="accent2"/>
                </a:solidFill>
                <a:latin typeface="宋体" pitchFamily="2" charset="-122"/>
              </a:rPr>
              <a:t>确定输入变量、输出变量以及 电路的状态数。</a:t>
            </a:r>
          </a:p>
          <a:p>
            <a:pPr algn="just">
              <a:spcBef>
                <a:spcPct val="50000"/>
              </a:spcBef>
            </a:pPr>
            <a:r>
              <a:rPr lang="zh-CN" altLang="en-US">
                <a:latin typeface="宋体" pitchFamily="2" charset="-122"/>
              </a:rPr>
              <a:t> </a:t>
            </a:r>
            <a:r>
              <a:rPr lang="en-US" altLang="zh-CN" b="1">
                <a:solidFill>
                  <a:schemeClr val="accent2"/>
                </a:solidFill>
                <a:latin typeface="宋体" pitchFamily="2" charset="-122"/>
              </a:rPr>
              <a:t>b.</a:t>
            </a:r>
            <a:r>
              <a:rPr lang="zh-CN" altLang="en-US" b="1">
                <a:solidFill>
                  <a:schemeClr val="accent2"/>
                </a:solidFill>
                <a:latin typeface="宋体" pitchFamily="2" charset="-122"/>
              </a:rPr>
              <a:t>定义输入、输出变量和状态的含义，并将电路状态顺序编号</a:t>
            </a:r>
          </a:p>
          <a:p>
            <a:pPr algn="just"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  <a:latin typeface="宋体" pitchFamily="2" charset="-122"/>
              </a:rPr>
              <a:t>c.</a:t>
            </a:r>
            <a:r>
              <a:rPr lang="zh-CN" altLang="en-US" b="1">
                <a:solidFill>
                  <a:schemeClr val="accent2"/>
                </a:solidFill>
                <a:latin typeface="宋体" pitchFamily="2" charset="-122"/>
              </a:rPr>
              <a:t>按照题意列出电路的状态转换表或画出电路的状态转换图。</a:t>
            </a:r>
          </a:p>
          <a:p>
            <a:pPr algn="just">
              <a:spcBef>
                <a:spcPct val="50000"/>
              </a:spcBef>
            </a:pPr>
            <a:r>
              <a:rPr lang="en-US" altLang="zh-CN" sz="2800" b="1">
                <a:solidFill>
                  <a:schemeClr val="accent1"/>
                </a:solidFill>
                <a:latin typeface="宋体" pitchFamily="2" charset="-122"/>
              </a:rPr>
              <a:t>2</a:t>
            </a:r>
            <a:r>
              <a:rPr lang="zh-CN" altLang="en-US" sz="2800" b="1">
                <a:solidFill>
                  <a:schemeClr val="accent1"/>
                </a:solidFill>
                <a:latin typeface="宋体" pitchFamily="2" charset="-122"/>
              </a:rPr>
              <a:t>）状态化简</a:t>
            </a:r>
          </a:p>
          <a:p>
            <a:pPr algn="just">
              <a:spcBef>
                <a:spcPct val="50000"/>
              </a:spcBef>
            </a:pPr>
            <a:r>
              <a:rPr lang="zh-CN" altLang="en-US">
                <a:latin typeface="宋体" pitchFamily="2" charset="-122"/>
              </a:rPr>
              <a:t>    </a:t>
            </a:r>
            <a:r>
              <a:rPr lang="zh-CN" altLang="en-US" b="1">
                <a:solidFill>
                  <a:schemeClr val="accent2"/>
                </a:solidFill>
                <a:latin typeface="宋体" pitchFamily="2" charset="-122"/>
              </a:rPr>
              <a:t>若两个电路状态在相同的输入下有相同的输出，并且转换到同样一个次态。则称这两个状态为等价状态。显然等价状态是重复的，可以合并为一个。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8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build="p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842963" y="457200"/>
            <a:ext cx="7972425" cy="524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 b="1">
                <a:solidFill>
                  <a:schemeClr val="accent1"/>
                </a:solidFill>
                <a:latin typeface="宋体" pitchFamily="2" charset="-122"/>
              </a:rPr>
              <a:t>3</a:t>
            </a:r>
            <a:r>
              <a:rPr lang="zh-CN" altLang="en-US" sz="2800" b="1">
                <a:solidFill>
                  <a:schemeClr val="accent1"/>
                </a:solidFill>
                <a:latin typeface="宋体" pitchFamily="2" charset="-122"/>
              </a:rPr>
              <a:t>）状态分配</a:t>
            </a:r>
          </a:p>
          <a:p>
            <a:pPr algn="just">
              <a:spcBef>
                <a:spcPct val="50000"/>
              </a:spcBef>
            </a:pPr>
            <a:r>
              <a:rPr lang="zh-CN" altLang="en-US">
                <a:latin typeface="宋体" pitchFamily="2" charset="-122"/>
              </a:rPr>
              <a:t> </a:t>
            </a:r>
            <a:r>
              <a:rPr lang="zh-CN" altLang="en-US" b="1">
                <a:solidFill>
                  <a:schemeClr val="accent2"/>
                </a:solidFill>
                <a:latin typeface="宋体" pitchFamily="2" charset="-122"/>
              </a:rPr>
              <a:t>用状态变量表示电路的状态的过程</a:t>
            </a:r>
          </a:p>
          <a:p>
            <a:pPr algn="just">
              <a:spcBef>
                <a:spcPct val="50000"/>
              </a:spcBef>
            </a:pPr>
            <a:r>
              <a:rPr lang="zh-CN" altLang="en-US">
                <a:latin typeface="宋体" pitchFamily="2" charset="-122"/>
              </a:rPr>
              <a:t> </a:t>
            </a:r>
            <a:r>
              <a:rPr lang="zh-CN" altLang="en-US" b="1">
                <a:solidFill>
                  <a:srgbClr val="FF0066"/>
                </a:solidFill>
                <a:latin typeface="宋体" pitchFamily="2" charset="-122"/>
              </a:rPr>
              <a:t>首先，需要确定状态变量的数目</a:t>
            </a:r>
            <a:r>
              <a:rPr lang="en-US" altLang="zh-CN" b="1">
                <a:solidFill>
                  <a:srgbClr val="FF0066"/>
                </a:solidFill>
                <a:latin typeface="宋体" pitchFamily="2" charset="-122"/>
              </a:rPr>
              <a:t>n</a:t>
            </a:r>
            <a:r>
              <a:rPr lang="zh-CN" altLang="en-US" b="1">
                <a:solidFill>
                  <a:srgbClr val="FF0066"/>
                </a:solidFill>
                <a:latin typeface="宋体" pitchFamily="2" charset="-122"/>
              </a:rPr>
              <a:t>。因为</a:t>
            </a:r>
            <a:r>
              <a:rPr lang="en-US" altLang="zh-CN" b="1">
                <a:solidFill>
                  <a:srgbClr val="FF0066"/>
                </a:solidFill>
                <a:latin typeface="宋体" pitchFamily="2" charset="-122"/>
              </a:rPr>
              <a:t>n</a:t>
            </a:r>
            <a:r>
              <a:rPr lang="zh-CN" altLang="en-US" b="1">
                <a:solidFill>
                  <a:srgbClr val="FF0066"/>
                </a:solidFill>
                <a:latin typeface="宋体" pitchFamily="2" charset="-122"/>
              </a:rPr>
              <a:t>个状态变量共有</a:t>
            </a:r>
            <a:r>
              <a:rPr lang="en-US" altLang="zh-CN" b="1">
                <a:solidFill>
                  <a:srgbClr val="FF0066"/>
                </a:solidFill>
                <a:latin typeface="宋体" pitchFamily="2" charset="-122"/>
              </a:rPr>
              <a:t>2</a:t>
            </a:r>
            <a:r>
              <a:rPr lang="en-US" altLang="zh-CN" b="1" baseline="30000">
                <a:solidFill>
                  <a:srgbClr val="FF0066"/>
                </a:solidFill>
              </a:rPr>
              <a:t>n</a:t>
            </a:r>
            <a:r>
              <a:rPr lang="zh-CN" altLang="en-US" b="1">
                <a:solidFill>
                  <a:srgbClr val="FF0066"/>
                </a:solidFill>
                <a:latin typeface="宋体" pitchFamily="2" charset="-122"/>
              </a:rPr>
              <a:t>种状态组合，所以为获得时序电路所需的</a:t>
            </a:r>
            <a:r>
              <a:rPr lang="en-US" altLang="zh-CN" b="1">
                <a:solidFill>
                  <a:srgbClr val="FF0066"/>
                </a:solidFill>
                <a:latin typeface="宋体" pitchFamily="2" charset="-122"/>
              </a:rPr>
              <a:t>M</a:t>
            </a:r>
            <a:r>
              <a:rPr lang="zh-CN" altLang="en-US" b="1">
                <a:solidFill>
                  <a:srgbClr val="FF0066"/>
                </a:solidFill>
                <a:latin typeface="宋体" pitchFamily="2" charset="-122"/>
              </a:rPr>
              <a:t>个状态，必须取</a:t>
            </a:r>
            <a:endParaRPr lang="zh-CN" altLang="en-US" b="1">
              <a:solidFill>
                <a:srgbClr val="FF0066"/>
              </a:solidFill>
            </a:endParaRPr>
          </a:p>
          <a:p>
            <a:pPr algn="just">
              <a:spcBef>
                <a:spcPct val="50000"/>
              </a:spcBef>
            </a:pPr>
            <a:r>
              <a:rPr lang="zh-CN" altLang="en-US" b="1">
                <a:solidFill>
                  <a:srgbClr val="FF0066"/>
                </a:solidFill>
                <a:latin typeface="宋体" pitchFamily="2" charset="-122"/>
              </a:rPr>
              <a:t>                 </a:t>
            </a:r>
            <a:r>
              <a:rPr lang="zh-CN" altLang="en-US" b="1">
                <a:solidFill>
                  <a:srgbClr val="FF0066"/>
                </a:solidFill>
              </a:rPr>
              <a:t> </a:t>
            </a:r>
            <a:r>
              <a:rPr lang="en-US" altLang="zh-CN" b="1">
                <a:solidFill>
                  <a:srgbClr val="FF0066"/>
                </a:solidFill>
              </a:rPr>
              <a:t>2</a:t>
            </a:r>
            <a:r>
              <a:rPr lang="en-US" altLang="zh-CN" b="1" baseline="30000">
                <a:solidFill>
                  <a:srgbClr val="FF0066"/>
                </a:solidFill>
              </a:rPr>
              <a:t>n-1</a:t>
            </a:r>
            <a:r>
              <a:rPr lang="zh-CN" altLang="en-US" b="1">
                <a:solidFill>
                  <a:srgbClr val="FF0066"/>
                </a:solidFill>
              </a:rPr>
              <a:t>＜</a:t>
            </a:r>
            <a:r>
              <a:rPr lang="en-US" altLang="zh-CN" b="1">
                <a:solidFill>
                  <a:srgbClr val="FF0066"/>
                </a:solidFill>
              </a:rPr>
              <a:t>M</a:t>
            </a:r>
            <a:r>
              <a:rPr lang="zh-CN" altLang="en-US" b="1">
                <a:solidFill>
                  <a:srgbClr val="FF0066"/>
                </a:solidFill>
              </a:rPr>
              <a:t>＜</a:t>
            </a:r>
            <a:r>
              <a:rPr lang="en-US" altLang="zh-CN" b="1">
                <a:solidFill>
                  <a:srgbClr val="FF0066"/>
                </a:solidFill>
              </a:rPr>
              <a:t>2</a:t>
            </a:r>
            <a:r>
              <a:rPr lang="en-US" altLang="zh-CN" b="1" baseline="30000">
                <a:solidFill>
                  <a:srgbClr val="FF0066"/>
                </a:solidFill>
              </a:rPr>
              <a:t>n</a:t>
            </a:r>
            <a:r>
              <a:rPr lang="en-US" altLang="zh-CN" b="1">
                <a:solidFill>
                  <a:srgbClr val="FF0066"/>
                </a:solidFill>
              </a:rPr>
              <a:t>    </a:t>
            </a:r>
          </a:p>
          <a:p>
            <a:pPr algn="just">
              <a:spcBef>
                <a:spcPct val="50000"/>
              </a:spcBef>
            </a:pPr>
            <a:r>
              <a:rPr lang="en-US" altLang="zh-CN" sz="2800" b="1">
                <a:solidFill>
                  <a:schemeClr val="accent1"/>
                </a:solidFill>
                <a:latin typeface="宋体" pitchFamily="2" charset="-122"/>
              </a:rPr>
              <a:t>4</a:t>
            </a:r>
            <a:r>
              <a:rPr lang="zh-CN" altLang="en-US" sz="2800" b="1">
                <a:solidFill>
                  <a:schemeClr val="accent1"/>
                </a:solidFill>
                <a:latin typeface="宋体" pitchFamily="2" charset="-122"/>
              </a:rPr>
              <a:t>）选定触发器的类型，求出电路的状态方程、驱动方程和输出方程</a:t>
            </a:r>
          </a:p>
          <a:p>
            <a:pPr algn="just">
              <a:spcBef>
                <a:spcPct val="50000"/>
              </a:spcBef>
            </a:pPr>
            <a:r>
              <a:rPr lang="en-US" altLang="zh-CN" sz="2800" b="1">
                <a:solidFill>
                  <a:schemeClr val="accent1"/>
                </a:solidFill>
                <a:latin typeface="宋体" pitchFamily="2" charset="-122"/>
              </a:rPr>
              <a:t>5</a:t>
            </a:r>
            <a:r>
              <a:rPr lang="zh-CN" altLang="en-US" sz="2800" b="1">
                <a:solidFill>
                  <a:schemeClr val="accent1"/>
                </a:solidFill>
                <a:latin typeface="宋体" pitchFamily="2" charset="-122"/>
              </a:rPr>
              <a:t>）根据驱动方程和输出方程画出电路图</a:t>
            </a:r>
          </a:p>
          <a:p>
            <a:pPr algn="just">
              <a:spcBef>
                <a:spcPct val="50000"/>
              </a:spcBef>
            </a:pPr>
            <a:r>
              <a:rPr lang="en-US" altLang="zh-CN" sz="2800" b="1">
                <a:solidFill>
                  <a:schemeClr val="accent1"/>
                </a:solidFill>
                <a:latin typeface="宋体" pitchFamily="2" charset="-122"/>
              </a:rPr>
              <a:t>6</a:t>
            </a:r>
            <a:r>
              <a:rPr lang="zh-CN" altLang="en-US" sz="2800" b="1">
                <a:solidFill>
                  <a:schemeClr val="accent1"/>
                </a:solidFill>
                <a:latin typeface="宋体" pitchFamily="2" charset="-122"/>
              </a:rPr>
              <a:t>）检查设计的电路能否自启动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9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9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9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9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9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9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9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314325" y="300038"/>
            <a:ext cx="88296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66"/>
                </a:solidFill>
              </a:rPr>
              <a:t>举例：试设计一个自动售打火机的机器</a:t>
            </a:r>
            <a:r>
              <a:rPr lang="zh-CN" altLang="en-US" sz="2800" b="1">
                <a:solidFill>
                  <a:srgbClr val="FF0066"/>
                </a:solidFill>
                <a:latin typeface="宋体" pitchFamily="2" charset="-122"/>
              </a:rPr>
              <a:t> </a:t>
            </a:r>
            <a:endParaRPr lang="zh-CN" altLang="en-US" sz="2800" b="1">
              <a:solidFill>
                <a:srgbClr val="FF0066"/>
              </a:solidFill>
            </a:endParaRPr>
          </a:p>
        </p:txBody>
      </p:sp>
      <p:grpSp>
        <p:nvGrpSpPr>
          <p:cNvPr id="90115" name="Group 3"/>
          <p:cNvGrpSpPr>
            <a:grpSpLocks/>
          </p:cNvGrpSpPr>
          <p:nvPr/>
        </p:nvGrpSpPr>
        <p:grpSpPr bwMode="auto">
          <a:xfrm>
            <a:off x="104775" y="1308100"/>
            <a:ext cx="2514600" cy="3368675"/>
            <a:chOff x="1368" y="929"/>
            <a:chExt cx="1584" cy="2122"/>
          </a:xfrm>
        </p:grpSpPr>
        <p:sp>
          <p:nvSpPr>
            <p:cNvPr id="90116" name="Rectangle 4"/>
            <p:cNvSpPr>
              <a:spLocks noChangeArrowheads="1"/>
            </p:cNvSpPr>
            <p:nvPr/>
          </p:nvSpPr>
          <p:spPr bwMode="auto">
            <a:xfrm>
              <a:off x="1368" y="929"/>
              <a:ext cx="1584" cy="212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17" name="Rectangle 5"/>
            <p:cNvSpPr>
              <a:spLocks noChangeArrowheads="1"/>
            </p:cNvSpPr>
            <p:nvPr/>
          </p:nvSpPr>
          <p:spPr bwMode="auto">
            <a:xfrm>
              <a:off x="1638" y="1233"/>
              <a:ext cx="252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18" name="Rectangle 6"/>
            <p:cNvSpPr>
              <a:spLocks noChangeArrowheads="1"/>
            </p:cNvSpPr>
            <p:nvPr/>
          </p:nvSpPr>
          <p:spPr bwMode="auto">
            <a:xfrm>
              <a:off x="2223" y="1233"/>
              <a:ext cx="342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19" name="Rectangle 7"/>
            <p:cNvSpPr>
              <a:spLocks noChangeArrowheads="1"/>
            </p:cNvSpPr>
            <p:nvPr/>
          </p:nvSpPr>
          <p:spPr bwMode="auto">
            <a:xfrm>
              <a:off x="1584" y="2364"/>
              <a:ext cx="252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20" name="Rectangle 8"/>
            <p:cNvSpPr>
              <a:spLocks noChangeArrowheads="1"/>
            </p:cNvSpPr>
            <p:nvPr/>
          </p:nvSpPr>
          <p:spPr bwMode="auto">
            <a:xfrm>
              <a:off x="2223" y="2290"/>
              <a:ext cx="468" cy="3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21" name="Rectangle 9"/>
            <p:cNvSpPr>
              <a:spLocks noChangeArrowheads="1"/>
            </p:cNvSpPr>
            <p:nvPr/>
          </p:nvSpPr>
          <p:spPr bwMode="auto">
            <a:xfrm>
              <a:off x="1724" y="1759"/>
              <a:ext cx="8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800" b="1">
                  <a:solidFill>
                    <a:srgbClr val="FF0066"/>
                  </a:solidFill>
                </a:rPr>
                <a:t>自动售货机</a:t>
              </a:r>
            </a:p>
          </p:txBody>
        </p:sp>
        <p:sp>
          <p:nvSpPr>
            <p:cNvPr id="90122" name="Text Box 10"/>
            <p:cNvSpPr txBox="1">
              <a:spLocks noChangeArrowheads="1"/>
            </p:cNvSpPr>
            <p:nvPr/>
          </p:nvSpPr>
          <p:spPr bwMode="auto">
            <a:xfrm>
              <a:off x="1581" y="1383"/>
              <a:ext cx="61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>
                  <a:solidFill>
                    <a:schemeClr val="accent1"/>
                  </a:solidFill>
                </a:rPr>
                <a:t>5</a:t>
              </a:r>
              <a:r>
                <a:rPr lang="zh-CN" altLang="en-US" sz="1200" b="1">
                  <a:solidFill>
                    <a:schemeClr val="accent1"/>
                  </a:solidFill>
                </a:rPr>
                <a:t>角币口</a:t>
              </a:r>
            </a:p>
          </p:txBody>
        </p:sp>
        <p:sp>
          <p:nvSpPr>
            <p:cNvPr id="90123" name="Text Box 11"/>
            <p:cNvSpPr txBox="1">
              <a:spLocks noChangeArrowheads="1"/>
            </p:cNvSpPr>
            <p:nvPr/>
          </p:nvSpPr>
          <p:spPr bwMode="auto">
            <a:xfrm>
              <a:off x="2198" y="1383"/>
              <a:ext cx="61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>
                  <a:solidFill>
                    <a:schemeClr val="accent1"/>
                  </a:solidFill>
                </a:rPr>
                <a:t>1</a:t>
              </a:r>
              <a:r>
                <a:rPr lang="zh-CN" altLang="en-US" sz="1200" b="1">
                  <a:solidFill>
                    <a:schemeClr val="accent1"/>
                  </a:solidFill>
                </a:rPr>
                <a:t>元币口</a:t>
              </a:r>
            </a:p>
          </p:txBody>
        </p:sp>
      </p:grpSp>
      <p:sp>
        <p:nvSpPr>
          <p:cNvPr id="90124" name="Text Box 12"/>
          <p:cNvSpPr txBox="1">
            <a:spLocks noChangeArrowheads="1"/>
          </p:cNvSpPr>
          <p:nvPr/>
        </p:nvSpPr>
        <p:spPr bwMode="auto">
          <a:xfrm>
            <a:off x="2619375" y="819150"/>
            <a:ext cx="3471863" cy="588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1"/>
                </a:solidFill>
                <a:latin typeface="宋体" pitchFamily="2" charset="-122"/>
              </a:rPr>
              <a:t>1</a:t>
            </a:r>
            <a:r>
              <a:rPr lang="zh-CN" altLang="en-US" sz="2800" b="1">
                <a:solidFill>
                  <a:schemeClr val="accent1"/>
                </a:solidFill>
                <a:latin typeface="宋体" pitchFamily="2" charset="-122"/>
              </a:rPr>
              <a:t>、逻辑抽象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  <a:latin typeface="宋体" pitchFamily="2" charset="-122"/>
              </a:rPr>
              <a:t>A</a:t>
            </a:r>
            <a:r>
              <a:rPr lang="zh-CN" altLang="en-US" b="1">
                <a:solidFill>
                  <a:schemeClr val="accent2"/>
                </a:solidFill>
                <a:latin typeface="宋体" pitchFamily="2" charset="-122"/>
              </a:rPr>
              <a:t>：</a:t>
            </a:r>
            <a:r>
              <a:rPr lang="en-US" altLang="zh-CN" b="1">
                <a:solidFill>
                  <a:schemeClr val="accent2"/>
                </a:solidFill>
                <a:latin typeface="宋体" pitchFamily="2" charset="-122"/>
              </a:rPr>
              <a:t>0    </a:t>
            </a:r>
            <a:r>
              <a:rPr lang="zh-CN" altLang="en-US" b="1">
                <a:solidFill>
                  <a:schemeClr val="accent2"/>
                </a:solidFill>
                <a:latin typeface="宋体" pitchFamily="2" charset="-122"/>
              </a:rPr>
              <a:t>末投入</a:t>
            </a:r>
            <a:r>
              <a:rPr lang="en-US" altLang="zh-CN" b="1">
                <a:solidFill>
                  <a:schemeClr val="accent2"/>
                </a:solidFill>
                <a:latin typeface="宋体" pitchFamily="2" charset="-122"/>
              </a:rPr>
              <a:t>1</a:t>
            </a:r>
            <a:r>
              <a:rPr lang="zh-CN" altLang="en-US" b="1">
                <a:solidFill>
                  <a:schemeClr val="accent2"/>
                </a:solidFill>
                <a:latin typeface="宋体" pitchFamily="2" charset="-122"/>
              </a:rPr>
              <a:t>元钱币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>
                <a:solidFill>
                  <a:schemeClr val="accent2"/>
                </a:solidFill>
                <a:latin typeface="宋体" pitchFamily="2" charset="-122"/>
              </a:rPr>
              <a:t>1    </a:t>
            </a:r>
            <a:r>
              <a:rPr lang="zh-CN" altLang="en-US" b="1">
                <a:solidFill>
                  <a:schemeClr val="accent2"/>
                </a:solidFill>
                <a:latin typeface="宋体" pitchFamily="2" charset="-122"/>
              </a:rPr>
              <a:t>投入</a:t>
            </a:r>
            <a:r>
              <a:rPr lang="en-US" altLang="zh-CN" b="1">
                <a:solidFill>
                  <a:schemeClr val="accent2"/>
                </a:solidFill>
                <a:latin typeface="宋体" pitchFamily="2" charset="-122"/>
              </a:rPr>
              <a:t>1</a:t>
            </a:r>
            <a:r>
              <a:rPr lang="zh-CN" altLang="en-US" b="1">
                <a:solidFill>
                  <a:schemeClr val="accent2"/>
                </a:solidFill>
                <a:latin typeface="宋体" pitchFamily="2" charset="-122"/>
              </a:rPr>
              <a:t>元分钱币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zh-CN" altLang="en-US" b="1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  <a:latin typeface="宋体" pitchFamily="2" charset="-122"/>
              </a:rPr>
              <a:t>B</a:t>
            </a:r>
            <a:r>
              <a:rPr lang="zh-CN" altLang="en-US" b="1">
                <a:solidFill>
                  <a:schemeClr val="accent2"/>
                </a:solidFill>
                <a:latin typeface="宋体" pitchFamily="2" charset="-122"/>
              </a:rPr>
              <a:t>：</a:t>
            </a:r>
            <a:r>
              <a:rPr lang="en-US" altLang="zh-CN" b="1">
                <a:solidFill>
                  <a:schemeClr val="accent2"/>
                </a:solidFill>
                <a:latin typeface="宋体" pitchFamily="2" charset="-122"/>
              </a:rPr>
              <a:t>0    </a:t>
            </a:r>
            <a:r>
              <a:rPr lang="zh-CN" altLang="en-US" b="1">
                <a:solidFill>
                  <a:schemeClr val="accent2"/>
                </a:solidFill>
                <a:latin typeface="宋体" pitchFamily="2" charset="-122"/>
              </a:rPr>
              <a:t>末投入</a:t>
            </a:r>
            <a:r>
              <a:rPr lang="en-US" altLang="zh-CN" b="1">
                <a:solidFill>
                  <a:schemeClr val="accent2"/>
                </a:solidFill>
                <a:latin typeface="宋体" pitchFamily="2" charset="-122"/>
              </a:rPr>
              <a:t>5</a:t>
            </a:r>
            <a:r>
              <a:rPr lang="zh-CN" altLang="en-US" b="1">
                <a:solidFill>
                  <a:schemeClr val="accent2"/>
                </a:solidFill>
                <a:latin typeface="宋体" pitchFamily="2" charset="-122"/>
              </a:rPr>
              <a:t>角钱币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>
                <a:solidFill>
                  <a:schemeClr val="accent2"/>
                </a:solidFill>
                <a:latin typeface="宋体" pitchFamily="2" charset="-122"/>
              </a:rPr>
              <a:t>1    </a:t>
            </a:r>
            <a:r>
              <a:rPr lang="zh-CN" altLang="en-US" b="1">
                <a:solidFill>
                  <a:schemeClr val="accent2"/>
                </a:solidFill>
                <a:latin typeface="宋体" pitchFamily="2" charset="-122"/>
              </a:rPr>
              <a:t>投入</a:t>
            </a:r>
            <a:r>
              <a:rPr lang="en-US" altLang="zh-CN" b="1">
                <a:solidFill>
                  <a:schemeClr val="accent2"/>
                </a:solidFill>
                <a:latin typeface="宋体" pitchFamily="2" charset="-122"/>
              </a:rPr>
              <a:t>5</a:t>
            </a:r>
            <a:r>
              <a:rPr lang="zh-CN" altLang="en-US" b="1">
                <a:solidFill>
                  <a:schemeClr val="accent2"/>
                </a:solidFill>
                <a:latin typeface="宋体" pitchFamily="2" charset="-122"/>
              </a:rPr>
              <a:t>角钱币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zh-CN" altLang="en-US" b="1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宋体" pitchFamily="2" charset="-122"/>
              </a:rPr>
              <a:t>Y</a:t>
            </a:r>
            <a:r>
              <a:rPr lang="zh-CN" altLang="en-US" b="1">
                <a:solidFill>
                  <a:schemeClr val="tx2"/>
                </a:solidFill>
                <a:latin typeface="宋体" pitchFamily="2" charset="-122"/>
              </a:rPr>
              <a:t>：</a:t>
            </a:r>
            <a:r>
              <a:rPr lang="en-US" altLang="zh-CN" b="1">
                <a:solidFill>
                  <a:schemeClr val="tx2"/>
                </a:solidFill>
                <a:latin typeface="宋体" pitchFamily="2" charset="-122"/>
              </a:rPr>
              <a:t>0     </a:t>
            </a:r>
            <a:r>
              <a:rPr lang="zh-CN" altLang="en-US" b="1">
                <a:solidFill>
                  <a:schemeClr val="tx2"/>
                </a:solidFill>
                <a:latin typeface="宋体" pitchFamily="2" charset="-122"/>
              </a:rPr>
              <a:t>不给打火机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宋体" pitchFamily="2" charset="-122"/>
              </a:rPr>
              <a:t>   </a:t>
            </a:r>
            <a:r>
              <a:rPr lang="en-US" altLang="zh-CN" b="1">
                <a:solidFill>
                  <a:schemeClr val="tx2"/>
                </a:solidFill>
                <a:latin typeface="宋体" pitchFamily="2" charset="-122"/>
              </a:rPr>
              <a:t>1      </a:t>
            </a:r>
            <a:r>
              <a:rPr lang="zh-CN" altLang="en-US" b="1">
                <a:solidFill>
                  <a:schemeClr val="tx2"/>
                </a:solidFill>
                <a:latin typeface="宋体" pitchFamily="2" charset="-122"/>
              </a:rPr>
              <a:t>给打火机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zh-CN" altLang="en-US" b="1">
              <a:solidFill>
                <a:schemeClr val="tx2"/>
              </a:solidFill>
              <a:latin typeface="宋体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宋体" pitchFamily="2" charset="-122"/>
              </a:rPr>
              <a:t>Z</a:t>
            </a:r>
            <a:r>
              <a:rPr lang="zh-CN" altLang="en-US" b="1">
                <a:solidFill>
                  <a:schemeClr val="tx2"/>
                </a:solidFill>
                <a:latin typeface="宋体" pitchFamily="2" charset="-122"/>
              </a:rPr>
              <a:t>：</a:t>
            </a:r>
            <a:r>
              <a:rPr lang="en-US" altLang="zh-CN" b="1">
                <a:solidFill>
                  <a:schemeClr val="tx2"/>
                </a:solidFill>
                <a:latin typeface="宋体" pitchFamily="2" charset="-122"/>
              </a:rPr>
              <a:t>0     </a:t>
            </a:r>
            <a:r>
              <a:rPr lang="zh-CN" altLang="en-US" b="1">
                <a:solidFill>
                  <a:schemeClr val="tx2"/>
                </a:solidFill>
                <a:latin typeface="宋体" pitchFamily="2" charset="-122"/>
              </a:rPr>
              <a:t>不找</a:t>
            </a:r>
            <a:r>
              <a:rPr lang="en-US" altLang="zh-CN" b="1">
                <a:solidFill>
                  <a:schemeClr val="tx2"/>
                </a:solidFill>
                <a:latin typeface="宋体" pitchFamily="2" charset="-122"/>
              </a:rPr>
              <a:t>5</a:t>
            </a:r>
            <a:r>
              <a:rPr lang="zh-CN" altLang="en-US" b="1">
                <a:solidFill>
                  <a:schemeClr val="tx2"/>
                </a:solidFill>
                <a:latin typeface="宋体" pitchFamily="2" charset="-122"/>
              </a:rPr>
              <a:t>角钱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宋体" pitchFamily="2" charset="-122"/>
              </a:rPr>
              <a:t>   </a:t>
            </a:r>
            <a:r>
              <a:rPr lang="en-US" altLang="zh-CN" b="1">
                <a:solidFill>
                  <a:schemeClr val="tx2"/>
                </a:solidFill>
                <a:latin typeface="宋体" pitchFamily="2" charset="-122"/>
              </a:rPr>
              <a:t>1      </a:t>
            </a:r>
            <a:r>
              <a:rPr lang="zh-CN" altLang="en-US" b="1">
                <a:solidFill>
                  <a:schemeClr val="tx2"/>
                </a:solidFill>
                <a:latin typeface="宋体" pitchFamily="2" charset="-122"/>
              </a:rPr>
              <a:t>找</a:t>
            </a:r>
            <a:r>
              <a:rPr lang="en-US" altLang="zh-CN" b="1">
                <a:solidFill>
                  <a:schemeClr val="tx2"/>
                </a:solidFill>
                <a:latin typeface="宋体" pitchFamily="2" charset="-122"/>
              </a:rPr>
              <a:t>5</a:t>
            </a:r>
            <a:r>
              <a:rPr lang="zh-CN" altLang="en-US" b="1">
                <a:solidFill>
                  <a:schemeClr val="tx2"/>
                </a:solidFill>
                <a:latin typeface="宋体" pitchFamily="2" charset="-122"/>
              </a:rPr>
              <a:t>角钱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zh-CN" altLang="en-US" b="1">
              <a:solidFill>
                <a:schemeClr val="tx2"/>
              </a:solidFill>
              <a:latin typeface="宋体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b="1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90125" name="Text Box 13"/>
          <p:cNvSpPr txBox="1">
            <a:spLocks noChangeArrowheads="1"/>
          </p:cNvSpPr>
          <p:nvPr/>
        </p:nvSpPr>
        <p:spPr bwMode="auto">
          <a:xfrm>
            <a:off x="6091238" y="2028825"/>
            <a:ext cx="25146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A50021"/>
                </a:solidFill>
              </a:rPr>
              <a:t>S0</a:t>
            </a:r>
            <a:r>
              <a:rPr lang="zh-CN" altLang="en-US">
                <a:solidFill>
                  <a:srgbClr val="A50021"/>
                </a:solidFill>
              </a:rPr>
              <a:t>：</a:t>
            </a:r>
            <a:r>
              <a:rPr lang="zh-CN" altLang="en-US" b="1">
                <a:solidFill>
                  <a:srgbClr val="A50021"/>
                </a:solidFill>
                <a:latin typeface="宋体" pitchFamily="2" charset="-122"/>
              </a:rPr>
              <a:t>末投钱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A50021"/>
                </a:solidFill>
                <a:latin typeface="宋体" pitchFamily="2" charset="-122"/>
              </a:rPr>
              <a:t>S1</a:t>
            </a:r>
            <a:r>
              <a:rPr lang="zh-CN" altLang="en-US" b="1">
                <a:solidFill>
                  <a:srgbClr val="A50021"/>
                </a:solidFill>
                <a:latin typeface="宋体" pitchFamily="2" charset="-122"/>
              </a:rPr>
              <a:t>：已投</a:t>
            </a:r>
            <a:r>
              <a:rPr lang="en-US" altLang="zh-CN" b="1">
                <a:solidFill>
                  <a:srgbClr val="A50021"/>
                </a:solidFill>
                <a:latin typeface="宋体" pitchFamily="2" charset="-122"/>
              </a:rPr>
              <a:t>5</a:t>
            </a:r>
            <a:r>
              <a:rPr lang="zh-CN" altLang="en-US" b="1">
                <a:solidFill>
                  <a:srgbClr val="A50021"/>
                </a:solidFill>
                <a:latin typeface="宋体" pitchFamily="2" charset="-122"/>
              </a:rPr>
              <a:t>角钱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A50021"/>
                </a:solidFill>
                <a:latin typeface="宋体" pitchFamily="2" charset="-122"/>
              </a:rPr>
              <a:t>S2</a:t>
            </a:r>
            <a:r>
              <a:rPr lang="zh-CN" altLang="en-US" b="1">
                <a:solidFill>
                  <a:srgbClr val="A50021"/>
                </a:solidFill>
                <a:latin typeface="宋体" pitchFamily="2" charset="-122"/>
              </a:rPr>
              <a:t>：已投</a:t>
            </a:r>
            <a:r>
              <a:rPr lang="en-US" altLang="zh-CN" b="1">
                <a:solidFill>
                  <a:srgbClr val="A50021"/>
                </a:solidFill>
                <a:latin typeface="宋体" pitchFamily="2" charset="-122"/>
              </a:rPr>
              <a:t>1</a:t>
            </a:r>
            <a:r>
              <a:rPr lang="zh-CN" altLang="en-US" b="1">
                <a:solidFill>
                  <a:srgbClr val="A50021"/>
                </a:solidFill>
                <a:latin typeface="宋体" pitchFamily="2" charset="-122"/>
              </a:rPr>
              <a:t>元钱</a:t>
            </a:r>
          </a:p>
          <a:p>
            <a:pPr>
              <a:spcBef>
                <a:spcPct val="50000"/>
              </a:spcBef>
            </a:pPr>
            <a:endParaRPr lang="en-US" altLang="zh-CN" b="1">
              <a:solidFill>
                <a:srgbClr val="A50021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0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90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0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4" grpId="0" build="p" autoUpdateAnimBg="0"/>
      <p:bldP spid="90125" grpId="0" build="p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/>
              <a:t>列状态转换图</a:t>
            </a:r>
          </a:p>
        </p:txBody>
      </p:sp>
      <p:grpSp>
        <p:nvGrpSpPr>
          <p:cNvPr id="91139" name="Group 3"/>
          <p:cNvGrpSpPr>
            <a:grpSpLocks/>
          </p:cNvGrpSpPr>
          <p:nvPr/>
        </p:nvGrpSpPr>
        <p:grpSpPr bwMode="auto">
          <a:xfrm>
            <a:off x="0" y="1812925"/>
            <a:ext cx="2514600" cy="3368675"/>
            <a:chOff x="1368" y="929"/>
            <a:chExt cx="1584" cy="2122"/>
          </a:xfrm>
        </p:grpSpPr>
        <p:sp>
          <p:nvSpPr>
            <p:cNvPr id="91140" name="Rectangle 4"/>
            <p:cNvSpPr>
              <a:spLocks noChangeArrowheads="1"/>
            </p:cNvSpPr>
            <p:nvPr/>
          </p:nvSpPr>
          <p:spPr bwMode="auto">
            <a:xfrm>
              <a:off x="1368" y="929"/>
              <a:ext cx="1584" cy="212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41" name="Rectangle 5"/>
            <p:cNvSpPr>
              <a:spLocks noChangeArrowheads="1"/>
            </p:cNvSpPr>
            <p:nvPr/>
          </p:nvSpPr>
          <p:spPr bwMode="auto">
            <a:xfrm>
              <a:off x="1638" y="1233"/>
              <a:ext cx="252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42" name="Rectangle 6"/>
            <p:cNvSpPr>
              <a:spLocks noChangeArrowheads="1"/>
            </p:cNvSpPr>
            <p:nvPr/>
          </p:nvSpPr>
          <p:spPr bwMode="auto">
            <a:xfrm>
              <a:off x="2223" y="1233"/>
              <a:ext cx="342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43" name="Rectangle 7"/>
            <p:cNvSpPr>
              <a:spLocks noChangeArrowheads="1"/>
            </p:cNvSpPr>
            <p:nvPr/>
          </p:nvSpPr>
          <p:spPr bwMode="auto">
            <a:xfrm>
              <a:off x="1584" y="2364"/>
              <a:ext cx="252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44" name="Rectangle 8"/>
            <p:cNvSpPr>
              <a:spLocks noChangeArrowheads="1"/>
            </p:cNvSpPr>
            <p:nvPr/>
          </p:nvSpPr>
          <p:spPr bwMode="auto">
            <a:xfrm>
              <a:off x="2223" y="2290"/>
              <a:ext cx="468" cy="3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45" name="Rectangle 9"/>
            <p:cNvSpPr>
              <a:spLocks noChangeArrowheads="1"/>
            </p:cNvSpPr>
            <p:nvPr/>
          </p:nvSpPr>
          <p:spPr bwMode="auto">
            <a:xfrm>
              <a:off x="1724" y="1759"/>
              <a:ext cx="8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800" b="1">
                  <a:solidFill>
                    <a:srgbClr val="FF0066"/>
                  </a:solidFill>
                </a:rPr>
                <a:t>自动售货机</a:t>
              </a:r>
            </a:p>
          </p:txBody>
        </p:sp>
        <p:sp>
          <p:nvSpPr>
            <p:cNvPr id="91146" name="Text Box 10"/>
            <p:cNvSpPr txBox="1">
              <a:spLocks noChangeArrowheads="1"/>
            </p:cNvSpPr>
            <p:nvPr/>
          </p:nvSpPr>
          <p:spPr bwMode="auto">
            <a:xfrm>
              <a:off x="1581" y="1383"/>
              <a:ext cx="61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>
                  <a:solidFill>
                    <a:schemeClr val="accent1"/>
                  </a:solidFill>
                </a:rPr>
                <a:t>1</a:t>
              </a:r>
              <a:r>
                <a:rPr lang="zh-CN" altLang="en-US" sz="1200" b="1">
                  <a:solidFill>
                    <a:schemeClr val="accent1"/>
                  </a:solidFill>
                </a:rPr>
                <a:t>分币口</a:t>
              </a:r>
            </a:p>
          </p:txBody>
        </p:sp>
        <p:sp>
          <p:nvSpPr>
            <p:cNvPr id="91147" name="Text Box 11"/>
            <p:cNvSpPr txBox="1">
              <a:spLocks noChangeArrowheads="1"/>
            </p:cNvSpPr>
            <p:nvPr/>
          </p:nvSpPr>
          <p:spPr bwMode="auto">
            <a:xfrm>
              <a:off x="2198" y="1383"/>
              <a:ext cx="61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>
                  <a:solidFill>
                    <a:schemeClr val="accent1"/>
                  </a:solidFill>
                </a:rPr>
                <a:t>2</a:t>
              </a:r>
              <a:r>
                <a:rPr lang="zh-CN" altLang="en-US" sz="1200" b="1">
                  <a:solidFill>
                    <a:schemeClr val="accent1"/>
                  </a:solidFill>
                </a:rPr>
                <a:t>分币口</a:t>
              </a:r>
            </a:p>
          </p:txBody>
        </p:sp>
      </p:grpSp>
      <p:sp>
        <p:nvSpPr>
          <p:cNvPr id="91148" name="Oval 12"/>
          <p:cNvSpPr>
            <a:spLocks noChangeArrowheads="1"/>
          </p:cNvSpPr>
          <p:nvPr/>
        </p:nvSpPr>
        <p:spPr bwMode="auto">
          <a:xfrm>
            <a:off x="4160838" y="2443163"/>
            <a:ext cx="1100137" cy="688975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S0</a:t>
            </a:r>
          </a:p>
        </p:txBody>
      </p:sp>
      <p:sp>
        <p:nvSpPr>
          <p:cNvPr id="91149" name="Oval 13"/>
          <p:cNvSpPr>
            <a:spLocks noChangeArrowheads="1"/>
          </p:cNvSpPr>
          <p:nvPr/>
        </p:nvSpPr>
        <p:spPr bwMode="auto">
          <a:xfrm>
            <a:off x="6496050" y="2443163"/>
            <a:ext cx="1100138" cy="688975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S1</a:t>
            </a:r>
          </a:p>
        </p:txBody>
      </p:sp>
      <p:sp>
        <p:nvSpPr>
          <p:cNvPr id="91150" name="Oval 14"/>
          <p:cNvSpPr>
            <a:spLocks noChangeArrowheads="1"/>
          </p:cNvSpPr>
          <p:nvPr/>
        </p:nvSpPr>
        <p:spPr bwMode="auto">
          <a:xfrm>
            <a:off x="5260975" y="4471988"/>
            <a:ext cx="1100138" cy="688975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S2</a:t>
            </a:r>
          </a:p>
        </p:txBody>
      </p:sp>
      <p:cxnSp>
        <p:nvCxnSpPr>
          <p:cNvPr id="91151" name="AutoShape 15"/>
          <p:cNvCxnSpPr>
            <a:cxnSpLocks noChangeShapeType="1"/>
            <a:stCxn id="91148" idx="0"/>
            <a:endCxn id="91149" idx="0"/>
          </p:cNvCxnSpPr>
          <p:nvPr/>
        </p:nvCxnSpPr>
        <p:spPr bwMode="auto">
          <a:xfrm rot="5400000" flipV="1">
            <a:off x="5878513" y="1276350"/>
            <a:ext cx="1587" cy="2335213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91152" name="Group 16"/>
          <p:cNvGrpSpPr>
            <a:grpSpLocks/>
          </p:cNvGrpSpPr>
          <p:nvPr/>
        </p:nvGrpSpPr>
        <p:grpSpPr bwMode="auto">
          <a:xfrm>
            <a:off x="5260975" y="1447800"/>
            <a:ext cx="1235075" cy="731838"/>
            <a:chOff x="3314" y="912"/>
            <a:chExt cx="778" cy="461"/>
          </a:xfrm>
        </p:grpSpPr>
        <p:sp>
          <p:nvSpPr>
            <p:cNvPr id="91153" name="Text Box 17"/>
            <p:cNvSpPr txBox="1">
              <a:spLocks noChangeArrowheads="1"/>
            </p:cNvSpPr>
            <p:nvPr/>
          </p:nvSpPr>
          <p:spPr bwMode="auto">
            <a:xfrm>
              <a:off x="3314" y="912"/>
              <a:ext cx="4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/>
            </a:p>
          </p:txBody>
        </p:sp>
        <p:sp>
          <p:nvSpPr>
            <p:cNvPr id="91154" name="Line 18"/>
            <p:cNvSpPr>
              <a:spLocks noChangeShapeType="1"/>
            </p:cNvSpPr>
            <p:nvPr/>
          </p:nvSpPr>
          <p:spPr bwMode="auto">
            <a:xfrm flipH="1">
              <a:off x="3334" y="970"/>
              <a:ext cx="416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5" name="Text Box 19"/>
            <p:cNvSpPr txBox="1">
              <a:spLocks noChangeArrowheads="1"/>
            </p:cNvSpPr>
            <p:nvPr/>
          </p:nvSpPr>
          <p:spPr bwMode="auto">
            <a:xfrm>
              <a:off x="3314" y="969"/>
              <a:ext cx="5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/>
                <a:t>01</a:t>
              </a:r>
            </a:p>
          </p:txBody>
        </p:sp>
        <p:sp>
          <p:nvSpPr>
            <p:cNvPr id="91156" name="Text Box 20"/>
            <p:cNvSpPr txBox="1">
              <a:spLocks noChangeArrowheads="1"/>
            </p:cNvSpPr>
            <p:nvPr/>
          </p:nvSpPr>
          <p:spPr bwMode="auto">
            <a:xfrm>
              <a:off x="3485" y="1114"/>
              <a:ext cx="6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/>
                <a:t>00</a:t>
              </a:r>
            </a:p>
          </p:txBody>
        </p:sp>
      </p:grpSp>
      <p:cxnSp>
        <p:nvCxnSpPr>
          <p:cNvPr id="91157" name="AutoShape 21"/>
          <p:cNvCxnSpPr>
            <a:cxnSpLocks noChangeShapeType="1"/>
            <a:stCxn id="91148" idx="1"/>
            <a:endCxn id="91148" idx="3"/>
          </p:cNvCxnSpPr>
          <p:nvPr/>
        </p:nvCxnSpPr>
        <p:spPr bwMode="auto">
          <a:xfrm rot="5400000" flipV="1">
            <a:off x="4079081" y="2786857"/>
            <a:ext cx="485775" cy="1588"/>
          </a:xfrm>
          <a:prstGeom prst="curvedConnector5">
            <a:avLst>
              <a:gd name="adj1" fmla="val -67972"/>
              <a:gd name="adj2" fmla="val -73600000"/>
              <a:gd name="adj3" fmla="val 16797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91158" name="Group 22"/>
          <p:cNvGrpSpPr>
            <a:grpSpLocks/>
          </p:cNvGrpSpPr>
          <p:nvPr/>
        </p:nvGrpSpPr>
        <p:grpSpPr bwMode="auto">
          <a:xfrm>
            <a:off x="2514600" y="2444750"/>
            <a:ext cx="1235075" cy="731838"/>
            <a:chOff x="3314" y="912"/>
            <a:chExt cx="778" cy="461"/>
          </a:xfrm>
        </p:grpSpPr>
        <p:sp>
          <p:nvSpPr>
            <p:cNvPr id="91159" name="Text Box 23"/>
            <p:cNvSpPr txBox="1">
              <a:spLocks noChangeArrowheads="1"/>
            </p:cNvSpPr>
            <p:nvPr/>
          </p:nvSpPr>
          <p:spPr bwMode="auto">
            <a:xfrm>
              <a:off x="3314" y="912"/>
              <a:ext cx="4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/>
            </a:p>
          </p:txBody>
        </p:sp>
        <p:sp>
          <p:nvSpPr>
            <p:cNvPr id="91160" name="Line 24"/>
            <p:cNvSpPr>
              <a:spLocks noChangeShapeType="1"/>
            </p:cNvSpPr>
            <p:nvPr/>
          </p:nvSpPr>
          <p:spPr bwMode="auto">
            <a:xfrm flipH="1">
              <a:off x="3334" y="970"/>
              <a:ext cx="416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61" name="Text Box 25"/>
            <p:cNvSpPr txBox="1">
              <a:spLocks noChangeArrowheads="1"/>
            </p:cNvSpPr>
            <p:nvPr/>
          </p:nvSpPr>
          <p:spPr bwMode="auto">
            <a:xfrm>
              <a:off x="3314" y="969"/>
              <a:ext cx="5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/>
                <a:t>00</a:t>
              </a:r>
            </a:p>
          </p:txBody>
        </p:sp>
        <p:sp>
          <p:nvSpPr>
            <p:cNvPr id="91162" name="Text Box 26"/>
            <p:cNvSpPr txBox="1">
              <a:spLocks noChangeArrowheads="1"/>
            </p:cNvSpPr>
            <p:nvPr/>
          </p:nvSpPr>
          <p:spPr bwMode="auto">
            <a:xfrm>
              <a:off x="3485" y="1114"/>
              <a:ext cx="6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/>
                <a:t>00</a:t>
              </a:r>
            </a:p>
          </p:txBody>
        </p:sp>
      </p:grpSp>
      <p:cxnSp>
        <p:nvCxnSpPr>
          <p:cNvPr id="91163" name="AutoShape 27"/>
          <p:cNvCxnSpPr>
            <a:cxnSpLocks noChangeShapeType="1"/>
            <a:stCxn id="91148" idx="4"/>
            <a:endCxn id="91168" idx="2"/>
          </p:cNvCxnSpPr>
          <p:nvPr/>
        </p:nvCxnSpPr>
        <p:spPr bwMode="auto">
          <a:xfrm rot="16200000" flipH="1">
            <a:off x="4506913" y="3336925"/>
            <a:ext cx="1295400" cy="885825"/>
          </a:xfrm>
          <a:prstGeom prst="curvedConnector3">
            <a:avLst>
              <a:gd name="adj1" fmla="val 5122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91164" name="Group 28"/>
          <p:cNvGrpSpPr>
            <a:grpSpLocks/>
          </p:cNvGrpSpPr>
          <p:nvPr/>
        </p:nvGrpSpPr>
        <p:grpSpPr bwMode="auto">
          <a:xfrm>
            <a:off x="4843463" y="3740150"/>
            <a:ext cx="1235075" cy="731838"/>
            <a:chOff x="3314" y="912"/>
            <a:chExt cx="778" cy="461"/>
          </a:xfrm>
        </p:grpSpPr>
        <p:sp>
          <p:nvSpPr>
            <p:cNvPr id="91165" name="Text Box 29"/>
            <p:cNvSpPr txBox="1">
              <a:spLocks noChangeArrowheads="1"/>
            </p:cNvSpPr>
            <p:nvPr/>
          </p:nvSpPr>
          <p:spPr bwMode="auto">
            <a:xfrm>
              <a:off x="3314" y="912"/>
              <a:ext cx="4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/>
            </a:p>
          </p:txBody>
        </p:sp>
        <p:sp>
          <p:nvSpPr>
            <p:cNvPr id="91166" name="Line 30"/>
            <p:cNvSpPr>
              <a:spLocks noChangeShapeType="1"/>
            </p:cNvSpPr>
            <p:nvPr/>
          </p:nvSpPr>
          <p:spPr bwMode="auto">
            <a:xfrm flipH="1">
              <a:off x="3334" y="970"/>
              <a:ext cx="416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67" name="Text Box 31"/>
            <p:cNvSpPr txBox="1">
              <a:spLocks noChangeArrowheads="1"/>
            </p:cNvSpPr>
            <p:nvPr/>
          </p:nvSpPr>
          <p:spPr bwMode="auto">
            <a:xfrm>
              <a:off x="3314" y="969"/>
              <a:ext cx="5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/>
                <a:t>10</a:t>
              </a:r>
            </a:p>
          </p:txBody>
        </p:sp>
        <p:sp>
          <p:nvSpPr>
            <p:cNvPr id="91168" name="Text Box 32"/>
            <p:cNvSpPr txBox="1">
              <a:spLocks noChangeArrowheads="1"/>
            </p:cNvSpPr>
            <p:nvPr/>
          </p:nvSpPr>
          <p:spPr bwMode="auto">
            <a:xfrm>
              <a:off x="3485" y="1114"/>
              <a:ext cx="6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/>
                <a:t>00</a:t>
              </a:r>
            </a:p>
          </p:txBody>
        </p:sp>
      </p:grpSp>
      <p:cxnSp>
        <p:nvCxnSpPr>
          <p:cNvPr id="91169" name="AutoShape 33"/>
          <p:cNvCxnSpPr>
            <a:cxnSpLocks noChangeShapeType="1"/>
            <a:stCxn id="91149" idx="5"/>
            <a:endCxn id="91150" idx="6"/>
          </p:cNvCxnSpPr>
          <p:nvPr/>
        </p:nvCxnSpPr>
        <p:spPr bwMode="auto">
          <a:xfrm rot="5400000">
            <a:off x="6005513" y="3386138"/>
            <a:ext cx="1785937" cy="10747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91170" name="Group 34"/>
          <p:cNvGrpSpPr>
            <a:grpSpLocks/>
          </p:cNvGrpSpPr>
          <p:nvPr/>
        </p:nvGrpSpPr>
        <p:grpSpPr bwMode="auto">
          <a:xfrm>
            <a:off x="7112000" y="3740150"/>
            <a:ext cx="1235075" cy="731838"/>
            <a:chOff x="3314" y="912"/>
            <a:chExt cx="778" cy="461"/>
          </a:xfrm>
        </p:grpSpPr>
        <p:sp>
          <p:nvSpPr>
            <p:cNvPr id="91171" name="Text Box 35"/>
            <p:cNvSpPr txBox="1">
              <a:spLocks noChangeArrowheads="1"/>
            </p:cNvSpPr>
            <p:nvPr/>
          </p:nvSpPr>
          <p:spPr bwMode="auto">
            <a:xfrm>
              <a:off x="3314" y="912"/>
              <a:ext cx="4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/>
            </a:p>
          </p:txBody>
        </p:sp>
        <p:sp>
          <p:nvSpPr>
            <p:cNvPr id="91172" name="Line 36"/>
            <p:cNvSpPr>
              <a:spLocks noChangeShapeType="1"/>
            </p:cNvSpPr>
            <p:nvPr/>
          </p:nvSpPr>
          <p:spPr bwMode="auto">
            <a:xfrm flipH="1">
              <a:off x="3334" y="970"/>
              <a:ext cx="416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73" name="Text Box 37"/>
            <p:cNvSpPr txBox="1">
              <a:spLocks noChangeArrowheads="1"/>
            </p:cNvSpPr>
            <p:nvPr/>
          </p:nvSpPr>
          <p:spPr bwMode="auto">
            <a:xfrm>
              <a:off x="3314" y="969"/>
              <a:ext cx="5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/>
                <a:t>01</a:t>
              </a:r>
            </a:p>
          </p:txBody>
        </p:sp>
        <p:sp>
          <p:nvSpPr>
            <p:cNvPr id="91174" name="Text Box 38"/>
            <p:cNvSpPr txBox="1">
              <a:spLocks noChangeArrowheads="1"/>
            </p:cNvSpPr>
            <p:nvPr/>
          </p:nvSpPr>
          <p:spPr bwMode="auto">
            <a:xfrm>
              <a:off x="3485" y="1114"/>
              <a:ext cx="6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/>
                <a:t>00</a:t>
              </a:r>
            </a:p>
          </p:txBody>
        </p:sp>
      </p:grpSp>
      <p:cxnSp>
        <p:nvCxnSpPr>
          <p:cNvPr id="91175" name="AutoShape 39"/>
          <p:cNvCxnSpPr>
            <a:cxnSpLocks noChangeShapeType="1"/>
            <a:stCxn id="91149" idx="7"/>
            <a:endCxn id="91149" idx="5"/>
          </p:cNvCxnSpPr>
          <p:nvPr/>
        </p:nvCxnSpPr>
        <p:spPr bwMode="auto">
          <a:xfrm rot="5400000" flipV="1">
            <a:off x="7193756" y="2786857"/>
            <a:ext cx="485775" cy="1588"/>
          </a:xfrm>
          <a:prstGeom prst="curvedConnector5">
            <a:avLst>
              <a:gd name="adj1" fmla="val -67972"/>
              <a:gd name="adj2" fmla="val 73600000"/>
              <a:gd name="adj3" fmla="val 16797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91176" name="Group 40"/>
          <p:cNvGrpSpPr>
            <a:grpSpLocks/>
          </p:cNvGrpSpPr>
          <p:nvPr/>
        </p:nvGrpSpPr>
        <p:grpSpPr bwMode="auto">
          <a:xfrm>
            <a:off x="8453438" y="2333625"/>
            <a:ext cx="1235075" cy="731838"/>
            <a:chOff x="3314" y="912"/>
            <a:chExt cx="778" cy="461"/>
          </a:xfrm>
        </p:grpSpPr>
        <p:sp>
          <p:nvSpPr>
            <p:cNvPr id="91177" name="Text Box 41"/>
            <p:cNvSpPr txBox="1">
              <a:spLocks noChangeArrowheads="1"/>
            </p:cNvSpPr>
            <p:nvPr/>
          </p:nvSpPr>
          <p:spPr bwMode="auto">
            <a:xfrm>
              <a:off x="3314" y="912"/>
              <a:ext cx="4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/>
            </a:p>
          </p:txBody>
        </p:sp>
        <p:sp>
          <p:nvSpPr>
            <p:cNvPr id="91178" name="Line 42"/>
            <p:cNvSpPr>
              <a:spLocks noChangeShapeType="1"/>
            </p:cNvSpPr>
            <p:nvPr/>
          </p:nvSpPr>
          <p:spPr bwMode="auto">
            <a:xfrm flipH="1">
              <a:off x="3334" y="970"/>
              <a:ext cx="416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79" name="Text Box 43"/>
            <p:cNvSpPr txBox="1">
              <a:spLocks noChangeArrowheads="1"/>
            </p:cNvSpPr>
            <p:nvPr/>
          </p:nvSpPr>
          <p:spPr bwMode="auto">
            <a:xfrm>
              <a:off x="3314" y="969"/>
              <a:ext cx="5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/>
                <a:t>00</a:t>
              </a:r>
            </a:p>
          </p:txBody>
        </p:sp>
        <p:sp>
          <p:nvSpPr>
            <p:cNvPr id="91180" name="Text Box 44"/>
            <p:cNvSpPr txBox="1">
              <a:spLocks noChangeArrowheads="1"/>
            </p:cNvSpPr>
            <p:nvPr/>
          </p:nvSpPr>
          <p:spPr bwMode="auto">
            <a:xfrm>
              <a:off x="3485" y="1114"/>
              <a:ext cx="6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/>
                <a:t>00</a:t>
              </a:r>
            </a:p>
          </p:txBody>
        </p:sp>
      </p:grpSp>
      <p:grpSp>
        <p:nvGrpSpPr>
          <p:cNvPr id="91181" name="Group 45"/>
          <p:cNvGrpSpPr>
            <a:grpSpLocks/>
          </p:cNvGrpSpPr>
          <p:nvPr/>
        </p:nvGrpSpPr>
        <p:grpSpPr bwMode="auto">
          <a:xfrm>
            <a:off x="5395913" y="2765425"/>
            <a:ext cx="1235075" cy="731838"/>
            <a:chOff x="3314" y="912"/>
            <a:chExt cx="778" cy="461"/>
          </a:xfrm>
        </p:grpSpPr>
        <p:sp>
          <p:nvSpPr>
            <p:cNvPr id="91182" name="Text Box 46"/>
            <p:cNvSpPr txBox="1">
              <a:spLocks noChangeArrowheads="1"/>
            </p:cNvSpPr>
            <p:nvPr/>
          </p:nvSpPr>
          <p:spPr bwMode="auto">
            <a:xfrm>
              <a:off x="3314" y="912"/>
              <a:ext cx="4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/>
            </a:p>
          </p:txBody>
        </p:sp>
        <p:sp>
          <p:nvSpPr>
            <p:cNvPr id="91183" name="Line 47"/>
            <p:cNvSpPr>
              <a:spLocks noChangeShapeType="1"/>
            </p:cNvSpPr>
            <p:nvPr/>
          </p:nvSpPr>
          <p:spPr bwMode="auto">
            <a:xfrm flipH="1">
              <a:off x="3334" y="970"/>
              <a:ext cx="416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4" name="Text Box 48"/>
            <p:cNvSpPr txBox="1">
              <a:spLocks noChangeArrowheads="1"/>
            </p:cNvSpPr>
            <p:nvPr/>
          </p:nvSpPr>
          <p:spPr bwMode="auto">
            <a:xfrm>
              <a:off x="3314" y="969"/>
              <a:ext cx="5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/>
                <a:t>10</a:t>
              </a:r>
            </a:p>
          </p:txBody>
        </p:sp>
        <p:sp>
          <p:nvSpPr>
            <p:cNvPr id="91185" name="Text Box 49"/>
            <p:cNvSpPr txBox="1">
              <a:spLocks noChangeArrowheads="1"/>
            </p:cNvSpPr>
            <p:nvPr/>
          </p:nvSpPr>
          <p:spPr bwMode="auto">
            <a:xfrm>
              <a:off x="3485" y="1114"/>
              <a:ext cx="6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/>
                <a:t>10</a:t>
              </a:r>
            </a:p>
          </p:txBody>
        </p:sp>
      </p:grpSp>
      <p:cxnSp>
        <p:nvCxnSpPr>
          <p:cNvPr id="91186" name="AutoShape 50"/>
          <p:cNvCxnSpPr>
            <a:cxnSpLocks noChangeShapeType="1"/>
            <a:stCxn id="91149" idx="5"/>
            <a:endCxn id="91148" idx="4"/>
          </p:cNvCxnSpPr>
          <p:nvPr/>
        </p:nvCxnSpPr>
        <p:spPr bwMode="auto">
          <a:xfrm rot="5400000">
            <a:off x="6022975" y="1719263"/>
            <a:ext cx="101600" cy="2724150"/>
          </a:xfrm>
          <a:prstGeom prst="curvedConnector3">
            <a:avLst>
              <a:gd name="adj1" fmla="val 11093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1187" name="AutoShape 51"/>
          <p:cNvCxnSpPr>
            <a:cxnSpLocks noChangeShapeType="1"/>
            <a:stCxn id="91150" idx="6"/>
            <a:endCxn id="91150" idx="3"/>
          </p:cNvCxnSpPr>
          <p:nvPr/>
        </p:nvCxnSpPr>
        <p:spPr bwMode="auto">
          <a:xfrm flipH="1">
            <a:off x="5421313" y="4816475"/>
            <a:ext cx="939800" cy="242888"/>
          </a:xfrm>
          <a:prstGeom prst="curvedConnector4">
            <a:avLst>
              <a:gd name="adj1" fmla="val 167"/>
              <a:gd name="adj2" fmla="val 31241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91188" name="Group 52"/>
          <p:cNvGrpSpPr>
            <a:grpSpLocks/>
          </p:cNvGrpSpPr>
          <p:nvPr/>
        </p:nvGrpSpPr>
        <p:grpSpPr bwMode="auto">
          <a:xfrm>
            <a:off x="5470525" y="5360988"/>
            <a:ext cx="1235075" cy="731837"/>
            <a:chOff x="3314" y="912"/>
            <a:chExt cx="778" cy="461"/>
          </a:xfrm>
        </p:grpSpPr>
        <p:sp>
          <p:nvSpPr>
            <p:cNvPr id="91189" name="Text Box 53"/>
            <p:cNvSpPr txBox="1">
              <a:spLocks noChangeArrowheads="1"/>
            </p:cNvSpPr>
            <p:nvPr/>
          </p:nvSpPr>
          <p:spPr bwMode="auto">
            <a:xfrm>
              <a:off x="3314" y="912"/>
              <a:ext cx="4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/>
            </a:p>
          </p:txBody>
        </p:sp>
        <p:sp>
          <p:nvSpPr>
            <p:cNvPr id="91190" name="Line 54"/>
            <p:cNvSpPr>
              <a:spLocks noChangeShapeType="1"/>
            </p:cNvSpPr>
            <p:nvPr/>
          </p:nvSpPr>
          <p:spPr bwMode="auto">
            <a:xfrm flipH="1">
              <a:off x="3334" y="970"/>
              <a:ext cx="416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91" name="Text Box 55"/>
            <p:cNvSpPr txBox="1">
              <a:spLocks noChangeArrowheads="1"/>
            </p:cNvSpPr>
            <p:nvPr/>
          </p:nvSpPr>
          <p:spPr bwMode="auto">
            <a:xfrm>
              <a:off x="3314" y="969"/>
              <a:ext cx="5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/>
                <a:t>00</a:t>
              </a:r>
            </a:p>
          </p:txBody>
        </p:sp>
        <p:sp>
          <p:nvSpPr>
            <p:cNvPr id="91192" name="Text Box 56"/>
            <p:cNvSpPr txBox="1">
              <a:spLocks noChangeArrowheads="1"/>
            </p:cNvSpPr>
            <p:nvPr/>
          </p:nvSpPr>
          <p:spPr bwMode="auto">
            <a:xfrm>
              <a:off x="3485" y="1114"/>
              <a:ext cx="6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/>
                <a:t>00</a:t>
              </a:r>
            </a:p>
          </p:txBody>
        </p:sp>
      </p:grpSp>
      <p:cxnSp>
        <p:nvCxnSpPr>
          <p:cNvPr id="91193" name="AutoShape 57"/>
          <p:cNvCxnSpPr>
            <a:cxnSpLocks noChangeShapeType="1"/>
            <a:stCxn id="91150" idx="2"/>
            <a:endCxn id="91148" idx="4"/>
          </p:cNvCxnSpPr>
          <p:nvPr/>
        </p:nvCxnSpPr>
        <p:spPr bwMode="auto">
          <a:xfrm rot="10800000">
            <a:off x="4711700" y="3132138"/>
            <a:ext cx="549275" cy="16843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91194" name="Group 58"/>
          <p:cNvGrpSpPr>
            <a:grpSpLocks/>
          </p:cNvGrpSpPr>
          <p:nvPr/>
        </p:nvGrpSpPr>
        <p:grpSpPr bwMode="auto">
          <a:xfrm>
            <a:off x="3976688" y="3649663"/>
            <a:ext cx="1235075" cy="731837"/>
            <a:chOff x="3314" y="912"/>
            <a:chExt cx="778" cy="461"/>
          </a:xfrm>
        </p:grpSpPr>
        <p:sp>
          <p:nvSpPr>
            <p:cNvPr id="91195" name="Text Box 59"/>
            <p:cNvSpPr txBox="1">
              <a:spLocks noChangeArrowheads="1"/>
            </p:cNvSpPr>
            <p:nvPr/>
          </p:nvSpPr>
          <p:spPr bwMode="auto">
            <a:xfrm>
              <a:off x="3314" y="912"/>
              <a:ext cx="4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/>
            </a:p>
          </p:txBody>
        </p:sp>
        <p:sp>
          <p:nvSpPr>
            <p:cNvPr id="91196" name="Line 60"/>
            <p:cNvSpPr>
              <a:spLocks noChangeShapeType="1"/>
            </p:cNvSpPr>
            <p:nvPr/>
          </p:nvSpPr>
          <p:spPr bwMode="auto">
            <a:xfrm flipH="1">
              <a:off x="3334" y="970"/>
              <a:ext cx="416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97" name="Text Box 61"/>
            <p:cNvSpPr txBox="1">
              <a:spLocks noChangeArrowheads="1"/>
            </p:cNvSpPr>
            <p:nvPr/>
          </p:nvSpPr>
          <p:spPr bwMode="auto">
            <a:xfrm>
              <a:off x="3314" y="969"/>
              <a:ext cx="5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/>
                <a:t>01</a:t>
              </a:r>
            </a:p>
          </p:txBody>
        </p:sp>
        <p:sp>
          <p:nvSpPr>
            <p:cNvPr id="91198" name="Text Box 62"/>
            <p:cNvSpPr txBox="1">
              <a:spLocks noChangeArrowheads="1"/>
            </p:cNvSpPr>
            <p:nvPr/>
          </p:nvSpPr>
          <p:spPr bwMode="auto">
            <a:xfrm>
              <a:off x="3485" y="1114"/>
              <a:ext cx="6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/>
                <a:t>10</a:t>
              </a:r>
            </a:p>
          </p:txBody>
        </p:sp>
      </p:grpSp>
      <p:cxnSp>
        <p:nvCxnSpPr>
          <p:cNvPr id="91199" name="AutoShape 63"/>
          <p:cNvCxnSpPr>
            <a:cxnSpLocks noChangeShapeType="1"/>
            <a:stCxn id="91150" idx="3"/>
            <a:endCxn id="91148" idx="3"/>
          </p:cNvCxnSpPr>
          <p:nvPr/>
        </p:nvCxnSpPr>
        <p:spPr bwMode="auto">
          <a:xfrm rot="16200000" flipV="1">
            <a:off x="3856831" y="3494882"/>
            <a:ext cx="2028825" cy="1100138"/>
          </a:xfrm>
          <a:prstGeom prst="curvedConnector3">
            <a:avLst>
              <a:gd name="adj1" fmla="val -1627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91200" name="Group 64"/>
          <p:cNvGrpSpPr>
            <a:grpSpLocks/>
          </p:cNvGrpSpPr>
          <p:nvPr/>
        </p:nvGrpSpPr>
        <p:grpSpPr bwMode="auto">
          <a:xfrm>
            <a:off x="3976688" y="4816475"/>
            <a:ext cx="1235075" cy="731838"/>
            <a:chOff x="3314" y="912"/>
            <a:chExt cx="778" cy="461"/>
          </a:xfrm>
        </p:grpSpPr>
        <p:sp>
          <p:nvSpPr>
            <p:cNvPr id="91201" name="Text Box 65"/>
            <p:cNvSpPr txBox="1">
              <a:spLocks noChangeArrowheads="1"/>
            </p:cNvSpPr>
            <p:nvPr/>
          </p:nvSpPr>
          <p:spPr bwMode="auto">
            <a:xfrm>
              <a:off x="3314" y="912"/>
              <a:ext cx="4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/>
            </a:p>
          </p:txBody>
        </p:sp>
        <p:sp>
          <p:nvSpPr>
            <p:cNvPr id="91202" name="Line 66"/>
            <p:cNvSpPr>
              <a:spLocks noChangeShapeType="1"/>
            </p:cNvSpPr>
            <p:nvPr/>
          </p:nvSpPr>
          <p:spPr bwMode="auto">
            <a:xfrm flipH="1">
              <a:off x="3334" y="970"/>
              <a:ext cx="416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03" name="Text Box 67"/>
            <p:cNvSpPr txBox="1">
              <a:spLocks noChangeArrowheads="1"/>
            </p:cNvSpPr>
            <p:nvPr/>
          </p:nvSpPr>
          <p:spPr bwMode="auto">
            <a:xfrm>
              <a:off x="3314" y="969"/>
              <a:ext cx="5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/>
                <a:t>10</a:t>
              </a:r>
            </a:p>
          </p:txBody>
        </p:sp>
        <p:sp>
          <p:nvSpPr>
            <p:cNvPr id="91204" name="Text Box 68"/>
            <p:cNvSpPr txBox="1">
              <a:spLocks noChangeArrowheads="1"/>
            </p:cNvSpPr>
            <p:nvPr/>
          </p:nvSpPr>
          <p:spPr bwMode="auto">
            <a:xfrm>
              <a:off x="3485" y="1114"/>
              <a:ext cx="6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/>
                <a:t>11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1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1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1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1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1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1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1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1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1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1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1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1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1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1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1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1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1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1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1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1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1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1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1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1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1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1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1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1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1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1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1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91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91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1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1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91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91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8" grpId="0" animBg="1" autoUpdateAnimBg="0"/>
      <p:bldP spid="91149" grpId="0" animBg="1" autoUpdateAnimBg="0"/>
      <p:bldP spid="91150" grpId="0" animBg="1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477838" y="747713"/>
            <a:ext cx="49577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 b="1">
                <a:solidFill>
                  <a:schemeClr val="accent1"/>
                </a:solidFill>
                <a:latin typeface="宋体" pitchFamily="2" charset="-122"/>
              </a:rPr>
              <a:t>2</a:t>
            </a:r>
            <a:r>
              <a:rPr lang="zh-CN" altLang="en-US" sz="2800" b="1">
                <a:solidFill>
                  <a:schemeClr val="accent1"/>
                </a:solidFill>
                <a:latin typeface="宋体" pitchFamily="2" charset="-122"/>
              </a:rPr>
              <a:t>、状态分配</a:t>
            </a:r>
          </a:p>
          <a:p>
            <a:pPr>
              <a:spcBef>
                <a:spcPct val="50000"/>
              </a:spcBef>
            </a:pPr>
            <a:endParaRPr lang="en-US" altLang="zh-CN"/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2228850" y="1814513"/>
            <a:ext cx="668655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        Q1Q0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S0:     0 0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S1:     0 1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S2:     1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838200" y="990600"/>
            <a:ext cx="7772400" cy="53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accent1"/>
                </a:solidFill>
              </a:rPr>
              <a:t>一、分析方法的任务：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accent1"/>
                </a:solidFill>
              </a:rPr>
              <a:t>给定时序逻辑电路，找出其变化规律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accent1"/>
                </a:solidFill>
              </a:rPr>
              <a:t>二、步骤：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1</a:t>
            </a:r>
            <a:r>
              <a:rPr lang="zh-CN" altLang="en-US" b="1">
                <a:solidFill>
                  <a:schemeClr val="accent1"/>
                </a:solidFill>
              </a:rPr>
              <a:t>、写出驱动方程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2</a:t>
            </a:r>
            <a:r>
              <a:rPr lang="zh-CN" altLang="en-US" b="1">
                <a:solidFill>
                  <a:schemeClr val="accent1"/>
                </a:solidFill>
              </a:rPr>
              <a:t>、写出输出方程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3</a:t>
            </a:r>
            <a:r>
              <a:rPr lang="zh-CN" altLang="en-US" b="1">
                <a:solidFill>
                  <a:schemeClr val="accent1"/>
                </a:solidFill>
              </a:rPr>
              <a:t>、求状态方程（</a:t>
            </a:r>
            <a:r>
              <a:rPr lang="zh-CN" altLang="en-US" b="1">
                <a:solidFill>
                  <a:srgbClr val="FF0066"/>
                </a:solidFill>
              </a:rPr>
              <a:t>把驱动方程代入触发器的特性方程</a:t>
            </a:r>
            <a:r>
              <a:rPr lang="zh-CN" altLang="en-US" b="1">
                <a:solidFill>
                  <a:schemeClr val="accent1"/>
                </a:solidFill>
              </a:rPr>
              <a:t>）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4</a:t>
            </a:r>
            <a:r>
              <a:rPr lang="zh-CN" altLang="en-US" b="1">
                <a:solidFill>
                  <a:schemeClr val="accent1"/>
                </a:solidFill>
              </a:rPr>
              <a:t>、计算状态转换表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5</a:t>
            </a:r>
            <a:r>
              <a:rPr lang="zh-CN" altLang="en-US" b="1">
                <a:solidFill>
                  <a:schemeClr val="accent1"/>
                </a:solidFill>
              </a:rPr>
              <a:t>、画状态转换图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6</a:t>
            </a:r>
            <a:r>
              <a:rPr lang="zh-CN" altLang="en-US" b="1">
                <a:solidFill>
                  <a:schemeClr val="accent1"/>
                </a:solidFill>
              </a:rPr>
              <a:t>、画时序图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7</a:t>
            </a:r>
            <a:r>
              <a:rPr lang="zh-CN" altLang="en-US" b="1">
                <a:solidFill>
                  <a:schemeClr val="accent1"/>
                </a:solidFill>
              </a:rPr>
              <a:t>、说明其逻辑功能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81163" y="342900"/>
            <a:ext cx="5791200" cy="647700"/>
          </a:xfrm>
        </p:spPr>
        <p:txBody>
          <a:bodyPr/>
          <a:lstStyle/>
          <a:p>
            <a:r>
              <a:rPr lang="en-US" altLang="zh-CN" sz="2800" b="1">
                <a:solidFill>
                  <a:schemeClr val="accent1"/>
                </a:solidFill>
              </a:rPr>
              <a:t>5.2   </a:t>
            </a:r>
            <a:r>
              <a:rPr lang="zh-CN" altLang="en-US" sz="2800" b="1">
                <a:solidFill>
                  <a:schemeClr val="accent1"/>
                </a:solidFill>
              </a:rPr>
              <a:t>同步时序逻辑电路的分析方法</a:t>
            </a:r>
            <a:endParaRPr lang="zh-CN" altLang="en-US" sz="280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12788" y="0"/>
            <a:ext cx="7772400" cy="1104900"/>
          </a:xfrm>
        </p:spPr>
        <p:txBody>
          <a:bodyPr/>
          <a:lstStyle/>
          <a:p>
            <a:r>
              <a:rPr lang="en-US" altLang="zh-CN" sz="3200" b="1"/>
              <a:t>3</a:t>
            </a:r>
            <a:r>
              <a:rPr lang="zh-CN" altLang="en-US" sz="3200" b="1"/>
              <a:t>、列次态卡诺图</a:t>
            </a:r>
          </a:p>
        </p:txBody>
      </p:sp>
      <p:grpSp>
        <p:nvGrpSpPr>
          <p:cNvPr id="93187" name="Group 3"/>
          <p:cNvGrpSpPr>
            <a:grpSpLocks/>
          </p:cNvGrpSpPr>
          <p:nvPr/>
        </p:nvGrpSpPr>
        <p:grpSpPr bwMode="auto">
          <a:xfrm>
            <a:off x="3127375" y="-111125"/>
            <a:ext cx="6491288" cy="4016375"/>
            <a:chOff x="1584" y="912"/>
            <a:chExt cx="4519" cy="2935"/>
          </a:xfrm>
        </p:grpSpPr>
        <p:sp>
          <p:nvSpPr>
            <p:cNvPr id="93188" name="Oval 4"/>
            <p:cNvSpPr>
              <a:spLocks noChangeArrowheads="1"/>
            </p:cNvSpPr>
            <p:nvPr/>
          </p:nvSpPr>
          <p:spPr bwMode="auto">
            <a:xfrm>
              <a:off x="2621" y="1539"/>
              <a:ext cx="693" cy="434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00</a:t>
              </a:r>
            </a:p>
          </p:txBody>
        </p:sp>
        <p:sp>
          <p:nvSpPr>
            <p:cNvPr id="93189" name="Oval 5"/>
            <p:cNvSpPr>
              <a:spLocks noChangeArrowheads="1"/>
            </p:cNvSpPr>
            <p:nvPr/>
          </p:nvSpPr>
          <p:spPr bwMode="auto">
            <a:xfrm>
              <a:off x="4092" y="1539"/>
              <a:ext cx="693" cy="434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01</a:t>
              </a:r>
            </a:p>
          </p:txBody>
        </p:sp>
        <p:sp>
          <p:nvSpPr>
            <p:cNvPr id="93190" name="Oval 6"/>
            <p:cNvSpPr>
              <a:spLocks noChangeArrowheads="1"/>
            </p:cNvSpPr>
            <p:nvPr/>
          </p:nvSpPr>
          <p:spPr bwMode="auto">
            <a:xfrm>
              <a:off x="3314" y="2817"/>
              <a:ext cx="693" cy="434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10</a:t>
              </a:r>
            </a:p>
          </p:txBody>
        </p:sp>
        <p:cxnSp>
          <p:nvCxnSpPr>
            <p:cNvPr id="93191" name="AutoShape 7"/>
            <p:cNvCxnSpPr>
              <a:cxnSpLocks noChangeShapeType="1"/>
              <a:stCxn id="93188" idx="0"/>
              <a:endCxn id="93189" idx="0"/>
            </p:cNvCxnSpPr>
            <p:nvPr/>
          </p:nvCxnSpPr>
          <p:spPr bwMode="auto">
            <a:xfrm rot="5400000" flipV="1">
              <a:off x="3703" y="804"/>
              <a:ext cx="1" cy="1471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grpSp>
          <p:nvGrpSpPr>
            <p:cNvPr id="93192" name="Group 8"/>
            <p:cNvGrpSpPr>
              <a:grpSpLocks/>
            </p:cNvGrpSpPr>
            <p:nvPr/>
          </p:nvGrpSpPr>
          <p:grpSpPr bwMode="auto">
            <a:xfrm>
              <a:off x="3314" y="912"/>
              <a:ext cx="778" cy="470"/>
              <a:chOff x="3314" y="912"/>
              <a:chExt cx="778" cy="470"/>
            </a:xfrm>
          </p:grpSpPr>
          <p:sp>
            <p:nvSpPr>
              <p:cNvPr id="93193" name="Text Box 9"/>
              <p:cNvSpPr txBox="1">
                <a:spLocks noChangeArrowheads="1"/>
              </p:cNvSpPr>
              <p:nvPr/>
            </p:nvSpPr>
            <p:spPr bwMode="auto">
              <a:xfrm>
                <a:off x="3314" y="912"/>
                <a:ext cx="430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/>
              </a:p>
            </p:txBody>
          </p:sp>
          <p:sp>
            <p:nvSpPr>
              <p:cNvPr id="93194" name="Line 10"/>
              <p:cNvSpPr>
                <a:spLocks noChangeShapeType="1"/>
              </p:cNvSpPr>
              <p:nvPr/>
            </p:nvSpPr>
            <p:spPr bwMode="auto">
              <a:xfrm flipH="1">
                <a:off x="3334" y="970"/>
                <a:ext cx="416" cy="4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95" name="Text Box 11"/>
              <p:cNvSpPr txBox="1">
                <a:spLocks noChangeArrowheads="1"/>
              </p:cNvSpPr>
              <p:nvPr/>
            </p:nvSpPr>
            <p:spPr bwMode="auto">
              <a:xfrm>
                <a:off x="3314" y="969"/>
                <a:ext cx="560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01</a:t>
                </a:r>
              </a:p>
            </p:txBody>
          </p:sp>
          <p:sp>
            <p:nvSpPr>
              <p:cNvPr id="93196" name="Text Box 12"/>
              <p:cNvSpPr txBox="1">
                <a:spLocks noChangeArrowheads="1"/>
              </p:cNvSpPr>
              <p:nvPr/>
            </p:nvSpPr>
            <p:spPr bwMode="auto">
              <a:xfrm>
                <a:off x="3485" y="1114"/>
                <a:ext cx="607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00</a:t>
                </a:r>
              </a:p>
            </p:txBody>
          </p:sp>
        </p:grpSp>
        <p:cxnSp>
          <p:nvCxnSpPr>
            <p:cNvPr id="93197" name="AutoShape 13"/>
            <p:cNvCxnSpPr>
              <a:cxnSpLocks noChangeShapeType="1"/>
              <a:stCxn id="93188" idx="1"/>
              <a:endCxn id="93188" idx="3"/>
            </p:cNvCxnSpPr>
            <p:nvPr/>
          </p:nvCxnSpPr>
          <p:spPr bwMode="auto">
            <a:xfrm rot="5400000" flipV="1">
              <a:off x="2570" y="1755"/>
              <a:ext cx="306" cy="1"/>
            </a:xfrm>
            <a:prstGeom prst="curvedConnector5">
              <a:avLst>
                <a:gd name="adj1" fmla="val -67972"/>
                <a:gd name="adj2" fmla="val -73600000"/>
                <a:gd name="adj3" fmla="val 16797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grpSp>
          <p:nvGrpSpPr>
            <p:cNvPr id="93198" name="Group 14"/>
            <p:cNvGrpSpPr>
              <a:grpSpLocks/>
            </p:cNvGrpSpPr>
            <p:nvPr/>
          </p:nvGrpSpPr>
          <p:grpSpPr bwMode="auto">
            <a:xfrm>
              <a:off x="1584" y="1540"/>
              <a:ext cx="778" cy="469"/>
              <a:chOff x="3314" y="912"/>
              <a:chExt cx="778" cy="469"/>
            </a:xfrm>
          </p:grpSpPr>
          <p:sp>
            <p:nvSpPr>
              <p:cNvPr id="93199" name="Text Box 15"/>
              <p:cNvSpPr txBox="1">
                <a:spLocks noChangeArrowheads="1"/>
              </p:cNvSpPr>
              <p:nvPr/>
            </p:nvSpPr>
            <p:spPr bwMode="auto">
              <a:xfrm>
                <a:off x="3314" y="912"/>
                <a:ext cx="430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/>
              </a:p>
            </p:txBody>
          </p:sp>
          <p:sp>
            <p:nvSpPr>
              <p:cNvPr id="93200" name="Line 16"/>
              <p:cNvSpPr>
                <a:spLocks noChangeShapeType="1"/>
              </p:cNvSpPr>
              <p:nvPr/>
            </p:nvSpPr>
            <p:spPr bwMode="auto">
              <a:xfrm flipH="1">
                <a:off x="3334" y="970"/>
                <a:ext cx="416" cy="4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01" name="Text Box 17"/>
              <p:cNvSpPr txBox="1">
                <a:spLocks noChangeArrowheads="1"/>
              </p:cNvSpPr>
              <p:nvPr/>
            </p:nvSpPr>
            <p:spPr bwMode="auto">
              <a:xfrm>
                <a:off x="3314" y="968"/>
                <a:ext cx="560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00</a:t>
                </a:r>
              </a:p>
            </p:txBody>
          </p:sp>
          <p:sp>
            <p:nvSpPr>
              <p:cNvPr id="93202" name="Text Box 18"/>
              <p:cNvSpPr txBox="1">
                <a:spLocks noChangeArrowheads="1"/>
              </p:cNvSpPr>
              <p:nvPr/>
            </p:nvSpPr>
            <p:spPr bwMode="auto">
              <a:xfrm>
                <a:off x="3485" y="1113"/>
                <a:ext cx="607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00</a:t>
                </a:r>
              </a:p>
            </p:txBody>
          </p:sp>
        </p:grpSp>
        <p:cxnSp>
          <p:nvCxnSpPr>
            <p:cNvPr id="93203" name="AutoShape 19"/>
            <p:cNvCxnSpPr>
              <a:cxnSpLocks noChangeShapeType="1"/>
              <a:stCxn id="93188" idx="4"/>
              <a:endCxn id="93208" idx="2"/>
            </p:cNvCxnSpPr>
            <p:nvPr/>
          </p:nvCxnSpPr>
          <p:spPr bwMode="auto">
            <a:xfrm rot="16200000" flipH="1">
              <a:off x="2839" y="2102"/>
              <a:ext cx="816" cy="558"/>
            </a:xfrm>
            <a:prstGeom prst="curvedConnector3">
              <a:avLst>
                <a:gd name="adj1" fmla="val 5122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grpSp>
          <p:nvGrpSpPr>
            <p:cNvPr id="93204" name="Group 20"/>
            <p:cNvGrpSpPr>
              <a:grpSpLocks/>
            </p:cNvGrpSpPr>
            <p:nvPr/>
          </p:nvGrpSpPr>
          <p:grpSpPr bwMode="auto">
            <a:xfrm>
              <a:off x="3051" y="2356"/>
              <a:ext cx="778" cy="470"/>
              <a:chOff x="3314" y="912"/>
              <a:chExt cx="778" cy="470"/>
            </a:xfrm>
          </p:grpSpPr>
          <p:sp>
            <p:nvSpPr>
              <p:cNvPr id="93205" name="Text Box 21"/>
              <p:cNvSpPr txBox="1">
                <a:spLocks noChangeArrowheads="1"/>
              </p:cNvSpPr>
              <p:nvPr/>
            </p:nvSpPr>
            <p:spPr bwMode="auto">
              <a:xfrm>
                <a:off x="3314" y="912"/>
                <a:ext cx="430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/>
              </a:p>
            </p:txBody>
          </p:sp>
          <p:sp>
            <p:nvSpPr>
              <p:cNvPr id="93206" name="Line 22"/>
              <p:cNvSpPr>
                <a:spLocks noChangeShapeType="1"/>
              </p:cNvSpPr>
              <p:nvPr/>
            </p:nvSpPr>
            <p:spPr bwMode="auto">
              <a:xfrm flipH="1">
                <a:off x="3334" y="970"/>
                <a:ext cx="416" cy="4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07" name="Text Box 23"/>
              <p:cNvSpPr txBox="1">
                <a:spLocks noChangeArrowheads="1"/>
              </p:cNvSpPr>
              <p:nvPr/>
            </p:nvSpPr>
            <p:spPr bwMode="auto">
              <a:xfrm>
                <a:off x="3314" y="969"/>
                <a:ext cx="560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10</a:t>
                </a:r>
              </a:p>
            </p:txBody>
          </p:sp>
          <p:sp>
            <p:nvSpPr>
              <p:cNvPr id="93208" name="Text Box 24"/>
              <p:cNvSpPr txBox="1">
                <a:spLocks noChangeArrowheads="1"/>
              </p:cNvSpPr>
              <p:nvPr/>
            </p:nvSpPr>
            <p:spPr bwMode="auto">
              <a:xfrm>
                <a:off x="3485" y="1114"/>
                <a:ext cx="607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00</a:t>
                </a:r>
              </a:p>
            </p:txBody>
          </p:sp>
        </p:grpSp>
        <p:cxnSp>
          <p:nvCxnSpPr>
            <p:cNvPr id="93209" name="AutoShape 25"/>
            <p:cNvCxnSpPr>
              <a:cxnSpLocks noChangeShapeType="1"/>
              <a:stCxn id="93189" idx="5"/>
              <a:endCxn id="93190" idx="6"/>
            </p:cNvCxnSpPr>
            <p:nvPr/>
          </p:nvCxnSpPr>
          <p:spPr bwMode="auto">
            <a:xfrm rot="5400000">
              <a:off x="3783" y="2133"/>
              <a:ext cx="1125" cy="67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grpSp>
          <p:nvGrpSpPr>
            <p:cNvPr id="93210" name="Group 26"/>
            <p:cNvGrpSpPr>
              <a:grpSpLocks/>
            </p:cNvGrpSpPr>
            <p:nvPr/>
          </p:nvGrpSpPr>
          <p:grpSpPr bwMode="auto">
            <a:xfrm>
              <a:off x="4480" y="2356"/>
              <a:ext cx="778" cy="470"/>
              <a:chOff x="3314" y="912"/>
              <a:chExt cx="778" cy="470"/>
            </a:xfrm>
          </p:grpSpPr>
          <p:sp>
            <p:nvSpPr>
              <p:cNvPr id="93211" name="Text Box 27"/>
              <p:cNvSpPr txBox="1">
                <a:spLocks noChangeArrowheads="1"/>
              </p:cNvSpPr>
              <p:nvPr/>
            </p:nvSpPr>
            <p:spPr bwMode="auto">
              <a:xfrm>
                <a:off x="3314" y="912"/>
                <a:ext cx="430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/>
              </a:p>
            </p:txBody>
          </p:sp>
          <p:sp>
            <p:nvSpPr>
              <p:cNvPr id="93212" name="Line 28"/>
              <p:cNvSpPr>
                <a:spLocks noChangeShapeType="1"/>
              </p:cNvSpPr>
              <p:nvPr/>
            </p:nvSpPr>
            <p:spPr bwMode="auto">
              <a:xfrm flipH="1">
                <a:off x="3334" y="970"/>
                <a:ext cx="416" cy="4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13" name="Text Box 29"/>
              <p:cNvSpPr txBox="1">
                <a:spLocks noChangeArrowheads="1"/>
              </p:cNvSpPr>
              <p:nvPr/>
            </p:nvSpPr>
            <p:spPr bwMode="auto">
              <a:xfrm>
                <a:off x="3314" y="969"/>
                <a:ext cx="560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01</a:t>
                </a:r>
              </a:p>
            </p:txBody>
          </p:sp>
          <p:sp>
            <p:nvSpPr>
              <p:cNvPr id="93214" name="Text Box 30"/>
              <p:cNvSpPr txBox="1">
                <a:spLocks noChangeArrowheads="1"/>
              </p:cNvSpPr>
              <p:nvPr/>
            </p:nvSpPr>
            <p:spPr bwMode="auto">
              <a:xfrm>
                <a:off x="3485" y="1114"/>
                <a:ext cx="607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00</a:t>
                </a:r>
              </a:p>
            </p:txBody>
          </p:sp>
        </p:grpSp>
        <p:cxnSp>
          <p:nvCxnSpPr>
            <p:cNvPr id="93215" name="AutoShape 31"/>
            <p:cNvCxnSpPr>
              <a:cxnSpLocks noChangeShapeType="1"/>
              <a:stCxn id="93189" idx="7"/>
              <a:endCxn id="93189" idx="5"/>
            </p:cNvCxnSpPr>
            <p:nvPr/>
          </p:nvCxnSpPr>
          <p:spPr bwMode="auto">
            <a:xfrm rot="5400000" flipV="1">
              <a:off x="4532" y="1755"/>
              <a:ext cx="306" cy="1"/>
            </a:xfrm>
            <a:prstGeom prst="curvedConnector5">
              <a:avLst>
                <a:gd name="adj1" fmla="val -67972"/>
                <a:gd name="adj2" fmla="val 73600000"/>
                <a:gd name="adj3" fmla="val 16797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grpSp>
          <p:nvGrpSpPr>
            <p:cNvPr id="93216" name="Group 32"/>
            <p:cNvGrpSpPr>
              <a:grpSpLocks/>
            </p:cNvGrpSpPr>
            <p:nvPr/>
          </p:nvGrpSpPr>
          <p:grpSpPr bwMode="auto">
            <a:xfrm>
              <a:off x="5325" y="1470"/>
              <a:ext cx="778" cy="470"/>
              <a:chOff x="3314" y="912"/>
              <a:chExt cx="778" cy="470"/>
            </a:xfrm>
          </p:grpSpPr>
          <p:sp>
            <p:nvSpPr>
              <p:cNvPr id="93217" name="Text Box 33"/>
              <p:cNvSpPr txBox="1">
                <a:spLocks noChangeArrowheads="1"/>
              </p:cNvSpPr>
              <p:nvPr/>
            </p:nvSpPr>
            <p:spPr bwMode="auto">
              <a:xfrm>
                <a:off x="3314" y="912"/>
                <a:ext cx="430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/>
              </a:p>
            </p:txBody>
          </p:sp>
          <p:sp>
            <p:nvSpPr>
              <p:cNvPr id="93218" name="Line 34"/>
              <p:cNvSpPr>
                <a:spLocks noChangeShapeType="1"/>
              </p:cNvSpPr>
              <p:nvPr/>
            </p:nvSpPr>
            <p:spPr bwMode="auto">
              <a:xfrm flipH="1">
                <a:off x="3334" y="970"/>
                <a:ext cx="416" cy="4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19" name="Text Box 35"/>
              <p:cNvSpPr txBox="1">
                <a:spLocks noChangeArrowheads="1"/>
              </p:cNvSpPr>
              <p:nvPr/>
            </p:nvSpPr>
            <p:spPr bwMode="auto">
              <a:xfrm>
                <a:off x="3314" y="969"/>
                <a:ext cx="560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00</a:t>
                </a:r>
              </a:p>
            </p:txBody>
          </p:sp>
          <p:sp>
            <p:nvSpPr>
              <p:cNvPr id="93220" name="Text Box 36"/>
              <p:cNvSpPr txBox="1">
                <a:spLocks noChangeArrowheads="1"/>
              </p:cNvSpPr>
              <p:nvPr/>
            </p:nvSpPr>
            <p:spPr bwMode="auto">
              <a:xfrm>
                <a:off x="3485" y="1114"/>
                <a:ext cx="607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00</a:t>
                </a:r>
              </a:p>
            </p:txBody>
          </p:sp>
        </p:grpSp>
        <p:grpSp>
          <p:nvGrpSpPr>
            <p:cNvPr id="93221" name="Group 37"/>
            <p:cNvGrpSpPr>
              <a:grpSpLocks/>
            </p:cNvGrpSpPr>
            <p:nvPr/>
          </p:nvGrpSpPr>
          <p:grpSpPr bwMode="auto">
            <a:xfrm>
              <a:off x="3399" y="1741"/>
              <a:ext cx="778" cy="470"/>
              <a:chOff x="3314" y="911"/>
              <a:chExt cx="778" cy="470"/>
            </a:xfrm>
          </p:grpSpPr>
          <p:sp>
            <p:nvSpPr>
              <p:cNvPr id="93222" name="Text Box 38"/>
              <p:cNvSpPr txBox="1">
                <a:spLocks noChangeArrowheads="1"/>
              </p:cNvSpPr>
              <p:nvPr/>
            </p:nvSpPr>
            <p:spPr bwMode="auto">
              <a:xfrm>
                <a:off x="3314" y="911"/>
                <a:ext cx="430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/>
              </a:p>
            </p:txBody>
          </p:sp>
          <p:sp>
            <p:nvSpPr>
              <p:cNvPr id="93223" name="Line 39"/>
              <p:cNvSpPr>
                <a:spLocks noChangeShapeType="1"/>
              </p:cNvSpPr>
              <p:nvPr/>
            </p:nvSpPr>
            <p:spPr bwMode="auto">
              <a:xfrm flipH="1">
                <a:off x="3334" y="970"/>
                <a:ext cx="416" cy="4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24" name="Text Box 40"/>
              <p:cNvSpPr txBox="1">
                <a:spLocks noChangeArrowheads="1"/>
              </p:cNvSpPr>
              <p:nvPr/>
            </p:nvSpPr>
            <p:spPr bwMode="auto">
              <a:xfrm>
                <a:off x="3314" y="968"/>
                <a:ext cx="560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10</a:t>
                </a:r>
              </a:p>
            </p:txBody>
          </p:sp>
          <p:sp>
            <p:nvSpPr>
              <p:cNvPr id="93225" name="Text Box 41"/>
              <p:cNvSpPr txBox="1">
                <a:spLocks noChangeArrowheads="1"/>
              </p:cNvSpPr>
              <p:nvPr/>
            </p:nvSpPr>
            <p:spPr bwMode="auto">
              <a:xfrm>
                <a:off x="3485" y="1113"/>
                <a:ext cx="607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10</a:t>
                </a:r>
              </a:p>
            </p:txBody>
          </p:sp>
        </p:grpSp>
        <p:cxnSp>
          <p:nvCxnSpPr>
            <p:cNvPr id="93226" name="AutoShape 42"/>
            <p:cNvCxnSpPr>
              <a:cxnSpLocks noChangeShapeType="1"/>
              <a:stCxn id="93189" idx="5"/>
              <a:endCxn id="93188" idx="4"/>
            </p:cNvCxnSpPr>
            <p:nvPr/>
          </p:nvCxnSpPr>
          <p:spPr bwMode="auto">
            <a:xfrm rot="5400000">
              <a:off x="3794" y="1083"/>
              <a:ext cx="64" cy="1716"/>
            </a:xfrm>
            <a:prstGeom prst="curvedConnector3">
              <a:avLst>
                <a:gd name="adj1" fmla="val 11093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3227" name="AutoShape 43"/>
            <p:cNvCxnSpPr>
              <a:cxnSpLocks noChangeShapeType="1"/>
              <a:stCxn id="93190" idx="6"/>
              <a:endCxn id="93190" idx="3"/>
            </p:cNvCxnSpPr>
            <p:nvPr/>
          </p:nvCxnSpPr>
          <p:spPr bwMode="auto">
            <a:xfrm flipH="1">
              <a:off x="3415" y="3034"/>
              <a:ext cx="592" cy="153"/>
            </a:xfrm>
            <a:prstGeom prst="curvedConnector4">
              <a:avLst>
                <a:gd name="adj1" fmla="val 167"/>
                <a:gd name="adj2" fmla="val 31241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grpSp>
          <p:nvGrpSpPr>
            <p:cNvPr id="93228" name="Group 44"/>
            <p:cNvGrpSpPr>
              <a:grpSpLocks/>
            </p:cNvGrpSpPr>
            <p:nvPr/>
          </p:nvGrpSpPr>
          <p:grpSpPr bwMode="auto">
            <a:xfrm>
              <a:off x="3446" y="3377"/>
              <a:ext cx="778" cy="470"/>
              <a:chOff x="3314" y="912"/>
              <a:chExt cx="778" cy="470"/>
            </a:xfrm>
          </p:grpSpPr>
          <p:sp>
            <p:nvSpPr>
              <p:cNvPr id="93229" name="Text Box 45"/>
              <p:cNvSpPr txBox="1">
                <a:spLocks noChangeArrowheads="1"/>
              </p:cNvSpPr>
              <p:nvPr/>
            </p:nvSpPr>
            <p:spPr bwMode="auto">
              <a:xfrm>
                <a:off x="3314" y="912"/>
                <a:ext cx="430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/>
              </a:p>
            </p:txBody>
          </p:sp>
          <p:sp>
            <p:nvSpPr>
              <p:cNvPr id="93230" name="Line 46"/>
              <p:cNvSpPr>
                <a:spLocks noChangeShapeType="1"/>
              </p:cNvSpPr>
              <p:nvPr/>
            </p:nvSpPr>
            <p:spPr bwMode="auto">
              <a:xfrm flipH="1">
                <a:off x="3334" y="970"/>
                <a:ext cx="416" cy="4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31" name="Text Box 47"/>
              <p:cNvSpPr txBox="1">
                <a:spLocks noChangeArrowheads="1"/>
              </p:cNvSpPr>
              <p:nvPr/>
            </p:nvSpPr>
            <p:spPr bwMode="auto">
              <a:xfrm>
                <a:off x="3314" y="969"/>
                <a:ext cx="560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00</a:t>
                </a:r>
              </a:p>
            </p:txBody>
          </p:sp>
          <p:sp>
            <p:nvSpPr>
              <p:cNvPr id="93232" name="Text Box 48"/>
              <p:cNvSpPr txBox="1">
                <a:spLocks noChangeArrowheads="1"/>
              </p:cNvSpPr>
              <p:nvPr/>
            </p:nvSpPr>
            <p:spPr bwMode="auto">
              <a:xfrm>
                <a:off x="3485" y="1114"/>
                <a:ext cx="607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00</a:t>
                </a:r>
              </a:p>
            </p:txBody>
          </p:sp>
        </p:grpSp>
        <p:cxnSp>
          <p:nvCxnSpPr>
            <p:cNvPr id="93233" name="AutoShape 49"/>
            <p:cNvCxnSpPr>
              <a:cxnSpLocks noChangeShapeType="1"/>
              <a:stCxn id="93190" idx="2"/>
              <a:endCxn id="93188" idx="4"/>
            </p:cNvCxnSpPr>
            <p:nvPr/>
          </p:nvCxnSpPr>
          <p:spPr bwMode="auto">
            <a:xfrm rot="10800000">
              <a:off x="2968" y="1973"/>
              <a:ext cx="346" cy="106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grpSp>
          <p:nvGrpSpPr>
            <p:cNvPr id="93234" name="Group 50"/>
            <p:cNvGrpSpPr>
              <a:grpSpLocks/>
            </p:cNvGrpSpPr>
            <p:nvPr/>
          </p:nvGrpSpPr>
          <p:grpSpPr bwMode="auto">
            <a:xfrm>
              <a:off x="2505" y="2298"/>
              <a:ext cx="778" cy="470"/>
              <a:chOff x="3314" y="911"/>
              <a:chExt cx="778" cy="470"/>
            </a:xfrm>
          </p:grpSpPr>
          <p:sp>
            <p:nvSpPr>
              <p:cNvPr id="93235" name="Text Box 51"/>
              <p:cNvSpPr txBox="1">
                <a:spLocks noChangeArrowheads="1"/>
              </p:cNvSpPr>
              <p:nvPr/>
            </p:nvSpPr>
            <p:spPr bwMode="auto">
              <a:xfrm>
                <a:off x="3314" y="911"/>
                <a:ext cx="430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/>
              </a:p>
            </p:txBody>
          </p:sp>
          <p:sp>
            <p:nvSpPr>
              <p:cNvPr id="93236" name="Line 52"/>
              <p:cNvSpPr>
                <a:spLocks noChangeShapeType="1"/>
              </p:cNvSpPr>
              <p:nvPr/>
            </p:nvSpPr>
            <p:spPr bwMode="auto">
              <a:xfrm flipH="1">
                <a:off x="3334" y="970"/>
                <a:ext cx="416" cy="4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37" name="Text Box 53"/>
              <p:cNvSpPr txBox="1">
                <a:spLocks noChangeArrowheads="1"/>
              </p:cNvSpPr>
              <p:nvPr/>
            </p:nvSpPr>
            <p:spPr bwMode="auto">
              <a:xfrm>
                <a:off x="3314" y="968"/>
                <a:ext cx="560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01</a:t>
                </a:r>
              </a:p>
            </p:txBody>
          </p:sp>
          <p:sp>
            <p:nvSpPr>
              <p:cNvPr id="93238" name="Text Box 54"/>
              <p:cNvSpPr txBox="1">
                <a:spLocks noChangeArrowheads="1"/>
              </p:cNvSpPr>
              <p:nvPr/>
            </p:nvSpPr>
            <p:spPr bwMode="auto">
              <a:xfrm>
                <a:off x="3485" y="1113"/>
                <a:ext cx="607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10</a:t>
                </a:r>
              </a:p>
            </p:txBody>
          </p:sp>
        </p:grpSp>
        <p:cxnSp>
          <p:nvCxnSpPr>
            <p:cNvPr id="93239" name="AutoShape 55"/>
            <p:cNvCxnSpPr>
              <a:cxnSpLocks noChangeShapeType="1"/>
              <a:stCxn id="93190" idx="3"/>
              <a:endCxn id="93188" idx="3"/>
            </p:cNvCxnSpPr>
            <p:nvPr/>
          </p:nvCxnSpPr>
          <p:spPr bwMode="auto">
            <a:xfrm rot="16200000" flipV="1">
              <a:off x="2430" y="2201"/>
              <a:ext cx="1278" cy="693"/>
            </a:xfrm>
            <a:prstGeom prst="curvedConnector3">
              <a:avLst>
                <a:gd name="adj1" fmla="val -1627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grpSp>
          <p:nvGrpSpPr>
            <p:cNvPr id="93240" name="Group 56"/>
            <p:cNvGrpSpPr>
              <a:grpSpLocks/>
            </p:cNvGrpSpPr>
            <p:nvPr/>
          </p:nvGrpSpPr>
          <p:grpSpPr bwMode="auto">
            <a:xfrm>
              <a:off x="2505" y="3034"/>
              <a:ext cx="778" cy="470"/>
              <a:chOff x="3314" y="912"/>
              <a:chExt cx="778" cy="470"/>
            </a:xfrm>
          </p:grpSpPr>
          <p:sp>
            <p:nvSpPr>
              <p:cNvPr id="93241" name="Text Box 57"/>
              <p:cNvSpPr txBox="1">
                <a:spLocks noChangeArrowheads="1"/>
              </p:cNvSpPr>
              <p:nvPr/>
            </p:nvSpPr>
            <p:spPr bwMode="auto">
              <a:xfrm>
                <a:off x="3314" y="912"/>
                <a:ext cx="430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/>
              </a:p>
            </p:txBody>
          </p:sp>
          <p:sp>
            <p:nvSpPr>
              <p:cNvPr id="93242" name="Line 58"/>
              <p:cNvSpPr>
                <a:spLocks noChangeShapeType="1"/>
              </p:cNvSpPr>
              <p:nvPr/>
            </p:nvSpPr>
            <p:spPr bwMode="auto">
              <a:xfrm flipH="1">
                <a:off x="3334" y="970"/>
                <a:ext cx="416" cy="4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43" name="Text Box 59"/>
              <p:cNvSpPr txBox="1">
                <a:spLocks noChangeArrowheads="1"/>
              </p:cNvSpPr>
              <p:nvPr/>
            </p:nvSpPr>
            <p:spPr bwMode="auto">
              <a:xfrm>
                <a:off x="3314" y="969"/>
                <a:ext cx="560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10</a:t>
                </a:r>
              </a:p>
            </p:txBody>
          </p:sp>
          <p:sp>
            <p:nvSpPr>
              <p:cNvPr id="93244" name="Text Box 60"/>
              <p:cNvSpPr txBox="1">
                <a:spLocks noChangeArrowheads="1"/>
              </p:cNvSpPr>
              <p:nvPr/>
            </p:nvSpPr>
            <p:spPr bwMode="auto">
              <a:xfrm>
                <a:off x="3485" y="1114"/>
                <a:ext cx="607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11</a:t>
                </a:r>
              </a:p>
            </p:txBody>
          </p:sp>
        </p:grpSp>
      </p:grpSp>
      <p:grpSp>
        <p:nvGrpSpPr>
          <p:cNvPr id="93245" name="Group 61"/>
          <p:cNvGrpSpPr>
            <a:grpSpLocks/>
          </p:cNvGrpSpPr>
          <p:nvPr/>
        </p:nvGrpSpPr>
        <p:grpSpPr bwMode="auto">
          <a:xfrm>
            <a:off x="28575" y="2508250"/>
            <a:ext cx="6262688" cy="3879850"/>
            <a:chOff x="0" y="1580"/>
            <a:chExt cx="3945" cy="2444"/>
          </a:xfrm>
        </p:grpSpPr>
        <p:grpSp>
          <p:nvGrpSpPr>
            <p:cNvPr id="93246" name="Group 62"/>
            <p:cNvGrpSpPr>
              <a:grpSpLocks/>
            </p:cNvGrpSpPr>
            <p:nvPr/>
          </p:nvGrpSpPr>
          <p:grpSpPr bwMode="auto">
            <a:xfrm>
              <a:off x="0" y="1580"/>
              <a:ext cx="3905" cy="2444"/>
              <a:chOff x="0" y="1580"/>
              <a:chExt cx="3905" cy="2444"/>
            </a:xfrm>
          </p:grpSpPr>
          <p:sp>
            <p:nvSpPr>
              <p:cNvPr id="93247" name="Rectangle 63"/>
              <p:cNvSpPr>
                <a:spLocks noChangeArrowheads="1"/>
              </p:cNvSpPr>
              <p:nvPr/>
            </p:nvSpPr>
            <p:spPr bwMode="auto">
              <a:xfrm>
                <a:off x="3181" y="3633"/>
                <a:ext cx="724" cy="3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93248" name="Rectangle 64"/>
              <p:cNvSpPr>
                <a:spLocks noChangeArrowheads="1"/>
              </p:cNvSpPr>
              <p:nvPr/>
            </p:nvSpPr>
            <p:spPr bwMode="auto">
              <a:xfrm>
                <a:off x="2458" y="3633"/>
                <a:ext cx="723" cy="3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93249" name="Rectangle 65"/>
              <p:cNvSpPr>
                <a:spLocks noChangeArrowheads="1"/>
              </p:cNvSpPr>
              <p:nvPr/>
            </p:nvSpPr>
            <p:spPr bwMode="auto">
              <a:xfrm>
                <a:off x="1734" y="3633"/>
                <a:ext cx="724" cy="3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93250" name="Rectangle 66"/>
              <p:cNvSpPr>
                <a:spLocks noChangeArrowheads="1"/>
              </p:cNvSpPr>
              <p:nvPr/>
            </p:nvSpPr>
            <p:spPr bwMode="auto">
              <a:xfrm>
                <a:off x="1010" y="3633"/>
                <a:ext cx="724" cy="3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93251" name="Rectangle 67"/>
              <p:cNvSpPr>
                <a:spLocks noChangeArrowheads="1"/>
              </p:cNvSpPr>
              <p:nvPr/>
            </p:nvSpPr>
            <p:spPr bwMode="auto">
              <a:xfrm>
                <a:off x="3181" y="3242"/>
                <a:ext cx="724" cy="3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93252" name="Rectangle 68"/>
              <p:cNvSpPr>
                <a:spLocks noChangeArrowheads="1"/>
              </p:cNvSpPr>
              <p:nvPr/>
            </p:nvSpPr>
            <p:spPr bwMode="auto">
              <a:xfrm>
                <a:off x="2458" y="3242"/>
                <a:ext cx="723" cy="3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93253" name="Rectangle 69"/>
              <p:cNvSpPr>
                <a:spLocks noChangeArrowheads="1"/>
              </p:cNvSpPr>
              <p:nvPr/>
            </p:nvSpPr>
            <p:spPr bwMode="auto">
              <a:xfrm>
                <a:off x="1734" y="3242"/>
                <a:ext cx="724" cy="3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93254" name="Rectangle 70"/>
              <p:cNvSpPr>
                <a:spLocks noChangeArrowheads="1"/>
              </p:cNvSpPr>
              <p:nvPr/>
            </p:nvSpPr>
            <p:spPr bwMode="auto">
              <a:xfrm>
                <a:off x="1010" y="3242"/>
                <a:ext cx="724" cy="3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93255" name="Rectangle 71"/>
              <p:cNvSpPr>
                <a:spLocks noChangeArrowheads="1"/>
              </p:cNvSpPr>
              <p:nvPr/>
            </p:nvSpPr>
            <p:spPr bwMode="auto">
              <a:xfrm>
                <a:off x="3181" y="2851"/>
                <a:ext cx="724" cy="3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93256" name="Rectangle 72"/>
              <p:cNvSpPr>
                <a:spLocks noChangeArrowheads="1"/>
              </p:cNvSpPr>
              <p:nvPr/>
            </p:nvSpPr>
            <p:spPr bwMode="auto">
              <a:xfrm>
                <a:off x="2458" y="2851"/>
                <a:ext cx="723" cy="3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93257" name="Rectangle 73"/>
              <p:cNvSpPr>
                <a:spLocks noChangeArrowheads="1"/>
              </p:cNvSpPr>
              <p:nvPr/>
            </p:nvSpPr>
            <p:spPr bwMode="auto">
              <a:xfrm>
                <a:off x="1734" y="2851"/>
                <a:ext cx="724" cy="3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93258" name="Rectangle 74"/>
              <p:cNvSpPr>
                <a:spLocks noChangeArrowheads="1"/>
              </p:cNvSpPr>
              <p:nvPr/>
            </p:nvSpPr>
            <p:spPr bwMode="auto">
              <a:xfrm>
                <a:off x="1010" y="2851"/>
                <a:ext cx="724" cy="3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93259" name="Rectangle 75"/>
              <p:cNvSpPr>
                <a:spLocks noChangeArrowheads="1"/>
              </p:cNvSpPr>
              <p:nvPr/>
            </p:nvSpPr>
            <p:spPr bwMode="auto">
              <a:xfrm>
                <a:off x="3181" y="2460"/>
                <a:ext cx="724" cy="3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93260" name="Rectangle 76"/>
              <p:cNvSpPr>
                <a:spLocks noChangeArrowheads="1"/>
              </p:cNvSpPr>
              <p:nvPr/>
            </p:nvSpPr>
            <p:spPr bwMode="auto">
              <a:xfrm>
                <a:off x="2458" y="2460"/>
                <a:ext cx="723" cy="3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93261" name="Rectangle 77"/>
              <p:cNvSpPr>
                <a:spLocks noChangeArrowheads="1"/>
              </p:cNvSpPr>
              <p:nvPr/>
            </p:nvSpPr>
            <p:spPr bwMode="auto">
              <a:xfrm>
                <a:off x="1734" y="2460"/>
                <a:ext cx="724" cy="3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93262" name="Rectangle 78"/>
              <p:cNvSpPr>
                <a:spLocks noChangeArrowheads="1"/>
              </p:cNvSpPr>
              <p:nvPr/>
            </p:nvSpPr>
            <p:spPr bwMode="auto">
              <a:xfrm>
                <a:off x="1010" y="2460"/>
                <a:ext cx="724" cy="3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93263" name="Line 79"/>
              <p:cNvSpPr>
                <a:spLocks noChangeShapeType="1"/>
              </p:cNvSpPr>
              <p:nvPr/>
            </p:nvSpPr>
            <p:spPr bwMode="auto">
              <a:xfrm>
                <a:off x="1010" y="2460"/>
                <a:ext cx="2895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64" name="Line 80"/>
              <p:cNvSpPr>
                <a:spLocks noChangeShapeType="1"/>
              </p:cNvSpPr>
              <p:nvPr/>
            </p:nvSpPr>
            <p:spPr bwMode="auto">
              <a:xfrm>
                <a:off x="1010" y="2851"/>
                <a:ext cx="289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65" name="Line 81"/>
              <p:cNvSpPr>
                <a:spLocks noChangeShapeType="1"/>
              </p:cNvSpPr>
              <p:nvPr/>
            </p:nvSpPr>
            <p:spPr bwMode="auto">
              <a:xfrm>
                <a:off x="1010" y="3242"/>
                <a:ext cx="289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66" name="Line 82"/>
              <p:cNvSpPr>
                <a:spLocks noChangeShapeType="1"/>
              </p:cNvSpPr>
              <p:nvPr/>
            </p:nvSpPr>
            <p:spPr bwMode="auto">
              <a:xfrm>
                <a:off x="1010" y="3633"/>
                <a:ext cx="289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67" name="Line 83"/>
              <p:cNvSpPr>
                <a:spLocks noChangeShapeType="1"/>
              </p:cNvSpPr>
              <p:nvPr/>
            </p:nvSpPr>
            <p:spPr bwMode="auto">
              <a:xfrm>
                <a:off x="1010" y="4024"/>
                <a:ext cx="2895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68" name="Line 84"/>
              <p:cNvSpPr>
                <a:spLocks noChangeShapeType="1"/>
              </p:cNvSpPr>
              <p:nvPr/>
            </p:nvSpPr>
            <p:spPr bwMode="auto">
              <a:xfrm>
                <a:off x="1010" y="2460"/>
                <a:ext cx="0" cy="156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69" name="Line 85"/>
              <p:cNvSpPr>
                <a:spLocks noChangeShapeType="1"/>
              </p:cNvSpPr>
              <p:nvPr/>
            </p:nvSpPr>
            <p:spPr bwMode="auto">
              <a:xfrm>
                <a:off x="1734" y="2460"/>
                <a:ext cx="0" cy="15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70" name="Line 86"/>
              <p:cNvSpPr>
                <a:spLocks noChangeShapeType="1"/>
              </p:cNvSpPr>
              <p:nvPr/>
            </p:nvSpPr>
            <p:spPr bwMode="auto">
              <a:xfrm>
                <a:off x="2458" y="2460"/>
                <a:ext cx="0" cy="15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71" name="Line 87"/>
              <p:cNvSpPr>
                <a:spLocks noChangeShapeType="1"/>
              </p:cNvSpPr>
              <p:nvPr/>
            </p:nvSpPr>
            <p:spPr bwMode="auto">
              <a:xfrm>
                <a:off x="3181" y="2460"/>
                <a:ext cx="0" cy="15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72" name="Line 88"/>
              <p:cNvSpPr>
                <a:spLocks noChangeShapeType="1"/>
              </p:cNvSpPr>
              <p:nvPr/>
            </p:nvSpPr>
            <p:spPr bwMode="auto">
              <a:xfrm>
                <a:off x="3905" y="2460"/>
                <a:ext cx="0" cy="156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73" name="Line 89"/>
              <p:cNvSpPr>
                <a:spLocks noChangeShapeType="1"/>
              </p:cNvSpPr>
              <p:nvPr/>
            </p:nvSpPr>
            <p:spPr bwMode="auto">
              <a:xfrm>
                <a:off x="449" y="1946"/>
                <a:ext cx="561" cy="5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74" name="Text Box 90"/>
              <p:cNvSpPr txBox="1">
                <a:spLocks noChangeArrowheads="1"/>
              </p:cNvSpPr>
              <p:nvPr/>
            </p:nvSpPr>
            <p:spPr bwMode="auto">
              <a:xfrm>
                <a:off x="449" y="2343"/>
                <a:ext cx="39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AB</a:t>
                </a:r>
              </a:p>
            </p:txBody>
          </p:sp>
          <p:sp>
            <p:nvSpPr>
              <p:cNvPr id="93275" name="Text Box 91"/>
              <p:cNvSpPr txBox="1">
                <a:spLocks noChangeArrowheads="1"/>
              </p:cNvSpPr>
              <p:nvPr/>
            </p:nvSpPr>
            <p:spPr bwMode="auto">
              <a:xfrm>
                <a:off x="708" y="1961"/>
                <a:ext cx="60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Q1Q0</a:t>
                </a:r>
              </a:p>
            </p:txBody>
          </p:sp>
          <p:sp>
            <p:nvSpPr>
              <p:cNvPr id="93276" name="Line 92"/>
              <p:cNvSpPr>
                <a:spLocks noChangeShapeType="1"/>
              </p:cNvSpPr>
              <p:nvPr/>
            </p:nvSpPr>
            <p:spPr bwMode="auto">
              <a:xfrm flipH="1">
                <a:off x="198" y="1624"/>
                <a:ext cx="501" cy="5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77" name="Text Box 93"/>
              <p:cNvSpPr txBox="1">
                <a:spLocks noChangeArrowheads="1"/>
              </p:cNvSpPr>
              <p:nvPr/>
            </p:nvSpPr>
            <p:spPr bwMode="auto">
              <a:xfrm>
                <a:off x="449" y="1759"/>
                <a:ext cx="5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YZ</a:t>
                </a:r>
              </a:p>
            </p:txBody>
          </p:sp>
          <p:graphicFrame>
            <p:nvGraphicFramePr>
              <p:cNvPr id="120832" name="Object 1024"/>
              <p:cNvGraphicFramePr>
                <a:graphicFrameLocks noChangeAspect="1"/>
              </p:cNvGraphicFramePr>
              <p:nvPr/>
            </p:nvGraphicFramePr>
            <p:xfrm>
              <a:off x="0" y="1580"/>
              <a:ext cx="699" cy="353"/>
            </p:xfrm>
            <a:graphic>
              <a:graphicData uri="http://schemas.openxmlformats.org/presentationml/2006/ole">
                <p:oleObj spid="_x0000_s120832" name="Equation" r:id="rId3" imgW="558720" imgH="241200" progId="Equation.3">
                  <p:embed/>
                </p:oleObj>
              </a:graphicData>
            </a:graphic>
          </p:graphicFrame>
        </p:grpSp>
        <p:sp>
          <p:nvSpPr>
            <p:cNvPr id="93279" name="Text Box 95"/>
            <p:cNvSpPr txBox="1">
              <a:spLocks noChangeArrowheads="1"/>
            </p:cNvSpPr>
            <p:nvPr/>
          </p:nvSpPr>
          <p:spPr bwMode="auto">
            <a:xfrm>
              <a:off x="1152" y="2229"/>
              <a:ext cx="27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00            01           11           10</a:t>
              </a:r>
            </a:p>
          </p:txBody>
        </p:sp>
        <p:sp>
          <p:nvSpPr>
            <p:cNvPr id="93280" name="Text Box 96"/>
            <p:cNvSpPr txBox="1">
              <a:spLocks noChangeArrowheads="1"/>
            </p:cNvSpPr>
            <p:nvPr/>
          </p:nvSpPr>
          <p:spPr bwMode="auto">
            <a:xfrm>
              <a:off x="699" y="2631"/>
              <a:ext cx="311" cy="1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01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11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10</a:t>
              </a:r>
            </a:p>
          </p:txBody>
        </p:sp>
      </p:grpSp>
      <p:grpSp>
        <p:nvGrpSpPr>
          <p:cNvPr id="93281" name="Group 97"/>
          <p:cNvGrpSpPr>
            <a:grpSpLocks/>
          </p:cNvGrpSpPr>
          <p:nvPr/>
        </p:nvGrpSpPr>
        <p:grpSpPr bwMode="auto">
          <a:xfrm>
            <a:off x="1743075" y="3905250"/>
            <a:ext cx="923925" cy="685800"/>
            <a:chOff x="4572" y="2954"/>
            <a:chExt cx="582" cy="432"/>
          </a:xfrm>
        </p:grpSpPr>
        <p:sp>
          <p:nvSpPr>
            <p:cNvPr id="93282" name="Line 98"/>
            <p:cNvSpPr>
              <a:spLocks noChangeShapeType="1"/>
            </p:cNvSpPr>
            <p:nvPr/>
          </p:nvSpPr>
          <p:spPr bwMode="auto">
            <a:xfrm flipH="1">
              <a:off x="4692" y="3024"/>
              <a:ext cx="249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83" name="Text Box 99"/>
            <p:cNvSpPr txBox="1">
              <a:spLocks noChangeArrowheads="1"/>
            </p:cNvSpPr>
            <p:nvPr/>
          </p:nvSpPr>
          <p:spPr bwMode="auto">
            <a:xfrm>
              <a:off x="4728" y="3098"/>
              <a:ext cx="4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</a:t>
              </a:r>
            </a:p>
          </p:txBody>
        </p:sp>
        <p:sp>
          <p:nvSpPr>
            <p:cNvPr id="93284" name="Text Box 100"/>
            <p:cNvSpPr txBox="1">
              <a:spLocks noChangeArrowheads="1"/>
            </p:cNvSpPr>
            <p:nvPr/>
          </p:nvSpPr>
          <p:spPr bwMode="auto">
            <a:xfrm>
              <a:off x="4572" y="2954"/>
              <a:ext cx="5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</a:t>
              </a:r>
            </a:p>
          </p:txBody>
        </p:sp>
      </p:grpSp>
      <p:grpSp>
        <p:nvGrpSpPr>
          <p:cNvPr id="93285" name="Group 101"/>
          <p:cNvGrpSpPr>
            <a:grpSpLocks/>
          </p:cNvGrpSpPr>
          <p:nvPr/>
        </p:nvGrpSpPr>
        <p:grpSpPr bwMode="auto">
          <a:xfrm>
            <a:off x="1743075" y="4591050"/>
            <a:ext cx="923925" cy="685800"/>
            <a:chOff x="4572" y="2954"/>
            <a:chExt cx="582" cy="432"/>
          </a:xfrm>
        </p:grpSpPr>
        <p:sp>
          <p:nvSpPr>
            <p:cNvPr id="93286" name="Line 102"/>
            <p:cNvSpPr>
              <a:spLocks noChangeShapeType="1"/>
            </p:cNvSpPr>
            <p:nvPr/>
          </p:nvSpPr>
          <p:spPr bwMode="auto">
            <a:xfrm flipH="1">
              <a:off x="4692" y="3024"/>
              <a:ext cx="249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87" name="Text Box 103"/>
            <p:cNvSpPr txBox="1">
              <a:spLocks noChangeArrowheads="1"/>
            </p:cNvSpPr>
            <p:nvPr/>
          </p:nvSpPr>
          <p:spPr bwMode="auto">
            <a:xfrm>
              <a:off x="4728" y="3098"/>
              <a:ext cx="4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</a:t>
              </a:r>
            </a:p>
          </p:txBody>
        </p:sp>
        <p:sp>
          <p:nvSpPr>
            <p:cNvPr id="93288" name="Text Box 104"/>
            <p:cNvSpPr txBox="1">
              <a:spLocks noChangeArrowheads="1"/>
            </p:cNvSpPr>
            <p:nvPr/>
          </p:nvSpPr>
          <p:spPr bwMode="auto">
            <a:xfrm>
              <a:off x="4572" y="2954"/>
              <a:ext cx="5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01</a:t>
              </a:r>
            </a:p>
          </p:txBody>
        </p:sp>
      </p:grpSp>
      <p:grpSp>
        <p:nvGrpSpPr>
          <p:cNvPr id="93289" name="Group 105"/>
          <p:cNvGrpSpPr>
            <a:grpSpLocks/>
          </p:cNvGrpSpPr>
          <p:nvPr/>
        </p:nvGrpSpPr>
        <p:grpSpPr bwMode="auto">
          <a:xfrm>
            <a:off x="1741488" y="5767388"/>
            <a:ext cx="923925" cy="685800"/>
            <a:chOff x="4572" y="2954"/>
            <a:chExt cx="582" cy="432"/>
          </a:xfrm>
        </p:grpSpPr>
        <p:sp>
          <p:nvSpPr>
            <p:cNvPr id="93290" name="Line 106"/>
            <p:cNvSpPr>
              <a:spLocks noChangeShapeType="1"/>
            </p:cNvSpPr>
            <p:nvPr/>
          </p:nvSpPr>
          <p:spPr bwMode="auto">
            <a:xfrm flipH="1">
              <a:off x="4692" y="3024"/>
              <a:ext cx="249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91" name="Text Box 107"/>
            <p:cNvSpPr txBox="1">
              <a:spLocks noChangeArrowheads="1"/>
            </p:cNvSpPr>
            <p:nvPr/>
          </p:nvSpPr>
          <p:spPr bwMode="auto">
            <a:xfrm>
              <a:off x="4728" y="3098"/>
              <a:ext cx="4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</a:t>
              </a:r>
            </a:p>
          </p:txBody>
        </p:sp>
        <p:sp>
          <p:nvSpPr>
            <p:cNvPr id="93292" name="Text Box 108"/>
            <p:cNvSpPr txBox="1">
              <a:spLocks noChangeArrowheads="1"/>
            </p:cNvSpPr>
            <p:nvPr/>
          </p:nvSpPr>
          <p:spPr bwMode="auto">
            <a:xfrm>
              <a:off x="4572" y="2954"/>
              <a:ext cx="5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10</a:t>
              </a:r>
            </a:p>
          </p:txBody>
        </p:sp>
      </p:grpSp>
      <p:grpSp>
        <p:nvGrpSpPr>
          <p:cNvPr id="93293" name="Group 109"/>
          <p:cNvGrpSpPr>
            <a:grpSpLocks/>
          </p:cNvGrpSpPr>
          <p:nvPr/>
        </p:nvGrpSpPr>
        <p:grpSpPr bwMode="auto">
          <a:xfrm>
            <a:off x="2819400" y="3943350"/>
            <a:ext cx="923925" cy="685800"/>
            <a:chOff x="4572" y="2954"/>
            <a:chExt cx="582" cy="432"/>
          </a:xfrm>
        </p:grpSpPr>
        <p:sp>
          <p:nvSpPr>
            <p:cNvPr id="93294" name="Line 110"/>
            <p:cNvSpPr>
              <a:spLocks noChangeShapeType="1"/>
            </p:cNvSpPr>
            <p:nvPr/>
          </p:nvSpPr>
          <p:spPr bwMode="auto">
            <a:xfrm flipH="1">
              <a:off x="4692" y="3024"/>
              <a:ext cx="249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95" name="Text Box 111"/>
            <p:cNvSpPr txBox="1">
              <a:spLocks noChangeArrowheads="1"/>
            </p:cNvSpPr>
            <p:nvPr/>
          </p:nvSpPr>
          <p:spPr bwMode="auto">
            <a:xfrm>
              <a:off x="4728" y="3098"/>
              <a:ext cx="4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</a:t>
              </a:r>
            </a:p>
          </p:txBody>
        </p:sp>
        <p:sp>
          <p:nvSpPr>
            <p:cNvPr id="93296" name="Text Box 112"/>
            <p:cNvSpPr txBox="1">
              <a:spLocks noChangeArrowheads="1"/>
            </p:cNvSpPr>
            <p:nvPr/>
          </p:nvSpPr>
          <p:spPr bwMode="auto">
            <a:xfrm>
              <a:off x="4572" y="2954"/>
              <a:ext cx="5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01</a:t>
              </a:r>
            </a:p>
          </p:txBody>
        </p:sp>
      </p:grpSp>
      <p:grpSp>
        <p:nvGrpSpPr>
          <p:cNvPr id="93297" name="Group 113"/>
          <p:cNvGrpSpPr>
            <a:grpSpLocks/>
          </p:cNvGrpSpPr>
          <p:nvPr/>
        </p:nvGrpSpPr>
        <p:grpSpPr bwMode="auto">
          <a:xfrm>
            <a:off x="2817813" y="4525963"/>
            <a:ext cx="923925" cy="685800"/>
            <a:chOff x="4572" y="2954"/>
            <a:chExt cx="582" cy="432"/>
          </a:xfrm>
        </p:grpSpPr>
        <p:sp>
          <p:nvSpPr>
            <p:cNvPr id="93298" name="Line 114"/>
            <p:cNvSpPr>
              <a:spLocks noChangeShapeType="1"/>
            </p:cNvSpPr>
            <p:nvPr/>
          </p:nvSpPr>
          <p:spPr bwMode="auto">
            <a:xfrm flipH="1">
              <a:off x="4692" y="3024"/>
              <a:ext cx="249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99" name="Text Box 115"/>
            <p:cNvSpPr txBox="1">
              <a:spLocks noChangeArrowheads="1"/>
            </p:cNvSpPr>
            <p:nvPr/>
          </p:nvSpPr>
          <p:spPr bwMode="auto">
            <a:xfrm>
              <a:off x="4728" y="3098"/>
              <a:ext cx="4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</a:t>
              </a:r>
            </a:p>
          </p:txBody>
        </p:sp>
        <p:sp>
          <p:nvSpPr>
            <p:cNvPr id="93300" name="Text Box 116"/>
            <p:cNvSpPr txBox="1">
              <a:spLocks noChangeArrowheads="1"/>
            </p:cNvSpPr>
            <p:nvPr/>
          </p:nvSpPr>
          <p:spPr bwMode="auto">
            <a:xfrm>
              <a:off x="4572" y="2954"/>
              <a:ext cx="5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10</a:t>
              </a:r>
            </a:p>
          </p:txBody>
        </p:sp>
      </p:grpSp>
      <p:grpSp>
        <p:nvGrpSpPr>
          <p:cNvPr id="93301" name="Group 117"/>
          <p:cNvGrpSpPr>
            <a:grpSpLocks/>
          </p:cNvGrpSpPr>
          <p:nvPr/>
        </p:nvGrpSpPr>
        <p:grpSpPr bwMode="auto">
          <a:xfrm>
            <a:off x="2819400" y="5767388"/>
            <a:ext cx="923925" cy="685800"/>
            <a:chOff x="4572" y="2954"/>
            <a:chExt cx="582" cy="432"/>
          </a:xfrm>
        </p:grpSpPr>
        <p:sp>
          <p:nvSpPr>
            <p:cNvPr id="93302" name="Line 118"/>
            <p:cNvSpPr>
              <a:spLocks noChangeShapeType="1"/>
            </p:cNvSpPr>
            <p:nvPr/>
          </p:nvSpPr>
          <p:spPr bwMode="auto">
            <a:xfrm flipH="1">
              <a:off x="4692" y="3024"/>
              <a:ext cx="249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03" name="Text Box 119"/>
            <p:cNvSpPr txBox="1">
              <a:spLocks noChangeArrowheads="1"/>
            </p:cNvSpPr>
            <p:nvPr/>
          </p:nvSpPr>
          <p:spPr bwMode="auto">
            <a:xfrm>
              <a:off x="4728" y="3098"/>
              <a:ext cx="4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10</a:t>
              </a:r>
            </a:p>
          </p:txBody>
        </p:sp>
        <p:sp>
          <p:nvSpPr>
            <p:cNvPr id="93304" name="Text Box 120"/>
            <p:cNvSpPr txBox="1">
              <a:spLocks noChangeArrowheads="1"/>
            </p:cNvSpPr>
            <p:nvPr/>
          </p:nvSpPr>
          <p:spPr bwMode="auto">
            <a:xfrm>
              <a:off x="4572" y="2954"/>
              <a:ext cx="5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</a:t>
              </a:r>
            </a:p>
          </p:txBody>
        </p:sp>
      </p:grpSp>
      <p:grpSp>
        <p:nvGrpSpPr>
          <p:cNvPr id="93305" name="Group 121"/>
          <p:cNvGrpSpPr>
            <a:grpSpLocks/>
          </p:cNvGrpSpPr>
          <p:nvPr/>
        </p:nvGrpSpPr>
        <p:grpSpPr bwMode="auto">
          <a:xfrm>
            <a:off x="5172075" y="3943350"/>
            <a:ext cx="923925" cy="685800"/>
            <a:chOff x="4572" y="2954"/>
            <a:chExt cx="582" cy="432"/>
          </a:xfrm>
        </p:grpSpPr>
        <p:sp>
          <p:nvSpPr>
            <p:cNvPr id="93306" name="Line 122"/>
            <p:cNvSpPr>
              <a:spLocks noChangeShapeType="1"/>
            </p:cNvSpPr>
            <p:nvPr/>
          </p:nvSpPr>
          <p:spPr bwMode="auto">
            <a:xfrm flipH="1">
              <a:off x="4692" y="3024"/>
              <a:ext cx="249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07" name="Text Box 123"/>
            <p:cNvSpPr txBox="1">
              <a:spLocks noChangeArrowheads="1"/>
            </p:cNvSpPr>
            <p:nvPr/>
          </p:nvSpPr>
          <p:spPr bwMode="auto">
            <a:xfrm>
              <a:off x="4728" y="3098"/>
              <a:ext cx="4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</a:t>
              </a:r>
            </a:p>
          </p:txBody>
        </p:sp>
        <p:sp>
          <p:nvSpPr>
            <p:cNvPr id="93308" name="Text Box 124"/>
            <p:cNvSpPr txBox="1">
              <a:spLocks noChangeArrowheads="1"/>
            </p:cNvSpPr>
            <p:nvPr/>
          </p:nvSpPr>
          <p:spPr bwMode="auto">
            <a:xfrm>
              <a:off x="4572" y="2954"/>
              <a:ext cx="5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10</a:t>
              </a:r>
            </a:p>
          </p:txBody>
        </p:sp>
      </p:grpSp>
      <p:grpSp>
        <p:nvGrpSpPr>
          <p:cNvPr id="93309" name="Group 125"/>
          <p:cNvGrpSpPr>
            <a:grpSpLocks/>
          </p:cNvGrpSpPr>
          <p:nvPr/>
        </p:nvGrpSpPr>
        <p:grpSpPr bwMode="auto">
          <a:xfrm>
            <a:off x="5133975" y="4525963"/>
            <a:ext cx="923925" cy="685800"/>
            <a:chOff x="4572" y="2954"/>
            <a:chExt cx="582" cy="432"/>
          </a:xfrm>
        </p:grpSpPr>
        <p:sp>
          <p:nvSpPr>
            <p:cNvPr id="93310" name="Line 126"/>
            <p:cNvSpPr>
              <a:spLocks noChangeShapeType="1"/>
            </p:cNvSpPr>
            <p:nvPr/>
          </p:nvSpPr>
          <p:spPr bwMode="auto">
            <a:xfrm flipH="1">
              <a:off x="4692" y="3024"/>
              <a:ext cx="249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11" name="Text Box 127"/>
            <p:cNvSpPr txBox="1">
              <a:spLocks noChangeArrowheads="1"/>
            </p:cNvSpPr>
            <p:nvPr/>
          </p:nvSpPr>
          <p:spPr bwMode="auto">
            <a:xfrm>
              <a:off x="4728" y="3098"/>
              <a:ext cx="4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10</a:t>
              </a:r>
            </a:p>
          </p:txBody>
        </p:sp>
        <p:sp>
          <p:nvSpPr>
            <p:cNvPr id="93312" name="Text Box 128"/>
            <p:cNvSpPr txBox="1">
              <a:spLocks noChangeArrowheads="1"/>
            </p:cNvSpPr>
            <p:nvPr/>
          </p:nvSpPr>
          <p:spPr bwMode="auto">
            <a:xfrm>
              <a:off x="4572" y="2954"/>
              <a:ext cx="5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</a:t>
              </a:r>
            </a:p>
          </p:txBody>
        </p:sp>
      </p:grpSp>
      <p:grpSp>
        <p:nvGrpSpPr>
          <p:cNvPr id="93313" name="Group 129"/>
          <p:cNvGrpSpPr>
            <a:grpSpLocks/>
          </p:cNvGrpSpPr>
          <p:nvPr/>
        </p:nvGrpSpPr>
        <p:grpSpPr bwMode="auto">
          <a:xfrm>
            <a:off x="5245100" y="5767388"/>
            <a:ext cx="923925" cy="685800"/>
            <a:chOff x="4572" y="2954"/>
            <a:chExt cx="582" cy="432"/>
          </a:xfrm>
        </p:grpSpPr>
        <p:sp>
          <p:nvSpPr>
            <p:cNvPr id="93314" name="Line 130"/>
            <p:cNvSpPr>
              <a:spLocks noChangeShapeType="1"/>
            </p:cNvSpPr>
            <p:nvPr/>
          </p:nvSpPr>
          <p:spPr bwMode="auto">
            <a:xfrm flipH="1">
              <a:off x="4692" y="3024"/>
              <a:ext cx="249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15" name="Text Box 131"/>
            <p:cNvSpPr txBox="1">
              <a:spLocks noChangeArrowheads="1"/>
            </p:cNvSpPr>
            <p:nvPr/>
          </p:nvSpPr>
          <p:spPr bwMode="auto">
            <a:xfrm>
              <a:off x="4728" y="3098"/>
              <a:ext cx="4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11</a:t>
              </a:r>
            </a:p>
          </p:txBody>
        </p:sp>
        <p:sp>
          <p:nvSpPr>
            <p:cNvPr id="93316" name="Text Box 132"/>
            <p:cNvSpPr txBox="1">
              <a:spLocks noChangeArrowheads="1"/>
            </p:cNvSpPr>
            <p:nvPr/>
          </p:nvSpPr>
          <p:spPr bwMode="auto">
            <a:xfrm>
              <a:off x="4572" y="2954"/>
              <a:ext cx="5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</a:t>
              </a:r>
            </a:p>
          </p:txBody>
        </p:sp>
      </p:grpSp>
      <p:grpSp>
        <p:nvGrpSpPr>
          <p:cNvPr id="93317" name="Group 133"/>
          <p:cNvGrpSpPr>
            <a:grpSpLocks/>
          </p:cNvGrpSpPr>
          <p:nvPr/>
        </p:nvGrpSpPr>
        <p:grpSpPr bwMode="auto">
          <a:xfrm>
            <a:off x="3929063" y="4591050"/>
            <a:ext cx="1174750" cy="504825"/>
            <a:chOff x="4239" y="3166"/>
            <a:chExt cx="740" cy="318"/>
          </a:xfrm>
        </p:grpSpPr>
        <p:sp>
          <p:nvSpPr>
            <p:cNvPr id="93318" name="Line 134"/>
            <p:cNvSpPr>
              <a:spLocks noChangeShapeType="1"/>
            </p:cNvSpPr>
            <p:nvPr/>
          </p:nvSpPr>
          <p:spPr bwMode="auto">
            <a:xfrm flipH="1">
              <a:off x="4359" y="3250"/>
              <a:ext cx="249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19" name="Text Box 135"/>
            <p:cNvSpPr txBox="1">
              <a:spLocks noChangeArrowheads="1"/>
            </p:cNvSpPr>
            <p:nvPr/>
          </p:nvSpPr>
          <p:spPr bwMode="auto">
            <a:xfrm>
              <a:off x="4239" y="3166"/>
              <a:ext cx="50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66"/>
                  </a:solidFill>
                </a:rPr>
                <a:t>× ×</a:t>
              </a:r>
              <a:r>
                <a:rPr lang="en-US" altLang="zh-CN" sz="1600"/>
                <a:t> </a:t>
              </a:r>
            </a:p>
          </p:txBody>
        </p:sp>
        <p:sp>
          <p:nvSpPr>
            <p:cNvPr id="93320" name="Text Box 136"/>
            <p:cNvSpPr txBox="1">
              <a:spLocks noChangeArrowheads="1"/>
            </p:cNvSpPr>
            <p:nvPr/>
          </p:nvSpPr>
          <p:spPr bwMode="auto">
            <a:xfrm>
              <a:off x="4473" y="3272"/>
              <a:ext cx="50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66"/>
                  </a:solidFill>
                </a:rPr>
                <a:t>× ×</a:t>
              </a:r>
              <a:r>
                <a:rPr lang="en-US" altLang="zh-CN" sz="1600"/>
                <a:t> </a:t>
              </a:r>
            </a:p>
          </p:txBody>
        </p:sp>
      </p:grpSp>
      <p:grpSp>
        <p:nvGrpSpPr>
          <p:cNvPr id="93321" name="Group 137"/>
          <p:cNvGrpSpPr>
            <a:grpSpLocks/>
          </p:cNvGrpSpPr>
          <p:nvPr/>
        </p:nvGrpSpPr>
        <p:grpSpPr bwMode="auto">
          <a:xfrm>
            <a:off x="3930650" y="3995738"/>
            <a:ext cx="1174750" cy="504825"/>
            <a:chOff x="4239" y="3166"/>
            <a:chExt cx="740" cy="318"/>
          </a:xfrm>
        </p:grpSpPr>
        <p:sp>
          <p:nvSpPr>
            <p:cNvPr id="93322" name="Line 138"/>
            <p:cNvSpPr>
              <a:spLocks noChangeShapeType="1"/>
            </p:cNvSpPr>
            <p:nvPr/>
          </p:nvSpPr>
          <p:spPr bwMode="auto">
            <a:xfrm flipH="1">
              <a:off x="4359" y="3250"/>
              <a:ext cx="249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23" name="Text Box 139"/>
            <p:cNvSpPr txBox="1">
              <a:spLocks noChangeArrowheads="1"/>
            </p:cNvSpPr>
            <p:nvPr/>
          </p:nvSpPr>
          <p:spPr bwMode="auto">
            <a:xfrm>
              <a:off x="4239" y="3166"/>
              <a:ext cx="50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66"/>
                  </a:solidFill>
                </a:rPr>
                <a:t>× ×</a:t>
              </a:r>
              <a:r>
                <a:rPr lang="en-US" altLang="zh-CN" sz="1600"/>
                <a:t> </a:t>
              </a:r>
            </a:p>
          </p:txBody>
        </p:sp>
        <p:sp>
          <p:nvSpPr>
            <p:cNvPr id="93324" name="Text Box 140"/>
            <p:cNvSpPr txBox="1">
              <a:spLocks noChangeArrowheads="1"/>
            </p:cNvSpPr>
            <p:nvPr/>
          </p:nvSpPr>
          <p:spPr bwMode="auto">
            <a:xfrm>
              <a:off x="4473" y="3272"/>
              <a:ext cx="50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66"/>
                  </a:solidFill>
                </a:rPr>
                <a:t>× ×</a:t>
              </a:r>
              <a:r>
                <a:rPr lang="en-US" altLang="zh-CN" sz="1600"/>
                <a:t> </a:t>
              </a:r>
            </a:p>
          </p:txBody>
        </p:sp>
      </p:grpSp>
      <p:grpSp>
        <p:nvGrpSpPr>
          <p:cNvPr id="93325" name="Group 141"/>
          <p:cNvGrpSpPr>
            <a:grpSpLocks/>
          </p:cNvGrpSpPr>
          <p:nvPr/>
        </p:nvGrpSpPr>
        <p:grpSpPr bwMode="auto">
          <a:xfrm>
            <a:off x="3940175" y="5819775"/>
            <a:ext cx="1174750" cy="504825"/>
            <a:chOff x="4239" y="3166"/>
            <a:chExt cx="740" cy="318"/>
          </a:xfrm>
        </p:grpSpPr>
        <p:sp>
          <p:nvSpPr>
            <p:cNvPr id="93326" name="Line 142"/>
            <p:cNvSpPr>
              <a:spLocks noChangeShapeType="1"/>
            </p:cNvSpPr>
            <p:nvPr/>
          </p:nvSpPr>
          <p:spPr bwMode="auto">
            <a:xfrm flipH="1">
              <a:off x="4359" y="3250"/>
              <a:ext cx="249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27" name="Text Box 143"/>
            <p:cNvSpPr txBox="1">
              <a:spLocks noChangeArrowheads="1"/>
            </p:cNvSpPr>
            <p:nvPr/>
          </p:nvSpPr>
          <p:spPr bwMode="auto">
            <a:xfrm>
              <a:off x="4239" y="3166"/>
              <a:ext cx="50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66"/>
                  </a:solidFill>
                </a:rPr>
                <a:t>× ×</a:t>
              </a:r>
              <a:r>
                <a:rPr lang="en-US" altLang="zh-CN" sz="1600"/>
                <a:t> </a:t>
              </a:r>
            </a:p>
          </p:txBody>
        </p:sp>
        <p:sp>
          <p:nvSpPr>
            <p:cNvPr id="93328" name="Text Box 144"/>
            <p:cNvSpPr txBox="1">
              <a:spLocks noChangeArrowheads="1"/>
            </p:cNvSpPr>
            <p:nvPr/>
          </p:nvSpPr>
          <p:spPr bwMode="auto">
            <a:xfrm>
              <a:off x="4473" y="3272"/>
              <a:ext cx="50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66"/>
                  </a:solidFill>
                </a:rPr>
                <a:t>× ×</a:t>
              </a:r>
              <a:r>
                <a:rPr lang="en-US" altLang="zh-CN" sz="1600"/>
                <a:t> </a:t>
              </a:r>
            </a:p>
          </p:txBody>
        </p:sp>
      </p:grpSp>
      <p:grpSp>
        <p:nvGrpSpPr>
          <p:cNvPr id="93329" name="Group 145"/>
          <p:cNvGrpSpPr>
            <a:grpSpLocks/>
          </p:cNvGrpSpPr>
          <p:nvPr/>
        </p:nvGrpSpPr>
        <p:grpSpPr bwMode="auto">
          <a:xfrm>
            <a:off x="3932238" y="5178425"/>
            <a:ext cx="1174750" cy="504825"/>
            <a:chOff x="4239" y="3166"/>
            <a:chExt cx="740" cy="318"/>
          </a:xfrm>
        </p:grpSpPr>
        <p:sp>
          <p:nvSpPr>
            <p:cNvPr id="93330" name="Line 146"/>
            <p:cNvSpPr>
              <a:spLocks noChangeShapeType="1"/>
            </p:cNvSpPr>
            <p:nvPr/>
          </p:nvSpPr>
          <p:spPr bwMode="auto">
            <a:xfrm flipH="1">
              <a:off x="4359" y="3250"/>
              <a:ext cx="249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31" name="Text Box 147"/>
            <p:cNvSpPr txBox="1">
              <a:spLocks noChangeArrowheads="1"/>
            </p:cNvSpPr>
            <p:nvPr/>
          </p:nvSpPr>
          <p:spPr bwMode="auto">
            <a:xfrm>
              <a:off x="4239" y="3166"/>
              <a:ext cx="50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66"/>
                  </a:solidFill>
                </a:rPr>
                <a:t>× ×</a:t>
              </a:r>
              <a:r>
                <a:rPr lang="en-US" altLang="zh-CN" sz="1600"/>
                <a:t> </a:t>
              </a:r>
            </a:p>
          </p:txBody>
        </p:sp>
        <p:sp>
          <p:nvSpPr>
            <p:cNvPr id="93332" name="Text Box 148"/>
            <p:cNvSpPr txBox="1">
              <a:spLocks noChangeArrowheads="1"/>
            </p:cNvSpPr>
            <p:nvPr/>
          </p:nvSpPr>
          <p:spPr bwMode="auto">
            <a:xfrm>
              <a:off x="4473" y="3272"/>
              <a:ext cx="50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66"/>
                  </a:solidFill>
                </a:rPr>
                <a:t>× ×</a:t>
              </a:r>
              <a:r>
                <a:rPr lang="en-US" altLang="zh-CN" sz="1600"/>
                <a:t> </a:t>
              </a:r>
            </a:p>
          </p:txBody>
        </p:sp>
      </p:grpSp>
      <p:grpSp>
        <p:nvGrpSpPr>
          <p:cNvPr id="93333" name="Group 149"/>
          <p:cNvGrpSpPr>
            <a:grpSpLocks/>
          </p:cNvGrpSpPr>
          <p:nvPr/>
        </p:nvGrpSpPr>
        <p:grpSpPr bwMode="auto">
          <a:xfrm>
            <a:off x="1631950" y="5211763"/>
            <a:ext cx="1174750" cy="504825"/>
            <a:chOff x="4239" y="3166"/>
            <a:chExt cx="740" cy="318"/>
          </a:xfrm>
        </p:grpSpPr>
        <p:sp>
          <p:nvSpPr>
            <p:cNvPr id="93334" name="Line 150"/>
            <p:cNvSpPr>
              <a:spLocks noChangeShapeType="1"/>
            </p:cNvSpPr>
            <p:nvPr/>
          </p:nvSpPr>
          <p:spPr bwMode="auto">
            <a:xfrm flipH="1">
              <a:off x="4359" y="3250"/>
              <a:ext cx="249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35" name="Text Box 151"/>
            <p:cNvSpPr txBox="1">
              <a:spLocks noChangeArrowheads="1"/>
            </p:cNvSpPr>
            <p:nvPr/>
          </p:nvSpPr>
          <p:spPr bwMode="auto">
            <a:xfrm>
              <a:off x="4239" y="3166"/>
              <a:ext cx="50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66"/>
                  </a:solidFill>
                </a:rPr>
                <a:t>× ×</a:t>
              </a:r>
              <a:r>
                <a:rPr lang="en-US" altLang="zh-CN" sz="1600"/>
                <a:t> </a:t>
              </a:r>
            </a:p>
          </p:txBody>
        </p:sp>
        <p:sp>
          <p:nvSpPr>
            <p:cNvPr id="93336" name="Text Box 152"/>
            <p:cNvSpPr txBox="1">
              <a:spLocks noChangeArrowheads="1"/>
            </p:cNvSpPr>
            <p:nvPr/>
          </p:nvSpPr>
          <p:spPr bwMode="auto">
            <a:xfrm>
              <a:off x="4473" y="3272"/>
              <a:ext cx="50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66"/>
                  </a:solidFill>
                </a:rPr>
                <a:t>× ×</a:t>
              </a:r>
              <a:r>
                <a:rPr lang="en-US" altLang="zh-CN" sz="1600"/>
                <a:t> </a:t>
              </a:r>
            </a:p>
          </p:txBody>
        </p:sp>
      </p:grpSp>
      <p:grpSp>
        <p:nvGrpSpPr>
          <p:cNvPr id="93337" name="Group 153"/>
          <p:cNvGrpSpPr>
            <a:grpSpLocks/>
          </p:cNvGrpSpPr>
          <p:nvPr/>
        </p:nvGrpSpPr>
        <p:grpSpPr bwMode="auto">
          <a:xfrm>
            <a:off x="2806700" y="5237163"/>
            <a:ext cx="1174750" cy="504825"/>
            <a:chOff x="4239" y="3166"/>
            <a:chExt cx="740" cy="318"/>
          </a:xfrm>
        </p:grpSpPr>
        <p:sp>
          <p:nvSpPr>
            <p:cNvPr id="93338" name="Line 154"/>
            <p:cNvSpPr>
              <a:spLocks noChangeShapeType="1"/>
            </p:cNvSpPr>
            <p:nvPr/>
          </p:nvSpPr>
          <p:spPr bwMode="auto">
            <a:xfrm flipH="1">
              <a:off x="4359" y="3250"/>
              <a:ext cx="249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39" name="Text Box 155"/>
            <p:cNvSpPr txBox="1">
              <a:spLocks noChangeArrowheads="1"/>
            </p:cNvSpPr>
            <p:nvPr/>
          </p:nvSpPr>
          <p:spPr bwMode="auto">
            <a:xfrm>
              <a:off x="4239" y="3166"/>
              <a:ext cx="50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66"/>
                  </a:solidFill>
                </a:rPr>
                <a:t>× ×</a:t>
              </a:r>
              <a:r>
                <a:rPr lang="en-US" altLang="zh-CN" sz="1600"/>
                <a:t> </a:t>
              </a:r>
            </a:p>
          </p:txBody>
        </p:sp>
        <p:sp>
          <p:nvSpPr>
            <p:cNvPr id="93340" name="Text Box 156"/>
            <p:cNvSpPr txBox="1">
              <a:spLocks noChangeArrowheads="1"/>
            </p:cNvSpPr>
            <p:nvPr/>
          </p:nvSpPr>
          <p:spPr bwMode="auto">
            <a:xfrm>
              <a:off x="4473" y="3272"/>
              <a:ext cx="50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66"/>
                  </a:solidFill>
                </a:rPr>
                <a:t>× ×</a:t>
              </a:r>
              <a:r>
                <a:rPr lang="en-US" altLang="zh-CN" sz="1600"/>
                <a:t> </a:t>
              </a:r>
            </a:p>
          </p:txBody>
        </p:sp>
      </p:grpSp>
      <p:grpSp>
        <p:nvGrpSpPr>
          <p:cNvPr id="93341" name="Group 157"/>
          <p:cNvGrpSpPr>
            <a:grpSpLocks/>
          </p:cNvGrpSpPr>
          <p:nvPr/>
        </p:nvGrpSpPr>
        <p:grpSpPr bwMode="auto">
          <a:xfrm>
            <a:off x="5103813" y="5237163"/>
            <a:ext cx="1174750" cy="504825"/>
            <a:chOff x="4239" y="3166"/>
            <a:chExt cx="740" cy="318"/>
          </a:xfrm>
        </p:grpSpPr>
        <p:sp>
          <p:nvSpPr>
            <p:cNvPr id="93342" name="Line 158"/>
            <p:cNvSpPr>
              <a:spLocks noChangeShapeType="1"/>
            </p:cNvSpPr>
            <p:nvPr/>
          </p:nvSpPr>
          <p:spPr bwMode="auto">
            <a:xfrm flipH="1">
              <a:off x="4359" y="3250"/>
              <a:ext cx="249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43" name="Text Box 159"/>
            <p:cNvSpPr txBox="1">
              <a:spLocks noChangeArrowheads="1"/>
            </p:cNvSpPr>
            <p:nvPr/>
          </p:nvSpPr>
          <p:spPr bwMode="auto">
            <a:xfrm>
              <a:off x="4239" y="3166"/>
              <a:ext cx="50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66"/>
                  </a:solidFill>
                </a:rPr>
                <a:t>× ×</a:t>
              </a:r>
              <a:r>
                <a:rPr lang="en-US" altLang="zh-CN" sz="1600"/>
                <a:t> </a:t>
              </a:r>
            </a:p>
          </p:txBody>
        </p:sp>
        <p:sp>
          <p:nvSpPr>
            <p:cNvPr id="93344" name="Text Box 160"/>
            <p:cNvSpPr txBox="1">
              <a:spLocks noChangeArrowheads="1"/>
            </p:cNvSpPr>
            <p:nvPr/>
          </p:nvSpPr>
          <p:spPr bwMode="auto">
            <a:xfrm>
              <a:off x="4473" y="3272"/>
              <a:ext cx="50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66"/>
                  </a:solidFill>
                </a:rPr>
                <a:t>× ×</a:t>
              </a:r>
              <a:r>
                <a:rPr lang="en-US" altLang="zh-CN" sz="1600"/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3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3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3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3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3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3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3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3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3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3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3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3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3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3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3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3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3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3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3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3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3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712788" y="0"/>
            <a:ext cx="7772400" cy="1104900"/>
          </a:xfrm>
        </p:spPr>
        <p:txBody>
          <a:bodyPr/>
          <a:lstStyle/>
          <a:p>
            <a:r>
              <a:rPr lang="en-US" altLang="zh-CN" sz="3200" b="1"/>
              <a:t>4</a:t>
            </a:r>
            <a:r>
              <a:rPr lang="zh-CN" altLang="en-US" sz="3200" b="1"/>
              <a:t>、求状态方程、驱动方程（</a:t>
            </a:r>
            <a:r>
              <a:rPr lang="en-US" altLang="zh-CN" sz="3200" b="1"/>
              <a:t>1</a:t>
            </a:r>
            <a:r>
              <a:rPr lang="zh-CN" altLang="en-US" sz="3200" b="1"/>
              <a:t>）</a:t>
            </a:r>
          </a:p>
        </p:txBody>
      </p:sp>
      <p:grpSp>
        <p:nvGrpSpPr>
          <p:cNvPr id="94211" name="Group 3"/>
          <p:cNvGrpSpPr>
            <a:grpSpLocks/>
          </p:cNvGrpSpPr>
          <p:nvPr/>
        </p:nvGrpSpPr>
        <p:grpSpPr bwMode="auto">
          <a:xfrm>
            <a:off x="1244600" y="1276350"/>
            <a:ext cx="5853113" cy="3540125"/>
            <a:chOff x="864" y="1134"/>
            <a:chExt cx="3687" cy="2230"/>
          </a:xfrm>
        </p:grpSpPr>
        <p:sp>
          <p:nvSpPr>
            <p:cNvPr id="94212" name="Rectangle 4"/>
            <p:cNvSpPr>
              <a:spLocks noChangeArrowheads="1"/>
            </p:cNvSpPr>
            <p:nvPr/>
          </p:nvSpPr>
          <p:spPr bwMode="auto">
            <a:xfrm>
              <a:off x="3787" y="2973"/>
              <a:ext cx="724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/>
                <a:t>  0</a:t>
              </a:r>
            </a:p>
          </p:txBody>
        </p:sp>
        <p:sp>
          <p:nvSpPr>
            <p:cNvPr id="94213" name="Rectangle 5"/>
            <p:cNvSpPr>
              <a:spLocks noChangeArrowheads="1"/>
            </p:cNvSpPr>
            <p:nvPr/>
          </p:nvSpPr>
          <p:spPr bwMode="auto">
            <a:xfrm>
              <a:off x="3064" y="2973"/>
              <a:ext cx="723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endParaRPr lang="zh-CN" altLang="zh-CN" sz="2800"/>
            </a:p>
          </p:txBody>
        </p:sp>
        <p:sp>
          <p:nvSpPr>
            <p:cNvPr id="94214" name="Rectangle 6"/>
            <p:cNvSpPr>
              <a:spLocks noChangeArrowheads="1"/>
            </p:cNvSpPr>
            <p:nvPr/>
          </p:nvSpPr>
          <p:spPr bwMode="auto">
            <a:xfrm>
              <a:off x="2340" y="2973"/>
              <a:ext cx="724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/>
                <a:t>  0</a:t>
              </a:r>
            </a:p>
          </p:txBody>
        </p:sp>
        <p:sp>
          <p:nvSpPr>
            <p:cNvPr id="94215" name="Rectangle 7"/>
            <p:cNvSpPr>
              <a:spLocks noChangeArrowheads="1"/>
            </p:cNvSpPr>
            <p:nvPr/>
          </p:nvSpPr>
          <p:spPr bwMode="auto">
            <a:xfrm>
              <a:off x="1616" y="2973"/>
              <a:ext cx="724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/>
                <a:t>  1</a:t>
              </a:r>
            </a:p>
          </p:txBody>
        </p:sp>
        <p:sp>
          <p:nvSpPr>
            <p:cNvPr id="94216" name="Rectangle 8"/>
            <p:cNvSpPr>
              <a:spLocks noChangeArrowheads="1"/>
            </p:cNvSpPr>
            <p:nvPr/>
          </p:nvSpPr>
          <p:spPr bwMode="auto">
            <a:xfrm>
              <a:off x="3787" y="2582"/>
              <a:ext cx="724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endParaRPr lang="zh-CN" altLang="zh-CN" sz="2800"/>
            </a:p>
          </p:txBody>
        </p:sp>
        <p:sp>
          <p:nvSpPr>
            <p:cNvPr id="94217" name="Rectangle 9"/>
            <p:cNvSpPr>
              <a:spLocks noChangeArrowheads="1"/>
            </p:cNvSpPr>
            <p:nvPr/>
          </p:nvSpPr>
          <p:spPr bwMode="auto">
            <a:xfrm>
              <a:off x="3064" y="2582"/>
              <a:ext cx="723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endParaRPr lang="zh-CN" altLang="zh-CN" sz="2800"/>
            </a:p>
          </p:txBody>
        </p:sp>
        <p:sp>
          <p:nvSpPr>
            <p:cNvPr id="94218" name="Rectangle 10"/>
            <p:cNvSpPr>
              <a:spLocks noChangeArrowheads="1"/>
            </p:cNvSpPr>
            <p:nvPr/>
          </p:nvSpPr>
          <p:spPr bwMode="auto">
            <a:xfrm>
              <a:off x="2430" y="2598"/>
              <a:ext cx="724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endParaRPr lang="zh-CN" altLang="zh-CN" sz="2800"/>
            </a:p>
          </p:txBody>
        </p:sp>
        <p:sp>
          <p:nvSpPr>
            <p:cNvPr id="94219" name="Rectangle 11"/>
            <p:cNvSpPr>
              <a:spLocks noChangeArrowheads="1"/>
            </p:cNvSpPr>
            <p:nvPr/>
          </p:nvSpPr>
          <p:spPr bwMode="auto">
            <a:xfrm>
              <a:off x="1616" y="2582"/>
              <a:ext cx="724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endParaRPr lang="zh-CN" altLang="zh-CN" sz="2800"/>
            </a:p>
          </p:txBody>
        </p:sp>
        <p:sp>
          <p:nvSpPr>
            <p:cNvPr id="94220" name="Rectangle 12"/>
            <p:cNvSpPr>
              <a:spLocks noChangeArrowheads="1"/>
            </p:cNvSpPr>
            <p:nvPr/>
          </p:nvSpPr>
          <p:spPr bwMode="auto">
            <a:xfrm>
              <a:off x="3787" y="2191"/>
              <a:ext cx="724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/>
                <a:t>  0</a:t>
              </a:r>
            </a:p>
          </p:txBody>
        </p:sp>
        <p:sp>
          <p:nvSpPr>
            <p:cNvPr id="94221" name="Rectangle 13"/>
            <p:cNvSpPr>
              <a:spLocks noChangeArrowheads="1"/>
            </p:cNvSpPr>
            <p:nvPr/>
          </p:nvSpPr>
          <p:spPr bwMode="auto">
            <a:xfrm>
              <a:off x="3064" y="2207"/>
              <a:ext cx="723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endParaRPr lang="zh-CN" altLang="zh-CN" sz="2800"/>
            </a:p>
          </p:txBody>
        </p:sp>
        <p:sp>
          <p:nvSpPr>
            <p:cNvPr id="94222" name="Rectangle 14"/>
            <p:cNvSpPr>
              <a:spLocks noChangeArrowheads="1"/>
            </p:cNvSpPr>
            <p:nvPr/>
          </p:nvSpPr>
          <p:spPr bwMode="auto">
            <a:xfrm>
              <a:off x="2340" y="2191"/>
              <a:ext cx="724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/>
                <a:t>   1</a:t>
              </a:r>
            </a:p>
          </p:txBody>
        </p:sp>
        <p:sp>
          <p:nvSpPr>
            <p:cNvPr id="94223" name="Rectangle 15"/>
            <p:cNvSpPr>
              <a:spLocks noChangeArrowheads="1"/>
            </p:cNvSpPr>
            <p:nvPr/>
          </p:nvSpPr>
          <p:spPr bwMode="auto">
            <a:xfrm>
              <a:off x="1616" y="2191"/>
              <a:ext cx="724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/>
                <a:t>  0</a:t>
              </a:r>
            </a:p>
          </p:txBody>
        </p:sp>
        <p:sp>
          <p:nvSpPr>
            <p:cNvPr id="94224" name="Rectangle 16"/>
            <p:cNvSpPr>
              <a:spLocks noChangeArrowheads="1"/>
            </p:cNvSpPr>
            <p:nvPr/>
          </p:nvSpPr>
          <p:spPr bwMode="auto">
            <a:xfrm>
              <a:off x="3787" y="1800"/>
              <a:ext cx="724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/>
                <a:t>  1</a:t>
              </a:r>
            </a:p>
          </p:txBody>
        </p:sp>
        <p:sp>
          <p:nvSpPr>
            <p:cNvPr id="94225" name="Rectangle 17"/>
            <p:cNvSpPr>
              <a:spLocks noChangeArrowheads="1"/>
            </p:cNvSpPr>
            <p:nvPr/>
          </p:nvSpPr>
          <p:spPr bwMode="auto">
            <a:xfrm>
              <a:off x="3064" y="1800"/>
              <a:ext cx="723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endParaRPr lang="zh-CN" altLang="zh-CN" sz="2800"/>
            </a:p>
          </p:txBody>
        </p:sp>
        <p:sp>
          <p:nvSpPr>
            <p:cNvPr id="94226" name="Rectangle 18"/>
            <p:cNvSpPr>
              <a:spLocks noChangeArrowheads="1"/>
            </p:cNvSpPr>
            <p:nvPr/>
          </p:nvSpPr>
          <p:spPr bwMode="auto">
            <a:xfrm>
              <a:off x="2340" y="1800"/>
              <a:ext cx="724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/>
                <a:t>   0</a:t>
              </a:r>
            </a:p>
          </p:txBody>
        </p:sp>
        <p:sp>
          <p:nvSpPr>
            <p:cNvPr id="94227" name="Rectangle 19"/>
            <p:cNvSpPr>
              <a:spLocks noChangeArrowheads="1"/>
            </p:cNvSpPr>
            <p:nvPr/>
          </p:nvSpPr>
          <p:spPr bwMode="auto">
            <a:xfrm>
              <a:off x="1616" y="1800"/>
              <a:ext cx="724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/>
                <a:t>  0</a:t>
              </a:r>
            </a:p>
          </p:txBody>
        </p:sp>
        <p:sp>
          <p:nvSpPr>
            <p:cNvPr id="94228" name="Line 20"/>
            <p:cNvSpPr>
              <a:spLocks noChangeShapeType="1"/>
            </p:cNvSpPr>
            <p:nvPr/>
          </p:nvSpPr>
          <p:spPr bwMode="auto">
            <a:xfrm>
              <a:off x="1616" y="1800"/>
              <a:ext cx="289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29" name="Line 21"/>
            <p:cNvSpPr>
              <a:spLocks noChangeShapeType="1"/>
            </p:cNvSpPr>
            <p:nvPr/>
          </p:nvSpPr>
          <p:spPr bwMode="auto">
            <a:xfrm>
              <a:off x="1616" y="2191"/>
              <a:ext cx="28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0" name="Line 22"/>
            <p:cNvSpPr>
              <a:spLocks noChangeShapeType="1"/>
            </p:cNvSpPr>
            <p:nvPr/>
          </p:nvSpPr>
          <p:spPr bwMode="auto">
            <a:xfrm>
              <a:off x="1616" y="2582"/>
              <a:ext cx="28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1" name="Line 23"/>
            <p:cNvSpPr>
              <a:spLocks noChangeShapeType="1"/>
            </p:cNvSpPr>
            <p:nvPr/>
          </p:nvSpPr>
          <p:spPr bwMode="auto">
            <a:xfrm>
              <a:off x="1616" y="2973"/>
              <a:ext cx="28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2" name="Line 24"/>
            <p:cNvSpPr>
              <a:spLocks noChangeShapeType="1"/>
            </p:cNvSpPr>
            <p:nvPr/>
          </p:nvSpPr>
          <p:spPr bwMode="auto">
            <a:xfrm>
              <a:off x="1616" y="3364"/>
              <a:ext cx="289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3" name="Line 25"/>
            <p:cNvSpPr>
              <a:spLocks noChangeShapeType="1"/>
            </p:cNvSpPr>
            <p:nvPr/>
          </p:nvSpPr>
          <p:spPr bwMode="auto">
            <a:xfrm>
              <a:off x="1616" y="1800"/>
              <a:ext cx="0" cy="156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4" name="Line 26"/>
            <p:cNvSpPr>
              <a:spLocks noChangeShapeType="1"/>
            </p:cNvSpPr>
            <p:nvPr/>
          </p:nvSpPr>
          <p:spPr bwMode="auto">
            <a:xfrm>
              <a:off x="2340" y="1800"/>
              <a:ext cx="0" cy="15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5" name="Line 27"/>
            <p:cNvSpPr>
              <a:spLocks noChangeShapeType="1"/>
            </p:cNvSpPr>
            <p:nvPr/>
          </p:nvSpPr>
          <p:spPr bwMode="auto">
            <a:xfrm>
              <a:off x="3064" y="1800"/>
              <a:ext cx="0" cy="15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6" name="Line 28"/>
            <p:cNvSpPr>
              <a:spLocks noChangeShapeType="1"/>
            </p:cNvSpPr>
            <p:nvPr/>
          </p:nvSpPr>
          <p:spPr bwMode="auto">
            <a:xfrm>
              <a:off x="3787" y="1800"/>
              <a:ext cx="0" cy="15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7" name="Line 29"/>
            <p:cNvSpPr>
              <a:spLocks noChangeShapeType="1"/>
            </p:cNvSpPr>
            <p:nvPr/>
          </p:nvSpPr>
          <p:spPr bwMode="auto">
            <a:xfrm>
              <a:off x="4511" y="1800"/>
              <a:ext cx="0" cy="156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8" name="Line 30"/>
            <p:cNvSpPr>
              <a:spLocks noChangeShapeType="1"/>
            </p:cNvSpPr>
            <p:nvPr/>
          </p:nvSpPr>
          <p:spPr bwMode="auto">
            <a:xfrm>
              <a:off x="1146" y="1419"/>
              <a:ext cx="470" cy="3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9" name="Text Box 31"/>
            <p:cNvSpPr txBox="1">
              <a:spLocks noChangeArrowheads="1"/>
            </p:cNvSpPr>
            <p:nvPr/>
          </p:nvSpPr>
          <p:spPr bwMode="auto">
            <a:xfrm>
              <a:off x="1055" y="1683"/>
              <a:ext cx="3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AB</a:t>
              </a:r>
            </a:p>
          </p:txBody>
        </p:sp>
        <p:sp>
          <p:nvSpPr>
            <p:cNvPr id="94240" name="Text Box 32"/>
            <p:cNvSpPr txBox="1">
              <a:spLocks noChangeArrowheads="1"/>
            </p:cNvSpPr>
            <p:nvPr/>
          </p:nvSpPr>
          <p:spPr bwMode="auto">
            <a:xfrm>
              <a:off x="1314" y="1301"/>
              <a:ext cx="6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Q1Q0</a:t>
              </a:r>
            </a:p>
          </p:txBody>
        </p:sp>
        <p:graphicFrame>
          <p:nvGraphicFramePr>
            <p:cNvPr id="121858" name="Object 1026"/>
            <p:cNvGraphicFramePr>
              <a:graphicFrameLocks noChangeAspect="1"/>
            </p:cNvGraphicFramePr>
            <p:nvPr/>
          </p:nvGraphicFramePr>
          <p:xfrm>
            <a:off x="864" y="1134"/>
            <a:ext cx="381" cy="334"/>
          </p:xfrm>
          <a:graphic>
            <a:graphicData uri="http://schemas.openxmlformats.org/presentationml/2006/ole">
              <p:oleObj spid="_x0000_s121858" name="Equation" r:id="rId3" imgW="304560" imgH="228600" progId="Equation.3">
                <p:embed/>
              </p:oleObj>
            </a:graphicData>
          </a:graphic>
        </p:graphicFrame>
        <p:sp>
          <p:nvSpPr>
            <p:cNvPr id="94242" name="Text Box 34"/>
            <p:cNvSpPr txBox="1">
              <a:spLocks noChangeArrowheads="1"/>
            </p:cNvSpPr>
            <p:nvPr/>
          </p:nvSpPr>
          <p:spPr bwMode="auto">
            <a:xfrm>
              <a:off x="1758" y="1569"/>
              <a:ext cx="27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00            01           11           10</a:t>
              </a:r>
            </a:p>
          </p:txBody>
        </p:sp>
        <p:sp>
          <p:nvSpPr>
            <p:cNvPr id="94243" name="Text Box 35"/>
            <p:cNvSpPr txBox="1">
              <a:spLocks noChangeArrowheads="1"/>
            </p:cNvSpPr>
            <p:nvPr/>
          </p:nvSpPr>
          <p:spPr bwMode="auto">
            <a:xfrm>
              <a:off x="1305" y="1971"/>
              <a:ext cx="311" cy="1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01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11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10</a:t>
              </a:r>
            </a:p>
          </p:txBody>
        </p:sp>
        <p:sp>
          <p:nvSpPr>
            <p:cNvPr id="94244" name="Text Box 36"/>
            <p:cNvSpPr txBox="1">
              <a:spLocks noChangeArrowheads="1"/>
            </p:cNvSpPr>
            <p:nvPr/>
          </p:nvSpPr>
          <p:spPr bwMode="auto">
            <a:xfrm>
              <a:off x="3173" y="1865"/>
              <a:ext cx="50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66"/>
                  </a:solidFill>
                </a:rPr>
                <a:t>× </a:t>
              </a:r>
              <a:r>
                <a:rPr lang="en-US" altLang="zh-CN" sz="1600"/>
                <a:t> </a:t>
              </a:r>
            </a:p>
          </p:txBody>
        </p:sp>
        <p:sp>
          <p:nvSpPr>
            <p:cNvPr id="94245" name="Text Box 37"/>
            <p:cNvSpPr txBox="1">
              <a:spLocks noChangeArrowheads="1"/>
            </p:cNvSpPr>
            <p:nvPr/>
          </p:nvSpPr>
          <p:spPr bwMode="auto">
            <a:xfrm>
              <a:off x="3173" y="3082"/>
              <a:ext cx="50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66"/>
                  </a:solidFill>
                </a:rPr>
                <a:t>× </a:t>
              </a:r>
              <a:r>
                <a:rPr lang="en-US" altLang="zh-CN" sz="1600"/>
                <a:t> </a:t>
              </a:r>
            </a:p>
          </p:txBody>
        </p:sp>
        <p:sp>
          <p:nvSpPr>
            <p:cNvPr id="94246" name="Text Box 38"/>
            <p:cNvSpPr txBox="1">
              <a:spLocks noChangeArrowheads="1"/>
            </p:cNvSpPr>
            <p:nvPr/>
          </p:nvSpPr>
          <p:spPr bwMode="auto">
            <a:xfrm>
              <a:off x="3871" y="2655"/>
              <a:ext cx="50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66"/>
                  </a:solidFill>
                </a:rPr>
                <a:t>× </a:t>
              </a:r>
              <a:r>
                <a:rPr lang="en-US" altLang="zh-CN" sz="1600"/>
                <a:t> </a:t>
              </a:r>
            </a:p>
          </p:txBody>
        </p:sp>
        <p:sp>
          <p:nvSpPr>
            <p:cNvPr id="94247" name="Text Box 39"/>
            <p:cNvSpPr txBox="1">
              <a:spLocks noChangeArrowheads="1"/>
            </p:cNvSpPr>
            <p:nvPr/>
          </p:nvSpPr>
          <p:spPr bwMode="auto">
            <a:xfrm>
              <a:off x="3208" y="2655"/>
              <a:ext cx="50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66"/>
                  </a:solidFill>
                </a:rPr>
                <a:t>× </a:t>
              </a:r>
              <a:r>
                <a:rPr lang="en-US" altLang="zh-CN" sz="1600"/>
                <a:t> </a:t>
              </a:r>
            </a:p>
          </p:txBody>
        </p:sp>
        <p:sp>
          <p:nvSpPr>
            <p:cNvPr id="94248" name="Text Box 40"/>
            <p:cNvSpPr txBox="1">
              <a:spLocks noChangeArrowheads="1"/>
            </p:cNvSpPr>
            <p:nvPr/>
          </p:nvSpPr>
          <p:spPr bwMode="auto">
            <a:xfrm>
              <a:off x="2340" y="2655"/>
              <a:ext cx="50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66"/>
                  </a:solidFill>
                </a:rPr>
                <a:t>  × </a:t>
              </a:r>
              <a:r>
                <a:rPr lang="en-US" altLang="zh-CN" sz="1600"/>
                <a:t> </a:t>
              </a:r>
            </a:p>
          </p:txBody>
        </p:sp>
        <p:sp>
          <p:nvSpPr>
            <p:cNvPr id="94249" name="Text Box 41"/>
            <p:cNvSpPr txBox="1">
              <a:spLocks noChangeArrowheads="1"/>
            </p:cNvSpPr>
            <p:nvPr/>
          </p:nvSpPr>
          <p:spPr bwMode="auto">
            <a:xfrm>
              <a:off x="1758" y="2655"/>
              <a:ext cx="50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66"/>
                  </a:solidFill>
                </a:rPr>
                <a:t>× </a:t>
              </a:r>
              <a:r>
                <a:rPr lang="en-US" altLang="zh-CN" sz="1600"/>
                <a:t> </a:t>
              </a:r>
            </a:p>
          </p:txBody>
        </p:sp>
        <p:sp>
          <p:nvSpPr>
            <p:cNvPr id="94250" name="Text Box 42"/>
            <p:cNvSpPr txBox="1">
              <a:spLocks noChangeArrowheads="1"/>
            </p:cNvSpPr>
            <p:nvPr/>
          </p:nvSpPr>
          <p:spPr bwMode="auto">
            <a:xfrm>
              <a:off x="3173" y="2297"/>
              <a:ext cx="50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66"/>
                  </a:solidFill>
                </a:rPr>
                <a:t>× </a:t>
              </a:r>
              <a:r>
                <a:rPr lang="en-US" altLang="zh-CN" sz="1600"/>
                <a:t> </a:t>
              </a:r>
            </a:p>
          </p:txBody>
        </p:sp>
      </p:grpSp>
      <p:sp>
        <p:nvSpPr>
          <p:cNvPr id="94251" name="AutoShape 43"/>
          <p:cNvSpPr>
            <a:spLocks noChangeArrowheads="1"/>
          </p:cNvSpPr>
          <p:nvPr/>
        </p:nvSpPr>
        <p:spPr bwMode="auto">
          <a:xfrm>
            <a:off x="3730625" y="3051175"/>
            <a:ext cx="1785938" cy="104775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52" name="AutoShape 44"/>
          <p:cNvSpPr>
            <a:spLocks noChangeArrowheads="1"/>
          </p:cNvSpPr>
          <p:nvPr/>
        </p:nvSpPr>
        <p:spPr bwMode="auto">
          <a:xfrm>
            <a:off x="2663825" y="3690938"/>
            <a:ext cx="252413" cy="101441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53" name="AutoShape 45"/>
          <p:cNvSpPr>
            <a:spLocks noChangeArrowheads="1"/>
          </p:cNvSpPr>
          <p:nvPr/>
        </p:nvSpPr>
        <p:spPr bwMode="auto">
          <a:xfrm>
            <a:off x="4965700" y="2436813"/>
            <a:ext cx="1477963" cy="33655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1856" name="Object 1024"/>
          <p:cNvGraphicFramePr>
            <a:graphicFrameLocks noChangeAspect="1"/>
          </p:cNvGraphicFramePr>
          <p:nvPr/>
        </p:nvGraphicFramePr>
        <p:xfrm>
          <a:off x="1692275" y="4981575"/>
          <a:ext cx="5129213" cy="742950"/>
        </p:xfrm>
        <a:graphic>
          <a:graphicData uri="http://schemas.openxmlformats.org/presentationml/2006/ole">
            <p:oleObj spid="_x0000_s121856" name="Equation" r:id="rId4" imgW="1752480" imgH="253800" progId="Equation.3">
              <p:embed/>
            </p:oleObj>
          </a:graphicData>
        </a:graphic>
      </p:graphicFrame>
      <p:graphicFrame>
        <p:nvGraphicFramePr>
          <p:cNvPr id="121857" name="Object 1025"/>
          <p:cNvGraphicFramePr>
            <a:graphicFrameLocks noChangeAspect="1"/>
          </p:cNvGraphicFramePr>
          <p:nvPr/>
        </p:nvGraphicFramePr>
        <p:xfrm>
          <a:off x="1849438" y="5743575"/>
          <a:ext cx="4868862" cy="742950"/>
        </p:xfrm>
        <a:graphic>
          <a:graphicData uri="http://schemas.openxmlformats.org/presentationml/2006/ole">
            <p:oleObj spid="_x0000_s121857" name="Equation" r:id="rId5" imgW="166356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1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1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1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1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51" grpId="0" animBg="1"/>
      <p:bldP spid="94252" grpId="0" animBg="1"/>
      <p:bldP spid="9425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712788" y="0"/>
            <a:ext cx="7772400" cy="1104900"/>
          </a:xfrm>
        </p:spPr>
        <p:txBody>
          <a:bodyPr/>
          <a:lstStyle/>
          <a:p>
            <a:r>
              <a:rPr lang="en-US" altLang="zh-CN" sz="3200" b="1"/>
              <a:t>4</a:t>
            </a:r>
            <a:r>
              <a:rPr lang="zh-CN" altLang="en-US" sz="3200" b="1"/>
              <a:t>、求状态方程、驱动方程（</a:t>
            </a:r>
            <a:r>
              <a:rPr lang="en-US" altLang="zh-CN" sz="3200" b="1"/>
              <a:t>2</a:t>
            </a:r>
            <a:r>
              <a:rPr lang="zh-CN" altLang="en-US" sz="3200" b="1"/>
              <a:t>）</a:t>
            </a:r>
          </a:p>
        </p:txBody>
      </p:sp>
      <p:grpSp>
        <p:nvGrpSpPr>
          <p:cNvPr id="95235" name="Group 3"/>
          <p:cNvGrpSpPr>
            <a:grpSpLocks/>
          </p:cNvGrpSpPr>
          <p:nvPr/>
        </p:nvGrpSpPr>
        <p:grpSpPr bwMode="auto">
          <a:xfrm>
            <a:off x="1244600" y="1262063"/>
            <a:ext cx="5853113" cy="3554412"/>
            <a:chOff x="784" y="795"/>
            <a:chExt cx="3687" cy="2239"/>
          </a:xfrm>
        </p:grpSpPr>
        <p:sp>
          <p:nvSpPr>
            <p:cNvPr id="95236" name="Rectangle 4"/>
            <p:cNvSpPr>
              <a:spLocks noChangeArrowheads="1"/>
            </p:cNvSpPr>
            <p:nvPr/>
          </p:nvSpPr>
          <p:spPr bwMode="auto">
            <a:xfrm>
              <a:off x="3707" y="2643"/>
              <a:ext cx="724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/>
                <a:t>  0</a:t>
              </a:r>
            </a:p>
          </p:txBody>
        </p:sp>
        <p:sp>
          <p:nvSpPr>
            <p:cNvPr id="95237" name="Rectangle 5"/>
            <p:cNvSpPr>
              <a:spLocks noChangeArrowheads="1"/>
            </p:cNvSpPr>
            <p:nvPr/>
          </p:nvSpPr>
          <p:spPr bwMode="auto">
            <a:xfrm>
              <a:off x="2984" y="2643"/>
              <a:ext cx="723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endParaRPr lang="zh-CN" altLang="zh-CN" sz="2800"/>
            </a:p>
          </p:txBody>
        </p:sp>
        <p:sp>
          <p:nvSpPr>
            <p:cNvPr id="95238" name="Rectangle 6"/>
            <p:cNvSpPr>
              <a:spLocks noChangeArrowheads="1"/>
            </p:cNvSpPr>
            <p:nvPr/>
          </p:nvSpPr>
          <p:spPr bwMode="auto">
            <a:xfrm>
              <a:off x="2260" y="2643"/>
              <a:ext cx="724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/>
                <a:t>  0</a:t>
              </a:r>
            </a:p>
          </p:txBody>
        </p:sp>
        <p:sp>
          <p:nvSpPr>
            <p:cNvPr id="95239" name="Rectangle 7"/>
            <p:cNvSpPr>
              <a:spLocks noChangeArrowheads="1"/>
            </p:cNvSpPr>
            <p:nvPr/>
          </p:nvSpPr>
          <p:spPr bwMode="auto">
            <a:xfrm>
              <a:off x="1536" y="2643"/>
              <a:ext cx="724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/>
                <a:t>  0</a:t>
              </a:r>
            </a:p>
          </p:txBody>
        </p:sp>
        <p:sp>
          <p:nvSpPr>
            <p:cNvPr id="95240" name="Rectangle 8"/>
            <p:cNvSpPr>
              <a:spLocks noChangeArrowheads="1"/>
            </p:cNvSpPr>
            <p:nvPr/>
          </p:nvSpPr>
          <p:spPr bwMode="auto">
            <a:xfrm>
              <a:off x="3707" y="2252"/>
              <a:ext cx="724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endParaRPr lang="zh-CN" altLang="zh-CN" sz="2800"/>
            </a:p>
          </p:txBody>
        </p:sp>
        <p:sp>
          <p:nvSpPr>
            <p:cNvPr id="95241" name="Rectangle 9"/>
            <p:cNvSpPr>
              <a:spLocks noChangeArrowheads="1"/>
            </p:cNvSpPr>
            <p:nvPr/>
          </p:nvSpPr>
          <p:spPr bwMode="auto">
            <a:xfrm>
              <a:off x="2984" y="2252"/>
              <a:ext cx="723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endParaRPr lang="zh-CN" altLang="zh-CN" sz="2800"/>
            </a:p>
          </p:txBody>
        </p:sp>
        <p:sp>
          <p:nvSpPr>
            <p:cNvPr id="95242" name="Rectangle 10"/>
            <p:cNvSpPr>
              <a:spLocks noChangeArrowheads="1"/>
            </p:cNvSpPr>
            <p:nvPr/>
          </p:nvSpPr>
          <p:spPr bwMode="auto">
            <a:xfrm>
              <a:off x="2350" y="2268"/>
              <a:ext cx="724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endParaRPr lang="zh-CN" altLang="zh-CN" sz="2800"/>
            </a:p>
          </p:txBody>
        </p:sp>
        <p:sp>
          <p:nvSpPr>
            <p:cNvPr id="95243" name="Rectangle 11"/>
            <p:cNvSpPr>
              <a:spLocks noChangeArrowheads="1"/>
            </p:cNvSpPr>
            <p:nvPr/>
          </p:nvSpPr>
          <p:spPr bwMode="auto">
            <a:xfrm>
              <a:off x="1536" y="2252"/>
              <a:ext cx="724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endParaRPr lang="zh-CN" altLang="zh-CN" sz="2800"/>
            </a:p>
          </p:txBody>
        </p:sp>
        <p:sp>
          <p:nvSpPr>
            <p:cNvPr id="95244" name="Rectangle 12"/>
            <p:cNvSpPr>
              <a:spLocks noChangeArrowheads="1"/>
            </p:cNvSpPr>
            <p:nvPr/>
          </p:nvSpPr>
          <p:spPr bwMode="auto">
            <a:xfrm>
              <a:off x="3707" y="1861"/>
              <a:ext cx="724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/>
                <a:t>  0</a:t>
              </a:r>
            </a:p>
          </p:txBody>
        </p:sp>
        <p:sp>
          <p:nvSpPr>
            <p:cNvPr id="95245" name="Rectangle 13"/>
            <p:cNvSpPr>
              <a:spLocks noChangeArrowheads="1"/>
            </p:cNvSpPr>
            <p:nvPr/>
          </p:nvSpPr>
          <p:spPr bwMode="auto">
            <a:xfrm>
              <a:off x="2984" y="1877"/>
              <a:ext cx="723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endParaRPr lang="zh-CN" altLang="zh-CN" sz="2800"/>
            </a:p>
          </p:txBody>
        </p:sp>
        <p:sp>
          <p:nvSpPr>
            <p:cNvPr id="95246" name="Rectangle 14"/>
            <p:cNvSpPr>
              <a:spLocks noChangeArrowheads="1"/>
            </p:cNvSpPr>
            <p:nvPr/>
          </p:nvSpPr>
          <p:spPr bwMode="auto">
            <a:xfrm>
              <a:off x="2260" y="1861"/>
              <a:ext cx="724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/>
                <a:t>   0</a:t>
              </a:r>
            </a:p>
          </p:txBody>
        </p:sp>
        <p:sp>
          <p:nvSpPr>
            <p:cNvPr id="95247" name="Rectangle 15"/>
            <p:cNvSpPr>
              <a:spLocks noChangeArrowheads="1"/>
            </p:cNvSpPr>
            <p:nvPr/>
          </p:nvSpPr>
          <p:spPr bwMode="auto">
            <a:xfrm>
              <a:off x="1536" y="1861"/>
              <a:ext cx="724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/>
                <a:t>  1</a:t>
              </a:r>
            </a:p>
          </p:txBody>
        </p:sp>
        <p:sp>
          <p:nvSpPr>
            <p:cNvPr id="95248" name="Rectangle 16"/>
            <p:cNvSpPr>
              <a:spLocks noChangeArrowheads="1"/>
            </p:cNvSpPr>
            <p:nvPr/>
          </p:nvSpPr>
          <p:spPr bwMode="auto">
            <a:xfrm>
              <a:off x="3707" y="1470"/>
              <a:ext cx="724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/>
                <a:t>  0</a:t>
              </a:r>
            </a:p>
          </p:txBody>
        </p:sp>
        <p:sp>
          <p:nvSpPr>
            <p:cNvPr id="95249" name="Rectangle 17"/>
            <p:cNvSpPr>
              <a:spLocks noChangeArrowheads="1"/>
            </p:cNvSpPr>
            <p:nvPr/>
          </p:nvSpPr>
          <p:spPr bwMode="auto">
            <a:xfrm>
              <a:off x="2984" y="1470"/>
              <a:ext cx="723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endParaRPr lang="zh-CN" altLang="zh-CN" sz="2800"/>
            </a:p>
          </p:txBody>
        </p:sp>
        <p:sp>
          <p:nvSpPr>
            <p:cNvPr id="95250" name="Rectangle 18"/>
            <p:cNvSpPr>
              <a:spLocks noChangeArrowheads="1"/>
            </p:cNvSpPr>
            <p:nvPr/>
          </p:nvSpPr>
          <p:spPr bwMode="auto">
            <a:xfrm>
              <a:off x="2260" y="1470"/>
              <a:ext cx="724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/>
                <a:t>   1</a:t>
              </a:r>
            </a:p>
          </p:txBody>
        </p:sp>
        <p:sp>
          <p:nvSpPr>
            <p:cNvPr id="95251" name="Rectangle 19"/>
            <p:cNvSpPr>
              <a:spLocks noChangeArrowheads="1"/>
            </p:cNvSpPr>
            <p:nvPr/>
          </p:nvSpPr>
          <p:spPr bwMode="auto">
            <a:xfrm>
              <a:off x="1536" y="1470"/>
              <a:ext cx="724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/>
                <a:t>  0</a:t>
              </a:r>
            </a:p>
          </p:txBody>
        </p:sp>
        <p:sp>
          <p:nvSpPr>
            <p:cNvPr id="95252" name="Line 20"/>
            <p:cNvSpPr>
              <a:spLocks noChangeShapeType="1"/>
            </p:cNvSpPr>
            <p:nvPr/>
          </p:nvSpPr>
          <p:spPr bwMode="auto">
            <a:xfrm>
              <a:off x="1536" y="1470"/>
              <a:ext cx="289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3" name="Line 21"/>
            <p:cNvSpPr>
              <a:spLocks noChangeShapeType="1"/>
            </p:cNvSpPr>
            <p:nvPr/>
          </p:nvSpPr>
          <p:spPr bwMode="auto">
            <a:xfrm>
              <a:off x="1536" y="1861"/>
              <a:ext cx="28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4" name="Line 22"/>
            <p:cNvSpPr>
              <a:spLocks noChangeShapeType="1"/>
            </p:cNvSpPr>
            <p:nvPr/>
          </p:nvSpPr>
          <p:spPr bwMode="auto">
            <a:xfrm>
              <a:off x="1536" y="2252"/>
              <a:ext cx="28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5" name="Line 23"/>
            <p:cNvSpPr>
              <a:spLocks noChangeShapeType="1"/>
            </p:cNvSpPr>
            <p:nvPr/>
          </p:nvSpPr>
          <p:spPr bwMode="auto">
            <a:xfrm>
              <a:off x="1536" y="2643"/>
              <a:ext cx="28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6" name="Line 24"/>
            <p:cNvSpPr>
              <a:spLocks noChangeShapeType="1"/>
            </p:cNvSpPr>
            <p:nvPr/>
          </p:nvSpPr>
          <p:spPr bwMode="auto">
            <a:xfrm>
              <a:off x="1536" y="3034"/>
              <a:ext cx="289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7" name="Line 25"/>
            <p:cNvSpPr>
              <a:spLocks noChangeShapeType="1"/>
            </p:cNvSpPr>
            <p:nvPr/>
          </p:nvSpPr>
          <p:spPr bwMode="auto">
            <a:xfrm>
              <a:off x="1536" y="1470"/>
              <a:ext cx="0" cy="156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8" name="Line 26"/>
            <p:cNvSpPr>
              <a:spLocks noChangeShapeType="1"/>
            </p:cNvSpPr>
            <p:nvPr/>
          </p:nvSpPr>
          <p:spPr bwMode="auto">
            <a:xfrm>
              <a:off x="2260" y="1470"/>
              <a:ext cx="0" cy="15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9" name="Line 27"/>
            <p:cNvSpPr>
              <a:spLocks noChangeShapeType="1"/>
            </p:cNvSpPr>
            <p:nvPr/>
          </p:nvSpPr>
          <p:spPr bwMode="auto">
            <a:xfrm>
              <a:off x="2984" y="1470"/>
              <a:ext cx="0" cy="15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60" name="Line 28"/>
            <p:cNvSpPr>
              <a:spLocks noChangeShapeType="1"/>
            </p:cNvSpPr>
            <p:nvPr/>
          </p:nvSpPr>
          <p:spPr bwMode="auto">
            <a:xfrm>
              <a:off x="3707" y="1470"/>
              <a:ext cx="0" cy="15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61" name="Line 29"/>
            <p:cNvSpPr>
              <a:spLocks noChangeShapeType="1"/>
            </p:cNvSpPr>
            <p:nvPr/>
          </p:nvSpPr>
          <p:spPr bwMode="auto">
            <a:xfrm>
              <a:off x="4431" y="1470"/>
              <a:ext cx="0" cy="156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62" name="Line 30"/>
            <p:cNvSpPr>
              <a:spLocks noChangeShapeType="1"/>
            </p:cNvSpPr>
            <p:nvPr/>
          </p:nvSpPr>
          <p:spPr bwMode="auto">
            <a:xfrm>
              <a:off x="1066" y="1089"/>
              <a:ext cx="470" cy="3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63" name="Text Box 31"/>
            <p:cNvSpPr txBox="1">
              <a:spLocks noChangeArrowheads="1"/>
            </p:cNvSpPr>
            <p:nvPr/>
          </p:nvSpPr>
          <p:spPr bwMode="auto">
            <a:xfrm>
              <a:off x="975" y="1353"/>
              <a:ext cx="3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AB</a:t>
              </a:r>
            </a:p>
          </p:txBody>
        </p:sp>
        <p:sp>
          <p:nvSpPr>
            <p:cNvPr id="95264" name="Text Box 32"/>
            <p:cNvSpPr txBox="1">
              <a:spLocks noChangeArrowheads="1"/>
            </p:cNvSpPr>
            <p:nvPr/>
          </p:nvSpPr>
          <p:spPr bwMode="auto">
            <a:xfrm>
              <a:off x="1234" y="971"/>
              <a:ext cx="6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Q1Q0</a:t>
              </a:r>
            </a:p>
          </p:txBody>
        </p:sp>
        <p:graphicFrame>
          <p:nvGraphicFramePr>
            <p:cNvPr id="122882" name="Object 1026"/>
            <p:cNvGraphicFramePr>
              <a:graphicFrameLocks noChangeAspect="1"/>
            </p:cNvGraphicFramePr>
            <p:nvPr/>
          </p:nvGraphicFramePr>
          <p:xfrm>
            <a:off x="784" y="795"/>
            <a:ext cx="381" cy="352"/>
          </p:xfrm>
          <a:graphic>
            <a:graphicData uri="http://schemas.openxmlformats.org/presentationml/2006/ole">
              <p:oleObj spid="_x0000_s122882" name="Equation" r:id="rId3" imgW="304560" imgH="241200" progId="Equation.3">
                <p:embed/>
              </p:oleObj>
            </a:graphicData>
          </a:graphic>
        </p:graphicFrame>
        <p:sp>
          <p:nvSpPr>
            <p:cNvPr id="95266" name="Text Box 34"/>
            <p:cNvSpPr txBox="1">
              <a:spLocks noChangeArrowheads="1"/>
            </p:cNvSpPr>
            <p:nvPr/>
          </p:nvSpPr>
          <p:spPr bwMode="auto">
            <a:xfrm>
              <a:off x="1678" y="1239"/>
              <a:ext cx="27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00            01           11           10</a:t>
              </a:r>
            </a:p>
          </p:txBody>
        </p:sp>
        <p:sp>
          <p:nvSpPr>
            <p:cNvPr id="95267" name="Text Box 35"/>
            <p:cNvSpPr txBox="1">
              <a:spLocks noChangeArrowheads="1"/>
            </p:cNvSpPr>
            <p:nvPr/>
          </p:nvSpPr>
          <p:spPr bwMode="auto">
            <a:xfrm>
              <a:off x="1225" y="1641"/>
              <a:ext cx="311" cy="1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01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11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10</a:t>
              </a:r>
            </a:p>
          </p:txBody>
        </p:sp>
        <p:sp>
          <p:nvSpPr>
            <p:cNvPr id="95268" name="Text Box 36"/>
            <p:cNvSpPr txBox="1">
              <a:spLocks noChangeArrowheads="1"/>
            </p:cNvSpPr>
            <p:nvPr/>
          </p:nvSpPr>
          <p:spPr bwMode="auto">
            <a:xfrm>
              <a:off x="3093" y="1535"/>
              <a:ext cx="50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66"/>
                  </a:solidFill>
                </a:rPr>
                <a:t>× </a:t>
              </a:r>
              <a:r>
                <a:rPr lang="en-US" altLang="zh-CN" sz="1600"/>
                <a:t> </a:t>
              </a:r>
            </a:p>
          </p:txBody>
        </p:sp>
        <p:sp>
          <p:nvSpPr>
            <p:cNvPr id="95269" name="Text Box 37"/>
            <p:cNvSpPr txBox="1">
              <a:spLocks noChangeArrowheads="1"/>
            </p:cNvSpPr>
            <p:nvPr/>
          </p:nvSpPr>
          <p:spPr bwMode="auto">
            <a:xfrm>
              <a:off x="3093" y="2752"/>
              <a:ext cx="50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66"/>
                  </a:solidFill>
                </a:rPr>
                <a:t>× </a:t>
              </a:r>
              <a:r>
                <a:rPr lang="en-US" altLang="zh-CN" sz="1600"/>
                <a:t> </a:t>
              </a:r>
            </a:p>
          </p:txBody>
        </p:sp>
        <p:sp>
          <p:nvSpPr>
            <p:cNvPr id="95270" name="Text Box 38"/>
            <p:cNvSpPr txBox="1">
              <a:spLocks noChangeArrowheads="1"/>
            </p:cNvSpPr>
            <p:nvPr/>
          </p:nvSpPr>
          <p:spPr bwMode="auto">
            <a:xfrm>
              <a:off x="3791" y="2325"/>
              <a:ext cx="50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66"/>
                  </a:solidFill>
                </a:rPr>
                <a:t>× </a:t>
              </a:r>
              <a:r>
                <a:rPr lang="en-US" altLang="zh-CN" sz="1600"/>
                <a:t> </a:t>
              </a:r>
            </a:p>
          </p:txBody>
        </p:sp>
        <p:sp>
          <p:nvSpPr>
            <p:cNvPr id="95271" name="Text Box 39"/>
            <p:cNvSpPr txBox="1">
              <a:spLocks noChangeArrowheads="1"/>
            </p:cNvSpPr>
            <p:nvPr/>
          </p:nvSpPr>
          <p:spPr bwMode="auto">
            <a:xfrm>
              <a:off x="3128" y="2325"/>
              <a:ext cx="50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66"/>
                  </a:solidFill>
                </a:rPr>
                <a:t>× </a:t>
              </a:r>
              <a:r>
                <a:rPr lang="en-US" altLang="zh-CN" sz="1600"/>
                <a:t> </a:t>
              </a:r>
            </a:p>
          </p:txBody>
        </p:sp>
        <p:sp>
          <p:nvSpPr>
            <p:cNvPr id="95272" name="Text Box 40"/>
            <p:cNvSpPr txBox="1">
              <a:spLocks noChangeArrowheads="1"/>
            </p:cNvSpPr>
            <p:nvPr/>
          </p:nvSpPr>
          <p:spPr bwMode="auto">
            <a:xfrm>
              <a:off x="2260" y="2325"/>
              <a:ext cx="50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66"/>
                  </a:solidFill>
                </a:rPr>
                <a:t>  × </a:t>
              </a:r>
              <a:r>
                <a:rPr lang="en-US" altLang="zh-CN" sz="1600"/>
                <a:t> </a:t>
              </a:r>
            </a:p>
          </p:txBody>
        </p:sp>
        <p:sp>
          <p:nvSpPr>
            <p:cNvPr id="95273" name="Text Box 41"/>
            <p:cNvSpPr txBox="1">
              <a:spLocks noChangeArrowheads="1"/>
            </p:cNvSpPr>
            <p:nvPr/>
          </p:nvSpPr>
          <p:spPr bwMode="auto">
            <a:xfrm>
              <a:off x="1678" y="2325"/>
              <a:ext cx="50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66"/>
                  </a:solidFill>
                </a:rPr>
                <a:t>× </a:t>
              </a:r>
              <a:r>
                <a:rPr lang="en-US" altLang="zh-CN" sz="1600"/>
                <a:t> </a:t>
              </a:r>
            </a:p>
          </p:txBody>
        </p:sp>
        <p:sp>
          <p:nvSpPr>
            <p:cNvPr id="95274" name="Text Box 42"/>
            <p:cNvSpPr txBox="1">
              <a:spLocks noChangeArrowheads="1"/>
            </p:cNvSpPr>
            <p:nvPr/>
          </p:nvSpPr>
          <p:spPr bwMode="auto">
            <a:xfrm>
              <a:off x="3093" y="1967"/>
              <a:ext cx="50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66"/>
                  </a:solidFill>
                </a:rPr>
                <a:t>× </a:t>
              </a:r>
              <a:r>
                <a:rPr lang="en-US" altLang="zh-CN" sz="1600"/>
                <a:t> </a:t>
              </a:r>
            </a:p>
          </p:txBody>
        </p:sp>
      </p:grpSp>
      <p:graphicFrame>
        <p:nvGraphicFramePr>
          <p:cNvPr id="122880" name="Object 1024"/>
          <p:cNvGraphicFramePr>
            <a:graphicFrameLocks noChangeAspect="1"/>
          </p:cNvGraphicFramePr>
          <p:nvPr/>
        </p:nvGraphicFramePr>
        <p:xfrm>
          <a:off x="2268538" y="4816475"/>
          <a:ext cx="3976687" cy="742950"/>
        </p:xfrm>
        <a:graphic>
          <a:graphicData uri="http://schemas.openxmlformats.org/presentationml/2006/ole">
            <p:oleObj spid="_x0000_s122880" name="Equation" r:id="rId4" imgW="1358640" imgH="253800" progId="Equation.3">
              <p:embed/>
            </p:oleObj>
          </a:graphicData>
        </a:graphic>
      </p:graphicFrame>
      <p:sp>
        <p:nvSpPr>
          <p:cNvPr id="95276" name="AutoShape 44"/>
          <p:cNvSpPr>
            <a:spLocks noChangeArrowheads="1"/>
          </p:cNvSpPr>
          <p:nvPr/>
        </p:nvSpPr>
        <p:spPr bwMode="auto">
          <a:xfrm>
            <a:off x="3914775" y="2436813"/>
            <a:ext cx="1485900" cy="33655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77" name="AutoShape 45"/>
          <p:cNvSpPr>
            <a:spLocks noChangeArrowheads="1"/>
          </p:cNvSpPr>
          <p:nvPr/>
        </p:nvSpPr>
        <p:spPr bwMode="auto">
          <a:xfrm>
            <a:off x="2663825" y="2979738"/>
            <a:ext cx="436563" cy="104775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2881" name="Object 1025"/>
          <p:cNvGraphicFramePr>
            <a:graphicFrameLocks noChangeAspect="1"/>
          </p:cNvGraphicFramePr>
          <p:nvPr/>
        </p:nvGraphicFramePr>
        <p:xfrm>
          <a:off x="2438400" y="5724525"/>
          <a:ext cx="3752850" cy="742950"/>
        </p:xfrm>
        <a:graphic>
          <a:graphicData uri="http://schemas.openxmlformats.org/presentationml/2006/ole">
            <p:oleObj spid="_x0000_s122881" name="Equation" r:id="rId5" imgW="128268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76" grpId="0" animBg="1"/>
      <p:bldP spid="9527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712788" y="0"/>
            <a:ext cx="7772400" cy="1104900"/>
          </a:xfrm>
        </p:spPr>
        <p:txBody>
          <a:bodyPr/>
          <a:lstStyle/>
          <a:p>
            <a:r>
              <a:rPr lang="en-US" altLang="zh-CN" sz="3200" b="1"/>
              <a:t>5</a:t>
            </a:r>
            <a:r>
              <a:rPr lang="zh-CN" altLang="en-US" sz="3200" b="1"/>
              <a:t>、求输出方程（</a:t>
            </a:r>
            <a:r>
              <a:rPr lang="en-US" altLang="zh-CN" sz="3200" b="1"/>
              <a:t>1</a:t>
            </a:r>
            <a:r>
              <a:rPr lang="zh-CN" altLang="en-US" sz="3200" b="1"/>
              <a:t>）</a:t>
            </a:r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5884863" y="4195763"/>
            <a:ext cx="1149350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800"/>
              <a:t>  1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4737100" y="4195763"/>
            <a:ext cx="1147763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zh-CN" altLang="zh-CN" sz="2800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3587750" y="4195763"/>
            <a:ext cx="1149350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800"/>
              <a:t>  1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2438400" y="4195763"/>
            <a:ext cx="1149350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800"/>
              <a:t>  0</a:t>
            </a: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5884863" y="3575050"/>
            <a:ext cx="11493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zh-CN" altLang="zh-CN" sz="2800"/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4737100" y="3575050"/>
            <a:ext cx="1147763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zh-CN" altLang="zh-CN" sz="2800"/>
          </a:p>
        </p:txBody>
      </p:sp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3730625" y="3600450"/>
            <a:ext cx="11493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zh-CN" altLang="zh-CN" sz="2800"/>
          </a:p>
        </p:txBody>
      </p:sp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2438400" y="3575050"/>
            <a:ext cx="11493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zh-CN" altLang="zh-CN" sz="2800"/>
          </a:p>
        </p:txBody>
      </p:sp>
      <p:sp>
        <p:nvSpPr>
          <p:cNvPr id="96267" name="Rectangle 11"/>
          <p:cNvSpPr>
            <a:spLocks noChangeArrowheads="1"/>
          </p:cNvSpPr>
          <p:nvPr/>
        </p:nvSpPr>
        <p:spPr bwMode="auto">
          <a:xfrm>
            <a:off x="5884863" y="2954338"/>
            <a:ext cx="1149350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800"/>
              <a:t>  1</a:t>
            </a:r>
          </a:p>
        </p:txBody>
      </p:sp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4737100" y="2979738"/>
            <a:ext cx="1147763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zh-CN" altLang="zh-CN" sz="2800"/>
          </a:p>
        </p:txBody>
      </p:sp>
      <p:sp>
        <p:nvSpPr>
          <p:cNvPr id="96269" name="Rectangle 13"/>
          <p:cNvSpPr>
            <a:spLocks noChangeArrowheads="1"/>
          </p:cNvSpPr>
          <p:nvPr/>
        </p:nvSpPr>
        <p:spPr bwMode="auto">
          <a:xfrm>
            <a:off x="3587750" y="2954338"/>
            <a:ext cx="1149350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800"/>
              <a:t>   0</a:t>
            </a:r>
          </a:p>
        </p:txBody>
      </p:sp>
      <p:sp>
        <p:nvSpPr>
          <p:cNvPr id="96270" name="Rectangle 14"/>
          <p:cNvSpPr>
            <a:spLocks noChangeArrowheads="1"/>
          </p:cNvSpPr>
          <p:nvPr/>
        </p:nvSpPr>
        <p:spPr bwMode="auto">
          <a:xfrm>
            <a:off x="2438400" y="2954338"/>
            <a:ext cx="1149350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800"/>
              <a:t>  0</a:t>
            </a:r>
          </a:p>
        </p:txBody>
      </p:sp>
      <p:sp>
        <p:nvSpPr>
          <p:cNvPr id="96271" name="Rectangle 15"/>
          <p:cNvSpPr>
            <a:spLocks noChangeArrowheads="1"/>
          </p:cNvSpPr>
          <p:nvPr/>
        </p:nvSpPr>
        <p:spPr bwMode="auto">
          <a:xfrm>
            <a:off x="5884863" y="2333625"/>
            <a:ext cx="11493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800"/>
              <a:t>  0</a:t>
            </a:r>
          </a:p>
        </p:txBody>
      </p:sp>
      <p:sp>
        <p:nvSpPr>
          <p:cNvPr id="96272" name="Rectangle 16"/>
          <p:cNvSpPr>
            <a:spLocks noChangeArrowheads="1"/>
          </p:cNvSpPr>
          <p:nvPr/>
        </p:nvSpPr>
        <p:spPr bwMode="auto">
          <a:xfrm>
            <a:off x="4737100" y="2333625"/>
            <a:ext cx="1147763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zh-CN" altLang="zh-CN" sz="2800"/>
          </a:p>
        </p:txBody>
      </p:sp>
      <p:sp>
        <p:nvSpPr>
          <p:cNvPr id="96273" name="Rectangle 17"/>
          <p:cNvSpPr>
            <a:spLocks noChangeArrowheads="1"/>
          </p:cNvSpPr>
          <p:nvPr/>
        </p:nvSpPr>
        <p:spPr bwMode="auto">
          <a:xfrm>
            <a:off x="3587750" y="2333625"/>
            <a:ext cx="11493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800"/>
              <a:t>   0</a:t>
            </a:r>
          </a:p>
        </p:txBody>
      </p:sp>
      <p:sp>
        <p:nvSpPr>
          <p:cNvPr id="96274" name="Rectangle 18"/>
          <p:cNvSpPr>
            <a:spLocks noChangeArrowheads="1"/>
          </p:cNvSpPr>
          <p:nvPr/>
        </p:nvSpPr>
        <p:spPr bwMode="auto">
          <a:xfrm>
            <a:off x="2438400" y="2333625"/>
            <a:ext cx="11493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800"/>
              <a:t>  0</a:t>
            </a:r>
          </a:p>
        </p:txBody>
      </p:sp>
      <p:sp>
        <p:nvSpPr>
          <p:cNvPr id="96275" name="Line 19"/>
          <p:cNvSpPr>
            <a:spLocks noChangeShapeType="1"/>
          </p:cNvSpPr>
          <p:nvPr/>
        </p:nvSpPr>
        <p:spPr bwMode="auto">
          <a:xfrm>
            <a:off x="2438400" y="2333625"/>
            <a:ext cx="459581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6276" name="Line 20"/>
          <p:cNvSpPr>
            <a:spLocks noChangeShapeType="1"/>
          </p:cNvSpPr>
          <p:nvPr/>
        </p:nvSpPr>
        <p:spPr bwMode="auto">
          <a:xfrm>
            <a:off x="2438400" y="2954338"/>
            <a:ext cx="4595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6277" name="Line 21"/>
          <p:cNvSpPr>
            <a:spLocks noChangeShapeType="1"/>
          </p:cNvSpPr>
          <p:nvPr/>
        </p:nvSpPr>
        <p:spPr bwMode="auto">
          <a:xfrm>
            <a:off x="2438400" y="3575050"/>
            <a:ext cx="4595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6278" name="Line 22"/>
          <p:cNvSpPr>
            <a:spLocks noChangeShapeType="1"/>
          </p:cNvSpPr>
          <p:nvPr/>
        </p:nvSpPr>
        <p:spPr bwMode="auto">
          <a:xfrm>
            <a:off x="2438400" y="4195763"/>
            <a:ext cx="4595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6279" name="Line 23"/>
          <p:cNvSpPr>
            <a:spLocks noChangeShapeType="1"/>
          </p:cNvSpPr>
          <p:nvPr/>
        </p:nvSpPr>
        <p:spPr bwMode="auto">
          <a:xfrm>
            <a:off x="2438400" y="4816475"/>
            <a:ext cx="459581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6280" name="Line 24"/>
          <p:cNvSpPr>
            <a:spLocks noChangeShapeType="1"/>
          </p:cNvSpPr>
          <p:nvPr/>
        </p:nvSpPr>
        <p:spPr bwMode="auto">
          <a:xfrm>
            <a:off x="2438400" y="2333625"/>
            <a:ext cx="0" cy="24828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6281" name="Line 25"/>
          <p:cNvSpPr>
            <a:spLocks noChangeShapeType="1"/>
          </p:cNvSpPr>
          <p:nvPr/>
        </p:nvSpPr>
        <p:spPr bwMode="auto">
          <a:xfrm>
            <a:off x="3587750" y="2333625"/>
            <a:ext cx="0" cy="2482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6282" name="Line 26"/>
          <p:cNvSpPr>
            <a:spLocks noChangeShapeType="1"/>
          </p:cNvSpPr>
          <p:nvPr/>
        </p:nvSpPr>
        <p:spPr bwMode="auto">
          <a:xfrm>
            <a:off x="4737100" y="2333625"/>
            <a:ext cx="0" cy="2482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6283" name="Line 27"/>
          <p:cNvSpPr>
            <a:spLocks noChangeShapeType="1"/>
          </p:cNvSpPr>
          <p:nvPr/>
        </p:nvSpPr>
        <p:spPr bwMode="auto">
          <a:xfrm>
            <a:off x="5884863" y="2333625"/>
            <a:ext cx="0" cy="2482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6284" name="Line 28"/>
          <p:cNvSpPr>
            <a:spLocks noChangeShapeType="1"/>
          </p:cNvSpPr>
          <p:nvPr/>
        </p:nvSpPr>
        <p:spPr bwMode="auto">
          <a:xfrm>
            <a:off x="7034213" y="2333625"/>
            <a:ext cx="0" cy="24828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6285" name="Line 29"/>
          <p:cNvSpPr>
            <a:spLocks noChangeShapeType="1"/>
          </p:cNvSpPr>
          <p:nvPr/>
        </p:nvSpPr>
        <p:spPr bwMode="auto">
          <a:xfrm>
            <a:off x="1692275" y="1728788"/>
            <a:ext cx="746125" cy="604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6286" name="Text Box 30"/>
          <p:cNvSpPr txBox="1">
            <a:spLocks noChangeArrowheads="1"/>
          </p:cNvSpPr>
          <p:nvPr/>
        </p:nvSpPr>
        <p:spPr bwMode="auto">
          <a:xfrm>
            <a:off x="1547813" y="2147888"/>
            <a:ext cx="630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AB</a:t>
            </a:r>
          </a:p>
        </p:txBody>
      </p:sp>
      <p:sp>
        <p:nvSpPr>
          <p:cNvPr id="96287" name="Text Box 31"/>
          <p:cNvSpPr txBox="1">
            <a:spLocks noChangeArrowheads="1"/>
          </p:cNvSpPr>
          <p:nvPr/>
        </p:nvSpPr>
        <p:spPr bwMode="auto">
          <a:xfrm>
            <a:off x="1958975" y="1541463"/>
            <a:ext cx="957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Q1Q0</a:t>
            </a:r>
          </a:p>
        </p:txBody>
      </p:sp>
      <p:sp>
        <p:nvSpPr>
          <p:cNvPr id="96288" name="Text Box 32"/>
          <p:cNvSpPr txBox="1">
            <a:spLocks noChangeArrowheads="1"/>
          </p:cNvSpPr>
          <p:nvPr/>
        </p:nvSpPr>
        <p:spPr bwMode="auto">
          <a:xfrm>
            <a:off x="2663825" y="1966913"/>
            <a:ext cx="4433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00            01           11           10</a:t>
            </a:r>
          </a:p>
        </p:txBody>
      </p:sp>
      <p:sp>
        <p:nvSpPr>
          <p:cNvPr id="96289" name="Text Box 33"/>
          <p:cNvSpPr txBox="1">
            <a:spLocks noChangeArrowheads="1"/>
          </p:cNvSpPr>
          <p:nvPr/>
        </p:nvSpPr>
        <p:spPr bwMode="auto">
          <a:xfrm>
            <a:off x="1944688" y="2605088"/>
            <a:ext cx="493712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00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01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11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10</a:t>
            </a:r>
          </a:p>
        </p:txBody>
      </p:sp>
      <p:sp>
        <p:nvSpPr>
          <p:cNvPr id="96290" name="Text Box 34"/>
          <p:cNvSpPr txBox="1">
            <a:spLocks noChangeArrowheads="1"/>
          </p:cNvSpPr>
          <p:nvPr/>
        </p:nvSpPr>
        <p:spPr bwMode="auto">
          <a:xfrm>
            <a:off x="4910138" y="2436813"/>
            <a:ext cx="803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FF0066"/>
                </a:solidFill>
              </a:rPr>
              <a:t>× </a:t>
            </a:r>
            <a:r>
              <a:rPr lang="en-US" altLang="zh-CN" sz="1600"/>
              <a:t> </a:t>
            </a:r>
          </a:p>
        </p:txBody>
      </p:sp>
      <p:sp>
        <p:nvSpPr>
          <p:cNvPr id="96291" name="Text Box 35"/>
          <p:cNvSpPr txBox="1">
            <a:spLocks noChangeArrowheads="1"/>
          </p:cNvSpPr>
          <p:nvPr/>
        </p:nvSpPr>
        <p:spPr bwMode="auto">
          <a:xfrm>
            <a:off x="4910138" y="4368800"/>
            <a:ext cx="803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FF0066"/>
                </a:solidFill>
              </a:rPr>
              <a:t>× </a:t>
            </a:r>
            <a:r>
              <a:rPr lang="en-US" altLang="zh-CN" sz="1600"/>
              <a:t> </a:t>
            </a:r>
          </a:p>
        </p:txBody>
      </p:sp>
      <p:sp>
        <p:nvSpPr>
          <p:cNvPr id="96292" name="Text Box 36"/>
          <p:cNvSpPr txBox="1">
            <a:spLocks noChangeArrowheads="1"/>
          </p:cNvSpPr>
          <p:nvPr/>
        </p:nvSpPr>
        <p:spPr bwMode="auto">
          <a:xfrm>
            <a:off x="6018213" y="3690938"/>
            <a:ext cx="803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FF0066"/>
                </a:solidFill>
              </a:rPr>
              <a:t>× </a:t>
            </a:r>
            <a:r>
              <a:rPr lang="en-US" altLang="zh-CN" sz="1600"/>
              <a:t> </a:t>
            </a:r>
          </a:p>
        </p:txBody>
      </p:sp>
      <p:sp>
        <p:nvSpPr>
          <p:cNvPr id="96293" name="Text Box 37"/>
          <p:cNvSpPr txBox="1">
            <a:spLocks noChangeArrowheads="1"/>
          </p:cNvSpPr>
          <p:nvPr/>
        </p:nvSpPr>
        <p:spPr bwMode="auto">
          <a:xfrm>
            <a:off x="4965700" y="3690938"/>
            <a:ext cx="803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FF0066"/>
                </a:solidFill>
              </a:rPr>
              <a:t>× </a:t>
            </a:r>
            <a:r>
              <a:rPr lang="en-US" altLang="zh-CN" sz="1600"/>
              <a:t> </a:t>
            </a:r>
          </a:p>
        </p:txBody>
      </p:sp>
      <p:sp>
        <p:nvSpPr>
          <p:cNvPr id="96294" name="Text Box 38"/>
          <p:cNvSpPr txBox="1">
            <a:spLocks noChangeArrowheads="1"/>
          </p:cNvSpPr>
          <p:nvPr/>
        </p:nvSpPr>
        <p:spPr bwMode="auto">
          <a:xfrm>
            <a:off x="3587750" y="3690938"/>
            <a:ext cx="803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FF0066"/>
                </a:solidFill>
              </a:rPr>
              <a:t>  × </a:t>
            </a:r>
            <a:r>
              <a:rPr lang="en-US" altLang="zh-CN" sz="1600"/>
              <a:t> </a:t>
            </a:r>
          </a:p>
        </p:txBody>
      </p:sp>
      <p:sp>
        <p:nvSpPr>
          <p:cNvPr id="96295" name="Text Box 39"/>
          <p:cNvSpPr txBox="1">
            <a:spLocks noChangeArrowheads="1"/>
          </p:cNvSpPr>
          <p:nvPr/>
        </p:nvSpPr>
        <p:spPr bwMode="auto">
          <a:xfrm>
            <a:off x="2663825" y="3690938"/>
            <a:ext cx="803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FF0066"/>
                </a:solidFill>
              </a:rPr>
              <a:t>× </a:t>
            </a:r>
            <a:r>
              <a:rPr lang="en-US" altLang="zh-CN" sz="1600"/>
              <a:t> </a:t>
            </a:r>
          </a:p>
        </p:txBody>
      </p:sp>
      <p:sp>
        <p:nvSpPr>
          <p:cNvPr id="96296" name="Text Box 40"/>
          <p:cNvSpPr txBox="1">
            <a:spLocks noChangeArrowheads="1"/>
          </p:cNvSpPr>
          <p:nvPr/>
        </p:nvSpPr>
        <p:spPr bwMode="auto">
          <a:xfrm>
            <a:off x="4910138" y="3122613"/>
            <a:ext cx="803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FF0066"/>
                </a:solidFill>
              </a:rPr>
              <a:t>× </a:t>
            </a:r>
            <a:r>
              <a:rPr lang="en-US" altLang="zh-CN" sz="1600"/>
              <a:t> </a:t>
            </a:r>
          </a:p>
        </p:txBody>
      </p:sp>
      <p:sp>
        <p:nvSpPr>
          <p:cNvPr id="96297" name="AutoShape 41"/>
          <p:cNvSpPr>
            <a:spLocks noChangeArrowheads="1"/>
          </p:cNvSpPr>
          <p:nvPr/>
        </p:nvSpPr>
        <p:spPr bwMode="auto">
          <a:xfrm>
            <a:off x="4910138" y="3076575"/>
            <a:ext cx="1785937" cy="104775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98" name="AutoShape 42"/>
          <p:cNvSpPr>
            <a:spLocks noChangeArrowheads="1"/>
          </p:cNvSpPr>
          <p:nvPr/>
        </p:nvSpPr>
        <p:spPr bwMode="auto">
          <a:xfrm>
            <a:off x="4965700" y="3687763"/>
            <a:ext cx="1730375" cy="101441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99" name="AutoShape 43"/>
          <p:cNvSpPr>
            <a:spLocks noChangeArrowheads="1"/>
          </p:cNvSpPr>
          <p:nvPr/>
        </p:nvSpPr>
        <p:spPr bwMode="auto">
          <a:xfrm>
            <a:off x="3730625" y="3690938"/>
            <a:ext cx="1612900" cy="10112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3904" name="Object 0"/>
          <p:cNvGraphicFramePr>
            <a:graphicFrameLocks noChangeAspect="1"/>
          </p:cNvGraphicFramePr>
          <p:nvPr/>
        </p:nvGraphicFramePr>
        <p:xfrm>
          <a:off x="2786063" y="5351463"/>
          <a:ext cx="3900487" cy="669925"/>
        </p:xfrm>
        <a:graphic>
          <a:graphicData uri="http://schemas.openxmlformats.org/presentationml/2006/ole">
            <p:oleObj spid="_x0000_s123904" name="Equation" r:id="rId3" imgW="1333440" imgH="228600" progId="Equation.3">
              <p:embed/>
            </p:oleObj>
          </a:graphicData>
        </a:graphic>
      </p:graphicFrame>
      <p:sp>
        <p:nvSpPr>
          <p:cNvPr id="96301" name="Text Box 45"/>
          <p:cNvSpPr txBox="1">
            <a:spLocks noChangeArrowheads="1"/>
          </p:cNvSpPr>
          <p:nvPr/>
        </p:nvSpPr>
        <p:spPr bwMode="auto">
          <a:xfrm>
            <a:off x="1273175" y="1271588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3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3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97" grpId="0" animBg="1"/>
      <p:bldP spid="96298" grpId="0" animBg="1"/>
      <p:bldP spid="96299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712788" y="0"/>
            <a:ext cx="7772400" cy="1104900"/>
          </a:xfrm>
        </p:spPr>
        <p:txBody>
          <a:bodyPr/>
          <a:lstStyle/>
          <a:p>
            <a:r>
              <a:rPr lang="en-US" altLang="zh-CN" sz="3200" b="1"/>
              <a:t>5</a:t>
            </a:r>
            <a:r>
              <a:rPr lang="zh-CN" altLang="en-US" sz="3200" b="1"/>
              <a:t>、求输出方程（</a:t>
            </a:r>
            <a:r>
              <a:rPr lang="en-US" altLang="zh-CN" sz="3200" b="1"/>
              <a:t>2</a:t>
            </a:r>
            <a:r>
              <a:rPr lang="zh-CN" altLang="en-US" sz="3200" b="1"/>
              <a:t>）</a:t>
            </a:r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5884863" y="4195763"/>
            <a:ext cx="1149350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800"/>
              <a:t>  1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4737100" y="4195763"/>
            <a:ext cx="1147763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zh-CN" altLang="zh-CN" sz="2800"/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3587750" y="4195763"/>
            <a:ext cx="1149350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800"/>
              <a:t>  0</a:t>
            </a:r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2438400" y="4195763"/>
            <a:ext cx="1149350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800"/>
              <a:t>  0</a:t>
            </a:r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5884863" y="3575050"/>
            <a:ext cx="11493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zh-CN" altLang="zh-CN" sz="2800"/>
          </a:p>
        </p:txBody>
      </p: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4737100" y="3575050"/>
            <a:ext cx="1147763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zh-CN" altLang="zh-CN" sz="2800"/>
          </a:p>
        </p:txBody>
      </p:sp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3730625" y="3600450"/>
            <a:ext cx="11493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zh-CN" altLang="zh-CN" sz="2800"/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2438400" y="3575050"/>
            <a:ext cx="11493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zh-CN" altLang="zh-CN" sz="2800"/>
          </a:p>
        </p:txBody>
      </p:sp>
      <p:sp>
        <p:nvSpPr>
          <p:cNvPr id="97291" name="Rectangle 11"/>
          <p:cNvSpPr>
            <a:spLocks noChangeArrowheads="1"/>
          </p:cNvSpPr>
          <p:nvPr/>
        </p:nvSpPr>
        <p:spPr bwMode="auto">
          <a:xfrm>
            <a:off x="5884863" y="2954338"/>
            <a:ext cx="1149350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800"/>
              <a:t>  0</a:t>
            </a:r>
          </a:p>
        </p:txBody>
      </p:sp>
      <p:sp>
        <p:nvSpPr>
          <p:cNvPr id="97292" name="Rectangle 12"/>
          <p:cNvSpPr>
            <a:spLocks noChangeArrowheads="1"/>
          </p:cNvSpPr>
          <p:nvPr/>
        </p:nvSpPr>
        <p:spPr bwMode="auto">
          <a:xfrm>
            <a:off x="4737100" y="2979738"/>
            <a:ext cx="1147763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zh-CN" altLang="zh-CN" sz="2800"/>
          </a:p>
        </p:txBody>
      </p:sp>
      <p:sp>
        <p:nvSpPr>
          <p:cNvPr id="97293" name="Rectangle 13"/>
          <p:cNvSpPr>
            <a:spLocks noChangeArrowheads="1"/>
          </p:cNvSpPr>
          <p:nvPr/>
        </p:nvSpPr>
        <p:spPr bwMode="auto">
          <a:xfrm>
            <a:off x="3587750" y="2954338"/>
            <a:ext cx="1149350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800"/>
              <a:t>   0</a:t>
            </a:r>
          </a:p>
        </p:txBody>
      </p:sp>
      <p:sp>
        <p:nvSpPr>
          <p:cNvPr id="97294" name="Rectangle 14"/>
          <p:cNvSpPr>
            <a:spLocks noChangeArrowheads="1"/>
          </p:cNvSpPr>
          <p:nvPr/>
        </p:nvSpPr>
        <p:spPr bwMode="auto">
          <a:xfrm>
            <a:off x="2438400" y="2954338"/>
            <a:ext cx="1149350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800"/>
              <a:t>  0</a:t>
            </a:r>
          </a:p>
        </p:txBody>
      </p:sp>
      <p:sp>
        <p:nvSpPr>
          <p:cNvPr id="97295" name="Rectangle 15"/>
          <p:cNvSpPr>
            <a:spLocks noChangeArrowheads="1"/>
          </p:cNvSpPr>
          <p:nvPr/>
        </p:nvSpPr>
        <p:spPr bwMode="auto">
          <a:xfrm>
            <a:off x="5884863" y="2333625"/>
            <a:ext cx="11493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800"/>
              <a:t>  0</a:t>
            </a:r>
          </a:p>
        </p:txBody>
      </p:sp>
      <p:sp>
        <p:nvSpPr>
          <p:cNvPr id="97296" name="Rectangle 16"/>
          <p:cNvSpPr>
            <a:spLocks noChangeArrowheads="1"/>
          </p:cNvSpPr>
          <p:nvPr/>
        </p:nvSpPr>
        <p:spPr bwMode="auto">
          <a:xfrm>
            <a:off x="4737100" y="2333625"/>
            <a:ext cx="1147763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zh-CN" altLang="zh-CN" sz="2800"/>
          </a:p>
        </p:txBody>
      </p:sp>
      <p:sp>
        <p:nvSpPr>
          <p:cNvPr id="97297" name="Rectangle 17"/>
          <p:cNvSpPr>
            <a:spLocks noChangeArrowheads="1"/>
          </p:cNvSpPr>
          <p:nvPr/>
        </p:nvSpPr>
        <p:spPr bwMode="auto">
          <a:xfrm>
            <a:off x="3587750" y="2333625"/>
            <a:ext cx="11493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800"/>
              <a:t>   0</a:t>
            </a:r>
          </a:p>
        </p:txBody>
      </p:sp>
      <p:sp>
        <p:nvSpPr>
          <p:cNvPr id="97298" name="Rectangle 18"/>
          <p:cNvSpPr>
            <a:spLocks noChangeArrowheads="1"/>
          </p:cNvSpPr>
          <p:nvPr/>
        </p:nvSpPr>
        <p:spPr bwMode="auto">
          <a:xfrm>
            <a:off x="2438400" y="2333625"/>
            <a:ext cx="11493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800"/>
              <a:t>  0</a:t>
            </a:r>
          </a:p>
        </p:txBody>
      </p:sp>
      <p:sp>
        <p:nvSpPr>
          <p:cNvPr id="97299" name="Line 19"/>
          <p:cNvSpPr>
            <a:spLocks noChangeShapeType="1"/>
          </p:cNvSpPr>
          <p:nvPr/>
        </p:nvSpPr>
        <p:spPr bwMode="auto">
          <a:xfrm>
            <a:off x="2438400" y="2333625"/>
            <a:ext cx="459581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7300" name="Line 20"/>
          <p:cNvSpPr>
            <a:spLocks noChangeShapeType="1"/>
          </p:cNvSpPr>
          <p:nvPr/>
        </p:nvSpPr>
        <p:spPr bwMode="auto">
          <a:xfrm>
            <a:off x="2438400" y="2954338"/>
            <a:ext cx="4595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7301" name="Line 21"/>
          <p:cNvSpPr>
            <a:spLocks noChangeShapeType="1"/>
          </p:cNvSpPr>
          <p:nvPr/>
        </p:nvSpPr>
        <p:spPr bwMode="auto">
          <a:xfrm>
            <a:off x="2438400" y="3575050"/>
            <a:ext cx="4595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7302" name="Line 22"/>
          <p:cNvSpPr>
            <a:spLocks noChangeShapeType="1"/>
          </p:cNvSpPr>
          <p:nvPr/>
        </p:nvSpPr>
        <p:spPr bwMode="auto">
          <a:xfrm>
            <a:off x="2438400" y="4195763"/>
            <a:ext cx="4595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7303" name="Line 23"/>
          <p:cNvSpPr>
            <a:spLocks noChangeShapeType="1"/>
          </p:cNvSpPr>
          <p:nvPr/>
        </p:nvSpPr>
        <p:spPr bwMode="auto">
          <a:xfrm>
            <a:off x="2438400" y="4816475"/>
            <a:ext cx="459581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7304" name="Line 24"/>
          <p:cNvSpPr>
            <a:spLocks noChangeShapeType="1"/>
          </p:cNvSpPr>
          <p:nvPr/>
        </p:nvSpPr>
        <p:spPr bwMode="auto">
          <a:xfrm>
            <a:off x="2438400" y="2333625"/>
            <a:ext cx="0" cy="24828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7305" name="Line 25"/>
          <p:cNvSpPr>
            <a:spLocks noChangeShapeType="1"/>
          </p:cNvSpPr>
          <p:nvPr/>
        </p:nvSpPr>
        <p:spPr bwMode="auto">
          <a:xfrm>
            <a:off x="3587750" y="2333625"/>
            <a:ext cx="0" cy="2482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7306" name="Line 26"/>
          <p:cNvSpPr>
            <a:spLocks noChangeShapeType="1"/>
          </p:cNvSpPr>
          <p:nvPr/>
        </p:nvSpPr>
        <p:spPr bwMode="auto">
          <a:xfrm>
            <a:off x="4737100" y="2333625"/>
            <a:ext cx="0" cy="2482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7307" name="Line 27"/>
          <p:cNvSpPr>
            <a:spLocks noChangeShapeType="1"/>
          </p:cNvSpPr>
          <p:nvPr/>
        </p:nvSpPr>
        <p:spPr bwMode="auto">
          <a:xfrm>
            <a:off x="5884863" y="2333625"/>
            <a:ext cx="0" cy="2482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7308" name="Line 28"/>
          <p:cNvSpPr>
            <a:spLocks noChangeShapeType="1"/>
          </p:cNvSpPr>
          <p:nvPr/>
        </p:nvSpPr>
        <p:spPr bwMode="auto">
          <a:xfrm>
            <a:off x="7034213" y="2333625"/>
            <a:ext cx="0" cy="24828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7309" name="Line 29"/>
          <p:cNvSpPr>
            <a:spLocks noChangeShapeType="1"/>
          </p:cNvSpPr>
          <p:nvPr/>
        </p:nvSpPr>
        <p:spPr bwMode="auto">
          <a:xfrm>
            <a:off x="1692275" y="1728788"/>
            <a:ext cx="746125" cy="604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7310" name="Text Box 30"/>
          <p:cNvSpPr txBox="1">
            <a:spLocks noChangeArrowheads="1"/>
          </p:cNvSpPr>
          <p:nvPr/>
        </p:nvSpPr>
        <p:spPr bwMode="auto">
          <a:xfrm>
            <a:off x="1547813" y="2147888"/>
            <a:ext cx="630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AB</a:t>
            </a:r>
          </a:p>
        </p:txBody>
      </p:sp>
      <p:sp>
        <p:nvSpPr>
          <p:cNvPr id="97311" name="Text Box 31"/>
          <p:cNvSpPr txBox="1">
            <a:spLocks noChangeArrowheads="1"/>
          </p:cNvSpPr>
          <p:nvPr/>
        </p:nvSpPr>
        <p:spPr bwMode="auto">
          <a:xfrm>
            <a:off x="1958975" y="1541463"/>
            <a:ext cx="957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Q1Q0</a:t>
            </a:r>
          </a:p>
        </p:txBody>
      </p:sp>
      <p:sp>
        <p:nvSpPr>
          <p:cNvPr id="97312" name="Text Box 32"/>
          <p:cNvSpPr txBox="1">
            <a:spLocks noChangeArrowheads="1"/>
          </p:cNvSpPr>
          <p:nvPr/>
        </p:nvSpPr>
        <p:spPr bwMode="auto">
          <a:xfrm>
            <a:off x="2663825" y="1966913"/>
            <a:ext cx="4433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00            01           11           10</a:t>
            </a:r>
          </a:p>
        </p:txBody>
      </p:sp>
      <p:sp>
        <p:nvSpPr>
          <p:cNvPr id="97313" name="Text Box 33"/>
          <p:cNvSpPr txBox="1">
            <a:spLocks noChangeArrowheads="1"/>
          </p:cNvSpPr>
          <p:nvPr/>
        </p:nvSpPr>
        <p:spPr bwMode="auto">
          <a:xfrm>
            <a:off x="1944688" y="2605088"/>
            <a:ext cx="493712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00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01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11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10</a:t>
            </a:r>
          </a:p>
        </p:txBody>
      </p:sp>
      <p:sp>
        <p:nvSpPr>
          <p:cNvPr id="97314" name="Text Box 34"/>
          <p:cNvSpPr txBox="1">
            <a:spLocks noChangeArrowheads="1"/>
          </p:cNvSpPr>
          <p:nvPr/>
        </p:nvSpPr>
        <p:spPr bwMode="auto">
          <a:xfrm>
            <a:off x="4910138" y="2436813"/>
            <a:ext cx="803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FF0066"/>
                </a:solidFill>
              </a:rPr>
              <a:t>× </a:t>
            </a:r>
            <a:r>
              <a:rPr lang="en-US" altLang="zh-CN" sz="1600"/>
              <a:t> </a:t>
            </a:r>
          </a:p>
        </p:txBody>
      </p:sp>
      <p:sp>
        <p:nvSpPr>
          <p:cNvPr id="97315" name="Text Box 35"/>
          <p:cNvSpPr txBox="1">
            <a:spLocks noChangeArrowheads="1"/>
          </p:cNvSpPr>
          <p:nvPr/>
        </p:nvSpPr>
        <p:spPr bwMode="auto">
          <a:xfrm>
            <a:off x="4910138" y="4368800"/>
            <a:ext cx="803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FF0066"/>
                </a:solidFill>
              </a:rPr>
              <a:t>× </a:t>
            </a:r>
            <a:r>
              <a:rPr lang="en-US" altLang="zh-CN" sz="1600"/>
              <a:t> </a:t>
            </a:r>
          </a:p>
        </p:txBody>
      </p:sp>
      <p:sp>
        <p:nvSpPr>
          <p:cNvPr id="97316" name="Text Box 36"/>
          <p:cNvSpPr txBox="1">
            <a:spLocks noChangeArrowheads="1"/>
          </p:cNvSpPr>
          <p:nvPr/>
        </p:nvSpPr>
        <p:spPr bwMode="auto">
          <a:xfrm>
            <a:off x="6018213" y="3690938"/>
            <a:ext cx="803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FF0066"/>
                </a:solidFill>
              </a:rPr>
              <a:t>× </a:t>
            </a:r>
            <a:r>
              <a:rPr lang="en-US" altLang="zh-CN" sz="1600"/>
              <a:t> </a:t>
            </a:r>
          </a:p>
        </p:txBody>
      </p:sp>
      <p:sp>
        <p:nvSpPr>
          <p:cNvPr id="97317" name="Text Box 37"/>
          <p:cNvSpPr txBox="1">
            <a:spLocks noChangeArrowheads="1"/>
          </p:cNvSpPr>
          <p:nvPr/>
        </p:nvSpPr>
        <p:spPr bwMode="auto">
          <a:xfrm>
            <a:off x="4965700" y="3690938"/>
            <a:ext cx="803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FF0066"/>
                </a:solidFill>
              </a:rPr>
              <a:t>× </a:t>
            </a:r>
            <a:r>
              <a:rPr lang="en-US" altLang="zh-CN" sz="1600"/>
              <a:t> </a:t>
            </a:r>
          </a:p>
        </p:txBody>
      </p:sp>
      <p:sp>
        <p:nvSpPr>
          <p:cNvPr id="97318" name="Text Box 38"/>
          <p:cNvSpPr txBox="1">
            <a:spLocks noChangeArrowheads="1"/>
          </p:cNvSpPr>
          <p:nvPr/>
        </p:nvSpPr>
        <p:spPr bwMode="auto">
          <a:xfrm>
            <a:off x="3587750" y="3690938"/>
            <a:ext cx="803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FF0066"/>
                </a:solidFill>
              </a:rPr>
              <a:t>  × </a:t>
            </a:r>
            <a:r>
              <a:rPr lang="en-US" altLang="zh-CN" sz="1600"/>
              <a:t> </a:t>
            </a:r>
          </a:p>
        </p:txBody>
      </p:sp>
      <p:sp>
        <p:nvSpPr>
          <p:cNvPr id="97319" name="Text Box 39"/>
          <p:cNvSpPr txBox="1">
            <a:spLocks noChangeArrowheads="1"/>
          </p:cNvSpPr>
          <p:nvPr/>
        </p:nvSpPr>
        <p:spPr bwMode="auto">
          <a:xfrm>
            <a:off x="2663825" y="3690938"/>
            <a:ext cx="803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FF0066"/>
                </a:solidFill>
              </a:rPr>
              <a:t>× </a:t>
            </a:r>
            <a:r>
              <a:rPr lang="en-US" altLang="zh-CN" sz="1600"/>
              <a:t> </a:t>
            </a:r>
          </a:p>
        </p:txBody>
      </p:sp>
      <p:sp>
        <p:nvSpPr>
          <p:cNvPr id="97320" name="Text Box 40"/>
          <p:cNvSpPr txBox="1">
            <a:spLocks noChangeArrowheads="1"/>
          </p:cNvSpPr>
          <p:nvPr/>
        </p:nvSpPr>
        <p:spPr bwMode="auto">
          <a:xfrm>
            <a:off x="4910138" y="3122613"/>
            <a:ext cx="803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FF0066"/>
                </a:solidFill>
              </a:rPr>
              <a:t>× </a:t>
            </a:r>
            <a:r>
              <a:rPr lang="en-US" altLang="zh-CN" sz="1600"/>
              <a:t> </a:t>
            </a:r>
          </a:p>
        </p:txBody>
      </p:sp>
      <p:sp>
        <p:nvSpPr>
          <p:cNvPr id="97321" name="AutoShape 41"/>
          <p:cNvSpPr>
            <a:spLocks noChangeArrowheads="1"/>
          </p:cNvSpPr>
          <p:nvPr/>
        </p:nvSpPr>
        <p:spPr bwMode="auto">
          <a:xfrm>
            <a:off x="4965700" y="3687763"/>
            <a:ext cx="1730375" cy="101441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4928" name="Object 0"/>
          <p:cNvGraphicFramePr>
            <a:graphicFrameLocks noChangeAspect="1"/>
          </p:cNvGraphicFramePr>
          <p:nvPr/>
        </p:nvGraphicFramePr>
        <p:xfrm>
          <a:off x="3937000" y="5370513"/>
          <a:ext cx="2420938" cy="631825"/>
        </p:xfrm>
        <a:graphic>
          <a:graphicData uri="http://schemas.openxmlformats.org/presentationml/2006/ole">
            <p:oleObj spid="_x0000_s124928" name="Equation" r:id="rId3" imgW="545760" imgH="215640" progId="Equation.3">
              <p:embed/>
            </p:oleObj>
          </a:graphicData>
        </a:graphic>
      </p:graphicFrame>
      <p:sp>
        <p:nvSpPr>
          <p:cNvPr id="97323" name="Text Box 43"/>
          <p:cNvSpPr txBox="1">
            <a:spLocks noChangeArrowheads="1"/>
          </p:cNvSpPr>
          <p:nvPr/>
        </p:nvSpPr>
        <p:spPr bwMode="auto">
          <a:xfrm>
            <a:off x="1273175" y="1271588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21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6" name="Object 2"/>
          <p:cNvGraphicFramePr>
            <a:graphicFrameLocks noChangeAspect="1"/>
          </p:cNvGraphicFramePr>
          <p:nvPr/>
        </p:nvGraphicFramePr>
        <p:xfrm>
          <a:off x="1844675" y="823913"/>
          <a:ext cx="4868863" cy="742950"/>
        </p:xfrm>
        <a:graphic>
          <a:graphicData uri="http://schemas.openxmlformats.org/presentationml/2006/ole">
            <p:oleObj spid="_x0000_s98306" name="Equation" r:id="rId3" imgW="1663560" imgH="253800" progId="Equation.3">
              <p:embed/>
            </p:oleObj>
          </a:graphicData>
        </a:graphic>
      </p:graphicFrame>
      <p:graphicFrame>
        <p:nvGraphicFramePr>
          <p:cNvPr id="98307" name="Object 3"/>
          <p:cNvGraphicFramePr>
            <a:graphicFrameLocks noChangeAspect="1"/>
          </p:cNvGraphicFramePr>
          <p:nvPr/>
        </p:nvGraphicFramePr>
        <p:xfrm>
          <a:off x="2155825" y="1795463"/>
          <a:ext cx="3752850" cy="742950"/>
        </p:xfrm>
        <a:graphic>
          <a:graphicData uri="http://schemas.openxmlformats.org/presentationml/2006/ole">
            <p:oleObj spid="_x0000_s98307" name="Equation" r:id="rId4" imgW="1282680" imgH="253800" progId="Equation.3">
              <p:embed/>
            </p:oleObj>
          </a:graphicData>
        </a:graphic>
      </p:graphicFrame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2155825" y="2740025"/>
          <a:ext cx="3900488" cy="669925"/>
        </p:xfrm>
        <a:graphic>
          <a:graphicData uri="http://schemas.openxmlformats.org/presentationml/2006/ole">
            <p:oleObj spid="_x0000_s98308" name="Equation" r:id="rId5" imgW="1333440" imgH="228600" progId="Equation.3">
              <p:embed/>
            </p:oleObj>
          </a:graphicData>
        </a:graphic>
      </p:graphicFrame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2155825" y="3821113"/>
          <a:ext cx="2420938" cy="631825"/>
        </p:xfrm>
        <a:graphic>
          <a:graphicData uri="http://schemas.openxmlformats.org/presentationml/2006/ole">
            <p:oleObj spid="_x0000_s98309" name="Equation" r:id="rId6" imgW="54576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14325" y="300038"/>
            <a:ext cx="8829675" cy="351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66"/>
                </a:solidFill>
              </a:rPr>
              <a:t>举例：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rgbClr val="FF0066"/>
                </a:solidFill>
                <a:latin typeface="宋体" pitchFamily="2" charset="-122"/>
              </a:rPr>
              <a:t> </a:t>
            </a:r>
            <a:r>
              <a:rPr lang="en-US" altLang="zh-CN" sz="2800" b="1">
                <a:solidFill>
                  <a:srgbClr val="FF0066"/>
                </a:solidFill>
                <a:latin typeface="宋体" pitchFamily="2" charset="-122"/>
              </a:rPr>
              <a:t>1</a:t>
            </a:r>
            <a:r>
              <a:rPr lang="zh-CN" altLang="en-US" sz="2800" b="1">
                <a:solidFill>
                  <a:srgbClr val="FF0066"/>
                </a:solidFill>
                <a:latin typeface="宋体" pitchFamily="2" charset="-122"/>
              </a:rPr>
              <a:t>、例</a:t>
            </a:r>
            <a:r>
              <a:rPr lang="en-US" altLang="zh-CN" sz="2800" b="1">
                <a:solidFill>
                  <a:srgbClr val="FF0066"/>
                </a:solidFill>
                <a:latin typeface="宋体" pitchFamily="2" charset="-122"/>
              </a:rPr>
              <a:t>5</a:t>
            </a:r>
            <a:r>
              <a:rPr lang="zh-CN" altLang="en-US" sz="2800" b="1">
                <a:solidFill>
                  <a:srgbClr val="FF0066"/>
                </a:solidFill>
                <a:latin typeface="宋体" pitchFamily="2" charset="-122"/>
              </a:rPr>
              <a:t>．</a:t>
            </a:r>
            <a:r>
              <a:rPr lang="en-US" altLang="zh-CN" sz="2800" b="1">
                <a:solidFill>
                  <a:srgbClr val="FF0066"/>
                </a:solidFill>
                <a:latin typeface="宋体" pitchFamily="2" charset="-122"/>
              </a:rPr>
              <a:t>4</a:t>
            </a:r>
            <a:r>
              <a:rPr lang="zh-CN" altLang="en-US" sz="2800" b="1">
                <a:solidFill>
                  <a:srgbClr val="FF0066"/>
                </a:solidFill>
                <a:latin typeface="宋体" pitchFamily="2" charset="-122"/>
              </a:rPr>
              <a:t>．</a:t>
            </a:r>
            <a:r>
              <a:rPr lang="en-US" altLang="zh-CN" sz="2800" b="1">
                <a:solidFill>
                  <a:srgbClr val="FF0066"/>
                </a:solidFill>
                <a:latin typeface="宋体" pitchFamily="2" charset="-122"/>
              </a:rPr>
              <a:t>1</a:t>
            </a:r>
            <a:r>
              <a:rPr lang="zh-CN" altLang="en-US" sz="2800" b="1">
                <a:solidFill>
                  <a:srgbClr val="FF0066"/>
                </a:solidFill>
                <a:latin typeface="宋体" pitchFamily="2" charset="-122"/>
              </a:rPr>
              <a:t>注意时序逻辑电路卡诺图的表示方法。</a:t>
            </a:r>
            <a:endParaRPr lang="zh-CN" altLang="en-US" sz="2800" b="1">
              <a:solidFill>
                <a:srgbClr val="FF0066"/>
              </a:solidFill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800" b="1">
                <a:solidFill>
                  <a:srgbClr val="FF0066"/>
                </a:solidFill>
                <a:latin typeface="宋体" pitchFamily="2" charset="-122"/>
              </a:rPr>
              <a:t>2</a:t>
            </a:r>
            <a:r>
              <a:rPr lang="zh-CN" altLang="en-US" sz="2800" b="1">
                <a:solidFill>
                  <a:srgbClr val="FF0066"/>
                </a:solidFill>
                <a:latin typeface="宋体" pitchFamily="2" charset="-122"/>
              </a:rPr>
              <a:t>、例</a:t>
            </a:r>
            <a:r>
              <a:rPr lang="en-US" altLang="zh-CN" sz="2800" b="1">
                <a:solidFill>
                  <a:srgbClr val="FF0066"/>
                </a:solidFill>
                <a:latin typeface="宋体" pitchFamily="2" charset="-122"/>
              </a:rPr>
              <a:t>5</a:t>
            </a:r>
            <a:r>
              <a:rPr lang="zh-CN" altLang="en-US" sz="2800" b="1">
                <a:solidFill>
                  <a:srgbClr val="FF0066"/>
                </a:solidFill>
                <a:latin typeface="宋体" pitchFamily="2" charset="-122"/>
              </a:rPr>
              <a:t>．</a:t>
            </a:r>
            <a:r>
              <a:rPr lang="en-US" altLang="zh-CN" sz="2800" b="1">
                <a:solidFill>
                  <a:srgbClr val="FF0066"/>
                </a:solidFill>
                <a:latin typeface="宋体" pitchFamily="2" charset="-122"/>
              </a:rPr>
              <a:t>4</a:t>
            </a:r>
            <a:r>
              <a:rPr lang="zh-CN" altLang="en-US" sz="2800" b="1">
                <a:solidFill>
                  <a:srgbClr val="FF0066"/>
                </a:solidFill>
                <a:latin typeface="宋体" pitchFamily="2" charset="-122"/>
              </a:rPr>
              <a:t>．</a:t>
            </a:r>
            <a:r>
              <a:rPr lang="en-US" altLang="zh-CN" sz="2800" b="1">
                <a:solidFill>
                  <a:srgbClr val="FF0066"/>
                </a:solidFill>
                <a:latin typeface="宋体" pitchFamily="2" charset="-122"/>
              </a:rPr>
              <a:t>2</a:t>
            </a:r>
            <a:r>
              <a:rPr lang="zh-CN" altLang="en-US" sz="2800" b="1">
                <a:solidFill>
                  <a:srgbClr val="FF0066"/>
                </a:solidFill>
                <a:latin typeface="宋体" pitchFamily="2" charset="-122"/>
              </a:rPr>
              <a:t>中逻辑抽象过程及状态转换表，特别是状态化简的处理是重点。</a:t>
            </a:r>
            <a:endParaRPr lang="zh-CN" altLang="en-US" sz="2800" b="1">
              <a:solidFill>
                <a:srgbClr val="FF0066"/>
              </a:solidFill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800" b="1">
                <a:solidFill>
                  <a:srgbClr val="FF0066"/>
                </a:solidFill>
                <a:latin typeface="宋体" pitchFamily="2" charset="-122"/>
              </a:rPr>
              <a:t>3</a:t>
            </a:r>
            <a:r>
              <a:rPr lang="zh-CN" altLang="en-US" sz="2800" b="1">
                <a:solidFill>
                  <a:srgbClr val="FF0066"/>
                </a:solidFill>
                <a:latin typeface="宋体" pitchFamily="2" charset="-122"/>
              </a:rPr>
              <a:t>、例</a:t>
            </a:r>
            <a:r>
              <a:rPr lang="en-US" altLang="zh-CN" sz="2800" b="1">
                <a:solidFill>
                  <a:srgbClr val="FF0066"/>
                </a:solidFill>
                <a:latin typeface="宋体" pitchFamily="2" charset="-122"/>
              </a:rPr>
              <a:t>5</a:t>
            </a:r>
            <a:r>
              <a:rPr lang="zh-CN" altLang="en-US" sz="2800" b="1">
                <a:solidFill>
                  <a:srgbClr val="FF0066"/>
                </a:solidFill>
                <a:latin typeface="宋体" pitchFamily="2" charset="-122"/>
              </a:rPr>
              <a:t>．</a:t>
            </a:r>
            <a:r>
              <a:rPr lang="en-US" altLang="zh-CN" sz="2800" b="1">
                <a:solidFill>
                  <a:srgbClr val="FF0066"/>
                </a:solidFill>
                <a:latin typeface="宋体" pitchFamily="2" charset="-122"/>
              </a:rPr>
              <a:t>4</a:t>
            </a:r>
            <a:r>
              <a:rPr lang="zh-CN" altLang="en-US" sz="2800" b="1">
                <a:solidFill>
                  <a:srgbClr val="FF0066"/>
                </a:solidFill>
                <a:latin typeface="宋体" pitchFamily="2" charset="-122"/>
              </a:rPr>
              <a:t>．</a:t>
            </a:r>
            <a:r>
              <a:rPr lang="en-US" altLang="zh-CN" sz="2800" b="1">
                <a:solidFill>
                  <a:srgbClr val="FF0066"/>
                </a:solidFill>
                <a:latin typeface="宋体" pitchFamily="2" charset="-122"/>
              </a:rPr>
              <a:t>3</a:t>
            </a:r>
            <a:r>
              <a:rPr lang="zh-CN" altLang="en-US" sz="2800" b="1">
                <a:solidFill>
                  <a:srgbClr val="FF0066"/>
                </a:solidFill>
                <a:latin typeface="宋体" pitchFamily="2" charset="-122"/>
              </a:rPr>
              <a:t>中自启动能力的分析。</a:t>
            </a:r>
            <a:endParaRPr lang="zh-CN" altLang="en-US" sz="2800" b="1">
              <a:solidFill>
                <a:srgbClr val="FF0066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2800" b="1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124200" y="1828800"/>
          <a:ext cx="3200400" cy="2693988"/>
        </p:xfrm>
        <a:graphic>
          <a:graphicData uri="http://schemas.openxmlformats.org/presentationml/2006/ole">
            <p:oleObj spid="_x0000_s10242" name="Slide" r:id="rId3" imgW="2176560" imgH="1633680" progId="PowerPoint.Slide.8">
              <p:embed/>
            </p:oleObj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609600" y="1828800"/>
          <a:ext cx="3200400" cy="2693988"/>
        </p:xfrm>
        <a:graphic>
          <a:graphicData uri="http://schemas.openxmlformats.org/presentationml/2006/ole">
            <p:oleObj spid="_x0000_s10243" name="Slide" r:id="rId4" imgW="2189160" imgH="1641600" progId="PowerPoint.Slide.8">
              <p:embed/>
            </p:oleObj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5410200" y="1828800"/>
          <a:ext cx="3200400" cy="2693988"/>
        </p:xfrm>
        <a:graphic>
          <a:graphicData uri="http://schemas.openxmlformats.org/presentationml/2006/ole">
            <p:oleObj spid="_x0000_s10244" name="Slide" r:id="rId5" imgW="2185920" imgH="1639800" progId="PowerPoint.Slide.8">
              <p:embed/>
            </p:oleObj>
          </a:graphicData>
        </a:graphic>
      </p:graphicFrame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2743200" y="2286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5257800" y="2286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6096000" y="2286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6096000" y="3505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609600" y="44958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6400800" y="2895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6400800" y="2895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4114800" y="2895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4114800" y="2895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1676400" y="2895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1676400" y="28956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1600200" y="2286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 flipV="1">
            <a:off x="3810000" y="175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>
            <a:off x="3810000" y="17526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>
            <a:off x="5791200" y="1752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>
            <a:off x="5791200" y="2133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8001000" y="1752600"/>
            <a:ext cx="304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altLang="zh-CN" sz="1800"/>
              <a:t>&amp;</a:t>
            </a:r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8458200" y="1752600"/>
            <a:ext cx="304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altLang="zh-CN" sz="1800"/>
              <a:t>1</a:t>
            </a:r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3048000" y="3352800"/>
            <a:ext cx="304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altLang="zh-CN" sz="1800"/>
              <a:t>&amp;</a:t>
            </a:r>
          </a:p>
        </p:txBody>
      </p:sp>
      <p:sp>
        <p:nvSpPr>
          <p:cNvPr id="10265" name="Oval 25"/>
          <p:cNvSpPr>
            <a:spLocks noChangeArrowheads="1"/>
          </p:cNvSpPr>
          <p:nvPr/>
        </p:nvSpPr>
        <p:spPr bwMode="auto">
          <a:xfrm>
            <a:off x="3352800" y="3619500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6" name="Oval 26"/>
          <p:cNvSpPr>
            <a:spLocks noChangeArrowheads="1"/>
          </p:cNvSpPr>
          <p:nvPr/>
        </p:nvSpPr>
        <p:spPr bwMode="auto">
          <a:xfrm>
            <a:off x="8763000" y="2038350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7" name="Oval 27"/>
          <p:cNvSpPr>
            <a:spLocks noChangeArrowheads="1"/>
          </p:cNvSpPr>
          <p:nvPr/>
        </p:nvSpPr>
        <p:spPr bwMode="auto">
          <a:xfrm>
            <a:off x="8305800" y="2019300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8" name="Line 28"/>
          <p:cNvSpPr>
            <a:spLocks noChangeShapeType="1"/>
          </p:cNvSpPr>
          <p:nvPr/>
        </p:nvSpPr>
        <p:spPr bwMode="auto">
          <a:xfrm>
            <a:off x="8839200" y="20764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69" name="Line 29"/>
          <p:cNvSpPr>
            <a:spLocks noChangeShapeType="1"/>
          </p:cNvSpPr>
          <p:nvPr/>
        </p:nvSpPr>
        <p:spPr bwMode="auto">
          <a:xfrm>
            <a:off x="8382000" y="20574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70" name="Line 30"/>
          <p:cNvSpPr>
            <a:spLocks noChangeShapeType="1"/>
          </p:cNvSpPr>
          <p:nvPr/>
        </p:nvSpPr>
        <p:spPr bwMode="auto">
          <a:xfrm>
            <a:off x="7543800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71" name="Line 31"/>
          <p:cNvSpPr>
            <a:spLocks noChangeShapeType="1"/>
          </p:cNvSpPr>
          <p:nvPr/>
        </p:nvSpPr>
        <p:spPr bwMode="auto">
          <a:xfrm flipV="1">
            <a:off x="6096000" y="182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72" name="Line 32"/>
          <p:cNvSpPr>
            <a:spLocks noChangeShapeType="1"/>
          </p:cNvSpPr>
          <p:nvPr/>
        </p:nvSpPr>
        <p:spPr bwMode="auto">
          <a:xfrm flipV="1">
            <a:off x="6096000" y="1828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73" name="Line 33"/>
          <p:cNvSpPr>
            <a:spLocks noChangeShapeType="1"/>
          </p:cNvSpPr>
          <p:nvPr/>
        </p:nvSpPr>
        <p:spPr bwMode="auto">
          <a:xfrm>
            <a:off x="2819400" y="3505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74" name="Line 34"/>
          <p:cNvSpPr>
            <a:spLocks noChangeShapeType="1"/>
          </p:cNvSpPr>
          <p:nvPr/>
        </p:nvSpPr>
        <p:spPr bwMode="auto">
          <a:xfrm>
            <a:off x="7620000" y="3505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75" name="Line 35"/>
          <p:cNvSpPr>
            <a:spLocks noChangeShapeType="1"/>
          </p:cNvSpPr>
          <p:nvPr/>
        </p:nvSpPr>
        <p:spPr bwMode="auto">
          <a:xfrm>
            <a:off x="7924800" y="3505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76" name="Line 36"/>
          <p:cNvSpPr>
            <a:spLocks noChangeShapeType="1"/>
          </p:cNvSpPr>
          <p:nvPr/>
        </p:nvSpPr>
        <p:spPr bwMode="auto">
          <a:xfrm flipH="1">
            <a:off x="2819400" y="4114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77" name="Line 37"/>
          <p:cNvSpPr>
            <a:spLocks noChangeShapeType="1"/>
          </p:cNvSpPr>
          <p:nvPr/>
        </p:nvSpPr>
        <p:spPr bwMode="auto">
          <a:xfrm flipV="1">
            <a:off x="2819400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78" name="Line 38"/>
          <p:cNvSpPr>
            <a:spLocks noChangeShapeType="1"/>
          </p:cNvSpPr>
          <p:nvPr/>
        </p:nvSpPr>
        <p:spPr bwMode="auto">
          <a:xfrm>
            <a:off x="2819400" y="3886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79" name="Line 39"/>
          <p:cNvSpPr>
            <a:spLocks noChangeShapeType="1"/>
          </p:cNvSpPr>
          <p:nvPr/>
        </p:nvSpPr>
        <p:spPr bwMode="auto">
          <a:xfrm>
            <a:off x="3429000" y="3657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80" name="Line 40"/>
          <p:cNvSpPr>
            <a:spLocks noChangeShapeType="1"/>
          </p:cNvSpPr>
          <p:nvPr/>
        </p:nvSpPr>
        <p:spPr bwMode="auto">
          <a:xfrm flipV="1">
            <a:off x="3886200" y="3505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81" name="Line 41"/>
          <p:cNvSpPr>
            <a:spLocks noChangeShapeType="1"/>
          </p:cNvSpPr>
          <p:nvPr/>
        </p:nvSpPr>
        <p:spPr bwMode="auto">
          <a:xfrm>
            <a:off x="38862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82" name="Line 42"/>
          <p:cNvSpPr>
            <a:spLocks noChangeShapeType="1"/>
          </p:cNvSpPr>
          <p:nvPr/>
        </p:nvSpPr>
        <p:spPr bwMode="auto">
          <a:xfrm flipV="1">
            <a:off x="8401050" y="1600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83" name="Line 43"/>
          <p:cNvSpPr>
            <a:spLocks noChangeShapeType="1"/>
          </p:cNvSpPr>
          <p:nvPr/>
        </p:nvSpPr>
        <p:spPr bwMode="auto">
          <a:xfrm flipH="1">
            <a:off x="1600200" y="16002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84" name="Line 44"/>
          <p:cNvSpPr>
            <a:spLocks noChangeShapeType="1"/>
          </p:cNvSpPr>
          <p:nvPr/>
        </p:nvSpPr>
        <p:spPr bwMode="auto">
          <a:xfrm>
            <a:off x="16002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85" name="Text Box 45"/>
          <p:cNvSpPr txBox="1">
            <a:spLocks noChangeArrowheads="1"/>
          </p:cNvSpPr>
          <p:nvPr/>
        </p:nvSpPr>
        <p:spPr bwMode="auto">
          <a:xfrm>
            <a:off x="503238" y="4235450"/>
            <a:ext cx="5969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CP</a:t>
            </a:r>
          </a:p>
        </p:txBody>
      </p:sp>
      <p:sp>
        <p:nvSpPr>
          <p:cNvPr id="10286" name="Text Box 46"/>
          <p:cNvSpPr txBox="1">
            <a:spLocks noChangeArrowheads="1"/>
          </p:cNvSpPr>
          <p:nvPr/>
        </p:nvSpPr>
        <p:spPr bwMode="auto">
          <a:xfrm>
            <a:off x="8763000" y="1295400"/>
            <a:ext cx="319088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Y</a:t>
            </a:r>
          </a:p>
        </p:txBody>
      </p:sp>
      <p:sp>
        <p:nvSpPr>
          <p:cNvPr id="10287" name="Oval 47"/>
          <p:cNvSpPr>
            <a:spLocks noChangeArrowheads="1"/>
          </p:cNvSpPr>
          <p:nvPr/>
        </p:nvSpPr>
        <p:spPr bwMode="auto">
          <a:xfrm>
            <a:off x="4065588" y="44799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10289" name="Oval 49"/>
          <p:cNvSpPr>
            <a:spLocks noChangeArrowheads="1"/>
          </p:cNvSpPr>
          <p:nvPr/>
        </p:nvSpPr>
        <p:spPr bwMode="auto">
          <a:xfrm>
            <a:off x="6069013" y="22479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10290" name="Oval 50"/>
          <p:cNvSpPr>
            <a:spLocks noChangeArrowheads="1"/>
          </p:cNvSpPr>
          <p:nvPr/>
        </p:nvSpPr>
        <p:spPr bwMode="auto">
          <a:xfrm>
            <a:off x="3776663" y="223043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10291" name="Oval 51"/>
          <p:cNvSpPr>
            <a:spLocks noChangeArrowheads="1"/>
          </p:cNvSpPr>
          <p:nvPr/>
        </p:nvSpPr>
        <p:spPr bwMode="auto">
          <a:xfrm>
            <a:off x="1635125" y="44545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10292" name="Text Box 52"/>
          <p:cNvSpPr txBox="1">
            <a:spLocks noChangeArrowheads="1"/>
          </p:cNvSpPr>
          <p:nvPr/>
        </p:nvSpPr>
        <p:spPr bwMode="auto">
          <a:xfrm>
            <a:off x="2014538" y="2592388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F1</a:t>
            </a:r>
          </a:p>
        </p:txBody>
      </p:sp>
      <p:sp>
        <p:nvSpPr>
          <p:cNvPr id="10293" name="Text Box 53"/>
          <p:cNvSpPr txBox="1">
            <a:spLocks noChangeArrowheads="1"/>
          </p:cNvSpPr>
          <p:nvPr/>
        </p:nvSpPr>
        <p:spPr bwMode="auto">
          <a:xfrm>
            <a:off x="6870700" y="2576513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F3</a:t>
            </a:r>
          </a:p>
        </p:txBody>
      </p:sp>
      <p:sp>
        <p:nvSpPr>
          <p:cNvPr id="10294" name="Text Box 54"/>
          <p:cNvSpPr txBox="1">
            <a:spLocks noChangeArrowheads="1"/>
          </p:cNvSpPr>
          <p:nvPr/>
        </p:nvSpPr>
        <p:spPr bwMode="auto">
          <a:xfrm>
            <a:off x="4595813" y="2617788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F2</a:t>
            </a:r>
          </a:p>
        </p:txBody>
      </p:sp>
      <p:sp>
        <p:nvSpPr>
          <p:cNvPr id="10295" name="Text Box 55"/>
          <p:cNvSpPr txBox="1">
            <a:spLocks noChangeArrowheads="1"/>
          </p:cNvSpPr>
          <p:nvPr/>
        </p:nvSpPr>
        <p:spPr bwMode="auto">
          <a:xfrm>
            <a:off x="1323975" y="4591050"/>
            <a:ext cx="2630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1</a:t>
            </a:r>
            <a:r>
              <a:rPr lang="zh-CN" altLang="en-US" b="1">
                <a:solidFill>
                  <a:schemeClr val="accent1"/>
                </a:solidFill>
              </a:rPr>
              <a:t>、写驱动方程</a:t>
            </a:r>
          </a:p>
        </p:txBody>
      </p:sp>
      <p:graphicFrame>
        <p:nvGraphicFramePr>
          <p:cNvPr id="10296" name="Object 56"/>
          <p:cNvGraphicFramePr>
            <a:graphicFrameLocks noChangeAspect="1"/>
          </p:cNvGraphicFramePr>
          <p:nvPr/>
        </p:nvGraphicFramePr>
        <p:xfrm>
          <a:off x="1690688" y="4983163"/>
          <a:ext cx="1697037" cy="595312"/>
        </p:xfrm>
        <a:graphic>
          <a:graphicData uri="http://schemas.openxmlformats.org/presentationml/2006/ole">
            <p:oleObj spid="_x0000_s10296" name="Equation" r:id="rId6" imgW="723600" imgH="253800" progId="Equation.3">
              <p:embed/>
            </p:oleObj>
          </a:graphicData>
        </a:graphic>
      </p:graphicFrame>
      <p:sp>
        <p:nvSpPr>
          <p:cNvPr id="10297" name="Text Box 57"/>
          <p:cNvSpPr txBox="1">
            <a:spLocks noChangeArrowheads="1"/>
          </p:cNvSpPr>
          <p:nvPr/>
        </p:nvSpPr>
        <p:spPr bwMode="auto">
          <a:xfrm>
            <a:off x="3937000" y="4964113"/>
            <a:ext cx="1344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K</a:t>
            </a:r>
            <a:r>
              <a:rPr lang="en-US" altLang="zh-CN" b="1" baseline="-25000"/>
              <a:t>1</a:t>
            </a:r>
            <a:r>
              <a:rPr lang="en-US" altLang="zh-CN" b="1"/>
              <a:t>=1</a:t>
            </a:r>
          </a:p>
        </p:txBody>
      </p:sp>
      <p:sp>
        <p:nvSpPr>
          <p:cNvPr id="10298" name="Text Box 58"/>
          <p:cNvSpPr txBox="1">
            <a:spLocks noChangeArrowheads="1"/>
          </p:cNvSpPr>
          <p:nvPr/>
        </p:nvSpPr>
        <p:spPr bwMode="auto">
          <a:xfrm>
            <a:off x="1695450" y="5580063"/>
            <a:ext cx="1662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J</a:t>
            </a:r>
            <a:r>
              <a:rPr lang="en-US" altLang="zh-CN" b="1" baseline="-25000"/>
              <a:t>2</a:t>
            </a:r>
            <a:r>
              <a:rPr lang="en-US" altLang="zh-CN" b="1"/>
              <a:t>=Q</a:t>
            </a:r>
            <a:r>
              <a:rPr lang="en-US" altLang="zh-CN" b="1" baseline="-25000"/>
              <a:t>1</a:t>
            </a:r>
          </a:p>
        </p:txBody>
      </p:sp>
      <p:graphicFrame>
        <p:nvGraphicFramePr>
          <p:cNvPr id="10299" name="Object 59"/>
          <p:cNvGraphicFramePr>
            <a:graphicFrameLocks noChangeAspect="1"/>
          </p:cNvGraphicFramePr>
          <p:nvPr/>
        </p:nvGraphicFramePr>
        <p:xfrm>
          <a:off x="3944938" y="5443538"/>
          <a:ext cx="2157412" cy="688975"/>
        </p:xfrm>
        <a:graphic>
          <a:graphicData uri="http://schemas.openxmlformats.org/presentationml/2006/ole">
            <p:oleObj spid="_x0000_s10299" name="Equation" r:id="rId7" imgW="761760" imgH="279360" progId="Equation.3">
              <p:embed/>
            </p:oleObj>
          </a:graphicData>
        </a:graphic>
      </p:graphicFrame>
      <p:sp>
        <p:nvSpPr>
          <p:cNvPr id="10300" name="Text Box 60"/>
          <p:cNvSpPr txBox="1">
            <a:spLocks noChangeArrowheads="1"/>
          </p:cNvSpPr>
          <p:nvPr/>
        </p:nvSpPr>
        <p:spPr bwMode="auto">
          <a:xfrm>
            <a:off x="1716088" y="6157913"/>
            <a:ext cx="173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J</a:t>
            </a:r>
            <a:r>
              <a:rPr lang="en-US" altLang="zh-CN" b="1" baseline="-25000"/>
              <a:t>3</a:t>
            </a:r>
            <a:r>
              <a:rPr lang="en-US" altLang="zh-CN" b="1"/>
              <a:t>=Q</a:t>
            </a:r>
            <a:r>
              <a:rPr lang="en-US" altLang="zh-CN" b="1" baseline="-25000"/>
              <a:t>1</a:t>
            </a:r>
            <a:r>
              <a:rPr lang="en-US" altLang="zh-CN" b="1"/>
              <a:t>Q</a:t>
            </a:r>
            <a:r>
              <a:rPr lang="en-US" altLang="zh-CN" b="1" baseline="-25000"/>
              <a:t>2</a:t>
            </a:r>
          </a:p>
        </p:txBody>
      </p:sp>
      <p:sp>
        <p:nvSpPr>
          <p:cNvPr id="10302" name="Text Box 62"/>
          <p:cNvSpPr txBox="1">
            <a:spLocks noChangeArrowheads="1"/>
          </p:cNvSpPr>
          <p:nvPr/>
        </p:nvSpPr>
        <p:spPr bwMode="auto">
          <a:xfrm>
            <a:off x="3957638" y="6251575"/>
            <a:ext cx="2351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K</a:t>
            </a:r>
            <a:r>
              <a:rPr lang="en-US" altLang="zh-CN" b="1" baseline="-25000"/>
              <a:t>3</a:t>
            </a:r>
            <a:r>
              <a:rPr lang="en-US" altLang="zh-CN" b="1"/>
              <a:t>=Q</a:t>
            </a:r>
            <a:r>
              <a:rPr lang="en-US" altLang="zh-CN" b="1" baseline="-25000"/>
              <a:t>2</a:t>
            </a:r>
          </a:p>
        </p:txBody>
      </p:sp>
      <p:sp>
        <p:nvSpPr>
          <p:cNvPr id="10303" name="Text Box 63"/>
          <p:cNvSpPr txBox="1">
            <a:spLocks noChangeArrowheads="1"/>
          </p:cNvSpPr>
          <p:nvPr/>
        </p:nvSpPr>
        <p:spPr bwMode="auto">
          <a:xfrm>
            <a:off x="1362075" y="317500"/>
            <a:ext cx="6065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accent1"/>
                </a:solidFill>
              </a:rPr>
              <a:t>例如、试分析如图所示时序逻辑电路</a:t>
            </a:r>
          </a:p>
        </p:txBody>
      </p:sp>
      <p:sp>
        <p:nvSpPr>
          <p:cNvPr id="10304" name="Text Box 64"/>
          <p:cNvSpPr txBox="1">
            <a:spLocks noChangeArrowheads="1"/>
          </p:cNvSpPr>
          <p:nvPr/>
        </p:nvSpPr>
        <p:spPr bwMode="auto">
          <a:xfrm>
            <a:off x="6308725" y="4684713"/>
            <a:ext cx="238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2</a:t>
            </a:r>
            <a:r>
              <a:rPr lang="zh-CN" altLang="en-US" b="1">
                <a:solidFill>
                  <a:schemeClr val="accent1"/>
                </a:solidFill>
              </a:rPr>
              <a:t>、写输出方程</a:t>
            </a:r>
          </a:p>
        </p:txBody>
      </p:sp>
      <p:sp>
        <p:nvSpPr>
          <p:cNvPr id="10305" name="Text Box 65"/>
          <p:cNvSpPr txBox="1">
            <a:spLocks noChangeArrowheads="1"/>
          </p:cNvSpPr>
          <p:nvPr/>
        </p:nvSpPr>
        <p:spPr bwMode="auto">
          <a:xfrm>
            <a:off x="6756400" y="5337175"/>
            <a:ext cx="153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Y=Q</a:t>
            </a:r>
            <a:r>
              <a:rPr lang="en-US" altLang="zh-CN" b="1" baseline="-25000"/>
              <a:t>2</a:t>
            </a:r>
            <a:r>
              <a:rPr lang="en-US" altLang="zh-CN" b="1"/>
              <a:t>Q</a:t>
            </a:r>
            <a:r>
              <a:rPr lang="en-US" altLang="zh-CN" b="1" baseline="-25000"/>
              <a:t>3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5" grpId="0" autoUpdateAnimBg="0"/>
      <p:bldP spid="10297" grpId="0" autoUpdateAnimBg="0"/>
      <p:bldP spid="10298" grpId="0" autoUpdateAnimBg="0"/>
      <p:bldP spid="10300" grpId="0" autoUpdateAnimBg="0"/>
      <p:bldP spid="10302" grpId="0" autoUpdateAnimBg="0"/>
      <p:bldP spid="10304" grpId="0" autoUpdateAnimBg="0"/>
      <p:bldP spid="10305" grpId="0" autoUpdateAnimBg="0"/>
    </p:bldLst>
  </p:timing>
</p:sld>
</file>

<file path=ppt/theme/theme1.xml><?xml version="1.0" encoding="utf-8"?>
<a:theme xmlns:a="http://schemas.openxmlformats.org/drawingml/2006/main" name="专业型模板">
  <a:themeElements>
    <a:clrScheme name="专业型模板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6600FF"/>
      </a:accent1>
      <a:accent2>
        <a:srgbClr val="CC00FF"/>
      </a:accent2>
      <a:accent3>
        <a:srgbClr val="FFFFFF"/>
      </a:accent3>
      <a:accent4>
        <a:srgbClr val="000000"/>
      </a:accent4>
      <a:accent5>
        <a:srgbClr val="B8AAFF"/>
      </a:accent5>
      <a:accent6>
        <a:srgbClr val="B900E7"/>
      </a:accent6>
      <a:hlink>
        <a:srgbClr val="00CC99"/>
      </a:hlink>
      <a:folHlink>
        <a:srgbClr val="0099CC"/>
      </a:folHlink>
    </a:clrScheme>
    <a:fontScheme name="专业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专业型模板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00FF"/>
        </a:accent1>
        <a:accent2>
          <a:srgbClr val="CC00FF"/>
        </a:accent2>
        <a:accent3>
          <a:srgbClr val="FFFFFF"/>
        </a:accent3>
        <a:accent4>
          <a:srgbClr val="000000"/>
        </a:accent4>
        <a:accent5>
          <a:srgbClr val="B8A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专业型模板 2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FF99CC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专业型模板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专业型模板 4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033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Office\Templates\演示文稿设计\专业型模板.pot</Template>
  <TotalTime>886</TotalTime>
  <Words>4515</Words>
  <Application>Microsoft Office PowerPoint</Application>
  <PresentationFormat>全屏显示(4:3)</PresentationFormat>
  <Paragraphs>1409</Paragraphs>
  <Slides>86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86</vt:i4>
      </vt:variant>
    </vt:vector>
  </HeadingPairs>
  <TitlesOfParts>
    <vt:vector size="94" baseType="lpstr">
      <vt:lpstr>Times New Roman</vt:lpstr>
      <vt:lpstr>宋体</vt:lpstr>
      <vt:lpstr>Monotype Sorts</vt:lpstr>
      <vt:lpstr>黑体</vt:lpstr>
      <vt:lpstr>专业型模板</vt:lpstr>
      <vt:lpstr>Microsoft PowerPoint 幻灯片</vt:lpstr>
      <vt:lpstr>Microsoft 公式 3.0</vt:lpstr>
      <vt:lpstr>Microsoft Word 文档</vt:lpstr>
      <vt:lpstr>第五章   时序逻辑电路</vt:lpstr>
      <vt:lpstr>5.1   概述</vt:lpstr>
      <vt:lpstr>幻灯片 3</vt:lpstr>
      <vt:lpstr>幻灯片 4</vt:lpstr>
      <vt:lpstr>幻灯片 5</vt:lpstr>
      <vt:lpstr>幻灯片 6</vt:lpstr>
      <vt:lpstr>幻灯片 7</vt:lpstr>
      <vt:lpstr>5.2   同步时序逻辑电路的分析方法</vt:lpstr>
      <vt:lpstr>幻灯片 9</vt:lpstr>
      <vt:lpstr>幻灯片 10</vt:lpstr>
      <vt:lpstr>4、计算状态转换表</vt:lpstr>
      <vt:lpstr>5、画状态转换图</vt:lpstr>
      <vt:lpstr>6、画时序图</vt:lpstr>
      <vt:lpstr>幻灯片 14</vt:lpstr>
      <vt:lpstr>5.4     若干常用时序逻辑电路</vt:lpstr>
      <vt:lpstr>幻灯片 16</vt:lpstr>
      <vt:lpstr>幻灯片 17</vt:lpstr>
      <vt:lpstr>3）多位数码接收工作模式 </vt:lpstr>
      <vt:lpstr>幻灯片 19</vt:lpstr>
      <vt:lpstr>幻灯片 20</vt:lpstr>
      <vt:lpstr>幻灯片 21</vt:lpstr>
      <vt:lpstr>3、中规模集成寄存器  </vt:lpstr>
      <vt:lpstr>74LS175功能表及说明 </vt:lpstr>
      <vt:lpstr>2）锁存器</vt:lpstr>
      <vt:lpstr>74LS116功能表及说明</vt:lpstr>
      <vt:lpstr>3）双向移位寄存器</vt:lpstr>
      <vt:lpstr>74LS194功能表及说明</vt:lpstr>
      <vt:lpstr>4、寄存器的应用（1）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2、十进制</vt:lpstr>
      <vt:lpstr>幻灯片 40</vt:lpstr>
      <vt:lpstr>幻灯片 41</vt:lpstr>
      <vt:lpstr>幻灯片 42</vt:lpstr>
      <vt:lpstr>               *功能说明</vt:lpstr>
      <vt:lpstr>幻灯片 44</vt:lpstr>
      <vt:lpstr>幻灯片 45</vt:lpstr>
      <vt:lpstr>幻灯片 46</vt:lpstr>
      <vt:lpstr>幻灯片 47</vt:lpstr>
      <vt:lpstr>幻灯片 48</vt:lpstr>
      <vt:lpstr>3）可逆计数器</vt:lpstr>
      <vt:lpstr>B、双时钟</vt:lpstr>
      <vt:lpstr>2、中规模集成同步计数器 1)四位二进制加法计数器</vt:lpstr>
      <vt:lpstr>幻灯片 52</vt:lpstr>
      <vt:lpstr>(2)功能表及说明</vt:lpstr>
      <vt:lpstr>幻灯片 54</vt:lpstr>
      <vt:lpstr>2) 同步十进制加法计数器（74LS160）</vt:lpstr>
      <vt:lpstr>(2)功能表及说明</vt:lpstr>
      <vt:lpstr>幻灯片 57</vt:lpstr>
      <vt:lpstr>3)同步十进制可逆计数器（74LS190）</vt:lpstr>
      <vt:lpstr>(2)功能表及说明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5.3  时序逻辑电路的设计方法</vt:lpstr>
      <vt:lpstr>幻灯片 75</vt:lpstr>
      <vt:lpstr>幻灯片 76</vt:lpstr>
      <vt:lpstr>幻灯片 77</vt:lpstr>
      <vt:lpstr>列状态转换图</vt:lpstr>
      <vt:lpstr>幻灯片 79</vt:lpstr>
      <vt:lpstr>3、列次态卡诺图</vt:lpstr>
      <vt:lpstr>4、求状态方程、驱动方程（1）</vt:lpstr>
      <vt:lpstr>4、求状态方程、驱动方程（2）</vt:lpstr>
      <vt:lpstr>5、求输出方程（1）</vt:lpstr>
      <vt:lpstr>5、求输出方程（2）</vt:lpstr>
      <vt:lpstr>幻灯片 85</vt:lpstr>
      <vt:lpstr>幻灯片 86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陈明义</dc:creator>
  <cp:lastModifiedBy>Administrator</cp:lastModifiedBy>
  <cp:revision>73</cp:revision>
  <dcterms:created xsi:type="dcterms:W3CDTF">2001-04-01T12:18:09Z</dcterms:created>
  <dcterms:modified xsi:type="dcterms:W3CDTF">2020-11-24T10:20:26Z</dcterms:modified>
</cp:coreProperties>
</file>