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7.xml" ContentType="application/vnd.openxmlformats-officedocument.presentationml.notesSlide+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6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320" r:id="rId3"/>
    <p:sldId id="321" r:id="rId4"/>
    <p:sldId id="322" r:id="rId5"/>
    <p:sldId id="324" r:id="rId6"/>
    <p:sldId id="257" r:id="rId7"/>
    <p:sldId id="258" r:id="rId8"/>
    <p:sldId id="325" r:id="rId9"/>
    <p:sldId id="334" r:id="rId10"/>
    <p:sldId id="326" r:id="rId11"/>
    <p:sldId id="327" r:id="rId12"/>
    <p:sldId id="328" r:id="rId13"/>
    <p:sldId id="329" r:id="rId14"/>
    <p:sldId id="330" r:id="rId15"/>
    <p:sldId id="335" r:id="rId16"/>
    <p:sldId id="336" r:id="rId17"/>
    <p:sldId id="337" r:id="rId18"/>
    <p:sldId id="315" r:id="rId19"/>
    <p:sldId id="331" r:id="rId20"/>
    <p:sldId id="332" r:id="rId21"/>
    <p:sldId id="333"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6" userDrawn="1">
          <p15:clr>
            <a:srgbClr val="A4A3A4"/>
          </p15:clr>
        </p15:guide>
        <p15:guide id="2" pos="389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兴宇 钱" initials="兴钱" lastIdx="1" clrIdx="0">
    <p:extLst>
      <p:ext uri="{19B8F6BF-5375-455C-9EA6-DF929625EA0E}">
        <p15:presenceInfo xmlns:p15="http://schemas.microsoft.com/office/powerpoint/2012/main" userId="05d7fbb6970ddf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2" d="100"/>
          <a:sy n="92" d="100"/>
        </p:scale>
        <p:origin x="76" y="456"/>
      </p:cViewPr>
      <p:guideLst>
        <p:guide orient="horz" pos="2046"/>
        <p:guide pos="389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168F2-DF57-4548-9D5F-85921E8650E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6BA218BD-168D-4687-AA6E-9EC444F5143B}">
      <dgm:prSet/>
      <dgm:spPr/>
      <dgm:t>
        <a:bodyPr/>
        <a:lstStyle/>
        <a:p>
          <a:r>
            <a:rPr lang="zh-CN" altLang="en-US" dirty="0"/>
            <a:t>项目的调研</a:t>
          </a:r>
          <a:endParaRPr lang="zh-CN" dirty="0"/>
        </a:p>
      </dgm:t>
    </dgm:pt>
    <dgm:pt modelId="{8137301A-D2B5-4F0E-9BF3-5757813EB92A}" type="parTrans" cxnId="{8CB578B2-C5EC-45F5-98AF-1A154E4AF0CF}">
      <dgm:prSet/>
      <dgm:spPr/>
      <dgm:t>
        <a:bodyPr/>
        <a:lstStyle/>
        <a:p>
          <a:endParaRPr lang="zh-CN" altLang="en-US"/>
        </a:p>
      </dgm:t>
    </dgm:pt>
    <dgm:pt modelId="{614C0053-4B10-49C1-B361-65E595ADEF57}" type="sibTrans" cxnId="{8CB578B2-C5EC-45F5-98AF-1A154E4AF0CF}">
      <dgm:prSet/>
      <dgm:spPr/>
      <dgm:t>
        <a:bodyPr/>
        <a:lstStyle/>
        <a:p>
          <a:endParaRPr lang="zh-CN" altLang="en-US"/>
        </a:p>
      </dgm:t>
    </dgm:pt>
    <dgm:pt modelId="{2FBC8432-F18C-4E2B-B6BC-DE26CF0DD84C}" type="pres">
      <dgm:prSet presAssocID="{1D5168F2-DF57-4548-9D5F-85921E8650E0}" presName="Name0" presStyleCnt="0">
        <dgm:presLayoutVars>
          <dgm:chPref val="3"/>
          <dgm:dir/>
          <dgm:animLvl val="lvl"/>
          <dgm:resizeHandles/>
        </dgm:presLayoutVars>
      </dgm:prSet>
      <dgm:spPr/>
    </dgm:pt>
    <dgm:pt modelId="{9FA7ADB3-04FB-4969-9804-01AC8A5266A1}" type="pres">
      <dgm:prSet presAssocID="{6BA218BD-168D-4687-AA6E-9EC444F5143B}" presName="horFlow" presStyleCnt="0"/>
      <dgm:spPr/>
    </dgm:pt>
    <dgm:pt modelId="{AFFBC7AE-952D-45B4-BE32-5025456BFE28}" type="pres">
      <dgm:prSet presAssocID="{6BA218BD-168D-4687-AA6E-9EC444F5143B}" presName="bigChev" presStyleLbl="node1" presStyleIdx="0" presStyleCnt="1" custLinFactNeighborX="1182"/>
      <dgm:spPr/>
    </dgm:pt>
  </dgm:ptLst>
  <dgm:cxnLst>
    <dgm:cxn modelId="{F5EDAA44-A4FD-4FE9-A06F-560F82D20718}" type="presOf" srcId="{6BA218BD-168D-4687-AA6E-9EC444F5143B}" destId="{AFFBC7AE-952D-45B4-BE32-5025456BFE28}" srcOrd="0" destOrd="0" presId="urn:microsoft.com/office/officeart/2005/8/layout/lProcess3"/>
    <dgm:cxn modelId="{0C437D81-2106-4296-B173-7B66A88CF1A3}" type="presOf" srcId="{1D5168F2-DF57-4548-9D5F-85921E8650E0}" destId="{2FBC8432-F18C-4E2B-B6BC-DE26CF0DD84C}" srcOrd="0" destOrd="0" presId="urn:microsoft.com/office/officeart/2005/8/layout/lProcess3"/>
    <dgm:cxn modelId="{8CB578B2-C5EC-45F5-98AF-1A154E4AF0CF}" srcId="{1D5168F2-DF57-4548-9D5F-85921E8650E0}" destId="{6BA218BD-168D-4687-AA6E-9EC444F5143B}" srcOrd="0" destOrd="0" parTransId="{8137301A-D2B5-4F0E-9BF3-5757813EB92A}" sibTransId="{614C0053-4B10-49C1-B361-65E595ADEF57}"/>
    <dgm:cxn modelId="{02DFF581-FF5D-47A5-8F7B-49E6A92D327A}" type="presParOf" srcId="{2FBC8432-F18C-4E2B-B6BC-DE26CF0DD84C}" destId="{9FA7ADB3-04FB-4969-9804-01AC8A5266A1}" srcOrd="0" destOrd="0" presId="urn:microsoft.com/office/officeart/2005/8/layout/lProcess3"/>
    <dgm:cxn modelId="{9AF274C5-66FD-42BB-B287-B23EFA53CF74}" type="presParOf" srcId="{9FA7ADB3-04FB-4969-9804-01AC8A5266A1}" destId="{AFFBC7AE-952D-45B4-BE32-5025456BFE28}" srcOrd="0" destOrd="0" presId="urn:microsoft.com/office/officeart/2005/8/layout/l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1B7B15-7538-4890-8871-6BFE6E33CEAD}"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CN" altLang="en-US"/>
        </a:p>
      </dgm:t>
    </dgm:pt>
    <dgm:pt modelId="{96594888-2CA9-4DBB-9D6A-E8EEF9CD0AB9}">
      <dgm:prSet/>
      <dgm:spPr/>
      <dgm:t>
        <a:bodyPr/>
        <a:lstStyle/>
        <a:p>
          <a:r>
            <a:rPr lang="zh-CN" b="1" i="0"/>
            <a:t>输出：</a:t>
          </a:r>
          <a:endParaRPr lang="zh-CN"/>
        </a:p>
      </dgm:t>
    </dgm:pt>
    <dgm:pt modelId="{62156C5E-8409-4708-A739-49B82A297E7D}" type="parTrans" cxnId="{F7BC0292-AF64-45B3-93D2-AE795CA00B33}">
      <dgm:prSet/>
      <dgm:spPr/>
      <dgm:t>
        <a:bodyPr/>
        <a:lstStyle/>
        <a:p>
          <a:endParaRPr lang="zh-CN" altLang="en-US"/>
        </a:p>
      </dgm:t>
    </dgm:pt>
    <dgm:pt modelId="{7B73215B-8C45-42B6-B364-1CDEA5DC4FBC}" type="sibTrans" cxnId="{F7BC0292-AF64-45B3-93D2-AE795CA00B33}">
      <dgm:prSet/>
      <dgm:spPr/>
      <dgm:t>
        <a:bodyPr/>
        <a:lstStyle/>
        <a:p>
          <a:endParaRPr lang="zh-CN" altLang="en-US"/>
        </a:p>
      </dgm:t>
    </dgm:pt>
    <dgm:pt modelId="{5A19CECD-70A3-43B2-9D9C-7762D3BDABFD}">
      <dgm:prSet/>
      <dgm:spPr/>
      <dgm:t>
        <a:bodyPr/>
        <a:lstStyle/>
        <a:p>
          <a:r>
            <a:rPr lang="zh-CN" b="1" i="0"/>
            <a:t>下一个动作预测</a:t>
          </a:r>
          <a:r>
            <a:rPr lang="zh-CN" b="0" i="0"/>
            <a:t>：预测动作者接下来可能进行的动作。</a:t>
          </a:r>
          <a:endParaRPr lang="zh-CN"/>
        </a:p>
      </dgm:t>
    </dgm:pt>
    <dgm:pt modelId="{82941EE2-F80B-447B-A256-8767A18CA904}" type="parTrans" cxnId="{EDFAAFAC-E959-485E-A730-38F79D7ADC1B}">
      <dgm:prSet/>
      <dgm:spPr/>
      <dgm:t>
        <a:bodyPr/>
        <a:lstStyle/>
        <a:p>
          <a:endParaRPr lang="zh-CN" altLang="en-US"/>
        </a:p>
      </dgm:t>
    </dgm:pt>
    <dgm:pt modelId="{0489862C-D165-4E56-A1AE-2679CC1F7B81}" type="sibTrans" cxnId="{EDFAAFAC-E959-485E-A730-38F79D7ADC1B}">
      <dgm:prSet/>
      <dgm:spPr/>
      <dgm:t>
        <a:bodyPr/>
        <a:lstStyle/>
        <a:p>
          <a:endParaRPr lang="zh-CN" altLang="en-US"/>
        </a:p>
      </dgm:t>
    </dgm:pt>
    <dgm:pt modelId="{065741CC-48ED-4C87-AE19-157AB4B6938E}" type="pres">
      <dgm:prSet presAssocID="{D01B7B15-7538-4890-8871-6BFE6E33CEAD}" presName="Name0" presStyleCnt="0">
        <dgm:presLayoutVars>
          <dgm:dir/>
          <dgm:resizeHandles val="exact"/>
        </dgm:presLayoutVars>
      </dgm:prSet>
      <dgm:spPr/>
    </dgm:pt>
    <dgm:pt modelId="{A05096A9-F2B7-4D1E-86B1-C310BAD75C4B}" type="pres">
      <dgm:prSet presAssocID="{96594888-2CA9-4DBB-9D6A-E8EEF9CD0AB9}" presName="node" presStyleLbl="node1" presStyleIdx="0" presStyleCnt="2">
        <dgm:presLayoutVars>
          <dgm:bulletEnabled val="1"/>
        </dgm:presLayoutVars>
      </dgm:prSet>
      <dgm:spPr/>
    </dgm:pt>
    <dgm:pt modelId="{8C19B4C0-FEC2-462C-A58B-308B9B39704F}" type="pres">
      <dgm:prSet presAssocID="{7B73215B-8C45-42B6-B364-1CDEA5DC4FBC}" presName="sibTrans" presStyleLbl="sibTrans2D1" presStyleIdx="0" presStyleCnt="1"/>
      <dgm:spPr/>
    </dgm:pt>
    <dgm:pt modelId="{B58F234D-877A-4553-BF30-0DA4C6F636BE}" type="pres">
      <dgm:prSet presAssocID="{7B73215B-8C45-42B6-B364-1CDEA5DC4FBC}" presName="connectorText" presStyleLbl="sibTrans2D1" presStyleIdx="0" presStyleCnt="1"/>
      <dgm:spPr/>
    </dgm:pt>
    <dgm:pt modelId="{731D5BE2-E54C-43BF-9FEB-51038BDA9CB2}" type="pres">
      <dgm:prSet presAssocID="{5A19CECD-70A3-43B2-9D9C-7762D3BDABFD}" presName="node" presStyleLbl="node1" presStyleIdx="1" presStyleCnt="2">
        <dgm:presLayoutVars>
          <dgm:bulletEnabled val="1"/>
        </dgm:presLayoutVars>
      </dgm:prSet>
      <dgm:spPr/>
    </dgm:pt>
  </dgm:ptLst>
  <dgm:cxnLst>
    <dgm:cxn modelId="{6F1A1C06-7B26-4196-8733-3E11C5B3B948}" type="presOf" srcId="{96594888-2CA9-4DBB-9D6A-E8EEF9CD0AB9}" destId="{A05096A9-F2B7-4D1E-86B1-C310BAD75C4B}" srcOrd="0" destOrd="0" presId="urn:microsoft.com/office/officeart/2005/8/layout/process1"/>
    <dgm:cxn modelId="{424ED81A-CFA7-4E8D-B970-2CDB88CC0C9F}" type="presOf" srcId="{D01B7B15-7538-4890-8871-6BFE6E33CEAD}" destId="{065741CC-48ED-4C87-AE19-157AB4B6938E}" srcOrd="0" destOrd="0" presId="urn:microsoft.com/office/officeart/2005/8/layout/process1"/>
    <dgm:cxn modelId="{C1566523-BF95-495C-BF37-7F74A3C54A8B}" type="presOf" srcId="{7B73215B-8C45-42B6-B364-1CDEA5DC4FBC}" destId="{8C19B4C0-FEC2-462C-A58B-308B9B39704F}" srcOrd="0" destOrd="0" presId="urn:microsoft.com/office/officeart/2005/8/layout/process1"/>
    <dgm:cxn modelId="{54199823-DAAA-4163-8EFE-7B840E129C58}" type="presOf" srcId="{5A19CECD-70A3-43B2-9D9C-7762D3BDABFD}" destId="{731D5BE2-E54C-43BF-9FEB-51038BDA9CB2}" srcOrd="0" destOrd="0" presId="urn:microsoft.com/office/officeart/2005/8/layout/process1"/>
    <dgm:cxn modelId="{4603345F-F103-4B1F-97B2-FD907387E4C3}" type="presOf" srcId="{7B73215B-8C45-42B6-B364-1CDEA5DC4FBC}" destId="{B58F234D-877A-4553-BF30-0DA4C6F636BE}" srcOrd="1" destOrd="0" presId="urn:microsoft.com/office/officeart/2005/8/layout/process1"/>
    <dgm:cxn modelId="{F7BC0292-AF64-45B3-93D2-AE795CA00B33}" srcId="{D01B7B15-7538-4890-8871-6BFE6E33CEAD}" destId="{96594888-2CA9-4DBB-9D6A-E8EEF9CD0AB9}" srcOrd="0" destOrd="0" parTransId="{62156C5E-8409-4708-A739-49B82A297E7D}" sibTransId="{7B73215B-8C45-42B6-B364-1CDEA5DC4FBC}"/>
    <dgm:cxn modelId="{EDFAAFAC-E959-485E-A730-38F79D7ADC1B}" srcId="{D01B7B15-7538-4890-8871-6BFE6E33CEAD}" destId="{5A19CECD-70A3-43B2-9D9C-7762D3BDABFD}" srcOrd="1" destOrd="0" parTransId="{82941EE2-F80B-447B-A256-8767A18CA904}" sibTransId="{0489862C-D165-4E56-A1AE-2679CC1F7B81}"/>
    <dgm:cxn modelId="{86F6B0BA-51C8-4736-8299-A12124680F38}" type="presParOf" srcId="{065741CC-48ED-4C87-AE19-157AB4B6938E}" destId="{A05096A9-F2B7-4D1E-86B1-C310BAD75C4B}" srcOrd="0" destOrd="0" presId="urn:microsoft.com/office/officeart/2005/8/layout/process1"/>
    <dgm:cxn modelId="{B39D9630-7021-45A0-A1B2-05945484D8E0}" type="presParOf" srcId="{065741CC-48ED-4C87-AE19-157AB4B6938E}" destId="{8C19B4C0-FEC2-462C-A58B-308B9B39704F}" srcOrd="1" destOrd="0" presId="urn:microsoft.com/office/officeart/2005/8/layout/process1"/>
    <dgm:cxn modelId="{DCEB2D53-D4D1-4484-950B-9CA9582F32F3}" type="presParOf" srcId="{8C19B4C0-FEC2-462C-A58B-308B9B39704F}" destId="{B58F234D-877A-4553-BF30-0DA4C6F636BE}" srcOrd="0" destOrd="0" presId="urn:microsoft.com/office/officeart/2005/8/layout/process1"/>
    <dgm:cxn modelId="{2B1219F6-5E56-45F2-8320-74DD1AD69019}" type="presParOf" srcId="{065741CC-48ED-4C87-AE19-157AB4B6938E}" destId="{731D5BE2-E54C-43BF-9FEB-51038BDA9CB2}" srcOrd="2" destOrd="0" presId="urn:microsoft.com/office/officeart/2005/8/layout/process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D7BB94-4E9E-46BA-A792-CC73C23759D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4533C7EE-6B4C-4FC7-B5A0-E1619BF215ED}">
      <dgm:prSet/>
      <dgm:spPr/>
      <dgm:t>
        <a:bodyPr/>
        <a:lstStyle/>
        <a:p>
          <a:r>
            <a:rPr lang="zh-CN" b="1" i="0" dirty="0"/>
            <a:t>运动数据</a:t>
          </a:r>
          <a:r>
            <a:rPr lang="zh-CN" b="0" i="0" dirty="0"/>
            <a:t>可以存储为</a:t>
          </a:r>
          <a:r>
            <a:rPr lang="zh-CN" b="1" i="0" dirty="0"/>
            <a:t>时间序列</a:t>
          </a:r>
          <a:r>
            <a:rPr lang="zh-CN" b="0" i="0" dirty="0"/>
            <a:t>数据，每个时间戳记录一次测量结果。</a:t>
          </a:r>
          <a:r>
            <a:rPr lang="zh-CN" b="1" i="0" dirty="0"/>
            <a:t>人体姿态</a:t>
          </a:r>
          <a:r>
            <a:rPr lang="zh-CN" b="0" i="0" dirty="0"/>
            <a:t>和</a:t>
          </a:r>
          <a:r>
            <a:rPr lang="zh-CN" b="1" i="0" dirty="0"/>
            <a:t>运动轨迹</a:t>
          </a:r>
          <a:r>
            <a:rPr lang="zh-CN" b="0" i="0" dirty="0"/>
            <a:t>通常表示为</a:t>
          </a:r>
          <a:r>
            <a:rPr lang="zh-CN" b="1" i="0" dirty="0"/>
            <a:t>三维坐标</a:t>
          </a:r>
          <a:r>
            <a:rPr lang="zh-CN" b="0" i="0" dirty="0"/>
            <a:t>，</a:t>
          </a:r>
          <a:r>
            <a:rPr lang="zh-CN" b="1" i="0" dirty="0"/>
            <a:t>肌电信号</a:t>
          </a:r>
          <a:r>
            <a:rPr lang="zh-CN" b="0" i="0" dirty="0"/>
            <a:t>表示为</a:t>
          </a:r>
          <a:r>
            <a:rPr lang="zh-CN" b="1" i="0" dirty="0"/>
            <a:t>电压值</a:t>
          </a:r>
          <a:r>
            <a:rPr lang="zh-CN" b="0" i="0" dirty="0"/>
            <a:t>。</a:t>
          </a:r>
          <a:r>
            <a:rPr lang="zh-CN" b="1" i="0" dirty="0"/>
            <a:t>环境信息</a:t>
          </a:r>
          <a:r>
            <a:rPr lang="zh-CN" b="0" i="0" dirty="0"/>
            <a:t>可以表示为</a:t>
          </a:r>
          <a:r>
            <a:rPr lang="zh-CN" b="1" i="0" dirty="0"/>
            <a:t>文本</a:t>
          </a:r>
          <a:r>
            <a:rPr lang="zh-CN" b="0" i="0" dirty="0"/>
            <a:t>或</a:t>
          </a:r>
          <a:r>
            <a:rPr lang="zh-CN" b="1" i="0" dirty="0"/>
            <a:t>数值</a:t>
          </a:r>
          <a:endParaRPr lang="zh-CN" dirty="0"/>
        </a:p>
      </dgm:t>
    </dgm:pt>
    <dgm:pt modelId="{04CF9EDA-37A2-4431-8504-DFC2868876EE}" type="parTrans" cxnId="{E5800F74-DE46-4C7B-9250-AD30B8695269}">
      <dgm:prSet/>
      <dgm:spPr/>
      <dgm:t>
        <a:bodyPr/>
        <a:lstStyle/>
        <a:p>
          <a:endParaRPr lang="zh-CN" altLang="en-US"/>
        </a:p>
      </dgm:t>
    </dgm:pt>
    <dgm:pt modelId="{0F0C45BC-624C-4F88-AA23-AA89AAC77F4E}" type="sibTrans" cxnId="{E5800F74-DE46-4C7B-9250-AD30B8695269}">
      <dgm:prSet/>
      <dgm:spPr/>
      <dgm:t>
        <a:bodyPr/>
        <a:lstStyle/>
        <a:p>
          <a:endParaRPr lang="zh-CN" altLang="en-US"/>
        </a:p>
      </dgm:t>
    </dgm:pt>
    <dgm:pt modelId="{6EB606DD-AED1-45C9-9F6C-2ED4C378A8CA}" type="pres">
      <dgm:prSet presAssocID="{45D7BB94-4E9E-46BA-A792-CC73C23759D9}" presName="Name0" presStyleCnt="0">
        <dgm:presLayoutVars>
          <dgm:dir/>
          <dgm:resizeHandles val="exact"/>
        </dgm:presLayoutVars>
      </dgm:prSet>
      <dgm:spPr/>
    </dgm:pt>
    <dgm:pt modelId="{237A9467-254A-4E91-8559-767D5507C71E}" type="pres">
      <dgm:prSet presAssocID="{4533C7EE-6B4C-4FC7-B5A0-E1619BF215ED}" presName="node" presStyleLbl="node1" presStyleIdx="0" presStyleCnt="1" custScaleX="100098">
        <dgm:presLayoutVars>
          <dgm:bulletEnabled val="1"/>
        </dgm:presLayoutVars>
      </dgm:prSet>
      <dgm:spPr/>
    </dgm:pt>
  </dgm:ptLst>
  <dgm:cxnLst>
    <dgm:cxn modelId="{E5800F74-DE46-4C7B-9250-AD30B8695269}" srcId="{45D7BB94-4E9E-46BA-A792-CC73C23759D9}" destId="{4533C7EE-6B4C-4FC7-B5A0-E1619BF215ED}" srcOrd="0" destOrd="0" parTransId="{04CF9EDA-37A2-4431-8504-DFC2868876EE}" sibTransId="{0F0C45BC-624C-4F88-AA23-AA89AAC77F4E}"/>
    <dgm:cxn modelId="{E6F65F56-C9FE-4268-AA59-EA9343C23080}" type="presOf" srcId="{4533C7EE-6B4C-4FC7-B5A0-E1619BF215ED}" destId="{237A9467-254A-4E91-8559-767D5507C71E}" srcOrd="0" destOrd="0" presId="urn:microsoft.com/office/officeart/2005/8/layout/process1"/>
    <dgm:cxn modelId="{939A41A6-709B-4BFA-8A88-F1EDA5294B62}" type="presOf" srcId="{45D7BB94-4E9E-46BA-A792-CC73C23759D9}" destId="{6EB606DD-AED1-45C9-9F6C-2ED4C378A8CA}" srcOrd="0" destOrd="0" presId="urn:microsoft.com/office/officeart/2005/8/layout/process1"/>
    <dgm:cxn modelId="{76AC3012-29DC-44EE-986A-CEDC77405291}" type="presParOf" srcId="{6EB606DD-AED1-45C9-9F6C-2ED4C378A8CA}" destId="{237A9467-254A-4E91-8559-767D5507C71E}" srcOrd="0" destOrd="0" presId="urn:microsoft.com/office/officeart/2005/8/layout/process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F5695-3BD1-48DF-9D34-DD84901394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FAB6FEE-D5FC-4D37-B495-CB413EE46BC0}">
      <dgm:prSet/>
      <dgm:spPr/>
      <dgm:t>
        <a:bodyPr/>
        <a:lstStyle/>
        <a:p>
          <a:r>
            <a:rPr lang="zh-CN" b="1" i="0"/>
            <a:t>数据获取：</a:t>
          </a:r>
          <a:endParaRPr lang="zh-CN"/>
        </a:p>
      </dgm:t>
    </dgm:pt>
    <dgm:pt modelId="{1D7AD92E-BE63-4ED8-8AA4-2448B0DEFF94}" type="parTrans" cxnId="{44890988-8852-46DC-9B39-3F1C4D5E71F7}">
      <dgm:prSet/>
      <dgm:spPr/>
      <dgm:t>
        <a:bodyPr/>
        <a:lstStyle/>
        <a:p>
          <a:endParaRPr lang="zh-CN" altLang="en-US"/>
        </a:p>
      </dgm:t>
    </dgm:pt>
    <dgm:pt modelId="{87884892-5BEC-46BC-A1AF-41A4F79D5D92}" type="sibTrans" cxnId="{44890988-8852-46DC-9B39-3F1C4D5E71F7}">
      <dgm:prSet/>
      <dgm:spPr/>
      <dgm:t>
        <a:bodyPr/>
        <a:lstStyle/>
        <a:p>
          <a:endParaRPr lang="zh-CN" altLang="en-US"/>
        </a:p>
      </dgm:t>
    </dgm:pt>
    <dgm:pt modelId="{7118ABBF-8BFA-46BC-B5A7-78217039801C}">
      <dgm:prSet/>
      <dgm:spPr/>
      <dgm:t>
        <a:bodyPr/>
        <a:lstStyle/>
        <a:p>
          <a:r>
            <a:rPr lang="zh-CN" b="1" i="0"/>
            <a:t>光学传感器</a:t>
          </a:r>
          <a:r>
            <a:rPr lang="zh-CN" b="0" i="0"/>
            <a:t>：通过摄像头捕捉人体图像，提取人体关键点信息，从而计算人体姿态和运动轨迹。常用的光学传感器包括</a:t>
          </a:r>
          <a:r>
            <a:rPr lang="en-US" b="1" i="0"/>
            <a:t>RGB</a:t>
          </a:r>
          <a:r>
            <a:rPr lang="zh-CN" b="1" i="0"/>
            <a:t>摄像头</a:t>
          </a:r>
          <a:r>
            <a:rPr lang="zh-CN" b="0" i="0"/>
            <a:t>、</a:t>
          </a:r>
          <a:r>
            <a:rPr lang="zh-CN" b="1" i="0"/>
            <a:t>深度摄像头</a:t>
          </a:r>
          <a:r>
            <a:rPr lang="zh-CN" b="0" i="0"/>
            <a:t>和</a:t>
          </a:r>
          <a:r>
            <a:rPr lang="zh-CN" b="1" i="0"/>
            <a:t>运动捕捉系统</a:t>
          </a:r>
          <a:r>
            <a:rPr lang="zh-CN" b="0" i="0"/>
            <a:t>。</a:t>
          </a:r>
          <a:endParaRPr lang="zh-CN"/>
        </a:p>
      </dgm:t>
    </dgm:pt>
    <dgm:pt modelId="{831057E6-C171-4EC6-BD49-73FF2DDE828F}" type="parTrans" cxnId="{8CF6D631-425A-4CCC-8D2A-8110CD147001}">
      <dgm:prSet/>
      <dgm:spPr/>
      <dgm:t>
        <a:bodyPr/>
        <a:lstStyle/>
        <a:p>
          <a:endParaRPr lang="zh-CN" altLang="en-US"/>
        </a:p>
      </dgm:t>
    </dgm:pt>
    <dgm:pt modelId="{E0F1E9EB-CDBE-4B53-A544-1E578D9720CE}" type="sibTrans" cxnId="{8CF6D631-425A-4CCC-8D2A-8110CD147001}">
      <dgm:prSet/>
      <dgm:spPr/>
      <dgm:t>
        <a:bodyPr/>
        <a:lstStyle/>
        <a:p>
          <a:endParaRPr lang="zh-CN" altLang="en-US"/>
        </a:p>
      </dgm:t>
    </dgm:pt>
    <dgm:pt modelId="{D5E993B9-83E2-417E-891B-4E4DDA9FD357}">
      <dgm:prSet/>
      <dgm:spPr/>
      <dgm:t>
        <a:bodyPr/>
        <a:lstStyle/>
        <a:p>
          <a:r>
            <a:rPr lang="zh-CN" b="1" i="0" dirty="0"/>
            <a:t>惯性传感器</a:t>
          </a:r>
          <a:r>
            <a:rPr lang="zh-CN" b="0" i="0" dirty="0"/>
            <a:t>：通过加速度计、陀螺仪和磁力计等传感器测量人体运动状态，从而计算人体姿态和运动轨迹。常用的惯性传感器包括</a:t>
          </a:r>
          <a:r>
            <a:rPr lang="en-US" b="1" i="0" dirty="0"/>
            <a:t>IMU</a:t>
          </a:r>
          <a:r>
            <a:rPr lang="zh-CN" b="0" i="0" dirty="0"/>
            <a:t>和</a:t>
          </a:r>
          <a:r>
            <a:rPr lang="zh-CN" b="1" i="0" dirty="0"/>
            <a:t>智能手表</a:t>
          </a:r>
          <a:r>
            <a:rPr lang="zh-CN" b="0" i="0" dirty="0"/>
            <a:t>。</a:t>
          </a:r>
          <a:endParaRPr lang="zh-CN" dirty="0"/>
        </a:p>
      </dgm:t>
    </dgm:pt>
    <dgm:pt modelId="{ABC79CE2-D686-41EB-9081-0E2C9108B828}" type="parTrans" cxnId="{D4BE2E58-CA4B-4539-B8BE-3059133F6D11}">
      <dgm:prSet/>
      <dgm:spPr/>
      <dgm:t>
        <a:bodyPr/>
        <a:lstStyle/>
        <a:p>
          <a:endParaRPr lang="zh-CN" altLang="en-US"/>
        </a:p>
      </dgm:t>
    </dgm:pt>
    <dgm:pt modelId="{322A27AA-99C0-455A-9838-2FF9B8D947A2}" type="sibTrans" cxnId="{D4BE2E58-CA4B-4539-B8BE-3059133F6D11}">
      <dgm:prSet/>
      <dgm:spPr/>
      <dgm:t>
        <a:bodyPr/>
        <a:lstStyle/>
        <a:p>
          <a:endParaRPr lang="zh-CN" altLang="en-US"/>
        </a:p>
      </dgm:t>
    </dgm:pt>
    <dgm:pt modelId="{740B969F-09E1-46F1-AA34-9B9E064DD348}">
      <dgm:prSet/>
      <dgm:spPr/>
      <dgm:t>
        <a:bodyPr/>
        <a:lstStyle/>
        <a:p>
          <a:r>
            <a:rPr lang="zh-CN" b="1" i="0"/>
            <a:t>肌电传感器</a:t>
          </a:r>
          <a:r>
            <a:rPr lang="zh-CN" b="0" i="0"/>
            <a:t>：通过电极采集肌肉收缩时产生的电信号，从而分析肌肉活动状态。</a:t>
          </a:r>
          <a:endParaRPr lang="zh-CN"/>
        </a:p>
      </dgm:t>
    </dgm:pt>
    <dgm:pt modelId="{E99AE8B1-301D-4751-9559-F1579F79F0A8}" type="parTrans" cxnId="{90EB86F5-9A30-42F4-A83D-4D2119663D86}">
      <dgm:prSet/>
      <dgm:spPr/>
      <dgm:t>
        <a:bodyPr/>
        <a:lstStyle/>
        <a:p>
          <a:endParaRPr lang="zh-CN" altLang="en-US"/>
        </a:p>
      </dgm:t>
    </dgm:pt>
    <dgm:pt modelId="{6CAB7A9E-C286-41D1-BF8E-89709D52F37C}" type="sibTrans" cxnId="{90EB86F5-9A30-42F4-A83D-4D2119663D86}">
      <dgm:prSet/>
      <dgm:spPr/>
      <dgm:t>
        <a:bodyPr/>
        <a:lstStyle/>
        <a:p>
          <a:endParaRPr lang="zh-CN" altLang="en-US"/>
        </a:p>
      </dgm:t>
    </dgm:pt>
    <dgm:pt modelId="{12FB279A-67E4-4ABD-ADCC-26B1C2165793}" type="pres">
      <dgm:prSet presAssocID="{12EF5695-3BD1-48DF-9D34-DD84901394F6}" presName="linear" presStyleCnt="0">
        <dgm:presLayoutVars>
          <dgm:animLvl val="lvl"/>
          <dgm:resizeHandles val="exact"/>
        </dgm:presLayoutVars>
      </dgm:prSet>
      <dgm:spPr/>
    </dgm:pt>
    <dgm:pt modelId="{15EC181E-C91C-4FE0-90A2-F007CC2F5D9F}" type="pres">
      <dgm:prSet presAssocID="{EFAB6FEE-D5FC-4D37-B495-CB413EE46BC0}" presName="parentText" presStyleLbl="node1" presStyleIdx="0" presStyleCnt="4">
        <dgm:presLayoutVars>
          <dgm:chMax val="0"/>
          <dgm:bulletEnabled val="1"/>
        </dgm:presLayoutVars>
      </dgm:prSet>
      <dgm:spPr/>
    </dgm:pt>
    <dgm:pt modelId="{AD05AEAD-0E77-4605-8DB5-EE343D6ACEF7}" type="pres">
      <dgm:prSet presAssocID="{87884892-5BEC-46BC-A1AF-41A4F79D5D92}" presName="spacer" presStyleCnt="0"/>
      <dgm:spPr/>
    </dgm:pt>
    <dgm:pt modelId="{55873DDD-5644-4DE1-BA2C-3608E5E8DFBA}" type="pres">
      <dgm:prSet presAssocID="{7118ABBF-8BFA-46BC-B5A7-78217039801C}" presName="parentText" presStyleLbl="node1" presStyleIdx="1" presStyleCnt="4">
        <dgm:presLayoutVars>
          <dgm:chMax val="0"/>
          <dgm:bulletEnabled val="1"/>
        </dgm:presLayoutVars>
      </dgm:prSet>
      <dgm:spPr/>
    </dgm:pt>
    <dgm:pt modelId="{A5A4FC78-E078-4EA9-8497-1EDC9F5DD6F5}" type="pres">
      <dgm:prSet presAssocID="{E0F1E9EB-CDBE-4B53-A544-1E578D9720CE}" presName="spacer" presStyleCnt="0"/>
      <dgm:spPr/>
    </dgm:pt>
    <dgm:pt modelId="{11143139-E8B0-4CA8-820C-F04A907EDF92}" type="pres">
      <dgm:prSet presAssocID="{D5E993B9-83E2-417E-891B-4E4DDA9FD357}" presName="parentText" presStyleLbl="node1" presStyleIdx="2" presStyleCnt="4">
        <dgm:presLayoutVars>
          <dgm:chMax val="0"/>
          <dgm:bulletEnabled val="1"/>
        </dgm:presLayoutVars>
      </dgm:prSet>
      <dgm:spPr/>
    </dgm:pt>
    <dgm:pt modelId="{1EE9E35A-9273-4E51-9FF0-B1993C9CDA84}" type="pres">
      <dgm:prSet presAssocID="{322A27AA-99C0-455A-9838-2FF9B8D947A2}" presName="spacer" presStyleCnt="0"/>
      <dgm:spPr/>
    </dgm:pt>
    <dgm:pt modelId="{F3B4C918-E8C5-443B-B6DB-1E69510BE26A}" type="pres">
      <dgm:prSet presAssocID="{740B969F-09E1-46F1-AA34-9B9E064DD348}" presName="parentText" presStyleLbl="node1" presStyleIdx="3" presStyleCnt="4">
        <dgm:presLayoutVars>
          <dgm:chMax val="0"/>
          <dgm:bulletEnabled val="1"/>
        </dgm:presLayoutVars>
      </dgm:prSet>
      <dgm:spPr/>
    </dgm:pt>
  </dgm:ptLst>
  <dgm:cxnLst>
    <dgm:cxn modelId="{DDB16517-7D2D-4AAE-8DF4-713C4C8207C8}" type="presOf" srcId="{EFAB6FEE-D5FC-4D37-B495-CB413EE46BC0}" destId="{15EC181E-C91C-4FE0-90A2-F007CC2F5D9F}" srcOrd="0" destOrd="0" presId="urn:microsoft.com/office/officeart/2005/8/layout/vList2"/>
    <dgm:cxn modelId="{B75DED27-6CCE-4C46-A42C-EFEA090001E8}" type="presOf" srcId="{D5E993B9-83E2-417E-891B-4E4DDA9FD357}" destId="{11143139-E8B0-4CA8-820C-F04A907EDF92}" srcOrd="0" destOrd="0" presId="urn:microsoft.com/office/officeart/2005/8/layout/vList2"/>
    <dgm:cxn modelId="{A9ECD12A-E71E-48CF-9004-6F83EAA6AAFC}" type="presOf" srcId="{7118ABBF-8BFA-46BC-B5A7-78217039801C}" destId="{55873DDD-5644-4DE1-BA2C-3608E5E8DFBA}" srcOrd="0" destOrd="0" presId="urn:microsoft.com/office/officeart/2005/8/layout/vList2"/>
    <dgm:cxn modelId="{8CF6D631-425A-4CCC-8D2A-8110CD147001}" srcId="{12EF5695-3BD1-48DF-9D34-DD84901394F6}" destId="{7118ABBF-8BFA-46BC-B5A7-78217039801C}" srcOrd="1" destOrd="0" parTransId="{831057E6-C171-4EC6-BD49-73FF2DDE828F}" sibTransId="{E0F1E9EB-CDBE-4B53-A544-1E578D9720CE}"/>
    <dgm:cxn modelId="{D4BE2E58-CA4B-4539-B8BE-3059133F6D11}" srcId="{12EF5695-3BD1-48DF-9D34-DD84901394F6}" destId="{D5E993B9-83E2-417E-891B-4E4DDA9FD357}" srcOrd="2" destOrd="0" parTransId="{ABC79CE2-D686-41EB-9081-0E2C9108B828}" sibTransId="{322A27AA-99C0-455A-9838-2FF9B8D947A2}"/>
    <dgm:cxn modelId="{44890988-8852-46DC-9B39-3F1C4D5E71F7}" srcId="{12EF5695-3BD1-48DF-9D34-DD84901394F6}" destId="{EFAB6FEE-D5FC-4D37-B495-CB413EE46BC0}" srcOrd="0" destOrd="0" parTransId="{1D7AD92E-BE63-4ED8-8AA4-2448B0DEFF94}" sibTransId="{87884892-5BEC-46BC-A1AF-41A4F79D5D92}"/>
    <dgm:cxn modelId="{96C616A0-9EE6-4FF6-A049-4F07412B1EF6}" type="presOf" srcId="{740B969F-09E1-46F1-AA34-9B9E064DD348}" destId="{F3B4C918-E8C5-443B-B6DB-1E69510BE26A}" srcOrd="0" destOrd="0" presId="urn:microsoft.com/office/officeart/2005/8/layout/vList2"/>
    <dgm:cxn modelId="{7FE3EAC5-217D-4125-8072-C06EB235D6D1}" type="presOf" srcId="{12EF5695-3BD1-48DF-9D34-DD84901394F6}" destId="{12FB279A-67E4-4ABD-ADCC-26B1C2165793}" srcOrd="0" destOrd="0" presId="urn:microsoft.com/office/officeart/2005/8/layout/vList2"/>
    <dgm:cxn modelId="{90EB86F5-9A30-42F4-A83D-4D2119663D86}" srcId="{12EF5695-3BD1-48DF-9D34-DD84901394F6}" destId="{740B969F-09E1-46F1-AA34-9B9E064DD348}" srcOrd="3" destOrd="0" parTransId="{E99AE8B1-301D-4751-9559-F1579F79F0A8}" sibTransId="{6CAB7A9E-C286-41D1-BF8E-89709D52F37C}"/>
    <dgm:cxn modelId="{77BCD76D-325D-48CF-8193-B4063EC41AE0}" type="presParOf" srcId="{12FB279A-67E4-4ABD-ADCC-26B1C2165793}" destId="{15EC181E-C91C-4FE0-90A2-F007CC2F5D9F}" srcOrd="0" destOrd="0" presId="urn:microsoft.com/office/officeart/2005/8/layout/vList2"/>
    <dgm:cxn modelId="{2919BF3F-443B-4A4C-8341-D07F28394298}" type="presParOf" srcId="{12FB279A-67E4-4ABD-ADCC-26B1C2165793}" destId="{AD05AEAD-0E77-4605-8DB5-EE343D6ACEF7}" srcOrd="1" destOrd="0" presId="urn:microsoft.com/office/officeart/2005/8/layout/vList2"/>
    <dgm:cxn modelId="{60EACA99-85CF-4286-9E0B-2FD9E4DB20A2}" type="presParOf" srcId="{12FB279A-67E4-4ABD-ADCC-26B1C2165793}" destId="{55873DDD-5644-4DE1-BA2C-3608E5E8DFBA}" srcOrd="2" destOrd="0" presId="urn:microsoft.com/office/officeart/2005/8/layout/vList2"/>
    <dgm:cxn modelId="{2EF344F4-8749-44FB-9AD8-25AE8ABD233B}" type="presParOf" srcId="{12FB279A-67E4-4ABD-ADCC-26B1C2165793}" destId="{A5A4FC78-E078-4EA9-8497-1EDC9F5DD6F5}" srcOrd="3" destOrd="0" presId="urn:microsoft.com/office/officeart/2005/8/layout/vList2"/>
    <dgm:cxn modelId="{FF2C9E40-58EE-4CFC-9471-D22E5962017D}" type="presParOf" srcId="{12FB279A-67E4-4ABD-ADCC-26B1C2165793}" destId="{11143139-E8B0-4CA8-820C-F04A907EDF92}" srcOrd="4" destOrd="0" presId="urn:microsoft.com/office/officeart/2005/8/layout/vList2"/>
    <dgm:cxn modelId="{48550310-0807-420D-9959-DF2E385E1714}" type="presParOf" srcId="{12FB279A-67E4-4ABD-ADCC-26B1C2165793}" destId="{1EE9E35A-9273-4E51-9FF0-B1993C9CDA84}" srcOrd="5" destOrd="0" presId="urn:microsoft.com/office/officeart/2005/8/layout/vList2"/>
    <dgm:cxn modelId="{E8811C6F-8CBE-4AA4-A472-B19B467C574C}" type="presParOf" srcId="{12FB279A-67E4-4ABD-ADCC-26B1C2165793}" destId="{F3B4C918-E8C5-443B-B6DB-1E69510BE26A}" srcOrd="6"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5AFB05C-2069-4354-9392-A77C420C1B5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646C52B8-935F-4735-9979-E068B4D40166}">
      <dgm:prSet/>
      <dgm:spPr/>
      <dgm:t>
        <a:bodyPr/>
        <a:lstStyle/>
        <a:p>
          <a:r>
            <a:rPr lang="zh-CN" dirty="0"/>
            <a:t>综合成本等因素考虑，本次拟采用</a:t>
          </a:r>
          <a:r>
            <a:rPr lang="en-US" dirty="0"/>
            <a:t>IMU</a:t>
          </a:r>
          <a:r>
            <a:rPr lang="zh-CN" dirty="0"/>
            <a:t>惯性传感器作为数据采集设备，采集数据为人体运动</a:t>
          </a:r>
          <a:r>
            <a:rPr lang="zh-CN" altLang="en-US" dirty="0"/>
            <a:t>相关</a:t>
          </a:r>
          <a:r>
            <a:rPr lang="zh-CN" dirty="0"/>
            <a:t>关节的</a:t>
          </a:r>
          <a:r>
            <a:rPr lang="en-US" dirty="0"/>
            <a:t>IMU</a:t>
          </a:r>
          <a:r>
            <a:rPr lang="zh-CN" dirty="0"/>
            <a:t>速度和加速度。</a:t>
          </a:r>
        </a:p>
      </dgm:t>
    </dgm:pt>
    <dgm:pt modelId="{A6318247-F1AB-4006-A9EF-470295A76F4D}" type="parTrans" cxnId="{2A2D18F7-00FE-49AA-A9A4-DC59AE0E51A0}">
      <dgm:prSet/>
      <dgm:spPr/>
      <dgm:t>
        <a:bodyPr/>
        <a:lstStyle/>
        <a:p>
          <a:endParaRPr lang="zh-CN" altLang="en-US"/>
        </a:p>
      </dgm:t>
    </dgm:pt>
    <dgm:pt modelId="{14335968-AB8E-4953-B041-722C48094177}" type="sibTrans" cxnId="{2A2D18F7-00FE-49AA-A9A4-DC59AE0E51A0}">
      <dgm:prSet/>
      <dgm:spPr/>
      <dgm:t>
        <a:bodyPr/>
        <a:lstStyle/>
        <a:p>
          <a:endParaRPr lang="zh-CN" altLang="en-US"/>
        </a:p>
      </dgm:t>
    </dgm:pt>
    <dgm:pt modelId="{46508659-9E79-4894-B0F4-D4D08D33BCA6}">
      <dgm:prSet/>
      <dgm:spPr/>
      <dgm:t>
        <a:bodyPr/>
        <a:lstStyle/>
        <a:p>
          <a:r>
            <a:rPr lang="en-US" altLang="zh-CN" dirty="0"/>
            <a:t>      </a:t>
          </a:r>
          <a:r>
            <a:rPr lang="zh-CN" dirty="0"/>
            <a:t>具体辅助的运动形式为简化考虑，暂定为引体向上</a:t>
          </a:r>
          <a:r>
            <a:rPr lang="zh-CN" altLang="en-US" dirty="0"/>
            <a:t>这</a:t>
          </a:r>
          <a:r>
            <a:rPr lang="zh-CN" dirty="0"/>
            <a:t>一种运动，</a:t>
          </a:r>
          <a:r>
            <a:rPr lang="zh-CN" altLang="en-US" dirty="0"/>
            <a:t>这样就不需要引入额外场地信息。</a:t>
          </a:r>
          <a:endParaRPr lang="en-US" altLang="zh-CN" dirty="0"/>
        </a:p>
        <a:p>
          <a:r>
            <a:rPr lang="zh-CN" dirty="0"/>
            <a:t>具体采集所需动作目前暂定为：</a:t>
          </a:r>
        </a:p>
      </dgm:t>
    </dgm:pt>
    <dgm:pt modelId="{6D6E3A77-3132-462C-921A-DCDC387E0533}" type="parTrans" cxnId="{842D6ED3-39F4-4259-9182-0F77CF2B0395}">
      <dgm:prSet/>
      <dgm:spPr/>
      <dgm:t>
        <a:bodyPr/>
        <a:lstStyle/>
        <a:p>
          <a:endParaRPr lang="zh-CN" altLang="en-US"/>
        </a:p>
      </dgm:t>
    </dgm:pt>
    <dgm:pt modelId="{ADFB96F6-7A15-446E-82A3-0E3C584C7435}" type="sibTrans" cxnId="{842D6ED3-39F4-4259-9182-0F77CF2B0395}">
      <dgm:prSet/>
      <dgm:spPr/>
      <dgm:t>
        <a:bodyPr/>
        <a:lstStyle/>
        <a:p>
          <a:endParaRPr lang="zh-CN" altLang="en-US"/>
        </a:p>
      </dgm:t>
    </dgm:pt>
    <dgm:pt modelId="{89650C65-1F42-49CB-B512-71C61373315A}">
      <dgm:prSet/>
      <dgm:spPr/>
      <dgm:t>
        <a:bodyPr/>
        <a:lstStyle/>
        <a:p>
          <a:r>
            <a:rPr lang="zh-CN" dirty="0"/>
            <a:t>动作一：人体由双臂自然放松下垂的姿势作为起始动作，双臂平行于身体冠状面同时抬起，越过头顶直至双手间隔略微高于肩宽。以此模拟准备引体向上</a:t>
          </a:r>
        </a:p>
      </dgm:t>
    </dgm:pt>
    <dgm:pt modelId="{0C5EE012-F5F5-4ED5-AAAE-168F18193106}" type="parTrans" cxnId="{7C28193C-A057-45E6-AEF0-B563BA53837B}">
      <dgm:prSet/>
      <dgm:spPr/>
      <dgm:t>
        <a:bodyPr/>
        <a:lstStyle/>
        <a:p>
          <a:endParaRPr lang="zh-CN" altLang="en-US"/>
        </a:p>
      </dgm:t>
    </dgm:pt>
    <dgm:pt modelId="{A14F4F1F-2C9D-4873-9A33-4ECC1942447D}" type="sibTrans" cxnId="{7C28193C-A057-45E6-AEF0-B563BA53837B}">
      <dgm:prSet/>
      <dgm:spPr/>
      <dgm:t>
        <a:bodyPr/>
        <a:lstStyle/>
        <a:p>
          <a:endParaRPr lang="zh-CN" altLang="en-US"/>
        </a:p>
      </dgm:t>
    </dgm:pt>
    <dgm:pt modelId="{68B48519-E86A-48B9-A045-E1C9AE0A4FF1}">
      <dgm:prSet/>
      <dgm:spPr/>
      <dgm:t>
        <a:bodyPr/>
        <a:lstStyle/>
        <a:p>
          <a:r>
            <a:rPr lang="zh-CN" dirty="0"/>
            <a:t>动作二：人体由动作一的结束动作作为起始动作，随后两侧肩胛骨同时下回旋，肩关节内收，肘关节屈，直至双手移至与下颌骨位于同一水平面为止。以此模拟完成引体向上。</a:t>
          </a:r>
        </a:p>
      </dgm:t>
    </dgm:pt>
    <dgm:pt modelId="{D71700CE-717C-4A76-9320-6E4B6C2DA922}" type="parTrans" cxnId="{5F1CD9EC-15E5-4504-B5E3-78BE7FACF081}">
      <dgm:prSet/>
      <dgm:spPr/>
      <dgm:t>
        <a:bodyPr/>
        <a:lstStyle/>
        <a:p>
          <a:endParaRPr lang="zh-CN" altLang="en-US"/>
        </a:p>
      </dgm:t>
    </dgm:pt>
    <dgm:pt modelId="{7369DCD9-17F9-4D4C-BB1D-4CADBB82FEF5}" type="sibTrans" cxnId="{5F1CD9EC-15E5-4504-B5E3-78BE7FACF081}">
      <dgm:prSet/>
      <dgm:spPr/>
      <dgm:t>
        <a:bodyPr/>
        <a:lstStyle/>
        <a:p>
          <a:endParaRPr lang="zh-CN" altLang="en-US"/>
        </a:p>
      </dgm:t>
    </dgm:pt>
    <dgm:pt modelId="{4B1CF6B9-710F-43C9-A8D5-6740B1B85D4D}" type="pres">
      <dgm:prSet presAssocID="{E5AFB05C-2069-4354-9392-A77C420C1B52}" presName="Name0" presStyleCnt="0">
        <dgm:presLayoutVars>
          <dgm:dir/>
          <dgm:resizeHandles val="exact"/>
        </dgm:presLayoutVars>
      </dgm:prSet>
      <dgm:spPr/>
    </dgm:pt>
    <dgm:pt modelId="{12CAC9A8-3111-4197-A594-34F08FF9CFCF}" type="pres">
      <dgm:prSet presAssocID="{646C52B8-935F-4735-9979-E068B4D40166}" presName="node" presStyleLbl="node1" presStyleIdx="0" presStyleCnt="2" custScaleX="64114">
        <dgm:presLayoutVars>
          <dgm:bulletEnabled val="1"/>
        </dgm:presLayoutVars>
      </dgm:prSet>
      <dgm:spPr/>
    </dgm:pt>
    <dgm:pt modelId="{C4A5F542-3761-48C3-9922-97D0CDEF35E7}" type="pres">
      <dgm:prSet presAssocID="{14335968-AB8E-4953-B041-722C48094177}" presName="sibTrans" presStyleLbl="sibTrans2D1" presStyleIdx="0" presStyleCnt="1"/>
      <dgm:spPr/>
    </dgm:pt>
    <dgm:pt modelId="{AE45E398-12EE-46E2-B5FB-3EF56465264E}" type="pres">
      <dgm:prSet presAssocID="{14335968-AB8E-4953-B041-722C48094177}" presName="connectorText" presStyleLbl="sibTrans2D1" presStyleIdx="0" presStyleCnt="1"/>
      <dgm:spPr/>
    </dgm:pt>
    <dgm:pt modelId="{A274CA16-5C54-45C8-8E26-5B03C5A152C1}" type="pres">
      <dgm:prSet presAssocID="{46508659-9E79-4894-B0F4-D4D08D33BCA6}" presName="node" presStyleLbl="node1" presStyleIdx="1" presStyleCnt="2">
        <dgm:presLayoutVars>
          <dgm:bulletEnabled val="1"/>
        </dgm:presLayoutVars>
      </dgm:prSet>
      <dgm:spPr/>
    </dgm:pt>
  </dgm:ptLst>
  <dgm:cxnLst>
    <dgm:cxn modelId="{A8AAD10D-A0DA-4EAB-8485-29862FEFE423}" type="presOf" srcId="{68B48519-E86A-48B9-A045-E1C9AE0A4FF1}" destId="{A274CA16-5C54-45C8-8E26-5B03C5A152C1}" srcOrd="0" destOrd="2" presId="urn:microsoft.com/office/officeart/2005/8/layout/process1"/>
    <dgm:cxn modelId="{CC729E23-6C47-4D07-A345-F9D503C00276}" type="presOf" srcId="{46508659-9E79-4894-B0F4-D4D08D33BCA6}" destId="{A274CA16-5C54-45C8-8E26-5B03C5A152C1}" srcOrd="0" destOrd="0" presId="urn:microsoft.com/office/officeart/2005/8/layout/process1"/>
    <dgm:cxn modelId="{04584C29-248B-41D8-9E89-596393E69ADA}" type="presOf" srcId="{E5AFB05C-2069-4354-9392-A77C420C1B52}" destId="{4B1CF6B9-710F-43C9-A8D5-6740B1B85D4D}" srcOrd="0" destOrd="0" presId="urn:microsoft.com/office/officeart/2005/8/layout/process1"/>
    <dgm:cxn modelId="{34527234-6937-4B86-84E5-4F9CFB8901FA}" type="presOf" srcId="{89650C65-1F42-49CB-B512-71C61373315A}" destId="{A274CA16-5C54-45C8-8E26-5B03C5A152C1}" srcOrd="0" destOrd="1" presId="urn:microsoft.com/office/officeart/2005/8/layout/process1"/>
    <dgm:cxn modelId="{7C28193C-A057-45E6-AEF0-B563BA53837B}" srcId="{46508659-9E79-4894-B0F4-D4D08D33BCA6}" destId="{89650C65-1F42-49CB-B512-71C61373315A}" srcOrd="0" destOrd="0" parTransId="{0C5EE012-F5F5-4ED5-AAAE-168F18193106}" sibTransId="{A14F4F1F-2C9D-4873-9A33-4ECC1942447D}"/>
    <dgm:cxn modelId="{85A8373E-7E36-447F-9C16-B0C6BF0DC85F}" type="presOf" srcId="{14335968-AB8E-4953-B041-722C48094177}" destId="{C4A5F542-3761-48C3-9922-97D0CDEF35E7}" srcOrd="0" destOrd="0" presId="urn:microsoft.com/office/officeart/2005/8/layout/process1"/>
    <dgm:cxn modelId="{D7A41147-E3E4-421C-9689-4255EAB65543}" type="presOf" srcId="{646C52B8-935F-4735-9979-E068B4D40166}" destId="{12CAC9A8-3111-4197-A594-34F08FF9CFCF}" srcOrd="0" destOrd="0" presId="urn:microsoft.com/office/officeart/2005/8/layout/process1"/>
    <dgm:cxn modelId="{C2F7CE87-DC1E-4094-9EB3-960967447F44}" type="presOf" srcId="{14335968-AB8E-4953-B041-722C48094177}" destId="{AE45E398-12EE-46E2-B5FB-3EF56465264E}" srcOrd="1" destOrd="0" presId="urn:microsoft.com/office/officeart/2005/8/layout/process1"/>
    <dgm:cxn modelId="{842D6ED3-39F4-4259-9182-0F77CF2B0395}" srcId="{E5AFB05C-2069-4354-9392-A77C420C1B52}" destId="{46508659-9E79-4894-B0F4-D4D08D33BCA6}" srcOrd="1" destOrd="0" parTransId="{6D6E3A77-3132-462C-921A-DCDC387E0533}" sibTransId="{ADFB96F6-7A15-446E-82A3-0E3C584C7435}"/>
    <dgm:cxn modelId="{5F1CD9EC-15E5-4504-B5E3-78BE7FACF081}" srcId="{46508659-9E79-4894-B0F4-D4D08D33BCA6}" destId="{68B48519-E86A-48B9-A045-E1C9AE0A4FF1}" srcOrd="1" destOrd="0" parTransId="{D71700CE-717C-4A76-9320-6E4B6C2DA922}" sibTransId="{7369DCD9-17F9-4D4C-BB1D-4CADBB82FEF5}"/>
    <dgm:cxn modelId="{2A2D18F7-00FE-49AA-A9A4-DC59AE0E51A0}" srcId="{E5AFB05C-2069-4354-9392-A77C420C1B52}" destId="{646C52B8-935F-4735-9979-E068B4D40166}" srcOrd="0" destOrd="0" parTransId="{A6318247-F1AB-4006-A9EF-470295A76F4D}" sibTransId="{14335968-AB8E-4953-B041-722C48094177}"/>
    <dgm:cxn modelId="{436EE1B3-A37E-4210-9B32-DF353C3A5C18}" type="presParOf" srcId="{4B1CF6B9-710F-43C9-A8D5-6740B1B85D4D}" destId="{12CAC9A8-3111-4197-A594-34F08FF9CFCF}" srcOrd="0" destOrd="0" presId="urn:microsoft.com/office/officeart/2005/8/layout/process1"/>
    <dgm:cxn modelId="{DC6825F5-DB4E-4E3C-BC70-A8EA024AB131}" type="presParOf" srcId="{4B1CF6B9-710F-43C9-A8D5-6740B1B85D4D}" destId="{C4A5F542-3761-48C3-9922-97D0CDEF35E7}" srcOrd="1" destOrd="0" presId="urn:microsoft.com/office/officeart/2005/8/layout/process1"/>
    <dgm:cxn modelId="{70467772-7FBF-4D1E-9223-37A3907E9701}" type="presParOf" srcId="{C4A5F542-3761-48C3-9922-97D0CDEF35E7}" destId="{AE45E398-12EE-46E2-B5FB-3EF56465264E}" srcOrd="0" destOrd="0" presId="urn:microsoft.com/office/officeart/2005/8/layout/process1"/>
    <dgm:cxn modelId="{039CCC73-B465-4C71-A1E1-CB5557AB5236}" type="presParOf" srcId="{4B1CF6B9-710F-43C9-A8D5-6740B1B85D4D}" destId="{A274CA16-5C54-45C8-8E26-5B03C5A152C1}" srcOrd="2"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9ACBA0-6AB7-48E9-B4F5-DB27C8984B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A43B716-DC2C-44CE-B284-E403C386B13A}" type="pres">
      <dgm:prSet presAssocID="{859ACBA0-6AB7-48E9-B4F5-DB27C8984B24}" presName="linear" presStyleCnt="0">
        <dgm:presLayoutVars>
          <dgm:animLvl val="lvl"/>
          <dgm:resizeHandles val="exact"/>
        </dgm:presLayoutVars>
      </dgm:prSet>
      <dgm:spPr/>
    </dgm:pt>
  </dgm:ptLst>
  <dgm:cxnLst>
    <dgm:cxn modelId="{950D286C-8EDB-4945-B390-00F4E00D8044}" type="presOf" srcId="{859ACBA0-6AB7-48E9-B4F5-DB27C8984B24}" destId="{8A43B716-DC2C-44CE-B284-E403C386B13A}" srcOrd="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FBF76BA-5219-4323-8E96-5281FF69E9EB}"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US"/>
        </a:p>
      </dgm:t>
    </dgm:pt>
    <dgm:pt modelId="{AAD01333-1174-4EB8-8F9A-19A31108DA7A}">
      <dgm:prSet phldrT="[Text]" custT="1"/>
      <dgm:spPr/>
      <dgm:t>
        <a:bodyPr/>
        <a:lstStyle/>
        <a:p>
          <a:pPr>
            <a:buAutoNum type="arabicPeriod"/>
          </a:pPr>
          <a:r>
            <a:rPr lang="zh-CN" altLang="en-US" sz="2800" b="1" dirty="0">
              <a:effectLst>
                <a:outerShdw blurRad="38100" dist="38100" dir="2700000" algn="tl">
                  <a:srgbClr val="000000">
                    <a:alpha val="43137"/>
                  </a:srgbClr>
                </a:outerShdw>
              </a:effectLst>
            </a:rPr>
            <a:t>功能扩展</a:t>
          </a:r>
          <a:endParaRPr lang="en-US" altLang="zh-CN" sz="2800" b="1" dirty="0">
            <a:effectLst>
              <a:outerShdw blurRad="38100" dist="38100" dir="2700000" algn="tl">
                <a:srgbClr val="000000">
                  <a:alpha val="43137"/>
                </a:srgbClr>
              </a:outerShdw>
            </a:effectLst>
          </a:endParaRPr>
        </a:p>
        <a:p>
          <a:pPr>
            <a:buAutoNum type="arabicPeriod"/>
          </a:pPr>
          <a:r>
            <a:rPr lang="zh-CN" altLang="en-US" sz="1800" dirty="0"/>
            <a:t>未来可以考虑将系统扩展到其他运动类型</a:t>
          </a:r>
          <a:r>
            <a:rPr lang="en-US" altLang="zh-CN" sz="1800" dirty="0"/>
            <a:t>,</a:t>
          </a:r>
          <a:r>
            <a:rPr lang="zh-CN" altLang="en-US" sz="1800" dirty="0"/>
            <a:t>如跑步、跳跃等</a:t>
          </a:r>
          <a:r>
            <a:rPr lang="en-US" altLang="zh-CN" sz="1800" dirty="0"/>
            <a:t>,</a:t>
          </a:r>
          <a:r>
            <a:rPr lang="zh-CN" altLang="en-US" sz="1800" dirty="0"/>
            <a:t>以覆盖更多的康复训练需求。</a:t>
          </a:r>
          <a:endParaRPr lang="en-US" sz="1800" dirty="0"/>
        </a:p>
      </dgm:t>
    </dgm:pt>
    <dgm:pt modelId="{84CAAD74-2B5A-4FA0-9238-0128557FEC25}" type="parTrans" cxnId="{CD03A1D1-831A-48E2-93CE-BF5B33067700}">
      <dgm:prSet/>
      <dgm:spPr/>
      <dgm:t>
        <a:bodyPr/>
        <a:lstStyle/>
        <a:p>
          <a:endParaRPr lang="en-US"/>
        </a:p>
      </dgm:t>
    </dgm:pt>
    <dgm:pt modelId="{225C1B14-EC58-4F1C-A6D0-4CFB39855A3D}" type="sibTrans" cxnId="{CD03A1D1-831A-48E2-93CE-BF5B33067700}">
      <dgm:prSet/>
      <dgm:spPr/>
      <dgm:t>
        <a:bodyPr/>
        <a:lstStyle/>
        <a:p>
          <a:endParaRPr lang="en-US"/>
        </a:p>
      </dgm:t>
    </dgm:pt>
    <dgm:pt modelId="{2FD645FC-7BAC-4B79-A848-67C3638C0003}">
      <dgm:prSet phldrT="[Text]" custT="1"/>
      <dgm:spPr/>
      <dgm:t>
        <a:bodyPr/>
        <a:lstStyle/>
        <a:p>
          <a:pPr>
            <a:buAutoNum type="arabicPeriod"/>
          </a:pPr>
          <a:r>
            <a:rPr lang="zh-CN" altLang="en-US" sz="2800" b="1" dirty="0">
              <a:effectLst>
                <a:outerShdw blurRad="38100" dist="38100" dir="2700000" algn="tl">
                  <a:srgbClr val="000000">
                    <a:alpha val="43137"/>
                  </a:srgbClr>
                </a:outerShdw>
              </a:effectLst>
            </a:rPr>
            <a:t>个性化适配</a:t>
          </a:r>
          <a:endParaRPr lang="en-US" altLang="zh-CN" sz="2800" b="1" dirty="0">
            <a:effectLst>
              <a:outerShdw blurRad="38100" dist="38100" dir="2700000" algn="tl">
                <a:srgbClr val="000000">
                  <a:alpha val="43137"/>
                </a:srgbClr>
              </a:outerShdw>
            </a:effectLst>
          </a:endParaRPr>
        </a:p>
        <a:p>
          <a:pPr>
            <a:buAutoNum type="arabicPeriod"/>
          </a:pPr>
          <a:r>
            <a:rPr lang="zh-CN" altLang="en-US" sz="1800" dirty="0"/>
            <a:t>通过收集更多用户数据</a:t>
          </a:r>
          <a:r>
            <a:rPr lang="en-US" altLang="zh-CN" sz="1800" dirty="0"/>
            <a:t>,</a:t>
          </a:r>
          <a:r>
            <a:rPr lang="zh-CN" altLang="en-US" sz="1800" dirty="0"/>
            <a:t>可以开发个性化的训练方案和辅助策略。利用迁移学习等技术</a:t>
          </a:r>
          <a:r>
            <a:rPr lang="en-US" altLang="zh-CN" sz="1800" dirty="0"/>
            <a:t>,</a:t>
          </a:r>
          <a:r>
            <a:rPr lang="zh-CN" altLang="en-US" sz="1800" dirty="0"/>
            <a:t>使系统能快速适应新用户</a:t>
          </a:r>
          <a:r>
            <a:rPr lang="en-US" altLang="zh-CN" sz="1800" dirty="0"/>
            <a:t>,</a:t>
          </a:r>
          <a:r>
            <a:rPr lang="zh-CN" altLang="en-US" sz="1800" dirty="0"/>
            <a:t>提供量身定制的辅助。</a:t>
          </a:r>
          <a:endParaRPr lang="en-US" sz="1800" dirty="0"/>
        </a:p>
      </dgm:t>
    </dgm:pt>
    <dgm:pt modelId="{D61F7C15-6935-4FD9-96E6-7C96CDF8FAFA}" type="parTrans" cxnId="{746397D6-A303-4806-A807-34FCB9B1AF5D}">
      <dgm:prSet/>
      <dgm:spPr/>
      <dgm:t>
        <a:bodyPr/>
        <a:lstStyle/>
        <a:p>
          <a:endParaRPr lang="en-US"/>
        </a:p>
      </dgm:t>
    </dgm:pt>
    <dgm:pt modelId="{2419EAAD-4A97-4C1B-AF5F-C912475C0B30}" type="sibTrans" cxnId="{746397D6-A303-4806-A807-34FCB9B1AF5D}">
      <dgm:prSet/>
      <dgm:spPr/>
      <dgm:t>
        <a:bodyPr/>
        <a:lstStyle/>
        <a:p>
          <a:endParaRPr lang="en-US"/>
        </a:p>
      </dgm:t>
    </dgm:pt>
    <dgm:pt modelId="{2FB43EB1-487A-4B82-BF6D-B5F85F072EF9}">
      <dgm:prSet phldrT="[Text]" custT="1"/>
      <dgm:spPr/>
      <dgm:t>
        <a:bodyPr/>
        <a:lstStyle/>
        <a:p>
          <a:pPr>
            <a:buFontTx/>
            <a:buAutoNum type="arabicPeriod"/>
          </a:pPr>
          <a:r>
            <a:rPr lang="zh-CN" altLang="en-US" sz="2800" b="1" dirty="0">
              <a:effectLst>
                <a:outerShdw blurRad="38100" dist="38100" dir="2700000" algn="tl">
                  <a:srgbClr val="000000">
                    <a:alpha val="43137"/>
                  </a:srgbClr>
                </a:outerShdw>
              </a:effectLst>
            </a:rPr>
            <a:t>智能化提升</a:t>
          </a:r>
          <a:endParaRPr lang="en-US" altLang="zh-CN" sz="2800" b="1" dirty="0">
            <a:effectLst>
              <a:outerShdw blurRad="38100" dist="38100" dir="2700000" algn="tl">
                <a:srgbClr val="000000">
                  <a:alpha val="43137"/>
                </a:srgbClr>
              </a:outerShdw>
            </a:effectLst>
          </a:endParaRPr>
        </a:p>
        <a:p>
          <a:pPr>
            <a:buFontTx/>
            <a:buAutoNum type="arabicPeriod"/>
          </a:pPr>
          <a:r>
            <a:rPr lang="zh-CN" altLang="en-US" sz="1800" dirty="0"/>
            <a:t>集成更多传感器</a:t>
          </a:r>
          <a:r>
            <a:rPr lang="en-US" altLang="zh-CN" sz="1800" dirty="0"/>
            <a:t>,</a:t>
          </a:r>
          <a:r>
            <a:rPr lang="zh-CN" altLang="en-US" sz="1800" dirty="0"/>
            <a:t>如脑电、心率等</a:t>
          </a:r>
          <a:r>
            <a:rPr lang="en-US" altLang="zh-CN" sz="1800" dirty="0"/>
            <a:t>,</a:t>
          </a:r>
          <a:r>
            <a:rPr lang="zh-CN" altLang="en-US" sz="1800" dirty="0"/>
            <a:t>实现对用户生理状态的全面监测。引入知识图谱等技术</a:t>
          </a:r>
          <a:r>
            <a:rPr lang="en-US" altLang="zh-CN" sz="1800" dirty="0"/>
            <a:t>,</a:t>
          </a:r>
          <a:r>
            <a:rPr lang="zh-CN" altLang="en-US" sz="1800" dirty="0"/>
            <a:t>赋予系统分析用户运动习惯、评估康复效果的能力。</a:t>
          </a:r>
          <a:endParaRPr lang="en-US" sz="1800" dirty="0"/>
        </a:p>
      </dgm:t>
    </dgm:pt>
    <dgm:pt modelId="{4D7ED3D4-7F4E-4468-8AD0-4BD6D0E905B2}" type="parTrans" cxnId="{BAC24C01-A7A0-4717-A172-C19D7A6F1F76}">
      <dgm:prSet/>
      <dgm:spPr/>
      <dgm:t>
        <a:bodyPr/>
        <a:lstStyle/>
        <a:p>
          <a:endParaRPr lang="en-US"/>
        </a:p>
      </dgm:t>
    </dgm:pt>
    <dgm:pt modelId="{3299AE28-C370-4DDC-A72A-12BDBCC8C799}" type="sibTrans" cxnId="{BAC24C01-A7A0-4717-A172-C19D7A6F1F76}">
      <dgm:prSet/>
      <dgm:spPr/>
      <dgm:t>
        <a:bodyPr/>
        <a:lstStyle/>
        <a:p>
          <a:endParaRPr lang="en-US"/>
        </a:p>
      </dgm:t>
    </dgm:pt>
    <dgm:pt modelId="{2ED5184B-EE66-4BEC-A8BC-8BAF3C713CFB}" type="pres">
      <dgm:prSet presAssocID="{6FBF76BA-5219-4323-8E96-5281FF69E9EB}" presName="diagram" presStyleCnt="0">
        <dgm:presLayoutVars>
          <dgm:dir/>
          <dgm:resizeHandles val="exact"/>
        </dgm:presLayoutVars>
      </dgm:prSet>
      <dgm:spPr/>
    </dgm:pt>
    <dgm:pt modelId="{D5511B73-95BA-4BFF-9442-3807D50FE113}" type="pres">
      <dgm:prSet presAssocID="{AAD01333-1174-4EB8-8F9A-19A31108DA7A}" presName="node" presStyleLbl="node1" presStyleIdx="0" presStyleCnt="3">
        <dgm:presLayoutVars>
          <dgm:bulletEnabled val="1"/>
        </dgm:presLayoutVars>
      </dgm:prSet>
      <dgm:spPr/>
    </dgm:pt>
    <dgm:pt modelId="{A0110EF5-1942-4085-AA0B-B813603FFE3C}" type="pres">
      <dgm:prSet presAssocID="{225C1B14-EC58-4F1C-A6D0-4CFB39855A3D}" presName="sibTrans" presStyleCnt="0"/>
      <dgm:spPr/>
    </dgm:pt>
    <dgm:pt modelId="{905062AC-1E78-45F7-ADFE-3C49C84EF045}" type="pres">
      <dgm:prSet presAssocID="{2FD645FC-7BAC-4B79-A848-67C3638C0003}" presName="node" presStyleLbl="node1" presStyleIdx="1" presStyleCnt="3">
        <dgm:presLayoutVars>
          <dgm:bulletEnabled val="1"/>
        </dgm:presLayoutVars>
      </dgm:prSet>
      <dgm:spPr/>
    </dgm:pt>
    <dgm:pt modelId="{124F61B4-C1B1-4FD6-8287-87B25F937C1D}" type="pres">
      <dgm:prSet presAssocID="{2419EAAD-4A97-4C1B-AF5F-C912475C0B30}" presName="sibTrans" presStyleCnt="0"/>
      <dgm:spPr/>
    </dgm:pt>
    <dgm:pt modelId="{C1C00E34-353C-4308-A639-85CA670A94C7}" type="pres">
      <dgm:prSet presAssocID="{2FB43EB1-487A-4B82-BF6D-B5F85F072EF9}" presName="node" presStyleLbl="node1" presStyleIdx="2" presStyleCnt="3">
        <dgm:presLayoutVars>
          <dgm:bulletEnabled val="1"/>
        </dgm:presLayoutVars>
      </dgm:prSet>
      <dgm:spPr/>
    </dgm:pt>
  </dgm:ptLst>
  <dgm:cxnLst>
    <dgm:cxn modelId="{BAC24C01-A7A0-4717-A172-C19D7A6F1F76}" srcId="{6FBF76BA-5219-4323-8E96-5281FF69E9EB}" destId="{2FB43EB1-487A-4B82-BF6D-B5F85F072EF9}" srcOrd="2" destOrd="0" parTransId="{4D7ED3D4-7F4E-4468-8AD0-4BD6D0E905B2}" sibTransId="{3299AE28-C370-4DDC-A72A-12BDBCC8C799}"/>
    <dgm:cxn modelId="{F2555A2D-0508-4DAD-B64C-9B13C64C3197}" type="presOf" srcId="{AAD01333-1174-4EB8-8F9A-19A31108DA7A}" destId="{D5511B73-95BA-4BFF-9442-3807D50FE113}" srcOrd="0" destOrd="0" presId="urn:microsoft.com/office/officeart/2005/8/layout/default"/>
    <dgm:cxn modelId="{A635C74C-C9F0-4490-B73B-27E4C36471F7}" type="presOf" srcId="{6FBF76BA-5219-4323-8E96-5281FF69E9EB}" destId="{2ED5184B-EE66-4BEC-A8BC-8BAF3C713CFB}" srcOrd="0" destOrd="0" presId="urn:microsoft.com/office/officeart/2005/8/layout/default"/>
    <dgm:cxn modelId="{6149628F-9F8D-41D4-84A6-DAE4528F2AB6}" type="presOf" srcId="{2FD645FC-7BAC-4B79-A848-67C3638C0003}" destId="{905062AC-1E78-45F7-ADFE-3C49C84EF045}" srcOrd="0" destOrd="0" presId="urn:microsoft.com/office/officeart/2005/8/layout/default"/>
    <dgm:cxn modelId="{CD03A1D1-831A-48E2-93CE-BF5B33067700}" srcId="{6FBF76BA-5219-4323-8E96-5281FF69E9EB}" destId="{AAD01333-1174-4EB8-8F9A-19A31108DA7A}" srcOrd="0" destOrd="0" parTransId="{84CAAD74-2B5A-4FA0-9238-0128557FEC25}" sibTransId="{225C1B14-EC58-4F1C-A6D0-4CFB39855A3D}"/>
    <dgm:cxn modelId="{746397D6-A303-4806-A807-34FCB9B1AF5D}" srcId="{6FBF76BA-5219-4323-8E96-5281FF69E9EB}" destId="{2FD645FC-7BAC-4B79-A848-67C3638C0003}" srcOrd="1" destOrd="0" parTransId="{D61F7C15-6935-4FD9-96E6-7C96CDF8FAFA}" sibTransId="{2419EAAD-4A97-4C1B-AF5F-C912475C0B30}"/>
    <dgm:cxn modelId="{5BBFCEF4-983D-4C94-9E89-F5C4D0A3E60F}" type="presOf" srcId="{2FB43EB1-487A-4B82-BF6D-B5F85F072EF9}" destId="{C1C00E34-353C-4308-A639-85CA670A94C7}" srcOrd="0" destOrd="0" presId="urn:microsoft.com/office/officeart/2005/8/layout/default"/>
    <dgm:cxn modelId="{6895F1E9-1FB5-462A-93D9-4DA435120221}" type="presParOf" srcId="{2ED5184B-EE66-4BEC-A8BC-8BAF3C713CFB}" destId="{D5511B73-95BA-4BFF-9442-3807D50FE113}" srcOrd="0" destOrd="0" presId="urn:microsoft.com/office/officeart/2005/8/layout/default"/>
    <dgm:cxn modelId="{51D774B1-5BF0-4810-B6CA-EA394D625213}" type="presParOf" srcId="{2ED5184B-EE66-4BEC-A8BC-8BAF3C713CFB}" destId="{A0110EF5-1942-4085-AA0B-B813603FFE3C}" srcOrd="1" destOrd="0" presId="urn:microsoft.com/office/officeart/2005/8/layout/default"/>
    <dgm:cxn modelId="{0C0CCE3A-2017-48C9-8137-A1B5A89717DD}" type="presParOf" srcId="{2ED5184B-EE66-4BEC-A8BC-8BAF3C713CFB}" destId="{905062AC-1E78-45F7-ADFE-3C49C84EF045}" srcOrd="2" destOrd="0" presId="urn:microsoft.com/office/officeart/2005/8/layout/default"/>
    <dgm:cxn modelId="{51F4EF2B-5024-459C-8CB6-072860F51EEB}" type="presParOf" srcId="{2ED5184B-EE66-4BEC-A8BC-8BAF3C713CFB}" destId="{124F61B4-C1B1-4FD6-8287-87B25F937C1D}" srcOrd="3" destOrd="0" presId="urn:microsoft.com/office/officeart/2005/8/layout/default"/>
    <dgm:cxn modelId="{6273B737-77C8-43C7-B6EC-D80BE918B3B2}" type="presParOf" srcId="{2ED5184B-EE66-4BEC-A8BC-8BAF3C713CFB}" destId="{C1C00E34-353C-4308-A639-85CA670A94C7}" srcOrd="4" destOrd="0" presId="urn:microsoft.com/office/officeart/2005/8/layout/defaul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FBF76BA-5219-4323-8E96-5281FF69E9EB}" type="doc">
      <dgm:prSet loTypeId="urn:microsoft.com/office/officeart/2005/8/layout/list1" loCatId="list" qsTypeId="urn:microsoft.com/office/officeart/2005/8/quickstyle/3d2" qsCatId="3D" csTypeId="urn:microsoft.com/office/officeart/2005/8/colors/accent1_1" csCatId="accent1" phldr="1"/>
      <dgm:spPr/>
      <dgm:t>
        <a:bodyPr/>
        <a:lstStyle/>
        <a:p>
          <a:endParaRPr lang="en-US"/>
        </a:p>
      </dgm:t>
    </dgm:pt>
    <dgm:pt modelId="{AAD01333-1174-4EB8-8F9A-19A31108DA7A}">
      <dgm:prSet phldrT="[Text]" custT="1"/>
      <dgm:spPr/>
      <dgm:t>
        <a:bodyPr/>
        <a:lstStyle/>
        <a:p>
          <a:pPr>
            <a:buAutoNum type="arabicPeriod"/>
          </a:pPr>
          <a:r>
            <a:rPr lang="zh-CN" altLang="en-US" sz="1800" b="0" i="0" dirty="0"/>
            <a:t>提升康复训练的专业性和便捷性</a:t>
          </a:r>
          <a:r>
            <a:rPr lang="en-US" altLang="zh-CN" sz="1800" b="0" i="0" dirty="0"/>
            <a:t>,</a:t>
          </a:r>
          <a:r>
            <a:rPr lang="zh-CN" altLang="en-US" sz="1800" b="0" i="0" dirty="0"/>
            <a:t>使高质量的康复服务惠及更广大群体</a:t>
          </a:r>
          <a:r>
            <a:rPr lang="en-US" altLang="zh-CN" sz="1800" b="0" i="0" dirty="0"/>
            <a:t>,</a:t>
          </a:r>
          <a:r>
            <a:rPr lang="zh-CN" altLang="en-US" sz="1800" b="0" i="0" dirty="0"/>
            <a:t>缓解康复资源短缺问题。</a:t>
          </a:r>
          <a:endParaRPr lang="en-US" sz="1800" dirty="0"/>
        </a:p>
      </dgm:t>
    </dgm:pt>
    <dgm:pt modelId="{84CAAD74-2B5A-4FA0-9238-0128557FEC25}" type="parTrans" cxnId="{CD03A1D1-831A-48E2-93CE-BF5B33067700}">
      <dgm:prSet/>
      <dgm:spPr/>
      <dgm:t>
        <a:bodyPr/>
        <a:lstStyle/>
        <a:p>
          <a:endParaRPr lang="en-US"/>
        </a:p>
      </dgm:t>
    </dgm:pt>
    <dgm:pt modelId="{225C1B14-EC58-4F1C-A6D0-4CFB39855A3D}" type="sibTrans" cxnId="{CD03A1D1-831A-48E2-93CE-BF5B33067700}">
      <dgm:prSet/>
      <dgm:spPr/>
      <dgm:t>
        <a:bodyPr/>
        <a:lstStyle/>
        <a:p>
          <a:endParaRPr lang="en-US"/>
        </a:p>
      </dgm:t>
    </dgm:pt>
    <dgm:pt modelId="{88CE15FF-FB1E-4814-8181-0B91811BB98D}">
      <dgm:prSet custT="1"/>
      <dgm:spPr/>
      <dgm:t>
        <a:bodyPr/>
        <a:lstStyle/>
        <a:p>
          <a:pPr>
            <a:buFont typeface="+mj-lt"/>
            <a:buAutoNum type="arabicPeriod"/>
          </a:pPr>
          <a:r>
            <a:rPr lang="zh-CN" altLang="en-US" sz="1800" b="0" i="0" dirty="0"/>
            <a:t>延长老年人自理能力</a:t>
          </a:r>
          <a:r>
            <a:rPr lang="en-US" altLang="zh-CN" sz="1800" b="0" i="0" dirty="0"/>
            <a:t>,</a:t>
          </a:r>
          <a:r>
            <a:rPr lang="zh-CN" altLang="en-US" sz="1800" b="0" i="0" dirty="0"/>
            <a:t>减轻家庭和社会的照护负担</a:t>
          </a:r>
          <a:r>
            <a:rPr lang="en-US" altLang="zh-CN" sz="1800" b="0" i="0" dirty="0"/>
            <a:t>,</a:t>
          </a:r>
          <a:r>
            <a:rPr lang="zh-CN" altLang="en-US" sz="1800" b="0" i="0" dirty="0"/>
            <a:t>提高他们的生活质量和尊严感。</a:t>
          </a:r>
        </a:p>
      </dgm:t>
    </dgm:pt>
    <dgm:pt modelId="{2675C264-3CA0-4BE5-ABE6-97BF9B53970D}" type="parTrans" cxnId="{FEC967F4-8C12-4529-8B43-155BC7D88C01}">
      <dgm:prSet/>
      <dgm:spPr/>
      <dgm:t>
        <a:bodyPr/>
        <a:lstStyle/>
        <a:p>
          <a:endParaRPr lang="en-US"/>
        </a:p>
      </dgm:t>
    </dgm:pt>
    <dgm:pt modelId="{8766B66C-D277-4E22-B18B-91FD545138DB}" type="sibTrans" cxnId="{FEC967F4-8C12-4529-8B43-155BC7D88C01}">
      <dgm:prSet/>
      <dgm:spPr/>
      <dgm:t>
        <a:bodyPr/>
        <a:lstStyle/>
        <a:p>
          <a:endParaRPr lang="en-US"/>
        </a:p>
      </dgm:t>
    </dgm:pt>
    <dgm:pt modelId="{47E3D298-DE58-4970-8534-ABFAE8D03A43}">
      <dgm:prSet custT="1"/>
      <dgm:spPr/>
      <dgm:t>
        <a:bodyPr/>
        <a:lstStyle/>
        <a:p>
          <a:pPr>
            <a:buFont typeface="+mj-lt"/>
            <a:buAutoNum type="arabicPeriod"/>
          </a:pPr>
          <a:r>
            <a:rPr lang="zh-CN" altLang="en-US" sz="1800" b="0" i="0"/>
            <a:t>为残障人士提供行动辅助</a:t>
          </a:r>
          <a:r>
            <a:rPr lang="en-US" altLang="zh-CN" sz="1800" b="0" i="0"/>
            <a:t>,</a:t>
          </a:r>
          <a:r>
            <a:rPr lang="zh-CN" altLang="en-US" sz="1800" b="0" i="0"/>
            <a:t>帮助他们克服生理缺陷</a:t>
          </a:r>
          <a:r>
            <a:rPr lang="en-US" altLang="zh-CN" sz="1800" b="0" i="0"/>
            <a:t>,</a:t>
          </a:r>
          <a:r>
            <a:rPr lang="zh-CN" altLang="en-US" sz="1800" b="0" i="0"/>
            <a:t>更好地融入社会生活与工作</a:t>
          </a:r>
          <a:r>
            <a:rPr lang="en-US" altLang="zh-CN" sz="1800" b="0" i="0"/>
            <a:t>,</a:t>
          </a:r>
          <a:r>
            <a:rPr lang="zh-CN" altLang="en-US" sz="1800" b="0" i="0"/>
            <a:t>实现自我价值。</a:t>
          </a:r>
        </a:p>
      </dgm:t>
    </dgm:pt>
    <dgm:pt modelId="{C5EBF6FB-DB3C-4B44-9EA2-1951F6E1CAC6}" type="parTrans" cxnId="{E674D23F-3A9D-44EA-BAD6-A7FC79FAAFF7}">
      <dgm:prSet/>
      <dgm:spPr/>
      <dgm:t>
        <a:bodyPr/>
        <a:lstStyle/>
        <a:p>
          <a:endParaRPr lang="en-US"/>
        </a:p>
      </dgm:t>
    </dgm:pt>
    <dgm:pt modelId="{D0656A8D-B0BE-44B6-8E0C-1CA4B7B31A82}" type="sibTrans" cxnId="{E674D23F-3A9D-44EA-BAD6-A7FC79FAAFF7}">
      <dgm:prSet/>
      <dgm:spPr/>
      <dgm:t>
        <a:bodyPr/>
        <a:lstStyle/>
        <a:p>
          <a:endParaRPr lang="en-US"/>
        </a:p>
      </dgm:t>
    </dgm:pt>
    <dgm:pt modelId="{2179AD72-D058-4275-881F-BD700230C76B}">
      <dgm:prSet custT="1"/>
      <dgm:spPr/>
      <dgm:t>
        <a:bodyPr/>
        <a:lstStyle/>
        <a:p>
          <a:pPr>
            <a:buFont typeface="+mj-lt"/>
            <a:buAutoNum type="arabicPeriod"/>
          </a:pPr>
          <a:r>
            <a:rPr lang="zh-CN" altLang="en-US" sz="1800" b="0" i="0"/>
            <a:t>推动智能可穿戴设备和智能机器人技术在医疗康复领域的发展</a:t>
          </a:r>
          <a:r>
            <a:rPr lang="en-US" altLang="zh-CN" sz="1800" b="0" i="0"/>
            <a:t>,</a:t>
          </a:r>
          <a:r>
            <a:rPr lang="zh-CN" altLang="en-US" sz="1800" b="0" i="0"/>
            <a:t>催生更多创新性产品和服务</a:t>
          </a:r>
          <a:r>
            <a:rPr lang="en-US" altLang="zh-CN" sz="1800" b="0" i="0"/>
            <a:t>,</a:t>
          </a:r>
          <a:r>
            <a:rPr lang="zh-CN" altLang="en-US" sz="1800" b="0" i="0"/>
            <a:t>带动相关产业发展。</a:t>
          </a:r>
        </a:p>
      </dgm:t>
    </dgm:pt>
    <dgm:pt modelId="{70D57BAB-E8C3-45FC-B900-8C9FC395D67D}" type="parTrans" cxnId="{9ED67CC7-268B-4979-BB18-B88E27CF8449}">
      <dgm:prSet/>
      <dgm:spPr/>
      <dgm:t>
        <a:bodyPr/>
        <a:lstStyle/>
        <a:p>
          <a:endParaRPr lang="en-US"/>
        </a:p>
      </dgm:t>
    </dgm:pt>
    <dgm:pt modelId="{EFDA6FC7-DC91-4C89-BC66-EF6449D06734}" type="sibTrans" cxnId="{9ED67CC7-268B-4979-BB18-B88E27CF8449}">
      <dgm:prSet/>
      <dgm:spPr/>
      <dgm:t>
        <a:bodyPr/>
        <a:lstStyle/>
        <a:p>
          <a:endParaRPr lang="en-US"/>
        </a:p>
      </dgm:t>
    </dgm:pt>
    <dgm:pt modelId="{7BDE9731-6260-4F34-A866-3D992D62CB3E}">
      <dgm:prSet custT="1"/>
      <dgm:spPr/>
      <dgm:t>
        <a:bodyPr/>
        <a:lstStyle/>
        <a:p>
          <a:pPr>
            <a:buFont typeface="+mj-lt"/>
            <a:buAutoNum type="arabicPeriod"/>
          </a:pPr>
          <a:r>
            <a:rPr lang="zh-CN" altLang="en-US" sz="1800" b="0" i="0" dirty="0"/>
            <a:t>践行</a:t>
          </a:r>
          <a:r>
            <a:rPr lang="en-US" altLang="zh-CN" sz="1800" b="0" i="0" dirty="0"/>
            <a:t>"</a:t>
          </a:r>
          <a:r>
            <a:rPr lang="zh-CN" altLang="en-US" sz="1800" b="0" i="0" dirty="0"/>
            <a:t>科技向善</a:t>
          </a:r>
          <a:r>
            <a:rPr lang="en-US" altLang="zh-CN" sz="1800" b="0" i="0" dirty="0"/>
            <a:t>"</a:t>
          </a:r>
          <a:r>
            <a:rPr lang="zh-CN" altLang="en-US" sz="1800" b="0" i="0" dirty="0"/>
            <a:t>理念</a:t>
          </a:r>
          <a:r>
            <a:rPr lang="en-US" altLang="zh-CN" sz="1800" b="0" i="0" dirty="0"/>
            <a:t>,</a:t>
          </a:r>
          <a:r>
            <a:rPr lang="zh-CN" altLang="en-US" sz="1800" b="0" i="0" dirty="0"/>
            <a:t>彰显科技发展成果造福人类的价值取向</a:t>
          </a:r>
          <a:r>
            <a:rPr lang="en-US" altLang="zh-CN" sz="1800" b="0" i="0" dirty="0"/>
            <a:t>,</a:t>
          </a:r>
          <a:r>
            <a:rPr lang="zh-CN" altLang="en-US" sz="1800" b="0" i="0" dirty="0"/>
            <a:t>为构建</a:t>
          </a:r>
          <a:r>
            <a:rPr lang="en-US" altLang="zh-CN" sz="1800" b="0" i="0" dirty="0"/>
            <a:t>"</a:t>
          </a:r>
          <a:r>
            <a:rPr lang="zh-CN" altLang="en-US" sz="1800" b="0" i="0" dirty="0"/>
            <a:t>健康中国</a:t>
          </a:r>
          <a:r>
            <a:rPr lang="en-US" altLang="zh-CN" sz="1800" b="0" i="0" dirty="0"/>
            <a:t>"</a:t>
          </a:r>
          <a:r>
            <a:rPr lang="zh-CN" altLang="en-US" sz="1800" b="0" i="0" dirty="0"/>
            <a:t>贡献力量。</a:t>
          </a:r>
        </a:p>
      </dgm:t>
    </dgm:pt>
    <dgm:pt modelId="{FFD34051-F4E8-4D74-A939-962CE6730B2C}" type="parTrans" cxnId="{6B48DCE6-96B3-4B24-9A0E-F96185F829B5}">
      <dgm:prSet/>
      <dgm:spPr/>
      <dgm:t>
        <a:bodyPr/>
        <a:lstStyle/>
        <a:p>
          <a:endParaRPr lang="en-US"/>
        </a:p>
      </dgm:t>
    </dgm:pt>
    <dgm:pt modelId="{0458C8AC-73B5-4E61-BF0B-61E60CFB7E7D}" type="sibTrans" cxnId="{6B48DCE6-96B3-4B24-9A0E-F96185F829B5}">
      <dgm:prSet/>
      <dgm:spPr/>
      <dgm:t>
        <a:bodyPr/>
        <a:lstStyle/>
        <a:p>
          <a:endParaRPr lang="en-US"/>
        </a:p>
      </dgm:t>
    </dgm:pt>
    <dgm:pt modelId="{102090EA-6DB7-4C4A-9870-05973367EF63}" type="pres">
      <dgm:prSet presAssocID="{6FBF76BA-5219-4323-8E96-5281FF69E9EB}" presName="linear" presStyleCnt="0">
        <dgm:presLayoutVars>
          <dgm:dir/>
          <dgm:animLvl val="lvl"/>
          <dgm:resizeHandles val="exact"/>
        </dgm:presLayoutVars>
      </dgm:prSet>
      <dgm:spPr/>
    </dgm:pt>
    <dgm:pt modelId="{382C7832-8B6E-46F8-8C37-8CD76E549E1E}" type="pres">
      <dgm:prSet presAssocID="{AAD01333-1174-4EB8-8F9A-19A31108DA7A}" presName="parentLin" presStyleCnt="0"/>
      <dgm:spPr/>
    </dgm:pt>
    <dgm:pt modelId="{EE1DF8FD-CF23-4835-A30D-892B8B78FE51}" type="pres">
      <dgm:prSet presAssocID="{AAD01333-1174-4EB8-8F9A-19A31108DA7A}" presName="parentLeftMargin" presStyleLbl="node1" presStyleIdx="0" presStyleCnt="5"/>
      <dgm:spPr/>
    </dgm:pt>
    <dgm:pt modelId="{D5FEC361-5BB2-4D18-BE99-00A24F412283}" type="pres">
      <dgm:prSet presAssocID="{AAD01333-1174-4EB8-8F9A-19A31108DA7A}" presName="parentText" presStyleLbl="node1" presStyleIdx="0" presStyleCnt="5">
        <dgm:presLayoutVars>
          <dgm:chMax val="0"/>
          <dgm:bulletEnabled val="1"/>
        </dgm:presLayoutVars>
      </dgm:prSet>
      <dgm:spPr/>
    </dgm:pt>
    <dgm:pt modelId="{66104D4F-4C39-4A1B-83BD-98F9064E8C63}" type="pres">
      <dgm:prSet presAssocID="{AAD01333-1174-4EB8-8F9A-19A31108DA7A}" presName="negativeSpace" presStyleCnt="0"/>
      <dgm:spPr/>
    </dgm:pt>
    <dgm:pt modelId="{845BC663-6C5F-4BD9-B188-53CD9B62DA74}" type="pres">
      <dgm:prSet presAssocID="{AAD01333-1174-4EB8-8F9A-19A31108DA7A}" presName="childText" presStyleLbl="conFgAcc1" presStyleIdx="0" presStyleCnt="5">
        <dgm:presLayoutVars>
          <dgm:bulletEnabled val="1"/>
        </dgm:presLayoutVars>
      </dgm:prSet>
      <dgm:spPr/>
    </dgm:pt>
    <dgm:pt modelId="{965B45C2-67C4-4B40-AA41-758E875AFBB8}" type="pres">
      <dgm:prSet presAssocID="{225C1B14-EC58-4F1C-A6D0-4CFB39855A3D}" presName="spaceBetweenRectangles" presStyleCnt="0"/>
      <dgm:spPr/>
    </dgm:pt>
    <dgm:pt modelId="{DF3E9150-8D94-4C29-9FAA-39A752BCC213}" type="pres">
      <dgm:prSet presAssocID="{88CE15FF-FB1E-4814-8181-0B91811BB98D}" presName="parentLin" presStyleCnt="0"/>
      <dgm:spPr/>
    </dgm:pt>
    <dgm:pt modelId="{13867853-E1CB-422E-B074-77DDC5C3A5E6}" type="pres">
      <dgm:prSet presAssocID="{88CE15FF-FB1E-4814-8181-0B91811BB98D}" presName="parentLeftMargin" presStyleLbl="node1" presStyleIdx="0" presStyleCnt="5"/>
      <dgm:spPr/>
    </dgm:pt>
    <dgm:pt modelId="{49C2D714-1DF5-453D-8767-94955AACF9CF}" type="pres">
      <dgm:prSet presAssocID="{88CE15FF-FB1E-4814-8181-0B91811BB98D}" presName="parentText" presStyleLbl="node1" presStyleIdx="1" presStyleCnt="5">
        <dgm:presLayoutVars>
          <dgm:chMax val="0"/>
          <dgm:bulletEnabled val="1"/>
        </dgm:presLayoutVars>
      </dgm:prSet>
      <dgm:spPr/>
    </dgm:pt>
    <dgm:pt modelId="{A4C7A144-C873-4668-A44B-30EF625059B0}" type="pres">
      <dgm:prSet presAssocID="{88CE15FF-FB1E-4814-8181-0B91811BB98D}" presName="negativeSpace" presStyleCnt="0"/>
      <dgm:spPr/>
    </dgm:pt>
    <dgm:pt modelId="{D22883CE-9F98-4905-9064-6DD8885CFB23}" type="pres">
      <dgm:prSet presAssocID="{88CE15FF-FB1E-4814-8181-0B91811BB98D}" presName="childText" presStyleLbl="conFgAcc1" presStyleIdx="1" presStyleCnt="5">
        <dgm:presLayoutVars>
          <dgm:bulletEnabled val="1"/>
        </dgm:presLayoutVars>
      </dgm:prSet>
      <dgm:spPr/>
    </dgm:pt>
    <dgm:pt modelId="{EB0ECCAA-F947-4D7D-AD73-AF3D5503E016}" type="pres">
      <dgm:prSet presAssocID="{8766B66C-D277-4E22-B18B-91FD545138DB}" presName="spaceBetweenRectangles" presStyleCnt="0"/>
      <dgm:spPr/>
    </dgm:pt>
    <dgm:pt modelId="{7196357F-270B-4CFC-890A-BF912FF8D2AD}" type="pres">
      <dgm:prSet presAssocID="{47E3D298-DE58-4970-8534-ABFAE8D03A43}" presName="parentLin" presStyleCnt="0"/>
      <dgm:spPr/>
    </dgm:pt>
    <dgm:pt modelId="{D775F97D-E7D1-460C-BC86-5B04ACB39041}" type="pres">
      <dgm:prSet presAssocID="{47E3D298-DE58-4970-8534-ABFAE8D03A43}" presName="parentLeftMargin" presStyleLbl="node1" presStyleIdx="1" presStyleCnt="5"/>
      <dgm:spPr/>
    </dgm:pt>
    <dgm:pt modelId="{C6DEE199-753C-4369-91DA-1D42E9D7CA40}" type="pres">
      <dgm:prSet presAssocID="{47E3D298-DE58-4970-8534-ABFAE8D03A43}" presName="parentText" presStyleLbl="node1" presStyleIdx="2" presStyleCnt="5">
        <dgm:presLayoutVars>
          <dgm:chMax val="0"/>
          <dgm:bulletEnabled val="1"/>
        </dgm:presLayoutVars>
      </dgm:prSet>
      <dgm:spPr/>
    </dgm:pt>
    <dgm:pt modelId="{61452F8B-35AB-4575-92C6-82E7B2236270}" type="pres">
      <dgm:prSet presAssocID="{47E3D298-DE58-4970-8534-ABFAE8D03A43}" presName="negativeSpace" presStyleCnt="0"/>
      <dgm:spPr/>
    </dgm:pt>
    <dgm:pt modelId="{0762B6D6-E987-4E4A-84C9-03EFEC54B0D5}" type="pres">
      <dgm:prSet presAssocID="{47E3D298-DE58-4970-8534-ABFAE8D03A43}" presName="childText" presStyleLbl="conFgAcc1" presStyleIdx="2" presStyleCnt="5">
        <dgm:presLayoutVars>
          <dgm:bulletEnabled val="1"/>
        </dgm:presLayoutVars>
      </dgm:prSet>
      <dgm:spPr/>
    </dgm:pt>
    <dgm:pt modelId="{D15D988F-3A33-4E3A-9AB3-EFBA4FF904E6}" type="pres">
      <dgm:prSet presAssocID="{D0656A8D-B0BE-44B6-8E0C-1CA4B7B31A82}" presName="spaceBetweenRectangles" presStyleCnt="0"/>
      <dgm:spPr/>
    </dgm:pt>
    <dgm:pt modelId="{FA622C83-95E8-4A83-8DF2-1BE776A63C3D}" type="pres">
      <dgm:prSet presAssocID="{2179AD72-D058-4275-881F-BD700230C76B}" presName="parentLin" presStyleCnt="0"/>
      <dgm:spPr/>
    </dgm:pt>
    <dgm:pt modelId="{3C345BEF-349A-4BC4-AA31-A7BEC20F6E56}" type="pres">
      <dgm:prSet presAssocID="{2179AD72-D058-4275-881F-BD700230C76B}" presName="parentLeftMargin" presStyleLbl="node1" presStyleIdx="2" presStyleCnt="5"/>
      <dgm:spPr/>
    </dgm:pt>
    <dgm:pt modelId="{8938E8B1-ADC5-49ED-A574-3B15A40CDED2}" type="pres">
      <dgm:prSet presAssocID="{2179AD72-D058-4275-881F-BD700230C76B}" presName="parentText" presStyleLbl="node1" presStyleIdx="3" presStyleCnt="5">
        <dgm:presLayoutVars>
          <dgm:chMax val="0"/>
          <dgm:bulletEnabled val="1"/>
        </dgm:presLayoutVars>
      </dgm:prSet>
      <dgm:spPr/>
    </dgm:pt>
    <dgm:pt modelId="{08CF45DF-8E6E-4E9F-BB36-4DEFF15886D6}" type="pres">
      <dgm:prSet presAssocID="{2179AD72-D058-4275-881F-BD700230C76B}" presName="negativeSpace" presStyleCnt="0"/>
      <dgm:spPr/>
    </dgm:pt>
    <dgm:pt modelId="{2A7679FF-02DB-428D-B908-62482C6D7A91}" type="pres">
      <dgm:prSet presAssocID="{2179AD72-D058-4275-881F-BD700230C76B}" presName="childText" presStyleLbl="conFgAcc1" presStyleIdx="3" presStyleCnt="5">
        <dgm:presLayoutVars>
          <dgm:bulletEnabled val="1"/>
        </dgm:presLayoutVars>
      </dgm:prSet>
      <dgm:spPr/>
    </dgm:pt>
    <dgm:pt modelId="{C1B2F6D4-3894-49AF-A9A6-F91A16BF4F12}" type="pres">
      <dgm:prSet presAssocID="{EFDA6FC7-DC91-4C89-BC66-EF6449D06734}" presName="spaceBetweenRectangles" presStyleCnt="0"/>
      <dgm:spPr/>
    </dgm:pt>
    <dgm:pt modelId="{D51DB20F-B931-415F-8589-60DF44D93141}" type="pres">
      <dgm:prSet presAssocID="{7BDE9731-6260-4F34-A866-3D992D62CB3E}" presName="parentLin" presStyleCnt="0"/>
      <dgm:spPr/>
    </dgm:pt>
    <dgm:pt modelId="{469C8B0C-4E76-4F03-8B4F-0A396FECDED1}" type="pres">
      <dgm:prSet presAssocID="{7BDE9731-6260-4F34-A866-3D992D62CB3E}" presName="parentLeftMargin" presStyleLbl="node1" presStyleIdx="3" presStyleCnt="5"/>
      <dgm:spPr/>
    </dgm:pt>
    <dgm:pt modelId="{3D72602D-4997-4917-A466-93AB6705B8C9}" type="pres">
      <dgm:prSet presAssocID="{7BDE9731-6260-4F34-A866-3D992D62CB3E}" presName="parentText" presStyleLbl="node1" presStyleIdx="4" presStyleCnt="5">
        <dgm:presLayoutVars>
          <dgm:chMax val="0"/>
          <dgm:bulletEnabled val="1"/>
        </dgm:presLayoutVars>
      </dgm:prSet>
      <dgm:spPr/>
    </dgm:pt>
    <dgm:pt modelId="{1C0FDD11-DA6C-47AC-ACEF-EC01DAE1ACCE}" type="pres">
      <dgm:prSet presAssocID="{7BDE9731-6260-4F34-A866-3D992D62CB3E}" presName="negativeSpace" presStyleCnt="0"/>
      <dgm:spPr/>
    </dgm:pt>
    <dgm:pt modelId="{D46F2542-5C3B-4315-871E-7441AFBE8A27}" type="pres">
      <dgm:prSet presAssocID="{7BDE9731-6260-4F34-A866-3D992D62CB3E}" presName="childText" presStyleLbl="conFgAcc1" presStyleIdx="4" presStyleCnt="5">
        <dgm:presLayoutVars>
          <dgm:bulletEnabled val="1"/>
        </dgm:presLayoutVars>
      </dgm:prSet>
      <dgm:spPr/>
    </dgm:pt>
  </dgm:ptLst>
  <dgm:cxnLst>
    <dgm:cxn modelId="{6EF4F719-9625-48A3-BD43-9C9E89BB6EEA}" type="presOf" srcId="{2179AD72-D058-4275-881F-BD700230C76B}" destId="{8938E8B1-ADC5-49ED-A574-3B15A40CDED2}" srcOrd="1" destOrd="0" presId="urn:microsoft.com/office/officeart/2005/8/layout/list1"/>
    <dgm:cxn modelId="{9EAB8E30-F7E5-4C39-BFB5-8CFA48140B49}" type="presOf" srcId="{AAD01333-1174-4EB8-8F9A-19A31108DA7A}" destId="{EE1DF8FD-CF23-4835-A30D-892B8B78FE51}" srcOrd="0" destOrd="0" presId="urn:microsoft.com/office/officeart/2005/8/layout/list1"/>
    <dgm:cxn modelId="{E674D23F-3A9D-44EA-BAD6-A7FC79FAAFF7}" srcId="{6FBF76BA-5219-4323-8E96-5281FF69E9EB}" destId="{47E3D298-DE58-4970-8534-ABFAE8D03A43}" srcOrd="2" destOrd="0" parTransId="{C5EBF6FB-DB3C-4B44-9EA2-1951F6E1CAC6}" sibTransId="{D0656A8D-B0BE-44B6-8E0C-1CA4B7B31A82}"/>
    <dgm:cxn modelId="{44A7FE8B-099C-41E2-8F3D-78BD410FA1E5}" type="presOf" srcId="{88CE15FF-FB1E-4814-8181-0B91811BB98D}" destId="{13867853-E1CB-422E-B074-77DDC5C3A5E6}" srcOrd="0" destOrd="0" presId="urn:microsoft.com/office/officeart/2005/8/layout/list1"/>
    <dgm:cxn modelId="{C10701A1-26EB-49CB-896A-CBDFF506AD47}" type="presOf" srcId="{88CE15FF-FB1E-4814-8181-0B91811BB98D}" destId="{49C2D714-1DF5-453D-8767-94955AACF9CF}" srcOrd="1" destOrd="0" presId="urn:microsoft.com/office/officeart/2005/8/layout/list1"/>
    <dgm:cxn modelId="{BEEFADA1-4FEC-40CF-918D-6EE8DA3C2D2C}" type="presOf" srcId="{47E3D298-DE58-4970-8534-ABFAE8D03A43}" destId="{D775F97D-E7D1-460C-BC86-5B04ACB39041}" srcOrd="0" destOrd="0" presId="urn:microsoft.com/office/officeart/2005/8/layout/list1"/>
    <dgm:cxn modelId="{63715DBB-54F5-48D2-9818-2F6DDE42A155}" type="presOf" srcId="{7BDE9731-6260-4F34-A866-3D992D62CB3E}" destId="{3D72602D-4997-4917-A466-93AB6705B8C9}" srcOrd="1" destOrd="0" presId="urn:microsoft.com/office/officeart/2005/8/layout/list1"/>
    <dgm:cxn modelId="{D1E32BBE-0535-4795-BFE4-9A46448E5E65}" type="presOf" srcId="{2179AD72-D058-4275-881F-BD700230C76B}" destId="{3C345BEF-349A-4BC4-AA31-A7BEC20F6E56}" srcOrd="0" destOrd="0" presId="urn:microsoft.com/office/officeart/2005/8/layout/list1"/>
    <dgm:cxn modelId="{FA1A92BF-F19B-4FF7-90F0-4CAEB5697CC1}" type="presOf" srcId="{6FBF76BA-5219-4323-8E96-5281FF69E9EB}" destId="{102090EA-6DB7-4C4A-9870-05973367EF63}" srcOrd="0" destOrd="0" presId="urn:microsoft.com/office/officeart/2005/8/layout/list1"/>
    <dgm:cxn modelId="{9ED67CC7-268B-4979-BB18-B88E27CF8449}" srcId="{6FBF76BA-5219-4323-8E96-5281FF69E9EB}" destId="{2179AD72-D058-4275-881F-BD700230C76B}" srcOrd="3" destOrd="0" parTransId="{70D57BAB-E8C3-45FC-B900-8C9FC395D67D}" sibTransId="{EFDA6FC7-DC91-4C89-BC66-EF6449D06734}"/>
    <dgm:cxn modelId="{72B401D1-5A2E-4478-960A-7821CD72DF1F}" type="presOf" srcId="{AAD01333-1174-4EB8-8F9A-19A31108DA7A}" destId="{D5FEC361-5BB2-4D18-BE99-00A24F412283}" srcOrd="1" destOrd="0" presId="urn:microsoft.com/office/officeart/2005/8/layout/list1"/>
    <dgm:cxn modelId="{CD03A1D1-831A-48E2-93CE-BF5B33067700}" srcId="{6FBF76BA-5219-4323-8E96-5281FF69E9EB}" destId="{AAD01333-1174-4EB8-8F9A-19A31108DA7A}" srcOrd="0" destOrd="0" parTransId="{84CAAD74-2B5A-4FA0-9238-0128557FEC25}" sibTransId="{225C1B14-EC58-4F1C-A6D0-4CFB39855A3D}"/>
    <dgm:cxn modelId="{C72C88DE-79F5-424C-B9BE-F8CFD1098858}" type="presOf" srcId="{47E3D298-DE58-4970-8534-ABFAE8D03A43}" destId="{C6DEE199-753C-4369-91DA-1D42E9D7CA40}" srcOrd="1" destOrd="0" presId="urn:microsoft.com/office/officeart/2005/8/layout/list1"/>
    <dgm:cxn modelId="{6B48DCE6-96B3-4B24-9A0E-F96185F829B5}" srcId="{6FBF76BA-5219-4323-8E96-5281FF69E9EB}" destId="{7BDE9731-6260-4F34-A866-3D992D62CB3E}" srcOrd="4" destOrd="0" parTransId="{FFD34051-F4E8-4D74-A939-962CE6730B2C}" sibTransId="{0458C8AC-73B5-4E61-BF0B-61E60CFB7E7D}"/>
    <dgm:cxn modelId="{05EF2BEC-376B-4DF5-A10F-A28CEF5CCD25}" type="presOf" srcId="{7BDE9731-6260-4F34-A866-3D992D62CB3E}" destId="{469C8B0C-4E76-4F03-8B4F-0A396FECDED1}" srcOrd="0" destOrd="0" presId="urn:microsoft.com/office/officeart/2005/8/layout/list1"/>
    <dgm:cxn modelId="{FEC967F4-8C12-4529-8B43-155BC7D88C01}" srcId="{6FBF76BA-5219-4323-8E96-5281FF69E9EB}" destId="{88CE15FF-FB1E-4814-8181-0B91811BB98D}" srcOrd="1" destOrd="0" parTransId="{2675C264-3CA0-4BE5-ABE6-97BF9B53970D}" sibTransId="{8766B66C-D277-4E22-B18B-91FD545138DB}"/>
    <dgm:cxn modelId="{112DB248-A6EE-4670-9864-6385990760CE}" type="presParOf" srcId="{102090EA-6DB7-4C4A-9870-05973367EF63}" destId="{382C7832-8B6E-46F8-8C37-8CD76E549E1E}" srcOrd="0" destOrd="0" presId="urn:microsoft.com/office/officeart/2005/8/layout/list1"/>
    <dgm:cxn modelId="{AA45C344-B4BC-4EDB-9870-D725CB35F29A}" type="presParOf" srcId="{382C7832-8B6E-46F8-8C37-8CD76E549E1E}" destId="{EE1DF8FD-CF23-4835-A30D-892B8B78FE51}" srcOrd="0" destOrd="0" presId="urn:microsoft.com/office/officeart/2005/8/layout/list1"/>
    <dgm:cxn modelId="{DD508718-F9D9-4ACB-B65F-7900AF9A2C06}" type="presParOf" srcId="{382C7832-8B6E-46F8-8C37-8CD76E549E1E}" destId="{D5FEC361-5BB2-4D18-BE99-00A24F412283}" srcOrd="1" destOrd="0" presId="urn:microsoft.com/office/officeart/2005/8/layout/list1"/>
    <dgm:cxn modelId="{CF408B7F-8F87-4D77-9343-65FE3F9DE4CB}" type="presParOf" srcId="{102090EA-6DB7-4C4A-9870-05973367EF63}" destId="{66104D4F-4C39-4A1B-83BD-98F9064E8C63}" srcOrd="1" destOrd="0" presId="urn:microsoft.com/office/officeart/2005/8/layout/list1"/>
    <dgm:cxn modelId="{C6965572-DEF0-432C-AB2C-14F18E34CED0}" type="presParOf" srcId="{102090EA-6DB7-4C4A-9870-05973367EF63}" destId="{845BC663-6C5F-4BD9-B188-53CD9B62DA74}" srcOrd="2" destOrd="0" presId="urn:microsoft.com/office/officeart/2005/8/layout/list1"/>
    <dgm:cxn modelId="{E6AD665A-4021-44C8-9095-BEEDB5C5748C}" type="presParOf" srcId="{102090EA-6DB7-4C4A-9870-05973367EF63}" destId="{965B45C2-67C4-4B40-AA41-758E875AFBB8}" srcOrd="3" destOrd="0" presId="urn:microsoft.com/office/officeart/2005/8/layout/list1"/>
    <dgm:cxn modelId="{16558870-A15D-4F3B-874A-1E3495668EE0}" type="presParOf" srcId="{102090EA-6DB7-4C4A-9870-05973367EF63}" destId="{DF3E9150-8D94-4C29-9FAA-39A752BCC213}" srcOrd="4" destOrd="0" presId="urn:microsoft.com/office/officeart/2005/8/layout/list1"/>
    <dgm:cxn modelId="{2911E11D-CBDF-4BE4-85CB-CF678E719518}" type="presParOf" srcId="{DF3E9150-8D94-4C29-9FAA-39A752BCC213}" destId="{13867853-E1CB-422E-B074-77DDC5C3A5E6}" srcOrd="0" destOrd="0" presId="urn:microsoft.com/office/officeart/2005/8/layout/list1"/>
    <dgm:cxn modelId="{9F599C60-07D8-4008-8BC1-4AF1B86C62AC}" type="presParOf" srcId="{DF3E9150-8D94-4C29-9FAA-39A752BCC213}" destId="{49C2D714-1DF5-453D-8767-94955AACF9CF}" srcOrd="1" destOrd="0" presId="urn:microsoft.com/office/officeart/2005/8/layout/list1"/>
    <dgm:cxn modelId="{4CC4765D-FF19-4BAF-AFE7-4F3333589E30}" type="presParOf" srcId="{102090EA-6DB7-4C4A-9870-05973367EF63}" destId="{A4C7A144-C873-4668-A44B-30EF625059B0}" srcOrd="5" destOrd="0" presId="urn:microsoft.com/office/officeart/2005/8/layout/list1"/>
    <dgm:cxn modelId="{1E6A60AB-1589-434D-B3F7-7D12891F6C92}" type="presParOf" srcId="{102090EA-6DB7-4C4A-9870-05973367EF63}" destId="{D22883CE-9F98-4905-9064-6DD8885CFB23}" srcOrd="6" destOrd="0" presId="urn:microsoft.com/office/officeart/2005/8/layout/list1"/>
    <dgm:cxn modelId="{C7444130-9663-4D40-BC28-70E13067E1AF}" type="presParOf" srcId="{102090EA-6DB7-4C4A-9870-05973367EF63}" destId="{EB0ECCAA-F947-4D7D-AD73-AF3D5503E016}" srcOrd="7" destOrd="0" presId="urn:microsoft.com/office/officeart/2005/8/layout/list1"/>
    <dgm:cxn modelId="{1DE5911A-3CE7-41F1-AE07-0493EDD4F9DB}" type="presParOf" srcId="{102090EA-6DB7-4C4A-9870-05973367EF63}" destId="{7196357F-270B-4CFC-890A-BF912FF8D2AD}" srcOrd="8" destOrd="0" presId="urn:microsoft.com/office/officeart/2005/8/layout/list1"/>
    <dgm:cxn modelId="{F63A0CFC-4698-4042-BF7B-A16311D5A24A}" type="presParOf" srcId="{7196357F-270B-4CFC-890A-BF912FF8D2AD}" destId="{D775F97D-E7D1-460C-BC86-5B04ACB39041}" srcOrd="0" destOrd="0" presId="urn:microsoft.com/office/officeart/2005/8/layout/list1"/>
    <dgm:cxn modelId="{9FF27B3D-DDAF-4B24-BB33-C8BC86B63499}" type="presParOf" srcId="{7196357F-270B-4CFC-890A-BF912FF8D2AD}" destId="{C6DEE199-753C-4369-91DA-1D42E9D7CA40}" srcOrd="1" destOrd="0" presId="urn:microsoft.com/office/officeart/2005/8/layout/list1"/>
    <dgm:cxn modelId="{68763FEF-1B50-40D3-8031-F4EB485A366B}" type="presParOf" srcId="{102090EA-6DB7-4C4A-9870-05973367EF63}" destId="{61452F8B-35AB-4575-92C6-82E7B2236270}" srcOrd="9" destOrd="0" presId="urn:microsoft.com/office/officeart/2005/8/layout/list1"/>
    <dgm:cxn modelId="{6D5F5CB5-F0F8-4728-A4E7-96DE9E0E5582}" type="presParOf" srcId="{102090EA-6DB7-4C4A-9870-05973367EF63}" destId="{0762B6D6-E987-4E4A-84C9-03EFEC54B0D5}" srcOrd="10" destOrd="0" presId="urn:microsoft.com/office/officeart/2005/8/layout/list1"/>
    <dgm:cxn modelId="{743EE9DE-D450-4C1D-903E-5DB8800FE899}" type="presParOf" srcId="{102090EA-6DB7-4C4A-9870-05973367EF63}" destId="{D15D988F-3A33-4E3A-9AB3-EFBA4FF904E6}" srcOrd="11" destOrd="0" presId="urn:microsoft.com/office/officeart/2005/8/layout/list1"/>
    <dgm:cxn modelId="{4ADD4AB7-353D-4696-BA6E-64401E158542}" type="presParOf" srcId="{102090EA-6DB7-4C4A-9870-05973367EF63}" destId="{FA622C83-95E8-4A83-8DF2-1BE776A63C3D}" srcOrd="12" destOrd="0" presId="urn:microsoft.com/office/officeart/2005/8/layout/list1"/>
    <dgm:cxn modelId="{A0139274-471B-4EB5-A0BD-137B86A7EB34}" type="presParOf" srcId="{FA622C83-95E8-4A83-8DF2-1BE776A63C3D}" destId="{3C345BEF-349A-4BC4-AA31-A7BEC20F6E56}" srcOrd="0" destOrd="0" presId="urn:microsoft.com/office/officeart/2005/8/layout/list1"/>
    <dgm:cxn modelId="{4B87301C-DBE5-423E-BC3C-5B07CF4AD12F}" type="presParOf" srcId="{FA622C83-95E8-4A83-8DF2-1BE776A63C3D}" destId="{8938E8B1-ADC5-49ED-A574-3B15A40CDED2}" srcOrd="1" destOrd="0" presId="urn:microsoft.com/office/officeart/2005/8/layout/list1"/>
    <dgm:cxn modelId="{1BE1BDCF-A0CA-4EA3-A8D5-BBA726F6DDA7}" type="presParOf" srcId="{102090EA-6DB7-4C4A-9870-05973367EF63}" destId="{08CF45DF-8E6E-4E9F-BB36-4DEFF15886D6}" srcOrd="13" destOrd="0" presId="urn:microsoft.com/office/officeart/2005/8/layout/list1"/>
    <dgm:cxn modelId="{652F6961-63CE-460E-9CF8-A7524C785E63}" type="presParOf" srcId="{102090EA-6DB7-4C4A-9870-05973367EF63}" destId="{2A7679FF-02DB-428D-B908-62482C6D7A91}" srcOrd="14" destOrd="0" presId="urn:microsoft.com/office/officeart/2005/8/layout/list1"/>
    <dgm:cxn modelId="{11E577B6-7AE0-4AD8-AD7E-C3BC8E59D200}" type="presParOf" srcId="{102090EA-6DB7-4C4A-9870-05973367EF63}" destId="{C1B2F6D4-3894-49AF-A9A6-F91A16BF4F12}" srcOrd="15" destOrd="0" presId="urn:microsoft.com/office/officeart/2005/8/layout/list1"/>
    <dgm:cxn modelId="{79BC2BC0-5AEC-45D5-BF57-3F2424C73684}" type="presParOf" srcId="{102090EA-6DB7-4C4A-9870-05973367EF63}" destId="{D51DB20F-B931-415F-8589-60DF44D93141}" srcOrd="16" destOrd="0" presId="urn:microsoft.com/office/officeart/2005/8/layout/list1"/>
    <dgm:cxn modelId="{46A42EF6-C996-496D-BECD-06C4201E9EA5}" type="presParOf" srcId="{D51DB20F-B931-415F-8589-60DF44D93141}" destId="{469C8B0C-4E76-4F03-8B4F-0A396FECDED1}" srcOrd="0" destOrd="0" presId="urn:microsoft.com/office/officeart/2005/8/layout/list1"/>
    <dgm:cxn modelId="{332674AD-ECA6-4EC3-A746-41E56E8439C5}" type="presParOf" srcId="{D51DB20F-B931-415F-8589-60DF44D93141}" destId="{3D72602D-4997-4917-A466-93AB6705B8C9}" srcOrd="1" destOrd="0" presId="urn:microsoft.com/office/officeart/2005/8/layout/list1"/>
    <dgm:cxn modelId="{622E76DE-6741-43C7-A477-7AB528901CAD}" type="presParOf" srcId="{102090EA-6DB7-4C4A-9870-05973367EF63}" destId="{1C0FDD11-DA6C-47AC-ACEF-EC01DAE1ACCE}" srcOrd="17" destOrd="0" presId="urn:microsoft.com/office/officeart/2005/8/layout/list1"/>
    <dgm:cxn modelId="{A3F375DC-B1B4-4515-BA6A-92C9BABC7BC1}" type="presParOf" srcId="{102090EA-6DB7-4C4A-9870-05973367EF63}" destId="{D46F2542-5C3B-4315-871E-7441AFBE8A27}" srcOrd="18" destOrd="0" presId="urn:microsoft.com/office/officeart/2005/8/layout/lis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6496F-BCCA-405C-AEF5-2FCC34B141C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3252AB6C-4A98-4BF3-9CBC-4C456F66EF5D}">
      <dgm:prSet/>
      <dgm:spPr/>
      <dgm:t>
        <a:bodyPr/>
        <a:lstStyle/>
        <a:p>
          <a:r>
            <a:rPr lang="zh-CN" dirty="0"/>
            <a:t>实验数据的</a:t>
          </a:r>
          <a:r>
            <a:rPr lang="zh-CN" altLang="en-US" dirty="0"/>
            <a:t>确定</a:t>
          </a:r>
          <a:endParaRPr lang="zh-CN" dirty="0"/>
        </a:p>
      </dgm:t>
    </dgm:pt>
    <dgm:pt modelId="{7A2525B4-8576-498A-B61C-C1E17A699B63}" type="parTrans" cxnId="{31A83F8E-867E-47E7-9307-7C467C9939C1}">
      <dgm:prSet/>
      <dgm:spPr/>
      <dgm:t>
        <a:bodyPr/>
        <a:lstStyle/>
        <a:p>
          <a:endParaRPr lang="zh-CN" altLang="en-US"/>
        </a:p>
      </dgm:t>
    </dgm:pt>
    <dgm:pt modelId="{24F8B620-5515-4FCD-8FCD-F683AF283B90}" type="sibTrans" cxnId="{31A83F8E-867E-47E7-9307-7C467C9939C1}">
      <dgm:prSet/>
      <dgm:spPr/>
      <dgm:t>
        <a:bodyPr/>
        <a:lstStyle/>
        <a:p>
          <a:endParaRPr lang="zh-CN" altLang="en-US"/>
        </a:p>
      </dgm:t>
    </dgm:pt>
    <dgm:pt modelId="{3349B572-8D24-4D21-807E-A2722FE236C6}" type="pres">
      <dgm:prSet presAssocID="{E6C6496F-BCCA-405C-AEF5-2FCC34B141C6}" presName="Name0" presStyleCnt="0">
        <dgm:presLayoutVars>
          <dgm:chPref val="3"/>
          <dgm:dir/>
          <dgm:animLvl val="lvl"/>
          <dgm:resizeHandles/>
        </dgm:presLayoutVars>
      </dgm:prSet>
      <dgm:spPr/>
    </dgm:pt>
    <dgm:pt modelId="{6376C481-12B3-497E-9CD6-1F1F781AE342}" type="pres">
      <dgm:prSet presAssocID="{3252AB6C-4A98-4BF3-9CBC-4C456F66EF5D}" presName="horFlow" presStyleCnt="0"/>
      <dgm:spPr/>
    </dgm:pt>
    <dgm:pt modelId="{F9435A0F-AB42-4D96-A713-F2E3FA9E849A}" type="pres">
      <dgm:prSet presAssocID="{3252AB6C-4A98-4BF3-9CBC-4C456F66EF5D}" presName="bigChev" presStyleLbl="node1" presStyleIdx="0" presStyleCnt="1"/>
      <dgm:spPr/>
    </dgm:pt>
  </dgm:ptLst>
  <dgm:cxnLst>
    <dgm:cxn modelId="{BDD3EE40-C72B-438B-8452-72CC0DE41AEA}" type="presOf" srcId="{3252AB6C-4A98-4BF3-9CBC-4C456F66EF5D}" destId="{F9435A0F-AB42-4D96-A713-F2E3FA9E849A}" srcOrd="0" destOrd="0" presId="urn:microsoft.com/office/officeart/2005/8/layout/lProcess3"/>
    <dgm:cxn modelId="{00686571-C4BF-4CA3-9014-0DEFBB5B601D}" type="presOf" srcId="{E6C6496F-BCCA-405C-AEF5-2FCC34B141C6}" destId="{3349B572-8D24-4D21-807E-A2722FE236C6}" srcOrd="0" destOrd="0" presId="urn:microsoft.com/office/officeart/2005/8/layout/lProcess3"/>
    <dgm:cxn modelId="{31A83F8E-867E-47E7-9307-7C467C9939C1}" srcId="{E6C6496F-BCCA-405C-AEF5-2FCC34B141C6}" destId="{3252AB6C-4A98-4BF3-9CBC-4C456F66EF5D}" srcOrd="0" destOrd="0" parTransId="{7A2525B4-8576-498A-B61C-C1E17A699B63}" sibTransId="{24F8B620-5515-4FCD-8FCD-F683AF283B90}"/>
    <dgm:cxn modelId="{56B62B58-CA5A-4E09-9735-E8DB30CCFB31}" type="presParOf" srcId="{3349B572-8D24-4D21-807E-A2722FE236C6}" destId="{6376C481-12B3-497E-9CD6-1F1F781AE342}" srcOrd="0" destOrd="0" presId="urn:microsoft.com/office/officeart/2005/8/layout/lProcess3"/>
    <dgm:cxn modelId="{F72B66E9-3246-44CF-83A3-BEF7D9D7DFB2}" type="presParOf" srcId="{6376C481-12B3-497E-9CD6-1F1F781AE342}" destId="{F9435A0F-AB42-4D96-A713-F2E3FA9E849A}" srcOrd="0"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1AB8EB-56E6-4314-AA1B-D1DE4100C2F0}"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zh-CN" altLang="en-US"/>
        </a:p>
      </dgm:t>
    </dgm:pt>
    <dgm:pt modelId="{7FC1B2D4-E365-48CD-B60B-4A028B8544C8}">
      <dgm:prSet/>
      <dgm:spPr/>
      <dgm:t>
        <a:bodyPr/>
        <a:lstStyle/>
        <a:p>
          <a:r>
            <a:rPr lang="zh-CN" dirty="0"/>
            <a:t>动作预测算法</a:t>
          </a:r>
        </a:p>
      </dgm:t>
    </dgm:pt>
    <dgm:pt modelId="{A72B3F52-388D-43A7-97D1-B2BEFA92117D}" type="parTrans" cxnId="{7F4B1A18-3A73-446A-A0AE-908EE82A61BC}">
      <dgm:prSet/>
      <dgm:spPr/>
      <dgm:t>
        <a:bodyPr/>
        <a:lstStyle/>
        <a:p>
          <a:endParaRPr lang="zh-CN" altLang="en-US"/>
        </a:p>
      </dgm:t>
    </dgm:pt>
    <dgm:pt modelId="{87D357B8-1F2C-426E-AC10-C83235C013F8}" type="sibTrans" cxnId="{7F4B1A18-3A73-446A-A0AE-908EE82A61BC}">
      <dgm:prSet/>
      <dgm:spPr/>
      <dgm:t>
        <a:bodyPr/>
        <a:lstStyle/>
        <a:p>
          <a:endParaRPr lang="zh-CN" altLang="en-US"/>
        </a:p>
      </dgm:t>
    </dgm:pt>
    <dgm:pt modelId="{C8374008-E2BB-46F5-BBDE-03BB2C839694}" type="pres">
      <dgm:prSet presAssocID="{3C1AB8EB-56E6-4314-AA1B-D1DE4100C2F0}" presName="Name0" presStyleCnt="0">
        <dgm:presLayoutVars>
          <dgm:chPref val="3"/>
          <dgm:dir/>
          <dgm:animLvl val="lvl"/>
          <dgm:resizeHandles/>
        </dgm:presLayoutVars>
      </dgm:prSet>
      <dgm:spPr/>
    </dgm:pt>
    <dgm:pt modelId="{7B1FD52A-C752-492C-86E6-508F987A6A34}" type="pres">
      <dgm:prSet presAssocID="{7FC1B2D4-E365-48CD-B60B-4A028B8544C8}" presName="horFlow" presStyleCnt="0"/>
      <dgm:spPr/>
    </dgm:pt>
    <dgm:pt modelId="{C16D5868-CEC3-4454-86D6-0CD279EE8B8E}" type="pres">
      <dgm:prSet presAssocID="{7FC1B2D4-E365-48CD-B60B-4A028B8544C8}" presName="bigChev" presStyleLbl="node1" presStyleIdx="0" presStyleCnt="1"/>
      <dgm:spPr/>
    </dgm:pt>
  </dgm:ptLst>
  <dgm:cxnLst>
    <dgm:cxn modelId="{7F4B1A18-3A73-446A-A0AE-908EE82A61BC}" srcId="{3C1AB8EB-56E6-4314-AA1B-D1DE4100C2F0}" destId="{7FC1B2D4-E365-48CD-B60B-4A028B8544C8}" srcOrd="0" destOrd="0" parTransId="{A72B3F52-388D-43A7-97D1-B2BEFA92117D}" sibTransId="{87D357B8-1F2C-426E-AC10-C83235C013F8}"/>
    <dgm:cxn modelId="{E78BD9BB-D91E-4AB8-BCB5-FC528B1D7D85}" type="presOf" srcId="{3C1AB8EB-56E6-4314-AA1B-D1DE4100C2F0}" destId="{C8374008-E2BB-46F5-BBDE-03BB2C839694}" srcOrd="0" destOrd="0" presId="urn:microsoft.com/office/officeart/2005/8/layout/lProcess3"/>
    <dgm:cxn modelId="{A7E5D6FD-734F-4DC0-8E16-55AC58597574}" type="presOf" srcId="{7FC1B2D4-E365-48CD-B60B-4A028B8544C8}" destId="{C16D5868-CEC3-4454-86D6-0CD279EE8B8E}" srcOrd="0" destOrd="0" presId="urn:microsoft.com/office/officeart/2005/8/layout/lProcess3"/>
    <dgm:cxn modelId="{E080F8B2-3333-4214-AC43-90F567647C3F}" type="presParOf" srcId="{C8374008-E2BB-46F5-BBDE-03BB2C839694}" destId="{7B1FD52A-C752-492C-86E6-508F987A6A34}" srcOrd="0" destOrd="0" presId="urn:microsoft.com/office/officeart/2005/8/layout/lProcess3"/>
    <dgm:cxn modelId="{A9928031-662C-4242-8E7A-D8C1DAA9C7C6}" type="presParOf" srcId="{7B1FD52A-C752-492C-86E6-508F987A6A34}" destId="{C16D5868-CEC3-4454-86D6-0CD279EE8B8E}" srcOrd="0" destOrd="0" presId="urn:microsoft.com/office/officeart/2005/8/layout/lProcess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996E2-69F5-4B54-A0CF-3A923A02752D}"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zh-CN" altLang="en-US"/>
        </a:p>
      </dgm:t>
    </dgm:pt>
    <dgm:pt modelId="{6B450712-F3CA-4C5E-8971-8921255329BC}">
      <dgm:prSet/>
      <dgm:spPr/>
      <dgm:t>
        <a:bodyPr/>
        <a:lstStyle/>
        <a:p>
          <a:r>
            <a:rPr lang="zh-CN"/>
            <a:t>部署与测试</a:t>
          </a:r>
        </a:p>
      </dgm:t>
    </dgm:pt>
    <dgm:pt modelId="{EBC68EE9-F29C-4596-ACF7-A2266DB72912}" type="parTrans" cxnId="{CD5A9CD5-A806-46E4-A767-32558E62E514}">
      <dgm:prSet/>
      <dgm:spPr/>
      <dgm:t>
        <a:bodyPr/>
        <a:lstStyle/>
        <a:p>
          <a:endParaRPr lang="zh-CN" altLang="en-US"/>
        </a:p>
      </dgm:t>
    </dgm:pt>
    <dgm:pt modelId="{DBD620DA-4324-4C16-92C5-FE1E5DE3094B}" type="sibTrans" cxnId="{CD5A9CD5-A806-46E4-A767-32558E62E514}">
      <dgm:prSet/>
      <dgm:spPr/>
      <dgm:t>
        <a:bodyPr/>
        <a:lstStyle/>
        <a:p>
          <a:endParaRPr lang="zh-CN" altLang="en-US"/>
        </a:p>
      </dgm:t>
    </dgm:pt>
    <dgm:pt modelId="{0DAEC9BD-69CA-43D1-AEE7-6AFF354DF3F4}" type="pres">
      <dgm:prSet presAssocID="{F52996E2-69F5-4B54-A0CF-3A923A02752D}" presName="Name0" presStyleCnt="0">
        <dgm:presLayoutVars>
          <dgm:chPref val="3"/>
          <dgm:dir/>
          <dgm:animLvl val="lvl"/>
          <dgm:resizeHandles/>
        </dgm:presLayoutVars>
      </dgm:prSet>
      <dgm:spPr/>
    </dgm:pt>
    <dgm:pt modelId="{4B237647-3451-492E-9EA1-91FA04E96DF4}" type="pres">
      <dgm:prSet presAssocID="{6B450712-F3CA-4C5E-8971-8921255329BC}" presName="horFlow" presStyleCnt="0"/>
      <dgm:spPr/>
    </dgm:pt>
    <dgm:pt modelId="{62360E4E-228B-46AA-8A50-DFFA21B90AD3}" type="pres">
      <dgm:prSet presAssocID="{6B450712-F3CA-4C5E-8971-8921255329BC}" presName="bigChev" presStyleLbl="node1" presStyleIdx="0" presStyleCnt="1"/>
      <dgm:spPr/>
    </dgm:pt>
  </dgm:ptLst>
  <dgm:cxnLst>
    <dgm:cxn modelId="{84944FAC-62A1-482D-BEA9-20CF965EAC80}" type="presOf" srcId="{6B450712-F3CA-4C5E-8971-8921255329BC}" destId="{62360E4E-228B-46AA-8A50-DFFA21B90AD3}" srcOrd="0" destOrd="0" presId="urn:microsoft.com/office/officeart/2005/8/layout/lProcess3"/>
    <dgm:cxn modelId="{CD5A9CD5-A806-46E4-A767-32558E62E514}" srcId="{F52996E2-69F5-4B54-A0CF-3A923A02752D}" destId="{6B450712-F3CA-4C5E-8971-8921255329BC}" srcOrd="0" destOrd="0" parTransId="{EBC68EE9-F29C-4596-ACF7-A2266DB72912}" sibTransId="{DBD620DA-4324-4C16-92C5-FE1E5DE3094B}"/>
    <dgm:cxn modelId="{581BE2DB-76D3-4BFD-9801-98737214426E}" type="presOf" srcId="{F52996E2-69F5-4B54-A0CF-3A923A02752D}" destId="{0DAEC9BD-69CA-43D1-AEE7-6AFF354DF3F4}" srcOrd="0" destOrd="0" presId="urn:microsoft.com/office/officeart/2005/8/layout/lProcess3"/>
    <dgm:cxn modelId="{1BA011B8-8320-48DB-97B9-4E7B1D682228}" type="presParOf" srcId="{0DAEC9BD-69CA-43D1-AEE7-6AFF354DF3F4}" destId="{4B237647-3451-492E-9EA1-91FA04E96DF4}" srcOrd="0" destOrd="0" presId="urn:microsoft.com/office/officeart/2005/8/layout/lProcess3"/>
    <dgm:cxn modelId="{5CFE3F5D-6DF4-468B-8668-4FB431A5626B}" type="presParOf" srcId="{4B237647-3451-492E-9EA1-91FA04E96DF4}" destId="{62360E4E-228B-46AA-8A50-DFFA21B90AD3}" srcOrd="0" destOrd="0" presId="urn:microsoft.com/office/officeart/2005/8/layout/lProcess3"/>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E36B1D-D109-47A3-853C-C68651E9D4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53A44CE-4774-4EBE-9D3A-97C7A85CC667}">
      <dgm:prSet/>
      <dgm:spPr/>
      <dgm:t>
        <a:bodyPr/>
        <a:lstStyle/>
        <a:p>
          <a:r>
            <a:rPr lang="zh-CN" dirty="0"/>
            <a:t>为了实现运动辅助功能，我们需要通过广泛的调研，从形式上考虑系统的输入输出是什么，所需的数据的形式是什么，使用什么传感器才能获取对应的数据。</a:t>
          </a:r>
        </a:p>
      </dgm:t>
    </dgm:pt>
    <dgm:pt modelId="{B21624B4-00E9-4E39-8716-DEACF9EE06A6}" type="parTrans" cxnId="{1A96BF95-B458-4EBD-B498-BC6602114A47}">
      <dgm:prSet/>
      <dgm:spPr/>
      <dgm:t>
        <a:bodyPr/>
        <a:lstStyle/>
        <a:p>
          <a:endParaRPr lang="zh-CN" altLang="en-US"/>
        </a:p>
      </dgm:t>
    </dgm:pt>
    <dgm:pt modelId="{3F2AD467-BDC6-4EE2-90DA-B3AC36CFB508}" type="sibTrans" cxnId="{1A96BF95-B458-4EBD-B498-BC6602114A47}">
      <dgm:prSet/>
      <dgm:spPr/>
      <dgm:t>
        <a:bodyPr/>
        <a:lstStyle/>
        <a:p>
          <a:endParaRPr lang="zh-CN" altLang="en-US"/>
        </a:p>
      </dgm:t>
    </dgm:pt>
    <dgm:pt modelId="{C9FD02FF-C5F9-4538-9130-87303385EC9B}" type="pres">
      <dgm:prSet presAssocID="{49E36B1D-D109-47A3-853C-C68651E9D4C2}" presName="linear" presStyleCnt="0">
        <dgm:presLayoutVars>
          <dgm:animLvl val="lvl"/>
          <dgm:resizeHandles val="exact"/>
        </dgm:presLayoutVars>
      </dgm:prSet>
      <dgm:spPr/>
    </dgm:pt>
    <dgm:pt modelId="{932C9F9E-C752-4743-9461-94AA05675A0F}" type="pres">
      <dgm:prSet presAssocID="{453A44CE-4774-4EBE-9D3A-97C7A85CC667}" presName="parentText" presStyleLbl="node1" presStyleIdx="0" presStyleCnt="1">
        <dgm:presLayoutVars>
          <dgm:chMax val="0"/>
          <dgm:bulletEnabled val="1"/>
        </dgm:presLayoutVars>
      </dgm:prSet>
      <dgm:spPr/>
    </dgm:pt>
  </dgm:ptLst>
  <dgm:cxnLst>
    <dgm:cxn modelId="{7CB52461-AF19-46B6-8A4C-62D935CD8B40}" type="presOf" srcId="{49E36B1D-D109-47A3-853C-C68651E9D4C2}" destId="{C9FD02FF-C5F9-4538-9130-87303385EC9B}" srcOrd="0" destOrd="0" presId="urn:microsoft.com/office/officeart/2005/8/layout/vList2"/>
    <dgm:cxn modelId="{8C03CF8A-FFCA-44C4-BEC0-EE65679FE6B8}" type="presOf" srcId="{453A44CE-4774-4EBE-9D3A-97C7A85CC667}" destId="{932C9F9E-C752-4743-9461-94AA05675A0F}" srcOrd="0" destOrd="0" presId="urn:microsoft.com/office/officeart/2005/8/layout/vList2"/>
    <dgm:cxn modelId="{1A96BF95-B458-4EBD-B498-BC6602114A47}" srcId="{49E36B1D-D109-47A3-853C-C68651E9D4C2}" destId="{453A44CE-4774-4EBE-9D3A-97C7A85CC667}" srcOrd="0" destOrd="0" parTransId="{B21624B4-00E9-4E39-8716-DEACF9EE06A6}" sibTransId="{3F2AD467-BDC6-4EE2-90DA-B3AC36CFB508}"/>
    <dgm:cxn modelId="{EFE8D5E3-6ADF-48D4-94DC-74D6BAF8AD54}" type="presParOf" srcId="{C9FD02FF-C5F9-4538-9130-87303385EC9B}" destId="{932C9F9E-C752-4743-9461-94AA05675A0F}" srcOrd="0" destOrd="0" presId="urn:microsoft.com/office/officeart/2005/8/layout/vList2"/>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B09A1E-A515-461C-84BA-15654871ED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D78FDBF-62E1-42C7-BEC4-602DE5CE79DA}">
      <dgm:prSet/>
      <dgm:spPr/>
      <dgm:t>
        <a:bodyPr/>
        <a:lstStyle/>
        <a:p>
          <a:r>
            <a:rPr lang="zh-CN" dirty="0"/>
            <a:t>我们需要根据实际需要，制定具体的计划来采集本次实验所需要的实验数据，并整理成系统的输入输出格式。</a:t>
          </a:r>
        </a:p>
      </dgm:t>
    </dgm:pt>
    <dgm:pt modelId="{E9931DE5-53BC-4DDB-B9CD-39091F4E2DA3}" type="parTrans" cxnId="{2B35C85D-C2E4-4E71-8F21-D98BC67982F7}">
      <dgm:prSet/>
      <dgm:spPr/>
      <dgm:t>
        <a:bodyPr/>
        <a:lstStyle/>
        <a:p>
          <a:endParaRPr lang="zh-CN" altLang="en-US"/>
        </a:p>
      </dgm:t>
    </dgm:pt>
    <dgm:pt modelId="{967EB945-9392-49E4-857C-46A3E3A2CD92}" type="sibTrans" cxnId="{2B35C85D-C2E4-4E71-8F21-D98BC67982F7}">
      <dgm:prSet/>
      <dgm:spPr/>
      <dgm:t>
        <a:bodyPr/>
        <a:lstStyle/>
        <a:p>
          <a:endParaRPr lang="zh-CN" altLang="en-US"/>
        </a:p>
      </dgm:t>
    </dgm:pt>
    <dgm:pt modelId="{00E8E2FA-3454-4A04-8928-56C4AF97D94C}" type="pres">
      <dgm:prSet presAssocID="{65B09A1E-A515-461C-84BA-15654871EDCA}" presName="linear" presStyleCnt="0">
        <dgm:presLayoutVars>
          <dgm:animLvl val="lvl"/>
          <dgm:resizeHandles val="exact"/>
        </dgm:presLayoutVars>
      </dgm:prSet>
      <dgm:spPr/>
    </dgm:pt>
    <dgm:pt modelId="{5D231C7E-5A43-42F2-8F59-4DDDEEF67DB8}" type="pres">
      <dgm:prSet presAssocID="{DD78FDBF-62E1-42C7-BEC4-602DE5CE79DA}" presName="parentText" presStyleLbl="node1" presStyleIdx="0" presStyleCnt="1" custScaleY="103403">
        <dgm:presLayoutVars>
          <dgm:chMax val="0"/>
          <dgm:bulletEnabled val="1"/>
        </dgm:presLayoutVars>
      </dgm:prSet>
      <dgm:spPr/>
    </dgm:pt>
  </dgm:ptLst>
  <dgm:cxnLst>
    <dgm:cxn modelId="{2B35C85D-C2E4-4E71-8F21-D98BC67982F7}" srcId="{65B09A1E-A515-461C-84BA-15654871EDCA}" destId="{DD78FDBF-62E1-42C7-BEC4-602DE5CE79DA}" srcOrd="0" destOrd="0" parTransId="{E9931DE5-53BC-4DDB-B9CD-39091F4E2DA3}" sibTransId="{967EB945-9392-49E4-857C-46A3E3A2CD92}"/>
    <dgm:cxn modelId="{1ACE1498-87A9-49BE-9DE2-D69C09A593EB}" type="presOf" srcId="{DD78FDBF-62E1-42C7-BEC4-602DE5CE79DA}" destId="{5D231C7E-5A43-42F2-8F59-4DDDEEF67DB8}" srcOrd="0" destOrd="0" presId="urn:microsoft.com/office/officeart/2005/8/layout/vList2"/>
    <dgm:cxn modelId="{2E703BF2-C19C-463B-BFB0-71B1A1C36C12}" type="presOf" srcId="{65B09A1E-A515-461C-84BA-15654871EDCA}" destId="{00E8E2FA-3454-4A04-8928-56C4AF97D94C}" srcOrd="0" destOrd="0" presId="urn:microsoft.com/office/officeart/2005/8/layout/vList2"/>
    <dgm:cxn modelId="{4983B1A1-5EAF-4042-A1F2-67C8D1C340BD}" type="presParOf" srcId="{00E8E2FA-3454-4A04-8928-56C4AF97D94C}" destId="{5D231C7E-5A43-42F2-8F59-4DDDEEF67DB8}" srcOrd="0" destOrd="0" presId="urn:microsoft.com/office/officeart/2005/8/layout/vList2"/>
  </dgm:cxnLst>
  <dgm:bg/>
  <dgm:whole/>
  <dgm:extLst>
    <a:ext uri="http://schemas.microsoft.com/office/drawing/2008/diagram">
      <dsp:dataModelExt xmlns:dsp="http://schemas.microsoft.com/office/drawing/2008/diagram" relId="rId4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BAD3D5-A8F2-4C8F-AE61-E0F5A6D3C5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1849C3F-0DAB-4DD5-9678-898030A1A353}">
      <dgm:prSet/>
      <dgm:spPr/>
      <dgm:t>
        <a:bodyPr/>
        <a:lstStyle/>
        <a:p>
          <a:r>
            <a:rPr lang="zh-CN" dirty="0"/>
            <a:t>根据已有的数据，选择合适的训练模型完成从输入到输出的映射，完成动作预测功能。</a:t>
          </a:r>
        </a:p>
      </dgm:t>
    </dgm:pt>
    <dgm:pt modelId="{B51A8AE1-DAFD-4F06-A516-B0DD166B8BB9}" type="parTrans" cxnId="{6AB08514-E503-487F-8F91-3F1BC530490E}">
      <dgm:prSet/>
      <dgm:spPr/>
      <dgm:t>
        <a:bodyPr/>
        <a:lstStyle/>
        <a:p>
          <a:endParaRPr lang="zh-CN" altLang="en-US"/>
        </a:p>
      </dgm:t>
    </dgm:pt>
    <dgm:pt modelId="{EDEA4D2A-A608-4139-83A3-50B09853A859}" type="sibTrans" cxnId="{6AB08514-E503-487F-8F91-3F1BC530490E}">
      <dgm:prSet/>
      <dgm:spPr/>
      <dgm:t>
        <a:bodyPr/>
        <a:lstStyle/>
        <a:p>
          <a:endParaRPr lang="zh-CN" altLang="en-US"/>
        </a:p>
      </dgm:t>
    </dgm:pt>
    <dgm:pt modelId="{5DE88626-2AFD-4509-A81E-6A65C41CFDF4}" type="pres">
      <dgm:prSet presAssocID="{5FBAD3D5-A8F2-4C8F-AE61-E0F5A6D3C566}" presName="linear" presStyleCnt="0">
        <dgm:presLayoutVars>
          <dgm:animLvl val="lvl"/>
          <dgm:resizeHandles val="exact"/>
        </dgm:presLayoutVars>
      </dgm:prSet>
      <dgm:spPr/>
    </dgm:pt>
    <dgm:pt modelId="{1E4A5ADA-8776-4AA8-B2EC-9B53FF8234AE}" type="pres">
      <dgm:prSet presAssocID="{B1849C3F-0DAB-4DD5-9678-898030A1A353}" presName="parentText" presStyleLbl="node1" presStyleIdx="0" presStyleCnt="1">
        <dgm:presLayoutVars>
          <dgm:chMax val="0"/>
          <dgm:bulletEnabled val="1"/>
        </dgm:presLayoutVars>
      </dgm:prSet>
      <dgm:spPr/>
    </dgm:pt>
  </dgm:ptLst>
  <dgm:cxnLst>
    <dgm:cxn modelId="{B5DD8308-ED1D-4D7B-9E1A-3516E34357E1}" type="presOf" srcId="{B1849C3F-0DAB-4DD5-9678-898030A1A353}" destId="{1E4A5ADA-8776-4AA8-B2EC-9B53FF8234AE}" srcOrd="0" destOrd="0" presId="urn:microsoft.com/office/officeart/2005/8/layout/vList2"/>
    <dgm:cxn modelId="{6AB08514-E503-487F-8F91-3F1BC530490E}" srcId="{5FBAD3D5-A8F2-4C8F-AE61-E0F5A6D3C566}" destId="{B1849C3F-0DAB-4DD5-9678-898030A1A353}" srcOrd="0" destOrd="0" parTransId="{B51A8AE1-DAFD-4F06-A516-B0DD166B8BB9}" sibTransId="{EDEA4D2A-A608-4139-83A3-50B09853A859}"/>
    <dgm:cxn modelId="{6AD9BB37-79AB-44AB-BE3C-D3FBDCE6620C}" type="presOf" srcId="{5FBAD3D5-A8F2-4C8F-AE61-E0F5A6D3C566}" destId="{5DE88626-2AFD-4509-A81E-6A65C41CFDF4}" srcOrd="0" destOrd="0" presId="urn:microsoft.com/office/officeart/2005/8/layout/vList2"/>
    <dgm:cxn modelId="{BD10EA22-5348-4E23-89E8-1DFD2CAC4AE9}" type="presParOf" srcId="{5DE88626-2AFD-4509-A81E-6A65C41CFDF4}" destId="{1E4A5ADA-8776-4AA8-B2EC-9B53FF8234AE}" srcOrd="0" destOrd="0" presId="urn:microsoft.com/office/officeart/2005/8/layout/vList2"/>
  </dgm:cxnLst>
  <dgm:bg/>
  <dgm:whole/>
  <dgm:extLst>
    <a:ext uri="http://schemas.microsoft.com/office/drawing/2008/diagram">
      <dsp:dataModelExt xmlns:dsp="http://schemas.microsoft.com/office/drawing/2008/diagram" relId="rId4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86C94D-5976-4DE8-BA2E-D658649C92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56D5D56-8056-43F8-B84C-904710317162}">
      <dgm:prSet/>
      <dgm:spPr/>
      <dgm:t>
        <a:bodyPr/>
        <a:lstStyle/>
        <a:p>
          <a:r>
            <a:rPr lang="zh-CN" dirty="0"/>
            <a:t>测试人员穿戴上传感装置，测试动作预测算法是否能够实时预测测试人员的动作意图，并考虑部署在实体机器上</a:t>
          </a:r>
        </a:p>
      </dgm:t>
    </dgm:pt>
    <dgm:pt modelId="{06AE2FDF-CD91-461F-8753-C1C7205B1707}" type="parTrans" cxnId="{04B6A843-C0AE-429F-93E2-37286E3556B4}">
      <dgm:prSet/>
      <dgm:spPr/>
      <dgm:t>
        <a:bodyPr/>
        <a:lstStyle/>
        <a:p>
          <a:endParaRPr lang="zh-CN" altLang="en-US"/>
        </a:p>
      </dgm:t>
    </dgm:pt>
    <dgm:pt modelId="{F131E80B-6732-4A9B-AD2D-0DA71847AC17}" type="sibTrans" cxnId="{04B6A843-C0AE-429F-93E2-37286E3556B4}">
      <dgm:prSet/>
      <dgm:spPr/>
      <dgm:t>
        <a:bodyPr/>
        <a:lstStyle/>
        <a:p>
          <a:endParaRPr lang="zh-CN" altLang="en-US"/>
        </a:p>
      </dgm:t>
    </dgm:pt>
    <dgm:pt modelId="{593DB306-6617-4AFD-95AF-D56DCE4A2952}" type="pres">
      <dgm:prSet presAssocID="{C486C94D-5976-4DE8-BA2E-D658649C926B}" presName="linear" presStyleCnt="0">
        <dgm:presLayoutVars>
          <dgm:animLvl val="lvl"/>
          <dgm:resizeHandles val="exact"/>
        </dgm:presLayoutVars>
      </dgm:prSet>
      <dgm:spPr/>
    </dgm:pt>
    <dgm:pt modelId="{F1025100-B3C4-453C-9AE6-DE4B769FECFF}" type="pres">
      <dgm:prSet presAssocID="{F56D5D56-8056-43F8-B84C-904710317162}" presName="parentText" presStyleLbl="node1" presStyleIdx="0" presStyleCnt="1">
        <dgm:presLayoutVars>
          <dgm:chMax val="0"/>
          <dgm:bulletEnabled val="1"/>
        </dgm:presLayoutVars>
      </dgm:prSet>
      <dgm:spPr/>
    </dgm:pt>
  </dgm:ptLst>
  <dgm:cxnLst>
    <dgm:cxn modelId="{F74FB22D-81E3-4801-85BA-BEAB59918BB3}" type="presOf" srcId="{C486C94D-5976-4DE8-BA2E-D658649C926B}" destId="{593DB306-6617-4AFD-95AF-D56DCE4A2952}" srcOrd="0" destOrd="0" presId="urn:microsoft.com/office/officeart/2005/8/layout/vList2"/>
    <dgm:cxn modelId="{04B6A843-C0AE-429F-93E2-37286E3556B4}" srcId="{C486C94D-5976-4DE8-BA2E-D658649C926B}" destId="{F56D5D56-8056-43F8-B84C-904710317162}" srcOrd="0" destOrd="0" parTransId="{06AE2FDF-CD91-461F-8753-C1C7205B1707}" sibTransId="{F131E80B-6732-4A9B-AD2D-0DA71847AC17}"/>
    <dgm:cxn modelId="{FC0D5FD7-3969-40EA-8683-12FFD2E07AD4}" type="presOf" srcId="{F56D5D56-8056-43F8-B84C-904710317162}" destId="{F1025100-B3C4-453C-9AE6-DE4B769FECFF}" srcOrd="0" destOrd="0" presId="urn:microsoft.com/office/officeart/2005/8/layout/vList2"/>
    <dgm:cxn modelId="{047649C2-4754-4C95-9750-85FFCE6FE727}" type="presParOf" srcId="{593DB306-6617-4AFD-95AF-D56DCE4A2952}" destId="{F1025100-B3C4-453C-9AE6-DE4B769FECFF}" srcOrd="0" destOrd="0" presId="urn:microsoft.com/office/officeart/2005/8/layout/vList2"/>
  </dgm:cxnLst>
  <dgm:bg/>
  <dgm:whole/>
  <dgm:extLst>
    <a:ext uri="http://schemas.microsoft.com/office/drawing/2008/diagram">
      <dsp:dataModelExt xmlns:dsp="http://schemas.microsoft.com/office/drawing/2008/diagram" relId="rId5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55A455-A206-4F08-989A-9D5C1AB3FCA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E7782EE-36FA-4762-BEFB-91D56CEEDD9E}">
      <dgm:prSet/>
      <dgm:spPr/>
      <dgm:t>
        <a:bodyPr/>
        <a:lstStyle/>
        <a:p>
          <a:r>
            <a:rPr lang="zh-CN" b="1" i="0" dirty="0"/>
            <a:t>运动数据</a:t>
          </a:r>
          <a:r>
            <a:rPr lang="zh-CN" b="0" i="0" dirty="0"/>
            <a:t>：描述动作者当前运动状态的信息，包括：</a:t>
          </a:r>
          <a:endParaRPr lang="zh-CN" dirty="0"/>
        </a:p>
      </dgm:t>
    </dgm:pt>
    <dgm:pt modelId="{76E0BC7E-5720-483E-BEF3-28D7BBAB7183}" type="parTrans" cxnId="{4E05070C-1D1A-47EB-BADE-E022B0BC023E}">
      <dgm:prSet/>
      <dgm:spPr/>
      <dgm:t>
        <a:bodyPr/>
        <a:lstStyle/>
        <a:p>
          <a:endParaRPr lang="zh-CN" altLang="en-US"/>
        </a:p>
      </dgm:t>
    </dgm:pt>
    <dgm:pt modelId="{283A7D15-9881-43CC-8F7E-ACFAE310EAA6}" type="sibTrans" cxnId="{4E05070C-1D1A-47EB-BADE-E022B0BC023E}">
      <dgm:prSet/>
      <dgm:spPr/>
      <dgm:t>
        <a:bodyPr/>
        <a:lstStyle/>
        <a:p>
          <a:endParaRPr lang="zh-CN" altLang="en-US"/>
        </a:p>
      </dgm:t>
    </dgm:pt>
    <dgm:pt modelId="{E8F4496A-B4CB-49D3-BBDD-8E2B205C6B67}">
      <dgm:prSet/>
      <dgm:spPr/>
      <dgm:t>
        <a:bodyPr/>
        <a:lstStyle/>
        <a:p>
          <a:r>
            <a:rPr lang="zh-CN" b="1" i="0" dirty="0"/>
            <a:t>人体姿态</a:t>
          </a:r>
          <a:r>
            <a:rPr lang="zh-CN" b="0" i="0" dirty="0"/>
            <a:t>：人体各部位的相对位置和角度，可以通过</a:t>
          </a:r>
          <a:r>
            <a:rPr lang="zh-CN" b="1" i="0" dirty="0"/>
            <a:t>光学</a:t>
          </a:r>
          <a:r>
            <a:rPr lang="zh-CN" b="0" i="0" dirty="0"/>
            <a:t>或</a:t>
          </a:r>
          <a:r>
            <a:rPr lang="zh-CN" b="1" i="0" dirty="0"/>
            <a:t>惯性</a:t>
          </a:r>
          <a:r>
            <a:rPr lang="zh-CN" b="0" i="0" dirty="0"/>
            <a:t>传感器获取。</a:t>
          </a:r>
          <a:endParaRPr lang="zh-CN" dirty="0"/>
        </a:p>
      </dgm:t>
    </dgm:pt>
    <dgm:pt modelId="{92486C08-F8F7-4B53-8025-1FC416A0A5F1}" type="parTrans" cxnId="{F5B3B3A9-AD01-480D-A922-9C3DACD112B8}">
      <dgm:prSet/>
      <dgm:spPr/>
      <dgm:t>
        <a:bodyPr/>
        <a:lstStyle/>
        <a:p>
          <a:endParaRPr lang="zh-CN" altLang="en-US"/>
        </a:p>
      </dgm:t>
    </dgm:pt>
    <dgm:pt modelId="{1CF0336E-04B8-495E-80DE-3935ACDDC3F2}" type="sibTrans" cxnId="{F5B3B3A9-AD01-480D-A922-9C3DACD112B8}">
      <dgm:prSet/>
      <dgm:spPr/>
      <dgm:t>
        <a:bodyPr/>
        <a:lstStyle/>
        <a:p>
          <a:endParaRPr lang="zh-CN" altLang="en-US"/>
        </a:p>
      </dgm:t>
    </dgm:pt>
    <dgm:pt modelId="{04C04287-8C6F-4AF3-8E14-8BE6D3D786D4}">
      <dgm:prSet/>
      <dgm:spPr/>
      <dgm:t>
        <a:bodyPr/>
        <a:lstStyle/>
        <a:p>
          <a:r>
            <a:rPr lang="zh-CN" b="1" i="0" dirty="0"/>
            <a:t>运动轨迹</a:t>
          </a:r>
          <a:r>
            <a:rPr lang="zh-CN" b="0" i="0" dirty="0"/>
            <a:t>：人体各部位在空间中的运动路径，可以通过</a:t>
          </a:r>
          <a:r>
            <a:rPr lang="zh-CN" b="1" i="0" dirty="0"/>
            <a:t>光学</a:t>
          </a:r>
          <a:r>
            <a:rPr lang="zh-CN" b="0" i="0" dirty="0"/>
            <a:t>或</a:t>
          </a:r>
          <a:r>
            <a:rPr lang="zh-CN" b="1" i="0" dirty="0"/>
            <a:t>惯性</a:t>
          </a:r>
          <a:r>
            <a:rPr lang="zh-CN" b="0" i="0" dirty="0"/>
            <a:t>传感器获取。</a:t>
          </a:r>
          <a:endParaRPr lang="zh-CN" dirty="0"/>
        </a:p>
      </dgm:t>
    </dgm:pt>
    <dgm:pt modelId="{8A3A2802-224A-47B8-BDBF-9445990B29F6}" type="parTrans" cxnId="{2B2BD481-D11E-4CFC-8C67-56674BBD0B1E}">
      <dgm:prSet/>
      <dgm:spPr/>
      <dgm:t>
        <a:bodyPr/>
        <a:lstStyle/>
        <a:p>
          <a:endParaRPr lang="zh-CN" altLang="en-US"/>
        </a:p>
      </dgm:t>
    </dgm:pt>
    <dgm:pt modelId="{F8DB2737-5685-4010-892F-3CCD9783441A}" type="sibTrans" cxnId="{2B2BD481-D11E-4CFC-8C67-56674BBD0B1E}">
      <dgm:prSet/>
      <dgm:spPr/>
      <dgm:t>
        <a:bodyPr/>
        <a:lstStyle/>
        <a:p>
          <a:endParaRPr lang="zh-CN" altLang="en-US"/>
        </a:p>
      </dgm:t>
    </dgm:pt>
    <dgm:pt modelId="{C20AA911-BD33-4622-9360-0B82521EE63A}">
      <dgm:prSet/>
      <dgm:spPr/>
      <dgm:t>
        <a:bodyPr/>
        <a:lstStyle/>
        <a:p>
          <a:r>
            <a:rPr lang="zh-CN" b="1" i="0" dirty="0"/>
            <a:t>肌电信号</a:t>
          </a:r>
          <a:r>
            <a:rPr lang="zh-CN" b="0" i="0" dirty="0"/>
            <a:t>：肌肉收缩时产生的电信号，可以通过</a:t>
          </a:r>
          <a:r>
            <a:rPr lang="zh-CN" b="1" i="0" dirty="0"/>
            <a:t>肌电传感器</a:t>
          </a:r>
          <a:r>
            <a:rPr lang="zh-CN" b="0" i="0" dirty="0"/>
            <a:t>获取。</a:t>
          </a:r>
          <a:endParaRPr lang="zh-CN" dirty="0"/>
        </a:p>
      </dgm:t>
    </dgm:pt>
    <dgm:pt modelId="{3BA29077-0F9F-4BDD-964E-F1BBD1682F45}" type="parTrans" cxnId="{F74ABB19-27A2-426E-A8E5-C438E6FFA388}">
      <dgm:prSet/>
      <dgm:spPr/>
      <dgm:t>
        <a:bodyPr/>
        <a:lstStyle/>
        <a:p>
          <a:endParaRPr lang="zh-CN" altLang="en-US"/>
        </a:p>
      </dgm:t>
    </dgm:pt>
    <dgm:pt modelId="{C32412F2-D1AA-4C63-8FB6-10FE5FAB4F8E}" type="sibTrans" cxnId="{F74ABB19-27A2-426E-A8E5-C438E6FFA388}">
      <dgm:prSet/>
      <dgm:spPr/>
      <dgm:t>
        <a:bodyPr/>
        <a:lstStyle/>
        <a:p>
          <a:endParaRPr lang="zh-CN" altLang="en-US"/>
        </a:p>
      </dgm:t>
    </dgm:pt>
    <dgm:pt modelId="{800AC979-0227-4D03-904F-360904692E5B}">
      <dgm:prSet/>
      <dgm:spPr/>
      <dgm:t>
        <a:bodyPr/>
        <a:lstStyle/>
        <a:p>
          <a:r>
            <a:rPr lang="zh-CN" b="1" i="0" dirty="0"/>
            <a:t>环境信息</a:t>
          </a:r>
          <a:r>
            <a:rPr lang="zh-CN" b="0" i="0" dirty="0"/>
            <a:t>：描述运动环境的信息，包括：</a:t>
          </a:r>
          <a:endParaRPr lang="zh-CN" dirty="0"/>
        </a:p>
      </dgm:t>
    </dgm:pt>
    <dgm:pt modelId="{ADA483B5-28C9-4E55-A098-E6186356C5D5}" type="parTrans" cxnId="{5CD0EE20-46F2-46F0-BDE3-8B47CEC998EA}">
      <dgm:prSet/>
      <dgm:spPr/>
      <dgm:t>
        <a:bodyPr/>
        <a:lstStyle/>
        <a:p>
          <a:endParaRPr lang="zh-CN" altLang="en-US"/>
        </a:p>
      </dgm:t>
    </dgm:pt>
    <dgm:pt modelId="{BD92A9D3-AFD4-422C-A1B9-58934AD5794B}" type="sibTrans" cxnId="{5CD0EE20-46F2-46F0-BDE3-8B47CEC998EA}">
      <dgm:prSet/>
      <dgm:spPr/>
      <dgm:t>
        <a:bodyPr/>
        <a:lstStyle/>
        <a:p>
          <a:endParaRPr lang="zh-CN" altLang="en-US"/>
        </a:p>
      </dgm:t>
    </dgm:pt>
    <dgm:pt modelId="{1819FCBB-1D61-458F-8CF4-41BB9C00535D}">
      <dgm:prSet/>
      <dgm:spPr/>
      <dgm:t>
        <a:bodyPr/>
        <a:lstStyle/>
        <a:p>
          <a:r>
            <a:rPr lang="zh-CN" b="1" i="0" dirty="0"/>
            <a:t>场地类型</a:t>
          </a:r>
          <a:r>
            <a:rPr lang="zh-CN" b="0" i="0" dirty="0"/>
            <a:t>：室内或室外、平地或坡地等。</a:t>
          </a:r>
          <a:endParaRPr lang="zh-CN" dirty="0"/>
        </a:p>
      </dgm:t>
    </dgm:pt>
    <dgm:pt modelId="{4A6838D5-400C-48A2-8286-5D44C6E5461C}" type="parTrans" cxnId="{A00A9F33-1DE0-4E7A-A086-B8AD81E59ED7}">
      <dgm:prSet/>
      <dgm:spPr/>
      <dgm:t>
        <a:bodyPr/>
        <a:lstStyle/>
        <a:p>
          <a:endParaRPr lang="zh-CN" altLang="en-US"/>
        </a:p>
      </dgm:t>
    </dgm:pt>
    <dgm:pt modelId="{CB8E80D4-249C-4B89-A87F-7FECE7A8A868}" type="sibTrans" cxnId="{A00A9F33-1DE0-4E7A-A086-B8AD81E59ED7}">
      <dgm:prSet/>
      <dgm:spPr/>
      <dgm:t>
        <a:bodyPr/>
        <a:lstStyle/>
        <a:p>
          <a:endParaRPr lang="zh-CN" altLang="en-US"/>
        </a:p>
      </dgm:t>
    </dgm:pt>
    <dgm:pt modelId="{54CBA762-AE0A-4A8F-83DD-E2BB1FE37351}">
      <dgm:prSet/>
      <dgm:spPr/>
      <dgm:t>
        <a:bodyPr/>
        <a:lstStyle/>
        <a:p>
          <a:r>
            <a:rPr lang="zh-CN" b="1" i="0" dirty="0"/>
            <a:t>运动器械</a:t>
          </a:r>
          <a:r>
            <a:rPr lang="zh-CN" b="0" i="0" dirty="0"/>
            <a:t>：使用的运动器械类型和规格。</a:t>
          </a:r>
          <a:endParaRPr lang="zh-CN" dirty="0"/>
        </a:p>
      </dgm:t>
    </dgm:pt>
    <dgm:pt modelId="{1467DFD4-2572-4633-A3E7-39DF78F542A8}" type="parTrans" cxnId="{9A63607F-ED19-4825-9DBB-8F2B4B52B5CC}">
      <dgm:prSet/>
      <dgm:spPr/>
      <dgm:t>
        <a:bodyPr/>
        <a:lstStyle/>
        <a:p>
          <a:endParaRPr lang="zh-CN" altLang="en-US"/>
        </a:p>
      </dgm:t>
    </dgm:pt>
    <dgm:pt modelId="{F8EEDFB7-2215-48A1-864B-740382AE75FB}" type="sibTrans" cxnId="{9A63607F-ED19-4825-9DBB-8F2B4B52B5CC}">
      <dgm:prSet/>
      <dgm:spPr/>
      <dgm:t>
        <a:bodyPr/>
        <a:lstStyle/>
        <a:p>
          <a:endParaRPr lang="zh-CN" altLang="en-US"/>
        </a:p>
      </dgm:t>
    </dgm:pt>
    <dgm:pt modelId="{E9756CBD-AF1A-45BF-8E4D-F7CE4087005D}" type="pres">
      <dgm:prSet presAssocID="{2A55A455-A206-4F08-989A-9D5C1AB3FCA2}" presName="Name0" presStyleCnt="0">
        <dgm:presLayoutVars>
          <dgm:chMax val="7"/>
          <dgm:chPref val="7"/>
          <dgm:dir/>
        </dgm:presLayoutVars>
      </dgm:prSet>
      <dgm:spPr/>
    </dgm:pt>
    <dgm:pt modelId="{031BDE93-B434-4587-8A07-6B53E0791FBA}" type="pres">
      <dgm:prSet presAssocID="{2A55A455-A206-4F08-989A-9D5C1AB3FCA2}" presName="Name1" presStyleCnt="0"/>
      <dgm:spPr/>
    </dgm:pt>
    <dgm:pt modelId="{F76190AB-2C4E-4D2B-9554-92BEE3F76341}" type="pres">
      <dgm:prSet presAssocID="{2A55A455-A206-4F08-989A-9D5C1AB3FCA2}" presName="cycle" presStyleCnt="0"/>
      <dgm:spPr/>
    </dgm:pt>
    <dgm:pt modelId="{1C7291AA-CA92-4B06-B161-709EE34CBCE4}" type="pres">
      <dgm:prSet presAssocID="{2A55A455-A206-4F08-989A-9D5C1AB3FCA2}" presName="srcNode" presStyleLbl="node1" presStyleIdx="0" presStyleCnt="2"/>
      <dgm:spPr/>
    </dgm:pt>
    <dgm:pt modelId="{46E899BC-AF99-486B-9187-A6A71A576026}" type="pres">
      <dgm:prSet presAssocID="{2A55A455-A206-4F08-989A-9D5C1AB3FCA2}" presName="conn" presStyleLbl="parChTrans1D2" presStyleIdx="0" presStyleCnt="1"/>
      <dgm:spPr/>
    </dgm:pt>
    <dgm:pt modelId="{3712DD96-8E3C-4297-9569-DCFA3F50CD87}" type="pres">
      <dgm:prSet presAssocID="{2A55A455-A206-4F08-989A-9D5C1AB3FCA2}" presName="extraNode" presStyleLbl="node1" presStyleIdx="0" presStyleCnt="2"/>
      <dgm:spPr/>
    </dgm:pt>
    <dgm:pt modelId="{D669C234-C73D-47FA-8515-D45BF0D43E42}" type="pres">
      <dgm:prSet presAssocID="{2A55A455-A206-4F08-989A-9D5C1AB3FCA2}" presName="dstNode" presStyleLbl="node1" presStyleIdx="0" presStyleCnt="2"/>
      <dgm:spPr/>
    </dgm:pt>
    <dgm:pt modelId="{AEF93036-3E96-487C-A8A5-21A710558B85}" type="pres">
      <dgm:prSet presAssocID="{3E7782EE-36FA-4762-BEFB-91D56CEEDD9E}" presName="text_1" presStyleLbl="node1" presStyleIdx="0" presStyleCnt="2">
        <dgm:presLayoutVars>
          <dgm:bulletEnabled val="1"/>
        </dgm:presLayoutVars>
      </dgm:prSet>
      <dgm:spPr/>
    </dgm:pt>
    <dgm:pt modelId="{16EBAD60-3F16-4F78-BE80-8E18687BE124}" type="pres">
      <dgm:prSet presAssocID="{3E7782EE-36FA-4762-BEFB-91D56CEEDD9E}" presName="accent_1" presStyleCnt="0"/>
      <dgm:spPr/>
    </dgm:pt>
    <dgm:pt modelId="{F92F09BE-B646-4A8F-890F-1BACBC1BA6A3}" type="pres">
      <dgm:prSet presAssocID="{3E7782EE-36FA-4762-BEFB-91D56CEEDD9E}" presName="accentRepeatNode" presStyleLbl="solidFgAcc1" presStyleIdx="0" presStyleCnt="2"/>
      <dgm:spPr/>
    </dgm:pt>
    <dgm:pt modelId="{C9A37BA2-1DF0-4BE1-AA09-6027BECF6E58}" type="pres">
      <dgm:prSet presAssocID="{800AC979-0227-4D03-904F-360904692E5B}" presName="text_2" presStyleLbl="node1" presStyleIdx="1" presStyleCnt="2">
        <dgm:presLayoutVars>
          <dgm:bulletEnabled val="1"/>
        </dgm:presLayoutVars>
      </dgm:prSet>
      <dgm:spPr/>
    </dgm:pt>
    <dgm:pt modelId="{786859D4-D934-4E10-8AE7-46D1F9504E87}" type="pres">
      <dgm:prSet presAssocID="{800AC979-0227-4D03-904F-360904692E5B}" presName="accent_2" presStyleCnt="0"/>
      <dgm:spPr/>
    </dgm:pt>
    <dgm:pt modelId="{8B7ABE77-3A1B-418A-A267-EC17DFFA859D}" type="pres">
      <dgm:prSet presAssocID="{800AC979-0227-4D03-904F-360904692E5B}" presName="accentRepeatNode" presStyleLbl="solidFgAcc1" presStyleIdx="1" presStyleCnt="2"/>
      <dgm:spPr/>
    </dgm:pt>
  </dgm:ptLst>
  <dgm:cxnLst>
    <dgm:cxn modelId="{4E05070C-1D1A-47EB-BADE-E022B0BC023E}" srcId="{2A55A455-A206-4F08-989A-9D5C1AB3FCA2}" destId="{3E7782EE-36FA-4762-BEFB-91D56CEEDD9E}" srcOrd="0" destOrd="0" parTransId="{76E0BC7E-5720-483E-BEF3-28D7BBAB7183}" sibTransId="{283A7D15-9881-43CC-8F7E-ACFAE310EAA6}"/>
    <dgm:cxn modelId="{F74ABB19-27A2-426E-A8E5-C438E6FFA388}" srcId="{3E7782EE-36FA-4762-BEFB-91D56CEEDD9E}" destId="{C20AA911-BD33-4622-9360-0B82521EE63A}" srcOrd="2" destOrd="0" parTransId="{3BA29077-0F9F-4BDD-964E-F1BBD1682F45}" sibTransId="{C32412F2-D1AA-4C63-8FB6-10FE5FAB4F8E}"/>
    <dgm:cxn modelId="{5CD0EE20-46F2-46F0-BDE3-8B47CEC998EA}" srcId="{2A55A455-A206-4F08-989A-9D5C1AB3FCA2}" destId="{800AC979-0227-4D03-904F-360904692E5B}" srcOrd="1" destOrd="0" parTransId="{ADA483B5-28C9-4E55-A098-E6186356C5D5}" sibTransId="{BD92A9D3-AFD4-422C-A1B9-58934AD5794B}"/>
    <dgm:cxn modelId="{B2162E2B-FAFE-4161-952E-B561CA565393}" type="presOf" srcId="{04C04287-8C6F-4AF3-8E14-8BE6D3D786D4}" destId="{AEF93036-3E96-487C-A8A5-21A710558B85}" srcOrd="0" destOrd="2" presId="urn:microsoft.com/office/officeart/2008/layout/VerticalCurvedList"/>
    <dgm:cxn modelId="{2D6BEA2D-96B4-41FB-8D54-5B3237B84E34}" type="presOf" srcId="{C20AA911-BD33-4622-9360-0B82521EE63A}" destId="{AEF93036-3E96-487C-A8A5-21A710558B85}" srcOrd="0" destOrd="3" presId="urn:microsoft.com/office/officeart/2008/layout/VerticalCurvedList"/>
    <dgm:cxn modelId="{A00A9F33-1DE0-4E7A-A086-B8AD81E59ED7}" srcId="{800AC979-0227-4D03-904F-360904692E5B}" destId="{1819FCBB-1D61-458F-8CF4-41BB9C00535D}" srcOrd="0" destOrd="0" parTransId="{4A6838D5-400C-48A2-8286-5D44C6E5461C}" sibTransId="{CB8E80D4-249C-4B89-A87F-7FECE7A8A868}"/>
    <dgm:cxn modelId="{4C03485F-0681-4675-8A4F-B9B922DE55CA}" type="presOf" srcId="{E8F4496A-B4CB-49D3-BBDD-8E2B205C6B67}" destId="{AEF93036-3E96-487C-A8A5-21A710558B85}" srcOrd="0" destOrd="1" presId="urn:microsoft.com/office/officeart/2008/layout/VerticalCurvedList"/>
    <dgm:cxn modelId="{19089F65-B808-49E1-ABC1-BC8F824330AF}" type="presOf" srcId="{2A55A455-A206-4F08-989A-9D5C1AB3FCA2}" destId="{E9756CBD-AF1A-45BF-8E4D-F7CE4087005D}" srcOrd="0" destOrd="0" presId="urn:microsoft.com/office/officeart/2008/layout/VerticalCurvedList"/>
    <dgm:cxn modelId="{C3FE2F54-F7A2-4211-84F8-038A385FC132}" type="presOf" srcId="{1819FCBB-1D61-458F-8CF4-41BB9C00535D}" destId="{C9A37BA2-1DF0-4BE1-AA09-6027BECF6E58}" srcOrd="0" destOrd="1" presId="urn:microsoft.com/office/officeart/2008/layout/VerticalCurvedList"/>
    <dgm:cxn modelId="{9A63607F-ED19-4825-9DBB-8F2B4B52B5CC}" srcId="{800AC979-0227-4D03-904F-360904692E5B}" destId="{54CBA762-AE0A-4A8F-83DD-E2BB1FE37351}" srcOrd="1" destOrd="0" parTransId="{1467DFD4-2572-4633-A3E7-39DF78F542A8}" sibTransId="{F8EEDFB7-2215-48A1-864B-740382AE75FB}"/>
    <dgm:cxn modelId="{2B2BD481-D11E-4CFC-8C67-56674BBD0B1E}" srcId="{3E7782EE-36FA-4762-BEFB-91D56CEEDD9E}" destId="{04C04287-8C6F-4AF3-8E14-8BE6D3D786D4}" srcOrd="1" destOrd="0" parTransId="{8A3A2802-224A-47B8-BDBF-9445990B29F6}" sibTransId="{F8DB2737-5685-4010-892F-3CCD9783441A}"/>
    <dgm:cxn modelId="{F5B3B3A9-AD01-480D-A922-9C3DACD112B8}" srcId="{3E7782EE-36FA-4762-BEFB-91D56CEEDD9E}" destId="{E8F4496A-B4CB-49D3-BBDD-8E2B205C6B67}" srcOrd="0" destOrd="0" parTransId="{92486C08-F8F7-4B53-8025-1FC416A0A5F1}" sibTransId="{1CF0336E-04B8-495E-80DE-3935ACDDC3F2}"/>
    <dgm:cxn modelId="{7B4E3EAE-1F63-4C4D-A5F1-57FE421111AC}" type="presOf" srcId="{800AC979-0227-4D03-904F-360904692E5B}" destId="{C9A37BA2-1DF0-4BE1-AA09-6027BECF6E58}" srcOrd="0" destOrd="0" presId="urn:microsoft.com/office/officeart/2008/layout/VerticalCurvedList"/>
    <dgm:cxn modelId="{157B9EC8-A288-4853-AD64-E7787BAC73FD}" type="presOf" srcId="{3E7782EE-36FA-4762-BEFB-91D56CEEDD9E}" destId="{AEF93036-3E96-487C-A8A5-21A710558B85}" srcOrd="0" destOrd="0" presId="urn:microsoft.com/office/officeart/2008/layout/VerticalCurvedList"/>
    <dgm:cxn modelId="{227EFED0-5D95-47DA-A908-923FFE43A793}" type="presOf" srcId="{1CF0336E-04B8-495E-80DE-3935ACDDC3F2}" destId="{46E899BC-AF99-486B-9187-A6A71A576026}" srcOrd="0" destOrd="0" presId="urn:microsoft.com/office/officeart/2008/layout/VerticalCurvedList"/>
    <dgm:cxn modelId="{A1ECD1EA-A51D-414C-BBCC-E75E42FA81E5}" type="presOf" srcId="{54CBA762-AE0A-4A8F-83DD-E2BB1FE37351}" destId="{C9A37BA2-1DF0-4BE1-AA09-6027BECF6E58}" srcOrd="0" destOrd="2" presId="urn:microsoft.com/office/officeart/2008/layout/VerticalCurvedList"/>
    <dgm:cxn modelId="{22E63B09-09C5-4D12-9B62-A207386A4E16}" type="presParOf" srcId="{E9756CBD-AF1A-45BF-8E4D-F7CE4087005D}" destId="{031BDE93-B434-4587-8A07-6B53E0791FBA}" srcOrd="0" destOrd="0" presId="urn:microsoft.com/office/officeart/2008/layout/VerticalCurvedList"/>
    <dgm:cxn modelId="{C1B7AC38-902E-4E32-A09E-23C89EDEBDEC}" type="presParOf" srcId="{031BDE93-B434-4587-8A07-6B53E0791FBA}" destId="{F76190AB-2C4E-4D2B-9554-92BEE3F76341}" srcOrd="0" destOrd="0" presId="urn:microsoft.com/office/officeart/2008/layout/VerticalCurvedList"/>
    <dgm:cxn modelId="{5D0F8EC5-FD68-404C-B3D6-C4C4AB69390A}" type="presParOf" srcId="{F76190AB-2C4E-4D2B-9554-92BEE3F76341}" destId="{1C7291AA-CA92-4B06-B161-709EE34CBCE4}" srcOrd="0" destOrd="0" presId="urn:microsoft.com/office/officeart/2008/layout/VerticalCurvedList"/>
    <dgm:cxn modelId="{0D16D6C7-10A8-4220-B680-78EE28AD08EF}" type="presParOf" srcId="{F76190AB-2C4E-4D2B-9554-92BEE3F76341}" destId="{46E899BC-AF99-486B-9187-A6A71A576026}" srcOrd="1" destOrd="0" presId="urn:microsoft.com/office/officeart/2008/layout/VerticalCurvedList"/>
    <dgm:cxn modelId="{8D826006-B906-4805-ABAA-8F603BABDECB}" type="presParOf" srcId="{F76190AB-2C4E-4D2B-9554-92BEE3F76341}" destId="{3712DD96-8E3C-4297-9569-DCFA3F50CD87}" srcOrd="2" destOrd="0" presId="urn:microsoft.com/office/officeart/2008/layout/VerticalCurvedList"/>
    <dgm:cxn modelId="{96C0481C-5EEA-4134-AA8B-4B2CBD1B51AA}" type="presParOf" srcId="{F76190AB-2C4E-4D2B-9554-92BEE3F76341}" destId="{D669C234-C73D-47FA-8515-D45BF0D43E42}" srcOrd="3" destOrd="0" presId="urn:microsoft.com/office/officeart/2008/layout/VerticalCurvedList"/>
    <dgm:cxn modelId="{7C229319-E889-4097-B6CB-80F0F1D20FBF}" type="presParOf" srcId="{031BDE93-B434-4587-8A07-6B53E0791FBA}" destId="{AEF93036-3E96-487C-A8A5-21A710558B85}" srcOrd="1" destOrd="0" presId="urn:microsoft.com/office/officeart/2008/layout/VerticalCurvedList"/>
    <dgm:cxn modelId="{06F4A4A0-3842-47AA-9DC4-372D0D7D3F49}" type="presParOf" srcId="{031BDE93-B434-4587-8A07-6B53E0791FBA}" destId="{16EBAD60-3F16-4F78-BE80-8E18687BE124}" srcOrd="2" destOrd="0" presId="urn:microsoft.com/office/officeart/2008/layout/VerticalCurvedList"/>
    <dgm:cxn modelId="{BD11ABA2-B4DD-418D-A1E4-CB6AB13C7B8E}" type="presParOf" srcId="{16EBAD60-3F16-4F78-BE80-8E18687BE124}" destId="{F92F09BE-B646-4A8F-890F-1BACBC1BA6A3}" srcOrd="0" destOrd="0" presId="urn:microsoft.com/office/officeart/2008/layout/VerticalCurvedList"/>
    <dgm:cxn modelId="{6092D793-EAF5-4FE8-8145-C37EA7FC576A}" type="presParOf" srcId="{031BDE93-B434-4587-8A07-6B53E0791FBA}" destId="{C9A37BA2-1DF0-4BE1-AA09-6027BECF6E58}" srcOrd="3" destOrd="0" presId="urn:microsoft.com/office/officeart/2008/layout/VerticalCurvedList"/>
    <dgm:cxn modelId="{6B63B66F-0675-4BCB-8E43-38930B118978}" type="presParOf" srcId="{031BDE93-B434-4587-8A07-6B53E0791FBA}" destId="{786859D4-D934-4E10-8AE7-46D1F9504E87}" srcOrd="4" destOrd="0" presId="urn:microsoft.com/office/officeart/2008/layout/VerticalCurvedList"/>
    <dgm:cxn modelId="{8CE3E400-967E-4C61-8522-A89AD33DE20A}" type="presParOf" srcId="{786859D4-D934-4E10-8AE7-46D1F9504E87}" destId="{8B7ABE77-3A1B-418A-A267-EC17DFFA859D}"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BC7AE-952D-45B4-BE32-5025456BFE28}">
      <dsp:nvSpPr>
        <dsp:cNvPr id="0" name=""/>
        <dsp:cNvSpPr/>
      </dsp:nvSpPr>
      <dsp:spPr>
        <a:xfrm>
          <a:off x="0" y="229931"/>
          <a:ext cx="2024109" cy="80964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项目的调研</a:t>
          </a:r>
          <a:endParaRPr lang="zh-CN" sz="2600" kern="1200" dirty="0"/>
        </a:p>
      </dsp:txBody>
      <dsp:txXfrm>
        <a:off x="404822" y="229931"/>
        <a:ext cx="1214466" cy="809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096A9-F2B7-4D1E-86B1-C310BAD75C4B}">
      <dsp:nvSpPr>
        <dsp:cNvPr id="0" name=""/>
        <dsp:cNvSpPr/>
      </dsp:nvSpPr>
      <dsp:spPr>
        <a:xfrm>
          <a:off x="1190" y="0"/>
          <a:ext cx="2538373" cy="646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sz="1500" b="1" i="0" kern="1200"/>
            <a:t>输出：</a:t>
          </a:r>
          <a:endParaRPr lang="zh-CN" sz="1500" kern="1200"/>
        </a:p>
      </dsp:txBody>
      <dsp:txXfrm>
        <a:off x="20120" y="18930"/>
        <a:ext cx="2500513" cy="608471"/>
      </dsp:txXfrm>
    </dsp:sp>
    <dsp:sp modelId="{8C19B4C0-FEC2-462C-A58B-308B9B39704F}">
      <dsp:nvSpPr>
        <dsp:cNvPr id="0" name=""/>
        <dsp:cNvSpPr/>
      </dsp:nvSpPr>
      <dsp:spPr>
        <a:xfrm>
          <a:off x="2793400" y="8407"/>
          <a:ext cx="538135" cy="629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793400" y="134310"/>
        <a:ext cx="376695" cy="377710"/>
      </dsp:txXfrm>
    </dsp:sp>
    <dsp:sp modelId="{731D5BE2-E54C-43BF-9FEB-51038BDA9CB2}">
      <dsp:nvSpPr>
        <dsp:cNvPr id="0" name=""/>
        <dsp:cNvSpPr/>
      </dsp:nvSpPr>
      <dsp:spPr>
        <a:xfrm>
          <a:off x="3554912" y="0"/>
          <a:ext cx="2538373" cy="646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sz="1500" b="1" i="0" kern="1200"/>
            <a:t>下一个动作预测</a:t>
          </a:r>
          <a:r>
            <a:rPr lang="zh-CN" sz="1500" b="0" i="0" kern="1200"/>
            <a:t>：预测动作者接下来可能进行的动作。</a:t>
          </a:r>
          <a:endParaRPr lang="zh-CN" sz="1500" kern="1200"/>
        </a:p>
      </dsp:txBody>
      <dsp:txXfrm>
        <a:off x="3573842" y="18930"/>
        <a:ext cx="2500513" cy="6084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A9467-254A-4E91-8559-767D5507C71E}">
      <dsp:nvSpPr>
        <dsp:cNvPr id="0" name=""/>
        <dsp:cNvSpPr/>
      </dsp:nvSpPr>
      <dsp:spPr>
        <a:xfrm>
          <a:off x="2971" y="0"/>
          <a:ext cx="6088533" cy="923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b="1" i="0" kern="1200" dirty="0"/>
            <a:t>运动数据</a:t>
          </a:r>
          <a:r>
            <a:rPr lang="zh-CN" sz="1600" b="0" i="0" kern="1200" dirty="0"/>
            <a:t>可以存储为</a:t>
          </a:r>
          <a:r>
            <a:rPr lang="zh-CN" sz="1600" b="1" i="0" kern="1200" dirty="0"/>
            <a:t>时间序列</a:t>
          </a:r>
          <a:r>
            <a:rPr lang="zh-CN" sz="1600" b="0" i="0" kern="1200" dirty="0"/>
            <a:t>数据，每个时间戳记录一次测量结果。</a:t>
          </a:r>
          <a:r>
            <a:rPr lang="zh-CN" sz="1600" b="1" i="0" kern="1200" dirty="0"/>
            <a:t>人体姿态</a:t>
          </a:r>
          <a:r>
            <a:rPr lang="zh-CN" sz="1600" b="0" i="0" kern="1200" dirty="0"/>
            <a:t>和</a:t>
          </a:r>
          <a:r>
            <a:rPr lang="zh-CN" sz="1600" b="1" i="0" kern="1200" dirty="0"/>
            <a:t>运动轨迹</a:t>
          </a:r>
          <a:r>
            <a:rPr lang="zh-CN" sz="1600" b="0" i="0" kern="1200" dirty="0"/>
            <a:t>通常表示为</a:t>
          </a:r>
          <a:r>
            <a:rPr lang="zh-CN" sz="1600" b="1" i="0" kern="1200" dirty="0"/>
            <a:t>三维坐标</a:t>
          </a:r>
          <a:r>
            <a:rPr lang="zh-CN" sz="1600" b="0" i="0" kern="1200" dirty="0"/>
            <a:t>，</a:t>
          </a:r>
          <a:r>
            <a:rPr lang="zh-CN" sz="1600" b="1" i="0" kern="1200" dirty="0"/>
            <a:t>肌电信号</a:t>
          </a:r>
          <a:r>
            <a:rPr lang="zh-CN" sz="1600" b="0" i="0" kern="1200" dirty="0"/>
            <a:t>表示为</a:t>
          </a:r>
          <a:r>
            <a:rPr lang="zh-CN" sz="1600" b="1" i="0" kern="1200" dirty="0"/>
            <a:t>电压值</a:t>
          </a:r>
          <a:r>
            <a:rPr lang="zh-CN" sz="1600" b="0" i="0" kern="1200" dirty="0"/>
            <a:t>。</a:t>
          </a:r>
          <a:r>
            <a:rPr lang="zh-CN" sz="1600" b="1" i="0" kern="1200" dirty="0"/>
            <a:t>环境信息</a:t>
          </a:r>
          <a:r>
            <a:rPr lang="zh-CN" sz="1600" b="0" i="0" kern="1200" dirty="0"/>
            <a:t>可以表示为</a:t>
          </a:r>
          <a:r>
            <a:rPr lang="zh-CN" sz="1600" b="1" i="0" kern="1200" dirty="0"/>
            <a:t>文本</a:t>
          </a:r>
          <a:r>
            <a:rPr lang="zh-CN" sz="1600" b="0" i="0" kern="1200" dirty="0"/>
            <a:t>或</a:t>
          </a:r>
          <a:r>
            <a:rPr lang="zh-CN" sz="1600" b="1" i="0" kern="1200" dirty="0"/>
            <a:t>数值</a:t>
          </a:r>
          <a:endParaRPr lang="zh-CN" sz="1600" kern="1200" dirty="0"/>
        </a:p>
      </dsp:txBody>
      <dsp:txXfrm>
        <a:off x="30014" y="27043"/>
        <a:ext cx="6034447" cy="8692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C181E-C91C-4FE0-90A2-F007CC2F5D9F}">
      <dsp:nvSpPr>
        <dsp:cNvPr id="0" name=""/>
        <dsp:cNvSpPr/>
      </dsp:nvSpPr>
      <dsp:spPr>
        <a:xfrm>
          <a:off x="0" y="224368"/>
          <a:ext cx="7483857" cy="6666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b="1" i="0" kern="1200"/>
            <a:t>数据获取：</a:t>
          </a:r>
          <a:endParaRPr lang="zh-CN" sz="1600" kern="1200"/>
        </a:p>
      </dsp:txBody>
      <dsp:txXfrm>
        <a:off x="32541" y="256909"/>
        <a:ext cx="7418775" cy="601525"/>
      </dsp:txXfrm>
    </dsp:sp>
    <dsp:sp modelId="{55873DDD-5644-4DE1-BA2C-3608E5E8DFBA}">
      <dsp:nvSpPr>
        <dsp:cNvPr id="0" name=""/>
        <dsp:cNvSpPr/>
      </dsp:nvSpPr>
      <dsp:spPr>
        <a:xfrm>
          <a:off x="0" y="937056"/>
          <a:ext cx="7483857" cy="6666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b="1" i="0" kern="1200"/>
            <a:t>光学传感器</a:t>
          </a:r>
          <a:r>
            <a:rPr lang="zh-CN" sz="1600" b="0" i="0" kern="1200"/>
            <a:t>：通过摄像头捕捉人体图像，提取人体关键点信息，从而计算人体姿态和运动轨迹。常用的光学传感器包括</a:t>
          </a:r>
          <a:r>
            <a:rPr lang="en-US" sz="1600" b="1" i="0" kern="1200"/>
            <a:t>RGB</a:t>
          </a:r>
          <a:r>
            <a:rPr lang="zh-CN" sz="1600" b="1" i="0" kern="1200"/>
            <a:t>摄像头</a:t>
          </a:r>
          <a:r>
            <a:rPr lang="zh-CN" sz="1600" b="0" i="0" kern="1200"/>
            <a:t>、</a:t>
          </a:r>
          <a:r>
            <a:rPr lang="zh-CN" sz="1600" b="1" i="0" kern="1200"/>
            <a:t>深度摄像头</a:t>
          </a:r>
          <a:r>
            <a:rPr lang="zh-CN" sz="1600" b="0" i="0" kern="1200"/>
            <a:t>和</a:t>
          </a:r>
          <a:r>
            <a:rPr lang="zh-CN" sz="1600" b="1" i="0" kern="1200"/>
            <a:t>运动捕捉系统</a:t>
          </a:r>
          <a:r>
            <a:rPr lang="zh-CN" sz="1600" b="0" i="0" kern="1200"/>
            <a:t>。</a:t>
          </a:r>
          <a:endParaRPr lang="zh-CN" sz="1600" kern="1200"/>
        </a:p>
      </dsp:txBody>
      <dsp:txXfrm>
        <a:off x="32541" y="969597"/>
        <a:ext cx="7418775" cy="601525"/>
      </dsp:txXfrm>
    </dsp:sp>
    <dsp:sp modelId="{11143139-E8B0-4CA8-820C-F04A907EDF92}">
      <dsp:nvSpPr>
        <dsp:cNvPr id="0" name=""/>
        <dsp:cNvSpPr/>
      </dsp:nvSpPr>
      <dsp:spPr>
        <a:xfrm>
          <a:off x="0" y="1649744"/>
          <a:ext cx="7483857" cy="6666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b="1" i="0" kern="1200" dirty="0"/>
            <a:t>惯性传感器</a:t>
          </a:r>
          <a:r>
            <a:rPr lang="zh-CN" sz="1600" b="0" i="0" kern="1200" dirty="0"/>
            <a:t>：通过加速度计、陀螺仪和磁力计等传感器测量人体运动状态，从而计算人体姿态和运动轨迹。常用的惯性传感器包括</a:t>
          </a:r>
          <a:r>
            <a:rPr lang="en-US" sz="1600" b="1" i="0" kern="1200" dirty="0"/>
            <a:t>IMU</a:t>
          </a:r>
          <a:r>
            <a:rPr lang="zh-CN" sz="1600" b="0" i="0" kern="1200" dirty="0"/>
            <a:t>和</a:t>
          </a:r>
          <a:r>
            <a:rPr lang="zh-CN" sz="1600" b="1" i="0" kern="1200" dirty="0"/>
            <a:t>智能手表</a:t>
          </a:r>
          <a:r>
            <a:rPr lang="zh-CN" sz="1600" b="0" i="0" kern="1200" dirty="0"/>
            <a:t>。</a:t>
          </a:r>
          <a:endParaRPr lang="zh-CN" sz="1600" kern="1200" dirty="0"/>
        </a:p>
      </dsp:txBody>
      <dsp:txXfrm>
        <a:off x="32541" y="1682285"/>
        <a:ext cx="7418775" cy="601525"/>
      </dsp:txXfrm>
    </dsp:sp>
    <dsp:sp modelId="{F3B4C918-E8C5-443B-B6DB-1E69510BE26A}">
      <dsp:nvSpPr>
        <dsp:cNvPr id="0" name=""/>
        <dsp:cNvSpPr/>
      </dsp:nvSpPr>
      <dsp:spPr>
        <a:xfrm>
          <a:off x="0" y="2362431"/>
          <a:ext cx="7483857" cy="6666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b="1" i="0" kern="1200"/>
            <a:t>肌电传感器</a:t>
          </a:r>
          <a:r>
            <a:rPr lang="zh-CN" sz="1600" b="0" i="0" kern="1200"/>
            <a:t>：通过电极采集肌肉收缩时产生的电信号，从而分析肌肉活动状态。</a:t>
          </a:r>
          <a:endParaRPr lang="zh-CN" sz="1600" kern="1200"/>
        </a:p>
      </dsp:txBody>
      <dsp:txXfrm>
        <a:off x="32541" y="2394972"/>
        <a:ext cx="7418775" cy="6015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AC9A8-3111-4197-A594-34F08FF9CFCF}">
      <dsp:nvSpPr>
        <dsp:cNvPr id="0" name=""/>
        <dsp:cNvSpPr/>
      </dsp:nvSpPr>
      <dsp:spPr>
        <a:xfrm>
          <a:off x="1435" y="870167"/>
          <a:ext cx="2507153" cy="3336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kern="1200" dirty="0"/>
            <a:t>综合成本等因素考虑，本次拟采用</a:t>
          </a:r>
          <a:r>
            <a:rPr lang="en-US" sz="1800" kern="1200" dirty="0"/>
            <a:t>IMU</a:t>
          </a:r>
          <a:r>
            <a:rPr lang="zh-CN" sz="1800" kern="1200" dirty="0"/>
            <a:t>惯性传感器作为数据采集设备，采集数据为人体运动</a:t>
          </a:r>
          <a:r>
            <a:rPr lang="zh-CN" altLang="en-US" sz="1800" kern="1200" dirty="0"/>
            <a:t>相关</a:t>
          </a:r>
          <a:r>
            <a:rPr lang="zh-CN" sz="1800" kern="1200" dirty="0"/>
            <a:t>关节的</a:t>
          </a:r>
          <a:r>
            <a:rPr lang="en-US" sz="1800" kern="1200" dirty="0"/>
            <a:t>IMU</a:t>
          </a:r>
          <a:r>
            <a:rPr lang="zh-CN" sz="1800" kern="1200" dirty="0"/>
            <a:t>速度和加速度。</a:t>
          </a:r>
        </a:p>
      </dsp:txBody>
      <dsp:txXfrm>
        <a:off x="74867" y="943599"/>
        <a:ext cx="2360289" cy="3189248"/>
      </dsp:txXfrm>
    </dsp:sp>
    <dsp:sp modelId="{C4A5F542-3761-48C3-9922-97D0CDEF35E7}">
      <dsp:nvSpPr>
        <dsp:cNvPr id="0" name=""/>
        <dsp:cNvSpPr/>
      </dsp:nvSpPr>
      <dsp:spPr>
        <a:xfrm>
          <a:off x="2899635" y="2053326"/>
          <a:ext cx="829017" cy="969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899635" y="2247285"/>
        <a:ext cx="580312" cy="581876"/>
      </dsp:txXfrm>
    </dsp:sp>
    <dsp:sp modelId="{A274CA16-5C54-45C8-8E26-5B03C5A152C1}">
      <dsp:nvSpPr>
        <dsp:cNvPr id="0" name=""/>
        <dsp:cNvSpPr/>
      </dsp:nvSpPr>
      <dsp:spPr>
        <a:xfrm>
          <a:off x="4072774" y="870167"/>
          <a:ext cx="3910461" cy="3336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kern="1200" dirty="0"/>
            <a:t>      </a:t>
          </a:r>
          <a:r>
            <a:rPr lang="zh-CN" sz="1800" kern="1200" dirty="0"/>
            <a:t>具体辅助的运动形式为简化考虑，暂定为引体向上</a:t>
          </a:r>
          <a:r>
            <a:rPr lang="zh-CN" altLang="en-US" sz="1800" kern="1200" dirty="0"/>
            <a:t>这</a:t>
          </a:r>
          <a:r>
            <a:rPr lang="zh-CN" sz="1800" kern="1200" dirty="0"/>
            <a:t>一种运动，</a:t>
          </a:r>
          <a:r>
            <a:rPr lang="zh-CN" altLang="en-US" sz="1800" kern="1200" dirty="0"/>
            <a:t>这样就不需要引入额外场地信息。</a:t>
          </a:r>
          <a:endParaRPr lang="en-US" altLang="zh-CN" sz="1800" kern="1200" dirty="0"/>
        </a:p>
        <a:p>
          <a:pPr marL="0" lvl="0" indent="0" algn="l" defTabSz="800100">
            <a:lnSpc>
              <a:spcPct val="90000"/>
            </a:lnSpc>
            <a:spcBef>
              <a:spcPct val="0"/>
            </a:spcBef>
            <a:spcAft>
              <a:spcPct val="35000"/>
            </a:spcAft>
            <a:buNone/>
          </a:pPr>
          <a:r>
            <a:rPr lang="zh-CN" sz="1800" kern="1200" dirty="0"/>
            <a:t>具体采集所需动作目前暂定为：</a:t>
          </a:r>
        </a:p>
        <a:p>
          <a:pPr marL="114300" lvl="1" indent="-114300" algn="l" defTabSz="622300">
            <a:lnSpc>
              <a:spcPct val="90000"/>
            </a:lnSpc>
            <a:spcBef>
              <a:spcPct val="0"/>
            </a:spcBef>
            <a:spcAft>
              <a:spcPct val="15000"/>
            </a:spcAft>
            <a:buChar char="•"/>
          </a:pPr>
          <a:r>
            <a:rPr lang="zh-CN" sz="1400" kern="1200" dirty="0"/>
            <a:t>动作一：人体由双臂自然放松下垂的姿势作为起始动作，双臂平行于身体冠状面同时抬起，越过头顶直至双手间隔略微高于肩宽。以此模拟准备引体向上</a:t>
          </a:r>
        </a:p>
        <a:p>
          <a:pPr marL="114300" lvl="1" indent="-114300" algn="l" defTabSz="622300">
            <a:lnSpc>
              <a:spcPct val="90000"/>
            </a:lnSpc>
            <a:spcBef>
              <a:spcPct val="0"/>
            </a:spcBef>
            <a:spcAft>
              <a:spcPct val="15000"/>
            </a:spcAft>
            <a:buChar char="•"/>
          </a:pPr>
          <a:r>
            <a:rPr lang="zh-CN" sz="1400" kern="1200" dirty="0"/>
            <a:t>动作二：人体由动作一的结束动作作为起始动作，随后两侧肩胛骨同时下回旋，肩关节内收，肘关节屈，直至双手移至与下颌骨位于同一水平面为止。以此模拟完成引体向上。</a:t>
          </a:r>
        </a:p>
      </dsp:txBody>
      <dsp:txXfrm>
        <a:off x="4170485" y="967878"/>
        <a:ext cx="3715039" cy="31406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11B73-95BA-4BFF-9442-3807D50FE113}">
      <dsp:nvSpPr>
        <dsp:cNvPr id="0" name=""/>
        <dsp:cNvSpPr/>
      </dsp:nvSpPr>
      <dsp:spPr>
        <a:xfrm>
          <a:off x="440768" y="275"/>
          <a:ext cx="4167782" cy="250066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rPr>
            <a:t>功能扩展</a:t>
          </a:r>
          <a:endParaRPr lang="en-US" altLang="zh-CN" sz="2800" b="1" kern="1200" dirty="0">
            <a:effectLst>
              <a:outerShdw blurRad="38100" dist="38100" dir="2700000" algn="tl">
                <a:srgbClr val="000000">
                  <a:alpha val="43137"/>
                </a:srgbClr>
              </a:outerShdw>
            </a:effectLst>
          </a:endParaRPr>
        </a:p>
        <a:p>
          <a:pPr marL="0" lvl="0" indent="0" algn="ctr" defTabSz="1244600">
            <a:lnSpc>
              <a:spcPct val="90000"/>
            </a:lnSpc>
            <a:spcBef>
              <a:spcPct val="0"/>
            </a:spcBef>
            <a:spcAft>
              <a:spcPct val="35000"/>
            </a:spcAft>
            <a:buNone/>
          </a:pPr>
          <a:r>
            <a:rPr lang="zh-CN" altLang="en-US" sz="1800" kern="1200" dirty="0"/>
            <a:t>未来可以考虑将系统扩展到其他运动类型</a:t>
          </a:r>
          <a:r>
            <a:rPr lang="en-US" altLang="zh-CN" sz="1800" kern="1200" dirty="0"/>
            <a:t>,</a:t>
          </a:r>
          <a:r>
            <a:rPr lang="zh-CN" altLang="en-US" sz="1800" kern="1200" dirty="0"/>
            <a:t>如跑步、跳跃等</a:t>
          </a:r>
          <a:r>
            <a:rPr lang="en-US" altLang="zh-CN" sz="1800" kern="1200" dirty="0"/>
            <a:t>,</a:t>
          </a:r>
          <a:r>
            <a:rPr lang="zh-CN" altLang="en-US" sz="1800" kern="1200" dirty="0"/>
            <a:t>以覆盖更多的康复训练需求。</a:t>
          </a:r>
          <a:endParaRPr lang="en-US" sz="1800" kern="1200" dirty="0"/>
        </a:p>
      </dsp:txBody>
      <dsp:txXfrm>
        <a:off x="440768" y="275"/>
        <a:ext cx="4167782" cy="2500669"/>
      </dsp:txXfrm>
    </dsp:sp>
    <dsp:sp modelId="{905062AC-1E78-45F7-ADFE-3C49C84EF045}">
      <dsp:nvSpPr>
        <dsp:cNvPr id="0" name=""/>
        <dsp:cNvSpPr/>
      </dsp:nvSpPr>
      <dsp:spPr>
        <a:xfrm>
          <a:off x="5025329" y="275"/>
          <a:ext cx="4167782" cy="2500669"/>
        </a:xfrm>
        <a:prstGeom prst="rect">
          <a:avLst/>
        </a:prstGeom>
        <a:gradFill rotWithShape="0">
          <a:gsLst>
            <a:gs pos="0">
              <a:schemeClr val="accent5">
                <a:hueOff val="-3676672"/>
                <a:satOff val="-5114"/>
                <a:lumOff val="-1961"/>
                <a:alphaOff val="0"/>
                <a:lumMod val="110000"/>
                <a:satMod val="105000"/>
                <a:tint val="67000"/>
              </a:schemeClr>
            </a:gs>
            <a:gs pos="50000">
              <a:schemeClr val="accent5">
                <a:hueOff val="-3676672"/>
                <a:satOff val="-5114"/>
                <a:lumOff val="-1961"/>
                <a:alphaOff val="0"/>
                <a:lumMod val="105000"/>
                <a:satMod val="103000"/>
                <a:tint val="73000"/>
              </a:schemeClr>
            </a:gs>
            <a:gs pos="100000">
              <a:schemeClr val="accent5">
                <a:hueOff val="-3676672"/>
                <a:satOff val="-5114"/>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effectLst>
                <a:outerShdw blurRad="38100" dist="38100" dir="2700000" algn="tl">
                  <a:srgbClr val="000000">
                    <a:alpha val="43137"/>
                  </a:srgbClr>
                </a:outerShdw>
              </a:effectLst>
            </a:rPr>
            <a:t>个性化适配</a:t>
          </a:r>
          <a:endParaRPr lang="en-US" altLang="zh-CN" sz="2800" b="1" kern="1200" dirty="0">
            <a:effectLst>
              <a:outerShdw blurRad="38100" dist="38100" dir="2700000" algn="tl">
                <a:srgbClr val="000000">
                  <a:alpha val="43137"/>
                </a:srgbClr>
              </a:outerShdw>
            </a:effectLst>
          </a:endParaRPr>
        </a:p>
        <a:p>
          <a:pPr marL="0" lvl="0" indent="0" algn="ctr" defTabSz="1244600">
            <a:lnSpc>
              <a:spcPct val="90000"/>
            </a:lnSpc>
            <a:spcBef>
              <a:spcPct val="0"/>
            </a:spcBef>
            <a:spcAft>
              <a:spcPct val="35000"/>
            </a:spcAft>
            <a:buNone/>
          </a:pPr>
          <a:r>
            <a:rPr lang="zh-CN" altLang="en-US" sz="1800" kern="1200" dirty="0"/>
            <a:t>通过收集更多用户数据</a:t>
          </a:r>
          <a:r>
            <a:rPr lang="en-US" altLang="zh-CN" sz="1800" kern="1200" dirty="0"/>
            <a:t>,</a:t>
          </a:r>
          <a:r>
            <a:rPr lang="zh-CN" altLang="en-US" sz="1800" kern="1200" dirty="0"/>
            <a:t>可以开发个性化的训练方案和辅助策略。利用迁移学习等技术</a:t>
          </a:r>
          <a:r>
            <a:rPr lang="en-US" altLang="zh-CN" sz="1800" kern="1200" dirty="0"/>
            <a:t>,</a:t>
          </a:r>
          <a:r>
            <a:rPr lang="zh-CN" altLang="en-US" sz="1800" kern="1200" dirty="0"/>
            <a:t>使系统能快速适应新用户</a:t>
          </a:r>
          <a:r>
            <a:rPr lang="en-US" altLang="zh-CN" sz="1800" kern="1200" dirty="0"/>
            <a:t>,</a:t>
          </a:r>
          <a:r>
            <a:rPr lang="zh-CN" altLang="en-US" sz="1800" kern="1200" dirty="0"/>
            <a:t>提供量身定制的辅助。</a:t>
          </a:r>
          <a:endParaRPr lang="en-US" sz="1800" kern="1200" dirty="0"/>
        </a:p>
      </dsp:txBody>
      <dsp:txXfrm>
        <a:off x="5025329" y="275"/>
        <a:ext cx="4167782" cy="2500669"/>
      </dsp:txXfrm>
    </dsp:sp>
    <dsp:sp modelId="{C1C00E34-353C-4308-A639-85CA670A94C7}">
      <dsp:nvSpPr>
        <dsp:cNvPr id="0" name=""/>
        <dsp:cNvSpPr/>
      </dsp:nvSpPr>
      <dsp:spPr>
        <a:xfrm>
          <a:off x="2733048" y="2917722"/>
          <a:ext cx="4167782" cy="2500669"/>
        </a:xfrm>
        <a:prstGeom prst="rect">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Tx/>
            <a:buNone/>
          </a:pPr>
          <a:r>
            <a:rPr lang="zh-CN" altLang="en-US" sz="2800" b="1" kern="1200" dirty="0">
              <a:effectLst>
                <a:outerShdw blurRad="38100" dist="38100" dir="2700000" algn="tl">
                  <a:srgbClr val="000000">
                    <a:alpha val="43137"/>
                  </a:srgbClr>
                </a:outerShdw>
              </a:effectLst>
            </a:rPr>
            <a:t>智能化提升</a:t>
          </a:r>
          <a:endParaRPr lang="en-US" altLang="zh-CN" sz="2800" b="1" kern="1200" dirty="0">
            <a:effectLst>
              <a:outerShdw blurRad="38100" dist="38100" dir="2700000" algn="tl">
                <a:srgbClr val="000000">
                  <a:alpha val="43137"/>
                </a:srgbClr>
              </a:outerShdw>
            </a:effectLst>
          </a:endParaRPr>
        </a:p>
        <a:p>
          <a:pPr marL="0" lvl="0" indent="0" algn="ctr" defTabSz="1244600">
            <a:lnSpc>
              <a:spcPct val="90000"/>
            </a:lnSpc>
            <a:spcBef>
              <a:spcPct val="0"/>
            </a:spcBef>
            <a:spcAft>
              <a:spcPct val="35000"/>
            </a:spcAft>
            <a:buFontTx/>
            <a:buNone/>
          </a:pPr>
          <a:r>
            <a:rPr lang="zh-CN" altLang="en-US" sz="1800" kern="1200" dirty="0"/>
            <a:t>集成更多传感器</a:t>
          </a:r>
          <a:r>
            <a:rPr lang="en-US" altLang="zh-CN" sz="1800" kern="1200" dirty="0"/>
            <a:t>,</a:t>
          </a:r>
          <a:r>
            <a:rPr lang="zh-CN" altLang="en-US" sz="1800" kern="1200" dirty="0"/>
            <a:t>如脑电、心率等</a:t>
          </a:r>
          <a:r>
            <a:rPr lang="en-US" altLang="zh-CN" sz="1800" kern="1200" dirty="0"/>
            <a:t>,</a:t>
          </a:r>
          <a:r>
            <a:rPr lang="zh-CN" altLang="en-US" sz="1800" kern="1200" dirty="0"/>
            <a:t>实现对用户生理状态的全面监测。引入知识图谱等技术</a:t>
          </a:r>
          <a:r>
            <a:rPr lang="en-US" altLang="zh-CN" sz="1800" kern="1200" dirty="0"/>
            <a:t>,</a:t>
          </a:r>
          <a:r>
            <a:rPr lang="zh-CN" altLang="en-US" sz="1800" kern="1200" dirty="0"/>
            <a:t>赋予系统分析用户运动习惯、评估康复效果的能力。</a:t>
          </a:r>
          <a:endParaRPr lang="en-US" sz="1800" kern="1200" dirty="0"/>
        </a:p>
      </dsp:txBody>
      <dsp:txXfrm>
        <a:off x="2733048" y="2917722"/>
        <a:ext cx="4167782" cy="25006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BC663-6C5F-4BD9-B188-53CD9B62DA74}">
      <dsp:nvSpPr>
        <dsp:cNvPr id="0" name=""/>
        <dsp:cNvSpPr/>
      </dsp:nvSpPr>
      <dsp:spPr>
        <a:xfrm>
          <a:off x="0" y="406773"/>
          <a:ext cx="9633879" cy="604800"/>
        </a:xfrm>
        <a:prstGeom prst="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5FEC361-5BB2-4D18-BE99-00A24F412283}">
      <dsp:nvSpPr>
        <dsp:cNvPr id="0" name=""/>
        <dsp:cNvSpPr/>
      </dsp:nvSpPr>
      <dsp:spPr>
        <a:xfrm>
          <a:off x="481694" y="52533"/>
          <a:ext cx="6743716" cy="7084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896" tIns="0" rIns="254896" bIns="0" numCol="1" spcCol="1270" anchor="ctr" anchorCtr="0">
          <a:noAutofit/>
        </a:bodyPr>
        <a:lstStyle/>
        <a:p>
          <a:pPr marL="0" lvl="0" indent="0" algn="l" defTabSz="800100">
            <a:lnSpc>
              <a:spcPct val="90000"/>
            </a:lnSpc>
            <a:spcBef>
              <a:spcPct val="0"/>
            </a:spcBef>
            <a:spcAft>
              <a:spcPct val="35000"/>
            </a:spcAft>
            <a:buNone/>
          </a:pPr>
          <a:r>
            <a:rPr lang="zh-CN" altLang="en-US" sz="1800" b="0" i="0" kern="1200" dirty="0"/>
            <a:t>提升康复训练的专业性和便捷性</a:t>
          </a:r>
          <a:r>
            <a:rPr lang="en-US" altLang="zh-CN" sz="1800" b="0" i="0" kern="1200" dirty="0"/>
            <a:t>,</a:t>
          </a:r>
          <a:r>
            <a:rPr lang="zh-CN" altLang="en-US" sz="1800" b="0" i="0" kern="1200" dirty="0"/>
            <a:t>使高质量的康复服务惠及更广大群体</a:t>
          </a:r>
          <a:r>
            <a:rPr lang="en-US" altLang="zh-CN" sz="1800" b="0" i="0" kern="1200" dirty="0"/>
            <a:t>,</a:t>
          </a:r>
          <a:r>
            <a:rPr lang="zh-CN" altLang="en-US" sz="1800" b="0" i="0" kern="1200" dirty="0"/>
            <a:t>缓解康复资源短缺问题。</a:t>
          </a:r>
          <a:endParaRPr lang="en-US" sz="1800" kern="1200" dirty="0"/>
        </a:p>
      </dsp:txBody>
      <dsp:txXfrm>
        <a:off x="516279" y="87118"/>
        <a:ext cx="6674546" cy="639310"/>
      </dsp:txXfrm>
    </dsp:sp>
    <dsp:sp modelId="{D22883CE-9F98-4905-9064-6DD8885CFB23}">
      <dsp:nvSpPr>
        <dsp:cNvPr id="0" name=""/>
        <dsp:cNvSpPr/>
      </dsp:nvSpPr>
      <dsp:spPr>
        <a:xfrm>
          <a:off x="0" y="1495413"/>
          <a:ext cx="9633879" cy="604800"/>
        </a:xfrm>
        <a:prstGeom prst="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9C2D714-1DF5-453D-8767-94955AACF9CF}">
      <dsp:nvSpPr>
        <dsp:cNvPr id="0" name=""/>
        <dsp:cNvSpPr/>
      </dsp:nvSpPr>
      <dsp:spPr>
        <a:xfrm>
          <a:off x="481694" y="1141173"/>
          <a:ext cx="6743716" cy="7084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896" tIns="0" rIns="254896" bIns="0" numCol="1" spcCol="1270" anchor="ctr" anchorCtr="0">
          <a:noAutofit/>
        </a:bodyPr>
        <a:lstStyle/>
        <a:p>
          <a:pPr marL="0" lvl="0" indent="0" algn="l" defTabSz="800100">
            <a:lnSpc>
              <a:spcPct val="90000"/>
            </a:lnSpc>
            <a:spcBef>
              <a:spcPct val="0"/>
            </a:spcBef>
            <a:spcAft>
              <a:spcPct val="35000"/>
            </a:spcAft>
            <a:buFont typeface="+mj-lt"/>
            <a:buNone/>
          </a:pPr>
          <a:r>
            <a:rPr lang="zh-CN" altLang="en-US" sz="1800" b="0" i="0" kern="1200" dirty="0"/>
            <a:t>延长老年人自理能力</a:t>
          </a:r>
          <a:r>
            <a:rPr lang="en-US" altLang="zh-CN" sz="1800" b="0" i="0" kern="1200" dirty="0"/>
            <a:t>,</a:t>
          </a:r>
          <a:r>
            <a:rPr lang="zh-CN" altLang="en-US" sz="1800" b="0" i="0" kern="1200" dirty="0"/>
            <a:t>减轻家庭和社会的照护负担</a:t>
          </a:r>
          <a:r>
            <a:rPr lang="en-US" altLang="zh-CN" sz="1800" b="0" i="0" kern="1200" dirty="0"/>
            <a:t>,</a:t>
          </a:r>
          <a:r>
            <a:rPr lang="zh-CN" altLang="en-US" sz="1800" b="0" i="0" kern="1200" dirty="0"/>
            <a:t>提高他们的生活质量和尊严感。</a:t>
          </a:r>
        </a:p>
      </dsp:txBody>
      <dsp:txXfrm>
        <a:off x="516279" y="1175758"/>
        <a:ext cx="6674546" cy="639310"/>
      </dsp:txXfrm>
    </dsp:sp>
    <dsp:sp modelId="{0762B6D6-E987-4E4A-84C9-03EFEC54B0D5}">
      <dsp:nvSpPr>
        <dsp:cNvPr id="0" name=""/>
        <dsp:cNvSpPr/>
      </dsp:nvSpPr>
      <dsp:spPr>
        <a:xfrm>
          <a:off x="0" y="2584053"/>
          <a:ext cx="9633879" cy="604800"/>
        </a:xfrm>
        <a:prstGeom prst="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DEE199-753C-4369-91DA-1D42E9D7CA40}">
      <dsp:nvSpPr>
        <dsp:cNvPr id="0" name=""/>
        <dsp:cNvSpPr/>
      </dsp:nvSpPr>
      <dsp:spPr>
        <a:xfrm>
          <a:off x="481694" y="2229813"/>
          <a:ext cx="6743716" cy="7084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896" tIns="0" rIns="254896" bIns="0" numCol="1" spcCol="1270" anchor="ctr" anchorCtr="0">
          <a:noAutofit/>
        </a:bodyPr>
        <a:lstStyle/>
        <a:p>
          <a:pPr marL="0" lvl="0" indent="0" algn="l" defTabSz="800100">
            <a:lnSpc>
              <a:spcPct val="90000"/>
            </a:lnSpc>
            <a:spcBef>
              <a:spcPct val="0"/>
            </a:spcBef>
            <a:spcAft>
              <a:spcPct val="35000"/>
            </a:spcAft>
            <a:buFont typeface="+mj-lt"/>
            <a:buNone/>
          </a:pPr>
          <a:r>
            <a:rPr lang="zh-CN" altLang="en-US" sz="1800" b="0" i="0" kern="1200"/>
            <a:t>为残障人士提供行动辅助</a:t>
          </a:r>
          <a:r>
            <a:rPr lang="en-US" altLang="zh-CN" sz="1800" b="0" i="0" kern="1200"/>
            <a:t>,</a:t>
          </a:r>
          <a:r>
            <a:rPr lang="zh-CN" altLang="en-US" sz="1800" b="0" i="0" kern="1200"/>
            <a:t>帮助他们克服生理缺陷</a:t>
          </a:r>
          <a:r>
            <a:rPr lang="en-US" altLang="zh-CN" sz="1800" b="0" i="0" kern="1200"/>
            <a:t>,</a:t>
          </a:r>
          <a:r>
            <a:rPr lang="zh-CN" altLang="en-US" sz="1800" b="0" i="0" kern="1200"/>
            <a:t>更好地融入社会生活与工作</a:t>
          </a:r>
          <a:r>
            <a:rPr lang="en-US" altLang="zh-CN" sz="1800" b="0" i="0" kern="1200"/>
            <a:t>,</a:t>
          </a:r>
          <a:r>
            <a:rPr lang="zh-CN" altLang="en-US" sz="1800" b="0" i="0" kern="1200"/>
            <a:t>实现自我价值。</a:t>
          </a:r>
        </a:p>
      </dsp:txBody>
      <dsp:txXfrm>
        <a:off x="516279" y="2264398"/>
        <a:ext cx="6674546" cy="639310"/>
      </dsp:txXfrm>
    </dsp:sp>
    <dsp:sp modelId="{2A7679FF-02DB-428D-B908-62482C6D7A91}">
      <dsp:nvSpPr>
        <dsp:cNvPr id="0" name=""/>
        <dsp:cNvSpPr/>
      </dsp:nvSpPr>
      <dsp:spPr>
        <a:xfrm>
          <a:off x="0" y="3672693"/>
          <a:ext cx="9633879" cy="604800"/>
        </a:xfrm>
        <a:prstGeom prst="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938E8B1-ADC5-49ED-A574-3B15A40CDED2}">
      <dsp:nvSpPr>
        <dsp:cNvPr id="0" name=""/>
        <dsp:cNvSpPr/>
      </dsp:nvSpPr>
      <dsp:spPr>
        <a:xfrm>
          <a:off x="481694" y="3318453"/>
          <a:ext cx="6743716" cy="7084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896" tIns="0" rIns="254896" bIns="0" numCol="1" spcCol="1270" anchor="ctr" anchorCtr="0">
          <a:noAutofit/>
        </a:bodyPr>
        <a:lstStyle/>
        <a:p>
          <a:pPr marL="0" lvl="0" indent="0" algn="l" defTabSz="800100">
            <a:lnSpc>
              <a:spcPct val="90000"/>
            </a:lnSpc>
            <a:spcBef>
              <a:spcPct val="0"/>
            </a:spcBef>
            <a:spcAft>
              <a:spcPct val="35000"/>
            </a:spcAft>
            <a:buFont typeface="+mj-lt"/>
            <a:buNone/>
          </a:pPr>
          <a:r>
            <a:rPr lang="zh-CN" altLang="en-US" sz="1800" b="0" i="0" kern="1200"/>
            <a:t>推动智能可穿戴设备和智能机器人技术在医疗康复领域的发展</a:t>
          </a:r>
          <a:r>
            <a:rPr lang="en-US" altLang="zh-CN" sz="1800" b="0" i="0" kern="1200"/>
            <a:t>,</a:t>
          </a:r>
          <a:r>
            <a:rPr lang="zh-CN" altLang="en-US" sz="1800" b="0" i="0" kern="1200"/>
            <a:t>催生更多创新性产品和服务</a:t>
          </a:r>
          <a:r>
            <a:rPr lang="en-US" altLang="zh-CN" sz="1800" b="0" i="0" kern="1200"/>
            <a:t>,</a:t>
          </a:r>
          <a:r>
            <a:rPr lang="zh-CN" altLang="en-US" sz="1800" b="0" i="0" kern="1200"/>
            <a:t>带动相关产业发展。</a:t>
          </a:r>
        </a:p>
      </dsp:txBody>
      <dsp:txXfrm>
        <a:off x="516279" y="3353038"/>
        <a:ext cx="6674546" cy="639310"/>
      </dsp:txXfrm>
    </dsp:sp>
    <dsp:sp modelId="{D46F2542-5C3B-4315-871E-7441AFBE8A27}">
      <dsp:nvSpPr>
        <dsp:cNvPr id="0" name=""/>
        <dsp:cNvSpPr/>
      </dsp:nvSpPr>
      <dsp:spPr>
        <a:xfrm>
          <a:off x="0" y="4761333"/>
          <a:ext cx="9633879" cy="604800"/>
        </a:xfrm>
        <a:prstGeom prst="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D72602D-4997-4917-A466-93AB6705B8C9}">
      <dsp:nvSpPr>
        <dsp:cNvPr id="0" name=""/>
        <dsp:cNvSpPr/>
      </dsp:nvSpPr>
      <dsp:spPr>
        <a:xfrm>
          <a:off x="481694" y="4407093"/>
          <a:ext cx="6743716" cy="7084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896" tIns="0" rIns="254896" bIns="0" numCol="1" spcCol="1270" anchor="ctr" anchorCtr="0">
          <a:noAutofit/>
        </a:bodyPr>
        <a:lstStyle/>
        <a:p>
          <a:pPr marL="0" lvl="0" indent="0" algn="l" defTabSz="800100">
            <a:lnSpc>
              <a:spcPct val="90000"/>
            </a:lnSpc>
            <a:spcBef>
              <a:spcPct val="0"/>
            </a:spcBef>
            <a:spcAft>
              <a:spcPct val="35000"/>
            </a:spcAft>
            <a:buFont typeface="+mj-lt"/>
            <a:buNone/>
          </a:pPr>
          <a:r>
            <a:rPr lang="zh-CN" altLang="en-US" sz="1800" b="0" i="0" kern="1200" dirty="0"/>
            <a:t>践行</a:t>
          </a:r>
          <a:r>
            <a:rPr lang="en-US" altLang="zh-CN" sz="1800" b="0" i="0" kern="1200" dirty="0"/>
            <a:t>"</a:t>
          </a:r>
          <a:r>
            <a:rPr lang="zh-CN" altLang="en-US" sz="1800" b="0" i="0" kern="1200" dirty="0"/>
            <a:t>科技向善</a:t>
          </a:r>
          <a:r>
            <a:rPr lang="en-US" altLang="zh-CN" sz="1800" b="0" i="0" kern="1200" dirty="0"/>
            <a:t>"</a:t>
          </a:r>
          <a:r>
            <a:rPr lang="zh-CN" altLang="en-US" sz="1800" b="0" i="0" kern="1200" dirty="0"/>
            <a:t>理念</a:t>
          </a:r>
          <a:r>
            <a:rPr lang="en-US" altLang="zh-CN" sz="1800" b="0" i="0" kern="1200" dirty="0"/>
            <a:t>,</a:t>
          </a:r>
          <a:r>
            <a:rPr lang="zh-CN" altLang="en-US" sz="1800" b="0" i="0" kern="1200" dirty="0"/>
            <a:t>彰显科技发展成果造福人类的价值取向</a:t>
          </a:r>
          <a:r>
            <a:rPr lang="en-US" altLang="zh-CN" sz="1800" b="0" i="0" kern="1200" dirty="0"/>
            <a:t>,</a:t>
          </a:r>
          <a:r>
            <a:rPr lang="zh-CN" altLang="en-US" sz="1800" b="0" i="0" kern="1200" dirty="0"/>
            <a:t>为构建</a:t>
          </a:r>
          <a:r>
            <a:rPr lang="en-US" altLang="zh-CN" sz="1800" b="0" i="0" kern="1200" dirty="0"/>
            <a:t>"</a:t>
          </a:r>
          <a:r>
            <a:rPr lang="zh-CN" altLang="en-US" sz="1800" b="0" i="0" kern="1200" dirty="0"/>
            <a:t>健康中国</a:t>
          </a:r>
          <a:r>
            <a:rPr lang="en-US" altLang="zh-CN" sz="1800" b="0" i="0" kern="1200" dirty="0"/>
            <a:t>"</a:t>
          </a:r>
          <a:r>
            <a:rPr lang="zh-CN" altLang="en-US" sz="1800" b="0" i="0" kern="1200" dirty="0"/>
            <a:t>贡献力量。</a:t>
          </a:r>
        </a:p>
      </dsp:txBody>
      <dsp:txXfrm>
        <a:off x="516279" y="4441678"/>
        <a:ext cx="6674546"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35A0F-AB42-4D96-A713-F2E3FA9E849A}">
      <dsp:nvSpPr>
        <dsp:cNvPr id="0" name=""/>
        <dsp:cNvSpPr/>
      </dsp:nvSpPr>
      <dsp:spPr>
        <a:xfrm>
          <a:off x="0" y="229931"/>
          <a:ext cx="2024109" cy="80964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zh-CN" sz="2300" kern="1200" dirty="0"/>
            <a:t>实验数据的</a:t>
          </a:r>
          <a:r>
            <a:rPr lang="zh-CN" altLang="en-US" sz="2300" kern="1200" dirty="0"/>
            <a:t>确定</a:t>
          </a:r>
          <a:endParaRPr lang="zh-CN" sz="2300" kern="1200" dirty="0"/>
        </a:p>
      </dsp:txBody>
      <dsp:txXfrm>
        <a:off x="404822" y="229931"/>
        <a:ext cx="1214466" cy="809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D5868-CEC3-4454-86D6-0CD279EE8B8E}">
      <dsp:nvSpPr>
        <dsp:cNvPr id="0" name=""/>
        <dsp:cNvSpPr/>
      </dsp:nvSpPr>
      <dsp:spPr>
        <a:xfrm>
          <a:off x="0" y="229931"/>
          <a:ext cx="2024109" cy="80964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zh-CN" sz="2600" kern="1200" dirty="0"/>
            <a:t>动作预测算法</a:t>
          </a:r>
        </a:p>
      </dsp:txBody>
      <dsp:txXfrm>
        <a:off x="404822" y="229931"/>
        <a:ext cx="1214466" cy="809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60E4E-228B-46AA-8A50-DFFA21B90AD3}">
      <dsp:nvSpPr>
        <dsp:cNvPr id="0" name=""/>
        <dsp:cNvSpPr/>
      </dsp:nvSpPr>
      <dsp:spPr>
        <a:xfrm>
          <a:off x="0" y="229931"/>
          <a:ext cx="2024109" cy="80964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zh-CN" sz="2600" kern="1200"/>
            <a:t>部署与测试</a:t>
          </a:r>
        </a:p>
      </dsp:txBody>
      <dsp:txXfrm>
        <a:off x="404822" y="229931"/>
        <a:ext cx="1214466" cy="809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C9F9E-C752-4743-9461-94AA05675A0F}">
      <dsp:nvSpPr>
        <dsp:cNvPr id="0" name=""/>
        <dsp:cNvSpPr/>
      </dsp:nvSpPr>
      <dsp:spPr>
        <a:xfrm>
          <a:off x="0" y="57141"/>
          <a:ext cx="2024109" cy="2471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t>为了实现运动辅助功能，我们需要通过广泛的调研，从形式上考虑系统的输入输出是什么，所需的数据的形式是什么，使用什么传感器才能获取对应的数据。</a:t>
          </a:r>
        </a:p>
      </dsp:txBody>
      <dsp:txXfrm>
        <a:off x="98809" y="155950"/>
        <a:ext cx="1826491" cy="22734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31C7E-5A43-42F2-8F59-4DDDEEF67DB8}">
      <dsp:nvSpPr>
        <dsp:cNvPr id="0" name=""/>
        <dsp:cNvSpPr/>
      </dsp:nvSpPr>
      <dsp:spPr>
        <a:xfrm>
          <a:off x="0" y="177582"/>
          <a:ext cx="2024109" cy="2308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kern="1200" dirty="0"/>
            <a:t>我们需要根据实际需要，制定具体的计划来采集本次实验所需要的实验数据，并整理成系统的输入输出格式。</a:t>
          </a:r>
        </a:p>
      </dsp:txBody>
      <dsp:txXfrm>
        <a:off x="98809" y="276391"/>
        <a:ext cx="1826491" cy="21107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A5ADA-8776-4AA8-B2EC-9B53FF8234AE}">
      <dsp:nvSpPr>
        <dsp:cNvPr id="0" name=""/>
        <dsp:cNvSpPr/>
      </dsp:nvSpPr>
      <dsp:spPr>
        <a:xfrm>
          <a:off x="0" y="19695"/>
          <a:ext cx="1941251" cy="2433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t>根据已有的数据，选择合适的训练模型完成从输入到输出的映射，完成动作预测功能。</a:t>
          </a:r>
        </a:p>
      </dsp:txBody>
      <dsp:txXfrm>
        <a:off x="94764" y="114459"/>
        <a:ext cx="1751723" cy="22440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25100-B3C4-453C-9AE6-DE4B769FECFF}">
      <dsp:nvSpPr>
        <dsp:cNvPr id="0" name=""/>
        <dsp:cNvSpPr/>
      </dsp:nvSpPr>
      <dsp:spPr>
        <a:xfrm>
          <a:off x="0" y="120316"/>
          <a:ext cx="2024109" cy="2232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kern="1200" dirty="0"/>
            <a:t>测试人员穿戴上传感装置，测试动作预测算法是否能够实时预测测试人员的动作意图，并考虑部署在实体机器上</a:t>
          </a:r>
        </a:p>
      </dsp:txBody>
      <dsp:txXfrm>
        <a:off x="98809" y="219125"/>
        <a:ext cx="1826491" cy="20347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899BC-AF99-486B-9187-A6A71A576026}">
      <dsp:nvSpPr>
        <dsp:cNvPr id="0" name=""/>
        <dsp:cNvSpPr/>
      </dsp:nvSpPr>
      <dsp:spPr>
        <a:xfrm>
          <a:off x="-4324513" y="-668181"/>
          <a:ext cx="5189746" cy="5189746"/>
        </a:xfrm>
        <a:prstGeom prst="blockArc">
          <a:avLst>
            <a:gd name="adj1" fmla="val 18900000"/>
            <a:gd name="adj2" fmla="val 2700000"/>
            <a:gd name="adj3" fmla="val 4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F93036-3E96-487C-A8A5-21A710558B85}">
      <dsp:nvSpPr>
        <dsp:cNvPr id="0" name=""/>
        <dsp:cNvSpPr/>
      </dsp:nvSpPr>
      <dsp:spPr>
        <a:xfrm>
          <a:off x="708348" y="550494"/>
          <a:ext cx="6305688" cy="1100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787" tIns="40640" rIns="40640" bIns="40640" numCol="1" spcCol="1270" anchor="t" anchorCtr="0">
          <a:noAutofit/>
        </a:bodyPr>
        <a:lstStyle/>
        <a:p>
          <a:pPr marL="0" lvl="0" indent="0" algn="l" defTabSz="711200">
            <a:lnSpc>
              <a:spcPct val="90000"/>
            </a:lnSpc>
            <a:spcBef>
              <a:spcPct val="0"/>
            </a:spcBef>
            <a:spcAft>
              <a:spcPct val="35000"/>
            </a:spcAft>
            <a:buNone/>
          </a:pPr>
          <a:r>
            <a:rPr lang="zh-CN" sz="1600" b="1" i="0" kern="1200" dirty="0"/>
            <a:t>运动数据</a:t>
          </a:r>
          <a:r>
            <a:rPr lang="zh-CN" sz="1600" b="0" i="0" kern="1200" dirty="0"/>
            <a:t>：描述动作者当前运动状态的信息，包括：</a:t>
          </a:r>
          <a:endParaRPr lang="zh-CN" sz="1600" kern="1200" dirty="0"/>
        </a:p>
        <a:p>
          <a:pPr marL="114300" lvl="1" indent="-114300" algn="l" defTabSz="533400">
            <a:lnSpc>
              <a:spcPct val="90000"/>
            </a:lnSpc>
            <a:spcBef>
              <a:spcPct val="0"/>
            </a:spcBef>
            <a:spcAft>
              <a:spcPct val="15000"/>
            </a:spcAft>
            <a:buChar char="•"/>
          </a:pPr>
          <a:r>
            <a:rPr lang="zh-CN" sz="1200" b="1" i="0" kern="1200" dirty="0"/>
            <a:t>人体姿态</a:t>
          </a:r>
          <a:r>
            <a:rPr lang="zh-CN" sz="1200" b="0" i="0" kern="1200" dirty="0"/>
            <a:t>：人体各部位的相对位置和角度，可以通过</a:t>
          </a:r>
          <a:r>
            <a:rPr lang="zh-CN" sz="1200" b="1" i="0" kern="1200" dirty="0"/>
            <a:t>光学</a:t>
          </a:r>
          <a:r>
            <a:rPr lang="zh-CN" sz="1200" b="0" i="0" kern="1200" dirty="0"/>
            <a:t>或</a:t>
          </a:r>
          <a:r>
            <a:rPr lang="zh-CN" sz="1200" b="1" i="0" kern="1200" dirty="0"/>
            <a:t>惯性</a:t>
          </a:r>
          <a:r>
            <a:rPr lang="zh-CN" sz="1200" b="0" i="0" kern="1200" dirty="0"/>
            <a:t>传感器获取。</a:t>
          </a:r>
          <a:endParaRPr lang="zh-CN" sz="1200" kern="1200" dirty="0"/>
        </a:p>
        <a:p>
          <a:pPr marL="114300" lvl="1" indent="-114300" algn="l" defTabSz="533400">
            <a:lnSpc>
              <a:spcPct val="90000"/>
            </a:lnSpc>
            <a:spcBef>
              <a:spcPct val="0"/>
            </a:spcBef>
            <a:spcAft>
              <a:spcPct val="15000"/>
            </a:spcAft>
            <a:buChar char="•"/>
          </a:pPr>
          <a:r>
            <a:rPr lang="zh-CN" sz="1200" b="1" i="0" kern="1200" dirty="0"/>
            <a:t>运动轨迹</a:t>
          </a:r>
          <a:r>
            <a:rPr lang="zh-CN" sz="1200" b="0" i="0" kern="1200" dirty="0"/>
            <a:t>：人体各部位在空间中的运动路径，可以通过</a:t>
          </a:r>
          <a:r>
            <a:rPr lang="zh-CN" sz="1200" b="1" i="0" kern="1200" dirty="0"/>
            <a:t>光学</a:t>
          </a:r>
          <a:r>
            <a:rPr lang="zh-CN" sz="1200" b="0" i="0" kern="1200" dirty="0"/>
            <a:t>或</a:t>
          </a:r>
          <a:r>
            <a:rPr lang="zh-CN" sz="1200" b="1" i="0" kern="1200" dirty="0"/>
            <a:t>惯性</a:t>
          </a:r>
          <a:r>
            <a:rPr lang="zh-CN" sz="1200" b="0" i="0" kern="1200" dirty="0"/>
            <a:t>传感器获取。</a:t>
          </a:r>
          <a:endParaRPr lang="zh-CN" sz="1200" kern="1200" dirty="0"/>
        </a:p>
        <a:p>
          <a:pPr marL="114300" lvl="1" indent="-114300" algn="l" defTabSz="533400">
            <a:lnSpc>
              <a:spcPct val="90000"/>
            </a:lnSpc>
            <a:spcBef>
              <a:spcPct val="0"/>
            </a:spcBef>
            <a:spcAft>
              <a:spcPct val="15000"/>
            </a:spcAft>
            <a:buChar char="•"/>
          </a:pPr>
          <a:r>
            <a:rPr lang="zh-CN" sz="1200" b="1" i="0" kern="1200" dirty="0"/>
            <a:t>肌电信号</a:t>
          </a:r>
          <a:r>
            <a:rPr lang="zh-CN" sz="1200" b="0" i="0" kern="1200" dirty="0"/>
            <a:t>：肌肉收缩时产生的电信号，可以通过</a:t>
          </a:r>
          <a:r>
            <a:rPr lang="zh-CN" sz="1200" b="1" i="0" kern="1200" dirty="0"/>
            <a:t>肌电传感器</a:t>
          </a:r>
          <a:r>
            <a:rPr lang="zh-CN" sz="1200" b="0" i="0" kern="1200" dirty="0"/>
            <a:t>获取。</a:t>
          </a:r>
          <a:endParaRPr lang="zh-CN" sz="1200" kern="1200" dirty="0"/>
        </a:p>
      </dsp:txBody>
      <dsp:txXfrm>
        <a:off x="708348" y="550494"/>
        <a:ext cx="6305688" cy="1100834"/>
      </dsp:txXfrm>
    </dsp:sp>
    <dsp:sp modelId="{F92F09BE-B646-4A8F-890F-1BACBC1BA6A3}">
      <dsp:nvSpPr>
        <dsp:cNvPr id="0" name=""/>
        <dsp:cNvSpPr/>
      </dsp:nvSpPr>
      <dsp:spPr>
        <a:xfrm>
          <a:off x="20326" y="412889"/>
          <a:ext cx="1376043" cy="13760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A37BA2-1DF0-4BE1-AA09-6027BECF6E58}">
      <dsp:nvSpPr>
        <dsp:cNvPr id="0" name=""/>
        <dsp:cNvSpPr/>
      </dsp:nvSpPr>
      <dsp:spPr>
        <a:xfrm>
          <a:off x="708348" y="2202054"/>
          <a:ext cx="6305688" cy="1100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787" tIns="40640" rIns="40640" bIns="40640" numCol="1" spcCol="1270" anchor="t" anchorCtr="0">
          <a:noAutofit/>
        </a:bodyPr>
        <a:lstStyle/>
        <a:p>
          <a:pPr marL="0" lvl="0" indent="0" algn="l" defTabSz="711200">
            <a:lnSpc>
              <a:spcPct val="90000"/>
            </a:lnSpc>
            <a:spcBef>
              <a:spcPct val="0"/>
            </a:spcBef>
            <a:spcAft>
              <a:spcPct val="35000"/>
            </a:spcAft>
            <a:buNone/>
          </a:pPr>
          <a:r>
            <a:rPr lang="zh-CN" sz="1600" b="1" i="0" kern="1200" dirty="0"/>
            <a:t>环境信息</a:t>
          </a:r>
          <a:r>
            <a:rPr lang="zh-CN" sz="1600" b="0" i="0" kern="1200" dirty="0"/>
            <a:t>：描述运动环境的信息，包括：</a:t>
          </a:r>
          <a:endParaRPr lang="zh-CN" sz="1600" kern="1200" dirty="0"/>
        </a:p>
        <a:p>
          <a:pPr marL="114300" lvl="1" indent="-114300" algn="l" defTabSz="533400">
            <a:lnSpc>
              <a:spcPct val="90000"/>
            </a:lnSpc>
            <a:spcBef>
              <a:spcPct val="0"/>
            </a:spcBef>
            <a:spcAft>
              <a:spcPct val="15000"/>
            </a:spcAft>
            <a:buChar char="•"/>
          </a:pPr>
          <a:r>
            <a:rPr lang="zh-CN" sz="1200" b="1" i="0" kern="1200" dirty="0"/>
            <a:t>场地类型</a:t>
          </a:r>
          <a:r>
            <a:rPr lang="zh-CN" sz="1200" b="0" i="0" kern="1200" dirty="0"/>
            <a:t>：室内或室外、平地或坡地等。</a:t>
          </a:r>
          <a:endParaRPr lang="zh-CN" sz="1200" kern="1200" dirty="0"/>
        </a:p>
        <a:p>
          <a:pPr marL="114300" lvl="1" indent="-114300" algn="l" defTabSz="533400">
            <a:lnSpc>
              <a:spcPct val="90000"/>
            </a:lnSpc>
            <a:spcBef>
              <a:spcPct val="0"/>
            </a:spcBef>
            <a:spcAft>
              <a:spcPct val="15000"/>
            </a:spcAft>
            <a:buChar char="•"/>
          </a:pPr>
          <a:r>
            <a:rPr lang="zh-CN" sz="1200" b="1" i="0" kern="1200" dirty="0"/>
            <a:t>运动器械</a:t>
          </a:r>
          <a:r>
            <a:rPr lang="zh-CN" sz="1200" b="0" i="0" kern="1200" dirty="0"/>
            <a:t>：使用的运动器械类型和规格。</a:t>
          </a:r>
          <a:endParaRPr lang="zh-CN" sz="1200" kern="1200" dirty="0"/>
        </a:p>
      </dsp:txBody>
      <dsp:txXfrm>
        <a:off x="708348" y="2202054"/>
        <a:ext cx="6305688" cy="1100834"/>
      </dsp:txXfrm>
    </dsp:sp>
    <dsp:sp modelId="{8B7ABE77-3A1B-418A-A267-EC17DFFA859D}">
      <dsp:nvSpPr>
        <dsp:cNvPr id="0" name=""/>
        <dsp:cNvSpPr/>
      </dsp:nvSpPr>
      <dsp:spPr>
        <a:xfrm>
          <a:off x="20326" y="2064449"/>
          <a:ext cx="1376043" cy="13760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2024/3/26</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cs typeface="阿里巴巴普惠体 B" panose="00020600040101010101"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cs typeface="阿里巴巴普惠体 B" panose="00020600040101010101" charset="-122"/>
              </a:defRPr>
            </a:lvl1pPr>
          </a:lstStyle>
          <a:p>
            <a:fld id="{1AC49D05-6128-4D0D-A32A-06A5E73B386C}" type="datetimeFigureOut">
              <a:rPr lang="zh-CN" altLang="en-US" smtClean="0"/>
              <a:t>2024/3/26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cs typeface="阿里巴巴普惠体 B" panose="00020600040101010101"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cs typeface="阿里巴巴普惠体 B" panose="00020600040101010101" charset="-122"/>
              </a:defRPr>
            </a:lvl1pPr>
          </a:lstStyle>
          <a:p>
            <a:fld id="{5849F42C-2DAE-424C-A4B8-3140182C3E9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阿里巴巴普惠体 B" panose="00020600040101010101" charset="-122"/>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阿里巴巴普惠体 B" panose="00020600040101010101" charset="-122"/>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阿里巴巴普惠体 B" panose="00020600040101010101" charset="-122"/>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阿里巴巴普惠体 B" panose="00020600040101010101" charset="-122"/>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阿里巴巴普惠体 B" panose="0002060004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2049474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54944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2307223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167264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4066093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2087042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442669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1159225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89743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663606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宋体" panose="02010600030101010101" pitchFamily="2" charset="-122"/>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2024/3/26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latin typeface="阿里巴巴普惠体 B" panose="00020600040101010101" charset="-122"/>
                <a:cs typeface="阿里巴巴普惠体 B" panose="00020600040101010101" charset="-122"/>
              </a:defRPr>
            </a:lvl1pPr>
          </a:lstStyle>
          <a:p>
            <a:fld id="{760FBDFE-C587-4B4C-A407-44438C67B59E}" type="datetimeFigureOut">
              <a:rPr lang="zh-CN" altLang="en-US" smtClean="0"/>
              <a:t>2024/3/26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阿里巴巴普惠体 B" panose="00020600040101010101" charset="-122"/>
                <a:cs typeface="阿里巴巴普惠体 B" panose="0002060004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阿里巴巴普惠体 B" panose="00020600040101010101" charset="-122"/>
                <a:cs typeface="阿里巴巴普惠体 B" panose="00020600040101010101" charset="-122"/>
              </a:defRPr>
            </a:lvl1pPr>
          </a:lstStyle>
          <a:p>
            <a:fld id="{49AE70B2-8BF9-45C0-BB95-33D1B9D3A854}" type="slidenum">
              <a:rPr lang="zh-CN" altLang="en-US" smtClean="0"/>
              <a:t>‹#›</a:t>
            </a:fld>
            <a:endParaRPr lang="zh-CN" altLang="en-US"/>
          </a:p>
        </p:txBody>
      </p:sp>
      <p:sp>
        <p:nvSpPr>
          <p:cNvPr id="7" name="KSO_TEMPLATE" hidden="1"/>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B" panose="00020600040101010101" charset="-122"/>
              <a:cs typeface="阿里巴巴普惠体 B" panose="0002060004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宋体" panose="02010600030101010101" pitchFamily="2" charset="-122"/>
          <a:ea typeface="宋体" panose="02010600030101010101" pitchFamily="2" charset="-122"/>
          <a:cs typeface="阿里巴巴普惠体 B" panose="0002060004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阿里巴巴普惠体 B" panose="00020600040101010101" charset="-122"/>
          <a:ea typeface="+mn-ea"/>
          <a:cs typeface="阿里巴巴普惠体 B" panose="0002060004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B" panose="00020600040101010101" charset="-122"/>
          <a:ea typeface="+mn-ea"/>
          <a:cs typeface="阿里巴巴普惠体 B" panose="0002060004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B" panose="00020600040101010101" charset="-122"/>
          <a:ea typeface="+mn-ea"/>
          <a:cs typeface="阿里巴巴普惠体 B" panose="0002060004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B" panose="00020600040101010101" charset="-122"/>
          <a:ea typeface="+mn-ea"/>
          <a:cs typeface="阿里巴巴普惠体 B" panose="0002060004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B" panose="00020600040101010101" charset="-122"/>
          <a:ea typeface="+mn-ea"/>
          <a:cs typeface="阿里巴巴普惠体 B" panose="0002060004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3" Type="http://schemas.openxmlformats.org/officeDocument/2006/relationships/diagramQuickStyle" Target="../diagrams/quickStyle1.xml"/><Relationship Id="rId18" Type="http://schemas.openxmlformats.org/officeDocument/2006/relationships/diagramQuickStyle" Target="../diagrams/quickStyle2.xml"/><Relationship Id="rId26" Type="http://schemas.openxmlformats.org/officeDocument/2006/relationships/diagramData" Target="../diagrams/data4.xml"/><Relationship Id="rId39" Type="http://schemas.openxmlformats.org/officeDocument/2006/relationships/diagramColors" Target="../diagrams/colors6.xml"/><Relationship Id="rId21" Type="http://schemas.openxmlformats.org/officeDocument/2006/relationships/diagramData" Target="../diagrams/data3.xml"/><Relationship Id="rId34" Type="http://schemas.openxmlformats.org/officeDocument/2006/relationships/diagramColors" Target="../diagrams/colors5.xml"/><Relationship Id="rId42" Type="http://schemas.openxmlformats.org/officeDocument/2006/relationships/diagramLayout" Target="../diagrams/layout7.xml"/><Relationship Id="rId47" Type="http://schemas.openxmlformats.org/officeDocument/2006/relationships/diagramLayout" Target="../diagrams/layout8.xml"/><Relationship Id="rId50" Type="http://schemas.microsoft.com/office/2007/relationships/diagramDrawing" Target="../diagrams/drawing8.xml"/><Relationship Id="rId7" Type="http://schemas.openxmlformats.org/officeDocument/2006/relationships/image" Target="../media/image3.png"/><Relationship Id="rId2" Type="http://schemas.openxmlformats.org/officeDocument/2006/relationships/tags" Target="../tags/tag23.xml"/><Relationship Id="rId16" Type="http://schemas.openxmlformats.org/officeDocument/2006/relationships/diagramData" Target="../diagrams/data2.xml"/><Relationship Id="rId29" Type="http://schemas.openxmlformats.org/officeDocument/2006/relationships/diagramColors" Target="../diagrams/colors4.xml"/><Relationship Id="rId11" Type="http://schemas.openxmlformats.org/officeDocument/2006/relationships/diagramData" Target="../diagrams/data1.xml"/><Relationship Id="rId24" Type="http://schemas.openxmlformats.org/officeDocument/2006/relationships/diagramColors" Target="../diagrams/colors3.xml"/><Relationship Id="rId32" Type="http://schemas.openxmlformats.org/officeDocument/2006/relationships/diagramLayout" Target="../diagrams/layout5.xml"/><Relationship Id="rId37" Type="http://schemas.openxmlformats.org/officeDocument/2006/relationships/diagramLayout" Target="../diagrams/layout6.xml"/><Relationship Id="rId40" Type="http://schemas.microsoft.com/office/2007/relationships/diagramDrawing" Target="../diagrams/drawing6.xml"/><Relationship Id="rId45" Type="http://schemas.microsoft.com/office/2007/relationships/diagramDrawing" Target="../diagrams/drawing7.xml"/><Relationship Id="rId5" Type="http://schemas.openxmlformats.org/officeDocument/2006/relationships/slideLayout" Target="../slideLayouts/slideLayout2.xml"/><Relationship Id="rId15" Type="http://schemas.microsoft.com/office/2007/relationships/diagramDrawing" Target="../diagrams/drawing1.xml"/><Relationship Id="rId23" Type="http://schemas.openxmlformats.org/officeDocument/2006/relationships/diagramQuickStyle" Target="../diagrams/quickStyle3.xml"/><Relationship Id="rId28" Type="http://schemas.openxmlformats.org/officeDocument/2006/relationships/diagramQuickStyle" Target="../diagrams/quickStyle4.xml"/><Relationship Id="rId36" Type="http://schemas.openxmlformats.org/officeDocument/2006/relationships/diagramData" Target="../diagrams/data6.xml"/><Relationship Id="rId49" Type="http://schemas.openxmlformats.org/officeDocument/2006/relationships/diagramColors" Target="../diagrams/colors8.xml"/><Relationship Id="rId10" Type="http://schemas.openxmlformats.org/officeDocument/2006/relationships/image" Target="../media/image8.png"/><Relationship Id="rId19" Type="http://schemas.openxmlformats.org/officeDocument/2006/relationships/diagramColors" Target="../diagrams/colors2.xml"/><Relationship Id="rId31" Type="http://schemas.openxmlformats.org/officeDocument/2006/relationships/diagramData" Target="../diagrams/data5.xml"/><Relationship Id="rId44" Type="http://schemas.openxmlformats.org/officeDocument/2006/relationships/diagramColors" Target="../diagrams/colors7.xml"/><Relationship Id="rId4" Type="http://schemas.openxmlformats.org/officeDocument/2006/relationships/tags" Target="../tags/tag25.xml"/><Relationship Id="rId9" Type="http://schemas.openxmlformats.org/officeDocument/2006/relationships/image" Target="../media/image7.png"/><Relationship Id="rId14" Type="http://schemas.openxmlformats.org/officeDocument/2006/relationships/diagramColors" Target="../diagrams/colors1.xml"/><Relationship Id="rId22" Type="http://schemas.openxmlformats.org/officeDocument/2006/relationships/diagramLayout" Target="../diagrams/layout3.xml"/><Relationship Id="rId27" Type="http://schemas.openxmlformats.org/officeDocument/2006/relationships/diagramLayout" Target="../diagrams/layout4.xml"/><Relationship Id="rId30" Type="http://schemas.microsoft.com/office/2007/relationships/diagramDrawing" Target="../diagrams/drawing4.xml"/><Relationship Id="rId35" Type="http://schemas.microsoft.com/office/2007/relationships/diagramDrawing" Target="../diagrams/drawing5.xml"/><Relationship Id="rId43" Type="http://schemas.openxmlformats.org/officeDocument/2006/relationships/diagramQuickStyle" Target="../diagrams/quickStyle7.xml"/><Relationship Id="rId48" Type="http://schemas.openxmlformats.org/officeDocument/2006/relationships/diagramQuickStyle" Target="../diagrams/quickStyle8.xml"/><Relationship Id="rId8" Type="http://schemas.openxmlformats.org/officeDocument/2006/relationships/image" Target="../media/image6.png"/><Relationship Id="rId3" Type="http://schemas.openxmlformats.org/officeDocument/2006/relationships/tags" Target="../tags/tag24.xml"/><Relationship Id="rId12" Type="http://schemas.openxmlformats.org/officeDocument/2006/relationships/diagramLayout" Target="../diagrams/layout1.xml"/><Relationship Id="rId17" Type="http://schemas.openxmlformats.org/officeDocument/2006/relationships/diagramLayout" Target="../diagrams/layout2.xml"/><Relationship Id="rId25" Type="http://schemas.microsoft.com/office/2007/relationships/diagramDrawing" Target="../diagrams/drawing3.xml"/><Relationship Id="rId33" Type="http://schemas.openxmlformats.org/officeDocument/2006/relationships/diagramQuickStyle" Target="../diagrams/quickStyle5.xml"/><Relationship Id="rId38" Type="http://schemas.openxmlformats.org/officeDocument/2006/relationships/diagramQuickStyle" Target="../diagrams/quickStyle6.xml"/><Relationship Id="rId46" Type="http://schemas.openxmlformats.org/officeDocument/2006/relationships/diagramData" Target="../diagrams/data8.xml"/><Relationship Id="rId20" Type="http://schemas.microsoft.com/office/2007/relationships/diagramDrawing" Target="../diagrams/drawing2.xml"/><Relationship Id="rId41" Type="http://schemas.openxmlformats.org/officeDocument/2006/relationships/diagramData" Target="../diagrams/data7.xml"/><Relationship Id="rId1" Type="http://schemas.openxmlformats.org/officeDocument/2006/relationships/tags" Target="../tags/tag22.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9.xml"/><Relationship Id="rId18" Type="http://schemas.openxmlformats.org/officeDocument/2006/relationships/diagramQuickStyle" Target="../diagrams/quickStyle10.xml"/><Relationship Id="rId3" Type="http://schemas.openxmlformats.org/officeDocument/2006/relationships/tags" Target="../tags/tag28.xml"/><Relationship Id="rId21" Type="http://schemas.openxmlformats.org/officeDocument/2006/relationships/diagramData" Target="../diagrams/data11.xml"/><Relationship Id="rId7" Type="http://schemas.openxmlformats.org/officeDocument/2006/relationships/image" Target="../media/image3.png"/><Relationship Id="rId12" Type="http://schemas.openxmlformats.org/officeDocument/2006/relationships/diagramLayout" Target="../diagrams/layout9.xml"/><Relationship Id="rId17" Type="http://schemas.openxmlformats.org/officeDocument/2006/relationships/diagramLayout" Target="../diagrams/layout10.xml"/><Relationship Id="rId25" Type="http://schemas.microsoft.com/office/2007/relationships/diagramDrawing" Target="../diagrams/drawing11.xml"/><Relationship Id="rId2" Type="http://schemas.openxmlformats.org/officeDocument/2006/relationships/tags" Target="../tags/tag27.xml"/><Relationship Id="rId16" Type="http://schemas.openxmlformats.org/officeDocument/2006/relationships/diagramData" Target="../diagrams/data10.xml"/><Relationship Id="rId20" Type="http://schemas.microsoft.com/office/2007/relationships/diagramDrawing" Target="../diagrams/drawing10.xml"/><Relationship Id="rId1" Type="http://schemas.openxmlformats.org/officeDocument/2006/relationships/tags" Target="../tags/tag26.xml"/><Relationship Id="rId6" Type="http://schemas.openxmlformats.org/officeDocument/2006/relationships/notesSlide" Target="../notesSlides/notesSlide11.xml"/><Relationship Id="rId11" Type="http://schemas.openxmlformats.org/officeDocument/2006/relationships/diagramData" Target="../diagrams/data9.xml"/><Relationship Id="rId24" Type="http://schemas.openxmlformats.org/officeDocument/2006/relationships/diagramColors" Target="../diagrams/colors11.xml"/><Relationship Id="rId5" Type="http://schemas.openxmlformats.org/officeDocument/2006/relationships/slideLayout" Target="../slideLayouts/slideLayout2.xml"/><Relationship Id="rId15" Type="http://schemas.microsoft.com/office/2007/relationships/diagramDrawing" Target="../diagrams/drawing9.xml"/><Relationship Id="rId23" Type="http://schemas.openxmlformats.org/officeDocument/2006/relationships/diagramQuickStyle" Target="../diagrams/quickStyle11.xml"/><Relationship Id="rId10" Type="http://schemas.openxmlformats.org/officeDocument/2006/relationships/image" Target="../media/image8.png"/><Relationship Id="rId19" Type="http://schemas.openxmlformats.org/officeDocument/2006/relationships/diagramColors" Target="../diagrams/colors10.xml"/><Relationship Id="rId4" Type="http://schemas.openxmlformats.org/officeDocument/2006/relationships/tags" Target="../tags/tag29.xml"/><Relationship Id="rId9" Type="http://schemas.openxmlformats.org/officeDocument/2006/relationships/image" Target="../media/image7.png"/><Relationship Id="rId14" Type="http://schemas.openxmlformats.org/officeDocument/2006/relationships/diagramColors" Target="../diagrams/colors9.xml"/><Relationship Id="rId22"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2.xml"/><Relationship Id="rId18" Type="http://schemas.openxmlformats.org/officeDocument/2006/relationships/hyperlink" Target="https://zhuanlan.zhihu.com/p/390225653" TargetMode="External"/><Relationship Id="rId3" Type="http://schemas.openxmlformats.org/officeDocument/2006/relationships/tags" Target="../tags/tag32.xml"/><Relationship Id="rId7" Type="http://schemas.openxmlformats.org/officeDocument/2006/relationships/image" Target="../media/image3.png"/><Relationship Id="rId12" Type="http://schemas.openxmlformats.org/officeDocument/2006/relationships/diagramLayout" Target="../diagrams/layout12.xml"/><Relationship Id="rId17" Type="http://schemas.openxmlformats.org/officeDocument/2006/relationships/hyperlink" Target="https://patents.google.com/patent/CN107153812A/zh" TargetMode="External"/><Relationship Id="rId2" Type="http://schemas.openxmlformats.org/officeDocument/2006/relationships/tags" Target="../tags/tag31.xml"/><Relationship Id="rId16" Type="http://schemas.openxmlformats.org/officeDocument/2006/relationships/hyperlink" Target="https://www.x-mol.com/paper/1462176619327029248/t" TargetMode="External"/><Relationship Id="rId20" Type="http://schemas.openxmlformats.org/officeDocument/2006/relationships/hyperlink" Target="https://www.x-mol.com/paper/1503427085691936768/t" TargetMode="External"/><Relationship Id="rId1" Type="http://schemas.openxmlformats.org/officeDocument/2006/relationships/tags" Target="../tags/tag30.xml"/><Relationship Id="rId6" Type="http://schemas.openxmlformats.org/officeDocument/2006/relationships/notesSlide" Target="../notesSlides/notesSlide12.xml"/><Relationship Id="rId11" Type="http://schemas.openxmlformats.org/officeDocument/2006/relationships/diagramData" Target="../diagrams/data12.xml"/><Relationship Id="rId5" Type="http://schemas.openxmlformats.org/officeDocument/2006/relationships/slideLayout" Target="../slideLayouts/slideLayout2.xml"/><Relationship Id="rId15" Type="http://schemas.microsoft.com/office/2007/relationships/diagramDrawing" Target="../diagrams/drawing12.xml"/><Relationship Id="rId10" Type="http://schemas.openxmlformats.org/officeDocument/2006/relationships/image" Target="../media/image8.png"/><Relationship Id="rId19" Type="http://schemas.openxmlformats.org/officeDocument/2006/relationships/hyperlink" Target="https://blog.csdn.net/douyu0814/article/details/134266828" TargetMode="External"/><Relationship Id="rId4" Type="http://schemas.openxmlformats.org/officeDocument/2006/relationships/tags" Target="../tags/tag33.xml"/><Relationship Id="rId9" Type="http://schemas.openxmlformats.org/officeDocument/2006/relationships/image" Target="../media/image7.png"/><Relationship Id="rId14" Type="http://schemas.openxmlformats.org/officeDocument/2006/relationships/diagramColors" Target="../diagrams/colors1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3.xml"/><Relationship Id="rId3" Type="http://schemas.openxmlformats.org/officeDocument/2006/relationships/tags" Target="../tags/tag36.xml"/><Relationship Id="rId7" Type="http://schemas.openxmlformats.org/officeDocument/2006/relationships/image" Target="../media/image3.png"/><Relationship Id="rId12" Type="http://schemas.openxmlformats.org/officeDocument/2006/relationships/diagramLayout" Target="../diagrams/layout13.xml"/><Relationship Id="rId2" Type="http://schemas.openxmlformats.org/officeDocument/2006/relationships/tags" Target="../tags/tag35.xml"/><Relationship Id="rId16" Type="http://schemas.openxmlformats.org/officeDocument/2006/relationships/image" Target="../media/image10.png"/><Relationship Id="rId1" Type="http://schemas.openxmlformats.org/officeDocument/2006/relationships/tags" Target="../tags/tag34.xml"/><Relationship Id="rId6" Type="http://schemas.openxmlformats.org/officeDocument/2006/relationships/notesSlide" Target="../notesSlides/notesSlide13.xml"/><Relationship Id="rId11" Type="http://schemas.openxmlformats.org/officeDocument/2006/relationships/diagramData" Target="../diagrams/data13.xml"/><Relationship Id="rId5" Type="http://schemas.openxmlformats.org/officeDocument/2006/relationships/slideLayout" Target="../slideLayouts/slideLayout2.xml"/><Relationship Id="rId15" Type="http://schemas.microsoft.com/office/2007/relationships/diagramDrawing" Target="../diagrams/drawing13.xml"/><Relationship Id="rId10" Type="http://schemas.openxmlformats.org/officeDocument/2006/relationships/image" Target="../media/image8.png"/><Relationship Id="rId4" Type="http://schemas.openxmlformats.org/officeDocument/2006/relationships/tags" Target="../tags/tag37.xml"/><Relationship Id="rId9" Type="http://schemas.openxmlformats.org/officeDocument/2006/relationships/image" Target="../media/image7.png"/><Relationship Id="rId14" Type="http://schemas.openxmlformats.org/officeDocument/2006/relationships/diagramColors" Target="../diagrams/colors13.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4.xml"/><Relationship Id="rId3" Type="http://schemas.openxmlformats.org/officeDocument/2006/relationships/tags" Target="../tags/tag40.xml"/><Relationship Id="rId7" Type="http://schemas.openxmlformats.org/officeDocument/2006/relationships/image" Target="../media/image3.png"/><Relationship Id="rId12" Type="http://schemas.openxmlformats.org/officeDocument/2006/relationships/diagramLayout" Target="../diagrams/layout1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4.xml"/><Relationship Id="rId11" Type="http://schemas.openxmlformats.org/officeDocument/2006/relationships/diagramData" Target="../diagrams/data14.xml"/><Relationship Id="rId5" Type="http://schemas.openxmlformats.org/officeDocument/2006/relationships/slideLayout" Target="../slideLayouts/slideLayout2.xml"/><Relationship Id="rId15" Type="http://schemas.microsoft.com/office/2007/relationships/diagramDrawing" Target="../diagrams/drawing14.xml"/><Relationship Id="rId10" Type="http://schemas.openxmlformats.org/officeDocument/2006/relationships/image" Target="../media/image8.png"/><Relationship Id="rId4" Type="http://schemas.openxmlformats.org/officeDocument/2006/relationships/tags" Target="../tags/tag41.xml"/><Relationship Id="rId9" Type="http://schemas.openxmlformats.org/officeDocument/2006/relationships/image" Target="../media/image7.png"/><Relationship Id="rId14" Type="http://schemas.openxmlformats.org/officeDocument/2006/relationships/diagramColors" Target="../diagrams/colors14.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4.xml"/><Relationship Id="rId7" Type="http://schemas.openxmlformats.org/officeDocument/2006/relationships/image" Target="../media/image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5.xml"/><Relationship Id="rId11" Type="http://schemas.openxmlformats.org/officeDocument/2006/relationships/hyperlink" Target="https://doi.org/10.3390/s20216345" TargetMode="External"/><Relationship Id="rId5" Type="http://schemas.openxmlformats.org/officeDocument/2006/relationships/slideLayout" Target="../slideLayouts/slideLayout2.xml"/><Relationship Id="rId10" Type="http://schemas.openxmlformats.org/officeDocument/2006/relationships/image" Target="../media/image8.png"/><Relationship Id="rId4" Type="http://schemas.openxmlformats.org/officeDocument/2006/relationships/tags" Target="../tags/tag45.xm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8.xml"/><Relationship Id="rId7" Type="http://schemas.openxmlformats.org/officeDocument/2006/relationships/image" Target="../media/image3.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6.xml"/><Relationship Id="rId11" Type="http://schemas.openxmlformats.org/officeDocument/2006/relationships/image" Target="../media/image11.png"/><Relationship Id="rId5" Type="http://schemas.openxmlformats.org/officeDocument/2006/relationships/slideLayout" Target="../slideLayouts/slideLayout2.xml"/><Relationship Id="rId10" Type="http://schemas.openxmlformats.org/officeDocument/2006/relationships/image" Target="../media/image8.png"/><Relationship Id="rId4" Type="http://schemas.openxmlformats.org/officeDocument/2006/relationships/tags" Target="../tags/tag49.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2.xml"/><Relationship Id="rId7" Type="http://schemas.openxmlformats.org/officeDocument/2006/relationships/image" Target="../media/image12.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7.xml"/><Relationship Id="rId11" Type="http://schemas.openxmlformats.org/officeDocument/2006/relationships/image" Target="../media/image8.png"/><Relationship Id="rId5" Type="http://schemas.openxmlformats.org/officeDocument/2006/relationships/slideLayout" Target="../slideLayouts/slideLayout2.xml"/><Relationship Id="rId10" Type="http://schemas.openxmlformats.org/officeDocument/2006/relationships/image" Target="../media/image7.png"/><Relationship Id="rId4" Type="http://schemas.openxmlformats.org/officeDocument/2006/relationships/tags" Target="../tags/tag53.xml"/><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5.xml"/><Relationship Id="rId3" Type="http://schemas.openxmlformats.org/officeDocument/2006/relationships/tags" Target="../tags/tag57.xml"/><Relationship Id="rId7" Type="http://schemas.openxmlformats.org/officeDocument/2006/relationships/image" Target="../media/image3.png"/><Relationship Id="rId12" Type="http://schemas.openxmlformats.org/officeDocument/2006/relationships/diagramLayout" Target="../diagrams/layout15.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9.xml"/><Relationship Id="rId11" Type="http://schemas.openxmlformats.org/officeDocument/2006/relationships/diagramData" Target="../diagrams/data15.xml"/><Relationship Id="rId5" Type="http://schemas.openxmlformats.org/officeDocument/2006/relationships/slideLayout" Target="../slideLayouts/slideLayout2.xml"/><Relationship Id="rId15" Type="http://schemas.microsoft.com/office/2007/relationships/diagramDrawing" Target="../diagrams/drawing15.xml"/><Relationship Id="rId10" Type="http://schemas.openxmlformats.org/officeDocument/2006/relationships/image" Target="../media/image8.png"/><Relationship Id="rId4" Type="http://schemas.openxmlformats.org/officeDocument/2006/relationships/tags" Target="../tags/tag58.xml"/><Relationship Id="rId9" Type="http://schemas.openxmlformats.org/officeDocument/2006/relationships/image" Target="../media/image7.png"/><Relationship Id="rId14" Type="http://schemas.openxmlformats.org/officeDocument/2006/relationships/diagramColors" Target="../diagrams/colors15.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6.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2.xml"/><Relationship Id="rId5" Type="http://schemas.openxmlformats.org/officeDocument/2006/relationships/tags" Target="../tags/tag7.xml"/><Relationship Id="rId15" Type="http://schemas.openxmlformats.org/officeDocument/2006/relationships/image" Target="../media/image8.png"/><Relationship Id="rId10"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6.xml"/><Relationship Id="rId3" Type="http://schemas.openxmlformats.org/officeDocument/2006/relationships/tags" Target="../tags/tag61.xml"/><Relationship Id="rId7" Type="http://schemas.openxmlformats.org/officeDocument/2006/relationships/image" Target="../media/image3.png"/><Relationship Id="rId12" Type="http://schemas.openxmlformats.org/officeDocument/2006/relationships/diagramLayout" Target="../diagrams/layout16.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20.xml"/><Relationship Id="rId11" Type="http://schemas.openxmlformats.org/officeDocument/2006/relationships/diagramData" Target="../diagrams/data16.xml"/><Relationship Id="rId5" Type="http://schemas.openxmlformats.org/officeDocument/2006/relationships/slideLayout" Target="../slideLayouts/slideLayout2.xml"/><Relationship Id="rId15" Type="http://schemas.microsoft.com/office/2007/relationships/diagramDrawing" Target="../diagrams/drawing16.xml"/><Relationship Id="rId10" Type="http://schemas.openxmlformats.org/officeDocument/2006/relationships/image" Target="../media/image8.png"/><Relationship Id="rId4" Type="http://schemas.openxmlformats.org/officeDocument/2006/relationships/tags" Target="../tags/tag62.xml"/><Relationship Id="rId9" Type="http://schemas.openxmlformats.org/officeDocument/2006/relationships/image" Target="../media/image7.png"/><Relationship Id="rId14" Type="http://schemas.openxmlformats.org/officeDocument/2006/relationships/diagramColors" Target="../diagrams/colors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0.xml"/><Relationship Id="rId7"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9.xml"/><Relationship Id="rId5" Type="http://schemas.openxmlformats.org/officeDocument/2006/relationships/slideLayout" Target="../slideLayouts/slideLayout2.xml"/><Relationship Id="rId10" Type="http://schemas.openxmlformats.org/officeDocument/2006/relationships/image" Target="../media/image8.png"/><Relationship Id="rId4" Type="http://schemas.openxmlformats.org/officeDocument/2006/relationships/tags" Target="../tags/tag2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4"/>
          <p:cNvPicPr>
            <a:picLocks noChangeAspect="1"/>
          </p:cNvPicPr>
          <p:nvPr/>
        </p:nvPicPr>
        <p:blipFill>
          <a:blip r:embed="rId4"/>
          <a:stretch>
            <a:fillRect/>
          </a:stretch>
        </p:blipFill>
        <p:spPr>
          <a:xfrm>
            <a:off x="2058670" y="1179830"/>
            <a:ext cx="2249805" cy="851535"/>
          </a:xfrm>
          <a:prstGeom prst="rect">
            <a:avLst/>
          </a:prstGeom>
        </p:spPr>
      </p:pic>
      <p:pic>
        <p:nvPicPr>
          <p:cNvPr id="7" name="图片 6" descr="2"/>
          <p:cNvPicPr>
            <a:picLocks noChangeAspect="1"/>
          </p:cNvPicPr>
          <p:nvPr/>
        </p:nvPicPr>
        <p:blipFill>
          <a:blip r:embed="rId5"/>
          <a:stretch>
            <a:fillRect/>
          </a:stretch>
        </p:blipFill>
        <p:spPr>
          <a:xfrm>
            <a:off x="3837940" y="1336040"/>
            <a:ext cx="1560830" cy="1631315"/>
          </a:xfrm>
          <a:prstGeom prst="rect">
            <a:avLst/>
          </a:prstGeom>
        </p:spPr>
      </p:pic>
      <p:pic>
        <p:nvPicPr>
          <p:cNvPr id="8" name="图片 7" descr="1"/>
          <p:cNvPicPr>
            <a:picLocks noChangeAspect="1"/>
          </p:cNvPicPr>
          <p:nvPr/>
        </p:nvPicPr>
        <p:blipFill>
          <a:blip r:embed="rId6"/>
          <a:stretch>
            <a:fillRect/>
          </a:stretch>
        </p:blipFill>
        <p:spPr>
          <a:xfrm>
            <a:off x="1380174" y="1732280"/>
            <a:ext cx="10826115" cy="5135880"/>
          </a:xfrm>
          <a:prstGeom prst="rect">
            <a:avLst/>
          </a:prstGeom>
        </p:spPr>
      </p:pic>
      <p:pic>
        <p:nvPicPr>
          <p:cNvPr id="9" name="图片 8" descr="3"/>
          <p:cNvPicPr>
            <a:picLocks noChangeAspect="1"/>
          </p:cNvPicPr>
          <p:nvPr/>
        </p:nvPicPr>
        <p:blipFill>
          <a:blip r:embed="rId7"/>
          <a:stretch>
            <a:fillRect/>
          </a:stretch>
        </p:blipFill>
        <p:spPr>
          <a:xfrm>
            <a:off x="1054735" y="4550410"/>
            <a:ext cx="4904105" cy="2317750"/>
          </a:xfrm>
          <a:prstGeom prst="rect">
            <a:avLst/>
          </a:prstGeom>
        </p:spPr>
      </p:pic>
      <p:sp>
        <p:nvSpPr>
          <p:cNvPr id="11" name="文本框 10"/>
          <p:cNvSpPr txBox="1"/>
          <p:nvPr/>
        </p:nvSpPr>
        <p:spPr>
          <a:xfrm>
            <a:off x="5297170" y="2262147"/>
            <a:ext cx="6575887" cy="923330"/>
          </a:xfrm>
          <a:prstGeom prst="rect">
            <a:avLst/>
          </a:prstGeom>
          <a:noFill/>
        </p:spPr>
        <p:txBody>
          <a:bodyPr wrap="square" rtlCol="0">
            <a:spAutoFit/>
          </a:bodyPr>
          <a:lstStyle/>
          <a:p>
            <a:pPr algn="r"/>
            <a:r>
              <a:rPr lang="zh-CN" altLang="en-US" sz="5400" b="1" dirty="0">
                <a:solidFill>
                  <a:schemeClr val="tx1">
                    <a:lumMod val="85000"/>
                    <a:lumOff val="15000"/>
                  </a:schemeClr>
                </a:solidFill>
                <a:latin typeface="宋体" panose="02010600030101010101" pitchFamily="2" charset="-122"/>
                <a:ea typeface="宋体" panose="02010600030101010101" pitchFamily="2" charset="-122"/>
                <a:cs typeface="阿里巴巴普惠体 B" panose="00020600040101010101" charset="-122"/>
              </a:rPr>
              <a:t>上肢康复辅助机器人</a:t>
            </a:r>
          </a:p>
        </p:txBody>
      </p:sp>
      <p:cxnSp>
        <p:nvCxnSpPr>
          <p:cNvPr id="13" name="直接连接符 12"/>
          <p:cNvCxnSpPr/>
          <p:nvPr/>
        </p:nvCxnSpPr>
        <p:spPr>
          <a:xfrm>
            <a:off x="5297170" y="3933190"/>
            <a:ext cx="592455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16220" y="4114165"/>
            <a:ext cx="5905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964420" y="4380865"/>
            <a:ext cx="1238250"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360795" y="4303280"/>
            <a:ext cx="4776470" cy="1210310"/>
          </a:xfrm>
          <a:prstGeom prst="rect">
            <a:avLst/>
          </a:prstGeom>
          <a:noFill/>
        </p:spPr>
        <p:txBody>
          <a:bodyPr wrap="square" rtlCol="0">
            <a:no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第</a:t>
            </a:r>
            <a:r>
              <a:rPr lang="en-US" altLang="zh-CN" sz="2400" b="1" dirty="0">
                <a:latin typeface="宋体" panose="02010600030101010101" pitchFamily="2" charset="-122"/>
                <a:ea typeface="宋体" panose="02010600030101010101" pitchFamily="2" charset="-122"/>
                <a:cs typeface="宋体" panose="02010600030101010101" pitchFamily="2" charset="-122"/>
              </a:rPr>
              <a:t>7</a:t>
            </a:r>
            <a:r>
              <a:rPr lang="zh-CN" altLang="en-US" sz="2400" b="1" dirty="0">
                <a:latin typeface="宋体" panose="02010600030101010101" pitchFamily="2" charset="-122"/>
                <a:ea typeface="宋体" panose="02010600030101010101" pitchFamily="2" charset="-122"/>
                <a:cs typeface="宋体" panose="02010600030101010101" pitchFamily="2" charset="-122"/>
              </a:rPr>
              <a:t>组：</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钱兴宇 白泽阳 丁御峰      </a:t>
            </a:r>
            <a:r>
              <a:rPr lang="en-US" altLang="zh-CN" sz="2400" b="1" dirty="0">
                <a:latin typeface="宋体" panose="02010600030101010101" pitchFamily="2" charset="-122"/>
                <a:ea typeface="宋体" panose="02010600030101010101" pitchFamily="2" charset="-122"/>
                <a:cs typeface="宋体" panose="02010600030101010101" pitchFamily="2" charset="-122"/>
              </a:rPr>
              <a:t>	  </a:t>
            </a:r>
            <a:r>
              <a:rPr lang="zh-CN" altLang="en-US" sz="2400" b="1" dirty="0">
                <a:latin typeface="宋体" panose="02010600030101010101" pitchFamily="2" charset="-122"/>
                <a:ea typeface="宋体" panose="02010600030101010101" pitchFamily="2" charset="-122"/>
                <a:cs typeface="宋体" panose="02010600030101010101" pitchFamily="2" charset="-122"/>
              </a:rPr>
              <a:t>张芮嫣 龚欣希 饶逸石</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4"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842260" y="467995"/>
            <a:ext cx="7287895" cy="645160"/>
            <a:chOff x="4986" y="686"/>
            <a:chExt cx="11477" cy="1016"/>
          </a:xfrm>
        </p:grpSpPr>
        <p:sp>
          <p:nvSpPr>
            <p:cNvPr id="7" name="TextBox 59"/>
            <p:cNvSpPr txBox="1">
              <a:spLocks noChangeArrowheads="1"/>
            </p:cNvSpPr>
            <p:nvPr>
              <p:custDataLst>
                <p:tags r:id="rId3"/>
              </p:custDataLst>
            </p:nvPr>
          </p:nvSpPr>
          <p:spPr bwMode="auto">
            <a:xfrm flipH="1">
              <a:off x="4986" y="686"/>
              <a:ext cx="9228" cy="1016"/>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b="1" kern="0" dirty="0">
                  <a:solidFill>
                    <a:schemeClr val="tx1">
                      <a:lumMod val="95000"/>
                      <a:lumOff val="5000"/>
                    </a:schemeClr>
                  </a:solidFill>
                  <a:latin typeface="宋体" panose="02010600030101010101" pitchFamily="2" charset="-122"/>
                  <a:cs typeface="阿里巴巴普惠体 B" panose="00020600040101010101" charset="-122"/>
                </a:rPr>
                <a:t>研究思路</a:t>
              </a:r>
              <a:endParaRPr lang="en-US" altLang="ko-KR" sz="24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8" name="矩形 7"/>
            <p:cNvSpPr/>
            <p:nvPr>
              <p:custDataLst>
                <p:tags r:id="rId4"/>
              </p:custDataLst>
            </p:nvPr>
          </p:nvSpPr>
          <p:spPr>
            <a:xfrm>
              <a:off x="9921" y="765"/>
              <a:ext cx="6542" cy="871"/>
            </a:xfrm>
            <a:prstGeom prst="rect">
              <a:avLst/>
            </a:prstGeom>
          </p:spPr>
          <p:txBody>
            <a:bodyPr wrap="square">
              <a:spAutoFit/>
            </a:bodyPr>
            <a:lstStyle/>
            <a:p>
              <a:pPr algn="l">
                <a:defRPr/>
              </a:pPr>
              <a:r>
                <a:rPr lang="en-US" altLang="zh-CN" sz="1500" spc="600" dirty="0">
                  <a:solidFill>
                    <a:schemeClr val="tx1">
                      <a:lumMod val="50000"/>
                      <a:lumOff val="50000"/>
                    </a:schemeClr>
                  </a:solidFill>
                  <a:latin typeface="阿里巴巴普惠体 R" panose="00020600040101010101" charset="-122"/>
                  <a:ea typeface="阿里巴巴普惠体 R" panose="00020600040101010101" charset="-122"/>
                  <a:sym typeface="+mn-ea"/>
                </a:rPr>
                <a:t>Preliminary Design Proposal</a:t>
              </a:r>
              <a:endParaRPr lang="en-US" altLang="ko-KR" sz="1500" kern="0" spc="30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graphicFrame>
        <p:nvGraphicFramePr>
          <p:cNvPr id="2" name="图示 1">
            <a:extLst>
              <a:ext uri="{FF2B5EF4-FFF2-40B4-BE49-F238E27FC236}">
                <a16:creationId xmlns:a16="http://schemas.microsoft.com/office/drawing/2014/main" id="{10DC5750-D5FD-4873-82DF-02CDD89C9D4F}"/>
              </a:ext>
            </a:extLst>
          </p:cNvPr>
          <p:cNvGraphicFramePr/>
          <p:nvPr/>
        </p:nvGraphicFramePr>
        <p:xfrm>
          <a:off x="976192" y="2024381"/>
          <a:ext cx="2024109" cy="126950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图示 12">
            <a:extLst>
              <a:ext uri="{FF2B5EF4-FFF2-40B4-BE49-F238E27FC236}">
                <a16:creationId xmlns:a16="http://schemas.microsoft.com/office/drawing/2014/main" id="{F990B81D-EB09-4097-A93C-5A038D1D4B1C}"/>
              </a:ext>
            </a:extLst>
          </p:cNvPr>
          <p:cNvGraphicFramePr/>
          <p:nvPr/>
        </p:nvGraphicFramePr>
        <p:xfrm>
          <a:off x="3640973" y="1975010"/>
          <a:ext cx="2024109" cy="126950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16" name="图示 15">
            <a:extLst>
              <a:ext uri="{FF2B5EF4-FFF2-40B4-BE49-F238E27FC236}">
                <a16:creationId xmlns:a16="http://schemas.microsoft.com/office/drawing/2014/main" id="{3DB8EC3D-158E-4712-9197-48F1D1A1F88D}"/>
              </a:ext>
            </a:extLst>
          </p:cNvPr>
          <p:cNvGraphicFramePr/>
          <p:nvPr/>
        </p:nvGraphicFramePr>
        <p:xfrm>
          <a:off x="6299835" y="2024380"/>
          <a:ext cx="2024109" cy="1269507"/>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17" name="图示 16">
            <a:extLst>
              <a:ext uri="{FF2B5EF4-FFF2-40B4-BE49-F238E27FC236}">
                <a16:creationId xmlns:a16="http://schemas.microsoft.com/office/drawing/2014/main" id="{F89E9ABC-A846-4ACF-B5A9-2B8B4E8F2155}"/>
              </a:ext>
            </a:extLst>
          </p:cNvPr>
          <p:cNvGraphicFramePr/>
          <p:nvPr/>
        </p:nvGraphicFramePr>
        <p:xfrm>
          <a:off x="9091861" y="2024380"/>
          <a:ext cx="2024109" cy="126950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aphicFrame>
        <p:nvGraphicFramePr>
          <p:cNvPr id="18" name="图示 17">
            <a:extLst>
              <a:ext uri="{FF2B5EF4-FFF2-40B4-BE49-F238E27FC236}">
                <a16:creationId xmlns:a16="http://schemas.microsoft.com/office/drawing/2014/main" id="{4C8B0D30-6478-47F1-86DC-5E4EC6764E00}"/>
              </a:ext>
            </a:extLst>
          </p:cNvPr>
          <p:cNvGraphicFramePr/>
          <p:nvPr/>
        </p:nvGraphicFramePr>
        <p:xfrm>
          <a:off x="976192" y="3613483"/>
          <a:ext cx="2024109" cy="2585323"/>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aphicFrame>
        <p:nvGraphicFramePr>
          <p:cNvPr id="20" name="图示 19">
            <a:extLst>
              <a:ext uri="{FF2B5EF4-FFF2-40B4-BE49-F238E27FC236}">
                <a16:creationId xmlns:a16="http://schemas.microsoft.com/office/drawing/2014/main" id="{5FE27BA0-0465-4148-9F44-3AA44B8458AE}"/>
              </a:ext>
            </a:extLst>
          </p:cNvPr>
          <p:cNvGraphicFramePr/>
          <p:nvPr/>
        </p:nvGraphicFramePr>
        <p:xfrm>
          <a:off x="3679442" y="3574398"/>
          <a:ext cx="2024109" cy="2663492"/>
        </p:xfrm>
        <a:graphic>
          <a:graphicData uri="http://schemas.openxmlformats.org/drawingml/2006/diagram">
            <dgm:relIds xmlns:dgm="http://schemas.openxmlformats.org/drawingml/2006/diagram" xmlns:r="http://schemas.openxmlformats.org/officeDocument/2006/relationships" r:dm="rId36" r:lo="rId37" r:qs="rId38" r:cs="rId39"/>
          </a:graphicData>
        </a:graphic>
      </p:graphicFrame>
      <p:graphicFrame>
        <p:nvGraphicFramePr>
          <p:cNvPr id="22" name="图示 21">
            <a:extLst>
              <a:ext uri="{FF2B5EF4-FFF2-40B4-BE49-F238E27FC236}">
                <a16:creationId xmlns:a16="http://schemas.microsoft.com/office/drawing/2014/main" id="{07457C00-DD1D-417A-9A63-5CEAFF08FE7D}"/>
              </a:ext>
            </a:extLst>
          </p:cNvPr>
          <p:cNvGraphicFramePr/>
          <p:nvPr/>
        </p:nvGraphicFramePr>
        <p:xfrm>
          <a:off x="6382693" y="3613484"/>
          <a:ext cx="1941251" cy="2472992"/>
        </p:xfrm>
        <a:graphic>
          <a:graphicData uri="http://schemas.openxmlformats.org/drawingml/2006/diagram">
            <dgm:relIds xmlns:dgm="http://schemas.openxmlformats.org/drawingml/2006/diagram" xmlns:r="http://schemas.openxmlformats.org/officeDocument/2006/relationships" r:dm="rId41" r:lo="rId42" r:qs="rId43" r:cs="rId44"/>
          </a:graphicData>
        </a:graphic>
      </p:graphicFrame>
      <p:graphicFrame>
        <p:nvGraphicFramePr>
          <p:cNvPr id="24" name="图示 23">
            <a:extLst>
              <a:ext uri="{FF2B5EF4-FFF2-40B4-BE49-F238E27FC236}">
                <a16:creationId xmlns:a16="http://schemas.microsoft.com/office/drawing/2014/main" id="{1BD943A8-209F-42C6-A558-04E885B59285}"/>
              </a:ext>
            </a:extLst>
          </p:cNvPr>
          <p:cNvGraphicFramePr/>
          <p:nvPr/>
        </p:nvGraphicFramePr>
        <p:xfrm>
          <a:off x="9091861" y="3613483"/>
          <a:ext cx="2024109" cy="2472992"/>
        </p:xfrm>
        <a:graphic>
          <a:graphicData uri="http://schemas.openxmlformats.org/drawingml/2006/diagram">
            <dgm:relIds xmlns:dgm="http://schemas.openxmlformats.org/drawingml/2006/diagram" xmlns:r="http://schemas.openxmlformats.org/officeDocument/2006/relationships" r:dm="rId46" r:lo="rId47" r:qs="rId48" r:cs="rId49"/>
          </a:graphicData>
        </a:graphic>
      </p:graphicFrame>
      <p:cxnSp>
        <p:nvCxnSpPr>
          <p:cNvPr id="28" name="直接箭头连接符 27"/>
          <p:cNvCxnSpPr/>
          <p:nvPr/>
        </p:nvCxnSpPr>
        <p:spPr>
          <a:xfrm>
            <a:off x="3000301" y="2609764"/>
            <a:ext cx="640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665082" y="2609764"/>
            <a:ext cx="634753" cy="4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8323944" y="2659134"/>
            <a:ext cx="767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844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2500"/>
                            </p:stCondLst>
                            <p:childTnLst>
                              <p:par>
                                <p:cTn id="26" presetID="21" presetClass="entr" presetSubtype="1"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1)">
                                      <p:cBhvr>
                                        <p:cTn id="31" dur="2000"/>
                                        <p:tgtEl>
                                          <p:spTgt spid="3"/>
                                        </p:tgtEl>
                                      </p:cBhvr>
                                    </p:animEffect>
                                  </p:childTnLst>
                                </p:cTn>
                              </p:par>
                              <p:par>
                                <p:cTn id="32" presetID="21" presetClass="entr" presetSubtype="1"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par>
                                <p:cTn id="35" presetID="21" presetClass="entr" presetSubtype="1"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heel(1)">
                                      <p:cBhvr>
                                        <p:cTn id="3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grpSp>
        <p:nvGrpSpPr>
          <p:cNvPr id="16" name="3078 Grupo"/>
          <p:cNvGrpSpPr/>
          <p:nvPr/>
        </p:nvGrpSpPr>
        <p:grpSpPr>
          <a:xfrm>
            <a:off x="1560027" y="2886950"/>
            <a:ext cx="780780" cy="1347070"/>
            <a:chOff x="6955600" y="6480583"/>
            <a:chExt cx="1094717" cy="1888700"/>
          </a:xfrm>
          <a:solidFill>
            <a:schemeClr val="tx2"/>
          </a:solidFill>
        </p:grpSpPr>
        <p:grpSp>
          <p:nvGrpSpPr>
            <p:cNvPr id="17" name="Group 23"/>
            <p:cNvGrpSpPr>
              <a:grpSpLocks noChangeAspect="1"/>
            </p:cNvGrpSpPr>
            <p:nvPr/>
          </p:nvGrpSpPr>
          <p:grpSpPr>
            <a:xfrm>
              <a:off x="6955600" y="6480583"/>
              <a:ext cx="1094717" cy="1627981"/>
              <a:chOff x="6291" y="3307"/>
              <a:chExt cx="1903" cy="2830"/>
            </a:xfrm>
            <a:grpFill/>
          </p:grpSpPr>
          <p:sp>
            <p:nvSpPr>
              <p:cNvPr id="2"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grpFill/>
              <a:ln w="0">
                <a:noFill/>
                <a:prstDash val="solid"/>
                <a:round/>
              </a:ln>
            </p:spPr>
            <p:txBody>
              <a:bodyPr vert="horz" wrap="square" lIns="45715" tIns="22857" rIns="45715" bIns="22857" numCol="1" anchor="t" anchorCtr="0" compatLnSpc="1"/>
              <a:lstStyle/>
              <a:p>
                <a:endParaRPr lang="es-SV" sz="900"/>
              </a:p>
            </p:txBody>
          </p:sp>
          <p:sp>
            <p:nvSpPr>
              <p:cNvPr id="20" name="Freeform 26"/>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grpFill/>
              <a:ln w="0">
                <a:noFill/>
                <a:prstDash val="solid"/>
                <a:round/>
              </a:ln>
            </p:spPr>
            <p:txBody>
              <a:bodyPr vert="horz" wrap="square" lIns="45715" tIns="22857" rIns="45715" bIns="22857" numCol="1" anchor="t" anchorCtr="0" compatLnSpc="1"/>
              <a:lstStyle/>
              <a:p>
                <a:endParaRPr lang="es-SV" sz="900"/>
              </a:p>
            </p:txBody>
          </p:sp>
          <p:sp>
            <p:nvSpPr>
              <p:cNvPr id="21"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grpFill/>
              <a:ln w="0">
                <a:noFill/>
                <a:prstDash val="solid"/>
                <a:round/>
              </a:ln>
            </p:spPr>
            <p:txBody>
              <a:bodyPr vert="horz" wrap="square" lIns="45715" tIns="22857" rIns="45715" bIns="22857" numCol="1" anchor="t" anchorCtr="0" compatLnSpc="1"/>
              <a:lstStyle/>
              <a:p>
                <a:endParaRPr lang="es-SV" sz="900"/>
              </a:p>
            </p:txBody>
          </p:sp>
          <p:sp>
            <p:nvSpPr>
              <p:cNvPr id="22" name="Freeform 28"/>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grpFill/>
              <a:ln w="0">
                <a:noFill/>
                <a:prstDash val="solid"/>
                <a:round/>
              </a:ln>
            </p:spPr>
            <p:txBody>
              <a:bodyPr vert="horz" wrap="square" lIns="45715" tIns="22857" rIns="45715" bIns="22857" numCol="1" anchor="t" anchorCtr="0" compatLnSpc="1"/>
              <a:lstStyle/>
              <a:p>
                <a:endParaRPr lang="es-SV" sz="900"/>
              </a:p>
            </p:txBody>
          </p:sp>
        </p:grpSp>
        <p:cxnSp>
          <p:nvCxnSpPr>
            <p:cNvPr id="18" name="3072 Conector recto"/>
            <p:cNvCxnSpPr/>
            <p:nvPr/>
          </p:nvCxnSpPr>
          <p:spPr>
            <a:xfrm flipH="1">
              <a:off x="7502958" y="8077128"/>
              <a:ext cx="0" cy="292155"/>
            </a:xfrm>
            <a:prstGeom prst="line">
              <a:avLst/>
            </a:prstGeom>
            <a:grpFill/>
            <a:ln w="57150">
              <a:solidFill>
                <a:srgbClr val="18272A"/>
              </a:solidFill>
            </a:ln>
          </p:spPr>
          <p:style>
            <a:lnRef idx="2">
              <a:schemeClr val="dk1"/>
            </a:lnRef>
            <a:fillRef idx="1">
              <a:schemeClr val="lt1"/>
            </a:fillRef>
            <a:effectRef idx="0">
              <a:schemeClr val="dk1"/>
            </a:effectRef>
            <a:fontRef idx="minor">
              <a:schemeClr val="dk1"/>
            </a:fontRef>
          </p:style>
        </p:cxnSp>
      </p:grpSp>
      <p:sp>
        <p:nvSpPr>
          <p:cNvPr id="24" name="23 Trapecio"/>
          <p:cNvSpPr/>
          <p:nvPr/>
        </p:nvSpPr>
        <p:spPr>
          <a:xfrm>
            <a:off x="1131899" y="4234020"/>
            <a:ext cx="1645568" cy="1105394"/>
          </a:xfrm>
          <a:custGeom>
            <a:avLst/>
            <a:gdLst>
              <a:gd name="connsiteX0" fmla="*/ 1969448 w 2307220"/>
              <a:gd name="connsiteY0" fmla="*/ 1549851 h 1549851"/>
              <a:gd name="connsiteX1" fmla="*/ 337768 w 2307220"/>
              <a:gd name="connsiteY1" fmla="*/ 1546676 h 1549851"/>
              <a:gd name="connsiteX2" fmla="*/ 182193 w 2307220"/>
              <a:gd name="connsiteY2" fmla="*/ 581564 h 1549851"/>
              <a:gd name="connsiteX3" fmla="*/ 3635 w 2307220"/>
              <a:gd name="connsiteY3" fmla="*/ 581564 h 1549851"/>
              <a:gd name="connsiteX4" fmla="*/ 0 w 2307220"/>
              <a:gd name="connsiteY4" fmla="*/ 0 h 1549851"/>
              <a:gd name="connsiteX5" fmla="*/ 2307220 w 2307220"/>
              <a:gd name="connsiteY5" fmla="*/ 0 h 1549851"/>
              <a:gd name="connsiteX6" fmla="*/ 2300410 w 2307220"/>
              <a:gd name="connsiteY6" fmla="*/ 581564 h 1549851"/>
              <a:gd name="connsiteX7" fmla="*/ 2118673 w 2307220"/>
              <a:gd name="connsiteY7" fmla="*/ 581564 h 1549851"/>
              <a:gd name="connsiteX8" fmla="*/ 1969448 w 2307220"/>
              <a:gd name="connsiteY8" fmla="*/ 1549851 h 154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7220" h="1549851">
                <a:moveTo>
                  <a:pt x="1969448" y="1549851"/>
                </a:moveTo>
                <a:lnTo>
                  <a:pt x="337768" y="1546676"/>
                </a:lnTo>
                <a:lnTo>
                  <a:pt x="182193" y="581564"/>
                </a:lnTo>
                <a:lnTo>
                  <a:pt x="3635" y="581564"/>
                </a:lnTo>
                <a:cubicBezTo>
                  <a:pt x="2423" y="388768"/>
                  <a:pt x="1212" y="192796"/>
                  <a:pt x="0" y="0"/>
                </a:cubicBezTo>
                <a:lnTo>
                  <a:pt x="2307220" y="0"/>
                </a:lnTo>
                <a:cubicBezTo>
                  <a:pt x="2306008" y="192796"/>
                  <a:pt x="2301622" y="388768"/>
                  <a:pt x="2300410" y="581564"/>
                </a:cubicBezTo>
                <a:lnTo>
                  <a:pt x="2118673" y="581564"/>
                </a:lnTo>
                <a:lnTo>
                  <a:pt x="1969448" y="1549851"/>
                </a:lnTo>
                <a:close/>
              </a:path>
            </a:pathLst>
          </a:custGeom>
          <a:noFill/>
          <a:ln w="57150">
            <a:solidFill>
              <a:schemeClr val="tx2"/>
            </a:solidFill>
          </a:ln>
        </p:spPr>
        <p:style>
          <a:lnRef idx="2">
            <a:schemeClr val="dk1"/>
          </a:lnRef>
          <a:fillRef idx="1">
            <a:schemeClr val="lt1"/>
          </a:fillRef>
          <a:effectRef idx="0">
            <a:schemeClr val="dk1"/>
          </a:effectRef>
          <a:fontRef idx="minor">
            <a:schemeClr val="dk1"/>
          </a:fontRef>
        </p:style>
        <p:txBody>
          <a:bodyPr vert="horz" wrap="none" rtlCol="0" anchor="ctr"/>
          <a:lstStyle/>
          <a:p>
            <a:pPr algn="ctr">
              <a:lnSpc>
                <a:spcPct val="120000"/>
              </a:lnSpc>
            </a:pPr>
            <a:r>
              <a:rPr lang="es-MX" sz="1600" b="1" dirty="0">
                <a:solidFill>
                  <a:schemeClr val="tx2"/>
                </a:solidFill>
                <a:latin typeface="阿里巴巴普惠体 B" panose="00020600040101010101" charset="-122"/>
                <a:ea typeface="阿里巴巴普惠体 B" panose="00020600040101010101" charset="-122"/>
                <a:cs typeface="Open Sans Extrabold" panose="020B0906030804020204" pitchFamily="34" charset="0"/>
              </a:rPr>
              <a:t>50%</a:t>
            </a:r>
            <a:endParaRPr lang="es-SV" sz="1600" b="1" dirty="0">
              <a:solidFill>
                <a:schemeClr val="tx2"/>
              </a:solidFill>
              <a:latin typeface="阿里巴巴普惠体 B" panose="00020600040101010101" charset="-122"/>
              <a:ea typeface="阿里巴巴普惠体 B" panose="00020600040101010101" charset="-122"/>
              <a:cs typeface="Open Sans Extrabold" panose="020B0906030804020204" pitchFamily="34" charset="0"/>
            </a:endParaRPr>
          </a:p>
        </p:txBody>
      </p:sp>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642235" y="467995"/>
            <a:ext cx="8018145" cy="646430"/>
            <a:chOff x="4671" y="686"/>
            <a:chExt cx="12627" cy="1018"/>
          </a:xfrm>
        </p:grpSpPr>
        <p:sp>
          <p:nvSpPr>
            <p:cNvPr id="7" name="TextBox 59"/>
            <p:cNvSpPr txBox="1">
              <a:spLocks noChangeArrowheads="1"/>
            </p:cNvSpPr>
            <p:nvPr>
              <p:custDataLst>
                <p:tags r:id="rId3"/>
              </p:custDataLst>
            </p:nvPr>
          </p:nvSpPr>
          <p:spPr bwMode="auto">
            <a:xfrm flipH="1">
              <a:off x="4671" y="686"/>
              <a:ext cx="9543"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lvl="0"/>
              <a:r>
                <a:rPr lang="zh-CN" altLang="en-US" sz="3600" dirty="0"/>
                <a:t>项目调研</a:t>
              </a:r>
              <a:endParaRPr lang="zh-CN" altLang="zh-CN" sz="3600" dirty="0"/>
            </a:p>
          </p:txBody>
        </p:sp>
        <p:sp>
          <p:nvSpPr>
            <p:cNvPr id="8" name="矩形 7"/>
            <p:cNvSpPr/>
            <p:nvPr>
              <p:custDataLst>
                <p:tags r:id="rId4"/>
              </p:custDataLst>
            </p:nvPr>
          </p:nvSpPr>
          <p:spPr>
            <a:xfrm>
              <a:off x="10756" y="940"/>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graphicFrame>
        <p:nvGraphicFramePr>
          <p:cNvPr id="29" name="图示 28">
            <a:extLst>
              <a:ext uri="{FF2B5EF4-FFF2-40B4-BE49-F238E27FC236}">
                <a16:creationId xmlns:a16="http://schemas.microsoft.com/office/drawing/2014/main" id="{A7248289-7D11-49CA-A9DE-2BF8BF68C37A}"/>
              </a:ext>
            </a:extLst>
          </p:cNvPr>
          <p:cNvGraphicFramePr/>
          <p:nvPr>
            <p:extLst>
              <p:ext uri="{D42A27DB-BD31-4B8C-83A1-F6EECF244321}">
                <p14:modId xmlns:p14="http://schemas.microsoft.com/office/powerpoint/2010/main" val="2451985294"/>
              </p:ext>
            </p:extLst>
          </p:nvPr>
        </p:nvGraphicFramePr>
        <p:xfrm>
          <a:off x="3337486" y="1023414"/>
          <a:ext cx="7034363" cy="385338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0" name="图示 29">
            <a:extLst>
              <a:ext uri="{FF2B5EF4-FFF2-40B4-BE49-F238E27FC236}">
                <a16:creationId xmlns:a16="http://schemas.microsoft.com/office/drawing/2014/main" id="{BE624D21-C34C-4632-B318-4A237CB858C8}"/>
              </a:ext>
            </a:extLst>
          </p:cNvPr>
          <p:cNvGraphicFramePr/>
          <p:nvPr/>
        </p:nvGraphicFramePr>
        <p:xfrm>
          <a:off x="3330377" y="4795358"/>
          <a:ext cx="6094476" cy="64633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15" name="图示 14">
            <a:extLst>
              <a:ext uri="{FF2B5EF4-FFF2-40B4-BE49-F238E27FC236}">
                <a16:creationId xmlns:a16="http://schemas.microsoft.com/office/drawing/2014/main" id="{A9381948-4F8D-473D-B615-F6107A90A21C}"/>
              </a:ext>
            </a:extLst>
          </p:cNvPr>
          <p:cNvGraphicFramePr/>
          <p:nvPr>
            <p:extLst>
              <p:ext uri="{D42A27DB-BD31-4B8C-83A1-F6EECF244321}">
                <p14:modId xmlns:p14="http://schemas.microsoft.com/office/powerpoint/2010/main" val="399311619"/>
              </p:ext>
            </p:extLst>
          </p:nvPr>
        </p:nvGraphicFramePr>
        <p:xfrm>
          <a:off x="3330377" y="5512603"/>
          <a:ext cx="6094476" cy="9233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31" name="文本框 30">
            <a:extLst>
              <a:ext uri="{FF2B5EF4-FFF2-40B4-BE49-F238E27FC236}">
                <a16:creationId xmlns:a16="http://schemas.microsoft.com/office/drawing/2014/main" id="{AB3F8B8B-9573-4DE7-B200-3A2B37A4F992}"/>
              </a:ext>
            </a:extLst>
          </p:cNvPr>
          <p:cNvSpPr txBox="1"/>
          <p:nvPr/>
        </p:nvSpPr>
        <p:spPr>
          <a:xfrm>
            <a:off x="3665220" y="1831809"/>
            <a:ext cx="1308389" cy="461665"/>
          </a:xfrm>
          <a:prstGeom prst="rect">
            <a:avLst/>
          </a:prstGeom>
          <a:noFill/>
        </p:spPr>
        <p:txBody>
          <a:bodyPr wrap="square" rtlCol="0">
            <a:spAutoFit/>
          </a:bodyPr>
          <a:lstStyle/>
          <a:p>
            <a:r>
              <a:rPr lang="zh-CN" altLang="en-US" sz="2400" dirty="0"/>
              <a:t>输入</a:t>
            </a:r>
          </a:p>
        </p:txBody>
      </p:sp>
      <p:sp>
        <p:nvSpPr>
          <p:cNvPr id="9" name="文本框 8">
            <a:extLst>
              <a:ext uri="{FF2B5EF4-FFF2-40B4-BE49-F238E27FC236}">
                <a16:creationId xmlns:a16="http://schemas.microsoft.com/office/drawing/2014/main" id="{D88461AE-AB6B-7B84-0AE6-11D0DA60C6D9}"/>
              </a:ext>
            </a:extLst>
          </p:cNvPr>
          <p:cNvSpPr txBox="1"/>
          <p:nvPr/>
        </p:nvSpPr>
        <p:spPr>
          <a:xfrm>
            <a:off x="3665220" y="3533835"/>
            <a:ext cx="1308389" cy="461665"/>
          </a:xfrm>
          <a:prstGeom prst="rect">
            <a:avLst/>
          </a:prstGeom>
          <a:noFill/>
        </p:spPr>
        <p:txBody>
          <a:bodyPr wrap="square" rtlCol="0">
            <a:spAutoFit/>
          </a:bodyPr>
          <a:lstStyle/>
          <a:p>
            <a:r>
              <a:rPr lang="zh-CN" altLang="en-US" sz="2400" dirty="0"/>
              <a:t>输入</a:t>
            </a:r>
          </a:p>
        </p:txBody>
      </p:sp>
    </p:spTree>
    <p:custDataLst>
      <p:tags r:id="rId1"/>
    </p:custDataLst>
    <p:extLst>
      <p:ext uri="{BB962C8B-B14F-4D97-AF65-F5344CB8AC3E}">
        <p14:creationId xmlns:p14="http://schemas.microsoft.com/office/powerpoint/2010/main" val="201494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1000"/>
                                        <p:tgtEl>
                                          <p:spTgt spid="16"/>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par>
                                <p:cTn id="24" presetID="21" presetClass="entr" presetSubtype="1"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heel(1)">
                                      <p:cBhvr>
                                        <p:cTn id="26" dur="2000"/>
                                        <p:tgtEl>
                                          <p:spTgt spid="3"/>
                                        </p:tgtEl>
                                      </p:cBhvr>
                                    </p:animEffect>
                                  </p:childTnLst>
                                </p:cTn>
                              </p:par>
                              <p:par>
                                <p:cTn id="27" presetID="21"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2000"/>
                                        <p:tgtEl>
                                          <p:spTgt spid="4"/>
                                        </p:tgtEl>
                                      </p:cBhvr>
                                    </p:animEffect>
                                  </p:childTnLst>
                                </p:cTn>
                              </p:par>
                              <p:par>
                                <p:cTn id="30" presetID="21" presetClass="entr" presetSubtype="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grpSp>
        <p:nvGrpSpPr>
          <p:cNvPr id="16" name="3078 Grupo"/>
          <p:cNvGrpSpPr/>
          <p:nvPr/>
        </p:nvGrpSpPr>
        <p:grpSpPr>
          <a:xfrm>
            <a:off x="1560027" y="2886950"/>
            <a:ext cx="780780" cy="1347070"/>
            <a:chOff x="6955600" y="6480583"/>
            <a:chExt cx="1094717" cy="1888700"/>
          </a:xfrm>
          <a:solidFill>
            <a:schemeClr val="tx2"/>
          </a:solidFill>
        </p:grpSpPr>
        <p:grpSp>
          <p:nvGrpSpPr>
            <p:cNvPr id="17" name="Group 23"/>
            <p:cNvGrpSpPr>
              <a:grpSpLocks noChangeAspect="1"/>
            </p:cNvGrpSpPr>
            <p:nvPr/>
          </p:nvGrpSpPr>
          <p:grpSpPr>
            <a:xfrm>
              <a:off x="6955600" y="6480583"/>
              <a:ext cx="1094717" cy="1627981"/>
              <a:chOff x="6291" y="3307"/>
              <a:chExt cx="1903" cy="2830"/>
            </a:xfrm>
            <a:grpFill/>
          </p:grpSpPr>
          <p:sp>
            <p:nvSpPr>
              <p:cNvPr id="2"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grpFill/>
              <a:ln w="0">
                <a:noFill/>
                <a:prstDash val="solid"/>
                <a:round/>
              </a:ln>
            </p:spPr>
            <p:txBody>
              <a:bodyPr vert="horz" wrap="square" lIns="45715" tIns="22857" rIns="45715" bIns="22857" numCol="1" anchor="t" anchorCtr="0" compatLnSpc="1"/>
              <a:lstStyle/>
              <a:p>
                <a:endParaRPr lang="es-SV" sz="900"/>
              </a:p>
            </p:txBody>
          </p:sp>
          <p:sp>
            <p:nvSpPr>
              <p:cNvPr id="20" name="Freeform 26"/>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grpFill/>
              <a:ln w="0">
                <a:noFill/>
                <a:prstDash val="solid"/>
                <a:round/>
              </a:ln>
            </p:spPr>
            <p:txBody>
              <a:bodyPr vert="horz" wrap="square" lIns="45715" tIns="22857" rIns="45715" bIns="22857" numCol="1" anchor="t" anchorCtr="0" compatLnSpc="1"/>
              <a:lstStyle/>
              <a:p>
                <a:endParaRPr lang="es-SV" sz="900"/>
              </a:p>
            </p:txBody>
          </p:sp>
          <p:sp>
            <p:nvSpPr>
              <p:cNvPr id="21"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grpFill/>
              <a:ln w="0">
                <a:noFill/>
                <a:prstDash val="solid"/>
                <a:round/>
              </a:ln>
            </p:spPr>
            <p:txBody>
              <a:bodyPr vert="horz" wrap="square" lIns="45715" tIns="22857" rIns="45715" bIns="22857" numCol="1" anchor="t" anchorCtr="0" compatLnSpc="1"/>
              <a:lstStyle/>
              <a:p>
                <a:endParaRPr lang="es-SV" sz="900"/>
              </a:p>
            </p:txBody>
          </p:sp>
          <p:sp>
            <p:nvSpPr>
              <p:cNvPr id="22" name="Freeform 28"/>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grpFill/>
              <a:ln w="0">
                <a:noFill/>
                <a:prstDash val="solid"/>
                <a:round/>
              </a:ln>
            </p:spPr>
            <p:txBody>
              <a:bodyPr vert="horz" wrap="square" lIns="45715" tIns="22857" rIns="45715" bIns="22857" numCol="1" anchor="t" anchorCtr="0" compatLnSpc="1"/>
              <a:lstStyle/>
              <a:p>
                <a:endParaRPr lang="es-SV" sz="900"/>
              </a:p>
            </p:txBody>
          </p:sp>
        </p:grpSp>
        <p:cxnSp>
          <p:nvCxnSpPr>
            <p:cNvPr id="18" name="3072 Conector recto"/>
            <p:cNvCxnSpPr/>
            <p:nvPr/>
          </p:nvCxnSpPr>
          <p:spPr>
            <a:xfrm flipH="1">
              <a:off x="7502958" y="8077128"/>
              <a:ext cx="0" cy="292155"/>
            </a:xfrm>
            <a:prstGeom prst="line">
              <a:avLst/>
            </a:prstGeom>
            <a:grpFill/>
            <a:ln w="57150">
              <a:solidFill>
                <a:srgbClr val="18272A"/>
              </a:solidFill>
            </a:ln>
          </p:spPr>
          <p:style>
            <a:lnRef idx="2">
              <a:schemeClr val="dk1"/>
            </a:lnRef>
            <a:fillRef idx="1">
              <a:schemeClr val="lt1"/>
            </a:fillRef>
            <a:effectRef idx="0">
              <a:schemeClr val="dk1"/>
            </a:effectRef>
            <a:fontRef idx="minor">
              <a:schemeClr val="dk1"/>
            </a:fontRef>
          </p:style>
        </p:cxnSp>
      </p:grpSp>
      <p:sp>
        <p:nvSpPr>
          <p:cNvPr id="24" name="23 Trapecio"/>
          <p:cNvSpPr/>
          <p:nvPr/>
        </p:nvSpPr>
        <p:spPr>
          <a:xfrm>
            <a:off x="1131899" y="4234020"/>
            <a:ext cx="1645568" cy="1105394"/>
          </a:xfrm>
          <a:custGeom>
            <a:avLst/>
            <a:gdLst>
              <a:gd name="connsiteX0" fmla="*/ 1969448 w 2307220"/>
              <a:gd name="connsiteY0" fmla="*/ 1549851 h 1549851"/>
              <a:gd name="connsiteX1" fmla="*/ 337768 w 2307220"/>
              <a:gd name="connsiteY1" fmla="*/ 1546676 h 1549851"/>
              <a:gd name="connsiteX2" fmla="*/ 182193 w 2307220"/>
              <a:gd name="connsiteY2" fmla="*/ 581564 h 1549851"/>
              <a:gd name="connsiteX3" fmla="*/ 3635 w 2307220"/>
              <a:gd name="connsiteY3" fmla="*/ 581564 h 1549851"/>
              <a:gd name="connsiteX4" fmla="*/ 0 w 2307220"/>
              <a:gd name="connsiteY4" fmla="*/ 0 h 1549851"/>
              <a:gd name="connsiteX5" fmla="*/ 2307220 w 2307220"/>
              <a:gd name="connsiteY5" fmla="*/ 0 h 1549851"/>
              <a:gd name="connsiteX6" fmla="*/ 2300410 w 2307220"/>
              <a:gd name="connsiteY6" fmla="*/ 581564 h 1549851"/>
              <a:gd name="connsiteX7" fmla="*/ 2118673 w 2307220"/>
              <a:gd name="connsiteY7" fmla="*/ 581564 h 1549851"/>
              <a:gd name="connsiteX8" fmla="*/ 1969448 w 2307220"/>
              <a:gd name="connsiteY8" fmla="*/ 1549851 h 154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7220" h="1549851">
                <a:moveTo>
                  <a:pt x="1969448" y="1549851"/>
                </a:moveTo>
                <a:lnTo>
                  <a:pt x="337768" y="1546676"/>
                </a:lnTo>
                <a:lnTo>
                  <a:pt x="182193" y="581564"/>
                </a:lnTo>
                <a:lnTo>
                  <a:pt x="3635" y="581564"/>
                </a:lnTo>
                <a:cubicBezTo>
                  <a:pt x="2423" y="388768"/>
                  <a:pt x="1212" y="192796"/>
                  <a:pt x="0" y="0"/>
                </a:cubicBezTo>
                <a:lnTo>
                  <a:pt x="2307220" y="0"/>
                </a:lnTo>
                <a:cubicBezTo>
                  <a:pt x="2306008" y="192796"/>
                  <a:pt x="2301622" y="388768"/>
                  <a:pt x="2300410" y="581564"/>
                </a:cubicBezTo>
                <a:lnTo>
                  <a:pt x="2118673" y="581564"/>
                </a:lnTo>
                <a:lnTo>
                  <a:pt x="1969448" y="1549851"/>
                </a:lnTo>
                <a:close/>
              </a:path>
            </a:pathLst>
          </a:custGeom>
          <a:noFill/>
          <a:ln w="57150">
            <a:solidFill>
              <a:schemeClr val="tx2"/>
            </a:solidFill>
          </a:ln>
        </p:spPr>
        <p:style>
          <a:lnRef idx="2">
            <a:schemeClr val="dk1"/>
          </a:lnRef>
          <a:fillRef idx="1">
            <a:schemeClr val="lt1"/>
          </a:fillRef>
          <a:effectRef idx="0">
            <a:schemeClr val="dk1"/>
          </a:effectRef>
          <a:fontRef idx="minor">
            <a:schemeClr val="dk1"/>
          </a:fontRef>
        </p:style>
        <p:txBody>
          <a:bodyPr vert="horz" wrap="none" rtlCol="0" anchor="ctr"/>
          <a:lstStyle/>
          <a:p>
            <a:pPr algn="ctr">
              <a:lnSpc>
                <a:spcPct val="120000"/>
              </a:lnSpc>
            </a:pPr>
            <a:r>
              <a:rPr lang="es-MX" sz="1600" b="1" dirty="0">
                <a:solidFill>
                  <a:schemeClr val="tx2"/>
                </a:solidFill>
                <a:latin typeface="阿里巴巴普惠体 B" panose="00020600040101010101" charset="-122"/>
                <a:ea typeface="阿里巴巴普惠体 B" panose="00020600040101010101" charset="-122"/>
                <a:cs typeface="Open Sans Extrabold" panose="020B0906030804020204" pitchFamily="34" charset="0"/>
              </a:rPr>
              <a:t>50%</a:t>
            </a:r>
            <a:endParaRPr lang="es-SV" sz="1600" b="1" dirty="0">
              <a:solidFill>
                <a:schemeClr val="tx2"/>
              </a:solidFill>
              <a:latin typeface="阿里巴巴普惠体 B" panose="00020600040101010101" charset="-122"/>
              <a:ea typeface="阿里巴巴普惠体 B" panose="00020600040101010101" charset="-122"/>
              <a:cs typeface="Open Sans Extrabold" panose="020B0906030804020204" pitchFamily="34" charset="0"/>
            </a:endParaRPr>
          </a:p>
        </p:txBody>
      </p:sp>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842260" y="467995"/>
            <a:ext cx="7818120" cy="646430"/>
            <a:chOff x="4986" y="686"/>
            <a:chExt cx="12312" cy="1018"/>
          </a:xfrm>
        </p:grpSpPr>
        <p:sp>
          <p:nvSpPr>
            <p:cNvPr id="7" name="TextBox 59"/>
            <p:cNvSpPr txBox="1">
              <a:spLocks noChangeArrowheads="1"/>
            </p:cNvSpPr>
            <p:nvPr>
              <p:custDataLst>
                <p:tags r:id="rId3"/>
              </p:custDataLst>
            </p:nvPr>
          </p:nvSpPr>
          <p:spPr bwMode="auto">
            <a:xfrm flipH="1">
              <a:off x="4986" y="686"/>
              <a:ext cx="9228"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lvl="0"/>
              <a:r>
                <a:rPr lang="zh-CN" altLang="en-US" sz="3600" dirty="0"/>
                <a:t>项目调研</a:t>
              </a:r>
              <a:endParaRPr lang="zh-CN" altLang="zh-CN" sz="3600" dirty="0"/>
            </a:p>
          </p:txBody>
        </p:sp>
        <p:sp>
          <p:nvSpPr>
            <p:cNvPr id="8" name="矩形 7"/>
            <p:cNvSpPr/>
            <p:nvPr>
              <p:custDataLst>
                <p:tags r:id="rId4"/>
              </p:custDataLst>
            </p:nvPr>
          </p:nvSpPr>
          <p:spPr>
            <a:xfrm>
              <a:off x="10756" y="940"/>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graphicFrame>
        <p:nvGraphicFramePr>
          <p:cNvPr id="12" name="图示 11">
            <a:extLst>
              <a:ext uri="{FF2B5EF4-FFF2-40B4-BE49-F238E27FC236}">
                <a16:creationId xmlns:a16="http://schemas.microsoft.com/office/drawing/2014/main" id="{EBE876E7-40D0-4767-A548-ED6BC9D6CC7B}"/>
              </a:ext>
            </a:extLst>
          </p:cNvPr>
          <p:cNvGraphicFramePr/>
          <p:nvPr>
            <p:extLst>
              <p:ext uri="{D42A27DB-BD31-4B8C-83A1-F6EECF244321}">
                <p14:modId xmlns:p14="http://schemas.microsoft.com/office/powerpoint/2010/main" val="546181523"/>
              </p:ext>
            </p:extLst>
          </p:nvPr>
        </p:nvGraphicFramePr>
        <p:xfrm>
          <a:off x="3329614" y="1389380"/>
          <a:ext cx="7483857" cy="325340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8" name="文本框 27">
            <a:extLst>
              <a:ext uri="{FF2B5EF4-FFF2-40B4-BE49-F238E27FC236}">
                <a16:creationId xmlns:a16="http://schemas.microsoft.com/office/drawing/2014/main" id="{ACDC491E-E204-411A-8658-91B5D315AEAA}"/>
              </a:ext>
            </a:extLst>
          </p:cNvPr>
          <p:cNvSpPr txBox="1"/>
          <p:nvPr/>
        </p:nvSpPr>
        <p:spPr>
          <a:xfrm>
            <a:off x="3329615" y="4462251"/>
            <a:ext cx="6265885" cy="1754326"/>
          </a:xfrm>
          <a:prstGeom prst="rect">
            <a:avLst/>
          </a:prstGeom>
          <a:noFill/>
        </p:spPr>
        <p:txBody>
          <a:bodyPr wrap="square">
            <a:spAutoFit/>
          </a:bodyPr>
          <a:lstStyle/>
          <a:p>
            <a:pPr algn="l"/>
            <a:r>
              <a:rPr lang="zh-CN" altLang="en-US" sz="1200" b="1" i="0" dirty="0">
                <a:solidFill>
                  <a:srgbClr val="1F1F1F"/>
                </a:solidFill>
                <a:effectLst/>
              </a:rPr>
              <a:t>参考资料</a:t>
            </a:r>
            <a:endParaRPr lang="zh-CN" altLang="en-US" sz="1200" b="0" i="0" dirty="0">
              <a:solidFill>
                <a:srgbClr val="1F1F1F"/>
              </a:solidFill>
              <a:effectLst/>
            </a:endParaRPr>
          </a:p>
          <a:p>
            <a:pPr algn="l">
              <a:buFont typeface="Arial" panose="020B0604020202020204" pitchFamily="34" charset="0"/>
              <a:buChar char="•"/>
            </a:pPr>
            <a:r>
              <a:rPr lang="zh-CN" altLang="en-US" sz="1200" b="1" i="0" dirty="0">
                <a:solidFill>
                  <a:srgbClr val="1F1F1F"/>
                </a:solidFill>
                <a:effectLst/>
              </a:rPr>
              <a:t>基于深度学习的运动智能辅助系统</a:t>
            </a:r>
            <a:r>
              <a:rPr lang="en-US" altLang="zh-CN" sz="1200" b="1" i="0" dirty="0">
                <a:solidFill>
                  <a:srgbClr val="1F1F1F"/>
                </a:solidFill>
                <a:effectLst/>
              </a:rPr>
              <a:t>: </a:t>
            </a:r>
            <a:r>
              <a:rPr lang="en-US" altLang="zh-CN" sz="1200" b="1" i="0" dirty="0">
                <a:solidFill>
                  <a:srgbClr val="1F1F1F"/>
                </a:solidFill>
                <a:effectLst/>
                <a:hlinkClick r:id="rId16"/>
              </a:rPr>
              <a:t>https://www.x-mol.com/paper/1462176619327029248/t</a:t>
            </a:r>
            <a:endParaRPr lang="en-US" altLang="zh-CN" sz="1200" b="0" i="0" dirty="0">
              <a:solidFill>
                <a:srgbClr val="1F1F1F"/>
              </a:solidFill>
              <a:effectLst/>
            </a:endParaRPr>
          </a:p>
          <a:p>
            <a:pPr algn="l">
              <a:buFont typeface="Arial" panose="020B0604020202020204" pitchFamily="34" charset="0"/>
              <a:buChar char="•"/>
            </a:pPr>
            <a:r>
              <a:rPr lang="zh-CN" altLang="en-US" sz="1200" b="1" i="0" dirty="0">
                <a:solidFill>
                  <a:srgbClr val="1F1F1F"/>
                </a:solidFill>
                <a:effectLst/>
              </a:rPr>
              <a:t>一种基于机器视觉的运动辅助方法及系统</a:t>
            </a:r>
            <a:r>
              <a:rPr lang="en-US" altLang="zh-CN" sz="1200" b="1" i="0" dirty="0">
                <a:solidFill>
                  <a:srgbClr val="1F1F1F"/>
                </a:solidFill>
                <a:effectLst/>
              </a:rPr>
              <a:t>: </a:t>
            </a:r>
            <a:r>
              <a:rPr lang="en-US" altLang="zh-CN" sz="1200" b="1" i="0" dirty="0">
                <a:solidFill>
                  <a:srgbClr val="1F1F1F"/>
                </a:solidFill>
                <a:effectLst/>
                <a:hlinkClick r:id="rId17"/>
              </a:rPr>
              <a:t>https://patents.google.com/patent/CN107153812A/zh</a:t>
            </a:r>
            <a:endParaRPr lang="en-US" altLang="zh-CN" sz="1200" b="0" i="0" dirty="0">
              <a:solidFill>
                <a:srgbClr val="1F1F1F"/>
              </a:solidFill>
              <a:effectLst/>
            </a:endParaRPr>
          </a:p>
          <a:p>
            <a:pPr algn="l">
              <a:buFont typeface="Arial" panose="020B0604020202020204" pitchFamily="34" charset="0"/>
              <a:buChar char="•"/>
            </a:pPr>
            <a:r>
              <a:rPr lang="en-US" altLang="zh-CN" sz="1200" b="1" i="0" dirty="0">
                <a:solidFill>
                  <a:srgbClr val="1F1F1F"/>
                </a:solidFill>
                <a:effectLst/>
              </a:rPr>
              <a:t>AI</a:t>
            </a:r>
            <a:r>
              <a:rPr lang="zh-CN" altLang="en-US" sz="1200" b="1" i="0" dirty="0">
                <a:solidFill>
                  <a:srgbClr val="1F1F1F"/>
                </a:solidFill>
                <a:effectLst/>
              </a:rPr>
              <a:t>运动：阿里体育端智能最佳实践</a:t>
            </a:r>
            <a:r>
              <a:rPr lang="en-US" altLang="zh-CN" sz="1200" b="1" i="0" dirty="0">
                <a:solidFill>
                  <a:srgbClr val="1F1F1F"/>
                </a:solidFill>
                <a:effectLst/>
              </a:rPr>
              <a:t>: </a:t>
            </a:r>
            <a:r>
              <a:rPr lang="en-US" altLang="zh-CN" sz="1200" b="1" i="0" dirty="0">
                <a:solidFill>
                  <a:srgbClr val="1F1F1F"/>
                </a:solidFill>
                <a:effectLst/>
                <a:hlinkClick r:id="rId18"/>
              </a:rPr>
              <a:t>https://zhuanlan.zhihu.com/p/390225653</a:t>
            </a:r>
            <a:endParaRPr lang="en-US" altLang="zh-CN" sz="1200" b="0" i="0" dirty="0">
              <a:solidFill>
                <a:srgbClr val="1F1F1F"/>
              </a:solidFill>
              <a:effectLst/>
            </a:endParaRPr>
          </a:p>
          <a:p>
            <a:pPr algn="l">
              <a:buFont typeface="Arial" panose="020B0604020202020204" pitchFamily="34" charset="0"/>
              <a:buChar char="•"/>
            </a:pPr>
            <a:r>
              <a:rPr lang="zh-CN" altLang="en-US" sz="1200" b="1" i="0" dirty="0">
                <a:solidFill>
                  <a:srgbClr val="1F1F1F"/>
                </a:solidFill>
                <a:effectLst/>
              </a:rPr>
              <a:t>运动检测辅助系统原创</a:t>
            </a:r>
            <a:r>
              <a:rPr lang="en-US" altLang="zh-CN" sz="1200" b="1" i="0" dirty="0">
                <a:solidFill>
                  <a:srgbClr val="1F1F1F"/>
                </a:solidFill>
                <a:effectLst/>
              </a:rPr>
              <a:t>: </a:t>
            </a:r>
            <a:r>
              <a:rPr lang="en-US" altLang="zh-CN" sz="1200" b="1" i="0" dirty="0">
                <a:solidFill>
                  <a:srgbClr val="1F1F1F"/>
                </a:solidFill>
                <a:effectLst/>
                <a:hlinkClick r:id="rId19"/>
              </a:rPr>
              <a:t>https://blog.csdn.net/douyu0814/article/details/134266828</a:t>
            </a:r>
            <a:endParaRPr lang="en-US" altLang="zh-CN" sz="1200" b="0" i="0" dirty="0">
              <a:solidFill>
                <a:srgbClr val="1F1F1F"/>
              </a:solidFill>
              <a:effectLst/>
            </a:endParaRPr>
          </a:p>
          <a:p>
            <a:pPr algn="l">
              <a:buFont typeface="Arial" panose="020B0604020202020204" pitchFamily="34" charset="0"/>
              <a:buChar char="•"/>
            </a:pPr>
            <a:r>
              <a:rPr lang="zh-CN" altLang="en-US" sz="1200" b="1" i="0" dirty="0">
                <a:solidFill>
                  <a:srgbClr val="1F1F1F"/>
                </a:solidFill>
                <a:effectLst/>
              </a:rPr>
              <a:t>基于神经网络算法的运动训练辅助决策支持系统</a:t>
            </a:r>
            <a:r>
              <a:rPr lang="en-US" altLang="zh-CN" sz="1200" b="1" i="0" dirty="0">
                <a:solidFill>
                  <a:srgbClr val="1F1F1F"/>
                </a:solidFill>
                <a:effectLst/>
              </a:rPr>
              <a:t>: </a:t>
            </a:r>
            <a:r>
              <a:rPr lang="en-US" altLang="zh-CN" sz="1200" b="1" i="0" dirty="0">
                <a:solidFill>
                  <a:srgbClr val="1F1F1F"/>
                </a:solidFill>
                <a:effectLst/>
                <a:hlinkClick r:id="rId20"/>
              </a:rPr>
              <a:t>https://www.x-mol.com/paper/1503427085691936768/t</a:t>
            </a:r>
            <a:endParaRPr lang="en-US" altLang="zh-CN" sz="1200" b="0" i="0" dirty="0">
              <a:solidFill>
                <a:srgbClr val="1F1F1F"/>
              </a:solidFill>
              <a:effectLst/>
            </a:endParaRPr>
          </a:p>
        </p:txBody>
      </p:sp>
    </p:spTree>
    <p:custDataLst>
      <p:tags r:id="rId1"/>
    </p:custDataLst>
    <p:extLst>
      <p:ext uri="{BB962C8B-B14F-4D97-AF65-F5344CB8AC3E}">
        <p14:creationId xmlns:p14="http://schemas.microsoft.com/office/powerpoint/2010/main" val="322231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1000"/>
                                        <p:tgtEl>
                                          <p:spTgt spid="16"/>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par>
                                <p:cTn id="24" presetID="21" presetClass="entr" presetSubtype="1"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heel(1)">
                                      <p:cBhvr>
                                        <p:cTn id="26" dur="2000"/>
                                        <p:tgtEl>
                                          <p:spTgt spid="3"/>
                                        </p:tgtEl>
                                      </p:cBhvr>
                                    </p:animEffect>
                                  </p:childTnLst>
                                </p:cTn>
                              </p:par>
                              <p:par>
                                <p:cTn id="27" presetID="21"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2000"/>
                                        <p:tgtEl>
                                          <p:spTgt spid="4"/>
                                        </p:tgtEl>
                                      </p:cBhvr>
                                    </p:animEffect>
                                  </p:childTnLst>
                                </p:cTn>
                              </p:par>
                              <p:par>
                                <p:cTn id="30" presetID="21" presetClass="entr" presetSubtype="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23 Trapecio"/>
          <p:cNvSpPr/>
          <p:nvPr/>
        </p:nvSpPr>
        <p:spPr>
          <a:xfrm>
            <a:off x="1255060" y="4880632"/>
            <a:ext cx="1636915" cy="1099581"/>
          </a:xfrm>
          <a:custGeom>
            <a:avLst/>
            <a:gdLst>
              <a:gd name="connsiteX0" fmla="*/ 1969448 w 2307220"/>
              <a:gd name="connsiteY0" fmla="*/ 1549851 h 1549851"/>
              <a:gd name="connsiteX1" fmla="*/ 337768 w 2307220"/>
              <a:gd name="connsiteY1" fmla="*/ 1546676 h 1549851"/>
              <a:gd name="connsiteX2" fmla="*/ 182193 w 2307220"/>
              <a:gd name="connsiteY2" fmla="*/ 581564 h 1549851"/>
              <a:gd name="connsiteX3" fmla="*/ 3635 w 2307220"/>
              <a:gd name="connsiteY3" fmla="*/ 581564 h 1549851"/>
              <a:gd name="connsiteX4" fmla="*/ 0 w 2307220"/>
              <a:gd name="connsiteY4" fmla="*/ 0 h 1549851"/>
              <a:gd name="connsiteX5" fmla="*/ 2307220 w 2307220"/>
              <a:gd name="connsiteY5" fmla="*/ 0 h 1549851"/>
              <a:gd name="connsiteX6" fmla="*/ 2300410 w 2307220"/>
              <a:gd name="connsiteY6" fmla="*/ 581564 h 1549851"/>
              <a:gd name="connsiteX7" fmla="*/ 2118673 w 2307220"/>
              <a:gd name="connsiteY7" fmla="*/ 581564 h 1549851"/>
              <a:gd name="connsiteX8" fmla="*/ 1969448 w 2307220"/>
              <a:gd name="connsiteY8" fmla="*/ 1549851 h 154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7220" h="1549851">
                <a:moveTo>
                  <a:pt x="1969448" y="1549851"/>
                </a:moveTo>
                <a:lnTo>
                  <a:pt x="337768" y="1546676"/>
                </a:lnTo>
                <a:lnTo>
                  <a:pt x="182193" y="581564"/>
                </a:lnTo>
                <a:lnTo>
                  <a:pt x="3635" y="581564"/>
                </a:lnTo>
                <a:cubicBezTo>
                  <a:pt x="2423" y="388768"/>
                  <a:pt x="1212" y="192796"/>
                  <a:pt x="0" y="0"/>
                </a:cubicBezTo>
                <a:lnTo>
                  <a:pt x="2307220" y="0"/>
                </a:lnTo>
                <a:cubicBezTo>
                  <a:pt x="2306008" y="192796"/>
                  <a:pt x="2301622" y="388768"/>
                  <a:pt x="2300410" y="581564"/>
                </a:cubicBezTo>
                <a:lnTo>
                  <a:pt x="2118673" y="581564"/>
                </a:lnTo>
                <a:lnTo>
                  <a:pt x="1969448" y="1549851"/>
                </a:lnTo>
                <a:close/>
              </a:path>
            </a:pathLst>
          </a:custGeom>
          <a:noFill/>
          <a:ln w="57150">
            <a:solidFill>
              <a:schemeClr val="tx2"/>
            </a:solidFill>
          </a:ln>
        </p:spPr>
        <p:style>
          <a:lnRef idx="2">
            <a:schemeClr val="dk1"/>
          </a:lnRef>
          <a:fillRef idx="1">
            <a:schemeClr val="lt1"/>
          </a:fillRef>
          <a:effectRef idx="0">
            <a:schemeClr val="dk1"/>
          </a:effectRef>
          <a:fontRef idx="minor">
            <a:schemeClr val="dk1"/>
          </a:fontRef>
        </p:style>
        <p:txBody>
          <a:bodyPr vert="horz" wrap="none" rtlCol="0" anchor="ctr"/>
          <a:lstStyle/>
          <a:p>
            <a:pPr algn="ctr">
              <a:lnSpc>
                <a:spcPct val="120000"/>
              </a:lnSpc>
            </a:pPr>
            <a:r>
              <a:rPr lang="es-MX" sz="1600" b="1">
                <a:solidFill>
                  <a:schemeClr val="tx2"/>
                </a:solidFill>
                <a:latin typeface="阿里巴巴普惠体 B" panose="00020600040101010101" charset="-122"/>
                <a:ea typeface="阿里巴巴普惠体 B" panose="00020600040101010101" charset="-122"/>
                <a:cs typeface="Open Sans Extrabold" panose="020B0906030804020204" pitchFamily="34" charset="0"/>
              </a:rPr>
              <a:t>100%</a:t>
            </a:r>
          </a:p>
        </p:txBody>
      </p:sp>
      <p:grpSp>
        <p:nvGrpSpPr>
          <p:cNvPr id="39" name="105 Grupo"/>
          <p:cNvGrpSpPr/>
          <p:nvPr/>
        </p:nvGrpSpPr>
        <p:grpSpPr>
          <a:xfrm>
            <a:off x="1133438" y="2154306"/>
            <a:ext cx="1880162" cy="2726326"/>
            <a:chOff x="15352140" y="5250390"/>
            <a:chExt cx="2650073" cy="3842734"/>
          </a:xfrm>
        </p:grpSpPr>
        <p:sp>
          <p:nvSpPr>
            <p:cNvPr id="40" name="47 Rectángulo redondeado"/>
            <p:cNvSpPr>
              <a:spLocks noChangeAspect="1"/>
            </p:cNvSpPr>
            <p:nvPr/>
          </p:nvSpPr>
          <p:spPr>
            <a:xfrm>
              <a:off x="16185674" y="5809550"/>
              <a:ext cx="978966" cy="1162575"/>
            </a:xfrm>
            <a:custGeom>
              <a:avLst/>
              <a:gdLst/>
              <a:ahLst/>
              <a:cxnLst/>
              <a:rect l="l" t="t" r="r" b="b"/>
              <a:pathLst>
                <a:path w="2777262" h="3298152">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900"/>
            </a:p>
          </p:txBody>
        </p:sp>
        <p:sp>
          <p:nvSpPr>
            <p:cNvPr id="41"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grpSp>
          <p:nvGrpSpPr>
            <p:cNvPr id="42" name="Group 23"/>
            <p:cNvGrpSpPr>
              <a:grpSpLocks noChangeAspect="1"/>
            </p:cNvGrpSpPr>
            <p:nvPr/>
          </p:nvGrpSpPr>
          <p:grpSpPr>
            <a:xfrm>
              <a:off x="16129532" y="5778674"/>
              <a:ext cx="1094717" cy="1627981"/>
              <a:chOff x="6291" y="3307"/>
              <a:chExt cx="1903" cy="2830"/>
            </a:xfrm>
            <a:solidFill>
              <a:srgbClr val="18272A"/>
            </a:solidFill>
          </p:grpSpPr>
          <p:sp>
            <p:nvSpPr>
              <p:cNvPr id="53"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54" name="Freeform 26"/>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55"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56" name="Freeform 28"/>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ln>
            </p:spPr>
            <p:txBody>
              <a:bodyPr vert="horz" wrap="square" lIns="45715" tIns="22857" rIns="45715" bIns="22857" numCol="1" anchor="t" anchorCtr="0" compatLnSpc="1"/>
              <a:lstStyle/>
              <a:p>
                <a:endParaRPr lang="es-SV" sz="900"/>
              </a:p>
            </p:txBody>
          </p:sp>
        </p:grpSp>
        <p:cxnSp>
          <p:nvCxnSpPr>
            <p:cNvPr id="43" name="109 Conector recto"/>
            <p:cNvCxnSpPr/>
            <p:nvPr/>
          </p:nvCxnSpPr>
          <p:spPr>
            <a:xfrm flipH="1">
              <a:off x="16676891" y="7375219"/>
              <a:ext cx="0" cy="1717905"/>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44" name="110 Grupo"/>
            <p:cNvGrpSpPr>
              <a:grpSpLocks noChangeAspect="1"/>
            </p:cNvGrpSpPr>
            <p:nvPr/>
          </p:nvGrpSpPr>
          <p:grpSpPr>
            <a:xfrm>
              <a:off x="15352140" y="5250390"/>
              <a:ext cx="2650073" cy="1738433"/>
              <a:chOff x="9447213" y="5027613"/>
              <a:chExt cx="4660900" cy="3057525"/>
            </a:xfrm>
            <a:solidFill>
              <a:srgbClr val="18272A"/>
            </a:solidFill>
          </p:grpSpPr>
          <p:sp>
            <p:nvSpPr>
              <p:cNvPr id="46" name="Freeform 14"/>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47" name="Freeform 15"/>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48" name="Freeform 16"/>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49" name="Freeform 17"/>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50" name="Freeform 18"/>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51" name="Freeform 19"/>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sp>
            <p:nvSpPr>
              <p:cNvPr id="52" name="Freeform 20"/>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grpSp>
        <p:sp>
          <p:nvSpPr>
            <p:cNvPr id="45" name="Freeform 34"/>
            <p:cNvSpPr>
              <a:spLocks noChangeAspect="1"/>
            </p:cNvSpPr>
            <p:nvPr/>
          </p:nvSpPr>
          <p:spPr bwMode="auto">
            <a:xfrm rot="18493594" flipH="1">
              <a:off x="16214461" y="8328337"/>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ln>
          </p:spPr>
          <p:txBody>
            <a:bodyPr vert="horz" wrap="square" lIns="45715" tIns="22857" rIns="45715" bIns="22857" numCol="1" anchor="t" anchorCtr="0" compatLnSpc="1"/>
            <a:lstStyle/>
            <a:p>
              <a:endParaRPr lang="es-SV" sz="900"/>
            </a:p>
          </p:txBody>
        </p:sp>
      </p:grpSp>
      <p:grpSp>
        <p:nvGrpSpPr>
          <p:cNvPr id="2" name="组合 1"/>
          <p:cNvGrpSpPr/>
          <p:nvPr/>
        </p:nvGrpSpPr>
        <p:grpSpPr>
          <a:xfrm>
            <a:off x="2842260" y="467995"/>
            <a:ext cx="7287895" cy="646430"/>
            <a:chOff x="4986" y="686"/>
            <a:chExt cx="11477" cy="1018"/>
          </a:xfrm>
        </p:grpSpPr>
        <p:sp>
          <p:nvSpPr>
            <p:cNvPr id="9" name="TextBox 59"/>
            <p:cNvSpPr txBox="1">
              <a:spLocks noChangeArrowheads="1"/>
            </p:cNvSpPr>
            <p:nvPr>
              <p:custDataLst>
                <p:tags r:id="rId3"/>
              </p:custDataLst>
            </p:nvPr>
          </p:nvSpPr>
          <p:spPr bwMode="auto">
            <a:xfrm flipH="1">
              <a:off x="4986" y="686"/>
              <a:ext cx="9228"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kern="0" dirty="0">
                  <a:solidFill>
                    <a:schemeClr val="tx1">
                      <a:lumMod val="95000"/>
                      <a:lumOff val="5000"/>
                    </a:schemeClr>
                  </a:solidFill>
                  <a:latin typeface="宋体" panose="02010600030101010101" pitchFamily="2" charset="-122"/>
                  <a:cs typeface="阿里巴巴普惠体 B" panose="00020600040101010101" charset="-122"/>
                </a:rPr>
                <a:t>实验数据内容</a:t>
              </a:r>
              <a:endParaRPr lang="en-US" altLang="ko-KR" sz="36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12" name="矩形 11"/>
            <p:cNvSpPr/>
            <p:nvPr>
              <p:custDataLst>
                <p:tags r:id="rId4"/>
              </p:custDataLst>
            </p:nvPr>
          </p:nvSpPr>
          <p:spPr>
            <a:xfrm>
              <a:off x="9921" y="969"/>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graphicFrame>
        <p:nvGraphicFramePr>
          <p:cNvPr id="13" name="图示 12">
            <a:extLst>
              <a:ext uri="{FF2B5EF4-FFF2-40B4-BE49-F238E27FC236}">
                <a16:creationId xmlns:a16="http://schemas.microsoft.com/office/drawing/2014/main" id="{094EBC5D-DA4A-4A02-8478-2FEB859A6338}"/>
              </a:ext>
            </a:extLst>
          </p:cNvPr>
          <p:cNvGraphicFramePr/>
          <p:nvPr>
            <p:extLst>
              <p:ext uri="{D42A27DB-BD31-4B8C-83A1-F6EECF244321}">
                <p14:modId xmlns:p14="http://schemas.microsoft.com/office/powerpoint/2010/main" val="961095227"/>
              </p:ext>
            </p:extLst>
          </p:nvPr>
        </p:nvGraphicFramePr>
        <p:xfrm>
          <a:off x="3549237" y="1629140"/>
          <a:ext cx="7984672" cy="507644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35" name="图片 34">
            <a:extLst>
              <a:ext uri="{FF2B5EF4-FFF2-40B4-BE49-F238E27FC236}">
                <a16:creationId xmlns:a16="http://schemas.microsoft.com/office/drawing/2014/main" id="{F18A27BE-8E00-4D75-B0FD-C6540EAE2BD0}"/>
              </a:ext>
            </a:extLst>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5552" y="2024380"/>
            <a:ext cx="2716366" cy="406407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10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par>
                          <p:cTn id="19" fill="hold">
                            <p:stCondLst>
                              <p:cond delay="1500"/>
                            </p:stCondLst>
                            <p:childTnLst>
                              <p:par>
                                <p:cTn id="20" presetID="21" presetClass="entr" presetSubtype="1"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2000"/>
                                        <p:tgtEl>
                                          <p:spTgt spid="4"/>
                                        </p:tgtEl>
                                      </p:cBhvr>
                                    </p:animEffect>
                                  </p:childTnLst>
                                </p:cTn>
                              </p:par>
                              <p:par>
                                <p:cTn id="26" presetID="21" presetClass="entr" presetSubtype="1"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2000"/>
                                        <p:tgtEl>
                                          <p:spTgt spid="3"/>
                                        </p:tgtEl>
                                      </p:cBhvr>
                                    </p:animEffect>
                                  </p:childTnLst>
                                </p:cTn>
                              </p:par>
                              <p:par>
                                <p:cTn id="29" presetID="21" presetClass="entr" presetSubtype="1"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heel(1)">
                                      <p:cBhvr>
                                        <p:cTn id="3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508885" y="467995"/>
            <a:ext cx="7621270" cy="646430"/>
            <a:chOff x="4461" y="686"/>
            <a:chExt cx="12002" cy="1018"/>
          </a:xfrm>
        </p:grpSpPr>
        <p:sp>
          <p:nvSpPr>
            <p:cNvPr id="9" name="TextBox 59"/>
            <p:cNvSpPr txBox="1">
              <a:spLocks noChangeArrowheads="1"/>
            </p:cNvSpPr>
            <p:nvPr>
              <p:custDataLst>
                <p:tags r:id="rId3"/>
              </p:custDataLst>
            </p:nvPr>
          </p:nvSpPr>
          <p:spPr bwMode="auto">
            <a:xfrm flipH="1">
              <a:off x="4461" y="686"/>
              <a:ext cx="9753"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kern="0" dirty="0">
                  <a:solidFill>
                    <a:schemeClr val="tx1">
                      <a:lumMod val="95000"/>
                      <a:lumOff val="5000"/>
                    </a:schemeClr>
                  </a:solidFill>
                  <a:latin typeface="宋体" panose="02010600030101010101" pitchFamily="2" charset="-122"/>
                  <a:cs typeface="阿里巴巴普惠体 B" panose="00020600040101010101" charset="-122"/>
                </a:rPr>
                <a:t>模型的分析与选择</a:t>
              </a:r>
              <a:endParaRPr lang="en-US" altLang="ko-KR" sz="36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12" name="矩形 11"/>
            <p:cNvSpPr/>
            <p:nvPr>
              <p:custDataLst>
                <p:tags r:id="rId4"/>
              </p:custDataLst>
            </p:nvPr>
          </p:nvSpPr>
          <p:spPr>
            <a:xfrm>
              <a:off x="9921" y="969"/>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grpSp>
        <p:nvGrpSpPr>
          <p:cNvPr id="6" name="组合 5">
            <a:extLst>
              <a:ext uri="{FF2B5EF4-FFF2-40B4-BE49-F238E27FC236}">
                <a16:creationId xmlns:a16="http://schemas.microsoft.com/office/drawing/2014/main" id="{BFFAD40E-C7C9-C794-2973-4B8FC7B1895A}"/>
              </a:ext>
            </a:extLst>
          </p:cNvPr>
          <p:cNvGrpSpPr/>
          <p:nvPr/>
        </p:nvGrpSpPr>
        <p:grpSpPr>
          <a:xfrm>
            <a:off x="1710583" y="1229750"/>
            <a:ext cx="7890417" cy="4937953"/>
            <a:chOff x="1710583" y="1229750"/>
            <a:chExt cx="7890417" cy="4937953"/>
          </a:xfrm>
        </p:grpSpPr>
        <p:sp>
          <p:nvSpPr>
            <p:cNvPr id="8" name="菱形 7">
              <a:extLst>
                <a:ext uri="{FF2B5EF4-FFF2-40B4-BE49-F238E27FC236}">
                  <a16:creationId xmlns:a16="http://schemas.microsoft.com/office/drawing/2014/main" id="{F016641E-4BA7-2EC6-9253-6D3633F1CBBA}"/>
                </a:ext>
              </a:extLst>
            </p:cNvPr>
            <p:cNvSpPr/>
            <p:nvPr/>
          </p:nvSpPr>
          <p:spPr>
            <a:xfrm>
              <a:off x="3442228" y="1473888"/>
              <a:ext cx="5993168" cy="4326767"/>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任意多边形: 形状 12">
              <a:extLst>
                <a:ext uri="{FF2B5EF4-FFF2-40B4-BE49-F238E27FC236}">
                  <a16:creationId xmlns:a16="http://schemas.microsoft.com/office/drawing/2014/main" id="{855509BA-837C-DAB8-B075-D04CE8F0A9E6}"/>
                </a:ext>
              </a:extLst>
            </p:cNvPr>
            <p:cNvSpPr/>
            <p:nvPr/>
          </p:nvSpPr>
          <p:spPr>
            <a:xfrm>
              <a:off x="1710583" y="1274536"/>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059" tIns="175059" rIns="175059" bIns="175059" numCol="1" spcCol="1270" anchor="t" anchorCtr="0">
              <a:noAutofit/>
            </a:bodyPr>
            <a:lstStyle/>
            <a:p>
              <a:pPr marL="0" lvl="0" indent="0" algn="l" defTabSz="711200">
                <a:lnSpc>
                  <a:spcPct val="90000"/>
                </a:lnSpc>
                <a:spcBef>
                  <a:spcPct val="0"/>
                </a:spcBef>
                <a:spcAft>
                  <a:spcPct val="35000"/>
                </a:spcAft>
                <a:buNone/>
              </a:pPr>
              <a:r>
                <a:rPr lang="zh-CN" sz="1600" b="1" i="0" kern="1200" dirty="0"/>
                <a:t>线性判别分析（</a:t>
              </a:r>
              <a:r>
                <a:rPr lang="en-US" sz="1600" b="1" i="0" kern="1200" dirty="0"/>
                <a:t>Linear Discriminant Analysis, LDA</a:t>
              </a:r>
              <a:r>
                <a:rPr lang="zh-CN" sz="1600" b="1" i="0" kern="1200" dirty="0"/>
                <a:t>）</a:t>
              </a:r>
              <a:r>
                <a:rPr lang="zh-CN" sz="1600" b="0" i="0" kern="1200" dirty="0"/>
                <a:t>：</a:t>
              </a:r>
              <a:endParaRPr lang="zh-CN" sz="1600" kern="1200" dirty="0"/>
            </a:p>
            <a:p>
              <a:pPr marL="114300" lvl="1" indent="-114300" algn="l" defTabSz="533400">
                <a:lnSpc>
                  <a:spcPct val="90000"/>
                </a:lnSpc>
                <a:spcBef>
                  <a:spcPct val="0"/>
                </a:spcBef>
                <a:spcAft>
                  <a:spcPct val="15000"/>
                </a:spcAft>
                <a:buChar char="•"/>
              </a:pPr>
              <a:r>
                <a:rPr lang="en-US" sz="1200" b="0" i="0" kern="1200"/>
                <a:t>LDA</a:t>
              </a:r>
              <a:r>
                <a:rPr lang="zh-CN" sz="1200" b="0" i="0" kern="1200"/>
                <a:t>是一种经典的线性分类算法，它通过找到最佳的线性组合来进行数据分类。</a:t>
              </a:r>
              <a:endParaRPr lang="zh-CN" sz="1200" kern="1200"/>
            </a:p>
            <a:p>
              <a:pPr marL="114300" lvl="1" indent="-114300" algn="l" defTabSz="533400">
                <a:lnSpc>
                  <a:spcPct val="90000"/>
                </a:lnSpc>
                <a:spcBef>
                  <a:spcPct val="0"/>
                </a:spcBef>
                <a:spcAft>
                  <a:spcPct val="15000"/>
                </a:spcAft>
                <a:buChar char="•"/>
              </a:pPr>
              <a:r>
                <a:rPr lang="zh-CN" sz="1200" b="0" i="0" kern="1200" dirty="0"/>
                <a:t>在文献中，</a:t>
              </a:r>
              <a:r>
                <a:rPr lang="en-US" sz="1200" b="0" i="0" kern="1200" dirty="0"/>
                <a:t>LDA</a:t>
              </a:r>
              <a:r>
                <a:rPr lang="zh-CN" sz="1200" b="0" i="0" kern="1200" dirty="0"/>
                <a:t>被广泛用于步态模式识别，因为它易于实现，计算速度快，且不易过拟合。</a:t>
              </a:r>
              <a:endParaRPr lang="zh-CN" sz="1200" kern="1200" dirty="0"/>
            </a:p>
          </p:txBody>
        </p:sp>
        <p:sp>
          <p:nvSpPr>
            <p:cNvPr id="14" name="任意多边形: 形状 13">
              <a:extLst>
                <a:ext uri="{FF2B5EF4-FFF2-40B4-BE49-F238E27FC236}">
                  <a16:creationId xmlns:a16="http://schemas.microsoft.com/office/drawing/2014/main" id="{52215480-5505-B69F-B65D-DC9BC99D9579}"/>
                </a:ext>
              </a:extLst>
            </p:cNvPr>
            <p:cNvSpPr/>
            <p:nvPr/>
          </p:nvSpPr>
          <p:spPr>
            <a:xfrm>
              <a:off x="5819129" y="1229750"/>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49" tIns="171249" rIns="171249" bIns="171249" numCol="1" spcCol="1270" anchor="t" anchorCtr="0">
              <a:noAutofit/>
            </a:bodyPr>
            <a:lstStyle/>
            <a:p>
              <a:pPr marL="0" lvl="0" indent="0" algn="l" defTabSz="666750">
                <a:lnSpc>
                  <a:spcPct val="90000"/>
                </a:lnSpc>
                <a:spcBef>
                  <a:spcPct val="0"/>
                </a:spcBef>
                <a:spcAft>
                  <a:spcPct val="35000"/>
                </a:spcAft>
                <a:buNone/>
              </a:pPr>
              <a:r>
                <a:rPr lang="zh-CN" sz="1500" b="1" i="0" kern="1200" dirty="0"/>
                <a:t>支持向量机（</a:t>
              </a:r>
              <a:r>
                <a:rPr lang="en-US" sz="1500" b="1" i="0" kern="1200" dirty="0"/>
                <a:t>Support Vector Machines, SVM</a:t>
              </a:r>
              <a:r>
                <a:rPr lang="zh-CN" sz="1500" b="1" i="0" kern="1200" dirty="0"/>
                <a:t>）</a:t>
              </a:r>
              <a:r>
                <a:rPr lang="zh-CN" sz="1500" b="0" i="0" kern="1200" dirty="0"/>
                <a:t>：</a:t>
              </a:r>
              <a:endParaRPr lang="zh-CN" sz="1500" kern="1200" dirty="0"/>
            </a:p>
            <a:p>
              <a:pPr marL="114300" lvl="1" indent="-114300" algn="l" defTabSz="533400">
                <a:lnSpc>
                  <a:spcPct val="90000"/>
                </a:lnSpc>
                <a:spcBef>
                  <a:spcPct val="0"/>
                </a:spcBef>
                <a:spcAft>
                  <a:spcPct val="15000"/>
                </a:spcAft>
                <a:buChar char="•"/>
              </a:pPr>
              <a:r>
                <a:rPr lang="en-US" sz="1200" b="0" i="0" kern="1200" dirty="0"/>
                <a:t>SVM</a:t>
              </a:r>
              <a:r>
                <a:rPr lang="zh-CN" sz="1200" b="0" i="0" kern="1200" dirty="0"/>
                <a:t>是一种强大的分类算法，它通过在高维空间中寻找最佳边界来区分不同的类别。</a:t>
              </a:r>
              <a:endParaRPr lang="zh-CN" sz="1200" kern="1200" dirty="0"/>
            </a:p>
            <a:p>
              <a:pPr marL="114300" lvl="1" indent="-114300" algn="l" defTabSz="533400">
                <a:lnSpc>
                  <a:spcPct val="90000"/>
                </a:lnSpc>
                <a:spcBef>
                  <a:spcPct val="0"/>
                </a:spcBef>
                <a:spcAft>
                  <a:spcPct val="15000"/>
                </a:spcAft>
                <a:buChar char="•"/>
              </a:pPr>
              <a:r>
                <a:rPr lang="en-US" sz="1200" b="0" i="0" kern="1200" dirty="0"/>
                <a:t>SVM</a:t>
              </a:r>
              <a:r>
                <a:rPr lang="zh-CN" sz="1200" b="0" i="0" kern="1200" dirty="0"/>
                <a:t>在处理具有复杂边界的分类问题时表现出色，需要调整一些超参数以获得最佳性能。</a:t>
              </a:r>
              <a:endParaRPr lang="zh-CN" sz="1200" kern="1200" dirty="0"/>
            </a:p>
          </p:txBody>
        </p:sp>
        <p:sp>
          <p:nvSpPr>
            <p:cNvPr id="16" name="任意多边形: 形状 15">
              <a:extLst>
                <a:ext uri="{FF2B5EF4-FFF2-40B4-BE49-F238E27FC236}">
                  <a16:creationId xmlns:a16="http://schemas.microsoft.com/office/drawing/2014/main" id="{4E68B55A-1D48-F12E-E281-5F53AEC94C5A}"/>
                </a:ext>
              </a:extLst>
            </p:cNvPr>
            <p:cNvSpPr/>
            <p:nvPr/>
          </p:nvSpPr>
          <p:spPr>
            <a:xfrm>
              <a:off x="1710583" y="3827123"/>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49" tIns="171249" rIns="171249" bIns="171249" numCol="1" spcCol="1270" anchor="t" anchorCtr="0">
              <a:noAutofit/>
            </a:bodyPr>
            <a:lstStyle/>
            <a:p>
              <a:pPr marL="0" lvl="0" indent="0" algn="l" defTabSz="666750">
                <a:lnSpc>
                  <a:spcPct val="90000"/>
                </a:lnSpc>
                <a:spcBef>
                  <a:spcPct val="0"/>
                </a:spcBef>
                <a:spcAft>
                  <a:spcPct val="35000"/>
                </a:spcAft>
                <a:buNone/>
              </a:pPr>
              <a:r>
                <a:rPr lang="zh-CN" sz="1500" b="1" i="0" kern="1200" dirty="0"/>
                <a:t>动态贝叶斯网络（</a:t>
              </a:r>
              <a:r>
                <a:rPr lang="en-US" sz="1500" b="1" i="0" kern="1200" dirty="0"/>
                <a:t>Dynamic Bayesian Networks, DBN</a:t>
              </a:r>
              <a:r>
                <a:rPr lang="zh-CN" sz="1500" b="1" i="0" kern="1200" dirty="0"/>
                <a:t>）</a:t>
              </a:r>
              <a:r>
                <a:rPr lang="zh-CN" sz="1500" b="0" i="0" kern="1200" dirty="0"/>
                <a:t>：</a:t>
              </a:r>
              <a:endParaRPr lang="zh-CN" sz="1500" kern="1200" dirty="0"/>
            </a:p>
            <a:p>
              <a:pPr marL="114300" lvl="1" indent="-114300" algn="l" defTabSz="533400">
                <a:lnSpc>
                  <a:spcPct val="90000"/>
                </a:lnSpc>
                <a:spcBef>
                  <a:spcPct val="0"/>
                </a:spcBef>
                <a:spcAft>
                  <a:spcPct val="15000"/>
                </a:spcAft>
                <a:buChar char="•"/>
              </a:pPr>
              <a:r>
                <a:rPr lang="en-US" sz="1200" b="0" i="0" kern="1200" dirty="0"/>
                <a:t>DBN</a:t>
              </a:r>
              <a:r>
                <a:rPr lang="zh-CN" sz="1200" b="0" i="0" kern="1200" dirty="0"/>
                <a:t>是一种概率模型，可以处理具有时间序列数据的分类问题。</a:t>
              </a:r>
              <a:endParaRPr lang="zh-CN" sz="1200" kern="1200" dirty="0"/>
            </a:p>
            <a:p>
              <a:pPr marL="114300" lvl="1" indent="-114300" algn="l" defTabSz="533400">
                <a:lnSpc>
                  <a:spcPct val="90000"/>
                </a:lnSpc>
                <a:spcBef>
                  <a:spcPct val="0"/>
                </a:spcBef>
                <a:spcAft>
                  <a:spcPct val="15000"/>
                </a:spcAft>
                <a:buChar char="•"/>
              </a:pPr>
              <a:r>
                <a:rPr lang="en-US" sz="1200" b="0" i="0" kern="1200" dirty="0"/>
                <a:t>DBN</a:t>
              </a:r>
              <a:r>
                <a:rPr lang="zh-CN" sz="1200" b="0" i="0" kern="1200" dirty="0"/>
                <a:t>能够考虑步态模式之间的转换概率，提高了对过渡步骤的分类准确性。</a:t>
              </a:r>
              <a:endParaRPr lang="zh-CN" sz="1200" kern="1200" dirty="0"/>
            </a:p>
          </p:txBody>
        </p:sp>
        <p:sp>
          <p:nvSpPr>
            <p:cNvPr id="17" name="任意多边形: 形状 16">
              <a:extLst>
                <a:ext uri="{FF2B5EF4-FFF2-40B4-BE49-F238E27FC236}">
                  <a16:creationId xmlns:a16="http://schemas.microsoft.com/office/drawing/2014/main" id="{C535DFA7-0BB9-CDC7-2CD7-A5B546A9B8B0}"/>
                </a:ext>
              </a:extLst>
            </p:cNvPr>
            <p:cNvSpPr/>
            <p:nvPr/>
          </p:nvSpPr>
          <p:spPr>
            <a:xfrm>
              <a:off x="5797056" y="3741824"/>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49" tIns="171249" rIns="171249" bIns="171249" numCol="1" spcCol="1270" anchor="t" anchorCtr="0">
              <a:noAutofit/>
            </a:bodyPr>
            <a:lstStyle/>
            <a:p>
              <a:pPr marL="0" lvl="0" indent="0" algn="l" defTabSz="666750">
                <a:lnSpc>
                  <a:spcPct val="90000"/>
                </a:lnSpc>
                <a:spcBef>
                  <a:spcPct val="0"/>
                </a:spcBef>
                <a:spcAft>
                  <a:spcPct val="35000"/>
                </a:spcAft>
                <a:buNone/>
              </a:pPr>
              <a:r>
                <a:rPr lang="zh-CN" sz="1500" b="1" i="0" kern="1200" dirty="0"/>
                <a:t>卷积神经网络（</a:t>
              </a:r>
              <a:r>
                <a:rPr lang="en-US" sz="1500" b="1" i="0" kern="1200" dirty="0"/>
                <a:t>Convolutional Neural Networks, CNN</a:t>
              </a:r>
              <a:r>
                <a:rPr lang="zh-CN" sz="1500" b="1" i="0" kern="1200" dirty="0"/>
                <a:t>）</a:t>
              </a:r>
              <a:r>
                <a:rPr lang="zh-CN" sz="1500" b="0" i="0" kern="1200" dirty="0"/>
                <a:t>：</a:t>
              </a:r>
              <a:endParaRPr lang="zh-CN" sz="1500" kern="1200" dirty="0"/>
            </a:p>
            <a:p>
              <a:pPr marL="114300" lvl="1" indent="-114300" algn="l" defTabSz="533400">
                <a:lnSpc>
                  <a:spcPct val="90000"/>
                </a:lnSpc>
                <a:spcBef>
                  <a:spcPct val="0"/>
                </a:spcBef>
                <a:spcAft>
                  <a:spcPct val="15000"/>
                </a:spcAft>
                <a:buChar char="•"/>
              </a:pPr>
              <a:r>
                <a:rPr lang="en-US" sz="1200" b="0" i="0" kern="1200" dirty="0"/>
                <a:t>CNN</a:t>
              </a:r>
              <a:r>
                <a:rPr lang="zh-CN" sz="1200" b="0" i="0" kern="1200" dirty="0"/>
                <a:t>是一种深度学习算法，特别适合处理图像数据，但也可以用于其他类型的传感器数据。</a:t>
              </a:r>
              <a:endParaRPr lang="zh-CN" sz="1200" kern="1200" dirty="0"/>
            </a:p>
            <a:p>
              <a:pPr marL="114300" lvl="1" indent="-114300" algn="l" defTabSz="533400">
                <a:lnSpc>
                  <a:spcPct val="90000"/>
                </a:lnSpc>
                <a:spcBef>
                  <a:spcPct val="0"/>
                </a:spcBef>
                <a:spcAft>
                  <a:spcPct val="15000"/>
                </a:spcAft>
                <a:buChar char="•"/>
              </a:pPr>
              <a:r>
                <a:rPr lang="zh-CN" sz="1200" b="0" i="0" kern="1200" dirty="0"/>
                <a:t>在文献中，</a:t>
              </a:r>
              <a:r>
                <a:rPr lang="en-US" sz="1200" b="0" i="0" kern="1200" dirty="0"/>
                <a:t>CNN</a:t>
              </a:r>
              <a:r>
                <a:rPr lang="zh-CN" sz="1200" b="0" i="0" kern="1200" dirty="0"/>
                <a:t>被用来直接处理传感器的原始数据，避免了手动特征提取的需要，并且在处理图像数据时表现出色。</a:t>
              </a:r>
              <a:endParaRPr lang="zh-CN" sz="1200" kern="1200" dirty="0"/>
            </a:p>
          </p:txBody>
        </p:sp>
        <p:sp>
          <p:nvSpPr>
            <p:cNvPr id="18" name="任意多边形: 形状 17">
              <a:extLst>
                <a:ext uri="{FF2B5EF4-FFF2-40B4-BE49-F238E27FC236}">
                  <a16:creationId xmlns:a16="http://schemas.microsoft.com/office/drawing/2014/main" id="{BCDADAC3-D7C2-DF26-B22B-EE1DBCB5FD20}"/>
                </a:ext>
              </a:extLst>
            </p:cNvPr>
            <p:cNvSpPr/>
            <p:nvPr/>
          </p:nvSpPr>
          <p:spPr>
            <a:xfrm>
              <a:off x="1745457" y="1277781"/>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059" tIns="175059" rIns="175059" bIns="175059" numCol="1" spcCol="1270" anchor="t" anchorCtr="0">
              <a:noAutofit/>
            </a:bodyPr>
            <a:lstStyle/>
            <a:p>
              <a:pPr marL="0" lvl="0" indent="0" algn="l" defTabSz="711200">
                <a:lnSpc>
                  <a:spcPct val="90000"/>
                </a:lnSpc>
                <a:spcBef>
                  <a:spcPct val="0"/>
                </a:spcBef>
                <a:spcAft>
                  <a:spcPct val="35000"/>
                </a:spcAft>
                <a:buNone/>
              </a:pPr>
              <a:r>
                <a:rPr lang="zh-CN" sz="1600" b="1" i="0" kern="1200" dirty="0"/>
                <a:t>线性判别分析（</a:t>
              </a:r>
              <a:r>
                <a:rPr lang="en-US" sz="1600" b="1" i="0" kern="1200" dirty="0"/>
                <a:t>Linear Discriminant Analysis, LDA</a:t>
              </a:r>
              <a:r>
                <a:rPr lang="zh-CN" sz="1600" b="1" i="0" kern="1200" dirty="0"/>
                <a:t>）</a:t>
              </a:r>
              <a:r>
                <a:rPr lang="zh-CN" sz="1600" b="0" i="0" kern="1200" dirty="0"/>
                <a:t>：</a:t>
              </a:r>
              <a:endParaRPr lang="zh-CN" sz="1600" kern="1200" dirty="0"/>
            </a:p>
            <a:p>
              <a:pPr marL="114300" lvl="1" indent="-114300" algn="l" defTabSz="533400">
                <a:lnSpc>
                  <a:spcPct val="90000"/>
                </a:lnSpc>
                <a:spcBef>
                  <a:spcPct val="0"/>
                </a:spcBef>
                <a:spcAft>
                  <a:spcPct val="15000"/>
                </a:spcAft>
                <a:buChar char="•"/>
              </a:pPr>
              <a:r>
                <a:rPr lang="en-US" sz="1200" b="0" i="0" kern="1200"/>
                <a:t>LDA</a:t>
              </a:r>
              <a:r>
                <a:rPr lang="zh-CN" sz="1200" b="0" i="0" kern="1200"/>
                <a:t>是一种经典的线性分类算法，它通过找到最佳的线性组合来进行数据分类。</a:t>
              </a:r>
              <a:endParaRPr lang="zh-CN" sz="1200" kern="1200"/>
            </a:p>
            <a:p>
              <a:pPr marL="114300" lvl="1" indent="-114300" algn="l" defTabSz="533400">
                <a:lnSpc>
                  <a:spcPct val="90000"/>
                </a:lnSpc>
                <a:spcBef>
                  <a:spcPct val="0"/>
                </a:spcBef>
                <a:spcAft>
                  <a:spcPct val="15000"/>
                </a:spcAft>
                <a:buChar char="•"/>
              </a:pPr>
              <a:r>
                <a:rPr lang="zh-CN" sz="1200" b="0" i="0" kern="1200" dirty="0"/>
                <a:t>在文献中，</a:t>
              </a:r>
              <a:r>
                <a:rPr lang="en-US" sz="1200" b="0" i="0" kern="1200" dirty="0"/>
                <a:t>LDA</a:t>
              </a:r>
              <a:r>
                <a:rPr lang="zh-CN" sz="1200" b="0" i="0" kern="1200" dirty="0"/>
                <a:t>被广泛用于步态模式识别，因为它易于实现，计算速度快，且不易过拟合。</a:t>
              </a:r>
              <a:endParaRPr lang="zh-CN" sz="1200" kern="1200" dirty="0"/>
            </a:p>
          </p:txBody>
        </p:sp>
        <p:sp>
          <p:nvSpPr>
            <p:cNvPr id="20" name="任意多边形: 形状 19">
              <a:extLst>
                <a:ext uri="{FF2B5EF4-FFF2-40B4-BE49-F238E27FC236}">
                  <a16:creationId xmlns:a16="http://schemas.microsoft.com/office/drawing/2014/main" id="{2D8F5157-66BA-AAD2-83AB-CECAD7E3F374}"/>
                </a:ext>
              </a:extLst>
            </p:cNvPr>
            <p:cNvSpPr/>
            <p:nvPr/>
          </p:nvSpPr>
          <p:spPr>
            <a:xfrm>
              <a:off x="1745457" y="3830368"/>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49" tIns="171249" rIns="171249" bIns="171249" numCol="1" spcCol="1270" anchor="t" anchorCtr="0">
              <a:noAutofit/>
            </a:bodyPr>
            <a:lstStyle/>
            <a:p>
              <a:pPr marL="0" lvl="0" indent="0" algn="l" defTabSz="666750">
                <a:lnSpc>
                  <a:spcPct val="90000"/>
                </a:lnSpc>
                <a:spcBef>
                  <a:spcPct val="0"/>
                </a:spcBef>
                <a:spcAft>
                  <a:spcPct val="35000"/>
                </a:spcAft>
                <a:buNone/>
              </a:pPr>
              <a:r>
                <a:rPr lang="zh-CN" sz="1500" b="1" i="0" kern="1200" dirty="0"/>
                <a:t>动态贝叶斯网络（</a:t>
              </a:r>
              <a:r>
                <a:rPr lang="en-US" sz="1500" b="1" i="0" kern="1200" dirty="0"/>
                <a:t>Dynamic Bayesian Networks, DBN</a:t>
              </a:r>
              <a:r>
                <a:rPr lang="zh-CN" sz="1500" b="1" i="0" kern="1200" dirty="0"/>
                <a:t>）</a:t>
              </a:r>
              <a:r>
                <a:rPr lang="zh-CN" sz="1500" b="0" i="0" kern="1200" dirty="0"/>
                <a:t>：</a:t>
              </a:r>
              <a:endParaRPr lang="zh-CN" sz="1500" kern="1200" dirty="0"/>
            </a:p>
            <a:p>
              <a:pPr marL="114300" lvl="1" indent="-114300" algn="l" defTabSz="533400">
                <a:lnSpc>
                  <a:spcPct val="90000"/>
                </a:lnSpc>
                <a:spcBef>
                  <a:spcPct val="0"/>
                </a:spcBef>
                <a:spcAft>
                  <a:spcPct val="15000"/>
                </a:spcAft>
                <a:buChar char="•"/>
              </a:pPr>
              <a:r>
                <a:rPr lang="en-US" sz="1200" b="0" i="0" kern="1200" dirty="0"/>
                <a:t>DBN</a:t>
              </a:r>
              <a:r>
                <a:rPr lang="zh-CN" sz="1200" b="0" i="0" kern="1200" dirty="0"/>
                <a:t>是一种概率模型，可以处理具有时间序列数据的分类问题。</a:t>
              </a:r>
              <a:endParaRPr lang="zh-CN" sz="1200" kern="1200" dirty="0"/>
            </a:p>
            <a:p>
              <a:pPr marL="114300" lvl="1" indent="-114300" algn="l" defTabSz="533400">
                <a:lnSpc>
                  <a:spcPct val="90000"/>
                </a:lnSpc>
                <a:spcBef>
                  <a:spcPct val="0"/>
                </a:spcBef>
                <a:spcAft>
                  <a:spcPct val="15000"/>
                </a:spcAft>
                <a:buChar char="•"/>
              </a:pPr>
              <a:r>
                <a:rPr lang="en-US" sz="1200" b="0" i="0" kern="1200" dirty="0"/>
                <a:t>DBN</a:t>
              </a:r>
              <a:r>
                <a:rPr lang="zh-CN" sz="1200" b="0" i="0" kern="1200" dirty="0"/>
                <a:t>能够考虑步态模式之间的转换概率，提高了对过渡步骤的分类准确性。</a:t>
              </a:r>
              <a:endParaRPr lang="zh-CN" sz="1200" kern="1200" dirty="0"/>
            </a:p>
          </p:txBody>
        </p:sp>
        <p:sp>
          <p:nvSpPr>
            <p:cNvPr id="21" name="任意多边形: 形状 20">
              <a:extLst>
                <a:ext uri="{FF2B5EF4-FFF2-40B4-BE49-F238E27FC236}">
                  <a16:creationId xmlns:a16="http://schemas.microsoft.com/office/drawing/2014/main" id="{39DCE423-BFEC-9AF9-AFCD-22D6B24B3ACD}"/>
                </a:ext>
              </a:extLst>
            </p:cNvPr>
            <p:cNvSpPr/>
            <p:nvPr/>
          </p:nvSpPr>
          <p:spPr>
            <a:xfrm>
              <a:off x="5831930" y="3745069"/>
              <a:ext cx="3769070" cy="2337335"/>
            </a:xfrm>
            <a:custGeom>
              <a:avLst/>
              <a:gdLst>
                <a:gd name="connsiteX0" fmla="*/ 0 w 3769070"/>
                <a:gd name="connsiteY0" fmla="*/ 389564 h 2337335"/>
                <a:gd name="connsiteX1" fmla="*/ 389564 w 3769070"/>
                <a:gd name="connsiteY1" fmla="*/ 0 h 2337335"/>
                <a:gd name="connsiteX2" fmla="*/ 3379506 w 3769070"/>
                <a:gd name="connsiteY2" fmla="*/ 0 h 2337335"/>
                <a:gd name="connsiteX3" fmla="*/ 3769070 w 3769070"/>
                <a:gd name="connsiteY3" fmla="*/ 389564 h 2337335"/>
                <a:gd name="connsiteX4" fmla="*/ 3769070 w 3769070"/>
                <a:gd name="connsiteY4" fmla="*/ 1947771 h 2337335"/>
                <a:gd name="connsiteX5" fmla="*/ 3379506 w 3769070"/>
                <a:gd name="connsiteY5" fmla="*/ 2337335 h 2337335"/>
                <a:gd name="connsiteX6" fmla="*/ 389564 w 3769070"/>
                <a:gd name="connsiteY6" fmla="*/ 2337335 h 2337335"/>
                <a:gd name="connsiteX7" fmla="*/ 0 w 3769070"/>
                <a:gd name="connsiteY7" fmla="*/ 1947771 h 2337335"/>
                <a:gd name="connsiteX8" fmla="*/ 0 w 3769070"/>
                <a:gd name="connsiteY8" fmla="*/ 389564 h 233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70" h="2337335">
                  <a:moveTo>
                    <a:pt x="0" y="389564"/>
                  </a:moveTo>
                  <a:cubicBezTo>
                    <a:pt x="0" y="174414"/>
                    <a:pt x="174414" y="0"/>
                    <a:pt x="389564" y="0"/>
                  </a:cubicBezTo>
                  <a:lnTo>
                    <a:pt x="3379506" y="0"/>
                  </a:lnTo>
                  <a:cubicBezTo>
                    <a:pt x="3594656" y="0"/>
                    <a:pt x="3769070" y="174414"/>
                    <a:pt x="3769070" y="389564"/>
                  </a:cubicBezTo>
                  <a:lnTo>
                    <a:pt x="3769070" y="1947771"/>
                  </a:lnTo>
                  <a:cubicBezTo>
                    <a:pt x="3769070" y="2162921"/>
                    <a:pt x="3594656" y="2337335"/>
                    <a:pt x="3379506" y="2337335"/>
                  </a:cubicBezTo>
                  <a:lnTo>
                    <a:pt x="389564" y="2337335"/>
                  </a:lnTo>
                  <a:cubicBezTo>
                    <a:pt x="174414" y="2337335"/>
                    <a:pt x="0" y="2162921"/>
                    <a:pt x="0" y="1947771"/>
                  </a:cubicBezTo>
                  <a:lnTo>
                    <a:pt x="0" y="3895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49" tIns="171249" rIns="171249" bIns="171249" numCol="1" spcCol="1270" anchor="t" anchorCtr="0">
              <a:noAutofit/>
            </a:bodyPr>
            <a:lstStyle/>
            <a:p>
              <a:pPr marL="0" lvl="0" indent="0" algn="l" defTabSz="666750">
                <a:lnSpc>
                  <a:spcPct val="90000"/>
                </a:lnSpc>
                <a:spcBef>
                  <a:spcPct val="0"/>
                </a:spcBef>
                <a:spcAft>
                  <a:spcPct val="35000"/>
                </a:spcAft>
                <a:buNone/>
              </a:pPr>
              <a:r>
                <a:rPr lang="zh-CN" sz="1500" b="1" i="0" kern="1200" dirty="0"/>
                <a:t>卷积神经网络（</a:t>
              </a:r>
              <a:r>
                <a:rPr lang="en-US" sz="1500" b="1" i="0" kern="1200" dirty="0"/>
                <a:t>Convolutional Neural Networks, CNN</a:t>
              </a:r>
              <a:r>
                <a:rPr lang="zh-CN" sz="1500" b="1" i="0" kern="1200" dirty="0"/>
                <a:t>）</a:t>
              </a:r>
              <a:r>
                <a:rPr lang="zh-CN" sz="1500" b="0" i="0" kern="1200" dirty="0"/>
                <a:t>：</a:t>
              </a:r>
              <a:endParaRPr lang="zh-CN" sz="1500" kern="1200" dirty="0"/>
            </a:p>
            <a:p>
              <a:pPr marL="114300" lvl="1" indent="-114300" algn="l" defTabSz="533400">
                <a:lnSpc>
                  <a:spcPct val="90000"/>
                </a:lnSpc>
                <a:spcBef>
                  <a:spcPct val="0"/>
                </a:spcBef>
                <a:spcAft>
                  <a:spcPct val="15000"/>
                </a:spcAft>
                <a:buChar char="•"/>
              </a:pPr>
              <a:r>
                <a:rPr lang="en-US" sz="1200" b="0" i="0" kern="1200" dirty="0"/>
                <a:t>CNN</a:t>
              </a:r>
              <a:r>
                <a:rPr lang="zh-CN" sz="1200" b="0" i="0" kern="1200" dirty="0"/>
                <a:t>是一种深度学习算法，特别适合处理图像数据，但也可以用于其他类型的传感器数据。</a:t>
              </a:r>
              <a:endParaRPr lang="zh-CN" sz="1200" kern="1200" dirty="0"/>
            </a:p>
            <a:p>
              <a:pPr marL="114300" lvl="1" indent="-114300" algn="l" defTabSz="533400">
                <a:lnSpc>
                  <a:spcPct val="90000"/>
                </a:lnSpc>
                <a:spcBef>
                  <a:spcPct val="0"/>
                </a:spcBef>
                <a:spcAft>
                  <a:spcPct val="15000"/>
                </a:spcAft>
                <a:buChar char="•"/>
              </a:pPr>
              <a:r>
                <a:rPr lang="zh-CN" sz="1200" b="0" i="0" kern="1200" dirty="0"/>
                <a:t>在文献中，</a:t>
              </a:r>
              <a:r>
                <a:rPr lang="en-US" sz="1200" b="0" i="0" kern="1200" dirty="0"/>
                <a:t>CNN</a:t>
              </a:r>
              <a:r>
                <a:rPr lang="zh-CN" sz="1200" b="0" i="0" kern="1200" dirty="0"/>
                <a:t>被用来直接处理传感器的原始数据，避免了手动特征提取的需要，并且在处理图像数据时表现出色。</a:t>
              </a:r>
              <a:endParaRPr lang="zh-CN" sz="1200" kern="1200" dirty="0"/>
            </a:p>
          </p:txBody>
        </p:sp>
      </p:grpSp>
      <p:graphicFrame>
        <p:nvGraphicFramePr>
          <p:cNvPr id="11" name="图示 10">
            <a:extLst>
              <a:ext uri="{FF2B5EF4-FFF2-40B4-BE49-F238E27FC236}">
                <a16:creationId xmlns:a16="http://schemas.microsoft.com/office/drawing/2014/main" id="{03370E2F-5E02-43F8-A84F-2301EED6245E}"/>
              </a:ext>
            </a:extLst>
          </p:cNvPr>
          <p:cNvGraphicFramePr/>
          <p:nvPr>
            <p:extLst>
              <p:ext uri="{D42A27DB-BD31-4B8C-83A1-F6EECF244321}">
                <p14:modId xmlns:p14="http://schemas.microsoft.com/office/powerpoint/2010/main" val="3063137859"/>
              </p:ext>
            </p:extLst>
          </p:nvPr>
        </p:nvGraphicFramePr>
        <p:xfrm>
          <a:off x="8163640" y="5554839"/>
          <a:ext cx="3554350" cy="120032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31953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1"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par>
                                <p:cTn id="19" presetID="21" presetClass="entr" presetSubtype="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par>
                                <p:cTn id="22" presetID="21"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508885" y="467995"/>
            <a:ext cx="7621270" cy="646430"/>
            <a:chOff x="4461" y="686"/>
            <a:chExt cx="12002" cy="1018"/>
          </a:xfrm>
        </p:grpSpPr>
        <p:sp>
          <p:nvSpPr>
            <p:cNvPr id="9" name="TextBox 59"/>
            <p:cNvSpPr txBox="1">
              <a:spLocks noChangeArrowheads="1"/>
            </p:cNvSpPr>
            <p:nvPr>
              <p:custDataLst>
                <p:tags r:id="rId3"/>
              </p:custDataLst>
            </p:nvPr>
          </p:nvSpPr>
          <p:spPr bwMode="auto">
            <a:xfrm flipH="1">
              <a:off x="4461" y="686"/>
              <a:ext cx="9753"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kern="0" dirty="0">
                  <a:solidFill>
                    <a:schemeClr val="tx1">
                      <a:lumMod val="95000"/>
                      <a:lumOff val="5000"/>
                    </a:schemeClr>
                  </a:solidFill>
                  <a:latin typeface="宋体" panose="02010600030101010101" pitchFamily="2" charset="-122"/>
                  <a:cs typeface="阿里巴巴普惠体 B" panose="00020600040101010101" charset="-122"/>
                </a:rPr>
                <a:t>模型的分析与选择</a:t>
              </a:r>
              <a:endParaRPr lang="en-US" altLang="ko-KR" sz="36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12" name="矩形 11"/>
            <p:cNvSpPr/>
            <p:nvPr>
              <p:custDataLst>
                <p:tags r:id="rId4"/>
              </p:custDataLst>
            </p:nvPr>
          </p:nvSpPr>
          <p:spPr>
            <a:xfrm>
              <a:off x="9921" y="969"/>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sp>
        <p:nvSpPr>
          <p:cNvPr id="13" name="任意多边形: 形状 12">
            <a:extLst>
              <a:ext uri="{FF2B5EF4-FFF2-40B4-BE49-F238E27FC236}">
                <a16:creationId xmlns:a16="http://schemas.microsoft.com/office/drawing/2014/main" id="{E66AB14F-31C6-D6A4-FC46-5C58566F1D4D}"/>
              </a:ext>
            </a:extLst>
          </p:cNvPr>
          <p:cNvSpPr/>
          <p:nvPr/>
        </p:nvSpPr>
        <p:spPr>
          <a:xfrm>
            <a:off x="1434908" y="1935410"/>
            <a:ext cx="9082154" cy="3435420"/>
          </a:xfrm>
          <a:custGeom>
            <a:avLst/>
            <a:gdLst>
              <a:gd name="connsiteX0" fmla="*/ 0 w 9082154"/>
              <a:gd name="connsiteY0" fmla="*/ 343542 h 3435420"/>
              <a:gd name="connsiteX1" fmla="*/ 343542 w 9082154"/>
              <a:gd name="connsiteY1" fmla="*/ 0 h 3435420"/>
              <a:gd name="connsiteX2" fmla="*/ 8738612 w 9082154"/>
              <a:gd name="connsiteY2" fmla="*/ 0 h 3435420"/>
              <a:gd name="connsiteX3" fmla="*/ 9082154 w 9082154"/>
              <a:gd name="connsiteY3" fmla="*/ 343542 h 3435420"/>
              <a:gd name="connsiteX4" fmla="*/ 9082154 w 9082154"/>
              <a:gd name="connsiteY4" fmla="*/ 3091878 h 3435420"/>
              <a:gd name="connsiteX5" fmla="*/ 8738612 w 9082154"/>
              <a:gd name="connsiteY5" fmla="*/ 3435420 h 3435420"/>
              <a:gd name="connsiteX6" fmla="*/ 343542 w 9082154"/>
              <a:gd name="connsiteY6" fmla="*/ 3435420 h 3435420"/>
              <a:gd name="connsiteX7" fmla="*/ 0 w 9082154"/>
              <a:gd name="connsiteY7" fmla="*/ 3091878 h 3435420"/>
              <a:gd name="connsiteX8" fmla="*/ 0 w 9082154"/>
              <a:gd name="connsiteY8" fmla="*/ 343542 h 343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2154" h="3435420">
                <a:moveTo>
                  <a:pt x="0" y="343542"/>
                </a:moveTo>
                <a:cubicBezTo>
                  <a:pt x="0" y="153809"/>
                  <a:pt x="153809" y="0"/>
                  <a:pt x="343542" y="0"/>
                </a:cubicBezTo>
                <a:lnTo>
                  <a:pt x="8738612" y="0"/>
                </a:lnTo>
                <a:cubicBezTo>
                  <a:pt x="8928345" y="0"/>
                  <a:pt x="9082154" y="153809"/>
                  <a:pt x="9082154" y="343542"/>
                </a:cubicBezTo>
                <a:lnTo>
                  <a:pt x="9082154" y="3091878"/>
                </a:lnTo>
                <a:cubicBezTo>
                  <a:pt x="9082154" y="3281611"/>
                  <a:pt x="8928345" y="3435420"/>
                  <a:pt x="8738612" y="3435420"/>
                </a:cubicBezTo>
                <a:lnTo>
                  <a:pt x="343542" y="3435420"/>
                </a:lnTo>
                <a:cubicBezTo>
                  <a:pt x="153809" y="3435420"/>
                  <a:pt x="0" y="3281611"/>
                  <a:pt x="0" y="3091878"/>
                </a:cubicBezTo>
                <a:lnTo>
                  <a:pt x="0" y="3435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050" tIns="112050" rIns="112050" bIns="11205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mn-lt"/>
              </a:rPr>
              <a:t>上述使用的是传统机器学习相关模型，但我们的任务属于长时间序列的数据预测，在这方面基于</a:t>
            </a:r>
            <a:r>
              <a:rPr lang="en-US" altLang="zh-CN" sz="1800" kern="1200" dirty="0">
                <a:latin typeface="+mn-lt"/>
              </a:rPr>
              <a:t>transformer</a:t>
            </a:r>
            <a:r>
              <a:rPr lang="zh-CN" altLang="en-US" sz="1800" kern="1200" dirty="0">
                <a:latin typeface="+mn-lt"/>
              </a:rPr>
              <a:t>的深度神经网络应具有更好的性能，</a:t>
            </a:r>
            <a:r>
              <a:rPr lang="zh-CN" altLang="en-US" sz="1800" b="0" i="0" kern="1200" dirty="0">
                <a:latin typeface="+mn-lt"/>
              </a:rPr>
              <a:t>与传统的循环神经网络（</a:t>
            </a:r>
            <a:r>
              <a:rPr lang="en-US" altLang="zh-CN" sz="1800" b="0" i="0" kern="1200" dirty="0">
                <a:latin typeface="+mn-lt"/>
              </a:rPr>
              <a:t>RNN</a:t>
            </a:r>
            <a:r>
              <a:rPr lang="zh-CN" altLang="en-US" sz="1800" b="0" i="0" kern="1200" dirty="0">
                <a:latin typeface="+mn-lt"/>
              </a:rPr>
              <a:t>）和长短期记忆网络（</a:t>
            </a:r>
            <a:r>
              <a:rPr lang="en-US" altLang="zh-CN" sz="1800" b="0" i="0" kern="1200" dirty="0">
                <a:latin typeface="+mn-lt"/>
              </a:rPr>
              <a:t>LSTM</a:t>
            </a:r>
            <a:r>
              <a:rPr lang="zh-CN" altLang="en-US" sz="1800" b="0" i="0" kern="1200" dirty="0">
                <a:latin typeface="+mn-lt"/>
              </a:rPr>
              <a:t>）相比，</a:t>
            </a:r>
            <a:r>
              <a:rPr lang="en-US" altLang="zh-CN" sz="1800" b="0" i="0" kern="1200" dirty="0">
                <a:latin typeface="+mn-lt"/>
              </a:rPr>
              <a:t>Transformer</a:t>
            </a:r>
            <a:r>
              <a:rPr lang="zh-CN" altLang="en-US" sz="1800" b="0" i="0" kern="1200" dirty="0">
                <a:latin typeface="+mn-lt"/>
              </a:rPr>
              <a:t>不需要通过逐步处理序列来建立依赖关系，这减少了计算时间，并允许模型同时考虑序列中的所有元素。</a:t>
            </a:r>
          </a:p>
          <a:p>
            <a:pPr marL="0" lvl="0" indent="0" algn="l" defTabSz="800100">
              <a:lnSpc>
                <a:spcPct val="90000"/>
              </a:lnSpc>
              <a:spcBef>
                <a:spcPct val="0"/>
              </a:spcBef>
              <a:spcAft>
                <a:spcPct val="35000"/>
              </a:spcAft>
              <a:buNone/>
            </a:pPr>
            <a:r>
              <a:rPr lang="zh-CN" altLang="en-US" sz="1800" b="0" i="0" kern="1200" dirty="0">
                <a:latin typeface="+mn-lt"/>
              </a:rPr>
              <a:t>此外，</a:t>
            </a:r>
            <a:r>
              <a:rPr lang="en-US" altLang="zh-CN" sz="1800" b="0" i="0" kern="1200" dirty="0">
                <a:latin typeface="+mn-lt"/>
              </a:rPr>
              <a:t>Transformer</a:t>
            </a:r>
            <a:r>
              <a:rPr lang="zh-CN" altLang="en-US" sz="1800" b="0" i="0" kern="1200" dirty="0">
                <a:latin typeface="+mn-lt"/>
              </a:rPr>
              <a:t>模型可以并行处理整个序列，这进一步提高了训练效率。在动作预测任务中，这意味着模型可以同时考虑过去的一系列动作和当前的状态，以预测未来的步态模式。这种能力对于实时或近实时的助行设备控制尤为重要，因为它可以提供更快、更准确的预测。</a:t>
            </a:r>
            <a:endParaRPr lang="zh-CN" sz="1800" kern="1200" dirty="0">
              <a:latin typeface="+mn-lt"/>
            </a:endParaRPr>
          </a:p>
        </p:txBody>
      </p:sp>
      <p:sp>
        <p:nvSpPr>
          <p:cNvPr id="6" name="文本框 5">
            <a:extLst>
              <a:ext uri="{FF2B5EF4-FFF2-40B4-BE49-F238E27FC236}">
                <a16:creationId xmlns:a16="http://schemas.microsoft.com/office/drawing/2014/main" id="{4F537899-4D51-8882-D4FA-B5E11FF2D26D}"/>
              </a:ext>
            </a:extLst>
          </p:cNvPr>
          <p:cNvSpPr txBox="1"/>
          <p:nvPr/>
        </p:nvSpPr>
        <p:spPr>
          <a:xfrm>
            <a:off x="1581150" y="6064250"/>
            <a:ext cx="9296400" cy="646331"/>
          </a:xfrm>
          <a:prstGeom prst="rect">
            <a:avLst/>
          </a:prstGeom>
          <a:noFill/>
        </p:spPr>
        <p:txBody>
          <a:bodyPr wrap="square" rtlCol="0">
            <a:spAutoFit/>
          </a:bodyPr>
          <a:lstStyle/>
          <a:p>
            <a:pPr lvl="0"/>
            <a:r>
              <a:rPr lang="zh-CN" altLang="en-US" sz="1200" dirty="0"/>
              <a:t>参考文献：</a:t>
            </a:r>
            <a:r>
              <a:rPr lang="en-US" altLang="zh-CN" sz="1200" dirty="0" err="1"/>
              <a:t>Labarrière</a:t>
            </a:r>
            <a:r>
              <a:rPr lang="en-US" altLang="zh-CN" sz="1200" dirty="0"/>
              <a:t>, F., Thomas, E., </a:t>
            </a:r>
            <a:r>
              <a:rPr lang="en-US" altLang="zh-CN" sz="1200" dirty="0" err="1"/>
              <a:t>Calistri</a:t>
            </a:r>
            <a:r>
              <a:rPr lang="en-US" altLang="zh-CN" sz="1200" dirty="0"/>
              <a:t>, L., </a:t>
            </a:r>
            <a:r>
              <a:rPr lang="en-US" altLang="zh-CN" sz="1200" dirty="0" err="1"/>
              <a:t>Optasanu</a:t>
            </a:r>
            <a:r>
              <a:rPr lang="en-US" altLang="zh-CN" sz="1200" dirty="0"/>
              <a:t>, V., </a:t>
            </a:r>
            <a:r>
              <a:rPr lang="en-US" altLang="zh-CN" sz="1200" dirty="0" err="1"/>
              <a:t>Gueugnon</a:t>
            </a:r>
            <a:r>
              <a:rPr lang="en-US" altLang="zh-CN" sz="1200" dirty="0"/>
              <a:t>, M., </a:t>
            </a:r>
            <a:r>
              <a:rPr lang="en-US" altLang="zh-CN" sz="1200" dirty="0" err="1"/>
              <a:t>Ornetti</a:t>
            </a:r>
            <a:r>
              <a:rPr lang="en-US" altLang="zh-CN" sz="1200" dirty="0"/>
              <a:t>, P., &amp; Laroche, D. (2020). Review Machine Learning Approaches for Activity Recognition and/or Activity Prediction in Locomotion Assistive Devices—A Systematic Review. Sensors, 20(21), 6345. </a:t>
            </a:r>
            <a:r>
              <a:rPr lang="en-US" altLang="zh-CN" sz="1200" dirty="0">
                <a:hlinkClick r:id="rId11"/>
              </a:rPr>
              <a:t>https://doi.org/10.3390/s20216345</a:t>
            </a:r>
            <a:endParaRPr lang="zh-CN" altLang="zh-CN" sz="1200" dirty="0"/>
          </a:p>
        </p:txBody>
      </p:sp>
    </p:spTree>
    <p:custDataLst>
      <p:tags r:id="rId1"/>
    </p:custDataLst>
    <p:extLst>
      <p:ext uri="{BB962C8B-B14F-4D97-AF65-F5344CB8AC3E}">
        <p14:creationId xmlns:p14="http://schemas.microsoft.com/office/powerpoint/2010/main" val="205498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1"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par>
                                <p:cTn id="19" presetID="21" presetClass="entr" presetSubtype="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par>
                                <p:cTn id="22" presetID="21"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508885" y="467995"/>
            <a:ext cx="7621270" cy="646430"/>
            <a:chOff x="4461" y="686"/>
            <a:chExt cx="12002" cy="1018"/>
          </a:xfrm>
        </p:grpSpPr>
        <p:sp>
          <p:nvSpPr>
            <p:cNvPr id="9" name="TextBox 59"/>
            <p:cNvSpPr txBox="1">
              <a:spLocks noChangeArrowheads="1"/>
            </p:cNvSpPr>
            <p:nvPr>
              <p:custDataLst>
                <p:tags r:id="rId3"/>
              </p:custDataLst>
            </p:nvPr>
          </p:nvSpPr>
          <p:spPr bwMode="auto">
            <a:xfrm flipH="1">
              <a:off x="4461" y="686"/>
              <a:ext cx="9753"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kern="0" dirty="0">
                  <a:solidFill>
                    <a:schemeClr val="tx1">
                      <a:lumMod val="95000"/>
                      <a:lumOff val="5000"/>
                    </a:schemeClr>
                  </a:solidFill>
                  <a:latin typeface="宋体" panose="02010600030101010101" pitchFamily="2" charset="-122"/>
                  <a:cs typeface="阿里巴巴普惠体 B" panose="00020600040101010101" charset="-122"/>
                </a:rPr>
                <a:t>外骨骼机械臂</a:t>
              </a:r>
              <a:endParaRPr lang="en-US" altLang="ko-KR" sz="36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12" name="矩形 11"/>
            <p:cNvSpPr/>
            <p:nvPr>
              <p:custDataLst>
                <p:tags r:id="rId4"/>
              </p:custDataLst>
            </p:nvPr>
          </p:nvSpPr>
          <p:spPr>
            <a:xfrm>
              <a:off x="9921" y="969"/>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pic>
        <p:nvPicPr>
          <p:cNvPr id="8" name="图片 7">
            <a:extLst>
              <a:ext uri="{FF2B5EF4-FFF2-40B4-BE49-F238E27FC236}">
                <a16:creationId xmlns:a16="http://schemas.microsoft.com/office/drawing/2014/main" id="{1EF008C2-D23C-5C84-0CA8-21AB4EC20B6A}"/>
              </a:ext>
            </a:extLst>
          </p:cNvPr>
          <p:cNvPicPr>
            <a:picLocks noChangeAspect="1"/>
          </p:cNvPicPr>
          <p:nvPr/>
        </p:nvPicPr>
        <p:blipFill>
          <a:blip r:embed="rId11"/>
          <a:stretch>
            <a:fillRect/>
          </a:stretch>
        </p:blipFill>
        <p:spPr>
          <a:xfrm>
            <a:off x="5750877" y="1389380"/>
            <a:ext cx="6441123" cy="5442177"/>
          </a:xfrm>
          <a:prstGeom prst="rect">
            <a:avLst/>
          </a:prstGeom>
        </p:spPr>
      </p:pic>
      <p:sp>
        <p:nvSpPr>
          <p:cNvPr id="14" name="文本框 13">
            <a:extLst>
              <a:ext uri="{FF2B5EF4-FFF2-40B4-BE49-F238E27FC236}">
                <a16:creationId xmlns:a16="http://schemas.microsoft.com/office/drawing/2014/main" id="{CA1047C7-F52D-2F35-1283-A99335DAEE36}"/>
              </a:ext>
            </a:extLst>
          </p:cNvPr>
          <p:cNvSpPr txBox="1"/>
          <p:nvPr/>
        </p:nvSpPr>
        <p:spPr>
          <a:xfrm>
            <a:off x="281615" y="2555586"/>
            <a:ext cx="6096000" cy="2031325"/>
          </a:xfrm>
          <a:prstGeom prst="rect">
            <a:avLst/>
          </a:prstGeom>
          <a:noFill/>
        </p:spPr>
        <p:txBody>
          <a:bodyPr wrap="square">
            <a:spAutoFit/>
          </a:bodyPr>
          <a:lstStyle/>
          <a:p>
            <a:r>
              <a:rPr lang="zh-CN" altLang="en-US" b="0" i="0" dirty="0">
                <a:solidFill>
                  <a:srgbClr val="3C3C3C"/>
                </a:solidFill>
                <a:effectLst/>
                <a:latin typeface="微软雅黑" panose="020B0503020204020204" pitchFamily="34" charset="-122"/>
                <a:ea typeface="微软雅黑" panose="020B0503020204020204" pitchFamily="34" charset="-122"/>
              </a:rPr>
              <a:t>实现人体预期的外骨骼运动功能，达到所思即所动的理想运动控制效果，外骨骼机器人识别使用者大脑运动意图，进行智能化人机信息交互。</a:t>
            </a:r>
            <a:endParaRPr lang="en-US" altLang="zh-CN" b="0" i="0" dirty="0">
              <a:solidFill>
                <a:srgbClr val="3C3C3C"/>
              </a:solidFill>
              <a:effectLst/>
              <a:latin typeface="微软雅黑" panose="020B0503020204020204" pitchFamily="34" charset="-122"/>
              <a:ea typeface="微软雅黑" panose="020B0503020204020204" pitchFamily="34" charset="-122"/>
            </a:endParaRPr>
          </a:p>
          <a:p>
            <a:endParaRPr lang="en-US" altLang="zh-CN" dirty="0">
              <a:solidFill>
                <a:srgbClr val="3C3C3C"/>
              </a:solidFill>
              <a:latin typeface="微软雅黑" panose="020B0503020204020204" pitchFamily="34" charset="-122"/>
              <a:ea typeface="微软雅黑" panose="020B0503020204020204" pitchFamily="34" charset="-122"/>
            </a:endParaRPr>
          </a:p>
          <a:p>
            <a:r>
              <a:rPr lang="zh-CN" altLang="en-US" b="0" i="0" dirty="0">
                <a:solidFill>
                  <a:srgbClr val="3C3C3C"/>
                </a:solidFill>
                <a:effectLst/>
                <a:latin typeface="微软雅黑" panose="020B0503020204020204" pitchFamily="34" charset="-122"/>
                <a:ea typeface="微软雅黑" panose="020B0503020204020204" pitchFamily="34" charset="-122"/>
              </a:rPr>
              <a:t>在可穿戴外骨骼机器人中，人在控制闭环系统中，人作为控制系统的一部分，需要考虑人机的物理交互、生理功能与主观意识，实现人机合一。</a:t>
            </a:r>
            <a:endParaRPr lang="zh-CN" altLang="en-US" dirty="0"/>
          </a:p>
        </p:txBody>
      </p:sp>
    </p:spTree>
    <p:custDataLst>
      <p:tags r:id="rId1"/>
    </p:custDataLst>
    <p:extLst>
      <p:ext uri="{BB962C8B-B14F-4D97-AF65-F5344CB8AC3E}">
        <p14:creationId xmlns:p14="http://schemas.microsoft.com/office/powerpoint/2010/main" val="384651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1"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par>
                                <p:cTn id="19" presetID="21" presetClass="entr" presetSubtype="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par>
                                <p:cTn id="22" presetID="21"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6033FD3-B8D5-4868-D8F4-5C2CA89EB8E5}"/>
              </a:ext>
            </a:extLst>
          </p:cNvPr>
          <p:cNvPicPr>
            <a:picLocks noChangeAspect="1"/>
          </p:cNvPicPr>
          <p:nvPr/>
        </p:nvPicPr>
        <p:blipFill>
          <a:blip r:embed="rId7"/>
          <a:stretch>
            <a:fillRect/>
          </a:stretch>
        </p:blipFill>
        <p:spPr>
          <a:xfrm>
            <a:off x="5679213" y="1617920"/>
            <a:ext cx="6512787" cy="4159425"/>
          </a:xfrm>
          <a:prstGeom prst="rect">
            <a:avLst/>
          </a:prstGeom>
        </p:spPr>
      </p:pic>
      <p:pic>
        <p:nvPicPr>
          <p:cNvPr id="10" name="图片 9" descr="2"/>
          <p:cNvPicPr>
            <a:picLocks noChangeAspect="1"/>
          </p:cNvPicPr>
          <p:nvPr/>
        </p:nvPicPr>
        <p:blipFill>
          <a:blip r:embed="rId8"/>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9"/>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10"/>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1"/>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508885" y="467995"/>
            <a:ext cx="7621270" cy="646430"/>
            <a:chOff x="4461" y="686"/>
            <a:chExt cx="12002" cy="1018"/>
          </a:xfrm>
        </p:grpSpPr>
        <p:sp>
          <p:nvSpPr>
            <p:cNvPr id="9" name="TextBox 59"/>
            <p:cNvSpPr txBox="1">
              <a:spLocks noChangeArrowheads="1"/>
            </p:cNvSpPr>
            <p:nvPr>
              <p:custDataLst>
                <p:tags r:id="rId3"/>
              </p:custDataLst>
            </p:nvPr>
          </p:nvSpPr>
          <p:spPr bwMode="auto">
            <a:xfrm flipH="1">
              <a:off x="4461" y="686"/>
              <a:ext cx="9753" cy="1018"/>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kern="0" dirty="0">
                  <a:solidFill>
                    <a:schemeClr val="tx1">
                      <a:lumMod val="95000"/>
                      <a:lumOff val="5000"/>
                    </a:schemeClr>
                  </a:solidFill>
                  <a:latin typeface="宋体" panose="02010600030101010101" pitchFamily="2" charset="-122"/>
                  <a:cs typeface="阿里巴巴普惠体 B" panose="00020600040101010101" charset="-122"/>
                </a:rPr>
                <a:t>外骨骼机械臂</a:t>
              </a:r>
              <a:endParaRPr lang="en-US" altLang="ko-KR" sz="36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12" name="矩形 11"/>
            <p:cNvSpPr/>
            <p:nvPr>
              <p:custDataLst>
                <p:tags r:id="rId4"/>
              </p:custDataLst>
            </p:nvPr>
          </p:nvSpPr>
          <p:spPr>
            <a:xfrm>
              <a:off x="9921" y="969"/>
              <a:ext cx="6542" cy="509"/>
            </a:xfrm>
            <a:prstGeom prst="rect">
              <a:avLst/>
            </a:prstGeom>
          </p:spPr>
          <p:txBody>
            <a:bodyPr wrap="square">
              <a:spAutoFit/>
            </a:bodyPr>
            <a:lstStyle/>
            <a:p>
              <a:pPr algn="l">
                <a:defRPr/>
              </a:pP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sp>
        <p:nvSpPr>
          <p:cNvPr id="16" name="文本框 15">
            <a:extLst>
              <a:ext uri="{FF2B5EF4-FFF2-40B4-BE49-F238E27FC236}">
                <a16:creationId xmlns:a16="http://schemas.microsoft.com/office/drawing/2014/main" id="{7DD2BFC0-7339-B412-B2B6-816479E58D86}"/>
              </a:ext>
            </a:extLst>
          </p:cNvPr>
          <p:cNvSpPr txBox="1"/>
          <p:nvPr/>
        </p:nvSpPr>
        <p:spPr>
          <a:xfrm>
            <a:off x="181814" y="2248298"/>
            <a:ext cx="5794171" cy="3970318"/>
          </a:xfrm>
          <a:prstGeom prst="rect">
            <a:avLst/>
          </a:prstGeom>
          <a:noFill/>
        </p:spPr>
        <p:txBody>
          <a:bodyPr wrap="square">
            <a:spAutoFit/>
          </a:bodyPr>
          <a:lstStyle/>
          <a:p>
            <a:pPr algn="l"/>
            <a:r>
              <a:rPr lang="zh-CN" altLang="en-US" b="0" dirty="0">
                <a:solidFill>
                  <a:srgbClr val="3C3C3C"/>
                </a:solidFill>
                <a:effectLst/>
                <a:latin typeface="微软雅黑" panose="020B0503020204020204" pitchFamily="34" charset="-122"/>
                <a:ea typeface="微软雅黑" panose="020B0503020204020204" pitchFamily="34" charset="-122"/>
              </a:rPr>
              <a:t> 肢体康复训练包括丰富的多关节：肩、肘、腕关节等的协调康复训练。</a:t>
            </a:r>
            <a:endParaRPr lang="en-US" altLang="zh-CN" b="0" dirty="0">
              <a:solidFill>
                <a:srgbClr val="3C3C3C"/>
              </a:solidFill>
              <a:effectLst/>
              <a:latin typeface="微软雅黑" panose="020B0503020204020204" pitchFamily="34" charset="-122"/>
              <a:ea typeface="微软雅黑" panose="020B0503020204020204" pitchFamily="34" charset="-122"/>
            </a:endParaRPr>
          </a:p>
          <a:p>
            <a:pPr algn="l"/>
            <a:endParaRPr lang="zh-CN" altLang="en-US" b="0" dirty="0">
              <a:solidFill>
                <a:srgbClr val="3C3C3C"/>
              </a:solidFill>
              <a:effectLst/>
              <a:latin typeface="Microsoft YaHei" panose="020B0503020204020204" pitchFamily="34" charset="-122"/>
              <a:ea typeface="Microsoft YaHei" panose="020B0503020204020204" pitchFamily="34" charset="-122"/>
            </a:endParaRPr>
          </a:p>
          <a:p>
            <a:pPr algn="l"/>
            <a:r>
              <a:rPr lang="zh-CN" altLang="en-US" b="0" dirty="0">
                <a:solidFill>
                  <a:srgbClr val="3C3C3C"/>
                </a:solidFill>
                <a:effectLst/>
                <a:latin typeface="微软雅黑" panose="020B0503020204020204" pitchFamily="34" charset="-122"/>
                <a:ea typeface="微软雅黑" panose="020B0503020204020204" pitchFamily="34" charset="-122"/>
              </a:rPr>
              <a:t>      根据力反馈信息对病人意图预测，自动调节关节幅度、速度，实现精准控制，满足不同伤残程度的患者个体需求。</a:t>
            </a:r>
            <a:endParaRPr lang="en-US" altLang="zh-CN" b="0" dirty="0">
              <a:solidFill>
                <a:srgbClr val="3C3C3C"/>
              </a:solidFill>
              <a:effectLst/>
              <a:latin typeface="微软雅黑" panose="020B0503020204020204" pitchFamily="34" charset="-122"/>
              <a:ea typeface="微软雅黑" panose="020B0503020204020204" pitchFamily="34" charset="-122"/>
            </a:endParaRPr>
          </a:p>
          <a:p>
            <a:pPr algn="l"/>
            <a:endParaRPr lang="zh-CN" altLang="en-US" b="0" dirty="0">
              <a:solidFill>
                <a:srgbClr val="3C3C3C"/>
              </a:solidFill>
              <a:effectLst/>
              <a:latin typeface="Microsoft YaHei" panose="020B0503020204020204" pitchFamily="34" charset="-122"/>
              <a:ea typeface="Microsoft YaHei" panose="020B0503020204020204" pitchFamily="34" charset="-122"/>
            </a:endParaRPr>
          </a:p>
          <a:p>
            <a:pPr algn="l"/>
            <a:r>
              <a:rPr lang="zh-CN" altLang="en-US" b="0" dirty="0">
                <a:solidFill>
                  <a:srgbClr val="3C3C3C"/>
                </a:solidFill>
                <a:effectLst/>
                <a:latin typeface="微软雅黑" panose="020B0503020204020204" pitchFamily="34" charset="-122"/>
                <a:ea typeface="微软雅黑" panose="020B0503020204020204" pitchFamily="34" charset="-122"/>
              </a:rPr>
              <a:t>      双臂协同实现如物体搬运操作等更多康复训练任务。</a:t>
            </a:r>
            <a:endParaRPr lang="en-US" altLang="zh-CN" b="0" dirty="0">
              <a:solidFill>
                <a:srgbClr val="3C3C3C"/>
              </a:solidFill>
              <a:effectLst/>
              <a:latin typeface="微软雅黑" panose="020B0503020204020204" pitchFamily="34" charset="-122"/>
              <a:ea typeface="微软雅黑" panose="020B0503020204020204" pitchFamily="34" charset="-122"/>
            </a:endParaRPr>
          </a:p>
          <a:p>
            <a:pPr algn="l"/>
            <a:endParaRPr lang="zh-CN" altLang="en-US" b="0" dirty="0">
              <a:solidFill>
                <a:srgbClr val="3C3C3C"/>
              </a:solidFill>
              <a:effectLst/>
              <a:latin typeface="Microsoft YaHei" panose="020B0503020204020204" pitchFamily="34" charset="-122"/>
              <a:ea typeface="Microsoft YaHei" panose="020B0503020204020204" pitchFamily="34" charset="-122"/>
            </a:endParaRPr>
          </a:p>
          <a:p>
            <a:pPr algn="l"/>
            <a:r>
              <a:rPr lang="zh-CN" altLang="en-US" b="0" dirty="0">
                <a:solidFill>
                  <a:srgbClr val="3C3C3C"/>
                </a:solidFill>
                <a:effectLst/>
                <a:latin typeface="微软雅黑" panose="020B0503020204020204" pitchFamily="34" charset="-122"/>
                <a:ea typeface="微软雅黑" panose="020B0503020204020204" pitchFamily="34" charset="-122"/>
              </a:rPr>
              <a:t>      实时提供训练信息反馈，建立患者个人数据库，自动监测用户训练信息。</a:t>
            </a:r>
            <a:endParaRPr lang="en-US" altLang="zh-CN" b="0" dirty="0">
              <a:solidFill>
                <a:srgbClr val="3C3C3C"/>
              </a:solidFill>
              <a:effectLst/>
              <a:latin typeface="微软雅黑" panose="020B0503020204020204" pitchFamily="34" charset="-122"/>
              <a:ea typeface="微软雅黑" panose="020B0503020204020204" pitchFamily="34" charset="-122"/>
            </a:endParaRPr>
          </a:p>
          <a:p>
            <a:pPr algn="l"/>
            <a:endParaRPr lang="zh-CN" altLang="en-US" b="0" dirty="0">
              <a:solidFill>
                <a:srgbClr val="3C3C3C"/>
              </a:solidFill>
              <a:effectLst/>
              <a:latin typeface="Microsoft YaHei" panose="020B0503020204020204" pitchFamily="34" charset="-122"/>
              <a:ea typeface="Microsoft YaHei" panose="020B0503020204020204" pitchFamily="34" charset="-122"/>
            </a:endParaRPr>
          </a:p>
          <a:p>
            <a:pPr algn="l"/>
            <a:r>
              <a:rPr lang="zh-CN" altLang="en-US" b="0" dirty="0">
                <a:solidFill>
                  <a:srgbClr val="3C3C3C"/>
                </a:solidFill>
                <a:effectLst/>
                <a:latin typeface="微软雅黑" panose="020B0503020204020204" pitchFamily="34" charset="-122"/>
                <a:ea typeface="微软雅黑" panose="020B0503020204020204" pitchFamily="34" charset="-122"/>
              </a:rPr>
              <a:t>      患者信息录入，包括患者个人信息，包含特殊病史、治疗方案、治疗时间、恢复状况和主治医生。</a:t>
            </a:r>
            <a:endParaRPr lang="zh-CN" altLang="en-US" b="0" dirty="0">
              <a:solidFill>
                <a:srgbClr val="3C3C3C"/>
              </a:solidFill>
              <a:effectLst/>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339340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1"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par>
                                <p:cTn id="19" presetID="21" presetClass="entr" presetSubtype="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par>
                                <p:cTn id="22" presetID="21"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4"/>
          <a:stretch>
            <a:fillRect/>
          </a:stretch>
        </p:blipFill>
        <p:spPr>
          <a:xfrm>
            <a:off x="6441440" y="1710055"/>
            <a:ext cx="773430" cy="807720"/>
          </a:xfrm>
          <a:prstGeom prst="rect">
            <a:avLst/>
          </a:prstGeom>
        </p:spPr>
      </p:pic>
      <p:pic>
        <p:nvPicPr>
          <p:cNvPr id="4" name="图片 3" descr="111"/>
          <p:cNvPicPr>
            <a:picLocks noChangeAspect="1"/>
          </p:cNvPicPr>
          <p:nvPr/>
        </p:nvPicPr>
        <p:blipFill>
          <a:blip r:embed="rId5"/>
          <a:stretch>
            <a:fillRect/>
          </a:stretch>
        </p:blipFill>
        <p:spPr>
          <a:xfrm>
            <a:off x="5448935" y="1757680"/>
            <a:ext cx="1274445" cy="1274445"/>
          </a:xfrm>
          <a:prstGeom prst="rect">
            <a:avLst/>
          </a:prstGeom>
        </p:spPr>
      </p:pic>
      <p:pic>
        <p:nvPicPr>
          <p:cNvPr id="8" name="图片 7" descr="333"/>
          <p:cNvPicPr>
            <a:picLocks noChangeAspect="1"/>
          </p:cNvPicPr>
          <p:nvPr/>
        </p:nvPicPr>
        <p:blipFill>
          <a:blip r:embed="rId6"/>
          <a:stretch>
            <a:fillRect/>
          </a:stretch>
        </p:blipFill>
        <p:spPr>
          <a:xfrm>
            <a:off x="5215890" y="2613660"/>
            <a:ext cx="635000" cy="635000"/>
          </a:xfrm>
          <a:prstGeom prst="rect">
            <a:avLst/>
          </a:prstGeom>
        </p:spPr>
      </p:pic>
      <p:pic>
        <p:nvPicPr>
          <p:cNvPr id="9" name="图片 8" descr="444"/>
          <p:cNvPicPr>
            <a:picLocks noChangeAspect="1"/>
          </p:cNvPicPr>
          <p:nvPr/>
        </p:nvPicPr>
        <p:blipFill>
          <a:blip r:embed="rId7"/>
          <a:stretch>
            <a:fillRect/>
          </a:stretch>
        </p:blipFill>
        <p:spPr>
          <a:xfrm>
            <a:off x="5745480" y="1353820"/>
            <a:ext cx="334645" cy="356235"/>
          </a:xfrm>
          <a:prstGeom prst="rect">
            <a:avLst/>
          </a:prstGeom>
        </p:spPr>
      </p:pic>
      <p:sp>
        <p:nvSpPr>
          <p:cNvPr id="3" name="文本框 2"/>
          <p:cNvSpPr txBox="1"/>
          <p:nvPr/>
        </p:nvSpPr>
        <p:spPr>
          <a:xfrm>
            <a:off x="5746115" y="1854200"/>
            <a:ext cx="444500" cy="1014730"/>
          </a:xfrm>
          <a:prstGeom prst="rect">
            <a:avLst/>
          </a:prstGeom>
          <a:noFill/>
        </p:spPr>
        <p:txBody>
          <a:bodyPr wrap="square" rtlCol="0">
            <a:spAutoFit/>
          </a:bodyPr>
          <a:lstStyle/>
          <a:p>
            <a:r>
              <a:rPr lang="en-US" altLang="zh-CN" sz="6000" dirty="0">
                <a:latin typeface="阿里巴巴普惠体 B" panose="00020600040101010101" charset="-122"/>
                <a:ea typeface="阿里巴巴普惠体 B" panose="00020600040101010101" charset="-122"/>
                <a:cs typeface="阿里巴巴普惠体 B" panose="00020600040101010101" charset="-122"/>
              </a:rPr>
              <a:t>4</a:t>
            </a:r>
          </a:p>
        </p:txBody>
      </p:sp>
      <p:sp>
        <p:nvSpPr>
          <p:cNvPr id="34" name="TextBox 17"/>
          <p:cNvSpPr txBox="1"/>
          <p:nvPr/>
        </p:nvSpPr>
        <p:spPr>
          <a:xfrm>
            <a:off x="4571700" y="3940175"/>
            <a:ext cx="2958438" cy="938719"/>
          </a:xfrm>
          <a:prstGeom prst="rect">
            <a:avLst/>
          </a:prstGeom>
          <a:noFill/>
        </p:spPr>
        <p:txBody>
          <a:bodyPr wrap="none" rtlCol="0">
            <a:spAutoFit/>
          </a:bodyPr>
          <a:lstStyle/>
          <a:p>
            <a:pPr algn="ctr"/>
            <a:r>
              <a:rPr lang="zh-CN" altLang="en-US" sz="4000" b="1" spc="600" dirty="0">
                <a:latin typeface="宋体" panose="02010600030101010101" pitchFamily="2" charset="-122"/>
                <a:ea typeface="宋体" panose="02010600030101010101" pitchFamily="2" charset="-122"/>
                <a:cs typeface="Lato Regular"/>
              </a:rPr>
              <a:t>未来展望</a:t>
            </a:r>
            <a:endParaRPr lang="en-US" altLang="zh-CN" sz="4000" b="1" spc="600" dirty="0">
              <a:latin typeface="宋体" panose="02010600030101010101" pitchFamily="2" charset="-122"/>
              <a:ea typeface="宋体" panose="02010600030101010101" pitchFamily="2" charset="-122"/>
              <a:cs typeface="Lato Regular"/>
            </a:endParaRPr>
          </a:p>
          <a:p>
            <a:pPr algn="ctr"/>
            <a:r>
              <a:rPr lang="en-US" altLang="zh-CN" sz="1500" spc="600" dirty="0">
                <a:solidFill>
                  <a:schemeClr val="tx1">
                    <a:lumMod val="50000"/>
                    <a:lumOff val="50000"/>
                  </a:schemeClr>
                </a:solidFill>
                <a:latin typeface="阿里巴巴普惠体 R" panose="00020600040101010101" charset="-122"/>
                <a:ea typeface="阿里巴巴普惠体 R" panose="00020600040101010101" charset="-122"/>
              </a:rPr>
              <a:t>Expected Results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ppt_y</p:attrName>
                                        </p:attrNameLst>
                                      </p:cBhvr>
                                      <p:tavLst>
                                        <p:tav tm="0">
                                          <p:val>
                                            <p:strVal val="#ppt_y+#ppt_h*1.125000"/>
                                          </p:val>
                                        </p:tav>
                                        <p:tav tm="100000">
                                          <p:val>
                                            <p:strVal val="#ppt_y"/>
                                          </p:val>
                                        </p:tav>
                                      </p:tavLst>
                                    </p:anim>
                                    <p:animEffect transition="in" filter="wipe(up)">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down)">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grpSp>
        <p:nvGrpSpPr>
          <p:cNvPr id="42" name="组合 41"/>
          <p:cNvGrpSpPr/>
          <p:nvPr/>
        </p:nvGrpSpPr>
        <p:grpSpPr>
          <a:xfrm>
            <a:off x="1113851" y="589870"/>
            <a:ext cx="9965055" cy="645160"/>
            <a:chOff x="2002511" y="396559"/>
            <a:chExt cx="9965055" cy="645160"/>
          </a:xfrm>
        </p:grpSpPr>
        <p:sp>
          <p:nvSpPr>
            <p:cNvPr id="43" name="TextBox 59"/>
            <p:cNvSpPr txBox="1">
              <a:spLocks noChangeArrowheads="1"/>
            </p:cNvSpPr>
            <p:nvPr>
              <p:custDataLst>
                <p:tags r:id="rId3"/>
              </p:custDataLst>
            </p:nvPr>
          </p:nvSpPr>
          <p:spPr bwMode="auto">
            <a:xfrm flipH="1">
              <a:off x="2002511" y="396559"/>
              <a:ext cx="6904913" cy="645160"/>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lgn="ctr">
                <a:defRPr/>
              </a:pPr>
              <a:r>
                <a:rPr lang="zh-CN" altLang="en-US" sz="3600" b="1" spc="600" dirty="0">
                  <a:latin typeface="宋体" panose="02010600030101010101" pitchFamily="2" charset="-122"/>
                  <a:cs typeface="Lato Regular"/>
                  <a:sym typeface="+mn-ea"/>
                </a:rPr>
                <a:t>项目展望</a:t>
              </a:r>
              <a:endParaRPr lang="zh-CN" altLang="en-US" sz="3600" b="1" kern="0" dirty="0">
                <a:latin typeface="阿里巴巴普惠体 B" panose="00020600040101010101" charset="-122"/>
                <a:ea typeface="阿里巴巴普惠体 B" panose="00020600040101010101" charset="-122"/>
                <a:cs typeface="阿里巴巴普惠体 B" panose="00020600040101010101" charset="-122"/>
              </a:endParaRPr>
            </a:p>
          </p:txBody>
        </p:sp>
        <p:sp>
          <p:nvSpPr>
            <p:cNvPr id="44" name="矩形 43"/>
            <p:cNvSpPr/>
            <p:nvPr>
              <p:custDataLst>
                <p:tags r:id="rId4"/>
              </p:custDataLst>
            </p:nvPr>
          </p:nvSpPr>
          <p:spPr>
            <a:xfrm>
              <a:off x="7652106" y="423864"/>
              <a:ext cx="4315460" cy="323165"/>
            </a:xfrm>
            <a:prstGeom prst="rect">
              <a:avLst/>
            </a:prstGeom>
          </p:spPr>
          <p:txBody>
            <a:bodyPr wrap="square">
              <a:spAutoFit/>
            </a:bodyPr>
            <a:lstStyle/>
            <a:p>
              <a:pPr algn="l">
                <a:defRPr/>
              </a:pPr>
              <a:r>
                <a:rPr lang="en-US" altLang="zh-CN" sz="1500" spc="600" dirty="0">
                  <a:solidFill>
                    <a:schemeClr val="tx1">
                      <a:lumMod val="50000"/>
                      <a:lumOff val="50000"/>
                    </a:schemeClr>
                  </a:solidFill>
                  <a:latin typeface="阿里巴巴普惠体 R" panose="00020600040101010101" charset="-122"/>
                  <a:ea typeface="阿里巴巴普惠体 R" panose="00020600040101010101" charset="-122"/>
                  <a:sym typeface="+mn-ea"/>
                </a:rPr>
                <a:t>Project Outlook</a:t>
              </a: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cxnSp>
        <p:nvCxnSpPr>
          <p:cNvPr id="13" name="Straight Connector 58"/>
          <p:cNvCxnSpPr/>
          <p:nvPr>
            <p:custDataLst>
              <p:tags r:id="rId2"/>
            </p:custDataLst>
          </p:nvPr>
        </p:nvCxnSpPr>
        <p:spPr>
          <a:xfrm>
            <a:off x="5478463" y="1383895"/>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 7">
            <a:extLst>
              <a:ext uri="{FF2B5EF4-FFF2-40B4-BE49-F238E27FC236}">
                <a16:creationId xmlns:a16="http://schemas.microsoft.com/office/drawing/2014/main" id="{DBE75726-9A67-B770-5FD6-EE269125F0DD}"/>
              </a:ext>
            </a:extLst>
          </p:cNvPr>
          <p:cNvGraphicFramePr/>
          <p:nvPr/>
        </p:nvGraphicFramePr>
        <p:xfrm>
          <a:off x="1320305" y="1439333"/>
          <a:ext cx="9633880" cy="541866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0-#ppt_w/2"/>
                                          </p:val>
                                        </p:tav>
                                        <p:tav tm="100000">
                                          <p:val>
                                            <p:strVal val="#ppt_x"/>
                                          </p:val>
                                        </p:tav>
                                      </p:tavLst>
                                    </p:anim>
                                    <p:anim calcmode="lin" valueType="num">
                                      <p:cBhvr additive="base">
                                        <p:cTn id="8" dur="10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21"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par>
                                <p:cTn id="19" presetID="21"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par>
                                <p:cTn id="22" presetID="21"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2"/>
          <p:cNvPicPr>
            <a:picLocks noChangeAspect="1"/>
          </p:cNvPicPr>
          <p:nvPr/>
        </p:nvPicPr>
        <p:blipFill>
          <a:blip r:embed="rId12"/>
          <a:stretch>
            <a:fillRect/>
          </a:stretch>
        </p:blipFill>
        <p:spPr>
          <a:xfrm>
            <a:off x="1565275" y="522605"/>
            <a:ext cx="774065" cy="808990"/>
          </a:xfrm>
          <a:prstGeom prst="rect">
            <a:avLst/>
          </a:prstGeom>
        </p:spPr>
      </p:pic>
      <p:sp>
        <p:nvSpPr>
          <p:cNvPr id="40" name="TextBox 59"/>
          <p:cNvSpPr txBox="1">
            <a:spLocks noChangeArrowheads="1"/>
          </p:cNvSpPr>
          <p:nvPr/>
        </p:nvSpPr>
        <p:spPr bwMode="auto">
          <a:xfrm flipH="1">
            <a:off x="4411696" y="934635"/>
            <a:ext cx="3312368" cy="645160"/>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lgn="ctr">
              <a:defRPr/>
            </a:pPr>
            <a:r>
              <a:rPr lang="zh-CN" altLang="en-US" sz="3600" b="1" kern="0">
                <a:latin typeface="华文中宋" panose="02010600040101010101" charset="-122"/>
                <a:ea typeface="华文中宋" panose="02010600040101010101" charset="-122"/>
                <a:cs typeface="华文中宋" panose="02010600040101010101" charset="-122"/>
              </a:rPr>
              <a:t>目 录 </a:t>
            </a:r>
            <a:r>
              <a:rPr lang="en-US" altLang="zh-CN" sz="2400" b="1" kern="0">
                <a:solidFill>
                  <a:schemeClr val="tx1">
                    <a:lumMod val="50000"/>
                    <a:lumOff val="50000"/>
                  </a:schemeClr>
                </a:solidFill>
                <a:latin typeface="华文中宋" panose="02010600040101010101" charset="-122"/>
                <a:ea typeface="华文中宋" panose="02010600040101010101" charset="-122"/>
                <a:cs typeface="华文中宋" panose="02010600040101010101" charset="-122"/>
              </a:rPr>
              <a:t>CONTENTS</a:t>
            </a:r>
            <a:endParaRPr lang="en-US" altLang="ko-KR" sz="2400" b="1" kern="0">
              <a:solidFill>
                <a:schemeClr val="tx1">
                  <a:lumMod val="50000"/>
                  <a:lumOff val="50000"/>
                </a:schemeClr>
              </a:solidFill>
              <a:latin typeface="华文中宋" panose="02010600040101010101" charset="-122"/>
              <a:ea typeface="华文中宋" panose="02010600040101010101" charset="-122"/>
              <a:cs typeface="华文中宋" panose="02010600040101010101" charset="-122"/>
            </a:endParaRPr>
          </a:p>
        </p:txBody>
      </p:sp>
      <p:cxnSp>
        <p:nvCxnSpPr>
          <p:cNvPr id="41" name="Straight Connector 58"/>
          <p:cNvCxnSpPr/>
          <p:nvPr/>
        </p:nvCxnSpPr>
        <p:spPr>
          <a:xfrm>
            <a:off x="5546497" y="1632180"/>
            <a:ext cx="1069975" cy="0"/>
          </a:xfrm>
          <a:prstGeom prst="line">
            <a:avLst/>
          </a:prstGeom>
          <a:ln w="412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2"/>
          <p:cNvPicPr>
            <a:picLocks noChangeAspect="1"/>
          </p:cNvPicPr>
          <p:nvPr/>
        </p:nvPicPr>
        <p:blipFill>
          <a:blip r:embed="rId12"/>
          <a:stretch>
            <a:fillRect/>
          </a:stretch>
        </p:blipFill>
        <p:spPr>
          <a:xfrm>
            <a:off x="1565275" y="523240"/>
            <a:ext cx="774065" cy="807720"/>
          </a:xfrm>
          <a:prstGeom prst="rect">
            <a:avLst/>
          </a:prstGeom>
        </p:spPr>
      </p:pic>
      <p:pic>
        <p:nvPicPr>
          <p:cNvPr id="4" name="图片 3" descr="111"/>
          <p:cNvPicPr>
            <a:picLocks noChangeAspect="1"/>
          </p:cNvPicPr>
          <p:nvPr/>
        </p:nvPicPr>
        <p:blipFill>
          <a:blip r:embed="rId13"/>
          <a:stretch>
            <a:fillRect/>
          </a:stretch>
        </p:blipFill>
        <p:spPr>
          <a:xfrm>
            <a:off x="572770" y="570865"/>
            <a:ext cx="1274445" cy="1274445"/>
          </a:xfrm>
          <a:prstGeom prst="rect">
            <a:avLst/>
          </a:prstGeom>
        </p:spPr>
      </p:pic>
      <p:pic>
        <p:nvPicPr>
          <p:cNvPr id="8" name="图片 7" descr="333"/>
          <p:cNvPicPr>
            <a:picLocks noChangeAspect="1"/>
          </p:cNvPicPr>
          <p:nvPr/>
        </p:nvPicPr>
        <p:blipFill>
          <a:blip r:embed="rId14"/>
          <a:stretch>
            <a:fillRect/>
          </a:stretch>
        </p:blipFill>
        <p:spPr>
          <a:xfrm>
            <a:off x="339725" y="1426845"/>
            <a:ext cx="635000" cy="635000"/>
          </a:xfrm>
          <a:prstGeom prst="rect">
            <a:avLst/>
          </a:prstGeom>
        </p:spPr>
      </p:pic>
      <p:pic>
        <p:nvPicPr>
          <p:cNvPr id="9" name="图片 8" descr="444"/>
          <p:cNvPicPr>
            <a:picLocks noChangeAspect="1"/>
          </p:cNvPicPr>
          <p:nvPr/>
        </p:nvPicPr>
        <p:blipFill>
          <a:blip r:embed="rId15"/>
          <a:stretch>
            <a:fillRect/>
          </a:stretch>
        </p:blipFill>
        <p:spPr>
          <a:xfrm>
            <a:off x="859790" y="167005"/>
            <a:ext cx="334645" cy="356235"/>
          </a:xfrm>
          <a:prstGeom prst="rect">
            <a:avLst/>
          </a:prstGeom>
        </p:spPr>
      </p:pic>
      <p:sp>
        <p:nvSpPr>
          <p:cNvPr id="43" name="Textbox 1"/>
          <p:cNvSpPr/>
          <p:nvPr>
            <p:custDataLst>
              <p:tags r:id="rId2"/>
            </p:custDataLst>
          </p:nvPr>
        </p:nvSpPr>
        <p:spPr>
          <a:xfrm>
            <a:off x="3043222" y="2741745"/>
            <a:ext cx="3000260" cy="471609"/>
          </a:xfrm>
          <a:prstGeom prst="rect">
            <a:avLst/>
          </a:prstGeom>
        </p:spPr>
        <p:txBody>
          <a:bodyPr wrap="square" lIns="120846" tIns="60423" rIns="120846" bIns="60423">
            <a:spAutoFit/>
          </a:bodyPr>
          <a:lstStyle/>
          <a:p>
            <a:pPr>
              <a:lnSpc>
                <a:spcPct val="125000"/>
              </a:lnSpc>
            </a:pPr>
            <a:r>
              <a:rPr lang="zh-CN" altLang="en-US" sz="2000" b="1" spc="300" dirty="0">
                <a:latin typeface="阿里巴巴普惠体 B" panose="00020600040101010101" charset="-122"/>
                <a:ea typeface="阿里巴巴普惠体 B" panose="00020600040101010101" charset="-122"/>
                <a:cs typeface="阿里巴巴普惠体 B" panose="00020600040101010101" charset="-122"/>
              </a:rPr>
              <a:t>研发背景意义 </a:t>
            </a:r>
          </a:p>
        </p:txBody>
      </p:sp>
      <p:sp>
        <p:nvSpPr>
          <p:cNvPr id="44" name="Textbox 1"/>
          <p:cNvSpPr/>
          <p:nvPr>
            <p:custDataLst>
              <p:tags r:id="rId3"/>
            </p:custDataLst>
          </p:nvPr>
        </p:nvSpPr>
        <p:spPr>
          <a:xfrm>
            <a:off x="6968085" y="2741745"/>
            <a:ext cx="3000260" cy="471609"/>
          </a:xfrm>
          <a:prstGeom prst="rect">
            <a:avLst/>
          </a:prstGeom>
        </p:spPr>
        <p:txBody>
          <a:bodyPr wrap="square" lIns="120846" tIns="60423" rIns="120846" bIns="60423">
            <a:spAutoFit/>
          </a:bodyPr>
          <a:lstStyle/>
          <a:p>
            <a:pPr>
              <a:lnSpc>
                <a:spcPct val="125000"/>
              </a:lnSpc>
            </a:pPr>
            <a:r>
              <a:rPr lang="zh-CN" altLang="en-US" sz="2000" b="1" spc="300" dirty="0">
                <a:latin typeface="阿里巴巴普惠体 B" panose="00020600040101010101" charset="-122"/>
                <a:ea typeface="阿里巴巴普惠体 B" panose="00020600040101010101" charset="-122"/>
                <a:cs typeface="阿里巴巴普惠体 B" panose="00020600040101010101" charset="-122"/>
                <a:sym typeface="+mn-ea"/>
              </a:rPr>
              <a:t>研究思路</a:t>
            </a:r>
            <a:endParaRPr lang="zh-CN" altLang="en-US" sz="2000" b="1" spc="300" dirty="0">
              <a:latin typeface="阿里巴巴普惠体 B" panose="00020600040101010101" charset="-122"/>
              <a:ea typeface="阿里巴巴普惠体 B" panose="00020600040101010101" charset="-122"/>
              <a:cs typeface="阿里巴巴普惠体 B" panose="00020600040101010101" charset="-122"/>
            </a:endParaRPr>
          </a:p>
        </p:txBody>
      </p:sp>
      <p:sp>
        <p:nvSpPr>
          <p:cNvPr id="46" name="Textbox 1"/>
          <p:cNvSpPr/>
          <p:nvPr>
            <p:custDataLst>
              <p:tags r:id="rId4"/>
            </p:custDataLst>
          </p:nvPr>
        </p:nvSpPr>
        <p:spPr>
          <a:xfrm>
            <a:off x="6968085" y="3519139"/>
            <a:ext cx="3000260" cy="471609"/>
          </a:xfrm>
          <a:prstGeom prst="rect">
            <a:avLst/>
          </a:prstGeom>
        </p:spPr>
        <p:txBody>
          <a:bodyPr wrap="square" lIns="120846" tIns="60423" rIns="120846" bIns="60423">
            <a:spAutoFit/>
          </a:bodyPr>
          <a:lstStyle/>
          <a:p>
            <a:pPr>
              <a:lnSpc>
                <a:spcPct val="125000"/>
              </a:lnSpc>
            </a:pPr>
            <a:r>
              <a:rPr lang="zh-CN" altLang="en-US" sz="2000" b="1" spc="300" dirty="0">
                <a:latin typeface="阿里巴巴普惠体 B" panose="00020600040101010101" charset="-122"/>
                <a:ea typeface="阿里巴巴普惠体 B" panose="00020600040101010101" charset="-122"/>
                <a:cs typeface="阿里巴巴普惠体 B" panose="00020600040101010101" charset="-122"/>
                <a:sym typeface="+mn-ea"/>
              </a:rPr>
              <a:t>未来展望</a:t>
            </a:r>
            <a:endParaRPr lang="zh-CN" altLang="en-US" sz="2000" b="1" spc="300" dirty="0">
              <a:latin typeface="阿里巴巴普惠体 B" panose="00020600040101010101" charset="-122"/>
              <a:ea typeface="阿里巴巴普惠体 B" panose="00020600040101010101" charset="-122"/>
              <a:cs typeface="阿里巴巴普惠体 B" panose="00020600040101010101" charset="-122"/>
            </a:endParaRPr>
          </a:p>
        </p:txBody>
      </p:sp>
      <p:sp>
        <p:nvSpPr>
          <p:cNvPr id="47" name="Textbox 1"/>
          <p:cNvSpPr/>
          <p:nvPr>
            <p:custDataLst>
              <p:tags r:id="rId5"/>
            </p:custDataLst>
          </p:nvPr>
        </p:nvSpPr>
        <p:spPr>
          <a:xfrm>
            <a:off x="3043222" y="3518937"/>
            <a:ext cx="3000260" cy="471609"/>
          </a:xfrm>
          <a:prstGeom prst="rect">
            <a:avLst/>
          </a:prstGeom>
        </p:spPr>
        <p:txBody>
          <a:bodyPr wrap="square" lIns="120846" tIns="60423" rIns="120846" bIns="60423">
            <a:spAutoFit/>
          </a:bodyPr>
          <a:lstStyle/>
          <a:p>
            <a:pPr>
              <a:lnSpc>
                <a:spcPct val="125000"/>
              </a:lnSpc>
            </a:pPr>
            <a:r>
              <a:rPr lang="zh-CN" altLang="en-US" sz="2000" b="1" spc="300" dirty="0">
                <a:latin typeface="阿里巴巴普惠体 B" panose="00020600040101010101" charset="-122"/>
                <a:ea typeface="阿里巴巴普惠体 B" panose="00020600040101010101" charset="-122"/>
                <a:cs typeface="阿里巴巴普惠体 B" panose="00020600040101010101" charset="-122"/>
                <a:sym typeface="+mn-ea"/>
              </a:rPr>
              <a:t>应用场景</a:t>
            </a:r>
            <a:endParaRPr lang="zh-CN" altLang="en-US" sz="2000" b="1" spc="300" dirty="0">
              <a:latin typeface="阿里巴巴普惠体 B" panose="00020600040101010101" charset="-122"/>
              <a:ea typeface="阿里巴巴普惠体 B" panose="00020600040101010101" charset="-122"/>
              <a:cs typeface="阿里巴巴普惠体 B" panose="00020600040101010101" charset="-122"/>
            </a:endParaRPr>
          </a:p>
        </p:txBody>
      </p:sp>
      <p:sp>
        <p:nvSpPr>
          <p:cNvPr id="49" name="文本框 48"/>
          <p:cNvSpPr txBox="1"/>
          <p:nvPr>
            <p:custDataLst>
              <p:tags r:id="rId6"/>
            </p:custDataLst>
          </p:nvPr>
        </p:nvSpPr>
        <p:spPr>
          <a:xfrm>
            <a:off x="2597150" y="2800985"/>
            <a:ext cx="370425" cy="400110"/>
          </a:xfrm>
          <a:prstGeom prst="rect">
            <a:avLst/>
          </a:prstGeom>
          <a:noFill/>
        </p:spPr>
        <p:txBody>
          <a:bodyPr wrap="square" rtlCol="0">
            <a:spAutoFit/>
          </a:bodyPr>
          <a:lstStyle/>
          <a:p>
            <a:r>
              <a:rPr lang="en-US" altLang="zh-CN" sz="2000">
                <a:latin typeface="阿里巴巴普惠体 B" panose="00020600040101010101" charset="-122"/>
                <a:ea typeface="阿里巴巴普惠体 B" panose="00020600040101010101" charset="-122"/>
                <a:cs typeface="阿里巴巴普惠体 B" panose="00020600040101010101" charset="-122"/>
              </a:rPr>
              <a:t>1</a:t>
            </a:r>
          </a:p>
        </p:txBody>
      </p:sp>
      <p:sp>
        <p:nvSpPr>
          <p:cNvPr id="50" name="文本框 49"/>
          <p:cNvSpPr txBox="1"/>
          <p:nvPr>
            <p:custDataLst>
              <p:tags r:id="rId7"/>
            </p:custDataLst>
          </p:nvPr>
        </p:nvSpPr>
        <p:spPr>
          <a:xfrm>
            <a:off x="6470650" y="2837180"/>
            <a:ext cx="370425" cy="400110"/>
          </a:xfrm>
          <a:prstGeom prst="rect">
            <a:avLst/>
          </a:prstGeom>
          <a:noFill/>
        </p:spPr>
        <p:txBody>
          <a:bodyPr wrap="square" rtlCol="0">
            <a:spAutoFit/>
          </a:bodyPr>
          <a:lstStyle/>
          <a:p>
            <a:r>
              <a:rPr lang="en-US" altLang="zh-CN" sz="2000" dirty="0">
                <a:latin typeface="阿里巴巴普惠体 B" panose="00020600040101010101" charset="-122"/>
                <a:ea typeface="阿里巴巴普惠体 B" panose="00020600040101010101" charset="-122"/>
                <a:cs typeface="阿里巴巴普惠体 B" panose="00020600040101010101" charset="-122"/>
              </a:rPr>
              <a:t>3</a:t>
            </a:r>
          </a:p>
        </p:txBody>
      </p:sp>
      <p:sp>
        <p:nvSpPr>
          <p:cNvPr id="51" name="文本框 50"/>
          <p:cNvSpPr txBox="1"/>
          <p:nvPr>
            <p:custDataLst>
              <p:tags r:id="rId8"/>
            </p:custDataLst>
          </p:nvPr>
        </p:nvSpPr>
        <p:spPr>
          <a:xfrm>
            <a:off x="2606040" y="3573145"/>
            <a:ext cx="370425" cy="400110"/>
          </a:xfrm>
          <a:prstGeom prst="rect">
            <a:avLst/>
          </a:prstGeom>
          <a:noFill/>
        </p:spPr>
        <p:txBody>
          <a:bodyPr wrap="square" rtlCol="0">
            <a:spAutoFit/>
          </a:bodyPr>
          <a:lstStyle/>
          <a:p>
            <a:r>
              <a:rPr lang="en-US" altLang="zh-CN" sz="2000">
                <a:latin typeface="阿里巴巴普惠体 B" panose="00020600040101010101" charset="-122"/>
                <a:ea typeface="阿里巴巴普惠体 B" panose="00020600040101010101" charset="-122"/>
                <a:cs typeface="阿里巴巴普惠体 B" panose="00020600040101010101" charset="-122"/>
              </a:rPr>
              <a:t>2</a:t>
            </a:r>
          </a:p>
        </p:txBody>
      </p:sp>
      <p:sp>
        <p:nvSpPr>
          <p:cNvPr id="53" name="文本框 52"/>
          <p:cNvSpPr txBox="1"/>
          <p:nvPr>
            <p:custDataLst>
              <p:tags r:id="rId9"/>
            </p:custDataLst>
          </p:nvPr>
        </p:nvSpPr>
        <p:spPr>
          <a:xfrm>
            <a:off x="6470650" y="3589655"/>
            <a:ext cx="370425" cy="400110"/>
          </a:xfrm>
          <a:prstGeom prst="rect">
            <a:avLst/>
          </a:prstGeom>
          <a:noFill/>
        </p:spPr>
        <p:txBody>
          <a:bodyPr wrap="square" rtlCol="0">
            <a:spAutoFit/>
          </a:bodyPr>
          <a:lstStyle/>
          <a:p>
            <a:r>
              <a:rPr lang="en-US" altLang="zh-CN" sz="2000" dirty="0">
                <a:latin typeface="阿里巴巴普惠体 B" panose="00020600040101010101" charset="-122"/>
                <a:ea typeface="阿里巴巴普惠体 B" panose="00020600040101010101" charset="-122"/>
                <a:cs typeface="阿里巴巴普惠体 B" panose="00020600040101010101" charset="-122"/>
              </a:rPr>
              <a:t>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21" presetClass="entr" presetSubtype="1"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par>
                                <p:cTn id="15" presetID="21" presetClass="entr" presetSubtype="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par>
                                <p:cTn id="18" presetID="21" presetClass="entr" presetSubtype="1"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par>
                                <p:cTn id="21" presetID="21"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par>
                                <p:cTn id="24" presetID="21" presetClass="entr" presetSubtype="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2000"/>
                                        <p:tgtEl>
                                          <p:spTgt spid="5"/>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35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35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350"/>
                                        <p:tgtEl>
                                          <p:spTgt spid="4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3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4" grpId="0"/>
      <p:bldP spid="46" grpId="0"/>
      <p:bldP spid="47" grpId="0"/>
      <p:bldP spid="49" grpId="0"/>
      <p:bldP spid="50" grpId="0"/>
      <p:bldP spid="51"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78460" y="533400"/>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grpSp>
        <p:nvGrpSpPr>
          <p:cNvPr id="42" name="组合 41"/>
          <p:cNvGrpSpPr/>
          <p:nvPr/>
        </p:nvGrpSpPr>
        <p:grpSpPr>
          <a:xfrm>
            <a:off x="1113851" y="589870"/>
            <a:ext cx="9965055" cy="645160"/>
            <a:chOff x="2002511" y="396559"/>
            <a:chExt cx="9965055" cy="645160"/>
          </a:xfrm>
        </p:grpSpPr>
        <p:sp>
          <p:nvSpPr>
            <p:cNvPr id="43" name="TextBox 59"/>
            <p:cNvSpPr txBox="1">
              <a:spLocks noChangeArrowheads="1"/>
            </p:cNvSpPr>
            <p:nvPr>
              <p:custDataLst>
                <p:tags r:id="rId3"/>
              </p:custDataLst>
            </p:nvPr>
          </p:nvSpPr>
          <p:spPr bwMode="auto">
            <a:xfrm flipH="1">
              <a:off x="2002511" y="396559"/>
              <a:ext cx="6904913" cy="645160"/>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lgn="ctr">
                <a:defRPr/>
              </a:pPr>
              <a:r>
                <a:rPr lang="zh-CN" altLang="en-US" sz="3600" b="1" spc="600" dirty="0">
                  <a:latin typeface="宋体" panose="02010600030101010101" pitchFamily="2" charset="-122"/>
                  <a:cs typeface="Lato Regular"/>
                  <a:sym typeface="+mn-ea"/>
                </a:rPr>
                <a:t>未来意义</a:t>
              </a:r>
              <a:endParaRPr lang="zh-CN" altLang="en-US" sz="3600" b="1" kern="0" dirty="0">
                <a:latin typeface="阿里巴巴普惠体 B" panose="00020600040101010101" charset="-122"/>
                <a:ea typeface="阿里巴巴普惠体 B" panose="00020600040101010101" charset="-122"/>
                <a:cs typeface="阿里巴巴普惠体 B" panose="00020600040101010101" charset="-122"/>
              </a:endParaRPr>
            </a:p>
          </p:txBody>
        </p:sp>
        <p:sp>
          <p:nvSpPr>
            <p:cNvPr id="44" name="矩形 43"/>
            <p:cNvSpPr/>
            <p:nvPr>
              <p:custDataLst>
                <p:tags r:id="rId4"/>
              </p:custDataLst>
            </p:nvPr>
          </p:nvSpPr>
          <p:spPr>
            <a:xfrm>
              <a:off x="7652106" y="423864"/>
              <a:ext cx="4315460" cy="323165"/>
            </a:xfrm>
            <a:prstGeom prst="rect">
              <a:avLst/>
            </a:prstGeom>
          </p:spPr>
          <p:txBody>
            <a:bodyPr wrap="square">
              <a:spAutoFit/>
            </a:bodyPr>
            <a:lstStyle/>
            <a:p>
              <a:pPr algn="l">
                <a:defRPr/>
              </a:pPr>
              <a:r>
                <a:rPr lang="en-US" altLang="zh-CN" sz="1500" spc="600" dirty="0">
                  <a:solidFill>
                    <a:schemeClr val="tx1">
                      <a:lumMod val="50000"/>
                      <a:lumOff val="50000"/>
                    </a:schemeClr>
                  </a:solidFill>
                  <a:latin typeface="阿里巴巴普惠体 R" panose="00020600040101010101" charset="-122"/>
                  <a:ea typeface="阿里巴巴普惠体 R" panose="00020600040101010101" charset="-122"/>
                  <a:sym typeface="+mn-ea"/>
                </a:rPr>
                <a:t>Future significance</a:t>
              </a:r>
              <a:endParaRPr lang="en-US" altLang="ko-KR" sz="1500" kern="0" spc="300" dirty="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cxnSp>
        <p:nvCxnSpPr>
          <p:cNvPr id="13" name="Straight Connector 58"/>
          <p:cNvCxnSpPr/>
          <p:nvPr>
            <p:custDataLst>
              <p:tags r:id="rId2"/>
            </p:custDataLst>
          </p:nvPr>
        </p:nvCxnSpPr>
        <p:spPr>
          <a:xfrm>
            <a:off x="5478463" y="1383895"/>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 7">
            <a:extLst>
              <a:ext uri="{FF2B5EF4-FFF2-40B4-BE49-F238E27FC236}">
                <a16:creationId xmlns:a16="http://schemas.microsoft.com/office/drawing/2014/main" id="{DBE75726-9A67-B770-5FD6-EE269125F0DD}"/>
              </a:ext>
            </a:extLst>
          </p:cNvPr>
          <p:cNvGraphicFramePr/>
          <p:nvPr/>
        </p:nvGraphicFramePr>
        <p:xfrm>
          <a:off x="1320305" y="1439333"/>
          <a:ext cx="9633880" cy="541866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50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0-#ppt_w/2"/>
                                          </p:val>
                                        </p:tav>
                                        <p:tav tm="100000">
                                          <p:val>
                                            <p:strVal val="#ppt_x"/>
                                          </p:val>
                                        </p:tav>
                                      </p:tavLst>
                                    </p:anim>
                                    <p:anim calcmode="lin" valueType="num">
                                      <p:cBhvr additive="base">
                                        <p:cTn id="8" dur="10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21"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par>
                                <p:cTn id="19" presetID="21"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par>
                                <p:cTn id="22" presetID="21"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4"/>
          <a:stretch>
            <a:fillRect/>
          </a:stretch>
        </p:blipFill>
        <p:spPr>
          <a:xfrm>
            <a:off x="9441815" y="1143635"/>
            <a:ext cx="2102485" cy="2195830"/>
          </a:xfrm>
          <a:prstGeom prst="rect">
            <a:avLst/>
          </a:prstGeom>
        </p:spPr>
      </p:pic>
      <p:pic>
        <p:nvPicPr>
          <p:cNvPr id="4" name="图片 3" descr="111"/>
          <p:cNvPicPr>
            <a:picLocks noChangeAspect="1"/>
          </p:cNvPicPr>
          <p:nvPr/>
        </p:nvPicPr>
        <p:blipFill>
          <a:blip r:embed="rId5"/>
          <a:stretch>
            <a:fillRect/>
          </a:stretch>
        </p:blipFill>
        <p:spPr>
          <a:xfrm>
            <a:off x="7163435" y="2026285"/>
            <a:ext cx="3467100" cy="3467100"/>
          </a:xfrm>
          <a:prstGeom prst="rect">
            <a:avLst/>
          </a:prstGeom>
        </p:spPr>
      </p:pic>
      <p:pic>
        <p:nvPicPr>
          <p:cNvPr id="8" name="图片 7" descr="333"/>
          <p:cNvPicPr>
            <a:picLocks noChangeAspect="1"/>
          </p:cNvPicPr>
          <p:nvPr/>
        </p:nvPicPr>
        <p:blipFill>
          <a:blip r:embed="rId6"/>
          <a:stretch>
            <a:fillRect/>
          </a:stretch>
        </p:blipFill>
        <p:spPr>
          <a:xfrm>
            <a:off x="6549390" y="4460875"/>
            <a:ext cx="1725930" cy="1725930"/>
          </a:xfrm>
          <a:prstGeom prst="rect">
            <a:avLst/>
          </a:prstGeom>
        </p:spPr>
      </p:pic>
      <p:pic>
        <p:nvPicPr>
          <p:cNvPr id="9" name="图片 8" descr="444"/>
          <p:cNvPicPr>
            <a:picLocks noChangeAspect="1"/>
          </p:cNvPicPr>
          <p:nvPr/>
        </p:nvPicPr>
        <p:blipFill>
          <a:blip r:embed="rId7"/>
          <a:stretch>
            <a:fillRect/>
          </a:stretch>
        </p:blipFill>
        <p:spPr>
          <a:xfrm>
            <a:off x="7620000" y="1057910"/>
            <a:ext cx="909320" cy="968375"/>
          </a:xfrm>
          <a:prstGeom prst="rect">
            <a:avLst/>
          </a:prstGeom>
        </p:spPr>
      </p:pic>
      <p:sp>
        <p:nvSpPr>
          <p:cNvPr id="5" name="文本框 4"/>
          <p:cNvSpPr txBox="1"/>
          <p:nvPr/>
        </p:nvSpPr>
        <p:spPr>
          <a:xfrm>
            <a:off x="1782445" y="2609850"/>
            <a:ext cx="5524500" cy="1106805"/>
          </a:xfrm>
          <a:prstGeom prst="rect">
            <a:avLst/>
          </a:prstGeom>
          <a:noFill/>
        </p:spPr>
        <p:txBody>
          <a:bodyPr wrap="square" rtlCol="0">
            <a:spAutoFit/>
          </a:bodyPr>
          <a:lstStyle/>
          <a:p>
            <a:r>
              <a:rPr lang="zh-CN" altLang="en-US" sz="6600" b="1">
                <a:latin typeface="宋体" panose="02010600030101010101" pitchFamily="2" charset="-122"/>
                <a:ea typeface="宋体" panose="02010600030101010101" pitchFamily="2" charset="-122"/>
              </a:rPr>
              <a:t>谢谢观看</a:t>
            </a:r>
          </a:p>
        </p:txBody>
      </p:sp>
      <p:cxnSp>
        <p:nvCxnSpPr>
          <p:cNvPr id="6" name="直接连接符 5"/>
          <p:cNvCxnSpPr/>
          <p:nvPr/>
        </p:nvCxnSpPr>
        <p:spPr>
          <a:xfrm>
            <a:off x="847725" y="3797935"/>
            <a:ext cx="5314950" cy="254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9950" y="3924935"/>
            <a:ext cx="5314950" cy="254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ppt_y</p:attrName>
                                        </p:attrNameLst>
                                      </p:cBhvr>
                                      <p:tavLst>
                                        <p:tav tm="0">
                                          <p:val>
                                            <p:strVal val="#ppt_y+#ppt_h*1.125000"/>
                                          </p:val>
                                        </p:tav>
                                        <p:tav tm="100000">
                                          <p:val>
                                            <p:strVal val="#ppt_y"/>
                                          </p:val>
                                        </p:tav>
                                      </p:tavLst>
                                    </p:anim>
                                    <p:animEffect transition="in" filter="wipe(up)">
                                      <p:cBhvr>
                                        <p:cTn id="21" dur="500"/>
                                        <p:tgtEl>
                                          <p:spTgt spid="5"/>
                                        </p:tgtEl>
                                      </p:cBhvr>
                                    </p:animEffect>
                                  </p:childTnLst>
                                </p:cTn>
                              </p:par>
                              <p:par>
                                <p:cTn id="22" presetID="1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par>
                                <p:cTn id="26" presetID="1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ppt_y</p:attrName>
                                        </p:attrNameLst>
                                      </p:cBhvr>
                                      <p:tavLst>
                                        <p:tav tm="0">
                                          <p:val>
                                            <p:strVal val="#ppt_y+#ppt_h*1.125000"/>
                                          </p:val>
                                        </p:tav>
                                        <p:tav tm="100000">
                                          <p:val>
                                            <p:strVal val="#ppt_y"/>
                                          </p:val>
                                        </p:tav>
                                      </p:tavLst>
                                    </p:anim>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4"/>
          <a:stretch>
            <a:fillRect/>
          </a:stretch>
        </p:blipFill>
        <p:spPr>
          <a:xfrm>
            <a:off x="6441440" y="1645285"/>
            <a:ext cx="773430" cy="807720"/>
          </a:xfrm>
          <a:prstGeom prst="rect">
            <a:avLst/>
          </a:prstGeom>
        </p:spPr>
      </p:pic>
      <p:pic>
        <p:nvPicPr>
          <p:cNvPr id="4" name="图片 3" descr="111"/>
          <p:cNvPicPr>
            <a:picLocks noChangeAspect="1"/>
          </p:cNvPicPr>
          <p:nvPr/>
        </p:nvPicPr>
        <p:blipFill>
          <a:blip r:embed="rId5"/>
          <a:stretch>
            <a:fillRect/>
          </a:stretch>
        </p:blipFill>
        <p:spPr>
          <a:xfrm>
            <a:off x="5448935" y="1692910"/>
            <a:ext cx="1274445" cy="1274445"/>
          </a:xfrm>
          <a:prstGeom prst="rect">
            <a:avLst/>
          </a:prstGeom>
        </p:spPr>
      </p:pic>
      <p:pic>
        <p:nvPicPr>
          <p:cNvPr id="8" name="图片 7" descr="333"/>
          <p:cNvPicPr>
            <a:picLocks noChangeAspect="1"/>
          </p:cNvPicPr>
          <p:nvPr/>
        </p:nvPicPr>
        <p:blipFill>
          <a:blip r:embed="rId6"/>
          <a:stretch>
            <a:fillRect/>
          </a:stretch>
        </p:blipFill>
        <p:spPr>
          <a:xfrm>
            <a:off x="5215890" y="2548890"/>
            <a:ext cx="635000" cy="635000"/>
          </a:xfrm>
          <a:prstGeom prst="rect">
            <a:avLst/>
          </a:prstGeom>
        </p:spPr>
      </p:pic>
      <p:pic>
        <p:nvPicPr>
          <p:cNvPr id="9" name="图片 8" descr="444"/>
          <p:cNvPicPr>
            <a:picLocks noChangeAspect="1"/>
          </p:cNvPicPr>
          <p:nvPr/>
        </p:nvPicPr>
        <p:blipFill>
          <a:blip r:embed="rId7"/>
          <a:stretch>
            <a:fillRect/>
          </a:stretch>
        </p:blipFill>
        <p:spPr>
          <a:xfrm>
            <a:off x="5745480" y="1289050"/>
            <a:ext cx="334645" cy="356235"/>
          </a:xfrm>
          <a:prstGeom prst="rect">
            <a:avLst/>
          </a:prstGeom>
        </p:spPr>
      </p:pic>
      <p:sp>
        <p:nvSpPr>
          <p:cNvPr id="3" name="文本框 2"/>
          <p:cNvSpPr txBox="1"/>
          <p:nvPr/>
        </p:nvSpPr>
        <p:spPr>
          <a:xfrm>
            <a:off x="5746115" y="1789430"/>
            <a:ext cx="444500" cy="1014730"/>
          </a:xfrm>
          <a:prstGeom prst="rect">
            <a:avLst/>
          </a:prstGeom>
          <a:noFill/>
        </p:spPr>
        <p:txBody>
          <a:bodyPr wrap="square" rtlCol="0">
            <a:spAutoFit/>
          </a:bodyPr>
          <a:lstStyle/>
          <a:p>
            <a:r>
              <a:rPr lang="en-US" altLang="zh-CN" sz="6000">
                <a:latin typeface="阿里巴巴普惠体 B" panose="00020600040101010101" charset="-122"/>
                <a:ea typeface="阿里巴巴普惠体 B" panose="00020600040101010101" charset="-122"/>
                <a:cs typeface="阿里巴巴普惠体 B" panose="00020600040101010101" charset="-122"/>
              </a:rPr>
              <a:t>1</a:t>
            </a:r>
          </a:p>
        </p:txBody>
      </p:sp>
      <p:sp>
        <p:nvSpPr>
          <p:cNvPr id="34" name="TextBox 17"/>
          <p:cNvSpPr txBox="1"/>
          <p:nvPr/>
        </p:nvSpPr>
        <p:spPr>
          <a:xfrm>
            <a:off x="4306570" y="3930650"/>
            <a:ext cx="3703320" cy="706755"/>
          </a:xfrm>
          <a:prstGeom prst="rect">
            <a:avLst/>
          </a:prstGeom>
          <a:noFill/>
        </p:spPr>
        <p:txBody>
          <a:bodyPr wrap="none" rtlCol="0">
            <a:spAutoFit/>
          </a:bodyPr>
          <a:lstStyle/>
          <a:p>
            <a:pPr algn="ctr"/>
            <a:r>
              <a:rPr lang="zh-CN" altLang="en-US" sz="4000" b="1" spc="600">
                <a:latin typeface="阿里巴巴普惠体 R" panose="00020600040101010101" charset="-122"/>
                <a:ea typeface="阿里巴巴普惠体 R" panose="00020600040101010101" charset="-122"/>
                <a:cs typeface="阿里巴巴普惠体 R" panose="00020600040101010101" charset="-122"/>
              </a:rPr>
              <a:t>研发背景意义</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ppt_y</p:attrName>
                                        </p:attrNameLst>
                                      </p:cBhvr>
                                      <p:tavLst>
                                        <p:tav tm="0">
                                          <p:val>
                                            <p:strVal val="#ppt_y+#ppt_h*1.125000"/>
                                          </p:val>
                                        </p:tav>
                                        <p:tav tm="100000">
                                          <p:val>
                                            <p:strVal val="#ppt_y"/>
                                          </p:val>
                                        </p:tav>
                                      </p:tavLst>
                                    </p:anim>
                                    <p:animEffect transition="in" filter="wipe(up)">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down)">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4"/>
          <p:cNvPicPr>
            <a:picLocks noChangeAspect="1"/>
          </p:cNvPicPr>
          <p:nvPr/>
        </p:nvPicPr>
        <p:blipFill>
          <a:blip r:embed="rId4"/>
          <a:stretch>
            <a:fillRect/>
          </a:stretch>
        </p:blipFill>
        <p:spPr>
          <a:xfrm>
            <a:off x="9030970" y="5012055"/>
            <a:ext cx="724535" cy="274320"/>
          </a:xfrm>
          <a:prstGeom prst="rect">
            <a:avLst/>
          </a:prstGeom>
        </p:spPr>
      </p:pic>
      <p:sp>
        <p:nvSpPr>
          <p:cNvPr id="5" name="TextBox 59"/>
          <p:cNvSpPr txBox="1">
            <a:spLocks noChangeArrowheads="1"/>
          </p:cNvSpPr>
          <p:nvPr/>
        </p:nvSpPr>
        <p:spPr bwMode="auto">
          <a:xfrm flipH="1">
            <a:off x="-775667" y="192407"/>
            <a:ext cx="5564664" cy="645160"/>
          </a:xfrm>
          <a:prstGeom prst="rect">
            <a:avLst/>
          </a:prstGeom>
          <a:noFill/>
          <a:ln>
            <a:noFill/>
          </a:ln>
        </p:spPr>
        <p:txBody>
          <a:bodyPr vert="horz"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lgn="ctr">
              <a:defRPr/>
            </a:pPr>
            <a:r>
              <a:rPr lang="zh-CN" altLang="en-US" sz="3600" b="1" kern="0" spc="300" dirty="0">
                <a:latin typeface="华文中宋" panose="02010600040101010101" charset="-122"/>
                <a:ea typeface="华文中宋" panose="02010600040101010101" charset="-122"/>
                <a:cs typeface="阿里巴巴普惠体 B" panose="00020600040101010101" charset="-122"/>
              </a:rPr>
              <a:t>选题背景</a:t>
            </a:r>
          </a:p>
        </p:txBody>
      </p:sp>
      <p:pic>
        <p:nvPicPr>
          <p:cNvPr id="2" name="图片 1" descr="2"/>
          <p:cNvPicPr>
            <a:picLocks noChangeAspect="1"/>
          </p:cNvPicPr>
          <p:nvPr/>
        </p:nvPicPr>
        <p:blipFill>
          <a:blip r:embed="rId5"/>
          <a:stretch>
            <a:fillRect/>
          </a:stretch>
        </p:blipFill>
        <p:spPr>
          <a:xfrm>
            <a:off x="9642475" y="5057140"/>
            <a:ext cx="773430" cy="807720"/>
          </a:xfrm>
          <a:prstGeom prst="rect">
            <a:avLst/>
          </a:prstGeom>
        </p:spPr>
      </p:pic>
      <p:pic>
        <p:nvPicPr>
          <p:cNvPr id="3" name="图片 2" descr="1"/>
          <p:cNvPicPr>
            <a:picLocks noChangeAspect="1"/>
          </p:cNvPicPr>
          <p:nvPr/>
        </p:nvPicPr>
        <p:blipFill>
          <a:blip r:embed="rId6"/>
          <a:stretch>
            <a:fillRect/>
          </a:stretch>
        </p:blipFill>
        <p:spPr>
          <a:xfrm>
            <a:off x="8959215" y="5227955"/>
            <a:ext cx="3413760" cy="1619250"/>
          </a:xfrm>
          <a:prstGeom prst="rect">
            <a:avLst/>
          </a:prstGeom>
        </p:spPr>
      </p:pic>
      <p:pic>
        <p:nvPicPr>
          <p:cNvPr id="6" name="图片 5" descr="3"/>
          <p:cNvPicPr>
            <a:picLocks noChangeAspect="1"/>
          </p:cNvPicPr>
          <p:nvPr/>
        </p:nvPicPr>
        <p:blipFill>
          <a:blip r:embed="rId7"/>
          <a:stretch>
            <a:fillRect/>
          </a:stretch>
        </p:blipFill>
        <p:spPr>
          <a:xfrm>
            <a:off x="8649970" y="6052820"/>
            <a:ext cx="1923415" cy="909320"/>
          </a:xfrm>
          <a:prstGeom prst="rect">
            <a:avLst/>
          </a:prstGeom>
        </p:spPr>
      </p:pic>
      <p:cxnSp>
        <p:nvCxnSpPr>
          <p:cNvPr id="8" name="直接连接符 7"/>
          <p:cNvCxnSpPr/>
          <p:nvPr/>
        </p:nvCxnSpPr>
        <p:spPr>
          <a:xfrm>
            <a:off x="1728470" y="5770245"/>
            <a:ext cx="676275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82759" y="1068559"/>
            <a:ext cx="8186277" cy="4675333"/>
          </a:xfrm>
          <a:prstGeom prst="rect">
            <a:avLst/>
          </a:prstGeom>
          <a:noFill/>
        </p:spPr>
        <p:txBody>
          <a:bodyPr wrap="square" rtlCol="0">
            <a:noAutofit/>
          </a:bodyPr>
          <a:lstStyle/>
          <a:p>
            <a:r>
              <a:rPr lang="zh-CN" altLang="en-US" sz="2000" dirty="0"/>
              <a:t>随着人口老龄化和老龄人口高龄化的逐步加深，与年龄密切相关的脑卒中、老年痴呆等疾病的发病人群持续增加，因此使用康复和辅助机器人来应对身体机能的衰退和障碍有着重大需求。</a:t>
            </a:r>
            <a:endParaRPr lang="en-US" altLang="zh-CN" sz="2000" dirty="0"/>
          </a:p>
          <a:p>
            <a:endParaRPr lang="en-US" altLang="zh-CN" sz="2000" dirty="0"/>
          </a:p>
          <a:p>
            <a:endParaRPr lang="en-US" altLang="zh-CN" sz="2000" dirty="0"/>
          </a:p>
          <a:p>
            <a:r>
              <a:rPr lang="zh-CN" altLang="en-US" sz="2000" dirty="0"/>
              <a:t>康复机器人指在临床和居家环境中用于认知康复或者物理治疗的机器人系统。康复机器人在管理运动损伤、术后恢复和慢性感觉运动缺陷等方面发挥着重要作用。</a:t>
            </a:r>
            <a:endParaRPr lang="en-US" altLang="zh-CN" sz="2000" dirty="0"/>
          </a:p>
          <a:p>
            <a:endParaRPr lang="en-US" altLang="zh-CN" sz="2000" dirty="0"/>
          </a:p>
        </p:txBody>
      </p:sp>
      <p:pic>
        <p:nvPicPr>
          <p:cNvPr id="10" name="图片 9">
            <a:extLst>
              <a:ext uri="{FF2B5EF4-FFF2-40B4-BE49-F238E27FC236}">
                <a16:creationId xmlns:a16="http://schemas.microsoft.com/office/drawing/2014/main" id="{45996DD1-57B2-143E-2CF5-892FE4BFD36E}"/>
              </a:ext>
            </a:extLst>
          </p:cNvPr>
          <p:cNvPicPr>
            <a:picLocks noChangeAspect="1"/>
          </p:cNvPicPr>
          <p:nvPr/>
        </p:nvPicPr>
        <p:blipFill>
          <a:blip r:embed="rId8"/>
          <a:stretch>
            <a:fillRect/>
          </a:stretch>
        </p:blipFill>
        <p:spPr>
          <a:xfrm>
            <a:off x="6956741" y="3292162"/>
            <a:ext cx="5006659" cy="3529955"/>
          </a:xfrm>
          <a:prstGeom prst="rect">
            <a:avLst/>
          </a:prstGeom>
        </p:spPr>
      </p:pic>
      <p:sp>
        <p:nvSpPr>
          <p:cNvPr id="11" name="文本框 10">
            <a:extLst>
              <a:ext uri="{FF2B5EF4-FFF2-40B4-BE49-F238E27FC236}">
                <a16:creationId xmlns:a16="http://schemas.microsoft.com/office/drawing/2014/main" id="{65DD42F5-08F1-E4AD-DAEA-0EAFC7998483}"/>
              </a:ext>
            </a:extLst>
          </p:cNvPr>
          <p:cNvSpPr txBox="1"/>
          <p:nvPr/>
        </p:nvSpPr>
        <p:spPr>
          <a:xfrm>
            <a:off x="382759" y="4058334"/>
            <a:ext cx="6573982" cy="707886"/>
          </a:xfrm>
          <a:prstGeom prst="rect">
            <a:avLst/>
          </a:prstGeom>
          <a:noFill/>
        </p:spPr>
        <p:txBody>
          <a:bodyPr wrap="square">
            <a:spAutoFit/>
          </a:bodyPr>
          <a:lstStyle/>
          <a:p>
            <a:r>
              <a:rPr lang="zh-CN" altLang="en-US" sz="2000" dirty="0"/>
              <a:t>康复与辅助机器人亦会提升患者身体的独立性和自信心、以及社会的包容性，因此开发新技术的潜力是无限的。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par>
                                <p:cTn id="11" presetID="21"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43075" y="1736090"/>
            <a:ext cx="8795385" cy="1063021"/>
            <a:chOff x="1084263" y="1973263"/>
            <a:chExt cx="4798124" cy="419460"/>
          </a:xfrm>
        </p:grpSpPr>
        <p:sp>
          <p:nvSpPr>
            <p:cNvPr id="4" name="Rounded Rectangle 3"/>
            <p:cNvSpPr/>
            <p:nvPr/>
          </p:nvSpPr>
          <p:spPr>
            <a:xfrm>
              <a:off x="1084263" y="1973263"/>
              <a:ext cx="4798124" cy="419460"/>
            </a:xfrm>
            <a:prstGeom prst="roundRect">
              <a:avLst>
                <a:gd name="adj" fmla="val 2738"/>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a:latin typeface="阿里巴巴普惠体 B" panose="00020600040101010101" charset="-122"/>
                <a:ea typeface="阿里巴巴普惠体 B" panose="00020600040101010101" charset="-122"/>
                <a:cs typeface="阿里巴巴普惠体 B" panose="00020600040101010101" charset="-122"/>
              </a:endParaRPr>
            </a:p>
          </p:txBody>
        </p:sp>
        <p:sp>
          <p:nvSpPr>
            <p:cNvPr id="6" name="Rectangle 5"/>
            <p:cNvSpPr/>
            <p:nvPr/>
          </p:nvSpPr>
          <p:spPr>
            <a:xfrm>
              <a:off x="1124447" y="2024128"/>
              <a:ext cx="4563258" cy="368583"/>
            </a:xfrm>
            <a:prstGeom prst="rect">
              <a:avLst/>
            </a:prstGeom>
          </p:spPr>
          <p:txBody>
            <a:bodyPr wrap="square">
              <a:noAutofit/>
            </a:bodyPr>
            <a:lstStyle/>
            <a:p>
              <a:pPr indent="457200" algn="ctr">
                <a:lnSpc>
                  <a:spcPct val="130000"/>
                </a:lnSpc>
                <a:defRPr/>
              </a:pPr>
              <a:r>
                <a:rPr lang="zh-CN" altLang="en-US">
                  <a:latin typeface="+mn-ea"/>
                  <a:cs typeface="+mn-ea"/>
                  <a:sym typeface="+mn-ea"/>
                </a:rPr>
                <a:t>在全球范围内，超过25亿人需要使用一种或多种辅助产品。</a:t>
              </a:r>
            </a:p>
            <a:p>
              <a:pPr indent="457200" algn="ctr">
                <a:lnSpc>
                  <a:spcPct val="130000"/>
                </a:lnSpc>
                <a:defRPr/>
              </a:pPr>
              <a:r>
                <a:rPr lang="zh-CN" altLang="en-US">
                  <a:latin typeface="+mn-ea"/>
                  <a:cs typeface="+mn-ea"/>
                  <a:sym typeface="+mn-ea"/>
                </a:rPr>
                <a:t>据</a:t>
              </a:r>
              <a:r>
                <a:rPr lang="en-US" altLang="zh-CN">
                  <a:latin typeface="+mn-ea"/>
                  <a:cs typeface="+mn-ea"/>
                  <a:sym typeface="+mn-ea"/>
                </a:rPr>
                <a:t>WHO</a:t>
              </a:r>
              <a:r>
                <a:rPr lang="zh-CN" altLang="en-US">
                  <a:latin typeface="+mn-ea"/>
                  <a:cs typeface="+mn-ea"/>
                  <a:sym typeface="+mn-ea"/>
                </a:rPr>
                <a:t>（世界卫生组织）估计，至</a:t>
              </a:r>
              <a:r>
                <a:rPr lang="en-US" altLang="zh-CN">
                  <a:latin typeface="+mn-ea"/>
                  <a:cs typeface="+mn-ea"/>
                  <a:sym typeface="+mn-ea"/>
                </a:rPr>
                <a:t>2050</a:t>
              </a:r>
              <a:r>
                <a:rPr lang="zh-CN" altLang="en-US">
                  <a:latin typeface="+mn-ea"/>
                  <a:cs typeface="+mn-ea"/>
                  <a:sym typeface="+mn-ea"/>
                </a:rPr>
                <a:t>年将有</a:t>
              </a:r>
              <a:r>
                <a:rPr lang="en-US" altLang="zh-CN">
                  <a:latin typeface="+mn-ea"/>
                  <a:cs typeface="+mn-ea"/>
                  <a:sym typeface="+mn-ea"/>
                </a:rPr>
                <a:t>35</a:t>
              </a:r>
              <a:r>
                <a:rPr lang="zh-CN" altLang="en-US">
                  <a:latin typeface="+mn-ea"/>
                  <a:cs typeface="+mn-ea"/>
                  <a:sym typeface="+mn-ea"/>
                </a:rPr>
                <a:t>亿人口需要使用辅助技术产品。</a:t>
              </a:r>
            </a:p>
            <a:p>
              <a:pPr algn="ctr" eaLnBrk="1" fontAlgn="auto" hangingPunct="1">
                <a:lnSpc>
                  <a:spcPct val="130000"/>
                </a:lnSpc>
                <a:spcBef>
                  <a:spcPct val="0"/>
                </a:spcBef>
                <a:spcAft>
                  <a:spcPct val="0"/>
                </a:spcAft>
                <a:defRPr/>
              </a:pPr>
              <a:endParaRPr lang="zh-CN" altLang="en-US">
                <a:latin typeface="+mn-ea"/>
                <a:cs typeface="+mn-ea"/>
                <a:sym typeface="+mn-ea"/>
              </a:endParaRPr>
            </a:p>
          </p:txBody>
        </p:sp>
      </p:grpSp>
      <p:grpSp>
        <p:nvGrpSpPr>
          <p:cNvPr id="5" name="组合 4"/>
          <p:cNvGrpSpPr/>
          <p:nvPr/>
        </p:nvGrpSpPr>
        <p:grpSpPr>
          <a:xfrm>
            <a:off x="1743705" y="3785870"/>
            <a:ext cx="8794753" cy="1547495"/>
            <a:chOff x="7205139" y="33713"/>
            <a:chExt cx="1181545" cy="3475101"/>
          </a:xfrm>
        </p:grpSpPr>
        <p:sp>
          <p:nvSpPr>
            <p:cNvPr id="11" name="Rounded Rectangle 10"/>
            <p:cNvSpPr/>
            <p:nvPr/>
          </p:nvSpPr>
          <p:spPr>
            <a:xfrm>
              <a:off x="7205139" y="33713"/>
              <a:ext cx="1181545" cy="3475101"/>
            </a:xfrm>
            <a:prstGeom prst="roundRect">
              <a:avLst>
                <a:gd name="adj" fmla="val 2738"/>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a:latin typeface="阿里巴巴普惠体 B" panose="00020600040101010101" charset="-122"/>
                <a:ea typeface="阿里巴巴普惠体 B" panose="00020600040101010101" charset="-122"/>
                <a:cs typeface="阿里巴巴普惠体 B" panose="00020600040101010101" charset="-122"/>
              </a:endParaRPr>
            </a:p>
          </p:txBody>
        </p:sp>
        <p:sp>
          <p:nvSpPr>
            <p:cNvPr id="12" name="Rectangle 11"/>
            <p:cNvSpPr/>
            <p:nvPr/>
          </p:nvSpPr>
          <p:spPr>
            <a:xfrm>
              <a:off x="7244552" y="457227"/>
              <a:ext cx="1113211" cy="2628072"/>
            </a:xfrm>
            <a:prstGeom prst="rect">
              <a:avLst/>
            </a:prstGeom>
          </p:spPr>
          <p:txBody>
            <a:bodyPr wrap="square">
              <a:spAutoFit/>
            </a:bodyPr>
            <a:lstStyle/>
            <a:p>
              <a:pPr algn="ctr">
                <a:lnSpc>
                  <a:spcPct val="130000"/>
                </a:lnSpc>
                <a:defRPr/>
              </a:pPr>
              <a:r>
                <a:rPr lang="zh-CN" altLang="en-US" dirty="0">
                  <a:latin typeface="+mn-ea"/>
                  <a:cs typeface="+mn-ea"/>
                  <a:sym typeface="+mn-ea"/>
                </a:rPr>
                <a:t>目前市面上多数复健器材为统一设计，相对而言针对性和智能性不足，且针对上肢完全失能的康复器材较难设计，数量也相对较少。</a:t>
              </a:r>
            </a:p>
            <a:p>
              <a:pPr algn="ctr">
                <a:lnSpc>
                  <a:spcPct val="130000"/>
                </a:lnSpc>
                <a:defRPr/>
              </a:pPr>
              <a:r>
                <a:rPr lang="zh-CN" altLang="en-US" dirty="0">
                  <a:latin typeface="+mn-ea"/>
                  <a:cs typeface="+mn-ea"/>
                  <a:sym typeface="+mn-ea"/>
                </a:rPr>
                <a:t>因此，我们小组针对这项需求，设计具有运动辅助功能的机械臂。</a:t>
              </a:r>
            </a:p>
          </p:txBody>
        </p:sp>
      </p:grpSp>
      <p:sp>
        <p:nvSpPr>
          <p:cNvPr id="43" name="TextBox 59"/>
          <p:cNvSpPr txBox="1">
            <a:spLocks noChangeArrowheads="1"/>
          </p:cNvSpPr>
          <p:nvPr/>
        </p:nvSpPr>
        <p:spPr bwMode="auto">
          <a:xfrm flipH="1">
            <a:off x="2307590" y="533400"/>
            <a:ext cx="7872095" cy="645160"/>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lgn="ctr">
              <a:defRPr/>
            </a:pPr>
            <a:r>
              <a:rPr lang="zh-CN" altLang="en-US" sz="3600" b="1" kern="0">
                <a:latin typeface="阿里巴巴普惠体 B" panose="00020600040101010101" charset="-122"/>
                <a:ea typeface="阿里巴巴普惠体 B" panose="00020600040101010101" charset="-122"/>
                <a:cs typeface="阿里巴巴普惠体 B" panose="00020600040101010101" charset="-122"/>
              </a:rPr>
              <a:t>运动辅助技术研发需求</a:t>
            </a:r>
          </a:p>
        </p:txBody>
      </p:sp>
      <p:cxnSp>
        <p:nvCxnSpPr>
          <p:cNvPr id="45" name="Straight Connector 58"/>
          <p:cNvCxnSpPr/>
          <p:nvPr/>
        </p:nvCxnSpPr>
        <p:spPr>
          <a:xfrm>
            <a:off x="5478463" y="1383895"/>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图片 9" descr="2"/>
          <p:cNvPicPr>
            <a:picLocks noChangeAspect="1"/>
          </p:cNvPicPr>
          <p:nvPr/>
        </p:nvPicPr>
        <p:blipFill>
          <a:blip r:embed="rId4"/>
          <a:stretch>
            <a:fillRect/>
          </a:stretch>
        </p:blipFill>
        <p:spPr>
          <a:xfrm>
            <a:off x="1370965" y="485775"/>
            <a:ext cx="773430" cy="807720"/>
          </a:xfrm>
          <a:prstGeom prst="rect">
            <a:avLst/>
          </a:prstGeom>
        </p:spPr>
      </p:pic>
      <p:pic>
        <p:nvPicPr>
          <p:cNvPr id="17" name="图片 16" descr="111"/>
          <p:cNvPicPr>
            <a:picLocks noChangeAspect="1"/>
          </p:cNvPicPr>
          <p:nvPr/>
        </p:nvPicPr>
        <p:blipFill>
          <a:blip r:embed="rId5"/>
          <a:stretch>
            <a:fillRect/>
          </a:stretch>
        </p:blipFill>
        <p:spPr>
          <a:xfrm>
            <a:off x="378460" y="533400"/>
            <a:ext cx="1274445" cy="1274445"/>
          </a:xfrm>
          <a:prstGeom prst="rect">
            <a:avLst/>
          </a:prstGeom>
        </p:spPr>
      </p:pic>
      <p:pic>
        <p:nvPicPr>
          <p:cNvPr id="18" name="图片 17" descr="333"/>
          <p:cNvPicPr>
            <a:picLocks noChangeAspect="1"/>
          </p:cNvPicPr>
          <p:nvPr/>
        </p:nvPicPr>
        <p:blipFill>
          <a:blip r:embed="rId6"/>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7"/>
          <a:stretch>
            <a:fillRect/>
          </a:stretch>
        </p:blipFill>
        <p:spPr>
          <a:xfrm>
            <a:off x="665480" y="129540"/>
            <a:ext cx="334645" cy="35623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up)">
                                      <p:cBhvr>
                                        <p:cTn id="24" dur="500"/>
                                        <p:tgtEl>
                                          <p:spTgt spid="10"/>
                                        </p:tgtEl>
                                      </p:cBhvr>
                                    </p:animEffect>
                                  </p:childTnLst>
                                </p:cTn>
                              </p:par>
                              <p:par>
                                <p:cTn id="25" presetID="1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p:tgtEl>
                                          <p:spTgt spid="17"/>
                                        </p:tgtEl>
                                        <p:attrNameLst>
                                          <p:attrName>ppt_y</p:attrName>
                                        </p:attrNameLst>
                                      </p:cBhvr>
                                      <p:tavLst>
                                        <p:tav tm="0">
                                          <p:val>
                                            <p:strVal val="#ppt_y+#ppt_h*1.125000"/>
                                          </p:val>
                                        </p:tav>
                                        <p:tav tm="100000">
                                          <p:val>
                                            <p:strVal val="#ppt_y"/>
                                          </p:val>
                                        </p:tav>
                                      </p:tavLst>
                                    </p:anim>
                                    <p:animEffect transition="in" filter="wipe(up)">
                                      <p:cBhvr>
                                        <p:cTn id="28" dur="500"/>
                                        <p:tgtEl>
                                          <p:spTgt spid="17"/>
                                        </p:tgtEl>
                                      </p:cBhvr>
                                    </p:animEffect>
                                  </p:childTnLst>
                                </p:cTn>
                              </p:par>
                              <p:par>
                                <p:cTn id="29" presetID="1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up)">
                                      <p:cBhvr>
                                        <p:cTn id="32" dur="500"/>
                                        <p:tgtEl>
                                          <p:spTgt spid="18"/>
                                        </p:tgtEl>
                                      </p:cBhvr>
                                    </p:animEffect>
                                  </p:childTnLst>
                                </p:cTn>
                              </p:par>
                              <p:par>
                                <p:cTn id="33" presetID="12" presetClass="entr" presetSubtype="4"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ppt_y</p:attrName>
                                        </p:attrNameLst>
                                      </p:cBhvr>
                                      <p:tavLst>
                                        <p:tav tm="0">
                                          <p:val>
                                            <p:strVal val="#ppt_y+#ppt_h*1.125000"/>
                                          </p:val>
                                        </p:tav>
                                        <p:tav tm="100000">
                                          <p:val>
                                            <p:strVal val="#ppt_y"/>
                                          </p:val>
                                        </p:tav>
                                      </p:tavLst>
                                    </p:anim>
                                    <p:animEffect transition="in" filter="wipe(up)">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4"/>
          <a:stretch>
            <a:fillRect/>
          </a:stretch>
        </p:blipFill>
        <p:spPr>
          <a:xfrm>
            <a:off x="6441440" y="1645285"/>
            <a:ext cx="773430" cy="807720"/>
          </a:xfrm>
          <a:prstGeom prst="rect">
            <a:avLst/>
          </a:prstGeom>
        </p:spPr>
      </p:pic>
      <p:pic>
        <p:nvPicPr>
          <p:cNvPr id="4" name="图片 3" descr="111"/>
          <p:cNvPicPr>
            <a:picLocks noChangeAspect="1"/>
          </p:cNvPicPr>
          <p:nvPr/>
        </p:nvPicPr>
        <p:blipFill>
          <a:blip r:embed="rId5"/>
          <a:stretch>
            <a:fillRect/>
          </a:stretch>
        </p:blipFill>
        <p:spPr>
          <a:xfrm>
            <a:off x="5448935" y="1692910"/>
            <a:ext cx="1274445" cy="1274445"/>
          </a:xfrm>
          <a:prstGeom prst="rect">
            <a:avLst/>
          </a:prstGeom>
        </p:spPr>
      </p:pic>
      <p:pic>
        <p:nvPicPr>
          <p:cNvPr id="8" name="图片 7" descr="333"/>
          <p:cNvPicPr>
            <a:picLocks noChangeAspect="1"/>
          </p:cNvPicPr>
          <p:nvPr/>
        </p:nvPicPr>
        <p:blipFill>
          <a:blip r:embed="rId6"/>
          <a:stretch>
            <a:fillRect/>
          </a:stretch>
        </p:blipFill>
        <p:spPr>
          <a:xfrm>
            <a:off x="5215890" y="2548890"/>
            <a:ext cx="635000" cy="635000"/>
          </a:xfrm>
          <a:prstGeom prst="rect">
            <a:avLst/>
          </a:prstGeom>
        </p:spPr>
      </p:pic>
      <p:pic>
        <p:nvPicPr>
          <p:cNvPr id="9" name="图片 8" descr="444"/>
          <p:cNvPicPr>
            <a:picLocks noChangeAspect="1"/>
          </p:cNvPicPr>
          <p:nvPr/>
        </p:nvPicPr>
        <p:blipFill>
          <a:blip r:embed="rId7"/>
          <a:stretch>
            <a:fillRect/>
          </a:stretch>
        </p:blipFill>
        <p:spPr>
          <a:xfrm>
            <a:off x="5745480" y="1289050"/>
            <a:ext cx="334645" cy="356235"/>
          </a:xfrm>
          <a:prstGeom prst="rect">
            <a:avLst/>
          </a:prstGeom>
        </p:spPr>
      </p:pic>
      <p:sp>
        <p:nvSpPr>
          <p:cNvPr id="3" name="文本框 2"/>
          <p:cNvSpPr txBox="1"/>
          <p:nvPr/>
        </p:nvSpPr>
        <p:spPr>
          <a:xfrm>
            <a:off x="5746115" y="1789430"/>
            <a:ext cx="444500" cy="1014730"/>
          </a:xfrm>
          <a:prstGeom prst="rect">
            <a:avLst/>
          </a:prstGeom>
          <a:noFill/>
        </p:spPr>
        <p:txBody>
          <a:bodyPr wrap="square" rtlCol="0">
            <a:spAutoFit/>
          </a:bodyPr>
          <a:lstStyle/>
          <a:p>
            <a:r>
              <a:rPr lang="en-US" altLang="zh-CN" sz="6000" dirty="0">
                <a:latin typeface="阿里巴巴普惠体 B" panose="00020600040101010101" charset="-122"/>
                <a:ea typeface="阿里巴巴普惠体 B" panose="00020600040101010101" charset="-122"/>
                <a:cs typeface="阿里巴巴普惠体 B" panose="00020600040101010101" charset="-122"/>
              </a:rPr>
              <a:t>2</a:t>
            </a:r>
          </a:p>
        </p:txBody>
      </p:sp>
      <p:sp>
        <p:nvSpPr>
          <p:cNvPr id="34" name="TextBox 17"/>
          <p:cNvSpPr txBox="1"/>
          <p:nvPr/>
        </p:nvSpPr>
        <p:spPr>
          <a:xfrm>
            <a:off x="2056765" y="3930650"/>
            <a:ext cx="8202930" cy="1168400"/>
          </a:xfrm>
          <a:prstGeom prst="rect">
            <a:avLst/>
          </a:prstGeom>
          <a:noFill/>
        </p:spPr>
        <p:txBody>
          <a:bodyPr wrap="none" rtlCol="0">
            <a:spAutoFit/>
          </a:bodyPr>
          <a:lstStyle/>
          <a:p>
            <a:pPr algn="ctr"/>
            <a:r>
              <a:rPr lang="zh-CN" altLang="en-US" sz="4000" b="1" spc="600">
                <a:latin typeface="阿里巴巴普惠体 R" panose="00020600040101010101" charset="-122"/>
                <a:ea typeface="阿里巴巴普惠体 R" panose="00020600040101010101" charset="-122"/>
                <a:cs typeface="阿里巴巴普惠体 R" panose="00020600040101010101" charset="-122"/>
              </a:rPr>
              <a:t>应用场景</a:t>
            </a:r>
            <a:endParaRPr lang="en-US" altLang="zh-CN" sz="4000" b="1" spc="600">
              <a:latin typeface="阿里巴巴普惠体 R" panose="00020600040101010101" charset="-122"/>
              <a:ea typeface="阿里巴巴普惠体 R" panose="00020600040101010101" charset="-122"/>
              <a:cs typeface="阿里巴巴普惠体 R" panose="00020600040101010101" charset="-122"/>
            </a:endParaRPr>
          </a:p>
          <a:p>
            <a:pPr algn="ctr"/>
            <a:r>
              <a:rPr lang="en-GB" altLang="zh-CN" sz="2500" spc="600">
                <a:solidFill>
                  <a:schemeClr val="tx1">
                    <a:lumMod val="50000"/>
                    <a:lumOff val="50000"/>
                  </a:schemeClr>
                </a:solidFill>
                <a:latin typeface="阿里巴巴普惠体 R" panose="00020600040101010101" charset="-122"/>
                <a:ea typeface="阿里巴巴普惠体 R" panose="00020600040101010101" charset="-122"/>
                <a:cs typeface="阿里巴巴普惠体 R" panose="00020600040101010101" charset="-122"/>
              </a:rPr>
              <a:t>Analysis of Application Scenarios</a:t>
            </a:r>
            <a:r>
              <a:rPr lang="zh-CN" altLang="en-US" sz="3000" spc="600">
                <a:latin typeface="阿里巴巴普惠体 R" panose="00020600040101010101" charset="-122"/>
                <a:ea typeface="阿里巴巴普惠体 R" panose="00020600040101010101" charset="-122"/>
                <a:cs typeface="阿里巴巴普惠体 R" panose="00020600040101010101" charset="-122"/>
              </a:rPr>
              <a:t> </a:t>
            </a:r>
            <a:endParaRPr lang="id-ID" sz="3000" spc="600">
              <a:latin typeface="阿里巴巴普惠体 R" panose="00020600040101010101" charset="-122"/>
              <a:ea typeface="阿里巴巴普惠体 R" panose="00020600040101010101" charset="-122"/>
              <a:cs typeface="阿里巴巴普惠体 R" panose="0002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ppt_y</p:attrName>
                                        </p:attrNameLst>
                                      </p:cBhvr>
                                      <p:tavLst>
                                        <p:tav tm="0">
                                          <p:val>
                                            <p:strVal val="#ppt_y+#ppt_h*1.125000"/>
                                          </p:val>
                                        </p:tav>
                                        <p:tav tm="100000">
                                          <p:val>
                                            <p:strVal val="#ppt_y"/>
                                          </p:val>
                                        </p:tav>
                                      </p:tavLst>
                                    </p:anim>
                                    <p:animEffect transition="in" filter="wipe(up)">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down)">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8095" y="2024380"/>
            <a:ext cx="2828925" cy="4046220"/>
            <a:chOff x="1084263" y="1973263"/>
            <a:chExt cx="2017712" cy="2439987"/>
          </a:xfrm>
        </p:grpSpPr>
        <p:sp>
          <p:nvSpPr>
            <p:cNvPr id="4" name="Rounded Rectangle 3"/>
            <p:cNvSpPr/>
            <p:nvPr/>
          </p:nvSpPr>
          <p:spPr>
            <a:xfrm>
              <a:off x="1084263" y="1973263"/>
              <a:ext cx="2017712" cy="2439987"/>
            </a:xfrm>
            <a:prstGeom prst="roundRect">
              <a:avLst>
                <a:gd name="adj" fmla="val 2738"/>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a:latin typeface="阿里巴巴普惠体 B" panose="00020600040101010101" charset="-122"/>
                <a:ea typeface="阿里巴巴普惠体 B" panose="00020600040101010101" charset="-122"/>
                <a:cs typeface="阿里巴巴普惠体 B" panose="00020600040101010101" charset="-122"/>
              </a:endParaRPr>
            </a:p>
          </p:txBody>
        </p:sp>
        <p:sp>
          <p:nvSpPr>
            <p:cNvPr id="6" name="Rectangle 5"/>
            <p:cNvSpPr/>
            <p:nvPr/>
          </p:nvSpPr>
          <p:spPr>
            <a:xfrm>
              <a:off x="1244600" y="2524724"/>
              <a:ext cx="1697038" cy="1164087"/>
            </a:xfrm>
            <a:prstGeom prst="rect">
              <a:avLst/>
            </a:prstGeom>
          </p:spPr>
          <p:txBody>
            <a:bodyPr>
              <a:spAutoFit/>
            </a:bodyPr>
            <a:lstStyle/>
            <a:p>
              <a:pPr algn="ctr" eaLnBrk="1" fontAlgn="auto" hangingPunct="1">
                <a:lnSpc>
                  <a:spcPct val="130000"/>
                </a:lnSpc>
                <a:spcBef>
                  <a:spcPct val="0"/>
                </a:spcBef>
                <a:spcAft>
                  <a:spcPct val="0"/>
                </a:spcAft>
                <a:defRPr/>
              </a:pPr>
              <a:r>
                <a:rPr lang="zh-CN" altLang="en-US" sz="2000" b="1" dirty="0">
                  <a:latin typeface="+mn-ea"/>
                  <a:cs typeface="+mn-ea"/>
                  <a:sym typeface="+mn-ea"/>
                </a:rPr>
                <a:t>医疗康复</a:t>
              </a:r>
            </a:p>
            <a:p>
              <a:pPr algn="ctr" eaLnBrk="1" fontAlgn="auto" hangingPunct="1">
                <a:lnSpc>
                  <a:spcPct val="130000"/>
                </a:lnSpc>
                <a:spcBef>
                  <a:spcPct val="0"/>
                </a:spcBef>
                <a:spcAft>
                  <a:spcPct val="0"/>
                </a:spcAft>
                <a:defRPr/>
              </a:pPr>
              <a:r>
                <a:rPr lang="en-US" altLang="zh-CN" sz="1400" dirty="0">
                  <a:latin typeface="+mn-ea"/>
                  <a:cs typeface="+mn-ea"/>
                  <a:sym typeface="+mn-ea"/>
                </a:rPr>
                <a:t>    </a:t>
              </a:r>
              <a:r>
                <a:rPr lang="zh-CN" altLang="en-US" dirty="0">
                  <a:latin typeface="+mn-ea"/>
                  <a:cs typeface="+mn-ea"/>
                  <a:sym typeface="+mn-ea"/>
                </a:rPr>
                <a:t>我们希望通过机器臂达到辅助使用者恢复肌肉，进行力量康复训练的效果。</a:t>
              </a:r>
            </a:p>
          </p:txBody>
        </p:sp>
      </p:grpSp>
      <p:grpSp>
        <p:nvGrpSpPr>
          <p:cNvPr id="3" name="组合 2"/>
          <p:cNvGrpSpPr/>
          <p:nvPr/>
        </p:nvGrpSpPr>
        <p:grpSpPr>
          <a:xfrm>
            <a:off x="4629785" y="2023745"/>
            <a:ext cx="2908300" cy="4046221"/>
            <a:chOff x="3752850" y="1973263"/>
            <a:chExt cx="2017713" cy="3186464"/>
          </a:xfrm>
        </p:grpSpPr>
        <p:sp>
          <p:nvSpPr>
            <p:cNvPr id="8" name="Rounded Rectangle 7"/>
            <p:cNvSpPr/>
            <p:nvPr/>
          </p:nvSpPr>
          <p:spPr>
            <a:xfrm>
              <a:off x="3752850" y="1973263"/>
              <a:ext cx="2017713" cy="3186464"/>
            </a:xfrm>
            <a:prstGeom prst="roundRect">
              <a:avLst>
                <a:gd name="adj" fmla="val 2738"/>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a:latin typeface="阿里巴巴普惠体 B" panose="00020600040101010101" charset="-122"/>
                <a:ea typeface="阿里巴巴普惠体 B" panose="00020600040101010101" charset="-122"/>
                <a:cs typeface="阿里巴巴普惠体 B" panose="00020600040101010101" charset="-122"/>
              </a:endParaRPr>
            </a:p>
          </p:txBody>
        </p:sp>
        <p:sp>
          <p:nvSpPr>
            <p:cNvPr id="9" name="Rectangle 8"/>
            <p:cNvSpPr/>
            <p:nvPr/>
          </p:nvSpPr>
          <p:spPr>
            <a:xfrm>
              <a:off x="3913188" y="2615237"/>
              <a:ext cx="1697037" cy="1803262"/>
            </a:xfrm>
            <a:prstGeom prst="rect">
              <a:avLst/>
            </a:prstGeom>
          </p:spPr>
          <p:txBody>
            <a:bodyPr>
              <a:spAutoFit/>
            </a:bodyPr>
            <a:lstStyle/>
            <a:p>
              <a:pPr algn="ctr">
                <a:lnSpc>
                  <a:spcPct val="130000"/>
                </a:lnSpc>
                <a:defRPr/>
              </a:pPr>
              <a:r>
                <a:rPr lang="zh-CN" sz="2000" b="1">
                  <a:latin typeface="+mn-ea"/>
                  <a:cs typeface="+mn-ea"/>
                  <a:sym typeface="+mn-ea"/>
                </a:rPr>
                <a:t>助残辅助</a:t>
              </a:r>
            </a:p>
            <a:p>
              <a:pPr algn="just">
                <a:lnSpc>
                  <a:spcPct val="130000"/>
                </a:lnSpc>
                <a:defRPr/>
              </a:pPr>
              <a:r>
                <a:rPr lang="en-US" altLang="zh-CN">
                  <a:latin typeface="+mn-ea"/>
                  <a:cs typeface="+mn-ea"/>
                  <a:sym typeface="+mn-ea"/>
                </a:rPr>
                <a:t>    </a:t>
              </a:r>
              <a:r>
                <a:rPr lang="zh-CN" altLang="en-US">
                  <a:latin typeface="+mn-ea"/>
                  <a:cs typeface="+mn-ea"/>
                  <a:sym typeface="+mn-ea"/>
                </a:rPr>
                <a:t>我们希望可以这套机械臂可以帮助残疾人更好，更安全的进行锻炼，更方便的融入生活。</a:t>
              </a:r>
            </a:p>
          </p:txBody>
        </p:sp>
      </p:grpSp>
      <p:grpSp>
        <p:nvGrpSpPr>
          <p:cNvPr id="5" name="组合 4"/>
          <p:cNvGrpSpPr/>
          <p:nvPr/>
        </p:nvGrpSpPr>
        <p:grpSpPr>
          <a:xfrm>
            <a:off x="8101331" y="2024380"/>
            <a:ext cx="2827654" cy="4046220"/>
            <a:chOff x="7173319" y="1689270"/>
            <a:chExt cx="1265831" cy="3475101"/>
          </a:xfrm>
        </p:grpSpPr>
        <p:sp>
          <p:nvSpPr>
            <p:cNvPr id="11" name="Rounded Rectangle 10"/>
            <p:cNvSpPr/>
            <p:nvPr/>
          </p:nvSpPr>
          <p:spPr>
            <a:xfrm>
              <a:off x="7173319" y="1689270"/>
              <a:ext cx="1265831" cy="3475101"/>
            </a:xfrm>
            <a:prstGeom prst="roundRect">
              <a:avLst>
                <a:gd name="adj" fmla="val 2738"/>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a:latin typeface="阿里巴巴普惠体 B" panose="00020600040101010101" charset="-122"/>
                <a:ea typeface="阿里巴巴普惠体 B" panose="00020600040101010101" charset="-122"/>
                <a:cs typeface="阿里巴巴普惠体 B" panose="00020600040101010101" charset="-122"/>
              </a:endParaRPr>
            </a:p>
          </p:txBody>
        </p:sp>
        <p:sp>
          <p:nvSpPr>
            <p:cNvPr id="12" name="Rectangle 11"/>
            <p:cNvSpPr/>
            <p:nvPr/>
          </p:nvSpPr>
          <p:spPr>
            <a:xfrm>
              <a:off x="7260304" y="2474599"/>
              <a:ext cx="1091293" cy="1657926"/>
            </a:xfrm>
            <a:prstGeom prst="rect">
              <a:avLst/>
            </a:prstGeom>
          </p:spPr>
          <p:txBody>
            <a:bodyPr wrap="square">
              <a:spAutoFit/>
            </a:bodyPr>
            <a:lstStyle/>
            <a:p>
              <a:pPr algn="ctr">
                <a:lnSpc>
                  <a:spcPct val="130000"/>
                </a:lnSpc>
                <a:defRPr/>
              </a:pPr>
              <a:r>
                <a:rPr lang="zh-CN" altLang="en-US" sz="2000" b="1" dirty="0">
                  <a:latin typeface="+mn-ea"/>
                  <a:cs typeface="+mn-ea"/>
                  <a:sym typeface="+mn-ea"/>
                </a:rPr>
                <a:t>迁移拓展</a:t>
              </a:r>
            </a:p>
            <a:p>
              <a:pPr algn="just">
                <a:lnSpc>
                  <a:spcPct val="130000"/>
                </a:lnSpc>
                <a:defRPr/>
              </a:pPr>
              <a:r>
                <a:rPr lang="en-US" altLang="zh-CN" dirty="0">
                  <a:latin typeface="+mn-ea"/>
                  <a:cs typeface="+mn-ea"/>
                  <a:sym typeface="+mn-ea"/>
                </a:rPr>
                <a:t>    </a:t>
              </a:r>
              <a:r>
                <a:rPr lang="zh-CN" altLang="en-US" dirty="0">
                  <a:latin typeface="+mn-ea"/>
                  <a:cs typeface="+mn-ea"/>
                  <a:sym typeface="+mn-ea"/>
                </a:rPr>
                <a:t>我们希望通过对机械臂的研究可以迁移到其他部分，比如下肢康复机械腿。</a:t>
              </a:r>
            </a:p>
          </p:txBody>
        </p:sp>
      </p:grpSp>
      <p:grpSp>
        <p:nvGrpSpPr>
          <p:cNvPr id="42" name="组合 41"/>
          <p:cNvGrpSpPr/>
          <p:nvPr/>
        </p:nvGrpSpPr>
        <p:grpSpPr>
          <a:xfrm>
            <a:off x="1196401" y="589870"/>
            <a:ext cx="9420225" cy="645160"/>
            <a:chOff x="2494001" y="396559"/>
            <a:chExt cx="9420225" cy="645160"/>
          </a:xfrm>
        </p:grpSpPr>
        <p:sp>
          <p:nvSpPr>
            <p:cNvPr id="43" name="TextBox 59"/>
            <p:cNvSpPr txBox="1">
              <a:spLocks noChangeArrowheads="1"/>
            </p:cNvSpPr>
            <p:nvPr/>
          </p:nvSpPr>
          <p:spPr bwMode="auto">
            <a:xfrm flipH="1">
              <a:off x="2494001" y="396559"/>
              <a:ext cx="6904913" cy="645160"/>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lgn="ctr">
                <a:defRPr/>
              </a:pPr>
              <a:r>
                <a:rPr lang="zh-CN" altLang="en-US" sz="3600" b="1" kern="0">
                  <a:latin typeface="阿里巴巴普惠体 B" panose="00020600040101010101" charset="-122"/>
                  <a:ea typeface="阿里巴巴普惠体 B" panose="00020600040101010101" charset="-122"/>
                  <a:cs typeface="阿里巴巴普惠体 B" panose="00020600040101010101" charset="-122"/>
                </a:rPr>
                <a:t>具体应用场景分析</a:t>
              </a:r>
            </a:p>
          </p:txBody>
        </p:sp>
        <p:sp>
          <p:nvSpPr>
            <p:cNvPr id="44" name="矩形 43"/>
            <p:cNvSpPr/>
            <p:nvPr/>
          </p:nvSpPr>
          <p:spPr>
            <a:xfrm>
              <a:off x="7598766" y="428944"/>
              <a:ext cx="4315460" cy="553085"/>
            </a:xfrm>
            <a:prstGeom prst="rect">
              <a:avLst/>
            </a:prstGeom>
          </p:spPr>
          <p:txBody>
            <a:bodyPr wrap="square">
              <a:spAutoFit/>
            </a:bodyPr>
            <a:lstStyle/>
            <a:p>
              <a:pPr algn="l">
                <a:defRPr/>
              </a:pPr>
              <a:r>
                <a:rPr lang="en-GB" altLang="zh-CN" sz="1500" spc="600">
                  <a:solidFill>
                    <a:schemeClr val="tx1">
                      <a:lumMod val="50000"/>
                      <a:lumOff val="50000"/>
                    </a:schemeClr>
                  </a:solidFill>
                  <a:latin typeface="阿里巴巴普惠体 R" panose="00020600040101010101" charset="-122"/>
                  <a:ea typeface="阿里巴巴普惠体 R" panose="00020600040101010101" charset="-122"/>
                  <a:cs typeface="阿里巴巴普惠体 R" panose="00020600040101010101" charset="-122"/>
                  <a:sym typeface="+mn-ea"/>
                </a:rPr>
                <a:t>Analysis of Application Scenarios</a:t>
              </a:r>
              <a:endParaRPr lang="en-US" altLang="ko-KR" sz="1500" kern="0" spc="30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cxnSp>
        <p:nvCxnSpPr>
          <p:cNvPr id="45" name="Straight Connector 58"/>
          <p:cNvCxnSpPr/>
          <p:nvPr/>
        </p:nvCxnSpPr>
        <p:spPr>
          <a:xfrm>
            <a:off x="5478463" y="1383895"/>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图片 9" descr="2"/>
          <p:cNvPicPr>
            <a:picLocks noChangeAspect="1"/>
          </p:cNvPicPr>
          <p:nvPr/>
        </p:nvPicPr>
        <p:blipFill>
          <a:blip r:embed="rId4"/>
          <a:stretch>
            <a:fillRect/>
          </a:stretch>
        </p:blipFill>
        <p:spPr>
          <a:xfrm>
            <a:off x="1370965" y="485775"/>
            <a:ext cx="773430" cy="807720"/>
          </a:xfrm>
          <a:prstGeom prst="rect">
            <a:avLst/>
          </a:prstGeom>
        </p:spPr>
      </p:pic>
      <p:pic>
        <p:nvPicPr>
          <p:cNvPr id="17" name="图片 16" descr="111"/>
          <p:cNvPicPr>
            <a:picLocks noChangeAspect="1"/>
          </p:cNvPicPr>
          <p:nvPr/>
        </p:nvPicPr>
        <p:blipFill>
          <a:blip r:embed="rId5"/>
          <a:stretch>
            <a:fillRect/>
          </a:stretch>
        </p:blipFill>
        <p:spPr>
          <a:xfrm>
            <a:off x="378460" y="533400"/>
            <a:ext cx="1274445" cy="1274445"/>
          </a:xfrm>
          <a:prstGeom prst="rect">
            <a:avLst/>
          </a:prstGeom>
        </p:spPr>
      </p:pic>
      <p:pic>
        <p:nvPicPr>
          <p:cNvPr id="18" name="图片 17" descr="333"/>
          <p:cNvPicPr>
            <a:picLocks noChangeAspect="1"/>
          </p:cNvPicPr>
          <p:nvPr/>
        </p:nvPicPr>
        <p:blipFill>
          <a:blip r:embed="rId6"/>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7"/>
          <a:stretch>
            <a:fillRect/>
          </a:stretch>
        </p:blipFill>
        <p:spPr>
          <a:xfrm>
            <a:off x="665480" y="129540"/>
            <a:ext cx="334645" cy="35623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0-#ppt_w/2"/>
                                          </p:val>
                                        </p:tav>
                                        <p:tav tm="100000">
                                          <p:val>
                                            <p:strVal val="#ppt_x"/>
                                          </p:val>
                                        </p:tav>
                                      </p:tavLst>
                                    </p:anim>
                                    <p:anim calcmode="lin" valueType="num">
                                      <p:cBhvr additive="base">
                                        <p:cTn id="8" dur="10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42"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3500"/>
                            </p:stCondLst>
                            <p:childTnLst>
                              <p:par>
                                <p:cTn id="26" presetID="42"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par>
                          <p:cTn id="31" fill="hold">
                            <p:stCondLst>
                              <p:cond delay="4500"/>
                            </p:stCondLst>
                            <p:childTnLst>
                              <p:par>
                                <p:cTn id="32" presetID="1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ppt_y</p:attrName>
                                        </p:attrNameLst>
                                      </p:cBhvr>
                                      <p:tavLst>
                                        <p:tav tm="0">
                                          <p:val>
                                            <p:strVal val="#ppt_y+#ppt_h*1.125000"/>
                                          </p:val>
                                        </p:tav>
                                        <p:tav tm="100000">
                                          <p:val>
                                            <p:strVal val="#ppt_y"/>
                                          </p:val>
                                        </p:tav>
                                      </p:tavLst>
                                    </p:anim>
                                    <p:animEffect transition="in" filter="wipe(up)">
                                      <p:cBhvr>
                                        <p:cTn id="35" dur="500"/>
                                        <p:tgtEl>
                                          <p:spTgt spid="10"/>
                                        </p:tgtEl>
                                      </p:cBhvr>
                                    </p:animEffect>
                                  </p:childTnLst>
                                </p:cTn>
                              </p:par>
                              <p:par>
                                <p:cTn id="36" presetID="12" presetClass="entr" presetSubtype="4"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p:tgtEl>
                                          <p:spTgt spid="17"/>
                                        </p:tgtEl>
                                        <p:attrNameLst>
                                          <p:attrName>ppt_y</p:attrName>
                                        </p:attrNameLst>
                                      </p:cBhvr>
                                      <p:tavLst>
                                        <p:tav tm="0">
                                          <p:val>
                                            <p:strVal val="#ppt_y+#ppt_h*1.125000"/>
                                          </p:val>
                                        </p:tav>
                                        <p:tav tm="100000">
                                          <p:val>
                                            <p:strVal val="#ppt_y"/>
                                          </p:val>
                                        </p:tav>
                                      </p:tavLst>
                                    </p:anim>
                                    <p:animEffect transition="in" filter="wipe(up)">
                                      <p:cBhvr>
                                        <p:cTn id="39" dur="500"/>
                                        <p:tgtEl>
                                          <p:spTgt spid="17"/>
                                        </p:tgtEl>
                                      </p:cBhvr>
                                    </p:animEffect>
                                  </p:childTnLst>
                                </p:cTn>
                              </p:par>
                              <p:par>
                                <p:cTn id="40" presetID="12" presetClass="entr" presetSubtype="4"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p:tgtEl>
                                          <p:spTgt spid="18"/>
                                        </p:tgtEl>
                                        <p:attrNameLst>
                                          <p:attrName>ppt_y</p:attrName>
                                        </p:attrNameLst>
                                      </p:cBhvr>
                                      <p:tavLst>
                                        <p:tav tm="0">
                                          <p:val>
                                            <p:strVal val="#ppt_y+#ppt_h*1.125000"/>
                                          </p:val>
                                        </p:tav>
                                        <p:tav tm="100000">
                                          <p:val>
                                            <p:strVal val="#ppt_y"/>
                                          </p:val>
                                        </p:tav>
                                      </p:tavLst>
                                    </p:anim>
                                    <p:animEffect transition="in" filter="wipe(up)">
                                      <p:cBhvr>
                                        <p:cTn id="43" dur="500"/>
                                        <p:tgtEl>
                                          <p:spTgt spid="18"/>
                                        </p:tgtEl>
                                      </p:cBhvr>
                                    </p:animEffect>
                                  </p:childTnLst>
                                </p:cTn>
                              </p:par>
                              <p:par>
                                <p:cTn id="44" presetID="1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p:tgtEl>
                                          <p:spTgt spid="19"/>
                                        </p:tgtEl>
                                        <p:attrNameLst>
                                          <p:attrName>ppt_y</p:attrName>
                                        </p:attrNameLst>
                                      </p:cBhvr>
                                      <p:tavLst>
                                        <p:tav tm="0">
                                          <p:val>
                                            <p:strVal val="#ppt_y+#ppt_h*1.125000"/>
                                          </p:val>
                                        </p:tav>
                                        <p:tav tm="100000">
                                          <p:val>
                                            <p:strVal val="#ppt_y"/>
                                          </p:val>
                                        </p:tav>
                                      </p:tavLst>
                                    </p:anim>
                                    <p:animEffect transition="in" filter="wipe(up)">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4"/>
          <a:stretch>
            <a:fillRect/>
          </a:stretch>
        </p:blipFill>
        <p:spPr>
          <a:xfrm>
            <a:off x="6441440" y="1710055"/>
            <a:ext cx="773430" cy="807720"/>
          </a:xfrm>
          <a:prstGeom prst="rect">
            <a:avLst/>
          </a:prstGeom>
        </p:spPr>
      </p:pic>
      <p:pic>
        <p:nvPicPr>
          <p:cNvPr id="4" name="图片 3" descr="111"/>
          <p:cNvPicPr>
            <a:picLocks noChangeAspect="1"/>
          </p:cNvPicPr>
          <p:nvPr/>
        </p:nvPicPr>
        <p:blipFill>
          <a:blip r:embed="rId5"/>
          <a:stretch>
            <a:fillRect/>
          </a:stretch>
        </p:blipFill>
        <p:spPr>
          <a:xfrm>
            <a:off x="5448935" y="1757680"/>
            <a:ext cx="1274445" cy="1274445"/>
          </a:xfrm>
          <a:prstGeom prst="rect">
            <a:avLst/>
          </a:prstGeom>
        </p:spPr>
      </p:pic>
      <p:pic>
        <p:nvPicPr>
          <p:cNvPr id="8" name="图片 7" descr="333"/>
          <p:cNvPicPr>
            <a:picLocks noChangeAspect="1"/>
          </p:cNvPicPr>
          <p:nvPr/>
        </p:nvPicPr>
        <p:blipFill>
          <a:blip r:embed="rId6"/>
          <a:stretch>
            <a:fillRect/>
          </a:stretch>
        </p:blipFill>
        <p:spPr>
          <a:xfrm>
            <a:off x="5215890" y="2613660"/>
            <a:ext cx="635000" cy="635000"/>
          </a:xfrm>
          <a:prstGeom prst="rect">
            <a:avLst/>
          </a:prstGeom>
        </p:spPr>
      </p:pic>
      <p:pic>
        <p:nvPicPr>
          <p:cNvPr id="9" name="图片 8" descr="444"/>
          <p:cNvPicPr>
            <a:picLocks noChangeAspect="1"/>
          </p:cNvPicPr>
          <p:nvPr/>
        </p:nvPicPr>
        <p:blipFill>
          <a:blip r:embed="rId7"/>
          <a:stretch>
            <a:fillRect/>
          </a:stretch>
        </p:blipFill>
        <p:spPr>
          <a:xfrm>
            <a:off x="5745480" y="1353820"/>
            <a:ext cx="334645" cy="356235"/>
          </a:xfrm>
          <a:prstGeom prst="rect">
            <a:avLst/>
          </a:prstGeom>
        </p:spPr>
      </p:pic>
      <p:sp>
        <p:nvSpPr>
          <p:cNvPr id="3" name="文本框 2"/>
          <p:cNvSpPr txBox="1"/>
          <p:nvPr/>
        </p:nvSpPr>
        <p:spPr>
          <a:xfrm>
            <a:off x="5746115" y="1854200"/>
            <a:ext cx="444500" cy="1014730"/>
          </a:xfrm>
          <a:prstGeom prst="rect">
            <a:avLst/>
          </a:prstGeom>
          <a:noFill/>
        </p:spPr>
        <p:txBody>
          <a:bodyPr wrap="square" rtlCol="0">
            <a:spAutoFit/>
          </a:bodyPr>
          <a:lstStyle/>
          <a:p>
            <a:r>
              <a:rPr lang="en-US" altLang="zh-CN" sz="6000" dirty="0">
                <a:latin typeface="阿里巴巴普惠体 B" panose="00020600040101010101" charset="-122"/>
                <a:ea typeface="阿里巴巴普惠体 B" panose="00020600040101010101" charset="-122"/>
                <a:cs typeface="阿里巴巴普惠体 B" panose="00020600040101010101" charset="-122"/>
              </a:rPr>
              <a:t>3</a:t>
            </a:r>
          </a:p>
        </p:txBody>
      </p:sp>
      <p:sp>
        <p:nvSpPr>
          <p:cNvPr id="34" name="TextBox 17"/>
          <p:cNvSpPr txBox="1"/>
          <p:nvPr/>
        </p:nvSpPr>
        <p:spPr>
          <a:xfrm>
            <a:off x="3644900" y="3940175"/>
            <a:ext cx="4812030" cy="937260"/>
          </a:xfrm>
          <a:prstGeom prst="rect">
            <a:avLst/>
          </a:prstGeom>
          <a:noFill/>
        </p:spPr>
        <p:txBody>
          <a:bodyPr wrap="none" rtlCol="0">
            <a:spAutoFit/>
          </a:bodyPr>
          <a:lstStyle/>
          <a:p>
            <a:pPr algn="ctr"/>
            <a:r>
              <a:rPr lang="zh-CN" altLang="en-US" sz="4000" b="1" spc="600" dirty="0">
                <a:latin typeface="宋体" panose="02010600030101010101" pitchFamily="2" charset="-122"/>
                <a:ea typeface="阿里巴巴普惠体 B" panose="00020600040101010101" charset="-122"/>
                <a:cs typeface="Lato Regular"/>
              </a:rPr>
              <a:t> 研究思路</a:t>
            </a:r>
            <a:r>
              <a:rPr lang="zh-CN" altLang="en-US" sz="4000" b="1" spc="600" dirty="0">
                <a:latin typeface="宋体" panose="02010600030101010101" pitchFamily="2" charset="-122"/>
                <a:ea typeface="宋体" panose="02010600030101010101" pitchFamily="2" charset="-122"/>
                <a:cs typeface="Lato Regular"/>
              </a:rPr>
              <a:t> </a:t>
            </a:r>
            <a:endParaRPr lang="en-US" altLang="zh-CN" sz="4000" b="1" spc="600" dirty="0">
              <a:latin typeface="宋体" panose="02010600030101010101" pitchFamily="2" charset="-122"/>
              <a:ea typeface="宋体" panose="02010600030101010101" pitchFamily="2" charset="-122"/>
              <a:cs typeface="Lato Regular"/>
            </a:endParaRPr>
          </a:p>
          <a:p>
            <a:pPr algn="ctr"/>
            <a:r>
              <a:rPr lang="en-US" altLang="zh-CN" sz="1500" spc="600" dirty="0">
                <a:solidFill>
                  <a:schemeClr val="tx1">
                    <a:lumMod val="50000"/>
                    <a:lumOff val="50000"/>
                  </a:schemeClr>
                </a:solidFill>
                <a:latin typeface="阿里巴巴普惠体 R" panose="00020600040101010101" charset="-122"/>
                <a:ea typeface="阿里巴巴普惠体 R" panose="00020600040101010101" charset="-122"/>
              </a:rPr>
              <a:t>Preliminary Design Proposal</a:t>
            </a:r>
          </a:p>
        </p:txBody>
      </p:sp>
    </p:spTree>
    <p:custDataLst>
      <p:tags r:id="rId1"/>
    </p:custDataLst>
    <p:extLst>
      <p:ext uri="{BB962C8B-B14F-4D97-AF65-F5344CB8AC3E}">
        <p14:creationId xmlns:p14="http://schemas.microsoft.com/office/powerpoint/2010/main" val="17793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ppt_y</p:attrName>
                                        </p:attrNameLst>
                                      </p:cBhvr>
                                      <p:tavLst>
                                        <p:tav tm="0">
                                          <p:val>
                                            <p:strVal val="#ppt_y+#ppt_h*1.125000"/>
                                          </p:val>
                                        </p:tav>
                                        <p:tav tm="100000">
                                          <p:val>
                                            <p:strVal val="#ppt_y"/>
                                          </p:val>
                                        </p:tav>
                                      </p:tavLst>
                                    </p:anim>
                                    <p:animEffect transition="in" filter="wipe(up)">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down)">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
          <p:cNvPicPr>
            <a:picLocks noChangeAspect="1"/>
          </p:cNvPicPr>
          <p:nvPr/>
        </p:nvPicPr>
        <p:blipFill>
          <a:blip r:embed="rId7"/>
          <a:stretch>
            <a:fillRect/>
          </a:stretch>
        </p:blipFill>
        <p:spPr>
          <a:xfrm>
            <a:off x="1367790" y="485775"/>
            <a:ext cx="773430" cy="807720"/>
          </a:xfrm>
          <a:prstGeom prst="rect">
            <a:avLst/>
          </a:prstGeom>
        </p:spPr>
      </p:pic>
      <p:pic>
        <p:nvPicPr>
          <p:cNvPr id="3" name="图片 2" descr="111"/>
          <p:cNvPicPr>
            <a:picLocks noChangeAspect="1"/>
          </p:cNvPicPr>
          <p:nvPr/>
        </p:nvPicPr>
        <p:blipFill>
          <a:blip r:embed="rId8"/>
          <a:stretch>
            <a:fillRect/>
          </a:stretch>
        </p:blipFill>
        <p:spPr>
          <a:xfrm>
            <a:off x="326182" y="307657"/>
            <a:ext cx="1274445" cy="1274445"/>
          </a:xfrm>
          <a:prstGeom prst="rect">
            <a:avLst/>
          </a:prstGeom>
        </p:spPr>
      </p:pic>
      <p:pic>
        <p:nvPicPr>
          <p:cNvPr id="4" name="图片 3" descr="333"/>
          <p:cNvPicPr>
            <a:picLocks noChangeAspect="1"/>
          </p:cNvPicPr>
          <p:nvPr/>
        </p:nvPicPr>
        <p:blipFill>
          <a:blip r:embed="rId9"/>
          <a:stretch>
            <a:fillRect/>
          </a:stretch>
        </p:blipFill>
        <p:spPr>
          <a:xfrm>
            <a:off x="145415" y="1389380"/>
            <a:ext cx="635000" cy="635000"/>
          </a:xfrm>
          <a:prstGeom prst="rect">
            <a:avLst/>
          </a:prstGeom>
        </p:spPr>
      </p:pic>
      <p:pic>
        <p:nvPicPr>
          <p:cNvPr id="19" name="图片 18" descr="444"/>
          <p:cNvPicPr>
            <a:picLocks noChangeAspect="1"/>
          </p:cNvPicPr>
          <p:nvPr/>
        </p:nvPicPr>
        <p:blipFill>
          <a:blip r:embed="rId10"/>
          <a:stretch>
            <a:fillRect/>
          </a:stretch>
        </p:blipFill>
        <p:spPr>
          <a:xfrm>
            <a:off x="665480" y="129540"/>
            <a:ext cx="334645" cy="356235"/>
          </a:xfrm>
          <a:prstGeom prst="rect">
            <a:avLst/>
          </a:prstGeom>
        </p:spPr>
      </p:pic>
      <p:cxnSp>
        <p:nvCxnSpPr>
          <p:cNvPr id="5" name="Straight Connector 58"/>
          <p:cNvCxnSpPr/>
          <p:nvPr>
            <p:custDataLst>
              <p:tags r:id="rId2"/>
            </p:custDataLst>
          </p:nvPr>
        </p:nvCxnSpPr>
        <p:spPr>
          <a:xfrm>
            <a:off x="5307640" y="1294962"/>
            <a:ext cx="1069975"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842260" y="467995"/>
            <a:ext cx="7287895" cy="645160"/>
            <a:chOff x="4986" y="686"/>
            <a:chExt cx="11477" cy="1016"/>
          </a:xfrm>
        </p:grpSpPr>
        <p:sp>
          <p:nvSpPr>
            <p:cNvPr id="7" name="TextBox 59"/>
            <p:cNvSpPr txBox="1">
              <a:spLocks noChangeArrowheads="1"/>
            </p:cNvSpPr>
            <p:nvPr>
              <p:custDataLst>
                <p:tags r:id="rId3"/>
              </p:custDataLst>
            </p:nvPr>
          </p:nvSpPr>
          <p:spPr bwMode="auto">
            <a:xfrm flipH="1">
              <a:off x="4986" y="686"/>
              <a:ext cx="9228" cy="1016"/>
            </a:xfrm>
            <a:prstGeom prst="rect">
              <a:avLst/>
            </a:prstGeom>
            <a:noFill/>
            <a:ln>
              <a:noFill/>
            </a:ln>
          </p:spPr>
          <p:txBody>
            <a:bodyPr wrap="square">
              <a:spAutoFit/>
            </a:bodyPr>
            <a:lstStyle>
              <a:lvl1pPr eaLnBrk="0" hangingPunct="0">
                <a:defRPr>
                  <a:solidFill>
                    <a:schemeClr val="tx1"/>
                  </a:solidFill>
                  <a:latin typeface="Arial" panose="020B0604020202020204"/>
                  <a:ea typeface="宋体" panose="02010600030101010101" pitchFamily="2" charset="-122"/>
                </a:defRPr>
              </a:lvl1pPr>
              <a:lvl2pPr marL="742950" indent="-285750" eaLnBrk="0" hangingPunct="0">
                <a:defRPr>
                  <a:solidFill>
                    <a:schemeClr val="tx1"/>
                  </a:solidFill>
                  <a:latin typeface="Arial" panose="020B0604020202020204"/>
                  <a:ea typeface="宋体" panose="02010600030101010101" pitchFamily="2" charset="-122"/>
                </a:defRPr>
              </a:lvl2pPr>
              <a:lvl3pPr marL="1143000" indent="-228600" eaLnBrk="0" hangingPunct="0">
                <a:defRPr>
                  <a:solidFill>
                    <a:schemeClr val="tx1"/>
                  </a:solidFill>
                  <a:latin typeface="Arial" panose="020B0604020202020204"/>
                  <a:ea typeface="宋体" panose="02010600030101010101" pitchFamily="2" charset="-122"/>
                </a:defRPr>
              </a:lvl3pPr>
              <a:lvl4pPr marL="1600200" indent="-228600" eaLnBrk="0" hangingPunct="0">
                <a:defRPr>
                  <a:solidFill>
                    <a:schemeClr val="tx1"/>
                  </a:solidFill>
                  <a:latin typeface="Arial" panose="020B0604020202020204"/>
                  <a:ea typeface="宋体" panose="02010600030101010101" pitchFamily="2" charset="-122"/>
                </a:defRPr>
              </a:lvl4pPr>
              <a:lvl5pPr marL="2057400" indent="-228600" eaLnBrk="0" hangingPunct="0">
                <a:defRPr>
                  <a:solidFill>
                    <a:schemeClr val="tx1"/>
                  </a:solidFill>
                  <a:latin typeface="Arial" panose="020B060402020202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a:ea typeface="宋体" panose="02010600030101010101" pitchFamily="2" charset="-122"/>
                </a:defRPr>
              </a:lvl9pPr>
            </a:lstStyle>
            <a:p>
              <a:pPr>
                <a:defRPr/>
              </a:pPr>
              <a:r>
                <a:rPr lang="zh-CN" altLang="en-US" sz="3600" b="1" kern="0" dirty="0">
                  <a:solidFill>
                    <a:schemeClr val="tx1">
                      <a:lumMod val="95000"/>
                      <a:lumOff val="5000"/>
                    </a:schemeClr>
                  </a:solidFill>
                  <a:latin typeface="宋体" panose="02010600030101010101" pitchFamily="2" charset="-122"/>
                  <a:cs typeface="阿里巴巴普惠体 B" panose="00020600040101010101" charset="-122"/>
                </a:rPr>
                <a:t>研究思路</a:t>
              </a:r>
              <a:endParaRPr lang="en-US" altLang="ko-KR" sz="2400" kern="0" dirty="0">
                <a:solidFill>
                  <a:schemeClr val="tx1">
                    <a:lumMod val="95000"/>
                    <a:lumOff val="5000"/>
                  </a:schemeClr>
                </a:solidFill>
                <a:latin typeface="宋体" panose="02010600030101010101" pitchFamily="2" charset="-122"/>
                <a:cs typeface="阿里巴巴普惠体 B" panose="00020600040101010101" charset="-122"/>
              </a:endParaRPr>
            </a:p>
          </p:txBody>
        </p:sp>
        <p:sp>
          <p:nvSpPr>
            <p:cNvPr id="8" name="矩形 7"/>
            <p:cNvSpPr/>
            <p:nvPr>
              <p:custDataLst>
                <p:tags r:id="rId4"/>
              </p:custDataLst>
            </p:nvPr>
          </p:nvSpPr>
          <p:spPr>
            <a:xfrm>
              <a:off x="9921" y="765"/>
              <a:ext cx="6542" cy="871"/>
            </a:xfrm>
            <a:prstGeom prst="rect">
              <a:avLst/>
            </a:prstGeom>
          </p:spPr>
          <p:txBody>
            <a:bodyPr wrap="square">
              <a:spAutoFit/>
            </a:bodyPr>
            <a:lstStyle/>
            <a:p>
              <a:pPr algn="l">
                <a:defRPr/>
              </a:pPr>
              <a:r>
                <a:rPr lang="en-US" altLang="zh-CN" sz="1500" spc="600" dirty="0">
                  <a:solidFill>
                    <a:schemeClr val="tx1">
                      <a:lumMod val="50000"/>
                      <a:lumOff val="50000"/>
                    </a:schemeClr>
                  </a:solidFill>
                  <a:latin typeface="阿里巴巴普惠体 R" panose="00020600040101010101" charset="-122"/>
                  <a:ea typeface="阿里巴巴普惠体 R" panose="00020600040101010101" charset="-122"/>
                  <a:sym typeface="+mn-ea"/>
                </a:rPr>
                <a:t>Preliminary Design Proposal</a:t>
              </a:r>
              <a:endParaRPr lang="en-US" altLang="ko-KR" sz="1500" kern="0" spc="300">
                <a:solidFill>
                  <a:schemeClr val="bg1">
                    <a:lumMod val="65000"/>
                  </a:schemeClr>
                </a:solidFill>
                <a:latin typeface="阿里巴巴普惠体 R" panose="00020600040101010101" charset="-122"/>
                <a:ea typeface="阿里巴巴普惠体 R" panose="00020600040101010101" charset="-122"/>
                <a:cs typeface="阿里巴巴普惠体 B" panose="00020600040101010101" charset="-122"/>
              </a:endParaRPr>
            </a:p>
          </p:txBody>
        </p:sp>
      </p:grpSp>
      <p:grpSp>
        <p:nvGrpSpPr>
          <p:cNvPr id="9" name="组合 8">
            <a:extLst>
              <a:ext uri="{FF2B5EF4-FFF2-40B4-BE49-F238E27FC236}">
                <a16:creationId xmlns:a16="http://schemas.microsoft.com/office/drawing/2014/main" id="{8416F8A5-BDB7-5D3A-18DC-9DD14046BD1F}"/>
              </a:ext>
            </a:extLst>
          </p:cNvPr>
          <p:cNvGrpSpPr/>
          <p:nvPr/>
        </p:nvGrpSpPr>
        <p:grpSpPr>
          <a:xfrm>
            <a:off x="1268095" y="2024380"/>
            <a:ext cx="9150523" cy="4046220"/>
            <a:chOff x="1084263" y="1973263"/>
            <a:chExt cx="2017712" cy="2439987"/>
          </a:xfrm>
        </p:grpSpPr>
        <p:sp>
          <p:nvSpPr>
            <p:cNvPr id="11" name="Rounded Rectangle 3">
              <a:extLst>
                <a:ext uri="{FF2B5EF4-FFF2-40B4-BE49-F238E27FC236}">
                  <a16:creationId xmlns:a16="http://schemas.microsoft.com/office/drawing/2014/main" id="{678E5DE0-447F-C391-3619-4D4E676F0D7A}"/>
                </a:ext>
              </a:extLst>
            </p:cNvPr>
            <p:cNvSpPr/>
            <p:nvPr/>
          </p:nvSpPr>
          <p:spPr>
            <a:xfrm>
              <a:off x="1084263" y="1973263"/>
              <a:ext cx="2017712" cy="2439987"/>
            </a:xfrm>
            <a:prstGeom prst="roundRect">
              <a:avLst>
                <a:gd name="adj" fmla="val 2738"/>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a:latin typeface="阿里巴巴普惠体 B" panose="00020600040101010101" charset="-122"/>
                <a:ea typeface="阿里巴巴普惠体 B" panose="00020600040101010101" charset="-122"/>
                <a:cs typeface="阿里巴巴普惠体 B" panose="00020600040101010101" charset="-122"/>
              </a:endParaRPr>
            </a:p>
          </p:txBody>
        </p:sp>
        <p:sp>
          <p:nvSpPr>
            <p:cNvPr id="12" name="Rectangle 5">
              <a:extLst>
                <a:ext uri="{FF2B5EF4-FFF2-40B4-BE49-F238E27FC236}">
                  <a16:creationId xmlns:a16="http://schemas.microsoft.com/office/drawing/2014/main" id="{93667F84-2B64-D129-E8E8-B4EC261B97EC}"/>
                </a:ext>
              </a:extLst>
            </p:cNvPr>
            <p:cNvSpPr/>
            <p:nvPr/>
          </p:nvSpPr>
          <p:spPr>
            <a:xfrm>
              <a:off x="1244600" y="2524724"/>
              <a:ext cx="1697038" cy="876216"/>
            </a:xfrm>
            <a:prstGeom prst="rect">
              <a:avLst/>
            </a:prstGeom>
          </p:spPr>
          <p:txBody>
            <a:bodyPr>
              <a:spAutoFit/>
            </a:bodyPr>
            <a:lstStyle/>
            <a:p>
              <a:pPr algn="ctr" eaLnBrk="1" fontAlgn="auto" hangingPunct="1">
                <a:lnSpc>
                  <a:spcPct val="130000"/>
                </a:lnSpc>
                <a:spcBef>
                  <a:spcPct val="0"/>
                </a:spcBef>
                <a:spcAft>
                  <a:spcPct val="0"/>
                </a:spcAft>
                <a:defRPr/>
              </a:pPr>
              <a:r>
                <a:rPr lang="zh-CN" altLang="en-US" sz="2800" b="1" dirty="0">
                  <a:latin typeface="+mn-ea"/>
                  <a:cs typeface="+mn-ea"/>
                  <a:sym typeface="+mn-ea"/>
                </a:rPr>
                <a:t>如何才能准确识别患者的运动意图？</a:t>
              </a:r>
              <a:endParaRPr lang="en-US" altLang="zh-CN" sz="2800" b="1" dirty="0">
                <a:latin typeface="+mn-ea"/>
                <a:cs typeface="+mn-ea"/>
                <a:sym typeface="+mn-ea"/>
              </a:endParaRPr>
            </a:p>
            <a:p>
              <a:pPr algn="ctr" eaLnBrk="1" fontAlgn="auto" hangingPunct="1">
                <a:lnSpc>
                  <a:spcPct val="130000"/>
                </a:lnSpc>
                <a:spcBef>
                  <a:spcPct val="0"/>
                </a:spcBef>
                <a:spcAft>
                  <a:spcPct val="0"/>
                </a:spcAft>
                <a:defRPr/>
              </a:pPr>
              <a:r>
                <a:rPr lang="zh-CN" altLang="en-US" sz="2800" b="1" dirty="0">
                  <a:latin typeface="+mn-ea"/>
                  <a:cs typeface="+mn-ea"/>
                  <a:sym typeface="+mn-ea"/>
                </a:rPr>
                <a:t>如何针对患者病情进行运动辅助？</a:t>
              </a:r>
            </a:p>
            <a:p>
              <a:pPr algn="ctr" eaLnBrk="1" fontAlgn="auto" hangingPunct="1">
                <a:lnSpc>
                  <a:spcPct val="130000"/>
                </a:lnSpc>
                <a:spcBef>
                  <a:spcPct val="0"/>
                </a:spcBef>
                <a:spcAft>
                  <a:spcPct val="0"/>
                </a:spcAft>
                <a:defRPr/>
              </a:pPr>
              <a:r>
                <a:rPr lang="en-US" altLang="zh-CN" sz="1400" dirty="0">
                  <a:latin typeface="+mn-ea"/>
                  <a:cs typeface="+mn-ea"/>
                  <a:sym typeface="+mn-ea"/>
                </a:rPr>
                <a:t>    </a:t>
              </a:r>
              <a:endParaRPr lang="zh-CN" altLang="en-US" dirty="0">
                <a:latin typeface="+mn-ea"/>
                <a:cs typeface="+mn-ea"/>
                <a:sym typeface="+mn-ea"/>
              </a:endParaRPr>
            </a:p>
          </p:txBody>
        </p:sp>
      </p:grpSp>
    </p:spTree>
    <p:custDataLst>
      <p:tags r:id="rId1"/>
    </p:custDataLst>
    <p:extLst>
      <p:ext uri="{BB962C8B-B14F-4D97-AF65-F5344CB8AC3E}">
        <p14:creationId xmlns:p14="http://schemas.microsoft.com/office/powerpoint/2010/main" val="24683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par>
                                <p:cTn id="17" presetID="21"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1" presetClass="entr" presetSubtype="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par>
                                <p:cTn id="23" presetID="21" presetClass="entr" presetSubtype="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heel(1)">
                                      <p:cBhvr>
                                        <p:cTn id="25" dur="2000"/>
                                        <p:tgtEl>
                                          <p:spTgt spid="19"/>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baad3ae2-76f7-4264-a49f-e3e4b227f145"/>
  <p:tag name="COMMONDATA" val="eyJoZGlkIjoiYzY4ZjA1Y2VlMDlmN2IxMDIzYTFjNzc5ZTE4NmQ2ZGI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56.56212598425196,&quot;left&quot;:204.5,&quot;top&quot;:215.88543307086616,&quot;width&quot;:572.1693700787403}"/>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56.56212598425196,&quot;left&quot;:204.5,&quot;top&quot;:215.88543307086616,&quot;width&quot;:572.1693700787403}"/>
</p:tagLst>
</file>

<file path=ppt/tags/tag1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156.56212598425196,&quot;left&quot;:204.5,&quot;top&quot;:215.88543307086616,&quot;width&quot;:572.169370078740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156.56212598425196,&quot;left&quot;:204.5,&quot;top&quot;:215.88543307086616,&quot;width&quot;:572.1693700787403}"/>
</p:tagLst>
</file>

<file path=ppt/tags/tag5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156.56212598425196,&quot;left&quot;:204.5,&quot;top&quot;:215.88543307086616,&quot;width&quot;:572.1693700787403}"/>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156.56212598425196,&quot;left&quot;:204.5,&quot;top&quot;:215.88543307086616,&quot;width&quot;:572.1693700787403}"/>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56.56212598425196,&quot;left&quot;:204.5,&quot;top&quot;:215.88543307086616,&quot;width&quot;:572.1693700787403}"/>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56.56212598425196,&quot;left&quot;:204.5,&quot;top&quot;:215.88543307086616,&quot;width&quot;:572.1693700787403}"/>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2122</Words>
  <Application>Microsoft Office PowerPoint</Application>
  <PresentationFormat>宽屏</PresentationFormat>
  <Paragraphs>167</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阿里巴巴普惠体 B</vt:lpstr>
      <vt:lpstr>阿里巴巴普惠体 R</vt:lpstr>
      <vt:lpstr>华文中宋</vt:lpstr>
      <vt:lpstr>宋体</vt:lpstr>
      <vt:lpstr>Microsoft YaHei</vt:lpstr>
      <vt:lpstr>Microsoft YaHei</vt:lpstr>
      <vt:lpstr>Arial</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兴宇 钱</cp:lastModifiedBy>
  <cp:revision>21</cp:revision>
  <dcterms:created xsi:type="dcterms:W3CDTF">2021-07-01T00:43:00Z</dcterms:created>
  <dcterms:modified xsi:type="dcterms:W3CDTF">2024-03-26T07:40:18Z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486980C208A044DB9B8385DA208CC689</vt:lpwstr>
  </property>
</Properties>
</file>