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42" r:id="rId3"/>
    <p:sldId id="449" r:id="rId4"/>
    <p:sldId id="257" r:id="rId5"/>
    <p:sldId id="258" r:id="rId6"/>
    <p:sldId id="439" r:id="rId7"/>
    <p:sldId id="440" r:id="rId8"/>
    <p:sldId id="441" r:id="rId9"/>
    <p:sldId id="259" r:id="rId10"/>
    <p:sldId id="443" r:id="rId11"/>
    <p:sldId id="444" r:id="rId12"/>
    <p:sldId id="445" r:id="rId13"/>
    <p:sldId id="44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DCDB-2D50-42CB-A421-8CC9E9AC60CF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71A0-2F9B-4909-8F1E-828AF4B451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264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FCBCFC-FF66-44CF-4365-2EB9F07B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13B08A-D6F6-E0E4-04C4-9372AFE0A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88ABA58-AB93-7F2C-FA9B-A803B69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2C7916-F44B-249C-3617-F1FCC121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54C8AF6-5FA4-9142-240B-C9EDCBAC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32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C1E987-C4F9-EA6B-787F-3D0443A4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C6AFD00-8260-6660-4066-EE1583532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176E15-88FD-40D5-5664-70956F8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7EBDC2-E9B1-49FA-0456-AFE8E595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84FDF6-5139-9BBD-37F1-222CA6BF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7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B64307A-64D2-E1AB-725A-44E1CC68A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701BD39-AE55-293A-6B9E-147678FD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596E6FE-A191-E7B9-8227-06CD1E88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8185BDD-4715-1870-C779-A8141C51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61C0A9-18F9-0890-EA1D-DE9E2462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557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2F4925-6CA3-F5F3-35E2-F447F0F8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697400-7E3D-C48A-E6AE-406CB24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3B5DA5-4DF6-829B-68B1-8CDD033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547C58-511B-C133-7C10-4AA8431B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01D38B2-E231-C79C-1907-2BCE9277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06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C30C2D-072A-59D2-DDF3-BE307E69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CDF6FA8-4579-91E4-2596-A9CCDFB9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D9780A5-E819-3951-8154-AA5D237D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59D74E-EBB5-0EDE-DF2A-E9D1F037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58E39B-81B1-E415-F177-90DA396F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658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803E80-1D29-5618-6671-CB9FA9B2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2313D6-7872-246E-F88B-273158EF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A08651-F5E0-EF0D-BF34-ECB700709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C82362-6ECD-BE54-8BDE-E4B92624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125390A-4007-FFD7-3813-61389E5E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B7C49A-1E12-9DE5-25FE-D4C293FD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333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784AA9-16FE-F699-A506-18658673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B2A7B18-A6DA-6A3D-396D-E62BF7E9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0B46069-4391-77AB-62C7-CCBB2B457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E76C3A4-15E0-8EB0-E762-5163AF04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22F24E3-1F33-EE5F-1996-B9A42F948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A6D57BF-A35B-AFF5-C09D-699C8E5B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67387B4-4D24-F957-4699-BF7186A5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46BF363-E3F0-19AB-5C21-4AAD600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1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5DA70A-DA08-A808-B6FF-9276FA58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FE6DA46-8BFF-7E8B-3C8E-93A3E503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1165D63-CE7F-8F8B-BAFF-E71E0A3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B0AB725-0184-20A4-EFE0-39FC82A7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96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938878D-F405-7431-1675-6C233945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D6D7786-CBEE-C108-E002-5B977533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BF947-FF69-CB4B-1244-3184A869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05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CDD5A4-53D0-6872-986D-B7FA511E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8BB61A-C099-61C8-D2BB-D065CFBE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158AF7A-6869-8AF8-9217-3B12FD545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FC4421A-8451-525E-4C5E-50F1A059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BE2D50A-6128-8D1E-270D-FCDB364F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B17DC96-CCE2-8879-DE69-FD28849D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28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772D81-C900-8B24-66BB-9F92D43B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21618E29-09C2-32D9-79FE-54C58F9D2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9C49CBC-6222-3B4A-A33D-8C361082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DD43F02-3438-7C77-1E7F-F946CF96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DFD006A-225C-9AED-3E2E-3B87A4C2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92F1D66-0135-AA5B-47A3-514468CA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965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F52F943-76F0-E430-B6E9-67E616C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5E0C663-7C12-B7BB-7D02-E91EA9557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7C5C7C2-BA58-ECC5-BD8C-727A94227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694C-8434-452B-BF13-0F46E0149C34}" type="datetimeFigureOut">
              <a:rPr lang="zh-CN" altLang="en-US" smtClean="0"/>
              <a:pPr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77884FC-3CC5-DE07-FA94-DDF29BF7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63114F-C728-0E79-FF8B-D5C67414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AB5E1-0044-4005-BE46-669FC6405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532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BB749F-E0F1-E590-389B-1A6670430FB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166" y="0"/>
            <a:ext cx="8483334" cy="57615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80BC8C0-0F67-95B5-49E6-1568085491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350" y="5947282"/>
            <a:ext cx="11344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53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0500"/>
            <a:ext cx="8928683" cy="2460421"/>
          </a:xfrm>
        </p:spPr>
        <p:txBody>
          <a:bodyPr>
            <a:normAutofit/>
          </a:bodyPr>
          <a:lstStyle/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第一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次迭代：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P1(2,10)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A1(2,10)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P2(5,8)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B1(5,8)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A3(8,4)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B2(7,5)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B3(6,4)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C2(4,9)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P3(1,2)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C1(1,2)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A2(2,5)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对应中心分别是</a:t>
            </a:r>
            <a:r>
              <a:rPr lang="en-US" altLang="zh-C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(2,10)</a:t>
            </a:r>
            <a:r>
              <a:rPr lang="zh-CN" altLang="zh-C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(6,6)</a:t>
            </a:r>
            <a:r>
              <a:rPr lang="zh-CN" altLang="zh-C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(1.5,3.5)</a:t>
            </a:r>
            <a:endParaRPr lang="zh-CN" altLang="zh-CN" sz="27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https://img-blog.csdnimg.cn/20210531130519150.png?x-oss-process=image/watermark,type_ZmFuZ3poZW5naGVpdGk,shadow_10,text_aHR0cHM6Ly9ibG9nLmNzZG4ubmV0L0plc3NpZWVlZWVlZQ==,size_16,color_FFFFFF,t_7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1" y="2692402"/>
            <a:ext cx="6299200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228600"/>
            <a:ext cx="7756205" cy="2497822"/>
          </a:xfrm>
        </p:spPr>
        <p:txBody>
          <a:bodyPr/>
          <a:lstStyle/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第二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次迭代：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P1(2,10)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A1(2,10)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C2(4,9)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P2(6,6)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B1(5,8)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A3(8,4)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B2(7,5)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B3(6,4)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P3(1.5,3.5)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 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C1(1,2)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A2(2,5)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对应中心分别是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(3,9.5)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(6.5,5.25)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(1.5,3.5)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https://img-blog.csdnimg.cn/20210531130530851.png?x-oss-process=image/watermark,type_ZmFuZ3poZW5naGVpdGk,shadow_10,text_aHR0cHM6Ly9ibG9nLmNzZG4ubmV0L0plc3NpZWVlZWVlZQ==,size_16,color_FFFFFF,t_7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229" y="2750539"/>
            <a:ext cx="6614771" cy="382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"/>
            <a:ext cx="7771002" cy="2603499"/>
          </a:xfrm>
        </p:spPr>
        <p:txBody>
          <a:bodyPr/>
          <a:lstStyle/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第三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次迭代：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P1(3,9.5)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A1(2,10)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B1(5,8)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C2(4,9)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P2(6.5,5.25)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A3(8,4)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B2(7,5)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B3(6,4) 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P3(1.5,3.5)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C1(1,2)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A2(2,5)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对应中心分别是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(3.67,9)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(7,4.33)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(1.5,3.5)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https://img-blog.csdnimg.cn/20210531130541407.png?x-oss-process=image/watermark,type_ZmFuZ3poZW5naGVpdGk,shadow_10,text_aHR0cHM6Ly9ibG9nLmNzZG4ubmV0L0plc3NpZWVlZWVlZQ==,size_16,color_FFFFFF,t_7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353" y="2603499"/>
            <a:ext cx="6457951" cy="401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3200"/>
            <a:ext cx="10972800" cy="5971097"/>
          </a:xfrm>
        </p:spPr>
        <p:txBody>
          <a:bodyPr>
            <a:normAutofit/>
          </a:bodyPr>
          <a:lstStyle/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第四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次迭代：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P1(3.67,9)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A1(2,10)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B1(5,8)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C2(4,9)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P2(7,4.33)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A3(8,4)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B2(7,5)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B3(6,4) 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P3(1.5,3.5)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C1(1,2)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A2(2,5)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对应中心分别是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(3.67,9)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(7,4.33) 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 (1.5,3.5)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答：</a:t>
            </a:r>
            <a:endParaRPr lang="zh-CN" altLang="zh-CN" sz="27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1</a:t>
            </a:r>
            <a:r>
              <a:rPr lang="zh-CN" altLang="en-US" sz="2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）第一次迭代后的中心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为：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(2,10)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(6,6)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700" dirty="0" smtClean="0">
                <a:latin typeface="Times New Roman" pitchFamily="18" charset="0"/>
                <a:cs typeface="Times New Roman" pitchFamily="18" charset="0"/>
              </a:rPr>
              <a:t>(1.5,3.5)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 2</a:t>
            </a:r>
            <a:r>
              <a:rPr lang="zh-CN" altLang="en-US" sz="240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）最后的簇划分</a:t>
            </a:r>
            <a:r>
              <a:rPr lang="zh-CN" altLang="zh-CN" sz="27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7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A1(2,10)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B1(5,8)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C2(4,9)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｝，｛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A3(8,4)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B2(7,5)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B3(6,4)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｝，｛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C1(1,2)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A2(2,5)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｝</a:t>
            </a:r>
          </a:p>
          <a:p>
            <a:pPr algn="just"/>
            <a:endParaRPr lang="zh-CN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 descr="https://img-blog.csdnimg.cn/20210531130541407.png?x-oss-process=image/watermark,type_ZmFuZ3poZW5naGVpdGk,shadow_10,text_aHR0cHM6Ly9ibG9nLmNzZG4ubmV0L0plc3NpZWVlZWVlZQ==,size_16,color_FFFFFF,t_7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0088" y="0"/>
            <a:ext cx="4641912" cy="376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+AAAAV7CAYAAACmVsXHAAAAAXNSR0IArs4c6QAAIABJREFUeF7s1zENAAAIBDHwbxoV3FQMfNKw3I4jQIAAAQIECBAgQIAAAQIE3gX2fcEAAQIECBAgQIAAAQIECBAgMALcE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C4DmcAAAAgAElEQVQ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G1u8O8AACAASURBV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Dg2q9jEgAAAIZh/l3XRa8oGIQ9JU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XFGORgAACkVJREFU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EgpwMFfB0LAm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data:image/png;base64,iVBORw0KGgoAAAANSUhEUgAAA+AAAAV7CAYAAACmVsXHAAAAAXNSR0IArs4c6QAAIABJREFUeF7s1zENAAAIBDHwbxoV3FQMfNKw3I4jQIAAAQIECBAgQIAAAQIE3gX2fcEAAQIECBAgQIAAAQIECBAgMALcE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C4DmcAAAAgAElEQVQ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G1u8O8AACAASURBV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CAAAECBAgIcD9AgAABAgQIECBAgAABAgQCAQEeIJsgQIAAAQIECBAgQIAAAQIC3A8QIECAAAECBAgQIECAAIFAQIAHyCYIECBAgAABAgQIECBAgIAA9wMECBAgQIAAAQIECBAgQCAQEOABsgkCBAgQIECAAAECBAgQICDA/QABAgQIECBAgAABAgQIEAgEBHiAbIIAAQIECBAgQIAAAQIECAhwP0CAAAECBAgQIECAAAECBAIBAR4gmyBAgAABAgQIECBAgAABAgLcDxAgQIAAAQIECBAgQIAAgUBAgAfIJggQIECAAAECBAgQIECAgAD3AwQIECBAgAABAgQIECBAIBAQ4AGyCQIECBAgQIAAAQIECBAgIMD9AAECBAgQIECAAAECBAgQCAQEeIBsggABAgQIECBAgAABAgQICHA/QIAAAQIECBAgQIAAAQIEAgEBHiCbIECAAAECBAgQIECAAAECAtwPECBAgAABAgQIECBAgACBQECAB8gmCBAgQIAAAQIECBAgQICAAPcDBAgQIECAAAECBAgQIEAgEBDgAbIJAgQIECBAgAABAgQIECAgwP0AAQIECBAgQIAAAQIECBAIBAR4gGyCAAECBAgQIEDg2q9jEgAAAIZh/l3XRa8oGIQ9JU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XFGORgAACkVJREFU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FAgA/IJggQIECAAAECBAgQIECAgAD3AQIECBAgQIAAAQIECBAgMAgI8AHZBAECBAgQIECAAAECBAgQEOA+QIAAAQIECBAgQIAAAQIEBgEBPiCbIECAAAECBAgQIECAAAECAtwHCBAgQIAAAQIECBAgQIDAICDAB2QTBAgQIECAAAECBAgQIEBAgPsAAQIECBAgQIAAAQIECBAYBAT4gGyCAAECBAgQIECAAAECBAgIcB8gQIAAAQIECBAgQIAAAQKDgAAfkE0QIECAAAECBAgQIECAAAEB7gMECBAgQIAAAQIECBAgQGAQEOADsgkCBAgQIECAAAECBAgQICDAfYAAAQIECBAgQIAAAQIECAwCAnxANkGAAAECBAgQIECAAAECBAS4DxAgQIAAAQIECBAgQIAAgUEgpwMFfB0LAm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C:\Users\USER\Desktop\2023《模式识别与机器学习》\习题7.1答案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14192" cy="6858000"/>
          </a:xfrm>
          <a:prstGeom prst="rect">
            <a:avLst/>
          </a:prstGeom>
          <a:noFill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1BB749F-E0F1-E590-389B-1A6670430F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5533" y="0"/>
            <a:ext cx="6606468" cy="5761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80BC8C0-0F67-95B5-49E6-15680854917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0599" y="5828054"/>
            <a:ext cx="6741401" cy="39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972" y="114271"/>
            <a:ext cx="10515600" cy="63704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3860"/>
              </a:lnSpc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例：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设有两类正态分布的样本集，第一类均值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 (1,1)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第二类均值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-1, -1)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两类的协方差为：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 Σ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           ,     P (w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= P (w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86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试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按最小错误率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决策求两类的决策面。（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）判断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样本     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 ）属于哪一类？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86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zh-CN" dirty="0" smtClean="0"/>
              <a:t>解：</a:t>
            </a:r>
          </a:p>
          <a:p>
            <a:pPr>
              <a:buNone/>
            </a:pPr>
            <a:r>
              <a:rPr lang="en-US" altLang="zh-CN" dirty="0" smtClean="0"/>
              <a:t>       W=Σ</a:t>
            </a:r>
            <a:r>
              <a:rPr lang="en-US" altLang="zh-CN" baseline="30000" dirty="0" smtClean="0"/>
              <a:t>-1</a:t>
            </a:r>
            <a:r>
              <a:rPr lang="zh-CN" altLang="zh-CN" dirty="0" smtClean="0"/>
              <a:t>（</a:t>
            </a:r>
            <a:r>
              <a:rPr lang="en-US" altLang="zh-CN" dirty="0" smtClean="0"/>
              <a:t>u1-u2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   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2)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=(2, 1)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,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pPr>
              <a:buNone/>
            </a:pPr>
            <a:r>
              <a:rPr lang="en-US" altLang="zh-CN" dirty="0" smtClean="0"/>
              <a:t>       X</a:t>
            </a:r>
            <a:r>
              <a:rPr lang="en-US" altLang="zh-CN" sz="1700" dirty="0" smtClean="0"/>
              <a:t>0</a:t>
            </a:r>
            <a:r>
              <a:rPr lang="en-US" altLang="zh-CN" dirty="0" smtClean="0"/>
              <a:t>=(u1+u2)/2=(0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0)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/>
              <a:t>决策面 ：</a:t>
            </a:r>
            <a:r>
              <a:rPr lang="en-US" altLang="zh-CN" dirty="0" err="1" smtClean="0"/>
              <a:t>w</a:t>
            </a:r>
            <a:r>
              <a:rPr lang="en-US" altLang="zh-CN" baseline="30000" dirty="0" err="1" smtClean="0"/>
              <a:t>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x-x</a:t>
            </a:r>
            <a:r>
              <a:rPr lang="en-US" altLang="zh-CN" sz="1500" dirty="0" smtClean="0"/>
              <a:t>0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=(2, 1)</a:t>
            </a:r>
            <a:r>
              <a:rPr lang="zh-CN" altLang="zh-CN" dirty="0" smtClean="0"/>
              <a:t>（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=0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            2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 </a:t>
            </a:r>
            <a:endParaRPr lang="zh-CN" altLang="zh-CN" dirty="0" smtClean="0"/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由于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 dirty="0" smtClean="0"/>
              <a:t>=2*1+0=2&gt;0 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所以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样本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 ）</a:t>
            </a:r>
            <a:r>
              <a:rPr lang="zh-CN" altLang="zh-CN" dirty="0" smtClean="0"/>
              <a:t>属于</a:t>
            </a:r>
            <a:r>
              <a:rPr lang="zh-CN" altLang="zh-CN" dirty="0" smtClean="0"/>
              <a:t>第一类 </a:t>
            </a:r>
          </a:p>
          <a:p>
            <a:pPr>
              <a:lnSpc>
                <a:spcPts val="3860"/>
              </a:lnSpc>
              <a:spcBef>
                <a:spcPts val="0"/>
              </a:spcBef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59375" y="595287"/>
          <a:ext cx="646769" cy="612728"/>
        </p:xfrm>
        <a:graphic>
          <a:graphicData uri="http://schemas.openxmlformats.org/presentationml/2006/ole">
            <p:oleObj spid="_x0000_s36866" name="Equation" r:id="rId3" imgW="482400" imgH="457200" progId="Equation.DSMT4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736392" y="2782274"/>
          <a:ext cx="1213113" cy="948787"/>
        </p:xfrm>
        <a:graphic>
          <a:graphicData uri="http://schemas.openxmlformats.org/presentationml/2006/ole">
            <p:oleObj spid="_x0000_s36871" name="Equation" r:id="rId4" imgW="583920" imgH="457200" progId="Equation.DSMT4">
              <p:embed/>
            </p:oleObj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087" y="1947819"/>
            <a:ext cx="4379913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503339" y="0"/>
          <a:ext cx="10645630" cy="1831494"/>
        </p:xfrm>
        <a:graphic>
          <a:graphicData uri="http://schemas.openxmlformats.org/presentationml/2006/ole">
            <p:oleObj spid="_x0000_s9217" name="文档" r:id="rId3" imgW="5261479" imgH="1780005" progId="Word.Document.12">
              <p:embed/>
            </p:oleObj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2000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95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23" name="Picture 13"/>
          <p:cNvGraphicFramePr>
            <a:graphicFrameLocks noChangeAspect="1"/>
          </p:cNvGraphicFramePr>
          <p:nvPr/>
        </p:nvGraphicFramePr>
        <p:xfrm>
          <a:off x="660560" y="1856822"/>
          <a:ext cx="7429500" cy="4373563"/>
        </p:xfrm>
        <a:graphic>
          <a:graphicData uri="http://schemas.openxmlformats.org/presentationml/2006/ole">
            <p:oleObj spid="_x0000_s9223" name="Equation" r:id="rId4" imgW="5308560" imgH="3124080" progId="Equation.DSMT4">
              <p:embed/>
            </p:oleObj>
          </a:graphicData>
        </a:graphic>
      </p:graphicFrame>
      <p:pic>
        <p:nvPicPr>
          <p:cNvPr id="9225" name="Picture 62" descr="exa300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8538" y="2363934"/>
            <a:ext cx="3514987" cy="295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88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5A431C3-8EBC-51EE-9F90-453B73151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104" y="1558924"/>
            <a:ext cx="10294833" cy="422948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BC2B4DF-CDDC-5863-66BB-3AF821F0346F}"/>
              </a:ext>
            </a:extLst>
          </p:cNvPr>
          <p:cNvSpPr txBox="1"/>
          <p:nvPr/>
        </p:nvSpPr>
        <p:spPr>
          <a:xfrm>
            <a:off x="712871" y="316205"/>
            <a:ext cx="8867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262833"/>
                </a:solidFill>
                <a:latin typeface="Helvetica" panose="020B0604020202020204" pitchFamily="34" charset="0"/>
              </a:rPr>
              <a:t>习题</a:t>
            </a:r>
            <a:r>
              <a:rPr lang="en-US" altLang="zh-CN" sz="2400" dirty="0" smtClean="0">
                <a:solidFill>
                  <a:srgbClr val="262833"/>
                </a:solidFill>
                <a:latin typeface="Helvetica" panose="020B0604020202020204" pitchFamily="34" charset="0"/>
              </a:rPr>
              <a:t>4.1   </a:t>
            </a:r>
          </a:p>
          <a:p>
            <a:r>
              <a:rPr lang="en-US" altLang="zh-CN" sz="2400" dirty="0" smtClean="0">
                <a:solidFill>
                  <a:srgbClr val="262833"/>
                </a:solidFill>
                <a:latin typeface="Helvetica" panose="020B0604020202020204" pitchFamily="34" charset="0"/>
              </a:rPr>
              <a:t> </a:t>
            </a:r>
          </a:p>
          <a:p>
            <a:r>
              <a:rPr lang="zh-CN" altLang="en-US" sz="2400" i="0" dirty="0" smtClean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以</a:t>
            </a:r>
            <a:r>
              <a:rPr lang="zh-CN" altLang="en-US" sz="2400" i="0" dirty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下列数据集</a:t>
            </a:r>
            <a:r>
              <a:rPr lang="zh-CN" altLang="en-US" sz="2400" i="0" dirty="0" smtClean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计算</a:t>
            </a:r>
            <a:r>
              <a:rPr lang="zh-CN" altLang="zh-CN" sz="2400" dirty="0" smtClean="0"/>
              <a:t>各</a:t>
            </a:r>
            <a:r>
              <a:rPr lang="zh-CN" altLang="en-US" sz="2400" i="0" dirty="0" smtClean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个</a:t>
            </a:r>
            <a:r>
              <a:rPr lang="zh-CN" altLang="en-US" sz="2400" i="0" dirty="0">
                <a:solidFill>
                  <a:srgbClr val="262833"/>
                </a:solidFill>
                <a:effectLst/>
                <a:latin typeface="Helvetica" panose="020B0604020202020204" pitchFamily="34" charset="0"/>
              </a:rPr>
              <a:t>属性的信息增益，建立决策树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442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31372" y="764704"/>
                <a:ext cx="11329259" cy="57606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首先建立包含所有训练样例的根节点，计算其信息熵</a:t>
                </a:r>
                <a:endParaRPr lang="en-US" altLang="zh-CN" sz="2400" dirty="0"/>
              </a:p>
              <a:p>
                <a:pPr marL="1097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altLang="zh-CN" sz="22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altLang="zh-CN" sz="2200" i="1">
                              <a:latin typeface="Cambria Math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200" i="1" dirty="0"/>
              </a:p>
              <a:p>
                <a:pPr marL="10972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dirty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−(1/8)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log</m:t>
                      </m:r>
                      <m:r>
                        <m:rPr>
                          <m:nor/>
                        </m:rPr>
                        <a:rPr lang="de-DE" altLang="zh-CN" sz="2200" b="1" baseline="-25000" dirty="0"/>
                        <m:t>2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(1/8)− (2/8)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log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2(2/8)− (5/8)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log</m:t>
                      </m:r>
                      <m:r>
                        <m:rPr>
                          <m:nor/>
                        </m:rPr>
                        <a:rPr lang="de-DE" altLang="zh-CN" sz="2200" b="1" dirty="0"/>
                        <m:t>2(5/8) </m:t>
                      </m:r>
                      <m:r>
                        <m:rPr>
                          <m:nor/>
                        </m:rPr>
                        <a:rPr lang="en-US" altLang="zh-CN" sz="2200" b="1" dirty="0"/>
                        <m:t>=1.2988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sz="2400" dirty="0"/>
                  <a:t>计算</a:t>
                </a:r>
                <a:r>
                  <a:rPr lang="en-US" altLang="zh-CN" sz="2400" i="1" dirty="0"/>
                  <a:t>S</a:t>
                </a:r>
                <a:r>
                  <a:rPr lang="zh-CN" altLang="en-US" sz="2400" dirty="0"/>
                  <a:t>关于每个属性的期望熵</a:t>
                </a:r>
                <a:endParaRPr lang="en-US" altLang="zh-CN" sz="2400" dirty="0"/>
              </a:p>
              <a:p>
                <a:pPr marL="109725" indent="0">
                  <a:buNone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/>
                          </a:rPr>
                          <m:t>𝑆</m:t>
                        </m:r>
                        <m:r>
                          <a:rPr lang="en-US" altLang="zh-CN" sz="22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i="1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200" i="1">
                            <a:latin typeface="Cambria Math"/>
                          </a:rPr>
                          <m:t>𝐸𝑛𝑡𝑟𝑜𝑝𝑦</m:t>
                        </m:r>
                        <m:r>
                          <a:rPr lang="en-US" altLang="zh-CN" sz="2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200" dirty="0"/>
              </a:p>
              <a:p>
                <a:pPr marL="109725" indent="0">
                  <a:buNone/>
                </a:pPr>
                <a:r>
                  <a:rPr lang="zh-CN" altLang="en-US" sz="2400" dirty="0"/>
                  <a:t>其中，</a:t>
                </a:r>
                <a:r>
                  <a:rPr lang="en-US" altLang="zh-CN" sz="2400" i="1" dirty="0"/>
                  <a:t>t</a:t>
                </a:r>
                <a:r>
                  <a:rPr lang="zh-CN" altLang="en-US" sz="2400" dirty="0"/>
                  <a:t>为属性</a:t>
                </a:r>
                <a:r>
                  <a:rPr lang="en-US" altLang="zh-CN" sz="2400" i="1" dirty="0"/>
                  <a:t>x</a:t>
                </a:r>
                <a:r>
                  <a:rPr lang="en-US" altLang="zh-CN" sz="2400" i="1" baseline="-25000" dirty="0"/>
                  <a:t>i</a:t>
                </a:r>
                <a:r>
                  <a:rPr lang="zh-CN" altLang="en-US" sz="2400" dirty="0"/>
                  <a:t>的属性值，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t</a:t>
                </a:r>
                <a:r>
                  <a:rPr lang="zh-CN" altLang="en-US" sz="2400" dirty="0"/>
                  <a:t>为</a:t>
                </a:r>
                <a:r>
                  <a:rPr lang="en-US" altLang="zh-CN" sz="2400" i="1" dirty="0"/>
                  <a:t>x</a:t>
                </a:r>
                <a:r>
                  <a:rPr lang="en-US" altLang="zh-CN" sz="2400" i="1" baseline="-25000" dirty="0"/>
                  <a:t>i</a:t>
                </a:r>
                <a:r>
                  <a:rPr lang="en-US" altLang="zh-CN" sz="2400" i="1" dirty="0"/>
                  <a:t>=t</a:t>
                </a:r>
                <a:r>
                  <a:rPr lang="zh-CN" altLang="en-US" sz="2400" dirty="0"/>
                  <a:t>时的例子集，</a:t>
                </a:r>
                <a:r>
                  <a:rPr lang="en-US" altLang="zh-CN" sz="2400" dirty="0"/>
                  <a:t>|</a:t>
                </a:r>
                <a:r>
                  <a:rPr lang="en-US" altLang="zh-CN" sz="2400" i="1" dirty="0"/>
                  <a:t>S</a:t>
                </a:r>
                <a:r>
                  <a:rPr lang="en-US" altLang="zh-CN" sz="2400" dirty="0"/>
                  <a:t>|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|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i</a:t>
                </a:r>
                <a:r>
                  <a:rPr lang="en-US" altLang="zh-CN" sz="2400" dirty="0"/>
                  <a:t>|</a:t>
                </a:r>
                <a:r>
                  <a:rPr lang="zh-CN" altLang="en-US" sz="2400" dirty="0"/>
                  <a:t>分别是例子集</a:t>
                </a:r>
                <a:r>
                  <a:rPr lang="en-US" altLang="zh-CN" sz="2400" i="1" dirty="0"/>
                  <a:t>S</a:t>
                </a:r>
                <a:r>
                  <a:rPr lang="zh-CN" altLang="en-US" sz="2400" dirty="0"/>
                  <a:t>和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i</a:t>
                </a:r>
                <a:r>
                  <a:rPr lang="zh-CN" altLang="en-US" sz="2400" dirty="0"/>
                  <a:t>的大小。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计算</a:t>
                </a:r>
                <a:r>
                  <a:rPr lang="en-US" altLang="zh-CN" sz="2000" i="1" dirty="0"/>
                  <a:t>S</a:t>
                </a:r>
                <a:r>
                  <a:rPr lang="zh-CN" altLang="en-US" sz="2000" dirty="0"/>
                  <a:t>关于属性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1</a:t>
                </a:r>
                <a:r>
                  <a:rPr lang="zh-CN" altLang="en-US" sz="2000" dirty="0"/>
                  <a:t>的期望熵</a:t>
                </a:r>
                <a:endParaRPr lang="en-US" altLang="zh-CN" sz="2000" dirty="0"/>
              </a:p>
              <a:p>
                <a:pPr marL="109725" indent="0">
                  <a:lnSpc>
                    <a:spcPct val="125000"/>
                  </a:lnSpc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=1:</a:t>
                </a:r>
                <a:r>
                  <a:rPr lang="zh-CN" altLang="en-US" sz="2000" dirty="0"/>
                  <a:t> </a:t>
                </a:r>
                <a:r>
                  <a:rPr lang="en-US" altLang="zh-CN" sz="2000" i="1" dirty="0"/>
                  <a:t>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={1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4}		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=2:</a:t>
                </a:r>
                <a:r>
                  <a:rPr lang="zh-CN" altLang="en-US" sz="2000" dirty="0"/>
                  <a:t> </a:t>
                </a:r>
                <a:r>
                  <a:rPr lang="en-US" altLang="zh-CN" sz="2000" i="1" dirty="0"/>
                  <a:t>S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={5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8}</a:t>
                </a:r>
              </a:p>
              <a:p>
                <a:pPr marL="393182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</m:oMath>
                </a14:m>
                <a:r>
                  <a:rPr lang="fr-FR" altLang="zh-CN" sz="2000" dirty="0"/>
                  <a:t> -(1/4)log2(1/4)- (1/4)log2(1/4)- (2/4)log2(2/4)=1.5</a:t>
                </a:r>
              </a:p>
              <a:p>
                <a:pPr marL="393182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</a:rPr>
                      <m:t>=</m:t>
                    </m:r>
                  </m:oMath>
                </a14:m>
                <a:r>
                  <a:rPr lang="fr-FR" altLang="zh-CN" sz="2000" dirty="0"/>
                  <a:t> -(1/4)log2(1/4)- (3/4)log2(3/4=0.8113</a:t>
                </a:r>
              </a:p>
              <a:p>
                <a:pPr marL="393182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altLang="zh-CN" sz="2000" dirty="0"/>
                        <m:t>(4/8)﹡1.5+(4/8)﹡0.8113=1.1557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372" y="764704"/>
                <a:ext cx="11329259" cy="5760640"/>
              </a:xfrm>
              <a:blipFill>
                <a:blip r:embed="rId2" cstate="print"/>
                <a:stretch>
                  <a:fillRect l="-753" t="-1376" r="-1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5152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08720"/>
                <a:ext cx="10972800" cy="187220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类似计算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关于属性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2</a:t>
                </a:r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i="1" dirty="0"/>
                  <a:t>x</a:t>
                </a:r>
                <a:r>
                  <a:rPr lang="en-US" altLang="zh-CN" baseline="-25000" dirty="0"/>
                  <a:t>3</a:t>
                </a:r>
                <a:r>
                  <a:rPr lang="zh-CN" altLang="en-US" dirty="0"/>
                  <a:t>的期望熵</a:t>
                </a:r>
                <a:endParaRPr lang="en-US" altLang="zh-CN" dirty="0"/>
              </a:p>
              <a:p>
                <a:pPr marL="393182" lvl="1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</a:rPr>
                      <m:t>=1.1557</m:t>
                    </m:r>
                  </m:oMath>
                </a14:m>
                <a:endParaRPr lang="en-US" altLang="zh-CN" sz="2000" dirty="0"/>
              </a:p>
              <a:p>
                <a:pPr marL="393182" lvl="1" indent="0">
                  <a:buNone/>
                </a:pPr>
                <a:r>
                  <a:rPr lang="en-US" altLang="zh-CN" sz="2000" dirty="0"/>
                  <a:t>	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/>
                      </a:rPr>
                      <m:t>=0.75</m:t>
                    </m:r>
                  </m:oMath>
                </a14:m>
                <a:endParaRPr lang="en-US" altLang="zh-CN" sz="2000" dirty="0"/>
              </a:p>
              <a:p>
                <a:pPr marL="393182" lvl="1" indent="0">
                  <a:buNone/>
                </a:pPr>
                <a:r>
                  <a:rPr lang="zh-CN" altLang="en-US" sz="2000" dirty="0"/>
                  <a:t>显然，期望熵越小，信息增益越大，应选择属性</a:t>
                </a:r>
                <a:r>
                  <a:rPr lang="en-US" altLang="zh-CN" sz="27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700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000" dirty="0"/>
                  <a:t>对根节点进行扩展</a:t>
                </a:r>
                <a:endParaRPr lang="en-US" altLang="zh-CN" sz="2000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08720"/>
                <a:ext cx="10972800" cy="1872208"/>
              </a:xfrm>
              <a:blipFill>
                <a:blip r:embed="rId2" cstate="print"/>
                <a:stretch>
                  <a:fillRect t="-4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3"/>
          <p:cNvSpPr>
            <a:spLocks noChangeAspect="1" noChangeArrowheads="1"/>
          </p:cNvSpPr>
          <p:nvPr/>
        </p:nvSpPr>
        <p:spPr bwMode="auto">
          <a:xfrm>
            <a:off x="2854399" y="3068961"/>
            <a:ext cx="60960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351266" y="2780928"/>
            <a:ext cx="4820433" cy="2288909"/>
            <a:chOff x="2513448" y="2852936"/>
            <a:chExt cx="3615325" cy="2288909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842773" y="2852936"/>
              <a:ext cx="634130" cy="424967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/>
            <a:p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555776" y="3702869"/>
              <a:ext cx="1276089" cy="79090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{1,3,5,7}</a:t>
              </a:r>
            </a:p>
            <a:p>
              <a:r>
                <a:rPr lang="en-US" altLang="zh-CN" sz="2400" dirty="0"/>
                <a:t>y</a:t>
              </a:r>
              <a:r>
                <a:rPr lang="en-US" altLang="zh-CN" sz="2400" i="0" baseline="-25000" dirty="0"/>
                <a:t>3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572000" y="3702869"/>
              <a:ext cx="1525216" cy="79090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{2,4,6,8}</a:t>
              </a:r>
            </a:p>
            <a:p>
              <a:r>
                <a:rPr lang="en-US" altLang="zh-CN" sz="2400" dirty="0"/>
                <a:t>x</a:t>
              </a:r>
              <a:r>
                <a:rPr lang="en-US" altLang="zh-CN" sz="2400" i="0" baseline="-25000" dirty="0"/>
                <a:t>1</a:t>
              </a:r>
              <a:r>
                <a:rPr lang="en-US" altLang="zh-CN" sz="2400" dirty="0"/>
                <a:t>,x</a:t>
              </a:r>
              <a:r>
                <a:rPr lang="en-US" altLang="zh-CN" sz="2400" i="0" baseline="-25000" dirty="0"/>
                <a:t>2</a:t>
              </a:r>
            </a:p>
            <a:p>
              <a:endParaRPr lang="en-US" altLang="zh-CN" sz="2400" dirty="0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513448" y="4610637"/>
              <a:ext cx="3615325" cy="531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lang="zh-CN" altLang="en-US" sz="2000" b="1" dirty="0" smtClean="0">
                  <a:latin typeface="Times New Roman" pitchFamily="18" charset="0"/>
                  <a:cs typeface="Times New Roman" pitchFamily="18" charset="0"/>
                </a:rPr>
                <a:t>用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属性</a:t>
              </a:r>
              <a:r>
                <a:rPr lang="en-US" altLang="zh-CN" sz="27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700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分类后的部分决策树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053386" y="3171661"/>
              <a:ext cx="798534" cy="371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16016" y="3118540"/>
              <a:ext cx="796968" cy="42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=2</a:t>
              </a:r>
            </a:p>
          </p:txBody>
        </p:sp>
        <p:cxnSp>
          <p:nvCxnSpPr>
            <p:cNvPr id="16" name="直接连接符 15"/>
            <p:cNvCxnSpPr>
              <a:stCxn id="7" idx="2"/>
              <a:endCxn id="8" idx="0"/>
            </p:cNvCxnSpPr>
            <p:nvPr/>
          </p:nvCxnSpPr>
          <p:spPr>
            <a:xfrm flipH="1">
              <a:off x="3193821" y="3277903"/>
              <a:ext cx="966017" cy="424966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7" idx="2"/>
              <a:endCxn id="9" idx="0"/>
            </p:cNvCxnSpPr>
            <p:nvPr/>
          </p:nvCxnSpPr>
          <p:spPr>
            <a:xfrm>
              <a:off x="4159838" y="3277903"/>
              <a:ext cx="1174770" cy="424966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6" name="矩形 25"/>
          <p:cNvSpPr/>
          <p:nvPr/>
        </p:nvSpPr>
        <p:spPr>
          <a:xfrm>
            <a:off x="1174703" y="5142237"/>
            <a:ext cx="102266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Clr>
                <a:schemeClr val="accent5">
                  <a:lumMod val="40000"/>
                  <a:lumOff val="60000"/>
                </a:schemeClr>
              </a:buClr>
              <a:buSzPct val="65000"/>
              <a:buFont typeface="Wingdings 3" pitchFamily="18" charset="2"/>
              <a:buChar char="}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左边的节点只包含一种信息，无需再分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891" indent="-342891">
              <a:buClr>
                <a:schemeClr val="accent5">
                  <a:lumMod val="40000"/>
                  <a:lumOff val="60000"/>
                </a:schemeClr>
              </a:buClr>
              <a:buSzPct val="65000"/>
              <a:buFont typeface="Wingdings 3" pitchFamily="18" charset="2"/>
              <a:buChar char="}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右边的节点在新的分类集中重复上述过程，计算属性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  <a:ea typeface="黑体"/>
                <a:cs typeface="Times New Roman" pitchFamily="18" charset="0"/>
              </a:rPr>
              <a:t>的期望熵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均为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。任选一个，本例先选择</a:t>
            </a:r>
            <a:r>
              <a:rPr lang="en-US" altLang="zh-CN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236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6044" y="366243"/>
            <a:ext cx="3266114" cy="504056"/>
          </a:xfrm>
        </p:spPr>
        <p:txBody>
          <a:bodyPr>
            <a:normAutofit/>
          </a:bodyPr>
          <a:lstStyle/>
          <a:p>
            <a:r>
              <a:rPr lang="zh-CN" altLang="en-US" dirty="0"/>
              <a:t>最终决策树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78672" y="1205858"/>
            <a:ext cx="10536495" cy="4138099"/>
            <a:chOff x="899592" y="1700808"/>
            <a:chExt cx="7902371" cy="41380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122693" y="1700808"/>
              <a:ext cx="634130" cy="424967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/>
            <a:p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35696" y="2550741"/>
              <a:ext cx="1276089" cy="79090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{1,3,5,7}</a:t>
              </a:r>
            </a:p>
            <a:p>
              <a:r>
                <a:rPr lang="en-US" altLang="zh-CN" sz="2400" dirty="0"/>
                <a:t>y</a:t>
              </a:r>
              <a:r>
                <a:rPr lang="en-US" altLang="zh-CN" sz="2400" i="0" baseline="-25000" dirty="0"/>
                <a:t>3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851920" y="2550741"/>
              <a:ext cx="1525216" cy="79090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{2,4,6,8}</a:t>
              </a:r>
            </a:p>
            <a:p>
              <a:r>
                <a:rPr lang="en-US" altLang="zh-CN" sz="2400" dirty="0"/>
                <a:t>x</a:t>
              </a:r>
              <a:r>
                <a:rPr lang="en-US" altLang="zh-CN" sz="2400" i="0" baseline="-25000" dirty="0"/>
                <a:t>1</a:t>
              </a:r>
              <a:r>
                <a:rPr lang="en-US" altLang="zh-CN" sz="2400" dirty="0"/>
                <a:t>,x</a:t>
              </a:r>
              <a:r>
                <a:rPr lang="en-US" altLang="zh-CN" sz="2400" i="0" baseline="-25000" dirty="0"/>
                <a:t>2</a:t>
              </a:r>
            </a:p>
            <a:p>
              <a:endParaRPr lang="en-US" altLang="zh-CN" sz="24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333306" y="2019533"/>
              <a:ext cx="798534" cy="371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995936" y="1966412"/>
              <a:ext cx="796968" cy="42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=2</a:t>
              </a:r>
            </a:p>
          </p:txBody>
        </p:sp>
        <p:cxnSp>
          <p:nvCxnSpPr>
            <p:cNvPr id="12" name="直接连接符 11"/>
            <p:cNvCxnSpPr>
              <a:stCxn id="6" idx="2"/>
              <a:endCxn id="7" idx="0"/>
            </p:cNvCxnSpPr>
            <p:nvPr/>
          </p:nvCxnSpPr>
          <p:spPr>
            <a:xfrm flipH="1">
              <a:off x="2473741" y="2125775"/>
              <a:ext cx="966017" cy="424966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>
              <a:stCxn id="6" idx="2"/>
              <a:endCxn id="8" idx="0"/>
            </p:cNvCxnSpPr>
            <p:nvPr/>
          </p:nvCxnSpPr>
          <p:spPr>
            <a:xfrm>
              <a:off x="3439758" y="2125775"/>
              <a:ext cx="1174770" cy="424966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979712" y="3790224"/>
              <a:ext cx="1276089" cy="79090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sz="2400" b="0" i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{2,6}</a:t>
              </a:r>
            </a:p>
            <a:p>
              <a:r>
                <a:rPr lang="en-US" altLang="zh-CN" i="1" dirty="0"/>
                <a:t>x</a:t>
              </a:r>
              <a:r>
                <a:rPr lang="en-US" altLang="zh-CN" baseline="-25000" dirty="0"/>
                <a:t>1</a:t>
              </a:r>
            </a:p>
            <a:p>
              <a:endParaRPr lang="en-US" altLang="zh-CN" dirty="0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6421915" y="3790224"/>
              <a:ext cx="1246429" cy="790904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{4,8}</a:t>
              </a:r>
            </a:p>
            <a:p>
              <a:r>
                <a:rPr lang="en-US" altLang="zh-CN" sz="2400" dirty="0"/>
                <a:t>x</a:t>
              </a:r>
              <a:r>
                <a:rPr lang="en-US" altLang="zh-CN" sz="2400" i="0" baseline="-25000" dirty="0"/>
                <a:t>1</a:t>
              </a:r>
            </a:p>
            <a:p>
              <a:endParaRPr lang="en-US" altLang="zh-CN" sz="2400" dirty="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208035" y="3280088"/>
              <a:ext cx="798534" cy="371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791256" y="3212976"/>
              <a:ext cx="796968" cy="42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=2</a:t>
              </a:r>
            </a:p>
          </p:txBody>
        </p:sp>
        <p:cxnSp>
          <p:nvCxnSpPr>
            <p:cNvPr id="18" name="直接连接符 17"/>
            <p:cNvCxnSpPr>
              <a:stCxn id="8" idx="2"/>
              <a:endCxn id="14" idx="0"/>
            </p:cNvCxnSpPr>
            <p:nvPr/>
          </p:nvCxnSpPr>
          <p:spPr>
            <a:xfrm flipH="1">
              <a:off x="2617757" y="3341645"/>
              <a:ext cx="1996771" cy="448579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8" idx="2"/>
              <a:endCxn id="15" idx="0"/>
            </p:cNvCxnSpPr>
            <p:nvPr/>
          </p:nvCxnSpPr>
          <p:spPr>
            <a:xfrm>
              <a:off x="4614528" y="3341645"/>
              <a:ext cx="2430602" cy="448579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899592" y="5014360"/>
              <a:ext cx="1276089" cy="79090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{2}</a:t>
              </a:r>
            </a:p>
            <a:p>
              <a:r>
                <a:rPr lang="en-US" altLang="zh-CN" sz="2400" dirty="0"/>
                <a:t>y</a:t>
              </a:r>
              <a:r>
                <a:rPr lang="en-US" altLang="zh-CN" sz="2400" i="0" baseline="-25000" dirty="0"/>
                <a:t>1</a:t>
              </a:r>
            </a:p>
            <a:p>
              <a:endParaRPr lang="en-US" altLang="zh-CN" sz="2400" i="0" baseline="-25000" dirty="0"/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3091038" y="5014360"/>
              <a:ext cx="1246429" cy="79090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{6}</a:t>
              </a:r>
            </a:p>
            <a:p>
              <a:r>
                <a:rPr lang="en-US" altLang="zh-CN" sz="2400" dirty="0"/>
                <a:t>y</a:t>
              </a:r>
              <a:r>
                <a:rPr lang="en-US" altLang="zh-CN" sz="2400" i="0" baseline="-25000" dirty="0"/>
                <a:t>2</a:t>
              </a:r>
            </a:p>
            <a:p>
              <a:endParaRPr lang="en-US" altLang="zh-CN" sz="2400" dirty="0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272680" y="4562241"/>
              <a:ext cx="798534" cy="371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3252467" y="4547486"/>
              <a:ext cx="796968" cy="42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=2</a:t>
              </a:r>
            </a:p>
          </p:txBody>
        </p:sp>
        <p:cxnSp>
          <p:nvCxnSpPr>
            <p:cNvPr id="30" name="直接连接符 29"/>
            <p:cNvCxnSpPr>
              <a:stCxn id="14" idx="2"/>
              <a:endCxn id="26" idx="0"/>
            </p:cNvCxnSpPr>
            <p:nvPr/>
          </p:nvCxnSpPr>
          <p:spPr>
            <a:xfrm flipH="1">
              <a:off x="1537637" y="4581128"/>
              <a:ext cx="1080120" cy="433232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>
              <a:stCxn id="14" idx="2"/>
              <a:endCxn id="27" idx="0"/>
            </p:cNvCxnSpPr>
            <p:nvPr/>
          </p:nvCxnSpPr>
          <p:spPr>
            <a:xfrm>
              <a:off x="2617757" y="4581128"/>
              <a:ext cx="1096496" cy="433232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5364088" y="5048002"/>
              <a:ext cx="1276089" cy="79090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{4}</a:t>
              </a:r>
            </a:p>
            <a:p>
              <a:r>
                <a:rPr lang="en-US" altLang="zh-CN" sz="2400" dirty="0"/>
                <a:t>y</a:t>
              </a:r>
              <a:r>
                <a:rPr lang="en-US" altLang="zh-CN" sz="2400" i="0" baseline="-25000" dirty="0"/>
                <a:t>2</a:t>
              </a:r>
            </a:p>
            <a:p>
              <a:endParaRPr lang="en-US" altLang="zh-CN" sz="2400" i="0" baseline="-25000" dirty="0"/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7555534" y="5048002"/>
              <a:ext cx="1246429" cy="790904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54000" tIns="10800" rIns="54000" bIns="10800"/>
            <a:lstStyle>
              <a:defPPr>
                <a:defRPr lang="zh-CN"/>
              </a:defPPr>
              <a:lvl1pPr>
                <a:defRPr b="0" i="1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sz="2400" i="0" dirty="0"/>
                <a:t>{8}</a:t>
              </a:r>
            </a:p>
            <a:p>
              <a:r>
                <a:rPr lang="en-US" altLang="zh-CN" sz="2400" dirty="0"/>
                <a:t>y</a:t>
              </a:r>
              <a:r>
                <a:rPr lang="en-US" altLang="zh-CN" sz="2400" i="0" baseline="-25000" dirty="0"/>
                <a:t>3</a:t>
              </a:r>
            </a:p>
            <a:p>
              <a:endParaRPr lang="en-US" altLang="zh-CN" sz="2400" dirty="0"/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37176" y="4595883"/>
              <a:ext cx="798534" cy="371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7716963" y="4581128"/>
              <a:ext cx="796968" cy="42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/>
            <a:p>
              <a:pPr algn="just"/>
              <a:r>
                <a:rPr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=2</a:t>
              </a:r>
            </a:p>
          </p:txBody>
        </p:sp>
        <p:cxnSp>
          <p:nvCxnSpPr>
            <p:cNvPr id="38" name="直接连接符 37"/>
            <p:cNvCxnSpPr>
              <a:stCxn id="15" idx="2"/>
              <a:endCxn id="34" idx="0"/>
            </p:cNvCxnSpPr>
            <p:nvPr/>
          </p:nvCxnSpPr>
          <p:spPr>
            <a:xfrm flipH="1">
              <a:off x="6002133" y="4581128"/>
              <a:ext cx="1042997" cy="466874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/>
            <p:cNvCxnSpPr>
              <a:stCxn id="15" idx="2"/>
              <a:endCxn id="35" idx="0"/>
            </p:cNvCxnSpPr>
            <p:nvPr/>
          </p:nvCxnSpPr>
          <p:spPr>
            <a:xfrm>
              <a:off x="7045130" y="4581128"/>
              <a:ext cx="1133619" cy="466874"/>
            </a:xfrm>
            <a:prstGeom prst="line">
              <a:avLst/>
            </a:prstGeom>
            <a:no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1956073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B33EF7E-BC4E-A6DA-F386-ECD5B102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634388"/>
            <a:ext cx="10515600" cy="3702720"/>
          </a:xfrm>
        </p:spPr>
        <p:txBody>
          <a:bodyPr/>
          <a:lstStyle/>
          <a:p>
            <a:pPr>
              <a:lnSpc>
                <a:spcPts val="386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数据集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A1 (2,10)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A2(2,5)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A3(8,4)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B1(5,8)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B2(7,5)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860"/>
              </a:lnSpc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               B3(6,4)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C1(1,2)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C2(4,9)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初始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中心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为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B1 </a:t>
            </a:r>
            <a:r>
              <a:rPr lang="zh-CN" altLang="zh-CN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C1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。</a:t>
            </a:r>
            <a:endParaRPr lang="en-US" altLang="zh-CN" b="0" i="0" dirty="0">
              <a:solidFill>
                <a:srgbClr val="2628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问：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）第一次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迭代后的中心？</a:t>
            </a:r>
            <a:endParaRPr lang="zh-CN" altLang="en-US" b="0" i="0" dirty="0">
              <a:solidFill>
                <a:srgbClr val="262833"/>
              </a:solidFill>
              <a:effectLst/>
              <a:latin typeface="Helvetica" panose="020B0604020202020204" pitchFamily="34" charset="0"/>
            </a:endParaRPr>
          </a:p>
          <a:p>
            <a:pPr algn="l">
              <a:buNone/>
            </a:pP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     </a:t>
            </a:r>
            <a:r>
              <a:rPr lang="zh-CN" alt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）最后的簇划分？</a:t>
            </a:r>
            <a:endParaRPr lang="zh-CN" altLang="en-US" b="0" i="0" dirty="0">
              <a:solidFill>
                <a:srgbClr val="262833"/>
              </a:solidFill>
              <a:effectLst/>
              <a:latin typeface="Helvetica" panose="020B0604020202020204" pitchFamily="34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035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537</Words>
  <Application>Microsoft Office PowerPoint</Application>
  <PresentationFormat>自定义</PresentationFormat>
  <Paragraphs>84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主题​​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Gao</dc:creator>
  <cp:lastModifiedBy>USER</cp:lastModifiedBy>
  <cp:revision>27</cp:revision>
  <dcterms:created xsi:type="dcterms:W3CDTF">2023-05-03T15:43:42Z</dcterms:created>
  <dcterms:modified xsi:type="dcterms:W3CDTF">2023-05-05T06:19:44Z</dcterms:modified>
</cp:coreProperties>
</file>