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93" r:id="rId2"/>
    <p:sldId id="349" r:id="rId3"/>
    <p:sldId id="343" r:id="rId4"/>
    <p:sldId id="335" r:id="rId5"/>
    <p:sldId id="288" r:id="rId6"/>
    <p:sldId id="289" r:id="rId7"/>
    <p:sldId id="286" r:id="rId8"/>
    <p:sldId id="290" r:id="rId9"/>
    <p:sldId id="295" r:id="rId10"/>
    <p:sldId id="296" r:id="rId11"/>
    <p:sldId id="297" r:id="rId12"/>
    <p:sldId id="300" r:id="rId13"/>
    <p:sldId id="285" r:id="rId14"/>
    <p:sldId id="258" r:id="rId15"/>
    <p:sldId id="301" r:id="rId16"/>
    <p:sldId id="302" r:id="rId17"/>
    <p:sldId id="348" r:id="rId18"/>
    <p:sldId id="347" r:id="rId19"/>
    <p:sldId id="337" r:id="rId20"/>
    <p:sldId id="336" r:id="rId21"/>
    <p:sldId id="261" r:id="rId22"/>
    <p:sldId id="262" r:id="rId23"/>
    <p:sldId id="263" r:id="rId24"/>
    <p:sldId id="264" r:id="rId25"/>
    <p:sldId id="265" r:id="rId26"/>
    <p:sldId id="338" r:id="rId27"/>
    <p:sldId id="267" r:id="rId28"/>
    <p:sldId id="268" r:id="rId29"/>
    <p:sldId id="269" r:id="rId30"/>
    <p:sldId id="270" r:id="rId31"/>
    <p:sldId id="271" r:id="rId32"/>
    <p:sldId id="272" r:id="rId33"/>
    <p:sldId id="344" r:id="rId34"/>
    <p:sldId id="318" r:id="rId35"/>
    <p:sldId id="307" r:id="rId36"/>
    <p:sldId id="319" r:id="rId37"/>
    <p:sldId id="316" r:id="rId38"/>
    <p:sldId id="323" r:id="rId39"/>
    <p:sldId id="274" r:id="rId40"/>
    <p:sldId id="324" r:id="rId41"/>
    <p:sldId id="346" r:id="rId42"/>
    <p:sldId id="340" r:id="rId43"/>
    <p:sldId id="278" r:id="rId44"/>
    <p:sldId id="327" r:id="rId45"/>
    <p:sldId id="328" r:id="rId46"/>
    <p:sldId id="329" r:id="rId47"/>
    <p:sldId id="330" r:id="rId48"/>
    <p:sldId id="331" r:id="rId49"/>
    <p:sldId id="279" r:id="rId50"/>
    <p:sldId id="333" r:id="rId51"/>
    <p:sldId id="311" r:id="rId52"/>
    <p:sldId id="342" r:id="rId53"/>
    <p:sldId id="313" r:id="rId54"/>
    <p:sldId id="282" r:id="rId55"/>
    <p:sldId id="304" r:id="rId56"/>
    <p:sldId id="28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016" autoAdjust="0"/>
  </p:normalViewPr>
  <p:slideViewPr>
    <p:cSldViewPr snapToGrid="0" snapToObjects="1">
      <p:cViewPr>
        <p:scale>
          <a:sx n="87" d="100"/>
          <a:sy n="87" d="100"/>
        </p:scale>
        <p:origin x="-2304" y="-30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B3E727-638E-4BF0-B42B-B23A08194F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33DE17D-57FA-4704-9711-994494A6F290}">
      <dgm:prSet phldrT="[文本]"/>
      <dgm:spPr/>
      <dgm:t>
        <a:bodyPr/>
        <a:lstStyle/>
        <a:p>
          <a:r>
            <a:rPr lang="en-US" altLang="zh-CN" dirty="0" smtClean="0"/>
            <a:t>2.1  </a:t>
          </a:r>
          <a:r>
            <a:rPr lang="zh-CN" altLang="en-US" dirty="0" smtClean="0"/>
            <a:t>统计学习方法三</a:t>
          </a:r>
          <a:r>
            <a:rPr lang="zh-CN" altLang="en-US" dirty="0"/>
            <a:t>要素</a:t>
          </a:r>
        </a:p>
      </dgm:t>
    </dgm:pt>
    <dgm:pt modelId="{2C5CF700-1416-434D-A873-201B59836D74}" type="parTrans" cxnId="{E6B18E5B-7B28-4BA6-B84D-B685114B4526}">
      <dgm:prSet/>
      <dgm:spPr/>
      <dgm:t>
        <a:bodyPr/>
        <a:lstStyle/>
        <a:p>
          <a:endParaRPr lang="zh-CN" altLang="en-US"/>
        </a:p>
      </dgm:t>
    </dgm:pt>
    <dgm:pt modelId="{DB94A391-5204-4DA7-96BF-9AAD5EAC9262}" type="sibTrans" cxnId="{E6B18E5B-7B28-4BA6-B84D-B685114B4526}">
      <dgm:prSet/>
      <dgm:spPr/>
      <dgm:t>
        <a:bodyPr/>
        <a:lstStyle/>
        <a:p>
          <a:endParaRPr lang="zh-CN" altLang="en-US"/>
        </a:p>
      </dgm:t>
    </dgm:pt>
    <dgm:pt modelId="{08617888-4B6C-46E7-9E92-EC80FE1ACCD3}">
      <dgm:prSet phldrT="[文本]"/>
      <dgm:spPr/>
      <dgm:t>
        <a:bodyPr/>
        <a:lstStyle/>
        <a:p>
          <a:r>
            <a:rPr lang="en-US" altLang="zh-CN" dirty="0" smtClean="0">
              <a:solidFill>
                <a:schemeClr val="bg1"/>
              </a:solidFill>
              <a:latin typeface="微软雅黑"/>
            </a:rPr>
            <a:t>2.2  </a:t>
          </a:r>
          <a:r>
            <a:rPr lang="zh-CN" altLang="en-US" dirty="0" smtClean="0">
              <a:solidFill>
                <a:schemeClr val="bg1"/>
              </a:solidFill>
              <a:latin typeface="微软雅黑"/>
            </a:rPr>
            <a:t>经验</a:t>
          </a:r>
          <a:r>
            <a:rPr lang="zh-CN" altLang="en-US" dirty="0">
              <a:solidFill>
                <a:schemeClr val="bg1"/>
              </a:solidFill>
              <a:latin typeface="微软雅黑"/>
            </a:rPr>
            <a:t>误差与过拟合</a:t>
          </a:r>
          <a:endParaRPr lang="zh-CN" altLang="en-US" dirty="0">
            <a:solidFill>
              <a:schemeClr val="bg1"/>
            </a:solidFill>
          </a:endParaRPr>
        </a:p>
      </dgm:t>
    </dgm:pt>
    <dgm:pt modelId="{4481A23B-20D8-40DC-89D2-559E506CFEB4}" type="parTrans" cxnId="{D521217C-D425-40A9-A7D1-708929F3D63D}">
      <dgm:prSet/>
      <dgm:spPr/>
      <dgm:t>
        <a:bodyPr/>
        <a:lstStyle/>
        <a:p>
          <a:endParaRPr lang="zh-CN" altLang="en-US"/>
        </a:p>
      </dgm:t>
    </dgm:pt>
    <dgm:pt modelId="{3189D60F-8E66-4AF1-9DC8-8FF7D4C1AE2D}" type="sibTrans" cxnId="{D521217C-D425-40A9-A7D1-708929F3D63D}">
      <dgm:prSet/>
      <dgm:spPr/>
      <dgm:t>
        <a:bodyPr/>
        <a:lstStyle/>
        <a:p>
          <a:endParaRPr lang="zh-CN" altLang="en-US"/>
        </a:p>
      </dgm:t>
    </dgm:pt>
    <dgm:pt modelId="{11CE7D6D-9628-4B3A-85A6-6A013942EBEA}">
      <dgm:prSet phldrT="[文本]"/>
      <dgm:spPr/>
      <dgm:t>
        <a:bodyPr/>
        <a:lstStyle/>
        <a:p>
          <a:r>
            <a:rPr lang="en-US" altLang="zh-CN" dirty="0" smtClean="0"/>
            <a:t>2.3  </a:t>
          </a:r>
          <a:r>
            <a:rPr lang="zh-CN" altLang="en-US" dirty="0" smtClean="0"/>
            <a:t>评估方法</a:t>
          </a:r>
          <a:endParaRPr lang="zh-CN" altLang="en-US" dirty="0"/>
        </a:p>
      </dgm:t>
    </dgm:pt>
    <dgm:pt modelId="{00A50FD3-DB0C-4915-BD56-92B854B0336C}" type="parTrans" cxnId="{67D48EA3-B383-4FCA-9FA4-715B47CCECC7}">
      <dgm:prSet/>
      <dgm:spPr/>
      <dgm:t>
        <a:bodyPr/>
        <a:lstStyle/>
        <a:p>
          <a:endParaRPr lang="zh-CN" altLang="en-US"/>
        </a:p>
      </dgm:t>
    </dgm:pt>
    <dgm:pt modelId="{59DE978B-96C9-4702-B33C-3C6D3CBA1942}" type="sibTrans" cxnId="{67D48EA3-B383-4FCA-9FA4-715B47CCECC7}">
      <dgm:prSet/>
      <dgm:spPr/>
      <dgm:t>
        <a:bodyPr/>
        <a:lstStyle/>
        <a:p>
          <a:endParaRPr lang="zh-CN" altLang="en-US"/>
        </a:p>
      </dgm:t>
    </dgm:pt>
    <dgm:pt modelId="{84E62C3C-D78A-452B-9CF9-A03FBB3C2526}">
      <dgm:prSet phldrT="[文本]"/>
      <dgm:spPr/>
      <dgm:t>
        <a:bodyPr/>
        <a:lstStyle/>
        <a:p>
          <a:r>
            <a:rPr lang="en-US" altLang="zh-CN" dirty="0" smtClean="0"/>
            <a:t>2.4  </a:t>
          </a:r>
          <a:r>
            <a:rPr lang="zh-CN" altLang="en-US" dirty="0" smtClean="0"/>
            <a:t>性能度量</a:t>
          </a:r>
          <a:endParaRPr lang="zh-CN" altLang="en-US" dirty="0"/>
        </a:p>
      </dgm:t>
    </dgm:pt>
    <dgm:pt modelId="{218BEA8F-CBFA-463F-831F-5419EF759614}" type="parTrans" cxnId="{2B6D313A-DC4E-426F-BF51-FEC79DD84F3F}">
      <dgm:prSet/>
      <dgm:spPr/>
      <dgm:t>
        <a:bodyPr/>
        <a:lstStyle/>
        <a:p>
          <a:endParaRPr lang="zh-CN" altLang="en-US"/>
        </a:p>
      </dgm:t>
    </dgm:pt>
    <dgm:pt modelId="{E90A6A78-5F42-4D1F-8F51-A825980AB99A}" type="sibTrans" cxnId="{2B6D313A-DC4E-426F-BF51-FEC79DD84F3F}">
      <dgm:prSet/>
      <dgm:spPr/>
      <dgm:t>
        <a:bodyPr/>
        <a:lstStyle/>
        <a:p>
          <a:endParaRPr lang="zh-CN" altLang="en-US"/>
        </a:p>
      </dgm:t>
    </dgm:pt>
    <dgm:pt modelId="{F31B06A3-3FB4-4962-8B61-6A0AF302DDC1}">
      <dgm:prSet phldrT="[文本]"/>
      <dgm:spPr/>
      <dgm:t>
        <a:bodyPr/>
        <a:lstStyle/>
        <a:p>
          <a:r>
            <a:rPr lang="en-US" altLang="zh-CN" dirty="0" smtClean="0"/>
            <a:t>2.5  </a:t>
          </a:r>
          <a:r>
            <a:rPr lang="zh-CN" altLang="en-US" dirty="0" smtClean="0"/>
            <a:t>比较检验</a:t>
          </a:r>
          <a:endParaRPr lang="zh-CN" altLang="en-US" dirty="0"/>
        </a:p>
      </dgm:t>
    </dgm:pt>
    <dgm:pt modelId="{E6A026B1-A010-456E-A75C-5AB5930582DE}" type="parTrans" cxnId="{AB81647C-87E2-4029-849A-826A9BB43523}">
      <dgm:prSet/>
      <dgm:spPr/>
      <dgm:t>
        <a:bodyPr/>
        <a:lstStyle/>
        <a:p>
          <a:endParaRPr lang="zh-CN" altLang="en-US"/>
        </a:p>
      </dgm:t>
    </dgm:pt>
    <dgm:pt modelId="{85E0BF89-ABE2-435B-8C82-D69B1383BA25}" type="sibTrans" cxnId="{AB81647C-87E2-4029-849A-826A9BB43523}">
      <dgm:prSet/>
      <dgm:spPr/>
      <dgm:t>
        <a:bodyPr/>
        <a:lstStyle/>
        <a:p>
          <a:endParaRPr lang="zh-CN" altLang="en-US"/>
        </a:p>
      </dgm:t>
    </dgm:pt>
    <dgm:pt modelId="{C5596F59-F66D-4D29-BB1A-AD46ED16B9CD}">
      <dgm:prSet phldrT="[文本]"/>
      <dgm:spPr/>
      <dgm:t>
        <a:bodyPr/>
        <a:lstStyle/>
        <a:p>
          <a:r>
            <a:rPr lang="en-US" altLang="zh-CN" dirty="0" smtClean="0"/>
            <a:t>2.6  </a:t>
          </a:r>
          <a:r>
            <a:rPr lang="zh-CN" altLang="en-US" dirty="0" smtClean="0"/>
            <a:t>偏差、方差与正则化</a:t>
          </a:r>
          <a:endParaRPr lang="zh-CN" altLang="en-US" dirty="0"/>
        </a:p>
      </dgm:t>
    </dgm:pt>
    <dgm:pt modelId="{AE376F7B-3453-4ABD-917F-D2C83DD90B65}" type="parTrans" cxnId="{EA03BE33-F0B7-40FA-90D6-6EB90D6806D3}">
      <dgm:prSet/>
      <dgm:spPr/>
      <dgm:t>
        <a:bodyPr/>
        <a:lstStyle/>
        <a:p>
          <a:endParaRPr lang="zh-CN" altLang="en-US"/>
        </a:p>
      </dgm:t>
    </dgm:pt>
    <dgm:pt modelId="{15BE2281-D423-4BF6-9BF6-654DD013C783}" type="sibTrans" cxnId="{EA03BE33-F0B7-40FA-90D6-6EB90D6806D3}">
      <dgm:prSet/>
      <dgm:spPr/>
      <dgm:t>
        <a:bodyPr/>
        <a:lstStyle/>
        <a:p>
          <a:endParaRPr lang="zh-CN" altLang="en-US"/>
        </a:p>
      </dgm:t>
    </dgm:pt>
    <dgm:pt modelId="{D695EA87-CCF7-4415-9D3D-6C992F8FC02E}" type="pres">
      <dgm:prSet presAssocID="{5FB3E727-638E-4BF0-B42B-B23A08194F34}" presName="linear" presStyleCnt="0">
        <dgm:presLayoutVars>
          <dgm:dir/>
          <dgm:animLvl val="lvl"/>
          <dgm:resizeHandles val="exact"/>
        </dgm:presLayoutVars>
      </dgm:prSet>
      <dgm:spPr/>
      <dgm:t>
        <a:bodyPr/>
        <a:lstStyle/>
        <a:p>
          <a:endParaRPr lang="zh-CN" altLang="en-US"/>
        </a:p>
      </dgm:t>
    </dgm:pt>
    <dgm:pt modelId="{6DF753BC-5BFA-4F3C-A1F9-34400687ACF8}" type="pres">
      <dgm:prSet presAssocID="{F33DE17D-57FA-4704-9711-994494A6F290}" presName="parentLin" presStyleCnt="0"/>
      <dgm:spPr/>
    </dgm:pt>
    <dgm:pt modelId="{8F663BDB-E864-4EE2-9E5D-A44D96388CC1}" type="pres">
      <dgm:prSet presAssocID="{F33DE17D-57FA-4704-9711-994494A6F290}" presName="parentLeftMargin" presStyleLbl="node1" presStyleIdx="0" presStyleCnt="6"/>
      <dgm:spPr/>
      <dgm:t>
        <a:bodyPr/>
        <a:lstStyle/>
        <a:p>
          <a:endParaRPr lang="zh-CN" altLang="en-US"/>
        </a:p>
      </dgm:t>
    </dgm:pt>
    <dgm:pt modelId="{EBCF2756-87CE-4979-BFD1-54013D00CE47}" type="pres">
      <dgm:prSet presAssocID="{F33DE17D-57FA-4704-9711-994494A6F290}" presName="parentText" presStyleLbl="node1" presStyleIdx="0" presStyleCnt="6">
        <dgm:presLayoutVars>
          <dgm:chMax val="0"/>
          <dgm:bulletEnabled val="1"/>
        </dgm:presLayoutVars>
      </dgm:prSet>
      <dgm:spPr/>
      <dgm:t>
        <a:bodyPr/>
        <a:lstStyle/>
        <a:p>
          <a:endParaRPr lang="zh-CN" altLang="en-US"/>
        </a:p>
      </dgm:t>
    </dgm:pt>
    <dgm:pt modelId="{9DA2B7EB-1598-45F7-B0F5-30D4CF660FCC}" type="pres">
      <dgm:prSet presAssocID="{F33DE17D-57FA-4704-9711-994494A6F290}" presName="negativeSpace" presStyleCnt="0"/>
      <dgm:spPr/>
    </dgm:pt>
    <dgm:pt modelId="{B6F8C5B4-FC2A-4717-A20D-91DF06125EF9}" type="pres">
      <dgm:prSet presAssocID="{F33DE17D-57FA-4704-9711-994494A6F290}" presName="childText" presStyleLbl="conFgAcc1" presStyleIdx="0" presStyleCnt="6">
        <dgm:presLayoutVars>
          <dgm:bulletEnabled val="1"/>
        </dgm:presLayoutVars>
      </dgm:prSet>
      <dgm:spPr/>
    </dgm:pt>
    <dgm:pt modelId="{C4E97E37-55C4-4822-8709-3AAF8BA418BF}" type="pres">
      <dgm:prSet presAssocID="{DB94A391-5204-4DA7-96BF-9AAD5EAC9262}" presName="spaceBetweenRectangles" presStyleCnt="0"/>
      <dgm:spPr/>
    </dgm:pt>
    <dgm:pt modelId="{BE933A85-6BA3-4C87-8C59-A7394E04E01E}" type="pres">
      <dgm:prSet presAssocID="{08617888-4B6C-46E7-9E92-EC80FE1ACCD3}" presName="parentLin" presStyleCnt="0"/>
      <dgm:spPr/>
    </dgm:pt>
    <dgm:pt modelId="{713E52BB-1FCF-445D-A648-762357773B45}" type="pres">
      <dgm:prSet presAssocID="{08617888-4B6C-46E7-9E92-EC80FE1ACCD3}" presName="parentLeftMargin" presStyleLbl="node1" presStyleIdx="0" presStyleCnt="6"/>
      <dgm:spPr/>
      <dgm:t>
        <a:bodyPr/>
        <a:lstStyle/>
        <a:p>
          <a:endParaRPr lang="zh-CN" altLang="en-US"/>
        </a:p>
      </dgm:t>
    </dgm:pt>
    <dgm:pt modelId="{E3EC49AC-CF2B-4095-9DD5-8E34B240259E}" type="pres">
      <dgm:prSet presAssocID="{08617888-4B6C-46E7-9E92-EC80FE1ACCD3}" presName="parentText" presStyleLbl="node1" presStyleIdx="1" presStyleCnt="6">
        <dgm:presLayoutVars>
          <dgm:chMax val="0"/>
          <dgm:bulletEnabled val="1"/>
        </dgm:presLayoutVars>
      </dgm:prSet>
      <dgm:spPr/>
      <dgm:t>
        <a:bodyPr/>
        <a:lstStyle/>
        <a:p>
          <a:endParaRPr lang="zh-CN" altLang="en-US"/>
        </a:p>
      </dgm:t>
    </dgm:pt>
    <dgm:pt modelId="{441A50EF-504A-4E36-8A6F-A50C17E97466}" type="pres">
      <dgm:prSet presAssocID="{08617888-4B6C-46E7-9E92-EC80FE1ACCD3}" presName="negativeSpace" presStyleCnt="0"/>
      <dgm:spPr/>
    </dgm:pt>
    <dgm:pt modelId="{C2B34198-A22D-49FC-976B-D4A02E9E2D1F}" type="pres">
      <dgm:prSet presAssocID="{08617888-4B6C-46E7-9E92-EC80FE1ACCD3}" presName="childText" presStyleLbl="conFgAcc1" presStyleIdx="1" presStyleCnt="6">
        <dgm:presLayoutVars>
          <dgm:bulletEnabled val="1"/>
        </dgm:presLayoutVars>
      </dgm:prSet>
      <dgm:spPr/>
    </dgm:pt>
    <dgm:pt modelId="{1BDA9DDB-0014-427F-A7B7-63E212271677}" type="pres">
      <dgm:prSet presAssocID="{3189D60F-8E66-4AF1-9DC8-8FF7D4C1AE2D}" presName="spaceBetweenRectangles" presStyleCnt="0"/>
      <dgm:spPr/>
    </dgm:pt>
    <dgm:pt modelId="{737AE69A-C17E-4BF9-A815-CCD3152A2056}" type="pres">
      <dgm:prSet presAssocID="{11CE7D6D-9628-4B3A-85A6-6A013942EBEA}" presName="parentLin" presStyleCnt="0"/>
      <dgm:spPr/>
    </dgm:pt>
    <dgm:pt modelId="{A03360D7-9529-456D-B528-BF24B7F54C59}" type="pres">
      <dgm:prSet presAssocID="{11CE7D6D-9628-4B3A-85A6-6A013942EBEA}" presName="parentLeftMargin" presStyleLbl="node1" presStyleIdx="1" presStyleCnt="6"/>
      <dgm:spPr/>
      <dgm:t>
        <a:bodyPr/>
        <a:lstStyle/>
        <a:p>
          <a:endParaRPr lang="zh-CN" altLang="en-US"/>
        </a:p>
      </dgm:t>
    </dgm:pt>
    <dgm:pt modelId="{E50ADCD4-E851-4169-8704-8186F4CDC51C}" type="pres">
      <dgm:prSet presAssocID="{11CE7D6D-9628-4B3A-85A6-6A013942EBEA}" presName="parentText" presStyleLbl="node1" presStyleIdx="2" presStyleCnt="6">
        <dgm:presLayoutVars>
          <dgm:chMax val="0"/>
          <dgm:bulletEnabled val="1"/>
        </dgm:presLayoutVars>
      </dgm:prSet>
      <dgm:spPr/>
      <dgm:t>
        <a:bodyPr/>
        <a:lstStyle/>
        <a:p>
          <a:endParaRPr lang="zh-CN" altLang="en-US"/>
        </a:p>
      </dgm:t>
    </dgm:pt>
    <dgm:pt modelId="{5B5B21D6-FB3A-4B39-A7D0-E4A76A1D6EC0}" type="pres">
      <dgm:prSet presAssocID="{11CE7D6D-9628-4B3A-85A6-6A013942EBEA}" presName="negativeSpace" presStyleCnt="0"/>
      <dgm:spPr/>
    </dgm:pt>
    <dgm:pt modelId="{56A5C112-C55D-47DD-AF67-590BBCE43A8D}" type="pres">
      <dgm:prSet presAssocID="{11CE7D6D-9628-4B3A-85A6-6A013942EBEA}" presName="childText" presStyleLbl="conFgAcc1" presStyleIdx="2" presStyleCnt="6">
        <dgm:presLayoutVars>
          <dgm:bulletEnabled val="1"/>
        </dgm:presLayoutVars>
      </dgm:prSet>
      <dgm:spPr/>
    </dgm:pt>
    <dgm:pt modelId="{A6A20F2A-CC9C-476E-B6B1-7917139710FF}" type="pres">
      <dgm:prSet presAssocID="{59DE978B-96C9-4702-B33C-3C6D3CBA1942}" presName="spaceBetweenRectangles" presStyleCnt="0"/>
      <dgm:spPr/>
    </dgm:pt>
    <dgm:pt modelId="{21D22696-E0DA-4776-93B0-B9DBE0FCD55A}" type="pres">
      <dgm:prSet presAssocID="{84E62C3C-D78A-452B-9CF9-A03FBB3C2526}" presName="parentLin" presStyleCnt="0"/>
      <dgm:spPr/>
    </dgm:pt>
    <dgm:pt modelId="{C9B05E68-079C-44EF-8827-C6C37C1521C5}" type="pres">
      <dgm:prSet presAssocID="{84E62C3C-D78A-452B-9CF9-A03FBB3C2526}" presName="parentLeftMargin" presStyleLbl="node1" presStyleIdx="2" presStyleCnt="6"/>
      <dgm:spPr/>
      <dgm:t>
        <a:bodyPr/>
        <a:lstStyle/>
        <a:p>
          <a:endParaRPr lang="zh-CN" altLang="en-US"/>
        </a:p>
      </dgm:t>
    </dgm:pt>
    <dgm:pt modelId="{C8105D22-4173-4BB4-B158-3F4C107D8275}" type="pres">
      <dgm:prSet presAssocID="{84E62C3C-D78A-452B-9CF9-A03FBB3C2526}" presName="parentText" presStyleLbl="node1" presStyleIdx="3" presStyleCnt="6">
        <dgm:presLayoutVars>
          <dgm:chMax val="0"/>
          <dgm:bulletEnabled val="1"/>
        </dgm:presLayoutVars>
      </dgm:prSet>
      <dgm:spPr/>
      <dgm:t>
        <a:bodyPr/>
        <a:lstStyle/>
        <a:p>
          <a:endParaRPr lang="zh-CN" altLang="en-US"/>
        </a:p>
      </dgm:t>
    </dgm:pt>
    <dgm:pt modelId="{5148E1E8-06EC-480A-9728-916BBA9A17F9}" type="pres">
      <dgm:prSet presAssocID="{84E62C3C-D78A-452B-9CF9-A03FBB3C2526}" presName="negativeSpace" presStyleCnt="0"/>
      <dgm:spPr/>
    </dgm:pt>
    <dgm:pt modelId="{B96A06B2-24C4-4664-827B-A340B0F78BFE}" type="pres">
      <dgm:prSet presAssocID="{84E62C3C-D78A-452B-9CF9-A03FBB3C2526}" presName="childText" presStyleLbl="conFgAcc1" presStyleIdx="3" presStyleCnt="6">
        <dgm:presLayoutVars>
          <dgm:bulletEnabled val="1"/>
        </dgm:presLayoutVars>
      </dgm:prSet>
      <dgm:spPr/>
    </dgm:pt>
    <dgm:pt modelId="{DBA513F6-3A90-4C8D-9020-8390C34D7328}" type="pres">
      <dgm:prSet presAssocID="{E90A6A78-5F42-4D1F-8F51-A825980AB99A}" presName="spaceBetweenRectangles" presStyleCnt="0"/>
      <dgm:spPr/>
    </dgm:pt>
    <dgm:pt modelId="{BAC70C0E-3173-4A7F-A1A9-C133E28B6BF8}" type="pres">
      <dgm:prSet presAssocID="{F31B06A3-3FB4-4962-8B61-6A0AF302DDC1}" presName="parentLin" presStyleCnt="0"/>
      <dgm:spPr/>
    </dgm:pt>
    <dgm:pt modelId="{04F5DD0E-443B-4796-9601-32E5C7C9DE47}" type="pres">
      <dgm:prSet presAssocID="{F31B06A3-3FB4-4962-8B61-6A0AF302DDC1}" presName="parentLeftMargin" presStyleLbl="node1" presStyleIdx="3" presStyleCnt="6"/>
      <dgm:spPr/>
      <dgm:t>
        <a:bodyPr/>
        <a:lstStyle/>
        <a:p>
          <a:endParaRPr lang="zh-CN" altLang="en-US"/>
        </a:p>
      </dgm:t>
    </dgm:pt>
    <dgm:pt modelId="{90640A94-ABEB-43E2-A9EB-494BC3A50932}" type="pres">
      <dgm:prSet presAssocID="{F31B06A3-3FB4-4962-8B61-6A0AF302DDC1}" presName="parentText" presStyleLbl="node1" presStyleIdx="4" presStyleCnt="6">
        <dgm:presLayoutVars>
          <dgm:chMax val="0"/>
          <dgm:bulletEnabled val="1"/>
        </dgm:presLayoutVars>
      </dgm:prSet>
      <dgm:spPr/>
      <dgm:t>
        <a:bodyPr/>
        <a:lstStyle/>
        <a:p>
          <a:endParaRPr lang="zh-CN" altLang="en-US"/>
        </a:p>
      </dgm:t>
    </dgm:pt>
    <dgm:pt modelId="{D42748D9-E4FE-4AEB-9ABF-E93923905EEE}" type="pres">
      <dgm:prSet presAssocID="{F31B06A3-3FB4-4962-8B61-6A0AF302DDC1}" presName="negativeSpace" presStyleCnt="0"/>
      <dgm:spPr/>
    </dgm:pt>
    <dgm:pt modelId="{235286AA-DD6C-4B69-819F-8F39A3151D22}" type="pres">
      <dgm:prSet presAssocID="{F31B06A3-3FB4-4962-8B61-6A0AF302DDC1}" presName="childText" presStyleLbl="conFgAcc1" presStyleIdx="4" presStyleCnt="6">
        <dgm:presLayoutVars>
          <dgm:bulletEnabled val="1"/>
        </dgm:presLayoutVars>
      </dgm:prSet>
      <dgm:spPr/>
    </dgm:pt>
    <dgm:pt modelId="{DFB63560-A305-4522-9C84-9AAB7323C6C6}" type="pres">
      <dgm:prSet presAssocID="{85E0BF89-ABE2-435B-8C82-D69B1383BA25}" presName="spaceBetweenRectangles" presStyleCnt="0"/>
      <dgm:spPr/>
    </dgm:pt>
    <dgm:pt modelId="{2518FF6B-EE5C-4197-9350-82378FD4DB61}" type="pres">
      <dgm:prSet presAssocID="{C5596F59-F66D-4D29-BB1A-AD46ED16B9CD}" presName="parentLin" presStyleCnt="0"/>
      <dgm:spPr/>
    </dgm:pt>
    <dgm:pt modelId="{847F000B-6339-4CC3-BE49-3E70911024A9}" type="pres">
      <dgm:prSet presAssocID="{C5596F59-F66D-4D29-BB1A-AD46ED16B9CD}" presName="parentLeftMargin" presStyleLbl="node1" presStyleIdx="4" presStyleCnt="6"/>
      <dgm:spPr/>
      <dgm:t>
        <a:bodyPr/>
        <a:lstStyle/>
        <a:p>
          <a:endParaRPr lang="zh-CN" altLang="en-US"/>
        </a:p>
      </dgm:t>
    </dgm:pt>
    <dgm:pt modelId="{DCCD8DD7-29C8-42A9-BE20-C406E836E497}" type="pres">
      <dgm:prSet presAssocID="{C5596F59-F66D-4D29-BB1A-AD46ED16B9CD}" presName="parentText" presStyleLbl="node1" presStyleIdx="5" presStyleCnt="6">
        <dgm:presLayoutVars>
          <dgm:chMax val="0"/>
          <dgm:bulletEnabled val="1"/>
        </dgm:presLayoutVars>
      </dgm:prSet>
      <dgm:spPr/>
      <dgm:t>
        <a:bodyPr/>
        <a:lstStyle/>
        <a:p>
          <a:endParaRPr lang="zh-CN" altLang="en-US"/>
        </a:p>
      </dgm:t>
    </dgm:pt>
    <dgm:pt modelId="{9C9C190E-D329-4E90-BEE9-74F306881B5D}" type="pres">
      <dgm:prSet presAssocID="{C5596F59-F66D-4D29-BB1A-AD46ED16B9CD}" presName="negativeSpace" presStyleCnt="0"/>
      <dgm:spPr/>
    </dgm:pt>
    <dgm:pt modelId="{86E88445-5E6D-44C1-81B5-DBF6181D2260}" type="pres">
      <dgm:prSet presAssocID="{C5596F59-F66D-4D29-BB1A-AD46ED16B9CD}" presName="childText" presStyleLbl="conFgAcc1" presStyleIdx="5" presStyleCnt="6">
        <dgm:presLayoutVars>
          <dgm:bulletEnabled val="1"/>
        </dgm:presLayoutVars>
      </dgm:prSet>
      <dgm:spPr/>
    </dgm:pt>
  </dgm:ptLst>
  <dgm:cxnLst>
    <dgm:cxn modelId="{AB81647C-87E2-4029-849A-826A9BB43523}" srcId="{5FB3E727-638E-4BF0-B42B-B23A08194F34}" destId="{F31B06A3-3FB4-4962-8B61-6A0AF302DDC1}" srcOrd="4" destOrd="0" parTransId="{E6A026B1-A010-456E-A75C-5AB5930582DE}" sibTransId="{85E0BF89-ABE2-435B-8C82-D69B1383BA25}"/>
    <dgm:cxn modelId="{8303CA1F-E067-4449-96B5-88BD94FB590D}" type="presOf" srcId="{F33DE17D-57FA-4704-9711-994494A6F290}" destId="{8F663BDB-E864-4EE2-9E5D-A44D96388CC1}" srcOrd="0" destOrd="0" presId="urn:microsoft.com/office/officeart/2005/8/layout/list1"/>
    <dgm:cxn modelId="{B8D1FA0C-CE86-4995-BDC3-AB713F337468}" type="presOf" srcId="{11CE7D6D-9628-4B3A-85A6-6A013942EBEA}" destId="{A03360D7-9529-456D-B528-BF24B7F54C59}" srcOrd="0" destOrd="0" presId="urn:microsoft.com/office/officeart/2005/8/layout/list1"/>
    <dgm:cxn modelId="{2B6D313A-DC4E-426F-BF51-FEC79DD84F3F}" srcId="{5FB3E727-638E-4BF0-B42B-B23A08194F34}" destId="{84E62C3C-D78A-452B-9CF9-A03FBB3C2526}" srcOrd="3" destOrd="0" parTransId="{218BEA8F-CBFA-463F-831F-5419EF759614}" sibTransId="{E90A6A78-5F42-4D1F-8F51-A825980AB99A}"/>
    <dgm:cxn modelId="{3E49A855-8193-45B7-ADFD-EAEDAE89E290}" type="presOf" srcId="{5FB3E727-638E-4BF0-B42B-B23A08194F34}" destId="{D695EA87-CCF7-4415-9D3D-6C992F8FC02E}" srcOrd="0" destOrd="0" presId="urn:microsoft.com/office/officeart/2005/8/layout/list1"/>
    <dgm:cxn modelId="{E6B18E5B-7B28-4BA6-B84D-B685114B4526}" srcId="{5FB3E727-638E-4BF0-B42B-B23A08194F34}" destId="{F33DE17D-57FA-4704-9711-994494A6F290}" srcOrd="0" destOrd="0" parTransId="{2C5CF700-1416-434D-A873-201B59836D74}" sibTransId="{DB94A391-5204-4DA7-96BF-9AAD5EAC9262}"/>
    <dgm:cxn modelId="{4E526C55-A06C-4AB3-93BB-C387A2CE8DE6}" type="presOf" srcId="{C5596F59-F66D-4D29-BB1A-AD46ED16B9CD}" destId="{DCCD8DD7-29C8-42A9-BE20-C406E836E497}" srcOrd="1" destOrd="0" presId="urn:microsoft.com/office/officeart/2005/8/layout/list1"/>
    <dgm:cxn modelId="{67D48EA3-B383-4FCA-9FA4-715B47CCECC7}" srcId="{5FB3E727-638E-4BF0-B42B-B23A08194F34}" destId="{11CE7D6D-9628-4B3A-85A6-6A013942EBEA}" srcOrd="2" destOrd="0" parTransId="{00A50FD3-DB0C-4915-BD56-92B854B0336C}" sibTransId="{59DE978B-96C9-4702-B33C-3C6D3CBA1942}"/>
    <dgm:cxn modelId="{1602621F-FCD1-415C-A422-E38DA94FF471}" type="presOf" srcId="{84E62C3C-D78A-452B-9CF9-A03FBB3C2526}" destId="{C8105D22-4173-4BB4-B158-3F4C107D8275}" srcOrd="1" destOrd="0" presId="urn:microsoft.com/office/officeart/2005/8/layout/list1"/>
    <dgm:cxn modelId="{692EE984-FC35-42B6-8F93-398335C7E9F2}" type="presOf" srcId="{F31B06A3-3FB4-4962-8B61-6A0AF302DDC1}" destId="{04F5DD0E-443B-4796-9601-32E5C7C9DE47}" srcOrd="0" destOrd="0" presId="urn:microsoft.com/office/officeart/2005/8/layout/list1"/>
    <dgm:cxn modelId="{D521217C-D425-40A9-A7D1-708929F3D63D}" srcId="{5FB3E727-638E-4BF0-B42B-B23A08194F34}" destId="{08617888-4B6C-46E7-9E92-EC80FE1ACCD3}" srcOrd="1" destOrd="0" parTransId="{4481A23B-20D8-40DC-89D2-559E506CFEB4}" sibTransId="{3189D60F-8E66-4AF1-9DC8-8FF7D4C1AE2D}"/>
    <dgm:cxn modelId="{D6C5B132-74D3-4971-9A74-D50684ACF293}" type="presOf" srcId="{F33DE17D-57FA-4704-9711-994494A6F290}" destId="{EBCF2756-87CE-4979-BFD1-54013D00CE47}" srcOrd="1" destOrd="0" presId="urn:microsoft.com/office/officeart/2005/8/layout/list1"/>
    <dgm:cxn modelId="{EA03BE33-F0B7-40FA-90D6-6EB90D6806D3}" srcId="{5FB3E727-638E-4BF0-B42B-B23A08194F34}" destId="{C5596F59-F66D-4D29-BB1A-AD46ED16B9CD}" srcOrd="5" destOrd="0" parTransId="{AE376F7B-3453-4ABD-917F-D2C83DD90B65}" sibTransId="{15BE2281-D423-4BF6-9BF6-654DD013C783}"/>
    <dgm:cxn modelId="{C05BE927-A922-4188-8DBB-A7ECBC911E59}" type="presOf" srcId="{84E62C3C-D78A-452B-9CF9-A03FBB3C2526}" destId="{C9B05E68-079C-44EF-8827-C6C37C1521C5}" srcOrd="0" destOrd="0" presId="urn:microsoft.com/office/officeart/2005/8/layout/list1"/>
    <dgm:cxn modelId="{EE32FC3C-A296-4E0B-8E7B-4C177857E590}" type="presOf" srcId="{08617888-4B6C-46E7-9E92-EC80FE1ACCD3}" destId="{713E52BB-1FCF-445D-A648-762357773B45}" srcOrd="0" destOrd="0" presId="urn:microsoft.com/office/officeart/2005/8/layout/list1"/>
    <dgm:cxn modelId="{456F4AB7-2847-40B3-AF04-D4F11ED10B0C}" type="presOf" srcId="{C5596F59-F66D-4D29-BB1A-AD46ED16B9CD}" destId="{847F000B-6339-4CC3-BE49-3E70911024A9}" srcOrd="0" destOrd="0" presId="urn:microsoft.com/office/officeart/2005/8/layout/list1"/>
    <dgm:cxn modelId="{E3C88C67-4F23-431E-A559-1CB6264FB82B}" type="presOf" srcId="{11CE7D6D-9628-4B3A-85A6-6A013942EBEA}" destId="{E50ADCD4-E851-4169-8704-8186F4CDC51C}" srcOrd="1" destOrd="0" presId="urn:microsoft.com/office/officeart/2005/8/layout/list1"/>
    <dgm:cxn modelId="{BDB9A646-9083-4BA7-AE8C-1629A37DC986}" type="presOf" srcId="{08617888-4B6C-46E7-9E92-EC80FE1ACCD3}" destId="{E3EC49AC-CF2B-4095-9DD5-8E34B240259E}" srcOrd="1" destOrd="0" presId="urn:microsoft.com/office/officeart/2005/8/layout/list1"/>
    <dgm:cxn modelId="{E75F4977-A969-42A5-9715-A56A58AACA79}" type="presOf" srcId="{F31B06A3-3FB4-4962-8B61-6A0AF302DDC1}" destId="{90640A94-ABEB-43E2-A9EB-494BC3A50932}" srcOrd="1" destOrd="0" presId="urn:microsoft.com/office/officeart/2005/8/layout/list1"/>
    <dgm:cxn modelId="{EDF8005C-9B60-4C73-9326-182D0EFC7DF0}" type="presParOf" srcId="{D695EA87-CCF7-4415-9D3D-6C992F8FC02E}" destId="{6DF753BC-5BFA-4F3C-A1F9-34400687ACF8}" srcOrd="0" destOrd="0" presId="urn:microsoft.com/office/officeart/2005/8/layout/list1"/>
    <dgm:cxn modelId="{A3AA8A45-3609-47B9-A499-011CDDD78B7E}" type="presParOf" srcId="{6DF753BC-5BFA-4F3C-A1F9-34400687ACF8}" destId="{8F663BDB-E864-4EE2-9E5D-A44D96388CC1}" srcOrd="0" destOrd="0" presId="urn:microsoft.com/office/officeart/2005/8/layout/list1"/>
    <dgm:cxn modelId="{0B210D15-9B39-4EC7-9802-D222EB17A21D}" type="presParOf" srcId="{6DF753BC-5BFA-4F3C-A1F9-34400687ACF8}" destId="{EBCF2756-87CE-4979-BFD1-54013D00CE47}" srcOrd="1" destOrd="0" presId="urn:microsoft.com/office/officeart/2005/8/layout/list1"/>
    <dgm:cxn modelId="{3B3EDE42-E554-4653-B144-DF78E987B15B}" type="presParOf" srcId="{D695EA87-CCF7-4415-9D3D-6C992F8FC02E}" destId="{9DA2B7EB-1598-45F7-B0F5-30D4CF660FCC}" srcOrd="1" destOrd="0" presId="urn:microsoft.com/office/officeart/2005/8/layout/list1"/>
    <dgm:cxn modelId="{7286DFC5-373C-48C7-AE58-47B71F203B88}" type="presParOf" srcId="{D695EA87-CCF7-4415-9D3D-6C992F8FC02E}" destId="{B6F8C5B4-FC2A-4717-A20D-91DF06125EF9}" srcOrd="2" destOrd="0" presId="urn:microsoft.com/office/officeart/2005/8/layout/list1"/>
    <dgm:cxn modelId="{5968CB96-6E01-44A5-AD28-09B02EF391F3}" type="presParOf" srcId="{D695EA87-CCF7-4415-9D3D-6C992F8FC02E}" destId="{C4E97E37-55C4-4822-8709-3AAF8BA418BF}" srcOrd="3" destOrd="0" presId="urn:microsoft.com/office/officeart/2005/8/layout/list1"/>
    <dgm:cxn modelId="{96550027-8CB6-4009-803D-8460BD18DACD}" type="presParOf" srcId="{D695EA87-CCF7-4415-9D3D-6C992F8FC02E}" destId="{BE933A85-6BA3-4C87-8C59-A7394E04E01E}" srcOrd="4" destOrd="0" presId="urn:microsoft.com/office/officeart/2005/8/layout/list1"/>
    <dgm:cxn modelId="{EA8B4D2F-9F86-4143-B251-280AA8685F62}" type="presParOf" srcId="{BE933A85-6BA3-4C87-8C59-A7394E04E01E}" destId="{713E52BB-1FCF-445D-A648-762357773B45}" srcOrd="0" destOrd="0" presId="urn:microsoft.com/office/officeart/2005/8/layout/list1"/>
    <dgm:cxn modelId="{CBE6B3FA-75E7-4450-843A-24FF4C6EF018}" type="presParOf" srcId="{BE933A85-6BA3-4C87-8C59-A7394E04E01E}" destId="{E3EC49AC-CF2B-4095-9DD5-8E34B240259E}" srcOrd="1" destOrd="0" presId="urn:microsoft.com/office/officeart/2005/8/layout/list1"/>
    <dgm:cxn modelId="{9A106602-DAC3-493C-A7D7-7DD88E3A0AE8}" type="presParOf" srcId="{D695EA87-CCF7-4415-9D3D-6C992F8FC02E}" destId="{441A50EF-504A-4E36-8A6F-A50C17E97466}" srcOrd="5" destOrd="0" presId="urn:microsoft.com/office/officeart/2005/8/layout/list1"/>
    <dgm:cxn modelId="{29CA48CC-F1FD-4101-BE51-4BB437523593}" type="presParOf" srcId="{D695EA87-CCF7-4415-9D3D-6C992F8FC02E}" destId="{C2B34198-A22D-49FC-976B-D4A02E9E2D1F}" srcOrd="6" destOrd="0" presId="urn:microsoft.com/office/officeart/2005/8/layout/list1"/>
    <dgm:cxn modelId="{5E76DD6B-9AF0-4068-A23A-0B233D62AEBE}" type="presParOf" srcId="{D695EA87-CCF7-4415-9D3D-6C992F8FC02E}" destId="{1BDA9DDB-0014-427F-A7B7-63E212271677}" srcOrd="7" destOrd="0" presId="urn:microsoft.com/office/officeart/2005/8/layout/list1"/>
    <dgm:cxn modelId="{8A9F525B-6E46-4FA0-8E2B-C4BD04BF7C5B}" type="presParOf" srcId="{D695EA87-CCF7-4415-9D3D-6C992F8FC02E}" destId="{737AE69A-C17E-4BF9-A815-CCD3152A2056}" srcOrd="8" destOrd="0" presId="urn:microsoft.com/office/officeart/2005/8/layout/list1"/>
    <dgm:cxn modelId="{349DDAD1-FCF4-4F50-BD68-6E2EBF29E37D}" type="presParOf" srcId="{737AE69A-C17E-4BF9-A815-CCD3152A2056}" destId="{A03360D7-9529-456D-B528-BF24B7F54C59}" srcOrd="0" destOrd="0" presId="urn:microsoft.com/office/officeart/2005/8/layout/list1"/>
    <dgm:cxn modelId="{4FC27D99-7F78-4635-8E42-7E62395F3BA5}" type="presParOf" srcId="{737AE69A-C17E-4BF9-A815-CCD3152A2056}" destId="{E50ADCD4-E851-4169-8704-8186F4CDC51C}" srcOrd="1" destOrd="0" presId="urn:microsoft.com/office/officeart/2005/8/layout/list1"/>
    <dgm:cxn modelId="{D84D0A82-B8BC-41F5-9B09-B1BBFDED20B7}" type="presParOf" srcId="{D695EA87-CCF7-4415-9D3D-6C992F8FC02E}" destId="{5B5B21D6-FB3A-4B39-A7D0-E4A76A1D6EC0}" srcOrd="9" destOrd="0" presId="urn:microsoft.com/office/officeart/2005/8/layout/list1"/>
    <dgm:cxn modelId="{2A81ED8E-F9C3-43A5-BD6E-222D3BAC91EF}" type="presParOf" srcId="{D695EA87-CCF7-4415-9D3D-6C992F8FC02E}" destId="{56A5C112-C55D-47DD-AF67-590BBCE43A8D}" srcOrd="10" destOrd="0" presId="urn:microsoft.com/office/officeart/2005/8/layout/list1"/>
    <dgm:cxn modelId="{630C4244-8DCB-4B10-BD1E-0CE7CD5D3568}" type="presParOf" srcId="{D695EA87-CCF7-4415-9D3D-6C992F8FC02E}" destId="{A6A20F2A-CC9C-476E-B6B1-7917139710FF}" srcOrd="11" destOrd="0" presId="urn:microsoft.com/office/officeart/2005/8/layout/list1"/>
    <dgm:cxn modelId="{A747EB53-D7C1-40F2-8CB2-489740EBCDEB}" type="presParOf" srcId="{D695EA87-CCF7-4415-9D3D-6C992F8FC02E}" destId="{21D22696-E0DA-4776-93B0-B9DBE0FCD55A}" srcOrd="12" destOrd="0" presId="urn:microsoft.com/office/officeart/2005/8/layout/list1"/>
    <dgm:cxn modelId="{4C10E981-B5B0-416A-AABE-6CEA99FD23D2}" type="presParOf" srcId="{21D22696-E0DA-4776-93B0-B9DBE0FCD55A}" destId="{C9B05E68-079C-44EF-8827-C6C37C1521C5}" srcOrd="0" destOrd="0" presId="urn:microsoft.com/office/officeart/2005/8/layout/list1"/>
    <dgm:cxn modelId="{C512C83D-19DC-4F68-AB9F-90ACAAE23F50}" type="presParOf" srcId="{21D22696-E0DA-4776-93B0-B9DBE0FCD55A}" destId="{C8105D22-4173-4BB4-B158-3F4C107D8275}" srcOrd="1" destOrd="0" presId="urn:microsoft.com/office/officeart/2005/8/layout/list1"/>
    <dgm:cxn modelId="{04F26769-DEB9-4CF9-9EF6-4F30140F7B23}" type="presParOf" srcId="{D695EA87-CCF7-4415-9D3D-6C992F8FC02E}" destId="{5148E1E8-06EC-480A-9728-916BBA9A17F9}" srcOrd="13" destOrd="0" presId="urn:microsoft.com/office/officeart/2005/8/layout/list1"/>
    <dgm:cxn modelId="{DB01912A-0F0D-454D-84FD-415BDD45B294}" type="presParOf" srcId="{D695EA87-CCF7-4415-9D3D-6C992F8FC02E}" destId="{B96A06B2-24C4-4664-827B-A340B0F78BFE}" srcOrd="14" destOrd="0" presId="urn:microsoft.com/office/officeart/2005/8/layout/list1"/>
    <dgm:cxn modelId="{F4DF4741-EC54-4B73-9171-8861A00E03A9}" type="presParOf" srcId="{D695EA87-CCF7-4415-9D3D-6C992F8FC02E}" destId="{DBA513F6-3A90-4C8D-9020-8390C34D7328}" srcOrd="15" destOrd="0" presId="urn:microsoft.com/office/officeart/2005/8/layout/list1"/>
    <dgm:cxn modelId="{5E4F57C0-4370-42F0-8B53-AE2357DFEB41}" type="presParOf" srcId="{D695EA87-CCF7-4415-9D3D-6C992F8FC02E}" destId="{BAC70C0E-3173-4A7F-A1A9-C133E28B6BF8}" srcOrd="16" destOrd="0" presId="urn:microsoft.com/office/officeart/2005/8/layout/list1"/>
    <dgm:cxn modelId="{443BDF64-7BD6-482E-9322-86A7E81866FF}" type="presParOf" srcId="{BAC70C0E-3173-4A7F-A1A9-C133E28B6BF8}" destId="{04F5DD0E-443B-4796-9601-32E5C7C9DE47}" srcOrd="0" destOrd="0" presId="urn:microsoft.com/office/officeart/2005/8/layout/list1"/>
    <dgm:cxn modelId="{87E917D7-2A86-44D3-858B-75DA391636C4}" type="presParOf" srcId="{BAC70C0E-3173-4A7F-A1A9-C133E28B6BF8}" destId="{90640A94-ABEB-43E2-A9EB-494BC3A50932}" srcOrd="1" destOrd="0" presId="urn:microsoft.com/office/officeart/2005/8/layout/list1"/>
    <dgm:cxn modelId="{7AC35F3E-CA97-4CC6-A52D-3876B19404BB}" type="presParOf" srcId="{D695EA87-CCF7-4415-9D3D-6C992F8FC02E}" destId="{D42748D9-E4FE-4AEB-9ABF-E93923905EEE}" srcOrd="17" destOrd="0" presId="urn:microsoft.com/office/officeart/2005/8/layout/list1"/>
    <dgm:cxn modelId="{E779488A-B118-407A-BD1A-5DBFC3EF1035}" type="presParOf" srcId="{D695EA87-CCF7-4415-9D3D-6C992F8FC02E}" destId="{235286AA-DD6C-4B69-819F-8F39A3151D22}" srcOrd="18" destOrd="0" presId="urn:microsoft.com/office/officeart/2005/8/layout/list1"/>
    <dgm:cxn modelId="{42C00E1D-228A-4291-B375-1D908BDC31C1}" type="presParOf" srcId="{D695EA87-CCF7-4415-9D3D-6C992F8FC02E}" destId="{DFB63560-A305-4522-9C84-9AAB7323C6C6}" srcOrd="19" destOrd="0" presId="urn:microsoft.com/office/officeart/2005/8/layout/list1"/>
    <dgm:cxn modelId="{BA4FDFD0-4EF7-4446-B771-E8C4428C5E73}" type="presParOf" srcId="{D695EA87-CCF7-4415-9D3D-6C992F8FC02E}" destId="{2518FF6B-EE5C-4197-9350-82378FD4DB61}" srcOrd="20" destOrd="0" presId="urn:microsoft.com/office/officeart/2005/8/layout/list1"/>
    <dgm:cxn modelId="{E1A2FD42-50C3-442D-BE3C-27B82498D732}" type="presParOf" srcId="{2518FF6B-EE5C-4197-9350-82378FD4DB61}" destId="{847F000B-6339-4CC3-BE49-3E70911024A9}" srcOrd="0" destOrd="0" presId="urn:microsoft.com/office/officeart/2005/8/layout/list1"/>
    <dgm:cxn modelId="{9E41D3CE-42A0-4343-8EA2-E8E57EBCED10}" type="presParOf" srcId="{2518FF6B-EE5C-4197-9350-82378FD4DB61}" destId="{DCCD8DD7-29C8-42A9-BE20-C406E836E497}" srcOrd="1" destOrd="0" presId="urn:microsoft.com/office/officeart/2005/8/layout/list1"/>
    <dgm:cxn modelId="{22782A33-CE5A-4DCB-824A-02BA8510BE4B}" type="presParOf" srcId="{D695EA87-CCF7-4415-9D3D-6C992F8FC02E}" destId="{9C9C190E-D329-4E90-BEE9-74F306881B5D}" srcOrd="21" destOrd="0" presId="urn:microsoft.com/office/officeart/2005/8/layout/list1"/>
    <dgm:cxn modelId="{DF7A5281-4FC2-4117-B154-B88C6600B7A1}" type="presParOf" srcId="{D695EA87-CCF7-4415-9D3D-6C992F8FC02E}" destId="{86E88445-5E6D-44C1-81B5-DBF6181D2260}"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819C1-6527-418A-9C9F-138DB77DD26F}" type="doc">
      <dgm:prSet loTypeId="urn:microsoft.com/office/officeart/2005/8/layout/equation1" loCatId="process" qsTypeId="urn:microsoft.com/office/officeart/2005/8/quickstyle/simple1" qsCatId="simple" csTypeId="urn:microsoft.com/office/officeart/2005/8/colors/accent1_2" csCatId="accent1" phldr="1"/>
      <dgm:spPr/>
    </dgm:pt>
    <dgm:pt modelId="{9C4FC43C-CE15-41E1-9B48-9516E3C04D26}">
      <dgm:prSet phldrT="[文本]"/>
      <dgm:spPr/>
      <dgm:t>
        <a:bodyPr/>
        <a:lstStyle/>
        <a:p>
          <a:r>
            <a:rPr lang="zh-CN" altLang="en-US" dirty="0"/>
            <a:t>模型</a:t>
          </a:r>
        </a:p>
      </dgm:t>
    </dgm:pt>
    <dgm:pt modelId="{52ED8DD4-CE5E-4454-A805-3D5EFE38A029}" type="parTrans" cxnId="{26024FBE-14DA-4406-86C9-C4E29CDFC020}">
      <dgm:prSet/>
      <dgm:spPr/>
      <dgm:t>
        <a:bodyPr/>
        <a:lstStyle/>
        <a:p>
          <a:endParaRPr lang="zh-CN" altLang="en-US"/>
        </a:p>
      </dgm:t>
    </dgm:pt>
    <dgm:pt modelId="{03325407-D63C-43A1-AB9E-E5D6A1060459}" type="sibTrans" cxnId="{26024FBE-14DA-4406-86C9-C4E29CDFC020}">
      <dgm:prSet/>
      <dgm:spPr/>
      <dgm:t>
        <a:bodyPr/>
        <a:lstStyle/>
        <a:p>
          <a:endParaRPr lang="zh-CN" altLang="en-US"/>
        </a:p>
      </dgm:t>
    </dgm:pt>
    <dgm:pt modelId="{8EC4F9BB-23F9-430B-B396-0228DF95F0B3}">
      <dgm:prSet phldrT="[文本]"/>
      <dgm:spPr/>
      <dgm:t>
        <a:bodyPr/>
        <a:lstStyle/>
        <a:p>
          <a:r>
            <a:rPr lang="zh-CN" altLang="en-US" dirty="0"/>
            <a:t>策略</a:t>
          </a:r>
        </a:p>
      </dgm:t>
    </dgm:pt>
    <dgm:pt modelId="{F79F8C34-2831-4973-A078-DF99BAA1D5E2}" type="parTrans" cxnId="{170E9619-6A34-4F82-B486-A5AFAAFBC67C}">
      <dgm:prSet/>
      <dgm:spPr/>
      <dgm:t>
        <a:bodyPr/>
        <a:lstStyle/>
        <a:p>
          <a:endParaRPr lang="zh-CN" altLang="en-US"/>
        </a:p>
      </dgm:t>
    </dgm:pt>
    <dgm:pt modelId="{55545B82-3628-4CEE-823E-1B4D094DFEF9}" type="sibTrans" cxnId="{170E9619-6A34-4F82-B486-A5AFAAFBC67C}">
      <dgm:prSet/>
      <dgm:spPr/>
      <dgm:t>
        <a:bodyPr/>
        <a:lstStyle/>
        <a:p>
          <a:endParaRPr lang="zh-CN" altLang="en-US"/>
        </a:p>
      </dgm:t>
    </dgm:pt>
    <dgm:pt modelId="{9BB33F84-C88A-4BF7-8BAC-4D76B32AA8FA}">
      <dgm:prSet phldrT="[文本]"/>
      <dgm:spPr/>
      <dgm:t>
        <a:bodyPr/>
        <a:lstStyle/>
        <a:p>
          <a:r>
            <a:rPr lang="zh-CN" altLang="en-US" dirty="0"/>
            <a:t>方法</a:t>
          </a:r>
        </a:p>
      </dgm:t>
    </dgm:pt>
    <dgm:pt modelId="{1FE5E11E-A9DB-48C0-A73F-5E38D6552544}" type="parTrans" cxnId="{7F0C49B1-4D2C-40E4-9F5A-B3FB93EAE204}">
      <dgm:prSet/>
      <dgm:spPr/>
      <dgm:t>
        <a:bodyPr/>
        <a:lstStyle/>
        <a:p>
          <a:endParaRPr lang="zh-CN" altLang="en-US"/>
        </a:p>
      </dgm:t>
    </dgm:pt>
    <dgm:pt modelId="{88DF891D-CC57-4296-9B0E-5274820051E2}" type="sibTrans" cxnId="{7F0C49B1-4D2C-40E4-9F5A-B3FB93EAE204}">
      <dgm:prSet/>
      <dgm:spPr/>
      <dgm:t>
        <a:bodyPr/>
        <a:lstStyle/>
        <a:p>
          <a:endParaRPr lang="zh-CN" altLang="en-US"/>
        </a:p>
      </dgm:t>
    </dgm:pt>
    <dgm:pt modelId="{42F4D09C-C474-4D86-AB90-5E349AF8C40D}">
      <dgm:prSet phldrT="[文本]"/>
      <dgm:spPr/>
      <dgm:t>
        <a:bodyPr/>
        <a:lstStyle/>
        <a:p>
          <a:r>
            <a:rPr lang="zh-CN" altLang="en-US" dirty="0"/>
            <a:t>算法</a:t>
          </a:r>
        </a:p>
      </dgm:t>
    </dgm:pt>
    <dgm:pt modelId="{346DD827-76FB-4424-AA78-E0C3736CFDCA}" type="parTrans" cxnId="{47BD4358-5678-4585-A781-02B891AAA2F3}">
      <dgm:prSet/>
      <dgm:spPr/>
      <dgm:t>
        <a:bodyPr/>
        <a:lstStyle/>
        <a:p>
          <a:endParaRPr lang="zh-CN" altLang="en-US"/>
        </a:p>
      </dgm:t>
    </dgm:pt>
    <dgm:pt modelId="{AB91CA6D-BF68-4BC8-A884-B9D824D83FF7}" type="sibTrans" cxnId="{47BD4358-5678-4585-A781-02B891AAA2F3}">
      <dgm:prSet/>
      <dgm:spPr/>
      <dgm:t>
        <a:bodyPr/>
        <a:lstStyle/>
        <a:p>
          <a:endParaRPr lang="zh-CN" altLang="en-US"/>
        </a:p>
      </dgm:t>
    </dgm:pt>
    <dgm:pt modelId="{83C625A1-313E-4AAD-AEB4-55BA88961185}" type="pres">
      <dgm:prSet presAssocID="{3B2819C1-6527-418A-9C9F-138DB77DD26F}" presName="linearFlow" presStyleCnt="0">
        <dgm:presLayoutVars>
          <dgm:dir/>
          <dgm:resizeHandles val="exact"/>
        </dgm:presLayoutVars>
      </dgm:prSet>
      <dgm:spPr/>
    </dgm:pt>
    <dgm:pt modelId="{58F54927-EF8B-43C7-BC29-2D0AD32D3377}" type="pres">
      <dgm:prSet presAssocID="{9C4FC43C-CE15-41E1-9B48-9516E3C04D26}" presName="node" presStyleLbl="node1" presStyleIdx="0" presStyleCnt="4">
        <dgm:presLayoutVars>
          <dgm:bulletEnabled val="1"/>
        </dgm:presLayoutVars>
      </dgm:prSet>
      <dgm:spPr/>
      <dgm:t>
        <a:bodyPr/>
        <a:lstStyle/>
        <a:p>
          <a:endParaRPr lang="zh-CN" altLang="en-US"/>
        </a:p>
      </dgm:t>
    </dgm:pt>
    <dgm:pt modelId="{F4D86D7E-06EA-4616-8B07-31AC79069DFA}" type="pres">
      <dgm:prSet presAssocID="{03325407-D63C-43A1-AB9E-E5D6A1060459}" presName="spacerL" presStyleCnt="0"/>
      <dgm:spPr/>
    </dgm:pt>
    <dgm:pt modelId="{19718E31-7666-4A43-A0F3-64F92EB87971}" type="pres">
      <dgm:prSet presAssocID="{03325407-D63C-43A1-AB9E-E5D6A1060459}" presName="sibTrans" presStyleLbl="sibTrans2D1" presStyleIdx="0" presStyleCnt="3"/>
      <dgm:spPr/>
      <dgm:t>
        <a:bodyPr/>
        <a:lstStyle/>
        <a:p>
          <a:endParaRPr lang="zh-CN" altLang="en-US"/>
        </a:p>
      </dgm:t>
    </dgm:pt>
    <dgm:pt modelId="{930A84DC-D266-43F3-AD2B-A33F85042615}" type="pres">
      <dgm:prSet presAssocID="{03325407-D63C-43A1-AB9E-E5D6A1060459}" presName="spacerR" presStyleCnt="0"/>
      <dgm:spPr/>
    </dgm:pt>
    <dgm:pt modelId="{05DD64D1-9646-4CD9-9ED8-BEDE037FD346}" type="pres">
      <dgm:prSet presAssocID="{8EC4F9BB-23F9-430B-B396-0228DF95F0B3}" presName="node" presStyleLbl="node1" presStyleIdx="1" presStyleCnt="4">
        <dgm:presLayoutVars>
          <dgm:bulletEnabled val="1"/>
        </dgm:presLayoutVars>
      </dgm:prSet>
      <dgm:spPr/>
      <dgm:t>
        <a:bodyPr/>
        <a:lstStyle/>
        <a:p>
          <a:endParaRPr lang="zh-CN" altLang="en-US"/>
        </a:p>
      </dgm:t>
    </dgm:pt>
    <dgm:pt modelId="{C99BB1B2-410B-4865-A2EF-4D6DFD72F3AC}" type="pres">
      <dgm:prSet presAssocID="{55545B82-3628-4CEE-823E-1B4D094DFEF9}" presName="spacerL" presStyleCnt="0"/>
      <dgm:spPr/>
    </dgm:pt>
    <dgm:pt modelId="{A89E0C30-DECD-4F52-BC60-8381FC005A2F}" type="pres">
      <dgm:prSet presAssocID="{55545B82-3628-4CEE-823E-1B4D094DFEF9}" presName="sibTrans" presStyleLbl="sibTrans2D1" presStyleIdx="1" presStyleCnt="3"/>
      <dgm:spPr/>
      <dgm:t>
        <a:bodyPr/>
        <a:lstStyle/>
        <a:p>
          <a:endParaRPr lang="zh-CN" altLang="en-US"/>
        </a:p>
      </dgm:t>
    </dgm:pt>
    <dgm:pt modelId="{C1BAE1FC-59FF-413A-8E61-0E561AE244F6}" type="pres">
      <dgm:prSet presAssocID="{55545B82-3628-4CEE-823E-1B4D094DFEF9}" presName="spacerR" presStyleCnt="0"/>
      <dgm:spPr/>
    </dgm:pt>
    <dgm:pt modelId="{3C3F967E-8C3A-41CE-8630-F7B6B0D2514A}" type="pres">
      <dgm:prSet presAssocID="{42F4D09C-C474-4D86-AB90-5E349AF8C40D}" presName="node" presStyleLbl="node1" presStyleIdx="2" presStyleCnt="4">
        <dgm:presLayoutVars>
          <dgm:bulletEnabled val="1"/>
        </dgm:presLayoutVars>
      </dgm:prSet>
      <dgm:spPr/>
      <dgm:t>
        <a:bodyPr/>
        <a:lstStyle/>
        <a:p>
          <a:endParaRPr lang="zh-CN" altLang="en-US"/>
        </a:p>
      </dgm:t>
    </dgm:pt>
    <dgm:pt modelId="{1BC8F288-07C1-4EE8-9232-21707DDCFDF6}" type="pres">
      <dgm:prSet presAssocID="{AB91CA6D-BF68-4BC8-A884-B9D824D83FF7}" presName="spacerL" presStyleCnt="0"/>
      <dgm:spPr/>
    </dgm:pt>
    <dgm:pt modelId="{4285700D-160C-47E4-86FD-EBD7F958CBB9}" type="pres">
      <dgm:prSet presAssocID="{AB91CA6D-BF68-4BC8-A884-B9D824D83FF7}" presName="sibTrans" presStyleLbl="sibTrans2D1" presStyleIdx="2" presStyleCnt="3"/>
      <dgm:spPr/>
      <dgm:t>
        <a:bodyPr/>
        <a:lstStyle/>
        <a:p>
          <a:endParaRPr lang="zh-CN" altLang="en-US"/>
        </a:p>
      </dgm:t>
    </dgm:pt>
    <dgm:pt modelId="{48549220-E899-490E-99B2-C6EC3087A6E7}" type="pres">
      <dgm:prSet presAssocID="{AB91CA6D-BF68-4BC8-A884-B9D824D83FF7}" presName="spacerR" presStyleCnt="0"/>
      <dgm:spPr/>
    </dgm:pt>
    <dgm:pt modelId="{75D4A679-57C8-4410-AF8C-01DA910340E7}" type="pres">
      <dgm:prSet presAssocID="{9BB33F84-C88A-4BF7-8BAC-4D76B32AA8FA}" presName="node" presStyleLbl="node1" presStyleIdx="3" presStyleCnt="4">
        <dgm:presLayoutVars>
          <dgm:bulletEnabled val="1"/>
        </dgm:presLayoutVars>
      </dgm:prSet>
      <dgm:spPr/>
      <dgm:t>
        <a:bodyPr/>
        <a:lstStyle/>
        <a:p>
          <a:endParaRPr lang="zh-CN" altLang="en-US"/>
        </a:p>
      </dgm:t>
    </dgm:pt>
  </dgm:ptLst>
  <dgm:cxnLst>
    <dgm:cxn modelId="{7F0C49B1-4D2C-40E4-9F5A-B3FB93EAE204}" srcId="{3B2819C1-6527-418A-9C9F-138DB77DD26F}" destId="{9BB33F84-C88A-4BF7-8BAC-4D76B32AA8FA}" srcOrd="3" destOrd="0" parTransId="{1FE5E11E-A9DB-48C0-A73F-5E38D6552544}" sibTransId="{88DF891D-CC57-4296-9B0E-5274820051E2}"/>
    <dgm:cxn modelId="{93BFAF72-A75F-46D6-8611-C4AD11667175}" type="presOf" srcId="{9C4FC43C-CE15-41E1-9B48-9516E3C04D26}" destId="{58F54927-EF8B-43C7-BC29-2D0AD32D3377}" srcOrd="0" destOrd="0" presId="urn:microsoft.com/office/officeart/2005/8/layout/equation1"/>
    <dgm:cxn modelId="{170E9619-6A34-4F82-B486-A5AFAAFBC67C}" srcId="{3B2819C1-6527-418A-9C9F-138DB77DD26F}" destId="{8EC4F9BB-23F9-430B-B396-0228DF95F0B3}" srcOrd="1" destOrd="0" parTransId="{F79F8C34-2831-4973-A078-DF99BAA1D5E2}" sibTransId="{55545B82-3628-4CEE-823E-1B4D094DFEF9}"/>
    <dgm:cxn modelId="{F3709025-9640-49F2-9102-03C3DF63C0ED}" type="presOf" srcId="{03325407-D63C-43A1-AB9E-E5D6A1060459}" destId="{19718E31-7666-4A43-A0F3-64F92EB87971}" srcOrd="0" destOrd="0" presId="urn:microsoft.com/office/officeart/2005/8/layout/equation1"/>
    <dgm:cxn modelId="{17391550-73CE-4CBC-B44B-AEE789ACE087}" type="presOf" srcId="{55545B82-3628-4CEE-823E-1B4D094DFEF9}" destId="{A89E0C30-DECD-4F52-BC60-8381FC005A2F}" srcOrd="0" destOrd="0" presId="urn:microsoft.com/office/officeart/2005/8/layout/equation1"/>
    <dgm:cxn modelId="{54E4C082-F767-4DD5-88ED-45602096DFA2}" type="presOf" srcId="{AB91CA6D-BF68-4BC8-A884-B9D824D83FF7}" destId="{4285700D-160C-47E4-86FD-EBD7F958CBB9}" srcOrd="0" destOrd="0" presId="urn:microsoft.com/office/officeart/2005/8/layout/equation1"/>
    <dgm:cxn modelId="{DD95147A-F498-47BC-BDA0-5DC3A893F170}" type="presOf" srcId="{8EC4F9BB-23F9-430B-B396-0228DF95F0B3}" destId="{05DD64D1-9646-4CD9-9ED8-BEDE037FD346}" srcOrd="0" destOrd="0" presId="urn:microsoft.com/office/officeart/2005/8/layout/equation1"/>
    <dgm:cxn modelId="{7FB8436F-F078-422F-A52E-656111937BA6}" type="presOf" srcId="{42F4D09C-C474-4D86-AB90-5E349AF8C40D}" destId="{3C3F967E-8C3A-41CE-8630-F7B6B0D2514A}" srcOrd="0" destOrd="0" presId="urn:microsoft.com/office/officeart/2005/8/layout/equation1"/>
    <dgm:cxn modelId="{5E1456AA-7935-44A2-A010-4819949753CA}" type="presOf" srcId="{9BB33F84-C88A-4BF7-8BAC-4D76B32AA8FA}" destId="{75D4A679-57C8-4410-AF8C-01DA910340E7}" srcOrd="0" destOrd="0" presId="urn:microsoft.com/office/officeart/2005/8/layout/equation1"/>
    <dgm:cxn modelId="{107BDC33-933C-486F-A80B-041AE8F2D4AC}" type="presOf" srcId="{3B2819C1-6527-418A-9C9F-138DB77DD26F}" destId="{83C625A1-313E-4AAD-AEB4-55BA88961185}" srcOrd="0" destOrd="0" presId="urn:microsoft.com/office/officeart/2005/8/layout/equation1"/>
    <dgm:cxn modelId="{47BD4358-5678-4585-A781-02B891AAA2F3}" srcId="{3B2819C1-6527-418A-9C9F-138DB77DD26F}" destId="{42F4D09C-C474-4D86-AB90-5E349AF8C40D}" srcOrd="2" destOrd="0" parTransId="{346DD827-76FB-4424-AA78-E0C3736CFDCA}" sibTransId="{AB91CA6D-BF68-4BC8-A884-B9D824D83FF7}"/>
    <dgm:cxn modelId="{26024FBE-14DA-4406-86C9-C4E29CDFC020}" srcId="{3B2819C1-6527-418A-9C9F-138DB77DD26F}" destId="{9C4FC43C-CE15-41E1-9B48-9516E3C04D26}" srcOrd="0" destOrd="0" parTransId="{52ED8DD4-CE5E-4454-A805-3D5EFE38A029}" sibTransId="{03325407-D63C-43A1-AB9E-E5D6A1060459}"/>
    <dgm:cxn modelId="{8BA3A4B5-2737-4497-80D4-CCE6AC7F97E3}" type="presParOf" srcId="{83C625A1-313E-4AAD-AEB4-55BA88961185}" destId="{58F54927-EF8B-43C7-BC29-2D0AD32D3377}" srcOrd="0" destOrd="0" presId="urn:microsoft.com/office/officeart/2005/8/layout/equation1"/>
    <dgm:cxn modelId="{9A678632-FECC-4E57-B13B-F962CAEB0181}" type="presParOf" srcId="{83C625A1-313E-4AAD-AEB4-55BA88961185}" destId="{F4D86D7E-06EA-4616-8B07-31AC79069DFA}" srcOrd="1" destOrd="0" presId="urn:microsoft.com/office/officeart/2005/8/layout/equation1"/>
    <dgm:cxn modelId="{DDE5366E-592A-4805-B201-6AE0F26100C8}" type="presParOf" srcId="{83C625A1-313E-4AAD-AEB4-55BA88961185}" destId="{19718E31-7666-4A43-A0F3-64F92EB87971}" srcOrd="2" destOrd="0" presId="urn:microsoft.com/office/officeart/2005/8/layout/equation1"/>
    <dgm:cxn modelId="{51A37CAD-C66B-417C-94C0-20750351727C}" type="presParOf" srcId="{83C625A1-313E-4AAD-AEB4-55BA88961185}" destId="{930A84DC-D266-43F3-AD2B-A33F85042615}" srcOrd="3" destOrd="0" presId="urn:microsoft.com/office/officeart/2005/8/layout/equation1"/>
    <dgm:cxn modelId="{31D22B88-23F7-40E0-9043-3578EE05FC24}" type="presParOf" srcId="{83C625A1-313E-4AAD-AEB4-55BA88961185}" destId="{05DD64D1-9646-4CD9-9ED8-BEDE037FD346}" srcOrd="4" destOrd="0" presId="urn:microsoft.com/office/officeart/2005/8/layout/equation1"/>
    <dgm:cxn modelId="{8A871123-FA17-41B8-94C5-3483036ACDB3}" type="presParOf" srcId="{83C625A1-313E-4AAD-AEB4-55BA88961185}" destId="{C99BB1B2-410B-4865-A2EF-4D6DFD72F3AC}" srcOrd="5" destOrd="0" presId="urn:microsoft.com/office/officeart/2005/8/layout/equation1"/>
    <dgm:cxn modelId="{2BD975C7-06E2-4F0A-99BC-65DC758C4E4E}" type="presParOf" srcId="{83C625A1-313E-4AAD-AEB4-55BA88961185}" destId="{A89E0C30-DECD-4F52-BC60-8381FC005A2F}" srcOrd="6" destOrd="0" presId="urn:microsoft.com/office/officeart/2005/8/layout/equation1"/>
    <dgm:cxn modelId="{93D26EE7-9456-40C7-B729-BD0884C8565C}" type="presParOf" srcId="{83C625A1-313E-4AAD-AEB4-55BA88961185}" destId="{C1BAE1FC-59FF-413A-8E61-0E561AE244F6}" srcOrd="7" destOrd="0" presId="urn:microsoft.com/office/officeart/2005/8/layout/equation1"/>
    <dgm:cxn modelId="{EDD934B4-FB0B-4760-A762-B7178913A7E0}" type="presParOf" srcId="{83C625A1-313E-4AAD-AEB4-55BA88961185}" destId="{3C3F967E-8C3A-41CE-8630-F7B6B0D2514A}" srcOrd="8" destOrd="0" presId="urn:microsoft.com/office/officeart/2005/8/layout/equation1"/>
    <dgm:cxn modelId="{E3935141-C5E5-48A9-8F80-7922121BBA7D}" type="presParOf" srcId="{83C625A1-313E-4AAD-AEB4-55BA88961185}" destId="{1BC8F288-07C1-4EE8-9232-21707DDCFDF6}" srcOrd="9" destOrd="0" presId="urn:microsoft.com/office/officeart/2005/8/layout/equation1"/>
    <dgm:cxn modelId="{369A230D-FFBA-4C7A-92AF-76E0864F00AF}" type="presParOf" srcId="{83C625A1-313E-4AAD-AEB4-55BA88961185}" destId="{4285700D-160C-47E4-86FD-EBD7F958CBB9}" srcOrd="10" destOrd="0" presId="urn:microsoft.com/office/officeart/2005/8/layout/equation1"/>
    <dgm:cxn modelId="{20B6F86B-9C6B-4450-951E-C38027BBD96B}" type="presParOf" srcId="{83C625A1-313E-4AAD-AEB4-55BA88961185}" destId="{48549220-E899-490E-99B2-C6EC3087A6E7}" srcOrd="11" destOrd="0" presId="urn:microsoft.com/office/officeart/2005/8/layout/equation1"/>
    <dgm:cxn modelId="{244439D4-5C65-4BE2-9B11-70A33E870A6F}" type="presParOf" srcId="{83C625A1-313E-4AAD-AEB4-55BA88961185}" destId="{75D4A679-57C8-4410-AF8C-01DA910340E7}" srcOrd="12"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2819C1-6527-418A-9C9F-138DB77DD26F}" type="doc">
      <dgm:prSet loTypeId="urn:microsoft.com/office/officeart/2005/8/layout/equation1" loCatId="process" qsTypeId="urn:microsoft.com/office/officeart/2005/8/quickstyle/simple1" qsCatId="simple" csTypeId="urn:microsoft.com/office/officeart/2005/8/colors/accent1_2" csCatId="accent1" phldr="1"/>
      <dgm:spPr/>
    </dgm:pt>
    <dgm:pt modelId="{9C4FC43C-CE15-41E1-9B48-9516E3C04D26}">
      <dgm:prSet phldrT="[文本]"/>
      <dgm:spPr/>
      <dgm:t>
        <a:bodyPr/>
        <a:lstStyle/>
        <a:p>
          <a:r>
            <a:rPr lang="zh-CN" altLang="en-US" dirty="0"/>
            <a:t>模型</a:t>
          </a:r>
        </a:p>
      </dgm:t>
    </dgm:pt>
    <dgm:pt modelId="{52ED8DD4-CE5E-4454-A805-3D5EFE38A029}" type="parTrans" cxnId="{26024FBE-14DA-4406-86C9-C4E29CDFC020}">
      <dgm:prSet/>
      <dgm:spPr/>
      <dgm:t>
        <a:bodyPr/>
        <a:lstStyle/>
        <a:p>
          <a:endParaRPr lang="zh-CN" altLang="en-US"/>
        </a:p>
      </dgm:t>
    </dgm:pt>
    <dgm:pt modelId="{03325407-D63C-43A1-AB9E-E5D6A1060459}" type="sibTrans" cxnId="{26024FBE-14DA-4406-86C9-C4E29CDFC020}">
      <dgm:prSet/>
      <dgm:spPr/>
      <dgm:t>
        <a:bodyPr/>
        <a:lstStyle/>
        <a:p>
          <a:endParaRPr lang="zh-CN" altLang="en-US"/>
        </a:p>
      </dgm:t>
    </dgm:pt>
    <dgm:pt modelId="{8EC4F9BB-23F9-430B-B396-0228DF95F0B3}">
      <dgm:prSet phldrT="[文本]"/>
      <dgm:spPr/>
      <dgm:t>
        <a:bodyPr/>
        <a:lstStyle/>
        <a:p>
          <a:r>
            <a:rPr lang="zh-CN" altLang="en-US" dirty="0"/>
            <a:t>策略</a:t>
          </a:r>
        </a:p>
      </dgm:t>
    </dgm:pt>
    <dgm:pt modelId="{F79F8C34-2831-4973-A078-DF99BAA1D5E2}" type="parTrans" cxnId="{170E9619-6A34-4F82-B486-A5AFAAFBC67C}">
      <dgm:prSet/>
      <dgm:spPr/>
      <dgm:t>
        <a:bodyPr/>
        <a:lstStyle/>
        <a:p>
          <a:endParaRPr lang="zh-CN" altLang="en-US"/>
        </a:p>
      </dgm:t>
    </dgm:pt>
    <dgm:pt modelId="{55545B82-3628-4CEE-823E-1B4D094DFEF9}" type="sibTrans" cxnId="{170E9619-6A34-4F82-B486-A5AFAAFBC67C}">
      <dgm:prSet/>
      <dgm:spPr/>
      <dgm:t>
        <a:bodyPr/>
        <a:lstStyle/>
        <a:p>
          <a:endParaRPr lang="zh-CN" altLang="en-US"/>
        </a:p>
      </dgm:t>
    </dgm:pt>
    <dgm:pt modelId="{9BB33F84-C88A-4BF7-8BAC-4D76B32AA8FA}">
      <dgm:prSet phldrT="[文本]"/>
      <dgm:spPr/>
      <dgm:t>
        <a:bodyPr/>
        <a:lstStyle/>
        <a:p>
          <a:r>
            <a:rPr lang="zh-CN" altLang="en-US" dirty="0"/>
            <a:t>方法</a:t>
          </a:r>
        </a:p>
      </dgm:t>
    </dgm:pt>
    <dgm:pt modelId="{1FE5E11E-A9DB-48C0-A73F-5E38D6552544}" type="parTrans" cxnId="{7F0C49B1-4D2C-40E4-9F5A-B3FB93EAE204}">
      <dgm:prSet/>
      <dgm:spPr/>
      <dgm:t>
        <a:bodyPr/>
        <a:lstStyle/>
        <a:p>
          <a:endParaRPr lang="zh-CN" altLang="en-US"/>
        </a:p>
      </dgm:t>
    </dgm:pt>
    <dgm:pt modelId="{88DF891D-CC57-4296-9B0E-5274820051E2}" type="sibTrans" cxnId="{7F0C49B1-4D2C-40E4-9F5A-B3FB93EAE204}">
      <dgm:prSet/>
      <dgm:spPr/>
      <dgm:t>
        <a:bodyPr/>
        <a:lstStyle/>
        <a:p>
          <a:endParaRPr lang="zh-CN" altLang="en-US"/>
        </a:p>
      </dgm:t>
    </dgm:pt>
    <dgm:pt modelId="{42F4D09C-C474-4D86-AB90-5E349AF8C40D}">
      <dgm:prSet phldrT="[文本]"/>
      <dgm:spPr/>
      <dgm:t>
        <a:bodyPr/>
        <a:lstStyle/>
        <a:p>
          <a:r>
            <a:rPr lang="zh-CN" altLang="en-US" dirty="0"/>
            <a:t>算法</a:t>
          </a:r>
        </a:p>
      </dgm:t>
    </dgm:pt>
    <dgm:pt modelId="{346DD827-76FB-4424-AA78-E0C3736CFDCA}" type="parTrans" cxnId="{47BD4358-5678-4585-A781-02B891AAA2F3}">
      <dgm:prSet/>
      <dgm:spPr/>
      <dgm:t>
        <a:bodyPr/>
        <a:lstStyle/>
        <a:p>
          <a:endParaRPr lang="zh-CN" altLang="en-US"/>
        </a:p>
      </dgm:t>
    </dgm:pt>
    <dgm:pt modelId="{AB91CA6D-BF68-4BC8-A884-B9D824D83FF7}" type="sibTrans" cxnId="{47BD4358-5678-4585-A781-02B891AAA2F3}">
      <dgm:prSet/>
      <dgm:spPr/>
      <dgm:t>
        <a:bodyPr/>
        <a:lstStyle/>
        <a:p>
          <a:endParaRPr lang="zh-CN" altLang="en-US"/>
        </a:p>
      </dgm:t>
    </dgm:pt>
    <dgm:pt modelId="{83C625A1-313E-4AAD-AEB4-55BA88961185}" type="pres">
      <dgm:prSet presAssocID="{3B2819C1-6527-418A-9C9F-138DB77DD26F}" presName="linearFlow" presStyleCnt="0">
        <dgm:presLayoutVars>
          <dgm:dir/>
          <dgm:resizeHandles val="exact"/>
        </dgm:presLayoutVars>
      </dgm:prSet>
      <dgm:spPr/>
    </dgm:pt>
    <dgm:pt modelId="{58F54927-EF8B-43C7-BC29-2D0AD32D3377}" type="pres">
      <dgm:prSet presAssocID="{9C4FC43C-CE15-41E1-9B48-9516E3C04D26}" presName="node" presStyleLbl="node1" presStyleIdx="0" presStyleCnt="4">
        <dgm:presLayoutVars>
          <dgm:bulletEnabled val="1"/>
        </dgm:presLayoutVars>
      </dgm:prSet>
      <dgm:spPr/>
      <dgm:t>
        <a:bodyPr/>
        <a:lstStyle/>
        <a:p>
          <a:endParaRPr lang="zh-CN" altLang="en-US"/>
        </a:p>
      </dgm:t>
    </dgm:pt>
    <dgm:pt modelId="{F4D86D7E-06EA-4616-8B07-31AC79069DFA}" type="pres">
      <dgm:prSet presAssocID="{03325407-D63C-43A1-AB9E-E5D6A1060459}" presName="spacerL" presStyleCnt="0"/>
      <dgm:spPr/>
    </dgm:pt>
    <dgm:pt modelId="{19718E31-7666-4A43-A0F3-64F92EB87971}" type="pres">
      <dgm:prSet presAssocID="{03325407-D63C-43A1-AB9E-E5D6A1060459}" presName="sibTrans" presStyleLbl="sibTrans2D1" presStyleIdx="0" presStyleCnt="3"/>
      <dgm:spPr/>
      <dgm:t>
        <a:bodyPr/>
        <a:lstStyle/>
        <a:p>
          <a:endParaRPr lang="zh-CN" altLang="en-US"/>
        </a:p>
      </dgm:t>
    </dgm:pt>
    <dgm:pt modelId="{930A84DC-D266-43F3-AD2B-A33F85042615}" type="pres">
      <dgm:prSet presAssocID="{03325407-D63C-43A1-AB9E-E5D6A1060459}" presName="spacerR" presStyleCnt="0"/>
      <dgm:spPr/>
    </dgm:pt>
    <dgm:pt modelId="{05DD64D1-9646-4CD9-9ED8-BEDE037FD346}" type="pres">
      <dgm:prSet presAssocID="{8EC4F9BB-23F9-430B-B396-0228DF95F0B3}" presName="node" presStyleLbl="node1" presStyleIdx="1" presStyleCnt="4">
        <dgm:presLayoutVars>
          <dgm:bulletEnabled val="1"/>
        </dgm:presLayoutVars>
      </dgm:prSet>
      <dgm:spPr/>
      <dgm:t>
        <a:bodyPr/>
        <a:lstStyle/>
        <a:p>
          <a:endParaRPr lang="zh-CN" altLang="en-US"/>
        </a:p>
      </dgm:t>
    </dgm:pt>
    <dgm:pt modelId="{C99BB1B2-410B-4865-A2EF-4D6DFD72F3AC}" type="pres">
      <dgm:prSet presAssocID="{55545B82-3628-4CEE-823E-1B4D094DFEF9}" presName="spacerL" presStyleCnt="0"/>
      <dgm:spPr/>
    </dgm:pt>
    <dgm:pt modelId="{A89E0C30-DECD-4F52-BC60-8381FC005A2F}" type="pres">
      <dgm:prSet presAssocID="{55545B82-3628-4CEE-823E-1B4D094DFEF9}" presName="sibTrans" presStyleLbl="sibTrans2D1" presStyleIdx="1" presStyleCnt="3"/>
      <dgm:spPr/>
      <dgm:t>
        <a:bodyPr/>
        <a:lstStyle/>
        <a:p>
          <a:endParaRPr lang="zh-CN" altLang="en-US"/>
        </a:p>
      </dgm:t>
    </dgm:pt>
    <dgm:pt modelId="{C1BAE1FC-59FF-413A-8E61-0E561AE244F6}" type="pres">
      <dgm:prSet presAssocID="{55545B82-3628-4CEE-823E-1B4D094DFEF9}" presName="spacerR" presStyleCnt="0"/>
      <dgm:spPr/>
    </dgm:pt>
    <dgm:pt modelId="{3C3F967E-8C3A-41CE-8630-F7B6B0D2514A}" type="pres">
      <dgm:prSet presAssocID="{42F4D09C-C474-4D86-AB90-5E349AF8C40D}" presName="node" presStyleLbl="node1" presStyleIdx="2" presStyleCnt="4">
        <dgm:presLayoutVars>
          <dgm:bulletEnabled val="1"/>
        </dgm:presLayoutVars>
      </dgm:prSet>
      <dgm:spPr/>
      <dgm:t>
        <a:bodyPr/>
        <a:lstStyle/>
        <a:p>
          <a:endParaRPr lang="zh-CN" altLang="en-US"/>
        </a:p>
      </dgm:t>
    </dgm:pt>
    <dgm:pt modelId="{1BC8F288-07C1-4EE8-9232-21707DDCFDF6}" type="pres">
      <dgm:prSet presAssocID="{AB91CA6D-BF68-4BC8-A884-B9D824D83FF7}" presName="spacerL" presStyleCnt="0"/>
      <dgm:spPr/>
    </dgm:pt>
    <dgm:pt modelId="{4285700D-160C-47E4-86FD-EBD7F958CBB9}" type="pres">
      <dgm:prSet presAssocID="{AB91CA6D-BF68-4BC8-A884-B9D824D83FF7}" presName="sibTrans" presStyleLbl="sibTrans2D1" presStyleIdx="2" presStyleCnt="3"/>
      <dgm:spPr/>
      <dgm:t>
        <a:bodyPr/>
        <a:lstStyle/>
        <a:p>
          <a:endParaRPr lang="zh-CN" altLang="en-US"/>
        </a:p>
      </dgm:t>
    </dgm:pt>
    <dgm:pt modelId="{48549220-E899-490E-99B2-C6EC3087A6E7}" type="pres">
      <dgm:prSet presAssocID="{AB91CA6D-BF68-4BC8-A884-B9D824D83FF7}" presName="spacerR" presStyleCnt="0"/>
      <dgm:spPr/>
    </dgm:pt>
    <dgm:pt modelId="{75D4A679-57C8-4410-AF8C-01DA910340E7}" type="pres">
      <dgm:prSet presAssocID="{9BB33F84-C88A-4BF7-8BAC-4D76B32AA8FA}" presName="node" presStyleLbl="node1" presStyleIdx="3" presStyleCnt="4">
        <dgm:presLayoutVars>
          <dgm:bulletEnabled val="1"/>
        </dgm:presLayoutVars>
      </dgm:prSet>
      <dgm:spPr/>
      <dgm:t>
        <a:bodyPr/>
        <a:lstStyle/>
        <a:p>
          <a:endParaRPr lang="zh-CN" altLang="en-US"/>
        </a:p>
      </dgm:t>
    </dgm:pt>
  </dgm:ptLst>
  <dgm:cxnLst>
    <dgm:cxn modelId="{28740AC0-73C0-44DA-BF14-920264A6CBD1}" type="presOf" srcId="{9BB33F84-C88A-4BF7-8BAC-4D76B32AA8FA}" destId="{75D4A679-57C8-4410-AF8C-01DA910340E7}" srcOrd="0" destOrd="0" presId="urn:microsoft.com/office/officeart/2005/8/layout/equation1"/>
    <dgm:cxn modelId="{7F0C49B1-4D2C-40E4-9F5A-B3FB93EAE204}" srcId="{3B2819C1-6527-418A-9C9F-138DB77DD26F}" destId="{9BB33F84-C88A-4BF7-8BAC-4D76B32AA8FA}" srcOrd="3" destOrd="0" parTransId="{1FE5E11E-A9DB-48C0-A73F-5E38D6552544}" sibTransId="{88DF891D-CC57-4296-9B0E-5274820051E2}"/>
    <dgm:cxn modelId="{6AF13CAD-6AB1-47D0-A519-E76A771E00FA}" type="presOf" srcId="{8EC4F9BB-23F9-430B-B396-0228DF95F0B3}" destId="{05DD64D1-9646-4CD9-9ED8-BEDE037FD346}" srcOrd="0" destOrd="0" presId="urn:microsoft.com/office/officeart/2005/8/layout/equation1"/>
    <dgm:cxn modelId="{170E9619-6A34-4F82-B486-A5AFAAFBC67C}" srcId="{3B2819C1-6527-418A-9C9F-138DB77DD26F}" destId="{8EC4F9BB-23F9-430B-B396-0228DF95F0B3}" srcOrd="1" destOrd="0" parTransId="{F79F8C34-2831-4973-A078-DF99BAA1D5E2}" sibTransId="{55545B82-3628-4CEE-823E-1B4D094DFEF9}"/>
    <dgm:cxn modelId="{36860C2A-C79C-41CB-A402-9E1559D53059}" type="presOf" srcId="{55545B82-3628-4CEE-823E-1B4D094DFEF9}" destId="{A89E0C30-DECD-4F52-BC60-8381FC005A2F}" srcOrd="0" destOrd="0" presId="urn:microsoft.com/office/officeart/2005/8/layout/equation1"/>
    <dgm:cxn modelId="{36D3E2CD-40C1-409A-AC7B-D6561A9AA4F1}" type="presOf" srcId="{03325407-D63C-43A1-AB9E-E5D6A1060459}" destId="{19718E31-7666-4A43-A0F3-64F92EB87971}" srcOrd="0" destOrd="0" presId="urn:microsoft.com/office/officeart/2005/8/layout/equation1"/>
    <dgm:cxn modelId="{A0229A8F-2C96-4B12-85D8-DC0C2BFFE06D}" type="presOf" srcId="{3B2819C1-6527-418A-9C9F-138DB77DD26F}" destId="{83C625A1-313E-4AAD-AEB4-55BA88961185}" srcOrd="0" destOrd="0" presId="urn:microsoft.com/office/officeart/2005/8/layout/equation1"/>
    <dgm:cxn modelId="{8AFAEF6B-F826-41CE-B297-648ECDE4867D}" type="presOf" srcId="{42F4D09C-C474-4D86-AB90-5E349AF8C40D}" destId="{3C3F967E-8C3A-41CE-8630-F7B6B0D2514A}" srcOrd="0" destOrd="0" presId="urn:microsoft.com/office/officeart/2005/8/layout/equation1"/>
    <dgm:cxn modelId="{C11053A4-E73C-4FF8-91F2-38CBDAC580EC}" type="presOf" srcId="{9C4FC43C-CE15-41E1-9B48-9516E3C04D26}" destId="{58F54927-EF8B-43C7-BC29-2D0AD32D3377}" srcOrd="0" destOrd="0" presId="urn:microsoft.com/office/officeart/2005/8/layout/equation1"/>
    <dgm:cxn modelId="{47BD4358-5678-4585-A781-02B891AAA2F3}" srcId="{3B2819C1-6527-418A-9C9F-138DB77DD26F}" destId="{42F4D09C-C474-4D86-AB90-5E349AF8C40D}" srcOrd="2" destOrd="0" parTransId="{346DD827-76FB-4424-AA78-E0C3736CFDCA}" sibTransId="{AB91CA6D-BF68-4BC8-A884-B9D824D83FF7}"/>
    <dgm:cxn modelId="{2BA4B04B-7330-4F34-ADC0-EDAEE02BA922}" type="presOf" srcId="{AB91CA6D-BF68-4BC8-A884-B9D824D83FF7}" destId="{4285700D-160C-47E4-86FD-EBD7F958CBB9}" srcOrd="0" destOrd="0" presId="urn:microsoft.com/office/officeart/2005/8/layout/equation1"/>
    <dgm:cxn modelId="{26024FBE-14DA-4406-86C9-C4E29CDFC020}" srcId="{3B2819C1-6527-418A-9C9F-138DB77DD26F}" destId="{9C4FC43C-CE15-41E1-9B48-9516E3C04D26}" srcOrd="0" destOrd="0" parTransId="{52ED8DD4-CE5E-4454-A805-3D5EFE38A029}" sibTransId="{03325407-D63C-43A1-AB9E-E5D6A1060459}"/>
    <dgm:cxn modelId="{446B01A5-D9A4-4A56-A38D-33A28183476E}" type="presParOf" srcId="{83C625A1-313E-4AAD-AEB4-55BA88961185}" destId="{58F54927-EF8B-43C7-BC29-2D0AD32D3377}" srcOrd="0" destOrd="0" presId="urn:microsoft.com/office/officeart/2005/8/layout/equation1"/>
    <dgm:cxn modelId="{F988ECC8-7A02-4579-A014-E5B1B8C4C5AD}" type="presParOf" srcId="{83C625A1-313E-4AAD-AEB4-55BA88961185}" destId="{F4D86D7E-06EA-4616-8B07-31AC79069DFA}" srcOrd="1" destOrd="0" presId="urn:microsoft.com/office/officeart/2005/8/layout/equation1"/>
    <dgm:cxn modelId="{8C7DB830-56B2-40BB-86EA-699633636398}" type="presParOf" srcId="{83C625A1-313E-4AAD-AEB4-55BA88961185}" destId="{19718E31-7666-4A43-A0F3-64F92EB87971}" srcOrd="2" destOrd="0" presId="urn:microsoft.com/office/officeart/2005/8/layout/equation1"/>
    <dgm:cxn modelId="{708031B5-5037-4F56-A6E8-33A63B6E0440}" type="presParOf" srcId="{83C625A1-313E-4AAD-AEB4-55BA88961185}" destId="{930A84DC-D266-43F3-AD2B-A33F85042615}" srcOrd="3" destOrd="0" presId="urn:microsoft.com/office/officeart/2005/8/layout/equation1"/>
    <dgm:cxn modelId="{66E0E99C-A208-4030-A43F-767CFF1C3826}" type="presParOf" srcId="{83C625A1-313E-4AAD-AEB4-55BA88961185}" destId="{05DD64D1-9646-4CD9-9ED8-BEDE037FD346}" srcOrd="4" destOrd="0" presId="urn:microsoft.com/office/officeart/2005/8/layout/equation1"/>
    <dgm:cxn modelId="{84D32B60-83A6-4800-BACE-67773190E711}" type="presParOf" srcId="{83C625A1-313E-4AAD-AEB4-55BA88961185}" destId="{C99BB1B2-410B-4865-A2EF-4D6DFD72F3AC}" srcOrd="5" destOrd="0" presId="urn:microsoft.com/office/officeart/2005/8/layout/equation1"/>
    <dgm:cxn modelId="{FE1CBEB7-14D3-44D4-A3C7-717ED31C4C7B}" type="presParOf" srcId="{83C625A1-313E-4AAD-AEB4-55BA88961185}" destId="{A89E0C30-DECD-4F52-BC60-8381FC005A2F}" srcOrd="6" destOrd="0" presId="urn:microsoft.com/office/officeart/2005/8/layout/equation1"/>
    <dgm:cxn modelId="{B5B42F76-5F4E-4FCB-A409-5A9CB457EC59}" type="presParOf" srcId="{83C625A1-313E-4AAD-AEB4-55BA88961185}" destId="{C1BAE1FC-59FF-413A-8E61-0E561AE244F6}" srcOrd="7" destOrd="0" presId="urn:microsoft.com/office/officeart/2005/8/layout/equation1"/>
    <dgm:cxn modelId="{3345A540-5006-4F2A-AB78-5A643E60F672}" type="presParOf" srcId="{83C625A1-313E-4AAD-AEB4-55BA88961185}" destId="{3C3F967E-8C3A-41CE-8630-F7B6B0D2514A}" srcOrd="8" destOrd="0" presId="urn:microsoft.com/office/officeart/2005/8/layout/equation1"/>
    <dgm:cxn modelId="{78AD9685-1F78-43CE-A8B3-EDEE5406E64B}" type="presParOf" srcId="{83C625A1-313E-4AAD-AEB4-55BA88961185}" destId="{1BC8F288-07C1-4EE8-9232-21707DDCFDF6}" srcOrd="9" destOrd="0" presId="urn:microsoft.com/office/officeart/2005/8/layout/equation1"/>
    <dgm:cxn modelId="{98CE5012-85F9-4B05-B8BD-925B9428DEB4}" type="presParOf" srcId="{83C625A1-313E-4AAD-AEB4-55BA88961185}" destId="{4285700D-160C-47E4-86FD-EBD7F958CBB9}" srcOrd="10" destOrd="0" presId="urn:microsoft.com/office/officeart/2005/8/layout/equation1"/>
    <dgm:cxn modelId="{15D1992C-F439-442A-BF5F-B6090FC69D95}" type="presParOf" srcId="{83C625A1-313E-4AAD-AEB4-55BA88961185}" destId="{48549220-E899-490E-99B2-C6EC3087A6E7}" srcOrd="11" destOrd="0" presId="urn:microsoft.com/office/officeart/2005/8/layout/equation1"/>
    <dgm:cxn modelId="{3F146452-36C6-48D3-B75A-C34DADF081D8}" type="presParOf" srcId="{83C625A1-313E-4AAD-AEB4-55BA88961185}" destId="{75D4A679-57C8-4410-AF8C-01DA910340E7}" srcOrd="12"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F8C5B4-FC2A-4717-A20D-91DF06125EF9}">
      <dsp:nvSpPr>
        <dsp:cNvPr id="0" name=""/>
        <dsp:cNvSpPr/>
      </dsp:nvSpPr>
      <dsp:spPr>
        <a:xfrm>
          <a:off x="0" y="41091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CF2756-87CE-4979-BFD1-54013D00CE47}">
      <dsp:nvSpPr>
        <dsp:cNvPr id="0" name=""/>
        <dsp:cNvSpPr/>
      </dsp:nvSpPr>
      <dsp:spPr>
        <a:xfrm>
          <a:off x="417327" y="8619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lvl="0" algn="l" defTabSz="977900">
            <a:lnSpc>
              <a:spcPct val="90000"/>
            </a:lnSpc>
            <a:spcBef>
              <a:spcPct val="0"/>
            </a:spcBef>
            <a:spcAft>
              <a:spcPct val="35000"/>
            </a:spcAft>
          </a:pPr>
          <a:r>
            <a:rPr lang="en-US" altLang="zh-CN" sz="2200" kern="1200" dirty="0" smtClean="0"/>
            <a:t>2.1  </a:t>
          </a:r>
          <a:r>
            <a:rPr lang="zh-CN" altLang="en-US" sz="2200" kern="1200" dirty="0" smtClean="0"/>
            <a:t>统计学习方法三</a:t>
          </a:r>
          <a:r>
            <a:rPr lang="zh-CN" altLang="en-US" sz="2200" kern="1200" dirty="0"/>
            <a:t>要素</a:t>
          </a:r>
        </a:p>
      </dsp:txBody>
      <dsp:txXfrm>
        <a:off x="417327" y="86190"/>
        <a:ext cx="5842590" cy="649440"/>
      </dsp:txXfrm>
    </dsp:sp>
    <dsp:sp modelId="{C2B34198-A22D-49FC-976B-D4A02E9E2D1F}">
      <dsp:nvSpPr>
        <dsp:cNvPr id="0" name=""/>
        <dsp:cNvSpPr/>
      </dsp:nvSpPr>
      <dsp:spPr>
        <a:xfrm>
          <a:off x="0" y="140883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C49AC-CF2B-4095-9DD5-8E34B240259E}">
      <dsp:nvSpPr>
        <dsp:cNvPr id="0" name=""/>
        <dsp:cNvSpPr/>
      </dsp:nvSpPr>
      <dsp:spPr>
        <a:xfrm>
          <a:off x="417327" y="108411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lvl="0" algn="l" defTabSz="977900">
            <a:lnSpc>
              <a:spcPct val="90000"/>
            </a:lnSpc>
            <a:spcBef>
              <a:spcPct val="0"/>
            </a:spcBef>
            <a:spcAft>
              <a:spcPct val="35000"/>
            </a:spcAft>
          </a:pPr>
          <a:r>
            <a:rPr lang="en-US" altLang="zh-CN" sz="2200" kern="1200" dirty="0" smtClean="0">
              <a:solidFill>
                <a:schemeClr val="bg1"/>
              </a:solidFill>
              <a:latin typeface="微软雅黑"/>
            </a:rPr>
            <a:t>2.2  </a:t>
          </a:r>
          <a:r>
            <a:rPr lang="zh-CN" altLang="en-US" sz="2200" kern="1200" dirty="0" smtClean="0">
              <a:solidFill>
                <a:schemeClr val="bg1"/>
              </a:solidFill>
              <a:latin typeface="微软雅黑"/>
            </a:rPr>
            <a:t>经验</a:t>
          </a:r>
          <a:r>
            <a:rPr lang="zh-CN" altLang="en-US" sz="2200" kern="1200" dirty="0">
              <a:solidFill>
                <a:schemeClr val="bg1"/>
              </a:solidFill>
              <a:latin typeface="微软雅黑"/>
            </a:rPr>
            <a:t>误差与过拟合</a:t>
          </a:r>
          <a:endParaRPr lang="zh-CN" altLang="en-US" sz="2200" kern="1200" dirty="0">
            <a:solidFill>
              <a:schemeClr val="bg1"/>
            </a:solidFill>
          </a:endParaRPr>
        </a:p>
      </dsp:txBody>
      <dsp:txXfrm>
        <a:off x="417327" y="1084110"/>
        <a:ext cx="5842590" cy="649440"/>
      </dsp:txXfrm>
    </dsp:sp>
    <dsp:sp modelId="{56A5C112-C55D-47DD-AF67-590BBCE43A8D}">
      <dsp:nvSpPr>
        <dsp:cNvPr id="0" name=""/>
        <dsp:cNvSpPr/>
      </dsp:nvSpPr>
      <dsp:spPr>
        <a:xfrm>
          <a:off x="0" y="240675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0ADCD4-E851-4169-8704-8186F4CDC51C}">
      <dsp:nvSpPr>
        <dsp:cNvPr id="0" name=""/>
        <dsp:cNvSpPr/>
      </dsp:nvSpPr>
      <dsp:spPr>
        <a:xfrm>
          <a:off x="417327" y="208203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lvl="0" algn="l" defTabSz="977900">
            <a:lnSpc>
              <a:spcPct val="90000"/>
            </a:lnSpc>
            <a:spcBef>
              <a:spcPct val="0"/>
            </a:spcBef>
            <a:spcAft>
              <a:spcPct val="35000"/>
            </a:spcAft>
          </a:pPr>
          <a:r>
            <a:rPr lang="en-US" altLang="zh-CN" sz="2200" kern="1200" dirty="0" smtClean="0"/>
            <a:t>2.3  </a:t>
          </a:r>
          <a:r>
            <a:rPr lang="zh-CN" altLang="en-US" sz="2200" kern="1200" dirty="0" smtClean="0"/>
            <a:t>评估方法</a:t>
          </a:r>
          <a:endParaRPr lang="zh-CN" altLang="en-US" sz="2200" kern="1200" dirty="0"/>
        </a:p>
      </dsp:txBody>
      <dsp:txXfrm>
        <a:off x="417327" y="2082030"/>
        <a:ext cx="5842590" cy="649440"/>
      </dsp:txXfrm>
    </dsp:sp>
    <dsp:sp modelId="{B96A06B2-24C4-4664-827B-A340B0F78BFE}">
      <dsp:nvSpPr>
        <dsp:cNvPr id="0" name=""/>
        <dsp:cNvSpPr/>
      </dsp:nvSpPr>
      <dsp:spPr>
        <a:xfrm>
          <a:off x="0" y="340467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105D22-4173-4BB4-B158-3F4C107D8275}">
      <dsp:nvSpPr>
        <dsp:cNvPr id="0" name=""/>
        <dsp:cNvSpPr/>
      </dsp:nvSpPr>
      <dsp:spPr>
        <a:xfrm>
          <a:off x="417327" y="307995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lvl="0" algn="l" defTabSz="977900">
            <a:lnSpc>
              <a:spcPct val="90000"/>
            </a:lnSpc>
            <a:spcBef>
              <a:spcPct val="0"/>
            </a:spcBef>
            <a:spcAft>
              <a:spcPct val="35000"/>
            </a:spcAft>
          </a:pPr>
          <a:r>
            <a:rPr lang="en-US" altLang="zh-CN" sz="2200" kern="1200" dirty="0" smtClean="0"/>
            <a:t>2.4  </a:t>
          </a:r>
          <a:r>
            <a:rPr lang="zh-CN" altLang="en-US" sz="2200" kern="1200" dirty="0" smtClean="0"/>
            <a:t>性能度量</a:t>
          </a:r>
          <a:endParaRPr lang="zh-CN" altLang="en-US" sz="2200" kern="1200" dirty="0"/>
        </a:p>
      </dsp:txBody>
      <dsp:txXfrm>
        <a:off x="417327" y="3079950"/>
        <a:ext cx="5842590" cy="649440"/>
      </dsp:txXfrm>
    </dsp:sp>
    <dsp:sp modelId="{235286AA-DD6C-4B69-819F-8F39A3151D22}">
      <dsp:nvSpPr>
        <dsp:cNvPr id="0" name=""/>
        <dsp:cNvSpPr/>
      </dsp:nvSpPr>
      <dsp:spPr>
        <a:xfrm>
          <a:off x="0" y="440259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640A94-ABEB-43E2-A9EB-494BC3A50932}">
      <dsp:nvSpPr>
        <dsp:cNvPr id="0" name=""/>
        <dsp:cNvSpPr/>
      </dsp:nvSpPr>
      <dsp:spPr>
        <a:xfrm>
          <a:off x="417327" y="407787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lvl="0" algn="l" defTabSz="977900">
            <a:lnSpc>
              <a:spcPct val="90000"/>
            </a:lnSpc>
            <a:spcBef>
              <a:spcPct val="0"/>
            </a:spcBef>
            <a:spcAft>
              <a:spcPct val="35000"/>
            </a:spcAft>
          </a:pPr>
          <a:r>
            <a:rPr lang="en-US" altLang="zh-CN" sz="2200" kern="1200" dirty="0" smtClean="0"/>
            <a:t>2.5  </a:t>
          </a:r>
          <a:r>
            <a:rPr lang="zh-CN" altLang="en-US" sz="2200" kern="1200" dirty="0" smtClean="0"/>
            <a:t>比较检验</a:t>
          </a:r>
          <a:endParaRPr lang="zh-CN" altLang="en-US" sz="2200" kern="1200" dirty="0"/>
        </a:p>
      </dsp:txBody>
      <dsp:txXfrm>
        <a:off x="417327" y="4077870"/>
        <a:ext cx="5842590" cy="649440"/>
      </dsp:txXfrm>
    </dsp:sp>
    <dsp:sp modelId="{86E88445-5E6D-44C1-81B5-DBF6181D2260}">
      <dsp:nvSpPr>
        <dsp:cNvPr id="0" name=""/>
        <dsp:cNvSpPr/>
      </dsp:nvSpPr>
      <dsp:spPr>
        <a:xfrm>
          <a:off x="0" y="540051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CD8DD7-29C8-42A9-BE20-C406E836E497}">
      <dsp:nvSpPr>
        <dsp:cNvPr id="0" name=""/>
        <dsp:cNvSpPr/>
      </dsp:nvSpPr>
      <dsp:spPr>
        <a:xfrm>
          <a:off x="417327" y="507579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lvl="0" algn="l" defTabSz="977900">
            <a:lnSpc>
              <a:spcPct val="90000"/>
            </a:lnSpc>
            <a:spcBef>
              <a:spcPct val="0"/>
            </a:spcBef>
            <a:spcAft>
              <a:spcPct val="35000"/>
            </a:spcAft>
          </a:pPr>
          <a:r>
            <a:rPr lang="en-US" altLang="zh-CN" sz="2200" kern="1200" dirty="0" smtClean="0"/>
            <a:t>2.6  </a:t>
          </a:r>
          <a:r>
            <a:rPr lang="zh-CN" altLang="en-US" sz="2200" kern="1200" dirty="0" smtClean="0"/>
            <a:t>偏差、方差与正则化</a:t>
          </a:r>
          <a:endParaRPr lang="zh-CN" altLang="en-US" sz="2200" kern="1200" dirty="0"/>
        </a:p>
      </dsp:txBody>
      <dsp:txXfrm>
        <a:off x="417327" y="5075790"/>
        <a:ext cx="5842590" cy="6494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F54927-EF8B-43C7-BC29-2D0AD32D3377}">
      <dsp:nvSpPr>
        <dsp:cNvPr id="0" name=""/>
        <dsp:cNvSpPr/>
      </dsp:nvSpPr>
      <dsp:spPr>
        <a:xfrm>
          <a:off x="3921" y="1326756"/>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a:t>模型</a:t>
          </a:r>
        </a:p>
      </dsp:txBody>
      <dsp:txXfrm>
        <a:off x="3921" y="1326756"/>
        <a:ext cx="1089599" cy="1089599"/>
      </dsp:txXfrm>
    </dsp:sp>
    <dsp:sp modelId="{19718E31-7666-4A43-A0F3-64F92EB87971}">
      <dsp:nvSpPr>
        <dsp:cNvPr id="0" name=""/>
        <dsp:cNvSpPr/>
      </dsp:nvSpPr>
      <dsp:spPr>
        <a:xfrm>
          <a:off x="1181997" y="1555572"/>
          <a:ext cx="631967" cy="63196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1181997" y="1555572"/>
        <a:ext cx="631967" cy="631967"/>
      </dsp:txXfrm>
    </dsp:sp>
    <dsp:sp modelId="{05DD64D1-9646-4CD9-9ED8-BEDE037FD346}">
      <dsp:nvSpPr>
        <dsp:cNvPr id="0" name=""/>
        <dsp:cNvSpPr/>
      </dsp:nvSpPr>
      <dsp:spPr>
        <a:xfrm>
          <a:off x="1902440" y="1326756"/>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a:t>策略</a:t>
          </a:r>
        </a:p>
      </dsp:txBody>
      <dsp:txXfrm>
        <a:off x="1902440" y="1326756"/>
        <a:ext cx="1089599" cy="1089599"/>
      </dsp:txXfrm>
    </dsp:sp>
    <dsp:sp modelId="{A89E0C30-DECD-4F52-BC60-8381FC005A2F}">
      <dsp:nvSpPr>
        <dsp:cNvPr id="0" name=""/>
        <dsp:cNvSpPr/>
      </dsp:nvSpPr>
      <dsp:spPr>
        <a:xfrm>
          <a:off x="3080516" y="1555572"/>
          <a:ext cx="631967" cy="63196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3080516" y="1555572"/>
        <a:ext cx="631967" cy="631967"/>
      </dsp:txXfrm>
    </dsp:sp>
    <dsp:sp modelId="{3C3F967E-8C3A-41CE-8630-F7B6B0D2514A}">
      <dsp:nvSpPr>
        <dsp:cNvPr id="0" name=""/>
        <dsp:cNvSpPr/>
      </dsp:nvSpPr>
      <dsp:spPr>
        <a:xfrm>
          <a:off x="3800959" y="1326756"/>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a:t>算法</a:t>
          </a:r>
        </a:p>
      </dsp:txBody>
      <dsp:txXfrm>
        <a:off x="3800959" y="1326756"/>
        <a:ext cx="1089599" cy="1089599"/>
      </dsp:txXfrm>
    </dsp:sp>
    <dsp:sp modelId="{4285700D-160C-47E4-86FD-EBD7F958CBB9}">
      <dsp:nvSpPr>
        <dsp:cNvPr id="0" name=""/>
        <dsp:cNvSpPr/>
      </dsp:nvSpPr>
      <dsp:spPr>
        <a:xfrm>
          <a:off x="4979034" y="1555572"/>
          <a:ext cx="631967" cy="631967"/>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979034" y="1555572"/>
        <a:ext cx="631967" cy="631967"/>
      </dsp:txXfrm>
    </dsp:sp>
    <dsp:sp modelId="{75D4A679-57C8-4410-AF8C-01DA910340E7}">
      <dsp:nvSpPr>
        <dsp:cNvPr id="0" name=""/>
        <dsp:cNvSpPr/>
      </dsp:nvSpPr>
      <dsp:spPr>
        <a:xfrm>
          <a:off x="5699478" y="1326756"/>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a:t>方法</a:t>
          </a:r>
        </a:p>
      </dsp:txBody>
      <dsp:txXfrm>
        <a:off x="5699478" y="1326756"/>
        <a:ext cx="1089599" cy="108959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F54927-EF8B-43C7-BC29-2D0AD32D3377}">
      <dsp:nvSpPr>
        <dsp:cNvPr id="0" name=""/>
        <dsp:cNvSpPr/>
      </dsp:nvSpPr>
      <dsp:spPr>
        <a:xfrm>
          <a:off x="351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模型</a:t>
          </a:r>
        </a:p>
      </dsp:txBody>
      <dsp:txXfrm>
        <a:off x="3519" y="1543099"/>
        <a:ext cx="977800" cy="977800"/>
      </dsp:txXfrm>
    </dsp:sp>
    <dsp:sp modelId="{19718E31-7666-4A43-A0F3-64F92EB87971}">
      <dsp:nvSpPr>
        <dsp:cNvPr id="0" name=""/>
        <dsp:cNvSpPr/>
      </dsp:nvSpPr>
      <dsp:spPr>
        <a:xfrm>
          <a:off x="1060717" y="1748437"/>
          <a:ext cx="567124" cy="56712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1060717" y="1748437"/>
        <a:ext cx="567124" cy="567124"/>
      </dsp:txXfrm>
    </dsp:sp>
    <dsp:sp modelId="{05DD64D1-9646-4CD9-9ED8-BEDE037FD346}">
      <dsp:nvSpPr>
        <dsp:cNvPr id="0" name=""/>
        <dsp:cNvSpPr/>
      </dsp:nvSpPr>
      <dsp:spPr>
        <a:xfrm>
          <a:off x="170723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策略</a:t>
          </a:r>
        </a:p>
      </dsp:txBody>
      <dsp:txXfrm>
        <a:off x="1707239" y="1543099"/>
        <a:ext cx="977800" cy="977800"/>
      </dsp:txXfrm>
    </dsp:sp>
    <dsp:sp modelId="{A89E0C30-DECD-4F52-BC60-8381FC005A2F}">
      <dsp:nvSpPr>
        <dsp:cNvPr id="0" name=""/>
        <dsp:cNvSpPr/>
      </dsp:nvSpPr>
      <dsp:spPr>
        <a:xfrm>
          <a:off x="2764437" y="1748437"/>
          <a:ext cx="567124" cy="56712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764437" y="1748437"/>
        <a:ext cx="567124" cy="567124"/>
      </dsp:txXfrm>
    </dsp:sp>
    <dsp:sp modelId="{3C3F967E-8C3A-41CE-8630-F7B6B0D2514A}">
      <dsp:nvSpPr>
        <dsp:cNvPr id="0" name=""/>
        <dsp:cNvSpPr/>
      </dsp:nvSpPr>
      <dsp:spPr>
        <a:xfrm>
          <a:off x="341095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算法</a:t>
          </a:r>
        </a:p>
      </dsp:txBody>
      <dsp:txXfrm>
        <a:off x="3410959" y="1543099"/>
        <a:ext cx="977800" cy="977800"/>
      </dsp:txXfrm>
    </dsp:sp>
    <dsp:sp modelId="{4285700D-160C-47E4-86FD-EBD7F958CBB9}">
      <dsp:nvSpPr>
        <dsp:cNvPr id="0" name=""/>
        <dsp:cNvSpPr/>
      </dsp:nvSpPr>
      <dsp:spPr>
        <a:xfrm>
          <a:off x="4468157" y="1748437"/>
          <a:ext cx="567124" cy="56712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468157" y="1748437"/>
        <a:ext cx="567124" cy="567124"/>
      </dsp:txXfrm>
    </dsp:sp>
    <dsp:sp modelId="{75D4A679-57C8-4410-AF8C-01DA910340E7}">
      <dsp:nvSpPr>
        <dsp:cNvPr id="0" name=""/>
        <dsp:cNvSpPr/>
      </dsp:nvSpPr>
      <dsp:spPr>
        <a:xfrm>
          <a:off x="511467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a:t>方法</a:t>
          </a:r>
        </a:p>
      </dsp:txBody>
      <dsp:txXfrm>
        <a:off x="5114679" y="1543099"/>
        <a:ext cx="977800" cy="9778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1E79A-5355-498C-8FBD-0F1D261BCF6B}" type="datetimeFigureOut">
              <a:rPr lang="zh-CN" altLang="en-US" smtClean="0"/>
              <a:pPr/>
              <a:t>2023/3/3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3AB19-F3C0-4992-A42B-D02BF4F6E495}" type="slidenum">
              <a:rPr lang="zh-CN" altLang="en-US" smtClean="0"/>
              <a:pPr/>
              <a:t>‹#›</a:t>
            </a:fld>
            <a:endParaRPr lang="zh-CN" altLang="en-US"/>
          </a:p>
        </p:txBody>
      </p:sp>
    </p:spTree>
    <p:extLst>
      <p:ext uri="{BB962C8B-B14F-4D97-AF65-F5344CB8AC3E}">
        <p14:creationId xmlns="" xmlns:p14="http://schemas.microsoft.com/office/powerpoint/2010/main" val="3995653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被广泛采用</a:t>
            </a:r>
            <a:r>
              <a:rPr lang="en-US" altLang="zh-CN" dirty="0"/>
              <a:t>.</a:t>
            </a:r>
            <a:r>
              <a:rPr lang="zh-CN" altLang="en-US" dirty="0"/>
              <a:t>比如，极大似然估计</a:t>
            </a:r>
            <a:r>
              <a:rPr lang="en-US" altLang="zh-CN" dirty="0"/>
              <a:t>(maximum likelihood estimation)</a:t>
            </a:r>
            <a:r>
              <a:rPr lang="zh-CN" altLang="en-US" dirty="0"/>
              <a:t>就是经验风险最小化的一一个例子</a:t>
            </a:r>
            <a:r>
              <a:rPr lang="en-US" altLang="zh-CN" dirty="0"/>
              <a:t>.</a:t>
            </a:r>
            <a:r>
              <a:rPr lang="zh-CN" altLang="en-US" dirty="0"/>
              <a:t>当模型是条件概率分布，损失函数是对数损失函数时，经验风险最小化就等价于极大似然估计</a:t>
            </a:r>
            <a:r>
              <a:rPr lang="en-US" altLang="zh-CN" dirty="0"/>
              <a:t>.</a:t>
            </a:r>
            <a:r>
              <a:rPr lang="zh-CN" altLang="en-US" dirty="0"/>
              <a:t>但是，当样本容量很小时，经验风险最小化学习的效果就未必很好，会产生后面将要叙述的“过拟合</a:t>
            </a:r>
            <a:r>
              <a:rPr lang="en-US" altLang="zh-CN" dirty="0"/>
              <a:t>(over-</a:t>
            </a:r>
            <a:r>
              <a:rPr lang="en-US" altLang="zh-CN" dirty="0" err="1"/>
              <a:t>ftting</a:t>
            </a:r>
            <a:r>
              <a:rPr lang="en-US" altLang="zh-CN" dirty="0"/>
              <a:t>)”</a:t>
            </a:r>
            <a:r>
              <a:rPr lang="zh-CN" altLang="en-US" dirty="0"/>
              <a:t>现象</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18</a:t>
            </a:fld>
            <a:endParaRPr lang="zh-CN" altLang="en-US"/>
          </a:p>
        </p:txBody>
      </p:sp>
    </p:spTree>
    <p:extLst>
      <p:ext uri="{BB962C8B-B14F-4D97-AF65-F5344CB8AC3E}">
        <p14:creationId xmlns="" xmlns:p14="http://schemas.microsoft.com/office/powerpoint/2010/main" val="426710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开发并验证一种深度学习算法，该算法可以基于脑部</a:t>
            </a:r>
            <a:r>
              <a:rPr lang="en-US" altLang="zh-CN" baseline="30000" dirty="0"/>
              <a:t>18</a:t>
            </a:r>
            <a:r>
              <a:rPr lang="en-US" altLang="zh-CN" dirty="0"/>
              <a:t>F FDG PET</a:t>
            </a:r>
            <a:r>
              <a:rPr lang="zh-CN" altLang="en-US" dirty="0"/>
              <a:t>来预测</a:t>
            </a:r>
            <a:r>
              <a:rPr lang="en-US" altLang="zh-CN" dirty="0"/>
              <a:t>AD</a:t>
            </a:r>
            <a:r>
              <a:rPr lang="zh-CN" altLang="en-US" dirty="0"/>
              <a:t>、轻度认知障碍或者二者均不是的诊断结果，并将其性能与放射学阅读器的性能进行比较</a:t>
            </a:r>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AUC</a:t>
            </a:r>
            <a:r>
              <a:rPr lang="zh-CN" altLang="en-US" dirty="0"/>
              <a:t>考虑的是样本预测的排序质量，因此它与排序误差有紧密联系</a:t>
            </a:r>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38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“偏差”：描述了模型的期望预测（模型的预测结果的期望）与真实结果的偏离程度。偏离程度越大，说明模型的拟合能力越差，此时造成欠拟合。</a:t>
            </a:r>
          </a:p>
          <a:p>
            <a:r>
              <a:rPr lang="zh-CN" altLang="en-US" dirty="0"/>
              <a:t>  “方差”：描述了数据的扰动造成的模型性能的变化，即模型在不同数据集上的稳定程度。方差越大，说明模型的稳定程度越差。如果模型在训练集上拟合效果比较优秀，但是在测试集上拟合效果比较差劣，则方差较大，说明模型的稳定程度较差，出现这种现象可能是由于模型对训练集过拟合造成的。</a:t>
            </a:r>
          </a:p>
          <a:p>
            <a:endParaRPr lang="zh-CN" altLang="en-US" dirty="0"/>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51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F8ABD995-47A6-456F-A84E-42AE28F9984A}" type="datetimeFigureOut">
              <a:rPr lang="zh-CN" altLang="en-US" smtClean="0"/>
              <a:pPr/>
              <a:t>2023/3/3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860A1EDE-B064-4FD3-92D9-A1991213661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pic>
        <p:nvPicPr>
          <p:cNvPr id="8" name="图片 7">
            <a:extLst>
              <a:ext uri="{FF2B5EF4-FFF2-40B4-BE49-F238E27FC236}">
                <a16:creationId xmlns:a16="http://schemas.microsoft.com/office/drawing/2014/main" xmlns="" id="{07C5EE0F-CF38-4681-914F-439BB67ADF93}"/>
              </a:ext>
            </a:extLst>
          </p:cNvPr>
          <p:cNvPicPr>
            <a:picLocks noChangeAspect="1"/>
          </p:cNvPicPr>
          <p:nvPr userDrawn="1"/>
        </p:nvPicPr>
        <p:blipFill>
          <a:blip r:embed="rId2" cstate="print"/>
          <a:stretch>
            <a:fillRect/>
          </a:stretch>
        </p:blipFill>
        <p:spPr>
          <a:xfrm>
            <a:off x="193834" y="963708"/>
            <a:ext cx="8372475" cy="3238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ABD995-47A6-456F-A84E-42AE28F9984A}" type="datetimeFigureOut">
              <a:rPr lang="zh-CN" altLang="en-US" smtClean="0"/>
              <a:pPr/>
              <a:t>2023/3/3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F8ABD995-47A6-456F-A84E-42AE28F9984A}" type="datetimeFigureOut">
              <a:rPr lang="zh-CN" altLang="en-US" smtClean="0"/>
              <a:pPr/>
              <a:t>2023/3/3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F8ABD995-47A6-456F-A84E-42AE28F9984A}" type="datetimeFigureOut">
              <a:rPr lang="zh-CN" altLang="en-US" smtClean="0"/>
              <a:pPr/>
              <a:t>2023/3/3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60A1EDE-B064-4FD3-92D9-A1991213661E}"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8ABD995-47A6-456F-A84E-42AE28F9984A}" type="datetimeFigureOut">
              <a:rPr lang="zh-CN" altLang="en-US" smtClean="0"/>
              <a:pPr/>
              <a:t>2023/3/3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60A1EDE-B064-4FD3-92D9-A199121366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e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5.jpeg"/></Relationships>
</file>

<file path=ppt/slides/_rels/slide3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49.jpeg"/><Relationship Id="rId7"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2.png"/><Relationship Id="rId4" Type="http://schemas.openxmlformats.org/officeDocument/2006/relationships/image" Target="../media/image50.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jpe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5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5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78972" y="1393372"/>
            <a:ext cx="7772400" cy="1829761"/>
          </a:xfrm>
        </p:spPr>
        <p:txBody>
          <a:bodyPr/>
          <a:lstStyle/>
          <a:p>
            <a:r>
              <a:rPr lang="zh-CN" altLang="en-US" dirty="0"/>
              <a:t>第二章 </a:t>
            </a:r>
            <a:r>
              <a:rPr lang="zh-CN" altLang="en-US" dirty="0" smtClean="0"/>
              <a:t> 模型</a:t>
            </a:r>
            <a:r>
              <a:rPr lang="zh-CN" altLang="en-US" dirty="0"/>
              <a:t>评估与选择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0" y="944563"/>
            <a:ext cx="8229600" cy="1691839"/>
          </a:xfrm>
        </p:spPr>
        <p:txBody>
          <a:bodyPr>
            <a:normAutofit lnSpcReduction="10000"/>
          </a:bodyPr>
          <a:lstStyle/>
          <a:p>
            <a:r>
              <a:rPr lang="zh-CN" altLang="en-US" dirty="0"/>
              <a:t>决策的准则，目标在于从假设空间中选取最优模型</a:t>
            </a:r>
            <a:endParaRPr lang="en-US" altLang="zh-CN" dirty="0"/>
          </a:p>
          <a:p>
            <a:r>
              <a:rPr lang="zh-CN" altLang="en-US" dirty="0"/>
              <a:t>损失函数或代价函数：由</a:t>
            </a:r>
            <a:r>
              <a:rPr lang="en-US" altLang="zh-CN" dirty="0"/>
              <a:t>f(X)</a:t>
            </a:r>
            <a:r>
              <a:rPr lang="zh-CN" altLang="en-US" dirty="0"/>
              <a:t>给出相应的输出</a:t>
            </a:r>
            <a:r>
              <a:rPr lang="en-US" altLang="zh-CN" dirty="0"/>
              <a:t>Y,</a:t>
            </a:r>
            <a:r>
              <a:rPr lang="zh-CN" altLang="en-US" dirty="0"/>
              <a:t>这个输出的预测值</a:t>
            </a:r>
            <a:r>
              <a:rPr lang="en-US" altLang="zh-CN" dirty="0"/>
              <a:t>f(X)</a:t>
            </a:r>
            <a:r>
              <a:rPr lang="zh-CN" altLang="en-US" dirty="0"/>
              <a:t>与真实值</a:t>
            </a:r>
            <a:r>
              <a:rPr lang="en-US" altLang="zh-CN" dirty="0" smtClean="0"/>
              <a:t>Y</a:t>
            </a:r>
            <a:r>
              <a:rPr lang="zh-CN" altLang="en-US" dirty="0" smtClean="0"/>
              <a:t>之间的</a:t>
            </a:r>
            <a:r>
              <a:rPr lang="zh-CN" altLang="en-US" dirty="0"/>
              <a:t>不一致性程度（用来衡量预测错误程度）</a:t>
            </a:r>
            <a:r>
              <a:rPr lang="en-US" altLang="zh-CN" dirty="0"/>
              <a:t>.</a:t>
            </a:r>
            <a:endParaRPr lang="zh-CN" altLang="en-US" dirty="0"/>
          </a:p>
        </p:txBody>
      </p:sp>
      <p:sp>
        <p:nvSpPr>
          <p:cNvPr id="3" name="标题 2"/>
          <p:cNvSpPr>
            <a:spLocks noGrp="1"/>
          </p:cNvSpPr>
          <p:nvPr>
            <p:ph type="title" idx="4294967295"/>
          </p:nvPr>
        </p:nvSpPr>
        <p:spPr>
          <a:xfrm>
            <a:off x="551694" y="-141421"/>
            <a:ext cx="3399820" cy="1143000"/>
          </a:xfrm>
        </p:spPr>
        <p:txBody>
          <a:bodyPr/>
          <a:lstStyle/>
          <a:p>
            <a:r>
              <a:rPr lang="zh-CN" altLang="en-US" dirty="0"/>
              <a:t>策略</a:t>
            </a:r>
          </a:p>
        </p:txBody>
      </p:sp>
      <p:pic>
        <p:nvPicPr>
          <p:cNvPr id="3074" name="Picture 2"/>
          <p:cNvPicPr>
            <a:picLocks noChangeAspect="1" noChangeArrowheads="1"/>
          </p:cNvPicPr>
          <p:nvPr/>
        </p:nvPicPr>
        <p:blipFill>
          <a:blip r:embed="rId2" cstate="print"/>
          <a:srcRect/>
          <a:stretch>
            <a:fillRect/>
          </a:stretch>
        </p:blipFill>
        <p:spPr bwMode="auto">
          <a:xfrm>
            <a:off x="91439" y="2636402"/>
            <a:ext cx="5109689" cy="14323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643848" y="4068702"/>
            <a:ext cx="4500152" cy="991559"/>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91439" y="5101466"/>
            <a:ext cx="8754143" cy="659075"/>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3451793" y="5741817"/>
            <a:ext cx="3498669" cy="719419"/>
          </a:xfrm>
          <a:prstGeom prst="rect">
            <a:avLst/>
          </a:prstGeom>
          <a:noFill/>
          <a:ln w="9525">
            <a:noFill/>
            <a:miter lim="800000"/>
            <a:headEnd/>
            <a:tailEnd/>
          </a:ln>
        </p:spPr>
      </p:pic>
      <p:pic>
        <p:nvPicPr>
          <p:cNvPr id="9" name="图片 8">
            <a:extLst>
              <a:ext uri="{FF2B5EF4-FFF2-40B4-BE49-F238E27FC236}">
                <a16:creationId xmlns:a16="http://schemas.microsoft.com/office/drawing/2014/main" xmlns="" id="{E6B99893-3295-488B-B845-C15BD15603EF}"/>
              </a:ext>
            </a:extLst>
          </p:cNvPr>
          <p:cNvPicPr>
            <a:picLocks noChangeAspect="1"/>
          </p:cNvPicPr>
          <p:nvPr/>
        </p:nvPicPr>
        <p:blipFill>
          <a:blip r:embed="rId6" cstate="print"/>
          <a:stretch>
            <a:fillRect/>
          </a:stretch>
        </p:blipFill>
        <p:spPr>
          <a:xfrm>
            <a:off x="91439" y="677729"/>
            <a:ext cx="8372475" cy="323850"/>
          </a:xfrm>
          <a:prstGeom prst="rect">
            <a:avLst/>
          </a:prstGeom>
        </p:spPr>
      </p:pic>
      <p:pic>
        <p:nvPicPr>
          <p:cNvPr id="8" name="图片 7">
            <a:extLst>
              <a:ext uri="{FF2B5EF4-FFF2-40B4-BE49-F238E27FC236}">
                <a16:creationId xmlns:a16="http://schemas.microsoft.com/office/drawing/2014/main" xmlns="" id="{25A5BC75-5189-D851-1076-114F6118B211}"/>
              </a:ext>
            </a:extLst>
          </p:cNvPr>
          <p:cNvPicPr>
            <a:picLocks noChangeAspect="1"/>
          </p:cNvPicPr>
          <p:nvPr/>
        </p:nvPicPr>
        <p:blipFill>
          <a:blip r:embed="rId7" cstate="print"/>
          <a:stretch>
            <a:fillRect/>
          </a:stretch>
        </p:blipFill>
        <p:spPr>
          <a:xfrm>
            <a:off x="0" y="4032215"/>
            <a:ext cx="4685714" cy="447619"/>
          </a:xfrm>
          <a:prstGeom prst="rect">
            <a:avLst/>
          </a:prstGeom>
        </p:spPr>
      </p:pic>
      <p:pic>
        <p:nvPicPr>
          <p:cNvPr id="11" name="图片 10">
            <a:extLst>
              <a:ext uri="{FF2B5EF4-FFF2-40B4-BE49-F238E27FC236}">
                <a16:creationId xmlns:a16="http://schemas.microsoft.com/office/drawing/2014/main" xmlns="" id="{ECC04FF7-95C5-FB3B-6483-FBB2E779C9D0}"/>
              </a:ext>
            </a:extLst>
          </p:cNvPr>
          <p:cNvPicPr>
            <a:picLocks noChangeAspect="1"/>
          </p:cNvPicPr>
          <p:nvPr/>
        </p:nvPicPr>
        <p:blipFill>
          <a:blip r:embed="rId8" cstate="print"/>
          <a:stretch>
            <a:fillRect/>
          </a:stretch>
        </p:blipFill>
        <p:spPr>
          <a:xfrm>
            <a:off x="657427" y="4584703"/>
            <a:ext cx="2714286" cy="390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4537" y="1481328"/>
            <a:ext cx="8482263" cy="4525963"/>
          </a:xfrm>
        </p:spPr>
        <p:txBody>
          <a:bodyPr/>
          <a:lstStyle/>
          <a:p>
            <a:r>
              <a:rPr lang="zh-CN" altLang="en-US" dirty="0"/>
              <a:t>损失函数的期望：</a:t>
            </a:r>
            <a:endParaRPr lang="en-US" altLang="zh-CN" dirty="0"/>
          </a:p>
          <a:p>
            <a:endParaRPr lang="en-US" altLang="zh-CN" dirty="0"/>
          </a:p>
          <a:p>
            <a:endParaRPr lang="en-US" altLang="zh-CN" dirty="0"/>
          </a:p>
          <a:p>
            <a:r>
              <a:rPr lang="zh-CN" altLang="en-US" dirty="0"/>
              <a:t>学习的目标是选择期望风险最小的模型</a:t>
            </a:r>
            <a:endParaRPr lang="en-US" altLang="zh-CN" dirty="0"/>
          </a:p>
          <a:p>
            <a:r>
              <a:rPr lang="zh-CN" altLang="en-US" dirty="0"/>
              <a:t>经验风险</a:t>
            </a:r>
            <a:r>
              <a:rPr lang="en-US" altLang="zh-CN" dirty="0" err="1"/>
              <a:t>R</a:t>
            </a:r>
            <a:r>
              <a:rPr lang="en-US" altLang="zh-CN" baseline="-25000" dirty="0" err="1"/>
              <a:t>emp</a:t>
            </a:r>
            <a:r>
              <a:rPr lang="zh-CN" altLang="en-US" dirty="0"/>
              <a:t>：模型</a:t>
            </a:r>
            <a:r>
              <a:rPr lang="en-US" altLang="zh-CN" dirty="0"/>
              <a:t>f(X)</a:t>
            </a:r>
            <a:r>
              <a:rPr lang="zh-CN" altLang="en-US" dirty="0"/>
              <a:t>关于训练数据集的平均损失</a:t>
            </a:r>
            <a:endParaRPr lang="en-US" altLang="zh-CN" dirty="0"/>
          </a:p>
          <a:p>
            <a:endParaRPr lang="zh-CN" altLang="en-US" dirty="0"/>
          </a:p>
        </p:txBody>
      </p:sp>
      <p:sp>
        <p:nvSpPr>
          <p:cNvPr id="3" name="标题 2"/>
          <p:cNvSpPr>
            <a:spLocks noGrp="1"/>
          </p:cNvSpPr>
          <p:nvPr>
            <p:ph type="title"/>
          </p:nvPr>
        </p:nvSpPr>
        <p:spPr>
          <a:xfrm>
            <a:off x="457200" y="111352"/>
            <a:ext cx="2558143" cy="1143000"/>
          </a:xfrm>
        </p:spPr>
        <p:txBody>
          <a:bodyPr/>
          <a:lstStyle/>
          <a:p>
            <a:r>
              <a:rPr lang="zh-CN" altLang="en-US" dirty="0"/>
              <a:t>策略</a:t>
            </a:r>
          </a:p>
        </p:txBody>
      </p:sp>
      <p:pic>
        <p:nvPicPr>
          <p:cNvPr id="4098" name="Picture 2"/>
          <p:cNvPicPr>
            <a:picLocks noChangeAspect="1" noChangeArrowheads="1"/>
          </p:cNvPicPr>
          <p:nvPr/>
        </p:nvPicPr>
        <p:blipFill>
          <a:blip r:embed="rId2" cstate="print"/>
          <a:srcRect/>
          <a:stretch>
            <a:fillRect/>
          </a:stretch>
        </p:blipFill>
        <p:spPr bwMode="auto">
          <a:xfrm>
            <a:off x="884640" y="2043863"/>
            <a:ext cx="6845329" cy="69081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362953" y="4156911"/>
            <a:ext cx="4122068" cy="806116"/>
          </a:xfrm>
          <a:prstGeom prst="rect">
            <a:avLst/>
          </a:prstGeom>
          <a:noFill/>
          <a:ln w="9525">
            <a:noFill/>
            <a:miter lim="800000"/>
            <a:headEnd/>
            <a:tailEnd/>
          </a:ln>
        </p:spPr>
      </p:pic>
      <p:grpSp>
        <p:nvGrpSpPr>
          <p:cNvPr id="14" name="组合 13"/>
          <p:cNvGrpSpPr/>
          <p:nvPr/>
        </p:nvGrpSpPr>
        <p:grpSpPr>
          <a:xfrm>
            <a:off x="2731168" y="5130487"/>
            <a:ext cx="3180520" cy="923330"/>
            <a:chOff x="3419628" y="5473434"/>
            <a:chExt cx="2508996" cy="600165"/>
          </a:xfrm>
        </p:grpSpPr>
        <p:sp>
          <p:nvSpPr>
            <p:cNvPr id="7" name="矩形 6"/>
            <p:cNvSpPr/>
            <p:nvPr/>
          </p:nvSpPr>
          <p:spPr>
            <a:xfrm>
              <a:off x="3419628" y="5750433"/>
              <a:ext cx="605968" cy="323166"/>
            </a:xfrm>
            <a:prstGeom prst="rect">
              <a:avLst/>
            </a:prstGeom>
          </p:spPr>
          <p:txBody>
            <a:bodyPr wrap="none">
              <a:spAutoFit/>
            </a:bodyPr>
            <a:lstStyle/>
            <a:p>
              <a:r>
                <a:rPr lang="en-US" altLang="zh-CN" sz="2400" dirty="0" err="1"/>
                <a:t>R</a:t>
              </a:r>
              <a:r>
                <a:rPr lang="en-US" altLang="zh-CN" sz="2400" baseline="-25000" dirty="0" err="1"/>
                <a:t>emp</a:t>
              </a:r>
              <a:endParaRPr lang="zh-CN" altLang="en-US" sz="2400" dirty="0"/>
            </a:p>
          </p:txBody>
        </p:sp>
        <p:sp>
          <p:nvSpPr>
            <p:cNvPr id="8" name="矩形 7"/>
            <p:cNvSpPr/>
            <p:nvPr/>
          </p:nvSpPr>
          <p:spPr>
            <a:xfrm>
              <a:off x="5371544" y="5722183"/>
              <a:ext cx="557080" cy="323166"/>
            </a:xfrm>
            <a:prstGeom prst="rect">
              <a:avLst/>
            </a:prstGeom>
          </p:spPr>
          <p:txBody>
            <a:bodyPr wrap="none">
              <a:spAutoFit/>
            </a:bodyPr>
            <a:lstStyle/>
            <a:p>
              <a:r>
                <a:rPr lang="en-US" altLang="zh-CN" sz="2400" dirty="0" err="1"/>
                <a:t>R</a:t>
              </a:r>
              <a:r>
                <a:rPr lang="en-US" altLang="zh-CN" sz="2400" baseline="-25000" dirty="0" err="1"/>
                <a:t>exp</a:t>
              </a:r>
              <a:endParaRPr lang="zh-CN" altLang="en-US" sz="2400" dirty="0"/>
            </a:p>
          </p:txBody>
        </p:sp>
        <p:cxnSp>
          <p:nvCxnSpPr>
            <p:cNvPr id="10" name="直接箭头连接符 9"/>
            <p:cNvCxnSpPr>
              <a:cxnSpLocks/>
              <a:endCxn id="8" idx="1"/>
            </p:cNvCxnSpPr>
            <p:nvPr/>
          </p:nvCxnSpPr>
          <p:spPr>
            <a:xfrm>
              <a:off x="4077749" y="5883766"/>
              <a:ext cx="129379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7305" y="5473434"/>
              <a:ext cx="836097" cy="323166"/>
            </a:xfrm>
            <a:prstGeom prst="rect">
              <a:avLst/>
            </a:prstGeom>
            <a:noFill/>
          </p:spPr>
          <p:txBody>
            <a:bodyPr wrap="none" rtlCol="0">
              <a:spAutoFit/>
            </a:bodyPr>
            <a:lstStyle/>
            <a:p>
              <a:r>
                <a:rPr lang="en-US" altLang="zh-CN" sz="2400" dirty="0"/>
                <a:t>N-&gt;∞</a:t>
              </a:r>
              <a:endParaRPr lang="zh-CN" altLang="en-US" sz="2400" dirty="0"/>
            </a:p>
          </p:txBody>
        </p:sp>
      </p:grpSp>
      <p:sp>
        <p:nvSpPr>
          <p:cNvPr id="15" name="矩形 14"/>
          <p:cNvSpPr/>
          <p:nvPr/>
        </p:nvSpPr>
        <p:spPr>
          <a:xfrm>
            <a:off x="5977800" y="5473434"/>
            <a:ext cx="476412"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算法是指学习模型的具体计算方法</a:t>
            </a:r>
            <a:r>
              <a:rPr lang="en-US" altLang="zh-CN" dirty="0"/>
              <a:t>.</a:t>
            </a:r>
          </a:p>
          <a:p>
            <a:r>
              <a:rPr lang="zh-CN" altLang="en-US" dirty="0"/>
              <a:t>统计学习基于训练数据集</a:t>
            </a:r>
            <a:r>
              <a:rPr lang="en-US" altLang="zh-CN" dirty="0"/>
              <a:t>,</a:t>
            </a:r>
            <a:r>
              <a:rPr lang="zh-CN" altLang="en-US" dirty="0"/>
              <a:t>根据学习策略，从假设空间中选择最优模型</a:t>
            </a:r>
            <a:r>
              <a:rPr lang="en-US" altLang="zh-CN" dirty="0"/>
              <a:t>,</a:t>
            </a:r>
            <a:r>
              <a:rPr lang="zh-CN" altLang="en-US" dirty="0"/>
              <a:t>最后需要考虑用什么样的计算方法求解最优模型</a:t>
            </a:r>
            <a:r>
              <a:rPr lang="en-US" altLang="zh-CN" dirty="0"/>
              <a:t>.</a:t>
            </a:r>
            <a:endParaRPr lang="zh-CN" altLang="en-US" dirty="0"/>
          </a:p>
        </p:txBody>
      </p:sp>
      <p:sp>
        <p:nvSpPr>
          <p:cNvPr id="3" name="标题 2"/>
          <p:cNvSpPr>
            <a:spLocks noGrp="1"/>
          </p:cNvSpPr>
          <p:nvPr>
            <p:ph type="title"/>
          </p:nvPr>
        </p:nvSpPr>
        <p:spPr>
          <a:xfrm>
            <a:off x="457200" y="24267"/>
            <a:ext cx="2035629" cy="1143000"/>
          </a:xfrm>
        </p:spPr>
        <p:txBody>
          <a:bodyPr/>
          <a:lstStyle/>
          <a:p>
            <a:r>
              <a:rPr lang="zh-CN" altLang="en-US" dirty="0"/>
              <a:t>算法</a:t>
            </a:r>
          </a:p>
        </p:txBody>
      </p:sp>
      <p:graphicFrame>
        <p:nvGraphicFramePr>
          <p:cNvPr id="4" name="图示 3"/>
          <p:cNvGraphicFramePr/>
          <p:nvPr/>
        </p:nvGraphicFramePr>
        <p:xfrm>
          <a:off x="1572127" y="176864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下箭头 4"/>
          <p:cNvSpPr/>
          <p:nvPr/>
        </p:nvSpPr>
        <p:spPr>
          <a:xfrm>
            <a:off x="4513527" y="4277226"/>
            <a:ext cx="484632"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006" y="5176294"/>
            <a:ext cx="3164305" cy="830997"/>
          </a:xfrm>
          <a:prstGeom prst="rect">
            <a:avLst/>
          </a:prstGeom>
          <a:noFill/>
        </p:spPr>
        <p:txBody>
          <a:bodyPr wrap="square" lIns="91440" tIns="45720" rIns="91440" bIns="45720">
            <a:spAutoFit/>
          </a:bodyPr>
          <a:lstStyle/>
          <a:p>
            <a:pPr algn="ctr"/>
            <a:r>
              <a:rPr lang="zh-CN" altLang="en-US" sz="4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多种多样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66846" y="2375700"/>
            <a:ext cx="7133363" cy="1051570"/>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smtClean="0">
                <a:solidFill>
                  <a:srgbClr val="0000FF"/>
                </a:solidFill>
                <a:latin typeface="微软雅黑"/>
              </a:rPr>
              <a:t>2.2   </a:t>
            </a:r>
            <a:r>
              <a:rPr lang="zh-CN" altLang="en-US" sz="5400" dirty="0" smtClean="0">
                <a:solidFill>
                  <a:srgbClr val="0000FF"/>
                </a:solidFill>
                <a:latin typeface="微软雅黑"/>
              </a:rPr>
              <a:t>经验</a:t>
            </a:r>
            <a:r>
              <a:rPr lang="zh-CN" altLang="en-US" sz="5400" dirty="0">
                <a:solidFill>
                  <a:srgbClr val="0000FF"/>
                </a:solidFill>
                <a:latin typeface="微软雅黑"/>
              </a:rPr>
              <a:t>误差与过拟合</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myslide3">
    <p:spTree>
      <p:nvGrpSpPr>
        <p:cNvPr id="1" name=""/>
        <p:cNvGrpSpPr/>
        <p:nvPr/>
      </p:nvGrpSpPr>
      <p:grpSpPr>
        <a:xfrm>
          <a:off x="0" y="0"/>
          <a:ext cx="0" cy="0"/>
          <a:chOff x="0" y="0"/>
          <a:chExt cx="0" cy="0"/>
        </a:xfrm>
      </p:grpSpPr>
      <p:sp>
        <p:nvSpPr>
          <p:cNvPr id="25" name="TextBox 24"/>
          <p:cNvSpPr txBox="1"/>
          <p:nvPr/>
        </p:nvSpPr>
        <p:spPr>
          <a:xfrm>
            <a:off x="575194" y="1973982"/>
            <a:ext cx="4924425" cy="296491"/>
          </a:xfrm>
          <a:prstGeom prst="rect">
            <a:avLst/>
          </a:prstGeom>
          <a:noFill/>
        </p:spPr>
        <p:txBody>
          <a:bodyPr vert="horz" wrap="none" lIns="0" tIns="0" rIns="0" bIns="0" rtlCol="0">
            <a:spAutoFit/>
          </a:bodyPr>
          <a:lstStyle/>
          <a:p>
            <a:pPr>
              <a:lnSpc>
                <a:spcPts val="2306"/>
              </a:lnSpc>
            </a:pPr>
            <a:r>
              <a:rPr lang="zh-CN" altLang="en-US" sz="2400" dirty="0">
                <a:solidFill>
                  <a:srgbClr val="0000FF"/>
                </a:solidFill>
                <a:latin typeface="微软雅黑"/>
              </a:rPr>
              <a:t>泛化误差</a:t>
            </a:r>
            <a:r>
              <a:rPr lang="zh-CN" altLang="en-US" sz="2400" dirty="0">
                <a:solidFill>
                  <a:srgbClr val="000000"/>
                </a:solidFill>
                <a:latin typeface="微软雅黑"/>
              </a:rPr>
              <a:t>：在“未来”样本上的误差</a:t>
            </a:r>
          </a:p>
        </p:txBody>
      </p:sp>
      <p:sp>
        <p:nvSpPr>
          <p:cNvPr id="26" name="TextBox 25"/>
          <p:cNvSpPr txBox="1"/>
          <p:nvPr/>
        </p:nvSpPr>
        <p:spPr>
          <a:xfrm>
            <a:off x="575194" y="1600565"/>
            <a:ext cx="6771084" cy="296491"/>
          </a:xfrm>
          <a:prstGeom prst="rect">
            <a:avLst/>
          </a:prstGeom>
          <a:noFill/>
        </p:spPr>
        <p:txBody>
          <a:bodyPr vert="horz" wrap="none" lIns="0" tIns="0" rIns="0" bIns="0" rtlCol="0">
            <a:spAutoFit/>
          </a:bodyPr>
          <a:lstStyle/>
          <a:p>
            <a:pPr>
              <a:lnSpc>
                <a:spcPts val="2306"/>
              </a:lnSpc>
            </a:pPr>
            <a:r>
              <a:rPr lang="zh-CN" altLang="en-US" sz="2400" dirty="0">
                <a:solidFill>
                  <a:srgbClr val="0000FF"/>
                </a:solidFill>
                <a:latin typeface="微软雅黑"/>
              </a:rPr>
              <a:t>经验误差</a:t>
            </a:r>
            <a:r>
              <a:rPr lang="zh-CN" altLang="en-US" sz="2400" dirty="0">
                <a:solidFill>
                  <a:srgbClr val="000000"/>
                </a:solidFill>
                <a:latin typeface="微软雅黑"/>
              </a:rPr>
              <a:t>：在训练集上的误差，亦称“训练误差”</a:t>
            </a:r>
          </a:p>
        </p:txBody>
      </p:sp>
      <p:sp>
        <p:nvSpPr>
          <p:cNvPr id="27" name="TextBox 26"/>
          <p:cNvSpPr txBox="1"/>
          <p:nvPr/>
        </p:nvSpPr>
        <p:spPr>
          <a:xfrm>
            <a:off x="575194" y="2631512"/>
            <a:ext cx="3044103" cy="346249"/>
          </a:xfrm>
          <a:prstGeom prst="rect">
            <a:avLst/>
          </a:prstGeom>
          <a:noFill/>
        </p:spPr>
        <p:txBody>
          <a:bodyPr vert="horz" wrap="none" lIns="0" tIns="0" rIns="0" bIns="0" rtlCol="0">
            <a:spAutoFit/>
          </a:bodyPr>
          <a:lstStyle/>
          <a:p>
            <a:pPr>
              <a:lnSpc>
                <a:spcPts val="2650"/>
              </a:lnSpc>
            </a:pPr>
            <a:r>
              <a:rPr lang="zh-CN" altLang="en-US" sz="2400" dirty="0">
                <a:solidFill>
                  <a:srgbClr val="000000"/>
                </a:solidFill>
                <a:latin typeface="Wingdings"/>
              </a:rPr>
              <a:t> </a:t>
            </a:r>
            <a:r>
              <a:rPr lang="zh-CN" altLang="en-US" sz="2400" dirty="0">
                <a:solidFill>
                  <a:srgbClr val="000000"/>
                </a:solidFill>
                <a:latin typeface="微软雅黑"/>
              </a:rPr>
              <a:t>泛化误差越小越好</a:t>
            </a:r>
          </a:p>
        </p:txBody>
      </p:sp>
      <p:sp>
        <p:nvSpPr>
          <p:cNvPr id="28" name="TextBox 27"/>
          <p:cNvSpPr txBox="1"/>
          <p:nvPr/>
        </p:nvSpPr>
        <p:spPr>
          <a:xfrm>
            <a:off x="575194" y="3180152"/>
            <a:ext cx="3967433" cy="346249"/>
          </a:xfrm>
          <a:prstGeom prst="rect">
            <a:avLst/>
          </a:prstGeom>
          <a:noFill/>
        </p:spPr>
        <p:txBody>
          <a:bodyPr vert="horz" wrap="none" lIns="0" tIns="0" rIns="0" bIns="0" rtlCol="0">
            <a:spAutoFit/>
          </a:bodyPr>
          <a:lstStyle/>
          <a:p>
            <a:pPr>
              <a:lnSpc>
                <a:spcPts val="2650"/>
              </a:lnSpc>
            </a:pPr>
            <a:r>
              <a:rPr lang="zh-CN" altLang="en-US" sz="2400" dirty="0">
                <a:solidFill>
                  <a:srgbClr val="000000"/>
                </a:solidFill>
                <a:latin typeface="Wingdings"/>
              </a:rPr>
              <a:t> </a:t>
            </a:r>
            <a:r>
              <a:rPr lang="zh-CN" altLang="en-US" sz="2400" dirty="0">
                <a:solidFill>
                  <a:srgbClr val="000000"/>
                </a:solidFill>
                <a:latin typeface="微软雅黑"/>
              </a:rPr>
              <a:t>经验误差是否越小越好？</a:t>
            </a:r>
          </a:p>
        </p:txBody>
      </p:sp>
      <p:sp>
        <p:nvSpPr>
          <p:cNvPr id="29" name="TextBox 28"/>
          <p:cNvSpPr txBox="1"/>
          <p:nvPr/>
        </p:nvSpPr>
        <p:spPr>
          <a:xfrm>
            <a:off x="583608" y="3974932"/>
            <a:ext cx="5842946" cy="436017"/>
          </a:xfrm>
          <a:prstGeom prst="rect">
            <a:avLst/>
          </a:prstGeom>
          <a:noFill/>
        </p:spPr>
        <p:txBody>
          <a:bodyPr vert="horz" wrap="none" lIns="0" tIns="0" rIns="0" bIns="0" rtlCol="0">
            <a:spAutoFit/>
          </a:bodyPr>
          <a:lstStyle/>
          <a:p>
            <a:pPr>
              <a:lnSpc>
                <a:spcPts val="3389"/>
              </a:lnSpc>
            </a:pPr>
            <a:r>
              <a:rPr lang="en-US" altLang="zh-CN" sz="2796" dirty="0">
                <a:solidFill>
                  <a:srgbClr val="000000"/>
                </a:solidFill>
                <a:latin typeface="Times New Roman"/>
              </a:rPr>
              <a:t>NO! </a:t>
            </a:r>
            <a:r>
              <a:rPr lang="en-US" altLang="zh-CN" sz="2796" dirty="0" smtClean="0">
                <a:solidFill>
                  <a:srgbClr val="000000"/>
                </a:solidFill>
                <a:latin typeface="Times New Roman"/>
              </a:rPr>
              <a:t>   </a:t>
            </a:r>
            <a:r>
              <a:rPr lang="zh-CN" altLang="en-US" sz="2796" dirty="0" smtClean="0">
                <a:solidFill>
                  <a:srgbClr val="000000"/>
                </a:solidFill>
                <a:latin typeface="微软雅黑"/>
              </a:rPr>
              <a:t>因为</a:t>
            </a:r>
            <a:r>
              <a:rPr lang="zh-CN" altLang="en-US" sz="2796" dirty="0">
                <a:solidFill>
                  <a:srgbClr val="000000"/>
                </a:solidFill>
                <a:latin typeface="微软雅黑"/>
              </a:rPr>
              <a:t>会出现“</a:t>
            </a:r>
            <a:r>
              <a:rPr lang="zh-CN" altLang="en-US" sz="2796" dirty="0">
                <a:solidFill>
                  <a:srgbClr val="0000FF"/>
                </a:solidFill>
                <a:latin typeface="微软雅黑"/>
              </a:rPr>
              <a:t>过拟合</a:t>
            </a:r>
            <a:r>
              <a:rPr lang="zh-CN" altLang="en-US" sz="2796" dirty="0">
                <a:solidFill>
                  <a:srgbClr val="000000"/>
                </a:solidFill>
                <a:latin typeface="微软雅黑"/>
              </a:rPr>
              <a:t>”</a:t>
            </a:r>
            <a:r>
              <a:rPr lang="en-US" altLang="zh-CN" sz="2004" dirty="0">
                <a:solidFill>
                  <a:srgbClr val="000000"/>
                </a:solidFill>
                <a:latin typeface="Times New Roman"/>
              </a:rPr>
              <a:t>(overfitting)</a:t>
            </a:r>
            <a:endParaRPr lang="zh-CN" altLang="en-US" sz="2004" dirty="0">
              <a:solidFill>
                <a:srgbClr val="000000"/>
              </a:solidFill>
              <a:latin typeface="Times New Roman"/>
            </a:endParaRPr>
          </a:p>
        </p:txBody>
      </p:sp>
      <p:sp>
        <p:nvSpPr>
          <p:cNvPr id="2" name="标题 1">
            <a:extLst>
              <a:ext uri="{FF2B5EF4-FFF2-40B4-BE49-F238E27FC236}">
                <a16:creationId xmlns:a16="http://schemas.microsoft.com/office/drawing/2014/main" xmlns="" id="{90F8DF3A-D2F3-49ED-9581-8019CDDCC195}"/>
              </a:ext>
            </a:extLst>
          </p:cNvPr>
          <p:cNvSpPr>
            <a:spLocks noGrp="1"/>
          </p:cNvSpPr>
          <p:nvPr>
            <p:ph type="title"/>
          </p:nvPr>
        </p:nvSpPr>
        <p:spPr>
          <a:xfrm>
            <a:off x="583608" y="3694"/>
            <a:ext cx="6762670" cy="1143000"/>
          </a:xfrm>
        </p:spPr>
        <p:txBody>
          <a:bodyPr>
            <a:normAutofit/>
          </a:bodyPr>
          <a:lstStyle/>
          <a:p>
            <a:r>
              <a:rPr lang="zh-CN" altLang="en-US" sz="4400" dirty="0">
                <a:solidFill>
                  <a:srgbClr val="000000"/>
                </a:solidFill>
                <a:latin typeface="微软雅黑"/>
              </a:rPr>
              <a:t>泛化误差 </a:t>
            </a:r>
            <a:r>
              <a:rPr lang="en-US" altLang="zh-CN" sz="4400" dirty="0">
                <a:solidFill>
                  <a:srgbClr val="000000"/>
                </a:solidFill>
                <a:latin typeface="Times New Roman"/>
              </a:rPr>
              <a:t>vs. </a:t>
            </a:r>
            <a:r>
              <a:rPr lang="zh-CN" altLang="en-US" sz="4400" dirty="0">
                <a:solidFill>
                  <a:srgbClr val="000000"/>
                </a:solidFill>
                <a:latin typeface="微软雅黑"/>
              </a:rPr>
              <a:t>经验误差</a:t>
            </a:r>
            <a:endParaRPr lang="zh-CN" altLang="en-US" dirty="0"/>
          </a:p>
        </p:txBody>
      </p:sp>
      <p:grpSp>
        <p:nvGrpSpPr>
          <p:cNvPr id="9" name="组合 8">
            <a:extLst>
              <a:ext uri="{FF2B5EF4-FFF2-40B4-BE49-F238E27FC236}">
                <a16:creationId xmlns:a16="http://schemas.microsoft.com/office/drawing/2014/main" xmlns="" id="{6A99C7A5-7863-11F9-1D57-24EB969C3DAA}"/>
              </a:ext>
            </a:extLst>
          </p:cNvPr>
          <p:cNvGrpSpPr/>
          <p:nvPr/>
        </p:nvGrpSpPr>
        <p:grpSpPr>
          <a:xfrm>
            <a:off x="2941447" y="4957947"/>
            <a:ext cx="2558172" cy="646331"/>
            <a:chOff x="3419628" y="5473434"/>
            <a:chExt cx="2558172" cy="646331"/>
          </a:xfrm>
        </p:grpSpPr>
        <p:sp>
          <p:nvSpPr>
            <p:cNvPr id="10" name="矩形 9">
              <a:extLst>
                <a:ext uri="{FF2B5EF4-FFF2-40B4-BE49-F238E27FC236}">
                  <a16:creationId xmlns:a16="http://schemas.microsoft.com/office/drawing/2014/main" xmlns="" id="{010F53CF-E3D3-E694-867F-718D27F6CC06}"/>
                </a:ext>
              </a:extLst>
            </p:cNvPr>
            <p:cNvSpPr/>
            <p:nvPr/>
          </p:nvSpPr>
          <p:spPr>
            <a:xfrm>
              <a:off x="3419628" y="5750433"/>
              <a:ext cx="655949" cy="369332"/>
            </a:xfrm>
            <a:prstGeom prst="rect">
              <a:avLst/>
            </a:prstGeom>
          </p:spPr>
          <p:txBody>
            <a:bodyPr wrap="none">
              <a:spAutoFit/>
            </a:bodyPr>
            <a:lstStyle/>
            <a:p>
              <a:r>
                <a:rPr lang="en-US" altLang="zh-CN" dirty="0" err="1"/>
                <a:t>R</a:t>
              </a:r>
              <a:r>
                <a:rPr lang="en-US" altLang="zh-CN" baseline="-25000" dirty="0" err="1"/>
                <a:t>emp</a:t>
              </a:r>
              <a:endParaRPr lang="zh-CN" altLang="en-US" dirty="0"/>
            </a:p>
          </p:txBody>
        </p:sp>
        <p:sp>
          <p:nvSpPr>
            <p:cNvPr id="11" name="矩形 10">
              <a:extLst>
                <a:ext uri="{FF2B5EF4-FFF2-40B4-BE49-F238E27FC236}">
                  <a16:creationId xmlns:a16="http://schemas.microsoft.com/office/drawing/2014/main" xmlns="" id="{68E89BA5-F49A-23D9-2EBE-CBE7E9F2AEE9}"/>
                </a:ext>
              </a:extLst>
            </p:cNvPr>
            <p:cNvSpPr/>
            <p:nvPr/>
          </p:nvSpPr>
          <p:spPr>
            <a:xfrm>
              <a:off x="5371544" y="5722183"/>
              <a:ext cx="606256" cy="369332"/>
            </a:xfrm>
            <a:prstGeom prst="rect">
              <a:avLst/>
            </a:prstGeom>
          </p:spPr>
          <p:txBody>
            <a:bodyPr wrap="none">
              <a:spAutoFit/>
            </a:bodyPr>
            <a:lstStyle/>
            <a:p>
              <a:r>
                <a:rPr lang="en-US" altLang="zh-CN" dirty="0" err="1"/>
                <a:t>R</a:t>
              </a:r>
              <a:r>
                <a:rPr lang="en-US" altLang="zh-CN" baseline="-25000" dirty="0" err="1"/>
                <a:t>exp</a:t>
              </a:r>
              <a:endParaRPr lang="zh-CN" altLang="en-US" dirty="0"/>
            </a:p>
          </p:txBody>
        </p:sp>
        <p:cxnSp>
          <p:nvCxnSpPr>
            <p:cNvPr id="12" name="直接箭头连接符 11">
              <a:extLst>
                <a:ext uri="{FF2B5EF4-FFF2-40B4-BE49-F238E27FC236}">
                  <a16:creationId xmlns:a16="http://schemas.microsoft.com/office/drawing/2014/main" xmlns="" id="{EFA451F4-7A07-F063-5E5C-375870D10F50}"/>
                </a:ext>
              </a:extLst>
            </p:cNvPr>
            <p:cNvCxnSpPr>
              <a:endCxn id="11" idx="1"/>
            </p:cNvCxnSpPr>
            <p:nvPr/>
          </p:nvCxnSpPr>
          <p:spPr>
            <a:xfrm flipV="1">
              <a:off x="4075577" y="5906849"/>
              <a:ext cx="1295967" cy="28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3F5490C4-73CA-0AF8-FA18-00139C3EAA5D}"/>
                </a:ext>
              </a:extLst>
            </p:cNvPr>
            <p:cNvSpPr txBox="1"/>
            <p:nvPr/>
          </p:nvSpPr>
          <p:spPr>
            <a:xfrm>
              <a:off x="4307305" y="5473434"/>
              <a:ext cx="886781" cy="369332"/>
            </a:xfrm>
            <a:prstGeom prst="rect">
              <a:avLst/>
            </a:prstGeom>
            <a:noFill/>
          </p:spPr>
          <p:txBody>
            <a:bodyPr wrap="none" rtlCol="0">
              <a:spAutoFit/>
            </a:bodyPr>
            <a:lstStyle/>
            <a:p>
              <a:r>
                <a:rPr lang="en-US" altLang="zh-CN" dirty="0"/>
                <a:t>N-&gt;∞</a:t>
              </a:r>
              <a:endParaRPr lang="zh-CN" altLang="en-US" dirty="0"/>
            </a:p>
          </p:txBody>
        </p:sp>
      </p:grpSp>
      <p:sp>
        <p:nvSpPr>
          <p:cNvPr id="14" name="矩形 13">
            <a:extLst>
              <a:ext uri="{FF2B5EF4-FFF2-40B4-BE49-F238E27FC236}">
                <a16:creationId xmlns:a16="http://schemas.microsoft.com/office/drawing/2014/main" xmlns="" id="{9D10BE16-CE8A-761D-4937-221405745DB1}"/>
              </a:ext>
            </a:extLst>
          </p:cNvPr>
          <p:cNvSpPr/>
          <p:nvPr/>
        </p:nvSpPr>
        <p:spPr>
          <a:xfrm>
            <a:off x="5546606" y="4830179"/>
            <a:ext cx="476412"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10F0.tmp"/>
          <p:cNvPicPr>
            <a:picLocks/>
          </p:cNvPicPr>
          <p:nvPr/>
        </p:nvPicPr>
        <p:blipFill>
          <a:blip r:embed="rId2" cstate="print"/>
          <a:stretch>
            <a:fillRect/>
          </a:stretch>
        </p:blipFill>
        <p:spPr>
          <a:xfrm>
            <a:off x="1086245" y="1666565"/>
            <a:ext cx="7234794" cy="4340726"/>
          </a:xfrm>
          <a:prstGeom prst="rect">
            <a:avLst/>
          </a:prstGeom>
        </p:spPr>
      </p:pic>
      <p:sp>
        <p:nvSpPr>
          <p:cNvPr id="3" name="标题 2">
            <a:extLst>
              <a:ext uri="{FF2B5EF4-FFF2-40B4-BE49-F238E27FC236}">
                <a16:creationId xmlns:a16="http://schemas.microsoft.com/office/drawing/2014/main" xmlns="" id="{79A9CC76-BF5F-444F-BB6A-C87C1D29FE42}"/>
              </a:ext>
            </a:extLst>
          </p:cNvPr>
          <p:cNvSpPr>
            <a:spLocks noGrp="1"/>
          </p:cNvSpPr>
          <p:nvPr>
            <p:ph type="title"/>
          </p:nvPr>
        </p:nvSpPr>
        <p:spPr>
          <a:xfrm>
            <a:off x="574158" y="83674"/>
            <a:ext cx="7746881" cy="1143000"/>
          </a:xfrm>
        </p:spPr>
        <p:txBody>
          <a:bodyPr/>
          <a:lstStyle/>
          <a:p>
            <a:r>
              <a:rPr lang="zh-CN" altLang="en-US" dirty="0"/>
              <a:t>过拟合与欠拟合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479884" y="1299352"/>
            <a:ext cx="5740066" cy="4294726"/>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127390" y="5776851"/>
            <a:ext cx="3309505" cy="715003"/>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579688" y="1"/>
            <a:ext cx="6640261" cy="12993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F3F7896B-7348-348C-0FF2-4971EF83B2F6}"/>
              </a:ext>
            </a:extLst>
          </p:cNvPr>
          <p:cNvPicPr>
            <a:picLocks noChangeAspect="1" noChangeArrowheads="1"/>
          </p:cNvPicPr>
          <p:nvPr/>
        </p:nvPicPr>
        <p:blipFill>
          <a:blip r:embed="rId2" cstate="print"/>
          <a:srcRect/>
          <a:stretch>
            <a:fillRect/>
          </a:stretch>
        </p:blipFill>
        <p:spPr bwMode="auto">
          <a:xfrm>
            <a:off x="716014" y="422830"/>
            <a:ext cx="6439767" cy="4966884"/>
          </a:xfrm>
          <a:prstGeom prst="rect">
            <a:avLst/>
          </a:prstGeom>
          <a:noFill/>
          <a:ln w="9525">
            <a:noFill/>
            <a:miter lim="800000"/>
            <a:headEnd/>
            <a:tailEnd/>
          </a:ln>
        </p:spPr>
      </p:pic>
      <p:sp>
        <p:nvSpPr>
          <p:cNvPr id="5" name="对话气泡: 圆角矩形 4">
            <a:extLst>
              <a:ext uri="{FF2B5EF4-FFF2-40B4-BE49-F238E27FC236}">
                <a16:creationId xmlns:a16="http://schemas.microsoft.com/office/drawing/2014/main" xmlns="" id="{D6F86D03-4ED3-2647-F126-8D6AD16BC8BF}"/>
              </a:ext>
            </a:extLst>
          </p:cNvPr>
          <p:cNvSpPr/>
          <p:nvPr/>
        </p:nvSpPr>
        <p:spPr>
          <a:xfrm>
            <a:off x="5811253" y="1290020"/>
            <a:ext cx="2875547" cy="2429416"/>
          </a:xfrm>
          <a:prstGeom prst="wedgeRoundRectCallout">
            <a:avLst>
              <a:gd name="adj1" fmla="val -73490"/>
              <a:gd name="adj2" fmla="val 4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当模型的复杂度增大时，训练误差会逐渐减小并趋向于</a:t>
            </a:r>
            <a:r>
              <a:rPr lang="en-US" altLang="zh-CN" dirty="0"/>
              <a:t>0;</a:t>
            </a:r>
            <a:r>
              <a:rPr lang="zh-CN" altLang="en-US" dirty="0"/>
              <a:t>而测试误差会先减小，达到最小值后又增大．当选择的模型复杂度过大时，过拟合现象就会发生</a:t>
            </a:r>
            <a:r>
              <a:rPr lang="en-US" altLang="zh-CN" dirty="0"/>
              <a:t>.</a:t>
            </a:r>
            <a:endParaRPr lang="zh-CN" altLang="en-US" dirty="0"/>
          </a:p>
          <a:p>
            <a:pPr algn="ctr"/>
            <a:endParaRPr lang="zh-CN" altLang="en-US" dirty="0"/>
          </a:p>
        </p:txBody>
      </p:sp>
    </p:spTree>
    <p:extLst>
      <p:ext uri="{BB962C8B-B14F-4D97-AF65-F5344CB8AC3E}">
        <p14:creationId xmlns="" xmlns:p14="http://schemas.microsoft.com/office/powerpoint/2010/main" val="17176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经验风险最小化</a:t>
            </a:r>
            <a:endParaRPr lang="en-US" altLang="zh-CN" dirty="0"/>
          </a:p>
          <a:p>
            <a:endParaRPr lang="en-US" altLang="zh-CN" dirty="0"/>
          </a:p>
          <a:p>
            <a:endParaRPr lang="en-US" altLang="zh-CN" dirty="0"/>
          </a:p>
          <a:p>
            <a:r>
              <a:rPr lang="zh-CN" altLang="en-US" dirty="0"/>
              <a:t>结构风险最小化</a:t>
            </a:r>
            <a:endParaRPr lang="en-US" altLang="zh-CN" dirty="0"/>
          </a:p>
          <a:p>
            <a:endParaRPr lang="zh-CN" altLang="en-US" dirty="0"/>
          </a:p>
        </p:txBody>
      </p:sp>
      <p:sp>
        <p:nvSpPr>
          <p:cNvPr id="3" name="标题 2"/>
          <p:cNvSpPr>
            <a:spLocks noGrp="1"/>
          </p:cNvSpPr>
          <p:nvPr>
            <p:ph type="title"/>
          </p:nvPr>
        </p:nvSpPr>
        <p:spPr>
          <a:xfrm>
            <a:off x="664029" y="111352"/>
            <a:ext cx="8229600" cy="955448"/>
          </a:xfrm>
        </p:spPr>
        <p:txBody>
          <a:bodyPr>
            <a:normAutofit/>
          </a:bodyPr>
          <a:lstStyle/>
          <a:p>
            <a:r>
              <a:rPr lang="zh-CN" altLang="en-US" sz="3600" dirty="0"/>
              <a:t>经验风险最小化与结构风险最小化</a:t>
            </a:r>
          </a:p>
        </p:txBody>
      </p:sp>
      <p:pic>
        <p:nvPicPr>
          <p:cNvPr id="5122" name="Picture 2"/>
          <p:cNvPicPr>
            <a:picLocks noChangeAspect="1" noChangeArrowheads="1"/>
          </p:cNvPicPr>
          <p:nvPr/>
        </p:nvPicPr>
        <p:blipFill>
          <a:blip r:embed="rId3" cstate="print"/>
          <a:srcRect/>
          <a:stretch>
            <a:fillRect/>
          </a:stretch>
        </p:blipFill>
        <p:spPr bwMode="auto">
          <a:xfrm>
            <a:off x="2874879" y="1937335"/>
            <a:ext cx="3232462" cy="87805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728200" y="3300835"/>
            <a:ext cx="4057611" cy="779963"/>
          </a:xfrm>
          <a:prstGeom prst="rect">
            <a:avLst/>
          </a:prstGeom>
          <a:noFill/>
          <a:ln w="9525">
            <a:noFill/>
            <a:miter lim="800000"/>
            <a:headEnd/>
            <a:tailEnd/>
          </a:ln>
        </p:spPr>
      </p:pic>
      <p:sp>
        <p:nvSpPr>
          <p:cNvPr id="6" name="椭圆形标注 5"/>
          <p:cNvSpPr/>
          <p:nvPr/>
        </p:nvSpPr>
        <p:spPr>
          <a:xfrm>
            <a:off x="6785811" y="3918070"/>
            <a:ext cx="1636294" cy="612648"/>
          </a:xfrm>
          <a:prstGeom prst="wedgeEllipseCallout">
            <a:avLst>
              <a:gd name="adj1" fmla="val -82443"/>
              <a:gd name="adj2" fmla="val -49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模型的复杂度</a:t>
            </a:r>
          </a:p>
        </p:txBody>
      </p:sp>
      <p:sp>
        <p:nvSpPr>
          <p:cNvPr id="7" name="TextBox 6"/>
          <p:cNvSpPr txBox="1"/>
          <p:nvPr/>
        </p:nvSpPr>
        <p:spPr>
          <a:xfrm>
            <a:off x="457200" y="5149519"/>
            <a:ext cx="8267007" cy="400110"/>
          </a:xfrm>
          <a:prstGeom prst="rect">
            <a:avLst/>
          </a:prstGeom>
          <a:noFill/>
        </p:spPr>
        <p:txBody>
          <a:bodyPr wrap="none" rtlCol="0">
            <a:spAutoFit/>
          </a:bodyPr>
          <a:lstStyle/>
          <a:p>
            <a:r>
              <a:rPr lang="zh-CN" altLang="en-US" sz="2000" b="1" dirty="0">
                <a:solidFill>
                  <a:srgbClr val="0070C0"/>
                </a:solidFill>
              </a:rPr>
              <a:t>结构风险小的模型往往对训练数据以及未知的测试数据都有较好的预测</a:t>
            </a:r>
            <a:r>
              <a:rPr lang="en-US" altLang="zh-CN" sz="2000" b="1" dirty="0">
                <a:solidFill>
                  <a:srgbClr val="0070C0"/>
                </a:solidFill>
              </a:rPr>
              <a:t>.</a:t>
            </a:r>
            <a:endParaRPr lang="zh-CN" altLang="en-US" sz="2000" b="1" dirty="0">
              <a:solidFill>
                <a:srgbClr val="0070C0"/>
              </a:solidFill>
            </a:endParaRPr>
          </a:p>
        </p:txBody>
      </p:sp>
      <p:pic>
        <p:nvPicPr>
          <p:cNvPr id="5124" name="Picture 4"/>
          <p:cNvPicPr>
            <a:picLocks noChangeAspect="1" noChangeArrowheads="1"/>
          </p:cNvPicPr>
          <p:nvPr/>
        </p:nvPicPr>
        <p:blipFill>
          <a:blip r:embed="rId5" cstate="print"/>
          <a:srcRect/>
          <a:stretch>
            <a:fillRect/>
          </a:stretch>
        </p:blipFill>
        <p:spPr bwMode="auto">
          <a:xfrm>
            <a:off x="2874879" y="4164581"/>
            <a:ext cx="3824583" cy="732275"/>
          </a:xfrm>
          <a:prstGeom prst="rect">
            <a:avLst/>
          </a:prstGeom>
          <a:noFill/>
          <a:ln w="9525">
            <a:noFill/>
            <a:miter lim="800000"/>
            <a:headEnd/>
            <a:tailEnd/>
          </a:ln>
        </p:spPr>
      </p:pic>
      <p:sp>
        <p:nvSpPr>
          <p:cNvPr id="9" name="椭圆形标注 5">
            <a:extLst>
              <a:ext uri="{FF2B5EF4-FFF2-40B4-BE49-F238E27FC236}">
                <a16:creationId xmlns:a16="http://schemas.microsoft.com/office/drawing/2014/main" xmlns="" id="{AA42A22F-B23E-4260-838D-AA38A4710F99}"/>
              </a:ext>
            </a:extLst>
          </p:cNvPr>
          <p:cNvSpPr/>
          <p:nvPr/>
        </p:nvSpPr>
        <p:spPr>
          <a:xfrm>
            <a:off x="6699462" y="1510560"/>
            <a:ext cx="1636294" cy="612648"/>
          </a:xfrm>
          <a:prstGeom prst="wedgeEllipseCallout">
            <a:avLst>
              <a:gd name="adj1" fmla="val -98661"/>
              <a:gd name="adj2" fmla="val 60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过拟合</a:t>
            </a:r>
            <a:r>
              <a:rPr lang="zh-CN" altLang="en-US" dirty="0">
                <a:sym typeface="Wingdings" panose="05000000000000000000" pitchFamily="2" charset="2"/>
              </a:rPr>
              <a:t></a:t>
            </a:r>
            <a:endParaRPr lang="zh-CN" altLang="en-US" dirty="0"/>
          </a:p>
        </p:txBody>
      </p:sp>
    </p:spTree>
    <p:extLst>
      <p:ext uri="{BB962C8B-B14F-4D97-AF65-F5344CB8AC3E}">
        <p14:creationId xmlns="" xmlns:p14="http://schemas.microsoft.com/office/powerpoint/2010/main" val="48316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myslide11">
    <p:spTree>
      <p:nvGrpSpPr>
        <p:cNvPr id="1" name=""/>
        <p:cNvGrpSpPr/>
        <p:nvPr/>
      </p:nvGrpSpPr>
      <p:grpSpPr>
        <a:xfrm>
          <a:off x="0" y="0"/>
          <a:ext cx="0" cy="0"/>
          <a:chOff x="0" y="0"/>
          <a:chExt cx="0" cy="0"/>
        </a:xfrm>
      </p:grpSpPr>
      <p:sp>
        <p:nvSpPr>
          <p:cNvPr id="3" name="任意多边形 2"/>
          <p:cNvSpPr/>
          <p:nvPr/>
        </p:nvSpPr>
        <p:spPr>
          <a:xfrm>
            <a:off x="5500115" y="3789921"/>
            <a:ext cx="624841" cy="413005"/>
          </a:xfrm>
          <a:custGeom>
            <a:avLst/>
            <a:gdLst/>
            <a:ahLst/>
            <a:cxnLst/>
            <a:rect l="0" t="0" r="0" b="0"/>
            <a:pathLst>
              <a:path w="624841" h="413005">
                <a:moveTo>
                  <a:pt x="0" y="103252"/>
                </a:moveTo>
                <a:lnTo>
                  <a:pt x="418338" y="103252"/>
                </a:lnTo>
                <a:lnTo>
                  <a:pt x="418338" y="0"/>
                </a:lnTo>
                <a:lnTo>
                  <a:pt x="624840" y="206503"/>
                </a:lnTo>
                <a:lnTo>
                  <a:pt x="418338" y="413004"/>
                </a:lnTo>
                <a:lnTo>
                  <a:pt x="418338" y="309754"/>
                </a:lnTo>
                <a:lnTo>
                  <a:pt x="0" y="309754"/>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任意多边形 3"/>
          <p:cNvSpPr/>
          <p:nvPr/>
        </p:nvSpPr>
        <p:spPr>
          <a:xfrm>
            <a:off x="5500115" y="4791189"/>
            <a:ext cx="624841" cy="411481"/>
          </a:xfrm>
          <a:custGeom>
            <a:avLst/>
            <a:gdLst/>
            <a:ahLst/>
            <a:cxnLst/>
            <a:rect l="0" t="0" r="0" b="0"/>
            <a:pathLst>
              <a:path w="624841" h="411481">
                <a:moveTo>
                  <a:pt x="0" y="102870"/>
                </a:moveTo>
                <a:lnTo>
                  <a:pt x="419100" y="102870"/>
                </a:lnTo>
                <a:lnTo>
                  <a:pt x="419100" y="0"/>
                </a:lnTo>
                <a:lnTo>
                  <a:pt x="624840" y="205741"/>
                </a:lnTo>
                <a:lnTo>
                  <a:pt x="419100" y="411480"/>
                </a:lnTo>
                <a:lnTo>
                  <a:pt x="419100" y="308611"/>
                </a:lnTo>
                <a:lnTo>
                  <a:pt x="0" y="308611"/>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29944" y="1798813"/>
            <a:ext cx="2572820" cy="475579"/>
          </a:xfrm>
          <a:prstGeom prst="rect">
            <a:avLst/>
          </a:prstGeom>
          <a:noFill/>
        </p:spPr>
        <p:txBody>
          <a:bodyPr vert="horz" wrap="none" lIns="0" tIns="0" rIns="0" bIns="0" rtlCol="0">
            <a:spAutoFit/>
          </a:bodyPr>
          <a:lstStyle/>
          <a:p>
            <a:pPr>
              <a:lnSpc>
                <a:spcPts val="3883"/>
              </a:lnSpc>
            </a:pPr>
            <a:r>
              <a:rPr lang="zh-CN" altLang="en-US" sz="3204">
                <a:solidFill>
                  <a:srgbClr val="000000"/>
                </a:solidFill>
                <a:latin typeface="微软雅黑"/>
              </a:rPr>
              <a:t>三个关键问题</a:t>
            </a:r>
            <a:r>
              <a:rPr lang="en-US" altLang="zh-CN" sz="3204">
                <a:solidFill>
                  <a:srgbClr val="000000"/>
                </a:solidFill>
                <a:latin typeface="Times New Roman"/>
              </a:rPr>
              <a:t>:</a:t>
            </a:r>
            <a:endParaRPr lang="zh-CN" altLang="en-US" sz="3204">
              <a:solidFill>
                <a:srgbClr val="000000"/>
              </a:solidFill>
              <a:latin typeface="Times New Roman"/>
            </a:endParaRPr>
          </a:p>
        </p:txBody>
      </p:sp>
      <p:sp>
        <p:nvSpPr>
          <p:cNvPr id="30" name="TextBox 29"/>
          <p:cNvSpPr txBox="1"/>
          <p:nvPr/>
        </p:nvSpPr>
        <p:spPr>
          <a:xfrm>
            <a:off x="866546" y="2815146"/>
            <a:ext cx="4469172" cy="2423740"/>
          </a:xfrm>
          <a:prstGeom prst="rect">
            <a:avLst/>
          </a:prstGeom>
          <a:noFill/>
        </p:spPr>
        <p:txBody>
          <a:bodyPr vert="horz" wrap="none" lIns="0" tIns="0" rIns="0" bIns="0" rtlCol="0">
            <a:spAutoFit/>
          </a:bodyPr>
          <a:lstStyle/>
          <a:p>
            <a:pPr>
              <a:lnSpc>
                <a:spcPts val="3537"/>
              </a:lnSpc>
            </a:pPr>
            <a:r>
              <a:rPr lang="zh-CN" altLang="en-US" sz="3204" dirty="0">
                <a:solidFill>
                  <a:srgbClr val="000000"/>
                </a:solidFill>
                <a:latin typeface="Wingdings"/>
              </a:rPr>
              <a:t> </a:t>
            </a:r>
            <a:r>
              <a:rPr lang="zh-CN" altLang="en-US" sz="3204" dirty="0">
                <a:solidFill>
                  <a:srgbClr val="000000"/>
                </a:solidFill>
                <a:latin typeface="微软雅黑"/>
              </a:rPr>
              <a:t>如何获得测试结果？</a:t>
            </a: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3682"/>
              </a:lnSpc>
            </a:pPr>
            <a:r>
              <a:rPr lang="zh-CN" altLang="en-US" sz="3204" dirty="0">
                <a:solidFill>
                  <a:srgbClr val="000000"/>
                </a:solidFill>
                <a:latin typeface="Wingdings"/>
              </a:rPr>
              <a:t> </a:t>
            </a:r>
            <a:r>
              <a:rPr lang="zh-CN" altLang="en-US" sz="3204" dirty="0">
                <a:solidFill>
                  <a:srgbClr val="000000"/>
                </a:solidFill>
                <a:latin typeface="微软雅黑"/>
              </a:rPr>
              <a:t>如何评估性能优劣？</a:t>
            </a: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3680"/>
              </a:lnSpc>
            </a:pPr>
            <a:r>
              <a:rPr lang="zh-CN" altLang="en-US" sz="3206" dirty="0">
                <a:solidFill>
                  <a:srgbClr val="000000"/>
                </a:solidFill>
                <a:latin typeface="Wingdings"/>
              </a:rPr>
              <a:t> </a:t>
            </a:r>
            <a:r>
              <a:rPr lang="zh-CN" altLang="en-US" sz="3206" dirty="0">
                <a:solidFill>
                  <a:srgbClr val="000000"/>
                </a:solidFill>
                <a:latin typeface="微软雅黑"/>
              </a:rPr>
              <a:t>如何判断实质差别？</a:t>
            </a:r>
          </a:p>
        </p:txBody>
      </p:sp>
      <p:sp>
        <p:nvSpPr>
          <p:cNvPr id="31" name="TextBox 30"/>
          <p:cNvSpPr txBox="1"/>
          <p:nvPr/>
        </p:nvSpPr>
        <p:spPr>
          <a:xfrm>
            <a:off x="6493509" y="2848633"/>
            <a:ext cx="1436291" cy="2359620"/>
          </a:xfrm>
          <a:prstGeom prst="rect">
            <a:avLst/>
          </a:prstGeom>
          <a:noFill/>
        </p:spPr>
        <p:txBody>
          <a:bodyPr vert="horz" wrap="none" lIns="0" tIns="0" rIns="0" bIns="0" rtlCol="0">
            <a:spAutoFit/>
          </a:bodyPr>
          <a:lstStyle/>
          <a:p>
            <a:pPr>
              <a:lnSpc>
                <a:spcPts val="2687"/>
              </a:lnSpc>
            </a:pPr>
            <a:r>
              <a:rPr lang="zh-CN" altLang="en-US" sz="2796" dirty="0">
                <a:solidFill>
                  <a:srgbClr val="000000"/>
                </a:solidFill>
                <a:latin typeface="微软雅黑"/>
              </a:rPr>
              <a:t>评估方法</a:t>
            </a: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2761"/>
              </a:lnSpc>
            </a:pPr>
            <a:r>
              <a:rPr lang="zh-CN" altLang="en-US" sz="2798" dirty="0">
                <a:latin typeface="微软雅黑"/>
              </a:rPr>
              <a:t>性能度量</a:t>
            </a: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2882"/>
              </a:lnSpc>
            </a:pPr>
            <a:r>
              <a:rPr lang="zh-CN" altLang="en-US" sz="2796" dirty="0">
                <a:solidFill>
                  <a:srgbClr val="000000"/>
                </a:solidFill>
                <a:latin typeface="微软雅黑"/>
              </a:rPr>
              <a:t>比较检验</a:t>
            </a:r>
          </a:p>
        </p:txBody>
      </p:sp>
      <p:sp>
        <p:nvSpPr>
          <p:cNvPr id="9" name="任意多边形 3">
            <a:extLst>
              <a:ext uri="{FF2B5EF4-FFF2-40B4-BE49-F238E27FC236}">
                <a16:creationId xmlns:a16="http://schemas.microsoft.com/office/drawing/2014/main" xmlns="" id="{440D5E36-5B12-4DF4-84A6-4BF3D03ED56A}"/>
              </a:ext>
            </a:extLst>
          </p:cNvPr>
          <p:cNvSpPr/>
          <p:nvPr/>
        </p:nvSpPr>
        <p:spPr>
          <a:xfrm>
            <a:off x="5602193" y="2790177"/>
            <a:ext cx="624841" cy="411481"/>
          </a:xfrm>
          <a:custGeom>
            <a:avLst/>
            <a:gdLst/>
            <a:ahLst/>
            <a:cxnLst/>
            <a:rect l="0" t="0" r="0" b="0"/>
            <a:pathLst>
              <a:path w="624841" h="411481">
                <a:moveTo>
                  <a:pt x="0" y="102870"/>
                </a:moveTo>
                <a:lnTo>
                  <a:pt x="419100" y="102870"/>
                </a:lnTo>
                <a:lnTo>
                  <a:pt x="419100" y="0"/>
                </a:lnTo>
                <a:lnTo>
                  <a:pt x="624840" y="205741"/>
                </a:lnTo>
                <a:lnTo>
                  <a:pt x="419100" y="411480"/>
                </a:lnTo>
                <a:lnTo>
                  <a:pt x="419100" y="308611"/>
                </a:lnTo>
                <a:lnTo>
                  <a:pt x="0" y="308611"/>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xmlns="" id="{B60073EF-E6C2-4F93-87C2-1143D48F31A1}"/>
              </a:ext>
            </a:extLst>
          </p:cNvPr>
          <p:cNvSpPr>
            <a:spLocks noGrp="1"/>
          </p:cNvSpPr>
          <p:nvPr>
            <p:ph type="title"/>
          </p:nvPr>
        </p:nvSpPr>
        <p:spPr/>
        <p:txBody>
          <a:bodyPr>
            <a:normAutofit fontScale="90000"/>
          </a:bodyPr>
          <a:lstStyle/>
          <a:p>
            <a:r>
              <a:rPr lang="zh-CN" altLang="en-US" dirty="0"/>
              <a:t>模型选择</a:t>
            </a:r>
            <a:br>
              <a:rPr lang="zh-CN" altLang="en-US" dirty="0"/>
            </a:br>
            <a:endParaRPr lang="zh-CN" altLang="en-US" dirty="0"/>
          </a:p>
        </p:txBody>
      </p:sp>
    </p:spTree>
    <p:extLst>
      <p:ext uri="{BB962C8B-B14F-4D97-AF65-F5344CB8AC3E}">
        <p14:creationId xmlns="" xmlns:p14="http://schemas.microsoft.com/office/powerpoint/2010/main" val="250832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CA0601E1-DA09-C8EB-1DBF-D01D7B914E28}"/>
              </a:ext>
            </a:extLst>
          </p:cNvPr>
          <p:cNvPicPr>
            <a:picLocks noChangeAspect="1"/>
          </p:cNvPicPr>
          <p:nvPr/>
        </p:nvPicPr>
        <p:blipFill>
          <a:blip r:embed="rId2" cstate="print"/>
          <a:stretch>
            <a:fillRect/>
          </a:stretch>
        </p:blipFill>
        <p:spPr>
          <a:xfrm>
            <a:off x="1152395" y="2228850"/>
            <a:ext cx="6644926" cy="4644918"/>
          </a:xfrm>
          <a:prstGeom prst="rect">
            <a:avLst/>
          </a:prstGeom>
        </p:spPr>
      </p:pic>
      <p:pic>
        <p:nvPicPr>
          <p:cNvPr id="11" name="图片 10">
            <a:extLst>
              <a:ext uri="{FF2B5EF4-FFF2-40B4-BE49-F238E27FC236}">
                <a16:creationId xmlns:a16="http://schemas.microsoft.com/office/drawing/2014/main" xmlns="" id="{5308D6E9-5E1D-750E-7364-0B9B022B1E91}"/>
              </a:ext>
            </a:extLst>
          </p:cNvPr>
          <p:cNvPicPr>
            <a:picLocks noChangeAspect="1"/>
          </p:cNvPicPr>
          <p:nvPr/>
        </p:nvPicPr>
        <p:blipFill>
          <a:blip r:embed="rId3" cstate="print"/>
          <a:stretch>
            <a:fillRect/>
          </a:stretch>
        </p:blipFill>
        <p:spPr>
          <a:xfrm>
            <a:off x="0" y="31324"/>
            <a:ext cx="8686800" cy="2197526"/>
          </a:xfrm>
          <a:prstGeom prst="rect">
            <a:avLst/>
          </a:prstGeom>
        </p:spPr>
      </p:pic>
    </p:spTree>
    <p:extLst>
      <p:ext uri="{BB962C8B-B14F-4D97-AF65-F5344CB8AC3E}">
        <p14:creationId xmlns="" xmlns:p14="http://schemas.microsoft.com/office/powerpoint/2010/main" val="80814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454785" y="2577719"/>
            <a:ext cx="5091137" cy="381322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smtClean="0">
                <a:solidFill>
                  <a:srgbClr val="0000FF"/>
                </a:solidFill>
                <a:latin typeface="微软雅黑"/>
              </a:rPr>
              <a:t>2.3</a:t>
            </a:r>
            <a:r>
              <a:rPr lang="zh-CN" altLang="en-US" sz="5400" dirty="0" smtClean="0">
                <a:solidFill>
                  <a:srgbClr val="0000FF"/>
                </a:solidFill>
                <a:latin typeface="微软雅黑"/>
              </a:rPr>
              <a:t>   评估</a:t>
            </a:r>
            <a:r>
              <a:rPr lang="zh-CN" altLang="en-US" sz="5400" dirty="0">
                <a:solidFill>
                  <a:srgbClr val="0000FF"/>
                </a:solidFill>
                <a:latin typeface="微软雅黑"/>
              </a:rPr>
              <a:t>方法</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 xmlns:p14="http://schemas.microsoft.com/office/powerpoint/2010/main" val="381925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yslide6">
    <p:spTree>
      <p:nvGrpSpPr>
        <p:cNvPr id="1" name=""/>
        <p:cNvGrpSpPr/>
        <p:nvPr/>
      </p:nvGrpSpPr>
      <p:grpSpPr>
        <a:xfrm>
          <a:off x="0" y="0"/>
          <a:ext cx="0" cy="0"/>
          <a:chOff x="0" y="0"/>
          <a:chExt cx="0" cy="0"/>
        </a:xfrm>
      </p:grpSpPr>
      <p:sp>
        <p:nvSpPr>
          <p:cNvPr id="24" name="TextBox 23"/>
          <p:cNvSpPr txBox="1"/>
          <p:nvPr/>
        </p:nvSpPr>
        <p:spPr>
          <a:xfrm>
            <a:off x="662025" y="314168"/>
            <a:ext cx="1846659" cy="363561"/>
          </a:xfrm>
          <a:prstGeom prst="rect">
            <a:avLst/>
          </a:prstGeom>
          <a:noFill/>
        </p:spPr>
        <p:txBody>
          <a:bodyPr vert="horz" wrap="none" lIns="0" tIns="0" rIns="0" bIns="0" rtlCol="0">
            <a:spAutoFit/>
          </a:bodyPr>
          <a:lstStyle/>
          <a:p>
            <a:pPr>
              <a:lnSpc>
                <a:spcPts val="2687"/>
              </a:lnSpc>
            </a:pPr>
            <a:r>
              <a:rPr lang="zh-CN" altLang="en-US" sz="3600" dirty="0">
                <a:solidFill>
                  <a:srgbClr val="000000"/>
                </a:solidFill>
                <a:latin typeface="微软雅黑"/>
              </a:rPr>
              <a:t>评估方法</a:t>
            </a:r>
          </a:p>
        </p:txBody>
      </p:sp>
      <p:sp>
        <p:nvSpPr>
          <p:cNvPr id="25" name="TextBox 24"/>
          <p:cNvSpPr txBox="1"/>
          <p:nvPr/>
        </p:nvSpPr>
        <p:spPr>
          <a:xfrm>
            <a:off x="662025" y="1236126"/>
            <a:ext cx="5608908" cy="346249"/>
          </a:xfrm>
          <a:prstGeom prst="rect">
            <a:avLst/>
          </a:prstGeom>
          <a:noFill/>
        </p:spPr>
        <p:txBody>
          <a:bodyPr vert="horz" wrap="none" lIns="0" tIns="0" rIns="0" bIns="0" rtlCol="0">
            <a:spAutoFit/>
          </a:bodyPr>
          <a:lstStyle/>
          <a:p>
            <a:pPr>
              <a:lnSpc>
                <a:spcPts val="2708"/>
              </a:lnSpc>
            </a:pPr>
            <a:r>
              <a:rPr lang="zh-CN" altLang="en-US" sz="2796">
                <a:solidFill>
                  <a:srgbClr val="000000"/>
                </a:solidFill>
                <a:latin typeface="微软雅黑"/>
              </a:rPr>
              <a:t>关键：怎么获得“测试集”</a:t>
            </a:r>
            <a:r>
              <a:rPr lang="en-US" altLang="zh-CN" sz="2004">
                <a:solidFill>
                  <a:srgbClr val="000000"/>
                </a:solidFill>
                <a:latin typeface="Times New Roman"/>
              </a:rPr>
              <a:t>(test set) </a:t>
            </a:r>
            <a:r>
              <a:rPr lang="zh-CN" altLang="en-US" sz="2796">
                <a:solidFill>
                  <a:srgbClr val="000000"/>
                </a:solidFill>
                <a:latin typeface="微软雅黑"/>
              </a:rPr>
              <a:t>？</a:t>
            </a:r>
          </a:p>
        </p:txBody>
      </p:sp>
      <p:sp>
        <p:nvSpPr>
          <p:cNvPr id="26" name="TextBox 25"/>
          <p:cNvSpPr txBox="1"/>
          <p:nvPr/>
        </p:nvSpPr>
        <p:spPr>
          <a:xfrm>
            <a:off x="1052474" y="1963932"/>
            <a:ext cx="4001095" cy="296556"/>
          </a:xfrm>
          <a:prstGeom prst="rect">
            <a:avLst/>
          </a:prstGeom>
          <a:noFill/>
        </p:spPr>
        <p:txBody>
          <a:bodyPr vert="horz" wrap="none" lIns="0" tIns="0" rIns="0" bIns="0" rtlCol="0">
            <a:spAutoFit/>
          </a:bodyPr>
          <a:lstStyle/>
          <a:p>
            <a:pPr>
              <a:lnSpc>
                <a:spcPts val="2309"/>
              </a:lnSpc>
            </a:pPr>
            <a:r>
              <a:rPr lang="zh-CN" altLang="en-US" sz="2402">
                <a:solidFill>
                  <a:srgbClr val="FF0000"/>
                </a:solidFill>
                <a:latin typeface="微软雅黑"/>
              </a:rPr>
              <a:t>测试集应该与训练集“互斥”</a:t>
            </a:r>
          </a:p>
        </p:txBody>
      </p:sp>
      <p:sp>
        <p:nvSpPr>
          <p:cNvPr id="27" name="TextBox 26"/>
          <p:cNvSpPr txBox="1"/>
          <p:nvPr/>
        </p:nvSpPr>
        <p:spPr>
          <a:xfrm>
            <a:off x="662025" y="2921162"/>
            <a:ext cx="1795363" cy="347339"/>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微软雅黑"/>
              </a:rPr>
              <a:t>常见方法：</a:t>
            </a:r>
          </a:p>
        </p:txBody>
      </p:sp>
      <p:sp>
        <p:nvSpPr>
          <p:cNvPr id="28" name="TextBox 27"/>
          <p:cNvSpPr txBox="1"/>
          <p:nvPr/>
        </p:nvSpPr>
        <p:spPr>
          <a:xfrm>
            <a:off x="1231087" y="3579017"/>
            <a:ext cx="2686633" cy="346249"/>
          </a:xfrm>
          <a:prstGeom prst="rect">
            <a:avLst/>
          </a:prstGeom>
          <a:noFill/>
        </p:spPr>
        <p:txBody>
          <a:bodyPr vert="horz" wrap="none" lIns="0" tIns="0" rIns="0" bIns="0" rtlCol="0">
            <a:spAutoFit/>
          </a:bodyPr>
          <a:lstStyle/>
          <a:p>
            <a:pPr>
              <a:lnSpc>
                <a:spcPts val="2652"/>
              </a:lnSpc>
            </a:pPr>
            <a:r>
              <a:rPr lang="zh-CN" altLang="en-US" sz="2402" dirty="0">
                <a:solidFill>
                  <a:srgbClr val="000000"/>
                </a:solidFill>
                <a:latin typeface="Wingdings"/>
              </a:rPr>
              <a:t> </a:t>
            </a:r>
            <a:r>
              <a:rPr lang="zh-CN" altLang="en-US" sz="2402" dirty="0">
                <a:solidFill>
                  <a:srgbClr val="000000"/>
                </a:solidFill>
                <a:latin typeface="微软雅黑"/>
              </a:rPr>
              <a:t>留出法 </a:t>
            </a:r>
            <a:r>
              <a:rPr lang="en-US" altLang="zh-CN" sz="2006" dirty="0">
                <a:solidFill>
                  <a:srgbClr val="000000"/>
                </a:solidFill>
                <a:latin typeface="Times New Roman"/>
              </a:rPr>
              <a:t>(hold-out)</a:t>
            </a:r>
            <a:endParaRPr lang="zh-CN" altLang="en-US" sz="2006" dirty="0">
              <a:solidFill>
                <a:srgbClr val="000000"/>
              </a:solidFill>
              <a:latin typeface="Times New Roman"/>
            </a:endParaRPr>
          </a:p>
        </p:txBody>
      </p:sp>
      <p:sp>
        <p:nvSpPr>
          <p:cNvPr id="29" name="TextBox 28"/>
          <p:cNvSpPr txBox="1"/>
          <p:nvPr/>
        </p:nvSpPr>
        <p:spPr>
          <a:xfrm>
            <a:off x="1231087" y="4097705"/>
            <a:ext cx="4001095" cy="872034"/>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交叉验证法 </a:t>
            </a:r>
            <a:r>
              <a:rPr lang="en-US" altLang="zh-CN" sz="2004">
                <a:solidFill>
                  <a:srgbClr val="000000"/>
                </a:solidFill>
                <a:latin typeface="Times New Roman"/>
              </a:rPr>
              <a:t>(cross validation)</a:t>
            </a:r>
          </a:p>
          <a:p>
            <a:pPr>
              <a:lnSpc>
                <a:spcPts val="1000"/>
              </a:lnSpc>
            </a:pPr>
            <a:endParaRPr lang="en-US" altLang="zh-CN" sz="2004">
              <a:solidFill>
                <a:srgbClr val="000000"/>
              </a:solidFill>
              <a:latin typeface="Times New Roman"/>
            </a:endParaRPr>
          </a:p>
          <a:p>
            <a:pPr>
              <a:lnSpc>
                <a:spcPts val="3080"/>
              </a:lnSpc>
            </a:pPr>
            <a:r>
              <a:rPr lang="en-US" altLang="zh-CN" sz="2400">
                <a:solidFill>
                  <a:srgbClr val="000000"/>
                </a:solidFill>
                <a:latin typeface="Wingdings"/>
              </a:rPr>
              <a:t> </a:t>
            </a:r>
            <a:r>
              <a:rPr lang="zh-CN" altLang="en-US" sz="2400">
                <a:solidFill>
                  <a:srgbClr val="000000"/>
                </a:solidFill>
                <a:latin typeface="微软雅黑"/>
              </a:rPr>
              <a:t>自助法 </a:t>
            </a:r>
            <a:r>
              <a:rPr lang="en-US" altLang="zh-CN" sz="2004">
                <a:solidFill>
                  <a:srgbClr val="000000"/>
                </a:solidFill>
                <a:latin typeface="Times New Roman"/>
              </a:rPr>
              <a:t>(bootstrap)</a:t>
            </a:r>
            <a:endParaRPr lang="zh-CN" altLang="en-US" sz="2004">
              <a:solidFill>
                <a:srgbClr val="000000"/>
              </a:solidFill>
              <a:latin typeface="Times New Roman"/>
            </a:endParaRPr>
          </a:p>
        </p:txBody>
      </p:sp>
      <p:pic>
        <p:nvPicPr>
          <p:cNvPr id="8" name="图片 7">
            <a:extLst>
              <a:ext uri="{FF2B5EF4-FFF2-40B4-BE49-F238E27FC236}">
                <a16:creationId xmlns:a16="http://schemas.microsoft.com/office/drawing/2014/main" xmlns="" id="{6E0377CB-C3B6-4AEA-9190-CD31D65C8133}"/>
              </a:ext>
            </a:extLst>
          </p:cNvPr>
          <p:cNvPicPr>
            <a:picLocks noChangeAspect="1"/>
          </p:cNvPicPr>
          <p:nvPr/>
        </p:nvPicPr>
        <p:blipFill>
          <a:blip r:embed="rId2" cstate="print"/>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name="myslide7">
    <p:spTree>
      <p:nvGrpSpPr>
        <p:cNvPr id="1" name=""/>
        <p:cNvGrpSpPr/>
        <p:nvPr/>
      </p:nvGrpSpPr>
      <p:grpSpPr>
        <a:xfrm>
          <a:off x="0" y="0"/>
          <a:ext cx="0" cy="0"/>
          <a:chOff x="0" y="0"/>
          <a:chExt cx="0" cy="0"/>
        </a:xfrm>
      </p:grpSpPr>
      <p:sp>
        <p:nvSpPr>
          <p:cNvPr id="2" name="任意多边形 1"/>
          <p:cNvSpPr/>
          <p:nvPr/>
        </p:nvSpPr>
        <p:spPr>
          <a:xfrm>
            <a:off x="1550669" y="2123694"/>
            <a:ext cx="5542789" cy="1606297"/>
          </a:xfrm>
          <a:custGeom>
            <a:avLst/>
            <a:gdLst/>
            <a:ahLst/>
            <a:cxnLst/>
            <a:rect l="0" t="0" r="0" b="0"/>
            <a:pathLst>
              <a:path w="5542789" h="1606297">
                <a:moveTo>
                  <a:pt x="0" y="1606296"/>
                </a:moveTo>
                <a:lnTo>
                  <a:pt x="5542788" y="1606296"/>
                </a:lnTo>
                <a:lnTo>
                  <a:pt x="5542788" y="0"/>
                </a:lnTo>
                <a:lnTo>
                  <a:pt x="0" y="0"/>
                </a:lnTo>
                <a:close/>
              </a:path>
            </a:pathLst>
          </a:custGeom>
          <a:solidFill>
            <a:srgbClr val="000000">
              <a:alpha val="0"/>
            </a:srgbClr>
          </a:solidFill>
          <a:ln w="38100" cap="flat" cmpd="sng" algn="ctr">
            <a:solidFill>
              <a:srgbClr val="0D543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285994" y="2123694"/>
            <a:ext cx="1" cy="1605789"/>
          </a:xfrm>
          <a:custGeom>
            <a:avLst/>
            <a:gdLst/>
            <a:ahLst/>
            <a:cxnLst/>
            <a:rect l="0" t="0" r="0" b="0"/>
            <a:pathLst>
              <a:path w="1" h="1605789">
                <a:moveTo>
                  <a:pt x="0" y="0"/>
                </a:moveTo>
                <a:lnTo>
                  <a:pt x="0" y="1605788"/>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1549908" y="1450847"/>
            <a:ext cx="5542788" cy="678181"/>
          </a:xfrm>
          <a:custGeom>
            <a:avLst/>
            <a:gdLst/>
            <a:ahLst/>
            <a:cxnLst/>
            <a:rect l="0" t="0" r="0" b="0"/>
            <a:pathLst>
              <a:path w="5542788" h="678181">
                <a:moveTo>
                  <a:pt x="0" y="678180"/>
                </a:moveTo>
                <a:cubicBezTo>
                  <a:pt x="0" y="490855"/>
                  <a:pt x="25272" y="339091"/>
                  <a:pt x="56514" y="339091"/>
                </a:cubicBezTo>
                <a:lnTo>
                  <a:pt x="2714878" y="339091"/>
                </a:lnTo>
                <a:cubicBezTo>
                  <a:pt x="2746120" y="339091"/>
                  <a:pt x="2771394" y="187326"/>
                  <a:pt x="2771394" y="0"/>
                </a:cubicBezTo>
                <a:cubicBezTo>
                  <a:pt x="2771394" y="187326"/>
                  <a:pt x="2796667" y="339091"/>
                  <a:pt x="2827908" y="339091"/>
                </a:cubicBezTo>
                <a:lnTo>
                  <a:pt x="5486273" y="339091"/>
                </a:lnTo>
                <a:cubicBezTo>
                  <a:pt x="5517514" y="339091"/>
                  <a:pt x="5542787" y="490855"/>
                  <a:pt x="5542787" y="678180"/>
                </a:cubicBezTo>
              </a:path>
            </a:pathLst>
          </a:custGeom>
          <a:ln w="127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2578607" y="2695610"/>
            <a:ext cx="1077218" cy="347339"/>
          </a:xfrm>
          <a:prstGeom prst="rect">
            <a:avLst/>
          </a:prstGeom>
          <a:noFill/>
        </p:spPr>
        <p:txBody>
          <a:bodyPr vert="horz" wrap="none" lIns="0" tIns="0" rIns="0" bIns="0" rtlCol="0">
            <a:spAutoFit/>
          </a:bodyPr>
          <a:lstStyle/>
          <a:p>
            <a:pPr>
              <a:lnSpc>
                <a:spcPts val="2687"/>
              </a:lnSpc>
            </a:pPr>
            <a:r>
              <a:rPr lang="zh-CN" altLang="en-US" sz="2796">
                <a:solidFill>
                  <a:srgbClr val="0000FF"/>
                </a:solidFill>
                <a:latin typeface="微软雅黑"/>
              </a:rPr>
              <a:t>训练集</a:t>
            </a:r>
          </a:p>
        </p:txBody>
      </p:sp>
      <p:sp>
        <p:nvSpPr>
          <p:cNvPr id="28" name="TextBox 27"/>
          <p:cNvSpPr txBox="1"/>
          <p:nvPr/>
        </p:nvSpPr>
        <p:spPr>
          <a:xfrm>
            <a:off x="5651246" y="2695610"/>
            <a:ext cx="1077218" cy="347339"/>
          </a:xfrm>
          <a:prstGeom prst="rect">
            <a:avLst/>
          </a:prstGeom>
          <a:noFill/>
        </p:spPr>
        <p:txBody>
          <a:bodyPr vert="horz" wrap="none" lIns="0" tIns="0" rIns="0" bIns="0" rtlCol="0">
            <a:spAutoFit/>
          </a:bodyPr>
          <a:lstStyle/>
          <a:p>
            <a:pPr>
              <a:lnSpc>
                <a:spcPts val="2687"/>
              </a:lnSpc>
            </a:pPr>
            <a:r>
              <a:rPr lang="zh-CN" altLang="en-US" sz="2796">
                <a:solidFill>
                  <a:srgbClr val="0000FF"/>
                </a:solidFill>
                <a:latin typeface="微软雅黑"/>
              </a:rPr>
              <a:t>测试集</a:t>
            </a:r>
          </a:p>
        </p:txBody>
      </p:sp>
      <p:sp>
        <p:nvSpPr>
          <p:cNvPr id="29" name="TextBox 28"/>
          <p:cNvSpPr txBox="1"/>
          <p:nvPr/>
        </p:nvSpPr>
        <p:spPr>
          <a:xfrm>
            <a:off x="610119" y="311272"/>
            <a:ext cx="5014193" cy="1056764"/>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3136900" algn="l"/>
              </a:tabLst>
              <a:defRPr/>
            </a:pPr>
            <a:r>
              <a:rPr lang="zh-CN" altLang="en-US" sz="3600" dirty="0">
                <a:solidFill>
                  <a:srgbClr val="000000"/>
                </a:solidFill>
                <a:latin typeface="微软雅黑"/>
              </a:rPr>
              <a:t>留出法</a:t>
            </a:r>
          </a:p>
          <a:p>
            <a:pPr marL="0" marR="0" lvl="0" indent="0" defTabSz="914400" eaLnBrk="1" fontAlgn="auto" latinLnBrk="0" hangingPunct="1">
              <a:lnSpc>
                <a:spcPts val="1000"/>
              </a:lnSpc>
              <a:buClrTx/>
              <a:buSzTx/>
              <a:buNone/>
              <a:tabLst>
                <a:tab pos="3136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3136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3136900" algn="l"/>
              </a:tabLst>
              <a:defRPr/>
            </a:pPr>
            <a:endParaRPr lang="zh-CN" altLang="en-US" sz="2796" dirty="0">
              <a:solidFill>
                <a:srgbClr val="000000"/>
              </a:solidFill>
              <a:latin typeface="微软雅黑"/>
            </a:endParaRPr>
          </a:p>
          <a:p>
            <a:pPr marL="0" marR="0" lvl="0" indent="0" defTabSz="914400" eaLnBrk="1" fontAlgn="auto" latinLnBrk="0" hangingPunct="1">
              <a:lnSpc>
                <a:spcPts val="2489"/>
              </a:lnSpc>
              <a:buClrTx/>
              <a:buSzTx/>
              <a:buNone/>
              <a:tabLst>
                <a:tab pos="3136900" algn="l"/>
              </a:tabLst>
              <a:defRPr/>
            </a:pPr>
            <a:r>
              <a:rPr lang="zh-CN" altLang="en-US" sz="2796" dirty="0">
                <a:solidFill>
                  <a:srgbClr val="000000"/>
                </a:solidFill>
                <a:latin typeface="微软雅黑"/>
              </a:rPr>
              <a:t>	</a:t>
            </a:r>
            <a:r>
              <a:rPr lang="zh-CN" altLang="en-US" sz="2402" dirty="0">
                <a:solidFill>
                  <a:srgbClr val="FF0000"/>
                </a:solidFill>
                <a:latin typeface="微软雅黑"/>
              </a:rPr>
              <a:t>拥有的数据集</a:t>
            </a:r>
          </a:p>
        </p:txBody>
      </p:sp>
      <p:sp>
        <p:nvSpPr>
          <p:cNvPr id="30" name="TextBox 29"/>
          <p:cNvSpPr txBox="1"/>
          <p:nvPr/>
        </p:nvSpPr>
        <p:spPr>
          <a:xfrm>
            <a:off x="909827" y="3985680"/>
            <a:ext cx="6418424" cy="1885131"/>
          </a:xfrm>
          <a:prstGeom prst="rect">
            <a:avLst/>
          </a:prstGeom>
          <a:noFill/>
        </p:spPr>
        <p:txBody>
          <a:bodyPr vert="horz" wrap="none" lIns="0" tIns="0" rIns="0" bIns="0" rtlCol="0">
            <a:spAutoFit/>
          </a:bodyPr>
          <a:lstStyle/>
          <a:p>
            <a:pPr>
              <a:lnSpc>
                <a:spcPts val="2309"/>
              </a:lnSpc>
            </a:pPr>
            <a:r>
              <a:rPr lang="zh-CN" altLang="en-US" sz="2402" dirty="0">
                <a:solidFill>
                  <a:srgbClr val="000000"/>
                </a:solidFill>
                <a:latin typeface="微软雅黑"/>
              </a:rPr>
              <a:t>注意：</a:t>
            </a:r>
          </a:p>
          <a:p>
            <a:pPr>
              <a:lnSpc>
                <a:spcPts val="1000"/>
              </a:lnSpc>
            </a:pPr>
            <a:endParaRPr lang="zh-CN" altLang="en-US" sz="2402" dirty="0">
              <a:solidFill>
                <a:srgbClr val="000000"/>
              </a:solidFill>
              <a:latin typeface="微软雅黑"/>
            </a:endParaRPr>
          </a:p>
          <a:p>
            <a:pPr>
              <a:lnSpc>
                <a:spcPts val="3241"/>
              </a:lnSpc>
            </a:pPr>
            <a:r>
              <a:rPr lang="zh-CN" altLang="en-US" sz="2400" dirty="0">
                <a:solidFill>
                  <a:srgbClr val="000000"/>
                </a:solidFill>
                <a:latin typeface="Wingdings"/>
              </a:rPr>
              <a:t> </a:t>
            </a:r>
            <a:r>
              <a:rPr lang="zh-CN" altLang="en-US" sz="2400" dirty="0">
                <a:solidFill>
                  <a:srgbClr val="000000"/>
                </a:solidFill>
                <a:latin typeface="微软雅黑"/>
              </a:rPr>
              <a:t>保持数据分布一致性 （例如</a:t>
            </a:r>
            <a:r>
              <a:rPr lang="en-US" altLang="zh-CN" sz="2400" dirty="0">
                <a:solidFill>
                  <a:srgbClr val="000000"/>
                </a:solidFill>
                <a:latin typeface="Times New Roman"/>
              </a:rPr>
              <a:t>: </a:t>
            </a:r>
            <a:r>
              <a:rPr lang="zh-CN" altLang="en-US" sz="2400" dirty="0">
                <a:solidFill>
                  <a:srgbClr val="000000"/>
                </a:solidFill>
                <a:latin typeface="微软雅黑"/>
              </a:rPr>
              <a:t>分层采样</a:t>
            </a:r>
            <a:r>
              <a:rPr lang="en-US" altLang="zh-CN" sz="2400" dirty="0">
                <a:solidFill>
                  <a:srgbClr val="000000"/>
                </a:solidFill>
                <a:latin typeface="Times New Roman"/>
              </a:rPr>
              <a:t>)</a:t>
            </a:r>
          </a:p>
          <a:p>
            <a:pPr>
              <a:lnSpc>
                <a:spcPts val="1000"/>
              </a:lnSpc>
            </a:pPr>
            <a:endParaRPr lang="en-US" altLang="zh-CN" sz="2400" dirty="0">
              <a:solidFill>
                <a:srgbClr val="000000"/>
              </a:solidFill>
              <a:latin typeface="Times New Roman"/>
            </a:endParaRPr>
          </a:p>
          <a:p>
            <a:pPr>
              <a:lnSpc>
                <a:spcPts val="3080"/>
              </a:lnSpc>
            </a:pPr>
            <a:r>
              <a:rPr lang="en-US" altLang="zh-CN" sz="2400" dirty="0">
                <a:solidFill>
                  <a:srgbClr val="000000"/>
                </a:solidFill>
                <a:latin typeface="Wingdings"/>
              </a:rPr>
              <a:t> </a:t>
            </a:r>
            <a:r>
              <a:rPr lang="zh-CN" altLang="en-US" sz="2400" dirty="0">
                <a:solidFill>
                  <a:srgbClr val="000000"/>
                </a:solidFill>
                <a:latin typeface="微软雅黑"/>
              </a:rPr>
              <a:t>多次重复划分 </a:t>
            </a:r>
            <a:r>
              <a:rPr lang="en-US" altLang="zh-CN" sz="2400" dirty="0">
                <a:solidFill>
                  <a:srgbClr val="000000"/>
                </a:solidFill>
                <a:latin typeface="Times New Roman"/>
              </a:rPr>
              <a:t>(</a:t>
            </a:r>
            <a:r>
              <a:rPr lang="zh-CN" altLang="en-US" sz="2400" dirty="0">
                <a:solidFill>
                  <a:srgbClr val="000000"/>
                </a:solidFill>
                <a:latin typeface="微软雅黑"/>
              </a:rPr>
              <a:t>例如</a:t>
            </a:r>
            <a:r>
              <a:rPr lang="en-US" altLang="zh-CN" sz="2400" dirty="0">
                <a:solidFill>
                  <a:srgbClr val="000000"/>
                </a:solidFill>
                <a:latin typeface="Times New Roman"/>
              </a:rPr>
              <a:t>: 100</a:t>
            </a:r>
            <a:r>
              <a:rPr lang="zh-CN" altLang="en-US" sz="2400" dirty="0">
                <a:solidFill>
                  <a:srgbClr val="000000"/>
                </a:solidFill>
                <a:latin typeface="微软雅黑"/>
              </a:rPr>
              <a:t>次随机划分</a:t>
            </a:r>
            <a:r>
              <a:rPr lang="en-US" altLang="zh-CN" sz="2400" dirty="0">
                <a:solidFill>
                  <a:srgbClr val="000000"/>
                </a:solidFill>
                <a:latin typeface="Times New Roman"/>
              </a:rPr>
              <a:t>)</a:t>
            </a:r>
          </a:p>
          <a:p>
            <a:pPr>
              <a:lnSpc>
                <a:spcPts val="1000"/>
              </a:lnSpc>
            </a:pPr>
            <a:endParaRPr lang="en-US" altLang="zh-CN" sz="2400" dirty="0">
              <a:solidFill>
                <a:srgbClr val="000000"/>
              </a:solidFill>
              <a:latin typeface="Times New Roman"/>
            </a:endParaRPr>
          </a:p>
          <a:p>
            <a:pPr>
              <a:lnSpc>
                <a:spcPts val="3082"/>
              </a:lnSpc>
            </a:pPr>
            <a:r>
              <a:rPr lang="en-US" altLang="zh-CN" sz="2400" dirty="0">
                <a:solidFill>
                  <a:srgbClr val="000000"/>
                </a:solidFill>
                <a:latin typeface="Wingdings"/>
              </a:rPr>
              <a:t> </a:t>
            </a:r>
            <a:r>
              <a:rPr lang="zh-CN" altLang="en-US" sz="2400" dirty="0">
                <a:solidFill>
                  <a:srgbClr val="000000"/>
                </a:solidFill>
                <a:latin typeface="微软雅黑"/>
              </a:rPr>
              <a:t>测试集不能太大、不能太小 </a:t>
            </a:r>
            <a:r>
              <a:rPr lang="en-US" altLang="zh-CN" sz="2400" dirty="0">
                <a:solidFill>
                  <a:srgbClr val="000000"/>
                </a:solidFill>
                <a:latin typeface="Times New Roman"/>
              </a:rPr>
              <a:t>(</a:t>
            </a:r>
            <a:r>
              <a:rPr lang="zh-CN" altLang="en-US" sz="2400" dirty="0">
                <a:solidFill>
                  <a:srgbClr val="000000"/>
                </a:solidFill>
                <a:latin typeface="微软雅黑"/>
              </a:rPr>
              <a:t>例如：</a:t>
            </a:r>
            <a:r>
              <a:rPr lang="en-US" altLang="zh-CN" sz="2400" dirty="0">
                <a:solidFill>
                  <a:srgbClr val="000000"/>
                </a:solidFill>
                <a:latin typeface="Times New Roman"/>
              </a:rPr>
              <a:t>1/5~1/3)</a:t>
            </a:r>
            <a:endParaRPr lang="zh-CN" altLang="en-US" sz="2400" dirty="0">
              <a:solidFill>
                <a:srgbClr val="000000"/>
              </a:solidFill>
              <a:latin typeface="Times New Roman"/>
            </a:endParaRPr>
          </a:p>
        </p:txBody>
      </p:sp>
      <p:pic>
        <p:nvPicPr>
          <p:cNvPr id="9" name="图片 8">
            <a:extLst>
              <a:ext uri="{FF2B5EF4-FFF2-40B4-BE49-F238E27FC236}">
                <a16:creationId xmlns:a16="http://schemas.microsoft.com/office/drawing/2014/main" xmlns="" id="{75E446A7-194D-481C-85B5-755F1E8724E9}"/>
              </a:ext>
            </a:extLst>
          </p:cNvPr>
          <p:cNvPicPr>
            <a:picLocks noChangeAspect="1"/>
          </p:cNvPicPr>
          <p:nvPr/>
        </p:nvPicPr>
        <p:blipFill>
          <a:blip r:embed="rId2" cstate="print"/>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name="myslide8">
    <p:spTree>
      <p:nvGrpSpPr>
        <p:cNvPr id="1" name=""/>
        <p:cNvGrpSpPr/>
        <p:nvPr/>
      </p:nvGrpSpPr>
      <p:grpSpPr>
        <a:xfrm>
          <a:off x="0" y="0"/>
          <a:ext cx="0" cy="0"/>
          <a:chOff x="0" y="0"/>
          <a:chExt cx="0" cy="0"/>
        </a:xfrm>
      </p:grpSpPr>
      <p:pic>
        <p:nvPicPr>
          <p:cNvPr id="2" name="图片 1" descr="ws_1BED.tmp"/>
          <p:cNvPicPr>
            <a:picLocks/>
          </p:cNvPicPr>
          <p:nvPr/>
        </p:nvPicPr>
        <p:blipFill>
          <a:blip r:embed="rId2" cstate="print"/>
          <a:stretch>
            <a:fillRect/>
          </a:stretch>
        </p:blipFill>
        <p:spPr>
          <a:xfrm>
            <a:off x="215900" y="1104900"/>
            <a:ext cx="8648700" cy="4686300"/>
          </a:xfrm>
          <a:prstGeom prst="rect">
            <a:avLst/>
          </a:prstGeom>
        </p:spPr>
      </p:pic>
      <p:sp>
        <p:nvSpPr>
          <p:cNvPr id="25" name="TextBox 24"/>
          <p:cNvSpPr txBox="1"/>
          <p:nvPr/>
        </p:nvSpPr>
        <p:spPr>
          <a:xfrm>
            <a:off x="490684" y="240794"/>
            <a:ext cx="3129062" cy="461665"/>
          </a:xfrm>
          <a:prstGeom prst="rect">
            <a:avLst/>
          </a:prstGeom>
          <a:noFill/>
        </p:spPr>
        <p:txBody>
          <a:bodyPr vert="horz" wrap="none" lIns="0" tIns="0" rIns="0" bIns="0" rtlCol="0">
            <a:spAutoFit/>
          </a:bodyPr>
          <a:lstStyle/>
          <a:p>
            <a:pPr>
              <a:lnSpc>
                <a:spcPts val="3604"/>
              </a:lnSpc>
            </a:pPr>
            <a:r>
              <a:rPr lang="en-US" altLang="zh-CN" sz="3600" i="1" dirty="0">
                <a:solidFill>
                  <a:srgbClr val="000000"/>
                </a:solidFill>
                <a:latin typeface="Palatino Linotype"/>
              </a:rPr>
              <a:t>k</a:t>
            </a:r>
            <a:r>
              <a:rPr lang="en-US" altLang="zh-CN" sz="3600" dirty="0">
                <a:solidFill>
                  <a:srgbClr val="000000"/>
                </a:solidFill>
                <a:latin typeface="Times New Roman"/>
              </a:rPr>
              <a:t>-</a:t>
            </a:r>
            <a:r>
              <a:rPr lang="zh-CN" altLang="en-US" sz="3600" dirty="0">
                <a:solidFill>
                  <a:srgbClr val="000000"/>
                </a:solidFill>
                <a:latin typeface="微软雅黑"/>
              </a:rPr>
              <a:t>折交叉验证法</a:t>
            </a:r>
          </a:p>
        </p:txBody>
      </p:sp>
      <p:sp>
        <p:nvSpPr>
          <p:cNvPr id="26" name="TextBox 25"/>
          <p:cNvSpPr txBox="1"/>
          <p:nvPr/>
        </p:nvSpPr>
        <p:spPr>
          <a:xfrm>
            <a:off x="5567807" y="1254378"/>
            <a:ext cx="2917465" cy="268022"/>
          </a:xfrm>
          <a:prstGeom prst="rect">
            <a:avLst/>
          </a:prstGeom>
          <a:noFill/>
        </p:spPr>
        <p:txBody>
          <a:bodyPr vert="horz" wrap="none" lIns="0" tIns="0" rIns="0" bIns="0" rtlCol="0">
            <a:spAutoFit/>
          </a:bodyPr>
          <a:lstStyle/>
          <a:p>
            <a:pPr>
              <a:lnSpc>
                <a:spcPts val="2182"/>
              </a:lnSpc>
            </a:pPr>
            <a:r>
              <a:rPr lang="zh-CN" altLang="en-US" dirty="0">
                <a:solidFill>
                  <a:srgbClr val="0000FF"/>
                </a:solidFill>
                <a:latin typeface="微软雅黑"/>
              </a:rPr>
              <a:t>若 </a:t>
            </a:r>
            <a:r>
              <a:rPr lang="en-US" altLang="zh-CN" dirty="0">
                <a:solidFill>
                  <a:srgbClr val="0000FF"/>
                </a:solidFill>
                <a:latin typeface="Times New Roman"/>
              </a:rPr>
              <a:t>k = m</a:t>
            </a:r>
            <a:r>
              <a:rPr lang="zh-CN" altLang="en-US" dirty="0">
                <a:solidFill>
                  <a:srgbClr val="0000FF"/>
                </a:solidFill>
                <a:latin typeface="微软雅黑"/>
              </a:rPr>
              <a:t>，则得到“留一法”</a:t>
            </a:r>
          </a:p>
        </p:txBody>
      </p:sp>
      <p:sp>
        <p:nvSpPr>
          <p:cNvPr id="27" name="TextBox 26"/>
          <p:cNvSpPr txBox="1"/>
          <p:nvPr/>
        </p:nvSpPr>
        <p:spPr>
          <a:xfrm>
            <a:off x="5875909" y="1527175"/>
            <a:ext cx="2013372" cy="265714"/>
          </a:xfrm>
          <a:prstGeom prst="rect">
            <a:avLst/>
          </a:prstGeom>
          <a:noFill/>
        </p:spPr>
        <p:txBody>
          <a:bodyPr vert="horz" wrap="none" lIns="0" tIns="0" rIns="0" bIns="0" rtlCol="0">
            <a:spAutoFit/>
          </a:bodyPr>
          <a:lstStyle/>
          <a:p>
            <a:pPr>
              <a:lnSpc>
                <a:spcPts val="2182"/>
              </a:lnSpc>
            </a:pPr>
            <a:r>
              <a:rPr lang="en-US" altLang="zh-CN" dirty="0">
                <a:solidFill>
                  <a:srgbClr val="0000FF"/>
                </a:solidFill>
                <a:latin typeface="Times New Roman"/>
              </a:rPr>
              <a:t>(leave-one-out, LOO)</a:t>
            </a:r>
            <a:endParaRPr lang="zh-CN" altLang="en-US" dirty="0">
              <a:solidFill>
                <a:srgbClr val="0000FF"/>
              </a:solidFill>
              <a:latin typeface="Times New Roman"/>
            </a:endParaRPr>
          </a:p>
        </p:txBody>
      </p:sp>
      <p:pic>
        <p:nvPicPr>
          <p:cNvPr id="6" name="图片 5">
            <a:extLst>
              <a:ext uri="{FF2B5EF4-FFF2-40B4-BE49-F238E27FC236}">
                <a16:creationId xmlns:a16="http://schemas.microsoft.com/office/drawing/2014/main" xmlns="" id="{08090FF1-B599-4EFB-B9A5-ECAC30506BE9}"/>
              </a:ext>
            </a:extLst>
          </p:cNvPr>
          <p:cNvPicPr>
            <a:picLocks noChangeAspect="1"/>
          </p:cNvPicPr>
          <p:nvPr/>
        </p:nvPicPr>
        <p:blipFill>
          <a:blip r:embed="rId3" cstate="print"/>
          <a:stretch>
            <a:fillRect/>
          </a:stretch>
        </p:blipFill>
        <p:spPr>
          <a:xfrm>
            <a:off x="91439" y="677729"/>
            <a:ext cx="8372475" cy="323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yslide9">
    <p:spTree>
      <p:nvGrpSpPr>
        <p:cNvPr id="1" name=""/>
        <p:cNvGrpSpPr/>
        <p:nvPr/>
      </p:nvGrpSpPr>
      <p:grpSpPr>
        <a:xfrm>
          <a:off x="0" y="0"/>
          <a:ext cx="0" cy="0"/>
          <a:chOff x="0" y="0"/>
          <a:chExt cx="0" cy="0"/>
        </a:xfrm>
      </p:grpSpPr>
      <p:pic>
        <p:nvPicPr>
          <p:cNvPr id="2" name="图片 1" descr="ws_1E7F.tmp"/>
          <p:cNvPicPr>
            <a:picLocks/>
          </p:cNvPicPr>
          <p:nvPr/>
        </p:nvPicPr>
        <p:blipFill>
          <a:blip r:embed="rId2" cstate="print"/>
          <a:stretch>
            <a:fillRect/>
          </a:stretch>
        </p:blipFill>
        <p:spPr>
          <a:xfrm>
            <a:off x="0" y="0"/>
            <a:ext cx="9144000" cy="6858000"/>
          </a:xfrm>
          <a:prstGeom prst="rect">
            <a:avLst/>
          </a:prstGeom>
        </p:spPr>
      </p:pic>
      <p:pic>
        <p:nvPicPr>
          <p:cNvPr id="3" name="图片 2" descr="ws_1E8F.tmp"/>
          <p:cNvPicPr>
            <a:picLocks/>
          </p:cNvPicPr>
          <p:nvPr/>
        </p:nvPicPr>
        <p:blipFill>
          <a:blip r:embed="rId3" cstate="print">
            <a:extLst>
              <a:ext uri="{BEBA8EAE-BF5A-486C-A8C5-ECC9F3942E4B}">
                <a14:imgProps xmlns="" xmlns:a14="http://schemas.microsoft.com/office/drawing/2010/main">
                  <a14:imgLayer r:embed="rId4">
                    <a14:imgEffect>
                      <a14:sharpenSoften amount="50000"/>
                    </a14:imgEffect>
                  </a14:imgLayer>
                </a14:imgProps>
              </a:ext>
            </a:extLst>
          </a:blip>
          <a:stretch>
            <a:fillRect/>
          </a:stretch>
        </p:blipFill>
        <p:spPr>
          <a:xfrm>
            <a:off x="2181302" y="4742130"/>
            <a:ext cx="3464585" cy="882493"/>
          </a:xfrm>
          <a:prstGeom prst="rect">
            <a:avLst/>
          </a:prstGeom>
        </p:spPr>
      </p:pic>
      <p:sp>
        <p:nvSpPr>
          <p:cNvPr id="26" name="TextBox 25"/>
          <p:cNvSpPr txBox="1"/>
          <p:nvPr/>
        </p:nvSpPr>
        <p:spPr>
          <a:xfrm>
            <a:off x="577769" y="321725"/>
            <a:ext cx="6937797" cy="1603003"/>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1231900" algn="l"/>
                <a:tab pos="1689100" algn="l"/>
              </a:tabLst>
              <a:defRPr/>
            </a:pPr>
            <a:r>
              <a:rPr lang="zh-CN" altLang="en-US" sz="3600" dirty="0">
                <a:solidFill>
                  <a:srgbClr val="000000"/>
                </a:solidFill>
                <a:latin typeface="微软雅黑"/>
              </a:rPr>
              <a:t>自助法</a:t>
            </a:r>
          </a:p>
          <a:p>
            <a:pPr marL="0" marR="0" lvl="0" indent="0" defTabSz="914400" eaLnBrk="1" fontAlgn="auto" latinLnBrk="0" hangingPunct="1">
              <a:lnSpc>
                <a:spcPts val="1000"/>
              </a:lnSpc>
              <a:buClrTx/>
              <a:buSzTx/>
              <a:buNone/>
              <a:tabLst>
                <a:tab pos="1231900" algn="l"/>
                <a:tab pos="16891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1231900" algn="l"/>
                <a:tab pos="16891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1231900" algn="l"/>
                <a:tab pos="1689100" algn="l"/>
              </a:tabLst>
              <a:defRPr/>
            </a:pPr>
            <a:endParaRPr lang="zh-CN" altLang="en-US" sz="2796" dirty="0">
              <a:solidFill>
                <a:srgbClr val="000000"/>
              </a:solidFill>
              <a:latin typeface="微软雅黑"/>
            </a:endParaRPr>
          </a:p>
          <a:p>
            <a:pPr marL="0" marR="0" lvl="0" indent="0" defTabSz="914400" eaLnBrk="1" fontAlgn="auto" latinLnBrk="0" hangingPunct="1">
              <a:lnSpc>
                <a:spcPts val="2805"/>
              </a:lnSpc>
              <a:buClrTx/>
              <a:buSzTx/>
              <a:buNone/>
              <a:tabLst>
                <a:tab pos="1231900" algn="l"/>
                <a:tab pos="1689100" algn="l"/>
              </a:tabLst>
              <a:defRPr/>
            </a:pPr>
            <a:r>
              <a:rPr lang="zh-CN" altLang="en-US" sz="2796" dirty="0">
                <a:solidFill>
                  <a:srgbClr val="000000"/>
                </a:solidFill>
                <a:latin typeface="微软雅黑"/>
              </a:rPr>
              <a:t>	</a:t>
            </a:r>
            <a:r>
              <a:rPr lang="zh-CN" altLang="en-US" sz="2400" dirty="0">
                <a:solidFill>
                  <a:srgbClr val="000000"/>
                </a:solidFill>
                <a:latin typeface="微软雅黑"/>
              </a:rPr>
              <a:t>基于“自助采样” </a:t>
            </a:r>
            <a:r>
              <a:rPr lang="en-US" altLang="zh-CN" sz="2004" dirty="0">
                <a:solidFill>
                  <a:srgbClr val="000000"/>
                </a:solidFill>
                <a:latin typeface="Times New Roman"/>
              </a:rPr>
              <a:t>(</a:t>
            </a:r>
            <a:r>
              <a:rPr lang="en-US" altLang="zh-CN" sz="2004" dirty="0" err="1">
                <a:solidFill>
                  <a:srgbClr val="000000"/>
                </a:solidFill>
                <a:latin typeface="Times New Roman"/>
              </a:rPr>
              <a:t>bootsrap</a:t>
            </a:r>
            <a:r>
              <a:rPr lang="en-US" altLang="zh-CN" sz="2004" dirty="0">
                <a:solidFill>
                  <a:srgbClr val="000000"/>
                </a:solidFill>
                <a:latin typeface="Times New Roman"/>
              </a:rPr>
              <a:t> sampling)</a:t>
            </a:r>
          </a:p>
          <a:p>
            <a:pPr marL="0" marR="0" lvl="0" indent="0" defTabSz="914400" eaLnBrk="1" fontAlgn="auto" latinLnBrk="0" hangingPunct="1">
              <a:lnSpc>
                <a:spcPts val="1000"/>
              </a:lnSpc>
              <a:buClrTx/>
              <a:buSzTx/>
              <a:buNone/>
              <a:tabLst>
                <a:tab pos="1231900" algn="l"/>
                <a:tab pos="1689100" algn="l"/>
              </a:tabLst>
              <a:defRPr/>
            </a:pPr>
            <a:endParaRPr lang="en-US" altLang="zh-CN" sz="2004" dirty="0">
              <a:solidFill>
                <a:srgbClr val="000000"/>
              </a:solidFill>
              <a:latin typeface="Times New Roman"/>
            </a:endParaRPr>
          </a:p>
          <a:p>
            <a:pPr marL="0" marR="0" lvl="0" indent="0" defTabSz="914400" eaLnBrk="1" fontAlgn="auto" latinLnBrk="0" hangingPunct="1">
              <a:lnSpc>
                <a:spcPts val="3004"/>
              </a:lnSpc>
              <a:buClrTx/>
              <a:buSzTx/>
              <a:buNone/>
              <a:tabLst>
                <a:tab pos="1231900" algn="l"/>
                <a:tab pos="1689100" algn="l"/>
              </a:tabLst>
              <a:defRPr/>
            </a:pPr>
            <a:r>
              <a:rPr lang="en-US" altLang="zh-CN" sz="2004" dirty="0">
                <a:solidFill>
                  <a:srgbClr val="000000"/>
                </a:solidFill>
                <a:latin typeface="Times New Roman"/>
              </a:rPr>
              <a:t>		</a:t>
            </a:r>
            <a:r>
              <a:rPr lang="zh-CN" altLang="en-US" sz="2400" dirty="0">
                <a:solidFill>
                  <a:srgbClr val="00B050"/>
                </a:solidFill>
                <a:latin typeface="微软雅黑"/>
              </a:rPr>
              <a:t>亦称“有放回采样”、“可重复采样”</a:t>
            </a:r>
          </a:p>
        </p:txBody>
      </p:sp>
      <p:sp>
        <p:nvSpPr>
          <p:cNvPr id="27" name="TextBox 26"/>
          <p:cNvSpPr txBox="1"/>
          <p:nvPr/>
        </p:nvSpPr>
        <p:spPr>
          <a:xfrm>
            <a:off x="451713" y="4253989"/>
            <a:ext cx="2854949" cy="307777"/>
          </a:xfrm>
          <a:prstGeom prst="rect">
            <a:avLst/>
          </a:prstGeom>
          <a:noFill/>
        </p:spPr>
        <p:txBody>
          <a:bodyPr vert="horz" wrap="none" lIns="0" tIns="0" rIns="0" bIns="0" rtlCol="0">
            <a:spAutoFit/>
          </a:bodyPr>
          <a:lstStyle/>
          <a:p>
            <a:pPr>
              <a:lnSpc>
                <a:spcPts val="2429"/>
              </a:lnSpc>
            </a:pPr>
            <a:r>
              <a:rPr lang="zh-CN" altLang="en-US" sz="2004" dirty="0">
                <a:solidFill>
                  <a:srgbClr val="000000"/>
                </a:solidFill>
                <a:latin typeface="微软雅黑"/>
              </a:rPr>
              <a:t>约有 </a:t>
            </a:r>
            <a:r>
              <a:rPr lang="en-US" altLang="zh-CN" sz="2004" dirty="0">
                <a:solidFill>
                  <a:srgbClr val="000000"/>
                </a:solidFill>
                <a:latin typeface="Times New Roman"/>
              </a:rPr>
              <a:t>36.8% </a:t>
            </a:r>
            <a:r>
              <a:rPr lang="zh-CN" altLang="en-US" sz="2004" dirty="0">
                <a:solidFill>
                  <a:srgbClr val="000000"/>
                </a:solidFill>
                <a:latin typeface="微软雅黑"/>
              </a:rPr>
              <a:t>的样本不出现</a:t>
            </a:r>
          </a:p>
        </p:txBody>
      </p:sp>
      <p:sp>
        <p:nvSpPr>
          <p:cNvPr id="28" name="TextBox 27"/>
          <p:cNvSpPr txBox="1"/>
          <p:nvPr/>
        </p:nvSpPr>
        <p:spPr>
          <a:xfrm>
            <a:off x="4550422" y="4012649"/>
            <a:ext cx="4406656" cy="692497"/>
          </a:xfrm>
          <a:prstGeom prst="rect">
            <a:avLst/>
          </a:prstGeom>
          <a:noFill/>
        </p:spPr>
        <p:txBody>
          <a:bodyPr vert="horz" wrap="none" lIns="0" tIns="0" rIns="0" bIns="0" rtlCol="0">
            <a:spAutoFit/>
          </a:bodyPr>
          <a:lstStyle/>
          <a:p>
            <a:pPr>
              <a:lnSpc>
                <a:spcPts val="2650"/>
              </a:lnSpc>
            </a:pPr>
            <a:r>
              <a:rPr lang="zh-CN" altLang="en-US" sz="2400" dirty="0">
                <a:solidFill>
                  <a:srgbClr val="FF0000"/>
                </a:solidFill>
                <a:latin typeface="Wingdings"/>
              </a:rPr>
              <a:t></a:t>
            </a:r>
            <a:r>
              <a:rPr lang="zh-CN" altLang="en-US" sz="2400" dirty="0">
                <a:solidFill>
                  <a:srgbClr val="FF0000"/>
                </a:solidFill>
                <a:latin typeface="微软雅黑"/>
              </a:rPr>
              <a:t>训练集</a:t>
            </a:r>
            <a:r>
              <a:rPr lang="en-US" altLang="zh-CN" sz="2400" dirty="0">
                <a:solidFill>
                  <a:srgbClr val="FF0000"/>
                </a:solidFill>
                <a:latin typeface="微软雅黑"/>
              </a:rPr>
              <a:t>D’</a:t>
            </a:r>
            <a:r>
              <a:rPr lang="zh-CN" altLang="en-US" sz="2400" dirty="0">
                <a:solidFill>
                  <a:srgbClr val="FF0000"/>
                </a:solidFill>
                <a:latin typeface="微软雅黑"/>
              </a:rPr>
              <a:t>与原样本集</a:t>
            </a:r>
            <a:r>
              <a:rPr lang="en-US" altLang="zh-CN" sz="2400" dirty="0">
                <a:solidFill>
                  <a:srgbClr val="FF0000"/>
                </a:solidFill>
                <a:latin typeface="微软雅黑"/>
              </a:rPr>
              <a:t>D</a:t>
            </a:r>
            <a:r>
              <a:rPr lang="zh-CN" altLang="en-US" sz="2400" dirty="0">
                <a:solidFill>
                  <a:srgbClr val="FF0000"/>
                </a:solidFill>
                <a:latin typeface="微软雅黑"/>
              </a:rPr>
              <a:t>同规模</a:t>
            </a:r>
            <a:endParaRPr lang="en-US" altLang="zh-CN" sz="2400" dirty="0">
              <a:solidFill>
                <a:srgbClr val="FF0000"/>
              </a:solidFill>
              <a:latin typeface="微软雅黑"/>
            </a:endParaRPr>
          </a:p>
          <a:p>
            <a:pPr>
              <a:lnSpc>
                <a:spcPts val="2650"/>
              </a:lnSpc>
            </a:pPr>
            <a:r>
              <a:rPr lang="zh-CN" altLang="en-US" sz="2400" dirty="0">
                <a:solidFill>
                  <a:srgbClr val="0000FF"/>
                </a:solidFill>
                <a:latin typeface="Wingdings"/>
              </a:rPr>
              <a:t></a:t>
            </a:r>
            <a:r>
              <a:rPr lang="zh-CN" altLang="en-US" sz="2400" dirty="0">
                <a:solidFill>
                  <a:srgbClr val="0000FF"/>
                </a:solidFill>
                <a:latin typeface="微软雅黑"/>
              </a:rPr>
              <a:t>数据分布有所改变</a:t>
            </a:r>
            <a:endParaRPr lang="zh-CN" altLang="en-US" sz="2400" dirty="0">
              <a:solidFill>
                <a:srgbClr val="FF0000"/>
              </a:solidFill>
              <a:latin typeface="微软雅黑"/>
            </a:endParaRPr>
          </a:p>
        </p:txBody>
      </p:sp>
      <p:sp>
        <p:nvSpPr>
          <p:cNvPr id="29" name="TextBox 28"/>
          <p:cNvSpPr txBox="1"/>
          <p:nvPr/>
        </p:nvSpPr>
        <p:spPr>
          <a:xfrm>
            <a:off x="831689" y="5223631"/>
            <a:ext cx="5708294" cy="1166986"/>
          </a:xfrm>
          <a:prstGeom prst="rect">
            <a:avLst/>
          </a:prstGeom>
          <a:noFill/>
        </p:spPr>
        <p:txBody>
          <a:bodyPr vert="horz" wrap="none" lIns="0" tIns="0" rIns="0" bIns="0" rtlCol="0">
            <a:spAutoFit/>
          </a:bodyPr>
          <a:lstStyle/>
          <a:p>
            <a:pPr marL="0" marR="0" lvl="0" indent="0" defTabSz="914400" eaLnBrk="1" fontAlgn="auto" latinLnBrk="0" hangingPunct="1">
              <a:lnSpc>
                <a:spcPts val="2650"/>
              </a:lnSpc>
              <a:buClrTx/>
              <a:buSzTx/>
              <a:buNone/>
              <a:tabLst>
                <a:tab pos="4038600" algn="l"/>
              </a:tabLst>
              <a:defRPr/>
            </a:pPr>
            <a:r>
              <a:rPr lang="zh-CN" altLang="en-US" dirty="0"/>
              <a:t>	</a:t>
            </a:r>
            <a:endParaRPr lang="zh-CN" altLang="en-US" sz="2400" dirty="0">
              <a:solidFill>
                <a:srgbClr val="0000FF"/>
              </a:solidFill>
              <a:latin typeface="微软雅黑"/>
            </a:endParaRPr>
          </a:p>
          <a:p>
            <a:pPr marL="0" marR="0" lvl="0" indent="0" defTabSz="914400" eaLnBrk="1" fontAlgn="auto" latinLnBrk="0" hangingPunct="1">
              <a:lnSpc>
                <a:spcPts val="1000"/>
              </a:lnSpc>
              <a:buClrTx/>
              <a:buSzTx/>
              <a:buNone/>
              <a:tabLst>
                <a:tab pos="4038600" algn="l"/>
              </a:tabLst>
              <a:defRPr/>
            </a:pPr>
            <a:endParaRPr lang="zh-CN" altLang="en-US" sz="2400" dirty="0">
              <a:solidFill>
                <a:srgbClr val="0000FF"/>
              </a:solidFill>
              <a:latin typeface="微软雅黑"/>
            </a:endParaRPr>
          </a:p>
          <a:p>
            <a:pPr marL="0" marR="0" lvl="0" indent="0" defTabSz="914400" eaLnBrk="1" fontAlgn="auto" latinLnBrk="0" hangingPunct="1">
              <a:lnSpc>
                <a:spcPts val="1000"/>
              </a:lnSpc>
              <a:buClrTx/>
              <a:buSzTx/>
              <a:buNone/>
              <a:tabLst>
                <a:tab pos="4038600" algn="l"/>
              </a:tabLst>
              <a:defRPr/>
            </a:pPr>
            <a:endParaRPr lang="zh-CN" altLang="en-US" sz="2400" dirty="0">
              <a:solidFill>
                <a:srgbClr val="0000FF"/>
              </a:solidFill>
              <a:latin typeface="微软雅黑"/>
            </a:endParaRPr>
          </a:p>
          <a:p>
            <a:pPr marL="0" marR="0" lvl="0" indent="0" defTabSz="914400" eaLnBrk="1" fontAlgn="auto" latinLnBrk="0" hangingPunct="1">
              <a:lnSpc>
                <a:spcPts val="1000"/>
              </a:lnSpc>
              <a:buClrTx/>
              <a:buSzTx/>
              <a:buNone/>
              <a:tabLst>
                <a:tab pos="4038600" algn="l"/>
              </a:tabLst>
              <a:defRPr/>
            </a:pPr>
            <a:endParaRPr lang="zh-CN" altLang="en-US" sz="2400" dirty="0">
              <a:solidFill>
                <a:srgbClr val="0000FF"/>
              </a:solidFill>
              <a:latin typeface="微软雅黑"/>
            </a:endParaRPr>
          </a:p>
          <a:p>
            <a:pPr marL="0" marR="0" lvl="0" indent="0" defTabSz="914400" eaLnBrk="1" fontAlgn="auto" latinLnBrk="0" hangingPunct="1">
              <a:lnSpc>
                <a:spcPts val="3428"/>
              </a:lnSpc>
              <a:buClrTx/>
              <a:buSzTx/>
              <a:buNone/>
              <a:tabLst>
                <a:tab pos="4038600" algn="l"/>
              </a:tabLst>
              <a:defRPr/>
            </a:pPr>
            <a:r>
              <a:rPr lang="zh-CN" altLang="en-US" sz="2006" dirty="0" smtClean="0">
                <a:solidFill>
                  <a:srgbClr val="000000"/>
                </a:solidFill>
                <a:latin typeface="微软雅黑"/>
              </a:rPr>
              <a:t>测试集：</a:t>
            </a:r>
            <a:r>
              <a:rPr lang="en-US" altLang="zh-CN" sz="2006" dirty="0" smtClean="0">
                <a:solidFill>
                  <a:srgbClr val="000000"/>
                </a:solidFill>
                <a:latin typeface="微软雅黑"/>
              </a:rPr>
              <a:t>D\D</a:t>
            </a:r>
            <a:r>
              <a:rPr lang="en-US" altLang="zh-CN" sz="2006" dirty="0">
                <a:solidFill>
                  <a:srgbClr val="000000"/>
                </a:solidFill>
                <a:latin typeface="微软雅黑"/>
              </a:rPr>
              <a:t>’</a:t>
            </a:r>
            <a:r>
              <a:rPr lang="zh-CN" altLang="en-US" sz="2006" dirty="0">
                <a:solidFill>
                  <a:srgbClr val="000000"/>
                </a:solidFill>
                <a:latin typeface="微软雅黑"/>
              </a:rPr>
              <a:t>“包外估计”</a:t>
            </a:r>
            <a:r>
              <a:rPr lang="en-US" altLang="zh-CN" sz="2006" dirty="0">
                <a:solidFill>
                  <a:srgbClr val="000000"/>
                </a:solidFill>
                <a:latin typeface="Times New Roman"/>
              </a:rPr>
              <a:t>(out-of-bag estimation)</a:t>
            </a:r>
            <a:endParaRPr lang="zh-CN" altLang="en-US" sz="2006" dirty="0">
              <a:solidFill>
                <a:srgbClr val="000000"/>
              </a:solidFill>
              <a:latin typeface="Times New Roman"/>
            </a:endParaRPr>
          </a:p>
        </p:txBody>
      </p:sp>
      <p:pic>
        <p:nvPicPr>
          <p:cNvPr id="8" name="图片 7">
            <a:extLst>
              <a:ext uri="{FF2B5EF4-FFF2-40B4-BE49-F238E27FC236}">
                <a16:creationId xmlns:a16="http://schemas.microsoft.com/office/drawing/2014/main" xmlns="" id="{6D7AFF56-6752-48EC-8EDC-764310D2E197}"/>
              </a:ext>
            </a:extLst>
          </p:cNvPr>
          <p:cNvPicPr>
            <a:picLocks noChangeAspect="1"/>
          </p:cNvPicPr>
          <p:nvPr/>
        </p:nvPicPr>
        <p:blipFill>
          <a:blip r:embed="rId5" cstate="print"/>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name="myslide10">
    <p:spTree>
      <p:nvGrpSpPr>
        <p:cNvPr id="1" name=""/>
        <p:cNvGrpSpPr/>
        <p:nvPr/>
      </p:nvGrpSpPr>
      <p:grpSpPr>
        <a:xfrm>
          <a:off x="0" y="0"/>
          <a:ext cx="0" cy="0"/>
          <a:chOff x="0" y="0"/>
          <a:chExt cx="0" cy="0"/>
        </a:xfrm>
      </p:grpSpPr>
      <p:sp>
        <p:nvSpPr>
          <p:cNvPr id="2" name="任意多边形 1"/>
          <p:cNvSpPr/>
          <p:nvPr/>
        </p:nvSpPr>
        <p:spPr>
          <a:xfrm>
            <a:off x="569976" y="4363211"/>
            <a:ext cx="7572756" cy="461774"/>
          </a:xfrm>
          <a:custGeom>
            <a:avLst/>
            <a:gdLst/>
            <a:ahLst/>
            <a:cxnLst/>
            <a:rect l="0" t="0" r="0" b="0"/>
            <a:pathLst>
              <a:path w="7572756" h="461774">
                <a:moveTo>
                  <a:pt x="0" y="461773"/>
                </a:moveTo>
                <a:lnTo>
                  <a:pt x="7572755" y="461773"/>
                </a:lnTo>
                <a:lnTo>
                  <a:pt x="7572755"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23088" y="5251703"/>
            <a:ext cx="8397241" cy="461774"/>
          </a:xfrm>
          <a:custGeom>
            <a:avLst/>
            <a:gdLst/>
            <a:ahLst/>
            <a:cxnLst/>
            <a:rect l="0" t="0" r="0" b="0"/>
            <a:pathLst>
              <a:path w="8397241" h="461774">
                <a:moveTo>
                  <a:pt x="0" y="461773"/>
                </a:moveTo>
                <a:lnTo>
                  <a:pt x="8397240" y="461773"/>
                </a:lnTo>
                <a:lnTo>
                  <a:pt x="8397240"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83967" y="321726"/>
            <a:ext cx="4154984" cy="363561"/>
          </a:xfrm>
          <a:prstGeom prst="rect">
            <a:avLst/>
          </a:prstGeom>
          <a:noFill/>
        </p:spPr>
        <p:txBody>
          <a:bodyPr vert="horz" wrap="none" lIns="0" tIns="0" rIns="0" bIns="0" rtlCol="0">
            <a:spAutoFit/>
          </a:bodyPr>
          <a:lstStyle/>
          <a:p>
            <a:pPr>
              <a:lnSpc>
                <a:spcPts val="2687"/>
              </a:lnSpc>
            </a:pPr>
            <a:r>
              <a:rPr lang="zh-CN" altLang="en-US" sz="3600" dirty="0">
                <a:solidFill>
                  <a:srgbClr val="000000"/>
                </a:solidFill>
                <a:latin typeface="微软雅黑"/>
              </a:rPr>
              <a:t>“调参”与最终模型</a:t>
            </a:r>
          </a:p>
        </p:txBody>
      </p:sp>
      <p:sp>
        <p:nvSpPr>
          <p:cNvPr id="27" name="TextBox 26"/>
          <p:cNvSpPr txBox="1"/>
          <p:nvPr/>
        </p:nvSpPr>
        <p:spPr>
          <a:xfrm>
            <a:off x="662025" y="1236126"/>
            <a:ext cx="7540526" cy="936154"/>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微软雅黑"/>
              </a:rPr>
              <a:t>算法的参数：一般由人工设定，亦称“超参数”</a:t>
            </a:r>
          </a:p>
          <a:p>
            <a:pPr>
              <a:lnSpc>
                <a:spcPts val="1000"/>
              </a:lnSpc>
            </a:pPr>
            <a:endParaRPr lang="zh-CN" altLang="en-US" sz="2796">
              <a:solidFill>
                <a:srgbClr val="000000"/>
              </a:solidFill>
              <a:latin typeface="微软雅黑"/>
            </a:endParaRPr>
          </a:p>
          <a:p>
            <a:pPr>
              <a:lnSpc>
                <a:spcPts val="3563"/>
              </a:lnSpc>
            </a:pPr>
            <a:r>
              <a:rPr lang="zh-CN" altLang="en-US" sz="2796">
                <a:solidFill>
                  <a:srgbClr val="000000"/>
                </a:solidFill>
                <a:latin typeface="微软雅黑"/>
              </a:rPr>
              <a:t>模型的参数：一般由学习确定</a:t>
            </a:r>
          </a:p>
        </p:txBody>
      </p:sp>
      <p:sp>
        <p:nvSpPr>
          <p:cNvPr id="28" name="TextBox 27"/>
          <p:cNvSpPr txBox="1"/>
          <p:nvPr/>
        </p:nvSpPr>
        <p:spPr>
          <a:xfrm>
            <a:off x="662025" y="3663696"/>
            <a:ext cx="6771084" cy="294953"/>
          </a:xfrm>
          <a:prstGeom prst="rect">
            <a:avLst/>
          </a:prstGeom>
          <a:noFill/>
        </p:spPr>
        <p:txBody>
          <a:bodyPr vert="horz" wrap="none" lIns="0" tIns="0" rIns="0" bIns="0" rtlCol="0">
            <a:spAutoFit/>
          </a:bodyPr>
          <a:lstStyle/>
          <a:p>
            <a:pPr>
              <a:lnSpc>
                <a:spcPts val="2306"/>
              </a:lnSpc>
            </a:pPr>
            <a:r>
              <a:rPr lang="zh-CN" altLang="en-US" sz="2400" dirty="0">
                <a:solidFill>
                  <a:srgbClr val="0000FF"/>
                </a:solidFill>
                <a:latin typeface="微软雅黑"/>
              </a:rPr>
              <a:t>参数调得好不</a:t>
            </a:r>
            <a:r>
              <a:rPr lang="zh-CN" altLang="en-US" sz="2400" dirty="0" smtClean="0">
                <a:solidFill>
                  <a:srgbClr val="0000FF"/>
                </a:solidFill>
                <a:latin typeface="微软雅黑"/>
              </a:rPr>
              <a:t>好往往</a:t>
            </a:r>
            <a:r>
              <a:rPr lang="zh-CN" altLang="en-US" sz="2400" dirty="0">
                <a:solidFill>
                  <a:srgbClr val="0000FF"/>
                </a:solidFill>
                <a:latin typeface="微软雅黑"/>
              </a:rPr>
              <a:t>对</a:t>
            </a:r>
            <a:r>
              <a:rPr lang="zh-CN" altLang="en-US" sz="2400" dirty="0" smtClean="0">
                <a:solidFill>
                  <a:srgbClr val="0000FF"/>
                </a:solidFill>
                <a:latin typeface="微软雅黑"/>
              </a:rPr>
              <a:t>最终模型性能</a:t>
            </a:r>
            <a:r>
              <a:rPr lang="zh-CN" altLang="en-US" sz="2400" dirty="0">
                <a:solidFill>
                  <a:srgbClr val="0000FF"/>
                </a:solidFill>
                <a:latin typeface="微软雅黑"/>
              </a:rPr>
              <a:t>有</a:t>
            </a:r>
            <a:r>
              <a:rPr lang="zh-CN" altLang="en-US" sz="2400" dirty="0" smtClean="0">
                <a:solidFill>
                  <a:srgbClr val="0000FF"/>
                </a:solidFill>
                <a:latin typeface="微软雅黑"/>
              </a:rPr>
              <a:t>关键性影响</a:t>
            </a:r>
            <a:endParaRPr lang="zh-CN" altLang="en-US" sz="2400" dirty="0">
              <a:solidFill>
                <a:srgbClr val="0000FF"/>
              </a:solidFill>
              <a:latin typeface="微软雅黑"/>
            </a:endParaRPr>
          </a:p>
        </p:txBody>
      </p:sp>
      <p:sp>
        <p:nvSpPr>
          <p:cNvPr id="29" name="TextBox 28"/>
          <p:cNvSpPr txBox="1"/>
          <p:nvPr/>
        </p:nvSpPr>
        <p:spPr>
          <a:xfrm>
            <a:off x="706992" y="2581724"/>
            <a:ext cx="7863919" cy="654025"/>
          </a:xfrm>
          <a:prstGeom prst="rect">
            <a:avLst/>
          </a:prstGeom>
          <a:noFill/>
        </p:spPr>
        <p:txBody>
          <a:bodyPr vert="horz" wrap="square" lIns="0" tIns="0" rIns="0" bIns="0" rtlCol="0">
            <a:spAutoFit/>
          </a:bodyPr>
          <a:lstStyle/>
          <a:p>
            <a:pPr>
              <a:lnSpc>
                <a:spcPts val="2309"/>
              </a:lnSpc>
            </a:pPr>
            <a:r>
              <a:rPr lang="zh-CN" altLang="en-US" sz="2402" dirty="0" smtClean="0">
                <a:solidFill>
                  <a:srgbClr val="00B050"/>
                </a:solidFill>
                <a:latin typeface="微软雅黑"/>
              </a:rPr>
              <a:t>两者调参方式相似</a:t>
            </a:r>
            <a:r>
              <a:rPr lang="zh-CN" altLang="en-US" sz="2402" dirty="0">
                <a:solidFill>
                  <a:srgbClr val="00B050"/>
                </a:solidFill>
                <a:latin typeface="微软雅黑"/>
              </a:rPr>
              <a:t>：先产生若干模型，然后基于某种评估</a:t>
            </a:r>
          </a:p>
          <a:p>
            <a:pPr>
              <a:lnSpc>
                <a:spcPts val="2811"/>
              </a:lnSpc>
            </a:pPr>
            <a:r>
              <a:rPr lang="zh-CN" altLang="en-US" sz="2400" dirty="0">
                <a:solidFill>
                  <a:srgbClr val="00B050"/>
                </a:solidFill>
                <a:latin typeface="微软雅黑"/>
              </a:rPr>
              <a:t>方法进行选择</a:t>
            </a:r>
          </a:p>
        </p:txBody>
      </p:sp>
      <p:sp>
        <p:nvSpPr>
          <p:cNvPr id="30" name="TextBox 29"/>
          <p:cNvSpPr txBox="1"/>
          <p:nvPr/>
        </p:nvSpPr>
        <p:spPr>
          <a:xfrm>
            <a:off x="662025" y="4407990"/>
            <a:ext cx="6631624" cy="348237"/>
          </a:xfrm>
          <a:prstGeom prst="rect">
            <a:avLst/>
          </a:prstGeom>
          <a:noFill/>
        </p:spPr>
        <p:txBody>
          <a:bodyPr vert="horz" wrap="none" lIns="0" tIns="0" rIns="0" bIns="0" rtlCol="0">
            <a:spAutoFit/>
          </a:bodyPr>
          <a:lstStyle/>
          <a:p>
            <a:pPr>
              <a:lnSpc>
                <a:spcPts val="2912"/>
              </a:lnSpc>
            </a:pPr>
            <a:r>
              <a:rPr lang="zh-CN" altLang="en-US" sz="2402">
                <a:solidFill>
                  <a:srgbClr val="000000"/>
                </a:solidFill>
                <a:latin typeface="微软雅黑"/>
              </a:rPr>
              <a:t>区别：训练集  </a:t>
            </a:r>
            <a:r>
              <a:rPr lang="en-US" altLang="zh-CN" sz="2402">
                <a:solidFill>
                  <a:srgbClr val="000000"/>
                </a:solidFill>
                <a:latin typeface="Times New Roman"/>
              </a:rPr>
              <a:t>vs.  </a:t>
            </a:r>
            <a:r>
              <a:rPr lang="zh-CN" altLang="en-US" sz="2402">
                <a:solidFill>
                  <a:srgbClr val="000000"/>
                </a:solidFill>
                <a:latin typeface="微软雅黑"/>
              </a:rPr>
              <a:t>测试集  </a:t>
            </a:r>
            <a:r>
              <a:rPr lang="en-US" altLang="zh-CN" sz="2402">
                <a:solidFill>
                  <a:srgbClr val="000000"/>
                </a:solidFill>
                <a:latin typeface="Times New Roman"/>
              </a:rPr>
              <a:t>vs. </a:t>
            </a:r>
            <a:r>
              <a:rPr lang="zh-CN" altLang="en-US" sz="2402">
                <a:solidFill>
                  <a:srgbClr val="FF0000"/>
                </a:solidFill>
                <a:latin typeface="微软雅黑"/>
              </a:rPr>
              <a:t>验证集 </a:t>
            </a:r>
            <a:r>
              <a:rPr lang="en-US" altLang="zh-CN" sz="2004">
                <a:solidFill>
                  <a:srgbClr val="000000"/>
                </a:solidFill>
                <a:latin typeface="Times New Roman"/>
              </a:rPr>
              <a:t>(validation set)</a:t>
            </a:r>
            <a:endParaRPr lang="zh-CN" altLang="en-US" sz="2004">
              <a:solidFill>
                <a:srgbClr val="000000"/>
              </a:solidFill>
              <a:latin typeface="Times New Roman"/>
            </a:endParaRPr>
          </a:p>
        </p:txBody>
      </p:sp>
      <p:sp>
        <p:nvSpPr>
          <p:cNvPr id="31" name="TextBox 30"/>
          <p:cNvSpPr txBox="1"/>
          <p:nvPr/>
        </p:nvSpPr>
        <p:spPr>
          <a:xfrm>
            <a:off x="414832" y="5296814"/>
            <a:ext cx="8156079" cy="354200"/>
          </a:xfrm>
          <a:prstGeom prst="rect">
            <a:avLst/>
          </a:prstGeom>
          <a:noFill/>
        </p:spPr>
        <p:txBody>
          <a:bodyPr vert="horz" wrap="none" lIns="0" tIns="0" rIns="0" bIns="0" rtlCol="0">
            <a:spAutoFit/>
          </a:bodyPr>
          <a:lstStyle/>
          <a:p>
            <a:pPr>
              <a:lnSpc>
                <a:spcPts val="2909"/>
              </a:lnSpc>
            </a:pPr>
            <a:r>
              <a:rPr lang="zh-CN" altLang="en-US" sz="2400" dirty="0">
                <a:solidFill>
                  <a:srgbClr val="000000"/>
                </a:solidFill>
                <a:latin typeface="微软雅黑"/>
              </a:rPr>
              <a:t>算法参数选定后，要用“训练集</a:t>
            </a:r>
            <a:r>
              <a:rPr lang="en-US" altLang="zh-CN" sz="2400" dirty="0">
                <a:solidFill>
                  <a:srgbClr val="000000"/>
                </a:solidFill>
                <a:latin typeface="Times New Roman"/>
              </a:rPr>
              <a:t>+</a:t>
            </a:r>
            <a:r>
              <a:rPr lang="zh-CN" altLang="en-US" sz="2400" dirty="0">
                <a:solidFill>
                  <a:srgbClr val="000000"/>
                </a:solidFill>
                <a:latin typeface="微软雅黑"/>
              </a:rPr>
              <a:t>验证集”重新训练最终模型</a:t>
            </a:r>
          </a:p>
        </p:txBody>
      </p:sp>
      <p:pic>
        <p:nvPicPr>
          <p:cNvPr id="10" name="图片 9">
            <a:extLst>
              <a:ext uri="{FF2B5EF4-FFF2-40B4-BE49-F238E27FC236}">
                <a16:creationId xmlns:a16="http://schemas.microsoft.com/office/drawing/2014/main" xmlns="" id="{66D6AB1F-9DCA-44D7-98B7-8C5594F633F1}"/>
              </a:ext>
            </a:extLst>
          </p:cNvPr>
          <p:cNvPicPr>
            <a:picLocks noChangeAspect="1"/>
          </p:cNvPicPr>
          <p:nvPr/>
        </p:nvPicPr>
        <p:blipFill>
          <a:blip r:embed="rId2" cstate="print"/>
          <a:stretch>
            <a:fillRect/>
          </a:stretch>
        </p:blipFill>
        <p:spPr>
          <a:xfrm>
            <a:off x="91439" y="677729"/>
            <a:ext cx="8372475" cy="323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920696" y="2333171"/>
            <a:ext cx="5091137" cy="1051570"/>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smtClean="0">
                <a:solidFill>
                  <a:srgbClr val="0000FF"/>
                </a:solidFill>
                <a:latin typeface="微软雅黑"/>
              </a:rPr>
              <a:t>2.4   </a:t>
            </a:r>
            <a:r>
              <a:rPr lang="zh-CN" altLang="en-US" sz="5400" dirty="0" smtClean="0">
                <a:solidFill>
                  <a:srgbClr val="0000FF"/>
                </a:solidFill>
                <a:latin typeface="微软雅黑"/>
              </a:rPr>
              <a:t>性能</a:t>
            </a:r>
            <a:r>
              <a:rPr lang="zh-CN" altLang="en-US" sz="5400" dirty="0">
                <a:solidFill>
                  <a:srgbClr val="0000FF"/>
                </a:solidFill>
                <a:latin typeface="微软雅黑"/>
              </a:rPr>
              <a:t>度量</a:t>
            </a: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 xmlns:p14="http://schemas.microsoft.com/office/powerpoint/2010/main" val="345166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yslide12">
    <p:spTree>
      <p:nvGrpSpPr>
        <p:cNvPr id="1" name=""/>
        <p:cNvGrpSpPr/>
        <p:nvPr/>
      </p:nvGrpSpPr>
      <p:grpSpPr>
        <a:xfrm>
          <a:off x="0" y="0"/>
          <a:ext cx="0" cy="0"/>
          <a:chOff x="0" y="0"/>
          <a:chExt cx="0" cy="0"/>
        </a:xfrm>
      </p:grpSpPr>
      <p:sp>
        <p:nvSpPr>
          <p:cNvPr id="2" name="任意多边形 1"/>
          <p:cNvSpPr/>
          <p:nvPr/>
        </p:nvSpPr>
        <p:spPr>
          <a:xfrm>
            <a:off x="972311" y="3087623"/>
            <a:ext cx="7112509" cy="830581"/>
          </a:xfrm>
          <a:custGeom>
            <a:avLst/>
            <a:gdLst/>
            <a:ahLst/>
            <a:cxnLst/>
            <a:rect l="0" t="0" r="0" b="0"/>
            <a:pathLst>
              <a:path w="7112509" h="830581">
                <a:moveTo>
                  <a:pt x="0" y="830580"/>
                </a:moveTo>
                <a:lnTo>
                  <a:pt x="7112508" y="830580"/>
                </a:lnTo>
                <a:lnTo>
                  <a:pt x="7112508"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2769.tmp"/>
          <p:cNvPicPr>
            <a:picLocks/>
          </p:cNvPicPr>
          <p:nvPr/>
        </p:nvPicPr>
        <p:blipFill>
          <a:blip r:embed="rId2" cstate="print"/>
          <a:stretch>
            <a:fillRect/>
          </a:stretch>
        </p:blipFill>
        <p:spPr>
          <a:xfrm>
            <a:off x="2349500" y="4813300"/>
            <a:ext cx="4711700" cy="1282700"/>
          </a:xfrm>
          <a:prstGeom prst="rect">
            <a:avLst/>
          </a:prstGeom>
        </p:spPr>
      </p:pic>
      <p:sp>
        <p:nvSpPr>
          <p:cNvPr id="26" name="TextBox 25"/>
          <p:cNvSpPr txBox="1"/>
          <p:nvPr/>
        </p:nvSpPr>
        <p:spPr>
          <a:xfrm>
            <a:off x="794004" y="321725"/>
            <a:ext cx="1641475" cy="352019"/>
          </a:xfrm>
          <a:prstGeom prst="rect">
            <a:avLst/>
          </a:prstGeom>
          <a:noFill/>
        </p:spPr>
        <p:txBody>
          <a:bodyPr vert="horz" wrap="none" lIns="0" tIns="0" rIns="0" bIns="0" rtlCol="0">
            <a:spAutoFit/>
          </a:bodyPr>
          <a:lstStyle/>
          <a:p>
            <a:pPr>
              <a:lnSpc>
                <a:spcPts val="2687"/>
              </a:lnSpc>
            </a:pPr>
            <a:r>
              <a:rPr lang="zh-CN" altLang="en-US" sz="3200" dirty="0">
                <a:solidFill>
                  <a:srgbClr val="000000"/>
                </a:solidFill>
                <a:latin typeface="微软雅黑"/>
              </a:rPr>
              <a:t>性能度量</a:t>
            </a:r>
          </a:p>
        </p:txBody>
      </p:sp>
      <p:sp>
        <p:nvSpPr>
          <p:cNvPr id="27" name="TextBox 26"/>
          <p:cNvSpPr txBox="1"/>
          <p:nvPr/>
        </p:nvSpPr>
        <p:spPr>
          <a:xfrm>
            <a:off x="662024" y="1001579"/>
            <a:ext cx="7422795" cy="1000274"/>
          </a:xfrm>
          <a:prstGeom prst="rect">
            <a:avLst/>
          </a:prstGeom>
          <a:noFill/>
        </p:spPr>
        <p:txBody>
          <a:bodyPr vert="horz" wrap="square" lIns="0" tIns="0" rIns="0" bIns="0" rtlCol="0">
            <a:spAutoFit/>
          </a:bodyPr>
          <a:lstStyle/>
          <a:p>
            <a:pPr>
              <a:lnSpc>
                <a:spcPts val="3882"/>
              </a:lnSpc>
            </a:pPr>
            <a:r>
              <a:rPr lang="zh-CN" altLang="en-US" sz="2400" dirty="0">
                <a:solidFill>
                  <a:srgbClr val="000000"/>
                </a:solidFill>
                <a:latin typeface="微软雅黑"/>
              </a:rPr>
              <a:t>性能度量</a:t>
            </a:r>
            <a:r>
              <a:rPr lang="en-US" altLang="zh-CN" sz="2004" dirty="0">
                <a:solidFill>
                  <a:srgbClr val="000000"/>
                </a:solidFill>
                <a:latin typeface="Times New Roman"/>
              </a:rPr>
              <a:t>(performance measure)</a:t>
            </a:r>
            <a:r>
              <a:rPr lang="zh-CN" altLang="en-US" sz="2400" dirty="0">
                <a:solidFill>
                  <a:srgbClr val="000000"/>
                </a:solidFill>
                <a:latin typeface="微软雅黑"/>
              </a:rPr>
              <a:t>是衡量模型泛化能力的</a:t>
            </a:r>
          </a:p>
          <a:p>
            <a:pPr>
              <a:lnSpc>
                <a:spcPts val="3882"/>
              </a:lnSpc>
            </a:pPr>
            <a:r>
              <a:rPr lang="zh-CN" altLang="en-US" sz="2402" dirty="0">
                <a:solidFill>
                  <a:srgbClr val="000000"/>
                </a:solidFill>
                <a:latin typeface="微软雅黑"/>
              </a:rPr>
              <a:t>评价标准，反映了任务需求</a:t>
            </a:r>
          </a:p>
        </p:txBody>
      </p:sp>
      <p:sp>
        <p:nvSpPr>
          <p:cNvPr id="28" name="TextBox 27"/>
          <p:cNvSpPr txBox="1"/>
          <p:nvPr/>
        </p:nvSpPr>
        <p:spPr>
          <a:xfrm>
            <a:off x="662025" y="2324735"/>
            <a:ext cx="6463308"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使用不同的性能度量往往会导致不同的评判结果</a:t>
            </a:r>
          </a:p>
        </p:txBody>
      </p:sp>
      <p:sp>
        <p:nvSpPr>
          <p:cNvPr id="29" name="TextBox 28"/>
          <p:cNvSpPr txBox="1"/>
          <p:nvPr/>
        </p:nvSpPr>
        <p:spPr>
          <a:xfrm>
            <a:off x="1023213" y="3197605"/>
            <a:ext cx="7078861"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什么样的模型是“好”的，不仅取决于算法和数据，</a:t>
            </a:r>
          </a:p>
        </p:txBody>
      </p:sp>
      <p:sp>
        <p:nvSpPr>
          <p:cNvPr id="30" name="TextBox 29"/>
          <p:cNvSpPr txBox="1"/>
          <p:nvPr/>
        </p:nvSpPr>
        <p:spPr>
          <a:xfrm>
            <a:off x="1023213" y="3554221"/>
            <a:ext cx="2462213" cy="296491"/>
          </a:xfrm>
          <a:prstGeom prst="rect">
            <a:avLst/>
          </a:prstGeom>
          <a:noFill/>
        </p:spPr>
        <p:txBody>
          <a:bodyPr vert="horz" wrap="none" lIns="0" tIns="0" rIns="0" bIns="0" rtlCol="0">
            <a:spAutoFit/>
          </a:bodyPr>
          <a:lstStyle/>
          <a:p>
            <a:pPr>
              <a:lnSpc>
                <a:spcPts val="2306"/>
              </a:lnSpc>
            </a:pPr>
            <a:r>
              <a:rPr lang="zh-CN" altLang="en-US" sz="2400" dirty="0">
                <a:solidFill>
                  <a:srgbClr val="000000"/>
                </a:solidFill>
                <a:latin typeface="微软雅黑"/>
              </a:rPr>
              <a:t>还取决于任务需求</a:t>
            </a:r>
          </a:p>
        </p:txBody>
      </p:sp>
      <p:sp>
        <p:nvSpPr>
          <p:cNvPr id="31" name="TextBox 30"/>
          <p:cNvSpPr txBox="1"/>
          <p:nvPr/>
        </p:nvSpPr>
        <p:spPr>
          <a:xfrm>
            <a:off x="794004" y="4411014"/>
            <a:ext cx="5128007"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回归</a:t>
            </a:r>
            <a:r>
              <a:rPr lang="en-US" altLang="zh-CN">
                <a:solidFill>
                  <a:srgbClr val="000000"/>
                </a:solidFill>
                <a:latin typeface="Times New Roman"/>
              </a:rPr>
              <a:t>(regression) </a:t>
            </a:r>
            <a:r>
              <a:rPr lang="zh-CN" altLang="en-US" sz="2400">
                <a:solidFill>
                  <a:srgbClr val="000000"/>
                </a:solidFill>
                <a:latin typeface="微软雅黑"/>
              </a:rPr>
              <a:t>任务常用均方误差：</a:t>
            </a:r>
          </a:p>
        </p:txBody>
      </p:sp>
      <p:pic>
        <p:nvPicPr>
          <p:cNvPr id="10" name="图片 9">
            <a:extLst>
              <a:ext uri="{FF2B5EF4-FFF2-40B4-BE49-F238E27FC236}">
                <a16:creationId xmlns:a16="http://schemas.microsoft.com/office/drawing/2014/main" xmlns="" id="{0174A7E4-324D-49EE-ACAE-0400E282B95A}"/>
              </a:ext>
            </a:extLst>
          </p:cNvPr>
          <p:cNvPicPr>
            <a:picLocks noChangeAspect="1"/>
          </p:cNvPicPr>
          <p:nvPr/>
        </p:nvPicPr>
        <p:blipFill>
          <a:blip r:embed="rId3" cstate="print"/>
          <a:stretch>
            <a:fillRect/>
          </a:stretch>
        </p:blipFill>
        <p:spPr>
          <a:xfrm>
            <a:off x="91439" y="677729"/>
            <a:ext cx="8372475" cy="3238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yslide13">
    <p:spTree>
      <p:nvGrpSpPr>
        <p:cNvPr id="1" name=""/>
        <p:cNvGrpSpPr/>
        <p:nvPr/>
      </p:nvGrpSpPr>
      <p:grpSpPr>
        <a:xfrm>
          <a:off x="0" y="0"/>
          <a:ext cx="0" cy="0"/>
          <a:chOff x="0" y="0"/>
          <a:chExt cx="0" cy="0"/>
        </a:xfrm>
      </p:grpSpPr>
      <p:pic>
        <p:nvPicPr>
          <p:cNvPr id="2" name="图片 1" descr="ws_2A58.tmp"/>
          <p:cNvPicPr>
            <a:picLocks/>
          </p:cNvPicPr>
          <p:nvPr/>
        </p:nvPicPr>
        <p:blipFill>
          <a:blip r:embed="rId2" cstate="print"/>
          <a:stretch>
            <a:fillRect/>
          </a:stretch>
        </p:blipFill>
        <p:spPr>
          <a:xfrm>
            <a:off x="2489200" y="2024743"/>
            <a:ext cx="4584700" cy="1066800"/>
          </a:xfrm>
          <a:prstGeom prst="rect">
            <a:avLst/>
          </a:prstGeom>
        </p:spPr>
      </p:pic>
      <p:pic>
        <p:nvPicPr>
          <p:cNvPr id="3" name="图片 2" descr="ws_2A59.tmp"/>
          <p:cNvPicPr>
            <a:picLocks/>
          </p:cNvPicPr>
          <p:nvPr/>
        </p:nvPicPr>
        <p:blipFill>
          <a:blip r:embed="rId3" cstate="print"/>
          <a:stretch>
            <a:fillRect/>
          </a:stretch>
        </p:blipFill>
        <p:spPr>
          <a:xfrm>
            <a:off x="2362200" y="3907971"/>
            <a:ext cx="5346700" cy="1803400"/>
          </a:xfrm>
          <a:prstGeom prst="rect">
            <a:avLst/>
          </a:prstGeom>
        </p:spPr>
      </p:pic>
      <p:sp>
        <p:nvSpPr>
          <p:cNvPr id="26" name="TextBox 25"/>
          <p:cNvSpPr txBox="1"/>
          <p:nvPr/>
        </p:nvSpPr>
        <p:spPr>
          <a:xfrm>
            <a:off x="679268" y="241712"/>
            <a:ext cx="3085781" cy="436017"/>
          </a:xfrm>
          <a:prstGeom prst="rect">
            <a:avLst/>
          </a:prstGeom>
          <a:noFill/>
        </p:spPr>
        <p:txBody>
          <a:bodyPr vert="horz" wrap="none" lIns="0" tIns="0" rIns="0" bIns="0" rtlCol="0">
            <a:spAutoFit/>
          </a:bodyPr>
          <a:lstStyle/>
          <a:p>
            <a:pPr>
              <a:lnSpc>
                <a:spcPts val="3389"/>
              </a:lnSpc>
            </a:pPr>
            <a:r>
              <a:rPr lang="zh-CN" altLang="en-US" sz="3600" dirty="0">
                <a:solidFill>
                  <a:srgbClr val="000000"/>
                </a:solidFill>
                <a:latin typeface="微软雅黑"/>
              </a:rPr>
              <a:t>错误率 </a:t>
            </a:r>
            <a:r>
              <a:rPr lang="en-US" altLang="zh-CN" sz="3600" dirty="0">
                <a:solidFill>
                  <a:srgbClr val="000000"/>
                </a:solidFill>
                <a:latin typeface="Times New Roman"/>
              </a:rPr>
              <a:t>vs. </a:t>
            </a:r>
            <a:r>
              <a:rPr lang="zh-CN" altLang="en-US" sz="3600" dirty="0">
                <a:solidFill>
                  <a:srgbClr val="000000"/>
                </a:solidFill>
                <a:latin typeface="微软雅黑"/>
              </a:rPr>
              <a:t>精度</a:t>
            </a:r>
          </a:p>
        </p:txBody>
      </p:sp>
      <p:sp>
        <p:nvSpPr>
          <p:cNvPr id="27" name="TextBox 26"/>
          <p:cNvSpPr txBox="1"/>
          <p:nvPr/>
        </p:nvSpPr>
        <p:spPr>
          <a:xfrm>
            <a:off x="805281" y="1511223"/>
            <a:ext cx="7352975" cy="346249"/>
          </a:xfrm>
          <a:prstGeom prst="rect">
            <a:avLst/>
          </a:prstGeom>
          <a:noFill/>
        </p:spPr>
        <p:txBody>
          <a:bodyPr vert="horz" wrap="none" lIns="0" tIns="0" rIns="0" bIns="0" rtlCol="0">
            <a:spAutoFit/>
          </a:bodyPr>
          <a:lstStyle/>
          <a:p>
            <a:pPr>
              <a:lnSpc>
                <a:spcPts val="2650"/>
              </a:lnSpc>
            </a:pPr>
            <a:r>
              <a:rPr lang="zh-CN" altLang="en-US" sz="2400" dirty="0">
                <a:solidFill>
                  <a:srgbClr val="000000"/>
                </a:solidFill>
                <a:latin typeface="Wingdings"/>
              </a:rPr>
              <a:t> </a:t>
            </a:r>
            <a:r>
              <a:rPr lang="zh-CN" altLang="en-US" sz="2400" dirty="0" smtClean="0">
                <a:solidFill>
                  <a:srgbClr val="000000"/>
                </a:solidFill>
                <a:latin typeface="微软雅黑"/>
              </a:rPr>
              <a:t>错误率：（分类错误的样本数占总样本数的比例）</a:t>
            </a:r>
            <a:endParaRPr lang="zh-CN" altLang="en-US" sz="2400" dirty="0">
              <a:solidFill>
                <a:srgbClr val="000000"/>
              </a:solidFill>
              <a:latin typeface="微软雅黑"/>
            </a:endParaRPr>
          </a:p>
        </p:txBody>
      </p:sp>
      <p:sp>
        <p:nvSpPr>
          <p:cNvPr id="28" name="TextBox 27"/>
          <p:cNvSpPr txBox="1"/>
          <p:nvPr/>
        </p:nvSpPr>
        <p:spPr>
          <a:xfrm>
            <a:off x="808329" y="3314476"/>
            <a:ext cx="7045198" cy="346249"/>
          </a:xfrm>
          <a:prstGeom prst="rect">
            <a:avLst/>
          </a:prstGeom>
          <a:noFill/>
        </p:spPr>
        <p:txBody>
          <a:bodyPr vert="horz" wrap="none" lIns="0" tIns="0" rIns="0" bIns="0" rtlCol="0">
            <a:spAutoFit/>
          </a:bodyPr>
          <a:lstStyle/>
          <a:p>
            <a:pPr>
              <a:lnSpc>
                <a:spcPts val="2652"/>
              </a:lnSpc>
            </a:pPr>
            <a:r>
              <a:rPr lang="zh-CN" altLang="en-US" sz="2402" dirty="0">
                <a:solidFill>
                  <a:srgbClr val="000000"/>
                </a:solidFill>
                <a:latin typeface="Wingdings"/>
              </a:rPr>
              <a:t> </a:t>
            </a:r>
            <a:r>
              <a:rPr lang="zh-CN" altLang="en-US" sz="2402" dirty="0" smtClean="0">
                <a:solidFill>
                  <a:srgbClr val="000000"/>
                </a:solidFill>
                <a:latin typeface="微软雅黑"/>
              </a:rPr>
              <a:t>精度：（分类正确的样本数占总样本数的比例）</a:t>
            </a:r>
            <a:endParaRPr lang="zh-CN" altLang="en-US" sz="2402" dirty="0">
              <a:solidFill>
                <a:srgbClr val="000000"/>
              </a:solidFill>
              <a:latin typeface="微软雅黑"/>
            </a:endParaRPr>
          </a:p>
        </p:txBody>
      </p:sp>
      <p:pic>
        <p:nvPicPr>
          <p:cNvPr id="7" name="图片 6">
            <a:extLst>
              <a:ext uri="{FF2B5EF4-FFF2-40B4-BE49-F238E27FC236}">
                <a16:creationId xmlns:a16="http://schemas.microsoft.com/office/drawing/2014/main" xmlns="" id="{6933A20D-B28D-4E00-B8A5-57B7D059829F}"/>
              </a:ext>
            </a:extLst>
          </p:cNvPr>
          <p:cNvPicPr>
            <a:picLocks noChangeAspect="1"/>
          </p:cNvPicPr>
          <p:nvPr/>
        </p:nvPicPr>
        <p:blipFill>
          <a:blip r:embed="rId4" cstate="print"/>
          <a:stretch>
            <a:fillRect/>
          </a:stretch>
        </p:blipFill>
        <p:spPr>
          <a:xfrm>
            <a:off x="91439" y="677729"/>
            <a:ext cx="8372475" cy="3238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yslide14">
    <p:spTree>
      <p:nvGrpSpPr>
        <p:cNvPr id="1" name=""/>
        <p:cNvGrpSpPr/>
        <p:nvPr/>
      </p:nvGrpSpPr>
      <p:grpSpPr>
        <a:xfrm>
          <a:off x="0" y="0"/>
          <a:ext cx="0" cy="0"/>
          <a:chOff x="0" y="0"/>
          <a:chExt cx="0" cy="0"/>
        </a:xfrm>
      </p:grpSpPr>
      <p:pic>
        <p:nvPicPr>
          <p:cNvPr id="2" name="图片 1" descr="ws_2D09.tmp"/>
          <p:cNvPicPr>
            <a:picLocks/>
          </p:cNvPicPr>
          <p:nvPr/>
        </p:nvPicPr>
        <p:blipFill>
          <a:blip r:embed="rId2" cstate="print"/>
          <a:stretch>
            <a:fillRect/>
          </a:stretch>
        </p:blipFill>
        <p:spPr>
          <a:xfrm>
            <a:off x="1765300" y="1054100"/>
            <a:ext cx="5092700" cy="2679700"/>
          </a:xfrm>
          <a:prstGeom prst="rect">
            <a:avLst/>
          </a:prstGeom>
        </p:spPr>
      </p:pic>
      <p:pic>
        <p:nvPicPr>
          <p:cNvPr id="3" name="图片 2" descr="ws_2D1A.tmp"/>
          <p:cNvPicPr>
            <a:picLocks/>
          </p:cNvPicPr>
          <p:nvPr/>
        </p:nvPicPr>
        <p:blipFill>
          <a:blip r:embed="rId3" cstate="print"/>
          <a:stretch>
            <a:fillRect/>
          </a:stretch>
        </p:blipFill>
        <p:spPr>
          <a:xfrm>
            <a:off x="5707653" y="3937000"/>
            <a:ext cx="2273300" cy="1092200"/>
          </a:xfrm>
          <a:prstGeom prst="rect">
            <a:avLst/>
          </a:prstGeom>
        </p:spPr>
      </p:pic>
      <p:pic>
        <p:nvPicPr>
          <p:cNvPr id="4" name="图片 3" descr="ws_2D1B.tmp"/>
          <p:cNvPicPr>
            <a:picLocks/>
          </p:cNvPicPr>
          <p:nvPr/>
        </p:nvPicPr>
        <p:blipFill>
          <a:blip r:embed="rId4" cstate="print"/>
          <a:stretch>
            <a:fillRect/>
          </a:stretch>
        </p:blipFill>
        <p:spPr>
          <a:xfrm>
            <a:off x="5708650" y="5029200"/>
            <a:ext cx="2298700" cy="1028700"/>
          </a:xfrm>
          <a:prstGeom prst="rect">
            <a:avLst/>
          </a:prstGeom>
        </p:spPr>
      </p:pic>
      <p:sp>
        <p:nvSpPr>
          <p:cNvPr id="27" name="TextBox 26"/>
          <p:cNvSpPr txBox="1"/>
          <p:nvPr/>
        </p:nvSpPr>
        <p:spPr>
          <a:xfrm>
            <a:off x="2135758" y="4328464"/>
            <a:ext cx="3351880" cy="346249"/>
          </a:xfrm>
          <a:prstGeom prst="rect">
            <a:avLst/>
          </a:prstGeom>
          <a:noFill/>
        </p:spPr>
        <p:txBody>
          <a:bodyPr vert="horz" wrap="none" lIns="0" tIns="0" rIns="0" bIns="0" rtlCol="0">
            <a:spAutoFit/>
          </a:bodyPr>
          <a:lstStyle/>
          <a:p>
            <a:pPr>
              <a:lnSpc>
                <a:spcPts val="2650"/>
              </a:lnSpc>
            </a:pPr>
            <a:r>
              <a:rPr lang="zh-CN" altLang="en-US" sz="2400" dirty="0">
                <a:solidFill>
                  <a:srgbClr val="000000"/>
                </a:solidFill>
                <a:latin typeface="Wingdings"/>
              </a:rPr>
              <a:t> </a:t>
            </a:r>
            <a:r>
              <a:rPr lang="zh-CN" altLang="en-US" sz="2400" dirty="0" smtClean="0">
                <a:solidFill>
                  <a:srgbClr val="000000"/>
                </a:solidFill>
                <a:latin typeface="微软雅黑"/>
              </a:rPr>
              <a:t>查准率（准确率）：</a:t>
            </a:r>
            <a:endParaRPr lang="zh-CN" altLang="en-US" sz="2400" dirty="0">
              <a:solidFill>
                <a:srgbClr val="000000"/>
              </a:solidFill>
              <a:latin typeface="微软雅黑"/>
            </a:endParaRPr>
          </a:p>
        </p:txBody>
      </p:sp>
      <p:sp>
        <p:nvSpPr>
          <p:cNvPr id="28" name="TextBox 27"/>
          <p:cNvSpPr txBox="1"/>
          <p:nvPr/>
        </p:nvSpPr>
        <p:spPr>
          <a:xfrm>
            <a:off x="526868" y="241712"/>
            <a:ext cx="6317435" cy="436017"/>
          </a:xfrm>
          <a:prstGeom prst="rect">
            <a:avLst/>
          </a:prstGeom>
          <a:noFill/>
        </p:spPr>
        <p:txBody>
          <a:bodyPr vert="horz" wrap="none" lIns="0" tIns="0" rIns="0" bIns="0" rtlCol="0">
            <a:spAutoFit/>
          </a:bodyPr>
          <a:lstStyle/>
          <a:p>
            <a:pPr>
              <a:lnSpc>
                <a:spcPts val="3389"/>
              </a:lnSpc>
            </a:pPr>
            <a:r>
              <a:rPr lang="zh-CN" altLang="en-US" sz="3600" dirty="0">
                <a:solidFill>
                  <a:srgbClr val="000000"/>
                </a:solidFill>
                <a:latin typeface="微软雅黑"/>
              </a:rPr>
              <a:t>查准率 </a:t>
            </a:r>
            <a:r>
              <a:rPr lang="en-US" altLang="zh-CN" sz="3600" dirty="0">
                <a:solidFill>
                  <a:srgbClr val="000000"/>
                </a:solidFill>
                <a:latin typeface="Times New Roman"/>
              </a:rPr>
              <a:t>vs. </a:t>
            </a:r>
            <a:r>
              <a:rPr lang="zh-CN" altLang="en-US" sz="3600" dirty="0" smtClean="0">
                <a:solidFill>
                  <a:srgbClr val="000000"/>
                </a:solidFill>
                <a:latin typeface="微软雅黑"/>
              </a:rPr>
              <a:t>查全率（信息检索）</a:t>
            </a:r>
            <a:endParaRPr lang="zh-CN" altLang="en-US" sz="3600" dirty="0">
              <a:solidFill>
                <a:srgbClr val="000000"/>
              </a:solidFill>
              <a:latin typeface="微软雅黑"/>
            </a:endParaRPr>
          </a:p>
        </p:txBody>
      </p:sp>
      <p:sp>
        <p:nvSpPr>
          <p:cNvPr id="29" name="TextBox 28"/>
          <p:cNvSpPr txBox="1"/>
          <p:nvPr/>
        </p:nvSpPr>
        <p:spPr>
          <a:xfrm>
            <a:off x="2135758" y="5440375"/>
            <a:ext cx="3351880" cy="346249"/>
          </a:xfrm>
          <a:prstGeom prst="rect">
            <a:avLst/>
          </a:prstGeom>
          <a:noFill/>
        </p:spPr>
        <p:txBody>
          <a:bodyPr vert="horz" wrap="none" lIns="0" tIns="0" rIns="0" bIns="0" rtlCol="0">
            <a:spAutoFit/>
          </a:bodyPr>
          <a:lstStyle/>
          <a:p>
            <a:pPr>
              <a:lnSpc>
                <a:spcPts val="2650"/>
              </a:lnSpc>
            </a:pPr>
            <a:r>
              <a:rPr lang="zh-CN" altLang="en-US" sz="2400" dirty="0">
                <a:solidFill>
                  <a:srgbClr val="000000"/>
                </a:solidFill>
                <a:latin typeface="Wingdings"/>
              </a:rPr>
              <a:t> </a:t>
            </a:r>
            <a:r>
              <a:rPr lang="zh-CN" altLang="en-US" sz="2400" dirty="0" smtClean="0">
                <a:solidFill>
                  <a:srgbClr val="000000"/>
                </a:solidFill>
                <a:latin typeface="微软雅黑"/>
              </a:rPr>
              <a:t>查全率（召回率）：</a:t>
            </a:r>
            <a:endParaRPr lang="zh-CN" altLang="en-US" sz="2400" dirty="0">
              <a:solidFill>
                <a:srgbClr val="000000"/>
              </a:solidFill>
              <a:latin typeface="微软雅黑"/>
            </a:endParaRPr>
          </a:p>
        </p:txBody>
      </p:sp>
      <p:pic>
        <p:nvPicPr>
          <p:cNvPr id="8" name="图片 7">
            <a:extLst>
              <a:ext uri="{FF2B5EF4-FFF2-40B4-BE49-F238E27FC236}">
                <a16:creationId xmlns:a16="http://schemas.microsoft.com/office/drawing/2014/main" xmlns="" id="{F4ECC73A-66E5-4428-A161-50E6611F16F9}"/>
              </a:ext>
            </a:extLst>
          </p:cNvPr>
          <p:cNvPicPr>
            <a:picLocks noChangeAspect="1"/>
          </p:cNvPicPr>
          <p:nvPr/>
        </p:nvPicPr>
        <p:blipFill>
          <a:blip r:embed="rId5" cstate="print"/>
          <a:stretch>
            <a:fillRect/>
          </a:stretch>
        </p:blipFill>
        <p:spPr>
          <a:xfrm>
            <a:off x="91439" y="677729"/>
            <a:ext cx="8372475" cy="323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 xmlns:p14="http://schemas.microsoft.com/office/powerpoint/2010/main" val="1218147406"/>
              </p:ext>
            </p:extLst>
          </p:nvPr>
        </p:nvGraphicFramePr>
        <p:xfrm>
          <a:off x="457200" y="776176"/>
          <a:ext cx="8346558" cy="604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74428" y="40722"/>
            <a:ext cx="8229600" cy="1143000"/>
          </a:xfrm>
        </p:spPr>
        <p:txBody>
          <a:bodyPr/>
          <a:lstStyle/>
          <a:p>
            <a:r>
              <a:rPr lang="zh-CN" altLang="en-US" dirty="0"/>
              <a:t>目录</a:t>
            </a:r>
          </a:p>
        </p:txBody>
      </p:sp>
    </p:spTree>
    <p:extLst>
      <p:ext uri="{BB962C8B-B14F-4D97-AF65-F5344CB8AC3E}">
        <p14:creationId xmlns="" xmlns:p14="http://schemas.microsoft.com/office/powerpoint/2010/main" val="24433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yslide15">
    <p:spTree>
      <p:nvGrpSpPr>
        <p:cNvPr id="1" name=""/>
        <p:cNvGrpSpPr/>
        <p:nvPr/>
      </p:nvGrpSpPr>
      <p:grpSpPr>
        <a:xfrm>
          <a:off x="0" y="0"/>
          <a:ext cx="0" cy="0"/>
          <a:chOff x="0" y="0"/>
          <a:chExt cx="0" cy="0"/>
        </a:xfrm>
      </p:grpSpPr>
      <p:pic>
        <p:nvPicPr>
          <p:cNvPr id="4" name="图片 3" descr="ws_3029.tmp"/>
          <p:cNvPicPr>
            <a:picLocks/>
          </p:cNvPicPr>
          <p:nvPr/>
        </p:nvPicPr>
        <p:blipFill>
          <a:blip r:embed="rId2" cstate="print"/>
          <a:stretch>
            <a:fillRect/>
          </a:stretch>
        </p:blipFill>
        <p:spPr>
          <a:xfrm>
            <a:off x="63500" y="1917700"/>
            <a:ext cx="5308600" cy="4457700"/>
          </a:xfrm>
          <a:prstGeom prst="rect">
            <a:avLst/>
          </a:prstGeom>
        </p:spPr>
      </p:pic>
      <p:sp>
        <p:nvSpPr>
          <p:cNvPr id="27" name="TextBox 26"/>
          <p:cNvSpPr txBox="1"/>
          <p:nvPr/>
        </p:nvSpPr>
        <p:spPr>
          <a:xfrm>
            <a:off x="4388865" y="2050795"/>
            <a:ext cx="577081" cy="265714"/>
          </a:xfrm>
          <a:prstGeom prst="rect">
            <a:avLst/>
          </a:prstGeom>
          <a:noFill/>
        </p:spPr>
        <p:txBody>
          <a:bodyPr vert="horz" wrap="none" lIns="0" tIns="0" rIns="0" bIns="0" rtlCol="0">
            <a:spAutoFit/>
          </a:bodyPr>
          <a:lstStyle/>
          <a:p>
            <a:pPr>
              <a:lnSpc>
                <a:spcPts val="2182"/>
              </a:lnSpc>
            </a:pPr>
            <a:r>
              <a:rPr lang="en-US" altLang="zh-CN">
                <a:solidFill>
                  <a:srgbClr val="000000"/>
                </a:solidFill>
                <a:latin typeface="Times New Roman"/>
              </a:rPr>
              <a:t>(BEP)</a:t>
            </a:r>
            <a:endParaRPr lang="zh-CN" altLang="en-US">
              <a:solidFill>
                <a:srgbClr val="000000"/>
              </a:solidFill>
              <a:latin typeface="Times New Roman"/>
            </a:endParaRPr>
          </a:p>
        </p:txBody>
      </p:sp>
      <p:sp>
        <p:nvSpPr>
          <p:cNvPr id="29" name="TextBox 28"/>
          <p:cNvSpPr txBox="1"/>
          <p:nvPr/>
        </p:nvSpPr>
        <p:spPr>
          <a:xfrm>
            <a:off x="583455" y="200412"/>
            <a:ext cx="7744115" cy="1515158"/>
          </a:xfrm>
          <a:prstGeom prst="rect">
            <a:avLst/>
          </a:prstGeom>
          <a:noFill/>
        </p:spPr>
        <p:txBody>
          <a:bodyPr vert="horz" wrap="square" lIns="0" tIns="0" rIns="0" bIns="0" rtlCol="0">
            <a:spAutoFit/>
          </a:bodyPr>
          <a:lstStyle/>
          <a:p>
            <a:pPr marL="0" marR="0" lvl="0" indent="0" defTabSz="914400" eaLnBrk="1" fontAlgn="auto" latinLnBrk="0" hangingPunct="1">
              <a:lnSpc>
                <a:spcPts val="3389"/>
              </a:lnSpc>
              <a:buClrTx/>
              <a:buSzTx/>
              <a:buNone/>
              <a:tabLst>
                <a:tab pos="177800" algn="l"/>
              </a:tabLst>
              <a:defRPr/>
            </a:pPr>
            <a:r>
              <a:rPr lang="en-US" altLang="zh-CN" sz="3600" dirty="0">
                <a:solidFill>
                  <a:srgbClr val="000000"/>
                </a:solidFill>
                <a:latin typeface="Times New Roman"/>
              </a:rPr>
              <a:t>PR</a:t>
            </a:r>
            <a:r>
              <a:rPr lang="zh-CN" altLang="en-US" sz="3600" dirty="0">
                <a:solidFill>
                  <a:srgbClr val="000000"/>
                </a:solidFill>
                <a:latin typeface="微软雅黑"/>
              </a:rPr>
              <a:t>图</a:t>
            </a:r>
            <a:r>
              <a:rPr lang="en-US" altLang="zh-CN" sz="3600" dirty="0">
                <a:solidFill>
                  <a:srgbClr val="000000"/>
                </a:solidFill>
                <a:latin typeface="Times New Roman"/>
              </a:rPr>
              <a:t>, BEP</a:t>
            </a: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2252"/>
              </a:lnSpc>
              <a:buClrTx/>
              <a:buSzTx/>
              <a:buNone/>
              <a:tabLst>
                <a:tab pos="177800" algn="l"/>
              </a:tabLst>
              <a:defRPr/>
            </a:pPr>
            <a:r>
              <a:rPr lang="en-US" altLang="zh-CN" sz="2796" dirty="0">
                <a:solidFill>
                  <a:srgbClr val="000000"/>
                </a:solidFill>
                <a:latin typeface="Times New Roman"/>
              </a:rPr>
              <a:t>	</a:t>
            </a:r>
            <a:r>
              <a:rPr lang="zh-CN" altLang="en-US" sz="2400" dirty="0">
                <a:solidFill>
                  <a:srgbClr val="000000"/>
                </a:solidFill>
                <a:latin typeface="微软雅黑"/>
              </a:rPr>
              <a:t>根据学习器的预测结果按正例可能性大小对样例</a:t>
            </a:r>
          </a:p>
          <a:p>
            <a:pPr marL="0" marR="0" lvl="0" indent="0" defTabSz="914400" eaLnBrk="1" fontAlgn="auto" latinLnBrk="0" hangingPunct="1">
              <a:lnSpc>
                <a:spcPts val="2100"/>
              </a:lnSpc>
              <a:buClrTx/>
              <a:buSzTx/>
              <a:buNone/>
              <a:tabLst>
                <a:tab pos="177800" algn="l"/>
              </a:tabLst>
              <a:defRPr/>
            </a:pPr>
            <a:r>
              <a:rPr lang="zh-CN" altLang="en-US" sz="2400" dirty="0">
                <a:solidFill>
                  <a:srgbClr val="000000"/>
                </a:solidFill>
                <a:latin typeface="微软雅黑"/>
              </a:rPr>
              <a:t>	进行排序，并逐个把样本作为正例进行预测</a:t>
            </a:r>
          </a:p>
        </p:txBody>
      </p:sp>
      <p:pic>
        <p:nvPicPr>
          <p:cNvPr id="9" name="图片 8">
            <a:extLst>
              <a:ext uri="{FF2B5EF4-FFF2-40B4-BE49-F238E27FC236}">
                <a16:creationId xmlns:a16="http://schemas.microsoft.com/office/drawing/2014/main" xmlns="" id="{A69D0DAA-F62B-46AB-A623-3AA15D9666A8}"/>
              </a:ext>
            </a:extLst>
          </p:cNvPr>
          <p:cNvPicPr>
            <a:picLocks noChangeAspect="1"/>
          </p:cNvPicPr>
          <p:nvPr/>
        </p:nvPicPr>
        <p:blipFill>
          <a:blip r:embed="rId3" cstate="print"/>
          <a:stretch>
            <a:fillRect/>
          </a:stretch>
        </p:blipFill>
        <p:spPr>
          <a:xfrm>
            <a:off x="91439" y="677729"/>
            <a:ext cx="8372475" cy="323850"/>
          </a:xfrm>
          <a:prstGeom prst="rect">
            <a:avLst/>
          </a:prstGeom>
        </p:spPr>
      </p:pic>
      <p:pic>
        <p:nvPicPr>
          <p:cNvPr id="10" name="图片 9">
            <a:extLst>
              <a:ext uri="{FF2B5EF4-FFF2-40B4-BE49-F238E27FC236}">
                <a16:creationId xmlns:a16="http://schemas.microsoft.com/office/drawing/2014/main" xmlns="" id="{487EEF06-4787-49FD-8B03-3279C72C341C}"/>
              </a:ext>
            </a:extLst>
          </p:cNvPr>
          <p:cNvPicPr>
            <a:picLocks noChangeAspect="1"/>
          </p:cNvPicPr>
          <p:nvPr/>
        </p:nvPicPr>
        <p:blipFill>
          <a:blip r:embed="rId4" cstate="print"/>
          <a:stretch>
            <a:fillRect/>
          </a:stretch>
        </p:blipFill>
        <p:spPr>
          <a:xfrm>
            <a:off x="5137159" y="1715570"/>
            <a:ext cx="4006841" cy="2430980"/>
          </a:xfrm>
          <a:prstGeom prst="rect">
            <a:avLst/>
          </a:prstGeom>
        </p:spPr>
      </p:pic>
      <p:pic>
        <p:nvPicPr>
          <p:cNvPr id="11" name="图片 10">
            <a:extLst>
              <a:ext uri="{FF2B5EF4-FFF2-40B4-BE49-F238E27FC236}">
                <a16:creationId xmlns:a16="http://schemas.microsoft.com/office/drawing/2014/main" xmlns="" id="{D109A4C3-BD00-42DB-BAE3-45C16A93BE4C}"/>
              </a:ext>
            </a:extLst>
          </p:cNvPr>
          <p:cNvPicPr>
            <a:picLocks noChangeAspect="1"/>
          </p:cNvPicPr>
          <p:nvPr/>
        </p:nvPicPr>
        <p:blipFill>
          <a:blip r:embed="rId5" cstate="print"/>
          <a:stretch>
            <a:fillRect/>
          </a:stretch>
        </p:blipFill>
        <p:spPr>
          <a:xfrm>
            <a:off x="5372100" y="4195896"/>
            <a:ext cx="3708400" cy="21842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name="myslide16">
    <p:spTree>
      <p:nvGrpSpPr>
        <p:cNvPr id="1" name=""/>
        <p:cNvGrpSpPr/>
        <p:nvPr/>
      </p:nvGrpSpPr>
      <p:grpSpPr>
        <a:xfrm>
          <a:off x="0" y="0"/>
          <a:ext cx="0" cy="0"/>
          <a:chOff x="0" y="0"/>
          <a:chExt cx="0" cy="0"/>
        </a:xfrm>
      </p:grpSpPr>
      <p:pic>
        <p:nvPicPr>
          <p:cNvPr id="2" name="图片 1" descr="ws_34DC.tmp"/>
          <p:cNvPicPr>
            <a:picLocks/>
          </p:cNvPicPr>
          <p:nvPr/>
        </p:nvPicPr>
        <p:blipFill>
          <a:blip r:embed="rId2" cstate="print"/>
          <a:stretch>
            <a:fillRect/>
          </a:stretch>
        </p:blipFill>
        <p:spPr>
          <a:xfrm>
            <a:off x="1625600" y="1663700"/>
            <a:ext cx="5588000" cy="1117600"/>
          </a:xfrm>
          <a:prstGeom prst="rect">
            <a:avLst/>
          </a:prstGeom>
        </p:spPr>
      </p:pic>
      <p:pic>
        <p:nvPicPr>
          <p:cNvPr id="3" name="图片 2" descr="ws_34DD.tmp"/>
          <p:cNvPicPr>
            <a:picLocks/>
          </p:cNvPicPr>
          <p:nvPr/>
        </p:nvPicPr>
        <p:blipFill>
          <a:blip r:embed="rId3" cstate="print"/>
          <a:stretch>
            <a:fillRect/>
          </a:stretch>
        </p:blipFill>
        <p:spPr>
          <a:xfrm>
            <a:off x="1600200" y="3886200"/>
            <a:ext cx="3543300" cy="1092200"/>
          </a:xfrm>
          <a:prstGeom prst="rect">
            <a:avLst/>
          </a:prstGeom>
        </p:spPr>
      </p:pic>
      <p:pic>
        <p:nvPicPr>
          <p:cNvPr id="4" name="图片 3" descr="ws_34EE.tmp"/>
          <p:cNvPicPr>
            <a:picLocks/>
          </p:cNvPicPr>
          <p:nvPr/>
        </p:nvPicPr>
        <p:blipFill>
          <a:blip r:embed="rId4" cstate="print"/>
          <a:stretch>
            <a:fillRect/>
          </a:stretch>
        </p:blipFill>
        <p:spPr>
          <a:xfrm>
            <a:off x="1638300" y="5207000"/>
            <a:ext cx="7073900" cy="406400"/>
          </a:xfrm>
          <a:prstGeom prst="rect">
            <a:avLst/>
          </a:prstGeom>
        </p:spPr>
      </p:pic>
      <p:sp>
        <p:nvSpPr>
          <p:cNvPr id="27" name="TextBox 26"/>
          <p:cNvSpPr txBox="1"/>
          <p:nvPr/>
        </p:nvSpPr>
        <p:spPr>
          <a:xfrm>
            <a:off x="822408" y="264506"/>
            <a:ext cx="487313" cy="436017"/>
          </a:xfrm>
          <a:prstGeom prst="rect">
            <a:avLst/>
          </a:prstGeom>
          <a:noFill/>
        </p:spPr>
        <p:txBody>
          <a:bodyPr vert="horz" wrap="none" lIns="0" tIns="0" rIns="0" bIns="0" rtlCol="0">
            <a:spAutoFit/>
          </a:bodyPr>
          <a:lstStyle/>
          <a:p>
            <a:pPr>
              <a:lnSpc>
                <a:spcPts val="3389"/>
              </a:lnSpc>
            </a:pPr>
            <a:r>
              <a:rPr lang="en-US" altLang="zh-CN" sz="3600" dirty="0">
                <a:solidFill>
                  <a:srgbClr val="000000"/>
                </a:solidFill>
                <a:latin typeface="Times New Roman"/>
              </a:rPr>
              <a:t>F1</a:t>
            </a:r>
            <a:endParaRPr lang="zh-CN" altLang="en-US" sz="3600" dirty="0">
              <a:solidFill>
                <a:srgbClr val="000000"/>
              </a:solidFill>
              <a:latin typeface="Times New Roman"/>
            </a:endParaRPr>
          </a:p>
        </p:txBody>
      </p:sp>
      <p:sp>
        <p:nvSpPr>
          <p:cNvPr id="28" name="TextBox 27"/>
          <p:cNvSpPr txBox="1"/>
          <p:nvPr/>
        </p:nvSpPr>
        <p:spPr>
          <a:xfrm>
            <a:off x="661720" y="3234182"/>
            <a:ext cx="4393832" cy="354200"/>
          </a:xfrm>
          <a:prstGeom prst="rect">
            <a:avLst/>
          </a:prstGeom>
          <a:noFill/>
        </p:spPr>
        <p:txBody>
          <a:bodyPr vert="horz" wrap="none" lIns="0" tIns="0" rIns="0" bIns="0" rtlCol="0">
            <a:spAutoFit/>
          </a:bodyPr>
          <a:lstStyle/>
          <a:p>
            <a:pPr>
              <a:lnSpc>
                <a:spcPts val="2909"/>
              </a:lnSpc>
            </a:pPr>
            <a:r>
              <a:rPr lang="zh-CN" altLang="en-US" sz="2400" dirty="0">
                <a:solidFill>
                  <a:srgbClr val="000000"/>
                </a:solidFill>
                <a:latin typeface="微软雅黑"/>
              </a:rPr>
              <a:t>若对查准率</a:t>
            </a:r>
            <a:r>
              <a:rPr lang="en-US" altLang="zh-CN" sz="2400" dirty="0">
                <a:solidFill>
                  <a:srgbClr val="000000"/>
                </a:solidFill>
                <a:latin typeface="Times New Roman"/>
              </a:rPr>
              <a:t>/</a:t>
            </a:r>
            <a:r>
              <a:rPr lang="zh-CN" altLang="en-US" sz="2400" dirty="0">
                <a:solidFill>
                  <a:srgbClr val="000000"/>
                </a:solidFill>
                <a:latin typeface="微软雅黑"/>
              </a:rPr>
              <a:t>查全率有不同偏好：</a:t>
            </a:r>
          </a:p>
        </p:txBody>
      </p:sp>
      <p:sp>
        <p:nvSpPr>
          <p:cNvPr id="29" name="TextBox 28"/>
          <p:cNvSpPr txBox="1"/>
          <p:nvPr/>
        </p:nvSpPr>
        <p:spPr>
          <a:xfrm>
            <a:off x="661720" y="1185669"/>
            <a:ext cx="3505832" cy="307777"/>
          </a:xfrm>
          <a:prstGeom prst="rect">
            <a:avLst/>
          </a:prstGeom>
          <a:noFill/>
        </p:spPr>
        <p:txBody>
          <a:bodyPr vert="horz" wrap="none" lIns="0" tIns="0" rIns="0" bIns="0" rtlCol="0">
            <a:spAutoFit/>
          </a:bodyPr>
          <a:lstStyle/>
          <a:p>
            <a:pPr>
              <a:lnSpc>
                <a:spcPts val="2429"/>
              </a:lnSpc>
            </a:pPr>
            <a:r>
              <a:rPr lang="zh-CN" altLang="en-US" sz="2400" dirty="0">
                <a:solidFill>
                  <a:srgbClr val="000000"/>
                </a:solidFill>
                <a:latin typeface="微软雅黑"/>
              </a:rPr>
              <a:t>比 </a:t>
            </a:r>
            <a:r>
              <a:rPr lang="en-US" altLang="zh-CN" sz="2004" dirty="0">
                <a:solidFill>
                  <a:srgbClr val="000000"/>
                </a:solidFill>
                <a:latin typeface="Times New Roman"/>
              </a:rPr>
              <a:t>BEP </a:t>
            </a:r>
            <a:r>
              <a:rPr lang="zh-CN" altLang="en-US" sz="2400" dirty="0">
                <a:solidFill>
                  <a:srgbClr val="000000"/>
                </a:solidFill>
                <a:latin typeface="微软雅黑"/>
              </a:rPr>
              <a:t>更常用的 </a:t>
            </a:r>
            <a:r>
              <a:rPr lang="en-US" altLang="zh-CN" sz="2004" dirty="0">
                <a:solidFill>
                  <a:srgbClr val="000000"/>
                </a:solidFill>
                <a:latin typeface="Times New Roman"/>
              </a:rPr>
              <a:t>F1 </a:t>
            </a:r>
            <a:r>
              <a:rPr lang="zh-CN" altLang="en-US" sz="2400" dirty="0">
                <a:solidFill>
                  <a:srgbClr val="000000"/>
                </a:solidFill>
                <a:latin typeface="微软雅黑"/>
              </a:rPr>
              <a:t>度量：</a:t>
            </a:r>
          </a:p>
        </p:txBody>
      </p:sp>
      <p:pic>
        <p:nvPicPr>
          <p:cNvPr id="8" name="图片 7">
            <a:extLst>
              <a:ext uri="{FF2B5EF4-FFF2-40B4-BE49-F238E27FC236}">
                <a16:creationId xmlns:a16="http://schemas.microsoft.com/office/drawing/2014/main" xmlns="" id="{3DFDDBF5-9F8D-4FD5-8DB7-F71E40115869}"/>
              </a:ext>
            </a:extLst>
          </p:cNvPr>
          <p:cNvPicPr>
            <a:picLocks noChangeAspect="1"/>
          </p:cNvPicPr>
          <p:nvPr/>
        </p:nvPicPr>
        <p:blipFill>
          <a:blip r:embed="rId5" cstate="print"/>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name="myslide17">
    <p:spTree>
      <p:nvGrpSpPr>
        <p:cNvPr id="1" name=""/>
        <p:cNvGrpSpPr/>
        <p:nvPr/>
      </p:nvGrpSpPr>
      <p:grpSpPr>
        <a:xfrm>
          <a:off x="0" y="0"/>
          <a:ext cx="0" cy="0"/>
          <a:chOff x="0" y="0"/>
          <a:chExt cx="0" cy="0"/>
        </a:xfrm>
      </p:grpSpPr>
      <p:sp>
        <p:nvSpPr>
          <p:cNvPr id="2" name="任意多边形 1"/>
          <p:cNvSpPr/>
          <p:nvPr/>
        </p:nvSpPr>
        <p:spPr>
          <a:xfrm>
            <a:off x="207263" y="3037332"/>
            <a:ext cx="4197097" cy="2944369"/>
          </a:xfrm>
          <a:custGeom>
            <a:avLst/>
            <a:gdLst/>
            <a:ahLst/>
            <a:cxnLst/>
            <a:rect l="0" t="0" r="0" b="0"/>
            <a:pathLst>
              <a:path w="4197097" h="2944369">
                <a:moveTo>
                  <a:pt x="0" y="2944368"/>
                </a:moveTo>
                <a:lnTo>
                  <a:pt x="4197096" y="2944368"/>
                </a:lnTo>
                <a:lnTo>
                  <a:pt x="4197096"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782311" y="3029711"/>
            <a:ext cx="4197097" cy="2944369"/>
          </a:xfrm>
          <a:custGeom>
            <a:avLst/>
            <a:gdLst/>
            <a:ahLst/>
            <a:cxnLst/>
            <a:rect l="0" t="0" r="0" b="0"/>
            <a:pathLst>
              <a:path w="4197097" h="2944369">
                <a:moveTo>
                  <a:pt x="0" y="2944368"/>
                </a:moveTo>
                <a:lnTo>
                  <a:pt x="4197096" y="2944368"/>
                </a:lnTo>
                <a:lnTo>
                  <a:pt x="4197096"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80B.tmp"/>
          <p:cNvPicPr>
            <a:picLocks/>
          </p:cNvPicPr>
          <p:nvPr/>
        </p:nvPicPr>
        <p:blipFill>
          <a:blip r:embed="rId2" cstate="print"/>
          <a:stretch>
            <a:fillRect/>
          </a:stretch>
        </p:blipFill>
        <p:spPr>
          <a:xfrm>
            <a:off x="190500" y="3187700"/>
            <a:ext cx="4229100" cy="2578100"/>
          </a:xfrm>
          <a:prstGeom prst="rect">
            <a:avLst/>
          </a:prstGeom>
        </p:spPr>
      </p:pic>
      <p:pic>
        <p:nvPicPr>
          <p:cNvPr id="5" name="图片 4" descr="ws_380C.tmp"/>
          <p:cNvPicPr>
            <a:picLocks/>
          </p:cNvPicPr>
          <p:nvPr/>
        </p:nvPicPr>
        <p:blipFill>
          <a:blip r:embed="rId3" cstate="print"/>
          <a:stretch>
            <a:fillRect/>
          </a:stretch>
        </p:blipFill>
        <p:spPr>
          <a:xfrm>
            <a:off x="5499100" y="3200400"/>
            <a:ext cx="2705100" cy="876300"/>
          </a:xfrm>
          <a:prstGeom prst="rect">
            <a:avLst/>
          </a:prstGeom>
        </p:spPr>
      </p:pic>
      <p:pic>
        <p:nvPicPr>
          <p:cNvPr id="6" name="图片 5" descr="ws_380D.tmp"/>
          <p:cNvPicPr>
            <a:picLocks/>
          </p:cNvPicPr>
          <p:nvPr/>
        </p:nvPicPr>
        <p:blipFill>
          <a:blip r:embed="rId4" cstate="print"/>
          <a:stretch>
            <a:fillRect/>
          </a:stretch>
        </p:blipFill>
        <p:spPr>
          <a:xfrm>
            <a:off x="4737100" y="4102100"/>
            <a:ext cx="4241800" cy="1612900"/>
          </a:xfrm>
          <a:prstGeom prst="rect">
            <a:avLst/>
          </a:prstGeom>
        </p:spPr>
      </p:pic>
      <p:sp>
        <p:nvSpPr>
          <p:cNvPr id="29" name="TextBox 28"/>
          <p:cNvSpPr txBox="1"/>
          <p:nvPr/>
        </p:nvSpPr>
        <p:spPr>
          <a:xfrm>
            <a:off x="559525" y="256033"/>
            <a:ext cx="7199087" cy="1756891"/>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850900" algn="l"/>
                <a:tab pos="1308100" algn="l"/>
              </a:tabLst>
              <a:defRPr/>
            </a:pPr>
            <a:r>
              <a:rPr lang="zh-CN" altLang="en-US" sz="3600" dirty="0">
                <a:solidFill>
                  <a:srgbClr val="000000"/>
                </a:solidFill>
                <a:latin typeface="微软雅黑"/>
              </a:rPr>
              <a:t>宏</a:t>
            </a:r>
            <a:r>
              <a:rPr lang="en-US" altLang="zh-CN" sz="3600" dirty="0">
                <a:solidFill>
                  <a:srgbClr val="000000"/>
                </a:solidFill>
                <a:latin typeface="Times New Roman"/>
              </a:rPr>
              <a:t>xx vs. </a:t>
            </a:r>
            <a:r>
              <a:rPr lang="zh-CN" altLang="en-US" sz="3600" dirty="0">
                <a:solidFill>
                  <a:srgbClr val="000000"/>
                </a:solidFill>
                <a:latin typeface="微软雅黑"/>
              </a:rPr>
              <a:t>微</a:t>
            </a:r>
            <a:r>
              <a:rPr lang="en-US" altLang="zh-CN" sz="3600" dirty="0">
                <a:solidFill>
                  <a:srgbClr val="000000"/>
                </a:solidFill>
                <a:latin typeface="Times New Roman"/>
              </a:rPr>
              <a:t>xx</a:t>
            </a:r>
          </a:p>
          <a:p>
            <a:pPr marL="0" marR="0" lvl="0" indent="0" defTabSz="914400" eaLnBrk="1" fontAlgn="auto" latinLnBrk="0" hangingPunct="1">
              <a:lnSpc>
                <a:spcPts val="1000"/>
              </a:lnSpc>
              <a:buClrTx/>
              <a:buSzTx/>
              <a:buNone/>
              <a:tabLst>
                <a:tab pos="850900" algn="l"/>
                <a:tab pos="13081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850900" algn="l"/>
                <a:tab pos="13081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850900" algn="l"/>
                <a:tab pos="1308100" algn="l"/>
              </a:tabLst>
              <a:defRPr/>
            </a:pPr>
            <a:endParaRPr lang="en-US" altLang="zh-CN" sz="2796" dirty="0">
              <a:solidFill>
                <a:srgbClr val="000000"/>
              </a:solidFill>
              <a:latin typeface="Times New Roman"/>
            </a:endParaRPr>
          </a:p>
          <a:p>
            <a:pPr marL="0" marR="0" lvl="0" indent="0" defTabSz="914400" eaLnBrk="1" fontAlgn="auto" latinLnBrk="0" hangingPunct="1">
              <a:lnSpc>
                <a:spcPts val="3709"/>
              </a:lnSpc>
              <a:buClrTx/>
              <a:buSzTx/>
              <a:buNone/>
              <a:tabLst>
                <a:tab pos="850900" algn="l"/>
                <a:tab pos="1308100" algn="l"/>
              </a:tabLst>
              <a:defRPr/>
            </a:pPr>
            <a:r>
              <a:rPr lang="en-US" altLang="zh-CN" sz="2796" dirty="0">
                <a:solidFill>
                  <a:srgbClr val="000000"/>
                </a:solidFill>
                <a:latin typeface="Times New Roman"/>
              </a:rPr>
              <a:t>	</a:t>
            </a:r>
            <a:r>
              <a:rPr lang="zh-CN" altLang="en-US" sz="2402" dirty="0">
                <a:solidFill>
                  <a:srgbClr val="0000FF"/>
                </a:solidFill>
                <a:latin typeface="微软雅黑"/>
              </a:rPr>
              <a:t>若能得到多个混淆矩阵</a:t>
            </a:r>
            <a:r>
              <a:rPr lang="en-US" altLang="zh-CN" sz="2402" dirty="0">
                <a:solidFill>
                  <a:srgbClr val="0000FF"/>
                </a:solidFill>
                <a:latin typeface="Times New Roman"/>
              </a:rPr>
              <a:t>:</a:t>
            </a:r>
          </a:p>
          <a:p>
            <a:pPr marL="0" marR="0" lvl="0" indent="0" defTabSz="914400" eaLnBrk="1" fontAlgn="auto" latinLnBrk="0" hangingPunct="1">
              <a:lnSpc>
                <a:spcPts val="1000"/>
              </a:lnSpc>
              <a:buClrTx/>
              <a:buSzTx/>
              <a:buNone/>
              <a:tabLst>
                <a:tab pos="850900" algn="l"/>
                <a:tab pos="1308100" algn="l"/>
              </a:tabLst>
              <a:defRPr/>
            </a:pPr>
            <a:endParaRPr lang="en-US" altLang="zh-CN" sz="2402" dirty="0">
              <a:solidFill>
                <a:srgbClr val="0000FF"/>
              </a:solidFill>
              <a:latin typeface="Times New Roman"/>
            </a:endParaRPr>
          </a:p>
          <a:p>
            <a:pPr marL="0" marR="0" lvl="0" indent="0" defTabSz="914400" eaLnBrk="1" fontAlgn="auto" latinLnBrk="0" hangingPunct="1">
              <a:lnSpc>
                <a:spcPts val="2604"/>
              </a:lnSpc>
              <a:buClrTx/>
              <a:buSzTx/>
              <a:buNone/>
              <a:tabLst>
                <a:tab pos="850900" algn="l"/>
                <a:tab pos="1308100" algn="l"/>
              </a:tabLst>
              <a:defRPr/>
            </a:pPr>
            <a:r>
              <a:rPr lang="en-US" altLang="zh-CN" sz="2402" dirty="0">
                <a:solidFill>
                  <a:srgbClr val="0000FF"/>
                </a:solidFill>
                <a:latin typeface="Times New Roman"/>
              </a:rPr>
              <a:t>		</a:t>
            </a:r>
            <a:r>
              <a:rPr lang="en-US" altLang="zh-CN" sz="2004" dirty="0">
                <a:solidFill>
                  <a:srgbClr val="000000"/>
                </a:solidFill>
                <a:latin typeface="Times New Roman"/>
              </a:rPr>
              <a:t>(</a:t>
            </a:r>
            <a:r>
              <a:rPr lang="zh-CN" altLang="en-US" sz="2004" dirty="0">
                <a:solidFill>
                  <a:srgbClr val="000000"/>
                </a:solidFill>
                <a:latin typeface="微软雅黑"/>
              </a:rPr>
              <a:t>例如多次训练</a:t>
            </a:r>
            <a:r>
              <a:rPr lang="en-US" altLang="zh-CN" sz="2004" dirty="0">
                <a:solidFill>
                  <a:srgbClr val="000000"/>
                </a:solidFill>
                <a:latin typeface="Times New Roman"/>
              </a:rPr>
              <a:t>/</a:t>
            </a:r>
            <a:r>
              <a:rPr lang="zh-CN" altLang="en-US" sz="2004" dirty="0">
                <a:solidFill>
                  <a:srgbClr val="000000"/>
                </a:solidFill>
                <a:latin typeface="微软雅黑"/>
              </a:rPr>
              <a:t>测试的结果，多分类的两两混淆矩阵</a:t>
            </a:r>
            <a:r>
              <a:rPr lang="en-US" altLang="zh-CN" sz="2004" dirty="0">
                <a:solidFill>
                  <a:srgbClr val="000000"/>
                </a:solidFill>
                <a:latin typeface="Times New Roman"/>
              </a:rPr>
              <a:t>)</a:t>
            </a:r>
            <a:endParaRPr lang="zh-CN" altLang="en-US" sz="2004" dirty="0">
              <a:solidFill>
                <a:srgbClr val="000000"/>
              </a:solidFill>
              <a:latin typeface="Times New Roman"/>
            </a:endParaRPr>
          </a:p>
        </p:txBody>
      </p:sp>
      <p:sp>
        <p:nvSpPr>
          <p:cNvPr id="30" name="TextBox 29"/>
          <p:cNvSpPr txBox="1"/>
          <p:nvPr/>
        </p:nvSpPr>
        <p:spPr>
          <a:xfrm>
            <a:off x="416966" y="2566161"/>
            <a:ext cx="3096489" cy="263534"/>
          </a:xfrm>
          <a:prstGeom prst="rect">
            <a:avLst/>
          </a:prstGeom>
          <a:noFill/>
        </p:spPr>
        <p:txBody>
          <a:bodyPr vert="horz" wrap="none" lIns="0" tIns="0" rIns="0" bIns="0" rtlCol="0">
            <a:spAutoFit/>
          </a:bodyPr>
          <a:lstStyle/>
          <a:p>
            <a:pPr>
              <a:lnSpc>
                <a:spcPts val="2182"/>
              </a:lnSpc>
            </a:pPr>
            <a:r>
              <a:rPr lang="zh-CN" altLang="en-US">
                <a:solidFill>
                  <a:srgbClr val="FF0000"/>
                </a:solidFill>
                <a:latin typeface="微软雅黑"/>
              </a:rPr>
              <a:t>宏</a:t>
            </a:r>
            <a:r>
              <a:rPr lang="en-US" altLang="zh-CN" sz="1596" b="1">
                <a:solidFill>
                  <a:srgbClr val="FF0000"/>
                </a:solidFill>
                <a:latin typeface="Times New Roman"/>
              </a:rPr>
              <a:t>(macro-)</a:t>
            </a:r>
            <a:r>
              <a:rPr lang="zh-CN" altLang="en-US">
                <a:solidFill>
                  <a:srgbClr val="000000"/>
                </a:solidFill>
                <a:latin typeface="微软雅黑"/>
              </a:rPr>
              <a:t>查准率、查全率、</a:t>
            </a:r>
            <a:r>
              <a:rPr lang="en-US" altLang="zh-CN">
                <a:solidFill>
                  <a:srgbClr val="000000"/>
                </a:solidFill>
                <a:latin typeface="Times New Roman"/>
              </a:rPr>
              <a:t>F1</a:t>
            </a:r>
            <a:endParaRPr lang="zh-CN" altLang="en-US">
              <a:solidFill>
                <a:srgbClr val="000000"/>
              </a:solidFill>
              <a:latin typeface="Times New Roman"/>
            </a:endParaRPr>
          </a:p>
        </p:txBody>
      </p:sp>
      <p:sp>
        <p:nvSpPr>
          <p:cNvPr id="31" name="TextBox 30"/>
          <p:cNvSpPr txBox="1"/>
          <p:nvPr/>
        </p:nvSpPr>
        <p:spPr>
          <a:xfrm>
            <a:off x="5015229" y="2557600"/>
            <a:ext cx="3053208" cy="263598"/>
          </a:xfrm>
          <a:prstGeom prst="rect">
            <a:avLst/>
          </a:prstGeom>
          <a:noFill/>
        </p:spPr>
        <p:txBody>
          <a:bodyPr vert="horz" wrap="none" lIns="0" tIns="0" rIns="0" bIns="0" rtlCol="0">
            <a:spAutoFit/>
          </a:bodyPr>
          <a:lstStyle/>
          <a:p>
            <a:pPr>
              <a:lnSpc>
                <a:spcPts val="2185"/>
              </a:lnSpc>
            </a:pPr>
            <a:r>
              <a:rPr lang="zh-CN" altLang="en-US" sz="1802" dirty="0">
                <a:solidFill>
                  <a:srgbClr val="FF0000"/>
                </a:solidFill>
                <a:latin typeface="微软雅黑"/>
              </a:rPr>
              <a:t>微</a:t>
            </a:r>
            <a:r>
              <a:rPr lang="en-US" altLang="zh-CN" sz="1598" b="1" dirty="0">
                <a:solidFill>
                  <a:srgbClr val="FF0000"/>
                </a:solidFill>
                <a:latin typeface="Times New Roman"/>
              </a:rPr>
              <a:t>(micro-)</a:t>
            </a:r>
            <a:r>
              <a:rPr lang="zh-CN" altLang="en-US" sz="1802" dirty="0">
                <a:solidFill>
                  <a:srgbClr val="000000"/>
                </a:solidFill>
                <a:latin typeface="微软雅黑"/>
              </a:rPr>
              <a:t>查准率、查全率、</a:t>
            </a:r>
            <a:r>
              <a:rPr lang="en-US" altLang="zh-CN" sz="1802" dirty="0">
                <a:solidFill>
                  <a:srgbClr val="000000"/>
                </a:solidFill>
                <a:latin typeface="Times New Roman"/>
              </a:rPr>
              <a:t>F1</a:t>
            </a:r>
            <a:endParaRPr lang="zh-CN" altLang="en-US" sz="1802" dirty="0">
              <a:solidFill>
                <a:srgbClr val="000000"/>
              </a:solidFill>
              <a:latin typeface="Times New Roman"/>
            </a:endParaRPr>
          </a:p>
        </p:txBody>
      </p:sp>
      <p:pic>
        <p:nvPicPr>
          <p:cNvPr id="10" name="图片 9">
            <a:extLst>
              <a:ext uri="{FF2B5EF4-FFF2-40B4-BE49-F238E27FC236}">
                <a16:creationId xmlns:a16="http://schemas.microsoft.com/office/drawing/2014/main" xmlns="" id="{D77749FB-C411-453D-AEAC-21F8D3305CB3}"/>
              </a:ext>
            </a:extLst>
          </p:cNvPr>
          <p:cNvPicPr>
            <a:picLocks noChangeAspect="1"/>
          </p:cNvPicPr>
          <p:nvPr/>
        </p:nvPicPr>
        <p:blipFill>
          <a:blip r:embed="rId5" cstate="print"/>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68945C9A-4A22-470B-9A66-F12A20E9EE13}"/>
              </a:ext>
            </a:extLst>
          </p:cNvPr>
          <p:cNvSpPr>
            <a:spLocks noGrp="1"/>
          </p:cNvSpPr>
          <p:nvPr>
            <p:ph idx="1"/>
          </p:nvPr>
        </p:nvSpPr>
        <p:spPr/>
        <p:txBody>
          <a:bodyPr>
            <a:normAutofit/>
          </a:bodyPr>
          <a:lstStyle/>
          <a:p>
            <a:r>
              <a:rPr lang="zh-CN" altLang="en-US" dirty="0"/>
              <a:t>接收者操作特征（</a:t>
            </a:r>
            <a:r>
              <a:rPr lang="en-US" altLang="zh-CN" dirty="0"/>
              <a:t>Receiver Operating Characteristic</a:t>
            </a:r>
            <a:r>
              <a:rPr lang="zh-CN" altLang="en-US" dirty="0"/>
              <a:t>，</a:t>
            </a:r>
            <a:r>
              <a:rPr lang="en-US" altLang="zh-CN" dirty="0"/>
              <a:t>ROC)</a:t>
            </a:r>
            <a:r>
              <a:rPr lang="zh-CN" altLang="en-US" dirty="0"/>
              <a:t>曲线是一种比较两个分类模型有用的可视化工具。</a:t>
            </a:r>
            <a:r>
              <a:rPr lang="en-US" altLang="zh-CN" dirty="0"/>
              <a:t>ROC</a:t>
            </a:r>
            <a:r>
              <a:rPr lang="zh-CN" altLang="en-US" dirty="0"/>
              <a:t>曲线源于信号检测理论，是第二次世界大战</a:t>
            </a:r>
            <a:r>
              <a:rPr lang="zh-CN" altLang="en-US" dirty="0" smtClean="0"/>
              <a:t>期间用于敌机</a:t>
            </a:r>
            <a:r>
              <a:rPr lang="zh-CN" altLang="en-US" dirty="0" smtClean="0"/>
              <a:t>检测的雷达信号分析技术。</a:t>
            </a:r>
            <a:endParaRPr lang="en-US" altLang="zh-CN" dirty="0"/>
          </a:p>
          <a:p>
            <a:endParaRPr lang="en-US" altLang="zh-CN" dirty="0"/>
          </a:p>
          <a:p>
            <a:r>
              <a:rPr lang="en-US" altLang="zh-CN" dirty="0"/>
              <a:t>ROC</a:t>
            </a:r>
            <a:r>
              <a:rPr lang="zh-CN" altLang="en-US" dirty="0"/>
              <a:t>曲线显示了给定模型的真正例率（</a:t>
            </a:r>
            <a:r>
              <a:rPr lang="en-US" altLang="zh-CN" dirty="0"/>
              <a:t>TPR</a:t>
            </a:r>
            <a:r>
              <a:rPr lang="zh-CN" altLang="en-US" dirty="0"/>
              <a:t>）和假正例率（</a:t>
            </a:r>
            <a:r>
              <a:rPr lang="en-US" altLang="zh-CN" dirty="0"/>
              <a:t>FPR)</a:t>
            </a:r>
            <a:r>
              <a:rPr lang="zh-CN" altLang="en-US" dirty="0"/>
              <a:t>之间的权衡。</a:t>
            </a:r>
          </a:p>
        </p:txBody>
      </p:sp>
      <p:sp>
        <p:nvSpPr>
          <p:cNvPr id="3" name="标题 2">
            <a:extLst>
              <a:ext uri="{FF2B5EF4-FFF2-40B4-BE49-F238E27FC236}">
                <a16:creationId xmlns:a16="http://schemas.microsoft.com/office/drawing/2014/main" xmlns="" id="{8438E90A-092D-4218-8D5D-D43FF54BBF87}"/>
              </a:ext>
            </a:extLst>
          </p:cNvPr>
          <p:cNvSpPr>
            <a:spLocks noGrp="1"/>
          </p:cNvSpPr>
          <p:nvPr>
            <p:ph type="title"/>
          </p:nvPr>
        </p:nvSpPr>
        <p:spPr>
          <a:xfrm>
            <a:off x="576943" y="0"/>
            <a:ext cx="8229600" cy="1143000"/>
          </a:xfrm>
        </p:spPr>
        <p:txBody>
          <a:bodyPr/>
          <a:lstStyle/>
          <a:p>
            <a:r>
              <a:rPr lang="en-US" altLang="zh-CN" dirty="0"/>
              <a:t>ROC</a:t>
            </a:r>
            <a:r>
              <a:rPr lang="zh-CN" altLang="en-US" dirty="0"/>
              <a:t>曲线</a:t>
            </a:r>
          </a:p>
        </p:txBody>
      </p:sp>
    </p:spTree>
    <p:extLst>
      <p:ext uri="{BB962C8B-B14F-4D97-AF65-F5344CB8AC3E}">
        <p14:creationId xmlns="" xmlns:p14="http://schemas.microsoft.com/office/powerpoint/2010/main" val="358733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98881" y="4798314"/>
            <a:ext cx="2484121" cy="598933"/>
          </a:xfrm>
          <a:custGeom>
            <a:avLst/>
            <a:gdLst/>
            <a:ahLst/>
            <a:cxnLst/>
            <a:rect l="0" t="0" r="0" b="0"/>
            <a:pathLst>
              <a:path w="2484121" h="598933">
                <a:moveTo>
                  <a:pt x="0" y="598932"/>
                </a:moveTo>
                <a:lnTo>
                  <a:pt x="2484120" y="598932"/>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327141" y="4377690"/>
            <a:ext cx="2484121" cy="598932"/>
          </a:xfrm>
          <a:custGeom>
            <a:avLst/>
            <a:gdLst/>
            <a:ahLst/>
            <a:cxnLst/>
            <a:rect l="0" t="0" r="0" b="0"/>
            <a:pathLst>
              <a:path w="2484121" h="598932">
                <a:moveTo>
                  <a:pt x="0" y="598931"/>
                </a:moveTo>
                <a:lnTo>
                  <a:pt x="2484120" y="598931"/>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BF6.tmp"/>
          <p:cNvPicPr>
            <a:picLocks/>
          </p:cNvPicPr>
          <p:nvPr/>
        </p:nvPicPr>
        <p:blipFill>
          <a:blip r:embed="rId2" cstate="print"/>
          <a:stretch>
            <a:fillRect/>
          </a:stretch>
        </p:blipFill>
        <p:spPr>
          <a:xfrm>
            <a:off x="135380" y="1625599"/>
            <a:ext cx="5191761" cy="4041553"/>
          </a:xfrm>
          <a:prstGeom prst="rect">
            <a:avLst/>
          </a:prstGeom>
        </p:spPr>
      </p:pic>
      <p:pic>
        <p:nvPicPr>
          <p:cNvPr id="5" name="图片 4" descr="ws_3BF7.tmp"/>
          <p:cNvPicPr>
            <a:picLocks/>
          </p:cNvPicPr>
          <p:nvPr/>
        </p:nvPicPr>
        <p:blipFill>
          <a:blip r:embed="rId3" cstate="print"/>
          <a:stretch>
            <a:fillRect/>
          </a:stretch>
        </p:blipFill>
        <p:spPr>
          <a:xfrm>
            <a:off x="5384800" y="4368800"/>
            <a:ext cx="2362200" cy="647700"/>
          </a:xfrm>
          <a:prstGeom prst="rect">
            <a:avLst/>
          </a:prstGeom>
        </p:spPr>
      </p:pic>
      <p:sp>
        <p:nvSpPr>
          <p:cNvPr id="31" name="TextBox 30"/>
          <p:cNvSpPr txBox="1"/>
          <p:nvPr/>
        </p:nvSpPr>
        <p:spPr>
          <a:xfrm>
            <a:off x="515982" y="150836"/>
            <a:ext cx="8159285" cy="2949525"/>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431800" algn="l"/>
                <a:tab pos="2501900" algn="l"/>
                <a:tab pos="5359400" algn="l"/>
              </a:tabLst>
              <a:defRPr/>
            </a:pPr>
            <a:r>
              <a:rPr lang="en-US" altLang="zh-CN" sz="2796" dirty="0">
                <a:solidFill>
                  <a:srgbClr val="000000"/>
                </a:solidFill>
                <a:latin typeface="Times New Roman"/>
              </a:rPr>
              <a:t>ROC, AUC</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3071"/>
              </a:lnSpc>
              <a:buClrTx/>
              <a:buSzTx/>
              <a:buNone/>
              <a:tabLst>
                <a:tab pos="431800" algn="l"/>
                <a:tab pos="2501900" algn="l"/>
                <a:tab pos="5359400" algn="l"/>
              </a:tabLst>
              <a:defRPr/>
            </a:pPr>
            <a:r>
              <a:rPr lang="en-US" altLang="zh-CN" sz="2796" dirty="0">
                <a:solidFill>
                  <a:srgbClr val="000000"/>
                </a:solidFill>
                <a:latin typeface="Times New Roman"/>
              </a:rPr>
              <a:t>	</a:t>
            </a:r>
            <a:r>
              <a:rPr lang="en-US" altLang="zh-CN" sz="2400" dirty="0">
                <a:solidFill>
                  <a:srgbClr val="000000"/>
                </a:solidFill>
                <a:latin typeface="Times New Roman"/>
              </a:rPr>
              <a:t>AUC: </a:t>
            </a:r>
            <a:r>
              <a:rPr lang="en-US" altLang="zh-CN" sz="2400" b="1" dirty="0">
                <a:solidFill>
                  <a:srgbClr val="000000"/>
                </a:solidFill>
                <a:latin typeface="Times New Roman"/>
              </a:rPr>
              <a:t>A</a:t>
            </a:r>
            <a:r>
              <a:rPr lang="en-US" altLang="zh-CN" sz="2400" dirty="0">
                <a:solidFill>
                  <a:srgbClr val="000000"/>
                </a:solidFill>
                <a:latin typeface="Times New Roman"/>
              </a:rPr>
              <a:t>rea </a:t>
            </a:r>
            <a:r>
              <a:rPr lang="en-US" altLang="zh-CN" sz="2400" b="1" dirty="0">
                <a:solidFill>
                  <a:srgbClr val="000000"/>
                </a:solidFill>
                <a:latin typeface="Times New Roman"/>
              </a:rPr>
              <a:t>U</a:t>
            </a:r>
            <a:r>
              <a:rPr lang="en-US" altLang="zh-CN" sz="2400" dirty="0">
                <a:solidFill>
                  <a:srgbClr val="000000"/>
                </a:solidFill>
                <a:latin typeface="Times New Roman"/>
              </a:rPr>
              <a:t>nder the ROC </a:t>
            </a:r>
            <a:r>
              <a:rPr lang="en-US" altLang="zh-CN" sz="2400" b="1" dirty="0">
                <a:solidFill>
                  <a:srgbClr val="000000"/>
                </a:solidFill>
                <a:latin typeface="Times New Roman"/>
              </a:rPr>
              <a:t>C</a:t>
            </a:r>
            <a:r>
              <a:rPr lang="en-US" altLang="zh-CN" sz="2400" dirty="0">
                <a:solidFill>
                  <a:srgbClr val="000000"/>
                </a:solidFill>
                <a:latin typeface="Times New Roman"/>
              </a:rPr>
              <a:t>urve</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2817"/>
              </a:lnSpc>
              <a:buClrTx/>
              <a:buSzTx/>
              <a:buNone/>
              <a:tabLst>
                <a:tab pos="431800" algn="l"/>
                <a:tab pos="2501900" algn="l"/>
                <a:tab pos="5359400" algn="l"/>
              </a:tabLst>
              <a:defRPr/>
            </a:pPr>
            <a:r>
              <a:rPr lang="en-US" altLang="zh-CN" sz="2196" dirty="0">
                <a:solidFill>
                  <a:srgbClr val="000000"/>
                </a:solidFill>
                <a:latin typeface="Times New Roman"/>
              </a:rPr>
              <a:t>			</a:t>
            </a:r>
            <a:r>
              <a:rPr lang="en-US" altLang="zh-CN" sz="2196" dirty="0">
                <a:solidFill>
                  <a:srgbClr val="FF0000"/>
                </a:solidFill>
                <a:latin typeface="Times New Roman"/>
              </a:rPr>
              <a:t>ROC </a:t>
            </a:r>
            <a:r>
              <a:rPr lang="en-US" altLang="zh-CN" dirty="0">
                <a:solidFill>
                  <a:srgbClr val="FF0000"/>
                </a:solidFill>
                <a:latin typeface="Times New Roman"/>
              </a:rPr>
              <a:t>(Receiver Operating</a:t>
            </a:r>
          </a:p>
          <a:p>
            <a:pPr marL="0" marR="0" lvl="0" indent="0" defTabSz="914400" eaLnBrk="1" fontAlgn="auto" latinLnBrk="0" hangingPunct="1">
              <a:lnSpc>
                <a:spcPts val="2640"/>
              </a:lnSpc>
              <a:buClrTx/>
              <a:buSzTx/>
              <a:buNone/>
              <a:tabLst>
                <a:tab pos="431800" algn="l"/>
                <a:tab pos="2501900" algn="l"/>
                <a:tab pos="5359400" algn="l"/>
              </a:tabLst>
              <a:defRPr/>
            </a:pPr>
            <a:r>
              <a:rPr lang="en-US" altLang="zh-CN" dirty="0">
                <a:solidFill>
                  <a:srgbClr val="FF0000"/>
                </a:solidFill>
                <a:latin typeface="Times New Roman"/>
              </a:rPr>
              <a:t>			Characteristic) </a:t>
            </a:r>
            <a:r>
              <a:rPr lang="en-US" altLang="zh-CN" sz="2196" dirty="0">
                <a:solidFill>
                  <a:srgbClr val="FF0000"/>
                </a:solidFill>
                <a:latin typeface="Times New Roman"/>
              </a:rPr>
              <a:t>Curve </a:t>
            </a:r>
            <a:r>
              <a:rPr lang="en-US" altLang="zh-CN" sz="1596" dirty="0">
                <a:solidFill>
                  <a:srgbClr val="C00000"/>
                </a:solidFill>
                <a:latin typeface="Times New Roman"/>
              </a:rPr>
              <a:t>[Green</a:t>
            </a:r>
          </a:p>
          <a:p>
            <a:pPr marL="0" marR="0" lvl="0" indent="0" defTabSz="914400" eaLnBrk="1" fontAlgn="auto" latinLnBrk="0" hangingPunct="1">
              <a:lnSpc>
                <a:spcPts val="1916"/>
              </a:lnSpc>
              <a:buClrTx/>
              <a:buSzTx/>
              <a:buNone/>
              <a:tabLst>
                <a:tab pos="431800" algn="l"/>
                <a:tab pos="2501900" algn="l"/>
                <a:tab pos="5359400" algn="l"/>
              </a:tabLst>
              <a:defRPr/>
            </a:pPr>
            <a:r>
              <a:rPr lang="en-US" altLang="zh-CN" sz="1596" dirty="0">
                <a:solidFill>
                  <a:srgbClr val="C00000"/>
                </a:solidFill>
                <a:latin typeface="Times New Roman"/>
              </a:rPr>
              <a:t>			&amp; </a:t>
            </a:r>
            <a:r>
              <a:rPr lang="en-US" altLang="zh-CN" sz="1596" dirty="0" err="1">
                <a:solidFill>
                  <a:srgbClr val="C00000"/>
                </a:solidFill>
                <a:latin typeface="Times New Roman"/>
              </a:rPr>
              <a:t>Swets</a:t>
            </a:r>
            <a:r>
              <a:rPr lang="en-US" altLang="zh-CN" sz="1596" dirty="0">
                <a:solidFill>
                  <a:srgbClr val="C00000"/>
                </a:solidFill>
                <a:latin typeface="Times New Roman"/>
              </a:rPr>
              <a:t>, Book 66; </a:t>
            </a:r>
            <a:r>
              <a:rPr lang="en-US" altLang="zh-CN" sz="1596" dirty="0" err="1">
                <a:solidFill>
                  <a:srgbClr val="C00000"/>
                </a:solidFill>
                <a:latin typeface="Times New Roman"/>
              </a:rPr>
              <a:t>Spackman</a:t>
            </a:r>
            <a:r>
              <a:rPr lang="en-US" altLang="zh-CN" sz="1596" dirty="0">
                <a:solidFill>
                  <a:srgbClr val="C00000"/>
                </a:solidFill>
                <a:latin typeface="Times New Roman"/>
              </a:rPr>
              <a:t>,</a:t>
            </a:r>
          </a:p>
          <a:p>
            <a:pPr marL="0" marR="0" lvl="0" indent="0" defTabSz="914400" eaLnBrk="1" fontAlgn="auto" latinLnBrk="0" hangingPunct="1">
              <a:lnSpc>
                <a:spcPts val="1920"/>
              </a:lnSpc>
              <a:buClrTx/>
              <a:buSzTx/>
              <a:buNone/>
              <a:tabLst>
                <a:tab pos="431800" algn="l"/>
                <a:tab pos="2501900" algn="l"/>
                <a:tab pos="5359400" algn="l"/>
              </a:tabLst>
              <a:defRPr/>
            </a:pPr>
            <a:r>
              <a:rPr lang="en-US" altLang="zh-CN" sz="1596" dirty="0">
                <a:solidFill>
                  <a:srgbClr val="C00000"/>
                </a:solidFill>
                <a:latin typeface="Times New Roman"/>
              </a:rPr>
              <a:t>			IWML’89]</a:t>
            </a:r>
          </a:p>
          <a:p>
            <a:pPr marL="0" marR="0" lvl="0" indent="0" defTabSz="914400" eaLnBrk="1" fontAlgn="auto" latinLnBrk="0" hangingPunct="1">
              <a:lnSpc>
                <a:spcPts val="2280"/>
              </a:lnSpc>
              <a:buClrTx/>
              <a:buSzTx/>
              <a:buNone/>
              <a:tabLst>
                <a:tab pos="431800" algn="l"/>
                <a:tab pos="2501900" algn="l"/>
                <a:tab pos="5359400" algn="l"/>
              </a:tabLst>
              <a:defRPr/>
            </a:pPr>
            <a:r>
              <a:rPr lang="en-US" altLang="zh-CN" sz="1596" dirty="0">
                <a:solidFill>
                  <a:srgbClr val="C00000"/>
                </a:solidFill>
                <a:latin typeface="Times New Roman"/>
              </a:rPr>
              <a:t>		</a:t>
            </a:r>
            <a:r>
              <a:rPr lang="en-US" altLang="zh-CN" sz="2006" i="1" dirty="0">
                <a:solidFill>
                  <a:srgbClr val="FFFF00"/>
                </a:solidFill>
                <a:latin typeface="Calibri"/>
              </a:rPr>
              <a:t>Area Under</a:t>
            </a:r>
            <a:endParaRPr lang="zh-CN" altLang="en-US" sz="2006" i="1" dirty="0">
              <a:solidFill>
                <a:srgbClr val="FFFF00"/>
              </a:solidFill>
              <a:latin typeface="Calibri"/>
            </a:endParaRPr>
          </a:p>
        </p:txBody>
      </p:sp>
      <p:sp>
        <p:nvSpPr>
          <p:cNvPr id="32" name="TextBox 31"/>
          <p:cNvSpPr txBox="1"/>
          <p:nvPr/>
        </p:nvSpPr>
        <p:spPr>
          <a:xfrm>
            <a:off x="5510784" y="3444900"/>
            <a:ext cx="2683170" cy="312137"/>
          </a:xfrm>
          <a:prstGeom prst="rect">
            <a:avLst/>
          </a:prstGeom>
          <a:noFill/>
        </p:spPr>
        <p:txBody>
          <a:bodyPr vert="horz" wrap="none" lIns="0" tIns="0" rIns="0" bIns="0" rtlCol="0">
            <a:spAutoFit/>
          </a:bodyPr>
          <a:lstStyle/>
          <a:p>
            <a:pPr>
              <a:lnSpc>
                <a:spcPts val="2402"/>
              </a:lnSpc>
            </a:pPr>
            <a:r>
              <a:rPr lang="en-US" altLang="zh-CN" sz="2402" i="1">
                <a:solidFill>
                  <a:srgbClr val="000000"/>
                </a:solidFill>
                <a:latin typeface="Calibri"/>
              </a:rPr>
              <a:t>The bigger, the better</a:t>
            </a:r>
            <a:endParaRPr lang="zh-CN" altLang="en-US" sz="2402" i="1">
              <a:solidFill>
                <a:srgbClr val="000000"/>
              </a:solidFill>
              <a:latin typeface="Calibri"/>
            </a:endParaRPr>
          </a:p>
        </p:txBody>
      </p:sp>
      <p:pic>
        <p:nvPicPr>
          <p:cNvPr id="8" name="图片 7">
            <a:extLst>
              <a:ext uri="{FF2B5EF4-FFF2-40B4-BE49-F238E27FC236}">
                <a16:creationId xmlns:a16="http://schemas.microsoft.com/office/drawing/2014/main" xmlns="" id="{B30DF492-72E7-496F-B2A6-67542B7BE133}"/>
              </a:ext>
            </a:extLst>
          </p:cNvPr>
          <p:cNvPicPr>
            <a:picLocks noChangeAspect="1"/>
          </p:cNvPicPr>
          <p:nvPr/>
        </p:nvPicPr>
        <p:blipFill>
          <a:blip r:embed="rId4" cstate="print"/>
          <a:stretch>
            <a:fillRect/>
          </a:stretch>
        </p:blipFill>
        <p:spPr>
          <a:xfrm>
            <a:off x="91439" y="677729"/>
            <a:ext cx="8372475" cy="3238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79371" cy="838155"/>
          </a:xfrm>
        </p:spPr>
        <p:txBody>
          <a:bodyPr/>
          <a:lstStyle/>
          <a:p>
            <a:r>
              <a:rPr lang="en-US" altLang="zh-CN" dirty="0"/>
              <a:t>ROC</a:t>
            </a:r>
            <a:r>
              <a:rPr lang="zh-CN" altLang="en-US" dirty="0"/>
              <a:t>曲线</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78817" y="1481328"/>
            <a:ext cx="9065183" cy="510203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2775" y="0"/>
            <a:ext cx="5588168" cy="1143000"/>
          </a:xfrm>
        </p:spPr>
        <p:txBody>
          <a:bodyPr>
            <a:normAutofit/>
          </a:bodyPr>
          <a:lstStyle/>
          <a:p>
            <a:r>
              <a:rPr lang="zh-CN" altLang="en-US" dirty="0"/>
              <a:t>评价分类器的性能</a:t>
            </a:r>
          </a:p>
        </p:txBody>
      </p:sp>
      <p:sp>
        <p:nvSpPr>
          <p:cNvPr id="3" name="内容占位符 2"/>
          <p:cNvSpPr>
            <a:spLocks noGrp="1"/>
          </p:cNvSpPr>
          <p:nvPr>
            <p:ph idx="1"/>
          </p:nvPr>
        </p:nvSpPr>
        <p:spPr/>
        <p:txBody>
          <a:bodyPr/>
          <a:lstStyle/>
          <a:p>
            <a:r>
              <a:rPr lang="en-US" altLang="zh-CN" dirty="0"/>
              <a:t>ROC</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2007356" y="1523222"/>
            <a:ext cx="6381733" cy="3834292"/>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4459956" y="5504427"/>
            <a:ext cx="2270453" cy="406439"/>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211006" y="2492895"/>
            <a:ext cx="539450" cy="225985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11988" y="0"/>
            <a:ext cx="8229600" cy="1143000"/>
          </a:xfrm>
        </p:spPr>
        <p:txBody>
          <a:bodyPr/>
          <a:lstStyle/>
          <a:p>
            <a:r>
              <a:rPr lang="en-US" altLang="zh-CN" dirty="0"/>
              <a:t>ROC</a:t>
            </a:r>
            <a:r>
              <a:rPr lang="zh-CN" altLang="en-US" dirty="0"/>
              <a:t>曲线与</a:t>
            </a:r>
            <a:r>
              <a:rPr lang="en-US" altLang="zh-CN" dirty="0"/>
              <a:t>AUC</a:t>
            </a:r>
            <a:r>
              <a:rPr lang="zh-CN" altLang="en-US" dirty="0"/>
              <a:t>示意图</a:t>
            </a:r>
          </a:p>
        </p:txBody>
      </p:sp>
      <p:sp>
        <p:nvSpPr>
          <p:cNvPr id="8" name="矩形 7"/>
          <p:cNvSpPr/>
          <p:nvPr/>
        </p:nvSpPr>
        <p:spPr>
          <a:xfrm>
            <a:off x="496386" y="4885508"/>
            <a:ext cx="7860804" cy="830997"/>
          </a:xfrm>
          <a:prstGeom prst="rect">
            <a:avLst/>
          </a:prstGeom>
        </p:spPr>
        <p:txBody>
          <a:bodyPr wrap="square">
            <a:spAutoFit/>
          </a:bodyPr>
          <a:lstStyle/>
          <a:p>
            <a:r>
              <a:rPr lang="zh-CN" altLang="en-US" sz="2400" dirty="0"/>
              <a:t>若一个学习器的</a:t>
            </a:r>
            <a:r>
              <a:rPr lang="en-US" altLang="zh-CN" sz="2400" dirty="0"/>
              <a:t>ROC</a:t>
            </a:r>
            <a:r>
              <a:rPr lang="zh-CN" altLang="en-US" sz="2400" dirty="0"/>
              <a:t>曲线被另一个包住，后者的性能能优于前者；若交叉，判断</a:t>
            </a:r>
            <a:r>
              <a:rPr lang="en-US" altLang="zh-CN" sz="2400" dirty="0"/>
              <a:t>ROC</a:t>
            </a:r>
            <a:r>
              <a:rPr lang="zh-CN" altLang="en-US" sz="2400" dirty="0"/>
              <a:t>曲线下的面积，即</a:t>
            </a:r>
            <a:r>
              <a:rPr lang="en-US" altLang="zh-CN" sz="2400" dirty="0"/>
              <a:t>AUC</a:t>
            </a:r>
            <a:endParaRPr lang="zh-CN" altLang="en-US" sz="2400" dirty="0"/>
          </a:p>
        </p:txBody>
      </p:sp>
      <p:pic>
        <p:nvPicPr>
          <p:cNvPr id="5" name="图片 4">
            <a:extLst>
              <a:ext uri="{FF2B5EF4-FFF2-40B4-BE49-F238E27FC236}">
                <a16:creationId xmlns:a16="http://schemas.microsoft.com/office/drawing/2014/main" xmlns="" id="{3DF2F4DA-049F-45C7-9F6F-83FFE9F717D6}"/>
              </a:ext>
            </a:extLst>
          </p:cNvPr>
          <p:cNvPicPr>
            <a:picLocks noChangeAspect="1"/>
          </p:cNvPicPr>
          <p:nvPr/>
        </p:nvPicPr>
        <p:blipFill>
          <a:blip r:embed="rId3" cstate="print"/>
          <a:stretch>
            <a:fillRect/>
          </a:stretch>
        </p:blipFill>
        <p:spPr>
          <a:xfrm>
            <a:off x="265814" y="1363405"/>
            <a:ext cx="3711145" cy="3444519"/>
          </a:xfrm>
          <a:prstGeom prst="rect">
            <a:avLst/>
          </a:prstGeom>
        </p:spPr>
      </p:pic>
      <p:pic>
        <p:nvPicPr>
          <p:cNvPr id="7" name="图片 6">
            <a:extLst>
              <a:ext uri="{FF2B5EF4-FFF2-40B4-BE49-F238E27FC236}">
                <a16:creationId xmlns:a16="http://schemas.microsoft.com/office/drawing/2014/main" xmlns="" id="{67E2A2FC-4102-411D-82EB-6627ECD4AB92}"/>
              </a:ext>
            </a:extLst>
          </p:cNvPr>
          <p:cNvPicPr>
            <a:picLocks noChangeAspect="1"/>
          </p:cNvPicPr>
          <p:nvPr/>
        </p:nvPicPr>
        <p:blipFill>
          <a:blip r:embed="rId4" cstate="print"/>
          <a:stretch>
            <a:fillRect/>
          </a:stretch>
        </p:blipFill>
        <p:spPr>
          <a:xfrm>
            <a:off x="4168345" y="1318799"/>
            <a:ext cx="3829816" cy="3507747"/>
          </a:xfrm>
          <a:prstGeom prst="rect">
            <a:avLst/>
          </a:prstGeom>
        </p:spPr>
      </p:pic>
      <p:pic>
        <p:nvPicPr>
          <p:cNvPr id="10" name="图片 9">
            <a:extLst>
              <a:ext uri="{FF2B5EF4-FFF2-40B4-BE49-F238E27FC236}">
                <a16:creationId xmlns:a16="http://schemas.microsoft.com/office/drawing/2014/main" xmlns="" id="{ED3423E6-2CCA-4454-91E3-B37E3D06F2CE}"/>
              </a:ext>
            </a:extLst>
          </p:cNvPr>
          <p:cNvPicPr>
            <a:picLocks noChangeAspect="1"/>
          </p:cNvPicPr>
          <p:nvPr/>
        </p:nvPicPr>
        <p:blipFill>
          <a:blip r:embed="rId5" cstate="print"/>
          <a:stretch>
            <a:fillRect/>
          </a:stretch>
        </p:blipFill>
        <p:spPr>
          <a:xfrm>
            <a:off x="3513639" y="5661995"/>
            <a:ext cx="5364547" cy="11445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98881" y="4798314"/>
            <a:ext cx="2484121" cy="598933"/>
          </a:xfrm>
          <a:custGeom>
            <a:avLst/>
            <a:gdLst/>
            <a:ahLst/>
            <a:cxnLst/>
            <a:rect l="0" t="0" r="0" b="0"/>
            <a:pathLst>
              <a:path w="2484121" h="598933">
                <a:moveTo>
                  <a:pt x="0" y="598932"/>
                </a:moveTo>
                <a:lnTo>
                  <a:pt x="2484120" y="598932"/>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327141" y="4377690"/>
            <a:ext cx="2484121" cy="598932"/>
          </a:xfrm>
          <a:custGeom>
            <a:avLst/>
            <a:gdLst/>
            <a:ahLst/>
            <a:cxnLst/>
            <a:rect l="0" t="0" r="0" b="0"/>
            <a:pathLst>
              <a:path w="2484121" h="598932">
                <a:moveTo>
                  <a:pt x="0" y="598931"/>
                </a:moveTo>
                <a:lnTo>
                  <a:pt x="2484120" y="598931"/>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BF6.tmp"/>
          <p:cNvPicPr>
            <a:picLocks/>
          </p:cNvPicPr>
          <p:nvPr/>
        </p:nvPicPr>
        <p:blipFill>
          <a:blip r:embed="rId3" cstate="print"/>
          <a:stretch>
            <a:fillRect/>
          </a:stretch>
        </p:blipFill>
        <p:spPr>
          <a:xfrm>
            <a:off x="279400" y="1625600"/>
            <a:ext cx="5003800" cy="3784600"/>
          </a:xfrm>
          <a:prstGeom prst="rect">
            <a:avLst/>
          </a:prstGeom>
        </p:spPr>
      </p:pic>
      <p:pic>
        <p:nvPicPr>
          <p:cNvPr id="5" name="图片 4" descr="ws_3BF7.tmp"/>
          <p:cNvPicPr>
            <a:picLocks/>
          </p:cNvPicPr>
          <p:nvPr/>
        </p:nvPicPr>
        <p:blipFill>
          <a:blip r:embed="rId4" cstate="print"/>
          <a:stretch>
            <a:fillRect/>
          </a:stretch>
        </p:blipFill>
        <p:spPr>
          <a:xfrm>
            <a:off x="5384800" y="4368800"/>
            <a:ext cx="2362200" cy="647700"/>
          </a:xfrm>
          <a:prstGeom prst="rect">
            <a:avLst/>
          </a:prstGeom>
        </p:spPr>
      </p:pic>
      <p:sp>
        <p:nvSpPr>
          <p:cNvPr id="31" name="TextBox 30"/>
          <p:cNvSpPr txBox="1"/>
          <p:nvPr/>
        </p:nvSpPr>
        <p:spPr>
          <a:xfrm>
            <a:off x="536068" y="150837"/>
            <a:ext cx="8159285" cy="2949525"/>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431800" algn="l"/>
                <a:tab pos="2501900" algn="l"/>
                <a:tab pos="5359400" algn="l"/>
              </a:tabLst>
              <a:defRPr/>
            </a:pPr>
            <a:r>
              <a:rPr lang="en-US" altLang="zh-CN" sz="3600" dirty="0">
                <a:solidFill>
                  <a:srgbClr val="000000"/>
                </a:solidFill>
                <a:latin typeface="Times New Roman"/>
              </a:rPr>
              <a:t>ROC, AUC</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3071"/>
              </a:lnSpc>
              <a:buClrTx/>
              <a:buSzTx/>
              <a:buNone/>
              <a:tabLst>
                <a:tab pos="431800" algn="l"/>
                <a:tab pos="2501900" algn="l"/>
                <a:tab pos="5359400" algn="l"/>
              </a:tabLst>
              <a:defRPr/>
            </a:pPr>
            <a:r>
              <a:rPr lang="en-US" altLang="zh-CN" sz="2796" dirty="0">
                <a:solidFill>
                  <a:srgbClr val="000000"/>
                </a:solidFill>
                <a:latin typeface="Times New Roman"/>
              </a:rPr>
              <a:t>	</a:t>
            </a:r>
            <a:r>
              <a:rPr lang="en-US" altLang="zh-CN" sz="2196" dirty="0">
                <a:solidFill>
                  <a:srgbClr val="000000"/>
                </a:solidFill>
                <a:latin typeface="Times New Roman"/>
              </a:rPr>
              <a:t>AUC: </a:t>
            </a:r>
            <a:r>
              <a:rPr lang="en-US" altLang="zh-CN" sz="2196" b="1" dirty="0">
                <a:solidFill>
                  <a:srgbClr val="000000"/>
                </a:solidFill>
                <a:latin typeface="Times New Roman"/>
              </a:rPr>
              <a:t>A</a:t>
            </a:r>
            <a:r>
              <a:rPr lang="en-US" altLang="zh-CN" sz="2196" dirty="0">
                <a:solidFill>
                  <a:srgbClr val="000000"/>
                </a:solidFill>
                <a:latin typeface="Times New Roman"/>
              </a:rPr>
              <a:t>rea </a:t>
            </a:r>
            <a:r>
              <a:rPr lang="en-US" altLang="zh-CN" sz="2196" b="1" dirty="0">
                <a:solidFill>
                  <a:srgbClr val="000000"/>
                </a:solidFill>
                <a:latin typeface="Times New Roman"/>
              </a:rPr>
              <a:t>U</a:t>
            </a:r>
            <a:r>
              <a:rPr lang="en-US" altLang="zh-CN" sz="2196" dirty="0">
                <a:solidFill>
                  <a:srgbClr val="000000"/>
                </a:solidFill>
                <a:latin typeface="Times New Roman"/>
              </a:rPr>
              <a:t>nder the ROC </a:t>
            </a:r>
            <a:r>
              <a:rPr lang="en-US" altLang="zh-CN" sz="2196" b="1" dirty="0">
                <a:solidFill>
                  <a:srgbClr val="000000"/>
                </a:solidFill>
                <a:latin typeface="Times New Roman"/>
              </a:rPr>
              <a:t>C</a:t>
            </a:r>
            <a:r>
              <a:rPr lang="en-US" altLang="zh-CN" sz="2196" dirty="0">
                <a:solidFill>
                  <a:srgbClr val="000000"/>
                </a:solidFill>
                <a:latin typeface="Times New Roman"/>
              </a:rPr>
              <a:t>urve</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2817"/>
              </a:lnSpc>
              <a:buClrTx/>
              <a:buSzTx/>
              <a:buNone/>
              <a:tabLst>
                <a:tab pos="431800" algn="l"/>
                <a:tab pos="2501900" algn="l"/>
                <a:tab pos="5359400" algn="l"/>
              </a:tabLst>
              <a:defRPr/>
            </a:pPr>
            <a:r>
              <a:rPr lang="en-US" altLang="zh-CN" sz="2196" dirty="0">
                <a:solidFill>
                  <a:srgbClr val="000000"/>
                </a:solidFill>
                <a:latin typeface="Times New Roman"/>
              </a:rPr>
              <a:t>			</a:t>
            </a:r>
            <a:r>
              <a:rPr lang="en-US" altLang="zh-CN" sz="2196" dirty="0">
                <a:solidFill>
                  <a:srgbClr val="FF0000"/>
                </a:solidFill>
                <a:latin typeface="Times New Roman"/>
              </a:rPr>
              <a:t>ROC </a:t>
            </a:r>
            <a:r>
              <a:rPr lang="en-US" altLang="zh-CN" dirty="0">
                <a:solidFill>
                  <a:srgbClr val="FF0000"/>
                </a:solidFill>
                <a:latin typeface="Times New Roman"/>
              </a:rPr>
              <a:t>(Receiver Operating</a:t>
            </a:r>
          </a:p>
          <a:p>
            <a:pPr marL="0" marR="0" lvl="0" indent="0" defTabSz="914400" eaLnBrk="1" fontAlgn="auto" latinLnBrk="0" hangingPunct="1">
              <a:lnSpc>
                <a:spcPts val="2640"/>
              </a:lnSpc>
              <a:buClrTx/>
              <a:buSzTx/>
              <a:buNone/>
              <a:tabLst>
                <a:tab pos="431800" algn="l"/>
                <a:tab pos="2501900" algn="l"/>
                <a:tab pos="5359400" algn="l"/>
              </a:tabLst>
              <a:defRPr/>
            </a:pPr>
            <a:r>
              <a:rPr lang="en-US" altLang="zh-CN" dirty="0">
                <a:solidFill>
                  <a:srgbClr val="FF0000"/>
                </a:solidFill>
                <a:latin typeface="Times New Roman"/>
              </a:rPr>
              <a:t>		</a:t>
            </a:r>
            <a:r>
              <a:rPr lang="en-US" altLang="zh-CN" sz="2800" dirty="0" err="1">
                <a:solidFill>
                  <a:srgbClr val="FF0000"/>
                </a:solidFill>
                <a:latin typeface="Times New Roman"/>
              </a:rPr>
              <a:t>l</a:t>
            </a:r>
            <a:r>
              <a:rPr lang="en-US" altLang="zh-CN" sz="2800" baseline="-25000" dirty="0" err="1">
                <a:solidFill>
                  <a:srgbClr val="FF0000"/>
                </a:solidFill>
                <a:latin typeface="Times New Roman"/>
              </a:rPr>
              <a:t>rank</a:t>
            </a:r>
            <a:r>
              <a:rPr lang="en-US" altLang="zh-CN" sz="2400" baseline="-25000" dirty="0">
                <a:solidFill>
                  <a:srgbClr val="FF0000"/>
                </a:solidFill>
                <a:latin typeface="Times New Roman"/>
              </a:rPr>
              <a:t>   </a:t>
            </a:r>
            <a:r>
              <a:rPr lang="en-US" altLang="zh-CN" baseline="-25000" dirty="0">
                <a:solidFill>
                  <a:srgbClr val="FF0000"/>
                </a:solidFill>
                <a:latin typeface="Times New Roman"/>
              </a:rPr>
              <a:t>    </a:t>
            </a:r>
            <a:r>
              <a:rPr lang="en-US" altLang="zh-CN" dirty="0">
                <a:solidFill>
                  <a:srgbClr val="FF0000"/>
                </a:solidFill>
                <a:latin typeface="Times New Roman"/>
              </a:rPr>
              <a:t>	Characteristic) </a:t>
            </a:r>
            <a:r>
              <a:rPr lang="en-US" altLang="zh-CN" sz="2196" dirty="0">
                <a:solidFill>
                  <a:srgbClr val="FF0000"/>
                </a:solidFill>
                <a:latin typeface="Times New Roman"/>
              </a:rPr>
              <a:t>Curve </a:t>
            </a:r>
            <a:r>
              <a:rPr lang="en-US" altLang="zh-CN" sz="1596" dirty="0">
                <a:solidFill>
                  <a:srgbClr val="C00000"/>
                </a:solidFill>
                <a:latin typeface="Times New Roman"/>
              </a:rPr>
              <a:t>[Green</a:t>
            </a:r>
          </a:p>
          <a:p>
            <a:pPr marL="0" marR="0" lvl="0" indent="0" defTabSz="914400" eaLnBrk="1" fontAlgn="auto" latinLnBrk="0" hangingPunct="1">
              <a:lnSpc>
                <a:spcPts val="1916"/>
              </a:lnSpc>
              <a:buClrTx/>
              <a:buSzTx/>
              <a:buNone/>
              <a:tabLst>
                <a:tab pos="431800" algn="l"/>
                <a:tab pos="2501900" algn="l"/>
                <a:tab pos="5359400" algn="l"/>
              </a:tabLst>
              <a:defRPr/>
            </a:pPr>
            <a:r>
              <a:rPr lang="en-US" altLang="zh-CN" sz="1596" dirty="0">
                <a:solidFill>
                  <a:srgbClr val="C00000"/>
                </a:solidFill>
                <a:latin typeface="Times New Roman"/>
              </a:rPr>
              <a:t>			&amp; </a:t>
            </a:r>
            <a:r>
              <a:rPr lang="en-US" altLang="zh-CN" sz="1596" dirty="0" err="1">
                <a:solidFill>
                  <a:srgbClr val="C00000"/>
                </a:solidFill>
                <a:latin typeface="Times New Roman"/>
              </a:rPr>
              <a:t>Swets</a:t>
            </a:r>
            <a:r>
              <a:rPr lang="en-US" altLang="zh-CN" sz="1596" dirty="0">
                <a:solidFill>
                  <a:srgbClr val="C00000"/>
                </a:solidFill>
                <a:latin typeface="Times New Roman"/>
              </a:rPr>
              <a:t>, Book 66; </a:t>
            </a:r>
            <a:r>
              <a:rPr lang="en-US" altLang="zh-CN" sz="1596" dirty="0" err="1">
                <a:solidFill>
                  <a:srgbClr val="C00000"/>
                </a:solidFill>
                <a:latin typeface="Times New Roman"/>
              </a:rPr>
              <a:t>Spackman</a:t>
            </a:r>
            <a:r>
              <a:rPr lang="en-US" altLang="zh-CN" sz="1596" dirty="0">
                <a:solidFill>
                  <a:srgbClr val="C00000"/>
                </a:solidFill>
                <a:latin typeface="Times New Roman"/>
              </a:rPr>
              <a:t>,</a:t>
            </a:r>
          </a:p>
          <a:p>
            <a:pPr marL="0" marR="0" lvl="0" indent="0" defTabSz="914400" eaLnBrk="1" fontAlgn="auto" latinLnBrk="0" hangingPunct="1">
              <a:lnSpc>
                <a:spcPts val="1920"/>
              </a:lnSpc>
              <a:buClrTx/>
              <a:buSzTx/>
              <a:buNone/>
              <a:tabLst>
                <a:tab pos="431800" algn="l"/>
                <a:tab pos="2501900" algn="l"/>
                <a:tab pos="5359400" algn="l"/>
              </a:tabLst>
              <a:defRPr/>
            </a:pPr>
            <a:r>
              <a:rPr lang="en-US" altLang="zh-CN" sz="1596" dirty="0">
                <a:solidFill>
                  <a:srgbClr val="C00000"/>
                </a:solidFill>
                <a:latin typeface="Times New Roman"/>
              </a:rPr>
              <a:t>			IWML’89]</a:t>
            </a:r>
          </a:p>
          <a:p>
            <a:pPr marL="0" marR="0" lvl="0" indent="0" defTabSz="914400" eaLnBrk="1" fontAlgn="auto" latinLnBrk="0" hangingPunct="1">
              <a:lnSpc>
                <a:spcPts val="2280"/>
              </a:lnSpc>
              <a:buClrTx/>
              <a:buSzTx/>
              <a:buNone/>
              <a:tabLst>
                <a:tab pos="431800" algn="l"/>
                <a:tab pos="2501900" algn="l"/>
                <a:tab pos="5359400" algn="l"/>
              </a:tabLst>
              <a:defRPr/>
            </a:pPr>
            <a:r>
              <a:rPr lang="en-US" altLang="zh-CN" sz="1596" dirty="0">
                <a:solidFill>
                  <a:srgbClr val="C00000"/>
                </a:solidFill>
                <a:latin typeface="Times New Roman"/>
              </a:rPr>
              <a:t>		</a:t>
            </a:r>
            <a:r>
              <a:rPr lang="en-US" altLang="zh-CN" sz="1596" b="1" dirty="0">
                <a:solidFill>
                  <a:srgbClr val="C00000"/>
                </a:solidFill>
                <a:latin typeface="Times New Roman"/>
              </a:rPr>
              <a:t>AUC</a:t>
            </a:r>
            <a:endParaRPr lang="zh-CN" altLang="en-US" sz="2006" b="1" i="1" dirty="0">
              <a:solidFill>
                <a:srgbClr val="FFFF00"/>
              </a:solidFill>
              <a:latin typeface="Calibri"/>
            </a:endParaRPr>
          </a:p>
        </p:txBody>
      </p:sp>
      <p:sp>
        <p:nvSpPr>
          <p:cNvPr id="32" name="TextBox 31"/>
          <p:cNvSpPr txBox="1"/>
          <p:nvPr/>
        </p:nvSpPr>
        <p:spPr>
          <a:xfrm>
            <a:off x="5510784" y="3444900"/>
            <a:ext cx="2683170" cy="312137"/>
          </a:xfrm>
          <a:prstGeom prst="rect">
            <a:avLst/>
          </a:prstGeom>
          <a:noFill/>
        </p:spPr>
        <p:txBody>
          <a:bodyPr vert="horz" wrap="none" lIns="0" tIns="0" rIns="0" bIns="0" rtlCol="0">
            <a:spAutoFit/>
          </a:bodyPr>
          <a:lstStyle/>
          <a:p>
            <a:pPr>
              <a:lnSpc>
                <a:spcPts val="2402"/>
              </a:lnSpc>
            </a:pPr>
            <a:r>
              <a:rPr lang="en-US" altLang="zh-CN" sz="2402" i="1">
                <a:solidFill>
                  <a:srgbClr val="000000"/>
                </a:solidFill>
                <a:latin typeface="Calibri"/>
              </a:rPr>
              <a:t>The bigger, the better</a:t>
            </a:r>
            <a:endParaRPr lang="zh-CN" altLang="en-US" sz="2402" i="1">
              <a:solidFill>
                <a:srgbClr val="000000"/>
              </a:solidFill>
              <a:latin typeface="Calibri"/>
            </a:endParaRPr>
          </a:p>
        </p:txBody>
      </p:sp>
      <p:pic>
        <p:nvPicPr>
          <p:cNvPr id="10" name="图片 9">
            <a:extLst>
              <a:ext uri="{FF2B5EF4-FFF2-40B4-BE49-F238E27FC236}">
                <a16:creationId xmlns:a16="http://schemas.microsoft.com/office/drawing/2014/main" xmlns="" id="{8D92A566-B038-4DCE-A16D-E1A6E119F77C}"/>
              </a:ext>
            </a:extLst>
          </p:cNvPr>
          <p:cNvPicPr>
            <a:picLocks noChangeAspect="1"/>
          </p:cNvPicPr>
          <p:nvPr/>
        </p:nvPicPr>
        <p:blipFill>
          <a:blip r:embed="rId5" cstate="print"/>
          <a:stretch>
            <a:fillRect/>
          </a:stretch>
        </p:blipFill>
        <p:spPr>
          <a:xfrm>
            <a:off x="91439" y="677729"/>
            <a:ext cx="8372475" cy="323850"/>
          </a:xfrm>
          <a:prstGeom prst="rect">
            <a:avLst/>
          </a:prstGeom>
        </p:spPr>
      </p:pic>
      <p:pic>
        <p:nvPicPr>
          <p:cNvPr id="7" name="图片 6">
            <a:extLst>
              <a:ext uri="{FF2B5EF4-FFF2-40B4-BE49-F238E27FC236}">
                <a16:creationId xmlns:a16="http://schemas.microsoft.com/office/drawing/2014/main" xmlns="" id="{FC895542-1F18-4247-8C07-32849F705B6E}"/>
              </a:ext>
            </a:extLst>
          </p:cNvPr>
          <p:cNvPicPr>
            <a:picLocks noChangeAspect="1"/>
          </p:cNvPicPr>
          <p:nvPr/>
        </p:nvPicPr>
        <p:blipFill>
          <a:blip r:embed="rId6" cstate="print"/>
          <a:stretch>
            <a:fillRect/>
          </a:stretch>
        </p:blipFill>
        <p:spPr>
          <a:xfrm>
            <a:off x="43711" y="5419090"/>
            <a:ext cx="9144000" cy="884903"/>
          </a:xfrm>
          <a:prstGeom prst="rect">
            <a:avLst/>
          </a:prstGeom>
        </p:spPr>
      </p:pic>
      <p:pic>
        <p:nvPicPr>
          <p:cNvPr id="11" name="图片 10">
            <a:extLst>
              <a:ext uri="{FF2B5EF4-FFF2-40B4-BE49-F238E27FC236}">
                <a16:creationId xmlns:a16="http://schemas.microsoft.com/office/drawing/2014/main" xmlns="" id="{8765DC14-067F-449C-8E0F-126A0896CD65}"/>
              </a:ext>
            </a:extLst>
          </p:cNvPr>
          <p:cNvPicPr>
            <a:picLocks noChangeAspect="1"/>
          </p:cNvPicPr>
          <p:nvPr/>
        </p:nvPicPr>
        <p:blipFill>
          <a:blip r:embed="rId7" cstate="print"/>
          <a:stretch>
            <a:fillRect/>
          </a:stretch>
        </p:blipFill>
        <p:spPr>
          <a:xfrm>
            <a:off x="4909141" y="6150277"/>
            <a:ext cx="2324100" cy="53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name="myslide19">
    <p:spTree>
      <p:nvGrpSpPr>
        <p:cNvPr id="1" name=""/>
        <p:cNvGrpSpPr/>
        <p:nvPr/>
      </p:nvGrpSpPr>
      <p:grpSpPr>
        <a:xfrm>
          <a:off x="0" y="0"/>
          <a:ext cx="0" cy="0"/>
          <a:chOff x="0" y="0"/>
          <a:chExt cx="0" cy="0"/>
        </a:xfrm>
      </p:grpSpPr>
      <p:pic>
        <p:nvPicPr>
          <p:cNvPr id="2" name="图片 1" descr="ws_3FB2.tmp"/>
          <p:cNvPicPr>
            <a:picLocks/>
          </p:cNvPicPr>
          <p:nvPr/>
        </p:nvPicPr>
        <p:blipFill>
          <a:blip r:embed="rId2" cstate="print"/>
          <a:stretch>
            <a:fillRect/>
          </a:stretch>
        </p:blipFill>
        <p:spPr>
          <a:xfrm>
            <a:off x="5397500" y="965200"/>
            <a:ext cx="3594100" cy="2552700"/>
          </a:xfrm>
          <a:prstGeom prst="rect">
            <a:avLst/>
          </a:prstGeom>
        </p:spPr>
      </p:pic>
      <p:sp>
        <p:nvSpPr>
          <p:cNvPr id="26" name="TextBox 25"/>
          <p:cNvSpPr txBox="1"/>
          <p:nvPr/>
        </p:nvSpPr>
        <p:spPr>
          <a:xfrm>
            <a:off x="784598" y="314168"/>
            <a:ext cx="2308324" cy="363561"/>
          </a:xfrm>
          <a:prstGeom prst="rect">
            <a:avLst/>
          </a:prstGeom>
          <a:noFill/>
        </p:spPr>
        <p:txBody>
          <a:bodyPr vert="horz" wrap="none" lIns="0" tIns="0" rIns="0" bIns="0" rtlCol="0">
            <a:spAutoFit/>
          </a:bodyPr>
          <a:lstStyle/>
          <a:p>
            <a:pPr>
              <a:lnSpc>
                <a:spcPts val="2687"/>
              </a:lnSpc>
            </a:pPr>
            <a:r>
              <a:rPr lang="zh-CN" altLang="en-US" sz="3600" dirty="0">
                <a:solidFill>
                  <a:srgbClr val="000000"/>
                </a:solidFill>
                <a:latin typeface="微软雅黑"/>
              </a:rPr>
              <a:t>非均等代价</a:t>
            </a:r>
          </a:p>
        </p:txBody>
      </p:sp>
      <p:sp>
        <p:nvSpPr>
          <p:cNvPr id="27" name="TextBox 26"/>
          <p:cNvSpPr txBox="1"/>
          <p:nvPr/>
        </p:nvSpPr>
        <p:spPr>
          <a:xfrm>
            <a:off x="399897" y="1359408"/>
            <a:ext cx="4924425"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犯不同的错误往往会造成不同的损失</a:t>
            </a:r>
          </a:p>
        </p:txBody>
      </p:sp>
      <p:sp>
        <p:nvSpPr>
          <p:cNvPr id="28" name="TextBox 27"/>
          <p:cNvSpPr txBox="1"/>
          <p:nvPr/>
        </p:nvSpPr>
        <p:spPr>
          <a:xfrm>
            <a:off x="1047597" y="2078735"/>
            <a:ext cx="3693319"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此时需考虑“非均等代价”</a:t>
            </a:r>
          </a:p>
        </p:txBody>
      </p:sp>
      <p:sp>
        <p:nvSpPr>
          <p:cNvPr id="29" name="TextBox 28"/>
          <p:cNvSpPr txBox="1"/>
          <p:nvPr/>
        </p:nvSpPr>
        <p:spPr>
          <a:xfrm>
            <a:off x="2795904" y="2385311"/>
            <a:ext cx="1492203" cy="307777"/>
          </a:xfrm>
          <a:prstGeom prst="rect">
            <a:avLst/>
          </a:prstGeom>
          <a:noFill/>
        </p:spPr>
        <p:txBody>
          <a:bodyPr vert="horz" wrap="none" lIns="0" tIns="0" rIns="0" bIns="0" rtlCol="0">
            <a:spAutoFit/>
          </a:bodyPr>
          <a:lstStyle/>
          <a:p>
            <a:pPr>
              <a:lnSpc>
                <a:spcPts val="2429"/>
              </a:lnSpc>
            </a:pPr>
            <a:r>
              <a:rPr lang="en-US" altLang="zh-CN" sz="2004">
                <a:solidFill>
                  <a:srgbClr val="000000"/>
                </a:solidFill>
                <a:latin typeface="Times New Roman"/>
              </a:rPr>
              <a:t>(unequal cost)</a:t>
            </a:r>
            <a:endParaRPr lang="zh-CN" altLang="en-US" sz="2004">
              <a:solidFill>
                <a:srgbClr val="000000"/>
              </a:solidFill>
              <a:latin typeface="Times New Roman"/>
            </a:endParaRPr>
          </a:p>
        </p:txBody>
      </p:sp>
      <p:sp>
        <p:nvSpPr>
          <p:cNvPr id="30" name="TextBox 29"/>
          <p:cNvSpPr txBox="1"/>
          <p:nvPr/>
        </p:nvSpPr>
        <p:spPr>
          <a:xfrm>
            <a:off x="460248" y="3577493"/>
            <a:ext cx="4611840" cy="346249"/>
          </a:xfrm>
          <a:prstGeom prst="rect">
            <a:avLst/>
          </a:prstGeom>
          <a:noFill/>
        </p:spPr>
        <p:txBody>
          <a:bodyPr vert="horz" wrap="none" lIns="0" tIns="0" rIns="0" bIns="0" rtlCol="0">
            <a:spAutoFit/>
          </a:bodyPr>
          <a:lstStyle/>
          <a:p>
            <a:pPr>
              <a:lnSpc>
                <a:spcPts val="2652"/>
              </a:lnSpc>
            </a:pPr>
            <a:r>
              <a:rPr lang="zh-CN" altLang="en-US" sz="2402" dirty="0">
                <a:solidFill>
                  <a:srgbClr val="000000"/>
                </a:solidFill>
                <a:latin typeface="Wingdings"/>
              </a:rPr>
              <a:t> </a:t>
            </a:r>
            <a:r>
              <a:rPr lang="zh-CN" altLang="en-US" sz="2402" dirty="0">
                <a:solidFill>
                  <a:srgbClr val="000000"/>
                </a:solidFill>
                <a:latin typeface="微软雅黑"/>
              </a:rPr>
              <a:t>代价敏感</a:t>
            </a:r>
            <a:r>
              <a:rPr lang="en-US" altLang="zh-CN" sz="2004" dirty="0">
                <a:solidFill>
                  <a:srgbClr val="000000"/>
                </a:solidFill>
                <a:latin typeface="Times New Roman"/>
              </a:rPr>
              <a:t>(cost-sensitive)</a:t>
            </a:r>
            <a:r>
              <a:rPr lang="zh-CN" altLang="en-US" sz="2402" dirty="0">
                <a:solidFill>
                  <a:srgbClr val="000000"/>
                </a:solidFill>
                <a:latin typeface="微软雅黑"/>
              </a:rPr>
              <a:t>错误率：</a:t>
            </a:r>
          </a:p>
        </p:txBody>
      </p:sp>
      <p:pic>
        <p:nvPicPr>
          <p:cNvPr id="9" name="图片 8">
            <a:extLst>
              <a:ext uri="{FF2B5EF4-FFF2-40B4-BE49-F238E27FC236}">
                <a16:creationId xmlns:a16="http://schemas.microsoft.com/office/drawing/2014/main" xmlns="" id="{46904EF4-F98A-4132-BC33-E063FE033190}"/>
              </a:ext>
            </a:extLst>
          </p:cNvPr>
          <p:cNvPicPr>
            <a:picLocks noChangeAspect="1"/>
          </p:cNvPicPr>
          <p:nvPr/>
        </p:nvPicPr>
        <p:blipFill>
          <a:blip r:embed="rId3" cstate="print"/>
          <a:stretch>
            <a:fillRect/>
          </a:stretch>
        </p:blipFill>
        <p:spPr>
          <a:xfrm>
            <a:off x="91439" y="677729"/>
            <a:ext cx="8372475" cy="323850"/>
          </a:xfrm>
          <a:prstGeom prst="rect">
            <a:avLst/>
          </a:prstGeom>
        </p:spPr>
      </p:pic>
      <p:pic>
        <p:nvPicPr>
          <p:cNvPr id="5" name="图片 4">
            <a:extLst>
              <a:ext uri="{FF2B5EF4-FFF2-40B4-BE49-F238E27FC236}">
                <a16:creationId xmlns:a16="http://schemas.microsoft.com/office/drawing/2014/main" xmlns="" id="{D69D192B-8398-44DF-865C-47798C8656FD}"/>
              </a:ext>
            </a:extLst>
          </p:cNvPr>
          <p:cNvPicPr>
            <a:picLocks noChangeAspect="1"/>
          </p:cNvPicPr>
          <p:nvPr/>
        </p:nvPicPr>
        <p:blipFill>
          <a:blip r:embed="rId4" cstate="print"/>
          <a:stretch>
            <a:fillRect/>
          </a:stretch>
        </p:blipFill>
        <p:spPr>
          <a:xfrm>
            <a:off x="2163839" y="3923742"/>
            <a:ext cx="6219825" cy="2447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63265" y="2390798"/>
            <a:ext cx="7825860" cy="923330"/>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a:solidFill>
                  <a:srgbClr val="0000FF"/>
                </a:solidFill>
                <a:latin typeface="微软雅黑"/>
              </a:rPr>
              <a:t>2. </a:t>
            </a:r>
            <a:r>
              <a:rPr lang="en-US" altLang="zh-CN" sz="5400" dirty="0" smtClean="0">
                <a:solidFill>
                  <a:srgbClr val="0000FF"/>
                </a:solidFill>
                <a:latin typeface="微软雅黑"/>
              </a:rPr>
              <a:t>1  </a:t>
            </a:r>
            <a:r>
              <a:rPr lang="zh-CN" altLang="en-US" sz="5400" dirty="0" smtClean="0">
                <a:solidFill>
                  <a:srgbClr val="0000FF"/>
                </a:solidFill>
                <a:latin typeface="微软雅黑"/>
              </a:rPr>
              <a:t>统计学习</a:t>
            </a:r>
            <a:r>
              <a:rPr lang="zh-CN" altLang="en-US" sz="5400" dirty="0">
                <a:solidFill>
                  <a:srgbClr val="0000FF"/>
                </a:solidFill>
                <a:latin typeface="微软雅黑"/>
              </a:rPr>
              <a:t>方法</a:t>
            </a:r>
            <a:r>
              <a:rPr lang="zh-CN" altLang="en-US" sz="5400" dirty="0" smtClean="0">
                <a:solidFill>
                  <a:srgbClr val="0000FF"/>
                </a:solidFill>
                <a:latin typeface="微软雅黑"/>
              </a:rPr>
              <a:t>三</a:t>
            </a:r>
            <a:r>
              <a:rPr lang="zh-CN" altLang="en-US" sz="5400" dirty="0">
                <a:solidFill>
                  <a:srgbClr val="0000FF"/>
                </a:solidFill>
                <a:latin typeface="微软雅黑"/>
              </a:rPr>
              <a:t>要素</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p:txBody>
      </p:sp>
    </p:spTree>
    <p:extLst>
      <p:ext uri="{BB962C8B-B14F-4D97-AF65-F5344CB8AC3E}">
        <p14:creationId xmlns="" xmlns:p14="http://schemas.microsoft.com/office/powerpoint/2010/main" val="2571057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2501" y="241914"/>
            <a:ext cx="6218238" cy="4525962"/>
          </a:xfrm>
        </p:spPr>
        <p:txBody>
          <a:bodyPr/>
          <a:lstStyle/>
          <a:p>
            <a:r>
              <a:rPr lang="zh-CN" altLang="en-US" sz="2400" dirty="0"/>
              <a:t>在非均等代价下，</a:t>
            </a:r>
            <a:r>
              <a:rPr lang="en-US" altLang="zh-CN" sz="2400" dirty="0"/>
              <a:t>ROC</a:t>
            </a:r>
            <a:r>
              <a:rPr lang="zh-CN" altLang="en-US" sz="2400" dirty="0"/>
              <a:t>不能直接反应出学习器的期望总体代价，代价曲线可以。横轴为</a:t>
            </a:r>
            <a:r>
              <a:rPr lang="en-US" altLang="zh-CN" sz="2400" dirty="0"/>
              <a:t>[0,1]</a:t>
            </a:r>
            <a:r>
              <a:rPr lang="zh-CN" altLang="en-US" sz="2400" dirty="0"/>
              <a:t>的正例函数代价</a:t>
            </a:r>
            <a:r>
              <a:rPr lang="zh-CN" altLang="en-US" dirty="0"/>
              <a:t>：</a:t>
            </a:r>
            <a:endParaRPr lang="en-US" altLang="zh-CN" dirty="0"/>
          </a:p>
          <a:p>
            <a:endParaRPr lang="en-US" altLang="zh-CN" dirty="0"/>
          </a:p>
          <a:p>
            <a:endParaRPr lang="en-US" altLang="zh-CN" dirty="0"/>
          </a:p>
          <a:p>
            <a:endParaRPr lang="en-US" altLang="zh-CN" sz="2400" dirty="0"/>
          </a:p>
          <a:p>
            <a:r>
              <a:rPr lang="en-US" altLang="zh-CN" sz="2400" dirty="0"/>
              <a:t>p</a:t>
            </a:r>
            <a:r>
              <a:rPr lang="zh-CN" altLang="en-US" sz="2400" dirty="0"/>
              <a:t>是样例为正例的概率；纵轴是取值为</a:t>
            </a:r>
            <a:r>
              <a:rPr lang="en-US" altLang="zh-CN" sz="2400" dirty="0"/>
              <a:t>[0,1]</a:t>
            </a:r>
            <a:r>
              <a:rPr lang="zh-CN" altLang="en-US" sz="2400" dirty="0"/>
              <a:t>的归一化代价，</a:t>
            </a:r>
            <a:r>
              <a:rPr lang="en-US" altLang="zh-CN" sz="2400" dirty="0"/>
              <a:t>FPR=1-TPR</a:t>
            </a:r>
          </a:p>
          <a:p>
            <a:endParaRPr lang="zh-CN" altLang="en-US" dirty="0"/>
          </a:p>
        </p:txBody>
      </p:sp>
      <p:pic>
        <p:nvPicPr>
          <p:cNvPr id="4" name="图片 3">
            <a:extLst>
              <a:ext uri="{FF2B5EF4-FFF2-40B4-BE49-F238E27FC236}">
                <a16:creationId xmlns:a16="http://schemas.microsoft.com/office/drawing/2014/main" xmlns="" id="{66E4DE74-AE92-4FF1-92D0-B6F39F391EBC}"/>
              </a:ext>
            </a:extLst>
          </p:cNvPr>
          <p:cNvPicPr>
            <a:picLocks noChangeAspect="1"/>
          </p:cNvPicPr>
          <p:nvPr/>
        </p:nvPicPr>
        <p:blipFill>
          <a:blip r:embed="rId2" cstate="print"/>
          <a:stretch>
            <a:fillRect/>
          </a:stretch>
        </p:blipFill>
        <p:spPr>
          <a:xfrm>
            <a:off x="123621" y="1657170"/>
            <a:ext cx="5305425" cy="847725"/>
          </a:xfrm>
          <a:prstGeom prst="rect">
            <a:avLst/>
          </a:prstGeom>
        </p:spPr>
      </p:pic>
      <p:pic>
        <p:nvPicPr>
          <p:cNvPr id="6" name="图片 5">
            <a:extLst>
              <a:ext uri="{FF2B5EF4-FFF2-40B4-BE49-F238E27FC236}">
                <a16:creationId xmlns:a16="http://schemas.microsoft.com/office/drawing/2014/main" xmlns="" id="{25124D70-0CBE-4751-8882-EC51C777527A}"/>
              </a:ext>
            </a:extLst>
          </p:cNvPr>
          <p:cNvPicPr>
            <a:picLocks noChangeAspect="1"/>
          </p:cNvPicPr>
          <p:nvPr/>
        </p:nvPicPr>
        <p:blipFill>
          <a:blip r:embed="rId3" cstate="print"/>
          <a:stretch>
            <a:fillRect/>
          </a:stretch>
        </p:blipFill>
        <p:spPr>
          <a:xfrm>
            <a:off x="256417" y="4117504"/>
            <a:ext cx="6953250" cy="933450"/>
          </a:xfrm>
          <a:prstGeom prst="rect">
            <a:avLst/>
          </a:prstGeom>
        </p:spPr>
      </p:pic>
      <p:pic>
        <p:nvPicPr>
          <p:cNvPr id="8" name="图片 7">
            <a:extLst>
              <a:ext uri="{FF2B5EF4-FFF2-40B4-BE49-F238E27FC236}">
                <a16:creationId xmlns:a16="http://schemas.microsoft.com/office/drawing/2014/main" xmlns="" id="{B9A3375A-9504-4F02-850F-D2A1B5940C00}"/>
              </a:ext>
            </a:extLst>
          </p:cNvPr>
          <p:cNvPicPr>
            <a:picLocks noChangeAspect="1"/>
          </p:cNvPicPr>
          <p:nvPr/>
        </p:nvPicPr>
        <p:blipFill>
          <a:blip r:embed="rId4" cstate="print"/>
          <a:stretch>
            <a:fillRect/>
          </a:stretch>
        </p:blipFill>
        <p:spPr>
          <a:xfrm>
            <a:off x="2776333" y="1293099"/>
            <a:ext cx="5913586" cy="51048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2FC924B2-B9C1-4F10-99F8-D659BAAA15B2}"/>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427961"/>
            <a:ext cx="9144000" cy="6286500"/>
          </a:xfrm>
          <a:prstGeom prst="rect">
            <a:avLst/>
          </a:prstGeom>
          <a:noFill/>
        </p:spPr>
      </p:pic>
      <p:sp>
        <p:nvSpPr>
          <p:cNvPr id="2" name="云形 1">
            <a:extLst>
              <a:ext uri="{FF2B5EF4-FFF2-40B4-BE49-F238E27FC236}">
                <a16:creationId xmlns:a16="http://schemas.microsoft.com/office/drawing/2014/main" xmlns="" id="{0B530B16-A5DD-4A78-BA1E-EF7BB34A2DE7}"/>
              </a:ext>
            </a:extLst>
          </p:cNvPr>
          <p:cNvSpPr/>
          <p:nvPr/>
        </p:nvSpPr>
        <p:spPr>
          <a:xfrm>
            <a:off x="4678326" y="5858539"/>
            <a:ext cx="3466214"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哪个算法好？</a:t>
            </a:r>
          </a:p>
        </p:txBody>
      </p:sp>
    </p:spTree>
    <p:extLst>
      <p:ext uri="{BB962C8B-B14F-4D97-AF65-F5344CB8AC3E}">
        <p14:creationId xmlns="" xmlns:p14="http://schemas.microsoft.com/office/powerpoint/2010/main" val="404249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833610" y="2333170"/>
            <a:ext cx="5091137" cy="368498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smtClean="0">
                <a:solidFill>
                  <a:srgbClr val="0000FF"/>
                </a:solidFill>
                <a:latin typeface="微软雅黑"/>
              </a:rPr>
              <a:t>2.5</a:t>
            </a:r>
            <a:r>
              <a:rPr lang="zh-CN" altLang="en-US" sz="5400" dirty="0" smtClean="0">
                <a:solidFill>
                  <a:srgbClr val="0000FF"/>
                </a:solidFill>
                <a:latin typeface="微软雅黑"/>
              </a:rPr>
              <a:t>   比较</a:t>
            </a:r>
            <a:r>
              <a:rPr lang="zh-CN" altLang="en-US" sz="5400" dirty="0">
                <a:solidFill>
                  <a:srgbClr val="0000FF"/>
                </a:solidFill>
                <a:latin typeface="微软雅黑"/>
              </a:rPr>
              <a:t>检验</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 xmlns:p14="http://schemas.microsoft.com/office/powerpoint/2010/main" val="632015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myslide23">
    <p:spTree>
      <p:nvGrpSpPr>
        <p:cNvPr id="1" name=""/>
        <p:cNvGrpSpPr/>
        <p:nvPr/>
      </p:nvGrpSpPr>
      <p:grpSpPr>
        <a:xfrm>
          <a:off x="0" y="0"/>
          <a:ext cx="0" cy="0"/>
          <a:chOff x="0" y="0"/>
          <a:chExt cx="0" cy="0"/>
        </a:xfrm>
      </p:grpSpPr>
      <p:sp>
        <p:nvSpPr>
          <p:cNvPr id="2" name="任意多边形 1"/>
          <p:cNvSpPr/>
          <p:nvPr/>
        </p:nvSpPr>
        <p:spPr>
          <a:xfrm>
            <a:off x="5553455" y="1543811"/>
            <a:ext cx="3442717" cy="1594106"/>
          </a:xfrm>
          <a:custGeom>
            <a:avLst/>
            <a:gdLst/>
            <a:ahLst/>
            <a:cxnLst/>
            <a:rect l="0" t="0" r="0" b="0"/>
            <a:pathLst>
              <a:path w="3442717" h="1594106">
                <a:moveTo>
                  <a:pt x="1826896" y="320421"/>
                </a:moveTo>
                <a:lnTo>
                  <a:pt x="2357248" y="0"/>
                </a:lnTo>
                <a:lnTo>
                  <a:pt x="2315084" y="426340"/>
                </a:lnTo>
                <a:lnTo>
                  <a:pt x="2870074" y="234062"/>
                </a:lnTo>
                <a:lnTo>
                  <a:pt x="2610739" y="482093"/>
                </a:lnTo>
                <a:lnTo>
                  <a:pt x="3442716" y="490347"/>
                </a:lnTo>
                <a:lnTo>
                  <a:pt x="2707133" y="693928"/>
                </a:lnTo>
                <a:lnTo>
                  <a:pt x="2911984" y="833247"/>
                </a:lnTo>
                <a:lnTo>
                  <a:pt x="2610739" y="908431"/>
                </a:lnTo>
                <a:lnTo>
                  <a:pt x="3008758" y="1153668"/>
                </a:lnTo>
                <a:lnTo>
                  <a:pt x="2333372" y="1059053"/>
                </a:lnTo>
                <a:lnTo>
                  <a:pt x="2381504" y="1281939"/>
                </a:lnTo>
                <a:lnTo>
                  <a:pt x="1941323" y="1176021"/>
                </a:lnTo>
                <a:lnTo>
                  <a:pt x="1850772" y="1390524"/>
                </a:lnTo>
                <a:lnTo>
                  <a:pt x="1573403" y="1281939"/>
                </a:lnTo>
                <a:lnTo>
                  <a:pt x="1386587" y="1454786"/>
                </a:lnTo>
                <a:lnTo>
                  <a:pt x="1199642" y="1337691"/>
                </a:lnTo>
                <a:lnTo>
                  <a:pt x="783717" y="1594105"/>
                </a:lnTo>
                <a:lnTo>
                  <a:pt x="765810" y="1346074"/>
                </a:lnTo>
                <a:lnTo>
                  <a:pt x="204852" y="1315466"/>
                </a:lnTo>
                <a:lnTo>
                  <a:pt x="530734" y="1134365"/>
                </a:lnTo>
                <a:lnTo>
                  <a:pt x="0" y="950341"/>
                </a:lnTo>
                <a:lnTo>
                  <a:pt x="627127" y="855472"/>
                </a:lnTo>
                <a:lnTo>
                  <a:pt x="186817" y="610362"/>
                </a:lnTo>
                <a:lnTo>
                  <a:pt x="856235" y="576962"/>
                </a:lnTo>
                <a:lnTo>
                  <a:pt x="717550" y="267590"/>
                </a:lnTo>
                <a:lnTo>
                  <a:pt x="1362711" y="471043"/>
                </a:lnTo>
                <a:lnTo>
                  <a:pt x="1549527" y="139319"/>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515416" y="2193975"/>
            <a:ext cx="2428550" cy="346249"/>
          </a:xfrm>
          <a:prstGeom prst="rect">
            <a:avLst/>
          </a:prstGeom>
          <a:noFill/>
        </p:spPr>
        <p:txBody>
          <a:bodyPr vert="horz" wrap="none" lIns="0" tIns="0" rIns="0" bIns="0" rtlCol="0">
            <a:spAutoFit/>
          </a:bodyPr>
          <a:lstStyle/>
          <a:p>
            <a:pPr>
              <a:lnSpc>
                <a:spcPts val="2650"/>
              </a:lnSpc>
            </a:pPr>
            <a:r>
              <a:rPr lang="zh-CN" altLang="en-US" sz="2400" dirty="0">
                <a:solidFill>
                  <a:srgbClr val="000000"/>
                </a:solidFill>
                <a:latin typeface="Wingdings"/>
              </a:rPr>
              <a:t> </a:t>
            </a:r>
            <a:r>
              <a:rPr lang="zh-CN" altLang="en-US" sz="2400" dirty="0">
                <a:solidFill>
                  <a:srgbClr val="000000"/>
                </a:solidFill>
                <a:latin typeface="微软雅黑"/>
              </a:rPr>
              <a:t>两学习器比较</a:t>
            </a:r>
          </a:p>
        </p:txBody>
      </p:sp>
      <p:sp>
        <p:nvSpPr>
          <p:cNvPr id="26" name="TextBox 25"/>
          <p:cNvSpPr txBox="1"/>
          <p:nvPr/>
        </p:nvSpPr>
        <p:spPr>
          <a:xfrm>
            <a:off x="515416" y="2679826"/>
            <a:ext cx="7622279" cy="3667671"/>
          </a:xfrm>
          <a:prstGeom prst="rect">
            <a:avLst/>
          </a:prstGeom>
          <a:noFill/>
        </p:spPr>
        <p:txBody>
          <a:bodyPr vert="horz" wrap="none" lIns="0" tIns="0" rIns="0" bIns="0" rtlCol="0">
            <a:spAutoFit/>
          </a:bodyPr>
          <a:lstStyle/>
          <a:p>
            <a:pPr marL="0" marR="0" lvl="0" indent="0" defTabSz="914400" eaLnBrk="1" fontAlgn="auto" latinLnBrk="0" hangingPunct="1">
              <a:lnSpc>
                <a:spcPts val="2909"/>
              </a:lnSpc>
              <a:buClrTx/>
              <a:buSzTx/>
              <a:buNone/>
              <a:tabLst>
                <a:tab pos="457200" algn="l"/>
                <a:tab pos="914400" algn="l"/>
                <a:tab pos="1130300" algn="l"/>
              </a:tabLst>
              <a:defRPr/>
            </a:pPr>
            <a:r>
              <a:rPr lang="zh-CN" altLang="en-US" dirty="0"/>
              <a:t>	</a:t>
            </a:r>
            <a:r>
              <a:rPr lang="zh-CN" altLang="en-US" sz="2400" dirty="0">
                <a:solidFill>
                  <a:srgbClr val="000000"/>
                </a:solidFill>
                <a:latin typeface="Wingdings"/>
              </a:rPr>
              <a:t> </a:t>
            </a:r>
            <a:r>
              <a:rPr lang="zh-CN" altLang="en-US" sz="2400" dirty="0">
                <a:solidFill>
                  <a:srgbClr val="000000"/>
                </a:solidFill>
                <a:latin typeface="微软雅黑"/>
              </a:rPr>
              <a:t>交叉验证 </a:t>
            </a:r>
            <a:r>
              <a:rPr lang="en-US" altLang="zh-CN" sz="2400" dirty="0">
                <a:solidFill>
                  <a:srgbClr val="000000"/>
                </a:solidFill>
                <a:latin typeface="Times New Roman"/>
              </a:rPr>
              <a:t>t </a:t>
            </a:r>
            <a:r>
              <a:rPr lang="zh-CN" altLang="en-US" sz="2400" dirty="0">
                <a:solidFill>
                  <a:srgbClr val="000000"/>
                </a:solidFill>
                <a:latin typeface="微软雅黑"/>
              </a:rPr>
              <a:t>检验 </a:t>
            </a:r>
            <a:r>
              <a:rPr lang="en-US" altLang="zh-CN" sz="2004" dirty="0">
                <a:solidFill>
                  <a:srgbClr val="000000"/>
                </a:solidFill>
                <a:latin typeface="Times New Roman"/>
              </a:rPr>
              <a:t>(</a:t>
            </a:r>
            <a:r>
              <a:rPr lang="zh-CN" altLang="en-US" sz="2004" dirty="0">
                <a:solidFill>
                  <a:srgbClr val="000000"/>
                </a:solidFill>
                <a:latin typeface="微软雅黑"/>
              </a:rPr>
              <a:t>基于成对 </a:t>
            </a:r>
            <a:r>
              <a:rPr lang="en-US" altLang="zh-CN" sz="2004" dirty="0">
                <a:solidFill>
                  <a:srgbClr val="000000"/>
                </a:solidFill>
                <a:latin typeface="Times New Roman"/>
              </a:rPr>
              <a:t>t </a:t>
            </a:r>
            <a:r>
              <a:rPr lang="zh-CN" altLang="en-US" sz="2004" dirty="0">
                <a:solidFill>
                  <a:srgbClr val="000000"/>
                </a:solidFill>
                <a:latin typeface="微软雅黑"/>
              </a:rPr>
              <a:t>检验</a:t>
            </a:r>
            <a:r>
              <a:rPr lang="en-US" altLang="zh-CN" sz="2004" dirty="0">
                <a:solidFill>
                  <a:srgbClr val="000000"/>
                </a:solidFill>
                <a:latin typeface="Times New Roman"/>
              </a:rPr>
              <a:t>)</a:t>
            </a: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4" dirty="0">
              <a:solidFill>
                <a:srgbClr val="000000"/>
              </a:solidFill>
              <a:latin typeface="Times New Roman"/>
            </a:endParaRPr>
          </a:p>
          <a:p>
            <a:pPr marL="0" marR="0" lvl="0" indent="0" defTabSz="914400" eaLnBrk="1" fontAlgn="auto" latinLnBrk="0" hangingPunct="1">
              <a:lnSpc>
                <a:spcPts val="2988"/>
              </a:lnSpc>
              <a:buClrTx/>
              <a:buSzTx/>
              <a:buNone/>
              <a:tabLst>
                <a:tab pos="457200" algn="l"/>
                <a:tab pos="914400" algn="l"/>
                <a:tab pos="1130300" algn="l"/>
              </a:tabLst>
              <a:defRPr/>
            </a:pPr>
            <a:r>
              <a:rPr lang="en-US" altLang="zh-CN" sz="2004" dirty="0">
                <a:solidFill>
                  <a:srgbClr val="000000"/>
                </a:solidFill>
                <a:latin typeface="Times New Roman"/>
              </a:rPr>
              <a:t>			k </a:t>
            </a:r>
            <a:r>
              <a:rPr lang="zh-CN" altLang="en-US" sz="2004" dirty="0">
                <a:solidFill>
                  <a:srgbClr val="000000"/>
                </a:solidFill>
                <a:latin typeface="微软雅黑"/>
              </a:rPr>
              <a:t>折交叉验证； </a:t>
            </a:r>
            <a:r>
              <a:rPr lang="en-US" altLang="zh-CN" sz="2004" dirty="0">
                <a:solidFill>
                  <a:srgbClr val="000000"/>
                </a:solidFill>
                <a:latin typeface="Times New Roman"/>
              </a:rPr>
              <a:t>5x2</a:t>
            </a:r>
            <a:r>
              <a:rPr lang="zh-CN" altLang="en-US" sz="2004" dirty="0">
                <a:solidFill>
                  <a:srgbClr val="000000"/>
                </a:solidFill>
                <a:latin typeface="微软雅黑"/>
              </a:rPr>
              <a:t>交叉验证</a:t>
            </a:r>
          </a:p>
          <a:p>
            <a:pPr marL="0" marR="0" lvl="0" indent="0" defTabSz="914400" eaLnBrk="1" fontAlgn="auto" latinLnBrk="0" hangingPunct="1">
              <a:lnSpc>
                <a:spcPts val="1000"/>
              </a:lnSpc>
              <a:buClrTx/>
              <a:buSzTx/>
              <a:buNone/>
              <a:tabLst>
                <a:tab pos="457200" algn="l"/>
                <a:tab pos="914400" algn="l"/>
                <a:tab pos="1130300" algn="l"/>
              </a:tabLst>
              <a:defRPr/>
            </a:pPr>
            <a:endParaRPr lang="zh-CN" altLang="en-US" sz="2004" dirty="0">
              <a:solidFill>
                <a:srgbClr val="000000"/>
              </a:solidFill>
              <a:latin typeface="微软雅黑"/>
            </a:endParaRPr>
          </a:p>
          <a:p>
            <a:pPr marL="0" marR="0" lvl="0" indent="0" defTabSz="914400" eaLnBrk="1" fontAlgn="auto" latinLnBrk="0" hangingPunct="1">
              <a:lnSpc>
                <a:spcPts val="3174"/>
              </a:lnSpc>
              <a:buClrTx/>
              <a:buSzTx/>
              <a:buNone/>
              <a:tabLst>
                <a:tab pos="457200" algn="l"/>
                <a:tab pos="914400" algn="l"/>
                <a:tab pos="1130300" algn="l"/>
              </a:tabLst>
              <a:defRPr/>
            </a:pPr>
            <a:r>
              <a:rPr lang="zh-CN" altLang="en-US" sz="2004" dirty="0">
                <a:solidFill>
                  <a:srgbClr val="000000"/>
                </a:solidFill>
                <a:latin typeface="微软雅黑"/>
              </a:rPr>
              <a:t>	</a:t>
            </a:r>
            <a:r>
              <a:rPr lang="zh-CN" altLang="en-US" sz="2400" dirty="0">
                <a:solidFill>
                  <a:srgbClr val="000000"/>
                </a:solidFill>
                <a:latin typeface="Wingdings"/>
              </a:rPr>
              <a:t> </a:t>
            </a:r>
            <a:r>
              <a:rPr lang="en-US" altLang="zh-CN" sz="2400" dirty="0" err="1">
                <a:solidFill>
                  <a:srgbClr val="000000"/>
                </a:solidFill>
                <a:latin typeface="Times New Roman"/>
              </a:rPr>
              <a:t>McNemar</a:t>
            </a:r>
            <a:r>
              <a:rPr lang="en-US" altLang="zh-CN" sz="2400" dirty="0">
                <a:solidFill>
                  <a:srgbClr val="000000"/>
                </a:solidFill>
                <a:latin typeface="Times New Roman"/>
              </a:rPr>
              <a:t> </a:t>
            </a:r>
            <a:r>
              <a:rPr lang="zh-CN" altLang="en-US" sz="2400" dirty="0">
                <a:solidFill>
                  <a:srgbClr val="000000"/>
                </a:solidFill>
                <a:latin typeface="微软雅黑"/>
              </a:rPr>
              <a:t>检验 </a:t>
            </a:r>
            <a:r>
              <a:rPr lang="en-US" altLang="zh-CN" sz="2004" dirty="0">
                <a:solidFill>
                  <a:srgbClr val="000000"/>
                </a:solidFill>
                <a:latin typeface="Times New Roman"/>
              </a:rPr>
              <a:t>(</a:t>
            </a:r>
            <a:r>
              <a:rPr lang="zh-CN" altLang="en-US" sz="2004" dirty="0">
                <a:solidFill>
                  <a:srgbClr val="000000"/>
                </a:solidFill>
                <a:latin typeface="微软雅黑"/>
              </a:rPr>
              <a:t>基于列联表，卡方检验</a:t>
            </a:r>
            <a:r>
              <a:rPr lang="en-US" altLang="zh-CN" sz="2004" dirty="0">
                <a:solidFill>
                  <a:srgbClr val="000000"/>
                </a:solidFill>
                <a:latin typeface="Times New Roman"/>
              </a:rPr>
              <a:t>)</a:t>
            </a: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4" dirty="0">
              <a:solidFill>
                <a:srgbClr val="000000"/>
              </a:solidFill>
              <a:latin typeface="Times New Roman"/>
            </a:endParaRP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4" dirty="0">
              <a:solidFill>
                <a:srgbClr val="000000"/>
              </a:solidFill>
              <a:latin typeface="Times New Roman"/>
            </a:endParaRPr>
          </a:p>
          <a:p>
            <a:pPr marL="0" marR="0" lvl="0" indent="0" defTabSz="914400" eaLnBrk="1" fontAlgn="auto" latinLnBrk="0" hangingPunct="1">
              <a:lnSpc>
                <a:spcPts val="3215"/>
              </a:lnSpc>
              <a:buClrTx/>
              <a:buSzTx/>
              <a:buNone/>
              <a:tabLst>
                <a:tab pos="457200" algn="l"/>
                <a:tab pos="914400" algn="l"/>
                <a:tab pos="1130300" algn="l"/>
              </a:tabLst>
              <a:defRPr/>
            </a:pPr>
            <a:r>
              <a:rPr lang="en-US" altLang="zh-CN" sz="2400" dirty="0">
                <a:solidFill>
                  <a:srgbClr val="000000"/>
                </a:solidFill>
                <a:latin typeface="Wingdings"/>
              </a:rPr>
              <a:t> </a:t>
            </a:r>
            <a:r>
              <a:rPr lang="zh-CN" altLang="en-US" sz="2400" dirty="0">
                <a:solidFill>
                  <a:srgbClr val="000000"/>
                </a:solidFill>
                <a:latin typeface="微软雅黑"/>
              </a:rPr>
              <a:t>多学习器比较</a:t>
            </a:r>
          </a:p>
          <a:p>
            <a:pPr marL="0" marR="0" lvl="0" indent="0" defTabSz="914400" eaLnBrk="1" fontAlgn="auto" latinLnBrk="0" hangingPunct="1">
              <a:lnSpc>
                <a:spcPts val="1000"/>
              </a:lnSpc>
              <a:buClrTx/>
              <a:buSzTx/>
              <a:buNone/>
              <a:tabLst>
                <a:tab pos="457200" algn="l"/>
                <a:tab pos="914400" algn="l"/>
                <a:tab pos="1130300" algn="l"/>
              </a:tabLst>
              <a:defRPr/>
            </a:pPr>
            <a:endParaRPr lang="zh-CN" altLang="en-US" sz="2400" dirty="0">
              <a:solidFill>
                <a:srgbClr val="000000"/>
              </a:solidFill>
              <a:latin typeface="微软雅黑"/>
            </a:endParaRPr>
          </a:p>
          <a:p>
            <a:pPr marL="0" marR="0" lvl="0" indent="0" defTabSz="914400" eaLnBrk="1" fontAlgn="auto" latinLnBrk="0" hangingPunct="1">
              <a:lnSpc>
                <a:spcPts val="3073"/>
              </a:lnSpc>
              <a:buClrTx/>
              <a:buSzTx/>
              <a:buNone/>
              <a:tabLst>
                <a:tab pos="457200" algn="l"/>
                <a:tab pos="914400" algn="l"/>
                <a:tab pos="1130300" algn="l"/>
              </a:tabLst>
              <a:defRPr/>
            </a:pPr>
            <a:r>
              <a:rPr lang="zh-CN" altLang="en-US" sz="2400" dirty="0">
                <a:solidFill>
                  <a:srgbClr val="000000"/>
                </a:solidFill>
                <a:latin typeface="微软雅黑"/>
              </a:rPr>
              <a:t>	</a:t>
            </a:r>
            <a:r>
              <a:rPr lang="zh-CN" altLang="en-US" sz="2400" dirty="0">
                <a:solidFill>
                  <a:srgbClr val="000000"/>
                </a:solidFill>
                <a:latin typeface="Wingdings"/>
              </a:rPr>
              <a:t> </a:t>
            </a:r>
            <a:r>
              <a:rPr lang="en-US" altLang="zh-CN" sz="2400" dirty="0">
                <a:solidFill>
                  <a:srgbClr val="000000"/>
                </a:solidFill>
                <a:latin typeface="Times New Roman"/>
              </a:rPr>
              <a:t>Friedman + </a:t>
            </a:r>
            <a:r>
              <a:rPr lang="en-US" altLang="zh-CN" sz="2400" dirty="0" err="1">
                <a:solidFill>
                  <a:srgbClr val="000000"/>
                </a:solidFill>
                <a:latin typeface="Times New Roman"/>
              </a:rPr>
              <a:t>Nemenyi</a:t>
            </a:r>
            <a:endParaRPr lang="en-US" altLang="zh-CN" sz="2400" dirty="0">
              <a:solidFill>
                <a:srgbClr val="000000"/>
              </a:solidFill>
              <a:latin typeface="Times New Roman"/>
            </a:endParaRP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400" dirty="0">
              <a:solidFill>
                <a:srgbClr val="000000"/>
              </a:solidFill>
              <a:latin typeface="Times New Roman"/>
            </a:endParaRPr>
          </a:p>
          <a:p>
            <a:pPr marL="0" marR="0" lvl="0" indent="0" defTabSz="914400" eaLnBrk="1" fontAlgn="auto" latinLnBrk="0" hangingPunct="1">
              <a:lnSpc>
                <a:spcPts val="3100"/>
              </a:lnSpc>
              <a:buClrTx/>
              <a:buSzTx/>
              <a:buNone/>
              <a:tabLst>
                <a:tab pos="457200" algn="l"/>
                <a:tab pos="914400" algn="l"/>
                <a:tab pos="1130300" algn="l"/>
              </a:tabLst>
              <a:defRPr/>
            </a:pPr>
            <a:r>
              <a:rPr lang="en-US" altLang="zh-CN" sz="2400" dirty="0">
                <a:solidFill>
                  <a:srgbClr val="000000"/>
                </a:solidFill>
                <a:latin typeface="Times New Roman"/>
              </a:rPr>
              <a:t>		</a:t>
            </a:r>
            <a:r>
              <a:rPr lang="en-US" altLang="zh-CN" sz="2402" dirty="0">
                <a:solidFill>
                  <a:srgbClr val="000000"/>
                </a:solidFill>
                <a:latin typeface="Times New Roman"/>
              </a:rPr>
              <a:t>•  Friedman</a:t>
            </a:r>
            <a:r>
              <a:rPr lang="zh-CN" altLang="en-US" sz="2402" dirty="0">
                <a:solidFill>
                  <a:srgbClr val="000000"/>
                </a:solidFill>
                <a:latin typeface="微软雅黑"/>
              </a:rPr>
              <a:t>检验 </a:t>
            </a:r>
            <a:r>
              <a:rPr lang="en-US" altLang="zh-CN" sz="2006" dirty="0">
                <a:solidFill>
                  <a:srgbClr val="000000"/>
                </a:solidFill>
                <a:latin typeface="Times New Roman"/>
              </a:rPr>
              <a:t>(</a:t>
            </a:r>
            <a:r>
              <a:rPr lang="zh-CN" altLang="en-US" sz="2006" dirty="0">
                <a:solidFill>
                  <a:srgbClr val="000000"/>
                </a:solidFill>
                <a:latin typeface="微软雅黑"/>
              </a:rPr>
              <a:t>基于序值，</a:t>
            </a:r>
            <a:r>
              <a:rPr lang="en-US" altLang="zh-CN" sz="2006" dirty="0">
                <a:solidFill>
                  <a:srgbClr val="000000"/>
                </a:solidFill>
                <a:latin typeface="Times New Roman"/>
              </a:rPr>
              <a:t>F</a:t>
            </a:r>
            <a:r>
              <a:rPr lang="zh-CN" altLang="en-US" sz="2006" dirty="0">
                <a:solidFill>
                  <a:srgbClr val="000000"/>
                </a:solidFill>
                <a:latin typeface="微软雅黑"/>
              </a:rPr>
              <a:t>检验</a:t>
            </a:r>
            <a:r>
              <a:rPr lang="en-US" altLang="zh-CN" sz="2006" dirty="0">
                <a:solidFill>
                  <a:srgbClr val="000000"/>
                </a:solidFill>
                <a:latin typeface="Times New Roman"/>
              </a:rPr>
              <a:t>; </a:t>
            </a:r>
            <a:r>
              <a:rPr lang="zh-CN" altLang="en-US" sz="2006" dirty="0">
                <a:solidFill>
                  <a:srgbClr val="000000"/>
                </a:solidFill>
                <a:latin typeface="微软雅黑"/>
              </a:rPr>
              <a:t>判断</a:t>
            </a:r>
            <a:r>
              <a:rPr lang="zh-CN" altLang="en-US" sz="2006" dirty="0">
                <a:solidFill>
                  <a:srgbClr val="000000"/>
                </a:solidFill>
                <a:latin typeface="Times New Roman"/>
              </a:rPr>
              <a:t>”</a:t>
            </a:r>
            <a:r>
              <a:rPr lang="zh-CN" altLang="en-US" sz="2006" dirty="0">
                <a:solidFill>
                  <a:srgbClr val="000000"/>
                </a:solidFill>
                <a:latin typeface="微软雅黑"/>
              </a:rPr>
              <a:t>是否都相同</a:t>
            </a:r>
            <a:r>
              <a:rPr lang="zh-CN" altLang="en-US" sz="2006" dirty="0">
                <a:solidFill>
                  <a:srgbClr val="000000"/>
                </a:solidFill>
                <a:latin typeface="Times New Roman"/>
              </a:rPr>
              <a:t>”</a:t>
            </a:r>
            <a:r>
              <a:rPr lang="en-US" altLang="zh-CN" sz="2006" dirty="0">
                <a:solidFill>
                  <a:srgbClr val="000000"/>
                </a:solidFill>
                <a:latin typeface="Times New Roman"/>
              </a:rPr>
              <a:t>)</a:t>
            </a: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6" dirty="0">
              <a:solidFill>
                <a:srgbClr val="000000"/>
              </a:solidFill>
              <a:latin typeface="Times New Roman"/>
            </a:endParaRPr>
          </a:p>
          <a:p>
            <a:pPr marL="0" marR="0" lvl="0" indent="0" defTabSz="914400" eaLnBrk="1" fontAlgn="auto" latinLnBrk="0" hangingPunct="1">
              <a:lnSpc>
                <a:spcPts val="3082"/>
              </a:lnSpc>
              <a:buClrTx/>
              <a:buSzTx/>
              <a:buNone/>
              <a:tabLst>
                <a:tab pos="457200" algn="l"/>
                <a:tab pos="914400" algn="l"/>
                <a:tab pos="1130300" algn="l"/>
              </a:tabLst>
              <a:defRPr/>
            </a:pPr>
            <a:r>
              <a:rPr lang="en-US" altLang="zh-CN" sz="2006" dirty="0">
                <a:solidFill>
                  <a:srgbClr val="000000"/>
                </a:solidFill>
                <a:latin typeface="Times New Roman"/>
              </a:rPr>
              <a:t>		</a:t>
            </a:r>
            <a:r>
              <a:rPr lang="en-US" altLang="zh-CN" sz="2400" dirty="0">
                <a:solidFill>
                  <a:srgbClr val="000000"/>
                </a:solidFill>
                <a:latin typeface="Times New Roman"/>
              </a:rPr>
              <a:t>•  </a:t>
            </a:r>
            <a:r>
              <a:rPr lang="en-US" altLang="zh-CN" sz="2400" dirty="0" err="1">
                <a:solidFill>
                  <a:srgbClr val="000000"/>
                </a:solidFill>
                <a:latin typeface="Times New Roman"/>
              </a:rPr>
              <a:t>Nemenyi</a:t>
            </a:r>
            <a:r>
              <a:rPr lang="en-US" altLang="zh-CN" sz="2400" dirty="0">
                <a:solidFill>
                  <a:srgbClr val="000000"/>
                </a:solidFill>
                <a:latin typeface="Times New Roman"/>
              </a:rPr>
              <a:t> </a:t>
            </a:r>
            <a:r>
              <a:rPr lang="zh-CN" altLang="en-US" sz="2400" dirty="0">
                <a:solidFill>
                  <a:srgbClr val="000000"/>
                </a:solidFill>
                <a:latin typeface="微软雅黑"/>
              </a:rPr>
              <a:t>后续检验 </a:t>
            </a:r>
            <a:r>
              <a:rPr lang="en-US" altLang="zh-CN" sz="2004" dirty="0">
                <a:solidFill>
                  <a:srgbClr val="000000"/>
                </a:solidFill>
                <a:latin typeface="Times New Roman"/>
              </a:rPr>
              <a:t>(</a:t>
            </a:r>
            <a:r>
              <a:rPr lang="zh-CN" altLang="en-US" sz="2004" dirty="0">
                <a:solidFill>
                  <a:srgbClr val="000000"/>
                </a:solidFill>
                <a:latin typeface="微软雅黑"/>
              </a:rPr>
              <a:t>基于序值，进一步判断两两差别</a:t>
            </a:r>
            <a:r>
              <a:rPr lang="en-US" altLang="zh-CN" sz="2004" dirty="0">
                <a:solidFill>
                  <a:srgbClr val="000000"/>
                </a:solidFill>
                <a:latin typeface="Times New Roman"/>
              </a:rPr>
              <a:t>)</a:t>
            </a:r>
            <a:endParaRPr lang="zh-CN" altLang="en-US" sz="2004" dirty="0">
              <a:solidFill>
                <a:srgbClr val="000000"/>
              </a:solidFill>
              <a:latin typeface="Times New Roman"/>
            </a:endParaRPr>
          </a:p>
        </p:txBody>
      </p:sp>
      <p:sp>
        <p:nvSpPr>
          <p:cNvPr id="27" name="TextBox 26"/>
          <p:cNvSpPr txBox="1"/>
          <p:nvPr/>
        </p:nvSpPr>
        <p:spPr>
          <a:xfrm>
            <a:off x="515416" y="244961"/>
            <a:ext cx="7994740" cy="1513235"/>
          </a:xfrm>
          <a:prstGeom prst="rect">
            <a:avLst/>
          </a:prstGeom>
          <a:noFill/>
        </p:spPr>
        <p:txBody>
          <a:bodyPr vert="horz" wrap="square" lIns="0" tIns="0" rIns="0" bIns="0" rtlCol="0">
            <a:spAutoFit/>
          </a:bodyPr>
          <a:lstStyle/>
          <a:p>
            <a:pPr marL="0" marR="0" lvl="0" indent="0" defTabSz="914400" eaLnBrk="1" fontAlgn="auto" latinLnBrk="0" hangingPunct="1">
              <a:lnSpc>
                <a:spcPts val="2687"/>
              </a:lnSpc>
              <a:buClrTx/>
              <a:buSzTx/>
              <a:buNone/>
              <a:tabLst>
                <a:tab pos="469900" algn="l"/>
              </a:tabLst>
              <a:defRPr/>
            </a:pPr>
            <a:r>
              <a:rPr lang="zh-CN" altLang="en-US" sz="3600" dirty="0">
                <a:solidFill>
                  <a:srgbClr val="000000"/>
                </a:solidFill>
                <a:latin typeface="微软雅黑"/>
              </a:rPr>
              <a:t>常用方法</a:t>
            </a:r>
          </a:p>
          <a:p>
            <a:pPr marL="0" marR="0" lvl="0" indent="0" defTabSz="914400" eaLnBrk="1" fontAlgn="auto" latinLnBrk="0" hangingPunct="1">
              <a:lnSpc>
                <a:spcPts val="1000"/>
              </a:lnSpc>
              <a:buClrTx/>
              <a:buSzTx/>
              <a:buNone/>
              <a:tabLst>
                <a:tab pos="469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469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469900" algn="l"/>
              </a:tabLst>
              <a:defRPr/>
            </a:pPr>
            <a:endParaRPr lang="zh-CN" altLang="en-US" sz="2796" dirty="0">
              <a:solidFill>
                <a:srgbClr val="000000"/>
              </a:solidFill>
              <a:latin typeface="微软雅黑"/>
            </a:endParaRPr>
          </a:p>
          <a:p>
            <a:pPr marL="0" marR="0" lvl="0" indent="0" defTabSz="914400" eaLnBrk="1" fontAlgn="auto" latinLnBrk="0" hangingPunct="1">
              <a:lnSpc>
                <a:spcPts val="3297"/>
              </a:lnSpc>
              <a:buClrTx/>
              <a:buSzTx/>
              <a:buNone/>
              <a:tabLst>
                <a:tab pos="469900" algn="l"/>
              </a:tabLst>
              <a:defRPr/>
            </a:pPr>
            <a:r>
              <a:rPr lang="zh-CN" altLang="en-US" sz="2796" dirty="0">
                <a:solidFill>
                  <a:srgbClr val="000000"/>
                </a:solidFill>
                <a:latin typeface="微软雅黑"/>
              </a:rPr>
              <a:t>	</a:t>
            </a:r>
            <a:r>
              <a:rPr lang="zh-CN" altLang="en-US" sz="2400" dirty="0">
                <a:solidFill>
                  <a:srgbClr val="000000"/>
                </a:solidFill>
                <a:latin typeface="微软雅黑"/>
              </a:rPr>
              <a:t>统计假设检验 </a:t>
            </a:r>
            <a:r>
              <a:rPr lang="en-US" altLang="zh-CN" sz="2004" dirty="0">
                <a:solidFill>
                  <a:srgbClr val="000000"/>
                </a:solidFill>
                <a:latin typeface="Times New Roman"/>
              </a:rPr>
              <a:t>(hypothesis test) </a:t>
            </a:r>
            <a:r>
              <a:rPr lang="zh-CN" altLang="en-US" sz="2400" dirty="0">
                <a:solidFill>
                  <a:srgbClr val="000000"/>
                </a:solidFill>
                <a:latin typeface="微软雅黑"/>
              </a:rPr>
              <a:t>为学习器性能比较提供了</a:t>
            </a:r>
          </a:p>
          <a:p>
            <a:pPr marL="0" marR="0" lvl="0" indent="0" defTabSz="914400" eaLnBrk="1" fontAlgn="auto" latinLnBrk="0" hangingPunct="1">
              <a:lnSpc>
                <a:spcPts val="2804"/>
              </a:lnSpc>
              <a:buClrTx/>
              <a:buSzTx/>
              <a:buNone/>
              <a:tabLst>
                <a:tab pos="469900" algn="l"/>
              </a:tabLst>
              <a:defRPr/>
            </a:pPr>
            <a:r>
              <a:rPr lang="zh-CN" altLang="en-US" sz="2400" dirty="0">
                <a:solidFill>
                  <a:srgbClr val="000000"/>
                </a:solidFill>
                <a:latin typeface="微软雅黑"/>
              </a:rPr>
              <a:t>	重要依据</a:t>
            </a:r>
          </a:p>
        </p:txBody>
      </p:sp>
      <p:sp>
        <p:nvSpPr>
          <p:cNvPr id="28" name="TextBox 27"/>
          <p:cNvSpPr txBox="1"/>
          <p:nvPr/>
        </p:nvSpPr>
        <p:spPr>
          <a:xfrm>
            <a:off x="6290817" y="2205136"/>
            <a:ext cx="1795363" cy="347339"/>
          </a:xfrm>
          <a:prstGeom prst="rect">
            <a:avLst/>
          </a:prstGeom>
          <a:noFill/>
        </p:spPr>
        <p:txBody>
          <a:bodyPr vert="horz" wrap="none" lIns="0" tIns="0" rIns="0" bIns="0" rtlCol="0">
            <a:spAutoFit/>
          </a:bodyPr>
          <a:lstStyle/>
          <a:p>
            <a:pPr>
              <a:lnSpc>
                <a:spcPts val="2687"/>
              </a:lnSpc>
            </a:pPr>
            <a:r>
              <a:rPr lang="zh-CN" altLang="en-US" sz="2796" dirty="0">
                <a:solidFill>
                  <a:srgbClr val="FF0000"/>
                </a:solidFill>
                <a:latin typeface="微软雅黑"/>
              </a:rPr>
              <a:t>统计显著性</a:t>
            </a:r>
          </a:p>
        </p:txBody>
      </p:sp>
      <p:pic>
        <p:nvPicPr>
          <p:cNvPr id="8" name="图片 7">
            <a:extLst>
              <a:ext uri="{FF2B5EF4-FFF2-40B4-BE49-F238E27FC236}">
                <a16:creationId xmlns:a16="http://schemas.microsoft.com/office/drawing/2014/main" xmlns="" id="{E43AB9D6-9390-45FE-8F9C-E60E73D9E4CD}"/>
              </a:ext>
            </a:extLst>
          </p:cNvPr>
          <p:cNvPicPr>
            <a:picLocks noChangeAspect="1"/>
          </p:cNvPicPr>
          <p:nvPr/>
        </p:nvPicPr>
        <p:blipFill>
          <a:blip r:embed="rId2" cstate="print"/>
          <a:stretch>
            <a:fillRect/>
          </a:stretch>
        </p:blipFill>
        <p:spPr>
          <a:xfrm>
            <a:off x="91439" y="677729"/>
            <a:ext cx="8372475" cy="3238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5260384" y="1913860"/>
            <a:ext cx="3520454" cy="2530549"/>
          </a:xfrm>
          <a:prstGeom prst="rect">
            <a:avLst/>
          </a:prstGeom>
          <a:noFill/>
          <a:ln w="9525">
            <a:noFill/>
            <a:miter lim="800000"/>
            <a:headEnd/>
            <a:tailEnd/>
          </a:ln>
        </p:spPr>
      </p:pic>
      <p:sp>
        <p:nvSpPr>
          <p:cNvPr id="2" name="内容占位符 1"/>
          <p:cNvSpPr>
            <a:spLocks noGrp="1"/>
          </p:cNvSpPr>
          <p:nvPr>
            <p:ph idx="1"/>
          </p:nvPr>
        </p:nvSpPr>
        <p:spPr>
          <a:xfrm>
            <a:off x="333331" y="1291030"/>
            <a:ext cx="8555487" cy="4525963"/>
          </a:xfrm>
        </p:spPr>
        <p:txBody>
          <a:bodyPr>
            <a:normAutofit lnSpcReduction="10000"/>
          </a:bodyPr>
          <a:lstStyle/>
          <a:p>
            <a:r>
              <a:rPr lang="zh-CN" altLang="en-US" dirty="0"/>
              <a:t>多次重复留出法或是交叉验证法等进行多次训练</a:t>
            </a:r>
            <a:r>
              <a:rPr lang="en-US" altLang="zh-CN" dirty="0"/>
              <a:t>/</a:t>
            </a:r>
            <a:r>
              <a:rPr lang="zh-CN" altLang="en-US" dirty="0"/>
              <a:t>测试，得到多个测试错误率。</a:t>
            </a:r>
          </a:p>
          <a:p>
            <a:r>
              <a:rPr lang="zh-CN" altLang="en-US" dirty="0"/>
              <a:t>平均测试错误率</a:t>
            </a:r>
            <a:r>
              <a:rPr lang="en-US" altLang="zh-CN" dirty="0"/>
              <a:t>μ</a:t>
            </a:r>
            <a:r>
              <a:rPr lang="zh-CN" altLang="en-US" dirty="0"/>
              <a:t>和方差</a:t>
            </a:r>
            <a:r>
              <a:rPr lang="en-US" altLang="zh-CN" dirty="0"/>
              <a:t>σ²</a:t>
            </a:r>
            <a:r>
              <a:rPr lang="zh-CN" altLang="en-US" dirty="0"/>
              <a:t>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考虑到这</a:t>
            </a:r>
            <a:r>
              <a:rPr lang="en-US" altLang="zh-CN" dirty="0"/>
              <a:t>k</a:t>
            </a:r>
            <a:r>
              <a:rPr lang="zh-CN" altLang="en-US" dirty="0"/>
              <a:t>个测试错误率   可看作泛化错误率的独立采样，则变量</a:t>
            </a:r>
          </a:p>
          <a:p>
            <a:endParaRPr lang="zh-CN" altLang="en-US" dirty="0"/>
          </a:p>
        </p:txBody>
      </p:sp>
      <p:sp>
        <p:nvSpPr>
          <p:cNvPr id="3" name="标题 2"/>
          <p:cNvSpPr>
            <a:spLocks noGrp="1"/>
          </p:cNvSpPr>
          <p:nvPr>
            <p:ph type="title"/>
          </p:nvPr>
        </p:nvSpPr>
        <p:spPr>
          <a:xfrm>
            <a:off x="887313" y="17563"/>
            <a:ext cx="2411059" cy="1143000"/>
          </a:xfrm>
        </p:spPr>
        <p:txBody>
          <a:bodyPr/>
          <a:lstStyle/>
          <a:p>
            <a:r>
              <a:rPr lang="en-US" altLang="zh-CN" dirty="0"/>
              <a:t>t</a:t>
            </a:r>
            <a:r>
              <a:rPr lang="zh-CN" altLang="en-US" dirty="0"/>
              <a:t>检验</a:t>
            </a:r>
          </a:p>
        </p:txBody>
      </p:sp>
      <p:pic>
        <p:nvPicPr>
          <p:cNvPr id="77828" name="Picture 4" descr="https://images2015.cnblogs.com/blog/813155/201612/813155-20161209205434413-1415003285.png"/>
          <p:cNvPicPr>
            <a:picLocks noChangeAspect="1" noChangeArrowheads="1"/>
          </p:cNvPicPr>
          <p:nvPr/>
        </p:nvPicPr>
        <p:blipFill>
          <a:blip r:embed="rId3" cstate="print"/>
          <a:srcRect/>
          <a:stretch>
            <a:fillRect/>
          </a:stretch>
        </p:blipFill>
        <p:spPr bwMode="auto">
          <a:xfrm>
            <a:off x="4448132" y="4478562"/>
            <a:ext cx="319811" cy="499082"/>
          </a:xfrm>
          <a:prstGeom prst="rect">
            <a:avLst/>
          </a:prstGeom>
          <a:noFill/>
        </p:spPr>
      </p:pic>
      <p:pic>
        <p:nvPicPr>
          <p:cNvPr id="77829" name="Picture 5"/>
          <p:cNvPicPr>
            <a:picLocks noChangeAspect="1" noChangeArrowheads="1"/>
          </p:cNvPicPr>
          <p:nvPr/>
        </p:nvPicPr>
        <p:blipFill>
          <a:blip r:embed="rId4" cstate="print"/>
          <a:srcRect/>
          <a:stretch>
            <a:fillRect/>
          </a:stretch>
        </p:blipFill>
        <p:spPr bwMode="auto">
          <a:xfrm>
            <a:off x="3760788" y="5582707"/>
            <a:ext cx="2202662" cy="849167"/>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0242" y="1166018"/>
            <a:ext cx="7804297" cy="4525963"/>
          </a:xfrm>
        </p:spPr>
        <p:txBody>
          <a:bodyPr/>
          <a:lstStyle/>
          <a:p>
            <a:r>
              <a:rPr lang="zh-CN" altLang="en-US" sz="2400" dirty="0"/>
              <a:t>服从自由度为</a:t>
            </a:r>
            <a:r>
              <a:rPr lang="en-US" altLang="zh-CN" sz="2400" dirty="0"/>
              <a:t>k-1</a:t>
            </a:r>
            <a:r>
              <a:rPr lang="zh-CN" altLang="en-US" sz="2400" dirty="0"/>
              <a:t>的</a:t>
            </a:r>
            <a:r>
              <a:rPr lang="en-US" altLang="zh-CN" sz="2400" dirty="0"/>
              <a:t>t</a:t>
            </a:r>
            <a:r>
              <a:rPr lang="zh-CN" altLang="en-US" sz="2400" dirty="0"/>
              <a:t>分布</a:t>
            </a:r>
            <a:endParaRPr lang="en-US" altLang="zh-CN" sz="2400" dirty="0"/>
          </a:p>
          <a:p>
            <a:r>
              <a:rPr lang="zh-CN" altLang="en-US" sz="2400" dirty="0"/>
              <a:t>假设：</a:t>
            </a:r>
            <a:r>
              <a:rPr lang="el-GR" altLang="zh-CN" sz="2400" dirty="0"/>
              <a:t>μ</a:t>
            </a:r>
            <a:r>
              <a:rPr lang="en-US" altLang="zh-CN" sz="2400" dirty="0"/>
              <a:t>=</a:t>
            </a:r>
            <a:r>
              <a:rPr lang="el-GR" altLang="zh-CN" sz="2400" dirty="0"/>
              <a:t> </a:t>
            </a:r>
            <a:r>
              <a:rPr lang="en-US" altLang="zh-CN" sz="2400" dirty="0"/>
              <a:t>Ɛ </a:t>
            </a:r>
            <a:r>
              <a:rPr lang="en-US" altLang="zh-CN" sz="2400" baseline="-25000" dirty="0"/>
              <a:t>0</a:t>
            </a:r>
          </a:p>
          <a:p>
            <a:r>
              <a:rPr lang="zh-CN" altLang="en-US" sz="2400" dirty="0"/>
              <a:t>当测试错误率均值为  </a:t>
            </a:r>
            <a:r>
              <a:rPr lang="en-US" altLang="zh-CN" sz="2400" dirty="0"/>
              <a:t> </a:t>
            </a:r>
            <a:r>
              <a:rPr lang="zh-CN" altLang="en-US" sz="2400" dirty="0"/>
              <a:t>时，在</a:t>
            </a:r>
            <a:r>
              <a:rPr lang="en-US" altLang="zh-CN" sz="2400" dirty="0"/>
              <a:t>1-α</a:t>
            </a:r>
            <a:r>
              <a:rPr lang="zh-CN" altLang="en-US" sz="2400" dirty="0"/>
              <a:t>概率内观测到最大的错误率，即临界值</a:t>
            </a:r>
            <a:endParaRPr lang="en-US" altLang="zh-CN" sz="2400" baseline="-25000" dirty="0"/>
          </a:p>
          <a:p>
            <a:endParaRPr lang="zh-CN" altLang="en-US" baseline="-25000" dirty="0"/>
          </a:p>
        </p:txBody>
      </p:sp>
      <p:sp>
        <p:nvSpPr>
          <p:cNvPr id="5" name="标题 4"/>
          <p:cNvSpPr>
            <a:spLocks noGrp="1"/>
          </p:cNvSpPr>
          <p:nvPr>
            <p:ph type="title"/>
          </p:nvPr>
        </p:nvSpPr>
        <p:spPr>
          <a:xfrm>
            <a:off x="783948" y="7138"/>
            <a:ext cx="2814338" cy="1143000"/>
          </a:xfrm>
        </p:spPr>
        <p:txBody>
          <a:bodyPr/>
          <a:lstStyle/>
          <a:p>
            <a:r>
              <a:rPr lang="en-US" altLang="zh-CN" dirty="0"/>
              <a:t>t</a:t>
            </a:r>
            <a:r>
              <a:rPr lang="zh-CN" altLang="en-US" dirty="0"/>
              <a:t>检验</a:t>
            </a:r>
          </a:p>
        </p:txBody>
      </p:sp>
      <p:pic>
        <p:nvPicPr>
          <p:cNvPr id="1026" name="Picture 2"/>
          <p:cNvPicPr>
            <a:picLocks noChangeAspect="1" noChangeArrowheads="1"/>
          </p:cNvPicPr>
          <p:nvPr/>
        </p:nvPicPr>
        <p:blipFill>
          <a:blip r:embed="rId2" cstate="print"/>
          <a:srcRect/>
          <a:stretch>
            <a:fillRect/>
          </a:stretch>
        </p:blipFill>
        <p:spPr bwMode="auto">
          <a:xfrm>
            <a:off x="3907463" y="2600890"/>
            <a:ext cx="4981355" cy="4162380"/>
          </a:xfrm>
          <a:prstGeom prst="rect">
            <a:avLst/>
          </a:prstGeom>
          <a:noFill/>
          <a:ln w="9525">
            <a:noFill/>
            <a:miter lim="800000"/>
            <a:headEnd/>
            <a:tailEnd/>
          </a:ln>
        </p:spPr>
      </p:pic>
      <p:pic>
        <p:nvPicPr>
          <p:cNvPr id="6" name="Picture 4" descr="https://images2015.cnblogs.com/blog/813155/201612/813155-20161209205434413-1415003285.png">
            <a:extLst>
              <a:ext uri="{FF2B5EF4-FFF2-40B4-BE49-F238E27FC236}">
                <a16:creationId xmlns:a16="http://schemas.microsoft.com/office/drawing/2014/main" xmlns="" id="{306F000A-9782-4BF4-85F0-EB76605580DF}"/>
              </a:ext>
            </a:extLst>
          </p:cNvPr>
          <p:cNvPicPr>
            <a:picLocks noChangeAspect="1" noChangeArrowheads="1"/>
          </p:cNvPicPr>
          <p:nvPr/>
        </p:nvPicPr>
        <p:blipFill>
          <a:blip r:embed="rId3" cstate="print"/>
          <a:srcRect/>
          <a:stretch>
            <a:fillRect/>
          </a:stretch>
        </p:blipFill>
        <p:spPr bwMode="auto">
          <a:xfrm>
            <a:off x="3555753" y="1961804"/>
            <a:ext cx="319811" cy="499082"/>
          </a:xfrm>
          <a:prstGeom prst="rect">
            <a:avLst/>
          </a:prstGeom>
          <a:noFill/>
        </p:spPr>
      </p:pic>
      <p:sp>
        <p:nvSpPr>
          <p:cNvPr id="3" name="思想气泡: 云 2">
            <a:extLst>
              <a:ext uri="{FF2B5EF4-FFF2-40B4-BE49-F238E27FC236}">
                <a16:creationId xmlns:a16="http://schemas.microsoft.com/office/drawing/2014/main" xmlns="" id="{1EDF9349-7087-4A05-B689-49077E6E7668}"/>
              </a:ext>
            </a:extLst>
          </p:cNvPr>
          <p:cNvSpPr/>
          <p:nvPr/>
        </p:nvSpPr>
        <p:spPr>
          <a:xfrm>
            <a:off x="424469" y="4804469"/>
            <a:ext cx="3173817" cy="1046821"/>
          </a:xfrm>
          <a:prstGeom prst="cloudCallout">
            <a:avLst>
              <a:gd name="adj1" fmla="val 92489"/>
              <a:gd name="adj2" fmla="val -64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单个学习器的比较</a:t>
            </a:r>
          </a:p>
        </p:txBody>
      </p:sp>
      <p:sp>
        <p:nvSpPr>
          <p:cNvPr id="8" name="矩形 7">
            <a:extLst>
              <a:ext uri="{FF2B5EF4-FFF2-40B4-BE49-F238E27FC236}">
                <a16:creationId xmlns:a16="http://schemas.microsoft.com/office/drawing/2014/main" xmlns="" id="{223DE6EB-26C8-4E21-8377-9371302D0A31}"/>
              </a:ext>
            </a:extLst>
          </p:cNvPr>
          <p:cNvSpPr/>
          <p:nvPr/>
        </p:nvSpPr>
        <p:spPr>
          <a:xfrm>
            <a:off x="340242" y="3213642"/>
            <a:ext cx="4572000" cy="830997"/>
          </a:xfrm>
          <a:prstGeom prst="rect">
            <a:avLst/>
          </a:prstGeom>
        </p:spPr>
        <p:txBody>
          <a:bodyPr>
            <a:spAutoFit/>
          </a:bodyPr>
          <a:lstStyle/>
          <a:p>
            <a:r>
              <a:rPr lang="zh-CN" altLang="en-US" sz="2400" dirty="0"/>
              <a:t>做出假设</a:t>
            </a:r>
            <a:r>
              <a:rPr lang="en-US" altLang="zh-CN" sz="2400" dirty="0"/>
              <a:t>–&gt;</a:t>
            </a:r>
            <a:r>
              <a:rPr lang="zh-CN" altLang="en-US" sz="2400" dirty="0"/>
              <a:t>求出满足显著度的临界点</a:t>
            </a:r>
            <a:r>
              <a:rPr lang="en-US" altLang="zh-CN" sz="2400" dirty="0"/>
              <a:t>–&gt;</a:t>
            </a:r>
            <a:r>
              <a:rPr lang="zh-CN" altLang="en-US" sz="2400" dirty="0"/>
              <a:t>给出拒绝域</a:t>
            </a:r>
            <a:r>
              <a:rPr lang="en-US" altLang="zh-CN" sz="2400" dirty="0"/>
              <a:t>–&gt;</a:t>
            </a:r>
            <a:r>
              <a:rPr lang="zh-CN" altLang="en-US" sz="2400" dirty="0"/>
              <a:t>验证假设。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chemeClr val="accent2"/>
                </a:solidFill>
              </a:rPr>
              <a:t>对不同学习器的性能进行比较。</a:t>
            </a:r>
          </a:p>
          <a:p>
            <a:r>
              <a:rPr lang="zh-CN" altLang="en-US" dirty="0"/>
              <a:t>两个学习器</a:t>
            </a:r>
            <a:r>
              <a:rPr lang="en-US" altLang="zh-CN" dirty="0"/>
              <a:t>A</a:t>
            </a:r>
            <a:r>
              <a:rPr lang="zh-CN" altLang="en-US" dirty="0"/>
              <a:t>、</a:t>
            </a:r>
            <a:r>
              <a:rPr lang="en-US" altLang="zh-CN" dirty="0"/>
              <a:t>B,</a:t>
            </a:r>
            <a:r>
              <a:rPr lang="zh-CN" altLang="en-US" dirty="0"/>
              <a:t>若使用</a:t>
            </a:r>
            <a:r>
              <a:rPr lang="en-US" altLang="zh-CN" dirty="0"/>
              <a:t>k</a:t>
            </a:r>
            <a:r>
              <a:rPr lang="zh-CN" altLang="en-US" dirty="0"/>
              <a:t>折交叉验证法得到的测试错误率分别为：</a:t>
            </a:r>
            <a:endParaRPr lang="en-US" altLang="zh-CN" dirty="0"/>
          </a:p>
          <a:p>
            <a:endParaRPr lang="en-US" altLang="zh-CN" dirty="0"/>
          </a:p>
          <a:p>
            <a:endParaRPr lang="en-US" altLang="zh-CN" dirty="0"/>
          </a:p>
          <a:p>
            <a:r>
              <a:rPr lang="zh-CN" altLang="en-US" dirty="0"/>
              <a:t>用</a:t>
            </a:r>
            <a:r>
              <a:rPr lang="en-US" altLang="zh-CN" dirty="0"/>
              <a:t>k</a:t>
            </a:r>
            <a:r>
              <a:rPr lang="zh-CN" altLang="en-US" dirty="0"/>
              <a:t>折交叉验证”成对</a:t>
            </a:r>
            <a:r>
              <a:rPr lang="en-US" altLang="zh-CN" dirty="0"/>
              <a:t>t</a:t>
            </a:r>
            <a:r>
              <a:rPr lang="zh-CN" altLang="en-US" dirty="0"/>
              <a:t>检验”来进行比较检验</a:t>
            </a:r>
            <a:endParaRPr lang="en-US" altLang="zh-CN" sz="2800" dirty="0"/>
          </a:p>
          <a:p>
            <a:endParaRPr lang="zh-CN" altLang="en-US" dirty="0"/>
          </a:p>
        </p:txBody>
      </p:sp>
      <p:sp>
        <p:nvSpPr>
          <p:cNvPr id="3" name="标题 2"/>
          <p:cNvSpPr>
            <a:spLocks noGrp="1"/>
          </p:cNvSpPr>
          <p:nvPr>
            <p:ph type="title"/>
          </p:nvPr>
        </p:nvSpPr>
        <p:spPr>
          <a:xfrm>
            <a:off x="487363" y="100466"/>
            <a:ext cx="4518042" cy="1143000"/>
          </a:xfrm>
        </p:spPr>
        <p:txBody>
          <a:bodyPr/>
          <a:lstStyle/>
          <a:p>
            <a:r>
              <a:rPr lang="zh-CN" altLang="en-US" dirty="0"/>
              <a:t>交叉验证</a:t>
            </a:r>
            <a:r>
              <a:rPr lang="en-US" altLang="zh-CN" dirty="0"/>
              <a:t>t</a:t>
            </a:r>
            <a:r>
              <a:rPr lang="zh-CN" altLang="en-US" dirty="0"/>
              <a:t>检验</a:t>
            </a:r>
          </a:p>
        </p:txBody>
      </p:sp>
      <p:pic>
        <p:nvPicPr>
          <p:cNvPr id="2050" name="Picture 2"/>
          <p:cNvPicPr>
            <a:picLocks noChangeAspect="1" noChangeArrowheads="1"/>
          </p:cNvPicPr>
          <p:nvPr/>
        </p:nvPicPr>
        <p:blipFill>
          <a:blip r:embed="rId2" cstate="print"/>
          <a:srcRect/>
          <a:stretch>
            <a:fillRect/>
          </a:stretch>
        </p:blipFill>
        <p:spPr bwMode="auto">
          <a:xfrm>
            <a:off x="487363" y="2978332"/>
            <a:ext cx="8199437" cy="7094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7383" y="4385727"/>
            <a:ext cx="8718394" cy="1011373"/>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975242" y="5510471"/>
            <a:ext cx="3477641" cy="12265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9006" y="1240971"/>
            <a:ext cx="8229600" cy="4525963"/>
          </a:xfrm>
        </p:spPr>
        <p:txBody>
          <a:bodyPr>
            <a:normAutofit/>
          </a:bodyPr>
          <a:lstStyle/>
          <a:p>
            <a:r>
              <a:rPr lang="en-US" altLang="zh-CN" sz="2400" dirty="0" err="1" smtClean="0"/>
              <a:t>McNemar</a:t>
            </a:r>
            <a:r>
              <a:rPr lang="zh-CN" altLang="en-US" sz="2400" dirty="0"/>
              <a:t>主要用于二分类问题，与成对</a:t>
            </a:r>
            <a:r>
              <a:rPr lang="en-US" altLang="zh-CN" sz="2400" dirty="0"/>
              <a:t>t</a:t>
            </a:r>
            <a:r>
              <a:rPr lang="zh-CN" altLang="en-US" sz="2400" dirty="0"/>
              <a:t>检验一样也是用于比较两个学习器的性能大小。主要思想是：若两学习器的性能相同，</a:t>
            </a:r>
            <a:r>
              <a:rPr lang="zh-CN" altLang="en-US" sz="2400" dirty="0" smtClean="0"/>
              <a:t>则</a:t>
            </a:r>
            <a:r>
              <a:rPr lang="en-US" altLang="zh-CN" sz="2400" dirty="0" smtClean="0"/>
              <a:t>A</a:t>
            </a:r>
            <a:r>
              <a:rPr lang="zh-CN" altLang="en-US" sz="2400" dirty="0" smtClean="0"/>
              <a:t>预测错误</a:t>
            </a:r>
            <a:r>
              <a:rPr lang="en-US" altLang="zh-CN" sz="2400" dirty="0" smtClean="0"/>
              <a:t>B</a:t>
            </a:r>
            <a:r>
              <a:rPr lang="zh-CN" altLang="en-US" sz="2400" dirty="0" smtClean="0"/>
              <a:t>预测正确数应</a:t>
            </a:r>
            <a:r>
              <a:rPr lang="zh-CN" altLang="en-US" sz="2400" dirty="0" smtClean="0"/>
              <a:t>等于</a:t>
            </a:r>
            <a:r>
              <a:rPr lang="en-US" altLang="zh-CN" sz="2400" dirty="0" smtClean="0"/>
              <a:t>A</a:t>
            </a:r>
            <a:r>
              <a:rPr lang="zh-CN" altLang="en-US" sz="2400" dirty="0" smtClean="0"/>
              <a:t>预测正确</a:t>
            </a:r>
            <a:r>
              <a:rPr lang="en-US" altLang="zh-CN" sz="2400" dirty="0" smtClean="0"/>
              <a:t>B</a:t>
            </a:r>
            <a:r>
              <a:rPr lang="zh-CN" altLang="en-US" sz="2400" dirty="0" smtClean="0"/>
              <a:t>预测错误</a:t>
            </a:r>
            <a:r>
              <a:rPr lang="zh-CN" altLang="en-US" sz="2400" dirty="0" smtClean="0"/>
              <a:t>数</a:t>
            </a:r>
            <a:r>
              <a:rPr lang="zh-CN" altLang="en-US" sz="2400" dirty="0" smtClean="0"/>
              <a:t>，</a:t>
            </a:r>
            <a:r>
              <a:rPr lang="zh-CN" altLang="en-US" sz="2400" dirty="0"/>
              <a:t>即</a:t>
            </a:r>
            <a:r>
              <a:rPr lang="en-US" altLang="zh-CN" sz="2400" dirty="0"/>
              <a:t>e01=e10</a:t>
            </a:r>
            <a:r>
              <a:rPr lang="zh-CN" altLang="en-US" sz="2400" dirty="0"/>
              <a:t>，且</a:t>
            </a:r>
            <a:r>
              <a:rPr lang="en-US" altLang="zh-CN" sz="2400" dirty="0"/>
              <a:t>|e01-e10|</a:t>
            </a:r>
            <a:r>
              <a:rPr lang="zh-CN" altLang="en-US" sz="2400" dirty="0"/>
              <a:t>服从</a:t>
            </a:r>
            <a:r>
              <a:rPr lang="en-US" altLang="zh-CN" sz="2400" dirty="0"/>
              <a:t>N</a:t>
            </a:r>
            <a:r>
              <a:rPr lang="zh-CN" altLang="en-US" sz="2400" dirty="0"/>
              <a:t>（</a:t>
            </a:r>
            <a:r>
              <a:rPr lang="en-US" altLang="zh-CN" sz="2400" dirty="0"/>
              <a:t>1</a:t>
            </a:r>
            <a:r>
              <a:rPr lang="zh-CN" altLang="en-US" sz="2400" dirty="0"/>
              <a:t>，</a:t>
            </a:r>
            <a:r>
              <a:rPr lang="en-US" altLang="zh-CN" sz="2400" dirty="0"/>
              <a:t>e01+e10</a:t>
            </a:r>
            <a:r>
              <a:rPr lang="zh-CN" altLang="en-US" sz="2400" dirty="0"/>
              <a:t>）分布。</a:t>
            </a:r>
          </a:p>
        </p:txBody>
      </p:sp>
      <p:sp>
        <p:nvSpPr>
          <p:cNvPr id="3" name="标题 2"/>
          <p:cNvSpPr>
            <a:spLocks noGrp="1"/>
          </p:cNvSpPr>
          <p:nvPr>
            <p:ph type="title"/>
          </p:nvPr>
        </p:nvSpPr>
        <p:spPr>
          <a:xfrm>
            <a:off x="457200" y="144009"/>
            <a:ext cx="4669971" cy="1143000"/>
          </a:xfrm>
        </p:spPr>
        <p:txBody>
          <a:bodyPr/>
          <a:lstStyle/>
          <a:p>
            <a:r>
              <a:rPr lang="en-US" altLang="zh-CN" dirty="0" err="1"/>
              <a:t>McNemar</a:t>
            </a:r>
            <a:r>
              <a:rPr lang="zh-CN" altLang="en-US" dirty="0"/>
              <a:t>检验</a:t>
            </a:r>
          </a:p>
        </p:txBody>
      </p:sp>
      <p:pic>
        <p:nvPicPr>
          <p:cNvPr id="4098" name="Picture 2"/>
          <p:cNvPicPr>
            <a:picLocks noChangeAspect="1" noChangeArrowheads="1"/>
          </p:cNvPicPr>
          <p:nvPr/>
        </p:nvPicPr>
        <p:blipFill>
          <a:blip r:embed="rId2" cstate="print"/>
          <a:srcRect/>
          <a:stretch>
            <a:fillRect/>
          </a:stretch>
        </p:blipFill>
        <p:spPr bwMode="auto">
          <a:xfrm>
            <a:off x="-141857" y="3327534"/>
            <a:ext cx="5064720" cy="22337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09407" y="4444409"/>
            <a:ext cx="3924211" cy="13225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F</a:t>
            </a:r>
            <a:r>
              <a:rPr lang="zh-CN" altLang="en-US" sz="2400" dirty="0"/>
              <a:t>检验则可以在多组数据集进行多个学习器性能的比较，基本思想是在同一组数据集上，根据测试结果（例：测试错误率）对学习器的性能进行排序，赋予序值</a:t>
            </a:r>
            <a:r>
              <a:rPr lang="en-US" altLang="zh-CN" sz="2400" dirty="0"/>
              <a:t>1,2,3…</a:t>
            </a:r>
            <a:r>
              <a:rPr lang="zh-CN" altLang="en-US" sz="2400" dirty="0"/>
              <a:t>，相同则平分序值，如下图所示：</a:t>
            </a:r>
          </a:p>
        </p:txBody>
      </p:sp>
      <p:sp>
        <p:nvSpPr>
          <p:cNvPr id="3" name="标题 2"/>
          <p:cNvSpPr>
            <a:spLocks noGrp="1"/>
          </p:cNvSpPr>
          <p:nvPr>
            <p:ph type="title"/>
          </p:nvPr>
        </p:nvSpPr>
        <p:spPr>
          <a:xfrm>
            <a:off x="598714" y="89580"/>
            <a:ext cx="4060371" cy="1143000"/>
          </a:xfrm>
        </p:spPr>
        <p:txBody>
          <a:bodyPr/>
          <a:lstStyle/>
          <a:p>
            <a:r>
              <a:rPr lang="en-US" altLang="zh-CN" dirty="0"/>
              <a:t>Friedman</a:t>
            </a:r>
            <a:r>
              <a:rPr lang="zh-CN" altLang="en-US" dirty="0"/>
              <a:t>检验</a:t>
            </a:r>
          </a:p>
        </p:txBody>
      </p:sp>
      <p:pic>
        <p:nvPicPr>
          <p:cNvPr id="5122" name="Picture 2"/>
          <p:cNvPicPr>
            <a:picLocks noChangeAspect="1" noChangeArrowheads="1"/>
          </p:cNvPicPr>
          <p:nvPr/>
        </p:nvPicPr>
        <p:blipFill>
          <a:blip r:embed="rId2" cstate="print"/>
          <a:srcRect/>
          <a:stretch>
            <a:fillRect/>
          </a:stretch>
        </p:blipFill>
        <p:spPr bwMode="auto">
          <a:xfrm>
            <a:off x="1240362" y="3499550"/>
            <a:ext cx="7226917" cy="2571431"/>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myslide24">
    <p:spTree>
      <p:nvGrpSpPr>
        <p:cNvPr id="1" name=""/>
        <p:cNvGrpSpPr/>
        <p:nvPr/>
      </p:nvGrpSpPr>
      <p:grpSpPr>
        <a:xfrm>
          <a:off x="0" y="0"/>
          <a:ext cx="0" cy="0"/>
          <a:chOff x="0" y="0"/>
          <a:chExt cx="0" cy="0"/>
        </a:xfrm>
      </p:grpSpPr>
      <p:pic>
        <p:nvPicPr>
          <p:cNvPr id="2" name="图片 1" descr="ws_54B2.tmp"/>
          <p:cNvPicPr>
            <a:picLocks/>
          </p:cNvPicPr>
          <p:nvPr/>
        </p:nvPicPr>
        <p:blipFill>
          <a:blip r:embed="rId2" cstate="print"/>
          <a:stretch>
            <a:fillRect/>
          </a:stretch>
        </p:blipFill>
        <p:spPr>
          <a:xfrm>
            <a:off x="1054100" y="1752600"/>
            <a:ext cx="6515100" cy="3505200"/>
          </a:xfrm>
          <a:prstGeom prst="rect">
            <a:avLst/>
          </a:prstGeom>
        </p:spPr>
      </p:pic>
      <p:sp>
        <p:nvSpPr>
          <p:cNvPr id="25" name="TextBox 24"/>
          <p:cNvSpPr txBox="1"/>
          <p:nvPr/>
        </p:nvSpPr>
        <p:spPr>
          <a:xfrm>
            <a:off x="820782" y="294932"/>
            <a:ext cx="3270126" cy="382797"/>
          </a:xfrm>
          <a:prstGeom prst="rect">
            <a:avLst/>
          </a:prstGeom>
          <a:noFill/>
        </p:spPr>
        <p:txBody>
          <a:bodyPr vert="horz" wrap="none" lIns="0" tIns="0" rIns="0" bIns="0" rtlCol="0">
            <a:spAutoFit/>
          </a:bodyPr>
          <a:lstStyle/>
          <a:p>
            <a:pPr>
              <a:lnSpc>
                <a:spcPts val="2909"/>
              </a:lnSpc>
            </a:pPr>
            <a:r>
              <a:rPr lang="en-US" altLang="zh-CN" sz="3600" dirty="0">
                <a:solidFill>
                  <a:srgbClr val="000000"/>
                </a:solidFill>
                <a:latin typeface="Times New Roman"/>
              </a:rPr>
              <a:t>Friedman </a:t>
            </a:r>
            <a:r>
              <a:rPr lang="zh-CN" altLang="en-US" sz="3600" dirty="0">
                <a:solidFill>
                  <a:srgbClr val="000000"/>
                </a:solidFill>
                <a:latin typeface="微软雅黑"/>
              </a:rPr>
              <a:t>检验图</a:t>
            </a:r>
          </a:p>
        </p:txBody>
      </p:sp>
      <p:sp>
        <p:nvSpPr>
          <p:cNvPr id="26" name="TextBox 25"/>
          <p:cNvSpPr txBox="1"/>
          <p:nvPr/>
        </p:nvSpPr>
        <p:spPr>
          <a:xfrm>
            <a:off x="251459" y="1165514"/>
            <a:ext cx="8745984" cy="270843"/>
          </a:xfrm>
          <a:prstGeom prst="rect">
            <a:avLst/>
          </a:prstGeom>
          <a:noFill/>
        </p:spPr>
        <p:txBody>
          <a:bodyPr vert="horz" wrap="none" lIns="0" tIns="0" rIns="0" bIns="0" rtlCol="0">
            <a:spAutoFit/>
          </a:bodyPr>
          <a:lstStyle/>
          <a:p>
            <a:pPr>
              <a:lnSpc>
                <a:spcPts val="2110"/>
              </a:lnSpc>
            </a:pPr>
            <a:r>
              <a:rPr lang="zh-CN" altLang="en-US" sz="2196">
                <a:solidFill>
                  <a:srgbClr val="000000"/>
                </a:solidFill>
                <a:latin typeface="微软雅黑"/>
              </a:rPr>
              <a:t>横轴为平均序值，每个算法圆点为其平均序值，线段为临界阈值的大小</a:t>
            </a:r>
          </a:p>
        </p:txBody>
      </p:sp>
      <p:sp>
        <p:nvSpPr>
          <p:cNvPr id="27" name="TextBox 26"/>
          <p:cNvSpPr txBox="1"/>
          <p:nvPr/>
        </p:nvSpPr>
        <p:spPr>
          <a:xfrm>
            <a:off x="1377950" y="5484395"/>
            <a:ext cx="6229782" cy="782265"/>
          </a:xfrm>
          <a:prstGeom prst="rect">
            <a:avLst/>
          </a:prstGeom>
          <a:noFill/>
        </p:spPr>
        <p:txBody>
          <a:bodyPr vert="horz" wrap="none" lIns="0" tIns="0" rIns="0" bIns="0" rtlCol="0">
            <a:spAutoFit/>
          </a:bodyPr>
          <a:lstStyle/>
          <a:p>
            <a:pPr>
              <a:lnSpc>
                <a:spcPts val="2662"/>
              </a:lnSpc>
            </a:pPr>
            <a:r>
              <a:rPr lang="zh-CN" altLang="en-US" sz="2196">
                <a:solidFill>
                  <a:srgbClr val="000000"/>
                </a:solidFill>
                <a:latin typeface="微软雅黑"/>
              </a:rPr>
              <a:t>若两个算法有交叠 </a:t>
            </a:r>
            <a:r>
              <a:rPr lang="en-US" altLang="zh-CN" sz="2196">
                <a:solidFill>
                  <a:srgbClr val="000000"/>
                </a:solidFill>
                <a:latin typeface="Times New Roman"/>
              </a:rPr>
              <a:t>(A </a:t>
            </a:r>
            <a:r>
              <a:rPr lang="zh-CN" altLang="en-US" sz="2196">
                <a:solidFill>
                  <a:srgbClr val="000000"/>
                </a:solidFill>
                <a:latin typeface="微软雅黑"/>
              </a:rPr>
              <a:t>和 </a:t>
            </a:r>
            <a:r>
              <a:rPr lang="en-US" altLang="zh-CN" sz="2196">
                <a:solidFill>
                  <a:srgbClr val="000000"/>
                </a:solidFill>
                <a:latin typeface="Times New Roman"/>
              </a:rPr>
              <a:t>B)</a:t>
            </a:r>
            <a:r>
              <a:rPr lang="zh-CN" altLang="en-US" sz="2196">
                <a:solidFill>
                  <a:srgbClr val="000000"/>
                </a:solidFill>
                <a:latin typeface="微软雅黑"/>
              </a:rPr>
              <a:t>，则说明没有显著差别</a:t>
            </a:r>
            <a:r>
              <a:rPr lang="en-US" altLang="zh-CN" sz="2196">
                <a:solidFill>
                  <a:srgbClr val="000000"/>
                </a:solidFill>
                <a:latin typeface="Times New Roman"/>
              </a:rPr>
              <a:t>;</a:t>
            </a:r>
          </a:p>
          <a:p>
            <a:pPr>
              <a:lnSpc>
                <a:spcPts val="3384"/>
              </a:lnSpc>
            </a:pPr>
            <a:r>
              <a:rPr lang="zh-CN" altLang="en-US" sz="2196">
                <a:solidFill>
                  <a:srgbClr val="000000"/>
                </a:solidFill>
                <a:latin typeface="微软雅黑"/>
              </a:rPr>
              <a:t>否则有显著差别 </a:t>
            </a:r>
            <a:r>
              <a:rPr lang="en-US" altLang="zh-CN" sz="2196">
                <a:solidFill>
                  <a:srgbClr val="000000"/>
                </a:solidFill>
                <a:latin typeface="Times New Roman"/>
              </a:rPr>
              <a:t>(A </a:t>
            </a:r>
            <a:r>
              <a:rPr lang="zh-CN" altLang="en-US" sz="2196">
                <a:solidFill>
                  <a:srgbClr val="000000"/>
                </a:solidFill>
                <a:latin typeface="微软雅黑"/>
              </a:rPr>
              <a:t>和 </a:t>
            </a:r>
            <a:r>
              <a:rPr lang="en-US" altLang="zh-CN" sz="2196">
                <a:solidFill>
                  <a:srgbClr val="000000"/>
                </a:solidFill>
                <a:latin typeface="Times New Roman"/>
              </a:rPr>
              <a:t>C)</a:t>
            </a:r>
            <a:r>
              <a:rPr lang="zh-CN" altLang="en-US" sz="2196">
                <a:solidFill>
                  <a:srgbClr val="000000"/>
                </a:solidFill>
                <a:latin typeface="微软雅黑"/>
              </a:rPr>
              <a:t>，算法 </a:t>
            </a:r>
            <a:r>
              <a:rPr lang="en-US" altLang="zh-CN" sz="2196">
                <a:solidFill>
                  <a:srgbClr val="000000"/>
                </a:solidFill>
                <a:latin typeface="Times New Roman"/>
              </a:rPr>
              <a:t>A </a:t>
            </a:r>
            <a:r>
              <a:rPr lang="zh-CN" altLang="en-US" sz="2196">
                <a:solidFill>
                  <a:srgbClr val="000000"/>
                </a:solidFill>
                <a:latin typeface="微软雅黑"/>
              </a:rPr>
              <a:t>显著优于算法 </a:t>
            </a:r>
            <a:r>
              <a:rPr lang="en-US" altLang="zh-CN" sz="2196">
                <a:solidFill>
                  <a:srgbClr val="000000"/>
                </a:solidFill>
                <a:latin typeface="Times New Roman"/>
              </a:rPr>
              <a:t>C</a:t>
            </a:r>
            <a:endParaRPr lang="zh-CN" altLang="en-US" sz="2196">
              <a:solidFill>
                <a:srgbClr val="000000"/>
              </a:solidFill>
              <a:latin typeface="Times New Roman"/>
            </a:endParaRPr>
          </a:p>
        </p:txBody>
      </p:sp>
      <p:pic>
        <p:nvPicPr>
          <p:cNvPr id="6" name="图片 5">
            <a:extLst>
              <a:ext uri="{FF2B5EF4-FFF2-40B4-BE49-F238E27FC236}">
                <a16:creationId xmlns:a16="http://schemas.microsoft.com/office/drawing/2014/main" xmlns="" id="{00EE747F-EA52-4C09-9ECB-4BC41CB1FD50}"/>
              </a:ext>
            </a:extLst>
          </p:cNvPr>
          <p:cNvPicPr>
            <a:picLocks noChangeAspect="1"/>
          </p:cNvPicPr>
          <p:nvPr/>
        </p:nvPicPr>
        <p:blipFill>
          <a:blip r:embed="rId3" cstate="print"/>
          <a:stretch>
            <a:fillRect/>
          </a:stretch>
        </p:blipFill>
        <p:spPr>
          <a:xfrm>
            <a:off x="91439" y="677729"/>
            <a:ext cx="8372475" cy="323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305139"/>
            <a:ext cx="8229600" cy="4537995"/>
          </a:xfrm>
        </p:spPr>
        <p:txBody>
          <a:bodyPr>
            <a:normAutofit/>
          </a:bodyPr>
          <a:lstStyle/>
          <a:p>
            <a:pPr>
              <a:lnSpc>
                <a:spcPts val="4240"/>
              </a:lnSpc>
            </a:pPr>
            <a:r>
              <a:rPr lang="zh-CN" altLang="en-US" dirty="0"/>
              <a:t>有监督学习：从给定的、有限的、用于学习的</a:t>
            </a:r>
            <a:r>
              <a:rPr lang="zh-CN" altLang="en-US" dirty="0">
                <a:solidFill>
                  <a:srgbClr val="FF0000"/>
                </a:solidFill>
              </a:rPr>
              <a:t>训练数据</a:t>
            </a:r>
            <a:r>
              <a:rPr lang="en-US" altLang="zh-CN" dirty="0"/>
              <a:t>(training data)</a:t>
            </a:r>
            <a:r>
              <a:rPr lang="zh-CN" altLang="en-US" dirty="0"/>
              <a:t>集合出发，应用某个</a:t>
            </a:r>
            <a:r>
              <a:rPr lang="zh-CN" altLang="en-US" dirty="0">
                <a:solidFill>
                  <a:srgbClr val="FF0000"/>
                </a:solidFill>
              </a:rPr>
              <a:t>评价准则</a:t>
            </a:r>
            <a:r>
              <a:rPr lang="en-US" altLang="zh-CN" dirty="0"/>
              <a:t>(evaluation criterion),</a:t>
            </a:r>
            <a:r>
              <a:rPr lang="zh-CN" altLang="en-US" dirty="0"/>
              <a:t>从假设空间中选取一个</a:t>
            </a:r>
            <a:r>
              <a:rPr lang="zh-CN" altLang="en-US" dirty="0">
                <a:solidFill>
                  <a:srgbClr val="FF0000"/>
                </a:solidFill>
              </a:rPr>
              <a:t>最优的模型</a:t>
            </a:r>
            <a:r>
              <a:rPr lang="zh-CN" altLang="en-US" dirty="0"/>
              <a:t>，使它对已知训练数据及未知测试数据</a:t>
            </a:r>
            <a:r>
              <a:rPr lang="en-US" altLang="zh-CN" dirty="0"/>
              <a:t>(test data)</a:t>
            </a:r>
            <a:r>
              <a:rPr lang="zh-CN" altLang="en-US" dirty="0"/>
              <a:t>在给定的评价准则下有</a:t>
            </a:r>
            <a:r>
              <a:rPr lang="zh-CN" altLang="en-US" dirty="0">
                <a:solidFill>
                  <a:srgbClr val="FF0000"/>
                </a:solidFill>
              </a:rPr>
              <a:t>最优的</a:t>
            </a:r>
            <a:r>
              <a:rPr lang="zh-CN" altLang="en-US" dirty="0" smtClean="0">
                <a:solidFill>
                  <a:srgbClr val="FF0000"/>
                </a:solidFill>
              </a:rPr>
              <a:t>预测</a:t>
            </a:r>
            <a:r>
              <a:rPr lang="en-US" altLang="zh-CN" dirty="0" smtClean="0">
                <a:solidFill>
                  <a:srgbClr val="FF0000"/>
                </a:solidFill>
              </a:rPr>
              <a:t>.</a:t>
            </a:r>
            <a:endParaRPr lang="en-US" altLang="zh-CN" dirty="0">
              <a:solidFill>
                <a:srgbClr val="FF0000"/>
              </a:solidFill>
            </a:endParaRPr>
          </a:p>
          <a:p>
            <a:pPr>
              <a:lnSpc>
                <a:spcPts val="4240"/>
              </a:lnSpc>
            </a:pPr>
            <a:endParaRPr lang="en-US" altLang="zh-CN" dirty="0">
              <a:solidFill>
                <a:srgbClr val="FF0000"/>
              </a:solidFill>
            </a:endParaRPr>
          </a:p>
          <a:p>
            <a:pPr>
              <a:lnSpc>
                <a:spcPts val="4240"/>
              </a:lnSpc>
            </a:pPr>
            <a:r>
              <a:rPr lang="zh-CN" altLang="en-US" dirty="0"/>
              <a:t>统计</a:t>
            </a:r>
            <a:r>
              <a:rPr lang="zh-CN" altLang="en-US" dirty="0" smtClean="0"/>
              <a:t>学习方法</a:t>
            </a:r>
            <a:r>
              <a:rPr lang="zh-CN" altLang="en-US" dirty="0"/>
              <a:t>是基于数据构建统计模型从而对数据进行预测与</a:t>
            </a:r>
            <a:r>
              <a:rPr lang="zh-CN" altLang="en-US" dirty="0" smtClean="0"/>
              <a:t>分析的</a:t>
            </a:r>
            <a:r>
              <a:rPr lang="en-US" altLang="zh-CN" dirty="0" smtClean="0"/>
              <a:t>.</a:t>
            </a:r>
            <a:endParaRPr lang="en-US" altLang="zh-CN" dirty="0"/>
          </a:p>
          <a:p>
            <a:endParaRPr lang="en-US" altLang="zh-CN" dirty="0">
              <a:solidFill>
                <a:srgbClr val="FF0000"/>
              </a:solidFill>
            </a:endParaRPr>
          </a:p>
          <a:p>
            <a:endParaRPr lang="en-US" altLang="zh-CN" dirty="0"/>
          </a:p>
          <a:p>
            <a:endParaRPr lang="en-US" altLang="zh-CN" dirty="0"/>
          </a:p>
          <a:p>
            <a:endParaRPr lang="zh-CN" altLang="en-US" dirty="0"/>
          </a:p>
          <a:p>
            <a:endParaRPr lang="zh-CN" altLang="en-US" dirty="0"/>
          </a:p>
        </p:txBody>
      </p:sp>
      <p:sp>
        <p:nvSpPr>
          <p:cNvPr id="3" name="标题 2"/>
          <p:cNvSpPr>
            <a:spLocks noGrp="1"/>
          </p:cNvSpPr>
          <p:nvPr>
            <p:ph type="title"/>
          </p:nvPr>
        </p:nvSpPr>
        <p:spPr>
          <a:xfrm>
            <a:off x="620485" y="2495"/>
            <a:ext cx="3548743" cy="1143000"/>
          </a:xfrm>
        </p:spPr>
        <p:txBody>
          <a:bodyPr/>
          <a:lstStyle/>
          <a:p>
            <a:r>
              <a:rPr lang="zh-CN" altLang="en-US" dirty="0"/>
              <a:t>监督学习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63265" y="2482026"/>
            <a:ext cx="7825860" cy="3744615"/>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smtClean="0">
                <a:solidFill>
                  <a:srgbClr val="0000FF"/>
                </a:solidFill>
                <a:latin typeface="微软雅黑"/>
              </a:rPr>
              <a:t>2.6   </a:t>
            </a:r>
            <a:r>
              <a:rPr lang="zh-CN" altLang="en-US" sz="5400" dirty="0" smtClean="0">
                <a:solidFill>
                  <a:srgbClr val="0000FF"/>
                </a:solidFill>
                <a:latin typeface="微软雅黑"/>
              </a:rPr>
              <a:t>偏差</a:t>
            </a:r>
            <a:r>
              <a:rPr lang="zh-CN" altLang="en-US" sz="5400" dirty="0">
                <a:solidFill>
                  <a:srgbClr val="0000FF"/>
                </a:solidFill>
                <a:latin typeface="微软雅黑"/>
              </a:rPr>
              <a:t>、方差与正则化</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 xmlns:p14="http://schemas.microsoft.com/office/powerpoint/2010/main" val="2522639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EE42F4-A238-4DC4-B219-F2E7B7FF965E}"/>
              </a:ext>
            </a:extLst>
          </p:cNvPr>
          <p:cNvSpPr>
            <a:spLocks noGrp="1"/>
          </p:cNvSpPr>
          <p:nvPr>
            <p:ph type="title"/>
          </p:nvPr>
        </p:nvSpPr>
        <p:spPr>
          <a:xfrm>
            <a:off x="413145" y="-1809"/>
            <a:ext cx="3755455" cy="1143000"/>
          </a:xfrm>
        </p:spPr>
        <p:txBody>
          <a:bodyPr/>
          <a:lstStyle/>
          <a:p>
            <a:r>
              <a:rPr lang="zh-CN" altLang="en-US" dirty="0"/>
              <a:t>偏差与方差</a:t>
            </a:r>
          </a:p>
        </p:txBody>
      </p:sp>
      <p:sp>
        <p:nvSpPr>
          <p:cNvPr id="3" name="内容占位符 2">
            <a:extLst>
              <a:ext uri="{FF2B5EF4-FFF2-40B4-BE49-F238E27FC236}">
                <a16:creationId xmlns:a16="http://schemas.microsoft.com/office/drawing/2014/main" xmlns="" id="{B21FE983-6D73-4D63-95DC-AFC0A054A0C8}"/>
              </a:ext>
            </a:extLst>
          </p:cNvPr>
          <p:cNvSpPr>
            <a:spLocks noGrp="1"/>
          </p:cNvSpPr>
          <p:nvPr>
            <p:ph idx="1"/>
          </p:nvPr>
        </p:nvSpPr>
        <p:spPr>
          <a:xfrm>
            <a:off x="217202" y="1417638"/>
            <a:ext cx="3755455" cy="4351338"/>
          </a:xfrm>
        </p:spPr>
        <p:txBody>
          <a:bodyPr>
            <a:normAutofit/>
          </a:bodyPr>
          <a:lstStyle/>
          <a:p>
            <a:r>
              <a:rPr lang="zh-CN" altLang="en-US" dirty="0"/>
              <a:t>偏差描述的是</a:t>
            </a:r>
            <a:r>
              <a:rPr lang="zh-CN" altLang="en-US" dirty="0" smtClean="0"/>
              <a:t>算法期望预测</a:t>
            </a:r>
            <a:r>
              <a:rPr lang="zh-CN" altLang="en-US" dirty="0"/>
              <a:t>的平均值和真实值的关系（可以想象成算法的拟合能力如何）</a:t>
            </a:r>
            <a:endParaRPr lang="en-US" altLang="zh-CN" dirty="0"/>
          </a:p>
          <a:p>
            <a:r>
              <a:rPr lang="zh-CN" altLang="en-US" dirty="0"/>
              <a:t>方差描述的是同一个算法在不同数据集上的预测值和所有数据集上的平均预测值之间的关系</a:t>
            </a:r>
          </a:p>
        </p:txBody>
      </p:sp>
      <p:pic>
        <p:nvPicPr>
          <p:cNvPr id="5" name="图片 4">
            <a:extLst>
              <a:ext uri="{FF2B5EF4-FFF2-40B4-BE49-F238E27FC236}">
                <a16:creationId xmlns:a16="http://schemas.microsoft.com/office/drawing/2014/main" xmlns="" id="{7FAC8FFD-1586-4204-BB88-7D4DB09674E3}"/>
              </a:ext>
            </a:extLst>
          </p:cNvPr>
          <p:cNvPicPr>
            <a:picLocks noChangeAspect="1"/>
          </p:cNvPicPr>
          <p:nvPr/>
        </p:nvPicPr>
        <p:blipFill>
          <a:blip r:embed="rId3" cstate="print"/>
          <a:stretch>
            <a:fillRect/>
          </a:stretch>
        </p:blipFill>
        <p:spPr>
          <a:xfrm>
            <a:off x="4078984" y="1484783"/>
            <a:ext cx="4741487" cy="4748489"/>
          </a:xfrm>
          <a:prstGeom prst="rect">
            <a:avLst/>
          </a:prstGeom>
        </p:spPr>
      </p:pic>
    </p:spTree>
    <p:extLst>
      <p:ext uri="{BB962C8B-B14F-4D97-AF65-F5344CB8AC3E}">
        <p14:creationId xmlns="" xmlns:p14="http://schemas.microsoft.com/office/powerpoint/2010/main" val="2779974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DAA71D-A596-4BEF-9F8E-E4209F684CDA}"/>
              </a:ext>
            </a:extLst>
          </p:cNvPr>
          <p:cNvSpPr>
            <a:spLocks noGrp="1"/>
          </p:cNvSpPr>
          <p:nvPr>
            <p:ph type="title"/>
          </p:nvPr>
        </p:nvSpPr>
        <p:spPr>
          <a:xfrm>
            <a:off x="202018" y="0"/>
            <a:ext cx="8229600" cy="903212"/>
          </a:xfrm>
        </p:spPr>
        <p:txBody>
          <a:bodyPr>
            <a:normAutofit/>
          </a:bodyPr>
          <a:lstStyle/>
          <a:p>
            <a:r>
              <a:rPr lang="zh-CN" altLang="en-US" sz="4000" dirty="0">
                <a:solidFill>
                  <a:srgbClr val="000000"/>
                </a:solidFill>
                <a:latin typeface="微软雅黑"/>
              </a:rPr>
              <a:t>偏差</a:t>
            </a:r>
            <a:r>
              <a:rPr lang="en-US" altLang="zh-CN" sz="4000" dirty="0">
                <a:solidFill>
                  <a:srgbClr val="000000"/>
                </a:solidFill>
                <a:latin typeface="Times New Roman"/>
              </a:rPr>
              <a:t>-</a:t>
            </a:r>
            <a:r>
              <a:rPr lang="zh-CN" altLang="en-US" sz="4000" dirty="0">
                <a:solidFill>
                  <a:srgbClr val="000000"/>
                </a:solidFill>
                <a:latin typeface="微软雅黑"/>
              </a:rPr>
              <a:t>方差分解</a:t>
            </a:r>
            <a:endParaRPr lang="zh-CN" altLang="en-US" sz="4000" dirty="0"/>
          </a:p>
        </p:txBody>
      </p:sp>
      <p:sp>
        <p:nvSpPr>
          <p:cNvPr id="3" name="内容占位符 2">
            <a:extLst>
              <a:ext uri="{FF2B5EF4-FFF2-40B4-BE49-F238E27FC236}">
                <a16:creationId xmlns:a16="http://schemas.microsoft.com/office/drawing/2014/main" xmlns="" id="{74AF9D8C-EDE8-4185-82A7-179F41259AE8}"/>
              </a:ext>
            </a:extLst>
          </p:cNvPr>
          <p:cNvSpPr>
            <a:spLocks noGrp="1"/>
          </p:cNvSpPr>
          <p:nvPr>
            <p:ph idx="1"/>
          </p:nvPr>
        </p:nvSpPr>
        <p:spPr>
          <a:xfrm>
            <a:off x="202018" y="1154504"/>
            <a:ext cx="8335926" cy="4525963"/>
          </a:xfrm>
        </p:spPr>
        <p:txBody>
          <a:bodyPr/>
          <a:lstStyle/>
          <a:p>
            <a:r>
              <a:rPr lang="zh-CN" altLang="en-US" sz="2800" dirty="0">
                <a:solidFill>
                  <a:srgbClr val="000000"/>
                </a:solidFill>
                <a:latin typeface="微软雅黑"/>
              </a:rPr>
              <a:t>对回归任务，泛化误差可通过“偏差</a:t>
            </a:r>
            <a:r>
              <a:rPr lang="en-US" altLang="zh-CN" sz="2800" dirty="0">
                <a:solidFill>
                  <a:srgbClr val="000000"/>
                </a:solidFill>
                <a:latin typeface="Times New Roman"/>
              </a:rPr>
              <a:t>-</a:t>
            </a:r>
            <a:r>
              <a:rPr lang="zh-CN" altLang="en-US" sz="2800" dirty="0">
                <a:solidFill>
                  <a:srgbClr val="000000"/>
                </a:solidFill>
                <a:latin typeface="微软雅黑"/>
              </a:rPr>
              <a:t>方差分解”拆解为：</a:t>
            </a:r>
          </a:p>
          <a:p>
            <a:endParaRPr lang="zh-CN" altLang="en-US" dirty="0"/>
          </a:p>
        </p:txBody>
      </p:sp>
      <p:pic>
        <p:nvPicPr>
          <p:cNvPr id="5" name="图片 4">
            <a:extLst>
              <a:ext uri="{FF2B5EF4-FFF2-40B4-BE49-F238E27FC236}">
                <a16:creationId xmlns:a16="http://schemas.microsoft.com/office/drawing/2014/main" xmlns="" id="{43058EE1-520F-45FB-BF4F-72BBD1DCFEAC}"/>
              </a:ext>
            </a:extLst>
          </p:cNvPr>
          <p:cNvPicPr>
            <a:picLocks noChangeAspect="1"/>
          </p:cNvPicPr>
          <p:nvPr/>
        </p:nvPicPr>
        <p:blipFill>
          <a:blip r:embed="rId2" cstate="print"/>
          <a:stretch>
            <a:fillRect/>
          </a:stretch>
        </p:blipFill>
        <p:spPr>
          <a:xfrm>
            <a:off x="2233612" y="1669736"/>
            <a:ext cx="4676775" cy="581025"/>
          </a:xfrm>
          <a:prstGeom prst="rect">
            <a:avLst/>
          </a:prstGeom>
        </p:spPr>
      </p:pic>
      <p:pic>
        <p:nvPicPr>
          <p:cNvPr id="11" name="图片 10">
            <a:extLst>
              <a:ext uri="{FF2B5EF4-FFF2-40B4-BE49-F238E27FC236}">
                <a16:creationId xmlns:a16="http://schemas.microsoft.com/office/drawing/2014/main" xmlns="" id="{C08A1595-DAE2-4F61-BB2D-AADBDCF0ABA5}"/>
              </a:ext>
            </a:extLst>
          </p:cNvPr>
          <p:cNvPicPr>
            <a:picLocks noChangeAspect="1"/>
          </p:cNvPicPr>
          <p:nvPr/>
        </p:nvPicPr>
        <p:blipFill>
          <a:blip r:embed="rId3" cstate="print"/>
          <a:stretch>
            <a:fillRect/>
          </a:stretch>
        </p:blipFill>
        <p:spPr>
          <a:xfrm>
            <a:off x="191660" y="2121586"/>
            <a:ext cx="4768197" cy="1176156"/>
          </a:xfrm>
          <a:prstGeom prst="rect">
            <a:avLst/>
          </a:prstGeom>
        </p:spPr>
      </p:pic>
      <p:grpSp>
        <p:nvGrpSpPr>
          <p:cNvPr id="14" name="组合 13">
            <a:extLst>
              <a:ext uri="{FF2B5EF4-FFF2-40B4-BE49-F238E27FC236}">
                <a16:creationId xmlns:a16="http://schemas.microsoft.com/office/drawing/2014/main" xmlns="" id="{28F49E7A-76D0-4931-8570-699D00F2279D}"/>
              </a:ext>
            </a:extLst>
          </p:cNvPr>
          <p:cNvGrpSpPr/>
          <p:nvPr/>
        </p:nvGrpSpPr>
        <p:grpSpPr>
          <a:xfrm>
            <a:off x="521547" y="2134404"/>
            <a:ext cx="5741582" cy="1905968"/>
            <a:chOff x="519002" y="2943176"/>
            <a:chExt cx="5619750" cy="1847363"/>
          </a:xfrm>
        </p:grpSpPr>
        <p:pic>
          <p:nvPicPr>
            <p:cNvPr id="9" name="图片 8">
              <a:extLst>
                <a:ext uri="{FF2B5EF4-FFF2-40B4-BE49-F238E27FC236}">
                  <a16:creationId xmlns:a16="http://schemas.microsoft.com/office/drawing/2014/main" xmlns="" id="{2199C6A1-27CF-4183-9349-5879DEBD03E9}"/>
                </a:ext>
              </a:extLst>
            </p:cNvPr>
            <p:cNvPicPr>
              <a:picLocks noChangeAspect="1"/>
            </p:cNvPicPr>
            <p:nvPr/>
          </p:nvPicPr>
          <p:blipFill>
            <a:blip r:embed="rId4" cstate="print"/>
            <a:stretch>
              <a:fillRect/>
            </a:stretch>
          </p:blipFill>
          <p:spPr>
            <a:xfrm>
              <a:off x="519002" y="3961864"/>
              <a:ext cx="5619750" cy="828675"/>
            </a:xfrm>
            <a:prstGeom prst="rect">
              <a:avLst/>
            </a:prstGeom>
          </p:spPr>
        </p:pic>
        <p:pic>
          <p:nvPicPr>
            <p:cNvPr id="13" name="图片 12">
              <a:extLst>
                <a:ext uri="{FF2B5EF4-FFF2-40B4-BE49-F238E27FC236}">
                  <a16:creationId xmlns:a16="http://schemas.microsoft.com/office/drawing/2014/main" xmlns="" id="{CA3B53D0-3677-44B5-AFCB-EAEE7881B01A}"/>
                </a:ext>
              </a:extLst>
            </p:cNvPr>
            <p:cNvPicPr>
              <a:picLocks noChangeAspect="1"/>
            </p:cNvPicPr>
            <p:nvPr/>
          </p:nvPicPr>
          <p:blipFill>
            <a:blip r:embed="rId5" cstate="print"/>
            <a:stretch>
              <a:fillRect/>
            </a:stretch>
          </p:blipFill>
          <p:spPr>
            <a:xfrm>
              <a:off x="4956102" y="2943176"/>
              <a:ext cx="971550" cy="1143000"/>
            </a:xfrm>
            <a:prstGeom prst="rect">
              <a:avLst/>
            </a:prstGeom>
          </p:spPr>
        </p:pic>
      </p:grpSp>
      <p:sp>
        <p:nvSpPr>
          <p:cNvPr id="15" name="TextBox 32">
            <a:extLst>
              <a:ext uri="{FF2B5EF4-FFF2-40B4-BE49-F238E27FC236}">
                <a16:creationId xmlns:a16="http://schemas.microsoft.com/office/drawing/2014/main" xmlns="" id="{3494771A-041E-45E6-BEB5-9F04664ABB8E}"/>
              </a:ext>
            </a:extLst>
          </p:cNvPr>
          <p:cNvSpPr txBox="1"/>
          <p:nvPr/>
        </p:nvSpPr>
        <p:spPr>
          <a:xfrm>
            <a:off x="3666282" y="287621"/>
            <a:ext cx="4316887" cy="314958"/>
          </a:xfrm>
          <a:prstGeom prst="rect">
            <a:avLst/>
          </a:prstGeom>
          <a:noFill/>
        </p:spPr>
        <p:txBody>
          <a:bodyPr vert="horz" wrap="none" lIns="0" tIns="0" rIns="0" bIns="0" rtlCol="0">
            <a:spAutoFit/>
          </a:bodyPr>
          <a:lstStyle/>
          <a:p>
            <a:pPr>
              <a:lnSpc>
                <a:spcPts val="2429"/>
              </a:lnSpc>
            </a:pPr>
            <a:r>
              <a:rPr lang="en-US" altLang="zh-CN" sz="2800" dirty="0">
                <a:solidFill>
                  <a:srgbClr val="000000"/>
                </a:solidFill>
                <a:latin typeface="Times New Roman"/>
              </a:rPr>
              <a:t>(bias-variance decomposition</a:t>
            </a:r>
            <a:r>
              <a:rPr lang="en-US" altLang="zh-CN" sz="2004" dirty="0">
                <a:solidFill>
                  <a:srgbClr val="000000"/>
                </a:solidFill>
                <a:latin typeface="Times New Roman"/>
              </a:rPr>
              <a:t>)</a:t>
            </a:r>
            <a:endParaRPr lang="zh-CN" altLang="en-US" sz="2004" dirty="0">
              <a:solidFill>
                <a:srgbClr val="000000"/>
              </a:solidFill>
              <a:latin typeface="Times New Roman"/>
            </a:endParaRPr>
          </a:p>
        </p:txBody>
      </p:sp>
      <p:grpSp>
        <p:nvGrpSpPr>
          <p:cNvPr id="25" name="组合 24">
            <a:extLst>
              <a:ext uri="{FF2B5EF4-FFF2-40B4-BE49-F238E27FC236}">
                <a16:creationId xmlns:a16="http://schemas.microsoft.com/office/drawing/2014/main" xmlns="" id="{1C0B867D-E837-466E-AE96-B6DF26BADAC1}"/>
              </a:ext>
            </a:extLst>
          </p:cNvPr>
          <p:cNvGrpSpPr/>
          <p:nvPr/>
        </p:nvGrpSpPr>
        <p:grpSpPr>
          <a:xfrm>
            <a:off x="1675961" y="2139095"/>
            <a:ext cx="6619133" cy="3049169"/>
            <a:chOff x="1675961" y="2139095"/>
            <a:chExt cx="6619133" cy="3049169"/>
          </a:xfrm>
        </p:grpSpPr>
        <p:grpSp>
          <p:nvGrpSpPr>
            <p:cNvPr id="20" name="组合 19">
              <a:extLst>
                <a:ext uri="{FF2B5EF4-FFF2-40B4-BE49-F238E27FC236}">
                  <a16:creationId xmlns:a16="http://schemas.microsoft.com/office/drawing/2014/main" xmlns="" id="{0993AE88-142A-41BE-A0EF-505236F3847F}"/>
                </a:ext>
              </a:extLst>
            </p:cNvPr>
            <p:cNvGrpSpPr/>
            <p:nvPr/>
          </p:nvGrpSpPr>
          <p:grpSpPr>
            <a:xfrm>
              <a:off x="1675961" y="2139095"/>
              <a:ext cx="6524150" cy="3049169"/>
              <a:chOff x="1675961" y="2139095"/>
              <a:chExt cx="6524150" cy="3049169"/>
            </a:xfrm>
          </p:grpSpPr>
          <p:pic>
            <p:nvPicPr>
              <p:cNvPr id="17" name="图片 16">
                <a:extLst>
                  <a:ext uri="{FF2B5EF4-FFF2-40B4-BE49-F238E27FC236}">
                    <a16:creationId xmlns:a16="http://schemas.microsoft.com/office/drawing/2014/main" xmlns="" id="{637007F2-1D50-476A-9B59-3DDE65C682D2}"/>
                  </a:ext>
                </a:extLst>
              </p:cNvPr>
              <p:cNvPicPr>
                <a:picLocks noChangeAspect="1"/>
              </p:cNvPicPr>
              <p:nvPr/>
            </p:nvPicPr>
            <p:blipFill>
              <a:blip r:embed="rId6" cstate="print"/>
              <a:stretch>
                <a:fillRect/>
              </a:stretch>
            </p:blipFill>
            <p:spPr>
              <a:xfrm>
                <a:off x="1675961" y="4433396"/>
                <a:ext cx="6489611" cy="754868"/>
              </a:xfrm>
              <a:prstGeom prst="rect">
                <a:avLst/>
              </a:prstGeom>
            </p:spPr>
          </p:pic>
          <p:pic>
            <p:nvPicPr>
              <p:cNvPr id="19" name="图片 18">
                <a:extLst>
                  <a:ext uri="{FF2B5EF4-FFF2-40B4-BE49-F238E27FC236}">
                    <a16:creationId xmlns:a16="http://schemas.microsoft.com/office/drawing/2014/main" xmlns="" id="{1FDB72AA-FF3E-40A2-80CB-D1F766DECB87}"/>
                  </a:ext>
                </a:extLst>
              </p:cNvPr>
              <p:cNvPicPr>
                <a:picLocks noChangeAspect="1"/>
              </p:cNvPicPr>
              <p:nvPr/>
            </p:nvPicPr>
            <p:blipFill>
              <a:blip r:embed="rId7" cstate="print"/>
              <a:stretch>
                <a:fillRect/>
              </a:stretch>
            </p:blipFill>
            <p:spPr>
              <a:xfrm>
                <a:off x="6142435" y="2139095"/>
                <a:ext cx="2057676" cy="2300376"/>
              </a:xfrm>
              <a:prstGeom prst="rect">
                <a:avLst/>
              </a:prstGeom>
            </p:spPr>
          </p:pic>
        </p:grpSp>
        <p:pic>
          <p:nvPicPr>
            <p:cNvPr id="24" name="图片 23">
              <a:extLst>
                <a:ext uri="{FF2B5EF4-FFF2-40B4-BE49-F238E27FC236}">
                  <a16:creationId xmlns:a16="http://schemas.microsoft.com/office/drawing/2014/main" xmlns="" id="{BD97D9FA-1FA7-4BF2-B650-AAABCD996A1D}"/>
                </a:ext>
              </a:extLst>
            </p:cNvPr>
            <p:cNvPicPr>
              <a:picLocks noChangeAspect="1"/>
            </p:cNvPicPr>
            <p:nvPr/>
          </p:nvPicPr>
          <p:blipFill>
            <a:blip r:embed="rId8" cstate="print"/>
            <a:stretch>
              <a:fillRect/>
            </a:stretch>
          </p:blipFill>
          <p:spPr>
            <a:xfrm>
              <a:off x="6675844" y="3832336"/>
              <a:ext cx="1619250" cy="457200"/>
            </a:xfrm>
            <a:prstGeom prst="rect">
              <a:avLst/>
            </a:prstGeom>
          </p:spPr>
        </p:pic>
      </p:grpSp>
      <p:sp>
        <p:nvSpPr>
          <p:cNvPr id="26" name="任意多边形 7">
            <a:extLst>
              <a:ext uri="{FF2B5EF4-FFF2-40B4-BE49-F238E27FC236}">
                <a16:creationId xmlns:a16="http://schemas.microsoft.com/office/drawing/2014/main" xmlns="" id="{083C13FE-187A-4E05-94E4-2850FAA78480}"/>
              </a:ext>
            </a:extLst>
          </p:cNvPr>
          <p:cNvSpPr/>
          <p:nvPr/>
        </p:nvSpPr>
        <p:spPr>
          <a:xfrm>
            <a:off x="336804" y="5762458"/>
            <a:ext cx="8304277" cy="832104"/>
          </a:xfrm>
          <a:custGeom>
            <a:avLst/>
            <a:gdLst/>
            <a:ahLst/>
            <a:cxnLst/>
            <a:rect l="0" t="0" r="0" b="0"/>
            <a:pathLst>
              <a:path w="8304277" h="832104">
                <a:moveTo>
                  <a:pt x="0" y="832103"/>
                </a:moveTo>
                <a:lnTo>
                  <a:pt x="8304276" y="832103"/>
                </a:lnTo>
                <a:lnTo>
                  <a:pt x="8304276"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endParaRPr lang="en-US" altLang="zh-CN" dirty="0"/>
          </a:p>
          <a:p>
            <a:pPr algn="ctr"/>
            <a:endParaRPr lang="en-US" altLang="zh-CN" dirty="0"/>
          </a:p>
          <a:p>
            <a:pPr algn="ctr"/>
            <a:endParaRPr lang="en-US" altLang="zh-CN" dirty="0"/>
          </a:p>
          <a:p>
            <a:pPr algn="ctr"/>
            <a:r>
              <a:rPr lang="en-US" altLang="zh-CN" dirty="0"/>
              <a:t>                                                                                                                  </a:t>
            </a:r>
            <a:r>
              <a:rPr lang="zh-CN" altLang="en-US" sz="2400" dirty="0" smtClean="0">
                <a:solidFill>
                  <a:srgbClr val="002060"/>
                </a:solidFill>
              </a:rPr>
              <a:t>泛化</a:t>
            </a:r>
            <a:r>
              <a:rPr lang="zh-CN" altLang="en-US" sz="2400" dirty="0">
                <a:solidFill>
                  <a:srgbClr val="002060"/>
                </a:solidFill>
              </a:rPr>
              <a:t>性能是由学习算法的能力、数据的充分性以及学习任务本</a:t>
            </a:r>
            <a:endParaRPr lang="en-US" altLang="zh-CN" sz="2400" dirty="0">
              <a:solidFill>
                <a:srgbClr val="002060"/>
              </a:solidFill>
            </a:endParaRPr>
          </a:p>
          <a:p>
            <a:pPr algn="ctr"/>
            <a:r>
              <a:rPr lang="en-US" altLang="zh-CN" sz="2400" dirty="0">
                <a:solidFill>
                  <a:srgbClr val="002060"/>
                </a:solidFill>
              </a:rPr>
              <a:t>                          </a:t>
            </a:r>
            <a:r>
              <a:rPr lang="zh-CN" altLang="en-US" sz="2400" dirty="0">
                <a:solidFill>
                  <a:srgbClr val="002060"/>
                </a:solidFill>
              </a:rPr>
              <a:t>身的难度共同决定</a:t>
            </a:r>
          </a:p>
        </p:txBody>
      </p:sp>
    </p:spTree>
    <p:extLst>
      <p:ext uri="{BB962C8B-B14F-4D97-AF65-F5344CB8AC3E}">
        <p14:creationId xmlns="" xmlns:p14="http://schemas.microsoft.com/office/powerpoint/2010/main" val="345969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0630" y="655506"/>
            <a:ext cx="8229600" cy="4525962"/>
          </a:xfrm>
        </p:spPr>
        <p:txBody>
          <a:bodyPr>
            <a:normAutofit/>
          </a:bodyPr>
          <a:lstStyle/>
          <a:p>
            <a:r>
              <a:rPr lang="zh-CN" altLang="en-US" sz="2600" dirty="0"/>
              <a:t>学习曲线是学习算法的一个很好的</a:t>
            </a:r>
            <a:r>
              <a:rPr lang="zh-CN" altLang="en-US" sz="2600" b="1" dirty="0"/>
              <a:t>合理检验（</a:t>
            </a:r>
            <a:r>
              <a:rPr lang="en-US" altLang="zh-CN" sz="2600" b="1" dirty="0"/>
              <a:t>sanity check</a:t>
            </a:r>
            <a:r>
              <a:rPr lang="zh-CN" altLang="en-US" sz="2600" b="1" dirty="0"/>
              <a:t>）。学习曲线是将训练集误差和交叉验证集误差作为训练集实例数量（</a:t>
            </a:r>
            <a:r>
              <a:rPr lang="en-US" altLang="zh-CN" sz="2600" b="1" dirty="0"/>
              <a:t>m</a:t>
            </a:r>
            <a:r>
              <a:rPr lang="zh-CN" altLang="en-US" sz="2600" b="1" dirty="0"/>
              <a:t>）的函数绘制的图表。 </a:t>
            </a:r>
            <a:endParaRPr lang="zh-CN" altLang="en-US" sz="2600" dirty="0"/>
          </a:p>
        </p:txBody>
      </p:sp>
      <p:pic>
        <p:nvPicPr>
          <p:cNvPr id="3075" name="Picture 3"/>
          <p:cNvPicPr>
            <a:picLocks noChangeAspect="1" noChangeArrowheads="1"/>
          </p:cNvPicPr>
          <p:nvPr/>
        </p:nvPicPr>
        <p:blipFill>
          <a:blip r:embed="rId2" cstate="print"/>
          <a:srcRect/>
          <a:stretch>
            <a:fillRect/>
          </a:stretch>
        </p:blipFill>
        <p:spPr bwMode="auto">
          <a:xfrm>
            <a:off x="130629" y="2509284"/>
            <a:ext cx="8546379" cy="2872613"/>
          </a:xfrm>
          <a:prstGeom prst="rect">
            <a:avLst/>
          </a:prstGeom>
          <a:noFill/>
          <a:ln w="9525">
            <a:noFill/>
            <a:miter lim="800000"/>
            <a:headEnd/>
            <a:tailEnd/>
          </a:ln>
        </p:spPr>
      </p:pic>
      <p:sp>
        <p:nvSpPr>
          <p:cNvPr id="6" name="矩形 5"/>
          <p:cNvSpPr/>
          <p:nvPr/>
        </p:nvSpPr>
        <p:spPr>
          <a:xfrm>
            <a:off x="5500911" y="5479219"/>
            <a:ext cx="3536763" cy="1446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zh-CN" altLang="en-US" sz="2200" dirty="0"/>
              <a:t>训练集误差和交叉验证集误差近似时：高偏差</a:t>
            </a:r>
            <a:r>
              <a:rPr lang="en-US" altLang="zh-CN" sz="2200" dirty="0"/>
              <a:t>/</a:t>
            </a:r>
            <a:r>
              <a:rPr lang="zh-CN" altLang="en-US" sz="2200" dirty="0"/>
              <a:t>欠拟合</a:t>
            </a:r>
          </a:p>
          <a:p>
            <a:r>
              <a:rPr lang="zh-CN" altLang="en-US" sz="2200" dirty="0"/>
              <a:t>交叉验证集误差远大于训练集误差时：高方差</a:t>
            </a:r>
            <a:r>
              <a:rPr lang="en-US" altLang="zh-CN" sz="2200" dirty="0"/>
              <a:t>/</a:t>
            </a:r>
            <a:r>
              <a:rPr lang="zh-CN" altLang="en-US" sz="2200" dirty="0"/>
              <a:t>过拟合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name="myslide27">
    <p:spTree>
      <p:nvGrpSpPr>
        <p:cNvPr id="1" name=""/>
        <p:cNvGrpSpPr/>
        <p:nvPr/>
      </p:nvGrpSpPr>
      <p:grpSpPr>
        <a:xfrm>
          <a:off x="0" y="0"/>
          <a:ext cx="0" cy="0"/>
          <a:chOff x="0" y="0"/>
          <a:chExt cx="0" cy="0"/>
        </a:xfrm>
      </p:grpSpPr>
      <p:pic>
        <p:nvPicPr>
          <p:cNvPr id="2" name="图片 1" descr="ws_60F6.tmp"/>
          <p:cNvPicPr>
            <a:picLocks/>
          </p:cNvPicPr>
          <p:nvPr/>
        </p:nvPicPr>
        <p:blipFill>
          <a:blip r:embed="rId2" cstate="print"/>
          <a:stretch>
            <a:fillRect/>
          </a:stretch>
        </p:blipFill>
        <p:spPr>
          <a:xfrm>
            <a:off x="4597400" y="1879600"/>
            <a:ext cx="4254500" cy="3670300"/>
          </a:xfrm>
          <a:prstGeom prst="rect">
            <a:avLst/>
          </a:prstGeom>
        </p:spPr>
      </p:pic>
      <p:sp>
        <p:nvSpPr>
          <p:cNvPr id="25" name="TextBox 24"/>
          <p:cNvSpPr txBox="1"/>
          <p:nvPr/>
        </p:nvSpPr>
        <p:spPr>
          <a:xfrm>
            <a:off x="343509" y="199014"/>
            <a:ext cx="2923877" cy="436017"/>
          </a:xfrm>
          <a:prstGeom prst="rect">
            <a:avLst/>
          </a:prstGeom>
          <a:noFill/>
        </p:spPr>
        <p:txBody>
          <a:bodyPr vert="horz" wrap="none" lIns="0" tIns="0" rIns="0" bIns="0" rtlCol="0">
            <a:spAutoFit/>
          </a:bodyPr>
          <a:lstStyle/>
          <a:p>
            <a:pPr>
              <a:lnSpc>
                <a:spcPts val="3389"/>
              </a:lnSpc>
            </a:pPr>
            <a:r>
              <a:rPr lang="zh-CN" altLang="en-US" sz="3600" dirty="0">
                <a:solidFill>
                  <a:srgbClr val="000000"/>
                </a:solidFill>
                <a:latin typeface="微软雅黑"/>
              </a:rPr>
              <a:t>偏差</a:t>
            </a:r>
            <a:r>
              <a:rPr lang="en-US" altLang="zh-CN" sz="3600" dirty="0">
                <a:solidFill>
                  <a:srgbClr val="000000"/>
                </a:solidFill>
                <a:latin typeface="Times New Roman"/>
              </a:rPr>
              <a:t>-</a:t>
            </a:r>
            <a:r>
              <a:rPr lang="zh-CN" altLang="en-US" sz="3600" dirty="0">
                <a:solidFill>
                  <a:srgbClr val="000000"/>
                </a:solidFill>
                <a:latin typeface="微软雅黑"/>
              </a:rPr>
              <a:t>方差窘境</a:t>
            </a:r>
          </a:p>
        </p:txBody>
      </p:sp>
      <p:sp>
        <p:nvSpPr>
          <p:cNvPr id="26" name="TextBox 25"/>
          <p:cNvSpPr txBox="1"/>
          <p:nvPr/>
        </p:nvSpPr>
        <p:spPr>
          <a:xfrm>
            <a:off x="3459563" y="320153"/>
            <a:ext cx="4501232" cy="307777"/>
          </a:xfrm>
          <a:prstGeom prst="rect">
            <a:avLst/>
          </a:prstGeom>
          <a:noFill/>
        </p:spPr>
        <p:txBody>
          <a:bodyPr vert="horz" wrap="none" lIns="0" tIns="0" rIns="0" bIns="0" rtlCol="0">
            <a:spAutoFit/>
          </a:bodyPr>
          <a:lstStyle/>
          <a:p>
            <a:pPr>
              <a:lnSpc>
                <a:spcPts val="2429"/>
              </a:lnSpc>
            </a:pPr>
            <a:r>
              <a:rPr lang="en-US" altLang="zh-CN" sz="3600" dirty="0">
                <a:solidFill>
                  <a:srgbClr val="000000"/>
                </a:solidFill>
                <a:latin typeface="Times New Roman"/>
              </a:rPr>
              <a:t>(bias-variance </a:t>
            </a:r>
            <a:r>
              <a:rPr lang="en-US" altLang="zh-CN" sz="3600" dirty="0" smtClean="0">
                <a:solidFill>
                  <a:srgbClr val="000000"/>
                </a:solidFill>
                <a:latin typeface="Times New Roman"/>
              </a:rPr>
              <a:t>dilemma</a:t>
            </a:r>
            <a:r>
              <a:rPr lang="en-US" altLang="zh-CN" sz="3600" dirty="0">
                <a:solidFill>
                  <a:srgbClr val="000000"/>
                </a:solidFill>
                <a:latin typeface="Times New Roman"/>
              </a:rPr>
              <a:t>)</a:t>
            </a:r>
            <a:endParaRPr lang="zh-CN" altLang="en-US" sz="3600" dirty="0">
              <a:solidFill>
                <a:srgbClr val="000000"/>
              </a:solidFill>
              <a:latin typeface="Times New Roman"/>
            </a:endParaRPr>
          </a:p>
        </p:txBody>
      </p:sp>
      <p:sp>
        <p:nvSpPr>
          <p:cNvPr id="27" name="TextBox 26"/>
          <p:cNvSpPr txBox="1"/>
          <p:nvPr/>
        </p:nvSpPr>
        <p:spPr>
          <a:xfrm>
            <a:off x="343509" y="1302135"/>
            <a:ext cx="4616648" cy="3847207"/>
          </a:xfrm>
          <a:prstGeom prst="rect">
            <a:avLst/>
          </a:prstGeom>
          <a:noFill/>
        </p:spPr>
        <p:txBody>
          <a:bodyPr vert="horz" wrap="none" lIns="0" tIns="0" rIns="0" bIns="0" rtlCol="0">
            <a:spAutoFit/>
          </a:bodyPr>
          <a:lstStyle/>
          <a:p>
            <a:pPr marL="0" marR="0" lvl="0" indent="0" defTabSz="914400" eaLnBrk="1" fontAlgn="auto" latinLnBrk="0" hangingPunct="1">
              <a:lnSpc>
                <a:spcPts val="2309"/>
              </a:lnSpc>
              <a:buClrTx/>
              <a:buSzTx/>
              <a:buNone/>
              <a:tabLst>
                <a:tab pos="203200" algn="l"/>
                <a:tab pos="495300" algn="l"/>
              </a:tabLst>
              <a:defRPr/>
            </a:pPr>
            <a:r>
              <a:rPr lang="zh-CN" altLang="en-US" sz="2402">
                <a:solidFill>
                  <a:srgbClr val="000000"/>
                </a:solidFill>
                <a:latin typeface="微软雅黑"/>
              </a:rPr>
              <a:t>一般而言，偏差与方差存在冲突：</a:t>
            </a: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2774"/>
              </a:lnSpc>
              <a:buClrTx/>
              <a:buSzTx/>
              <a:buNone/>
              <a:tabLst>
                <a:tab pos="203200" algn="l"/>
                <a:tab pos="495300" algn="l"/>
              </a:tabLst>
              <a:defRPr/>
            </a:pPr>
            <a:r>
              <a:rPr lang="zh-CN" altLang="en-US" sz="2402">
                <a:solidFill>
                  <a:srgbClr val="000000"/>
                </a:solidFill>
                <a:latin typeface="微软雅黑"/>
              </a:rPr>
              <a:t>	</a:t>
            </a:r>
            <a:r>
              <a:rPr lang="zh-CN" altLang="en-US" sz="2196">
                <a:solidFill>
                  <a:srgbClr val="000000"/>
                </a:solidFill>
                <a:latin typeface="Wingdings"/>
              </a:rPr>
              <a:t></a:t>
            </a:r>
            <a:r>
              <a:rPr lang="zh-CN" altLang="en-US" sz="2196">
                <a:solidFill>
                  <a:srgbClr val="000000"/>
                </a:solidFill>
                <a:latin typeface="微软雅黑"/>
              </a:rPr>
              <a:t>训练不足时，学习器拟合能</a:t>
            </a:r>
          </a:p>
          <a:p>
            <a:pPr marL="0" marR="0" lvl="0" indent="0" defTabSz="914400" eaLnBrk="1" fontAlgn="auto" latinLnBrk="0" hangingPunct="1">
              <a:lnSpc>
                <a:spcPts val="2428"/>
              </a:lnSpc>
              <a:buClrTx/>
              <a:buSzTx/>
              <a:buNone/>
              <a:tabLst>
                <a:tab pos="203200" algn="l"/>
                <a:tab pos="495300" algn="l"/>
              </a:tabLst>
              <a:defRPr/>
            </a:pPr>
            <a:r>
              <a:rPr lang="zh-CN" altLang="en-US" sz="2196">
                <a:solidFill>
                  <a:srgbClr val="000000"/>
                </a:solidFill>
                <a:latin typeface="微软雅黑"/>
              </a:rPr>
              <a:t>		</a:t>
            </a:r>
            <a:r>
              <a:rPr lang="zh-CN" altLang="en-US" sz="2198">
                <a:solidFill>
                  <a:srgbClr val="000000"/>
                </a:solidFill>
                <a:latin typeface="微软雅黑"/>
              </a:rPr>
              <a:t>力不强，偏差主导</a:t>
            </a:r>
          </a:p>
          <a:p>
            <a:pPr marL="0" marR="0" lvl="0" indent="0" defTabSz="914400" eaLnBrk="1" fontAlgn="auto" latinLnBrk="0" hangingPunct="1">
              <a:lnSpc>
                <a:spcPts val="1000"/>
              </a:lnSpc>
              <a:buClrTx/>
              <a:buSzTx/>
              <a:buNone/>
              <a:tabLst>
                <a:tab pos="203200" algn="l"/>
                <a:tab pos="495300" algn="l"/>
              </a:tabLst>
              <a:defRPr/>
            </a:pPr>
            <a:endParaRPr lang="zh-CN" altLang="en-US" sz="2198">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8">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8">
              <a:solidFill>
                <a:srgbClr val="000000"/>
              </a:solidFill>
              <a:latin typeface="微软雅黑"/>
            </a:endParaRPr>
          </a:p>
          <a:p>
            <a:pPr marL="0" marR="0" lvl="0" indent="0" defTabSz="914400" eaLnBrk="1" fontAlgn="auto" latinLnBrk="0" hangingPunct="1">
              <a:lnSpc>
                <a:spcPts val="2494"/>
              </a:lnSpc>
              <a:buClrTx/>
              <a:buSzTx/>
              <a:buNone/>
              <a:tabLst>
                <a:tab pos="203200" algn="l"/>
                <a:tab pos="495300" algn="l"/>
              </a:tabLst>
              <a:defRPr/>
            </a:pPr>
            <a:r>
              <a:rPr lang="zh-CN" altLang="en-US" sz="2198">
                <a:solidFill>
                  <a:srgbClr val="000000"/>
                </a:solidFill>
                <a:latin typeface="微软雅黑"/>
              </a:rPr>
              <a:t>	</a:t>
            </a:r>
            <a:r>
              <a:rPr lang="zh-CN" altLang="en-US" sz="2196">
                <a:solidFill>
                  <a:srgbClr val="000000"/>
                </a:solidFill>
                <a:latin typeface="Wingdings"/>
              </a:rPr>
              <a:t></a:t>
            </a:r>
            <a:r>
              <a:rPr lang="zh-CN" altLang="en-US" sz="2196">
                <a:solidFill>
                  <a:srgbClr val="000000"/>
                </a:solidFill>
                <a:latin typeface="微软雅黑"/>
              </a:rPr>
              <a:t>随着训练程度加深，学习器</a:t>
            </a:r>
          </a:p>
          <a:p>
            <a:pPr marL="0" marR="0" lvl="0" indent="0" defTabSz="914400" eaLnBrk="1" fontAlgn="auto" latinLnBrk="0" hangingPunct="1">
              <a:lnSpc>
                <a:spcPts val="2499"/>
              </a:lnSpc>
              <a:buClrTx/>
              <a:buSzTx/>
              <a:buNone/>
              <a:tabLst>
                <a:tab pos="203200" algn="l"/>
                <a:tab pos="495300" algn="l"/>
              </a:tabLst>
              <a:defRPr/>
            </a:pPr>
            <a:r>
              <a:rPr lang="zh-CN" altLang="en-US" sz="2196">
                <a:solidFill>
                  <a:srgbClr val="000000"/>
                </a:solidFill>
                <a:latin typeface="微软雅黑"/>
              </a:rPr>
              <a:t>		拟合能力逐渐增强，方差逐</a:t>
            </a:r>
          </a:p>
          <a:p>
            <a:pPr marL="0" marR="0" lvl="0" indent="0" defTabSz="914400" eaLnBrk="1" fontAlgn="auto" latinLnBrk="0" hangingPunct="1">
              <a:lnSpc>
                <a:spcPts val="2568"/>
              </a:lnSpc>
              <a:buClrTx/>
              <a:buSzTx/>
              <a:buNone/>
              <a:tabLst>
                <a:tab pos="203200" algn="l"/>
                <a:tab pos="495300" algn="l"/>
              </a:tabLst>
              <a:defRPr/>
            </a:pPr>
            <a:r>
              <a:rPr lang="zh-CN" altLang="en-US" sz="2196">
                <a:solidFill>
                  <a:srgbClr val="000000"/>
                </a:solidFill>
                <a:latin typeface="微软雅黑"/>
              </a:rPr>
              <a:t>		渐主导</a:t>
            </a:r>
          </a:p>
          <a:p>
            <a:pPr marL="0" marR="0" lvl="0" indent="0" defTabSz="914400" eaLnBrk="1" fontAlgn="auto" latinLnBrk="0" hangingPunct="1">
              <a:lnSpc>
                <a:spcPts val="1000"/>
              </a:lnSpc>
              <a:buClrTx/>
              <a:buSzTx/>
              <a:buNone/>
              <a:tabLst>
                <a:tab pos="203200" algn="l"/>
                <a:tab pos="495300" algn="l"/>
              </a:tabLst>
              <a:defRPr/>
            </a:pPr>
            <a:endParaRPr lang="zh-CN" altLang="en-US" sz="2196">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6">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6">
              <a:solidFill>
                <a:srgbClr val="000000"/>
              </a:solidFill>
              <a:latin typeface="微软雅黑"/>
            </a:endParaRPr>
          </a:p>
          <a:p>
            <a:pPr marL="0" marR="0" lvl="0" indent="0" defTabSz="914400" eaLnBrk="1" fontAlgn="auto" latinLnBrk="0" hangingPunct="1">
              <a:lnSpc>
                <a:spcPts val="2495"/>
              </a:lnSpc>
              <a:buClrTx/>
              <a:buSzTx/>
              <a:buNone/>
              <a:tabLst>
                <a:tab pos="203200" algn="l"/>
                <a:tab pos="495300" algn="l"/>
              </a:tabLst>
              <a:defRPr/>
            </a:pPr>
            <a:r>
              <a:rPr lang="zh-CN" altLang="en-US" sz="2196">
                <a:solidFill>
                  <a:srgbClr val="000000"/>
                </a:solidFill>
                <a:latin typeface="微软雅黑"/>
              </a:rPr>
              <a:t>	</a:t>
            </a:r>
            <a:r>
              <a:rPr lang="zh-CN" altLang="en-US" sz="2196">
                <a:solidFill>
                  <a:srgbClr val="000000"/>
                </a:solidFill>
                <a:latin typeface="Wingdings"/>
              </a:rPr>
              <a:t></a:t>
            </a:r>
            <a:r>
              <a:rPr lang="zh-CN" altLang="en-US" sz="2196">
                <a:solidFill>
                  <a:srgbClr val="000000"/>
                </a:solidFill>
                <a:latin typeface="微软雅黑"/>
              </a:rPr>
              <a:t>训练充足后，学习器的拟合</a:t>
            </a:r>
          </a:p>
          <a:p>
            <a:pPr marL="0" marR="0" lvl="0" indent="0" defTabSz="914400" eaLnBrk="1" fontAlgn="auto" latinLnBrk="0" hangingPunct="1">
              <a:lnSpc>
                <a:spcPts val="2427"/>
              </a:lnSpc>
              <a:buClrTx/>
              <a:buSzTx/>
              <a:buNone/>
              <a:tabLst>
                <a:tab pos="203200" algn="l"/>
                <a:tab pos="495300" algn="l"/>
              </a:tabLst>
              <a:defRPr/>
            </a:pPr>
            <a:r>
              <a:rPr lang="zh-CN" altLang="en-US" sz="2196">
                <a:solidFill>
                  <a:srgbClr val="000000"/>
                </a:solidFill>
                <a:latin typeface="微软雅黑"/>
              </a:rPr>
              <a:t>		能力很强，方差主导</a:t>
            </a:r>
          </a:p>
        </p:txBody>
      </p:sp>
      <p:pic>
        <p:nvPicPr>
          <p:cNvPr id="6" name="图片 5">
            <a:extLst>
              <a:ext uri="{FF2B5EF4-FFF2-40B4-BE49-F238E27FC236}">
                <a16:creationId xmlns:a16="http://schemas.microsoft.com/office/drawing/2014/main" xmlns="" id="{5FA0C16C-0C2A-4536-9F24-C18A09702BA1}"/>
              </a:ext>
            </a:extLst>
          </p:cNvPr>
          <p:cNvPicPr>
            <a:picLocks noChangeAspect="1"/>
          </p:cNvPicPr>
          <p:nvPr/>
        </p:nvPicPr>
        <p:blipFill>
          <a:blip r:embed="rId3" cstate="print"/>
          <a:stretch>
            <a:fillRect/>
          </a:stretch>
        </p:blipFill>
        <p:spPr>
          <a:xfrm>
            <a:off x="91439" y="677729"/>
            <a:ext cx="8372475" cy="3238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3235" y="6731"/>
            <a:ext cx="2722222" cy="1143000"/>
          </a:xfrm>
        </p:spPr>
        <p:txBody>
          <a:bodyPr/>
          <a:lstStyle/>
          <a:p>
            <a:r>
              <a:rPr lang="zh-CN" altLang="en-US" dirty="0"/>
              <a:t>正则化</a:t>
            </a:r>
          </a:p>
        </p:txBody>
      </p:sp>
      <p:sp>
        <p:nvSpPr>
          <p:cNvPr id="3" name="内容占位符 2"/>
          <p:cNvSpPr>
            <a:spLocks noGrp="1"/>
          </p:cNvSpPr>
          <p:nvPr>
            <p:ph idx="1"/>
          </p:nvPr>
        </p:nvSpPr>
        <p:spPr>
          <a:xfrm>
            <a:off x="108064" y="1262749"/>
            <a:ext cx="8229600" cy="4525963"/>
          </a:xfrm>
        </p:spPr>
        <p:txBody>
          <a:bodyPr/>
          <a:lstStyle/>
          <a:p>
            <a:r>
              <a:rPr lang="zh-CN" altLang="en-US" dirty="0"/>
              <a:t>模型选择的典型方法是正则化</a:t>
            </a:r>
            <a:r>
              <a:rPr lang="en-US" altLang="zh-CN" dirty="0"/>
              <a:t>(regularization).</a:t>
            </a:r>
            <a:r>
              <a:rPr lang="zh-CN" altLang="en-US" dirty="0"/>
              <a:t>正则化是结构风险最小化策略的实现，是在经验风险上加一个正则化项</a:t>
            </a:r>
            <a:r>
              <a:rPr lang="en-US" altLang="zh-CN" dirty="0"/>
              <a:t>(</a:t>
            </a:r>
            <a:r>
              <a:rPr lang="en-US" altLang="zh-CN" dirty="0" err="1"/>
              <a:t>regularizer</a:t>
            </a:r>
            <a:r>
              <a:rPr lang="en-US" altLang="zh-CN" dirty="0"/>
              <a:t>)</a:t>
            </a:r>
            <a:r>
              <a:rPr lang="zh-CN" altLang="en-US" dirty="0" smtClean="0"/>
              <a:t>或惩罚</a:t>
            </a:r>
            <a:r>
              <a:rPr lang="zh-CN" altLang="en-US" dirty="0"/>
              <a:t>项</a:t>
            </a:r>
            <a:r>
              <a:rPr lang="en-US" altLang="zh-CN" dirty="0"/>
              <a:t>(</a:t>
            </a:r>
            <a:r>
              <a:rPr lang="en-US" altLang="zh-CN" dirty="0" err="1"/>
              <a:t>penaty</a:t>
            </a:r>
            <a:r>
              <a:rPr lang="en-US" altLang="zh-CN" dirty="0"/>
              <a:t> term).</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417277" y="3049118"/>
            <a:ext cx="8309446" cy="1387316"/>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78185" y="4538629"/>
            <a:ext cx="5745773" cy="90631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3775981" y="5788712"/>
            <a:ext cx="5368019" cy="7841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name="myslide28">
    <p:spTree>
      <p:nvGrpSpPr>
        <p:cNvPr id="1" name=""/>
        <p:cNvGrpSpPr/>
        <p:nvPr/>
      </p:nvGrpSpPr>
      <p:grpSpPr>
        <a:xfrm>
          <a:off x="0" y="0"/>
          <a:ext cx="0" cy="0"/>
          <a:chOff x="0" y="0"/>
          <a:chExt cx="0" cy="0"/>
        </a:xfrm>
      </p:grpSpPr>
      <p:sp>
        <p:nvSpPr>
          <p:cNvPr id="2" name="任意多边形 1"/>
          <p:cNvSpPr/>
          <p:nvPr/>
        </p:nvSpPr>
        <p:spPr>
          <a:xfrm>
            <a:off x="2382011" y="533400"/>
            <a:ext cx="4561333" cy="707137"/>
          </a:xfrm>
          <a:custGeom>
            <a:avLst/>
            <a:gdLst/>
            <a:ahLst/>
            <a:cxnLst/>
            <a:rect l="0" t="0" r="0" b="0"/>
            <a:pathLst>
              <a:path w="4561333" h="707137">
                <a:moveTo>
                  <a:pt x="0" y="707136"/>
                </a:moveTo>
                <a:lnTo>
                  <a:pt x="4561332" y="707136"/>
                </a:lnTo>
                <a:lnTo>
                  <a:pt x="4561332"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65AA.tmp"/>
          <p:cNvPicPr>
            <a:picLocks/>
          </p:cNvPicPr>
          <p:nvPr/>
        </p:nvPicPr>
        <p:blipFill>
          <a:blip r:embed="rId2" cstate="print"/>
          <a:stretch>
            <a:fillRect/>
          </a:stretch>
        </p:blipFill>
        <p:spPr>
          <a:xfrm>
            <a:off x="723900" y="1498600"/>
            <a:ext cx="7886700" cy="4597400"/>
          </a:xfrm>
          <a:prstGeom prst="rect">
            <a:avLst/>
          </a:prstGeom>
        </p:spPr>
      </p:pic>
      <p:sp>
        <p:nvSpPr>
          <p:cNvPr id="26" name="TextBox 25"/>
          <p:cNvSpPr txBox="1"/>
          <p:nvPr/>
        </p:nvSpPr>
        <p:spPr>
          <a:xfrm>
            <a:off x="2854198" y="576836"/>
            <a:ext cx="3590727" cy="575542"/>
          </a:xfrm>
          <a:prstGeom prst="rect">
            <a:avLst/>
          </a:prstGeom>
          <a:noFill/>
        </p:spPr>
        <p:txBody>
          <a:bodyPr vert="horz" wrap="none" lIns="0" tIns="0" rIns="0" bIns="0" rtlCol="0">
            <a:spAutoFit/>
          </a:bodyPr>
          <a:lstStyle/>
          <a:p>
            <a:pPr>
              <a:lnSpc>
                <a:spcPts val="4843"/>
              </a:lnSpc>
            </a:pPr>
            <a:r>
              <a:rPr lang="zh-CN" altLang="en-US" sz="3996">
                <a:solidFill>
                  <a:srgbClr val="FF0000"/>
                </a:solidFill>
                <a:latin typeface="微软雅黑"/>
              </a:rPr>
              <a:t>前往第三站</a:t>
            </a:r>
            <a:r>
              <a:rPr lang="en-US" altLang="zh-CN" sz="3996" b="1">
                <a:solidFill>
                  <a:srgbClr val="FF0000"/>
                </a:solidFill>
                <a:latin typeface="Times New Roman"/>
              </a:rPr>
              <a:t>……</a:t>
            </a:r>
            <a:endParaRPr lang="zh-CN" altLang="en-US" sz="3996" b="1">
              <a:solidFill>
                <a:srgbClr val="FF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 xmlns:p14="http://schemas.microsoft.com/office/powerpoint/2010/main" val="4105185576"/>
              </p:ext>
            </p:extLst>
          </p:nvPr>
        </p:nvGraphicFramePr>
        <p:xfrm>
          <a:off x="1367589" y="2873829"/>
          <a:ext cx="6793000" cy="3743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a:spLocks noGrp="1"/>
          </p:cNvSpPr>
          <p:nvPr>
            <p:ph idx="1"/>
          </p:nvPr>
        </p:nvSpPr>
        <p:spPr>
          <a:xfrm>
            <a:off x="457200" y="1397000"/>
            <a:ext cx="8315864" cy="4525963"/>
          </a:xfrm>
        </p:spPr>
        <p:txBody>
          <a:bodyPr/>
          <a:lstStyle/>
          <a:p>
            <a:r>
              <a:rPr lang="zh-CN" altLang="en-US" dirty="0"/>
              <a:t>假设数据是独立同分布产生的</a:t>
            </a:r>
            <a:r>
              <a:rPr lang="en-US" altLang="zh-CN" dirty="0"/>
              <a:t>;</a:t>
            </a:r>
          </a:p>
          <a:p>
            <a:r>
              <a:rPr lang="zh-CN" altLang="en-US" dirty="0"/>
              <a:t>模型：假设要学习的模型属于某个函数的集合</a:t>
            </a:r>
            <a:r>
              <a:rPr lang="en-US" altLang="zh-CN" dirty="0"/>
              <a:t>,</a:t>
            </a:r>
            <a:r>
              <a:rPr lang="zh-CN" altLang="en-US" dirty="0"/>
              <a:t>称为</a:t>
            </a:r>
            <a:r>
              <a:rPr lang="zh-CN" altLang="en-US" dirty="0">
                <a:solidFill>
                  <a:srgbClr val="FF0000"/>
                </a:solidFill>
              </a:rPr>
              <a:t>假设空间</a:t>
            </a:r>
            <a:r>
              <a:rPr lang="en-US" altLang="zh-CN" dirty="0">
                <a:solidFill>
                  <a:srgbClr val="FF0000"/>
                </a:solidFill>
              </a:rPr>
              <a:t>(hypothesis  space)</a:t>
            </a:r>
          </a:p>
          <a:p>
            <a:r>
              <a:rPr lang="zh-CN" altLang="en-US" dirty="0"/>
              <a:t>策略：按照</a:t>
            </a:r>
            <a:r>
              <a:rPr lang="zh-CN" altLang="en-US" dirty="0">
                <a:solidFill>
                  <a:srgbClr val="FF0000"/>
                </a:solidFill>
              </a:rPr>
              <a:t>什么样的准则学习</a:t>
            </a:r>
            <a:r>
              <a:rPr lang="zh-CN" altLang="en-US" dirty="0"/>
              <a:t>或选择最优模型</a:t>
            </a:r>
            <a:endParaRPr lang="en-US" altLang="zh-CN" dirty="0"/>
          </a:p>
          <a:p>
            <a:r>
              <a:rPr lang="zh-CN" altLang="en-US" dirty="0"/>
              <a:t>算法：最优模型的选取由算法实现</a:t>
            </a:r>
          </a:p>
        </p:txBody>
      </p:sp>
      <p:sp>
        <p:nvSpPr>
          <p:cNvPr id="2" name="标题 1"/>
          <p:cNvSpPr>
            <a:spLocks noGrp="1"/>
          </p:cNvSpPr>
          <p:nvPr>
            <p:ph type="title"/>
          </p:nvPr>
        </p:nvSpPr>
        <p:spPr>
          <a:xfrm>
            <a:off x="598714" y="13380"/>
            <a:ext cx="5791200" cy="1143000"/>
          </a:xfrm>
        </p:spPr>
        <p:txBody>
          <a:bodyPr>
            <a:normAutofit/>
          </a:bodyPr>
          <a:lstStyle/>
          <a:p>
            <a:r>
              <a:rPr lang="zh-CN" altLang="en-US" sz="3600" dirty="0"/>
              <a:t>统计学习方法三要素</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87829" y="0"/>
            <a:ext cx="5867400" cy="1143000"/>
          </a:xfrm>
        </p:spPr>
        <p:txBody>
          <a:bodyPr>
            <a:normAutofit/>
          </a:bodyPr>
          <a:lstStyle/>
          <a:p>
            <a:r>
              <a:rPr lang="zh-CN" altLang="en-US" sz="3600" dirty="0"/>
              <a:t>统计学习方法三要素</a:t>
            </a:r>
          </a:p>
        </p:txBody>
      </p:sp>
      <p:sp>
        <p:nvSpPr>
          <p:cNvPr id="4" name="内容占位符 3"/>
          <p:cNvSpPr>
            <a:spLocks noGrp="1"/>
          </p:cNvSpPr>
          <p:nvPr>
            <p:ph idx="1"/>
          </p:nvPr>
        </p:nvSpPr>
        <p:spPr>
          <a:xfrm>
            <a:off x="457200" y="1389564"/>
            <a:ext cx="8229600" cy="4358965"/>
          </a:xfrm>
        </p:spPr>
        <p:txBody>
          <a:bodyPr>
            <a:normAutofit fontScale="85000" lnSpcReduction="10000"/>
          </a:bodyPr>
          <a:lstStyle/>
          <a:p>
            <a:pPr>
              <a:lnSpc>
                <a:spcPts val="4240"/>
              </a:lnSpc>
            </a:pPr>
            <a:r>
              <a:rPr lang="zh-CN" altLang="en-US" dirty="0"/>
              <a:t>实现统计学习方法的步骤如下</a:t>
            </a:r>
            <a:r>
              <a:rPr lang="en-US" altLang="zh-CN" dirty="0"/>
              <a:t>:</a:t>
            </a:r>
          </a:p>
          <a:p>
            <a:pPr>
              <a:lnSpc>
                <a:spcPts val="4240"/>
              </a:lnSpc>
              <a:buNone/>
            </a:pPr>
            <a:r>
              <a:rPr lang="en-US" altLang="zh-CN" dirty="0"/>
              <a:t>   </a:t>
            </a:r>
            <a:r>
              <a:rPr lang="en-US" altLang="zh-CN" dirty="0" smtClean="0"/>
              <a:t>(</a:t>
            </a:r>
            <a:r>
              <a:rPr lang="en-US" altLang="zh-CN" dirty="0"/>
              <a:t>1</a:t>
            </a:r>
            <a:r>
              <a:rPr lang="en-US" altLang="zh-CN" dirty="0" smtClean="0"/>
              <a:t>) </a:t>
            </a:r>
            <a:r>
              <a:rPr lang="zh-CN" altLang="en-US" dirty="0" smtClean="0"/>
              <a:t>得到</a:t>
            </a:r>
            <a:r>
              <a:rPr lang="zh-CN" altLang="en-US" dirty="0"/>
              <a:t>一个有限的训练数据集合</a:t>
            </a:r>
            <a:r>
              <a:rPr lang="en-US" altLang="zh-CN" dirty="0"/>
              <a:t>;</a:t>
            </a:r>
          </a:p>
          <a:p>
            <a:pPr>
              <a:lnSpc>
                <a:spcPts val="4240"/>
              </a:lnSpc>
              <a:buNone/>
            </a:pPr>
            <a:r>
              <a:rPr lang="en-US" altLang="zh-CN" dirty="0"/>
              <a:t>   </a:t>
            </a:r>
            <a:r>
              <a:rPr lang="en-US" altLang="zh-CN" dirty="0" smtClean="0"/>
              <a:t>(</a:t>
            </a:r>
            <a:r>
              <a:rPr lang="en-US" altLang="zh-CN" dirty="0"/>
              <a:t>2</a:t>
            </a:r>
            <a:r>
              <a:rPr lang="en-US" altLang="zh-CN" dirty="0" smtClean="0"/>
              <a:t>) </a:t>
            </a:r>
            <a:r>
              <a:rPr lang="zh-CN" altLang="en-US" dirty="0" smtClean="0"/>
              <a:t>确定</a:t>
            </a:r>
            <a:r>
              <a:rPr lang="zh-CN" altLang="en-US" dirty="0"/>
              <a:t>包含所有</a:t>
            </a:r>
            <a:r>
              <a:rPr lang="zh-CN" altLang="en-US" dirty="0" smtClean="0"/>
              <a:t>可能模型</a:t>
            </a:r>
            <a:r>
              <a:rPr lang="zh-CN" altLang="en-US" dirty="0"/>
              <a:t>的假设空间，即学习模型的集合</a:t>
            </a:r>
            <a:r>
              <a:rPr lang="en-US" altLang="zh-CN" dirty="0"/>
              <a:t>;</a:t>
            </a:r>
          </a:p>
          <a:p>
            <a:pPr>
              <a:lnSpc>
                <a:spcPts val="4240"/>
              </a:lnSpc>
              <a:buNone/>
            </a:pPr>
            <a:r>
              <a:rPr lang="en-US" altLang="zh-CN" dirty="0"/>
              <a:t>   (3</a:t>
            </a:r>
            <a:r>
              <a:rPr lang="en-US" altLang="zh-CN" dirty="0" smtClean="0"/>
              <a:t>) </a:t>
            </a:r>
            <a:r>
              <a:rPr lang="zh-CN" altLang="en-US" dirty="0" smtClean="0"/>
              <a:t>确定</a:t>
            </a:r>
            <a:r>
              <a:rPr lang="zh-CN" altLang="en-US" dirty="0"/>
              <a:t>模型选择的准则，即学习的策略</a:t>
            </a:r>
            <a:r>
              <a:rPr lang="en-US" altLang="zh-CN" dirty="0"/>
              <a:t>;</a:t>
            </a:r>
          </a:p>
          <a:p>
            <a:pPr>
              <a:lnSpc>
                <a:spcPts val="4240"/>
              </a:lnSpc>
              <a:buNone/>
            </a:pPr>
            <a:r>
              <a:rPr lang="en-US" altLang="zh-CN" dirty="0"/>
              <a:t>   (4</a:t>
            </a:r>
            <a:r>
              <a:rPr lang="en-US" altLang="zh-CN" dirty="0" smtClean="0"/>
              <a:t>) </a:t>
            </a:r>
            <a:r>
              <a:rPr lang="zh-CN" altLang="en-US" dirty="0" smtClean="0"/>
              <a:t>实现</a:t>
            </a:r>
            <a:r>
              <a:rPr lang="zh-CN" altLang="en-US" dirty="0"/>
              <a:t>求解最优模型的算法，即学习的算法</a:t>
            </a:r>
            <a:r>
              <a:rPr lang="en-US" altLang="zh-CN" dirty="0"/>
              <a:t>;</a:t>
            </a:r>
          </a:p>
          <a:p>
            <a:pPr>
              <a:lnSpc>
                <a:spcPts val="4240"/>
              </a:lnSpc>
              <a:buNone/>
            </a:pPr>
            <a:r>
              <a:rPr lang="en-US" altLang="zh-CN" dirty="0"/>
              <a:t>   (5</a:t>
            </a:r>
            <a:r>
              <a:rPr lang="en-US" altLang="zh-CN" dirty="0" smtClean="0"/>
              <a:t>) </a:t>
            </a:r>
            <a:r>
              <a:rPr lang="zh-CN" altLang="en-US" dirty="0" smtClean="0"/>
              <a:t>通过</a:t>
            </a:r>
            <a:r>
              <a:rPr lang="zh-CN" altLang="en-US" dirty="0"/>
              <a:t>学习算法选择最优模型</a:t>
            </a:r>
            <a:r>
              <a:rPr lang="en-US" altLang="zh-CN" dirty="0"/>
              <a:t>;</a:t>
            </a:r>
          </a:p>
          <a:p>
            <a:pPr>
              <a:lnSpc>
                <a:spcPts val="4240"/>
              </a:lnSpc>
              <a:buNone/>
            </a:pPr>
            <a:r>
              <a:rPr lang="en-US" altLang="zh-CN" dirty="0"/>
              <a:t>   (6</a:t>
            </a:r>
            <a:r>
              <a:rPr lang="en-US" altLang="zh-CN" dirty="0" smtClean="0"/>
              <a:t>) </a:t>
            </a:r>
            <a:r>
              <a:rPr lang="zh-CN" altLang="en-US" dirty="0" smtClean="0"/>
              <a:t>利用学习到的</a:t>
            </a:r>
            <a:r>
              <a:rPr lang="zh-CN" altLang="en-US" dirty="0"/>
              <a:t>最优模型对新数据进行预测或分析</a:t>
            </a:r>
            <a:r>
              <a:rPr lang="en-US" altLang="zh-CN"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92047" y="0"/>
            <a:ext cx="4299857" cy="1143000"/>
          </a:xfrm>
        </p:spPr>
        <p:txBody>
          <a:bodyPr>
            <a:normAutofit/>
          </a:bodyPr>
          <a:lstStyle/>
          <a:p>
            <a:r>
              <a:rPr lang="zh-CN" altLang="en-US" sz="3600" dirty="0"/>
              <a:t>问题的形式化</a:t>
            </a:r>
          </a:p>
        </p:txBody>
      </p:sp>
      <p:pic>
        <p:nvPicPr>
          <p:cNvPr id="4" name="Picture 2"/>
          <p:cNvPicPr>
            <a:picLocks noChangeAspect="1" noChangeArrowheads="1"/>
          </p:cNvPicPr>
          <p:nvPr/>
        </p:nvPicPr>
        <p:blipFill>
          <a:blip r:embed="rId2" cstate="print"/>
          <a:srcRect/>
          <a:stretch>
            <a:fillRect/>
          </a:stretch>
        </p:blipFill>
        <p:spPr bwMode="auto">
          <a:xfrm>
            <a:off x="2061690" y="3911743"/>
            <a:ext cx="4872376" cy="81170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66695" y="4884888"/>
            <a:ext cx="8120105" cy="458436"/>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325599" y="5443220"/>
            <a:ext cx="6361201" cy="413626"/>
          </a:xfrm>
          <a:prstGeom prst="rect">
            <a:avLst/>
          </a:prstGeom>
          <a:noFill/>
          <a:ln w="9525">
            <a:noFill/>
            <a:miter lim="800000"/>
            <a:headEnd/>
            <a:tailEnd/>
          </a:ln>
        </p:spPr>
      </p:pic>
      <p:grpSp>
        <p:nvGrpSpPr>
          <p:cNvPr id="1034" name="组合 1033">
            <a:extLst>
              <a:ext uri="{FF2B5EF4-FFF2-40B4-BE49-F238E27FC236}">
                <a16:creationId xmlns:a16="http://schemas.microsoft.com/office/drawing/2014/main" xmlns="" id="{6FEBB734-758C-D362-4A4D-C56A334054FE}"/>
              </a:ext>
            </a:extLst>
          </p:cNvPr>
          <p:cNvGrpSpPr/>
          <p:nvPr/>
        </p:nvGrpSpPr>
        <p:grpSpPr>
          <a:xfrm>
            <a:off x="1723827" y="1419300"/>
            <a:ext cx="5194999" cy="2261017"/>
            <a:chOff x="4099726" y="1349551"/>
            <a:chExt cx="4462622" cy="2009937"/>
          </a:xfrm>
        </p:grpSpPr>
        <p:sp>
          <p:nvSpPr>
            <p:cNvPr id="16" name="流程图: 磁盘 15">
              <a:extLst>
                <a:ext uri="{FF2B5EF4-FFF2-40B4-BE49-F238E27FC236}">
                  <a16:creationId xmlns:a16="http://schemas.microsoft.com/office/drawing/2014/main" xmlns="" id="{D1D1ACD7-59CF-4FEE-56D3-CD4496648357}"/>
                </a:ext>
              </a:extLst>
            </p:cNvPr>
            <p:cNvSpPr/>
            <p:nvPr/>
          </p:nvSpPr>
          <p:spPr>
            <a:xfrm>
              <a:off x="7647948" y="1442246"/>
              <a:ext cx="914400" cy="6856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a:t>
              </a:r>
            </a:p>
          </p:txBody>
        </p:sp>
        <p:sp>
          <p:nvSpPr>
            <p:cNvPr id="18" name="矩形 17">
              <a:extLst>
                <a:ext uri="{FF2B5EF4-FFF2-40B4-BE49-F238E27FC236}">
                  <a16:creationId xmlns:a16="http://schemas.microsoft.com/office/drawing/2014/main" xmlns="" id="{18E2B725-A0FB-8D86-240D-C0D49604C5A4}"/>
                </a:ext>
              </a:extLst>
            </p:cNvPr>
            <p:cNvSpPr/>
            <p:nvPr/>
          </p:nvSpPr>
          <p:spPr>
            <a:xfrm>
              <a:off x="5799024" y="1469630"/>
              <a:ext cx="1145512" cy="553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学习系统</a:t>
              </a:r>
            </a:p>
          </p:txBody>
        </p:sp>
        <p:sp>
          <p:nvSpPr>
            <p:cNvPr id="19" name="矩形 18">
              <a:extLst>
                <a:ext uri="{FF2B5EF4-FFF2-40B4-BE49-F238E27FC236}">
                  <a16:creationId xmlns:a16="http://schemas.microsoft.com/office/drawing/2014/main" xmlns="" id="{B3CA25E8-AE23-59E1-2049-B86FF68D1274}"/>
                </a:ext>
              </a:extLst>
            </p:cNvPr>
            <p:cNvSpPr/>
            <p:nvPr/>
          </p:nvSpPr>
          <p:spPr>
            <a:xfrm>
              <a:off x="5761566" y="2806278"/>
              <a:ext cx="1145512" cy="553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预测系统</a:t>
              </a:r>
            </a:p>
          </p:txBody>
        </p:sp>
        <p:cxnSp>
          <p:nvCxnSpPr>
            <p:cNvPr id="21" name="直接箭头连接符 20">
              <a:extLst>
                <a:ext uri="{FF2B5EF4-FFF2-40B4-BE49-F238E27FC236}">
                  <a16:creationId xmlns:a16="http://schemas.microsoft.com/office/drawing/2014/main" xmlns="" id="{0C7C09E3-F981-5EC9-DC58-892EC4492E7B}"/>
                </a:ext>
              </a:extLst>
            </p:cNvPr>
            <p:cNvCxnSpPr/>
            <p:nvPr/>
          </p:nvCxnSpPr>
          <p:spPr>
            <a:xfrm>
              <a:off x="4642338" y="1780118"/>
              <a:ext cx="111922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F7F886D4-5E80-3229-7158-262BB218193C}"/>
                </a:ext>
              </a:extLst>
            </p:cNvPr>
            <p:cNvCxnSpPr>
              <a:cxnSpLocks/>
            </p:cNvCxnSpPr>
            <p:nvPr/>
          </p:nvCxnSpPr>
          <p:spPr>
            <a:xfrm>
              <a:off x="6944536" y="1746235"/>
              <a:ext cx="66549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32D91D4D-4515-7F3E-0A28-CDE589CB9F7A}"/>
                </a:ext>
              </a:extLst>
            </p:cNvPr>
            <p:cNvCxnSpPr>
              <a:cxnSpLocks/>
            </p:cNvCxnSpPr>
            <p:nvPr/>
          </p:nvCxnSpPr>
          <p:spPr>
            <a:xfrm flipH="1">
              <a:off x="6368907" y="1876074"/>
              <a:ext cx="1241125" cy="89147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D2E610AA-04F2-4A7B-5420-5208CC6D27E9}"/>
                </a:ext>
              </a:extLst>
            </p:cNvPr>
            <p:cNvCxnSpPr/>
            <p:nvPr/>
          </p:nvCxnSpPr>
          <p:spPr>
            <a:xfrm flipV="1">
              <a:off x="4869194" y="3135834"/>
              <a:ext cx="831870" cy="36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xmlns="" id="{8C7557F3-C04F-68B4-68C0-39D10BEBC102}"/>
                </a:ext>
              </a:extLst>
            </p:cNvPr>
            <p:cNvCxnSpPr/>
            <p:nvPr/>
          </p:nvCxnSpPr>
          <p:spPr>
            <a:xfrm flipV="1">
              <a:off x="6961825" y="3099058"/>
              <a:ext cx="831870" cy="36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024" name="图片 1023">
              <a:extLst>
                <a:ext uri="{FF2B5EF4-FFF2-40B4-BE49-F238E27FC236}">
                  <a16:creationId xmlns:a16="http://schemas.microsoft.com/office/drawing/2014/main" xmlns="" id="{6C351C86-5CEF-B2B8-3073-036ABE7048B9}"/>
                </a:ext>
              </a:extLst>
            </p:cNvPr>
            <p:cNvPicPr>
              <a:picLocks noChangeAspect="1"/>
            </p:cNvPicPr>
            <p:nvPr/>
          </p:nvPicPr>
          <p:blipFill>
            <a:blip r:embed="rId5" cstate="print"/>
            <a:stretch>
              <a:fillRect/>
            </a:stretch>
          </p:blipFill>
          <p:spPr>
            <a:xfrm>
              <a:off x="4099726" y="1349551"/>
              <a:ext cx="1661839" cy="250595"/>
            </a:xfrm>
            <a:prstGeom prst="rect">
              <a:avLst/>
            </a:prstGeom>
          </p:spPr>
        </p:pic>
        <p:pic>
          <p:nvPicPr>
            <p:cNvPr id="1029" name="图片 1028">
              <a:extLst>
                <a:ext uri="{FF2B5EF4-FFF2-40B4-BE49-F238E27FC236}">
                  <a16:creationId xmlns:a16="http://schemas.microsoft.com/office/drawing/2014/main" xmlns="" id="{F2367495-B22A-614E-7110-7815141BA505}"/>
                </a:ext>
              </a:extLst>
            </p:cNvPr>
            <p:cNvPicPr>
              <a:picLocks noChangeAspect="1"/>
            </p:cNvPicPr>
            <p:nvPr/>
          </p:nvPicPr>
          <p:blipFill>
            <a:blip r:embed="rId6" cstate="print"/>
            <a:stretch>
              <a:fillRect/>
            </a:stretch>
          </p:blipFill>
          <p:spPr>
            <a:xfrm>
              <a:off x="7781298" y="2308135"/>
              <a:ext cx="720718" cy="498143"/>
            </a:xfrm>
            <a:prstGeom prst="rect">
              <a:avLst/>
            </a:prstGeom>
          </p:spPr>
        </p:pic>
        <p:pic>
          <p:nvPicPr>
            <p:cNvPr id="1031" name="图片 1030">
              <a:extLst>
                <a:ext uri="{FF2B5EF4-FFF2-40B4-BE49-F238E27FC236}">
                  <a16:creationId xmlns:a16="http://schemas.microsoft.com/office/drawing/2014/main" xmlns="" id="{E2B87300-E0A6-6B2C-6965-23D88898BE3C}"/>
                </a:ext>
              </a:extLst>
            </p:cNvPr>
            <p:cNvPicPr>
              <a:picLocks noChangeAspect="1"/>
            </p:cNvPicPr>
            <p:nvPr/>
          </p:nvPicPr>
          <p:blipFill>
            <a:blip r:embed="rId7" cstate="print"/>
            <a:stretch>
              <a:fillRect/>
            </a:stretch>
          </p:blipFill>
          <p:spPr>
            <a:xfrm>
              <a:off x="4887346" y="2785903"/>
              <a:ext cx="549459" cy="306675"/>
            </a:xfrm>
            <a:prstGeom prst="rect">
              <a:avLst/>
            </a:prstGeom>
          </p:spPr>
        </p:pic>
        <p:pic>
          <p:nvPicPr>
            <p:cNvPr id="1033" name="图片 1032">
              <a:extLst>
                <a:ext uri="{FF2B5EF4-FFF2-40B4-BE49-F238E27FC236}">
                  <a16:creationId xmlns:a16="http://schemas.microsoft.com/office/drawing/2014/main" xmlns="" id="{FE16D544-DE18-BE76-B36E-946EB5C94B7C}"/>
                </a:ext>
              </a:extLst>
            </p:cNvPr>
            <p:cNvPicPr>
              <a:picLocks noChangeAspect="1"/>
            </p:cNvPicPr>
            <p:nvPr/>
          </p:nvPicPr>
          <p:blipFill>
            <a:blip r:embed="rId8" cstate="print"/>
            <a:stretch>
              <a:fillRect/>
            </a:stretch>
          </p:blipFill>
          <p:spPr>
            <a:xfrm>
              <a:off x="7138453" y="2765857"/>
              <a:ext cx="458061" cy="23490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77447"/>
            <a:ext cx="8229600" cy="4525963"/>
          </a:xfrm>
        </p:spPr>
        <p:txBody>
          <a:bodyPr/>
          <a:lstStyle/>
          <a:p>
            <a:r>
              <a:rPr lang="zh-CN" altLang="en-US" dirty="0"/>
              <a:t>模型就是所要学习的条件概率分布或决策函数</a:t>
            </a:r>
            <a:r>
              <a:rPr lang="en-US" altLang="zh-CN" dirty="0"/>
              <a:t>.</a:t>
            </a:r>
          </a:p>
          <a:p>
            <a:r>
              <a:rPr lang="zh-CN" altLang="en-US" dirty="0"/>
              <a:t>模型的假设空间</a:t>
            </a:r>
            <a:r>
              <a:rPr lang="en-US" altLang="zh-CN" dirty="0"/>
              <a:t>(hypothesis space)</a:t>
            </a:r>
            <a:r>
              <a:rPr lang="zh-CN" altLang="en-US" dirty="0"/>
              <a:t>包含所有可能的条件概率分布或决策函数</a:t>
            </a:r>
            <a:r>
              <a:rPr lang="en-US" altLang="zh-CN" dirty="0"/>
              <a:t>.</a:t>
            </a:r>
          </a:p>
          <a:p>
            <a:r>
              <a:rPr lang="zh-CN" altLang="en-US" dirty="0"/>
              <a:t> 假设空间中的模型一般有无穷多个</a:t>
            </a:r>
            <a:r>
              <a:rPr lang="en-US" altLang="zh-CN" dirty="0" smtClean="0"/>
              <a:t>.</a:t>
            </a:r>
            <a:r>
              <a:rPr lang="zh-CN" altLang="en-US" dirty="0" smtClean="0"/>
              <a:t>若假设</a:t>
            </a:r>
            <a:r>
              <a:rPr lang="zh-CN" altLang="en-US" dirty="0"/>
              <a:t>空间用</a:t>
            </a:r>
            <a:r>
              <a:rPr lang="en-US" altLang="zh-CN" dirty="0"/>
              <a:t>F</a:t>
            </a:r>
            <a:r>
              <a:rPr lang="zh-CN" altLang="en-US" dirty="0"/>
              <a:t>表示</a:t>
            </a:r>
            <a:r>
              <a:rPr lang="zh-CN" altLang="en-US" dirty="0" smtClean="0"/>
              <a:t>，则假设</a:t>
            </a:r>
            <a:r>
              <a:rPr lang="zh-CN" altLang="en-US" dirty="0"/>
              <a:t>空间可以定义为决策函数的</a:t>
            </a:r>
            <a:r>
              <a:rPr lang="zh-CN" altLang="en-US" dirty="0" smtClean="0"/>
              <a:t>集合：</a:t>
            </a:r>
            <a:endParaRPr lang="en-US" altLang="zh-CN" dirty="0"/>
          </a:p>
          <a:p>
            <a:endParaRPr lang="en-US" altLang="zh-CN" dirty="0"/>
          </a:p>
          <a:p>
            <a:endParaRPr lang="en-US" altLang="zh-CN" dirty="0"/>
          </a:p>
          <a:p>
            <a:r>
              <a:rPr lang="en-US" altLang="zh-CN" dirty="0"/>
              <a:t>F</a:t>
            </a:r>
            <a:r>
              <a:rPr lang="zh-CN" altLang="en-US" dirty="0"/>
              <a:t>通常是</a:t>
            </a:r>
            <a:r>
              <a:rPr lang="zh-CN" altLang="en-US" dirty="0" smtClean="0"/>
              <a:t>由一</a:t>
            </a:r>
            <a:r>
              <a:rPr lang="zh-CN" altLang="en-US" dirty="0"/>
              <a:t>个参数向量决定的函数族</a:t>
            </a:r>
            <a:r>
              <a:rPr lang="en-US" altLang="zh-CN" dirty="0"/>
              <a:t>:</a:t>
            </a:r>
          </a:p>
          <a:p>
            <a:endParaRPr lang="en-US" altLang="zh-CN" dirty="0"/>
          </a:p>
          <a:p>
            <a:endParaRPr lang="en-US" altLang="zh-CN" dirty="0"/>
          </a:p>
          <a:p>
            <a:endParaRPr lang="en-US" altLang="zh-CN" dirty="0"/>
          </a:p>
          <a:p>
            <a:endParaRPr lang="en-US" altLang="zh-CN" dirty="0"/>
          </a:p>
          <a:p>
            <a:endParaRPr lang="zh-CN" altLang="en-US" dirty="0"/>
          </a:p>
        </p:txBody>
      </p:sp>
      <p:sp>
        <p:nvSpPr>
          <p:cNvPr id="3" name="标题 2"/>
          <p:cNvSpPr>
            <a:spLocks noGrp="1"/>
          </p:cNvSpPr>
          <p:nvPr>
            <p:ph type="title"/>
          </p:nvPr>
        </p:nvSpPr>
        <p:spPr>
          <a:xfrm>
            <a:off x="533400" y="0"/>
            <a:ext cx="2612571" cy="1143000"/>
          </a:xfrm>
        </p:spPr>
        <p:txBody>
          <a:bodyPr/>
          <a:lstStyle/>
          <a:p>
            <a:r>
              <a:rPr lang="zh-CN" altLang="en-US" dirty="0"/>
              <a:t>模型</a:t>
            </a:r>
          </a:p>
        </p:txBody>
      </p:sp>
      <p:pic>
        <p:nvPicPr>
          <p:cNvPr id="2050" name="Picture 2"/>
          <p:cNvPicPr>
            <a:picLocks noChangeAspect="1" noChangeArrowheads="1"/>
          </p:cNvPicPr>
          <p:nvPr/>
        </p:nvPicPr>
        <p:blipFill>
          <a:blip r:embed="rId2" cstate="print"/>
          <a:srcRect/>
          <a:stretch>
            <a:fillRect/>
          </a:stretch>
        </p:blipFill>
        <p:spPr bwMode="auto">
          <a:xfrm>
            <a:off x="2838073" y="3740428"/>
            <a:ext cx="3171701" cy="57751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697243" y="5001780"/>
            <a:ext cx="4052471" cy="609989"/>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853658" y="5671578"/>
            <a:ext cx="2704931" cy="536368"/>
          </a:xfrm>
          <a:prstGeom prst="rect">
            <a:avLst/>
          </a:prstGeom>
          <a:noFill/>
          <a:ln w="9525">
            <a:noFill/>
            <a:miter lim="800000"/>
            <a:headEnd/>
            <a:tailEnd/>
          </a:ln>
        </p:spPr>
      </p:pic>
      <p:grpSp>
        <p:nvGrpSpPr>
          <p:cNvPr id="4" name="组合 3">
            <a:extLst>
              <a:ext uri="{FF2B5EF4-FFF2-40B4-BE49-F238E27FC236}">
                <a16:creationId xmlns:a16="http://schemas.microsoft.com/office/drawing/2014/main" xmlns="" id="{AAFACF9D-C1BE-466F-B234-76BD020861BA}"/>
              </a:ext>
            </a:extLst>
          </p:cNvPr>
          <p:cNvGrpSpPr/>
          <p:nvPr/>
        </p:nvGrpSpPr>
        <p:grpSpPr>
          <a:xfrm>
            <a:off x="4824663" y="4966034"/>
            <a:ext cx="3862137" cy="798135"/>
            <a:chOff x="4824663" y="4966035"/>
            <a:chExt cx="3862137" cy="645734"/>
          </a:xfrm>
        </p:grpSpPr>
        <p:cxnSp>
          <p:nvCxnSpPr>
            <p:cNvPr id="9" name="直接箭头连接符 8"/>
            <p:cNvCxnSpPr/>
            <p:nvPr/>
          </p:nvCxnSpPr>
          <p:spPr>
            <a:xfrm flipH="1">
              <a:off x="4824663" y="5272359"/>
              <a:ext cx="2370222" cy="33941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375358" y="4966035"/>
              <a:ext cx="1311442" cy="60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参数空间</a:t>
              </a:r>
            </a:p>
          </p:txBody>
        </p:sp>
        <p:cxnSp>
          <p:nvCxnSpPr>
            <p:cNvPr id="14" name="直接箭头连接符 13"/>
            <p:cNvCxnSpPr/>
            <p:nvPr/>
          </p:nvCxnSpPr>
          <p:spPr>
            <a:xfrm flipH="1">
              <a:off x="5558589" y="5272359"/>
              <a:ext cx="163629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2551</TotalTime>
  <Words>2081</Words>
  <Application>Microsoft Office PowerPoint</Application>
  <PresentationFormat>全屏显示(4:3)</PresentationFormat>
  <Paragraphs>413</Paragraphs>
  <Slides>56</Slides>
  <Notes>5</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聚合</vt:lpstr>
      <vt:lpstr>第二章  模型评估与选择</vt:lpstr>
      <vt:lpstr>幻灯片 2</vt:lpstr>
      <vt:lpstr>目录</vt:lpstr>
      <vt:lpstr>幻灯片 4</vt:lpstr>
      <vt:lpstr>监督学习</vt:lpstr>
      <vt:lpstr>统计学习方法三要素</vt:lpstr>
      <vt:lpstr>统计学习方法三要素</vt:lpstr>
      <vt:lpstr>问题的形式化</vt:lpstr>
      <vt:lpstr>模型</vt:lpstr>
      <vt:lpstr>策略</vt:lpstr>
      <vt:lpstr>策略</vt:lpstr>
      <vt:lpstr>算法</vt:lpstr>
      <vt:lpstr>幻灯片 13</vt:lpstr>
      <vt:lpstr>泛化误差 vs. 经验误差</vt:lpstr>
      <vt:lpstr>过拟合与欠拟合</vt:lpstr>
      <vt:lpstr>幻灯片 16</vt:lpstr>
      <vt:lpstr>幻灯片 17</vt:lpstr>
      <vt:lpstr>经验风险最小化与结构风险最小化</vt:lpstr>
      <vt:lpstr>模型选择 </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ROC曲线</vt:lpstr>
      <vt:lpstr>幻灯片 34</vt:lpstr>
      <vt:lpstr>ROC曲线</vt:lpstr>
      <vt:lpstr>评价分类器的性能</vt:lpstr>
      <vt:lpstr>ROC曲线与AUC示意图</vt:lpstr>
      <vt:lpstr>幻灯片 38</vt:lpstr>
      <vt:lpstr>幻灯片 39</vt:lpstr>
      <vt:lpstr>幻灯片 40</vt:lpstr>
      <vt:lpstr>幻灯片 41</vt:lpstr>
      <vt:lpstr>幻灯片 42</vt:lpstr>
      <vt:lpstr>幻灯片 43</vt:lpstr>
      <vt:lpstr>t检验</vt:lpstr>
      <vt:lpstr>t检验</vt:lpstr>
      <vt:lpstr>交叉验证t检验</vt:lpstr>
      <vt:lpstr>McNemar检验</vt:lpstr>
      <vt:lpstr>Friedman检验</vt:lpstr>
      <vt:lpstr>幻灯片 49</vt:lpstr>
      <vt:lpstr>幻灯片 50</vt:lpstr>
      <vt:lpstr>偏差与方差</vt:lpstr>
      <vt:lpstr>偏差-方差分解</vt:lpstr>
      <vt:lpstr>幻灯片 53</vt:lpstr>
      <vt:lpstr>幻灯片 54</vt:lpstr>
      <vt:lpstr>正则化</vt:lpstr>
      <vt:lpstr>幻灯片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LuMaoMao</dc:creator>
  <cp:lastModifiedBy>USER</cp:lastModifiedBy>
  <cp:revision>58</cp:revision>
  <dcterms:created xsi:type="dcterms:W3CDTF">2017-09-13T08:31:38Z</dcterms:created>
  <dcterms:modified xsi:type="dcterms:W3CDTF">2023-03-03T05:07:33Z</dcterms:modified>
</cp:coreProperties>
</file>