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Override5.xml" ContentType="application/vnd.openxmlformats-officedocument.themeOverr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theme/themeOverride7.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heme/themeOverride3.xml" ContentType="application/vnd.openxmlformats-officedocument.themeOverride+xml"/>
  <Override PartName="/ppt/slideLayouts/slideLayout44.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Override8.xml" ContentType="application/vnd.openxmlformats-officedocument.themeOverr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theme/themeOverride4.xml" ContentType="application/vnd.openxmlformats-officedocument.themeOverr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2"/>
    <p:sldMasterId id="2147483691" r:id="rId3"/>
    <p:sldMasterId id="2147483676" r:id="rId4"/>
  </p:sldMasterIdLst>
  <p:notesMasterIdLst>
    <p:notesMasterId r:id="rId57"/>
  </p:notesMasterIdLst>
  <p:sldIdLst>
    <p:sldId id="257" r:id="rId5"/>
    <p:sldId id="258" r:id="rId6"/>
    <p:sldId id="282" r:id="rId7"/>
    <p:sldId id="285" r:id="rId8"/>
    <p:sldId id="337" r:id="rId9"/>
    <p:sldId id="288" r:id="rId10"/>
    <p:sldId id="292" r:id="rId11"/>
    <p:sldId id="326" r:id="rId12"/>
    <p:sldId id="338" r:id="rId13"/>
    <p:sldId id="405" r:id="rId14"/>
    <p:sldId id="406" r:id="rId15"/>
    <p:sldId id="407" r:id="rId16"/>
    <p:sldId id="342" r:id="rId17"/>
    <p:sldId id="346" r:id="rId18"/>
    <p:sldId id="365" r:id="rId19"/>
    <p:sldId id="366" r:id="rId20"/>
    <p:sldId id="397" r:id="rId21"/>
    <p:sldId id="339" r:id="rId22"/>
    <p:sldId id="334" r:id="rId23"/>
    <p:sldId id="306" r:id="rId24"/>
    <p:sldId id="335" r:id="rId25"/>
    <p:sldId id="308" r:id="rId26"/>
    <p:sldId id="310" r:id="rId27"/>
    <p:sldId id="408" r:id="rId28"/>
    <p:sldId id="362" r:id="rId29"/>
    <p:sldId id="398" r:id="rId30"/>
    <p:sldId id="348" r:id="rId31"/>
    <p:sldId id="357" r:id="rId32"/>
    <p:sldId id="370" r:id="rId33"/>
    <p:sldId id="352" r:id="rId34"/>
    <p:sldId id="409" r:id="rId35"/>
    <p:sldId id="353" r:id="rId36"/>
    <p:sldId id="354" r:id="rId37"/>
    <p:sldId id="355" r:id="rId38"/>
    <p:sldId id="356" r:id="rId39"/>
    <p:sldId id="360" r:id="rId40"/>
    <p:sldId id="388" r:id="rId41"/>
    <p:sldId id="381" r:id="rId42"/>
    <p:sldId id="389" r:id="rId43"/>
    <p:sldId id="380" r:id="rId44"/>
    <p:sldId id="375" r:id="rId45"/>
    <p:sldId id="377" r:id="rId46"/>
    <p:sldId id="376" r:id="rId47"/>
    <p:sldId id="351" r:id="rId48"/>
    <p:sldId id="394" r:id="rId49"/>
    <p:sldId id="392" r:id="rId50"/>
    <p:sldId id="400" r:id="rId51"/>
    <p:sldId id="393" r:id="rId52"/>
    <p:sldId id="402" r:id="rId53"/>
    <p:sldId id="395" r:id="rId54"/>
    <p:sldId id="404" r:id="rId55"/>
    <p:sldId id="305" r:id="rId56"/>
  </p:sldIdLst>
  <p:sldSz cx="9144000" cy="5143500" type="screen16x9"/>
  <p:notesSz cx="10234613" cy="7104063"/>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57" autoAdjust="0"/>
  </p:normalViewPr>
  <p:slideViewPr>
    <p:cSldViewPr snapToGrid="0" snapToObjects="1">
      <p:cViewPr>
        <p:scale>
          <a:sx n="100" d="100"/>
          <a:sy n="100" d="100"/>
        </p:scale>
        <p:origin x="-1350" y="-60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434999" cy="355203"/>
          </a:xfrm>
          <a:prstGeom prst="rect">
            <a:avLst/>
          </a:prstGeom>
        </p:spPr>
        <p:txBody>
          <a:bodyPr vert="horz" lIns="99075" tIns="49538" rIns="99075" bIns="49538" rtlCol="0"/>
          <a:lstStyle>
            <a:lvl1pPr algn="l">
              <a:defRPr sz="1300"/>
            </a:lvl1pPr>
          </a:lstStyle>
          <a:p>
            <a:endParaRPr kumimoji="1" lang="zh-CN" altLang="en-US"/>
          </a:p>
        </p:txBody>
      </p:sp>
      <p:sp>
        <p:nvSpPr>
          <p:cNvPr id="3" name="日期占位符 2"/>
          <p:cNvSpPr>
            <a:spLocks noGrp="1"/>
          </p:cNvSpPr>
          <p:nvPr>
            <p:ph type="dt" idx="1"/>
          </p:nvPr>
        </p:nvSpPr>
        <p:spPr>
          <a:xfrm>
            <a:off x="5797246" y="1"/>
            <a:ext cx="4434999" cy="355203"/>
          </a:xfrm>
          <a:prstGeom prst="rect">
            <a:avLst/>
          </a:prstGeom>
        </p:spPr>
        <p:txBody>
          <a:bodyPr vert="horz" lIns="99075" tIns="49538" rIns="99075" bIns="49538" rtlCol="0"/>
          <a:lstStyle>
            <a:lvl1pPr algn="r">
              <a:defRPr sz="1300"/>
            </a:lvl1pPr>
          </a:lstStyle>
          <a:p>
            <a:fld id="{E4B9B11E-1E11-4543-BA9D-709CE03B5A4A}" type="datetimeFigureOut">
              <a:rPr kumimoji="1" lang="zh-CN" altLang="en-US" smtClean="0"/>
              <a:pPr/>
              <a:t>2023/4/7</a:t>
            </a:fld>
            <a:endParaRPr kumimoji="1" lang="zh-CN" altLang="en-US"/>
          </a:p>
        </p:txBody>
      </p:sp>
      <p:sp>
        <p:nvSpPr>
          <p:cNvPr id="4" name="幻灯片图像占位符 3"/>
          <p:cNvSpPr>
            <a:spLocks noGrp="1" noRot="1" noChangeAspect="1"/>
          </p:cNvSpPr>
          <p:nvPr>
            <p:ph type="sldImg" idx="2"/>
          </p:nvPr>
        </p:nvSpPr>
        <p:spPr>
          <a:xfrm>
            <a:off x="2749550" y="533400"/>
            <a:ext cx="4735513" cy="2663825"/>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1023462" y="3374430"/>
            <a:ext cx="8187690" cy="3196828"/>
          </a:xfrm>
          <a:prstGeom prst="rect">
            <a:avLst/>
          </a:prstGeom>
        </p:spPr>
        <p:txBody>
          <a:bodyPr vert="horz" lIns="99075" tIns="49538" rIns="99075" bIns="49538"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6747627"/>
            <a:ext cx="4434999" cy="355203"/>
          </a:xfrm>
          <a:prstGeom prst="rect">
            <a:avLst/>
          </a:prstGeom>
        </p:spPr>
        <p:txBody>
          <a:bodyPr vert="horz" lIns="99075" tIns="49538" rIns="99075" bIns="49538" rtlCol="0" anchor="b"/>
          <a:lstStyle>
            <a:lvl1pPr algn="l">
              <a:defRPr sz="1300"/>
            </a:lvl1pPr>
          </a:lstStyle>
          <a:p>
            <a:endParaRPr kumimoji="1" lang="zh-CN" altLang="en-US"/>
          </a:p>
        </p:txBody>
      </p:sp>
      <p:sp>
        <p:nvSpPr>
          <p:cNvPr id="7" name="幻灯片编号占位符 6"/>
          <p:cNvSpPr>
            <a:spLocks noGrp="1"/>
          </p:cNvSpPr>
          <p:nvPr>
            <p:ph type="sldNum" sz="quarter" idx="5"/>
          </p:nvPr>
        </p:nvSpPr>
        <p:spPr>
          <a:xfrm>
            <a:off x="5797246" y="6747627"/>
            <a:ext cx="4434999" cy="355203"/>
          </a:xfrm>
          <a:prstGeom prst="rect">
            <a:avLst/>
          </a:prstGeom>
        </p:spPr>
        <p:txBody>
          <a:bodyPr vert="horz" lIns="99075" tIns="49538" rIns="99075" bIns="49538" rtlCol="0" anchor="b"/>
          <a:lstStyle>
            <a:lvl1pPr algn="r">
              <a:defRPr sz="1300"/>
            </a:lvl1pPr>
          </a:lstStyle>
          <a:p>
            <a:fld id="{F45521BE-A819-A749-922B-F895F518AA17}"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49550" y="533400"/>
            <a:ext cx="4735513" cy="2663825"/>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4693029-F0B4-924C-98E4-157E814A9032}" type="slidenum">
              <a:rPr kumimoji="1" lang="zh-CN" altLang="en-US" smtClean="0"/>
              <a:p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AB39A91-88FD-473A-91C5-66A5765A759E}" type="slidenum">
              <a:rPr lang="en-US" altLang="zh-CN" smtClean="0"/>
              <a:pPr/>
              <a:t>13</a:t>
            </a:fld>
            <a:endParaRPr lang="en-US" altLang="zh-CN"/>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910174A-7F56-4D15-9013-3DD89F51B984}" type="slidenum">
              <a:rPr lang="en-US" altLang="zh-CN" smtClean="0">
                <a:latin typeface="Arial" charset="0"/>
                <a:ea typeface="宋体" charset="-122"/>
              </a:rPr>
              <a:pPr/>
              <a:t>14</a:t>
            </a:fld>
            <a:endParaRPr lang="en-US" altLang="zh-CN">
              <a:latin typeface="Arial" charset="0"/>
              <a:ea typeface="宋体" charset="-122"/>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extLst>
      <p:ext uri="{BB962C8B-B14F-4D97-AF65-F5344CB8AC3E}">
        <p14:creationId xmlns:p14="http://schemas.microsoft.com/office/powerpoint/2010/main" xmlns="" val="1683741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xmlns="" id="{BBBE9B3D-8131-B1F2-4933-E607F6019E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9" name="Notes Placeholder 2">
            <a:extLst>
              <a:ext uri="{FF2B5EF4-FFF2-40B4-BE49-F238E27FC236}">
                <a16:creationId xmlns:a16="http://schemas.microsoft.com/office/drawing/2014/main" xmlns="" id="{6B21BDF0-416C-B35B-1E49-C327B8F0BB7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9220" name="Slide Number Placeholder 3">
            <a:extLst>
              <a:ext uri="{FF2B5EF4-FFF2-40B4-BE49-F238E27FC236}">
                <a16:creationId xmlns:a16="http://schemas.microsoft.com/office/drawing/2014/main" xmlns="" id="{52ED343D-8CBF-CB7C-DE11-C5332A42EB63}"/>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804863" indent="-309563">
              <a:defRPr>
                <a:solidFill>
                  <a:schemeClr val="tx1"/>
                </a:solidFill>
                <a:latin typeface="Arial" panose="020B0604020202020204" pitchFamily="34" charset="0"/>
                <a:ea typeface="宋体" panose="02010600030101010101" pitchFamily="2" charset="-122"/>
              </a:defRPr>
            </a:lvl2pPr>
            <a:lvl3pPr marL="1238250" indent="-247650">
              <a:defRPr>
                <a:solidFill>
                  <a:schemeClr val="tx1"/>
                </a:solidFill>
                <a:latin typeface="Arial" panose="020B0604020202020204" pitchFamily="34" charset="0"/>
                <a:ea typeface="宋体" panose="02010600030101010101" pitchFamily="2" charset="-122"/>
              </a:defRPr>
            </a:lvl3pPr>
            <a:lvl4pPr marL="1733550" indent="-247650">
              <a:defRPr>
                <a:solidFill>
                  <a:schemeClr val="tx1"/>
                </a:solidFill>
                <a:latin typeface="Arial" panose="020B0604020202020204" pitchFamily="34" charset="0"/>
                <a:ea typeface="宋体" panose="02010600030101010101" pitchFamily="2" charset="-122"/>
              </a:defRPr>
            </a:lvl4pPr>
            <a:lvl5pPr marL="2228850" indent="-247650">
              <a:defRPr>
                <a:solidFill>
                  <a:schemeClr val="tx1"/>
                </a:solidFill>
                <a:latin typeface="Arial" panose="020B0604020202020204" pitchFamily="34" charset="0"/>
                <a:ea typeface="宋体" panose="02010600030101010101" pitchFamily="2" charset="-122"/>
              </a:defRPr>
            </a:lvl5pPr>
            <a:lvl6pPr marL="2686050" indent="-2476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43250" indent="-2476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00450" indent="-2476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57650" indent="-2476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7D1137-0C86-461A-ACE8-2C8BDB985920}" type="slidenum">
              <a:rPr lang="en-US" altLang="zh-CN" smtClean="0">
                <a:latin typeface="Calibri" panose="020F0502020204030204" pitchFamily="34" charset="0"/>
                <a:ea typeface="幼圆" panose="02010509060101010101" pitchFamily="49" charset="-122"/>
              </a:rPr>
              <a:pPr/>
              <a:t>17</a:t>
            </a:fld>
            <a:endParaRPr lang="en-US" altLang="zh-CN">
              <a:latin typeface="Calibri" panose="020F0502020204030204" pitchFamily="34" charset="0"/>
              <a:ea typeface="幼圆" panose="02010509060101010101" pitchFamily="49" charset="-122"/>
            </a:endParaRPr>
          </a:p>
        </p:txBody>
      </p:sp>
    </p:spTree>
    <p:extLst>
      <p:ext uri="{BB962C8B-B14F-4D97-AF65-F5344CB8AC3E}">
        <p14:creationId xmlns:p14="http://schemas.microsoft.com/office/powerpoint/2010/main" xmlns="" val="1138718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C351242-B6F6-4903-A8A1-8D1EF948FDFB}" type="slidenum">
              <a:rPr lang="en-US" altLang="zh-CN" smtClean="0"/>
              <a:pPr/>
              <a:t>18</a:t>
            </a:fld>
            <a:endParaRPr lang="en-US" altLang="zh-CN"/>
          </a:p>
        </p:txBody>
      </p:sp>
      <p:sp>
        <p:nvSpPr>
          <p:cNvPr id="3" name="备注占位符 2"/>
          <p:cNvSpPr>
            <a:spLocks noGrp="1"/>
          </p:cNvSpPr>
          <p:nvPr>
            <p:ph type="body" idx="1"/>
          </p:nvPr>
        </p:nvSpPr>
        <p:spPr/>
        <p:txBody>
          <a:bodyPr>
            <a:normAutofit/>
          </a:bodyPr>
          <a:lstStyle/>
          <a:p>
            <a:r>
              <a:rPr lang="en-US" altLang="zh-CN" dirty="0"/>
              <a:t>http://www.jianshu.com/p/6c097c4d376b</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49550" y="533400"/>
            <a:ext cx="4735513" cy="2663825"/>
          </a:xfrm>
        </p:spPr>
      </p:sp>
      <p:sp>
        <p:nvSpPr>
          <p:cNvPr id="3" name="备注占位符 2"/>
          <p:cNvSpPr>
            <a:spLocks noGrp="1"/>
          </p:cNvSpPr>
          <p:nvPr>
            <p:ph type="body" idx="1"/>
          </p:nvPr>
        </p:nvSpPr>
        <p:spPr/>
        <p:txBody>
          <a:bodyPr/>
          <a:lstStyle/>
          <a:p>
            <a:r>
              <a:rPr lang="zh-CN" altLang="en-US" dirty="0" smtClean="0"/>
              <a:t>现实</a:t>
            </a:r>
            <a:r>
              <a:rPr lang="zh-CN" altLang="en-US" dirty="0"/>
              <a:t>生活中常常会有这样的问题：</a:t>
            </a:r>
          </a:p>
          <a:p>
            <a:r>
              <a:rPr lang="zh-CN" altLang="en-US" dirty="0"/>
              <a:t>（</a:t>
            </a:r>
            <a:r>
              <a:rPr lang="en-US" altLang="zh-CN" dirty="0"/>
              <a:t>1</a:t>
            </a:r>
            <a:r>
              <a:rPr lang="zh-CN" altLang="en-US" dirty="0"/>
              <a:t>）缺乏足够的先验知识，因此难以人工标注类别</a:t>
            </a:r>
            <a:r>
              <a:rPr lang="en-US" altLang="zh-CN" dirty="0"/>
              <a:t>;</a:t>
            </a:r>
          </a:p>
          <a:p>
            <a:r>
              <a:rPr lang="zh-CN" altLang="en-US" dirty="0"/>
              <a:t>（</a:t>
            </a:r>
            <a:r>
              <a:rPr lang="en-US" altLang="zh-CN" dirty="0"/>
              <a:t>2</a:t>
            </a:r>
            <a:r>
              <a:rPr lang="zh-CN" altLang="en-US" dirty="0"/>
              <a:t>）进行人工类别标注的成本太高。</a:t>
            </a:r>
          </a:p>
          <a:p>
            <a:r>
              <a:rPr lang="zh-CN" altLang="en-US" dirty="0"/>
              <a:t>很自然地，我们希望计算机能代我们</a:t>
            </a:r>
            <a:r>
              <a:rPr lang="en-US" altLang="zh-CN" dirty="0"/>
              <a:t>(</a:t>
            </a:r>
            <a:r>
              <a:rPr lang="zh-CN" altLang="en-US" dirty="0"/>
              <a:t>部分</a:t>
            </a:r>
            <a:r>
              <a:rPr lang="en-US" altLang="zh-CN" dirty="0"/>
              <a:t>)</a:t>
            </a:r>
            <a:r>
              <a:rPr lang="zh-CN" altLang="en-US" dirty="0"/>
              <a:t>完成这些工作，或至少提供一些帮助。常见的应用背景包括：</a:t>
            </a:r>
          </a:p>
          <a:p>
            <a:r>
              <a:rPr lang="zh-CN" altLang="en-US" dirty="0"/>
              <a:t>（</a:t>
            </a:r>
            <a:r>
              <a:rPr lang="en-US" altLang="zh-CN" dirty="0"/>
              <a:t>1</a:t>
            </a:r>
            <a:r>
              <a:rPr lang="zh-CN" altLang="en-US" dirty="0" smtClean="0"/>
              <a:t>）从</a:t>
            </a:r>
            <a:r>
              <a:rPr lang="zh-CN" altLang="en-US" dirty="0"/>
              <a:t>庞大的样本集合中选出一些具有代表性的加以标注用于分类器的训练。</a:t>
            </a:r>
          </a:p>
          <a:p>
            <a:r>
              <a:rPr lang="zh-CN" altLang="en-US" dirty="0"/>
              <a:t>（</a:t>
            </a:r>
            <a:r>
              <a:rPr lang="en-US" altLang="zh-CN" dirty="0"/>
              <a:t>2</a:t>
            </a:r>
            <a:r>
              <a:rPr lang="zh-CN" altLang="en-US" dirty="0"/>
              <a:t>）先将所有样本自动分为不同的类别，再由人类对这些类别进行标注。</a:t>
            </a:r>
          </a:p>
          <a:p>
            <a:r>
              <a:rPr lang="zh-CN" altLang="en-US" dirty="0"/>
              <a:t>（</a:t>
            </a:r>
            <a:r>
              <a:rPr lang="en-US" altLang="zh-CN" dirty="0"/>
              <a:t>3</a:t>
            </a:r>
            <a:r>
              <a:rPr lang="zh-CN" altLang="en-US" dirty="0"/>
              <a:t>）在无类别信息情况下，寻找好的特征</a:t>
            </a:r>
            <a:r>
              <a:rPr lang="zh-CN" altLang="en-US" dirty="0" smtClean="0"/>
              <a:t>。</a:t>
            </a:r>
            <a:endParaRPr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54693029-F0B4-924C-98E4-157E814A9032}" type="slidenum">
              <a:rPr kumimoji="1" lang="zh-CN" altLang="en-US" smtClean="0"/>
              <a:pPr/>
              <a:t>20</a:t>
            </a:fld>
            <a:endParaRPr kumimoji="1" lang="zh-CN" altLang="en-US"/>
          </a:p>
        </p:txBody>
      </p:sp>
    </p:spTree>
    <p:extLst>
      <p:ext uri="{BB962C8B-B14F-4D97-AF65-F5344CB8AC3E}">
        <p14:creationId xmlns:p14="http://schemas.microsoft.com/office/powerpoint/2010/main" xmlns="" val="1213649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45521BE-A819-A749-922B-F895F518AA17}" type="slidenum">
              <a:rPr kumimoji="1" lang="zh-CN" altLang="en-US" smtClean="0"/>
              <a:pPr/>
              <a:t>21</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8EAEEE7-616C-409F-B5BE-95B083C75F50}" type="slidenum">
              <a:rPr lang="en-US" altLang="zh-CN" smtClean="0">
                <a:latin typeface="Arial" panose="020B0604020202020204" pitchFamily="34" charset="0"/>
                <a:ea typeface="宋体" panose="02010600030101010101" pitchFamily="2" charset="-122"/>
              </a:rPr>
              <a:pPr/>
              <a:t>22</a:t>
            </a:fld>
            <a:endParaRPr lang="en-US" altLang="zh-CN">
              <a:latin typeface="Arial" panose="020B0604020202020204" pitchFamily="34" charset="0"/>
              <a:ea typeface="宋体" panose="02010600030101010101" pitchFamily="2" charset="-122"/>
            </a:endParaRPr>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71C7FDA-FF9C-4913-A03C-7E471A2E60BA}" type="slidenum">
              <a:rPr lang="en-US" altLang="zh-CN" smtClean="0">
                <a:latin typeface="Arial" panose="020B0604020202020204" pitchFamily="34" charset="0"/>
                <a:ea typeface="宋体" panose="02010600030101010101" pitchFamily="2" charset="-122"/>
              </a:rPr>
              <a:pPr/>
              <a:t>23</a:t>
            </a:fld>
            <a:endParaRPr lang="en-US" altLang="zh-CN">
              <a:latin typeface="Arial" panose="020B0604020202020204" pitchFamily="34" charset="0"/>
              <a:ea typeface="宋体" panose="02010600030101010101" pitchFamily="2" charset="-122"/>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xmlns="" id="{BBBE9B3D-8131-B1F2-4933-E607F6019E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9" name="Notes Placeholder 2">
            <a:extLst>
              <a:ext uri="{FF2B5EF4-FFF2-40B4-BE49-F238E27FC236}">
                <a16:creationId xmlns:a16="http://schemas.microsoft.com/office/drawing/2014/main" xmlns="" id="{6B21BDF0-416C-B35B-1E49-C327B8F0BB7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9220" name="Slide Number Placeholder 3">
            <a:extLst>
              <a:ext uri="{FF2B5EF4-FFF2-40B4-BE49-F238E27FC236}">
                <a16:creationId xmlns:a16="http://schemas.microsoft.com/office/drawing/2014/main" xmlns="" id="{52ED343D-8CBF-CB7C-DE11-C5332A42EB63}"/>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804863" indent="-309563">
              <a:defRPr>
                <a:solidFill>
                  <a:schemeClr val="tx1"/>
                </a:solidFill>
                <a:latin typeface="Arial" panose="020B0604020202020204" pitchFamily="34" charset="0"/>
                <a:ea typeface="宋体" panose="02010600030101010101" pitchFamily="2" charset="-122"/>
              </a:defRPr>
            </a:lvl2pPr>
            <a:lvl3pPr marL="1238250" indent="-247650">
              <a:defRPr>
                <a:solidFill>
                  <a:schemeClr val="tx1"/>
                </a:solidFill>
                <a:latin typeface="Arial" panose="020B0604020202020204" pitchFamily="34" charset="0"/>
                <a:ea typeface="宋体" panose="02010600030101010101" pitchFamily="2" charset="-122"/>
              </a:defRPr>
            </a:lvl3pPr>
            <a:lvl4pPr marL="1733550" indent="-247650">
              <a:defRPr>
                <a:solidFill>
                  <a:schemeClr val="tx1"/>
                </a:solidFill>
                <a:latin typeface="Arial" panose="020B0604020202020204" pitchFamily="34" charset="0"/>
                <a:ea typeface="宋体" panose="02010600030101010101" pitchFamily="2" charset="-122"/>
              </a:defRPr>
            </a:lvl4pPr>
            <a:lvl5pPr marL="2228850" indent="-247650">
              <a:defRPr>
                <a:solidFill>
                  <a:schemeClr val="tx1"/>
                </a:solidFill>
                <a:latin typeface="Arial" panose="020B0604020202020204" pitchFamily="34" charset="0"/>
                <a:ea typeface="宋体" panose="02010600030101010101" pitchFamily="2" charset="-122"/>
              </a:defRPr>
            </a:lvl5pPr>
            <a:lvl6pPr marL="2686050" indent="-2476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43250" indent="-2476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00450" indent="-2476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57650" indent="-2476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7D1137-0C86-461A-ACE8-2C8BDB985920}" type="slidenum">
              <a:rPr lang="en-US" altLang="zh-CN" smtClean="0">
                <a:latin typeface="Calibri" panose="020F0502020204030204" pitchFamily="34" charset="0"/>
                <a:ea typeface="幼圆" panose="02010509060101010101" pitchFamily="49" charset="-122"/>
              </a:rPr>
              <a:pPr/>
              <a:t>26</a:t>
            </a:fld>
            <a:endParaRPr lang="en-US" altLang="zh-CN">
              <a:latin typeface="Calibri" panose="020F0502020204030204" pitchFamily="34" charset="0"/>
              <a:ea typeface="幼圆" panose="02010509060101010101" pitchFamily="49" charset="-122"/>
            </a:endParaRPr>
          </a:p>
        </p:txBody>
      </p:sp>
    </p:spTree>
    <p:extLst>
      <p:ext uri="{BB962C8B-B14F-4D97-AF65-F5344CB8AC3E}">
        <p14:creationId xmlns:p14="http://schemas.microsoft.com/office/powerpoint/2010/main" xmlns="" val="1438764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7FDCEB3-E83D-4A04-8167-407386D43901}" type="slidenum">
              <a:rPr lang="en-US" altLang="zh-CN" smtClean="0">
                <a:latin typeface="Arial" charset="0"/>
                <a:ea typeface="宋体" charset="-122"/>
              </a:rPr>
              <a:pPr/>
              <a:t>27</a:t>
            </a:fld>
            <a:endParaRPr lang="en-US" altLang="zh-CN">
              <a:latin typeface="Arial" charset="0"/>
              <a:ea typeface="宋体"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xmlns="" id="{BBBE9B3D-8131-B1F2-4933-E607F6019E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9" name="Notes Placeholder 2">
            <a:extLst>
              <a:ext uri="{FF2B5EF4-FFF2-40B4-BE49-F238E27FC236}">
                <a16:creationId xmlns:a16="http://schemas.microsoft.com/office/drawing/2014/main" xmlns="" id="{6B21BDF0-416C-B35B-1E49-C327B8F0BB7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9220" name="Slide Number Placeholder 3">
            <a:extLst>
              <a:ext uri="{FF2B5EF4-FFF2-40B4-BE49-F238E27FC236}">
                <a16:creationId xmlns:a16="http://schemas.microsoft.com/office/drawing/2014/main" xmlns="" id="{52ED343D-8CBF-CB7C-DE11-C5332A42EB63}"/>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804863" indent="-309563">
              <a:defRPr>
                <a:solidFill>
                  <a:schemeClr val="tx1"/>
                </a:solidFill>
                <a:latin typeface="Arial" panose="020B0604020202020204" pitchFamily="34" charset="0"/>
                <a:ea typeface="宋体" panose="02010600030101010101" pitchFamily="2" charset="-122"/>
              </a:defRPr>
            </a:lvl2pPr>
            <a:lvl3pPr marL="1238250" indent="-247650">
              <a:defRPr>
                <a:solidFill>
                  <a:schemeClr val="tx1"/>
                </a:solidFill>
                <a:latin typeface="Arial" panose="020B0604020202020204" pitchFamily="34" charset="0"/>
                <a:ea typeface="宋体" panose="02010600030101010101" pitchFamily="2" charset="-122"/>
              </a:defRPr>
            </a:lvl3pPr>
            <a:lvl4pPr marL="1733550" indent="-247650">
              <a:defRPr>
                <a:solidFill>
                  <a:schemeClr val="tx1"/>
                </a:solidFill>
                <a:latin typeface="Arial" panose="020B0604020202020204" pitchFamily="34" charset="0"/>
                <a:ea typeface="宋体" panose="02010600030101010101" pitchFamily="2" charset="-122"/>
              </a:defRPr>
            </a:lvl4pPr>
            <a:lvl5pPr marL="2228850" indent="-247650">
              <a:defRPr>
                <a:solidFill>
                  <a:schemeClr val="tx1"/>
                </a:solidFill>
                <a:latin typeface="Arial" panose="020B0604020202020204" pitchFamily="34" charset="0"/>
                <a:ea typeface="宋体" panose="02010600030101010101" pitchFamily="2" charset="-122"/>
              </a:defRPr>
            </a:lvl5pPr>
            <a:lvl6pPr marL="2686050" indent="-2476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43250" indent="-2476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00450" indent="-2476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57650" indent="-2476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7D1137-0C86-461A-ACE8-2C8BDB985920}" type="slidenum">
              <a:rPr lang="en-US" altLang="zh-CN" smtClean="0">
                <a:latin typeface="Calibri" panose="020F0502020204030204" pitchFamily="34" charset="0"/>
                <a:ea typeface="幼圆" panose="02010509060101010101" pitchFamily="49" charset="-122"/>
              </a:rPr>
              <a:pPr/>
              <a:t>2</a:t>
            </a:fld>
            <a:endParaRPr lang="en-US" altLang="zh-CN">
              <a:latin typeface="Calibri" panose="020F0502020204030204" pitchFamily="34" charset="0"/>
              <a:ea typeface="幼圆" panose="02010509060101010101"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DBAD2B2-A33E-4BF3-B461-2287C73DB6B8}" type="slidenum">
              <a:rPr lang="en-US" altLang="zh-CN" smtClean="0">
                <a:latin typeface="Arial" charset="0"/>
                <a:ea typeface="宋体" charset="-122"/>
              </a:rPr>
              <a:pPr/>
              <a:t>28</a:t>
            </a:fld>
            <a:endParaRPr lang="en-US" altLang="zh-CN">
              <a:latin typeface="Arial" charset="0"/>
              <a:ea typeface="宋体"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45521BE-A819-A749-922B-F895F518AA17}" type="slidenum">
              <a:rPr kumimoji="1" lang="zh-CN" altLang="en-US" smtClean="0"/>
              <a:pPr/>
              <a:t>29</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0B8928-4DD8-4E51-99F2-783ACA58A420}" type="slidenum">
              <a:rPr lang="en-US" altLang="zh-CN" smtClean="0">
                <a:latin typeface="Arial" charset="0"/>
                <a:ea typeface="宋体" charset="-122"/>
              </a:rPr>
              <a:pPr/>
              <a:t>30</a:t>
            </a:fld>
            <a:endParaRPr lang="en-US" altLang="zh-CN">
              <a:latin typeface="Arial" charset="0"/>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E25F2B4-F2B3-44AE-86E3-DC9A6F238CB3}" type="slidenum">
              <a:rPr lang="en-US" altLang="zh-CN" smtClean="0">
                <a:latin typeface="Arial" charset="0"/>
                <a:ea typeface="宋体" charset="-122"/>
              </a:rPr>
              <a:pPr/>
              <a:t>32</a:t>
            </a:fld>
            <a:endParaRPr lang="en-US" altLang="zh-CN">
              <a:latin typeface="Arial" charset="0"/>
              <a:ea typeface="宋体"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001270E-04C3-4EAA-9201-7981B0B8A1D5}" type="slidenum">
              <a:rPr lang="en-US" altLang="zh-CN" smtClean="0">
                <a:latin typeface="Arial" charset="0"/>
                <a:ea typeface="宋体" charset="-122"/>
              </a:rPr>
              <a:pPr/>
              <a:t>33</a:t>
            </a:fld>
            <a:endParaRPr lang="en-US" altLang="zh-CN">
              <a:latin typeface="Arial" charset="0"/>
              <a:ea typeface="宋体"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EA4A0B6-BA2C-47C6-B43A-24575AB6F348}" type="slidenum">
              <a:rPr lang="en-US" altLang="zh-CN" smtClean="0">
                <a:latin typeface="Arial" charset="0"/>
                <a:ea typeface="宋体" charset="-122"/>
              </a:rPr>
              <a:pPr/>
              <a:t>34</a:t>
            </a:fld>
            <a:endParaRPr lang="en-US" altLang="zh-CN">
              <a:latin typeface="Arial" charset="0"/>
              <a:ea typeface="宋体"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73AF8644-2C59-4713-B7F1-71C3E7F41E40}" type="slidenum">
              <a:rPr lang="en-US" altLang="zh-CN" smtClean="0">
                <a:latin typeface="Arial" charset="0"/>
                <a:ea typeface="宋体" charset="-122"/>
              </a:rPr>
              <a:pPr/>
              <a:t>35</a:t>
            </a:fld>
            <a:endParaRPr lang="en-US" altLang="zh-CN">
              <a:latin typeface="Arial" charset="0"/>
              <a:ea typeface="宋体"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656FCF-2AB1-4093-882A-705D5DB5C8D5}" type="slidenum">
              <a:rPr lang="zh-CN" altLang="en-US" smtClean="0"/>
              <a:pPr/>
              <a:t>41</a:t>
            </a:fld>
            <a:endParaRPr lang="zh-CN" altLang="en-US"/>
          </a:p>
        </p:txBody>
      </p:sp>
    </p:spTree>
    <p:extLst>
      <p:ext uri="{BB962C8B-B14F-4D97-AF65-F5344CB8AC3E}">
        <p14:creationId xmlns:p14="http://schemas.microsoft.com/office/powerpoint/2010/main" xmlns="" val="1948658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300" dirty="0"/>
          </a:p>
          <a:p>
            <a:endParaRPr lang="zh-CN" altLang="en-US" dirty="0"/>
          </a:p>
        </p:txBody>
      </p:sp>
      <p:sp>
        <p:nvSpPr>
          <p:cNvPr id="4" name="灯片编号占位符 3"/>
          <p:cNvSpPr>
            <a:spLocks noGrp="1"/>
          </p:cNvSpPr>
          <p:nvPr>
            <p:ph type="sldNum" sz="quarter" idx="10"/>
          </p:nvPr>
        </p:nvSpPr>
        <p:spPr/>
        <p:txBody>
          <a:bodyPr/>
          <a:lstStyle/>
          <a:p>
            <a:fld id="{F45521BE-A819-A749-922B-F895F518AA17}" type="slidenum">
              <a:rPr kumimoji="1" lang="zh-CN" altLang="en-US" smtClean="0"/>
              <a:pPr/>
              <a:t>45</a:t>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495376"/>
            <a:r>
              <a:rPr lang="fi-FI" altLang="zh-CN" sz="1300" dirty="0"/>
              <a:t>purity = ( 3+ 4 + 5) / 17 = 0.71</a:t>
            </a:r>
          </a:p>
          <a:p>
            <a:pPr defTabSz="495376"/>
            <a:endParaRPr lang="fi-FI" altLang="zh-CN" sz="1300" dirty="0"/>
          </a:p>
          <a:p>
            <a:pPr defTabSz="495376"/>
            <a:endParaRPr lang="en-US" altLang="zh-CN" sz="1300" dirty="0"/>
          </a:p>
          <a:p>
            <a:endParaRPr lang="zh-CN" altLang="en-US" dirty="0"/>
          </a:p>
        </p:txBody>
      </p:sp>
      <p:sp>
        <p:nvSpPr>
          <p:cNvPr id="4" name="灯片编号占位符 3"/>
          <p:cNvSpPr>
            <a:spLocks noGrp="1"/>
          </p:cNvSpPr>
          <p:nvPr>
            <p:ph type="sldNum" sz="quarter" idx="5"/>
          </p:nvPr>
        </p:nvSpPr>
        <p:spPr/>
        <p:txBody>
          <a:bodyPr/>
          <a:lstStyle/>
          <a:p>
            <a:fld id="{F45521BE-A819-A749-922B-F895F518AA17}" type="slidenum">
              <a:rPr kumimoji="1" lang="zh-CN" altLang="en-US" smtClean="0"/>
              <a:pPr/>
              <a:t>46</a:t>
            </a:fld>
            <a:endParaRPr kumimoji="1" lang="zh-CN" altLang="en-US"/>
          </a:p>
        </p:txBody>
      </p:sp>
    </p:spTree>
    <p:extLst>
      <p:ext uri="{BB962C8B-B14F-4D97-AF65-F5344CB8AC3E}">
        <p14:creationId xmlns:p14="http://schemas.microsoft.com/office/powerpoint/2010/main" xmlns="" val="1939162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49550" y="533400"/>
            <a:ext cx="4735513" cy="2663825"/>
          </a:xfrm>
        </p:spPr>
      </p:sp>
      <p:sp>
        <p:nvSpPr>
          <p:cNvPr id="3" name="备注占位符 2"/>
          <p:cNvSpPr>
            <a:spLocks noGrp="1"/>
          </p:cNvSpPr>
          <p:nvPr>
            <p:ph type="body" idx="1"/>
          </p:nvPr>
        </p:nvSpPr>
        <p:spPr/>
        <p:txBody>
          <a:bodyPr/>
          <a:lstStyle/>
          <a:p>
            <a:r>
              <a:rPr kumimoji="1" lang="zh-CN" altLang="en-US" dirty="0"/>
              <a:t>版面比例分配</a:t>
            </a:r>
          </a:p>
        </p:txBody>
      </p:sp>
      <p:sp>
        <p:nvSpPr>
          <p:cNvPr id="4" name="幻灯片编号占位符 3"/>
          <p:cNvSpPr>
            <a:spLocks noGrp="1"/>
          </p:cNvSpPr>
          <p:nvPr>
            <p:ph type="sldNum" sz="quarter" idx="10"/>
          </p:nvPr>
        </p:nvSpPr>
        <p:spPr/>
        <p:txBody>
          <a:bodyPr/>
          <a:lstStyle/>
          <a:p>
            <a:fld id="{54693029-F0B4-924C-98E4-157E814A9032}" type="slidenum">
              <a:rPr kumimoji="1" lang="zh-CN" altLang="en-US" smtClean="0"/>
              <a:pPr/>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TP</a:t>
            </a:r>
            <a:r>
              <a:rPr lang="zh-CN" altLang="en-US" dirty="0"/>
              <a:t>＋</a:t>
            </a:r>
            <a:r>
              <a:rPr lang="en-US" altLang="zh-CN" dirty="0"/>
              <a:t>FP </a:t>
            </a:r>
            <a:r>
              <a:rPr lang="zh-CN" altLang="en-US" dirty="0"/>
              <a:t>＝ </a:t>
            </a:r>
            <a:r>
              <a:rPr lang="en-US" altLang="zh-CN" dirty="0"/>
              <a:t>C(2,6) + C(2,6) + C(2,5) = 15 + 15 + 10 = 40    </a:t>
            </a:r>
            <a:r>
              <a:rPr lang="zh-CN" altLang="en-US" dirty="0"/>
              <a:t>其中</a:t>
            </a:r>
            <a:r>
              <a:rPr lang="en-US" altLang="zh-CN" dirty="0"/>
              <a:t>C(</a:t>
            </a:r>
            <a:r>
              <a:rPr lang="en-US" altLang="zh-CN" dirty="0" err="1"/>
              <a:t>n,m</a:t>
            </a:r>
            <a:r>
              <a:rPr lang="en-US" altLang="zh-CN" dirty="0"/>
              <a:t>)</a:t>
            </a:r>
            <a:r>
              <a:rPr lang="zh-CN" altLang="en-US" dirty="0"/>
              <a:t>是指在</a:t>
            </a:r>
            <a:r>
              <a:rPr lang="en-US" altLang="zh-CN" dirty="0"/>
              <a:t>m</a:t>
            </a:r>
            <a:r>
              <a:rPr lang="zh-CN" altLang="en-US" dirty="0"/>
              <a:t>中任选</a:t>
            </a:r>
            <a:r>
              <a:rPr lang="en-US" altLang="zh-CN" dirty="0"/>
              <a:t>n</a:t>
            </a:r>
            <a:r>
              <a:rPr lang="zh-CN" altLang="en-US" dirty="0"/>
              <a:t>个的组合数。</a:t>
            </a:r>
          </a:p>
          <a:p>
            <a:r>
              <a:rPr lang="en-US" altLang="zh-CN" dirty="0"/>
              <a:t>TP = C(2,5) + C(2,4) + C(2,3) + C(2,2) = 20</a:t>
            </a:r>
          </a:p>
          <a:p>
            <a:r>
              <a:rPr lang="en-US" altLang="zh-CN" dirty="0"/>
              <a:t>FP = 40 - 20 = 20</a:t>
            </a:r>
          </a:p>
          <a:p>
            <a:r>
              <a:rPr lang="zh-CN" altLang="en-US" dirty="0"/>
              <a:t>相似的方法可以计算出</a:t>
            </a:r>
            <a:r>
              <a:rPr lang="en-US" altLang="zh-CN" dirty="0"/>
              <a:t>TN = 72 FN = 24</a:t>
            </a:r>
          </a:p>
          <a:p>
            <a:r>
              <a:rPr lang="zh-CN" altLang="en-US" dirty="0"/>
              <a:t>所以</a:t>
            </a:r>
            <a:r>
              <a:rPr lang="en-US" altLang="zh-CN" dirty="0"/>
              <a:t>RI </a:t>
            </a:r>
            <a:r>
              <a:rPr lang="zh-CN" altLang="en-US" dirty="0"/>
              <a:t>＝ </a:t>
            </a:r>
            <a:r>
              <a:rPr lang="en-US" altLang="zh-CN" dirty="0"/>
              <a:t>( 20 + 72) / ( 20 + 20 + 72 +24) = 0.68</a:t>
            </a:r>
          </a:p>
          <a:p>
            <a:endParaRPr lang="zh-CN" altLang="en-US" dirty="0"/>
          </a:p>
        </p:txBody>
      </p:sp>
      <p:sp>
        <p:nvSpPr>
          <p:cNvPr id="4" name="灯片编号占位符 3"/>
          <p:cNvSpPr>
            <a:spLocks noGrp="1"/>
          </p:cNvSpPr>
          <p:nvPr>
            <p:ph type="sldNum" sz="quarter" idx="5"/>
          </p:nvPr>
        </p:nvSpPr>
        <p:spPr/>
        <p:txBody>
          <a:bodyPr/>
          <a:lstStyle/>
          <a:p>
            <a:fld id="{F45521BE-A819-A749-922B-F895F518AA17}" type="slidenum">
              <a:rPr kumimoji="1" lang="zh-CN" altLang="en-US" smtClean="0"/>
              <a:pPr/>
              <a:t>48</a:t>
            </a:fld>
            <a:endParaRPr kumimoji="1" lang="zh-CN" altLang="en-US"/>
          </a:p>
        </p:txBody>
      </p:sp>
    </p:spTree>
    <p:extLst>
      <p:ext uri="{BB962C8B-B14F-4D97-AF65-F5344CB8AC3E}">
        <p14:creationId xmlns:p14="http://schemas.microsoft.com/office/powerpoint/2010/main" xmlns="" val="3069454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495376"/>
            <a:r>
              <a:rPr lang="fi-FI" altLang="zh-CN" sz="1300" dirty="0"/>
              <a:t>purity = ( 3+ 4 + 5) / 17 = 0.71</a:t>
            </a:r>
          </a:p>
          <a:p>
            <a:pPr defTabSz="495376"/>
            <a:endParaRPr lang="fi-FI" altLang="zh-CN" sz="1300" dirty="0"/>
          </a:p>
          <a:p>
            <a:pPr defTabSz="495376"/>
            <a:endParaRPr lang="en-US" altLang="zh-CN" sz="1300" dirty="0"/>
          </a:p>
          <a:p>
            <a:endParaRPr lang="zh-CN" altLang="en-US" dirty="0"/>
          </a:p>
        </p:txBody>
      </p:sp>
      <p:sp>
        <p:nvSpPr>
          <p:cNvPr id="4" name="灯片编号占位符 3"/>
          <p:cNvSpPr>
            <a:spLocks noGrp="1"/>
          </p:cNvSpPr>
          <p:nvPr>
            <p:ph type="sldNum" sz="quarter" idx="5"/>
          </p:nvPr>
        </p:nvSpPr>
        <p:spPr/>
        <p:txBody>
          <a:bodyPr/>
          <a:lstStyle/>
          <a:p>
            <a:fld id="{F45521BE-A819-A749-922B-F895F518AA17}" type="slidenum">
              <a:rPr kumimoji="1" lang="zh-CN" altLang="en-US" smtClean="0"/>
              <a:pPr/>
              <a:t>49</a:t>
            </a:fld>
            <a:endParaRPr kumimoji="1" lang="zh-CN" altLang="en-US"/>
          </a:p>
        </p:txBody>
      </p:sp>
    </p:spTree>
    <p:extLst>
      <p:ext uri="{BB962C8B-B14F-4D97-AF65-F5344CB8AC3E}">
        <p14:creationId xmlns:p14="http://schemas.microsoft.com/office/powerpoint/2010/main" xmlns="" val="1451492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49550" y="533400"/>
            <a:ext cx="4735513" cy="2663825"/>
          </a:xfrm>
        </p:spPr>
      </p:sp>
      <p:sp>
        <p:nvSpPr>
          <p:cNvPr id="3" name="备注占位符 2"/>
          <p:cNvSpPr>
            <a:spLocks noGrp="1"/>
          </p:cNvSpPr>
          <p:nvPr>
            <p:ph type="body" idx="1"/>
          </p:nvPr>
        </p:nvSpPr>
        <p:spPr/>
        <p:txBody>
          <a:bodyPr/>
          <a:lstStyle/>
          <a:p>
            <a:r>
              <a:rPr lang="zh-CN" altLang="en-US" dirty="0" smtClean="0"/>
              <a:t>现实</a:t>
            </a:r>
            <a:r>
              <a:rPr lang="zh-CN" altLang="en-US" dirty="0"/>
              <a:t>生活中常常会有这样的问题：</a:t>
            </a:r>
          </a:p>
          <a:p>
            <a:r>
              <a:rPr lang="zh-CN" altLang="en-US" dirty="0"/>
              <a:t>（</a:t>
            </a:r>
            <a:r>
              <a:rPr lang="en-US" altLang="zh-CN" dirty="0"/>
              <a:t>1</a:t>
            </a:r>
            <a:r>
              <a:rPr lang="zh-CN" altLang="en-US" dirty="0"/>
              <a:t>）缺乏足够的先验知识，因此难以人工标注类别</a:t>
            </a:r>
            <a:r>
              <a:rPr lang="en-US" altLang="zh-CN" dirty="0"/>
              <a:t>;</a:t>
            </a:r>
          </a:p>
          <a:p>
            <a:r>
              <a:rPr lang="zh-CN" altLang="en-US" dirty="0"/>
              <a:t>（</a:t>
            </a:r>
            <a:r>
              <a:rPr lang="en-US" altLang="zh-CN" dirty="0"/>
              <a:t>2</a:t>
            </a:r>
            <a:r>
              <a:rPr lang="zh-CN" altLang="en-US" dirty="0"/>
              <a:t>）进行人工类别标注的成本太高。</a:t>
            </a:r>
          </a:p>
          <a:p>
            <a:r>
              <a:rPr lang="zh-CN" altLang="en-US" dirty="0"/>
              <a:t>很自然地，我们希望计算机能代我们</a:t>
            </a:r>
            <a:r>
              <a:rPr lang="en-US" altLang="zh-CN" dirty="0"/>
              <a:t>(</a:t>
            </a:r>
            <a:r>
              <a:rPr lang="zh-CN" altLang="en-US" dirty="0"/>
              <a:t>部分</a:t>
            </a:r>
            <a:r>
              <a:rPr lang="en-US" altLang="zh-CN" dirty="0"/>
              <a:t>)</a:t>
            </a:r>
            <a:r>
              <a:rPr lang="zh-CN" altLang="en-US" dirty="0"/>
              <a:t>完成这些工作，或至少提供一些帮助。常见的应用背景包括：</a:t>
            </a:r>
          </a:p>
          <a:p>
            <a:r>
              <a:rPr lang="zh-CN" altLang="en-US" dirty="0"/>
              <a:t>（</a:t>
            </a:r>
            <a:r>
              <a:rPr lang="en-US" altLang="zh-CN" dirty="0"/>
              <a:t>1</a:t>
            </a:r>
            <a:r>
              <a:rPr lang="zh-CN" altLang="en-US" dirty="0" smtClean="0"/>
              <a:t>）从</a:t>
            </a:r>
            <a:r>
              <a:rPr lang="zh-CN" altLang="en-US" dirty="0"/>
              <a:t>庞大的样本集合中选出一些具有代表性的加以标注用于分类器的训练。</a:t>
            </a:r>
          </a:p>
          <a:p>
            <a:r>
              <a:rPr lang="zh-CN" altLang="en-US" dirty="0"/>
              <a:t>（</a:t>
            </a:r>
            <a:r>
              <a:rPr lang="en-US" altLang="zh-CN" dirty="0"/>
              <a:t>2</a:t>
            </a:r>
            <a:r>
              <a:rPr lang="zh-CN" altLang="en-US" dirty="0"/>
              <a:t>）先将所有样本自动分为不同的类别，再由人类对这些类别进行标注。</a:t>
            </a:r>
          </a:p>
          <a:p>
            <a:r>
              <a:rPr lang="zh-CN" altLang="en-US" dirty="0"/>
              <a:t>（</a:t>
            </a:r>
            <a:r>
              <a:rPr lang="en-US" altLang="zh-CN" dirty="0"/>
              <a:t>3</a:t>
            </a:r>
            <a:r>
              <a:rPr lang="zh-CN" altLang="en-US" dirty="0"/>
              <a:t>）在无类别信息情况下，寻找好的特征</a:t>
            </a:r>
            <a:r>
              <a:rPr lang="zh-CN" altLang="en-US" dirty="0" smtClean="0"/>
              <a:t>。</a:t>
            </a:r>
            <a:r>
              <a:rPr lang="zh-CN" altLang="en-US" dirty="0"/>
              <a:t> </a:t>
            </a:r>
          </a:p>
          <a:p>
            <a:endParaRPr kumimoji="1" lang="zh-CN" altLang="en-US" dirty="0"/>
          </a:p>
        </p:txBody>
      </p:sp>
      <p:sp>
        <p:nvSpPr>
          <p:cNvPr id="4" name="幻灯片编号占位符 3"/>
          <p:cNvSpPr>
            <a:spLocks noGrp="1"/>
          </p:cNvSpPr>
          <p:nvPr>
            <p:ph type="sldNum" sz="quarter" idx="10"/>
          </p:nvPr>
        </p:nvSpPr>
        <p:spPr/>
        <p:txBody>
          <a:bodyPr/>
          <a:lstStyle/>
          <a:p>
            <a:fld id="{54693029-F0B4-924C-98E4-157E814A9032}" type="slidenum">
              <a:rPr kumimoji="1" lang="zh-CN" altLang="en-US" smtClean="0"/>
              <a:pPr/>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49550" y="533400"/>
            <a:ext cx="4735513" cy="2663825"/>
          </a:xfrm>
        </p:spPr>
      </p:sp>
      <p:sp>
        <p:nvSpPr>
          <p:cNvPr id="3" name="备注占位符 2"/>
          <p:cNvSpPr>
            <a:spLocks noGrp="1"/>
          </p:cNvSpPr>
          <p:nvPr>
            <p:ph type="body" idx="1"/>
          </p:nvPr>
        </p:nvSpPr>
        <p:spPr/>
        <p:txBody>
          <a:bodyPr/>
          <a:lstStyle/>
          <a:p>
            <a:r>
              <a:rPr kumimoji="1" lang="zh-CN" altLang="en-US" dirty="0"/>
              <a:t>从庞大的样本集合中选出一些具有代表性的加以标注，用于有监督学习</a:t>
            </a:r>
            <a:endParaRPr kumimoji="1" lang="en-US" altLang="zh-CN" dirty="0"/>
          </a:p>
          <a:p>
            <a:endParaRPr kumimoji="1" lang="en-US" altLang="zh-CN" dirty="0"/>
          </a:p>
          <a:p>
            <a:r>
              <a:rPr kumimoji="1" lang="zh-CN" altLang="en-US" dirty="0"/>
              <a:t>先将所有样本自动分为不同的类别（聚类），再由人类对这些类别进行标注</a:t>
            </a:r>
            <a:endParaRPr kumimoji="1" lang="en-US" altLang="zh-CN" dirty="0"/>
          </a:p>
          <a:p>
            <a:r>
              <a:rPr kumimoji="1" lang="zh-CN" altLang="en-US" dirty="0"/>
              <a:t>在无类别的情况下选择特征</a:t>
            </a:r>
          </a:p>
        </p:txBody>
      </p:sp>
      <p:sp>
        <p:nvSpPr>
          <p:cNvPr id="4" name="幻灯片编号占位符 3"/>
          <p:cNvSpPr>
            <a:spLocks noGrp="1"/>
          </p:cNvSpPr>
          <p:nvPr>
            <p:ph type="sldNum" sz="quarter" idx="10"/>
          </p:nvPr>
        </p:nvSpPr>
        <p:spPr/>
        <p:txBody>
          <a:bodyPr/>
          <a:lstStyle/>
          <a:p>
            <a:fld id="{54693029-F0B4-924C-98E4-157E814A9032}" type="slidenum">
              <a:rPr kumimoji="1" lang="zh-CN" altLang="en-US" smtClean="0"/>
              <a:pPr/>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49550" y="533400"/>
            <a:ext cx="4735513" cy="2663825"/>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4693029-F0B4-924C-98E4-157E814A9032}" type="slidenum">
              <a:rPr kumimoji="1" lang="zh-CN" altLang="en-US" smtClean="0"/>
              <a:pPr/>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49550" y="533400"/>
            <a:ext cx="4735513" cy="2663825"/>
          </a:xfrm>
        </p:spPr>
      </p:sp>
      <p:sp>
        <p:nvSpPr>
          <p:cNvPr id="3" name="备注占位符 2"/>
          <p:cNvSpPr>
            <a:spLocks noGrp="1"/>
          </p:cNvSpPr>
          <p:nvPr>
            <p:ph type="body" idx="1"/>
          </p:nvPr>
        </p:nvSpPr>
        <p:spPr/>
        <p:txBody>
          <a:bodyPr/>
          <a:lstStyle/>
          <a:p>
            <a:r>
              <a:rPr lang="zh-CN" altLang="en-US" dirty="0" smtClean="0"/>
              <a:t>现实</a:t>
            </a:r>
            <a:r>
              <a:rPr lang="zh-CN" altLang="en-US" dirty="0"/>
              <a:t>生活中常常会有这样的问题：</a:t>
            </a:r>
          </a:p>
          <a:p>
            <a:r>
              <a:rPr lang="zh-CN" altLang="en-US" dirty="0"/>
              <a:t>（</a:t>
            </a:r>
            <a:r>
              <a:rPr lang="en-US" altLang="zh-CN" dirty="0"/>
              <a:t>1</a:t>
            </a:r>
            <a:r>
              <a:rPr lang="zh-CN" altLang="en-US" dirty="0"/>
              <a:t>）缺乏足够的先验知识，因此难以人工标注类别</a:t>
            </a:r>
            <a:r>
              <a:rPr lang="en-US" altLang="zh-CN" dirty="0"/>
              <a:t>;</a:t>
            </a:r>
          </a:p>
          <a:p>
            <a:r>
              <a:rPr lang="zh-CN" altLang="en-US" dirty="0"/>
              <a:t>（</a:t>
            </a:r>
            <a:r>
              <a:rPr lang="en-US" altLang="zh-CN" dirty="0"/>
              <a:t>2</a:t>
            </a:r>
            <a:r>
              <a:rPr lang="zh-CN" altLang="en-US" dirty="0"/>
              <a:t>）进行人工类别标注的成本太高。</a:t>
            </a:r>
          </a:p>
          <a:p>
            <a:r>
              <a:rPr lang="zh-CN" altLang="en-US" dirty="0"/>
              <a:t>很自然地，我们希望计算机能代我们</a:t>
            </a:r>
            <a:r>
              <a:rPr lang="en-US" altLang="zh-CN" dirty="0"/>
              <a:t>(</a:t>
            </a:r>
            <a:r>
              <a:rPr lang="zh-CN" altLang="en-US" dirty="0"/>
              <a:t>部分</a:t>
            </a:r>
            <a:r>
              <a:rPr lang="en-US" altLang="zh-CN" dirty="0"/>
              <a:t>)</a:t>
            </a:r>
            <a:r>
              <a:rPr lang="zh-CN" altLang="en-US" dirty="0"/>
              <a:t>完成这些工作，或至少提供一些帮助。常见的应用背景包括：</a:t>
            </a:r>
          </a:p>
          <a:p>
            <a:r>
              <a:rPr lang="zh-CN" altLang="en-US" dirty="0"/>
              <a:t>（</a:t>
            </a:r>
            <a:r>
              <a:rPr lang="en-US" altLang="zh-CN" dirty="0"/>
              <a:t>1</a:t>
            </a:r>
            <a:r>
              <a:rPr lang="zh-CN" altLang="en-US" dirty="0" smtClean="0"/>
              <a:t>）从</a:t>
            </a:r>
            <a:r>
              <a:rPr lang="zh-CN" altLang="en-US" dirty="0"/>
              <a:t>庞大的样本集合中选出一些具有代表性的加以标注用于分类器的训练。</a:t>
            </a:r>
          </a:p>
          <a:p>
            <a:r>
              <a:rPr lang="zh-CN" altLang="en-US" dirty="0"/>
              <a:t>（</a:t>
            </a:r>
            <a:r>
              <a:rPr lang="en-US" altLang="zh-CN" dirty="0"/>
              <a:t>2</a:t>
            </a:r>
            <a:r>
              <a:rPr lang="zh-CN" altLang="en-US" dirty="0"/>
              <a:t>）先将所有样本自动分为不同的类别，再由人类对这些类别进行标注。</a:t>
            </a:r>
          </a:p>
          <a:p>
            <a:r>
              <a:rPr lang="zh-CN" altLang="en-US" dirty="0"/>
              <a:t>（</a:t>
            </a:r>
            <a:r>
              <a:rPr lang="en-US" altLang="zh-CN" dirty="0"/>
              <a:t>3</a:t>
            </a:r>
            <a:r>
              <a:rPr lang="zh-CN" altLang="en-US" dirty="0"/>
              <a:t>）在无类别信息情况下，寻找好的特征</a:t>
            </a:r>
            <a:r>
              <a:rPr lang="zh-CN" altLang="en-US" dirty="0" smtClean="0"/>
              <a:t>。</a:t>
            </a:r>
            <a:endParaRPr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54693029-F0B4-924C-98E4-157E814A9032}" type="slidenum">
              <a:rPr kumimoji="1" lang="zh-CN" altLang="en-US" smtClean="0"/>
              <a:pPr/>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C5CE1C5-C962-4D74-A11D-0FC023112EAC}" type="slidenum">
              <a:rPr lang="en-US" altLang="zh-CN" smtClean="0">
                <a:latin typeface="Arial" panose="020B0604020202020204" pitchFamily="34" charset="0"/>
                <a:ea typeface="宋体" panose="02010600030101010101" pitchFamily="2" charset="-122"/>
              </a:rPr>
              <a:pPr/>
              <a:t>8</a:t>
            </a:fld>
            <a:endParaRPr lang="en-US" altLang="zh-CN">
              <a:latin typeface="Arial" panose="020B0604020202020204" pitchFamily="34" charset="0"/>
              <a:ea typeface="宋体" panose="02010600030101010101" pitchFamily="2" charset="-122"/>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49550" y="533400"/>
            <a:ext cx="4735513" cy="2663825"/>
          </a:xfrm>
        </p:spPr>
      </p:sp>
      <p:sp>
        <p:nvSpPr>
          <p:cNvPr id="3" name="备注占位符 2"/>
          <p:cNvSpPr>
            <a:spLocks noGrp="1"/>
          </p:cNvSpPr>
          <p:nvPr>
            <p:ph type="body" idx="1"/>
          </p:nvPr>
        </p:nvSpPr>
        <p:spPr/>
        <p:txBody>
          <a:bodyPr/>
          <a:lstStyle/>
          <a:p>
            <a:r>
              <a:rPr lang="zh-CN" altLang="en-US" dirty="0" smtClean="0"/>
              <a:t>现实</a:t>
            </a:r>
            <a:r>
              <a:rPr lang="zh-CN" altLang="en-US" dirty="0"/>
              <a:t>生活中常常会有这样的问题：</a:t>
            </a:r>
          </a:p>
          <a:p>
            <a:r>
              <a:rPr lang="zh-CN" altLang="en-US" dirty="0"/>
              <a:t>（</a:t>
            </a:r>
            <a:r>
              <a:rPr lang="en-US" altLang="zh-CN" dirty="0"/>
              <a:t>1</a:t>
            </a:r>
            <a:r>
              <a:rPr lang="zh-CN" altLang="en-US" dirty="0"/>
              <a:t>）缺乏足够的先验知识，因此难以人工标注类别</a:t>
            </a:r>
            <a:r>
              <a:rPr lang="en-US" altLang="zh-CN" dirty="0"/>
              <a:t>;</a:t>
            </a:r>
          </a:p>
          <a:p>
            <a:r>
              <a:rPr lang="zh-CN" altLang="en-US" dirty="0"/>
              <a:t>（</a:t>
            </a:r>
            <a:r>
              <a:rPr lang="en-US" altLang="zh-CN" dirty="0"/>
              <a:t>2</a:t>
            </a:r>
            <a:r>
              <a:rPr lang="zh-CN" altLang="en-US" dirty="0"/>
              <a:t>）进行人工类别标注的成本太高。</a:t>
            </a:r>
          </a:p>
          <a:p>
            <a:r>
              <a:rPr lang="zh-CN" altLang="en-US" dirty="0"/>
              <a:t>很自然地，我们希望计算机能代我们</a:t>
            </a:r>
            <a:r>
              <a:rPr lang="en-US" altLang="zh-CN" dirty="0"/>
              <a:t>(</a:t>
            </a:r>
            <a:r>
              <a:rPr lang="zh-CN" altLang="en-US" dirty="0"/>
              <a:t>部分</a:t>
            </a:r>
            <a:r>
              <a:rPr lang="en-US" altLang="zh-CN" dirty="0"/>
              <a:t>)</a:t>
            </a:r>
            <a:r>
              <a:rPr lang="zh-CN" altLang="en-US" dirty="0"/>
              <a:t>完成这些工作，或至少提供一些帮助。常见的应用背景包括：</a:t>
            </a:r>
          </a:p>
          <a:p>
            <a:r>
              <a:rPr lang="zh-CN" altLang="en-US" dirty="0"/>
              <a:t>（</a:t>
            </a:r>
            <a:r>
              <a:rPr lang="en-US" altLang="zh-CN" dirty="0"/>
              <a:t>1</a:t>
            </a:r>
            <a:r>
              <a:rPr lang="zh-CN" altLang="en-US" dirty="0" smtClean="0"/>
              <a:t>）从</a:t>
            </a:r>
            <a:r>
              <a:rPr lang="zh-CN" altLang="en-US" dirty="0"/>
              <a:t>庞大的样本集合中选出一些具有代表性的加以标注用于分类器的训练。</a:t>
            </a:r>
          </a:p>
          <a:p>
            <a:r>
              <a:rPr lang="zh-CN" altLang="en-US" dirty="0"/>
              <a:t>（</a:t>
            </a:r>
            <a:r>
              <a:rPr lang="en-US" altLang="zh-CN" dirty="0"/>
              <a:t>2</a:t>
            </a:r>
            <a:r>
              <a:rPr lang="zh-CN" altLang="en-US" dirty="0"/>
              <a:t>）先将所有样本自动分为不同的类别，再由人类对这些类别进行标注。</a:t>
            </a:r>
          </a:p>
          <a:p>
            <a:r>
              <a:rPr lang="zh-CN" altLang="en-US" dirty="0"/>
              <a:t>（</a:t>
            </a:r>
            <a:r>
              <a:rPr lang="en-US" altLang="zh-CN" dirty="0"/>
              <a:t>3</a:t>
            </a:r>
            <a:r>
              <a:rPr lang="zh-CN" altLang="en-US" dirty="0"/>
              <a:t>）在无类别信息情况下，寻找好的特征</a:t>
            </a:r>
            <a:r>
              <a:rPr lang="zh-CN" altLang="en-US" dirty="0" smtClean="0"/>
              <a:t>。</a:t>
            </a:r>
            <a:endParaRPr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54693029-F0B4-924C-98E4-157E814A9032}" type="slidenum">
              <a:rPr kumimoji="1" lang="zh-CN" altLang="en-US" smtClean="0"/>
              <a:pPr/>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hemeOverride" Target="../theme/themeOverride4.xml"/><Relationship Id="rId4" Type="http://schemas.openxmlformats.org/officeDocument/2006/relationships/image" Target="../media/image3.jpe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hemeOverride" Target="../theme/themeOverride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hemeOverride" Target="../theme/themeOverride6.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hemeOverride" Target="../theme/themeOverride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hemeOverride" Target="../theme/themeOverride8.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cxnSp>
        <p:nvCxnSpPr>
          <p:cNvPr id="8" name="直接连接符 7"/>
          <p:cNvCxnSpPr/>
          <p:nvPr userDrawn="1"/>
        </p:nvCxnSpPr>
        <p:spPr>
          <a:xfrm flipV="1">
            <a:off x="267622" y="4623978"/>
            <a:ext cx="6515450" cy="18633"/>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3"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1678"/>
            <a:ext cx="7543800" cy="971550"/>
          </a:xfrm>
        </p:spPr>
        <p:txBody>
          <a:bodyPr/>
          <a:lstStyle/>
          <a:p>
            <a:r>
              <a:rPr lang="zh-CN" altLang="en-US"/>
              <a:t>单击此处编辑母版标题样式</a:t>
            </a:r>
          </a:p>
        </p:txBody>
      </p:sp>
      <p:sp>
        <p:nvSpPr>
          <p:cNvPr id="3" name="表格占位符 2"/>
          <p:cNvSpPr>
            <a:spLocks noGrp="1"/>
          </p:cNvSpPr>
          <p:nvPr>
            <p:ph type="tbl" idx="1"/>
          </p:nvPr>
        </p:nvSpPr>
        <p:spPr>
          <a:xfrm>
            <a:off x="457200" y="1289447"/>
            <a:ext cx="8229600" cy="3308747"/>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196FE1E5-5331-4197-A86C-8045DA72272E}"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91679"/>
            <a:ext cx="7543800" cy="97155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89447"/>
            <a:ext cx="4038600" cy="330874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89447"/>
            <a:ext cx="4038600" cy="330874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DE604BE-D0A8-4C40-A1C8-66EC706250F6}"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FFCEE5-0F3B-4DCF-83B1-50EDD7EDB826}" type="slidenum">
              <a:rPr lang="zh-CN" altLang="en-US" smtClean="0"/>
              <a:pPr/>
              <a:t>‹#›</a:t>
            </a:fld>
            <a:endParaRPr lang="zh-CN" altLang="en-US"/>
          </a:p>
        </p:txBody>
      </p:sp>
      <p:cxnSp>
        <p:nvCxnSpPr>
          <p:cNvPr id="7" name="直接连接符 6"/>
          <p:cNvCxnSpPr/>
          <p:nvPr userDrawn="1"/>
        </p:nvCxnSpPr>
        <p:spPr>
          <a:xfrm flipV="1">
            <a:off x="267622" y="4623978"/>
            <a:ext cx="6515450" cy="18633"/>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67885" y="273847"/>
            <a:ext cx="8603587" cy="994172"/>
          </a:xfrm>
        </p:spPr>
        <p:txBody>
          <a:bodyPr/>
          <a:lstStyle>
            <a:lvl1pPr>
              <a:defRPr>
                <a:solidFill>
                  <a:schemeClr val="accent4"/>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67882" y="1369219"/>
            <a:ext cx="6229460" cy="3263504"/>
          </a:xfrm>
        </p:spPr>
        <p:txBody>
          <a:bodyPr/>
          <a:lstStyle>
            <a:lvl1pPr marL="228600" indent="-228600">
              <a:buClr>
                <a:schemeClr val="accent2"/>
              </a:buClr>
              <a:buSzPct val="50000"/>
              <a:buFont typeface="Times New Roman" panose="02020603050405020304" pitchFamily="18" charset="0"/>
              <a:buChar char="►"/>
              <a:defRPr/>
            </a:lvl1pPr>
            <a:lvl2pPr marL="685800" indent="-228600">
              <a:buClr>
                <a:srgbClr val="7030A0"/>
              </a:buClr>
              <a:buSzPct val="50000"/>
              <a:buFont typeface="Times New Roman" panose="02020603050405020304" pitchFamily="18" charset="0"/>
              <a:buChar char="►"/>
              <a:defRPr/>
            </a:lvl2pPr>
            <a:lvl3pPr marL="1143000" indent="-228600">
              <a:buClr>
                <a:schemeClr val="accent2"/>
              </a:buClr>
              <a:buSzPct val="50000"/>
              <a:buFont typeface="Times New Roman" panose="02020603050405020304" pitchFamily="18" charset="0"/>
              <a:buChar char="►"/>
              <a:defRPr/>
            </a:lvl3pPr>
            <a:lvl4pPr marL="1600200" indent="-228600">
              <a:buClr>
                <a:srgbClr val="7030A0"/>
              </a:buClr>
              <a:buSzPct val="50000"/>
              <a:buFont typeface="Times New Roman" panose="02020603050405020304" pitchFamily="18" charset="0"/>
              <a:buChar char="►"/>
              <a:defRPr/>
            </a:lvl4pPr>
            <a:lvl5pPr marL="2057400" indent="-228600">
              <a:buClr>
                <a:schemeClr val="accent2"/>
              </a:buClr>
              <a:buSzPct val="50000"/>
              <a:buFont typeface="Times New Roman" panose="02020603050405020304" pitchFamily="18" charset="0"/>
              <a:buChar cha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5"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7"/>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1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1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1678"/>
            <a:ext cx="7543800" cy="971550"/>
          </a:xfrm>
        </p:spPr>
        <p:txBody>
          <a:bodyPr/>
          <a:lstStyle/>
          <a:p>
            <a:r>
              <a:rPr lang="zh-CN" altLang="en-US"/>
              <a:t>单击此处编辑母版标题样式</a:t>
            </a:r>
          </a:p>
        </p:txBody>
      </p:sp>
      <p:sp>
        <p:nvSpPr>
          <p:cNvPr id="3" name="表格占位符 2"/>
          <p:cNvSpPr>
            <a:spLocks noGrp="1"/>
          </p:cNvSpPr>
          <p:nvPr>
            <p:ph type="tbl" idx="1"/>
          </p:nvPr>
        </p:nvSpPr>
        <p:spPr>
          <a:xfrm>
            <a:off x="457200" y="1289447"/>
            <a:ext cx="8229600" cy="3308747"/>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196FE1E5-5331-4197-A86C-8045DA72272E}" type="slidenum">
              <a:rPr lang="en-US" altLang="zh-CN"/>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91679"/>
            <a:ext cx="7543800" cy="97155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89447"/>
            <a:ext cx="4038600" cy="330874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89447"/>
            <a:ext cx="4038600" cy="330874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DE604BE-D0A8-4C40-A1C8-66EC706250F6}" type="slidenum">
              <a:rPr lang="en-US" altLang="zh-CN"/>
              <a:pPr>
                <a:defRPr/>
              </a:pPr>
              <a:t>‹#›</a:t>
            </a:fld>
            <a:endParaRPr lang="en-US" altLang="zh-CN"/>
          </a:p>
        </p:txBody>
      </p:sp>
      <p:pic>
        <p:nvPicPr>
          <p:cNvPr id="8" name="图片 7">
            <a:extLst>
              <a:ext uri="{FF2B5EF4-FFF2-40B4-BE49-F238E27FC236}">
                <a16:creationId xmlns:a16="http://schemas.microsoft.com/office/drawing/2014/main" xmlns="" id="{C9E21B62-33AC-4E13-B33C-D4F355D8C48A}"/>
              </a:ext>
            </a:extLst>
          </p:cNvPr>
          <p:cNvPicPr>
            <a:picLocks noChangeAspect="1"/>
          </p:cNvPicPr>
          <p:nvPr userDrawn="1"/>
        </p:nvPicPr>
        <p:blipFill>
          <a:blip r:embed="rId2"/>
          <a:stretch>
            <a:fillRect/>
          </a:stretch>
        </p:blipFill>
        <p:spPr>
          <a:xfrm>
            <a:off x="70095" y="850747"/>
            <a:ext cx="9156209" cy="354165"/>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a:extLst>
              <a:ext uri="{FF2B5EF4-FFF2-40B4-BE49-F238E27FC236}">
                <a16:creationId xmlns:a16="http://schemas.microsoft.com/office/drawing/2014/main" xmlns="" id="{5756082E-33E6-4211-B5E0-A1D6712317F7}"/>
              </a:ext>
            </a:extLst>
          </p:cNvPr>
          <p:cNvSpPr/>
          <p:nvPr/>
        </p:nvSpPr>
        <p:spPr>
          <a:xfrm>
            <a:off x="0" y="3498056"/>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grpSp>
        <p:nvGrpSpPr>
          <p:cNvPr id="5" name="组合 15">
            <a:extLst>
              <a:ext uri="{FF2B5EF4-FFF2-40B4-BE49-F238E27FC236}">
                <a16:creationId xmlns:a16="http://schemas.microsoft.com/office/drawing/2014/main" xmlns="" id="{C864F780-24FB-4AF9-BBCA-8CD30F785E44}"/>
              </a:ext>
            </a:extLst>
          </p:cNvPr>
          <p:cNvGrpSpPr>
            <a:grpSpLocks/>
          </p:cNvGrpSpPr>
          <p:nvPr/>
        </p:nvGrpSpPr>
        <p:grpSpPr bwMode="auto">
          <a:xfrm>
            <a:off x="-3175" y="3714750"/>
            <a:ext cx="9147175" cy="1433513"/>
            <a:chOff x="-3765" y="4832896"/>
            <a:chExt cx="9147765" cy="2032192"/>
          </a:xfrm>
        </p:grpSpPr>
        <p:sp>
          <p:nvSpPr>
            <p:cNvPr id="6" name="任意多边形 16">
              <a:extLst>
                <a:ext uri="{FF2B5EF4-FFF2-40B4-BE49-F238E27FC236}">
                  <a16:creationId xmlns:a16="http://schemas.microsoft.com/office/drawing/2014/main" xmlns="" id="{E6139904-F33F-44BD-BA4A-4B5FF449AB65}"/>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350"/>
            </a:p>
          </p:txBody>
        </p:sp>
        <p:sp>
          <p:nvSpPr>
            <p:cNvPr id="7" name="任意多边形 18">
              <a:extLst>
                <a:ext uri="{FF2B5EF4-FFF2-40B4-BE49-F238E27FC236}">
                  <a16:creationId xmlns:a16="http://schemas.microsoft.com/office/drawing/2014/main" xmlns="" id="{3B06C13C-61B4-4885-9CBC-8CB2A8F71C04}"/>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Lst>
          </p:spPr>
          <p:txBody>
            <a:bodyPr/>
            <a:lstStyle/>
            <a:p>
              <a:endParaRPr lang="zh-CN" altLang="en-US" sz="1350"/>
            </a:p>
          </p:txBody>
        </p:sp>
        <p:sp>
          <p:nvSpPr>
            <p:cNvPr id="8" name="任意多边形 19">
              <a:extLst>
                <a:ext uri="{FF2B5EF4-FFF2-40B4-BE49-F238E27FC236}">
                  <a16:creationId xmlns:a16="http://schemas.microsoft.com/office/drawing/2014/main" xmlns="" id="{0FF2D79A-D321-4DBC-BBD9-E61BD101647C}"/>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cxnSp>
          <p:nvCxnSpPr>
            <p:cNvPr id="10" name="直接连接符 9">
              <a:extLst>
                <a:ext uri="{FF2B5EF4-FFF2-40B4-BE49-F238E27FC236}">
                  <a16:creationId xmlns:a16="http://schemas.microsoft.com/office/drawing/2014/main" xmlns="" id="{1C7834C3-2EF7-4931-8D43-1E9901F6C783}"/>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314451"/>
            <a:ext cx="7772400" cy="1372321"/>
          </a:xfrm>
        </p:spPr>
        <p:txBody>
          <a:bodyPr anchor="b"/>
          <a:lstStyle>
            <a:lvl1pPr algn="r">
              <a:defRPr sz="36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2708705"/>
            <a:ext cx="7772400" cy="899778"/>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a:t>单击此处编辑母版副标题样式</a:t>
            </a:r>
            <a:endParaRPr lang="en-US"/>
          </a:p>
        </p:txBody>
      </p:sp>
      <p:sp>
        <p:nvSpPr>
          <p:cNvPr id="11" name="日期占位符 29">
            <a:extLst>
              <a:ext uri="{FF2B5EF4-FFF2-40B4-BE49-F238E27FC236}">
                <a16:creationId xmlns:a16="http://schemas.microsoft.com/office/drawing/2014/main" xmlns="" id="{B3350C74-3B9F-418D-B39D-62DFE8FC46E2}"/>
              </a:ext>
            </a:extLst>
          </p:cNvPr>
          <p:cNvSpPr>
            <a:spLocks noGrp="1"/>
          </p:cNvSpPr>
          <p:nvPr>
            <p:ph type="dt" sz="half" idx="10"/>
          </p:nvPr>
        </p:nvSpPr>
        <p:spPr/>
        <p:txBody>
          <a:bodyPr/>
          <a:lstStyle>
            <a:lvl1pPr>
              <a:defRPr>
                <a:solidFill>
                  <a:srgbClr val="FFFFFF"/>
                </a:solidFill>
              </a:defRPr>
            </a:lvl1pPr>
            <a:extLst/>
          </a:lstStyle>
          <a:p>
            <a:pPr>
              <a:defRPr/>
            </a:pPr>
            <a:fld id="{4F7C0C6D-21F2-4EBF-A1BA-44D4873F86B0}" type="datetimeFigureOut">
              <a:rPr lang="en-US"/>
              <a:pPr>
                <a:defRPr/>
              </a:pPr>
              <a:t>4/7/2023</a:t>
            </a:fld>
            <a:endParaRPr lang="en-US" dirty="0"/>
          </a:p>
        </p:txBody>
      </p:sp>
      <p:sp>
        <p:nvSpPr>
          <p:cNvPr id="12" name="页脚占位符 18">
            <a:extLst>
              <a:ext uri="{FF2B5EF4-FFF2-40B4-BE49-F238E27FC236}">
                <a16:creationId xmlns:a16="http://schemas.microsoft.com/office/drawing/2014/main" xmlns="" id="{52742D8E-5B08-4442-BE89-BA1BB66ABAFD}"/>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灯片编号占位符 26">
            <a:extLst>
              <a:ext uri="{FF2B5EF4-FFF2-40B4-BE49-F238E27FC236}">
                <a16:creationId xmlns:a16="http://schemas.microsoft.com/office/drawing/2014/main" xmlns="" id="{9C3C5B5F-6927-4B03-A3DD-BFB35AB7D945}"/>
              </a:ext>
            </a:extLst>
          </p:cNvPr>
          <p:cNvSpPr>
            <a:spLocks noGrp="1"/>
          </p:cNvSpPr>
          <p:nvPr>
            <p:ph type="sldNum" sz="quarter" idx="12"/>
          </p:nvPr>
        </p:nvSpPr>
        <p:spPr/>
        <p:txBody>
          <a:bodyPr/>
          <a:lstStyle>
            <a:lvl1pPr>
              <a:defRPr>
                <a:solidFill>
                  <a:srgbClr val="FFFFFF"/>
                </a:solidFill>
              </a:defRPr>
            </a:lvl1pPr>
          </a:lstStyle>
          <a:p>
            <a:pPr>
              <a:defRPr/>
            </a:pPr>
            <a:fld id="{F40C9091-D870-4758-8BCA-93E9FFF0B6F0}" type="slidenum">
              <a:rPr lang="en-US" altLang="zh-CN"/>
              <a:pPr>
                <a:defRPr/>
              </a:pPr>
              <a:t>‹#›</a:t>
            </a:fld>
            <a:endParaRPr lang="en-US" altLang="zh-CN"/>
          </a:p>
        </p:txBody>
      </p:sp>
    </p:spTree>
    <p:extLst>
      <p:ext uri="{BB962C8B-B14F-4D97-AF65-F5344CB8AC3E}">
        <p14:creationId xmlns:p14="http://schemas.microsoft.com/office/powerpoint/2010/main" xmlns="" val="15446420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a:extLst>
              <a:ext uri="{FF2B5EF4-FFF2-40B4-BE49-F238E27FC236}">
                <a16:creationId xmlns:a16="http://schemas.microsoft.com/office/drawing/2014/main" xmlns="" id="{AE4AF648-C85D-441D-B8A4-51006A7DAA42}"/>
              </a:ext>
            </a:extLst>
          </p:cNvPr>
          <p:cNvSpPr>
            <a:spLocks noGrp="1"/>
          </p:cNvSpPr>
          <p:nvPr>
            <p:ph type="dt" sz="half" idx="10"/>
          </p:nvPr>
        </p:nvSpPr>
        <p:spPr/>
        <p:txBody>
          <a:bodyPr/>
          <a:lstStyle>
            <a:lvl1pPr>
              <a:defRPr/>
            </a:lvl1pPr>
          </a:lstStyle>
          <a:p>
            <a:pPr>
              <a:defRPr/>
            </a:pPr>
            <a:fld id="{7ED93769-73AA-4F77-A20E-C1A983D64A7B}" type="datetimeFigureOut">
              <a:rPr lang="en-US"/>
              <a:pPr>
                <a:defRPr/>
              </a:pPr>
              <a:t>4/7/2023</a:t>
            </a:fld>
            <a:endParaRPr lang="en-US" dirty="0"/>
          </a:p>
        </p:txBody>
      </p:sp>
      <p:sp>
        <p:nvSpPr>
          <p:cNvPr id="5" name="页脚占位符 21">
            <a:extLst>
              <a:ext uri="{FF2B5EF4-FFF2-40B4-BE49-F238E27FC236}">
                <a16:creationId xmlns:a16="http://schemas.microsoft.com/office/drawing/2014/main" xmlns="" id="{4FB4AAC7-DC4B-4645-9B21-F8113DE50FAE}"/>
              </a:ext>
            </a:extLst>
          </p:cNvPr>
          <p:cNvSpPr>
            <a:spLocks noGrp="1"/>
          </p:cNvSpPr>
          <p:nvPr>
            <p:ph type="ftr" sz="quarter" idx="11"/>
          </p:nvPr>
        </p:nvSpPr>
        <p:spPr/>
        <p:txBody>
          <a:bodyPr/>
          <a:lstStyle>
            <a:lvl1pPr>
              <a:defRPr/>
            </a:lvl1pPr>
          </a:lstStyle>
          <a:p>
            <a:pPr>
              <a:defRPr/>
            </a:pPr>
            <a:endParaRPr lang="en-US"/>
          </a:p>
        </p:txBody>
      </p:sp>
      <p:sp>
        <p:nvSpPr>
          <p:cNvPr id="6" name="灯片编号占位符 17">
            <a:extLst>
              <a:ext uri="{FF2B5EF4-FFF2-40B4-BE49-F238E27FC236}">
                <a16:creationId xmlns:a16="http://schemas.microsoft.com/office/drawing/2014/main" xmlns="" id="{33EB56C2-D574-41C9-9BA3-CA61A30B5E91}"/>
              </a:ext>
            </a:extLst>
          </p:cNvPr>
          <p:cNvSpPr>
            <a:spLocks noGrp="1"/>
          </p:cNvSpPr>
          <p:nvPr>
            <p:ph type="sldNum" sz="quarter" idx="12"/>
          </p:nvPr>
        </p:nvSpPr>
        <p:spPr/>
        <p:txBody>
          <a:bodyPr/>
          <a:lstStyle>
            <a:lvl1pPr>
              <a:defRPr/>
            </a:lvl1pPr>
          </a:lstStyle>
          <a:p>
            <a:pPr>
              <a:defRPr/>
            </a:pPr>
            <a:fld id="{32A7190C-CD47-4CD6-8621-AA3CD022807C}" type="slidenum">
              <a:rPr lang="en-US" altLang="zh-CN"/>
              <a:pPr>
                <a:defRPr/>
              </a:pPr>
              <a:t>‹#›</a:t>
            </a:fld>
            <a:endParaRPr lang="en-US" altLang="zh-CN"/>
          </a:p>
        </p:txBody>
      </p:sp>
    </p:spTree>
    <p:extLst>
      <p:ext uri="{BB962C8B-B14F-4D97-AF65-F5344CB8AC3E}">
        <p14:creationId xmlns:p14="http://schemas.microsoft.com/office/powerpoint/2010/main" xmlns="" val="671604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10">
            <a:extLst>
              <a:ext uri="{FF2B5EF4-FFF2-40B4-BE49-F238E27FC236}">
                <a16:creationId xmlns:a16="http://schemas.microsoft.com/office/drawing/2014/main" xmlns="" id="{DCE134C8-600F-44CD-8FD0-B44AB0CC034B}"/>
              </a:ext>
            </a:extLst>
          </p:cNvPr>
          <p:cNvSpPr/>
          <p:nvPr/>
        </p:nvSpPr>
        <p:spPr>
          <a:xfrm>
            <a:off x="3636963" y="2253854"/>
            <a:ext cx="182562"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350"/>
          </a:p>
        </p:txBody>
      </p:sp>
      <p:sp>
        <p:nvSpPr>
          <p:cNvPr id="5" name="燕尾形 15">
            <a:extLst>
              <a:ext uri="{FF2B5EF4-FFF2-40B4-BE49-F238E27FC236}">
                <a16:creationId xmlns:a16="http://schemas.microsoft.com/office/drawing/2014/main" xmlns="" id="{29E6BDF1-72C5-4D4B-80B9-B76BCA0E5066}"/>
              </a:ext>
            </a:extLst>
          </p:cNvPr>
          <p:cNvSpPr/>
          <p:nvPr/>
        </p:nvSpPr>
        <p:spPr>
          <a:xfrm>
            <a:off x="3449638" y="2253854"/>
            <a:ext cx="18415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350"/>
          </a:p>
        </p:txBody>
      </p:sp>
      <p:sp>
        <p:nvSpPr>
          <p:cNvPr id="2" name="标题 1"/>
          <p:cNvSpPr>
            <a:spLocks noGrp="1"/>
          </p:cNvSpPr>
          <p:nvPr>
            <p:ph type="title"/>
          </p:nvPr>
        </p:nvSpPr>
        <p:spPr>
          <a:xfrm>
            <a:off x="722376" y="794784"/>
            <a:ext cx="7772400" cy="1371600"/>
          </a:xfrm>
        </p:spPr>
        <p:txBody>
          <a:bodyPr anchor="b"/>
          <a:lstStyle>
            <a:lvl1pPr algn="r">
              <a:buNone/>
              <a:defRPr sz="36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198784"/>
            <a:ext cx="4572000" cy="1091166"/>
          </a:xfrm>
        </p:spPr>
        <p:txBody>
          <a:bodyPr/>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a:r>
              <a:rPr lang="zh-CN" altLang="en-US"/>
              <a:t>单击此处编辑母版文本样式</a:t>
            </a:r>
          </a:p>
        </p:txBody>
      </p:sp>
      <p:sp>
        <p:nvSpPr>
          <p:cNvPr id="6" name="日期占位符 3">
            <a:extLst>
              <a:ext uri="{FF2B5EF4-FFF2-40B4-BE49-F238E27FC236}">
                <a16:creationId xmlns:a16="http://schemas.microsoft.com/office/drawing/2014/main" xmlns="" id="{C47F39D9-D2BB-4672-9A04-ED81C41C6803}"/>
              </a:ext>
            </a:extLst>
          </p:cNvPr>
          <p:cNvSpPr>
            <a:spLocks noGrp="1"/>
          </p:cNvSpPr>
          <p:nvPr>
            <p:ph type="dt" sz="half" idx="10"/>
          </p:nvPr>
        </p:nvSpPr>
        <p:spPr/>
        <p:txBody>
          <a:bodyPr/>
          <a:lstStyle>
            <a:lvl1pPr>
              <a:defRPr/>
            </a:lvl1pPr>
            <a:extLst/>
          </a:lstStyle>
          <a:p>
            <a:pPr>
              <a:defRPr/>
            </a:pPr>
            <a:fld id="{857D8641-D157-4CFB-B240-32C043A4B21C}" type="datetimeFigureOut">
              <a:rPr lang="en-US"/>
              <a:pPr>
                <a:defRPr/>
              </a:pPr>
              <a:t>4/7/2023</a:t>
            </a:fld>
            <a:endParaRPr lang="en-US"/>
          </a:p>
        </p:txBody>
      </p:sp>
      <p:sp>
        <p:nvSpPr>
          <p:cNvPr id="7" name="页脚占位符 4">
            <a:extLst>
              <a:ext uri="{FF2B5EF4-FFF2-40B4-BE49-F238E27FC236}">
                <a16:creationId xmlns:a16="http://schemas.microsoft.com/office/drawing/2014/main" xmlns="" id="{08B5EF02-1AFB-405C-AC53-B270926F968A}"/>
              </a:ext>
            </a:extLst>
          </p:cNvPr>
          <p:cNvSpPr>
            <a:spLocks noGrp="1"/>
          </p:cNvSpPr>
          <p:nvPr>
            <p:ph type="ftr" sz="quarter" idx="11"/>
          </p:nvPr>
        </p:nvSpPr>
        <p:spPr/>
        <p:txBody>
          <a:bodyPr/>
          <a:lstStyle>
            <a:lvl1pPr>
              <a:defRPr/>
            </a:lvl1pPr>
            <a:extLst/>
          </a:lstStyle>
          <a:p>
            <a:pPr>
              <a:defRPr/>
            </a:pPr>
            <a:endParaRPr lang="en-US"/>
          </a:p>
        </p:txBody>
      </p:sp>
      <p:sp>
        <p:nvSpPr>
          <p:cNvPr id="8" name="灯片编号占位符 5">
            <a:extLst>
              <a:ext uri="{FF2B5EF4-FFF2-40B4-BE49-F238E27FC236}">
                <a16:creationId xmlns:a16="http://schemas.microsoft.com/office/drawing/2014/main" xmlns="" id="{96DE7C13-1DCF-47D2-A16F-38D46533EF46}"/>
              </a:ext>
            </a:extLst>
          </p:cNvPr>
          <p:cNvSpPr>
            <a:spLocks noGrp="1"/>
          </p:cNvSpPr>
          <p:nvPr>
            <p:ph type="sldNum" sz="quarter" idx="12"/>
          </p:nvPr>
        </p:nvSpPr>
        <p:spPr/>
        <p:txBody>
          <a:bodyPr/>
          <a:lstStyle>
            <a:lvl1pPr>
              <a:defRPr/>
            </a:lvl1pPr>
          </a:lstStyle>
          <a:p>
            <a:pPr>
              <a:defRPr/>
            </a:pPr>
            <a:fld id="{167107BF-A2EB-4043-8A9B-6B6DB4B33E44}" type="slidenum">
              <a:rPr lang="en-US" altLang="zh-CN"/>
              <a:pPr>
                <a:defRPr/>
              </a:pPr>
              <a:t>‹#›</a:t>
            </a:fld>
            <a:endParaRPr lang="en-US" altLang="zh-CN"/>
          </a:p>
        </p:txBody>
      </p:sp>
    </p:spTree>
    <p:extLst>
      <p:ext uri="{BB962C8B-B14F-4D97-AF65-F5344CB8AC3E}">
        <p14:creationId xmlns:p14="http://schemas.microsoft.com/office/powerpoint/2010/main" xmlns="" val="99291382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8"/>
            <a:ext cx="7886700" cy="2139553"/>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102"/>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110997"/>
            <a:ext cx="4038600" cy="3394472"/>
          </a:xfrm>
        </p:spPr>
        <p:txBody>
          <a:bodyPr/>
          <a:lstStyle>
            <a:lvl1pPr>
              <a:defRPr sz="2100"/>
            </a:lvl1pPr>
            <a:lvl2pPr>
              <a:defRPr sz="1800"/>
            </a:lvl2pPr>
            <a:lvl3pPr>
              <a:defRPr sz="1500"/>
            </a:lvl3pPr>
            <a:lvl4pPr>
              <a:defRPr sz="1350"/>
            </a:lvl4pPr>
            <a:lvl5pPr>
              <a:defRPr sz="135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110997"/>
            <a:ext cx="4038600" cy="3394472"/>
          </a:xfrm>
        </p:spPr>
        <p:txBody>
          <a:bodyPr/>
          <a:lstStyle>
            <a:lvl1pPr>
              <a:defRPr sz="2100"/>
            </a:lvl1pPr>
            <a:lvl2pPr>
              <a:defRPr sz="1800"/>
            </a:lvl2pPr>
            <a:lvl3pPr>
              <a:defRPr sz="1500"/>
            </a:lvl3pPr>
            <a:lvl4pPr>
              <a:defRPr sz="1350"/>
            </a:lvl4pPr>
            <a:lvl5pPr>
              <a:defRPr sz="135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xmlns="" id="{65DF07AE-BCA9-4F44-A54F-6917EE677CA1}"/>
              </a:ext>
            </a:extLst>
          </p:cNvPr>
          <p:cNvSpPr>
            <a:spLocks noGrp="1"/>
          </p:cNvSpPr>
          <p:nvPr>
            <p:ph type="dt" sz="half" idx="10"/>
          </p:nvPr>
        </p:nvSpPr>
        <p:spPr/>
        <p:txBody>
          <a:bodyPr/>
          <a:lstStyle>
            <a:lvl1pPr>
              <a:defRPr/>
            </a:lvl1pPr>
            <a:extLst/>
          </a:lstStyle>
          <a:p>
            <a:pPr>
              <a:defRPr/>
            </a:pPr>
            <a:fld id="{44F4D31D-9D88-4A09-8374-4C77267C022E}" type="datetimeFigureOut">
              <a:rPr lang="en-US"/>
              <a:pPr>
                <a:defRPr/>
              </a:pPr>
              <a:t>4/7/2023</a:t>
            </a:fld>
            <a:endParaRPr lang="en-US"/>
          </a:p>
        </p:txBody>
      </p:sp>
      <p:sp>
        <p:nvSpPr>
          <p:cNvPr id="6" name="页脚占位符 5">
            <a:extLst>
              <a:ext uri="{FF2B5EF4-FFF2-40B4-BE49-F238E27FC236}">
                <a16:creationId xmlns:a16="http://schemas.microsoft.com/office/drawing/2014/main" xmlns="" id="{C1B0FBCB-77BC-4C9A-AB1C-BB6037559931}"/>
              </a:ext>
            </a:extLst>
          </p:cNvPr>
          <p:cNvSpPr>
            <a:spLocks noGrp="1"/>
          </p:cNvSpPr>
          <p:nvPr>
            <p:ph type="ftr" sz="quarter" idx="11"/>
          </p:nvPr>
        </p:nvSpPr>
        <p:spPr/>
        <p:txBody>
          <a:bodyPr/>
          <a:lstStyle>
            <a:lvl1pPr>
              <a:defRPr/>
            </a:lvl1pPr>
            <a:extLst/>
          </a:lstStyle>
          <a:p>
            <a:pPr>
              <a:defRPr/>
            </a:pPr>
            <a:endParaRPr lang="en-US"/>
          </a:p>
        </p:txBody>
      </p:sp>
      <p:sp>
        <p:nvSpPr>
          <p:cNvPr id="7" name="灯片编号占位符 6">
            <a:extLst>
              <a:ext uri="{FF2B5EF4-FFF2-40B4-BE49-F238E27FC236}">
                <a16:creationId xmlns:a16="http://schemas.microsoft.com/office/drawing/2014/main" xmlns="" id="{79AEE39A-18A6-48A2-B2CC-BFA2889FD2E4}"/>
              </a:ext>
            </a:extLst>
          </p:cNvPr>
          <p:cNvSpPr>
            <a:spLocks noGrp="1"/>
          </p:cNvSpPr>
          <p:nvPr>
            <p:ph type="sldNum" sz="quarter" idx="12"/>
          </p:nvPr>
        </p:nvSpPr>
        <p:spPr/>
        <p:txBody>
          <a:bodyPr/>
          <a:lstStyle>
            <a:lvl1pPr>
              <a:defRPr/>
            </a:lvl1pPr>
          </a:lstStyle>
          <a:p>
            <a:pPr>
              <a:defRPr/>
            </a:pPr>
            <a:fld id="{1595EEE7-6BBB-4DE8-AA73-1266DC299366}" type="slidenum">
              <a:rPr lang="en-US" altLang="zh-CN"/>
              <a:pPr>
                <a:defRPr/>
              </a:pPr>
              <a:t>‹#›</a:t>
            </a:fld>
            <a:endParaRPr lang="en-US" altLang="zh-CN"/>
          </a:p>
        </p:txBody>
      </p:sp>
    </p:spTree>
    <p:extLst>
      <p:ext uri="{BB962C8B-B14F-4D97-AF65-F5344CB8AC3E}">
        <p14:creationId xmlns:p14="http://schemas.microsoft.com/office/powerpoint/2010/main" xmlns="" val="309868928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8229600" cy="85725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a:t>单击此处编辑母版文本样式</a:t>
            </a:r>
          </a:p>
        </p:txBody>
      </p:sp>
      <p:sp>
        <p:nvSpPr>
          <p:cNvPr id="5" name="内容占位符 4"/>
          <p:cNvSpPr>
            <a:spLocks noGrp="1"/>
          </p:cNvSpPr>
          <p:nvPr>
            <p:ph sz="quarter" idx="2"/>
          </p:nvPr>
        </p:nvSpPr>
        <p:spPr>
          <a:xfrm>
            <a:off x="457200" y="1083221"/>
            <a:ext cx="4040188" cy="2956322"/>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6" y="1083221"/>
            <a:ext cx="4041775" cy="2956322"/>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xmlns="" id="{EE778324-8757-4036-87BE-CF77B89F7025}"/>
              </a:ext>
            </a:extLst>
          </p:cNvPr>
          <p:cNvSpPr>
            <a:spLocks noGrp="1"/>
          </p:cNvSpPr>
          <p:nvPr>
            <p:ph type="dt" sz="half" idx="10"/>
          </p:nvPr>
        </p:nvSpPr>
        <p:spPr/>
        <p:txBody>
          <a:bodyPr/>
          <a:lstStyle>
            <a:lvl1pPr>
              <a:defRPr/>
            </a:lvl1pPr>
            <a:extLst/>
          </a:lstStyle>
          <a:p>
            <a:pPr>
              <a:defRPr/>
            </a:pPr>
            <a:fld id="{5F425414-10F1-44A2-A320-0D79C90028E4}" type="datetimeFigureOut">
              <a:rPr lang="en-US"/>
              <a:pPr>
                <a:defRPr/>
              </a:pPr>
              <a:t>4/7/2023</a:t>
            </a:fld>
            <a:endParaRPr lang="en-US"/>
          </a:p>
        </p:txBody>
      </p:sp>
      <p:sp>
        <p:nvSpPr>
          <p:cNvPr id="8" name="页脚占位符 7">
            <a:extLst>
              <a:ext uri="{FF2B5EF4-FFF2-40B4-BE49-F238E27FC236}">
                <a16:creationId xmlns:a16="http://schemas.microsoft.com/office/drawing/2014/main" xmlns="" id="{DC6F668D-BC50-49FF-A68D-56D8B86ABA86}"/>
              </a:ext>
            </a:extLst>
          </p:cNvPr>
          <p:cNvSpPr>
            <a:spLocks noGrp="1"/>
          </p:cNvSpPr>
          <p:nvPr>
            <p:ph type="ftr" sz="quarter" idx="11"/>
          </p:nvPr>
        </p:nvSpPr>
        <p:spPr/>
        <p:txBody>
          <a:bodyPr/>
          <a:lstStyle>
            <a:lvl1pPr>
              <a:defRPr/>
            </a:lvl1pPr>
            <a:extLst/>
          </a:lstStyle>
          <a:p>
            <a:pPr>
              <a:defRPr/>
            </a:pPr>
            <a:endParaRPr lang="en-US"/>
          </a:p>
        </p:txBody>
      </p:sp>
      <p:sp>
        <p:nvSpPr>
          <p:cNvPr id="9" name="灯片编号占位符 8">
            <a:extLst>
              <a:ext uri="{FF2B5EF4-FFF2-40B4-BE49-F238E27FC236}">
                <a16:creationId xmlns:a16="http://schemas.microsoft.com/office/drawing/2014/main" xmlns="" id="{7A98E0D7-B9EC-4D9D-9A32-62C0B70EE49F}"/>
              </a:ext>
            </a:extLst>
          </p:cNvPr>
          <p:cNvSpPr>
            <a:spLocks noGrp="1"/>
          </p:cNvSpPr>
          <p:nvPr>
            <p:ph type="sldNum" sz="quarter" idx="12"/>
          </p:nvPr>
        </p:nvSpPr>
        <p:spPr/>
        <p:txBody>
          <a:bodyPr/>
          <a:lstStyle>
            <a:lvl1pPr>
              <a:defRPr/>
            </a:lvl1pPr>
          </a:lstStyle>
          <a:p>
            <a:pPr>
              <a:defRPr/>
            </a:pPr>
            <a:fld id="{D91FBD6E-07C3-4310-8C38-ACAC03377624}" type="slidenum">
              <a:rPr lang="en-US" altLang="zh-CN"/>
              <a:pPr>
                <a:defRPr/>
              </a:pPr>
              <a:t>‹#›</a:t>
            </a:fld>
            <a:endParaRPr lang="en-US" altLang="zh-CN"/>
          </a:p>
        </p:txBody>
      </p:sp>
    </p:spTree>
    <p:extLst>
      <p:ext uri="{BB962C8B-B14F-4D97-AF65-F5344CB8AC3E}">
        <p14:creationId xmlns:p14="http://schemas.microsoft.com/office/powerpoint/2010/main" xmlns="" val="327025720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xmlns="" id="{745C51E1-277B-4C9C-90AD-5B714C192184}"/>
              </a:ext>
            </a:extLst>
          </p:cNvPr>
          <p:cNvSpPr>
            <a:spLocks noGrp="1"/>
          </p:cNvSpPr>
          <p:nvPr>
            <p:ph type="dt" sz="half" idx="10"/>
          </p:nvPr>
        </p:nvSpPr>
        <p:spPr/>
        <p:txBody>
          <a:bodyPr/>
          <a:lstStyle>
            <a:lvl1pPr>
              <a:defRPr/>
            </a:lvl1pPr>
            <a:extLst/>
          </a:lstStyle>
          <a:p>
            <a:pPr>
              <a:defRPr/>
            </a:pPr>
            <a:fld id="{C2603EE1-3312-4A33-B4CF-E2D7DAE1BD21}" type="datetimeFigureOut">
              <a:rPr lang="en-US"/>
              <a:pPr>
                <a:defRPr/>
              </a:pPr>
              <a:t>4/7/2023</a:t>
            </a:fld>
            <a:endParaRPr lang="en-US"/>
          </a:p>
        </p:txBody>
      </p:sp>
      <p:sp>
        <p:nvSpPr>
          <p:cNvPr id="4" name="页脚占位符 3">
            <a:extLst>
              <a:ext uri="{FF2B5EF4-FFF2-40B4-BE49-F238E27FC236}">
                <a16:creationId xmlns:a16="http://schemas.microsoft.com/office/drawing/2014/main" xmlns="" id="{D009BB1E-1526-44B3-B81D-A5FC5A1D7119}"/>
              </a:ext>
            </a:extLst>
          </p:cNvPr>
          <p:cNvSpPr>
            <a:spLocks noGrp="1"/>
          </p:cNvSpPr>
          <p:nvPr>
            <p:ph type="ftr" sz="quarter" idx="11"/>
          </p:nvPr>
        </p:nvSpPr>
        <p:spPr/>
        <p:txBody>
          <a:bodyPr/>
          <a:lstStyle>
            <a:lvl1pPr>
              <a:defRPr/>
            </a:lvl1pPr>
            <a:extLst/>
          </a:lstStyle>
          <a:p>
            <a:pPr>
              <a:defRPr/>
            </a:pPr>
            <a:endParaRPr lang="en-US"/>
          </a:p>
        </p:txBody>
      </p:sp>
      <p:sp>
        <p:nvSpPr>
          <p:cNvPr id="5" name="灯片编号占位符 4">
            <a:extLst>
              <a:ext uri="{FF2B5EF4-FFF2-40B4-BE49-F238E27FC236}">
                <a16:creationId xmlns:a16="http://schemas.microsoft.com/office/drawing/2014/main" xmlns="" id="{4F85A510-459C-4ADB-898E-24C05F3813E6}"/>
              </a:ext>
            </a:extLst>
          </p:cNvPr>
          <p:cNvSpPr>
            <a:spLocks noGrp="1"/>
          </p:cNvSpPr>
          <p:nvPr>
            <p:ph type="sldNum" sz="quarter" idx="12"/>
          </p:nvPr>
        </p:nvSpPr>
        <p:spPr/>
        <p:txBody>
          <a:bodyPr/>
          <a:lstStyle>
            <a:lvl1pPr>
              <a:defRPr/>
            </a:lvl1pPr>
          </a:lstStyle>
          <a:p>
            <a:pPr>
              <a:defRPr/>
            </a:pPr>
            <a:fld id="{2D4D8C8A-5F9D-4B6E-A042-B09C2D075473}" type="slidenum">
              <a:rPr lang="en-US" altLang="zh-CN"/>
              <a:pPr>
                <a:defRPr/>
              </a:pPr>
              <a:t>‹#›</a:t>
            </a:fld>
            <a:endParaRPr lang="en-US" altLang="zh-CN"/>
          </a:p>
        </p:txBody>
      </p:sp>
    </p:spTree>
    <p:extLst>
      <p:ext uri="{BB962C8B-B14F-4D97-AF65-F5344CB8AC3E}">
        <p14:creationId xmlns:p14="http://schemas.microsoft.com/office/powerpoint/2010/main" xmlns="" val="1838958238"/>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a:extLst>
              <a:ext uri="{FF2B5EF4-FFF2-40B4-BE49-F238E27FC236}">
                <a16:creationId xmlns:a16="http://schemas.microsoft.com/office/drawing/2014/main" xmlns="" id="{36D34285-AA65-4A38-9B86-D8FCA05FA9F7}"/>
              </a:ext>
            </a:extLst>
          </p:cNvPr>
          <p:cNvSpPr>
            <a:spLocks noGrp="1"/>
          </p:cNvSpPr>
          <p:nvPr>
            <p:ph type="dt" sz="half" idx="10"/>
          </p:nvPr>
        </p:nvSpPr>
        <p:spPr/>
        <p:txBody>
          <a:bodyPr/>
          <a:lstStyle>
            <a:lvl1pPr>
              <a:defRPr/>
            </a:lvl1pPr>
          </a:lstStyle>
          <a:p>
            <a:pPr>
              <a:defRPr/>
            </a:pPr>
            <a:fld id="{6C32B420-21A0-4528-BD03-9B6C8A2B2193}" type="datetimeFigureOut">
              <a:rPr lang="en-US"/>
              <a:pPr>
                <a:defRPr/>
              </a:pPr>
              <a:t>4/7/2023</a:t>
            </a:fld>
            <a:endParaRPr lang="en-US" dirty="0"/>
          </a:p>
        </p:txBody>
      </p:sp>
      <p:sp>
        <p:nvSpPr>
          <p:cNvPr id="3" name="页脚占位符 21">
            <a:extLst>
              <a:ext uri="{FF2B5EF4-FFF2-40B4-BE49-F238E27FC236}">
                <a16:creationId xmlns:a16="http://schemas.microsoft.com/office/drawing/2014/main" xmlns="" id="{9DB90C1C-12BA-47D4-A0C3-1A031D06C2AA}"/>
              </a:ext>
            </a:extLst>
          </p:cNvPr>
          <p:cNvSpPr>
            <a:spLocks noGrp="1"/>
          </p:cNvSpPr>
          <p:nvPr>
            <p:ph type="ftr" sz="quarter" idx="11"/>
          </p:nvPr>
        </p:nvSpPr>
        <p:spPr/>
        <p:txBody>
          <a:bodyPr/>
          <a:lstStyle>
            <a:lvl1pPr>
              <a:defRPr/>
            </a:lvl1pPr>
          </a:lstStyle>
          <a:p>
            <a:pPr>
              <a:defRPr/>
            </a:pPr>
            <a:endParaRPr lang="en-US"/>
          </a:p>
        </p:txBody>
      </p:sp>
      <p:sp>
        <p:nvSpPr>
          <p:cNvPr id="4" name="灯片编号占位符 17">
            <a:extLst>
              <a:ext uri="{FF2B5EF4-FFF2-40B4-BE49-F238E27FC236}">
                <a16:creationId xmlns:a16="http://schemas.microsoft.com/office/drawing/2014/main" xmlns="" id="{8B762DA2-66FF-4C4B-AE28-7D6763B9AA2F}"/>
              </a:ext>
            </a:extLst>
          </p:cNvPr>
          <p:cNvSpPr>
            <a:spLocks noGrp="1"/>
          </p:cNvSpPr>
          <p:nvPr>
            <p:ph type="sldNum" sz="quarter" idx="12"/>
          </p:nvPr>
        </p:nvSpPr>
        <p:spPr/>
        <p:txBody>
          <a:bodyPr/>
          <a:lstStyle>
            <a:lvl1pPr>
              <a:defRPr/>
            </a:lvl1pPr>
          </a:lstStyle>
          <a:p>
            <a:pPr>
              <a:defRPr/>
            </a:pPr>
            <a:fld id="{970A6621-30F8-4080-A068-5B0E9C8A4518}" type="slidenum">
              <a:rPr lang="en-US" altLang="zh-CN"/>
              <a:pPr>
                <a:defRPr/>
              </a:pPr>
              <a:t>‹#›</a:t>
            </a:fld>
            <a:endParaRPr lang="en-US" altLang="zh-CN"/>
          </a:p>
        </p:txBody>
      </p:sp>
    </p:spTree>
    <p:extLst>
      <p:ext uri="{BB962C8B-B14F-4D97-AF65-F5344CB8AC3E}">
        <p14:creationId xmlns:p14="http://schemas.microsoft.com/office/powerpoint/2010/main" xmlns="" val="19475489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3657600"/>
            <a:ext cx="7481776" cy="342900"/>
          </a:xfrm>
        </p:spPr>
        <p:txBody>
          <a:bodyPr anchor="t">
            <a:noAutofit/>
            <a:sp3d prstMaterial="softEdge">
              <a:bevelT w="0" h="0"/>
            </a:sp3d>
          </a:bodyPr>
          <a:lstStyle>
            <a:lvl1pPr algn="r">
              <a:buNone/>
              <a:defRPr sz="1875"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4016327"/>
            <a:ext cx="3974592" cy="6858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a:t>单击此处编辑母版文本样式</a:t>
            </a:r>
          </a:p>
        </p:txBody>
      </p:sp>
      <p:sp>
        <p:nvSpPr>
          <p:cNvPr id="4" name="内容占位符 3"/>
          <p:cNvSpPr>
            <a:spLocks noGrp="1"/>
          </p:cNvSpPr>
          <p:nvPr>
            <p:ph sz="half" idx="1"/>
          </p:nvPr>
        </p:nvSpPr>
        <p:spPr>
          <a:xfrm>
            <a:off x="914400" y="205740"/>
            <a:ext cx="7479792" cy="3429000"/>
          </a:xfrm>
        </p:spPr>
        <p:txBody>
          <a:bodyPr/>
          <a:lstStyle>
            <a:lvl1pPr>
              <a:defRPr sz="2400"/>
            </a:lvl1pPr>
            <a:lvl2pPr>
              <a:defRPr sz="2100"/>
            </a:lvl2pPr>
            <a:lvl3pPr>
              <a:defRPr sz="1800"/>
            </a:lvl3pPr>
            <a:lvl4pPr>
              <a:defRPr sz="1500"/>
            </a:lvl4pPr>
            <a:lvl5pPr>
              <a:defRPr sz="15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xmlns="" id="{AD4FB9FF-46F2-41F8-8065-C06C0A3AF63D}"/>
              </a:ext>
            </a:extLst>
          </p:cNvPr>
          <p:cNvSpPr>
            <a:spLocks noGrp="1"/>
          </p:cNvSpPr>
          <p:nvPr>
            <p:ph type="dt" sz="half" idx="10"/>
          </p:nvPr>
        </p:nvSpPr>
        <p:spPr/>
        <p:txBody>
          <a:bodyPr/>
          <a:lstStyle>
            <a:lvl1pPr>
              <a:defRPr/>
            </a:lvl1pPr>
            <a:extLst/>
          </a:lstStyle>
          <a:p>
            <a:pPr>
              <a:defRPr/>
            </a:pPr>
            <a:fld id="{AD717570-DB44-4042-81DB-073ADEC6480E}" type="datetimeFigureOut">
              <a:rPr lang="en-US"/>
              <a:pPr>
                <a:defRPr/>
              </a:pPr>
              <a:t>4/7/2023</a:t>
            </a:fld>
            <a:endParaRPr lang="en-US"/>
          </a:p>
        </p:txBody>
      </p:sp>
      <p:sp>
        <p:nvSpPr>
          <p:cNvPr id="6" name="页脚占位符 5">
            <a:extLst>
              <a:ext uri="{FF2B5EF4-FFF2-40B4-BE49-F238E27FC236}">
                <a16:creationId xmlns:a16="http://schemas.microsoft.com/office/drawing/2014/main" xmlns="" id="{107266BB-3D78-4805-B9B6-EED13006E035}"/>
              </a:ext>
            </a:extLst>
          </p:cNvPr>
          <p:cNvSpPr>
            <a:spLocks noGrp="1"/>
          </p:cNvSpPr>
          <p:nvPr>
            <p:ph type="ftr" sz="quarter" idx="11"/>
          </p:nvPr>
        </p:nvSpPr>
        <p:spPr/>
        <p:txBody>
          <a:bodyPr/>
          <a:lstStyle>
            <a:lvl1pPr>
              <a:defRPr/>
            </a:lvl1pPr>
            <a:extLst/>
          </a:lstStyle>
          <a:p>
            <a:pPr>
              <a:defRPr/>
            </a:pPr>
            <a:endParaRPr lang="en-US"/>
          </a:p>
        </p:txBody>
      </p:sp>
      <p:sp>
        <p:nvSpPr>
          <p:cNvPr id="7" name="灯片编号占位符 6">
            <a:extLst>
              <a:ext uri="{FF2B5EF4-FFF2-40B4-BE49-F238E27FC236}">
                <a16:creationId xmlns:a16="http://schemas.microsoft.com/office/drawing/2014/main" xmlns="" id="{6DF08A76-C7E0-417F-997E-7A38AE269288}"/>
              </a:ext>
            </a:extLst>
          </p:cNvPr>
          <p:cNvSpPr>
            <a:spLocks noGrp="1"/>
          </p:cNvSpPr>
          <p:nvPr>
            <p:ph type="sldNum" sz="quarter" idx="12"/>
          </p:nvPr>
        </p:nvSpPr>
        <p:spPr/>
        <p:txBody>
          <a:bodyPr/>
          <a:lstStyle>
            <a:lvl1pPr>
              <a:defRPr/>
            </a:lvl1pPr>
          </a:lstStyle>
          <a:p>
            <a:pPr>
              <a:defRPr/>
            </a:pPr>
            <a:fld id="{E61D6C42-3E90-4E7F-8CA8-B40B3830D79D}" type="slidenum">
              <a:rPr lang="en-US" altLang="zh-CN"/>
              <a:pPr>
                <a:defRPr/>
              </a:pPr>
              <a:t>‹#›</a:t>
            </a:fld>
            <a:endParaRPr lang="en-US" altLang="zh-CN"/>
          </a:p>
        </p:txBody>
      </p:sp>
    </p:spTree>
    <p:extLst>
      <p:ext uri="{BB962C8B-B14F-4D97-AF65-F5344CB8AC3E}">
        <p14:creationId xmlns:p14="http://schemas.microsoft.com/office/powerpoint/2010/main" xmlns="" val="1347930636"/>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10">
            <a:extLst>
              <a:ext uri="{FF2B5EF4-FFF2-40B4-BE49-F238E27FC236}">
                <a16:creationId xmlns:a16="http://schemas.microsoft.com/office/drawing/2014/main" xmlns="" id="{84ABBED4-FB95-425F-AD56-1D9D41C4BD35}"/>
              </a:ext>
            </a:extLst>
          </p:cNvPr>
          <p:cNvSpPr>
            <a:spLocks/>
          </p:cNvSpPr>
          <p:nvPr/>
        </p:nvSpPr>
        <p:spPr bwMode="auto">
          <a:xfrm>
            <a:off x="500063" y="4458891"/>
            <a:ext cx="4940300" cy="6905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350"/>
          </a:p>
        </p:txBody>
      </p:sp>
      <p:sp>
        <p:nvSpPr>
          <p:cNvPr id="6" name="任意多边形 15">
            <a:extLst>
              <a:ext uri="{FF2B5EF4-FFF2-40B4-BE49-F238E27FC236}">
                <a16:creationId xmlns:a16="http://schemas.microsoft.com/office/drawing/2014/main" xmlns="" id="{266279EB-6E14-43CE-80FD-5F1F2B684C63}"/>
              </a:ext>
            </a:extLst>
          </p:cNvPr>
          <p:cNvSpPr>
            <a:spLocks/>
          </p:cNvSpPr>
          <p:nvPr/>
        </p:nvSpPr>
        <p:spPr bwMode="auto">
          <a:xfrm>
            <a:off x="485775" y="4454128"/>
            <a:ext cx="3690938" cy="700088"/>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Lst>
        </p:spPr>
        <p:txBody>
          <a:bodyPr/>
          <a:lstStyle/>
          <a:p>
            <a:endParaRPr lang="zh-CN" altLang="en-US" sz="1350"/>
          </a:p>
        </p:txBody>
      </p:sp>
      <p:sp>
        <p:nvSpPr>
          <p:cNvPr id="7" name="直角三角形 6">
            <a:extLst>
              <a:ext uri="{FF2B5EF4-FFF2-40B4-BE49-F238E27FC236}">
                <a16:creationId xmlns:a16="http://schemas.microsoft.com/office/drawing/2014/main" xmlns="" id="{EEC2227F-8C6A-466E-91B3-43E79F0C8DD1}"/>
              </a:ext>
            </a:extLst>
          </p:cNvPr>
          <p:cNvSpPr>
            <a:spLocks/>
          </p:cNvSpPr>
          <p:nvPr/>
        </p:nvSpPr>
        <p:spPr bwMode="auto">
          <a:xfrm>
            <a:off x="-6042" y="4343440"/>
            <a:ext cx="3402314" cy="810651"/>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cxnSp>
        <p:nvCxnSpPr>
          <p:cNvPr id="8" name="直接连接符 7">
            <a:extLst>
              <a:ext uri="{FF2B5EF4-FFF2-40B4-BE49-F238E27FC236}">
                <a16:creationId xmlns:a16="http://schemas.microsoft.com/office/drawing/2014/main" xmlns="" id="{3ED6E019-562D-41E1-9BA9-78DE7395905C}"/>
              </a:ext>
            </a:extLst>
          </p:cNvPr>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9">
            <a:extLst>
              <a:ext uri="{FF2B5EF4-FFF2-40B4-BE49-F238E27FC236}">
                <a16:creationId xmlns:a16="http://schemas.microsoft.com/office/drawing/2014/main" xmlns="" id="{18D072CD-58D6-4A99-977C-3A13057B871C}"/>
              </a:ext>
            </a:extLst>
          </p:cNvPr>
          <p:cNvSpPr/>
          <p:nvPr/>
        </p:nvSpPr>
        <p:spPr>
          <a:xfrm>
            <a:off x="8664576" y="3740944"/>
            <a:ext cx="182563"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350"/>
          </a:p>
        </p:txBody>
      </p:sp>
      <p:sp>
        <p:nvSpPr>
          <p:cNvPr id="10" name="燕尾形 20">
            <a:extLst>
              <a:ext uri="{FF2B5EF4-FFF2-40B4-BE49-F238E27FC236}">
                <a16:creationId xmlns:a16="http://schemas.microsoft.com/office/drawing/2014/main" xmlns="" id="{C87C1047-9C9C-45E8-BADF-C23AC3D6DB3D}"/>
              </a:ext>
            </a:extLst>
          </p:cNvPr>
          <p:cNvSpPr/>
          <p:nvPr/>
        </p:nvSpPr>
        <p:spPr>
          <a:xfrm>
            <a:off x="8477251" y="3740944"/>
            <a:ext cx="182563"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350"/>
          </a:p>
        </p:txBody>
      </p:sp>
      <p:sp>
        <p:nvSpPr>
          <p:cNvPr id="4" name="文本占位符 3"/>
          <p:cNvSpPr>
            <a:spLocks noGrp="1"/>
          </p:cNvSpPr>
          <p:nvPr>
            <p:ph type="body" sz="half" idx="2"/>
          </p:nvPr>
        </p:nvSpPr>
        <p:spPr>
          <a:xfrm>
            <a:off x="1141232" y="4082552"/>
            <a:ext cx="7162800" cy="486174"/>
          </a:xfrm>
          <a:noFill/>
        </p:spPr>
        <p:txBody>
          <a:bodyPr tIns="0"/>
          <a:lstStyle>
            <a:lvl1pPr marL="0" marR="13716" indent="0" algn="r">
              <a:buNone/>
              <a:defRPr sz="1050"/>
            </a:lvl1pPr>
            <a:lvl2pPr>
              <a:defRPr sz="900"/>
            </a:lvl2pPr>
            <a:lvl3pPr>
              <a:defRPr sz="750"/>
            </a:lvl3pPr>
            <a:lvl4pPr>
              <a:defRPr sz="675"/>
            </a:lvl4pPr>
            <a:lvl5pPr>
              <a:defRPr sz="675"/>
            </a:lvl5pPr>
            <a:extLst/>
          </a:lstStyle>
          <a:p>
            <a:pPr lvl="0"/>
            <a:r>
              <a:rPr lang="zh-CN" altLang="en-US"/>
              <a:t>单击此处编辑母版文本样式</a:t>
            </a:r>
          </a:p>
        </p:txBody>
      </p:sp>
      <p:sp>
        <p:nvSpPr>
          <p:cNvPr id="3" name="图片占位符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24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3648842"/>
            <a:ext cx="8075432" cy="422004"/>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a:extLst>
              <a:ext uri="{FF2B5EF4-FFF2-40B4-BE49-F238E27FC236}">
                <a16:creationId xmlns:a16="http://schemas.microsoft.com/office/drawing/2014/main" xmlns="" id="{461EE643-3D96-45B1-BAEC-22B56F624EF6}"/>
              </a:ext>
            </a:extLst>
          </p:cNvPr>
          <p:cNvSpPr>
            <a:spLocks noGrp="1"/>
          </p:cNvSpPr>
          <p:nvPr>
            <p:ph type="dt" sz="half" idx="10"/>
          </p:nvPr>
        </p:nvSpPr>
        <p:spPr/>
        <p:txBody>
          <a:bodyPr/>
          <a:lstStyle>
            <a:lvl1pPr>
              <a:defRPr>
                <a:solidFill>
                  <a:schemeClr val="tx1"/>
                </a:solidFill>
              </a:defRPr>
            </a:lvl1pPr>
            <a:extLst/>
          </a:lstStyle>
          <a:p>
            <a:pPr>
              <a:defRPr/>
            </a:pPr>
            <a:fld id="{7F24C027-60D9-4676-BC47-17184A32ABF2}" type="datetimeFigureOut">
              <a:rPr lang="en-US"/>
              <a:pPr>
                <a:defRPr/>
              </a:pPr>
              <a:t>4/7/2023</a:t>
            </a:fld>
            <a:endParaRPr lang="en-US"/>
          </a:p>
        </p:txBody>
      </p:sp>
      <p:sp>
        <p:nvSpPr>
          <p:cNvPr id="12" name="页脚占位符 5">
            <a:extLst>
              <a:ext uri="{FF2B5EF4-FFF2-40B4-BE49-F238E27FC236}">
                <a16:creationId xmlns:a16="http://schemas.microsoft.com/office/drawing/2014/main" xmlns="" id="{CB4C7D1C-8EF3-4ABA-A8A2-EB9E4B574D5D}"/>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灯片编号占位符 6">
            <a:extLst>
              <a:ext uri="{FF2B5EF4-FFF2-40B4-BE49-F238E27FC236}">
                <a16:creationId xmlns:a16="http://schemas.microsoft.com/office/drawing/2014/main" xmlns="" id="{68CB8F3C-9046-4573-A013-F0FE7CB07B49}"/>
              </a:ext>
            </a:extLst>
          </p:cNvPr>
          <p:cNvSpPr>
            <a:spLocks noGrp="1"/>
          </p:cNvSpPr>
          <p:nvPr>
            <p:ph type="sldNum" sz="quarter" idx="12"/>
          </p:nvPr>
        </p:nvSpPr>
        <p:spPr/>
        <p:txBody>
          <a:bodyPr/>
          <a:lstStyle>
            <a:lvl1pPr>
              <a:defRPr/>
            </a:lvl1pPr>
          </a:lstStyle>
          <a:p>
            <a:pPr>
              <a:defRPr/>
            </a:pPr>
            <a:fld id="{76F02CF7-C039-428A-9CDD-513BC8DE07FC}" type="slidenum">
              <a:rPr lang="en-US" altLang="zh-CN"/>
              <a:pPr>
                <a:defRPr/>
              </a:pPr>
              <a:t>‹#›</a:t>
            </a:fld>
            <a:endParaRPr lang="en-US" altLang="zh-CN"/>
          </a:p>
        </p:txBody>
      </p:sp>
    </p:spTree>
    <p:extLst>
      <p:ext uri="{BB962C8B-B14F-4D97-AF65-F5344CB8AC3E}">
        <p14:creationId xmlns:p14="http://schemas.microsoft.com/office/powerpoint/2010/main" xmlns="" val="4076018258"/>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10997"/>
            <a:ext cx="8229600" cy="328955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xmlns="" id="{DD5697D3-D04D-4D49-B13A-71F3DF6376D2}"/>
              </a:ext>
            </a:extLst>
          </p:cNvPr>
          <p:cNvSpPr>
            <a:spLocks noGrp="1"/>
          </p:cNvSpPr>
          <p:nvPr>
            <p:ph type="dt" sz="half" idx="10"/>
          </p:nvPr>
        </p:nvSpPr>
        <p:spPr/>
        <p:txBody>
          <a:bodyPr/>
          <a:lstStyle>
            <a:lvl1pPr>
              <a:defRPr/>
            </a:lvl1pPr>
          </a:lstStyle>
          <a:p>
            <a:pPr>
              <a:defRPr/>
            </a:pPr>
            <a:fld id="{DB49CC51-7551-466F-914B-D8DC21AA54D3}" type="datetimeFigureOut">
              <a:rPr lang="en-US"/>
              <a:pPr>
                <a:defRPr/>
              </a:pPr>
              <a:t>4/7/2023</a:t>
            </a:fld>
            <a:endParaRPr lang="en-US" dirty="0"/>
          </a:p>
        </p:txBody>
      </p:sp>
      <p:sp>
        <p:nvSpPr>
          <p:cNvPr id="5" name="页脚占位符 21">
            <a:extLst>
              <a:ext uri="{FF2B5EF4-FFF2-40B4-BE49-F238E27FC236}">
                <a16:creationId xmlns:a16="http://schemas.microsoft.com/office/drawing/2014/main" xmlns="" id="{3BDF329E-AEE9-4EEE-AEF1-1043B77E8B66}"/>
              </a:ext>
            </a:extLst>
          </p:cNvPr>
          <p:cNvSpPr>
            <a:spLocks noGrp="1"/>
          </p:cNvSpPr>
          <p:nvPr>
            <p:ph type="ftr" sz="quarter" idx="11"/>
          </p:nvPr>
        </p:nvSpPr>
        <p:spPr/>
        <p:txBody>
          <a:bodyPr/>
          <a:lstStyle>
            <a:lvl1pPr>
              <a:defRPr/>
            </a:lvl1pPr>
          </a:lstStyle>
          <a:p>
            <a:pPr>
              <a:defRPr/>
            </a:pPr>
            <a:endParaRPr lang="en-US"/>
          </a:p>
        </p:txBody>
      </p:sp>
      <p:sp>
        <p:nvSpPr>
          <p:cNvPr id="6" name="灯片编号占位符 17">
            <a:extLst>
              <a:ext uri="{FF2B5EF4-FFF2-40B4-BE49-F238E27FC236}">
                <a16:creationId xmlns:a16="http://schemas.microsoft.com/office/drawing/2014/main" xmlns="" id="{163FD04D-E718-4159-89A6-EFA35D5A1604}"/>
              </a:ext>
            </a:extLst>
          </p:cNvPr>
          <p:cNvSpPr>
            <a:spLocks noGrp="1"/>
          </p:cNvSpPr>
          <p:nvPr>
            <p:ph type="sldNum" sz="quarter" idx="12"/>
          </p:nvPr>
        </p:nvSpPr>
        <p:spPr/>
        <p:txBody>
          <a:bodyPr/>
          <a:lstStyle>
            <a:lvl1pPr>
              <a:defRPr/>
            </a:lvl1pPr>
          </a:lstStyle>
          <a:p>
            <a:pPr>
              <a:defRPr/>
            </a:pPr>
            <a:fld id="{AAA9A53D-B2F9-47D8-B6C3-BE1C0002BCA1}" type="slidenum">
              <a:rPr lang="en-US" altLang="zh-CN"/>
              <a:pPr>
                <a:defRPr/>
              </a:pPr>
              <a:t>‹#›</a:t>
            </a:fld>
            <a:endParaRPr lang="en-US" altLang="zh-CN"/>
          </a:p>
        </p:txBody>
      </p:sp>
    </p:spTree>
    <p:extLst>
      <p:ext uri="{BB962C8B-B14F-4D97-AF65-F5344CB8AC3E}">
        <p14:creationId xmlns:p14="http://schemas.microsoft.com/office/powerpoint/2010/main" xmlns="" val="38523532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05980"/>
            <a:ext cx="1777470" cy="419457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05981"/>
            <a:ext cx="6324600" cy="419457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xmlns="" id="{2A85DFB0-52F2-4F1F-99BC-5382B8785BE1}"/>
              </a:ext>
            </a:extLst>
          </p:cNvPr>
          <p:cNvSpPr>
            <a:spLocks noGrp="1"/>
          </p:cNvSpPr>
          <p:nvPr>
            <p:ph type="dt" sz="half" idx="10"/>
          </p:nvPr>
        </p:nvSpPr>
        <p:spPr/>
        <p:txBody>
          <a:bodyPr/>
          <a:lstStyle>
            <a:lvl1pPr>
              <a:defRPr/>
            </a:lvl1pPr>
          </a:lstStyle>
          <a:p>
            <a:pPr>
              <a:defRPr/>
            </a:pPr>
            <a:fld id="{01BA8288-F3EB-4011-AEAC-F79D52FC4AEE}" type="datetimeFigureOut">
              <a:rPr lang="en-US"/>
              <a:pPr>
                <a:defRPr/>
              </a:pPr>
              <a:t>4/7/2023</a:t>
            </a:fld>
            <a:endParaRPr lang="en-US" dirty="0"/>
          </a:p>
        </p:txBody>
      </p:sp>
      <p:sp>
        <p:nvSpPr>
          <p:cNvPr id="5" name="页脚占位符 21">
            <a:extLst>
              <a:ext uri="{FF2B5EF4-FFF2-40B4-BE49-F238E27FC236}">
                <a16:creationId xmlns:a16="http://schemas.microsoft.com/office/drawing/2014/main" xmlns="" id="{C6D2A170-BAB9-46C1-A30B-5A0014592476}"/>
              </a:ext>
            </a:extLst>
          </p:cNvPr>
          <p:cNvSpPr>
            <a:spLocks noGrp="1"/>
          </p:cNvSpPr>
          <p:nvPr>
            <p:ph type="ftr" sz="quarter" idx="11"/>
          </p:nvPr>
        </p:nvSpPr>
        <p:spPr/>
        <p:txBody>
          <a:bodyPr/>
          <a:lstStyle>
            <a:lvl1pPr>
              <a:defRPr/>
            </a:lvl1pPr>
          </a:lstStyle>
          <a:p>
            <a:pPr>
              <a:defRPr/>
            </a:pPr>
            <a:endParaRPr lang="en-US"/>
          </a:p>
        </p:txBody>
      </p:sp>
      <p:sp>
        <p:nvSpPr>
          <p:cNvPr id="6" name="灯片编号占位符 17">
            <a:extLst>
              <a:ext uri="{FF2B5EF4-FFF2-40B4-BE49-F238E27FC236}">
                <a16:creationId xmlns:a16="http://schemas.microsoft.com/office/drawing/2014/main" xmlns="" id="{190E91FF-5570-4411-ABA3-68B100703E2B}"/>
              </a:ext>
            </a:extLst>
          </p:cNvPr>
          <p:cNvSpPr>
            <a:spLocks noGrp="1"/>
          </p:cNvSpPr>
          <p:nvPr>
            <p:ph type="sldNum" sz="quarter" idx="12"/>
          </p:nvPr>
        </p:nvSpPr>
        <p:spPr/>
        <p:txBody>
          <a:bodyPr/>
          <a:lstStyle>
            <a:lvl1pPr>
              <a:defRPr/>
            </a:lvl1pPr>
          </a:lstStyle>
          <a:p>
            <a:pPr>
              <a:defRPr/>
            </a:pPr>
            <a:fld id="{392083BE-408C-46BF-BEFA-5A3E49094B96}" type="slidenum">
              <a:rPr lang="en-US" altLang="zh-CN"/>
              <a:pPr>
                <a:defRPr/>
              </a:pPr>
              <a:t>‹#›</a:t>
            </a:fld>
            <a:endParaRPr lang="en-US" altLang="zh-CN"/>
          </a:p>
        </p:txBody>
      </p:sp>
    </p:spTree>
    <p:extLst>
      <p:ext uri="{BB962C8B-B14F-4D97-AF65-F5344CB8AC3E}">
        <p14:creationId xmlns:p14="http://schemas.microsoft.com/office/powerpoint/2010/main" xmlns="" val="31866049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131220"/>
            <a:ext cx="7886700" cy="994172"/>
          </a:xfrm>
          <a:prstGeom prst="rect">
            <a:avLst/>
          </a:prstGeom>
        </p:spPr>
        <p:txBody>
          <a:bodyPr>
            <a:noAutofit/>
          </a:bodyPr>
          <a:lstStyle>
            <a:lvl1pPr algn="ctr">
              <a:defRPr sz="45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xmlns="" val="12583288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38100"/>
            <a:ext cx="7194550" cy="59055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861760"/>
            <a:ext cx="8629650" cy="342900"/>
          </a:xfrm>
        </p:spPr>
        <p:txBody>
          <a:bodyPr>
            <a:normAutofit/>
          </a:bodyPr>
          <a:lstStyle>
            <a:lvl1pPr marL="0" indent="0">
              <a:buFont typeface="Arial" panose="020B0604020202020204" pitchFamily="34" charset="0"/>
              <a:buNone/>
              <a:defRPr sz="2250" baseline="0">
                <a:solidFill>
                  <a:schemeClr val="tx2"/>
                </a:solidFill>
                <a:latin typeface="Verdana" panose="020B0604030504040204" pitchFamily="34" charset="0"/>
                <a:ea typeface="微软雅黑" panose="020B0503020204020204" pitchFamily="34" charset="-122"/>
              </a:defRPr>
            </a:lvl1pPr>
            <a:lvl2pPr marL="3429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290385"/>
            <a:ext cx="8629650" cy="325755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xmlns="" val="128549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C000"/>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80166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00150"/>
            <a:ext cx="4038600" cy="1843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157537"/>
            <a:ext cx="4038600" cy="18442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20429724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a:extLst>
              <a:ext uri="{FF2B5EF4-FFF2-40B4-BE49-F238E27FC236}">
                <a16:creationId xmlns:a16="http://schemas.microsoft.com/office/drawing/2014/main" xmlns="" id="{5756082E-33E6-4211-B5E0-A1D6712317F7}"/>
              </a:ext>
            </a:extLst>
          </p:cNvPr>
          <p:cNvSpPr/>
          <p:nvPr/>
        </p:nvSpPr>
        <p:spPr>
          <a:xfrm>
            <a:off x="0" y="3498056"/>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grpSp>
        <p:nvGrpSpPr>
          <p:cNvPr id="5" name="组合 15">
            <a:extLst>
              <a:ext uri="{FF2B5EF4-FFF2-40B4-BE49-F238E27FC236}">
                <a16:creationId xmlns:a16="http://schemas.microsoft.com/office/drawing/2014/main" xmlns="" id="{C864F780-24FB-4AF9-BBCA-8CD30F785E44}"/>
              </a:ext>
            </a:extLst>
          </p:cNvPr>
          <p:cNvGrpSpPr>
            <a:grpSpLocks/>
          </p:cNvGrpSpPr>
          <p:nvPr/>
        </p:nvGrpSpPr>
        <p:grpSpPr bwMode="auto">
          <a:xfrm>
            <a:off x="-3175" y="3714750"/>
            <a:ext cx="9147175" cy="1433513"/>
            <a:chOff x="-3765" y="4832896"/>
            <a:chExt cx="9147765" cy="2032192"/>
          </a:xfrm>
        </p:grpSpPr>
        <p:sp>
          <p:nvSpPr>
            <p:cNvPr id="6" name="任意多边形 16">
              <a:extLst>
                <a:ext uri="{FF2B5EF4-FFF2-40B4-BE49-F238E27FC236}">
                  <a16:creationId xmlns:a16="http://schemas.microsoft.com/office/drawing/2014/main" xmlns="" id="{E6139904-F33F-44BD-BA4A-4B5FF449AB65}"/>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350"/>
            </a:p>
          </p:txBody>
        </p:sp>
        <p:sp>
          <p:nvSpPr>
            <p:cNvPr id="7" name="任意多边形 18">
              <a:extLst>
                <a:ext uri="{FF2B5EF4-FFF2-40B4-BE49-F238E27FC236}">
                  <a16:creationId xmlns:a16="http://schemas.microsoft.com/office/drawing/2014/main" xmlns="" id="{3B06C13C-61B4-4885-9CBC-8CB2A8F71C04}"/>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Lst>
          </p:spPr>
          <p:txBody>
            <a:bodyPr/>
            <a:lstStyle/>
            <a:p>
              <a:endParaRPr lang="zh-CN" altLang="en-US" sz="1350"/>
            </a:p>
          </p:txBody>
        </p:sp>
        <p:sp>
          <p:nvSpPr>
            <p:cNvPr id="8" name="任意多边形 19">
              <a:extLst>
                <a:ext uri="{FF2B5EF4-FFF2-40B4-BE49-F238E27FC236}">
                  <a16:creationId xmlns:a16="http://schemas.microsoft.com/office/drawing/2014/main" xmlns="" id="{0FF2D79A-D321-4DBC-BBD9-E61BD101647C}"/>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cxnSp>
          <p:nvCxnSpPr>
            <p:cNvPr id="10" name="直接连接符 9">
              <a:extLst>
                <a:ext uri="{FF2B5EF4-FFF2-40B4-BE49-F238E27FC236}">
                  <a16:creationId xmlns:a16="http://schemas.microsoft.com/office/drawing/2014/main" xmlns="" id="{1C7834C3-2EF7-4931-8D43-1E9901F6C783}"/>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314451"/>
            <a:ext cx="7772400" cy="1372321"/>
          </a:xfrm>
        </p:spPr>
        <p:txBody>
          <a:bodyPr anchor="b"/>
          <a:lstStyle>
            <a:lvl1pPr algn="r">
              <a:defRPr sz="36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2708705"/>
            <a:ext cx="7772400" cy="899778"/>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a:t>单击此处编辑母版副标题样式</a:t>
            </a:r>
            <a:endParaRPr lang="en-US"/>
          </a:p>
        </p:txBody>
      </p:sp>
      <p:sp>
        <p:nvSpPr>
          <p:cNvPr id="11" name="日期占位符 29">
            <a:extLst>
              <a:ext uri="{FF2B5EF4-FFF2-40B4-BE49-F238E27FC236}">
                <a16:creationId xmlns:a16="http://schemas.microsoft.com/office/drawing/2014/main" xmlns="" id="{B3350C74-3B9F-418D-B39D-62DFE8FC46E2}"/>
              </a:ext>
            </a:extLst>
          </p:cNvPr>
          <p:cNvSpPr>
            <a:spLocks noGrp="1"/>
          </p:cNvSpPr>
          <p:nvPr>
            <p:ph type="dt" sz="half" idx="10"/>
          </p:nvPr>
        </p:nvSpPr>
        <p:spPr/>
        <p:txBody>
          <a:bodyPr/>
          <a:lstStyle>
            <a:lvl1pPr>
              <a:defRPr>
                <a:solidFill>
                  <a:srgbClr val="FFFFFF"/>
                </a:solidFill>
              </a:defRPr>
            </a:lvl1pPr>
            <a:extLst/>
          </a:lstStyle>
          <a:p>
            <a:pPr>
              <a:defRPr/>
            </a:pPr>
            <a:fld id="{4F7C0C6D-21F2-4EBF-A1BA-44D4873F86B0}" type="datetimeFigureOut">
              <a:rPr lang="en-US"/>
              <a:pPr>
                <a:defRPr/>
              </a:pPr>
              <a:t>4/7/2023</a:t>
            </a:fld>
            <a:endParaRPr lang="en-US" dirty="0"/>
          </a:p>
        </p:txBody>
      </p:sp>
      <p:sp>
        <p:nvSpPr>
          <p:cNvPr id="12" name="页脚占位符 18">
            <a:extLst>
              <a:ext uri="{FF2B5EF4-FFF2-40B4-BE49-F238E27FC236}">
                <a16:creationId xmlns:a16="http://schemas.microsoft.com/office/drawing/2014/main" xmlns="" id="{52742D8E-5B08-4442-BE89-BA1BB66ABAFD}"/>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灯片编号占位符 26">
            <a:extLst>
              <a:ext uri="{FF2B5EF4-FFF2-40B4-BE49-F238E27FC236}">
                <a16:creationId xmlns:a16="http://schemas.microsoft.com/office/drawing/2014/main" xmlns="" id="{9C3C5B5F-6927-4B03-A3DD-BFB35AB7D945}"/>
              </a:ext>
            </a:extLst>
          </p:cNvPr>
          <p:cNvSpPr>
            <a:spLocks noGrp="1"/>
          </p:cNvSpPr>
          <p:nvPr>
            <p:ph type="sldNum" sz="quarter" idx="12"/>
          </p:nvPr>
        </p:nvSpPr>
        <p:spPr/>
        <p:txBody>
          <a:bodyPr/>
          <a:lstStyle>
            <a:lvl1pPr>
              <a:defRPr>
                <a:solidFill>
                  <a:srgbClr val="FFFFFF"/>
                </a:solidFill>
              </a:defRPr>
            </a:lvl1pPr>
          </a:lstStyle>
          <a:p>
            <a:pPr>
              <a:defRPr/>
            </a:pPr>
            <a:fld id="{F40C9091-D870-4758-8BCA-93E9FFF0B6F0}" type="slidenum">
              <a:rPr lang="en-US" altLang="zh-CN"/>
              <a:pPr>
                <a:defRPr/>
              </a:pPr>
              <a:t>‹#›</a:t>
            </a:fld>
            <a:endParaRPr lang="en-US" altLang="zh-CN"/>
          </a:p>
        </p:txBody>
      </p:sp>
    </p:spTree>
    <p:extLst>
      <p:ext uri="{BB962C8B-B14F-4D97-AF65-F5344CB8AC3E}">
        <p14:creationId xmlns:p14="http://schemas.microsoft.com/office/powerpoint/2010/main" xmlns="" val="15773174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a:extLst>
              <a:ext uri="{FF2B5EF4-FFF2-40B4-BE49-F238E27FC236}">
                <a16:creationId xmlns:a16="http://schemas.microsoft.com/office/drawing/2014/main" xmlns="" id="{AE4AF648-C85D-441D-B8A4-51006A7DAA42}"/>
              </a:ext>
            </a:extLst>
          </p:cNvPr>
          <p:cNvSpPr>
            <a:spLocks noGrp="1"/>
          </p:cNvSpPr>
          <p:nvPr>
            <p:ph type="dt" sz="half" idx="10"/>
          </p:nvPr>
        </p:nvSpPr>
        <p:spPr/>
        <p:txBody>
          <a:bodyPr/>
          <a:lstStyle>
            <a:lvl1pPr>
              <a:defRPr/>
            </a:lvl1pPr>
          </a:lstStyle>
          <a:p>
            <a:pPr>
              <a:defRPr/>
            </a:pPr>
            <a:fld id="{7ED93769-73AA-4F77-A20E-C1A983D64A7B}" type="datetimeFigureOut">
              <a:rPr lang="en-US"/>
              <a:pPr>
                <a:defRPr/>
              </a:pPr>
              <a:t>4/7/2023</a:t>
            </a:fld>
            <a:endParaRPr lang="en-US" dirty="0"/>
          </a:p>
        </p:txBody>
      </p:sp>
      <p:sp>
        <p:nvSpPr>
          <p:cNvPr id="5" name="页脚占位符 21">
            <a:extLst>
              <a:ext uri="{FF2B5EF4-FFF2-40B4-BE49-F238E27FC236}">
                <a16:creationId xmlns:a16="http://schemas.microsoft.com/office/drawing/2014/main" xmlns="" id="{4FB4AAC7-DC4B-4645-9B21-F8113DE50FAE}"/>
              </a:ext>
            </a:extLst>
          </p:cNvPr>
          <p:cNvSpPr>
            <a:spLocks noGrp="1"/>
          </p:cNvSpPr>
          <p:nvPr>
            <p:ph type="ftr" sz="quarter" idx="11"/>
          </p:nvPr>
        </p:nvSpPr>
        <p:spPr/>
        <p:txBody>
          <a:bodyPr/>
          <a:lstStyle>
            <a:lvl1pPr>
              <a:defRPr/>
            </a:lvl1pPr>
          </a:lstStyle>
          <a:p>
            <a:pPr>
              <a:defRPr/>
            </a:pPr>
            <a:endParaRPr lang="en-US"/>
          </a:p>
        </p:txBody>
      </p:sp>
      <p:sp>
        <p:nvSpPr>
          <p:cNvPr id="6" name="灯片编号占位符 17">
            <a:extLst>
              <a:ext uri="{FF2B5EF4-FFF2-40B4-BE49-F238E27FC236}">
                <a16:creationId xmlns:a16="http://schemas.microsoft.com/office/drawing/2014/main" xmlns="" id="{33EB56C2-D574-41C9-9BA3-CA61A30B5E91}"/>
              </a:ext>
            </a:extLst>
          </p:cNvPr>
          <p:cNvSpPr>
            <a:spLocks noGrp="1"/>
          </p:cNvSpPr>
          <p:nvPr>
            <p:ph type="sldNum" sz="quarter" idx="12"/>
          </p:nvPr>
        </p:nvSpPr>
        <p:spPr/>
        <p:txBody>
          <a:bodyPr/>
          <a:lstStyle>
            <a:lvl1pPr>
              <a:defRPr/>
            </a:lvl1pPr>
          </a:lstStyle>
          <a:p>
            <a:pPr>
              <a:defRPr/>
            </a:pPr>
            <a:fld id="{32A7190C-CD47-4CD6-8621-AA3CD022807C}" type="slidenum">
              <a:rPr lang="en-US" altLang="zh-CN"/>
              <a:pPr>
                <a:defRPr/>
              </a:pPr>
              <a:t>‹#›</a:t>
            </a:fld>
            <a:endParaRPr lang="en-US" altLang="zh-CN"/>
          </a:p>
        </p:txBody>
      </p:sp>
    </p:spTree>
    <p:extLst>
      <p:ext uri="{BB962C8B-B14F-4D97-AF65-F5344CB8AC3E}">
        <p14:creationId xmlns:p14="http://schemas.microsoft.com/office/powerpoint/2010/main" xmlns="" val="3026304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10">
            <a:extLst>
              <a:ext uri="{FF2B5EF4-FFF2-40B4-BE49-F238E27FC236}">
                <a16:creationId xmlns:a16="http://schemas.microsoft.com/office/drawing/2014/main" xmlns="" id="{DCE134C8-600F-44CD-8FD0-B44AB0CC034B}"/>
              </a:ext>
            </a:extLst>
          </p:cNvPr>
          <p:cNvSpPr/>
          <p:nvPr/>
        </p:nvSpPr>
        <p:spPr>
          <a:xfrm>
            <a:off x="3636963" y="2253854"/>
            <a:ext cx="182562"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350"/>
          </a:p>
        </p:txBody>
      </p:sp>
      <p:sp>
        <p:nvSpPr>
          <p:cNvPr id="5" name="燕尾形 15">
            <a:extLst>
              <a:ext uri="{FF2B5EF4-FFF2-40B4-BE49-F238E27FC236}">
                <a16:creationId xmlns:a16="http://schemas.microsoft.com/office/drawing/2014/main" xmlns="" id="{29E6BDF1-72C5-4D4B-80B9-B76BCA0E5066}"/>
              </a:ext>
            </a:extLst>
          </p:cNvPr>
          <p:cNvSpPr/>
          <p:nvPr/>
        </p:nvSpPr>
        <p:spPr>
          <a:xfrm>
            <a:off x="3449638" y="2253854"/>
            <a:ext cx="18415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350"/>
          </a:p>
        </p:txBody>
      </p:sp>
      <p:sp>
        <p:nvSpPr>
          <p:cNvPr id="2" name="标题 1"/>
          <p:cNvSpPr>
            <a:spLocks noGrp="1"/>
          </p:cNvSpPr>
          <p:nvPr>
            <p:ph type="title"/>
          </p:nvPr>
        </p:nvSpPr>
        <p:spPr>
          <a:xfrm>
            <a:off x="722376" y="794784"/>
            <a:ext cx="7772400" cy="1371600"/>
          </a:xfrm>
        </p:spPr>
        <p:txBody>
          <a:bodyPr anchor="b"/>
          <a:lstStyle>
            <a:lvl1pPr algn="r">
              <a:buNone/>
              <a:defRPr sz="36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198784"/>
            <a:ext cx="4572000" cy="1091166"/>
          </a:xfrm>
        </p:spPr>
        <p:txBody>
          <a:bodyPr/>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a:r>
              <a:rPr lang="zh-CN" altLang="en-US"/>
              <a:t>单击此处编辑母版文本样式</a:t>
            </a:r>
          </a:p>
        </p:txBody>
      </p:sp>
      <p:sp>
        <p:nvSpPr>
          <p:cNvPr id="6" name="日期占位符 3">
            <a:extLst>
              <a:ext uri="{FF2B5EF4-FFF2-40B4-BE49-F238E27FC236}">
                <a16:creationId xmlns:a16="http://schemas.microsoft.com/office/drawing/2014/main" xmlns="" id="{C47F39D9-D2BB-4672-9A04-ED81C41C6803}"/>
              </a:ext>
            </a:extLst>
          </p:cNvPr>
          <p:cNvSpPr>
            <a:spLocks noGrp="1"/>
          </p:cNvSpPr>
          <p:nvPr>
            <p:ph type="dt" sz="half" idx="10"/>
          </p:nvPr>
        </p:nvSpPr>
        <p:spPr/>
        <p:txBody>
          <a:bodyPr/>
          <a:lstStyle>
            <a:lvl1pPr>
              <a:defRPr/>
            </a:lvl1pPr>
            <a:extLst/>
          </a:lstStyle>
          <a:p>
            <a:pPr>
              <a:defRPr/>
            </a:pPr>
            <a:fld id="{857D8641-D157-4CFB-B240-32C043A4B21C}" type="datetimeFigureOut">
              <a:rPr lang="en-US"/>
              <a:pPr>
                <a:defRPr/>
              </a:pPr>
              <a:t>4/7/2023</a:t>
            </a:fld>
            <a:endParaRPr lang="en-US"/>
          </a:p>
        </p:txBody>
      </p:sp>
      <p:sp>
        <p:nvSpPr>
          <p:cNvPr id="7" name="页脚占位符 4">
            <a:extLst>
              <a:ext uri="{FF2B5EF4-FFF2-40B4-BE49-F238E27FC236}">
                <a16:creationId xmlns:a16="http://schemas.microsoft.com/office/drawing/2014/main" xmlns="" id="{08B5EF02-1AFB-405C-AC53-B270926F968A}"/>
              </a:ext>
            </a:extLst>
          </p:cNvPr>
          <p:cNvSpPr>
            <a:spLocks noGrp="1"/>
          </p:cNvSpPr>
          <p:nvPr>
            <p:ph type="ftr" sz="quarter" idx="11"/>
          </p:nvPr>
        </p:nvSpPr>
        <p:spPr/>
        <p:txBody>
          <a:bodyPr/>
          <a:lstStyle>
            <a:lvl1pPr>
              <a:defRPr/>
            </a:lvl1pPr>
            <a:extLst/>
          </a:lstStyle>
          <a:p>
            <a:pPr>
              <a:defRPr/>
            </a:pPr>
            <a:endParaRPr lang="en-US"/>
          </a:p>
        </p:txBody>
      </p:sp>
      <p:sp>
        <p:nvSpPr>
          <p:cNvPr id="8" name="灯片编号占位符 5">
            <a:extLst>
              <a:ext uri="{FF2B5EF4-FFF2-40B4-BE49-F238E27FC236}">
                <a16:creationId xmlns:a16="http://schemas.microsoft.com/office/drawing/2014/main" xmlns="" id="{96DE7C13-1DCF-47D2-A16F-38D46533EF46}"/>
              </a:ext>
            </a:extLst>
          </p:cNvPr>
          <p:cNvSpPr>
            <a:spLocks noGrp="1"/>
          </p:cNvSpPr>
          <p:nvPr>
            <p:ph type="sldNum" sz="quarter" idx="12"/>
          </p:nvPr>
        </p:nvSpPr>
        <p:spPr/>
        <p:txBody>
          <a:bodyPr/>
          <a:lstStyle>
            <a:lvl1pPr>
              <a:defRPr/>
            </a:lvl1pPr>
          </a:lstStyle>
          <a:p>
            <a:pPr>
              <a:defRPr/>
            </a:pPr>
            <a:fld id="{167107BF-A2EB-4043-8A9B-6B6DB4B33E44}" type="slidenum">
              <a:rPr lang="en-US" altLang="zh-CN"/>
              <a:pPr>
                <a:defRPr/>
              </a:pPr>
              <a:t>‹#›</a:t>
            </a:fld>
            <a:endParaRPr lang="en-US" altLang="zh-CN"/>
          </a:p>
        </p:txBody>
      </p:sp>
    </p:spTree>
    <p:extLst>
      <p:ext uri="{BB962C8B-B14F-4D97-AF65-F5344CB8AC3E}">
        <p14:creationId xmlns:p14="http://schemas.microsoft.com/office/powerpoint/2010/main" xmlns="" val="4046762109"/>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110997"/>
            <a:ext cx="4038600" cy="3394472"/>
          </a:xfrm>
        </p:spPr>
        <p:txBody>
          <a:bodyPr/>
          <a:lstStyle>
            <a:lvl1pPr>
              <a:defRPr sz="2100"/>
            </a:lvl1pPr>
            <a:lvl2pPr>
              <a:defRPr sz="1800"/>
            </a:lvl2pPr>
            <a:lvl3pPr>
              <a:defRPr sz="1500"/>
            </a:lvl3pPr>
            <a:lvl4pPr>
              <a:defRPr sz="1350"/>
            </a:lvl4pPr>
            <a:lvl5pPr>
              <a:defRPr sz="135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110997"/>
            <a:ext cx="4038600" cy="3394472"/>
          </a:xfrm>
        </p:spPr>
        <p:txBody>
          <a:bodyPr/>
          <a:lstStyle>
            <a:lvl1pPr>
              <a:defRPr sz="2100"/>
            </a:lvl1pPr>
            <a:lvl2pPr>
              <a:defRPr sz="1800"/>
            </a:lvl2pPr>
            <a:lvl3pPr>
              <a:defRPr sz="1500"/>
            </a:lvl3pPr>
            <a:lvl4pPr>
              <a:defRPr sz="1350"/>
            </a:lvl4pPr>
            <a:lvl5pPr>
              <a:defRPr sz="135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xmlns="" id="{65DF07AE-BCA9-4F44-A54F-6917EE677CA1}"/>
              </a:ext>
            </a:extLst>
          </p:cNvPr>
          <p:cNvSpPr>
            <a:spLocks noGrp="1"/>
          </p:cNvSpPr>
          <p:nvPr>
            <p:ph type="dt" sz="half" idx="10"/>
          </p:nvPr>
        </p:nvSpPr>
        <p:spPr/>
        <p:txBody>
          <a:bodyPr/>
          <a:lstStyle>
            <a:lvl1pPr>
              <a:defRPr/>
            </a:lvl1pPr>
            <a:extLst/>
          </a:lstStyle>
          <a:p>
            <a:pPr>
              <a:defRPr/>
            </a:pPr>
            <a:fld id="{44F4D31D-9D88-4A09-8374-4C77267C022E}" type="datetimeFigureOut">
              <a:rPr lang="en-US"/>
              <a:pPr>
                <a:defRPr/>
              </a:pPr>
              <a:t>4/7/2023</a:t>
            </a:fld>
            <a:endParaRPr lang="en-US"/>
          </a:p>
        </p:txBody>
      </p:sp>
      <p:sp>
        <p:nvSpPr>
          <p:cNvPr id="6" name="页脚占位符 5">
            <a:extLst>
              <a:ext uri="{FF2B5EF4-FFF2-40B4-BE49-F238E27FC236}">
                <a16:creationId xmlns:a16="http://schemas.microsoft.com/office/drawing/2014/main" xmlns="" id="{C1B0FBCB-77BC-4C9A-AB1C-BB6037559931}"/>
              </a:ext>
            </a:extLst>
          </p:cNvPr>
          <p:cNvSpPr>
            <a:spLocks noGrp="1"/>
          </p:cNvSpPr>
          <p:nvPr>
            <p:ph type="ftr" sz="quarter" idx="11"/>
          </p:nvPr>
        </p:nvSpPr>
        <p:spPr/>
        <p:txBody>
          <a:bodyPr/>
          <a:lstStyle>
            <a:lvl1pPr>
              <a:defRPr/>
            </a:lvl1pPr>
            <a:extLst/>
          </a:lstStyle>
          <a:p>
            <a:pPr>
              <a:defRPr/>
            </a:pPr>
            <a:endParaRPr lang="en-US"/>
          </a:p>
        </p:txBody>
      </p:sp>
      <p:sp>
        <p:nvSpPr>
          <p:cNvPr id="7" name="灯片编号占位符 6">
            <a:extLst>
              <a:ext uri="{FF2B5EF4-FFF2-40B4-BE49-F238E27FC236}">
                <a16:creationId xmlns:a16="http://schemas.microsoft.com/office/drawing/2014/main" xmlns="" id="{79AEE39A-18A6-48A2-B2CC-BFA2889FD2E4}"/>
              </a:ext>
            </a:extLst>
          </p:cNvPr>
          <p:cNvSpPr>
            <a:spLocks noGrp="1"/>
          </p:cNvSpPr>
          <p:nvPr>
            <p:ph type="sldNum" sz="quarter" idx="12"/>
          </p:nvPr>
        </p:nvSpPr>
        <p:spPr/>
        <p:txBody>
          <a:bodyPr/>
          <a:lstStyle>
            <a:lvl1pPr>
              <a:defRPr/>
            </a:lvl1pPr>
          </a:lstStyle>
          <a:p>
            <a:pPr>
              <a:defRPr/>
            </a:pPr>
            <a:fld id="{1595EEE7-6BBB-4DE8-AA73-1266DC299366}" type="slidenum">
              <a:rPr lang="en-US" altLang="zh-CN"/>
              <a:pPr>
                <a:defRPr/>
              </a:pPr>
              <a:t>‹#›</a:t>
            </a:fld>
            <a:endParaRPr lang="en-US" altLang="zh-CN"/>
          </a:p>
        </p:txBody>
      </p:sp>
    </p:spTree>
    <p:extLst>
      <p:ext uri="{BB962C8B-B14F-4D97-AF65-F5344CB8AC3E}">
        <p14:creationId xmlns:p14="http://schemas.microsoft.com/office/powerpoint/2010/main" xmlns="" val="2454676158"/>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8229600" cy="85725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a:t>单击此处编辑母版文本样式</a:t>
            </a:r>
          </a:p>
        </p:txBody>
      </p:sp>
      <p:sp>
        <p:nvSpPr>
          <p:cNvPr id="5" name="内容占位符 4"/>
          <p:cNvSpPr>
            <a:spLocks noGrp="1"/>
          </p:cNvSpPr>
          <p:nvPr>
            <p:ph sz="quarter" idx="2"/>
          </p:nvPr>
        </p:nvSpPr>
        <p:spPr>
          <a:xfrm>
            <a:off x="457200" y="1083221"/>
            <a:ext cx="4040188" cy="2956322"/>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6" y="1083221"/>
            <a:ext cx="4041775" cy="2956322"/>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xmlns="" id="{EE778324-8757-4036-87BE-CF77B89F7025}"/>
              </a:ext>
            </a:extLst>
          </p:cNvPr>
          <p:cNvSpPr>
            <a:spLocks noGrp="1"/>
          </p:cNvSpPr>
          <p:nvPr>
            <p:ph type="dt" sz="half" idx="10"/>
          </p:nvPr>
        </p:nvSpPr>
        <p:spPr/>
        <p:txBody>
          <a:bodyPr/>
          <a:lstStyle>
            <a:lvl1pPr>
              <a:defRPr/>
            </a:lvl1pPr>
            <a:extLst/>
          </a:lstStyle>
          <a:p>
            <a:pPr>
              <a:defRPr/>
            </a:pPr>
            <a:fld id="{5F425414-10F1-44A2-A320-0D79C90028E4}" type="datetimeFigureOut">
              <a:rPr lang="en-US"/>
              <a:pPr>
                <a:defRPr/>
              </a:pPr>
              <a:t>4/7/2023</a:t>
            </a:fld>
            <a:endParaRPr lang="en-US"/>
          </a:p>
        </p:txBody>
      </p:sp>
      <p:sp>
        <p:nvSpPr>
          <p:cNvPr id="8" name="页脚占位符 7">
            <a:extLst>
              <a:ext uri="{FF2B5EF4-FFF2-40B4-BE49-F238E27FC236}">
                <a16:creationId xmlns:a16="http://schemas.microsoft.com/office/drawing/2014/main" xmlns="" id="{DC6F668D-BC50-49FF-A68D-56D8B86ABA86}"/>
              </a:ext>
            </a:extLst>
          </p:cNvPr>
          <p:cNvSpPr>
            <a:spLocks noGrp="1"/>
          </p:cNvSpPr>
          <p:nvPr>
            <p:ph type="ftr" sz="quarter" idx="11"/>
          </p:nvPr>
        </p:nvSpPr>
        <p:spPr/>
        <p:txBody>
          <a:bodyPr/>
          <a:lstStyle>
            <a:lvl1pPr>
              <a:defRPr/>
            </a:lvl1pPr>
            <a:extLst/>
          </a:lstStyle>
          <a:p>
            <a:pPr>
              <a:defRPr/>
            </a:pPr>
            <a:endParaRPr lang="en-US"/>
          </a:p>
        </p:txBody>
      </p:sp>
      <p:sp>
        <p:nvSpPr>
          <p:cNvPr id="9" name="灯片编号占位符 8">
            <a:extLst>
              <a:ext uri="{FF2B5EF4-FFF2-40B4-BE49-F238E27FC236}">
                <a16:creationId xmlns:a16="http://schemas.microsoft.com/office/drawing/2014/main" xmlns="" id="{7A98E0D7-B9EC-4D9D-9A32-62C0B70EE49F}"/>
              </a:ext>
            </a:extLst>
          </p:cNvPr>
          <p:cNvSpPr>
            <a:spLocks noGrp="1"/>
          </p:cNvSpPr>
          <p:nvPr>
            <p:ph type="sldNum" sz="quarter" idx="12"/>
          </p:nvPr>
        </p:nvSpPr>
        <p:spPr/>
        <p:txBody>
          <a:bodyPr/>
          <a:lstStyle>
            <a:lvl1pPr>
              <a:defRPr/>
            </a:lvl1pPr>
          </a:lstStyle>
          <a:p>
            <a:pPr>
              <a:defRPr/>
            </a:pPr>
            <a:fld id="{D91FBD6E-07C3-4310-8C38-ACAC03377624}" type="slidenum">
              <a:rPr lang="en-US" altLang="zh-CN"/>
              <a:pPr>
                <a:defRPr/>
              </a:pPr>
              <a:t>‹#›</a:t>
            </a:fld>
            <a:endParaRPr lang="en-US" altLang="zh-CN"/>
          </a:p>
        </p:txBody>
      </p:sp>
    </p:spTree>
    <p:extLst>
      <p:ext uri="{BB962C8B-B14F-4D97-AF65-F5344CB8AC3E}">
        <p14:creationId xmlns:p14="http://schemas.microsoft.com/office/powerpoint/2010/main" xmlns="" val="101746270"/>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xmlns="" id="{745C51E1-277B-4C9C-90AD-5B714C192184}"/>
              </a:ext>
            </a:extLst>
          </p:cNvPr>
          <p:cNvSpPr>
            <a:spLocks noGrp="1"/>
          </p:cNvSpPr>
          <p:nvPr>
            <p:ph type="dt" sz="half" idx="10"/>
          </p:nvPr>
        </p:nvSpPr>
        <p:spPr/>
        <p:txBody>
          <a:bodyPr/>
          <a:lstStyle>
            <a:lvl1pPr>
              <a:defRPr/>
            </a:lvl1pPr>
            <a:extLst/>
          </a:lstStyle>
          <a:p>
            <a:pPr>
              <a:defRPr/>
            </a:pPr>
            <a:fld id="{C2603EE1-3312-4A33-B4CF-E2D7DAE1BD21}" type="datetimeFigureOut">
              <a:rPr lang="en-US"/>
              <a:pPr>
                <a:defRPr/>
              </a:pPr>
              <a:t>4/7/2023</a:t>
            </a:fld>
            <a:endParaRPr lang="en-US"/>
          </a:p>
        </p:txBody>
      </p:sp>
      <p:sp>
        <p:nvSpPr>
          <p:cNvPr id="4" name="页脚占位符 3">
            <a:extLst>
              <a:ext uri="{FF2B5EF4-FFF2-40B4-BE49-F238E27FC236}">
                <a16:creationId xmlns:a16="http://schemas.microsoft.com/office/drawing/2014/main" xmlns="" id="{D009BB1E-1526-44B3-B81D-A5FC5A1D7119}"/>
              </a:ext>
            </a:extLst>
          </p:cNvPr>
          <p:cNvSpPr>
            <a:spLocks noGrp="1"/>
          </p:cNvSpPr>
          <p:nvPr>
            <p:ph type="ftr" sz="quarter" idx="11"/>
          </p:nvPr>
        </p:nvSpPr>
        <p:spPr/>
        <p:txBody>
          <a:bodyPr/>
          <a:lstStyle>
            <a:lvl1pPr>
              <a:defRPr/>
            </a:lvl1pPr>
            <a:extLst/>
          </a:lstStyle>
          <a:p>
            <a:pPr>
              <a:defRPr/>
            </a:pPr>
            <a:endParaRPr lang="en-US"/>
          </a:p>
        </p:txBody>
      </p:sp>
      <p:sp>
        <p:nvSpPr>
          <p:cNvPr id="5" name="灯片编号占位符 4">
            <a:extLst>
              <a:ext uri="{FF2B5EF4-FFF2-40B4-BE49-F238E27FC236}">
                <a16:creationId xmlns:a16="http://schemas.microsoft.com/office/drawing/2014/main" xmlns="" id="{4F85A510-459C-4ADB-898E-24C05F3813E6}"/>
              </a:ext>
            </a:extLst>
          </p:cNvPr>
          <p:cNvSpPr>
            <a:spLocks noGrp="1"/>
          </p:cNvSpPr>
          <p:nvPr>
            <p:ph type="sldNum" sz="quarter" idx="12"/>
          </p:nvPr>
        </p:nvSpPr>
        <p:spPr/>
        <p:txBody>
          <a:bodyPr/>
          <a:lstStyle>
            <a:lvl1pPr>
              <a:defRPr/>
            </a:lvl1pPr>
          </a:lstStyle>
          <a:p>
            <a:pPr>
              <a:defRPr/>
            </a:pPr>
            <a:fld id="{2D4D8C8A-5F9D-4B6E-A042-B09C2D075473}" type="slidenum">
              <a:rPr lang="en-US" altLang="zh-CN"/>
              <a:pPr>
                <a:defRPr/>
              </a:pPr>
              <a:t>‹#›</a:t>
            </a:fld>
            <a:endParaRPr lang="en-US" altLang="zh-CN"/>
          </a:p>
        </p:txBody>
      </p:sp>
    </p:spTree>
    <p:extLst>
      <p:ext uri="{BB962C8B-B14F-4D97-AF65-F5344CB8AC3E}">
        <p14:creationId xmlns:p14="http://schemas.microsoft.com/office/powerpoint/2010/main" xmlns="" val="1336259384"/>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a:extLst>
              <a:ext uri="{FF2B5EF4-FFF2-40B4-BE49-F238E27FC236}">
                <a16:creationId xmlns:a16="http://schemas.microsoft.com/office/drawing/2014/main" xmlns="" id="{36D34285-AA65-4A38-9B86-D8FCA05FA9F7}"/>
              </a:ext>
            </a:extLst>
          </p:cNvPr>
          <p:cNvSpPr>
            <a:spLocks noGrp="1"/>
          </p:cNvSpPr>
          <p:nvPr>
            <p:ph type="dt" sz="half" idx="10"/>
          </p:nvPr>
        </p:nvSpPr>
        <p:spPr/>
        <p:txBody>
          <a:bodyPr/>
          <a:lstStyle>
            <a:lvl1pPr>
              <a:defRPr/>
            </a:lvl1pPr>
          </a:lstStyle>
          <a:p>
            <a:pPr>
              <a:defRPr/>
            </a:pPr>
            <a:fld id="{6C32B420-21A0-4528-BD03-9B6C8A2B2193}" type="datetimeFigureOut">
              <a:rPr lang="en-US"/>
              <a:pPr>
                <a:defRPr/>
              </a:pPr>
              <a:t>4/7/2023</a:t>
            </a:fld>
            <a:endParaRPr lang="en-US" dirty="0"/>
          </a:p>
        </p:txBody>
      </p:sp>
      <p:sp>
        <p:nvSpPr>
          <p:cNvPr id="3" name="页脚占位符 21">
            <a:extLst>
              <a:ext uri="{FF2B5EF4-FFF2-40B4-BE49-F238E27FC236}">
                <a16:creationId xmlns:a16="http://schemas.microsoft.com/office/drawing/2014/main" xmlns="" id="{9DB90C1C-12BA-47D4-A0C3-1A031D06C2AA}"/>
              </a:ext>
            </a:extLst>
          </p:cNvPr>
          <p:cNvSpPr>
            <a:spLocks noGrp="1"/>
          </p:cNvSpPr>
          <p:nvPr>
            <p:ph type="ftr" sz="quarter" idx="11"/>
          </p:nvPr>
        </p:nvSpPr>
        <p:spPr/>
        <p:txBody>
          <a:bodyPr/>
          <a:lstStyle>
            <a:lvl1pPr>
              <a:defRPr/>
            </a:lvl1pPr>
          </a:lstStyle>
          <a:p>
            <a:pPr>
              <a:defRPr/>
            </a:pPr>
            <a:endParaRPr lang="en-US"/>
          </a:p>
        </p:txBody>
      </p:sp>
      <p:sp>
        <p:nvSpPr>
          <p:cNvPr id="4" name="灯片编号占位符 17">
            <a:extLst>
              <a:ext uri="{FF2B5EF4-FFF2-40B4-BE49-F238E27FC236}">
                <a16:creationId xmlns:a16="http://schemas.microsoft.com/office/drawing/2014/main" xmlns="" id="{8B762DA2-66FF-4C4B-AE28-7D6763B9AA2F}"/>
              </a:ext>
            </a:extLst>
          </p:cNvPr>
          <p:cNvSpPr>
            <a:spLocks noGrp="1"/>
          </p:cNvSpPr>
          <p:nvPr>
            <p:ph type="sldNum" sz="quarter" idx="12"/>
          </p:nvPr>
        </p:nvSpPr>
        <p:spPr/>
        <p:txBody>
          <a:bodyPr/>
          <a:lstStyle>
            <a:lvl1pPr>
              <a:defRPr/>
            </a:lvl1pPr>
          </a:lstStyle>
          <a:p>
            <a:pPr>
              <a:defRPr/>
            </a:pPr>
            <a:fld id="{970A6621-30F8-4080-A068-5B0E9C8A4518}" type="slidenum">
              <a:rPr lang="en-US" altLang="zh-CN"/>
              <a:pPr>
                <a:defRPr/>
              </a:pPr>
              <a:t>‹#›</a:t>
            </a:fld>
            <a:endParaRPr lang="en-US" altLang="zh-CN"/>
          </a:p>
        </p:txBody>
      </p:sp>
    </p:spTree>
    <p:extLst>
      <p:ext uri="{BB962C8B-B14F-4D97-AF65-F5344CB8AC3E}">
        <p14:creationId xmlns:p14="http://schemas.microsoft.com/office/powerpoint/2010/main" xmlns="" val="30695775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3657600"/>
            <a:ext cx="7481776" cy="342900"/>
          </a:xfrm>
        </p:spPr>
        <p:txBody>
          <a:bodyPr anchor="t">
            <a:noAutofit/>
            <a:sp3d prstMaterial="softEdge">
              <a:bevelT w="0" h="0"/>
            </a:sp3d>
          </a:bodyPr>
          <a:lstStyle>
            <a:lvl1pPr algn="r">
              <a:buNone/>
              <a:defRPr sz="1875"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4016327"/>
            <a:ext cx="3974592" cy="6858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a:t>单击此处编辑母版文本样式</a:t>
            </a:r>
          </a:p>
        </p:txBody>
      </p:sp>
      <p:sp>
        <p:nvSpPr>
          <p:cNvPr id="4" name="内容占位符 3"/>
          <p:cNvSpPr>
            <a:spLocks noGrp="1"/>
          </p:cNvSpPr>
          <p:nvPr>
            <p:ph sz="half" idx="1"/>
          </p:nvPr>
        </p:nvSpPr>
        <p:spPr>
          <a:xfrm>
            <a:off x="914400" y="205740"/>
            <a:ext cx="7479792" cy="3429000"/>
          </a:xfrm>
        </p:spPr>
        <p:txBody>
          <a:bodyPr/>
          <a:lstStyle>
            <a:lvl1pPr>
              <a:defRPr sz="2400"/>
            </a:lvl1pPr>
            <a:lvl2pPr>
              <a:defRPr sz="2100"/>
            </a:lvl2pPr>
            <a:lvl3pPr>
              <a:defRPr sz="1800"/>
            </a:lvl3pPr>
            <a:lvl4pPr>
              <a:defRPr sz="1500"/>
            </a:lvl4pPr>
            <a:lvl5pPr>
              <a:defRPr sz="15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xmlns="" id="{AD4FB9FF-46F2-41F8-8065-C06C0A3AF63D}"/>
              </a:ext>
            </a:extLst>
          </p:cNvPr>
          <p:cNvSpPr>
            <a:spLocks noGrp="1"/>
          </p:cNvSpPr>
          <p:nvPr>
            <p:ph type="dt" sz="half" idx="10"/>
          </p:nvPr>
        </p:nvSpPr>
        <p:spPr/>
        <p:txBody>
          <a:bodyPr/>
          <a:lstStyle>
            <a:lvl1pPr>
              <a:defRPr/>
            </a:lvl1pPr>
            <a:extLst/>
          </a:lstStyle>
          <a:p>
            <a:pPr>
              <a:defRPr/>
            </a:pPr>
            <a:fld id="{AD717570-DB44-4042-81DB-073ADEC6480E}" type="datetimeFigureOut">
              <a:rPr lang="en-US"/>
              <a:pPr>
                <a:defRPr/>
              </a:pPr>
              <a:t>4/7/2023</a:t>
            </a:fld>
            <a:endParaRPr lang="en-US"/>
          </a:p>
        </p:txBody>
      </p:sp>
      <p:sp>
        <p:nvSpPr>
          <p:cNvPr id="6" name="页脚占位符 5">
            <a:extLst>
              <a:ext uri="{FF2B5EF4-FFF2-40B4-BE49-F238E27FC236}">
                <a16:creationId xmlns:a16="http://schemas.microsoft.com/office/drawing/2014/main" xmlns="" id="{107266BB-3D78-4805-B9B6-EED13006E035}"/>
              </a:ext>
            </a:extLst>
          </p:cNvPr>
          <p:cNvSpPr>
            <a:spLocks noGrp="1"/>
          </p:cNvSpPr>
          <p:nvPr>
            <p:ph type="ftr" sz="quarter" idx="11"/>
          </p:nvPr>
        </p:nvSpPr>
        <p:spPr/>
        <p:txBody>
          <a:bodyPr/>
          <a:lstStyle>
            <a:lvl1pPr>
              <a:defRPr/>
            </a:lvl1pPr>
            <a:extLst/>
          </a:lstStyle>
          <a:p>
            <a:pPr>
              <a:defRPr/>
            </a:pPr>
            <a:endParaRPr lang="en-US"/>
          </a:p>
        </p:txBody>
      </p:sp>
      <p:sp>
        <p:nvSpPr>
          <p:cNvPr id="7" name="灯片编号占位符 6">
            <a:extLst>
              <a:ext uri="{FF2B5EF4-FFF2-40B4-BE49-F238E27FC236}">
                <a16:creationId xmlns:a16="http://schemas.microsoft.com/office/drawing/2014/main" xmlns="" id="{6DF08A76-C7E0-417F-997E-7A38AE269288}"/>
              </a:ext>
            </a:extLst>
          </p:cNvPr>
          <p:cNvSpPr>
            <a:spLocks noGrp="1"/>
          </p:cNvSpPr>
          <p:nvPr>
            <p:ph type="sldNum" sz="quarter" idx="12"/>
          </p:nvPr>
        </p:nvSpPr>
        <p:spPr/>
        <p:txBody>
          <a:bodyPr/>
          <a:lstStyle>
            <a:lvl1pPr>
              <a:defRPr/>
            </a:lvl1pPr>
          </a:lstStyle>
          <a:p>
            <a:pPr>
              <a:defRPr/>
            </a:pPr>
            <a:fld id="{E61D6C42-3E90-4E7F-8CA8-B40B3830D79D}" type="slidenum">
              <a:rPr lang="en-US" altLang="zh-CN"/>
              <a:pPr>
                <a:defRPr/>
              </a:pPr>
              <a:t>‹#›</a:t>
            </a:fld>
            <a:endParaRPr lang="en-US" altLang="zh-CN"/>
          </a:p>
        </p:txBody>
      </p:sp>
    </p:spTree>
    <p:extLst>
      <p:ext uri="{BB962C8B-B14F-4D97-AF65-F5344CB8AC3E}">
        <p14:creationId xmlns:p14="http://schemas.microsoft.com/office/powerpoint/2010/main" xmlns="" val="1594176899"/>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10">
            <a:extLst>
              <a:ext uri="{FF2B5EF4-FFF2-40B4-BE49-F238E27FC236}">
                <a16:creationId xmlns:a16="http://schemas.microsoft.com/office/drawing/2014/main" xmlns="" id="{84ABBED4-FB95-425F-AD56-1D9D41C4BD35}"/>
              </a:ext>
            </a:extLst>
          </p:cNvPr>
          <p:cNvSpPr>
            <a:spLocks/>
          </p:cNvSpPr>
          <p:nvPr/>
        </p:nvSpPr>
        <p:spPr bwMode="auto">
          <a:xfrm>
            <a:off x="500063" y="4458891"/>
            <a:ext cx="4940300" cy="6905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350"/>
          </a:p>
        </p:txBody>
      </p:sp>
      <p:sp>
        <p:nvSpPr>
          <p:cNvPr id="6" name="任意多边形 15">
            <a:extLst>
              <a:ext uri="{FF2B5EF4-FFF2-40B4-BE49-F238E27FC236}">
                <a16:creationId xmlns:a16="http://schemas.microsoft.com/office/drawing/2014/main" xmlns="" id="{266279EB-6E14-43CE-80FD-5F1F2B684C63}"/>
              </a:ext>
            </a:extLst>
          </p:cNvPr>
          <p:cNvSpPr>
            <a:spLocks/>
          </p:cNvSpPr>
          <p:nvPr/>
        </p:nvSpPr>
        <p:spPr bwMode="auto">
          <a:xfrm>
            <a:off x="485775" y="4454128"/>
            <a:ext cx="3690938" cy="700088"/>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Lst>
        </p:spPr>
        <p:txBody>
          <a:bodyPr/>
          <a:lstStyle/>
          <a:p>
            <a:endParaRPr lang="zh-CN" altLang="en-US" sz="1350"/>
          </a:p>
        </p:txBody>
      </p:sp>
      <p:sp>
        <p:nvSpPr>
          <p:cNvPr id="7" name="直角三角形 6">
            <a:extLst>
              <a:ext uri="{FF2B5EF4-FFF2-40B4-BE49-F238E27FC236}">
                <a16:creationId xmlns:a16="http://schemas.microsoft.com/office/drawing/2014/main" xmlns="" id="{EEC2227F-8C6A-466E-91B3-43E79F0C8DD1}"/>
              </a:ext>
            </a:extLst>
          </p:cNvPr>
          <p:cNvSpPr>
            <a:spLocks/>
          </p:cNvSpPr>
          <p:nvPr/>
        </p:nvSpPr>
        <p:spPr bwMode="auto">
          <a:xfrm>
            <a:off x="-6042" y="4343440"/>
            <a:ext cx="3402314" cy="810651"/>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cxnSp>
        <p:nvCxnSpPr>
          <p:cNvPr id="8" name="直接连接符 7">
            <a:extLst>
              <a:ext uri="{FF2B5EF4-FFF2-40B4-BE49-F238E27FC236}">
                <a16:creationId xmlns:a16="http://schemas.microsoft.com/office/drawing/2014/main" xmlns="" id="{3ED6E019-562D-41E1-9BA9-78DE7395905C}"/>
              </a:ext>
            </a:extLst>
          </p:cNvPr>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9">
            <a:extLst>
              <a:ext uri="{FF2B5EF4-FFF2-40B4-BE49-F238E27FC236}">
                <a16:creationId xmlns:a16="http://schemas.microsoft.com/office/drawing/2014/main" xmlns="" id="{18D072CD-58D6-4A99-977C-3A13057B871C}"/>
              </a:ext>
            </a:extLst>
          </p:cNvPr>
          <p:cNvSpPr/>
          <p:nvPr/>
        </p:nvSpPr>
        <p:spPr>
          <a:xfrm>
            <a:off x="8664576" y="3740944"/>
            <a:ext cx="182563"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350"/>
          </a:p>
        </p:txBody>
      </p:sp>
      <p:sp>
        <p:nvSpPr>
          <p:cNvPr id="10" name="燕尾形 20">
            <a:extLst>
              <a:ext uri="{FF2B5EF4-FFF2-40B4-BE49-F238E27FC236}">
                <a16:creationId xmlns:a16="http://schemas.microsoft.com/office/drawing/2014/main" xmlns="" id="{C87C1047-9C9C-45E8-BADF-C23AC3D6DB3D}"/>
              </a:ext>
            </a:extLst>
          </p:cNvPr>
          <p:cNvSpPr/>
          <p:nvPr/>
        </p:nvSpPr>
        <p:spPr>
          <a:xfrm>
            <a:off x="8477251" y="3740944"/>
            <a:ext cx="182563"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350"/>
          </a:p>
        </p:txBody>
      </p:sp>
      <p:sp>
        <p:nvSpPr>
          <p:cNvPr id="4" name="文本占位符 3"/>
          <p:cNvSpPr>
            <a:spLocks noGrp="1"/>
          </p:cNvSpPr>
          <p:nvPr>
            <p:ph type="body" sz="half" idx="2"/>
          </p:nvPr>
        </p:nvSpPr>
        <p:spPr>
          <a:xfrm>
            <a:off x="1141232" y="4082552"/>
            <a:ext cx="7162800" cy="486174"/>
          </a:xfrm>
          <a:noFill/>
        </p:spPr>
        <p:txBody>
          <a:bodyPr tIns="0"/>
          <a:lstStyle>
            <a:lvl1pPr marL="0" marR="13716" indent="0" algn="r">
              <a:buNone/>
              <a:defRPr sz="1050"/>
            </a:lvl1pPr>
            <a:lvl2pPr>
              <a:defRPr sz="900"/>
            </a:lvl2pPr>
            <a:lvl3pPr>
              <a:defRPr sz="750"/>
            </a:lvl3pPr>
            <a:lvl4pPr>
              <a:defRPr sz="675"/>
            </a:lvl4pPr>
            <a:lvl5pPr>
              <a:defRPr sz="675"/>
            </a:lvl5pPr>
            <a:extLst/>
          </a:lstStyle>
          <a:p>
            <a:pPr lvl="0"/>
            <a:r>
              <a:rPr lang="zh-CN" altLang="en-US"/>
              <a:t>单击此处编辑母版文本样式</a:t>
            </a:r>
          </a:p>
        </p:txBody>
      </p:sp>
      <p:sp>
        <p:nvSpPr>
          <p:cNvPr id="3" name="图片占位符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24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3648842"/>
            <a:ext cx="8075432" cy="422004"/>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a:extLst>
              <a:ext uri="{FF2B5EF4-FFF2-40B4-BE49-F238E27FC236}">
                <a16:creationId xmlns:a16="http://schemas.microsoft.com/office/drawing/2014/main" xmlns="" id="{461EE643-3D96-45B1-BAEC-22B56F624EF6}"/>
              </a:ext>
            </a:extLst>
          </p:cNvPr>
          <p:cNvSpPr>
            <a:spLocks noGrp="1"/>
          </p:cNvSpPr>
          <p:nvPr>
            <p:ph type="dt" sz="half" idx="10"/>
          </p:nvPr>
        </p:nvSpPr>
        <p:spPr/>
        <p:txBody>
          <a:bodyPr/>
          <a:lstStyle>
            <a:lvl1pPr>
              <a:defRPr>
                <a:solidFill>
                  <a:schemeClr val="tx1"/>
                </a:solidFill>
              </a:defRPr>
            </a:lvl1pPr>
            <a:extLst/>
          </a:lstStyle>
          <a:p>
            <a:pPr>
              <a:defRPr/>
            </a:pPr>
            <a:fld id="{7F24C027-60D9-4676-BC47-17184A32ABF2}" type="datetimeFigureOut">
              <a:rPr lang="en-US"/>
              <a:pPr>
                <a:defRPr/>
              </a:pPr>
              <a:t>4/7/2023</a:t>
            </a:fld>
            <a:endParaRPr lang="en-US"/>
          </a:p>
        </p:txBody>
      </p:sp>
      <p:sp>
        <p:nvSpPr>
          <p:cNvPr id="12" name="页脚占位符 5">
            <a:extLst>
              <a:ext uri="{FF2B5EF4-FFF2-40B4-BE49-F238E27FC236}">
                <a16:creationId xmlns:a16="http://schemas.microsoft.com/office/drawing/2014/main" xmlns="" id="{CB4C7D1C-8EF3-4ABA-A8A2-EB9E4B574D5D}"/>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灯片编号占位符 6">
            <a:extLst>
              <a:ext uri="{FF2B5EF4-FFF2-40B4-BE49-F238E27FC236}">
                <a16:creationId xmlns:a16="http://schemas.microsoft.com/office/drawing/2014/main" xmlns="" id="{68CB8F3C-9046-4573-A013-F0FE7CB07B49}"/>
              </a:ext>
            </a:extLst>
          </p:cNvPr>
          <p:cNvSpPr>
            <a:spLocks noGrp="1"/>
          </p:cNvSpPr>
          <p:nvPr>
            <p:ph type="sldNum" sz="quarter" idx="12"/>
          </p:nvPr>
        </p:nvSpPr>
        <p:spPr/>
        <p:txBody>
          <a:bodyPr/>
          <a:lstStyle>
            <a:lvl1pPr>
              <a:defRPr/>
            </a:lvl1pPr>
          </a:lstStyle>
          <a:p>
            <a:pPr>
              <a:defRPr/>
            </a:pPr>
            <a:fld id="{76F02CF7-C039-428A-9CDD-513BC8DE07FC}" type="slidenum">
              <a:rPr lang="en-US" altLang="zh-CN"/>
              <a:pPr>
                <a:defRPr/>
              </a:pPr>
              <a:t>‹#›</a:t>
            </a:fld>
            <a:endParaRPr lang="en-US" altLang="zh-CN"/>
          </a:p>
        </p:txBody>
      </p:sp>
    </p:spTree>
    <p:extLst>
      <p:ext uri="{BB962C8B-B14F-4D97-AF65-F5344CB8AC3E}">
        <p14:creationId xmlns:p14="http://schemas.microsoft.com/office/powerpoint/2010/main" xmlns="" val="10976515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3"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10997"/>
            <a:ext cx="8229600" cy="328955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xmlns="" id="{DD5697D3-D04D-4D49-B13A-71F3DF6376D2}"/>
              </a:ext>
            </a:extLst>
          </p:cNvPr>
          <p:cNvSpPr>
            <a:spLocks noGrp="1"/>
          </p:cNvSpPr>
          <p:nvPr>
            <p:ph type="dt" sz="half" idx="10"/>
          </p:nvPr>
        </p:nvSpPr>
        <p:spPr/>
        <p:txBody>
          <a:bodyPr/>
          <a:lstStyle>
            <a:lvl1pPr>
              <a:defRPr/>
            </a:lvl1pPr>
          </a:lstStyle>
          <a:p>
            <a:pPr>
              <a:defRPr/>
            </a:pPr>
            <a:fld id="{DB49CC51-7551-466F-914B-D8DC21AA54D3}" type="datetimeFigureOut">
              <a:rPr lang="en-US"/>
              <a:pPr>
                <a:defRPr/>
              </a:pPr>
              <a:t>4/7/2023</a:t>
            </a:fld>
            <a:endParaRPr lang="en-US" dirty="0"/>
          </a:p>
        </p:txBody>
      </p:sp>
      <p:sp>
        <p:nvSpPr>
          <p:cNvPr id="5" name="页脚占位符 21">
            <a:extLst>
              <a:ext uri="{FF2B5EF4-FFF2-40B4-BE49-F238E27FC236}">
                <a16:creationId xmlns:a16="http://schemas.microsoft.com/office/drawing/2014/main" xmlns="" id="{3BDF329E-AEE9-4EEE-AEF1-1043B77E8B66}"/>
              </a:ext>
            </a:extLst>
          </p:cNvPr>
          <p:cNvSpPr>
            <a:spLocks noGrp="1"/>
          </p:cNvSpPr>
          <p:nvPr>
            <p:ph type="ftr" sz="quarter" idx="11"/>
          </p:nvPr>
        </p:nvSpPr>
        <p:spPr/>
        <p:txBody>
          <a:bodyPr/>
          <a:lstStyle>
            <a:lvl1pPr>
              <a:defRPr/>
            </a:lvl1pPr>
          </a:lstStyle>
          <a:p>
            <a:pPr>
              <a:defRPr/>
            </a:pPr>
            <a:endParaRPr lang="en-US"/>
          </a:p>
        </p:txBody>
      </p:sp>
      <p:sp>
        <p:nvSpPr>
          <p:cNvPr id="6" name="灯片编号占位符 17">
            <a:extLst>
              <a:ext uri="{FF2B5EF4-FFF2-40B4-BE49-F238E27FC236}">
                <a16:creationId xmlns:a16="http://schemas.microsoft.com/office/drawing/2014/main" xmlns="" id="{163FD04D-E718-4159-89A6-EFA35D5A1604}"/>
              </a:ext>
            </a:extLst>
          </p:cNvPr>
          <p:cNvSpPr>
            <a:spLocks noGrp="1"/>
          </p:cNvSpPr>
          <p:nvPr>
            <p:ph type="sldNum" sz="quarter" idx="12"/>
          </p:nvPr>
        </p:nvSpPr>
        <p:spPr/>
        <p:txBody>
          <a:bodyPr/>
          <a:lstStyle>
            <a:lvl1pPr>
              <a:defRPr/>
            </a:lvl1pPr>
          </a:lstStyle>
          <a:p>
            <a:pPr>
              <a:defRPr/>
            </a:pPr>
            <a:fld id="{AAA9A53D-B2F9-47D8-B6C3-BE1C0002BCA1}" type="slidenum">
              <a:rPr lang="en-US" altLang="zh-CN"/>
              <a:pPr>
                <a:defRPr/>
              </a:pPr>
              <a:t>‹#›</a:t>
            </a:fld>
            <a:endParaRPr lang="en-US" altLang="zh-CN"/>
          </a:p>
        </p:txBody>
      </p:sp>
    </p:spTree>
    <p:extLst>
      <p:ext uri="{BB962C8B-B14F-4D97-AF65-F5344CB8AC3E}">
        <p14:creationId xmlns:p14="http://schemas.microsoft.com/office/powerpoint/2010/main" xmlns="" val="12621214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05980"/>
            <a:ext cx="1777470" cy="419457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05981"/>
            <a:ext cx="6324600" cy="419457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xmlns="" id="{2A85DFB0-52F2-4F1F-99BC-5382B8785BE1}"/>
              </a:ext>
            </a:extLst>
          </p:cNvPr>
          <p:cNvSpPr>
            <a:spLocks noGrp="1"/>
          </p:cNvSpPr>
          <p:nvPr>
            <p:ph type="dt" sz="half" idx="10"/>
          </p:nvPr>
        </p:nvSpPr>
        <p:spPr/>
        <p:txBody>
          <a:bodyPr/>
          <a:lstStyle>
            <a:lvl1pPr>
              <a:defRPr/>
            </a:lvl1pPr>
          </a:lstStyle>
          <a:p>
            <a:pPr>
              <a:defRPr/>
            </a:pPr>
            <a:fld id="{01BA8288-F3EB-4011-AEAC-F79D52FC4AEE}" type="datetimeFigureOut">
              <a:rPr lang="en-US"/>
              <a:pPr>
                <a:defRPr/>
              </a:pPr>
              <a:t>4/7/2023</a:t>
            </a:fld>
            <a:endParaRPr lang="en-US" dirty="0"/>
          </a:p>
        </p:txBody>
      </p:sp>
      <p:sp>
        <p:nvSpPr>
          <p:cNvPr id="5" name="页脚占位符 21">
            <a:extLst>
              <a:ext uri="{FF2B5EF4-FFF2-40B4-BE49-F238E27FC236}">
                <a16:creationId xmlns:a16="http://schemas.microsoft.com/office/drawing/2014/main" xmlns="" id="{C6D2A170-BAB9-46C1-A30B-5A0014592476}"/>
              </a:ext>
            </a:extLst>
          </p:cNvPr>
          <p:cNvSpPr>
            <a:spLocks noGrp="1"/>
          </p:cNvSpPr>
          <p:nvPr>
            <p:ph type="ftr" sz="quarter" idx="11"/>
          </p:nvPr>
        </p:nvSpPr>
        <p:spPr/>
        <p:txBody>
          <a:bodyPr/>
          <a:lstStyle>
            <a:lvl1pPr>
              <a:defRPr/>
            </a:lvl1pPr>
          </a:lstStyle>
          <a:p>
            <a:pPr>
              <a:defRPr/>
            </a:pPr>
            <a:endParaRPr lang="en-US"/>
          </a:p>
        </p:txBody>
      </p:sp>
      <p:sp>
        <p:nvSpPr>
          <p:cNvPr id="6" name="灯片编号占位符 17">
            <a:extLst>
              <a:ext uri="{FF2B5EF4-FFF2-40B4-BE49-F238E27FC236}">
                <a16:creationId xmlns:a16="http://schemas.microsoft.com/office/drawing/2014/main" xmlns="" id="{190E91FF-5570-4411-ABA3-68B100703E2B}"/>
              </a:ext>
            </a:extLst>
          </p:cNvPr>
          <p:cNvSpPr>
            <a:spLocks noGrp="1"/>
          </p:cNvSpPr>
          <p:nvPr>
            <p:ph type="sldNum" sz="quarter" idx="12"/>
          </p:nvPr>
        </p:nvSpPr>
        <p:spPr/>
        <p:txBody>
          <a:bodyPr/>
          <a:lstStyle>
            <a:lvl1pPr>
              <a:defRPr/>
            </a:lvl1pPr>
          </a:lstStyle>
          <a:p>
            <a:pPr>
              <a:defRPr/>
            </a:pPr>
            <a:fld id="{392083BE-408C-46BF-BEFA-5A3E49094B96}" type="slidenum">
              <a:rPr lang="en-US" altLang="zh-CN"/>
              <a:pPr>
                <a:defRPr/>
              </a:pPr>
              <a:t>‹#›</a:t>
            </a:fld>
            <a:endParaRPr lang="en-US" altLang="zh-CN"/>
          </a:p>
        </p:txBody>
      </p:sp>
    </p:spTree>
    <p:extLst>
      <p:ext uri="{BB962C8B-B14F-4D97-AF65-F5344CB8AC3E}">
        <p14:creationId xmlns:p14="http://schemas.microsoft.com/office/powerpoint/2010/main" xmlns="" val="9316993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131220"/>
            <a:ext cx="7886700" cy="994172"/>
          </a:xfrm>
          <a:prstGeom prst="rect">
            <a:avLst/>
          </a:prstGeom>
        </p:spPr>
        <p:txBody>
          <a:bodyPr>
            <a:noAutofit/>
          </a:bodyPr>
          <a:lstStyle>
            <a:lvl1pPr algn="ctr">
              <a:defRPr sz="45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xmlns="" val="28689359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38100"/>
            <a:ext cx="7194550" cy="59055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861760"/>
            <a:ext cx="8629650" cy="342900"/>
          </a:xfrm>
        </p:spPr>
        <p:txBody>
          <a:bodyPr>
            <a:normAutofit/>
          </a:bodyPr>
          <a:lstStyle>
            <a:lvl1pPr marL="0" indent="0">
              <a:buFont typeface="Arial" panose="020B0604020202020204" pitchFamily="34" charset="0"/>
              <a:buNone/>
              <a:defRPr sz="2250" baseline="0">
                <a:solidFill>
                  <a:schemeClr val="tx2"/>
                </a:solidFill>
                <a:latin typeface="Verdana" panose="020B0604030504040204" pitchFamily="34" charset="0"/>
                <a:ea typeface="微软雅黑" panose="020B0503020204020204" pitchFamily="34" charset="-122"/>
              </a:defRPr>
            </a:lvl1pPr>
            <a:lvl2pPr marL="3429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290385"/>
            <a:ext cx="8629650" cy="325755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xmlns="" val="21647145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80166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00150"/>
            <a:ext cx="4038600" cy="1843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157537"/>
            <a:ext cx="4038600" cy="18442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380037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3"/>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3"/>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5037E8F-C4AA-4E4E-B09A-0943E4010CFF}" type="datetimeFigureOut">
              <a:rPr lang="zh-CN" altLang="en-US" smtClean="0"/>
              <a:pPr/>
              <a:t>2023/4/7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FFCEE5-0F3B-4DCF-83B1-50EDD7EDB82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2.png"/><Relationship Id="rId2" Type="http://schemas.openxmlformats.org/officeDocument/2006/relationships/slideLayout" Target="../slideLayouts/slideLayout28.xml"/><Relationship Id="rId16" Type="http://schemas.openxmlformats.org/officeDocument/2006/relationships/image" Target="../media/image3.jpe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image" Target="../media/image3.jpe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4767265"/>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037E8F-C4AA-4E4E-B09A-0943E4010CFF}" type="datetimeFigureOut">
              <a:rPr lang="zh-CN" altLang="en-US" smtClean="0"/>
              <a:pPr/>
              <a:t>2023/4/7</a:t>
            </a:fld>
            <a:endParaRPr lang="zh-CN" altLang="en-US"/>
          </a:p>
        </p:txBody>
      </p:sp>
      <p:sp>
        <p:nvSpPr>
          <p:cNvPr id="5" name="Footer Placeholder 4"/>
          <p:cNvSpPr>
            <a:spLocks noGrp="1"/>
          </p:cNvSpPr>
          <p:nvPr>
            <p:ph type="ftr" sz="quarter" idx="3"/>
          </p:nvPr>
        </p:nvSpPr>
        <p:spPr>
          <a:xfrm>
            <a:off x="3028950" y="4767265"/>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5"/>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8FFCEE5-0F3B-4DCF-83B1-50EDD7EDB826}" type="slidenum">
              <a:rPr lang="zh-CN" altLang="en-US" smtClean="0"/>
              <a:pPr/>
              <a:t>‹#›</a:t>
            </a:fld>
            <a:endParaRPr lang="zh-CN" altLang="en-US"/>
          </a:p>
        </p:txBody>
      </p:sp>
      <p:pic>
        <p:nvPicPr>
          <p:cNvPr id="7" name="图片 6"/>
          <p:cNvPicPr>
            <a:picLocks noChangeAspect="1"/>
          </p:cNvPicPr>
          <p:nvPr userDrawn="1"/>
        </p:nvPicPr>
        <p:blipFill>
          <a:blip r:embed="rId15">
            <a:extLst>
              <a:ext uri="{28A0092B-C50C-407E-A947-70E740481C1C}">
                <a14:useLocalDpi xmlns:a14="http://schemas.microsoft.com/office/drawing/2010/main" xmlns="" val="0"/>
              </a:ext>
            </a:extLst>
          </a:blip>
          <a:stretch>
            <a:fillRect/>
          </a:stretch>
        </p:blipFill>
        <p:spPr>
          <a:xfrm>
            <a:off x="7645523" y="129555"/>
            <a:ext cx="1404000" cy="461574"/>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037E8F-C4AA-4E4E-B09A-0943E4010CFF}" type="datetimeFigureOut">
              <a:rPr lang="zh-CN" altLang="en-US" smtClean="0"/>
              <a:pPr/>
              <a:t>2023/4/7</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8FFCEE5-0F3B-4DCF-83B1-50EDD7EDB826}" type="slidenum">
              <a:rPr lang="zh-CN" altLang="en-US" smtClean="0"/>
              <a:pPr/>
              <a:t>‹#›</a:t>
            </a:fld>
            <a:endParaRPr lang="zh-CN" altLang="en-US"/>
          </a:p>
        </p:txBody>
      </p:sp>
      <p:pic>
        <p:nvPicPr>
          <p:cNvPr id="7" name="图片 6"/>
          <p:cNvPicPr>
            <a:picLocks noChangeAspect="1"/>
          </p:cNvPicPr>
          <p:nvPr userDrawn="1"/>
        </p:nvPicPr>
        <p:blipFill>
          <a:blip r:embed="rId15">
            <a:extLst>
              <a:ext uri="{28A0092B-C50C-407E-A947-70E740481C1C}">
                <a14:useLocalDpi xmlns:a14="http://schemas.microsoft.com/office/drawing/2010/main" xmlns="" val="0"/>
              </a:ext>
            </a:extLst>
          </a:blip>
          <a:stretch>
            <a:fillRect/>
          </a:stretch>
        </p:blipFill>
        <p:spPr>
          <a:xfrm>
            <a:off x="7645523" y="129555"/>
            <a:ext cx="1404000" cy="461574"/>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任意多边形 12">
            <a:extLst>
              <a:ext uri="{FF2B5EF4-FFF2-40B4-BE49-F238E27FC236}">
                <a16:creationId xmlns:a16="http://schemas.microsoft.com/office/drawing/2014/main" xmlns="" id="{8F12558F-64F9-48F7-8033-D2F8D9F30A77}"/>
              </a:ext>
            </a:extLst>
          </p:cNvPr>
          <p:cNvSpPr>
            <a:spLocks/>
          </p:cNvSpPr>
          <p:nvPr/>
        </p:nvSpPr>
        <p:spPr bwMode="auto">
          <a:xfrm>
            <a:off x="500063" y="4458891"/>
            <a:ext cx="4940300" cy="6905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350"/>
          </a:p>
        </p:txBody>
      </p:sp>
      <p:sp>
        <p:nvSpPr>
          <p:cNvPr id="1027" name="任意多边形 11">
            <a:extLst>
              <a:ext uri="{FF2B5EF4-FFF2-40B4-BE49-F238E27FC236}">
                <a16:creationId xmlns:a16="http://schemas.microsoft.com/office/drawing/2014/main" xmlns="" id="{956B14D8-753C-4C76-A1CF-53E1F15594DB}"/>
              </a:ext>
            </a:extLst>
          </p:cNvPr>
          <p:cNvSpPr>
            <a:spLocks/>
          </p:cNvSpPr>
          <p:nvPr/>
        </p:nvSpPr>
        <p:spPr bwMode="auto">
          <a:xfrm>
            <a:off x="485775" y="4454128"/>
            <a:ext cx="3690938" cy="700088"/>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Lst>
        </p:spPr>
        <p:txBody>
          <a:bodyPr/>
          <a:lstStyle/>
          <a:p>
            <a:endParaRPr lang="zh-CN" altLang="en-US" sz="1350"/>
          </a:p>
        </p:txBody>
      </p:sp>
      <p:sp>
        <p:nvSpPr>
          <p:cNvPr id="14" name="直角三角形 13">
            <a:extLst>
              <a:ext uri="{FF2B5EF4-FFF2-40B4-BE49-F238E27FC236}">
                <a16:creationId xmlns:a16="http://schemas.microsoft.com/office/drawing/2014/main" xmlns="" id="{221B9765-FCCB-4476-8430-00ACC5283E15}"/>
              </a:ext>
            </a:extLst>
          </p:cNvPr>
          <p:cNvSpPr>
            <a:spLocks/>
          </p:cNvSpPr>
          <p:nvPr/>
        </p:nvSpPr>
        <p:spPr bwMode="auto">
          <a:xfrm>
            <a:off x="-6042" y="4343440"/>
            <a:ext cx="3402314" cy="810651"/>
          </a:xfrm>
          <a:prstGeom prst="rtTriangle">
            <a:avLst/>
          </a:prstGeom>
          <a:blipFill>
            <a:blip r:embed="rId1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cxnSp>
        <p:nvCxnSpPr>
          <p:cNvPr id="15" name="直接连接符 14">
            <a:extLst>
              <a:ext uri="{FF2B5EF4-FFF2-40B4-BE49-F238E27FC236}">
                <a16:creationId xmlns:a16="http://schemas.microsoft.com/office/drawing/2014/main" xmlns="" id="{E4387E09-D292-4573-A905-A44146B56543}"/>
              </a:ext>
            </a:extLst>
          </p:cNvPr>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a:extLst>
              <a:ext uri="{FF2B5EF4-FFF2-40B4-BE49-F238E27FC236}">
                <a16:creationId xmlns:a16="http://schemas.microsoft.com/office/drawing/2014/main" xmlns="" id="{26D9E1BE-D888-4D53-B6AE-95346416C552}"/>
              </a:ext>
            </a:extLst>
          </p:cNvPr>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33" name="文本占位符 29">
            <a:extLst>
              <a:ext uri="{FF2B5EF4-FFF2-40B4-BE49-F238E27FC236}">
                <a16:creationId xmlns:a16="http://schemas.microsoft.com/office/drawing/2014/main" xmlns="" id="{53957A8C-C657-4BD0-A86A-8B10516ED90F}"/>
              </a:ext>
            </a:extLst>
          </p:cNvPr>
          <p:cNvSpPr>
            <a:spLocks noGrp="1"/>
          </p:cNvSpPr>
          <p:nvPr>
            <p:ph type="body" idx="1"/>
          </p:nvPr>
        </p:nvSpPr>
        <p:spPr bwMode="auto">
          <a:xfrm>
            <a:off x="457200" y="1110853"/>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xmlns="" id="{48ED2442-36E4-4237-A045-B022D329F614}"/>
              </a:ext>
            </a:extLst>
          </p:cNvPr>
          <p:cNvSpPr>
            <a:spLocks noGrp="1"/>
          </p:cNvSpPr>
          <p:nvPr>
            <p:ph type="dt" sz="half" idx="2"/>
          </p:nvPr>
        </p:nvSpPr>
        <p:spPr>
          <a:xfrm>
            <a:off x="6727825" y="4806554"/>
            <a:ext cx="1919288" cy="273844"/>
          </a:xfrm>
          <a:prstGeom prst="rect">
            <a:avLst/>
          </a:prstGeom>
        </p:spPr>
        <p:txBody>
          <a:bodyPr vert="horz" anchor="b"/>
          <a:lstStyle>
            <a:lvl1pPr algn="l" eaLnBrk="1" latinLnBrk="0" hangingPunct="1">
              <a:defRPr kumimoji="0" sz="750">
                <a:solidFill>
                  <a:schemeClr val="tx1"/>
                </a:solidFill>
              </a:defRPr>
            </a:lvl1pPr>
            <a:extLst/>
          </a:lstStyle>
          <a:p>
            <a:pPr>
              <a:defRPr/>
            </a:pPr>
            <a:fld id="{3973E1B8-FEF9-4C3D-A645-FB9EFF07B6A8}" type="datetimeFigureOut">
              <a:rPr lang="en-US"/>
              <a:pPr>
                <a:defRPr/>
              </a:pPr>
              <a:t>4/7/2023</a:t>
            </a:fld>
            <a:endParaRPr lang="en-US" dirty="0"/>
          </a:p>
        </p:txBody>
      </p:sp>
      <p:sp>
        <p:nvSpPr>
          <p:cNvPr id="22" name="页脚占位符 21">
            <a:extLst>
              <a:ext uri="{FF2B5EF4-FFF2-40B4-BE49-F238E27FC236}">
                <a16:creationId xmlns:a16="http://schemas.microsoft.com/office/drawing/2014/main" xmlns="" id="{C46A2A9F-2ABE-4D27-B132-607F8534817E}"/>
              </a:ext>
            </a:extLst>
          </p:cNvPr>
          <p:cNvSpPr>
            <a:spLocks noGrp="1"/>
          </p:cNvSpPr>
          <p:nvPr>
            <p:ph type="ftr" sz="quarter" idx="3"/>
          </p:nvPr>
        </p:nvSpPr>
        <p:spPr>
          <a:xfrm>
            <a:off x="4379913" y="4806554"/>
            <a:ext cx="2351087" cy="273844"/>
          </a:xfrm>
          <a:prstGeom prst="rect">
            <a:avLst/>
          </a:prstGeom>
        </p:spPr>
        <p:txBody>
          <a:bodyPr vert="horz" anchor="b"/>
          <a:lstStyle>
            <a:lvl1pPr algn="r" eaLnBrk="1" latinLnBrk="0" hangingPunct="1">
              <a:defRPr kumimoji="0" sz="750">
                <a:solidFill>
                  <a:schemeClr val="tx1"/>
                </a:solidFill>
              </a:defRPr>
            </a:lvl1pPr>
            <a:extLst/>
          </a:lstStyle>
          <a:p>
            <a:pPr>
              <a:defRPr/>
            </a:pPr>
            <a:endParaRPr lang="en-US"/>
          </a:p>
        </p:txBody>
      </p:sp>
      <p:sp>
        <p:nvSpPr>
          <p:cNvPr id="18" name="灯片编号占位符 17">
            <a:extLst>
              <a:ext uri="{FF2B5EF4-FFF2-40B4-BE49-F238E27FC236}">
                <a16:creationId xmlns:a16="http://schemas.microsoft.com/office/drawing/2014/main" xmlns="" id="{6A02ED53-77BE-4BBA-8EF9-FC0EFD454E32}"/>
              </a:ext>
            </a:extLst>
          </p:cNvPr>
          <p:cNvSpPr>
            <a:spLocks noGrp="1"/>
          </p:cNvSpPr>
          <p:nvPr>
            <p:ph type="sldNum" sz="quarter" idx="4"/>
          </p:nvPr>
        </p:nvSpPr>
        <p:spPr>
          <a:xfrm>
            <a:off x="8647113" y="4806554"/>
            <a:ext cx="366712" cy="273844"/>
          </a:xfrm>
          <a:prstGeom prst="rect">
            <a:avLst/>
          </a:prstGeom>
        </p:spPr>
        <p:txBody>
          <a:bodyPr vert="horz" wrap="square" lIns="91440" tIns="45720" rIns="91440" bIns="45720" numCol="1" anchor="b" anchorCtr="0" compatLnSpc="1">
            <a:prstTxWarp prst="textNoShape">
              <a:avLst/>
            </a:prstTxWarp>
          </a:bodyPr>
          <a:lstStyle>
            <a:lvl1pPr algn="r" eaLnBrk="1" hangingPunct="1">
              <a:defRPr sz="750"/>
            </a:lvl1pPr>
          </a:lstStyle>
          <a:p>
            <a:pPr>
              <a:defRPr/>
            </a:pPr>
            <a:fld id="{0E71EC8B-0265-48A5-A59F-89DB59F2E479}" type="slidenum">
              <a:rPr lang="en-US" altLang="zh-CN"/>
              <a:pPr>
                <a:defRPr/>
              </a:pPr>
              <a:t>‹#›</a:t>
            </a:fld>
            <a:endParaRPr lang="en-US" altLang="zh-CN"/>
          </a:p>
        </p:txBody>
      </p:sp>
      <p:pic>
        <p:nvPicPr>
          <p:cNvPr id="11" name="图片 10">
            <a:extLst>
              <a:ext uri="{FF2B5EF4-FFF2-40B4-BE49-F238E27FC236}">
                <a16:creationId xmlns:a16="http://schemas.microsoft.com/office/drawing/2014/main" xmlns="" id="{B84A1539-C852-4BF1-B082-D7969956593F}"/>
              </a:ext>
            </a:extLst>
          </p:cNvPr>
          <p:cNvPicPr>
            <a:picLocks noChangeAspect="1"/>
          </p:cNvPicPr>
          <p:nvPr userDrawn="1"/>
        </p:nvPicPr>
        <p:blipFill>
          <a:blip r:embed="rId17"/>
          <a:stretch>
            <a:fillRect/>
          </a:stretch>
        </p:blipFill>
        <p:spPr>
          <a:xfrm>
            <a:off x="-12209" y="819752"/>
            <a:ext cx="9156209" cy="354165"/>
          </a:xfrm>
          <a:prstGeom prst="rect">
            <a:avLst/>
          </a:prstGeom>
        </p:spPr>
      </p:pic>
    </p:spTree>
    <p:extLst>
      <p:ext uri="{BB962C8B-B14F-4D97-AF65-F5344CB8AC3E}">
        <p14:creationId xmlns:p14="http://schemas.microsoft.com/office/powerpoint/2010/main" xmlns="" val="108976690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Lst>
  <p:txStyles>
    <p:titleStyle>
      <a:lvl1pPr algn="l" rtl="0" eaLnBrk="0" fontAlgn="base" hangingPunct="0">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3075"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3075"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3075"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3075" b="1">
          <a:solidFill>
            <a:schemeClr val="tx2"/>
          </a:solidFill>
          <a:latin typeface="Lucida Sans Unicode" pitchFamily="34" charset="0"/>
          <a:ea typeface="黑体" pitchFamily="49" charset="-122"/>
        </a:defRPr>
      </a:lvl5pPr>
      <a:lvl6pPr marL="342900" algn="l" rtl="0" fontAlgn="base">
        <a:spcBef>
          <a:spcPct val="0"/>
        </a:spcBef>
        <a:spcAft>
          <a:spcPct val="0"/>
        </a:spcAft>
        <a:defRPr sz="3075" b="1">
          <a:solidFill>
            <a:schemeClr val="tx2"/>
          </a:solidFill>
          <a:latin typeface="Lucida Sans Unicode" pitchFamily="34" charset="0"/>
          <a:ea typeface="黑体" pitchFamily="49" charset="-122"/>
        </a:defRPr>
      </a:lvl6pPr>
      <a:lvl7pPr marL="685800" algn="l" rtl="0" fontAlgn="base">
        <a:spcBef>
          <a:spcPct val="0"/>
        </a:spcBef>
        <a:spcAft>
          <a:spcPct val="0"/>
        </a:spcAft>
        <a:defRPr sz="3075" b="1">
          <a:solidFill>
            <a:schemeClr val="tx2"/>
          </a:solidFill>
          <a:latin typeface="Lucida Sans Unicode" pitchFamily="34" charset="0"/>
          <a:ea typeface="黑体" pitchFamily="49" charset="-122"/>
        </a:defRPr>
      </a:lvl7pPr>
      <a:lvl8pPr marL="1028700" algn="l" rtl="0" fontAlgn="base">
        <a:spcBef>
          <a:spcPct val="0"/>
        </a:spcBef>
        <a:spcAft>
          <a:spcPct val="0"/>
        </a:spcAft>
        <a:defRPr sz="3075" b="1">
          <a:solidFill>
            <a:schemeClr val="tx2"/>
          </a:solidFill>
          <a:latin typeface="Lucida Sans Unicode" pitchFamily="34" charset="0"/>
          <a:ea typeface="黑体" pitchFamily="49" charset="-122"/>
        </a:defRPr>
      </a:lvl8pPr>
      <a:lvl9pPr marL="1371600" algn="l" rtl="0" fontAlgn="base">
        <a:spcBef>
          <a:spcPct val="0"/>
        </a:spcBef>
        <a:spcAft>
          <a:spcPct val="0"/>
        </a:spcAft>
        <a:defRPr sz="3075" b="1">
          <a:solidFill>
            <a:schemeClr val="tx2"/>
          </a:solidFill>
          <a:latin typeface="Lucida Sans Unicode" pitchFamily="34" charset="0"/>
          <a:ea typeface="黑体" pitchFamily="49" charset="-122"/>
        </a:defRPr>
      </a:lvl9pPr>
      <a:extLst/>
    </p:titleStyle>
    <p:bodyStyle>
      <a:lvl1pPr marL="273844" indent="-191691" algn="l" rtl="0" eaLnBrk="0" fontAlgn="base" hangingPunct="0">
        <a:spcBef>
          <a:spcPts val="300"/>
        </a:spcBef>
        <a:spcAft>
          <a:spcPct val="0"/>
        </a:spcAft>
        <a:buClr>
          <a:schemeClr val="accent1"/>
        </a:buClr>
        <a:buSzPct val="68000"/>
        <a:buFont typeface="Wingdings 3" panose="05040102010807070707" pitchFamily="18" charset="2"/>
        <a:buChar char=""/>
        <a:defRPr sz="2025" kern="1200">
          <a:solidFill>
            <a:schemeClr val="tx1"/>
          </a:solidFill>
          <a:latin typeface="+mn-lt"/>
          <a:ea typeface="+mn-ea"/>
          <a:cs typeface="+mn-cs"/>
        </a:defRPr>
      </a:lvl1pPr>
      <a:lvl2pPr marL="465535" indent="-171450" algn="l" rtl="0" eaLnBrk="0" fontAlgn="base" hangingPunct="0">
        <a:spcBef>
          <a:spcPts val="244"/>
        </a:spcBef>
        <a:spcAft>
          <a:spcPct val="0"/>
        </a:spcAft>
        <a:buClr>
          <a:schemeClr val="accent1"/>
        </a:buClr>
        <a:buFont typeface="Verdana" panose="020B0604030504040204" pitchFamily="34" charset="0"/>
        <a:buChar char="◦"/>
        <a:defRPr sz="1725" kern="1200">
          <a:solidFill>
            <a:schemeClr val="tx1"/>
          </a:solidFill>
          <a:latin typeface="+mn-lt"/>
          <a:ea typeface="+mn-ea"/>
          <a:cs typeface="+mn-cs"/>
        </a:defRPr>
      </a:lvl2pPr>
      <a:lvl3pPr marL="644129" indent="-171450" algn="l" rtl="0" eaLnBrk="0" fontAlgn="base" hangingPunct="0">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mn-lt"/>
          <a:ea typeface="+mn-ea"/>
          <a:cs typeface="+mn-cs"/>
        </a:defRPr>
      </a:lvl3pPr>
      <a:lvl4pPr marL="857250" indent="-171450" algn="l" rtl="0" eaLnBrk="0" fontAlgn="base" hangingPunct="0">
        <a:spcBef>
          <a:spcPts val="263"/>
        </a:spcBef>
        <a:spcAft>
          <a:spcPct val="0"/>
        </a:spcAft>
        <a:buClr>
          <a:schemeClr val="accent2"/>
        </a:buClr>
        <a:buFont typeface="Wingdings 2" panose="05020102010507070707" pitchFamily="18" charset="2"/>
        <a:buChar char=""/>
        <a:defRPr sz="1425" kern="1200">
          <a:solidFill>
            <a:schemeClr val="tx1"/>
          </a:solidFill>
          <a:latin typeface="+mn-lt"/>
          <a:ea typeface="+mn-ea"/>
          <a:cs typeface="+mn-cs"/>
        </a:defRPr>
      </a:lvl4pPr>
      <a:lvl5pPr marL="1028700" indent="-171450" algn="l" rtl="0" eaLnBrk="0" fontAlgn="base" hangingPunct="0">
        <a:spcBef>
          <a:spcPts val="263"/>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任意多边形 12">
            <a:extLst>
              <a:ext uri="{FF2B5EF4-FFF2-40B4-BE49-F238E27FC236}">
                <a16:creationId xmlns:a16="http://schemas.microsoft.com/office/drawing/2014/main" xmlns="" id="{8F12558F-64F9-48F7-8033-D2F8D9F30A77}"/>
              </a:ext>
            </a:extLst>
          </p:cNvPr>
          <p:cNvSpPr>
            <a:spLocks/>
          </p:cNvSpPr>
          <p:nvPr/>
        </p:nvSpPr>
        <p:spPr bwMode="auto">
          <a:xfrm>
            <a:off x="500063" y="4458891"/>
            <a:ext cx="4940300" cy="6905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350"/>
          </a:p>
        </p:txBody>
      </p:sp>
      <p:sp>
        <p:nvSpPr>
          <p:cNvPr id="1027" name="任意多边形 11">
            <a:extLst>
              <a:ext uri="{FF2B5EF4-FFF2-40B4-BE49-F238E27FC236}">
                <a16:creationId xmlns:a16="http://schemas.microsoft.com/office/drawing/2014/main" xmlns="" id="{956B14D8-753C-4C76-A1CF-53E1F15594DB}"/>
              </a:ext>
            </a:extLst>
          </p:cNvPr>
          <p:cNvSpPr>
            <a:spLocks/>
          </p:cNvSpPr>
          <p:nvPr/>
        </p:nvSpPr>
        <p:spPr bwMode="auto">
          <a:xfrm>
            <a:off x="485775" y="4454128"/>
            <a:ext cx="3690938" cy="700088"/>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Lst>
        </p:spPr>
        <p:txBody>
          <a:bodyPr/>
          <a:lstStyle/>
          <a:p>
            <a:endParaRPr lang="zh-CN" altLang="en-US" sz="1350"/>
          </a:p>
        </p:txBody>
      </p:sp>
      <p:sp>
        <p:nvSpPr>
          <p:cNvPr id="14" name="直角三角形 13">
            <a:extLst>
              <a:ext uri="{FF2B5EF4-FFF2-40B4-BE49-F238E27FC236}">
                <a16:creationId xmlns:a16="http://schemas.microsoft.com/office/drawing/2014/main" xmlns="" id="{221B9765-FCCB-4476-8430-00ACC5283E15}"/>
              </a:ext>
            </a:extLst>
          </p:cNvPr>
          <p:cNvSpPr>
            <a:spLocks/>
          </p:cNvSpPr>
          <p:nvPr/>
        </p:nvSpPr>
        <p:spPr bwMode="auto">
          <a:xfrm>
            <a:off x="-6042" y="4343440"/>
            <a:ext cx="3402314" cy="810651"/>
          </a:xfrm>
          <a:prstGeom prst="rtTriangle">
            <a:avLst/>
          </a:prstGeom>
          <a:blipFill>
            <a:blip r:embed="rId1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cxnSp>
        <p:nvCxnSpPr>
          <p:cNvPr id="15" name="直接连接符 14">
            <a:extLst>
              <a:ext uri="{FF2B5EF4-FFF2-40B4-BE49-F238E27FC236}">
                <a16:creationId xmlns:a16="http://schemas.microsoft.com/office/drawing/2014/main" xmlns="" id="{E4387E09-D292-4573-A905-A44146B56543}"/>
              </a:ext>
            </a:extLst>
          </p:cNvPr>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a:extLst>
              <a:ext uri="{FF2B5EF4-FFF2-40B4-BE49-F238E27FC236}">
                <a16:creationId xmlns:a16="http://schemas.microsoft.com/office/drawing/2014/main" xmlns="" id="{26D9E1BE-D888-4D53-B6AE-95346416C552}"/>
              </a:ext>
            </a:extLst>
          </p:cNvPr>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33" name="文本占位符 29">
            <a:extLst>
              <a:ext uri="{FF2B5EF4-FFF2-40B4-BE49-F238E27FC236}">
                <a16:creationId xmlns:a16="http://schemas.microsoft.com/office/drawing/2014/main" xmlns="" id="{53957A8C-C657-4BD0-A86A-8B10516ED90F}"/>
              </a:ext>
            </a:extLst>
          </p:cNvPr>
          <p:cNvSpPr>
            <a:spLocks noGrp="1"/>
          </p:cNvSpPr>
          <p:nvPr>
            <p:ph type="body" idx="1"/>
          </p:nvPr>
        </p:nvSpPr>
        <p:spPr bwMode="auto">
          <a:xfrm>
            <a:off x="457200" y="1110853"/>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xmlns="" id="{48ED2442-36E4-4237-A045-B022D329F614}"/>
              </a:ext>
            </a:extLst>
          </p:cNvPr>
          <p:cNvSpPr>
            <a:spLocks noGrp="1"/>
          </p:cNvSpPr>
          <p:nvPr>
            <p:ph type="dt" sz="half" idx="2"/>
          </p:nvPr>
        </p:nvSpPr>
        <p:spPr>
          <a:xfrm>
            <a:off x="6727825" y="4806554"/>
            <a:ext cx="1919288" cy="273844"/>
          </a:xfrm>
          <a:prstGeom prst="rect">
            <a:avLst/>
          </a:prstGeom>
        </p:spPr>
        <p:txBody>
          <a:bodyPr vert="horz" anchor="b"/>
          <a:lstStyle>
            <a:lvl1pPr algn="l" eaLnBrk="1" latinLnBrk="0" hangingPunct="1">
              <a:defRPr kumimoji="0" sz="750">
                <a:solidFill>
                  <a:schemeClr val="tx1"/>
                </a:solidFill>
              </a:defRPr>
            </a:lvl1pPr>
            <a:extLst/>
          </a:lstStyle>
          <a:p>
            <a:pPr>
              <a:defRPr/>
            </a:pPr>
            <a:fld id="{3973E1B8-FEF9-4C3D-A645-FB9EFF07B6A8}" type="datetimeFigureOut">
              <a:rPr lang="en-US"/>
              <a:pPr>
                <a:defRPr/>
              </a:pPr>
              <a:t>4/7/2023</a:t>
            </a:fld>
            <a:endParaRPr lang="en-US" dirty="0"/>
          </a:p>
        </p:txBody>
      </p:sp>
      <p:sp>
        <p:nvSpPr>
          <p:cNvPr id="22" name="页脚占位符 21">
            <a:extLst>
              <a:ext uri="{FF2B5EF4-FFF2-40B4-BE49-F238E27FC236}">
                <a16:creationId xmlns:a16="http://schemas.microsoft.com/office/drawing/2014/main" xmlns="" id="{C46A2A9F-2ABE-4D27-B132-607F8534817E}"/>
              </a:ext>
            </a:extLst>
          </p:cNvPr>
          <p:cNvSpPr>
            <a:spLocks noGrp="1"/>
          </p:cNvSpPr>
          <p:nvPr>
            <p:ph type="ftr" sz="quarter" idx="3"/>
          </p:nvPr>
        </p:nvSpPr>
        <p:spPr>
          <a:xfrm>
            <a:off x="4379913" y="4806554"/>
            <a:ext cx="2351087" cy="273844"/>
          </a:xfrm>
          <a:prstGeom prst="rect">
            <a:avLst/>
          </a:prstGeom>
        </p:spPr>
        <p:txBody>
          <a:bodyPr vert="horz" anchor="b"/>
          <a:lstStyle>
            <a:lvl1pPr algn="r" eaLnBrk="1" latinLnBrk="0" hangingPunct="1">
              <a:defRPr kumimoji="0" sz="750">
                <a:solidFill>
                  <a:schemeClr val="tx1"/>
                </a:solidFill>
              </a:defRPr>
            </a:lvl1pPr>
            <a:extLst/>
          </a:lstStyle>
          <a:p>
            <a:pPr>
              <a:defRPr/>
            </a:pPr>
            <a:endParaRPr lang="en-US"/>
          </a:p>
        </p:txBody>
      </p:sp>
      <p:sp>
        <p:nvSpPr>
          <p:cNvPr id="18" name="灯片编号占位符 17">
            <a:extLst>
              <a:ext uri="{FF2B5EF4-FFF2-40B4-BE49-F238E27FC236}">
                <a16:creationId xmlns:a16="http://schemas.microsoft.com/office/drawing/2014/main" xmlns="" id="{6A02ED53-77BE-4BBA-8EF9-FC0EFD454E32}"/>
              </a:ext>
            </a:extLst>
          </p:cNvPr>
          <p:cNvSpPr>
            <a:spLocks noGrp="1"/>
          </p:cNvSpPr>
          <p:nvPr>
            <p:ph type="sldNum" sz="quarter" idx="4"/>
          </p:nvPr>
        </p:nvSpPr>
        <p:spPr>
          <a:xfrm>
            <a:off x="8647113" y="4806554"/>
            <a:ext cx="366712" cy="273844"/>
          </a:xfrm>
          <a:prstGeom prst="rect">
            <a:avLst/>
          </a:prstGeom>
        </p:spPr>
        <p:txBody>
          <a:bodyPr vert="horz" wrap="square" lIns="91440" tIns="45720" rIns="91440" bIns="45720" numCol="1" anchor="b" anchorCtr="0" compatLnSpc="1">
            <a:prstTxWarp prst="textNoShape">
              <a:avLst/>
            </a:prstTxWarp>
          </a:bodyPr>
          <a:lstStyle>
            <a:lvl1pPr algn="r" eaLnBrk="1" hangingPunct="1">
              <a:defRPr sz="750"/>
            </a:lvl1pPr>
          </a:lstStyle>
          <a:p>
            <a:pPr>
              <a:defRPr/>
            </a:pPr>
            <a:fld id="{0E71EC8B-0265-48A5-A59F-89DB59F2E479}" type="slidenum">
              <a:rPr lang="en-US" altLang="zh-CN"/>
              <a:pPr>
                <a:defRPr/>
              </a:pPr>
              <a:t>‹#›</a:t>
            </a:fld>
            <a:endParaRPr lang="en-US" altLang="zh-CN"/>
          </a:p>
        </p:txBody>
      </p:sp>
    </p:spTree>
    <p:extLst>
      <p:ext uri="{BB962C8B-B14F-4D97-AF65-F5344CB8AC3E}">
        <p14:creationId xmlns:p14="http://schemas.microsoft.com/office/powerpoint/2010/main" xmlns="" val="60743353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txStyles>
    <p:titleStyle>
      <a:lvl1pPr algn="l" rtl="0" eaLnBrk="0" fontAlgn="base" hangingPunct="0">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3075"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3075"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3075"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3075" b="1">
          <a:solidFill>
            <a:schemeClr val="tx2"/>
          </a:solidFill>
          <a:latin typeface="Lucida Sans Unicode" pitchFamily="34" charset="0"/>
          <a:ea typeface="黑体" pitchFamily="49" charset="-122"/>
        </a:defRPr>
      </a:lvl5pPr>
      <a:lvl6pPr marL="342900" algn="l" rtl="0" fontAlgn="base">
        <a:spcBef>
          <a:spcPct val="0"/>
        </a:spcBef>
        <a:spcAft>
          <a:spcPct val="0"/>
        </a:spcAft>
        <a:defRPr sz="3075" b="1">
          <a:solidFill>
            <a:schemeClr val="tx2"/>
          </a:solidFill>
          <a:latin typeface="Lucida Sans Unicode" pitchFamily="34" charset="0"/>
          <a:ea typeface="黑体" pitchFamily="49" charset="-122"/>
        </a:defRPr>
      </a:lvl6pPr>
      <a:lvl7pPr marL="685800" algn="l" rtl="0" fontAlgn="base">
        <a:spcBef>
          <a:spcPct val="0"/>
        </a:spcBef>
        <a:spcAft>
          <a:spcPct val="0"/>
        </a:spcAft>
        <a:defRPr sz="3075" b="1">
          <a:solidFill>
            <a:schemeClr val="tx2"/>
          </a:solidFill>
          <a:latin typeface="Lucida Sans Unicode" pitchFamily="34" charset="0"/>
          <a:ea typeface="黑体" pitchFamily="49" charset="-122"/>
        </a:defRPr>
      </a:lvl7pPr>
      <a:lvl8pPr marL="1028700" algn="l" rtl="0" fontAlgn="base">
        <a:spcBef>
          <a:spcPct val="0"/>
        </a:spcBef>
        <a:spcAft>
          <a:spcPct val="0"/>
        </a:spcAft>
        <a:defRPr sz="3075" b="1">
          <a:solidFill>
            <a:schemeClr val="tx2"/>
          </a:solidFill>
          <a:latin typeface="Lucida Sans Unicode" pitchFamily="34" charset="0"/>
          <a:ea typeface="黑体" pitchFamily="49" charset="-122"/>
        </a:defRPr>
      </a:lvl8pPr>
      <a:lvl9pPr marL="1371600" algn="l" rtl="0" fontAlgn="base">
        <a:spcBef>
          <a:spcPct val="0"/>
        </a:spcBef>
        <a:spcAft>
          <a:spcPct val="0"/>
        </a:spcAft>
        <a:defRPr sz="3075" b="1">
          <a:solidFill>
            <a:schemeClr val="tx2"/>
          </a:solidFill>
          <a:latin typeface="Lucida Sans Unicode" pitchFamily="34" charset="0"/>
          <a:ea typeface="黑体" pitchFamily="49" charset="-122"/>
        </a:defRPr>
      </a:lvl9pPr>
      <a:extLst/>
    </p:titleStyle>
    <p:bodyStyle>
      <a:lvl1pPr marL="273844" indent="-191691" algn="l" rtl="0" eaLnBrk="0" fontAlgn="base" hangingPunct="0">
        <a:spcBef>
          <a:spcPts val="300"/>
        </a:spcBef>
        <a:spcAft>
          <a:spcPct val="0"/>
        </a:spcAft>
        <a:buClr>
          <a:schemeClr val="accent1"/>
        </a:buClr>
        <a:buSzPct val="68000"/>
        <a:buFont typeface="Wingdings 3" panose="05040102010807070707" pitchFamily="18" charset="2"/>
        <a:buChar char=""/>
        <a:defRPr sz="2025" kern="1200">
          <a:solidFill>
            <a:schemeClr val="tx1"/>
          </a:solidFill>
          <a:latin typeface="+mn-lt"/>
          <a:ea typeface="+mn-ea"/>
          <a:cs typeface="+mn-cs"/>
        </a:defRPr>
      </a:lvl1pPr>
      <a:lvl2pPr marL="465535" indent="-171450" algn="l" rtl="0" eaLnBrk="0" fontAlgn="base" hangingPunct="0">
        <a:spcBef>
          <a:spcPts val="244"/>
        </a:spcBef>
        <a:spcAft>
          <a:spcPct val="0"/>
        </a:spcAft>
        <a:buClr>
          <a:schemeClr val="accent1"/>
        </a:buClr>
        <a:buFont typeface="Verdana" panose="020B0604030504040204" pitchFamily="34" charset="0"/>
        <a:buChar char="◦"/>
        <a:defRPr sz="1725" kern="1200">
          <a:solidFill>
            <a:schemeClr val="tx1"/>
          </a:solidFill>
          <a:latin typeface="+mn-lt"/>
          <a:ea typeface="+mn-ea"/>
          <a:cs typeface="+mn-cs"/>
        </a:defRPr>
      </a:lvl2pPr>
      <a:lvl3pPr marL="644129" indent="-171450" algn="l" rtl="0" eaLnBrk="0" fontAlgn="base" hangingPunct="0">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mn-lt"/>
          <a:ea typeface="+mn-ea"/>
          <a:cs typeface="+mn-cs"/>
        </a:defRPr>
      </a:lvl3pPr>
      <a:lvl4pPr marL="857250" indent="-171450" algn="l" rtl="0" eaLnBrk="0" fontAlgn="base" hangingPunct="0">
        <a:spcBef>
          <a:spcPts val="263"/>
        </a:spcBef>
        <a:spcAft>
          <a:spcPct val="0"/>
        </a:spcAft>
        <a:buClr>
          <a:schemeClr val="accent2"/>
        </a:buClr>
        <a:buFont typeface="Wingdings 2" panose="05020102010507070707" pitchFamily="18" charset="2"/>
        <a:buChar char=""/>
        <a:defRPr sz="1425" kern="1200">
          <a:solidFill>
            <a:schemeClr val="tx1"/>
          </a:solidFill>
          <a:latin typeface="+mn-lt"/>
          <a:ea typeface="+mn-ea"/>
          <a:cs typeface="+mn-cs"/>
        </a:defRPr>
      </a:lvl4pPr>
      <a:lvl5pPr marL="1028700" indent="-171450" algn="l" rtl="0" eaLnBrk="0" fontAlgn="base" hangingPunct="0">
        <a:spcBef>
          <a:spcPts val="263"/>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5.xml"/><Relationship Id="rId1" Type="http://schemas.openxmlformats.org/officeDocument/2006/relationships/vmlDrawing" Target="../drawings/vmlDrawing5.v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oleObject" Target="../embeddings/oleObject11.bin"/><Relationship Id="rId2" Type="http://schemas.openxmlformats.org/officeDocument/2006/relationships/slideLayout" Target="../slideLayouts/slideLayout17.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10.bin"/><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5.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1.png"/><Relationship Id="rId1" Type="http://schemas.openxmlformats.org/officeDocument/2006/relationships/slideLayout" Target="../slideLayouts/slideLayout15.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5.xml"/><Relationship Id="rId1" Type="http://schemas.openxmlformats.org/officeDocument/2006/relationships/vmlDrawing" Target="../drawings/vmlDrawing7.vml"/><Relationship Id="rId4" Type="http://schemas.openxmlformats.org/officeDocument/2006/relationships/oleObject" Target="../embeddings/oleObject12.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3.bin"/><Relationship Id="rId3" Type="http://schemas.openxmlformats.org/officeDocument/2006/relationships/oleObject" Target="../embeddings/oleObject13.bin"/><Relationship Id="rId7" Type="http://schemas.openxmlformats.org/officeDocument/2006/relationships/oleObject" Target="../embeddings/oleObject17.bin"/><Relationship Id="rId12" Type="http://schemas.openxmlformats.org/officeDocument/2006/relationships/oleObject" Target="../embeddings/oleObject22.bin"/><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oleObject" Target="../embeddings/oleObject16.bin"/><Relationship Id="rId11" Type="http://schemas.openxmlformats.org/officeDocument/2006/relationships/oleObject" Target="../embeddings/oleObject21.bin"/><Relationship Id="rId5" Type="http://schemas.openxmlformats.org/officeDocument/2006/relationships/oleObject" Target="../embeddings/oleObject15.bin"/><Relationship Id="rId10" Type="http://schemas.openxmlformats.org/officeDocument/2006/relationships/oleObject" Target="../embeddings/oleObject20.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5.xml"/><Relationship Id="rId1" Type="http://schemas.openxmlformats.org/officeDocument/2006/relationships/vmlDrawing" Target="../drawings/vmlDrawing9.vml"/><Relationship Id="rId4"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kumimoji="1" lang="zh-CN" altLang="en-US" sz="4400" i="1" dirty="0"/>
              <a:t>无监督学习</a:t>
            </a:r>
            <a:r>
              <a:rPr kumimoji="1" lang="en-US" altLang="zh-CN" sz="4400" dirty="0"/>
              <a:t/>
            </a:r>
            <a:br>
              <a:rPr kumimoji="1" lang="en-US" altLang="zh-CN" sz="4400" dirty="0"/>
            </a:br>
            <a:r>
              <a:rPr kumimoji="1" lang="zh-CN" altLang="en-US" sz="4400" dirty="0"/>
              <a:t>（</a:t>
            </a:r>
            <a:r>
              <a:rPr kumimoji="1" lang="en-US" altLang="zh-CN" sz="4400" i="1" dirty="0"/>
              <a:t>Unsupervised </a:t>
            </a:r>
            <a:r>
              <a:rPr kumimoji="1" lang="en-US" altLang="zh-CN" sz="4400" i="1" dirty="0" smtClean="0"/>
              <a:t>Learning</a:t>
            </a:r>
            <a:r>
              <a:rPr kumimoji="1" lang="zh-CN" altLang="en-US" sz="4400" dirty="0" smtClean="0"/>
              <a:t>）</a:t>
            </a:r>
            <a:endParaRPr kumimoji="1"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54380"/>
            <a:ext cx="8229600" cy="1203960"/>
          </a:xfrm>
        </p:spPr>
        <p:txBody>
          <a:bodyPr>
            <a:normAutofit/>
          </a:bodyPr>
          <a:lstStyle/>
          <a:p>
            <a:r>
              <a:rPr lang="zh-CN" altLang="en-US" sz="2400" b="1" dirty="0" smtClean="0"/>
              <a:t>聚类是无监督学习任务，不知道真实的样本标记，只把相似度高的样本聚合在一起；分类是监督学习任务，利用已知的样本标记训练学习器预测未知样本的类别。</a:t>
            </a:r>
          </a:p>
          <a:p>
            <a:endParaRPr lang="zh-CN" altLang="en-US" dirty="0"/>
          </a:p>
        </p:txBody>
      </p:sp>
      <p:sp>
        <p:nvSpPr>
          <p:cNvPr id="6" name="矩形 5"/>
          <p:cNvSpPr/>
          <p:nvPr/>
        </p:nvSpPr>
        <p:spPr>
          <a:xfrm>
            <a:off x="2300288" y="28416"/>
            <a:ext cx="4870132" cy="584775"/>
          </a:xfrm>
          <a:prstGeom prst="rect">
            <a:avLst/>
          </a:prstGeom>
        </p:spPr>
        <p:txBody>
          <a:bodyPr wrap="square">
            <a:spAutoFit/>
          </a:bodyPr>
          <a:lstStyle/>
          <a:p>
            <a:r>
              <a:rPr lang="zh-CN" altLang="en-US" sz="3200" dirty="0" smtClean="0">
                <a:solidFill>
                  <a:prstClr val="black"/>
                </a:solidFill>
              </a:rPr>
              <a:t>   聚类和分类的区别</a:t>
            </a:r>
            <a:endParaRPr lang="zh-CN" altLang="en-US" dirty="0"/>
          </a:p>
        </p:txBody>
      </p:sp>
      <p:sp>
        <p:nvSpPr>
          <p:cNvPr id="1028" name="AutoShape 4" descr="G:\%E6%A8%A1%E5%BC%8F%E8%AF%86%E5%88%AB%E4%B8%8E%E6%9C%BA%E5%99%A8%E5%AD%A6%E4%B9%A0\%E3%80%8A%E6%A8%A1%E5%BC%8F%E8%AF%86%E5%88%AB%E4%B8%8E%E6%9C%BA%E5%99%A8%E5%AD%A6%E4%B9%A0%E3%80%8BPPT\15392593-3b50daa6de35ae13.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G:\模式识别与机器学习\《模式识别与机器学习》PPT\聚类与分类的区别.jpg"/>
          <p:cNvPicPr>
            <a:picLocks noChangeAspect="1" noChangeArrowheads="1"/>
          </p:cNvPicPr>
          <p:nvPr/>
        </p:nvPicPr>
        <p:blipFill>
          <a:blip r:embed="rId2"/>
          <a:srcRect/>
          <a:stretch>
            <a:fillRect/>
          </a:stretch>
        </p:blipFill>
        <p:spPr bwMode="auto">
          <a:xfrm>
            <a:off x="1125099" y="2163938"/>
            <a:ext cx="6807322" cy="2301381"/>
          </a:xfrm>
          <a:prstGeom prst="rect">
            <a:avLst/>
          </a:prstGeom>
          <a:noFill/>
        </p:spPr>
      </p:pic>
      <p:sp>
        <p:nvSpPr>
          <p:cNvPr id="10" name="矩形 9">
            <a:extLst>
              <a:ext uri="{FF2B5EF4-FFF2-40B4-BE49-F238E27FC236}">
                <a16:creationId xmlns:a16="http://schemas.microsoft.com/office/drawing/2014/main" xmlns="" id="{CB31DF96-80D7-A9D2-7226-9F609DA7B85E}"/>
              </a:ext>
            </a:extLst>
          </p:cNvPr>
          <p:cNvSpPr/>
          <p:nvPr/>
        </p:nvSpPr>
        <p:spPr>
          <a:xfrm>
            <a:off x="412031" y="613191"/>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0010"/>
            <a:ext cx="8229600" cy="857250"/>
          </a:xfrm>
        </p:spPr>
        <p:txBody>
          <a:bodyPr>
            <a:noAutofit/>
          </a:bodyPr>
          <a:lstStyle/>
          <a:p>
            <a:r>
              <a:rPr lang="zh-CN" altLang="en-US" sz="3200" b="1" dirty="0" smtClean="0"/>
              <a:t>举例说明两者的区别</a:t>
            </a:r>
            <a:br>
              <a:rPr lang="zh-CN" altLang="en-US" sz="3200" b="1" dirty="0" smtClean="0"/>
            </a:br>
            <a:endParaRPr lang="zh-CN" altLang="en-US" sz="3200" dirty="0"/>
          </a:p>
        </p:txBody>
      </p:sp>
      <p:sp>
        <p:nvSpPr>
          <p:cNvPr id="3" name="内容占位符 2"/>
          <p:cNvSpPr>
            <a:spLocks noGrp="1"/>
          </p:cNvSpPr>
          <p:nvPr>
            <p:ph idx="1"/>
          </p:nvPr>
        </p:nvSpPr>
        <p:spPr>
          <a:xfrm>
            <a:off x="412031" y="937260"/>
            <a:ext cx="8229600" cy="3962400"/>
          </a:xfrm>
        </p:spPr>
        <p:txBody>
          <a:bodyPr>
            <a:normAutofit fontScale="25000" lnSpcReduction="20000"/>
          </a:bodyPr>
          <a:lstStyle/>
          <a:p>
            <a:pPr algn="just">
              <a:lnSpc>
                <a:spcPts val="2500"/>
              </a:lnSpc>
            </a:pPr>
            <a:r>
              <a:rPr lang="zh-CN" altLang="en-US" sz="7200" b="1" dirty="0" smtClean="0"/>
              <a:t>假设有一批人的年龄的数据，大致知道其中有一堆少年儿童，一堆青年人，一堆老年人。</a:t>
            </a:r>
          </a:p>
          <a:p>
            <a:pPr algn="just">
              <a:lnSpc>
                <a:spcPts val="2500"/>
              </a:lnSpc>
            </a:pPr>
            <a:r>
              <a:rPr lang="zh-CN" altLang="en-US" sz="7200" b="1" dirty="0" smtClean="0"/>
              <a:t>聚类就是自动发现这三堆数据，并把相似的数据聚合到同一堆中。所以对于本例，如果要聚成</a:t>
            </a:r>
            <a:r>
              <a:rPr lang="en-US" altLang="zh-CN" sz="7200" b="1" dirty="0" smtClean="0"/>
              <a:t>3</a:t>
            </a:r>
            <a:r>
              <a:rPr lang="zh-CN" altLang="en-US" sz="7200" b="1" dirty="0" smtClean="0"/>
              <a:t>堆的话，那么输入就是一堆年龄数据，注意，此时的年龄数据并不带有类标号，也就是说我只知道里面大致有三堆人，至于谁是哪一堆，现在是不知道的，而输出就是每个数据所属的类标号，聚类完成之后，就知道谁和谁是一堆的了。</a:t>
            </a:r>
          </a:p>
          <a:p>
            <a:pPr algn="just">
              <a:lnSpc>
                <a:spcPts val="2500"/>
              </a:lnSpc>
            </a:pPr>
            <a:r>
              <a:rPr lang="zh-CN" altLang="en-US" sz="7200" b="1" dirty="0" smtClean="0"/>
              <a:t>而分类就是，事先告诉你，少年儿童、青年人及老年人的年龄是什么样的，现在新来了一个年龄，输出它的类标号，就是它是属于少年儿童、青年人、老年人的哪个类。一般来说，分类器是需要训练的，也就是要告诉你的算法，每个类的特征是什么样子，它才能识别新的数据。</a:t>
            </a:r>
          </a:p>
          <a:p>
            <a:pPr algn="just"/>
            <a:endParaRPr lang="zh-CN" altLang="en-US" dirty="0"/>
          </a:p>
        </p:txBody>
      </p:sp>
      <p:sp>
        <p:nvSpPr>
          <p:cNvPr id="4" name="矩形 3">
            <a:extLst>
              <a:ext uri="{FF2B5EF4-FFF2-40B4-BE49-F238E27FC236}">
                <a16:creationId xmlns:a16="http://schemas.microsoft.com/office/drawing/2014/main" xmlns="" id="{CB31DF96-80D7-A9D2-7226-9F609DA7B85E}"/>
              </a:ext>
            </a:extLst>
          </p:cNvPr>
          <p:cNvSpPr/>
          <p:nvPr/>
        </p:nvSpPr>
        <p:spPr>
          <a:xfrm>
            <a:off x="412031" y="613191"/>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91678"/>
            <a:ext cx="7543800" cy="651272"/>
          </a:xfrm>
          <a:noFill/>
        </p:spPr>
        <p:txBody>
          <a:bodyPr lIns="90488" tIns="44450" rIns="90488" bIns="44450">
            <a:normAutofit fontScale="90000"/>
          </a:bodyPr>
          <a:lstStyle/>
          <a:p>
            <a:pPr eaLnBrk="1" hangingPunct="1"/>
            <a:r>
              <a:rPr lang="en-GB" altLang="zh-TW" dirty="0"/>
              <a:t>Vehicle </a:t>
            </a:r>
            <a:r>
              <a:rPr lang="da-DK" altLang="zh-CN" dirty="0"/>
              <a:t>Example</a:t>
            </a:r>
            <a:endParaRPr lang="en-GB" altLang="zh-TW" dirty="0"/>
          </a:p>
        </p:txBody>
      </p:sp>
      <p:sp>
        <p:nvSpPr>
          <p:cNvPr id="5" name="椭圆形标注 11">
            <a:extLst>
              <a:ext uri="{FF2B5EF4-FFF2-40B4-BE49-F238E27FC236}">
                <a16:creationId xmlns:a16="http://schemas.microsoft.com/office/drawing/2014/main" xmlns="" id="{53B70605-FB72-7B18-BF29-F61916816E3B}"/>
              </a:ext>
            </a:extLst>
          </p:cNvPr>
          <p:cNvSpPr/>
          <p:nvPr/>
        </p:nvSpPr>
        <p:spPr>
          <a:xfrm>
            <a:off x="-1" y="1001712"/>
            <a:ext cx="1205665" cy="1038225"/>
          </a:xfrm>
          <a:prstGeom prst="wedgeEllipseCallout">
            <a:avLst>
              <a:gd name="adj1" fmla="val 50579"/>
              <a:gd name="adj2" fmla="val 8971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2060"/>
                </a:solidFill>
              </a:rPr>
              <a:t>标称型</a:t>
            </a:r>
          </a:p>
        </p:txBody>
      </p:sp>
      <p:sp>
        <p:nvSpPr>
          <p:cNvPr id="6" name="椭圆形标注 12">
            <a:extLst>
              <a:ext uri="{FF2B5EF4-FFF2-40B4-BE49-F238E27FC236}">
                <a16:creationId xmlns:a16="http://schemas.microsoft.com/office/drawing/2014/main" xmlns="" id="{24BB8A3B-121C-A96D-9347-6E7EFFBA2645}"/>
              </a:ext>
            </a:extLst>
          </p:cNvPr>
          <p:cNvSpPr/>
          <p:nvPr/>
        </p:nvSpPr>
        <p:spPr>
          <a:xfrm>
            <a:off x="7570370" y="4207268"/>
            <a:ext cx="1672389" cy="936231"/>
          </a:xfrm>
          <a:prstGeom prst="wedgeEllipseCallout">
            <a:avLst>
              <a:gd name="adj1" fmla="val -142322"/>
              <a:gd name="adj2" fmla="val -9403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2060"/>
                </a:solidFill>
              </a:rPr>
              <a:t>区间标度</a:t>
            </a:r>
          </a:p>
        </p:txBody>
      </p:sp>
      <p:graphicFrame>
        <p:nvGraphicFramePr>
          <p:cNvPr id="144386" name="Object 2">
            <a:hlinkClick r:id="" action="ppaction://ole?verb=0"/>
          </p:cNvPr>
          <p:cNvGraphicFramePr>
            <a:graphicFrameLocks/>
          </p:cNvGraphicFramePr>
          <p:nvPr/>
        </p:nvGraphicFramePr>
        <p:xfrm>
          <a:off x="1205665" y="742950"/>
          <a:ext cx="7200900" cy="4141788"/>
        </p:xfrm>
        <a:graphic>
          <a:graphicData uri="http://schemas.openxmlformats.org/presentationml/2006/ole">
            <p:oleObj spid="_x0000_s144386" name="Document" r:id="rId3" imgW="7772400" imgH="4300200" progId="Word.Document.6">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16322"/>
            <a:ext cx="8229600" cy="638058"/>
          </a:xfrm>
          <a:noFill/>
        </p:spPr>
        <p:txBody>
          <a:bodyPr lIns="90488" tIns="44450" rIns="90488" bIns="44450">
            <a:normAutofit fontScale="90000"/>
          </a:bodyPr>
          <a:lstStyle/>
          <a:p>
            <a:pPr eaLnBrk="1" hangingPunct="1"/>
            <a:r>
              <a:rPr lang="en-GB" altLang="zh-TW" dirty="0"/>
              <a:t>Vehicle Clusters</a:t>
            </a:r>
          </a:p>
        </p:txBody>
      </p:sp>
      <p:grpSp>
        <p:nvGrpSpPr>
          <p:cNvPr id="2" name="Group 3"/>
          <p:cNvGrpSpPr/>
          <p:nvPr/>
        </p:nvGrpSpPr>
        <p:grpSpPr bwMode="auto">
          <a:xfrm>
            <a:off x="1286188" y="973572"/>
            <a:ext cx="6225548" cy="3894518"/>
            <a:chOff x="972" y="1252"/>
            <a:chExt cx="3737" cy="2789"/>
          </a:xfrm>
        </p:grpSpPr>
        <p:sp>
          <p:nvSpPr>
            <p:cNvPr id="21508" name="Line 4"/>
            <p:cNvSpPr>
              <a:spLocks noChangeShapeType="1"/>
            </p:cNvSpPr>
            <p:nvPr/>
          </p:nvSpPr>
          <p:spPr bwMode="auto">
            <a:xfrm>
              <a:off x="1722" y="3654"/>
              <a:ext cx="2901" cy="0"/>
            </a:xfrm>
            <a:prstGeom prst="line">
              <a:avLst/>
            </a:prstGeom>
            <a:noFill/>
            <a:ln w="12700">
              <a:solidFill>
                <a:srgbClr val="000000"/>
              </a:solidFill>
              <a:round/>
            </a:ln>
          </p:spPr>
          <p:txBody>
            <a:bodyPr wrap="none" anchor="ctr"/>
            <a:lstStyle/>
            <a:p>
              <a:endParaRPr lang="zh-CN" altLang="en-US"/>
            </a:p>
          </p:txBody>
        </p:sp>
        <p:sp>
          <p:nvSpPr>
            <p:cNvPr id="21509" name="Line 5"/>
            <p:cNvSpPr>
              <a:spLocks noChangeShapeType="1"/>
            </p:cNvSpPr>
            <p:nvPr/>
          </p:nvSpPr>
          <p:spPr bwMode="auto">
            <a:xfrm>
              <a:off x="1722" y="1363"/>
              <a:ext cx="2901" cy="0"/>
            </a:xfrm>
            <a:prstGeom prst="line">
              <a:avLst/>
            </a:prstGeom>
            <a:noFill/>
            <a:ln w="12700">
              <a:solidFill>
                <a:srgbClr val="000000"/>
              </a:solidFill>
              <a:round/>
            </a:ln>
          </p:spPr>
          <p:txBody>
            <a:bodyPr wrap="none" anchor="ctr"/>
            <a:lstStyle/>
            <a:p>
              <a:endParaRPr lang="zh-CN" altLang="en-US"/>
            </a:p>
          </p:txBody>
        </p:sp>
        <p:sp>
          <p:nvSpPr>
            <p:cNvPr id="21510" name="Line 6"/>
            <p:cNvSpPr>
              <a:spLocks noChangeShapeType="1"/>
            </p:cNvSpPr>
            <p:nvPr/>
          </p:nvSpPr>
          <p:spPr bwMode="auto">
            <a:xfrm flipV="1">
              <a:off x="1718" y="1359"/>
              <a:ext cx="0" cy="2299"/>
            </a:xfrm>
            <a:prstGeom prst="line">
              <a:avLst/>
            </a:prstGeom>
            <a:noFill/>
            <a:ln w="12700">
              <a:solidFill>
                <a:srgbClr val="000000"/>
              </a:solidFill>
              <a:round/>
            </a:ln>
          </p:spPr>
          <p:txBody>
            <a:bodyPr wrap="none" anchor="ctr"/>
            <a:lstStyle/>
            <a:p>
              <a:endParaRPr lang="zh-CN" altLang="en-US"/>
            </a:p>
          </p:txBody>
        </p:sp>
        <p:sp>
          <p:nvSpPr>
            <p:cNvPr id="21511" name="Line 7"/>
            <p:cNvSpPr>
              <a:spLocks noChangeShapeType="1"/>
            </p:cNvSpPr>
            <p:nvPr/>
          </p:nvSpPr>
          <p:spPr bwMode="auto">
            <a:xfrm flipV="1">
              <a:off x="4627" y="1359"/>
              <a:ext cx="0" cy="2299"/>
            </a:xfrm>
            <a:prstGeom prst="line">
              <a:avLst/>
            </a:prstGeom>
            <a:noFill/>
            <a:ln w="12700">
              <a:solidFill>
                <a:srgbClr val="000000"/>
              </a:solidFill>
              <a:round/>
            </a:ln>
          </p:spPr>
          <p:txBody>
            <a:bodyPr wrap="none" anchor="ctr"/>
            <a:lstStyle/>
            <a:p>
              <a:endParaRPr lang="zh-CN" altLang="en-US"/>
            </a:p>
          </p:txBody>
        </p:sp>
        <p:sp>
          <p:nvSpPr>
            <p:cNvPr id="21512" name="Line 8"/>
            <p:cNvSpPr>
              <a:spLocks noChangeShapeType="1"/>
            </p:cNvSpPr>
            <p:nvPr/>
          </p:nvSpPr>
          <p:spPr bwMode="auto">
            <a:xfrm>
              <a:off x="1718" y="1363"/>
              <a:ext cx="0" cy="0"/>
            </a:xfrm>
            <a:prstGeom prst="line">
              <a:avLst/>
            </a:prstGeom>
            <a:noFill/>
            <a:ln w="12700">
              <a:solidFill>
                <a:srgbClr val="000000"/>
              </a:solidFill>
              <a:round/>
            </a:ln>
          </p:spPr>
          <p:txBody>
            <a:bodyPr wrap="none" anchor="ctr"/>
            <a:lstStyle/>
            <a:p>
              <a:endParaRPr lang="zh-CN" altLang="en-US"/>
            </a:p>
          </p:txBody>
        </p:sp>
        <p:sp>
          <p:nvSpPr>
            <p:cNvPr id="21513" name="Line 9"/>
            <p:cNvSpPr>
              <a:spLocks noChangeShapeType="1"/>
            </p:cNvSpPr>
            <p:nvPr/>
          </p:nvSpPr>
          <p:spPr bwMode="auto">
            <a:xfrm>
              <a:off x="4627" y="3654"/>
              <a:ext cx="0" cy="0"/>
            </a:xfrm>
            <a:prstGeom prst="line">
              <a:avLst/>
            </a:prstGeom>
            <a:noFill/>
            <a:ln w="12700">
              <a:solidFill>
                <a:srgbClr val="000000"/>
              </a:solidFill>
              <a:round/>
            </a:ln>
          </p:spPr>
          <p:txBody>
            <a:bodyPr wrap="none" anchor="ctr"/>
            <a:lstStyle/>
            <a:p>
              <a:endParaRPr lang="zh-CN" altLang="en-US"/>
            </a:p>
          </p:txBody>
        </p:sp>
        <p:sp>
          <p:nvSpPr>
            <p:cNvPr id="21514" name="Line 10"/>
            <p:cNvSpPr>
              <a:spLocks noChangeShapeType="1"/>
            </p:cNvSpPr>
            <p:nvPr/>
          </p:nvSpPr>
          <p:spPr bwMode="auto">
            <a:xfrm>
              <a:off x="1722" y="3654"/>
              <a:ext cx="2901" cy="0"/>
            </a:xfrm>
            <a:prstGeom prst="line">
              <a:avLst/>
            </a:prstGeom>
            <a:noFill/>
            <a:ln w="12700">
              <a:solidFill>
                <a:srgbClr val="000000"/>
              </a:solidFill>
              <a:round/>
            </a:ln>
          </p:spPr>
          <p:txBody>
            <a:bodyPr wrap="none" anchor="ctr"/>
            <a:lstStyle/>
            <a:p>
              <a:endParaRPr lang="zh-CN" altLang="en-US"/>
            </a:p>
          </p:txBody>
        </p:sp>
        <p:sp>
          <p:nvSpPr>
            <p:cNvPr id="21515" name="Line 11"/>
            <p:cNvSpPr>
              <a:spLocks noChangeShapeType="1"/>
            </p:cNvSpPr>
            <p:nvPr/>
          </p:nvSpPr>
          <p:spPr bwMode="auto">
            <a:xfrm flipV="1">
              <a:off x="1718" y="1359"/>
              <a:ext cx="0" cy="2299"/>
            </a:xfrm>
            <a:prstGeom prst="line">
              <a:avLst/>
            </a:prstGeom>
            <a:noFill/>
            <a:ln w="12700">
              <a:solidFill>
                <a:srgbClr val="000000"/>
              </a:solidFill>
              <a:round/>
            </a:ln>
          </p:spPr>
          <p:txBody>
            <a:bodyPr wrap="none" anchor="ctr"/>
            <a:lstStyle/>
            <a:p>
              <a:endParaRPr lang="zh-CN" altLang="en-US"/>
            </a:p>
          </p:txBody>
        </p:sp>
        <p:sp>
          <p:nvSpPr>
            <p:cNvPr id="21516" name="Line 12"/>
            <p:cNvSpPr>
              <a:spLocks noChangeShapeType="1"/>
            </p:cNvSpPr>
            <p:nvPr/>
          </p:nvSpPr>
          <p:spPr bwMode="auto">
            <a:xfrm>
              <a:off x="1718" y="3654"/>
              <a:ext cx="0" cy="0"/>
            </a:xfrm>
            <a:prstGeom prst="line">
              <a:avLst/>
            </a:prstGeom>
            <a:noFill/>
            <a:ln w="12700">
              <a:solidFill>
                <a:srgbClr val="000000"/>
              </a:solidFill>
              <a:round/>
            </a:ln>
          </p:spPr>
          <p:txBody>
            <a:bodyPr wrap="none" anchor="ctr"/>
            <a:lstStyle/>
            <a:p>
              <a:endParaRPr lang="zh-CN" altLang="en-US"/>
            </a:p>
          </p:txBody>
        </p:sp>
        <p:sp>
          <p:nvSpPr>
            <p:cNvPr id="21517" name="Line 13"/>
            <p:cNvSpPr>
              <a:spLocks noChangeShapeType="1"/>
            </p:cNvSpPr>
            <p:nvPr/>
          </p:nvSpPr>
          <p:spPr bwMode="auto">
            <a:xfrm flipV="1">
              <a:off x="1718" y="3623"/>
              <a:ext cx="0" cy="35"/>
            </a:xfrm>
            <a:prstGeom prst="line">
              <a:avLst/>
            </a:prstGeom>
            <a:noFill/>
            <a:ln w="12700">
              <a:solidFill>
                <a:srgbClr val="000000"/>
              </a:solidFill>
              <a:round/>
            </a:ln>
          </p:spPr>
          <p:txBody>
            <a:bodyPr wrap="none" anchor="ctr"/>
            <a:lstStyle/>
            <a:p>
              <a:endParaRPr lang="zh-CN" altLang="en-US"/>
            </a:p>
          </p:txBody>
        </p:sp>
        <p:sp>
          <p:nvSpPr>
            <p:cNvPr id="21518" name="Line 14"/>
            <p:cNvSpPr>
              <a:spLocks noChangeShapeType="1"/>
            </p:cNvSpPr>
            <p:nvPr/>
          </p:nvSpPr>
          <p:spPr bwMode="auto">
            <a:xfrm>
              <a:off x="1718" y="1367"/>
              <a:ext cx="0" cy="19"/>
            </a:xfrm>
            <a:prstGeom prst="line">
              <a:avLst/>
            </a:prstGeom>
            <a:noFill/>
            <a:ln w="12700">
              <a:solidFill>
                <a:srgbClr val="000000"/>
              </a:solidFill>
              <a:round/>
            </a:ln>
          </p:spPr>
          <p:txBody>
            <a:bodyPr wrap="none" anchor="ctr"/>
            <a:lstStyle/>
            <a:p>
              <a:endParaRPr lang="zh-CN" altLang="en-US"/>
            </a:p>
          </p:txBody>
        </p:sp>
        <p:sp>
          <p:nvSpPr>
            <p:cNvPr id="21519" name="Rectangle 15"/>
            <p:cNvSpPr>
              <a:spLocks noChangeArrowheads="1"/>
            </p:cNvSpPr>
            <p:nvPr/>
          </p:nvSpPr>
          <p:spPr bwMode="auto">
            <a:xfrm>
              <a:off x="1549" y="3689"/>
              <a:ext cx="251" cy="197"/>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100</a:t>
              </a:r>
            </a:p>
          </p:txBody>
        </p:sp>
        <p:sp>
          <p:nvSpPr>
            <p:cNvPr id="21520" name="Line 16"/>
            <p:cNvSpPr>
              <a:spLocks noChangeShapeType="1"/>
            </p:cNvSpPr>
            <p:nvPr/>
          </p:nvSpPr>
          <p:spPr bwMode="auto">
            <a:xfrm flipV="1">
              <a:off x="2443" y="3623"/>
              <a:ext cx="0" cy="35"/>
            </a:xfrm>
            <a:prstGeom prst="line">
              <a:avLst/>
            </a:prstGeom>
            <a:noFill/>
            <a:ln w="12700">
              <a:solidFill>
                <a:srgbClr val="000000"/>
              </a:solidFill>
              <a:round/>
            </a:ln>
          </p:spPr>
          <p:txBody>
            <a:bodyPr wrap="none" anchor="ctr"/>
            <a:lstStyle/>
            <a:p>
              <a:endParaRPr lang="zh-CN" altLang="en-US"/>
            </a:p>
          </p:txBody>
        </p:sp>
        <p:sp>
          <p:nvSpPr>
            <p:cNvPr id="21521" name="Line 17"/>
            <p:cNvSpPr>
              <a:spLocks noChangeShapeType="1"/>
            </p:cNvSpPr>
            <p:nvPr/>
          </p:nvSpPr>
          <p:spPr bwMode="auto">
            <a:xfrm>
              <a:off x="2443" y="1367"/>
              <a:ext cx="0" cy="19"/>
            </a:xfrm>
            <a:prstGeom prst="line">
              <a:avLst/>
            </a:prstGeom>
            <a:noFill/>
            <a:ln w="12700">
              <a:solidFill>
                <a:srgbClr val="000000"/>
              </a:solidFill>
              <a:round/>
            </a:ln>
          </p:spPr>
          <p:txBody>
            <a:bodyPr wrap="none" anchor="ctr"/>
            <a:lstStyle/>
            <a:p>
              <a:endParaRPr lang="zh-CN" altLang="en-US"/>
            </a:p>
          </p:txBody>
        </p:sp>
        <p:sp>
          <p:nvSpPr>
            <p:cNvPr id="21522" name="Rectangle 18"/>
            <p:cNvSpPr>
              <a:spLocks noChangeArrowheads="1"/>
            </p:cNvSpPr>
            <p:nvPr/>
          </p:nvSpPr>
          <p:spPr bwMode="auto">
            <a:xfrm>
              <a:off x="2275" y="3689"/>
              <a:ext cx="251" cy="197"/>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150</a:t>
              </a:r>
            </a:p>
          </p:txBody>
        </p:sp>
        <p:sp>
          <p:nvSpPr>
            <p:cNvPr id="21523" name="Line 19"/>
            <p:cNvSpPr>
              <a:spLocks noChangeShapeType="1"/>
            </p:cNvSpPr>
            <p:nvPr/>
          </p:nvSpPr>
          <p:spPr bwMode="auto">
            <a:xfrm flipV="1">
              <a:off x="3175" y="3623"/>
              <a:ext cx="0" cy="35"/>
            </a:xfrm>
            <a:prstGeom prst="line">
              <a:avLst/>
            </a:prstGeom>
            <a:noFill/>
            <a:ln w="12700">
              <a:solidFill>
                <a:srgbClr val="000000"/>
              </a:solidFill>
              <a:round/>
            </a:ln>
          </p:spPr>
          <p:txBody>
            <a:bodyPr wrap="none" anchor="ctr"/>
            <a:lstStyle/>
            <a:p>
              <a:endParaRPr lang="zh-CN" altLang="en-US"/>
            </a:p>
          </p:txBody>
        </p:sp>
        <p:sp>
          <p:nvSpPr>
            <p:cNvPr id="21524" name="Line 20"/>
            <p:cNvSpPr>
              <a:spLocks noChangeShapeType="1"/>
            </p:cNvSpPr>
            <p:nvPr/>
          </p:nvSpPr>
          <p:spPr bwMode="auto">
            <a:xfrm>
              <a:off x="3175" y="1367"/>
              <a:ext cx="0" cy="19"/>
            </a:xfrm>
            <a:prstGeom prst="line">
              <a:avLst/>
            </a:prstGeom>
            <a:noFill/>
            <a:ln w="12700">
              <a:solidFill>
                <a:srgbClr val="000000"/>
              </a:solidFill>
              <a:round/>
            </a:ln>
          </p:spPr>
          <p:txBody>
            <a:bodyPr wrap="none" anchor="ctr"/>
            <a:lstStyle/>
            <a:p>
              <a:endParaRPr lang="zh-CN" altLang="en-US"/>
            </a:p>
          </p:txBody>
        </p:sp>
        <p:sp>
          <p:nvSpPr>
            <p:cNvPr id="21525" name="Rectangle 21"/>
            <p:cNvSpPr>
              <a:spLocks noChangeArrowheads="1"/>
            </p:cNvSpPr>
            <p:nvPr/>
          </p:nvSpPr>
          <p:spPr bwMode="auto">
            <a:xfrm>
              <a:off x="3007" y="3689"/>
              <a:ext cx="251" cy="197"/>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200</a:t>
              </a:r>
            </a:p>
          </p:txBody>
        </p:sp>
        <p:sp>
          <p:nvSpPr>
            <p:cNvPr id="21526" name="Line 22"/>
            <p:cNvSpPr>
              <a:spLocks noChangeShapeType="1"/>
            </p:cNvSpPr>
            <p:nvPr/>
          </p:nvSpPr>
          <p:spPr bwMode="auto">
            <a:xfrm flipV="1">
              <a:off x="3901" y="3623"/>
              <a:ext cx="0" cy="35"/>
            </a:xfrm>
            <a:prstGeom prst="line">
              <a:avLst/>
            </a:prstGeom>
            <a:noFill/>
            <a:ln w="12700">
              <a:solidFill>
                <a:srgbClr val="000000"/>
              </a:solidFill>
              <a:round/>
            </a:ln>
          </p:spPr>
          <p:txBody>
            <a:bodyPr wrap="none" anchor="ctr"/>
            <a:lstStyle/>
            <a:p>
              <a:endParaRPr lang="zh-CN" altLang="en-US"/>
            </a:p>
          </p:txBody>
        </p:sp>
        <p:sp>
          <p:nvSpPr>
            <p:cNvPr id="21527" name="Line 23"/>
            <p:cNvSpPr>
              <a:spLocks noChangeShapeType="1"/>
            </p:cNvSpPr>
            <p:nvPr/>
          </p:nvSpPr>
          <p:spPr bwMode="auto">
            <a:xfrm>
              <a:off x="3901" y="1367"/>
              <a:ext cx="0" cy="19"/>
            </a:xfrm>
            <a:prstGeom prst="line">
              <a:avLst/>
            </a:prstGeom>
            <a:noFill/>
            <a:ln w="12700">
              <a:solidFill>
                <a:srgbClr val="000000"/>
              </a:solidFill>
              <a:round/>
            </a:ln>
          </p:spPr>
          <p:txBody>
            <a:bodyPr wrap="none" anchor="ctr"/>
            <a:lstStyle/>
            <a:p>
              <a:endParaRPr lang="zh-CN" altLang="en-US"/>
            </a:p>
          </p:txBody>
        </p:sp>
        <p:sp>
          <p:nvSpPr>
            <p:cNvPr id="21528" name="Rectangle 24"/>
            <p:cNvSpPr>
              <a:spLocks noChangeArrowheads="1"/>
            </p:cNvSpPr>
            <p:nvPr/>
          </p:nvSpPr>
          <p:spPr bwMode="auto">
            <a:xfrm>
              <a:off x="3733" y="3689"/>
              <a:ext cx="251" cy="197"/>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250</a:t>
              </a:r>
            </a:p>
          </p:txBody>
        </p:sp>
        <p:sp>
          <p:nvSpPr>
            <p:cNvPr id="21529" name="Line 25"/>
            <p:cNvSpPr>
              <a:spLocks noChangeShapeType="1"/>
            </p:cNvSpPr>
            <p:nvPr/>
          </p:nvSpPr>
          <p:spPr bwMode="auto">
            <a:xfrm flipV="1">
              <a:off x="4627" y="3623"/>
              <a:ext cx="0" cy="35"/>
            </a:xfrm>
            <a:prstGeom prst="line">
              <a:avLst/>
            </a:prstGeom>
            <a:noFill/>
            <a:ln w="12700">
              <a:solidFill>
                <a:srgbClr val="000000"/>
              </a:solidFill>
              <a:round/>
            </a:ln>
          </p:spPr>
          <p:txBody>
            <a:bodyPr wrap="none" anchor="ctr"/>
            <a:lstStyle/>
            <a:p>
              <a:endParaRPr lang="zh-CN" altLang="en-US"/>
            </a:p>
          </p:txBody>
        </p:sp>
        <p:sp>
          <p:nvSpPr>
            <p:cNvPr id="21530" name="Line 26"/>
            <p:cNvSpPr>
              <a:spLocks noChangeShapeType="1"/>
            </p:cNvSpPr>
            <p:nvPr/>
          </p:nvSpPr>
          <p:spPr bwMode="auto">
            <a:xfrm>
              <a:off x="4627" y="1367"/>
              <a:ext cx="0" cy="19"/>
            </a:xfrm>
            <a:prstGeom prst="line">
              <a:avLst/>
            </a:prstGeom>
            <a:noFill/>
            <a:ln w="12700">
              <a:solidFill>
                <a:srgbClr val="000000"/>
              </a:solidFill>
              <a:round/>
            </a:ln>
          </p:spPr>
          <p:txBody>
            <a:bodyPr wrap="none" anchor="ctr"/>
            <a:lstStyle/>
            <a:p>
              <a:endParaRPr lang="zh-CN" altLang="en-US"/>
            </a:p>
          </p:txBody>
        </p:sp>
        <p:sp>
          <p:nvSpPr>
            <p:cNvPr id="21531" name="Rectangle 27"/>
            <p:cNvSpPr>
              <a:spLocks noChangeArrowheads="1"/>
            </p:cNvSpPr>
            <p:nvPr/>
          </p:nvSpPr>
          <p:spPr bwMode="auto">
            <a:xfrm>
              <a:off x="4458" y="3689"/>
              <a:ext cx="251" cy="197"/>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300</a:t>
              </a:r>
            </a:p>
          </p:txBody>
        </p:sp>
        <p:sp>
          <p:nvSpPr>
            <p:cNvPr id="21532" name="Line 28"/>
            <p:cNvSpPr>
              <a:spLocks noChangeShapeType="1"/>
            </p:cNvSpPr>
            <p:nvPr/>
          </p:nvSpPr>
          <p:spPr bwMode="auto">
            <a:xfrm>
              <a:off x="1722" y="3654"/>
              <a:ext cx="19" cy="0"/>
            </a:xfrm>
            <a:prstGeom prst="line">
              <a:avLst/>
            </a:prstGeom>
            <a:noFill/>
            <a:ln w="12700">
              <a:solidFill>
                <a:srgbClr val="000000"/>
              </a:solidFill>
              <a:round/>
            </a:ln>
          </p:spPr>
          <p:txBody>
            <a:bodyPr wrap="none" anchor="ctr"/>
            <a:lstStyle/>
            <a:p>
              <a:endParaRPr lang="zh-CN" altLang="en-US"/>
            </a:p>
          </p:txBody>
        </p:sp>
        <p:sp>
          <p:nvSpPr>
            <p:cNvPr id="21533" name="Line 29"/>
            <p:cNvSpPr>
              <a:spLocks noChangeShapeType="1"/>
            </p:cNvSpPr>
            <p:nvPr/>
          </p:nvSpPr>
          <p:spPr bwMode="auto">
            <a:xfrm flipH="1">
              <a:off x="4596" y="3654"/>
              <a:ext cx="35" cy="0"/>
            </a:xfrm>
            <a:prstGeom prst="line">
              <a:avLst/>
            </a:prstGeom>
            <a:noFill/>
            <a:ln w="12700">
              <a:solidFill>
                <a:srgbClr val="000000"/>
              </a:solidFill>
              <a:round/>
            </a:ln>
          </p:spPr>
          <p:txBody>
            <a:bodyPr wrap="none" anchor="ctr"/>
            <a:lstStyle/>
            <a:p>
              <a:endParaRPr lang="zh-CN" altLang="en-US"/>
            </a:p>
          </p:txBody>
        </p:sp>
        <p:sp>
          <p:nvSpPr>
            <p:cNvPr id="21534" name="Rectangle 30"/>
            <p:cNvSpPr>
              <a:spLocks noChangeArrowheads="1"/>
            </p:cNvSpPr>
            <p:nvPr/>
          </p:nvSpPr>
          <p:spPr bwMode="auto">
            <a:xfrm>
              <a:off x="1401" y="3575"/>
              <a:ext cx="251" cy="197"/>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500</a:t>
              </a:r>
            </a:p>
          </p:txBody>
        </p:sp>
        <p:sp>
          <p:nvSpPr>
            <p:cNvPr id="21535" name="Line 31"/>
            <p:cNvSpPr>
              <a:spLocks noChangeShapeType="1"/>
            </p:cNvSpPr>
            <p:nvPr/>
          </p:nvSpPr>
          <p:spPr bwMode="auto">
            <a:xfrm>
              <a:off x="1722" y="3271"/>
              <a:ext cx="19" cy="0"/>
            </a:xfrm>
            <a:prstGeom prst="line">
              <a:avLst/>
            </a:prstGeom>
            <a:noFill/>
            <a:ln w="12700">
              <a:solidFill>
                <a:srgbClr val="000000"/>
              </a:solidFill>
              <a:round/>
            </a:ln>
          </p:spPr>
          <p:txBody>
            <a:bodyPr wrap="none" anchor="ctr"/>
            <a:lstStyle/>
            <a:p>
              <a:endParaRPr lang="zh-CN" altLang="en-US"/>
            </a:p>
          </p:txBody>
        </p:sp>
        <p:sp>
          <p:nvSpPr>
            <p:cNvPr id="21536" name="Line 32"/>
            <p:cNvSpPr>
              <a:spLocks noChangeShapeType="1"/>
            </p:cNvSpPr>
            <p:nvPr/>
          </p:nvSpPr>
          <p:spPr bwMode="auto">
            <a:xfrm flipH="1">
              <a:off x="4596" y="3271"/>
              <a:ext cx="35" cy="0"/>
            </a:xfrm>
            <a:prstGeom prst="line">
              <a:avLst/>
            </a:prstGeom>
            <a:noFill/>
            <a:ln w="12700">
              <a:solidFill>
                <a:srgbClr val="000000"/>
              </a:solidFill>
              <a:round/>
            </a:ln>
          </p:spPr>
          <p:txBody>
            <a:bodyPr wrap="none" anchor="ctr"/>
            <a:lstStyle/>
            <a:p>
              <a:endParaRPr lang="zh-CN" altLang="en-US"/>
            </a:p>
          </p:txBody>
        </p:sp>
        <p:sp>
          <p:nvSpPr>
            <p:cNvPr id="21537" name="Rectangle 33"/>
            <p:cNvSpPr>
              <a:spLocks noChangeArrowheads="1"/>
            </p:cNvSpPr>
            <p:nvPr/>
          </p:nvSpPr>
          <p:spPr bwMode="auto">
            <a:xfrm>
              <a:off x="1328" y="3192"/>
              <a:ext cx="298" cy="197"/>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1000</a:t>
              </a:r>
            </a:p>
          </p:txBody>
        </p:sp>
        <p:sp>
          <p:nvSpPr>
            <p:cNvPr id="21538" name="Line 34"/>
            <p:cNvSpPr>
              <a:spLocks noChangeShapeType="1"/>
            </p:cNvSpPr>
            <p:nvPr/>
          </p:nvSpPr>
          <p:spPr bwMode="auto">
            <a:xfrm>
              <a:off x="1722" y="2888"/>
              <a:ext cx="19" cy="0"/>
            </a:xfrm>
            <a:prstGeom prst="line">
              <a:avLst/>
            </a:prstGeom>
            <a:noFill/>
            <a:ln w="12700">
              <a:solidFill>
                <a:srgbClr val="000000"/>
              </a:solidFill>
              <a:round/>
            </a:ln>
          </p:spPr>
          <p:txBody>
            <a:bodyPr wrap="none" anchor="ctr"/>
            <a:lstStyle/>
            <a:p>
              <a:endParaRPr lang="zh-CN" altLang="en-US"/>
            </a:p>
          </p:txBody>
        </p:sp>
        <p:sp>
          <p:nvSpPr>
            <p:cNvPr id="21539" name="Line 35"/>
            <p:cNvSpPr>
              <a:spLocks noChangeShapeType="1"/>
            </p:cNvSpPr>
            <p:nvPr/>
          </p:nvSpPr>
          <p:spPr bwMode="auto">
            <a:xfrm flipH="1">
              <a:off x="4596" y="2888"/>
              <a:ext cx="35" cy="0"/>
            </a:xfrm>
            <a:prstGeom prst="line">
              <a:avLst/>
            </a:prstGeom>
            <a:noFill/>
            <a:ln w="12700">
              <a:solidFill>
                <a:srgbClr val="000000"/>
              </a:solidFill>
              <a:round/>
            </a:ln>
          </p:spPr>
          <p:txBody>
            <a:bodyPr wrap="none" anchor="ctr"/>
            <a:lstStyle/>
            <a:p>
              <a:endParaRPr lang="zh-CN" altLang="en-US"/>
            </a:p>
          </p:txBody>
        </p:sp>
        <p:sp>
          <p:nvSpPr>
            <p:cNvPr id="21540" name="Rectangle 36"/>
            <p:cNvSpPr>
              <a:spLocks noChangeArrowheads="1"/>
            </p:cNvSpPr>
            <p:nvPr/>
          </p:nvSpPr>
          <p:spPr bwMode="auto">
            <a:xfrm>
              <a:off x="1328" y="2809"/>
              <a:ext cx="298" cy="197"/>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1500</a:t>
              </a:r>
            </a:p>
          </p:txBody>
        </p:sp>
        <p:sp>
          <p:nvSpPr>
            <p:cNvPr id="21541" name="Line 37"/>
            <p:cNvSpPr>
              <a:spLocks noChangeShapeType="1"/>
            </p:cNvSpPr>
            <p:nvPr/>
          </p:nvSpPr>
          <p:spPr bwMode="auto">
            <a:xfrm>
              <a:off x="1722" y="2512"/>
              <a:ext cx="19" cy="0"/>
            </a:xfrm>
            <a:prstGeom prst="line">
              <a:avLst/>
            </a:prstGeom>
            <a:noFill/>
            <a:ln w="12700">
              <a:solidFill>
                <a:srgbClr val="000000"/>
              </a:solidFill>
              <a:round/>
            </a:ln>
          </p:spPr>
          <p:txBody>
            <a:bodyPr wrap="none" anchor="ctr"/>
            <a:lstStyle/>
            <a:p>
              <a:endParaRPr lang="zh-CN" altLang="en-US"/>
            </a:p>
          </p:txBody>
        </p:sp>
        <p:sp>
          <p:nvSpPr>
            <p:cNvPr id="21542" name="Line 38"/>
            <p:cNvSpPr>
              <a:spLocks noChangeShapeType="1"/>
            </p:cNvSpPr>
            <p:nvPr/>
          </p:nvSpPr>
          <p:spPr bwMode="auto">
            <a:xfrm flipH="1">
              <a:off x="4596" y="2512"/>
              <a:ext cx="35" cy="0"/>
            </a:xfrm>
            <a:prstGeom prst="line">
              <a:avLst/>
            </a:prstGeom>
            <a:noFill/>
            <a:ln w="12700">
              <a:solidFill>
                <a:srgbClr val="000000"/>
              </a:solidFill>
              <a:round/>
            </a:ln>
          </p:spPr>
          <p:txBody>
            <a:bodyPr wrap="none" anchor="ctr"/>
            <a:lstStyle/>
            <a:p>
              <a:endParaRPr lang="zh-CN" altLang="en-US"/>
            </a:p>
          </p:txBody>
        </p:sp>
        <p:sp>
          <p:nvSpPr>
            <p:cNvPr id="21543" name="Rectangle 39"/>
            <p:cNvSpPr>
              <a:spLocks noChangeArrowheads="1"/>
            </p:cNvSpPr>
            <p:nvPr/>
          </p:nvSpPr>
          <p:spPr bwMode="auto">
            <a:xfrm>
              <a:off x="1328" y="2433"/>
              <a:ext cx="298" cy="197"/>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2000</a:t>
              </a:r>
            </a:p>
          </p:txBody>
        </p:sp>
        <p:sp>
          <p:nvSpPr>
            <p:cNvPr id="21544" name="Line 40"/>
            <p:cNvSpPr>
              <a:spLocks noChangeShapeType="1"/>
            </p:cNvSpPr>
            <p:nvPr/>
          </p:nvSpPr>
          <p:spPr bwMode="auto">
            <a:xfrm>
              <a:off x="1722" y="2129"/>
              <a:ext cx="19" cy="0"/>
            </a:xfrm>
            <a:prstGeom prst="line">
              <a:avLst/>
            </a:prstGeom>
            <a:noFill/>
            <a:ln w="12700">
              <a:solidFill>
                <a:srgbClr val="000000"/>
              </a:solidFill>
              <a:round/>
            </a:ln>
          </p:spPr>
          <p:txBody>
            <a:bodyPr wrap="none" anchor="ctr"/>
            <a:lstStyle/>
            <a:p>
              <a:endParaRPr lang="zh-CN" altLang="en-US"/>
            </a:p>
          </p:txBody>
        </p:sp>
        <p:sp>
          <p:nvSpPr>
            <p:cNvPr id="21545" name="Line 41"/>
            <p:cNvSpPr>
              <a:spLocks noChangeShapeType="1"/>
            </p:cNvSpPr>
            <p:nvPr/>
          </p:nvSpPr>
          <p:spPr bwMode="auto">
            <a:xfrm flipH="1">
              <a:off x="4596" y="2129"/>
              <a:ext cx="35" cy="0"/>
            </a:xfrm>
            <a:prstGeom prst="line">
              <a:avLst/>
            </a:prstGeom>
            <a:noFill/>
            <a:ln w="12700">
              <a:solidFill>
                <a:srgbClr val="000000"/>
              </a:solidFill>
              <a:round/>
            </a:ln>
          </p:spPr>
          <p:txBody>
            <a:bodyPr wrap="none" anchor="ctr"/>
            <a:lstStyle/>
            <a:p>
              <a:endParaRPr lang="zh-CN" altLang="en-US"/>
            </a:p>
          </p:txBody>
        </p:sp>
        <p:sp>
          <p:nvSpPr>
            <p:cNvPr id="21546" name="Rectangle 42"/>
            <p:cNvSpPr>
              <a:spLocks noChangeArrowheads="1"/>
            </p:cNvSpPr>
            <p:nvPr/>
          </p:nvSpPr>
          <p:spPr bwMode="auto">
            <a:xfrm>
              <a:off x="1328" y="2050"/>
              <a:ext cx="298" cy="197"/>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2500</a:t>
              </a:r>
            </a:p>
          </p:txBody>
        </p:sp>
        <p:sp>
          <p:nvSpPr>
            <p:cNvPr id="21547" name="Line 43"/>
            <p:cNvSpPr>
              <a:spLocks noChangeShapeType="1"/>
            </p:cNvSpPr>
            <p:nvPr/>
          </p:nvSpPr>
          <p:spPr bwMode="auto">
            <a:xfrm>
              <a:off x="1722" y="1746"/>
              <a:ext cx="19" cy="0"/>
            </a:xfrm>
            <a:prstGeom prst="line">
              <a:avLst/>
            </a:prstGeom>
            <a:noFill/>
            <a:ln w="12700">
              <a:solidFill>
                <a:srgbClr val="000000"/>
              </a:solidFill>
              <a:round/>
            </a:ln>
          </p:spPr>
          <p:txBody>
            <a:bodyPr wrap="none" anchor="ctr"/>
            <a:lstStyle/>
            <a:p>
              <a:endParaRPr lang="zh-CN" altLang="en-US"/>
            </a:p>
          </p:txBody>
        </p:sp>
        <p:sp>
          <p:nvSpPr>
            <p:cNvPr id="21548" name="Line 44"/>
            <p:cNvSpPr>
              <a:spLocks noChangeShapeType="1"/>
            </p:cNvSpPr>
            <p:nvPr/>
          </p:nvSpPr>
          <p:spPr bwMode="auto">
            <a:xfrm flipH="1">
              <a:off x="4596" y="1746"/>
              <a:ext cx="35" cy="0"/>
            </a:xfrm>
            <a:prstGeom prst="line">
              <a:avLst/>
            </a:prstGeom>
            <a:noFill/>
            <a:ln w="12700">
              <a:solidFill>
                <a:srgbClr val="000000"/>
              </a:solidFill>
              <a:round/>
            </a:ln>
          </p:spPr>
          <p:txBody>
            <a:bodyPr wrap="none" anchor="ctr"/>
            <a:lstStyle/>
            <a:p>
              <a:endParaRPr lang="zh-CN" altLang="en-US"/>
            </a:p>
          </p:txBody>
        </p:sp>
        <p:sp>
          <p:nvSpPr>
            <p:cNvPr id="21549" name="Rectangle 45"/>
            <p:cNvSpPr>
              <a:spLocks noChangeArrowheads="1"/>
            </p:cNvSpPr>
            <p:nvPr/>
          </p:nvSpPr>
          <p:spPr bwMode="auto">
            <a:xfrm>
              <a:off x="1328" y="1667"/>
              <a:ext cx="298" cy="197"/>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3000</a:t>
              </a:r>
            </a:p>
          </p:txBody>
        </p:sp>
        <p:sp>
          <p:nvSpPr>
            <p:cNvPr id="21550" name="Line 46"/>
            <p:cNvSpPr>
              <a:spLocks noChangeShapeType="1"/>
            </p:cNvSpPr>
            <p:nvPr/>
          </p:nvSpPr>
          <p:spPr bwMode="auto">
            <a:xfrm>
              <a:off x="1722" y="1363"/>
              <a:ext cx="19" cy="0"/>
            </a:xfrm>
            <a:prstGeom prst="line">
              <a:avLst/>
            </a:prstGeom>
            <a:noFill/>
            <a:ln w="12700">
              <a:solidFill>
                <a:srgbClr val="000000"/>
              </a:solidFill>
              <a:round/>
            </a:ln>
          </p:spPr>
          <p:txBody>
            <a:bodyPr wrap="none" anchor="ctr"/>
            <a:lstStyle/>
            <a:p>
              <a:endParaRPr lang="zh-CN" altLang="en-US"/>
            </a:p>
          </p:txBody>
        </p:sp>
        <p:sp>
          <p:nvSpPr>
            <p:cNvPr id="21551" name="Line 47"/>
            <p:cNvSpPr>
              <a:spLocks noChangeShapeType="1"/>
            </p:cNvSpPr>
            <p:nvPr/>
          </p:nvSpPr>
          <p:spPr bwMode="auto">
            <a:xfrm flipH="1">
              <a:off x="4596" y="1363"/>
              <a:ext cx="35" cy="0"/>
            </a:xfrm>
            <a:prstGeom prst="line">
              <a:avLst/>
            </a:prstGeom>
            <a:noFill/>
            <a:ln w="12700">
              <a:solidFill>
                <a:srgbClr val="000000"/>
              </a:solidFill>
              <a:round/>
            </a:ln>
          </p:spPr>
          <p:txBody>
            <a:bodyPr wrap="none" anchor="ctr"/>
            <a:lstStyle/>
            <a:p>
              <a:endParaRPr lang="zh-CN" altLang="en-US"/>
            </a:p>
          </p:txBody>
        </p:sp>
        <p:sp>
          <p:nvSpPr>
            <p:cNvPr id="21552" name="Rectangle 48"/>
            <p:cNvSpPr>
              <a:spLocks noChangeArrowheads="1"/>
            </p:cNvSpPr>
            <p:nvPr/>
          </p:nvSpPr>
          <p:spPr bwMode="auto">
            <a:xfrm>
              <a:off x="1328" y="1285"/>
              <a:ext cx="298" cy="197"/>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3500</a:t>
              </a:r>
            </a:p>
          </p:txBody>
        </p:sp>
        <p:sp>
          <p:nvSpPr>
            <p:cNvPr id="21553" name="Line 49"/>
            <p:cNvSpPr>
              <a:spLocks noChangeShapeType="1"/>
            </p:cNvSpPr>
            <p:nvPr/>
          </p:nvSpPr>
          <p:spPr bwMode="auto">
            <a:xfrm>
              <a:off x="1722" y="3654"/>
              <a:ext cx="2901" cy="0"/>
            </a:xfrm>
            <a:prstGeom prst="line">
              <a:avLst/>
            </a:prstGeom>
            <a:noFill/>
            <a:ln w="12700">
              <a:solidFill>
                <a:srgbClr val="000000"/>
              </a:solidFill>
              <a:round/>
            </a:ln>
          </p:spPr>
          <p:txBody>
            <a:bodyPr wrap="none" anchor="ctr"/>
            <a:lstStyle/>
            <a:p>
              <a:endParaRPr lang="zh-CN" altLang="en-US"/>
            </a:p>
          </p:txBody>
        </p:sp>
        <p:sp>
          <p:nvSpPr>
            <p:cNvPr id="21554" name="Line 50"/>
            <p:cNvSpPr>
              <a:spLocks noChangeShapeType="1"/>
            </p:cNvSpPr>
            <p:nvPr/>
          </p:nvSpPr>
          <p:spPr bwMode="auto">
            <a:xfrm>
              <a:off x="1722" y="1363"/>
              <a:ext cx="2901" cy="0"/>
            </a:xfrm>
            <a:prstGeom prst="line">
              <a:avLst/>
            </a:prstGeom>
            <a:noFill/>
            <a:ln w="12700">
              <a:solidFill>
                <a:srgbClr val="000000"/>
              </a:solidFill>
              <a:round/>
            </a:ln>
          </p:spPr>
          <p:txBody>
            <a:bodyPr wrap="none" anchor="ctr"/>
            <a:lstStyle/>
            <a:p>
              <a:endParaRPr lang="zh-CN" altLang="en-US"/>
            </a:p>
          </p:txBody>
        </p:sp>
        <p:sp>
          <p:nvSpPr>
            <p:cNvPr id="21555" name="Line 51"/>
            <p:cNvSpPr>
              <a:spLocks noChangeShapeType="1"/>
            </p:cNvSpPr>
            <p:nvPr/>
          </p:nvSpPr>
          <p:spPr bwMode="auto">
            <a:xfrm flipV="1">
              <a:off x="1718" y="1359"/>
              <a:ext cx="0" cy="2299"/>
            </a:xfrm>
            <a:prstGeom prst="line">
              <a:avLst/>
            </a:prstGeom>
            <a:noFill/>
            <a:ln w="12700">
              <a:solidFill>
                <a:srgbClr val="000000"/>
              </a:solidFill>
              <a:round/>
            </a:ln>
          </p:spPr>
          <p:txBody>
            <a:bodyPr wrap="none" anchor="ctr"/>
            <a:lstStyle/>
            <a:p>
              <a:endParaRPr lang="zh-CN" altLang="en-US"/>
            </a:p>
          </p:txBody>
        </p:sp>
        <p:sp>
          <p:nvSpPr>
            <p:cNvPr id="21556" name="Line 52"/>
            <p:cNvSpPr>
              <a:spLocks noChangeShapeType="1"/>
            </p:cNvSpPr>
            <p:nvPr/>
          </p:nvSpPr>
          <p:spPr bwMode="auto">
            <a:xfrm flipV="1">
              <a:off x="4627" y="1359"/>
              <a:ext cx="0" cy="2299"/>
            </a:xfrm>
            <a:prstGeom prst="line">
              <a:avLst/>
            </a:prstGeom>
            <a:noFill/>
            <a:ln w="12700">
              <a:solidFill>
                <a:srgbClr val="000000"/>
              </a:solidFill>
              <a:round/>
            </a:ln>
          </p:spPr>
          <p:txBody>
            <a:bodyPr wrap="none" anchor="ctr"/>
            <a:lstStyle/>
            <a:p>
              <a:endParaRPr lang="zh-CN" altLang="en-US"/>
            </a:p>
          </p:txBody>
        </p:sp>
        <p:sp>
          <p:nvSpPr>
            <p:cNvPr id="21557" name="Line 53"/>
            <p:cNvSpPr>
              <a:spLocks noChangeShapeType="1"/>
            </p:cNvSpPr>
            <p:nvPr/>
          </p:nvSpPr>
          <p:spPr bwMode="auto">
            <a:xfrm>
              <a:off x="1718" y="3654"/>
              <a:ext cx="0" cy="0"/>
            </a:xfrm>
            <a:prstGeom prst="line">
              <a:avLst/>
            </a:prstGeom>
            <a:noFill/>
            <a:ln w="12700">
              <a:solidFill>
                <a:srgbClr val="000000"/>
              </a:solidFill>
              <a:round/>
            </a:ln>
          </p:spPr>
          <p:txBody>
            <a:bodyPr wrap="none" anchor="ctr"/>
            <a:lstStyle/>
            <a:p>
              <a:endParaRPr lang="zh-CN" altLang="en-US"/>
            </a:p>
          </p:txBody>
        </p:sp>
        <p:sp>
          <p:nvSpPr>
            <p:cNvPr id="21558" name="Line 54"/>
            <p:cNvSpPr>
              <a:spLocks noChangeShapeType="1"/>
            </p:cNvSpPr>
            <p:nvPr/>
          </p:nvSpPr>
          <p:spPr bwMode="auto">
            <a:xfrm>
              <a:off x="4627" y="1363"/>
              <a:ext cx="0" cy="0"/>
            </a:xfrm>
            <a:prstGeom prst="line">
              <a:avLst/>
            </a:prstGeom>
            <a:noFill/>
            <a:ln w="12700">
              <a:solidFill>
                <a:srgbClr val="000000"/>
              </a:solidFill>
              <a:round/>
            </a:ln>
          </p:spPr>
          <p:txBody>
            <a:bodyPr wrap="none" anchor="ctr"/>
            <a:lstStyle/>
            <a:p>
              <a:endParaRPr lang="zh-CN" altLang="en-US"/>
            </a:p>
          </p:txBody>
        </p:sp>
        <p:sp>
          <p:nvSpPr>
            <p:cNvPr id="21559" name="Oval 55"/>
            <p:cNvSpPr>
              <a:spLocks noChangeArrowheads="1"/>
            </p:cNvSpPr>
            <p:nvPr/>
          </p:nvSpPr>
          <p:spPr bwMode="auto">
            <a:xfrm>
              <a:off x="3432" y="3010"/>
              <a:ext cx="55" cy="55"/>
            </a:xfrm>
            <a:prstGeom prst="ellipse">
              <a:avLst/>
            </a:prstGeom>
            <a:noFill/>
            <a:ln w="12700">
              <a:solidFill>
                <a:srgbClr val="0D0000"/>
              </a:solidFill>
              <a:round/>
            </a:ln>
          </p:spPr>
          <p:txBody>
            <a:bodyPr wrap="none" anchor="ctr"/>
            <a:lstStyle/>
            <a:p>
              <a:endParaRPr lang="zh-CN" altLang="en-US"/>
            </a:p>
          </p:txBody>
        </p:sp>
        <p:sp>
          <p:nvSpPr>
            <p:cNvPr id="21560" name="Oval 56"/>
            <p:cNvSpPr>
              <a:spLocks noChangeArrowheads="1"/>
            </p:cNvSpPr>
            <p:nvPr/>
          </p:nvSpPr>
          <p:spPr bwMode="auto">
            <a:xfrm>
              <a:off x="3573" y="2936"/>
              <a:ext cx="55" cy="55"/>
            </a:xfrm>
            <a:prstGeom prst="ellipse">
              <a:avLst/>
            </a:prstGeom>
            <a:noFill/>
            <a:ln w="12700">
              <a:solidFill>
                <a:srgbClr val="0D0000"/>
              </a:solidFill>
              <a:round/>
            </a:ln>
          </p:spPr>
          <p:txBody>
            <a:bodyPr wrap="none" anchor="ctr"/>
            <a:lstStyle/>
            <a:p>
              <a:endParaRPr lang="zh-CN" altLang="en-US"/>
            </a:p>
          </p:txBody>
        </p:sp>
        <p:sp>
          <p:nvSpPr>
            <p:cNvPr id="21561" name="Oval 57"/>
            <p:cNvSpPr>
              <a:spLocks noChangeArrowheads="1"/>
            </p:cNvSpPr>
            <p:nvPr/>
          </p:nvSpPr>
          <p:spPr bwMode="auto">
            <a:xfrm>
              <a:off x="4009" y="2855"/>
              <a:ext cx="56" cy="55"/>
            </a:xfrm>
            <a:prstGeom prst="ellipse">
              <a:avLst/>
            </a:prstGeom>
            <a:noFill/>
            <a:ln w="12700">
              <a:solidFill>
                <a:srgbClr val="0D0000"/>
              </a:solidFill>
              <a:round/>
            </a:ln>
          </p:spPr>
          <p:txBody>
            <a:bodyPr wrap="none" anchor="ctr"/>
            <a:lstStyle/>
            <a:p>
              <a:endParaRPr lang="zh-CN" altLang="en-US"/>
            </a:p>
          </p:txBody>
        </p:sp>
        <p:sp>
          <p:nvSpPr>
            <p:cNvPr id="21562" name="Oval 58"/>
            <p:cNvSpPr>
              <a:spLocks noChangeArrowheads="1"/>
            </p:cNvSpPr>
            <p:nvPr/>
          </p:nvSpPr>
          <p:spPr bwMode="auto">
            <a:xfrm>
              <a:off x="2270" y="3393"/>
              <a:ext cx="55" cy="55"/>
            </a:xfrm>
            <a:prstGeom prst="ellipse">
              <a:avLst/>
            </a:prstGeom>
            <a:noFill/>
            <a:ln w="12700">
              <a:solidFill>
                <a:srgbClr val="0D0000"/>
              </a:solidFill>
              <a:round/>
            </a:ln>
          </p:spPr>
          <p:txBody>
            <a:bodyPr wrap="none" anchor="ctr"/>
            <a:lstStyle/>
            <a:p>
              <a:endParaRPr lang="zh-CN" altLang="en-US"/>
            </a:p>
          </p:txBody>
        </p:sp>
        <p:sp>
          <p:nvSpPr>
            <p:cNvPr id="21563" name="Oval 59"/>
            <p:cNvSpPr>
              <a:spLocks noChangeArrowheads="1"/>
            </p:cNvSpPr>
            <p:nvPr/>
          </p:nvSpPr>
          <p:spPr bwMode="auto">
            <a:xfrm>
              <a:off x="2485" y="3278"/>
              <a:ext cx="55" cy="56"/>
            </a:xfrm>
            <a:prstGeom prst="ellipse">
              <a:avLst/>
            </a:prstGeom>
            <a:noFill/>
            <a:ln w="12700">
              <a:solidFill>
                <a:srgbClr val="0D0000"/>
              </a:solidFill>
              <a:round/>
            </a:ln>
          </p:spPr>
          <p:txBody>
            <a:bodyPr wrap="none" anchor="ctr"/>
            <a:lstStyle/>
            <a:p>
              <a:endParaRPr lang="zh-CN" altLang="en-US"/>
            </a:p>
          </p:txBody>
        </p:sp>
        <p:sp>
          <p:nvSpPr>
            <p:cNvPr id="21564" name="Oval 60"/>
            <p:cNvSpPr>
              <a:spLocks noChangeArrowheads="1"/>
            </p:cNvSpPr>
            <p:nvPr/>
          </p:nvSpPr>
          <p:spPr bwMode="auto">
            <a:xfrm>
              <a:off x="2122" y="3547"/>
              <a:ext cx="55" cy="55"/>
            </a:xfrm>
            <a:prstGeom prst="ellipse">
              <a:avLst/>
            </a:prstGeom>
            <a:noFill/>
            <a:ln w="12700">
              <a:solidFill>
                <a:srgbClr val="0D0000"/>
              </a:solidFill>
              <a:round/>
            </a:ln>
          </p:spPr>
          <p:txBody>
            <a:bodyPr wrap="none" anchor="ctr"/>
            <a:lstStyle/>
            <a:p>
              <a:endParaRPr lang="zh-CN" altLang="en-US"/>
            </a:p>
          </p:txBody>
        </p:sp>
        <p:sp>
          <p:nvSpPr>
            <p:cNvPr id="21565" name="Oval 61"/>
            <p:cNvSpPr>
              <a:spLocks noChangeArrowheads="1"/>
            </p:cNvSpPr>
            <p:nvPr/>
          </p:nvSpPr>
          <p:spPr bwMode="auto">
            <a:xfrm>
              <a:off x="1685" y="1713"/>
              <a:ext cx="55" cy="56"/>
            </a:xfrm>
            <a:prstGeom prst="ellipse">
              <a:avLst/>
            </a:prstGeom>
            <a:noFill/>
            <a:ln w="12700">
              <a:solidFill>
                <a:srgbClr val="0D0000"/>
              </a:solidFill>
              <a:round/>
            </a:ln>
          </p:spPr>
          <p:txBody>
            <a:bodyPr wrap="none" anchor="ctr"/>
            <a:lstStyle/>
            <a:p>
              <a:endParaRPr lang="zh-CN" altLang="en-US"/>
            </a:p>
          </p:txBody>
        </p:sp>
        <p:sp>
          <p:nvSpPr>
            <p:cNvPr id="21566" name="Oval 62"/>
            <p:cNvSpPr>
              <a:spLocks noChangeArrowheads="1"/>
            </p:cNvSpPr>
            <p:nvPr/>
          </p:nvSpPr>
          <p:spPr bwMode="auto">
            <a:xfrm>
              <a:off x="1759" y="2096"/>
              <a:ext cx="55" cy="56"/>
            </a:xfrm>
            <a:prstGeom prst="ellipse">
              <a:avLst/>
            </a:prstGeom>
            <a:noFill/>
            <a:ln w="12700">
              <a:solidFill>
                <a:srgbClr val="0D0000"/>
              </a:solidFill>
              <a:round/>
            </a:ln>
          </p:spPr>
          <p:txBody>
            <a:bodyPr wrap="none" anchor="ctr"/>
            <a:lstStyle/>
            <a:p>
              <a:endParaRPr lang="zh-CN" altLang="en-US"/>
            </a:p>
          </p:txBody>
        </p:sp>
        <p:sp>
          <p:nvSpPr>
            <p:cNvPr id="21567" name="Oval 63"/>
            <p:cNvSpPr>
              <a:spLocks noChangeArrowheads="1"/>
            </p:cNvSpPr>
            <p:nvPr/>
          </p:nvSpPr>
          <p:spPr bwMode="auto">
            <a:xfrm>
              <a:off x="1833" y="1331"/>
              <a:ext cx="55" cy="55"/>
            </a:xfrm>
            <a:prstGeom prst="ellipse">
              <a:avLst/>
            </a:prstGeom>
            <a:noFill/>
            <a:ln w="12700">
              <a:solidFill>
                <a:srgbClr val="0D0000"/>
              </a:solidFill>
              <a:round/>
            </a:ln>
          </p:spPr>
          <p:txBody>
            <a:bodyPr wrap="none" anchor="ctr"/>
            <a:lstStyle/>
            <a:p>
              <a:endParaRPr lang="zh-CN" altLang="en-US"/>
            </a:p>
          </p:txBody>
        </p:sp>
        <p:sp>
          <p:nvSpPr>
            <p:cNvPr id="21568" name="Rectangle 64"/>
            <p:cNvSpPr>
              <a:spLocks noChangeArrowheads="1"/>
            </p:cNvSpPr>
            <p:nvPr/>
          </p:nvSpPr>
          <p:spPr bwMode="auto">
            <a:xfrm>
              <a:off x="2597" y="3844"/>
              <a:ext cx="767" cy="197"/>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Top speed [km/h]</a:t>
              </a:r>
            </a:p>
          </p:txBody>
        </p:sp>
        <p:sp>
          <p:nvSpPr>
            <p:cNvPr id="21569" name="Rectangle 65"/>
            <p:cNvSpPr>
              <a:spLocks noChangeArrowheads="1"/>
            </p:cNvSpPr>
            <p:nvPr/>
          </p:nvSpPr>
          <p:spPr bwMode="auto">
            <a:xfrm rot="16200000">
              <a:off x="733" y="2634"/>
              <a:ext cx="644" cy="165"/>
            </a:xfrm>
            <a:prstGeom prst="rect">
              <a:avLst/>
            </a:prstGeom>
            <a:noFill/>
            <a:ln w="12700">
              <a:noFill/>
              <a:miter lim="800000"/>
            </a:ln>
          </p:spPr>
          <p:txBody>
            <a:bodyPr wrap="none" lIns="90488" tIns="44450" rIns="90488" bIns="44450">
              <a:spAutoFit/>
            </a:bodyPr>
            <a:lstStyle/>
            <a:p>
              <a:pPr algn="l"/>
              <a:r>
                <a:rPr lang="en-GB" altLang="zh-TW" sz="1200">
                  <a:solidFill>
                    <a:srgbClr val="000000"/>
                  </a:solidFill>
                  <a:ea typeface="PMingLiU" panose="02020500000000000000" pitchFamily="18" charset="-120"/>
                </a:rPr>
                <a:t>Weight [kg]</a:t>
              </a:r>
            </a:p>
          </p:txBody>
        </p:sp>
        <p:sp>
          <p:nvSpPr>
            <p:cNvPr id="21570" name="Oval 66"/>
            <p:cNvSpPr>
              <a:spLocks noChangeArrowheads="1"/>
            </p:cNvSpPr>
            <p:nvPr/>
          </p:nvSpPr>
          <p:spPr bwMode="auto">
            <a:xfrm>
              <a:off x="3292" y="2644"/>
              <a:ext cx="921" cy="626"/>
            </a:xfrm>
            <a:prstGeom prst="ellipse">
              <a:avLst/>
            </a:prstGeom>
            <a:noFill/>
            <a:ln w="12700">
              <a:solidFill>
                <a:schemeClr val="tx1"/>
              </a:solidFill>
              <a:round/>
            </a:ln>
          </p:spPr>
          <p:txBody>
            <a:bodyPr wrap="none" anchor="ctr"/>
            <a:lstStyle/>
            <a:p>
              <a:endParaRPr lang="zh-CN" altLang="en-US"/>
            </a:p>
          </p:txBody>
        </p:sp>
        <p:sp>
          <p:nvSpPr>
            <p:cNvPr id="21571" name="Rectangle 67"/>
            <p:cNvSpPr>
              <a:spLocks noChangeArrowheads="1"/>
            </p:cNvSpPr>
            <p:nvPr/>
          </p:nvSpPr>
          <p:spPr bwMode="auto">
            <a:xfrm>
              <a:off x="3443" y="2378"/>
              <a:ext cx="387" cy="263"/>
            </a:xfrm>
            <a:prstGeom prst="rect">
              <a:avLst/>
            </a:prstGeom>
            <a:noFill/>
            <a:ln w="12700">
              <a:noFill/>
              <a:miter lim="800000"/>
            </a:ln>
          </p:spPr>
          <p:txBody>
            <a:bodyPr wrap="none" lIns="90488" tIns="44450" rIns="90488" bIns="44450">
              <a:spAutoFit/>
            </a:bodyPr>
            <a:lstStyle/>
            <a:p>
              <a:pPr algn="l"/>
              <a:r>
                <a:rPr lang="zh-CN" altLang="en-GB" dirty="0"/>
                <a:t>跑车</a:t>
              </a:r>
            </a:p>
          </p:txBody>
        </p:sp>
        <p:sp>
          <p:nvSpPr>
            <p:cNvPr id="21572" name="Oval 68"/>
            <p:cNvSpPr>
              <a:spLocks noChangeArrowheads="1"/>
            </p:cNvSpPr>
            <p:nvPr/>
          </p:nvSpPr>
          <p:spPr bwMode="auto">
            <a:xfrm>
              <a:off x="1876" y="3124"/>
              <a:ext cx="904" cy="712"/>
            </a:xfrm>
            <a:prstGeom prst="ellipse">
              <a:avLst/>
            </a:prstGeom>
            <a:noFill/>
            <a:ln w="12700">
              <a:solidFill>
                <a:schemeClr val="tx1"/>
              </a:solidFill>
              <a:round/>
            </a:ln>
          </p:spPr>
          <p:txBody>
            <a:bodyPr wrap="none" anchor="ctr"/>
            <a:lstStyle/>
            <a:p>
              <a:endParaRPr lang="zh-CN" altLang="en-US"/>
            </a:p>
          </p:txBody>
        </p:sp>
        <p:sp>
          <p:nvSpPr>
            <p:cNvPr id="21573" name="Rectangle 69"/>
            <p:cNvSpPr>
              <a:spLocks noChangeArrowheads="1"/>
            </p:cNvSpPr>
            <p:nvPr/>
          </p:nvSpPr>
          <p:spPr bwMode="auto">
            <a:xfrm>
              <a:off x="1859" y="2858"/>
              <a:ext cx="664" cy="263"/>
            </a:xfrm>
            <a:prstGeom prst="rect">
              <a:avLst/>
            </a:prstGeom>
            <a:noFill/>
            <a:ln w="12700">
              <a:noFill/>
              <a:miter lim="800000"/>
            </a:ln>
          </p:spPr>
          <p:txBody>
            <a:bodyPr wrap="none" lIns="90488" tIns="44450" rIns="90488" bIns="44450">
              <a:spAutoFit/>
            </a:bodyPr>
            <a:lstStyle/>
            <a:p>
              <a:pPr algn="l"/>
              <a:r>
                <a:rPr lang="zh-CN" altLang="en-GB"/>
                <a:t>中型轿车</a:t>
              </a:r>
            </a:p>
          </p:txBody>
        </p:sp>
        <p:sp>
          <p:nvSpPr>
            <p:cNvPr id="21574" name="Oval 70"/>
            <p:cNvSpPr>
              <a:spLocks noChangeArrowheads="1"/>
            </p:cNvSpPr>
            <p:nvPr/>
          </p:nvSpPr>
          <p:spPr bwMode="auto">
            <a:xfrm>
              <a:off x="1588" y="1252"/>
              <a:ext cx="520" cy="1096"/>
            </a:xfrm>
            <a:prstGeom prst="ellipse">
              <a:avLst/>
            </a:prstGeom>
            <a:noFill/>
            <a:ln w="12700">
              <a:solidFill>
                <a:schemeClr val="tx1"/>
              </a:solidFill>
              <a:round/>
            </a:ln>
          </p:spPr>
          <p:txBody>
            <a:bodyPr wrap="none" anchor="ctr"/>
            <a:lstStyle/>
            <a:p>
              <a:endParaRPr lang="zh-CN" altLang="en-US"/>
            </a:p>
          </p:txBody>
        </p:sp>
        <p:sp>
          <p:nvSpPr>
            <p:cNvPr id="21575" name="Rectangle 71"/>
            <p:cNvSpPr>
              <a:spLocks noChangeArrowheads="1"/>
            </p:cNvSpPr>
            <p:nvPr/>
          </p:nvSpPr>
          <p:spPr bwMode="auto">
            <a:xfrm>
              <a:off x="2195" y="1658"/>
              <a:ext cx="419" cy="263"/>
            </a:xfrm>
            <a:prstGeom prst="rect">
              <a:avLst/>
            </a:prstGeom>
            <a:noFill/>
            <a:ln w="12700">
              <a:noFill/>
              <a:miter lim="800000"/>
            </a:ln>
          </p:spPr>
          <p:txBody>
            <a:bodyPr wrap="none" lIns="90488" tIns="44450" rIns="90488" bIns="44450">
              <a:spAutoFit/>
            </a:bodyPr>
            <a:lstStyle/>
            <a:p>
              <a:pPr algn="l"/>
              <a:r>
                <a:rPr lang="zh-CN" altLang="en-US"/>
                <a:t>卡车 </a:t>
              </a:r>
              <a:endParaRPr lang="en-GB" altLang="zh-TW">
                <a:ea typeface="PMingLiU" panose="02020500000000000000" pitchFamily="18" charset="-120"/>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58181" y="99060"/>
            <a:ext cx="8229600" cy="725170"/>
          </a:xfrm>
        </p:spPr>
        <p:txBody>
          <a:bodyPr>
            <a:normAutofit fontScale="90000"/>
          </a:bodyPr>
          <a:lstStyle/>
          <a:p>
            <a:pPr eaLnBrk="1" hangingPunct="1"/>
            <a:r>
              <a:rPr lang="zh-CN" altLang="en-US" dirty="0"/>
              <a:t>聚类算法分类</a:t>
            </a:r>
            <a:r>
              <a:rPr lang="en-US" altLang="zh-CN" dirty="0"/>
              <a:t>1</a:t>
            </a:r>
            <a:endParaRPr lang="zh-CN" altLang="en-US" dirty="0"/>
          </a:p>
        </p:txBody>
      </p:sp>
      <p:sp>
        <p:nvSpPr>
          <p:cNvPr id="29699" name="Rectangle 3"/>
          <p:cNvSpPr>
            <a:spLocks noGrp="1" noChangeArrowheads="1"/>
          </p:cNvSpPr>
          <p:nvPr>
            <p:ph idx="1"/>
          </p:nvPr>
        </p:nvSpPr>
        <p:spPr>
          <a:xfrm>
            <a:off x="367882" y="927285"/>
            <a:ext cx="5529998" cy="982980"/>
          </a:xfrm>
        </p:spPr>
        <p:txBody>
          <a:bodyPr>
            <a:normAutofit/>
          </a:bodyPr>
          <a:lstStyle/>
          <a:p>
            <a:pPr eaLnBrk="1" hangingPunct="1"/>
            <a:r>
              <a:rPr lang="zh-CN" altLang="en-US" sz="2400" b="1" dirty="0"/>
              <a:t>划分聚类</a:t>
            </a:r>
            <a:r>
              <a:rPr lang="en-US" altLang="zh-CN" sz="2400" b="1" dirty="0"/>
              <a:t>(</a:t>
            </a:r>
            <a:r>
              <a:rPr lang="en-US" altLang="zh-CN" sz="2400" b="1" dirty="0" err="1"/>
              <a:t>Partitional</a:t>
            </a:r>
            <a:r>
              <a:rPr lang="en-US" altLang="zh-CN" sz="2400" b="1" dirty="0"/>
              <a:t> Clustering)</a:t>
            </a:r>
          </a:p>
          <a:p>
            <a:pPr eaLnBrk="1" hangingPunct="1"/>
            <a:r>
              <a:rPr lang="zh-CN" altLang="en-US" sz="2400" b="1" dirty="0"/>
              <a:t>层次聚类</a:t>
            </a:r>
            <a:r>
              <a:rPr lang="en-US" altLang="zh-CN" sz="2400" b="1" dirty="0"/>
              <a:t>(Hierarchical Clustering)</a:t>
            </a:r>
          </a:p>
        </p:txBody>
      </p:sp>
      <p:pic>
        <p:nvPicPr>
          <p:cNvPr id="78850" name="Picture 2"/>
          <p:cNvPicPr>
            <a:picLocks noChangeAspect="1" noChangeArrowheads="1"/>
          </p:cNvPicPr>
          <p:nvPr/>
        </p:nvPicPr>
        <p:blipFill>
          <a:blip r:embed="rId3"/>
          <a:srcRect/>
          <a:stretch>
            <a:fillRect/>
          </a:stretch>
        </p:blipFill>
        <p:spPr bwMode="auto">
          <a:xfrm>
            <a:off x="904240" y="1727385"/>
            <a:ext cx="3342021" cy="2394284"/>
          </a:xfrm>
          <a:prstGeom prst="rect">
            <a:avLst/>
          </a:prstGeom>
          <a:noFill/>
          <a:ln w="9525">
            <a:noFill/>
            <a:miter lim="800000"/>
            <a:headEnd/>
            <a:tailEnd/>
          </a:ln>
        </p:spPr>
      </p:pic>
      <p:pic>
        <p:nvPicPr>
          <p:cNvPr id="78851" name="Picture 3"/>
          <p:cNvPicPr>
            <a:picLocks noChangeAspect="1" noChangeArrowheads="1"/>
          </p:cNvPicPr>
          <p:nvPr/>
        </p:nvPicPr>
        <p:blipFill>
          <a:blip r:embed="rId4"/>
          <a:srcRect/>
          <a:stretch>
            <a:fillRect/>
          </a:stretch>
        </p:blipFill>
        <p:spPr bwMode="auto">
          <a:xfrm>
            <a:off x="5745480" y="1684021"/>
            <a:ext cx="2854242" cy="2437648"/>
          </a:xfrm>
          <a:prstGeom prst="rect">
            <a:avLst/>
          </a:prstGeom>
          <a:noFill/>
          <a:ln w="9525">
            <a:noFill/>
            <a:miter lim="800000"/>
            <a:headEnd/>
            <a:tailEnd/>
          </a:ln>
        </p:spPr>
      </p:pic>
      <p:sp>
        <p:nvSpPr>
          <p:cNvPr id="6" name="矩形 5">
            <a:extLst>
              <a:ext uri="{FF2B5EF4-FFF2-40B4-BE49-F238E27FC236}">
                <a16:creationId xmlns:a16="http://schemas.microsoft.com/office/drawing/2014/main" xmlns="" id="{926055D1-5128-7C98-B065-7CEDC6F955FE}"/>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7" name="矩形 6"/>
          <p:cNvSpPr/>
          <p:nvPr/>
        </p:nvSpPr>
        <p:spPr>
          <a:xfrm>
            <a:off x="230722" y="4121669"/>
            <a:ext cx="4572000" cy="738664"/>
          </a:xfrm>
          <a:prstGeom prst="rect">
            <a:avLst/>
          </a:prstGeom>
        </p:spPr>
        <p:txBody>
          <a:bodyPr wrap="square">
            <a:spAutoFit/>
          </a:bodyPr>
          <a:lstStyle/>
          <a:p>
            <a:r>
              <a:rPr lang="zh-CN" altLang="en-US" sz="1400" b="1" dirty="0" smtClean="0"/>
              <a:t>划分聚类：给定一个</a:t>
            </a:r>
            <a:r>
              <a:rPr lang="en-US" altLang="zh-CN" sz="1400" b="1" dirty="0" smtClean="0"/>
              <a:t>n</a:t>
            </a:r>
            <a:r>
              <a:rPr lang="zh-CN" altLang="en-US" sz="1400" b="1" dirty="0" smtClean="0"/>
              <a:t>个对象的合集，构建数据的</a:t>
            </a:r>
            <a:r>
              <a:rPr lang="en-US" altLang="zh-CN" sz="1400" b="1" dirty="0" smtClean="0"/>
              <a:t>k</a:t>
            </a:r>
            <a:r>
              <a:rPr lang="zh-CN" altLang="en-US" sz="1400" b="1" dirty="0" smtClean="0"/>
              <a:t>个分区，其中每个分区代表一个簇，并且</a:t>
            </a:r>
            <a:r>
              <a:rPr lang="en-US" altLang="zh-CN" sz="1400" b="1" dirty="0" smtClean="0"/>
              <a:t>k ≤ n</a:t>
            </a:r>
            <a:r>
              <a:rPr lang="zh-CN" altLang="en-US" sz="1400" b="1" dirty="0" smtClean="0"/>
              <a:t>，也就是说把数据划分为</a:t>
            </a:r>
            <a:r>
              <a:rPr lang="en-US" altLang="zh-CN" sz="1400" b="1" dirty="0" smtClean="0"/>
              <a:t>k</a:t>
            </a:r>
            <a:r>
              <a:rPr lang="zh-CN" altLang="en-US" sz="1400" b="1" dirty="0" smtClean="0"/>
              <a:t>个组，使得每个组至少包含一个对象。</a:t>
            </a:r>
            <a:endParaRPr lang="zh-CN" altLang="en-US" sz="1400" b="1" dirty="0"/>
          </a:p>
        </p:txBody>
      </p:sp>
      <p:sp>
        <p:nvSpPr>
          <p:cNvPr id="8" name="矩形 7"/>
          <p:cNvSpPr/>
          <p:nvPr/>
        </p:nvSpPr>
        <p:spPr>
          <a:xfrm>
            <a:off x="5072798" y="4121669"/>
            <a:ext cx="4071202" cy="738664"/>
          </a:xfrm>
          <a:prstGeom prst="rect">
            <a:avLst/>
          </a:prstGeom>
        </p:spPr>
        <p:txBody>
          <a:bodyPr wrap="square">
            <a:spAutoFit/>
          </a:bodyPr>
          <a:lstStyle/>
          <a:p>
            <a:r>
              <a:rPr lang="zh-CN" altLang="en-US" sz="1400" b="1" dirty="0" smtClean="0"/>
              <a:t>层次聚类：顾名思义就是要一层一层地进行聚类，可以从下而上地把小的</a:t>
            </a:r>
            <a:r>
              <a:rPr lang="en-US" altLang="zh-CN" sz="1400" b="1" dirty="0" smtClean="0"/>
              <a:t>cluster</a:t>
            </a:r>
            <a:r>
              <a:rPr lang="zh-CN" altLang="en-US" sz="1400" b="1" dirty="0" smtClean="0"/>
              <a:t>合并聚集，也可以从上而下地将大的</a:t>
            </a:r>
            <a:r>
              <a:rPr lang="en-US" altLang="zh-CN" sz="1400" b="1" dirty="0" smtClean="0"/>
              <a:t>cluster</a:t>
            </a:r>
            <a:r>
              <a:rPr lang="zh-CN" altLang="en-US" sz="1400" b="1" dirty="0" smtClean="0"/>
              <a:t>进行分割。</a:t>
            </a:r>
            <a:endParaRPr lang="zh-CN" altLang="en-US" sz="1400" b="1" dirty="0"/>
          </a:p>
        </p:txBody>
      </p:sp>
      <p:sp>
        <p:nvSpPr>
          <p:cNvPr id="19462" name="AutoShape 6" descr="https://upload-images.jianshu.io/upload_images/424375-a77090dae1d381fc.png?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821368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480137"/>
          </a:xfrm>
        </p:spPr>
        <p:txBody>
          <a:bodyPr>
            <a:normAutofit fontScale="90000"/>
          </a:bodyPr>
          <a:lstStyle/>
          <a:p>
            <a:r>
              <a:rPr lang="zh-CN" altLang="en-US" dirty="0"/>
              <a:t>聚类算法分类</a:t>
            </a:r>
            <a:r>
              <a:rPr lang="en-US" altLang="zh-CN" dirty="0"/>
              <a:t>2</a:t>
            </a:r>
            <a:endParaRPr lang="zh-CN" altLang="en-US" dirty="0"/>
          </a:p>
        </p:txBody>
      </p:sp>
      <p:sp>
        <p:nvSpPr>
          <p:cNvPr id="3" name="内容占位符 2"/>
          <p:cNvSpPr>
            <a:spLocks noGrp="1"/>
          </p:cNvSpPr>
          <p:nvPr>
            <p:ph idx="1"/>
          </p:nvPr>
        </p:nvSpPr>
        <p:spPr>
          <a:xfrm>
            <a:off x="540619" y="1036320"/>
            <a:ext cx="8229600" cy="3726179"/>
          </a:xfrm>
        </p:spPr>
        <p:txBody>
          <a:bodyPr>
            <a:normAutofit fontScale="85000" lnSpcReduction="10000"/>
          </a:bodyPr>
          <a:lstStyle/>
          <a:p>
            <a:pPr algn="just">
              <a:lnSpc>
                <a:spcPts val="3860"/>
              </a:lnSpc>
            </a:pPr>
            <a:r>
              <a:rPr lang="zh-CN" altLang="en-US" sz="3300" b="1" dirty="0"/>
              <a:t>互斥聚类</a:t>
            </a:r>
            <a:r>
              <a:rPr lang="en-US" altLang="zh-CN" sz="3300" b="1" dirty="0"/>
              <a:t>(Exclusive clustering)</a:t>
            </a:r>
            <a:r>
              <a:rPr lang="zh-CN" altLang="en-US" sz="3300" b="1" dirty="0"/>
              <a:t>每个对象都指派到单个簇</a:t>
            </a:r>
            <a:r>
              <a:rPr lang="zh-CN" altLang="en-US" sz="3300" b="1" dirty="0" smtClean="0"/>
              <a:t>。</a:t>
            </a:r>
            <a:endParaRPr lang="en-US" altLang="zh-CN" sz="3300" b="1" dirty="0"/>
          </a:p>
          <a:p>
            <a:pPr algn="just">
              <a:lnSpc>
                <a:spcPts val="3860"/>
              </a:lnSpc>
            </a:pPr>
            <a:r>
              <a:rPr lang="zh-CN" altLang="en-US" sz="3300" b="1" dirty="0"/>
              <a:t> 重叠聚类</a:t>
            </a:r>
            <a:r>
              <a:rPr lang="en-US" altLang="zh-CN" sz="3300" b="1" dirty="0"/>
              <a:t>(Overlapping clustering)</a:t>
            </a:r>
            <a:r>
              <a:rPr lang="zh-CN" altLang="en-US" sz="3300" b="1" dirty="0"/>
              <a:t>用来反映一个对象同时属于多个簇</a:t>
            </a:r>
            <a:r>
              <a:rPr lang="en-US" altLang="zh-CN" sz="3300" b="1" dirty="0"/>
              <a:t>(</a:t>
            </a:r>
            <a:r>
              <a:rPr lang="zh-CN" altLang="en-US" sz="3300" b="1" dirty="0"/>
              <a:t>类</a:t>
            </a:r>
            <a:r>
              <a:rPr lang="en-US" altLang="zh-CN" sz="3300" b="1" dirty="0"/>
              <a:t>)</a:t>
            </a:r>
            <a:r>
              <a:rPr lang="zh-CN" altLang="en-US" sz="3300" b="1" dirty="0"/>
              <a:t>这一事实</a:t>
            </a:r>
            <a:r>
              <a:rPr lang="zh-CN" altLang="en-US" sz="3300" b="1" dirty="0" smtClean="0"/>
              <a:t>。</a:t>
            </a:r>
            <a:endParaRPr lang="en-US" altLang="zh-CN" sz="3300" b="1" dirty="0"/>
          </a:p>
          <a:p>
            <a:pPr algn="just">
              <a:lnSpc>
                <a:spcPts val="3860"/>
              </a:lnSpc>
            </a:pPr>
            <a:r>
              <a:rPr lang="zh-CN" altLang="en-US" sz="3300" b="1" dirty="0"/>
              <a:t> 模糊聚类</a:t>
            </a:r>
            <a:r>
              <a:rPr lang="en-US" altLang="zh-CN" sz="3300" b="1" dirty="0"/>
              <a:t>(Fuzzy clustering)</a:t>
            </a:r>
            <a:r>
              <a:rPr lang="zh-CN" altLang="en-US" sz="3300" b="1" dirty="0"/>
              <a:t>每个对象以一个</a:t>
            </a:r>
            <a:r>
              <a:rPr lang="en-US" altLang="zh-CN" sz="3300" b="1" dirty="0"/>
              <a:t>0(</a:t>
            </a:r>
            <a:r>
              <a:rPr lang="zh-CN" altLang="en-US" sz="3300" b="1" dirty="0"/>
              <a:t>绝对不属于</a:t>
            </a:r>
            <a:r>
              <a:rPr lang="en-US" altLang="zh-CN" sz="3300" b="1" dirty="0"/>
              <a:t>)</a:t>
            </a:r>
            <a:r>
              <a:rPr lang="zh-CN" altLang="en-US" sz="3300" b="1" dirty="0"/>
              <a:t>和</a:t>
            </a:r>
            <a:r>
              <a:rPr lang="en-US" altLang="zh-CN" sz="3300" b="1" dirty="0"/>
              <a:t>1(</a:t>
            </a:r>
            <a:r>
              <a:rPr lang="zh-CN" altLang="en-US" sz="3300" b="1" dirty="0"/>
              <a:t>绝对属于</a:t>
            </a:r>
            <a:r>
              <a:rPr lang="en-US" altLang="zh-CN" sz="3300" b="1" dirty="0"/>
              <a:t>)</a:t>
            </a:r>
            <a:r>
              <a:rPr lang="zh-CN" altLang="en-US" sz="3300" b="1" dirty="0"/>
              <a:t>之间</a:t>
            </a:r>
            <a:r>
              <a:rPr lang="zh-CN" altLang="en-US" sz="3300" b="1" dirty="0" smtClean="0"/>
              <a:t>的隶属权</a:t>
            </a:r>
            <a:r>
              <a:rPr lang="zh-CN" altLang="en-US" sz="3300" b="1" dirty="0"/>
              <a:t>值属于每个簇</a:t>
            </a:r>
            <a:r>
              <a:rPr lang="zh-CN" altLang="en-US" sz="3300" b="1" dirty="0" smtClean="0"/>
              <a:t>。</a:t>
            </a:r>
            <a:endParaRPr lang="zh-CN" altLang="en-US" sz="3300" b="1" dirty="0"/>
          </a:p>
          <a:p>
            <a:pPr lvl="1"/>
            <a:endParaRPr lang="zh-CN" altLang="en-US" dirty="0"/>
          </a:p>
        </p:txBody>
      </p:sp>
      <p:sp>
        <p:nvSpPr>
          <p:cNvPr id="6" name="矩形 5">
            <a:extLst>
              <a:ext uri="{FF2B5EF4-FFF2-40B4-BE49-F238E27FC236}">
                <a16:creationId xmlns:a16="http://schemas.microsoft.com/office/drawing/2014/main" xmlns="" id="{926055D1-5128-7C98-B065-7CEDC6F955FE}"/>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extLst>
      <p:ext uri="{BB962C8B-B14F-4D97-AF65-F5344CB8AC3E}">
        <p14:creationId xmlns:p14="http://schemas.microsoft.com/office/powerpoint/2010/main" xmlns="" val="35466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9060"/>
            <a:ext cx="8229600" cy="526175"/>
          </a:xfrm>
        </p:spPr>
        <p:txBody>
          <a:bodyPr>
            <a:normAutofit fontScale="90000"/>
          </a:bodyPr>
          <a:lstStyle/>
          <a:p>
            <a:r>
              <a:rPr lang="zh-CN" altLang="en-US" dirty="0"/>
              <a:t>聚类分类</a:t>
            </a:r>
            <a:r>
              <a:rPr lang="en-US" altLang="zh-CN" dirty="0"/>
              <a:t>3</a:t>
            </a:r>
            <a:endParaRPr lang="zh-CN" altLang="en-US" dirty="0"/>
          </a:p>
        </p:txBody>
      </p:sp>
      <p:sp>
        <p:nvSpPr>
          <p:cNvPr id="3" name="内容占位符 2"/>
          <p:cNvSpPr>
            <a:spLocks noGrp="1"/>
          </p:cNvSpPr>
          <p:nvPr>
            <p:ph idx="1"/>
          </p:nvPr>
        </p:nvSpPr>
        <p:spPr>
          <a:xfrm>
            <a:off x="367882" y="1369219"/>
            <a:ext cx="8471318" cy="3263504"/>
          </a:xfrm>
        </p:spPr>
        <p:txBody>
          <a:bodyPr>
            <a:normAutofit/>
          </a:bodyPr>
          <a:lstStyle/>
          <a:p>
            <a:r>
              <a:rPr lang="zh-CN" altLang="en-US" dirty="0"/>
              <a:t>完全聚类</a:t>
            </a:r>
            <a:r>
              <a:rPr lang="en-US" altLang="zh-CN" dirty="0"/>
              <a:t>(Complete clustering)</a:t>
            </a:r>
            <a:r>
              <a:rPr lang="zh-CN" altLang="en-US" dirty="0"/>
              <a:t>将每一个对象都分配到某一个簇</a:t>
            </a:r>
            <a:r>
              <a:rPr lang="en-US" altLang="zh-CN" dirty="0"/>
              <a:t>(cluster)</a:t>
            </a:r>
          </a:p>
          <a:p>
            <a:endParaRPr lang="en-US" altLang="zh-CN" dirty="0"/>
          </a:p>
          <a:p>
            <a:r>
              <a:rPr lang="zh-CN" altLang="en-US" dirty="0"/>
              <a:t>部分聚类</a:t>
            </a:r>
            <a:r>
              <a:rPr lang="en-US" altLang="zh-CN" dirty="0"/>
              <a:t>(Partial clustering)</a:t>
            </a:r>
            <a:r>
              <a:rPr lang="zh-CN" altLang="en-US" dirty="0"/>
              <a:t>有些对象没有被聚类，比如一些噪声</a:t>
            </a:r>
            <a:r>
              <a:rPr lang="en-US" altLang="zh-CN" dirty="0"/>
              <a:t>(noise)</a:t>
            </a:r>
            <a:r>
              <a:rPr lang="zh-CN" altLang="en-US" dirty="0"/>
              <a:t>或者离群值</a:t>
            </a:r>
            <a:r>
              <a:rPr lang="en-US" altLang="zh-CN" dirty="0"/>
              <a:t>(outliers)</a:t>
            </a:r>
          </a:p>
          <a:p>
            <a:endParaRPr lang="zh-CN" altLang="en-US" dirty="0"/>
          </a:p>
        </p:txBody>
      </p:sp>
      <p:sp>
        <p:nvSpPr>
          <p:cNvPr id="6" name="矩形 5">
            <a:extLst>
              <a:ext uri="{FF2B5EF4-FFF2-40B4-BE49-F238E27FC236}">
                <a16:creationId xmlns:a16="http://schemas.microsoft.com/office/drawing/2014/main" xmlns="" id="{8FFA8C83-BDF5-77B4-C92A-B78C5FB2BF16}"/>
              </a:ext>
            </a:extLst>
          </p:cNvPr>
          <p:cNvSpPr/>
          <p:nvPr/>
        </p:nvSpPr>
        <p:spPr>
          <a:xfrm>
            <a:off x="412031" y="778192"/>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extLst>
      <p:ext uri="{BB962C8B-B14F-4D97-AF65-F5344CB8AC3E}">
        <p14:creationId xmlns:p14="http://schemas.microsoft.com/office/powerpoint/2010/main" xmlns="" val="1333652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76BAD8-4BC9-7FC4-14CF-A9CE8FD53FE0}"/>
              </a:ext>
            </a:extLst>
          </p:cNvPr>
          <p:cNvSpPr>
            <a:spLocks noGrp="1"/>
          </p:cNvSpPr>
          <p:nvPr>
            <p:ph type="title"/>
          </p:nvPr>
        </p:nvSpPr>
        <p:spPr/>
        <p:txBody>
          <a:bodyPr/>
          <a:lstStyle/>
          <a:p>
            <a:pPr eaLnBrk="1" fontAlgn="auto" hangingPunct="1">
              <a:spcAft>
                <a:spcPts val="0"/>
              </a:spcAft>
              <a:defRPr/>
            </a:pPr>
            <a:r>
              <a:rPr lang="zh-CN" altLang="en-US" dirty="0"/>
              <a:t>目录</a:t>
            </a:r>
            <a:endParaRPr lang="en-US" dirty="0"/>
          </a:p>
        </p:txBody>
      </p:sp>
      <p:sp>
        <p:nvSpPr>
          <p:cNvPr id="8195" name="Content Placeholder 2">
            <a:extLst>
              <a:ext uri="{FF2B5EF4-FFF2-40B4-BE49-F238E27FC236}">
                <a16:creationId xmlns:a16="http://schemas.microsoft.com/office/drawing/2014/main" xmlns="" id="{E02EDE89-EDC8-FF40-1994-AD36BEC0826A}"/>
              </a:ext>
            </a:extLst>
          </p:cNvPr>
          <p:cNvSpPr>
            <a:spLocks noGrp="1"/>
          </p:cNvSpPr>
          <p:nvPr>
            <p:ph sz="half" idx="2"/>
          </p:nvPr>
        </p:nvSpPr>
        <p:spPr>
          <a:xfrm>
            <a:off x="395378" y="1427470"/>
            <a:ext cx="4038600" cy="3308747"/>
          </a:xfrm>
        </p:spPr>
        <p:txBody>
          <a:bodyPr>
            <a:normAutofit fontScale="70000" lnSpcReduction="20000"/>
          </a:bodyPr>
          <a:lstStyle/>
          <a:p>
            <a:pPr indent="-269081" eaLnBrk="1" hangingPunct="1"/>
            <a:r>
              <a:rPr lang="zh-CN" altLang="en-US" b="1" dirty="0">
                <a:latin typeface="+mn-ea"/>
              </a:rPr>
              <a:t>前言</a:t>
            </a:r>
            <a:endParaRPr lang="en-US" altLang="zh-CN" b="1" dirty="0">
              <a:latin typeface="+mn-ea"/>
            </a:endParaRPr>
          </a:p>
          <a:p>
            <a:pPr indent="-269081" eaLnBrk="1" hangingPunct="1"/>
            <a:endParaRPr b="1" dirty="0"/>
          </a:p>
          <a:p>
            <a:pPr indent="-269081" eaLnBrk="1" hangingPunct="1"/>
            <a:r>
              <a:rPr lang="zh-CN" altLang="en-US" b="1" dirty="0">
                <a:solidFill>
                  <a:srgbClr val="002060"/>
                </a:solidFill>
              </a:rPr>
              <a:t>距离计算</a:t>
            </a:r>
          </a:p>
          <a:p>
            <a:pPr indent="-269081" eaLnBrk="1" hangingPunct="1"/>
            <a:endParaRPr lang="en-US" altLang="zh-CN" b="1" dirty="0"/>
          </a:p>
          <a:p>
            <a:pPr indent="-269081" eaLnBrk="1" hangingPunct="1"/>
            <a:r>
              <a:rPr lang="en-US" b="1" dirty="0" smtClean="0"/>
              <a:t>K</a:t>
            </a:r>
            <a:r>
              <a:rPr lang="en-US" altLang="zh-CN" b="1" dirty="0" smtClean="0"/>
              <a:t>-</a:t>
            </a:r>
            <a:r>
              <a:rPr lang="en-US" b="1" dirty="0" smtClean="0"/>
              <a:t>means</a:t>
            </a:r>
            <a:r>
              <a:rPr lang="zh-CN" altLang="en-US" b="1" dirty="0"/>
              <a:t>算法</a:t>
            </a:r>
            <a:endParaRPr b="1" dirty="0"/>
          </a:p>
          <a:p>
            <a:pPr indent="-269081" eaLnBrk="1" hangingPunct="1"/>
            <a:endParaRPr b="1" dirty="0"/>
          </a:p>
          <a:p>
            <a:pPr indent="-269081" eaLnBrk="1" hangingPunct="1"/>
            <a:r>
              <a:rPr lang="zh-CN" altLang="en-US" b="1" dirty="0"/>
              <a:t>性能度量</a:t>
            </a:r>
            <a:endParaRPr lang="en-US" altLang="zh-CN" b="1" dirty="0"/>
          </a:p>
          <a:p>
            <a:pPr indent="-269081" eaLnBrk="1" hangingPunct="1"/>
            <a:endParaRPr lang="en-US" b="1" dirty="0"/>
          </a:p>
          <a:p>
            <a:pPr indent="-269081"/>
            <a:r>
              <a:rPr lang="zh-CN" altLang="en-US" b="1" dirty="0"/>
              <a:t>其他扩展</a:t>
            </a:r>
            <a:endParaRPr lang="en-US" altLang="zh-CN" b="1" dirty="0"/>
          </a:p>
          <a:p>
            <a:pPr indent="-269081" eaLnBrk="1" hangingPunct="1"/>
            <a:endParaRPr lang="en-US" b="1" dirty="0"/>
          </a:p>
        </p:txBody>
      </p:sp>
    </p:spTree>
    <p:extLst>
      <p:ext uri="{BB962C8B-B14F-4D97-AF65-F5344CB8AC3E}">
        <p14:creationId xmlns:p14="http://schemas.microsoft.com/office/powerpoint/2010/main" xmlns="" val="3802194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60947" y="219242"/>
            <a:ext cx="7074569" cy="274513"/>
          </a:xfrm>
          <a:noFill/>
        </p:spPr>
        <p:txBody>
          <a:bodyPr lIns="92075" tIns="46038" rIns="92075" bIns="46038" anchor="ctr">
            <a:noAutofit/>
          </a:bodyPr>
          <a:lstStyle/>
          <a:p>
            <a:pPr eaLnBrk="1" hangingPunct="1"/>
            <a:r>
              <a:rPr lang="zh-CN" altLang="en-US" sz="3200" dirty="0" smtClean="0"/>
              <a:t>        </a:t>
            </a:r>
            <a:r>
              <a:rPr lang="zh-CN" altLang="en-US" sz="3200" b="1" dirty="0" smtClean="0"/>
              <a:t>什么</a:t>
            </a:r>
            <a:r>
              <a:rPr lang="zh-CN" altLang="en-US" sz="3200" b="1" dirty="0"/>
              <a:t>是一个好的聚类方法</a:t>
            </a:r>
            <a:r>
              <a:rPr lang="en-US" altLang="zh-CN" sz="3200" b="1" dirty="0"/>
              <a:t>?</a:t>
            </a:r>
          </a:p>
        </p:txBody>
      </p:sp>
      <p:sp>
        <p:nvSpPr>
          <p:cNvPr id="25603" name="Rectangle 3"/>
          <p:cNvSpPr>
            <a:spLocks noGrp="1" noChangeArrowheads="1"/>
          </p:cNvSpPr>
          <p:nvPr>
            <p:ph idx="1"/>
          </p:nvPr>
        </p:nvSpPr>
        <p:spPr>
          <a:xfrm>
            <a:off x="360947" y="747562"/>
            <a:ext cx="6677527" cy="3318272"/>
          </a:xfrm>
          <a:noFill/>
        </p:spPr>
        <p:txBody>
          <a:bodyPr lIns="92075" tIns="46038" rIns="92075" bIns="46038">
            <a:normAutofit/>
          </a:bodyPr>
          <a:lstStyle/>
          <a:p>
            <a:pPr>
              <a:lnSpc>
                <a:spcPct val="120000"/>
              </a:lnSpc>
            </a:pPr>
            <a:r>
              <a:rPr lang="zh-CN" altLang="en-US" sz="2400" b="1" dirty="0"/>
              <a:t>一个好的聚类要</a:t>
            </a:r>
            <a:r>
              <a:rPr lang="zh-CN" altLang="en-US" sz="2600" b="1" dirty="0"/>
              <a:t>要具备以下两个特点：</a:t>
            </a:r>
          </a:p>
          <a:p>
            <a:pPr lvl="1">
              <a:lnSpc>
                <a:spcPct val="120000"/>
              </a:lnSpc>
            </a:pPr>
            <a:r>
              <a:rPr lang="zh-CN" altLang="en-US" sz="2200" b="1" dirty="0"/>
              <a:t>高的簇内相似性（</a:t>
            </a:r>
            <a:r>
              <a:rPr lang="en-US" altLang="zh-CN" sz="2200" b="1" dirty="0"/>
              <a:t>High intra-cluster similarity</a:t>
            </a:r>
            <a:r>
              <a:rPr lang="zh-CN" altLang="en-US" sz="2200" b="1" dirty="0"/>
              <a:t>）</a:t>
            </a:r>
          </a:p>
          <a:p>
            <a:pPr lvl="1">
              <a:lnSpc>
                <a:spcPct val="120000"/>
              </a:lnSpc>
            </a:pPr>
            <a:r>
              <a:rPr lang="zh-CN" altLang="en-US" sz="2200" b="1" dirty="0"/>
              <a:t>低的簇间相似性 （</a:t>
            </a:r>
            <a:r>
              <a:rPr lang="en-US" altLang="zh-CN" sz="2200" b="1" dirty="0"/>
              <a:t>Low </a:t>
            </a:r>
            <a:r>
              <a:rPr lang="en-US" altLang="zh-CN" sz="2200" b="1" dirty="0" smtClean="0"/>
              <a:t>inter-cluster </a:t>
            </a:r>
            <a:r>
              <a:rPr lang="en-US" altLang="zh-CN" sz="2200" b="1" dirty="0"/>
              <a:t>similarity</a:t>
            </a:r>
            <a:r>
              <a:rPr lang="zh-CN" altLang="en-US" sz="2200" b="1" dirty="0"/>
              <a:t>）</a:t>
            </a:r>
          </a:p>
        </p:txBody>
      </p:sp>
      <p:pic>
        <p:nvPicPr>
          <p:cNvPr id="4098" name="Picture 2"/>
          <p:cNvPicPr>
            <a:picLocks noChangeAspect="1" noChangeArrowheads="1"/>
          </p:cNvPicPr>
          <p:nvPr/>
        </p:nvPicPr>
        <p:blipFill>
          <a:blip r:embed="rId3"/>
          <a:srcRect/>
          <a:stretch>
            <a:fillRect/>
          </a:stretch>
        </p:blipFill>
        <p:spPr bwMode="auto">
          <a:xfrm>
            <a:off x="2494812" y="2275264"/>
            <a:ext cx="5256547" cy="2868236"/>
          </a:xfrm>
          <a:prstGeom prst="rect">
            <a:avLst/>
          </a:prstGeom>
          <a:noFill/>
          <a:ln w="9525">
            <a:noFill/>
            <a:miter lim="800000"/>
            <a:headEnd/>
            <a:tailEnd/>
          </a:ln>
        </p:spPr>
      </p:pic>
      <p:sp>
        <p:nvSpPr>
          <p:cNvPr id="2" name="矩形 1">
            <a:extLst>
              <a:ext uri="{FF2B5EF4-FFF2-40B4-BE49-F238E27FC236}">
                <a16:creationId xmlns:a16="http://schemas.microsoft.com/office/drawing/2014/main" xmlns="" id="{16A3B135-23DD-09BA-C079-0B79772C1E20}"/>
              </a:ext>
            </a:extLst>
          </p:cNvPr>
          <p:cNvSpPr/>
          <p:nvPr/>
        </p:nvSpPr>
        <p:spPr>
          <a:xfrm>
            <a:off x="230876" y="701524"/>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相似性</a:t>
            </a:r>
            <a:r>
              <a:rPr lang="en-US" altLang="zh-CN" b="1" dirty="0"/>
              <a:t>(similarity)</a:t>
            </a:r>
            <a:r>
              <a:rPr lang="zh-CN" altLang="en-US" b="1" dirty="0"/>
              <a:t> </a:t>
            </a:r>
            <a:br>
              <a:rPr lang="zh-CN" altLang="en-US" b="1" dirty="0"/>
            </a:b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328612" y="854242"/>
            <a:ext cx="5545238" cy="4093485"/>
          </a:xfrm>
          <a:prstGeom prst="rect">
            <a:avLst/>
          </a:prstGeom>
          <a:noFill/>
          <a:ln w="9525">
            <a:noFill/>
            <a:miter lim="800000"/>
            <a:headEnd/>
            <a:tailEnd/>
          </a:ln>
        </p:spPr>
      </p:pic>
      <p:sp>
        <p:nvSpPr>
          <p:cNvPr id="5" name="云形 4"/>
          <p:cNvSpPr/>
          <p:nvPr/>
        </p:nvSpPr>
        <p:spPr>
          <a:xfrm>
            <a:off x="5336139" y="807209"/>
            <a:ext cx="3553861" cy="1687112"/>
          </a:xfrm>
          <a:prstGeom prst="cloud">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rPr>
              <a:t>相似性通常很难去定义，</a:t>
            </a:r>
            <a:r>
              <a:rPr lang="zh-CN" altLang="en-US" sz="2400" b="1" dirty="0">
                <a:solidFill>
                  <a:schemeClr val="bg1"/>
                </a:solidFill>
                <a:sym typeface="Symbol" panose="05050102010706020507" pitchFamily="18" charset="2"/>
              </a:rPr>
              <a:t>只能凭主观确定</a:t>
            </a:r>
            <a:endParaRPr lang="zh-CN" altLang="en-US" sz="2400" b="1" dirty="0">
              <a:solidFill>
                <a:schemeClr val="bg1"/>
              </a:solidFill>
            </a:endParaRPr>
          </a:p>
        </p:txBody>
      </p:sp>
      <p:sp>
        <p:nvSpPr>
          <p:cNvPr id="4" name="矩形 3">
            <a:extLst>
              <a:ext uri="{FF2B5EF4-FFF2-40B4-BE49-F238E27FC236}">
                <a16:creationId xmlns:a16="http://schemas.microsoft.com/office/drawing/2014/main" xmlns="" id="{92EF2551-9A90-1207-DA08-47A690DCD7E7}"/>
              </a:ext>
            </a:extLst>
          </p:cNvPr>
          <p:cNvSpPr/>
          <p:nvPr/>
        </p:nvSpPr>
        <p:spPr>
          <a:xfrm>
            <a:off x="328612" y="611585"/>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76BAD8-4BC9-7FC4-14CF-A9CE8FD53FE0}"/>
              </a:ext>
            </a:extLst>
          </p:cNvPr>
          <p:cNvSpPr>
            <a:spLocks noGrp="1"/>
          </p:cNvSpPr>
          <p:nvPr>
            <p:ph type="title"/>
          </p:nvPr>
        </p:nvSpPr>
        <p:spPr/>
        <p:txBody>
          <a:bodyPr/>
          <a:lstStyle/>
          <a:p>
            <a:pPr eaLnBrk="1" fontAlgn="auto" hangingPunct="1">
              <a:spcAft>
                <a:spcPts val="0"/>
              </a:spcAft>
              <a:defRPr/>
            </a:pPr>
            <a:r>
              <a:rPr lang="zh-CN" altLang="en-US" dirty="0"/>
              <a:t>目录</a:t>
            </a:r>
            <a:endParaRPr lang="en-US" dirty="0"/>
          </a:p>
        </p:txBody>
      </p:sp>
      <p:sp>
        <p:nvSpPr>
          <p:cNvPr id="8195" name="Content Placeholder 2">
            <a:extLst>
              <a:ext uri="{FF2B5EF4-FFF2-40B4-BE49-F238E27FC236}">
                <a16:creationId xmlns:a16="http://schemas.microsoft.com/office/drawing/2014/main" xmlns="" id="{E02EDE89-EDC8-FF40-1994-AD36BEC0826A}"/>
              </a:ext>
            </a:extLst>
          </p:cNvPr>
          <p:cNvSpPr>
            <a:spLocks noGrp="1"/>
          </p:cNvSpPr>
          <p:nvPr>
            <p:ph sz="half" idx="2"/>
          </p:nvPr>
        </p:nvSpPr>
        <p:spPr>
          <a:xfrm>
            <a:off x="395378" y="1427470"/>
            <a:ext cx="4038600" cy="3308747"/>
          </a:xfrm>
        </p:spPr>
        <p:txBody>
          <a:bodyPr>
            <a:normAutofit fontScale="70000" lnSpcReduction="20000"/>
          </a:bodyPr>
          <a:lstStyle/>
          <a:p>
            <a:pPr indent="-269081" eaLnBrk="1" hangingPunct="1"/>
            <a:r>
              <a:rPr b="1" dirty="0" err="1">
                <a:solidFill>
                  <a:srgbClr val="002060"/>
                </a:solidFill>
                <a:latin typeface="+mn-ea"/>
              </a:rPr>
              <a:t>前言</a:t>
            </a:r>
            <a:endParaRPr lang="en-US" b="1" dirty="0">
              <a:solidFill>
                <a:srgbClr val="002060"/>
              </a:solidFill>
              <a:latin typeface="+mn-ea"/>
            </a:endParaRPr>
          </a:p>
          <a:p>
            <a:pPr indent="-269081" eaLnBrk="1" hangingPunct="1"/>
            <a:endParaRPr b="1" dirty="0"/>
          </a:p>
          <a:p>
            <a:pPr indent="-269081" eaLnBrk="1" hangingPunct="1"/>
            <a:r>
              <a:rPr lang="zh-CN" altLang="en-US" b="1" dirty="0"/>
              <a:t>距离计算</a:t>
            </a:r>
          </a:p>
          <a:p>
            <a:pPr indent="-269081" eaLnBrk="1" hangingPunct="1"/>
            <a:endParaRPr lang="en-US" altLang="zh-CN" b="1" dirty="0"/>
          </a:p>
          <a:p>
            <a:pPr indent="-269081" eaLnBrk="1" hangingPunct="1"/>
            <a:r>
              <a:rPr lang="en-US" b="1" dirty="0" smtClean="0"/>
              <a:t>K</a:t>
            </a:r>
            <a:r>
              <a:rPr lang="en-US" altLang="zh-CN" b="1" dirty="0" smtClean="0"/>
              <a:t>-</a:t>
            </a:r>
            <a:r>
              <a:rPr lang="en-US" b="1" dirty="0" smtClean="0"/>
              <a:t>means</a:t>
            </a:r>
            <a:r>
              <a:rPr lang="zh-CN" altLang="en-US" b="1" dirty="0"/>
              <a:t>算法</a:t>
            </a:r>
            <a:endParaRPr b="1" dirty="0"/>
          </a:p>
          <a:p>
            <a:pPr indent="-269081" eaLnBrk="1" hangingPunct="1"/>
            <a:endParaRPr b="1" dirty="0"/>
          </a:p>
          <a:p>
            <a:pPr indent="-269081" eaLnBrk="1" hangingPunct="1"/>
            <a:r>
              <a:rPr lang="zh-CN" altLang="en-US" b="1" dirty="0"/>
              <a:t>性能度量</a:t>
            </a:r>
            <a:endParaRPr lang="en-US" altLang="zh-CN" b="1" dirty="0"/>
          </a:p>
          <a:p>
            <a:pPr indent="-269081" eaLnBrk="1" hangingPunct="1"/>
            <a:endParaRPr lang="en-US" altLang="zh-CN" b="1" dirty="0"/>
          </a:p>
          <a:p>
            <a:pPr indent="-269081"/>
            <a:r>
              <a:rPr lang="zh-CN" altLang="en-US" b="1" dirty="0"/>
              <a:t>其他扩展</a:t>
            </a:r>
            <a:endParaRPr lang="en-US" altLang="zh-CN" b="1" dirty="0"/>
          </a:p>
          <a:p>
            <a:pPr indent="-269081" eaLnBrk="1" hangingPunct="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632" y="86588"/>
            <a:ext cx="8603587" cy="709564"/>
          </a:xfrm>
        </p:spPr>
        <p:txBody>
          <a:bodyPr>
            <a:normAutofit fontScale="90000"/>
          </a:bodyPr>
          <a:lstStyle/>
          <a:p>
            <a:r>
              <a:rPr kumimoji="1" lang="zh-CN" altLang="en-US" dirty="0"/>
              <a:t>数据类型</a:t>
            </a:r>
          </a:p>
        </p:txBody>
      </p:sp>
      <p:sp>
        <p:nvSpPr>
          <p:cNvPr id="19" name="内容占位符 18"/>
          <p:cNvSpPr>
            <a:spLocks noGrp="1"/>
          </p:cNvSpPr>
          <p:nvPr>
            <p:ph idx="1"/>
          </p:nvPr>
        </p:nvSpPr>
        <p:spPr>
          <a:xfrm>
            <a:off x="412031" y="1155032"/>
            <a:ext cx="8358188" cy="3472423"/>
          </a:xfrm>
        </p:spPr>
        <p:txBody>
          <a:bodyPr>
            <a:normAutofit fontScale="70000" lnSpcReduction="20000"/>
          </a:bodyPr>
          <a:lstStyle/>
          <a:p>
            <a:pPr>
              <a:lnSpc>
                <a:spcPct val="140000"/>
              </a:lnSpc>
            </a:pPr>
            <a:r>
              <a:rPr lang="zh-CN" altLang="en-US" b="1" dirty="0"/>
              <a:t>二元变量</a:t>
            </a:r>
            <a:endParaRPr lang="en-US" altLang="zh-CN" b="1" dirty="0"/>
          </a:p>
          <a:p>
            <a:pPr>
              <a:lnSpc>
                <a:spcPct val="140000"/>
              </a:lnSpc>
            </a:pPr>
            <a:r>
              <a:rPr lang="zh-CN" altLang="en-US" b="1" dirty="0"/>
              <a:t>序数型变量</a:t>
            </a:r>
            <a:endParaRPr lang="en-US" altLang="zh-CN" b="1" dirty="0"/>
          </a:p>
          <a:p>
            <a:pPr lvl="1">
              <a:lnSpc>
                <a:spcPct val="140000"/>
              </a:lnSpc>
              <a:buNone/>
            </a:pPr>
            <a:r>
              <a:rPr lang="zh-CN" altLang="en-US" b="1" dirty="0"/>
              <a:t>  </a:t>
            </a:r>
            <a:r>
              <a:rPr lang="zh-CN" altLang="en-US" sz="2600" b="1" dirty="0"/>
              <a:t>其可能的值之间具有有意义的序或秩评定，但是相继值之间</a:t>
            </a:r>
            <a:r>
              <a:rPr lang="zh-CN" altLang="en-US" sz="2600" b="1" dirty="0" smtClean="0"/>
              <a:t>的差</a:t>
            </a:r>
            <a:endParaRPr lang="en-US" altLang="zh-CN" sz="2600" b="1" dirty="0" smtClean="0"/>
          </a:p>
          <a:p>
            <a:pPr lvl="1">
              <a:lnSpc>
                <a:spcPct val="140000"/>
              </a:lnSpc>
              <a:buNone/>
            </a:pPr>
            <a:r>
              <a:rPr lang="en-US" altLang="zh-CN" sz="2600" b="1" dirty="0" smtClean="0"/>
              <a:t>  </a:t>
            </a:r>
            <a:r>
              <a:rPr lang="zh-CN" altLang="en-US" sz="2600" b="1" dirty="0" smtClean="0"/>
              <a:t>是</a:t>
            </a:r>
            <a:r>
              <a:rPr lang="zh-CN" altLang="en-US" sz="2600" b="1" dirty="0"/>
              <a:t>未知的。序数属性通常用于等级评定调查。如：比赛名次</a:t>
            </a:r>
            <a:endParaRPr lang="en-US" altLang="zh-CN" sz="2600" b="1" dirty="0"/>
          </a:p>
          <a:p>
            <a:pPr lvl="1">
              <a:lnSpc>
                <a:spcPct val="140000"/>
              </a:lnSpc>
              <a:buNone/>
            </a:pPr>
            <a:endParaRPr lang="en-US" altLang="zh-CN" b="1" dirty="0"/>
          </a:p>
          <a:p>
            <a:pPr>
              <a:lnSpc>
                <a:spcPct val="140000"/>
              </a:lnSpc>
            </a:pPr>
            <a:r>
              <a:rPr lang="zh-CN" altLang="en-US" b="1" dirty="0"/>
              <a:t>比率型变量（</a:t>
            </a:r>
            <a:r>
              <a:rPr lang="en-US" altLang="zh-CN" b="1" dirty="0"/>
              <a:t>ratio variables</a:t>
            </a:r>
            <a:r>
              <a:rPr lang="zh-CN" altLang="en-US" b="1" dirty="0"/>
              <a:t>）</a:t>
            </a:r>
            <a:endParaRPr lang="en-US" altLang="zh-CN" b="1" dirty="0"/>
          </a:p>
          <a:p>
            <a:pPr lvl="1">
              <a:lnSpc>
                <a:spcPct val="120000"/>
              </a:lnSpc>
              <a:buNone/>
            </a:pPr>
            <a:r>
              <a:rPr lang="zh-CN" altLang="en-US" b="1" dirty="0"/>
              <a:t>   </a:t>
            </a:r>
            <a:r>
              <a:rPr lang="zh-CN" altLang="en-US" sz="2500" b="1" dirty="0"/>
              <a:t>具有固定零点的数值属性，即一个值是另一个的倍数（比率）</a:t>
            </a:r>
            <a:r>
              <a:rPr lang="zh-CN" altLang="en-US" sz="2500" b="1" dirty="0" smtClean="0"/>
              <a:t>。</a:t>
            </a:r>
            <a:endParaRPr lang="en-US" altLang="zh-CN" sz="2500" b="1" dirty="0" smtClean="0"/>
          </a:p>
          <a:p>
            <a:pPr lvl="1">
              <a:lnSpc>
                <a:spcPct val="120000"/>
              </a:lnSpc>
              <a:buNone/>
            </a:pPr>
            <a:r>
              <a:rPr lang="en-US" altLang="zh-CN" sz="2500" b="1" dirty="0" smtClean="0"/>
              <a:t>   </a:t>
            </a:r>
            <a:r>
              <a:rPr lang="zh-CN" altLang="en-US" sz="2500" b="1" dirty="0" smtClean="0"/>
              <a:t> </a:t>
            </a:r>
            <a:r>
              <a:rPr lang="zh-CN" altLang="en-US" sz="2500" b="1" dirty="0"/>
              <a:t>比率值也是有序的，如：速度，重量等</a:t>
            </a:r>
            <a:endParaRPr lang="en-US" altLang="zh-CN" sz="2500" b="1" dirty="0"/>
          </a:p>
          <a:p>
            <a:pPr lvl="1">
              <a:buNone/>
            </a:pPr>
            <a:endParaRPr lang="en-US" altLang="zh-CN" dirty="0"/>
          </a:p>
        </p:txBody>
      </p:sp>
      <p:sp>
        <p:nvSpPr>
          <p:cNvPr id="3" name="矩形 2">
            <a:extLst>
              <a:ext uri="{FF2B5EF4-FFF2-40B4-BE49-F238E27FC236}">
                <a16:creationId xmlns:a16="http://schemas.microsoft.com/office/drawing/2014/main" xmlns="" id="{6DFDDA1E-E966-71B1-17AA-7BA9CD5376FA}"/>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extLst>
      <p:ext uri="{BB962C8B-B14F-4D97-AF65-F5344CB8AC3E}">
        <p14:creationId xmlns:p14="http://schemas.microsoft.com/office/powerpoint/2010/main" xmlns="" val="112550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464199"/>
          </a:xfrm>
        </p:spPr>
        <p:txBody>
          <a:bodyPr>
            <a:normAutofit fontScale="90000"/>
          </a:bodyPr>
          <a:lstStyle/>
          <a:p>
            <a:r>
              <a:rPr lang="zh-CN" altLang="en-US" b="1" dirty="0"/>
              <a:t>差异性表示</a:t>
            </a:r>
            <a:endParaRPr lang="zh-CN" altLang="en-US" dirty="0"/>
          </a:p>
        </p:txBody>
      </p:sp>
      <p:sp>
        <p:nvSpPr>
          <p:cNvPr id="3" name="内容占位符 2"/>
          <p:cNvSpPr>
            <a:spLocks noGrp="1"/>
          </p:cNvSpPr>
          <p:nvPr>
            <p:ph idx="1"/>
          </p:nvPr>
        </p:nvSpPr>
        <p:spPr>
          <a:xfrm>
            <a:off x="316021" y="870457"/>
            <a:ext cx="8511958" cy="1072644"/>
          </a:xfrm>
        </p:spPr>
        <p:txBody>
          <a:bodyPr>
            <a:normAutofit/>
          </a:bodyPr>
          <a:lstStyle/>
          <a:p>
            <a:r>
              <a:rPr lang="zh-CN" altLang="en-US" dirty="0"/>
              <a:t>与</a:t>
            </a:r>
            <a:r>
              <a:rPr lang="zh-CN" altLang="en-US" b="1" dirty="0"/>
              <a:t>相似性</a:t>
            </a:r>
            <a:r>
              <a:rPr lang="zh-CN" altLang="en-US" dirty="0"/>
              <a:t>相对应的就是</a:t>
            </a:r>
            <a:r>
              <a:rPr lang="zh-CN" altLang="en-US" b="1" dirty="0"/>
              <a:t>差异性</a:t>
            </a:r>
            <a:r>
              <a:rPr lang="en-US" altLang="zh-CN" dirty="0"/>
              <a:t>(dissimilarity</a:t>
            </a:r>
            <a:r>
              <a:rPr lang="zh-CN" altLang="en-US" dirty="0"/>
              <a:t>或者说</a:t>
            </a:r>
            <a:r>
              <a:rPr lang="en-US" altLang="zh-CN" dirty="0"/>
              <a:t>distance)</a:t>
            </a:r>
          </a:p>
        </p:txBody>
      </p:sp>
      <p:sp>
        <p:nvSpPr>
          <p:cNvPr id="6" name="右箭头 5"/>
          <p:cNvSpPr/>
          <p:nvPr/>
        </p:nvSpPr>
        <p:spPr>
          <a:xfrm>
            <a:off x="4107982" y="2835442"/>
            <a:ext cx="425116"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636295" y="4078725"/>
            <a:ext cx="1107996" cy="369332"/>
          </a:xfrm>
          <a:prstGeom prst="rect">
            <a:avLst/>
          </a:prstGeom>
          <a:noFill/>
        </p:spPr>
        <p:txBody>
          <a:bodyPr wrap="none" rtlCol="0">
            <a:spAutoFit/>
          </a:bodyPr>
          <a:lstStyle/>
          <a:p>
            <a:r>
              <a:rPr lang="zh-CN" altLang="en-US" b="1" dirty="0"/>
              <a:t>数据矩阵</a:t>
            </a:r>
          </a:p>
        </p:txBody>
      </p:sp>
      <p:sp>
        <p:nvSpPr>
          <p:cNvPr id="8" name="TextBox 7"/>
          <p:cNvSpPr txBox="1"/>
          <p:nvPr/>
        </p:nvSpPr>
        <p:spPr>
          <a:xfrm>
            <a:off x="6371523" y="4078725"/>
            <a:ext cx="1107996" cy="369332"/>
          </a:xfrm>
          <a:prstGeom prst="rect">
            <a:avLst/>
          </a:prstGeom>
          <a:noFill/>
        </p:spPr>
        <p:txBody>
          <a:bodyPr wrap="none" rtlCol="0">
            <a:spAutoFit/>
          </a:bodyPr>
          <a:lstStyle/>
          <a:p>
            <a:r>
              <a:rPr lang="zh-CN" altLang="en-US" b="1" dirty="0"/>
              <a:t>差异矩阵</a:t>
            </a:r>
          </a:p>
        </p:txBody>
      </p:sp>
      <p:sp>
        <p:nvSpPr>
          <p:cNvPr id="4" name="矩形 3">
            <a:extLst>
              <a:ext uri="{FF2B5EF4-FFF2-40B4-BE49-F238E27FC236}">
                <a16:creationId xmlns:a16="http://schemas.microsoft.com/office/drawing/2014/main" xmlns="" id="{BBD20D49-A0FC-CF08-FAA4-3975BD438EA0}"/>
              </a:ext>
            </a:extLst>
          </p:cNvPr>
          <p:cNvSpPr/>
          <p:nvPr/>
        </p:nvSpPr>
        <p:spPr>
          <a:xfrm>
            <a:off x="412031" y="774286"/>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aphicFrame>
        <p:nvGraphicFramePr>
          <p:cNvPr id="8193" name="Object 4"/>
          <p:cNvGraphicFramePr>
            <a:graphicFrameLocks noChangeAspect="1"/>
          </p:cNvGraphicFramePr>
          <p:nvPr/>
        </p:nvGraphicFramePr>
        <p:xfrm>
          <a:off x="895350" y="1992304"/>
          <a:ext cx="2914650" cy="1920885"/>
        </p:xfrm>
        <a:graphic>
          <a:graphicData uri="http://schemas.openxmlformats.org/presentationml/2006/ole">
            <p:oleObj spid="_x0000_s8193" name="Equation" r:id="rId4" imgW="1777680" imgH="1244520" progId="Equation.3">
              <p:embed/>
            </p:oleObj>
          </a:graphicData>
        </a:graphic>
      </p:graphicFrame>
      <p:graphicFrame>
        <p:nvGraphicFramePr>
          <p:cNvPr id="8194" name="Object 5"/>
          <p:cNvGraphicFramePr>
            <a:graphicFrameLocks noChangeAspect="1"/>
          </p:cNvGraphicFramePr>
          <p:nvPr/>
        </p:nvGraphicFramePr>
        <p:xfrm>
          <a:off x="4924425" y="1943101"/>
          <a:ext cx="3429000" cy="1970088"/>
        </p:xfrm>
        <a:graphic>
          <a:graphicData uri="http://schemas.openxmlformats.org/presentationml/2006/ole">
            <p:oleObj spid="_x0000_s8194" name="Equation" r:id="rId5" imgW="1828800" imgH="114300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593726" y="160020"/>
            <a:ext cx="7064375" cy="604550"/>
          </a:xfrm>
          <a:noFill/>
        </p:spPr>
        <p:txBody>
          <a:bodyPr lIns="92075" tIns="46038" rIns="92075" bIns="46038" anchor="ctr">
            <a:normAutofit fontScale="90000"/>
          </a:bodyPr>
          <a:lstStyle/>
          <a:p>
            <a:r>
              <a:rPr lang="zh-CN" altLang="en-US" sz="3500" dirty="0"/>
              <a:t>区间标度变量</a:t>
            </a:r>
            <a:r>
              <a:rPr lang="zh-CN" altLang="en-US" sz="3600" dirty="0"/>
              <a:t>差异度计算</a:t>
            </a:r>
            <a:endParaRPr lang="zh-CN" altLang="en-US" sz="3500" dirty="0"/>
          </a:p>
        </p:txBody>
      </p:sp>
      <p:sp>
        <p:nvSpPr>
          <p:cNvPr id="1030" name="Rectangle 3"/>
          <p:cNvSpPr>
            <a:spLocks noGrp="1" noChangeArrowheads="1"/>
          </p:cNvSpPr>
          <p:nvPr>
            <p:ph idx="1"/>
          </p:nvPr>
        </p:nvSpPr>
        <p:spPr>
          <a:xfrm>
            <a:off x="381000" y="975122"/>
            <a:ext cx="7277101" cy="3657600"/>
          </a:xfrm>
          <a:noFill/>
        </p:spPr>
        <p:txBody>
          <a:bodyPr lIns="92075" tIns="46038" rIns="92075" bIns="46038">
            <a:normAutofit/>
          </a:bodyPr>
          <a:lstStyle/>
          <a:p>
            <a:pPr eaLnBrk="1" hangingPunct="1">
              <a:lnSpc>
                <a:spcPct val="140000"/>
              </a:lnSpc>
            </a:pPr>
            <a:r>
              <a:rPr lang="zh-CN" altLang="en-US" sz="2600" b="1" dirty="0"/>
              <a:t>数据标准化</a:t>
            </a:r>
          </a:p>
          <a:p>
            <a:pPr lvl="1" eaLnBrk="1" hangingPunct="1">
              <a:lnSpc>
                <a:spcPct val="140000"/>
              </a:lnSpc>
            </a:pPr>
            <a:r>
              <a:rPr lang="zh-CN" altLang="en-US" sz="2200" b="1" dirty="0"/>
              <a:t>计算绝对偏差的平均值</a:t>
            </a:r>
            <a:r>
              <a:rPr lang="en-US" altLang="zh-CN" sz="2200" b="1" dirty="0"/>
              <a:t>:</a:t>
            </a:r>
          </a:p>
          <a:p>
            <a:pPr eaLnBrk="1" hangingPunct="1">
              <a:lnSpc>
                <a:spcPct val="140000"/>
              </a:lnSpc>
            </a:pPr>
            <a:endParaRPr lang="en-US" altLang="zh-CN" sz="2600" b="1" dirty="0"/>
          </a:p>
          <a:p>
            <a:pPr lvl="1" eaLnBrk="1" hangingPunct="1">
              <a:lnSpc>
                <a:spcPct val="140000"/>
              </a:lnSpc>
              <a:buFont typeface="Wingdings" panose="05000000000000000000" pitchFamily="2" charset="2"/>
              <a:buNone/>
            </a:pPr>
            <a:r>
              <a:rPr lang="zh-CN" altLang="en-US" sz="2200" b="1" dirty="0"/>
              <a:t>其中</a:t>
            </a:r>
          </a:p>
          <a:p>
            <a:pPr lvl="1" eaLnBrk="1" hangingPunct="1">
              <a:lnSpc>
                <a:spcPct val="140000"/>
              </a:lnSpc>
            </a:pPr>
            <a:r>
              <a:rPr lang="zh-CN" altLang="en-US" sz="2200" b="1" dirty="0"/>
              <a:t>计算标准度量值 </a:t>
            </a:r>
            <a:r>
              <a:rPr lang="en-US" altLang="zh-CN" sz="2200" b="1" dirty="0"/>
              <a:t>(</a:t>
            </a:r>
            <a:r>
              <a:rPr lang="en-US" altLang="zh-CN" sz="2200" b="1" i="1" dirty="0"/>
              <a:t>z-score</a:t>
            </a:r>
            <a:r>
              <a:rPr lang="en-US" altLang="zh-CN" sz="2200" b="1" dirty="0"/>
              <a:t>)</a:t>
            </a:r>
          </a:p>
          <a:p>
            <a:pPr eaLnBrk="1" hangingPunct="1">
              <a:lnSpc>
                <a:spcPct val="140000"/>
              </a:lnSpc>
            </a:pPr>
            <a:r>
              <a:rPr lang="zh-CN" altLang="en-US" sz="2600" b="1" dirty="0"/>
              <a:t>计算距离</a:t>
            </a:r>
          </a:p>
        </p:txBody>
      </p:sp>
      <p:sp>
        <p:nvSpPr>
          <p:cNvPr id="2" name="矩形 1">
            <a:extLst>
              <a:ext uri="{FF2B5EF4-FFF2-40B4-BE49-F238E27FC236}">
                <a16:creationId xmlns:a16="http://schemas.microsoft.com/office/drawing/2014/main" xmlns="" id="{17D06AF3-3FDF-379C-2D82-8D02FCCED906}"/>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aphicFrame>
        <p:nvGraphicFramePr>
          <p:cNvPr id="6146" name="Object 5"/>
          <p:cNvGraphicFramePr>
            <a:graphicFrameLocks noChangeAspect="1"/>
          </p:cNvGraphicFramePr>
          <p:nvPr/>
        </p:nvGraphicFramePr>
        <p:xfrm>
          <a:off x="1304925" y="2205037"/>
          <a:ext cx="4343400" cy="404813"/>
        </p:xfrm>
        <a:graphic>
          <a:graphicData uri="http://schemas.openxmlformats.org/presentationml/2006/ole">
            <p:oleObj spid="_x0000_s6146" name="Equation" r:id="rId4" imgW="4343400" imgH="406080" progId="Equation.3">
              <p:embed/>
            </p:oleObj>
          </a:graphicData>
        </a:graphic>
      </p:graphicFrame>
      <p:graphicFrame>
        <p:nvGraphicFramePr>
          <p:cNvPr id="6147" name="Object 4"/>
          <p:cNvGraphicFramePr>
            <a:graphicFrameLocks noChangeAspect="1"/>
          </p:cNvGraphicFramePr>
          <p:nvPr/>
        </p:nvGraphicFramePr>
        <p:xfrm>
          <a:off x="1952625" y="2847975"/>
          <a:ext cx="2451100" cy="430213"/>
        </p:xfrm>
        <a:graphic>
          <a:graphicData uri="http://schemas.openxmlformats.org/presentationml/2006/ole">
            <p:oleObj spid="_x0000_s6147" name="Equation" r:id="rId5" imgW="2450880" imgH="431640" progId="Equation.3">
              <p:embed/>
            </p:oleObj>
          </a:graphicData>
        </a:graphic>
      </p:graphicFrame>
      <p:graphicFrame>
        <p:nvGraphicFramePr>
          <p:cNvPr id="6148" name="Object 6"/>
          <p:cNvGraphicFramePr>
            <a:graphicFrameLocks noChangeAspect="1"/>
          </p:cNvGraphicFramePr>
          <p:nvPr/>
        </p:nvGraphicFramePr>
        <p:xfrm>
          <a:off x="5092700" y="3278188"/>
          <a:ext cx="1409700" cy="660400"/>
        </p:xfrm>
        <a:graphic>
          <a:graphicData uri="http://schemas.openxmlformats.org/presentationml/2006/ole">
            <p:oleObj spid="_x0000_s6148" name="Equation" r:id="rId6" imgW="1409400" imgH="660240" progId="Equation.3">
              <p:embed/>
            </p:oleObj>
          </a:graphicData>
        </a:graphic>
      </p:graphicFrame>
    </p:spTree>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352425" y="114300"/>
            <a:ext cx="7315200" cy="615949"/>
          </a:xfrm>
        </p:spPr>
        <p:txBody>
          <a:bodyPr>
            <a:normAutofit fontScale="90000"/>
          </a:bodyPr>
          <a:lstStyle/>
          <a:p>
            <a:r>
              <a:rPr lang="zh-CN" altLang="en-US" dirty="0"/>
              <a:t>距离计算公式</a:t>
            </a:r>
          </a:p>
        </p:txBody>
      </p:sp>
      <p:sp>
        <p:nvSpPr>
          <p:cNvPr id="2053" name="Rectangle 3"/>
          <p:cNvSpPr>
            <a:spLocks noGrp="1" noChangeArrowheads="1"/>
          </p:cNvSpPr>
          <p:nvPr>
            <p:ph idx="1"/>
          </p:nvPr>
        </p:nvSpPr>
        <p:spPr>
          <a:xfrm>
            <a:off x="381000" y="933450"/>
            <a:ext cx="7962900" cy="3648075"/>
          </a:xfrm>
        </p:spPr>
        <p:txBody>
          <a:bodyPr>
            <a:normAutofit fontScale="85000" lnSpcReduction="10000"/>
          </a:bodyPr>
          <a:lstStyle/>
          <a:p>
            <a:pPr eaLnBrk="1" hangingPunct="1">
              <a:lnSpc>
                <a:spcPct val="120000"/>
              </a:lnSpc>
            </a:pPr>
            <a:r>
              <a:rPr lang="zh-CN" altLang="en-US" b="1" dirty="0"/>
              <a:t>常用的距离度量方法有</a:t>
            </a:r>
            <a:r>
              <a:rPr lang="en-US" altLang="zh-CN" b="1" dirty="0"/>
              <a:t>:</a:t>
            </a:r>
          </a:p>
          <a:p>
            <a:pPr eaLnBrk="1" hangingPunct="1">
              <a:lnSpc>
                <a:spcPct val="120000"/>
              </a:lnSpc>
              <a:buFont typeface="Wingdings" panose="05000000000000000000" pitchFamily="2" charset="2"/>
              <a:buNone/>
            </a:pPr>
            <a:r>
              <a:rPr lang="en-US" altLang="zh-CN" b="1" dirty="0"/>
              <a:t>	</a:t>
            </a:r>
            <a:r>
              <a:rPr lang="zh-CN" altLang="en-US" b="1" dirty="0"/>
              <a:t>明考斯基距离（ </a:t>
            </a:r>
            <a:r>
              <a:rPr lang="en-US" altLang="zh-CN" b="1" i="1" dirty="0" err="1"/>
              <a:t>Minkowski</a:t>
            </a:r>
            <a:r>
              <a:rPr lang="en-US" altLang="zh-CN" b="1" i="1" dirty="0"/>
              <a:t> distance</a:t>
            </a:r>
            <a:r>
              <a:rPr lang="zh-CN" altLang="en-US" b="1" i="1" dirty="0"/>
              <a:t>）</a:t>
            </a:r>
            <a:r>
              <a:rPr lang="en-US" altLang="zh-CN" b="1" dirty="0"/>
              <a:t>:</a:t>
            </a:r>
          </a:p>
          <a:p>
            <a:pPr lvl="1" eaLnBrk="1" hangingPunct="1">
              <a:lnSpc>
                <a:spcPct val="120000"/>
              </a:lnSpc>
              <a:buFont typeface="Wingdings" panose="05000000000000000000" pitchFamily="2" charset="2"/>
              <a:buNone/>
            </a:pPr>
            <a:endParaRPr lang="en-US" altLang="zh-CN" b="1" dirty="0"/>
          </a:p>
          <a:p>
            <a:pPr lvl="1" eaLnBrk="1" hangingPunct="1">
              <a:lnSpc>
                <a:spcPct val="120000"/>
              </a:lnSpc>
              <a:buFont typeface="Wingdings" panose="05000000000000000000" pitchFamily="2" charset="2"/>
              <a:buNone/>
            </a:pPr>
            <a:endParaRPr lang="en-US" altLang="zh-CN" b="1" dirty="0" smtClean="0"/>
          </a:p>
          <a:p>
            <a:pPr lvl="1" eaLnBrk="1" hangingPunct="1">
              <a:lnSpc>
                <a:spcPct val="120000"/>
              </a:lnSpc>
              <a:buFont typeface="Wingdings" panose="05000000000000000000" pitchFamily="2" charset="2"/>
              <a:buNone/>
            </a:pPr>
            <a:r>
              <a:rPr lang="zh-CN" altLang="en-US" b="1" dirty="0" smtClean="0"/>
              <a:t>其中  </a:t>
            </a:r>
            <a:r>
              <a:rPr lang="en-US" altLang="zh-CN" b="1" i="1" dirty="0" err="1"/>
              <a:t>i</a:t>
            </a:r>
            <a:r>
              <a:rPr lang="en-US" altLang="zh-CN" b="1" dirty="0"/>
              <a:t> = (</a:t>
            </a:r>
            <a:r>
              <a:rPr lang="en-US" altLang="zh-CN" b="1" i="1" dirty="0"/>
              <a:t>x</a:t>
            </a:r>
            <a:r>
              <a:rPr lang="en-US" altLang="zh-CN" b="1" baseline="-25000" dirty="0"/>
              <a:t>i1</a:t>
            </a:r>
            <a:r>
              <a:rPr lang="en-US" altLang="zh-CN" b="1" dirty="0"/>
              <a:t>, </a:t>
            </a:r>
            <a:r>
              <a:rPr lang="en-US" altLang="zh-CN" b="1" i="1" dirty="0"/>
              <a:t>x</a:t>
            </a:r>
            <a:r>
              <a:rPr lang="en-US" altLang="zh-CN" b="1" baseline="-25000" dirty="0"/>
              <a:t>i2</a:t>
            </a:r>
            <a:r>
              <a:rPr lang="en-US" altLang="zh-CN" b="1" dirty="0"/>
              <a:t>, </a:t>
            </a:r>
            <a:r>
              <a:rPr lang="en-US" altLang="zh-CN" b="1" dirty="0">
                <a:latin typeface="Tahoma" panose="020B0604030504040204" pitchFamily="34" charset="0"/>
              </a:rPr>
              <a:t>…</a:t>
            </a:r>
            <a:r>
              <a:rPr lang="en-US" altLang="zh-CN" b="1" dirty="0"/>
              <a:t>, </a:t>
            </a:r>
            <a:r>
              <a:rPr lang="en-US" altLang="zh-CN" b="1" i="1" dirty="0" err="1"/>
              <a:t>x</a:t>
            </a:r>
            <a:r>
              <a:rPr lang="en-US" altLang="zh-CN" b="1" baseline="-25000" dirty="0" err="1"/>
              <a:t>ip</a:t>
            </a:r>
            <a:r>
              <a:rPr lang="en-US" altLang="zh-CN" b="1" dirty="0"/>
              <a:t>) </a:t>
            </a:r>
            <a:r>
              <a:rPr lang="zh-CN" altLang="en-US" b="1" dirty="0"/>
              <a:t>和</a:t>
            </a:r>
            <a:r>
              <a:rPr lang="zh-CN" altLang="en-US" b="1" i="1" dirty="0"/>
              <a:t> </a:t>
            </a:r>
            <a:r>
              <a:rPr lang="en-US" altLang="zh-CN" b="1" i="1" dirty="0"/>
              <a:t>j</a:t>
            </a:r>
            <a:r>
              <a:rPr lang="en-US" altLang="zh-CN" b="1" dirty="0"/>
              <a:t> = (</a:t>
            </a:r>
            <a:r>
              <a:rPr lang="en-US" altLang="zh-CN" b="1" i="1" dirty="0"/>
              <a:t>x</a:t>
            </a:r>
            <a:r>
              <a:rPr lang="en-US" altLang="zh-CN" b="1" baseline="-25000" dirty="0"/>
              <a:t>j1</a:t>
            </a:r>
            <a:r>
              <a:rPr lang="en-US" altLang="zh-CN" b="1" dirty="0"/>
              <a:t>, </a:t>
            </a:r>
            <a:r>
              <a:rPr lang="en-US" altLang="zh-CN" b="1" i="1" dirty="0"/>
              <a:t>x</a:t>
            </a:r>
            <a:r>
              <a:rPr lang="en-US" altLang="zh-CN" b="1" baseline="-25000" dirty="0"/>
              <a:t>j2</a:t>
            </a:r>
            <a:r>
              <a:rPr lang="en-US" altLang="zh-CN" b="1" dirty="0"/>
              <a:t>, </a:t>
            </a:r>
            <a:r>
              <a:rPr lang="en-US" altLang="zh-CN" b="1" dirty="0">
                <a:latin typeface="Tahoma" panose="020B0604030504040204" pitchFamily="34" charset="0"/>
              </a:rPr>
              <a:t>…</a:t>
            </a:r>
            <a:r>
              <a:rPr lang="en-US" altLang="zh-CN" b="1" dirty="0"/>
              <a:t>, </a:t>
            </a:r>
            <a:r>
              <a:rPr lang="en-US" altLang="zh-CN" b="1" i="1" dirty="0" err="1"/>
              <a:t>x</a:t>
            </a:r>
            <a:r>
              <a:rPr lang="en-US" altLang="zh-CN" b="1" baseline="-25000" dirty="0" err="1"/>
              <a:t>jp</a:t>
            </a:r>
            <a:r>
              <a:rPr lang="en-US" altLang="zh-CN" b="1" dirty="0"/>
              <a:t>) </a:t>
            </a:r>
            <a:r>
              <a:rPr lang="zh-CN" altLang="en-US" b="1" dirty="0"/>
              <a:t>是两个</a:t>
            </a:r>
            <a:r>
              <a:rPr lang="en-US" altLang="zh-CN" b="1" dirty="0"/>
              <a:t>p</a:t>
            </a:r>
            <a:r>
              <a:rPr lang="zh-CN" altLang="en-US" b="1" dirty="0"/>
              <a:t>维的数据对象</a:t>
            </a:r>
            <a:r>
              <a:rPr lang="en-US" altLang="zh-CN" b="1" dirty="0"/>
              <a:t>, q</a:t>
            </a:r>
            <a:r>
              <a:rPr lang="zh-CN" altLang="en-US" b="1" dirty="0"/>
              <a:t>是一个正整数。</a:t>
            </a:r>
          </a:p>
          <a:p>
            <a:pPr eaLnBrk="1" hangingPunct="1">
              <a:lnSpc>
                <a:spcPct val="120000"/>
              </a:lnSpc>
              <a:buFont typeface="Wingdings" panose="05000000000000000000" pitchFamily="2" charset="2"/>
              <a:buNone/>
            </a:pPr>
            <a:r>
              <a:rPr lang="zh-CN" altLang="en-US" b="1" i="1" dirty="0"/>
              <a:t>当</a:t>
            </a:r>
            <a:r>
              <a:rPr lang="en-US" altLang="zh-CN" b="1" i="1" dirty="0"/>
              <a:t>q</a:t>
            </a:r>
            <a:r>
              <a:rPr lang="en-US" altLang="zh-CN" b="1" dirty="0"/>
              <a:t> = </a:t>
            </a:r>
            <a:r>
              <a:rPr lang="en-US" altLang="zh-CN" b="1" i="1" dirty="0"/>
              <a:t>1</a:t>
            </a:r>
            <a:r>
              <a:rPr lang="zh-CN" altLang="en-US" b="1" i="1" dirty="0"/>
              <a:t>时</a:t>
            </a:r>
            <a:r>
              <a:rPr lang="en-US" altLang="zh-CN" b="1" dirty="0"/>
              <a:t>, </a:t>
            </a:r>
            <a:r>
              <a:rPr lang="en-US" altLang="zh-CN" b="1" i="1" dirty="0"/>
              <a:t>d</a:t>
            </a:r>
            <a:r>
              <a:rPr lang="en-US" altLang="zh-CN" b="1" dirty="0"/>
              <a:t> </a:t>
            </a:r>
            <a:r>
              <a:rPr lang="zh-CN" altLang="en-US" b="1" dirty="0"/>
              <a:t>称为曼哈坦距离（ </a:t>
            </a:r>
            <a:r>
              <a:rPr lang="en-US" altLang="zh-CN" b="1" dirty="0"/>
              <a:t>Manhattan distance</a:t>
            </a:r>
            <a:r>
              <a:rPr lang="zh-CN" altLang="en-US" b="1" dirty="0"/>
              <a:t>）</a:t>
            </a:r>
            <a:endParaRPr lang="zh-CN" altLang="en-US" b="1" i="1" dirty="0"/>
          </a:p>
          <a:p>
            <a:pPr eaLnBrk="1" hangingPunct="1">
              <a:lnSpc>
                <a:spcPct val="120000"/>
              </a:lnSpc>
            </a:pPr>
            <a:endParaRPr lang="zh-CN" altLang="en-US" i="1" dirty="0"/>
          </a:p>
          <a:p>
            <a:pPr lvl="1" eaLnBrk="1" hangingPunct="1">
              <a:lnSpc>
                <a:spcPct val="120000"/>
              </a:lnSpc>
              <a:buFont typeface="Wingdings" panose="05000000000000000000" pitchFamily="2" charset="2"/>
              <a:buNone/>
            </a:pPr>
            <a:endParaRPr lang="en-US" altLang="zh-CN" dirty="0"/>
          </a:p>
        </p:txBody>
      </p:sp>
      <p:sp>
        <p:nvSpPr>
          <p:cNvPr id="2" name="矩形 1">
            <a:extLst>
              <a:ext uri="{FF2B5EF4-FFF2-40B4-BE49-F238E27FC236}">
                <a16:creationId xmlns:a16="http://schemas.microsoft.com/office/drawing/2014/main" xmlns="" id="{1B80121E-C1B6-9062-2282-FA85150E511E}"/>
              </a:ext>
            </a:extLst>
          </p:cNvPr>
          <p:cNvSpPr/>
          <p:nvPr/>
        </p:nvSpPr>
        <p:spPr>
          <a:xfrm>
            <a:off x="230876" y="730249"/>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aphicFrame>
        <p:nvGraphicFramePr>
          <p:cNvPr id="4100" name="Object 4"/>
          <p:cNvGraphicFramePr>
            <a:graphicFrameLocks noChangeAspect="1"/>
          </p:cNvGraphicFramePr>
          <p:nvPr/>
        </p:nvGraphicFramePr>
        <p:xfrm>
          <a:off x="1336675" y="2181225"/>
          <a:ext cx="5759450" cy="649287"/>
        </p:xfrm>
        <a:graphic>
          <a:graphicData uri="http://schemas.openxmlformats.org/presentationml/2006/ole">
            <p:oleObj spid="_x0000_s4100" name="Equation" r:id="rId4" imgW="5181480" imgH="596880" progId="Equation.3">
              <p:embed/>
            </p:oleObj>
          </a:graphicData>
        </a:graphic>
      </p:graphicFrame>
      <p:graphicFrame>
        <p:nvGraphicFramePr>
          <p:cNvPr id="4102" name="Object 5"/>
          <p:cNvGraphicFramePr>
            <a:graphicFrameLocks noChangeAspect="1"/>
          </p:cNvGraphicFramePr>
          <p:nvPr/>
        </p:nvGraphicFramePr>
        <p:xfrm>
          <a:off x="1870075" y="4438650"/>
          <a:ext cx="6192838" cy="546100"/>
        </p:xfrm>
        <a:graphic>
          <a:graphicData uri="http://schemas.openxmlformats.org/presentationml/2006/ole">
            <p:oleObj spid="_x0000_s4102" name="Equation" r:id="rId5" imgW="4292280" imgH="431640" progId="Equation.3">
              <p:embed/>
            </p:oleObj>
          </a:graphicData>
        </a:graphic>
      </p:graphicFrame>
    </p:spTree>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57200" y="342900"/>
            <a:ext cx="8229600" cy="4600575"/>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r>
              <a:rPr kumimoji="0" lang="zh-CN" altLang="en-US" sz="3200" b="0" i="1" u="none" strike="noStrike" kern="1200" cap="none" spc="0" normalizeH="0" baseline="0" noProof="0" dirty="0" smtClean="0">
                <a:ln>
                  <a:noFill/>
                </a:ln>
                <a:solidFill>
                  <a:schemeClr val="tx1"/>
                </a:solidFill>
                <a:effectLst/>
                <a:uLnTx/>
                <a:uFillTx/>
                <a:latin typeface="+mn-lt"/>
                <a:ea typeface="+mn-ea"/>
                <a:cs typeface="+mn-cs"/>
              </a:rPr>
              <a:t>当</a:t>
            </a:r>
            <a:r>
              <a:rPr kumimoji="0" lang="en-US" altLang="zh-CN" sz="3200" b="0" i="1" u="none" strike="noStrike" kern="1200" cap="none" spc="0" normalizeH="0" baseline="0" noProof="0" dirty="0" smtClean="0">
                <a:ln>
                  <a:noFill/>
                </a:ln>
                <a:solidFill>
                  <a:schemeClr val="tx1"/>
                </a:solidFill>
                <a:effectLst/>
                <a:uLnTx/>
                <a:uFillTx/>
                <a:latin typeface="+mn-lt"/>
                <a:ea typeface="+mn-ea"/>
                <a:cs typeface="+mn-cs"/>
              </a:rPr>
              <a:t>q=2</a:t>
            </a:r>
            <a:r>
              <a:rPr kumimoji="0" lang="zh-CN" altLang="en-US" sz="3200" b="0" i="1" u="none" strike="noStrike" kern="1200" cap="none" spc="0" normalizeH="0" baseline="0" noProof="0" dirty="0" smtClean="0">
                <a:ln>
                  <a:noFill/>
                </a:ln>
                <a:solidFill>
                  <a:schemeClr val="tx1"/>
                </a:solidFill>
                <a:effectLst/>
                <a:uLnTx/>
                <a:uFillTx/>
                <a:latin typeface="+mn-lt"/>
                <a:ea typeface="+mn-ea"/>
                <a:cs typeface="+mn-cs"/>
              </a:rPr>
              <a:t>时</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3200" b="0" i="1" u="none" strike="noStrike" kern="1200" cap="none" spc="0" normalizeH="0" baseline="0" noProof="0" dirty="0" smtClean="0">
                <a:ln>
                  <a:noFill/>
                </a:ln>
                <a:solidFill>
                  <a:schemeClr val="tx1"/>
                </a:solidFill>
                <a:effectLst/>
                <a:uLnTx/>
                <a:uFillTx/>
                <a:latin typeface="+mn-lt"/>
                <a:ea typeface="+mn-ea"/>
                <a:cs typeface="+mn-cs"/>
              </a:rPr>
              <a:t> d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就成为</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欧几里德距离</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1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距离函数有如下特性：</a:t>
            </a:r>
          </a:p>
          <a:p>
            <a:pPr marL="1143000" marR="0" lvl="2" indent="-228600" algn="l" defTabSz="914400" rtl="0" eaLnBrk="1" fontAlgn="auto" latinLnBrk="0" hangingPunct="1">
              <a:lnSpc>
                <a:spcPct val="110000"/>
              </a:lnSpc>
              <a:spcBef>
                <a:spcPct val="20000"/>
              </a:spcBef>
              <a:spcAft>
                <a:spcPts val="0"/>
              </a:spcAft>
              <a:buClrTx/>
              <a:buSzTx/>
              <a:buFont typeface="Arial" pitchFamily="34" charset="0"/>
              <a:buChar char="•"/>
              <a:tabLst/>
              <a:defRPr/>
            </a:pP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d(</a:t>
            </a:r>
            <a:r>
              <a:rPr kumimoji="0" lang="en-US" altLang="zh-CN" sz="2800" b="0" i="1" u="none" strike="noStrike" kern="1200" cap="none" spc="0" normalizeH="0" baseline="0" noProof="0" dirty="0" err="1" smtClean="0">
                <a:ln>
                  <a:noFill/>
                </a:ln>
                <a:solidFill>
                  <a:schemeClr val="tx1"/>
                </a:solidFill>
                <a:effectLst/>
                <a:uLnTx/>
                <a:uFillTx/>
                <a:latin typeface="+mn-lt"/>
                <a:ea typeface="+mn-ea"/>
                <a:cs typeface="+mn-cs"/>
              </a:rPr>
              <a:t>i,j</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0</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10000"/>
              </a:lnSpc>
              <a:spcBef>
                <a:spcPct val="20000"/>
              </a:spcBef>
              <a:spcAft>
                <a:spcPts val="0"/>
              </a:spcAft>
              <a:buClrTx/>
              <a:buSzTx/>
              <a:buFont typeface="Arial" pitchFamily="34" charset="0"/>
              <a:buChar char="•"/>
              <a:tabLst/>
              <a:defRPr/>
            </a:pP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d(</a:t>
            </a:r>
            <a:r>
              <a:rPr kumimoji="0" lang="en-US" altLang="zh-CN" sz="2800" b="0" i="1" u="none" strike="noStrike" kern="1200" cap="none" spc="0" normalizeH="0" baseline="0" noProof="0" dirty="0" err="1" smtClean="0">
                <a:ln>
                  <a:noFill/>
                </a:ln>
                <a:solidFill>
                  <a:schemeClr val="tx1"/>
                </a:solidFill>
                <a:effectLst/>
                <a:uLnTx/>
                <a:uFillTx/>
                <a:latin typeface="+mn-lt"/>
                <a:ea typeface="+mn-ea"/>
                <a:cs typeface="+mn-cs"/>
              </a:rPr>
              <a:t>i,i</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0</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10000"/>
              </a:lnSpc>
              <a:spcBef>
                <a:spcPct val="20000"/>
              </a:spcBef>
              <a:spcAft>
                <a:spcPts val="0"/>
              </a:spcAft>
              <a:buClrTx/>
              <a:buSzTx/>
              <a:buFont typeface="Arial" pitchFamily="34" charset="0"/>
              <a:buChar char="•"/>
              <a:tabLst/>
              <a:defRPr/>
            </a:pP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d(</a:t>
            </a:r>
            <a:r>
              <a:rPr kumimoji="0" lang="en-US" altLang="zh-CN" sz="2800" b="0" i="1" u="none" strike="noStrike" kern="1200" cap="none" spc="0" normalizeH="0" baseline="0" noProof="0" dirty="0" err="1" smtClean="0">
                <a:ln>
                  <a:noFill/>
                </a:ln>
                <a:solidFill>
                  <a:schemeClr val="tx1"/>
                </a:solidFill>
                <a:effectLst/>
                <a:uLnTx/>
                <a:uFillTx/>
                <a:latin typeface="+mn-lt"/>
                <a:ea typeface="+mn-ea"/>
                <a:cs typeface="+mn-cs"/>
              </a:rPr>
              <a:t>i,j</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d(</a:t>
            </a:r>
            <a:r>
              <a:rPr kumimoji="0" lang="en-US" altLang="zh-CN" sz="2800" b="0" i="1" u="none" strike="noStrike" kern="1200" cap="none" spc="0" normalizeH="0" baseline="0" noProof="0" dirty="0" err="1" smtClean="0">
                <a:ln>
                  <a:noFill/>
                </a:ln>
                <a:solidFill>
                  <a:schemeClr val="tx1"/>
                </a:solidFill>
                <a:effectLst/>
                <a:uLnTx/>
                <a:uFillTx/>
                <a:latin typeface="+mn-lt"/>
                <a:ea typeface="+mn-ea"/>
                <a:cs typeface="+mn-cs"/>
              </a:rPr>
              <a:t>j,i</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10000"/>
              </a:lnSpc>
              <a:spcBef>
                <a:spcPct val="20000"/>
              </a:spcBef>
              <a:spcAft>
                <a:spcPts val="0"/>
              </a:spcAft>
              <a:buClrTx/>
              <a:buSzTx/>
              <a:buFont typeface="Arial" pitchFamily="34" charset="0"/>
              <a:buChar char="•"/>
              <a:tabLst/>
              <a:defRPr/>
            </a:pP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d(</a:t>
            </a:r>
            <a:r>
              <a:rPr kumimoji="0" lang="en-US" altLang="zh-CN" sz="2800" b="0" i="1" u="none" strike="noStrike" kern="1200" cap="none" spc="0" normalizeH="0" baseline="0" noProof="0" dirty="0" err="1" smtClean="0">
                <a:ln>
                  <a:noFill/>
                </a:ln>
                <a:solidFill>
                  <a:schemeClr val="tx1"/>
                </a:solidFill>
                <a:effectLst/>
                <a:uLnTx/>
                <a:uFillTx/>
                <a:latin typeface="+mn-lt"/>
                <a:ea typeface="+mn-ea"/>
                <a:cs typeface="+mn-cs"/>
              </a:rPr>
              <a:t>i,j</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d(</a:t>
            </a:r>
            <a:r>
              <a:rPr kumimoji="0" lang="en-US" altLang="zh-CN" sz="2800" b="0" i="1" u="none" strike="noStrike" kern="1200" cap="none" spc="0" normalizeH="0" baseline="0" noProof="0" dirty="0" err="1" smtClean="0">
                <a:ln>
                  <a:noFill/>
                </a:ln>
                <a:solidFill>
                  <a:schemeClr val="tx1"/>
                </a:solidFill>
                <a:effectLst/>
                <a:uLnTx/>
                <a:uFillTx/>
                <a:latin typeface="+mn-lt"/>
                <a:ea typeface="+mn-ea"/>
                <a:cs typeface="+mn-cs"/>
              </a:rPr>
              <a:t>i,k</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d(</a:t>
            </a:r>
            <a:r>
              <a:rPr kumimoji="0" lang="en-US" altLang="zh-CN" sz="2800" b="0" i="1" u="none" strike="noStrike" kern="1200" cap="none" spc="0" normalizeH="0" baseline="0" noProof="0" dirty="0" err="1" smtClean="0">
                <a:ln>
                  <a:noFill/>
                </a:ln>
                <a:solidFill>
                  <a:schemeClr val="tx1"/>
                </a:solidFill>
                <a:effectLst/>
                <a:uLnTx/>
                <a:uFillTx/>
                <a:latin typeface="+mn-lt"/>
                <a:ea typeface="+mn-ea"/>
                <a:cs typeface="+mn-cs"/>
              </a:rPr>
              <a:t>k,j</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可以根据每个变量的重要性赋予一个权重</a:t>
            </a:r>
          </a:p>
        </p:txBody>
      </p:sp>
      <p:graphicFrame>
        <p:nvGraphicFramePr>
          <p:cNvPr id="145410" name="Object 4"/>
          <p:cNvGraphicFramePr>
            <a:graphicFrameLocks noChangeAspect="1"/>
          </p:cNvGraphicFramePr>
          <p:nvPr/>
        </p:nvGraphicFramePr>
        <p:xfrm>
          <a:off x="1600200" y="969962"/>
          <a:ext cx="5170488" cy="582613"/>
        </p:xfrm>
        <a:graphic>
          <a:graphicData uri="http://schemas.openxmlformats.org/presentationml/2006/ole">
            <p:oleObj spid="_x0000_s145410" name="Equation" r:id="rId3" imgW="5168880" imgH="583920" progId="Equation.3">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各种距离的图示</a:t>
            </a:r>
          </a:p>
        </p:txBody>
      </p:sp>
      <p:pic>
        <p:nvPicPr>
          <p:cNvPr id="94211" name="Picture 3"/>
          <p:cNvPicPr>
            <a:picLocks noGrp="1" noChangeAspect="1" noChangeArrowheads="1"/>
          </p:cNvPicPr>
          <p:nvPr>
            <p:ph idx="1"/>
          </p:nvPr>
        </p:nvPicPr>
        <p:blipFill>
          <a:blip r:embed="rId2"/>
          <a:srcRect/>
          <a:stretch>
            <a:fillRect/>
          </a:stretch>
        </p:blipFill>
        <p:spPr bwMode="auto">
          <a:xfrm>
            <a:off x="2468399" y="1287322"/>
            <a:ext cx="2047619" cy="2028572"/>
          </a:xfrm>
          <a:prstGeom prst="rect">
            <a:avLst/>
          </a:prstGeom>
          <a:noFill/>
          <a:ln w="9525">
            <a:noFill/>
            <a:miter lim="800000"/>
            <a:headEnd/>
            <a:tailEnd/>
          </a:ln>
        </p:spPr>
      </p:pic>
      <p:pic>
        <p:nvPicPr>
          <p:cNvPr id="94210" name="Picture 2"/>
          <p:cNvPicPr>
            <a:picLocks noChangeAspect="1" noChangeArrowheads="1"/>
          </p:cNvPicPr>
          <p:nvPr/>
        </p:nvPicPr>
        <p:blipFill>
          <a:blip r:embed="rId3"/>
          <a:srcRect/>
          <a:stretch>
            <a:fillRect/>
          </a:stretch>
        </p:blipFill>
        <p:spPr bwMode="auto">
          <a:xfrm>
            <a:off x="367885" y="1304115"/>
            <a:ext cx="2076450" cy="2011779"/>
          </a:xfrm>
          <a:prstGeom prst="rect">
            <a:avLst/>
          </a:prstGeom>
          <a:noFill/>
          <a:ln w="9525">
            <a:noFill/>
            <a:miter lim="800000"/>
            <a:headEnd/>
            <a:tailEnd/>
          </a:ln>
        </p:spPr>
      </p:pic>
      <p:sp>
        <p:nvSpPr>
          <p:cNvPr id="5" name="矩形 4"/>
          <p:cNvSpPr/>
          <p:nvPr/>
        </p:nvSpPr>
        <p:spPr>
          <a:xfrm>
            <a:off x="527368" y="3621505"/>
            <a:ext cx="1622560" cy="646331"/>
          </a:xfrm>
          <a:prstGeom prst="rect">
            <a:avLst/>
          </a:prstGeom>
        </p:spPr>
        <p:txBody>
          <a:bodyPr wrap="none">
            <a:spAutoFit/>
          </a:bodyPr>
          <a:lstStyle/>
          <a:p>
            <a:r>
              <a:rPr lang="el-GR" altLang="zh-CN" dirty="0"/>
              <a:t> </a:t>
            </a:r>
            <a:r>
              <a:rPr lang="zh-CN" altLang="en-US" dirty="0"/>
              <a:t>明考斯基距离</a:t>
            </a:r>
            <a:endParaRPr lang="en-US" altLang="zh-CN" dirty="0"/>
          </a:p>
          <a:p>
            <a:r>
              <a:rPr lang="el-GR" altLang="zh-CN" dirty="0"/>
              <a:t>λ </a:t>
            </a:r>
            <a:r>
              <a:rPr lang="zh-CN" altLang="en-US" dirty="0"/>
              <a:t>在 </a:t>
            </a:r>
            <a:r>
              <a:rPr lang="en-US" altLang="zh-CN" dirty="0"/>
              <a:t>0-1</a:t>
            </a:r>
            <a:r>
              <a:rPr lang="zh-CN" altLang="en-US" dirty="0"/>
              <a:t>之间</a:t>
            </a:r>
          </a:p>
        </p:txBody>
      </p:sp>
      <p:pic>
        <p:nvPicPr>
          <p:cNvPr id="94212" name="Picture 4"/>
          <p:cNvPicPr>
            <a:picLocks noChangeAspect="1" noChangeArrowheads="1"/>
          </p:cNvPicPr>
          <p:nvPr/>
        </p:nvPicPr>
        <p:blipFill>
          <a:blip r:embed="rId4"/>
          <a:srcRect/>
          <a:stretch>
            <a:fillRect/>
          </a:stretch>
        </p:blipFill>
        <p:spPr bwMode="auto">
          <a:xfrm>
            <a:off x="4528050" y="1304115"/>
            <a:ext cx="1962150" cy="2009775"/>
          </a:xfrm>
          <a:prstGeom prst="rect">
            <a:avLst/>
          </a:prstGeom>
          <a:noFill/>
          <a:ln w="9525">
            <a:noFill/>
            <a:miter lim="800000"/>
            <a:headEnd/>
            <a:tailEnd/>
          </a:ln>
        </p:spPr>
      </p:pic>
      <p:sp>
        <p:nvSpPr>
          <p:cNvPr id="8" name="矩形 7"/>
          <p:cNvSpPr/>
          <p:nvPr/>
        </p:nvSpPr>
        <p:spPr>
          <a:xfrm>
            <a:off x="2684975" y="3770075"/>
            <a:ext cx="1622560" cy="369332"/>
          </a:xfrm>
          <a:prstGeom prst="rect">
            <a:avLst/>
          </a:prstGeom>
        </p:spPr>
        <p:txBody>
          <a:bodyPr wrap="none">
            <a:spAutoFit/>
          </a:bodyPr>
          <a:lstStyle/>
          <a:p>
            <a:r>
              <a:rPr lang="el-GR" altLang="zh-CN" dirty="0"/>
              <a:t> </a:t>
            </a:r>
            <a:r>
              <a:rPr lang="zh-CN" altLang="en-US" dirty="0"/>
              <a:t>欧几里得距离</a:t>
            </a:r>
            <a:endParaRPr lang="en-US" altLang="zh-CN" dirty="0"/>
          </a:p>
        </p:txBody>
      </p:sp>
      <p:sp>
        <p:nvSpPr>
          <p:cNvPr id="9" name="矩形 8"/>
          <p:cNvSpPr/>
          <p:nvPr/>
        </p:nvSpPr>
        <p:spPr>
          <a:xfrm>
            <a:off x="4828850" y="3766152"/>
            <a:ext cx="1391728" cy="369332"/>
          </a:xfrm>
          <a:prstGeom prst="rect">
            <a:avLst/>
          </a:prstGeom>
        </p:spPr>
        <p:txBody>
          <a:bodyPr wrap="none">
            <a:spAutoFit/>
          </a:bodyPr>
          <a:lstStyle/>
          <a:p>
            <a:r>
              <a:rPr lang="el-GR" altLang="zh-CN" dirty="0"/>
              <a:t> </a:t>
            </a:r>
            <a:r>
              <a:rPr lang="zh-CN" altLang="en-US" dirty="0"/>
              <a:t>曼哈坦距离</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42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76BAD8-4BC9-7FC4-14CF-A9CE8FD53FE0}"/>
              </a:ext>
            </a:extLst>
          </p:cNvPr>
          <p:cNvSpPr>
            <a:spLocks noGrp="1"/>
          </p:cNvSpPr>
          <p:nvPr>
            <p:ph type="title"/>
          </p:nvPr>
        </p:nvSpPr>
        <p:spPr/>
        <p:txBody>
          <a:bodyPr/>
          <a:lstStyle/>
          <a:p>
            <a:pPr eaLnBrk="1" fontAlgn="auto" hangingPunct="1">
              <a:spcAft>
                <a:spcPts val="0"/>
              </a:spcAft>
              <a:defRPr/>
            </a:pPr>
            <a:r>
              <a:rPr lang="zh-CN" altLang="en-US" dirty="0"/>
              <a:t>目录</a:t>
            </a:r>
            <a:endParaRPr lang="en-US" dirty="0"/>
          </a:p>
        </p:txBody>
      </p:sp>
      <p:sp>
        <p:nvSpPr>
          <p:cNvPr id="8195" name="Content Placeholder 2">
            <a:extLst>
              <a:ext uri="{FF2B5EF4-FFF2-40B4-BE49-F238E27FC236}">
                <a16:creationId xmlns:a16="http://schemas.microsoft.com/office/drawing/2014/main" xmlns="" id="{E02EDE89-EDC8-FF40-1994-AD36BEC0826A}"/>
              </a:ext>
            </a:extLst>
          </p:cNvPr>
          <p:cNvSpPr>
            <a:spLocks noGrp="1"/>
          </p:cNvSpPr>
          <p:nvPr>
            <p:ph sz="half" idx="2"/>
          </p:nvPr>
        </p:nvSpPr>
        <p:spPr>
          <a:xfrm>
            <a:off x="395378" y="1427470"/>
            <a:ext cx="4038600" cy="3308747"/>
          </a:xfrm>
        </p:spPr>
        <p:txBody>
          <a:bodyPr>
            <a:normAutofit fontScale="70000" lnSpcReduction="20000"/>
          </a:bodyPr>
          <a:lstStyle/>
          <a:p>
            <a:pPr indent="-269081" eaLnBrk="1" hangingPunct="1"/>
            <a:r>
              <a:rPr lang="zh-CN" altLang="en-US" dirty="0">
                <a:latin typeface="+mn-ea"/>
              </a:rPr>
              <a:t>前言</a:t>
            </a:r>
            <a:endParaRPr lang="en-US" altLang="zh-CN" dirty="0">
              <a:latin typeface="+mn-ea"/>
            </a:endParaRPr>
          </a:p>
          <a:p>
            <a:pPr indent="-269081" eaLnBrk="1" hangingPunct="1"/>
            <a:endParaRPr dirty="0"/>
          </a:p>
          <a:p>
            <a:pPr indent="-269081" eaLnBrk="1" hangingPunct="1"/>
            <a:r>
              <a:rPr lang="zh-CN" altLang="en-US" dirty="0"/>
              <a:t>距离计算</a:t>
            </a:r>
          </a:p>
          <a:p>
            <a:pPr indent="-269081" eaLnBrk="1" hangingPunct="1"/>
            <a:endParaRPr lang="en-US" altLang="zh-CN" dirty="0"/>
          </a:p>
          <a:p>
            <a:pPr indent="-269081" eaLnBrk="1" hangingPunct="1"/>
            <a:r>
              <a:rPr lang="en-US" b="1" dirty="0" smtClean="0">
                <a:solidFill>
                  <a:srgbClr val="002060"/>
                </a:solidFill>
              </a:rPr>
              <a:t>K</a:t>
            </a:r>
            <a:r>
              <a:rPr lang="en-US" altLang="zh-CN" b="1" dirty="0" smtClean="0">
                <a:solidFill>
                  <a:srgbClr val="002060"/>
                </a:solidFill>
              </a:rPr>
              <a:t>-</a:t>
            </a:r>
            <a:r>
              <a:rPr lang="en-US" b="1" dirty="0" smtClean="0">
                <a:solidFill>
                  <a:srgbClr val="002060"/>
                </a:solidFill>
              </a:rPr>
              <a:t>means</a:t>
            </a:r>
            <a:r>
              <a:rPr lang="zh-CN" altLang="en-US" b="1" dirty="0">
                <a:solidFill>
                  <a:srgbClr val="002060"/>
                </a:solidFill>
              </a:rPr>
              <a:t>算法</a:t>
            </a:r>
            <a:endParaRPr b="1" dirty="0">
              <a:solidFill>
                <a:srgbClr val="002060"/>
              </a:solidFill>
            </a:endParaRPr>
          </a:p>
          <a:p>
            <a:pPr indent="-269081" eaLnBrk="1" hangingPunct="1"/>
            <a:endParaRPr dirty="0"/>
          </a:p>
          <a:p>
            <a:pPr indent="-269081" eaLnBrk="1" hangingPunct="1"/>
            <a:r>
              <a:rPr lang="zh-CN" altLang="en-US" dirty="0"/>
              <a:t>性能度量</a:t>
            </a:r>
            <a:endParaRPr lang="en-US" altLang="zh-CN" dirty="0"/>
          </a:p>
          <a:p>
            <a:pPr indent="-269081" eaLnBrk="1" hangingPunct="1"/>
            <a:endParaRPr lang="en-US" altLang="zh-CN" dirty="0"/>
          </a:p>
          <a:p>
            <a:pPr indent="-269081" eaLnBrk="1" hangingPunct="1"/>
            <a:r>
              <a:rPr lang="zh-CN" altLang="en-US" dirty="0"/>
              <a:t>其他扩展</a:t>
            </a:r>
            <a:endParaRPr lang="en-US" dirty="0"/>
          </a:p>
        </p:txBody>
      </p:sp>
    </p:spTree>
    <p:extLst>
      <p:ext uri="{BB962C8B-B14F-4D97-AF65-F5344CB8AC3E}">
        <p14:creationId xmlns:p14="http://schemas.microsoft.com/office/powerpoint/2010/main" xmlns="" val="954737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05979"/>
            <a:ext cx="8229600" cy="526175"/>
          </a:xfrm>
        </p:spPr>
        <p:txBody>
          <a:bodyPr>
            <a:normAutofit fontScale="90000"/>
          </a:bodyPr>
          <a:lstStyle/>
          <a:p>
            <a:pPr eaLnBrk="1" hangingPunct="1"/>
            <a:r>
              <a:rPr lang="en-US" altLang="zh-CN" sz="3500" b="0" dirty="0"/>
              <a:t>k-</a:t>
            </a:r>
            <a:r>
              <a:rPr lang="zh-CN" altLang="en-US" sz="3500" b="0" dirty="0"/>
              <a:t>均值</a:t>
            </a:r>
            <a:r>
              <a:rPr lang="en-US" altLang="zh-CN" sz="3500" b="0" dirty="0"/>
              <a:t>(k-means)</a:t>
            </a:r>
            <a:r>
              <a:rPr lang="zh-CN" altLang="en-US" sz="3500" b="0" dirty="0"/>
              <a:t>算法</a:t>
            </a:r>
          </a:p>
        </p:txBody>
      </p:sp>
      <p:sp>
        <p:nvSpPr>
          <p:cNvPr id="31747" name="Rectangle 3"/>
          <p:cNvSpPr>
            <a:spLocks noGrp="1" noChangeArrowheads="1"/>
          </p:cNvSpPr>
          <p:nvPr>
            <p:ph idx="1"/>
          </p:nvPr>
        </p:nvSpPr>
        <p:spPr>
          <a:xfrm>
            <a:off x="457200" y="1200151"/>
            <a:ext cx="4130040" cy="3394472"/>
          </a:xfrm>
        </p:spPr>
        <p:txBody>
          <a:bodyPr>
            <a:normAutofit/>
          </a:bodyPr>
          <a:lstStyle/>
          <a:p>
            <a:pPr>
              <a:lnSpc>
                <a:spcPts val="4120"/>
              </a:lnSpc>
            </a:pPr>
            <a:r>
              <a:rPr lang="en-US" altLang="zh-CN" sz="2600" b="1" dirty="0"/>
              <a:t>1</a:t>
            </a:r>
            <a:r>
              <a:rPr lang="en-US" altLang="zh-CN" sz="2600" b="1" dirty="0" smtClean="0"/>
              <a:t>.</a:t>
            </a:r>
            <a:r>
              <a:rPr lang="zh-CN" altLang="en-US" sz="2600" b="1" dirty="0" smtClean="0"/>
              <a:t>划分的准则</a:t>
            </a:r>
            <a:r>
              <a:rPr lang="zh-CN" altLang="en-US" sz="2600" b="1" dirty="0" smtClean="0"/>
              <a:t>函数</a:t>
            </a:r>
            <a:endParaRPr lang="zh-CN" altLang="en-US" sz="2600" b="1" dirty="0"/>
          </a:p>
          <a:p>
            <a:pPr>
              <a:lnSpc>
                <a:spcPts val="4120"/>
              </a:lnSpc>
            </a:pPr>
            <a:r>
              <a:rPr lang="en-US" altLang="zh-CN" sz="2600" b="1" dirty="0" smtClean="0"/>
              <a:t>2.</a:t>
            </a:r>
            <a:r>
              <a:rPr lang="zh-CN" altLang="en-US" sz="2600" b="1" dirty="0" smtClean="0"/>
              <a:t>算法描述</a:t>
            </a:r>
            <a:endParaRPr lang="zh-CN" altLang="en-US" sz="2600" b="1" dirty="0"/>
          </a:p>
          <a:p>
            <a:pPr eaLnBrk="1" hangingPunct="1">
              <a:lnSpc>
                <a:spcPts val="4120"/>
              </a:lnSpc>
            </a:pPr>
            <a:r>
              <a:rPr lang="en-US" altLang="zh-CN" sz="2600" b="1" dirty="0"/>
              <a:t>3. </a:t>
            </a:r>
            <a:r>
              <a:rPr lang="zh-CN" altLang="en-US" sz="2600" b="1" dirty="0"/>
              <a:t>算法的优缺点</a:t>
            </a:r>
          </a:p>
          <a:p>
            <a:pPr eaLnBrk="1" hangingPunct="1">
              <a:lnSpc>
                <a:spcPts val="4120"/>
              </a:lnSpc>
            </a:pPr>
            <a:r>
              <a:rPr lang="en-US" altLang="zh-CN" sz="2600" b="1" dirty="0"/>
              <a:t>4. </a:t>
            </a:r>
            <a:r>
              <a:rPr lang="zh-CN" altLang="en-US" sz="2600" b="1" dirty="0"/>
              <a:t>算法的扩展变形</a:t>
            </a:r>
          </a:p>
          <a:p>
            <a:pPr eaLnBrk="1" hangingPunct="1">
              <a:lnSpc>
                <a:spcPts val="4120"/>
              </a:lnSpc>
            </a:pPr>
            <a:r>
              <a:rPr lang="en-US" altLang="zh-CN" sz="2600" b="1" dirty="0"/>
              <a:t>5. </a:t>
            </a:r>
            <a:r>
              <a:rPr lang="zh-CN" altLang="en-US" sz="2600" b="1" dirty="0"/>
              <a:t>算法的应用</a:t>
            </a:r>
          </a:p>
          <a:p>
            <a:pPr eaLnBrk="1" hangingPunct="1"/>
            <a:endParaRPr lang="zh-CN" altLang="en-US" sz="2600" dirty="0"/>
          </a:p>
          <a:p>
            <a:pPr eaLnBrk="1" hangingPunct="1"/>
            <a:endParaRPr lang="zh-CN" altLang="en-US" sz="2600" b="1" dirty="0"/>
          </a:p>
          <a:p>
            <a:pPr eaLnBrk="1" hangingPunct="1"/>
            <a:endParaRPr lang="zh-CN" altLang="en-US" sz="2600" b="1" dirty="0"/>
          </a:p>
          <a:p>
            <a:pPr eaLnBrk="1" hangingPunct="1"/>
            <a:endParaRPr lang="en-US" altLang="zh-CN" sz="2600" dirty="0"/>
          </a:p>
        </p:txBody>
      </p:sp>
      <p:sp>
        <p:nvSpPr>
          <p:cNvPr id="2" name="矩形 1">
            <a:extLst>
              <a:ext uri="{FF2B5EF4-FFF2-40B4-BE49-F238E27FC236}">
                <a16:creationId xmlns:a16="http://schemas.microsoft.com/office/drawing/2014/main" xmlns="" id="{A022D7E8-CB20-8209-195F-CAE610CDFE25}"/>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5"/>
          <p:cNvSpPr>
            <a:spLocks noGrp="1" noChangeArrowheads="1"/>
          </p:cNvSpPr>
          <p:nvPr>
            <p:ph type="title"/>
          </p:nvPr>
        </p:nvSpPr>
        <p:spPr>
          <a:xfrm>
            <a:off x="457200" y="0"/>
            <a:ext cx="8229600" cy="857250"/>
          </a:xfrm>
        </p:spPr>
        <p:txBody>
          <a:bodyPr>
            <a:normAutofit/>
          </a:bodyPr>
          <a:lstStyle/>
          <a:p>
            <a:pPr eaLnBrk="1" hangingPunct="1"/>
            <a:r>
              <a:rPr lang="en-US" altLang="zh-CN" b="0" dirty="0"/>
              <a:t>1</a:t>
            </a:r>
            <a:r>
              <a:rPr lang="en-US" altLang="zh-CN" b="0" dirty="0" smtClean="0"/>
              <a:t>.  </a:t>
            </a:r>
            <a:r>
              <a:rPr lang="zh-CN" altLang="en-US" b="0" dirty="0" smtClean="0"/>
              <a:t>划分</a:t>
            </a:r>
            <a:r>
              <a:rPr lang="zh-CN" altLang="en-US" b="0" dirty="0"/>
              <a:t>的准则函数</a:t>
            </a:r>
          </a:p>
        </p:txBody>
      </p:sp>
      <p:pic>
        <p:nvPicPr>
          <p:cNvPr id="4101" name="Picture 7"/>
          <p:cNvPicPr>
            <a:picLocks noChangeAspect="1" noChangeArrowheads="1"/>
          </p:cNvPicPr>
          <p:nvPr/>
        </p:nvPicPr>
        <p:blipFill>
          <a:blip r:embed="rId4"/>
          <a:srcRect/>
          <a:stretch>
            <a:fillRect/>
          </a:stretch>
        </p:blipFill>
        <p:spPr bwMode="auto">
          <a:xfrm>
            <a:off x="3878478" y="1026803"/>
            <a:ext cx="3087866" cy="2720949"/>
          </a:xfrm>
          <a:prstGeom prst="rect">
            <a:avLst/>
          </a:prstGeom>
          <a:noFill/>
          <a:ln w="9525">
            <a:noFill/>
            <a:miter lim="800000"/>
            <a:headEnd/>
            <a:tailEnd/>
          </a:ln>
        </p:spPr>
      </p:pic>
      <p:sp>
        <p:nvSpPr>
          <p:cNvPr id="4103" name="Rectangle 9"/>
          <p:cNvSpPr>
            <a:spLocks noChangeArrowheads="1"/>
          </p:cNvSpPr>
          <p:nvPr/>
        </p:nvSpPr>
        <p:spPr bwMode="auto">
          <a:xfrm>
            <a:off x="264695" y="4192191"/>
            <a:ext cx="6985000" cy="461665"/>
          </a:xfrm>
          <a:prstGeom prst="rect">
            <a:avLst/>
          </a:prstGeom>
          <a:noFill/>
          <a:ln w="9525">
            <a:noFill/>
            <a:miter lim="800000"/>
            <a:headEnd/>
            <a:tailEnd/>
          </a:ln>
        </p:spPr>
        <p:txBody>
          <a:bodyPr>
            <a:spAutoFit/>
          </a:bodyPr>
          <a:lstStyle/>
          <a:p>
            <a:pPr algn="l"/>
            <a:r>
              <a:rPr lang="en-US" altLang="zh-CN" sz="2400" b="1" dirty="0"/>
              <a:t>K-</a:t>
            </a:r>
            <a:r>
              <a:rPr lang="zh-CN" altLang="en-US" sz="2400" b="1" dirty="0"/>
              <a:t>均值算法是获得</a:t>
            </a:r>
            <a:r>
              <a:rPr lang="zh-CN" altLang="en-US" sz="2400" b="1" dirty="0">
                <a:solidFill>
                  <a:srgbClr val="FF0000"/>
                </a:solidFill>
              </a:rPr>
              <a:t>准则函数</a:t>
            </a:r>
            <a:r>
              <a:rPr lang="en-US" altLang="zh-CN" sz="2400" b="1" dirty="0"/>
              <a:t>Je</a:t>
            </a:r>
            <a:r>
              <a:rPr lang="zh-CN" altLang="en-US" sz="2400" b="1" dirty="0"/>
              <a:t>最小的划分</a:t>
            </a:r>
          </a:p>
        </p:txBody>
      </p:sp>
      <p:sp>
        <p:nvSpPr>
          <p:cNvPr id="4105" name="Rectangle 12"/>
          <p:cNvSpPr>
            <a:spLocks noChangeArrowheads="1"/>
          </p:cNvSpPr>
          <p:nvPr/>
        </p:nvSpPr>
        <p:spPr bwMode="auto">
          <a:xfrm>
            <a:off x="684213" y="1221581"/>
            <a:ext cx="2201244" cy="461665"/>
          </a:xfrm>
          <a:prstGeom prst="rect">
            <a:avLst/>
          </a:prstGeom>
          <a:noFill/>
          <a:ln w="9525">
            <a:noFill/>
            <a:miter lim="800000"/>
            <a:headEnd/>
            <a:tailEnd/>
          </a:ln>
        </p:spPr>
        <p:txBody>
          <a:bodyPr wrap="none">
            <a:spAutoFit/>
          </a:bodyPr>
          <a:lstStyle/>
          <a:p>
            <a:pPr algn="l" eaLnBrk="1" hangingPunct="1">
              <a:spcBef>
                <a:spcPct val="20000"/>
              </a:spcBef>
              <a:buClr>
                <a:schemeClr val="tx2"/>
              </a:buClr>
              <a:buSzPct val="70000"/>
              <a:buFont typeface="Wingdings" pitchFamily="2" charset="2"/>
              <a:buChar char="l"/>
            </a:pPr>
            <a:r>
              <a:rPr lang="zh-CN" altLang="en-US" sz="2400" b="1">
                <a:solidFill>
                  <a:srgbClr val="FF0000"/>
                </a:solidFill>
              </a:rPr>
              <a:t>误差平方和：</a:t>
            </a:r>
          </a:p>
        </p:txBody>
      </p:sp>
      <p:grpSp>
        <p:nvGrpSpPr>
          <p:cNvPr id="6" name="Group 11"/>
          <p:cNvGrpSpPr>
            <a:grpSpLocks/>
          </p:cNvGrpSpPr>
          <p:nvPr/>
        </p:nvGrpSpPr>
        <p:grpSpPr bwMode="auto">
          <a:xfrm>
            <a:off x="1322603" y="2257425"/>
            <a:ext cx="2555875" cy="792162"/>
            <a:chOff x="363" y="2046"/>
            <a:chExt cx="1951" cy="590"/>
          </a:xfrm>
        </p:grpSpPr>
        <p:graphicFrame>
          <p:nvGraphicFramePr>
            <p:cNvPr id="7" name="Object 4"/>
            <p:cNvGraphicFramePr>
              <a:graphicFrameLocks noChangeAspect="1"/>
            </p:cNvGraphicFramePr>
            <p:nvPr/>
          </p:nvGraphicFramePr>
          <p:xfrm>
            <a:off x="363" y="2046"/>
            <a:ext cx="1951" cy="590"/>
          </p:xfrm>
          <a:graphic>
            <a:graphicData uri="http://schemas.openxmlformats.org/presentationml/2006/ole">
              <p:oleObj spid="_x0000_s137217" name="公式" r:id="rId5" imgW="1409400" imgH="457200" progId="Equation.3">
                <p:embed/>
              </p:oleObj>
            </a:graphicData>
          </a:graphic>
        </p:graphicFrame>
        <p:sp>
          <p:nvSpPr>
            <p:cNvPr id="8" name="Line 8"/>
            <p:cNvSpPr>
              <a:spLocks noChangeShapeType="1"/>
            </p:cNvSpPr>
            <p:nvPr/>
          </p:nvSpPr>
          <p:spPr bwMode="auto">
            <a:xfrm>
              <a:off x="1927" y="2465"/>
              <a:ext cx="226" cy="0"/>
            </a:xfrm>
            <a:prstGeom prst="line">
              <a:avLst/>
            </a:prstGeom>
            <a:noFill/>
            <a:ln w="28575">
              <a:solidFill>
                <a:srgbClr val="FF0000"/>
              </a:solidFill>
              <a:round/>
              <a:headEnd/>
              <a:tailEnd/>
            </a:ln>
          </p:spPr>
          <p:txBody>
            <a:bodyPr/>
            <a:lstStyle/>
            <a:p>
              <a:endParaRPr lang="zh-CN" altLang="en-US"/>
            </a:p>
          </p:txBody>
        </p:sp>
      </p:grpSp>
      <p:pic>
        <p:nvPicPr>
          <p:cNvPr id="9" name="Picture 10"/>
          <p:cNvPicPr>
            <a:picLocks noChangeAspect="1" noChangeArrowheads="1"/>
          </p:cNvPicPr>
          <p:nvPr/>
        </p:nvPicPr>
        <p:blipFill>
          <a:blip r:embed="rId6"/>
          <a:srcRect/>
          <a:stretch>
            <a:fillRect/>
          </a:stretch>
        </p:blipFill>
        <p:spPr bwMode="auto">
          <a:xfrm>
            <a:off x="3430808" y="1898971"/>
            <a:ext cx="473509" cy="488307"/>
          </a:xfrm>
          <a:prstGeom prst="rect">
            <a:avLst/>
          </a:prstGeom>
          <a:noFill/>
          <a:ln w="9525">
            <a:noFill/>
            <a:miter lim="800000"/>
            <a:headEnd/>
            <a:tailEnd/>
          </a:ln>
        </p:spPr>
      </p:pic>
      <p:graphicFrame>
        <p:nvGraphicFramePr>
          <p:cNvPr id="10" name="Object 13"/>
          <p:cNvGraphicFramePr>
            <a:graphicFrameLocks noChangeAspect="1"/>
          </p:cNvGraphicFramePr>
          <p:nvPr>
            <p:ph sz="half" idx="2"/>
          </p:nvPr>
        </p:nvGraphicFramePr>
        <p:xfrm>
          <a:off x="1322603" y="3260452"/>
          <a:ext cx="2441533" cy="854201"/>
        </p:xfrm>
        <a:graphic>
          <a:graphicData uri="http://schemas.openxmlformats.org/presentationml/2006/ole">
            <p:oleObj spid="_x0000_s137218" name="公式" r:id="rId7" imgW="787320" imgH="46980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右箭头 14"/>
          <p:cNvSpPr/>
          <p:nvPr/>
        </p:nvSpPr>
        <p:spPr>
          <a:xfrm rot="21244784" flipH="1">
            <a:off x="3973973" y="3603558"/>
            <a:ext cx="566499"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3997591">
            <a:off x="5416064" y="2496883"/>
            <a:ext cx="503585"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20953695">
            <a:off x="3967634" y="1753550"/>
            <a:ext cx="606229" cy="48463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940778" y="-23662"/>
            <a:ext cx="5433026" cy="994172"/>
          </a:xfrm>
        </p:spPr>
        <p:txBody>
          <a:bodyPr/>
          <a:lstStyle/>
          <a:p>
            <a:r>
              <a:rPr lang="zh-CN" altLang="en-US" dirty="0" smtClean="0"/>
              <a:t>聚类</a:t>
            </a:r>
            <a:r>
              <a:rPr lang="zh-CN" altLang="en-US" dirty="0"/>
              <a:t>过程</a:t>
            </a:r>
          </a:p>
        </p:txBody>
      </p:sp>
      <p:pic>
        <p:nvPicPr>
          <p:cNvPr id="96258" name="Picture 2"/>
          <p:cNvPicPr>
            <a:picLocks noChangeAspect="1" noChangeArrowheads="1"/>
          </p:cNvPicPr>
          <p:nvPr/>
        </p:nvPicPr>
        <p:blipFill>
          <a:blip r:embed="rId3"/>
          <a:srcRect/>
          <a:stretch>
            <a:fillRect/>
          </a:stretch>
        </p:blipFill>
        <p:spPr bwMode="auto">
          <a:xfrm>
            <a:off x="1101382" y="1100035"/>
            <a:ext cx="2908383" cy="1966428"/>
          </a:xfrm>
          <a:prstGeom prst="rect">
            <a:avLst/>
          </a:prstGeom>
          <a:noFill/>
          <a:ln w="9525">
            <a:noFill/>
            <a:miter lim="800000"/>
            <a:headEnd/>
            <a:tailEnd/>
          </a:ln>
        </p:spPr>
      </p:pic>
      <p:pic>
        <p:nvPicPr>
          <p:cNvPr id="6" name="Picture 44"/>
          <p:cNvPicPr>
            <a:picLocks noChangeAspect="1" noChangeArrowheads="1"/>
          </p:cNvPicPr>
          <p:nvPr/>
        </p:nvPicPr>
        <p:blipFill>
          <a:blip r:embed="rId4"/>
          <a:srcRect/>
          <a:stretch>
            <a:fillRect/>
          </a:stretch>
        </p:blipFill>
        <p:spPr bwMode="auto">
          <a:xfrm>
            <a:off x="1578412" y="2272265"/>
            <a:ext cx="235906" cy="186494"/>
          </a:xfrm>
          <a:prstGeom prst="rect">
            <a:avLst/>
          </a:prstGeom>
          <a:noFill/>
          <a:ln w="76200" algn="ctr">
            <a:noFill/>
            <a:miter lim="800000"/>
            <a:headEnd/>
            <a:tailEnd/>
          </a:ln>
        </p:spPr>
      </p:pic>
      <p:pic>
        <p:nvPicPr>
          <p:cNvPr id="7" name="Picture 44"/>
          <p:cNvPicPr>
            <a:picLocks noChangeAspect="1" noChangeArrowheads="1"/>
          </p:cNvPicPr>
          <p:nvPr/>
        </p:nvPicPr>
        <p:blipFill>
          <a:blip r:embed="rId4"/>
          <a:srcRect/>
          <a:stretch>
            <a:fillRect/>
          </a:stretch>
        </p:blipFill>
        <p:spPr bwMode="auto">
          <a:xfrm>
            <a:off x="3142071" y="1747830"/>
            <a:ext cx="235906" cy="186494"/>
          </a:xfrm>
          <a:prstGeom prst="rect">
            <a:avLst/>
          </a:prstGeom>
          <a:noFill/>
          <a:ln w="76200" algn="ctr">
            <a:noFill/>
            <a:miter lim="800000"/>
            <a:headEnd/>
            <a:tailEnd/>
          </a:ln>
        </p:spPr>
      </p:pic>
      <p:pic>
        <p:nvPicPr>
          <p:cNvPr id="96259" name="Picture 3"/>
          <p:cNvPicPr>
            <a:picLocks noChangeAspect="1" noChangeArrowheads="1"/>
          </p:cNvPicPr>
          <p:nvPr/>
        </p:nvPicPr>
        <p:blipFill>
          <a:blip r:embed="rId5"/>
          <a:srcRect/>
          <a:stretch>
            <a:fillRect/>
          </a:stretch>
        </p:blipFill>
        <p:spPr bwMode="auto">
          <a:xfrm>
            <a:off x="4514851" y="586470"/>
            <a:ext cx="2524125" cy="1966912"/>
          </a:xfrm>
          <a:prstGeom prst="rect">
            <a:avLst/>
          </a:prstGeom>
          <a:noFill/>
          <a:ln w="9525">
            <a:noFill/>
            <a:miter lim="800000"/>
            <a:headEnd/>
            <a:tailEnd/>
          </a:ln>
        </p:spPr>
      </p:pic>
      <p:pic>
        <p:nvPicPr>
          <p:cNvPr id="96260" name="Picture 4"/>
          <p:cNvPicPr>
            <a:picLocks noChangeAspect="1" noChangeArrowheads="1"/>
          </p:cNvPicPr>
          <p:nvPr/>
        </p:nvPicPr>
        <p:blipFill>
          <a:blip r:embed="rId6"/>
          <a:srcRect/>
          <a:stretch>
            <a:fillRect/>
          </a:stretch>
        </p:blipFill>
        <p:spPr bwMode="auto">
          <a:xfrm>
            <a:off x="4492248" y="2982238"/>
            <a:ext cx="2995863" cy="1878398"/>
          </a:xfrm>
          <a:prstGeom prst="rect">
            <a:avLst/>
          </a:prstGeom>
          <a:noFill/>
          <a:ln w="9525">
            <a:noFill/>
            <a:miter lim="800000"/>
            <a:headEnd/>
            <a:tailEnd/>
          </a:ln>
        </p:spPr>
      </p:pic>
      <p:pic>
        <p:nvPicPr>
          <p:cNvPr id="96261" name="Picture 5"/>
          <p:cNvPicPr>
            <a:picLocks noChangeAspect="1" noChangeArrowheads="1"/>
          </p:cNvPicPr>
          <p:nvPr/>
        </p:nvPicPr>
        <p:blipFill>
          <a:blip r:embed="rId7"/>
          <a:srcRect/>
          <a:stretch>
            <a:fillRect/>
          </a:stretch>
        </p:blipFill>
        <p:spPr bwMode="auto">
          <a:xfrm>
            <a:off x="1101382" y="3115071"/>
            <a:ext cx="2908383" cy="190700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2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2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6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031" y="104514"/>
            <a:ext cx="8603587" cy="832746"/>
          </a:xfrm>
        </p:spPr>
        <p:txBody>
          <a:bodyPr/>
          <a:lstStyle/>
          <a:p>
            <a:r>
              <a:rPr lang="zh-CN" altLang="en-US" dirty="0"/>
              <a:t>无监督学习</a:t>
            </a:r>
            <a:endParaRPr kumimoji="1" lang="zh-CN" altLang="en-US" dirty="0"/>
          </a:p>
        </p:txBody>
      </p:sp>
      <p:pic>
        <p:nvPicPr>
          <p:cNvPr id="23" name="Picture 2"/>
          <p:cNvPicPr>
            <a:picLocks noChangeAspect="1" noChangeArrowheads="1"/>
          </p:cNvPicPr>
          <p:nvPr/>
        </p:nvPicPr>
        <p:blipFill>
          <a:blip r:embed="rId3" cstate="print"/>
          <a:srcRect/>
          <a:stretch>
            <a:fillRect/>
          </a:stretch>
        </p:blipFill>
        <p:spPr bwMode="auto">
          <a:xfrm>
            <a:off x="642810" y="1098686"/>
            <a:ext cx="2564002" cy="2347247"/>
          </a:xfrm>
          <a:prstGeom prst="rect">
            <a:avLst/>
          </a:prstGeom>
          <a:noFill/>
          <a:ln w="9525">
            <a:noFill/>
            <a:miter lim="800000"/>
            <a:headEnd/>
            <a:tailEnd/>
          </a:ln>
        </p:spPr>
      </p:pic>
      <p:pic>
        <p:nvPicPr>
          <p:cNvPr id="24" name="Picture 2"/>
          <p:cNvPicPr>
            <a:picLocks noChangeAspect="1" noChangeArrowheads="1"/>
          </p:cNvPicPr>
          <p:nvPr/>
        </p:nvPicPr>
        <p:blipFill>
          <a:blip r:embed="rId4" cstate="print"/>
          <a:srcRect/>
          <a:stretch>
            <a:fillRect/>
          </a:stretch>
        </p:blipFill>
        <p:spPr bwMode="auto">
          <a:xfrm>
            <a:off x="3424299" y="1098686"/>
            <a:ext cx="3035768" cy="2347247"/>
          </a:xfrm>
          <a:prstGeom prst="rect">
            <a:avLst/>
          </a:prstGeom>
          <a:noFill/>
          <a:ln w="9525">
            <a:noFill/>
            <a:miter lim="800000"/>
            <a:headEnd/>
            <a:tailEnd/>
          </a:ln>
        </p:spPr>
      </p:pic>
      <p:sp>
        <p:nvSpPr>
          <p:cNvPr id="14" name="矩形 13"/>
          <p:cNvSpPr/>
          <p:nvPr/>
        </p:nvSpPr>
        <p:spPr>
          <a:xfrm>
            <a:off x="409310" y="3566220"/>
            <a:ext cx="8229600" cy="1107996"/>
          </a:xfrm>
          <a:prstGeom prst="rect">
            <a:avLst/>
          </a:prstGeom>
        </p:spPr>
        <p:txBody>
          <a:bodyPr wrap="square">
            <a:spAutoFit/>
          </a:bodyPr>
          <a:lstStyle/>
          <a:p>
            <a:r>
              <a:rPr lang="zh-CN" altLang="en-US" sz="2200" dirty="0"/>
              <a:t>    </a:t>
            </a:r>
            <a:r>
              <a:rPr lang="zh-CN" altLang="en-US" sz="2200" dirty="0" smtClean="0"/>
              <a:t>     只</a:t>
            </a:r>
            <a:r>
              <a:rPr lang="zh-CN" altLang="en-US" sz="2200" dirty="0"/>
              <a:t>给计算机训练数据，不给结果（标签），因此计算机无法准确地知道哪些数据具有哪些标签，只能凭借强大的计算能力分析数据的特征，发现数据本身的内部结构特点。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3513" y="0"/>
            <a:ext cx="7793037" cy="576897"/>
          </a:xfrm>
        </p:spPr>
        <p:txBody>
          <a:bodyPr>
            <a:normAutofit fontScale="90000"/>
          </a:bodyPr>
          <a:lstStyle/>
          <a:p>
            <a:pPr eaLnBrk="1" hangingPunct="1"/>
            <a:r>
              <a:rPr lang="en-US" altLang="zh-CN" sz="3500" b="0" dirty="0" smtClean="0"/>
              <a:t>2. </a:t>
            </a:r>
            <a:r>
              <a:rPr lang="zh-CN" altLang="en-US" sz="3500" b="0" dirty="0" smtClean="0"/>
              <a:t>算法</a:t>
            </a:r>
            <a:r>
              <a:rPr lang="zh-CN" altLang="en-US" sz="3500" b="0" dirty="0"/>
              <a:t>描述</a:t>
            </a:r>
          </a:p>
        </p:txBody>
      </p:sp>
      <p:sp>
        <p:nvSpPr>
          <p:cNvPr id="33795" name="Rectangle 3"/>
          <p:cNvSpPr>
            <a:spLocks noGrp="1" noChangeArrowheads="1"/>
          </p:cNvSpPr>
          <p:nvPr>
            <p:ph idx="1"/>
          </p:nvPr>
        </p:nvSpPr>
        <p:spPr>
          <a:xfrm>
            <a:off x="149481" y="843281"/>
            <a:ext cx="8620738" cy="4169252"/>
          </a:xfrm>
        </p:spPr>
        <p:txBody>
          <a:bodyPr>
            <a:normAutofit lnSpcReduction="10000"/>
          </a:bodyPr>
          <a:lstStyle/>
          <a:p>
            <a:pPr eaLnBrk="1" hangingPunct="1">
              <a:lnSpc>
                <a:spcPct val="80000"/>
              </a:lnSpc>
            </a:pPr>
            <a:r>
              <a:rPr lang="zh-CN" altLang="en-US" sz="2800" b="1" dirty="0"/>
              <a:t>给定</a:t>
            </a:r>
            <a:r>
              <a:rPr lang="en-US" altLang="zh-CN" sz="2800" b="1" dirty="0"/>
              <a:t>k</a:t>
            </a:r>
            <a:r>
              <a:rPr lang="zh-CN" altLang="en-US" sz="2800" b="1" dirty="0"/>
              <a:t>，算法的处理流程如下</a:t>
            </a:r>
            <a:r>
              <a:rPr lang="en-US" altLang="zh-CN" sz="2800" b="1" dirty="0"/>
              <a:t>:</a:t>
            </a:r>
          </a:p>
          <a:p>
            <a:pPr eaLnBrk="1" hangingPunct="1">
              <a:lnSpc>
                <a:spcPct val="80000"/>
              </a:lnSpc>
              <a:spcAft>
                <a:spcPct val="50000"/>
              </a:spcAft>
              <a:buFont typeface="Wingdings" pitchFamily="2" charset="2"/>
              <a:buNone/>
            </a:pPr>
            <a:r>
              <a:rPr lang="en-US" altLang="zh-CN" sz="2100" dirty="0">
                <a:solidFill>
                  <a:srgbClr val="000000"/>
                </a:solidFill>
              </a:rPr>
              <a:t>      </a:t>
            </a:r>
            <a:r>
              <a:rPr lang="en-US" altLang="zh-CN" sz="2100" dirty="0" smtClean="0">
                <a:solidFill>
                  <a:srgbClr val="000000"/>
                </a:solidFill>
              </a:rPr>
              <a:t>  </a:t>
            </a:r>
            <a:r>
              <a:rPr lang="zh-CN" altLang="en-US" sz="2200" dirty="0" smtClean="0">
                <a:solidFill>
                  <a:srgbClr val="FFC000"/>
                </a:solidFill>
              </a:rPr>
              <a:t>第</a:t>
            </a:r>
            <a:r>
              <a:rPr lang="en-US" altLang="zh-CN" sz="2200" dirty="0" smtClean="0">
                <a:solidFill>
                  <a:srgbClr val="FFC000"/>
                </a:solidFill>
              </a:rPr>
              <a:t>1</a:t>
            </a:r>
            <a:r>
              <a:rPr lang="zh-CN" altLang="en-US" sz="2200" dirty="0" smtClean="0">
                <a:solidFill>
                  <a:srgbClr val="FFC000"/>
                </a:solidFill>
              </a:rPr>
              <a:t>步</a:t>
            </a:r>
            <a:r>
              <a:rPr lang="zh-CN" altLang="en-US" sz="2200" dirty="0">
                <a:solidFill>
                  <a:srgbClr val="000000"/>
                </a:solidFill>
              </a:rPr>
              <a:t>：</a:t>
            </a:r>
            <a:r>
              <a:rPr lang="zh-CN" altLang="en-US" sz="2200" dirty="0"/>
              <a:t>随机的把所有对象分配到</a:t>
            </a:r>
            <a:r>
              <a:rPr lang="en-US" altLang="zh-CN" sz="2200" dirty="0"/>
              <a:t>k</a:t>
            </a:r>
            <a:r>
              <a:rPr lang="zh-CN" altLang="en-US" sz="2200" dirty="0"/>
              <a:t>个非空的簇中；</a:t>
            </a:r>
          </a:p>
          <a:p>
            <a:pPr marL="742950" lvl="1" indent="-285750" eaLnBrk="1" hangingPunct="1">
              <a:lnSpc>
                <a:spcPct val="80000"/>
              </a:lnSpc>
              <a:spcAft>
                <a:spcPct val="50000"/>
              </a:spcAft>
              <a:buFont typeface="Wingdings" pitchFamily="2" charset="2"/>
              <a:buNone/>
            </a:pPr>
            <a:r>
              <a:rPr lang="zh-CN" altLang="en-US" sz="2200" dirty="0" smtClean="0">
                <a:solidFill>
                  <a:srgbClr val="FFC000"/>
                </a:solidFill>
              </a:rPr>
              <a:t>第</a:t>
            </a:r>
            <a:r>
              <a:rPr lang="en-US" altLang="zh-CN" sz="2200" dirty="0" smtClean="0">
                <a:solidFill>
                  <a:srgbClr val="FFC000"/>
                </a:solidFill>
              </a:rPr>
              <a:t>2</a:t>
            </a:r>
            <a:r>
              <a:rPr lang="zh-CN" altLang="en-US" sz="2200" dirty="0" smtClean="0">
                <a:solidFill>
                  <a:srgbClr val="FFC000"/>
                </a:solidFill>
              </a:rPr>
              <a:t>步</a:t>
            </a:r>
            <a:r>
              <a:rPr lang="zh-CN" altLang="en-US" sz="2200" dirty="0"/>
              <a:t>：计算每个簇的平均值，并用该平均值代表相应的簇中心；</a:t>
            </a:r>
          </a:p>
          <a:p>
            <a:pPr marL="742950" lvl="1" indent="-285750" eaLnBrk="1" hangingPunct="1">
              <a:lnSpc>
                <a:spcPct val="80000"/>
              </a:lnSpc>
              <a:spcAft>
                <a:spcPct val="50000"/>
              </a:spcAft>
              <a:buFont typeface="Wingdings" pitchFamily="2" charset="2"/>
              <a:buNone/>
            </a:pPr>
            <a:r>
              <a:rPr lang="zh-CN" altLang="en-US" sz="2200" dirty="0" smtClean="0">
                <a:solidFill>
                  <a:srgbClr val="FFC000"/>
                </a:solidFill>
              </a:rPr>
              <a:t>第</a:t>
            </a:r>
            <a:r>
              <a:rPr lang="en-US" altLang="zh-CN" sz="2200" dirty="0" smtClean="0">
                <a:solidFill>
                  <a:srgbClr val="FFC000"/>
                </a:solidFill>
              </a:rPr>
              <a:t>3</a:t>
            </a:r>
            <a:r>
              <a:rPr lang="zh-CN" altLang="en-US" sz="2200" dirty="0" smtClean="0">
                <a:solidFill>
                  <a:srgbClr val="FFC000"/>
                </a:solidFill>
              </a:rPr>
              <a:t>步</a:t>
            </a:r>
            <a:r>
              <a:rPr lang="zh-CN" altLang="en-US" sz="2200" dirty="0"/>
              <a:t>：将每个对象根据其与各个簇中心的距离，重新分配到</a:t>
            </a:r>
            <a:r>
              <a:rPr lang="zh-CN" altLang="en-US" sz="2200" dirty="0" smtClean="0"/>
              <a:t>与</a:t>
            </a:r>
            <a:endParaRPr lang="en-US" altLang="zh-CN" sz="2200" dirty="0" smtClean="0"/>
          </a:p>
          <a:p>
            <a:pPr marL="742950" lvl="1" indent="-285750" eaLnBrk="1" hangingPunct="1">
              <a:lnSpc>
                <a:spcPct val="80000"/>
              </a:lnSpc>
              <a:spcAft>
                <a:spcPct val="50000"/>
              </a:spcAft>
              <a:buFont typeface="Wingdings" pitchFamily="2" charset="2"/>
              <a:buNone/>
            </a:pPr>
            <a:r>
              <a:rPr lang="en-US" altLang="zh-CN" sz="2200" dirty="0" smtClean="0"/>
              <a:t> </a:t>
            </a:r>
            <a:r>
              <a:rPr lang="en-US" altLang="zh-CN" sz="2200" dirty="0" smtClean="0"/>
              <a:t>                </a:t>
            </a:r>
            <a:r>
              <a:rPr lang="zh-CN" altLang="en-US" sz="2200" dirty="0" smtClean="0"/>
              <a:t>它</a:t>
            </a:r>
            <a:r>
              <a:rPr lang="zh-CN" altLang="en-US" sz="2200" dirty="0"/>
              <a:t>距离最近的簇中；</a:t>
            </a:r>
          </a:p>
          <a:p>
            <a:pPr marL="742950" lvl="1" indent="-285750" eaLnBrk="1" hangingPunct="1">
              <a:lnSpc>
                <a:spcPct val="80000"/>
              </a:lnSpc>
              <a:spcAft>
                <a:spcPct val="50000"/>
              </a:spcAft>
              <a:buFont typeface="Wingdings" pitchFamily="2" charset="2"/>
              <a:buNone/>
            </a:pPr>
            <a:r>
              <a:rPr lang="zh-CN" altLang="en-US" sz="2200" dirty="0" smtClean="0">
                <a:solidFill>
                  <a:srgbClr val="FFC000"/>
                </a:solidFill>
              </a:rPr>
              <a:t>第</a:t>
            </a:r>
            <a:r>
              <a:rPr lang="en-US" altLang="zh-CN" sz="2200" dirty="0" smtClean="0">
                <a:solidFill>
                  <a:srgbClr val="FFC000"/>
                </a:solidFill>
              </a:rPr>
              <a:t>4</a:t>
            </a:r>
            <a:r>
              <a:rPr lang="zh-CN" altLang="en-US" sz="2200" dirty="0" smtClean="0">
                <a:solidFill>
                  <a:srgbClr val="FFC000"/>
                </a:solidFill>
              </a:rPr>
              <a:t>步</a:t>
            </a:r>
            <a:r>
              <a:rPr lang="zh-CN" altLang="en-US" sz="2200" dirty="0"/>
              <a:t>：</a:t>
            </a:r>
            <a:r>
              <a:rPr lang="zh-CN" altLang="en-US" sz="2200" dirty="0">
                <a:latin typeface="宋体" charset="-122"/>
              </a:rPr>
              <a:t>重复</a:t>
            </a:r>
            <a:r>
              <a:rPr lang="en-US" altLang="zh-CN" sz="2200" dirty="0">
                <a:latin typeface="宋体" charset="-122"/>
              </a:rPr>
              <a:t>2,3</a:t>
            </a:r>
            <a:r>
              <a:rPr lang="zh-CN" altLang="en-US" sz="2200" dirty="0">
                <a:latin typeface="宋体" charset="-122"/>
              </a:rPr>
              <a:t>直到</a:t>
            </a:r>
            <a:r>
              <a:rPr lang="en-US" altLang="zh-CN" sz="2200" dirty="0">
                <a:latin typeface="宋体" charset="-122"/>
              </a:rPr>
              <a:t>k</a:t>
            </a:r>
            <a:r>
              <a:rPr lang="zh-CN" altLang="en-US" sz="2200" dirty="0">
                <a:latin typeface="宋体" charset="-122"/>
              </a:rPr>
              <a:t>个簇的中心点不再发生变化或准则函数</a:t>
            </a:r>
            <a:r>
              <a:rPr lang="en-US" altLang="zh-CN" sz="2200" dirty="0" smtClean="0">
                <a:latin typeface="宋体" charset="-122"/>
              </a:rPr>
              <a:t>J</a:t>
            </a:r>
            <a:r>
              <a:rPr lang="en-US" altLang="zh-CN" sz="2200" baseline="-25000" dirty="0" smtClean="0">
                <a:latin typeface="宋体" charset="-122"/>
              </a:rPr>
              <a:t>e</a:t>
            </a:r>
          </a:p>
          <a:p>
            <a:pPr marL="742950" lvl="1" indent="-285750" eaLnBrk="1" hangingPunct="1">
              <a:lnSpc>
                <a:spcPct val="80000"/>
              </a:lnSpc>
              <a:spcAft>
                <a:spcPct val="50000"/>
              </a:spcAft>
              <a:buFont typeface="Wingdings" pitchFamily="2" charset="2"/>
              <a:buNone/>
            </a:pPr>
            <a:r>
              <a:rPr lang="en-US" altLang="zh-CN" sz="2200" baseline="-25000" dirty="0" smtClean="0">
                <a:latin typeface="宋体" charset="-122"/>
              </a:rPr>
              <a:t> </a:t>
            </a:r>
            <a:r>
              <a:rPr lang="en-US" altLang="zh-CN" sz="2200" baseline="-25000" dirty="0" smtClean="0">
                <a:latin typeface="宋体" charset="-122"/>
              </a:rPr>
              <a:t>           </a:t>
            </a:r>
            <a:r>
              <a:rPr lang="zh-CN" altLang="en-US" sz="2200" dirty="0" smtClean="0">
                <a:latin typeface="宋体" charset="-122"/>
              </a:rPr>
              <a:t>收敛</a:t>
            </a:r>
            <a:r>
              <a:rPr lang="zh-CN" altLang="en-US" sz="2200" dirty="0">
                <a:latin typeface="宋体" charset="-122"/>
              </a:rPr>
              <a:t>。</a:t>
            </a:r>
          </a:p>
          <a:p>
            <a:pPr marL="742950" lvl="1" indent="-285750" eaLnBrk="1" hangingPunct="1">
              <a:lnSpc>
                <a:spcPct val="80000"/>
              </a:lnSpc>
              <a:spcAft>
                <a:spcPct val="50000"/>
              </a:spcAft>
              <a:buFont typeface="Wingdings" pitchFamily="2" charset="2"/>
              <a:buNone/>
            </a:pPr>
            <a:r>
              <a:rPr lang="en-US" altLang="zh-CN" sz="2000" dirty="0">
                <a:solidFill>
                  <a:srgbClr val="FF0000"/>
                </a:solidFill>
              </a:rPr>
              <a:t>O</a:t>
            </a:r>
            <a:r>
              <a:rPr lang="en-US" altLang="zh-CN" sz="2000" dirty="0">
                <a:solidFill>
                  <a:srgbClr val="000000"/>
                </a:solidFill>
              </a:rPr>
              <a:t> </a:t>
            </a:r>
            <a:r>
              <a:rPr lang="en-US" altLang="zh-CN" sz="2000" dirty="0">
                <a:solidFill>
                  <a:srgbClr val="FF0000"/>
                </a:solidFill>
              </a:rPr>
              <a:t>(</a:t>
            </a:r>
            <a:r>
              <a:rPr lang="en-US" altLang="zh-CN" sz="2000" dirty="0" err="1">
                <a:solidFill>
                  <a:srgbClr val="FF0000"/>
                </a:solidFill>
              </a:rPr>
              <a:t>kn</a:t>
            </a:r>
            <a:r>
              <a:rPr lang="en-US" altLang="zh-CN" sz="2000" dirty="0">
                <a:solidFill>
                  <a:srgbClr val="FF0000"/>
                </a:solidFill>
              </a:rPr>
              <a:t>)</a:t>
            </a:r>
            <a:endParaRPr lang="en-US" altLang="zh-CN" sz="2000" dirty="0">
              <a:latin typeface="宋体" charset="-122"/>
              <a:cs typeface="Times New Roman" pitchFamily="18" charset="0"/>
            </a:endParaRPr>
          </a:p>
          <a:p>
            <a:pPr eaLnBrk="1" hangingPunct="1">
              <a:lnSpc>
                <a:spcPct val="80000"/>
              </a:lnSpc>
            </a:pPr>
            <a:r>
              <a:rPr lang="zh-CN" altLang="en-US" sz="2400" b="1" dirty="0"/>
              <a:t>时间复杂度</a:t>
            </a:r>
            <a:r>
              <a:rPr lang="en-US" altLang="zh-CN" sz="2400" b="1" dirty="0"/>
              <a:t>: </a:t>
            </a:r>
            <a:r>
              <a:rPr lang="en-US" altLang="zh-CN" sz="2400" dirty="0">
                <a:solidFill>
                  <a:srgbClr val="FF0000"/>
                </a:solidFill>
              </a:rPr>
              <a:t>O(</a:t>
            </a:r>
            <a:r>
              <a:rPr lang="en-US" altLang="zh-CN" sz="2400" dirty="0" err="1">
                <a:solidFill>
                  <a:srgbClr val="FF0000"/>
                </a:solidFill>
              </a:rPr>
              <a:t>tkn</a:t>
            </a:r>
            <a:r>
              <a:rPr lang="en-US" altLang="zh-CN" sz="2400" dirty="0">
                <a:solidFill>
                  <a:srgbClr val="FF0000"/>
                </a:solidFill>
              </a:rPr>
              <a:t>)</a:t>
            </a:r>
          </a:p>
        </p:txBody>
      </p:sp>
      <p:sp>
        <p:nvSpPr>
          <p:cNvPr id="33796" name="AutoShape 41">
            <a:hlinkClick r:id="rId3" action="ppaction://hlinksldjump"/>
          </p:cNvPr>
          <p:cNvSpPr>
            <a:spLocks noChangeArrowheads="1"/>
          </p:cNvSpPr>
          <p:nvPr/>
        </p:nvSpPr>
        <p:spPr bwMode="auto">
          <a:xfrm>
            <a:off x="7956550" y="4516042"/>
            <a:ext cx="863600" cy="49649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9FA6E9"/>
          </a:solidFill>
          <a:ln w="9525">
            <a:solidFill>
              <a:schemeClr val="tx1"/>
            </a:solidFill>
            <a:miter lim="800000"/>
            <a:headEnd/>
            <a:tailEnd/>
          </a:ln>
        </p:spPr>
        <p:txBody>
          <a:bodyPr wrap="none" anchor="ctr"/>
          <a:lstStyle/>
          <a:p>
            <a:endParaRPr lang="zh-CN" altLang="en-US"/>
          </a:p>
        </p:txBody>
      </p:sp>
      <p:sp>
        <p:nvSpPr>
          <p:cNvPr id="2" name="矩形 1">
            <a:extLst>
              <a:ext uri="{FF2B5EF4-FFF2-40B4-BE49-F238E27FC236}">
                <a16:creationId xmlns:a16="http://schemas.microsoft.com/office/drawing/2014/main" xmlns="" id="{0C327B76-E5F7-4EFE-11A6-108015A46AA4}"/>
              </a:ext>
            </a:extLst>
          </p:cNvPr>
          <p:cNvSpPr/>
          <p:nvPr/>
        </p:nvSpPr>
        <p:spPr>
          <a:xfrm>
            <a:off x="412031" y="553878"/>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endParaRPr lang="zh-CN" altLang="en-US" dirty="0"/>
          </a:p>
        </p:txBody>
      </p:sp>
      <p:pic>
        <p:nvPicPr>
          <p:cNvPr id="146434" name="Picture 2" descr="https://img-blog.csdnimg.cn/20210128110628619.png?x-oss-process=image/watermark,type_ZmFuZ3poZW5naGVpdGk,shadow_10,text_aHR0cHM6Ly9ibG9nLmNzZG4ubmV0L3dlaXhpbl80MTQxODI2Mw==,size_16,color_FFFFFF,t_70#pic_center"/>
          <p:cNvPicPr>
            <a:picLocks noChangeAspect="1" noChangeArrowheads="1"/>
          </p:cNvPicPr>
          <p:nvPr/>
        </p:nvPicPr>
        <p:blipFill>
          <a:blip r:embed="rId2"/>
          <a:srcRect/>
          <a:stretch>
            <a:fillRect/>
          </a:stretch>
        </p:blipFill>
        <p:spPr bwMode="auto">
          <a:xfrm>
            <a:off x="2279650" y="184179"/>
            <a:ext cx="5092700" cy="4736676"/>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91678"/>
            <a:ext cx="7543800" cy="708422"/>
          </a:xfrm>
        </p:spPr>
        <p:txBody>
          <a:bodyPr>
            <a:normAutofit fontScale="90000"/>
          </a:bodyPr>
          <a:lstStyle/>
          <a:p>
            <a:pPr eaLnBrk="1" hangingPunct="1"/>
            <a:r>
              <a:rPr lang="en-US" altLang="zh-CN" dirty="0"/>
              <a:t>Example :</a:t>
            </a:r>
          </a:p>
        </p:txBody>
      </p:sp>
      <p:graphicFrame>
        <p:nvGraphicFramePr>
          <p:cNvPr id="367619" name="Group 3"/>
          <p:cNvGraphicFramePr>
            <a:graphicFrameLocks noGrp="1"/>
          </p:cNvGraphicFramePr>
          <p:nvPr>
            <p:ph type="tbl" idx="1"/>
            <p:extLst>
              <p:ext uri="{D42A27DB-BD31-4B8C-83A1-F6EECF244321}">
                <p14:modId xmlns:p14="http://schemas.microsoft.com/office/powerpoint/2010/main" xmlns="" val="3800131059"/>
              </p:ext>
            </p:extLst>
          </p:nvPr>
        </p:nvGraphicFramePr>
        <p:xfrm>
          <a:off x="181898" y="1160207"/>
          <a:ext cx="7262697" cy="2091951"/>
        </p:xfrm>
        <a:graphic>
          <a:graphicData uri="http://schemas.openxmlformats.org/drawingml/2006/table">
            <a:tbl>
              <a:tblPr/>
              <a:tblGrid>
                <a:gridCol w="1201079">
                  <a:extLst>
                    <a:ext uri="{9D8B030D-6E8A-4147-A177-3AD203B41FA5}">
                      <a16:colId xmlns:a16="http://schemas.microsoft.com/office/drawing/2014/main" xmlns="" val="20000"/>
                    </a:ext>
                  </a:extLst>
                </a:gridCol>
                <a:gridCol w="1574180">
                  <a:extLst>
                    <a:ext uri="{9D8B030D-6E8A-4147-A177-3AD203B41FA5}">
                      <a16:colId xmlns:a16="http://schemas.microsoft.com/office/drawing/2014/main" xmlns="" val="20001"/>
                    </a:ext>
                  </a:extLst>
                </a:gridCol>
                <a:gridCol w="1359520">
                  <a:extLst>
                    <a:ext uri="{9D8B030D-6E8A-4147-A177-3AD203B41FA5}">
                      <a16:colId xmlns:a16="http://schemas.microsoft.com/office/drawing/2014/main" xmlns="" val="20002"/>
                    </a:ext>
                  </a:extLst>
                </a:gridCol>
                <a:gridCol w="3127918">
                  <a:extLst>
                    <a:ext uri="{9D8B030D-6E8A-4147-A177-3AD203B41FA5}">
                      <a16:colId xmlns:a16="http://schemas.microsoft.com/office/drawing/2014/main" xmlns="" val="20003"/>
                    </a:ext>
                  </a:extLst>
                </a:gridCol>
              </a:tblGrid>
              <a:tr h="718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itchFamily="34" charset="0"/>
                          <a:ea typeface="宋体" pitchFamily="2" charset="-122"/>
                        </a:rPr>
                        <a:t>Object </a:t>
                      </a:r>
                    </a:p>
                  </a:txBody>
                  <a:tcPr marT="34290" marB="34290"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itchFamily="34" charset="0"/>
                          <a:ea typeface="宋体" pitchFamily="2" charset="-122"/>
                        </a:rPr>
                        <a:t>Feature 1 (X):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itchFamily="34" charset="0"/>
                          <a:ea typeface="宋体" pitchFamily="2" charset="-122"/>
                        </a:rPr>
                        <a:t>weight index </a:t>
                      </a:r>
                    </a:p>
                  </a:txBody>
                  <a:tcPr marT="34290" marB="34290"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itchFamily="34" charset="0"/>
                          <a:ea typeface="宋体" pitchFamily="2" charset="-122"/>
                        </a:rPr>
                        <a:t>Feature 2 (Y): pH     </a:t>
                      </a:r>
                    </a:p>
                  </a:txBody>
                  <a:tcPr marT="34290" marB="34290"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itchFamily="34" charset="0"/>
                        <a:ea typeface="宋体" pitchFamily="2" charset="-122"/>
                      </a:endParaRPr>
                    </a:p>
                  </a:txBody>
                  <a:tcPr marT="34290" marB="3429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34394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34" charset="0"/>
                          <a:ea typeface="宋体" pitchFamily="2" charset="-122"/>
                        </a:rPr>
                        <a:t>Medicine A </a:t>
                      </a:r>
                    </a:p>
                  </a:txBody>
                  <a:tcPr marT="34290" marB="3429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itchFamily="34" charset="0"/>
                          <a:ea typeface="宋体" pitchFamily="2" charset="-122"/>
                        </a:rPr>
                        <a:t>  1 </a:t>
                      </a:r>
                    </a:p>
                  </a:txBody>
                  <a:tcPr marT="34290" marB="34290"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itchFamily="34" charset="0"/>
                          <a:ea typeface="宋体" pitchFamily="2" charset="-122"/>
                        </a:rPr>
                        <a:t>1 </a:t>
                      </a:r>
                    </a:p>
                  </a:txBody>
                  <a:tcPr marT="34290" marB="34290"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a:ln>
                          <a:noFill/>
                        </a:ln>
                        <a:solidFill>
                          <a:schemeClr val="tx1"/>
                        </a:solidFill>
                        <a:effectLst/>
                        <a:latin typeface="Arial" pitchFamily="34" charset="0"/>
                        <a:ea typeface="宋体" pitchFamily="2" charset="-122"/>
                      </a:endParaRPr>
                    </a:p>
                  </a:txBody>
                  <a:tcPr marT="34290" marB="3429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1"/>
                  </a:ext>
                </a:extLst>
              </a:tr>
              <a:tr h="34394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34" charset="0"/>
                          <a:ea typeface="宋体" pitchFamily="2" charset="-122"/>
                        </a:rPr>
                        <a:t>Medicine B </a:t>
                      </a:r>
                    </a:p>
                  </a:txBody>
                  <a:tcPr marT="34290" marB="3429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itchFamily="34" charset="0"/>
                          <a:ea typeface="宋体" pitchFamily="2" charset="-122"/>
                        </a:rPr>
                        <a:t>  2 </a:t>
                      </a:r>
                    </a:p>
                  </a:txBody>
                  <a:tcPr marT="34290" marB="34290"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itchFamily="34" charset="0"/>
                          <a:ea typeface="宋体" pitchFamily="2" charset="-122"/>
                        </a:rPr>
                        <a:t>1 </a:t>
                      </a:r>
                    </a:p>
                  </a:txBody>
                  <a:tcPr marT="34290" marB="34290"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a:ln>
                          <a:noFill/>
                        </a:ln>
                        <a:solidFill>
                          <a:schemeClr val="tx1"/>
                        </a:solidFill>
                        <a:effectLst/>
                        <a:latin typeface="Arial" pitchFamily="34" charset="0"/>
                        <a:ea typeface="宋体" pitchFamily="2" charset="-122"/>
                      </a:endParaRPr>
                    </a:p>
                  </a:txBody>
                  <a:tcPr marT="34290" marB="3429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2"/>
                  </a:ext>
                </a:extLst>
              </a:tr>
              <a:tr h="34131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34" charset="0"/>
                          <a:ea typeface="宋体" pitchFamily="2" charset="-122"/>
                        </a:rPr>
                        <a:t>Medicine C </a:t>
                      </a:r>
                    </a:p>
                  </a:txBody>
                  <a:tcPr marT="34290" marB="34290"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itchFamily="34" charset="0"/>
                          <a:ea typeface="宋体" pitchFamily="2" charset="-122"/>
                        </a:rPr>
                        <a:t>  4 </a:t>
                      </a:r>
                    </a:p>
                  </a:txBody>
                  <a:tcPr marT="34290" marB="34290"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34" charset="0"/>
                          <a:ea typeface="宋体" pitchFamily="2" charset="-122"/>
                        </a:rPr>
                        <a:t>3 </a:t>
                      </a:r>
                    </a:p>
                  </a:txBody>
                  <a:tcPr marT="34290" marB="34290"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a:ln>
                          <a:noFill/>
                        </a:ln>
                        <a:solidFill>
                          <a:schemeClr val="tx1"/>
                        </a:solidFill>
                        <a:effectLst/>
                        <a:latin typeface="Arial" pitchFamily="34" charset="0"/>
                        <a:ea typeface="宋体" pitchFamily="2" charset="-122"/>
                      </a:endParaRPr>
                    </a:p>
                  </a:txBody>
                  <a:tcPr marT="34290" marB="3429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3"/>
                  </a:ext>
                </a:extLst>
              </a:tr>
              <a:tr h="34394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34" charset="0"/>
                          <a:ea typeface="宋体" pitchFamily="2" charset="-122"/>
                        </a:rPr>
                        <a:t>Medicine D </a:t>
                      </a:r>
                    </a:p>
                  </a:txBody>
                  <a:tcPr marT="34290" marB="34290"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itchFamily="34" charset="0"/>
                          <a:ea typeface="宋体" pitchFamily="2" charset="-122"/>
                        </a:rPr>
                        <a:t>  5 </a:t>
                      </a:r>
                    </a:p>
                  </a:txBody>
                  <a:tcPr marT="34290" marB="34290"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itchFamily="34" charset="0"/>
                          <a:ea typeface="宋体" pitchFamily="2" charset="-122"/>
                        </a:rPr>
                        <a:t>4 </a:t>
                      </a:r>
                    </a:p>
                  </a:txBody>
                  <a:tcPr marT="34290" marB="34290"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chemeClr val="tx1"/>
                        </a:solidFill>
                        <a:effectLst/>
                        <a:latin typeface="Arial" pitchFamily="34" charset="0"/>
                        <a:ea typeface="宋体" pitchFamily="2" charset="-122"/>
                      </a:endParaRPr>
                    </a:p>
                  </a:txBody>
                  <a:tcPr marT="34290" marB="3429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xmlns="" val="10004"/>
                  </a:ext>
                </a:extLst>
              </a:tr>
            </a:tbl>
          </a:graphicData>
        </a:graphic>
      </p:graphicFrame>
      <p:pic>
        <p:nvPicPr>
          <p:cNvPr id="34840" name="Picture 28"/>
          <p:cNvPicPr>
            <a:picLocks noChangeAspect="1" noChangeArrowheads="1"/>
          </p:cNvPicPr>
          <p:nvPr/>
        </p:nvPicPr>
        <p:blipFill>
          <a:blip r:embed="rId3"/>
          <a:srcRect/>
          <a:stretch>
            <a:fillRect/>
          </a:stretch>
        </p:blipFill>
        <p:spPr bwMode="auto">
          <a:xfrm>
            <a:off x="5003321" y="1513502"/>
            <a:ext cx="3580798" cy="29031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a:t>Example</a:t>
            </a:r>
          </a:p>
        </p:txBody>
      </p:sp>
      <p:sp>
        <p:nvSpPr>
          <p:cNvPr id="35843" name="Rectangle 3"/>
          <p:cNvSpPr>
            <a:spLocks noGrp="1" noChangeArrowheads="1"/>
          </p:cNvSpPr>
          <p:nvPr>
            <p:ph idx="1"/>
          </p:nvPr>
        </p:nvSpPr>
        <p:spPr/>
        <p:txBody>
          <a:bodyPr/>
          <a:lstStyle/>
          <a:p>
            <a:pPr eaLnBrk="1" hangingPunct="1">
              <a:buNone/>
            </a:pPr>
            <a:r>
              <a:rPr lang="en-US" altLang="zh-CN" dirty="0"/>
              <a:t>   A  B  C  D</a:t>
            </a:r>
          </a:p>
          <a:p>
            <a:pPr eaLnBrk="1" hangingPunct="1">
              <a:buNone/>
            </a:pPr>
            <a:r>
              <a:rPr lang="en-US" altLang="zh-CN" dirty="0"/>
              <a:t>   1   2  4  5</a:t>
            </a:r>
          </a:p>
          <a:p>
            <a:pPr eaLnBrk="1" hangingPunct="1">
              <a:buNone/>
            </a:pPr>
            <a:r>
              <a:rPr lang="en-US" altLang="zh-CN" dirty="0"/>
              <a:t>   1   1  3  4</a:t>
            </a:r>
          </a:p>
          <a:p>
            <a:pPr eaLnBrk="1" hangingPunct="1"/>
            <a:r>
              <a:rPr lang="en-US" altLang="zh-CN" dirty="0"/>
              <a:t>m</a:t>
            </a:r>
            <a:r>
              <a:rPr lang="en-US" altLang="zh-CN" baseline="-25000" dirty="0"/>
              <a:t>1</a:t>
            </a:r>
            <a:r>
              <a:rPr lang="en-US" altLang="zh-CN" dirty="0"/>
              <a:t>=(1,1)  </a:t>
            </a:r>
          </a:p>
          <a:p>
            <a:pPr eaLnBrk="1" hangingPunct="1"/>
            <a:r>
              <a:rPr lang="en-US" altLang="zh-CN" dirty="0"/>
              <a:t>m</a:t>
            </a:r>
            <a:r>
              <a:rPr lang="en-US" altLang="zh-CN" baseline="-25000" dirty="0"/>
              <a:t>2</a:t>
            </a:r>
            <a:r>
              <a:rPr lang="en-US" altLang="zh-CN" dirty="0"/>
              <a:t>=(2,1)</a:t>
            </a:r>
          </a:p>
        </p:txBody>
      </p:sp>
      <p:pic>
        <p:nvPicPr>
          <p:cNvPr id="35845" name="Picture 5"/>
          <p:cNvPicPr>
            <a:picLocks noChangeAspect="1" noChangeArrowheads="1"/>
          </p:cNvPicPr>
          <p:nvPr/>
        </p:nvPicPr>
        <p:blipFill>
          <a:blip r:embed="rId3"/>
          <a:srcRect/>
          <a:stretch>
            <a:fillRect/>
          </a:stretch>
        </p:blipFill>
        <p:spPr bwMode="auto">
          <a:xfrm>
            <a:off x="2877474" y="1369219"/>
            <a:ext cx="3464332" cy="2730833"/>
          </a:xfrm>
          <a:prstGeom prst="rect">
            <a:avLst/>
          </a:prstGeom>
          <a:noFill/>
          <a:ln w="9525">
            <a:noFill/>
            <a:miter lim="800000"/>
            <a:headEnd/>
            <a:tailEnd/>
          </a:ln>
        </p:spPr>
      </p:pic>
      <p:sp>
        <p:nvSpPr>
          <p:cNvPr id="7" name="双括号 6"/>
          <p:cNvSpPr/>
          <p:nvPr/>
        </p:nvSpPr>
        <p:spPr>
          <a:xfrm>
            <a:off x="684214" y="1932871"/>
            <a:ext cx="1823012" cy="780845"/>
          </a:xfrm>
          <a:prstGeom prst="bracketPair">
            <a:avLst/>
          </a:prstGeom>
          <a:ln w="254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Grp="1" noChangeArrowheads="1"/>
          </p:cNvSpPr>
          <p:nvPr>
            <p:ph type="title"/>
          </p:nvPr>
        </p:nvSpPr>
        <p:spPr>
          <a:xfrm>
            <a:off x="457200" y="91440"/>
            <a:ext cx="8229600" cy="857250"/>
          </a:xfrm>
        </p:spPr>
        <p:txBody>
          <a:bodyPr/>
          <a:lstStyle/>
          <a:p>
            <a:pPr eaLnBrk="1" hangingPunct="1"/>
            <a:r>
              <a:rPr lang="zh-CN" altLang="en-US" dirty="0"/>
              <a:t>迭代</a:t>
            </a:r>
            <a:r>
              <a:rPr lang="en-US" altLang="zh-CN" dirty="0"/>
              <a:t>1</a:t>
            </a:r>
            <a:endParaRPr lang="zh-CN" altLang="zh-CN" dirty="0"/>
          </a:p>
        </p:txBody>
      </p:sp>
      <p:pic>
        <p:nvPicPr>
          <p:cNvPr id="36867" name="Picture 10"/>
          <p:cNvPicPr>
            <a:picLocks noChangeAspect="1" noChangeArrowheads="1"/>
          </p:cNvPicPr>
          <p:nvPr/>
        </p:nvPicPr>
        <p:blipFill>
          <a:blip r:embed="rId3"/>
          <a:srcRect/>
          <a:stretch>
            <a:fillRect/>
          </a:stretch>
        </p:blipFill>
        <p:spPr bwMode="auto">
          <a:xfrm>
            <a:off x="1515964" y="1156258"/>
            <a:ext cx="4935635" cy="35234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3771" name="Picture 11"/>
          <p:cNvPicPr>
            <a:picLocks noChangeAspect="1" noChangeArrowheads="1"/>
          </p:cNvPicPr>
          <p:nvPr/>
        </p:nvPicPr>
        <p:blipFill>
          <a:blip r:embed="rId3"/>
          <a:srcRect/>
          <a:stretch>
            <a:fillRect/>
          </a:stretch>
        </p:blipFill>
        <p:spPr bwMode="auto">
          <a:xfrm>
            <a:off x="2368437" y="1598340"/>
            <a:ext cx="4977243" cy="3453481"/>
          </a:xfrm>
          <a:prstGeom prst="rect">
            <a:avLst/>
          </a:prstGeom>
          <a:noFill/>
          <a:ln w="9525">
            <a:noFill/>
            <a:miter lim="800000"/>
            <a:headEnd/>
            <a:tailEnd/>
          </a:ln>
        </p:spPr>
      </p:pic>
      <p:sp>
        <p:nvSpPr>
          <p:cNvPr id="37890" name="Rectangle 9"/>
          <p:cNvSpPr>
            <a:spLocks noGrp="1" noChangeArrowheads="1"/>
          </p:cNvSpPr>
          <p:nvPr>
            <p:ph type="title"/>
          </p:nvPr>
        </p:nvSpPr>
        <p:spPr>
          <a:xfrm>
            <a:off x="457200" y="99060"/>
            <a:ext cx="8229600" cy="857250"/>
          </a:xfrm>
        </p:spPr>
        <p:txBody>
          <a:bodyPr/>
          <a:lstStyle/>
          <a:p>
            <a:pPr eaLnBrk="1" hangingPunct="1"/>
            <a:r>
              <a:rPr lang="zh-CN" altLang="en-US" dirty="0"/>
              <a:t>迭代</a:t>
            </a:r>
            <a:r>
              <a:rPr lang="en-US" altLang="zh-CN" dirty="0"/>
              <a:t>2</a:t>
            </a:r>
            <a:endParaRPr lang="zh-CN" altLang="zh-CN" dirty="0"/>
          </a:p>
        </p:txBody>
      </p:sp>
      <p:sp>
        <p:nvSpPr>
          <p:cNvPr id="37891" name="Rectangle 3"/>
          <p:cNvSpPr>
            <a:spLocks noGrp="1" noChangeArrowheads="1"/>
          </p:cNvSpPr>
          <p:nvPr>
            <p:ph idx="1"/>
          </p:nvPr>
        </p:nvSpPr>
        <p:spPr/>
        <p:txBody>
          <a:bodyPr/>
          <a:lstStyle/>
          <a:p>
            <a:pPr eaLnBrk="1" hangingPunct="1"/>
            <a:r>
              <a:rPr lang="en-US" altLang="zh-CN" sz="2600" dirty="0"/>
              <a:t>m</a:t>
            </a:r>
            <a:r>
              <a:rPr lang="en-US" altLang="zh-CN" sz="2600" baseline="-25000" dirty="0"/>
              <a:t>1</a:t>
            </a:r>
            <a:r>
              <a:rPr lang="en-US" altLang="zh-CN" sz="2600" dirty="0"/>
              <a:t>=(1,1) m</a:t>
            </a:r>
            <a:r>
              <a:rPr lang="en-US" altLang="zh-CN" sz="2600" baseline="-25000" dirty="0"/>
              <a:t>2</a:t>
            </a:r>
            <a:r>
              <a:rPr lang="en-US" altLang="zh-CN" sz="2600" dirty="0"/>
              <a:t>=(11/3,8/3)</a:t>
            </a:r>
          </a:p>
          <a:p>
            <a:pPr eaLnBrk="1" hangingPunct="1"/>
            <a:r>
              <a:rPr lang="en-US" altLang="zh-CN" sz="26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3771"/>
                                        </p:tgtEl>
                                        <p:attrNameLst>
                                          <p:attrName>style.visibility</p:attrName>
                                        </p:attrNameLst>
                                      </p:cBhvr>
                                      <p:to>
                                        <p:strVal val="visible"/>
                                      </p:to>
                                    </p:set>
                                    <p:animEffect transition="in" filter="blinds(horizontal)">
                                      <p:cBhvr>
                                        <p:cTn id="7" dur="500"/>
                                        <p:tgtEl>
                                          <p:spTgt spid="373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t>思考？</a:t>
            </a:r>
          </a:p>
        </p:txBody>
      </p:sp>
      <p:sp>
        <p:nvSpPr>
          <p:cNvPr id="39939" name="内容占位符 2"/>
          <p:cNvSpPr>
            <a:spLocks noGrp="1"/>
          </p:cNvSpPr>
          <p:nvPr>
            <p:ph idx="1"/>
          </p:nvPr>
        </p:nvSpPr>
        <p:spPr/>
        <p:txBody>
          <a:bodyPr/>
          <a:lstStyle/>
          <a:p>
            <a:r>
              <a:rPr lang="en-US" altLang="zh-CN" sz="2400" dirty="0"/>
              <a:t>A(2,5),B(2,10),C(8,4),D(5,8),E(4,9)</a:t>
            </a:r>
          </a:p>
          <a:p>
            <a:r>
              <a:rPr lang="zh-CN" altLang="en-US" sz="2400" dirty="0"/>
              <a:t>初始中心为</a:t>
            </a:r>
            <a:r>
              <a:rPr lang="en-US" altLang="zh-CN" sz="2400" dirty="0"/>
              <a:t>A,E</a:t>
            </a:r>
          </a:p>
          <a:p>
            <a:pPr>
              <a:buFont typeface="Wingdings" pitchFamily="2" charset="2"/>
              <a:buNone/>
            </a:pPr>
            <a:r>
              <a:rPr lang="en-US" altLang="zh-CN" sz="2400" dirty="0"/>
              <a:t>   </a:t>
            </a:r>
            <a:r>
              <a:rPr lang="zh-CN" altLang="en-US" sz="2400" dirty="0"/>
              <a:t>第一次迭代后的中心？</a:t>
            </a:r>
            <a:endParaRPr lang="en-US" altLang="zh-CN" sz="2400" dirty="0"/>
          </a:p>
          <a:p>
            <a:pPr>
              <a:buFont typeface="Wingdings" pitchFamily="2" charset="2"/>
              <a:buNone/>
            </a:pPr>
            <a:r>
              <a:rPr lang="en-US" altLang="zh-CN" sz="2400" dirty="0"/>
              <a:t>   </a:t>
            </a:r>
            <a:r>
              <a:rPr lang="zh-CN" altLang="en-US" sz="2400" dirty="0"/>
              <a:t>最后的簇划分？</a:t>
            </a:r>
            <a:endParaRPr lang="en-US" altLang="zh-CN" sz="2400" dirty="0"/>
          </a:p>
          <a:p>
            <a:pPr>
              <a:buFont typeface="Wingdings" pitchFamily="2" charset="2"/>
              <a:buNone/>
            </a:pPr>
            <a:endParaRPr lang="en-US" altLang="zh-CN" dirty="0"/>
          </a:p>
          <a:p>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t>
            </a:r>
            <a:r>
              <a:rPr lang="zh-CN" altLang="en-US" dirty="0"/>
              <a:t>值的选择</a:t>
            </a:r>
          </a:p>
        </p:txBody>
      </p:sp>
      <p:sp>
        <p:nvSpPr>
          <p:cNvPr id="3" name="内容占位符 2"/>
          <p:cNvSpPr>
            <a:spLocks noGrp="1"/>
          </p:cNvSpPr>
          <p:nvPr>
            <p:ph idx="1"/>
          </p:nvPr>
        </p:nvSpPr>
        <p:spPr>
          <a:xfrm>
            <a:off x="367882" y="3187817"/>
            <a:ext cx="6229460" cy="1444906"/>
          </a:xfrm>
        </p:spPr>
        <p:txBody>
          <a:bodyPr/>
          <a:lstStyle/>
          <a:p>
            <a:r>
              <a:rPr lang="zh-CN" altLang="en-US" dirty="0"/>
              <a:t>根据用需求户定义</a:t>
            </a:r>
            <a:endParaRPr lang="en-US" altLang="zh-CN" dirty="0"/>
          </a:p>
          <a:p>
            <a:r>
              <a:rPr lang="zh-CN" altLang="en-US" dirty="0"/>
              <a:t>肘部法则</a:t>
            </a:r>
            <a:endParaRPr lang="en-US" altLang="zh-CN" dirty="0"/>
          </a:p>
          <a:p>
            <a:endParaRPr lang="zh-CN" altLang="en-US" dirty="0"/>
          </a:p>
        </p:txBody>
      </p:sp>
      <p:pic>
        <p:nvPicPr>
          <p:cNvPr id="111618" name="Picture 2"/>
          <p:cNvPicPr>
            <a:picLocks noChangeAspect="1" noChangeArrowheads="1"/>
          </p:cNvPicPr>
          <p:nvPr/>
        </p:nvPicPr>
        <p:blipFill>
          <a:blip r:embed="rId2"/>
          <a:srcRect/>
          <a:stretch>
            <a:fillRect/>
          </a:stretch>
        </p:blipFill>
        <p:spPr bwMode="auto">
          <a:xfrm>
            <a:off x="503647" y="1237901"/>
            <a:ext cx="2004661" cy="1555633"/>
          </a:xfrm>
          <a:prstGeom prst="rect">
            <a:avLst/>
          </a:prstGeom>
          <a:noFill/>
          <a:ln w="9525">
            <a:noFill/>
            <a:miter lim="800000"/>
            <a:headEnd/>
            <a:tailEnd/>
          </a:ln>
        </p:spPr>
      </p:pic>
      <p:pic>
        <p:nvPicPr>
          <p:cNvPr id="111619" name="Picture 3"/>
          <p:cNvPicPr>
            <a:picLocks noChangeAspect="1" noChangeArrowheads="1"/>
          </p:cNvPicPr>
          <p:nvPr/>
        </p:nvPicPr>
        <p:blipFill>
          <a:blip r:embed="rId3"/>
          <a:srcRect/>
          <a:stretch>
            <a:fillRect/>
          </a:stretch>
        </p:blipFill>
        <p:spPr bwMode="auto">
          <a:xfrm>
            <a:off x="4102217" y="273847"/>
            <a:ext cx="2248250" cy="1521397"/>
          </a:xfrm>
          <a:prstGeom prst="rect">
            <a:avLst/>
          </a:prstGeom>
          <a:noFill/>
          <a:ln w="9525">
            <a:noFill/>
            <a:miter lim="800000"/>
            <a:headEnd/>
            <a:tailEnd/>
          </a:ln>
        </p:spPr>
      </p:pic>
      <p:pic>
        <p:nvPicPr>
          <p:cNvPr id="111620" name="Picture 4"/>
          <p:cNvPicPr>
            <a:picLocks noChangeAspect="1" noChangeArrowheads="1"/>
          </p:cNvPicPr>
          <p:nvPr/>
        </p:nvPicPr>
        <p:blipFill>
          <a:blip r:embed="rId4"/>
          <a:srcRect/>
          <a:stretch>
            <a:fillRect/>
          </a:stretch>
        </p:blipFill>
        <p:spPr bwMode="auto">
          <a:xfrm>
            <a:off x="4102217" y="1897922"/>
            <a:ext cx="2248250" cy="1606666"/>
          </a:xfrm>
          <a:prstGeom prst="rect">
            <a:avLst/>
          </a:prstGeom>
          <a:noFill/>
          <a:ln w="9525">
            <a:noFill/>
            <a:miter lim="800000"/>
            <a:headEnd/>
            <a:tailEnd/>
          </a:ln>
        </p:spPr>
      </p:pic>
      <p:sp>
        <p:nvSpPr>
          <p:cNvPr id="8" name="右箭头 7"/>
          <p:cNvSpPr/>
          <p:nvPr/>
        </p:nvSpPr>
        <p:spPr>
          <a:xfrm>
            <a:off x="3036815" y="1145622"/>
            <a:ext cx="645951" cy="352338"/>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3036815" y="2491530"/>
            <a:ext cx="645951" cy="37750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6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6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srcRect/>
          <a:stretch>
            <a:fillRect/>
          </a:stretch>
        </p:blipFill>
        <p:spPr bwMode="auto">
          <a:xfrm>
            <a:off x="3222771" y="1797721"/>
            <a:ext cx="3230548" cy="3040745"/>
          </a:xfrm>
          <a:prstGeom prst="rect">
            <a:avLst/>
          </a:prstGeom>
          <a:noFill/>
          <a:ln w="9525">
            <a:noFill/>
            <a:miter lim="800000"/>
            <a:headEnd/>
            <a:tailEnd/>
          </a:ln>
        </p:spPr>
      </p:pic>
      <p:pic>
        <p:nvPicPr>
          <p:cNvPr id="110594" name="Picture 2"/>
          <p:cNvPicPr>
            <a:picLocks noChangeAspect="1" noChangeArrowheads="1"/>
          </p:cNvPicPr>
          <p:nvPr/>
        </p:nvPicPr>
        <p:blipFill>
          <a:blip r:embed="rId2"/>
          <a:srcRect/>
          <a:stretch>
            <a:fillRect/>
          </a:stretch>
        </p:blipFill>
        <p:spPr bwMode="auto">
          <a:xfrm>
            <a:off x="75501" y="1797721"/>
            <a:ext cx="3230548" cy="3040745"/>
          </a:xfrm>
          <a:prstGeom prst="rect">
            <a:avLst/>
          </a:prstGeom>
          <a:noFill/>
          <a:ln w="9525">
            <a:noFill/>
            <a:miter lim="800000"/>
            <a:headEnd/>
            <a:tailEnd/>
          </a:ln>
        </p:spPr>
      </p:pic>
      <p:sp>
        <p:nvSpPr>
          <p:cNvPr id="2" name="标题 1"/>
          <p:cNvSpPr>
            <a:spLocks noGrp="1"/>
          </p:cNvSpPr>
          <p:nvPr>
            <p:ph type="title"/>
          </p:nvPr>
        </p:nvSpPr>
        <p:spPr>
          <a:xfrm>
            <a:off x="457200" y="114300"/>
            <a:ext cx="8229600" cy="618251"/>
          </a:xfrm>
        </p:spPr>
        <p:txBody>
          <a:bodyPr>
            <a:normAutofit fontScale="90000"/>
          </a:bodyPr>
          <a:lstStyle/>
          <a:p>
            <a:r>
              <a:rPr lang="en-US" altLang="zh-CN" dirty="0"/>
              <a:t>K</a:t>
            </a:r>
            <a:r>
              <a:rPr lang="zh-CN" altLang="en-US" dirty="0"/>
              <a:t>值的选择</a:t>
            </a:r>
          </a:p>
        </p:txBody>
      </p:sp>
      <p:sp>
        <p:nvSpPr>
          <p:cNvPr id="3" name="内容占位符 2"/>
          <p:cNvSpPr>
            <a:spLocks noGrp="1"/>
          </p:cNvSpPr>
          <p:nvPr>
            <p:ph idx="1"/>
          </p:nvPr>
        </p:nvSpPr>
        <p:spPr>
          <a:xfrm>
            <a:off x="191319" y="1124125"/>
            <a:ext cx="6229460" cy="3263504"/>
          </a:xfrm>
        </p:spPr>
        <p:txBody>
          <a:bodyPr/>
          <a:lstStyle/>
          <a:p>
            <a:r>
              <a:rPr lang="zh-CN" altLang="en-US" dirty="0"/>
              <a:t>根据用需求户定义</a:t>
            </a:r>
            <a:endParaRPr lang="en-US" altLang="zh-CN" dirty="0"/>
          </a:p>
          <a:p>
            <a:endParaRPr lang="zh-CN" altLang="en-US" dirty="0"/>
          </a:p>
        </p:txBody>
      </p:sp>
      <p:pic>
        <p:nvPicPr>
          <p:cNvPr id="4" name="Picture 6"/>
          <p:cNvPicPr>
            <a:picLocks noChangeAspect="1" noChangeArrowheads="1"/>
          </p:cNvPicPr>
          <p:nvPr/>
        </p:nvPicPr>
        <p:blipFill>
          <a:blip r:embed="rId3"/>
          <a:srcRect/>
          <a:stretch>
            <a:fillRect/>
          </a:stretch>
        </p:blipFill>
        <p:spPr bwMode="auto">
          <a:xfrm>
            <a:off x="599813" y="1797721"/>
            <a:ext cx="2773348" cy="2868394"/>
          </a:xfrm>
          <a:prstGeom prst="rect">
            <a:avLst/>
          </a:prstGeom>
          <a:noFill/>
          <a:ln w="76200" algn="ctr">
            <a:noFill/>
            <a:miter lim="800000"/>
            <a:headEnd/>
            <a:tailEnd/>
          </a:ln>
        </p:spPr>
      </p:pic>
      <p:pic>
        <p:nvPicPr>
          <p:cNvPr id="5" name="Picture 7"/>
          <p:cNvPicPr>
            <a:picLocks noChangeAspect="1" noChangeArrowheads="1"/>
          </p:cNvPicPr>
          <p:nvPr/>
        </p:nvPicPr>
        <p:blipFill>
          <a:blip r:embed="rId4"/>
          <a:srcRect/>
          <a:stretch>
            <a:fillRect/>
          </a:stretch>
        </p:blipFill>
        <p:spPr bwMode="auto">
          <a:xfrm>
            <a:off x="3613442" y="1797721"/>
            <a:ext cx="2839877" cy="2745938"/>
          </a:xfrm>
          <a:prstGeom prst="rect">
            <a:avLst/>
          </a:prstGeom>
          <a:noFill/>
          <a:ln w="76200" algn="ctr">
            <a:noFill/>
            <a:miter lim="800000"/>
            <a:headEnd/>
            <a:tailEnd/>
          </a:ln>
        </p:spPr>
      </p:pic>
      <p:sp>
        <p:nvSpPr>
          <p:cNvPr id="6" name="矩形 5">
            <a:extLst>
              <a:ext uri="{FF2B5EF4-FFF2-40B4-BE49-F238E27FC236}">
                <a16:creationId xmlns:a16="http://schemas.microsoft.com/office/drawing/2014/main" xmlns="" id="{831984CD-97CE-F911-C8FC-BCFB7F783FF2}"/>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503238"/>
          </a:xfrm>
        </p:spPr>
        <p:txBody>
          <a:bodyPr>
            <a:normAutofit fontScale="90000"/>
          </a:bodyPr>
          <a:lstStyle/>
          <a:p>
            <a:r>
              <a:rPr lang="en-US" altLang="zh-CN" dirty="0"/>
              <a:t>K</a:t>
            </a:r>
            <a:r>
              <a:rPr lang="zh-CN" altLang="en-US" dirty="0"/>
              <a:t>值的选择</a:t>
            </a:r>
          </a:p>
        </p:txBody>
      </p:sp>
      <p:sp>
        <p:nvSpPr>
          <p:cNvPr id="3" name="内容占位符 2"/>
          <p:cNvSpPr>
            <a:spLocks noGrp="1"/>
          </p:cNvSpPr>
          <p:nvPr>
            <p:ph idx="1"/>
          </p:nvPr>
        </p:nvSpPr>
        <p:spPr>
          <a:xfrm>
            <a:off x="457200" y="1063228"/>
            <a:ext cx="8229600" cy="3394472"/>
          </a:xfrm>
        </p:spPr>
        <p:txBody>
          <a:bodyPr>
            <a:normAutofit/>
          </a:bodyPr>
          <a:lstStyle/>
          <a:p>
            <a:r>
              <a:rPr lang="zh-CN" altLang="en-US" sz="2800" dirty="0"/>
              <a:t>肘部法则</a:t>
            </a:r>
          </a:p>
        </p:txBody>
      </p:sp>
      <p:sp>
        <p:nvSpPr>
          <p:cNvPr id="112644" name="Rectangle 4"/>
          <p:cNvSpPr>
            <a:spLocks noChangeArrowheads="1"/>
          </p:cNvSpPr>
          <p:nvPr/>
        </p:nvSpPr>
        <p:spPr bwMode="auto">
          <a:xfrm>
            <a:off x="457200" y="1589493"/>
            <a:ext cx="368808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zh-CN" altLang="zh-CN" sz="2000" dirty="0">
                <a:latin typeface="Arial" pitchFamily="34" charset="0"/>
                <a:ea typeface="宋体" pitchFamily="2" charset="-122"/>
                <a:cs typeface="Arial" pitchFamily="34" charset="0"/>
              </a:rPr>
              <a:t>把不同</a:t>
            </a:r>
            <a:r>
              <a:rPr lang="en-US" altLang="zh-CN" sz="2000" dirty="0">
                <a:latin typeface="Arial" pitchFamily="34" charset="0"/>
                <a:ea typeface="宋体" pitchFamily="2" charset="-122"/>
                <a:cs typeface="Arial" pitchFamily="34" charset="0"/>
              </a:rPr>
              <a:t>K</a:t>
            </a:r>
            <a:r>
              <a:rPr lang="zh-CN" altLang="zh-CN" sz="2000" dirty="0">
                <a:latin typeface="Arial" pitchFamily="34" charset="0"/>
                <a:ea typeface="宋体" pitchFamily="2" charset="-122"/>
                <a:cs typeface="Arial" pitchFamily="34" charset="0"/>
              </a:rPr>
              <a:t>值的成本函数值</a:t>
            </a:r>
            <a:r>
              <a:rPr lang="en-US" altLang="zh-CN" sz="2000" dirty="0">
                <a:latin typeface="Arial" pitchFamily="34" charset="0"/>
                <a:ea typeface="宋体" pitchFamily="2" charset="-122"/>
                <a:cs typeface="Arial" pitchFamily="34" charset="0"/>
              </a:rPr>
              <a:t>Je</a:t>
            </a:r>
            <a:r>
              <a:rPr lang="zh-CN" altLang="zh-CN" sz="2000" dirty="0">
                <a:latin typeface="Arial" pitchFamily="34" charset="0"/>
                <a:ea typeface="宋体" pitchFamily="2" charset="-122"/>
                <a:cs typeface="Arial" pitchFamily="34" charset="0"/>
              </a:rPr>
              <a:t>画出来。</a:t>
            </a:r>
            <a:endParaRPr lang="en-US" altLang="zh-CN" sz="2000" dirty="0">
              <a:latin typeface="Arial" pitchFamily="34" charset="0"/>
              <a:ea typeface="宋体" pitchFamily="2" charset="-122"/>
              <a:cs typeface="Arial" pitchFamily="34" charset="0"/>
            </a:endParaRPr>
          </a:p>
          <a:p>
            <a:pPr defTabSz="914400" fontAlgn="base">
              <a:spcBef>
                <a:spcPct val="0"/>
              </a:spcBef>
              <a:spcAft>
                <a:spcPct val="0"/>
              </a:spcAft>
            </a:pPr>
            <a:r>
              <a:rPr lang="zh-CN" altLang="zh-CN" sz="2000" dirty="0">
                <a:latin typeface="Arial" pitchFamily="34" charset="0"/>
                <a:ea typeface="宋体" pitchFamily="2" charset="-122"/>
                <a:cs typeface="Arial" pitchFamily="34" charset="0"/>
              </a:rPr>
              <a:t>随着K值的增大，</a:t>
            </a:r>
            <a:r>
              <a:rPr lang="en-US" altLang="zh-CN" sz="2000" dirty="0">
                <a:latin typeface="Arial" pitchFamily="34" charset="0"/>
                <a:ea typeface="宋体" pitchFamily="2" charset="-122"/>
                <a:cs typeface="Arial" pitchFamily="34" charset="0"/>
              </a:rPr>
              <a:t>Je</a:t>
            </a:r>
            <a:r>
              <a:rPr lang="zh-CN" altLang="zh-CN" sz="2000" dirty="0">
                <a:latin typeface="Arial" pitchFamily="34" charset="0"/>
                <a:ea typeface="宋体" pitchFamily="2" charset="-122"/>
                <a:cs typeface="Arial" pitchFamily="34" charset="0"/>
              </a:rPr>
              <a:t>会减小；每个类包含的样本数会减少，于是样本离其重心会更近。</a:t>
            </a:r>
            <a:endParaRPr lang="en-US" altLang="zh-CN" sz="2000" dirty="0">
              <a:latin typeface="Arial" pitchFamily="34" charset="0"/>
              <a:ea typeface="宋体" pitchFamily="2" charset="-122"/>
              <a:cs typeface="Arial" pitchFamily="34" charset="0"/>
            </a:endParaRPr>
          </a:p>
          <a:p>
            <a:pPr defTabSz="914400" fontAlgn="base">
              <a:spcBef>
                <a:spcPct val="0"/>
              </a:spcBef>
              <a:spcAft>
                <a:spcPct val="0"/>
              </a:spcAft>
            </a:pPr>
            <a:r>
              <a:rPr lang="zh-CN" altLang="zh-CN" sz="2000" dirty="0">
                <a:latin typeface="Arial" pitchFamily="34" charset="0"/>
                <a:ea typeface="宋体" pitchFamily="2" charset="-122"/>
                <a:cs typeface="Arial" pitchFamily="34" charset="0"/>
              </a:rPr>
              <a:t>但是，随着K值继续增大，</a:t>
            </a:r>
            <a:r>
              <a:rPr lang="en-US" altLang="zh-CN" sz="2000" dirty="0">
                <a:latin typeface="Arial" pitchFamily="34" charset="0"/>
                <a:ea typeface="宋体" pitchFamily="2" charset="-122"/>
                <a:cs typeface="Arial" pitchFamily="34" charset="0"/>
              </a:rPr>
              <a:t>Je</a:t>
            </a:r>
            <a:r>
              <a:rPr lang="zh-CN" altLang="zh-CN" sz="2000" dirty="0">
                <a:latin typeface="Arial" pitchFamily="34" charset="0"/>
                <a:ea typeface="宋体" pitchFamily="2" charset="-122"/>
                <a:cs typeface="Arial" pitchFamily="34" charset="0"/>
              </a:rPr>
              <a:t>的</a:t>
            </a:r>
            <a:r>
              <a:rPr lang="zh-CN" altLang="en-US" sz="2000" dirty="0">
                <a:latin typeface="Arial" pitchFamily="34" charset="0"/>
                <a:ea typeface="宋体" pitchFamily="2" charset="-122"/>
                <a:cs typeface="Arial" pitchFamily="34" charset="0"/>
              </a:rPr>
              <a:t>的变化趋缓</a:t>
            </a:r>
            <a:r>
              <a:rPr lang="zh-CN" altLang="zh-CN" sz="2000" dirty="0">
                <a:latin typeface="Arial" pitchFamily="34" charset="0"/>
                <a:ea typeface="宋体" pitchFamily="2" charset="-122"/>
                <a:cs typeface="Arial" pitchFamily="34" charset="0"/>
              </a:rPr>
              <a:t>。K值增大过程中，</a:t>
            </a:r>
            <a:r>
              <a:rPr lang="en-US" altLang="zh-CN" sz="2000" dirty="0">
                <a:latin typeface="Arial" pitchFamily="34" charset="0"/>
                <a:ea typeface="宋体" pitchFamily="2" charset="-122"/>
                <a:cs typeface="Arial" pitchFamily="34" charset="0"/>
              </a:rPr>
              <a:t>Je</a:t>
            </a:r>
            <a:r>
              <a:rPr lang="zh-CN" altLang="zh-CN" sz="2000" dirty="0">
                <a:latin typeface="Arial" pitchFamily="34" charset="0"/>
                <a:ea typeface="宋体" pitchFamily="2" charset="-122"/>
                <a:cs typeface="Arial" pitchFamily="34" charset="0"/>
              </a:rPr>
              <a:t>下降幅度最大的</a:t>
            </a:r>
            <a:r>
              <a:rPr lang="zh-CN" altLang="zh-CN" sz="2000" dirty="0">
                <a:latin typeface="Arial" pitchFamily="34" charset="0"/>
                <a:ea typeface="MathJax_Math-italic"/>
                <a:cs typeface="Arial" pitchFamily="34" charset="0"/>
              </a:rPr>
              <a:t>K</a:t>
            </a:r>
            <a:r>
              <a:rPr lang="zh-CN" altLang="zh-CN" sz="2000" dirty="0">
                <a:latin typeface="Arial" pitchFamily="34" charset="0"/>
                <a:ea typeface="宋体" pitchFamily="2" charset="-122"/>
                <a:cs typeface="Arial" pitchFamily="34" charset="0"/>
              </a:rPr>
              <a:t>位置对应的</a:t>
            </a:r>
            <a:r>
              <a:rPr lang="zh-CN" altLang="zh-CN" sz="2000" dirty="0">
                <a:latin typeface="Arial" pitchFamily="34" charset="0"/>
                <a:ea typeface="MathJax_Math-italic"/>
                <a:cs typeface="Arial" pitchFamily="34" charset="0"/>
              </a:rPr>
              <a:t>K</a:t>
            </a:r>
            <a:r>
              <a:rPr lang="zh-CN" altLang="zh-CN" sz="2000" dirty="0">
                <a:latin typeface="Arial" pitchFamily="34" charset="0"/>
                <a:ea typeface="宋体" pitchFamily="2" charset="-122"/>
                <a:cs typeface="Arial" pitchFamily="34" charset="0"/>
              </a:rPr>
              <a:t>值就是肘部</a:t>
            </a:r>
            <a:r>
              <a:rPr lang="zh-CN" altLang="en-US" sz="2000" dirty="0">
                <a:latin typeface="Arial" pitchFamily="34" charset="0"/>
                <a:ea typeface="宋体" pitchFamily="2" charset="-122"/>
                <a:cs typeface="Arial" pitchFamily="34" charset="0"/>
              </a:rPr>
              <a:t>。</a:t>
            </a:r>
            <a:endParaRPr lang="zh-CN" altLang="en-US" sz="2000" dirty="0"/>
          </a:p>
          <a:p>
            <a:pPr lvl="0" defTabSz="914400" fontAlgn="base">
              <a:spcBef>
                <a:spcPct val="0"/>
              </a:spcBef>
              <a:spcAft>
                <a:spcPct val="0"/>
              </a:spcAft>
            </a:pPr>
            <a:endParaRPr kumimoji="0" 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112645" name="Picture 5"/>
          <p:cNvPicPr>
            <a:picLocks noChangeAspect="1" noChangeArrowheads="1"/>
          </p:cNvPicPr>
          <p:nvPr/>
        </p:nvPicPr>
        <p:blipFill>
          <a:blip r:embed="rId2"/>
          <a:srcRect/>
          <a:stretch>
            <a:fillRect/>
          </a:stretch>
        </p:blipFill>
        <p:spPr bwMode="auto">
          <a:xfrm>
            <a:off x="4735368" y="1178241"/>
            <a:ext cx="4246072" cy="3394472"/>
          </a:xfrm>
          <a:prstGeom prst="rect">
            <a:avLst/>
          </a:prstGeom>
          <a:noFill/>
          <a:ln w="9525">
            <a:noFill/>
            <a:miter lim="800000"/>
            <a:headEnd/>
            <a:tailEnd/>
          </a:ln>
        </p:spPr>
      </p:pic>
      <p:sp>
        <p:nvSpPr>
          <p:cNvPr id="8" name="椭圆形标注 7"/>
          <p:cNvSpPr/>
          <p:nvPr/>
        </p:nvSpPr>
        <p:spPr>
          <a:xfrm>
            <a:off x="5790890" y="1807794"/>
            <a:ext cx="2804470" cy="819289"/>
          </a:xfrm>
          <a:prstGeom prst="wedgeEllipseCallout">
            <a:avLst>
              <a:gd name="adj1" fmla="val -60399"/>
              <a:gd name="adj2" fmla="val 17409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肘部对应的</a:t>
            </a:r>
            <a:r>
              <a:rPr lang="en-US" altLang="zh-CN" sz="2000" b="1" dirty="0"/>
              <a:t>K</a:t>
            </a:r>
            <a:r>
              <a:rPr lang="zh-CN" altLang="en-US" sz="2000" b="1" dirty="0"/>
              <a:t>就是最佳的</a:t>
            </a:r>
            <a:r>
              <a:rPr lang="en-US" altLang="zh-CN" sz="2000" b="1" dirty="0"/>
              <a:t>K</a:t>
            </a:r>
            <a:r>
              <a:rPr lang="zh-CN" altLang="en-US" sz="2000" b="1" dirty="0"/>
              <a:t>值</a:t>
            </a:r>
          </a:p>
        </p:txBody>
      </p:sp>
      <p:sp>
        <p:nvSpPr>
          <p:cNvPr id="4" name="矩形 3">
            <a:extLst>
              <a:ext uri="{FF2B5EF4-FFF2-40B4-BE49-F238E27FC236}">
                <a16:creationId xmlns:a16="http://schemas.microsoft.com/office/drawing/2014/main" xmlns="" id="{3D237E2B-E27E-C7D7-0BD4-B1F3B0A734B7}"/>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031" y="0"/>
            <a:ext cx="8603587" cy="994172"/>
          </a:xfrm>
        </p:spPr>
        <p:txBody>
          <a:bodyPr/>
          <a:lstStyle/>
          <a:p>
            <a:r>
              <a:rPr lang="zh-CN" altLang="en-US" dirty="0"/>
              <a:t>为什么要无监督学习？</a:t>
            </a:r>
            <a:endParaRPr kumimoji="1" lang="zh-CN" altLang="en-US" dirty="0"/>
          </a:p>
        </p:txBody>
      </p:sp>
      <p:sp>
        <p:nvSpPr>
          <p:cNvPr id="26" name="矩形 25"/>
          <p:cNvSpPr/>
          <p:nvPr/>
        </p:nvSpPr>
        <p:spPr>
          <a:xfrm>
            <a:off x="1715650" y="2075917"/>
            <a:ext cx="969436" cy="4714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rPr>
              <a:t>训练样本</a:t>
            </a:r>
          </a:p>
        </p:txBody>
      </p:sp>
      <p:sp>
        <p:nvSpPr>
          <p:cNvPr id="27" name="下箭头 26"/>
          <p:cNvSpPr/>
          <p:nvPr/>
        </p:nvSpPr>
        <p:spPr>
          <a:xfrm>
            <a:off x="2073601" y="2578041"/>
            <a:ext cx="221896" cy="488789"/>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28" name="矩形 27"/>
          <p:cNvSpPr/>
          <p:nvPr/>
        </p:nvSpPr>
        <p:spPr>
          <a:xfrm>
            <a:off x="1556116" y="3066830"/>
            <a:ext cx="1533380" cy="4714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rPr>
              <a:t>有监督学习算法</a:t>
            </a:r>
          </a:p>
        </p:txBody>
      </p:sp>
      <p:sp>
        <p:nvSpPr>
          <p:cNvPr id="29" name="矩形 28"/>
          <p:cNvSpPr/>
          <p:nvPr/>
        </p:nvSpPr>
        <p:spPr>
          <a:xfrm>
            <a:off x="1715650" y="4022585"/>
            <a:ext cx="969436" cy="4714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rPr>
              <a:t>分类模型</a:t>
            </a:r>
          </a:p>
        </p:txBody>
      </p:sp>
      <p:sp>
        <p:nvSpPr>
          <p:cNvPr id="30" name="下箭头 29"/>
          <p:cNvSpPr/>
          <p:nvPr/>
        </p:nvSpPr>
        <p:spPr>
          <a:xfrm>
            <a:off x="2067982" y="3538317"/>
            <a:ext cx="221896" cy="488789"/>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33" name="矩形 32"/>
          <p:cNvSpPr/>
          <p:nvPr/>
        </p:nvSpPr>
        <p:spPr>
          <a:xfrm>
            <a:off x="437866" y="4027106"/>
            <a:ext cx="887690" cy="4714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rPr>
              <a:t>新样本</a:t>
            </a:r>
          </a:p>
        </p:txBody>
      </p:sp>
      <p:sp>
        <p:nvSpPr>
          <p:cNvPr id="34" name="矩形 33"/>
          <p:cNvSpPr/>
          <p:nvPr/>
        </p:nvSpPr>
        <p:spPr>
          <a:xfrm>
            <a:off x="3089497" y="4027106"/>
            <a:ext cx="1020864" cy="4714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rPr>
              <a:t>预测结果</a:t>
            </a:r>
          </a:p>
        </p:txBody>
      </p:sp>
      <p:sp>
        <p:nvSpPr>
          <p:cNvPr id="35" name="右箭头 34"/>
          <p:cNvSpPr/>
          <p:nvPr/>
        </p:nvSpPr>
        <p:spPr>
          <a:xfrm>
            <a:off x="1350100" y="4145902"/>
            <a:ext cx="365550" cy="35269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36" name="右箭头 35"/>
          <p:cNvSpPr/>
          <p:nvPr/>
        </p:nvSpPr>
        <p:spPr>
          <a:xfrm>
            <a:off x="2723948" y="4121956"/>
            <a:ext cx="365550" cy="35269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38" name="圆角矩形标注 37"/>
          <p:cNvSpPr/>
          <p:nvPr/>
        </p:nvSpPr>
        <p:spPr>
          <a:xfrm>
            <a:off x="3089498" y="1268019"/>
            <a:ext cx="3588888" cy="976104"/>
          </a:xfrm>
          <a:prstGeom prst="wedgeRoundRectCallout">
            <a:avLst>
              <a:gd name="adj1" fmla="val -63255"/>
              <a:gd name="adj2" fmla="val 62116"/>
              <a:gd name="adj3" fmla="val 1666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solidFill>
              </a:rPr>
              <a:t>现实生活中常常会有这样的问题：</a:t>
            </a:r>
            <a:endParaRPr lang="en-US" altLang="zh-CN" sz="1600" dirty="0">
              <a:solidFill>
                <a:schemeClr val="bg1"/>
              </a:solidFill>
            </a:endParaRPr>
          </a:p>
          <a:p>
            <a:r>
              <a:rPr lang="en-US" altLang="zh-CN" sz="1600" dirty="0">
                <a:solidFill>
                  <a:schemeClr val="bg1"/>
                </a:solidFill>
              </a:rPr>
              <a:t>1.</a:t>
            </a:r>
            <a:r>
              <a:rPr lang="zh-CN" altLang="en-US" sz="1600" dirty="0">
                <a:solidFill>
                  <a:schemeClr val="bg1"/>
                </a:solidFill>
              </a:rPr>
              <a:t>训练样本的标签难以获得</a:t>
            </a:r>
            <a:endParaRPr lang="en-US" altLang="zh-CN" sz="1600" dirty="0">
              <a:solidFill>
                <a:schemeClr val="bg1"/>
              </a:solidFill>
            </a:endParaRPr>
          </a:p>
          <a:p>
            <a:r>
              <a:rPr lang="en-US" altLang="zh-CN" sz="1600" dirty="0">
                <a:solidFill>
                  <a:schemeClr val="bg1"/>
                </a:solidFill>
              </a:rPr>
              <a:t>2.</a:t>
            </a:r>
            <a:r>
              <a:rPr lang="zh-CN" altLang="en-US" sz="1600" dirty="0">
                <a:solidFill>
                  <a:schemeClr val="bg1"/>
                </a:solidFill>
              </a:rPr>
              <a:t>存在无用的，带有噪声数据</a:t>
            </a:r>
          </a:p>
        </p:txBody>
      </p:sp>
      <p:sp>
        <p:nvSpPr>
          <p:cNvPr id="40" name="圆角矩形 39"/>
          <p:cNvSpPr/>
          <p:nvPr/>
        </p:nvSpPr>
        <p:spPr>
          <a:xfrm>
            <a:off x="3089496" y="2901667"/>
            <a:ext cx="3471102" cy="95124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通过无监督学习作用挖掘数据内部结构解决上述问题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9060"/>
            <a:ext cx="8229600" cy="618251"/>
          </a:xfrm>
        </p:spPr>
        <p:txBody>
          <a:bodyPr>
            <a:normAutofit fontScale="90000"/>
          </a:bodyPr>
          <a:lstStyle/>
          <a:p>
            <a:r>
              <a:rPr lang="en-US" altLang="zh-CN" dirty="0"/>
              <a:t>K</a:t>
            </a:r>
            <a:r>
              <a:rPr lang="zh-CN" altLang="en-US" dirty="0"/>
              <a:t>均值实战</a:t>
            </a:r>
          </a:p>
        </p:txBody>
      </p:sp>
      <p:sp>
        <p:nvSpPr>
          <p:cNvPr id="3" name="内容占位符 2"/>
          <p:cNvSpPr>
            <a:spLocks noGrp="1"/>
          </p:cNvSpPr>
          <p:nvPr>
            <p:ph idx="1"/>
          </p:nvPr>
        </p:nvSpPr>
        <p:spPr>
          <a:xfrm>
            <a:off x="382772" y="1137685"/>
            <a:ext cx="4904568" cy="3826200"/>
          </a:xfrm>
        </p:spPr>
        <p:txBody>
          <a:bodyPr>
            <a:normAutofit fontScale="85000" lnSpcReduction="10000"/>
          </a:bodyPr>
          <a:lstStyle/>
          <a:p>
            <a:r>
              <a:rPr lang="zh-CN" altLang="en-US" dirty="0"/>
              <a:t>主要子函数</a:t>
            </a:r>
            <a:endParaRPr lang="en-US" altLang="zh-CN" dirty="0"/>
          </a:p>
          <a:p>
            <a:pPr lvl="1"/>
            <a:r>
              <a:rPr lang="zh-CN" altLang="en-US" sz="1900" dirty="0"/>
              <a:t>读入数据： </a:t>
            </a:r>
            <a:r>
              <a:rPr lang="en-US" altLang="zh-CN" sz="1900" dirty="0" err="1"/>
              <a:t>loadDataSet</a:t>
            </a:r>
            <a:r>
              <a:rPr lang="en-US" altLang="zh-CN" sz="1900" dirty="0"/>
              <a:t>(filename)</a:t>
            </a:r>
          </a:p>
          <a:p>
            <a:pPr lvl="1"/>
            <a:r>
              <a:rPr lang="zh-CN" altLang="en-US" sz="1900" dirty="0"/>
              <a:t>随机选择簇中心</a:t>
            </a:r>
            <a:r>
              <a:rPr lang="en-US" altLang="zh-CN" sz="1900" dirty="0"/>
              <a:t>: </a:t>
            </a:r>
            <a:r>
              <a:rPr lang="en-US" altLang="zh-CN" sz="1900" dirty="0" err="1"/>
              <a:t>randCent</a:t>
            </a:r>
            <a:r>
              <a:rPr lang="en-US" altLang="zh-CN" sz="1900" dirty="0"/>
              <a:t>(</a:t>
            </a:r>
            <a:r>
              <a:rPr lang="en-US" altLang="zh-CN" sz="1900" dirty="0" err="1"/>
              <a:t>dataSet,k</a:t>
            </a:r>
            <a:r>
              <a:rPr lang="en-US" altLang="zh-CN" sz="1900" dirty="0"/>
              <a:t>)</a:t>
            </a:r>
          </a:p>
          <a:p>
            <a:pPr lvl="1"/>
            <a:r>
              <a:rPr lang="zh-CN" altLang="en-US" sz="1900" dirty="0"/>
              <a:t>计算每个点间的距离</a:t>
            </a:r>
            <a:r>
              <a:rPr lang="en-US" altLang="zh-CN" sz="1900" dirty="0"/>
              <a:t>: </a:t>
            </a:r>
            <a:r>
              <a:rPr lang="en-US" altLang="zh-CN" sz="1900" dirty="0" err="1"/>
              <a:t>distElucd</a:t>
            </a:r>
            <a:r>
              <a:rPr lang="en-US" altLang="zh-CN" sz="1900" dirty="0"/>
              <a:t>(</a:t>
            </a:r>
            <a:r>
              <a:rPr lang="en-US" altLang="zh-CN" sz="1900" dirty="0" err="1"/>
              <a:t>vecA.vecB</a:t>
            </a:r>
            <a:r>
              <a:rPr lang="en-US" altLang="zh-CN" sz="1900" dirty="0"/>
              <a:t>)</a:t>
            </a:r>
          </a:p>
          <a:p>
            <a:pPr marL="128585" lvl="2">
              <a:spcBef>
                <a:spcPts val="563"/>
              </a:spcBef>
            </a:pPr>
            <a:endParaRPr lang="en-US" altLang="zh-CN" sz="1900" dirty="0"/>
          </a:p>
          <a:p>
            <a:pPr marL="128585" lvl="2">
              <a:spcBef>
                <a:spcPts val="563"/>
              </a:spcBef>
            </a:pPr>
            <a:endParaRPr lang="en-US" altLang="zh-CN" sz="1800" dirty="0"/>
          </a:p>
          <a:p>
            <a:pPr marL="128585" lvl="2">
              <a:spcBef>
                <a:spcPts val="563"/>
              </a:spcBef>
            </a:pPr>
            <a:r>
              <a:rPr lang="en-US" altLang="zh-CN" sz="1900" dirty="0" smtClean="0"/>
              <a:t>K-means</a:t>
            </a:r>
            <a:r>
              <a:rPr lang="zh-CN" altLang="en-US" sz="1900" dirty="0"/>
              <a:t>函数：</a:t>
            </a:r>
            <a:r>
              <a:rPr lang="en-US" altLang="zh-CN" sz="1900" dirty="0"/>
              <a:t> </a:t>
            </a:r>
          </a:p>
          <a:p>
            <a:pPr marL="385754" lvl="3">
              <a:spcBef>
                <a:spcPts val="563"/>
              </a:spcBef>
            </a:pPr>
            <a:r>
              <a:rPr lang="en-US" altLang="zh-CN" sz="1900" dirty="0" err="1"/>
              <a:t>myCentroids</a:t>
            </a:r>
            <a:r>
              <a:rPr lang="en-US" altLang="zh-CN" sz="1900" dirty="0"/>
              <a:t>, </a:t>
            </a:r>
            <a:r>
              <a:rPr lang="en-US" altLang="zh-CN" sz="1900" dirty="0" err="1"/>
              <a:t>clustAssing</a:t>
            </a:r>
            <a:r>
              <a:rPr lang="en-US" altLang="zh-CN" sz="1900" dirty="0"/>
              <a:t> = </a:t>
            </a:r>
            <a:r>
              <a:rPr lang="en-US" altLang="zh-CN" sz="1900" dirty="0" err="1"/>
              <a:t>kMeans</a:t>
            </a:r>
            <a:r>
              <a:rPr lang="en-US" altLang="zh-CN" sz="1900" dirty="0"/>
              <a:t>(</a:t>
            </a:r>
            <a:r>
              <a:rPr lang="en-US" altLang="zh-CN" sz="1900" dirty="0" err="1"/>
              <a:t>dataSet,k,distMeans,createCent</a:t>
            </a:r>
            <a:r>
              <a:rPr lang="en-US" altLang="zh-CN" sz="1900" dirty="0"/>
              <a:t>=</a:t>
            </a:r>
            <a:r>
              <a:rPr lang="en-US" altLang="zh-CN" sz="1900" dirty="0" err="1"/>
              <a:t>randCent</a:t>
            </a:r>
            <a:r>
              <a:rPr lang="en-US" altLang="zh-CN" sz="1900" dirty="0"/>
              <a:t>)</a:t>
            </a:r>
          </a:p>
          <a:p>
            <a:pPr>
              <a:buNone/>
            </a:pPr>
            <a:r>
              <a:rPr lang="en-US" altLang="zh-CN" sz="1900" dirty="0"/>
              <a:t>    </a:t>
            </a:r>
          </a:p>
          <a:p>
            <a:pPr lvl="1">
              <a:lnSpc>
                <a:spcPct val="100000"/>
              </a:lnSpc>
              <a:buFont typeface="微软雅黑" pitchFamily="34" charset="-122"/>
              <a:buChar char="»"/>
            </a:pPr>
            <a:r>
              <a:rPr lang="en-US" altLang="zh-CN" sz="1900" dirty="0" err="1"/>
              <a:t>datMat</a:t>
            </a:r>
            <a:r>
              <a:rPr lang="en-US" altLang="zh-CN" sz="1900" dirty="0"/>
              <a:t>=mat(</a:t>
            </a:r>
            <a:r>
              <a:rPr lang="en-US" altLang="zh-CN" sz="1900" dirty="0" err="1"/>
              <a:t>kMeans.loadDataSet</a:t>
            </a:r>
            <a:r>
              <a:rPr lang="en-US" altLang="zh-CN" sz="1900" dirty="0"/>
              <a:t>('testSet.txt'))</a:t>
            </a:r>
          </a:p>
          <a:p>
            <a:pPr lvl="1">
              <a:lnSpc>
                <a:spcPct val="100000"/>
              </a:lnSpc>
              <a:buFont typeface="微软雅黑" pitchFamily="34" charset="-122"/>
              <a:buChar char="»"/>
            </a:pPr>
            <a:r>
              <a:rPr lang="en-US" altLang="zh-CN" sz="1900" dirty="0"/>
              <a:t> </a:t>
            </a:r>
            <a:r>
              <a:rPr lang="en-US" altLang="zh-CN" sz="1900" dirty="0" err="1"/>
              <a:t>myCentroids</a:t>
            </a:r>
            <a:r>
              <a:rPr lang="en-US" altLang="zh-CN" sz="1900" dirty="0"/>
              <a:t>, </a:t>
            </a:r>
            <a:r>
              <a:rPr lang="en-US" altLang="zh-CN" sz="1900" dirty="0" err="1"/>
              <a:t>clustAssing</a:t>
            </a:r>
            <a:r>
              <a:rPr lang="en-US" altLang="zh-CN" sz="1900" dirty="0"/>
              <a:t> = </a:t>
            </a:r>
            <a:r>
              <a:rPr lang="en-US" altLang="zh-CN" sz="1900" dirty="0" err="1"/>
              <a:t>kMeans.kMeans</a:t>
            </a:r>
            <a:r>
              <a:rPr lang="en-US" altLang="zh-CN" sz="1900" dirty="0"/>
              <a:t>(datMat,4)</a:t>
            </a:r>
          </a:p>
          <a:p>
            <a:pPr>
              <a:buNone/>
            </a:pPr>
            <a:endParaRPr lang="zh-CN" altLang="en-US" sz="1400" dirty="0"/>
          </a:p>
        </p:txBody>
      </p:sp>
      <p:pic>
        <p:nvPicPr>
          <p:cNvPr id="28675" name="Picture 3"/>
          <p:cNvPicPr>
            <a:picLocks noChangeAspect="1" noChangeArrowheads="1"/>
          </p:cNvPicPr>
          <p:nvPr/>
        </p:nvPicPr>
        <p:blipFill>
          <a:blip r:embed="rId2" cstate="print"/>
          <a:srcRect/>
          <a:stretch>
            <a:fillRect/>
          </a:stretch>
        </p:blipFill>
        <p:spPr bwMode="auto">
          <a:xfrm>
            <a:off x="5383033" y="1241853"/>
            <a:ext cx="3856660" cy="3443288"/>
          </a:xfrm>
          <a:prstGeom prst="rect">
            <a:avLst/>
          </a:prstGeom>
          <a:noFill/>
          <a:ln w="9525">
            <a:noFill/>
            <a:miter lim="800000"/>
            <a:headEnd/>
            <a:tailEnd/>
          </a:ln>
        </p:spPr>
      </p:pic>
      <p:sp>
        <p:nvSpPr>
          <p:cNvPr id="4" name="矩形 3">
            <a:extLst>
              <a:ext uri="{FF2B5EF4-FFF2-40B4-BE49-F238E27FC236}">
                <a16:creationId xmlns:a16="http://schemas.microsoft.com/office/drawing/2014/main" xmlns="" id="{9F27DE90-9528-FDAF-3FA1-105761922408}"/>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57250"/>
          </a:xfrm>
        </p:spPr>
        <p:txBody>
          <a:bodyPr/>
          <a:lstStyle/>
          <a:p>
            <a:r>
              <a:rPr lang="zh-CN" altLang="en-US" dirty="0"/>
              <a:t>算法的优缺点</a:t>
            </a:r>
          </a:p>
        </p:txBody>
      </p:sp>
      <p:sp>
        <p:nvSpPr>
          <p:cNvPr id="3" name="内容占位符 2"/>
          <p:cNvSpPr>
            <a:spLocks noGrp="1"/>
          </p:cNvSpPr>
          <p:nvPr>
            <p:ph idx="1"/>
          </p:nvPr>
        </p:nvSpPr>
        <p:spPr>
          <a:xfrm>
            <a:off x="151574" y="1369218"/>
            <a:ext cx="3942905" cy="3263505"/>
          </a:xfrm>
        </p:spPr>
        <p:txBody>
          <a:bodyPr>
            <a:normAutofit/>
          </a:bodyPr>
          <a:lstStyle/>
          <a:p>
            <a:r>
              <a:rPr lang="zh-CN" altLang="en-US" sz="2600" dirty="0"/>
              <a:t>优点：容易实现。</a:t>
            </a:r>
            <a:endParaRPr lang="en-US" altLang="zh-CN" sz="2600" dirty="0"/>
          </a:p>
          <a:p>
            <a:r>
              <a:rPr lang="zh-CN" altLang="en-US" sz="2600" dirty="0"/>
              <a:t>缺点：</a:t>
            </a:r>
            <a:endParaRPr lang="en-US" altLang="zh-CN" sz="2600" dirty="0"/>
          </a:p>
          <a:p>
            <a:pPr lvl="1"/>
            <a:r>
              <a:rPr lang="zh-CN" altLang="en-US" sz="2200" dirty="0"/>
              <a:t>受初始中心点影响，可能收敛局部最优</a:t>
            </a:r>
            <a:endParaRPr lang="en-US" altLang="zh-CN" sz="2200" dirty="0"/>
          </a:p>
          <a:p>
            <a:pPr lvl="1"/>
            <a:r>
              <a:rPr lang="zh-CN" altLang="en-US" sz="2200" dirty="0"/>
              <a:t>适用数据类型：数值型数据</a:t>
            </a:r>
          </a:p>
        </p:txBody>
      </p:sp>
      <p:pic>
        <p:nvPicPr>
          <p:cNvPr id="29698" name="Picture 2"/>
          <p:cNvPicPr>
            <a:picLocks noChangeAspect="1" noChangeArrowheads="1"/>
          </p:cNvPicPr>
          <p:nvPr/>
        </p:nvPicPr>
        <p:blipFill>
          <a:blip r:embed="rId3" cstate="print"/>
          <a:srcRect/>
          <a:stretch>
            <a:fillRect/>
          </a:stretch>
        </p:blipFill>
        <p:spPr bwMode="auto">
          <a:xfrm>
            <a:off x="4795520" y="1120877"/>
            <a:ext cx="3800495" cy="3900707"/>
          </a:xfrm>
          <a:prstGeom prst="rect">
            <a:avLst/>
          </a:prstGeom>
          <a:noFill/>
          <a:ln w="9525">
            <a:noFill/>
            <a:miter lim="800000"/>
            <a:headEnd/>
            <a:tailEnd/>
          </a:ln>
        </p:spPr>
      </p:pic>
      <p:sp>
        <p:nvSpPr>
          <p:cNvPr id="4" name="矩形 3">
            <a:extLst>
              <a:ext uri="{FF2B5EF4-FFF2-40B4-BE49-F238E27FC236}">
                <a16:creationId xmlns:a16="http://schemas.microsoft.com/office/drawing/2014/main" xmlns="" id="{2803275A-D733-3D6B-3032-BE341B896EDF}"/>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extLst>
      <p:ext uri="{BB962C8B-B14F-4D97-AF65-F5344CB8AC3E}">
        <p14:creationId xmlns:p14="http://schemas.microsoft.com/office/powerpoint/2010/main" xmlns="" val="17427222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57250"/>
          </a:xfrm>
        </p:spPr>
        <p:txBody>
          <a:bodyPr/>
          <a:lstStyle/>
          <a:p>
            <a:r>
              <a:rPr lang="zh-CN" altLang="en-US" dirty="0"/>
              <a:t>改进算法</a:t>
            </a:r>
          </a:p>
        </p:txBody>
      </p:sp>
      <p:sp>
        <p:nvSpPr>
          <p:cNvPr id="3" name="内容占位符 2"/>
          <p:cNvSpPr>
            <a:spLocks noGrp="1"/>
          </p:cNvSpPr>
          <p:nvPr>
            <p:ph idx="1"/>
          </p:nvPr>
        </p:nvSpPr>
        <p:spPr>
          <a:xfrm>
            <a:off x="457200" y="1200151"/>
            <a:ext cx="8229600" cy="1771649"/>
          </a:xfrm>
        </p:spPr>
        <p:txBody>
          <a:bodyPr/>
          <a:lstStyle/>
          <a:p>
            <a:r>
              <a:rPr lang="en-US" altLang="zh-CN" dirty="0"/>
              <a:t>K-modes</a:t>
            </a:r>
          </a:p>
          <a:p>
            <a:r>
              <a:rPr lang="zh-CN" altLang="en-US" dirty="0"/>
              <a:t>二分</a:t>
            </a:r>
            <a:r>
              <a:rPr lang="en-US" altLang="zh-CN" dirty="0"/>
              <a:t>-k</a:t>
            </a:r>
            <a:r>
              <a:rPr lang="zh-CN" altLang="en-US" dirty="0"/>
              <a:t>均值</a:t>
            </a:r>
          </a:p>
        </p:txBody>
      </p:sp>
      <p:sp>
        <p:nvSpPr>
          <p:cNvPr id="4" name="矩形 3">
            <a:extLst>
              <a:ext uri="{FF2B5EF4-FFF2-40B4-BE49-F238E27FC236}">
                <a16:creationId xmlns:a16="http://schemas.microsoft.com/office/drawing/2014/main" xmlns="" id="{2803275A-D733-3D6B-3032-BE341B896EDF}"/>
              </a:ext>
            </a:extLst>
          </p:cNvPr>
          <p:cNvSpPr/>
          <p:nvPr/>
        </p:nvSpPr>
        <p:spPr>
          <a:xfrm>
            <a:off x="457200" y="811212"/>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extLst>
      <p:ext uri="{BB962C8B-B14F-4D97-AF65-F5344CB8AC3E}">
        <p14:creationId xmlns:p14="http://schemas.microsoft.com/office/powerpoint/2010/main" xmlns="" val="37774868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41306"/>
            <a:ext cx="7886700" cy="396870"/>
          </a:xfrm>
        </p:spPr>
        <p:txBody>
          <a:bodyPr>
            <a:normAutofit fontScale="90000"/>
          </a:bodyPr>
          <a:lstStyle/>
          <a:p>
            <a:r>
              <a:rPr lang="zh-CN" altLang="en-US" dirty="0"/>
              <a:t>二分</a:t>
            </a:r>
            <a:r>
              <a:rPr lang="en-US" altLang="zh-CN" dirty="0"/>
              <a:t>K-</a:t>
            </a:r>
            <a:r>
              <a:rPr lang="zh-CN" altLang="en-US" dirty="0"/>
              <a:t>均值</a:t>
            </a:r>
          </a:p>
        </p:txBody>
      </p:sp>
      <p:sp>
        <p:nvSpPr>
          <p:cNvPr id="3" name="内容占位符 2"/>
          <p:cNvSpPr>
            <a:spLocks noGrp="1"/>
          </p:cNvSpPr>
          <p:nvPr>
            <p:ph idx="1"/>
          </p:nvPr>
        </p:nvSpPr>
        <p:spPr>
          <a:xfrm>
            <a:off x="176980" y="1278925"/>
            <a:ext cx="7886700" cy="3353798"/>
          </a:xfrm>
        </p:spPr>
        <p:txBody>
          <a:bodyPr>
            <a:normAutofit fontScale="85000" lnSpcReduction="20000"/>
          </a:bodyPr>
          <a:lstStyle/>
          <a:p>
            <a:r>
              <a:rPr lang="zh-CN" altLang="en-US" dirty="0"/>
              <a:t>目的：克服收敛于局部最小的缺陷</a:t>
            </a:r>
            <a:endParaRPr lang="en-US" altLang="zh-CN" dirty="0"/>
          </a:p>
          <a:p>
            <a:r>
              <a:rPr lang="zh-CN" altLang="en-US" dirty="0"/>
              <a:t>伪代码：</a:t>
            </a:r>
            <a:endParaRPr lang="en-US" altLang="zh-CN" dirty="0"/>
          </a:p>
          <a:p>
            <a:pPr lvl="1"/>
            <a:r>
              <a:rPr lang="zh-CN" altLang="en-US" dirty="0"/>
              <a:t>将所有点看成一个簇</a:t>
            </a:r>
            <a:endParaRPr lang="en-US" altLang="zh-CN" dirty="0"/>
          </a:p>
          <a:p>
            <a:pPr lvl="1"/>
            <a:r>
              <a:rPr lang="zh-CN" altLang="en-US" dirty="0"/>
              <a:t>当簇的数目小于</a:t>
            </a:r>
            <a:r>
              <a:rPr lang="en-US" altLang="zh-CN" dirty="0"/>
              <a:t>k</a:t>
            </a:r>
            <a:r>
              <a:rPr lang="zh-CN" altLang="en-US" dirty="0"/>
              <a:t>时</a:t>
            </a:r>
            <a:endParaRPr lang="en-US" altLang="zh-CN" dirty="0"/>
          </a:p>
          <a:p>
            <a:pPr lvl="1"/>
            <a:r>
              <a:rPr lang="zh-CN" altLang="en-US" dirty="0"/>
              <a:t>对于每个簇</a:t>
            </a:r>
            <a:endParaRPr lang="en-US" altLang="zh-CN" dirty="0"/>
          </a:p>
          <a:p>
            <a:pPr lvl="2">
              <a:buNone/>
            </a:pPr>
            <a:r>
              <a:rPr lang="en-US" altLang="zh-CN" dirty="0"/>
              <a:t>    </a:t>
            </a:r>
            <a:r>
              <a:rPr lang="zh-CN" altLang="en-US" dirty="0"/>
              <a:t>计算总误差</a:t>
            </a:r>
            <a:endParaRPr lang="en-US" altLang="zh-CN" dirty="0"/>
          </a:p>
          <a:p>
            <a:pPr lvl="2">
              <a:buNone/>
            </a:pPr>
            <a:r>
              <a:rPr lang="en-US" altLang="zh-CN" dirty="0"/>
              <a:t>    </a:t>
            </a:r>
            <a:r>
              <a:rPr lang="zh-CN" altLang="en-US" dirty="0"/>
              <a:t>在给定的簇上面进行</a:t>
            </a:r>
            <a:r>
              <a:rPr lang="en-US" altLang="zh-CN" dirty="0"/>
              <a:t>K-</a:t>
            </a:r>
            <a:r>
              <a:rPr lang="zh-CN" altLang="en-US" dirty="0"/>
              <a:t>均值聚类（</a:t>
            </a:r>
            <a:r>
              <a:rPr lang="en-US" altLang="zh-CN" dirty="0"/>
              <a:t>k=2</a:t>
            </a:r>
            <a:r>
              <a:rPr lang="zh-CN" altLang="en-US" dirty="0"/>
              <a:t>）</a:t>
            </a:r>
            <a:endParaRPr lang="en-US" altLang="zh-CN" dirty="0"/>
          </a:p>
          <a:p>
            <a:pPr lvl="2">
              <a:buNone/>
            </a:pPr>
            <a:r>
              <a:rPr lang="en-US" altLang="zh-CN" dirty="0"/>
              <a:t>    </a:t>
            </a:r>
            <a:r>
              <a:rPr lang="zh-CN" altLang="en-US" dirty="0"/>
              <a:t>计算将该簇一分为二之后的总误差（</a:t>
            </a:r>
            <a:r>
              <a:rPr lang="en-US" altLang="zh-CN" dirty="0"/>
              <a:t>SSE</a:t>
            </a:r>
            <a:r>
              <a:rPr lang="zh-CN" altLang="en-US" dirty="0"/>
              <a:t>）</a:t>
            </a:r>
            <a:endParaRPr lang="en-US" altLang="zh-CN" dirty="0"/>
          </a:p>
          <a:p>
            <a:pPr lvl="1"/>
            <a:r>
              <a:rPr lang="zh-CN" altLang="en-US" dirty="0"/>
              <a:t>选择使得误差最小的那个簇进行划分</a:t>
            </a:r>
            <a:endParaRPr lang="en-US" altLang="zh-CN" dirty="0"/>
          </a:p>
          <a:p>
            <a:pPr lvl="2">
              <a:buNone/>
            </a:pPr>
            <a:endParaRPr lang="en-US" altLang="zh-CN" dirty="0"/>
          </a:p>
          <a:p>
            <a:pPr lvl="1"/>
            <a:endParaRPr lang="zh-CN" altLang="en-US" dirty="0"/>
          </a:p>
        </p:txBody>
      </p:sp>
      <p:sp>
        <p:nvSpPr>
          <p:cNvPr id="4" name="矩形 3">
            <a:extLst>
              <a:ext uri="{FF2B5EF4-FFF2-40B4-BE49-F238E27FC236}">
                <a16:creationId xmlns:a16="http://schemas.microsoft.com/office/drawing/2014/main" xmlns="" id="{2803275A-D733-3D6B-3032-BE341B896EDF}"/>
              </a:ext>
            </a:extLst>
          </p:cNvPr>
          <p:cNvSpPr/>
          <p:nvPr/>
        </p:nvSpPr>
        <p:spPr>
          <a:xfrm>
            <a:off x="412031" y="870268"/>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extLst>
      <p:ext uri="{BB962C8B-B14F-4D97-AF65-F5344CB8AC3E}">
        <p14:creationId xmlns:p14="http://schemas.microsoft.com/office/powerpoint/2010/main" xmlns="" val="29083549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959DCD2E-C04E-4886-F1FF-78A6D72F2C8C}"/>
              </a:ext>
            </a:extLst>
          </p:cNvPr>
          <p:cNvSpPr>
            <a:spLocks noGrp="1"/>
          </p:cNvSpPr>
          <p:nvPr>
            <p:ph type="title"/>
          </p:nvPr>
        </p:nvSpPr>
        <p:spPr>
          <a:xfrm>
            <a:off x="1584250" y="302113"/>
            <a:ext cx="5413856" cy="324074"/>
          </a:xfrm>
        </p:spPr>
        <p:txBody>
          <a:bodyPr rtlCol="0">
            <a:normAutofit fontScale="90000"/>
          </a:bodyPr>
          <a:lstStyle/>
          <a:p>
            <a:pPr>
              <a:defRPr/>
            </a:pPr>
            <a:r>
              <a:rPr lang="zh-CN" altLang="en-US" dirty="0"/>
              <a:t>性能度量</a:t>
            </a:r>
          </a:p>
        </p:txBody>
      </p:sp>
      <p:sp>
        <p:nvSpPr>
          <p:cNvPr id="5" name="内容占位符 4">
            <a:extLst>
              <a:ext uri="{FF2B5EF4-FFF2-40B4-BE49-F238E27FC236}">
                <a16:creationId xmlns:a16="http://schemas.microsoft.com/office/drawing/2014/main" xmlns="" id="{3B2FF905-04A9-C866-8D94-4A075087BEE7}"/>
              </a:ext>
            </a:extLst>
          </p:cNvPr>
          <p:cNvSpPr>
            <a:spLocks noGrp="1"/>
          </p:cNvSpPr>
          <p:nvPr>
            <p:ph idx="1"/>
          </p:nvPr>
        </p:nvSpPr>
        <p:spPr>
          <a:xfrm>
            <a:off x="413230" y="1215933"/>
            <a:ext cx="6584876" cy="3625454"/>
          </a:xfrm>
        </p:spPr>
        <p:txBody>
          <a:bodyPr/>
          <a:lstStyle/>
          <a:p>
            <a:pPr indent="-269081"/>
            <a:r>
              <a:rPr dirty="0" err="1"/>
              <a:t>聚类性能度量</a:t>
            </a:r>
            <a:r>
              <a:rPr dirty="0"/>
              <a:t>：</a:t>
            </a:r>
            <a:endParaRPr lang="en-US" dirty="0"/>
          </a:p>
          <a:p>
            <a:pPr lvl="1" indent="-269081"/>
            <a:r>
              <a:rPr lang="zh-CN" altLang="en-US" dirty="0"/>
              <a:t>外部指标</a:t>
            </a:r>
            <a:r>
              <a:rPr lang="en-US" altLang="en-US" dirty="0"/>
              <a:t> (external index)</a:t>
            </a:r>
            <a:endParaRPr lang="en-US" altLang="zh-CN" dirty="0"/>
          </a:p>
          <a:p>
            <a:pPr lvl="1" indent="-269081">
              <a:buNone/>
            </a:pPr>
            <a:r>
              <a:rPr lang="en-US" altLang="zh-CN" dirty="0"/>
              <a:t>	</a:t>
            </a:r>
            <a:r>
              <a:rPr lang="zh-CN" altLang="en-US" dirty="0"/>
              <a:t>将聚类结果与某个“参考模型”</a:t>
            </a:r>
            <a:r>
              <a:rPr lang="en-US" altLang="zh-CN" dirty="0"/>
              <a:t>(reference model)</a:t>
            </a:r>
            <a:r>
              <a:rPr lang="zh-CN" altLang="en-US" dirty="0"/>
              <a:t>进行比较。</a:t>
            </a:r>
            <a:endParaRPr lang="en-US" altLang="en-US" dirty="0"/>
          </a:p>
          <a:p>
            <a:pPr lvl="1" indent="-269081"/>
            <a:r>
              <a:rPr lang="zh-CN" altLang="en-US" dirty="0"/>
              <a:t>内部指标</a:t>
            </a:r>
            <a:r>
              <a:rPr lang="en-US" altLang="en-US" dirty="0"/>
              <a:t> (internal index)</a:t>
            </a:r>
          </a:p>
          <a:p>
            <a:pPr lvl="1" indent="-269081">
              <a:buNone/>
            </a:pPr>
            <a:r>
              <a:rPr lang="en-US" altLang="zh-CN" dirty="0"/>
              <a:t>	</a:t>
            </a:r>
            <a:r>
              <a:rPr lang="zh-CN" altLang="en-US" dirty="0"/>
              <a:t>直接考察聚类结果而不用任何参考模型。</a:t>
            </a:r>
            <a:endParaRPr lang="en-US" altLang="en-US" dirty="0"/>
          </a:p>
          <a:p>
            <a:pPr indent="-269081">
              <a:buNone/>
            </a:pPr>
            <a:endParaRPr dirty="0"/>
          </a:p>
        </p:txBody>
      </p:sp>
      <p:sp>
        <p:nvSpPr>
          <p:cNvPr id="2" name="矩形 1">
            <a:extLst>
              <a:ext uri="{FF2B5EF4-FFF2-40B4-BE49-F238E27FC236}">
                <a16:creationId xmlns:a16="http://schemas.microsoft.com/office/drawing/2014/main" xmlns="" id="{A1975B0A-FE5C-A308-A968-F5F0ACE4A235}"/>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9056"/>
            <a:ext cx="8229600" cy="857250"/>
          </a:xfrm>
        </p:spPr>
        <p:txBody>
          <a:bodyPr/>
          <a:lstStyle/>
          <a:p>
            <a:r>
              <a:rPr lang="zh-CN" altLang="en-US" dirty="0" smtClean="0"/>
              <a:t>外部评价</a:t>
            </a:r>
            <a:r>
              <a:rPr lang="zh-CN" altLang="en-US" dirty="0"/>
              <a:t>指标</a:t>
            </a:r>
          </a:p>
        </p:txBody>
      </p:sp>
      <p:sp>
        <p:nvSpPr>
          <p:cNvPr id="3" name="内容占位符 2"/>
          <p:cNvSpPr>
            <a:spLocks noGrp="1"/>
          </p:cNvSpPr>
          <p:nvPr>
            <p:ph idx="1"/>
          </p:nvPr>
        </p:nvSpPr>
        <p:spPr>
          <a:xfrm>
            <a:off x="457200" y="1200150"/>
            <a:ext cx="7943850" cy="3267075"/>
          </a:xfrm>
        </p:spPr>
        <p:txBody>
          <a:bodyPr>
            <a:normAutofit fontScale="92500"/>
          </a:bodyPr>
          <a:lstStyle/>
          <a:p>
            <a:r>
              <a:rPr lang="en-US" altLang="zh-CN" dirty="0" smtClean="0"/>
              <a:t>Purity</a:t>
            </a:r>
            <a:r>
              <a:rPr lang="zh-CN" altLang="en-US" dirty="0" smtClean="0"/>
              <a:t>：</a:t>
            </a:r>
            <a:r>
              <a:rPr lang="zh-CN" altLang="en-US" sz="2600" dirty="0" smtClean="0"/>
              <a:t>极为</a:t>
            </a:r>
            <a:r>
              <a:rPr lang="zh-CN" altLang="en-US" sz="2600" dirty="0" smtClean="0"/>
              <a:t>简单的一种聚类评价方法，只需计算正确聚类</a:t>
            </a:r>
            <a:r>
              <a:rPr lang="zh-CN" altLang="en-US" sz="2600" dirty="0" smtClean="0"/>
              <a:t>的文档数</a:t>
            </a:r>
            <a:r>
              <a:rPr lang="zh-CN" altLang="en-US" sz="2600" dirty="0" smtClean="0"/>
              <a:t>占</a:t>
            </a:r>
            <a:r>
              <a:rPr lang="zh-CN" altLang="en-US" sz="2600" dirty="0" smtClean="0"/>
              <a:t>总文档数</a:t>
            </a:r>
            <a:r>
              <a:rPr lang="zh-CN" altLang="en-US" sz="2600" dirty="0" smtClean="0"/>
              <a:t>的</a:t>
            </a:r>
            <a:r>
              <a:rPr lang="zh-CN" altLang="en-US" sz="2600" dirty="0" smtClean="0"/>
              <a:t>比例。</a:t>
            </a:r>
            <a:endParaRPr lang="en-US" altLang="zh-CN" sz="2600" dirty="0"/>
          </a:p>
          <a:p>
            <a:pPr>
              <a:buNone/>
            </a:pPr>
            <a:r>
              <a:rPr lang="en-US" altLang="zh-CN" sz="2600" dirty="0"/>
              <a:t>             Purity</a:t>
            </a:r>
            <a:r>
              <a:rPr lang="zh-CN" altLang="en-US" sz="2600" dirty="0"/>
              <a:t>方法的</a:t>
            </a:r>
            <a:r>
              <a:rPr lang="zh-CN" altLang="en-US" sz="2600" dirty="0" smtClean="0"/>
              <a:t>优点是</a:t>
            </a:r>
            <a:r>
              <a:rPr lang="zh-CN" altLang="en-US" sz="2600" dirty="0"/>
              <a:t>方便计算，值在</a:t>
            </a:r>
            <a:r>
              <a:rPr lang="en-US" altLang="zh-CN" sz="2600" dirty="0"/>
              <a:t>0</a:t>
            </a:r>
            <a:r>
              <a:rPr lang="zh-CN" altLang="en-US" sz="2600" dirty="0"/>
              <a:t>～</a:t>
            </a:r>
            <a:r>
              <a:rPr lang="en-US" altLang="zh-CN" sz="2600" dirty="0"/>
              <a:t>1</a:t>
            </a:r>
            <a:r>
              <a:rPr lang="zh-CN" altLang="en-US" sz="2600" dirty="0"/>
              <a:t>之间，完全错误的聚类方法值为</a:t>
            </a:r>
            <a:r>
              <a:rPr lang="en-US" altLang="zh-CN" sz="2600" dirty="0"/>
              <a:t>0</a:t>
            </a:r>
            <a:r>
              <a:rPr lang="zh-CN" altLang="en-US" sz="2600" dirty="0"/>
              <a:t>，完全正确的方法值为</a:t>
            </a:r>
            <a:r>
              <a:rPr lang="en-US" altLang="zh-CN" sz="2600" dirty="0"/>
              <a:t>1</a:t>
            </a:r>
            <a:r>
              <a:rPr lang="zh-CN" altLang="en-US" sz="2600" dirty="0"/>
              <a:t>。同时，</a:t>
            </a:r>
            <a:r>
              <a:rPr lang="en-US" altLang="zh-CN" sz="2600" dirty="0"/>
              <a:t>Purity</a:t>
            </a:r>
            <a:r>
              <a:rPr lang="zh-CN" altLang="en-US" sz="2600" dirty="0"/>
              <a:t>方法的缺点也很</a:t>
            </a:r>
            <a:r>
              <a:rPr lang="zh-CN" altLang="en-US" sz="2600" dirty="0" smtClean="0"/>
              <a:t>明显</a:t>
            </a:r>
            <a:r>
              <a:rPr lang="zh-CN" altLang="en-US" sz="2600" dirty="0" smtClean="0"/>
              <a:t>。</a:t>
            </a:r>
            <a:r>
              <a:rPr lang="zh-CN" altLang="en-US" sz="2600" dirty="0" smtClean="0"/>
              <a:t>它</a:t>
            </a:r>
            <a:r>
              <a:rPr lang="zh-CN" altLang="en-US" sz="2600" dirty="0"/>
              <a:t>无法对退化的聚类方法给出正确的评价，设想如果聚类算法把每篇文档单独聚成一类，那么算法认为所有文档都被正确分类，那么</a:t>
            </a:r>
            <a:r>
              <a:rPr lang="en-US" altLang="zh-CN" sz="2600" dirty="0"/>
              <a:t>purity</a:t>
            </a:r>
            <a:r>
              <a:rPr lang="zh-CN" altLang="en-US" sz="2600" dirty="0"/>
              <a:t>值为</a:t>
            </a:r>
            <a:r>
              <a:rPr lang="en-US" altLang="zh-CN" sz="2600" dirty="0"/>
              <a:t>1</a:t>
            </a:r>
            <a:r>
              <a:rPr lang="zh-CN" altLang="en-US" sz="2600" dirty="0"/>
              <a:t>！而这显然不是想要的结果。</a:t>
            </a:r>
            <a:r>
              <a:rPr lang="en-US" altLang="zh-CN" sz="2600" dirty="0"/>
              <a:t> </a:t>
            </a:r>
          </a:p>
        </p:txBody>
      </p:sp>
      <p:sp>
        <p:nvSpPr>
          <p:cNvPr id="4" name="矩形 3">
            <a:extLst>
              <a:ext uri="{FF2B5EF4-FFF2-40B4-BE49-F238E27FC236}">
                <a16:creationId xmlns:a16="http://schemas.microsoft.com/office/drawing/2014/main" xmlns="" id="{7B0788DE-992D-6962-3BF7-FC0751F4DAAE}"/>
              </a:ext>
            </a:extLst>
          </p:cNvPr>
          <p:cNvSpPr/>
          <p:nvPr/>
        </p:nvSpPr>
        <p:spPr>
          <a:xfrm>
            <a:off x="457200" y="870268"/>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57250"/>
          </a:xfrm>
        </p:spPr>
        <p:txBody>
          <a:bodyPr/>
          <a:lstStyle/>
          <a:p>
            <a:r>
              <a:rPr lang="zh-CN" altLang="en-US" dirty="0"/>
              <a:t>外部评价指标</a:t>
            </a:r>
          </a:p>
        </p:txBody>
      </p:sp>
      <p:grpSp>
        <p:nvGrpSpPr>
          <p:cNvPr id="32" name="组合 31"/>
          <p:cNvGrpSpPr/>
          <p:nvPr/>
        </p:nvGrpSpPr>
        <p:grpSpPr>
          <a:xfrm>
            <a:off x="766354" y="1171065"/>
            <a:ext cx="2103383" cy="2446766"/>
            <a:chOff x="457199" y="1386840"/>
            <a:chExt cx="2600953" cy="3154472"/>
          </a:xfrm>
        </p:grpSpPr>
        <p:sp>
          <p:nvSpPr>
            <p:cNvPr id="4" name="椭圆 3"/>
            <p:cNvSpPr/>
            <p:nvPr/>
          </p:nvSpPr>
          <p:spPr>
            <a:xfrm>
              <a:off x="457199" y="1977183"/>
              <a:ext cx="2600953" cy="2564129"/>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58732" y="2656843"/>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6" name="矩形 5"/>
            <p:cNvSpPr/>
            <p:nvPr/>
          </p:nvSpPr>
          <p:spPr>
            <a:xfrm>
              <a:off x="1559772" y="3924909"/>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 name="矩形 6"/>
            <p:cNvSpPr/>
            <p:nvPr/>
          </p:nvSpPr>
          <p:spPr>
            <a:xfrm>
              <a:off x="2159626" y="3924909"/>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2459135" y="2956352"/>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9" name="矩形 8"/>
            <p:cNvSpPr/>
            <p:nvPr/>
          </p:nvSpPr>
          <p:spPr>
            <a:xfrm>
              <a:off x="2459135" y="2507088"/>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 name="椭圆 9"/>
            <p:cNvSpPr/>
            <p:nvPr/>
          </p:nvSpPr>
          <p:spPr>
            <a:xfrm>
              <a:off x="1398162" y="3255861"/>
              <a:ext cx="323219" cy="323219"/>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6" name="TextBox 25"/>
            <p:cNvSpPr txBox="1"/>
            <p:nvPr/>
          </p:nvSpPr>
          <p:spPr>
            <a:xfrm>
              <a:off x="858732" y="1386840"/>
              <a:ext cx="1512530" cy="584775"/>
            </a:xfrm>
            <a:prstGeom prst="rect">
              <a:avLst/>
            </a:prstGeom>
            <a:noFill/>
          </p:spPr>
          <p:txBody>
            <a:bodyPr wrap="none" rtlCol="0">
              <a:spAutoFit/>
            </a:bodyPr>
            <a:lstStyle/>
            <a:p>
              <a:r>
                <a:rPr lang="en-US" altLang="zh-CN" sz="3200" dirty="0"/>
                <a:t>cluster1</a:t>
              </a:r>
              <a:endParaRPr lang="zh-CN" altLang="en-US" sz="3200" dirty="0"/>
            </a:p>
          </p:txBody>
        </p:sp>
      </p:grpSp>
      <p:grpSp>
        <p:nvGrpSpPr>
          <p:cNvPr id="30" name="组合 29"/>
          <p:cNvGrpSpPr/>
          <p:nvPr/>
        </p:nvGrpSpPr>
        <p:grpSpPr>
          <a:xfrm>
            <a:off x="6426166" y="1146097"/>
            <a:ext cx="1917249" cy="2484719"/>
            <a:chOff x="6085847" y="1246852"/>
            <a:chExt cx="2600953" cy="3294460"/>
          </a:xfrm>
        </p:grpSpPr>
        <p:sp>
          <p:nvSpPr>
            <p:cNvPr id="20" name="椭圆 19"/>
            <p:cNvSpPr/>
            <p:nvPr/>
          </p:nvSpPr>
          <p:spPr>
            <a:xfrm>
              <a:off x="6085847" y="1977183"/>
              <a:ext cx="2600953" cy="2564129"/>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619451" y="2509733"/>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2" name="矩形 21"/>
            <p:cNvSpPr/>
            <p:nvPr/>
          </p:nvSpPr>
          <p:spPr>
            <a:xfrm>
              <a:off x="7335731" y="4098373"/>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3" name="等腰三角形 22"/>
            <p:cNvSpPr/>
            <p:nvPr/>
          </p:nvSpPr>
          <p:spPr>
            <a:xfrm>
              <a:off x="7162016" y="3302263"/>
              <a:ext cx="347430" cy="276817"/>
            </a:xfrm>
            <a:prstGeom prst="triangl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4" name="等腰三角形 23"/>
            <p:cNvSpPr/>
            <p:nvPr/>
          </p:nvSpPr>
          <p:spPr>
            <a:xfrm>
              <a:off x="7851690" y="2483378"/>
              <a:ext cx="347430" cy="276817"/>
            </a:xfrm>
            <a:prstGeom prst="triangl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5" name="等腰三角形 24"/>
            <p:cNvSpPr/>
            <p:nvPr/>
          </p:nvSpPr>
          <p:spPr>
            <a:xfrm>
              <a:off x="8025405" y="3302263"/>
              <a:ext cx="347430" cy="276817"/>
            </a:xfrm>
            <a:prstGeom prst="triangl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8" name="TextBox 27"/>
            <p:cNvSpPr txBox="1"/>
            <p:nvPr/>
          </p:nvSpPr>
          <p:spPr>
            <a:xfrm>
              <a:off x="6579466" y="1246852"/>
              <a:ext cx="1512530" cy="584775"/>
            </a:xfrm>
            <a:prstGeom prst="rect">
              <a:avLst/>
            </a:prstGeom>
            <a:noFill/>
          </p:spPr>
          <p:txBody>
            <a:bodyPr wrap="none" rtlCol="0">
              <a:spAutoFit/>
            </a:bodyPr>
            <a:lstStyle/>
            <a:p>
              <a:r>
                <a:rPr lang="en-US" altLang="zh-CN" sz="3200" dirty="0"/>
                <a:t>cluster3</a:t>
              </a:r>
              <a:endParaRPr lang="zh-CN" altLang="en-US" sz="3200" dirty="0"/>
            </a:p>
          </p:txBody>
        </p:sp>
      </p:grpSp>
      <p:grpSp>
        <p:nvGrpSpPr>
          <p:cNvPr id="34" name="组合 33"/>
          <p:cNvGrpSpPr/>
          <p:nvPr/>
        </p:nvGrpSpPr>
        <p:grpSpPr>
          <a:xfrm>
            <a:off x="3548380" y="1171065"/>
            <a:ext cx="2013359" cy="2571814"/>
            <a:chOff x="3210552" y="1246852"/>
            <a:chExt cx="2600953" cy="3337475"/>
          </a:xfrm>
        </p:grpSpPr>
        <p:sp>
          <p:nvSpPr>
            <p:cNvPr id="27" name="TextBox 26"/>
            <p:cNvSpPr txBox="1"/>
            <p:nvPr/>
          </p:nvSpPr>
          <p:spPr>
            <a:xfrm>
              <a:off x="3662891" y="1246852"/>
              <a:ext cx="1512530" cy="584775"/>
            </a:xfrm>
            <a:prstGeom prst="rect">
              <a:avLst/>
            </a:prstGeom>
            <a:noFill/>
          </p:spPr>
          <p:txBody>
            <a:bodyPr wrap="none" rtlCol="0">
              <a:spAutoFit/>
            </a:bodyPr>
            <a:lstStyle/>
            <a:p>
              <a:r>
                <a:rPr lang="en-US" altLang="zh-CN" sz="3200" dirty="0"/>
                <a:t>cluster2</a:t>
              </a:r>
              <a:endParaRPr lang="zh-CN" altLang="en-US" sz="3200" dirty="0"/>
            </a:p>
          </p:txBody>
        </p:sp>
        <p:grpSp>
          <p:nvGrpSpPr>
            <p:cNvPr id="33" name="组合 32"/>
            <p:cNvGrpSpPr/>
            <p:nvPr/>
          </p:nvGrpSpPr>
          <p:grpSpPr>
            <a:xfrm>
              <a:off x="3210552" y="2020198"/>
              <a:ext cx="2600953" cy="2564129"/>
              <a:chOff x="3210552" y="2020198"/>
              <a:chExt cx="2600953" cy="2564129"/>
            </a:xfrm>
          </p:grpSpPr>
          <p:sp>
            <p:nvSpPr>
              <p:cNvPr id="12" name="矩形 11"/>
              <p:cNvSpPr/>
              <p:nvPr/>
            </p:nvSpPr>
            <p:spPr>
              <a:xfrm>
                <a:off x="3662891" y="2507088"/>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椭圆 12"/>
              <p:cNvSpPr/>
              <p:nvPr/>
            </p:nvSpPr>
            <p:spPr>
              <a:xfrm>
                <a:off x="4843141" y="2483378"/>
                <a:ext cx="323219" cy="323219"/>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4" name="椭圆 13"/>
              <p:cNvSpPr/>
              <p:nvPr/>
            </p:nvSpPr>
            <p:spPr>
              <a:xfrm>
                <a:off x="3639181" y="3408261"/>
                <a:ext cx="323219" cy="323219"/>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5" name="椭圆 14"/>
              <p:cNvSpPr/>
              <p:nvPr/>
            </p:nvSpPr>
            <p:spPr>
              <a:xfrm>
                <a:off x="4218301" y="3085042"/>
                <a:ext cx="323219" cy="323219"/>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6" name="椭圆 15"/>
              <p:cNvSpPr/>
              <p:nvPr/>
            </p:nvSpPr>
            <p:spPr>
              <a:xfrm>
                <a:off x="4218301" y="3924909"/>
                <a:ext cx="323219" cy="323219"/>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7" name="等腰三角形 16"/>
              <p:cNvSpPr/>
              <p:nvPr/>
            </p:nvSpPr>
            <p:spPr>
              <a:xfrm>
                <a:off x="4992645" y="3302263"/>
                <a:ext cx="347430" cy="276817"/>
              </a:xfrm>
              <a:prstGeom prst="triangl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1" name="椭圆 30"/>
              <p:cNvSpPr/>
              <p:nvPr/>
            </p:nvSpPr>
            <p:spPr>
              <a:xfrm>
                <a:off x="3210552" y="2020198"/>
                <a:ext cx="2600953" cy="2564129"/>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矩形 2">
            <a:extLst>
              <a:ext uri="{FF2B5EF4-FFF2-40B4-BE49-F238E27FC236}">
                <a16:creationId xmlns:a16="http://schemas.microsoft.com/office/drawing/2014/main" xmlns="" id="{7B0788DE-992D-6962-3BF7-FC0751F4DAAE}"/>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35" name="矩形 34"/>
          <p:cNvSpPr/>
          <p:nvPr/>
        </p:nvSpPr>
        <p:spPr>
          <a:xfrm>
            <a:off x="2721099" y="4075327"/>
            <a:ext cx="4498347" cy="523220"/>
          </a:xfrm>
          <a:prstGeom prst="rect">
            <a:avLst/>
          </a:prstGeom>
        </p:spPr>
        <p:txBody>
          <a:bodyPr wrap="none">
            <a:spAutoFit/>
          </a:bodyPr>
          <a:lstStyle/>
          <a:p>
            <a:pPr defTabSz="495376"/>
            <a:r>
              <a:rPr lang="fi-FI" altLang="zh-CN" sz="2800" dirty="0" smtClean="0"/>
              <a:t>purity = ( 3+ 4 + 5) / 17 = 0.71</a:t>
            </a:r>
            <a:endParaRPr lang="fi-FI" altLang="zh-CN"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EF974B4-EC9B-C84E-F3AD-F61ED15634C7}"/>
              </a:ext>
            </a:extLst>
          </p:cNvPr>
          <p:cNvSpPr>
            <a:spLocks noGrp="1"/>
          </p:cNvSpPr>
          <p:nvPr>
            <p:ph type="title"/>
          </p:nvPr>
        </p:nvSpPr>
        <p:spPr>
          <a:xfrm>
            <a:off x="457200" y="205979"/>
            <a:ext cx="8229600" cy="488946"/>
          </a:xfrm>
        </p:spPr>
        <p:txBody>
          <a:bodyPr>
            <a:normAutofit fontScale="90000"/>
          </a:bodyPr>
          <a:lstStyle/>
          <a:p>
            <a:r>
              <a:rPr lang="zh-CN" altLang="en-US" dirty="0"/>
              <a:t>外部评价指标</a:t>
            </a:r>
          </a:p>
        </p:txBody>
      </p:sp>
      <p:pic>
        <p:nvPicPr>
          <p:cNvPr id="7" name="图片 6">
            <a:extLst>
              <a:ext uri="{FF2B5EF4-FFF2-40B4-BE49-F238E27FC236}">
                <a16:creationId xmlns:a16="http://schemas.microsoft.com/office/drawing/2014/main" xmlns="" id="{B4167CCF-7ECE-BE58-E50F-97C720D0ED85}"/>
              </a:ext>
            </a:extLst>
          </p:cNvPr>
          <p:cNvPicPr>
            <a:picLocks noChangeAspect="1"/>
          </p:cNvPicPr>
          <p:nvPr/>
        </p:nvPicPr>
        <p:blipFill>
          <a:blip r:embed="rId2">
            <a:extLst>
              <a:ext uri="{BEBA8EAE-BF5A-486C-A8C5-ECC9F3942E4B}">
                <a14:imgProps xmlns:a14="http://schemas.microsoft.com/office/drawing/2010/main" xmlns="">
                  <a14:imgLayer r:embed="rId3">
                    <a14:imgEffect>
                      <a14:sharpenSoften amount="25000"/>
                    </a14:imgEffect>
                  </a14:imgLayer>
                </a14:imgProps>
              </a:ext>
            </a:extLst>
          </a:blip>
          <a:stretch>
            <a:fillRect/>
          </a:stretch>
        </p:blipFill>
        <p:spPr>
          <a:xfrm>
            <a:off x="0" y="1069084"/>
            <a:ext cx="9144000" cy="1304119"/>
          </a:xfrm>
          <a:prstGeom prst="rect">
            <a:avLst/>
          </a:prstGeom>
        </p:spPr>
      </p:pic>
      <p:sp>
        <p:nvSpPr>
          <p:cNvPr id="8" name="矩形 7">
            <a:extLst>
              <a:ext uri="{FF2B5EF4-FFF2-40B4-BE49-F238E27FC236}">
                <a16:creationId xmlns:a16="http://schemas.microsoft.com/office/drawing/2014/main" xmlns="" id="{2560306C-9A41-384F-B344-5C862187D52E}"/>
              </a:ext>
            </a:extLst>
          </p:cNvPr>
          <p:cNvSpPr/>
          <p:nvPr/>
        </p:nvSpPr>
        <p:spPr>
          <a:xfrm>
            <a:off x="200024" y="793907"/>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10" name="图片 9">
            <a:extLst>
              <a:ext uri="{FF2B5EF4-FFF2-40B4-BE49-F238E27FC236}">
                <a16:creationId xmlns:a16="http://schemas.microsoft.com/office/drawing/2014/main" xmlns="" id="{87A86A58-72C3-DE62-7092-4F57C4F35D43}"/>
              </a:ext>
            </a:extLst>
          </p:cNvPr>
          <p:cNvPicPr>
            <a:picLocks noChangeAspect="1"/>
          </p:cNvPicPr>
          <p:nvPr/>
        </p:nvPicPr>
        <p:blipFill>
          <a:blip r:embed="rId4"/>
          <a:stretch>
            <a:fillRect/>
          </a:stretch>
        </p:blipFill>
        <p:spPr>
          <a:xfrm>
            <a:off x="1852391" y="2502979"/>
            <a:ext cx="6705821" cy="2434542"/>
          </a:xfrm>
          <a:prstGeom prst="rect">
            <a:avLst/>
          </a:prstGeom>
        </p:spPr>
      </p:pic>
      <p:sp>
        <p:nvSpPr>
          <p:cNvPr id="11" name="文本框 10">
            <a:extLst>
              <a:ext uri="{FF2B5EF4-FFF2-40B4-BE49-F238E27FC236}">
                <a16:creationId xmlns:a16="http://schemas.microsoft.com/office/drawing/2014/main" xmlns="" id="{26662CAD-C6B3-2CDD-6BFA-707BFF858B13}"/>
              </a:ext>
            </a:extLst>
          </p:cNvPr>
          <p:cNvSpPr txBox="1"/>
          <p:nvPr/>
        </p:nvSpPr>
        <p:spPr>
          <a:xfrm>
            <a:off x="1280855" y="2606504"/>
            <a:ext cx="494046" cy="461665"/>
          </a:xfrm>
          <a:prstGeom prst="rect">
            <a:avLst/>
          </a:prstGeom>
          <a:noFill/>
        </p:spPr>
        <p:txBody>
          <a:bodyPr wrap="none" rtlCol="0">
            <a:spAutoFit/>
          </a:bodyPr>
          <a:lstStyle/>
          <a:p>
            <a:r>
              <a:rPr lang="en-US" altLang="zh-CN" sz="2400" dirty="0"/>
              <a:t>TP</a:t>
            </a:r>
            <a:endParaRPr lang="zh-CN" altLang="en-US" sz="2400" dirty="0"/>
          </a:p>
        </p:txBody>
      </p:sp>
      <p:sp>
        <p:nvSpPr>
          <p:cNvPr id="12" name="文本框 11">
            <a:extLst>
              <a:ext uri="{FF2B5EF4-FFF2-40B4-BE49-F238E27FC236}">
                <a16:creationId xmlns:a16="http://schemas.microsoft.com/office/drawing/2014/main" xmlns="" id="{5992AB9A-B3DF-3675-C2CB-C89BB9445102}"/>
              </a:ext>
            </a:extLst>
          </p:cNvPr>
          <p:cNvSpPr txBox="1"/>
          <p:nvPr/>
        </p:nvSpPr>
        <p:spPr>
          <a:xfrm>
            <a:off x="1277645" y="4475856"/>
            <a:ext cx="534121" cy="461665"/>
          </a:xfrm>
          <a:prstGeom prst="rect">
            <a:avLst/>
          </a:prstGeom>
          <a:noFill/>
        </p:spPr>
        <p:txBody>
          <a:bodyPr wrap="none" rtlCol="0">
            <a:spAutoFit/>
          </a:bodyPr>
          <a:lstStyle/>
          <a:p>
            <a:r>
              <a:rPr lang="en-US" altLang="zh-CN" sz="2400" dirty="0"/>
              <a:t>TN</a:t>
            </a:r>
            <a:endParaRPr lang="zh-CN" altLang="en-US" sz="2400" dirty="0"/>
          </a:p>
        </p:txBody>
      </p:sp>
      <p:sp>
        <p:nvSpPr>
          <p:cNvPr id="13" name="文本框 12">
            <a:extLst>
              <a:ext uri="{FF2B5EF4-FFF2-40B4-BE49-F238E27FC236}">
                <a16:creationId xmlns:a16="http://schemas.microsoft.com/office/drawing/2014/main" xmlns="" id="{3F24CBC6-59B4-6588-1F8D-475BBF240288}"/>
              </a:ext>
            </a:extLst>
          </p:cNvPr>
          <p:cNvSpPr txBox="1"/>
          <p:nvPr/>
        </p:nvSpPr>
        <p:spPr>
          <a:xfrm>
            <a:off x="1308164" y="3258585"/>
            <a:ext cx="494046" cy="461665"/>
          </a:xfrm>
          <a:prstGeom prst="rect">
            <a:avLst/>
          </a:prstGeom>
          <a:noFill/>
        </p:spPr>
        <p:txBody>
          <a:bodyPr wrap="none" rtlCol="0">
            <a:spAutoFit/>
          </a:bodyPr>
          <a:lstStyle/>
          <a:p>
            <a:r>
              <a:rPr lang="en-US" altLang="zh-CN" sz="2400" dirty="0"/>
              <a:t>FP</a:t>
            </a:r>
            <a:endParaRPr lang="zh-CN" altLang="en-US" sz="2400" dirty="0"/>
          </a:p>
        </p:txBody>
      </p:sp>
      <p:sp>
        <p:nvSpPr>
          <p:cNvPr id="14" name="文本框 13">
            <a:extLst>
              <a:ext uri="{FF2B5EF4-FFF2-40B4-BE49-F238E27FC236}">
                <a16:creationId xmlns:a16="http://schemas.microsoft.com/office/drawing/2014/main" xmlns="" id="{DA507043-CA38-8810-62DD-38CF5BB1AE9A}"/>
              </a:ext>
            </a:extLst>
          </p:cNvPr>
          <p:cNvSpPr txBox="1"/>
          <p:nvPr/>
        </p:nvSpPr>
        <p:spPr>
          <a:xfrm>
            <a:off x="1305180" y="3905866"/>
            <a:ext cx="524503" cy="461665"/>
          </a:xfrm>
          <a:prstGeom prst="rect">
            <a:avLst/>
          </a:prstGeom>
          <a:noFill/>
        </p:spPr>
        <p:txBody>
          <a:bodyPr wrap="none" rtlCol="0">
            <a:spAutoFit/>
          </a:bodyPr>
          <a:lstStyle/>
          <a:p>
            <a:r>
              <a:rPr lang="en-US" altLang="zh-CN" sz="2400" dirty="0"/>
              <a:t>FN</a:t>
            </a:r>
            <a:endParaRPr lang="zh-CN" altLang="en-US" sz="2400" dirty="0"/>
          </a:p>
        </p:txBody>
      </p:sp>
    </p:spTree>
    <p:extLst>
      <p:ext uri="{BB962C8B-B14F-4D97-AF65-F5344CB8AC3E}">
        <p14:creationId xmlns:p14="http://schemas.microsoft.com/office/powerpoint/2010/main" xmlns="" val="125764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698" y="95794"/>
            <a:ext cx="8229600" cy="644434"/>
          </a:xfrm>
        </p:spPr>
        <p:txBody>
          <a:bodyPr>
            <a:normAutofit fontScale="90000"/>
          </a:bodyPr>
          <a:lstStyle/>
          <a:p>
            <a:r>
              <a:rPr lang="zh-CN" altLang="en-US" dirty="0" smtClean="0"/>
              <a:t>外部</a:t>
            </a:r>
            <a:r>
              <a:rPr lang="zh-CN" altLang="en-US" dirty="0"/>
              <a:t>评价指标</a:t>
            </a:r>
          </a:p>
        </p:txBody>
      </p:sp>
      <p:sp>
        <p:nvSpPr>
          <p:cNvPr id="3" name="内容占位符 2"/>
          <p:cNvSpPr>
            <a:spLocks noGrp="1"/>
          </p:cNvSpPr>
          <p:nvPr>
            <p:ph idx="1"/>
          </p:nvPr>
        </p:nvSpPr>
        <p:spPr>
          <a:xfrm>
            <a:off x="0" y="1200151"/>
            <a:ext cx="9144000" cy="3394472"/>
          </a:xfrm>
        </p:spPr>
        <p:txBody>
          <a:bodyPr/>
          <a:lstStyle/>
          <a:p>
            <a:r>
              <a:rPr lang="en-US" altLang="zh-CN" sz="2800" dirty="0"/>
              <a:t>RI</a:t>
            </a:r>
            <a:r>
              <a:rPr lang="zh-CN" altLang="en-US" sz="2800" dirty="0"/>
              <a:t>：一种用排列组合原理来对聚类进行评价的手段</a:t>
            </a:r>
            <a:endParaRPr lang="en-US" altLang="zh-CN" sz="2800" dirty="0"/>
          </a:p>
          <a:p>
            <a:pPr>
              <a:buNone/>
            </a:pPr>
            <a:r>
              <a:rPr lang="en-US" altLang="zh-CN" dirty="0"/>
              <a:t>  </a:t>
            </a:r>
          </a:p>
          <a:p>
            <a:pPr>
              <a:buNone/>
            </a:pPr>
            <a:endParaRPr lang="en-US" altLang="zh-CN" sz="1600" dirty="0"/>
          </a:p>
          <a:p>
            <a:pPr>
              <a:buNone/>
            </a:pPr>
            <a:endParaRPr lang="en-US" altLang="zh-CN" sz="1600" dirty="0"/>
          </a:p>
          <a:p>
            <a:pPr>
              <a:buNone/>
            </a:pPr>
            <a:r>
              <a:rPr lang="en-US" altLang="zh-CN" sz="2000" b="1" dirty="0"/>
              <a:t>      </a:t>
            </a:r>
            <a:r>
              <a:rPr lang="zh-CN" altLang="en-US" sz="2000" dirty="0"/>
              <a:t>其中：</a:t>
            </a:r>
            <a:r>
              <a:rPr lang="en-US" altLang="zh-CN" sz="2000" dirty="0"/>
              <a:t>TP</a:t>
            </a:r>
            <a:r>
              <a:rPr lang="zh-CN" altLang="en-US" sz="2000" dirty="0"/>
              <a:t>指被聚在一类</a:t>
            </a:r>
            <a:r>
              <a:rPr lang="zh-CN" altLang="en-US" sz="2000" dirty="0" smtClean="0"/>
              <a:t>的</a:t>
            </a:r>
            <a:r>
              <a:rPr lang="zh-CN" altLang="en-US" sz="2000" dirty="0" smtClean="0"/>
              <a:t>对象</a:t>
            </a:r>
            <a:r>
              <a:rPr lang="zh-CN" altLang="en-US" sz="2000" dirty="0" smtClean="0"/>
              <a:t>被</a:t>
            </a:r>
            <a:r>
              <a:rPr lang="zh-CN" altLang="en-US" sz="2000" dirty="0"/>
              <a:t>正确分类了，</a:t>
            </a:r>
            <a:r>
              <a:rPr lang="en-US" altLang="zh-CN" sz="2000" dirty="0" smtClean="0"/>
              <a:t>TN</a:t>
            </a:r>
            <a:r>
              <a:rPr lang="zh-CN" altLang="en-US" sz="2000" dirty="0" smtClean="0"/>
              <a:t>指不</a:t>
            </a:r>
            <a:r>
              <a:rPr lang="zh-CN" altLang="en-US" sz="2000" dirty="0"/>
              <a:t>应该聚在一类</a:t>
            </a:r>
            <a:r>
              <a:rPr lang="zh-CN" altLang="en-US" sz="2000" dirty="0" smtClean="0"/>
              <a:t>的对象被</a:t>
            </a:r>
            <a:r>
              <a:rPr lang="zh-CN" altLang="en-US" sz="2000" dirty="0"/>
              <a:t>正确分开了，</a:t>
            </a:r>
            <a:r>
              <a:rPr lang="en-US" altLang="zh-CN" sz="2000" dirty="0"/>
              <a:t>FP</a:t>
            </a:r>
            <a:r>
              <a:rPr lang="zh-CN" altLang="en-US" sz="2000" dirty="0"/>
              <a:t>指不应该放在一类</a:t>
            </a:r>
            <a:r>
              <a:rPr lang="zh-CN" altLang="en-US" sz="2000" dirty="0" smtClean="0"/>
              <a:t>的对象被</a:t>
            </a:r>
            <a:r>
              <a:rPr lang="zh-CN" altLang="en-US" sz="2000" dirty="0"/>
              <a:t>错误的放在一类，</a:t>
            </a:r>
            <a:r>
              <a:rPr lang="en-US" altLang="zh-CN" sz="2000" dirty="0" smtClean="0"/>
              <a:t>FN</a:t>
            </a:r>
            <a:r>
              <a:rPr lang="zh-CN" altLang="en-US" sz="2000" dirty="0" smtClean="0"/>
              <a:t>指不</a:t>
            </a:r>
            <a:r>
              <a:rPr lang="zh-CN" altLang="en-US" sz="2000" dirty="0"/>
              <a:t>应该分开</a:t>
            </a:r>
            <a:r>
              <a:rPr lang="zh-CN" altLang="en-US" sz="2000" dirty="0" smtClean="0"/>
              <a:t>的对象被</a:t>
            </a:r>
            <a:r>
              <a:rPr lang="zh-CN" altLang="en-US" sz="2000" dirty="0"/>
              <a:t>错误地分开了</a:t>
            </a:r>
          </a:p>
        </p:txBody>
      </p:sp>
      <p:sp>
        <p:nvSpPr>
          <p:cNvPr id="8" name="矩形 7">
            <a:extLst>
              <a:ext uri="{FF2B5EF4-FFF2-40B4-BE49-F238E27FC236}">
                <a16:creationId xmlns:a16="http://schemas.microsoft.com/office/drawing/2014/main" xmlns="" id="{6CBD593B-661E-71F3-A5CB-622081F68082}"/>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aphicFrame>
        <p:nvGraphicFramePr>
          <p:cNvPr id="9" name="对象 8"/>
          <p:cNvGraphicFramePr>
            <a:graphicFrameLocks noChangeAspect="1"/>
          </p:cNvGraphicFramePr>
          <p:nvPr/>
        </p:nvGraphicFramePr>
        <p:xfrm>
          <a:off x="2580864" y="1813243"/>
          <a:ext cx="3458627" cy="844232"/>
        </p:xfrm>
        <a:graphic>
          <a:graphicData uri="http://schemas.openxmlformats.org/presentationml/2006/ole">
            <p:oleObj spid="_x0000_s105473" name="Equation" r:id="rId4" imgW="1612800" imgH="393480" progId="Equation.DSMT4">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57250"/>
          </a:xfrm>
        </p:spPr>
        <p:txBody>
          <a:bodyPr>
            <a:normAutofit/>
          </a:bodyPr>
          <a:lstStyle/>
          <a:p>
            <a:r>
              <a:rPr lang="zh-CN" altLang="en-US" sz="4000" dirty="0"/>
              <a:t>外部评价指标</a:t>
            </a:r>
          </a:p>
        </p:txBody>
      </p:sp>
      <p:grpSp>
        <p:nvGrpSpPr>
          <p:cNvPr id="32" name="组合 31"/>
          <p:cNvGrpSpPr/>
          <p:nvPr/>
        </p:nvGrpSpPr>
        <p:grpSpPr>
          <a:xfrm>
            <a:off x="766355" y="925016"/>
            <a:ext cx="1478892" cy="2066171"/>
            <a:chOff x="457199" y="960410"/>
            <a:chExt cx="2600953" cy="3580902"/>
          </a:xfrm>
        </p:grpSpPr>
        <p:sp>
          <p:nvSpPr>
            <p:cNvPr id="4" name="椭圆 3"/>
            <p:cNvSpPr/>
            <p:nvPr/>
          </p:nvSpPr>
          <p:spPr>
            <a:xfrm>
              <a:off x="457199" y="1977183"/>
              <a:ext cx="2600953" cy="2564129"/>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58732" y="2656843"/>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6" name="矩形 5"/>
            <p:cNvSpPr/>
            <p:nvPr/>
          </p:nvSpPr>
          <p:spPr>
            <a:xfrm>
              <a:off x="1559772" y="3924909"/>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 name="矩形 6"/>
            <p:cNvSpPr/>
            <p:nvPr/>
          </p:nvSpPr>
          <p:spPr>
            <a:xfrm>
              <a:off x="2159626" y="3924909"/>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2459135" y="2956352"/>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9" name="矩形 8"/>
            <p:cNvSpPr/>
            <p:nvPr/>
          </p:nvSpPr>
          <p:spPr>
            <a:xfrm>
              <a:off x="2459135" y="2507088"/>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 name="椭圆 9"/>
            <p:cNvSpPr/>
            <p:nvPr/>
          </p:nvSpPr>
          <p:spPr>
            <a:xfrm>
              <a:off x="1398162" y="3255861"/>
              <a:ext cx="323219" cy="323219"/>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6" name="TextBox 25"/>
            <p:cNvSpPr txBox="1"/>
            <p:nvPr/>
          </p:nvSpPr>
          <p:spPr>
            <a:xfrm>
              <a:off x="466355" y="960410"/>
              <a:ext cx="1512530" cy="584776"/>
            </a:xfrm>
            <a:prstGeom prst="rect">
              <a:avLst/>
            </a:prstGeom>
            <a:noFill/>
          </p:spPr>
          <p:txBody>
            <a:bodyPr wrap="none" rtlCol="0">
              <a:spAutoFit/>
            </a:bodyPr>
            <a:lstStyle/>
            <a:p>
              <a:r>
                <a:rPr lang="en-US" altLang="zh-CN" sz="3200" dirty="0"/>
                <a:t>cluster1</a:t>
              </a:r>
              <a:endParaRPr lang="zh-CN" altLang="en-US" sz="3200" dirty="0"/>
            </a:p>
          </p:txBody>
        </p:sp>
      </p:grpSp>
      <p:grpSp>
        <p:nvGrpSpPr>
          <p:cNvPr id="30" name="组合 29"/>
          <p:cNvGrpSpPr/>
          <p:nvPr/>
        </p:nvGrpSpPr>
        <p:grpSpPr>
          <a:xfrm>
            <a:off x="6020761" y="925017"/>
            <a:ext cx="1645313" cy="1857392"/>
            <a:chOff x="5491044" y="594048"/>
            <a:chExt cx="3746912" cy="3947264"/>
          </a:xfrm>
        </p:grpSpPr>
        <p:sp>
          <p:nvSpPr>
            <p:cNvPr id="20" name="椭圆 19"/>
            <p:cNvSpPr/>
            <p:nvPr/>
          </p:nvSpPr>
          <p:spPr>
            <a:xfrm>
              <a:off x="6085847" y="1977183"/>
              <a:ext cx="2600953" cy="2564129"/>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619451" y="2509733"/>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2" name="矩形 21"/>
            <p:cNvSpPr/>
            <p:nvPr/>
          </p:nvSpPr>
          <p:spPr>
            <a:xfrm>
              <a:off x="7335731" y="4098373"/>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3" name="等腰三角形 22"/>
            <p:cNvSpPr/>
            <p:nvPr/>
          </p:nvSpPr>
          <p:spPr>
            <a:xfrm>
              <a:off x="7162015" y="3302262"/>
              <a:ext cx="347431" cy="276818"/>
            </a:xfrm>
            <a:prstGeom prst="triangl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4" name="等腰三角形 23"/>
            <p:cNvSpPr/>
            <p:nvPr/>
          </p:nvSpPr>
          <p:spPr>
            <a:xfrm>
              <a:off x="7851690" y="2483378"/>
              <a:ext cx="347430" cy="276817"/>
            </a:xfrm>
            <a:prstGeom prst="triangl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5" name="等腰三角形 24"/>
            <p:cNvSpPr/>
            <p:nvPr/>
          </p:nvSpPr>
          <p:spPr>
            <a:xfrm>
              <a:off x="8025405" y="3302263"/>
              <a:ext cx="347430" cy="276817"/>
            </a:xfrm>
            <a:prstGeom prst="triangl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8" name="TextBox 27"/>
            <p:cNvSpPr txBox="1"/>
            <p:nvPr/>
          </p:nvSpPr>
          <p:spPr>
            <a:xfrm>
              <a:off x="5491044" y="594048"/>
              <a:ext cx="3746912" cy="1242743"/>
            </a:xfrm>
            <a:prstGeom prst="rect">
              <a:avLst/>
            </a:prstGeom>
            <a:noFill/>
          </p:spPr>
          <p:txBody>
            <a:bodyPr wrap="square" rtlCol="0">
              <a:spAutoFit/>
            </a:bodyPr>
            <a:lstStyle/>
            <a:p>
              <a:r>
                <a:rPr lang="en-US" altLang="zh-CN" sz="3200" dirty="0"/>
                <a:t>cluster3</a:t>
              </a:r>
              <a:endParaRPr lang="zh-CN" altLang="en-US" sz="3200" dirty="0"/>
            </a:p>
          </p:txBody>
        </p:sp>
      </p:grpSp>
      <p:grpSp>
        <p:nvGrpSpPr>
          <p:cNvPr id="34" name="组合 33"/>
          <p:cNvGrpSpPr/>
          <p:nvPr/>
        </p:nvGrpSpPr>
        <p:grpSpPr>
          <a:xfrm>
            <a:off x="3229598" y="925537"/>
            <a:ext cx="1582545" cy="1882803"/>
            <a:chOff x="2554466" y="746360"/>
            <a:chExt cx="3257039" cy="3837967"/>
          </a:xfrm>
        </p:grpSpPr>
        <p:sp>
          <p:nvSpPr>
            <p:cNvPr id="27" name="TextBox 26"/>
            <p:cNvSpPr txBox="1"/>
            <p:nvPr/>
          </p:nvSpPr>
          <p:spPr>
            <a:xfrm>
              <a:off x="2554466" y="746360"/>
              <a:ext cx="1512530" cy="584775"/>
            </a:xfrm>
            <a:prstGeom prst="rect">
              <a:avLst/>
            </a:prstGeom>
            <a:noFill/>
          </p:spPr>
          <p:txBody>
            <a:bodyPr wrap="none" rtlCol="0">
              <a:spAutoFit/>
            </a:bodyPr>
            <a:lstStyle/>
            <a:p>
              <a:r>
                <a:rPr lang="en-US" altLang="zh-CN" sz="3200" dirty="0"/>
                <a:t>cluster2</a:t>
              </a:r>
              <a:endParaRPr lang="zh-CN" altLang="en-US" sz="3200" dirty="0"/>
            </a:p>
          </p:txBody>
        </p:sp>
        <p:grpSp>
          <p:nvGrpSpPr>
            <p:cNvPr id="33" name="组合 32"/>
            <p:cNvGrpSpPr/>
            <p:nvPr/>
          </p:nvGrpSpPr>
          <p:grpSpPr>
            <a:xfrm>
              <a:off x="3210552" y="2020198"/>
              <a:ext cx="2600953" cy="2564129"/>
              <a:chOff x="3210552" y="2020198"/>
              <a:chExt cx="2600953" cy="2564129"/>
            </a:xfrm>
          </p:grpSpPr>
          <p:sp>
            <p:nvSpPr>
              <p:cNvPr id="12" name="矩形 11"/>
              <p:cNvSpPr/>
              <p:nvPr/>
            </p:nvSpPr>
            <p:spPr>
              <a:xfrm>
                <a:off x="3662891" y="2507088"/>
                <a:ext cx="299509" cy="299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椭圆 12"/>
              <p:cNvSpPr/>
              <p:nvPr/>
            </p:nvSpPr>
            <p:spPr>
              <a:xfrm>
                <a:off x="4843141" y="2483378"/>
                <a:ext cx="323219" cy="323219"/>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4" name="椭圆 13"/>
              <p:cNvSpPr/>
              <p:nvPr/>
            </p:nvSpPr>
            <p:spPr>
              <a:xfrm>
                <a:off x="3639181" y="3408261"/>
                <a:ext cx="323219" cy="323219"/>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5" name="椭圆 14"/>
              <p:cNvSpPr/>
              <p:nvPr/>
            </p:nvSpPr>
            <p:spPr>
              <a:xfrm>
                <a:off x="4218301" y="3085042"/>
                <a:ext cx="323219" cy="323219"/>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6" name="椭圆 15"/>
              <p:cNvSpPr/>
              <p:nvPr/>
            </p:nvSpPr>
            <p:spPr>
              <a:xfrm>
                <a:off x="4218301" y="3924909"/>
                <a:ext cx="323219" cy="323219"/>
              </a:xfrm>
              <a:prstGeom prst="ellipse">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7" name="等腰三角形 16"/>
              <p:cNvSpPr/>
              <p:nvPr/>
            </p:nvSpPr>
            <p:spPr>
              <a:xfrm>
                <a:off x="4992645" y="3302263"/>
                <a:ext cx="347430" cy="276817"/>
              </a:xfrm>
              <a:prstGeom prst="triangl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1" name="椭圆 30"/>
              <p:cNvSpPr/>
              <p:nvPr/>
            </p:nvSpPr>
            <p:spPr>
              <a:xfrm>
                <a:off x="3210552" y="2020198"/>
                <a:ext cx="2600953" cy="2564129"/>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矩形 2">
            <a:extLst>
              <a:ext uri="{FF2B5EF4-FFF2-40B4-BE49-F238E27FC236}">
                <a16:creationId xmlns:a16="http://schemas.microsoft.com/office/drawing/2014/main" xmlns="" id="{7B0788DE-992D-6962-3BF7-FC0751F4DAAE}"/>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8" name="文本框 17">
            <a:extLst>
              <a:ext uri="{FF2B5EF4-FFF2-40B4-BE49-F238E27FC236}">
                <a16:creationId xmlns:a16="http://schemas.microsoft.com/office/drawing/2014/main" xmlns="" id="{0B6CE068-4B41-E5DC-74A8-D0F2AB5D9B7D}"/>
              </a:ext>
            </a:extLst>
          </p:cNvPr>
          <p:cNvSpPr txBox="1"/>
          <p:nvPr/>
        </p:nvSpPr>
        <p:spPr>
          <a:xfrm>
            <a:off x="714352" y="3190729"/>
            <a:ext cx="7568649" cy="1785104"/>
          </a:xfrm>
          <a:prstGeom prst="rect">
            <a:avLst/>
          </a:prstGeom>
          <a:noFill/>
        </p:spPr>
        <p:txBody>
          <a:bodyPr wrap="square">
            <a:spAutoFit/>
          </a:bodyPr>
          <a:lstStyle/>
          <a:p>
            <a:r>
              <a:rPr lang="en-US" altLang="zh-CN" sz="2200" dirty="0"/>
              <a:t>TP</a:t>
            </a:r>
            <a:r>
              <a:rPr lang="zh-CN" altLang="en-US" sz="2200" dirty="0"/>
              <a:t>＋</a:t>
            </a:r>
            <a:r>
              <a:rPr lang="en-US" altLang="zh-CN" sz="2200" dirty="0"/>
              <a:t>FP </a:t>
            </a:r>
            <a:r>
              <a:rPr lang="zh-CN" altLang="en-US" sz="2200" dirty="0"/>
              <a:t>＝ </a:t>
            </a:r>
            <a:r>
              <a:rPr lang="en-US" altLang="zh-CN" sz="2200" dirty="0"/>
              <a:t>C(2,6) + C(2,6) + C(2,5) = 15 + 15 + 10 = 40    </a:t>
            </a:r>
            <a:endParaRPr lang="zh-CN" altLang="en-US" sz="2200" dirty="0"/>
          </a:p>
          <a:p>
            <a:r>
              <a:rPr lang="en-US" altLang="zh-CN" sz="2200" dirty="0"/>
              <a:t>TP = C(2,5) + C(2,4) + C(2,3) + C(2,2) = 20</a:t>
            </a:r>
          </a:p>
          <a:p>
            <a:r>
              <a:rPr lang="en-US" altLang="zh-CN" sz="2200" dirty="0"/>
              <a:t>FP = 40 - 20 = 20</a:t>
            </a:r>
          </a:p>
          <a:p>
            <a:r>
              <a:rPr lang="zh-CN" altLang="en-US" sz="2200" dirty="0"/>
              <a:t>相似的方法可以计算出</a:t>
            </a:r>
            <a:r>
              <a:rPr lang="en-US" altLang="zh-CN" sz="2200" dirty="0"/>
              <a:t>TN = </a:t>
            </a:r>
            <a:r>
              <a:rPr lang="en-US" altLang="zh-CN" sz="2200" dirty="0" smtClean="0"/>
              <a:t>72</a:t>
            </a:r>
            <a:r>
              <a:rPr lang="zh-CN" altLang="en-US" sz="2200" dirty="0" smtClean="0"/>
              <a:t>，</a:t>
            </a:r>
            <a:r>
              <a:rPr lang="en-US" altLang="zh-CN" sz="2200" dirty="0" smtClean="0"/>
              <a:t> </a:t>
            </a:r>
            <a:r>
              <a:rPr lang="en-US" altLang="zh-CN" sz="2200" dirty="0"/>
              <a:t>FN = 24</a:t>
            </a:r>
          </a:p>
          <a:p>
            <a:r>
              <a:rPr lang="zh-CN" altLang="en-US" sz="2200" dirty="0"/>
              <a:t>所以</a:t>
            </a:r>
            <a:r>
              <a:rPr lang="en-US" altLang="zh-CN" sz="2200" dirty="0"/>
              <a:t>RI </a:t>
            </a:r>
            <a:r>
              <a:rPr lang="zh-CN" altLang="en-US" sz="2200" dirty="0"/>
              <a:t>＝ </a:t>
            </a:r>
            <a:r>
              <a:rPr lang="en-US" altLang="zh-CN" sz="2200" dirty="0"/>
              <a:t>( 20 + 72) / ( 20 + 20 + 72 +24) = 0.68</a:t>
            </a:r>
          </a:p>
        </p:txBody>
      </p:sp>
      <p:sp>
        <p:nvSpPr>
          <p:cNvPr id="35" name="矩形 34"/>
          <p:cNvSpPr/>
          <p:nvPr/>
        </p:nvSpPr>
        <p:spPr>
          <a:xfrm>
            <a:off x="4881912" y="3895725"/>
            <a:ext cx="4120039" cy="369332"/>
          </a:xfrm>
          <a:prstGeom prst="rect">
            <a:avLst/>
          </a:prstGeom>
        </p:spPr>
        <p:txBody>
          <a:bodyPr wrap="none">
            <a:spAutoFit/>
          </a:bodyPr>
          <a:lstStyle/>
          <a:p>
            <a:r>
              <a:rPr lang="zh-CN" altLang="en-US" dirty="0" smtClean="0"/>
              <a:t>其中</a:t>
            </a:r>
            <a:r>
              <a:rPr lang="en-US" altLang="zh-CN" dirty="0" smtClean="0"/>
              <a:t>C(</a:t>
            </a:r>
            <a:r>
              <a:rPr lang="en-US" altLang="zh-CN" dirty="0" err="1" smtClean="0"/>
              <a:t>n,m</a:t>
            </a:r>
            <a:r>
              <a:rPr lang="en-US" altLang="zh-CN" dirty="0" smtClean="0"/>
              <a:t>)</a:t>
            </a:r>
            <a:r>
              <a:rPr lang="zh-CN" altLang="en-US" dirty="0" smtClean="0"/>
              <a:t>是指在</a:t>
            </a:r>
            <a:r>
              <a:rPr lang="en-US" altLang="zh-CN" dirty="0" smtClean="0"/>
              <a:t>m</a:t>
            </a:r>
            <a:r>
              <a:rPr lang="zh-CN" altLang="en-US" dirty="0" smtClean="0"/>
              <a:t>中任选</a:t>
            </a:r>
            <a:r>
              <a:rPr lang="en-US" altLang="zh-CN" dirty="0" smtClean="0"/>
              <a:t>n</a:t>
            </a:r>
            <a:r>
              <a:rPr lang="zh-CN" altLang="en-US" dirty="0" smtClean="0"/>
              <a:t>个的组合</a:t>
            </a:r>
            <a:r>
              <a:rPr lang="zh-CN" altLang="en-US" dirty="0" smtClean="0"/>
              <a:t>数</a:t>
            </a:r>
            <a:endParaRPr lang="zh-CN" altLang="en-US" dirty="0"/>
          </a:p>
        </p:txBody>
      </p:sp>
    </p:spTree>
    <p:extLst>
      <p:ext uri="{BB962C8B-B14F-4D97-AF65-F5344CB8AC3E}">
        <p14:creationId xmlns:p14="http://schemas.microsoft.com/office/powerpoint/2010/main" xmlns="" val="63365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linds(horizontal)">
                                      <p:cBhvr>
                                        <p:cTn id="19" dur="10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8">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7882" y="0"/>
            <a:ext cx="8603587" cy="994172"/>
          </a:xfrm>
        </p:spPr>
        <p:txBody>
          <a:bodyPr/>
          <a:lstStyle/>
          <a:p>
            <a:r>
              <a:rPr lang="zh-CN" altLang="en-US" dirty="0"/>
              <a:t>无监督学习的应用背景</a:t>
            </a:r>
            <a:endParaRPr kumimoji="1" lang="zh-CN" altLang="en-US" dirty="0"/>
          </a:p>
        </p:txBody>
      </p:sp>
      <p:sp>
        <p:nvSpPr>
          <p:cNvPr id="19" name="内容占位符 18"/>
          <p:cNvSpPr>
            <a:spLocks noGrp="1"/>
          </p:cNvSpPr>
          <p:nvPr>
            <p:ph idx="1"/>
          </p:nvPr>
        </p:nvSpPr>
        <p:spPr>
          <a:xfrm>
            <a:off x="367882" y="1369219"/>
            <a:ext cx="7623592" cy="2817019"/>
          </a:xfrm>
        </p:spPr>
        <p:txBody>
          <a:bodyPr/>
          <a:lstStyle/>
          <a:p>
            <a:r>
              <a:rPr lang="zh-CN" altLang="en-US" sz="2400" dirty="0"/>
              <a:t>常见的应用背景包括：</a:t>
            </a:r>
          </a:p>
          <a:p>
            <a:pPr lvl="1"/>
            <a:r>
              <a:rPr lang="zh-CN" altLang="en-US" sz="2400" dirty="0"/>
              <a:t>从庞大的样本集合中选出一些具有代表性的加以标注用于分类器的训练。</a:t>
            </a:r>
          </a:p>
          <a:p>
            <a:pPr lvl="1"/>
            <a:r>
              <a:rPr lang="zh-CN" altLang="en-US" sz="2400" dirty="0"/>
              <a:t>先将所有样本自动分为不同的类别，再由人类对这些类别进行标注。</a:t>
            </a:r>
          </a:p>
          <a:p>
            <a:pPr lvl="1"/>
            <a:r>
              <a:rPr lang="zh-CN" altLang="en-US" sz="2400" dirty="0"/>
              <a:t>在无类别信息情况下，寻找好的特征。</a:t>
            </a:r>
          </a:p>
          <a:p>
            <a:endParaRPr lang="zh-CN" altLang="en-US" dirty="0"/>
          </a:p>
        </p:txBody>
      </p:sp>
      <p:sp>
        <p:nvSpPr>
          <p:cNvPr id="5" name="云形标注 4"/>
          <p:cNvSpPr/>
          <p:nvPr/>
        </p:nvSpPr>
        <p:spPr>
          <a:xfrm>
            <a:off x="4457700" y="841438"/>
            <a:ext cx="1728787" cy="1055561"/>
          </a:xfrm>
          <a:prstGeom prst="cloudCallout">
            <a:avLst>
              <a:gd name="adj1" fmla="val -40393"/>
              <a:gd name="adj2" fmla="val 12711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聚类</a:t>
            </a:r>
          </a:p>
        </p:txBody>
      </p:sp>
      <p:sp>
        <p:nvSpPr>
          <p:cNvPr id="6" name="云形标注 5"/>
          <p:cNvSpPr/>
          <p:nvPr/>
        </p:nvSpPr>
        <p:spPr>
          <a:xfrm>
            <a:off x="1152526" y="4120546"/>
            <a:ext cx="2403474" cy="1055561"/>
          </a:xfrm>
          <a:prstGeom prst="cloudCallout">
            <a:avLst>
              <a:gd name="adj1" fmla="val 72555"/>
              <a:gd name="adj2" fmla="val -72854"/>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特征分析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animEffect transition="in" filter="blinds(horizontal)">
                                      <p:cBhvr>
                                        <p:cTn id="7" dur="500"/>
                                        <p:tgtEl>
                                          <p:spTgt spid="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blinds(horizontal)">
                                      <p:cBhvr>
                                        <p:cTn id="12" dur="500"/>
                                        <p:tgtEl>
                                          <p:spTgt spid="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animEffect transition="in" filter="blinds(horizontal)">
                                      <p:cBhvr>
                                        <p:cTn id="17" dur="500"/>
                                        <p:tgtEl>
                                          <p:spTgt spid="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031" y="-33020"/>
            <a:ext cx="8229600" cy="857250"/>
          </a:xfrm>
        </p:spPr>
        <p:txBody>
          <a:bodyPr/>
          <a:lstStyle/>
          <a:p>
            <a:r>
              <a:rPr lang="zh-CN" altLang="en-US" dirty="0" smtClean="0"/>
              <a:t>外部评价指标</a:t>
            </a:r>
            <a:endParaRPr lang="zh-CN" altLang="en-US" dirty="0"/>
          </a:p>
        </p:txBody>
      </p:sp>
      <p:sp>
        <p:nvSpPr>
          <p:cNvPr id="3" name="内容占位符 2"/>
          <p:cNvSpPr>
            <a:spLocks noGrp="1"/>
          </p:cNvSpPr>
          <p:nvPr>
            <p:ph idx="1"/>
          </p:nvPr>
        </p:nvSpPr>
        <p:spPr>
          <a:xfrm>
            <a:off x="457199" y="1063229"/>
            <a:ext cx="8617131" cy="3394472"/>
          </a:xfrm>
        </p:spPr>
        <p:txBody>
          <a:bodyPr>
            <a:normAutofit fontScale="92500" lnSpcReduction="20000"/>
          </a:bodyPr>
          <a:lstStyle/>
          <a:p>
            <a:r>
              <a:rPr lang="zh-CN" altLang="en-US" sz="2800" dirty="0"/>
              <a:t>基于上述</a:t>
            </a:r>
            <a:r>
              <a:rPr lang="en-US" altLang="zh-CN" sz="2800" dirty="0"/>
              <a:t>RI</a:t>
            </a:r>
            <a:r>
              <a:rPr lang="zh-CN" altLang="en-US" sz="2800" dirty="0"/>
              <a:t>方法衍生出的一个方法</a:t>
            </a:r>
            <a:endParaRPr lang="en-US" altLang="zh-CN" sz="2800" dirty="0"/>
          </a:p>
          <a:p>
            <a:endParaRPr lang="en-US" altLang="zh-CN" dirty="0"/>
          </a:p>
          <a:p>
            <a:endParaRPr lang="en-US" altLang="zh-CN" dirty="0"/>
          </a:p>
          <a:p>
            <a:endParaRPr lang="en-US" altLang="zh-CN" sz="2800" dirty="0"/>
          </a:p>
          <a:p>
            <a:pPr>
              <a:lnSpc>
                <a:spcPct val="130000"/>
              </a:lnSpc>
            </a:pPr>
            <a:r>
              <a:rPr lang="en-US" altLang="zh-CN" sz="2800" dirty="0"/>
              <a:t>RI</a:t>
            </a:r>
            <a:r>
              <a:rPr lang="zh-CN" altLang="en-US" sz="2800" dirty="0"/>
              <a:t>方法有个特点就是把准确率和召回率看得同等重要，事实上有时候我们可能需要某一特性更多一点，这时候就适合</a:t>
            </a:r>
            <a:r>
              <a:rPr lang="en-US" altLang="zh-CN" sz="2800" dirty="0"/>
              <a:t>F</a:t>
            </a:r>
            <a:r>
              <a:rPr lang="zh-CN" altLang="en-US" sz="2800" dirty="0"/>
              <a:t>值方法</a:t>
            </a:r>
          </a:p>
        </p:txBody>
      </p:sp>
      <p:pic>
        <p:nvPicPr>
          <p:cNvPr id="5" name="图片 4">
            <a:extLst>
              <a:ext uri="{FF2B5EF4-FFF2-40B4-BE49-F238E27FC236}">
                <a16:creationId xmlns:a16="http://schemas.microsoft.com/office/drawing/2014/main" xmlns="" id="{AEF61096-2534-4408-ACC4-55D75834ED3B}"/>
              </a:ext>
            </a:extLst>
          </p:cNvPr>
          <p:cNvPicPr>
            <a:picLocks noChangeAspect="1"/>
          </p:cNvPicPr>
          <p:nvPr/>
        </p:nvPicPr>
        <p:blipFill>
          <a:blip r:embed="rId2"/>
          <a:stretch>
            <a:fillRect/>
          </a:stretch>
        </p:blipFill>
        <p:spPr>
          <a:xfrm>
            <a:off x="2659176" y="1352550"/>
            <a:ext cx="3825648" cy="1373310"/>
          </a:xfrm>
          <a:prstGeom prst="rect">
            <a:avLst/>
          </a:prstGeom>
        </p:spPr>
      </p:pic>
      <p:sp>
        <p:nvSpPr>
          <p:cNvPr id="4" name="矩形 3">
            <a:extLst>
              <a:ext uri="{FF2B5EF4-FFF2-40B4-BE49-F238E27FC236}">
                <a16:creationId xmlns:a16="http://schemas.microsoft.com/office/drawing/2014/main" xmlns="" id="{B77EC53F-6C22-4FFB-8851-F37405F764ED}"/>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
          <p:cNvSpPr>
            <a:spLocks noGrp="1"/>
          </p:cNvSpPr>
          <p:nvPr>
            <p:ph type="title"/>
          </p:nvPr>
        </p:nvSpPr>
        <p:spPr>
          <a:xfrm>
            <a:off x="260350" y="42863"/>
            <a:ext cx="7886700" cy="777875"/>
          </a:xfrm>
        </p:spPr>
        <p:txBody>
          <a:bodyPr>
            <a:normAutofit/>
          </a:bodyPr>
          <a:lstStyle/>
          <a:p>
            <a:pPr eaLnBrk="1" fontAlgn="auto" hangingPunct="1">
              <a:spcAft>
                <a:spcPts val="0"/>
              </a:spcAft>
              <a:defRPr/>
            </a:pPr>
            <a:r>
              <a:rPr lang="zh-CN" altLang="en-US" sz="4000" dirty="0" smtClean="0"/>
              <a:t>性能度量 </a:t>
            </a:r>
            <a:r>
              <a:rPr lang="en-US" altLang="zh-CN" sz="4000" dirty="0" smtClean="0"/>
              <a:t>– </a:t>
            </a:r>
            <a:r>
              <a:rPr lang="zh-CN" altLang="en-US" sz="4000" dirty="0" smtClean="0"/>
              <a:t>内部指标</a:t>
            </a:r>
            <a:endParaRPr lang="zh-CN" altLang="en-US" sz="4000" dirty="0"/>
          </a:p>
        </p:txBody>
      </p:sp>
      <p:sp>
        <p:nvSpPr>
          <p:cNvPr id="33" name="内容占位符 4"/>
          <p:cNvSpPr>
            <a:spLocks noGrp="1"/>
          </p:cNvSpPr>
          <p:nvPr>
            <p:ph idx="1"/>
          </p:nvPr>
        </p:nvSpPr>
        <p:spPr>
          <a:xfrm>
            <a:off x="1038309" y="1224150"/>
            <a:ext cx="7099300" cy="3413760"/>
          </a:xfrm>
        </p:spPr>
        <p:txBody>
          <a:bodyPr rtlCol="0">
            <a:normAutofit fontScale="70000" lnSpcReduction="20000"/>
          </a:bodyPr>
          <a:lstStyle/>
          <a:p>
            <a:pPr eaLnBrk="1" fontAlgn="auto" hangingPunct="1">
              <a:spcAft>
                <a:spcPts val="0"/>
              </a:spcAft>
              <a:defRPr/>
            </a:pPr>
            <a:r>
              <a:rPr dirty="0" err="1"/>
              <a:t>考虑聚类结果的簇划分</a:t>
            </a:r>
            <a:r>
              <a:rPr lang="en-US" altLang="zh-CN" i="1" dirty="0">
                <a:latin typeface="Times New Roman" pitchFamily="18" charset="0"/>
                <a:cs typeface="Times New Roman" pitchFamily="18" charset="0"/>
              </a:rPr>
              <a:t>		            </a:t>
            </a:r>
            <a:r>
              <a:rPr dirty="0">
                <a:latin typeface="Times New Roman" pitchFamily="18" charset="0"/>
                <a:cs typeface="Times New Roman" pitchFamily="18" charset="0"/>
              </a:rPr>
              <a:t>，</a:t>
            </a:r>
            <a:r>
              <a:rPr dirty="0" err="1">
                <a:latin typeface="Times New Roman" pitchFamily="18" charset="0"/>
                <a:cs typeface="Times New Roman" pitchFamily="18" charset="0"/>
              </a:rPr>
              <a:t>定义</a:t>
            </a:r>
            <a:endParaRPr dirty="0">
              <a:latin typeface="Times New Roman" pitchFamily="18" charset="0"/>
              <a:cs typeface="Times New Roman" pitchFamily="18" charset="0"/>
            </a:endParaRPr>
          </a:p>
          <a:p>
            <a:pPr marL="0" indent="0" eaLnBrk="1" fontAlgn="auto" hangingPunct="1">
              <a:spcAft>
                <a:spcPts val="0"/>
              </a:spcAft>
              <a:buFont typeface="Wingdings" panose="05000000000000000000" pitchFamily="2" charset="2"/>
              <a:buNone/>
              <a:defRPr/>
            </a:pPr>
            <a:r>
              <a:rPr dirty="0">
                <a:latin typeface="Times New Roman" pitchFamily="18" charset="0"/>
                <a:cs typeface="Times New Roman" pitchFamily="18" charset="0"/>
              </a:rPr>
              <a:t>     簇   </a:t>
            </a:r>
            <a:r>
              <a:rPr dirty="0" err="1">
                <a:latin typeface="Times New Roman" pitchFamily="18" charset="0"/>
                <a:cs typeface="Times New Roman" pitchFamily="18" charset="0"/>
              </a:rPr>
              <a:t>内样本间的平均距离</a:t>
            </a:r>
            <a:endParaRPr dirty="0">
              <a:latin typeface="Times New Roman" pitchFamily="18" charset="0"/>
              <a:cs typeface="Times New Roman" pitchFamily="18" charset="0"/>
            </a:endParaRPr>
          </a:p>
          <a:p>
            <a:pPr marL="0" indent="0" eaLnBrk="1" fontAlgn="auto" hangingPunct="1">
              <a:spcAft>
                <a:spcPts val="0"/>
              </a:spcAft>
              <a:buFont typeface="Wingdings" panose="05000000000000000000" pitchFamily="2" charset="2"/>
              <a:buNone/>
              <a:defRPr/>
            </a:pPr>
            <a:endParaRPr dirty="0">
              <a:latin typeface="Times New Roman" pitchFamily="18" charset="0"/>
              <a:cs typeface="Times New Roman" pitchFamily="18" charset="0"/>
            </a:endParaRPr>
          </a:p>
          <a:p>
            <a:pPr marL="0" indent="0" eaLnBrk="1" fontAlgn="auto" hangingPunct="1">
              <a:spcAft>
                <a:spcPts val="0"/>
              </a:spcAft>
              <a:buFont typeface="Wingdings" panose="05000000000000000000" pitchFamily="2" charset="2"/>
              <a:buNone/>
              <a:defRPr/>
            </a:pPr>
            <a:endParaRPr dirty="0" smtClean="0">
              <a:latin typeface="Times New Roman" pitchFamily="18" charset="0"/>
              <a:cs typeface="Times New Roman" pitchFamily="18" charset="0"/>
            </a:endParaRPr>
          </a:p>
          <a:p>
            <a:pPr marL="0" indent="0" eaLnBrk="1" fontAlgn="auto" hangingPunct="1">
              <a:spcAft>
                <a:spcPts val="0"/>
              </a:spcAft>
              <a:buFont typeface="Wingdings" panose="05000000000000000000" pitchFamily="2" charset="2"/>
              <a:buNone/>
              <a:defRPr/>
            </a:pPr>
            <a:r>
              <a:rPr dirty="0" smtClean="0">
                <a:latin typeface="Times New Roman" pitchFamily="18" charset="0"/>
                <a:cs typeface="Times New Roman" pitchFamily="18" charset="0"/>
              </a:rPr>
              <a:t>    </a:t>
            </a:r>
            <a:r>
              <a:rPr dirty="0">
                <a:latin typeface="Times New Roman" pitchFamily="18" charset="0"/>
                <a:cs typeface="Times New Roman" pitchFamily="18" charset="0"/>
              </a:rPr>
              <a:t>簇   </a:t>
            </a:r>
            <a:r>
              <a:rPr dirty="0" err="1">
                <a:latin typeface="Times New Roman" pitchFamily="18" charset="0"/>
                <a:cs typeface="Times New Roman" pitchFamily="18" charset="0"/>
              </a:rPr>
              <a:t>内样本间的最远距离</a:t>
            </a:r>
            <a:endParaRPr dirty="0">
              <a:latin typeface="Times New Roman" pitchFamily="18" charset="0"/>
              <a:cs typeface="Times New Roman" pitchFamily="18" charset="0"/>
            </a:endParaRPr>
          </a:p>
          <a:p>
            <a:pPr marL="0" indent="0" eaLnBrk="1" fontAlgn="auto" hangingPunct="1">
              <a:spcAft>
                <a:spcPts val="0"/>
              </a:spcAft>
              <a:buFont typeface="Wingdings" panose="05000000000000000000" pitchFamily="2" charset="2"/>
              <a:buNone/>
              <a:defRPr/>
            </a:pPr>
            <a:endParaRPr dirty="0">
              <a:latin typeface="Times New Roman" pitchFamily="18" charset="0"/>
              <a:cs typeface="Times New Roman" pitchFamily="18" charset="0"/>
            </a:endParaRPr>
          </a:p>
          <a:p>
            <a:pPr marL="0" indent="0" eaLnBrk="1" fontAlgn="auto" hangingPunct="1">
              <a:spcAft>
                <a:spcPts val="0"/>
              </a:spcAft>
              <a:buFont typeface="Wingdings" panose="05000000000000000000" pitchFamily="2" charset="2"/>
              <a:buNone/>
              <a:defRPr/>
            </a:pPr>
            <a:r>
              <a:rPr dirty="0">
                <a:latin typeface="Times New Roman" pitchFamily="18" charset="0"/>
                <a:cs typeface="Times New Roman" pitchFamily="18" charset="0"/>
              </a:rPr>
              <a:t>    簇    </a:t>
            </a:r>
            <a:r>
              <a:rPr dirty="0" err="1">
                <a:latin typeface="Times New Roman" pitchFamily="18" charset="0"/>
                <a:cs typeface="Times New Roman" pitchFamily="18" charset="0"/>
              </a:rPr>
              <a:t>与簇</a:t>
            </a:r>
            <a:r>
              <a:rPr dirty="0">
                <a:latin typeface="Times New Roman" pitchFamily="18" charset="0"/>
                <a:cs typeface="Times New Roman" pitchFamily="18" charset="0"/>
              </a:rPr>
              <a:t>    </a:t>
            </a:r>
            <a:r>
              <a:rPr dirty="0" err="1">
                <a:latin typeface="Times New Roman" pitchFamily="18" charset="0"/>
                <a:cs typeface="Times New Roman" pitchFamily="18" charset="0"/>
              </a:rPr>
              <a:t>最近样本间的距离</a:t>
            </a:r>
            <a:endParaRPr dirty="0">
              <a:latin typeface="Times New Roman" pitchFamily="18" charset="0"/>
              <a:cs typeface="Times New Roman" pitchFamily="18" charset="0"/>
            </a:endParaRPr>
          </a:p>
          <a:p>
            <a:pPr marL="0" indent="0" eaLnBrk="1" fontAlgn="auto" hangingPunct="1">
              <a:spcAft>
                <a:spcPts val="0"/>
              </a:spcAft>
              <a:buFont typeface="Wingdings" panose="05000000000000000000" pitchFamily="2" charset="2"/>
              <a:buNone/>
              <a:defRPr/>
            </a:pPr>
            <a:endParaRPr dirty="0">
              <a:latin typeface="Times New Roman" pitchFamily="18" charset="0"/>
              <a:cs typeface="Times New Roman" pitchFamily="18" charset="0"/>
            </a:endParaRPr>
          </a:p>
          <a:p>
            <a:pPr marL="0" indent="0" eaLnBrk="1" fontAlgn="auto" hangingPunct="1">
              <a:spcAft>
                <a:spcPts val="0"/>
              </a:spcAft>
              <a:buFont typeface="Wingdings" panose="05000000000000000000" pitchFamily="2" charset="2"/>
              <a:buNone/>
              <a:defRPr/>
            </a:pPr>
            <a:r>
              <a:rPr dirty="0">
                <a:latin typeface="Times New Roman" pitchFamily="18" charset="0"/>
                <a:cs typeface="Times New Roman" pitchFamily="18" charset="0"/>
              </a:rPr>
              <a:t>    簇</a:t>
            </a:r>
            <a:r>
              <a:rPr lang="en-US" altLang="zh-CN" dirty="0">
                <a:latin typeface="Times New Roman" pitchFamily="18" charset="0"/>
                <a:cs typeface="Times New Roman" pitchFamily="18" charset="0"/>
              </a:rPr>
              <a:t>    </a:t>
            </a:r>
            <a:r>
              <a:rPr dirty="0" err="1">
                <a:latin typeface="Times New Roman" pitchFamily="18" charset="0"/>
                <a:cs typeface="Times New Roman" pitchFamily="18" charset="0"/>
              </a:rPr>
              <a:t>与簇</a:t>
            </a:r>
            <a:r>
              <a:rPr dirty="0">
                <a:latin typeface="Times New Roman" pitchFamily="18" charset="0"/>
                <a:cs typeface="Times New Roman" pitchFamily="18" charset="0"/>
              </a:rPr>
              <a:t>    </a:t>
            </a:r>
            <a:r>
              <a:rPr dirty="0" err="1">
                <a:latin typeface="Times New Roman" pitchFamily="18" charset="0"/>
                <a:cs typeface="Times New Roman" pitchFamily="18" charset="0"/>
              </a:rPr>
              <a:t>中心点间的距离</a:t>
            </a:r>
            <a:endParaRPr lang="en-US" altLang="zh-CN" dirty="0">
              <a:latin typeface="Times New Roman" pitchFamily="18" charset="0"/>
              <a:cs typeface="Times New Roman" pitchFamily="18" charset="0"/>
            </a:endParaRPr>
          </a:p>
        </p:txBody>
      </p:sp>
      <p:graphicFrame>
        <p:nvGraphicFramePr>
          <p:cNvPr id="34" name="Object 1725"/>
          <p:cNvGraphicFramePr>
            <a:graphicFrameLocks noChangeAspect="1"/>
          </p:cNvGraphicFramePr>
          <p:nvPr/>
        </p:nvGraphicFramePr>
        <p:xfrm>
          <a:off x="4430957" y="1224150"/>
          <a:ext cx="2054382" cy="267442"/>
        </p:xfrm>
        <a:graphic>
          <a:graphicData uri="http://schemas.openxmlformats.org/presentationml/2006/ole">
            <p:oleObj spid="_x0000_s2072" name="Formula" r:id="rId3" imgW="1367788" imgH="177391" progId="">
              <p:embed/>
            </p:oleObj>
          </a:graphicData>
        </a:graphic>
      </p:graphicFrame>
      <p:graphicFrame>
        <p:nvGraphicFramePr>
          <p:cNvPr id="35" name="Object 1726"/>
          <p:cNvGraphicFramePr>
            <a:graphicFrameLocks noChangeAspect="1"/>
          </p:cNvGraphicFramePr>
          <p:nvPr/>
        </p:nvGraphicFramePr>
        <p:xfrm>
          <a:off x="2855812" y="2013921"/>
          <a:ext cx="4463874" cy="384524"/>
        </p:xfrm>
        <a:graphic>
          <a:graphicData uri="http://schemas.openxmlformats.org/presentationml/2006/ole">
            <p:oleObj spid="_x0000_s2073" name="Formula" r:id="rId4" imgW="2648204" imgH="227584" progId="">
              <p:embed/>
            </p:oleObj>
          </a:graphicData>
        </a:graphic>
      </p:graphicFrame>
      <p:graphicFrame>
        <p:nvGraphicFramePr>
          <p:cNvPr id="36" name="Object 1727"/>
          <p:cNvGraphicFramePr>
            <a:graphicFrameLocks noChangeAspect="1"/>
          </p:cNvGraphicFramePr>
          <p:nvPr/>
        </p:nvGraphicFramePr>
        <p:xfrm>
          <a:off x="2855812" y="2859320"/>
          <a:ext cx="3938098" cy="326976"/>
        </p:xfrm>
        <a:graphic>
          <a:graphicData uri="http://schemas.openxmlformats.org/presentationml/2006/ole">
            <p:oleObj spid="_x0000_s2074" name="Formula" r:id="rId5" imgW="2295144" imgH="189992" progId="">
              <p:embed/>
            </p:oleObj>
          </a:graphicData>
        </a:graphic>
      </p:graphicFrame>
      <p:graphicFrame>
        <p:nvGraphicFramePr>
          <p:cNvPr id="37" name="Object 1728"/>
          <p:cNvGraphicFramePr>
            <a:graphicFrameLocks noChangeAspect="1"/>
          </p:cNvGraphicFramePr>
          <p:nvPr/>
        </p:nvGraphicFramePr>
        <p:xfrm>
          <a:off x="2855812" y="3527572"/>
          <a:ext cx="4074120" cy="336131"/>
        </p:xfrm>
        <a:graphic>
          <a:graphicData uri="http://schemas.openxmlformats.org/presentationml/2006/ole">
            <p:oleObj spid="_x0000_s2075" name="Formula" r:id="rId6" imgW="2309368" imgH="190500" progId="">
              <p:embed/>
            </p:oleObj>
          </a:graphicData>
        </a:graphic>
      </p:graphicFrame>
      <p:graphicFrame>
        <p:nvGraphicFramePr>
          <p:cNvPr id="38" name="Object 1729"/>
          <p:cNvGraphicFramePr>
            <a:graphicFrameLocks noChangeAspect="1"/>
          </p:cNvGraphicFramePr>
          <p:nvPr/>
        </p:nvGraphicFramePr>
        <p:xfrm>
          <a:off x="2855812" y="4337092"/>
          <a:ext cx="2328068" cy="300818"/>
        </p:xfrm>
        <a:graphic>
          <a:graphicData uri="http://schemas.openxmlformats.org/presentationml/2006/ole">
            <p:oleObj spid="_x0000_s2076" name="Formula" r:id="rId7" imgW="1381252" imgH="177800" progId="">
              <p:embed/>
            </p:oleObj>
          </a:graphicData>
        </a:graphic>
      </p:graphicFrame>
      <p:graphicFrame>
        <p:nvGraphicFramePr>
          <p:cNvPr id="39" name="Object 1730"/>
          <p:cNvGraphicFramePr>
            <a:graphicFrameLocks noChangeAspect="1"/>
          </p:cNvGraphicFramePr>
          <p:nvPr/>
        </p:nvGraphicFramePr>
        <p:xfrm>
          <a:off x="1800635" y="1620395"/>
          <a:ext cx="154333" cy="207957"/>
        </p:xfrm>
        <a:graphic>
          <a:graphicData uri="http://schemas.openxmlformats.org/presentationml/2006/ole">
            <p:oleObj spid="_x0000_s2077" name="Formula" r:id="rId8" imgW="118053" imgH="158761" progId="">
              <p:embed/>
            </p:oleObj>
          </a:graphicData>
        </a:graphic>
      </p:graphicFrame>
      <p:graphicFrame>
        <p:nvGraphicFramePr>
          <p:cNvPr id="40" name="Object 1731"/>
          <p:cNvGraphicFramePr>
            <a:graphicFrameLocks noChangeAspect="1"/>
          </p:cNvGraphicFramePr>
          <p:nvPr/>
        </p:nvGraphicFramePr>
        <p:xfrm>
          <a:off x="1723469" y="2651363"/>
          <a:ext cx="154333" cy="207957"/>
        </p:xfrm>
        <a:graphic>
          <a:graphicData uri="http://schemas.openxmlformats.org/presentationml/2006/ole">
            <p:oleObj spid="_x0000_s2078" name="Formula" r:id="rId9" imgW="118053" imgH="158761" progId="">
              <p:embed/>
            </p:oleObj>
          </a:graphicData>
        </a:graphic>
      </p:graphicFrame>
      <p:graphicFrame>
        <p:nvGraphicFramePr>
          <p:cNvPr id="41" name="Object 1732"/>
          <p:cNvGraphicFramePr>
            <a:graphicFrameLocks noChangeAspect="1"/>
          </p:cNvGraphicFramePr>
          <p:nvPr/>
        </p:nvGraphicFramePr>
        <p:xfrm>
          <a:off x="1723469" y="3305229"/>
          <a:ext cx="187030" cy="205341"/>
        </p:xfrm>
        <a:graphic>
          <a:graphicData uri="http://schemas.openxmlformats.org/presentationml/2006/ole">
            <p:oleObj spid="_x0000_s2079" name="Formula" r:id="rId10" imgW="143415" imgH="157147" progId="">
              <p:embed/>
            </p:oleObj>
          </a:graphicData>
        </a:graphic>
      </p:graphicFrame>
      <p:graphicFrame>
        <p:nvGraphicFramePr>
          <p:cNvPr id="42" name="Object 1733"/>
          <p:cNvGraphicFramePr>
            <a:graphicFrameLocks noChangeAspect="1"/>
          </p:cNvGraphicFramePr>
          <p:nvPr/>
        </p:nvGraphicFramePr>
        <p:xfrm>
          <a:off x="1690772" y="4035060"/>
          <a:ext cx="187030" cy="205341"/>
        </p:xfrm>
        <a:graphic>
          <a:graphicData uri="http://schemas.openxmlformats.org/presentationml/2006/ole">
            <p:oleObj spid="_x0000_s2080" name="Formula" r:id="rId11" imgW="143415" imgH="157147" progId="">
              <p:embed/>
            </p:oleObj>
          </a:graphicData>
        </a:graphic>
      </p:graphicFrame>
      <p:graphicFrame>
        <p:nvGraphicFramePr>
          <p:cNvPr id="43" name="Object 1734"/>
          <p:cNvGraphicFramePr>
            <a:graphicFrameLocks noChangeAspect="1"/>
          </p:cNvGraphicFramePr>
          <p:nvPr/>
        </p:nvGraphicFramePr>
        <p:xfrm>
          <a:off x="2571834" y="3305229"/>
          <a:ext cx="198801" cy="222343"/>
        </p:xfrm>
        <a:graphic>
          <a:graphicData uri="http://schemas.openxmlformats.org/presentationml/2006/ole">
            <p:oleObj spid="_x0000_s2081" name="Formula" r:id="rId12" imgW="153078" imgH="169861" progId="">
              <p:embed/>
            </p:oleObj>
          </a:graphicData>
        </a:graphic>
      </p:graphicFrame>
      <p:graphicFrame>
        <p:nvGraphicFramePr>
          <p:cNvPr id="44" name="Object 1735"/>
          <p:cNvGraphicFramePr>
            <a:graphicFrameLocks noChangeAspect="1"/>
          </p:cNvGraphicFramePr>
          <p:nvPr/>
        </p:nvGraphicFramePr>
        <p:xfrm>
          <a:off x="2571834" y="4018058"/>
          <a:ext cx="198801" cy="222343"/>
        </p:xfrm>
        <a:graphic>
          <a:graphicData uri="http://schemas.openxmlformats.org/presentationml/2006/ole">
            <p:oleObj spid="_x0000_s2082" name="Formula" r:id="rId13" imgW="153078" imgH="169861" progId="">
              <p:embed/>
            </p:oleObj>
          </a:graphicData>
        </a:graphic>
      </p:graphicFrame>
      <p:sp>
        <p:nvSpPr>
          <p:cNvPr id="15" name="矩形 14">
            <a:extLst>
              <a:ext uri="{FF2B5EF4-FFF2-40B4-BE49-F238E27FC236}">
                <a16:creationId xmlns:a16="http://schemas.microsoft.com/office/drawing/2014/main" xmlns="" id="{2803275A-D733-3D6B-3032-BE341B896EDF}"/>
              </a:ext>
            </a:extLst>
          </p:cNvPr>
          <p:cNvSpPr/>
          <p:nvPr/>
        </p:nvSpPr>
        <p:spPr>
          <a:xfrm>
            <a:off x="534670" y="820738"/>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069D3E89-DD4E-C9CA-D810-9CC1129ABB73}"/>
              </a:ext>
            </a:extLst>
          </p:cNvPr>
          <p:cNvSpPr>
            <a:spLocks noGrp="1"/>
          </p:cNvSpPr>
          <p:nvPr>
            <p:ph type="title"/>
          </p:nvPr>
        </p:nvSpPr>
        <p:spPr>
          <a:xfrm>
            <a:off x="1338263" y="32148"/>
            <a:ext cx="5915025" cy="583406"/>
          </a:xfrm>
        </p:spPr>
        <p:txBody>
          <a:bodyPr>
            <a:normAutofit fontScale="90000"/>
          </a:bodyPr>
          <a:lstStyle/>
          <a:p>
            <a:pPr eaLnBrk="1" hangingPunct="1"/>
            <a:r>
              <a:rPr lang="zh-CN" altLang="en-US" dirty="0">
                <a:effectLst>
                  <a:outerShdw blurRad="38100" dist="38100" dir="2700000" algn="tl">
                    <a:srgbClr val="C0C0C0"/>
                  </a:outerShdw>
                </a:effectLst>
              </a:rPr>
              <a:t>性能度量 </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内部指标</a:t>
            </a:r>
          </a:p>
        </p:txBody>
      </p:sp>
      <p:sp>
        <p:nvSpPr>
          <p:cNvPr id="20482" name="内容占位符 4">
            <a:extLst>
              <a:ext uri="{FF2B5EF4-FFF2-40B4-BE49-F238E27FC236}">
                <a16:creationId xmlns:a16="http://schemas.microsoft.com/office/drawing/2014/main" xmlns="" id="{25070BAD-5227-5FB5-99AF-1F620674EB45}"/>
              </a:ext>
            </a:extLst>
          </p:cNvPr>
          <p:cNvSpPr>
            <a:spLocks noGrp="1"/>
          </p:cNvSpPr>
          <p:nvPr>
            <p:ph idx="1"/>
          </p:nvPr>
        </p:nvSpPr>
        <p:spPr>
          <a:xfrm>
            <a:off x="221843" y="985838"/>
            <a:ext cx="6872377" cy="3555206"/>
          </a:xfrm>
        </p:spPr>
        <p:txBody>
          <a:bodyPr>
            <a:normAutofit/>
          </a:bodyPr>
          <a:lstStyle/>
          <a:p>
            <a:pPr indent="-269081"/>
            <a:r>
              <a:rPr lang="en-US" altLang="zh-CN" dirty="0" err="1"/>
              <a:t>DB</a:t>
            </a:r>
            <a:r>
              <a:rPr dirty="0" err="1"/>
              <a:t>指数（</a:t>
            </a:r>
            <a:r>
              <a:rPr lang="en-US" altLang="zh-CN" dirty="0" err="1"/>
              <a:t>Davies-Bouldin</a:t>
            </a:r>
            <a:r>
              <a:rPr lang="en-US" altLang="zh-CN" dirty="0"/>
              <a:t> Index, DBI</a:t>
            </a:r>
            <a:r>
              <a:rPr dirty="0"/>
              <a:t>）</a:t>
            </a:r>
            <a:endParaRPr lang="en-US" dirty="0"/>
          </a:p>
          <a:p>
            <a:pPr indent="-269081">
              <a:buNone/>
            </a:pPr>
            <a:endParaRPr lang="en-US" altLang="zh-CN" dirty="0" smtClean="0"/>
          </a:p>
          <a:p>
            <a:pPr indent="-269081">
              <a:buNone/>
            </a:pPr>
            <a:endParaRPr lang="en-US" altLang="zh-CN" dirty="0"/>
          </a:p>
          <a:p>
            <a:pPr indent="-269081"/>
            <a:r>
              <a:rPr lang="en-US" altLang="zh-CN" dirty="0" err="1"/>
              <a:t>Dunn</a:t>
            </a:r>
            <a:r>
              <a:rPr dirty="0" err="1"/>
              <a:t>指数（</a:t>
            </a:r>
            <a:r>
              <a:rPr lang="en-US" dirty="0" err="1"/>
              <a:t>Dunn</a:t>
            </a:r>
            <a:r>
              <a:rPr lang="en-US" dirty="0"/>
              <a:t> Index, DI</a:t>
            </a:r>
            <a:r>
              <a:rPr dirty="0"/>
              <a:t>）</a:t>
            </a:r>
            <a:endParaRPr lang="en-US" altLang="zh-CN" dirty="0"/>
          </a:p>
        </p:txBody>
      </p:sp>
      <p:grpSp>
        <p:nvGrpSpPr>
          <p:cNvPr id="10" name="组合 9"/>
          <p:cNvGrpSpPr/>
          <p:nvPr/>
        </p:nvGrpSpPr>
        <p:grpSpPr>
          <a:xfrm>
            <a:off x="6392438" y="2077701"/>
            <a:ext cx="1250156" cy="2019716"/>
            <a:chOff x="6392438" y="2077701"/>
            <a:chExt cx="1250156" cy="2019716"/>
          </a:xfrm>
        </p:grpSpPr>
        <p:sp>
          <p:nvSpPr>
            <p:cNvPr id="20486" name="TextBox 5">
              <a:extLst>
                <a:ext uri="{FF2B5EF4-FFF2-40B4-BE49-F238E27FC236}">
                  <a16:creationId xmlns:a16="http://schemas.microsoft.com/office/drawing/2014/main" xmlns="" id="{99A19F05-F63E-E812-3137-0A70BBDE5A8C}"/>
                </a:ext>
              </a:extLst>
            </p:cNvPr>
            <p:cNvSpPr txBox="1">
              <a:spLocks noChangeArrowheads="1"/>
            </p:cNvSpPr>
            <p:nvPr/>
          </p:nvSpPr>
          <p:spPr bwMode="auto">
            <a:xfrm>
              <a:off x="6392438" y="2077701"/>
              <a:ext cx="12501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C00000"/>
                  </a:solidFill>
                  <a:latin typeface="Verdana" panose="020B0604030504040204" pitchFamily="34" charset="0"/>
                  <a:ea typeface="幼圆" panose="02010509060101010101" pitchFamily="49" charset="-122"/>
                </a:rPr>
                <a:t>越小越好</a:t>
              </a:r>
              <a:r>
                <a:rPr lang="en-US" altLang="zh-CN" sz="2000" dirty="0">
                  <a:solidFill>
                    <a:srgbClr val="C00000"/>
                  </a:solidFill>
                  <a:latin typeface="Verdana" panose="020B0604030504040204" pitchFamily="34" charset="0"/>
                  <a:ea typeface="幼圆" panose="02010509060101010101" pitchFamily="49" charset="-122"/>
                </a:rPr>
                <a:t>.</a:t>
              </a:r>
              <a:endParaRPr lang="zh-CN" altLang="en-US" sz="2000" dirty="0">
                <a:solidFill>
                  <a:srgbClr val="C00000"/>
                </a:solidFill>
                <a:latin typeface="Verdana" panose="020B0604030504040204" pitchFamily="34" charset="0"/>
                <a:ea typeface="幼圆" panose="02010509060101010101" pitchFamily="49" charset="-122"/>
              </a:endParaRPr>
            </a:p>
          </p:txBody>
        </p:sp>
        <p:sp>
          <p:nvSpPr>
            <p:cNvPr id="20487" name="TextBox 6">
              <a:extLst>
                <a:ext uri="{FF2B5EF4-FFF2-40B4-BE49-F238E27FC236}">
                  <a16:creationId xmlns:a16="http://schemas.microsoft.com/office/drawing/2014/main" xmlns="" id="{381382BA-EC7D-3815-B91E-DAA027C7CFFB}"/>
                </a:ext>
              </a:extLst>
            </p:cNvPr>
            <p:cNvSpPr txBox="1">
              <a:spLocks noChangeArrowheads="1"/>
            </p:cNvSpPr>
            <p:nvPr/>
          </p:nvSpPr>
          <p:spPr bwMode="auto">
            <a:xfrm>
              <a:off x="6392438" y="3697307"/>
              <a:ext cx="12501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C00000"/>
                  </a:solidFill>
                  <a:latin typeface="Verdana" panose="020B0604030504040204" pitchFamily="34" charset="0"/>
                  <a:ea typeface="幼圆" panose="02010509060101010101" pitchFamily="49" charset="-122"/>
                </a:rPr>
                <a:t>越大越好</a:t>
              </a:r>
              <a:r>
                <a:rPr lang="en-US" altLang="zh-CN" sz="2000" dirty="0">
                  <a:solidFill>
                    <a:srgbClr val="C00000"/>
                  </a:solidFill>
                  <a:latin typeface="Verdana" panose="020B0604030504040204" pitchFamily="34" charset="0"/>
                  <a:ea typeface="幼圆" panose="02010509060101010101" pitchFamily="49" charset="-122"/>
                </a:rPr>
                <a:t>.</a:t>
              </a:r>
              <a:endParaRPr lang="zh-CN" altLang="en-US" sz="2000" dirty="0">
                <a:solidFill>
                  <a:srgbClr val="C00000"/>
                </a:solidFill>
                <a:latin typeface="Verdana" panose="020B0604030504040204" pitchFamily="34" charset="0"/>
                <a:ea typeface="幼圆" panose="02010509060101010101" pitchFamily="49" charset="-122"/>
              </a:endParaRPr>
            </a:p>
          </p:txBody>
        </p:sp>
      </p:grpSp>
      <p:graphicFrame>
        <p:nvGraphicFramePr>
          <p:cNvPr id="1027" name="Object 940"/>
          <p:cNvGraphicFramePr>
            <a:graphicFrameLocks noChangeAspect="1"/>
          </p:cNvGraphicFramePr>
          <p:nvPr/>
        </p:nvGraphicFramePr>
        <p:xfrm>
          <a:off x="1338263" y="1868139"/>
          <a:ext cx="4057332" cy="715518"/>
        </p:xfrm>
        <a:graphic>
          <a:graphicData uri="http://schemas.openxmlformats.org/presentationml/2006/ole">
            <p:oleObj spid="_x0000_s1027" name="Formula" r:id="rId3" imgW="2627376" imgH="462788" progId="">
              <p:embed/>
            </p:oleObj>
          </a:graphicData>
        </a:graphic>
      </p:graphicFrame>
      <p:graphicFrame>
        <p:nvGraphicFramePr>
          <p:cNvPr id="1028" name="Object 941"/>
          <p:cNvGraphicFramePr>
            <a:graphicFrameLocks noChangeAspect="1"/>
          </p:cNvGraphicFramePr>
          <p:nvPr/>
        </p:nvGraphicFramePr>
        <p:xfrm>
          <a:off x="1338263" y="3672056"/>
          <a:ext cx="4331017" cy="618958"/>
        </p:xfrm>
        <a:graphic>
          <a:graphicData uri="http://schemas.openxmlformats.org/presentationml/2006/ole">
            <p:oleObj spid="_x0000_s1028" name="Formula" r:id="rId4" imgW="2705608" imgH="386080" progId="">
              <p:embed/>
            </p:oleObj>
          </a:graphicData>
        </a:graphic>
      </p:graphicFrame>
      <p:sp>
        <p:nvSpPr>
          <p:cNvPr id="9" name="矩形 8">
            <a:extLst>
              <a:ext uri="{FF2B5EF4-FFF2-40B4-BE49-F238E27FC236}">
                <a16:creationId xmlns:a16="http://schemas.microsoft.com/office/drawing/2014/main" xmlns="" id="{2803275A-D733-3D6B-3032-BE341B896EDF}"/>
              </a:ext>
            </a:extLst>
          </p:cNvPr>
          <p:cNvSpPr/>
          <p:nvPr/>
        </p:nvSpPr>
        <p:spPr>
          <a:xfrm>
            <a:off x="412031" y="661592"/>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7731" y="99060"/>
            <a:ext cx="8603587" cy="815340"/>
          </a:xfrm>
        </p:spPr>
        <p:txBody>
          <a:bodyPr/>
          <a:lstStyle/>
          <a:p>
            <a:r>
              <a:rPr lang="zh-CN" altLang="en-US" dirty="0"/>
              <a:t>无监督学习的例子</a:t>
            </a:r>
            <a:endParaRPr kumimoji="1" lang="zh-CN" altLang="en-US" dirty="0"/>
          </a:p>
        </p:txBody>
      </p:sp>
      <p:sp>
        <p:nvSpPr>
          <p:cNvPr id="19" name="内容占位符 18"/>
          <p:cNvSpPr>
            <a:spLocks noGrp="1"/>
          </p:cNvSpPr>
          <p:nvPr>
            <p:ph idx="1"/>
          </p:nvPr>
        </p:nvSpPr>
        <p:spPr/>
        <p:txBody>
          <a:bodyPr/>
          <a:lstStyle/>
          <a:p>
            <a:r>
              <a:rPr lang="zh-CN" altLang="en-US" dirty="0"/>
              <a:t>尘肺分期自动判读中的肺野分割</a:t>
            </a:r>
          </a:p>
        </p:txBody>
      </p:sp>
      <p:pic>
        <p:nvPicPr>
          <p:cNvPr id="3074" name="Picture 2"/>
          <p:cNvPicPr>
            <a:picLocks noChangeAspect="1" noChangeArrowheads="1"/>
          </p:cNvPicPr>
          <p:nvPr/>
        </p:nvPicPr>
        <p:blipFill>
          <a:blip r:embed="rId3"/>
          <a:srcRect/>
          <a:stretch>
            <a:fillRect/>
          </a:stretch>
        </p:blipFill>
        <p:spPr bwMode="auto">
          <a:xfrm>
            <a:off x="1092751" y="2065338"/>
            <a:ext cx="6320329" cy="255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031" y="141609"/>
            <a:ext cx="8603587" cy="612771"/>
          </a:xfrm>
        </p:spPr>
        <p:txBody>
          <a:bodyPr>
            <a:normAutofit fontScale="90000"/>
          </a:bodyPr>
          <a:lstStyle/>
          <a:p>
            <a:r>
              <a:rPr lang="zh-CN" altLang="en-US" dirty="0"/>
              <a:t>无监督学习的例子</a:t>
            </a:r>
            <a:endParaRPr kumimoji="1" lang="zh-CN" altLang="en-US" dirty="0"/>
          </a:p>
        </p:txBody>
      </p:sp>
      <p:sp>
        <p:nvSpPr>
          <p:cNvPr id="19" name="内容占位符 18"/>
          <p:cNvSpPr>
            <a:spLocks noGrp="1"/>
          </p:cNvSpPr>
          <p:nvPr>
            <p:ph idx="1"/>
          </p:nvPr>
        </p:nvSpPr>
        <p:spPr>
          <a:xfrm>
            <a:off x="412030" y="924560"/>
            <a:ext cx="8731969" cy="3474725"/>
          </a:xfrm>
        </p:spPr>
        <p:txBody>
          <a:bodyPr>
            <a:normAutofit/>
          </a:bodyPr>
          <a:lstStyle/>
          <a:p>
            <a:r>
              <a:rPr lang="zh-CN" altLang="en-US" sz="2400" dirty="0">
                <a:latin typeface="宋体" panose="02010600030101010101" pitchFamily="2" charset="-122"/>
              </a:rPr>
              <a:t>客户分割（</a:t>
            </a:r>
            <a:r>
              <a:rPr lang="en-US" altLang="zh-CN" sz="2400" dirty="0">
                <a:latin typeface="宋体" panose="02010600030101010101" pitchFamily="2" charset="-122"/>
              </a:rPr>
              <a:t>segmentation）</a:t>
            </a:r>
            <a:r>
              <a:rPr lang="zh-CN" altLang="en-US" sz="2400" dirty="0">
                <a:latin typeface="宋体" panose="02010600030101010101" pitchFamily="2" charset="-122"/>
              </a:rPr>
              <a:t>是一种</a:t>
            </a:r>
            <a:r>
              <a:rPr lang="zh-CN" altLang="en-US" sz="2400" dirty="0" smtClean="0">
                <a:latin typeface="宋体" panose="02010600030101010101" pitchFamily="2" charset="-122"/>
              </a:rPr>
              <a:t>发现客户</a:t>
            </a:r>
            <a:r>
              <a:rPr lang="zh-CN" altLang="en-US" sz="2400" dirty="0">
                <a:latin typeface="宋体" panose="02010600030101010101" pitchFamily="2" charset="-122"/>
              </a:rPr>
              <a:t>特性的方法。基于数据内部结构的分割将自然客户分组</a:t>
            </a:r>
            <a:r>
              <a:rPr lang="en-US" altLang="zh-CN" sz="2400" dirty="0">
                <a:latin typeface="宋体" panose="02010600030101010101" pitchFamily="2" charset="-122"/>
              </a:rPr>
              <a:t>,</a:t>
            </a:r>
            <a:r>
              <a:rPr lang="zh-CN" altLang="en-US" sz="2400" dirty="0">
                <a:latin typeface="宋体" panose="02010600030101010101" pitchFamily="2" charset="-122"/>
              </a:rPr>
              <a:t>从而给你一个客户信息的概况，这可以直接转化为增加客户的经营策略。</a:t>
            </a:r>
          </a:p>
        </p:txBody>
      </p:sp>
      <p:pic>
        <p:nvPicPr>
          <p:cNvPr id="9" name="Picture 2"/>
          <p:cNvPicPr>
            <a:picLocks noChangeAspect="1" noChangeArrowheads="1"/>
          </p:cNvPicPr>
          <p:nvPr/>
        </p:nvPicPr>
        <p:blipFill>
          <a:blip r:embed="rId3"/>
          <a:srcRect/>
          <a:stretch>
            <a:fillRect/>
          </a:stretch>
        </p:blipFill>
        <p:spPr bwMode="auto">
          <a:xfrm>
            <a:off x="1219895" y="2171699"/>
            <a:ext cx="6987857" cy="2830191"/>
          </a:xfrm>
          <a:prstGeom prst="rect">
            <a:avLst/>
          </a:prstGeom>
          <a:noFill/>
          <a:ln w="762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9389" y="84414"/>
            <a:ext cx="8603587" cy="652585"/>
          </a:xfrm>
        </p:spPr>
        <p:txBody>
          <a:bodyPr>
            <a:normAutofit fontScale="90000"/>
          </a:bodyPr>
          <a:lstStyle/>
          <a:p>
            <a:r>
              <a:rPr lang="zh-CN" altLang="en-US" dirty="0"/>
              <a:t>无监督学习的例子</a:t>
            </a:r>
            <a:endParaRPr lang="zh-CN" altLang="zh-CN" dirty="0"/>
          </a:p>
        </p:txBody>
      </p:sp>
      <p:pic>
        <p:nvPicPr>
          <p:cNvPr id="16388" name="Picture 4"/>
          <p:cNvPicPr>
            <a:picLocks noChangeAspect="1" noChangeArrowheads="1"/>
          </p:cNvPicPr>
          <p:nvPr/>
        </p:nvPicPr>
        <p:blipFill>
          <a:blip r:embed="rId3"/>
          <a:srcRect/>
          <a:stretch>
            <a:fillRect/>
          </a:stretch>
        </p:blipFill>
        <p:spPr bwMode="auto">
          <a:xfrm>
            <a:off x="379017" y="736999"/>
            <a:ext cx="7206931" cy="4300474"/>
          </a:xfrm>
          <a:prstGeom prst="rect">
            <a:avLst/>
          </a:prstGeom>
          <a:noFill/>
          <a:ln w="76200" algn="ctr">
            <a:noFill/>
            <a:miter lim="800000"/>
            <a:headEnd/>
            <a:tailEnd/>
          </a:ln>
        </p:spPr>
      </p:pic>
      <p:sp>
        <p:nvSpPr>
          <p:cNvPr id="5" name="矩形 4"/>
          <p:cNvSpPr/>
          <p:nvPr/>
        </p:nvSpPr>
        <p:spPr>
          <a:xfrm>
            <a:off x="6256892" y="658360"/>
            <a:ext cx="2741456" cy="369332"/>
          </a:xfrm>
          <a:prstGeom prst="rect">
            <a:avLst/>
          </a:prstGeom>
        </p:spPr>
        <p:txBody>
          <a:bodyPr wrap="none">
            <a:spAutoFit/>
          </a:bodyPr>
          <a:lstStyle/>
          <a:p>
            <a:pPr latinLnBrk="1"/>
            <a:r>
              <a:rPr lang="zh-CN" altLang="en-US" b="1" dirty="0" smtClean="0"/>
              <a:t>聚类在信息检索中的应用</a:t>
            </a:r>
            <a:endParaRPr lang="zh-CN" altLang="en-US" b="1" dirty="0"/>
          </a:p>
        </p:txBody>
      </p:sp>
      <p:sp>
        <p:nvSpPr>
          <p:cNvPr id="6" name="TextBox 3"/>
          <p:cNvSpPr txBox="1">
            <a:spLocks noChangeArrowheads="1"/>
          </p:cNvSpPr>
          <p:nvPr/>
        </p:nvSpPr>
        <p:spPr bwMode="auto">
          <a:xfrm>
            <a:off x="7585948" y="1257300"/>
            <a:ext cx="1219200" cy="3140075"/>
          </a:xfrm>
          <a:prstGeom prst="rect">
            <a:avLst/>
          </a:prstGeom>
          <a:noFill/>
          <a:ln w="9525">
            <a:noFill/>
            <a:miter lim="800000"/>
            <a:headEnd/>
            <a:tailEnd/>
          </a:ln>
        </p:spPr>
        <p:txBody>
          <a:bodyPr>
            <a:spAutoFit/>
          </a:bodyPr>
          <a:lstStyle/>
          <a:p>
            <a:r>
              <a:rPr lang="zh-CN" altLang="en-US" dirty="0"/>
              <a:t>对相似的文档或超链接进行聚类，由于类别数远小于文档数，能够加快用户寻找相关信息的</a:t>
            </a:r>
            <a:r>
              <a:rPr lang="zh-CN" altLang="en-US" dirty="0" smtClean="0"/>
              <a:t>速度</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031" y="273847"/>
            <a:ext cx="8603587" cy="412269"/>
          </a:xfrm>
        </p:spPr>
        <p:txBody>
          <a:bodyPr>
            <a:normAutofit fontScale="90000"/>
          </a:bodyPr>
          <a:lstStyle/>
          <a:p>
            <a:r>
              <a:rPr kumimoji="1" lang="zh-CN" altLang="en-US" dirty="0"/>
              <a:t>聚类</a:t>
            </a:r>
            <a:r>
              <a:rPr kumimoji="1" lang="zh-CN" altLang="en-US" dirty="0">
                <a:latin typeface="Times New Roman" pitchFamily="18" charset="0"/>
                <a:cs typeface="Times New Roman" pitchFamily="18" charset="0"/>
              </a:rPr>
              <a:t>（</a:t>
            </a:r>
            <a:r>
              <a:rPr kumimoji="1" lang="en-US" altLang="zh-CN" dirty="0">
                <a:latin typeface="Times New Roman" pitchFamily="18" charset="0"/>
                <a:cs typeface="Times New Roman" pitchFamily="18" charset="0"/>
              </a:rPr>
              <a:t>Clustering</a:t>
            </a:r>
            <a:r>
              <a:rPr kumimoji="1" lang="zh-CN" altLang="en-US" dirty="0">
                <a:latin typeface="Times New Roman" pitchFamily="18" charset="0"/>
                <a:cs typeface="Times New Roman" pitchFamily="18" charset="0"/>
              </a:rPr>
              <a:t>）</a:t>
            </a:r>
          </a:p>
        </p:txBody>
      </p:sp>
      <p:sp>
        <p:nvSpPr>
          <p:cNvPr id="19" name="内容占位符 18"/>
          <p:cNvSpPr>
            <a:spLocks noGrp="1"/>
          </p:cNvSpPr>
          <p:nvPr>
            <p:ph idx="1"/>
          </p:nvPr>
        </p:nvSpPr>
        <p:spPr>
          <a:xfrm>
            <a:off x="367883" y="1173480"/>
            <a:ext cx="8402336" cy="3263504"/>
          </a:xfrm>
        </p:spPr>
        <p:txBody>
          <a:bodyPr>
            <a:normAutofit fontScale="85000" lnSpcReduction="10000"/>
          </a:bodyPr>
          <a:lstStyle/>
          <a:p>
            <a:r>
              <a:rPr lang="zh-CN" altLang="en-US" b="1" dirty="0"/>
              <a:t>聚类定义</a:t>
            </a:r>
            <a:r>
              <a:rPr lang="zh-CN" altLang="en-US" dirty="0"/>
              <a:t>：</a:t>
            </a:r>
            <a:endParaRPr lang="en-US" altLang="zh-CN" dirty="0"/>
          </a:p>
          <a:p>
            <a:pPr lvl="1"/>
            <a:r>
              <a:rPr lang="zh-CN" altLang="zh-CN" dirty="0"/>
              <a:t>在一堆的数据中寻找一种</a:t>
            </a:r>
            <a:r>
              <a:rPr lang="en-US" altLang="zh-CN" dirty="0"/>
              <a:t>”</a:t>
            </a:r>
            <a:r>
              <a:rPr lang="zh-CN" altLang="zh-CN" dirty="0"/>
              <a:t>自然分组</a:t>
            </a:r>
            <a:r>
              <a:rPr lang="en-US" altLang="zh-CN" dirty="0"/>
              <a:t>”(k</a:t>
            </a:r>
            <a:r>
              <a:rPr lang="zh-CN" altLang="zh-CN" dirty="0"/>
              <a:t>组</a:t>
            </a:r>
            <a:r>
              <a:rPr lang="en-US" altLang="zh-CN" dirty="0"/>
              <a:t>)</a:t>
            </a:r>
            <a:r>
              <a:rPr lang="zh-CN" altLang="zh-CN" dirty="0"/>
              <a:t>。聚类中的组叫做簇（</a:t>
            </a:r>
            <a:r>
              <a:rPr lang="en-US" altLang="zh-CN" dirty="0"/>
              <a:t>Cluster</a:t>
            </a:r>
            <a:r>
              <a:rPr lang="zh-CN" altLang="zh-CN" dirty="0"/>
              <a:t>）希望同簇的样本较为相似，而不同簇的样本间有明显不同</a:t>
            </a:r>
            <a:r>
              <a:rPr lang="zh-CN" altLang="zh-CN" dirty="0" smtClean="0"/>
              <a:t>。</a:t>
            </a:r>
            <a:endParaRPr lang="en-US" altLang="zh-CN" dirty="0" smtClean="0"/>
          </a:p>
          <a:p>
            <a:pPr lvl="1"/>
            <a:r>
              <a:rPr lang="zh-CN" altLang="en-US" dirty="0" smtClean="0"/>
              <a:t>物以类聚。按照某一个特定的标准（比如距离），把一个数据集分割成不同的类或簇，使得同一个簇内的数据对象的相似性尽可能大，同时不在同一个簇内的数据对象的差异性也尽可能大。也即聚类后同一类的数据尽可能聚集到一起，不同类数据尽量分离。</a:t>
            </a:r>
            <a:endParaRPr lang="zh-CN" altLang="zh-CN" dirty="0"/>
          </a:p>
          <a:p>
            <a:endParaRPr lang="zh-CN" altLang="en-US" dirty="0"/>
          </a:p>
        </p:txBody>
      </p:sp>
      <p:sp>
        <p:nvSpPr>
          <p:cNvPr id="3" name="矩形 2">
            <a:extLst>
              <a:ext uri="{FF2B5EF4-FFF2-40B4-BE49-F238E27FC236}">
                <a16:creationId xmlns:a16="http://schemas.microsoft.com/office/drawing/2014/main" xmlns="" id="{CB31DF96-80D7-A9D2-7226-9F609DA7B85E}"/>
              </a:ext>
            </a:extLst>
          </p:cNvPr>
          <p:cNvSpPr/>
          <p:nvPr/>
        </p:nvSpPr>
        <p:spPr>
          <a:xfrm>
            <a:off x="412031" y="824230"/>
            <a:ext cx="835818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2179</TotalTime>
  <Words>2649</Words>
  <Application>Microsoft Office PowerPoint</Application>
  <PresentationFormat>全屏显示(16:9)</PresentationFormat>
  <Paragraphs>376</Paragraphs>
  <Slides>52</Slides>
  <Notes>31</Notes>
  <HiddenSlides>0</HiddenSlides>
  <MMClips>0</MMClips>
  <ScaleCrop>false</ScaleCrop>
  <HeadingPairs>
    <vt:vector size="6" baseType="variant">
      <vt:variant>
        <vt:lpstr>主题</vt:lpstr>
      </vt:variant>
      <vt:variant>
        <vt:i4>4</vt:i4>
      </vt:variant>
      <vt:variant>
        <vt:lpstr>嵌入 OLE 服务器</vt:lpstr>
      </vt:variant>
      <vt:variant>
        <vt:i4>5</vt:i4>
      </vt:variant>
      <vt:variant>
        <vt:lpstr>幻灯片标题</vt:lpstr>
      </vt:variant>
      <vt:variant>
        <vt:i4>52</vt:i4>
      </vt:variant>
    </vt:vector>
  </HeadingPairs>
  <TitlesOfParts>
    <vt:vector size="61" baseType="lpstr">
      <vt:lpstr>1_Office Theme</vt:lpstr>
      <vt:lpstr>Office 主题</vt:lpstr>
      <vt:lpstr>1_聚合</vt:lpstr>
      <vt:lpstr>聚合</vt:lpstr>
      <vt:lpstr>Formula</vt:lpstr>
      <vt:lpstr>Document</vt:lpstr>
      <vt:lpstr>Microsoft Equation 3.0</vt:lpstr>
      <vt:lpstr>Microsoft 公式 3.0</vt:lpstr>
      <vt:lpstr>MathType 6.0 Equation</vt:lpstr>
      <vt:lpstr>无监督学习 （Unsupervised Learning）</vt:lpstr>
      <vt:lpstr>目录</vt:lpstr>
      <vt:lpstr>无监督学习</vt:lpstr>
      <vt:lpstr>为什么要无监督学习？</vt:lpstr>
      <vt:lpstr>无监督学习的应用背景</vt:lpstr>
      <vt:lpstr>无监督学习的例子</vt:lpstr>
      <vt:lpstr>无监督学习的例子</vt:lpstr>
      <vt:lpstr>无监督学习的例子</vt:lpstr>
      <vt:lpstr>聚类（Clustering）</vt:lpstr>
      <vt:lpstr>幻灯片 10</vt:lpstr>
      <vt:lpstr>举例说明两者的区别 </vt:lpstr>
      <vt:lpstr>Vehicle Example</vt:lpstr>
      <vt:lpstr>Vehicle Clusters</vt:lpstr>
      <vt:lpstr>聚类算法分类1</vt:lpstr>
      <vt:lpstr>聚类算法分类2</vt:lpstr>
      <vt:lpstr>聚类分类3</vt:lpstr>
      <vt:lpstr>目录</vt:lpstr>
      <vt:lpstr>        什么是一个好的聚类方法?</vt:lpstr>
      <vt:lpstr>相似性(similarity)  </vt:lpstr>
      <vt:lpstr>数据类型</vt:lpstr>
      <vt:lpstr>差异性表示</vt:lpstr>
      <vt:lpstr>区间标度变量差异度计算</vt:lpstr>
      <vt:lpstr>距离计算公式</vt:lpstr>
      <vt:lpstr>幻灯片 24</vt:lpstr>
      <vt:lpstr>各种距离的图示</vt:lpstr>
      <vt:lpstr>目录</vt:lpstr>
      <vt:lpstr>k-均值(k-means)算法</vt:lpstr>
      <vt:lpstr>1.  划分的准则函数</vt:lpstr>
      <vt:lpstr>聚类过程</vt:lpstr>
      <vt:lpstr>2. 算法描述</vt:lpstr>
      <vt:lpstr> </vt:lpstr>
      <vt:lpstr>Example :</vt:lpstr>
      <vt:lpstr>Example</vt:lpstr>
      <vt:lpstr>迭代1</vt:lpstr>
      <vt:lpstr>迭代2</vt:lpstr>
      <vt:lpstr>思考？</vt:lpstr>
      <vt:lpstr>K值的选择</vt:lpstr>
      <vt:lpstr>K值的选择</vt:lpstr>
      <vt:lpstr>K值的选择</vt:lpstr>
      <vt:lpstr>K均值实战</vt:lpstr>
      <vt:lpstr>算法的优缺点</vt:lpstr>
      <vt:lpstr>改进算法</vt:lpstr>
      <vt:lpstr>二分K-均值</vt:lpstr>
      <vt:lpstr>性能度量</vt:lpstr>
      <vt:lpstr>外部评价指标</vt:lpstr>
      <vt:lpstr>外部评价指标</vt:lpstr>
      <vt:lpstr>外部评价指标</vt:lpstr>
      <vt:lpstr>外部评价指标</vt:lpstr>
      <vt:lpstr>外部评价指标</vt:lpstr>
      <vt:lpstr>外部评价指标</vt:lpstr>
      <vt:lpstr>性能度量 – 内部指标</vt:lpstr>
      <vt:lpstr>性能度量 – 内部指标</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k-近邻算法 （k Nearest Neighbors, kNN ）</dc:title>
  <dc:creator>chen</dc:creator>
  <cp:lastModifiedBy>USER</cp:lastModifiedBy>
  <cp:revision>253</cp:revision>
  <cp:lastPrinted>2021-10-24T04:24:22Z</cp:lastPrinted>
  <dcterms:created xsi:type="dcterms:W3CDTF">2017-08-24T01:13:00Z</dcterms:created>
  <dcterms:modified xsi:type="dcterms:W3CDTF">2023-04-07T03:40:50Z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