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84" r:id="rId2"/>
    <p:sldMasterId id="2147483672" r:id="rId3"/>
    <p:sldMasterId id="2147483660" r:id="rId4"/>
    <p:sldMasterId id="2147483712" r:id="rId5"/>
  </p:sldMasterIdLst>
  <p:notesMasterIdLst>
    <p:notesMasterId r:id="rId50"/>
  </p:notesMasterIdLst>
  <p:sldIdLst>
    <p:sldId id="256" r:id="rId6"/>
    <p:sldId id="684" r:id="rId7"/>
    <p:sldId id="326" r:id="rId8"/>
    <p:sldId id="425" r:id="rId9"/>
    <p:sldId id="668" r:id="rId10"/>
    <p:sldId id="427" r:id="rId11"/>
    <p:sldId id="429" r:id="rId12"/>
    <p:sldId id="430" r:id="rId13"/>
    <p:sldId id="431" r:id="rId14"/>
    <p:sldId id="1507" r:id="rId15"/>
    <p:sldId id="432" r:id="rId16"/>
    <p:sldId id="781" r:id="rId17"/>
    <p:sldId id="434" r:id="rId18"/>
    <p:sldId id="435" r:id="rId19"/>
    <p:sldId id="436" r:id="rId20"/>
    <p:sldId id="437" r:id="rId21"/>
    <p:sldId id="661" r:id="rId22"/>
    <p:sldId id="438" r:id="rId23"/>
    <p:sldId id="439" r:id="rId24"/>
    <p:sldId id="440" r:id="rId25"/>
    <p:sldId id="441" r:id="rId26"/>
    <p:sldId id="442" r:id="rId27"/>
    <p:sldId id="1508" r:id="rId28"/>
    <p:sldId id="444" r:id="rId29"/>
    <p:sldId id="445" r:id="rId30"/>
    <p:sldId id="447" r:id="rId31"/>
    <p:sldId id="448" r:id="rId32"/>
    <p:sldId id="449" r:id="rId33"/>
    <p:sldId id="1509" r:id="rId34"/>
    <p:sldId id="1510" r:id="rId35"/>
    <p:sldId id="450" r:id="rId36"/>
    <p:sldId id="472" r:id="rId37"/>
    <p:sldId id="473" r:id="rId38"/>
    <p:sldId id="451" r:id="rId39"/>
    <p:sldId id="485" r:id="rId40"/>
    <p:sldId id="486" r:id="rId41"/>
    <p:sldId id="487" r:id="rId42"/>
    <p:sldId id="488" r:id="rId43"/>
    <p:sldId id="452" r:id="rId44"/>
    <p:sldId id="453" r:id="rId45"/>
    <p:sldId id="455" r:id="rId46"/>
    <p:sldId id="461" r:id="rId47"/>
    <p:sldId id="465" r:id="rId48"/>
    <p:sldId id="527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6D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318" autoAdjust="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&#24037;&#20316;&#31807;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2"/>
                <c:pt idx="0">
                  <c:v>Hadoop</c:v>
                </c:pt>
                <c:pt idx="1">
                  <c:v>Spark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110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6-4947-B804-3777EC48C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007168"/>
        <c:axId val="82009088"/>
      </c:barChart>
      <c:catAx>
        <c:axId val="82007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009088"/>
        <c:crosses val="autoZero"/>
        <c:auto val="1"/>
        <c:lblAlgn val="ctr"/>
        <c:lblOffset val="100"/>
        <c:noMultiLvlLbl val="0"/>
      </c:catAx>
      <c:valAx>
        <c:axId val="82009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执行时间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2007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FE0CA-FF63-49BF-8EB2-BD76456CE528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27E57-2099-44D6-A500-11B07BFFE4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4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s.apache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kubernetes.io/" TargetMode="External"/><Relationship Id="rId5" Type="http://schemas.openxmlformats.org/officeDocument/2006/relationships/hyperlink" Target="https://hadoop.apache.org/docs/current/hadoop-yarn/hadoop-yarn-site/YARN.html" TargetMode="External"/><Relationship Id="rId4" Type="http://schemas.openxmlformats.org/officeDocument/2006/relationships/hyperlink" Target="http://spark.apache.org/docs/latest/spark-standalone.ht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1FCB8-7DA7-4196-8DB1-31AC8CDCB1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96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提供了统一的解决方案。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可以用于批处理、交互式查询（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 SQL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）、实时流处理（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 Streaming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）、机器学习（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 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MLlib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）和图计算（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GraphX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）。这些不同类型的处理都可以在同一个应用中无缝使用。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统一的解决方案非常具有吸引力，毕竟任何公司都想用统一的平台去处理遇到的问题，减少开发和维护的人力成本和部署平台的物力成本。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可以非常方便地与其他的开源产品进行融合。比如，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可以使用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Apache 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作为它的资源管理和调度器，器，并且可以处理所有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支持的数据，包括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HDFS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Cassandra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等。这对于已经部署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Hadoop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集群的用户特别重要，因为不需要做任何数据迁移就可以使用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的强大处理能力。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也可以不依赖于第三方的资源管理和调度器，它实现了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Standalone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作为其内置的资源管理和调度框架，这样进一步降低了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的使用门槛，使得所有人都可以非常容易地部署和使用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。此外，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还提供了在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EC2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上部署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Standalone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集群的工具。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Mesos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可以运行在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Mesos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里面（</a:t>
            </a:r>
            <a:r>
              <a:rPr lang="en-US" altLang="zh-CN" sz="12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Mesos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类似于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的一个资源调度框架）</a:t>
            </a:r>
          </a:p>
          <a:p>
            <a:r>
              <a:rPr lang="en-US" altLang="zh-CN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4"/>
              </a:rPr>
              <a:t>standalone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自己可以给自己分配资源（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</a:t>
            </a:r>
            <a:endParaRPr lang="en-US" altLang="zh-CN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5"/>
              </a:rPr>
              <a:t>YARN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可以运行在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yarn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上面</a:t>
            </a:r>
          </a:p>
          <a:p>
            <a:r>
              <a:rPr lang="zh-CN" altLang="en-US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Kubernetes</a:t>
            </a:r>
            <a:r>
              <a:rPr lang="zh-CN" altLang="en-US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Spark</a:t>
            </a:r>
            <a:r>
              <a:rPr lang="zh-CN" alt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接收</a:t>
            </a:r>
            <a:r>
              <a:rPr lang="zh-CN" altLang="en-US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6"/>
              </a:rPr>
              <a:t>Kubernetes</a:t>
            </a:r>
            <a:r>
              <a:rPr lang="zh-CN" altLang="en-US" sz="1200" b="0" i="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的资源调度</a:t>
            </a:r>
            <a:endParaRPr lang="zh-CN" alt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71830-6391-47C6-9059-FD7F4B762353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DA535E4B-DABC-4221-9D33-C3152B616E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7C64E316-FF18-4BB0-A2A1-E008E03E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6D464321-689C-4711-816E-F7B629C57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74F2E20-76C3-4C3C-9378-88FB33E554C0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1FCB8-7DA7-4196-8DB1-31AC8CDCB1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19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27E57-2099-44D6-A500-11B07BFFE4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58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1FCB8-7DA7-4196-8DB1-31AC8CDCB1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937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6B4DB98A-1031-4636-B669-D87B137FC6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7C4E3CFB-F727-4863-8A46-270168844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无论是工业界还是学术界，都已经广泛使用高级集群编程模型来处理日益增长的数据，如</a:t>
            </a:r>
            <a:r>
              <a:rPr lang="en-US" altLang="zh-CN"/>
              <a:t>MapReduce</a:t>
            </a:r>
            <a:r>
              <a:rPr lang="zh-CN" altLang="en-US"/>
              <a:t>和</a:t>
            </a:r>
            <a:r>
              <a:rPr lang="en-US" altLang="zh-CN"/>
              <a:t>Dryad</a:t>
            </a:r>
            <a:r>
              <a:rPr lang="zh-CN" altLang="en-US"/>
              <a:t>。这些系统将分布式编程简化为自动提供位置感知性调度、容错以及负载均衡，使得大量用户能够在商用集群上分析超大数据集。</a:t>
            </a:r>
            <a:endParaRPr lang="en-US" altLang="zh-CN"/>
          </a:p>
          <a:p>
            <a:r>
              <a:rPr lang="zh-CN" altLang="en-US"/>
              <a:t>大多数现有的集群计算系统都是基于非循环的数据流模型。从稳定的物理存储（如分布式文件系统）中加载记录，记录被传入由一组确定性操作构成的</a:t>
            </a:r>
            <a:r>
              <a:rPr lang="en-US" altLang="zh-CN"/>
              <a:t>DAG</a:t>
            </a:r>
            <a:r>
              <a:rPr lang="zh-CN" altLang="en-US"/>
              <a:t>，然后写回稳定存储。</a:t>
            </a:r>
            <a:r>
              <a:rPr lang="en-US" altLang="zh-CN"/>
              <a:t>DAG</a:t>
            </a:r>
            <a:r>
              <a:rPr lang="zh-CN" altLang="en-US"/>
              <a:t>数据流图能够在运行时自动实现任务调度和故障恢复。</a:t>
            </a:r>
          </a:p>
          <a:p>
            <a:r>
              <a:rPr lang="zh-CN" altLang="en-US"/>
              <a:t>尽管非循环数据流是一种很强大的抽象方法，但仍然有些应用无法使用这种方式描述。我们就是针对这些不太适合非循环模型的应用，它们的特点是在多个并行操作之间重用工作数据集。这类应用包括：（</a:t>
            </a:r>
            <a:r>
              <a:rPr lang="en-US" altLang="zh-CN"/>
              <a:t>1</a:t>
            </a:r>
            <a:r>
              <a:rPr lang="zh-CN" altLang="en-US"/>
              <a:t>）机器学习和图应用中常用的迭代算法（每一步对数据执行相似的函数）；（</a:t>
            </a:r>
            <a:r>
              <a:rPr lang="en-US" altLang="zh-CN"/>
              <a:t>2</a:t>
            </a:r>
            <a:r>
              <a:rPr lang="zh-CN" altLang="en-US"/>
              <a:t>）交互式数据挖掘工具（用户反复查询一个数据子集）。基于数据流的框架并不明确支持工作集，所以需要将数据输出到磁盘，然后在每次查询时重新加载，这带来较大的开销。</a:t>
            </a: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07F19B60-9FCC-4F68-B6EE-B2C8B3C50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295D24-AC67-4612-A1B2-83B220EE361B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191726DB-5B9D-4E59-8389-2B5998082E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2F6C09CE-E529-4B42-A5EE-A0172DEB9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一般来说，分布式数据集的容错性有两种方式：即数据检查点和记录数据的更新。由于面向的是大规模数据分析，数据检查点操作成本很高：需要通过数据中心的网络连接在机器之间复制庞大的数据集，而网络带宽往往比内存带宽低得多，同时还需要消耗更多的存储资源（在内存中复制数据可以减少需要缓存的数据量，而存储到磁盘则会拖慢应用程序）。所以选择记录更新的方式。但是，如果更新太多，那么记录更新成本也不低。因此，</a:t>
            </a:r>
            <a:r>
              <a:rPr lang="en-US" altLang="zh-CN"/>
              <a:t>RDD</a:t>
            </a:r>
            <a:r>
              <a:rPr lang="zh-CN" altLang="en-US"/>
              <a:t>只支持读操作，并且只支持粗粒度转换，即在大量记录上执行的单个操作。将创建</a:t>
            </a:r>
            <a:r>
              <a:rPr lang="en-US" altLang="zh-CN"/>
              <a:t>RDD</a:t>
            </a:r>
            <a:r>
              <a:rPr lang="zh-CN" altLang="en-US"/>
              <a:t>的一系列转换记录下来（即</a:t>
            </a:r>
            <a:r>
              <a:rPr lang="en-US" altLang="zh-CN"/>
              <a:t>Lineage</a:t>
            </a:r>
            <a:r>
              <a:rPr lang="zh-CN" altLang="en-US"/>
              <a:t>），以便恢复丢失的分区。</a:t>
            </a:r>
          </a:p>
          <a:p>
            <a:r>
              <a:rPr lang="zh-CN" altLang="en-US"/>
              <a:t>虽然只支持粗粒度转换限制了编程模型，但是</a:t>
            </a:r>
            <a:r>
              <a:rPr lang="en-US" altLang="zh-CN"/>
              <a:t>RDD</a:t>
            </a:r>
            <a:r>
              <a:rPr lang="zh-CN" altLang="en-US"/>
              <a:t>仍然可以很好地适用于很多应用，特别是支持数据并行的批量分析应用，包括数据挖掘、机器学习、图算法等，因为这些程序通常都会在很多记录上执行相同的操作。</a:t>
            </a:r>
          </a:p>
          <a:p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76673F18-F98E-4C06-BA4B-9AEA3D881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4AAFBC-2CEE-46CC-903C-3CB3C903A05E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DE4F2-39D7-423D-90DA-3A0082A02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A4C552-FF42-4C69-94F8-806BE8783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E067B-019E-4C75-899B-DEBE535A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E5F4F-E900-411F-895E-5E57E6D3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76267-6C67-4FF3-A988-C3F96273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4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3927E-D173-44D1-996A-B45483C9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51C65E-7BB0-4A4C-B1AA-CE60D7496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0E484-678C-45E2-B5D7-15FD5E72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235EA-93CA-476B-B6D3-08E26050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C3B4F-3F6B-4CD0-B269-A31B8A0B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2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637F2B-5275-4476-ACDA-7EFC526B6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360688-4182-4D13-B29B-0D0DB27A5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29E19-7548-414E-9CEF-5AC975F2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41B0A-9F26-4394-A8CF-C5D49EF0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42FB4-B4F2-4535-A6B9-22C074BE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66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8104F4A-E9FA-41BD-94CC-BAC6EE7BA69A}"/>
              </a:ext>
            </a:extLst>
          </p:cNvPr>
          <p:cNvSpPr/>
          <p:nvPr userDrawn="1"/>
        </p:nvSpPr>
        <p:spPr>
          <a:xfrm>
            <a:off x="0" y="1160618"/>
            <a:ext cx="12192000" cy="4986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</p:spTree>
    <p:extLst>
      <p:ext uri="{BB962C8B-B14F-4D97-AF65-F5344CB8AC3E}">
        <p14:creationId xmlns:p14="http://schemas.microsoft.com/office/powerpoint/2010/main" val="3366797943"/>
      </p:ext>
    </p:extLst>
  </p:cSld>
  <p:clrMapOvr>
    <a:masterClrMapping/>
  </p:clrMapOvr>
  <p:transition spd="slow" advTm="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94" y="365127"/>
            <a:ext cx="8485093" cy="5804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19" y="1168917"/>
            <a:ext cx="11355467" cy="53185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028160"/>
            <a:ext cx="121920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10" name="椭圆 9"/>
          <p:cNvSpPr/>
          <p:nvPr/>
        </p:nvSpPr>
        <p:spPr>
          <a:xfrm>
            <a:off x="511117" y="362930"/>
            <a:ext cx="624000" cy="468000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1681" y="806196"/>
            <a:ext cx="234951" cy="176213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3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506631" y="448258"/>
            <a:ext cx="614892" cy="403019"/>
          </a:xfrm>
        </p:spPr>
        <p:txBody>
          <a:bodyPr>
            <a:noAutofit/>
          </a:bodyPr>
          <a:lstStyle>
            <a:lvl1pPr marL="0" indent="0">
              <a:buNone/>
              <a:defRPr sz="1800" b="0" i="1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729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1371601"/>
            <a:ext cx="10871200" cy="47545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1524000" y="76200"/>
            <a:ext cx="10668000" cy="9144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69507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0237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57473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2544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4826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350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ADF58-6CD4-4289-A1A0-4EBDDAD5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F5C2D-F1B8-47C5-8CCB-8B8BD916A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652657"/>
            <a:ext cx="10515600" cy="4351338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53121-4715-4330-83AF-7F9C62CA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E3FEA-661F-4CFB-8712-C3558E80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1FC68-7BFA-4E76-B773-FE9BBBBD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884283-1414-402C-8B8E-70332AEEFA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329" y="712787"/>
            <a:ext cx="1748627" cy="487234"/>
          </a:xfrm>
          <a:prstGeom prst="rect">
            <a:avLst/>
          </a:prstGeom>
        </p:spPr>
      </p:pic>
      <p:sp>
        <p:nvSpPr>
          <p:cNvPr id="9" name="任意多边形: 形状 16">
            <a:extLst>
              <a:ext uri="{FF2B5EF4-FFF2-40B4-BE49-F238E27FC236}">
                <a16:creationId xmlns:a16="http://schemas.microsoft.com/office/drawing/2014/main" id="{BADCF1F3-3F37-44D2-9242-DE18CF869EE5}"/>
              </a:ext>
            </a:extLst>
          </p:cNvPr>
          <p:cNvSpPr/>
          <p:nvPr userDrawn="1"/>
        </p:nvSpPr>
        <p:spPr>
          <a:xfrm flipH="1">
            <a:off x="0" y="-1"/>
            <a:ext cx="12192000" cy="904875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9952449-46C6-4F6F-BBBE-92919FD4BB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655" y="208558"/>
            <a:ext cx="1748627" cy="4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73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05448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082245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90324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00096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1890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12545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73928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316843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63334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036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1623E-894B-48CE-A907-6456C345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3569F-A55E-4482-B2BC-A03062E17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E705C-3620-4EF3-9C86-267A121E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C1754-3C5C-430E-9813-7D1E540C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706FB-83DC-441D-B0E4-909DBE61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563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193885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12602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39848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915664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76017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58063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621164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306810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1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5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4052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4335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A066D-7F8A-4A91-97E1-3C6EFA9E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E249B-2929-4F08-B376-3837F1E71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045FF4-0BD7-416B-A3AF-C303CE494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3DDF2A-0E74-4114-B167-227AB8BA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A00A7-A05D-44FE-812C-3A74D358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699CD5-CE1B-4B6F-9205-3CB1404C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74178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826725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702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72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63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7854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273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13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100" y="6407949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5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3" y="5787743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96570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3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250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5989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1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5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8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7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93506-CD0C-443B-A3C3-C12B00A3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A585A-0154-4A9F-B6F4-66EF25D3B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35AB07-D8D1-45D8-8F8B-43073F50B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21FE56-8DA3-4C01-B39E-9978F2686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93E16C-E1A9-4318-AF10-EE4D92658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66E481-5F39-4B3A-9E82-2CC7E0BE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924555-BC34-4938-81B6-CBBC75E0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A8E370-2354-4802-B5C5-6D1268A8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82836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98071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642773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3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26399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72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7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1444297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44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6406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396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79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100" y="6407949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1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5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3" y="5787743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4008939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3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4779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3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5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C11EC-A8D6-42C4-9E33-3D298254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A47F57-1CD5-4DE5-894E-DDB667AF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1A0811-A7EF-4140-AD62-A81EF98E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DCE47D-4930-4098-ADB6-27523857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58112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8104F4A-E9FA-41BD-94CC-BAC6EE7BA69A}"/>
              </a:ext>
            </a:extLst>
          </p:cNvPr>
          <p:cNvSpPr/>
          <p:nvPr userDrawn="1"/>
        </p:nvSpPr>
        <p:spPr>
          <a:xfrm>
            <a:off x="0" y="1160618"/>
            <a:ext cx="12192000" cy="4986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</p:spTree>
    <p:extLst>
      <p:ext uri="{BB962C8B-B14F-4D97-AF65-F5344CB8AC3E}">
        <p14:creationId xmlns:p14="http://schemas.microsoft.com/office/powerpoint/2010/main" val="933158981"/>
      </p:ext>
    </p:extLst>
  </p:cSld>
  <p:clrMapOvr>
    <a:masterClrMapping/>
  </p:clrMapOvr>
  <p:transition spd="slow" advTm="0">
    <p:randomBar dir="vert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DE4F2-39D7-423D-90DA-3A0082A02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A4C552-FF42-4C69-94F8-806BE8783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E067B-019E-4C75-899B-DEBE535A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E5F4F-E900-411F-895E-5E57E6D3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76267-6C67-4FF3-A988-C3F96273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9081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ADF58-6CD4-4289-A1A0-4EBDDAD5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F5C2D-F1B8-47C5-8CCB-8B8BD916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53121-4715-4330-83AF-7F9C62CA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E3FEA-661F-4CFB-8712-C3558E80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1FC68-7BFA-4E76-B773-FE9BBBBD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884283-1414-402C-8B8E-70332AEEFA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329" y="712787"/>
            <a:ext cx="1748627" cy="487234"/>
          </a:xfrm>
          <a:prstGeom prst="rect">
            <a:avLst/>
          </a:prstGeom>
        </p:spPr>
      </p:pic>
      <p:sp>
        <p:nvSpPr>
          <p:cNvPr id="9" name="任意多边形: 形状 16">
            <a:extLst>
              <a:ext uri="{FF2B5EF4-FFF2-40B4-BE49-F238E27FC236}">
                <a16:creationId xmlns:a16="http://schemas.microsoft.com/office/drawing/2014/main" id="{BADCF1F3-3F37-44D2-9242-DE18CF869EE5}"/>
              </a:ext>
            </a:extLst>
          </p:cNvPr>
          <p:cNvSpPr/>
          <p:nvPr userDrawn="1"/>
        </p:nvSpPr>
        <p:spPr>
          <a:xfrm flipH="1">
            <a:off x="0" y="-1"/>
            <a:ext cx="12192000" cy="904875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9952449-46C6-4F6F-BBBE-92919FD4BB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655" y="208558"/>
            <a:ext cx="1748627" cy="4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484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1623E-894B-48CE-A907-6456C3450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3569F-A55E-4482-B2BC-A03062E17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E705C-3620-4EF3-9C86-267A121E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1C1754-3C5C-430E-9813-7D1E540C6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706FB-83DC-441D-B0E4-909DBE61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29307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A066D-7F8A-4A91-97E1-3C6EFA9E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E249B-2929-4F08-B376-3837F1E71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045FF4-0BD7-416B-A3AF-C303CE494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3DDF2A-0E74-4114-B167-227AB8BA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1A00A7-A05D-44FE-812C-3A74D358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699CD5-CE1B-4B6F-9205-3CB1404C9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8871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93506-CD0C-443B-A3C3-C12B00A3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A585A-0154-4A9F-B6F4-66EF25D3B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35AB07-D8D1-45D8-8F8B-43073F50B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21FE56-8DA3-4C01-B39E-9978F2686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93E16C-E1A9-4318-AF10-EE4D92658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66E481-5F39-4B3A-9E82-2CC7E0BE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924555-BC34-4938-81B6-CBBC75E0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A8E370-2354-4802-B5C5-6D1268A8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148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C11EC-A8D6-42C4-9E33-3D298254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A47F57-1CD5-4DE5-894E-DDB667AF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1A0811-A7EF-4140-AD62-A81EF98E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DCE47D-4930-4098-ADB6-27523857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17409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062870-499D-4975-BDF0-72CF1D4A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2B317B-FF87-4D2F-9FB2-55191848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A92B6F-6C56-4043-9C32-75A4B1EA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507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C82BD-EA2E-4066-8CA2-78598848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29CBA-A959-461E-8A7B-4C990E118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8EF79-D3CE-49E7-B1ED-05A150AE1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CB816-9E12-4056-A9E1-8DC28AC2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73188-2A7A-447F-8EF2-28E4C72A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9B45B-CFEA-4ED8-BC0B-3B0581BA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218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50B3F-9492-4F99-8D6C-D213658A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57C6E-8E24-4FB5-A38A-6FA537090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BE35FF-096D-4A21-9CF8-7DD38BC50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22F02-FBC2-44EF-9372-0B0E4B7B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6183E-D59F-4198-B827-CCA3A81B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4A332-7A50-49D8-B76D-015DAF09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50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062870-499D-4975-BDF0-72CF1D4A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2B317B-FF87-4D2F-9FB2-55191848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A92B6F-6C56-4043-9C32-75A4B1EA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095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3927E-D173-44D1-996A-B45483C9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51C65E-7BB0-4A4C-B1AA-CE60D7496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0E484-678C-45E2-B5D7-15FD5E72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235EA-93CA-476B-B6D3-08E26050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C3B4F-3F6B-4CD0-B269-A31B8A0B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20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637F2B-5275-4476-ACDA-7EFC526B6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360688-4182-4D13-B29B-0D0DB27A5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29E19-7548-414E-9CEF-5AC975F2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41B0A-9F26-4394-A8CF-C5D49EF0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42FB4-B4F2-4535-A6B9-22C074BE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432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C7B44-47EF-4DED-8687-D9436753D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9F3947-56A9-4A99-B274-8962BE0E8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7263B-E7B4-4BD6-B1A5-7380C9FD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A4F2F-BFE6-438E-BA00-3EDB3063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290AC-074A-4D76-B443-B4100C7A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1692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7D7AE-C7D8-4362-9C17-CD07B3B6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76A46D-8CC6-4896-B31A-A37D2804E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01C25-7516-4138-BC6F-9D2AC885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FCD6F-4CA5-4B4C-B134-6FCA7D5F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D302C-7E05-46F2-96E4-A380CBA6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581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641639-05D6-46B0-BBF7-9C41128A5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FD96C3-CB2C-4D38-B8A9-97A566FF0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DBE71-199F-432E-A71D-1B5625C5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37026-51FB-42C0-9358-24F90849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16EF5F-B891-4760-B4F0-510CA4FC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3446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5D4C3-1474-4D97-B408-3B485E34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975E7-4083-4F0B-8273-FCFDC0B90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A52D5E-EEC5-44F4-A8D8-A5B4E230B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BE6213-966B-41A6-8307-523A5036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84AEF-195D-4E7D-91A2-2264BD72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B4F2AE-EE4E-434B-BCAD-323F0C12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19155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72BF3-7FD8-480E-9BF3-C3BDEF40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5203E0-945D-4847-9F12-08B75014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E9DAC1-A9CC-4244-A763-99020B119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526DCB-9B4E-45F3-B359-A59D376CB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0AA16C-0D42-4A0A-AF67-5E2E9BC16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228132-F655-4826-8C15-81C47310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EFC32D-F18D-416C-BCE6-6E99B9D9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F03DE0-D726-4531-973E-A5F019CB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9725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10DFA-25C0-4F36-9E1C-278A00B0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280CA3-2A48-4B93-BFB1-2A6727C8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7B6BA1-CD46-4E70-87AA-DABABF5D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ECD856-7B8E-45B6-B311-B2826D08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05508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9ED97E-5791-4A5F-8308-2B908727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31032C-3180-44F9-B8A6-19FE9DF2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4CED93-DC29-4EA4-BFFB-E7B3C2FA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5131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C3428-D4E4-4090-ACED-813955A6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67498-02D3-4718-B3DD-328507340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95E872-8E98-4071-AB0C-E17F68752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B2BFC-D65E-4119-9A14-CFB3EA457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632D91-245F-4EC7-9B97-E13BE0596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1F328C-EA30-4756-BF92-AEDCBC581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642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C82BD-EA2E-4066-8CA2-78598848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A29CBA-A959-461E-8A7B-4C990E118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8EF79-D3CE-49E7-B1ED-05A150AE1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CB816-9E12-4056-A9E1-8DC28AC2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73188-2A7A-447F-8EF2-28E4C72A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79B45B-CFEA-4ED8-BC0B-3B0581BA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328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DA882-ED00-47E9-8215-1DAD4FA3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4B6AD7-7323-4275-B752-A3243F384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EAEAD7-E99B-4386-9ECB-79F1139EA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B49A0-88BF-4A4A-8E6C-5C96CC51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EB950-65F9-4DBB-8FF1-610BB3B9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EDC5F-E49E-46F7-A689-4E486F0E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6836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800E6-184E-489F-AF42-D8E432AD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C74EEA-2867-4DA2-AB00-707B9BF1F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600A4-100F-4D36-8F15-C8B347F1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AD209-3F9B-47A6-819A-03FC5AAA1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77965-CD46-4C86-97D4-2E3659C9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0674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5CC636-9B71-4646-9C6C-1FF6A09BC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A24BDB-5DFF-43F8-AF62-4BD65B81A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AEAE0-EC47-443A-87DF-92517CE4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47E73-BB16-4704-9C00-EA584F3E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70C8C-2EE6-48E9-B022-F60E1A1E2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9742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194" y="365127"/>
            <a:ext cx="8485093" cy="58046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319" y="1168917"/>
            <a:ext cx="11355467" cy="53185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0" y="1028160"/>
            <a:ext cx="121920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10" name="椭圆 9"/>
          <p:cNvSpPr/>
          <p:nvPr/>
        </p:nvSpPr>
        <p:spPr>
          <a:xfrm>
            <a:off x="511117" y="362930"/>
            <a:ext cx="624000" cy="468000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71681" y="806196"/>
            <a:ext cx="234951" cy="176213"/>
          </a:xfrm>
          <a:prstGeom prst="ellipse">
            <a:avLst/>
          </a:prstGeom>
          <a:gradFill>
            <a:gsLst>
              <a:gs pos="0">
                <a:srgbClr val="1C6299"/>
              </a:gs>
              <a:gs pos="100000">
                <a:srgbClr val="5C307D">
                  <a:alpha val="90000"/>
                </a:srgbClr>
              </a:gs>
            </a:gsLst>
            <a:lin ang="3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3" hasCustomPrompt="1"/>
          </p:nvPr>
        </p:nvSpPr>
        <p:spPr>
          <a:xfrm>
            <a:off x="506631" y="448258"/>
            <a:ext cx="614892" cy="403019"/>
          </a:xfrm>
        </p:spPr>
        <p:txBody>
          <a:bodyPr>
            <a:noAutofit/>
          </a:bodyPr>
          <a:lstStyle>
            <a:lvl1pPr marL="0" indent="0">
              <a:buNone/>
              <a:defRPr sz="1800" b="0" i="1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387917" y="6531700"/>
            <a:ext cx="660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858B10E-405E-4827-AAE0-AE5E1D823054}" type="slidenum">
              <a:rPr lang="en-US" altLang="zh-CN" sz="18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‹#›</a:t>
            </a:fld>
            <a:endParaRPr lang="zh-CN" alt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08105" y="6531700"/>
            <a:ext cx="207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2019/5/24</a:t>
            </a:r>
            <a:endParaRPr lang="zh-CN" altLang="en-US" sz="1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730898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8104F4A-E9FA-41BD-94CC-BAC6EE7BA69A}"/>
              </a:ext>
            </a:extLst>
          </p:cNvPr>
          <p:cNvSpPr/>
          <p:nvPr userDrawn="1"/>
        </p:nvSpPr>
        <p:spPr>
          <a:xfrm>
            <a:off x="0" y="1160618"/>
            <a:ext cx="12192000" cy="49868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6"/>
          </a:p>
        </p:txBody>
      </p:sp>
    </p:spTree>
    <p:extLst>
      <p:ext uri="{BB962C8B-B14F-4D97-AF65-F5344CB8AC3E}">
        <p14:creationId xmlns:p14="http://schemas.microsoft.com/office/powerpoint/2010/main" val="3213400925"/>
      </p:ext>
    </p:extLst>
  </p:cSld>
  <p:clrMapOvr>
    <a:masterClrMapping/>
  </p:clrMapOvr>
  <p:transition spd="slow" advTm="0">
    <p:randomBar dir="vert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197358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0853395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25936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585497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5967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50B3F-9492-4F99-8D6C-D213658A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C57C6E-8E24-4FB5-A38A-6FA537090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BE35FF-096D-4A21-9CF8-7DD38BC50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E22F02-FBC2-44EF-9372-0B0E4B7B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46183E-D59F-4198-B827-CCA3A81B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A4A332-7A50-49D8-B76D-015DAF09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3533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8639601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037264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781458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5713410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928946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1066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7759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4.xml"/><Relationship Id="rId21" Type="http://schemas.openxmlformats.org/officeDocument/2006/relationships/slideLayout" Target="../slideLayouts/slideLayout92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5" Type="http://schemas.openxmlformats.org/officeDocument/2006/relationships/theme" Target="../theme/theme5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91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24" Type="http://schemas.openxmlformats.org/officeDocument/2006/relationships/slideLayout" Target="../slideLayouts/slideLayout95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23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90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8EA3A5-B5D6-4E07-8E90-E5885B61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452175"/>
            <a:ext cx="10515600" cy="748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C58472-F52B-4B43-8525-5CE5AA61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368" y="167559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DDB02-010C-448D-B446-7E79199A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97166-F5B2-4FD4-8F93-69939BBE2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9A30F-EF7A-4FA5-8E13-E383E1A82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: 形状 16">
            <a:extLst>
              <a:ext uri="{FF2B5EF4-FFF2-40B4-BE49-F238E27FC236}">
                <a16:creationId xmlns:a16="http://schemas.microsoft.com/office/drawing/2014/main" id="{EF6854D0-9E12-40E1-86AD-11F5FB86FF48}"/>
              </a:ext>
            </a:extLst>
          </p:cNvPr>
          <p:cNvSpPr/>
          <p:nvPr userDrawn="1"/>
        </p:nvSpPr>
        <p:spPr>
          <a:xfrm flipH="1">
            <a:off x="0" y="-1"/>
            <a:ext cx="12192000" cy="904875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960258-9A07-4F74-8312-30C64A6320B5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655" y="208558"/>
            <a:ext cx="1748627" cy="487234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F8922202-2685-4FD1-B7DE-24D9A1E2580D}"/>
              </a:ext>
            </a:extLst>
          </p:cNvPr>
          <p:cNvSpPr/>
          <p:nvPr userDrawn="1"/>
        </p:nvSpPr>
        <p:spPr>
          <a:xfrm flipV="1">
            <a:off x="214312" y="1205381"/>
            <a:ext cx="11763375" cy="10904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endParaRPr sz="1798"/>
          </a:p>
        </p:txBody>
      </p:sp>
    </p:spTree>
    <p:extLst>
      <p:ext uri="{BB962C8B-B14F-4D97-AF65-F5344CB8AC3E}">
        <p14:creationId xmlns:p14="http://schemas.microsoft.com/office/powerpoint/2010/main" val="276692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11" r:id="rId12"/>
    <p:sldLayoutId id="2147483726" r:id="rId13"/>
    <p:sldLayoutId id="2147483734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  <p:sldLayoutId id="2147483752" r:id="rId28"/>
    <p:sldLayoutId id="2147483753" r:id="rId29"/>
    <p:sldLayoutId id="2147483754" r:id="rId30"/>
    <p:sldLayoutId id="2147483755" r:id="rId31"/>
    <p:sldLayoutId id="2147483756" r:id="rId32"/>
    <p:sldLayoutId id="2147483757" r:id="rId33"/>
    <p:sldLayoutId id="2147483758" r:id="rId34"/>
    <p:sldLayoutId id="2147483759" r:id="rId35"/>
    <p:sldLayoutId id="2147483760" r:id="rId36"/>
    <p:sldLayoutId id="2147483761" r:id="rId3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5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3" y="5787743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33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100" y="6407949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9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08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5" y="5791253"/>
            <a:ext cx="4536419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3" y="5787743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33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91C51FE-97F1-4702-856B-DD59D0FB4448}" type="datetimeFigureOut">
              <a:rPr lang="zh-CN" altLang="en-US" smtClean="0"/>
              <a:pPr/>
              <a:t>2021/5/30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100" y="6407949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9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9E55798-3CE2-4F3D-8AB6-E63F4227B01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708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8EA3A5-B5D6-4E07-8E90-E5885B61A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C58472-F52B-4B43-8525-5CE5AA61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DDB02-010C-448D-B446-7E79199A2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97166-F5B2-4FD4-8F93-69939BBE2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69A30F-EF7A-4FA5-8E13-E383E1A82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任意多边形: 形状 16">
            <a:extLst>
              <a:ext uri="{FF2B5EF4-FFF2-40B4-BE49-F238E27FC236}">
                <a16:creationId xmlns:a16="http://schemas.microsoft.com/office/drawing/2014/main" id="{EF6854D0-9E12-40E1-86AD-11F5FB86FF48}"/>
              </a:ext>
            </a:extLst>
          </p:cNvPr>
          <p:cNvSpPr/>
          <p:nvPr userDrawn="1"/>
        </p:nvSpPr>
        <p:spPr>
          <a:xfrm flipH="1">
            <a:off x="0" y="-1"/>
            <a:ext cx="12192000" cy="904875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960258-9A07-4F74-8312-30C64A6320B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655" y="208558"/>
            <a:ext cx="1748627" cy="4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8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84AD72-22B7-421B-9835-A3B91668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7FCEB4-C78D-4511-B4DA-31C6C1671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C7CC8A-7310-4E22-8B22-1E24CEA71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56531-259A-489F-8F34-3B6D84DC47A9}" type="datetimeFigureOut">
              <a:rPr lang="zh-CN" altLang="en-US" smtClean="0"/>
              <a:t>2021/5/30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46D41-6AC0-4D50-83AB-CC254EBC0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597AA-9803-4487-BF8B-F2D88B1CC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889F9-E9D4-4BFA-BC06-F6209804EB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5" r:id="rId21"/>
    <p:sldLayoutId id="2147483736" r:id="rId22"/>
    <p:sldLayoutId id="2147483737" r:id="rId23"/>
    <p:sldLayoutId id="2147483738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9E404AA-8C37-4D7C-B179-35684D9BC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第十章 </a:t>
            </a:r>
            <a:r>
              <a:rPr lang="en-US" altLang="zh-CN" sz="4800" b="1" dirty="0">
                <a:solidFill>
                  <a:schemeClr val="tx1"/>
                </a:solidFill>
              </a:rPr>
              <a:t>Spark</a:t>
            </a:r>
            <a:r>
              <a:rPr lang="zh-CN" altLang="en-US" sz="4800" b="1" dirty="0">
                <a:solidFill>
                  <a:schemeClr val="tx1"/>
                </a:solidFill>
              </a:rPr>
              <a:t>的设计与运行原理</a:t>
            </a:r>
            <a:endParaRPr lang="zh-CN" alt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2031B4EA-0487-483C-9F7B-3C5C6FCDC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47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78944A-A34B-41AB-903E-09509D201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95" y="1837690"/>
            <a:ext cx="9683750" cy="4394200"/>
          </a:xfrm>
          <a:prstGeom prst="rect">
            <a:avLst/>
          </a:prstGeom>
        </p:spPr>
      </p:pic>
      <p:sp>
        <p:nvSpPr>
          <p:cNvPr id="10" name="标题 9">
            <a:extLst>
              <a:ext uri="{FF2B5EF4-FFF2-40B4-BE49-F238E27FC236}">
                <a16:creationId xmlns:a16="http://schemas.microsoft.com/office/drawing/2014/main" id="{40DAC187-5A0D-41B9-A0C9-424EDD46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与</a:t>
            </a:r>
            <a:r>
              <a:rPr lang="en-US" altLang="zh-CN" dirty="0"/>
              <a:t>Hadoop</a:t>
            </a:r>
            <a:r>
              <a:rPr lang="zh-CN" altLang="en-US" dirty="0"/>
              <a:t>的对比</a:t>
            </a:r>
            <a:r>
              <a:rPr lang="en-US" altLang="zh-CN" dirty="0"/>
              <a:t>-Spark</a:t>
            </a:r>
            <a:r>
              <a:rPr lang="zh-CN" altLang="en-US" dirty="0"/>
              <a:t>执行流程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31FC90A-12C3-47F0-9808-54C2CC41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44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A36F3C48-C6BC-400A-85D2-8B7DA35FA297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zh-CN" dirty="0"/>
              <a:t>与</a:t>
            </a:r>
            <a:r>
              <a:rPr lang="en-US" altLang="zh-CN" dirty="0"/>
              <a:t>Hadoop</a:t>
            </a:r>
            <a:r>
              <a:rPr lang="zh-CN" altLang="zh-CN" dirty="0"/>
              <a:t>的对比</a:t>
            </a:r>
            <a:endParaRPr lang="zh-CN" altLang="en-US" dirty="0"/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03380710-AECF-4DF2-AD90-9069657166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5323326"/>
              </p:ext>
            </p:extLst>
          </p:nvPr>
        </p:nvGraphicFramePr>
        <p:xfrm>
          <a:off x="3505257" y="2583210"/>
          <a:ext cx="4164273" cy="3497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316" name="矩形 3">
            <a:extLst>
              <a:ext uri="{FF2B5EF4-FFF2-40B4-BE49-F238E27FC236}">
                <a16:creationId xmlns:a16="http://schemas.microsoft.com/office/drawing/2014/main" id="{4BCEA610-E6E6-4F80-96F3-03710BF1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6405825"/>
            <a:ext cx="571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图</a:t>
            </a:r>
            <a:r>
              <a:rPr lang="en-US" altLang="zh-CN" dirty="0"/>
              <a:t> Hadoop</a:t>
            </a:r>
            <a:r>
              <a:rPr lang="zh-CN" altLang="zh-CN" dirty="0"/>
              <a:t>与</a:t>
            </a:r>
            <a:r>
              <a:rPr lang="en-US" altLang="zh-CN" dirty="0"/>
              <a:t>Spark</a:t>
            </a:r>
            <a:r>
              <a:rPr lang="zh-CN" altLang="zh-CN" dirty="0"/>
              <a:t>执行逻辑回归的时间对比</a:t>
            </a:r>
            <a:endParaRPr lang="zh-CN" altLang="en-US" dirty="0"/>
          </a:p>
        </p:txBody>
      </p:sp>
      <p:sp>
        <p:nvSpPr>
          <p:cNvPr id="13317" name="矩形 4">
            <a:extLst>
              <a:ext uri="{FF2B5EF4-FFF2-40B4-BE49-F238E27FC236}">
                <a16:creationId xmlns:a16="http://schemas.microsoft.com/office/drawing/2014/main" id="{A1137309-D0BC-4B8E-AEBA-2B9D2FC81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" y="1371601"/>
            <a:ext cx="1004697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使用</a:t>
            </a:r>
            <a:r>
              <a:rPr lang="en-US" altLang="zh-CN" sz="2400" dirty="0"/>
              <a:t>Hadoop</a:t>
            </a:r>
            <a:r>
              <a:rPr lang="zh-CN" altLang="zh-CN" sz="2400" dirty="0"/>
              <a:t>进行迭代计算非常耗资源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Spark</a:t>
            </a:r>
            <a:r>
              <a:rPr lang="zh-CN" altLang="zh-CN" sz="2400" dirty="0"/>
              <a:t>将数据载入内存后，之后的迭代计算都可以直接使用内存中的中间结果作运算，避免了从磁盘中频繁读取数据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19" y="815089"/>
            <a:ext cx="4076162" cy="40761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45183" y="2109099"/>
            <a:ext cx="2013930" cy="132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991" b="1" dirty="0">
                <a:solidFill>
                  <a:srgbClr val="D4E7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8000" dirty="0"/>
          </a:p>
        </p:txBody>
      </p:sp>
      <p:sp>
        <p:nvSpPr>
          <p:cNvPr id="7" name="文本框 6"/>
          <p:cNvSpPr txBox="1"/>
          <p:nvPr/>
        </p:nvSpPr>
        <p:spPr>
          <a:xfrm>
            <a:off x="2211992" y="4353992"/>
            <a:ext cx="7048756" cy="76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395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Spark </a:t>
            </a:r>
            <a:r>
              <a:rPr lang="zh-CN" altLang="en-US" sz="4395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生态圈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00EEB1-748F-41D0-AF4F-6D53970143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8" r="78775" b="14982"/>
          <a:stretch/>
        </p:blipFill>
        <p:spPr>
          <a:xfrm>
            <a:off x="5349" y="432703"/>
            <a:ext cx="2814391" cy="42751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BFA431-C6BD-402F-953C-480CA12078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94" t="12523" b="14025"/>
          <a:stretch/>
        </p:blipFill>
        <p:spPr>
          <a:xfrm>
            <a:off x="9198861" y="1529586"/>
            <a:ext cx="3017456" cy="451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22793"/>
      </p:ext>
    </p:ext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6CF8220A-09B2-4103-B69B-63BDD6485F57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生态系统</a:t>
            </a:r>
          </a:p>
        </p:txBody>
      </p:sp>
      <p:sp>
        <p:nvSpPr>
          <p:cNvPr id="17411" name="矩形 2">
            <a:extLst>
              <a:ext uri="{FF2B5EF4-FFF2-40B4-BE49-F238E27FC236}">
                <a16:creationId xmlns:a16="http://schemas.microsoft.com/office/drawing/2014/main" id="{C4DD3DE0-A40E-4B06-B2D0-88A57D5C9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30" y="1447800"/>
            <a:ext cx="1098042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在实际应用中，大数据处理主要包括以下三个类型：</a:t>
            </a:r>
            <a:endParaRPr lang="en-US" altLang="zh-CN" sz="2400" dirty="0"/>
          </a:p>
          <a:p>
            <a:pPr eaLnBrk="1" hangingPunct="1"/>
            <a:endParaRPr lang="zh-CN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复杂的批量数据处理：通常时间跨度在数十分钟到数小时之间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基于历史数据的交互式查询：通常时间跨度在数十秒到数分钟之间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基于实时数据流的数据处理：通常时间跨度在数百毫秒到数秒之间</a:t>
            </a:r>
            <a:endParaRPr lang="zh-CN" altLang="en-US" sz="2400" dirty="0"/>
          </a:p>
        </p:txBody>
      </p:sp>
      <p:sp>
        <p:nvSpPr>
          <p:cNvPr id="23556" name="矩形 3">
            <a:extLst>
              <a:ext uri="{FF2B5EF4-FFF2-40B4-BE49-F238E27FC236}">
                <a16:creationId xmlns:a16="http://schemas.microsoft.com/office/drawing/2014/main" id="{1EB38CBE-2F49-4297-89C1-B0F0C77DB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" y="3728169"/>
            <a:ext cx="1098042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zh-CN" altLang="en-US" sz="2400" dirty="0">
                <a:latin typeface="Arial" charset="0"/>
              </a:rPr>
              <a:t>当</a:t>
            </a:r>
            <a:r>
              <a:rPr lang="zh-CN" altLang="zh-CN" sz="2400" dirty="0">
                <a:latin typeface="Arial" charset="0"/>
              </a:rPr>
              <a:t>同时存在以上三种场景</a:t>
            </a:r>
            <a:r>
              <a:rPr lang="zh-CN" altLang="en-US" sz="2400" dirty="0">
                <a:latin typeface="Arial" charset="0"/>
              </a:rPr>
              <a:t>时</a:t>
            </a:r>
            <a:r>
              <a:rPr lang="zh-CN" altLang="zh-CN" sz="2400" dirty="0">
                <a:latin typeface="Arial" charset="0"/>
              </a:rPr>
              <a:t>，就需要同时部署三种不同的软件</a:t>
            </a:r>
            <a:endParaRPr lang="en-US" altLang="zh-CN" sz="2400" dirty="0">
              <a:latin typeface="Arial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Arial" charset="0"/>
              </a:rPr>
              <a:t>比如</a:t>
            </a:r>
            <a:r>
              <a:rPr lang="en-US" altLang="zh-CN" sz="2400" dirty="0">
                <a:latin typeface="Arial" charset="0"/>
              </a:rPr>
              <a:t>: </a:t>
            </a:r>
            <a:r>
              <a:rPr lang="en-US" altLang="zh-CN" sz="2400" dirty="0" err="1">
                <a:latin typeface="Arial" charset="0"/>
              </a:rPr>
              <a:t>MapReduce</a:t>
            </a:r>
            <a:r>
              <a:rPr lang="en-US" altLang="zh-CN" sz="2400" dirty="0">
                <a:latin typeface="Arial" charset="0"/>
              </a:rPr>
              <a:t>  /  Impala  /  Storm</a:t>
            </a:r>
          </a:p>
          <a:p>
            <a:pPr lvl="1">
              <a:buFont typeface="Arial" charset="0"/>
              <a:buNone/>
              <a:defRPr/>
            </a:pPr>
            <a:endParaRPr lang="en-US" altLang="zh-CN" sz="2400" dirty="0">
              <a:latin typeface="Arial" charset="0"/>
            </a:endParaRPr>
          </a:p>
          <a:p>
            <a:pPr marL="0" lvl="1">
              <a:defRPr/>
            </a:pPr>
            <a:r>
              <a:rPr lang="zh-CN" altLang="zh-CN" sz="2400" dirty="0">
                <a:latin typeface="Arial" charset="0"/>
              </a:rPr>
              <a:t>这样做难免会带来一些问题： </a:t>
            </a:r>
          </a:p>
          <a:p>
            <a:pPr>
              <a:buFont typeface="Arial" charset="0"/>
              <a:buChar char="•"/>
              <a:defRPr/>
            </a:pPr>
            <a:r>
              <a:rPr lang="zh-CN" altLang="zh-CN" sz="2400" dirty="0">
                <a:latin typeface="Arial" charset="0"/>
              </a:rPr>
              <a:t>不同场景之间输入输出数据无法做到无缝共享，通常需要进行数据格式的转换</a:t>
            </a:r>
          </a:p>
          <a:p>
            <a:pPr>
              <a:buFont typeface="Arial" charset="0"/>
              <a:buChar char="•"/>
              <a:defRPr/>
            </a:pPr>
            <a:r>
              <a:rPr lang="zh-CN" altLang="zh-CN" sz="2400" dirty="0">
                <a:latin typeface="Arial" charset="0"/>
              </a:rPr>
              <a:t>不同的软件</a:t>
            </a:r>
            <a:r>
              <a:rPr lang="zh-CN" altLang="en-US" sz="2400" dirty="0">
                <a:latin typeface="Arial" charset="0"/>
              </a:rPr>
              <a:t>需要</a:t>
            </a:r>
            <a:r>
              <a:rPr lang="zh-CN" altLang="zh-CN" sz="2400" dirty="0">
                <a:latin typeface="Arial" charset="0"/>
              </a:rPr>
              <a:t>不同的开发和维护团队，带来了较高的使用成本</a:t>
            </a:r>
          </a:p>
          <a:p>
            <a:pPr>
              <a:buFont typeface="Arial" charset="0"/>
              <a:buChar char="•"/>
              <a:defRPr/>
            </a:pPr>
            <a:r>
              <a:rPr lang="zh-CN" altLang="zh-CN" sz="2400" dirty="0">
                <a:latin typeface="Arial" charset="0"/>
              </a:rPr>
              <a:t>比较难以对同一个集群中的各个系统进行统一的资源协调和分配</a:t>
            </a:r>
            <a:endParaRPr lang="zh-CN" altLang="en-US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2823F328-C0DF-4672-9251-2BCE948B7BA1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生态系统</a:t>
            </a:r>
          </a:p>
        </p:txBody>
      </p:sp>
      <p:sp>
        <p:nvSpPr>
          <p:cNvPr id="15363" name="矩形 3">
            <a:extLst>
              <a:ext uri="{FF2B5EF4-FFF2-40B4-BE49-F238E27FC236}">
                <a16:creationId xmlns:a16="http://schemas.microsoft.com/office/drawing/2014/main" id="{7DD453B9-C578-429C-9801-FBCCD8A32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1720840"/>
            <a:ext cx="1148715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Spark</a:t>
            </a:r>
            <a:r>
              <a:rPr lang="zh-CN" altLang="zh-CN" sz="2400" dirty="0"/>
              <a:t>的设计遵循“一个软件栈满足不同应用场景”的理念，逐渐形成了一套完整的生态系统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既能够提供内存计算框架，也可以支持</a:t>
            </a:r>
            <a:r>
              <a:rPr lang="en-US" altLang="zh-CN" sz="2400" dirty="0"/>
              <a:t>SQL</a:t>
            </a:r>
            <a:r>
              <a:rPr lang="zh-CN" altLang="zh-CN" sz="2400" dirty="0"/>
              <a:t>即席查询、实时流式计算、机器学习和图计算等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Spark</a:t>
            </a:r>
            <a:r>
              <a:rPr lang="zh-CN" altLang="zh-CN" sz="2400" dirty="0"/>
              <a:t>可以部署在资源管理器</a:t>
            </a:r>
            <a:r>
              <a:rPr lang="en-US" altLang="zh-CN" sz="2400" dirty="0"/>
              <a:t>YARN</a:t>
            </a:r>
            <a:r>
              <a:rPr lang="zh-CN" altLang="zh-CN" sz="2400" dirty="0"/>
              <a:t>之上，提供一站式的大数据解决方案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因此，</a:t>
            </a:r>
            <a:r>
              <a:rPr lang="en-US" altLang="zh-CN" sz="2400" dirty="0"/>
              <a:t>Spark</a:t>
            </a:r>
            <a:r>
              <a:rPr lang="zh-CN" altLang="zh-CN" sz="2400" dirty="0"/>
              <a:t>所提供的生态系统足以应对上述三种场景，即同时支持批处理、交互式查询和流数据处理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标题 1">
            <a:extLst>
              <a:ext uri="{FF2B5EF4-FFF2-40B4-BE49-F238E27FC236}">
                <a16:creationId xmlns:a16="http://schemas.microsoft.com/office/drawing/2014/main" id="{E860323C-31C6-42C4-8847-57F931443178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生态系统</a:t>
            </a: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DDDBF2B3-E5FA-4819-8E46-934ABC92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1">
            <a:extLst>
              <a:ext uri="{FF2B5EF4-FFF2-40B4-BE49-F238E27FC236}">
                <a16:creationId xmlns:a16="http://schemas.microsoft.com/office/drawing/2014/main" id="{6352413C-255F-43E5-ABB0-9AD7FEE478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455056"/>
              </p:ext>
            </p:extLst>
          </p:nvPr>
        </p:nvGraphicFramePr>
        <p:xfrm>
          <a:off x="2634774" y="2214809"/>
          <a:ext cx="7143432" cy="3284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934244" imgH="2723989" progId="Visio.Drawing.15">
                  <p:embed/>
                </p:oleObj>
              </mc:Choice>
              <mc:Fallback>
                <p:oleObj r:id="rId2" imgW="5934244" imgH="2723989" progId="Visio.Drawing.15">
                  <p:embed/>
                  <p:pic>
                    <p:nvPicPr>
                      <p:cNvPr id="3074" name="Object 1">
                        <a:extLst>
                          <a:ext uri="{FF2B5EF4-FFF2-40B4-BE49-F238E27FC236}">
                            <a16:creationId xmlns:a16="http://schemas.microsoft.com/office/drawing/2014/main" id="{6352413C-255F-43E5-ABB0-9AD7FEE478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774" y="2214809"/>
                        <a:ext cx="7143432" cy="32845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矩形 4">
            <a:extLst>
              <a:ext uri="{FF2B5EF4-FFF2-40B4-BE49-F238E27FC236}">
                <a16:creationId xmlns:a16="http://schemas.microsoft.com/office/drawing/2014/main" id="{C69EC988-96D6-42B9-BF62-A7A77AA9E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" y="6051812"/>
            <a:ext cx="1136523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Spark</a:t>
            </a:r>
            <a:r>
              <a:rPr lang="zh-CN" altLang="zh-CN" sz="2000" dirty="0"/>
              <a:t>的生态系统主要包含了</a:t>
            </a:r>
            <a:r>
              <a:rPr lang="en-US" altLang="zh-CN" sz="2000" dirty="0"/>
              <a:t>Spark Core</a:t>
            </a:r>
            <a:r>
              <a:rPr lang="zh-CN" altLang="zh-CN" sz="2000" dirty="0"/>
              <a:t>、</a:t>
            </a:r>
            <a:r>
              <a:rPr lang="en-US" altLang="zh-CN" sz="2000" dirty="0"/>
              <a:t>Spark SQL</a:t>
            </a:r>
            <a:r>
              <a:rPr lang="zh-CN" altLang="zh-CN" sz="2000" dirty="0"/>
              <a:t>、</a:t>
            </a:r>
            <a:r>
              <a:rPr lang="en-US" altLang="zh-CN" sz="2000" dirty="0"/>
              <a:t>Spark Streaming</a:t>
            </a:r>
            <a:r>
              <a:rPr lang="zh-CN" altLang="en-US" sz="2000" dirty="0"/>
              <a:t>（</a:t>
            </a:r>
            <a:r>
              <a:rPr lang="en-US" altLang="zh-CN" sz="2000" dirty="0"/>
              <a:t> Structured Streaming </a:t>
            </a:r>
            <a:r>
              <a:rPr lang="zh-CN" altLang="en-US" sz="2000" dirty="0"/>
              <a:t>）</a:t>
            </a:r>
            <a:r>
              <a:rPr lang="zh-CN" altLang="zh-CN" sz="2000" dirty="0"/>
              <a:t>、</a:t>
            </a:r>
            <a:r>
              <a:rPr lang="en-US" altLang="zh-CN" sz="2000" dirty="0" err="1"/>
              <a:t>MLLib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GraphX</a:t>
            </a:r>
            <a:r>
              <a:rPr lang="en-US" altLang="zh-CN" sz="2000" dirty="0"/>
              <a:t> </a:t>
            </a:r>
            <a:r>
              <a:rPr lang="zh-CN" altLang="zh-CN" sz="2000" dirty="0"/>
              <a:t>等组件</a:t>
            </a:r>
            <a:endParaRPr lang="zh-CN" altLang="en-US" sz="2000" dirty="0"/>
          </a:p>
        </p:txBody>
      </p:sp>
      <p:sp>
        <p:nvSpPr>
          <p:cNvPr id="3078" name="矩形 5">
            <a:extLst>
              <a:ext uri="{FF2B5EF4-FFF2-40B4-BE49-F238E27FC236}">
                <a16:creationId xmlns:a16="http://schemas.microsoft.com/office/drawing/2014/main" id="{605AB4AB-31E0-4CC2-B118-A98EB3B16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5590618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图</a:t>
            </a:r>
            <a:r>
              <a:rPr lang="en-US" altLang="zh-CN" dirty="0"/>
              <a:t> BDAS</a:t>
            </a:r>
            <a:r>
              <a:rPr lang="zh-CN" altLang="zh-CN" dirty="0"/>
              <a:t>架构</a:t>
            </a:r>
            <a:endParaRPr lang="zh-CN" altLang="en-US" dirty="0"/>
          </a:p>
        </p:txBody>
      </p:sp>
      <p:sp>
        <p:nvSpPr>
          <p:cNvPr id="3079" name="矩形 6">
            <a:extLst>
              <a:ext uri="{FF2B5EF4-FFF2-40B4-BE49-F238E27FC236}">
                <a16:creationId xmlns:a16="http://schemas.microsoft.com/office/drawing/2014/main" id="{B4DF5088-3A88-44D0-A6AA-B3E9002F0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258889"/>
            <a:ext cx="117271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Spark</a:t>
            </a:r>
            <a:r>
              <a:rPr lang="zh-CN" altLang="zh-CN" sz="2400" dirty="0"/>
              <a:t>生态系统已经成为伯克利数据分析软件栈</a:t>
            </a:r>
            <a:r>
              <a:rPr lang="en-US" altLang="zh-CN" sz="2400" dirty="0"/>
              <a:t>BDAS</a:t>
            </a:r>
            <a:r>
              <a:rPr lang="zh-CN" altLang="zh-CN" sz="2400" dirty="0"/>
              <a:t>（</a:t>
            </a:r>
            <a:r>
              <a:rPr lang="en-US" altLang="zh-CN" sz="2400" dirty="0"/>
              <a:t>Berkeley Data Analytics Stack</a:t>
            </a:r>
            <a:r>
              <a:rPr lang="zh-CN" altLang="zh-CN" sz="2400" dirty="0"/>
              <a:t>）的重要组成部分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FA90C1FA-DBCD-4FC0-ABC4-36C8D39DC781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生态系统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607A553-0441-4CA1-B0D4-24FFFE121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111770"/>
              </p:ext>
            </p:extLst>
          </p:nvPr>
        </p:nvGraphicFramePr>
        <p:xfrm>
          <a:off x="525781" y="2400287"/>
          <a:ext cx="11510010" cy="3657600"/>
        </p:xfrm>
        <a:graphic>
          <a:graphicData uri="http://schemas.openxmlformats.org/drawingml/2006/table">
            <a:tbl>
              <a:tblPr/>
              <a:tblGrid>
                <a:gridCol w="28778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87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39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ea typeface="宋体"/>
                        </a:rPr>
                        <a:t>应用场景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latin typeface="Times New Roman"/>
                          <a:ea typeface="宋体"/>
                        </a:rPr>
                        <a:t>时间跨度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>
                          <a:latin typeface="Times New Roman"/>
                          <a:ea typeface="宋体"/>
                        </a:rPr>
                        <a:t>其他框架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/>
                          <a:ea typeface="宋体"/>
                        </a:rPr>
                        <a:t>Spark</a:t>
                      </a:r>
                      <a:r>
                        <a:rPr lang="zh-CN" sz="2400" b="1" kern="100">
                          <a:latin typeface="Times New Roman"/>
                          <a:ea typeface="宋体"/>
                        </a:rPr>
                        <a:t>生态系统中的组件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复杂的批量数据处理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小时级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MapReduce</a:t>
                      </a:r>
                      <a:r>
                        <a:rPr lang="zh-CN" sz="2400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2400" kern="100">
                          <a:latin typeface="Times New Roman"/>
                          <a:ea typeface="宋体"/>
                        </a:rPr>
                        <a:t>Hive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Spark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基于历史数据的交互式查询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分钟级、秒级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Impala</a:t>
                      </a:r>
                      <a:r>
                        <a:rPr lang="zh-CN" sz="2400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2400" kern="100">
                          <a:latin typeface="Times New Roman"/>
                          <a:ea typeface="宋体"/>
                        </a:rPr>
                        <a:t>Dremel</a:t>
                      </a:r>
                      <a:r>
                        <a:rPr lang="zh-CN" sz="2400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2400" kern="100">
                          <a:latin typeface="Times New Roman"/>
                          <a:ea typeface="宋体"/>
                        </a:rPr>
                        <a:t>Drill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Spark SQL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基于实时数据流的数据处理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毫秒、秒级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Storm</a:t>
                      </a:r>
                      <a:r>
                        <a:rPr lang="zh-CN" sz="2400" kern="100" dirty="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S4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Spark Streaming</a:t>
                      </a:r>
                      <a:br>
                        <a:rPr lang="en-US" sz="2400" kern="100" dirty="0">
                          <a:latin typeface="Times New Roman"/>
                          <a:ea typeface="宋体"/>
                        </a:rPr>
                      </a:b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Structured Streaming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9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基于历史数据的数据挖掘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-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Mahout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MLlib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9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latin typeface="Times New Roman"/>
                          <a:ea typeface="宋体"/>
                        </a:rPr>
                        <a:t>图结构数据的处理</a:t>
                      </a: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-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latin typeface="Times New Roman"/>
                          <a:ea typeface="宋体"/>
                        </a:rPr>
                        <a:t>Pregel</a:t>
                      </a:r>
                      <a:r>
                        <a:rPr lang="zh-CN" sz="2400" kern="100"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2400" kern="100">
                          <a:latin typeface="Times New Roman"/>
                          <a:ea typeface="宋体"/>
                        </a:rPr>
                        <a:t>Hama</a:t>
                      </a:r>
                      <a:endParaRPr lang="zh-CN" sz="2400" kern="10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GraphX</a:t>
                      </a:r>
                      <a:endParaRPr lang="zh-CN" sz="2400" kern="100" dirty="0">
                        <a:latin typeface="Times New Roman"/>
                        <a:ea typeface="宋体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424" name="矩形 4">
            <a:extLst>
              <a:ext uri="{FF2B5EF4-FFF2-40B4-BE49-F238E27FC236}">
                <a16:creationId xmlns:a16="http://schemas.microsoft.com/office/drawing/2014/main" id="{AEBB7D9E-1F75-4BB6-8051-439207C1C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162" y="1615440"/>
            <a:ext cx="454323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200" dirty="0"/>
              <a:t>表</a:t>
            </a:r>
            <a:r>
              <a:rPr lang="en-US" altLang="zh-CN" sz="2200" dirty="0"/>
              <a:t>1 Spark</a:t>
            </a:r>
            <a:r>
              <a:rPr lang="zh-CN" altLang="en-US" sz="2200" dirty="0"/>
              <a:t>生态系统组件</a:t>
            </a:r>
            <a:r>
              <a:rPr lang="zh-CN" altLang="zh-CN" sz="2200" dirty="0"/>
              <a:t>的应用场景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19" y="815089"/>
            <a:ext cx="4076162" cy="40761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45183" y="2109099"/>
            <a:ext cx="2013930" cy="132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991" b="1" dirty="0">
                <a:solidFill>
                  <a:srgbClr val="D4E7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8000" dirty="0"/>
          </a:p>
        </p:txBody>
      </p:sp>
      <p:sp>
        <p:nvSpPr>
          <p:cNvPr id="7" name="文本框 6"/>
          <p:cNvSpPr txBox="1"/>
          <p:nvPr/>
        </p:nvSpPr>
        <p:spPr>
          <a:xfrm>
            <a:off x="2571622" y="4468304"/>
            <a:ext cx="7048756" cy="76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395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sz="4395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运行架构</a:t>
            </a:r>
            <a:endParaRPr lang="zh-CN" altLang="en-US" sz="4395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00EEB1-748F-41D0-AF4F-6D53970143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8" r="78775" b="14982"/>
          <a:stretch/>
        </p:blipFill>
        <p:spPr>
          <a:xfrm>
            <a:off x="5349" y="432703"/>
            <a:ext cx="2814391" cy="42751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BFA431-C6BD-402F-953C-480CA12078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94" t="12523" b="14025"/>
          <a:stretch/>
        </p:blipFill>
        <p:spPr>
          <a:xfrm>
            <a:off x="9198861" y="1529586"/>
            <a:ext cx="3017456" cy="451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42050"/>
      </p:ext>
    </p:ext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5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4C458852-3D08-47F0-8E71-4647CFF7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6" y="28194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3 Spark</a:t>
            </a:r>
            <a:r>
              <a:rPr lang="zh-CN" altLang="zh-CN" dirty="0"/>
              <a:t>运行架构</a:t>
            </a:r>
            <a:endParaRPr lang="zh-CN" altLang="en-US" dirty="0"/>
          </a:p>
        </p:txBody>
      </p:sp>
      <p:sp>
        <p:nvSpPr>
          <p:cNvPr id="17411" name="TextBox 2">
            <a:extLst>
              <a:ext uri="{FF2B5EF4-FFF2-40B4-BE49-F238E27FC236}">
                <a16:creationId xmlns:a16="http://schemas.microsoft.com/office/drawing/2014/main" id="{560E7983-C4CA-4807-BC74-2D97C7871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1" y="1893571"/>
            <a:ext cx="5040162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/>
              <a:t>3.1 </a:t>
            </a:r>
            <a:r>
              <a:rPr lang="zh-CN" altLang="en-US" sz="3200" dirty="0"/>
              <a:t>基本概念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3.2 </a:t>
            </a:r>
            <a:r>
              <a:rPr lang="zh-CN" altLang="en-US" sz="3200" dirty="0"/>
              <a:t>架构设计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3.3 Spark</a:t>
            </a:r>
            <a:r>
              <a:rPr lang="zh-CN" altLang="en-US" sz="3200" dirty="0"/>
              <a:t>运行基本流程</a:t>
            </a:r>
            <a:endParaRPr lang="en-US" altLang="zh-CN" sz="3200" dirty="0"/>
          </a:p>
          <a:p>
            <a:pPr eaLnBrk="1" hangingPunct="1"/>
            <a:r>
              <a:rPr lang="en-US" altLang="zh-CN" sz="3200" dirty="0"/>
              <a:t>3.4 RDD</a:t>
            </a:r>
            <a:r>
              <a:rPr lang="zh-CN" altLang="en-US" sz="3200" dirty="0"/>
              <a:t>的设计与运行原理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4975D763-8CDD-4D53-A093-EDDB77C8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40" y="36195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基本概念</a:t>
            </a: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4E23993B-3637-4147-9C7A-ECC9D1206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" y="1351894"/>
            <a:ext cx="11235690" cy="448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：是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Resillient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Distributed Dataset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（弹性分布式数据集）的简称，是分布式内存的一个抽象概念，</a:t>
            </a:r>
            <a:r>
              <a:rPr lang="zh-CN" altLang="zh-CN" sz="2400" dirty="0"/>
              <a:t>提供了一种高度受限的共享内存模型</a:t>
            </a:r>
            <a:endParaRPr lang="zh-CN" altLang="en-US" sz="24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（有向无环图）的简称，反映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之间的依赖关系</a:t>
            </a:r>
            <a:endParaRPr lang="zh-CN" altLang="en-US" sz="24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：是运行在工作节点（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WorkerNode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）的一个进程，负责运行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400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）：用户编写的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应用程序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）：运行在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上的工作单元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作业（</a:t>
            </a:r>
            <a:r>
              <a:rPr lang="en-US" altLang="zh-CN" sz="2400" dirty="0"/>
              <a:t> Job </a:t>
            </a:r>
            <a:r>
              <a:rPr lang="zh-CN" altLang="en-US" sz="2400" dirty="0"/>
              <a:t>）</a:t>
            </a:r>
            <a:r>
              <a:rPr lang="zh-CN" altLang="zh-CN" sz="2400" dirty="0"/>
              <a:t>：一个</a:t>
            </a:r>
            <a:r>
              <a:rPr lang="zh-CN" altLang="en-US" sz="2400" dirty="0"/>
              <a:t>作业</a:t>
            </a:r>
            <a:r>
              <a:rPr lang="zh-CN" altLang="zh-CN" sz="2400" dirty="0"/>
              <a:t>包含多个</a:t>
            </a:r>
            <a:r>
              <a:rPr lang="en-US" altLang="zh-CN" sz="2400" dirty="0"/>
              <a:t>RDD</a:t>
            </a:r>
            <a:r>
              <a:rPr lang="zh-CN" altLang="zh-CN" sz="2400" dirty="0"/>
              <a:t>及作用于相应</a:t>
            </a:r>
            <a:r>
              <a:rPr lang="en-US" altLang="zh-CN" sz="2400" dirty="0"/>
              <a:t>RDD</a:t>
            </a:r>
            <a:r>
              <a:rPr lang="zh-CN" altLang="zh-CN" sz="2400" dirty="0"/>
              <a:t>上的各种操作</a:t>
            </a:r>
          </a:p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阶段（</a:t>
            </a:r>
            <a:r>
              <a:rPr lang="en-US" altLang="zh-CN" sz="2400" dirty="0"/>
              <a:t> Stage </a:t>
            </a:r>
            <a:r>
              <a:rPr lang="zh-CN" altLang="en-US" sz="2400" dirty="0"/>
              <a:t>）</a:t>
            </a:r>
            <a:r>
              <a:rPr lang="zh-CN" altLang="zh-CN" sz="2400" dirty="0"/>
              <a:t>：是</a:t>
            </a:r>
            <a:r>
              <a:rPr lang="zh-CN" altLang="en-US" sz="2400" dirty="0"/>
              <a:t>作业</a:t>
            </a:r>
            <a:r>
              <a:rPr lang="zh-CN" altLang="zh-CN" sz="2400" dirty="0"/>
              <a:t>的基本调度单位，一个</a:t>
            </a:r>
            <a:r>
              <a:rPr lang="zh-CN" altLang="en-US" sz="2400" dirty="0"/>
              <a:t>作业</a:t>
            </a:r>
            <a:r>
              <a:rPr lang="zh-CN" altLang="zh-CN" sz="2400" dirty="0"/>
              <a:t>会分为多组</a:t>
            </a:r>
            <a:r>
              <a:rPr lang="zh-CN" altLang="en-US" sz="2400" dirty="0"/>
              <a:t>任务</a:t>
            </a:r>
            <a:r>
              <a:rPr lang="zh-CN" altLang="zh-CN" sz="2400" dirty="0"/>
              <a:t>，每组</a:t>
            </a:r>
            <a:r>
              <a:rPr lang="zh-CN" altLang="en-US" sz="2400" dirty="0"/>
              <a:t>任务</a:t>
            </a:r>
            <a:r>
              <a:rPr lang="zh-CN" altLang="zh-CN" sz="2400" dirty="0"/>
              <a:t>被称为</a:t>
            </a:r>
            <a:r>
              <a:rPr lang="zh-CN" altLang="en-US" sz="2400" dirty="0"/>
              <a:t>阶段</a:t>
            </a:r>
            <a:r>
              <a:rPr lang="zh-CN" altLang="zh-CN" sz="2400" dirty="0"/>
              <a:t>，或者也被称为</a:t>
            </a:r>
            <a:r>
              <a:rPr lang="zh-CN" altLang="en-US" sz="2400" dirty="0"/>
              <a:t>任务集合</a:t>
            </a:r>
            <a:r>
              <a:rPr lang="zh-CN" altLang="zh-CN" sz="2400" dirty="0"/>
              <a:t>，代表了一组关联的、相互之间没有</a:t>
            </a:r>
            <a:r>
              <a:rPr lang="en-US" altLang="zh-CN" sz="2400" dirty="0"/>
              <a:t>Shuffle</a:t>
            </a:r>
            <a:r>
              <a:rPr lang="zh-CN" altLang="zh-CN" sz="2400" dirty="0"/>
              <a:t>依赖关系的任务组成的任务集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574473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5559" y="460905"/>
            <a:ext cx="3007270" cy="94406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US" altLang="zh-CN" sz="53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CONTENTS</a:t>
            </a:r>
            <a:endParaRPr lang="zh-CN" altLang="en-US" sz="53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721434"/>
            <a:ext cx="12192000" cy="13656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276932" y="1878981"/>
            <a:ext cx="1989275" cy="984891"/>
          </a:xfrm>
          <a:prstGeom prst="rect">
            <a:avLst/>
          </a:prstGeom>
          <a:noFill/>
        </p:spPr>
        <p:txBody>
          <a:bodyPr wrap="none" lIns="121926" tIns="60963" rIns="121926" bIns="60963" rtlCol="0">
            <a:spAutoFit/>
          </a:bodyPr>
          <a:lstStyle/>
          <a:p>
            <a:r>
              <a:rPr lang="en-US" altLang="zh-CN" sz="2800" b="1" dirty="0">
                <a:solidFill>
                  <a:srgbClr val="3279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b="1" dirty="0">
                <a:solidFill>
                  <a:srgbClr val="3279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endParaRPr lang="zh-CN" altLang="en-US" sz="2800" b="1" dirty="0">
              <a:solidFill>
                <a:srgbClr val="3279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202425" y="1811663"/>
            <a:ext cx="744095" cy="744095"/>
            <a:chOff x="3165041" y="1563373"/>
            <a:chExt cx="818865" cy="818865"/>
          </a:xfrm>
        </p:grpSpPr>
        <p:sp>
          <p:nvSpPr>
            <p:cNvPr id="5" name="椭圆 4"/>
            <p:cNvSpPr/>
            <p:nvPr/>
          </p:nvSpPr>
          <p:spPr>
            <a:xfrm>
              <a:off x="3165041" y="1563373"/>
              <a:ext cx="818865" cy="81886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46172" y="1638143"/>
              <a:ext cx="694355" cy="643544"/>
            </a:xfrm>
            <a:prstGeom prst="rect">
              <a:avLst/>
            </a:prstGeom>
            <a:noFill/>
          </p:spPr>
          <p:txBody>
            <a:bodyPr wrap="none" lIns="121926" tIns="60963" rIns="121926" bIns="60963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DFMincho-UB" panose="02010609010101010101" pitchFamily="1" charset="-128"/>
                  <a:ea typeface="DFMincho-UB" panose="02010609010101010101" pitchFamily="1" charset="-128"/>
                </a:rPr>
                <a:t>01</a:t>
              </a:r>
              <a:endParaRPr lang="zh-CN" altLang="en-US" sz="3000" b="1" dirty="0">
                <a:solidFill>
                  <a:schemeClr val="bg1"/>
                </a:solidFill>
                <a:latin typeface="DFMincho-UB" panose="02010609010101010101" pitchFamily="1" charset="-128"/>
                <a:ea typeface="DFMincho-UB" panose="02010609010101010101" pitchFamily="1" charset="-128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202425" y="2880481"/>
            <a:ext cx="744095" cy="744095"/>
            <a:chOff x="3157020" y="2774233"/>
            <a:chExt cx="818865" cy="818865"/>
          </a:xfrm>
        </p:grpSpPr>
        <p:sp>
          <p:nvSpPr>
            <p:cNvPr id="6" name="椭圆 5"/>
            <p:cNvSpPr/>
            <p:nvPr/>
          </p:nvSpPr>
          <p:spPr>
            <a:xfrm>
              <a:off x="3157020" y="2774233"/>
              <a:ext cx="818865" cy="81886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8151" y="2838619"/>
              <a:ext cx="694355" cy="643544"/>
            </a:xfrm>
            <a:prstGeom prst="rect">
              <a:avLst/>
            </a:prstGeom>
            <a:noFill/>
          </p:spPr>
          <p:txBody>
            <a:bodyPr wrap="none" lIns="121926" tIns="60963" rIns="121926" bIns="60963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DFMincho-UB" panose="02010609010101010101" pitchFamily="1" charset="-128"/>
                  <a:ea typeface="DFMincho-UB" panose="02010609010101010101" pitchFamily="1" charset="-128"/>
                </a:rPr>
                <a:t>02</a:t>
              </a:r>
              <a:endParaRPr lang="zh-CN" altLang="en-US" sz="3000" b="1" dirty="0">
                <a:solidFill>
                  <a:schemeClr val="bg1"/>
                </a:solidFill>
                <a:latin typeface="DFMincho-UB" panose="02010609010101010101" pitchFamily="1" charset="-128"/>
                <a:ea typeface="DFMincho-UB" panose="02010609010101010101" pitchFamily="1" charset="-128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02425" y="4082457"/>
            <a:ext cx="744095" cy="744095"/>
            <a:chOff x="3179067" y="3985093"/>
            <a:chExt cx="818865" cy="818865"/>
          </a:xfrm>
        </p:grpSpPr>
        <p:sp>
          <p:nvSpPr>
            <p:cNvPr id="7" name="椭圆 6"/>
            <p:cNvSpPr/>
            <p:nvPr/>
          </p:nvSpPr>
          <p:spPr>
            <a:xfrm>
              <a:off x="3179067" y="3985093"/>
              <a:ext cx="818865" cy="81886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34063" y="4045825"/>
              <a:ext cx="694355" cy="643544"/>
            </a:xfrm>
            <a:prstGeom prst="rect">
              <a:avLst/>
            </a:prstGeom>
            <a:noFill/>
          </p:spPr>
          <p:txBody>
            <a:bodyPr wrap="none" lIns="121926" tIns="60963" rIns="121926" bIns="60963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DFMincho-UB" panose="02010609010101010101" pitchFamily="1" charset="-128"/>
                  <a:ea typeface="DFMincho-UB" panose="02010609010101010101" pitchFamily="1" charset="-128"/>
                </a:rPr>
                <a:t>03</a:t>
              </a:r>
              <a:endParaRPr lang="zh-CN" altLang="en-US" sz="3000" b="1" dirty="0">
                <a:solidFill>
                  <a:schemeClr val="bg1"/>
                </a:solidFill>
                <a:latin typeface="DFMincho-UB" panose="02010609010101010101" pitchFamily="1" charset="-128"/>
                <a:ea typeface="DFMincho-UB" panose="02010609010101010101" pitchFamily="1" charset="-128"/>
              </a:endParaRPr>
            </a:p>
          </p:txBody>
        </p:sp>
      </p:grpSp>
      <p:sp>
        <p:nvSpPr>
          <p:cNvPr id="29" name="TextBox 10">
            <a:extLst>
              <a:ext uri="{FF2B5EF4-FFF2-40B4-BE49-F238E27FC236}">
                <a16:creationId xmlns:a16="http://schemas.microsoft.com/office/drawing/2014/main" id="{A816080D-76E3-4D06-B4FF-345E3839E219}"/>
              </a:ext>
            </a:extLst>
          </p:cNvPr>
          <p:cNvSpPr txBox="1"/>
          <p:nvPr/>
        </p:nvSpPr>
        <p:spPr>
          <a:xfrm>
            <a:off x="4276932" y="4084592"/>
            <a:ext cx="2707420" cy="554004"/>
          </a:xfrm>
          <a:prstGeom prst="rect">
            <a:avLst/>
          </a:prstGeom>
          <a:noFill/>
        </p:spPr>
        <p:txBody>
          <a:bodyPr wrap="none" lIns="121926" tIns="60963" rIns="121926" bIns="60963" rtlCol="0">
            <a:spAutoFit/>
          </a:bodyPr>
          <a:lstStyle/>
          <a:p>
            <a:r>
              <a:rPr lang="en-US" altLang="zh-CN" sz="2800" b="1" dirty="0">
                <a:solidFill>
                  <a:srgbClr val="3279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b="1" dirty="0">
                <a:solidFill>
                  <a:srgbClr val="3279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运行架构</a:t>
            </a:r>
          </a:p>
        </p:txBody>
      </p:sp>
      <p:sp>
        <p:nvSpPr>
          <p:cNvPr id="30" name="TextBox 8">
            <a:extLst>
              <a:ext uri="{FF2B5EF4-FFF2-40B4-BE49-F238E27FC236}">
                <a16:creationId xmlns:a16="http://schemas.microsoft.com/office/drawing/2014/main" id="{6B83A3E7-AB91-482B-86FA-C5BA3DD6185F}"/>
              </a:ext>
            </a:extLst>
          </p:cNvPr>
          <p:cNvSpPr txBox="1"/>
          <p:nvPr/>
        </p:nvSpPr>
        <p:spPr>
          <a:xfrm>
            <a:off x="4276932" y="2975819"/>
            <a:ext cx="2707420" cy="554004"/>
          </a:xfrm>
          <a:prstGeom prst="rect">
            <a:avLst/>
          </a:prstGeom>
          <a:noFill/>
        </p:spPr>
        <p:txBody>
          <a:bodyPr wrap="none" lIns="121926" tIns="60963" rIns="121926" bIns="60963" rtlCol="0">
            <a:spAutoFit/>
          </a:bodyPr>
          <a:lstStyle/>
          <a:p>
            <a:r>
              <a:rPr lang="en-US" altLang="zh-CN" sz="2800" b="1" dirty="0">
                <a:solidFill>
                  <a:srgbClr val="3279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b="1" dirty="0">
                <a:solidFill>
                  <a:srgbClr val="3279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生态系统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915DBFD-F8B0-4F3B-B771-99D44B5948C2}"/>
              </a:ext>
            </a:extLst>
          </p:cNvPr>
          <p:cNvGrpSpPr/>
          <p:nvPr/>
        </p:nvGrpSpPr>
        <p:grpSpPr>
          <a:xfrm>
            <a:off x="3139258" y="5239479"/>
            <a:ext cx="744095" cy="744095"/>
            <a:chOff x="3179067" y="3985093"/>
            <a:chExt cx="818865" cy="81886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65FA06F-C499-4C6E-90CA-D289392F7216}"/>
                </a:ext>
              </a:extLst>
            </p:cNvPr>
            <p:cNvSpPr/>
            <p:nvPr/>
          </p:nvSpPr>
          <p:spPr>
            <a:xfrm>
              <a:off x="3179067" y="3985093"/>
              <a:ext cx="818865" cy="81886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4CED7E67-14F7-4E77-973C-E50BBF8FFE8F}"/>
                </a:ext>
              </a:extLst>
            </p:cNvPr>
            <p:cNvSpPr txBox="1"/>
            <p:nvPr/>
          </p:nvSpPr>
          <p:spPr>
            <a:xfrm>
              <a:off x="3234063" y="4045825"/>
              <a:ext cx="757862" cy="643544"/>
            </a:xfrm>
            <a:prstGeom prst="rect">
              <a:avLst/>
            </a:prstGeom>
            <a:noFill/>
          </p:spPr>
          <p:txBody>
            <a:bodyPr wrap="none" lIns="121926" tIns="60963" rIns="121926" bIns="60963" rtlCol="0">
              <a:spAutoFit/>
            </a:bodyPr>
            <a:lstStyle/>
            <a:p>
              <a:r>
                <a:rPr lang="en-US" altLang="zh-CN" sz="3000" b="1" dirty="0">
                  <a:solidFill>
                    <a:schemeClr val="bg1"/>
                  </a:solidFill>
                  <a:latin typeface="DFMincho-UB" panose="02010609010101010101" pitchFamily="1" charset="-128"/>
                  <a:ea typeface="DFMincho-UB" panose="02010609010101010101" pitchFamily="1" charset="-128"/>
                </a:rPr>
                <a:t>04</a:t>
              </a:r>
              <a:endParaRPr lang="zh-CN" altLang="en-US" sz="3000" b="1" dirty="0">
                <a:solidFill>
                  <a:schemeClr val="bg1"/>
                </a:solidFill>
                <a:latin typeface="DFMincho-UB" panose="02010609010101010101" pitchFamily="1" charset="-128"/>
                <a:ea typeface="DFMincho-UB" panose="02010609010101010101" pitchFamily="1" charset="-128"/>
              </a:endParaRPr>
            </a:p>
          </p:txBody>
        </p:sp>
      </p:grpSp>
      <p:sp>
        <p:nvSpPr>
          <p:cNvPr id="20" name="TextBox 10">
            <a:extLst>
              <a:ext uri="{FF2B5EF4-FFF2-40B4-BE49-F238E27FC236}">
                <a16:creationId xmlns:a16="http://schemas.microsoft.com/office/drawing/2014/main" id="{8BD633E4-84CE-450B-8989-2A8CB5A97935}"/>
              </a:ext>
            </a:extLst>
          </p:cNvPr>
          <p:cNvSpPr txBox="1"/>
          <p:nvPr/>
        </p:nvSpPr>
        <p:spPr>
          <a:xfrm>
            <a:off x="4276932" y="5239479"/>
            <a:ext cx="3066493" cy="554004"/>
          </a:xfrm>
          <a:prstGeom prst="rect">
            <a:avLst/>
          </a:prstGeom>
          <a:noFill/>
        </p:spPr>
        <p:txBody>
          <a:bodyPr wrap="none" lIns="121926" tIns="60963" rIns="121926" bIns="60963" rtlCol="0">
            <a:spAutoFit/>
          </a:bodyPr>
          <a:lstStyle/>
          <a:p>
            <a:r>
              <a:rPr lang="en-US" altLang="zh-CN" sz="2800" b="1" dirty="0">
                <a:solidFill>
                  <a:srgbClr val="3279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800" b="1" dirty="0">
                <a:solidFill>
                  <a:srgbClr val="3279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的部署方式</a:t>
            </a:r>
          </a:p>
        </p:txBody>
      </p:sp>
    </p:spTree>
    <p:extLst>
      <p:ext uri="{BB962C8B-B14F-4D97-AF65-F5344CB8AC3E}">
        <p14:creationId xmlns:p14="http://schemas.microsoft.com/office/powerpoint/2010/main" val="287005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Tm="4237">
        <p14:glitter/>
      </p:transition>
    </mc:Choice>
    <mc:Fallback xmlns="">
      <p:transition spd="slow" advTm="4237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3" presetClass="entr" presetSubtype="3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3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3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9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4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3" presetClass="entr" presetSubtype="3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9" grpId="0"/>
          <p:bldP spid="29" grpId="0"/>
          <p:bldP spid="30" grpId="0"/>
          <p:bldP spid="2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4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Horizontal)">
                                          <p:cBhvr>
                                            <p:cTn id="7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3" presetClass="entr" presetSubtype="3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3" presetClass="entr" presetSubtype="3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3" presetClass="entr" presetSubtype="3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2" presetID="2" presetClass="entr" presetSubtype="4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41" presetID="2" presetClass="entr" presetSubtype="4" fill="hold" grpId="0" nodeType="after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5" presetID="23" presetClass="entr" presetSubtype="3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(6*min(max(#ppt_w*#ppt_h,.3),1)-7.4)/-.7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(6*min(max(#ppt_w*#ppt_h,.3),1)-7.4)/-.7*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9" grpId="0"/>
          <p:bldP spid="29" grpId="0"/>
          <p:bldP spid="30" grpId="0"/>
          <p:bldP spid="20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9F5A45AF-3D41-4906-BC3F-6A112EF1216A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zh-CN" dirty="0"/>
              <a:t>架构</a:t>
            </a:r>
            <a:r>
              <a:rPr lang="zh-CN" altLang="en-US" dirty="0"/>
              <a:t>设计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80B737D-7A18-40D7-B6A1-5940EDA6B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0" name="矩形 4">
            <a:extLst>
              <a:ext uri="{FF2B5EF4-FFF2-40B4-BE49-F238E27FC236}">
                <a16:creationId xmlns:a16="http://schemas.microsoft.com/office/drawing/2014/main" id="{A232B64B-591F-4F58-8927-EFE01FCDC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3183" y="6035938"/>
            <a:ext cx="2005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图</a:t>
            </a:r>
            <a:r>
              <a:rPr lang="en-US" altLang="zh-CN" dirty="0"/>
              <a:t> Spark</a:t>
            </a:r>
            <a:r>
              <a:rPr lang="zh-CN" altLang="zh-CN" dirty="0"/>
              <a:t>运行架构</a:t>
            </a:r>
            <a:endParaRPr lang="zh-CN" altLang="en-US" dirty="0"/>
          </a:p>
        </p:txBody>
      </p:sp>
      <p:pic>
        <p:nvPicPr>
          <p:cNvPr id="19462" name="图片 7">
            <a:extLst>
              <a:ext uri="{FF2B5EF4-FFF2-40B4-BE49-F238E27FC236}">
                <a16:creationId xmlns:a16="http://schemas.microsoft.com/office/drawing/2014/main" id="{89FFBEF9-E5EE-411F-85D0-1A59BEBF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6" y="1644319"/>
            <a:ext cx="8748029" cy="476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5A2080-D1C0-4E06-980F-522FAD5F7E02}"/>
              </a:ext>
            </a:extLst>
          </p:cNvPr>
          <p:cNvSpPr txBox="1"/>
          <p:nvPr/>
        </p:nvSpPr>
        <p:spPr>
          <a:xfrm>
            <a:off x="3706038" y="4492006"/>
            <a:ext cx="20050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集群资源管理器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r>
              <a:rPr lang="en-US" altLang="zh-CN" sz="2000" b="1" dirty="0">
                <a:solidFill>
                  <a:srgbClr val="002060"/>
                </a:solidFill>
              </a:rPr>
              <a:t>Yarn</a:t>
            </a:r>
            <a:r>
              <a:rPr lang="zh-CN" altLang="en-US" sz="2000" b="1" dirty="0">
                <a:solidFill>
                  <a:srgbClr val="002060"/>
                </a:solidFill>
              </a:rPr>
              <a:t>或</a:t>
            </a:r>
            <a:r>
              <a:rPr lang="en-US" altLang="zh-CN" sz="2000" b="1" dirty="0">
                <a:solidFill>
                  <a:srgbClr val="002060"/>
                </a:solidFill>
              </a:rPr>
              <a:t>Mesos</a:t>
            </a:r>
            <a:endParaRPr lang="zh-CN" alt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40D227-200C-4EC5-8F2A-42B41B4E437F}"/>
              </a:ext>
            </a:extLst>
          </p:cNvPr>
          <p:cNvSpPr txBox="1"/>
          <p:nvPr/>
        </p:nvSpPr>
        <p:spPr>
          <a:xfrm>
            <a:off x="417816" y="4492006"/>
            <a:ext cx="2376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2060"/>
                </a:solidFill>
              </a:rPr>
              <a:t>每个应用的任务控制节点</a:t>
            </a:r>
          </a:p>
        </p:txBody>
      </p:sp>
      <p:sp>
        <p:nvSpPr>
          <p:cNvPr id="4" name="思想气泡: 云 3">
            <a:extLst>
              <a:ext uri="{FF2B5EF4-FFF2-40B4-BE49-F238E27FC236}">
                <a16:creationId xmlns:a16="http://schemas.microsoft.com/office/drawing/2014/main" id="{A4FFBD48-F342-4754-89DE-3C56B0FF0810}"/>
              </a:ext>
            </a:extLst>
          </p:cNvPr>
          <p:cNvSpPr/>
          <p:nvPr/>
        </p:nvSpPr>
        <p:spPr>
          <a:xfrm>
            <a:off x="8639367" y="4592549"/>
            <a:ext cx="3552633" cy="1323380"/>
          </a:xfrm>
          <a:prstGeom prst="cloudCallout">
            <a:avLst>
              <a:gd name="adj1" fmla="val -91572"/>
              <a:gd name="adj2" fmla="val -63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多线程，存在</a:t>
            </a:r>
            <a:r>
              <a:rPr lang="en-US" altLang="zh-CN" dirty="0" err="1"/>
              <a:t>BlockManager</a:t>
            </a:r>
            <a:r>
              <a:rPr lang="zh-CN" altLang="en-US" dirty="0"/>
              <a:t>存储模块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DEFEB5CE-9759-4A73-9056-2697877C4773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3.2 </a:t>
            </a:r>
            <a:r>
              <a:rPr lang="zh-CN" altLang="zh-CN" dirty="0"/>
              <a:t>架构</a:t>
            </a:r>
            <a:r>
              <a:rPr lang="zh-CN" altLang="en-US" dirty="0"/>
              <a:t>设计</a:t>
            </a:r>
          </a:p>
        </p:txBody>
      </p:sp>
      <p:sp>
        <p:nvSpPr>
          <p:cNvPr id="20483" name="矩形 3">
            <a:extLst>
              <a:ext uri="{FF2B5EF4-FFF2-40B4-BE49-F238E27FC236}">
                <a16:creationId xmlns:a16="http://schemas.microsoft.com/office/drawing/2014/main" id="{9605C81A-C18E-4D7B-B43D-C702FA45E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862" y="6520371"/>
            <a:ext cx="3852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图</a:t>
            </a:r>
            <a:r>
              <a:rPr lang="en-US" altLang="zh-CN" dirty="0"/>
              <a:t> Spark</a:t>
            </a:r>
            <a:r>
              <a:rPr lang="zh-CN" altLang="zh-CN" dirty="0"/>
              <a:t>中各种概念之间的相互关系</a:t>
            </a:r>
            <a:endParaRPr lang="zh-CN" altLang="en-US" dirty="0"/>
          </a:p>
        </p:txBody>
      </p:sp>
      <p:sp>
        <p:nvSpPr>
          <p:cNvPr id="20484" name="矩形 4">
            <a:extLst>
              <a:ext uri="{FF2B5EF4-FFF2-40B4-BE49-F238E27FC236}">
                <a16:creationId xmlns:a16="http://schemas.microsoft.com/office/drawing/2014/main" id="{EFB18B3D-342B-4AF7-AA9F-D83E36747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621" y="1257392"/>
            <a:ext cx="363092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一个</a:t>
            </a:r>
            <a:r>
              <a:rPr lang="zh-CN" altLang="en-US" sz="2400" dirty="0"/>
              <a:t>应用</a:t>
            </a:r>
            <a:r>
              <a:rPr lang="zh-CN" altLang="zh-CN" sz="2400" dirty="0"/>
              <a:t>由一个</a:t>
            </a:r>
            <a:r>
              <a:rPr lang="en-US" altLang="zh-CN" sz="2400" dirty="0"/>
              <a:t>Driver</a:t>
            </a:r>
            <a:r>
              <a:rPr lang="zh-CN" altLang="zh-CN" sz="2400" dirty="0"/>
              <a:t>和若干个</a:t>
            </a:r>
            <a:r>
              <a:rPr lang="zh-CN" altLang="en-US" sz="2400" dirty="0"/>
              <a:t>作业</a:t>
            </a:r>
            <a:r>
              <a:rPr lang="zh-CN" altLang="zh-CN" sz="2400" dirty="0"/>
              <a:t>构成，一个</a:t>
            </a:r>
            <a:r>
              <a:rPr lang="zh-CN" altLang="en-US" sz="2400" dirty="0"/>
              <a:t>作业</a:t>
            </a:r>
            <a:r>
              <a:rPr lang="zh-CN" altLang="zh-CN" sz="2400" dirty="0"/>
              <a:t>由多个</a:t>
            </a:r>
            <a:r>
              <a:rPr lang="zh-CN" altLang="en-US" sz="2400" dirty="0"/>
              <a:t>阶段</a:t>
            </a:r>
            <a:r>
              <a:rPr lang="zh-CN" altLang="zh-CN" sz="2400" dirty="0"/>
              <a:t>构成，一个</a:t>
            </a:r>
            <a:r>
              <a:rPr lang="zh-CN" altLang="en-US" sz="2400" dirty="0"/>
              <a:t>阶段</a:t>
            </a:r>
            <a:r>
              <a:rPr lang="zh-CN" altLang="zh-CN" sz="2400" dirty="0"/>
              <a:t>由多个没有</a:t>
            </a:r>
            <a:r>
              <a:rPr lang="en-US" altLang="zh-CN" sz="2400" dirty="0"/>
              <a:t>Shuffle</a:t>
            </a:r>
            <a:r>
              <a:rPr lang="zh-CN" altLang="zh-CN" sz="2400" dirty="0"/>
              <a:t>关系的</a:t>
            </a:r>
            <a:r>
              <a:rPr lang="zh-CN" altLang="en-US" sz="2400" dirty="0"/>
              <a:t>任务</a:t>
            </a:r>
            <a:r>
              <a:rPr lang="zh-CN" altLang="zh-CN" sz="2400" dirty="0"/>
              <a:t>组成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当执行一个</a:t>
            </a:r>
            <a:r>
              <a:rPr lang="zh-CN" altLang="en-US" sz="2400" dirty="0"/>
              <a:t>应用</a:t>
            </a:r>
            <a:r>
              <a:rPr lang="zh-CN" altLang="zh-CN" sz="2400" dirty="0"/>
              <a:t>时，</a:t>
            </a:r>
            <a:r>
              <a:rPr lang="en-US" altLang="zh-CN" sz="2400" dirty="0"/>
              <a:t>Driver</a:t>
            </a:r>
            <a:r>
              <a:rPr lang="zh-CN" altLang="zh-CN" sz="2400" dirty="0"/>
              <a:t>会向集群管理器申请资源，启动</a:t>
            </a:r>
            <a:r>
              <a:rPr lang="en-US" altLang="zh-CN" sz="2400" dirty="0"/>
              <a:t>Executor</a:t>
            </a:r>
            <a:r>
              <a:rPr lang="zh-CN" altLang="zh-CN" sz="2400" dirty="0"/>
              <a:t>，并向</a:t>
            </a:r>
            <a:r>
              <a:rPr lang="en-US" altLang="zh-CN" sz="2400" dirty="0"/>
              <a:t>Executor</a:t>
            </a:r>
            <a:r>
              <a:rPr lang="zh-CN" altLang="zh-CN" sz="2400" dirty="0"/>
              <a:t>发送应用程序代码和文件，然后在</a:t>
            </a:r>
            <a:r>
              <a:rPr lang="en-US" altLang="zh-CN" sz="2400" dirty="0"/>
              <a:t>Executor</a:t>
            </a:r>
            <a:r>
              <a:rPr lang="zh-CN" altLang="zh-CN" sz="2400" dirty="0"/>
              <a:t>上执行</a:t>
            </a:r>
            <a:r>
              <a:rPr lang="zh-CN" altLang="en-US" sz="2400" dirty="0"/>
              <a:t>任务</a:t>
            </a:r>
            <a:r>
              <a:rPr lang="zh-CN" altLang="zh-CN" sz="2400" dirty="0"/>
              <a:t>，运行结束后，执行结果会返回给</a:t>
            </a:r>
            <a:r>
              <a:rPr lang="en-US" altLang="zh-CN" sz="2400" dirty="0"/>
              <a:t>Driver</a:t>
            </a:r>
            <a:r>
              <a:rPr lang="zh-CN" altLang="en-US" sz="2400" dirty="0"/>
              <a:t>，</a:t>
            </a:r>
            <a:r>
              <a:rPr lang="zh-CN" altLang="zh-CN" sz="2400" dirty="0"/>
              <a:t>或者写到</a:t>
            </a:r>
            <a:r>
              <a:rPr lang="en-US" altLang="zh-CN" sz="2400" dirty="0"/>
              <a:t>HDFS</a:t>
            </a:r>
            <a:r>
              <a:rPr lang="zh-CN" altLang="zh-CN" sz="2400" dirty="0"/>
              <a:t>或者其他数据库中</a:t>
            </a:r>
            <a:endParaRPr lang="zh-CN" altLang="en-US" sz="2400" dirty="0"/>
          </a:p>
        </p:txBody>
      </p:sp>
      <p:pic>
        <p:nvPicPr>
          <p:cNvPr id="20485" name="Picture 6">
            <a:extLst>
              <a:ext uri="{FF2B5EF4-FFF2-40B4-BE49-F238E27FC236}">
                <a16:creationId xmlns:a16="http://schemas.microsoft.com/office/drawing/2014/main" id="{F256ADB2-D65A-4CC0-B0C8-E1E47575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4665"/>
            <a:ext cx="8242251" cy="514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矩形 3">
            <a:extLst>
              <a:ext uri="{FF2B5EF4-FFF2-40B4-BE49-F238E27FC236}">
                <a16:creationId xmlns:a16="http://schemas.microsoft.com/office/drawing/2014/main" id="{F10842D0-5755-478A-8AFA-AA09AABBE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370" y="6488668"/>
            <a:ext cx="274947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b="1" dirty="0"/>
              <a:t>图</a:t>
            </a:r>
            <a:r>
              <a:rPr lang="en-US" altLang="zh-CN" b="1" dirty="0"/>
              <a:t> Spark</a:t>
            </a:r>
            <a:r>
              <a:rPr lang="zh-CN" altLang="zh-CN" b="1" dirty="0"/>
              <a:t>运行基本流程图</a:t>
            </a:r>
            <a:endParaRPr lang="zh-CN" altLang="en-US" b="1" dirty="0"/>
          </a:p>
        </p:txBody>
      </p:sp>
      <p:sp>
        <p:nvSpPr>
          <p:cNvPr id="21510" name="TextBox 5">
            <a:extLst>
              <a:ext uri="{FF2B5EF4-FFF2-40B4-BE49-F238E27FC236}">
                <a16:creationId xmlns:a16="http://schemas.microsoft.com/office/drawing/2014/main" id="{8B260B5E-0076-4DE1-92D3-C76E0B443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1" y="630714"/>
            <a:ext cx="241934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/>
              <a:t>SparkContext</a:t>
            </a:r>
            <a:r>
              <a:rPr lang="zh-CN" altLang="en-US" sz="2400" dirty="0"/>
              <a:t>对象代表了和一个集群的连接</a:t>
            </a:r>
          </a:p>
        </p:txBody>
      </p:sp>
      <p:pic>
        <p:nvPicPr>
          <p:cNvPr id="21508" name="Picture 5">
            <a:extLst>
              <a:ext uri="{FF2B5EF4-FFF2-40B4-BE49-F238E27FC236}">
                <a16:creationId xmlns:a16="http://schemas.microsoft.com/office/drawing/2014/main" id="{329699DF-524A-47DE-A945-D764461B9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96" y="-1"/>
            <a:ext cx="7694454" cy="6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B4802AA0-5470-4348-BB6E-8A0BECE8BDBA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506730" y="1475387"/>
            <a:ext cx="10871200" cy="500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）首先为应用构建起基本的运行环境，即由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创建一个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，进行资源的申请、任务的分配和监控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）资源管理器为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分配资源，并启动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的依赖关系构建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图提交给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DAGScheduler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解析成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，然后把一个个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TaskSet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提交给底层调度器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TaskScheduler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处理；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申请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Scheduler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发放给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运行，并提供应用程序代码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上运行，把执行结果反馈给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TaskScheduler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，然后反馈给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DAGScheduler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，运行完毕后写入数据并释放所有资源</a:t>
            </a:r>
            <a:r>
              <a:rPr lang="zh-CN" altLang="en-US" dirty="0"/>
              <a:t> 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FD7BBF1D-6479-4B1B-BD87-B332BA99C38E}"/>
              </a:ext>
            </a:extLst>
          </p:cNvPr>
          <p:cNvSpPr>
            <a:spLocks noGrp="1"/>
          </p:cNvSpPr>
          <p:nvPr>
            <p:ph type="title" idx="10"/>
          </p:nvPr>
        </p:nvSpPr>
        <p:spPr>
          <a:xfrm>
            <a:off x="335280" y="224790"/>
            <a:ext cx="10668000" cy="914400"/>
          </a:xfrm>
        </p:spPr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运行基本流程</a:t>
            </a:r>
          </a:p>
        </p:txBody>
      </p:sp>
    </p:spTree>
    <p:extLst>
      <p:ext uri="{BB962C8B-B14F-4D97-AF65-F5344CB8AC3E}">
        <p14:creationId xmlns:p14="http://schemas.microsoft.com/office/powerpoint/2010/main" val="113799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CF9B01E8-2CC4-44C3-BCC1-9870F853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30" y="373380"/>
            <a:ext cx="74676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en-US" dirty="0"/>
              <a:t>设计与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22531" name="TextBox 3">
            <a:extLst>
              <a:ext uri="{FF2B5EF4-FFF2-40B4-BE49-F238E27FC236}">
                <a16:creationId xmlns:a16="http://schemas.microsoft.com/office/drawing/2014/main" id="{0E1A3CB3-5FB7-4112-B7C0-1B5B092B6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" y="1805941"/>
            <a:ext cx="4288353" cy="386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1.RDD</a:t>
            </a:r>
            <a:r>
              <a:rPr lang="zh-CN" altLang="en-US" sz="3200" dirty="0"/>
              <a:t>设计背景</a:t>
            </a:r>
            <a:endParaRPr lang="en-US" altLang="zh-CN" sz="3200" dirty="0"/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2.RDD</a:t>
            </a:r>
            <a:r>
              <a:rPr lang="zh-CN" altLang="en-US" sz="3200" dirty="0"/>
              <a:t>概念</a:t>
            </a:r>
            <a:endParaRPr lang="en-US" altLang="zh-CN" sz="3200" dirty="0"/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3.RDD</a:t>
            </a:r>
            <a:r>
              <a:rPr lang="zh-CN" altLang="en-US" sz="3200" dirty="0"/>
              <a:t>特性</a:t>
            </a:r>
            <a:endParaRPr lang="en-US" altLang="zh-CN" sz="3200" dirty="0"/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4.RDD</a:t>
            </a:r>
            <a:r>
              <a:rPr lang="zh-CN" altLang="en-US" sz="3200" dirty="0"/>
              <a:t>之间的依赖关系</a:t>
            </a:r>
            <a:endParaRPr lang="en-US" altLang="zh-CN" sz="3200" dirty="0"/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5.</a:t>
            </a:r>
            <a:r>
              <a:rPr lang="zh-CN" altLang="en-US" sz="3200" dirty="0"/>
              <a:t>阶段的划分</a:t>
            </a:r>
            <a:endParaRPr lang="en-US" altLang="zh-CN" sz="3200" dirty="0"/>
          </a:p>
          <a:p>
            <a:pPr eaLnBrk="1" hangingPunct="1">
              <a:lnSpc>
                <a:spcPct val="130000"/>
              </a:lnSpc>
            </a:pPr>
            <a:r>
              <a:rPr lang="en-US" altLang="zh-CN" sz="3200" dirty="0"/>
              <a:t>6.RDD</a:t>
            </a:r>
            <a:r>
              <a:rPr lang="zh-CN" altLang="en-US" sz="3200" dirty="0"/>
              <a:t>运行过程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6B18F3D-C068-4EE1-9996-B2EA9A5A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66" y="172405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23555" name="矩形 2">
            <a:extLst>
              <a:ext uri="{FF2B5EF4-FFF2-40B4-BE49-F238E27FC236}">
                <a16:creationId xmlns:a16="http://schemas.microsoft.com/office/drawing/2014/main" id="{4535F383-6447-4284-BA1C-99ADC2019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6" y="1470661"/>
            <a:ext cx="30636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1.RDD</a:t>
            </a:r>
            <a:r>
              <a:rPr lang="zh-CN" altLang="en-US" sz="3200" b="1" dirty="0"/>
              <a:t>设计背景</a:t>
            </a:r>
            <a:endParaRPr lang="en-US" altLang="zh-CN" sz="3200" b="1" dirty="0"/>
          </a:p>
        </p:txBody>
      </p:sp>
      <p:sp>
        <p:nvSpPr>
          <p:cNvPr id="28676" name="矩形 3">
            <a:extLst>
              <a:ext uri="{FF2B5EF4-FFF2-40B4-BE49-F238E27FC236}">
                <a16:creationId xmlns:a16="http://schemas.microsoft.com/office/drawing/2014/main" id="{8EB52300-0012-4759-A301-9214B7E53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" y="2270760"/>
            <a:ext cx="10789920" cy="419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600" dirty="0"/>
              <a:t>许多迭代式算法（比如机器学习、图算法等）和交互式数据挖掘工具</a:t>
            </a:r>
            <a:r>
              <a:rPr lang="zh-CN" altLang="en-US" sz="2600" dirty="0"/>
              <a:t>，</a:t>
            </a:r>
            <a:r>
              <a:rPr lang="zh-CN" altLang="zh-CN" sz="2600" dirty="0"/>
              <a:t>共同之处是，不同计算阶段之间会重用中间结果</a:t>
            </a:r>
            <a:endParaRPr lang="en-US" altLang="zh-CN" sz="2600" dirty="0"/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600" dirty="0"/>
              <a:t>目前的</a:t>
            </a:r>
            <a:r>
              <a:rPr lang="en-US" altLang="zh-CN" sz="2600" dirty="0"/>
              <a:t>MapReduce</a:t>
            </a:r>
            <a:r>
              <a:rPr lang="zh-CN" altLang="zh-CN" sz="2600" dirty="0"/>
              <a:t>框架都是把中间结果写入到</a:t>
            </a:r>
            <a:r>
              <a:rPr lang="zh-CN" altLang="en-US" sz="2600" dirty="0"/>
              <a:t>稳定存储（比如磁盘）</a:t>
            </a:r>
            <a:r>
              <a:rPr lang="zh-CN" altLang="zh-CN" sz="2600" dirty="0"/>
              <a:t>中，带来了大量的数据复制、磁盘</a:t>
            </a:r>
            <a:r>
              <a:rPr lang="en-US" altLang="zh-CN" sz="2600" dirty="0"/>
              <a:t>IO</a:t>
            </a:r>
            <a:r>
              <a:rPr lang="zh-CN" altLang="zh-CN" sz="2600" dirty="0"/>
              <a:t>和序列化开销</a:t>
            </a:r>
            <a:endParaRPr lang="en-US" altLang="zh-CN" sz="2600" dirty="0"/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/>
              <a:t>RDD</a:t>
            </a:r>
            <a:r>
              <a:rPr lang="zh-CN" altLang="zh-CN" sz="2600" dirty="0"/>
              <a:t>就是为了满足这种需求而出现的，它提供了一个抽象的数据架构，我们不必担心底层数据的分布式特性，只需将具体的应用逻辑表达为一系列转换处理</a:t>
            </a:r>
            <a:r>
              <a:rPr lang="zh-CN" altLang="en-US" sz="2600" dirty="0"/>
              <a:t>，不同</a:t>
            </a:r>
            <a:r>
              <a:rPr lang="en-US" altLang="zh-CN" sz="2600" dirty="0"/>
              <a:t>RDD</a:t>
            </a:r>
            <a:r>
              <a:rPr lang="zh-CN" altLang="en-US" sz="2600" dirty="0"/>
              <a:t>之间的转换操作形成依赖关系，可以实现管道化，避免中间数据存储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432FF200-C85D-41D9-A872-23B5FCCC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2" y="385631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24579" name="TextBox 3">
            <a:extLst>
              <a:ext uri="{FF2B5EF4-FFF2-40B4-BE49-F238E27FC236}">
                <a16:creationId xmlns:a16="http://schemas.microsoft.com/office/drawing/2014/main" id="{1C67244C-67E4-4851-8018-6ADC764D8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2" y="1489879"/>
            <a:ext cx="22397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2.RDD</a:t>
            </a:r>
            <a:r>
              <a:rPr lang="zh-CN" altLang="zh-CN" sz="3200" b="1" dirty="0"/>
              <a:t>概念</a:t>
            </a:r>
            <a:endParaRPr lang="zh-CN" altLang="zh-CN" sz="3200" dirty="0"/>
          </a:p>
        </p:txBody>
      </p:sp>
      <p:sp>
        <p:nvSpPr>
          <p:cNvPr id="29700" name="矩形 4">
            <a:extLst>
              <a:ext uri="{FF2B5EF4-FFF2-40B4-BE49-F238E27FC236}">
                <a16:creationId xmlns:a16="http://schemas.microsoft.com/office/drawing/2014/main" id="{234331F8-7C1C-49C6-98B1-2B7C1E3FD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18" y="2264502"/>
            <a:ext cx="1080790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600" dirty="0"/>
              <a:t>一个</a:t>
            </a:r>
            <a:r>
              <a:rPr lang="en-US" altLang="zh-CN" sz="2600" dirty="0"/>
              <a:t>RDD</a:t>
            </a:r>
            <a:r>
              <a:rPr lang="zh-CN" altLang="zh-CN" sz="2600" dirty="0"/>
              <a:t>就是一个分布式对象集合，本质上是一个只读的分区记录集合，每个</a:t>
            </a:r>
            <a:r>
              <a:rPr lang="en-US" altLang="zh-CN" sz="2600" dirty="0"/>
              <a:t>RDD</a:t>
            </a:r>
            <a:r>
              <a:rPr lang="zh-CN" altLang="zh-CN" sz="2600" dirty="0"/>
              <a:t>可分成多个分区，每个分区就是一个数据集片段，并且一个</a:t>
            </a:r>
            <a:r>
              <a:rPr lang="en-US" altLang="zh-CN" sz="2600" dirty="0"/>
              <a:t>RDD</a:t>
            </a:r>
            <a:r>
              <a:rPr lang="zh-CN" altLang="zh-CN" sz="2600" dirty="0"/>
              <a:t>的不同分区可以被保存到集群中不同的节点上，从而可以在集群中的不同节点上进行并行计算</a:t>
            </a:r>
            <a:endParaRPr lang="en-US" altLang="zh-CN" sz="26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600" dirty="0"/>
              <a:t>RDD</a:t>
            </a:r>
            <a:r>
              <a:rPr lang="zh-CN" altLang="zh-CN" sz="2600" dirty="0"/>
              <a:t>提供了一种高度受限的共享内存模型，即</a:t>
            </a:r>
            <a:r>
              <a:rPr lang="en-US" altLang="zh-CN" sz="2600" dirty="0"/>
              <a:t>RDD</a:t>
            </a:r>
            <a:r>
              <a:rPr lang="zh-CN" altLang="zh-CN" sz="2600" dirty="0"/>
              <a:t>是只读的记录分区的集合，不能直接修改，只能基于稳定的物理存储中的数据集创建</a:t>
            </a:r>
            <a:r>
              <a:rPr lang="en-US" altLang="zh-CN" sz="2600" dirty="0"/>
              <a:t>RDD</a:t>
            </a:r>
            <a:r>
              <a:rPr lang="zh-CN" altLang="zh-CN" sz="2600" dirty="0"/>
              <a:t>，或者通过在其他</a:t>
            </a:r>
            <a:r>
              <a:rPr lang="en-US" altLang="zh-CN" sz="2600" dirty="0"/>
              <a:t>RDD</a:t>
            </a:r>
            <a:r>
              <a:rPr lang="zh-CN" altLang="zh-CN" sz="2600" dirty="0"/>
              <a:t>上执行确定的转换操作（如</a:t>
            </a:r>
            <a:r>
              <a:rPr lang="en-US" altLang="zh-CN" sz="2600" dirty="0"/>
              <a:t>map</a:t>
            </a:r>
            <a:r>
              <a:rPr lang="zh-CN" altLang="zh-CN" sz="2600" dirty="0"/>
              <a:t>、</a:t>
            </a:r>
            <a:r>
              <a:rPr lang="en-US" altLang="zh-CN" sz="2600" dirty="0"/>
              <a:t>join</a:t>
            </a:r>
            <a:r>
              <a:rPr lang="zh-CN" altLang="zh-CN" sz="2600" dirty="0"/>
              <a:t>和</a:t>
            </a:r>
            <a:r>
              <a:rPr lang="en-US" altLang="zh-CN" sz="2600" dirty="0"/>
              <a:t>group by</a:t>
            </a:r>
            <a:r>
              <a:rPr lang="zh-CN" altLang="zh-CN" sz="2600" dirty="0"/>
              <a:t>）而创建得到新的</a:t>
            </a:r>
            <a:r>
              <a:rPr lang="en-US" altLang="zh-CN" sz="2600" dirty="0"/>
              <a:t>RDD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ED1B945D-A740-47BD-88B0-03B51E16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787" y="269264"/>
            <a:ext cx="74676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0723" name="矩形 2">
            <a:extLst>
              <a:ext uri="{FF2B5EF4-FFF2-40B4-BE49-F238E27FC236}">
                <a16:creationId xmlns:a16="http://schemas.microsoft.com/office/drawing/2014/main" id="{DC42D288-1567-4316-AB25-71EA289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34" y="2307236"/>
            <a:ext cx="11382531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600" dirty="0"/>
              <a:t>RDD</a:t>
            </a:r>
            <a:r>
              <a:rPr lang="zh-CN" altLang="zh-CN" sz="2600" dirty="0"/>
              <a:t>提供了一组丰富的操作以支持常见的数据运算，分为</a:t>
            </a:r>
            <a:r>
              <a:rPr lang="zh-CN" altLang="en-US" sz="2600" dirty="0"/>
              <a:t>“动作”（</a:t>
            </a:r>
            <a:r>
              <a:rPr lang="en-US" altLang="zh-CN" sz="2600" dirty="0"/>
              <a:t>Action</a:t>
            </a:r>
            <a:r>
              <a:rPr lang="zh-CN" altLang="en-US" sz="2600" dirty="0"/>
              <a:t>）</a:t>
            </a:r>
            <a:r>
              <a:rPr lang="zh-CN" altLang="zh-CN" sz="2600" dirty="0"/>
              <a:t>和</a:t>
            </a:r>
            <a:r>
              <a:rPr lang="zh-CN" altLang="en-US" sz="2600" dirty="0"/>
              <a:t>“转换”（</a:t>
            </a:r>
            <a:r>
              <a:rPr lang="en-US" altLang="zh-CN" sz="2600" dirty="0"/>
              <a:t>Transformation</a:t>
            </a:r>
            <a:r>
              <a:rPr lang="zh-CN" altLang="en-US" sz="2600" dirty="0"/>
              <a:t>）</a:t>
            </a:r>
            <a:r>
              <a:rPr lang="zh-CN" altLang="zh-CN" sz="2600" dirty="0"/>
              <a:t>两种类型</a:t>
            </a:r>
            <a:endParaRPr lang="en-US" altLang="zh-CN" sz="26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600" dirty="0"/>
              <a:t>RDD</a:t>
            </a:r>
            <a:r>
              <a:rPr lang="zh-CN" altLang="zh-CN" sz="2600" dirty="0"/>
              <a:t>提供的</a:t>
            </a:r>
            <a:r>
              <a:rPr lang="zh-CN" altLang="en-US" sz="2600" dirty="0"/>
              <a:t>转换</a:t>
            </a:r>
            <a:r>
              <a:rPr lang="zh-CN" altLang="zh-CN" sz="2600" dirty="0"/>
              <a:t>接口都非常简单，都是类似</a:t>
            </a:r>
            <a:r>
              <a:rPr lang="en-US" altLang="zh-CN" sz="2600" dirty="0"/>
              <a:t>map</a:t>
            </a:r>
            <a:r>
              <a:rPr lang="zh-CN" altLang="zh-CN" sz="2600" dirty="0"/>
              <a:t>、</a:t>
            </a:r>
            <a:r>
              <a:rPr lang="en-US" altLang="zh-CN" sz="2600" dirty="0"/>
              <a:t>filter</a:t>
            </a:r>
            <a:r>
              <a:rPr lang="zh-CN" altLang="zh-CN" sz="2600" dirty="0"/>
              <a:t>、</a:t>
            </a:r>
            <a:r>
              <a:rPr lang="en-US" altLang="zh-CN" sz="2600" dirty="0" err="1"/>
              <a:t>groupBy</a:t>
            </a:r>
            <a:r>
              <a:rPr lang="zh-CN" altLang="zh-CN" sz="2600" dirty="0"/>
              <a:t>、</a:t>
            </a:r>
            <a:r>
              <a:rPr lang="en-US" altLang="zh-CN" sz="2600" dirty="0"/>
              <a:t>join</a:t>
            </a:r>
            <a:r>
              <a:rPr lang="zh-CN" altLang="zh-CN" sz="2600" dirty="0"/>
              <a:t>等粗粒度的数据转换操作，而不是针对某个数据项的细粒度修改</a:t>
            </a:r>
            <a:r>
              <a:rPr lang="zh-CN" altLang="en-US" sz="2600" dirty="0"/>
              <a:t>（不适合网页爬虫）</a:t>
            </a:r>
            <a:endParaRPr lang="en-US" altLang="zh-CN" sz="26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600" dirty="0"/>
              <a:t>表面上</a:t>
            </a:r>
            <a:r>
              <a:rPr lang="en-US" altLang="zh-CN" sz="2600" dirty="0"/>
              <a:t>RDD</a:t>
            </a:r>
            <a:r>
              <a:rPr lang="zh-CN" altLang="zh-CN" sz="2600" dirty="0"/>
              <a:t>的功能很受限、不够强大</a:t>
            </a:r>
            <a:r>
              <a:rPr lang="zh-CN" altLang="en-US" sz="2600" dirty="0"/>
              <a:t>，</a:t>
            </a:r>
            <a:r>
              <a:rPr lang="zh-CN" altLang="zh-CN" sz="2600" dirty="0"/>
              <a:t>实际上</a:t>
            </a:r>
            <a:r>
              <a:rPr lang="en-US" altLang="zh-CN" sz="2600" dirty="0"/>
              <a:t>RDD</a:t>
            </a:r>
            <a:r>
              <a:rPr lang="zh-CN" altLang="zh-CN" sz="2600" dirty="0"/>
              <a:t>已经被实践证明可以高效地表达许多框架的编程模型</a:t>
            </a:r>
            <a:r>
              <a:rPr lang="zh-CN" altLang="en-US" sz="2600" dirty="0"/>
              <a:t>（</a:t>
            </a:r>
            <a:r>
              <a:rPr lang="zh-CN" altLang="zh-CN" sz="2600" dirty="0"/>
              <a:t>比如</a:t>
            </a:r>
            <a:r>
              <a:rPr lang="en-US" altLang="zh-CN" sz="2600" dirty="0"/>
              <a:t>MapReduce</a:t>
            </a:r>
            <a:r>
              <a:rPr lang="zh-CN" altLang="zh-CN" sz="2600" dirty="0"/>
              <a:t>、</a:t>
            </a:r>
            <a:r>
              <a:rPr lang="en-US" altLang="zh-CN" sz="2600" dirty="0"/>
              <a:t>SQL</a:t>
            </a:r>
            <a:r>
              <a:rPr lang="zh-CN" altLang="zh-CN" sz="2600" dirty="0"/>
              <a:t>、</a:t>
            </a:r>
            <a:r>
              <a:rPr lang="en-US" altLang="zh-CN" sz="2600" dirty="0"/>
              <a:t>Pregel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600" dirty="0"/>
              <a:t>Spark</a:t>
            </a:r>
            <a:r>
              <a:rPr lang="zh-CN" altLang="en-US" sz="2600" dirty="0"/>
              <a:t>提供了</a:t>
            </a:r>
            <a:r>
              <a:rPr lang="en-US" altLang="zh-CN" sz="2600" dirty="0"/>
              <a:t>RDD</a:t>
            </a:r>
            <a:r>
              <a:rPr lang="zh-CN" altLang="zh-CN" sz="2600" dirty="0"/>
              <a:t>的</a:t>
            </a:r>
            <a:r>
              <a:rPr lang="en-US" altLang="zh-CN" sz="2600" dirty="0"/>
              <a:t>API</a:t>
            </a:r>
            <a:r>
              <a:rPr lang="zh-CN" altLang="zh-CN" sz="2600" dirty="0"/>
              <a:t>，程序员可以通过调用</a:t>
            </a:r>
            <a:r>
              <a:rPr lang="en-US" altLang="zh-CN" sz="2600" dirty="0"/>
              <a:t>API</a:t>
            </a:r>
            <a:r>
              <a:rPr lang="zh-CN" altLang="zh-CN" sz="2600" dirty="0"/>
              <a:t>实现对</a:t>
            </a:r>
            <a:r>
              <a:rPr lang="en-US" altLang="zh-CN" sz="2600" dirty="0"/>
              <a:t>RDD</a:t>
            </a:r>
            <a:r>
              <a:rPr lang="zh-CN" altLang="zh-CN" sz="2600" dirty="0"/>
              <a:t>的各种操作</a:t>
            </a:r>
            <a:endParaRPr lang="zh-CN" altLang="en-US" sz="2600" dirty="0"/>
          </a:p>
        </p:txBody>
      </p:sp>
      <p:sp>
        <p:nvSpPr>
          <p:cNvPr id="25604" name="TextBox 3">
            <a:extLst>
              <a:ext uri="{FF2B5EF4-FFF2-40B4-BE49-F238E27FC236}">
                <a16:creationId xmlns:a16="http://schemas.microsoft.com/office/drawing/2014/main" id="{59DFA902-F66F-47BB-925D-13F3E72C1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" y="1382712"/>
            <a:ext cx="22397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2.RDD</a:t>
            </a:r>
            <a:r>
              <a:rPr lang="zh-CN" altLang="zh-CN" sz="3200" b="1"/>
              <a:t>概念</a:t>
            </a:r>
            <a:endParaRPr lang="zh-CN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39CBFE0B-F2C3-4246-9127-0110D508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97931"/>
            <a:ext cx="73152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48970CE8-15DE-403E-BC50-8BB33B44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370" y="1371600"/>
            <a:ext cx="948003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典型的执行过程如下：</a:t>
            </a:r>
            <a:endParaRPr lang="zh-CN" altLang="en-US" sz="2000" dirty="0"/>
          </a:p>
          <a:p>
            <a:pPr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读入外部数据源进行创建</a:t>
            </a:r>
            <a:endParaRPr lang="zh-CN" altLang="en-US" sz="2000" dirty="0"/>
          </a:p>
          <a:p>
            <a:pPr>
              <a:buFontTx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经过一系列的转换（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）操作，每一次都会产生不同的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，供给下一个转换操作使用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最后一个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经过“动作”操作进行转换，并输出到外部数据源</a:t>
            </a:r>
            <a:r>
              <a:rPr lang="zh-CN" altLang="en-US" sz="2000" dirty="0"/>
              <a:t> </a:t>
            </a:r>
          </a:p>
        </p:txBody>
      </p:sp>
      <p:sp>
        <p:nvSpPr>
          <p:cNvPr id="26628" name="矩形 4">
            <a:extLst>
              <a:ext uri="{FF2B5EF4-FFF2-40B4-BE49-F238E27FC236}">
                <a16:creationId xmlns:a16="http://schemas.microsoft.com/office/drawing/2014/main" id="{31FFEADC-1590-4C1C-BBF6-B8251B35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1" y="6096000"/>
            <a:ext cx="312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图</a:t>
            </a:r>
            <a:r>
              <a:rPr lang="en-US" altLang="zh-CN"/>
              <a:t>  RDD</a:t>
            </a:r>
            <a:r>
              <a:rPr lang="zh-CN" altLang="zh-CN"/>
              <a:t>执行过程的一个实例</a:t>
            </a:r>
            <a:endParaRPr lang="zh-CN" altLang="en-US"/>
          </a:p>
        </p:txBody>
      </p:sp>
      <p:sp>
        <p:nvSpPr>
          <p:cNvPr id="26629" name="矩形 6">
            <a:extLst>
              <a:ext uri="{FF2B5EF4-FFF2-40B4-BE49-F238E27FC236}">
                <a16:creationId xmlns:a16="http://schemas.microsoft.com/office/drawing/2014/main" id="{B32D88C1-C375-4CAD-9FA3-CEC5CD12C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048001"/>
            <a:ext cx="8305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这一系列处理称为一个</a:t>
            </a:r>
            <a:r>
              <a:rPr lang="en-US" altLang="zh-CN" sz="2000" dirty="0"/>
              <a:t>Lineage</a:t>
            </a:r>
            <a:r>
              <a:rPr lang="zh-CN" altLang="en-US" sz="2000" dirty="0"/>
              <a:t>（血缘关系），即</a:t>
            </a:r>
            <a:r>
              <a:rPr lang="en-US" altLang="zh-CN" sz="2000" dirty="0"/>
              <a:t>DAG</a:t>
            </a:r>
            <a:r>
              <a:rPr lang="zh-CN" altLang="en-US" sz="2000" dirty="0"/>
              <a:t>拓扑排序的结果</a:t>
            </a:r>
            <a:endParaRPr lang="en-US" altLang="zh-CN" sz="2000" dirty="0"/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zh-CN" altLang="en-US" sz="2000" b="1" dirty="0"/>
              <a:t>优点：惰性调用、管道化、避免同步等待、不需要保存中间结果、每次操作变得简单</a:t>
            </a:r>
          </a:p>
        </p:txBody>
      </p:sp>
      <p:grpSp>
        <p:nvGrpSpPr>
          <p:cNvPr id="26630" name="组合 15">
            <a:extLst>
              <a:ext uri="{FF2B5EF4-FFF2-40B4-BE49-F238E27FC236}">
                <a16:creationId xmlns:a16="http://schemas.microsoft.com/office/drawing/2014/main" id="{FE029B38-4886-4D7B-8BCD-E5D0D238EB3C}"/>
              </a:ext>
            </a:extLst>
          </p:cNvPr>
          <p:cNvGrpSpPr>
            <a:grpSpLocks/>
          </p:cNvGrpSpPr>
          <p:nvPr/>
        </p:nvGrpSpPr>
        <p:grpSpPr bwMode="auto">
          <a:xfrm>
            <a:off x="2819401" y="4191000"/>
            <a:ext cx="6805613" cy="1828800"/>
            <a:chOff x="1295400" y="4114800"/>
            <a:chExt cx="6805613" cy="1828800"/>
          </a:xfrm>
        </p:grpSpPr>
        <p:pic>
          <p:nvPicPr>
            <p:cNvPr id="26632" name="Picture 6">
              <a:extLst>
                <a:ext uri="{FF2B5EF4-FFF2-40B4-BE49-F238E27FC236}">
                  <a16:creationId xmlns:a16="http://schemas.microsoft.com/office/drawing/2014/main" id="{801F15CD-A7F8-4D6B-9375-4E8BAFFE4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191005"/>
              <a:ext cx="6805613" cy="1752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TextBox 6">
              <a:extLst>
                <a:ext uri="{FF2B5EF4-FFF2-40B4-BE49-F238E27FC236}">
                  <a16:creationId xmlns:a16="http://schemas.microsoft.com/office/drawing/2014/main" id="{A6A30509-6D1C-4CFE-9C6A-5B5D604E8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动作</a:t>
              </a:r>
            </a:p>
          </p:txBody>
        </p:sp>
        <p:sp>
          <p:nvSpPr>
            <p:cNvPr id="26634" name="TextBox 7">
              <a:extLst>
                <a:ext uri="{FF2B5EF4-FFF2-40B4-BE49-F238E27FC236}">
                  <a16:creationId xmlns:a16="http://schemas.microsoft.com/office/drawing/2014/main" id="{048CDFA2-A383-4504-B65E-E314F778D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669" y="4114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26635" name="TextBox 8">
              <a:extLst>
                <a:ext uri="{FF2B5EF4-FFF2-40B4-BE49-F238E27FC236}">
                  <a16:creationId xmlns:a16="http://schemas.microsoft.com/office/drawing/2014/main" id="{D154C7EE-35CD-48D1-8DCE-CB248E4F3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669" y="5257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26636" name="TextBox 9">
              <a:extLst>
                <a:ext uri="{FF2B5EF4-FFF2-40B4-BE49-F238E27FC236}">
                  <a16:creationId xmlns:a16="http://schemas.microsoft.com/office/drawing/2014/main" id="{006E4451-69EA-46E0-92F9-1552FEA8E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4495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26637" name="TextBox 10">
              <a:extLst>
                <a:ext uri="{FF2B5EF4-FFF2-40B4-BE49-F238E27FC236}">
                  <a16:creationId xmlns:a16="http://schemas.microsoft.com/office/drawing/2014/main" id="{A50A1E30-2542-43FF-8826-0A5C655B4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9069" y="5345669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26638" name="TextBox 11">
              <a:extLst>
                <a:ext uri="{FF2B5EF4-FFF2-40B4-BE49-F238E27FC236}">
                  <a16:creationId xmlns:a16="http://schemas.microsoft.com/office/drawing/2014/main" id="{2FC69DD4-08D5-49CA-9989-AC64E95BD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26639" name="TextBox 7">
              <a:extLst>
                <a:ext uri="{FF2B5EF4-FFF2-40B4-BE49-F238E27FC236}">
                  <a16:creationId xmlns:a16="http://schemas.microsoft.com/office/drawing/2014/main" id="{C10C329C-2A55-4EFB-93D5-06E762AC6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4196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创建</a:t>
              </a:r>
            </a:p>
          </p:txBody>
        </p:sp>
        <p:sp>
          <p:nvSpPr>
            <p:cNvPr id="26640" name="TextBox 7">
              <a:extLst>
                <a:ext uri="{FF2B5EF4-FFF2-40B4-BE49-F238E27FC236}">
                  <a16:creationId xmlns:a16="http://schemas.microsoft.com/office/drawing/2014/main" id="{732DF074-B146-4462-B17A-751D18D9F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469" y="54102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创建</a:t>
              </a:r>
            </a:p>
          </p:txBody>
        </p:sp>
      </p:grpSp>
      <p:sp>
        <p:nvSpPr>
          <p:cNvPr id="26631" name="TextBox 3">
            <a:extLst>
              <a:ext uri="{FF2B5EF4-FFF2-40B4-BE49-F238E27FC236}">
                <a16:creationId xmlns:a16="http://schemas.microsoft.com/office/drawing/2014/main" id="{8B1A2D48-27C9-41A4-8AFB-6EAD21F27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066800"/>
            <a:ext cx="1341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2.RDD</a:t>
            </a:r>
            <a:r>
              <a:rPr lang="zh-CN" altLang="zh-CN" b="1"/>
              <a:t>概念</a:t>
            </a:r>
            <a:endParaRPr lang="zh-CN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39CBFE0B-F2C3-4246-9127-0110D508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97931"/>
            <a:ext cx="73152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48970CE8-15DE-403E-BC50-8BB33B447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57" y="2083055"/>
            <a:ext cx="948003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典型的执行过程如下：</a:t>
            </a:r>
            <a:endParaRPr lang="zh-CN" altLang="en-US" sz="2600" dirty="0"/>
          </a:p>
          <a:p>
            <a:pPr>
              <a:buFontTx/>
              <a:buChar char="•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读入外部数据源进行创建</a:t>
            </a:r>
            <a:endParaRPr lang="zh-CN" altLang="en-US" sz="2600" dirty="0"/>
          </a:p>
          <a:p>
            <a:pPr>
              <a:buFontTx/>
              <a:buChar char="•"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经过一系列的转换（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）操作，每一次都会产生不同的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，供给下一个转换操作使用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最后一个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RDD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经过“动作”操作进行转换，并输出到外部数据源</a:t>
            </a:r>
            <a:r>
              <a:rPr lang="zh-CN" altLang="en-US" sz="2600" dirty="0"/>
              <a:t> </a:t>
            </a:r>
          </a:p>
        </p:txBody>
      </p:sp>
      <p:sp>
        <p:nvSpPr>
          <p:cNvPr id="26629" name="矩形 6">
            <a:extLst>
              <a:ext uri="{FF2B5EF4-FFF2-40B4-BE49-F238E27FC236}">
                <a16:creationId xmlns:a16="http://schemas.microsoft.com/office/drawing/2014/main" id="{B32D88C1-C375-4CAD-9FA3-CEC5CD12C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928" y="4928853"/>
            <a:ext cx="1157428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dirty="0"/>
              <a:t>这一系列处理称为一个</a:t>
            </a:r>
            <a:r>
              <a:rPr lang="en-US" altLang="zh-CN" sz="2600" dirty="0"/>
              <a:t>Lineage</a:t>
            </a:r>
            <a:r>
              <a:rPr lang="zh-CN" altLang="en-US" sz="2600" dirty="0"/>
              <a:t>（血缘关系），即</a:t>
            </a:r>
            <a:r>
              <a:rPr lang="en-US" altLang="zh-CN" sz="2600" dirty="0"/>
              <a:t>DAG</a:t>
            </a:r>
            <a:r>
              <a:rPr lang="zh-CN" altLang="en-US" sz="2600" dirty="0"/>
              <a:t>拓扑排序的结果</a:t>
            </a:r>
            <a:endParaRPr lang="en-US" altLang="zh-CN" sz="2600" dirty="0"/>
          </a:p>
          <a:p>
            <a:pPr eaLnBrk="1" hangingPunct="1"/>
            <a:endParaRPr lang="en-US" altLang="zh-CN" sz="2600" dirty="0"/>
          </a:p>
          <a:p>
            <a:pPr eaLnBrk="1" hangingPunct="1"/>
            <a:r>
              <a:rPr lang="zh-CN" altLang="en-US" sz="2400" b="1" dirty="0"/>
              <a:t>优点：惰性调用、管道化、避免同步等待、不需要保存中间结果、每次操作变得简单</a:t>
            </a:r>
          </a:p>
        </p:txBody>
      </p:sp>
      <p:sp>
        <p:nvSpPr>
          <p:cNvPr id="26631" name="TextBox 3">
            <a:extLst>
              <a:ext uri="{FF2B5EF4-FFF2-40B4-BE49-F238E27FC236}">
                <a16:creationId xmlns:a16="http://schemas.microsoft.com/office/drawing/2014/main" id="{8B1A2D48-27C9-41A4-8AFB-6EAD21F27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56" y="1455418"/>
            <a:ext cx="185499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b="1"/>
              <a:t>2.RDD</a:t>
            </a:r>
            <a:r>
              <a:rPr lang="zh-CN" altLang="zh-CN" sz="2600" b="1"/>
              <a:t>概念</a:t>
            </a:r>
            <a:endParaRPr lang="zh-CN" altLang="zh-CN" sz="2600"/>
          </a:p>
        </p:txBody>
      </p:sp>
    </p:spTree>
    <p:extLst>
      <p:ext uri="{BB962C8B-B14F-4D97-AF65-F5344CB8AC3E}">
        <p14:creationId xmlns:p14="http://schemas.microsoft.com/office/powerpoint/2010/main" val="395310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19" y="815089"/>
            <a:ext cx="4076162" cy="40761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45183" y="2109099"/>
            <a:ext cx="2013930" cy="1322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991" b="1" dirty="0">
                <a:solidFill>
                  <a:srgbClr val="D4E7E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8000" dirty="0"/>
          </a:p>
        </p:txBody>
      </p:sp>
      <p:sp>
        <p:nvSpPr>
          <p:cNvPr id="7" name="文本框 6"/>
          <p:cNvSpPr txBox="1"/>
          <p:nvPr/>
        </p:nvSpPr>
        <p:spPr>
          <a:xfrm>
            <a:off x="2211992" y="4353992"/>
            <a:ext cx="7048756" cy="768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395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4395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A00EEB1-748F-41D0-AF4F-6D53970143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38" r="78775" b="14982"/>
          <a:stretch/>
        </p:blipFill>
        <p:spPr>
          <a:xfrm>
            <a:off x="5349" y="432703"/>
            <a:ext cx="2814391" cy="42751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BFA431-C6BD-402F-953C-480CA12078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94" t="12523" b="14025"/>
          <a:stretch/>
        </p:blipFill>
        <p:spPr>
          <a:xfrm>
            <a:off x="9198861" y="1529586"/>
            <a:ext cx="3017456" cy="451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8503"/>
      </p:ext>
    </p:extLst>
  </p:cSld>
  <p:clrMapOvr>
    <a:masterClrMapping/>
  </p:clrMapOvr>
  <p:transition spd="slow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1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350"/>
                            </p:stCondLst>
                            <p:childTnLst>
                              <p:par>
                                <p:cTn id="3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2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39CBFE0B-F2C3-4246-9127-0110D508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97931"/>
            <a:ext cx="73152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26628" name="矩形 4">
            <a:extLst>
              <a:ext uri="{FF2B5EF4-FFF2-40B4-BE49-F238E27FC236}">
                <a16:creationId xmlns:a16="http://schemas.microsoft.com/office/drawing/2014/main" id="{31FFEADC-1590-4C1C-BBF6-B8251B354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1" y="6096000"/>
            <a:ext cx="312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图</a:t>
            </a:r>
            <a:r>
              <a:rPr lang="en-US" altLang="zh-CN"/>
              <a:t>  RDD</a:t>
            </a:r>
            <a:r>
              <a:rPr lang="zh-CN" altLang="zh-CN"/>
              <a:t>执行过程的一个实例</a:t>
            </a:r>
            <a:endParaRPr lang="zh-CN" altLang="en-US"/>
          </a:p>
        </p:txBody>
      </p:sp>
      <p:grpSp>
        <p:nvGrpSpPr>
          <p:cNvPr id="26630" name="组合 15">
            <a:extLst>
              <a:ext uri="{FF2B5EF4-FFF2-40B4-BE49-F238E27FC236}">
                <a16:creationId xmlns:a16="http://schemas.microsoft.com/office/drawing/2014/main" id="{FE029B38-4886-4D7B-8BCD-E5D0D238EB3C}"/>
              </a:ext>
            </a:extLst>
          </p:cNvPr>
          <p:cNvGrpSpPr>
            <a:grpSpLocks/>
          </p:cNvGrpSpPr>
          <p:nvPr/>
        </p:nvGrpSpPr>
        <p:grpSpPr bwMode="auto">
          <a:xfrm>
            <a:off x="1139252" y="2278505"/>
            <a:ext cx="10568065" cy="3741295"/>
            <a:chOff x="1295400" y="4114800"/>
            <a:chExt cx="6805613" cy="1828800"/>
          </a:xfrm>
        </p:grpSpPr>
        <p:pic>
          <p:nvPicPr>
            <p:cNvPr id="26632" name="Picture 6">
              <a:extLst>
                <a:ext uri="{FF2B5EF4-FFF2-40B4-BE49-F238E27FC236}">
                  <a16:creationId xmlns:a16="http://schemas.microsoft.com/office/drawing/2014/main" id="{801F15CD-A7F8-4D6B-9375-4E8BAFFE4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191005"/>
              <a:ext cx="6805613" cy="1752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TextBox 6">
              <a:extLst>
                <a:ext uri="{FF2B5EF4-FFF2-40B4-BE49-F238E27FC236}">
                  <a16:creationId xmlns:a16="http://schemas.microsoft.com/office/drawing/2014/main" id="{A6A30509-6D1C-4CFE-9C6A-5B5D604E8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动作</a:t>
              </a:r>
            </a:p>
          </p:txBody>
        </p:sp>
        <p:sp>
          <p:nvSpPr>
            <p:cNvPr id="26634" name="TextBox 7">
              <a:extLst>
                <a:ext uri="{FF2B5EF4-FFF2-40B4-BE49-F238E27FC236}">
                  <a16:creationId xmlns:a16="http://schemas.microsoft.com/office/drawing/2014/main" id="{048CDFA2-A383-4504-B65E-E314F778D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669" y="4114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26635" name="TextBox 8">
              <a:extLst>
                <a:ext uri="{FF2B5EF4-FFF2-40B4-BE49-F238E27FC236}">
                  <a16:creationId xmlns:a16="http://schemas.microsoft.com/office/drawing/2014/main" id="{D154C7EE-35CD-48D1-8DCE-CB248E4F3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669" y="5257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26636" name="TextBox 9">
              <a:extLst>
                <a:ext uri="{FF2B5EF4-FFF2-40B4-BE49-F238E27FC236}">
                  <a16:creationId xmlns:a16="http://schemas.microsoft.com/office/drawing/2014/main" id="{006E4451-69EA-46E0-92F9-1552FEA8E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4495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26637" name="TextBox 10">
              <a:extLst>
                <a:ext uri="{FF2B5EF4-FFF2-40B4-BE49-F238E27FC236}">
                  <a16:creationId xmlns:a16="http://schemas.microsoft.com/office/drawing/2014/main" id="{A50A1E30-2542-43FF-8826-0A5C655B4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9069" y="5345669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26638" name="TextBox 11">
              <a:extLst>
                <a:ext uri="{FF2B5EF4-FFF2-40B4-BE49-F238E27FC236}">
                  <a16:creationId xmlns:a16="http://schemas.microsoft.com/office/drawing/2014/main" id="{2FC69DD4-08D5-49CA-9989-AC64E95BD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26639" name="TextBox 7">
              <a:extLst>
                <a:ext uri="{FF2B5EF4-FFF2-40B4-BE49-F238E27FC236}">
                  <a16:creationId xmlns:a16="http://schemas.microsoft.com/office/drawing/2014/main" id="{C10C329C-2A55-4EFB-93D5-06E762AC6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4196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创建</a:t>
              </a:r>
            </a:p>
          </p:txBody>
        </p:sp>
        <p:sp>
          <p:nvSpPr>
            <p:cNvPr id="26640" name="TextBox 7">
              <a:extLst>
                <a:ext uri="{FF2B5EF4-FFF2-40B4-BE49-F238E27FC236}">
                  <a16:creationId xmlns:a16="http://schemas.microsoft.com/office/drawing/2014/main" id="{732DF074-B146-4462-B17A-751D18D9F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4469" y="54102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创建</a:t>
              </a:r>
            </a:p>
          </p:txBody>
        </p:sp>
      </p:grpSp>
      <p:sp>
        <p:nvSpPr>
          <p:cNvPr id="26631" name="TextBox 3">
            <a:extLst>
              <a:ext uri="{FF2B5EF4-FFF2-40B4-BE49-F238E27FC236}">
                <a16:creationId xmlns:a16="http://schemas.microsoft.com/office/drawing/2014/main" id="{8B1A2D48-27C9-41A4-8AFB-6EAD21F27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" y="1628220"/>
            <a:ext cx="22397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2.RDD</a:t>
            </a:r>
            <a:r>
              <a:rPr lang="zh-CN" altLang="zh-CN" sz="3200" b="1" dirty="0"/>
              <a:t>概念</a:t>
            </a:r>
            <a:endParaRPr lang="zh-CN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96185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B2C78D68-1EA4-4ACE-81E5-192AE8923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28" y="201010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2771" name="矩形 2">
            <a:extLst>
              <a:ext uri="{FF2B5EF4-FFF2-40B4-BE49-F238E27FC236}">
                <a16:creationId xmlns:a16="http://schemas.microsoft.com/office/drawing/2014/main" id="{D6754533-1C78-4C38-82A7-77C3429A4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27" y="2229472"/>
            <a:ext cx="1014209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Spark</a:t>
            </a:r>
            <a:r>
              <a:rPr lang="zh-CN" altLang="en-US" sz="2800" dirty="0"/>
              <a:t>采用</a:t>
            </a:r>
            <a:r>
              <a:rPr lang="en-US" altLang="zh-CN" sz="2800" dirty="0"/>
              <a:t>RDD</a:t>
            </a:r>
            <a:r>
              <a:rPr lang="zh-CN" altLang="en-US" sz="2800" dirty="0"/>
              <a:t>以后能够实现高效计算的原因主要在于：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zh-CN" sz="2800" dirty="0"/>
              <a:t>高效的容错性</a:t>
            </a:r>
            <a:endParaRPr lang="en-US" altLang="zh-CN" sz="2800" dirty="0"/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现有容错机制：</a:t>
            </a:r>
            <a:r>
              <a:rPr lang="zh-CN" altLang="zh-CN" sz="2800" dirty="0"/>
              <a:t>数据复制或者记录日志</a:t>
            </a:r>
            <a:endParaRPr lang="en-US" altLang="zh-CN" sz="2800" dirty="0"/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zh-CN" sz="2800" dirty="0"/>
              <a:t>RDD</a:t>
            </a:r>
            <a:r>
              <a:rPr lang="zh-CN" altLang="en-US" sz="2800" dirty="0"/>
              <a:t>：血缘关系、重新计算丢失分区、无需回滚系统、重算过程在不同节点之间并行、只记录粗粒度的操作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zh-CN" sz="2800" dirty="0"/>
              <a:t>中间结果持久化到内存</a:t>
            </a:r>
            <a:r>
              <a:rPr lang="zh-CN" altLang="en-US" sz="2800" dirty="0"/>
              <a:t>，</a:t>
            </a:r>
            <a:r>
              <a:rPr lang="zh-CN" altLang="zh-CN" sz="2800" dirty="0"/>
              <a:t>数据在内存中的多个</a:t>
            </a:r>
            <a:r>
              <a:rPr lang="en-US" altLang="zh-CN" sz="2800" dirty="0"/>
              <a:t>RDD</a:t>
            </a:r>
            <a:r>
              <a:rPr lang="zh-CN" altLang="zh-CN" sz="2800" dirty="0"/>
              <a:t>操作之间进行传递</a:t>
            </a:r>
            <a:r>
              <a:rPr lang="zh-CN" altLang="en-US" sz="2800" dirty="0"/>
              <a:t>，</a:t>
            </a:r>
            <a:r>
              <a:rPr lang="zh-CN" altLang="zh-CN" sz="2800" dirty="0"/>
              <a:t>避免了不必要的读写磁盘开销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）存放的数据可以是</a:t>
            </a:r>
            <a:r>
              <a:rPr lang="en-US" altLang="zh-CN" sz="2800" dirty="0"/>
              <a:t>Java</a:t>
            </a:r>
            <a:r>
              <a:rPr lang="zh-CN" altLang="en-US" sz="2800" dirty="0"/>
              <a:t>对象，避免了不必要的对象序列化和反序列化</a:t>
            </a:r>
          </a:p>
        </p:txBody>
      </p:sp>
      <p:sp>
        <p:nvSpPr>
          <p:cNvPr id="27652" name="TextBox 4">
            <a:extLst>
              <a:ext uri="{FF2B5EF4-FFF2-40B4-BE49-F238E27FC236}">
                <a16:creationId xmlns:a16="http://schemas.microsoft.com/office/drawing/2014/main" id="{BC7BC744-A44A-430E-9038-AEF563257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927" y="1371678"/>
            <a:ext cx="25146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3.RDD</a:t>
            </a:r>
            <a:r>
              <a:rPr lang="zh-CN" altLang="zh-CN" sz="3200" b="1" dirty="0"/>
              <a:t>特性</a:t>
            </a:r>
            <a:endParaRPr lang="zh-CN" altLang="zh-CN" sz="3200" dirty="0"/>
          </a:p>
          <a:p>
            <a:pPr eaLnBrk="1" hangingPunct="1"/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A8E9CD68-03F1-4264-A405-51DC065B13D8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2.3.4 RDD</a:t>
            </a:r>
            <a:r>
              <a:rPr lang="zh-CN" altLang="zh-CN"/>
              <a:t>运行原理</a:t>
            </a:r>
            <a:endParaRPr lang="zh-CN" altLang="en-US"/>
          </a:p>
        </p:txBody>
      </p:sp>
      <p:sp>
        <p:nvSpPr>
          <p:cNvPr id="28675" name="TextBox 6">
            <a:extLst>
              <a:ext uri="{FF2B5EF4-FFF2-40B4-BE49-F238E27FC236}">
                <a16:creationId xmlns:a16="http://schemas.microsoft.com/office/drawing/2014/main" id="{5FEC1A5F-AF32-409E-9514-372E22B6A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1" y="1336801"/>
            <a:ext cx="501336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4. RDD</a:t>
            </a:r>
            <a:r>
              <a:rPr lang="zh-CN" altLang="zh-CN" sz="3200" b="1" dirty="0"/>
              <a:t>之间的依赖关系</a:t>
            </a:r>
            <a:endParaRPr lang="zh-CN" altLang="zh-CN" sz="3200" dirty="0"/>
          </a:p>
          <a:p>
            <a:pPr eaLnBrk="1" hangingPunct="1"/>
            <a:endParaRPr lang="zh-CN" altLang="en-US" sz="3200" dirty="0"/>
          </a:p>
        </p:txBody>
      </p:sp>
      <p:sp>
        <p:nvSpPr>
          <p:cNvPr id="28676" name="TextBox 3">
            <a:extLst>
              <a:ext uri="{FF2B5EF4-FFF2-40B4-BE49-F238E27FC236}">
                <a16:creationId xmlns:a16="http://schemas.microsoft.com/office/drawing/2014/main" id="{5F010D7E-DCA1-49C4-B100-348271672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114" y="2493092"/>
            <a:ext cx="870616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800" dirty="0"/>
              <a:t>Shuffle</a:t>
            </a:r>
            <a:r>
              <a:rPr lang="zh-CN" altLang="en-US" sz="2800" dirty="0"/>
              <a:t>操作</a:t>
            </a:r>
            <a:endParaRPr lang="en-US" altLang="zh-CN" sz="28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什么是</a:t>
            </a:r>
            <a:r>
              <a:rPr lang="en-US" altLang="zh-CN" sz="2800" dirty="0"/>
              <a:t>Shuffle</a:t>
            </a:r>
            <a:r>
              <a:rPr lang="zh-CN" altLang="en-US" sz="2800" dirty="0"/>
              <a:t>操作</a:t>
            </a:r>
            <a:endParaRPr lang="en-US" altLang="zh-CN" sz="28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窄依赖和宽依赖</a:t>
            </a:r>
            <a:endParaRPr lang="en-US" altLang="zh-CN" sz="28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2800" dirty="0"/>
              <a:t>是否包含</a:t>
            </a:r>
            <a:r>
              <a:rPr lang="en-US" altLang="zh-CN" sz="2800" dirty="0"/>
              <a:t>Shuffle</a:t>
            </a:r>
            <a:r>
              <a:rPr lang="zh-CN" altLang="en-US" sz="2800" dirty="0"/>
              <a:t>操作是区分窄依赖和宽依赖的根据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5ADA06F3-1BD2-4286-AC09-3883CB68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63" y="228599"/>
            <a:ext cx="106680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29699" name="TextBox 6">
            <a:extLst>
              <a:ext uri="{FF2B5EF4-FFF2-40B4-BE49-F238E27FC236}">
                <a16:creationId xmlns:a16="http://schemas.microsoft.com/office/drawing/2014/main" id="{A8FCC7E8-BDEB-4820-BC31-0F30F142D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63" y="1548804"/>
            <a:ext cx="2586198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4. RDD</a:t>
            </a:r>
            <a:r>
              <a:rPr lang="zh-CN" altLang="zh-CN" sz="3200" b="1" dirty="0"/>
              <a:t>之间的依赖关系</a:t>
            </a:r>
            <a:endParaRPr lang="en-US" altLang="zh-CN" sz="3200" b="1" dirty="0"/>
          </a:p>
          <a:p>
            <a:pPr eaLnBrk="1" hangingPunct="1"/>
            <a:r>
              <a:rPr lang="en-US" altLang="zh-CN" sz="3200" b="1" dirty="0"/>
              <a:t>——Shuffle</a:t>
            </a:r>
            <a:r>
              <a:rPr lang="zh-CN" altLang="en-US" sz="3200" b="1" dirty="0"/>
              <a:t>操作</a:t>
            </a:r>
            <a:endParaRPr lang="zh-CN" altLang="zh-CN" sz="3200" dirty="0"/>
          </a:p>
          <a:p>
            <a:pPr eaLnBrk="1" hangingPunct="1"/>
            <a:endParaRPr lang="zh-CN" altLang="en-US" dirty="0"/>
          </a:p>
        </p:txBody>
      </p:sp>
      <p:pic>
        <p:nvPicPr>
          <p:cNvPr id="29700" name="图片 3">
            <a:extLst>
              <a:ext uri="{FF2B5EF4-FFF2-40B4-BE49-F238E27FC236}">
                <a16:creationId xmlns:a16="http://schemas.microsoft.com/office/drawing/2014/main" id="{0082060C-9762-4536-B8DF-8B536D169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615" y="308225"/>
            <a:ext cx="6730721" cy="605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矩形 3">
            <a:extLst>
              <a:ext uri="{FF2B5EF4-FFF2-40B4-BE49-F238E27FC236}">
                <a16:creationId xmlns:a16="http://schemas.microsoft.com/office/drawing/2014/main" id="{0C21C54F-D133-40A1-9165-3C144A7D3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884" y="6444457"/>
            <a:ext cx="3502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一个关于</a:t>
            </a:r>
            <a:r>
              <a:rPr lang="en-US" altLang="zh-CN" dirty="0"/>
              <a:t>Shuffle </a:t>
            </a:r>
            <a:r>
              <a:rPr lang="zh-CN" altLang="en-US" dirty="0"/>
              <a:t>操作的简单实例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8086D66C-FBC0-4D62-B36E-7DFA3FA67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697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0723" name="矩形 2">
            <a:extLst>
              <a:ext uri="{FF2B5EF4-FFF2-40B4-BE49-F238E27FC236}">
                <a16:creationId xmlns:a16="http://schemas.microsoft.com/office/drawing/2014/main" id="{F00FEFE7-DA19-46F7-A7BD-2D5523924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18" y="1616869"/>
            <a:ext cx="2455524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窄依赖表现为一个父</a:t>
            </a:r>
            <a:r>
              <a:rPr lang="en-US" altLang="zh-CN" sz="2400" dirty="0"/>
              <a:t>RDD</a:t>
            </a:r>
            <a:r>
              <a:rPr lang="zh-CN" altLang="zh-CN" sz="2400" dirty="0"/>
              <a:t>的分区对应于一个子</a:t>
            </a:r>
            <a:r>
              <a:rPr lang="en-US" altLang="zh-CN" sz="2400" dirty="0"/>
              <a:t>RDD</a:t>
            </a:r>
            <a:r>
              <a:rPr lang="zh-CN" altLang="zh-CN" sz="2400" dirty="0"/>
              <a:t>的分区或多个父</a:t>
            </a:r>
            <a:r>
              <a:rPr lang="en-US" altLang="zh-CN" sz="2400" dirty="0"/>
              <a:t>RDD</a:t>
            </a:r>
            <a:r>
              <a:rPr lang="zh-CN" altLang="zh-CN" sz="2400" dirty="0"/>
              <a:t>的分区对应于一个子</a:t>
            </a:r>
            <a:r>
              <a:rPr lang="en-US" altLang="zh-CN" sz="2400" dirty="0"/>
              <a:t>RDD</a:t>
            </a:r>
            <a:r>
              <a:rPr lang="zh-CN" altLang="zh-CN" sz="2400" dirty="0"/>
              <a:t>的分区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zh-CN" sz="2400" dirty="0"/>
              <a:t>宽依赖则表现为存在一个父</a:t>
            </a:r>
            <a:r>
              <a:rPr lang="en-US" altLang="zh-CN" sz="2400" dirty="0"/>
              <a:t>RDD</a:t>
            </a:r>
            <a:r>
              <a:rPr lang="zh-CN" altLang="zh-CN" sz="2400" dirty="0"/>
              <a:t>的一个分区对应一个子</a:t>
            </a:r>
            <a:r>
              <a:rPr lang="en-US" altLang="zh-CN" sz="2400" dirty="0"/>
              <a:t>RDD</a:t>
            </a:r>
            <a:r>
              <a:rPr lang="zh-CN" altLang="zh-CN" sz="2400" dirty="0"/>
              <a:t>的多个分区</a:t>
            </a:r>
            <a:endParaRPr lang="zh-CN" altLang="en-US" sz="2400" dirty="0"/>
          </a:p>
        </p:txBody>
      </p:sp>
      <p:pic>
        <p:nvPicPr>
          <p:cNvPr id="30724" name="图片 3">
            <a:extLst>
              <a:ext uri="{FF2B5EF4-FFF2-40B4-BE49-F238E27FC236}">
                <a16:creationId xmlns:a16="http://schemas.microsoft.com/office/drawing/2014/main" id="{1EE16C66-EE4C-4FCC-A29B-1E9EC1A36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8" y="1263721"/>
            <a:ext cx="8478321" cy="5620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矩形 4">
            <a:extLst>
              <a:ext uri="{FF2B5EF4-FFF2-40B4-BE49-F238E27FC236}">
                <a16:creationId xmlns:a16="http://schemas.microsoft.com/office/drawing/2014/main" id="{55D7B685-4406-49D3-81C7-6C0808AA6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355" y="6355423"/>
            <a:ext cx="2787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图</a:t>
            </a:r>
            <a:r>
              <a:rPr lang="en-US" altLang="zh-CN" dirty="0"/>
              <a:t> </a:t>
            </a:r>
            <a:r>
              <a:rPr lang="zh-CN" altLang="zh-CN" dirty="0"/>
              <a:t>窄依赖与宽依赖的区别</a:t>
            </a:r>
            <a:endParaRPr lang="zh-CN" altLang="en-US" dirty="0"/>
          </a:p>
        </p:txBody>
      </p:sp>
      <p:sp>
        <p:nvSpPr>
          <p:cNvPr id="30726" name="TextBox 6">
            <a:extLst>
              <a:ext uri="{FF2B5EF4-FFF2-40B4-BE49-F238E27FC236}">
                <a16:creationId xmlns:a16="http://schemas.microsoft.com/office/drawing/2014/main" id="{05A5B17B-FAA0-4578-9C0A-B6E9DDE4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40" y="724407"/>
            <a:ext cx="73914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4. RDD</a:t>
            </a:r>
            <a:r>
              <a:rPr lang="zh-CN" altLang="zh-CN" sz="2800" b="1" dirty="0"/>
              <a:t>之间的依赖关系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窄依赖和宽依赖</a:t>
            </a:r>
            <a:endParaRPr lang="zh-CN" altLang="zh-CN" sz="2800" dirty="0"/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2120200C-A680-4F84-A770-4BE10C21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8" y="241685"/>
            <a:ext cx="106680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1747" name="TextBox 3">
            <a:extLst>
              <a:ext uri="{FF2B5EF4-FFF2-40B4-BE49-F238E27FC236}">
                <a16:creationId xmlns:a16="http://schemas.microsoft.com/office/drawing/2014/main" id="{62E53B27-379D-45A6-96EC-00E8484E0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38" y="1229330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5.</a:t>
            </a:r>
            <a:r>
              <a:rPr lang="zh-CN" altLang="en-US" sz="3200" b="1" dirty="0"/>
              <a:t>阶段的划分</a:t>
            </a:r>
            <a:endParaRPr lang="zh-CN" altLang="en-US" sz="3200" dirty="0"/>
          </a:p>
        </p:txBody>
      </p:sp>
      <p:sp>
        <p:nvSpPr>
          <p:cNvPr id="31748" name="TextBox 3">
            <a:extLst>
              <a:ext uri="{FF2B5EF4-FFF2-40B4-BE49-F238E27FC236}">
                <a16:creationId xmlns:a16="http://schemas.microsoft.com/office/drawing/2014/main" id="{C4134617-0567-4E35-A9E0-2828DE22F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96" y="1814105"/>
            <a:ext cx="6062571" cy="495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Spark </a:t>
            </a:r>
            <a:r>
              <a:rPr lang="zh-CN" altLang="en-US" sz="2400" dirty="0"/>
              <a:t>根据</a:t>
            </a:r>
            <a:r>
              <a:rPr lang="en-US" altLang="zh-CN" sz="2400" dirty="0"/>
              <a:t>DAG </a:t>
            </a:r>
            <a:r>
              <a:rPr lang="zh-CN" altLang="en-US" sz="2400" dirty="0"/>
              <a:t>图中的</a:t>
            </a:r>
            <a:r>
              <a:rPr lang="en-US" altLang="zh-CN" sz="2400" dirty="0"/>
              <a:t>RDD </a:t>
            </a:r>
            <a:r>
              <a:rPr lang="zh-CN" altLang="en-US" sz="2400" dirty="0"/>
              <a:t>依赖关系，把一个作业分成多个阶段。阶段划分的依据是窄依赖和宽依赖。对于宽依赖和窄依赖而言，窄依赖对于作业的优化很有利，宽依赖无法优化</a:t>
            </a:r>
            <a:endParaRPr lang="en-US" altLang="zh-CN" sz="2400" dirty="0"/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逻辑上，每个</a:t>
            </a:r>
            <a:r>
              <a:rPr lang="en-US" altLang="zh-CN" sz="2400" dirty="0"/>
              <a:t>RDD </a:t>
            </a:r>
            <a:r>
              <a:rPr lang="zh-CN" altLang="en-US" sz="2400" dirty="0"/>
              <a:t>操作都是一个</a:t>
            </a:r>
            <a:r>
              <a:rPr lang="en-US" altLang="zh-CN" sz="2400" dirty="0"/>
              <a:t>fork/join</a:t>
            </a:r>
            <a:r>
              <a:rPr lang="zh-CN" altLang="en-US" sz="2400" dirty="0"/>
              <a:t>（一种用于并行执行任务的框架），把计算</a:t>
            </a:r>
            <a:r>
              <a:rPr lang="en-US" altLang="zh-CN" sz="2400" dirty="0"/>
              <a:t>fork </a:t>
            </a:r>
            <a:r>
              <a:rPr lang="zh-CN" altLang="en-US" sz="2400" dirty="0"/>
              <a:t>到每个</a:t>
            </a:r>
            <a:r>
              <a:rPr lang="en-US" altLang="zh-CN" sz="2400" dirty="0"/>
              <a:t>RDD </a:t>
            </a:r>
            <a:r>
              <a:rPr lang="zh-CN" altLang="en-US" sz="2400" dirty="0"/>
              <a:t>分区，完成计算后对各个分区得到的结果进行</a:t>
            </a:r>
            <a:r>
              <a:rPr lang="en-US" altLang="zh-CN" sz="2400" dirty="0"/>
              <a:t>join </a:t>
            </a:r>
            <a:r>
              <a:rPr lang="zh-CN" altLang="en-US" sz="2400" dirty="0"/>
              <a:t>操作，然后</a:t>
            </a:r>
            <a:r>
              <a:rPr lang="en-US" altLang="zh-CN" sz="2400" dirty="0"/>
              <a:t>fork/join</a:t>
            </a:r>
            <a:r>
              <a:rPr lang="zh-CN" altLang="en-US" sz="2400" dirty="0"/>
              <a:t>下一个</a:t>
            </a:r>
            <a:r>
              <a:rPr lang="en-US" altLang="zh-CN" sz="2400" dirty="0"/>
              <a:t>RDD </a:t>
            </a:r>
            <a:r>
              <a:rPr lang="zh-CN" altLang="en-US" sz="2400" dirty="0"/>
              <a:t>操作</a:t>
            </a:r>
          </a:p>
          <a:p>
            <a:pPr eaLnBrk="1" hangingPunct="1">
              <a:lnSpc>
                <a:spcPct val="130000"/>
              </a:lnSpc>
            </a:pPr>
            <a:endParaRPr lang="zh-CN" altLang="en-US" sz="2400" dirty="0"/>
          </a:p>
        </p:txBody>
      </p:sp>
      <p:pic>
        <p:nvPicPr>
          <p:cNvPr id="31749" name="Picture 2">
            <a:extLst>
              <a:ext uri="{FF2B5EF4-FFF2-40B4-BE49-F238E27FC236}">
                <a16:creationId xmlns:a16="http://schemas.microsoft.com/office/drawing/2014/main" id="{46D6E86A-B6ED-4666-BA90-42A24E5A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556" y="1691549"/>
            <a:ext cx="431253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17ECDF00-070E-4326-AD39-17EC3818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88" y="278961"/>
            <a:ext cx="106680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2771" name="TextBox 5">
            <a:extLst>
              <a:ext uri="{FF2B5EF4-FFF2-40B4-BE49-F238E27FC236}">
                <a16:creationId xmlns:a16="http://schemas.microsoft.com/office/drawing/2014/main" id="{A8DAD977-564E-4CCB-BE4C-B4572BC71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88" y="1439583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5.</a:t>
            </a:r>
            <a:r>
              <a:rPr lang="zh-CN" altLang="en-US" sz="3200" b="1" dirty="0"/>
              <a:t>阶段的划分</a:t>
            </a:r>
            <a:endParaRPr lang="zh-CN" altLang="en-US" sz="3200" dirty="0"/>
          </a:p>
        </p:txBody>
      </p:sp>
      <p:sp>
        <p:nvSpPr>
          <p:cNvPr id="32772" name="矩形 6">
            <a:extLst>
              <a:ext uri="{FF2B5EF4-FFF2-40B4-BE49-F238E27FC236}">
                <a16:creationId xmlns:a16="http://schemas.microsoft.com/office/drawing/2014/main" id="{042D38BC-77AB-414C-9F21-DF0725E2A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7980" y="1316471"/>
            <a:ext cx="63160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窄依赖可以实现“流水线”优化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宽依赖无法实现“流水线”优化</a:t>
            </a:r>
          </a:p>
        </p:txBody>
      </p:sp>
      <p:pic>
        <p:nvPicPr>
          <p:cNvPr id="32773" name="Picture 7">
            <a:extLst>
              <a:ext uri="{FF2B5EF4-FFF2-40B4-BE49-F238E27FC236}">
                <a16:creationId xmlns:a16="http://schemas.microsoft.com/office/drawing/2014/main" id="{B986672A-30BD-47A1-803F-4B9BF9D99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461" y="2147468"/>
            <a:ext cx="7739438" cy="4707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8A77B0AC-9566-4931-B5FD-F5372AD1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569" y="300036"/>
            <a:ext cx="106680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3795" name="TextBox 3">
            <a:extLst>
              <a:ext uri="{FF2B5EF4-FFF2-40B4-BE49-F238E27FC236}">
                <a16:creationId xmlns:a16="http://schemas.microsoft.com/office/drawing/2014/main" id="{54DBC2D8-0FA6-45E1-9DE0-E7376A1DB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5" y="1305059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5.</a:t>
            </a:r>
            <a:r>
              <a:rPr lang="zh-CN" altLang="en-US" sz="3200" b="1" dirty="0"/>
              <a:t>阶段的划分</a:t>
            </a:r>
            <a:endParaRPr lang="zh-CN" altLang="en-US" sz="3200" dirty="0"/>
          </a:p>
        </p:txBody>
      </p:sp>
      <p:sp>
        <p:nvSpPr>
          <p:cNvPr id="33796" name="TextBox 4">
            <a:extLst>
              <a:ext uri="{FF2B5EF4-FFF2-40B4-BE49-F238E27FC236}">
                <a16:creationId xmlns:a16="http://schemas.microsoft.com/office/drawing/2014/main" id="{90C61F3A-D93E-4E8A-8518-A39D3702F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906" y="1880308"/>
            <a:ext cx="2801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fork/join</a:t>
            </a:r>
            <a:r>
              <a:rPr lang="zh-CN" altLang="en-US" sz="2400" dirty="0"/>
              <a:t>的优化原理</a:t>
            </a:r>
          </a:p>
        </p:txBody>
      </p:sp>
      <p:sp>
        <p:nvSpPr>
          <p:cNvPr id="33797" name="TextBox 5">
            <a:extLst>
              <a:ext uri="{FF2B5EF4-FFF2-40B4-BE49-F238E27FC236}">
                <a16:creationId xmlns:a16="http://schemas.microsoft.com/office/drawing/2014/main" id="{F676F2A2-F26C-484F-A134-905A20CDA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2342271"/>
            <a:ext cx="7742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举例：一个学校（含</a:t>
            </a:r>
            <a:r>
              <a:rPr lang="en-US" altLang="zh-CN" sz="2400" dirty="0"/>
              <a:t>2</a:t>
            </a:r>
            <a:r>
              <a:rPr lang="zh-CN" altLang="en-US" sz="2400" dirty="0"/>
              <a:t>个班级）完成从北京到厦门的长征</a:t>
            </a:r>
          </a:p>
        </p:txBody>
      </p:sp>
      <p:pic>
        <p:nvPicPr>
          <p:cNvPr id="33798" name="Picture 4">
            <a:extLst>
              <a:ext uri="{FF2B5EF4-FFF2-40B4-BE49-F238E27FC236}">
                <a16:creationId xmlns:a16="http://schemas.microsoft.com/office/drawing/2014/main" id="{43E6ABE1-546C-46AF-983D-F29C9A939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4" y="3200401"/>
            <a:ext cx="7037387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A80D7A52-6AF9-4AD2-B51E-91D64CBC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01" y="192088"/>
            <a:ext cx="106680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4819" name="TextBox 3">
            <a:extLst>
              <a:ext uri="{FF2B5EF4-FFF2-40B4-BE49-F238E27FC236}">
                <a16:creationId xmlns:a16="http://schemas.microsoft.com/office/drawing/2014/main" id="{EDFE27B7-239D-4DD7-A7A8-24C115F6B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99" y="1383891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5.</a:t>
            </a:r>
            <a:r>
              <a:rPr lang="zh-CN" altLang="en-US" sz="3200" b="1" dirty="0"/>
              <a:t>阶段的划分</a:t>
            </a:r>
            <a:endParaRPr lang="zh-CN" altLang="en-US" sz="3200" dirty="0"/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DF70E459-78BE-4150-8CAE-1A9607E71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685" y="1383891"/>
            <a:ext cx="7615825" cy="542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A46A6F5D-53EE-41DF-A6ED-49295517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34" y="376238"/>
            <a:ext cx="74676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5843" name="TextBox 2">
            <a:extLst>
              <a:ext uri="{FF2B5EF4-FFF2-40B4-BE49-F238E27FC236}">
                <a16:creationId xmlns:a16="http://schemas.microsoft.com/office/drawing/2014/main" id="{9984C674-26A5-4AEE-A025-EE68A1F3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883" y="1941436"/>
            <a:ext cx="9136294" cy="484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Spark</a:t>
            </a:r>
            <a:r>
              <a:rPr lang="zh-CN" altLang="zh-CN" sz="2400" dirty="0"/>
              <a:t>根据</a:t>
            </a:r>
            <a:r>
              <a:rPr lang="en-US" altLang="zh-CN" sz="2400" dirty="0"/>
              <a:t>DAG</a:t>
            </a:r>
            <a:r>
              <a:rPr lang="zh-CN" altLang="zh-CN" sz="2400" dirty="0"/>
              <a:t>图中的</a:t>
            </a:r>
            <a:r>
              <a:rPr lang="en-US" altLang="zh-CN" sz="2400" dirty="0"/>
              <a:t>RDD</a:t>
            </a:r>
            <a:r>
              <a:rPr lang="zh-CN" altLang="zh-CN" sz="2400" dirty="0"/>
              <a:t>依赖关系，把一个作业分成多个阶段。对于宽依赖和窄依赖而言，窄依赖对于作业的优化很有利。只有窄依赖可以实现流水线优化</a:t>
            </a:r>
            <a:r>
              <a:rPr lang="zh-CN" altLang="en-US" sz="2400" dirty="0"/>
              <a:t>，宽依赖包含</a:t>
            </a:r>
            <a:r>
              <a:rPr lang="en-US" altLang="zh-CN" sz="2400" dirty="0"/>
              <a:t>Shuffle</a:t>
            </a:r>
            <a:r>
              <a:rPr lang="zh-CN" altLang="en-US" sz="2400" dirty="0"/>
              <a:t>过程，</a:t>
            </a:r>
            <a:r>
              <a:rPr lang="zh-CN" altLang="zh-CN" sz="2400" dirty="0"/>
              <a:t>无法实现流水线方式处理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342900" indent="-342900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Spark</a:t>
            </a:r>
            <a:r>
              <a:rPr lang="zh-CN" altLang="zh-CN" sz="2400" dirty="0"/>
              <a:t>通过分析各个</a:t>
            </a:r>
            <a:r>
              <a:rPr lang="en-US" altLang="zh-CN" sz="2400" dirty="0"/>
              <a:t>RDD</a:t>
            </a:r>
            <a:r>
              <a:rPr lang="zh-CN" altLang="zh-CN" sz="2400" dirty="0"/>
              <a:t>的依赖关系生成了</a:t>
            </a:r>
            <a:r>
              <a:rPr lang="en-US" altLang="zh-CN" sz="2400" dirty="0"/>
              <a:t>DAG</a:t>
            </a:r>
            <a:r>
              <a:rPr lang="zh-CN" altLang="zh-CN" sz="2400" dirty="0"/>
              <a:t>，再通过分析各个</a:t>
            </a:r>
            <a:r>
              <a:rPr lang="en-US" altLang="zh-CN" sz="2400" dirty="0"/>
              <a:t>RDD</a:t>
            </a:r>
            <a:r>
              <a:rPr lang="zh-CN" altLang="zh-CN" sz="2400" dirty="0"/>
              <a:t>中的分区之间的依赖关系来决定如何划分</a:t>
            </a:r>
            <a:r>
              <a:rPr lang="en-US" altLang="zh-CN" sz="2400" dirty="0"/>
              <a:t>Stage</a:t>
            </a:r>
            <a:r>
              <a:rPr lang="zh-CN" altLang="zh-CN" sz="2400" dirty="0"/>
              <a:t>，具体划分方法是：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/>
              <a:t>在</a:t>
            </a:r>
            <a:r>
              <a:rPr lang="en-US" altLang="zh-CN" sz="2400" dirty="0"/>
              <a:t>DAG</a:t>
            </a:r>
            <a:r>
              <a:rPr lang="zh-CN" altLang="zh-CN" sz="2400" dirty="0"/>
              <a:t>中进行反向解析，遇到宽依赖就断开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/>
              <a:t>遇到窄依赖就把当前的</a:t>
            </a:r>
            <a:r>
              <a:rPr lang="en-US" altLang="zh-CN" sz="2400" dirty="0"/>
              <a:t>RDD</a:t>
            </a:r>
            <a:r>
              <a:rPr lang="zh-CN" altLang="zh-CN" sz="2400" dirty="0"/>
              <a:t>加入到</a:t>
            </a:r>
            <a:r>
              <a:rPr lang="en-US" altLang="zh-CN" sz="2400" dirty="0"/>
              <a:t>Stage</a:t>
            </a:r>
            <a:r>
              <a:rPr lang="zh-CN" altLang="zh-CN" sz="2400" dirty="0"/>
              <a:t>中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zh-CN" sz="2400" dirty="0"/>
              <a:t>将窄依赖尽量划分在同一个</a:t>
            </a:r>
            <a:r>
              <a:rPr lang="en-US" altLang="zh-CN" sz="2400" dirty="0"/>
              <a:t>Stage</a:t>
            </a:r>
            <a:r>
              <a:rPr lang="zh-CN" altLang="zh-CN" sz="2400" dirty="0"/>
              <a:t>中，可以实现流水线计算</a:t>
            </a:r>
            <a:endParaRPr lang="zh-CN" altLang="en-US" sz="2400" dirty="0"/>
          </a:p>
        </p:txBody>
      </p:sp>
      <p:sp>
        <p:nvSpPr>
          <p:cNvPr id="35844" name="TextBox 3">
            <a:extLst>
              <a:ext uri="{FF2B5EF4-FFF2-40B4-BE49-F238E27FC236}">
                <a16:creationId xmlns:a16="http://schemas.microsoft.com/office/drawing/2014/main" id="{09615138-F364-4CB9-AA8C-8CDEAC53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434" y="1290638"/>
            <a:ext cx="4191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5.</a:t>
            </a:r>
            <a:r>
              <a:rPr lang="zh-CN" altLang="en-US" sz="2800" b="1" dirty="0"/>
              <a:t>阶段的划分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5A67C56B-E98A-4875-92A0-2891AD2D060C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sp>
        <p:nvSpPr>
          <p:cNvPr id="8195" name="矩形 2">
            <a:extLst>
              <a:ext uri="{FF2B5EF4-FFF2-40B4-BE49-F238E27FC236}">
                <a16:creationId xmlns:a16="http://schemas.microsoft.com/office/drawing/2014/main" id="{299DF85F-990A-40EF-BE7B-9B9BFEBDD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" y="1391164"/>
            <a:ext cx="11304270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600" dirty="0"/>
              <a:t>Spark</a:t>
            </a:r>
            <a:r>
              <a:rPr lang="zh-CN" altLang="zh-CN" sz="2600" dirty="0"/>
              <a:t>最初由美国加州</a:t>
            </a:r>
            <a:r>
              <a:rPr lang="zh-CN" altLang="en-US" sz="2600" dirty="0"/>
              <a:t>大学</a:t>
            </a:r>
            <a:r>
              <a:rPr lang="zh-CN" altLang="zh-CN" sz="2600" dirty="0"/>
              <a:t>伯克利</a:t>
            </a:r>
            <a:r>
              <a:rPr lang="zh-CN" altLang="en-US" sz="2600" dirty="0"/>
              <a:t>分校</a:t>
            </a:r>
            <a:r>
              <a:rPr lang="zh-CN" altLang="zh-CN" sz="2600" dirty="0"/>
              <a:t>（</a:t>
            </a:r>
            <a:r>
              <a:rPr lang="en-US" altLang="zh-CN" sz="2600" dirty="0"/>
              <a:t>UC Berkeley</a:t>
            </a:r>
            <a:r>
              <a:rPr lang="zh-CN" altLang="zh-CN" sz="2600" dirty="0"/>
              <a:t>）的</a:t>
            </a:r>
            <a:r>
              <a:rPr lang="en-US" altLang="zh-CN" sz="2600" dirty="0"/>
              <a:t>AMP</a:t>
            </a:r>
            <a:r>
              <a:rPr lang="zh-CN" altLang="zh-CN" sz="2600" dirty="0"/>
              <a:t>实验室于</a:t>
            </a:r>
            <a:r>
              <a:rPr lang="en-US" altLang="zh-CN" sz="2600" dirty="0"/>
              <a:t>2009</a:t>
            </a:r>
            <a:r>
              <a:rPr lang="zh-CN" altLang="zh-CN" sz="2600" dirty="0"/>
              <a:t>年开发，是基于内存计算的大数据并行计算框架，可用于构建大型的、低延迟的数据分析应用程序</a:t>
            </a:r>
            <a:endParaRPr lang="en-US" altLang="zh-CN" sz="26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600" dirty="0"/>
              <a:t>2013</a:t>
            </a:r>
            <a:r>
              <a:rPr lang="zh-CN" altLang="zh-CN" sz="2600" dirty="0"/>
              <a:t>年</a:t>
            </a:r>
            <a:r>
              <a:rPr lang="en-US" altLang="zh-CN" sz="2600" dirty="0"/>
              <a:t>Spark</a:t>
            </a:r>
            <a:r>
              <a:rPr lang="zh-CN" altLang="zh-CN" sz="2600" dirty="0"/>
              <a:t>加入</a:t>
            </a:r>
            <a:r>
              <a:rPr lang="en-US" altLang="zh-CN" sz="2600" dirty="0"/>
              <a:t>Apache</a:t>
            </a:r>
            <a:r>
              <a:rPr lang="zh-CN" altLang="zh-CN" sz="2600" dirty="0"/>
              <a:t>孵化器项目后发展迅猛，如今已成为</a:t>
            </a:r>
            <a:r>
              <a:rPr lang="en-US" altLang="zh-CN" sz="2600" dirty="0"/>
              <a:t>Apache</a:t>
            </a:r>
            <a:r>
              <a:rPr lang="zh-CN" altLang="zh-CN" sz="2600" dirty="0"/>
              <a:t>软件基金会最重要的三大分布式计算系统开源项目之一（</a:t>
            </a:r>
            <a:r>
              <a:rPr lang="en-US" altLang="zh-CN" sz="2600" dirty="0"/>
              <a:t>Hadoop</a:t>
            </a:r>
            <a:r>
              <a:rPr lang="zh-CN" altLang="zh-CN" sz="2600" dirty="0"/>
              <a:t>、</a:t>
            </a:r>
            <a:r>
              <a:rPr lang="en-US" altLang="zh-CN" sz="2600" dirty="0"/>
              <a:t>Spark</a:t>
            </a:r>
            <a:r>
              <a:rPr lang="zh-CN" altLang="zh-CN" sz="2600" dirty="0"/>
              <a:t>、</a:t>
            </a:r>
            <a:r>
              <a:rPr lang="en-US" altLang="zh-CN" sz="2600" dirty="0"/>
              <a:t>Storm</a:t>
            </a:r>
            <a:r>
              <a:rPr lang="zh-CN" altLang="zh-CN" sz="2600" dirty="0"/>
              <a:t>）</a:t>
            </a:r>
            <a:endParaRPr lang="en-US" altLang="zh-CN" sz="2600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600" dirty="0"/>
              <a:t>Spark</a:t>
            </a:r>
            <a:r>
              <a:rPr lang="zh-CN" altLang="en-US" sz="2600" dirty="0"/>
              <a:t>在</a:t>
            </a:r>
            <a:r>
              <a:rPr lang="en-US" altLang="zh-CN" sz="2600" dirty="0"/>
              <a:t>2014</a:t>
            </a:r>
            <a:r>
              <a:rPr lang="zh-CN" altLang="en-US" sz="2600" dirty="0"/>
              <a:t>年</a:t>
            </a:r>
            <a:r>
              <a:rPr lang="en-US" altLang="zh-CN" sz="2600" dirty="0"/>
              <a:t>100 TB Daytona </a:t>
            </a:r>
            <a:r>
              <a:rPr lang="en-US" altLang="zh-CN" sz="2600" dirty="0" err="1"/>
              <a:t>GraySort</a:t>
            </a:r>
            <a:r>
              <a:rPr lang="zh-CN" altLang="en-US" sz="2600" dirty="0"/>
              <a:t>比赛中打破了</a:t>
            </a:r>
            <a:r>
              <a:rPr lang="en-US" altLang="zh-CN" sz="2600" dirty="0"/>
              <a:t>Hadoop</a:t>
            </a:r>
            <a:r>
              <a:rPr lang="zh-CN" altLang="en-US" sz="2600" dirty="0"/>
              <a:t>保持的基准排序纪录</a:t>
            </a:r>
            <a:endParaRPr lang="en-US" altLang="zh-CN" sz="26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FF0000"/>
                </a:solidFill>
              </a:rPr>
              <a:t>Spark/206</a:t>
            </a:r>
            <a:r>
              <a:rPr lang="zh-CN" altLang="en-US" sz="2600" dirty="0">
                <a:solidFill>
                  <a:srgbClr val="FF0000"/>
                </a:solidFill>
              </a:rPr>
              <a:t>个节点</a:t>
            </a:r>
            <a:r>
              <a:rPr lang="en-US" altLang="zh-CN" sz="2600" dirty="0">
                <a:solidFill>
                  <a:srgbClr val="FF0000"/>
                </a:solidFill>
              </a:rPr>
              <a:t>/23</a:t>
            </a:r>
            <a:r>
              <a:rPr lang="zh-CN" altLang="en-US" sz="2600" dirty="0">
                <a:solidFill>
                  <a:srgbClr val="FF0000"/>
                </a:solidFill>
              </a:rPr>
              <a:t>分钟</a:t>
            </a:r>
            <a:r>
              <a:rPr lang="en-US" altLang="zh-CN" sz="2600" dirty="0">
                <a:solidFill>
                  <a:srgbClr val="FF0000"/>
                </a:solidFill>
              </a:rPr>
              <a:t>/100TB</a:t>
            </a:r>
            <a:r>
              <a:rPr lang="zh-CN" altLang="en-US" sz="2600" dirty="0">
                <a:solidFill>
                  <a:srgbClr val="FF0000"/>
                </a:solidFill>
              </a:rPr>
              <a:t>数据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FF0000"/>
                </a:solidFill>
              </a:rPr>
              <a:t>Hadoop/2000</a:t>
            </a:r>
            <a:r>
              <a:rPr lang="zh-CN" altLang="en-US" sz="2600" dirty="0">
                <a:solidFill>
                  <a:srgbClr val="FF0000"/>
                </a:solidFill>
              </a:rPr>
              <a:t>个节点</a:t>
            </a:r>
            <a:r>
              <a:rPr lang="en-US" altLang="zh-CN" sz="2600" dirty="0">
                <a:solidFill>
                  <a:srgbClr val="FF0000"/>
                </a:solidFill>
              </a:rPr>
              <a:t>/72</a:t>
            </a:r>
            <a:r>
              <a:rPr lang="zh-CN" altLang="en-US" sz="2600" dirty="0">
                <a:solidFill>
                  <a:srgbClr val="FF0000"/>
                </a:solidFill>
              </a:rPr>
              <a:t>分钟</a:t>
            </a:r>
            <a:r>
              <a:rPr lang="en-US" altLang="zh-CN" sz="2600" dirty="0">
                <a:solidFill>
                  <a:srgbClr val="FF0000"/>
                </a:solidFill>
              </a:rPr>
              <a:t>/100TB</a:t>
            </a:r>
            <a:r>
              <a:rPr lang="zh-CN" altLang="en-US" sz="2600" dirty="0">
                <a:solidFill>
                  <a:srgbClr val="FF0000"/>
                </a:solidFill>
              </a:rPr>
              <a:t>数据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FF0000"/>
                </a:solidFill>
              </a:rPr>
              <a:t>Spark</a:t>
            </a:r>
            <a:r>
              <a:rPr lang="zh-CN" altLang="en-US" sz="2600" dirty="0">
                <a:solidFill>
                  <a:srgbClr val="FF0000"/>
                </a:solidFill>
              </a:rPr>
              <a:t>用十分之一的计算资源，获得了比</a:t>
            </a:r>
            <a:r>
              <a:rPr lang="en-US" altLang="zh-CN" sz="2600" dirty="0">
                <a:solidFill>
                  <a:srgbClr val="FF0000"/>
                </a:solidFill>
              </a:rPr>
              <a:t>Hadoop</a:t>
            </a:r>
            <a:r>
              <a:rPr lang="zh-CN" altLang="en-US" sz="2600" dirty="0">
                <a:solidFill>
                  <a:srgbClr val="FF0000"/>
                </a:solidFill>
              </a:rPr>
              <a:t>快</a:t>
            </a:r>
            <a:r>
              <a:rPr lang="en-US" altLang="zh-CN" sz="2600" dirty="0">
                <a:solidFill>
                  <a:srgbClr val="FF0000"/>
                </a:solidFill>
              </a:rPr>
              <a:t>3</a:t>
            </a:r>
            <a:r>
              <a:rPr lang="zh-CN" altLang="en-US" sz="2600" dirty="0">
                <a:solidFill>
                  <a:srgbClr val="FF0000"/>
                </a:solidFill>
              </a:rPr>
              <a:t>倍的速度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A333FAB-962A-4CC4-88C6-518A53D42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7498" y="5542394"/>
            <a:ext cx="1008112" cy="114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1C87FAA9-54F1-404E-806B-BB4EF0DA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79" y="328275"/>
            <a:ext cx="74676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6867" name="矩形 3">
            <a:extLst>
              <a:ext uri="{FF2B5EF4-FFF2-40B4-BE49-F238E27FC236}">
                <a16:creationId xmlns:a16="http://schemas.microsoft.com/office/drawing/2014/main" id="{3235FCBC-8829-4ECB-A94D-4674ECBB9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9149" y="6472152"/>
            <a:ext cx="525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图</a:t>
            </a:r>
            <a:r>
              <a:rPr lang="en-US" altLang="zh-CN" dirty="0"/>
              <a:t>  </a:t>
            </a:r>
            <a:r>
              <a:rPr lang="zh-CN" altLang="zh-CN" dirty="0"/>
              <a:t>根据</a:t>
            </a:r>
            <a:r>
              <a:rPr lang="en-US" altLang="zh-CN" dirty="0"/>
              <a:t>RDD</a:t>
            </a:r>
            <a:r>
              <a:rPr lang="zh-CN" altLang="zh-CN" dirty="0"/>
              <a:t>分区的依赖关系划分</a:t>
            </a:r>
            <a:r>
              <a:rPr lang="en-US" altLang="zh-CN" dirty="0"/>
              <a:t>Stage</a:t>
            </a:r>
            <a:endParaRPr lang="zh-CN" altLang="en-US" dirty="0"/>
          </a:p>
        </p:txBody>
      </p:sp>
      <p:sp>
        <p:nvSpPr>
          <p:cNvPr id="36868" name="TextBox 4">
            <a:extLst>
              <a:ext uri="{FF2B5EF4-FFF2-40B4-BE49-F238E27FC236}">
                <a16:creationId xmlns:a16="http://schemas.microsoft.com/office/drawing/2014/main" id="{DA32E4AF-5E01-4E90-9E8A-51D487784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95" y="1362870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5.Stage</a:t>
            </a:r>
            <a:r>
              <a:rPr lang="zh-CN" altLang="en-US" sz="3200" b="1" dirty="0"/>
              <a:t>的划分</a:t>
            </a:r>
            <a:endParaRPr lang="zh-CN" altLang="en-US" sz="3200" dirty="0"/>
          </a:p>
        </p:txBody>
      </p:sp>
      <p:sp>
        <p:nvSpPr>
          <p:cNvPr id="36869" name="矩形 5">
            <a:extLst>
              <a:ext uri="{FF2B5EF4-FFF2-40B4-BE49-F238E27FC236}">
                <a16:creationId xmlns:a16="http://schemas.microsoft.com/office/drawing/2014/main" id="{94255DF2-6B81-4BAB-B9AC-F34148433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60" y="2141425"/>
            <a:ext cx="3632129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/>
              <a:t>被分成三个</a:t>
            </a:r>
            <a:r>
              <a:rPr lang="en-US" altLang="zh-CN" sz="2200" dirty="0"/>
              <a:t>Stage</a:t>
            </a:r>
            <a:r>
              <a:rPr lang="zh-CN" altLang="en-US" sz="2200" dirty="0"/>
              <a:t>，</a:t>
            </a:r>
            <a:r>
              <a:rPr lang="zh-CN" altLang="zh-CN" sz="2200" dirty="0"/>
              <a:t>在</a:t>
            </a:r>
            <a:r>
              <a:rPr lang="en-US" altLang="zh-CN" sz="2200" dirty="0"/>
              <a:t>Stage2</a:t>
            </a:r>
            <a:r>
              <a:rPr lang="zh-CN" altLang="zh-CN" sz="2200" dirty="0"/>
              <a:t>中，从</a:t>
            </a:r>
            <a:r>
              <a:rPr lang="en-US" altLang="zh-CN" sz="2200" dirty="0"/>
              <a:t>map</a:t>
            </a:r>
            <a:r>
              <a:rPr lang="zh-CN" altLang="zh-CN" sz="2200" dirty="0"/>
              <a:t>到</a:t>
            </a:r>
            <a:r>
              <a:rPr lang="en-US" altLang="zh-CN" sz="2200" dirty="0"/>
              <a:t>union</a:t>
            </a:r>
            <a:r>
              <a:rPr lang="zh-CN" altLang="zh-CN" sz="2200" dirty="0"/>
              <a:t>都是窄依赖，这两步操作可以形成一个流水线操作</a:t>
            </a:r>
            <a:endParaRPr lang="en-US" altLang="zh-CN" sz="2200" dirty="0"/>
          </a:p>
        </p:txBody>
      </p:sp>
      <p:pic>
        <p:nvPicPr>
          <p:cNvPr id="36870" name="Picture 7">
            <a:extLst>
              <a:ext uri="{FF2B5EF4-FFF2-40B4-BE49-F238E27FC236}">
                <a16:creationId xmlns:a16="http://schemas.microsoft.com/office/drawing/2014/main" id="{69A3E789-2CEC-427C-9DF5-D922E1831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25" y="924674"/>
            <a:ext cx="8226175" cy="5326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矩形 7">
            <a:extLst>
              <a:ext uri="{FF2B5EF4-FFF2-40B4-BE49-F238E27FC236}">
                <a16:creationId xmlns:a16="http://schemas.microsoft.com/office/drawing/2014/main" id="{72E907E4-E4F7-4C20-968A-0B8B6552E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60" y="3728958"/>
            <a:ext cx="336435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/>
              <a:t>流水线操作实例</a:t>
            </a:r>
            <a:endParaRPr lang="en-US" altLang="zh-CN" sz="2200" b="1" dirty="0"/>
          </a:p>
          <a:p>
            <a:pPr eaLnBrk="1" hangingPunct="1"/>
            <a:r>
              <a:rPr lang="zh-CN" altLang="en-US" sz="2200" dirty="0"/>
              <a:t>分区</a:t>
            </a:r>
            <a:r>
              <a:rPr lang="en-US" altLang="zh-CN" sz="2200" dirty="0"/>
              <a:t>7</a:t>
            </a:r>
            <a:r>
              <a:rPr lang="zh-CN" altLang="en-US" sz="2200" dirty="0"/>
              <a:t>通过</a:t>
            </a:r>
            <a:r>
              <a:rPr lang="en-US" altLang="zh-CN" sz="2200" dirty="0"/>
              <a:t>map</a:t>
            </a:r>
            <a:r>
              <a:rPr lang="zh-CN" altLang="en-US" sz="2200" dirty="0"/>
              <a:t>操作生成的分区</a:t>
            </a:r>
            <a:r>
              <a:rPr lang="en-US" altLang="zh-CN" sz="2200" dirty="0"/>
              <a:t>9</a:t>
            </a:r>
            <a:r>
              <a:rPr lang="zh-CN" altLang="en-US" sz="2200" dirty="0"/>
              <a:t>，可以不用等待分区</a:t>
            </a:r>
            <a:r>
              <a:rPr lang="en-US" altLang="zh-CN" sz="2200" dirty="0"/>
              <a:t>8</a:t>
            </a:r>
            <a:r>
              <a:rPr lang="zh-CN" altLang="en-US" sz="2200" dirty="0"/>
              <a:t>到分区</a:t>
            </a:r>
            <a:r>
              <a:rPr lang="en-US" altLang="zh-CN" sz="2200" dirty="0"/>
              <a:t>10</a:t>
            </a:r>
            <a:r>
              <a:rPr lang="zh-CN" altLang="en-US" sz="2200" dirty="0"/>
              <a:t>这个</a:t>
            </a:r>
            <a:r>
              <a:rPr lang="en-US" altLang="zh-CN" sz="2200" dirty="0"/>
              <a:t>map</a:t>
            </a:r>
            <a:r>
              <a:rPr lang="zh-CN" altLang="en-US" sz="2200" dirty="0"/>
              <a:t>操作的计算结束，而是继续进行</a:t>
            </a:r>
            <a:r>
              <a:rPr lang="en-US" altLang="zh-CN" sz="2200" dirty="0"/>
              <a:t>union</a:t>
            </a:r>
            <a:r>
              <a:rPr lang="zh-CN" altLang="en-US" sz="2200" dirty="0"/>
              <a:t>操作，得到分区</a:t>
            </a:r>
            <a:r>
              <a:rPr lang="en-US" altLang="zh-CN" sz="2200" dirty="0"/>
              <a:t>13</a:t>
            </a:r>
            <a:r>
              <a:rPr lang="zh-CN" altLang="en-US" sz="2200" dirty="0"/>
              <a:t>，这样流水线执行大大提高了计算的效率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66A71139-4E3C-4376-B902-DEB1BD1A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53" y="244139"/>
            <a:ext cx="7467600" cy="914400"/>
          </a:xfrm>
          <a:ln/>
        </p:spPr>
        <p:txBody>
          <a:bodyPr/>
          <a:lstStyle/>
          <a:p>
            <a:r>
              <a:rPr lang="en-US" altLang="zh-CN" dirty="0"/>
              <a:t>3.4 RDD</a:t>
            </a:r>
            <a:r>
              <a:rPr lang="zh-CN" altLang="zh-CN" dirty="0"/>
              <a:t>运行原理</a:t>
            </a:r>
            <a:endParaRPr lang="zh-CN" altLang="en-US" dirty="0"/>
          </a:p>
        </p:txBody>
      </p:sp>
      <p:sp>
        <p:nvSpPr>
          <p:cNvPr id="37891" name="矩形 2">
            <a:extLst>
              <a:ext uri="{FF2B5EF4-FFF2-40B4-BE49-F238E27FC236}">
                <a16:creationId xmlns:a16="http://schemas.microsoft.com/office/drawing/2014/main" id="{DD297083-6A82-4A35-984E-37A69D41B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85" y="1812486"/>
            <a:ext cx="4377522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200" dirty="0"/>
              <a:t>通过上述对</a:t>
            </a:r>
            <a:r>
              <a:rPr lang="en-US" altLang="zh-CN" sz="2200" dirty="0"/>
              <a:t>RDD</a:t>
            </a:r>
            <a:r>
              <a:rPr lang="zh-CN" altLang="zh-CN" sz="2200" dirty="0"/>
              <a:t>概念、依赖关系和</a:t>
            </a:r>
            <a:r>
              <a:rPr lang="en-US" altLang="zh-CN" sz="2200" dirty="0"/>
              <a:t>Stage</a:t>
            </a:r>
            <a:r>
              <a:rPr lang="zh-CN" altLang="zh-CN" sz="2200" dirty="0"/>
              <a:t>划分的介绍，结合之前介绍的</a:t>
            </a:r>
            <a:r>
              <a:rPr lang="en-US" altLang="zh-CN" sz="2200" dirty="0"/>
              <a:t>Spark</a:t>
            </a:r>
            <a:r>
              <a:rPr lang="zh-CN" altLang="zh-CN" sz="2200" dirty="0"/>
              <a:t>运行基本流程，再总结一下</a:t>
            </a:r>
            <a:r>
              <a:rPr lang="en-US" altLang="zh-CN" sz="2200" dirty="0"/>
              <a:t>RDD</a:t>
            </a:r>
            <a:r>
              <a:rPr lang="zh-CN" altLang="zh-CN" sz="2200" dirty="0"/>
              <a:t>在</a:t>
            </a:r>
            <a:r>
              <a:rPr lang="en-US" altLang="zh-CN" sz="2200" dirty="0"/>
              <a:t>Spark</a:t>
            </a:r>
            <a:r>
              <a:rPr lang="zh-CN" altLang="zh-CN" sz="2200" dirty="0"/>
              <a:t>架构中的运行过程：</a:t>
            </a:r>
          </a:p>
          <a:p>
            <a:pPr eaLnBrk="1" hangingPunct="1"/>
            <a:r>
              <a:rPr lang="zh-CN" altLang="zh-CN" sz="2200" dirty="0">
                <a:solidFill>
                  <a:srgbClr val="002060"/>
                </a:solidFill>
              </a:rPr>
              <a:t>（</a:t>
            </a:r>
            <a:r>
              <a:rPr lang="en-US" altLang="zh-CN" sz="2200" dirty="0">
                <a:solidFill>
                  <a:srgbClr val="002060"/>
                </a:solidFill>
              </a:rPr>
              <a:t>1</a:t>
            </a:r>
            <a:r>
              <a:rPr lang="zh-CN" altLang="zh-CN" sz="2200" dirty="0">
                <a:solidFill>
                  <a:srgbClr val="002060"/>
                </a:solidFill>
              </a:rPr>
              <a:t>）创建</a:t>
            </a:r>
            <a:r>
              <a:rPr lang="en-US" altLang="zh-CN" sz="2200" dirty="0">
                <a:solidFill>
                  <a:srgbClr val="002060"/>
                </a:solidFill>
              </a:rPr>
              <a:t>RDD</a:t>
            </a:r>
            <a:r>
              <a:rPr lang="zh-CN" altLang="zh-CN" sz="2200" dirty="0">
                <a:solidFill>
                  <a:srgbClr val="002060"/>
                </a:solidFill>
              </a:rPr>
              <a:t>对象；</a:t>
            </a:r>
          </a:p>
          <a:p>
            <a:pPr eaLnBrk="1" hangingPunct="1"/>
            <a:r>
              <a:rPr lang="zh-CN" altLang="zh-CN" sz="2200" dirty="0">
                <a:solidFill>
                  <a:srgbClr val="002060"/>
                </a:solidFill>
              </a:rPr>
              <a:t>（</a:t>
            </a:r>
            <a:r>
              <a:rPr lang="en-US" altLang="zh-CN" sz="2200" dirty="0">
                <a:solidFill>
                  <a:srgbClr val="002060"/>
                </a:solidFill>
              </a:rPr>
              <a:t>2</a:t>
            </a:r>
            <a:r>
              <a:rPr lang="zh-CN" altLang="zh-CN" sz="2200" dirty="0">
                <a:solidFill>
                  <a:srgbClr val="002060"/>
                </a:solidFill>
              </a:rPr>
              <a:t>）</a:t>
            </a:r>
            <a:r>
              <a:rPr lang="en-US" altLang="zh-CN" sz="2200" dirty="0" err="1">
                <a:solidFill>
                  <a:srgbClr val="002060"/>
                </a:solidFill>
              </a:rPr>
              <a:t>SparkContext</a:t>
            </a:r>
            <a:r>
              <a:rPr lang="zh-CN" altLang="zh-CN" sz="2200" dirty="0">
                <a:solidFill>
                  <a:srgbClr val="002060"/>
                </a:solidFill>
              </a:rPr>
              <a:t>负责计算</a:t>
            </a:r>
            <a:r>
              <a:rPr lang="en-US" altLang="zh-CN" sz="2200" dirty="0">
                <a:solidFill>
                  <a:srgbClr val="002060"/>
                </a:solidFill>
              </a:rPr>
              <a:t>RDD</a:t>
            </a:r>
            <a:r>
              <a:rPr lang="zh-CN" altLang="zh-CN" sz="2200" dirty="0">
                <a:solidFill>
                  <a:srgbClr val="002060"/>
                </a:solidFill>
              </a:rPr>
              <a:t>之间的依赖关系，构建</a:t>
            </a:r>
            <a:r>
              <a:rPr lang="en-US" altLang="zh-CN" sz="2200" dirty="0">
                <a:solidFill>
                  <a:srgbClr val="002060"/>
                </a:solidFill>
              </a:rPr>
              <a:t>DAG</a:t>
            </a:r>
            <a:r>
              <a:rPr lang="zh-CN" altLang="zh-CN" sz="2200" dirty="0">
                <a:solidFill>
                  <a:srgbClr val="002060"/>
                </a:solidFill>
              </a:rPr>
              <a:t>；</a:t>
            </a:r>
          </a:p>
          <a:p>
            <a:pPr eaLnBrk="1" hangingPunct="1"/>
            <a:r>
              <a:rPr lang="zh-CN" altLang="zh-CN" sz="2200" dirty="0">
                <a:solidFill>
                  <a:srgbClr val="002060"/>
                </a:solidFill>
              </a:rPr>
              <a:t>（</a:t>
            </a:r>
            <a:r>
              <a:rPr lang="en-US" altLang="zh-CN" sz="2200" dirty="0">
                <a:solidFill>
                  <a:srgbClr val="002060"/>
                </a:solidFill>
              </a:rPr>
              <a:t>3</a:t>
            </a:r>
            <a:r>
              <a:rPr lang="zh-CN" altLang="zh-CN" sz="2200" dirty="0">
                <a:solidFill>
                  <a:srgbClr val="002060"/>
                </a:solidFill>
              </a:rPr>
              <a:t>）</a:t>
            </a:r>
            <a:r>
              <a:rPr lang="en-US" altLang="zh-CN" sz="2200" dirty="0" err="1">
                <a:solidFill>
                  <a:srgbClr val="002060"/>
                </a:solidFill>
              </a:rPr>
              <a:t>DAGScheduler</a:t>
            </a:r>
            <a:r>
              <a:rPr lang="zh-CN" altLang="zh-CN" sz="2200" dirty="0">
                <a:solidFill>
                  <a:srgbClr val="002060"/>
                </a:solidFill>
              </a:rPr>
              <a:t>负责把</a:t>
            </a:r>
            <a:r>
              <a:rPr lang="en-US" altLang="zh-CN" sz="2200" dirty="0">
                <a:solidFill>
                  <a:srgbClr val="002060"/>
                </a:solidFill>
              </a:rPr>
              <a:t>DAG</a:t>
            </a:r>
            <a:r>
              <a:rPr lang="zh-CN" altLang="zh-CN" sz="2200" dirty="0">
                <a:solidFill>
                  <a:srgbClr val="002060"/>
                </a:solidFill>
              </a:rPr>
              <a:t>图分解成多个</a:t>
            </a:r>
            <a:r>
              <a:rPr lang="en-US" altLang="zh-CN" sz="2200" dirty="0">
                <a:solidFill>
                  <a:srgbClr val="002060"/>
                </a:solidFill>
              </a:rPr>
              <a:t>Stage</a:t>
            </a:r>
            <a:r>
              <a:rPr lang="zh-CN" altLang="zh-CN" sz="2200" dirty="0">
                <a:solidFill>
                  <a:srgbClr val="002060"/>
                </a:solidFill>
              </a:rPr>
              <a:t>，每个</a:t>
            </a:r>
            <a:r>
              <a:rPr lang="en-US" altLang="zh-CN" sz="2200" dirty="0">
                <a:solidFill>
                  <a:srgbClr val="002060"/>
                </a:solidFill>
              </a:rPr>
              <a:t>Stage</a:t>
            </a:r>
            <a:r>
              <a:rPr lang="zh-CN" altLang="zh-CN" sz="2200" dirty="0">
                <a:solidFill>
                  <a:srgbClr val="002060"/>
                </a:solidFill>
              </a:rPr>
              <a:t>中包含了多个</a:t>
            </a:r>
            <a:r>
              <a:rPr lang="en-US" altLang="zh-CN" sz="2200" dirty="0">
                <a:solidFill>
                  <a:srgbClr val="002060"/>
                </a:solidFill>
              </a:rPr>
              <a:t>Task</a:t>
            </a:r>
            <a:r>
              <a:rPr lang="zh-CN" altLang="zh-CN" sz="2200" dirty="0">
                <a:solidFill>
                  <a:srgbClr val="002060"/>
                </a:solidFill>
              </a:rPr>
              <a:t>，每个</a:t>
            </a:r>
            <a:r>
              <a:rPr lang="en-US" altLang="zh-CN" sz="2200" dirty="0">
                <a:solidFill>
                  <a:srgbClr val="002060"/>
                </a:solidFill>
              </a:rPr>
              <a:t>Task</a:t>
            </a:r>
            <a:r>
              <a:rPr lang="zh-CN" altLang="zh-CN" sz="2200" dirty="0">
                <a:solidFill>
                  <a:srgbClr val="002060"/>
                </a:solidFill>
              </a:rPr>
              <a:t>会被</a:t>
            </a:r>
            <a:r>
              <a:rPr lang="en-US" altLang="zh-CN" sz="2200" dirty="0" err="1">
                <a:solidFill>
                  <a:srgbClr val="002060"/>
                </a:solidFill>
              </a:rPr>
              <a:t>TaskScheduler</a:t>
            </a:r>
            <a:r>
              <a:rPr lang="zh-CN" altLang="zh-CN" sz="2200" dirty="0">
                <a:solidFill>
                  <a:srgbClr val="002060"/>
                </a:solidFill>
              </a:rPr>
              <a:t>分发给各个</a:t>
            </a:r>
            <a:r>
              <a:rPr lang="en-US" altLang="zh-CN" sz="2200" dirty="0" err="1">
                <a:solidFill>
                  <a:srgbClr val="002060"/>
                </a:solidFill>
              </a:rPr>
              <a:t>Wor</a:t>
            </a:r>
            <a:r>
              <a:rPr lang="en-US" altLang="zh-CN" sz="2200" dirty="0">
                <a:solidFill>
                  <a:srgbClr val="002060"/>
                </a:solidFill>
              </a:rPr>
              <a:t> </a:t>
            </a:r>
            <a:r>
              <a:rPr lang="en-US" altLang="zh-CN" sz="2200" dirty="0" err="1">
                <a:solidFill>
                  <a:srgbClr val="002060"/>
                </a:solidFill>
              </a:rPr>
              <a:t>kerNode</a:t>
            </a:r>
            <a:r>
              <a:rPr lang="zh-CN" altLang="zh-CN" sz="2200" dirty="0">
                <a:solidFill>
                  <a:srgbClr val="002060"/>
                </a:solidFill>
              </a:rPr>
              <a:t>上的</a:t>
            </a:r>
            <a:r>
              <a:rPr lang="en-US" altLang="zh-CN" sz="2200" dirty="0">
                <a:solidFill>
                  <a:srgbClr val="002060"/>
                </a:solidFill>
              </a:rPr>
              <a:t>Executor</a:t>
            </a:r>
            <a:r>
              <a:rPr lang="zh-CN" altLang="zh-CN" sz="2200" dirty="0">
                <a:solidFill>
                  <a:srgbClr val="002060"/>
                </a:solidFill>
              </a:rPr>
              <a:t>去执行</a:t>
            </a:r>
            <a:r>
              <a:rPr lang="zh-CN" altLang="zh-CN" sz="2200" dirty="0"/>
              <a:t>。</a:t>
            </a:r>
            <a:endParaRPr lang="zh-CN" altLang="en-US" sz="2200" dirty="0"/>
          </a:p>
        </p:txBody>
      </p:sp>
      <p:sp>
        <p:nvSpPr>
          <p:cNvPr id="37892" name="矩形 4">
            <a:extLst>
              <a:ext uri="{FF2B5EF4-FFF2-40B4-BE49-F238E27FC236}">
                <a16:creationId xmlns:a16="http://schemas.microsoft.com/office/drawing/2014/main" id="{1A7C2684-EA19-4BFE-90C7-342E5F4CB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921" y="6243973"/>
            <a:ext cx="3198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图</a:t>
            </a:r>
            <a:r>
              <a:rPr lang="en-US" altLang="zh-CN" dirty="0"/>
              <a:t> RDD</a:t>
            </a:r>
            <a:r>
              <a:rPr lang="zh-CN" altLang="zh-CN" dirty="0"/>
              <a:t>在</a:t>
            </a:r>
            <a:r>
              <a:rPr lang="en-US" altLang="zh-CN" dirty="0"/>
              <a:t>Spark</a:t>
            </a:r>
            <a:r>
              <a:rPr lang="zh-CN" altLang="zh-CN" dirty="0"/>
              <a:t>中的运行过程</a:t>
            </a:r>
            <a:endParaRPr lang="zh-CN" altLang="en-US" dirty="0"/>
          </a:p>
        </p:txBody>
      </p:sp>
      <p:pic>
        <p:nvPicPr>
          <p:cNvPr id="37893" name="图片 17">
            <a:extLst>
              <a:ext uri="{FF2B5EF4-FFF2-40B4-BE49-F238E27FC236}">
                <a16:creationId xmlns:a16="http://schemas.microsoft.com/office/drawing/2014/main" id="{3B295F92-A272-459D-88B7-CF96CF0E0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807" y="1266290"/>
            <a:ext cx="7702193" cy="432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4" name="矩形 5">
            <a:extLst>
              <a:ext uri="{FF2B5EF4-FFF2-40B4-BE49-F238E27FC236}">
                <a16:creationId xmlns:a16="http://schemas.microsoft.com/office/drawing/2014/main" id="{CDFF18C4-7541-4091-92C8-F3FD2112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0731"/>
            <a:ext cx="30636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/>
              <a:t>6.RDD</a:t>
            </a:r>
            <a:r>
              <a:rPr lang="zh-CN" altLang="en-US" sz="3200" b="1" dirty="0"/>
              <a:t>运行过程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6FD2CAB5-504F-4FA1-96A2-6C9040E6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330467"/>
            <a:ext cx="7391400" cy="914400"/>
          </a:xfrm>
          <a:ln/>
        </p:spPr>
        <p:txBody>
          <a:bodyPr/>
          <a:lstStyle/>
          <a:p>
            <a:r>
              <a:rPr lang="en-US" altLang="zh-CN" dirty="0"/>
              <a:t>4 Spark</a:t>
            </a:r>
            <a:r>
              <a:rPr lang="zh-CN" altLang="en-US" dirty="0"/>
              <a:t>的部署方式</a:t>
            </a:r>
          </a:p>
        </p:txBody>
      </p:sp>
      <p:sp>
        <p:nvSpPr>
          <p:cNvPr id="38915" name="矩形 2">
            <a:extLst>
              <a:ext uri="{FF2B5EF4-FFF2-40B4-BE49-F238E27FC236}">
                <a16:creationId xmlns:a16="http://schemas.microsoft.com/office/drawing/2014/main" id="{7EF33210-9310-475C-A258-FE4F0FDA9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54" y="1337334"/>
            <a:ext cx="992141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Spark</a:t>
            </a:r>
            <a:r>
              <a:rPr lang="zh-CN" altLang="zh-CN" sz="2400" dirty="0"/>
              <a:t>支持三种不同类型的部署方式，包括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Standalone</a:t>
            </a:r>
            <a:r>
              <a:rPr lang="zh-CN" altLang="en-US" sz="2400" dirty="0"/>
              <a:t>（类似于</a:t>
            </a:r>
            <a:r>
              <a:rPr lang="en-US" altLang="zh-CN" sz="2400" dirty="0"/>
              <a:t>MapReduce1.0</a:t>
            </a:r>
            <a:r>
              <a:rPr lang="zh-CN" altLang="en-US" sz="2400" dirty="0"/>
              <a:t>，</a:t>
            </a:r>
            <a:r>
              <a:rPr lang="en-US" altLang="zh-CN" sz="2400" dirty="0"/>
              <a:t>slot</a:t>
            </a:r>
            <a:r>
              <a:rPr lang="zh-CN" altLang="en-US" sz="2400" dirty="0"/>
              <a:t>为资源分配单位）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Spark on Mesos</a:t>
            </a:r>
            <a:r>
              <a:rPr lang="zh-CN" altLang="en-US" sz="2400" dirty="0"/>
              <a:t>（和</a:t>
            </a:r>
            <a:r>
              <a:rPr lang="en-US" altLang="zh-CN" sz="2400" dirty="0"/>
              <a:t>Spark</a:t>
            </a:r>
            <a:r>
              <a:rPr lang="zh-CN" altLang="en-US" sz="2400" dirty="0"/>
              <a:t>有血缘关系，更好支持</a:t>
            </a:r>
            <a:r>
              <a:rPr lang="en-US" altLang="zh-CN" sz="2400" dirty="0"/>
              <a:t>Mesos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400" dirty="0"/>
              <a:t>Spark on YARN</a:t>
            </a:r>
            <a:endParaRPr lang="zh-CN" altLang="en-US" sz="2400" dirty="0"/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B0130F7A-8C54-428A-8BF4-E6D88A3D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57" y="2537717"/>
            <a:ext cx="8526989" cy="380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矩形 4">
            <a:extLst>
              <a:ext uri="{FF2B5EF4-FFF2-40B4-BE49-F238E27FC236}">
                <a16:creationId xmlns:a16="http://schemas.microsoft.com/office/drawing/2014/main" id="{57C97671-C29A-49CA-95CD-9C972575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757" y="6342589"/>
            <a:ext cx="2547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图</a:t>
            </a:r>
            <a:r>
              <a:rPr lang="en-US" altLang="zh-CN" dirty="0"/>
              <a:t> Spark on YARN</a:t>
            </a:r>
            <a:r>
              <a:rPr lang="zh-CN" altLang="zh-CN" dirty="0"/>
              <a:t>架构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65047933-5E66-4244-9ACD-C31B56BD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78" y="322780"/>
            <a:ext cx="7391400" cy="914400"/>
          </a:xfrm>
          <a:ln/>
        </p:spPr>
        <p:txBody>
          <a:bodyPr/>
          <a:lstStyle/>
          <a:p>
            <a:r>
              <a:rPr lang="zh-CN" altLang="en-US" dirty="0"/>
              <a:t>讨论：</a:t>
            </a:r>
            <a:r>
              <a:rPr lang="en-US" altLang="zh-CN" dirty="0"/>
              <a:t>Spark</a:t>
            </a:r>
            <a:r>
              <a:rPr lang="zh-CN" altLang="en-US" dirty="0"/>
              <a:t>和</a:t>
            </a:r>
            <a:r>
              <a:rPr lang="en-US" altLang="zh-CN" dirty="0"/>
              <a:t>Hadoop</a:t>
            </a:r>
            <a:endParaRPr lang="zh-CN" altLang="en-US" dirty="0"/>
          </a:p>
        </p:txBody>
      </p:sp>
      <p:sp>
        <p:nvSpPr>
          <p:cNvPr id="39939" name="矩形 3">
            <a:extLst>
              <a:ext uri="{FF2B5EF4-FFF2-40B4-BE49-F238E27FC236}">
                <a16:creationId xmlns:a16="http://schemas.microsoft.com/office/drawing/2014/main" id="{61E09DA6-3746-41A5-AA34-C6C2CC8DC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12" y="1390436"/>
            <a:ext cx="11795119" cy="484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虽然</a:t>
            </a:r>
            <a:r>
              <a:rPr lang="en-US" altLang="zh-CN" sz="2400" dirty="0"/>
              <a:t>Spark</a:t>
            </a:r>
            <a:r>
              <a:rPr lang="zh-CN" altLang="en-US" sz="2400" dirty="0"/>
              <a:t>很快，但现在在生产环境中仍然不尽人意，无论扩展性、稳定性、管理性等方面都需要进一步增强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同时，</a:t>
            </a:r>
            <a:r>
              <a:rPr lang="en-US" altLang="zh-CN" sz="2400" dirty="0"/>
              <a:t>Spark</a:t>
            </a:r>
            <a:r>
              <a:rPr lang="zh-CN" altLang="en-US" sz="2400" dirty="0"/>
              <a:t>在流处理领域能力有限，如果要实现亚秒级或大容量的数据获取或处理需要其他流处理产品。</a:t>
            </a:r>
            <a:r>
              <a:rPr lang="en-US" altLang="zh-CN" sz="2400" dirty="0"/>
              <a:t>Cloudera</a:t>
            </a:r>
            <a:r>
              <a:rPr lang="zh-CN" altLang="en-US" sz="2400" dirty="0"/>
              <a:t>宣布旨在让</a:t>
            </a:r>
            <a:r>
              <a:rPr lang="en-US" altLang="zh-CN" sz="2400" dirty="0"/>
              <a:t>Spark</a:t>
            </a:r>
            <a:r>
              <a:rPr lang="zh-CN" altLang="en-US" sz="2400" dirty="0"/>
              <a:t>流数据技术适用于</a:t>
            </a:r>
            <a:r>
              <a:rPr lang="en-US" altLang="zh-CN" sz="2400" dirty="0"/>
              <a:t>80%</a:t>
            </a:r>
            <a:r>
              <a:rPr lang="zh-CN" altLang="en-US" sz="2400" dirty="0"/>
              <a:t>的使用场合，就考虑到了这一缺陷。我们确实看到实时分析（而非简单数据过滤或分发）场景中，很多以前使用</a:t>
            </a:r>
            <a:r>
              <a:rPr lang="en-US" altLang="zh-CN" sz="2400" dirty="0"/>
              <a:t>S4</a:t>
            </a:r>
            <a:r>
              <a:rPr lang="zh-CN" altLang="en-US" sz="2400" dirty="0"/>
              <a:t>或</a:t>
            </a:r>
            <a:r>
              <a:rPr lang="en-US" altLang="zh-CN" sz="2400" dirty="0"/>
              <a:t>Storm</a:t>
            </a:r>
            <a:r>
              <a:rPr lang="zh-CN" altLang="en-US" sz="2400" dirty="0"/>
              <a:t>等流式处理引擎的实现已经逐渐被</a:t>
            </a:r>
            <a:r>
              <a:rPr lang="en-US" altLang="zh-CN" sz="2400" dirty="0" err="1"/>
              <a:t>Kafka+Spark</a:t>
            </a:r>
            <a:r>
              <a:rPr lang="en-US" altLang="zh-CN" sz="2400" dirty="0"/>
              <a:t> Streaming</a:t>
            </a:r>
            <a:r>
              <a:rPr lang="zh-CN" altLang="en-US" sz="2400" dirty="0"/>
              <a:t>代替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Spark</a:t>
            </a:r>
            <a:r>
              <a:rPr lang="zh-CN" altLang="en-US" sz="2400" dirty="0"/>
              <a:t>的流行将逐渐让</a:t>
            </a:r>
            <a:r>
              <a:rPr lang="en-US" altLang="zh-CN" sz="2400" dirty="0"/>
              <a:t>MapReduce</a:t>
            </a:r>
            <a:r>
              <a:rPr lang="zh-CN" altLang="en-US" sz="2400" dirty="0"/>
              <a:t>、</a:t>
            </a:r>
            <a:r>
              <a:rPr lang="en-US" altLang="zh-CN" sz="2400" dirty="0"/>
              <a:t>Tez</a:t>
            </a:r>
            <a:r>
              <a:rPr lang="zh-CN" altLang="en-US" sz="2400" dirty="0"/>
              <a:t>走进博物馆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Hadoop</a:t>
            </a:r>
            <a:r>
              <a:rPr lang="zh-CN" altLang="en-US" sz="2400" dirty="0"/>
              <a:t>现在分三块</a:t>
            </a:r>
            <a:r>
              <a:rPr lang="en-US" altLang="zh-CN" sz="2400" dirty="0"/>
              <a:t>HDFS/MR/YARN</a:t>
            </a:r>
            <a:r>
              <a:rPr lang="zh-CN" altLang="en-US" sz="2400" dirty="0"/>
              <a:t>，</a:t>
            </a:r>
            <a:r>
              <a:rPr lang="en-US" altLang="zh-CN" sz="2400" dirty="0"/>
              <a:t>Spark</a:t>
            </a:r>
            <a:r>
              <a:rPr lang="zh-CN" altLang="en-US" sz="2400" dirty="0"/>
              <a:t>比</a:t>
            </a:r>
            <a:r>
              <a:rPr lang="en-US" altLang="zh-CN" sz="2400" dirty="0"/>
              <a:t>Hadoop</a:t>
            </a:r>
            <a:r>
              <a:rPr lang="zh-CN" altLang="en-US" sz="2400" dirty="0"/>
              <a:t>性能好，只是</a:t>
            </a:r>
            <a:r>
              <a:rPr lang="en-US" altLang="zh-CN" sz="2400" dirty="0"/>
              <a:t>Spark</a:t>
            </a:r>
            <a:r>
              <a:rPr lang="zh-CN" altLang="en-US" sz="2400" dirty="0"/>
              <a:t>作为一个计算引擎，比</a:t>
            </a:r>
            <a:r>
              <a:rPr lang="en-US" altLang="zh-CN" sz="2400" dirty="0"/>
              <a:t>MR</a:t>
            </a:r>
            <a:r>
              <a:rPr lang="zh-CN" altLang="en-US" sz="2400" dirty="0"/>
              <a:t>的性能要好。但它的存储和调度框架还是依赖于</a:t>
            </a:r>
            <a:r>
              <a:rPr lang="en-US" altLang="zh-CN" sz="2400" dirty="0"/>
              <a:t>HDFS/YARN</a:t>
            </a:r>
            <a:r>
              <a:rPr lang="zh-CN" altLang="en-US" sz="2400" dirty="0"/>
              <a:t>，</a:t>
            </a:r>
            <a:r>
              <a:rPr lang="en-US" altLang="zh-CN" sz="2400" dirty="0"/>
              <a:t>Spark</a:t>
            </a:r>
            <a:r>
              <a:rPr lang="zh-CN" altLang="en-US" sz="2400" dirty="0"/>
              <a:t>也有自己的调度框架，但仍然非常不成熟，基本不可商用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9">
            <a:extLst>
              <a:ext uri="{FF2B5EF4-FFF2-40B4-BE49-F238E27FC236}">
                <a16:creationId xmlns:a16="http://schemas.microsoft.com/office/drawing/2014/main" id="{004ADA07-D38A-40DB-9448-476BBDEA2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8588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321795"/>
      </p:ext>
    </p:extLst>
  </p:cSld>
  <p:clrMapOvr>
    <a:masterClrMapping/>
  </p:clrMapOvr>
  <p:transition spd="slow" advTm="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10"/>
          </p:nvPr>
        </p:nvSpPr>
        <p:spPr>
          <a:xfrm>
            <a:off x="618822" y="213774"/>
            <a:ext cx="10668000" cy="914400"/>
          </a:xfrm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en-US" dirty="0"/>
              <a:t>的特点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37160" y="1499643"/>
            <a:ext cx="5368593" cy="2287464"/>
          </a:xfrm>
          <a:prstGeom prst="roundRect">
            <a:avLst>
              <a:gd name="adj" fmla="val 9986"/>
            </a:avLst>
          </a:prstGeom>
          <a:noFill/>
          <a:ln w="28575">
            <a:solidFill>
              <a:srgbClr val="96C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圆角矩形 5"/>
          <p:cNvSpPr/>
          <p:nvPr/>
        </p:nvSpPr>
        <p:spPr>
          <a:xfrm>
            <a:off x="6293361" y="1499643"/>
            <a:ext cx="5593839" cy="2287463"/>
          </a:xfrm>
          <a:prstGeom prst="roundRect">
            <a:avLst>
              <a:gd name="adj" fmla="val 9986"/>
            </a:avLst>
          </a:prstGeom>
          <a:noFill/>
          <a:ln w="28575">
            <a:solidFill>
              <a:srgbClr val="96C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" name="圆角矩形 6"/>
          <p:cNvSpPr/>
          <p:nvPr/>
        </p:nvSpPr>
        <p:spPr>
          <a:xfrm>
            <a:off x="146779" y="4467495"/>
            <a:ext cx="5368593" cy="2287463"/>
          </a:xfrm>
          <a:prstGeom prst="roundRect">
            <a:avLst>
              <a:gd name="adj" fmla="val 9986"/>
            </a:avLst>
          </a:prstGeom>
          <a:noFill/>
          <a:ln w="28575">
            <a:solidFill>
              <a:srgbClr val="96C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圆角矩形 7"/>
          <p:cNvSpPr/>
          <p:nvPr/>
        </p:nvSpPr>
        <p:spPr>
          <a:xfrm>
            <a:off x="6338210" y="4527569"/>
            <a:ext cx="5593839" cy="2287463"/>
          </a:xfrm>
          <a:prstGeom prst="roundRect">
            <a:avLst>
              <a:gd name="adj" fmla="val 9986"/>
            </a:avLst>
          </a:prstGeom>
          <a:noFill/>
          <a:ln w="28575">
            <a:solidFill>
              <a:srgbClr val="96C5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gray">
          <a:xfrm>
            <a:off x="392178" y="4766507"/>
            <a:ext cx="3132547" cy="16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Spark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提供了统一的解决方案。不同类型的处理都可以在同一个应用中无缝使用</a:t>
            </a:r>
            <a:r>
              <a:rPr lang="zh-CN" altLang="en-US" sz="2200" dirty="0"/>
              <a:t>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gray">
          <a:xfrm>
            <a:off x="240717" y="1499643"/>
            <a:ext cx="3813121" cy="208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运行速度提高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</a:p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Apache Spark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使用最先进的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DAG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调度程序，查询优化程序和物理执行引擎，实现批量和流式数据的高性能。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gray">
          <a:xfrm>
            <a:off x="8192695" y="1572213"/>
            <a:ext cx="3825706" cy="208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，还支持超过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种高级算法，使用户可以快速构建不同的应用。支持交互式的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gray">
          <a:xfrm>
            <a:off x="8450427" y="4566217"/>
            <a:ext cx="3349395" cy="225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运行模式多样：可运行于独立的集群模式中，可运行于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中，也可运行于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Amazon EC2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等云环境中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609381" y="1808562"/>
            <a:ext cx="4936801" cy="482335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椭圆 13"/>
          <p:cNvSpPr/>
          <p:nvPr/>
        </p:nvSpPr>
        <p:spPr>
          <a:xfrm>
            <a:off x="4900855" y="3018244"/>
            <a:ext cx="2113945" cy="209892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Text Box 49"/>
          <p:cNvSpPr txBox="1">
            <a:spLocks noChangeArrowheads="1"/>
          </p:cNvSpPr>
          <p:nvPr/>
        </p:nvSpPr>
        <p:spPr bwMode="gray">
          <a:xfrm>
            <a:off x="4810797" y="3758706"/>
            <a:ext cx="2022171" cy="535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特点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gray">
          <a:xfrm>
            <a:off x="3712940" y="2756634"/>
            <a:ext cx="19092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0066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高效性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gray">
          <a:xfrm>
            <a:off x="6293361" y="2778422"/>
            <a:ext cx="2157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0066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易用性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gray">
          <a:xfrm>
            <a:off x="4053839" y="5206040"/>
            <a:ext cx="14615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0066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通用性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gray">
          <a:xfrm>
            <a:off x="6571323" y="5211142"/>
            <a:ext cx="16011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0066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E0E04569-C0FA-456B-BA09-274D96CA3623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zh-CN" dirty="0"/>
              <a:t>简介</a:t>
            </a:r>
            <a:endParaRPr lang="zh-CN" altLang="en-US" dirty="0"/>
          </a:p>
        </p:txBody>
      </p:sp>
      <p:pic>
        <p:nvPicPr>
          <p:cNvPr id="10243" name="Picture 2" descr="spark&amp;hadoop">
            <a:extLst>
              <a:ext uri="{FF2B5EF4-FFF2-40B4-BE49-F238E27FC236}">
                <a16:creationId xmlns:a16="http://schemas.microsoft.com/office/drawing/2014/main" id="{BBADF7E5-ED40-4ECC-B922-F3DC1997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27" y="2621279"/>
            <a:ext cx="9866163" cy="38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矩形 3">
            <a:extLst>
              <a:ext uri="{FF2B5EF4-FFF2-40B4-BE49-F238E27FC236}">
                <a16:creationId xmlns:a16="http://schemas.microsoft.com/office/drawing/2014/main" id="{108DBDF3-0092-44DC-97EF-D2322F27D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6405825"/>
            <a:ext cx="7239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sz="2200" dirty="0"/>
              <a:t>图</a:t>
            </a:r>
            <a:r>
              <a:rPr lang="en-US" altLang="zh-CN" sz="2200" dirty="0"/>
              <a:t> </a:t>
            </a:r>
            <a:r>
              <a:rPr lang="zh-CN" altLang="zh-CN" sz="2200" dirty="0"/>
              <a:t>谷歌趋势：</a:t>
            </a:r>
            <a:r>
              <a:rPr lang="en-US" altLang="zh-CN" sz="2200" dirty="0"/>
              <a:t>Spark</a:t>
            </a:r>
            <a:r>
              <a:rPr lang="zh-CN" altLang="zh-CN" sz="2200" dirty="0"/>
              <a:t>与</a:t>
            </a:r>
            <a:r>
              <a:rPr lang="en-US" altLang="zh-CN" sz="2200" dirty="0"/>
              <a:t>Hadoop</a:t>
            </a:r>
            <a:r>
              <a:rPr lang="zh-CN" altLang="zh-CN" sz="2200" dirty="0"/>
              <a:t>对比</a:t>
            </a:r>
            <a:endParaRPr lang="zh-CN" altLang="en-US" sz="2200" dirty="0"/>
          </a:p>
        </p:txBody>
      </p:sp>
      <p:sp>
        <p:nvSpPr>
          <p:cNvPr id="10245" name="矩形 4">
            <a:extLst>
              <a:ext uri="{FF2B5EF4-FFF2-40B4-BE49-F238E27FC236}">
                <a16:creationId xmlns:a16="http://schemas.microsoft.com/office/drawing/2014/main" id="{79778671-2229-4DB2-A1D1-54B4F99E6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70" y="1371601"/>
            <a:ext cx="911733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Spark</a:t>
            </a:r>
            <a:r>
              <a:rPr lang="zh-CN" altLang="zh-CN" sz="2800" dirty="0"/>
              <a:t>如今已吸引了国内外各大公司的注意，如腾讯、淘宝、百度、亚马逊等公司均不同程度地使用了</a:t>
            </a:r>
            <a:r>
              <a:rPr lang="en-US" altLang="zh-CN" sz="2800" dirty="0"/>
              <a:t>Spark</a:t>
            </a:r>
            <a:r>
              <a:rPr lang="zh-CN" altLang="zh-CN" sz="2800" dirty="0"/>
              <a:t>来构建大数据分析应用，并应用到实际的生产环境中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9F9F62E7-3AA6-4E20-AADE-E7EEC46B22E4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zh-CN" dirty="0"/>
              <a:t>与</a:t>
            </a:r>
            <a:r>
              <a:rPr lang="en-US" altLang="zh-CN" dirty="0"/>
              <a:t>Hadoop</a:t>
            </a:r>
            <a:r>
              <a:rPr lang="zh-CN" altLang="zh-CN" dirty="0"/>
              <a:t>的对比</a:t>
            </a:r>
            <a:endParaRPr lang="zh-CN" altLang="en-US" dirty="0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5E368A01-2D9C-4CC9-B9F9-8A47B1E01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743443"/>
            <a:ext cx="10793730" cy="409342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US" altLang="zh-CN" sz="3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zh-CN" alt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存在如下一些缺点：</a:t>
            </a:r>
            <a:endParaRPr lang="en-US" altLang="zh-CN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266700" eaLnBrk="0" hangingPunct="0">
              <a:defRPr/>
            </a:pPr>
            <a:endParaRPr lang="zh-CN" altLang="en-US" sz="3200" dirty="0"/>
          </a:p>
          <a:p>
            <a:pPr eaLnBrk="0" hangingPunct="0">
              <a:buFontTx/>
              <a:buChar char="•"/>
              <a:defRPr/>
            </a:pP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表达能力有限</a:t>
            </a:r>
            <a:endParaRPr lang="zh-CN" altLang="en-US" sz="3200" dirty="0"/>
          </a:p>
          <a:p>
            <a:pPr eaLnBrk="0" hangingPunct="0">
              <a:buFontTx/>
              <a:buChar char="•"/>
              <a:defRPr/>
            </a:pP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磁盘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开销大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buFontTx/>
              <a:buChar char="•"/>
              <a:defRPr/>
            </a:pP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延迟高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lvl="1" eaLnBrk="0" hangingPunct="0">
              <a:buFontTx/>
              <a:buChar char="•"/>
              <a:defRPr/>
            </a:pP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任务之间的衔接涉及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IO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开销</a:t>
            </a:r>
            <a:endParaRPr lang="en-US" altLang="zh-CN" sz="3200" dirty="0">
              <a:latin typeface="Times New Roman" pitchFamily="18" charset="0"/>
              <a:cs typeface="Times New Roman" pitchFamily="18" charset="0"/>
            </a:endParaRPr>
          </a:p>
          <a:p>
            <a:pPr lvl="1" eaLnBrk="0" hangingPunct="0">
              <a:buFontTx/>
              <a:buChar char="•"/>
              <a:defRPr/>
            </a:pP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在前一个任务执行完成之前，其他任务就无法开始，难以胜任复杂、多阶段的计算任务</a:t>
            </a:r>
            <a:r>
              <a:rPr lang="zh-CN" altLang="en-US" sz="32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1E32F543-C16B-4D60-84BD-70EC339C41D4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/>
              <a:t>2.1.2 Spark</a:t>
            </a:r>
            <a:r>
              <a:rPr lang="zh-CN" altLang="zh-CN"/>
              <a:t>与</a:t>
            </a:r>
            <a:r>
              <a:rPr lang="en-US" altLang="zh-CN"/>
              <a:t>Hadoop</a:t>
            </a:r>
            <a:r>
              <a:rPr lang="zh-CN" altLang="zh-CN"/>
              <a:t>的对比</a:t>
            </a:r>
            <a:endParaRPr lang="zh-CN" altLang="en-US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F396DACF-95F9-4A5A-8408-0CC3D6E05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1322042"/>
            <a:ext cx="11125200" cy="4832092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US" altLang="zh-CN" sz="2800" dirty="0">
                <a:latin typeface="Arial" charset="0"/>
              </a:rPr>
              <a:t>Spark</a:t>
            </a:r>
            <a:r>
              <a:rPr lang="zh-CN" altLang="zh-CN" sz="2800" dirty="0">
                <a:latin typeface="Arial" charset="0"/>
              </a:rPr>
              <a:t>在借鉴</a:t>
            </a:r>
            <a:r>
              <a:rPr lang="en-US" altLang="zh-CN" sz="2800" dirty="0" err="1">
                <a:latin typeface="Arial" charset="0"/>
              </a:rPr>
              <a:t>Hadoop</a:t>
            </a:r>
            <a:r>
              <a:rPr lang="en-US" altLang="zh-CN" sz="2800" dirty="0">
                <a:latin typeface="Arial" charset="0"/>
              </a:rPr>
              <a:t> </a:t>
            </a:r>
            <a:r>
              <a:rPr lang="en-US" altLang="zh-CN" sz="2800" dirty="0" err="1">
                <a:latin typeface="Arial" charset="0"/>
              </a:rPr>
              <a:t>MapReduce</a:t>
            </a:r>
            <a:r>
              <a:rPr lang="zh-CN" altLang="zh-CN" sz="2800" dirty="0">
                <a:latin typeface="Arial" charset="0"/>
              </a:rPr>
              <a:t>优点的同时，很好地解决了</a:t>
            </a:r>
            <a:r>
              <a:rPr lang="en-US" altLang="zh-CN" sz="2800" dirty="0" err="1">
                <a:latin typeface="Arial" charset="0"/>
              </a:rPr>
              <a:t>MapReduce</a:t>
            </a:r>
            <a:r>
              <a:rPr lang="zh-CN" altLang="zh-CN" sz="2800" dirty="0">
                <a:latin typeface="Arial" charset="0"/>
              </a:rPr>
              <a:t>所面临的问题</a:t>
            </a:r>
            <a:endParaRPr lang="en-US" altLang="zh-CN" sz="2800" dirty="0">
              <a:latin typeface="Arial" charset="0"/>
            </a:endParaRPr>
          </a:p>
          <a:p>
            <a:pPr eaLnBrk="0" hangingPunct="0">
              <a:defRPr/>
            </a:pP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>
              <a:defRPr/>
            </a:pP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相比于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主要具有如下优点：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 indent="269875" eaLnBrk="0" hangingPunct="0">
              <a:defRPr/>
            </a:pPr>
            <a:endParaRPr lang="zh-CN" altLang="en-US" sz="2800" dirty="0"/>
          </a:p>
          <a:p>
            <a:pPr eaLnBrk="0" hangingPunct="0">
              <a:buFontTx/>
              <a:buChar char="•"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的计算模式也属于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，但不局限于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Map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操作，还提供了多种数据集操作类型，编程模型比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更灵活</a:t>
            </a:r>
            <a:endParaRPr lang="zh-CN" altLang="en-US" sz="2800" dirty="0"/>
          </a:p>
          <a:p>
            <a:pPr eaLnBrk="0" hangingPunct="0">
              <a:buFontTx/>
              <a:buChar char="•"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提供了内存计算，可将中间结果放到内存中，对于迭代运算效率更高</a:t>
            </a:r>
          </a:p>
          <a:p>
            <a:pPr eaLnBrk="0" hangingPunct="0">
              <a:buFontTx/>
              <a:buNone/>
              <a:defRPr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Spark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基于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DAG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的任务调度执行机制，要优于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err="1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的迭代执行机制</a:t>
            </a:r>
            <a:r>
              <a:rPr lang="zh-CN" altLang="en-US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55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5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52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2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>
            <a:extLst>
              <a:ext uri="{FF2B5EF4-FFF2-40B4-BE49-F238E27FC236}">
                <a16:creationId xmlns:a16="http://schemas.microsoft.com/office/drawing/2014/main" id="{80C8DA74-0375-41E0-A012-ECA3324DCC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2438"/>
            <a:ext cx="10515600" cy="747712"/>
          </a:xfrm>
          <a:ln/>
        </p:spPr>
        <p:txBody>
          <a:bodyPr/>
          <a:lstStyle/>
          <a:p>
            <a:r>
              <a:rPr lang="en-US" altLang="zh-CN" dirty="0"/>
              <a:t>Spark</a:t>
            </a:r>
            <a:r>
              <a:rPr lang="zh-CN" altLang="zh-CN" dirty="0"/>
              <a:t>与</a:t>
            </a:r>
            <a:r>
              <a:rPr lang="en-US" altLang="zh-CN" dirty="0"/>
              <a:t>Hadoop</a:t>
            </a:r>
            <a:r>
              <a:rPr lang="zh-CN" altLang="zh-CN" dirty="0"/>
              <a:t>的对比</a:t>
            </a:r>
            <a:r>
              <a:rPr lang="en-US" altLang="zh-CN" dirty="0"/>
              <a:t>-MapReduce</a:t>
            </a:r>
            <a:r>
              <a:rPr lang="zh-CN" altLang="en-US" dirty="0"/>
              <a:t>执行流程</a:t>
            </a:r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702122A8-F0C7-4C19-9D44-6326D7517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0" name="Object 1">
            <a:extLst>
              <a:ext uri="{FF2B5EF4-FFF2-40B4-BE49-F238E27FC236}">
                <a16:creationId xmlns:a16="http://schemas.microsoft.com/office/drawing/2014/main" id="{75734839-CCCB-4507-ABC3-632688BFE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68544"/>
              </p:ext>
            </p:extLst>
          </p:nvPr>
        </p:nvGraphicFramePr>
        <p:xfrm>
          <a:off x="1093470" y="1834799"/>
          <a:ext cx="10325100" cy="914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982447" imgH="9690275" progId="Visio.Drawing.15">
                  <p:embed/>
                </p:oleObj>
              </mc:Choice>
              <mc:Fallback>
                <p:oleObj name="Visio" r:id="rId2" imgW="9982447" imgH="9690275" progId="Visio.Drawing.15">
                  <p:embed/>
                  <p:pic>
                    <p:nvPicPr>
                      <p:cNvPr id="2050" name="Object 1">
                        <a:extLst>
                          <a:ext uri="{FF2B5EF4-FFF2-40B4-BE49-F238E27FC236}">
                            <a16:creationId xmlns:a16="http://schemas.microsoft.com/office/drawing/2014/main" id="{75734839-CCCB-4507-ABC3-632688BFE2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470" y="1834799"/>
                        <a:ext cx="10325100" cy="9141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默认设计模板">
    <a:majorFont>
      <a:latin typeface="Arial"/>
      <a:ea typeface="黑体"/>
      <a:cs typeface=""/>
    </a:majorFont>
    <a:minorFont>
      <a:latin typeface="Arial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3845</Words>
  <Application>Microsoft Office PowerPoint</Application>
  <PresentationFormat>宽屏</PresentationFormat>
  <Paragraphs>294</Paragraphs>
  <Slides>44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4" baseType="lpstr">
      <vt:lpstr>DFMincho-UB</vt:lpstr>
      <vt:lpstr>等线</vt:lpstr>
      <vt:lpstr>等线 Light</vt:lpstr>
      <vt:lpstr>微软雅黑</vt:lpstr>
      <vt:lpstr>Arial</vt:lpstr>
      <vt:lpstr>Courier New</vt:lpstr>
      <vt:lpstr>Impact</vt:lpstr>
      <vt:lpstr>Lucida Sans Unicode</vt:lpstr>
      <vt:lpstr>Times New Roman</vt:lpstr>
      <vt:lpstr>Verdana</vt:lpstr>
      <vt:lpstr>Wingdings</vt:lpstr>
      <vt:lpstr>Wingdings 2</vt:lpstr>
      <vt:lpstr>Wingdings 3</vt:lpstr>
      <vt:lpstr>2_Office 主题​​</vt:lpstr>
      <vt:lpstr>1_聚合</vt:lpstr>
      <vt:lpstr>聚合</vt:lpstr>
      <vt:lpstr>1_Office 主题​​</vt:lpstr>
      <vt:lpstr>Office 主题​​</vt:lpstr>
      <vt:lpstr>Visio</vt:lpstr>
      <vt:lpstr>Microsoft Visio Drawing</vt:lpstr>
      <vt:lpstr>第十章 Spark的设计与运行原理</vt:lpstr>
      <vt:lpstr>PowerPoint 演示文稿</vt:lpstr>
      <vt:lpstr>PowerPoint 演示文稿</vt:lpstr>
      <vt:lpstr>Spark简介</vt:lpstr>
      <vt:lpstr>Spark的特点</vt:lpstr>
      <vt:lpstr>Spark简介</vt:lpstr>
      <vt:lpstr>Spark与Hadoop的对比</vt:lpstr>
      <vt:lpstr>2.1.2 Spark与Hadoop的对比</vt:lpstr>
      <vt:lpstr>Spark与Hadoop的对比-MapReduce执行流程</vt:lpstr>
      <vt:lpstr>Spark与Hadoop的对比-Spark执行流程</vt:lpstr>
      <vt:lpstr>Spark与Hadoop的对比</vt:lpstr>
      <vt:lpstr>PowerPoint 演示文稿</vt:lpstr>
      <vt:lpstr>Spark生态系统</vt:lpstr>
      <vt:lpstr>Spark生态系统</vt:lpstr>
      <vt:lpstr>Spark生态系统</vt:lpstr>
      <vt:lpstr>Spark生态系统</vt:lpstr>
      <vt:lpstr>PowerPoint 演示文稿</vt:lpstr>
      <vt:lpstr>3 Spark运行架构</vt:lpstr>
      <vt:lpstr>3.1 基本概念</vt:lpstr>
      <vt:lpstr>3.2 架构设计</vt:lpstr>
      <vt:lpstr>3.2 架构设计</vt:lpstr>
      <vt:lpstr>PowerPoint 演示文稿</vt:lpstr>
      <vt:lpstr>3.3 运行基本流程</vt:lpstr>
      <vt:lpstr>3.4 RDD设计与运行原理</vt:lpstr>
      <vt:lpstr>3.4 RDD运行原理</vt:lpstr>
      <vt:lpstr>3.4 RDD运行原理</vt:lpstr>
      <vt:lpstr>3.4 RDD运行原理</vt:lpstr>
      <vt:lpstr>3.4 RDD运行原理</vt:lpstr>
      <vt:lpstr>3.4 RDD运行原理</vt:lpstr>
      <vt:lpstr>3.4 RDD运行原理</vt:lpstr>
      <vt:lpstr>3.4 RDD运行原理</vt:lpstr>
      <vt:lpstr>2.3.4 RDD运行原理</vt:lpstr>
      <vt:lpstr>3.4 RDD运行原理</vt:lpstr>
      <vt:lpstr>3.4 RDD运行原理</vt:lpstr>
      <vt:lpstr>3.4 RDD运行原理</vt:lpstr>
      <vt:lpstr>3.4 RDD运行原理</vt:lpstr>
      <vt:lpstr>3.4 RDD运行原理</vt:lpstr>
      <vt:lpstr>3.4 RDD运行原理</vt:lpstr>
      <vt:lpstr>3.4 RDD运行原理</vt:lpstr>
      <vt:lpstr>3.4 RDD运行原理</vt:lpstr>
      <vt:lpstr>3.4 RDD运行原理</vt:lpstr>
      <vt:lpstr>4 Spark的部署方式</vt:lpstr>
      <vt:lpstr>讨论：Spark和Hadoop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7579846@qq.com</dc:creator>
  <cp:lastModifiedBy>7579846@qq.com</cp:lastModifiedBy>
  <cp:revision>41</cp:revision>
  <dcterms:created xsi:type="dcterms:W3CDTF">2021-04-20T07:55:46Z</dcterms:created>
  <dcterms:modified xsi:type="dcterms:W3CDTF">2021-05-30T13:32:42Z</dcterms:modified>
</cp:coreProperties>
</file>