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228" r:id="rId2"/>
    <p:sldId id="3235" r:id="rId3"/>
    <p:sldId id="3313" r:id="rId4"/>
    <p:sldId id="3592" r:id="rId5"/>
    <p:sldId id="3314" r:id="rId6"/>
    <p:sldId id="3593" r:id="rId7"/>
    <p:sldId id="3594" r:id="rId8"/>
    <p:sldId id="3595" r:id="rId9"/>
    <p:sldId id="3597" r:id="rId10"/>
    <p:sldId id="3596" r:id="rId11"/>
    <p:sldId id="3599" r:id="rId12"/>
    <p:sldId id="3598" r:id="rId13"/>
    <p:sldId id="3600" r:id="rId14"/>
    <p:sldId id="3601" r:id="rId15"/>
    <p:sldId id="3602" r:id="rId16"/>
    <p:sldId id="3603" r:id="rId17"/>
    <p:sldId id="3604" r:id="rId18"/>
    <p:sldId id="3605" r:id="rId19"/>
    <p:sldId id="3607" r:id="rId20"/>
    <p:sldId id="3608" r:id="rId21"/>
    <p:sldId id="3609" r:id="rId22"/>
    <p:sldId id="3610" r:id="rId23"/>
    <p:sldId id="3606" r:id="rId24"/>
    <p:sldId id="3611" r:id="rId25"/>
    <p:sldId id="3612" r:id="rId26"/>
    <p:sldId id="3613" r:id="rId27"/>
    <p:sldId id="3614" r:id="rId28"/>
    <p:sldId id="3615" r:id="rId29"/>
    <p:sldId id="3616" r:id="rId30"/>
    <p:sldId id="3617" r:id="rId31"/>
    <p:sldId id="3618" r:id="rId32"/>
    <p:sldId id="3619" r:id="rId33"/>
    <p:sldId id="3620" r:id="rId34"/>
    <p:sldId id="3622" r:id="rId35"/>
    <p:sldId id="3623" r:id="rId36"/>
    <p:sldId id="3624" r:id="rId37"/>
    <p:sldId id="3621" r:id="rId38"/>
    <p:sldId id="3625" r:id="rId39"/>
    <p:sldId id="3626" r:id="rId40"/>
    <p:sldId id="3627" r:id="rId41"/>
    <p:sldId id="3628" r:id="rId42"/>
    <p:sldId id="3629" r:id="rId43"/>
    <p:sldId id="3630" r:id="rId44"/>
    <p:sldId id="3631" r:id="rId45"/>
    <p:sldId id="3632" r:id="rId46"/>
    <p:sldId id="3633" r:id="rId47"/>
    <p:sldId id="337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56" autoAdjust="0"/>
  </p:normalViewPr>
  <p:slideViewPr>
    <p:cSldViewPr snapToGrid="0">
      <p:cViewPr varScale="1">
        <p:scale>
          <a:sx n="69" d="100"/>
          <a:sy n="69" d="100"/>
        </p:scale>
        <p:origin x="1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EA21-0205-4F26-84DD-5E40B1D993D0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8BC71-427A-4427-9A56-6383715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0116EC8-309A-A15D-0C81-730CF795F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A1612AF-624C-E784-9A98-AD233B9E2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D572CA9-F678-A0B3-30E0-012755CC2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97D5B-7F8D-4CB9-88A2-2567E7D2BAEA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4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937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663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41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81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046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35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907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37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87B4EBD1-B9D1-8C94-8849-F2EE0BEB4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530C20B-8FC2-B664-1CCC-BA69814D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8BBA5A9-720F-711C-BEF1-30D85F861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8332E-7C42-46C3-9B56-352400B3C206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357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7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07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757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886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20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878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278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528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49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29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664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491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17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149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787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496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24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611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4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932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222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201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6083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97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161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1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1124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61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80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8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05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1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211C-D655-4A0A-88A7-45024D38130D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ngcwang@c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B35FB04B-F719-C734-210A-BA92D6DE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053544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文本框 5122">
            <a:extLst>
              <a:ext uri="{FF2B5EF4-FFF2-40B4-BE49-F238E27FC236}">
                <a16:creationId xmlns:a16="http://schemas.microsoft.com/office/drawing/2014/main" id="{2EEBF04A-6FF3-2721-03C6-FEAB1AC8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614738"/>
            <a:ext cx="4937125" cy="15827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100" b="1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王冰川</a:t>
            </a:r>
            <a:endParaRPr lang="en-US" altLang="zh-CN" sz="2100" b="1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bingcwang@csu.edu.cn</a:t>
            </a:r>
            <a:endParaRPr lang="en-US" altLang="zh-CN" sz="2100" b="1" i="1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https://intleo.csu.edu.cn/index.html</a:t>
            </a:r>
          </a:p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中南大学自动化学院</a:t>
            </a:r>
            <a:endParaRPr lang="en-US" altLang="zh-CN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72" name="图片 14" descr="641.jpg">
            <a:extLst>
              <a:ext uri="{FF2B5EF4-FFF2-40B4-BE49-F238E27FC236}">
                <a16:creationId xmlns:a16="http://schemas.microsoft.com/office/drawing/2014/main" id="{865454B0-F534-CB02-2FA7-FCD6A34F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24542F36-DF3A-C882-759F-5EB349F0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79" t="8993" r="8213" b="9365"/>
          <a:stretch>
            <a:fillRect/>
          </a:stretch>
        </p:blipFill>
        <p:spPr>
          <a:xfrm>
            <a:off x="635572" y="1521627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7174" name="TextBox 25">
            <a:extLst>
              <a:ext uri="{FF2B5EF4-FFF2-40B4-BE49-F238E27FC236}">
                <a16:creationId xmlns:a16="http://schemas.microsoft.com/office/drawing/2014/main" id="{F13E6024-777A-BFAC-5928-3BE0844E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265363"/>
            <a:ext cx="4260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最优化技术原理及应用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726786" y="839788"/>
                <a:ext cx="755823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6" y="839788"/>
                <a:ext cx="7558232" cy="1066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533686" y="238026"/>
            <a:ext cx="30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例子：单个等式约束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517463-1C59-4A89-6C7C-92F64E07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804" y="1399779"/>
            <a:ext cx="5705094" cy="50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1574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533686" y="238026"/>
            <a:ext cx="30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例子：单个等式约束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B56A59-E9CD-EA19-1F78-3E176BD244A8}"/>
                  </a:ext>
                </a:extLst>
              </p:cNvPr>
              <p:cNvSpPr txBox="1"/>
              <p:nvPr/>
            </p:nvSpPr>
            <p:spPr>
              <a:xfrm>
                <a:off x="208540" y="1052225"/>
                <a:ext cx="8726920" cy="530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为了保持约束的可行性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，任何小的（但非零）步长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需要满足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能够导致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减小，需要满足：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)≈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只有当满足如下条件的方向向量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不存在时，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是一个局部最优解：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B56A59-E9CD-EA19-1F78-3E176BD24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" y="1052225"/>
                <a:ext cx="8726920" cy="5305427"/>
              </a:xfrm>
              <a:prstGeom prst="rect">
                <a:avLst/>
              </a:prstGeom>
              <a:blipFill>
                <a:blip r:embed="rId4"/>
                <a:stretch>
                  <a:fillRect l="-1187" t="-920" r="-1466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124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533686" y="238026"/>
            <a:ext cx="30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B56A59-E9CD-EA19-1F78-3E176BD244A8}"/>
                  </a:ext>
                </a:extLst>
              </p:cNvPr>
              <p:cNvSpPr txBox="1"/>
              <p:nvPr/>
            </p:nvSpPr>
            <p:spPr>
              <a:xfrm>
                <a:off x="147780" y="4471161"/>
                <a:ext cx="872692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形式化理解，只有当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平行时，上述条件才成立，也就是在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处满足：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B56A59-E9CD-EA19-1F78-3E176BD24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0" y="4471161"/>
                <a:ext cx="8726920" cy="1862048"/>
              </a:xfrm>
              <a:prstGeom prst="rect">
                <a:avLst/>
              </a:prstGeom>
              <a:blipFill>
                <a:blip r:embed="rId4"/>
                <a:stretch>
                  <a:fillRect l="-1187" t="-2288" r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1A0395E-78AF-F6B7-4B6C-6D51996C7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88" y="699691"/>
            <a:ext cx="4023735" cy="3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97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533686" y="238026"/>
            <a:ext cx="30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B56A59-E9CD-EA19-1F78-3E176BD244A8}"/>
                  </a:ext>
                </a:extLst>
              </p:cNvPr>
              <p:cNvSpPr txBox="1"/>
              <p:nvPr/>
            </p:nvSpPr>
            <p:spPr>
              <a:xfrm>
                <a:off x="120070" y="901433"/>
                <a:ext cx="8726920" cy="49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拉格朗日函数：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此处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也被称作拉格朗日乘子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上述观察结果表明，可以通过搜索拉格朗日函数的稳定点来搜索等式约束问题的解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这是一个必要条件！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B56A59-E9CD-EA19-1F78-3E176BD24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0" y="901433"/>
                <a:ext cx="8726920" cy="4942635"/>
              </a:xfrm>
              <a:prstGeom prst="rect">
                <a:avLst/>
              </a:prstGeom>
              <a:blipFill>
                <a:blip r:embed="rId4"/>
                <a:stretch>
                  <a:fillRect l="-1258" t="-986" r="-1468" b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8177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782202" y="913676"/>
                <a:ext cx="755823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02" y="913676"/>
                <a:ext cx="7558232" cy="1066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312013" y="213469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例子：单个不等式约束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5ECC39-D6F8-D757-FB6D-4C3DB2C75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315" y="1755054"/>
            <a:ext cx="53816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1445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312013" y="213469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例子：单个不等式约束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250825" y="1153820"/>
                <a:ext cx="8726920" cy="491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和之前一样，如果能够找到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既保留可行性又将使目标函数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下降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的方向，则给定的可行解不是极值点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能够导致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减小，需要满足：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如果能够保持可行性，需要满足：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153820"/>
                <a:ext cx="8726920" cy="4914166"/>
              </a:xfrm>
              <a:prstGeom prst="rect">
                <a:avLst/>
              </a:prstGeom>
              <a:blipFill>
                <a:blip r:embed="rId4"/>
                <a:stretch>
                  <a:fillRect l="-1187" t="-868" r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054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312013" y="213469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例子：单个不等式约束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208540" y="839788"/>
                <a:ext cx="8726920" cy="283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Case I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在圆内，也就是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m:rPr>
                        <m:nor/>
                      </m:rPr>
                      <a:rPr lang="zh-CN" altLang="en-US" sz="2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此时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当步长足够小的时候，就能保持可行性；当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时，可以设置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充分小，使得同时满足可行性和下降条件：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zh-CN" alt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也就是说，当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时，不能同时满足两个条件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" y="839788"/>
                <a:ext cx="8726920" cy="2839495"/>
              </a:xfrm>
              <a:prstGeom prst="rect">
                <a:avLst/>
              </a:prstGeom>
              <a:blipFill>
                <a:blip r:embed="rId4"/>
                <a:stretch>
                  <a:fillRect l="-1187" t="-1717" r="-1466" b="-4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A2194BE-A4ED-BE45-04BD-867F189F9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802" y="3748356"/>
            <a:ext cx="3397061" cy="29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4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312013" y="213469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例子：单个不等式约束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208540" y="761336"/>
                <a:ext cx="8726920" cy="3279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Case II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在圆上，也就是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zh-CN" altLang="en-US" sz="2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能够使得两个条件满足的区域如下图所示。也就是说，当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同方向时，不能同时保持可行性和目标函数下降两个条件：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" y="761336"/>
                <a:ext cx="8726920" cy="3279872"/>
              </a:xfrm>
              <a:prstGeom prst="rect">
                <a:avLst/>
              </a:prstGeom>
              <a:blipFill>
                <a:blip r:embed="rId4"/>
                <a:stretch>
                  <a:fillRect l="-1187" t="-1487" r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9EE6117-F9BF-D4F5-CBC3-1A9208FD43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2310"/>
          <a:stretch/>
        </p:blipFill>
        <p:spPr>
          <a:xfrm>
            <a:off x="3312013" y="3338832"/>
            <a:ext cx="4014070" cy="34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680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312013" y="213469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例子：单个不等式约束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106940" y="1132342"/>
                <a:ext cx="8726920" cy="432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同样，总结上述两种情况，并通过拉格朗日形式表示：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case I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因此以上条件变成了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；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case II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，因此以上条件变成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0" y="1132342"/>
                <a:ext cx="8726920" cy="4327082"/>
              </a:xfrm>
              <a:prstGeom prst="rect">
                <a:avLst/>
              </a:prstGeom>
              <a:blipFill>
                <a:blip r:embed="rId4"/>
                <a:stretch>
                  <a:fillRect l="-1258" t="-1127" r="-5521" b="-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54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312013" y="213469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例子：两个不等式约束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D67952-503A-ABBC-473D-190C63E4F2B5}"/>
                  </a:ext>
                </a:extLst>
              </p:cNvPr>
              <p:cNvSpPr txBox="1"/>
              <p:nvPr/>
            </p:nvSpPr>
            <p:spPr>
              <a:xfrm>
                <a:off x="792884" y="1088343"/>
                <a:ext cx="755823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D67952-503A-ABBC-473D-190C63E4F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84" y="1088343"/>
                <a:ext cx="7558232" cy="1066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49CA214-B6A7-E6B9-2901-5F8AC279C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227" y="2155302"/>
            <a:ext cx="5926283" cy="345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DAC697-2C16-53CB-0C2F-ABCE768D82E4}"/>
                  </a:ext>
                </a:extLst>
              </p:cNvPr>
              <p:cNvSpPr txBox="1"/>
              <p:nvPr/>
            </p:nvSpPr>
            <p:spPr>
              <a:xfrm>
                <a:off x="1649741" y="5607642"/>
                <a:ext cx="6053253" cy="56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处目标函数和约束条件的梯度方向</a:t>
                </a:r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DAC697-2C16-53CB-0C2F-ABCE768D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741" y="5607642"/>
                <a:ext cx="6053253" cy="560410"/>
              </a:xfrm>
              <a:prstGeom prst="rect">
                <a:avLst/>
              </a:prstGeom>
              <a:blipFill>
                <a:blip r:embed="rId6"/>
                <a:stretch>
                  <a:fillRect b="-18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10421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9F10E0BB-7F7B-E50E-2889-165AC84D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356546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图片 14" descr="641.jpg">
            <a:extLst>
              <a:ext uri="{FF2B5EF4-FFF2-40B4-BE49-F238E27FC236}">
                <a16:creationId xmlns:a16="http://schemas.microsoft.com/office/drawing/2014/main" id="{BAAA3F13-4D9C-2F6F-3675-303878D2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18375DD5-6E73-84FD-AD0F-FD988E8F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79" t="8993" r="8213" b="9365"/>
          <a:stretch>
            <a:fillRect/>
          </a:stretch>
        </p:blipFill>
        <p:spPr>
          <a:xfrm>
            <a:off x="635572" y="1824629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9221" name="TextBox 25">
            <a:extLst>
              <a:ext uri="{FF2B5EF4-FFF2-40B4-BE49-F238E27FC236}">
                <a16:creationId xmlns:a16="http://schemas.microsoft.com/office/drawing/2014/main" id="{7D0FB6F4-EAB0-FA23-3B5D-A781718B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568575"/>
            <a:ext cx="4260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 dirty="0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约束优化基础</a:t>
            </a:r>
          </a:p>
        </p:txBody>
      </p:sp>
      <p:sp>
        <p:nvSpPr>
          <p:cNvPr id="9222" name="文本框 5122">
            <a:extLst>
              <a:ext uri="{FF2B5EF4-FFF2-40B4-BE49-F238E27FC236}">
                <a16:creationId xmlns:a16="http://schemas.microsoft.com/office/drawing/2014/main" id="{AEEA6441-DDA4-B90C-2373-9B547BFE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662363"/>
            <a:ext cx="5294313" cy="7826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主要参考中国科学院大学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Xiao Wang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en-US" altLang="zh-CN" sz="20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256597" y="222705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例子：两个不等式约束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106940" y="1132342"/>
                <a:ext cx="8726920" cy="107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从下图可以看出，没有方向向量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能够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(−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改进，因此其是一个局部最优解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0" y="1132342"/>
                <a:ext cx="8726920" cy="1074140"/>
              </a:xfrm>
              <a:prstGeom prst="rect">
                <a:avLst/>
              </a:prstGeom>
              <a:blipFill>
                <a:blip r:embed="rId4"/>
                <a:stretch>
                  <a:fillRect l="-1258" t="-4545" r="-5521" b="-1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05E0193-894B-822F-6EF2-49BAF3628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16" y="2814819"/>
            <a:ext cx="5622332" cy="32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344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256597" y="222705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例子：两个不等式约束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208540" y="1006798"/>
                <a:ext cx="8726920" cy="484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同样，在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(−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处能够找到满足拉格朗日条件的值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=[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,1]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满足上述条件的值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请同学们自己检验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处能否找到满足拉格朗日条件的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" y="1006798"/>
                <a:ext cx="8726920" cy="4844403"/>
              </a:xfrm>
              <a:prstGeom prst="rect">
                <a:avLst/>
              </a:prstGeom>
              <a:blipFill>
                <a:blip r:embed="rId4"/>
                <a:stretch>
                  <a:fillRect l="-1187" t="-881" r="-1466" b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6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256597" y="222705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例子：两个不等式约束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208540" y="1173052"/>
                <a:ext cx="872692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请同学们自己检验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处能否找到满足拉格朗日条件的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" y="1173052"/>
                <a:ext cx="8726920" cy="1069780"/>
              </a:xfrm>
              <a:prstGeom prst="rect">
                <a:avLst/>
              </a:prstGeom>
              <a:blipFill>
                <a:blip r:embed="rId4"/>
                <a:stretch>
                  <a:fillRect l="-1187" t="-3977" r="-1466" b="-1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7C2D283-DFC2-D3A3-3AB4-7BA57AE87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14" y="2685335"/>
            <a:ext cx="6589712" cy="34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8789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946325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介绍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765988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约束规范性条件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639626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一阶最优条件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445412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对偶</a:t>
              </a:r>
            </a:p>
          </p:txBody>
        </p:sp>
      </p:grpSp>
      <p:grpSp>
        <p:nvGrpSpPr>
          <p:cNvPr id="2" name="组合 74">
            <a:extLst>
              <a:ext uri="{FF2B5EF4-FFF2-40B4-BE49-F238E27FC236}">
                <a16:creationId xmlns:a16="http://schemas.microsoft.com/office/drawing/2014/main" id="{B782EB28-9B2F-BDB1-7952-330173C1866C}"/>
              </a:ext>
            </a:extLst>
          </p:cNvPr>
          <p:cNvGrpSpPr>
            <a:grpSpLocks/>
          </p:cNvGrpSpPr>
          <p:nvPr/>
        </p:nvGrpSpPr>
        <p:grpSpPr bwMode="auto">
          <a:xfrm>
            <a:off x="2963127" y="4292473"/>
            <a:ext cx="3910858" cy="611187"/>
            <a:chOff x="3846442" y="980746"/>
            <a:chExt cx="5213509" cy="815015"/>
          </a:xfrm>
        </p:grpSpPr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D3392A69-EF98-21C3-A032-A81C5937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2BAA6966-D5E0-A512-2683-AEA1BC724A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A8F09D-F021-56EE-FDFE-E7FB03B97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40D94AE7-A280-12AA-F5F5-8BC71A68F861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5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27">
              <a:extLst>
                <a:ext uri="{FF2B5EF4-FFF2-40B4-BE49-F238E27FC236}">
                  <a16:creationId xmlns:a16="http://schemas.microsoft.com/office/drawing/2014/main" id="{C57B00EF-BD0F-4955-0760-8C7071A0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76168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208540" y="1030741"/>
                <a:ext cx="8726920" cy="38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以上例子通过检查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的一阶导数来确定是否可以从给定的可行解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采取可行的下降步骤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具体来说，利用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处的一阶泰勒级数展开得到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一个目标和约束都是线性的近似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问题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然而，只有当线性近似捕获了相关点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附近可行集的基本几何特征时，这种方法才有意义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" y="1030741"/>
                <a:ext cx="8726920" cy="3891065"/>
              </a:xfrm>
              <a:prstGeom prst="rect">
                <a:avLst/>
              </a:prstGeom>
              <a:blipFill>
                <a:blip r:embed="rId4"/>
                <a:stretch>
                  <a:fillRect l="-1187" t="-1097" r="-1466" b="-2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392104" y="258911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动机</a:t>
            </a:r>
          </a:p>
        </p:txBody>
      </p:sp>
    </p:spTree>
    <p:extLst>
      <p:ext uri="{BB962C8B-B14F-4D97-AF65-F5344CB8AC3E}">
        <p14:creationId xmlns:p14="http://schemas.microsoft.com/office/powerpoint/2010/main" val="20115894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107445" y="901433"/>
                <a:ext cx="8929110" cy="507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附近，线性化与可行集根本不同，那么线性近似能不能产生有关原始问题的有用信息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处，线性化对应于整个空间，而可行集是单个点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因此，需要对在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active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的性质做出合理假设，以确保线性化近似与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附近的可行集相似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约束规范化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是确保约束集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与其线性化近似在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邻域中保持相似所作出的假设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5" y="901433"/>
                <a:ext cx="8929110" cy="5070875"/>
              </a:xfrm>
              <a:prstGeom prst="rect">
                <a:avLst/>
              </a:prstGeom>
              <a:blipFill>
                <a:blip r:embed="rId4"/>
                <a:stretch>
                  <a:fillRect l="-1434" t="-962" r="-5464" b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392104" y="258911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动机</a:t>
            </a:r>
          </a:p>
        </p:txBody>
      </p:sp>
    </p:spTree>
    <p:extLst>
      <p:ext uri="{BB962C8B-B14F-4D97-AF65-F5344CB8AC3E}">
        <p14:creationId xmlns:p14="http://schemas.microsoft.com/office/powerpoint/2010/main" val="3768845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144392" y="1039979"/>
                <a:ext cx="8667100" cy="415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可行解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，有效约束集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，线性化可行方向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定义如下：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ℰ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∀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ℐ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𝒜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线性化可行方向集取决于约束函数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（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两种定义）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2" y="1039979"/>
                <a:ext cx="8667100" cy="4156907"/>
              </a:xfrm>
              <a:prstGeom prst="rect">
                <a:avLst/>
              </a:prstGeom>
              <a:blipFill>
                <a:blip r:embed="rId4"/>
                <a:stretch>
                  <a:fillRect l="-1267" t="-1173" r="-1478" b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392104" y="258911"/>
            <a:ext cx="32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线性化可行方向</a:t>
            </a:r>
          </a:p>
        </p:txBody>
      </p:sp>
    </p:spTree>
    <p:extLst>
      <p:ext uri="{BB962C8B-B14F-4D97-AF65-F5344CB8AC3E}">
        <p14:creationId xmlns:p14="http://schemas.microsoft.com/office/powerpoint/2010/main" val="412585179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/>
              <p:nvPr/>
            </p:nvSpPr>
            <p:spPr>
              <a:xfrm>
                <a:off x="125920" y="839788"/>
                <a:ext cx="8667100" cy="5727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给定可行解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并且对于所有足够大的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被称作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逼近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的可行序列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是可行序列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的极限方向，则称向量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相切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也就说，存在一个接近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的可行序列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和一个正数序列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，满足如下条件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pt-BR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处的所有切向量的集合称为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切锥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切锥的定义不依赖于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的代数形式，仅依赖于其几何形状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F1967D-1EBB-7FB2-BBD2-CDC3CEA4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0" y="839788"/>
                <a:ext cx="8667100" cy="5727722"/>
              </a:xfrm>
              <a:prstGeom prst="rect">
                <a:avLst/>
              </a:prstGeom>
              <a:blipFill>
                <a:blip r:embed="rId4"/>
                <a:stretch>
                  <a:fillRect l="-1267" t="-852" r="-1478" b="-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743085" y="242239"/>
            <a:ext cx="29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切锥（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Tangent Cone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6280124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623014" y="188863"/>
            <a:ext cx="29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切锥：例子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01A43-661C-F711-2882-EF2B81F3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430" y="1342732"/>
            <a:ext cx="3920944" cy="3066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161A09-A555-1D3C-886D-72C717984336}"/>
                  </a:ext>
                </a:extLst>
              </p:cNvPr>
              <p:cNvSpPr txBox="1"/>
              <p:nvPr/>
            </p:nvSpPr>
            <p:spPr>
              <a:xfrm>
                <a:off x="726786" y="699691"/>
                <a:ext cx="755823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161A09-A555-1D3C-886D-72C717984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6" y="699691"/>
                <a:ext cx="7558232" cy="10669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172352" y="4409015"/>
                <a:ext cx="8667100" cy="233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(−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,0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157163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−1/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−1/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157163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−1/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2" y="4409015"/>
                <a:ext cx="8667100" cy="2330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96532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623014" y="188863"/>
            <a:ext cx="29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切锥：例子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07313" y="901433"/>
                <a:ext cx="8667100" cy="5017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如果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可行域定义形式如下：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该可行域不变，但是代数描述形式变了，在此基础上计算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说明线性化可行方向依赖于代数描述形式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901433"/>
                <a:ext cx="8667100" cy="5017784"/>
              </a:xfrm>
              <a:prstGeom prst="rect">
                <a:avLst/>
              </a:prstGeom>
              <a:blipFill>
                <a:blip r:embed="rId4"/>
                <a:stretch>
                  <a:fillRect l="-1406" t="-972" r="-1477" b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1696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946325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介绍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765988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约束规范性条件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639626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一阶最优条件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445412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对偶</a:t>
              </a:r>
            </a:p>
          </p:txBody>
        </p:sp>
      </p:grpSp>
      <p:grpSp>
        <p:nvGrpSpPr>
          <p:cNvPr id="2" name="组合 74">
            <a:extLst>
              <a:ext uri="{FF2B5EF4-FFF2-40B4-BE49-F238E27FC236}">
                <a16:creationId xmlns:a16="http://schemas.microsoft.com/office/drawing/2014/main" id="{B782EB28-9B2F-BDB1-7952-330173C1866C}"/>
              </a:ext>
            </a:extLst>
          </p:cNvPr>
          <p:cNvGrpSpPr>
            <a:grpSpLocks/>
          </p:cNvGrpSpPr>
          <p:nvPr/>
        </p:nvGrpSpPr>
        <p:grpSpPr bwMode="auto">
          <a:xfrm>
            <a:off x="2963127" y="4292473"/>
            <a:ext cx="3910858" cy="611187"/>
            <a:chOff x="3846442" y="980746"/>
            <a:chExt cx="5213509" cy="815015"/>
          </a:xfrm>
        </p:grpSpPr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D3392A69-EF98-21C3-A032-A81C5937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2BAA6966-D5E0-A512-2683-AEA1BC724A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A8F09D-F021-56EE-FDFE-E7FB03B97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40D94AE7-A280-12AA-F5F5-8BC71A68F861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5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27">
              <a:extLst>
                <a:ext uri="{FF2B5EF4-FFF2-40B4-BE49-F238E27FC236}">
                  <a16:creationId xmlns:a16="http://schemas.microsoft.com/office/drawing/2014/main" id="{C57B00EF-BD0F-4955-0760-8C7071A0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623014" y="188863"/>
            <a:ext cx="29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约束规范化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178005" y="1344773"/>
                <a:ext cx="8651960" cy="389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约束规范性条件是线性化可行集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与切锥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相似的前提条件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事实上，大多数规范性条件能够确保这两个集合是相同的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这些条件确保线性化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代数描述所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得到的集合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能够捕获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处的几何特征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5" y="1344773"/>
                <a:ext cx="8651960" cy="3895425"/>
              </a:xfrm>
              <a:prstGeom prst="rect">
                <a:avLst/>
              </a:prstGeom>
              <a:blipFill>
                <a:blip r:embed="rId4"/>
                <a:stretch>
                  <a:fillRect l="-1198" t="-1252" r="-1480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0561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491197-1361-F044-7C8C-BDF6A056CDBF}"/>
              </a:ext>
            </a:extLst>
          </p:cNvPr>
          <p:cNvSpPr txBox="1"/>
          <p:nvPr/>
        </p:nvSpPr>
        <p:spPr>
          <a:xfrm>
            <a:off x="3669196" y="74245"/>
            <a:ext cx="2944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线性独立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约束规范性条件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168769" y="1224696"/>
                <a:ext cx="8651960" cy="307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 (Linear Independent Constraint Qualification)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：给定解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和有效集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条件如下：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有效约束集梯度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C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线性独立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通常情况下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成立时，则所有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active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约束梯度都不能为零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9" y="1224696"/>
                <a:ext cx="8651960" cy="3070328"/>
              </a:xfrm>
              <a:prstGeom prst="rect">
                <a:avLst/>
              </a:prstGeom>
              <a:blipFill>
                <a:blip r:embed="rId4"/>
                <a:stretch>
                  <a:fillRect l="-1268" t="-1587" r="-1409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46937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946325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介绍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765988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约束规范性条件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639626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一阶最优条件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445412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对偶</a:t>
              </a:r>
            </a:p>
          </p:txBody>
        </p:sp>
      </p:grpSp>
      <p:grpSp>
        <p:nvGrpSpPr>
          <p:cNvPr id="2" name="组合 74">
            <a:extLst>
              <a:ext uri="{FF2B5EF4-FFF2-40B4-BE49-F238E27FC236}">
                <a16:creationId xmlns:a16="http://schemas.microsoft.com/office/drawing/2014/main" id="{B782EB28-9B2F-BDB1-7952-330173C1866C}"/>
              </a:ext>
            </a:extLst>
          </p:cNvPr>
          <p:cNvGrpSpPr>
            <a:grpSpLocks/>
          </p:cNvGrpSpPr>
          <p:nvPr/>
        </p:nvGrpSpPr>
        <p:grpSpPr bwMode="auto">
          <a:xfrm>
            <a:off x="2963127" y="4292473"/>
            <a:ext cx="3910858" cy="611187"/>
            <a:chOff x="3846442" y="980746"/>
            <a:chExt cx="5213509" cy="815015"/>
          </a:xfrm>
        </p:grpSpPr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D3392A69-EF98-21C3-A032-A81C5937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2BAA6966-D5E0-A512-2683-AEA1BC724A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A8F09D-F021-56EE-FDFE-E7FB03B97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40D94AE7-A280-12AA-F5F5-8BC71A68F861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5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27">
              <a:extLst>
                <a:ext uri="{FF2B5EF4-FFF2-40B4-BE49-F238E27FC236}">
                  <a16:creationId xmlns:a16="http://schemas.microsoft.com/office/drawing/2014/main" id="{C57B00EF-BD0F-4955-0760-8C7071A0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7681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147926" y="809802"/>
                <a:ext cx="8651960" cy="5791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定义拉格朗日函数如下：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ℰ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是一个局部最优解并且满足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条件，则存在拉格朗日乘子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使得如下条件在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处成立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ℰ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以上被称作</a:t>
                </a:r>
                <a:r>
                  <a:rPr lang="en-US" altLang="zh-CN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Karush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-Kuhn-Tucker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(KKT)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6" y="809802"/>
                <a:ext cx="8651960" cy="5791907"/>
              </a:xfrm>
              <a:prstGeom prst="rect">
                <a:avLst/>
              </a:prstGeom>
              <a:blipFill>
                <a:blip r:embed="rId4"/>
                <a:stretch>
                  <a:fillRect l="-915" r="-1056" b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一阶必要条件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5904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25785" y="1014559"/>
                <a:ext cx="8340292" cy="542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给定局部最优解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和满足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如果对于每个不等式约束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刚好只有一个等于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严格互补条件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成立；换句话说，对于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  <m:r>
                      <m:rPr>
                        <m:nor/>
                      </m:rPr>
                      <a:rPr lang="zh-CN" altLang="en-US" sz="2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一般来说，满足严格互补条件可以使得算法更容易确定有效集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，并快速收敛到解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对于给定问题和解局部最优解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，可能有许多向量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条件；然而，满足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是唯一的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85" y="1014559"/>
                <a:ext cx="8340292" cy="5429948"/>
              </a:xfrm>
              <a:prstGeom prst="rect">
                <a:avLst/>
              </a:prstGeom>
              <a:blipFill>
                <a:blip r:embed="rId4"/>
                <a:stretch>
                  <a:fillRect l="-1242" t="-786" r="-1461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严格互补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5358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一个例子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8208A4-A95D-380D-832D-94956B2F20CA}"/>
                  </a:ext>
                </a:extLst>
              </p:cNvPr>
              <p:cNvSpPr txBox="1"/>
              <p:nvPr/>
            </p:nvSpPr>
            <p:spPr>
              <a:xfrm>
                <a:off x="26267" y="885148"/>
                <a:ext cx="9090025" cy="174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−1.5)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−0.5)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func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8208A4-A95D-380D-832D-94956B2F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" y="885148"/>
                <a:ext cx="9090025" cy="1749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BF09FEA-8455-E407-BBBC-91F9A67EA5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95"/>
          <a:stretch/>
        </p:blipFill>
        <p:spPr>
          <a:xfrm>
            <a:off x="1899109" y="2748713"/>
            <a:ext cx="5419942" cy="39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694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约束规范性条件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一个例子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8208A4-A95D-380D-832D-94956B2F20CA}"/>
                  </a:ext>
                </a:extLst>
              </p:cNvPr>
              <p:cNvSpPr txBox="1"/>
              <p:nvPr/>
            </p:nvSpPr>
            <p:spPr>
              <a:xfrm>
                <a:off x="-92363" y="819420"/>
                <a:ext cx="9090025" cy="174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−1.5)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−0.5)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func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8208A4-A95D-380D-832D-94956B2F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363" y="819420"/>
                <a:ext cx="9090025" cy="1749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76F42F-F7FD-F37B-2992-66A923373960}"/>
                  </a:ext>
                </a:extLst>
              </p:cNvPr>
              <p:cNvSpPr txBox="1"/>
              <p:nvPr/>
            </p:nvSpPr>
            <p:spPr>
              <a:xfrm>
                <a:off x="139266" y="2730467"/>
                <a:ext cx="8865467" cy="3845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(1,0)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，前两个约束条件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active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，而后两个约束条件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inactive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，因此有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因为有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=0.75,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76F42F-F7FD-F37B-2992-66A92337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6" y="2730467"/>
                <a:ext cx="8865467" cy="3845220"/>
              </a:xfrm>
              <a:prstGeom prst="rect">
                <a:avLst/>
              </a:prstGeom>
              <a:blipFill>
                <a:blip r:embed="rId5"/>
                <a:stretch>
                  <a:fillRect l="-1238" t="-1268" r="-1376" b="-2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032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946325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介绍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765988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约束规范性条件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639626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一阶最优条件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445412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对偶</a:t>
              </a:r>
            </a:p>
          </p:txBody>
        </p:sp>
      </p:grpSp>
      <p:grpSp>
        <p:nvGrpSpPr>
          <p:cNvPr id="2" name="组合 74">
            <a:extLst>
              <a:ext uri="{FF2B5EF4-FFF2-40B4-BE49-F238E27FC236}">
                <a16:creationId xmlns:a16="http://schemas.microsoft.com/office/drawing/2014/main" id="{B782EB28-9B2F-BDB1-7952-330173C1866C}"/>
              </a:ext>
            </a:extLst>
          </p:cNvPr>
          <p:cNvGrpSpPr>
            <a:grpSpLocks/>
          </p:cNvGrpSpPr>
          <p:nvPr/>
        </p:nvGrpSpPr>
        <p:grpSpPr bwMode="auto">
          <a:xfrm>
            <a:off x="2963127" y="4292473"/>
            <a:ext cx="3910858" cy="611187"/>
            <a:chOff x="3846442" y="980746"/>
            <a:chExt cx="5213509" cy="815015"/>
          </a:xfrm>
        </p:grpSpPr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D3392A69-EF98-21C3-A032-A81C5937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2BAA6966-D5E0-A512-2683-AEA1BC724A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A8F09D-F021-56EE-FDFE-E7FB03B97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40D94AE7-A280-12AA-F5F5-8BC71A68F861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5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27">
              <a:extLst>
                <a:ext uri="{FF2B5EF4-FFF2-40B4-BE49-F238E27FC236}">
                  <a16:creationId xmlns:a16="http://schemas.microsoft.com/office/drawing/2014/main" id="{C57B00EF-BD0F-4955-0760-8C7071A0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81317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9206CD-F460-4E1A-872C-C41C8F999784}"/>
              </a:ext>
            </a:extLst>
          </p:cNvPr>
          <p:cNvSpPr txBox="1"/>
          <p:nvPr/>
        </p:nvSpPr>
        <p:spPr>
          <a:xfrm>
            <a:off x="307313" y="901433"/>
            <a:ext cx="8347160" cy="571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4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对偶理论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提出了包括增广拉格朗日在内的很多重要算法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4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就其一般性而言，对偶理论不但对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非线性规划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很重要，也为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凸非光滑优化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，甚至是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离散优化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提供了重要的工具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对偶理论展示了如何根据原始优化问题构造相应的替代问题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在某些情况下，对偶问题比原始问题更容易计算； 在一些情况下，对偶可轻松获得原始问题最优值的下界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1237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07313" y="1012269"/>
                <a:ext cx="8347160" cy="438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考虑如下约束优化问题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原问题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都是凸函数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上述问题的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对偶问题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定义如下：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8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)≡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inf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1012269"/>
                <a:ext cx="8347160" cy="4387804"/>
              </a:xfrm>
              <a:prstGeom prst="rect">
                <a:avLst/>
              </a:prstGeom>
              <a:blipFill>
                <a:blip r:embed="rId4"/>
                <a:stretch>
                  <a:fillRect l="-1460" t="-972" b="-2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原问题和对偶问题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28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946325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介绍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765988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约束规范性条件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639626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一阶最优条件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445412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对偶</a:t>
              </a:r>
            </a:p>
          </p:txBody>
        </p:sp>
      </p:grpSp>
      <p:grpSp>
        <p:nvGrpSpPr>
          <p:cNvPr id="2" name="组合 74">
            <a:extLst>
              <a:ext uri="{FF2B5EF4-FFF2-40B4-BE49-F238E27FC236}">
                <a16:creationId xmlns:a16="http://schemas.microsoft.com/office/drawing/2014/main" id="{B782EB28-9B2F-BDB1-7952-330173C1866C}"/>
              </a:ext>
            </a:extLst>
          </p:cNvPr>
          <p:cNvGrpSpPr>
            <a:grpSpLocks/>
          </p:cNvGrpSpPr>
          <p:nvPr/>
        </p:nvGrpSpPr>
        <p:grpSpPr bwMode="auto">
          <a:xfrm>
            <a:off x="2963127" y="4292473"/>
            <a:ext cx="3910858" cy="611187"/>
            <a:chOff x="3846442" y="980746"/>
            <a:chExt cx="5213509" cy="815015"/>
          </a:xfrm>
        </p:grpSpPr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D3392A69-EF98-21C3-A032-A81C5937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2BAA6966-D5E0-A512-2683-AEA1BC724A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1A8F09D-F021-56EE-FDFE-E7FB03B97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28">
                <a:extLst>
                  <a:ext uri="{FF2B5EF4-FFF2-40B4-BE49-F238E27FC236}">
                    <a16:creationId xmlns:a16="http://schemas.microsoft.com/office/drawing/2014/main" id="{40D94AE7-A280-12AA-F5F5-8BC71A68F861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5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27">
              <a:extLst>
                <a:ext uri="{FF2B5EF4-FFF2-40B4-BE49-F238E27FC236}">
                  <a16:creationId xmlns:a16="http://schemas.microsoft.com/office/drawing/2014/main" id="{C57B00EF-BD0F-4955-0760-8C7071A0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2029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07313" y="923271"/>
                <a:ext cx="8347160" cy="5674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考虑如下约束优化问题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原问题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0.5(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其拉格朗日函数如下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都是凸函数，当满足如下条件时，取到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inf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因此有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对偶问题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923271"/>
                <a:ext cx="8347160" cy="5674310"/>
              </a:xfrm>
              <a:prstGeom prst="rect">
                <a:avLst/>
              </a:prstGeom>
              <a:blipFill>
                <a:blip r:embed="rId4"/>
                <a:stretch>
                  <a:fillRect l="-1241" t="-752" r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一个例子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3477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07313" y="1117235"/>
                <a:ext cx="8347160" cy="448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在许多问题中，某些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值的下确界为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∞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的定义域是使得其为有限值的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集合：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𝒟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计算下确界需要找到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的全局极小值；在实践中，对于一些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，这可能可能极其困难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都是凸函数，并且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也是凸函数，因此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的计算更有效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1117235"/>
                <a:ext cx="8347160" cy="4480970"/>
              </a:xfrm>
              <a:prstGeom prst="rect">
                <a:avLst/>
              </a:prstGeom>
              <a:blipFill>
                <a:blip r:embed="rId4"/>
                <a:stretch>
                  <a:fillRect l="-1241" t="-952" r="-1460" b="-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10925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07313" y="1117235"/>
                <a:ext cx="8347160" cy="3433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是凹函数，其定义域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是凸集合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对于原问题任意一个可行解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弱对偶定理是天然成立的，不需要其他前提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1117235"/>
                <a:ext cx="8347160" cy="3433761"/>
              </a:xfrm>
              <a:prstGeom prst="rect">
                <a:avLst/>
              </a:prstGeom>
              <a:blipFill>
                <a:blip r:embed="rId4"/>
                <a:stretch>
                  <a:fillRect l="-1241" t="-1241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AADDA45-C770-E551-E540-A856175FF09A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弱对偶定理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403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98420" y="1029191"/>
                <a:ext cx="8347160" cy="438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回顾一下该问题的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acc>
                        <m:accPr>
                          <m:chr m:val="̅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0" y="1029191"/>
                <a:ext cx="8347160" cy="4387804"/>
              </a:xfrm>
              <a:prstGeom prst="rect">
                <a:avLst/>
              </a:prstGeom>
              <a:blipFill>
                <a:blip r:embed="rId4"/>
                <a:stretch>
                  <a:fillRect l="-1241" b="-2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7818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/>
              <p:nvPr/>
            </p:nvSpPr>
            <p:spPr>
              <a:xfrm>
                <a:off x="398420" y="1274275"/>
                <a:ext cx="8347160" cy="430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是原问题的一个解，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都是凸函数并且可微，使得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条件的任意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是对偶问题的解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都是凸函数并且连续可微，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是原问题的一个解，并且满足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条件；假设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是对偶问题的一个解并且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inf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的下确界在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处取到，进一步假设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是一个严格凸函数，有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是原问题唯一解），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9206CD-F460-4E1A-872C-C41C8F99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0" y="1274275"/>
                <a:ext cx="8347160" cy="4309449"/>
              </a:xfrm>
              <a:prstGeom prst="rect">
                <a:avLst/>
              </a:prstGeom>
              <a:blipFill>
                <a:blip r:embed="rId4"/>
                <a:stretch>
                  <a:fillRect l="-1241" t="-990" r="-5766" b="-2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1922F19-23E3-A33A-E2BF-28F5FCA40E6D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对偶定理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0873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922F19-23E3-A33A-E2BF-28F5FCA40E6D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Wolfe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D1BF51-72F5-7155-2876-1C7DCCD59A60}"/>
                  </a:ext>
                </a:extLst>
              </p:cNvPr>
              <p:cNvSpPr txBox="1"/>
              <p:nvPr/>
            </p:nvSpPr>
            <p:spPr>
              <a:xfrm>
                <a:off x="316549" y="1444826"/>
                <a:ext cx="8347160" cy="241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都是凸函数并且连续可微，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是原问题的解组合，并且满足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LICQ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条件，则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对偶问题的解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D1BF51-72F5-7155-2876-1C7DCCD59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9" y="1444826"/>
                <a:ext cx="8347160" cy="2414635"/>
              </a:xfrm>
              <a:prstGeom prst="rect">
                <a:avLst/>
              </a:prstGeom>
              <a:blipFill>
                <a:blip r:embed="rId4"/>
                <a:stretch>
                  <a:fillRect l="-1315" r="-1461" b="-6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5226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889539" cy="510778"/>
            <a:chOff x="250825" y="188913"/>
            <a:chExt cx="2889539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482509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对偶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922F19-23E3-A33A-E2BF-28F5FCA40E6D}"/>
              </a:ext>
            </a:extLst>
          </p:cNvPr>
          <p:cNvSpPr txBox="1"/>
          <p:nvPr/>
        </p:nvSpPr>
        <p:spPr>
          <a:xfrm>
            <a:off x="3560499" y="265110"/>
            <a:ext cx="294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D1BF51-72F5-7155-2876-1C7DCCD59A60}"/>
                  </a:ext>
                </a:extLst>
              </p:cNvPr>
              <p:cNvSpPr txBox="1"/>
              <p:nvPr/>
            </p:nvSpPr>
            <p:spPr>
              <a:xfrm>
                <a:off x="307313" y="1223153"/>
                <a:ext cx="8347160" cy="207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推导如下二次规划问题的对偶问题和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对偶问题：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D1BF51-72F5-7155-2876-1C7DCCD59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1223153"/>
                <a:ext cx="8347160" cy="2078774"/>
              </a:xfrm>
              <a:prstGeom prst="rect">
                <a:avLst/>
              </a:prstGeom>
              <a:blipFill>
                <a:blip r:embed="rId4"/>
                <a:stretch>
                  <a:fillRect l="-1241" t="-2346" r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6745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5B2921-1079-C1BE-A68D-1AA26C6C3C3C}"/>
              </a:ext>
            </a:extLst>
          </p:cNvPr>
          <p:cNvSpPr txBox="1"/>
          <p:nvPr/>
        </p:nvSpPr>
        <p:spPr>
          <a:xfrm>
            <a:off x="283804" y="2888623"/>
            <a:ext cx="8755523" cy="13490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 for the attentions!</a:t>
            </a:r>
          </a:p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55166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1278888"/>
                <a:ext cx="8830337" cy="489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约束优化问题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的通常描述如下</a:t>
                </a:r>
                <a:endParaRPr lang="en-US" altLang="zh-CN" sz="2800" b="0" i="0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en-US" altLang="zh-CN" sz="28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</a:pPr>
                <a:r>
                  <a:rPr lang="en-US" altLang="zh-CN" sz="2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代表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目标函数，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代表约束条件，都是平滑的实值函数；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是定义域，也就是搜索空间；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是两个有限索引集合；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分别代表等式约束和不等式约束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1278888"/>
                <a:ext cx="8830337" cy="4891980"/>
              </a:xfrm>
              <a:prstGeom prst="rect">
                <a:avLst/>
              </a:prstGeom>
              <a:blipFill>
                <a:blip r:embed="rId4"/>
                <a:stretch>
                  <a:fillRect l="-1243" t="-998" r="-1381" b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360124" y="1529505"/>
                <a:ext cx="8423751" cy="3652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b="0" i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满足约束条件的点的集合，也就是</a:t>
                </a:r>
                <a:r>
                  <a:rPr lang="zh-CN" altLang="en-US" sz="2800" b="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可行集合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b="0" i="0" dirty="0"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定义如下</a:t>
                </a:r>
                <a:endParaRPr lang="en-US" altLang="zh-CN" sz="2800" b="0" i="0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=0,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ℰ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≥0,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ℐ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因此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，原约束优化问题可以表示如下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4" y="1529505"/>
                <a:ext cx="8423751" cy="3652282"/>
              </a:xfrm>
              <a:prstGeom prst="rect">
                <a:avLst/>
              </a:prstGeom>
              <a:blipFill>
                <a:blip r:embed="rId4"/>
                <a:stretch>
                  <a:fillRect l="-1230" t="-1336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853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250825" y="1141578"/>
                <a:ext cx="8423751" cy="522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并且存在邻域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ℵ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，使得下述条件成立，则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是约束优化问题的一个局部最优解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ℵ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并且存在邻域</a:t>
                </a:r>
                <a14:m>
                  <m:oMath xmlns:m="http://schemas.openxmlformats.org/officeDocument/2006/math">
                    <m: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ℵ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，使得下述条件成立，则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是约束优化问题的一个严格局部最优解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∩ℵ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∩ℵ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中唯一的最优解，则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被称作孤立的局部最优解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141578"/>
                <a:ext cx="8423751" cy="5229124"/>
              </a:xfrm>
              <a:prstGeom prst="rect">
                <a:avLst/>
              </a:prstGeom>
              <a:blipFill>
                <a:blip r:embed="rId4"/>
                <a:stretch>
                  <a:fillRect l="-1230" t="-816" r="-1520" b="-1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767972" y="258911"/>
            <a:ext cx="244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全局最优解</a:t>
            </a:r>
          </a:p>
        </p:txBody>
      </p:sp>
    </p:spTree>
    <p:extLst>
      <p:ext uri="{BB962C8B-B14F-4D97-AF65-F5344CB8AC3E}">
        <p14:creationId xmlns:p14="http://schemas.microsoft.com/office/powerpoint/2010/main" val="29687053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250825" y="817585"/>
                <a:ext cx="872692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平滑性能够保证目标函数和约束具有合理可预测的特性，从而算法可以更好地选择搜索方向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非光滑边界通常可以通过光滑约束函数的集合描述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非光滑、无约束优化问题有时可以重新表述为光滑约束问题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817585"/>
                <a:ext cx="8726920" cy="5940088"/>
              </a:xfrm>
              <a:prstGeom prst="rect">
                <a:avLst/>
              </a:prstGeom>
              <a:blipFill>
                <a:blip r:embed="rId4"/>
                <a:stretch>
                  <a:fillRect l="-1187" t="-718" r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626050" y="212299"/>
            <a:ext cx="244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平滑性</a:t>
            </a:r>
          </a:p>
        </p:txBody>
      </p:sp>
    </p:spTree>
    <p:extLst>
      <p:ext uri="{BB962C8B-B14F-4D97-AF65-F5344CB8AC3E}">
        <p14:creationId xmlns:p14="http://schemas.microsoft.com/office/powerpoint/2010/main" val="674751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2517775" cy="510778"/>
            <a:chOff x="250825" y="188913"/>
            <a:chExt cx="2517775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110745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介绍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03042" y="1140858"/>
                <a:ext cx="8726920" cy="530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可行解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处的有效集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𝒜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由等式约束索引，和满足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的不等式约束索引组成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𝒜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ℰ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可行解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，则不等式约束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ℐ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被称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active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；如果满足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0 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，则称之为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inactive</a:t>
                </a: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接下来通过几个例子定性说明局部最优解所需要满足的一些条件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2" y="1140858"/>
                <a:ext cx="8726920" cy="5306068"/>
              </a:xfrm>
              <a:prstGeom prst="rect">
                <a:avLst/>
              </a:prstGeom>
              <a:blipFill>
                <a:blip r:embed="rId4"/>
                <a:stretch>
                  <a:fillRect l="-1258" t="-804" r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1AA4182-6FCF-0EAD-68AB-507913170AD2}"/>
              </a:ext>
            </a:extLst>
          </p:cNvPr>
          <p:cNvSpPr txBox="1"/>
          <p:nvPr/>
        </p:nvSpPr>
        <p:spPr>
          <a:xfrm>
            <a:off x="3533686" y="238026"/>
            <a:ext cx="30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有效集（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Set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7168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19204</TotalTime>
  <Words>2707</Words>
  <Application>Microsoft Office PowerPoint</Application>
  <PresentationFormat>全屏显示(4:3)</PresentationFormat>
  <Paragraphs>346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等线</vt:lpstr>
      <vt:lpstr>黑体</vt:lpstr>
      <vt:lpstr>楷体</vt:lpstr>
      <vt:lpstr>微软雅黑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WANGBing-Chuan</dc:creator>
  <cp:lastModifiedBy>WANGBing-Chuan</cp:lastModifiedBy>
  <cp:revision>796</cp:revision>
  <dcterms:created xsi:type="dcterms:W3CDTF">2023-08-12T02:18:42Z</dcterms:created>
  <dcterms:modified xsi:type="dcterms:W3CDTF">2023-12-18T13:41:41Z</dcterms:modified>
</cp:coreProperties>
</file>