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228" r:id="rId2"/>
    <p:sldId id="3235" r:id="rId3"/>
    <p:sldId id="3313" r:id="rId4"/>
    <p:sldId id="3349" r:id="rId5"/>
    <p:sldId id="3314" r:id="rId6"/>
    <p:sldId id="3350" r:id="rId7"/>
    <p:sldId id="3351" r:id="rId8"/>
    <p:sldId id="3352" r:id="rId9"/>
    <p:sldId id="3353" r:id="rId10"/>
    <p:sldId id="3354" r:id="rId11"/>
    <p:sldId id="3356" r:id="rId12"/>
    <p:sldId id="3355" r:id="rId13"/>
    <p:sldId id="3357" r:id="rId14"/>
    <p:sldId id="3358" r:id="rId15"/>
    <p:sldId id="3359" r:id="rId16"/>
    <p:sldId id="3360" r:id="rId17"/>
    <p:sldId id="3361" r:id="rId18"/>
    <p:sldId id="3362" r:id="rId19"/>
    <p:sldId id="3363" r:id="rId20"/>
    <p:sldId id="3365" r:id="rId21"/>
    <p:sldId id="3366" r:id="rId22"/>
    <p:sldId id="3367" r:id="rId23"/>
    <p:sldId id="3368" r:id="rId24"/>
    <p:sldId id="3369" r:id="rId25"/>
    <p:sldId id="3370" r:id="rId26"/>
    <p:sldId id="3371" r:id="rId27"/>
    <p:sldId id="3372" r:id="rId28"/>
    <p:sldId id="3373" r:id="rId29"/>
    <p:sldId id="3374" r:id="rId30"/>
    <p:sldId id="337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EA21-0205-4F26-84DD-5E40B1D993D0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BC71-427A-4427-9A56-6383715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0116EC8-309A-A15D-0C81-730CF795F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A1612AF-624C-E784-9A98-AD233B9E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D572CA9-F678-A0B3-30E0-012755CC2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97D5B-7F8D-4CB9-88A2-2567E7D2BAEA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B30D1AB7-0EB4-E57B-59C1-2C0ADD7B2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647A8528-0281-EEB5-8D15-5D61E13DF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1C66186-F9A5-5A69-22F8-1ECC72BD0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FA4BAC-443E-46B0-9CA6-A5F7E91D5B58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B8CA678-4564-600B-45A7-F65595F07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115AE33B-0930-12E9-EB98-618D1716F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CF67AAA-03B5-93A1-3257-5170D5280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E3B48-67BA-4D9F-9057-4CBDF317AFC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922A52B-21D6-AAE7-AA10-E3715854D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1467F48-9673-8731-D14B-7F3FA7F3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2B7AD49E-0882-B887-4650-70530BB58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165317-926D-42F5-9514-FD83DEF89551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73C290D7-7E96-9478-0E95-63B94569A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57D115A0-68A4-94BC-3740-B6808C57D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230EB716-225A-974C-ABCA-97008F4A4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279A5-295B-4881-991B-31F718518830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E0E24AB7-BE75-5812-7866-3F0A7ABDC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0DC6BC8E-5FA5-C2ED-4277-09FA51CA8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很多局部最优解，每一个都是孤立的局部最优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F7D9C2C-127C-5872-DF93-14BD6E70D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F95C5-A0CE-440D-AA39-943E36A9870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DB2CF3CD-8337-6504-3D8F-97881B4FA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F070698C-7565-5900-1D17-71EA8A421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B97C9FF-F8F7-00C2-EBA9-3665B4672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D1F7A-E980-4593-815D-351BDE3A6F72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D5EBD07-1AE9-F550-D89E-7A0A816CE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7513F3F-A9F4-FCE9-1EC8-A3017AEC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D2127F7-D9FA-C262-7DBC-AB920659B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A2120-3140-446E-936E-3CA9896849B3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893B84A-09FA-EB32-D97E-467550FFF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AEA0D1A-AAF4-CFAF-7196-813DD43D6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7659B52E-F375-143E-DD05-2C22FF4FF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825C7-5D1C-4D32-929E-CC3C5F965C5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2FDF604C-C72A-1177-7B90-35A140858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DA8536DD-9C90-1A8E-67D9-B4908F47C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92781158-0B17-DF38-9BB0-031A4E939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42611-B8EF-4FF9-B89C-1FA9FF75A7B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87B4EBD1-B9D1-8C94-8849-F2EE0BEB4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530C20B-8FC2-B664-1CCC-BA69814D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8BBA5A9-720F-711C-BEF1-30D85F86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8332E-7C42-46C3-9B56-352400B3C206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738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35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B8CA678-4564-600B-45A7-F65595F07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115AE33B-0930-12E9-EB98-618D1716F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CF67AAA-03B5-93A1-3257-5170D5280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E3B48-67BA-4D9F-9057-4CBDF317AFC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91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45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834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976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459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934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592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65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0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2D05704-42D5-88B7-84B3-BF0BAC877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E2DF9BC-B592-7ED9-ACF0-7E48220F7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4E15EB26-0A13-418A-3033-D6D877624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79F84-A0B1-4095-929F-2444B4182C1C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E723D61-5147-FE72-F4BF-6B3ACA7A5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F217901-8E04-F301-E19C-C38217066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正则化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CD03054-DA4F-22A6-715E-4448B8E66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BE9BC-2059-4267-AB5D-DF9B5EA940CC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2A09445-3CF4-6CFE-D9C7-DAD727778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4199A3EA-D44C-B8A1-A70E-6BD525145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矩阵范数可以理解成</a:t>
            </a:r>
            <a:r>
              <a:rPr lang="en-US" altLang="zh-CN">
                <a:latin typeface="Arial" panose="020B0604020202020204" pitchFamily="34" charset="0"/>
              </a:rPr>
              <a:t>operator</a:t>
            </a:r>
            <a:r>
              <a:rPr lang="zh-CN" altLang="en-US">
                <a:latin typeface="Arial" panose="020B0604020202020204" pitchFamily="34" charset="0"/>
              </a:rPr>
              <a:t>，算子操作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57A0156-FD54-F4A2-5142-8EBA0DA20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4F728-5422-4E01-BB3A-67617973CC86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565911C7-2592-142F-37BD-A6C3B14A8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5DF2311-AACF-291A-D524-C6B41307D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FB1F28E2-9952-2391-6148-49EC46BE6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80DA27-A935-42D6-9890-102D06A685EC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5F7A66D-9675-D4ED-52E5-3B1954847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27B61CB-95F7-89B2-DB82-EFFB3C4D6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B036DF91-9D4C-E316-6436-6A0793D8D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CA8CB-9E51-43B4-AE0D-07D27286A719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211C-D655-4A0A-88A7-45024D38130D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ngcwang@c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B35FB04B-F719-C734-210A-BA92D6DE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053544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文本框 5122">
            <a:extLst>
              <a:ext uri="{FF2B5EF4-FFF2-40B4-BE49-F238E27FC236}">
                <a16:creationId xmlns:a16="http://schemas.microsoft.com/office/drawing/2014/main" id="{2EEBF04A-6FF3-2721-03C6-FEAB1AC8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614738"/>
            <a:ext cx="4937125" cy="15827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100" b="1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王冰川</a:t>
            </a:r>
            <a:endParaRPr lang="en-US" altLang="zh-CN" sz="2100" b="1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bingcwang@csu.edu.cn</a:t>
            </a:r>
            <a:endParaRPr lang="en-US" altLang="zh-CN" sz="2100" b="1" i="1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https://intleo.csu.edu.cn/index.html</a:t>
            </a:r>
          </a:p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中南大学自动化学院</a:t>
            </a:r>
            <a:endParaRPr lang="en-US" altLang="zh-CN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72" name="图片 14" descr="641.jpg">
            <a:extLst>
              <a:ext uri="{FF2B5EF4-FFF2-40B4-BE49-F238E27FC236}">
                <a16:creationId xmlns:a16="http://schemas.microsoft.com/office/drawing/2014/main" id="{865454B0-F534-CB02-2FA7-FCD6A34F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24542F36-DF3A-C882-759F-5EB349F0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79" t="8993" r="8213" b="9365"/>
          <a:stretch>
            <a:fillRect/>
          </a:stretch>
        </p:blipFill>
        <p:spPr>
          <a:xfrm>
            <a:off x="635572" y="1521627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7174" name="TextBox 25">
            <a:extLst>
              <a:ext uri="{FF2B5EF4-FFF2-40B4-BE49-F238E27FC236}">
                <a16:creationId xmlns:a16="http://schemas.microsoft.com/office/drawing/2014/main" id="{F13E6024-777A-BFAC-5928-3BE0844E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265363"/>
            <a:ext cx="4260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最优化技术原理及应用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52">
            <a:extLst>
              <a:ext uri="{FF2B5EF4-FFF2-40B4-BE49-F238E27FC236}">
                <a16:creationId xmlns:a16="http://schemas.microsoft.com/office/drawing/2014/main" id="{A4A31A02-CF5E-6907-38E1-B640C04B934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41847BC-076B-9598-CA09-ED9CF34F1982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48B5530A-AB6D-D5C2-8574-9F7B90F6F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5EB75D91-9707-3764-D1A6-DB7A4569B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D8A314-AAFE-778F-16B1-ADA132CD9D33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25603" name="图片 12" descr="641.jpg">
            <a:extLst>
              <a:ext uri="{FF2B5EF4-FFF2-40B4-BE49-F238E27FC236}">
                <a16:creationId xmlns:a16="http://schemas.microsoft.com/office/drawing/2014/main" id="{37E8F989-C050-3520-7DDF-DA738BFB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本框 1">
            <a:extLst>
              <a:ext uri="{FF2B5EF4-FFF2-40B4-BE49-F238E27FC236}">
                <a16:creationId xmlns:a16="http://schemas.microsoft.com/office/drawing/2014/main" id="{39F86339-8738-D578-EB8A-16DC8089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74613"/>
            <a:ext cx="4824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收敛速率</a:t>
            </a:r>
            <a:endParaRPr lang="en-US" altLang="zh-CN" sz="24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convergence rate</a:t>
            </a:r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0F2706-E258-CD6C-86ED-A61797AE60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6586" y="954456"/>
            <a:ext cx="9037414" cy="5976664"/>
          </a:xfrm>
          <a:prstGeom prst="rect">
            <a:avLst/>
          </a:prstGeom>
          <a:blipFill>
            <a:blip r:embed="rId4"/>
            <a:stretch>
              <a:fillRect l="-1349" t="-132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E2E92B0-F019-8908-71D0-F945BF29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EAC68409-A842-B4C7-DECE-ADC703140523}"/>
              </a:ext>
            </a:extLst>
          </p:cNvPr>
          <p:cNvGrpSpPr/>
          <p:nvPr/>
        </p:nvGrpSpPr>
        <p:grpSpPr>
          <a:xfrm>
            <a:off x="1150831" y="2444202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ED158C-97C0-9A63-ECF1-C006886E66F0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652475-875A-1806-4852-4CCEB6F44945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512C179-F118-DE1B-CABC-A128B3800BCE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F21FD78-32BA-4140-4614-D6310823DBA0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F6ABD98-85D3-6F52-070D-3437C0B83A0B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C28A51A-5C47-F3BE-4869-62560B772418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B396AF0-1B55-F281-6F35-BA7485CD484E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652" name="文本框 9">
            <a:extLst>
              <a:ext uri="{FF2B5EF4-FFF2-40B4-BE49-F238E27FC236}">
                <a16:creationId xmlns:a16="http://schemas.microsoft.com/office/drawing/2014/main" id="{64868235-A47A-9679-F9FA-76BA0193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678113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27653" name="组合 74">
            <a:extLst>
              <a:ext uri="{FF2B5EF4-FFF2-40B4-BE49-F238E27FC236}">
                <a16:creationId xmlns:a16="http://schemas.microsoft.com/office/drawing/2014/main" id="{97DB5A4B-3A21-75B2-7556-D24C905B824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916113"/>
            <a:ext cx="3455988" cy="611187"/>
            <a:chOff x="3846442" y="980746"/>
            <a:chExt cx="4607128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132CBF0A-A3F0-A41F-0982-84EC4EF0B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3864315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7437EB5A-32F8-5CF9-97DC-DDD4271690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890E9F27-BF40-91FE-8561-86F754431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F4054654-3DBF-95E3-6255-3C7A2D30B237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6" name="文本框 27">
              <a:extLst>
                <a:ext uri="{FF2B5EF4-FFF2-40B4-BE49-F238E27FC236}">
                  <a16:creationId xmlns:a16="http://schemas.microsoft.com/office/drawing/2014/main" id="{C8DE3E75-673F-0376-A5E7-543B89894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latin typeface="黑体" panose="02010609060101010101" pitchFamily="49" charset="-122"/>
                  <a:ea typeface="方正粗宋简体"/>
                  <a:cs typeface="方正粗宋简体"/>
                </a:rPr>
                <a:t>数学基础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77FB53C6-1B78-D56A-3F07-30740E8D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F3C5E8C-F07E-4F2C-D2C5-3F59CA0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656" name="组合 62">
            <a:extLst>
              <a:ext uri="{FF2B5EF4-FFF2-40B4-BE49-F238E27FC236}">
                <a16:creationId xmlns:a16="http://schemas.microsoft.com/office/drawing/2014/main" id="{34744157-D460-7F84-FDD9-AAFFDD444362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2603500"/>
            <a:ext cx="3275013" cy="611188"/>
            <a:chOff x="3846442" y="980746"/>
            <a:chExt cx="4367667" cy="815015"/>
          </a:xfrm>
        </p:grpSpPr>
        <p:sp>
          <p:nvSpPr>
            <p:cNvPr id="66" name="AutoShape 22">
              <a:extLst>
                <a:ext uri="{FF2B5EF4-FFF2-40B4-BE49-F238E27FC236}">
                  <a16:creationId xmlns:a16="http://schemas.microsoft.com/office/drawing/2014/main" id="{C3C10920-E106-5B7A-22B6-25C1CBD5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7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2">
              <a:extLst>
                <a:ext uri="{FF2B5EF4-FFF2-40B4-BE49-F238E27FC236}">
                  <a16:creationId xmlns:a16="http://schemas.microsoft.com/office/drawing/2014/main" id="{6B50122D-59F4-E6E2-C798-E9CC8A851A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E84D7A9C-0948-2053-E3AE-FAB0D2877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文本框 28">
                <a:extLst>
                  <a:ext uri="{FF2B5EF4-FFF2-40B4-BE49-F238E27FC236}">
                    <a16:creationId xmlns:a16="http://schemas.microsoft.com/office/drawing/2014/main" id="{585749D0-0B91-A3AD-8E4D-D9ECAF66BF70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3" name="文本框 27">
              <a:extLst>
                <a:ext uri="{FF2B5EF4-FFF2-40B4-BE49-F238E27FC236}">
                  <a16:creationId xmlns:a16="http://schemas.microsoft.com/office/drawing/2014/main" id="{951345F0-6711-C35B-A9D5-6D36D2C64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FF0000"/>
                  </a:solidFill>
                  <a:latin typeface="黑体" panose="02010609060101010101" pitchFamily="49" charset="-122"/>
                </a:rPr>
                <a:t>最优解</a:t>
              </a:r>
            </a:p>
          </p:txBody>
        </p:sp>
      </p:grpSp>
      <p:grpSp>
        <p:nvGrpSpPr>
          <p:cNvPr id="27657" name="组合 82">
            <a:extLst>
              <a:ext uri="{FF2B5EF4-FFF2-40B4-BE49-F238E27FC236}">
                <a16:creationId xmlns:a16="http://schemas.microsoft.com/office/drawing/2014/main" id="{6647E6FF-D792-9F99-257B-623918274A8A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335338"/>
            <a:ext cx="3275013" cy="611187"/>
            <a:chOff x="3846442" y="980746"/>
            <a:chExt cx="4367668" cy="815015"/>
          </a:xfrm>
        </p:grpSpPr>
        <p:sp>
          <p:nvSpPr>
            <p:cNvPr id="84" name="AutoShape 22">
              <a:extLst>
                <a:ext uri="{FF2B5EF4-FFF2-40B4-BE49-F238E27FC236}">
                  <a16:creationId xmlns:a16="http://schemas.microsoft.com/office/drawing/2014/main" id="{4784E6FA-230A-021E-80F0-18EAF897F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8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2">
              <a:extLst>
                <a:ext uri="{FF2B5EF4-FFF2-40B4-BE49-F238E27FC236}">
                  <a16:creationId xmlns:a16="http://schemas.microsoft.com/office/drawing/2014/main" id="{D103F2BC-7100-9253-914C-2B116F07E2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96B3BFE-C510-5DA9-8CAC-7EFD8DA3F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文本框 28">
                <a:extLst>
                  <a:ext uri="{FF2B5EF4-FFF2-40B4-BE49-F238E27FC236}">
                    <a16:creationId xmlns:a16="http://schemas.microsoft.com/office/drawing/2014/main" id="{71748860-F4DE-9037-2C3C-F4746A68DB69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0" name="文本框 27">
              <a:extLst>
                <a:ext uri="{FF2B5EF4-FFF2-40B4-BE49-F238E27FC236}">
                  <a16:creationId xmlns:a16="http://schemas.microsoft.com/office/drawing/2014/main" id="{F031C68E-CDAD-B5DF-62F1-F15D84460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00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代表性算法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52">
            <a:extLst>
              <a:ext uri="{FF2B5EF4-FFF2-40B4-BE49-F238E27FC236}">
                <a16:creationId xmlns:a16="http://schemas.microsoft.com/office/drawing/2014/main" id="{A63F788F-D968-5788-F1CD-CB9006846A4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091997A-7A82-3B52-6BE1-7B4E2ADE5E90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4A289CA9-843C-D40A-55B3-A348B1466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2623D50B-DAC0-128D-A9EF-107A3DE4A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E65D28-AB73-52AD-3733-8B535310C2CB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29699" name="图片 12" descr="641.jpg">
            <a:extLst>
              <a:ext uri="{FF2B5EF4-FFF2-40B4-BE49-F238E27FC236}">
                <a16:creationId xmlns:a16="http://schemas.microsoft.com/office/drawing/2014/main" id="{3E3E67D7-4E57-99E3-87E1-C02A423F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263CC9C-77C8-8498-EA1F-D89ECB8CE06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1703884"/>
            <a:ext cx="9037414" cy="3381300"/>
          </a:xfrm>
          <a:prstGeom prst="rect">
            <a:avLst/>
          </a:prstGeom>
          <a:blipFill>
            <a:blip r:embed="rId4"/>
            <a:stretch>
              <a:fillRect l="-1349" t="-2347" b="-2888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701" name="文本框 3">
            <a:extLst>
              <a:ext uri="{FF2B5EF4-FFF2-40B4-BE49-F238E27FC236}">
                <a16:creationId xmlns:a16="http://schemas.microsoft.com/office/drawing/2014/main" id="{2DB01003-1574-1008-28CC-6FCCE454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52">
            <a:extLst>
              <a:ext uri="{FF2B5EF4-FFF2-40B4-BE49-F238E27FC236}">
                <a16:creationId xmlns:a16="http://schemas.microsoft.com/office/drawing/2014/main" id="{336938D2-0FC6-7970-3E46-0A7CBF9D2CC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FE5D1E0-196C-48CB-6F74-96EF22CBFC36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4224C87-0020-805A-3362-6343BE262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29A99055-F71F-7C64-2F47-A2445283C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5B2F2-5D5D-E79E-4249-27D7BCB3885D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31747" name="图片 12" descr="641.jpg">
            <a:extLst>
              <a:ext uri="{FF2B5EF4-FFF2-40B4-BE49-F238E27FC236}">
                <a16:creationId xmlns:a16="http://schemas.microsoft.com/office/drawing/2014/main" id="{95729D1B-6354-DCE5-9533-29E662A3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15F4CA8-954F-6DD9-8450-FCF6B3D112A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936104"/>
            <a:ext cx="8497639" cy="5733256"/>
          </a:xfrm>
          <a:prstGeom prst="rect">
            <a:avLst/>
          </a:prstGeom>
          <a:blipFill>
            <a:blip r:embed="rId4"/>
            <a:stretch>
              <a:fillRect l="-1220" t="-1383" b="-3404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49" name="文本框 1">
            <a:extLst>
              <a:ext uri="{FF2B5EF4-FFF2-40B4-BE49-F238E27FC236}">
                <a16:creationId xmlns:a16="http://schemas.microsoft.com/office/drawing/2014/main" id="{714EE0DC-0C19-A1C7-E233-548F8FE2B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最优性定义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52">
            <a:extLst>
              <a:ext uri="{FF2B5EF4-FFF2-40B4-BE49-F238E27FC236}">
                <a16:creationId xmlns:a16="http://schemas.microsoft.com/office/drawing/2014/main" id="{65E6FE99-F1E0-5DBE-D22C-11F95F84985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1B2B0B6-E537-D9B4-9B8E-6D08CCAD26F2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BF3A96B3-ECA4-5DD7-7500-D9EB0ACCE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B654F81-EEC0-6FF7-12F7-F21064F02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18AFCE-2D44-DA17-286B-DAAC33AB884F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33795" name="图片 12" descr="641.jpg">
            <a:extLst>
              <a:ext uri="{FF2B5EF4-FFF2-40B4-BE49-F238E27FC236}">
                <a16:creationId xmlns:a16="http://schemas.microsoft.com/office/drawing/2014/main" id="{447EDE1D-1D43-004C-C37B-6F7927F0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D62C7F-E75D-39E9-A69C-75B61F9D1D5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936104"/>
            <a:ext cx="8497639" cy="5733256"/>
          </a:xfrm>
          <a:prstGeom prst="rect">
            <a:avLst/>
          </a:prstGeom>
          <a:blipFill>
            <a:blip r:embed="rId4"/>
            <a:stretch>
              <a:fillRect l="-1220" t="-138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797" name="文本框 1">
            <a:extLst>
              <a:ext uri="{FF2B5EF4-FFF2-40B4-BE49-F238E27FC236}">
                <a16:creationId xmlns:a16="http://schemas.microsoft.com/office/drawing/2014/main" id="{AB60F3FA-8471-EDC2-CF62-5128FD81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最优性定义</a:t>
            </a:r>
          </a:p>
        </p:txBody>
      </p:sp>
      <p:pic>
        <p:nvPicPr>
          <p:cNvPr id="33798" name="图片 4">
            <a:extLst>
              <a:ext uri="{FF2B5EF4-FFF2-40B4-BE49-F238E27FC236}">
                <a16:creationId xmlns:a16="http://schemas.microsoft.com/office/drawing/2014/main" id="{449407D0-EF7D-6187-6322-D3F307F7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924175"/>
            <a:ext cx="56356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52">
            <a:extLst>
              <a:ext uri="{FF2B5EF4-FFF2-40B4-BE49-F238E27FC236}">
                <a16:creationId xmlns:a16="http://schemas.microsoft.com/office/drawing/2014/main" id="{28E2388A-9F51-144F-F25C-E27F0A0DB36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C22BB88-50BE-3CA3-486A-0A23FEE29467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6AAE903-C9B3-F135-D3CA-DEEE3E696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50EB3FA0-214B-AF7A-2239-F201D9D7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A7BAF1-8403-DE40-AE4D-9E44D98C3096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35843" name="图片 12" descr="641.jpg">
            <a:extLst>
              <a:ext uri="{FF2B5EF4-FFF2-40B4-BE49-F238E27FC236}">
                <a16:creationId xmlns:a16="http://schemas.microsoft.com/office/drawing/2014/main" id="{BB56B873-F5DC-E3BB-06DE-7BD0DB82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本框 1">
            <a:extLst>
              <a:ext uri="{FF2B5EF4-FFF2-40B4-BE49-F238E27FC236}">
                <a16:creationId xmlns:a16="http://schemas.microsoft.com/office/drawing/2014/main" id="{E23F93C4-CF88-DB19-7024-E9D613F3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7BEF4-78EC-B306-9663-F057368DBA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985044"/>
            <a:ext cx="8497639" cy="5733256"/>
          </a:xfrm>
          <a:prstGeom prst="rect">
            <a:avLst/>
          </a:prstGeom>
          <a:blipFill>
            <a:blip r:embed="rId4"/>
            <a:stretch>
              <a:fillRect l="-1435" t="-138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52">
            <a:extLst>
              <a:ext uri="{FF2B5EF4-FFF2-40B4-BE49-F238E27FC236}">
                <a16:creationId xmlns:a16="http://schemas.microsoft.com/office/drawing/2014/main" id="{C6DBE2FE-5C02-14D0-C6B5-88807BA824F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1E50AFC-8B7F-C14F-40E3-413ABCD761A8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5B90EED-9767-BD68-8D69-6021B318A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D1E6C2E-8AFB-A4F0-D6D4-260447693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4B7D08-363E-7244-0457-DFD8F44252C8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37891" name="图片 12" descr="641.jpg">
            <a:extLst>
              <a:ext uri="{FF2B5EF4-FFF2-40B4-BE49-F238E27FC236}">
                <a16:creationId xmlns:a16="http://schemas.microsoft.com/office/drawing/2014/main" id="{43CEAF1F-2F85-34D7-4799-ED5A83A4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文本框 1">
            <a:extLst>
              <a:ext uri="{FF2B5EF4-FFF2-40B4-BE49-F238E27FC236}">
                <a16:creationId xmlns:a16="http://schemas.microsoft.com/office/drawing/2014/main" id="{61C591D5-37FD-17B5-8058-8EB89752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5E9C9-BFEE-CF99-36FE-4027D654C66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6745" y="1124744"/>
            <a:ext cx="8497639" cy="5733256"/>
          </a:xfrm>
          <a:prstGeom prst="rect">
            <a:avLst/>
          </a:prstGeom>
          <a:blipFill>
            <a:blip r:embed="rId4"/>
            <a:stretch>
              <a:fillRect l="-1506" t="-138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52">
            <a:extLst>
              <a:ext uri="{FF2B5EF4-FFF2-40B4-BE49-F238E27FC236}">
                <a16:creationId xmlns:a16="http://schemas.microsoft.com/office/drawing/2014/main" id="{D8CB8DEB-7F65-2FD0-EE38-BAEB1862987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56A56C-C5D1-0E39-0D06-64DF0ECF4A27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CEB0D71C-B7AB-65FC-0CA6-47B18D88B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EE23E610-2741-79C1-3EF5-F984F78F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FF7253A-ECEE-D137-68D5-62259A6B185E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39939" name="图片 12" descr="641.jpg">
            <a:extLst>
              <a:ext uri="{FF2B5EF4-FFF2-40B4-BE49-F238E27FC236}">
                <a16:creationId xmlns:a16="http://schemas.microsoft.com/office/drawing/2014/main" id="{E0823B05-1F94-0DFE-1AB3-1AAA3552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文本框 1">
            <a:extLst>
              <a:ext uri="{FF2B5EF4-FFF2-40B4-BE49-F238E27FC236}">
                <a16:creationId xmlns:a16="http://schemas.microsoft.com/office/drawing/2014/main" id="{A2CE2449-0F3F-57F5-6708-2D005749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12364E-8548-7630-7846-78647A14D55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542" y="1026889"/>
            <a:ext cx="8742114" cy="5724644"/>
          </a:xfrm>
          <a:prstGeom prst="rect">
            <a:avLst/>
          </a:prstGeom>
          <a:blipFill>
            <a:blip r:embed="rId4"/>
            <a:stretch>
              <a:fillRect l="-1185" t="-1489" r="-146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52">
            <a:extLst>
              <a:ext uri="{FF2B5EF4-FFF2-40B4-BE49-F238E27FC236}">
                <a16:creationId xmlns:a16="http://schemas.microsoft.com/office/drawing/2014/main" id="{C3349FDE-9C74-13E7-4B39-637D7000B9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39988D8-F619-3A51-00F3-D162EEBB89BF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04515DC-4078-5F18-D569-31758A30D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886EA48-4EC5-67EA-DDC3-739355B48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40E1F5-F7A4-DC2C-089E-9AC0CB4F2F29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41987" name="图片 12" descr="641.jpg">
            <a:extLst>
              <a:ext uri="{FF2B5EF4-FFF2-40B4-BE49-F238E27FC236}">
                <a16:creationId xmlns:a16="http://schemas.microsoft.com/office/drawing/2014/main" id="{D89A52F8-33DF-40B7-CB2C-721E3C49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文本框 1">
            <a:extLst>
              <a:ext uri="{FF2B5EF4-FFF2-40B4-BE49-F238E27FC236}">
                <a16:creationId xmlns:a16="http://schemas.microsoft.com/office/drawing/2014/main" id="{BD5BAC34-0B1A-211C-F7C3-C02ACD3C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41989" name="文本框 2">
            <a:extLst>
              <a:ext uri="{FF2B5EF4-FFF2-40B4-BE49-F238E27FC236}">
                <a16:creationId xmlns:a16="http://schemas.microsoft.com/office/drawing/2014/main" id="{37C58FEC-F08A-A955-4D2E-443EF4AC6E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4014" y="885719"/>
            <a:ext cx="8974490" cy="5668218"/>
          </a:xfrm>
          <a:prstGeom prst="rect">
            <a:avLst/>
          </a:prstGeom>
          <a:blipFill>
            <a:blip r:embed="rId4"/>
            <a:stretch>
              <a:fillRect l="-1223" t="-753" b="-1720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CB2D7-7BAB-81AE-B779-D7AE57223E7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313" y="1982450"/>
            <a:ext cx="8882832" cy="2893100"/>
          </a:xfrm>
          <a:prstGeom prst="rect">
            <a:avLst/>
          </a:prstGeom>
          <a:blipFill>
            <a:blip r:embed="rId4"/>
            <a:stretch>
              <a:fillRect l="-1166" t="-2526" b="-4421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9F10E0BB-7F7B-E50E-2889-165AC84D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56546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图片 14" descr="641.jpg">
            <a:extLst>
              <a:ext uri="{FF2B5EF4-FFF2-40B4-BE49-F238E27FC236}">
                <a16:creationId xmlns:a16="http://schemas.microsoft.com/office/drawing/2014/main" id="{BAAA3F13-4D9C-2F6F-3675-303878D2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18375DD5-6E73-84FD-AD0F-FD988E8F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79" t="8993" r="8213" b="9365"/>
          <a:stretch>
            <a:fillRect/>
          </a:stretch>
        </p:blipFill>
        <p:spPr>
          <a:xfrm>
            <a:off x="635572" y="1824629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9221" name="TextBox 25">
            <a:extLst>
              <a:ext uri="{FF2B5EF4-FFF2-40B4-BE49-F238E27FC236}">
                <a16:creationId xmlns:a16="http://schemas.microsoft.com/office/drawing/2014/main" id="{7D0FB6F4-EAB0-FA23-3B5D-A781718B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568575"/>
            <a:ext cx="4260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无约束优化基础</a:t>
            </a:r>
          </a:p>
        </p:txBody>
      </p:sp>
      <p:sp>
        <p:nvSpPr>
          <p:cNvPr id="9222" name="文本框 5122">
            <a:extLst>
              <a:ext uri="{FF2B5EF4-FFF2-40B4-BE49-F238E27FC236}">
                <a16:creationId xmlns:a16="http://schemas.microsoft.com/office/drawing/2014/main" id="{AEEA6441-DDA4-B90C-2373-9B547BFE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662363"/>
            <a:ext cx="5294313" cy="782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主要参考中国科学院大学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Xiao Wang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/>
              <p:nvPr/>
            </p:nvSpPr>
            <p:spPr>
              <a:xfrm>
                <a:off x="433589" y="901433"/>
                <a:ext cx="8013864" cy="5481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Second-Order Sufficient Conditions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二阶可导，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正定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是一个严格的局部最优解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简要证明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为中心，选择一个半径（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）充分小的邻域，对于该邻域内的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任意向量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𝑡𝑝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Taylor’s Theorem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∈(0,1)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，使得满足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𝑡𝑝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buClr>
                    <a:srgbClr val="FF0000"/>
                  </a:buClr>
                </a:pPr>
                <a:r>
                  <a:rPr lang="en-US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注意：严格的局部最优解不一定满足该充分条件！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9" y="901433"/>
                <a:ext cx="8013864" cy="5481244"/>
              </a:xfrm>
              <a:prstGeom prst="rect">
                <a:avLst/>
              </a:prstGeom>
              <a:blipFill>
                <a:blip r:embed="rId4"/>
                <a:stretch>
                  <a:fillRect l="-1521" t="-890" r="-1521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244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最优解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局部最优判定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F375A1-7CD8-CAED-7402-B12D8FC2A7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3501" y="1196752"/>
            <a:ext cx="8713663" cy="4987925"/>
          </a:xfrm>
          <a:prstGeom prst="rect">
            <a:avLst/>
          </a:prstGeom>
          <a:blipFill>
            <a:blip r:embed="rId4"/>
            <a:stretch>
              <a:fillRect l="-1470" t="-1465" r="-1400" b="-4396"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921047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E2E92B0-F019-8908-71D0-F945BF29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EAC68409-A842-B4C7-DECE-ADC703140523}"/>
              </a:ext>
            </a:extLst>
          </p:cNvPr>
          <p:cNvGrpSpPr/>
          <p:nvPr/>
        </p:nvGrpSpPr>
        <p:grpSpPr>
          <a:xfrm>
            <a:off x="1150831" y="2444202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ED158C-97C0-9A63-ECF1-C006886E66F0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652475-875A-1806-4852-4CCEB6F44945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512C179-F118-DE1B-CABC-A128B3800BCE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F21FD78-32BA-4140-4614-D6310823DBA0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F6ABD98-85D3-6F52-070D-3437C0B83A0B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C28A51A-5C47-F3BE-4869-62560B772418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B396AF0-1B55-F281-6F35-BA7485CD484E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652" name="文本框 9">
            <a:extLst>
              <a:ext uri="{FF2B5EF4-FFF2-40B4-BE49-F238E27FC236}">
                <a16:creationId xmlns:a16="http://schemas.microsoft.com/office/drawing/2014/main" id="{64868235-A47A-9679-F9FA-76BA0193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678113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27653" name="组合 74">
            <a:extLst>
              <a:ext uri="{FF2B5EF4-FFF2-40B4-BE49-F238E27FC236}">
                <a16:creationId xmlns:a16="http://schemas.microsoft.com/office/drawing/2014/main" id="{97DB5A4B-3A21-75B2-7556-D24C905B824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916113"/>
            <a:ext cx="3455988" cy="611187"/>
            <a:chOff x="3846442" y="980746"/>
            <a:chExt cx="4607128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132CBF0A-A3F0-A41F-0982-84EC4EF0B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3864315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7437EB5A-32F8-5CF9-97DC-DDD4271690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890E9F27-BF40-91FE-8561-86F754431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F4054654-3DBF-95E3-6255-3C7A2D30B237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6" name="文本框 27">
              <a:extLst>
                <a:ext uri="{FF2B5EF4-FFF2-40B4-BE49-F238E27FC236}">
                  <a16:creationId xmlns:a16="http://schemas.microsoft.com/office/drawing/2014/main" id="{C8DE3E75-673F-0376-A5E7-543B89894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latin typeface="黑体" panose="02010609060101010101" pitchFamily="49" charset="-122"/>
                  <a:ea typeface="方正粗宋简体"/>
                  <a:cs typeface="方正粗宋简体"/>
                </a:rPr>
                <a:t>数学基础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77FB53C6-1B78-D56A-3F07-30740E8D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F3C5E8C-F07E-4F2C-D2C5-3F59CA0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656" name="组合 62">
            <a:extLst>
              <a:ext uri="{FF2B5EF4-FFF2-40B4-BE49-F238E27FC236}">
                <a16:creationId xmlns:a16="http://schemas.microsoft.com/office/drawing/2014/main" id="{34744157-D460-7F84-FDD9-AAFFDD444362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2603500"/>
            <a:ext cx="3275013" cy="611188"/>
            <a:chOff x="3846442" y="980746"/>
            <a:chExt cx="4367667" cy="815015"/>
          </a:xfrm>
        </p:grpSpPr>
        <p:sp>
          <p:nvSpPr>
            <p:cNvPr id="66" name="AutoShape 22">
              <a:extLst>
                <a:ext uri="{FF2B5EF4-FFF2-40B4-BE49-F238E27FC236}">
                  <a16:creationId xmlns:a16="http://schemas.microsoft.com/office/drawing/2014/main" id="{C3C10920-E106-5B7A-22B6-25C1CBD5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7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2">
              <a:extLst>
                <a:ext uri="{FF2B5EF4-FFF2-40B4-BE49-F238E27FC236}">
                  <a16:creationId xmlns:a16="http://schemas.microsoft.com/office/drawing/2014/main" id="{6B50122D-59F4-E6E2-C798-E9CC8A851A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E84D7A9C-0948-2053-E3AE-FAB0D2877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文本框 28">
                <a:extLst>
                  <a:ext uri="{FF2B5EF4-FFF2-40B4-BE49-F238E27FC236}">
                    <a16:creationId xmlns:a16="http://schemas.microsoft.com/office/drawing/2014/main" id="{585749D0-0B91-A3AD-8E4D-D9ECAF66BF70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3" name="文本框 27">
              <a:extLst>
                <a:ext uri="{FF2B5EF4-FFF2-40B4-BE49-F238E27FC236}">
                  <a16:creationId xmlns:a16="http://schemas.microsoft.com/office/drawing/2014/main" id="{951345F0-6711-C35B-A9D5-6D36D2C64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</a:rPr>
                <a:t>最优解</a:t>
              </a:r>
            </a:p>
          </p:txBody>
        </p:sp>
      </p:grpSp>
      <p:grpSp>
        <p:nvGrpSpPr>
          <p:cNvPr id="27657" name="组合 82">
            <a:extLst>
              <a:ext uri="{FF2B5EF4-FFF2-40B4-BE49-F238E27FC236}">
                <a16:creationId xmlns:a16="http://schemas.microsoft.com/office/drawing/2014/main" id="{6647E6FF-D792-9F99-257B-623918274A8A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335338"/>
            <a:ext cx="3275013" cy="611187"/>
            <a:chOff x="3846442" y="980746"/>
            <a:chExt cx="4367668" cy="815015"/>
          </a:xfrm>
        </p:grpSpPr>
        <p:sp>
          <p:nvSpPr>
            <p:cNvPr id="84" name="AutoShape 22">
              <a:extLst>
                <a:ext uri="{FF2B5EF4-FFF2-40B4-BE49-F238E27FC236}">
                  <a16:creationId xmlns:a16="http://schemas.microsoft.com/office/drawing/2014/main" id="{4784E6FA-230A-021E-80F0-18EAF897F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8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2">
              <a:extLst>
                <a:ext uri="{FF2B5EF4-FFF2-40B4-BE49-F238E27FC236}">
                  <a16:creationId xmlns:a16="http://schemas.microsoft.com/office/drawing/2014/main" id="{D103F2BC-7100-9253-914C-2B116F07E2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96B3BFE-C510-5DA9-8CAC-7EFD8DA3F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文本框 28">
                <a:extLst>
                  <a:ext uri="{FF2B5EF4-FFF2-40B4-BE49-F238E27FC236}">
                    <a16:creationId xmlns:a16="http://schemas.microsoft.com/office/drawing/2014/main" id="{71748860-F4DE-9037-2C3C-F4746A68DB69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660" name="文本框 27">
              <a:extLst>
                <a:ext uri="{FF2B5EF4-FFF2-40B4-BE49-F238E27FC236}">
                  <a16:creationId xmlns:a16="http://schemas.microsoft.com/office/drawing/2014/main" id="{F031C68E-CDAD-B5DF-62F1-F15D84460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</a:rPr>
                <a:t>代表性算法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5085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/>
              <p:nvPr/>
            </p:nvSpPr>
            <p:spPr>
              <a:xfrm>
                <a:off x="250825" y="1285412"/>
                <a:ext cx="8740393" cy="255736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选择初始点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可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根据先验知识选择，亦可任意选择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以此为起点，优化算法产生一个序列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当达到某一个终止条件时，算法停止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85412"/>
                <a:ext cx="8740393" cy="2557367"/>
              </a:xfrm>
              <a:prstGeom prst="rect">
                <a:avLst/>
              </a:prstGeom>
              <a:blipFill>
                <a:blip r:embed="rId4"/>
                <a:stretch>
                  <a:fillRect l="-1113" t="-1659" r="-209" b="-4739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CBBDAF7-B57D-83AD-00BE-20826F0F6146}"/>
              </a:ext>
            </a:extLst>
          </p:cNvPr>
          <p:cNvSpPr txBox="1"/>
          <p:nvPr/>
        </p:nvSpPr>
        <p:spPr>
          <a:xfrm>
            <a:off x="201803" y="4402704"/>
            <a:ext cx="8740393" cy="1740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如何产生解序列是一个优化算法的重点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4000"/>
              </a:lnSpc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终止条件包括解没有改进，或者迭代次数达到给定值等等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8869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/>
              <p:nvPr/>
            </p:nvSpPr>
            <p:spPr>
              <a:xfrm>
                <a:off x="250825" y="1285412"/>
                <a:ext cx="8740393" cy="45579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算法使用有关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的信息，也可能使用来自早期迭代的信息，决定如何从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移动到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255588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单调算法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：找到函数值低于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的新迭代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255588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非单调算法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：不坚持每一步都减小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，而是要求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在规定的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次迭代后减小，即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从当前点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移动到新的迭代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有两种代表策略：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线搜索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信赖域方法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CC3166-E0AC-0978-C602-8FC5123C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85412"/>
                <a:ext cx="8740393" cy="4557914"/>
              </a:xfrm>
              <a:prstGeom prst="rect">
                <a:avLst/>
              </a:prstGeom>
              <a:blipFill>
                <a:blip r:embed="rId4"/>
                <a:stretch>
                  <a:fillRect l="-1395" t="-1070" r="-1116" b="-240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44369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线搜索策略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/>
              <p:nvPr/>
            </p:nvSpPr>
            <p:spPr>
              <a:xfrm>
                <a:off x="433589" y="1709676"/>
                <a:ext cx="8592424" cy="366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选择方向向量：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从当前迭代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开始沿此方向搜索具有较低函数值的新迭代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在新迭代点，计算新的方向（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）和步长（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），并重复以上过程达到终止条件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9" y="1709676"/>
                <a:ext cx="8592424" cy="3668248"/>
              </a:xfrm>
              <a:prstGeom prst="rect">
                <a:avLst/>
              </a:prstGeom>
              <a:blipFill>
                <a:blip r:embed="rId4"/>
                <a:stretch>
                  <a:fillRect l="-1206" t="-1163" b="-2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8470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线搜索策略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/>
              <p:nvPr/>
            </p:nvSpPr>
            <p:spPr>
              <a:xfrm>
                <a:off x="307313" y="901433"/>
                <a:ext cx="8592424" cy="549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如何确定搜索步长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当搜索方向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确定以后，可以通过最小化以下问题来确定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              </m:t>
                                  </m:r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&gt;0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一般来说，有两种方法设定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166688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直接求解以上问题，但是优化过程将添加额外的开销，而且没有必要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166688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线搜索算法可以生成有限数量的试验步长，直到找到一个近似最小步长的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901433"/>
                <a:ext cx="8592424" cy="5495543"/>
              </a:xfrm>
              <a:prstGeom prst="rect">
                <a:avLst/>
              </a:prstGeom>
              <a:blipFill>
                <a:blip r:embed="rId4"/>
                <a:stretch>
                  <a:fillRect l="-1206" t="-888" b="-1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1235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信赖域策略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/>
              <p:nvPr/>
            </p:nvSpPr>
            <p:spPr>
              <a:xfrm>
                <a:off x="200844" y="839788"/>
                <a:ext cx="8755523" cy="351070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信赖域方法关键步骤如下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利用有关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的信息构建模型函数 （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model function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，使其在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附近与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相近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但是当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远离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可能不能很好地对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近似，因此需要将基于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搜索限制在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周围的信赖域（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trust region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）内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4" y="839788"/>
                <a:ext cx="8755523" cy="3510705"/>
              </a:xfrm>
              <a:prstGeom prst="rect">
                <a:avLst/>
              </a:prstGeom>
              <a:blipFill>
                <a:blip r:embed="rId4"/>
                <a:stretch>
                  <a:fillRect l="-1390" t="-1209" r="-5351" b="-362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C76AAB4-119B-20DD-BE02-CF2A95AAF839}"/>
                  </a:ext>
                </a:extLst>
              </p:cNvPr>
              <p:cNvSpPr txBox="1"/>
              <p:nvPr/>
            </p:nvSpPr>
            <p:spPr>
              <a:xfrm>
                <a:off x="200844" y="4632053"/>
                <a:ext cx="8755523" cy="189487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信赖域方法通过求解以下问题得到搜索方向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信赖域内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不能充分下降，则对信赖域进行收缩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C76AAB4-119B-20DD-BE02-CF2A95AA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4" y="4632053"/>
                <a:ext cx="8755523" cy="1894878"/>
              </a:xfrm>
              <a:prstGeom prst="rect">
                <a:avLst/>
              </a:prstGeom>
              <a:blipFill>
                <a:blip r:embed="rId5"/>
                <a:stretch>
                  <a:fillRect l="-1390" t="-2229" b="-605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9137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信赖域策略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/>
              <p:nvPr/>
            </p:nvSpPr>
            <p:spPr>
              <a:xfrm>
                <a:off x="307313" y="1521939"/>
                <a:ext cx="8755523" cy="38141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通常信赖域定义为半径大小为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球体：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也可以使用椭球体和超立方体等定义信赖域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通常定义为二次函数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处的一阶导数相同，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矩阵或者其近似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521939"/>
                <a:ext cx="8755523" cy="3814121"/>
              </a:xfrm>
              <a:prstGeom prst="rect">
                <a:avLst/>
              </a:prstGeom>
              <a:blipFill>
                <a:blip r:embed="rId4"/>
                <a:stretch>
                  <a:fillRect l="-1183" t="-1280" r="-626" b="-32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78479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52">
            <a:extLst>
              <a:ext uri="{FF2B5EF4-FFF2-40B4-BE49-F238E27FC236}">
                <a16:creationId xmlns:a16="http://schemas.microsoft.com/office/drawing/2014/main" id="{23139565-438F-7551-C923-C5A1BE320E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23F006-C521-C3F2-64AD-EF688501FA8C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EDB7367-A11E-0536-2898-E0D9AEEB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F49CD5E1-2983-DCA4-DC5B-4F762BC4D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8C89A5-45CB-B81E-D5AD-BC9F8684E91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代表性算法</a:t>
              </a:r>
            </a:p>
          </p:txBody>
        </p:sp>
      </p:grpSp>
      <p:pic>
        <p:nvPicPr>
          <p:cNvPr id="44035" name="图片 12" descr="641.jpg">
            <a:extLst>
              <a:ext uri="{FF2B5EF4-FFF2-40B4-BE49-F238E27FC236}">
                <a16:creationId xmlns:a16="http://schemas.microsoft.com/office/drawing/2014/main" id="{3DC10D64-2B53-0481-8B31-6B72061F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>
            <a:extLst>
              <a:ext uri="{FF2B5EF4-FFF2-40B4-BE49-F238E27FC236}">
                <a16:creationId xmlns:a16="http://schemas.microsoft.com/office/drawing/2014/main" id="{B01E8923-3F41-8F62-FCD1-4E149CB4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244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搜索策略比较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/>
              <p:nvPr/>
            </p:nvSpPr>
            <p:spPr>
              <a:xfrm>
                <a:off x="250825" y="1462944"/>
                <a:ext cx="8755523" cy="433144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线搜索策略和信赖域策略的区别在于如何确定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搜索方向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搜索步长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线搜索策略先确定搜索方向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在此基础上确定搜索步长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信赖域策略先确定信赖域大小（对搜索步长进行了限制），在此基础上确定搜索方向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后续章节会对两种搜索策略进行详细介绍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5B2921-1079-C1BE-A68D-1AA26C6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462944"/>
                <a:ext cx="8755523" cy="4331442"/>
              </a:xfrm>
              <a:prstGeom prst="rect">
                <a:avLst/>
              </a:prstGeom>
              <a:blipFill>
                <a:blip r:embed="rId4"/>
                <a:stretch>
                  <a:fillRect l="-1393" t="-1125" r="-1045" b="-239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404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444202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678113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916113"/>
            <a:ext cx="3455988" cy="611187"/>
            <a:chOff x="3846442" y="980746"/>
            <a:chExt cx="4607128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3864315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latin typeface="黑体" panose="02010609060101010101" pitchFamily="49" charset="-122"/>
                  <a:ea typeface="方正粗宋简体"/>
                  <a:cs typeface="方正粗宋简体"/>
                </a:rPr>
                <a:t>数学基础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272" name="组合 62">
            <a:extLst>
              <a:ext uri="{FF2B5EF4-FFF2-40B4-BE49-F238E27FC236}">
                <a16:creationId xmlns:a16="http://schemas.microsoft.com/office/drawing/2014/main" id="{ADD52D59-9558-14EB-FED6-74913566DC64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2603500"/>
            <a:ext cx="3275013" cy="611188"/>
            <a:chOff x="3846442" y="980746"/>
            <a:chExt cx="4367667" cy="815015"/>
          </a:xfrm>
        </p:grpSpPr>
        <p:sp>
          <p:nvSpPr>
            <p:cNvPr id="66" name="AutoShape 22">
              <a:extLst>
                <a:ext uri="{FF2B5EF4-FFF2-40B4-BE49-F238E27FC236}">
                  <a16:creationId xmlns:a16="http://schemas.microsoft.com/office/drawing/2014/main" id="{75A16028-5C9A-F47E-F2A0-54BFE169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7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2">
              <a:extLst>
                <a:ext uri="{FF2B5EF4-FFF2-40B4-BE49-F238E27FC236}">
                  <a16:creationId xmlns:a16="http://schemas.microsoft.com/office/drawing/2014/main" id="{DAF8CBDC-8459-5AB3-AA9F-74D1AAB7D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006A1B8-6EE9-C3DF-761D-81055F33E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文本框 28">
                <a:extLst>
                  <a:ext uri="{FF2B5EF4-FFF2-40B4-BE49-F238E27FC236}">
                    <a16:creationId xmlns:a16="http://schemas.microsoft.com/office/drawing/2014/main" id="{83E3E15F-C6D9-FD85-3CF0-5D94B271FBF0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79" name="文本框 27">
              <a:extLst>
                <a:ext uri="{FF2B5EF4-FFF2-40B4-BE49-F238E27FC236}">
                  <a16:creationId xmlns:a16="http://schemas.microsoft.com/office/drawing/2014/main" id="{0E3657F3-1747-6101-7F14-D394ADAA9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00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最优解</a:t>
              </a:r>
            </a:p>
          </p:txBody>
        </p:sp>
      </p:grpSp>
      <p:grpSp>
        <p:nvGrpSpPr>
          <p:cNvPr id="11273" name="组合 82">
            <a:extLst>
              <a:ext uri="{FF2B5EF4-FFF2-40B4-BE49-F238E27FC236}">
                <a16:creationId xmlns:a16="http://schemas.microsoft.com/office/drawing/2014/main" id="{9855EB60-01C7-F167-C1EC-A607BB1FF486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335338"/>
            <a:ext cx="3275013" cy="611187"/>
            <a:chOff x="3846442" y="980746"/>
            <a:chExt cx="4367668" cy="815015"/>
          </a:xfrm>
        </p:grpSpPr>
        <p:sp>
          <p:nvSpPr>
            <p:cNvPr id="84" name="AutoShape 22">
              <a:extLst>
                <a:ext uri="{FF2B5EF4-FFF2-40B4-BE49-F238E27FC236}">
                  <a16:creationId xmlns:a16="http://schemas.microsoft.com/office/drawing/2014/main" id="{7BF5A087-8BB2-0709-34B9-990AFF6F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8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2">
              <a:extLst>
                <a:ext uri="{FF2B5EF4-FFF2-40B4-BE49-F238E27FC236}">
                  <a16:creationId xmlns:a16="http://schemas.microsoft.com/office/drawing/2014/main" id="{3B86B86D-B124-03D3-C952-658BCF0CF2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3B6B920-54B8-0209-A751-D5B51E9D73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文本框 28">
                <a:extLst>
                  <a:ext uri="{FF2B5EF4-FFF2-40B4-BE49-F238E27FC236}">
                    <a16:creationId xmlns:a16="http://schemas.microsoft.com/office/drawing/2014/main" id="{8DCDDEDA-14FF-88D1-5C7B-74132ACE9E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76" name="文本框 27">
              <a:extLst>
                <a:ext uri="{FF2B5EF4-FFF2-40B4-BE49-F238E27FC236}">
                  <a16:creationId xmlns:a16="http://schemas.microsoft.com/office/drawing/2014/main" id="{B3F13A97-06CA-A8B2-EA51-2BF0B5012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00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代表性算法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5B2921-1079-C1BE-A68D-1AA26C6C3C3C}"/>
              </a:ext>
            </a:extLst>
          </p:cNvPr>
          <p:cNvSpPr txBox="1"/>
          <p:nvPr/>
        </p:nvSpPr>
        <p:spPr>
          <a:xfrm>
            <a:off x="283804" y="2888623"/>
            <a:ext cx="8755523" cy="13490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the attentions!</a:t>
            </a:r>
          </a:p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55166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F4B58DF-3893-AF63-B241-B26F42A0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F21F87C6-BE34-2B9E-CFAA-254DA957F915}"/>
              </a:ext>
            </a:extLst>
          </p:cNvPr>
          <p:cNvGrpSpPr/>
          <p:nvPr/>
        </p:nvGrpSpPr>
        <p:grpSpPr>
          <a:xfrm>
            <a:off x="1150831" y="2444202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AAC58AD-00C3-6926-83CF-47773BFA20E0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339DCE3-78D4-8C96-FE9A-331A81DDC4C9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8FF4A91-322C-F437-4ED5-F80E248CCC66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744C585-70F7-8128-1BA1-EE2EE8AC55ED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800793C-6D0D-4C56-F5FB-81E73B0F7C10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28F2723-E610-0053-B288-1A44C739F190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1A4C68F-7B6A-38F5-CD1B-6C2F64B214A9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316" name="文本框 9">
            <a:extLst>
              <a:ext uri="{FF2B5EF4-FFF2-40B4-BE49-F238E27FC236}">
                <a16:creationId xmlns:a16="http://schemas.microsoft.com/office/drawing/2014/main" id="{DD6635B4-257A-3E1E-3FAA-BCED96FC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678113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3317" name="组合 74">
            <a:extLst>
              <a:ext uri="{FF2B5EF4-FFF2-40B4-BE49-F238E27FC236}">
                <a16:creationId xmlns:a16="http://schemas.microsoft.com/office/drawing/2014/main" id="{9CE6B5ED-F028-F195-2558-37CFFDEECACB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916113"/>
            <a:ext cx="3455988" cy="611187"/>
            <a:chOff x="3846442" y="980746"/>
            <a:chExt cx="4607128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B76F3AB9-F055-3F99-EACE-7246E82F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3864315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5D6A8B1-9E1C-9F3C-5948-A4CC86CDF0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150FCA8-40B2-38BC-0522-2D2218DF2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CAF7A6E8-7130-0E91-CF14-560C5D638434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330" name="文本框 27">
              <a:extLst>
                <a:ext uri="{FF2B5EF4-FFF2-40B4-BE49-F238E27FC236}">
                  <a16:creationId xmlns:a16="http://schemas.microsoft.com/office/drawing/2014/main" id="{90FD4CAD-7716-D08E-650F-AA0C8C3B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数学基础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B8158165-C5F4-F7FE-0BC5-A84C5D6A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1821994-6AED-0667-03DD-796ECE36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320" name="组合 62">
            <a:extLst>
              <a:ext uri="{FF2B5EF4-FFF2-40B4-BE49-F238E27FC236}">
                <a16:creationId xmlns:a16="http://schemas.microsoft.com/office/drawing/2014/main" id="{79A31AE7-863D-F8CA-58D1-98B62110A9D6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2603500"/>
            <a:ext cx="3275013" cy="611188"/>
            <a:chOff x="3846442" y="980746"/>
            <a:chExt cx="4367667" cy="815015"/>
          </a:xfrm>
        </p:grpSpPr>
        <p:sp>
          <p:nvSpPr>
            <p:cNvPr id="66" name="AutoShape 22">
              <a:extLst>
                <a:ext uri="{FF2B5EF4-FFF2-40B4-BE49-F238E27FC236}">
                  <a16:creationId xmlns:a16="http://schemas.microsoft.com/office/drawing/2014/main" id="{3CEC4E9E-F120-2B4A-E148-F04772C8E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7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2">
              <a:extLst>
                <a:ext uri="{FF2B5EF4-FFF2-40B4-BE49-F238E27FC236}">
                  <a16:creationId xmlns:a16="http://schemas.microsoft.com/office/drawing/2014/main" id="{7E62ED50-F361-AF27-450E-502001D1F4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6521FC9-E953-2465-A632-E03537F328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文本框 28">
                <a:extLst>
                  <a:ext uri="{FF2B5EF4-FFF2-40B4-BE49-F238E27FC236}">
                    <a16:creationId xmlns:a16="http://schemas.microsoft.com/office/drawing/2014/main" id="{C717F689-FD2B-DB2E-268F-0D6EA3F623F9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327" name="文本框 27">
              <a:extLst>
                <a:ext uri="{FF2B5EF4-FFF2-40B4-BE49-F238E27FC236}">
                  <a16:creationId xmlns:a16="http://schemas.microsoft.com/office/drawing/2014/main" id="{344E4FCD-CECA-0FF8-7547-8EF7C5E3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00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最优解</a:t>
              </a:r>
            </a:p>
          </p:txBody>
        </p:sp>
      </p:grpSp>
      <p:grpSp>
        <p:nvGrpSpPr>
          <p:cNvPr id="13321" name="组合 82">
            <a:extLst>
              <a:ext uri="{FF2B5EF4-FFF2-40B4-BE49-F238E27FC236}">
                <a16:creationId xmlns:a16="http://schemas.microsoft.com/office/drawing/2014/main" id="{1196B625-A202-32FC-C858-B1D5F722DE1E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335338"/>
            <a:ext cx="3275013" cy="611187"/>
            <a:chOff x="3846442" y="980746"/>
            <a:chExt cx="4367668" cy="815015"/>
          </a:xfrm>
        </p:grpSpPr>
        <p:sp>
          <p:nvSpPr>
            <p:cNvPr id="84" name="AutoShape 22">
              <a:extLst>
                <a:ext uri="{FF2B5EF4-FFF2-40B4-BE49-F238E27FC236}">
                  <a16:creationId xmlns:a16="http://schemas.microsoft.com/office/drawing/2014/main" id="{BB8971A3-CC95-F64F-54B9-E4CCFF8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322" y="1052721"/>
              <a:ext cx="3863788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2">
              <a:extLst>
                <a:ext uri="{FF2B5EF4-FFF2-40B4-BE49-F238E27FC236}">
                  <a16:creationId xmlns:a16="http://schemas.microsoft.com/office/drawing/2014/main" id="{8CB5CB7C-C8BF-FC5F-0AC1-AC59BA495B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E51D34B-C65C-003E-C9DC-95134E7D87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文本框 28">
                <a:extLst>
                  <a:ext uri="{FF2B5EF4-FFF2-40B4-BE49-F238E27FC236}">
                    <a16:creationId xmlns:a16="http://schemas.microsoft.com/office/drawing/2014/main" id="{D61B9EC9-42C1-A741-226A-0242159D4197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324" name="文本框 27">
              <a:extLst>
                <a:ext uri="{FF2B5EF4-FFF2-40B4-BE49-F238E27FC236}">
                  <a16:creationId xmlns:a16="http://schemas.microsoft.com/office/drawing/2014/main" id="{DAF18345-C3CA-2EF9-4D01-5F515BC34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845" y="1155519"/>
              <a:ext cx="33782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>
                  <a:solidFill>
                    <a:srgbClr val="00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代表性算法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52">
            <a:extLst>
              <a:ext uri="{FF2B5EF4-FFF2-40B4-BE49-F238E27FC236}">
                <a16:creationId xmlns:a16="http://schemas.microsoft.com/office/drawing/2014/main" id="{B894FCD3-F4B2-745A-6FBB-B9648B51190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E4ECCBEF-B55C-0D0A-39F5-2BFDC4FC1C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126" y="1268760"/>
            <a:ext cx="8713788" cy="4987925"/>
          </a:xfrm>
          <a:prstGeom prst="rect">
            <a:avLst/>
          </a:prstGeom>
          <a:blipFill>
            <a:blip r:embed="rId4"/>
            <a:stretch>
              <a:fillRect l="-1260" t="-1345" b="-1345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5365" name="文本框 1">
            <a:extLst>
              <a:ext uri="{FF2B5EF4-FFF2-40B4-BE49-F238E27FC236}">
                <a16:creationId xmlns:a16="http://schemas.microsoft.com/office/drawing/2014/main" id="{700914BF-E3B8-DCF0-1C83-B27976DB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向量和矩阵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52">
            <a:extLst>
              <a:ext uri="{FF2B5EF4-FFF2-40B4-BE49-F238E27FC236}">
                <a16:creationId xmlns:a16="http://schemas.microsoft.com/office/drawing/2014/main" id="{DFB9EACC-1C09-8A4F-E240-5B427C3E7DD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B74E2E1-B4D8-57C9-EA1C-3D091A855397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16124D2D-A8BD-DDD3-9F8E-DAAED8002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CB62A75-3DAF-9B70-61B4-2C0F8DD0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8942DD-6B19-60DB-2AC5-BEC80FEC9901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17411" name="图片 12" descr="641.jpg">
            <a:extLst>
              <a:ext uri="{FF2B5EF4-FFF2-40B4-BE49-F238E27FC236}">
                <a16:creationId xmlns:a16="http://schemas.microsoft.com/office/drawing/2014/main" id="{A6745061-152F-EE84-61BE-669C6704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62680CED-1E74-87A5-B707-DDEE8959F5F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3589" y="1412776"/>
            <a:ext cx="8713788" cy="4987925"/>
          </a:xfrm>
          <a:prstGeom prst="rect">
            <a:avLst/>
          </a:prstGeom>
          <a:blipFill>
            <a:blip r:embed="rId4"/>
            <a:stretch>
              <a:fillRect l="-1189" t="-1589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53E6D392-2AB0-B533-A8A0-BD25CDD8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向量范数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52">
            <a:extLst>
              <a:ext uri="{FF2B5EF4-FFF2-40B4-BE49-F238E27FC236}">
                <a16:creationId xmlns:a16="http://schemas.microsoft.com/office/drawing/2014/main" id="{50BBA7A1-5FE0-0F68-7CF6-F93039222C5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09FF809-5E09-C959-9618-D7AC2D164D16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F979EF1-633A-94B4-E7AB-2DF3FAA1A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EB3E6DA-906E-BF17-B3D6-7BE2F43C3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94137B-579B-FBC7-7A74-116DD0F53FE4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19459" name="图片 12" descr="641.jpg">
            <a:extLst>
              <a:ext uri="{FF2B5EF4-FFF2-40B4-BE49-F238E27FC236}">
                <a16:creationId xmlns:a16="http://schemas.microsoft.com/office/drawing/2014/main" id="{0B0BA51E-4FDA-94A3-138D-F4ED4A34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1">
            <a:extLst>
              <a:ext uri="{FF2B5EF4-FFF2-40B4-BE49-F238E27FC236}">
                <a16:creationId xmlns:a16="http://schemas.microsoft.com/office/drawing/2014/main" id="{2ED9FBE0-9CB2-7C6E-757C-215FB5566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矩阵范数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C5A2D60-BEAC-7C85-82BB-2D9E3BF4B3B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3862" y="1124744"/>
            <a:ext cx="8713788" cy="4987925"/>
          </a:xfrm>
          <a:prstGeom prst="rect">
            <a:avLst/>
          </a:prstGeom>
          <a:blipFill>
            <a:blip r:embed="rId4"/>
            <a:stretch>
              <a:fillRect l="-1260" b="-452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52">
            <a:extLst>
              <a:ext uri="{FF2B5EF4-FFF2-40B4-BE49-F238E27FC236}">
                <a16:creationId xmlns:a16="http://schemas.microsoft.com/office/drawing/2014/main" id="{C755E250-DD74-9AEC-2D62-5BC74A8CD02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D014F07-7B44-FA84-7D40-D4E09F9D6C65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17965598-3B5E-5EC3-81C9-A1BA3E0D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610F3DB-5309-A997-9458-A9AAA5FE5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6A8745-9E23-DB94-6541-9597DA4F9649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21507" name="图片 12" descr="641.jpg">
            <a:extLst>
              <a:ext uri="{FF2B5EF4-FFF2-40B4-BE49-F238E27FC236}">
                <a16:creationId xmlns:a16="http://schemas.microsoft.com/office/drawing/2014/main" id="{B1D40E94-2469-8DC7-C3F9-3F885486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文本框 1">
            <a:extLst>
              <a:ext uri="{FF2B5EF4-FFF2-40B4-BE49-F238E27FC236}">
                <a16:creationId xmlns:a16="http://schemas.microsoft.com/office/drawing/2014/main" id="{C9A51909-1F3B-C8F1-6229-D7CF5AD1F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AF6E93-7A20-4D76-EC77-01CA58271C3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5106" y="901433"/>
            <a:ext cx="8713788" cy="5976664"/>
          </a:xfrm>
          <a:prstGeom prst="rect">
            <a:avLst/>
          </a:prstGeom>
          <a:blipFill>
            <a:blip r:embed="rId4"/>
            <a:stretch>
              <a:fillRect l="-1189" t="-132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52">
            <a:extLst>
              <a:ext uri="{FF2B5EF4-FFF2-40B4-BE49-F238E27FC236}">
                <a16:creationId xmlns:a16="http://schemas.microsoft.com/office/drawing/2014/main" id="{2A46C4C4-ECF4-C015-410B-00920637DE2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8913"/>
            <a:ext cx="2736850" cy="511175"/>
            <a:chOff x="334963" y="55943"/>
            <a:chExt cx="3648801" cy="68209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7700ADB-7DF0-4EB4-EDB9-9C9FCD3F4491}"/>
                </a:ext>
              </a:extLst>
            </p:cNvPr>
            <p:cNvGrpSpPr/>
            <p:nvPr/>
          </p:nvGrpSpPr>
          <p:grpSpPr>
            <a:xfrm>
              <a:off x="334963" y="117437"/>
              <a:ext cx="487692" cy="394102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F92FCB5-207E-4C78-0431-F139E568D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8F239C4-C6C1-D141-8FFC-779123764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2FD54F-0A73-F0AA-9518-EC802396962D}"/>
                </a:ext>
              </a:extLst>
            </p:cNvPr>
            <p:cNvSpPr txBox="1"/>
            <p:nvPr/>
          </p:nvSpPr>
          <p:spPr>
            <a:xfrm>
              <a:off x="877619" y="55943"/>
              <a:ext cx="3106145" cy="68209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数学基础</a:t>
              </a:r>
            </a:p>
          </p:txBody>
        </p:sp>
      </p:grpSp>
      <p:pic>
        <p:nvPicPr>
          <p:cNvPr id="23555" name="图片 12" descr="641.jpg">
            <a:extLst>
              <a:ext uri="{FF2B5EF4-FFF2-40B4-BE49-F238E27FC236}">
                <a16:creationId xmlns:a16="http://schemas.microsoft.com/office/drawing/2014/main" id="{E4DF41A2-6F6D-1275-F7F8-A2A11B30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1">
            <a:extLst>
              <a:ext uri="{FF2B5EF4-FFF2-40B4-BE49-F238E27FC236}">
                <a16:creationId xmlns:a16="http://schemas.microsoft.com/office/drawing/2014/main" id="{75C7B282-AE59-9410-D8CC-F4230FE0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4313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2D6ADA-DD8E-091D-1AA1-EDCA6531416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6586" y="1124744"/>
            <a:ext cx="9037414" cy="5976664"/>
          </a:xfrm>
          <a:prstGeom prst="rect">
            <a:avLst/>
          </a:prstGeom>
          <a:blipFill>
            <a:blip r:embed="rId4"/>
            <a:stretch>
              <a:fillRect l="-1146" t="-132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475</TotalTime>
  <Words>847</Words>
  <Application>Microsoft Office PowerPoint</Application>
  <PresentationFormat>全屏显示(4:3)</PresentationFormat>
  <Paragraphs>171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黑体</vt:lpstr>
      <vt:lpstr>楷体</vt:lpstr>
      <vt:lpstr>微软雅黑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WANGBing-Chuan</dc:creator>
  <cp:lastModifiedBy>WANGBing-Chuan</cp:lastModifiedBy>
  <cp:revision>34</cp:revision>
  <dcterms:created xsi:type="dcterms:W3CDTF">2023-08-12T02:18:42Z</dcterms:created>
  <dcterms:modified xsi:type="dcterms:W3CDTF">2023-11-13T10:26:58Z</dcterms:modified>
</cp:coreProperties>
</file>