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 id="2147483756" r:id="rId2"/>
    <p:sldMasterId id="2147483768" r:id="rId3"/>
    <p:sldMasterId id="2147483782" r:id="rId4"/>
  </p:sldMasterIdLst>
  <p:sldIdLst>
    <p:sldId id="256" r:id="rId5"/>
    <p:sldId id="368" r:id="rId6"/>
    <p:sldId id="366" r:id="rId7"/>
    <p:sldId id="258" r:id="rId8"/>
    <p:sldId id="259" r:id="rId9"/>
    <p:sldId id="885" r:id="rId10"/>
    <p:sldId id="260" r:id="rId11"/>
    <p:sldId id="376" r:id="rId12"/>
    <p:sldId id="263" r:id="rId13"/>
    <p:sldId id="264" r:id="rId14"/>
    <p:sldId id="377" r:id="rId15"/>
    <p:sldId id="265" r:id="rId16"/>
    <p:sldId id="266" r:id="rId17"/>
    <p:sldId id="267" r:id="rId18"/>
    <p:sldId id="268" r:id="rId19"/>
    <p:sldId id="269" r:id="rId20"/>
    <p:sldId id="270" r:id="rId21"/>
    <p:sldId id="271" r:id="rId22"/>
    <p:sldId id="272" r:id="rId23"/>
    <p:sldId id="273" r:id="rId24"/>
    <p:sldId id="378" r:id="rId25"/>
    <p:sldId id="274" r:id="rId26"/>
    <p:sldId id="275" r:id="rId27"/>
    <p:sldId id="276" r:id="rId28"/>
    <p:sldId id="277" r:id="rId29"/>
    <p:sldId id="278" r:id="rId30"/>
    <p:sldId id="279" r:id="rId31"/>
    <p:sldId id="280" r:id="rId32"/>
    <p:sldId id="281" r:id="rId33"/>
    <p:sldId id="282" r:id="rId34"/>
    <p:sldId id="283" r:id="rId35"/>
    <p:sldId id="284" r:id="rId36"/>
    <p:sldId id="379"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69" r:id="rId55"/>
    <p:sldId id="302" r:id="rId56"/>
    <p:sldId id="303" r:id="rId57"/>
    <p:sldId id="304" r:id="rId58"/>
    <p:sldId id="305" r:id="rId59"/>
    <p:sldId id="307" r:id="rId60"/>
    <p:sldId id="308" r:id="rId61"/>
    <p:sldId id="380" r:id="rId62"/>
    <p:sldId id="309" r:id="rId63"/>
    <p:sldId id="310" r:id="rId64"/>
    <p:sldId id="311" r:id="rId65"/>
    <p:sldId id="312" r:id="rId66"/>
    <p:sldId id="313"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836" r:id="rId80"/>
    <p:sldId id="837" r:id="rId81"/>
    <p:sldId id="902" r:id="rId82"/>
    <p:sldId id="903" r:id="rId83"/>
    <p:sldId id="346" r:id="rId84"/>
    <p:sldId id="370" r:id="rId85"/>
    <p:sldId id="371" r:id="rId86"/>
    <p:sldId id="349" r:id="rId87"/>
    <p:sldId id="350" r:id="rId88"/>
    <p:sldId id="352" r:id="rId89"/>
    <p:sldId id="353" r:id="rId90"/>
    <p:sldId id="354" r:id="rId91"/>
    <p:sldId id="355" r:id="rId92"/>
    <p:sldId id="356" r:id="rId93"/>
    <p:sldId id="357" r:id="rId94"/>
    <p:sldId id="372" r:id="rId95"/>
    <p:sldId id="373" r:id="rId96"/>
    <p:sldId id="358" r:id="rId97"/>
    <p:sldId id="374" r:id="rId98"/>
    <p:sldId id="360" r:id="rId99"/>
    <p:sldId id="375" r:id="rId100"/>
    <p:sldId id="362" r:id="rId101"/>
    <p:sldId id="363" r:id="rId102"/>
    <p:sldId id="364" r:id="rId103"/>
    <p:sldId id="365" r:id="rId10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2625" autoAdjust="0"/>
    <p:restoredTop sz="94660"/>
  </p:normalViewPr>
  <p:slideViewPr>
    <p:cSldViewPr>
      <p:cViewPr varScale="1">
        <p:scale>
          <a:sx n="64" d="100"/>
          <a:sy n="64" d="100"/>
        </p:scale>
        <p:origin x="60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4"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5.wmf"/><Relationship Id="rId4"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fld id="{457A8DA8-B118-462F-89E8-5F42D6B30CF2}" type="datetime4">
              <a:rPr lang="en-US" altLang="zh-CN"/>
              <a:pPr>
                <a:defRPr/>
              </a:pPr>
              <a:t>March 7, 2022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AF270217-50B2-43FD-9235-46F21B72C0C6}"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E33322BA-9253-4181-8398-5141A0849BC5}" type="datetime4">
              <a:rPr lang="en-US" altLang="zh-CN"/>
              <a:pPr>
                <a:defRPr/>
              </a:pPr>
              <a:t>March 7, 2022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DC1B46B-B543-42FF-A799-9C174EC3B7D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5581E257-F23C-4649-AD10-0A75009DC855}" type="datetime4">
              <a:rPr lang="en-US" altLang="zh-CN"/>
              <a:pPr>
                <a:defRPr/>
              </a:pPr>
              <a:t>March 7, 2022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F1CB31A-5093-4A7F-A8DD-5D60689B7556}"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A432A51-48D6-4A11-9E3C-733DD6B682BA}" type="datetime4">
              <a:rPr lang="en-US" altLang="zh-CN"/>
              <a:pPr>
                <a:defRPr/>
              </a:pPr>
              <a:t>March 7, 2022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52EC389A-E648-4528-B96C-62CF13F848C7}"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AC3F2855-1138-4A8E-9C2C-B4782C6B9EE1}" type="datetime4">
              <a:rPr lang="en-US" altLang="zh-CN"/>
              <a:pPr>
                <a:defRPr/>
              </a:pPr>
              <a:t>March 7, 2022</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87DC6FAE-998D-467B-9BA8-00C6BDEAC1A5}"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E5A01BB5-88FA-42EF-8627-15839AFF113B}" type="datetime4">
              <a:rPr lang="en-US" altLang="zh-CN"/>
              <a:pPr>
                <a:defRPr/>
              </a:pPr>
              <a:t>March 7, 2022</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CDCFD778-F27D-4DDA-8AD3-9363CDFAD48F}"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33D0CE03-98D0-43B9-8603-4561EDC231A0}" type="datetime4">
              <a:rPr lang="en-US" altLang="zh-CN"/>
              <a:pPr>
                <a:defRPr/>
              </a:pPr>
              <a:t>March 7, 2022</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1569E57C-BFE6-4213-B17E-3405DFB05815}"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ADF0AE08-367A-4303-869C-5D5886305063}" type="datetime4">
              <a:rPr lang="en-US" altLang="zh-CN"/>
              <a:pPr>
                <a:defRPr/>
              </a:pPr>
              <a:t>March 7, 2022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F40ADE3E-D712-4F1E-9794-6453EECF21A3}"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AA0C42DC-9E24-4034-BFEB-03D4350EC6FA}" type="datetime4">
              <a:rPr lang="en-US" altLang="zh-CN"/>
              <a:pPr>
                <a:defRPr/>
              </a:pPr>
              <a:t>March 7, 2022</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8DEA8896-05E9-4475-A4D5-DD53DA655B1B}"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C9EE68B-FB20-4702-BE0C-D6E4FA41574B}" type="datetime4">
              <a:rPr lang="en-US" altLang="zh-CN"/>
              <a:pPr>
                <a:defRPr/>
              </a:pPr>
              <a:t>March 7, 2022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38C7A459-D3D4-48CE-B605-0BE3E7D7C623}"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CBBB4735-782F-4B2D-80F6-B7AA825D547B}" type="datetime4">
              <a:rPr lang="en-US" altLang="zh-CN"/>
              <a:pPr>
                <a:defRPr/>
              </a:pPr>
              <a:t>March 7, 2022</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799274C-E1FD-400E-AF8D-30D8BBE79CFE}"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1615947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2007209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18457105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76400"/>
            <a:ext cx="3848100" cy="4454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128156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14888780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2778721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324610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5" name="Rectangle 8"/>
          <p:cNvSpPr>
            <a:spLocks noGrp="1" noChangeArrowheads="1"/>
          </p:cNvSpPr>
          <p:nvPr>
            <p:ph type="ftr" sz="quarter" idx="11"/>
          </p:nvPr>
        </p:nvSpPr>
        <p:spPr>
          <a:ln/>
        </p:spPr>
        <p:txBody>
          <a:bodyPr/>
          <a:lstStyle>
            <a:lvl1pPr>
              <a:defRPr/>
            </a:lvl1pPr>
          </a:lstStyle>
          <a:p>
            <a:endParaRPr lang="zh-CN" altLang="en-US"/>
          </a:p>
        </p:txBody>
      </p:sp>
      <p:sp>
        <p:nvSpPr>
          <p:cNvPr id="6"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1859405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2171692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42214948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870993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2178308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a:xfrm>
            <a:off x="457200" y="6356350"/>
            <a:ext cx="2133600" cy="365125"/>
          </a:xfrm>
        </p:spPr>
        <p:txBody>
          <a:bodyPr/>
          <a:lstStyle/>
          <a:p>
            <a:fld id="{CE8E330D-2631-4B76-AB64-4E7A54599C96}" type="datetimeFigureOut">
              <a:rPr lang="zh-CN" altLang="en-US" smtClean="0"/>
              <a:pPr/>
              <a:t>2022/3/7 Monday</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0F509E8C-1210-43E8-8D63-AAF7F3A17523}" type="slidenum">
              <a:rPr lang="zh-CN" altLang="en-US" smtClean="0"/>
              <a:pPr/>
              <a:t>‹#›</a:t>
            </a:fld>
            <a:endParaRPr lang="zh-CN" altLang="en-US"/>
          </a:p>
        </p:txBody>
      </p:sp>
    </p:spTree>
    <p:extLst>
      <p:ext uri="{BB962C8B-B14F-4D97-AF65-F5344CB8AC3E}">
        <p14:creationId xmlns:p14="http://schemas.microsoft.com/office/powerpoint/2010/main" val="803087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06EE538-FA46-47D7-803E-9A67FB5499DA}"/>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1DDB01F0-3FB6-4305-A4FB-F2608EF6070A}"/>
                </a:ext>
              </a:extLst>
            </p:cNvPr>
            <p:cNvGrpSpPr>
              <a:grpSpLocks/>
            </p:cNvGrpSpPr>
            <p:nvPr/>
          </p:nvGrpSpPr>
          <p:grpSpPr bwMode="auto">
            <a:xfrm>
              <a:off x="-2" y="0"/>
              <a:ext cx="5712" cy="4326"/>
              <a:chOff x="-2" y="0"/>
              <a:chExt cx="5712" cy="4326"/>
            </a:xfrm>
          </p:grpSpPr>
          <p:sp>
            <p:nvSpPr>
              <p:cNvPr id="8" name="Rectangle 4">
                <a:extLst>
                  <a:ext uri="{FF2B5EF4-FFF2-40B4-BE49-F238E27FC236}">
                    <a16:creationId xmlns:a16="http://schemas.microsoft.com/office/drawing/2014/main" id="{B8F27574-DF83-412A-A086-511615A55AD1}"/>
                  </a:ext>
                </a:extLst>
              </p:cNvPr>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Rectangle 5">
                <a:extLst>
                  <a:ext uri="{FF2B5EF4-FFF2-40B4-BE49-F238E27FC236}">
                    <a16:creationId xmlns:a16="http://schemas.microsoft.com/office/drawing/2014/main" id="{24DD2F52-1CEE-453E-9080-4F3417811F32}"/>
                  </a:ext>
                </a:extLst>
              </p:cNvPr>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Rectangle 6">
                <a:extLst>
                  <a:ext uri="{FF2B5EF4-FFF2-40B4-BE49-F238E27FC236}">
                    <a16:creationId xmlns:a16="http://schemas.microsoft.com/office/drawing/2014/main" id="{2C6B5BC3-D220-45FB-B14B-473C29388D3C}"/>
                  </a:ext>
                </a:extLst>
              </p:cNvPr>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Rectangle 7">
                <a:extLst>
                  <a:ext uri="{FF2B5EF4-FFF2-40B4-BE49-F238E27FC236}">
                    <a16:creationId xmlns:a16="http://schemas.microsoft.com/office/drawing/2014/main" id="{D99FC8D8-F892-4D90-A93A-678ADE84BC5F}"/>
                  </a:ext>
                </a:extLst>
              </p:cNvPr>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Rectangle 8">
                <a:extLst>
                  <a:ext uri="{FF2B5EF4-FFF2-40B4-BE49-F238E27FC236}">
                    <a16:creationId xmlns:a16="http://schemas.microsoft.com/office/drawing/2014/main" id="{C73F784F-46FC-476D-B5C5-863CC97C5DF2}"/>
                  </a:ext>
                </a:extLst>
              </p:cNvPr>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9">
                <a:extLst>
                  <a:ext uri="{FF2B5EF4-FFF2-40B4-BE49-F238E27FC236}">
                    <a16:creationId xmlns:a16="http://schemas.microsoft.com/office/drawing/2014/main" id="{7E454CD7-B6F8-4752-ABE6-0801B2AF398B}"/>
                  </a:ext>
                </a:extLst>
              </p:cNvPr>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Rectangle 10">
                <a:extLst>
                  <a:ext uri="{FF2B5EF4-FFF2-40B4-BE49-F238E27FC236}">
                    <a16:creationId xmlns:a16="http://schemas.microsoft.com/office/drawing/2014/main" id="{803E9906-1585-44E3-9612-BA0628FFDCD5}"/>
                  </a:ext>
                </a:extLst>
              </p:cNvPr>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Rectangle 11">
                <a:extLst>
                  <a:ext uri="{FF2B5EF4-FFF2-40B4-BE49-F238E27FC236}">
                    <a16:creationId xmlns:a16="http://schemas.microsoft.com/office/drawing/2014/main" id="{C3CAB416-7DB8-4458-8550-1F6AA3002931}"/>
                  </a:ext>
                </a:extLst>
              </p:cNvPr>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Rectangle 12">
                <a:extLst>
                  <a:ext uri="{FF2B5EF4-FFF2-40B4-BE49-F238E27FC236}">
                    <a16:creationId xmlns:a16="http://schemas.microsoft.com/office/drawing/2014/main" id="{26F53AC0-B785-4F6B-9BE6-1B22051BBF11}"/>
                  </a:ext>
                </a:extLst>
              </p:cNvPr>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Rectangle 13">
                <a:extLst>
                  <a:ext uri="{FF2B5EF4-FFF2-40B4-BE49-F238E27FC236}">
                    <a16:creationId xmlns:a16="http://schemas.microsoft.com/office/drawing/2014/main" id="{8678A6A0-38ED-412C-945A-F48FA24FBD22}"/>
                  </a:ext>
                </a:extLst>
              </p:cNvPr>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Rectangle 14">
                <a:extLst>
                  <a:ext uri="{FF2B5EF4-FFF2-40B4-BE49-F238E27FC236}">
                    <a16:creationId xmlns:a16="http://schemas.microsoft.com/office/drawing/2014/main" id="{50E1BE5F-5EAF-4712-8A1C-E69C93550DB7}"/>
                  </a:ext>
                </a:extLst>
              </p:cNvPr>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Rectangle 15">
                <a:extLst>
                  <a:ext uri="{FF2B5EF4-FFF2-40B4-BE49-F238E27FC236}">
                    <a16:creationId xmlns:a16="http://schemas.microsoft.com/office/drawing/2014/main" id="{71FCB40E-20D3-432A-B549-807B6CFFFAA4}"/>
                  </a:ext>
                </a:extLst>
              </p:cNvPr>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Rectangle 16">
                <a:extLst>
                  <a:ext uri="{FF2B5EF4-FFF2-40B4-BE49-F238E27FC236}">
                    <a16:creationId xmlns:a16="http://schemas.microsoft.com/office/drawing/2014/main" id="{29A96C06-157B-4760-B194-261F1B5FB89B}"/>
                  </a:ext>
                </a:extLst>
              </p:cNvPr>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Rectangle 17">
                <a:extLst>
                  <a:ext uri="{FF2B5EF4-FFF2-40B4-BE49-F238E27FC236}">
                    <a16:creationId xmlns:a16="http://schemas.microsoft.com/office/drawing/2014/main" id="{14F725BE-9369-4182-B877-DB5402F430F1}"/>
                  </a:ext>
                </a:extLst>
              </p:cNvPr>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Rectangle 18">
                <a:extLst>
                  <a:ext uri="{FF2B5EF4-FFF2-40B4-BE49-F238E27FC236}">
                    <a16:creationId xmlns:a16="http://schemas.microsoft.com/office/drawing/2014/main" id="{5126F192-A1EC-4A50-AE16-E4D69B14B756}"/>
                  </a:ext>
                </a:extLst>
              </p:cNvPr>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Rectangle 19">
                <a:extLst>
                  <a:ext uri="{FF2B5EF4-FFF2-40B4-BE49-F238E27FC236}">
                    <a16:creationId xmlns:a16="http://schemas.microsoft.com/office/drawing/2014/main" id="{C9852599-8D00-4391-BF0C-6BDFB6DDC3D8}"/>
                  </a:ext>
                </a:extLst>
              </p:cNvPr>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Rectangle 20">
                <a:extLst>
                  <a:ext uri="{FF2B5EF4-FFF2-40B4-BE49-F238E27FC236}">
                    <a16:creationId xmlns:a16="http://schemas.microsoft.com/office/drawing/2014/main" id="{00966C40-F33A-4A19-909E-D266D0875E70}"/>
                  </a:ext>
                </a:extLst>
              </p:cNvPr>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Rectangle 21">
                <a:extLst>
                  <a:ext uri="{FF2B5EF4-FFF2-40B4-BE49-F238E27FC236}">
                    <a16:creationId xmlns:a16="http://schemas.microsoft.com/office/drawing/2014/main" id="{67C76868-DF29-45A6-8423-C4B436F87EDC}"/>
                  </a:ext>
                </a:extLst>
              </p:cNvPr>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Rectangle 22">
                <a:extLst>
                  <a:ext uri="{FF2B5EF4-FFF2-40B4-BE49-F238E27FC236}">
                    <a16:creationId xmlns:a16="http://schemas.microsoft.com/office/drawing/2014/main" id="{3F5811D9-FD81-4C2B-83AA-8491E6D1FE9B}"/>
                  </a:ext>
                </a:extLst>
              </p:cNvPr>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Rectangle 23">
                <a:extLst>
                  <a:ext uri="{FF2B5EF4-FFF2-40B4-BE49-F238E27FC236}">
                    <a16:creationId xmlns:a16="http://schemas.microsoft.com/office/drawing/2014/main" id="{D722F712-5732-4649-B0B6-4823D6875DCB}"/>
                  </a:ext>
                </a:extLst>
              </p:cNvPr>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Rectangle 24">
                <a:extLst>
                  <a:ext uri="{FF2B5EF4-FFF2-40B4-BE49-F238E27FC236}">
                    <a16:creationId xmlns:a16="http://schemas.microsoft.com/office/drawing/2014/main" id="{AD9FCD51-52B2-43CD-83AB-835BBF70273E}"/>
                  </a:ext>
                </a:extLst>
              </p:cNvPr>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Rectangle 25">
                <a:extLst>
                  <a:ext uri="{FF2B5EF4-FFF2-40B4-BE49-F238E27FC236}">
                    <a16:creationId xmlns:a16="http://schemas.microsoft.com/office/drawing/2014/main" id="{B41199B8-74B8-40F6-A659-E3467DA86EBD}"/>
                  </a:ext>
                </a:extLst>
              </p:cNvPr>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Rectangle 26">
                <a:extLst>
                  <a:ext uri="{FF2B5EF4-FFF2-40B4-BE49-F238E27FC236}">
                    <a16:creationId xmlns:a16="http://schemas.microsoft.com/office/drawing/2014/main" id="{934CC596-7800-4197-BF94-99F53190B286}"/>
                  </a:ext>
                </a:extLst>
              </p:cNvPr>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Rectangle 27">
                <a:extLst>
                  <a:ext uri="{FF2B5EF4-FFF2-40B4-BE49-F238E27FC236}">
                    <a16:creationId xmlns:a16="http://schemas.microsoft.com/office/drawing/2014/main" id="{0E9FF818-5D6D-4183-B8FE-97779418D007}"/>
                  </a:ext>
                </a:extLst>
              </p:cNvPr>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Rectangle 28">
                <a:extLst>
                  <a:ext uri="{FF2B5EF4-FFF2-40B4-BE49-F238E27FC236}">
                    <a16:creationId xmlns:a16="http://schemas.microsoft.com/office/drawing/2014/main" id="{251EABA9-8558-4739-8006-A6DE983AD03E}"/>
                  </a:ext>
                </a:extLst>
              </p:cNvPr>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Rectangle 29">
                <a:extLst>
                  <a:ext uri="{FF2B5EF4-FFF2-40B4-BE49-F238E27FC236}">
                    <a16:creationId xmlns:a16="http://schemas.microsoft.com/office/drawing/2014/main" id="{BDAC1E12-15AB-44A5-BD52-0BA06ADAC25D}"/>
                  </a:ext>
                </a:extLst>
              </p:cNvPr>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Rectangle 30">
                <a:extLst>
                  <a:ext uri="{FF2B5EF4-FFF2-40B4-BE49-F238E27FC236}">
                    <a16:creationId xmlns:a16="http://schemas.microsoft.com/office/drawing/2014/main" id="{5A2DFD97-E40E-405F-8ABA-315CDB0C70AB}"/>
                  </a:ext>
                </a:extLst>
              </p:cNvPr>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Rectangle 31">
                <a:extLst>
                  <a:ext uri="{FF2B5EF4-FFF2-40B4-BE49-F238E27FC236}">
                    <a16:creationId xmlns:a16="http://schemas.microsoft.com/office/drawing/2014/main" id="{CF44F84F-D7C5-4871-ABF6-8BA4F66F0999}"/>
                  </a:ext>
                </a:extLst>
              </p:cNvPr>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Rectangle 32">
                <a:extLst>
                  <a:ext uri="{FF2B5EF4-FFF2-40B4-BE49-F238E27FC236}">
                    <a16:creationId xmlns:a16="http://schemas.microsoft.com/office/drawing/2014/main" id="{EBEAFE81-CC39-47F8-9C61-D3961A4F9207}"/>
                  </a:ext>
                </a:extLst>
              </p:cNvPr>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Rectangle 33">
                <a:extLst>
                  <a:ext uri="{FF2B5EF4-FFF2-40B4-BE49-F238E27FC236}">
                    <a16:creationId xmlns:a16="http://schemas.microsoft.com/office/drawing/2014/main" id="{9FFD149C-CC57-4AB9-A8CD-1A3499A27CAD}"/>
                  </a:ext>
                </a:extLst>
              </p:cNvPr>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 name="Rectangle 34">
                <a:extLst>
                  <a:ext uri="{FF2B5EF4-FFF2-40B4-BE49-F238E27FC236}">
                    <a16:creationId xmlns:a16="http://schemas.microsoft.com/office/drawing/2014/main" id="{21880009-A659-4F35-A8C7-BD418332CF36}"/>
                  </a:ext>
                </a:extLst>
              </p:cNvPr>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 name="Rectangle 35">
                <a:extLst>
                  <a:ext uri="{FF2B5EF4-FFF2-40B4-BE49-F238E27FC236}">
                    <a16:creationId xmlns:a16="http://schemas.microsoft.com/office/drawing/2014/main" id="{D4474EFC-55CA-4DA2-83B3-F6C7FE80762B}"/>
                  </a:ext>
                </a:extLst>
              </p:cNvPr>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0" name="Rectangle 36">
                <a:extLst>
                  <a:ext uri="{FF2B5EF4-FFF2-40B4-BE49-F238E27FC236}">
                    <a16:creationId xmlns:a16="http://schemas.microsoft.com/office/drawing/2014/main" id="{482F47E2-DB2D-4107-A970-B1CCF40ECA03}"/>
                  </a:ext>
                </a:extLst>
              </p:cNvPr>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 name="Rectangle 37">
                <a:extLst>
                  <a:ext uri="{FF2B5EF4-FFF2-40B4-BE49-F238E27FC236}">
                    <a16:creationId xmlns:a16="http://schemas.microsoft.com/office/drawing/2014/main" id="{249448BB-C73C-4DA3-8260-B180289CFC60}"/>
                  </a:ext>
                </a:extLst>
              </p:cNvPr>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Rectangle 38">
                <a:extLst>
                  <a:ext uri="{FF2B5EF4-FFF2-40B4-BE49-F238E27FC236}">
                    <a16:creationId xmlns:a16="http://schemas.microsoft.com/office/drawing/2014/main" id="{9F2FB564-3AE9-4FF1-B93E-6CB07E0E3CCE}"/>
                  </a:ext>
                </a:extLst>
              </p:cNvPr>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Rectangle 39">
                <a:extLst>
                  <a:ext uri="{FF2B5EF4-FFF2-40B4-BE49-F238E27FC236}">
                    <a16:creationId xmlns:a16="http://schemas.microsoft.com/office/drawing/2014/main" id="{CE84557C-1E45-451A-9A8A-7E828D739296}"/>
                  </a:ext>
                </a:extLst>
              </p:cNvPr>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Rectangle 40">
                <a:extLst>
                  <a:ext uri="{FF2B5EF4-FFF2-40B4-BE49-F238E27FC236}">
                    <a16:creationId xmlns:a16="http://schemas.microsoft.com/office/drawing/2014/main" id="{1289EE12-7C23-4FA9-A009-B8A213A1C0B2}"/>
                  </a:ext>
                </a:extLst>
              </p:cNvPr>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 name="Rectangle 41">
                <a:extLst>
                  <a:ext uri="{FF2B5EF4-FFF2-40B4-BE49-F238E27FC236}">
                    <a16:creationId xmlns:a16="http://schemas.microsoft.com/office/drawing/2014/main" id="{BB053633-9613-4719-91E1-4F7C98C22D85}"/>
                  </a:ext>
                </a:extLst>
              </p:cNvPr>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42">
                <a:extLst>
                  <a:ext uri="{FF2B5EF4-FFF2-40B4-BE49-F238E27FC236}">
                    <a16:creationId xmlns:a16="http://schemas.microsoft.com/office/drawing/2014/main" id="{B270AF50-2577-4193-B91A-624D6F11B7D9}"/>
                  </a:ext>
                </a:extLst>
              </p:cNvPr>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 name="Rectangle 43">
                <a:extLst>
                  <a:ext uri="{FF2B5EF4-FFF2-40B4-BE49-F238E27FC236}">
                    <a16:creationId xmlns:a16="http://schemas.microsoft.com/office/drawing/2014/main" id="{5620FBAD-497F-4D77-91E5-7FBC0AE193B6}"/>
                  </a:ext>
                </a:extLst>
              </p:cNvPr>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 name="Rectangle 44">
                <a:extLst>
                  <a:ext uri="{FF2B5EF4-FFF2-40B4-BE49-F238E27FC236}">
                    <a16:creationId xmlns:a16="http://schemas.microsoft.com/office/drawing/2014/main" id="{F5B4E370-112C-4D9D-BB7D-7EEB6BF5957F}"/>
                  </a:ext>
                </a:extLst>
              </p:cNvPr>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Rectangle 45">
                <a:extLst>
                  <a:ext uri="{FF2B5EF4-FFF2-40B4-BE49-F238E27FC236}">
                    <a16:creationId xmlns:a16="http://schemas.microsoft.com/office/drawing/2014/main" id="{6FD1E11A-631B-4818-8C02-CB79595F21BE}"/>
                  </a:ext>
                </a:extLst>
              </p:cNvPr>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Rectangle 46">
                <a:extLst>
                  <a:ext uri="{FF2B5EF4-FFF2-40B4-BE49-F238E27FC236}">
                    <a16:creationId xmlns:a16="http://schemas.microsoft.com/office/drawing/2014/main" id="{3F2580D6-99B8-4806-A43A-BAC11EDD1CC3}"/>
                  </a:ext>
                </a:extLst>
              </p:cNvPr>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 name="Rectangle 47">
                <a:extLst>
                  <a:ext uri="{FF2B5EF4-FFF2-40B4-BE49-F238E27FC236}">
                    <a16:creationId xmlns:a16="http://schemas.microsoft.com/office/drawing/2014/main" id="{814C1067-03EA-4DC7-864C-B39ED79002FA}"/>
                  </a:ext>
                </a:extLst>
              </p:cNvPr>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Rectangle 48">
                <a:extLst>
                  <a:ext uri="{FF2B5EF4-FFF2-40B4-BE49-F238E27FC236}">
                    <a16:creationId xmlns:a16="http://schemas.microsoft.com/office/drawing/2014/main" id="{F5FD6B06-A972-4738-83ED-5150CA1B71DA}"/>
                  </a:ext>
                </a:extLst>
              </p:cNvPr>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3" name="Rectangle 49">
                <a:extLst>
                  <a:ext uri="{FF2B5EF4-FFF2-40B4-BE49-F238E27FC236}">
                    <a16:creationId xmlns:a16="http://schemas.microsoft.com/office/drawing/2014/main" id="{F5E5B80A-A4D8-490F-BAE4-9258DF583D7C}"/>
                  </a:ext>
                </a:extLst>
              </p:cNvPr>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4" name="Rectangle 50">
                <a:extLst>
                  <a:ext uri="{FF2B5EF4-FFF2-40B4-BE49-F238E27FC236}">
                    <a16:creationId xmlns:a16="http://schemas.microsoft.com/office/drawing/2014/main" id="{5886C556-F172-47E9-859F-34DE83EA4F17}"/>
                  </a:ext>
                </a:extLst>
              </p:cNvPr>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5" name="Rectangle 51">
                <a:extLst>
                  <a:ext uri="{FF2B5EF4-FFF2-40B4-BE49-F238E27FC236}">
                    <a16:creationId xmlns:a16="http://schemas.microsoft.com/office/drawing/2014/main" id="{3896CB04-DEC3-4BE6-8778-BA2F326DF2E7}"/>
                  </a:ext>
                </a:extLst>
              </p:cNvPr>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6" name="Rectangle 52">
                <a:extLst>
                  <a:ext uri="{FF2B5EF4-FFF2-40B4-BE49-F238E27FC236}">
                    <a16:creationId xmlns:a16="http://schemas.microsoft.com/office/drawing/2014/main" id="{95165EBA-E8BE-4720-9BC0-23F3241B4EE6}"/>
                  </a:ext>
                </a:extLst>
              </p:cNvPr>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7" name="Rectangle 53">
                <a:extLst>
                  <a:ext uri="{FF2B5EF4-FFF2-40B4-BE49-F238E27FC236}">
                    <a16:creationId xmlns:a16="http://schemas.microsoft.com/office/drawing/2014/main" id="{38F92E92-FDC0-4ADF-960C-7E83B50F42E2}"/>
                  </a:ext>
                </a:extLst>
              </p:cNvPr>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 name="Rectangle 54">
                <a:extLst>
                  <a:ext uri="{FF2B5EF4-FFF2-40B4-BE49-F238E27FC236}">
                    <a16:creationId xmlns:a16="http://schemas.microsoft.com/office/drawing/2014/main" id="{07EC7958-5348-40A2-8A8A-DEE1D805DA19}"/>
                  </a:ext>
                </a:extLst>
              </p:cNvPr>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 name="Rectangle 55">
                <a:extLst>
                  <a:ext uri="{FF2B5EF4-FFF2-40B4-BE49-F238E27FC236}">
                    <a16:creationId xmlns:a16="http://schemas.microsoft.com/office/drawing/2014/main" id="{60027182-271E-49A7-9489-8A9656CA37CD}"/>
                  </a:ext>
                </a:extLst>
              </p:cNvPr>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0" name="Rectangle 56">
                <a:extLst>
                  <a:ext uri="{FF2B5EF4-FFF2-40B4-BE49-F238E27FC236}">
                    <a16:creationId xmlns:a16="http://schemas.microsoft.com/office/drawing/2014/main" id="{142BA2D5-CC5D-41C0-8115-2DA41DD53019}"/>
                  </a:ext>
                </a:extLst>
              </p:cNvPr>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 name="Rectangle 57">
                <a:extLst>
                  <a:ext uri="{FF2B5EF4-FFF2-40B4-BE49-F238E27FC236}">
                    <a16:creationId xmlns:a16="http://schemas.microsoft.com/office/drawing/2014/main" id="{176096B0-58C4-4E24-A15F-E6DCDA919CB9}"/>
                  </a:ext>
                </a:extLst>
              </p:cNvPr>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Rectangle 58">
                <a:extLst>
                  <a:ext uri="{FF2B5EF4-FFF2-40B4-BE49-F238E27FC236}">
                    <a16:creationId xmlns:a16="http://schemas.microsoft.com/office/drawing/2014/main" id="{4D52536C-7A68-4D75-BEED-8C494ED95170}"/>
                  </a:ext>
                </a:extLst>
              </p:cNvPr>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Rectangle 59">
                <a:extLst>
                  <a:ext uri="{FF2B5EF4-FFF2-40B4-BE49-F238E27FC236}">
                    <a16:creationId xmlns:a16="http://schemas.microsoft.com/office/drawing/2014/main" id="{5A0B9586-E474-4D84-8678-4190F6FF8310}"/>
                  </a:ext>
                </a:extLst>
              </p:cNvPr>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 name="Rectangle 60">
                <a:extLst>
                  <a:ext uri="{FF2B5EF4-FFF2-40B4-BE49-F238E27FC236}">
                    <a16:creationId xmlns:a16="http://schemas.microsoft.com/office/drawing/2014/main" id="{A4A64298-F9D7-4F6A-B527-1BDB16EA5574}"/>
                  </a:ext>
                </a:extLst>
              </p:cNvPr>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5" name="Rectangle 61">
                <a:extLst>
                  <a:ext uri="{FF2B5EF4-FFF2-40B4-BE49-F238E27FC236}">
                    <a16:creationId xmlns:a16="http://schemas.microsoft.com/office/drawing/2014/main" id="{44DB8698-BDE3-4C3E-A4A3-9DB9F13BC61D}"/>
                  </a:ext>
                </a:extLst>
              </p:cNvPr>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 name="Rectangle 62">
                <a:extLst>
                  <a:ext uri="{FF2B5EF4-FFF2-40B4-BE49-F238E27FC236}">
                    <a16:creationId xmlns:a16="http://schemas.microsoft.com/office/drawing/2014/main" id="{CC4C1434-45C9-4CDE-8950-413871D8D234}"/>
                  </a:ext>
                </a:extLst>
              </p:cNvPr>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 name="Rectangle 63">
                <a:extLst>
                  <a:ext uri="{FF2B5EF4-FFF2-40B4-BE49-F238E27FC236}">
                    <a16:creationId xmlns:a16="http://schemas.microsoft.com/office/drawing/2014/main" id="{55B9446C-A52C-426A-9E3B-07F09A10D69F}"/>
                  </a:ext>
                </a:extLst>
              </p:cNvPr>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 name="Rectangle 64">
              <a:extLst>
                <a:ext uri="{FF2B5EF4-FFF2-40B4-BE49-F238E27FC236}">
                  <a16:creationId xmlns:a16="http://schemas.microsoft.com/office/drawing/2014/main" id="{87DF6632-D788-4313-A535-F4E955CECD48}"/>
                </a:ext>
              </a:extLst>
            </p:cNvPr>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65">
              <a:extLst>
                <a:ext uri="{FF2B5EF4-FFF2-40B4-BE49-F238E27FC236}">
                  <a16:creationId xmlns:a16="http://schemas.microsoft.com/office/drawing/2014/main" id="{5081EFAE-8B94-49D9-88D5-7A2190C6938F}"/>
                </a:ext>
              </a:extLst>
            </p:cNvPr>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8" name="Rectangle 66">
            <a:extLst>
              <a:ext uri="{FF2B5EF4-FFF2-40B4-BE49-F238E27FC236}">
                <a16:creationId xmlns:a16="http://schemas.microsoft.com/office/drawing/2014/main" id="{9C92507A-DB0F-4684-8BC2-8C2A3223F4EC}"/>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zh-CN">
              <a:solidFill>
                <a:schemeClr val="tx1"/>
              </a:solidFill>
              <a:latin typeface="Verdana" panose="020B0604030504040204" pitchFamily="34" charset="0"/>
            </a:endParaRPr>
          </a:p>
        </p:txBody>
      </p:sp>
      <p:sp>
        <p:nvSpPr>
          <p:cNvPr id="102467" name="Rectangle 67"/>
          <p:cNvSpPr>
            <a:spLocks noGrp="1" noChangeArrowheads="1"/>
          </p:cNvSpPr>
          <p:nvPr>
            <p:ph type="ctrTitle" sz="quarter"/>
          </p:nvPr>
        </p:nvSpPr>
        <p:spPr>
          <a:xfrm>
            <a:off x="779463" y="1766888"/>
            <a:ext cx="7678737" cy="762000"/>
          </a:xfrm>
        </p:spPr>
        <p:txBody>
          <a:bodyPr/>
          <a:lstStyle>
            <a:lvl1pPr algn="r">
              <a:defRPr/>
            </a:lvl1pPr>
          </a:lstStyle>
          <a:p>
            <a:r>
              <a:rPr lang="zh-CN" altLang="en-US"/>
              <a:t>单击此处编辑母版标题样式</a:t>
            </a:r>
          </a:p>
        </p:txBody>
      </p:sp>
      <p:sp>
        <p:nvSpPr>
          <p:cNvPr id="102468"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a:extLst>
              <a:ext uri="{FF2B5EF4-FFF2-40B4-BE49-F238E27FC236}">
                <a16:creationId xmlns:a16="http://schemas.microsoft.com/office/drawing/2014/main" id="{27488020-0645-42BC-B1D7-87D7A52E946A}"/>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0" name="Rectangle 70">
            <a:extLst>
              <a:ext uri="{FF2B5EF4-FFF2-40B4-BE49-F238E27FC236}">
                <a16:creationId xmlns:a16="http://schemas.microsoft.com/office/drawing/2014/main" id="{A817F755-11AB-4301-BD8E-FF0D28E0AAB2}"/>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1" name="Rectangle 71">
            <a:extLst>
              <a:ext uri="{FF2B5EF4-FFF2-40B4-BE49-F238E27FC236}">
                <a16:creationId xmlns:a16="http://schemas.microsoft.com/office/drawing/2014/main" id="{0A31BEBE-C790-47AE-B8AD-69BC3EFB501D}"/>
              </a:ext>
            </a:extLst>
          </p:cNvPr>
          <p:cNvSpPr>
            <a:spLocks noGrp="1" noChangeArrowheads="1"/>
          </p:cNvSpPr>
          <p:nvPr>
            <p:ph type="sldNum" sz="quarter" idx="12"/>
          </p:nvPr>
        </p:nvSpPr>
        <p:spPr>
          <a:xfrm>
            <a:off x="6553200" y="6248400"/>
            <a:ext cx="1905000" cy="457200"/>
          </a:xfrm>
        </p:spPr>
        <p:txBody>
          <a:bodyPr/>
          <a:lstStyle>
            <a:lvl1pPr>
              <a:defRPr/>
            </a:lvl1pPr>
          </a:lstStyle>
          <a:p>
            <a:fld id="{79C81429-CA1B-4560-8FB7-7B892475D2EE}" type="slidenum">
              <a:rPr lang="en-US" altLang="zh-CN"/>
              <a:pPr/>
              <a:t>‹#›</a:t>
            </a:fld>
            <a:endParaRPr lang="en-US" altLang="zh-CN"/>
          </a:p>
        </p:txBody>
      </p:sp>
    </p:spTree>
    <p:extLst>
      <p:ext uri="{BB962C8B-B14F-4D97-AF65-F5344CB8AC3E}">
        <p14:creationId xmlns:p14="http://schemas.microsoft.com/office/powerpoint/2010/main" val="399807658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a16="http://schemas.microsoft.com/office/drawing/2014/main" id="{E2FE395A-208E-4D17-A279-4C20D239428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37EF6504-E9AA-4960-B8F1-4FC2CE00DB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4BBDB418-A716-48E2-A17F-01DF8D625D34}"/>
              </a:ext>
            </a:extLst>
          </p:cNvPr>
          <p:cNvSpPr>
            <a:spLocks noGrp="1" noChangeArrowheads="1"/>
          </p:cNvSpPr>
          <p:nvPr>
            <p:ph type="sldNum" sz="quarter" idx="12"/>
          </p:nvPr>
        </p:nvSpPr>
        <p:spPr>
          <a:ln/>
        </p:spPr>
        <p:txBody>
          <a:bodyPr/>
          <a:lstStyle>
            <a:lvl1pPr>
              <a:defRPr/>
            </a:lvl1pPr>
          </a:lstStyle>
          <a:p>
            <a:fld id="{41B101F7-A913-4F8C-B432-C6116542B1FD}" type="slidenum">
              <a:rPr lang="en-US" altLang="zh-CN"/>
              <a:pPr/>
              <a:t>‹#›</a:t>
            </a:fld>
            <a:endParaRPr lang="en-US" altLang="zh-CN"/>
          </a:p>
        </p:txBody>
      </p:sp>
    </p:spTree>
    <p:extLst>
      <p:ext uri="{BB962C8B-B14F-4D97-AF65-F5344CB8AC3E}">
        <p14:creationId xmlns:p14="http://schemas.microsoft.com/office/powerpoint/2010/main" val="63786913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a:extLst>
              <a:ext uri="{FF2B5EF4-FFF2-40B4-BE49-F238E27FC236}">
                <a16:creationId xmlns:a16="http://schemas.microsoft.com/office/drawing/2014/main" id="{37FE5278-5926-4FAA-B711-23326B00576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86E1C2B8-B053-49FF-8D54-5903D2C8F3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91076587-1EF0-4F8C-A0A3-6FA765CD7718}"/>
              </a:ext>
            </a:extLst>
          </p:cNvPr>
          <p:cNvSpPr>
            <a:spLocks noGrp="1" noChangeArrowheads="1"/>
          </p:cNvSpPr>
          <p:nvPr>
            <p:ph type="sldNum" sz="quarter" idx="12"/>
          </p:nvPr>
        </p:nvSpPr>
        <p:spPr>
          <a:ln/>
        </p:spPr>
        <p:txBody>
          <a:bodyPr/>
          <a:lstStyle>
            <a:lvl1pPr>
              <a:defRPr/>
            </a:lvl1pPr>
          </a:lstStyle>
          <a:p>
            <a:fld id="{C0C3FE23-28AA-4C5B-A592-AE05D330670A}" type="slidenum">
              <a:rPr lang="en-US" altLang="zh-CN"/>
              <a:pPr/>
              <a:t>‹#›</a:t>
            </a:fld>
            <a:endParaRPr lang="en-US" altLang="zh-CN"/>
          </a:p>
        </p:txBody>
      </p:sp>
    </p:spTree>
    <p:extLst>
      <p:ext uri="{BB962C8B-B14F-4D97-AF65-F5344CB8AC3E}">
        <p14:creationId xmlns:p14="http://schemas.microsoft.com/office/powerpoint/2010/main" val="124699313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a16="http://schemas.microsoft.com/office/drawing/2014/main" id="{766473E2-5DEE-4349-A8C9-D4D16D77CF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5C865535-5075-4777-A3BA-1EC57E06A18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36B2ADC1-F18D-4A34-9CF0-34FB02AF4E03}"/>
              </a:ext>
            </a:extLst>
          </p:cNvPr>
          <p:cNvSpPr>
            <a:spLocks noGrp="1" noChangeArrowheads="1"/>
          </p:cNvSpPr>
          <p:nvPr>
            <p:ph type="sldNum" sz="quarter" idx="12"/>
          </p:nvPr>
        </p:nvSpPr>
        <p:spPr>
          <a:ln/>
        </p:spPr>
        <p:txBody>
          <a:bodyPr/>
          <a:lstStyle>
            <a:lvl1pPr>
              <a:defRPr/>
            </a:lvl1pPr>
          </a:lstStyle>
          <a:p>
            <a:fld id="{53002AF5-031B-4287-B3AC-DC899C715FEB}" type="slidenum">
              <a:rPr lang="en-US" altLang="zh-CN"/>
              <a:pPr/>
              <a:t>‹#›</a:t>
            </a:fld>
            <a:endParaRPr lang="en-US" altLang="zh-CN"/>
          </a:p>
        </p:txBody>
      </p:sp>
    </p:spTree>
    <p:extLst>
      <p:ext uri="{BB962C8B-B14F-4D97-AF65-F5344CB8AC3E}">
        <p14:creationId xmlns:p14="http://schemas.microsoft.com/office/powerpoint/2010/main" val="33976717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a:extLst>
              <a:ext uri="{FF2B5EF4-FFF2-40B4-BE49-F238E27FC236}">
                <a16:creationId xmlns:a16="http://schemas.microsoft.com/office/drawing/2014/main" id="{53A9B36F-1379-423F-9422-D9BAE65B2D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a:extLst>
              <a:ext uri="{FF2B5EF4-FFF2-40B4-BE49-F238E27FC236}">
                <a16:creationId xmlns:a16="http://schemas.microsoft.com/office/drawing/2014/main" id="{065D4395-3964-4371-A9F9-95CB7508BF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a:extLst>
              <a:ext uri="{FF2B5EF4-FFF2-40B4-BE49-F238E27FC236}">
                <a16:creationId xmlns:a16="http://schemas.microsoft.com/office/drawing/2014/main" id="{09AC34B2-B46F-4ACE-B120-9B627EB1EBC5}"/>
              </a:ext>
            </a:extLst>
          </p:cNvPr>
          <p:cNvSpPr>
            <a:spLocks noGrp="1" noChangeArrowheads="1"/>
          </p:cNvSpPr>
          <p:nvPr>
            <p:ph type="sldNum" sz="quarter" idx="12"/>
          </p:nvPr>
        </p:nvSpPr>
        <p:spPr>
          <a:ln/>
        </p:spPr>
        <p:txBody>
          <a:bodyPr/>
          <a:lstStyle>
            <a:lvl1pPr>
              <a:defRPr/>
            </a:lvl1pPr>
          </a:lstStyle>
          <a:p>
            <a:fld id="{AD7D992C-9B11-4ECB-BEF7-7101462037DE}" type="slidenum">
              <a:rPr lang="en-US" altLang="zh-CN"/>
              <a:pPr/>
              <a:t>‹#›</a:t>
            </a:fld>
            <a:endParaRPr lang="en-US" altLang="zh-CN"/>
          </a:p>
        </p:txBody>
      </p:sp>
    </p:spTree>
    <p:extLst>
      <p:ext uri="{BB962C8B-B14F-4D97-AF65-F5344CB8AC3E}">
        <p14:creationId xmlns:p14="http://schemas.microsoft.com/office/powerpoint/2010/main" val="2731570175"/>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a:extLst>
              <a:ext uri="{FF2B5EF4-FFF2-40B4-BE49-F238E27FC236}">
                <a16:creationId xmlns:a16="http://schemas.microsoft.com/office/drawing/2014/main" id="{BE5A84FF-38CE-4438-B4E4-0DF5917B7E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a:extLst>
              <a:ext uri="{FF2B5EF4-FFF2-40B4-BE49-F238E27FC236}">
                <a16:creationId xmlns:a16="http://schemas.microsoft.com/office/drawing/2014/main" id="{3DCBE1EB-F5E0-4FBA-88FA-0096620DEA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0987BA62-3ABD-4A80-A65A-D70927C5F93E}"/>
              </a:ext>
            </a:extLst>
          </p:cNvPr>
          <p:cNvSpPr>
            <a:spLocks noGrp="1" noChangeArrowheads="1"/>
          </p:cNvSpPr>
          <p:nvPr>
            <p:ph type="sldNum" sz="quarter" idx="12"/>
          </p:nvPr>
        </p:nvSpPr>
        <p:spPr>
          <a:ln/>
        </p:spPr>
        <p:txBody>
          <a:bodyPr/>
          <a:lstStyle>
            <a:lvl1pPr>
              <a:defRPr/>
            </a:lvl1pPr>
          </a:lstStyle>
          <a:p>
            <a:fld id="{8BA0FDF2-8934-4093-9150-9C0EC651297A}" type="slidenum">
              <a:rPr lang="en-US" altLang="zh-CN"/>
              <a:pPr/>
              <a:t>‹#›</a:t>
            </a:fld>
            <a:endParaRPr lang="en-US" altLang="zh-CN"/>
          </a:p>
        </p:txBody>
      </p:sp>
    </p:spTree>
    <p:extLst>
      <p:ext uri="{BB962C8B-B14F-4D97-AF65-F5344CB8AC3E}">
        <p14:creationId xmlns:p14="http://schemas.microsoft.com/office/powerpoint/2010/main" val="118183683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B469486F-26FD-4EFF-880D-7F504B1C08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a:extLst>
              <a:ext uri="{FF2B5EF4-FFF2-40B4-BE49-F238E27FC236}">
                <a16:creationId xmlns:a16="http://schemas.microsoft.com/office/drawing/2014/main" id="{E9DC72E7-983B-4C17-A30C-5AE48C126C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a:extLst>
              <a:ext uri="{FF2B5EF4-FFF2-40B4-BE49-F238E27FC236}">
                <a16:creationId xmlns:a16="http://schemas.microsoft.com/office/drawing/2014/main" id="{2BE92D50-CD67-44D8-8053-52643C78EF98}"/>
              </a:ext>
            </a:extLst>
          </p:cNvPr>
          <p:cNvSpPr>
            <a:spLocks noGrp="1" noChangeArrowheads="1"/>
          </p:cNvSpPr>
          <p:nvPr>
            <p:ph type="sldNum" sz="quarter" idx="12"/>
          </p:nvPr>
        </p:nvSpPr>
        <p:spPr>
          <a:ln/>
        </p:spPr>
        <p:txBody>
          <a:bodyPr/>
          <a:lstStyle>
            <a:lvl1pPr>
              <a:defRPr/>
            </a:lvl1pPr>
          </a:lstStyle>
          <a:p>
            <a:fld id="{40D0EC48-B22F-45AC-8BE3-191BE563E52F}" type="slidenum">
              <a:rPr lang="en-US" altLang="zh-CN"/>
              <a:pPr/>
              <a:t>‹#›</a:t>
            </a:fld>
            <a:endParaRPr lang="en-US" altLang="zh-CN"/>
          </a:p>
        </p:txBody>
      </p:sp>
    </p:spTree>
    <p:extLst>
      <p:ext uri="{BB962C8B-B14F-4D97-AF65-F5344CB8AC3E}">
        <p14:creationId xmlns:p14="http://schemas.microsoft.com/office/powerpoint/2010/main" val="102989830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a16="http://schemas.microsoft.com/office/drawing/2014/main" id="{BCDCA71C-9618-4849-84C6-F309A44F8D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5F0B392D-5497-427F-B80E-B14010F4C9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024AC73E-21E9-4646-A4DC-9EE62216FBDD}"/>
              </a:ext>
            </a:extLst>
          </p:cNvPr>
          <p:cNvSpPr>
            <a:spLocks noGrp="1" noChangeArrowheads="1"/>
          </p:cNvSpPr>
          <p:nvPr>
            <p:ph type="sldNum" sz="quarter" idx="12"/>
          </p:nvPr>
        </p:nvSpPr>
        <p:spPr>
          <a:ln/>
        </p:spPr>
        <p:txBody>
          <a:bodyPr/>
          <a:lstStyle>
            <a:lvl1pPr>
              <a:defRPr/>
            </a:lvl1pPr>
          </a:lstStyle>
          <a:p>
            <a:fld id="{98295225-74F0-4F2C-9BE5-A0040FAF013D}" type="slidenum">
              <a:rPr lang="en-US" altLang="zh-CN"/>
              <a:pPr/>
              <a:t>‹#›</a:t>
            </a:fld>
            <a:endParaRPr lang="en-US" altLang="zh-CN"/>
          </a:p>
        </p:txBody>
      </p:sp>
    </p:spTree>
    <p:extLst>
      <p:ext uri="{BB962C8B-B14F-4D97-AF65-F5344CB8AC3E}">
        <p14:creationId xmlns:p14="http://schemas.microsoft.com/office/powerpoint/2010/main" val="132461400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a16="http://schemas.microsoft.com/office/drawing/2014/main" id="{AE5ADF7D-8833-4D56-8094-66BE2171BE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5DEA92B0-968E-47EF-87F2-FD24606791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D382C5E8-6A7C-4BBF-8510-510EC464E809}"/>
              </a:ext>
            </a:extLst>
          </p:cNvPr>
          <p:cNvSpPr>
            <a:spLocks noGrp="1" noChangeArrowheads="1"/>
          </p:cNvSpPr>
          <p:nvPr>
            <p:ph type="sldNum" sz="quarter" idx="12"/>
          </p:nvPr>
        </p:nvSpPr>
        <p:spPr>
          <a:ln/>
        </p:spPr>
        <p:txBody>
          <a:bodyPr/>
          <a:lstStyle>
            <a:lvl1pPr>
              <a:defRPr/>
            </a:lvl1pPr>
          </a:lstStyle>
          <a:p>
            <a:fld id="{8C6D694D-0589-4E3C-8244-4E763135129C}" type="slidenum">
              <a:rPr lang="en-US" altLang="zh-CN"/>
              <a:pPr/>
              <a:t>‹#›</a:t>
            </a:fld>
            <a:endParaRPr lang="en-US" altLang="zh-CN"/>
          </a:p>
        </p:txBody>
      </p:sp>
    </p:spTree>
    <p:extLst>
      <p:ext uri="{BB962C8B-B14F-4D97-AF65-F5344CB8AC3E}">
        <p14:creationId xmlns:p14="http://schemas.microsoft.com/office/powerpoint/2010/main" val="386927276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a16="http://schemas.microsoft.com/office/drawing/2014/main" id="{8CDF0BBD-9913-446A-A5F5-16035DAF89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A7E33FA7-A379-4395-82E4-238C0E18B5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449CCE35-4B3D-4BFF-AA72-396FB6377BA8}"/>
              </a:ext>
            </a:extLst>
          </p:cNvPr>
          <p:cNvSpPr>
            <a:spLocks noGrp="1" noChangeArrowheads="1"/>
          </p:cNvSpPr>
          <p:nvPr>
            <p:ph type="sldNum" sz="quarter" idx="12"/>
          </p:nvPr>
        </p:nvSpPr>
        <p:spPr>
          <a:ln/>
        </p:spPr>
        <p:txBody>
          <a:bodyPr/>
          <a:lstStyle>
            <a:lvl1pPr>
              <a:defRPr/>
            </a:lvl1pPr>
          </a:lstStyle>
          <a:p>
            <a:fld id="{18AE5FB1-96B8-4108-951D-455D6530F801}" type="slidenum">
              <a:rPr lang="en-US" altLang="zh-CN"/>
              <a:pPr/>
              <a:t>‹#›</a:t>
            </a:fld>
            <a:endParaRPr lang="en-US" altLang="zh-CN"/>
          </a:p>
        </p:txBody>
      </p:sp>
    </p:spTree>
    <p:extLst>
      <p:ext uri="{BB962C8B-B14F-4D97-AF65-F5344CB8AC3E}">
        <p14:creationId xmlns:p14="http://schemas.microsoft.com/office/powerpoint/2010/main" val="306428415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4525" y="862013"/>
            <a:ext cx="2039938" cy="52339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71538" y="862013"/>
            <a:ext cx="5970587" cy="52339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a16="http://schemas.microsoft.com/office/drawing/2014/main" id="{CD449589-BC72-4F96-B01F-3F323B401D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81866B19-34FB-4FAF-AA41-1AD6F42BB4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EF4A3CED-8871-48B1-A684-264FCC7790B0}"/>
              </a:ext>
            </a:extLst>
          </p:cNvPr>
          <p:cNvSpPr>
            <a:spLocks noGrp="1" noChangeArrowheads="1"/>
          </p:cNvSpPr>
          <p:nvPr>
            <p:ph type="sldNum" sz="quarter" idx="12"/>
          </p:nvPr>
        </p:nvSpPr>
        <p:spPr>
          <a:ln/>
        </p:spPr>
        <p:txBody>
          <a:bodyPr/>
          <a:lstStyle>
            <a:lvl1pPr>
              <a:defRPr/>
            </a:lvl1pPr>
          </a:lstStyle>
          <a:p>
            <a:fld id="{5765623F-A0C2-422C-AF42-13C06C4C659A}" type="slidenum">
              <a:rPr lang="en-US" altLang="zh-CN"/>
              <a:pPr/>
              <a:t>‹#›</a:t>
            </a:fld>
            <a:endParaRPr lang="en-US" altLang="zh-CN"/>
          </a:p>
        </p:txBody>
      </p:sp>
    </p:spTree>
    <p:extLst>
      <p:ext uri="{BB962C8B-B14F-4D97-AF65-F5344CB8AC3E}">
        <p14:creationId xmlns:p14="http://schemas.microsoft.com/office/powerpoint/2010/main" val="409593893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862013"/>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a16="http://schemas.microsoft.com/office/drawing/2014/main" id="{DA8DBD6E-5402-42D3-98EE-6B0900548D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91BCC0A0-3D4F-40B7-929A-7EEFA20C52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C51C3340-B7E8-40B5-82BD-B21A4FB0861A}"/>
              </a:ext>
            </a:extLst>
          </p:cNvPr>
          <p:cNvSpPr>
            <a:spLocks noGrp="1" noChangeArrowheads="1"/>
          </p:cNvSpPr>
          <p:nvPr>
            <p:ph type="sldNum" sz="quarter" idx="12"/>
          </p:nvPr>
        </p:nvSpPr>
        <p:spPr>
          <a:ln/>
        </p:spPr>
        <p:txBody>
          <a:bodyPr/>
          <a:lstStyle>
            <a:lvl1pPr>
              <a:defRPr/>
            </a:lvl1pPr>
          </a:lstStyle>
          <a:p>
            <a:fld id="{04FAABDA-DF44-46DF-9C4E-3434F3A4A977}" type="slidenum">
              <a:rPr lang="en-US" altLang="zh-CN"/>
              <a:pPr/>
              <a:t>‹#›</a:t>
            </a:fld>
            <a:endParaRPr lang="en-US" altLang="zh-CN"/>
          </a:p>
        </p:txBody>
      </p:sp>
    </p:spTree>
    <p:extLst>
      <p:ext uri="{BB962C8B-B14F-4D97-AF65-F5344CB8AC3E}">
        <p14:creationId xmlns:p14="http://schemas.microsoft.com/office/powerpoint/2010/main" val="32553364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6858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85950"/>
            <a:ext cx="4013200"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2800" y="1885950"/>
            <a:ext cx="4013200" cy="200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2800" y="4048125"/>
            <a:ext cx="4013200" cy="2009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7">
            <a:extLst>
              <a:ext uri="{FF2B5EF4-FFF2-40B4-BE49-F238E27FC236}">
                <a16:creationId xmlns:a16="http://schemas.microsoft.com/office/drawing/2014/main" id="{FE227C01-C29D-46DF-B3C6-EA3CC01E0924}"/>
              </a:ext>
            </a:extLst>
          </p:cNvPr>
          <p:cNvSpPr>
            <a:spLocks noGrp="1" noChangeArrowheads="1"/>
          </p:cNvSpPr>
          <p:nvPr>
            <p:ph type="dt" sz="half" idx="10"/>
          </p:nvPr>
        </p:nvSpPr>
        <p:spPr/>
        <p:txBody>
          <a:bodyPr/>
          <a:lstStyle>
            <a:lvl1pPr>
              <a:defRPr/>
            </a:lvl1pPr>
          </a:lstStyle>
          <a:p>
            <a:pPr>
              <a:defRPr/>
            </a:pPr>
            <a:fld id="{C5AF3D1D-0E03-429C-9E94-7631290B5B67}" type="datetime1">
              <a:rPr lang="zh-CN" altLang="en-US"/>
              <a:pPr>
                <a:defRPr/>
              </a:pPr>
              <a:t>2022/3/7 Monday</a:t>
            </a:fld>
            <a:endParaRPr lang="en-US" altLang="zh-CN"/>
          </a:p>
        </p:txBody>
      </p:sp>
      <p:sp>
        <p:nvSpPr>
          <p:cNvPr id="7" name="Rectangle 18">
            <a:extLst>
              <a:ext uri="{FF2B5EF4-FFF2-40B4-BE49-F238E27FC236}">
                <a16:creationId xmlns:a16="http://schemas.microsoft.com/office/drawing/2014/main" id="{14C42637-1BD1-4065-9359-E9B70DC27109}"/>
              </a:ext>
            </a:extLst>
          </p:cNvPr>
          <p:cNvSpPr>
            <a:spLocks noGrp="1" noChangeArrowheads="1"/>
          </p:cNvSpPr>
          <p:nvPr>
            <p:ph type="sldNum" sz="quarter" idx="11"/>
          </p:nvPr>
        </p:nvSpPr>
        <p:spPr/>
        <p:txBody>
          <a:bodyPr/>
          <a:lstStyle>
            <a:lvl1pPr>
              <a:defRPr/>
            </a:lvl1pPr>
          </a:lstStyle>
          <a:p>
            <a:fld id="{060D6676-51B4-4542-A1DD-AFCF4D8269F9}" type="slidenum">
              <a:rPr lang="en-US" altLang="zh-CN"/>
              <a:pPr/>
              <a:t>‹#›</a:t>
            </a:fld>
            <a:endParaRPr lang="en-US" altLang="zh-CN"/>
          </a:p>
        </p:txBody>
      </p:sp>
      <p:sp>
        <p:nvSpPr>
          <p:cNvPr id="8" name="Rectangle 22">
            <a:extLst>
              <a:ext uri="{FF2B5EF4-FFF2-40B4-BE49-F238E27FC236}">
                <a16:creationId xmlns:a16="http://schemas.microsoft.com/office/drawing/2014/main" id="{D0E2A9D9-48B1-47BB-9EDE-04575723A539}"/>
              </a:ext>
            </a:extLst>
          </p:cNvPr>
          <p:cNvSpPr>
            <a:spLocks noGrp="1" noChangeArrowheads="1"/>
          </p:cNvSpPr>
          <p:nvPr>
            <p:ph type="ftr" sz="quarter" idx="12"/>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1959076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6858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885950"/>
            <a:ext cx="4013200"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1885950"/>
            <a:ext cx="4013200"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内容占位符 8"/>
          <p:cNvSpPr>
            <a:spLocks noGrp="1"/>
          </p:cNvSpPr>
          <p:nvPr>
            <p:ph sz="quarter" idx="13"/>
          </p:nvPr>
        </p:nvSpPr>
        <p:spPr>
          <a:xfrm>
            <a:off x="8482013" y="0"/>
            <a:ext cx="661987" cy="56991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17">
            <a:extLst>
              <a:ext uri="{FF2B5EF4-FFF2-40B4-BE49-F238E27FC236}">
                <a16:creationId xmlns:a16="http://schemas.microsoft.com/office/drawing/2014/main" id="{B0F43927-68CA-4E25-B875-7579A1791CB6}"/>
              </a:ext>
            </a:extLst>
          </p:cNvPr>
          <p:cNvSpPr>
            <a:spLocks noGrp="1" noChangeArrowheads="1"/>
          </p:cNvSpPr>
          <p:nvPr>
            <p:ph type="dt" sz="half" idx="14"/>
          </p:nvPr>
        </p:nvSpPr>
        <p:spPr/>
        <p:txBody>
          <a:bodyPr/>
          <a:lstStyle>
            <a:lvl1pPr>
              <a:defRPr/>
            </a:lvl1pPr>
          </a:lstStyle>
          <a:p>
            <a:pPr>
              <a:defRPr/>
            </a:pPr>
            <a:fld id="{048F7A66-4066-4BC2-885A-A486505F9389}" type="datetime1">
              <a:rPr lang="zh-CN" altLang="en-US"/>
              <a:pPr>
                <a:defRPr/>
              </a:pPr>
              <a:t>2022/3/7 Monday</a:t>
            </a:fld>
            <a:endParaRPr lang="en-US" altLang="zh-CN"/>
          </a:p>
        </p:txBody>
      </p:sp>
      <p:sp>
        <p:nvSpPr>
          <p:cNvPr id="7" name="Rectangle 18">
            <a:extLst>
              <a:ext uri="{FF2B5EF4-FFF2-40B4-BE49-F238E27FC236}">
                <a16:creationId xmlns:a16="http://schemas.microsoft.com/office/drawing/2014/main" id="{861612D5-0668-4BC8-A3C5-5315D40D5B50}"/>
              </a:ext>
            </a:extLst>
          </p:cNvPr>
          <p:cNvSpPr>
            <a:spLocks noGrp="1" noChangeArrowheads="1"/>
          </p:cNvSpPr>
          <p:nvPr>
            <p:ph type="sldNum" sz="quarter" idx="15"/>
          </p:nvPr>
        </p:nvSpPr>
        <p:spPr/>
        <p:txBody>
          <a:bodyPr/>
          <a:lstStyle>
            <a:lvl1pPr>
              <a:defRPr/>
            </a:lvl1pPr>
          </a:lstStyle>
          <a:p>
            <a:fld id="{CE7955D0-E512-4850-8AB8-56D635AC412A}" type="slidenum">
              <a:rPr lang="en-US" altLang="zh-CN"/>
              <a:pPr/>
              <a:t>‹#›</a:t>
            </a:fld>
            <a:endParaRPr lang="en-US" altLang="zh-CN"/>
          </a:p>
        </p:txBody>
      </p:sp>
      <p:sp>
        <p:nvSpPr>
          <p:cNvPr id="8" name="Rectangle 22">
            <a:extLst>
              <a:ext uri="{FF2B5EF4-FFF2-40B4-BE49-F238E27FC236}">
                <a16:creationId xmlns:a16="http://schemas.microsoft.com/office/drawing/2014/main" id="{8B201BE0-9BE4-4A6E-9620-19A118BC3EFC}"/>
              </a:ext>
            </a:extLst>
          </p:cNvPr>
          <p:cNvSpPr>
            <a:spLocks noGrp="1" noChangeArrowheads="1"/>
          </p:cNvSpPr>
          <p:nvPr>
            <p:ph type="ftr" sz="quarter" idx="16"/>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111670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8" name="Rectangle 8"/>
          <p:cNvSpPr>
            <a:spLocks noGrp="1" noChangeArrowheads="1"/>
          </p:cNvSpPr>
          <p:nvPr>
            <p:ph type="ftr" sz="quarter" idx="11"/>
          </p:nvPr>
        </p:nvSpPr>
        <p:spPr>
          <a:ln/>
        </p:spPr>
        <p:txBody>
          <a:bodyPr/>
          <a:lstStyle>
            <a:lvl1pPr>
              <a:defRPr/>
            </a:lvl1pPr>
          </a:lstStyle>
          <a:p>
            <a:endParaRPr lang="zh-CN" altLang="en-US"/>
          </a:p>
        </p:txBody>
      </p:sp>
      <p:sp>
        <p:nvSpPr>
          <p:cNvPr id="9"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6400" y="685800"/>
            <a:ext cx="8229600" cy="5372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7">
            <a:extLst>
              <a:ext uri="{FF2B5EF4-FFF2-40B4-BE49-F238E27FC236}">
                <a16:creationId xmlns:a16="http://schemas.microsoft.com/office/drawing/2014/main" id="{CB986066-0194-4CB5-B3F1-55DA28A69BA3}"/>
              </a:ext>
            </a:extLst>
          </p:cNvPr>
          <p:cNvSpPr>
            <a:spLocks noGrp="1" noChangeArrowheads="1"/>
          </p:cNvSpPr>
          <p:nvPr>
            <p:ph type="dt" sz="half" idx="10"/>
          </p:nvPr>
        </p:nvSpPr>
        <p:spPr/>
        <p:txBody>
          <a:bodyPr/>
          <a:lstStyle>
            <a:lvl1pPr>
              <a:defRPr/>
            </a:lvl1pPr>
          </a:lstStyle>
          <a:p>
            <a:pPr>
              <a:defRPr/>
            </a:pPr>
            <a:fld id="{35132B0C-2CE5-4F2A-AFB6-D525C8599D4E}" type="datetime1">
              <a:rPr lang="zh-CN" altLang="en-US"/>
              <a:pPr>
                <a:defRPr/>
              </a:pPr>
              <a:t>2022/3/7 Monday</a:t>
            </a:fld>
            <a:endParaRPr lang="en-US" altLang="zh-CN"/>
          </a:p>
        </p:txBody>
      </p:sp>
      <p:sp>
        <p:nvSpPr>
          <p:cNvPr id="4" name="Rectangle 18">
            <a:extLst>
              <a:ext uri="{FF2B5EF4-FFF2-40B4-BE49-F238E27FC236}">
                <a16:creationId xmlns:a16="http://schemas.microsoft.com/office/drawing/2014/main" id="{BC49152F-9615-45F3-B51A-5C37032CDCD7}"/>
              </a:ext>
            </a:extLst>
          </p:cNvPr>
          <p:cNvSpPr>
            <a:spLocks noGrp="1" noChangeArrowheads="1"/>
          </p:cNvSpPr>
          <p:nvPr>
            <p:ph type="sldNum" sz="quarter" idx="11"/>
          </p:nvPr>
        </p:nvSpPr>
        <p:spPr/>
        <p:txBody>
          <a:bodyPr/>
          <a:lstStyle>
            <a:lvl1pPr>
              <a:defRPr/>
            </a:lvl1pPr>
          </a:lstStyle>
          <a:p>
            <a:fld id="{DB1B42AA-D5BA-4AEF-B067-F2889C33F2FC}" type="slidenum">
              <a:rPr lang="en-US" altLang="zh-CN"/>
              <a:pPr/>
              <a:t>‹#›</a:t>
            </a:fld>
            <a:endParaRPr lang="en-US" altLang="zh-CN"/>
          </a:p>
        </p:txBody>
      </p:sp>
      <p:sp>
        <p:nvSpPr>
          <p:cNvPr id="5" name="Rectangle 22">
            <a:extLst>
              <a:ext uri="{FF2B5EF4-FFF2-40B4-BE49-F238E27FC236}">
                <a16:creationId xmlns:a16="http://schemas.microsoft.com/office/drawing/2014/main" id="{B526FA00-60E1-43BC-A74E-4C59062B61BA}"/>
              </a:ext>
            </a:extLst>
          </p:cNvPr>
          <p:cNvSpPr>
            <a:spLocks noGrp="1" noChangeArrowheads="1"/>
          </p:cNvSpPr>
          <p:nvPr>
            <p:ph type="ftr" sz="quarter" idx="12"/>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35329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4" name="Rectangle 8"/>
          <p:cNvSpPr>
            <a:spLocks noGrp="1" noChangeArrowheads="1"/>
          </p:cNvSpPr>
          <p:nvPr>
            <p:ph type="ftr" sz="quarter" idx="11"/>
          </p:nvPr>
        </p:nvSpPr>
        <p:spPr>
          <a:ln/>
        </p:spPr>
        <p:txBody>
          <a:bodyPr/>
          <a:lstStyle>
            <a:lvl1pPr>
              <a:defRPr/>
            </a:lvl1pPr>
          </a:lstStyle>
          <a:p>
            <a:endParaRPr lang="zh-CN" altLang="en-US"/>
          </a:p>
        </p:txBody>
      </p:sp>
      <p:sp>
        <p:nvSpPr>
          <p:cNvPr id="5"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3" name="Rectangle 8"/>
          <p:cNvSpPr>
            <a:spLocks noGrp="1" noChangeArrowheads="1"/>
          </p:cNvSpPr>
          <p:nvPr>
            <p:ph type="ftr" sz="quarter" idx="11"/>
          </p:nvPr>
        </p:nvSpPr>
        <p:spPr>
          <a:ln/>
        </p:spPr>
        <p:txBody>
          <a:bodyPr/>
          <a:lstStyle>
            <a:lvl1pPr>
              <a:defRPr/>
            </a:lvl1pPr>
          </a:lstStyle>
          <a:p>
            <a:endParaRPr lang="zh-CN" altLang="en-US"/>
          </a:p>
        </p:txBody>
      </p:sp>
      <p:sp>
        <p:nvSpPr>
          <p:cNvPr id="4"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fld id="{CE8E330D-2631-4B76-AB64-4E7A54599C96}" type="datetimeFigureOut">
              <a:rPr lang="zh-CN" altLang="en-US" smtClean="0"/>
              <a:pPr/>
              <a:t>2022/3/7 Monday</a:t>
            </a:fld>
            <a:endParaRPr lang="zh-CN" altLang="en-US"/>
          </a:p>
        </p:txBody>
      </p:sp>
      <p:sp>
        <p:nvSpPr>
          <p:cNvPr id="6" name="Rectangle 8"/>
          <p:cNvSpPr>
            <a:spLocks noGrp="1" noChangeArrowheads="1"/>
          </p:cNvSpPr>
          <p:nvPr>
            <p:ph type="ftr" sz="quarter" idx="11"/>
          </p:nvPr>
        </p:nvSpPr>
        <p:spPr>
          <a:ln/>
        </p:spPr>
        <p:txBody>
          <a:bodyPr/>
          <a:lstStyle>
            <a:lvl1pPr>
              <a:defRPr/>
            </a:lvl1pPr>
          </a:lstStyle>
          <a:p>
            <a:endParaRPr lang="zh-CN" altLang="en-US"/>
          </a:p>
        </p:txBody>
      </p:sp>
      <p:sp>
        <p:nvSpPr>
          <p:cNvPr id="7" name="Rectangle 9"/>
          <p:cNvSpPr>
            <a:spLocks noGrp="1" noChangeArrowheads="1"/>
          </p:cNvSpPr>
          <p:nvPr>
            <p:ph type="sldNum" sz="quarter" idx="12"/>
          </p:nvPr>
        </p:nvSpPr>
        <p:spPr>
          <a:ln/>
        </p:spPr>
        <p:txBody>
          <a:bodyPr/>
          <a:lstStyle>
            <a:lvl1pPr>
              <a:defRPr/>
            </a:lvl1pPr>
          </a:lstStyle>
          <a:p>
            <a:fld id="{0F509E8C-1210-43E8-8D63-AAF7F3A1752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theme" Target="../theme/theme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Text Box 17"/>
          <p:cNvSpPr txBox="1">
            <a:spLocks noChangeArrowheads="1"/>
          </p:cNvSpPr>
          <p:nvPr/>
        </p:nvSpPr>
        <p:spPr bwMode="auto">
          <a:xfrm>
            <a:off x="0" y="0"/>
            <a:ext cx="9144000" cy="1066800"/>
          </a:xfrm>
          <a:prstGeom prst="rect">
            <a:avLst/>
          </a:prstGeom>
          <a:gradFill rotWithShape="1">
            <a:gsLst>
              <a:gs pos="0">
                <a:srgbClr val="9999FF">
                  <a:alpha val="54999"/>
                </a:srgbClr>
              </a:gs>
              <a:gs pos="100000">
                <a:srgbClr val="CCCCFF">
                  <a:alpha val="37999"/>
                </a:srgbClr>
              </a:gs>
            </a:gsLst>
            <a:lin ang="5400000" scaled="1"/>
          </a:gradFill>
          <a:ln>
            <a:noFill/>
          </a:ln>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b="1"/>
          </a:p>
        </p:txBody>
      </p:sp>
      <p:sp>
        <p:nvSpPr>
          <p:cNvPr id="9219"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9220"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7"/>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atin typeface="Arial" panose="020B0604020202020204" pitchFamily="34" charset="0"/>
                <a:ea typeface="宋体" pitchFamily="2" charset="-122"/>
              </a:defRPr>
            </a:lvl1pPr>
          </a:lstStyle>
          <a:p>
            <a:fld id="{CE8E330D-2631-4B76-AB64-4E7A54599C96}" type="datetimeFigureOut">
              <a:rPr lang="zh-CN" altLang="en-US" smtClean="0"/>
              <a:pPr/>
              <a:t>2022/3/7 Monday</a:t>
            </a:fld>
            <a:endParaRPr lang="zh-CN" altLang="en-US"/>
          </a:p>
        </p:txBody>
      </p:sp>
      <p:sp>
        <p:nvSpPr>
          <p:cNvPr id="1030" name="Rectangle 8"/>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atin typeface="Arial" panose="020B0604020202020204" pitchFamily="34" charset="0"/>
                <a:ea typeface="宋体" pitchFamily="2" charset="-122"/>
              </a:defRPr>
            </a:lvl1pPr>
          </a:lstStyle>
          <a:p>
            <a:endParaRPr lang="zh-CN" altLang="en-US"/>
          </a:p>
        </p:txBody>
      </p:sp>
      <p:sp>
        <p:nvSpPr>
          <p:cNvPr id="1031" name="Rectangle 9"/>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ea typeface="宋体" pitchFamily="2" charset="-122"/>
              </a:defRPr>
            </a:lvl1pPr>
          </a:lstStyle>
          <a:p>
            <a:fld id="{0F509E8C-1210-43E8-8D63-AAF7F3A175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Text Box 17"/>
          <p:cNvSpPr txBox="1">
            <a:spLocks noChangeArrowheads="1"/>
          </p:cNvSpPr>
          <p:nvPr/>
        </p:nvSpPr>
        <p:spPr bwMode="auto">
          <a:xfrm>
            <a:off x="0" y="0"/>
            <a:ext cx="9144000" cy="1066800"/>
          </a:xfrm>
          <a:prstGeom prst="rect">
            <a:avLst/>
          </a:prstGeom>
          <a:gradFill rotWithShape="1">
            <a:gsLst>
              <a:gs pos="0">
                <a:srgbClr val="9999FF">
                  <a:alpha val="54999"/>
                </a:srgbClr>
              </a:gs>
              <a:gs pos="100000">
                <a:srgbClr val="CCCCFF">
                  <a:alpha val="37999"/>
                </a:srgbClr>
              </a:gs>
            </a:gsLst>
            <a:lin ang="5400000" scaled="1"/>
          </a:gradFill>
          <a:ln>
            <a:noFill/>
          </a:ln>
        </p:spPr>
        <p:txBody>
          <a:bodyPr anchor="ct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b="1"/>
          </a:p>
        </p:txBody>
      </p:sp>
      <p:sp>
        <p:nvSpPr>
          <p:cNvPr id="1024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44"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3" name="Rectangle 7"/>
          <p:cNvSpPr>
            <a:spLocks noGrp="1" noChangeArrowheads="1"/>
          </p:cNvSpPr>
          <p:nvPr>
            <p:ph type="dt" sz="half" idx="2"/>
          </p:nvPr>
        </p:nvSpPr>
        <p:spPr bwMode="auto">
          <a:xfrm>
            <a:off x="457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atin typeface="Arial" panose="020B0604020202020204" pitchFamily="34" charset="0"/>
                <a:ea typeface="宋体" pitchFamily="2" charset="-122"/>
              </a:defRPr>
            </a:lvl1pPr>
          </a:lstStyle>
          <a:p>
            <a:pPr>
              <a:defRPr/>
            </a:pPr>
            <a:fld id="{9D09A4DB-611D-4613-8C9C-E1DAE78F3307}" type="datetime4">
              <a:rPr lang="en-US" altLang="zh-CN"/>
              <a:pPr>
                <a:defRPr/>
              </a:pPr>
              <a:t>March 7, 2022</a:t>
            </a:fld>
            <a:endParaRPr lang="en-US" altLang="zh-CN"/>
          </a:p>
        </p:txBody>
      </p:sp>
      <p:sp>
        <p:nvSpPr>
          <p:cNvPr id="2054" name="Rectangle 8"/>
          <p:cNvSpPr>
            <a:spLocks noGrp="1" noChangeArrowheads="1"/>
          </p:cNvSpPr>
          <p:nvPr>
            <p:ph type="ftr" sz="quarter" idx="3"/>
          </p:nvPr>
        </p:nvSpPr>
        <p:spPr bwMode="auto">
          <a:xfrm>
            <a:off x="3124200" y="6245225"/>
            <a:ext cx="2895600" cy="47625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atin typeface="Arial" panose="020B0604020202020204" pitchFamily="34" charset="0"/>
                <a:ea typeface="宋体" pitchFamily="2" charset="-122"/>
              </a:defRPr>
            </a:lvl1pPr>
          </a:lstStyle>
          <a:p>
            <a:pPr>
              <a:defRPr/>
            </a:pPr>
            <a:endParaRPr lang="en-US" altLang="zh-CN"/>
          </a:p>
        </p:txBody>
      </p:sp>
      <p:sp>
        <p:nvSpPr>
          <p:cNvPr id="2055" name="Rectangle 9"/>
          <p:cNvSpPr>
            <a:spLocks noGrp="1" noChangeArrowheads="1"/>
          </p:cNvSpPr>
          <p:nvPr>
            <p:ph type="sldNum" sz="quarter" idx="4"/>
          </p:nvPr>
        </p:nvSpPr>
        <p:spPr bwMode="auto">
          <a:xfrm>
            <a:off x="6553200" y="6245225"/>
            <a:ext cx="2133600" cy="47625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charset="0"/>
              <a:buNone/>
              <a:defRPr sz="1400">
                <a:ea typeface="宋体" pitchFamily="2" charset="-122"/>
              </a:defRPr>
            </a:lvl1pPr>
          </a:lstStyle>
          <a:p>
            <a:pPr>
              <a:defRPr/>
            </a:pPr>
            <a:fld id="{2C8A2E62-60F0-421F-B6FC-171753A3F0A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endParaRPr lang="en-US" altLang="en-US"/>
          </a:p>
        </p:txBody>
      </p:sp>
      <p:sp>
        <p:nvSpPr>
          <p:cNvPr id="1027" name="Rectangle 3"/>
          <p:cNvSpPr>
            <a:spLocks noGrp="1" noChangeArrowheads="1"/>
          </p:cNvSpPr>
          <p:nvPr>
            <p:ph type="body" idx="4294967295"/>
          </p:nvPr>
        </p:nvSpPr>
        <p:spPr bwMode="auto">
          <a:xfrm>
            <a:off x="609600" y="1301750"/>
            <a:ext cx="7848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b="1" kern="1200">
          <a:solidFill>
            <a:srgbClr val="006699"/>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400" kern="1200">
          <a:solidFill>
            <a:schemeClr val="tx1"/>
          </a:solidFill>
          <a:latin typeface="+mn-lt"/>
          <a:ea typeface="+mn-ea"/>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kern="1200">
          <a:solidFill>
            <a:schemeClr val="tx1"/>
          </a:solidFill>
          <a:latin typeface="Arial" panose="020B0604020202020204" pitchFamily="34" charset="0"/>
          <a:ea typeface="+mn-ea"/>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kern="1200">
          <a:solidFill>
            <a:schemeClr val="tx1"/>
          </a:solidFill>
          <a:latin typeface="Arial" panose="020B0604020202020204" pitchFamily="34" charset="0"/>
          <a:ea typeface="+mn-ea"/>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02F0854-18E4-4B32-A797-2F0FF64B2B39}"/>
              </a:ext>
            </a:extLst>
          </p:cNvPr>
          <p:cNvGrpSpPr>
            <a:grpSpLocks/>
          </p:cNvGrpSpPr>
          <p:nvPr/>
        </p:nvGrpSpPr>
        <p:grpSpPr bwMode="auto">
          <a:xfrm>
            <a:off x="0" y="0"/>
            <a:ext cx="9147175" cy="6867525"/>
            <a:chOff x="0" y="0"/>
            <a:chExt cx="5762" cy="4326"/>
          </a:xfrm>
        </p:grpSpPr>
        <p:sp>
          <p:nvSpPr>
            <p:cNvPr id="1032" name="Rectangle 3">
              <a:extLst>
                <a:ext uri="{FF2B5EF4-FFF2-40B4-BE49-F238E27FC236}">
                  <a16:creationId xmlns:a16="http://schemas.microsoft.com/office/drawing/2014/main" id="{21C3956D-3A3F-4C45-BB9D-27198C4B8215}"/>
                </a:ext>
              </a:extLst>
            </p:cNvPr>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3" name="Rectangle 4">
              <a:extLst>
                <a:ext uri="{FF2B5EF4-FFF2-40B4-BE49-F238E27FC236}">
                  <a16:creationId xmlns:a16="http://schemas.microsoft.com/office/drawing/2014/main" id="{D6A358E1-7384-4BA1-B63A-A063EB5541C8}"/>
                </a:ext>
              </a:extLst>
            </p:cNvPr>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 name="Rectangle 5">
              <a:extLst>
                <a:ext uri="{FF2B5EF4-FFF2-40B4-BE49-F238E27FC236}">
                  <a16:creationId xmlns:a16="http://schemas.microsoft.com/office/drawing/2014/main" id="{304A56FA-20F1-4A3D-AC10-8A25920B4DAC}"/>
                </a:ext>
              </a:extLst>
            </p:cNvPr>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5" name="Rectangle 6">
              <a:extLst>
                <a:ext uri="{FF2B5EF4-FFF2-40B4-BE49-F238E27FC236}">
                  <a16:creationId xmlns:a16="http://schemas.microsoft.com/office/drawing/2014/main" id="{BE827BCC-529D-40F2-BE19-D28C487EF11F}"/>
                </a:ext>
              </a:extLst>
            </p:cNvPr>
            <p:cNvSpPr>
              <a:spLocks noChangeArrowheads="1"/>
            </p:cNvSpPr>
            <p:nvPr/>
          </p:nvSpPr>
          <p:spPr bwMode="hidden">
            <a:xfrm>
              <a:off x="2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Rectangle 7">
              <a:extLst>
                <a:ext uri="{FF2B5EF4-FFF2-40B4-BE49-F238E27FC236}">
                  <a16:creationId xmlns:a16="http://schemas.microsoft.com/office/drawing/2014/main" id="{9D1B5EE0-874C-40CB-939F-33345B60A6AF}"/>
                </a:ext>
              </a:extLst>
            </p:cNvPr>
            <p:cNvSpPr>
              <a:spLocks noChangeArrowheads="1"/>
            </p:cNvSpPr>
            <p:nvPr/>
          </p:nvSpPr>
          <p:spPr bwMode="hidden">
            <a:xfrm>
              <a:off x="3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Rectangle 8">
              <a:extLst>
                <a:ext uri="{FF2B5EF4-FFF2-40B4-BE49-F238E27FC236}">
                  <a16:creationId xmlns:a16="http://schemas.microsoft.com/office/drawing/2014/main" id="{19D84FC6-2057-4DDE-9698-2266AE9F7610}"/>
                </a:ext>
              </a:extLst>
            </p:cNvPr>
            <p:cNvSpPr>
              <a:spLocks noChangeArrowheads="1"/>
            </p:cNvSpPr>
            <p:nvPr/>
          </p:nvSpPr>
          <p:spPr bwMode="hidden">
            <a:xfrm>
              <a:off x="4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Rectangle 9">
              <a:extLst>
                <a:ext uri="{FF2B5EF4-FFF2-40B4-BE49-F238E27FC236}">
                  <a16:creationId xmlns:a16="http://schemas.microsoft.com/office/drawing/2014/main" id="{F7A2B02D-F812-436C-9606-F92CD4F8F3D7}"/>
                </a:ext>
              </a:extLst>
            </p:cNvPr>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Rectangle 10">
              <a:extLst>
                <a:ext uri="{FF2B5EF4-FFF2-40B4-BE49-F238E27FC236}">
                  <a16:creationId xmlns:a16="http://schemas.microsoft.com/office/drawing/2014/main" id="{9DA9FE98-CE14-4716-9733-44B71EC373B9}"/>
                </a:ext>
              </a:extLst>
            </p:cNvPr>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Rectangle 11">
              <a:extLst>
                <a:ext uri="{FF2B5EF4-FFF2-40B4-BE49-F238E27FC236}">
                  <a16:creationId xmlns:a16="http://schemas.microsoft.com/office/drawing/2014/main" id="{652115F2-D0E6-47FD-9AE7-91E136482A5B}"/>
                </a:ext>
              </a:extLst>
            </p:cNvPr>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Rectangle 12">
              <a:extLst>
                <a:ext uri="{FF2B5EF4-FFF2-40B4-BE49-F238E27FC236}">
                  <a16:creationId xmlns:a16="http://schemas.microsoft.com/office/drawing/2014/main" id="{695194ED-96BF-431F-9B84-07A4BAA84CF7}"/>
                </a:ext>
              </a:extLst>
            </p:cNvPr>
            <p:cNvSpPr>
              <a:spLocks noChangeArrowheads="1"/>
            </p:cNvSpPr>
            <p:nvPr/>
          </p:nvSpPr>
          <p:spPr bwMode="hidden">
            <a:xfrm>
              <a:off x="8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Rectangle 13">
              <a:extLst>
                <a:ext uri="{FF2B5EF4-FFF2-40B4-BE49-F238E27FC236}">
                  <a16:creationId xmlns:a16="http://schemas.microsoft.com/office/drawing/2014/main" id="{4E202506-8EA4-48AD-9D64-272923C23CE8}"/>
                </a:ext>
              </a:extLst>
            </p:cNvPr>
            <p:cNvSpPr>
              <a:spLocks noChangeArrowheads="1"/>
            </p:cNvSpPr>
            <p:nvPr/>
          </p:nvSpPr>
          <p:spPr bwMode="hidden">
            <a:xfrm>
              <a:off x="9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Rectangle 14">
              <a:extLst>
                <a:ext uri="{FF2B5EF4-FFF2-40B4-BE49-F238E27FC236}">
                  <a16:creationId xmlns:a16="http://schemas.microsoft.com/office/drawing/2014/main" id="{474ED4CF-F9B8-4EED-8415-C7672436F985}"/>
                </a:ext>
              </a:extLst>
            </p:cNvPr>
            <p:cNvSpPr>
              <a:spLocks noChangeArrowheads="1"/>
            </p:cNvSpPr>
            <p:nvPr/>
          </p:nvSpPr>
          <p:spPr bwMode="hidden">
            <a:xfrm>
              <a:off x="10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Rectangle 15">
              <a:extLst>
                <a:ext uri="{FF2B5EF4-FFF2-40B4-BE49-F238E27FC236}">
                  <a16:creationId xmlns:a16="http://schemas.microsoft.com/office/drawing/2014/main" id="{1F961494-ED85-40D7-B5E3-1B62B7D58062}"/>
                </a:ext>
              </a:extLst>
            </p:cNvPr>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Rectangle 16">
              <a:extLst>
                <a:ext uri="{FF2B5EF4-FFF2-40B4-BE49-F238E27FC236}">
                  <a16:creationId xmlns:a16="http://schemas.microsoft.com/office/drawing/2014/main" id="{1DF81E70-61B2-41CC-B19D-DC3B27132DE1}"/>
                </a:ext>
              </a:extLst>
            </p:cNvPr>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Rectangle 17">
              <a:extLst>
                <a:ext uri="{FF2B5EF4-FFF2-40B4-BE49-F238E27FC236}">
                  <a16:creationId xmlns:a16="http://schemas.microsoft.com/office/drawing/2014/main" id="{6C3C39DA-897B-4498-AB73-C82AD07F424D}"/>
                </a:ext>
              </a:extLst>
            </p:cNvPr>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Rectangle 18">
              <a:extLst>
                <a:ext uri="{FF2B5EF4-FFF2-40B4-BE49-F238E27FC236}">
                  <a16:creationId xmlns:a16="http://schemas.microsoft.com/office/drawing/2014/main" id="{8F7A98D6-7A8E-4CE3-8733-6BA09F482853}"/>
                </a:ext>
              </a:extLst>
            </p:cNvPr>
            <p:cNvSpPr>
              <a:spLocks noChangeArrowheads="1"/>
            </p:cNvSpPr>
            <p:nvPr/>
          </p:nvSpPr>
          <p:spPr bwMode="hidden">
            <a:xfrm>
              <a:off x="14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Rectangle 19">
              <a:extLst>
                <a:ext uri="{FF2B5EF4-FFF2-40B4-BE49-F238E27FC236}">
                  <a16:creationId xmlns:a16="http://schemas.microsoft.com/office/drawing/2014/main" id="{F4490E4D-6039-4B55-BDCB-4A7646FFC417}"/>
                </a:ext>
              </a:extLst>
            </p:cNvPr>
            <p:cNvSpPr>
              <a:spLocks noChangeArrowheads="1"/>
            </p:cNvSpPr>
            <p:nvPr/>
          </p:nvSpPr>
          <p:spPr bwMode="hidden">
            <a:xfrm>
              <a:off x="15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Rectangle 20">
              <a:extLst>
                <a:ext uri="{FF2B5EF4-FFF2-40B4-BE49-F238E27FC236}">
                  <a16:creationId xmlns:a16="http://schemas.microsoft.com/office/drawing/2014/main" id="{C6DA24F5-94E1-4718-B453-0E5668D1C60B}"/>
                </a:ext>
              </a:extLst>
            </p:cNvPr>
            <p:cNvSpPr>
              <a:spLocks noChangeArrowheads="1"/>
            </p:cNvSpPr>
            <p:nvPr/>
          </p:nvSpPr>
          <p:spPr bwMode="hidden">
            <a:xfrm>
              <a:off x="16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Rectangle 21">
              <a:extLst>
                <a:ext uri="{FF2B5EF4-FFF2-40B4-BE49-F238E27FC236}">
                  <a16:creationId xmlns:a16="http://schemas.microsoft.com/office/drawing/2014/main" id="{C3446193-D17C-4436-AC0B-A6C120C4D573}"/>
                </a:ext>
              </a:extLst>
            </p:cNvPr>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Rectangle 22">
              <a:extLst>
                <a:ext uri="{FF2B5EF4-FFF2-40B4-BE49-F238E27FC236}">
                  <a16:creationId xmlns:a16="http://schemas.microsoft.com/office/drawing/2014/main" id="{31861BC1-7690-4F12-81B4-EEA77406158A}"/>
                </a:ext>
              </a:extLst>
            </p:cNvPr>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Rectangle 23">
              <a:extLst>
                <a:ext uri="{FF2B5EF4-FFF2-40B4-BE49-F238E27FC236}">
                  <a16:creationId xmlns:a16="http://schemas.microsoft.com/office/drawing/2014/main" id="{5D56AAB6-9B33-4999-9195-25D65B646B32}"/>
                </a:ext>
              </a:extLst>
            </p:cNvPr>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Rectangle 24">
              <a:extLst>
                <a:ext uri="{FF2B5EF4-FFF2-40B4-BE49-F238E27FC236}">
                  <a16:creationId xmlns:a16="http://schemas.microsoft.com/office/drawing/2014/main" id="{0AA68427-C84F-4D38-98E2-53D5C0E173EE}"/>
                </a:ext>
              </a:extLst>
            </p:cNvPr>
            <p:cNvSpPr>
              <a:spLocks noChangeArrowheads="1"/>
            </p:cNvSpPr>
            <p:nvPr/>
          </p:nvSpPr>
          <p:spPr bwMode="hidden">
            <a:xfrm>
              <a:off x="20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Rectangle 25">
              <a:extLst>
                <a:ext uri="{FF2B5EF4-FFF2-40B4-BE49-F238E27FC236}">
                  <a16:creationId xmlns:a16="http://schemas.microsoft.com/office/drawing/2014/main" id="{D6DC3082-DA0C-477B-9DBF-F2E59735BCD5}"/>
                </a:ext>
              </a:extLst>
            </p:cNvPr>
            <p:cNvSpPr>
              <a:spLocks noChangeArrowheads="1"/>
            </p:cNvSpPr>
            <p:nvPr/>
          </p:nvSpPr>
          <p:spPr bwMode="hidden">
            <a:xfrm>
              <a:off x="21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Rectangle 26">
              <a:extLst>
                <a:ext uri="{FF2B5EF4-FFF2-40B4-BE49-F238E27FC236}">
                  <a16:creationId xmlns:a16="http://schemas.microsoft.com/office/drawing/2014/main" id="{2BBE87F6-7913-4887-81B6-5D2A7D40309B}"/>
                </a:ext>
              </a:extLst>
            </p:cNvPr>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Rectangle 27">
              <a:extLst>
                <a:ext uri="{FF2B5EF4-FFF2-40B4-BE49-F238E27FC236}">
                  <a16:creationId xmlns:a16="http://schemas.microsoft.com/office/drawing/2014/main" id="{DF3268D4-3103-4304-BB2B-E8CAEA2FE0BF}"/>
                </a:ext>
              </a:extLst>
            </p:cNvPr>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Rectangle 28">
              <a:extLst>
                <a:ext uri="{FF2B5EF4-FFF2-40B4-BE49-F238E27FC236}">
                  <a16:creationId xmlns:a16="http://schemas.microsoft.com/office/drawing/2014/main" id="{97192774-DE15-449D-919F-CA9A855CF03D}"/>
                </a:ext>
              </a:extLst>
            </p:cNvPr>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Rectangle 29">
              <a:extLst>
                <a:ext uri="{FF2B5EF4-FFF2-40B4-BE49-F238E27FC236}">
                  <a16:creationId xmlns:a16="http://schemas.microsoft.com/office/drawing/2014/main" id="{6094367B-D3CB-470F-BBF4-B7A43CC8F333}"/>
                </a:ext>
              </a:extLst>
            </p:cNvPr>
            <p:cNvSpPr>
              <a:spLocks noChangeArrowheads="1"/>
            </p:cNvSpPr>
            <p:nvPr/>
          </p:nvSpPr>
          <p:spPr bwMode="hidden">
            <a:xfrm>
              <a:off x="24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Rectangle 30">
              <a:extLst>
                <a:ext uri="{FF2B5EF4-FFF2-40B4-BE49-F238E27FC236}">
                  <a16:creationId xmlns:a16="http://schemas.microsoft.com/office/drawing/2014/main" id="{A93A5F91-E364-4C80-BDDC-69B5FE6C8AE2}"/>
                </a:ext>
              </a:extLst>
            </p:cNvPr>
            <p:cNvSpPr>
              <a:spLocks noChangeArrowheads="1"/>
            </p:cNvSpPr>
            <p:nvPr/>
          </p:nvSpPr>
          <p:spPr bwMode="hidden">
            <a:xfrm>
              <a:off x="25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Rectangle 31">
              <a:extLst>
                <a:ext uri="{FF2B5EF4-FFF2-40B4-BE49-F238E27FC236}">
                  <a16:creationId xmlns:a16="http://schemas.microsoft.com/office/drawing/2014/main" id="{E14B6AFF-55CD-4BD3-A88F-12C57DD50B41}"/>
                </a:ext>
              </a:extLst>
            </p:cNvPr>
            <p:cNvSpPr>
              <a:spLocks noChangeArrowheads="1"/>
            </p:cNvSpPr>
            <p:nvPr/>
          </p:nvSpPr>
          <p:spPr bwMode="hidden">
            <a:xfrm>
              <a:off x="26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Rectangle 32">
              <a:extLst>
                <a:ext uri="{FF2B5EF4-FFF2-40B4-BE49-F238E27FC236}">
                  <a16:creationId xmlns:a16="http://schemas.microsoft.com/office/drawing/2014/main" id="{17274407-AFCE-4485-8DE0-F20C7AD69DD2}"/>
                </a:ext>
              </a:extLst>
            </p:cNvPr>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Rectangle 33">
              <a:extLst>
                <a:ext uri="{FF2B5EF4-FFF2-40B4-BE49-F238E27FC236}">
                  <a16:creationId xmlns:a16="http://schemas.microsoft.com/office/drawing/2014/main" id="{85FCE33A-5EC2-468E-8255-22C2736DE9B6}"/>
                </a:ext>
              </a:extLst>
            </p:cNvPr>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Rectangle 34">
              <a:extLst>
                <a:ext uri="{FF2B5EF4-FFF2-40B4-BE49-F238E27FC236}">
                  <a16:creationId xmlns:a16="http://schemas.microsoft.com/office/drawing/2014/main" id="{7B33CA00-D964-4678-978D-814714521D51}"/>
                </a:ext>
              </a:extLst>
            </p:cNvPr>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Rectangle 35">
              <a:extLst>
                <a:ext uri="{FF2B5EF4-FFF2-40B4-BE49-F238E27FC236}">
                  <a16:creationId xmlns:a16="http://schemas.microsoft.com/office/drawing/2014/main" id="{26FF3FF9-5A84-4719-8FAF-3606AB6422F9}"/>
                </a:ext>
              </a:extLst>
            </p:cNvPr>
            <p:cNvSpPr>
              <a:spLocks noChangeArrowheads="1"/>
            </p:cNvSpPr>
            <p:nvPr/>
          </p:nvSpPr>
          <p:spPr bwMode="hidden">
            <a:xfrm>
              <a:off x="30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Rectangle 36">
              <a:extLst>
                <a:ext uri="{FF2B5EF4-FFF2-40B4-BE49-F238E27FC236}">
                  <a16:creationId xmlns:a16="http://schemas.microsoft.com/office/drawing/2014/main" id="{217F885D-7138-44D9-A786-14EE22340920}"/>
                </a:ext>
              </a:extLst>
            </p:cNvPr>
            <p:cNvSpPr>
              <a:spLocks noChangeArrowheads="1"/>
            </p:cNvSpPr>
            <p:nvPr/>
          </p:nvSpPr>
          <p:spPr bwMode="hidden">
            <a:xfrm>
              <a:off x="31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6" name="Rectangle 37">
              <a:extLst>
                <a:ext uri="{FF2B5EF4-FFF2-40B4-BE49-F238E27FC236}">
                  <a16:creationId xmlns:a16="http://schemas.microsoft.com/office/drawing/2014/main" id="{7DF2C44B-779B-4868-B392-655460BCBE37}"/>
                </a:ext>
              </a:extLst>
            </p:cNvPr>
            <p:cNvSpPr>
              <a:spLocks noChangeArrowheads="1"/>
            </p:cNvSpPr>
            <p:nvPr/>
          </p:nvSpPr>
          <p:spPr bwMode="hidden">
            <a:xfrm>
              <a:off x="32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7" name="Rectangle 38">
              <a:extLst>
                <a:ext uri="{FF2B5EF4-FFF2-40B4-BE49-F238E27FC236}">
                  <a16:creationId xmlns:a16="http://schemas.microsoft.com/office/drawing/2014/main" id="{49075019-E60D-43C2-9DB4-9EEA6361C0C5}"/>
                </a:ext>
              </a:extLst>
            </p:cNvPr>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8" name="Rectangle 39">
              <a:extLst>
                <a:ext uri="{FF2B5EF4-FFF2-40B4-BE49-F238E27FC236}">
                  <a16:creationId xmlns:a16="http://schemas.microsoft.com/office/drawing/2014/main" id="{AB1BAA7A-37B4-45AB-91BA-5944CF41A9B7}"/>
                </a:ext>
              </a:extLst>
            </p:cNvPr>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9" name="Rectangle 40">
              <a:extLst>
                <a:ext uri="{FF2B5EF4-FFF2-40B4-BE49-F238E27FC236}">
                  <a16:creationId xmlns:a16="http://schemas.microsoft.com/office/drawing/2014/main" id="{4214CF0B-84B5-4B25-8B9A-DDE48332709A}"/>
                </a:ext>
              </a:extLst>
            </p:cNvPr>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0" name="Rectangle 41">
              <a:extLst>
                <a:ext uri="{FF2B5EF4-FFF2-40B4-BE49-F238E27FC236}">
                  <a16:creationId xmlns:a16="http://schemas.microsoft.com/office/drawing/2014/main" id="{E7A208BD-4506-4723-BEBC-3DD0AB5CC1F8}"/>
                </a:ext>
              </a:extLst>
            </p:cNvPr>
            <p:cNvSpPr>
              <a:spLocks noChangeArrowheads="1"/>
            </p:cNvSpPr>
            <p:nvPr/>
          </p:nvSpPr>
          <p:spPr bwMode="hidden">
            <a:xfrm>
              <a:off x="36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1" name="Rectangle 42">
              <a:extLst>
                <a:ext uri="{FF2B5EF4-FFF2-40B4-BE49-F238E27FC236}">
                  <a16:creationId xmlns:a16="http://schemas.microsoft.com/office/drawing/2014/main" id="{511352D1-9063-4BF5-B70F-0CA29205DF52}"/>
                </a:ext>
              </a:extLst>
            </p:cNvPr>
            <p:cNvSpPr>
              <a:spLocks noChangeArrowheads="1"/>
            </p:cNvSpPr>
            <p:nvPr/>
          </p:nvSpPr>
          <p:spPr bwMode="hidden">
            <a:xfrm>
              <a:off x="37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2" name="Rectangle 43">
              <a:extLst>
                <a:ext uri="{FF2B5EF4-FFF2-40B4-BE49-F238E27FC236}">
                  <a16:creationId xmlns:a16="http://schemas.microsoft.com/office/drawing/2014/main" id="{6E3A652D-B042-40AD-B165-F610D6F31539}"/>
                </a:ext>
              </a:extLst>
            </p:cNvPr>
            <p:cNvSpPr>
              <a:spLocks noChangeArrowheads="1"/>
            </p:cNvSpPr>
            <p:nvPr/>
          </p:nvSpPr>
          <p:spPr bwMode="hidden">
            <a:xfrm>
              <a:off x="384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3" name="Rectangle 44">
              <a:extLst>
                <a:ext uri="{FF2B5EF4-FFF2-40B4-BE49-F238E27FC236}">
                  <a16:creationId xmlns:a16="http://schemas.microsoft.com/office/drawing/2014/main" id="{78ECC1D4-EC73-425C-8637-03FA9989719E}"/>
                </a:ext>
              </a:extLst>
            </p:cNvPr>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4" name="Rectangle 45">
              <a:extLst>
                <a:ext uri="{FF2B5EF4-FFF2-40B4-BE49-F238E27FC236}">
                  <a16:creationId xmlns:a16="http://schemas.microsoft.com/office/drawing/2014/main" id="{558ECB0B-3D4B-4BC8-BF2C-5C2ABFADBBFD}"/>
                </a:ext>
              </a:extLst>
            </p:cNvPr>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 name="Rectangle 46">
              <a:extLst>
                <a:ext uri="{FF2B5EF4-FFF2-40B4-BE49-F238E27FC236}">
                  <a16:creationId xmlns:a16="http://schemas.microsoft.com/office/drawing/2014/main" id="{85C9ADAB-DEAE-480F-8A56-E89EAEF5C50D}"/>
                </a:ext>
              </a:extLst>
            </p:cNvPr>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6" name="Rectangle 47">
              <a:extLst>
                <a:ext uri="{FF2B5EF4-FFF2-40B4-BE49-F238E27FC236}">
                  <a16:creationId xmlns:a16="http://schemas.microsoft.com/office/drawing/2014/main" id="{27E8E76A-4585-4745-A6C2-1355620415EE}"/>
                </a:ext>
              </a:extLst>
            </p:cNvPr>
            <p:cNvSpPr>
              <a:spLocks noChangeArrowheads="1"/>
            </p:cNvSpPr>
            <p:nvPr/>
          </p:nvSpPr>
          <p:spPr bwMode="hidden">
            <a:xfrm>
              <a:off x="42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7" name="Rectangle 48">
              <a:extLst>
                <a:ext uri="{FF2B5EF4-FFF2-40B4-BE49-F238E27FC236}">
                  <a16:creationId xmlns:a16="http://schemas.microsoft.com/office/drawing/2014/main" id="{8DCD6571-121C-4A90-8CED-44C098890CF0}"/>
                </a:ext>
              </a:extLst>
            </p:cNvPr>
            <p:cNvSpPr>
              <a:spLocks noChangeArrowheads="1"/>
            </p:cNvSpPr>
            <p:nvPr/>
          </p:nvSpPr>
          <p:spPr bwMode="hidden">
            <a:xfrm>
              <a:off x="43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8" name="Rectangle 49">
              <a:extLst>
                <a:ext uri="{FF2B5EF4-FFF2-40B4-BE49-F238E27FC236}">
                  <a16:creationId xmlns:a16="http://schemas.microsoft.com/office/drawing/2014/main" id="{ED35F3B3-B0EE-4391-A987-31E9A6D2E552}"/>
                </a:ext>
              </a:extLst>
            </p:cNvPr>
            <p:cNvSpPr>
              <a:spLocks noChangeArrowheads="1"/>
            </p:cNvSpPr>
            <p:nvPr/>
          </p:nvSpPr>
          <p:spPr bwMode="hidden">
            <a:xfrm>
              <a:off x="441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9" name="Rectangle 50">
              <a:extLst>
                <a:ext uri="{FF2B5EF4-FFF2-40B4-BE49-F238E27FC236}">
                  <a16:creationId xmlns:a16="http://schemas.microsoft.com/office/drawing/2014/main" id="{3F75FFEE-2F14-4D39-B4B7-0C048E1269CD}"/>
                </a:ext>
              </a:extLst>
            </p:cNvPr>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0" name="Rectangle 51">
              <a:extLst>
                <a:ext uri="{FF2B5EF4-FFF2-40B4-BE49-F238E27FC236}">
                  <a16:creationId xmlns:a16="http://schemas.microsoft.com/office/drawing/2014/main" id="{D580C1C7-4A0C-48AF-A02E-8ACCDD4E8A25}"/>
                </a:ext>
              </a:extLst>
            </p:cNvPr>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1" name="Rectangle 52">
              <a:extLst>
                <a:ext uri="{FF2B5EF4-FFF2-40B4-BE49-F238E27FC236}">
                  <a16:creationId xmlns:a16="http://schemas.microsoft.com/office/drawing/2014/main" id="{262AC5B8-3BC4-45EC-B75B-86F37D31BBDE}"/>
                </a:ext>
              </a:extLst>
            </p:cNvPr>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2" name="Rectangle 53">
              <a:extLst>
                <a:ext uri="{FF2B5EF4-FFF2-40B4-BE49-F238E27FC236}">
                  <a16:creationId xmlns:a16="http://schemas.microsoft.com/office/drawing/2014/main" id="{12869397-0C46-46DE-BEF4-791395D03724}"/>
                </a:ext>
              </a:extLst>
            </p:cNvPr>
            <p:cNvSpPr>
              <a:spLocks noChangeArrowheads="1"/>
            </p:cNvSpPr>
            <p:nvPr/>
          </p:nvSpPr>
          <p:spPr bwMode="hidden">
            <a:xfrm>
              <a:off x="48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3" name="Rectangle 54">
              <a:extLst>
                <a:ext uri="{FF2B5EF4-FFF2-40B4-BE49-F238E27FC236}">
                  <a16:creationId xmlns:a16="http://schemas.microsoft.com/office/drawing/2014/main" id="{D929E668-E3C3-4AE8-BD72-A3ACA18108F5}"/>
                </a:ext>
              </a:extLst>
            </p:cNvPr>
            <p:cNvSpPr>
              <a:spLocks noChangeArrowheads="1"/>
            </p:cNvSpPr>
            <p:nvPr/>
          </p:nvSpPr>
          <p:spPr bwMode="hidden">
            <a:xfrm>
              <a:off x="48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4" name="Rectangle 55">
              <a:extLst>
                <a:ext uri="{FF2B5EF4-FFF2-40B4-BE49-F238E27FC236}">
                  <a16:creationId xmlns:a16="http://schemas.microsoft.com/office/drawing/2014/main" id="{4DBAA5EF-F6C8-44A4-BC24-3BE831B6546B}"/>
                </a:ext>
              </a:extLst>
            </p:cNvPr>
            <p:cNvSpPr>
              <a:spLocks noChangeArrowheads="1"/>
            </p:cNvSpPr>
            <p:nvPr/>
          </p:nvSpPr>
          <p:spPr bwMode="hidden">
            <a:xfrm>
              <a:off x="49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5" name="Rectangle 56">
              <a:extLst>
                <a:ext uri="{FF2B5EF4-FFF2-40B4-BE49-F238E27FC236}">
                  <a16:creationId xmlns:a16="http://schemas.microsoft.com/office/drawing/2014/main" id="{744F8350-7FC2-4FD9-86C2-1B66F60BDC52}"/>
                </a:ext>
              </a:extLst>
            </p:cNvPr>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6" name="Rectangle 57">
              <a:extLst>
                <a:ext uri="{FF2B5EF4-FFF2-40B4-BE49-F238E27FC236}">
                  <a16:creationId xmlns:a16="http://schemas.microsoft.com/office/drawing/2014/main" id="{C406AA90-786E-4D3E-BA39-719340E0EA8E}"/>
                </a:ext>
              </a:extLst>
            </p:cNvPr>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7" name="Rectangle 58">
              <a:extLst>
                <a:ext uri="{FF2B5EF4-FFF2-40B4-BE49-F238E27FC236}">
                  <a16:creationId xmlns:a16="http://schemas.microsoft.com/office/drawing/2014/main" id="{4D4DC17B-EAE0-41A9-83C5-3A436329C7C3}"/>
                </a:ext>
              </a:extLst>
            </p:cNvPr>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8" name="Rectangle 59">
              <a:extLst>
                <a:ext uri="{FF2B5EF4-FFF2-40B4-BE49-F238E27FC236}">
                  <a16:creationId xmlns:a16="http://schemas.microsoft.com/office/drawing/2014/main" id="{DD6353BF-0B4E-40C5-A518-F3491F220178}"/>
                </a:ext>
              </a:extLst>
            </p:cNvPr>
            <p:cNvSpPr>
              <a:spLocks noChangeArrowheads="1"/>
            </p:cNvSpPr>
            <p:nvPr/>
          </p:nvSpPr>
          <p:spPr bwMode="hidden">
            <a:xfrm>
              <a:off x="53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89" name="Rectangle 60">
              <a:extLst>
                <a:ext uri="{FF2B5EF4-FFF2-40B4-BE49-F238E27FC236}">
                  <a16:creationId xmlns:a16="http://schemas.microsoft.com/office/drawing/2014/main" id="{90294CD1-696B-4C40-A63A-30F4ECB505BC}"/>
                </a:ext>
              </a:extLst>
            </p:cNvPr>
            <p:cNvSpPr>
              <a:spLocks noChangeArrowheads="1"/>
            </p:cNvSpPr>
            <p:nvPr/>
          </p:nvSpPr>
          <p:spPr bwMode="hidden">
            <a:xfrm>
              <a:off x="54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0" name="Rectangle 61">
              <a:extLst>
                <a:ext uri="{FF2B5EF4-FFF2-40B4-BE49-F238E27FC236}">
                  <a16:creationId xmlns:a16="http://schemas.microsoft.com/office/drawing/2014/main" id="{2867D319-21D0-457F-8822-509A1D7A4C7D}"/>
                </a:ext>
              </a:extLst>
            </p:cNvPr>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1" name="Rectangle 62">
              <a:extLst>
                <a:ext uri="{FF2B5EF4-FFF2-40B4-BE49-F238E27FC236}">
                  <a16:creationId xmlns:a16="http://schemas.microsoft.com/office/drawing/2014/main" id="{E5A099C3-5F7E-4D31-800B-F8131921A7C6}"/>
                </a:ext>
              </a:extLst>
            </p:cNvPr>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2" name="Rectangle 63">
              <a:extLst>
                <a:ext uri="{FF2B5EF4-FFF2-40B4-BE49-F238E27FC236}">
                  <a16:creationId xmlns:a16="http://schemas.microsoft.com/office/drawing/2014/main" id="{5C0A0058-01E3-49F4-9F25-9274173DDEC8}"/>
                </a:ext>
              </a:extLst>
            </p:cNvPr>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3" name="Rectangle 64">
              <a:extLst>
                <a:ext uri="{FF2B5EF4-FFF2-40B4-BE49-F238E27FC236}">
                  <a16:creationId xmlns:a16="http://schemas.microsoft.com/office/drawing/2014/main" id="{3B418447-9400-4695-94DF-E6E62B31E7FB}"/>
                </a:ext>
              </a:extLst>
            </p:cNvPr>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27" name="Rectangle 65">
            <a:extLst>
              <a:ext uri="{FF2B5EF4-FFF2-40B4-BE49-F238E27FC236}">
                <a16:creationId xmlns:a16="http://schemas.microsoft.com/office/drawing/2014/main" id="{A7E4881F-C887-4B6C-90D6-1D8B1085485F}"/>
              </a:ext>
            </a:extLst>
          </p:cNvPr>
          <p:cNvSpPr>
            <a:spLocks noGrp="1" noChangeArrowheads="1"/>
          </p:cNvSpPr>
          <p:nvPr>
            <p:ph type="title"/>
          </p:nvPr>
        </p:nvSpPr>
        <p:spPr bwMode="auto">
          <a:xfrm>
            <a:off x="871538" y="862013"/>
            <a:ext cx="8162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6">
            <a:extLst>
              <a:ext uri="{FF2B5EF4-FFF2-40B4-BE49-F238E27FC236}">
                <a16:creationId xmlns:a16="http://schemas.microsoft.com/office/drawing/2014/main" id="{620A0125-C611-4A48-A22E-2612F42DE40D}"/>
              </a:ext>
            </a:extLst>
          </p:cNvPr>
          <p:cNvSpPr>
            <a:spLocks noGrp="1" noChangeArrowheads="1"/>
          </p:cNvSpPr>
          <p:nvPr>
            <p:ph type="body" idx="1"/>
          </p:nvPr>
        </p:nvSpPr>
        <p:spPr bwMode="auto">
          <a:xfrm>
            <a:off x="912813" y="1905000"/>
            <a:ext cx="8110537"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443" name="Rectangle 67">
            <a:extLst>
              <a:ext uri="{FF2B5EF4-FFF2-40B4-BE49-F238E27FC236}">
                <a16:creationId xmlns:a16="http://schemas.microsoft.com/office/drawing/2014/main" id="{247281B4-80A2-4A49-B76E-11722DAE05F1}"/>
              </a:ext>
            </a:extLst>
          </p:cNvPr>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solidFill>
                  <a:schemeClr val="tx1"/>
                </a:solidFill>
                <a:latin typeface="+mn-lt"/>
              </a:defRPr>
            </a:lvl1pPr>
          </a:lstStyle>
          <a:p>
            <a:pPr>
              <a:defRPr/>
            </a:pPr>
            <a:endParaRPr lang="en-US" altLang="zh-CN"/>
          </a:p>
        </p:txBody>
      </p:sp>
      <p:sp>
        <p:nvSpPr>
          <p:cNvPr id="101444" name="Rectangle 68">
            <a:extLst>
              <a:ext uri="{FF2B5EF4-FFF2-40B4-BE49-F238E27FC236}">
                <a16:creationId xmlns:a16="http://schemas.microsoft.com/office/drawing/2014/main" id="{18533C3F-F6E3-4E7D-B63F-BB0729657224}"/>
              </a:ext>
            </a:extLst>
          </p:cNvPr>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tx1"/>
                </a:solidFill>
                <a:latin typeface="+mn-lt"/>
              </a:defRPr>
            </a:lvl1pPr>
          </a:lstStyle>
          <a:p>
            <a:pPr>
              <a:defRPr/>
            </a:pPr>
            <a:endParaRPr lang="en-US" altLang="zh-CN"/>
          </a:p>
        </p:txBody>
      </p:sp>
      <p:sp>
        <p:nvSpPr>
          <p:cNvPr id="101445" name="Rectangle 69">
            <a:extLst>
              <a:ext uri="{FF2B5EF4-FFF2-40B4-BE49-F238E27FC236}">
                <a16:creationId xmlns:a16="http://schemas.microsoft.com/office/drawing/2014/main" id="{533A0312-A2BE-4D11-857F-88111A0E4F24}"/>
              </a:ext>
            </a:extLst>
          </p:cNvPr>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tx1"/>
                </a:solidFill>
                <a:latin typeface="Verdana" panose="020B0604030504040204" pitchFamily="34" charset="0"/>
              </a:defRPr>
            </a:lvl1pPr>
          </a:lstStyle>
          <a:p>
            <a:fld id="{A055BC92-4399-4B9D-A33C-CBEE500C468D}" type="slidenum">
              <a:rPr lang="en-US" altLang="zh-CN"/>
              <a:pPr/>
              <a:t>‹#›</a:t>
            </a:fld>
            <a:endParaRPr lang="en-US" altLang="zh-CN"/>
          </a:p>
        </p:txBody>
      </p:sp>
    </p:spTree>
    <p:extLst>
      <p:ext uri="{BB962C8B-B14F-4D97-AF65-F5344CB8AC3E}">
        <p14:creationId xmlns:p14="http://schemas.microsoft.com/office/powerpoint/2010/main" val="238379418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Lst>
  <p:transition/>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Verdana" pitchFamily="34" charset="0"/>
          <a:ea typeface="宋体" pitchFamily="2" charset="-122"/>
        </a:defRPr>
      </a:lvl2pPr>
      <a:lvl3pPr algn="l" rtl="0" eaLnBrk="0" fontAlgn="base" hangingPunct="0">
        <a:spcBef>
          <a:spcPct val="0"/>
        </a:spcBef>
        <a:spcAft>
          <a:spcPct val="0"/>
        </a:spcAft>
        <a:defRPr kumimoji="1" sz="4400">
          <a:solidFill>
            <a:schemeClr val="tx2"/>
          </a:solidFill>
          <a:latin typeface="Verdana" pitchFamily="34" charset="0"/>
          <a:ea typeface="宋体" pitchFamily="2" charset="-122"/>
        </a:defRPr>
      </a:lvl3pPr>
      <a:lvl4pPr algn="l" rtl="0" eaLnBrk="0" fontAlgn="base" hangingPunct="0">
        <a:spcBef>
          <a:spcPct val="0"/>
        </a:spcBef>
        <a:spcAft>
          <a:spcPct val="0"/>
        </a:spcAft>
        <a:defRPr kumimoji="1" sz="4400">
          <a:solidFill>
            <a:schemeClr val="tx2"/>
          </a:solidFill>
          <a:latin typeface="Verdana" pitchFamily="34" charset="0"/>
          <a:ea typeface="宋体" pitchFamily="2" charset="-122"/>
        </a:defRPr>
      </a:lvl4pPr>
      <a:lvl5pPr algn="l" rtl="0" eaLnBrk="0" fontAlgn="base" hangingPunct="0">
        <a:spcBef>
          <a:spcPct val="0"/>
        </a:spcBef>
        <a:spcAft>
          <a:spcPct val="0"/>
        </a:spcAft>
        <a:defRPr kumimoji="1" sz="4400">
          <a:solidFill>
            <a:schemeClr val="tx2"/>
          </a:solidFill>
          <a:latin typeface="Verdana" pitchFamily="34" charset="0"/>
          <a:ea typeface="宋体" pitchFamily="2" charset="-122"/>
        </a:defRPr>
      </a:lvl5pPr>
      <a:lvl6pPr marL="457200" algn="l" rtl="0" fontAlgn="base">
        <a:spcBef>
          <a:spcPct val="0"/>
        </a:spcBef>
        <a:spcAft>
          <a:spcPct val="0"/>
        </a:spcAft>
        <a:defRPr kumimoji="1" sz="4400">
          <a:solidFill>
            <a:schemeClr val="tx2"/>
          </a:solidFill>
          <a:latin typeface="Verdana" pitchFamily="34" charset="0"/>
          <a:ea typeface="宋体" pitchFamily="2" charset="-122"/>
        </a:defRPr>
      </a:lvl6pPr>
      <a:lvl7pPr marL="914400" algn="l" rtl="0" fontAlgn="base">
        <a:spcBef>
          <a:spcPct val="0"/>
        </a:spcBef>
        <a:spcAft>
          <a:spcPct val="0"/>
        </a:spcAft>
        <a:defRPr kumimoji="1" sz="4400">
          <a:solidFill>
            <a:schemeClr val="tx2"/>
          </a:solidFill>
          <a:latin typeface="Verdana" pitchFamily="34" charset="0"/>
          <a:ea typeface="宋体" pitchFamily="2" charset="-122"/>
        </a:defRPr>
      </a:lvl7pPr>
      <a:lvl8pPr marL="1371600" algn="l" rtl="0" fontAlgn="base">
        <a:spcBef>
          <a:spcPct val="0"/>
        </a:spcBef>
        <a:spcAft>
          <a:spcPct val="0"/>
        </a:spcAft>
        <a:defRPr kumimoji="1" sz="4400">
          <a:solidFill>
            <a:schemeClr val="tx2"/>
          </a:solidFill>
          <a:latin typeface="Verdana" pitchFamily="34" charset="0"/>
          <a:ea typeface="宋体" pitchFamily="2" charset="-122"/>
        </a:defRPr>
      </a:lvl8pPr>
      <a:lvl9pPr marL="1828800" algn="l" rtl="0" fontAlgn="base">
        <a:spcBef>
          <a:spcPct val="0"/>
        </a:spcBef>
        <a:spcAft>
          <a:spcPct val="0"/>
        </a:spcAft>
        <a:defRPr kumimoji="1" sz="4400">
          <a:solidFill>
            <a:schemeClr val="tx2"/>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4.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 Id="rId14" Type="http://schemas.openxmlformats.org/officeDocument/2006/relationships/image" Target="../media/image18.wmf"/></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4.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4.xml"/><Relationship Id="rId1" Type="http://schemas.openxmlformats.org/officeDocument/2006/relationships/vmlDrawing" Target="../drawings/vmlDrawing8.vml"/><Relationship Id="rId4" Type="http://schemas.openxmlformats.org/officeDocument/2006/relationships/image" Target="../media/image3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9.xml"/><Relationship Id="rId1" Type="http://schemas.openxmlformats.org/officeDocument/2006/relationships/vmlDrawing" Target="../drawings/vmlDrawing9.v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4.xml"/><Relationship Id="rId1" Type="http://schemas.openxmlformats.org/officeDocument/2006/relationships/vmlDrawing" Target="../drawings/vmlDrawing10.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4.xml"/><Relationship Id="rId1" Type="http://schemas.openxmlformats.org/officeDocument/2006/relationships/vmlDrawing" Target="../drawings/vmlDrawing11.vml"/><Relationship Id="rId5" Type="http://schemas.openxmlformats.org/officeDocument/2006/relationships/image" Target="../media/image39.wmf"/><Relationship Id="rId4" Type="http://schemas.openxmlformats.org/officeDocument/2006/relationships/oleObject" Target="../embeddings/oleObject33.bin"/></Relationships>
</file>

<file path=ppt/slides/_rels/slide33.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4.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5.bin"/><Relationship Id="rId4" Type="http://schemas.openxmlformats.org/officeDocument/2006/relationships/image" Target="../media/image41.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8.wmf"/><Relationship Id="rId2" Type="http://schemas.openxmlformats.org/officeDocument/2006/relationships/slideLayout" Target="../slideLayouts/slideLayout24.xml"/><Relationship Id="rId1" Type="http://schemas.openxmlformats.org/officeDocument/2006/relationships/vmlDrawing" Target="../drawings/vmlDrawing13.vml"/><Relationship Id="rId6" Type="http://schemas.openxmlformats.org/officeDocument/2006/relationships/image" Target="../media/image45.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0.bin"/></Relationships>
</file>

<file path=ppt/slides/_rels/slide3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4.xml"/><Relationship Id="rId1" Type="http://schemas.openxmlformats.org/officeDocument/2006/relationships/vmlDrawing" Target="../drawings/vmlDrawing14.vml"/><Relationship Id="rId6" Type="http://schemas.openxmlformats.org/officeDocument/2006/relationships/image" Target="../media/image50.wmf"/><Relationship Id="rId5" Type="http://schemas.openxmlformats.org/officeDocument/2006/relationships/oleObject" Target="../embeddings/oleObject43.bin"/><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4.xml"/><Relationship Id="rId1" Type="http://schemas.openxmlformats.org/officeDocument/2006/relationships/vmlDrawing" Target="../drawings/vmlDrawing15.vml"/><Relationship Id="rId6" Type="http://schemas.openxmlformats.org/officeDocument/2006/relationships/image" Target="../media/image53.wmf"/><Relationship Id="rId5" Type="http://schemas.openxmlformats.org/officeDocument/2006/relationships/oleObject" Target="../embeddings/oleObject46.bin"/><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9.xml"/><Relationship Id="rId1" Type="http://schemas.openxmlformats.org/officeDocument/2006/relationships/vmlDrawing" Target="../drawings/vmlDrawing16.vml"/><Relationship Id="rId4" Type="http://schemas.openxmlformats.org/officeDocument/2006/relationships/image" Target="../media/image54.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4.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49.bin"/><Relationship Id="rId4" Type="http://schemas.openxmlformats.org/officeDocument/2006/relationships/image" Target="../media/image5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4.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51.bin"/><Relationship Id="rId4" Type="http://schemas.openxmlformats.org/officeDocument/2006/relationships/image" Target="../media/image59.wmf"/></Relationships>
</file>

<file path=ppt/slides/_rels/slide4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4.xml"/><Relationship Id="rId1" Type="http://schemas.openxmlformats.org/officeDocument/2006/relationships/vmlDrawing" Target="../drawings/vmlDrawing19.vml"/><Relationship Id="rId6" Type="http://schemas.openxmlformats.org/officeDocument/2006/relationships/image" Target="../media/image62.wmf"/><Relationship Id="rId5" Type="http://schemas.openxmlformats.org/officeDocument/2006/relationships/oleObject" Target="../embeddings/oleObject5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5.bin"/></Relationships>
</file>

<file path=ppt/slides/_rels/slide44.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slideLayout" Target="../slideLayouts/slideLayout24.xml"/><Relationship Id="rId1" Type="http://schemas.openxmlformats.org/officeDocument/2006/relationships/vmlDrawing" Target="../drawings/vmlDrawing20.vml"/><Relationship Id="rId6" Type="http://schemas.openxmlformats.org/officeDocument/2006/relationships/image" Target="../media/image66.wmf"/><Relationship Id="rId5" Type="http://schemas.openxmlformats.org/officeDocument/2006/relationships/oleObject" Target="../embeddings/oleObject57.bin"/><Relationship Id="rId4" Type="http://schemas.openxmlformats.org/officeDocument/2006/relationships/image" Target="../media/image65.wmf"/></Relationships>
</file>

<file path=ppt/slides/_rels/slide45.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2.wmf"/><Relationship Id="rId2" Type="http://schemas.openxmlformats.org/officeDocument/2006/relationships/slideLayout" Target="../slideLayouts/slideLayout24.xml"/><Relationship Id="rId1" Type="http://schemas.openxmlformats.org/officeDocument/2006/relationships/vmlDrawing" Target="../drawings/vmlDrawing21.vml"/><Relationship Id="rId6" Type="http://schemas.openxmlformats.org/officeDocument/2006/relationships/image" Target="../media/image69.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2.bin"/></Relationships>
</file>

<file path=ppt/slides/_rels/slide46.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77.wmf"/><Relationship Id="rId2" Type="http://schemas.openxmlformats.org/officeDocument/2006/relationships/slideLayout" Target="../slideLayouts/slideLayout24.xml"/><Relationship Id="rId1" Type="http://schemas.openxmlformats.org/officeDocument/2006/relationships/vmlDrawing" Target="../drawings/vmlDrawing22.vml"/><Relationship Id="rId6" Type="http://schemas.openxmlformats.org/officeDocument/2006/relationships/image" Target="../media/image74.w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67.bin"/><Relationship Id="rId14" Type="http://schemas.openxmlformats.org/officeDocument/2006/relationships/image" Target="../media/image78.wmf"/></Relationships>
</file>

<file path=ppt/slides/_rels/slide47.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24.xml"/><Relationship Id="rId1" Type="http://schemas.openxmlformats.org/officeDocument/2006/relationships/vmlDrawing" Target="../drawings/vmlDrawing23.vml"/><Relationship Id="rId6" Type="http://schemas.openxmlformats.org/officeDocument/2006/relationships/image" Target="../media/image80.wmf"/><Relationship Id="rId5" Type="http://schemas.openxmlformats.org/officeDocument/2006/relationships/oleObject" Target="../embeddings/oleObject71.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3.bin"/></Relationships>
</file>

<file path=ppt/slides/_rels/slide48.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5.wmf"/><Relationship Id="rId2" Type="http://schemas.openxmlformats.org/officeDocument/2006/relationships/slideLayout" Target="../slideLayouts/slideLayout24.xml"/><Relationship Id="rId1" Type="http://schemas.openxmlformats.org/officeDocument/2006/relationships/vmlDrawing" Target="../drawings/vmlDrawing24.vml"/><Relationship Id="rId6" Type="http://schemas.openxmlformats.org/officeDocument/2006/relationships/image" Target="../media/image7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84.wmf"/><Relationship Id="rId4" Type="http://schemas.openxmlformats.org/officeDocument/2006/relationships/image" Target="../media/image77.wmf"/><Relationship Id="rId9" Type="http://schemas.openxmlformats.org/officeDocument/2006/relationships/oleObject" Target="../embeddings/oleObject77.bin"/></Relationships>
</file>

<file path=ppt/slides/_rels/slide4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4.xml"/><Relationship Id="rId1" Type="http://schemas.openxmlformats.org/officeDocument/2006/relationships/vmlDrawing" Target="../drawings/vmlDrawing25.vml"/><Relationship Id="rId6" Type="http://schemas.openxmlformats.org/officeDocument/2006/relationships/image" Target="../media/image87.wmf"/><Relationship Id="rId5" Type="http://schemas.openxmlformats.org/officeDocument/2006/relationships/oleObject" Target="../embeddings/oleObject80.bin"/><Relationship Id="rId4" Type="http://schemas.openxmlformats.org/officeDocument/2006/relationships/image" Target="../media/image86.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4.xml"/><Relationship Id="rId1" Type="http://schemas.openxmlformats.org/officeDocument/2006/relationships/vmlDrawing" Target="../drawings/vmlDrawing26.vml"/><Relationship Id="rId5" Type="http://schemas.openxmlformats.org/officeDocument/2006/relationships/image" Target="../media/image89.emf"/><Relationship Id="rId4" Type="http://schemas.openxmlformats.org/officeDocument/2006/relationships/oleObject" Target="../embeddings/oleObject82.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4.xml"/><Relationship Id="rId1" Type="http://schemas.openxmlformats.org/officeDocument/2006/relationships/vmlDrawing" Target="../drawings/vmlDrawing27.vml"/><Relationship Id="rId6" Type="http://schemas.openxmlformats.org/officeDocument/2006/relationships/image" Target="../media/image91.wmf"/><Relationship Id="rId5" Type="http://schemas.openxmlformats.org/officeDocument/2006/relationships/oleObject" Target="../embeddings/oleObject84.bin"/><Relationship Id="rId4" Type="http://schemas.openxmlformats.org/officeDocument/2006/relationships/image" Target="../media/image90.wmf"/></Relationships>
</file>

<file path=ppt/slides/_rels/slide5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24.xml"/><Relationship Id="rId1" Type="http://schemas.openxmlformats.org/officeDocument/2006/relationships/vmlDrawing" Target="../drawings/vmlDrawing28.vml"/><Relationship Id="rId6" Type="http://schemas.openxmlformats.org/officeDocument/2006/relationships/image" Target="../media/image95.wmf"/><Relationship Id="rId11" Type="http://schemas.openxmlformats.org/officeDocument/2006/relationships/image" Target="../media/image98.png"/><Relationship Id="rId5" Type="http://schemas.openxmlformats.org/officeDocument/2006/relationships/oleObject" Target="../embeddings/oleObject8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8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4.xml"/><Relationship Id="rId1" Type="http://schemas.openxmlformats.org/officeDocument/2006/relationships/vmlDrawing" Target="../drawings/vmlDrawing29.vml"/><Relationship Id="rId6" Type="http://schemas.openxmlformats.org/officeDocument/2006/relationships/image" Target="../media/image100.wmf"/><Relationship Id="rId5" Type="http://schemas.openxmlformats.org/officeDocument/2006/relationships/oleObject" Target="../embeddings/oleObject90.bin"/><Relationship Id="rId4" Type="http://schemas.openxmlformats.org/officeDocument/2006/relationships/image" Target="../media/image99.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4.xml"/><Relationship Id="rId1" Type="http://schemas.openxmlformats.org/officeDocument/2006/relationships/vmlDrawing" Target="../drawings/vmlDrawing30.vml"/><Relationship Id="rId4" Type="http://schemas.openxmlformats.org/officeDocument/2006/relationships/image" Target="../media/image101.wmf"/></Relationships>
</file>

<file path=ppt/slides/_rels/slide59.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4.xml"/><Relationship Id="rId1" Type="http://schemas.openxmlformats.org/officeDocument/2006/relationships/vmlDrawing" Target="../drawings/vmlDrawing31.vml"/><Relationship Id="rId6" Type="http://schemas.openxmlformats.org/officeDocument/2006/relationships/image" Target="../media/image103.wmf"/><Relationship Id="rId5" Type="http://schemas.openxmlformats.org/officeDocument/2006/relationships/oleObject" Target="../embeddings/oleObject93.bin"/><Relationship Id="rId4" Type="http://schemas.openxmlformats.org/officeDocument/2006/relationships/image" Target="../media/image102.wmf"/><Relationship Id="rId9" Type="http://schemas.openxmlformats.org/officeDocument/2006/relationships/image" Target="../media/image1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5.bin"/><Relationship Id="rId7" Type="http://schemas.openxmlformats.org/officeDocument/2006/relationships/image" Target="../media/image108.png"/><Relationship Id="rId2" Type="http://schemas.openxmlformats.org/officeDocument/2006/relationships/slideLayout" Target="../slideLayouts/slideLayout24.xml"/><Relationship Id="rId1" Type="http://schemas.openxmlformats.org/officeDocument/2006/relationships/vmlDrawing" Target="../drawings/vmlDrawing32.vml"/><Relationship Id="rId6" Type="http://schemas.openxmlformats.org/officeDocument/2006/relationships/image" Target="../media/image107.wmf"/><Relationship Id="rId5" Type="http://schemas.openxmlformats.org/officeDocument/2006/relationships/oleObject" Target="../embeddings/oleObject96.bin"/><Relationship Id="rId4" Type="http://schemas.openxmlformats.org/officeDocument/2006/relationships/image" Target="../media/image106.wmf"/></Relationships>
</file>

<file path=ppt/slides/_rels/slide6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113.png"/><Relationship Id="rId7" Type="http://schemas.openxmlformats.org/officeDocument/2006/relationships/image" Target="../media/image111.wmf"/><Relationship Id="rId2" Type="http://schemas.openxmlformats.org/officeDocument/2006/relationships/slideLayout" Target="../slideLayouts/slideLayout24.xml"/><Relationship Id="rId1" Type="http://schemas.openxmlformats.org/officeDocument/2006/relationships/vmlDrawing" Target="../drawings/vmlDrawing33.vml"/><Relationship Id="rId6" Type="http://schemas.openxmlformats.org/officeDocument/2006/relationships/oleObject" Target="../embeddings/oleObject98.bin"/><Relationship Id="rId5" Type="http://schemas.openxmlformats.org/officeDocument/2006/relationships/image" Target="../media/image110.wmf"/><Relationship Id="rId4" Type="http://schemas.openxmlformats.org/officeDocument/2006/relationships/oleObject" Target="../embeddings/oleObject97.bin"/><Relationship Id="rId9" Type="http://schemas.openxmlformats.org/officeDocument/2006/relationships/image" Target="../media/image112.wmf"/></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4.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4.xml"/><Relationship Id="rId1" Type="http://schemas.openxmlformats.org/officeDocument/2006/relationships/vmlDrawing" Target="../drawings/vmlDrawing34.vml"/><Relationship Id="rId6" Type="http://schemas.openxmlformats.org/officeDocument/2006/relationships/image" Target="../media/image118.wmf"/><Relationship Id="rId5" Type="http://schemas.openxmlformats.org/officeDocument/2006/relationships/oleObject" Target="../embeddings/oleObject101.bin"/><Relationship Id="rId4" Type="http://schemas.openxmlformats.org/officeDocument/2006/relationships/image" Target="../media/image117.wmf"/></Relationships>
</file>

<file path=ppt/slides/_rels/slide7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4.xml"/><Relationship Id="rId1" Type="http://schemas.openxmlformats.org/officeDocument/2006/relationships/vmlDrawing" Target="../drawings/vmlDrawing35.vml"/><Relationship Id="rId6" Type="http://schemas.openxmlformats.org/officeDocument/2006/relationships/image" Target="../media/image121.wmf"/><Relationship Id="rId5" Type="http://schemas.openxmlformats.org/officeDocument/2006/relationships/oleObject" Target="../embeddings/oleObject103.bin"/><Relationship Id="rId4" Type="http://schemas.openxmlformats.org/officeDocument/2006/relationships/image" Target="../media/image120.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4.xml"/><Relationship Id="rId1" Type="http://schemas.openxmlformats.org/officeDocument/2006/relationships/vmlDrawing" Target="../drawings/vmlDrawing36.vml"/><Relationship Id="rId6" Type="http://schemas.openxmlformats.org/officeDocument/2006/relationships/image" Target="../media/image123.wmf"/><Relationship Id="rId5" Type="http://schemas.openxmlformats.org/officeDocument/2006/relationships/oleObject" Target="../embeddings/oleObject105.bin"/><Relationship Id="rId4" Type="http://schemas.openxmlformats.org/officeDocument/2006/relationships/image" Target="../media/image122.wmf"/></Relationships>
</file>

<file path=ppt/slides/_rels/slide74.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37.xml"/><Relationship Id="rId1" Type="http://schemas.openxmlformats.org/officeDocument/2006/relationships/vmlDrawing" Target="../drawings/vmlDrawing37.vml"/><Relationship Id="rId5" Type="http://schemas.openxmlformats.org/officeDocument/2006/relationships/image" Target="../media/image125.png"/><Relationship Id="rId4" Type="http://schemas.openxmlformats.org/officeDocument/2006/relationships/image" Target="../media/image112.wmf"/></Relationships>
</file>

<file path=ppt/slides/_rels/slide7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4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37.xml"/><Relationship Id="rId1" Type="http://schemas.openxmlformats.org/officeDocument/2006/relationships/vmlDrawing" Target="../drawings/vmlDrawing38.vml"/><Relationship Id="rId4" Type="http://schemas.openxmlformats.org/officeDocument/2006/relationships/image" Target="../media/image127.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4.xml"/><Relationship Id="rId1" Type="http://schemas.openxmlformats.org/officeDocument/2006/relationships/vmlDrawing" Target="../drawings/vmlDrawing39.vml"/><Relationship Id="rId6" Type="http://schemas.openxmlformats.org/officeDocument/2006/relationships/image" Target="../media/image129.wmf"/><Relationship Id="rId5" Type="http://schemas.openxmlformats.org/officeDocument/2006/relationships/oleObject" Target="../embeddings/oleObject109.bin"/><Relationship Id="rId4" Type="http://schemas.openxmlformats.org/officeDocument/2006/relationships/image" Target="../media/image128.wmf"/></Relationships>
</file>

<file path=ppt/slides/_rels/slide8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2" Type="http://schemas.openxmlformats.org/officeDocument/2006/relationships/image" Target="../media/image136.e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9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9.xml"/></Relationships>
</file>

<file path=ppt/slides/_rels/slide91.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9.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11.bin"/><Relationship Id="rId7" Type="http://schemas.openxmlformats.org/officeDocument/2006/relationships/image" Target="../media/image144.png"/><Relationship Id="rId2" Type="http://schemas.openxmlformats.org/officeDocument/2006/relationships/slideLayout" Target="../slideLayouts/slideLayout24.xml"/><Relationship Id="rId1" Type="http://schemas.openxmlformats.org/officeDocument/2006/relationships/vmlDrawing" Target="../drawings/vmlDrawing40.vml"/><Relationship Id="rId6" Type="http://schemas.openxmlformats.org/officeDocument/2006/relationships/image" Target="../media/image143.wmf"/><Relationship Id="rId5" Type="http://schemas.openxmlformats.org/officeDocument/2006/relationships/oleObject" Target="../embeddings/oleObject112.bin"/><Relationship Id="rId4" Type="http://schemas.openxmlformats.org/officeDocument/2006/relationships/image" Target="../media/image142.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13.bin"/><Relationship Id="rId7" Type="http://schemas.openxmlformats.org/officeDocument/2006/relationships/image" Target="../media/image147.png"/><Relationship Id="rId2" Type="http://schemas.openxmlformats.org/officeDocument/2006/relationships/slideLayout" Target="../slideLayouts/slideLayout29.xml"/><Relationship Id="rId1" Type="http://schemas.openxmlformats.org/officeDocument/2006/relationships/vmlDrawing" Target="../drawings/vmlDrawing41.vml"/><Relationship Id="rId6" Type="http://schemas.openxmlformats.org/officeDocument/2006/relationships/image" Target="../media/image146.wmf"/><Relationship Id="rId5" Type="http://schemas.openxmlformats.org/officeDocument/2006/relationships/oleObject" Target="../embeddings/oleObject114.bin"/><Relationship Id="rId4" Type="http://schemas.openxmlformats.org/officeDocument/2006/relationships/image" Target="../media/image14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t>第</a:t>
            </a:r>
            <a:r>
              <a:rPr lang="en-US" altLang="zh-CN" b="1" dirty="0"/>
              <a:t>3</a:t>
            </a:r>
            <a:r>
              <a:rPr lang="zh-CN" altLang="en-US" b="1" dirty="0"/>
              <a:t>章 转速闭环控制的直流调速系统</a:t>
            </a:r>
            <a:br>
              <a:rPr lang="zh-CN" altLang="en-US" dirty="0"/>
            </a:b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4"/>
          <p:cNvSpPr txBox="1">
            <a:spLocks noChangeArrowheads="1"/>
          </p:cNvSpPr>
          <p:nvPr/>
        </p:nvSpPr>
        <p:spPr bwMode="auto">
          <a:xfrm>
            <a:off x="995890" y="5085184"/>
            <a:ext cx="6911975" cy="946150"/>
          </a:xfrm>
          <a:prstGeom prst="rect">
            <a:avLst/>
          </a:prstGeom>
          <a:noFill/>
          <a:ln w="9525">
            <a:noFill/>
            <a:miter lim="800000"/>
            <a:headEnd/>
            <a:tailEnd/>
          </a:ln>
        </p:spPr>
        <p:txBody>
          <a:bodyPr>
            <a:spAutoFit/>
          </a:bodyPr>
          <a:lstStyle/>
          <a:p>
            <a:pPr>
              <a:spcBef>
                <a:spcPct val="50000"/>
              </a:spcBef>
            </a:pPr>
            <a:r>
              <a:rPr lang="zh-CN" altLang="en-US" sz="2800" dirty="0">
                <a:solidFill>
                  <a:schemeClr val="tx1"/>
                </a:solidFill>
              </a:rPr>
              <a:t>图</a:t>
            </a:r>
            <a:r>
              <a:rPr lang="en-US" altLang="zh-CN" sz="2800" dirty="0">
                <a:solidFill>
                  <a:schemeClr val="tx1"/>
                </a:solidFill>
              </a:rPr>
              <a:t>3-2	</a:t>
            </a:r>
            <a:r>
              <a:rPr lang="zh-CN" altLang="en-US" sz="2800" dirty="0">
                <a:solidFill>
                  <a:schemeClr val="tx1"/>
                </a:solidFill>
              </a:rPr>
              <a:t>转速负反馈闭环直流调速系统稳态结构框图</a:t>
            </a:r>
          </a:p>
        </p:txBody>
      </p:sp>
      <p:sp>
        <p:nvSpPr>
          <p:cNvPr id="178179" name="Text Box 6"/>
          <p:cNvSpPr txBox="1">
            <a:spLocks noChangeArrowheads="1"/>
          </p:cNvSpPr>
          <p:nvPr/>
        </p:nvSpPr>
        <p:spPr bwMode="auto">
          <a:xfrm>
            <a:off x="2123728" y="4509120"/>
            <a:ext cx="5040313" cy="457200"/>
          </a:xfrm>
          <a:prstGeom prst="rect">
            <a:avLst/>
          </a:prstGeom>
          <a:noFill/>
          <a:ln w="9525">
            <a:noFill/>
            <a:miter lim="800000"/>
            <a:headEnd/>
            <a:tailEnd/>
          </a:ln>
        </p:spPr>
        <p:txBody>
          <a:bodyPr>
            <a:spAutoFit/>
          </a:bodyPr>
          <a:lstStyle/>
          <a:p>
            <a:pPr>
              <a:spcBef>
                <a:spcPct val="50000"/>
              </a:spcBef>
            </a:pPr>
            <a:r>
              <a:rPr lang="zh-CN" altLang="en-US">
                <a:solidFill>
                  <a:schemeClr val="tx1"/>
                </a:solidFill>
              </a:rPr>
              <a:t>（</a:t>
            </a:r>
            <a:r>
              <a:rPr lang="en-US" altLang="zh-CN">
                <a:solidFill>
                  <a:schemeClr val="tx1"/>
                </a:solidFill>
              </a:rPr>
              <a:t>c</a:t>
            </a:r>
            <a:r>
              <a:rPr lang="zh-CN" altLang="en-US">
                <a:solidFill>
                  <a:schemeClr val="tx1"/>
                </a:solidFill>
              </a:rPr>
              <a:t>）只考虑扰动作用时的闭环系统</a:t>
            </a:r>
          </a:p>
        </p:txBody>
      </p:sp>
      <p:pic>
        <p:nvPicPr>
          <p:cNvPr id="178180" name="Picture 7" descr="0219c"/>
          <p:cNvPicPr>
            <a:picLocks noChangeAspect="1" noChangeArrowheads="1"/>
          </p:cNvPicPr>
          <p:nvPr/>
        </p:nvPicPr>
        <p:blipFill>
          <a:blip r:embed="rId2"/>
          <a:srcRect/>
          <a:stretch>
            <a:fillRect/>
          </a:stretch>
        </p:blipFill>
        <p:spPr bwMode="auto">
          <a:xfrm>
            <a:off x="796053" y="1844824"/>
            <a:ext cx="7308850" cy="2370137"/>
          </a:xfrm>
          <a:prstGeom prst="rect">
            <a:avLst/>
          </a:prstGeom>
          <a:noFill/>
          <a:ln w="9525">
            <a:noFill/>
            <a:miter lim="800000"/>
            <a:headEnd/>
            <a:tailEnd/>
          </a:ln>
        </p:spPr>
      </p:pic>
      <p:sp>
        <p:nvSpPr>
          <p:cNvPr id="5" name="Rectangle 2"/>
          <p:cNvSpPr txBox="1">
            <a:spLocks noChangeArrowheads="1"/>
          </p:cNvSpPr>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a:latin typeface="Times New Roman" pitchFamily="18" charset="0"/>
              </a:rPr>
              <a:t>静特性分析</a:t>
            </a:r>
            <a:endParaRPr lang="zh-CN" altLang="en-US" dirty="0">
              <a:latin typeface="Times New Roman" pitchFamily="18"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endParaRPr lang="zh-CN" altLang="zh-CN"/>
          </a:p>
        </p:txBody>
      </p:sp>
      <p:sp>
        <p:nvSpPr>
          <p:cNvPr id="251907" name="Rectangle 3"/>
          <p:cNvSpPr>
            <a:spLocks noGrp="1" noChangeArrowheads="1"/>
          </p:cNvSpPr>
          <p:nvPr>
            <p:ph idx="1"/>
          </p:nvPr>
        </p:nvSpPr>
        <p:spPr/>
        <p:txBody>
          <a:bodyPr/>
          <a:lstStyle/>
          <a:p>
            <a:pPr eaLnBrk="1" hangingPunct="1"/>
            <a:r>
              <a:rPr lang="en-US" altLang="zh-CN">
                <a:latin typeface="Times New Roman" pitchFamily="18" charset="0"/>
              </a:rPr>
              <a:t>SIMULINK</a:t>
            </a:r>
            <a:r>
              <a:rPr lang="zh-CN" altLang="en-US">
                <a:latin typeface="Times New Roman" pitchFamily="18" charset="0"/>
              </a:rPr>
              <a:t>软件的仿真方法为系统设计提供了仿真平台，可以选择合适的</a:t>
            </a:r>
            <a:r>
              <a:rPr lang="en-US" altLang="zh-CN">
                <a:latin typeface="Times New Roman" pitchFamily="18" charset="0"/>
              </a:rPr>
              <a:t>PI</a:t>
            </a:r>
            <a:r>
              <a:rPr lang="zh-CN" altLang="en-US">
                <a:latin typeface="Times New Roman" pitchFamily="18" charset="0"/>
              </a:rPr>
              <a:t>参数，满足系统的跟随性能指标。</a:t>
            </a:r>
          </a:p>
          <a:p>
            <a:pPr eaLnBrk="1" hangingPunct="1"/>
            <a:r>
              <a:rPr lang="zh-CN" altLang="en-US">
                <a:latin typeface="Times New Roman" pitchFamily="18" charset="0"/>
              </a:rPr>
              <a:t>在</a:t>
            </a:r>
            <a:r>
              <a:rPr lang="en-US" altLang="zh-CN">
                <a:latin typeface="Times New Roman" pitchFamily="18" charset="0"/>
              </a:rPr>
              <a:t>《</a:t>
            </a:r>
            <a:r>
              <a:rPr lang="zh-CN" altLang="en-US">
                <a:latin typeface="Times New Roman" pitchFamily="18" charset="0"/>
              </a:rPr>
              <a:t>自动控制理论</a:t>
            </a:r>
            <a:r>
              <a:rPr lang="en-US" altLang="zh-CN">
                <a:latin typeface="Times New Roman" pitchFamily="18" charset="0"/>
              </a:rPr>
              <a:t>》</a:t>
            </a:r>
            <a:r>
              <a:rPr lang="zh-CN" altLang="en-US">
                <a:latin typeface="Times New Roman" pitchFamily="18" charset="0"/>
              </a:rPr>
              <a:t>课程中讨论了多种</a:t>
            </a:r>
            <a:r>
              <a:rPr lang="en-US" altLang="zh-CN">
                <a:latin typeface="Times New Roman" pitchFamily="18" charset="0"/>
              </a:rPr>
              <a:t>PI</a:t>
            </a:r>
            <a:r>
              <a:rPr lang="zh-CN" altLang="en-US">
                <a:latin typeface="Times New Roman" pitchFamily="18" charset="0"/>
              </a:rPr>
              <a:t>调节器的设计方法，</a:t>
            </a:r>
            <a:r>
              <a:rPr lang="en-US" altLang="zh-CN">
                <a:latin typeface="Times New Roman" pitchFamily="18" charset="0"/>
              </a:rPr>
              <a:t>MATLAB</a:t>
            </a:r>
            <a:r>
              <a:rPr lang="zh-CN" altLang="en-US">
                <a:latin typeface="Times New Roman" pitchFamily="18" charset="0"/>
              </a:rPr>
              <a:t>也为它们的实现提供了模块。</a:t>
            </a:r>
          </a:p>
          <a:p>
            <a:pPr eaLnBrk="1" hangingPunct="1"/>
            <a:r>
              <a:rPr lang="zh-CN" altLang="en-US">
                <a:latin typeface="Times New Roman" pitchFamily="18" charset="0"/>
              </a:rPr>
              <a:t>关于直流电动机调速系统的</a:t>
            </a:r>
            <a:r>
              <a:rPr lang="en-US" altLang="zh-CN">
                <a:latin typeface="Times New Roman" pitchFamily="18" charset="0"/>
              </a:rPr>
              <a:t>PI</a:t>
            </a:r>
            <a:r>
              <a:rPr lang="zh-CN" altLang="en-US">
                <a:latin typeface="Times New Roman" pitchFamily="18" charset="0"/>
              </a:rPr>
              <a:t>设计，将在第</a:t>
            </a:r>
            <a:r>
              <a:rPr lang="en-US" altLang="zh-CN">
                <a:latin typeface="Times New Roman" pitchFamily="18" charset="0"/>
              </a:rPr>
              <a:t>3</a:t>
            </a:r>
            <a:r>
              <a:rPr lang="zh-CN" altLang="en-US">
                <a:latin typeface="Times New Roman" pitchFamily="18" charset="0"/>
              </a:rPr>
              <a:t>章中作详细的论述。</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755576" y="1484784"/>
            <a:ext cx="8162925" cy="701675"/>
          </a:xfrm>
        </p:spPr>
        <p:txBody>
          <a:bodyPr/>
          <a:lstStyle/>
          <a:p>
            <a:pPr marL="457200" indent="-457200">
              <a:buFont typeface="Wingdings" panose="05000000000000000000" pitchFamily="2" charset="2"/>
              <a:buChar char="p"/>
            </a:pPr>
            <a:endParaRPr lang="zh-CN" altLang="en-US" sz="3200" dirty="0">
              <a:latin typeface="Times New Roman" pitchFamily="18" charset="0"/>
            </a:endParaRPr>
          </a:p>
        </p:txBody>
      </p:sp>
      <p:sp>
        <p:nvSpPr>
          <p:cNvPr id="40967" name="Rectangle 7"/>
          <p:cNvSpPr>
            <a:spLocks noGrp="1" noChangeArrowheads="1"/>
          </p:cNvSpPr>
          <p:nvPr>
            <p:ph idx="1"/>
          </p:nvPr>
        </p:nvSpPr>
        <p:spPr>
          <a:xfrm>
            <a:off x="912813" y="4076700"/>
            <a:ext cx="7404100" cy="2019300"/>
          </a:xfrm>
          <a:noFill/>
        </p:spPr>
        <p:txBody>
          <a:bodyPr/>
          <a:lstStyle/>
          <a:p>
            <a:pPr eaLnBrk="1" hangingPunct="1">
              <a:buFont typeface="Wingdings" pitchFamily="2" charset="2"/>
              <a:buNone/>
            </a:pPr>
            <a:r>
              <a:rPr lang="zh-CN" altLang="en-US" sz="2800" dirty="0"/>
              <a:t>式中</a:t>
            </a:r>
            <a:r>
              <a:rPr lang="en-US" altLang="zh-CN" sz="2800" dirty="0"/>
              <a:t>:             </a:t>
            </a:r>
            <a:r>
              <a:rPr lang="en-US" altLang="zh-CN" sz="2800" dirty="0">
                <a:latin typeface="Times New Roman" pitchFamily="18" charset="0"/>
              </a:rPr>
              <a:t>——</a:t>
            </a:r>
            <a:r>
              <a:rPr lang="zh-CN" altLang="en-US" sz="2800" dirty="0"/>
              <a:t>闭环系统的开环放大系数 </a:t>
            </a:r>
          </a:p>
          <a:p>
            <a:pPr eaLnBrk="1" hangingPunct="1"/>
            <a:r>
              <a:rPr lang="zh-CN" altLang="en-US" sz="2800" dirty="0"/>
              <a:t>闭环调速系统的</a:t>
            </a:r>
            <a:r>
              <a:rPr lang="zh-CN" altLang="en-US" sz="2800" b="1" dirty="0">
                <a:solidFill>
                  <a:srgbClr val="FF7C80"/>
                </a:solidFill>
              </a:rPr>
              <a:t>静特性</a:t>
            </a:r>
            <a:r>
              <a:rPr lang="zh-CN" altLang="en-US" sz="2800" dirty="0"/>
              <a:t>表示闭环系统电动机转速与负载电流（或转矩）间的稳态关系。 </a:t>
            </a:r>
          </a:p>
        </p:txBody>
      </p:sp>
      <p:sp>
        <p:nvSpPr>
          <p:cNvPr id="40965" name="Rectangle 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62" name="Object 4"/>
          <p:cNvGraphicFramePr>
            <a:graphicFrameLocks noChangeAspect="1"/>
          </p:cNvGraphicFramePr>
          <p:nvPr>
            <p:extLst>
              <p:ext uri="{D42A27DB-BD31-4B8C-83A1-F6EECF244321}">
                <p14:modId xmlns:p14="http://schemas.microsoft.com/office/powerpoint/2010/main" val="3849142355"/>
              </p:ext>
            </p:extLst>
          </p:nvPr>
        </p:nvGraphicFramePr>
        <p:xfrm>
          <a:off x="675657" y="2607469"/>
          <a:ext cx="6985000" cy="1157287"/>
        </p:xfrm>
        <a:graphic>
          <a:graphicData uri="http://schemas.openxmlformats.org/presentationml/2006/ole">
            <mc:AlternateContent xmlns:mc="http://schemas.openxmlformats.org/markup-compatibility/2006">
              <mc:Choice xmlns:v="urn:schemas-microsoft-com:vml" Requires="v">
                <p:oleObj spid="_x0000_s2050" name="Equation" r:id="rId3" imgW="2933700" imgH="482600" progId="Equation.DSMT4">
                  <p:embed/>
                </p:oleObj>
              </mc:Choice>
              <mc:Fallback>
                <p:oleObj name="Equation" r:id="rId3" imgW="29337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657" y="2607469"/>
                        <a:ext cx="6985000" cy="1157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0963" name="Object 8"/>
          <p:cNvGraphicFramePr>
            <a:graphicFrameLocks noChangeAspect="1"/>
          </p:cNvGraphicFramePr>
          <p:nvPr/>
        </p:nvGraphicFramePr>
        <p:xfrm>
          <a:off x="1928794" y="3933825"/>
          <a:ext cx="1584325" cy="874713"/>
        </p:xfrm>
        <a:graphic>
          <a:graphicData uri="http://schemas.openxmlformats.org/presentationml/2006/ole">
            <mc:AlternateContent xmlns:mc="http://schemas.openxmlformats.org/markup-compatibility/2006">
              <mc:Choice xmlns:v="urn:schemas-microsoft-com:vml" Requires="v">
                <p:oleObj spid="_x0000_s2051" name="公式" r:id="rId5" imgW="825500" imgH="457200" progId="Equation.3">
                  <p:embed/>
                </p:oleObj>
              </mc:Choice>
              <mc:Fallback>
                <p:oleObj name="公式" r:id="rId5" imgW="825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794" y="3933825"/>
                        <a:ext cx="1584325" cy="87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txBox="1">
            <a:spLocks noChangeArrowheads="1"/>
          </p:cNvSpPr>
          <p:nvPr/>
        </p:nvSpPr>
        <p:spPr bwMode="auto">
          <a:xfrm>
            <a:off x="646854" y="692696"/>
            <a:ext cx="816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dirty="0">
                <a:latin typeface="Times New Roman" pitchFamily="18" charset="0"/>
              </a:rPr>
              <a:t>静特性分析</a:t>
            </a:r>
          </a:p>
        </p:txBody>
      </p:sp>
    </p:spTree>
    <p:extLst>
      <p:ext uri="{BB962C8B-B14F-4D97-AF65-F5344CB8AC3E}">
        <p14:creationId xmlns:p14="http://schemas.microsoft.com/office/powerpoint/2010/main" val="21561429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3" name="Rectangle 3"/>
          <p:cNvSpPr>
            <a:spLocks noGrp="1" noChangeArrowheads="1"/>
          </p:cNvSpPr>
          <p:nvPr>
            <p:ph idx="1"/>
          </p:nvPr>
        </p:nvSpPr>
        <p:spPr>
          <a:xfrm>
            <a:off x="395536" y="1484784"/>
            <a:ext cx="8748464" cy="4622329"/>
          </a:xfrm>
        </p:spPr>
        <p:txBody>
          <a:bodyPr>
            <a:normAutofit fontScale="92500" lnSpcReduction="10000"/>
          </a:bodyPr>
          <a:lstStyle/>
          <a:p>
            <a:pPr eaLnBrk="1" hangingPunct="1">
              <a:lnSpc>
                <a:spcPct val="80000"/>
              </a:lnSpc>
              <a:buFont typeface="Wingdings" pitchFamily="2" charset="2"/>
              <a:buNone/>
            </a:pPr>
            <a:r>
              <a:rPr lang="en-US" altLang="zh-CN" sz="2400" dirty="0">
                <a:latin typeface="Times New Roman" pitchFamily="18" charset="0"/>
              </a:rPr>
              <a:t>1</a:t>
            </a:r>
            <a:r>
              <a:rPr lang="zh-CN" altLang="en-US" sz="2400" dirty="0">
                <a:latin typeface="Times New Roman" pitchFamily="18" charset="0"/>
              </a:rPr>
              <a:t>．开环系统机械特性和比例控制闭环系统静特性的关系</a:t>
            </a:r>
          </a:p>
          <a:p>
            <a:pPr eaLnBrk="1" hangingPunct="1">
              <a:lnSpc>
                <a:spcPct val="80000"/>
              </a:lnSpc>
              <a:buFont typeface="Wingdings" pitchFamily="2" charset="2"/>
              <a:buNone/>
            </a:pPr>
            <a:endParaRPr lang="zh-CN" altLang="en-US" sz="2400" dirty="0">
              <a:latin typeface="Times New Roman" pitchFamily="18" charset="0"/>
            </a:endParaRPr>
          </a:p>
          <a:p>
            <a:pPr eaLnBrk="1" hangingPunct="1">
              <a:lnSpc>
                <a:spcPct val="80000"/>
              </a:lnSpc>
            </a:pPr>
            <a:r>
              <a:rPr lang="zh-CN" altLang="en-US" sz="2400" dirty="0">
                <a:latin typeface="Times New Roman" pitchFamily="18" charset="0"/>
              </a:rPr>
              <a:t>开环机械特性为</a:t>
            </a:r>
          </a:p>
          <a:p>
            <a:pPr eaLnBrk="1" hangingPunct="1">
              <a:lnSpc>
                <a:spcPct val="80000"/>
              </a:lnSpc>
              <a:buFont typeface="Wingdings" pitchFamily="2" charset="2"/>
              <a:buNone/>
            </a:pPr>
            <a:r>
              <a:rPr lang="zh-CN" altLang="en-US" sz="2400" dirty="0">
                <a:latin typeface="Times New Roman" pitchFamily="18" charset="0"/>
              </a:rPr>
              <a:t>				                                        </a:t>
            </a:r>
          </a:p>
          <a:p>
            <a:pPr eaLnBrk="1" hangingPunct="1">
              <a:lnSpc>
                <a:spcPct val="8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(3-2)</a:t>
            </a:r>
          </a:p>
          <a:p>
            <a:pPr eaLnBrk="1" hangingPunct="1">
              <a:lnSpc>
                <a:spcPct val="80000"/>
              </a:lnSpc>
              <a:buFont typeface="Wingdings" pitchFamily="2" charset="2"/>
              <a:buNone/>
            </a:pPr>
            <a:r>
              <a:rPr lang="en-US" altLang="zh-CN" sz="2400" dirty="0">
                <a:latin typeface="Times New Roman" pitchFamily="18" charset="0"/>
              </a:rPr>
              <a:t>     </a:t>
            </a:r>
            <a:r>
              <a:rPr lang="zh-CN" altLang="en-US" sz="2400" dirty="0">
                <a:latin typeface="Times New Roman" pitchFamily="18" charset="0"/>
              </a:rPr>
              <a:t>式中，    表示开环系统的稳态速降，</a:t>
            </a:r>
          </a:p>
          <a:p>
            <a:pPr eaLnBrk="1" hangingPunct="1">
              <a:lnSpc>
                <a:spcPct val="80000"/>
              </a:lnSpc>
              <a:buFont typeface="Wingdings" pitchFamily="2" charset="2"/>
              <a:buNone/>
            </a:pPr>
            <a:r>
              <a:rPr lang="zh-CN" altLang="en-US" sz="2400" dirty="0">
                <a:latin typeface="Times New Roman" pitchFamily="18" charset="0"/>
              </a:rPr>
              <a:t>                       表示开环系统的理想空载转速。</a:t>
            </a:r>
          </a:p>
          <a:p>
            <a:pPr eaLnBrk="1" hangingPunct="1">
              <a:lnSpc>
                <a:spcPct val="80000"/>
              </a:lnSpc>
              <a:buFont typeface="Wingdings" pitchFamily="2" charset="2"/>
              <a:buNone/>
            </a:pPr>
            <a:endParaRPr lang="zh-CN" altLang="en-US" sz="2400" dirty="0">
              <a:latin typeface="Times New Roman" pitchFamily="18" charset="0"/>
            </a:endParaRPr>
          </a:p>
          <a:p>
            <a:pPr eaLnBrk="1" hangingPunct="1">
              <a:lnSpc>
                <a:spcPct val="80000"/>
              </a:lnSpc>
            </a:pPr>
            <a:r>
              <a:rPr lang="zh-CN" altLang="en-US" sz="2400" dirty="0">
                <a:latin typeface="Times New Roman" pitchFamily="18" charset="0"/>
              </a:rPr>
              <a:t>比例控制闭环系统的静特性为</a:t>
            </a:r>
          </a:p>
          <a:p>
            <a:pPr eaLnBrk="1" hangingPunct="1">
              <a:lnSpc>
                <a:spcPct val="80000"/>
              </a:lnSpc>
              <a:buFont typeface="Wingdings" pitchFamily="2" charset="2"/>
              <a:buNone/>
            </a:pPr>
            <a:r>
              <a:rPr lang="zh-CN" altLang="en-US" sz="2400" dirty="0">
                <a:latin typeface="Times New Roman" pitchFamily="18" charset="0"/>
              </a:rPr>
              <a:t>				                                           </a:t>
            </a:r>
          </a:p>
          <a:p>
            <a:pPr eaLnBrk="1" hangingPunct="1">
              <a:lnSpc>
                <a:spcPct val="8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(3-3)</a:t>
            </a:r>
          </a:p>
          <a:p>
            <a:pPr eaLnBrk="1" hangingPunct="1">
              <a:lnSpc>
                <a:spcPct val="80000"/>
              </a:lnSpc>
              <a:buFont typeface="Wingdings" pitchFamily="2" charset="2"/>
              <a:buNone/>
            </a:pPr>
            <a:r>
              <a:rPr lang="en-US" altLang="zh-CN" sz="2400" dirty="0">
                <a:latin typeface="Times New Roman" pitchFamily="18" charset="0"/>
              </a:rPr>
              <a:t>    </a:t>
            </a:r>
          </a:p>
          <a:p>
            <a:pPr eaLnBrk="1" hangingPunct="1">
              <a:lnSpc>
                <a:spcPct val="80000"/>
              </a:lnSpc>
              <a:buFont typeface="Wingdings" pitchFamily="2" charset="2"/>
              <a:buNone/>
            </a:pPr>
            <a:endParaRPr lang="en-US" altLang="zh-CN" sz="2400" dirty="0">
              <a:latin typeface="Times New Roman" pitchFamily="18" charset="0"/>
            </a:endParaRPr>
          </a:p>
          <a:p>
            <a:pPr eaLnBrk="1" hangingPunct="1">
              <a:lnSpc>
                <a:spcPct val="80000"/>
              </a:lnSpc>
              <a:buFont typeface="Wingdings" pitchFamily="2" charset="2"/>
              <a:buNone/>
            </a:pPr>
            <a:r>
              <a:rPr lang="zh-CN" altLang="en-US" sz="2400" dirty="0">
                <a:latin typeface="Times New Roman" pitchFamily="18" charset="0"/>
              </a:rPr>
              <a:t>式中，        表示闭环系统的理想空载转速，</a:t>
            </a:r>
          </a:p>
          <a:p>
            <a:pPr eaLnBrk="1" hangingPunct="1">
              <a:lnSpc>
                <a:spcPct val="80000"/>
              </a:lnSpc>
              <a:buFont typeface="Wingdings" pitchFamily="2" charset="2"/>
              <a:buNone/>
            </a:pPr>
            <a:r>
              <a:rPr lang="zh-CN" altLang="en-US" sz="2400" dirty="0">
                <a:latin typeface="Times New Roman" pitchFamily="18" charset="0"/>
              </a:rPr>
              <a:t>                     表示闭环系统的稳态速降。</a:t>
            </a:r>
          </a:p>
        </p:txBody>
      </p:sp>
      <p:sp>
        <p:nvSpPr>
          <p:cNvPr id="41994" name="Rectangle 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6" name="Object 4"/>
          <p:cNvGraphicFramePr>
            <a:graphicFrameLocks noChangeAspect="1"/>
          </p:cNvGraphicFramePr>
          <p:nvPr>
            <p:extLst>
              <p:ext uri="{D42A27DB-BD31-4B8C-83A1-F6EECF244321}">
                <p14:modId xmlns:p14="http://schemas.microsoft.com/office/powerpoint/2010/main" val="2013930099"/>
              </p:ext>
            </p:extLst>
          </p:nvPr>
        </p:nvGraphicFramePr>
        <p:xfrm>
          <a:off x="2987824" y="1916832"/>
          <a:ext cx="4679950" cy="785812"/>
        </p:xfrm>
        <a:graphic>
          <a:graphicData uri="http://schemas.openxmlformats.org/presentationml/2006/ole">
            <mc:AlternateContent xmlns:mc="http://schemas.openxmlformats.org/markup-compatibility/2006">
              <mc:Choice xmlns:v="urn:schemas-microsoft-com:vml" Requires="v">
                <p:oleObj spid="_x0000_s3074" name="公式" r:id="rId3" imgW="2895600" imgH="482600" progId="Equation.3">
                  <p:embed/>
                </p:oleObj>
              </mc:Choice>
              <mc:Fallback>
                <p:oleObj name="公式" r:id="rId3" imgW="28956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916832"/>
                        <a:ext cx="467995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5"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7" name="Object 6"/>
          <p:cNvGraphicFramePr>
            <a:graphicFrameLocks noChangeAspect="1"/>
          </p:cNvGraphicFramePr>
          <p:nvPr>
            <p:extLst>
              <p:ext uri="{D42A27DB-BD31-4B8C-83A1-F6EECF244321}">
                <p14:modId xmlns:p14="http://schemas.microsoft.com/office/powerpoint/2010/main" val="2583370815"/>
              </p:ext>
            </p:extLst>
          </p:nvPr>
        </p:nvGraphicFramePr>
        <p:xfrm>
          <a:off x="1979712" y="4437112"/>
          <a:ext cx="4105275" cy="820737"/>
        </p:xfrm>
        <a:graphic>
          <a:graphicData uri="http://schemas.openxmlformats.org/presentationml/2006/ole">
            <mc:AlternateContent xmlns:mc="http://schemas.openxmlformats.org/markup-compatibility/2006">
              <mc:Choice xmlns:v="urn:schemas-microsoft-com:vml" Requires="v">
                <p:oleObj spid="_x0000_s3075" name="公式" r:id="rId5" imgW="2425700" imgH="482600" progId="Equation.3">
                  <p:embed/>
                </p:oleObj>
              </mc:Choice>
              <mc:Fallback>
                <p:oleObj name="公式" r:id="rId5" imgW="24257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437112"/>
                        <a:ext cx="41052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6"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8" name="Object 8"/>
          <p:cNvGraphicFramePr>
            <a:graphicFrameLocks noChangeAspect="1"/>
          </p:cNvGraphicFramePr>
          <p:nvPr>
            <p:extLst>
              <p:ext uri="{D42A27DB-BD31-4B8C-83A1-F6EECF244321}">
                <p14:modId xmlns:p14="http://schemas.microsoft.com/office/powerpoint/2010/main" val="3205775550"/>
              </p:ext>
            </p:extLst>
          </p:nvPr>
        </p:nvGraphicFramePr>
        <p:xfrm>
          <a:off x="1471622" y="3243218"/>
          <a:ext cx="468313" cy="417513"/>
        </p:xfrm>
        <a:graphic>
          <a:graphicData uri="http://schemas.openxmlformats.org/presentationml/2006/ole">
            <mc:AlternateContent xmlns:mc="http://schemas.openxmlformats.org/markup-compatibility/2006">
              <mc:Choice xmlns:v="urn:schemas-microsoft-com:vml" Requires="v">
                <p:oleObj spid="_x0000_s3076" name="公式" r:id="rId7" imgW="266469" imgH="241091" progId="Equation.3">
                  <p:embed/>
                </p:oleObj>
              </mc:Choice>
              <mc:Fallback>
                <p:oleObj name="公式" r:id="rId7" imgW="266469" imgH="24109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1622" y="3243218"/>
                        <a:ext cx="468313"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7" name="Rectangle 11"/>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89" name="Object 10"/>
          <p:cNvGraphicFramePr>
            <a:graphicFrameLocks noChangeAspect="1"/>
          </p:cNvGraphicFramePr>
          <p:nvPr>
            <p:extLst>
              <p:ext uri="{D42A27DB-BD31-4B8C-83A1-F6EECF244321}">
                <p14:modId xmlns:p14="http://schemas.microsoft.com/office/powerpoint/2010/main" val="723082472"/>
              </p:ext>
            </p:extLst>
          </p:nvPr>
        </p:nvGraphicFramePr>
        <p:xfrm>
          <a:off x="1476475" y="2980562"/>
          <a:ext cx="503237" cy="381000"/>
        </p:xfrm>
        <a:graphic>
          <a:graphicData uri="http://schemas.openxmlformats.org/presentationml/2006/ole">
            <mc:AlternateContent xmlns:mc="http://schemas.openxmlformats.org/markup-compatibility/2006">
              <mc:Choice xmlns:v="urn:schemas-microsoft-com:vml" Requires="v">
                <p:oleObj spid="_x0000_s3077" name="公式" r:id="rId9" imgW="317225" imgH="241091" progId="Equation.3">
                  <p:embed/>
                </p:oleObj>
              </mc:Choice>
              <mc:Fallback>
                <p:oleObj name="公式" r:id="rId9" imgW="317225" imgH="24109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475" y="2980562"/>
                        <a:ext cx="50323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8" name="Rectangle 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90" name="Object 12"/>
          <p:cNvGraphicFramePr>
            <a:graphicFrameLocks noChangeAspect="1"/>
          </p:cNvGraphicFramePr>
          <p:nvPr/>
        </p:nvGraphicFramePr>
        <p:xfrm>
          <a:off x="1428728" y="5286388"/>
          <a:ext cx="431800" cy="414338"/>
        </p:xfrm>
        <a:graphic>
          <a:graphicData uri="http://schemas.openxmlformats.org/presentationml/2006/ole">
            <mc:AlternateContent xmlns:mc="http://schemas.openxmlformats.org/markup-compatibility/2006">
              <mc:Choice xmlns:v="urn:schemas-microsoft-com:vml" Requires="v">
                <p:oleObj spid="_x0000_s3078" name="Equation" r:id="rId11" imgW="241300" imgH="228600" progId="Equation.DSMT4">
                  <p:embed/>
                </p:oleObj>
              </mc:Choice>
              <mc:Fallback>
                <p:oleObj name="Equation" r:id="rId11" imgW="241300" imgH="2286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28" y="5286388"/>
                        <a:ext cx="4318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9" name="Rectangle 1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1991" name="Object 14"/>
          <p:cNvGraphicFramePr>
            <a:graphicFrameLocks noChangeAspect="1"/>
          </p:cNvGraphicFramePr>
          <p:nvPr/>
        </p:nvGraphicFramePr>
        <p:xfrm>
          <a:off x="1428728" y="5643578"/>
          <a:ext cx="504825" cy="390525"/>
        </p:xfrm>
        <a:graphic>
          <a:graphicData uri="http://schemas.openxmlformats.org/presentationml/2006/ole">
            <mc:AlternateContent xmlns:mc="http://schemas.openxmlformats.org/markup-compatibility/2006">
              <mc:Choice xmlns:v="urn:schemas-microsoft-com:vml" Requires="v">
                <p:oleObj spid="_x0000_s3079" name="Equation" r:id="rId13" imgW="291973" imgH="228501" progId="Equation.DSMT4">
                  <p:embed/>
                </p:oleObj>
              </mc:Choice>
              <mc:Fallback>
                <p:oleObj name="Equation" r:id="rId13" imgW="291973" imgH="22850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28728" y="5643578"/>
                        <a:ext cx="504825"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
          <p:cNvSpPr txBox="1">
            <a:spLocks noChangeArrowheads="1"/>
          </p:cNvSpPr>
          <p:nvPr/>
        </p:nvSpPr>
        <p:spPr bwMode="auto">
          <a:xfrm>
            <a:off x="646854" y="692696"/>
            <a:ext cx="8162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dirty="0">
                <a:latin typeface="Times New Roman" pitchFamily="18" charset="0"/>
              </a:rPr>
              <a:t>静特性分析</a:t>
            </a:r>
            <a:r>
              <a:rPr lang="en-US" altLang="zh-CN" dirty="0">
                <a:latin typeface="Times New Roman" pitchFamily="18" charset="0"/>
              </a:rPr>
              <a:t>-</a:t>
            </a:r>
            <a:r>
              <a:rPr lang="zh-CN" altLang="en-US" dirty="0">
                <a:latin typeface="Times New Roman" pitchFamily="18" charset="0"/>
              </a:rPr>
              <a:t>比例控制</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755650" y="4365625"/>
            <a:ext cx="7632700" cy="522288"/>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转速负反馈闭环直流调速系统稳态结构框图</a:t>
            </a:r>
          </a:p>
        </p:txBody>
      </p:sp>
      <p:pic>
        <p:nvPicPr>
          <p:cNvPr id="179203" name="Picture 3" descr="0219a"/>
          <p:cNvPicPr>
            <a:picLocks noChangeAspect="1" noChangeArrowheads="1"/>
          </p:cNvPicPr>
          <p:nvPr/>
        </p:nvPicPr>
        <p:blipFill>
          <a:blip r:embed="rId2"/>
          <a:srcRect/>
          <a:stretch>
            <a:fillRect/>
          </a:stretch>
        </p:blipFill>
        <p:spPr bwMode="auto">
          <a:xfrm>
            <a:off x="1619250" y="1989138"/>
            <a:ext cx="6192838" cy="2420937"/>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611560" y="620688"/>
            <a:ext cx="8162925" cy="1190625"/>
          </a:xfrm>
        </p:spPr>
        <p:txBody>
          <a:bodyPr/>
          <a:lstStyle/>
          <a:p>
            <a:pPr eaLnBrk="1" hangingPunct="1"/>
            <a:r>
              <a:rPr lang="zh-CN" altLang="en-US" sz="3600" b="1" dirty="0">
                <a:latin typeface="Times New Roman" pitchFamily="18" charset="0"/>
              </a:rPr>
              <a:t>静特性对比</a:t>
            </a:r>
          </a:p>
        </p:txBody>
      </p:sp>
      <p:sp>
        <p:nvSpPr>
          <p:cNvPr id="43014" name="Rectangle 3"/>
          <p:cNvSpPr>
            <a:spLocks noGrp="1" noChangeArrowheads="1"/>
          </p:cNvSpPr>
          <p:nvPr>
            <p:ph idx="1"/>
          </p:nvPr>
        </p:nvSpPr>
        <p:spPr>
          <a:xfrm>
            <a:off x="647700" y="1844824"/>
            <a:ext cx="7848600" cy="4829175"/>
          </a:xfrm>
        </p:spPr>
        <p:txBody>
          <a:bodyPr/>
          <a:lstStyle/>
          <a:p>
            <a:r>
              <a:rPr lang="zh-CN" altLang="en-US" dirty="0">
                <a:solidFill>
                  <a:srgbClr val="C00000"/>
                </a:solidFill>
                <a:latin typeface="Times New Roman" pitchFamily="18" charset="0"/>
              </a:rPr>
              <a:t>闭环系统静特性可以比开环系统 机械特性硬得多</a:t>
            </a:r>
            <a:endParaRPr lang="en-US" altLang="zh-CN" dirty="0">
              <a:solidFill>
                <a:srgbClr val="C00000"/>
              </a:solidFill>
              <a:latin typeface="Times New Roman" pitchFamily="18" charset="0"/>
            </a:endParaRPr>
          </a:p>
          <a:p>
            <a:pPr eaLnBrk="1" hangingPunct="1"/>
            <a:r>
              <a:rPr lang="zh-CN" altLang="en-US" dirty="0">
                <a:latin typeface="Times New Roman" pitchFamily="18" charset="0"/>
              </a:rPr>
              <a:t>在同样的负载扰动下，</a:t>
            </a:r>
          </a:p>
          <a:p>
            <a:pPr eaLnBrk="1" hangingPunct="1">
              <a:buFont typeface="Wingdings" pitchFamily="2" charset="2"/>
              <a:buNone/>
            </a:pPr>
            <a:r>
              <a:rPr lang="zh-CN" altLang="en-US" dirty="0">
                <a:latin typeface="Times New Roman" pitchFamily="18" charset="0"/>
              </a:rPr>
              <a:t>       开环系统的转速降落</a:t>
            </a:r>
          </a:p>
          <a:p>
            <a:pPr eaLnBrk="1" hangingPunct="1"/>
            <a:endParaRPr lang="zh-CN" altLang="en-US" dirty="0">
              <a:latin typeface="Times New Roman" pitchFamily="18" charset="0"/>
            </a:endParaRPr>
          </a:p>
          <a:p>
            <a:pPr eaLnBrk="1" hangingPunct="1">
              <a:buFont typeface="Wingdings" pitchFamily="2" charset="2"/>
              <a:buNone/>
            </a:pPr>
            <a:r>
              <a:rPr lang="zh-CN" altLang="en-US" dirty="0">
                <a:latin typeface="Times New Roman" pitchFamily="18" charset="0"/>
              </a:rPr>
              <a:t>       闭环系统的转速降落</a:t>
            </a:r>
          </a:p>
          <a:p>
            <a:pPr eaLnBrk="1" hangingPunct="1">
              <a:buFont typeface="Wingdings" pitchFamily="2" charset="2"/>
              <a:buNone/>
            </a:pPr>
            <a:endParaRPr lang="zh-CN" altLang="en-US" dirty="0">
              <a:latin typeface="Times New Roman" pitchFamily="18" charset="0"/>
            </a:endParaRPr>
          </a:p>
        </p:txBody>
      </p:sp>
      <p:sp>
        <p:nvSpPr>
          <p:cNvPr id="43015" name="Rectangle 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3010" name="Object 4"/>
          <p:cNvGraphicFramePr>
            <a:graphicFrameLocks noChangeAspect="1"/>
          </p:cNvGraphicFramePr>
          <p:nvPr>
            <p:extLst>
              <p:ext uri="{D42A27DB-BD31-4B8C-83A1-F6EECF244321}">
                <p14:modId xmlns:p14="http://schemas.microsoft.com/office/powerpoint/2010/main" val="891782805"/>
              </p:ext>
            </p:extLst>
          </p:nvPr>
        </p:nvGraphicFramePr>
        <p:xfrm>
          <a:off x="5220072" y="3068960"/>
          <a:ext cx="1800225" cy="1057275"/>
        </p:xfrm>
        <a:graphic>
          <a:graphicData uri="http://schemas.openxmlformats.org/presentationml/2006/ole">
            <mc:AlternateContent xmlns:mc="http://schemas.openxmlformats.org/markup-compatibility/2006">
              <mc:Choice xmlns:v="urn:schemas-microsoft-com:vml" Requires="v">
                <p:oleObj spid="_x0000_s4098" name="公式" r:id="rId3" imgW="761669" imgH="444307" progId="Equation.3">
                  <p:embed/>
                </p:oleObj>
              </mc:Choice>
              <mc:Fallback>
                <p:oleObj name="公式" r:id="rId3" imgW="761669"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068960"/>
                        <a:ext cx="1800225"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Rectangle 7"/>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3011" name="Object 6"/>
          <p:cNvGraphicFramePr>
            <a:graphicFrameLocks noChangeAspect="1"/>
          </p:cNvGraphicFramePr>
          <p:nvPr>
            <p:extLst>
              <p:ext uri="{D42A27DB-BD31-4B8C-83A1-F6EECF244321}">
                <p14:modId xmlns:p14="http://schemas.microsoft.com/office/powerpoint/2010/main" val="1583407362"/>
              </p:ext>
            </p:extLst>
          </p:nvPr>
        </p:nvGraphicFramePr>
        <p:xfrm>
          <a:off x="5076056" y="4221088"/>
          <a:ext cx="2160587" cy="882650"/>
        </p:xfrm>
        <a:graphic>
          <a:graphicData uri="http://schemas.openxmlformats.org/presentationml/2006/ole">
            <mc:AlternateContent xmlns:mc="http://schemas.openxmlformats.org/markup-compatibility/2006">
              <mc:Choice xmlns:v="urn:schemas-microsoft-com:vml" Requires="v">
                <p:oleObj spid="_x0000_s4099" name="公式" r:id="rId5" imgW="1091726" imgH="444307" progId="Equation.3">
                  <p:embed/>
                </p:oleObj>
              </mc:Choice>
              <mc:Fallback>
                <p:oleObj name="公式" r:id="rId5" imgW="1091726"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221088"/>
                        <a:ext cx="2160587"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7" name="Rectangle 9"/>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3012" name="Object 8"/>
          <p:cNvGraphicFramePr>
            <a:graphicFrameLocks noChangeAspect="1"/>
          </p:cNvGraphicFramePr>
          <p:nvPr>
            <p:extLst>
              <p:ext uri="{D42A27DB-BD31-4B8C-83A1-F6EECF244321}">
                <p14:modId xmlns:p14="http://schemas.microsoft.com/office/powerpoint/2010/main" val="2034063590"/>
              </p:ext>
            </p:extLst>
          </p:nvPr>
        </p:nvGraphicFramePr>
        <p:xfrm>
          <a:off x="2987824" y="5085184"/>
          <a:ext cx="2016125" cy="1044575"/>
        </p:xfrm>
        <a:graphic>
          <a:graphicData uri="http://schemas.openxmlformats.org/presentationml/2006/ole">
            <mc:AlternateContent xmlns:mc="http://schemas.openxmlformats.org/markup-compatibility/2006">
              <mc:Choice xmlns:v="urn:schemas-microsoft-com:vml" Requires="v">
                <p:oleObj spid="_x0000_s4100" name="公式" r:id="rId7" imgW="812447" imgH="418918" progId="Equation.3">
                  <p:embed/>
                </p:oleObj>
              </mc:Choice>
              <mc:Fallback>
                <p:oleObj name="公式" r:id="rId7" imgW="812447" imgH="41891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824" y="5085184"/>
                        <a:ext cx="2016125" cy="1044575"/>
                      </a:xfrm>
                      <a:prstGeom prst="rect">
                        <a:avLst/>
                      </a:prstGeom>
                      <a:solidFill>
                        <a:srgbClr val="00FF00"/>
                      </a:solidFill>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8" name="Rectangle 2"/>
          <p:cNvSpPr>
            <a:spLocks noGrp="1" noChangeArrowheads="1"/>
          </p:cNvSpPr>
          <p:nvPr>
            <p:ph type="title"/>
          </p:nvPr>
        </p:nvSpPr>
        <p:spPr>
          <a:xfrm>
            <a:off x="611560" y="620688"/>
            <a:ext cx="8162925" cy="1190625"/>
          </a:xfrm>
        </p:spPr>
        <p:txBody>
          <a:bodyPr/>
          <a:lstStyle/>
          <a:p>
            <a:pPr eaLnBrk="1" hangingPunct="1"/>
            <a:r>
              <a:rPr lang="zh-CN" altLang="en-US" sz="3600" dirty="0">
                <a:latin typeface="Times New Roman" pitchFamily="18" charset="0"/>
              </a:rPr>
              <a:t>静特性对比</a:t>
            </a:r>
          </a:p>
        </p:txBody>
      </p:sp>
      <p:sp>
        <p:nvSpPr>
          <p:cNvPr id="44039" name="Rectangle 3"/>
          <p:cNvSpPr>
            <a:spLocks noGrp="1" noChangeArrowheads="1"/>
          </p:cNvSpPr>
          <p:nvPr>
            <p:ph idx="1"/>
          </p:nvPr>
        </p:nvSpPr>
        <p:spPr>
          <a:xfrm>
            <a:off x="899592" y="1556792"/>
            <a:ext cx="8110537" cy="4191000"/>
          </a:xfrm>
        </p:spPr>
        <p:txBody>
          <a:bodyPr/>
          <a:lstStyle/>
          <a:p>
            <a:r>
              <a:rPr lang="zh-CN" altLang="en-US" dirty="0">
                <a:solidFill>
                  <a:srgbClr val="C00000"/>
                </a:solidFill>
                <a:latin typeface="Times New Roman" pitchFamily="18" charset="0"/>
              </a:rPr>
              <a:t>闭环系统的静差率要比开环系统 小得多</a:t>
            </a:r>
            <a:endParaRPr lang="en-US" altLang="zh-CN" dirty="0">
              <a:solidFill>
                <a:srgbClr val="C00000"/>
              </a:solidFill>
              <a:latin typeface="Times New Roman" pitchFamily="18" charset="0"/>
            </a:endParaRPr>
          </a:p>
          <a:p>
            <a:pPr eaLnBrk="1" hangingPunct="1"/>
            <a:r>
              <a:rPr lang="zh-CN" altLang="en-US" dirty="0">
                <a:latin typeface="Times New Roman" pitchFamily="18" charset="0"/>
              </a:rPr>
              <a:t>闭环系统的静差率为</a:t>
            </a:r>
          </a:p>
          <a:p>
            <a:pPr eaLnBrk="1" hangingPunct="1">
              <a:buFont typeface="Wingdings" pitchFamily="2" charset="2"/>
              <a:buNone/>
            </a:pPr>
            <a:endParaRPr lang="zh-CN" altLang="en-US" dirty="0">
              <a:latin typeface="Times New Roman" pitchFamily="18" charset="0"/>
            </a:endParaRPr>
          </a:p>
          <a:p>
            <a:pPr eaLnBrk="1" hangingPunct="1"/>
            <a:r>
              <a:rPr lang="zh-CN" altLang="en-US" dirty="0">
                <a:latin typeface="Times New Roman" pitchFamily="18" charset="0"/>
              </a:rPr>
              <a:t>开环系统的静差率为</a:t>
            </a:r>
          </a:p>
          <a:p>
            <a:pPr eaLnBrk="1" hangingPunct="1">
              <a:buFont typeface="Wingdings" pitchFamily="2" charset="2"/>
              <a:buNone/>
            </a:pPr>
            <a:endParaRPr lang="zh-CN" altLang="en-US" dirty="0">
              <a:latin typeface="Times New Roman" pitchFamily="18" charset="0"/>
            </a:endParaRPr>
          </a:p>
          <a:p>
            <a:pPr eaLnBrk="1" hangingPunct="1"/>
            <a:r>
              <a:rPr lang="zh-CN" altLang="en-US" dirty="0">
                <a:latin typeface="Times New Roman" pitchFamily="18" charset="0"/>
              </a:rPr>
              <a:t>当                  时，</a:t>
            </a:r>
          </a:p>
          <a:p>
            <a:pPr eaLnBrk="1" hangingPunct="1">
              <a:buFont typeface="Wingdings" pitchFamily="2" charset="2"/>
              <a:buNone/>
            </a:pPr>
            <a:r>
              <a:rPr lang="zh-CN" altLang="en-US" dirty="0">
                <a:latin typeface="Times New Roman" pitchFamily="18" charset="0"/>
              </a:rPr>
              <a:t>							   （</a:t>
            </a:r>
            <a:r>
              <a:rPr lang="en-US" altLang="zh-CN" dirty="0">
                <a:latin typeface="Times New Roman" pitchFamily="18" charset="0"/>
              </a:rPr>
              <a:t>3-5</a:t>
            </a:r>
            <a:r>
              <a:rPr lang="zh-CN" altLang="en-US" dirty="0">
                <a:latin typeface="Times New Roman" pitchFamily="18" charset="0"/>
              </a:rPr>
              <a:t>）</a:t>
            </a:r>
          </a:p>
        </p:txBody>
      </p:sp>
      <p:sp>
        <p:nvSpPr>
          <p:cNvPr id="44040" name="Rectangle 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4034" name="Object 4"/>
          <p:cNvGraphicFramePr>
            <a:graphicFrameLocks noChangeAspect="1"/>
          </p:cNvGraphicFramePr>
          <p:nvPr>
            <p:extLst>
              <p:ext uri="{D42A27DB-BD31-4B8C-83A1-F6EECF244321}">
                <p14:modId xmlns:p14="http://schemas.microsoft.com/office/powerpoint/2010/main" val="612353315"/>
              </p:ext>
            </p:extLst>
          </p:nvPr>
        </p:nvGraphicFramePr>
        <p:xfrm>
          <a:off x="4860032" y="2181226"/>
          <a:ext cx="1657350" cy="1128712"/>
        </p:xfrm>
        <a:graphic>
          <a:graphicData uri="http://schemas.openxmlformats.org/presentationml/2006/ole">
            <mc:AlternateContent xmlns:mc="http://schemas.openxmlformats.org/markup-compatibility/2006">
              <mc:Choice xmlns:v="urn:schemas-microsoft-com:vml" Requires="v">
                <p:oleObj spid="_x0000_s5122" name="公式" r:id="rId3" imgW="660113" imgH="444307" progId="Equation.3">
                  <p:embed/>
                </p:oleObj>
              </mc:Choice>
              <mc:Fallback>
                <p:oleObj name="公式" r:id="rId3" imgW="660113"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181226"/>
                        <a:ext cx="1657350" cy="1128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Rectangle 7"/>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4035" name="Object 6"/>
          <p:cNvGraphicFramePr>
            <a:graphicFrameLocks noChangeAspect="1"/>
          </p:cNvGraphicFramePr>
          <p:nvPr>
            <p:extLst>
              <p:ext uri="{D42A27DB-BD31-4B8C-83A1-F6EECF244321}">
                <p14:modId xmlns:p14="http://schemas.microsoft.com/office/powerpoint/2010/main" val="3182482978"/>
              </p:ext>
            </p:extLst>
          </p:nvPr>
        </p:nvGraphicFramePr>
        <p:xfrm>
          <a:off x="4788024" y="3309938"/>
          <a:ext cx="1727200" cy="1158875"/>
        </p:xfrm>
        <a:graphic>
          <a:graphicData uri="http://schemas.openxmlformats.org/presentationml/2006/ole">
            <mc:AlternateContent xmlns:mc="http://schemas.openxmlformats.org/markup-compatibility/2006">
              <mc:Choice xmlns:v="urn:schemas-microsoft-com:vml" Requires="v">
                <p:oleObj spid="_x0000_s5123" name="公式" r:id="rId5" imgW="698500" imgH="469900" progId="Equation.3">
                  <p:embed/>
                </p:oleObj>
              </mc:Choice>
              <mc:Fallback>
                <p:oleObj name="公式" r:id="rId5" imgW="698500" imgH="4699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3309938"/>
                        <a:ext cx="1727200"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4036" name="Object 8"/>
          <p:cNvGraphicFramePr>
            <a:graphicFrameLocks noChangeAspect="1"/>
          </p:cNvGraphicFramePr>
          <p:nvPr>
            <p:extLst>
              <p:ext uri="{D42A27DB-BD31-4B8C-83A1-F6EECF244321}">
                <p14:modId xmlns:p14="http://schemas.microsoft.com/office/powerpoint/2010/main" val="202621646"/>
              </p:ext>
            </p:extLst>
          </p:nvPr>
        </p:nvGraphicFramePr>
        <p:xfrm>
          <a:off x="1691680" y="4077072"/>
          <a:ext cx="1657350" cy="609600"/>
        </p:xfrm>
        <a:graphic>
          <a:graphicData uri="http://schemas.openxmlformats.org/presentationml/2006/ole">
            <mc:AlternateContent xmlns:mc="http://schemas.openxmlformats.org/markup-compatibility/2006">
              <mc:Choice xmlns:v="urn:schemas-microsoft-com:vml" Requires="v">
                <p:oleObj spid="_x0000_s5124" name="公式" r:id="rId7" imgW="647700" imgH="241300" progId="Equation.3">
                  <p:embed/>
                </p:oleObj>
              </mc:Choice>
              <mc:Fallback>
                <p:oleObj name="公式" r:id="rId7" imgW="6477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4077072"/>
                        <a:ext cx="1657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1"/>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4037" name="Object 10"/>
          <p:cNvGraphicFramePr>
            <a:graphicFrameLocks noChangeAspect="1"/>
          </p:cNvGraphicFramePr>
          <p:nvPr/>
        </p:nvGraphicFramePr>
        <p:xfrm>
          <a:off x="4643438" y="4581525"/>
          <a:ext cx="1944687" cy="1141413"/>
        </p:xfrm>
        <a:graphic>
          <a:graphicData uri="http://schemas.openxmlformats.org/presentationml/2006/ole">
            <mc:AlternateContent xmlns:mc="http://schemas.openxmlformats.org/markup-compatibility/2006">
              <mc:Choice xmlns:v="urn:schemas-microsoft-com:vml" Requires="v">
                <p:oleObj spid="_x0000_s5125" name="公式" r:id="rId9" imgW="710891" imgH="418918" progId="Equation.3">
                  <p:embed/>
                </p:oleObj>
              </mc:Choice>
              <mc:Fallback>
                <p:oleObj name="公式" r:id="rId9" imgW="710891" imgH="41891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4581525"/>
                        <a:ext cx="1944687" cy="1141413"/>
                      </a:xfrm>
                      <a:prstGeom prst="rect">
                        <a:avLst/>
                      </a:prstGeom>
                      <a:solidFill>
                        <a:srgbClr val="00FF00"/>
                      </a:solidFill>
                      <a:ln>
                        <a:noFill/>
                      </a:ln>
                      <a:extLst>
                        <a:ext uri="{91240B29-F687-4F45-9708-019B960494DF}">
                          <a14:hiddenLine xmlns:a14="http://schemas.microsoft.com/office/drawing/2010/main" w="9525">
                            <a:solidFill>
                              <a:srgbClr val="00FF00"/>
                            </a:solidFill>
                            <a:miter lim="800000"/>
                            <a:headEnd/>
                            <a:tailEnd/>
                          </a14:hiddenLine>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611560" y="548680"/>
            <a:ext cx="8162925" cy="1190625"/>
          </a:xfrm>
        </p:spPr>
        <p:txBody>
          <a:bodyPr/>
          <a:lstStyle/>
          <a:p>
            <a:pPr eaLnBrk="1" hangingPunct="1"/>
            <a:r>
              <a:rPr lang="zh-CN" altLang="en-US" sz="3600" b="1" dirty="0">
                <a:latin typeface="Times New Roman" pitchFamily="18" charset="0"/>
              </a:rPr>
              <a:t>静特性对比</a:t>
            </a:r>
          </a:p>
        </p:txBody>
      </p:sp>
      <p:sp>
        <p:nvSpPr>
          <p:cNvPr id="45062" name="Rectangle 3"/>
          <p:cNvSpPr>
            <a:spLocks noGrp="1" noChangeArrowheads="1"/>
          </p:cNvSpPr>
          <p:nvPr>
            <p:ph idx="1"/>
          </p:nvPr>
        </p:nvSpPr>
        <p:spPr>
          <a:xfrm>
            <a:off x="539552" y="1628800"/>
            <a:ext cx="7848600" cy="4829175"/>
          </a:xfrm>
        </p:spPr>
        <p:txBody>
          <a:bodyPr/>
          <a:lstStyle/>
          <a:p>
            <a:pPr>
              <a:lnSpc>
                <a:spcPct val="90000"/>
              </a:lnSpc>
            </a:pPr>
            <a:r>
              <a:rPr lang="zh-CN" altLang="en-US" dirty="0">
                <a:solidFill>
                  <a:srgbClr val="C00000"/>
                </a:solidFill>
                <a:latin typeface="Times New Roman" pitchFamily="18" charset="0"/>
              </a:rPr>
              <a:t>如果所要求的静差率一定，则 闭环系统可以大大提高调速范围</a:t>
            </a:r>
            <a:endParaRPr lang="en-US" altLang="zh-CN" dirty="0">
              <a:solidFill>
                <a:srgbClr val="C00000"/>
              </a:solidFill>
              <a:latin typeface="Times New Roman" pitchFamily="18" charset="0"/>
            </a:endParaRPr>
          </a:p>
          <a:p>
            <a:pPr eaLnBrk="1" hangingPunct="1">
              <a:lnSpc>
                <a:spcPct val="90000"/>
              </a:lnSpc>
            </a:pPr>
            <a:r>
              <a:rPr lang="zh-CN" altLang="en-US" dirty="0">
                <a:latin typeface="Times New Roman" pitchFamily="18" charset="0"/>
              </a:rPr>
              <a:t>如果电动机的最高转速都是</a:t>
            </a:r>
            <a:r>
              <a:rPr lang="en-US" altLang="zh-CN" i="1" dirty="0" err="1">
                <a:latin typeface="Times New Roman" pitchFamily="18" charset="0"/>
              </a:rPr>
              <a:t>n</a:t>
            </a:r>
            <a:r>
              <a:rPr lang="en-US" altLang="zh-CN" i="1" baseline="-25000" dirty="0" err="1">
                <a:latin typeface="Times New Roman" pitchFamily="18" charset="0"/>
              </a:rPr>
              <a:t>N</a:t>
            </a:r>
            <a:r>
              <a:rPr lang="zh-CN" altLang="en-US" dirty="0">
                <a:latin typeface="Times New Roman" pitchFamily="18" charset="0"/>
              </a:rPr>
              <a:t>，最低速静差率都是</a:t>
            </a:r>
            <a:r>
              <a:rPr lang="en-US" altLang="zh-CN" i="1" dirty="0">
                <a:latin typeface="Times New Roman" pitchFamily="18" charset="0"/>
              </a:rPr>
              <a:t>s</a:t>
            </a:r>
            <a:r>
              <a:rPr lang="zh-CN" altLang="en-US" dirty="0">
                <a:latin typeface="Times New Roman" pitchFamily="18" charset="0"/>
              </a:rPr>
              <a:t>，可得</a:t>
            </a:r>
          </a:p>
          <a:p>
            <a:pPr eaLnBrk="1" hangingPunct="1">
              <a:lnSpc>
                <a:spcPct val="90000"/>
              </a:lnSpc>
              <a:buFont typeface="Wingdings" pitchFamily="2" charset="2"/>
              <a:buNone/>
            </a:pPr>
            <a:r>
              <a:rPr lang="zh-CN" altLang="en-US" dirty="0">
                <a:latin typeface="Times New Roman" pitchFamily="18" charset="0"/>
              </a:rPr>
              <a:t>                    开环时，</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闭环时，</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3-6</a:t>
            </a:r>
            <a:r>
              <a:rPr lang="zh-CN" altLang="en-US" dirty="0">
                <a:latin typeface="Times New Roman" pitchFamily="18" charset="0"/>
              </a:rPr>
              <a:t>）</a:t>
            </a:r>
          </a:p>
        </p:txBody>
      </p:sp>
      <p:sp>
        <p:nvSpPr>
          <p:cNvPr id="45063"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5058" name="Object 4"/>
          <p:cNvGraphicFramePr>
            <a:graphicFrameLocks noChangeAspect="1"/>
          </p:cNvGraphicFramePr>
          <p:nvPr>
            <p:extLst>
              <p:ext uri="{D42A27DB-BD31-4B8C-83A1-F6EECF244321}">
                <p14:modId xmlns:p14="http://schemas.microsoft.com/office/powerpoint/2010/main" val="1483392019"/>
              </p:ext>
            </p:extLst>
          </p:nvPr>
        </p:nvGraphicFramePr>
        <p:xfrm>
          <a:off x="4283968" y="3140968"/>
          <a:ext cx="2160587" cy="885825"/>
        </p:xfrm>
        <a:graphic>
          <a:graphicData uri="http://schemas.openxmlformats.org/presentationml/2006/ole">
            <mc:AlternateContent xmlns:mc="http://schemas.openxmlformats.org/markup-compatibility/2006">
              <mc:Choice xmlns:v="urn:schemas-microsoft-com:vml" Requires="v">
                <p:oleObj spid="_x0000_s6146" name="公式" r:id="rId3" imgW="1117600" imgH="457200" progId="Equation.3">
                  <p:embed/>
                </p:oleObj>
              </mc:Choice>
              <mc:Fallback>
                <p:oleObj name="公式" r:id="rId3" imgW="11176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3140968"/>
                        <a:ext cx="2160587"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4" name="Rectangle 7"/>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5059" name="Object 6"/>
          <p:cNvGraphicFramePr>
            <a:graphicFrameLocks noChangeAspect="1"/>
          </p:cNvGraphicFramePr>
          <p:nvPr>
            <p:extLst>
              <p:ext uri="{D42A27DB-BD31-4B8C-83A1-F6EECF244321}">
                <p14:modId xmlns:p14="http://schemas.microsoft.com/office/powerpoint/2010/main" val="3481762811"/>
              </p:ext>
            </p:extLst>
          </p:nvPr>
        </p:nvGraphicFramePr>
        <p:xfrm>
          <a:off x="4139952" y="4221088"/>
          <a:ext cx="2016125" cy="846137"/>
        </p:xfrm>
        <a:graphic>
          <a:graphicData uri="http://schemas.openxmlformats.org/presentationml/2006/ole">
            <mc:AlternateContent xmlns:mc="http://schemas.openxmlformats.org/markup-compatibility/2006">
              <mc:Choice xmlns:v="urn:schemas-microsoft-com:vml" Requires="v">
                <p:oleObj spid="_x0000_s6147" name="公式" r:id="rId5" imgW="1066337" imgH="444307" progId="Equation.3">
                  <p:embed/>
                </p:oleObj>
              </mc:Choice>
              <mc:Fallback>
                <p:oleObj name="公式" r:id="rId5" imgW="1066337" imgH="4443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4221088"/>
                        <a:ext cx="2016125"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5"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5060" name="Object 8"/>
          <p:cNvGraphicFramePr>
            <a:graphicFrameLocks noChangeAspect="1"/>
          </p:cNvGraphicFramePr>
          <p:nvPr/>
        </p:nvGraphicFramePr>
        <p:xfrm>
          <a:off x="1785918" y="5214950"/>
          <a:ext cx="3384550" cy="762000"/>
        </p:xfrm>
        <a:graphic>
          <a:graphicData uri="http://schemas.openxmlformats.org/presentationml/2006/ole">
            <mc:AlternateContent xmlns:mc="http://schemas.openxmlformats.org/markup-compatibility/2006">
              <mc:Choice xmlns:v="urn:schemas-microsoft-com:vml" Requires="v">
                <p:oleObj spid="_x0000_s6148" name="公式" r:id="rId7" imgW="1054100" imgH="241300" progId="Equation.3">
                  <p:embed/>
                </p:oleObj>
              </mc:Choice>
              <mc:Fallback>
                <p:oleObj name="公式" r:id="rId7" imgW="10541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5918" y="5214950"/>
                        <a:ext cx="3384550" cy="762000"/>
                      </a:xfrm>
                      <a:prstGeom prst="rect">
                        <a:avLst/>
                      </a:prstGeom>
                      <a:solidFill>
                        <a:srgbClr val="00FF00"/>
                      </a:solidFill>
                    </p:spPr>
                  </p:pic>
                </p:oleObj>
              </mc:Fallback>
            </mc:AlternateContent>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p:txBody>
          <a:bodyPr/>
          <a:lstStyle/>
          <a:p>
            <a:pPr eaLnBrk="1" hangingPunct="1"/>
            <a:r>
              <a:rPr lang="zh-CN" altLang="en-US" sz="3600" b="1" dirty="0"/>
              <a:t>静特性对比</a:t>
            </a:r>
          </a:p>
        </p:txBody>
      </p:sp>
      <p:sp>
        <p:nvSpPr>
          <p:cNvPr id="180227" name="内容占位符 2"/>
          <p:cNvSpPr>
            <a:spLocks noGrp="1"/>
          </p:cNvSpPr>
          <p:nvPr>
            <p:ph idx="1"/>
          </p:nvPr>
        </p:nvSpPr>
        <p:spPr/>
        <p:txBody>
          <a:bodyPr/>
          <a:lstStyle/>
          <a:p>
            <a:pPr eaLnBrk="1" hangingPunct="1"/>
            <a:r>
              <a:rPr lang="zh-CN" altLang="en-US" dirty="0">
                <a:solidFill>
                  <a:srgbClr val="C00000"/>
                </a:solidFill>
              </a:rPr>
              <a:t>结论</a:t>
            </a:r>
            <a:r>
              <a:rPr lang="en-US" altLang="zh-CN" dirty="0">
                <a:solidFill>
                  <a:srgbClr val="C00000"/>
                </a:solidFill>
              </a:rPr>
              <a:t>:</a:t>
            </a:r>
            <a:r>
              <a:rPr lang="zh-CN" altLang="en-US" dirty="0"/>
              <a:t>比例控制的直流调速系统可以获得比开环系统硬得多的稳态特性</a:t>
            </a:r>
            <a:r>
              <a:rPr lang="en-US" altLang="zh-CN" dirty="0"/>
              <a:t>,</a:t>
            </a:r>
            <a:r>
              <a:rPr lang="zh-CN" altLang="en-US" dirty="0">
                <a:solidFill>
                  <a:srgbClr val="FF0000"/>
                </a:solidFill>
              </a:rPr>
              <a:t>即负载引起的转速降落减小了</a:t>
            </a:r>
            <a:r>
              <a:rPr lang="en-US" altLang="zh-CN" dirty="0"/>
              <a:t>,</a:t>
            </a:r>
            <a:r>
              <a:rPr lang="zh-CN" altLang="en-US" dirty="0"/>
              <a:t>从而保证在一定静差率的要求下</a:t>
            </a:r>
            <a:r>
              <a:rPr lang="en-US" altLang="zh-CN" dirty="0"/>
              <a:t>,</a:t>
            </a:r>
            <a:r>
              <a:rPr lang="zh-CN" altLang="en-US" dirty="0"/>
              <a:t>能够获得更宽的调速范围</a:t>
            </a:r>
            <a:r>
              <a:rPr lang="en-US" altLang="zh-CN" dirty="0"/>
              <a:t>.</a:t>
            </a:r>
          </a:p>
          <a:p>
            <a:pPr eaLnBrk="1" hangingPunct="1"/>
            <a:r>
              <a:rPr lang="zh-CN" altLang="en-US" dirty="0"/>
              <a:t>问题</a:t>
            </a:r>
            <a:r>
              <a:rPr lang="en-US" altLang="zh-CN" dirty="0"/>
              <a:t>:</a:t>
            </a:r>
            <a:r>
              <a:rPr lang="zh-CN" altLang="en-US" dirty="0"/>
              <a:t>电枢回路的总电阻并没变化</a:t>
            </a:r>
            <a:r>
              <a:rPr lang="en-US" altLang="zh-CN" dirty="0"/>
              <a:t>,</a:t>
            </a:r>
            <a:r>
              <a:rPr lang="zh-CN" altLang="en-US" dirty="0"/>
              <a:t>但是转速降落为什么减小了呢</a:t>
            </a:r>
            <a:r>
              <a:rPr lang="en-US" altLang="zh-CN" dirty="0"/>
              <a:t>?</a:t>
            </a:r>
          </a:p>
          <a:p>
            <a:pPr eaLnBrk="1" hangingPunct="1"/>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2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755650" y="4365625"/>
            <a:ext cx="7632700" cy="522288"/>
          </a:xfrm>
          <a:prstGeom prst="rect">
            <a:avLst/>
          </a:prstGeom>
          <a:noFill/>
          <a:ln w="9525">
            <a:noFill/>
            <a:miter lim="800000"/>
            <a:headEnd/>
            <a:tailEnd/>
          </a:ln>
        </p:spPr>
        <p:txBody>
          <a:bodyPr>
            <a:spAutoFit/>
          </a:bodyPr>
          <a:lstStyle/>
          <a:p>
            <a:pPr>
              <a:spcBef>
                <a:spcPct val="50000"/>
              </a:spcBef>
            </a:pPr>
            <a:r>
              <a:rPr lang="zh-CN" altLang="en-US" sz="2800">
                <a:solidFill>
                  <a:schemeClr val="tx1"/>
                </a:solidFill>
              </a:rPr>
              <a:t>转速负反馈闭环直流调速系统稳态结构框图</a:t>
            </a:r>
          </a:p>
        </p:txBody>
      </p:sp>
      <p:pic>
        <p:nvPicPr>
          <p:cNvPr id="181251" name="Picture 3" descr="0219a"/>
          <p:cNvPicPr>
            <a:picLocks noChangeAspect="1" noChangeArrowheads="1"/>
          </p:cNvPicPr>
          <p:nvPr/>
        </p:nvPicPr>
        <p:blipFill>
          <a:blip r:embed="rId2"/>
          <a:srcRect/>
          <a:stretch>
            <a:fillRect/>
          </a:stretch>
        </p:blipFill>
        <p:spPr bwMode="auto">
          <a:xfrm>
            <a:off x="1547664" y="1908718"/>
            <a:ext cx="6192838" cy="2420937"/>
          </a:xfrm>
          <a:prstGeom prst="rect">
            <a:avLst/>
          </a:prstGeom>
          <a:noFill/>
          <a:ln w="9525">
            <a:noFill/>
            <a:miter lim="800000"/>
            <a:headEnd/>
            <a:tailEnd/>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5"/>
          <p:cNvSpPr>
            <a:spLocks noChangeArrowheads="1"/>
          </p:cNvSpPr>
          <p:nvPr/>
        </p:nvSpPr>
        <p:spPr bwMode="auto">
          <a:xfrm>
            <a:off x="0" y="1671638"/>
            <a:ext cx="9144000" cy="0"/>
          </a:xfrm>
          <a:prstGeom prst="rect">
            <a:avLst/>
          </a:prstGeom>
          <a:noFill/>
          <a:ln w="9525">
            <a:noFill/>
            <a:miter lim="800000"/>
            <a:headEnd/>
            <a:tailEnd/>
          </a:ln>
        </p:spPr>
        <p:txBody>
          <a:bodyPr wrap="none" anchor="ctr">
            <a:spAutoFit/>
          </a:bodyPr>
          <a:lstStyle/>
          <a:p>
            <a:endParaRPr lang="zh-CN" altLang="en-US"/>
          </a:p>
        </p:txBody>
      </p:sp>
      <p:sp>
        <p:nvSpPr>
          <p:cNvPr id="182275" name="Text Box 6"/>
          <p:cNvSpPr txBox="1">
            <a:spLocks noChangeArrowheads="1"/>
          </p:cNvSpPr>
          <p:nvPr/>
        </p:nvSpPr>
        <p:spPr bwMode="auto">
          <a:xfrm>
            <a:off x="1128861" y="5733256"/>
            <a:ext cx="7272337" cy="400110"/>
          </a:xfrm>
          <a:prstGeom prst="rect">
            <a:avLst/>
          </a:prstGeom>
          <a:noFill/>
          <a:ln w="9525">
            <a:noFill/>
            <a:miter lim="800000"/>
            <a:headEnd/>
            <a:tailEnd/>
          </a:ln>
        </p:spPr>
        <p:txBody>
          <a:bodyPr>
            <a:spAutoFit/>
          </a:bodyPr>
          <a:lstStyle/>
          <a:p>
            <a:pPr>
              <a:spcBef>
                <a:spcPct val="50000"/>
              </a:spcBef>
            </a:pPr>
            <a:r>
              <a:rPr lang="zh-CN" altLang="en-US" sz="2000" dirty="0">
                <a:solidFill>
                  <a:schemeClr val="tx1"/>
                </a:solidFill>
              </a:rPr>
              <a:t>图</a:t>
            </a:r>
            <a:r>
              <a:rPr lang="en-US" altLang="zh-CN" sz="2000" dirty="0">
                <a:solidFill>
                  <a:schemeClr val="tx1"/>
                </a:solidFill>
              </a:rPr>
              <a:t>3-3   </a:t>
            </a:r>
            <a:r>
              <a:rPr lang="zh-CN" altLang="en-US" sz="2000" dirty="0">
                <a:solidFill>
                  <a:schemeClr val="tx1"/>
                </a:solidFill>
              </a:rPr>
              <a:t>闭环系统静特性和开环系统机械特性的关系</a:t>
            </a:r>
          </a:p>
        </p:txBody>
      </p:sp>
      <p:pic>
        <p:nvPicPr>
          <p:cNvPr id="182276" name="Picture 7" descr="0224"/>
          <p:cNvPicPr>
            <a:picLocks noChangeAspect="1" noChangeArrowheads="1"/>
          </p:cNvPicPr>
          <p:nvPr/>
        </p:nvPicPr>
        <p:blipFill>
          <a:blip r:embed="rId2"/>
          <a:srcRect/>
          <a:stretch>
            <a:fillRect/>
          </a:stretch>
        </p:blipFill>
        <p:spPr bwMode="auto">
          <a:xfrm>
            <a:off x="1043608" y="1628800"/>
            <a:ext cx="5256212" cy="3946525"/>
          </a:xfrm>
          <a:prstGeom prst="rect">
            <a:avLst/>
          </a:prstGeom>
          <a:noFill/>
          <a:ln w="9525">
            <a:noFill/>
            <a:miter lim="800000"/>
            <a:headEnd/>
            <a:tailEnd/>
          </a:ln>
        </p:spPr>
      </p:pic>
      <p:sp>
        <p:nvSpPr>
          <p:cNvPr id="7" name="Rectangle 2"/>
          <p:cNvSpPr txBox="1">
            <a:spLocks noChangeArrowheads="1"/>
          </p:cNvSpPr>
          <p:nvPr/>
        </p:nvSpPr>
        <p:spPr>
          <a:xfrm>
            <a:off x="683568" y="645078"/>
            <a:ext cx="8162925" cy="1190625"/>
          </a:xfrm>
          <a:prstGeom prst="rect">
            <a:avLst/>
          </a:prstGeom>
        </p:spPr>
        <p:txBody>
          <a:bodyPr/>
          <a:lstStyle/>
          <a:p>
            <a:pPr algn="l">
              <a:defRPr/>
            </a:pPr>
            <a:r>
              <a:rPr lang="zh-CN" altLang="en-US" sz="3600" kern="0" dirty="0">
                <a:solidFill>
                  <a:srgbClr val="FF0000"/>
                </a:solidFill>
                <a:ea typeface="+mj-ea"/>
                <a:cs typeface="+mj-cs"/>
              </a:rPr>
              <a:t>闭环系统如何减小加载引起的转速降落</a:t>
            </a:r>
            <a:r>
              <a:rPr lang="en-US" altLang="zh-CN" sz="3600" kern="0" dirty="0">
                <a:solidFill>
                  <a:srgbClr val="FF0000"/>
                </a:solidFill>
                <a:ea typeface="+mj-ea"/>
                <a:cs typeface="+mj-cs"/>
              </a:rPr>
              <a:t>?</a:t>
            </a:r>
            <a:endParaRPr lang="zh-CN" altLang="en-US" sz="3600" kern="0" dirty="0">
              <a:solidFill>
                <a:srgbClr val="FF0000"/>
              </a:solidFill>
              <a:ea typeface="+mj-ea"/>
              <a:cs typeface="+mj-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 目录</a:t>
            </a:r>
          </a:p>
        </p:txBody>
      </p:sp>
      <p:sp>
        <p:nvSpPr>
          <p:cNvPr id="3" name="内容占位符 2"/>
          <p:cNvSpPr>
            <a:spLocks noGrp="1"/>
          </p:cNvSpPr>
          <p:nvPr>
            <p:ph idx="1"/>
          </p:nvPr>
        </p:nvSpPr>
        <p:spPr/>
        <p:txBody>
          <a:bodyPr>
            <a:normAutofit/>
          </a:bodyPr>
          <a:lstStyle/>
          <a:p>
            <a:r>
              <a:rPr lang="en-US" dirty="0"/>
              <a:t>3.1</a:t>
            </a:r>
            <a:r>
              <a:rPr lang="zh-CN" altLang="en-US" dirty="0"/>
              <a:t>有静差的转速闭环直流调速系统</a:t>
            </a:r>
            <a:r>
              <a:rPr lang="zh-CN" altLang="en-US" b="1" dirty="0"/>
              <a:t>（系统</a:t>
            </a:r>
            <a:r>
              <a:rPr lang="zh-CN" altLang="en-US" dirty="0"/>
              <a:t>结构与静特性分析，闭环直流调速系统的反馈控制规律，稳定性分析）</a:t>
            </a:r>
          </a:p>
          <a:p>
            <a:r>
              <a:rPr lang="en-US" dirty="0"/>
              <a:t>3.2 </a:t>
            </a:r>
            <a:r>
              <a:rPr lang="zh-CN" altLang="en-US" dirty="0"/>
              <a:t>无静差的转速闭环直流调速系统（比例积分控制规律、稳态参数计算）</a:t>
            </a:r>
          </a:p>
          <a:p>
            <a:r>
              <a:rPr lang="en-US" dirty="0"/>
              <a:t>3.3 </a:t>
            </a:r>
            <a:r>
              <a:rPr lang="zh-CN" altLang="en-US" dirty="0"/>
              <a:t>转速闭环直流调速系统的限流保护</a:t>
            </a:r>
            <a:endParaRPr lang="zh-CN" altLang="en-US" b="1" dirty="0"/>
          </a:p>
          <a:p>
            <a:r>
              <a:rPr lang="en-US" dirty="0"/>
              <a:t>3.4 </a:t>
            </a:r>
            <a:r>
              <a:rPr lang="zh-CN" altLang="en-US" dirty="0"/>
              <a:t>转速闭环控制直流调速系统的仿真</a:t>
            </a:r>
            <a:endParaRPr lang="zh-CN" altLang="en-US" b="1"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endParaRPr lang="zh-CN" altLang="zh-CN"/>
          </a:p>
        </p:txBody>
      </p:sp>
      <p:sp>
        <p:nvSpPr>
          <p:cNvPr id="183299" name="Rectangle 4"/>
          <p:cNvSpPr>
            <a:spLocks noGrp="1" noChangeArrowheads="1"/>
          </p:cNvSpPr>
          <p:nvPr>
            <p:ph idx="1"/>
          </p:nvPr>
        </p:nvSpPr>
        <p:spPr>
          <a:xfrm>
            <a:off x="0" y="1773238"/>
            <a:ext cx="9144000" cy="4322762"/>
          </a:xfrm>
          <a:noFill/>
        </p:spPr>
        <p:txBody>
          <a:bodyPr>
            <a:normAutofit/>
          </a:bodyPr>
          <a:lstStyle/>
          <a:p>
            <a:pPr lvl="1" eaLnBrk="1" hangingPunct="1"/>
            <a:r>
              <a:rPr lang="zh-CN" altLang="en-US" dirty="0">
                <a:latin typeface="Times New Roman" pitchFamily="18" charset="0"/>
              </a:rPr>
              <a:t>开环系统 </a:t>
            </a:r>
            <a:r>
              <a:rPr lang="zh-CN" altLang="en-US" i="1" dirty="0">
                <a:latin typeface="Times New Roman" pitchFamily="18" charset="0"/>
              </a:rPr>
              <a:t>     </a:t>
            </a:r>
            <a:r>
              <a:rPr lang="en-US" altLang="zh-CN" i="1" dirty="0">
                <a:latin typeface="Times New Roman" pitchFamily="18" charset="0"/>
              </a:rPr>
              <a:t>I</a:t>
            </a:r>
            <a:r>
              <a:rPr lang="en-US" altLang="zh-CN" baseline="-25000" dirty="0">
                <a:latin typeface="Times New Roman" pitchFamily="18" charset="0"/>
                <a:sym typeface="Symbol" pitchFamily="18" charset="2"/>
              </a:rPr>
              <a:t>d</a:t>
            </a:r>
            <a:r>
              <a:rPr lang="en-US" altLang="zh-CN" dirty="0">
                <a:latin typeface="Times New Roman" pitchFamily="18" charset="0"/>
                <a:sym typeface="Symbol" pitchFamily="18" charset="2"/>
              </a:rPr>
              <a:t>    </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 </a:t>
            </a:r>
          </a:p>
          <a:p>
            <a:pPr lvl="1" eaLnBrk="1" hangingPunct="1">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例如：在图</a:t>
            </a:r>
            <a:r>
              <a:rPr lang="en-US" altLang="zh-CN" dirty="0">
                <a:latin typeface="Times New Roman" pitchFamily="18" charset="0"/>
                <a:sym typeface="Symbol" pitchFamily="18" charset="2"/>
              </a:rPr>
              <a:t>3-3</a:t>
            </a:r>
            <a:r>
              <a:rPr lang="zh-CN" altLang="en-US" dirty="0">
                <a:latin typeface="Times New Roman" pitchFamily="18" charset="0"/>
                <a:sym typeface="Symbol" pitchFamily="18" charset="2"/>
              </a:rPr>
              <a:t>中工作点从</a:t>
            </a:r>
            <a:r>
              <a:rPr lang="en-US" altLang="zh-CN" i="1" dirty="0">
                <a:latin typeface="Times New Roman" pitchFamily="18" charset="0"/>
                <a:sym typeface="Symbol" pitchFamily="18" charset="2"/>
              </a:rPr>
              <a:t>A</a:t>
            </a:r>
            <a:r>
              <a:rPr lang="en-US" altLang="zh-CN" dirty="0">
                <a:latin typeface="Times New Roman" pitchFamily="18" charset="0"/>
                <a:sym typeface="Symbol" pitchFamily="18" charset="2"/>
              </a:rPr>
              <a:t>  </a:t>
            </a:r>
            <a:r>
              <a:rPr lang="en-US" altLang="zh-CN" i="1" dirty="0">
                <a:latin typeface="Times New Roman" pitchFamily="18" charset="0"/>
                <a:sym typeface="Symbol" pitchFamily="18" charset="2"/>
              </a:rPr>
              <a:t>A</a:t>
            </a:r>
            <a:r>
              <a:rPr lang="en-US" altLang="zh-CN" dirty="0">
                <a:latin typeface="Times New Roman" pitchFamily="18" charset="0"/>
                <a:sym typeface="Symbol" pitchFamily="18" charset="2"/>
              </a:rPr>
              <a:t>′</a:t>
            </a:r>
          </a:p>
          <a:p>
            <a:pPr lvl="1" eaLnBrk="1" hangingPunct="1"/>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闭环系统       </a:t>
            </a:r>
            <a:r>
              <a:rPr lang="en-US" altLang="zh-CN" i="1" dirty="0">
                <a:latin typeface="Times New Roman" pitchFamily="18" charset="0"/>
              </a:rPr>
              <a:t>I</a:t>
            </a:r>
            <a:r>
              <a:rPr lang="en-US" altLang="zh-CN" baseline="-25000" dirty="0">
                <a:latin typeface="Times New Roman" pitchFamily="18" charset="0"/>
                <a:sym typeface="Symbol" pitchFamily="18" charset="2"/>
              </a:rPr>
              <a:t>d</a:t>
            </a:r>
            <a:r>
              <a:rPr lang="en-US" altLang="zh-CN" dirty="0">
                <a:latin typeface="Times New Roman" pitchFamily="18" charset="0"/>
                <a:sym typeface="Symbol" pitchFamily="18" charset="2"/>
              </a:rPr>
              <a:t>    </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  </a:t>
            </a:r>
            <a:r>
              <a:rPr lang="en-US" altLang="zh-CN" i="1" dirty="0">
                <a:latin typeface="Times New Roman" pitchFamily="18" charset="0"/>
                <a:sym typeface="Symbol" pitchFamily="18" charset="2"/>
              </a:rPr>
              <a:t>U</a:t>
            </a:r>
            <a:r>
              <a:rPr lang="en-US" altLang="zh-CN" baseline="-25000" dirty="0">
                <a:latin typeface="Times New Roman" pitchFamily="18" charset="0"/>
                <a:sym typeface="Symbol" pitchFamily="18" charset="2"/>
              </a:rPr>
              <a:t>n</a:t>
            </a:r>
            <a:r>
              <a:rPr lang="en-US" altLang="zh-CN" dirty="0">
                <a:latin typeface="Times New Roman" pitchFamily="18" charset="0"/>
                <a:sym typeface="Symbol" pitchFamily="18" charset="2"/>
              </a:rPr>
              <a:t>  </a:t>
            </a:r>
            <a:r>
              <a:rPr lang="en-US" altLang="zh-CN" i="1" dirty="0">
                <a:latin typeface="Times New Roman" pitchFamily="18" charset="0"/>
                <a:sym typeface="Symbol" pitchFamily="18" charset="2"/>
              </a:rPr>
              <a:t>U</a:t>
            </a:r>
            <a:r>
              <a:rPr lang="en-US" altLang="zh-CN" baseline="-25000" dirty="0">
                <a:latin typeface="Times New Roman" pitchFamily="18" charset="0"/>
                <a:sym typeface="Symbol" pitchFamily="18" charset="2"/>
              </a:rPr>
              <a:t>n</a:t>
            </a:r>
            <a:r>
              <a:rPr lang="en-US" altLang="zh-CN" dirty="0">
                <a:latin typeface="Times New Roman" pitchFamily="18" charset="0"/>
                <a:sym typeface="Symbol" pitchFamily="18" charset="2"/>
              </a:rPr>
              <a:t>  </a:t>
            </a:r>
            <a:r>
              <a:rPr lang="en-US" altLang="zh-CN" i="1" dirty="0" err="1">
                <a:latin typeface="Times New Roman" pitchFamily="18" charset="0"/>
                <a:sym typeface="Symbol" pitchFamily="18" charset="2"/>
              </a:rPr>
              <a:t>U</a:t>
            </a:r>
            <a:r>
              <a:rPr lang="en-US" altLang="zh-CN" baseline="-25000" dirty="0" err="1">
                <a:latin typeface="Times New Roman" pitchFamily="18" charset="0"/>
                <a:sym typeface="Symbol" pitchFamily="18" charset="2"/>
              </a:rPr>
              <a:t>c</a:t>
            </a:r>
            <a:r>
              <a:rPr lang="en-US" altLang="zh-CN" dirty="0">
                <a:latin typeface="Times New Roman" pitchFamily="18" charset="0"/>
                <a:sym typeface="Symbol" pitchFamily="18" charset="2"/>
              </a:rPr>
              <a:t></a:t>
            </a:r>
          </a:p>
          <a:p>
            <a:pPr eaLnBrk="1" hangingPunct="1">
              <a:buFont typeface="Wingdings" pitchFamily="2" charset="2"/>
              <a:buNone/>
            </a:pPr>
            <a:r>
              <a:rPr lang="en-US" altLang="zh-CN" dirty="0">
                <a:latin typeface="Times New Roman" pitchFamily="18" charset="0"/>
                <a:sym typeface="Symbol" pitchFamily="18" charset="2"/>
              </a:rPr>
              <a:t>                                                                           </a:t>
            </a:r>
          </a:p>
          <a:p>
            <a:pPr lvl="1" eaLnBrk="1" hangingPunct="1">
              <a:buFont typeface="Wingdings" pitchFamily="2" charset="2"/>
              <a:buNone/>
            </a:pP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n</a:t>
            </a:r>
            <a:r>
              <a:rPr lang="en-US" altLang="zh-CN" dirty="0">
                <a:latin typeface="Times New Roman" pitchFamily="18" charset="0"/>
                <a:sym typeface="Symbol" pitchFamily="18" charset="2"/>
              </a:rPr>
              <a:t>  </a:t>
            </a:r>
            <a:r>
              <a:rPr lang="en-US" altLang="zh-CN" i="1" dirty="0">
                <a:latin typeface="Times New Roman" pitchFamily="18" charset="0"/>
                <a:sym typeface="Symbol" pitchFamily="18" charset="2"/>
              </a:rPr>
              <a:t>U</a:t>
            </a:r>
            <a:r>
              <a:rPr lang="en-US" altLang="zh-CN" baseline="-25000" dirty="0">
                <a:latin typeface="Times New Roman" pitchFamily="18" charset="0"/>
                <a:sym typeface="Symbol" pitchFamily="18" charset="2"/>
              </a:rPr>
              <a:t>d0</a:t>
            </a:r>
            <a:r>
              <a:rPr lang="en-US" altLang="zh-CN" dirty="0">
                <a:latin typeface="Times New Roman" pitchFamily="18" charset="0"/>
                <a:sym typeface="Symbol" pitchFamily="18" charset="2"/>
              </a:rPr>
              <a:t></a:t>
            </a:r>
          </a:p>
          <a:p>
            <a:pPr lvl="2" eaLnBrk="1" hangingPunct="1">
              <a:buFontTx/>
              <a:buNone/>
            </a:pPr>
            <a:r>
              <a:rPr lang="en-US" altLang="zh-CN" dirty="0">
                <a:latin typeface="Times New Roman" pitchFamily="18" charset="0"/>
                <a:sym typeface="Symbol" pitchFamily="18" charset="2"/>
              </a:rPr>
              <a:t>             </a:t>
            </a:r>
            <a:r>
              <a:rPr lang="zh-CN" altLang="en-US" sz="2800" dirty="0">
                <a:latin typeface="Times New Roman" pitchFamily="18" charset="0"/>
                <a:sym typeface="Symbol" pitchFamily="18" charset="2"/>
              </a:rPr>
              <a:t>例如：在图</a:t>
            </a:r>
            <a:r>
              <a:rPr lang="en-US" altLang="zh-CN" sz="2800" dirty="0">
                <a:latin typeface="Times New Roman" pitchFamily="18" charset="0"/>
                <a:sym typeface="Symbol" pitchFamily="18" charset="2"/>
              </a:rPr>
              <a:t>3-3</a:t>
            </a:r>
            <a:r>
              <a:rPr lang="zh-CN" altLang="en-US" sz="2800" dirty="0">
                <a:latin typeface="Times New Roman" pitchFamily="18" charset="0"/>
                <a:sym typeface="Symbol" pitchFamily="18" charset="2"/>
              </a:rPr>
              <a:t>中工作点从</a:t>
            </a:r>
            <a:r>
              <a:rPr lang="en-US" altLang="zh-CN" sz="2800" i="1" dirty="0">
                <a:latin typeface="Times New Roman" pitchFamily="18" charset="0"/>
                <a:sym typeface="Symbol" pitchFamily="18" charset="2"/>
              </a:rPr>
              <a:t>A</a:t>
            </a:r>
            <a:r>
              <a:rPr lang="en-US" altLang="zh-CN" sz="2800" dirty="0">
                <a:latin typeface="Times New Roman" pitchFamily="18" charset="0"/>
                <a:sym typeface="Symbol" pitchFamily="18" charset="2"/>
              </a:rPr>
              <a:t>  </a:t>
            </a:r>
            <a:r>
              <a:rPr lang="en-US" altLang="zh-CN" sz="2800" i="1" dirty="0">
                <a:latin typeface="Times New Roman" pitchFamily="18" charset="0"/>
                <a:sym typeface="Symbol" pitchFamily="18" charset="2"/>
              </a:rPr>
              <a:t>B</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342900" lvl="1" indent="-342900">
              <a:buClr>
                <a:schemeClr val="accent1"/>
              </a:buClr>
              <a:buSzPct val="65000"/>
              <a:buFont typeface="Wingdings" pitchFamily="2" charset="2"/>
              <a:buChar char="n"/>
            </a:pPr>
            <a:r>
              <a:rPr lang="zh-CN" altLang="en-US" sz="2800" dirty="0">
                <a:latin typeface="Times New Roman" pitchFamily="18" charset="0"/>
                <a:sym typeface="Symbol" pitchFamily="18" charset="2"/>
              </a:rPr>
              <a:t>比例控制直流调速系统能够减少稳态速降的实质在于它的自动调节作用，在于它能随着负载的变化而相应地改变电枢电压，以补偿电枢回路电阻压降的变化。</a:t>
            </a:r>
          </a:p>
          <a:p>
            <a:endParaRPr lang="zh-CN" altLang="en-US" dirty="0"/>
          </a:p>
        </p:txBody>
      </p:sp>
      <p:pic>
        <p:nvPicPr>
          <p:cNvPr id="4" name="Picture 3" descr="0219a"/>
          <p:cNvPicPr>
            <a:picLocks noChangeAspect="1" noChangeArrowheads="1"/>
          </p:cNvPicPr>
          <p:nvPr/>
        </p:nvPicPr>
        <p:blipFill>
          <a:blip r:embed="rId2"/>
          <a:srcRect/>
          <a:stretch>
            <a:fillRect/>
          </a:stretch>
        </p:blipFill>
        <p:spPr bwMode="auto">
          <a:xfrm>
            <a:off x="899592" y="3861048"/>
            <a:ext cx="6192838" cy="2420937"/>
          </a:xfrm>
          <a:prstGeom prst="rect">
            <a:avLst/>
          </a:prstGeom>
          <a:noFill/>
          <a:ln w="9525">
            <a:noFill/>
            <a:miter lim="800000"/>
            <a:headEnd/>
            <a:tailEnd/>
          </a:ln>
        </p:spPr>
      </p:pic>
      <p:sp>
        <p:nvSpPr>
          <p:cNvPr id="6" name="矩形标注 5"/>
          <p:cNvSpPr/>
          <p:nvPr/>
        </p:nvSpPr>
        <p:spPr>
          <a:xfrm>
            <a:off x="4021328" y="2924944"/>
            <a:ext cx="1584176" cy="720080"/>
          </a:xfrm>
          <a:prstGeom prst="wedgeRectCallout">
            <a:avLst>
              <a:gd name="adj1" fmla="val -95300"/>
              <a:gd name="adj2" fmla="val 1549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动态调整！</a:t>
            </a:r>
          </a:p>
        </p:txBody>
      </p:sp>
      <p:sp>
        <p:nvSpPr>
          <p:cNvPr id="8" name="波形 7"/>
          <p:cNvSpPr/>
          <p:nvPr/>
        </p:nvSpPr>
        <p:spPr>
          <a:xfrm>
            <a:off x="6660382" y="4797152"/>
            <a:ext cx="864096" cy="382376"/>
          </a:xfrm>
          <a:prstGeom prst="wave">
            <a:avLst/>
          </a:prstGeom>
          <a:solidFill>
            <a:srgbClr val="C00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81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zh-CN" altLang="en-US" dirty="0">
                <a:latin typeface="Times New Roman" pitchFamily="18" charset="0"/>
              </a:rPr>
              <a:t>例题</a:t>
            </a:r>
            <a:r>
              <a:rPr lang="en-US" altLang="zh-CN" dirty="0">
                <a:latin typeface="Times New Roman" pitchFamily="18" charset="0"/>
              </a:rPr>
              <a:t>3-1</a:t>
            </a:r>
          </a:p>
        </p:txBody>
      </p:sp>
      <p:sp>
        <p:nvSpPr>
          <p:cNvPr id="184323" name="Rectangle 3"/>
          <p:cNvSpPr>
            <a:spLocks noGrp="1" noChangeArrowheads="1"/>
          </p:cNvSpPr>
          <p:nvPr>
            <p:ph idx="1"/>
          </p:nvPr>
        </p:nvSpPr>
        <p:spPr>
          <a:xfrm>
            <a:off x="900113" y="1905000"/>
            <a:ext cx="7416800" cy="4191000"/>
          </a:xfrm>
        </p:spPr>
        <p:txBody>
          <a:bodyPr/>
          <a:lstStyle/>
          <a:p>
            <a:pPr eaLnBrk="1" hangingPunct="1">
              <a:buFont typeface="Wingdings" pitchFamily="2" charset="2"/>
              <a:buNone/>
            </a:pPr>
            <a:r>
              <a:rPr lang="en-US" altLang="zh-CN" dirty="0">
                <a:latin typeface="Times New Roman" pitchFamily="18" charset="0"/>
              </a:rPr>
              <a:t>        </a:t>
            </a:r>
            <a:r>
              <a:rPr lang="zh-CN" altLang="en-US" dirty="0">
                <a:latin typeface="Times New Roman" pitchFamily="18" charset="0"/>
              </a:rPr>
              <a:t>在例题</a:t>
            </a:r>
            <a:r>
              <a:rPr lang="en-US" altLang="zh-CN" dirty="0">
                <a:latin typeface="Times New Roman" pitchFamily="18" charset="0"/>
              </a:rPr>
              <a:t>2-2</a:t>
            </a:r>
            <a:r>
              <a:rPr lang="zh-CN" altLang="en-US" dirty="0">
                <a:latin typeface="Times New Roman" pitchFamily="18" charset="0"/>
              </a:rPr>
              <a:t>中，龙门刨床要求</a:t>
            </a:r>
            <a:r>
              <a:rPr lang="en-US" altLang="zh-CN" i="1" dirty="0">
                <a:latin typeface="Times New Roman" pitchFamily="18" charset="0"/>
              </a:rPr>
              <a:t>D</a:t>
            </a:r>
            <a:r>
              <a:rPr lang="en-US" altLang="zh-CN" dirty="0">
                <a:latin typeface="Times New Roman" pitchFamily="18" charset="0"/>
              </a:rPr>
              <a:t>=20</a:t>
            </a:r>
            <a:r>
              <a:rPr lang="zh-CN" altLang="en-US" dirty="0">
                <a:latin typeface="Times New Roman" pitchFamily="18" charset="0"/>
              </a:rPr>
              <a:t>，</a:t>
            </a:r>
            <a:r>
              <a:rPr lang="en-US" altLang="zh-CN" i="1" dirty="0">
                <a:latin typeface="Times New Roman" pitchFamily="18" charset="0"/>
              </a:rPr>
              <a:t>s</a:t>
            </a:r>
            <a:r>
              <a:rPr lang="en-US" altLang="zh-CN" dirty="0">
                <a:latin typeface="Times New Roman" pitchFamily="18" charset="0"/>
              </a:rPr>
              <a:t>≤5%</a:t>
            </a:r>
            <a:r>
              <a:rPr lang="zh-CN" altLang="en-US" dirty="0">
                <a:latin typeface="Times New Roman" pitchFamily="18" charset="0"/>
              </a:rPr>
              <a:t>，已知 </a:t>
            </a:r>
            <a:r>
              <a:rPr lang="en-US" altLang="zh-CN" i="1" dirty="0">
                <a:latin typeface="Times New Roman" pitchFamily="18" charset="0"/>
              </a:rPr>
              <a:t>K</a:t>
            </a:r>
            <a:r>
              <a:rPr lang="en-US" altLang="zh-CN" i="1" baseline="-25000" dirty="0">
                <a:latin typeface="Times New Roman" pitchFamily="18" charset="0"/>
              </a:rPr>
              <a:t>s</a:t>
            </a:r>
            <a:r>
              <a:rPr lang="en-US" altLang="zh-CN" dirty="0">
                <a:latin typeface="Times New Roman" pitchFamily="18" charset="0"/>
              </a:rPr>
              <a:t>=30,</a:t>
            </a:r>
            <a:r>
              <a:rPr lang="en-US" altLang="zh-CN" i="1" dirty="0">
                <a:latin typeface="Times New Roman" pitchFamily="18" charset="0"/>
              </a:rPr>
              <a:t>α</a:t>
            </a:r>
            <a:r>
              <a:rPr lang="en-US" altLang="zh-CN" dirty="0">
                <a:latin typeface="Times New Roman" pitchFamily="18" charset="0"/>
              </a:rPr>
              <a:t>= 0.015Vmin/r</a:t>
            </a:r>
            <a:r>
              <a:rPr lang="zh-CN" altLang="en-US" dirty="0">
                <a:latin typeface="Times New Roman" pitchFamily="18" charset="0"/>
              </a:rPr>
              <a:t>，</a:t>
            </a:r>
            <a:r>
              <a:rPr lang="en-US" altLang="zh-CN" i="1" dirty="0" err="1">
                <a:latin typeface="Times New Roman" pitchFamily="18" charset="0"/>
              </a:rPr>
              <a:t>C</a:t>
            </a:r>
            <a:r>
              <a:rPr lang="en-US" altLang="zh-CN" i="1" baseline="-25000" dirty="0" err="1">
                <a:latin typeface="Times New Roman" pitchFamily="18" charset="0"/>
              </a:rPr>
              <a:t>e</a:t>
            </a:r>
            <a:r>
              <a:rPr lang="en-US" altLang="zh-CN" dirty="0">
                <a:latin typeface="Times New Roman" pitchFamily="18" charset="0"/>
              </a:rPr>
              <a:t>=0.2Vmin/r</a:t>
            </a:r>
            <a:r>
              <a:rPr lang="zh-CN" altLang="en-US" dirty="0">
                <a:latin typeface="Times New Roman" pitchFamily="18" charset="0"/>
              </a:rPr>
              <a:t>，采用比例控制闭环调速系统满足上述要求时，比例放大器的放大系数应该有多少？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
          <p:cNvSpPr>
            <a:spLocks noGrp="1" noChangeArrowheads="1"/>
          </p:cNvSpPr>
          <p:nvPr>
            <p:ph type="title"/>
          </p:nvPr>
        </p:nvSpPr>
        <p:spPr/>
        <p:txBody>
          <a:bodyPr/>
          <a:lstStyle/>
          <a:p>
            <a:pPr eaLnBrk="1" hangingPunct="1"/>
            <a:r>
              <a:rPr lang="zh-CN" altLang="en-US" dirty="0">
                <a:latin typeface="Times New Roman" pitchFamily="18" charset="0"/>
              </a:rPr>
              <a:t>解</a:t>
            </a:r>
            <a:r>
              <a:rPr lang="en-US" altLang="zh-CN" dirty="0">
                <a:latin typeface="Times New Roman" pitchFamily="18" charset="0"/>
              </a:rPr>
              <a:t>: </a:t>
            </a:r>
          </a:p>
        </p:txBody>
      </p:sp>
      <p:sp>
        <p:nvSpPr>
          <p:cNvPr id="46087" name="Rectangle 3"/>
          <p:cNvSpPr>
            <a:spLocks noGrp="1" noChangeArrowheads="1"/>
          </p:cNvSpPr>
          <p:nvPr>
            <p:ph idx="1"/>
          </p:nvPr>
        </p:nvSpPr>
        <p:spPr/>
        <p:txBody>
          <a:bodyPr/>
          <a:lstStyle/>
          <a:p>
            <a:pPr eaLnBrk="1" hangingPunct="1"/>
            <a:r>
              <a:rPr lang="zh-CN" altLang="en-US" dirty="0">
                <a:latin typeface="Times New Roman" pitchFamily="18" charset="0"/>
              </a:rPr>
              <a:t>开环系统额定速降为          </a:t>
            </a:r>
            <a:r>
              <a:rPr lang="en-US" altLang="zh-CN" dirty="0">
                <a:latin typeface="Times New Roman" pitchFamily="18" charset="0"/>
              </a:rPr>
              <a:t>=275 r/min</a:t>
            </a:r>
            <a:r>
              <a:rPr lang="zh-CN" altLang="en-US" dirty="0">
                <a:latin typeface="Times New Roman" pitchFamily="18" charset="0"/>
              </a:rPr>
              <a:t>，</a:t>
            </a:r>
          </a:p>
          <a:p>
            <a:pPr eaLnBrk="1" hangingPunct="1"/>
            <a:r>
              <a:rPr lang="zh-CN" altLang="en-US" dirty="0">
                <a:latin typeface="Times New Roman" pitchFamily="18" charset="0"/>
              </a:rPr>
              <a:t>闭环系统额定速降须为           </a:t>
            </a:r>
            <a:r>
              <a:rPr lang="en-US" altLang="zh-CN" dirty="0">
                <a:latin typeface="Times New Roman" pitchFamily="18" charset="0"/>
              </a:rPr>
              <a:t>2.63 r/min</a:t>
            </a:r>
            <a:r>
              <a:rPr lang="zh-CN" altLang="en-US" dirty="0">
                <a:latin typeface="Times New Roman" pitchFamily="18" charset="0"/>
              </a:rPr>
              <a:t>，由式（</a:t>
            </a:r>
            <a:r>
              <a:rPr lang="en-US" altLang="zh-CN" dirty="0">
                <a:latin typeface="Times New Roman" pitchFamily="18" charset="0"/>
              </a:rPr>
              <a:t>3-4</a:t>
            </a:r>
            <a:r>
              <a:rPr lang="zh-CN" altLang="en-US" dirty="0">
                <a:latin typeface="Times New Roman" pitchFamily="18" charset="0"/>
              </a:rPr>
              <a:t>）可得</a:t>
            </a:r>
          </a:p>
          <a:p>
            <a:pPr eaLnBrk="1" hangingPunct="1">
              <a:buFont typeface="Wingdings" pitchFamily="2" charset="2"/>
              <a:buNone/>
            </a:pPr>
            <a:endParaRPr lang="zh-CN" altLang="en-US" dirty="0">
              <a:latin typeface="Times New Roman" pitchFamily="18" charset="0"/>
            </a:endParaRPr>
          </a:p>
          <a:p>
            <a:pPr eaLnBrk="1" hangingPunct="1"/>
            <a:r>
              <a:rPr lang="zh-CN" altLang="en-US" dirty="0">
                <a:latin typeface="Times New Roman" pitchFamily="18" charset="0"/>
              </a:rPr>
              <a:t>则得</a:t>
            </a:r>
          </a:p>
          <a:p>
            <a:pPr eaLnBrk="1" hangingPunct="1">
              <a:buFont typeface="Wingdings" pitchFamily="2" charset="2"/>
              <a:buNone/>
            </a:pPr>
            <a:endParaRPr lang="zh-CN" altLang="en-US" dirty="0">
              <a:latin typeface="Times New Roman" pitchFamily="18" charset="0"/>
            </a:endParaRPr>
          </a:p>
          <a:p>
            <a:pPr eaLnBrk="1" hangingPunct="1"/>
            <a:r>
              <a:rPr lang="zh-CN" altLang="en-US" dirty="0">
                <a:latin typeface="Times New Roman" pitchFamily="18" charset="0"/>
              </a:rPr>
              <a:t>即只要放大器的放大系数等于或大于</a:t>
            </a:r>
            <a:r>
              <a:rPr lang="en-US" altLang="zh-CN" dirty="0">
                <a:latin typeface="Times New Roman" pitchFamily="18" charset="0"/>
              </a:rPr>
              <a:t>46</a:t>
            </a:r>
            <a:r>
              <a:rPr lang="zh-CN" altLang="en-US" dirty="0">
                <a:latin typeface="Times New Roman" pitchFamily="18" charset="0"/>
              </a:rPr>
              <a:t>。</a:t>
            </a:r>
          </a:p>
        </p:txBody>
      </p:sp>
      <p:sp>
        <p:nvSpPr>
          <p:cNvPr id="46088" name="Rectangle 5"/>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2" name="Object 4"/>
          <p:cNvGraphicFramePr>
            <a:graphicFrameLocks noChangeAspect="1"/>
          </p:cNvGraphicFramePr>
          <p:nvPr>
            <p:extLst>
              <p:ext uri="{D42A27DB-BD31-4B8C-83A1-F6EECF244321}">
                <p14:modId xmlns:p14="http://schemas.microsoft.com/office/powerpoint/2010/main" val="2072211634"/>
              </p:ext>
            </p:extLst>
          </p:nvPr>
        </p:nvGraphicFramePr>
        <p:xfrm>
          <a:off x="4463256" y="1267172"/>
          <a:ext cx="719137" cy="544512"/>
        </p:xfrm>
        <a:graphic>
          <a:graphicData uri="http://schemas.openxmlformats.org/presentationml/2006/ole">
            <mc:AlternateContent xmlns:mc="http://schemas.openxmlformats.org/markup-compatibility/2006">
              <mc:Choice xmlns:v="urn:schemas-microsoft-com:vml" Requires="v">
                <p:oleObj spid="_x0000_s7170" name="公式" r:id="rId3" imgW="317225" imgH="241091" progId="Equation.3">
                  <p:embed/>
                </p:oleObj>
              </mc:Choice>
              <mc:Fallback>
                <p:oleObj name="公式" r:id="rId3" imgW="317225" imgH="2410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256" y="1267172"/>
                        <a:ext cx="719137"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3" name="Object 6"/>
          <p:cNvGraphicFramePr>
            <a:graphicFrameLocks noChangeAspect="1"/>
          </p:cNvGraphicFramePr>
          <p:nvPr>
            <p:extLst>
              <p:ext uri="{D42A27DB-BD31-4B8C-83A1-F6EECF244321}">
                <p14:modId xmlns:p14="http://schemas.microsoft.com/office/powerpoint/2010/main" val="4212269000"/>
              </p:ext>
            </p:extLst>
          </p:nvPr>
        </p:nvGraphicFramePr>
        <p:xfrm>
          <a:off x="4549128" y="1803050"/>
          <a:ext cx="1008063" cy="536575"/>
        </p:xfrm>
        <a:graphic>
          <a:graphicData uri="http://schemas.openxmlformats.org/presentationml/2006/ole">
            <mc:AlternateContent xmlns:mc="http://schemas.openxmlformats.org/markup-compatibility/2006">
              <mc:Choice xmlns:v="urn:schemas-microsoft-com:vml" Requires="v">
                <p:oleObj spid="_x0000_s7171" name="公式" r:id="rId5" imgW="431613" imgH="228501" progId="Equation.3">
                  <p:embed/>
                </p:oleObj>
              </mc:Choice>
              <mc:Fallback>
                <p:oleObj name="公式" r:id="rId5" imgW="431613" imgH="22850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9128" y="1803050"/>
                        <a:ext cx="100806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9"/>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4" name="Object 8"/>
          <p:cNvGraphicFramePr>
            <a:graphicFrameLocks noChangeAspect="1"/>
          </p:cNvGraphicFramePr>
          <p:nvPr/>
        </p:nvGraphicFramePr>
        <p:xfrm>
          <a:off x="3714744" y="2928934"/>
          <a:ext cx="4248150" cy="995363"/>
        </p:xfrm>
        <a:graphic>
          <a:graphicData uri="http://schemas.openxmlformats.org/presentationml/2006/ole">
            <mc:AlternateContent xmlns:mc="http://schemas.openxmlformats.org/markup-compatibility/2006">
              <mc:Choice xmlns:v="urn:schemas-microsoft-com:vml" Requires="v">
                <p:oleObj spid="_x0000_s7172" name="公式" r:id="rId7" imgW="1955800" imgH="457200" progId="Equation.3">
                  <p:embed/>
                </p:oleObj>
              </mc:Choice>
              <mc:Fallback>
                <p:oleObj name="公式" r:id="rId7" imgW="1955800" imgH="457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44" y="2928934"/>
                        <a:ext cx="424815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6085" name="Object 10"/>
          <p:cNvGraphicFramePr>
            <a:graphicFrameLocks noChangeAspect="1"/>
          </p:cNvGraphicFramePr>
          <p:nvPr>
            <p:extLst>
              <p:ext uri="{D42A27DB-BD31-4B8C-83A1-F6EECF244321}">
                <p14:modId xmlns:p14="http://schemas.microsoft.com/office/powerpoint/2010/main" val="1379963549"/>
              </p:ext>
            </p:extLst>
          </p:nvPr>
        </p:nvGraphicFramePr>
        <p:xfrm>
          <a:off x="2267744" y="5157192"/>
          <a:ext cx="4895850" cy="892175"/>
        </p:xfrm>
        <a:graphic>
          <a:graphicData uri="http://schemas.openxmlformats.org/presentationml/2006/ole">
            <mc:AlternateContent xmlns:mc="http://schemas.openxmlformats.org/markup-compatibility/2006">
              <mc:Choice xmlns:v="urn:schemas-microsoft-com:vml" Requires="v">
                <p:oleObj spid="_x0000_s7173" name="公式" r:id="rId9" imgW="2349500" imgH="431800" progId="Equation.3">
                  <p:embed/>
                </p:oleObj>
              </mc:Choice>
              <mc:Fallback>
                <p:oleObj name="公式" r:id="rId9" imgW="23495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5157192"/>
                        <a:ext cx="4895850"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zh-CN" altLang="en-US" b="1"/>
              <a:t>反馈控制规律 </a:t>
            </a:r>
          </a:p>
        </p:txBody>
      </p:sp>
      <p:sp>
        <p:nvSpPr>
          <p:cNvPr id="47108" name="Rectangle 3"/>
          <p:cNvSpPr>
            <a:spLocks noGrp="1" noChangeArrowheads="1"/>
          </p:cNvSpPr>
          <p:nvPr>
            <p:ph idx="1"/>
          </p:nvPr>
        </p:nvSpPr>
        <p:spPr>
          <a:xfrm>
            <a:off x="912813" y="1905000"/>
            <a:ext cx="8110537" cy="4692650"/>
          </a:xfrm>
        </p:spPr>
        <p:txBody>
          <a:bodyPr>
            <a:normAutofit/>
          </a:bodyPr>
          <a:lstStyle/>
          <a:p>
            <a:pPr>
              <a:lnSpc>
                <a:spcPct val="90000"/>
              </a:lnSpc>
              <a:buFont typeface="Wingdings" panose="05000000000000000000" pitchFamily="2" charset="2"/>
              <a:buChar char="p"/>
            </a:pPr>
            <a:r>
              <a:rPr lang="zh-CN" altLang="en-US" sz="3600" dirty="0">
                <a:solidFill>
                  <a:srgbClr val="C00000"/>
                </a:solidFill>
                <a:latin typeface="Times New Roman" pitchFamily="18" charset="0"/>
              </a:rPr>
              <a:t>只有比例放大器的反馈控制系统，其被调量仍是有静差的。</a:t>
            </a:r>
          </a:p>
          <a:p>
            <a:pPr marL="609600" indent="-609600">
              <a:lnSpc>
                <a:spcPct val="90000"/>
              </a:lnSpc>
              <a:buFont typeface="Wingdings" pitchFamily="2" charset="2"/>
              <a:buNone/>
            </a:pPr>
            <a:endParaRPr lang="zh-CN" altLang="en-US" sz="3600" b="1" dirty="0">
              <a:solidFill>
                <a:schemeClr val="tx2"/>
              </a:solidFill>
              <a:latin typeface="Times New Roman" pitchFamily="18" charset="0"/>
            </a:endParaRPr>
          </a:p>
          <a:p>
            <a:pPr marL="609600" indent="-609600">
              <a:lnSpc>
                <a:spcPct val="90000"/>
              </a:lnSpc>
              <a:buFont typeface="Wingdings" pitchFamily="2" charset="2"/>
              <a:buNone/>
            </a:pPr>
            <a:endParaRPr lang="zh-CN" altLang="en-US" sz="3600" b="1" dirty="0">
              <a:solidFill>
                <a:schemeClr val="tx2"/>
              </a:solidFill>
              <a:latin typeface="Times New Roman" pitchFamily="18" charset="0"/>
            </a:endParaRPr>
          </a:p>
          <a:p>
            <a:pPr marL="609600" indent="-609600">
              <a:lnSpc>
                <a:spcPct val="90000"/>
              </a:lnSpc>
              <a:buFont typeface="Wingdings" pitchFamily="2" charset="2"/>
              <a:buNone/>
            </a:pPr>
            <a:r>
              <a:rPr lang="zh-CN" altLang="en-US" b="1" dirty="0">
                <a:latin typeface="Times New Roman" pitchFamily="18" charset="0"/>
              </a:rPr>
              <a:t>          </a:t>
            </a:r>
            <a:r>
              <a:rPr lang="zh-CN" altLang="en-US" sz="3600" b="1" dirty="0">
                <a:latin typeface="Times New Roman" pitchFamily="18" charset="0"/>
              </a:rPr>
              <a:t>只有 </a:t>
            </a:r>
            <a:r>
              <a:rPr lang="en-US" altLang="zh-CN" sz="3600" b="1" i="1" dirty="0">
                <a:latin typeface="Times New Roman" pitchFamily="18" charset="0"/>
              </a:rPr>
              <a:t>K </a:t>
            </a:r>
            <a:r>
              <a:rPr lang="en-US" altLang="zh-CN" sz="3600" b="1" dirty="0">
                <a:latin typeface="Times New Roman" pitchFamily="18" charset="0"/>
              </a:rPr>
              <a:t>= </a:t>
            </a:r>
            <a:r>
              <a:rPr lang="en-US" altLang="zh-CN" sz="3600" b="1" dirty="0">
                <a:latin typeface="Times New Roman" pitchFamily="18" charset="0"/>
                <a:sym typeface="Symbol" pitchFamily="18" charset="2"/>
              </a:rPr>
              <a:t></a:t>
            </a:r>
            <a:r>
              <a:rPr lang="zh-CN" altLang="en-US" sz="3600" b="1" dirty="0">
                <a:latin typeface="Times New Roman" pitchFamily="18" charset="0"/>
              </a:rPr>
              <a:t>，才能使 </a:t>
            </a:r>
            <a:r>
              <a:rPr lang="zh-CN" altLang="en-US" sz="3600" b="1" dirty="0">
                <a:latin typeface="Times New Roman" pitchFamily="18" charset="0"/>
                <a:sym typeface="Symbol" pitchFamily="18" charset="2"/>
              </a:rPr>
              <a:t></a:t>
            </a:r>
            <a:r>
              <a:rPr lang="en-US" altLang="zh-CN" sz="3600" b="1" i="1" dirty="0" err="1">
                <a:latin typeface="Times New Roman" pitchFamily="18" charset="0"/>
                <a:sym typeface="Symbol" pitchFamily="18" charset="2"/>
              </a:rPr>
              <a:t>n</a:t>
            </a:r>
            <a:r>
              <a:rPr lang="en-US" altLang="zh-CN" sz="3600" b="1" baseline="-25000" dirty="0" err="1">
                <a:latin typeface="Times New Roman" pitchFamily="18" charset="0"/>
                <a:sym typeface="Symbol" pitchFamily="18" charset="2"/>
              </a:rPr>
              <a:t>cl</a:t>
            </a:r>
            <a:r>
              <a:rPr lang="en-US" altLang="zh-CN" sz="3600" b="1" baseline="-25000" dirty="0">
                <a:latin typeface="Times New Roman" pitchFamily="18" charset="0"/>
                <a:sym typeface="Symbol" pitchFamily="18" charset="2"/>
              </a:rPr>
              <a:t> </a:t>
            </a:r>
            <a:r>
              <a:rPr lang="en-US" altLang="zh-CN" sz="3600" b="1" dirty="0">
                <a:latin typeface="Times New Roman" pitchFamily="18" charset="0"/>
              </a:rPr>
              <a:t>= 0</a:t>
            </a:r>
            <a:r>
              <a:rPr lang="zh-CN" altLang="en-US" sz="3600" b="1" dirty="0">
                <a:latin typeface="Times New Roman" pitchFamily="18" charset="0"/>
              </a:rPr>
              <a:t>，而这是不可能的。过大的</a:t>
            </a:r>
            <a:r>
              <a:rPr lang="en-US" altLang="zh-CN" sz="3600" b="1" i="1" dirty="0">
                <a:latin typeface="Times New Roman" pitchFamily="18" charset="0"/>
              </a:rPr>
              <a:t>K</a:t>
            </a:r>
            <a:r>
              <a:rPr lang="zh-CN" altLang="en-US" sz="3600" b="1" dirty="0">
                <a:latin typeface="Times New Roman" pitchFamily="18" charset="0"/>
              </a:rPr>
              <a:t>值也会导致系统的不稳定。</a:t>
            </a:r>
            <a:r>
              <a:rPr lang="zh-CN" altLang="en-US" b="1" dirty="0">
                <a:latin typeface="Times New Roman" pitchFamily="18" charset="0"/>
              </a:rPr>
              <a:t> </a:t>
            </a:r>
            <a:endParaRPr lang="zh-CN" altLang="en-US" sz="3600" b="1" dirty="0">
              <a:solidFill>
                <a:schemeClr val="tx2"/>
              </a:solidFill>
              <a:latin typeface="Times New Roman" pitchFamily="18" charset="0"/>
            </a:endParaRPr>
          </a:p>
          <a:p>
            <a:pPr marL="609600" indent="-609600">
              <a:lnSpc>
                <a:spcPct val="90000"/>
              </a:lnSpc>
              <a:buFont typeface="Wingdings" pitchFamily="2" charset="2"/>
              <a:buNone/>
            </a:pPr>
            <a:r>
              <a:rPr lang="zh-CN" altLang="en-US" sz="3600" b="1" dirty="0">
                <a:latin typeface="Times New Roman" pitchFamily="18" charset="0"/>
              </a:rPr>
              <a:t> </a:t>
            </a:r>
          </a:p>
        </p:txBody>
      </p:sp>
      <p:sp>
        <p:nvSpPr>
          <p:cNvPr id="47109" name="Rectangle 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sp>
        <p:nvSpPr>
          <p:cNvPr id="47110" name="Rectangle 5"/>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7106" name="Object 2"/>
          <p:cNvGraphicFramePr>
            <a:graphicFrameLocks noChangeAspect="1"/>
          </p:cNvGraphicFramePr>
          <p:nvPr/>
        </p:nvGraphicFramePr>
        <p:xfrm>
          <a:off x="2627313" y="2981325"/>
          <a:ext cx="2808287" cy="1109663"/>
        </p:xfrm>
        <a:graphic>
          <a:graphicData uri="http://schemas.openxmlformats.org/presentationml/2006/ole">
            <mc:AlternateContent xmlns:mc="http://schemas.openxmlformats.org/markup-compatibility/2006">
              <mc:Choice xmlns:v="urn:schemas-microsoft-com:vml" Requires="v">
                <p:oleObj spid="_x0000_s8194" name="公式" r:id="rId3" imgW="1129810" imgH="444307" progId="Equation.3">
                  <p:embed/>
                </p:oleObj>
              </mc:Choice>
              <mc:Fallback>
                <p:oleObj name="公式" r:id="rId3" imgW="1129810" imgH="444307"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981325"/>
                        <a:ext cx="2808287"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xfrm>
            <a:off x="1150938" y="914400"/>
            <a:ext cx="7793037" cy="762000"/>
          </a:xfrm>
          <a:noFill/>
        </p:spPr>
        <p:txBody>
          <a:bodyPr/>
          <a:lstStyle/>
          <a:p>
            <a:r>
              <a:rPr lang="zh-CN" altLang="en-US" b="1"/>
              <a:t>反馈控制规律 </a:t>
            </a:r>
          </a:p>
        </p:txBody>
      </p:sp>
      <p:sp>
        <p:nvSpPr>
          <p:cNvPr id="185346" name="Rectangle 2"/>
          <p:cNvSpPr>
            <a:spLocks noGrp="1" noChangeArrowheads="1"/>
          </p:cNvSpPr>
          <p:nvPr>
            <p:ph idx="1"/>
          </p:nvPr>
        </p:nvSpPr>
        <p:spPr>
          <a:xfrm>
            <a:off x="395288" y="1905000"/>
            <a:ext cx="8628062" cy="4191000"/>
          </a:xfrm>
        </p:spPr>
        <p:txBody>
          <a:bodyPr/>
          <a:lstStyle/>
          <a:p>
            <a:pPr>
              <a:buFont typeface="Wingdings" panose="05000000000000000000" pitchFamily="2" charset="2"/>
              <a:buChar char="p"/>
            </a:pPr>
            <a:r>
              <a:rPr lang="zh-CN" altLang="en-US" sz="3600" b="1" dirty="0">
                <a:solidFill>
                  <a:srgbClr val="C00000"/>
                </a:solidFill>
              </a:rPr>
              <a:t>反馈控制系统的作用是：抵抗扰动，服从给定 。</a:t>
            </a:r>
          </a:p>
          <a:p>
            <a:pPr marL="609600" indent="-609600">
              <a:buFont typeface="Wingdings" pitchFamily="2" charset="2"/>
              <a:buNone/>
            </a:pPr>
            <a:r>
              <a:rPr lang="zh-CN" altLang="en-US" sz="3600" b="1" dirty="0"/>
              <a:t>         一方面能够有效地抑制一切被包含在负反馈环内前向通道上的扰动作用；</a:t>
            </a:r>
          </a:p>
          <a:p>
            <a:pPr marL="609600" indent="-609600">
              <a:buFont typeface="Wingdings" pitchFamily="2" charset="2"/>
              <a:buNone/>
            </a:pPr>
            <a:r>
              <a:rPr lang="zh-CN" altLang="en-US" sz="3600" b="1" dirty="0"/>
              <a:t>       另一方面则能紧紧跟随着给定作用，对给定信号的任何变化都是唯命是从。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ChangeArrowheads="1"/>
          </p:cNvSpPr>
          <p:nvPr/>
        </p:nvSpPr>
        <p:spPr bwMode="auto">
          <a:xfrm>
            <a:off x="0" y="21574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8130" name="Object 2"/>
          <p:cNvGraphicFramePr>
            <a:graphicFrameLocks noChangeAspect="1"/>
          </p:cNvGraphicFramePr>
          <p:nvPr/>
        </p:nvGraphicFramePr>
        <p:xfrm>
          <a:off x="250825" y="430213"/>
          <a:ext cx="8569325" cy="5165725"/>
        </p:xfrm>
        <a:graphic>
          <a:graphicData uri="http://schemas.openxmlformats.org/presentationml/2006/ole">
            <mc:AlternateContent xmlns:mc="http://schemas.openxmlformats.org/markup-compatibility/2006">
              <mc:Choice xmlns:v="urn:schemas-microsoft-com:vml" Requires="v">
                <p:oleObj spid="_x0000_s9218" name="Visio" r:id="rId3" imgW="4600651" imgH="2771851" progId="Visio.Drawing.11">
                  <p:embed/>
                </p:oleObj>
              </mc:Choice>
              <mc:Fallback>
                <p:oleObj name="Visio" r:id="rId3" imgW="4600651" imgH="2771851"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30213"/>
                        <a:ext cx="8569325" cy="516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Rectangle 4"/>
          <p:cNvSpPr>
            <a:spLocks noChangeArrowheads="1"/>
          </p:cNvSpPr>
          <p:nvPr/>
        </p:nvSpPr>
        <p:spPr bwMode="auto">
          <a:xfrm>
            <a:off x="1117600" y="5691188"/>
            <a:ext cx="6955750" cy="523220"/>
          </a:xfrm>
          <a:prstGeom prst="rect">
            <a:avLst/>
          </a:prstGeom>
          <a:noFill/>
          <a:ln w="9525">
            <a:noFill/>
            <a:miter lim="800000"/>
            <a:headEnd/>
            <a:tailEnd/>
          </a:ln>
        </p:spPr>
        <p:txBody>
          <a:bodyPr wrap="none" anchor="ctr">
            <a:spAutoFit/>
          </a:bodyPr>
          <a:lstStyle/>
          <a:p>
            <a:r>
              <a:rPr lang="zh-CN" altLang="en-US" sz="2800" b="1" dirty="0"/>
              <a:t>图</a:t>
            </a:r>
            <a:r>
              <a:rPr lang="en-US" altLang="zh-CN" sz="2800" b="1" dirty="0"/>
              <a:t>3-4  </a:t>
            </a:r>
            <a:r>
              <a:rPr lang="zh-CN" altLang="en-US" sz="2800" b="1" dirty="0"/>
              <a:t>闭环调速系统的给定作用和扰动作用</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1150938" y="914400"/>
            <a:ext cx="7793037" cy="762000"/>
          </a:xfrm>
          <a:noFill/>
        </p:spPr>
        <p:txBody>
          <a:bodyPr/>
          <a:lstStyle/>
          <a:p>
            <a:r>
              <a:rPr lang="zh-CN" altLang="en-US" b="1" dirty="0"/>
              <a:t>反馈控制规律 </a:t>
            </a:r>
          </a:p>
        </p:txBody>
      </p:sp>
      <p:sp>
        <p:nvSpPr>
          <p:cNvPr id="186370" name="Rectangle 2"/>
          <p:cNvSpPr>
            <a:spLocks noGrp="1" noChangeArrowheads="1"/>
          </p:cNvSpPr>
          <p:nvPr>
            <p:ph idx="1"/>
          </p:nvPr>
        </p:nvSpPr>
        <p:spPr>
          <a:xfrm>
            <a:off x="468313" y="1905000"/>
            <a:ext cx="8555037" cy="4191000"/>
          </a:xfrm>
        </p:spPr>
        <p:txBody>
          <a:bodyPr/>
          <a:lstStyle/>
          <a:p>
            <a:pPr>
              <a:buFont typeface="Wingdings" panose="05000000000000000000" pitchFamily="2" charset="2"/>
              <a:buChar char="p"/>
            </a:pPr>
            <a:r>
              <a:rPr lang="zh-CN" altLang="en-US" b="1" dirty="0">
                <a:solidFill>
                  <a:srgbClr val="C00000"/>
                </a:solidFill>
              </a:rPr>
              <a:t>系统的精度依赖于给定和反馈检测的精度。</a:t>
            </a:r>
          </a:p>
          <a:p>
            <a:pPr marL="609600" indent="-609600">
              <a:buFont typeface="Wingdings" pitchFamily="2" charset="2"/>
              <a:buNone/>
            </a:pPr>
            <a:r>
              <a:rPr lang="zh-CN" altLang="en-US" b="1" dirty="0"/>
              <a:t>        反馈控制系统无法鉴别是给定信号的正常调节还是外界的电压波动。</a:t>
            </a:r>
          </a:p>
          <a:p>
            <a:pPr marL="609600" indent="-609600">
              <a:buFont typeface="Wingdings" pitchFamily="2" charset="2"/>
              <a:buNone/>
            </a:pPr>
            <a:r>
              <a:rPr lang="zh-CN" altLang="en-US" b="1" dirty="0"/>
              <a:t>        反馈通道上有一个测速反馈系数，它同样存在着因扰动而发生的波动，由于它不是在被反馈环包围的前向通道上，因此也不能被抑制。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Grp="1" noChangeArrowheads="1"/>
          </p:cNvSpPr>
          <p:nvPr>
            <p:ph type="title"/>
          </p:nvPr>
        </p:nvSpPr>
        <p:spPr>
          <a:xfrm>
            <a:off x="609600" y="800001"/>
            <a:ext cx="7707313" cy="612775"/>
          </a:xfrm>
          <a:prstGeom prst="rect">
            <a:avLst/>
          </a:prstGeom>
          <a:noFill/>
        </p:spPr>
        <p:txBody>
          <a:bodyPr vert="horz" lIns="91440" tIns="45720" rIns="91440" bIns="45720" rtlCol="0" anchor="ctr">
            <a:noAutofit/>
          </a:bodyPr>
          <a:lstStyle/>
          <a:p>
            <a:r>
              <a:rPr lang="en-US" sz="3600" b="1" dirty="0"/>
              <a:t>3.1.4 </a:t>
            </a:r>
            <a:r>
              <a:rPr lang="zh-CN" altLang="en-US" sz="3600" b="1" dirty="0"/>
              <a:t>比例控制转速闭环系统的稳定性</a:t>
            </a:r>
          </a:p>
        </p:txBody>
      </p:sp>
      <p:sp>
        <p:nvSpPr>
          <p:cNvPr id="187395" name="内容占位符 2"/>
          <p:cNvSpPr>
            <a:spLocks noGrp="1"/>
          </p:cNvSpPr>
          <p:nvPr>
            <p:ph idx="1"/>
          </p:nvPr>
        </p:nvSpPr>
        <p:spPr>
          <a:xfrm>
            <a:off x="611560" y="2027585"/>
            <a:ext cx="7848600" cy="4829175"/>
          </a:xfrm>
        </p:spPr>
        <p:txBody>
          <a:bodyPr/>
          <a:lstStyle/>
          <a:p>
            <a:pPr eaLnBrk="1" hangingPunct="1"/>
            <a:r>
              <a:rPr lang="zh-CN" altLang="en-US" dirty="0"/>
              <a:t>问题</a:t>
            </a:r>
            <a:r>
              <a:rPr lang="en-US" altLang="zh-CN" dirty="0"/>
              <a:t>:</a:t>
            </a:r>
            <a:r>
              <a:rPr lang="zh-CN" altLang="en-US" dirty="0"/>
              <a:t>增加比例调节器的比例系数</a:t>
            </a:r>
            <a:r>
              <a:rPr lang="en-US" altLang="zh-CN" dirty="0"/>
              <a:t>,</a:t>
            </a:r>
            <a:r>
              <a:rPr lang="zh-CN" altLang="en-US" dirty="0"/>
              <a:t>可以减小转速降落</a:t>
            </a:r>
            <a:r>
              <a:rPr lang="en-US" altLang="zh-CN" dirty="0"/>
              <a:t>,</a:t>
            </a:r>
            <a:r>
              <a:rPr lang="zh-CN" altLang="en-US" dirty="0"/>
              <a:t>从而扩大调速范围</a:t>
            </a:r>
            <a:r>
              <a:rPr lang="en-US" altLang="zh-CN" dirty="0"/>
              <a:t>,</a:t>
            </a:r>
            <a:r>
              <a:rPr lang="zh-CN" altLang="en-US" dirty="0"/>
              <a:t>理论上当比例系数为无穷大时</a:t>
            </a:r>
            <a:r>
              <a:rPr lang="en-US" altLang="zh-CN" dirty="0"/>
              <a:t>,</a:t>
            </a:r>
            <a:r>
              <a:rPr lang="zh-CN" altLang="en-US" dirty="0"/>
              <a:t>系统基本上就没有转速降落了</a:t>
            </a:r>
            <a:r>
              <a:rPr lang="en-US" altLang="zh-CN" dirty="0"/>
              <a:t>,</a:t>
            </a:r>
            <a:r>
              <a:rPr lang="zh-CN" altLang="en-US" dirty="0"/>
              <a:t>调速范围可以无限大</a:t>
            </a:r>
            <a:r>
              <a:rPr lang="en-US" altLang="zh-CN" dirty="0"/>
              <a:t>,</a:t>
            </a:r>
            <a:r>
              <a:rPr lang="zh-CN" altLang="en-US" dirty="0">
                <a:solidFill>
                  <a:srgbClr val="FF0000"/>
                </a:solidFill>
              </a:rPr>
              <a:t>比例系数可以无限增大吗</a:t>
            </a:r>
            <a:r>
              <a:rPr lang="en-US" altLang="zh-CN" dirty="0">
                <a:solidFill>
                  <a:srgbClr val="FF0000"/>
                </a:solidFill>
              </a:rPr>
              <a:t>?</a:t>
            </a:r>
          </a:p>
          <a:p>
            <a:pPr eaLnBrk="1" hangingPunct="1"/>
            <a:r>
              <a:rPr lang="zh-CN" altLang="en-US" dirty="0">
                <a:solidFill>
                  <a:srgbClr val="FF0000"/>
                </a:solidFill>
              </a:rPr>
              <a:t>注意</a:t>
            </a:r>
            <a:r>
              <a:rPr lang="en-US" altLang="zh-CN" dirty="0">
                <a:solidFill>
                  <a:srgbClr val="FF0000"/>
                </a:solidFill>
              </a:rPr>
              <a:t>:</a:t>
            </a:r>
            <a:r>
              <a:rPr lang="zh-CN" altLang="en-US" dirty="0">
                <a:solidFill>
                  <a:srgbClr val="FF0000"/>
                </a:solidFill>
              </a:rPr>
              <a:t>分析系统静特性的前提是系统必须是稳定的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68313" y="1044575"/>
            <a:ext cx="8566150" cy="579438"/>
          </a:xfrm>
        </p:spPr>
        <p:txBody>
          <a:bodyPr/>
          <a:lstStyle/>
          <a:p>
            <a:pPr eaLnBrk="1" hangingPunct="1"/>
            <a:r>
              <a:rPr lang="en-US" altLang="zh-CN" sz="3200" b="1" dirty="0">
                <a:latin typeface="Times New Roman" pitchFamily="18" charset="0"/>
              </a:rPr>
              <a:t>2</a:t>
            </a:r>
            <a:r>
              <a:rPr lang="zh-CN" altLang="en-US" sz="3200" b="1" dirty="0">
                <a:latin typeface="Times New Roman" pitchFamily="18" charset="0"/>
              </a:rPr>
              <a:t>．转速反馈控制直流调速系统的动态数学模型</a:t>
            </a:r>
          </a:p>
        </p:txBody>
      </p:sp>
      <p:sp>
        <p:nvSpPr>
          <p:cNvPr id="188419" name="Rectangle 3"/>
          <p:cNvSpPr>
            <a:spLocks noGrp="1" noChangeArrowheads="1"/>
          </p:cNvSpPr>
          <p:nvPr>
            <p:ph idx="1"/>
          </p:nvPr>
        </p:nvSpPr>
        <p:spPr>
          <a:xfrm>
            <a:off x="683568" y="2010652"/>
            <a:ext cx="7848600" cy="4829175"/>
          </a:xfrm>
        </p:spPr>
        <p:txBody>
          <a:bodyPr/>
          <a:lstStyle/>
          <a:p>
            <a:r>
              <a:rPr lang="zh-CN" altLang="en-US" sz="2800" dirty="0"/>
              <a:t>建立系统动态数学模型的基本步骤如下：</a:t>
            </a:r>
          </a:p>
          <a:p>
            <a:pPr lvl="0"/>
            <a:r>
              <a:rPr lang="zh-CN" altLang="en-US" sz="2800" dirty="0"/>
              <a:t>根据系统各环节的物理规律，列出描述该环节动态过程的微分方程。</a:t>
            </a:r>
          </a:p>
          <a:p>
            <a:pPr lvl="0"/>
            <a:r>
              <a:rPr lang="zh-CN" altLang="en-US" sz="2800" dirty="0"/>
              <a:t>求出各环节的传递函数。</a:t>
            </a:r>
          </a:p>
          <a:p>
            <a:pPr lvl="0"/>
            <a:r>
              <a:rPr lang="zh-CN" altLang="en-US" sz="2800" dirty="0"/>
              <a:t>组成系统的动态结构框图，并求出系统的传递函数。</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600" b="1" dirty="0"/>
              <a:t>3.1.1  </a:t>
            </a:r>
            <a:r>
              <a:rPr lang="zh-CN" altLang="en-US" sz="3600" b="1" dirty="0"/>
              <a:t>比例控制转速闭环直流调速系统的结构与静特性</a:t>
            </a:r>
            <a:br>
              <a:rPr lang="en-US" sz="3600" b="1" dirty="0"/>
            </a:br>
            <a:br>
              <a:rPr lang="zh-CN" altLang="en-US" b="1" dirty="0"/>
            </a:br>
            <a:endParaRPr lang="zh-CN" altLang="en-US" dirty="0"/>
          </a:p>
        </p:txBody>
      </p:sp>
      <p:sp>
        <p:nvSpPr>
          <p:cNvPr id="3" name="内容占位符 2"/>
          <p:cNvSpPr>
            <a:spLocks noGrp="1"/>
          </p:cNvSpPr>
          <p:nvPr>
            <p:ph idx="1"/>
          </p:nvPr>
        </p:nvSpPr>
        <p:spPr>
          <a:xfrm>
            <a:off x="539552" y="1988840"/>
            <a:ext cx="7848600" cy="4829175"/>
          </a:xfrm>
        </p:spPr>
        <p:txBody>
          <a:bodyPr/>
          <a:lstStyle/>
          <a:p>
            <a:r>
              <a:rPr lang="zh-CN" altLang="en-US" dirty="0"/>
              <a:t>转速开环系统控制系统存在的问题：对负载扰动没有任何抑制作用</a:t>
            </a:r>
          </a:p>
        </p:txBody>
      </p:sp>
      <p:pic>
        <p:nvPicPr>
          <p:cNvPr id="4" name="Picture 6" descr="0216"/>
          <p:cNvPicPr>
            <a:picLocks noChangeAspect="1" noChangeArrowheads="1"/>
          </p:cNvPicPr>
          <p:nvPr/>
        </p:nvPicPr>
        <p:blipFill>
          <a:blip r:embed="rId2"/>
          <a:srcRect/>
          <a:stretch>
            <a:fillRect/>
          </a:stretch>
        </p:blipFill>
        <p:spPr bwMode="auto">
          <a:xfrm>
            <a:off x="1285852" y="3214686"/>
            <a:ext cx="5961062" cy="155416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p:cNvSpPr>
          <p:nvPr>
            <p:ph type="title"/>
          </p:nvPr>
        </p:nvSpPr>
        <p:spPr/>
        <p:txBody>
          <a:bodyPr/>
          <a:lstStyle/>
          <a:p>
            <a:endParaRPr lang="zh-CN" altLang="en-US"/>
          </a:p>
        </p:txBody>
      </p:sp>
      <p:sp>
        <p:nvSpPr>
          <p:cNvPr id="189443" name="内容占位符 2"/>
          <p:cNvSpPr>
            <a:spLocks noGrp="1"/>
          </p:cNvSpPr>
          <p:nvPr>
            <p:ph idx="1"/>
          </p:nvPr>
        </p:nvSpPr>
        <p:spPr/>
        <p:txBody>
          <a:bodyPr/>
          <a:lstStyle/>
          <a:p>
            <a:endParaRPr lang="zh-CN" altLang="en-US"/>
          </a:p>
        </p:txBody>
      </p:sp>
      <p:pic>
        <p:nvPicPr>
          <p:cNvPr id="189444" name="Picture 8" descr="0218"/>
          <p:cNvPicPr>
            <a:picLocks noChangeAspect="1" noChangeArrowheads="1"/>
          </p:cNvPicPr>
          <p:nvPr/>
        </p:nvPicPr>
        <p:blipFill>
          <a:blip r:embed="rId2"/>
          <a:srcRect/>
          <a:stretch>
            <a:fillRect/>
          </a:stretch>
        </p:blipFill>
        <p:spPr bwMode="auto">
          <a:xfrm>
            <a:off x="468313" y="1844675"/>
            <a:ext cx="8172450" cy="3744913"/>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a:xfrm>
            <a:off x="1033463" y="1628775"/>
            <a:ext cx="8110537" cy="4619625"/>
          </a:xfrm>
        </p:spPr>
        <p:txBody>
          <a:bodyPr/>
          <a:lstStyle/>
          <a:p>
            <a:pPr eaLnBrk="1" hangingPunct="1"/>
            <a:r>
              <a:rPr lang="zh-CN" altLang="en-US" dirty="0"/>
              <a:t>比例放大器的传递函数 </a:t>
            </a:r>
          </a:p>
          <a:p>
            <a:pPr eaLnBrk="1" hangingPunct="1"/>
            <a:endParaRPr lang="zh-CN" altLang="en-US" dirty="0"/>
          </a:p>
          <a:p>
            <a:pPr eaLnBrk="1" hangingPunct="1"/>
            <a:endParaRPr lang="zh-CN" altLang="en-US" dirty="0"/>
          </a:p>
          <a:p>
            <a:pPr eaLnBrk="1" hangingPunct="1"/>
            <a:r>
              <a:rPr lang="zh-CN" altLang="en-US" dirty="0"/>
              <a:t>电力电子变换器的传递函数</a:t>
            </a:r>
          </a:p>
          <a:p>
            <a:pPr eaLnBrk="1" hangingPunct="1"/>
            <a:endParaRPr lang="zh-CN" altLang="en-US" dirty="0"/>
          </a:p>
          <a:p>
            <a:pPr eaLnBrk="1" hangingPunct="1"/>
            <a:endParaRPr lang="zh-CN" altLang="en-US" dirty="0"/>
          </a:p>
          <a:p>
            <a:pPr eaLnBrk="1" hangingPunct="1"/>
            <a:r>
              <a:rPr lang="zh-CN" altLang="en-US" dirty="0"/>
              <a:t>测速反馈的传递函数</a:t>
            </a:r>
          </a:p>
        </p:txBody>
      </p:sp>
      <p:sp>
        <p:nvSpPr>
          <p:cNvPr id="49158" name="Rectangle 5"/>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zh-CN"/>
          </a:p>
        </p:txBody>
      </p:sp>
      <p:graphicFrame>
        <p:nvGraphicFramePr>
          <p:cNvPr id="49154" name="Object 2"/>
          <p:cNvGraphicFramePr>
            <a:graphicFrameLocks noChangeAspect="1"/>
          </p:cNvGraphicFramePr>
          <p:nvPr>
            <p:extLst>
              <p:ext uri="{D42A27DB-BD31-4B8C-83A1-F6EECF244321}">
                <p14:modId xmlns:p14="http://schemas.microsoft.com/office/powerpoint/2010/main" val="2117644402"/>
              </p:ext>
            </p:extLst>
          </p:nvPr>
        </p:nvGraphicFramePr>
        <p:xfrm>
          <a:off x="2051720" y="3716750"/>
          <a:ext cx="2376488" cy="1106488"/>
        </p:xfrm>
        <a:graphic>
          <a:graphicData uri="http://schemas.openxmlformats.org/presentationml/2006/ole">
            <mc:AlternateContent xmlns:mc="http://schemas.openxmlformats.org/markup-compatibility/2006">
              <mc:Choice xmlns:v="urn:schemas-microsoft-com:vml" Requires="v">
                <p:oleObj spid="_x0000_s10242" name="公式" r:id="rId3" imgW="965200" imgH="444500" progId="Equation.3">
                  <p:embed/>
                </p:oleObj>
              </mc:Choice>
              <mc:Fallback>
                <p:oleObj name="公式" r:id="rId3" imgW="965200" imgH="4445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716750"/>
                        <a:ext cx="2376488" cy="1106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9" name="Text Box 6"/>
          <p:cNvSpPr txBox="1">
            <a:spLocks noChangeArrowheads="1"/>
          </p:cNvSpPr>
          <p:nvPr/>
        </p:nvSpPr>
        <p:spPr bwMode="auto">
          <a:xfrm>
            <a:off x="6156325" y="4365625"/>
            <a:ext cx="1512888" cy="457200"/>
          </a:xfrm>
          <a:prstGeom prst="rect">
            <a:avLst/>
          </a:prstGeom>
          <a:noFill/>
          <a:ln w="9525">
            <a:noFill/>
            <a:miter lim="800000"/>
            <a:headEnd/>
            <a:tailEnd/>
          </a:ln>
        </p:spPr>
        <p:txBody>
          <a:bodyPr>
            <a:spAutoFit/>
          </a:bodyPr>
          <a:lstStyle/>
          <a:p>
            <a:pPr>
              <a:spcBef>
                <a:spcPct val="50000"/>
              </a:spcBef>
            </a:pPr>
            <a:r>
              <a:rPr lang="en-US" altLang="zh-CN">
                <a:solidFill>
                  <a:schemeClr val="tx1"/>
                </a:solidFill>
              </a:rPr>
              <a:t>(2-33) </a:t>
            </a:r>
          </a:p>
        </p:txBody>
      </p:sp>
      <p:sp>
        <p:nvSpPr>
          <p:cNvPr id="4916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155" name="Object 3"/>
          <p:cNvGraphicFramePr>
            <a:graphicFrameLocks noChangeAspect="1"/>
          </p:cNvGraphicFramePr>
          <p:nvPr>
            <p:extLst>
              <p:ext uri="{D42A27DB-BD31-4B8C-83A1-F6EECF244321}">
                <p14:modId xmlns:p14="http://schemas.microsoft.com/office/powerpoint/2010/main" val="4260446731"/>
              </p:ext>
            </p:extLst>
          </p:nvPr>
        </p:nvGraphicFramePr>
        <p:xfrm>
          <a:off x="1979712" y="2060848"/>
          <a:ext cx="3168650" cy="1020762"/>
        </p:xfrm>
        <a:graphic>
          <a:graphicData uri="http://schemas.openxmlformats.org/presentationml/2006/ole">
            <mc:AlternateContent xmlns:mc="http://schemas.openxmlformats.org/markup-compatibility/2006">
              <mc:Choice xmlns:v="urn:schemas-microsoft-com:vml" Requires="v">
                <p:oleObj spid="_x0000_s10243" name="公式" r:id="rId5" imgW="1396394" imgH="444307" progId="Equation.3">
                  <p:embed/>
                </p:oleObj>
              </mc:Choice>
              <mc:Fallback>
                <p:oleObj name="公式" r:id="rId5" imgW="1396394" imgH="44430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2060848"/>
                        <a:ext cx="3168650" cy="102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Text Box 9"/>
          <p:cNvSpPr txBox="1">
            <a:spLocks noChangeArrowheads="1"/>
          </p:cNvSpPr>
          <p:nvPr/>
        </p:nvSpPr>
        <p:spPr bwMode="auto">
          <a:xfrm>
            <a:off x="6156325" y="2708275"/>
            <a:ext cx="1584325" cy="457200"/>
          </a:xfrm>
          <a:prstGeom prst="rect">
            <a:avLst/>
          </a:prstGeom>
          <a:noFill/>
          <a:ln w="9525">
            <a:noFill/>
            <a:miter lim="800000"/>
            <a:headEnd/>
            <a:tailEnd/>
          </a:ln>
        </p:spPr>
        <p:txBody>
          <a:bodyPr>
            <a:spAutoFit/>
          </a:bodyPr>
          <a:lstStyle/>
          <a:p>
            <a:pPr>
              <a:spcBef>
                <a:spcPct val="50000"/>
              </a:spcBef>
            </a:pPr>
            <a:r>
              <a:rPr lang="zh-CN" altLang="en-US">
                <a:solidFill>
                  <a:schemeClr val="tx1"/>
                </a:solidFill>
              </a:rPr>
              <a:t>（</a:t>
            </a:r>
            <a:r>
              <a:rPr lang="en-US" altLang="zh-CN">
                <a:solidFill>
                  <a:schemeClr val="tx1"/>
                </a:solidFill>
              </a:rPr>
              <a:t>2-42</a:t>
            </a:r>
            <a:r>
              <a:rPr lang="zh-CN" altLang="en-US">
                <a:solidFill>
                  <a:schemeClr val="tx1"/>
                </a:solidFill>
              </a:rPr>
              <a:t>） </a:t>
            </a:r>
          </a:p>
        </p:txBody>
      </p:sp>
      <p:sp>
        <p:nvSpPr>
          <p:cNvPr id="49162" name="Rectangle 11"/>
          <p:cNvSpPr>
            <a:spLocks noChangeArrowheads="1"/>
          </p:cNvSpPr>
          <p:nvPr/>
        </p:nvSpPr>
        <p:spPr bwMode="auto">
          <a:xfrm>
            <a:off x="0" y="320992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49156" name="Object 4"/>
          <p:cNvGraphicFramePr>
            <a:graphicFrameLocks noChangeAspect="1"/>
          </p:cNvGraphicFramePr>
          <p:nvPr>
            <p:extLst>
              <p:ext uri="{D42A27DB-BD31-4B8C-83A1-F6EECF244321}">
                <p14:modId xmlns:p14="http://schemas.microsoft.com/office/powerpoint/2010/main" val="3030089837"/>
              </p:ext>
            </p:extLst>
          </p:nvPr>
        </p:nvGraphicFramePr>
        <p:xfrm>
          <a:off x="2123728" y="5314950"/>
          <a:ext cx="2881313" cy="1019175"/>
        </p:xfrm>
        <a:graphic>
          <a:graphicData uri="http://schemas.openxmlformats.org/presentationml/2006/ole">
            <mc:AlternateContent xmlns:mc="http://schemas.openxmlformats.org/markup-compatibility/2006">
              <mc:Choice xmlns:v="urn:schemas-microsoft-com:vml" Requires="v">
                <p:oleObj spid="_x0000_s10244" name="公式" r:id="rId7" imgW="1244600" imgH="431800" progId="Equation.3">
                  <p:embed/>
                </p:oleObj>
              </mc:Choice>
              <mc:Fallback>
                <p:oleObj name="公式" r:id="rId7" imgW="1244600" imgH="4318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5314950"/>
                        <a:ext cx="2881313"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3" name="Text Box 12"/>
          <p:cNvSpPr txBox="1">
            <a:spLocks noChangeArrowheads="1"/>
          </p:cNvSpPr>
          <p:nvPr/>
        </p:nvSpPr>
        <p:spPr bwMode="auto">
          <a:xfrm>
            <a:off x="6372225" y="5876925"/>
            <a:ext cx="1223963" cy="457200"/>
          </a:xfrm>
          <a:prstGeom prst="rect">
            <a:avLst/>
          </a:prstGeom>
          <a:noFill/>
          <a:ln w="9525">
            <a:noFill/>
            <a:miter lim="800000"/>
            <a:headEnd/>
            <a:tailEnd/>
          </a:ln>
        </p:spPr>
        <p:txBody>
          <a:bodyPr>
            <a:spAutoFit/>
          </a:bodyPr>
          <a:lstStyle/>
          <a:p>
            <a:pPr>
              <a:spcBef>
                <a:spcPct val="50000"/>
              </a:spcBef>
            </a:pPr>
            <a:r>
              <a:rPr lang="en-US" altLang="zh-CN">
                <a:solidFill>
                  <a:schemeClr val="tx1"/>
                </a:solidFill>
              </a:rPr>
              <a:t>(2-43) </a:t>
            </a:r>
          </a:p>
        </p:txBody>
      </p:sp>
      <p:sp>
        <p:nvSpPr>
          <p:cNvPr id="2" name="TextBox 1"/>
          <p:cNvSpPr txBox="1"/>
          <p:nvPr/>
        </p:nvSpPr>
        <p:spPr>
          <a:xfrm>
            <a:off x="612189" y="620688"/>
            <a:ext cx="7128792" cy="646331"/>
          </a:xfrm>
          <a:prstGeom prst="rect">
            <a:avLst/>
          </a:prstGeom>
          <a:noFill/>
        </p:spPr>
        <p:txBody>
          <a:bodyPr wrap="square" rtlCol="0">
            <a:spAutoFit/>
          </a:bodyPr>
          <a:lstStyle/>
          <a:p>
            <a:r>
              <a:rPr lang="zh-CN" altLang="en-US" sz="3600" b="1" dirty="0"/>
              <a:t>各环节动态数学模型</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5"/>
          <p:cNvSpPr>
            <a:spLocks noChangeArrowheads="1"/>
          </p:cNvSpPr>
          <p:nvPr/>
        </p:nvSpPr>
        <p:spPr bwMode="auto">
          <a:xfrm>
            <a:off x="0" y="2543175"/>
            <a:ext cx="9144000" cy="0"/>
          </a:xfrm>
          <a:prstGeom prst="rect">
            <a:avLst/>
          </a:prstGeom>
          <a:noFill/>
          <a:ln w="9525">
            <a:noFill/>
            <a:miter lim="800000"/>
            <a:headEnd/>
            <a:tailEnd/>
          </a:ln>
        </p:spPr>
        <p:txBody>
          <a:bodyPr wrap="none" anchor="ctr">
            <a:spAutoFit/>
          </a:bodyPr>
          <a:lstStyle/>
          <a:p>
            <a:endParaRPr lang="zh-CN" altLang="en-US"/>
          </a:p>
        </p:txBody>
      </p:sp>
      <p:sp>
        <p:nvSpPr>
          <p:cNvPr id="50181" name="Text Box 6"/>
          <p:cNvSpPr txBox="1">
            <a:spLocks noChangeArrowheads="1"/>
          </p:cNvSpPr>
          <p:nvPr/>
        </p:nvSpPr>
        <p:spPr bwMode="auto">
          <a:xfrm>
            <a:off x="658833" y="4157112"/>
            <a:ext cx="6913563" cy="369332"/>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图</a:t>
            </a:r>
            <a:r>
              <a:rPr lang="en-US" altLang="zh-CN" dirty="0">
                <a:solidFill>
                  <a:schemeClr val="tx1"/>
                </a:solidFill>
              </a:rPr>
              <a:t>3-5	   </a:t>
            </a:r>
            <a:r>
              <a:rPr lang="zh-CN" altLang="en-US" dirty="0">
                <a:solidFill>
                  <a:schemeClr val="tx1"/>
                </a:solidFill>
              </a:rPr>
              <a:t>他励直流电动机在额定励磁下的等效电路</a:t>
            </a:r>
          </a:p>
        </p:txBody>
      </p:sp>
      <p:sp>
        <p:nvSpPr>
          <p:cNvPr id="50182" name="Rectangle 9"/>
          <p:cNvSpPr>
            <a:spLocks noGrp="1" noChangeArrowheads="1"/>
          </p:cNvSpPr>
          <p:nvPr>
            <p:ph idx="1"/>
          </p:nvPr>
        </p:nvSpPr>
        <p:spPr>
          <a:xfrm>
            <a:off x="179388" y="4652963"/>
            <a:ext cx="8110537" cy="2205037"/>
          </a:xfrm>
        </p:spPr>
        <p:txBody>
          <a:bodyPr/>
          <a:lstStyle/>
          <a:p>
            <a:pPr eaLnBrk="1" hangingPunct="1">
              <a:lnSpc>
                <a:spcPct val="80000"/>
              </a:lnSpc>
            </a:pPr>
            <a:r>
              <a:rPr lang="zh-CN" altLang="en-US" sz="2000" dirty="0">
                <a:latin typeface="Times New Roman" pitchFamily="18" charset="0"/>
              </a:rPr>
              <a:t>电压方程			</a:t>
            </a:r>
            <a:endParaRPr lang="en-US" altLang="zh-CN" sz="2000" dirty="0">
              <a:latin typeface="Times New Roman" pitchFamily="18" charset="0"/>
            </a:endParaRPr>
          </a:p>
        </p:txBody>
      </p:sp>
      <p:sp>
        <p:nvSpPr>
          <p:cNvPr id="50183" name="Rectangle 11"/>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sp>
        <p:nvSpPr>
          <p:cNvPr id="50184" name="Rectangle 13"/>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pic>
        <p:nvPicPr>
          <p:cNvPr id="50185" name="Picture 14" descr="0220"/>
          <p:cNvPicPr>
            <a:picLocks noChangeAspect="1" noChangeArrowheads="1"/>
          </p:cNvPicPr>
          <p:nvPr/>
        </p:nvPicPr>
        <p:blipFill>
          <a:blip r:embed="rId3"/>
          <a:srcRect/>
          <a:stretch>
            <a:fillRect/>
          </a:stretch>
        </p:blipFill>
        <p:spPr bwMode="auto">
          <a:xfrm>
            <a:off x="755576" y="1508993"/>
            <a:ext cx="4877940" cy="2435538"/>
          </a:xfrm>
          <a:prstGeom prst="rect">
            <a:avLst/>
          </a:prstGeom>
          <a:noFill/>
          <a:ln w="9525">
            <a:noFill/>
            <a:miter lim="800000"/>
            <a:headEnd/>
            <a:tailEnd/>
          </a:ln>
        </p:spPr>
      </p:pic>
      <p:sp>
        <p:nvSpPr>
          <p:cNvPr id="10" name="TextBox 9"/>
          <p:cNvSpPr txBox="1"/>
          <p:nvPr/>
        </p:nvSpPr>
        <p:spPr>
          <a:xfrm>
            <a:off x="7215206" y="1214422"/>
            <a:ext cx="1461250" cy="461665"/>
          </a:xfrm>
          <a:prstGeom prst="rect">
            <a:avLst/>
          </a:prstGeom>
          <a:noFill/>
        </p:spPr>
        <p:txBody>
          <a:bodyPr wrap="square" rtlCol="0">
            <a:spAutoFit/>
          </a:bodyPr>
          <a:lstStyle/>
          <a:p>
            <a:r>
              <a:rPr lang="zh-CN" altLang="en-US" sz="2400" b="1" dirty="0"/>
              <a:t>电枢电压</a:t>
            </a:r>
          </a:p>
        </p:txBody>
      </p:sp>
      <p:sp>
        <p:nvSpPr>
          <p:cNvPr id="11" name="TextBox 10"/>
          <p:cNvSpPr txBox="1"/>
          <p:nvPr/>
        </p:nvSpPr>
        <p:spPr>
          <a:xfrm>
            <a:off x="7123060" y="2357430"/>
            <a:ext cx="1481388" cy="461665"/>
          </a:xfrm>
          <a:prstGeom prst="rect">
            <a:avLst/>
          </a:prstGeom>
          <a:noFill/>
        </p:spPr>
        <p:txBody>
          <a:bodyPr wrap="square" rtlCol="0">
            <a:spAutoFit/>
          </a:bodyPr>
          <a:lstStyle/>
          <a:p>
            <a:r>
              <a:rPr lang="zh-CN" altLang="en-US" sz="2400" b="1" dirty="0"/>
              <a:t>电枢电流 </a:t>
            </a:r>
          </a:p>
        </p:txBody>
      </p:sp>
      <p:sp>
        <p:nvSpPr>
          <p:cNvPr id="12" name="TextBox 11"/>
          <p:cNvSpPr txBox="1"/>
          <p:nvPr/>
        </p:nvSpPr>
        <p:spPr>
          <a:xfrm>
            <a:off x="7112176" y="3429000"/>
            <a:ext cx="1924320" cy="461665"/>
          </a:xfrm>
          <a:prstGeom prst="rect">
            <a:avLst/>
          </a:prstGeom>
          <a:noFill/>
        </p:spPr>
        <p:txBody>
          <a:bodyPr wrap="square" rtlCol="0">
            <a:spAutoFit/>
          </a:bodyPr>
          <a:lstStyle/>
          <a:p>
            <a:r>
              <a:rPr lang="zh-CN" altLang="en-US" sz="2400" b="1" dirty="0"/>
              <a:t>电磁转矩</a:t>
            </a:r>
          </a:p>
        </p:txBody>
      </p:sp>
      <p:sp>
        <p:nvSpPr>
          <p:cNvPr id="13" name="TextBox 12"/>
          <p:cNvSpPr txBox="1"/>
          <p:nvPr/>
        </p:nvSpPr>
        <p:spPr>
          <a:xfrm>
            <a:off x="7092280" y="4509120"/>
            <a:ext cx="1965876" cy="461665"/>
          </a:xfrm>
          <a:prstGeom prst="rect">
            <a:avLst/>
          </a:prstGeom>
          <a:noFill/>
        </p:spPr>
        <p:txBody>
          <a:bodyPr wrap="square" rtlCol="0">
            <a:spAutoFit/>
          </a:bodyPr>
          <a:lstStyle/>
          <a:p>
            <a:r>
              <a:rPr lang="zh-CN" altLang="en-US" sz="2400" b="1" dirty="0"/>
              <a:t>机械运动</a:t>
            </a:r>
          </a:p>
        </p:txBody>
      </p:sp>
      <p:sp>
        <p:nvSpPr>
          <p:cNvPr id="14" name="下箭头 13"/>
          <p:cNvSpPr/>
          <p:nvPr/>
        </p:nvSpPr>
        <p:spPr>
          <a:xfrm>
            <a:off x="7572396" y="1571612"/>
            <a:ext cx="71438"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7572396" y="2714620"/>
            <a:ext cx="71438"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7572396" y="3857628"/>
            <a:ext cx="71438" cy="7143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58016" y="642918"/>
            <a:ext cx="2507418" cy="400110"/>
          </a:xfrm>
          <a:prstGeom prst="rect">
            <a:avLst/>
          </a:prstGeom>
        </p:spPr>
        <p:txBody>
          <a:bodyPr wrap="none">
            <a:spAutoFit/>
          </a:bodyPr>
          <a:lstStyle/>
          <a:p>
            <a:r>
              <a:rPr lang="zh-CN" altLang="en-US" sz="2000" b="1" dirty="0"/>
              <a:t>直流电动机运行原理</a:t>
            </a:r>
          </a:p>
        </p:txBody>
      </p:sp>
      <p:sp>
        <p:nvSpPr>
          <p:cNvPr id="18" name="矩形 17"/>
          <p:cNvSpPr/>
          <p:nvPr/>
        </p:nvSpPr>
        <p:spPr>
          <a:xfrm>
            <a:off x="7643834" y="1785926"/>
            <a:ext cx="1107996" cy="369332"/>
          </a:xfrm>
          <a:prstGeom prst="rect">
            <a:avLst/>
          </a:prstGeom>
        </p:spPr>
        <p:txBody>
          <a:bodyPr wrap="none">
            <a:spAutoFit/>
          </a:bodyPr>
          <a:lstStyle/>
          <a:p>
            <a:r>
              <a:rPr lang="zh-CN" altLang="en-US" dirty="0"/>
              <a:t>电压方程</a:t>
            </a:r>
          </a:p>
        </p:txBody>
      </p:sp>
      <p:sp>
        <p:nvSpPr>
          <p:cNvPr id="19" name="矩形 18"/>
          <p:cNvSpPr/>
          <p:nvPr/>
        </p:nvSpPr>
        <p:spPr>
          <a:xfrm>
            <a:off x="7643834" y="4071942"/>
            <a:ext cx="1107996" cy="369332"/>
          </a:xfrm>
          <a:prstGeom prst="rect">
            <a:avLst/>
          </a:prstGeom>
        </p:spPr>
        <p:txBody>
          <a:bodyPr wrap="none">
            <a:spAutoFit/>
          </a:bodyPr>
          <a:lstStyle/>
          <a:p>
            <a:r>
              <a:rPr lang="zh-CN" altLang="en-US" dirty="0"/>
              <a:t>运动方程</a:t>
            </a:r>
          </a:p>
        </p:txBody>
      </p:sp>
      <p:sp>
        <p:nvSpPr>
          <p:cNvPr id="24" name="弧形 23"/>
          <p:cNvSpPr/>
          <p:nvPr/>
        </p:nvSpPr>
        <p:spPr>
          <a:xfrm flipH="1">
            <a:off x="6643702" y="2071678"/>
            <a:ext cx="1071570" cy="3571900"/>
          </a:xfrm>
          <a:prstGeom prst="arc">
            <a:avLst>
              <a:gd name="adj1" fmla="val 16200000"/>
              <a:gd name="adj2" fmla="val 6783621"/>
            </a:avLst>
          </a:prstGeom>
          <a:no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5572132" y="3286124"/>
            <a:ext cx="1107996" cy="369332"/>
          </a:xfrm>
          <a:prstGeom prst="rect">
            <a:avLst/>
          </a:prstGeom>
        </p:spPr>
        <p:txBody>
          <a:bodyPr wrap="none">
            <a:spAutoFit/>
          </a:bodyPr>
          <a:lstStyle/>
          <a:p>
            <a:r>
              <a:rPr lang="zh-CN" altLang="en-US" dirty="0"/>
              <a:t>反电动势</a:t>
            </a:r>
          </a:p>
        </p:txBody>
      </p:sp>
      <p:cxnSp>
        <p:nvCxnSpPr>
          <p:cNvPr id="28" name="肘形连接符 27"/>
          <p:cNvCxnSpPr/>
          <p:nvPr/>
        </p:nvCxnSpPr>
        <p:spPr>
          <a:xfrm>
            <a:off x="7143768" y="2071678"/>
            <a:ext cx="214314"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79323" y="642918"/>
            <a:ext cx="7128792" cy="646331"/>
          </a:xfrm>
          <a:prstGeom prst="rect">
            <a:avLst/>
          </a:prstGeom>
          <a:noFill/>
        </p:spPr>
        <p:txBody>
          <a:bodyPr wrap="square" rtlCol="0">
            <a:spAutoFit/>
          </a:bodyPr>
          <a:lstStyle/>
          <a:p>
            <a:r>
              <a:rPr lang="zh-CN" altLang="en-US" sz="3600" b="1" dirty="0"/>
              <a:t>直流电动机动态数学模型</a:t>
            </a:r>
          </a:p>
        </p:txBody>
      </p:sp>
      <p:graphicFrame>
        <p:nvGraphicFramePr>
          <p:cNvPr id="2" name="对象 1"/>
          <p:cNvGraphicFramePr>
            <a:graphicFrameLocks noChangeAspect="1"/>
          </p:cNvGraphicFramePr>
          <p:nvPr/>
        </p:nvGraphicFramePr>
        <p:xfrm>
          <a:off x="827088" y="4945063"/>
          <a:ext cx="2449512" cy="693737"/>
        </p:xfrm>
        <a:graphic>
          <a:graphicData uri="http://schemas.openxmlformats.org/presentationml/2006/ole">
            <mc:AlternateContent xmlns:mc="http://schemas.openxmlformats.org/markup-compatibility/2006">
              <mc:Choice xmlns:v="urn:schemas-microsoft-com:vml" Requires="v">
                <p:oleObj spid="_x0000_s11266" name="Equation" r:id="rId4" imgW="1447172" imgH="406224" progId="Equation.DSMT4">
                  <p:embed/>
                </p:oleObj>
              </mc:Choice>
              <mc:Fallback>
                <p:oleObj name="Equation" r:id="rId4" imgW="1447172" imgH="406224"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4945063"/>
                        <a:ext cx="2449512"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480145"/>
            <a:ext cx="7848600" cy="4829175"/>
          </a:xfrm>
        </p:spPr>
        <p:txBody>
          <a:bodyPr/>
          <a:lstStyle/>
          <a:p>
            <a:pPr>
              <a:lnSpc>
                <a:spcPct val="80000"/>
              </a:lnSpc>
            </a:pPr>
            <a:r>
              <a:rPr lang="zh-CN" altLang="en-US" dirty="0">
                <a:latin typeface="Times New Roman" pitchFamily="18" charset="0"/>
              </a:rPr>
              <a:t>转矩方程</a:t>
            </a:r>
            <a:endParaRPr lang="en-US" altLang="zh-CN" dirty="0">
              <a:latin typeface="Times New Roman" pitchFamily="18" charset="0"/>
            </a:endParaRPr>
          </a:p>
          <a:p>
            <a:pPr>
              <a:lnSpc>
                <a:spcPct val="80000"/>
              </a:lnSpc>
            </a:pPr>
            <a:endParaRPr lang="en-US" altLang="zh-CN" dirty="0">
              <a:latin typeface="Times New Roman" pitchFamily="18" charset="0"/>
            </a:endParaRPr>
          </a:p>
          <a:p>
            <a:pPr>
              <a:lnSpc>
                <a:spcPct val="80000"/>
              </a:lnSpc>
            </a:pPr>
            <a:endParaRPr lang="en-US" altLang="zh-CN" dirty="0">
              <a:latin typeface="Times New Roman" pitchFamily="18" charset="0"/>
            </a:endParaRPr>
          </a:p>
          <a:p>
            <a:pPr>
              <a:lnSpc>
                <a:spcPct val="80000"/>
              </a:lnSpc>
            </a:pPr>
            <a:r>
              <a:rPr lang="zh-CN" altLang="en-US" dirty="0">
                <a:latin typeface="Times New Roman" pitchFamily="18" charset="0"/>
              </a:rPr>
              <a:t>额定励磁下的感应电动势和电磁转矩分别为</a:t>
            </a:r>
          </a:p>
          <a:p>
            <a:pPr>
              <a:lnSpc>
                <a:spcPct val="80000"/>
              </a:lnSpc>
              <a:buNone/>
            </a:pPr>
            <a:r>
              <a:rPr lang="zh-CN" altLang="en-US" dirty="0">
                <a:latin typeface="Times New Roman" pitchFamily="18" charset="0"/>
              </a:rPr>
              <a:t>									                                                                                    </a:t>
            </a:r>
            <a:endParaRPr lang="en-US" altLang="zh-CN" dirty="0">
              <a:latin typeface="Times New Roman" pitchFamily="18" charset="0"/>
            </a:endParaRPr>
          </a:p>
          <a:p>
            <a:pPr>
              <a:lnSpc>
                <a:spcPct val="80000"/>
              </a:lnSpc>
            </a:pPr>
            <a:endParaRPr lang="en-US" altLang="zh-CN" dirty="0">
              <a:latin typeface="Times New Roman" pitchFamily="18" charset="0"/>
            </a:endParaRPr>
          </a:p>
          <a:p>
            <a:pPr>
              <a:lnSpc>
                <a:spcPct val="80000"/>
              </a:lnSpc>
            </a:pPr>
            <a:endParaRPr lang="en-US" altLang="zh-CN" dirty="0">
              <a:latin typeface="Times New Roman" pitchFamily="18" charset="0"/>
            </a:endParaRPr>
          </a:p>
          <a:p>
            <a:pPr>
              <a:lnSpc>
                <a:spcPct val="80000"/>
              </a:lnSpc>
            </a:pPr>
            <a:r>
              <a:rPr lang="zh-CN" altLang="en-US" dirty="0">
                <a:latin typeface="Times New Roman" pitchFamily="18" charset="0"/>
              </a:rPr>
              <a:t>忽略粘性摩擦及弹性转矩，电动机轴上的动力学方程为</a:t>
            </a:r>
          </a:p>
          <a:p>
            <a:pPr>
              <a:lnSpc>
                <a:spcPct val="80000"/>
              </a:lnSpc>
            </a:pPr>
            <a:endParaRPr lang="zh-CN" altLang="en-US" dirty="0">
              <a:latin typeface="Times New Roman" pitchFamily="18" charset="0"/>
            </a:endParaRPr>
          </a:p>
          <a:p>
            <a:pPr>
              <a:lnSpc>
                <a:spcPct val="80000"/>
              </a:lnSpc>
              <a:buNone/>
            </a:pPr>
            <a:r>
              <a:rPr lang="zh-CN" altLang="en-US" dirty="0">
                <a:latin typeface="Times New Roman" pitchFamily="18" charset="0"/>
              </a:rPr>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589620345"/>
              </p:ext>
            </p:extLst>
          </p:nvPr>
        </p:nvGraphicFramePr>
        <p:xfrm>
          <a:off x="1908373" y="5334471"/>
          <a:ext cx="2087563" cy="758825"/>
        </p:xfrm>
        <a:graphic>
          <a:graphicData uri="http://schemas.openxmlformats.org/presentationml/2006/ole">
            <mc:AlternateContent xmlns:mc="http://schemas.openxmlformats.org/markup-compatibility/2006">
              <mc:Choice xmlns:v="urn:schemas-microsoft-com:vml" Requires="v">
                <p:oleObj spid="_x0000_s12290" name="公式" r:id="rId3" imgW="1155700" imgH="419100" progId="Equation.3">
                  <p:embed/>
                </p:oleObj>
              </mc:Choice>
              <mc:Fallback>
                <p:oleObj name="公式" r:id="rId3" imgW="1155700" imgH="4191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373" y="5334471"/>
                        <a:ext cx="208756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31036621"/>
              </p:ext>
            </p:extLst>
          </p:nvPr>
        </p:nvGraphicFramePr>
        <p:xfrm>
          <a:off x="2051720" y="1891234"/>
          <a:ext cx="1728788" cy="601662"/>
        </p:xfrm>
        <a:graphic>
          <a:graphicData uri="http://schemas.openxmlformats.org/presentationml/2006/ole">
            <mc:AlternateContent xmlns:mc="http://schemas.openxmlformats.org/markup-compatibility/2006">
              <mc:Choice xmlns:v="urn:schemas-microsoft-com:vml" Requires="v">
                <p:oleObj spid="_x0000_s12291" name="公式" r:id="rId5" imgW="660400" imgH="228600" progId="Equation.3">
                  <p:embed/>
                </p:oleObj>
              </mc:Choice>
              <mc:Fallback>
                <p:oleObj name="公式" r:id="rId5" imgW="6604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1891234"/>
                        <a:ext cx="1728788"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62233667"/>
              </p:ext>
            </p:extLst>
          </p:nvPr>
        </p:nvGraphicFramePr>
        <p:xfrm>
          <a:off x="1979712" y="3440484"/>
          <a:ext cx="1511300" cy="636588"/>
        </p:xfrm>
        <a:graphic>
          <a:graphicData uri="http://schemas.openxmlformats.org/presentationml/2006/ole">
            <mc:AlternateContent xmlns:mc="http://schemas.openxmlformats.org/markup-compatibility/2006">
              <mc:Choice xmlns:v="urn:schemas-microsoft-com:vml" Requires="v">
                <p:oleObj spid="_x0000_s12292" name="公式" r:id="rId7" imgW="545863" imgH="228501" progId="Equation.3">
                  <p:embed/>
                </p:oleObj>
              </mc:Choice>
              <mc:Fallback>
                <p:oleObj name="公式" r:id="rId7" imgW="545863" imgH="228501"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3440484"/>
                        <a:ext cx="15113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683568" y="764704"/>
            <a:ext cx="7128792" cy="646331"/>
          </a:xfrm>
          <a:prstGeom prst="rect">
            <a:avLst/>
          </a:prstGeom>
          <a:noFill/>
        </p:spPr>
        <p:txBody>
          <a:bodyPr wrap="square" rtlCol="0">
            <a:spAutoFit/>
          </a:bodyPr>
          <a:lstStyle/>
          <a:p>
            <a:r>
              <a:rPr lang="zh-CN" altLang="en-US" sz="3600" b="1" dirty="0">
                <a:solidFill>
                  <a:schemeClr val="bg2"/>
                </a:solidFill>
              </a:rPr>
              <a:t>直流电动机动态数学模型</a:t>
            </a:r>
          </a:p>
        </p:txBody>
      </p:sp>
    </p:spTree>
    <p:extLst>
      <p:ext uri="{BB962C8B-B14F-4D97-AF65-F5344CB8AC3E}">
        <p14:creationId xmlns:p14="http://schemas.microsoft.com/office/powerpoint/2010/main" val="3723164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9" name="Rectangle 3"/>
          <p:cNvSpPr>
            <a:spLocks noGrp="1" noChangeArrowheads="1"/>
          </p:cNvSpPr>
          <p:nvPr>
            <p:ph idx="1"/>
          </p:nvPr>
        </p:nvSpPr>
        <p:spPr>
          <a:xfrm>
            <a:off x="611560" y="926306"/>
            <a:ext cx="8699500" cy="4548187"/>
          </a:xfrm>
        </p:spPr>
        <p:txBody>
          <a:bodyPr/>
          <a:lstStyle/>
          <a:p>
            <a:pPr eaLnBrk="1" hangingPunct="1">
              <a:lnSpc>
                <a:spcPct val="80000"/>
              </a:lnSpc>
            </a:pPr>
            <a:endParaRPr lang="en-US" altLang="zh-CN" sz="2400" dirty="0">
              <a:latin typeface="Times New Roman" pitchFamily="18" charset="0"/>
            </a:endParaRPr>
          </a:p>
          <a:p>
            <a:pPr eaLnBrk="1" hangingPunct="1">
              <a:lnSpc>
                <a:spcPct val="80000"/>
              </a:lnSpc>
            </a:pPr>
            <a:endParaRPr lang="en-US" altLang="zh-CN" sz="2400" dirty="0">
              <a:latin typeface="Times New Roman" pitchFamily="18" charset="0"/>
            </a:endParaRPr>
          </a:p>
          <a:p>
            <a:pPr eaLnBrk="1" hangingPunct="1">
              <a:lnSpc>
                <a:spcPct val="80000"/>
              </a:lnSpc>
            </a:pPr>
            <a:endParaRPr lang="en-US" altLang="zh-CN" sz="2400" dirty="0">
              <a:latin typeface="Times New Roman" pitchFamily="18" charset="0"/>
            </a:endParaRPr>
          </a:p>
          <a:p>
            <a:pPr eaLnBrk="1" hangingPunct="1">
              <a:lnSpc>
                <a:spcPct val="80000"/>
              </a:lnSpc>
              <a:spcBef>
                <a:spcPts val="1500"/>
              </a:spcBef>
            </a:pPr>
            <a:r>
              <a:rPr lang="en-US" altLang="zh-CN" sz="2400" dirty="0">
                <a:latin typeface="Times New Roman" pitchFamily="18" charset="0"/>
              </a:rPr>
              <a:t>     ——</a:t>
            </a:r>
            <a:r>
              <a:rPr lang="zh-CN" altLang="en-US" sz="2400" dirty="0">
                <a:latin typeface="Times New Roman" pitchFamily="18" charset="0"/>
              </a:rPr>
              <a:t>包括电动机空载转矩在内的负载转矩，（</a:t>
            </a:r>
            <a:r>
              <a:rPr lang="en-US" altLang="zh-CN" sz="2400" dirty="0" err="1">
                <a:latin typeface="Times New Roman" pitchFamily="18" charset="0"/>
              </a:rPr>
              <a:t>N·m</a:t>
            </a:r>
            <a:r>
              <a:rPr lang="zh-CN" altLang="en-US" sz="2400" dirty="0">
                <a:latin typeface="Times New Roman" pitchFamily="18" charset="0"/>
              </a:rPr>
              <a:t>）</a:t>
            </a:r>
          </a:p>
          <a:p>
            <a:pPr eaLnBrk="1" hangingPunct="1">
              <a:lnSpc>
                <a:spcPct val="80000"/>
              </a:lnSpc>
              <a:spcBef>
                <a:spcPts val="1500"/>
              </a:spcBef>
              <a:buFont typeface="Wingdings" pitchFamily="2" charset="2"/>
              <a:buNone/>
            </a:pPr>
            <a:r>
              <a:rPr lang="zh-CN" altLang="en-US" sz="2400" dirty="0">
                <a:latin typeface="Times New Roman" pitchFamily="18" charset="0"/>
              </a:rPr>
              <a:t>            </a:t>
            </a:r>
            <a:r>
              <a:rPr lang="en-US" altLang="zh-CN" sz="2400" dirty="0">
                <a:latin typeface="Times New Roman" pitchFamily="18" charset="0"/>
              </a:rPr>
              <a:t>——</a:t>
            </a:r>
            <a:r>
              <a:rPr lang="zh-CN" altLang="en-US" sz="2400" dirty="0">
                <a:latin typeface="Times New Roman" pitchFamily="18" charset="0"/>
              </a:rPr>
              <a:t>电力拖动装置折算到电动机轴上的飞轮惯量，</a:t>
            </a:r>
            <a:r>
              <a:rPr lang="en-US" altLang="zh-CN" sz="2400" dirty="0">
                <a:latin typeface="Times New Roman" pitchFamily="18" charset="0"/>
              </a:rPr>
              <a:t>(N·m</a:t>
            </a:r>
            <a:r>
              <a:rPr lang="en-US" altLang="zh-CN" sz="2400" baseline="30000" dirty="0">
                <a:latin typeface="Times New Roman" pitchFamily="18" charset="0"/>
              </a:rPr>
              <a:t>2</a:t>
            </a:r>
            <a:r>
              <a:rPr lang="en-US" altLang="zh-CN" sz="2400" dirty="0">
                <a:latin typeface="Times New Roman" pitchFamily="18" charset="0"/>
              </a:rPr>
              <a:t>) </a:t>
            </a:r>
          </a:p>
          <a:p>
            <a:pPr eaLnBrk="1" hangingPunct="1">
              <a:lnSpc>
                <a:spcPct val="80000"/>
              </a:lnSpc>
              <a:spcBef>
                <a:spcPts val="1500"/>
              </a:spcBef>
              <a:buFont typeface="Wingdings" pitchFamily="2" charset="2"/>
              <a:buNone/>
            </a:pPr>
            <a:r>
              <a:rPr lang="en-US" altLang="zh-CN" sz="2400" dirty="0">
                <a:latin typeface="Times New Roman" pitchFamily="18" charset="0"/>
              </a:rPr>
              <a:t>                     ——</a:t>
            </a:r>
            <a:r>
              <a:rPr lang="zh-CN" altLang="en-US" sz="2400" dirty="0">
                <a:latin typeface="Times New Roman" pitchFamily="18" charset="0"/>
              </a:rPr>
              <a:t>电动机额定励磁下的转矩系数，</a:t>
            </a:r>
            <a:r>
              <a:rPr lang="en-US" altLang="zh-CN" sz="2400" dirty="0">
                <a:latin typeface="Times New Roman" pitchFamily="18" charset="0"/>
              </a:rPr>
              <a:t>(</a:t>
            </a:r>
            <a:r>
              <a:rPr lang="en-US" altLang="zh-CN" sz="2400" dirty="0" err="1">
                <a:latin typeface="Times New Roman" pitchFamily="18" charset="0"/>
              </a:rPr>
              <a:t>N·m</a:t>
            </a:r>
            <a:r>
              <a:rPr lang="en-US" altLang="zh-CN" sz="2400" dirty="0">
                <a:latin typeface="Times New Roman" pitchFamily="18" charset="0"/>
              </a:rPr>
              <a:t>/A)</a:t>
            </a:r>
          </a:p>
          <a:p>
            <a:pPr eaLnBrk="1" hangingPunct="1">
              <a:lnSpc>
                <a:spcPct val="80000"/>
              </a:lnSpc>
              <a:spcBef>
                <a:spcPts val="1500"/>
              </a:spcBef>
            </a:pPr>
            <a:r>
              <a:rPr lang="zh-CN" altLang="en-US" sz="2400" dirty="0">
                <a:latin typeface="Times New Roman" pitchFamily="18" charset="0"/>
              </a:rPr>
              <a:t>再定义下列时间常数：</a:t>
            </a:r>
          </a:p>
          <a:p>
            <a:pPr eaLnBrk="1" hangingPunct="1">
              <a:lnSpc>
                <a:spcPct val="80000"/>
              </a:lnSpc>
              <a:spcBef>
                <a:spcPts val="1500"/>
              </a:spcBef>
              <a:buFont typeface="Wingdings" pitchFamily="2" charset="2"/>
              <a:buNone/>
            </a:pPr>
            <a:r>
              <a:rPr lang="zh-CN" altLang="en-US" sz="2400" dirty="0">
                <a:latin typeface="Times New Roman" pitchFamily="18" charset="0"/>
              </a:rPr>
              <a:t>                   </a:t>
            </a:r>
            <a:r>
              <a:rPr lang="en-US" altLang="zh-CN" sz="2400" dirty="0">
                <a:latin typeface="Times New Roman" pitchFamily="18" charset="0"/>
              </a:rPr>
              <a:t>——</a:t>
            </a:r>
            <a:r>
              <a:rPr lang="zh-CN" altLang="en-US" sz="2400" dirty="0">
                <a:latin typeface="Times New Roman" pitchFamily="18" charset="0"/>
              </a:rPr>
              <a:t>电枢回路电磁时间常数</a:t>
            </a:r>
            <a:r>
              <a:rPr lang="en-US" altLang="zh-CN" sz="2400" dirty="0">
                <a:latin typeface="Times New Roman" pitchFamily="18" charset="0"/>
              </a:rPr>
              <a:t>(s)</a:t>
            </a:r>
          </a:p>
          <a:p>
            <a:pPr eaLnBrk="1" hangingPunct="1">
              <a:lnSpc>
                <a:spcPct val="80000"/>
              </a:lnSpc>
              <a:spcBef>
                <a:spcPts val="1500"/>
              </a:spcBef>
              <a:buFont typeface="Wingdings" pitchFamily="2" charset="2"/>
              <a:buNone/>
            </a:pPr>
            <a:endParaRPr lang="en-US" altLang="zh-CN" sz="2400" dirty="0">
              <a:latin typeface="Times New Roman" pitchFamily="18" charset="0"/>
            </a:endParaRPr>
          </a:p>
          <a:p>
            <a:pPr eaLnBrk="1" hangingPunct="1">
              <a:lnSpc>
                <a:spcPct val="80000"/>
              </a:lnSpc>
              <a:spcBef>
                <a:spcPts val="1500"/>
              </a:spcBef>
              <a:buFont typeface="Wingdings" pitchFamily="2" charset="2"/>
              <a:buNone/>
            </a:pPr>
            <a:r>
              <a:rPr lang="en-US" altLang="zh-CN" sz="2400" dirty="0">
                <a:latin typeface="Times New Roman" pitchFamily="18" charset="0"/>
              </a:rPr>
              <a:t>                          ——</a:t>
            </a:r>
            <a:r>
              <a:rPr lang="zh-CN" altLang="en-US" sz="2400" dirty="0">
                <a:latin typeface="Times New Roman" pitchFamily="18" charset="0"/>
              </a:rPr>
              <a:t>电力拖动系统机电时间常数</a:t>
            </a:r>
            <a:r>
              <a:rPr lang="en-US" altLang="zh-CN" sz="2400" dirty="0">
                <a:latin typeface="Times New Roman" pitchFamily="18" charset="0"/>
              </a:rPr>
              <a:t>(s)</a:t>
            </a:r>
          </a:p>
        </p:txBody>
      </p:sp>
      <p:sp>
        <p:nvSpPr>
          <p:cNvPr id="51210" name="Rectangle 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211" name="Rectangle 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51212" name="Rectangle 9"/>
          <p:cNvSpPr>
            <a:spLocks noChangeArrowheads="1"/>
          </p:cNvSpPr>
          <p:nvPr/>
        </p:nvSpPr>
        <p:spPr bwMode="auto">
          <a:xfrm>
            <a:off x="0" y="33194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4" name="Object 4"/>
          <p:cNvGraphicFramePr>
            <a:graphicFrameLocks noChangeAspect="1"/>
          </p:cNvGraphicFramePr>
          <p:nvPr>
            <p:extLst>
              <p:ext uri="{D42A27DB-BD31-4B8C-83A1-F6EECF244321}">
                <p14:modId xmlns:p14="http://schemas.microsoft.com/office/powerpoint/2010/main" val="314311489"/>
              </p:ext>
            </p:extLst>
          </p:nvPr>
        </p:nvGraphicFramePr>
        <p:xfrm>
          <a:off x="899592" y="2132856"/>
          <a:ext cx="298450" cy="360363"/>
        </p:xfrm>
        <a:graphic>
          <a:graphicData uri="http://schemas.openxmlformats.org/presentationml/2006/ole">
            <mc:AlternateContent xmlns:mc="http://schemas.openxmlformats.org/markup-compatibility/2006">
              <mc:Choice xmlns:v="urn:schemas-microsoft-com:vml" Requires="v">
                <p:oleObj spid="_x0000_s13314" name="公式" r:id="rId3" imgW="177569" imgH="215619" progId="Equation.3">
                  <p:embed/>
                </p:oleObj>
              </mc:Choice>
              <mc:Fallback>
                <p:oleObj name="公式" r:id="rId3" imgW="177569"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132856"/>
                        <a:ext cx="2984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3"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5" name="Object 5"/>
          <p:cNvGraphicFramePr>
            <a:graphicFrameLocks noChangeAspect="1"/>
          </p:cNvGraphicFramePr>
          <p:nvPr>
            <p:extLst>
              <p:ext uri="{D42A27DB-BD31-4B8C-83A1-F6EECF244321}">
                <p14:modId xmlns:p14="http://schemas.microsoft.com/office/powerpoint/2010/main" val="1282050585"/>
              </p:ext>
            </p:extLst>
          </p:nvPr>
        </p:nvGraphicFramePr>
        <p:xfrm>
          <a:off x="899592" y="2708920"/>
          <a:ext cx="503238" cy="303212"/>
        </p:xfrm>
        <a:graphic>
          <a:graphicData uri="http://schemas.openxmlformats.org/presentationml/2006/ole">
            <mc:AlternateContent xmlns:mc="http://schemas.openxmlformats.org/markup-compatibility/2006">
              <mc:Choice xmlns:v="urn:schemas-microsoft-com:vml" Requires="v">
                <p:oleObj spid="_x0000_s13315" name="公式" r:id="rId5" imgW="330057" imgH="203112" progId="Equation.3">
                  <p:embed/>
                </p:oleObj>
              </mc:Choice>
              <mc:Fallback>
                <p:oleObj name="公式" r:id="rId5" imgW="330057"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592" y="2708920"/>
                        <a:ext cx="503238"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4" name="Rectangle 1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6" name="Object 6"/>
          <p:cNvGraphicFramePr>
            <a:graphicFrameLocks noChangeAspect="1"/>
          </p:cNvGraphicFramePr>
          <p:nvPr>
            <p:extLst>
              <p:ext uri="{D42A27DB-BD31-4B8C-83A1-F6EECF244321}">
                <p14:modId xmlns:p14="http://schemas.microsoft.com/office/powerpoint/2010/main" val="190106765"/>
              </p:ext>
            </p:extLst>
          </p:nvPr>
        </p:nvGraphicFramePr>
        <p:xfrm>
          <a:off x="827584" y="3003550"/>
          <a:ext cx="1223963" cy="650875"/>
        </p:xfrm>
        <a:graphic>
          <a:graphicData uri="http://schemas.openxmlformats.org/presentationml/2006/ole">
            <mc:AlternateContent xmlns:mc="http://schemas.openxmlformats.org/markup-compatibility/2006">
              <mc:Choice xmlns:v="urn:schemas-microsoft-com:vml" Requires="v">
                <p:oleObj spid="_x0000_s13316" name="公式" r:id="rId7" imgW="736280" imgH="393529" progId="Equation.3">
                  <p:embed/>
                </p:oleObj>
              </mc:Choice>
              <mc:Fallback>
                <p:oleObj name="公式" r:id="rId7" imgW="736280" imgH="39352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003550"/>
                        <a:ext cx="122396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5" name="Rectangle 1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7" name="Object 7"/>
          <p:cNvGraphicFramePr>
            <a:graphicFrameLocks noChangeAspect="1"/>
          </p:cNvGraphicFramePr>
          <p:nvPr>
            <p:extLst>
              <p:ext uri="{D42A27DB-BD31-4B8C-83A1-F6EECF244321}">
                <p14:modId xmlns:p14="http://schemas.microsoft.com/office/powerpoint/2010/main" val="1918920612"/>
              </p:ext>
            </p:extLst>
          </p:nvPr>
        </p:nvGraphicFramePr>
        <p:xfrm>
          <a:off x="971600" y="4005064"/>
          <a:ext cx="792162" cy="676275"/>
        </p:xfrm>
        <a:graphic>
          <a:graphicData uri="http://schemas.openxmlformats.org/presentationml/2006/ole">
            <mc:AlternateContent xmlns:mc="http://schemas.openxmlformats.org/markup-compatibility/2006">
              <mc:Choice xmlns:v="urn:schemas-microsoft-com:vml" Requires="v">
                <p:oleObj spid="_x0000_s13317" name="公式" r:id="rId9" imgW="457002" imgH="393529" progId="Equation.3">
                  <p:embed/>
                </p:oleObj>
              </mc:Choice>
              <mc:Fallback>
                <p:oleObj name="公式" r:id="rId9" imgW="457002" imgH="393529"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600" y="4005064"/>
                        <a:ext cx="792162"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6" name="Rectangle 17"/>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1208" name="Object 8"/>
          <p:cNvGraphicFramePr>
            <a:graphicFrameLocks noChangeAspect="1"/>
          </p:cNvGraphicFramePr>
          <p:nvPr>
            <p:extLst>
              <p:ext uri="{D42A27DB-BD31-4B8C-83A1-F6EECF244321}">
                <p14:modId xmlns:p14="http://schemas.microsoft.com/office/powerpoint/2010/main" val="3835177360"/>
              </p:ext>
            </p:extLst>
          </p:nvPr>
        </p:nvGraphicFramePr>
        <p:xfrm>
          <a:off x="961356" y="4725144"/>
          <a:ext cx="1522412" cy="752475"/>
        </p:xfrm>
        <a:graphic>
          <a:graphicData uri="http://schemas.openxmlformats.org/presentationml/2006/ole">
            <mc:AlternateContent xmlns:mc="http://schemas.openxmlformats.org/markup-compatibility/2006">
              <mc:Choice xmlns:v="urn:schemas-microsoft-com:vml" Requires="v">
                <p:oleObj spid="_x0000_s13318" name="Equation" r:id="rId11" imgW="927000" imgH="457200" progId="Equation.DSMT4">
                  <p:embed/>
                </p:oleObj>
              </mc:Choice>
              <mc:Fallback>
                <p:oleObj name="Equation" r:id="rId11" imgW="927000" imgH="4572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1356" y="4725144"/>
                        <a:ext cx="15224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r>
              <a:rPr lang="zh-CN" altLang="en-US" dirty="0">
                <a:latin typeface="Times New Roman" pitchFamily="18" charset="0"/>
              </a:rPr>
              <a:t>整理后得</a:t>
            </a:r>
          </a:p>
          <a:p>
            <a:pPr eaLnBrk="1" hangingPunct="1">
              <a:buFont typeface="Wingdings" pitchFamily="2" charset="2"/>
              <a:buNone/>
            </a:pPr>
            <a:r>
              <a:rPr lang="zh-CN" altLang="en-US" dirty="0">
                <a:latin typeface="Times New Roman" pitchFamily="18" charset="0"/>
              </a:rPr>
              <a:t>						</a:t>
            </a:r>
          </a:p>
          <a:p>
            <a:pPr eaLnBrk="1" hangingPunct="1">
              <a:buFont typeface="Wingdings" pitchFamily="2" charset="2"/>
              <a:buNone/>
            </a:pPr>
            <a:r>
              <a:rPr lang="zh-CN" altLang="en-US" dirty="0">
                <a:latin typeface="Times New Roman" pitchFamily="18" charset="0"/>
              </a:rPr>
              <a:t>                                                         </a:t>
            </a:r>
            <a:r>
              <a:rPr lang="en-US" altLang="zh-CN" dirty="0">
                <a:latin typeface="Times New Roman" pitchFamily="18" charset="0"/>
              </a:rPr>
              <a:t>(3-13)</a:t>
            </a:r>
          </a:p>
          <a:p>
            <a:pPr eaLnBrk="1" hangingPunct="1">
              <a:buFont typeface="Wingdings" pitchFamily="2" charset="2"/>
              <a:buNone/>
            </a:pPr>
            <a:r>
              <a:rPr lang="en-US" altLang="zh-CN" dirty="0">
                <a:latin typeface="Times New Roman" pitchFamily="18" charset="0"/>
              </a:rPr>
              <a:t>							    </a:t>
            </a:r>
          </a:p>
          <a:p>
            <a:pPr eaLnBrk="1" hangingPunct="1">
              <a:buFont typeface="Wingdings" pitchFamily="2" charset="2"/>
              <a:buNone/>
            </a:pPr>
            <a:r>
              <a:rPr lang="en-US" altLang="zh-CN" dirty="0">
                <a:latin typeface="Times New Roman" pitchFamily="18" charset="0"/>
              </a:rPr>
              <a:t>                                                         (3-14)</a:t>
            </a:r>
          </a:p>
          <a:p>
            <a:pPr eaLnBrk="1" hangingPunct="1">
              <a:buFont typeface="Wingdings" pitchFamily="2" charset="2"/>
              <a:buNone/>
            </a:pPr>
            <a:endParaRPr lang="en-US" altLang="zh-CN" dirty="0">
              <a:latin typeface="Times New Roman" pitchFamily="18" charset="0"/>
            </a:endParaRPr>
          </a:p>
          <a:p>
            <a:pPr eaLnBrk="1" hangingPunct="1">
              <a:buFont typeface="Wingdings" pitchFamily="2" charset="2"/>
              <a:buNone/>
            </a:pPr>
            <a:r>
              <a:rPr lang="zh-CN" altLang="en-US" dirty="0">
                <a:latin typeface="Times New Roman" pitchFamily="18" charset="0"/>
              </a:rPr>
              <a:t>式中，                        </a:t>
            </a:r>
            <a:r>
              <a:rPr lang="en-US" altLang="zh-CN" dirty="0">
                <a:latin typeface="Times New Roman" pitchFamily="18" charset="0"/>
              </a:rPr>
              <a:t>——</a:t>
            </a:r>
            <a:r>
              <a:rPr lang="zh-CN" altLang="en-US" dirty="0">
                <a:latin typeface="Times New Roman" pitchFamily="18" charset="0"/>
              </a:rPr>
              <a:t>负载电流（</a:t>
            </a:r>
            <a:r>
              <a:rPr lang="en-US" altLang="zh-CN" dirty="0">
                <a:latin typeface="Times New Roman" pitchFamily="18" charset="0"/>
              </a:rPr>
              <a:t>A</a:t>
            </a:r>
            <a:r>
              <a:rPr lang="zh-CN" altLang="en-US" dirty="0">
                <a:latin typeface="Times New Roman" pitchFamily="18" charset="0"/>
              </a:rPr>
              <a:t>）。</a:t>
            </a:r>
          </a:p>
        </p:txBody>
      </p:sp>
      <p:sp>
        <p:nvSpPr>
          <p:cNvPr id="52230"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2226" name="Object 2"/>
          <p:cNvGraphicFramePr>
            <a:graphicFrameLocks noChangeAspect="1"/>
          </p:cNvGraphicFramePr>
          <p:nvPr>
            <p:extLst>
              <p:ext uri="{D42A27DB-BD31-4B8C-83A1-F6EECF244321}">
                <p14:modId xmlns:p14="http://schemas.microsoft.com/office/powerpoint/2010/main" val="2646935644"/>
              </p:ext>
            </p:extLst>
          </p:nvPr>
        </p:nvGraphicFramePr>
        <p:xfrm>
          <a:off x="1043608" y="1988840"/>
          <a:ext cx="4321175" cy="1060450"/>
        </p:xfrm>
        <a:graphic>
          <a:graphicData uri="http://schemas.openxmlformats.org/presentationml/2006/ole">
            <mc:AlternateContent xmlns:mc="http://schemas.openxmlformats.org/markup-compatibility/2006">
              <mc:Choice xmlns:v="urn:schemas-microsoft-com:vml" Requires="v">
                <p:oleObj spid="_x0000_s14338" name="公式" r:id="rId3" imgW="1586811" imgH="393529" progId="Equation.3">
                  <p:embed/>
                </p:oleObj>
              </mc:Choice>
              <mc:Fallback>
                <p:oleObj name="公式" r:id="rId3" imgW="1586811"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988840"/>
                        <a:ext cx="4321175"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2227" name="Object 3"/>
          <p:cNvGraphicFramePr>
            <a:graphicFrameLocks noChangeAspect="1"/>
          </p:cNvGraphicFramePr>
          <p:nvPr>
            <p:extLst>
              <p:ext uri="{D42A27DB-BD31-4B8C-83A1-F6EECF244321}">
                <p14:modId xmlns:p14="http://schemas.microsoft.com/office/powerpoint/2010/main" val="1477981099"/>
              </p:ext>
            </p:extLst>
          </p:nvPr>
        </p:nvGraphicFramePr>
        <p:xfrm>
          <a:off x="1259632" y="3068960"/>
          <a:ext cx="2592388" cy="960437"/>
        </p:xfrm>
        <a:graphic>
          <a:graphicData uri="http://schemas.openxmlformats.org/presentationml/2006/ole">
            <mc:AlternateContent xmlns:mc="http://schemas.openxmlformats.org/markup-compatibility/2006">
              <mc:Choice xmlns:v="urn:schemas-microsoft-com:vml" Requires="v">
                <p:oleObj spid="_x0000_s14339" name="公式" r:id="rId5" imgW="1104421" imgH="406224" progId="Equation.3">
                  <p:embed/>
                </p:oleObj>
              </mc:Choice>
              <mc:Fallback>
                <p:oleObj name="公式" r:id="rId5" imgW="1104421" imgH="40622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9632" y="3068960"/>
                        <a:ext cx="2592388"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2" name="Rectangle 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2228" name="Object 4"/>
          <p:cNvGraphicFramePr>
            <a:graphicFrameLocks noChangeAspect="1"/>
          </p:cNvGraphicFramePr>
          <p:nvPr>
            <p:extLst>
              <p:ext uri="{D42A27DB-BD31-4B8C-83A1-F6EECF244321}">
                <p14:modId xmlns:p14="http://schemas.microsoft.com/office/powerpoint/2010/main" val="378713856"/>
              </p:ext>
            </p:extLst>
          </p:nvPr>
        </p:nvGraphicFramePr>
        <p:xfrm>
          <a:off x="1979712" y="4149080"/>
          <a:ext cx="1366838" cy="989012"/>
        </p:xfrm>
        <a:graphic>
          <a:graphicData uri="http://schemas.openxmlformats.org/presentationml/2006/ole">
            <mc:AlternateContent xmlns:mc="http://schemas.openxmlformats.org/markup-compatibility/2006">
              <mc:Choice xmlns:v="urn:schemas-microsoft-com:vml" Requires="v">
                <p:oleObj spid="_x0000_s14340" name="公式" r:id="rId7" imgW="622030" imgH="444307" progId="Equation.3">
                  <p:embed/>
                </p:oleObj>
              </mc:Choice>
              <mc:Fallback>
                <p:oleObj name="公式" r:id="rId7" imgW="622030" imgH="444307"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712" y="4149080"/>
                        <a:ext cx="136683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eaLnBrk="1" hangingPunct="1"/>
            <a:r>
              <a:rPr lang="zh-CN" altLang="en-US" dirty="0">
                <a:latin typeface="Times New Roman" pitchFamily="18" charset="0"/>
              </a:rPr>
              <a:t>在零初始条件下，取拉氏变换，得电压与电流间的传递函数</a:t>
            </a:r>
          </a:p>
          <a:p>
            <a:pPr eaLnBrk="1" hangingPunct="1">
              <a:buFont typeface="Wingdings" pitchFamily="2" charset="2"/>
              <a:buNone/>
            </a:pPr>
            <a:r>
              <a:rPr lang="zh-CN" altLang="en-US" dirty="0">
                <a:latin typeface="Times New Roman" pitchFamily="18" charset="0"/>
              </a:rPr>
              <a:t>						</a:t>
            </a:r>
          </a:p>
          <a:p>
            <a:pPr eaLnBrk="1" hangingPunct="1">
              <a:buFont typeface="Wingdings" pitchFamily="2" charset="2"/>
              <a:buNone/>
            </a:pPr>
            <a:r>
              <a:rPr lang="zh-CN" altLang="en-US" dirty="0">
                <a:latin typeface="Times New Roman" pitchFamily="18" charset="0"/>
              </a:rPr>
              <a:t>                                                     </a:t>
            </a:r>
            <a:r>
              <a:rPr lang="en-US" altLang="zh-CN" dirty="0">
                <a:latin typeface="Times New Roman" pitchFamily="18" charset="0"/>
              </a:rPr>
              <a:t>(3-15)</a:t>
            </a:r>
          </a:p>
          <a:p>
            <a:pPr eaLnBrk="1" hangingPunct="1"/>
            <a:r>
              <a:rPr lang="zh-CN" altLang="en-US" dirty="0">
                <a:latin typeface="Times New Roman" pitchFamily="18" charset="0"/>
              </a:rPr>
              <a:t>电流与电动势间的传递函数</a:t>
            </a:r>
          </a:p>
          <a:p>
            <a:pPr eaLnBrk="1" hangingPunct="1">
              <a:buFont typeface="Wingdings" pitchFamily="2" charset="2"/>
              <a:buNone/>
            </a:pPr>
            <a:r>
              <a:rPr lang="zh-CN" altLang="en-US" dirty="0">
                <a:latin typeface="Times New Roman" pitchFamily="18" charset="0"/>
              </a:rPr>
              <a:t>							</a:t>
            </a:r>
          </a:p>
          <a:p>
            <a:pPr eaLnBrk="1" hangingPunct="1">
              <a:buFont typeface="Wingdings" pitchFamily="2" charset="2"/>
              <a:buNone/>
            </a:pPr>
            <a:r>
              <a:rPr lang="zh-CN" altLang="en-US" dirty="0">
                <a:latin typeface="Times New Roman" pitchFamily="18" charset="0"/>
              </a:rPr>
              <a:t>                                                     </a:t>
            </a:r>
            <a:r>
              <a:rPr lang="en-US" altLang="zh-CN" dirty="0">
                <a:latin typeface="Times New Roman" pitchFamily="18" charset="0"/>
              </a:rPr>
              <a:t>(3-16)</a:t>
            </a:r>
          </a:p>
        </p:txBody>
      </p:sp>
      <p:sp>
        <p:nvSpPr>
          <p:cNvPr id="53253" name="Rectangle 5"/>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3250" name="Object 2"/>
          <p:cNvGraphicFramePr>
            <a:graphicFrameLocks noChangeAspect="1"/>
          </p:cNvGraphicFramePr>
          <p:nvPr>
            <p:extLst>
              <p:ext uri="{D42A27DB-BD31-4B8C-83A1-F6EECF244321}">
                <p14:modId xmlns:p14="http://schemas.microsoft.com/office/powerpoint/2010/main" val="3378832930"/>
              </p:ext>
            </p:extLst>
          </p:nvPr>
        </p:nvGraphicFramePr>
        <p:xfrm>
          <a:off x="1691680" y="2132856"/>
          <a:ext cx="3024188" cy="1247775"/>
        </p:xfrm>
        <a:graphic>
          <a:graphicData uri="http://schemas.openxmlformats.org/presentationml/2006/ole">
            <mc:AlternateContent xmlns:mc="http://schemas.openxmlformats.org/markup-compatibility/2006">
              <mc:Choice xmlns:v="urn:schemas-microsoft-com:vml" Requires="v">
                <p:oleObj spid="_x0000_s15362" name="公式" r:id="rId3" imgW="1473200" imgH="609600" progId="Equation.3">
                  <p:embed/>
                </p:oleObj>
              </mc:Choice>
              <mc:Fallback>
                <p:oleObj name="公式" r:id="rId3" imgW="1473200" imgH="60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132856"/>
                        <a:ext cx="3024188"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4" name="Rectangle 7"/>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3251" name="Object 3"/>
          <p:cNvGraphicFramePr>
            <a:graphicFrameLocks noChangeAspect="1"/>
          </p:cNvGraphicFramePr>
          <p:nvPr>
            <p:extLst>
              <p:ext uri="{D42A27DB-BD31-4B8C-83A1-F6EECF244321}">
                <p14:modId xmlns:p14="http://schemas.microsoft.com/office/powerpoint/2010/main" val="546152355"/>
              </p:ext>
            </p:extLst>
          </p:nvPr>
        </p:nvGraphicFramePr>
        <p:xfrm>
          <a:off x="1691680" y="3861048"/>
          <a:ext cx="3097213" cy="1017588"/>
        </p:xfrm>
        <a:graphic>
          <a:graphicData uri="http://schemas.openxmlformats.org/presentationml/2006/ole">
            <mc:AlternateContent xmlns:mc="http://schemas.openxmlformats.org/markup-compatibility/2006">
              <mc:Choice xmlns:v="urn:schemas-microsoft-com:vml" Requires="v">
                <p:oleObj spid="_x0000_s15363" name="公式" r:id="rId5" imgW="1307532" imgH="431613" progId="Equation.3">
                  <p:embed/>
                </p:oleObj>
              </mc:Choice>
              <mc:Fallback>
                <p:oleObj name="公式" r:id="rId5" imgW="1307532" imgH="4316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861048"/>
                        <a:ext cx="3097213"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5"/>
          <p:cNvSpPr>
            <a:spLocks noChangeArrowheads="1"/>
          </p:cNvSpPr>
          <p:nvPr/>
        </p:nvSpPr>
        <p:spPr bwMode="auto">
          <a:xfrm>
            <a:off x="0" y="1647825"/>
            <a:ext cx="9144000" cy="0"/>
          </a:xfrm>
          <a:prstGeom prst="rect">
            <a:avLst/>
          </a:prstGeom>
          <a:noFill/>
          <a:ln w="9525">
            <a:noFill/>
            <a:miter lim="800000"/>
            <a:headEnd/>
            <a:tailEnd/>
          </a:ln>
        </p:spPr>
        <p:txBody>
          <a:bodyPr wrap="none" anchor="ctr">
            <a:spAutoFit/>
          </a:bodyPr>
          <a:lstStyle/>
          <a:p>
            <a:endParaRPr lang="zh-CN" altLang="en-US"/>
          </a:p>
        </p:txBody>
      </p:sp>
      <p:sp>
        <p:nvSpPr>
          <p:cNvPr id="54276" name="Text Box 6"/>
          <p:cNvSpPr txBox="1">
            <a:spLocks noChangeArrowheads="1"/>
          </p:cNvSpPr>
          <p:nvPr/>
        </p:nvSpPr>
        <p:spPr bwMode="auto">
          <a:xfrm>
            <a:off x="4895850" y="981075"/>
            <a:ext cx="4248150" cy="2647950"/>
          </a:xfrm>
          <a:prstGeom prst="rect">
            <a:avLst/>
          </a:prstGeom>
          <a:noFill/>
          <a:ln w="9525">
            <a:noFill/>
            <a:miter lim="800000"/>
            <a:headEnd/>
            <a:tailEnd/>
          </a:ln>
        </p:spPr>
        <p:txBody>
          <a:bodyPr>
            <a:spAutoFit/>
          </a:bodyPr>
          <a:lstStyle/>
          <a:p>
            <a:r>
              <a:rPr lang="zh-CN" altLang="en-US">
                <a:solidFill>
                  <a:schemeClr val="tx1"/>
                </a:solidFill>
              </a:rPr>
              <a:t>图</a:t>
            </a:r>
            <a:r>
              <a:rPr lang="en-US" altLang="zh-CN">
                <a:solidFill>
                  <a:schemeClr val="tx1"/>
                </a:solidFill>
              </a:rPr>
              <a:t>2-21 </a:t>
            </a:r>
            <a:r>
              <a:rPr lang="zh-CN" altLang="en-US">
                <a:solidFill>
                  <a:schemeClr val="tx1"/>
                </a:solidFill>
              </a:rPr>
              <a:t>额定励磁下直流电动机的动态结构框图</a:t>
            </a:r>
          </a:p>
          <a:p>
            <a:endParaRPr lang="zh-CN" altLang="en-US">
              <a:solidFill>
                <a:schemeClr val="tx1"/>
              </a:solidFill>
            </a:endParaRPr>
          </a:p>
          <a:p>
            <a:r>
              <a:rPr lang="en-US" altLang="zh-CN">
                <a:solidFill>
                  <a:schemeClr val="tx1"/>
                </a:solidFill>
              </a:rPr>
              <a:t>(a)</a:t>
            </a:r>
            <a:r>
              <a:rPr lang="zh-CN" altLang="en-US">
                <a:solidFill>
                  <a:schemeClr val="tx1"/>
                </a:solidFill>
              </a:rPr>
              <a:t>电压电流间的结构框图   </a:t>
            </a:r>
          </a:p>
          <a:p>
            <a:r>
              <a:rPr lang="zh-CN" altLang="en-US">
                <a:solidFill>
                  <a:schemeClr val="tx1"/>
                </a:solidFill>
              </a:rPr>
              <a:t>    </a:t>
            </a:r>
            <a:r>
              <a:rPr lang="en-US" altLang="zh-CN">
                <a:solidFill>
                  <a:schemeClr val="tx1"/>
                </a:solidFill>
              </a:rPr>
              <a:t>(b)</a:t>
            </a:r>
            <a:r>
              <a:rPr lang="zh-CN" altLang="en-US">
                <a:solidFill>
                  <a:schemeClr val="tx1"/>
                </a:solidFill>
              </a:rPr>
              <a:t>电流电动势间的结构框图</a:t>
            </a:r>
          </a:p>
          <a:p>
            <a:r>
              <a:rPr lang="zh-CN" altLang="en-US">
                <a:solidFill>
                  <a:schemeClr val="tx1"/>
                </a:solidFill>
              </a:rPr>
              <a:t>   </a:t>
            </a:r>
            <a:r>
              <a:rPr lang="en-US" altLang="zh-CN">
                <a:solidFill>
                  <a:schemeClr val="tx1"/>
                </a:solidFill>
              </a:rPr>
              <a:t>(c</a:t>
            </a:r>
            <a:r>
              <a:rPr lang="zh-CN" altLang="en-US">
                <a:solidFill>
                  <a:schemeClr val="tx1"/>
                </a:solidFill>
              </a:rPr>
              <a:t>）直流电动机的动态结构</a:t>
            </a:r>
          </a:p>
          <a:p>
            <a:r>
              <a:rPr lang="zh-CN" altLang="en-US">
                <a:solidFill>
                  <a:schemeClr val="tx1"/>
                </a:solidFill>
              </a:rPr>
              <a:t>框图</a:t>
            </a:r>
          </a:p>
        </p:txBody>
      </p:sp>
      <p:graphicFrame>
        <p:nvGraphicFramePr>
          <p:cNvPr id="54274" name="Object 5"/>
          <p:cNvGraphicFramePr>
            <a:graphicFrameLocks noChangeAspect="1"/>
          </p:cNvGraphicFramePr>
          <p:nvPr/>
        </p:nvGraphicFramePr>
        <p:xfrm>
          <a:off x="395288" y="908050"/>
          <a:ext cx="7561262" cy="5407025"/>
        </p:xfrm>
        <a:graphic>
          <a:graphicData uri="http://schemas.openxmlformats.org/presentationml/2006/ole">
            <mc:AlternateContent xmlns:mc="http://schemas.openxmlformats.org/markup-compatibility/2006">
              <mc:Choice xmlns:v="urn:schemas-microsoft-com:vml" Requires="v">
                <p:oleObj spid="_x0000_s16386" name="Visio" r:id="rId3" imgW="4984394" imgH="3565855" progId="Visio.Drawing.11">
                  <p:embed/>
                </p:oleObj>
              </mc:Choice>
              <mc:Fallback>
                <p:oleObj name="Visio" r:id="rId3" imgW="4984394" imgH="356585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08050"/>
                        <a:ext cx="7561262" cy="540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endParaRPr lang="zh-CN" altLang="zh-CN"/>
          </a:p>
        </p:txBody>
      </p:sp>
      <p:sp>
        <p:nvSpPr>
          <p:cNvPr id="190467" name="Rectangle 3"/>
          <p:cNvSpPr>
            <a:spLocks noGrp="1" noChangeArrowheads="1"/>
          </p:cNvSpPr>
          <p:nvPr>
            <p:ph idx="1"/>
          </p:nvPr>
        </p:nvSpPr>
        <p:spPr/>
        <p:txBody>
          <a:bodyPr/>
          <a:lstStyle/>
          <a:p>
            <a:pPr eaLnBrk="1" hangingPunct="1"/>
            <a:r>
              <a:rPr lang="zh-CN" altLang="en-US">
                <a:latin typeface="Times New Roman" pitchFamily="18" charset="0"/>
              </a:rPr>
              <a:t>直流电动机有两个输入量，</a:t>
            </a:r>
          </a:p>
          <a:p>
            <a:pPr eaLnBrk="1" hangingPunct="1"/>
            <a:r>
              <a:rPr lang="zh-CN" altLang="en-US">
                <a:latin typeface="Times New Roman" pitchFamily="18" charset="0"/>
              </a:rPr>
              <a:t>一个是施加在电枢上的理想空载电压</a:t>
            </a:r>
            <a:r>
              <a:rPr lang="en-US" altLang="zh-CN" i="1">
                <a:latin typeface="Times New Roman" pitchFamily="18" charset="0"/>
              </a:rPr>
              <a:t>U</a:t>
            </a:r>
            <a:r>
              <a:rPr lang="en-US" altLang="zh-CN" i="1" baseline="-25000">
                <a:latin typeface="Times New Roman" pitchFamily="18" charset="0"/>
              </a:rPr>
              <a:t>d0</a:t>
            </a:r>
            <a:r>
              <a:rPr lang="zh-CN" altLang="en-US">
                <a:latin typeface="Times New Roman" pitchFamily="18" charset="0"/>
              </a:rPr>
              <a:t>，是控制输入量，</a:t>
            </a:r>
          </a:p>
          <a:p>
            <a:pPr eaLnBrk="1" hangingPunct="1"/>
            <a:r>
              <a:rPr lang="zh-CN" altLang="en-US">
                <a:latin typeface="Times New Roman" pitchFamily="18" charset="0"/>
              </a:rPr>
              <a:t>另一个是负载电流</a:t>
            </a:r>
            <a:r>
              <a:rPr lang="en-US" altLang="zh-CN" i="1">
                <a:latin typeface="Times New Roman" pitchFamily="18" charset="0"/>
              </a:rPr>
              <a:t>I</a:t>
            </a:r>
            <a:r>
              <a:rPr lang="en-US" altLang="zh-CN" i="1" baseline="-25000">
                <a:latin typeface="Times New Roman" pitchFamily="18" charset="0"/>
              </a:rPr>
              <a:t>dL</a:t>
            </a:r>
            <a:r>
              <a:rPr lang="zh-CN" altLang="en-US">
                <a:latin typeface="Times New Roman" pitchFamily="18" charset="0"/>
              </a:rPr>
              <a:t>。扰动输入量。</a:t>
            </a:r>
          </a:p>
          <a:p>
            <a:pPr eaLnBrk="1" hangingPunct="1"/>
            <a:r>
              <a:rPr lang="zh-CN" altLang="en-US">
                <a:latin typeface="Times New Roman" pitchFamily="18" charset="0"/>
              </a:rPr>
              <a:t>如果不需要在结构图中显现出电流，可将扰动量的综合点移前，再进行等效变换，得图</a:t>
            </a:r>
            <a:r>
              <a:rPr lang="en-US" altLang="zh-CN">
                <a:latin typeface="Times New Roman" pitchFamily="18" charset="0"/>
              </a:rPr>
              <a:t>2-22</a:t>
            </a:r>
            <a:r>
              <a:rPr lang="zh-CN" altLang="en-US">
                <a:latin typeface="Times New Roman" pitchFamily="18" charset="0"/>
              </a:rPr>
              <a: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noChangeArrowheads="1"/>
          </p:cNvSpPr>
          <p:nvPr>
            <p:ph idx="1"/>
          </p:nvPr>
        </p:nvSpPr>
        <p:spPr>
          <a:xfrm>
            <a:off x="827088" y="4724400"/>
            <a:ext cx="8110537" cy="1658938"/>
          </a:xfrm>
        </p:spPr>
        <p:txBody>
          <a:bodyPr/>
          <a:lstStyle/>
          <a:p>
            <a:pPr eaLnBrk="1" hangingPunct="1"/>
            <a:r>
              <a:rPr lang="zh-CN" altLang="en-US" sz="2800">
                <a:latin typeface="Times New Roman" pitchFamily="18" charset="0"/>
              </a:rPr>
              <a:t>额定励磁下的直流电动机是一个二阶线性环节，</a:t>
            </a:r>
          </a:p>
          <a:p>
            <a:pPr eaLnBrk="1" hangingPunct="1"/>
            <a:r>
              <a:rPr lang="zh-CN" altLang="en-US" sz="2800">
                <a:latin typeface="Times New Roman" pitchFamily="18" charset="0"/>
              </a:rPr>
              <a:t>时间常数</a:t>
            </a:r>
            <a:r>
              <a:rPr lang="en-US" altLang="zh-CN" sz="2800" i="1">
                <a:latin typeface="Times New Roman" pitchFamily="18" charset="0"/>
              </a:rPr>
              <a:t>T</a:t>
            </a:r>
            <a:r>
              <a:rPr lang="en-US" altLang="zh-CN" sz="2800" i="1" baseline="-25000">
                <a:latin typeface="Times New Roman" pitchFamily="18" charset="0"/>
              </a:rPr>
              <a:t>m</a:t>
            </a:r>
            <a:r>
              <a:rPr lang="zh-CN" altLang="en-US" sz="2800">
                <a:latin typeface="Times New Roman" pitchFamily="18" charset="0"/>
              </a:rPr>
              <a:t>表示机电惯性</a:t>
            </a:r>
          </a:p>
          <a:p>
            <a:pPr eaLnBrk="1" hangingPunct="1"/>
            <a:r>
              <a:rPr lang="zh-CN" altLang="en-US" sz="2800">
                <a:latin typeface="Times New Roman" pitchFamily="18" charset="0"/>
              </a:rPr>
              <a:t>时间常数</a:t>
            </a:r>
            <a:r>
              <a:rPr lang="en-US" altLang="zh-CN" sz="2800" i="1">
                <a:latin typeface="Times New Roman" pitchFamily="18" charset="0"/>
              </a:rPr>
              <a:t>T</a:t>
            </a:r>
            <a:r>
              <a:rPr lang="en-US" altLang="zh-CN" sz="2800" i="1" baseline="-25000">
                <a:latin typeface="Times New Roman" pitchFamily="18" charset="0"/>
              </a:rPr>
              <a:t>l</a:t>
            </a:r>
            <a:r>
              <a:rPr lang="zh-CN" altLang="en-US" sz="2800">
                <a:latin typeface="Times New Roman" pitchFamily="18" charset="0"/>
              </a:rPr>
              <a:t>表示电磁惯性。 </a:t>
            </a:r>
          </a:p>
        </p:txBody>
      </p:sp>
      <p:sp>
        <p:nvSpPr>
          <p:cNvPr id="191491" name="Rectangle 5"/>
          <p:cNvSpPr>
            <a:spLocks noChangeArrowheads="1"/>
          </p:cNvSpPr>
          <p:nvPr/>
        </p:nvSpPr>
        <p:spPr bwMode="auto">
          <a:xfrm>
            <a:off x="0" y="2728913"/>
            <a:ext cx="9144000" cy="0"/>
          </a:xfrm>
          <a:prstGeom prst="rect">
            <a:avLst/>
          </a:prstGeom>
          <a:noFill/>
          <a:ln w="9525">
            <a:noFill/>
            <a:miter lim="800000"/>
            <a:headEnd/>
            <a:tailEnd/>
          </a:ln>
        </p:spPr>
        <p:txBody>
          <a:bodyPr wrap="none" anchor="ctr">
            <a:spAutoFit/>
          </a:bodyPr>
          <a:lstStyle/>
          <a:p>
            <a:endParaRPr lang="zh-CN" altLang="en-US"/>
          </a:p>
        </p:txBody>
      </p:sp>
      <p:sp>
        <p:nvSpPr>
          <p:cNvPr id="191492" name="Text Box 6"/>
          <p:cNvSpPr txBox="1">
            <a:spLocks noChangeArrowheads="1"/>
          </p:cNvSpPr>
          <p:nvPr/>
        </p:nvSpPr>
        <p:spPr bwMode="auto">
          <a:xfrm>
            <a:off x="1258888" y="1042988"/>
            <a:ext cx="6408737" cy="369332"/>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图</a:t>
            </a:r>
            <a:r>
              <a:rPr lang="en-US" altLang="zh-CN" dirty="0">
                <a:solidFill>
                  <a:schemeClr val="tx1"/>
                </a:solidFill>
              </a:rPr>
              <a:t>3-7 	</a:t>
            </a:r>
            <a:r>
              <a:rPr lang="zh-CN" altLang="en-US" dirty="0">
                <a:solidFill>
                  <a:schemeClr val="tx1"/>
                </a:solidFill>
              </a:rPr>
              <a:t>直流电动机动态结构框图的变换 </a:t>
            </a:r>
          </a:p>
        </p:txBody>
      </p:sp>
      <p:pic>
        <p:nvPicPr>
          <p:cNvPr id="191493" name="Picture 7" descr="0222"/>
          <p:cNvPicPr>
            <a:picLocks noChangeAspect="1" noChangeArrowheads="1"/>
          </p:cNvPicPr>
          <p:nvPr/>
        </p:nvPicPr>
        <p:blipFill>
          <a:blip r:embed="rId2"/>
          <a:srcRect/>
          <a:stretch>
            <a:fillRect/>
          </a:stretch>
        </p:blipFill>
        <p:spPr bwMode="auto">
          <a:xfrm>
            <a:off x="1042988" y="1844675"/>
            <a:ext cx="6985000" cy="2681288"/>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52954" y="764704"/>
            <a:ext cx="8162925" cy="1311275"/>
          </a:xfrm>
        </p:spPr>
        <p:txBody>
          <a:bodyPr>
            <a:normAutofit fontScale="90000"/>
          </a:bodyPr>
          <a:lstStyle/>
          <a:p>
            <a:r>
              <a:rPr lang="en-US" sz="4000" b="1" dirty="0"/>
              <a:t>3.1.1  </a:t>
            </a:r>
            <a:r>
              <a:rPr lang="zh-CN" altLang="en-US" sz="4000" b="1" dirty="0"/>
              <a:t>比例控制转速闭环直流调速系统的结构与静特性</a:t>
            </a:r>
            <a:br>
              <a:rPr lang="zh-CN" altLang="en-US" sz="4800" b="1" dirty="0"/>
            </a:br>
            <a:endParaRPr lang="zh-CN" altLang="en-US" sz="4000" dirty="0">
              <a:latin typeface="Times New Roman" pitchFamily="18" charset="0"/>
            </a:endParaRPr>
          </a:p>
        </p:txBody>
      </p:sp>
      <p:sp>
        <p:nvSpPr>
          <p:cNvPr id="174083" name="Rectangle 3"/>
          <p:cNvSpPr>
            <a:spLocks noGrp="1" noChangeArrowheads="1"/>
          </p:cNvSpPr>
          <p:nvPr>
            <p:ph idx="1"/>
          </p:nvPr>
        </p:nvSpPr>
        <p:spPr>
          <a:xfrm>
            <a:off x="571472" y="2132856"/>
            <a:ext cx="7848600" cy="4829175"/>
          </a:xfrm>
        </p:spPr>
        <p:txBody>
          <a:bodyPr/>
          <a:lstStyle/>
          <a:p>
            <a:pPr eaLnBrk="1" hangingPunct="1"/>
            <a:r>
              <a:rPr lang="zh-CN" altLang="en-US" dirty="0"/>
              <a:t>引入负反馈，在负反馈基础上的</a:t>
            </a:r>
            <a:r>
              <a:rPr lang="zh-CN" altLang="en-US" dirty="0">
                <a:latin typeface="Times New Roman" pitchFamily="18" charset="0"/>
              </a:rPr>
              <a:t>“</a:t>
            </a:r>
            <a:r>
              <a:rPr lang="zh-CN" altLang="en-US" dirty="0"/>
              <a:t>检测误差，用以纠正误差</a:t>
            </a:r>
            <a:r>
              <a:rPr lang="zh-CN" altLang="en-US" dirty="0">
                <a:latin typeface="Times New Roman" pitchFamily="18" charset="0"/>
              </a:rPr>
              <a:t>”</a:t>
            </a:r>
            <a:r>
              <a:rPr lang="zh-CN" altLang="en-US" dirty="0"/>
              <a:t>这一原理组成的系统，其输出量反馈的传递途径构成一个闭合的环路，因此被称作闭环控制系统。</a:t>
            </a:r>
          </a:p>
          <a:p>
            <a:pPr eaLnBrk="1" hangingPunct="1"/>
            <a:r>
              <a:rPr lang="zh-CN" altLang="en-US" dirty="0"/>
              <a:t>在直流调速系统中，被调节量是转速，所构成的是转速反馈控制的直流调速系统。</a:t>
            </a:r>
          </a:p>
        </p:txBody>
      </p:sp>
      <p:sp>
        <p:nvSpPr>
          <p:cNvPr id="4" name="标题 1"/>
          <p:cNvSpPr txBox="1">
            <a:spLocks/>
          </p:cNvSpPr>
          <p:nvPr/>
        </p:nvSpPr>
        <p:spPr>
          <a:xfrm>
            <a:off x="571472" y="5143512"/>
            <a:ext cx="8229600" cy="11430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US" sz="3600" b="1" i="0" u="none" strike="noStrike" kern="1200" cap="none" spc="0" normalizeH="0" baseline="0" noProof="0" dirty="0">
                <a:ln>
                  <a:noFill/>
                </a:ln>
                <a:solidFill>
                  <a:schemeClr val="tx1"/>
                </a:solidFill>
                <a:effectLst/>
                <a:uLnTx/>
                <a:uFillTx/>
                <a:latin typeface="+mj-lt"/>
                <a:ea typeface="+mj-ea"/>
                <a:cs typeface="+mj-cs"/>
              </a:rPr>
            </a:b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5"/>
          <p:cNvSpPr>
            <a:spLocks noChangeArrowheads="1"/>
          </p:cNvSpPr>
          <p:nvPr/>
        </p:nvSpPr>
        <p:spPr bwMode="auto">
          <a:xfrm>
            <a:off x="0" y="2347913"/>
            <a:ext cx="9144000" cy="0"/>
          </a:xfrm>
          <a:prstGeom prst="rect">
            <a:avLst/>
          </a:prstGeom>
          <a:noFill/>
          <a:ln w="9525">
            <a:noFill/>
            <a:miter lim="800000"/>
            <a:headEnd/>
            <a:tailEnd/>
          </a:ln>
        </p:spPr>
        <p:txBody>
          <a:bodyPr wrap="none" anchor="ctr">
            <a:spAutoFit/>
          </a:bodyPr>
          <a:lstStyle/>
          <a:p>
            <a:endParaRPr lang="zh-CN" altLang="en-US"/>
          </a:p>
        </p:txBody>
      </p:sp>
      <p:sp>
        <p:nvSpPr>
          <p:cNvPr id="192515" name="Text Box 6"/>
          <p:cNvSpPr txBox="1">
            <a:spLocks noChangeArrowheads="1"/>
          </p:cNvSpPr>
          <p:nvPr/>
        </p:nvSpPr>
        <p:spPr bwMode="auto">
          <a:xfrm>
            <a:off x="287339" y="1268413"/>
            <a:ext cx="8316912" cy="523220"/>
          </a:xfrm>
          <a:prstGeom prst="rect">
            <a:avLst/>
          </a:prstGeom>
          <a:noFill/>
          <a:ln w="9525">
            <a:noFill/>
            <a:miter lim="800000"/>
            <a:headEnd/>
            <a:tailEnd/>
          </a:ln>
        </p:spPr>
        <p:txBody>
          <a:bodyPr wrap="square">
            <a:spAutoFit/>
          </a:bodyPr>
          <a:lstStyle/>
          <a:p>
            <a:pPr>
              <a:spcBef>
                <a:spcPct val="50000"/>
              </a:spcBef>
            </a:pPr>
            <a:r>
              <a:rPr lang="zh-CN" altLang="en-US" sz="2800" dirty="0">
                <a:solidFill>
                  <a:schemeClr val="tx1"/>
                </a:solidFill>
              </a:rPr>
              <a:t>图</a:t>
            </a:r>
            <a:r>
              <a:rPr lang="en-US" altLang="zh-CN" sz="2800" dirty="0">
                <a:solidFill>
                  <a:schemeClr val="tx1"/>
                </a:solidFill>
              </a:rPr>
              <a:t>3-8  </a:t>
            </a:r>
            <a:r>
              <a:rPr lang="zh-CN" altLang="en-US" sz="2800" dirty="0">
                <a:solidFill>
                  <a:schemeClr val="tx1"/>
                </a:solidFill>
              </a:rPr>
              <a:t>转速反馈控制直流调速系统的动态结构框图</a:t>
            </a:r>
          </a:p>
        </p:txBody>
      </p:sp>
      <p:pic>
        <p:nvPicPr>
          <p:cNvPr id="192516" name="Picture 7" descr="0223"/>
          <p:cNvPicPr>
            <a:picLocks noChangeAspect="1" noChangeArrowheads="1"/>
          </p:cNvPicPr>
          <p:nvPr/>
        </p:nvPicPr>
        <p:blipFill>
          <a:blip r:embed="rId2"/>
          <a:srcRect/>
          <a:stretch>
            <a:fillRect/>
          </a:stretch>
        </p:blipFill>
        <p:spPr bwMode="auto">
          <a:xfrm>
            <a:off x="287338" y="2489200"/>
            <a:ext cx="8677275" cy="3292475"/>
          </a:xfrm>
          <a:prstGeom prst="rect">
            <a:avLst/>
          </a:prstGeom>
          <a:noFill/>
          <a:ln w="9525">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539552" y="764704"/>
            <a:ext cx="8494713" cy="579438"/>
          </a:xfrm>
        </p:spPr>
        <p:txBody>
          <a:bodyPr/>
          <a:lstStyle/>
          <a:p>
            <a:pPr eaLnBrk="1" hangingPunct="1"/>
            <a:r>
              <a:rPr lang="zh-CN" altLang="en-US" sz="3200" b="1" dirty="0">
                <a:latin typeface="Times New Roman" pitchFamily="18" charset="0"/>
              </a:rPr>
              <a:t>转速反馈控制的直流调速系统的开环传递函数 </a:t>
            </a:r>
          </a:p>
        </p:txBody>
      </p:sp>
      <p:sp>
        <p:nvSpPr>
          <p:cNvPr id="55301" name="Rectangle 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5298" name="Object 2"/>
          <p:cNvGraphicFramePr>
            <a:graphicFrameLocks noChangeAspect="1"/>
          </p:cNvGraphicFramePr>
          <p:nvPr/>
        </p:nvGraphicFramePr>
        <p:xfrm>
          <a:off x="395288" y="1916113"/>
          <a:ext cx="8388350" cy="1352550"/>
        </p:xfrm>
        <a:graphic>
          <a:graphicData uri="http://schemas.openxmlformats.org/presentationml/2006/ole">
            <mc:AlternateContent xmlns:mc="http://schemas.openxmlformats.org/markup-compatibility/2006">
              <mc:Choice xmlns:v="urn:schemas-microsoft-com:vml" Requires="v">
                <p:oleObj spid="_x0000_s17410" name="公式" r:id="rId3" imgW="2654300" imgH="431800" progId="Equation.3">
                  <p:embed/>
                </p:oleObj>
              </mc:Choice>
              <mc:Fallback>
                <p:oleObj name="公式" r:id="rId3" imgW="26543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6113"/>
                        <a:ext cx="838835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6948488" y="3573463"/>
            <a:ext cx="800219" cy="369332"/>
          </a:xfrm>
          <a:prstGeom prst="rect">
            <a:avLst/>
          </a:prstGeom>
          <a:noFill/>
          <a:ln w="9525">
            <a:noFill/>
            <a:miter lim="800000"/>
            <a:headEnd/>
            <a:tailEnd/>
          </a:ln>
        </p:spPr>
        <p:txBody>
          <a:bodyPr wrap="none" anchor="ctr">
            <a:spAutoFit/>
          </a:bodyPr>
          <a:lstStyle/>
          <a:p>
            <a:pPr algn="l"/>
            <a:r>
              <a:rPr lang="en-US" altLang="zh-CN" dirty="0">
                <a:solidFill>
                  <a:schemeClr val="tx1"/>
                </a:solidFill>
              </a:rPr>
              <a:t>(3-19) </a:t>
            </a:r>
          </a:p>
        </p:txBody>
      </p:sp>
      <p:sp>
        <p:nvSpPr>
          <p:cNvPr id="55303" name="Text Box 7"/>
          <p:cNvSpPr txBox="1">
            <a:spLocks noChangeArrowheads="1"/>
          </p:cNvSpPr>
          <p:nvPr/>
        </p:nvSpPr>
        <p:spPr bwMode="auto">
          <a:xfrm>
            <a:off x="684213" y="4652963"/>
            <a:ext cx="1439862" cy="457200"/>
          </a:xfrm>
          <a:prstGeom prst="rect">
            <a:avLst/>
          </a:prstGeom>
          <a:noFill/>
          <a:ln w="9525">
            <a:noFill/>
            <a:miter lim="800000"/>
            <a:headEnd/>
            <a:tailEnd/>
          </a:ln>
        </p:spPr>
        <p:txBody>
          <a:bodyPr>
            <a:spAutoFit/>
          </a:bodyPr>
          <a:lstStyle/>
          <a:p>
            <a:pPr>
              <a:spcBef>
                <a:spcPct val="50000"/>
              </a:spcBef>
            </a:pPr>
            <a:r>
              <a:rPr lang="zh-CN" altLang="en-US">
                <a:solidFill>
                  <a:schemeClr val="tx1"/>
                </a:solidFill>
              </a:rPr>
              <a:t>式中 </a:t>
            </a:r>
          </a:p>
        </p:txBody>
      </p:sp>
      <p:sp>
        <p:nvSpPr>
          <p:cNvPr id="55304" name="Rectangle 9"/>
          <p:cNvSpPr>
            <a:spLocks noChangeArrowheads="1"/>
          </p:cNvSpPr>
          <p:nvPr/>
        </p:nvSpPr>
        <p:spPr bwMode="auto">
          <a:xfrm>
            <a:off x="0" y="33051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5299" name="Object 3"/>
          <p:cNvGraphicFramePr>
            <a:graphicFrameLocks noChangeAspect="1"/>
          </p:cNvGraphicFramePr>
          <p:nvPr/>
        </p:nvGraphicFramePr>
        <p:xfrm>
          <a:off x="2195513" y="4652963"/>
          <a:ext cx="2952750" cy="717550"/>
        </p:xfrm>
        <a:graphic>
          <a:graphicData uri="http://schemas.openxmlformats.org/presentationml/2006/ole">
            <mc:AlternateContent xmlns:mc="http://schemas.openxmlformats.org/markup-compatibility/2006">
              <mc:Choice xmlns:v="urn:schemas-microsoft-com:vml" Requires="v">
                <p:oleObj spid="_x0000_s17411" name="公式" r:id="rId5" imgW="1028254" imgH="241195" progId="Equation.3">
                  <p:embed/>
                </p:oleObj>
              </mc:Choice>
              <mc:Fallback>
                <p:oleObj name="公式" r:id="rId5" imgW="1028254" imgH="24119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652963"/>
                        <a:ext cx="2952750"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585788" y="764704"/>
            <a:ext cx="8162925" cy="579438"/>
          </a:xfrm>
        </p:spPr>
        <p:txBody>
          <a:bodyPr/>
          <a:lstStyle/>
          <a:p>
            <a:pPr eaLnBrk="1" hangingPunct="1"/>
            <a:r>
              <a:rPr lang="zh-CN" altLang="en-US" sz="3200" b="1" dirty="0"/>
              <a:t>转速反馈控制直流调速系统的闭环传递函数 </a:t>
            </a:r>
          </a:p>
        </p:txBody>
      </p:sp>
      <p:sp>
        <p:nvSpPr>
          <p:cNvPr id="56325" name="Rectangle 5"/>
          <p:cNvSpPr>
            <a:spLocks noChangeArrowheads="1"/>
          </p:cNvSpPr>
          <p:nvPr/>
        </p:nvSpPr>
        <p:spPr bwMode="auto">
          <a:xfrm>
            <a:off x="0" y="28765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6322" name="Object 2"/>
          <p:cNvGraphicFramePr>
            <a:graphicFrameLocks noChangeAspect="1"/>
          </p:cNvGraphicFramePr>
          <p:nvPr/>
        </p:nvGraphicFramePr>
        <p:xfrm>
          <a:off x="395288" y="1989138"/>
          <a:ext cx="8243887" cy="1935162"/>
        </p:xfrm>
        <a:graphic>
          <a:graphicData uri="http://schemas.openxmlformats.org/presentationml/2006/ole">
            <mc:AlternateContent xmlns:mc="http://schemas.openxmlformats.org/markup-compatibility/2006">
              <mc:Choice xmlns:v="urn:schemas-microsoft-com:vml" Requires="v">
                <p:oleObj spid="_x0000_s18434" name="公式" r:id="rId3" imgW="4737100" imgH="1092200" progId="Equation.3">
                  <p:embed/>
                </p:oleObj>
              </mc:Choice>
              <mc:Fallback>
                <p:oleObj name="公式" r:id="rId3" imgW="4737100" imgH="1092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89138"/>
                        <a:ext cx="8243887" cy="193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7"/>
          <p:cNvSpPr>
            <a:spLocks noChangeArrowheads="1"/>
          </p:cNvSpPr>
          <p:nvPr/>
        </p:nvSpPr>
        <p:spPr bwMode="auto">
          <a:xfrm>
            <a:off x="0" y="3014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6323" name="Object 3"/>
          <p:cNvGraphicFramePr>
            <a:graphicFrameLocks noChangeAspect="1"/>
          </p:cNvGraphicFramePr>
          <p:nvPr/>
        </p:nvGraphicFramePr>
        <p:xfrm>
          <a:off x="1979613" y="3716338"/>
          <a:ext cx="4824412" cy="1482725"/>
        </p:xfrm>
        <a:graphic>
          <a:graphicData uri="http://schemas.openxmlformats.org/presentationml/2006/ole">
            <mc:AlternateContent xmlns:mc="http://schemas.openxmlformats.org/markup-compatibility/2006">
              <mc:Choice xmlns:v="urn:schemas-microsoft-com:vml" Requires="v">
                <p:oleObj spid="_x0000_s18435" name="公式" r:id="rId5" imgW="2692400" imgH="825500" progId="Equation.3">
                  <p:embed/>
                </p:oleObj>
              </mc:Choice>
              <mc:Fallback>
                <p:oleObj name="公式" r:id="rId5" imgW="2692400" imgH="8255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3716338"/>
                        <a:ext cx="4824412"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Text Box 8"/>
          <p:cNvSpPr txBox="1">
            <a:spLocks noChangeArrowheads="1"/>
          </p:cNvSpPr>
          <p:nvPr/>
        </p:nvSpPr>
        <p:spPr bwMode="auto">
          <a:xfrm>
            <a:off x="7235825" y="4498975"/>
            <a:ext cx="1512888" cy="369332"/>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a:t>
            </a:r>
            <a:r>
              <a:rPr lang="en-US" altLang="zh-CN" dirty="0">
                <a:solidFill>
                  <a:schemeClr val="tx1"/>
                </a:solidFill>
              </a:rPr>
              <a:t>3-20</a:t>
            </a:r>
            <a:r>
              <a:rPr lang="zh-CN" altLang="en-US" dirty="0">
                <a:solidFill>
                  <a:schemeClr val="tx1"/>
                </a:solidFill>
              </a:rPr>
              <a:t>）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2"/>
          <p:cNvSpPr>
            <a:spLocks noGrp="1" noChangeArrowheads="1"/>
          </p:cNvSpPr>
          <p:nvPr>
            <p:ph type="title"/>
          </p:nvPr>
        </p:nvSpPr>
        <p:spPr>
          <a:xfrm>
            <a:off x="539552" y="582191"/>
            <a:ext cx="9749134" cy="1190625"/>
          </a:xfrm>
        </p:spPr>
        <p:txBody>
          <a:bodyPr/>
          <a:lstStyle/>
          <a:p>
            <a:pPr eaLnBrk="1" hangingPunct="1"/>
            <a:r>
              <a:rPr lang="zh-CN" altLang="en-US" sz="3600" b="1" dirty="0">
                <a:latin typeface="Times New Roman" pitchFamily="18" charset="0"/>
              </a:rPr>
              <a:t>比例控制闭环直流调速系统的动态稳定性</a:t>
            </a:r>
          </a:p>
        </p:txBody>
      </p:sp>
      <p:sp>
        <p:nvSpPr>
          <p:cNvPr id="57351" name="Rectangle 3"/>
          <p:cNvSpPr>
            <a:spLocks noGrp="1" noChangeArrowheads="1"/>
          </p:cNvSpPr>
          <p:nvPr>
            <p:ph idx="1"/>
          </p:nvPr>
        </p:nvSpPr>
        <p:spPr>
          <a:xfrm>
            <a:off x="899592" y="1628800"/>
            <a:ext cx="8110537" cy="4764088"/>
          </a:xfrm>
        </p:spPr>
        <p:txBody>
          <a:bodyPr/>
          <a:lstStyle/>
          <a:p>
            <a:pPr eaLnBrk="1" hangingPunct="1">
              <a:lnSpc>
                <a:spcPct val="90000"/>
              </a:lnSpc>
            </a:pPr>
            <a:r>
              <a:rPr lang="zh-CN" altLang="en-US" dirty="0">
                <a:latin typeface="Times New Roman" pitchFamily="18" charset="0"/>
              </a:rPr>
              <a:t>比例控制闭环系统的特征方程为</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(3-21)</a:t>
            </a:r>
          </a:p>
          <a:p>
            <a:pPr eaLnBrk="1" hangingPunct="1">
              <a:lnSpc>
                <a:spcPct val="90000"/>
              </a:lnSpc>
            </a:pPr>
            <a:r>
              <a:rPr lang="zh-CN" altLang="en-US" dirty="0">
                <a:latin typeface="Times New Roman" pitchFamily="18" charset="0"/>
              </a:rPr>
              <a:t>根据三阶系统的劳斯</a:t>
            </a:r>
            <a:r>
              <a:rPr lang="en-US" altLang="zh-CN" dirty="0">
                <a:latin typeface="Times New Roman" pitchFamily="18" charset="0"/>
              </a:rPr>
              <a:t>-</a:t>
            </a:r>
            <a:r>
              <a:rPr lang="zh-CN" altLang="en-US" dirty="0">
                <a:latin typeface="Times New Roman" pitchFamily="18" charset="0"/>
              </a:rPr>
              <a:t>古尔维茨判据，系统稳定的充分必要条件是</a:t>
            </a:r>
          </a:p>
          <a:p>
            <a:pPr eaLnBrk="1" hangingPunct="1">
              <a:lnSpc>
                <a:spcPct val="90000"/>
              </a:lnSpc>
              <a:buFont typeface="Wingdings" pitchFamily="2" charset="2"/>
              <a:buNone/>
            </a:pPr>
            <a:endParaRPr lang="zh-CN" altLang="en-US" dirty="0">
              <a:latin typeface="Times New Roman" pitchFamily="18" charset="0"/>
            </a:endParaRPr>
          </a:p>
          <a:p>
            <a:pPr eaLnBrk="1" hangingPunct="1">
              <a:lnSpc>
                <a:spcPct val="90000"/>
              </a:lnSpc>
              <a:buFont typeface="Wingdings" pitchFamily="2" charset="2"/>
              <a:buNone/>
            </a:pPr>
            <a:endParaRPr lang="zh-CN" altLang="en-US" dirty="0">
              <a:latin typeface="Times New Roman" pitchFamily="18" charset="0"/>
            </a:endParaRPr>
          </a:p>
          <a:p>
            <a:pPr eaLnBrk="1" hangingPunct="1">
              <a:lnSpc>
                <a:spcPct val="90000"/>
              </a:lnSpc>
            </a:pPr>
            <a:endParaRPr lang="en-US" altLang="zh-CN" dirty="0">
              <a:latin typeface="Times New Roman" pitchFamily="18" charset="0"/>
            </a:endParaRPr>
          </a:p>
          <a:p>
            <a:pPr eaLnBrk="1" hangingPunct="1">
              <a:lnSpc>
                <a:spcPct val="90000"/>
              </a:lnSpc>
            </a:pPr>
            <a:r>
              <a:rPr lang="zh-CN" altLang="en-US" dirty="0">
                <a:latin typeface="Times New Roman" pitchFamily="18" charset="0"/>
              </a:rPr>
              <a:t>				即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(3-22)</a:t>
            </a:r>
          </a:p>
        </p:txBody>
      </p:sp>
      <p:sp>
        <p:nvSpPr>
          <p:cNvPr id="57352" name="Rectangle 5"/>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46" name="Object 4"/>
          <p:cNvGraphicFramePr>
            <a:graphicFrameLocks noChangeAspect="1"/>
          </p:cNvGraphicFramePr>
          <p:nvPr>
            <p:extLst>
              <p:ext uri="{D42A27DB-BD31-4B8C-83A1-F6EECF244321}">
                <p14:modId xmlns:p14="http://schemas.microsoft.com/office/powerpoint/2010/main" val="751275822"/>
              </p:ext>
            </p:extLst>
          </p:nvPr>
        </p:nvGraphicFramePr>
        <p:xfrm>
          <a:off x="971600" y="2204864"/>
          <a:ext cx="5761038" cy="836612"/>
        </p:xfrm>
        <a:graphic>
          <a:graphicData uri="http://schemas.openxmlformats.org/presentationml/2006/ole">
            <mc:AlternateContent xmlns:mc="http://schemas.openxmlformats.org/markup-compatibility/2006">
              <mc:Choice xmlns:v="urn:schemas-microsoft-com:vml" Requires="v">
                <p:oleObj spid="_x0000_s19458" name="公式" r:id="rId3" imgW="2768600" imgH="393700" progId="Equation.3">
                  <p:embed/>
                </p:oleObj>
              </mc:Choice>
              <mc:Fallback>
                <p:oleObj name="公式" r:id="rId3" imgW="27686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04864"/>
                        <a:ext cx="5761038" cy="836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3" name="Rectangle 7"/>
          <p:cNvSpPr>
            <a:spLocks noChangeArrowheads="1"/>
          </p:cNvSpPr>
          <p:nvPr/>
        </p:nvSpPr>
        <p:spPr bwMode="auto">
          <a:xfrm>
            <a:off x="0" y="3228975"/>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47" name="Object 6"/>
          <p:cNvGraphicFramePr>
            <a:graphicFrameLocks noChangeAspect="1"/>
          </p:cNvGraphicFramePr>
          <p:nvPr>
            <p:extLst>
              <p:ext uri="{D42A27DB-BD31-4B8C-83A1-F6EECF244321}">
                <p14:modId xmlns:p14="http://schemas.microsoft.com/office/powerpoint/2010/main" val="261571084"/>
              </p:ext>
            </p:extLst>
          </p:nvPr>
        </p:nvGraphicFramePr>
        <p:xfrm>
          <a:off x="1979712" y="4005064"/>
          <a:ext cx="4824413" cy="920750"/>
        </p:xfrm>
        <a:graphic>
          <a:graphicData uri="http://schemas.openxmlformats.org/presentationml/2006/ole">
            <mc:AlternateContent xmlns:mc="http://schemas.openxmlformats.org/markup-compatibility/2006">
              <mc:Choice xmlns:v="urn:schemas-microsoft-com:vml" Requires="v">
                <p:oleObj spid="_x0000_s19459" name="公式" r:id="rId5" imgW="2108200" imgH="393700" progId="Equation.3">
                  <p:embed/>
                </p:oleObj>
              </mc:Choice>
              <mc:Fallback>
                <p:oleObj name="公式" r:id="rId5" imgW="21082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712" y="4005064"/>
                        <a:ext cx="4824413"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4" name="Rectangle 9"/>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7348" name="Object 8"/>
          <p:cNvGraphicFramePr>
            <a:graphicFrameLocks noChangeAspect="1"/>
          </p:cNvGraphicFramePr>
          <p:nvPr>
            <p:extLst>
              <p:ext uri="{D42A27DB-BD31-4B8C-83A1-F6EECF244321}">
                <p14:modId xmlns:p14="http://schemas.microsoft.com/office/powerpoint/2010/main" val="3891510140"/>
              </p:ext>
            </p:extLst>
          </p:nvPr>
        </p:nvGraphicFramePr>
        <p:xfrm>
          <a:off x="1475656" y="5157192"/>
          <a:ext cx="2840037" cy="1033463"/>
        </p:xfrm>
        <a:graphic>
          <a:graphicData uri="http://schemas.openxmlformats.org/presentationml/2006/ole">
            <mc:AlternateContent xmlns:mc="http://schemas.openxmlformats.org/markup-compatibility/2006">
              <mc:Choice xmlns:v="urn:schemas-microsoft-com:vml" Requires="v">
                <p:oleObj spid="_x0000_s19460" name="Equation" r:id="rId7" imgW="1295280" imgH="457200" progId="Equation.DSMT4">
                  <p:embed/>
                </p:oleObj>
              </mc:Choice>
              <mc:Fallback>
                <p:oleObj name="Equation" r:id="rId7" imgW="1295280" imgH="457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5656" y="5157192"/>
                        <a:ext cx="2840037" cy="103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9" name="Object 11"/>
          <p:cNvGraphicFramePr>
            <a:graphicFrameLocks noChangeAspect="1"/>
          </p:cNvGraphicFramePr>
          <p:nvPr>
            <p:extLst>
              <p:ext uri="{D42A27DB-BD31-4B8C-83A1-F6EECF244321}">
                <p14:modId xmlns:p14="http://schemas.microsoft.com/office/powerpoint/2010/main" val="1456568969"/>
              </p:ext>
            </p:extLst>
          </p:nvPr>
        </p:nvGraphicFramePr>
        <p:xfrm>
          <a:off x="5148064" y="5085184"/>
          <a:ext cx="2393950" cy="936625"/>
        </p:xfrm>
        <a:graphic>
          <a:graphicData uri="http://schemas.openxmlformats.org/presentationml/2006/ole">
            <mc:AlternateContent xmlns:mc="http://schemas.openxmlformats.org/markup-compatibility/2006">
              <mc:Choice xmlns:v="urn:schemas-microsoft-com:vml" Requires="v">
                <p:oleObj spid="_x0000_s19461" name="Equation" r:id="rId9" imgW="1104840" imgH="431640" progId="Equation.DSMT4">
                  <p:embed/>
                </p:oleObj>
              </mc:Choice>
              <mc:Fallback>
                <p:oleObj name="Equation" r:id="rId9" imgW="1104840" imgH="4316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064" y="5085184"/>
                        <a:ext cx="2393950" cy="936625"/>
                      </a:xfrm>
                      <a:prstGeom prst="rect">
                        <a:avLst/>
                      </a:prstGeom>
                      <a:noFill/>
                      <a:ln>
                        <a:solidFill>
                          <a:srgbClr val="C00000"/>
                        </a:solidFill>
                      </a:ln>
                      <a:effectLst/>
                    </p:spPr>
                  </p:pic>
                </p:oleObj>
              </mc:Fallback>
            </mc:AlternateContent>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p:txBody>
          <a:bodyPr/>
          <a:lstStyle/>
          <a:p>
            <a:pPr eaLnBrk="1" hangingPunct="1"/>
            <a:r>
              <a:rPr lang="zh-CN" altLang="en-US" dirty="0">
                <a:latin typeface="Times New Roman" pitchFamily="18" charset="0"/>
              </a:rPr>
              <a:t>例题 </a:t>
            </a:r>
            <a:r>
              <a:rPr lang="en-US" altLang="zh-CN" dirty="0">
                <a:latin typeface="Times New Roman" pitchFamily="18" charset="0"/>
              </a:rPr>
              <a:t>3-2 </a:t>
            </a:r>
          </a:p>
        </p:txBody>
      </p:sp>
      <p:sp>
        <p:nvSpPr>
          <p:cNvPr id="58374" name="Rectangle 3"/>
          <p:cNvSpPr>
            <a:spLocks noGrp="1" noChangeArrowheads="1"/>
          </p:cNvSpPr>
          <p:nvPr>
            <p:ph idx="1"/>
          </p:nvPr>
        </p:nvSpPr>
        <p:spPr>
          <a:xfrm>
            <a:off x="912813" y="1905000"/>
            <a:ext cx="7043737" cy="4191000"/>
          </a:xfrm>
        </p:spPr>
        <p:txBody>
          <a:bodyPr/>
          <a:lstStyle/>
          <a:p>
            <a:pPr eaLnBrk="1" hangingPunct="1">
              <a:lnSpc>
                <a:spcPts val="5000"/>
              </a:lnSpc>
              <a:spcBef>
                <a:spcPts val="1600"/>
              </a:spcBef>
              <a:buFont typeface="Wingdings" pitchFamily="2" charset="2"/>
              <a:buNone/>
            </a:pPr>
            <a:r>
              <a:rPr lang="en-US" altLang="zh-CN" dirty="0">
                <a:latin typeface="Times New Roman" pitchFamily="18" charset="0"/>
              </a:rPr>
              <a:t>		   </a:t>
            </a:r>
            <a:r>
              <a:rPr lang="zh-CN" altLang="en-US" dirty="0">
                <a:latin typeface="Times New Roman" pitchFamily="18" charset="0"/>
              </a:rPr>
              <a:t>在例题</a:t>
            </a:r>
            <a:r>
              <a:rPr lang="en-US" altLang="zh-CN" dirty="0">
                <a:latin typeface="Times New Roman" pitchFamily="18" charset="0"/>
              </a:rPr>
              <a:t>3-1</a:t>
            </a:r>
            <a:r>
              <a:rPr lang="zh-CN" altLang="en-US" dirty="0">
                <a:latin typeface="Times New Roman" pitchFamily="18" charset="0"/>
              </a:rPr>
              <a:t>中，系统采用的是三相桥式可控整流电路，已知电枢回路总电阻                   ，电感量      </a:t>
            </a:r>
            <a:r>
              <a:rPr lang="en-US" altLang="zh-CN" dirty="0">
                <a:latin typeface="Times New Roman" pitchFamily="18" charset="0"/>
              </a:rPr>
              <a:t>3mH</a:t>
            </a:r>
            <a:r>
              <a:rPr lang="zh-CN" altLang="en-US" dirty="0">
                <a:latin typeface="Times New Roman" pitchFamily="18" charset="0"/>
              </a:rPr>
              <a:t>，系统运动部分的飞轮惯量                          ，试判别系统的稳定性。</a:t>
            </a:r>
          </a:p>
        </p:txBody>
      </p:sp>
      <p:sp>
        <p:nvSpPr>
          <p:cNvPr id="58375" name="Rectangle 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70" name="Object 4"/>
          <p:cNvGraphicFramePr>
            <a:graphicFrameLocks noChangeAspect="1"/>
          </p:cNvGraphicFramePr>
          <p:nvPr>
            <p:extLst>
              <p:ext uri="{D42A27DB-BD31-4B8C-83A1-F6EECF244321}">
                <p14:modId xmlns:p14="http://schemas.microsoft.com/office/powerpoint/2010/main" val="2684978388"/>
              </p:ext>
            </p:extLst>
          </p:nvPr>
        </p:nvGraphicFramePr>
        <p:xfrm>
          <a:off x="1835696" y="3362712"/>
          <a:ext cx="1728787" cy="455612"/>
        </p:xfrm>
        <a:graphic>
          <a:graphicData uri="http://schemas.openxmlformats.org/presentationml/2006/ole">
            <mc:AlternateContent xmlns:mc="http://schemas.openxmlformats.org/markup-compatibility/2006">
              <mc:Choice xmlns:v="urn:schemas-microsoft-com:vml" Requires="v">
                <p:oleObj spid="_x0000_s20482" name="Equation" r:id="rId3" imgW="685502" imgH="177723" progId="Equation.DSMT4">
                  <p:embed/>
                </p:oleObj>
              </mc:Choice>
              <mc:Fallback>
                <p:oleObj name="Equation" r:id="rId3" imgW="685502" imgH="17772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362712"/>
                        <a:ext cx="1728787"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6" name="Rectangle 7"/>
          <p:cNvSpPr>
            <a:spLocks noChangeArrowheads="1"/>
          </p:cNvSpPr>
          <p:nvPr/>
        </p:nvSpPr>
        <p:spPr bwMode="auto">
          <a:xfrm>
            <a:off x="0" y="33528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71" name="Object 6"/>
          <p:cNvGraphicFramePr>
            <a:graphicFrameLocks noChangeAspect="1"/>
          </p:cNvGraphicFramePr>
          <p:nvPr>
            <p:extLst>
              <p:ext uri="{D42A27DB-BD31-4B8C-83A1-F6EECF244321}">
                <p14:modId xmlns:p14="http://schemas.microsoft.com/office/powerpoint/2010/main" val="3022002998"/>
              </p:ext>
            </p:extLst>
          </p:nvPr>
        </p:nvGraphicFramePr>
        <p:xfrm>
          <a:off x="4716016" y="3338900"/>
          <a:ext cx="720725" cy="411163"/>
        </p:xfrm>
        <a:graphic>
          <a:graphicData uri="http://schemas.openxmlformats.org/presentationml/2006/ole">
            <mc:AlternateContent xmlns:mc="http://schemas.openxmlformats.org/markup-compatibility/2006">
              <mc:Choice xmlns:v="urn:schemas-microsoft-com:vml" Requires="v">
                <p:oleObj spid="_x0000_s20483" name="Equation" r:id="rId5" imgW="266469" imgH="152268" progId="Equation.DSMT4">
                  <p:embed/>
                </p:oleObj>
              </mc:Choice>
              <mc:Fallback>
                <p:oleObj name="Equation" r:id="rId5" imgW="266469" imgH="152268"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3338900"/>
                        <a:ext cx="720725"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7" name="Rectangle 9"/>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8372" name="Object 8"/>
          <p:cNvGraphicFramePr>
            <a:graphicFrameLocks noChangeAspect="1"/>
          </p:cNvGraphicFramePr>
          <p:nvPr>
            <p:extLst>
              <p:ext uri="{D42A27DB-BD31-4B8C-83A1-F6EECF244321}">
                <p14:modId xmlns:p14="http://schemas.microsoft.com/office/powerpoint/2010/main" val="4034390157"/>
              </p:ext>
            </p:extLst>
          </p:nvPr>
        </p:nvGraphicFramePr>
        <p:xfrm>
          <a:off x="4211960" y="4005064"/>
          <a:ext cx="2376488" cy="457200"/>
        </p:xfrm>
        <a:graphic>
          <a:graphicData uri="http://schemas.openxmlformats.org/presentationml/2006/ole">
            <mc:AlternateContent xmlns:mc="http://schemas.openxmlformats.org/markup-compatibility/2006">
              <mc:Choice xmlns:v="urn:schemas-microsoft-com:vml" Requires="v">
                <p:oleObj spid="_x0000_s20484" name="公式" r:id="rId7" imgW="1040948" imgH="203112" progId="Equation.3">
                  <p:embed/>
                </p:oleObj>
              </mc:Choice>
              <mc:Fallback>
                <p:oleObj name="公式" r:id="rId7" imgW="1040948" imgH="203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960" y="4005064"/>
                        <a:ext cx="23764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9" name="Rectangle 2"/>
          <p:cNvSpPr>
            <a:spLocks noGrp="1" noChangeArrowheads="1"/>
          </p:cNvSpPr>
          <p:nvPr>
            <p:ph type="title"/>
          </p:nvPr>
        </p:nvSpPr>
        <p:spPr>
          <a:xfrm>
            <a:off x="981075" y="981075"/>
            <a:ext cx="8162925" cy="641350"/>
          </a:xfrm>
        </p:spPr>
        <p:txBody>
          <a:bodyPr/>
          <a:lstStyle/>
          <a:p>
            <a:pPr eaLnBrk="1" hangingPunct="1"/>
            <a:r>
              <a:rPr lang="zh-CN" altLang="en-US" sz="3600">
                <a:latin typeface="Times New Roman" pitchFamily="18" charset="0"/>
              </a:rPr>
              <a:t>解 ：</a:t>
            </a:r>
          </a:p>
        </p:txBody>
      </p:sp>
      <p:sp>
        <p:nvSpPr>
          <p:cNvPr id="59400" name="Rectangle 3"/>
          <p:cNvSpPr>
            <a:spLocks noGrp="1" noChangeArrowheads="1"/>
          </p:cNvSpPr>
          <p:nvPr>
            <p:ph idx="1"/>
          </p:nvPr>
        </p:nvSpPr>
        <p:spPr>
          <a:xfrm>
            <a:off x="1033463" y="1628775"/>
            <a:ext cx="8110537" cy="4191000"/>
          </a:xfrm>
        </p:spPr>
        <p:txBody>
          <a:bodyPr>
            <a:normAutofit fontScale="92500" lnSpcReduction="10000"/>
          </a:bodyPr>
          <a:lstStyle/>
          <a:p>
            <a:pPr eaLnBrk="1" hangingPunct="1">
              <a:lnSpc>
                <a:spcPct val="90000"/>
              </a:lnSpc>
            </a:pPr>
            <a:r>
              <a:rPr lang="zh-CN" altLang="en-US" dirty="0">
                <a:latin typeface="Times New Roman" pitchFamily="18" charset="0"/>
              </a:rPr>
              <a:t>电磁时间常数</a:t>
            </a:r>
            <a:endParaRPr lang="zh-CN" altLang="en-US" sz="2400" dirty="0">
              <a:latin typeface="Times New Roman" pitchFamily="18" charset="0"/>
            </a:endParaRPr>
          </a:p>
          <a:p>
            <a:pPr eaLnBrk="1" hangingPunct="1">
              <a:lnSpc>
                <a:spcPct val="90000"/>
              </a:lnSpc>
            </a:pPr>
            <a:r>
              <a:rPr lang="zh-CN" altLang="en-US" dirty="0">
                <a:latin typeface="Times New Roman" pitchFamily="18" charset="0"/>
              </a:rPr>
              <a:t>机电时间常数                                 </a:t>
            </a:r>
          </a:p>
          <a:p>
            <a:pPr eaLnBrk="1" hangingPunct="1">
              <a:lnSpc>
                <a:spcPct val="90000"/>
              </a:lnSpc>
              <a:buFont typeface="Wingdings" pitchFamily="2" charset="2"/>
              <a:buNone/>
            </a:pPr>
            <a:r>
              <a:rPr lang="zh-CN" altLang="en-US" sz="2400" dirty="0">
                <a:latin typeface="Times New Roman" pitchFamily="18" charset="0"/>
              </a:rPr>
              <a:t>                                                                                  </a:t>
            </a:r>
          </a:p>
          <a:p>
            <a:pPr eaLnBrk="1" hangingPunct="1">
              <a:lnSpc>
                <a:spcPct val="90000"/>
              </a:lnSpc>
            </a:pPr>
            <a:r>
              <a:rPr lang="zh-CN" altLang="en-US" dirty="0">
                <a:latin typeface="Times New Roman" pitchFamily="18" charset="0"/>
              </a:rPr>
              <a:t>晶闸管装置的滞后时间常数为                        </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pPr>
            <a:r>
              <a:rPr lang="zh-CN" altLang="en-US" dirty="0">
                <a:latin typeface="Times New Roman" pitchFamily="18" charset="0"/>
              </a:rPr>
              <a:t>为保证系统稳定，应满足的稳定条件：</a:t>
            </a:r>
          </a:p>
          <a:p>
            <a:pPr eaLnBrk="1" hangingPunct="1">
              <a:lnSpc>
                <a:spcPct val="90000"/>
              </a:lnSpc>
              <a:buFont typeface="Wingdings" pitchFamily="2" charset="2"/>
              <a:buNone/>
            </a:pPr>
            <a:endParaRPr lang="zh-CN" altLang="en-US" dirty="0">
              <a:latin typeface="Times New Roman" pitchFamily="18" charset="0"/>
            </a:endParaRPr>
          </a:p>
          <a:p>
            <a:pPr eaLnBrk="1" hangingPunct="1">
              <a:lnSpc>
                <a:spcPct val="90000"/>
              </a:lnSpc>
              <a:buFont typeface="Wingdings" pitchFamily="2" charset="2"/>
              <a:buNone/>
            </a:pPr>
            <a:endParaRPr lang="zh-CN" altLang="en-US" dirty="0">
              <a:latin typeface="Times New Roman" pitchFamily="18" charset="0"/>
            </a:endParaRPr>
          </a:p>
          <a:p>
            <a:pPr eaLnBrk="1" hangingPunct="1">
              <a:lnSpc>
                <a:spcPct val="120000"/>
              </a:lnSpc>
            </a:pPr>
            <a:r>
              <a:rPr lang="zh-CN" altLang="en-US" dirty="0">
                <a:latin typeface="Times New Roman" pitchFamily="18" charset="0"/>
              </a:rPr>
              <a:t>闭环系统的动态稳定性和例题</a:t>
            </a:r>
            <a:r>
              <a:rPr lang="en-US" altLang="zh-CN" dirty="0">
                <a:latin typeface="Times New Roman" pitchFamily="18" charset="0"/>
              </a:rPr>
              <a:t>3-1</a:t>
            </a:r>
            <a:r>
              <a:rPr lang="zh-CN" altLang="en-US" dirty="0">
                <a:latin typeface="Times New Roman" pitchFamily="18" charset="0"/>
              </a:rPr>
              <a:t>中稳态性能要求                是矛盾的。</a:t>
            </a:r>
          </a:p>
        </p:txBody>
      </p:sp>
      <p:sp>
        <p:nvSpPr>
          <p:cNvPr id="59401" name="Rectangle 5"/>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9394" name="Object 4"/>
          <p:cNvGraphicFramePr>
            <a:graphicFrameLocks noChangeAspect="1"/>
          </p:cNvGraphicFramePr>
          <p:nvPr/>
        </p:nvGraphicFramePr>
        <p:xfrm>
          <a:off x="4143372" y="1571612"/>
          <a:ext cx="2268538" cy="571500"/>
        </p:xfrm>
        <a:graphic>
          <a:graphicData uri="http://schemas.openxmlformats.org/presentationml/2006/ole">
            <mc:AlternateContent xmlns:mc="http://schemas.openxmlformats.org/markup-compatibility/2006">
              <mc:Choice xmlns:v="urn:schemas-microsoft-com:vml" Requires="v">
                <p:oleObj spid="_x0000_s21506" name="公式" r:id="rId3" imgW="1600200" imgH="393480" progId="Equation.3">
                  <p:embed/>
                </p:oleObj>
              </mc:Choice>
              <mc:Fallback>
                <p:oleObj name="公式" r:id="rId3" imgW="160020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1571612"/>
                        <a:ext cx="2268538"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2" name="Rectangle 7"/>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9395" name="Object 6"/>
          <p:cNvGraphicFramePr>
            <a:graphicFrameLocks noChangeAspect="1"/>
          </p:cNvGraphicFramePr>
          <p:nvPr/>
        </p:nvGraphicFramePr>
        <p:xfrm>
          <a:off x="4000496" y="2071678"/>
          <a:ext cx="3316287" cy="736600"/>
        </p:xfrm>
        <a:graphic>
          <a:graphicData uri="http://schemas.openxmlformats.org/presentationml/2006/ole">
            <mc:AlternateContent xmlns:mc="http://schemas.openxmlformats.org/markup-compatibility/2006">
              <mc:Choice xmlns:v="urn:schemas-microsoft-com:vml" Requires="v">
                <p:oleObj spid="_x0000_s21507" name="公式" r:id="rId5" imgW="2793960" imgH="609480" progId="Equation.3">
                  <p:embed/>
                </p:oleObj>
              </mc:Choice>
              <mc:Fallback>
                <p:oleObj name="公式" r:id="rId5" imgW="2793960" imgH="609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496" y="2071678"/>
                        <a:ext cx="3316287"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3"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9396" name="Object 8"/>
          <p:cNvGraphicFramePr>
            <a:graphicFrameLocks noChangeAspect="1"/>
          </p:cNvGraphicFramePr>
          <p:nvPr/>
        </p:nvGraphicFramePr>
        <p:xfrm>
          <a:off x="3786182" y="3143248"/>
          <a:ext cx="1681163" cy="436563"/>
        </p:xfrm>
        <a:graphic>
          <a:graphicData uri="http://schemas.openxmlformats.org/presentationml/2006/ole">
            <mc:AlternateContent xmlns:mc="http://schemas.openxmlformats.org/markup-compatibility/2006">
              <mc:Choice xmlns:v="urn:schemas-microsoft-com:vml" Requires="v">
                <p:oleObj spid="_x0000_s21508" name="公式" r:id="rId7" imgW="888840" imgH="228600" progId="Equation.3">
                  <p:embed/>
                </p:oleObj>
              </mc:Choice>
              <mc:Fallback>
                <p:oleObj name="公式" r:id="rId7" imgW="88884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6182" y="3143248"/>
                        <a:ext cx="1681163"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4" name="Rectangle 11"/>
          <p:cNvSpPr>
            <a:spLocks noChangeArrowheads="1"/>
          </p:cNvSpPr>
          <p:nvPr/>
        </p:nvSpPr>
        <p:spPr bwMode="auto">
          <a:xfrm>
            <a:off x="0" y="31956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9397" name="Object 10"/>
          <p:cNvGraphicFramePr>
            <a:graphicFrameLocks noChangeAspect="1"/>
          </p:cNvGraphicFramePr>
          <p:nvPr/>
        </p:nvGraphicFramePr>
        <p:xfrm>
          <a:off x="1142976" y="3929066"/>
          <a:ext cx="6985000" cy="784225"/>
        </p:xfrm>
        <a:graphic>
          <a:graphicData uri="http://schemas.openxmlformats.org/presentationml/2006/ole">
            <mc:AlternateContent xmlns:mc="http://schemas.openxmlformats.org/markup-compatibility/2006">
              <mc:Choice xmlns:v="urn:schemas-microsoft-com:vml" Requires="v">
                <p:oleObj spid="_x0000_s21509" name="公式" r:id="rId9" imgW="4178300" imgH="457200" progId="Equation.3">
                  <p:embed/>
                </p:oleObj>
              </mc:Choice>
              <mc:Fallback>
                <p:oleObj name="公式" r:id="rId9" imgW="41783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2976" y="3929066"/>
                        <a:ext cx="69850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5" name="Rectangle 1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59398" name="Object 12"/>
          <p:cNvGraphicFramePr>
            <a:graphicFrameLocks noChangeAspect="1"/>
          </p:cNvGraphicFramePr>
          <p:nvPr>
            <p:extLst>
              <p:ext uri="{D42A27DB-BD31-4B8C-83A1-F6EECF244321}">
                <p14:modId xmlns:p14="http://schemas.microsoft.com/office/powerpoint/2010/main" val="2481044278"/>
              </p:ext>
            </p:extLst>
          </p:nvPr>
        </p:nvGraphicFramePr>
        <p:xfrm>
          <a:off x="3635896" y="5517232"/>
          <a:ext cx="1439863" cy="401638"/>
        </p:xfrm>
        <a:graphic>
          <a:graphicData uri="http://schemas.openxmlformats.org/presentationml/2006/ole">
            <mc:AlternateContent xmlns:mc="http://schemas.openxmlformats.org/markup-compatibility/2006">
              <mc:Choice xmlns:v="urn:schemas-microsoft-com:vml" Requires="v">
                <p:oleObj spid="_x0000_s21510" name="Equation" r:id="rId11" imgW="647419" imgH="177723" progId="Equation.DSMT4">
                  <p:embed/>
                </p:oleObj>
              </mc:Choice>
              <mc:Fallback>
                <p:oleObj name="Equation" r:id="rId11" imgW="647419" imgH="17772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5896" y="5517232"/>
                        <a:ext cx="143986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4" name="Rectangle 2"/>
          <p:cNvSpPr>
            <a:spLocks noGrp="1" noChangeArrowheads="1"/>
          </p:cNvSpPr>
          <p:nvPr>
            <p:ph type="title"/>
          </p:nvPr>
        </p:nvSpPr>
        <p:spPr>
          <a:xfrm>
            <a:off x="981075" y="981075"/>
            <a:ext cx="8162925" cy="641350"/>
          </a:xfrm>
        </p:spPr>
        <p:txBody>
          <a:bodyPr/>
          <a:lstStyle/>
          <a:p>
            <a:pPr eaLnBrk="1" hangingPunct="1"/>
            <a:r>
              <a:rPr lang="zh-CN" altLang="en-US" sz="3600" dirty="0">
                <a:latin typeface="Times New Roman" pitchFamily="18" charset="0"/>
              </a:rPr>
              <a:t>例题</a:t>
            </a:r>
            <a:r>
              <a:rPr lang="en-US" altLang="zh-CN" sz="3600" dirty="0">
                <a:latin typeface="Times New Roman" pitchFamily="18" charset="0"/>
              </a:rPr>
              <a:t>3-3 </a:t>
            </a:r>
          </a:p>
        </p:txBody>
      </p:sp>
      <p:sp>
        <p:nvSpPr>
          <p:cNvPr id="60425" name="Rectangle 3"/>
          <p:cNvSpPr>
            <a:spLocks noGrp="1" noChangeArrowheads="1"/>
          </p:cNvSpPr>
          <p:nvPr>
            <p:ph idx="1"/>
          </p:nvPr>
        </p:nvSpPr>
        <p:spPr>
          <a:xfrm>
            <a:off x="250825" y="1916113"/>
            <a:ext cx="8424863" cy="4191000"/>
          </a:xfrm>
        </p:spPr>
        <p:txBody>
          <a:bodyPr/>
          <a:lstStyle/>
          <a:p>
            <a:pPr eaLnBrk="1" hangingPunct="1">
              <a:lnSpc>
                <a:spcPts val="5000"/>
              </a:lnSpc>
              <a:buFont typeface="Wingdings" pitchFamily="2" charset="2"/>
              <a:buNone/>
            </a:pPr>
            <a:r>
              <a:rPr lang="en-US" altLang="zh-CN" dirty="0">
                <a:latin typeface="Times New Roman" pitchFamily="18" charset="0"/>
              </a:rPr>
              <a:t>       </a:t>
            </a:r>
            <a:r>
              <a:rPr lang="zh-CN" altLang="en-US" dirty="0">
                <a:latin typeface="Times New Roman" pitchFamily="18" charset="0"/>
              </a:rPr>
              <a:t>在上题的闭环直流调速系统中，若改用全控型器件的</a:t>
            </a:r>
            <a:r>
              <a:rPr lang="en-US" altLang="zh-CN" dirty="0">
                <a:latin typeface="Times New Roman" pitchFamily="18" charset="0"/>
              </a:rPr>
              <a:t>PWM</a:t>
            </a:r>
            <a:r>
              <a:rPr lang="zh-CN" altLang="en-US" dirty="0">
                <a:latin typeface="Times New Roman" pitchFamily="18" charset="0"/>
              </a:rPr>
              <a:t>调速系统，电动机不变，电枢回路参数为：              ，            ，            ，</a:t>
            </a:r>
            <a:r>
              <a:rPr lang="en-US" altLang="zh-CN" dirty="0">
                <a:latin typeface="Times New Roman" pitchFamily="18" charset="0"/>
              </a:rPr>
              <a:t>PWM</a:t>
            </a:r>
            <a:r>
              <a:rPr lang="zh-CN" altLang="en-US" dirty="0">
                <a:latin typeface="Times New Roman" pitchFamily="18" charset="0"/>
              </a:rPr>
              <a:t>开关频率为</a:t>
            </a:r>
            <a:r>
              <a:rPr lang="en-US" altLang="zh-CN" dirty="0">
                <a:latin typeface="Times New Roman" pitchFamily="18" charset="0"/>
              </a:rPr>
              <a:t>8       </a:t>
            </a:r>
            <a:r>
              <a:rPr lang="zh-CN" altLang="en-US" dirty="0">
                <a:latin typeface="Times New Roman" pitchFamily="18" charset="0"/>
              </a:rPr>
              <a:t>。按同样的稳态性能指标               ，             ，该系统能否稳定？如果对静差率的要求不变，在保证稳定时，系统能够达到的最大调速范围有多少？</a:t>
            </a:r>
          </a:p>
        </p:txBody>
      </p:sp>
      <p:sp>
        <p:nvSpPr>
          <p:cNvPr id="60426" name="Rectangle 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18" name="Object 4"/>
          <p:cNvGraphicFramePr>
            <a:graphicFrameLocks noChangeAspect="1"/>
          </p:cNvGraphicFramePr>
          <p:nvPr>
            <p:extLst>
              <p:ext uri="{D42A27DB-BD31-4B8C-83A1-F6EECF244321}">
                <p14:modId xmlns:p14="http://schemas.microsoft.com/office/powerpoint/2010/main" val="1840543505"/>
              </p:ext>
            </p:extLst>
          </p:nvPr>
        </p:nvGraphicFramePr>
        <p:xfrm>
          <a:off x="1187624" y="3339273"/>
          <a:ext cx="1439863" cy="434975"/>
        </p:xfrm>
        <a:graphic>
          <a:graphicData uri="http://schemas.openxmlformats.org/presentationml/2006/ole">
            <mc:AlternateContent xmlns:mc="http://schemas.openxmlformats.org/markup-compatibility/2006">
              <mc:Choice xmlns:v="urn:schemas-microsoft-com:vml" Requires="v">
                <p:oleObj spid="_x0000_s22530" name="Equation" r:id="rId3" imgW="596641" imgH="177723" progId="Equation.DSMT4">
                  <p:embed/>
                </p:oleObj>
              </mc:Choice>
              <mc:Fallback>
                <p:oleObj name="Equation" r:id="rId3" imgW="596641" imgH="17772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339273"/>
                        <a:ext cx="14398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7" name="Rectangle 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19" name="Object 6"/>
          <p:cNvGraphicFramePr>
            <a:graphicFrameLocks noChangeAspect="1"/>
          </p:cNvGraphicFramePr>
          <p:nvPr>
            <p:extLst>
              <p:ext uri="{D42A27DB-BD31-4B8C-83A1-F6EECF244321}">
                <p14:modId xmlns:p14="http://schemas.microsoft.com/office/powerpoint/2010/main" val="1436333207"/>
              </p:ext>
            </p:extLst>
          </p:nvPr>
        </p:nvGraphicFramePr>
        <p:xfrm>
          <a:off x="2699792" y="3314700"/>
          <a:ext cx="1368425" cy="425450"/>
        </p:xfrm>
        <a:graphic>
          <a:graphicData uri="http://schemas.openxmlformats.org/presentationml/2006/ole">
            <mc:AlternateContent xmlns:mc="http://schemas.openxmlformats.org/markup-compatibility/2006">
              <mc:Choice xmlns:v="urn:schemas-microsoft-com:vml" Requires="v">
                <p:oleObj spid="_x0000_s22531" name="Equation" r:id="rId5" imgW="583693" imgH="177646" progId="Equation.DSMT4">
                  <p:embed/>
                </p:oleObj>
              </mc:Choice>
              <mc:Fallback>
                <p:oleObj name="Equation" r:id="rId5" imgW="583693" imgH="177646"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3314700"/>
                        <a:ext cx="13684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8" name="Rectangle 9"/>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20" name="Object 8"/>
          <p:cNvGraphicFramePr>
            <a:graphicFrameLocks noChangeAspect="1"/>
          </p:cNvGraphicFramePr>
          <p:nvPr>
            <p:extLst>
              <p:ext uri="{D42A27DB-BD31-4B8C-83A1-F6EECF244321}">
                <p14:modId xmlns:p14="http://schemas.microsoft.com/office/powerpoint/2010/main" val="4011170180"/>
              </p:ext>
            </p:extLst>
          </p:nvPr>
        </p:nvGraphicFramePr>
        <p:xfrm>
          <a:off x="4283968" y="3314700"/>
          <a:ext cx="1223962" cy="533400"/>
        </p:xfrm>
        <a:graphic>
          <a:graphicData uri="http://schemas.openxmlformats.org/presentationml/2006/ole">
            <mc:AlternateContent xmlns:mc="http://schemas.openxmlformats.org/markup-compatibility/2006">
              <mc:Choice xmlns:v="urn:schemas-microsoft-com:vml" Requires="v">
                <p:oleObj spid="_x0000_s22532" name="Equation" r:id="rId7" imgW="520700" imgH="228600" progId="Equation.DSMT4">
                  <p:embed/>
                </p:oleObj>
              </mc:Choice>
              <mc:Fallback>
                <p:oleObj name="Equation" r:id="rId7" imgW="520700" imgH="2286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3314700"/>
                        <a:ext cx="122396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1"/>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21" name="Object 10"/>
          <p:cNvGraphicFramePr>
            <a:graphicFrameLocks noChangeAspect="1"/>
          </p:cNvGraphicFramePr>
          <p:nvPr>
            <p:extLst>
              <p:ext uri="{D42A27DB-BD31-4B8C-83A1-F6EECF244321}">
                <p14:modId xmlns:p14="http://schemas.microsoft.com/office/powerpoint/2010/main" val="2960062033"/>
              </p:ext>
            </p:extLst>
          </p:nvPr>
        </p:nvGraphicFramePr>
        <p:xfrm>
          <a:off x="899964" y="4040237"/>
          <a:ext cx="647700" cy="396875"/>
        </p:xfrm>
        <a:graphic>
          <a:graphicData uri="http://schemas.openxmlformats.org/presentationml/2006/ole">
            <mc:AlternateContent xmlns:mc="http://schemas.openxmlformats.org/markup-compatibility/2006">
              <mc:Choice xmlns:v="urn:schemas-microsoft-com:vml" Requires="v">
                <p:oleObj spid="_x0000_s22533" name="Equation" r:id="rId9" imgW="291847" imgH="177646" progId="Equation.DSMT4">
                  <p:embed/>
                </p:oleObj>
              </mc:Choice>
              <mc:Fallback>
                <p:oleObj name="Equation" r:id="rId9" imgW="291847" imgH="177646"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9964" y="4040237"/>
                        <a:ext cx="6477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0"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22" name="Object 12"/>
          <p:cNvGraphicFramePr>
            <a:graphicFrameLocks noChangeAspect="1"/>
          </p:cNvGraphicFramePr>
          <p:nvPr>
            <p:extLst>
              <p:ext uri="{D42A27DB-BD31-4B8C-83A1-F6EECF244321}">
                <p14:modId xmlns:p14="http://schemas.microsoft.com/office/powerpoint/2010/main" val="960643686"/>
              </p:ext>
            </p:extLst>
          </p:nvPr>
        </p:nvGraphicFramePr>
        <p:xfrm>
          <a:off x="5436840" y="3933056"/>
          <a:ext cx="1295400" cy="503238"/>
        </p:xfrm>
        <a:graphic>
          <a:graphicData uri="http://schemas.openxmlformats.org/presentationml/2006/ole">
            <mc:AlternateContent xmlns:mc="http://schemas.openxmlformats.org/markup-compatibility/2006">
              <mc:Choice xmlns:v="urn:schemas-microsoft-com:vml" Requires="v">
                <p:oleObj spid="_x0000_s22534" name="Equation" r:id="rId11" imgW="469696" imgH="177723" progId="Equation.DSMT4">
                  <p:embed/>
                </p:oleObj>
              </mc:Choice>
              <mc:Fallback>
                <p:oleObj name="Equation" r:id="rId11" imgW="469696" imgH="177723"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840" y="3933056"/>
                        <a:ext cx="12954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31" name="Rectangle 1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0423" name="Object 14"/>
          <p:cNvGraphicFramePr>
            <a:graphicFrameLocks noChangeAspect="1"/>
          </p:cNvGraphicFramePr>
          <p:nvPr>
            <p:extLst>
              <p:ext uri="{D42A27DB-BD31-4B8C-83A1-F6EECF244321}">
                <p14:modId xmlns:p14="http://schemas.microsoft.com/office/powerpoint/2010/main" val="3893218522"/>
              </p:ext>
            </p:extLst>
          </p:nvPr>
        </p:nvGraphicFramePr>
        <p:xfrm>
          <a:off x="6876430" y="3933056"/>
          <a:ext cx="1223962" cy="474663"/>
        </p:xfrm>
        <a:graphic>
          <a:graphicData uri="http://schemas.openxmlformats.org/presentationml/2006/ole">
            <mc:AlternateContent xmlns:mc="http://schemas.openxmlformats.org/markup-compatibility/2006">
              <mc:Choice xmlns:v="urn:schemas-microsoft-com:vml" Requires="v">
                <p:oleObj spid="_x0000_s22535" name="Equation" r:id="rId13" imgW="469696" imgH="177723" progId="Equation.DSMT4">
                  <p:embed/>
                </p:oleObj>
              </mc:Choice>
              <mc:Fallback>
                <p:oleObj name="Equation" r:id="rId13" imgW="469696" imgH="177723"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430" y="3933056"/>
                        <a:ext cx="12239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2"/>
          <p:cNvSpPr>
            <a:spLocks noGrp="1" noChangeArrowheads="1"/>
          </p:cNvSpPr>
          <p:nvPr>
            <p:ph type="title"/>
          </p:nvPr>
        </p:nvSpPr>
        <p:spPr>
          <a:xfrm>
            <a:off x="981075" y="1052513"/>
            <a:ext cx="8162925" cy="579437"/>
          </a:xfrm>
        </p:spPr>
        <p:txBody>
          <a:bodyPr/>
          <a:lstStyle/>
          <a:p>
            <a:pPr eaLnBrk="1" hangingPunct="1"/>
            <a:r>
              <a:rPr lang="zh-CN" altLang="en-US" sz="3200">
                <a:latin typeface="Times New Roman" pitchFamily="18" charset="0"/>
              </a:rPr>
              <a:t>解 ：</a:t>
            </a:r>
          </a:p>
        </p:txBody>
      </p:sp>
      <p:sp>
        <p:nvSpPr>
          <p:cNvPr id="61447"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42" name="Object 4"/>
          <p:cNvGraphicFramePr>
            <a:graphicFrameLocks noChangeAspect="1"/>
          </p:cNvGraphicFramePr>
          <p:nvPr/>
        </p:nvGraphicFramePr>
        <p:xfrm>
          <a:off x="1258888" y="1844675"/>
          <a:ext cx="3168650" cy="811213"/>
        </p:xfrm>
        <a:graphic>
          <a:graphicData uri="http://schemas.openxmlformats.org/presentationml/2006/ole">
            <mc:AlternateContent xmlns:mc="http://schemas.openxmlformats.org/markup-compatibility/2006">
              <mc:Choice xmlns:v="urn:schemas-microsoft-com:vml" Requires="v">
                <p:oleObj spid="_x0000_s23554" name="Equation" r:id="rId3" imgW="1524000" imgH="393700" progId="Equation.DSMT4">
                  <p:embed/>
                </p:oleObj>
              </mc:Choice>
              <mc:Fallback>
                <p:oleObj name="Equation" r:id="rId3" imgW="1524000" imgH="3937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3168650"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8" name="Rectangle 7"/>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43" name="Object 6"/>
          <p:cNvGraphicFramePr>
            <a:graphicFrameLocks noChangeAspect="1"/>
          </p:cNvGraphicFramePr>
          <p:nvPr/>
        </p:nvGraphicFramePr>
        <p:xfrm>
          <a:off x="1187450" y="2636838"/>
          <a:ext cx="6048375" cy="1228725"/>
        </p:xfrm>
        <a:graphic>
          <a:graphicData uri="http://schemas.openxmlformats.org/presentationml/2006/ole">
            <mc:AlternateContent xmlns:mc="http://schemas.openxmlformats.org/markup-compatibility/2006">
              <mc:Choice xmlns:v="urn:schemas-microsoft-com:vml" Requires="v">
                <p:oleObj spid="_x0000_s23555" name="Equation" r:id="rId5" imgW="2997200" imgH="609600" progId="Equation.DSMT4">
                  <p:embed/>
                </p:oleObj>
              </mc:Choice>
              <mc:Fallback>
                <p:oleObj name="Equation" r:id="rId5" imgW="2997200" imgH="609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636838"/>
                        <a:ext cx="6048375"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1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44" name="Object 10"/>
          <p:cNvGraphicFramePr>
            <a:graphicFrameLocks noChangeAspect="1"/>
          </p:cNvGraphicFramePr>
          <p:nvPr/>
        </p:nvGraphicFramePr>
        <p:xfrm>
          <a:off x="1258888" y="3860800"/>
          <a:ext cx="3097212" cy="793750"/>
        </p:xfrm>
        <a:graphic>
          <a:graphicData uri="http://schemas.openxmlformats.org/presentationml/2006/ole">
            <mc:AlternateContent xmlns:mc="http://schemas.openxmlformats.org/markup-compatibility/2006">
              <mc:Choice xmlns:v="urn:schemas-microsoft-com:vml" Requires="v">
                <p:oleObj spid="_x0000_s23556" name="Equation" r:id="rId7" imgW="1524000" imgH="393700" progId="Equation.DSMT4">
                  <p:embed/>
                </p:oleObj>
              </mc:Choice>
              <mc:Fallback>
                <p:oleObj name="Equation" r:id="rId7" imgW="1524000" imgH="3937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860800"/>
                        <a:ext cx="3097212"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0" name="Rectangle 13"/>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sp>
        <p:nvSpPr>
          <p:cNvPr id="61451" name="Rectangle 1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445" name="Object 14"/>
          <p:cNvGraphicFramePr>
            <a:graphicFrameLocks noChangeAspect="1"/>
          </p:cNvGraphicFramePr>
          <p:nvPr/>
        </p:nvGraphicFramePr>
        <p:xfrm>
          <a:off x="504825" y="4724400"/>
          <a:ext cx="8278813" cy="877888"/>
        </p:xfrm>
        <a:graphic>
          <a:graphicData uri="http://schemas.openxmlformats.org/presentationml/2006/ole">
            <mc:AlternateContent xmlns:mc="http://schemas.openxmlformats.org/markup-compatibility/2006">
              <mc:Choice xmlns:v="urn:schemas-microsoft-com:vml" Requires="v">
                <p:oleObj spid="_x0000_s23557" name="公式" r:id="rId9" imgW="4317840" imgH="457200" progId="Equation.3">
                  <p:embed/>
                </p:oleObj>
              </mc:Choice>
              <mc:Fallback>
                <p:oleObj name="公式" r:id="rId9" imgW="4317840" imgH="457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825" y="4724400"/>
                        <a:ext cx="8278813"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Rectangle 2"/>
          <p:cNvSpPr>
            <a:spLocks noGrp="1" noChangeArrowheads="1"/>
          </p:cNvSpPr>
          <p:nvPr>
            <p:ph type="title"/>
          </p:nvPr>
        </p:nvSpPr>
        <p:spPr/>
        <p:txBody>
          <a:bodyPr/>
          <a:lstStyle/>
          <a:p>
            <a:pPr eaLnBrk="1" hangingPunct="1"/>
            <a:endParaRPr lang="zh-CN" altLang="zh-CN"/>
          </a:p>
        </p:txBody>
      </p:sp>
      <p:sp>
        <p:nvSpPr>
          <p:cNvPr id="62472" name="Rectangle 3"/>
          <p:cNvSpPr>
            <a:spLocks noGrp="1" noChangeArrowheads="1"/>
          </p:cNvSpPr>
          <p:nvPr>
            <p:ph idx="1"/>
          </p:nvPr>
        </p:nvSpPr>
        <p:spPr>
          <a:xfrm>
            <a:off x="1033463" y="1916113"/>
            <a:ext cx="7715250" cy="4692650"/>
          </a:xfrm>
        </p:spPr>
        <p:txBody>
          <a:bodyPr/>
          <a:lstStyle/>
          <a:p>
            <a:pPr eaLnBrk="1" hangingPunct="1"/>
            <a:r>
              <a:rPr lang="zh-CN" altLang="en-US" dirty="0">
                <a:latin typeface="Times New Roman" pitchFamily="18" charset="0"/>
              </a:rPr>
              <a:t>按照稳态性能指标          、               要求     </a:t>
            </a:r>
          </a:p>
          <a:p>
            <a:pPr eaLnBrk="1" hangingPunct="1"/>
            <a:endParaRPr lang="zh-CN" altLang="en-US" dirty="0">
              <a:latin typeface="Times New Roman" pitchFamily="18" charset="0"/>
            </a:endParaRPr>
          </a:p>
          <a:p>
            <a:pPr eaLnBrk="1" hangingPunct="1"/>
            <a:r>
              <a:rPr lang="zh-CN" altLang="en-US" dirty="0">
                <a:latin typeface="Times New Roman" pitchFamily="18" charset="0"/>
              </a:rPr>
              <a:t>   </a:t>
            </a:r>
          </a:p>
          <a:p>
            <a:pPr eaLnBrk="1" hangingPunct="1"/>
            <a:endParaRPr lang="zh-CN" altLang="en-US" dirty="0">
              <a:latin typeface="Times New Roman" pitchFamily="18" charset="0"/>
            </a:endParaRPr>
          </a:p>
          <a:p>
            <a:pPr eaLnBrk="1" hangingPunct="1"/>
            <a:endParaRPr lang="zh-CN" altLang="en-US" dirty="0">
              <a:latin typeface="Times New Roman" pitchFamily="18" charset="0"/>
            </a:endParaRPr>
          </a:p>
          <a:p>
            <a:pPr eaLnBrk="1" hangingPunct="1"/>
            <a:endParaRPr lang="zh-CN" altLang="en-US" dirty="0">
              <a:latin typeface="Times New Roman" pitchFamily="18" charset="0"/>
            </a:endParaRPr>
          </a:p>
          <a:p>
            <a:pPr eaLnBrk="1" hangingPunct="1"/>
            <a:r>
              <a:rPr lang="en-US" altLang="zh-CN" dirty="0">
                <a:latin typeface="Times New Roman" pitchFamily="18" charset="0"/>
              </a:rPr>
              <a:t>PWM</a:t>
            </a:r>
            <a:r>
              <a:rPr lang="zh-CN" altLang="en-US" dirty="0">
                <a:latin typeface="Times New Roman" pitchFamily="18" charset="0"/>
              </a:rPr>
              <a:t>调速系统能够在满足稳态性能指标要求下稳定运行。 </a:t>
            </a:r>
          </a:p>
        </p:txBody>
      </p:sp>
      <p:sp>
        <p:nvSpPr>
          <p:cNvPr id="62473" name="Rectangle 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6" name="Object 4"/>
          <p:cNvGraphicFramePr>
            <a:graphicFrameLocks noChangeAspect="1"/>
          </p:cNvGraphicFramePr>
          <p:nvPr/>
        </p:nvGraphicFramePr>
        <p:xfrm>
          <a:off x="4643438" y="2060575"/>
          <a:ext cx="1008062" cy="390525"/>
        </p:xfrm>
        <a:graphic>
          <a:graphicData uri="http://schemas.openxmlformats.org/presentationml/2006/ole">
            <mc:AlternateContent xmlns:mc="http://schemas.openxmlformats.org/markup-compatibility/2006">
              <mc:Choice xmlns:v="urn:schemas-microsoft-com:vml" Requires="v">
                <p:oleObj spid="_x0000_s24578" name="Equation" r:id="rId3" imgW="469696" imgH="177723" progId="Equation.DSMT4">
                  <p:embed/>
                </p:oleObj>
              </mc:Choice>
              <mc:Fallback>
                <p:oleObj name="Equation" r:id="rId3" imgW="469696" imgH="17772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060575"/>
                        <a:ext cx="100806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4" name="Rectangle 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7" name="Object 6"/>
          <p:cNvGraphicFramePr>
            <a:graphicFrameLocks noChangeAspect="1"/>
          </p:cNvGraphicFramePr>
          <p:nvPr>
            <p:extLst>
              <p:ext uri="{D42A27DB-BD31-4B8C-83A1-F6EECF244321}">
                <p14:modId xmlns:p14="http://schemas.microsoft.com/office/powerpoint/2010/main" val="85301487"/>
              </p:ext>
            </p:extLst>
          </p:nvPr>
        </p:nvGraphicFramePr>
        <p:xfrm>
          <a:off x="5721803" y="1999885"/>
          <a:ext cx="1152525" cy="447675"/>
        </p:xfrm>
        <a:graphic>
          <a:graphicData uri="http://schemas.openxmlformats.org/presentationml/2006/ole">
            <mc:AlternateContent xmlns:mc="http://schemas.openxmlformats.org/markup-compatibility/2006">
              <mc:Choice xmlns:v="urn:schemas-microsoft-com:vml" Requires="v">
                <p:oleObj spid="_x0000_s24579" name="Equation" r:id="rId5" imgW="469696" imgH="177723" progId="Equation.DSMT4">
                  <p:embed/>
                </p:oleObj>
              </mc:Choice>
              <mc:Fallback>
                <p:oleObj name="Equation" r:id="rId5" imgW="469696" imgH="177723"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1803" y="1999885"/>
                        <a:ext cx="11525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5" name="Rectangle 9"/>
          <p:cNvSpPr>
            <a:spLocks noChangeArrowheads="1"/>
          </p:cNvSpPr>
          <p:nvPr/>
        </p:nvSpPr>
        <p:spPr bwMode="auto">
          <a:xfrm>
            <a:off x="0" y="32527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8" name="Object 8"/>
          <p:cNvGraphicFramePr>
            <a:graphicFrameLocks noChangeAspect="1"/>
          </p:cNvGraphicFramePr>
          <p:nvPr/>
        </p:nvGraphicFramePr>
        <p:xfrm>
          <a:off x="1403350" y="2478088"/>
          <a:ext cx="2447925" cy="747712"/>
        </p:xfrm>
        <a:graphic>
          <a:graphicData uri="http://schemas.openxmlformats.org/presentationml/2006/ole">
            <mc:AlternateContent xmlns:mc="http://schemas.openxmlformats.org/markup-compatibility/2006">
              <mc:Choice xmlns:v="urn:schemas-microsoft-com:vml" Requires="v">
                <p:oleObj spid="_x0000_s24580" name="Equation" r:id="rId7" imgW="1155199" imgH="355446" progId="Equation.DSMT4">
                  <p:embed/>
                </p:oleObj>
              </mc:Choice>
              <mc:Fallback>
                <p:oleObj name="Equation" r:id="rId7" imgW="1155199" imgH="355446"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2478088"/>
                        <a:ext cx="2447925" cy="747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6" name="Rectangle 10"/>
          <p:cNvSpPr>
            <a:spLocks noChangeArrowheads="1"/>
          </p:cNvSpPr>
          <p:nvPr/>
        </p:nvSpPr>
        <p:spPr bwMode="auto">
          <a:xfrm>
            <a:off x="3924300" y="2636838"/>
            <a:ext cx="2190750" cy="457200"/>
          </a:xfrm>
          <a:prstGeom prst="rect">
            <a:avLst/>
          </a:prstGeom>
          <a:noFill/>
          <a:ln w="9525">
            <a:noFill/>
            <a:miter lim="800000"/>
            <a:headEnd/>
            <a:tailEnd/>
          </a:ln>
        </p:spPr>
        <p:txBody>
          <a:bodyPr wrap="none" anchor="ctr">
            <a:spAutoFit/>
          </a:bodyPr>
          <a:lstStyle/>
          <a:p>
            <a:pPr algn="l"/>
            <a:r>
              <a:rPr lang="zh-CN" altLang="en-US">
                <a:solidFill>
                  <a:schemeClr val="tx1"/>
                </a:solidFill>
              </a:rPr>
              <a:t>（见例题</a:t>
            </a:r>
            <a:r>
              <a:rPr lang="en-US" altLang="zh-CN">
                <a:solidFill>
                  <a:schemeClr val="tx1"/>
                </a:solidFill>
              </a:rPr>
              <a:t>2-2</a:t>
            </a:r>
            <a:r>
              <a:rPr lang="zh-CN" altLang="en-US">
                <a:solidFill>
                  <a:schemeClr val="tx1"/>
                </a:solidFill>
              </a:rPr>
              <a:t>） </a:t>
            </a:r>
          </a:p>
        </p:txBody>
      </p:sp>
      <p:sp>
        <p:nvSpPr>
          <p:cNvPr id="62477"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69" name="Object 11"/>
          <p:cNvGraphicFramePr>
            <a:graphicFrameLocks noChangeAspect="1"/>
          </p:cNvGraphicFramePr>
          <p:nvPr/>
        </p:nvGraphicFramePr>
        <p:xfrm>
          <a:off x="1547813" y="3284538"/>
          <a:ext cx="5256212" cy="949325"/>
        </p:xfrm>
        <a:graphic>
          <a:graphicData uri="http://schemas.openxmlformats.org/presentationml/2006/ole">
            <mc:AlternateContent xmlns:mc="http://schemas.openxmlformats.org/markup-compatibility/2006">
              <mc:Choice xmlns:v="urn:schemas-microsoft-com:vml" Requires="v">
                <p:oleObj spid="_x0000_s24581" name="Equation" r:id="rId9" imgW="2374900" imgH="431800" progId="Equation.DSMT4">
                  <p:embed/>
                </p:oleObj>
              </mc:Choice>
              <mc:Fallback>
                <p:oleObj name="Equation" r:id="rId9" imgW="2374900" imgH="431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284538"/>
                        <a:ext cx="525621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8" name="Rectangle 1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470" name="Object 13"/>
          <p:cNvGraphicFramePr>
            <a:graphicFrameLocks noChangeAspect="1"/>
          </p:cNvGraphicFramePr>
          <p:nvPr/>
        </p:nvGraphicFramePr>
        <p:xfrm>
          <a:off x="1619250" y="4365625"/>
          <a:ext cx="4248150" cy="1044575"/>
        </p:xfrm>
        <a:graphic>
          <a:graphicData uri="http://schemas.openxmlformats.org/presentationml/2006/ole">
            <mc:AlternateContent xmlns:mc="http://schemas.openxmlformats.org/markup-compatibility/2006">
              <mc:Choice xmlns:v="urn:schemas-microsoft-com:vml" Requires="v">
                <p:oleObj spid="_x0000_s24582" name="Equation" r:id="rId11" imgW="1815312" imgH="444307" progId="Equation.DSMT4">
                  <p:embed/>
                </p:oleObj>
              </mc:Choice>
              <mc:Fallback>
                <p:oleObj name="Equation" r:id="rId11" imgW="1815312" imgH="444307"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365625"/>
                        <a:ext cx="4248150"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9" name="Text Box 15"/>
          <p:cNvSpPr txBox="1">
            <a:spLocks noChangeArrowheads="1"/>
          </p:cNvSpPr>
          <p:nvPr/>
        </p:nvSpPr>
        <p:spPr bwMode="auto">
          <a:xfrm>
            <a:off x="5724525" y="4508500"/>
            <a:ext cx="1655763" cy="641350"/>
          </a:xfrm>
          <a:prstGeom prst="rect">
            <a:avLst/>
          </a:prstGeom>
          <a:noFill/>
          <a:ln w="9525">
            <a:noFill/>
            <a:miter lim="800000"/>
            <a:headEnd/>
            <a:tailEnd/>
          </a:ln>
        </p:spPr>
        <p:txBody>
          <a:bodyPr>
            <a:spAutoFit/>
          </a:bodyPr>
          <a:lstStyle/>
          <a:p>
            <a:pPr>
              <a:spcBef>
                <a:spcPct val="50000"/>
              </a:spcBef>
            </a:pPr>
            <a:r>
              <a:rPr lang="en-US" altLang="zh-CN" sz="3600">
                <a:solidFill>
                  <a:schemeClr val="tx1"/>
                </a:solidFill>
              </a:rPr>
              <a:t>&lt;337.5</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p:cNvSpPr>
            <a:spLocks noGrp="1" noChangeArrowheads="1"/>
          </p:cNvSpPr>
          <p:nvPr>
            <p:ph type="title"/>
          </p:nvPr>
        </p:nvSpPr>
        <p:spPr/>
        <p:txBody>
          <a:bodyPr/>
          <a:lstStyle/>
          <a:p>
            <a:pPr eaLnBrk="1" hangingPunct="1"/>
            <a:endParaRPr lang="zh-CN" altLang="zh-CN"/>
          </a:p>
        </p:txBody>
      </p:sp>
      <p:sp>
        <p:nvSpPr>
          <p:cNvPr id="63494" name="Rectangle 3"/>
          <p:cNvSpPr>
            <a:spLocks noGrp="1" noChangeArrowheads="1"/>
          </p:cNvSpPr>
          <p:nvPr>
            <p:ph idx="1"/>
          </p:nvPr>
        </p:nvSpPr>
        <p:spPr/>
        <p:txBody>
          <a:bodyPr/>
          <a:lstStyle/>
          <a:p>
            <a:pPr eaLnBrk="1" hangingPunct="1"/>
            <a:r>
              <a:rPr lang="en-US" altLang="zh-CN">
                <a:latin typeface="Times New Roman" pitchFamily="18" charset="0"/>
              </a:rPr>
              <a:t> </a:t>
            </a:r>
            <a:r>
              <a:rPr lang="zh-CN" altLang="en-US">
                <a:latin typeface="Times New Roman" pitchFamily="18" charset="0"/>
              </a:rPr>
              <a:t>若系统处于临界稳定状况， </a:t>
            </a:r>
          </a:p>
        </p:txBody>
      </p:sp>
      <p:sp>
        <p:nvSpPr>
          <p:cNvPr id="63495" name="Rectangle 5"/>
          <p:cNvSpPr>
            <a:spLocks noChangeArrowheads="1"/>
          </p:cNvSpPr>
          <p:nvPr/>
        </p:nvSpPr>
        <p:spPr bwMode="auto">
          <a:xfrm>
            <a:off x="0" y="3357563"/>
            <a:ext cx="9144000" cy="0"/>
          </a:xfrm>
          <a:prstGeom prst="rect">
            <a:avLst/>
          </a:prstGeom>
          <a:noFill/>
          <a:ln w="9525">
            <a:noFill/>
            <a:miter lim="800000"/>
            <a:headEnd/>
            <a:tailEnd/>
          </a:ln>
        </p:spPr>
        <p:txBody>
          <a:bodyPr wrap="none" anchor="ctr">
            <a:spAutoFit/>
          </a:bodyPr>
          <a:lstStyle/>
          <a:p>
            <a:endParaRPr lang="zh-CN" altLang="en-US"/>
          </a:p>
        </p:txBody>
      </p:sp>
      <p:sp>
        <p:nvSpPr>
          <p:cNvPr id="63496" name="Rectangle 7"/>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sp>
        <p:nvSpPr>
          <p:cNvPr id="63497" name="Rectangle 9"/>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0" name="Object 8"/>
          <p:cNvGraphicFramePr>
            <a:graphicFrameLocks noChangeAspect="1"/>
          </p:cNvGraphicFramePr>
          <p:nvPr/>
        </p:nvGraphicFramePr>
        <p:xfrm>
          <a:off x="1619250" y="4437063"/>
          <a:ext cx="5976938" cy="1062037"/>
        </p:xfrm>
        <a:graphic>
          <a:graphicData uri="http://schemas.openxmlformats.org/presentationml/2006/ole">
            <mc:AlternateContent xmlns:mc="http://schemas.openxmlformats.org/markup-compatibility/2006">
              <mc:Choice xmlns:v="urn:schemas-microsoft-com:vml" Requires="v">
                <p:oleObj spid="_x0000_s25602" name="Equation" r:id="rId3" imgW="2413000" imgH="431800" progId="Equation.DSMT4">
                  <p:embed/>
                </p:oleObj>
              </mc:Choice>
              <mc:Fallback>
                <p:oleObj name="Equation" r:id="rId3" imgW="24130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437063"/>
                        <a:ext cx="5976938" cy="1062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8" name="Rectangle 12"/>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1" name="Object 11"/>
          <p:cNvGraphicFramePr>
            <a:graphicFrameLocks noChangeAspect="1"/>
          </p:cNvGraphicFramePr>
          <p:nvPr/>
        </p:nvGraphicFramePr>
        <p:xfrm>
          <a:off x="1692275" y="2565400"/>
          <a:ext cx="1655763" cy="442913"/>
        </p:xfrm>
        <a:graphic>
          <a:graphicData uri="http://schemas.openxmlformats.org/presentationml/2006/ole">
            <mc:AlternateContent xmlns:mc="http://schemas.openxmlformats.org/markup-compatibility/2006">
              <mc:Choice xmlns:v="urn:schemas-microsoft-com:vml" Requires="v">
                <p:oleObj spid="_x0000_s25603" name="公式" r:id="rId5" imgW="672516" imgH="177646" progId="Equation.3">
                  <p:embed/>
                </p:oleObj>
              </mc:Choice>
              <mc:Fallback>
                <p:oleObj name="公式" r:id="rId5" imgW="672516" imgH="17764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565400"/>
                        <a:ext cx="1655763"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9" name="Rectangle 14"/>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2" name="Object 13"/>
          <p:cNvGraphicFramePr>
            <a:graphicFrameLocks noChangeAspect="1"/>
          </p:cNvGraphicFramePr>
          <p:nvPr/>
        </p:nvGraphicFramePr>
        <p:xfrm>
          <a:off x="1547813" y="3213100"/>
          <a:ext cx="4824412" cy="869950"/>
        </p:xfrm>
        <a:graphic>
          <a:graphicData uri="http://schemas.openxmlformats.org/presentationml/2006/ole">
            <mc:AlternateContent xmlns:mc="http://schemas.openxmlformats.org/markup-compatibility/2006">
              <mc:Choice xmlns:v="urn:schemas-microsoft-com:vml" Requires="v">
                <p:oleObj spid="_x0000_s25604" name="公式" r:id="rId7" imgW="2324100" imgH="419100" progId="Equation.3">
                  <p:embed/>
                </p:oleObj>
              </mc:Choice>
              <mc:Fallback>
                <p:oleObj name="公式" r:id="rId7" imgW="2324100" imgH="4191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213100"/>
                        <a:ext cx="4824412"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Grp="1" noChangeArrowheads="1"/>
          </p:cNvSpPr>
          <p:nvPr>
            <p:ph type="title"/>
          </p:nvPr>
        </p:nvSpPr>
        <p:spPr>
          <a:xfrm>
            <a:off x="683568" y="627410"/>
            <a:ext cx="8566150" cy="641350"/>
          </a:xfrm>
        </p:spPr>
        <p:txBody>
          <a:bodyPr/>
          <a:lstStyle/>
          <a:p>
            <a:pPr eaLnBrk="1" hangingPunct="1"/>
            <a:endParaRPr lang="zh-CN" altLang="en-US" sz="3600" dirty="0">
              <a:latin typeface="Times New Roman" pitchFamily="18" charset="0"/>
            </a:endParaRPr>
          </a:p>
        </p:txBody>
      </p:sp>
      <p:sp>
        <p:nvSpPr>
          <p:cNvPr id="175107" name="Rectangle 6"/>
          <p:cNvSpPr>
            <a:spLocks noChangeArrowheads="1"/>
          </p:cNvSpPr>
          <p:nvPr/>
        </p:nvSpPr>
        <p:spPr bwMode="auto">
          <a:xfrm>
            <a:off x="0" y="2414588"/>
            <a:ext cx="9144000" cy="0"/>
          </a:xfrm>
          <a:prstGeom prst="rect">
            <a:avLst/>
          </a:prstGeom>
          <a:noFill/>
          <a:ln w="9525">
            <a:noFill/>
            <a:miter lim="800000"/>
            <a:headEnd/>
            <a:tailEnd/>
          </a:ln>
        </p:spPr>
        <p:txBody>
          <a:bodyPr wrap="none" anchor="ctr">
            <a:spAutoFit/>
          </a:bodyPr>
          <a:lstStyle/>
          <a:p>
            <a:endParaRPr lang="zh-CN" altLang="en-US"/>
          </a:p>
        </p:txBody>
      </p:sp>
      <p:sp>
        <p:nvSpPr>
          <p:cNvPr id="175108" name="Text Box 7"/>
          <p:cNvSpPr txBox="1">
            <a:spLocks noChangeArrowheads="1"/>
          </p:cNvSpPr>
          <p:nvPr/>
        </p:nvSpPr>
        <p:spPr bwMode="auto">
          <a:xfrm>
            <a:off x="1187449" y="5517232"/>
            <a:ext cx="7129463" cy="369332"/>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图</a:t>
            </a:r>
            <a:r>
              <a:rPr lang="en-US" altLang="zh-CN" dirty="0">
                <a:solidFill>
                  <a:schemeClr val="tx1"/>
                </a:solidFill>
              </a:rPr>
              <a:t>3-1	  </a:t>
            </a:r>
            <a:r>
              <a:rPr lang="zh-CN" altLang="en-US" dirty="0">
                <a:solidFill>
                  <a:schemeClr val="tx1"/>
                </a:solidFill>
              </a:rPr>
              <a:t>带转速负反馈的闭环直流调速系统原理框图 </a:t>
            </a:r>
          </a:p>
        </p:txBody>
      </p:sp>
      <p:pic>
        <p:nvPicPr>
          <p:cNvPr id="175109" name="Picture 8" descr="0218"/>
          <p:cNvPicPr>
            <a:picLocks noChangeAspect="1" noChangeArrowheads="1"/>
          </p:cNvPicPr>
          <p:nvPr/>
        </p:nvPicPr>
        <p:blipFill>
          <a:blip r:embed="rId2"/>
          <a:srcRect/>
          <a:stretch>
            <a:fillRect/>
          </a:stretch>
        </p:blipFill>
        <p:spPr bwMode="auto">
          <a:xfrm>
            <a:off x="467544" y="1384378"/>
            <a:ext cx="8172450" cy="3744913"/>
          </a:xfrm>
          <a:prstGeom prst="rect">
            <a:avLst/>
          </a:prstGeom>
          <a:noFill/>
          <a:ln w="9525">
            <a:noFill/>
            <a:miter lim="800000"/>
            <a:headEnd/>
            <a:tailEnd/>
          </a:ln>
        </p:spPr>
      </p:pic>
      <p:sp>
        <p:nvSpPr>
          <p:cNvPr id="4" name="爆炸形 1 3"/>
          <p:cNvSpPr/>
          <p:nvPr/>
        </p:nvSpPr>
        <p:spPr>
          <a:xfrm>
            <a:off x="2427581" y="1268760"/>
            <a:ext cx="2160240" cy="8640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调节器！</a:t>
            </a:r>
          </a:p>
        </p:txBody>
      </p:sp>
      <p:sp>
        <p:nvSpPr>
          <p:cNvPr id="9" name="爆炸形 1 8"/>
          <p:cNvSpPr/>
          <p:nvPr/>
        </p:nvSpPr>
        <p:spPr>
          <a:xfrm>
            <a:off x="6125232" y="5043563"/>
            <a:ext cx="2160240" cy="8640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测速反馈！</a:t>
            </a:r>
          </a:p>
        </p:txBody>
      </p:sp>
      <p:sp>
        <p:nvSpPr>
          <p:cNvPr id="5" name="爆炸形 1 4"/>
          <p:cNvSpPr/>
          <p:nvPr/>
        </p:nvSpPr>
        <p:spPr>
          <a:xfrm>
            <a:off x="4553769" y="-127542"/>
            <a:ext cx="4140300" cy="211638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能否减小转速波动？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55576" y="620688"/>
            <a:ext cx="8162925" cy="1190625"/>
          </a:xfrm>
        </p:spPr>
        <p:txBody>
          <a:bodyPr/>
          <a:lstStyle/>
          <a:p>
            <a:pPr marL="838200" indent="-838200"/>
            <a:r>
              <a:rPr lang="en-US" altLang="zh-CN" sz="3600" dirty="0">
                <a:latin typeface="Times New Roman" pitchFamily="18" charset="0"/>
              </a:rPr>
              <a:t>3.2 </a:t>
            </a:r>
            <a:r>
              <a:rPr lang="zh-CN" altLang="en-US" sz="3600" b="1" dirty="0"/>
              <a:t>无静差的转速闭环直流调速系统</a:t>
            </a:r>
            <a:endParaRPr lang="zh-CN" altLang="en-US" sz="3600" dirty="0">
              <a:latin typeface="Times New Roman" pitchFamily="18" charset="0"/>
            </a:endParaRPr>
          </a:p>
        </p:txBody>
      </p:sp>
      <p:sp>
        <p:nvSpPr>
          <p:cNvPr id="193539" name="Rectangle 3"/>
          <p:cNvSpPr>
            <a:spLocks noGrp="1" noChangeArrowheads="1"/>
          </p:cNvSpPr>
          <p:nvPr>
            <p:ph idx="1"/>
          </p:nvPr>
        </p:nvSpPr>
        <p:spPr/>
        <p:txBody>
          <a:bodyPr/>
          <a:lstStyle/>
          <a:p>
            <a:pPr>
              <a:lnSpc>
                <a:spcPts val="5000"/>
              </a:lnSpc>
            </a:pPr>
            <a:r>
              <a:rPr lang="zh-CN" altLang="en-US" sz="2800" dirty="0">
                <a:latin typeface="Times New Roman" pitchFamily="18" charset="0"/>
              </a:rPr>
              <a:t>在比例控制直流调速系统中，系统转速仍是有降落的。减小稳态误差可能导致系统不稳定。</a:t>
            </a:r>
            <a:r>
              <a:rPr lang="zh-CN" altLang="en-US" sz="2800" dirty="0"/>
              <a:t>能否通过</a:t>
            </a:r>
            <a:r>
              <a:rPr lang="zh-CN" altLang="en-US" sz="2800" dirty="0">
                <a:solidFill>
                  <a:srgbClr val="FF0000"/>
                </a:solidFill>
              </a:rPr>
              <a:t>改进调节器</a:t>
            </a:r>
            <a:r>
              <a:rPr lang="zh-CN" altLang="en-US" sz="2800" dirty="0"/>
              <a:t>实现转速无静差控制呢？如把比例调节器换成</a:t>
            </a:r>
            <a:r>
              <a:rPr lang="en-US" sz="2800" dirty="0"/>
              <a:t>PID</a:t>
            </a:r>
            <a:r>
              <a:rPr lang="zh-CN" altLang="en-US" sz="2800" dirty="0"/>
              <a:t>调节器之后解决这个问题。</a:t>
            </a:r>
            <a:endParaRPr lang="zh-CN" altLang="en-US" sz="2800" dirty="0">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图3-9有静差调速系统突加负载时的动态过程</a:t>
            </a:r>
            <a:br>
              <a:rPr lang="en-US" altLang="zh-CN" sz="3600" b="1" dirty="0"/>
            </a:br>
            <a:endParaRPr lang="zh-CN" altLang="en-US" sz="3600" b="1" dirty="0"/>
          </a:p>
        </p:txBody>
      </p:sp>
      <p:sp>
        <p:nvSpPr>
          <p:cNvPr id="4" name="内容占位符 3"/>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dirty="0"/>
              <a:t>                </a:t>
            </a:r>
            <a:endParaRPr lang="zh-CN" altLang="en-US" dirty="0"/>
          </a:p>
        </p:txBody>
      </p:sp>
      <p:sp>
        <p:nvSpPr>
          <p:cNvPr id="128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Picture 8" descr="0218"/>
          <p:cNvPicPr>
            <a:picLocks noChangeAspect="1" noChangeArrowheads="1"/>
          </p:cNvPicPr>
          <p:nvPr/>
        </p:nvPicPr>
        <p:blipFill>
          <a:blip r:embed="rId3"/>
          <a:srcRect/>
          <a:stretch>
            <a:fillRect/>
          </a:stretch>
        </p:blipFill>
        <p:spPr bwMode="auto">
          <a:xfrm>
            <a:off x="3563888" y="2204864"/>
            <a:ext cx="4714251" cy="2808312"/>
          </a:xfrm>
          <a:prstGeom prst="rect">
            <a:avLst/>
          </a:prstGeom>
          <a:noFill/>
          <a:ln w="9525">
            <a:solidFill>
              <a:srgbClr val="FF0000"/>
            </a:solidFill>
            <a:miter lim="800000"/>
            <a:headEnd/>
            <a:tailEnd/>
          </a:ln>
        </p:spPr>
      </p:pic>
      <p:sp>
        <p:nvSpPr>
          <p:cNvPr id="3" name="椭圆形标注 2"/>
          <p:cNvSpPr/>
          <p:nvPr/>
        </p:nvSpPr>
        <p:spPr>
          <a:xfrm>
            <a:off x="3275856" y="5176962"/>
            <a:ext cx="1728192" cy="1296144"/>
          </a:xfrm>
          <a:prstGeom prst="wedgeEllipseCallout">
            <a:avLst>
              <a:gd name="adj1" fmla="val 41249"/>
              <a:gd name="adj2" fmla="val -1773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不能为零！！</a:t>
            </a:r>
          </a:p>
        </p:txBody>
      </p:sp>
      <p:sp>
        <p:nvSpPr>
          <p:cNvPr id="5"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144369073"/>
              </p:ext>
            </p:extLst>
          </p:nvPr>
        </p:nvGraphicFramePr>
        <p:xfrm>
          <a:off x="395536" y="1772816"/>
          <a:ext cx="3960440" cy="5042470"/>
        </p:xfrm>
        <a:graphic>
          <a:graphicData uri="http://schemas.openxmlformats.org/presentationml/2006/ole">
            <mc:AlternateContent xmlns:mc="http://schemas.openxmlformats.org/markup-compatibility/2006">
              <mc:Choice xmlns:v="urn:schemas-microsoft-com:vml" Requires="v">
                <p:oleObj spid="_x0000_s26626" name="Visio" r:id="rId4" imgW="4600495" imgH="5991405" progId="Visio.Drawing.11">
                  <p:embed/>
                </p:oleObj>
              </mc:Choice>
              <mc:Fallback>
                <p:oleObj name="Visio" r:id="rId4" imgW="4600495" imgH="5991405" progId="Visio.Drawing.11">
                  <p:embed/>
                  <p:pic>
                    <p:nvPicPr>
                      <p:cNvPr id="0" name="Object 77"/>
                      <p:cNvPicPr>
                        <a:picLocks noChangeAspect="1" noChangeArrowheads="1"/>
                      </p:cNvPicPr>
                      <p:nvPr/>
                    </p:nvPicPr>
                    <p:blipFill>
                      <a:blip r:embed="rId5">
                        <a:extLst>
                          <a:ext uri="{28A0092B-C50C-407E-A947-70E740481C1C}">
                            <a14:useLocalDpi xmlns:a14="http://schemas.microsoft.com/office/drawing/2010/main" val="0"/>
                          </a:ext>
                        </a:extLst>
                      </a:blip>
                      <a:srcRect t="4207"/>
                      <a:stretch>
                        <a:fillRect/>
                      </a:stretch>
                    </p:blipFill>
                    <p:spPr bwMode="auto">
                      <a:xfrm>
                        <a:off x="395536" y="1772816"/>
                        <a:ext cx="3960440" cy="5042470"/>
                      </a:xfrm>
                      <a:prstGeom prst="rect">
                        <a:avLst/>
                      </a:prstGeom>
                      <a:noFill/>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827584" y="620688"/>
            <a:ext cx="8162925" cy="641350"/>
          </a:xfrm>
        </p:spPr>
        <p:txBody>
          <a:bodyPr/>
          <a:lstStyle/>
          <a:p>
            <a:pPr eaLnBrk="1" hangingPunct="1"/>
            <a:r>
              <a:rPr lang="en-US" altLang="zh-CN" sz="3600" b="1" dirty="0">
                <a:latin typeface="Times New Roman" pitchFamily="18" charset="0"/>
              </a:rPr>
              <a:t>3.2.1</a:t>
            </a:r>
            <a:r>
              <a:rPr lang="zh-CN" altLang="en-US" sz="3600" b="1" dirty="0">
                <a:latin typeface="Times New Roman" pitchFamily="18" charset="0"/>
              </a:rPr>
              <a:t> 积分调节器和积分控制规律</a:t>
            </a:r>
          </a:p>
        </p:txBody>
      </p:sp>
      <p:sp>
        <p:nvSpPr>
          <p:cNvPr id="64517" name="Rectangle 3"/>
          <p:cNvSpPr>
            <a:spLocks noGrp="1" noChangeArrowheads="1"/>
          </p:cNvSpPr>
          <p:nvPr>
            <p:ph idx="1"/>
          </p:nvPr>
        </p:nvSpPr>
        <p:spPr>
          <a:xfrm>
            <a:off x="647700" y="2028825"/>
            <a:ext cx="7848600" cy="4829175"/>
          </a:xfrm>
        </p:spPr>
        <p:txBody>
          <a:bodyPr/>
          <a:lstStyle/>
          <a:p>
            <a:pPr eaLnBrk="1" hangingPunct="1">
              <a:lnSpc>
                <a:spcPct val="90000"/>
              </a:lnSpc>
            </a:pPr>
            <a:r>
              <a:rPr lang="zh-CN" altLang="en-US" dirty="0">
                <a:latin typeface="Times New Roman" pitchFamily="18" charset="0"/>
              </a:rPr>
              <a:t>在输入转速误差信号</a:t>
            </a:r>
            <a:r>
              <a:rPr lang="en-US" altLang="zh-CN" i="1" dirty="0" err="1">
                <a:latin typeface="Times New Roman" pitchFamily="18" charset="0"/>
              </a:rPr>
              <a:t>ΔU</a:t>
            </a:r>
            <a:r>
              <a:rPr lang="en-US" altLang="zh-CN" i="1" baseline="-25000" dirty="0" err="1">
                <a:latin typeface="Times New Roman" pitchFamily="18" charset="0"/>
              </a:rPr>
              <a:t>n</a:t>
            </a:r>
            <a:r>
              <a:rPr lang="zh-CN" altLang="en-US" dirty="0">
                <a:latin typeface="Times New Roman" pitchFamily="18" charset="0"/>
              </a:rPr>
              <a:t>的作用下，积分调节器的输入输出关系为</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3-23</a:t>
            </a:r>
            <a:r>
              <a:rPr lang="zh-CN" altLang="en-US" dirty="0">
                <a:latin typeface="Times New Roman" pitchFamily="18" charset="0"/>
              </a:rPr>
              <a:t>）</a:t>
            </a:r>
          </a:p>
          <a:p>
            <a:pPr eaLnBrk="1" hangingPunct="1">
              <a:lnSpc>
                <a:spcPct val="90000"/>
              </a:lnSpc>
            </a:pPr>
            <a:r>
              <a:rPr lang="zh-CN" altLang="en-US" dirty="0">
                <a:latin typeface="Times New Roman" pitchFamily="18" charset="0"/>
              </a:rPr>
              <a:t>其传递函数是</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3-24</a:t>
            </a: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其中，</a:t>
            </a:r>
            <a:r>
              <a:rPr lang="en-US" altLang="zh-CN" i="1" dirty="0">
                <a:latin typeface="Times New Roman" pitchFamily="18" charset="0"/>
              </a:rPr>
              <a:t>τ</a:t>
            </a:r>
            <a:r>
              <a:rPr lang="en-US" altLang="zh-CN" dirty="0">
                <a:latin typeface="Times New Roman" pitchFamily="18" charset="0"/>
              </a:rPr>
              <a:t>——</a:t>
            </a:r>
            <a:r>
              <a:rPr lang="zh-CN" altLang="en-US" dirty="0">
                <a:latin typeface="Times New Roman" pitchFamily="18" charset="0"/>
              </a:rPr>
              <a:t>积分时间常数。</a:t>
            </a:r>
          </a:p>
        </p:txBody>
      </p:sp>
      <p:sp>
        <p:nvSpPr>
          <p:cNvPr id="64518"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4514" name="Object 4"/>
          <p:cNvGraphicFramePr>
            <a:graphicFrameLocks noChangeAspect="1"/>
          </p:cNvGraphicFramePr>
          <p:nvPr>
            <p:extLst>
              <p:ext uri="{D42A27DB-BD31-4B8C-83A1-F6EECF244321}">
                <p14:modId xmlns:p14="http://schemas.microsoft.com/office/powerpoint/2010/main" val="3724482848"/>
              </p:ext>
            </p:extLst>
          </p:nvPr>
        </p:nvGraphicFramePr>
        <p:xfrm>
          <a:off x="2357422" y="2876798"/>
          <a:ext cx="2590800" cy="984250"/>
        </p:xfrm>
        <a:graphic>
          <a:graphicData uri="http://schemas.openxmlformats.org/presentationml/2006/ole">
            <mc:AlternateContent xmlns:mc="http://schemas.openxmlformats.org/markup-compatibility/2006">
              <mc:Choice xmlns:v="urn:schemas-microsoft-com:vml" Requires="v">
                <p:oleObj spid="_x0000_s27650" name="公式" r:id="rId3" imgW="1028254" imgH="393529" progId="Equation.3">
                  <p:embed/>
                </p:oleObj>
              </mc:Choice>
              <mc:Fallback>
                <p:oleObj name="公式" r:id="rId3" imgW="1028254"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22" y="2876798"/>
                        <a:ext cx="25908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9"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4515" name="Object 6"/>
          <p:cNvGraphicFramePr>
            <a:graphicFrameLocks noChangeAspect="1"/>
          </p:cNvGraphicFramePr>
          <p:nvPr/>
        </p:nvGraphicFramePr>
        <p:xfrm>
          <a:off x="2428860" y="4357694"/>
          <a:ext cx="1584325" cy="890588"/>
        </p:xfrm>
        <a:graphic>
          <a:graphicData uri="http://schemas.openxmlformats.org/presentationml/2006/ole">
            <mc:AlternateContent xmlns:mc="http://schemas.openxmlformats.org/markup-compatibility/2006">
              <mc:Choice xmlns:v="urn:schemas-microsoft-com:vml" Requires="v">
                <p:oleObj spid="_x0000_s27651" name="公式" r:id="rId5" imgW="698197" imgH="393529" progId="Equation.3">
                  <p:embed/>
                </p:oleObj>
              </mc:Choice>
              <mc:Fallback>
                <p:oleObj name="公式" r:id="rId5" imgW="698197"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860" y="4357694"/>
                        <a:ext cx="1584325" cy="89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5"/>
          <p:cNvSpPr>
            <a:spLocks noChangeArrowheads="1"/>
          </p:cNvSpPr>
          <p:nvPr/>
        </p:nvSpPr>
        <p:spPr bwMode="auto">
          <a:xfrm>
            <a:off x="517525" y="6308725"/>
            <a:ext cx="4352474"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3-10 </a:t>
            </a:r>
            <a:r>
              <a:rPr lang="zh-CN" altLang="en-US" dirty="0">
                <a:solidFill>
                  <a:schemeClr val="tx1"/>
                </a:solidFill>
              </a:rPr>
              <a:t>积分调节器的输入和输出动态过程</a:t>
            </a:r>
          </a:p>
        </p:txBody>
      </p:sp>
      <p:pic>
        <p:nvPicPr>
          <p:cNvPr id="194563" name="Picture 8" descr="0226a"/>
          <p:cNvPicPr>
            <a:picLocks noChangeAspect="1" noChangeArrowheads="1"/>
          </p:cNvPicPr>
          <p:nvPr/>
        </p:nvPicPr>
        <p:blipFill>
          <a:blip r:embed="rId2"/>
          <a:srcRect/>
          <a:stretch>
            <a:fillRect/>
          </a:stretch>
        </p:blipFill>
        <p:spPr bwMode="auto">
          <a:xfrm>
            <a:off x="323850" y="765175"/>
            <a:ext cx="4537075" cy="5335588"/>
          </a:xfrm>
          <a:prstGeom prst="rect">
            <a:avLst/>
          </a:prstGeom>
          <a:noFill/>
          <a:ln w="9525">
            <a:noFill/>
            <a:miter lim="800000"/>
            <a:headEnd/>
            <a:tailEnd/>
          </a:ln>
        </p:spPr>
      </p:pic>
      <p:sp>
        <p:nvSpPr>
          <p:cNvPr id="194564" name="Text Box 4"/>
          <p:cNvSpPr txBox="1">
            <a:spLocks noChangeArrowheads="1"/>
          </p:cNvSpPr>
          <p:nvPr/>
        </p:nvSpPr>
        <p:spPr bwMode="auto">
          <a:xfrm>
            <a:off x="5076825" y="1773238"/>
            <a:ext cx="3671888" cy="3748087"/>
          </a:xfrm>
          <a:prstGeom prst="rect">
            <a:avLst/>
          </a:prstGeom>
          <a:noFill/>
          <a:ln w="9525">
            <a:noFill/>
            <a:miter lim="800000"/>
            <a:headEnd/>
            <a:tailEnd/>
          </a:ln>
        </p:spPr>
        <p:txBody>
          <a:bodyPr>
            <a:spAutoFit/>
          </a:bodyPr>
          <a:lstStyle/>
          <a:p>
            <a:pPr algn="l">
              <a:spcBef>
                <a:spcPct val="50000"/>
              </a:spcBef>
              <a:buClr>
                <a:schemeClr val="folHlink"/>
              </a:buClr>
              <a:buFont typeface="Wingdings" pitchFamily="2" charset="2"/>
              <a:buChar char="n"/>
            </a:pPr>
            <a:r>
              <a:rPr lang="en-US" altLang="zh-CN" sz="3200">
                <a:solidFill>
                  <a:schemeClr val="tx1"/>
                </a:solidFill>
              </a:rPr>
              <a:t> </a:t>
            </a:r>
            <a:r>
              <a:rPr lang="zh-CN" altLang="en-US" sz="3200">
                <a:solidFill>
                  <a:schemeClr val="tx1"/>
                </a:solidFill>
              </a:rPr>
              <a:t>输入</a:t>
            </a:r>
            <a:r>
              <a:rPr lang="en-US" altLang="zh-CN" sz="3200" i="1">
                <a:solidFill>
                  <a:schemeClr val="tx1"/>
                </a:solidFill>
              </a:rPr>
              <a:t>ΔU</a:t>
            </a:r>
            <a:r>
              <a:rPr lang="en-US" altLang="zh-CN" sz="3200" baseline="-25000">
                <a:solidFill>
                  <a:schemeClr val="tx1"/>
                </a:solidFill>
              </a:rPr>
              <a:t>N</a:t>
            </a:r>
            <a:r>
              <a:rPr lang="zh-CN" altLang="en-US" sz="3200">
                <a:solidFill>
                  <a:schemeClr val="tx1"/>
                </a:solidFill>
              </a:rPr>
              <a:t>是阶跃信号，则输出</a:t>
            </a:r>
            <a:r>
              <a:rPr lang="en-US" altLang="zh-CN" sz="3200" i="1">
                <a:solidFill>
                  <a:schemeClr val="tx1"/>
                </a:solidFill>
              </a:rPr>
              <a:t>U</a:t>
            </a:r>
            <a:r>
              <a:rPr lang="en-US" altLang="zh-CN" sz="3200" baseline="-25000">
                <a:solidFill>
                  <a:schemeClr val="tx1"/>
                </a:solidFill>
              </a:rPr>
              <a:t>c</a:t>
            </a:r>
            <a:r>
              <a:rPr lang="en-US" altLang="zh-CN" sz="3200">
                <a:solidFill>
                  <a:schemeClr val="tx1"/>
                </a:solidFill>
              </a:rPr>
              <a:t>  </a:t>
            </a:r>
            <a:r>
              <a:rPr lang="zh-CN" altLang="en-US" sz="3200">
                <a:solidFill>
                  <a:schemeClr val="tx1"/>
                </a:solidFill>
              </a:rPr>
              <a:t>按线性规律增长。</a:t>
            </a:r>
          </a:p>
          <a:p>
            <a:pPr algn="l">
              <a:spcBef>
                <a:spcPct val="50000"/>
              </a:spcBef>
              <a:buClr>
                <a:schemeClr val="folHlink"/>
              </a:buClr>
              <a:buFont typeface="Wingdings" pitchFamily="2" charset="2"/>
              <a:buChar char="n"/>
            </a:pPr>
            <a:r>
              <a:rPr lang="zh-CN" altLang="en-US" sz="3200">
                <a:solidFill>
                  <a:schemeClr val="tx1"/>
                </a:solidFill>
              </a:rPr>
              <a:t>当输出值达到积分调节器输出的饱和值</a:t>
            </a:r>
            <a:r>
              <a:rPr lang="en-US" altLang="zh-CN" sz="3200" i="1">
                <a:solidFill>
                  <a:schemeClr val="tx1"/>
                </a:solidFill>
              </a:rPr>
              <a:t>U</a:t>
            </a:r>
            <a:r>
              <a:rPr lang="en-US" altLang="zh-CN" sz="3200" baseline="-25000">
                <a:solidFill>
                  <a:schemeClr val="tx1"/>
                </a:solidFill>
              </a:rPr>
              <a:t>cm</a:t>
            </a:r>
            <a:r>
              <a:rPr lang="zh-CN" altLang="en-US" sz="3200">
                <a:solidFill>
                  <a:schemeClr val="tx1"/>
                </a:solidFill>
              </a:rPr>
              <a:t>时，便维持在</a:t>
            </a:r>
            <a:r>
              <a:rPr lang="en-US" altLang="zh-CN" sz="3200" i="1">
                <a:solidFill>
                  <a:schemeClr val="tx1"/>
                </a:solidFill>
              </a:rPr>
              <a:t>U</a:t>
            </a:r>
            <a:r>
              <a:rPr lang="en-US" altLang="zh-CN" sz="3200" baseline="-25000">
                <a:solidFill>
                  <a:schemeClr val="tx1"/>
                </a:solidFill>
              </a:rPr>
              <a:t>cm</a:t>
            </a:r>
            <a:r>
              <a:rPr lang="zh-CN" altLang="en-US" sz="3200">
                <a:solidFill>
                  <a:schemeClr val="tx1"/>
                </a:solidFill>
              </a:rPr>
              <a:t>不变。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5"/>
          <p:cNvSpPr>
            <a:spLocks noChangeArrowheads="1"/>
          </p:cNvSpPr>
          <p:nvPr/>
        </p:nvSpPr>
        <p:spPr bwMode="auto">
          <a:xfrm>
            <a:off x="0" y="1900238"/>
            <a:ext cx="9144000" cy="0"/>
          </a:xfrm>
          <a:prstGeom prst="rect">
            <a:avLst/>
          </a:prstGeom>
          <a:noFill/>
          <a:ln w="9525">
            <a:noFill/>
            <a:miter lim="800000"/>
            <a:headEnd/>
            <a:tailEnd/>
          </a:ln>
        </p:spPr>
        <p:txBody>
          <a:bodyPr wrap="none" anchor="ctr">
            <a:spAutoFit/>
          </a:bodyPr>
          <a:lstStyle/>
          <a:p>
            <a:endParaRPr lang="zh-CN" altLang="en-US"/>
          </a:p>
        </p:txBody>
      </p:sp>
      <p:sp>
        <p:nvSpPr>
          <p:cNvPr id="195587" name="Rectangle 6"/>
          <p:cNvSpPr>
            <a:spLocks noChangeArrowheads="1"/>
          </p:cNvSpPr>
          <p:nvPr/>
        </p:nvSpPr>
        <p:spPr bwMode="auto">
          <a:xfrm>
            <a:off x="684212" y="5518973"/>
            <a:ext cx="3455739" cy="646331"/>
          </a:xfrm>
          <a:prstGeom prst="rect">
            <a:avLst/>
          </a:prstGeom>
          <a:noFill/>
          <a:ln w="9525">
            <a:noFill/>
            <a:miter lim="800000"/>
            <a:headEnd/>
            <a:tailEnd/>
          </a:ln>
        </p:spPr>
        <p:txBody>
          <a:bodyPr wrap="square" anchor="ctr">
            <a:spAutoFit/>
          </a:bodyPr>
          <a:lstStyle/>
          <a:p>
            <a:r>
              <a:rPr lang="zh-CN" altLang="en-US" dirty="0">
                <a:solidFill>
                  <a:schemeClr val="tx1"/>
                </a:solidFill>
              </a:rPr>
              <a:t>图</a:t>
            </a:r>
            <a:r>
              <a:rPr lang="en-US" altLang="zh-CN" dirty="0">
                <a:solidFill>
                  <a:schemeClr val="tx1"/>
                </a:solidFill>
              </a:rPr>
              <a:t>3-10 </a:t>
            </a:r>
            <a:r>
              <a:rPr lang="zh-CN" altLang="en-US" dirty="0">
                <a:solidFill>
                  <a:schemeClr val="tx1"/>
                </a:solidFill>
              </a:rPr>
              <a:t>积分调节器的</a:t>
            </a:r>
          </a:p>
          <a:p>
            <a:r>
              <a:rPr lang="zh-CN" altLang="en-US" dirty="0">
                <a:solidFill>
                  <a:schemeClr val="tx1"/>
                </a:solidFill>
              </a:rPr>
              <a:t>输入和输出动态过程</a:t>
            </a:r>
          </a:p>
        </p:txBody>
      </p:sp>
      <p:sp>
        <p:nvSpPr>
          <p:cNvPr id="195588" name="Text Box 7"/>
          <p:cNvSpPr txBox="1">
            <a:spLocks noChangeArrowheads="1"/>
          </p:cNvSpPr>
          <p:nvPr/>
        </p:nvSpPr>
        <p:spPr bwMode="auto">
          <a:xfrm>
            <a:off x="4716016" y="847790"/>
            <a:ext cx="4032250" cy="5489067"/>
          </a:xfrm>
          <a:prstGeom prst="rect">
            <a:avLst/>
          </a:prstGeom>
          <a:noFill/>
          <a:ln w="9525">
            <a:noFill/>
            <a:miter lim="800000"/>
            <a:headEnd/>
            <a:tailEnd/>
          </a:ln>
        </p:spPr>
        <p:txBody>
          <a:bodyPr>
            <a:spAutoFit/>
          </a:bodyPr>
          <a:lstStyle/>
          <a:p>
            <a:pPr algn="l">
              <a:lnSpc>
                <a:spcPts val="4500"/>
              </a:lnSpc>
              <a:spcBef>
                <a:spcPct val="50000"/>
              </a:spcBef>
              <a:buClr>
                <a:schemeClr val="folHlink"/>
              </a:buClr>
              <a:buFont typeface="Wingdings" pitchFamily="2" charset="2"/>
              <a:buChar char="n"/>
            </a:pPr>
            <a:r>
              <a:rPr lang="zh-CN" altLang="en-US" sz="3200" b="1" dirty="0">
                <a:solidFill>
                  <a:schemeClr val="tx1"/>
                </a:solidFill>
              </a:rPr>
              <a:t>只要</a:t>
            </a:r>
            <a:r>
              <a:rPr lang="en-US" altLang="zh-CN" sz="3200" b="1" i="1" dirty="0" err="1">
                <a:solidFill>
                  <a:schemeClr val="tx1"/>
                </a:solidFill>
              </a:rPr>
              <a:t>ΔU</a:t>
            </a:r>
            <a:r>
              <a:rPr lang="en-US" altLang="zh-CN" sz="3200" b="1" i="1" baseline="-25000" dirty="0" err="1">
                <a:solidFill>
                  <a:schemeClr val="tx1"/>
                </a:solidFill>
              </a:rPr>
              <a:t>n</a:t>
            </a:r>
            <a:r>
              <a:rPr lang="en-US" altLang="zh-CN" sz="3200" b="1" dirty="0">
                <a:solidFill>
                  <a:schemeClr val="tx1"/>
                </a:solidFill>
              </a:rPr>
              <a:t>&gt;0</a:t>
            </a:r>
            <a:r>
              <a:rPr lang="zh-CN" altLang="en-US" sz="3200" b="1" dirty="0">
                <a:solidFill>
                  <a:schemeClr val="tx1"/>
                </a:solidFill>
              </a:rPr>
              <a:t>，积分调节器的输出</a:t>
            </a:r>
            <a:r>
              <a:rPr lang="en-US" altLang="zh-CN" sz="3200" b="1" i="1" dirty="0" err="1">
                <a:solidFill>
                  <a:schemeClr val="tx1"/>
                </a:solidFill>
              </a:rPr>
              <a:t>U</a:t>
            </a:r>
            <a:r>
              <a:rPr lang="en-US" altLang="zh-CN" sz="3200" b="1" i="1" baseline="-25000" dirty="0" err="1">
                <a:solidFill>
                  <a:schemeClr val="tx1"/>
                </a:solidFill>
              </a:rPr>
              <a:t>c</a:t>
            </a:r>
            <a:r>
              <a:rPr lang="zh-CN" altLang="en-US" sz="3200" b="1" dirty="0">
                <a:solidFill>
                  <a:schemeClr val="tx1"/>
                </a:solidFill>
              </a:rPr>
              <a:t>便一直增长；只有达到</a:t>
            </a:r>
            <a:r>
              <a:rPr lang="en-US" altLang="zh-CN" sz="3200" b="1" i="1" dirty="0" err="1">
                <a:solidFill>
                  <a:schemeClr val="tx1"/>
                </a:solidFill>
              </a:rPr>
              <a:t>ΔU</a:t>
            </a:r>
            <a:r>
              <a:rPr lang="en-US" altLang="zh-CN" sz="3200" b="1" i="1" baseline="-25000" dirty="0" err="1">
                <a:solidFill>
                  <a:schemeClr val="tx1"/>
                </a:solidFill>
              </a:rPr>
              <a:t>n</a:t>
            </a:r>
            <a:r>
              <a:rPr lang="en-US" altLang="zh-CN" sz="3200" b="1" dirty="0">
                <a:solidFill>
                  <a:schemeClr val="tx1"/>
                </a:solidFill>
              </a:rPr>
              <a:t>=0</a:t>
            </a:r>
            <a:r>
              <a:rPr lang="zh-CN" altLang="en-US" sz="3200" b="1" dirty="0">
                <a:solidFill>
                  <a:schemeClr val="tx1"/>
                </a:solidFill>
              </a:rPr>
              <a:t>时， </a:t>
            </a:r>
            <a:r>
              <a:rPr lang="en-US" altLang="zh-CN" sz="3200" b="1" i="1" dirty="0" err="1">
                <a:solidFill>
                  <a:schemeClr val="tx1"/>
                </a:solidFill>
              </a:rPr>
              <a:t>U</a:t>
            </a:r>
            <a:r>
              <a:rPr lang="en-US" altLang="zh-CN" sz="3200" b="1" i="1" baseline="-25000" dirty="0" err="1">
                <a:solidFill>
                  <a:schemeClr val="tx1"/>
                </a:solidFill>
              </a:rPr>
              <a:t>c</a:t>
            </a:r>
            <a:r>
              <a:rPr lang="zh-CN" altLang="en-US" sz="3200" b="1" dirty="0">
                <a:solidFill>
                  <a:schemeClr val="tx1"/>
                </a:solidFill>
              </a:rPr>
              <a:t>才停止上升；只有到</a:t>
            </a:r>
            <a:r>
              <a:rPr lang="en-US" altLang="zh-CN" sz="3200" b="1" i="1" dirty="0" err="1">
                <a:solidFill>
                  <a:schemeClr val="tx1"/>
                </a:solidFill>
              </a:rPr>
              <a:t>ΔU</a:t>
            </a:r>
            <a:r>
              <a:rPr lang="en-US" altLang="zh-CN" sz="3200" b="1" i="1" baseline="-25000" dirty="0" err="1">
                <a:solidFill>
                  <a:schemeClr val="tx1"/>
                </a:solidFill>
              </a:rPr>
              <a:t>n</a:t>
            </a:r>
            <a:r>
              <a:rPr lang="zh-CN" altLang="en-US" sz="3200" b="1" dirty="0">
                <a:solidFill>
                  <a:schemeClr val="tx1"/>
                </a:solidFill>
              </a:rPr>
              <a:t>变负， </a:t>
            </a:r>
            <a:r>
              <a:rPr lang="en-US" altLang="zh-CN" sz="3200" b="1" i="1" dirty="0" err="1">
                <a:solidFill>
                  <a:schemeClr val="tx1"/>
                </a:solidFill>
              </a:rPr>
              <a:t>U</a:t>
            </a:r>
            <a:r>
              <a:rPr lang="en-US" altLang="zh-CN" sz="3200" b="1" i="1" baseline="-25000" dirty="0" err="1">
                <a:solidFill>
                  <a:schemeClr val="tx1"/>
                </a:solidFill>
              </a:rPr>
              <a:t>c</a:t>
            </a:r>
            <a:r>
              <a:rPr lang="zh-CN" altLang="en-US" sz="3200" b="1" dirty="0">
                <a:solidFill>
                  <a:schemeClr val="tx1"/>
                </a:solidFill>
              </a:rPr>
              <a:t>才会下降。</a:t>
            </a:r>
          </a:p>
          <a:p>
            <a:pPr algn="l">
              <a:lnSpc>
                <a:spcPts val="4500"/>
              </a:lnSpc>
              <a:spcBef>
                <a:spcPct val="50000"/>
              </a:spcBef>
              <a:buClr>
                <a:schemeClr val="folHlink"/>
              </a:buClr>
              <a:buFont typeface="Wingdings" pitchFamily="2" charset="2"/>
              <a:buChar char="n"/>
            </a:pPr>
            <a:r>
              <a:rPr lang="zh-CN" altLang="en-US" sz="3200" b="1" dirty="0">
                <a:solidFill>
                  <a:schemeClr val="tx1"/>
                </a:solidFill>
              </a:rPr>
              <a:t>当</a:t>
            </a:r>
            <a:r>
              <a:rPr lang="en-US" altLang="zh-CN" sz="3200" b="1" i="1" dirty="0" err="1">
                <a:solidFill>
                  <a:schemeClr val="tx1"/>
                </a:solidFill>
              </a:rPr>
              <a:t>ΔU</a:t>
            </a:r>
            <a:r>
              <a:rPr lang="en-US" altLang="zh-CN" sz="3200" b="1" i="1" baseline="-25000" dirty="0" err="1">
                <a:solidFill>
                  <a:schemeClr val="tx1"/>
                </a:solidFill>
              </a:rPr>
              <a:t>n</a:t>
            </a:r>
            <a:r>
              <a:rPr lang="en-US" altLang="zh-CN" sz="3200" b="1" dirty="0">
                <a:solidFill>
                  <a:schemeClr val="tx1"/>
                </a:solidFill>
              </a:rPr>
              <a:t>=0</a:t>
            </a:r>
            <a:r>
              <a:rPr lang="zh-CN" altLang="en-US" sz="3200" b="1" dirty="0">
                <a:solidFill>
                  <a:schemeClr val="tx1"/>
                </a:solidFill>
              </a:rPr>
              <a:t>时， </a:t>
            </a:r>
            <a:r>
              <a:rPr lang="en-US" altLang="zh-CN" sz="3200" b="1" i="1" dirty="0" err="1">
                <a:solidFill>
                  <a:schemeClr val="tx1"/>
                </a:solidFill>
              </a:rPr>
              <a:t>U</a:t>
            </a:r>
            <a:r>
              <a:rPr lang="en-US" altLang="zh-CN" sz="3200" b="1" i="1" baseline="-25000" dirty="0" err="1">
                <a:solidFill>
                  <a:schemeClr val="tx1"/>
                </a:solidFill>
              </a:rPr>
              <a:t>c</a:t>
            </a:r>
            <a:r>
              <a:rPr lang="zh-CN" altLang="en-US" sz="3200" b="1" dirty="0">
                <a:solidFill>
                  <a:schemeClr val="tx1"/>
                </a:solidFill>
              </a:rPr>
              <a:t>并不是零，而是某一个固定值</a:t>
            </a:r>
            <a:r>
              <a:rPr lang="en-US" altLang="zh-CN" sz="3200" b="1" i="1" dirty="0" err="1">
                <a:solidFill>
                  <a:schemeClr val="tx1"/>
                </a:solidFill>
              </a:rPr>
              <a:t>U</a:t>
            </a:r>
            <a:r>
              <a:rPr lang="en-US" altLang="zh-CN" sz="3200" b="1" i="1" baseline="-25000" dirty="0" err="1">
                <a:solidFill>
                  <a:schemeClr val="tx1"/>
                </a:solidFill>
              </a:rPr>
              <a:t>cf</a:t>
            </a:r>
            <a:r>
              <a:rPr lang="en-US" altLang="zh-CN" sz="3200" b="1" baseline="-25000" dirty="0">
                <a:solidFill>
                  <a:schemeClr val="tx1"/>
                </a:solidFill>
              </a:rPr>
              <a:t> </a:t>
            </a:r>
          </a:p>
        </p:txBody>
      </p:sp>
      <p:pic>
        <p:nvPicPr>
          <p:cNvPr id="195589" name="Picture 8" descr="0226b"/>
          <p:cNvPicPr>
            <a:picLocks noChangeAspect="1" noChangeArrowheads="1"/>
          </p:cNvPicPr>
          <p:nvPr/>
        </p:nvPicPr>
        <p:blipFill>
          <a:blip r:embed="rId2"/>
          <a:srcRect/>
          <a:stretch>
            <a:fillRect/>
          </a:stretch>
        </p:blipFill>
        <p:spPr bwMode="auto">
          <a:xfrm>
            <a:off x="539749" y="620713"/>
            <a:ext cx="3706813" cy="4895850"/>
          </a:xfrm>
          <a:prstGeom prst="rect">
            <a:avLst/>
          </a:prstGeom>
          <a:noFill/>
          <a:ln w="9525">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3"/>
          <p:cNvSpPr>
            <a:spLocks noGrp="1" noChangeArrowheads="1"/>
          </p:cNvSpPr>
          <p:nvPr>
            <p:ph idx="1"/>
          </p:nvPr>
        </p:nvSpPr>
        <p:spPr>
          <a:xfrm>
            <a:off x="395536" y="972343"/>
            <a:ext cx="4535488" cy="4616897"/>
          </a:xfrm>
        </p:spPr>
        <p:txBody>
          <a:bodyPr/>
          <a:lstStyle/>
          <a:p>
            <a:pPr eaLnBrk="1" hangingPunct="1"/>
            <a:r>
              <a:rPr lang="zh-CN" altLang="en-US" dirty="0"/>
              <a:t>突加负载时，</a:t>
            </a:r>
            <a:r>
              <a:rPr lang="zh-CN" altLang="en-US" dirty="0">
                <a:latin typeface="Times New Roman" pitchFamily="18" charset="0"/>
              </a:rPr>
              <a:t>由于</a:t>
            </a:r>
            <a:r>
              <a:rPr lang="en-US" altLang="zh-CN" i="1" dirty="0" err="1">
                <a:latin typeface="Times New Roman" pitchFamily="18" charset="0"/>
              </a:rPr>
              <a:t>I</a:t>
            </a:r>
            <a:r>
              <a:rPr lang="en-US" altLang="zh-CN" baseline="-25000" dirty="0" err="1">
                <a:latin typeface="Times New Roman" pitchFamily="18" charset="0"/>
              </a:rPr>
              <a:t>dl</a:t>
            </a:r>
            <a:r>
              <a:rPr lang="zh-CN" altLang="en-US" dirty="0">
                <a:latin typeface="Times New Roman" pitchFamily="18" charset="0"/>
              </a:rPr>
              <a:t>的增加，转速</a:t>
            </a:r>
            <a:r>
              <a:rPr lang="en-US" altLang="zh-CN" i="1" dirty="0">
                <a:latin typeface="Times New Roman" pitchFamily="18" charset="0"/>
              </a:rPr>
              <a:t>n</a:t>
            </a:r>
            <a:r>
              <a:rPr lang="zh-CN" altLang="en-US" dirty="0">
                <a:latin typeface="Times New Roman" pitchFamily="18" charset="0"/>
              </a:rPr>
              <a:t>下降，导致</a:t>
            </a:r>
            <a:r>
              <a:rPr lang="en-US" altLang="zh-CN" i="1" dirty="0" err="1">
                <a:latin typeface="Times New Roman" pitchFamily="18" charset="0"/>
              </a:rPr>
              <a:t>ΔU</a:t>
            </a:r>
            <a:r>
              <a:rPr lang="en-US" altLang="zh-CN" baseline="-25000" dirty="0" err="1">
                <a:latin typeface="Times New Roman" pitchFamily="18" charset="0"/>
              </a:rPr>
              <a:t>n</a:t>
            </a:r>
            <a:r>
              <a:rPr lang="zh-CN" altLang="en-US" dirty="0">
                <a:latin typeface="Times New Roman" pitchFamily="18" charset="0"/>
              </a:rPr>
              <a:t>变正，</a:t>
            </a:r>
          </a:p>
          <a:p>
            <a:pPr eaLnBrk="1" hangingPunct="1"/>
            <a:r>
              <a:rPr lang="zh-CN" altLang="en-US" dirty="0">
                <a:latin typeface="Times New Roman" pitchFamily="18" charset="0"/>
              </a:rPr>
              <a:t>最终进入新的稳态  。</a:t>
            </a:r>
          </a:p>
        </p:txBody>
      </p:sp>
      <p:sp>
        <p:nvSpPr>
          <p:cNvPr id="655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5544" name="Rectangle 6"/>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38" name="Object 7"/>
          <p:cNvGraphicFramePr>
            <a:graphicFrameLocks noChangeAspect="1"/>
          </p:cNvGraphicFramePr>
          <p:nvPr>
            <p:extLst>
              <p:ext uri="{D42A27DB-BD31-4B8C-83A1-F6EECF244321}">
                <p14:modId xmlns:p14="http://schemas.microsoft.com/office/powerpoint/2010/main" val="2656482597"/>
              </p:ext>
            </p:extLst>
          </p:nvPr>
        </p:nvGraphicFramePr>
        <p:xfrm>
          <a:off x="1187624" y="4165773"/>
          <a:ext cx="1150937" cy="487363"/>
        </p:xfrm>
        <a:graphic>
          <a:graphicData uri="http://schemas.openxmlformats.org/presentationml/2006/ole">
            <mc:AlternateContent xmlns:mc="http://schemas.openxmlformats.org/markup-compatibility/2006">
              <mc:Choice xmlns:v="urn:schemas-microsoft-com:vml" Requires="v">
                <p:oleObj spid="_x0000_s28674" name="公式" r:id="rId3" imgW="558558" imgH="241195" progId="Equation.3">
                  <p:embed/>
                </p:oleObj>
              </mc:Choice>
              <mc:Fallback>
                <p:oleObj name="公式" r:id="rId3" imgW="558558" imgH="241195"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4165773"/>
                        <a:ext cx="1150937" cy="487363"/>
                      </a:xfrm>
                      <a:prstGeom prst="rect">
                        <a:avLst/>
                      </a:prstGeom>
                      <a:noFill/>
                      <a:ln>
                        <a:solidFill>
                          <a:srgbClr val="C00000"/>
                        </a:solidFill>
                      </a:ln>
                    </p:spPr>
                  </p:pic>
                </p:oleObj>
              </mc:Fallback>
            </mc:AlternateContent>
          </a:graphicData>
        </a:graphic>
      </p:graphicFrame>
      <p:sp>
        <p:nvSpPr>
          <p:cNvPr id="65545" name="Rectangle 8"/>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39" name="Object 9"/>
          <p:cNvGraphicFramePr>
            <a:graphicFrameLocks noChangeAspect="1"/>
          </p:cNvGraphicFramePr>
          <p:nvPr>
            <p:extLst>
              <p:ext uri="{D42A27DB-BD31-4B8C-83A1-F6EECF244321}">
                <p14:modId xmlns:p14="http://schemas.microsoft.com/office/powerpoint/2010/main" val="324958799"/>
              </p:ext>
            </p:extLst>
          </p:nvPr>
        </p:nvGraphicFramePr>
        <p:xfrm>
          <a:off x="1043608" y="3500810"/>
          <a:ext cx="1490662" cy="576262"/>
        </p:xfrm>
        <a:graphic>
          <a:graphicData uri="http://schemas.openxmlformats.org/presentationml/2006/ole">
            <mc:AlternateContent xmlns:mc="http://schemas.openxmlformats.org/markup-compatibility/2006">
              <mc:Choice xmlns:v="urn:schemas-microsoft-com:vml" Requires="v">
                <p:oleObj spid="_x0000_s28675" name="Equation" r:id="rId5" imgW="622080" imgH="241200" progId="Equation.DSMT4">
                  <p:embed/>
                </p:oleObj>
              </mc:Choice>
              <mc:Fallback>
                <p:oleObj name="Equation" r:id="rId5" imgW="622080" imgH="241200" progId="Equation.DSMT4">
                  <p:embed/>
                  <p:pic>
                    <p:nvPicPr>
                      <p:cNvPr id="0" name="Object 9"/>
                      <p:cNvPicPr>
                        <a:picLocks noChangeAspect="1" noChangeArrowheads="1"/>
                      </p:cNvPicPr>
                      <p:nvPr/>
                    </p:nvPicPr>
                    <p:blipFill>
                      <a:blip r:embed="rId6"/>
                      <a:srcRect/>
                      <a:stretch>
                        <a:fillRect/>
                      </a:stretch>
                    </p:blipFill>
                    <p:spPr bwMode="auto">
                      <a:xfrm>
                        <a:off x="1043608" y="3500810"/>
                        <a:ext cx="1490662" cy="576262"/>
                      </a:xfrm>
                      <a:prstGeom prst="rect">
                        <a:avLst/>
                      </a:prstGeom>
                      <a:noFill/>
                      <a:ln>
                        <a:solidFill>
                          <a:srgbClr val="C00000"/>
                        </a:solidFill>
                      </a:ln>
                    </p:spPr>
                  </p:pic>
                </p:oleObj>
              </mc:Fallback>
            </mc:AlternateContent>
          </a:graphicData>
        </a:graphic>
      </p:graphicFrame>
      <p:sp>
        <p:nvSpPr>
          <p:cNvPr id="65546" name="Rectangle 10"/>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0" name="Object 11"/>
          <p:cNvGraphicFramePr>
            <a:graphicFrameLocks noChangeAspect="1"/>
          </p:cNvGraphicFramePr>
          <p:nvPr>
            <p:extLst>
              <p:ext uri="{D42A27DB-BD31-4B8C-83A1-F6EECF244321}">
                <p14:modId xmlns:p14="http://schemas.microsoft.com/office/powerpoint/2010/main" val="3802756895"/>
              </p:ext>
            </p:extLst>
          </p:nvPr>
        </p:nvGraphicFramePr>
        <p:xfrm>
          <a:off x="1115616" y="2903572"/>
          <a:ext cx="1295400" cy="509587"/>
        </p:xfrm>
        <a:graphic>
          <a:graphicData uri="http://schemas.openxmlformats.org/presentationml/2006/ole">
            <mc:AlternateContent xmlns:mc="http://schemas.openxmlformats.org/markup-compatibility/2006">
              <mc:Choice xmlns:v="urn:schemas-microsoft-com:vml" Requires="v">
                <p:oleObj spid="_x0000_s28676" name="公式" r:id="rId7" imgW="583947" imgH="228501" progId="Equation.3">
                  <p:embed/>
                </p:oleObj>
              </mc:Choice>
              <mc:Fallback>
                <p:oleObj name="公式" r:id="rId7" imgW="583947"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2903572"/>
                        <a:ext cx="1295400" cy="509587"/>
                      </a:xfrm>
                      <a:prstGeom prst="rect">
                        <a:avLst/>
                      </a:prstGeom>
                      <a:noFill/>
                      <a:ln>
                        <a:solidFill>
                          <a:srgbClr val="C00000"/>
                        </a:solidFill>
                      </a:ln>
                    </p:spPr>
                  </p:pic>
                </p:oleObj>
              </mc:Fallback>
            </mc:AlternateContent>
          </a:graphicData>
        </a:graphic>
      </p:graphicFrame>
      <p:sp>
        <p:nvSpPr>
          <p:cNvPr id="65547"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5541" name="Object 13"/>
          <p:cNvGraphicFramePr>
            <a:graphicFrameLocks noChangeAspect="1"/>
          </p:cNvGraphicFramePr>
          <p:nvPr>
            <p:extLst>
              <p:ext uri="{D42A27DB-BD31-4B8C-83A1-F6EECF244321}">
                <p14:modId xmlns:p14="http://schemas.microsoft.com/office/powerpoint/2010/main" val="3372794729"/>
              </p:ext>
            </p:extLst>
          </p:nvPr>
        </p:nvGraphicFramePr>
        <p:xfrm>
          <a:off x="1115616" y="4869160"/>
          <a:ext cx="1368425" cy="522287"/>
        </p:xfrm>
        <a:graphic>
          <a:graphicData uri="http://schemas.openxmlformats.org/presentationml/2006/ole">
            <mc:AlternateContent xmlns:mc="http://schemas.openxmlformats.org/markup-compatibility/2006">
              <mc:Choice xmlns:v="urn:schemas-microsoft-com:vml" Requires="v">
                <p:oleObj spid="_x0000_s28677" name="公式" r:id="rId9" imgW="596900" imgH="228600" progId="Equation.3">
                  <p:embed/>
                </p:oleObj>
              </mc:Choice>
              <mc:Fallback>
                <p:oleObj name="公式" r:id="rId9" imgW="59690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5616" y="4869160"/>
                        <a:ext cx="1368425" cy="522287"/>
                      </a:xfrm>
                      <a:prstGeom prst="rect">
                        <a:avLst/>
                      </a:prstGeom>
                      <a:noFill/>
                      <a:ln>
                        <a:solidFill>
                          <a:srgbClr val="C00000"/>
                        </a:solidFill>
                      </a:ln>
                    </p:spPr>
                  </p:pic>
                </p:oleObj>
              </mc:Fallback>
            </mc:AlternateContent>
          </a:graphicData>
        </a:graphic>
      </p:graphicFrame>
      <p:sp>
        <p:nvSpPr>
          <p:cNvPr id="65548" name="Text Box 15"/>
          <p:cNvSpPr txBox="1">
            <a:spLocks noChangeArrowheads="1"/>
          </p:cNvSpPr>
          <p:nvPr/>
        </p:nvSpPr>
        <p:spPr bwMode="auto">
          <a:xfrm>
            <a:off x="755650" y="5876925"/>
            <a:ext cx="4464050" cy="646331"/>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图</a:t>
            </a:r>
            <a:r>
              <a:rPr lang="en-US" altLang="zh-CN" dirty="0">
                <a:solidFill>
                  <a:schemeClr val="tx1"/>
                </a:solidFill>
              </a:rPr>
              <a:t>3-11	</a:t>
            </a:r>
            <a:r>
              <a:rPr lang="zh-CN" altLang="en-US" dirty="0">
                <a:solidFill>
                  <a:schemeClr val="tx1"/>
                </a:solidFill>
              </a:rPr>
              <a:t>积分控制无静差调速系统突加负载时的动态过程</a:t>
            </a:r>
          </a:p>
        </p:txBody>
      </p:sp>
      <p:pic>
        <p:nvPicPr>
          <p:cNvPr id="65549" name="Picture 16" descr="0227"/>
          <p:cNvPicPr>
            <a:picLocks noChangeAspect="1" noChangeArrowheads="1"/>
          </p:cNvPicPr>
          <p:nvPr/>
        </p:nvPicPr>
        <p:blipFill>
          <a:blip r:embed="rId11"/>
          <a:srcRect/>
          <a:stretch>
            <a:fillRect/>
          </a:stretch>
        </p:blipFill>
        <p:spPr bwMode="auto">
          <a:xfrm>
            <a:off x="5219700" y="260350"/>
            <a:ext cx="3241675" cy="6365875"/>
          </a:xfrm>
          <a:prstGeom prst="rect">
            <a:avLst/>
          </a:prstGeom>
          <a:noFill/>
          <a:ln w="9525">
            <a:solidFill>
              <a:srgbClr val="C0000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827584" y="620688"/>
            <a:ext cx="8162925" cy="579438"/>
          </a:xfrm>
        </p:spPr>
        <p:txBody>
          <a:bodyPr/>
          <a:lstStyle/>
          <a:p>
            <a:pPr eaLnBrk="1" hangingPunct="1"/>
            <a:r>
              <a:rPr lang="zh-CN" altLang="en-US" sz="3200" b="1" dirty="0">
                <a:latin typeface="Times New Roman" pitchFamily="18" charset="0"/>
              </a:rPr>
              <a:t>积分控制规律和比例控制规律的根本区别：</a:t>
            </a:r>
          </a:p>
        </p:txBody>
      </p:sp>
      <p:sp>
        <p:nvSpPr>
          <p:cNvPr id="197635" name="Rectangle 3"/>
          <p:cNvSpPr>
            <a:spLocks noGrp="1" noChangeArrowheads="1"/>
          </p:cNvSpPr>
          <p:nvPr>
            <p:ph idx="1"/>
          </p:nvPr>
        </p:nvSpPr>
        <p:spPr>
          <a:xfrm>
            <a:off x="467544" y="1556792"/>
            <a:ext cx="8412162" cy="4191000"/>
          </a:xfrm>
        </p:spPr>
        <p:txBody>
          <a:bodyPr/>
          <a:lstStyle/>
          <a:p>
            <a:pPr eaLnBrk="1" hangingPunct="1"/>
            <a:endParaRPr lang="en-US" altLang="zh-CN" dirty="0">
              <a:latin typeface="Times New Roman" pitchFamily="18" charset="0"/>
            </a:endParaRPr>
          </a:p>
          <a:p>
            <a:pPr eaLnBrk="1" hangingPunct="1">
              <a:spcAft>
                <a:spcPts val="1500"/>
              </a:spcAft>
            </a:pPr>
            <a:r>
              <a:rPr lang="zh-CN" altLang="en-US" dirty="0">
                <a:latin typeface="Times New Roman" pitchFamily="18" charset="0"/>
              </a:rPr>
              <a:t>比例调节器的输出只取决于输入偏差量的现状，而积分调节器的输出则包含了</a:t>
            </a:r>
            <a:r>
              <a:rPr lang="zh-CN" altLang="en-US" dirty="0">
                <a:solidFill>
                  <a:srgbClr val="C00000"/>
                </a:solidFill>
                <a:latin typeface="Times New Roman" pitchFamily="18" charset="0"/>
              </a:rPr>
              <a:t>输入偏差量的全部历史，稳态值等于多少呢？</a:t>
            </a:r>
            <a:endParaRPr lang="zh-CN" altLang="en-US" dirty="0">
              <a:latin typeface="Times New Roman" pitchFamily="18" charset="0"/>
            </a:endParaRPr>
          </a:p>
          <a:p>
            <a:pPr eaLnBrk="1" hangingPunct="1">
              <a:spcAft>
                <a:spcPts val="1500"/>
              </a:spcAft>
            </a:pPr>
            <a:r>
              <a:rPr lang="zh-CN" altLang="en-US" dirty="0">
                <a:latin typeface="Times New Roman" pitchFamily="18" charset="0"/>
              </a:rPr>
              <a:t>积分调节器到稳态时</a:t>
            </a:r>
            <a:r>
              <a:rPr lang="en-US" altLang="zh-CN" i="1" dirty="0" err="1">
                <a:latin typeface="Times New Roman" pitchFamily="18" charset="0"/>
              </a:rPr>
              <a:t>ΔU</a:t>
            </a:r>
            <a:r>
              <a:rPr lang="en-US" altLang="zh-CN" i="1" baseline="-25000" dirty="0" err="1">
                <a:latin typeface="Times New Roman" pitchFamily="18" charset="0"/>
              </a:rPr>
              <a:t>n</a:t>
            </a:r>
            <a:r>
              <a:rPr lang="en-US" altLang="zh-CN" dirty="0">
                <a:latin typeface="Times New Roman" pitchFamily="18" charset="0"/>
              </a:rPr>
              <a:t> =0</a:t>
            </a:r>
            <a:r>
              <a:rPr lang="zh-CN" altLang="en-US" dirty="0">
                <a:latin typeface="Times New Roman" pitchFamily="18" charset="0"/>
              </a:rPr>
              <a:t>，只要历史上有过</a:t>
            </a:r>
            <a:r>
              <a:rPr lang="en-US" altLang="zh-CN" i="1" dirty="0" err="1">
                <a:latin typeface="Times New Roman" pitchFamily="18" charset="0"/>
              </a:rPr>
              <a:t>ΔU</a:t>
            </a:r>
            <a:r>
              <a:rPr lang="en-US" altLang="zh-CN" i="1" baseline="-25000" dirty="0" err="1">
                <a:latin typeface="Times New Roman" pitchFamily="18" charset="0"/>
              </a:rPr>
              <a:t>n</a:t>
            </a:r>
            <a:r>
              <a:rPr lang="en-US" altLang="zh-CN" dirty="0">
                <a:latin typeface="Times New Roman" pitchFamily="18" charset="0"/>
              </a:rPr>
              <a:t> </a:t>
            </a:r>
            <a:r>
              <a:rPr lang="zh-CN" altLang="en-US" dirty="0">
                <a:latin typeface="Times New Roman" pitchFamily="18" charset="0"/>
              </a:rPr>
              <a:t>，其积分就有一定数值，足以产生稳态运行所</a:t>
            </a:r>
            <a:r>
              <a:rPr lang="zh-CN" altLang="en-US" b="1" dirty="0">
                <a:solidFill>
                  <a:srgbClr val="FF0000"/>
                </a:solidFill>
                <a:latin typeface="Times New Roman" pitchFamily="18" charset="0"/>
              </a:rPr>
              <a:t>需要</a:t>
            </a:r>
            <a:r>
              <a:rPr lang="zh-CN" altLang="en-US" dirty="0">
                <a:latin typeface="Times New Roman" pitchFamily="18" charset="0"/>
              </a:rPr>
              <a:t>的控制电压。</a:t>
            </a:r>
            <a:endParaRPr lang="en-US" altLang="zh-CN" dirty="0">
              <a:latin typeface="Times New Roman" pitchFamily="18" charset="0"/>
            </a:endParaRPr>
          </a:p>
          <a:p>
            <a:pPr eaLnBrk="1" hangingPunct="1">
              <a:spcAft>
                <a:spcPts val="1500"/>
              </a:spcAft>
            </a:pPr>
            <a:r>
              <a:rPr lang="zh-CN" altLang="en-US" dirty="0">
                <a:latin typeface="Times New Roman" pitchFamily="18" charset="0"/>
              </a:rPr>
              <a:t>缺点：</a:t>
            </a:r>
            <a:r>
              <a:rPr lang="zh-CN" altLang="en-US" dirty="0">
                <a:solidFill>
                  <a:srgbClr val="C00000"/>
                </a:solidFill>
                <a:latin typeface="Times New Roman" pitchFamily="18" charset="0"/>
              </a:rPr>
              <a:t>响应速度慢！动态性能差！</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683568" y="692696"/>
            <a:ext cx="8162925" cy="701675"/>
          </a:xfrm>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
        <p:nvSpPr>
          <p:cNvPr id="66566" name="Rectangle 3"/>
          <p:cNvSpPr>
            <a:spLocks noGrp="1" noChangeArrowheads="1"/>
          </p:cNvSpPr>
          <p:nvPr>
            <p:ph idx="1"/>
          </p:nvPr>
        </p:nvSpPr>
        <p:spPr>
          <a:xfrm>
            <a:off x="899592" y="1772816"/>
            <a:ext cx="8110537" cy="4692650"/>
          </a:xfrm>
        </p:spPr>
        <p:txBody>
          <a:bodyPr>
            <a:normAutofit/>
          </a:bodyPr>
          <a:lstStyle/>
          <a:p>
            <a:pPr eaLnBrk="1" hangingPunct="1">
              <a:lnSpc>
                <a:spcPct val="80000"/>
              </a:lnSpc>
            </a:pPr>
            <a:r>
              <a:rPr lang="zh-CN" altLang="en-US" sz="2400" dirty="0">
                <a:latin typeface="Times New Roman" pitchFamily="18" charset="0"/>
              </a:rPr>
              <a:t>比例积分调节器（</a:t>
            </a:r>
            <a:r>
              <a:rPr lang="en-US" altLang="zh-CN" sz="2400" dirty="0">
                <a:latin typeface="Times New Roman" pitchFamily="18" charset="0"/>
              </a:rPr>
              <a:t>PI</a:t>
            </a:r>
            <a:r>
              <a:rPr lang="zh-CN" altLang="en-US" sz="2400" dirty="0">
                <a:latin typeface="Times New Roman" pitchFamily="18" charset="0"/>
              </a:rPr>
              <a:t>调节器）的输入输出关系为</a:t>
            </a:r>
          </a:p>
          <a:p>
            <a:pPr eaLnBrk="1" hangingPunct="1">
              <a:lnSpc>
                <a:spcPct val="80000"/>
              </a:lnSpc>
              <a:buFont typeface="Wingdings" pitchFamily="2" charset="2"/>
              <a:buNone/>
            </a:pPr>
            <a:r>
              <a:rPr lang="zh-CN" altLang="en-US" sz="2400" dirty="0">
                <a:latin typeface="Times New Roman" pitchFamily="18" charset="0"/>
              </a:rPr>
              <a:t>						   </a:t>
            </a:r>
          </a:p>
          <a:p>
            <a:pPr eaLnBrk="1" hangingPunct="1">
              <a:lnSpc>
                <a:spcPct val="8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3-25</a:t>
            </a:r>
            <a:r>
              <a:rPr lang="zh-CN" altLang="en-US" sz="2400" dirty="0">
                <a:latin typeface="Times New Roman" pitchFamily="18" charset="0"/>
              </a:rPr>
              <a:t>）</a:t>
            </a:r>
          </a:p>
          <a:p>
            <a:pPr eaLnBrk="1" hangingPunct="1">
              <a:lnSpc>
                <a:spcPct val="80000"/>
              </a:lnSpc>
              <a:buFont typeface="Wingdings" pitchFamily="2" charset="2"/>
              <a:buNone/>
            </a:pPr>
            <a:endParaRPr lang="en-US" altLang="zh-CN" sz="2400" dirty="0">
              <a:latin typeface="Times New Roman" pitchFamily="18" charset="0"/>
            </a:endParaRPr>
          </a:p>
          <a:p>
            <a:pPr eaLnBrk="1" hangingPunct="1">
              <a:lnSpc>
                <a:spcPct val="110000"/>
              </a:lnSpc>
              <a:buFont typeface="Wingdings" pitchFamily="2" charset="2"/>
              <a:buNone/>
            </a:pPr>
            <a:r>
              <a:rPr lang="zh-CN" altLang="en-US" sz="2400" dirty="0">
                <a:latin typeface="Times New Roman" pitchFamily="18" charset="0"/>
              </a:rPr>
              <a:t>式中，</a:t>
            </a:r>
            <a:r>
              <a:rPr lang="en-US" altLang="zh-CN" sz="2400" i="1" dirty="0" err="1">
                <a:latin typeface="Times New Roman" pitchFamily="18" charset="0"/>
              </a:rPr>
              <a:t>U</a:t>
            </a:r>
            <a:r>
              <a:rPr lang="en-US" altLang="zh-CN" sz="2400" i="1" baseline="-25000" dirty="0" err="1">
                <a:latin typeface="Times New Roman" pitchFamily="18" charset="0"/>
              </a:rPr>
              <a:t>in</a:t>
            </a:r>
            <a:r>
              <a:rPr lang="en-US" altLang="zh-CN" sz="2400" dirty="0">
                <a:latin typeface="Times New Roman" pitchFamily="18" charset="0"/>
              </a:rPr>
              <a:t>——PI</a:t>
            </a:r>
            <a:r>
              <a:rPr lang="zh-CN" altLang="en-US" sz="2400" dirty="0">
                <a:latin typeface="Times New Roman" pitchFamily="18" charset="0"/>
              </a:rPr>
              <a:t>调节器的输入，</a:t>
            </a:r>
            <a:r>
              <a:rPr lang="en-US" altLang="zh-CN" sz="2400" i="1" dirty="0" err="1">
                <a:latin typeface="Times New Roman" pitchFamily="18" charset="0"/>
              </a:rPr>
              <a:t>U</a:t>
            </a:r>
            <a:r>
              <a:rPr lang="en-US" altLang="zh-CN" sz="2400" i="1" baseline="-25000" dirty="0" err="1">
                <a:latin typeface="Times New Roman" pitchFamily="18" charset="0"/>
              </a:rPr>
              <a:t>ex</a:t>
            </a:r>
            <a:r>
              <a:rPr lang="en-US" altLang="zh-CN" sz="2400" dirty="0">
                <a:latin typeface="Times New Roman" pitchFamily="18" charset="0"/>
              </a:rPr>
              <a:t>——PI</a:t>
            </a:r>
            <a:r>
              <a:rPr lang="zh-CN" altLang="en-US" sz="2400" dirty="0">
                <a:latin typeface="Times New Roman" pitchFamily="18" charset="0"/>
              </a:rPr>
              <a:t>调节器的输出。</a:t>
            </a:r>
          </a:p>
          <a:p>
            <a:pPr eaLnBrk="1" hangingPunct="1">
              <a:lnSpc>
                <a:spcPct val="110000"/>
              </a:lnSpc>
            </a:pPr>
            <a:r>
              <a:rPr lang="zh-CN" altLang="en-US" sz="2400" dirty="0">
                <a:latin typeface="Times New Roman" pitchFamily="18" charset="0"/>
              </a:rPr>
              <a:t>其传递函数为</a:t>
            </a:r>
          </a:p>
          <a:p>
            <a:pPr eaLnBrk="1" hangingPunct="1">
              <a:lnSpc>
                <a:spcPct val="80000"/>
              </a:lnSpc>
              <a:buFont typeface="Wingdings" pitchFamily="2" charset="2"/>
              <a:buNone/>
            </a:pPr>
            <a:r>
              <a:rPr lang="zh-CN" altLang="en-US" sz="2400" dirty="0">
                <a:latin typeface="Times New Roman" pitchFamily="18" charset="0"/>
              </a:rPr>
              <a:t>					                                  （</a:t>
            </a:r>
            <a:r>
              <a:rPr lang="en-US" altLang="zh-CN" sz="2400" dirty="0">
                <a:latin typeface="Times New Roman" pitchFamily="18" charset="0"/>
              </a:rPr>
              <a:t>3-26</a:t>
            </a:r>
            <a:r>
              <a:rPr lang="zh-CN" altLang="en-US" sz="2400" dirty="0">
                <a:latin typeface="Times New Roman" pitchFamily="18" charset="0"/>
              </a:rPr>
              <a:t>）</a:t>
            </a:r>
          </a:p>
          <a:p>
            <a:pPr>
              <a:lnSpc>
                <a:spcPts val="2800"/>
              </a:lnSpc>
              <a:buNone/>
            </a:pPr>
            <a:r>
              <a:rPr lang="zh-CN" altLang="en-US" sz="2400" dirty="0">
                <a:latin typeface="Times New Roman" pitchFamily="18" charset="0"/>
              </a:rPr>
              <a:t>式中，</a:t>
            </a:r>
            <a:r>
              <a:rPr lang="en-US" altLang="zh-CN" sz="2400" i="1" dirty="0" err="1">
                <a:latin typeface="Times New Roman" pitchFamily="18" charset="0"/>
              </a:rPr>
              <a:t>K</a:t>
            </a:r>
            <a:r>
              <a:rPr lang="en-US" altLang="zh-CN" sz="2400" i="1" baseline="-25000" dirty="0" err="1">
                <a:latin typeface="Times New Roman" pitchFamily="18" charset="0"/>
              </a:rPr>
              <a:t>p</a:t>
            </a:r>
            <a:r>
              <a:rPr lang="en-US" altLang="zh-CN" sz="2400" i="1" dirty="0">
                <a:latin typeface="Times New Roman" pitchFamily="18" charset="0"/>
              </a:rPr>
              <a:t> </a:t>
            </a:r>
            <a:r>
              <a:rPr lang="zh-CN" altLang="en-US" sz="2400" i="1" dirty="0">
                <a:latin typeface="Times New Roman" pitchFamily="18" charset="0"/>
              </a:rPr>
              <a:t>、</a:t>
            </a:r>
            <a:r>
              <a:rPr lang="en-US" altLang="zh-CN" sz="2400" i="1" dirty="0">
                <a:latin typeface="Times New Roman" pitchFamily="18" charset="0"/>
              </a:rPr>
              <a:t>τ</a:t>
            </a:r>
            <a:r>
              <a:rPr lang="en-US" altLang="zh-CN" sz="2400" dirty="0">
                <a:latin typeface="Times New Roman" pitchFamily="18" charset="0"/>
              </a:rPr>
              <a:t>——PI</a:t>
            </a:r>
            <a:r>
              <a:rPr lang="zh-CN" altLang="en-US" sz="2400" dirty="0">
                <a:latin typeface="Times New Roman" pitchFamily="18" charset="0"/>
              </a:rPr>
              <a:t>调节器的比例放大系数、积分系数</a:t>
            </a:r>
          </a:p>
        </p:txBody>
      </p:sp>
      <p:sp>
        <p:nvSpPr>
          <p:cNvPr id="66567" name="Rectangle 5"/>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2" name="Object 4"/>
          <p:cNvGraphicFramePr>
            <a:graphicFrameLocks noChangeAspect="1"/>
          </p:cNvGraphicFramePr>
          <p:nvPr>
            <p:extLst>
              <p:ext uri="{D42A27DB-BD31-4B8C-83A1-F6EECF244321}">
                <p14:modId xmlns:p14="http://schemas.microsoft.com/office/powerpoint/2010/main" val="4074941317"/>
              </p:ext>
            </p:extLst>
          </p:nvPr>
        </p:nvGraphicFramePr>
        <p:xfrm>
          <a:off x="3024187" y="2132856"/>
          <a:ext cx="3095625" cy="792162"/>
        </p:xfrm>
        <a:graphic>
          <a:graphicData uri="http://schemas.openxmlformats.org/presentationml/2006/ole">
            <mc:AlternateContent xmlns:mc="http://schemas.openxmlformats.org/markup-compatibility/2006">
              <mc:Choice xmlns:v="urn:schemas-microsoft-com:vml" Requires="v">
                <p:oleObj spid="_x0000_s29698" name="公式" r:id="rId3" imgW="1524000" imgH="393700" progId="Equation.3">
                  <p:embed/>
                </p:oleObj>
              </mc:Choice>
              <mc:Fallback>
                <p:oleObj name="公式" r:id="rId3" imgW="15240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7" y="2132856"/>
                        <a:ext cx="3095625"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Rectangle 7"/>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6563" name="Object 6"/>
          <p:cNvGraphicFramePr>
            <a:graphicFrameLocks noChangeAspect="1"/>
          </p:cNvGraphicFramePr>
          <p:nvPr>
            <p:extLst>
              <p:ext uri="{D42A27DB-BD31-4B8C-83A1-F6EECF244321}">
                <p14:modId xmlns:p14="http://schemas.microsoft.com/office/powerpoint/2010/main" val="1814012646"/>
              </p:ext>
            </p:extLst>
          </p:nvPr>
        </p:nvGraphicFramePr>
        <p:xfrm>
          <a:off x="3419872" y="3717032"/>
          <a:ext cx="3384550" cy="796925"/>
        </p:xfrm>
        <a:graphic>
          <a:graphicData uri="http://schemas.openxmlformats.org/presentationml/2006/ole">
            <mc:AlternateContent xmlns:mc="http://schemas.openxmlformats.org/markup-compatibility/2006">
              <mc:Choice xmlns:v="urn:schemas-microsoft-com:vml" Requires="v">
                <p:oleObj spid="_x0000_s29699" name="公式" r:id="rId5" imgW="1778000" imgH="419100" progId="Equation.3">
                  <p:embed/>
                </p:oleObj>
              </mc:Choice>
              <mc:Fallback>
                <p:oleObj name="公式" r:id="rId5" imgW="1778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717032"/>
                        <a:ext cx="3384550"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9" name="Rectangle 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10000"/>
              </a:lnSpc>
            </a:pPr>
            <a:r>
              <a:rPr lang="zh-CN" altLang="en-US" dirty="0">
                <a:latin typeface="Times New Roman" pitchFamily="18" charset="0"/>
              </a:rPr>
              <a:t>令</a:t>
            </a:r>
            <a:r>
              <a:rPr lang="en-US" altLang="zh-CN" i="1" dirty="0">
                <a:latin typeface="Times New Roman" pitchFamily="18" charset="0"/>
              </a:rPr>
              <a:t>τ</a:t>
            </a:r>
            <a:r>
              <a:rPr lang="en-US" altLang="zh-CN" baseline="-25000" dirty="0">
                <a:latin typeface="Times New Roman" pitchFamily="18" charset="0"/>
              </a:rPr>
              <a:t>1</a:t>
            </a:r>
            <a:r>
              <a:rPr lang="en-US" altLang="zh-CN" dirty="0">
                <a:latin typeface="Times New Roman" pitchFamily="18" charset="0"/>
              </a:rPr>
              <a:t>=</a:t>
            </a:r>
            <a:r>
              <a:rPr lang="en-US" altLang="zh-CN" i="1" dirty="0" err="1">
                <a:latin typeface="Times New Roman" pitchFamily="18" charset="0"/>
              </a:rPr>
              <a:t>K</a:t>
            </a:r>
            <a:r>
              <a:rPr lang="en-US" altLang="zh-CN" i="1" baseline="-25000" dirty="0" err="1">
                <a:latin typeface="Times New Roman" pitchFamily="18" charset="0"/>
              </a:rPr>
              <a:t>p</a:t>
            </a:r>
            <a:r>
              <a:rPr lang="en-US" altLang="zh-CN" i="1" dirty="0" err="1">
                <a:latin typeface="Times New Roman" pitchFamily="18" charset="0"/>
              </a:rPr>
              <a:t>τ</a:t>
            </a:r>
            <a:r>
              <a:rPr lang="zh-CN" altLang="en-US" dirty="0">
                <a:latin typeface="Times New Roman" pitchFamily="18" charset="0"/>
              </a:rPr>
              <a:t>，则</a:t>
            </a:r>
            <a:r>
              <a:rPr lang="en-US" altLang="zh-CN" dirty="0">
                <a:latin typeface="Times New Roman" pitchFamily="18" charset="0"/>
              </a:rPr>
              <a:t>PI</a:t>
            </a:r>
            <a:r>
              <a:rPr lang="zh-CN" altLang="en-US" dirty="0">
                <a:latin typeface="Times New Roman" pitchFamily="18" charset="0"/>
              </a:rPr>
              <a:t>调节器的传递函数也可写成如下形式</a:t>
            </a:r>
          </a:p>
          <a:p>
            <a:pPr>
              <a:lnSpc>
                <a:spcPct val="110000"/>
              </a:lnSpc>
              <a:buNone/>
            </a:pPr>
            <a:r>
              <a:rPr lang="zh-CN" altLang="en-US" dirty="0">
                <a:latin typeface="Times New Roman" pitchFamily="18" charset="0"/>
              </a:rPr>
              <a:t>							   </a:t>
            </a:r>
          </a:p>
          <a:p>
            <a:pPr>
              <a:lnSpc>
                <a:spcPct val="110000"/>
              </a:lnSpc>
              <a:buNone/>
            </a:pPr>
            <a:r>
              <a:rPr lang="zh-CN" altLang="en-US" dirty="0">
                <a:latin typeface="Times New Roman" pitchFamily="18" charset="0"/>
              </a:rPr>
              <a:t>                                                                                   （</a:t>
            </a:r>
            <a:r>
              <a:rPr lang="en-US" altLang="zh-CN" dirty="0">
                <a:latin typeface="Times New Roman" pitchFamily="18" charset="0"/>
              </a:rPr>
              <a:t>3-27</a:t>
            </a:r>
            <a:r>
              <a:rPr lang="zh-CN" altLang="en-US" dirty="0">
                <a:latin typeface="Times New Roman" pitchFamily="18" charset="0"/>
              </a:rPr>
              <a:t>）</a:t>
            </a:r>
          </a:p>
          <a:p>
            <a:pPr>
              <a:lnSpc>
                <a:spcPct val="110000"/>
              </a:lnSpc>
              <a:buNone/>
            </a:pPr>
            <a:endParaRPr lang="en-US" altLang="zh-CN" dirty="0">
              <a:latin typeface="Times New Roman" pitchFamily="18" charset="0"/>
            </a:endParaRPr>
          </a:p>
          <a:p>
            <a:pPr>
              <a:lnSpc>
                <a:spcPct val="110000"/>
              </a:lnSpc>
              <a:buNone/>
            </a:pPr>
            <a:r>
              <a:rPr lang="zh-CN" altLang="en-US" dirty="0">
                <a:latin typeface="Times New Roman" pitchFamily="18" charset="0"/>
              </a:rPr>
              <a:t>式中，</a:t>
            </a:r>
            <a:r>
              <a:rPr lang="en-US" altLang="zh-CN" i="1" dirty="0">
                <a:latin typeface="Times New Roman" pitchFamily="18" charset="0"/>
              </a:rPr>
              <a:t>τ</a:t>
            </a:r>
            <a:r>
              <a:rPr lang="en-US" altLang="zh-CN" baseline="-25000" dirty="0">
                <a:latin typeface="Times New Roman" pitchFamily="18" charset="0"/>
              </a:rPr>
              <a:t>1</a:t>
            </a:r>
            <a:r>
              <a:rPr lang="en-US" altLang="zh-CN" dirty="0">
                <a:latin typeface="Times New Roman" pitchFamily="18" charset="0"/>
              </a:rPr>
              <a:t>——</a:t>
            </a:r>
            <a:r>
              <a:rPr lang="zh-CN" altLang="en-US" dirty="0">
                <a:latin typeface="Times New Roman" pitchFamily="18" charset="0"/>
              </a:rPr>
              <a:t>微分项中的超前时间常数。</a:t>
            </a:r>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55349490"/>
              </p:ext>
            </p:extLst>
          </p:nvPr>
        </p:nvGraphicFramePr>
        <p:xfrm>
          <a:off x="2483768" y="2204864"/>
          <a:ext cx="3600400" cy="1311717"/>
        </p:xfrm>
        <a:graphic>
          <a:graphicData uri="http://schemas.openxmlformats.org/presentationml/2006/ole">
            <mc:AlternateContent xmlns:mc="http://schemas.openxmlformats.org/markup-compatibility/2006">
              <mc:Choice xmlns:v="urn:schemas-microsoft-com:vml" Requires="v">
                <p:oleObj spid="_x0000_s30722" name="公式" r:id="rId3" imgW="1231366" imgH="444307" progId="Equation.3">
                  <p:embed/>
                </p:oleObj>
              </mc:Choice>
              <mc:Fallback>
                <p:oleObj name="公式" r:id="rId3" imgW="1231366" imgH="444307"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204864"/>
                        <a:ext cx="3600400" cy="1311717"/>
                      </a:xfrm>
                      <a:prstGeom prst="rect">
                        <a:avLst/>
                      </a:prstGeom>
                      <a:noFill/>
                      <a:ln>
                        <a:noFill/>
                      </a:ln>
                    </p:spPr>
                  </p:pic>
                </p:oleObj>
              </mc:Fallback>
            </mc:AlternateContent>
          </a:graphicData>
        </a:graphic>
      </p:graphicFrame>
      <p:sp>
        <p:nvSpPr>
          <p:cNvPr id="5" name="Rectangle 2"/>
          <p:cNvSpPr>
            <a:spLocks noGrp="1" noChangeArrowheads="1"/>
          </p:cNvSpPr>
          <p:nvPr>
            <p:ph type="title"/>
          </p:nvPr>
        </p:nvSpPr>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Tree>
    <p:extLst>
      <p:ext uri="{BB962C8B-B14F-4D97-AF65-F5344CB8AC3E}">
        <p14:creationId xmlns:p14="http://schemas.microsoft.com/office/powerpoint/2010/main" val="3234842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3"/>
          <p:cNvSpPr>
            <a:spLocks noGrp="1" noChangeArrowheads="1"/>
          </p:cNvSpPr>
          <p:nvPr>
            <p:ph idx="1"/>
          </p:nvPr>
        </p:nvSpPr>
        <p:spPr>
          <a:xfrm>
            <a:off x="5003800" y="1916113"/>
            <a:ext cx="4140200" cy="4681537"/>
          </a:xfrm>
        </p:spPr>
        <p:txBody>
          <a:bodyPr/>
          <a:lstStyle/>
          <a:p>
            <a:pPr eaLnBrk="1" hangingPunct="1"/>
            <a:r>
              <a:rPr lang="zh-CN" altLang="en-US" sz="2400" dirty="0">
                <a:latin typeface="Times New Roman" pitchFamily="18" charset="0"/>
              </a:rPr>
              <a:t>用运算放大器来实现</a:t>
            </a:r>
            <a:r>
              <a:rPr lang="en-US" altLang="zh-CN" sz="2400" dirty="0">
                <a:latin typeface="Times New Roman" pitchFamily="18" charset="0"/>
              </a:rPr>
              <a:t>PI</a:t>
            </a:r>
            <a:r>
              <a:rPr lang="zh-CN" altLang="en-US" sz="2400" dirty="0">
                <a:latin typeface="Times New Roman" pitchFamily="18" charset="0"/>
              </a:rPr>
              <a:t>调节器的输入极性和输出极性是反相的；		</a:t>
            </a:r>
          </a:p>
          <a:p>
            <a:pPr eaLnBrk="1" hangingPunct="1">
              <a:buFont typeface="Wingdings" pitchFamily="2" charset="2"/>
              <a:buNone/>
            </a:pPr>
            <a:r>
              <a:rPr lang="zh-CN" altLang="en-US" sz="2400" dirty="0">
                <a:latin typeface="Times New Roman" pitchFamily="18" charset="0"/>
              </a:rPr>
              <a:t>                                </a:t>
            </a:r>
          </a:p>
          <a:p>
            <a:pPr eaLnBrk="1" hangingPunct="1">
              <a:buFont typeface="Wingdings" pitchFamily="2" charset="2"/>
              <a:buNone/>
            </a:pPr>
            <a:r>
              <a:rPr lang="zh-CN" altLang="en-US" sz="2400" dirty="0">
                <a:latin typeface="Times New Roman" pitchFamily="18" charset="0"/>
              </a:rPr>
              <a:t>                                      </a:t>
            </a:r>
          </a:p>
          <a:p>
            <a:pPr eaLnBrk="1" hangingPunct="1">
              <a:buFont typeface="Wingdings" pitchFamily="2" charset="2"/>
              <a:buNone/>
            </a:pPr>
            <a:r>
              <a:rPr lang="zh-CN" altLang="en-US" sz="2400" dirty="0">
                <a:latin typeface="Times New Roman" pitchFamily="18" charset="0"/>
              </a:rPr>
              <a:t>                                        </a:t>
            </a:r>
            <a:r>
              <a:rPr lang="en-US" altLang="zh-CN" sz="2400" dirty="0">
                <a:latin typeface="Times New Roman" pitchFamily="18" charset="0"/>
              </a:rPr>
              <a:t>(3-28)</a:t>
            </a:r>
          </a:p>
          <a:p>
            <a:pPr eaLnBrk="1" hangingPunct="1"/>
            <a:r>
              <a:rPr lang="zh-CN" altLang="en-US" sz="2400" dirty="0">
                <a:latin typeface="Times New Roman" pitchFamily="18" charset="0"/>
              </a:rPr>
              <a:t>式中  </a:t>
            </a:r>
          </a:p>
          <a:p>
            <a:pPr eaLnBrk="1" hangingPunct="1"/>
            <a:endParaRPr lang="zh-CN" altLang="en-US" sz="2400" dirty="0">
              <a:latin typeface="Times New Roman" pitchFamily="18" charset="0"/>
            </a:endParaRPr>
          </a:p>
          <a:p>
            <a:pPr eaLnBrk="1" hangingPunct="1">
              <a:buFont typeface="Wingdings" pitchFamily="2" charset="2"/>
              <a:buNone/>
            </a:pPr>
            <a:r>
              <a:rPr lang="zh-CN" altLang="en-US" sz="2400" dirty="0">
                <a:latin typeface="Times New Roman" pitchFamily="18" charset="0"/>
              </a:rPr>
              <a:t>       </a:t>
            </a:r>
            <a:r>
              <a:rPr lang="en-US" altLang="zh-CN" sz="2400" i="1" dirty="0" err="1">
                <a:latin typeface="Times New Roman" pitchFamily="18" charset="0"/>
              </a:rPr>
              <a:t>R</a:t>
            </a:r>
            <a:r>
              <a:rPr lang="en-US" altLang="zh-CN" sz="2400" i="1" baseline="-25000" dirty="0" err="1">
                <a:latin typeface="Times New Roman" pitchFamily="18" charset="0"/>
              </a:rPr>
              <a:t>bal</a:t>
            </a:r>
            <a:r>
              <a:rPr lang="zh-CN" altLang="en-US" sz="2400" dirty="0">
                <a:latin typeface="Times New Roman" pitchFamily="18" charset="0"/>
              </a:rPr>
              <a:t>为运算放大器同相输入端的平衡电阻。</a:t>
            </a:r>
          </a:p>
        </p:txBody>
      </p:sp>
      <p:sp>
        <p:nvSpPr>
          <p:cNvPr id="67590" name="Rectangle 5"/>
          <p:cNvSpPr>
            <a:spLocks noChangeArrowheads="1"/>
          </p:cNvSpPr>
          <p:nvPr/>
        </p:nvSpPr>
        <p:spPr bwMode="auto">
          <a:xfrm>
            <a:off x="0" y="2636838"/>
            <a:ext cx="9144000" cy="0"/>
          </a:xfrm>
          <a:prstGeom prst="rect">
            <a:avLst/>
          </a:prstGeom>
          <a:noFill/>
          <a:ln w="9525">
            <a:noFill/>
            <a:miter lim="800000"/>
            <a:headEnd/>
            <a:tailEnd/>
          </a:ln>
        </p:spPr>
        <p:txBody>
          <a:bodyPr wrap="none" anchor="ctr">
            <a:spAutoFit/>
          </a:bodyPr>
          <a:lstStyle/>
          <a:p>
            <a:endParaRPr lang="zh-CN" altLang="en-US"/>
          </a:p>
        </p:txBody>
      </p:sp>
      <p:sp>
        <p:nvSpPr>
          <p:cNvPr id="67591" name="Rectangle 6"/>
          <p:cNvSpPr>
            <a:spLocks noChangeArrowheads="1"/>
          </p:cNvSpPr>
          <p:nvPr/>
        </p:nvSpPr>
        <p:spPr bwMode="auto">
          <a:xfrm>
            <a:off x="179388" y="5191125"/>
            <a:ext cx="3455987" cy="646331"/>
          </a:xfrm>
          <a:prstGeom prst="rect">
            <a:avLst/>
          </a:prstGeom>
          <a:noFill/>
          <a:ln w="9525">
            <a:noFill/>
            <a:miter lim="800000"/>
            <a:headEnd/>
            <a:tailEnd/>
          </a:ln>
        </p:spPr>
        <p:txBody>
          <a:bodyPr anchor="ctr">
            <a:spAutoFit/>
          </a:bodyPr>
          <a:lstStyle/>
          <a:p>
            <a:r>
              <a:rPr lang="zh-CN" altLang="en-US" dirty="0">
                <a:solidFill>
                  <a:schemeClr val="tx1"/>
                </a:solidFill>
              </a:rPr>
              <a:t>图</a:t>
            </a:r>
            <a:r>
              <a:rPr lang="en-US" altLang="zh-CN" dirty="0">
                <a:solidFill>
                  <a:schemeClr val="tx1"/>
                </a:solidFill>
              </a:rPr>
              <a:t>3-12  </a:t>
            </a:r>
            <a:r>
              <a:rPr lang="zh-CN" altLang="en-US" dirty="0">
                <a:solidFill>
                  <a:schemeClr val="tx1"/>
                </a:solidFill>
              </a:rPr>
              <a:t>比例积分（</a:t>
            </a:r>
            <a:r>
              <a:rPr lang="en-US" altLang="zh-CN" dirty="0">
                <a:solidFill>
                  <a:schemeClr val="tx1"/>
                </a:solidFill>
              </a:rPr>
              <a:t>PI</a:t>
            </a:r>
            <a:r>
              <a:rPr lang="zh-CN" altLang="en-US" dirty="0">
                <a:solidFill>
                  <a:schemeClr val="tx1"/>
                </a:solidFill>
              </a:rPr>
              <a:t>）调节器线路图</a:t>
            </a:r>
          </a:p>
        </p:txBody>
      </p:sp>
      <p:sp>
        <p:nvSpPr>
          <p:cNvPr id="67592" name="Rectangle 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86" name="Object 8"/>
          <p:cNvGraphicFramePr>
            <a:graphicFrameLocks noChangeAspect="1"/>
          </p:cNvGraphicFramePr>
          <p:nvPr/>
        </p:nvGraphicFramePr>
        <p:xfrm>
          <a:off x="5076825" y="3068638"/>
          <a:ext cx="2951163" cy="1482725"/>
        </p:xfrm>
        <a:graphic>
          <a:graphicData uri="http://schemas.openxmlformats.org/presentationml/2006/ole">
            <mc:AlternateContent xmlns:mc="http://schemas.openxmlformats.org/markup-compatibility/2006">
              <mc:Choice xmlns:v="urn:schemas-microsoft-com:vml" Requires="v">
                <p:oleObj spid="_x0000_s31746" name="公式" r:id="rId3" imgW="1676160" imgH="838080" progId="Equation.3">
                  <p:embed/>
                </p:oleObj>
              </mc:Choice>
              <mc:Fallback>
                <p:oleObj name="公式" r:id="rId3" imgW="1676160" imgH="8380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068638"/>
                        <a:ext cx="2951163"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3" name="Rectangle 11"/>
          <p:cNvSpPr>
            <a:spLocks noChangeArrowheads="1"/>
          </p:cNvSpPr>
          <p:nvPr/>
        </p:nvSpPr>
        <p:spPr bwMode="auto">
          <a:xfrm>
            <a:off x="0" y="32131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87" name="Object 10"/>
          <p:cNvGraphicFramePr>
            <a:graphicFrameLocks noChangeAspect="1"/>
          </p:cNvGraphicFramePr>
          <p:nvPr/>
        </p:nvGraphicFramePr>
        <p:xfrm>
          <a:off x="6011863" y="4581525"/>
          <a:ext cx="1008062" cy="752475"/>
        </p:xfrm>
        <a:graphic>
          <a:graphicData uri="http://schemas.openxmlformats.org/presentationml/2006/ole">
            <mc:AlternateContent xmlns:mc="http://schemas.openxmlformats.org/markup-compatibility/2006">
              <mc:Choice xmlns:v="urn:schemas-microsoft-com:vml" Requires="v">
                <p:oleObj spid="_x0000_s31747" name="公式" r:id="rId5" imgW="596641" imgH="444307" progId="Equation.3">
                  <p:embed/>
                </p:oleObj>
              </mc:Choice>
              <mc:Fallback>
                <p:oleObj name="公式" r:id="rId5" imgW="596641" imgH="444307"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4581525"/>
                        <a:ext cx="100806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4" name="Rectangle 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7588" name="Object 12"/>
          <p:cNvGraphicFramePr>
            <a:graphicFrameLocks noChangeAspect="1"/>
          </p:cNvGraphicFramePr>
          <p:nvPr/>
        </p:nvGraphicFramePr>
        <p:xfrm>
          <a:off x="7235825" y="4724400"/>
          <a:ext cx="1081088" cy="431800"/>
        </p:xfrm>
        <a:graphic>
          <a:graphicData uri="http://schemas.openxmlformats.org/presentationml/2006/ole">
            <mc:AlternateContent xmlns:mc="http://schemas.openxmlformats.org/markup-compatibility/2006">
              <mc:Choice xmlns:v="urn:schemas-microsoft-com:vml" Requires="v">
                <p:oleObj spid="_x0000_s31748" name="公式" r:id="rId7" imgW="571252" imgH="228501" progId="Equation.3">
                  <p:embed/>
                </p:oleObj>
              </mc:Choice>
              <mc:Fallback>
                <p:oleObj name="公式" r:id="rId7" imgW="571252" imgH="228501"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5825" y="4724400"/>
                        <a:ext cx="10810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7595" name="Picture 14" descr="0228"/>
          <p:cNvPicPr>
            <a:picLocks noChangeAspect="1" noChangeArrowheads="1"/>
          </p:cNvPicPr>
          <p:nvPr/>
        </p:nvPicPr>
        <p:blipFill>
          <a:blip r:embed="rId9"/>
          <a:srcRect/>
          <a:stretch>
            <a:fillRect/>
          </a:stretch>
        </p:blipFill>
        <p:spPr bwMode="auto">
          <a:xfrm>
            <a:off x="323850" y="1866900"/>
            <a:ext cx="4392613" cy="3016250"/>
          </a:xfrm>
          <a:prstGeom prst="rect">
            <a:avLst/>
          </a:prstGeom>
          <a:noFill/>
          <a:ln w="9525">
            <a:noFill/>
            <a:miter lim="800000"/>
            <a:headEnd/>
            <a:tailEnd/>
          </a:ln>
        </p:spPr>
      </p:pic>
      <p:sp>
        <p:nvSpPr>
          <p:cNvPr id="12" name="Rectangle 2"/>
          <p:cNvSpPr>
            <a:spLocks noGrp="1" noChangeArrowheads="1"/>
          </p:cNvSpPr>
          <p:nvPr>
            <p:ph type="title"/>
          </p:nvPr>
        </p:nvSpPr>
        <p:spPr>
          <a:xfrm>
            <a:off x="683568" y="692696"/>
            <a:ext cx="8162925" cy="701675"/>
          </a:xfrm>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a:extLst>
              <a:ext uri="{FF2B5EF4-FFF2-40B4-BE49-F238E27FC236}">
                <a16:creationId xmlns:a16="http://schemas.microsoft.com/office/drawing/2014/main" id="{5FF5FE61-0029-4CD5-832B-F49E5C149712}"/>
              </a:ext>
            </a:extLst>
          </p:cNvPr>
          <p:cNvSpPr>
            <a:spLocks noGrp="1" noChangeArrowheads="1"/>
          </p:cNvSpPr>
          <p:nvPr>
            <p:ph idx="1"/>
          </p:nvPr>
        </p:nvSpPr>
        <p:spPr>
          <a:xfrm>
            <a:off x="492125" y="522288"/>
            <a:ext cx="8235950" cy="1981200"/>
          </a:xfrm>
        </p:spPr>
        <p:txBody>
          <a:bodyPr/>
          <a:lstStyle/>
          <a:p>
            <a:pPr eaLnBrk="1" hangingPunct="1">
              <a:lnSpc>
                <a:spcPct val="150000"/>
              </a:lnSpc>
              <a:spcBef>
                <a:spcPct val="0"/>
              </a:spcBef>
              <a:buFont typeface="Wingdings" panose="05000000000000000000" pitchFamily="2" charset="2"/>
              <a:buNone/>
            </a:pPr>
            <a:r>
              <a:rPr lang="en-US" altLang="zh-CN" sz="2800">
                <a:latin typeface="Times New Roman" panose="02020603050405020304" pitchFamily="18" charset="0"/>
              </a:rPr>
              <a:t>UPE</a:t>
            </a:r>
            <a:r>
              <a:rPr lang="zh-CN" altLang="en-US" sz="2800">
                <a:latin typeface="Times New Roman" panose="02020603050405020304" pitchFamily="18" charset="0"/>
              </a:rPr>
              <a:t>是由电力电子器件组成的变换器，其输入接三</a:t>
            </a: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组</a:t>
            </a:r>
            <a:r>
              <a:rPr lang="en-US" altLang="zh-CN" sz="2800">
                <a:latin typeface="Times New Roman" panose="02020603050405020304" pitchFamily="18" charset="0"/>
              </a:rPr>
              <a:t>(</a:t>
            </a:r>
            <a:r>
              <a:rPr lang="zh-CN" altLang="en-US" sz="2800">
                <a:latin typeface="Times New Roman" panose="02020603050405020304" pitchFamily="18" charset="0"/>
              </a:rPr>
              <a:t>或单相</a:t>
            </a:r>
            <a:r>
              <a:rPr lang="en-US" altLang="zh-CN" sz="2800">
                <a:latin typeface="Times New Roman" panose="02020603050405020304" pitchFamily="18" charset="0"/>
              </a:rPr>
              <a:t>)</a:t>
            </a:r>
            <a:r>
              <a:rPr lang="zh-CN" altLang="en-US" sz="2800">
                <a:latin typeface="Times New Roman" panose="02020603050405020304" pitchFamily="18" charset="0"/>
              </a:rPr>
              <a:t>交流电源，输出为可控的直流电压，控</a:t>
            </a:r>
          </a:p>
          <a:p>
            <a:pPr eaLnBrk="1" hangingPunct="1">
              <a:lnSpc>
                <a:spcPct val="150000"/>
              </a:lnSpc>
              <a:spcBef>
                <a:spcPct val="0"/>
              </a:spcBef>
              <a:buFont typeface="Wingdings" panose="05000000000000000000" pitchFamily="2" charset="2"/>
              <a:buNone/>
            </a:pPr>
            <a:r>
              <a:rPr lang="zh-CN" altLang="en-US" sz="2800">
                <a:latin typeface="Times New Roman" panose="02020603050405020304" pitchFamily="18" charset="0"/>
              </a:rPr>
              <a:t>制电压为</a:t>
            </a:r>
            <a:r>
              <a:rPr lang="en-US" altLang="zh-CN" sz="2800">
                <a:latin typeface="Times New Roman" panose="02020603050405020304" pitchFamily="18" charset="0"/>
              </a:rPr>
              <a:t>U</a:t>
            </a:r>
            <a:r>
              <a:rPr lang="en-US" altLang="zh-CN" sz="2800" baseline="-25000">
                <a:latin typeface="Times New Roman" panose="02020603050405020304" pitchFamily="18" charset="0"/>
              </a:rPr>
              <a:t>c</a:t>
            </a:r>
            <a:r>
              <a:rPr lang="en-US" altLang="zh-CN" sz="2800">
                <a:latin typeface="Times New Roman" panose="02020603050405020304" pitchFamily="18" charset="0"/>
              </a:rPr>
              <a:t> </a:t>
            </a:r>
            <a:r>
              <a:rPr lang="zh-CN" altLang="en-US" sz="2800">
                <a:latin typeface="Times New Roman" panose="02020603050405020304" pitchFamily="18" charset="0"/>
              </a:rPr>
              <a:t>。</a:t>
            </a:r>
          </a:p>
        </p:txBody>
      </p:sp>
      <p:sp>
        <p:nvSpPr>
          <p:cNvPr id="166915" name="日期占位符 3">
            <a:extLst>
              <a:ext uri="{FF2B5EF4-FFF2-40B4-BE49-F238E27FC236}">
                <a16:creationId xmlns:a16="http://schemas.microsoft.com/office/drawing/2014/main" id="{373A81B0-5154-42CF-86BB-77CE8F6AE646}"/>
              </a:ext>
            </a:extLst>
          </p:cNvPr>
          <p:cNvSpPr>
            <a:spLocks noGrp="1"/>
          </p:cNvSpPr>
          <p:nvPr>
            <p:ph type="dt" sz="quarter" idx="10"/>
          </p:nvPr>
        </p:nvSpPr>
        <p:spPr/>
        <p:txBody>
          <a:bodyPr/>
          <a:lstStyle/>
          <a:p>
            <a:pPr>
              <a:defRPr/>
            </a:pPr>
            <a:fld id="{54B3C378-3130-4F83-93C0-830554793CFF}" type="datetime1">
              <a:rPr lang="zh-CN" altLang="en-US"/>
              <a:pPr>
                <a:defRPr/>
              </a:pPr>
              <a:t>2022/3/7 Monday</a:t>
            </a:fld>
            <a:endParaRPr lang="en-US" altLang="zh-CN"/>
          </a:p>
        </p:txBody>
      </p:sp>
      <p:sp>
        <p:nvSpPr>
          <p:cNvPr id="166916" name="灯片编号占位符 4">
            <a:extLst>
              <a:ext uri="{FF2B5EF4-FFF2-40B4-BE49-F238E27FC236}">
                <a16:creationId xmlns:a16="http://schemas.microsoft.com/office/drawing/2014/main" id="{6AD99E7A-31BE-4DF1-AAD5-FD44902CA828}"/>
              </a:ext>
            </a:extLst>
          </p:cNvPr>
          <p:cNvSpPr>
            <a:spLocks noGrp="1"/>
          </p:cNvSpPr>
          <p:nvPr>
            <p:ph type="sldNum" sz="quarter" idx="12"/>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zh-CN"/>
            </a:defPPr>
            <a:lvl1pPr algn="r" rtl="0" fontAlgn="base">
              <a:spcBef>
                <a:spcPct val="0"/>
              </a:spcBef>
              <a:spcAft>
                <a:spcPct val="0"/>
              </a:spcAft>
              <a:defRPr kumimoji="0" sz="1400" kern="1200">
                <a:solidFill>
                  <a:schemeClr val="tx1"/>
                </a:solidFill>
                <a:latin typeface="Verdan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rgbClr val="FF3300"/>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rgbClr val="FF3300"/>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rgbClr val="FF3300"/>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rgbClr val="FF33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rgbClr val="FF33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rgbClr val="FF33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rgbClr val="FF33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rgbClr val="FF3300"/>
                </a:solidFill>
                <a:latin typeface="Times New Roman" panose="02020603050405020304" pitchFamily="18" charset="0"/>
                <a:ea typeface="宋体" panose="02010600030101010101" pitchFamily="2" charset="-122"/>
                <a:cs typeface="+mn-cs"/>
              </a:defRPr>
            </a:lvl9pPr>
          </a:lstStyle>
          <a:p>
            <a:pPr algn="ctr" eaLnBrk="1" hangingPunct="1"/>
            <a:fld id="{41B101F7-A913-4F8C-B432-C6116542B1FD}" type="slidenum">
              <a:rPr lang="en-US" altLang="zh-CN" smtClean="0"/>
              <a:pPr algn="ctr" eaLnBrk="1" hangingPunct="1"/>
              <a:t>6</a:t>
            </a:fld>
            <a:endParaRPr kumimoji="0" lang="en-US" altLang="zh-CN" sz="1400">
              <a:solidFill>
                <a:schemeClr val="tx1"/>
              </a:solidFill>
              <a:latin typeface="Verdana" panose="020B0604030504040204" pitchFamily="34" charset="0"/>
            </a:endParaRPr>
          </a:p>
        </p:txBody>
      </p:sp>
      <p:grpSp>
        <p:nvGrpSpPr>
          <p:cNvPr id="2" name="Group 4">
            <a:extLst>
              <a:ext uri="{FF2B5EF4-FFF2-40B4-BE49-F238E27FC236}">
                <a16:creationId xmlns:a16="http://schemas.microsoft.com/office/drawing/2014/main" id="{096BA1EF-DDEB-4699-B0BC-033A3F37CF21}"/>
              </a:ext>
            </a:extLst>
          </p:cNvPr>
          <p:cNvGrpSpPr>
            <a:grpSpLocks/>
          </p:cNvGrpSpPr>
          <p:nvPr/>
        </p:nvGrpSpPr>
        <p:grpSpPr bwMode="auto">
          <a:xfrm>
            <a:off x="2997200" y="1958975"/>
            <a:ext cx="4184650" cy="2116138"/>
            <a:chOff x="1718" y="1933"/>
            <a:chExt cx="2636" cy="1333"/>
          </a:xfrm>
          <a:solidFill>
            <a:schemeClr val="bg2"/>
          </a:solidFill>
        </p:grpSpPr>
        <p:sp>
          <p:nvSpPr>
            <p:cNvPr id="166920" name="Rectangle 5">
              <a:extLst>
                <a:ext uri="{FF2B5EF4-FFF2-40B4-BE49-F238E27FC236}">
                  <a16:creationId xmlns:a16="http://schemas.microsoft.com/office/drawing/2014/main" id="{92A99AC9-86A3-4B32-AEB3-A49895470620}"/>
                </a:ext>
              </a:extLst>
            </p:cNvPr>
            <p:cNvSpPr>
              <a:spLocks noChangeArrowheads="1"/>
            </p:cNvSpPr>
            <p:nvPr/>
          </p:nvSpPr>
          <p:spPr bwMode="auto">
            <a:xfrm>
              <a:off x="1718" y="1933"/>
              <a:ext cx="2636" cy="1333"/>
            </a:xfrm>
            <a:prstGeom prst="rect">
              <a:avLst/>
            </a:prstGeom>
            <a:grpFill/>
            <a:ln w="38100">
              <a:noFill/>
              <a:miter lim="800000"/>
              <a:headEnd/>
              <a:tailEnd/>
            </a:ln>
          </p:spPr>
          <p:txBody>
            <a:bodyPr wrap="none" anchor="ctr"/>
            <a:lstStyle/>
            <a:p>
              <a:pPr>
                <a:defRPr/>
              </a:pPr>
              <a:endParaRPr lang="zh-CN" altLang="en-US"/>
            </a:p>
          </p:txBody>
        </p:sp>
        <p:sp>
          <p:nvSpPr>
            <p:cNvPr id="166921" name="Rectangle 6">
              <a:extLst>
                <a:ext uri="{FF2B5EF4-FFF2-40B4-BE49-F238E27FC236}">
                  <a16:creationId xmlns:a16="http://schemas.microsoft.com/office/drawing/2014/main" id="{8A17D3C6-E203-4294-B6C7-461BD10A4EC2}"/>
                </a:ext>
              </a:extLst>
            </p:cNvPr>
            <p:cNvSpPr>
              <a:spLocks noChangeArrowheads="1"/>
            </p:cNvSpPr>
            <p:nvPr/>
          </p:nvSpPr>
          <p:spPr bwMode="auto">
            <a:xfrm>
              <a:off x="2471" y="2059"/>
              <a:ext cx="1008" cy="576"/>
            </a:xfrm>
            <a:prstGeom prst="rect">
              <a:avLst/>
            </a:prstGeom>
            <a:grpFill/>
            <a:ln w="38100">
              <a:solidFill>
                <a:schemeClr val="tx1"/>
              </a:solidFill>
              <a:miter lim="800000"/>
              <a:headEnd/>
              <a:tailEnd/>
            </a:ln>
          </p:spPr>
          <p:txBody>
            <a:bodyPr wrap="none" anchor="ctr"/>
            <a:lstStyle/>
            <a:p>
              <a:pPr>
                <a:defRPr/>
              </a:pPr>
              <a:endParaRPr lang="zh-CN" altLang="zh-CN" sz="2800">
                <a:solidFill>
                  <a:schemeClr val="tx1"/>
                </a:solidFill>
                <a:latin typeface="Verdana" pitchFamily="34" charset="0"/>
              </a:endParaRPr>
            </a:p>
          </p:txBody>
        </p:sp>
        <p:sp>
          <p:nvSpPr>
            <p:cNvPr id="166922" name="Line 7">
              <a:extLst>
                <a:ext uri="{FF2B5EF4-FFF2-40B4-BE49-F238E27FC236}">
                  <a16:creationId xmlns:a16="http://schemas.microsoft.com/office/drawing/2014/main" id="{2B3B7387-CA57-4914-B4F7-983D6500A9C5}"/>
                </a:ext>
              </a:extLst>
            </p:cNvPr>
            <p:cNvSpPr>
              <a:spLocks noChangeShapeType="1"/>
            </p:cNvSpPr>
            <p:nvPr/>
          </p:nvSpPr>
          <p:spPr bwMode="auto">
            <a:xfrm rot="5400000" flipH="1">
              <a:off x="2829" y="2788"/>
              <a:ext cx="314" cy="4"/>
            </a:xfrm>
            <a:prstGeom prst="line">
              <a:avLst/>
            </a:prstGeom>
            <a:grpFill/>
            <a:ln w="38100">
              <a:solidFill>
                <a:schemeClr val="tx1"/>
              </a:solidFill>
              <a:miter lim="800000"/>
              <a:headEnd/>
              <a:tailEnd type="triangle" w="med" len="med"/>
            </a:ln>
          </p:spPr>
          <p:txBody>
            <a:bodyPr wrap="none" anchor="ctr"/>
            <a:lstStyle/>
            <a:p>
              <a:pPr>
                <a:defRPr/>
              </a:pPr>
              <a:endParaRPr lang="zh-CN" altLang="en-US"/>
            </a:p>
          </p:txBody>
        </p:sp>
        <p:grpSp>
          <p:nvGrpSpPr>
            <p:cNvPr id="3" name="Group 8">
              <a:extLst>
                <a:ext uri="{FF2B5EF4-FFF2-40B4-BE49-F238E27FC236}">
                  <a16:creationId xmlns:a16="http://schemas.microsoft.com/office/drawing/2014/main" id="{5E8AB20E-2ED1-444E-9908-861B5E15F1AF}"/>
                </a:ext>
              </a:extLst>
            </p:cNvPr>
            <p:cNvGrpSpPr>
              <a:grpSpLocks/>
            </p:cNvGrpSpPr>
            <p:nvPr/>
          </p:nvGrpSpPr>
          <p:grpSpPr bwMode="auto">
            <a:xfrm rot="-5400000">
              <a:off x="2138" y="2174"/>
              <a:ext cx="329" cy="336"/>
              <a:chOff x="2706" y="2736"/>
              <a:chExt cx="329" cy="336"/>
            </a:xfrm>
            <a:grpFill/>
          </p:grpSpPr>
          <p:sp>
            <p:nvSpPr>
              <p:cNvPr id="166934" name="Line 9">
                <a:extLst>
                  <a:ext uri="{FF2B5EF4-FFF2-40B4-BE49-F238E27FC236}">
                    <a16:creationId xmlns:a16="http://schemas.microsoft.com/office/drawing/2014/main" id="{08285BCE-5F8D-41FA-B49B-6A29A9C1F6F5}"/>
                  </a:ext>
                </a:extLst>
              </p:cNvPr>
              <p:cNvSpPr>
                <a:spLocks noChangeShapeType="1"/>
              </p:cNvSpPr>
              <p:nvPr/>
            </p:nvSpPr>
            <p:spPr bwMode="auto">
              <a:xfrm>
                <a:off x="2706" y="2736"/>
                <a:ext cx="0" cy="336"/>
              </a:xfrm>
              <a:prstGeom prst="line">
                <a:avLst/>
              </a:prstGeom>
              <a:grpFill/>
              <a:ln w="38100">
                <a:solidFill>
                  <a:schemeClr val="tx1"/>
                </a:solidFill>
                <a:miter lim="800000"/>
                <a:headEnd/>
                <a:tailEnd/>
              </a:ln>
            </p:spPr>
            <p:txBody>
              <a:bodyPr wrap="none" anchor="ctr"/>
              <a:lstStyle/>
              <a:p>
                <a:pPr>
                  <a:defRPr/>
                </a:pPr>
                <a:endParaRPr lang="zh-CN" altLang="en-US"/>
              </a:p>
            </p:txBody>
          </p:sp>
          <p:sp>
            <p:nvSpPr>
              <p:cNvPr id="166935" name="Line 10">
                <a:extLst>
                  <a:ext uri="{FF2B5EF4-FFF2-40B4-BE49-F238E27FC236}">
                    <a16:creationId xmlns:a16="http://schemas.microsoft.com/office/drawing/2014/main" id="{D5085B10-882C-49FE-BE5C-37D577BAFA74}"/>
                  </a:ext>
                </a:extLst>
              </p:cNvPr>
              <p:cNvSpPr>
                <a:spLocks noChangeShapeType="1"/>
              </p:cNvSpPr>
              <p:nvPr/>
            </p:nvSpPr>
            <p:spPr bwMode="auto">
              <a:xfrm>
                <a:off x="2869" y="2736"/>
                <a:ext cx="0" cy="336"/>
              </a:xfrm>
              <a:prstGeom prst="line">
                <a:avLst/>
              </a:prstGeom>
              <a:grpFill/>
              <a:ln w="38100">
                <a:solidFill>
                  <a:schemeClr val="tx1"/>
                </a:solidFill>
                <a:miter lim="800000"/>
                <a:headEnd/>
                <a:tailEnd/>
              </a:ln>
            </p:spPr>
            <p:txBody>
              <a:bodyPr wrap="none" anchor="ctr"/>
              <a:lstStyle/>
              <a:p>
                <a:pPr>
                  <a:defRPr/>
                </a:pPr>
                <a:endParaRPr lang="zh-CN" altLang="en-US"/>
              </a:p>
            </p:txBody>
          </p:sp>
          <p:sp>
            <p:nvSpPr>
              <p:cNvPr id="166936" name="Line 11">
                <a:extLst>
                  <a:ext uri="{FF2B5EF4-FFF2-40B4-BE49-F238E27FC236}">
                    <a16:creationId xmlns:a16="http://schemas.microsoft.com/office/drawing/2014/main" id="{4DCFE964-8476-4751-A8D0-9409E9EBE313}"/>
                  </a:ext>
                </a:extLst>
              </p:cNvPr>
              <p:cNvSpPr>
                <a:spLocks noChangeShapeType="1"/>
              </p:cNvSpPr>
              <p:nvPr/>
            </p:nvSpPr>
            <p:spPr bwMode="auto">
              <a:xfrm>
                <a:off x="3035" y="2736"/>
                <a:ext cx="0" cy="336"/>
              </a:xfrm>
              <a:prstGeom prst="line">
                <a:avLst/>
              </a:prstGeom>
              <a:grpFill/>
              <a:ln w="38100">
                <a:solidFill>
                  <a:schemeClr val="tx1"/>
                </a:solidFill>
                <a:miter lim="800000"/>
                <a:headEnd/>
                <a:tailEnd/>
              </a:ln>
            </p:spPr>
            <p:txBody>
              <a:bodyPr wrap="none" anchor="ctr"/>
              <a:lstStyle/>
              <a:p>
                <a:pPr>
                  <a:defRPr/>
                </a:pPr>
                <a:endParaRPr lang="zh-CN" altLang="en-US"/>
              </a:p>
            </p:txBody>
          </p:sp>
        </p:grpSp>
        <p:sp>
          <p:nvSpPr>
            <p:cNvPr id="166924" name="Line 12">
              <a:extLst>
                <a:ext uri="{FF2B5EF4-FFF2-40B4-BE49-F238E27FC236}">
                  <a16:creationId xmlns:a16="http://schemas.microsoft.com/office/drawing/2014/main" id="{156A1FF6-ACC7-4349-B90B-C7C6BBF7D07E}"/>
                </a:ext>
              </a:extLst>
            </p:cNvPr>
            <p:cNvSpPr>
              <a:spLocks noChangeShapeType="1"/>
            </p:cNvSpPr>
            <p:nvPr/>
          </p:nvSpPr>
          <p:spPr bwMode="auto">
            <a:xfrm>
              <a:off x="3479" y="2347"/>
              <a:ext cx="432" cy="0"/>
            </a:xfrm>
            <a:prstGeom prst="line">
              <a:avLst/>
            </a:prstGeom>
            <a:grpFill/>
            <a:ln w="38100">
              <a:solidFill>
                <a:schemeClr val="tx1"/>
              </a:solidFill>
              <a:miter lim="800000"/>
              <a:headEnd/>
              <a:tailEnd type="triangle" w="med" len="med"/>
            </a:ln>
          </p:spPr>
          <p:txBody>
            <a:bodyPr wrap="none" anchor="ctr"/>
            <a:lstStyle/>
            <a:p>
              <a:pPr>
                <a:defRPr/>
              </a:pPr>
              <a:endParaRPr lang="zh-CN" altLang="en-US"/>
            </a:p>
          </p:txBody>
        </p:sp>
        <p:sp>
          <p:nvSpPr>
            <p:cNvPr id="166925" name="Text Box 13">
              <a:extLst>
                <a:ext uri="{FF2B5EF4-FFF2-40B4-BE49-F238E27FC236}">
                  <a16:creationId xmlns:a16="http://schemas.microsoft.com/office/drawing/2014/main" id="{9D3594D3-6CC8-497B-94BD-9720825DBCCD}"/>
                </a:ext>
              </a:extLst>
            </p:cNvPr>
            <p:cNvSpPr txBox="1">
              <a:spLocks noChangeArrowheads="1"/>
            </p:cNvSpPr>
            <p:nvPr/>
          </p:nvSpPr>
          <p:spPr bwMode="auto">
            <a:xfrm>
              <a:off x="2846" y="2867"/>
              <a:ext cx="345" cy="327"/>
            </a:xfrm>
            <a:prstGeom prst="rect">
              <a:avLst/>
            </a:prstGeom>
            <a:grpFill/>
            <a:ln w="38100">
              <a:noFill/>
              <a:miter lim="800000"/>
              <a:headEnd/>
              <a:tailEnd/>
            </a:ln>
          </p:spPr>
          <p:txBody>
            <a:bodyPr wrap="none">
              <a:spAutoFit/>
            </a:bodyPr>
            <a:lstStyle/>
            <a:p>
              <a:pPr algn="l">
                <a:defRPr/>
              </a:pPr>
              <a:r>
                <a:rPr lang="en-US" altLang="zh-CN" sz="2800" b="1">
                  <a:solidFill>
                    <a:schemeClr val="tx1"/>
                  </a:solidFill>
                </a:rPr>
                <a:t>U</a:t>
              </a:r>
              <a:r>
                <a:rPr lang="en-US" altLang="zh-CN" sz="2800" b="1" baseline="-25000">
                  <a:solidFill>
                    <a:schemeClr val="tx1"/>
                  </a:solidFill>
                </a:rPr>
                <a:t>c</a:t>
              </a:r>
            </a:p>
          </p:txBody>
        </p:sp>
        <p:sp>
          <p:nvSpPr>
            <p:cNvPr id="166926" name="Text Box 14">
              <a:extLst>
                <a:ext uri="{FF2B5EF4-FFF2-40B4-BE49-F238E27FC236}">
                  <a16:creationId xmlns:a16="http://schemas.microsoft.com/office/drawing/2014/main" id="{C9857530-5353-4865-8FC9-B1707C67E4B9}"/>
                </a:ext>
              </a:extLst>
            </p:cNvPr>
            <p:cNvSpPr txBox="1">
              <a:spLocks noChangeArrowheads="1"/>
            </p:cNvSpPr>
            <p:nvPr/>
          </p:nvSpPr>
          <p:spPr bwMode="auto">
            <a:xfrm>
              <a:off x="3844" y="2160"/>
              <a:ext cx="439" cy="327"/>
            </a:xfrm>
            <a:prstGeom prst="rect">
              <a:avLst/>
            </a:prstGeom>
            <a:grpFill/>
            <a:ln w="38100">
              <a:noFill/>
              <a:miter lim="800000"/>
              <a:headEnd/>
              <a:tailEnd/>
            </a:ln>
          </p:spPr>
          <p:txBody>
            <a:bodyPr wrap="none">
              <a:spAutoFit/>
            </a:bodyPr>
            <a:lstStyle/>
            <a:p>
              <a:pPr algn="l">
                <a:defRPr/>
              </a:pPr>
              <a:r>
                <a:rPr lang="en-US" altLang="zh-CN" sz="2800" b="1">
                  <a:solidFill>
                    <a:schemeClr val="tx1"/>
                  </a:solidFill>
                </a:rPr>
                <a:t>U</a:t>
              </a:r>
              <a:r>
                <a:rPr lang="en-US" altLang="zh-CN" sz="2800" b="1" baseline="-25000">
                  <a:solidFill>
                    <a:schemeClr val="tx1"/>
                  </a:solidFill>
                </a:rPr>
                <a:t>d0</a:t>
              </a:r>
            </a:p>
          </p:txBody>
        </p:sp>
        <p:sp>
          <p:nvSpPr>
            <p:cNvPr id="166927" name="Text Box 15">
              <a:extLst>
                <a:ext uri="{FF2B5EF4-FFF2-40B4-BE49-F238E27FC236}">
                  <a16:creationId xmlns:a16="http://schemas.microsoft.com/office/drawing/2014/main" id="{6E0684D4-811F-4B94-B646-F297D1E2B733}"/>
                </a:ext>
              </a:extLst>
            </p:cNvPr>
            <p:cNvSpPr txBox="1">
              <a:spLocks noChangeArrowheads="1"/>
            </p:cNvSpPr>
            <p:nvPr/>
          </p:nvSpPr>
          <p:spPr bwMode="auto">
            <a:xfrm>
              <a:off x="1740" y="2231"/>
              <a:ext cx="299" cy="366"/>
            </a:xfrm>
            <a:prstGeom prst="rect">
              <a:avLst/>
            </a:prstGeom>
            <a:grpFill/>
            <a:ln w="38100">
              <a:noFill/>
              <a:miter lim="800000"/>
              <a:headEnd/>
              <a:tailEnd/>
            </a:ln>
          </p:spPr>
          <p:txBody>
            <a:bodyPr>
              <a:spAutoFit/>
            </a:bodyPr>
            <a:lstStyle/>
            <a:p>
              <a:pPr>
                <a:lnSpc>
                  <a:spcPct val="50000"/>
                </a:lnSpc>
                <a:defRPr/>
              </a:pPr>
              <a:r>
                <a:rPr lang="en-US" altLang="zh-CN" b="1" i="1">
                  <a:solidFill>
                    <a:schemeClr val="tx1"/>
                  </a:solidFill>
                </a:rPr>
                <a:t>u</a:t>
              </a:r>
              <a:endParaRPr lang="en-US" altLang="zh-CN" b="1">
                <a:solidFill>
                  <a:schemeClr val="tx1"/>
                </a:solidFill>
              </a:endParaRPr>
            </a:p>
            <a:p>
              <a:pPr>
                <a:lnSpc>
                  <a:spcPct val="50000"/>
                </a:lnSpc>
                <a:defRPr/>
              </a:pPr>
              <a:r>
                <a:rPr lang="en-US" altLang="zh-CN" b="1">
                  <a:solidFill>
                    <a:schemeClr val="tx1"/>
                  </a:solidFill>
                </a:rPr>
                <a:t>~</a:t>
              </a:r>
            </a:p>
          </p:txBody>
        </p:sp>
        <p:sp>
          <p:nvSpPr>
            <p:cNvPr id="166928" name="Line 16">
              <a:extLst>
                <a:ext uri="{FF2B5EF4-FFF2-40B4-BE49-F238E27FC236}">
                  <a16:creationId xmlns:a16="http://schemas.microsoft.com/office/drawing/2014/main" id="{7111EDC3-8576-48E3-8CB5-7A2A1AA0E2FC}"/>
                </a:ext>
              </a:extLst>
            </p:cNvPr>
            <p:cNvSpPr>
              <a:spLocks noChangeShapeType="1"/>
            </p:cNvSpPr>
            <p:nvPr/>
          </p:nvSpPr>
          <p:spPr bwMode="auto">
            <a:xfrm flipV="1">
              <a:off x="2508" y="2059"/>
              <a:ext cx="960" cy="576"/>
            </a:xfrm>
            <a:prstGeom prst="line">
              <a:avLst/>
            </a:prstGeom>
            <a:grpFill/>
            <a:ln w="38100">
              <a:solidFill>
                <a:schemeClr val="tx1"/>
              </a:solidFill>
              <a:miter lim="800000"/>
              <a:headEnd/>
              <a:tailEnd/>
            </a:ln>
          </p:spPr>
          <p:txBody>
            <a:bodyPr wrap="none" anchor="ctr"/>
            <a:lstStyle/>
            <a:p>
              <a:pPr>
                <a:defRPr/>
              </a:pPr>
              <a:endParaRPr lang="zh-CN" altLang="en-US"/>
            </a:p>
          </p:txBody>
        </p:sp>
        <p:sp>
          <p:nvSpPr>
            <p:cNvPr id="166929" name="Text Box 17">
              <a:extLst>
                <a:ext uri="{FF2B5EF4-FFF2-40B4-BE49-F238E27FC236}">
                  <a16:creationId xmlns:a16="http://schemas.microsoft.com/office/drawing/2014/main" id="{70BC8E50-9D6C-41A6-BE74-2CFBD59AC87D}"/>
                </a:ext>
              </a:extLst>
            </p:cNvPr>
            <p:cNvSpPr txBox="1">
              <a:spLocks noChangeArrowheads="1"/>
            </p:cNvSpPr>
            <p:nvPr/>
          </p:nvSpPr>
          <p:spPr bwMode="auto">
            <a:xfrm>
              <a:off x="2540" y="2075"/>
              <a:ext cx="440" cy="327"/>
            </a:xfrm>
            <a:prstGeom prst="rect">
              <a:avLst/>
            </a:prstGeom>
            <a:grpFill/>
            <a:ln w="38100">
              <a:noFill/>
              <a:miter lim="800000"/>
              <a:headEnd/>
              <a:tailEnd/>
            </a:ln>
          </p:spPr>
          <p:txBody>
            <a:bodyPr wrap="none">
              <a:spAutoFit/>
            </a:bodyPr>
            <a:lstStyle/>
            <a:p>
              <a:pPr algn="l">
                <a:spcBef>
                  <a:spcPct val="50000"/>
                </a:spcBef>
                <a:defRPr/>
              </a:pPr>
              <a:r>
                <a:rPr lang="en-US" altLang="zh-CN" sz="2800" b="1">
                  <a:solidFill>
                    <a:schemeClr val="tx1"/>
                  </a:solidFill>
                </a:rPr>
                <a:t>AC</a:t>
              </a:r>
              <a:endParaRPr lang="en-US" altLang="zh-CN" sz="2800" b="1">
                <a:solidFill>
                  <a:schemeClr val="tx1"/>
                </a:solidFill>
                <a:latin typeface="Verdana" pitchFamily="34" charset="0"/>
              </a:endParaRPr>
            </a:p>
          </p:txBody>
        </p:sp>
        <p:sp>
          <p:nvSpPr>
            <p:cNvPr id="166930" name="Text Box 18">
              <a:extLst>
                <a:ext uri="{FF2B5EF4-FFF2-40B4-BE49-F238E27FC236}">
                  <a16:creationId xmlns:a16="http://schemas.microsoft.com/office/drawing/2014/main" id="{086C873A-0D92-40E6-86E0-AF57B3A09630}"/>
                </a:ext>
              </a:extLst>
            </p:cNvPr>
            <p:cNvSpPr txBox="1">
              <a:spLocks noChangeArrowheads="1"/>
            </p:cNvSpPr>
            <p:nvPr/>
          </p:nvSpPr>
          <p:spPr bwMode="auto">
            <a:xfrm>
              <a:off x="3022" y="2299"/>
              <a:ext cx="440" cy="327"/>
            </a:xfrm>
            <a:prstGeom prst="rect">
              <a:avLst/>
            </a:prstGeom>
            <a:grpFill/>
            <a:ln w="38100">
              <a:noFill/>
              <a:miter lim="800000"/>
              <a:headEnd/>
              <a:tailEnd/>
            </a:ln>
          </p:spPr>
          <p:txBody>
            <a:bodyPr wrap="none">
              <a:spAutoFit/>
            </a:bodyPr>
            <a:lstStyle/>
            <a:p>
              <a:pPr algn="l">
                <a:spcBef>
                  <a:spcPct val="50000"/>
                </a:spcBef>
                <a:defRPr/>
              </a:pPr>
              <a:r>
                <a:rPr lang="en-US" altLang="zh-CN" sz="2800" b="1">
                  <a:solidFill>
                    <a:schemeClr val="tx1"/>
                  </a:solidFill>
                </a:rPr>
                <a:t>DC</a:t>
              </a:r>
              <a:endParaRPr lang="en-US" altLang="zh-CN" sz="2800" b="1">
                <a:solidFill>
                  <a:schemeClr val="tx1"/>
                </a:solidFill>
                <a:latin typeface="Verdana" pitchFamily="34" charset="0"/>
              </a:endParaRPr>
            </a:p>
          </p:txBody>
        </p:sp>
        <p:sp>
          <p:nvSpPr>
            <p:cNvPr id="166931" name="Oval 19">
              <a:extLst>
                <a:ext uri="{FF2B5EF4-FFF2-40B4-BE49-F238E27FC236}">
                  <a16:creationId xmlns:a16="http://schemas.microsoft.com/office/drawing/2014/main" id="{162C937B-AC4A-4B9A-8D55-9A4B11538F32}"/>
                </a:ext>
              </a:extLst>
            </p:cNvPr>
            <p:cNvSpPr>
              <a:spLocks noChangeArrowheads="1"/>
            </p:cNvSpPr>
            <p:nvPr/>
          </p:nvSpPr>
          <p:spPr bwMode="auto">
            <a:xfrm>
              <a:off x="2092" y="2155"/>
              <a:ext cx="45" cy="46"/>
            </a:xfrm>
            <a:prstGeom prst="ellipse">
              <a:avLst/>
            </a:prstGeom>
            <a:grpFill/>
            <a:ln w="38100">
              <a:solidFill>
                <a:schemeClr val="tx1"/>
              </a:solidFill>
              <a:miter lim="800000"/>
              <a:headEnd/>
              <a:tailEnd/>
            </a:ln>
          </p:spPr>
          <p:txBody>
            <a:bodyPr wrap="none" anchor="ctr"/>
            <a:lstStyle/>
            <a:p>
              <a:pPr>
                <a:defRPr/>
              </a:pPr>
              <a:endParaRPr lang="zh-CN" altLang="en-US"/>
            </a:p>
          </p:txBody>
        </p:sp>
        <p:sp>
          <p:nvSpPr>
            <p:cNvPr id="166932" name="Oval 20">
              <a:extLst>
                <a:ext uri="{FF2B5EF4-FFF2-40B4-BE49-F238E27FC236}">
                  <a16:creationId xmlns:a16="http://schemas.microsoft.com/office/drawing/2014/main" id="{3E30221D-41F4-4A5C-B24C-C2304F3F7CCB}"/>
                </a:ext>
              </a:extLst>
            </p:cNvPr>
            <p:cNvSpPr>
              <a:spLocks noChangeArrowheads="1"/>
            </p:cNvSpPr>
            <p:nvPr/>
          </p:nvSpPr>
          <p:spPr bwMode="auto">
            <a:xfrm>
              <a:off x="2094" y="2315"/>
              <a:ext cx="45" cy="46"/>
            </a:xfrm>
            <a:prstGeom prst="ellipse">
              <a:avLst/>
            </a:prstGeom>
            <a:grpFill/>
            <a:ln w="38100">
              <a:solidFill>
                <a:schemeClr val="tx1"/>
              </a:solidFill>
              <a:miter lim="800000"/>
              <a:headEnd/>
              <a:tailEnd/>
            </a:ln>
          </p:spPr>
          <p:txBody>
            <a:bodyPr wrap="none" anchor="ctr"/>
            <a:lstStyle/>
            <a:p>
              <a:pPr>
                <a:defRPr/>
              </a:pPr>
              <a:endParaRPr lang="zh-CN" altLang="en-US"/>
            </a:p>
          </p:txBody>
        </p:sp>
        <p:sp>
          <p:nvSpPr>
            <p:cNvPr id="166933" name="Oval 21">
              <a:extLst>
                <a:ext uri="{FF2B5EF4-FFF2-40B4-BE49-F238E27FC236}">
                  <a16:creationId xmlns:a16="http://schemas.microsoft.com/office/drawing/2014/main" id="{438CB60C-B746-4C62-8B2F-1AED7D7EC665}"/>
                </a:ext>
              </a:extLst>
            </p:cNvPr>
            <p:cNvSpPr>
              <a:spLocks noChangeArrowheads="1"/>
            </p:cNvSpPr>
            <p:nvPr/>
          </p:nvSpPr>
          <p:spPr bwMode="auto">
            <a:xfrm>
              <a:off x="2094" y="2488"/>
              <a:ext cx="45" cy="46"/>
            </a:xfrm>
            <a:prstGeom prst="ellipse">
              <a:avLst/>
            </a:prstGeom>
            <a:grpFill/>
            <a:ln w="38100">
              <a:solidFill>
                <a:schemeClr val="tx1"/>
              </a:solidFill>
              <a:miter lim="800000"/>
              <a:headEnd/>
              <a:tailEnd/>
            </a:ln>
          </p:spPr>
          <p:txBody>
            <a:bodyPr wrap="none" anchor="ctr"/>
            <a:lstStyle/>
            <a:p>
              <a:pPr>
                <a:defRPr/>
              </a:pPr>
              <a:endParaRPr lang="zh-CN" altLang="en-US"/>
            </a:p>
          </p:txBody>
        </p:sp>
      </p:grpSp>
      <p:sp>
        <p:nvSpPr>
          <p:cNvPr id="282646" name="Rectangle 22">
            <a:extLst>
              <a:ext uri="{FF2B5EF4-FFF2-40B4-BE49-F238E27FC236}">
                <a16:creationId xmlns:a16="http://schemas.microsoft.com/office/drawing/2014/main" id="{E177A388-6C9B-44FD-872C-88FAA14B4084}"/>
              </a:ext>
            </a:extLst>
          </p:cNvPr>
          <p:cNvSpPr>
            <a:spLocks noChangeArrowheads="1"/>
          </p:cNvSpPr>
          <p:nvPr/>
        </p:nvSpPr>
        <p:spPr bwMode="auto">
          <a:xfrm>
            <a:off x="490538" y="3943350"/>
            <a:ext cx="80549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lnSpc>
                <a:spcPct val="150000"/>
              </a:lnSpc>
            </a:pPr>
            <a:r>
              <a:rPr kumimoji="0" lang="en-US" altLang="zh-CN" sz="2800" b="1">
                <a:solidFill>
                  <a:schemeClr val="tx1"/>
                </a:solidFill>
                <a:ea typeface="黑体" panose="02010609060101010101" pitchFamily="49" charset="-122"/>
              </a:rPr>
              <a:t>UPE</a:t>
            </a:r>
            <a:r>
              <a:rPr kumimoji="0" lang="zh-CN" altLang="en-US" sz="2800" b="1">
                <a:solidFill>
                  <a:schemeClr val="tx1"/>
                </a:solidFill>
                <a:ea typeface="黑体" panose="02010609060101010101" pitchFamily="49" charset="-122"/>
              </a:rPr>
              <a:t>变换器的器件选择：</a:t>
            </a:r>
          </a:p>
          <a:p>
            <a:pPr algn="l" eaLnBrk="1" hangingPunct="1">
              <a:lnSpc>
                <a:spcPct val="150000"/>
              </a:lnSpc>
            </a:pPr>
            <a:r>
              <a:rPr kumimoji="0" lang="zh-CN" altLang="en-US" sz="2800" b="1">
                <a:solidFill>
                  <a:srgbClr val="FF0000"/>
                </a:solidFill>
                <a:ea typeface="黑体" panose="02010609060101010101" pitchFamily="49" charset="-122"/>
              </a:rPr>
              <a:t>中、小</a:t>
            </a:r>
            <a:r>
              <a:rPr kumimoji="0" lang="zh-CN" altLang="en-US" sz="2800" b="1">
                <a:solidFill>
                  <a:schemeClr val="tx1"/>
                </a:solidFill>
                <a:ea typeface="黑体" panose="02010609060101010101" pitchFamily="49" charset="-122"/>
              </a:rPr>
              <a:t>容量系统</a:t>
            </a:r>
            <a:r>
              <a:rPr kumimoji="0" lang="en-US" altLang="zh-CN" sz="2800" b="1">
                <a:solidFill>
                  <a:schemeClr val="tx1"/>
                </a:solidFill>
                <a:ea typeface="黑体" panose="02010609060101010101" pitchFamily="49" charset="-122"/>
              </a:rPr>
              <a:t>,</a:t>
            </a:r>
            <a:r>
              <a:rPr kumimoji="0" lang="zh-CN" altLang="en-US" sz="2800" b="1">
                <a:solidFill>
                  <a:schemeClr val="tx1"/>
                </a:solidFill>
                <a:ea typeface="黑体" panose="02010609060101010101" pitchFamily="49" charset="-122"/>
              </a:rPr>
              <a:t>多采用</a:t>
            </a:r>
            <a:r>
              <a:rPr kumimoji="0" lang="en-US" altLang="zh-CN" sz="2800" b="1">
                <a:solidFill>
                  <a:schemeClr val="tx1"/>
                </a:solidFill>
                <a:ea typeface="黑体" panose="02010609060101010101" pitchFamily="49" charset="-122"/>
              </a:rPr>
              <a:t>IGBT</a:t>
            </a:r>
            <a:r>
              <a:rPr kumimoji="0" lang="zh-CN" altLang="en-US" sz="2800" b="1">
                <a:solidFill>
                  <a:schemeClr val="tx1"/>
                </a:solidFill>
                <a:ea typeface="黑体" panose="02010609060101010101" pitchFamily="49" charset="-122"/>
              </a:rPr>
              <a:t>或</a:t>
            </a:r>
            <a:r>
              <a:rPr kumimoji="0" lang="en-US" altLang="zh-CN" sz="2800" b="1">
                <a:solidFill>
                  <a:schemeClr val="tx1"/>
                </a:solidFill>
                <a:ea typeface="黑体" panose="02010609060101010101" pitchFamily="49" charset="-122"/>
              </a:rPr>
              <a:t>P-MOSFET</a:t>
            </a:r>
            <a:r>
              <a:rPr kumimoji="0" lang="zh-CN" altLang="en-US" sz="2800" b="1">
                <a:solidFill>
                  <a:schemeClr val="tx1"/>
                </a:solidFill>
                <a:ea typeface="黑体" panose="02010609060101010101" pitchFamily="49" charset="-122"/>
              </a:rPr>
              <a:t>构成</a:t>
            </a:r>
          </a:p>
          <a:p>
            <a:pPr algn="l" eaLnBrk="1" hangingPunct="1">
              <a:lnSpc>
                <a:spcPct val="150000"/>
              </a:lnSpc>
            </a:pPr>
            <a:r>
              <a:rPr kumimoji="0" lang="zh-CN" altLang="en-US" sz="2800" b="1">
                <a:solidFill>
                  <a:srgbClr val="FF0000"/>
                </a:solidFill>
                <a:ea typeface="黑体" panose="02010609060101010101" pitchFamily="49" charset="-122"/>
              </a:rPr>
              <a:t>较大</a:t>
            </a:r>
            <a:r>
              <a:rPr kumimoji="0" lang="zh-CN" altLang="en-US" sz="2800" b="1">
                <a:solidFill>
                  <a:schemeClr val="tx1"/>
                </a:solidFill>
                <a:ea typeface="黑体" panose="02010609060101010101" pitchFamily="49" charset="-122"/>
              </a:rPr>
              <a:t>容量系统</a:t>
            </a:r>
            <a:r>
              <a:rPr kumimoji="0" lang="en-US" altLang="zh-CN" sz="2800" b="1">
                <a:solidFill>
                  <a:schemeClr val="tx1"/>
                </a:solidFill>
                <a:ea typeface="黑体" panose="02010609060101010101" pitchFamily="49" charset="-122"/>
              </a:rPr>
              <a:t>,</a:t>
            </a:r>
            <a:r>
              <a:rPr kumimoji="0" lang="zh-CN" altLang="en-US" sz="2800" b="1">
                <a:solidFill>
                  <a:schemeClr val="tx1"/>
                </a:solidFill>
                <a:ea typeface="黑体" panose="02010609060101010101" pitchFamily="49" charset="-122"/>
              </a:rPr>
              <a:t>采用</a:t>
            </a:r>
            <a:r>
              <a:rPr kumimoji="0" lang="en-US" altLang="zh-CN" sz="2800" b="1">
                <a:solidFill>
                  <a:schemeClr val="tx1"/>
                </a:solidFill>
                <a:ea typeface="黑体" panose="02010609060101010101" pitchFamily="49" charset="-122"/>
              </a:rPr>
              <a:t>GTO</a:t>
            </a:r>
            <a:r>
              <a:rPr kumimoji="0" lang="zh-CN" altLang="en-US" sz="2800" b="1">
                <a:solidFill>
                  <a:schemeClr val="tx1"/>
                </a:solidFill>
                <a:ea typeface="黑体" panose="02010609060101010101" pitchFamily="49" charset="-122"/>
              </a:rPr>
              <a:t>、</a:t>
            </a:r>
            <a:r>
              <a:rPr kumimoji="0" lang="en-US" altLang="zh-CN" sz="2800" b="1">
                <a:solidFill>
                  <a:schemeClr val="tx1"/>
                </a:solidFill>
                <a:ea typeface="黑体" panose="02010609060101010101" pitchFamily="49" charset="-122"/>
              </a:rPr>
              <a:t>IGCT</a:t>
            </a:r>
            <a:r>
              <a:rPr kumimoji="0" lang="zh-CN" altLang="en-US" sz="2800" b="1">
                <a:solidFill>
                  <a:schemeClr val="tx1"/>
                </a:solidFill>
                <a:ea typeface="黑体" panose="02010609060101010101" pitchFamily="49" charset="-122"/>
              </a:rPr>
              <a:t>电力电子开关器件</a:t>
            </a:r>
          </a:p>
          <a:p>
            <a:pPr algn="l" eaLnBrk="1" hangingPunct="1">
              <a:lnSpc>
                <a:spcPct val="150000"/>
              </a:lnSpc>
            </a:pPr>
            <a:r>
              <a:rPr kumimoji="0" lang="zh-CN" altLang="en-US" sz="2800" b="1">
                <a:solidFill>
                  <a:srgbClr val="FF0000"/>
                </a:solidFill>
                <a:ea typeface="黑体" panose="02010609060101010101" pitchFamily="49" charset="-122"/>
              </a:rPr>
              <a:t>特大</a:t>
            </a:r>
            <a:r>
              <a:rPr kumimoji="0" lang="zh-CN" altLang="en-US" sz="2800" b="1">
                <a:solidFill>
                  <a:schemeClr val="tx1"/>
                </a:solidFill>
                <a:ea typeface="黑体" panose="02010609060101010101" pitchFamily="49" charset="-122"/>
              </a:rPr>
              <a:t>容量系统</a:t>
            </a:r>
            <a:r>
              <a:rPr kumimoji="0" lang="en-US" altLang="zh-CN" sz="2800" b="1">
                <a:solidFill>
                  <a:schemeClr val="tx1"/>
                </a:solidFill>
                <a:ea typeface="黑体" panose="02010609060101010101" pitchFamily="49" charset="-122"/>
              </a:rPr>
              <a:t>,</a:t>
            </a:r>
            <a:r>
              <a:rPr kumimoji="0" lang="zh-CN" altLang="en-US" sz="2800" b="1">
                <a:solidFill>
                  <a:schemeClr val="tx1"/>
                </a:solidFill>
                <a:ea typeface="黑体" panose="02010609060101010101" pitchFamily="49" charset="-122"/>
              </a:rPr>
              <a:t>则常用晶闸管触发与整流装置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82627">
                                            <p:txEl>
                                              <p:pRg st="0" end="0"/>
                                            </p:txEl>
                                          </p:spTgt>
                                        </p:tgtEl>
                                        <p:attrNameLst>
                                          <p:attrName>style.visibility</p:attrName>
                                        </p:attrNameLst>
                                      </p:cBhvr>
                                      <p:to>
                                        <p:strVal val="visible"/>
                                      </p:to>
                                    </p:set>
                                    <p:anim calcmode="discrete" valueType="clr">
                                      <p:cBhvr override="childStyle">
                                        <p:cTn id="7" dur="80"/>
                                        <p:tgtEl>
                                          <p:spTgt spid="28262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8262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82627">
                                            <p:txEl>
                                              <p:pRg st="0" end="0"/>
                                            </p:txEl>
                                          </p:spTgt>
                                        </p:tgtEl>
                                        <p:attrNameLst>
                                          <p:attrName>fill.type</p:attrName>
                                        </p:attrNameLst>
                                      </p:cBhvr>
                                      <p:to>
                                        <p:strVal val="solid"/>
                                      </p:to>
                                    </p:set>
                                  </p:childTnLst>
                                </p:cTn>
                              </p:par>
                            </p:childTnLst>
                          </p:cTn>
                        </p:par>
                        <p:par>
                          <p:cTn id="10" fill="hold" nodeType="afterGroup">
                            <p:stCondLst>
                              <p:cond delay="960"/>
                            </p:stCondLst>
                            <p:childTnLst>
                              <p:par>
                                <p:cTn id="11" presetID="22" presetClass="entr" presetSubtype="8" fill="hold" nodeType="after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Effect transition="in" filter="wipe(left)">
                                      <p:cBhvr>
                                        <p:cTn id="13" dur="500"/>
                                        <p:tgtEl>
                                          <p:spTgt spid="282627">
                                            <p:txEl>
                                              <p:pRg st="1" end="1"/>
                                            </p:txEl>
                                          </p:spTgt>
                                        </p:tgtEl>
                                      </p:cBhvr>
                                    </p:animEffect>
                                  </p:childTnLst>
                                </p:cTn>
                              </p:par>
                            </p:childTnLst>
                          </p:cTn>
                        </p:par>
                        <p:par>
                          <p:cTn id="14" fill="hold" nodeType="afterGroup">
                            <p:stCondLst>
                              <p:cond delay="1460"/>
                            </p:stCondLst>
                            <p:childTnLst>
                              <p:par>
                                <p:cTn id="15" presetID="22" presetClass="entr" presetSubtype="8" fill="hold" nodeType="afterEffect">
                                  <p:stCondLst>
                                    <p:cond delay="0"/>
                                  </p:stCondLst>
                                  <p:childTnLst>
                                    <p:set>
                                      <p:cBhvr>
                                        <p:cTn id="16" dur="1" fill="hold">
                                          <p:stCondLst>
                                            <p:cond delay="0"/>
                                          </p:stCondLst>
                                        </p:cTn>
                                        <p:tgtEl>
                                          <p:spTgt spid="282627">
                                            <p:txEl>
                                              <p:pRg st="2" end="2"/>
                                            </p:txEl>
                                          </p:spTgt>
                                        </p:tgtEl>
                                        <p:attrNameLst>
                                          <p:attrName>style.visibility</p:attrName>
                                        </p:attrNameLst>
                                      </p:cBhvr>
                                      <p:to>
                                        <p:strVal val="visible"/>
                                      </p:to>
                                    </p:set>
                                    <p:animEffect transition="in" filter="wipe(left)">
                                      <p:cBhvr>
                                        <p:cTn id="17" dur="500"/>
                                        <p:tgtEl>
                                          <p:spTgt spid="282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82646">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82646">
                                            <p:txEl>
                                              <p:pRg st="1" end="1"/>
                                            </p:txEl>
                                          </p:spTgt>
                                        </p:tgtEl>
                                        <p:attrNameLst>
                                          <p:attrName>style.visibility</p:attrName>
                                        </p:attrNameLst>
                                      </p:cBhvr>
                                      <p:to>
                                        <p:strVal val="visible"/>
                                      </p:to>
                                    </p:set>
                                    <p:animEffect transition="in" filter="wipe(left)">
                                      <p:cBhvr>
                                        <p:cTn id="33" dur="500"/>
                                        <p:tgtEl>
                                          <p:spTgt spid="282646">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82646">
                                            <p:txEl>
                                              <p:pRg st="2" end="2"/>
                                            </p:txEl>
                                          </p:spTgt>
                                        </p:tgtEl>
                                        <p:attrNameLst>
                                          <p:attrName>style.visibility</p:attrName>
                                        </p:attrNameLst>
                                      </p:cBhvr>
                                      <p:to>
                                        <p:strVal val="visible"/>
                                      </p:to>
                                    </p:set>
                                    <p:animEffect transition="in" filter="wipe(left)">
                                      <p:cBhvr>
                                        <p:cTn id="38" dur="500"/>
                                        <p:tgtEl>
                                          <p:spTgt spid="282646">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82646">
                                            <p:txEl>
                                              <p:pRg st="3" end="3"/>
                                            </p:txEl>
                                          </p:spTgt>
                                        </p:tgtEl>
                                        <p:attrNameLst>
                                          <p:attrName>style.visibility</p:attrName>
                                        </p:attrNameLst>
                                      </p:cBhvr>
                                      <p:to>
                                        <p:strVal val="visible"/>
                                      </p:to>
                                    </p:set>
                                    <p:animEffect transition="in" filter="wipe(left)">
                                      <p:cBhvr>
                                        <p:cTn id="43" dur="500"/>
                                        <p:tgtEl>
                                          <p:spTgt spid="2826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p:txBody>
          <a:bodyPr/>
          <a:lstStyle/>
          <a:p>
            <a:pPr eaLnBrk="1" hangingPunct="1"/>
            <a:r>
              <a:rPr lang="en-US" altLang="zh-CN">
                <a:latin typeface="Times New Roman" pitchFamily="18" charset="0"/>
              </a:rPr>
              <a:t>PI</a:t>
            </a:r>
            <a:r>
              <a:rPr lang="zh-CN" altLang="en-US">
                <a:latin typeface="Times New Roman" pitchFamily="18" charset="0"/>
              </a:rPr>
              <a:t>控制综合了比例控制和积分控制两种规律的优点，又克服了各自的缺点。</a:t>
            </a:r>
          </a:p>
          <a:p>
            <a:pPr eaLnBrk="1" hangingPunct="1"/>
            <a:endParaRPr lang="zh-CN" altLang="en-US">
              <a:latin typeface="Times New Roman" pitchFamily="18" charset="0"/>
            </a:endParaRPr>
          </a:p>
          <a:p>
            <a:pPr eaLnBrk="1" hangingPunct="1"/>
            <a:r>
              <a:rPr lang="zh-CN" altLang="en-US">
                <a:latin typeface="Times New Roman" pitchFamily="18" charset="0"/>
              </a:rPr>
              <a:t>比例部分能迅速响应控制作用，</a:t>
            </a:r>
          </a:p>
          <a:p>
            <a:pPr eaLnBrk="1" hangingPunct="1"/>
            <a:endParaRPr lang="zh-CN" altLang="en-US">
              <a:latin typeface="Times New Roman" pitchFamily="18" charset="0"/>
            </a:endParaRPr>
          </a:p>
          <a:p>
            <a:pPr eaLnBrk="1" hangingPunct="1"/>
            <a:r>
              <a:rPr lang="zh-CN" altLang="en-US">
                <a:latin typeface="Times New Roman" pitchFamily="18" charset="0"/>
              </a:rPr>
              <a:t>积分部分则最终消除稳态偏差。</a:t>
            </a:r>
          </a:p>
        </p:txBody>
      </p:sp>
      <p:sp>
        <p:nvSpPr>
          <p:cNvPr id="4" name="Rectangle 2"/>
          <p:cNvSpPr>
            <a:spLocks noGrp="1" noChangeArrowheads="1"/>
          </p:cNvSpPr>
          <p:nvPr>
            <p:ph type="title"/>
          </p:nvPr>
        </p:nvSpPr>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a:xfrm>
            <a:off x="468313" y="1905000"/>
            <a:ext cx="3946525" cy="4191000"/>
          </a:xfrm>
        </p:spPr>
        <p:txBody>
          <a:bodyPr/>
          <a:lstStyle/>
          <a:p>
            <a:pPr eaLnBrk="1" hangingPunct="1">
              <a:lnSpc>
                <a:spcPct val="90000"/>
              </a:lnSpc>
            </a:pPr>
            <a:r>
              <a:rPr lang="zh-CN" altLang="en-US" dirty="0">
                <a:latin typeface="Times New Roman" pitchFamily="18" charset="0"/>
              </a:rPr>
              <a:t>在</a:t>
            </a:r>
            <a:r>
              <a:rPr lang="en-US" altLang="zh-CN" i="1" dirty="0">
                <a:latin typeface="Times New Roman" pitchFamily="18" charset="0"/>
              </a:rPr>
              <a:t>t</a:t>
            </a:r>
            <a:r>
              <a:rPr lang="en-US" altLang="zh-CN" dirty="0">
                <a:latin typeface="Times New Roman" pitchFamily="18" charset="0"/>
              </a:rPr>
              <a:t>=0</a:t>
            </a:r>
            <a:r>
              <a:rPr lang="zh-CN" altLang="en-US" dirty="0">
                <a:latin typeface="Times New Roman" pitchFamily="18" charset="0"/>
              </a:rPr>
              <a:t>时就有</a:t>
            </a:r>
            <a:r>
              <a:rPr lang="en-US" altLang="zh-CN" i="1" dirty="0" err="1">
                <a:latin typeface="Times New Roman" pitchFamily="18" charset="0"/>
              </a:rPr>
              <a:t>U</a:t>
            </a:r>
            <a:r>
              <a:rPr lang="en-US" altLang="zh-CN" i="1" baseline="-25000" dirty="0" err="1">
                <a:latin typeface="Times New Roman" pitchFamily="18" charset="0"/>
              </a:rPr>
              <a:t>ex</a:t>
            </a:r>
            <a:r>
              <a:rPr lang="en-US" altLang="zh-CN" dirty="0">
                <a:latin typeface="Times New Roman" pitchFamily="18" charset="0"/>
              </a:rPr>
              <a:t>(</a:t>
            </a:r>
            <a:r>
              <a:rPr lang="en-US" altLang="zh-CN" i="1" dirty="0">
                <a:latin typeface="Times New Roman" pitchFamily="18" charset="0"/>
              </a:rPr>
              <a:t>t</a:t>
            </a:r>
            <a:r>
              <a:rPr lang="en-US" altLang="zh-CN" dirty="0">
                <a:latin typeface="Times New Roman" pitchFamily="18" charset="0"/>
              </a:rPr>
              <a:t>)=</a:t>
            </a:r>
            <a:r>
              <a:rPr lang="en-US" altLang="zh-CN" i="1" dirty="0" err="1">
                <a:latin typeface="Times New Roman" pitchFamily="18" charset="0"/>
              </a:rPr>
              <a:t>K</a:t>
            </a:r>
            <a:r>
              <a:rPr lang="en-US" altLang="zh-CN" i="1" baseline="-25000" dirty="0" err="1">
                <a:latin typeface="Times New Roman" pitchFamily="18" charset="0"/>
              </a:rPr>
              <a:t>p</a:t>
            </a:r>
            <a:r>
              <a:rPr lang="en-US" altLang="zh-CN" i="1" dirty="0" err="1">
                <a:latin typeface="Times New Roman" pitchFamily="18" charset="0"/>
              </a:rPr>
              <a:t>U</a:t>
            </a:r>
            <a:r>
              <a:rPr lang="en-US" altLang="zh-CN" i="1" baseline="-25000" dirty="0" err="1">
                <a:latin typeface="Times New Roman" pitchFamily="18" charset="0"/>
              </a:rPr>
              <a:t>in</a:t>
            </a:r>
            <a:r>
              <a:rPr lang="zh-CN" altLang="en-US" dirty="0">
                <a:latin typeface="Times New Roman" pitchFamily="18" charset="0"/>
              </a:rPr>
              <a:t>，实现了快速控制；</a:t>
            </a:r>
          </a:p>
          <a:p>
            <a:pPr eaLnBrk="1" hangingPunct="1">
              <a:lnSpc>
                <a:spcPct val="90000"/>
              </a:lnSpc>
            </a:pPr>
            <a:r>
              <a:rPr lang="zh-CN" altLang="en-US" dirty="0">
                <a:latin typeface="Times New Roman" pitchFamily="18" charset="0"/>
              </a:rPr>
              <a:t>随后</a:t>
            </a:r>
            <a:r>
              <a:rPr lang="en-US" altLang="zh-CN" i="1" dirty="0" err="1">
                <a:latin typeface="Times New Roman" pitchFamily="18" charset="0"/>
              </a:rPr>
              <a:t>U</a:t>
            </a:r>
            <a:r>
              <a:rPr lang="en-US" altLang="zh-CN" baseline="-25000" dirty="0" err="1">
                <a:latin typeface="Times New Roman" pitchFamily="18" charset="0"/>
              </a:rPr>
              <a:t>ex</a:t>
            </a:r>
            <a:r>
              <a:rPr lang="en-US" altLang="zh-CN" dirty="0">
                <a:latin typeface="Times New Roman" pitchFamily="18" charset="0"/>
              </a:rPr>
              <a:t>(</a:t>
            </a:r>
            <a:r>
              <a:rPr lang="en-US" altLang="zh-CN" i="1" dirty="0">
                <a:latin typeface="Times New Roman" pitchFamily="18" charset="0"/>
              </a:rPr>
              <a:t>t</a:t>
            </a:r>
            <a:r>
              <a:rPr lang="en-US" altLang="zh-CN" dirty="0">
                <a:latin typeface="Times New Roman" pitchFamily="18" charset="0"/>
              </a:rPr>
              <a:t>)</a:t>
            </a:r>
            <a:r>
              <a:rPr lang="zh-CN" altLang="en-US" dirty="0">
                <a:latin typeface="Times New Roman" pitchFamily="18" charset="0"/>
              </a:rPr>
              <a:t>按积分规律增长</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pPr>
            <a:r>
              <a:rPr lang="zh-CN" altLang="en-US" dirty="0">
                <a:latin typeface="Times New Roman" pitchFamily="18" charset="0"/>
              </a:rPr>
              <a:t>在</a:t>
            </a:r>
            <a:r>
              <a:rPr lang="en-US" altLang="zh-CN" i="1" dirty="0">
                <a:latin typeface="Times New Roman" pitchFamily="18" charset="0"/>
              </a:rPr>
              <a:t>t</a:t>
            </a:r>
            <a:r>
              <a:rPr lang="en-US" altLang="zh-CN" dirty="0">
                <a:latin typeface="Times New Roman" pitchFamily="18" charset="0"/>
              </a:rPr>
              <a:t>=</a:t>
            </a:r>
            <a:r>
              <a:rPr lang="en-US" altLang="zh-CN" i="1" dirty="0">
                <a:latin typeface="Times New Roman" pitchFamily="18" charset="0"/>
              </a:rPr>
              <a:t>t</a:t>
            </a:r>
            <a:r>
              <a:rPr lang="en-US" altLang="zh-CN" baseline="-25000" dirty="0">
                <a:latin typeface="Times New Roman" pitchFamily="18" charset="0"/>
              </a:rPr>
              <a:t>1</a:t>
            </a:r>
            <a:r>
              <a:rPr lang="zh-CN" altLang="en-US" dirty="0">
                <a:latin typeface="Times New Roman" pitchFamily="18" charset="0"/>
              </a:rPr>
              <a:t>时，</a:t>
            </a:r>
            <a:r>
              <a:rPr lang="en-US" altLang="zh-CN" i="1" dirty="0" err="1">
                <a:latin typeface="Times New Roman" pitchFamily="18" charset="0"/>
              </a:rPr>
              <a:t>U</a:t>
            </a:r>
            <a:r>
              <a:rPr lang="en-US" altLang="zh-CN" i="1" baseline="-25000" dirty="0" err="1">
                <a:latin typeface="Times New Roman" pitchFamily="18" charset="0"/>
              </a:rPr>
              <a:t>in</a:t>
            </a:r>
            <a:r>
              <a:rPr lang="en-US" altLang="zh-CN" dirty="0">
                <a:latin typeface="Times New Roman" pitchFamily="18" charset="0"/>
              </a:rPr>
              <a:t>=0</a:t>
            </a:r>
            <a:r>
              <a:rPr lang="zh-CN" altLang="en-US" dirty="0">
                <a:latin typeface="Times New Roman" pitchFamily="18" charset="0"/>
              </a:rPr>
              <a:t>，</a:t>
            </a:r>
          </a:p>
          <a:p>
            <a:pPr eaLnBrk="1" hangingPunct="1">
              <a:lnSpc>
                <a:spcPct val="90000"/>
              </a:lnSpc>
              <a:buFont typeface="Wingdings" pitchFamily="2" charset="2"/>
              <a:buNone/>
            </a:pPr>
            <a:r>
              <a:rPr lang="zh-CN" altLang="en-US" dirty="0">
                <a:latin typeface="Times New Roman" pitchFamily="18" charset="0"/>
              </a:rPr>
              <a:t>                       。 </a:t>
            </a:r>
          </a:p>
        </p:txBody>
      </p:sp>
      <p:sp>
        <p:nvSpPr>
          <p:cNvPr id="686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8614" name="Rectangle 6"/>
          <p:cNvSpPr>
            <a:spLocks noChangeArrowheads="1"/>
          </p:cNvSpPr>
          <p:nvPr/>
        </p:nvSpPr>
        <p:spPr bwMode="auto">
          <a:xfrm>
            <a:off x="4516438" y="6153150"/>
            <a:ext cx="3427541"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3-13  PI</a:t>
            </a:r>
            <a:r>
              <a:rPr lang="zh-CN" altLang="en-US" dirty="0">
                <a:solidFill>
                  <a:schemeClr val="tx1"/>
                </a:solidFill>
              </a:rPr>
              <a:t>调节器的输入输出特性</a:t>
            </a:r>
          </a:p>
        </p:txBody>
      </p:sp>
      <p:sp>
        <p:nvSpPr>
          <p:cNvPr id="68615"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0" name="Object 8"/>
          <p:cNvGraphicFramePr>
            <a:graphicFrameLocks noChangeAspect="1"/>
          </p:cNvGraphicFramePr>
          <p:nvPr>
            <p:extLst>
              <p:ext uri="{D42A27DB-BD31-4B8C-83A1-F6EECF244321}">
                <p14:modId xmlns:p14="http://schemas.microsoft.com/office/powerpoint/2010/main" val="4241887203"/>
              </p:ext>
            </p:extLst>
          </p:nvPr>
        </p:nvGraphicFramePr>
        <p:xfrm>
          <a:off x="1259632" y="3734843"/>
          <a:ext cx="2952750" cy="812800"/>
        </p:xfrm>
        <a:graphic>
          <a:graphicData uri="http://schemas.openxmlformats.org/presentationml/2006/ole">
            <mc:AlternateContent xmlns:mc="http://schemas.openxmlformats.org/markup-compatibility/2006">
              <mc:Choice xmlns:v="urn:schemas-microsoft-com:vml" Requires="v">
                <p:oleObj spid="_x0000_s32770" name="公式" r:id="rId3" imgW="1422400" imgH="393700" progId="Equation.3">
                  <p:embed/>
                </p:oleObj>
              </mc:Choice>
              <mc:Fallback>
                <p:oleObj name="公式" r:id="rId3" imgW="1422400" imgH="393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734843"/>
                        <a:ext cx="2952750"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Rectangle 9"/>
          <p:cNvSpPr>
            <a:spLocks noChangeArrowheads="1"/>
          </p:cNvSpPr>
          <p:nvPr/>
        </p:nvSpPr>
        <p:spPr bwMode="auto">
          <a:xfrm>
            <a:off x="0" y="32242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8611" name="Object 10"/>
          <p:cNvGraphicFramePr>
            <a:graphicFrameLocks noChangeAspect="1"/>
          </p:cNvGraphicFramePr>
          <p:nvPr/>
        </p:nvGraphicFramePr>
        <p:xfrm>
          <a:off x="1403350" y="5280025"/>
          <a:ext cx="1655763" cy="889000"/>
        </p:xfrm>
        <a:graphic>
          <a:graphicData uri="http://schemas.openxmlformats.org/presentationml/2006/ole">
            <mc:AlternateContent xmlns:mc="http://schemas.openxmlformats.org/markup-compatibility/2006">
              <mc:Choice xmlns:v="urn:schemas-microsoft-com:vml" Requires="v">
                <p:oleObj spid="_x0000_s32771" name="公式" r:id="rId5" imgW="761669" imgH="406224" progId="Equation.3">
                  <p:embed/>
                </p:oleObj>
              </mc:Choice>
              <mc:Fallback>
                <p:oleObj name="公式" r:id="rId5" imgW="761669" imgH="406224"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280025"/>
                        <a:ext cx="165576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8617" name="Picture 12" descr="0229"/>
          <p:cNvPicPr>
            <a:picLocks noChangeAspect="1" noChangeArrowheads="1"/>
          </p:cNvPicPr>
          <p:nvPr/>
        </p:nvPicPr>
        <p:blipFill>
          <a:blip r:embed="rId7"/>
          <a:srcRect/>
          <a:stretch>
            <a:fillRect/>
          </a:stretch>
        </p:blipFill>
        <p:spPr bwMode="auto">
          <a:xfrm>
            <a:off x="4427538" y="1916113"/>
            <a:ext cx="4321175" cy="4227512"/>
          </a:xfrm>
          <a:prstGeom prst="rect">
            <a:avLst/>
          </a:prstGeom>
          <a:noFill/>
          <a:ln w="9525">
            <a:noFill/>
            <a:miter lim="800000"/>
            <a:headEnd/>
            <a:tailEnd/>
          </a:ln>
        </p:spPr>
      </p:pic>
      <p:sp>
        <p:nvSpPr>
          <p:cNvPr id="10" name="Rectangle 2"/>
          <p:cNvSpPr>
            <a:spLocks noGrp="1" noChangeArrowheads="1"/>
          </p:cNvSpPr>
          <p:nvPr>
            <p:ph type="title"/>
          </p:nvPr>
        </p:nvSpPr>
        <p:spPr>
          <a:xfrm>
            <a:off x="683568" y="692696"/>
            <a:ext cx="8162925" cy="701675"/>
          </a:xfrm>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noChangeArrowheads="1"/>
          </p:cNvSpPr>
          <p:nvPr>
            <p:ph idx="1"/>
          </p:nvPr>
        </p:nvSpPr>
        <p:spPr>
          <a:xfrm>
            <a:off x="250825" y="1773238"/>
            <a:ext cx="4321175" cy="4679950"/>
          </a:xfrm>
        </p:spPr>
        <p:txBody>
          <a:bodyPr/>
          <a:lstStyle/>
          <a:p>
            <a:pPr eaLnBrk="1" hangingPunct="1">
              <a:lnSpc>
                <a:spcPct val="80000"/>
              </a:lnSpc>
            </a:pPr>
            <a:r>
              <a:rPr lang="zh-CN" altLang="en-US" dirty="0">
                <a:latin typeface="Times New Roman" pitchFamily="18" charset="0"/>
              </a:rPr>
              <a:t>在闭环调速系统中，采用</a:t>
            </a:r>
            <a:r>
              <a:rPr lang="en-US" altLang="zh-CN" dirty="0">
                <a:latin typeface="Times New Roman" pitchFamily="18" charset="0"/>
              </a:rPr>
              <a:t>PI</a:t>
            </a:r>
            <a:r>
              <a:rPr lang="zh-CN" altLang="en-US" dirty="0">
                <a:latin typeface="Times New Roman" pitchFamily="18" charset="0"/>
              </a:rPr>
              <a:t>调节器输出部分</a:t>
            </a:r>
            <a:r>
              <a:rPr lang="en-US" altLang="zh-CN" i="1" dirty="0" err="1">
                <a:latin typeface="Times New Roman" pitchFamily="18" charset="0"/>
              </a:rPr>
              <a:t>U</a:t>
            </a:r>
            <a:r>
              <a:rPr lang="en-US" altLang="zh-CN" i="1" baseline="-25000" dirty="0" err="1">
                <a:latin typeface="Times New Roman" pitchFamily="18" charset="0"/>
              </a:rPr>
              <a:t>c</a:t>
            </a:r>
            <a:r>
              <a:rPr lang="zh-CN" altLang="en-US" dirty="0">
                <a:latin typeface="Times New Roman" pitchFamily="18" charset="0"/>
              </a:rPr>
              <a:t>由两部分组成，</a:t>
            </a:r>
          </a:p>
          <a:p>
            <a:pPr eaLnBrk="1" hangingPunct="1">
              <a:lnSpc>
                <a:spcPct val="80000"/>
              </a:lnSpc>
            </a:pPr>
            <a:r>
              <a:rPr lang="zh-CN" altLang="en-US" dirty="0">
                <a:latin typeface="Times New Roman" pitchFamily="18" charset="0"/>
              </a:rPr>
              <a:t>比例部分①和</a:t>
            </a:r>
            <a:r>
              <a:rPr lang="en-US" altLang="zh-CN" i="1" dirty="0" err="1">
                <a:latin typeface="Times New Roman" pitchFamily="18" charset="0"/>
              </a:rPr>
              <a:t>ΔU</a:t>
            </a:r>
            <a:r>
              <a:rPr lang="en-US" altLang="zh-CN" i="1" baseline="-25000" dirty="0" err="1">
                <a:latin typeface="Times New Roman" pitchFamily="18" charset="0"/>
              </a:rPr>
              <a:t>n</a:t>
            </a:r>
            <a:r>
              <a:rPr lang="zh-CN" altLang="en-US" dirty="0">
                <a:latin typeface="Times New Roman" pitchFamily="18" charset="0"/>
              </a:rPr>
              <a:t>成正比，</a:t>
            </a:r>
          </a:p>
          <a:p>
            <a:pPr eaLnBrk="1" hangingPunct="1">
              <a:lnSpc>
                <a:spcPct val="80000"/>
              </a:lnSpc>
            </a:pPr>
            <a:r>
              <a:rPr lang="zh-CN" altLang="en-US" dirty="0">
                <a:latin typeface="Times New Roman" pitchFamily="18" charset="0"/>
              </a:rPr>
              <a:t>积分部分②表示了从</a:t>
            </a:r>
            <a:r>
              <a:rPr lang="en-US" altLang="zh-CN" i="1" dirty="0">
                <a:latin typeface="Times New Roman" pitchFamily="18" charset="0"/>
              </a:rPr>
              <a:t>t</a:t>
            </a:r>
            <a:r>
              <a:rPr lang="en-US" altLang="zh-CN" dirty="0">
                <a:latin typeface="Times New Roman" pitchFamily="18" charset="0"/>
              </a:rPr>
              <a:t>=0</a:t>
            </a:r>
            <a:r>
              <a:rPr lang="zh-CN" altLang="en-US" dirty="0">
                <a:latin typeface="Times New Roman" pitchFamily="18" charset="0"/>
              </a:rPr>
              <a:t>到此时刻对</a:t>
            </a:r>
            <a:r>
              <a:rPr lang="en-US" altLang="zh-CN" i="1" dirty="0" err="1">
                <a:latin typeface="Times New Roman" pitchFamily="18" charset="0"/>
              </a:rPr>
              <a:t>ΔU</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t</a:t>
            </a:r>
            <a:r>
              <a:rPr lang="en-US" altLang="zh-CN" dirty="0">
                <a:latin typeface="Times New Roman" pitchFamily="18" charset="0"/>
              </a:rPr>
              <a:t>)</a:t>
            </a:r>
            <a:r>
              <a:rPr lang="zh-CN" altLang="en-US" dirty="0">
                <a:latin typeface="Times New Roman" pitchFamily="18" charset="0"/>
              </a:rPr>
              <a:t>的积分值，</a:t>
            </a:r>
          </a:p>
          <a:p>
            <a:pPr eaLnBrk="1" hangingPunct="1">
              <a:lnSpc>
                <a:spcPct val="80000"/>
              </a:lnSpc>
            </a:pPr>
            <a:r>
              <a:rPr lang="en-US" altLang="zh-CN" i="1" dirty="0" err="1">
                <a:latin typeface="Times New Roman" pitchFamily="18" charset="0"/>
              </a:rPr>
              <a:t>U</a:t>
            </a:r>
            <a:r>
              <a:rPr lang="en-US" altLang="zh-CN" i="1" baseline="-25000" dirty="0" err="1">
                <a:latin typeface="Times New Roman" pitchFamily="18" charset="0"/>
              </a:rPr>
              <a:t>c</a:t>
            </a:r>
            <a:r>
              <a:rPr lang="zh-CN" altLang="en-US" dirty="0">
                <a:latin typeface="Times New Roman" pitchFamily="18" charset="0"/>
              </a:rPr>
              <a:t>是这两部分之和。</a:t>
            </a:r>
          </a:p>
        </p:txBody>
      </p:sp>
      <p:sp>
        <p:nvSpPr>
          <p:cNvPr id="1996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99684" name="Rectangle 6"/>
          <p:cNvSpPr>
            <a:spLocks noChangeArrowheads="1"/>
          </p:cNvSpPr>
          <p:nvPr/>
        </p:nvSpPr>
        <p:spPr bwMode="auto">
          <a:xfrm>
            <a:off x="5292080" y="5323580"/>
            <a:ext cx="2736304" cy="646331"/>
          </a:xfrm>
          <a:prstGeom prst="rect">
            <a:avLst/>
          </a:prstGeom>
          <a:noFill/>
          <a:ln w="9525">
            <a:noFill/>
            <a:miter lim="800000"/>
            <a:headEnd/>
            <a:tailEnd/>
          </a:ln>
        </p:spPr>
        <p:txBody>
          <a:bodyPr wrap="square" anchor="ctr">
            <a:spAutoFit/>
          </a:bodyPr>
          <a:lstStyle/>
          <a:p>
            <a:r>
              <a:rPr lang="zh-CN" altLang="en-US" dirty="0">
                <a:solidFill>
                  <a:schemeClr val="tx1"/>
                </a:solidFill>
              </a:rPr>
              <a:t>图</a:t>
            </a:r>
            <a:r>
              <a:rPr lang="en-US" altLang="zh-CN" dirty="0">
                <a:solidFill>
                  <a:schemeClr val="tx1"/>
                </a:solidFill>
              </a:rPr>
              <a:t>3-14 </a:t>
            </a:r>
            <a:r>
              <a:rPr lang="zh-CN" altLang="en-US" dirty="0">
                <a:solidFill>
                  <a:schemeClr val="tx1"/>
                </a:solidFill>
              </a:rPr>
              <a:t>闭环系统中</a:t>
            </a:r>
            <a:r>
              <a:rPr lang="en-US" altLang="zh-CN" dirty="0">
                <a:solidFill>
                  <a:schemeClr val="tx1"/>
                </a:solidFill>
              </a:rPr>
              <a:t>PI</a:t>
            </a:r>
            <a:r>
              <a:rPr lang="zh-CN" altLang="en-US" dirty="0">
                <a:solidFill>
                  <a:schemeClr val="tx1"/>
                </a:solidFill>
              </a:rPr>
              <a:t>调节器的输入和输出动态过程</a:t>
            </a:r>
          </a:p>
        </p:txBody>
      </p:sp>
      <p:pic>
        <p:nvPicPr>
          <p:cNvPr id="199685" name="Picture 8" descr="0230"/>
          <p:cNvPicPr>
            <a:picLocks noChangeAspect="1" noChangeArrowheads="1"/>
          </p:cNvPicPr>
          <p:nvPr/>
        </p:nvPicPr>
        <p:blipFill>
          <a:blip r:embed="rId2"/>
          <a:srcRect/>
          <a:stretch>
            <a:fillRect/>
          </a:stretch>
        </p:blipFill>
        <p:spPr bwMode="auto">
          <a:xfrm>
            <a:off x="5004048" y="1916832"/>
            <a:ext cx="3248156" cy="3312368"/>
          </a:xfrm>
          <a:prstGeom prst="rect">
            <a:avLst/>
          </a:prstGeom>
          <a:noFill/>
          <a:ln w="9525">
            <a:noFill/>
            <a:miter lim="800000"/>
            <a:headEnd/>
            <a:tailEnd/>
          </a:ln>
        </p:spPr>
      </p:pic>
      <p:sp>
        <p:nvSpPr>
          <p:cNvPr id="6" name="Rectangle 2"/>
          <p:cNvSpPr>
            <a:spLocks noGrp="1" noChangeArrowheads="1"/>
          </p:cNvSpPr>
          <p:nvPr>
            <p:ph type="title"/>
          </p:nvPr>
        </p:nvSpPr>
        <p:spPr>
          <a:xfrm>
            <a:off x="683568" y="692696"/>
            <a:ext cx="8162925" cy="701675"/>
          </a:xfrm>
        </p:spPr>
        <p:txBody>
          <a:bodyPr/>
          <a:lstStyle/>
          <a:p>
            <a:pPr eaLnBrk="1" hangingPunct="1"/>
            <a:r>
              <a:rPr lang="en-US" altLang="zh-CN" sz="4000" b="1" dirty="0">
                <a:latin typeface="Times New Roman" pitchFamily="18" charset="0"/>
              </a:rPr>
              <a:t>3.2.2</a:t>
            </a:r>
            <a:r>
              <a:rPr lang="zh-CN" altLang="en-US" sz="4000" b="1" dirty="0">
                <a:latin typeface="Times New Roman" pitchFamily="18" charset="0"/>
              </a:rPr>
              <a:t>  比例积分控制规律</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67544" y="664117"/>
            <a:ext cx="8855075" cy="579438"/>
          </a:xfrm>
        </p:spPr>
        <p:txBody>
          <a:bodyPr/>
          <a:lstStyle/>
          <a:p>
            <a:r>
              <a:rPr lang="zh-CN" altLang="en-US" sz="3200" b="1" dirty="0"/>
              <a:t>无静差的转速单闭环直流调速系统稳态参数设计</a:t>
            </a:r>
          </a:p>
        </p:txBody>
      </p:sp>
      <p:pic>
        <p:nvPicPr>
          <p:cNvPr id="200708" name="Picture 7"/>
          <p:cNvPicPr>
            <a:picLocks noChangeAspect="1" noChangeArrowheads="1"/>
          </p:cNvPicPr>
          <p:nvPr/>
        </p:nvPicPr>
        <p:blipFill>
          <a:blip r:embed="rId3" cstate="print"/>
          <a:srcRect/>
          <a:stretch>
            <a:fillRect/>
          </a:stretch>
        </p:blipFill>
        <p:spPr bwMode="auto">
          <a:xfrm>
            <a:off x="827584" y="1412776"/>
            <a:ext cx="6600846" cy="2581754"/>
          </a:xfrm>
          <a:prstGeom prst="rect">
            <a:avLst/>
          </a:prstGeom>
          <a:noFill/>
          <a:ln w="9525">
            <a:solidFill>
              <a:srgbClr val="C00000"/>
            </a:solidFill>
            <a:miter lim="800000"/>
            <a:headEnd/>
            <a:tailEnd/>
          </a:ln>
        </p:spPr>
      </p:pic>
      <p:graphicFrame>
        <p:nvGraphicFramePr>
          <p:cNvPr id="71682" name="Object 2"/>
          <p:cNvGraphicFramePr>
            <a:graphicFrameLocks noChangeAspect="1"/>
          </p:cNvGraphicFramePr>
          <p:nvPr>
            <p:extLst>
              <p:ext uri="{D42A27DB-BD31-4B8C-83A1-F6EECF244321}">
                <p14:modId xmlns:p14="http://schemas.microsoft.com/office/powerpoint/2010/main" val="4196556350"/>
              </p:ext>
            </p:extLst>
          </p:nvPr>
        </p:nvGraphicFramePr>
        <p:xfrm>
          <a:off x="1043608" y="4149080"/>
          <a:ext cx="2580341" cy="500066"/>
        </p:xfrm>
        <a:graphic>
          <a:graphicData uri="http://schemas.openxmlformats.org/presentationml/2006/ole">
            <mc:AlternateContent xmlns:mc="http://schemas.openxmlformats.org/markup-compatibility/2006">
              <mc:Choice xmlns:v="urn:schemas-microsoft-com:vml" Requires="v">
                <p:oleObj spid="_x0000_s33794" name="Equation" r:id="rId4" imgW="1231366" imgH="241195" progId="Equation.DSMT4">
                  <p:embed/>
                </p:oleObj>
              </mc:Choice>
              <mc:Fallback>
                <p:oleObj name="Equation" r:id="rId4" imgW="1231366" imgH="241195"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4149080"/>
                        <a:ext cx="2580341" cy="5000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1" name="Object 1"/>
          <p:cNvGraphicFramePr>
            <a:graphicFrameLocks noChangeAspect="1"/>
          </p:cNvGraphicFramePr>
          <p:nvPr>
            <p:extLst>
              <p:ext uri="{D42A27DB-BD31-4B8C-83A1-F6EECF244321}">
                <p14:modId xmlns:p14="http://schemas.microsoft.com/office/powerpoint/2010/main" val="4272207360"/>
              </p:ext>
            </p:extLst>
          </p:nvPr>
        </p:nvGraphicFramePr>
        <p:xfrm>
          <a:off x="953710" y="4725144"/>
          <a:ext cx="4338370" cy="785818"/>
        </p:xfrm>
        <a:graphic>
          <a:graphicData uri="http://schemas.openxmlformats.org/presentationml/2006/ole">
            <mc:AlternateContent xmlns:mc="http://schemas.openxmlformats.org/markup-compatibility/2006">
              <mc:Choice xmlns:v="urn:schemas-microsoft-com:vml" Requires="v">
                <p:oleObj spid="_x0000_s33795" name="Equation" r:id="rId6" imgW="2527300" imgH="457200" progId="Equation.DSMT4">
                  <p:embed/>
                </p:oleObj>
              </mc:Choice>
              <mc:Fallback>
                <p:oleObj name="Equation" r:id="rId6" imgW="2527300" imgH="457200" progId="Equation.DSMT4">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3710" y="4725144"/>
                        <a:ext cx="4338370"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4" name="Rectangle 4"/>
          <p:cNvSpPr>
            <a:spLocks noChangeArrowheads="1"/>
          </p:cNvSpPr>
          <p:nvPr/>
        </p:nvSpPr>
        <p:spPr bwMode="auto">
          <a:xfrm>
            <a:off x="73660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宋体" pitchFamily="2" charset="-122"/>
                <a:ea typeface="宋体" pitchFamily="2" charset="-122"/>
                <a:cs typeface="Times New Roman" pitchFamily="18" charset="0"/>
              </a:rPr>
              <a:t>									</a:t>
            </a: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(3-29)</a:t>
            </a:r>
            <a:endParaRPr kumimoji="0" lang="en-US" altLang="zh-CN" sz="9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34290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1685" name="Rectangle 5"/>
          <p:cNvSpPr>
            <a:spLocks noChangeArrowheads="1"/>
          </p:cNvSpPr>
          <p:nvPr/>
        </p:nvSpPr>
        <p:spPr bwMode="auto">
          <a:xfrm>
            <a:off x="73660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宋体" pitchFamily="2" charset="-122"/>
                <a:ea typeface="宋体" pitchFamily="2" charset="-122"/>
                <a:cs typeface="Times New Roman" pitchFamily="18" charset="0"/>
              </a:rPr>
              <a:t>				</a:t>
            </a: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(3-30)</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5500694" y="4500570"/>
            <a:ext cx="3214678" cy="1569660"/>
          </a:xfrm>
          <a:prstGeom prst="rect">
            <a:avLst/>
          </a:prstGeom>
        </p:spPr>
        <p:txBody>
          <a:bodyPr wrap="square">
            <a:spAutoFit/>
          </a:bodyPr>
          <a:lstStyle/>
          <a:p>
            <a:r>
              <a:rPr lang="zh-CN" altLang="en-US" sz="2400" b="1" dirty="0">
                <a:solidFill>
                  <a:srgbClr val="FF0000"/>
                </a:solidFill>
              </a:rPr>
              <a:t>输出的稳态值与输入无关，而是由它后面环节为了保证输入为零的需要决定的。</a:t>
            </a:r>
          </a:p>
        </p:txBody>
      </p:sp>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86" name="Object 6"/>
          <p:cNvGraphicFramePr>
            <a:graphicFrameLocks noChangeAspect="1"/>
          </p:cNvGraphicFramePr>
          <p:nvPr>
            <p:extLst>
              <p:ext uri="{D42A27DB-BD31-4B8C-83A1-F6EECF244321}">
                <p14:modId xmlns:p14="http://schemas.microsoft.com/office/powerpoint/2010/main" val="1244118845"/>
              </p:ext>
            </p:extLst>
          </p:nvPr>
        </p:nvGraphicFramePr>
        <p:xfrm>
          <a:off x="1071538" y="5445224"/>
          <a:ext cx="1071570" cy="714380"/>
        </p:xfrm>
        <a:graphic>
          <a:graphicData uri="http://schemas.openxmlformats.org/presentationml/2006/ole">
            <mc:AlternateContent xmlns:mc="http://schemas.openxmlformats.org/markup-compatibility/2006">
              <mc:Choice xmlns:v="urn:schemas-microsoft-com:vml" Requires="v">
                <p:oleObj spid="_x0000_s33796" name="Equation" r:id="rId8" imgW="685800" imgH="457200" progId="Equation.DSMT4">
                  <p:embed/>
                </p:oleObj>
              </mc:Choice>
              <mc:Fallback>
                <p:oleObj name="Equation" r:id="rId8" imgW="685800" imgH="457200" progId="Equation.DSMT4">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1538" y="5445224"/>
                        <a:ext cx="107157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755576" y="548680"/>
            <a:ext cx="8162925" cy="1190625"/>
          </a:xfrm>
        </p:spPr>
        <p:txBody>
          <a:bodyPr/>
          <a:lstStyle/>
          <a:p>
            <a:pPr eaLnBrk="1" hangingPunct="1"/>
            <a:r>
              <a:rPr lang="en-US" altLang="zh-CN" sz="3600" b="1" dirty="0">
                <a:latin typeface="Times New Roman" pitchFamily="18" charset="0"/>
              </a:rPr>
              <a:t>3.3  </a:t>
            </a:r>
            <a:r>
              <a:rPr lang="zh-CN" altLang="en-US" sz="3600" b="1" dirty="0">
                <a:latin typeface="Times New Roman" pitchFamily="18" charset="0"/>
              </a:rPr>
              <a:t>转速反馈控制直流调速系统的</a:t>
            </a:r>
            <a:br>
              <a:rPr lang="zh-CN" altLang="en-US" sz="3600" b="1" dirty="0">
                <a:latin typeface="Times New Roman" pitchFamily="18" charset="0"/>
              </a:rPr>
            </a:br>
            <a:r>
              <a:rPr lang="zh-CN" altLang="en-US" sz="3600" b="1" dirty="0">
                <a:latin typeface="Times New Roman" pitchFamily="18" charset="0"/>
              </a:rPr>
              <a:t>       限流保护</a:t>
            </a:r>
          </a:p>
        </p:txBody>
      </p:sp>
      <p:sp>
        <p:nvSpPr>
          <p:cNvPr id="225283" name="Rectangle 3"/>
          <p:cNvSpPr>
            <a:spLocks noGrp="1" noChangeArrowheads="1"/>
          </p:cNvSpPr>
          <p:nvPr>
            <p:ph idx="1"/>
          </p:nvPr>
        </p:nvSpPr>
        <p:spPr>
          <a:xfrm>
            <a:off x="912813" y="1905000"/>
            <a:ext cx="7835900" cy="4191000"/>
          </a:xfrm>
        </p:spPr>
        <p:txBody>
          <a:bodyPr/>
          <a:lstStyle/>
          <a:p>
            <a:pPr algn="just" eaLnBrk="1" hangingPunct="1">
              <a:buFont typeface="Wingdings" pitchFamily="2" charset="2"/>
              <a:buNone/>
            </a:pPr>
            <a:r>
              <a:rPr lang="en-US" altLang="zh-CN" sz="2800" b="1" dirty="0">
                <a:latin typeface="Times New Roman" pitchFamily="18" charset="0"/>
              </a:rPr>
              <a:t>3.3.1	</a:t>
            </a:r>
            <a:r>
              <a:rPr lang="zh-CN" altLang="en-US" sz="2800" b="1" dirty="0">
                <a:solidFill>
                  <a:srgbClr val="C00000"/>
                </a:solidFill>
                <a:latin typeface="Times New Roman" pitchFamily="18" charset="0"/>
              </a:rPr>
              <a:t>过流问题的来源</a:t>
            </a:r>
          </a:p>
          <a:p>
            <a:pPr eaLnBrk="1" hangingPunct="1"/>
            <a:r>
              <a:rPr lang="zh-CN" altLang="en-US" sz="2800" dirty="0">
                <a:solidFill>
                  <a:srgbClr val="C00000"/>
                </a:solidFill>
                <a:latin typeface="Times New Roman" pitchFamily="18" charset="0"/>
              </a:rPr>
              <a:t>起动：</a:t>
            </a:r>
            <a:r>
              <a:rPr lang="zh-CN" altLang="en-US" sz="2800" dirty="0">
                <a:latin typeface="Times New Roman" pitchFamily="18" charset="0"/>
              </a:rPr>
              <a:t>突加给定电压时，电枢电压立即达到它的最高值，对电动机来说，相当于全压起动，会造成电动机过流。</a:t>
            </a:r>
          </a:p>
          <a:p>
            <a:pPr eaLnBrk="1" hangingPunct="1"/>
            <a:r>
              <a:rPr lang="zh-CN" altLang="en-US" sz="2800" dirty="0">
                <a:solidFill>
                  <a:srgbClr val="C00000"/>
                </a:solidFill>
                <a:latin typeface="Times New Roman" pitchFamily="18" charset="0"/>
              </a:rPr>
              <a:t>堵转：</a:t>
            </a:r>
            <a:r>
              <a:rPr lang="zh-CN" altLang="en-US" sz="2800" dirty="0">
                <a:latin typeface="Times New Roman" pitchFamily="18" charset="0"/>
              </a:rPr>
              <a:t>电流将远远超过允许值。如果只依靠过流继电器或熔断器来保护，过载时就跳闸。</a:t>
            </a:r>
          </a:p>
          <a:p>
            <a:pPr eaLnBrk="1" hangingPunct="1">
              <a:buFont typeface="Wingdings" pitchFamily="2" charset="2"/>
              <a:buNone/>
            </a:pPr>
            <a:endParaRPr lang="en-US" altLang="zh-CN" sz="2800" dirty="0">
              <a:latin typeface="Times New Roman" pitchFamily="18" charset="0"/>
            </a:endParaRPr>
          </a:p>
        </p:txBody>
      </p:sp>
      <p:pic>
        <p:nvPicPr>
          <p:cNvPr id="4" name="Picture 8" descr="0218"/>
          <p:cNvPicPr>
            <a:picLocks noChangeAspect="1" noChangeArrowheads="1"/>
          </p:cNvPicPr>
          <p:nvPr/>
        </p:nvPicPr>
        <p:blipFill>
          <a:blip r:embed="rId2"/>
          <a:srcRect/>
          <a:stretch>
            <a:fillRect/>
          </a:stretch>
        </p:blipFill>
        <p:spPr bwMode="auto">
          <a:xfrm>
            <a:off x="4139952" y="4725144"/>
            <a:ext cx="4536504" cy="1512168"/>
          </a:xfrm>
          <a:prstGeom prst="rect">
            <a:avLst/>
          </a:prstGeom>
          <a:noFill/>
          <a:ln w="9525">
            <a:solidFill>
              <a:srgbClr val="FF0000"/>
            </a:solidFill>
            <a:miter lim="800000"/>
            <a:headEnd/>
            <a:tailEnd/>
          </a:ln>
        </p:spPr>
      </p:pic>
      <p:sp>
        <p:nvSpPr>
          <p:cNvPr id="5" name="椭圆形标注 4"/>
          <p:cNvSpPr/>
          <p:nvPr/>
        </p:nvSpPr>
        <p:spPr>
          <a:xfrm>
            <a:off x="1835696" y="5215268"/>
            <a:ext cx="1800200" cy="936104"/>
          </a:xfrm>
          <a:prstGeom prst="wedgeEllipseCallout">
            <a:avLst>
              <a:gd name="adj1" fmla="val 152545"/>
              <a:gd name="adj2" fmla="val -403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起动、堵转时偏差很大！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endParaRPr lang="zh-CN" altLang="zh-CN"/>
          </a:p>
        </p:txBody>
      </p:sp>
      <p:sp>
        <p:nvSpPr>
          <p:cNvPr id="226307" name="Rectangle 3"/>
          <p:cNvSpPr>
            <a:spLocks noGrp="1" noChangeArrowheads="1"/>
          </p:cNvSpPr>
          <p:nvPr>
            <p:ph idx="1"/>
          </p:nvPr>
        </p:nvSpPr>
        <p:spPr>
          <a:xfrm>
            <a:off x="755576" y="1268760"/>
            <a:ext cx="7762875" cy="3024336"/>
          </a:xfrm>
        </p:spPr>
        <p:txBody>
          <a:bodyPr/>
          <a:lstStyle/>
          <a:p>
            <a:pPr eaLnBrk="1" hangingPunct="1"/>
            <a:r>
              <a:rPr lang="zh-CN" altLang="en-US" dirty="0"/>
              <a:t>系统中必须有自动限制电枢电流的环节。</a:t>
            </a:r>
          </a:p>
          <a:p>
            <a:pPr eaLnBrk="1" hangingPunct="1"/>
            <a:r>
              <a:rPr lang="zh-CN" altLang="en-US" dirty="0"/>
              <a:t>引入电流负反馈，可以使它不超过允许值。但这种作用只应在起动和堵转时存在，在正常的稳速运行时又得取消。</a:t>
            </a:r>
          </a:p>
          <a:p>
            <a:pPr eaLnBrk="1" hangingPunct="1"/>
            <a:r>
              <a:rPr lang="zh-CN" altLang="en-US" dirty="0">
                <a:solidFill>
                  <a:srgbClr val="FF0000"/>
                </a:solidFill>
              </a:rPr>
              <a:t>当电流大到一定程度时才出现的电流负反馈，叫做电流截止负反馈。</a:t>
            </a:r>
          </a:p>
        </p:txBody>
      </p:sp>
      <p:pic>
        <p:nvPicPr>
          <p:cNvPr id="4" name="Picture 8" descr="0218"/>
          <p:cNvPicPr>
            <a:picLocks noChangeAspect="1" noChangeArrowheads="1"/>
          </p:cNvPicPr>
          <p:nvPr/>
        </p:nvPicPr>
        <p:blipFill>
          <a:blip r:embed="rId2"/>
          <a:srcRect/>
          <a:stretch>
            <a:fillRect/>
          </a:stretch>
        </p:blipFill>
        <p:spPr bwMode="auto">
          <a:xfrm>
            <a:off x="2123728" y="4049232"/>
            <a:ext cx="5916168" cy="1972056"/>
          </a:xfrm>
          <a:prstGeom prst="rect">
            <a:avLst/>
          </a:prstGeom>
          <a:noFill/>
          <a:ln w="9525">
            <a:solidFill>
              <a:srgbClr val="FF0000"/>
            </a:solidFill>
            <a:miter lim="800000"/>
            <a:headEnd/>
            <a:tailEnd/>
          </a:ln>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65495" y="692696"/>
            <a:ext cx="8162925" cy="1190625"/>
          </a:xfrm>
        </p:spPr>
        <p:txBody>
          <a:bodyPr>
            <a:normAutofit/>
          </a:bodyPr>
          <a:lstStyle/>
          <a:p>
            <a:pPr eaLnBrk="1" hangingPunct="1"/>
            <a:r>
              <a:rPr lang="en-US" altLang="zh-CN" sz="3200" dirty="0">
                <a:latin typeface="Times New Roman" pitchFamily="18" charset="0"/>
              </a:rPr>
              <a:t>3.3.2 </a:t>
            </a:r>
            <a:r>
              <a:rPr lang="zh-CN" altLang="en-US" sz="3200" b="1" dirty="0">
                <a:latin typeface="Times New Roman" pitchFamily="18" charset="0"/>
              </a:rPr>
              <a:t>带电流截止负反馈环节的直流调速系统</a:t>
            </a:r>
          </a:p>
        </p:txBody>
      </p:sp>
      <p:sp>
        <p:nvSpPr>
          <p:cNvPr id="227331" name="Rectangle 5"/>
          <p:cNvSpPr>
            <a:spLocks noChangeArrowheads="1"/>
          </p:cNvSpPr>
          <p:nvPr/>
        </p:nvSpPr>
        <p:spPr bwMode="auto">
          <a:xfrm>
            <a:off x="0" y="2519363"/>
            <a:ext cx="9144000" cy="0"/>
          </a:xfrm>
          <a:prstGeom prst="rect">
            <a:avLst/>
          </a:prstGeom>
          <a:noFill/>
          <a:ln w="9525">
            <a:noFill/>
            <a:miter lim="800000"/>
            <a:headEnd/>
            <a:tailEnd/>
          </a:ln>
        </p:spPr>
        <p:txBody>
          <a:bodyPr wrap="none" anchor="ctr">
            <a:spAutoFit/>
          </a:bodyPr>
          <a:lstStyle/>
          <a:p>
            <a:endParaRPr lang="zh-CN" altLang="en-US"/>
          </a:p>
        </p:txBody>
      </p:sp>
      <p:sp>
        <p:nvSpPr>
          <p:cNvPr id="227332" name="Rectangle 6"/>
          <p:cNvSpPr>
            <a:spLocks noChangeArrowheads="1"/>
          </p:cNvSpPr>
          <p:nvPr/>
        </p:nvSpPr>
        <p:spPr bwMode="auto">
          <a:xfrm>
            <a:off x="958671" y="5373216"/>
            <a:ext cx="7226658" cy="646331"/>
          </a:xfrm>
          <a:prstGeom prst="rect">
            <a:avLst/>
          </a:prstGeom>
          <a:noFill/>
          <a:ln w="9525">
            <a:noFill/>
            <a:miter lim="800000"/>
            <a:headEnd/>
            <a:tailEnd/>
          </a:ln>
        </p:spPr>
        <p:txBody>
          <a:bodyPr wrap="none" anchor="ctr">
            <a:spAutoFit/>
          </a:bodyPr>
          <a:lstStyle/>
          <a:p>
            <a:pPr indent="342900"/>
            <a:r>
              <a:rPr lang="zh-CN" altLang="en-US" dirty="0">
                <a:solidFill>
                  <a:schemeClr val="tx1"/>
                </a:solidFill>
              </a:rPr>
              <a:t>图</a:t>
            </a:r>
            <a:r>
              <a:rPr lang="en-US" altLang="zh-CN" dirty="0">
                <a:solidFill>
                  <a:schemeClr val="tx1"/>
                </a:solidFill>
              </a:rPr>
              <a:t>3-16</a:t>
            </a:r>
            <a:r>
              <a:rPr lang="en-US" altLang="zh-CN" dirty="0"/>
              <a:t> </a:t>
            </a:r>
            <a:r>
              <a:rPr lang="zh-CN" altLang="en-US" dirty="0">
                <a:solidFill>
                  <a:schemeClr val="tx1"/>
                </a:solidFill>
              </a:rPr>
              <a:t>电流截止负反馈环节的</a:t>
            </a:r>
            <a:r>
              <a:rPr lang="zh-CN" altLang="en-US" dirty="0">
                <a:solidFill>
                  <a:srgbClr val="C00000"/>
                </a:solidFill>
              </a:rPr>
              <a:t>模拟实现</a:t>
            </a:r>
          </a:p>
          <a:p>
            <a:pPr indent="342900"/>
            <a:r>
              <a:rPr lang="zh-CN" altLang="en-US" dirty="0">
                <a:solidFill>
                  <a:schemeClr val="tx1"/>
                </a:solidFill>
              </a:rPr>
              <a:t>（</a:t>
            </a:r>
            <a:r>
              <a:rPr lang="en-US" altLang="zh-CN" dirty="0">
                <a:solidFill>
                  <a:schemeClr val="tx1"/>
                </a:solidFill>
              </a:rPr>
              <a:t>a</a:t>
            </a:r>
            <a:r>
              <a:rPr lang="zh-CN" altLang="en-US" dirty="0">
                <a:solidFill>
                  <a:schemeClr val="tx1"/>
                </a:solidFill>
              </a:rPr>
              <a:t>）利用独立直流电源作比较电压（</a:t>
            </a:r>
            <a:r>
              <a:rPr lang="en-US" altLang="zh-CN" dirty="0">
                <a:solidFill>
                  <a:schemeClr val="tx1"/>
                </a:solidFill>
              </a:rPr>
              <a:t>b</a:t>
            </a:r>
            <a:r>
              <a:rPr lang="zh-CN" altLang="en-US" dirty="0">
                <a:solidFill>
                  <a:schemeClr val="tx1"/>
                </a:solidFill>
              </a:rPr>
              <a:t>）利用稳压管产生比较电压</a:t>
            </a:r>
          </a:p>
        </p:txBody>
      </p:sp>
      <p:pic>
        <p:nvPicPr>
          <p:cNvPr id="227333" name="Picture 7" descr="0238"/>
          <p:cNvPicPr>
            <a:picLocks noChangeAspect="1" noChangeArrowheads="1"/>
          </p:cNvPicPr>
          <p:nvPr/>
        </p:nvPicPr>
        <p:blipFill>
          <a:blip r:embed="rId2"/>
          <a:srcRect/>
          <a:stretch>
            <a:fillRect/>
          </a:stretch>
        </p:blipFill>
        <p:spPr bwMode="auto">
          <a:xfrm>
            <a:off x="570246" y="1772816"/>
            <a:ext cx="8353425" cy="3470275"/>
          </a:xfrm>
          <a:prstGeom prst="rect">
            <a:avLst/>
          </a:prstGeom>
          <a:noFill/>
          <a:ln w="9525">
            <a:noFill/>
            <a:miter lim="800000"/>
            <a:headEnd/>
            <a:tailEnd/>
          </a:ln>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3568" y="692696"/>
            <a:ext cx="8162925" cy="641350"/>
          </a:xfrm>
        </p:spPr>
        <p:txBody>
          <a:bodyPr/>
          <a:lstStyle/>
          <a:p>
            <a:pPr eaLnBrk="1" hangingPunct="1"/>
            <a:r>
              <a:rPr lang="en-US" altLang="zh-CN" sz="3600" b="1" dirty="0">
                <a:latin typeface="Times New Roman" pitchFamily="18" charset="0"/>
              </a:rPr>
              <a:t>1</a:t>
            </a:r>
            <a:r>
              <a:rPr lang="zh-CN" altLang="en-US" sz="3600" b="1" dirty="0">
                <a:latin typeface="Times New Roman" pitchFamily="18" charset="0"/>
              </a:rPr>
              <a:t>．电流截止负反馈环节</a:t>
            </a:r>
          </a:p>
        </p:txBody>
      </p:sp>
      <p:sp>
        <p:nvSpPr>
          <p:cNvPr id="228355" name="Rectangle 3"/>
          <p:cNvSpPr>
            <a:spLocks noGrp="1" noChangeArrowheads="1"/>
          </p:cNvSpPr>
          <p:nvPr>
            <p:ph idx="1"/>
          </p:nvPr>
        </p:nvSpPr>
        <p:spPr>
          <a:xfrm>
            <a:off x="611560" y="1628800"/>
            <a:ext cx="7848600" cy="4829175"/>
          </a:xfrm>
        </p:spPr>
        <p:txBody>
          <a:bodyPr/>
          <a:lstStyle/>
          <a:p>
            <a:pPr eaLnBrk="1" hangingPunct="1">
              <a:lnSpc>
                <a:spcPct val="80000"/>
              </a:lnSpc>
            </a:pPr>
            <a:r>
              <a:rPr lang="zh-CN" altLang="en-US" sz="2800" dirty="0">
                <a:latin typeface="Times New Roman" pitchFamily="18" charset="0"/>
              </a:rPr>
              <a:t>电流反馈信号取自串入电动机电枢回路中的小阻值电阻</a:t>
            </a:r>
            <a:r>
              <a:rPr lang="en-US" altLang="zh-CN" sz="2800" i="1" dirty="0">
                <a:latin typeface="Times New Roman" pitchFamily="18" charset="0"/>
              </a:rPr>
              <a:t>R</a:t>
            </a:r>
            <a:r>
              <a:rPr lang="en-US" altLang="zh-CN" sz="2800" baseline="-25000" dirty="0">
                <a:latin typeface="Times New Roman" pitchFamily="18" charset="0"/>
              </a:rPr>
              <a:t>s</a:t>
            </a:r>
            <a:r>
              <a:rPr lang="zh-CN" altLang="en-US" sz="2800" dirty="0">
                <a:latin typeface="Times New Roman" pitchFamily="18" charset="0"/>
              </a:rPr>
              <a:t>，</a:t>
            </a:r>
            <a:r>
              <a:rPr lang="en-US" altLang="zh-CN" sz="2800" i="1" dirty="0" err="1">
                <a:latin typeface="Times New Roman" pitchFamily="18" charset="0"/>
              </a:rPr>
              <a:t>I</a:t>
            </a:r>
            <a:r>
              <a:rPr lang="en-US" altLang="zh-CN" sz="2800" baseline="-25000" dirty="0" err="1">
                <a:latin typeface="Times New Roman" pitchFamily="18" charset="0"/>
              </a:rPr>
              <a:t>d</a:t>
            </a:r>
            <a:r>
              <a:rPr lang="en-US" altLang="zh-CN" sz="2800" i="1" dirty="0" err="1">
                <a:latin typeface="Times New Roman" pitchFamily="18" charset="0"/>
              </a:rPr>
              <a:t>R</a:t>
            </a:r>
            <a:r>
              <a:rPr lang="en-US" altLang="zh-CN" sz="2800" baseline="-25000" dirty="0" err="1">
                <a:latin typeface="Times New Roman" pitchFamily="18" charset="0"/>
              </a:rPr>
              <a:t>ss</a:t>
            </a:r>
            <a:r>
              <a:rPr lang="zh-CN" altLang="en-US" sz="2800" dirty="0">
                <a:latin typeface="Times New Roman" pitchFamily="18" charset="0"/>
              </a:rPr>
              <a:t>正比于电流。</a:t>
            </a:r>
          </a:p>
          <a:p>
            <a:pPr eaLnBrk="1" hangingPunct="1">
              <a:lnSpc>
                <a:spcPct val="80000"/>
              </a:lnSpc>
            </a:pPr>
            <a:r>
              <a:rPr lang="zh-CN" altLang="en-US" sz="2800" dirty="0">
                <a:latin typeface="Times New Roman" pitchFamily="18" charset="0"/>
              </a:rPr>
              <a:t>图</a:t>
            </a:r>
            <a:r>
              <a:rPr lang="en-US" altLang="zh-CN" sz="2800" dirty="0">
                <a:latin typeface="Times New Roman" pitchFamily="18" charset="0"/>
              </a:rPr>
              <a:t>3-16(a)</a:t>
            </a:r>
            <a:r>
              <a:rPr lang="zh-CN" altLang="en-US" sz="2800" dirty="0">
                <a:latin typeface="Times New Roman" pitchFamily="18" charset="0"/>
              </a:rPr>
              <a:t>中用独立的直流电源作为比较电压</a:t>
            </a:r>
            <a:r>
              <a:rPr lang="en-US" altLang="zh-CN" sz="2800" i="1" dirty="0" err="1">
                <a:latin typeface="Times New Roman" pitchFamily="18" charset="0"/>
              </a:rPr>
              <a:t>U</a:t>
            </a:r>
            <a:r>
              <a:rPr lang="en-US" altLang="zh-CN" sz="2800" baseline="-25000" dirty="0" err="1">
                <a:latin typeface="Times New Roman" pitchFamily="18" charset="0"/>
              </a:rPr>
              <a:t>com</a:t>
            </a:r>
            <a:r>
              <a:rPr lang="zh-CN" altLang="en-US" sz="2800" dirty="0">
                <a:latin typeface="Times New Roman" pitchFamily="18" charset="0"/>
              </a:rPr>
              <a:t>，其大小可用电位器调节，</a:t>
            </a:r>
          </a:p>
          <a:p>
            <a:pPr eaLnBrk="1" hangingPunct="1">
              <a:lnSpc>
                <a:spcPct val="80000"/>
              </a:lnSpc>
            </a:pPr>
            <a:r>
              <a:rPr lang="zh-CN" altLang="en-US" sz="2800" dirty="0">
                <a:latin typeface="Times New Roman" pitchFamily="18" charset="0"/>
              </a:rPr>
              <a:t>在</a:t>
            </a:r>
            <a:r>
              <a:rPr lang="en-US" altLang="zh-CN" sz="2800" i="1" dirty="0" err="1">
                <a:latin typeface="Times New Roman" pitchFamily="18" charset="0"/>
              </a:rPr>
              <a:t>I</a:t>
            </a:r>
            <a:r>
              <a:rPr lang="en-US" altLang="zh-CN" sz="2800" baseline="-25000" dirty="0" err="1">
                <a:latin typeface="Times New Roman" pitchFamily="18" charset="0"/>
              </a:rPr>
              <a:t>d</a:t>
            </a:r>
            <a:r>
              <a:rPr lang="en-US" altLang="zh-CN" sz="2800" i="1" dirty="0" err="1">
                <a:latin typeface="Times New Roman" pitchFamily="18" charset="0"/>
              </a:rPr>
              <a:t>R</a:t>
            </a:r>
            <a:r>
              <a:rPr lang="en-US" altLang="zh-CN" sz="2800" baseline="-25000" dirty="0" err="1">
                <a:latin typeface="Times New Roman" pitchFamily="18" charset="0"/>
              </a:rPr>
              <a:t>s</a:t>
            </a:r>
            <a:r>
              <a:rPr lang="zh-CN" altLang="en-US" sz="2800" dirty="0">
                <a:latin typeface="Times New Roman" pitchFamily="18" charset="0"/>
              </a:rPr>
              <a:t>与</a:t>
            </a:r>
            <a:r>
              <a:rPr lang="en-US" altLang="zh-CN" sz="2800" i="1" dirty="0" err="1">
                <a:latin typeface="Times New Roman" pitchFamily="18" charset="0"/>
              </a:rPr>
              <a:t>U</a:t>
            </a:r>
            <a:r>
              <a:rPr lang="en-US" altLang="zh-CN" sz="2800" baseline="-25000" dirty="0" err="1">
                <a:latin typeface="Times New Roman" pitchFamily="18" charset="0"/>
              </a:rPr>
              <a:t>com</a:t>
            </a:r>
            <a:r>
              <a:rPr lang="zh-CN" altLang="en-US" sz="2800" dirty="0">
                <a:latin typeface="Times New Roman" pitchFamily="18" charset="0"/>
              </a:rPr>
              <a:t>之间串接一个二极管</a:t>
            </a:r>
            <a:r>
              <a:rPr lang="en-US" altLang="zh-CN" sz="2800" dirty="0">
                <a:latin typeface="Times New Roman" pitchFamily="18" charset="0"/>
              </a:rPr>
              <a:t>VD</a:t>
            </a:r>
            <a:r>
              <a:rPr lang="zh-CN" altLang="en-US" sz="2800" dirty="0">
                <a:latin typeface="Times New Roman" pitchFamily="18" charset="0"/>
              </a:rPr>
              <a:t>，当</a:t>
            </a:r>
            <a:r>
              <a:rPr lang="en-US" altLang="zh-CN" sz="2800" i="1" dirty="0" err="1">
                <a:latin typeface="Times New Roman" pitchFamily="18" charset="0"/>
              </a:rPr>
              <a:t>I</a:t>
            </a:r>
            <a:r>
              <a:rPr lang="en-US" altLang="zh-CN" sz="2800" baseline="-25000" dirty="0" err="1">
                <a:latin typeface="Times New Roman" pitchFamily="18" charset="0"/>
              </a:rPr>
              <a:t>d</a:t>
            </a:r>
            <a:r>
              <a:rPr lang="en-US" altLang="zh-CN" sz="2800" i="1" dirty="0" err="1">
                <a:latin typeface="Times New Roman" pitchFamily="18" charset="0"/>
              </a:rPr>
              <a:t>R</a:t>
            </a:r>
            <a:r>
              <a:rPr lang="en-US" altLang="zh-CN" sz="2800" baseline="-25000" dirty="0" err="1">
                <a:latin typeface="Times New Roman" pitchFamily="18" charset="0"/>
              </a:rPr>
              <a:t>s</a:t>
            </a:r>
            <a:r>
              <a:rPr lang="en-US" altLang="zh-CN" sz="2800" dirty="0">
                <a:latin typeface="Times New Roman" pitchFamily="18" charset="0"/>
              </a:rPr>
              <a:t>&gt; </a:t>
            </a:r>
            <a:r>
              <a:rPr lang="en-US" altLang="zh-CN" sz="2800" i="1" dirty="0" err="1">
                <a:latin typeface="Times New Roman" pitchFamily="18" charset="0"/>
              </a:rPr>
              <a:t>U</a:t>
            </a:r>
            <a:r>
              <a:rPr lang="en-US" altLang="zh-CN" sz="2800" baseline="-25000" dirty="0" err="1">
                <a:latin typeface="Times New Roman" pitchFamily="18" charset="0"/>
              </a:rPr>
              <a:t>com</a:t>
            </a:r>
            <a:r>
              <a:rPr lang="zh-CN" altLang="en-US" sz="2800" dirty="0">
                <a:latin typeface="Times New Roman" pitchFamily="18" charset="0"/>
              </a:rPr>
              <a:t>时，二极管导通，电流负反馈信号</a:t>
            </a:r>
            <a:r>
              <a:rPr lang="en-US" altLang="zh-CN" sz="2800" i="1" dirty="0" err="1">
                <a:latin typeface="Times New Roman" pitchFamily="18" charset="0"/>
              </a:rPr>
              <a:t>U</a:t>
            </a:r>
            <a:r>
              <a:rPr lang="en-US" altLang="zh-CN" sz="2800" baseline="-25000" dirty="0" err="1">
                <a:latin typeface="Times New Roman" pitchFamily="18" charset="0"/>
              </a:rPr>
              <a:t>i</a:t>
            </a:r>
            <a:r>
              <a:rPr lang="zh-CN" altLang="en-US" sz="2800" dirty="0">
                <a:latin typeface="Times New Roman" pitchFamily="18" charset="0"/>
              </a:rPr>
              <a:t>即可加到放大器上去；当</a:t>
            </a:r>
            <a:r>
              <a:rPr lang="en-US" altLang="zh-CN" sz="2800" i="1" dirty="0" err="1">
                <a:latin typeface="Times New Roman" pitchFamily="18" charset="0"/>
              </a:rPr>
              <a:t>I</a:t>
            </a:r>
            <a:r>
              <a:rPr lang="en-US" altLang="zh-CN" sz="2800" baseline="-25000" dirty="0" err="1">
                <a:latin typeface="Times New Roman" pitchFamily="18" charset="0"/>
              </a:rPr>
              <a:t>d</a:t>
            </a:r>
            <a:r>
              <a:rPr lang="en-US" altLang="zh-CN" sz="2800" i="1" dirty="0" err="1">
                <a:latin typeface="Times New Roman" pitchFamily="18" charset="0"/>
              </a:rPr>
              <a:t>R</a:t>
            </a:r>
            <a:r>
              <a:rPr lang="en-US" altLang="zh-CN" sz="2800" baseline="-25000" dirty="0" err="1">
                <a:latin typeface="Times New Roman" pitchFamily="18" charset="0"/>
              </a:rPr>
              <a:t>s</a:t>
            </a:r>
            <a:r>
              <a:rPr lang="en-US" altLang="zh-CN" sz="2800" dirty="0">
                <a:latin typeface="Times New Roman" pitchFamily="18" charset="0"/>
              </a:rPr>
              <a:t>≤ </a:t>
            </a:r>
            <a:r>
              <a:rPr lang="en-US" altLang="zh-CN" sz="2800" i="1" dirty="0" err="1">
                <a:latin typeface="Times New Roman" pitchFamily="18" charset="0"/>
              </a:rPr>
              <a:t>U</a:t>
            </a:r>
            <a:r>
              <a:rPr lang="en-US" altLang="zh-CN" sz="2800" baseline="-25000" dirty="0" err="1">
                <a:latin typeface="Times New Roman" pitchFamily="18" charset="0"/>
              </a:rPr>
              <a:t>com</a:t>
            </a:r>
            <a:r>
              <a:rPr lang="zh-CN" altLang="en-US" sz="2800" dirty="0">
                <a:latin typeface="Times New Roman" pitchFamily="18" charset="0"/>
              </a:rPr>
              <a:t>时，二极管截止， </a:t>
            </a:r>
            <a:r>
              <a:rPr lang="en-US" altLang="zh-CN" sz="2800" i="1" dirty="0" err="1">
                <a:latin typeface="Times New Roman" pitchFamily="18" charset="0"/>
              </a:rPr>
              <a:t>U</a:t>
            </a:r>
            <a:r>
              <a:rPr lang="en-US" altLang="zh-CN" sz="2800" baseline="-25000" dirty="0" err="1">
                <a:latin typeface="Times New Roman" pitchFamily="18" charset="0"/>
              </a:rPr>
              <a:t>i</a:t>
            </a:r>
            <a:r>
              <a:rPr lang="zh-CN" altLang="en-US" sz="2800" dirty="0">
                <a:latin typeface="Times New Roman" pitchFamily="18" charset="0"/>
              </a:rPr>
              <a:t>消失。</a:t>
            </a:r>
          </a:p>
          <a:p>
            <a:pPr eaLnBrk="1" hangingPunct="1">
              <a:lnSpc>
                <a:spcPct val="80000"/>
              </a:lnSpc>
            </a:pPr>
            <a:r>
              <a:rPr lang="zh-CN" altLang="en-US" sz="2800" dirty="0">
                <a:latin typeface="Times New Roman" pitchFamily="18" charset="0"/>
              </a:rPr>
              <a:t>图</a:t>
            </a:r>
            <a:r>
              <a:rPr lang="en-US" altLang="zh-CN" sz="2800" dirty="0">
                <a:latin typeface="Times New Roman" pitchFamily="18" charset="0"/>
              </a:rPr>
              <a:t>3-16(b)</a:t>
            </a:r>
            <a:r>
              <a:rPr lang="zh-CN" altLang="en-US" sz="2800" dirty="0">
                <a:latin typeface="Times New Roman" pitchFamily="18" charset="0"/>
              </a:rPr>
              <a:t>中利用稳压管</a:t>
            </a:r>
            <a:r>
              <a:rPr lang="en-US" altLang="zh-CN" sz="2800" dirty="0">
                <a:latin typeface="Times New Roman" pitchFamily="18" charset="0"/>
              </a:rPr>
              <a:t>VST</a:t>
            </a:r>
            <a:r>
              <a:rPr lang="zh-CN" altLang="en-US" sz="2800" dirty="0">
                <a:latin typeface="Times New Roman" pitchFamily="18" charset="0"/>
              </a:rPr>
              <a:t>的击穿电压</a:t>
            </a:r>
            <a:r>
              <a:rPr lang="en-US" altLang="zh-CN" sz="2800" i="1" dirty="0" err="1">
                <a:latin typeface="Times New Roman" pitchFamily="18" charset="0"/>
              </a:rPr>
              <a:t>U</a:t>
            </a:r>
            <a:r>
              <a:rPr lang="en-US" altLang="zh-CN" sz="2800" baseline="-25000" dirty="0" err="1">
                <a:latin typeface="Times New Roman" pitchFamily="18" charset="0"/>
              </a:rPr>
              <a:t>br</a:t>
            </a:r>
            <a:r>
              <a:rPr lang="zh-CN" altLang="en-US" sz="2800" dirty="0">
                <a:latin typeface="Times New Roman" pitchFamily="18" charset="0"/>
              </a:rPr>
              <a:t>作为比较电压</a:t>
            </a:r>
            <a:r>
              <a:rPr lang="en-US" altLang="zh-CN" sz="2800" i="1" dirty="0" err="1">
                <a:latin typeface="Times New Roman" pitchFamily="18" charset="0"/>
              </a:rPr>
              <a:t>U</a:t>
            </a:r>
            <a:r>
              <a:rPr lang="en-US" altLang="zh-CN" sz="2800" baseline="-25000" dirty="0" err="1">
                <a:latin typeface="Times New Roman" pitchFamily="18" charset="0"/>
              </a:rPr>
              <a:t>com</a:t>
            </a:r>
            <a:r>
              <a:rPr lang="en-US" altLang="zh-CN" sz="2800" dirty="0">
                <a:latin typeface="Times New Roman" pitchFamily="18" charset="0"/>
              </a:rPr>
              <a:t> </a:t>
            </a:r>
            <a:r>
              <a:rPr lang="zh-CN" altLang="en-US" sz="2800" dirty="0">
                <a:latin typeface="Times New Roman" pitchFamily="18" charset="0"/>
              </a:rPr>
              <a:t>。</a:t>
            </a:r>
          </a:p>
          <a:p>
            <a:pPr eaLnBrk="1" hangingPunct="1">
              <a:lnSpc>
                <a:spcPct val="80000"/>
              </a:lnSpc>
            </a:pPr>
            <a:r>
              <a:rPr lang="zh-CN" altLang="en-US" sz="2800" dirty="0">
                <a:latin typeface="Times New Roman" pitchFamily="18" charset="0"/>
              </a:rPr>
              <a:t>截止电流</a:t>
            </a:r>
            <a:r>
              <a:rPr lang="zh-CN" altLang="en-US" sz="2800" i="1" dirty="0">
                <a:latin typeface="Times New Roman" pitchFamily="18" charset="0"/>
              </a:rPr>
              <a:t> </a:t>
            </a:r>
            <a:r>
              <a:rPr lang="en-US" altLang="zh-CN" sz="2800" i="1" dirty="0" err="1">
                <a:latin typeface="Times New Roman" pitchFamily="18" charset="0"/>
              </a:rPr>
              <a:t>I</a:t>
            </a:r>
            <a:r>
              <a:rPr lang="en-US" altLang="zh-CN" sz="2800" baseline="-25000" dirty="0" err="1">
                <a:latin typeface="Times New Roman" pitchFamily="18" charset="0"/>
              </a:rPr>
              <a:t>dcr</a:t>
            </a:r>
            <a:r>
              <a:rPr lang="en-US" altLang="zh-CN" sz="2800" dirty="0">
                <a:latin typeface="Times New Roman" pitchFamily="18" charset="0"/>
              </a:rPr>
              <a:t>=</a:t>
            </a:r>
            <a:r>
              <a:rPr lang="en-US" altLang="zh-CN" sz="2800" i="1" dirty="0" err="1">
                <a:latin typeface="Times New Roman" pitchFamily="18" charset="0"/>
              </a:rPr>
              <a:t>U</a:t>
            </a:r>
            <a:r>
              <a:rPr lang="en-US" altLang="zh-CN" sz="2800" baseline="-25000" dirty="0" err="1">
                <a:latin typeface="Times New Roman" pitchFamily="18" charset="0"/>
              </a:rPr>
              <a:t>com</a:t>
            </a:r>
            <a:r>
              <a:rPr lang="en-US" altLang="zh-CN" sz="2800" dirty="0">
                <a:latin typeface="Times New Roman" pitchFamily="18" charset="0"/>
              </a:rPr>
              <a:t>/</a:t>
            </a:r>
            <a:r>
              <a:rPr lang="en-US" altLang="zh-CN" sz="2800" i="1" dirty="0">
                <a:latin typeface="Times New Roman" pitchFamily="18" charset="0"/>
              </a:rPr>
              <a:t>R</a:t>
            </a:r>
            <a:r>
              <a:rPr lang="en-US" altLang="zh-CN" sz="2800" baseline="-25000" dirty="0">
                <a:latin typeface="Times New Roman" pitchFamily="18" charset="0"/>
              </a:rPr>
              <a:t>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idx="1"/>
          </p:nvPr>
        </p:nvSpPr>
        <p:spPr>
          <a:xfrm>
            <a:off x="5292725" y="1916113"/>
            <a:ext cx="3095625" cy="4191000"/>
          </a:xfrm>
        </p:spPr>
        <p:txBody>
          <a:bodyPr/>
          <a:lstStyle/>
          <a:p>
            <a:pPr eaLnBrk="1" hangingPunct="1"/>
            <a:r>
              <a:rPr lang="zh-CN" altLang="en-US" dirty="0">
                <a:latin typeface="Times New Roman" pitchFamily="18" charset="0"/>
              </a:rPr>
              <a:t>当输入信号</a:t>
            </a:r>
            <a:r>
              <a:rPr lang="en-US" altLang="zh-CN" i="1" dirty="0" err="1">
                <a:latin typeface="Times New Roman" pitchFamily="18" charset="0"/>
              </a:rPr>
              <a:t>I</a:t>
            </a:r>
            <a:r>
              <a:rPr lang="en-US" altLang="zh-CN" baseline="-25000" dirty="0" err="1">
                <a:latin typeface="Times New Roman" pitchFamily="18" charset="0"/>
              </a:rPr>
              <a:t>d</a:t>
            </a:r>
            <a:r>
              <a:rPr lang="en-US" altLang="zh-CN" i="1" dirty="0" err="1">
                <a:latin typeface="Times New Roman" pitchFamily="18" charset="0"/>
              </a:rPr>
              <a:t>R</a:t>
            </a:r>
            <a:r>
              <a:rPr lang="en-US" altLang="zh-CN" baseline="-25000" dirty="0" err="1">
                <a:latin typeface="Times New Roman" pitchFamily="18" charset="0"/>
              </a:rPr>
              <a:t>s</a:t>
            </a:r>
            <a:r>
              <a:rPr lang="en-US" altLang="zh-CN" dirty="0" err="1">
                <a:latin typeface="Times New Roman" pitchFamily="18" charset="0"/>
              </a:rPr>
              <a:t>-</a:t>
            </a:r>
            <a:r>
              <a:rPr lang="en-US" altLang="zh-CN" i="1" dirty="0" err="1">
                <a:latin typeface="Times New Roman" pitchFamily="18" charset="0"/>
              </a:rPr>
              <a:t>U</a:t>
            </a:r>
            <a:r>
              <a:rPr lang="en-US" altLang="zh-CN" baseline="-25000" dirty="0" err="1">
                <a:latin typeface="Times New Roman" pitchFamily="18" charset="0"/>
              </a:rPr>
              <a:t>com</a:t>
            </a:r>
            <a:r>
              <a:rPr lang="en-US" altLang="zh-CN" dirty="0">
                <a:latin typeface="Times New Roman" pitchFamily="18" charset="0"/>
              </a:rPr>
              <a:t>&gt;0</a:t>
            </a:r>
            <a:r>
              <a:rPr lang="zh-CN" altLang="en-US" dirty="0">
                <a:latin typeface="Times New Roman" pitchFamily="18" charset="0"/>
              </a:rPr>
              <a:t>时，输出</a:t>
            </a:r>
            <a:r>
              <a:rPr lang="en-US" altLang="zh-CN" i="1" dirty="0">
                <a:latin typeface="Times New Roman" pitchFamily="18" charset="0"/>
              </a:rPr>
              <a:t>U</a:t>
            </a:r>
            <a:r>
              <a:rPr lang="en-US" altLang="zh-CN" baseline="-25000" dirty="0">
                <a:latin typeface="Times New Roman" pitchFamily="18" charset="0"/>
              </a:rPr>
              <a:t>i</a:t>
            </a:r>
            <a:r>
              <a:rPr lang="en-US" altLang="zh-CN" dirty="0">
                <a:latin typeface="Times New Roman" pitchFamily="18" charset="0"/>
              </a:rPr>
              <a:t>=</a:t>
            </a:r>
            <a:r>
              <a:rPr lang="en-US" altLang="zh-CN" i="1" dirty="0" err="1">
                <a:latin typeface="Times New Roman" pitchFamily="18" charset="0"/>
              </a:rPr>
              <a:t>I</a:t>
            </a:r>
            <a:r>
              <a:rPr lang="en-US" altLang="zh-CN" baseline="-25000" dirty="0" err="1">
                <a:latin typeface="Times New Roman" pitchFamily="18" charset="0"/>
              </a:rPr>
              <a:t>d</a:t>
            </a:r>
            <a:r>
              <a:rPr lang="en-US" altLang="zh-CN" i="1" dirty="0" err="1">
                <a:latin typeface="Times New Roman" pitchFamily="18" charset="0"/>
              </a:rPr>
              <a:t>R</a:t>
            </a:r>
            <a:r>
              <a:rPr lang="en-US" altLang="zh-CN" baseline="-25000" dirty="0" err="1">
                <a:latin typeface="Times New Roman" pitchFamily="18" charset="0"/>
              </a:rPr>
              <a:t>s</a:t>
            </a:r>
            <a:r>
              <a:rPr lang="en-US" altLang="zh-CN" dirty="0" err="1">
                <a:latin typeface="Times New Roman" pitchFamily="18" charset="0"/>
              </a:rPr>
              <a:t>-</a:t>
            </a:r>
            <a:r>
              <a:rPr lang="en-US" altLang="zh-CN" i="1" dirty="0" err="1">
                <a:latin typeface="Times New Roman" pitchFamily="18" charset="0"/>
              </a:rPr>
              <a:t>U</a:t>
            </a:r>
            <a:r>
              <a:rPr lang="en-US" altLang="zh-CN" baseline="-25000" dirty="0" err="1">
                <a:latin typeface="Times New Roman" pitchFamily="18" charset="0"/>
              </a:rPr>
              <a:t>com</a:t>
            </a:r>
            <a:r>
              <a:rPr lang="zh-CN" altLang="en-US" dirty="0">
                <a:latin typeface="Times New Roman" pitchFamily="18" charset="0"/>
              </a:rPr>
              <a:t>，</a:t>
            </a:r>
          </a:p>
          <a:p>
            <a:pPr eaLnBrk="1" hangingPunct="1"/>
            <a:endParaRPr lang="zh-CN" altLang="en-US" dirty="0">
              <a:latin typeface="Times New Roman" pitchFamily="18" charset="0"/>
            </a:endParaRPr>
          </a:p>
          <a:p>
            <a:pPr eaLnBrk="1" hangingPunct="1"/>
            <a:r>
              <a:rPr lang="zh-CN" altLang="en-US" dirty="0">
                <a:latin typeface="Times New Roman" pitchFamily="18" charset="0"/>
              </a:rPr>
              <a:t>当</a:t>
            </a:r>
            <a:r>
              <a:rPr lang="en-US" altLang="zh-CN" i="1" dirty="0" err="1">
                <a:latin typeface="Times New Roman" pitchFamily="18" charset="0"/>
              </a:rPr>
              <a:t>I</a:t>
            </a:r>
            <a:r>
              <a:rPr lang="en-US" altLang="zh-CN" baseline="-25000" dirty="0" err="1">
                <a:latin typeface="Times New Roman" pitchFamily="18" charset="0"/>
              </a:rPr>
              <a:t>d</a:t>
            </a:r>
            <a:r>
              <a:rPr lang="en-US" altLang="zh-CN" i="1" dirty="0" err="1">
                <a:latin typeface="Times New Roman" pitchFamily="18" charset="0"/>
              </a:rPr>
              <a:t>R</a:t>
            </a:r>
            <a:r>
              <a:rPr lang="en-US" altLang="zh-CN" baseline="-25000" dirty="0" err="1">
                <a:latin typeface="Times New Roman" pitchFamily="18" charset="0"/>
              </a:rPr>
              <a:t>s</a:t>
            </a:r>
            <a:r>
              <a:rPr lang="en-US" altLang="zh-CN" dirty="0" err="1">
                <a:latin typeface="Times New Roman" pitchFamily="18" charset="0"/>
              </a:rPr>
              <a:t>-</a:t>
            </a:r>
            <a:r>
              <a:rPr lang="en-US" altLang="zh-CN" i="1" dirty="0" err="1">
                <a:latin typeface="Times New Roman" pitchFamily="18" charset="0"/>
              </a:rPr>
              <a:t>U</a:t>
            </a:r>
            <a:r>
              <a:rPr lang="en-US" altLang="zh-CN" baseline="-25000" dirty="0" err="1">
                <a:latin typeface="Times New Roman" pitchFamily="18" charset="0"/>
              </a:rPr>
              <a:t>com</a:t>
            </a:r>
            <a:r>
              <a:rPr lang="en-US" altLang="zh-CN" dirty="0">
                <a:latin typeface="Times New Roman" pitchFamily="18" charset="0"/>
              </a:rPr>
              <a:t>≤</a:t>
            </a:r>
            <a:r>
              <a:rPr kumimoji="0" lang="en-US" altLang="zh-CN" dirty="0">
                <a:latin typeface="Times New Roman" pitchFamily="18" charset="0"/>
              </a:rPr>
              <a:t> 0</a:t>
            </a:r>
            <a:r>
              <a:rPr lang="zh-CN" altLang="en-US" dirty="0">
                <a:latin typeface="Times New Roman" pitchFamily="18" charset="0"/>
              </a:rPr>
              <a:t>时，输出</a:t>
            </a:r>
            <a:r>
              <a:rPr lang="en-US" altLang="zh-CN" i="1" dirty="0" err="1">
                <a:latin typeface="Times New Roman" pitchFamily="18" charset="0"/>
              </a:rPr>
              <a:t>U</a:t>
            </a:r>
            <a:r>
              <a:rPr lang="en-US" altLang="zh-CN" baseline="-25000" dirty="0" err="1">
                <a:latin typeface="Times New Roman" pitchFamily="18" charset="0"/>
              </a:rPr>
              <a:t>i</a:t>
            </a:r>
            <a:r>
              <a:rPr lang="en-US" altLang="zh-CN" dirty="0">
                <a:latin typeface="Times New Roman" pitchFamily="18" charset="0"/>
              </a:rPr>
              <a:t>=0</a:t>
            </a:r>
            <a:r>
              <a:rPr lang="zh-CN" altLang="en-US" dirty="0">
                <a:latin typeface="Times New Roman" pitchFamily="18" charset="0"/>
              </a:rPr>
              <a:t>。 </a:t>
            </a:r>
          </a:p>
        </p:txBody>
      </p:sp>
      <p:sp>
        <p:nvSpPr>
          <p:cNvPr id="229379" name="Rectangle 5"/>
          <p:cNvSpPr>
            <a:spLocks noChangeArrowheads="1"/>
          </p:cNvSpPr>
          <p:nvPr/>
        </p:nvSpPr>
        <p:spPr bwMode="auto">
          <a:xfrm>
            <a:off x="0" y="2728913"/>
            <a:ext cx="9144000" cy="0"/>
          </a:xfrm>
          <a:prstGeom prst="rect">
            <a:avLst/>
          </a:prstGeom>
          <a:noFill/>
          <a:ln w="9525">
            <a:noFill/>
            <a:miter lim="800000"/>
            <a:headEnd/>
            <a:tailEnd/>
          </a:ln>
        </p:spPr>
        <p:txBody>
          <a:bodyPr wrap="none" anchor="ctr">
            <a:spAutoFit/>
          </a:bodyPr>
          <a:lstStyle/>
          <a:p>
            <a:endParaRPr lang="zh-CN" altLang="en-US"/>
          </a:p>
        </p:txBody>
      </p:sp>
      <p:sp>
        <p:nvSpPr>
          <p:cNvPr id="229380" name="Rectangle 6"/>
          <p:cNvSpPr>
            <a:spLocks noChangeArrowheads="1"/>
          </p:cNvSpPr>
          <p:nvPr/>
        </p:nvSpPr>
        <p:spPr bwMode="auto">
          <a:xfrm>
            <a:off x="468313" y="5367724"/>
            <a:ext cx="4532010"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3-17</a:t>
            </a:r>
            <a:r>
              <a:rPr lang="zh-CN" altLang="en-US" dirty="0">
                <a:solidFill>
                  <a:schemeClr val="tx1"/>
                </a:solidFill>
              </a:rPr>
              <a:t>电流截止负反馈环节的输入输出特性</a:t>
            </a:r>
          </a:p>
        </p:txBody>
      </p:sp>
      <p:pic>
        <p:nvPicPr>
          <p:cNvPr id="229381" name="Picture 7" descr="0239"/>
          <p:cNvPicPr>
            <a:picLocks noChangeAspect="1" noChangeArrowheads="1"/>
          </p:cNvPicPr>
          <p:nvPr/>
        </p:nvPicPr>
        <p:blipFill>
          <a:blip r:embed="rId2"/>
          <a:srcRect/>
          <a:stretch>
            <a:fillRect/>
          </a:stretch>
        </p:blipFill>
        <p:spPr bwMode="auto">
          <a:xfrm>
            <a:off x="827088" y="1989138"/>
            <a:ext cx="4175125" cy="3060700"/>
          </a:xfrm>
          <a:prstGeom prst="rect">
            <a:avLst/>
          </a:prstGeom>
          <a:noFill/>
          <a:ln w="9525">
            <a:noFill/>
            <a:miter lim="800000"/>
            <a:headEnd/>
            <a:tailEnd/>
          </a:ln>
        </p:spPr>
      </p:pic>
      <p:sp>
        <p:nvSpPr>
          <p:cNvPr id="6" name="Rectangle 2"/>
          <p:cNvSpPr>
            <a:spLocks noGrp="1" noChangeArrowheads="1"/>
          </p:cNvSpPr>
          <p:nvPr>
            <p:ph type="title"/>
          </p:nvPr>
        </p:nvSpPr>
        <p:spPr>
          <a:xfrm>
            <a:off x="683568" y="692696"/>
            <a:ext cx="8162925" cy="641350"/>
          </a:xfrm>
        </p:spPr>
        <p:txBody>
          <a:bodyPr/>
          <a:lstStyle/>
          <a:p>
            <a:pPr eaLnBrk="1" hangingPunct="1"/>
            <a:r>
              <a:rPr lang="en-US" altLang="zh-CN" sz="3600" b="1" dirty="0">
                <a:latin typeface="Times New Roman" pitchFamily="18" charset="0"/>
              </a:rPr>
              <a:t>1</a:t>
            </a:r>
            <a:r>
              <a:rPr lang="zh-CN" altLang="en-US" sz="3600" b="1" dirty="0">
                <a:latin typeface="Times New Roman" pitchFamily="18" charset="0"/>
              </a:rPr>
              <a:t>．电流截止负反馈环节特性</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ChangeArrowheads="1"/>
          </p:cNvSpPr>
          <p:nvPr/>
        </p:nvSpPr>
        <p:spPr bwMode="auto">
          <a:xfrm>
            <a:off x="0" y="2271713"/>
            <a:ext cx="9144000" cy="0"/>
          </a:xfrm>
          <a:prstGeom prst="rect">
            <a:avLst/>
          </a:prstGeom>
          <a:noFill/>
          <a:ln w="9525">
            <a:noFill/>
            <a:miter lim="800000"/>
            <a:headEnd/>
            <a:tailEnd/>
          </a:ln>
        </p:spPr>
        <p:txBody>
          <a:bodyPr wrap="none" anchor="ctr">
            <a:spAutoFit/>
          </a:bodyPr>
          <a:lstStyle/>
          <a:p>
            <a:endParaRPr lang="zh-CN" altLang="en-US"/>
          </a:p>
        </p:txBody>
      </p:sp>
      <p:sp>
        <p:nvSpPr>
          <p:cNvPr id="230403" name="Rectangle 6"/>
          <p:cNvSpPr>
            <a:spLocks noChangeArrowheads="1"/>
          </p:cNvSpPr>
          <p:nvPr/>
        </p:nvSpPr>
        <p:spPr bwMode="auto">
          <a:xfrm>
            <a:off x="611560" y="812254"/>
            <a:ext cx="6938118" cy="400110"/>
          </a:xfrm>
          <a:prstGeom prst="rect">
            <a:avLst/>
          </a:prstGeom>
          <a:noFill/>
          <a:ln w="9525">
            <a:noFill/>
            <a:miter lim="800000"/>
            <a:headEnd/>
            <a:tailEnd/>
          </a:ln>
        </p:spPr>
        <p:txBody>
          <a:bodyPr wrap="none" anchor="ctr">
            <a:spAutoFit/>
          </a:bodyPr>
          <a:lstStyle/>
          <a:p>
            <a:pPr algn="l"/>
            <a:r>
              <a:rPr lang="zh-CN" altLang="en-US" sz="2000" dirty="0">
                <a:solidFill>
                  <a:schemeClr val="tx1"/>
                </a:solidFill>
              </a:rPr>
              <a:t>图</a:t>
            </a:r>
            <a:r>
              <a:rPr lang="en-US" altLang="zh-CN" sz="2000" dirty="0">
                <a:solidFill>
                  <a:schemeClr val="tx1"/>
                </a:solidFill>
              </a:rPr>
              <a:t>3-18  </a:t>
            </a:r>
            <a:r>
              <a:rPr lang="zh-CN" altLang="en-US" sz="2000" dirty="0">
                <a:solidFill>
                  <a:schemeClr val="tx1"/>
                </a:solidFill>
              </a:rPr>
              <a:t>带电流截止负反馈的闭环直流调速系统稳态结构框图</a:t>
            </a:r>
          </a:p>
        </p:txBody>
      </p:sp>
      <p:pic>
        <p:nvPicPr>
          <p:cNvPr id="230404" name="Picture 7" descr="0240"/>
          <p:cNvPicPr>
            <a:picLocks noChangeAspect="1" noChangeArrowheads="1"/>
          </p:cNvPicPr>
          <p:nvPr/>
        </p:nvPicPr>
        <p:blipFill>
          <a:blip r:embed="rId2"/>
          <a:srcRect/>
          <a:stretch>
            <a:fillRect/>
          </a:stretch>
        </p:blipFill>
        <p:spPr bwMode="auto">
          <a:xfrm>
            <a:off x="755650" y="1412776"/>
            <a:ext cx="8064500" cy="4217988"/>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a:lstStyle/>
          <a:p>
            <a:pPr eaLnBrk="1" hangingPunct="1"/>
            <a:endParaRPr lang="zh-CN" altLang="zh-CN"/>
          </a:p>
        </p:txBody>
      </p:sp>
      <p:graphicFrame>
        <p:nvGraphicFramePr>
          <p:cNvPr id="39938" name="Object 5"/>
          <p:cNvGraphicFramePr>
            <a:graphicFrameLocks noGrp="1" noChangeAspect="1"/>
          </p:cNvGraphicFramePr>
          <p:nvPr>
            <p:ph idx="1"/>
          </p:nvPr>
        </p:nvGraphicFramePr>
        <p:xfrm>
          <a:off x="4572000" y="1916113"/>
          <a:ext cx="2520950" cy="614362"/>
        </p:xfrm>
        <a:graphic>
          <a:graphicData uri="http://schemas.openxmlformats.org/presentationml/2006/ole">
            <mc:AlternateContent xmlns:mc="http://schemas.openxmlformats.org/markup-compatibility/2006">
              <mc:Choice xmlns:v="urn:schemas-microsoft-com:vml" Requires="v">
                <p:oleObj spid="_x0000_s1026" name="公式" r:id="rId3" imgW="990170" imgH="241195" progId="Equation.3">
                  <p:embed/>
                </p:oleObj>
              </mc:Choice>
              <mc:Fallback>
                <p:oleObj name="公式" r:id="rId3" imgW="990170" imgH="24119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16113"/>
                        <a:ext cx="2520950"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4" name="Rectangle 4"/>
          <p:cNvSpPr>
            <a:spLocks noChangeArrowheads="1"/>
          </p:cNvSpPr>
          <p:nvPr/>
        </p:nvSpPr>
        <p:spPr bwMode="auto">
          <a:xfrm>
            <a:off x="611188" y="1905000"/>
            <a:ext cx="3960812" cy="4191000"/>
          </a:xfrm>
          <a:prstGeom prst="rect">
            <a:avLst/>
          </a:prstGeom>
          <a:noFill/>
          <a:ln w="9525">
            <a:noFill/>
            <a:miter lim="800000"/>
            <a:headEnd/>
            <a:tailEnd/>
          </a:ln>
        </p:spPr>
        <p:txBody>
          <a:bodyPr/>
          <a:lstStyle/>
          <a:p>
            <a:pPr marL="342900" indent="-342900" algn="l">
              <a:lnSpc>
                <a:spcPct val="90000"/>
              </a:lnSpc>
              <a:spcBef>
                <a:spcPct val="20000"/>
              </a:spcBef>
              <a:buClr>
                <a:schemeClr val="folHlink"/>
              </a:buClr>
              <a:buSzPct val="75000"/>
              <a:buFont typeface="Wingdings" pitchFamily="2" charset="2"/>
              <a:buChar char="n"/>
            </a:pPr>
            <a:r>
              <a:rPr lang="zh-CN" altLang="en-US" sz="3600">
                <a:solidFill>
                  <a:schemeClr val="tx1"/>
                </a:solidFill>
              </a:rPr>
              <a:t>电压比较环节</a:t>
            </a:r>
          </a:p>
          <a:p>
            <a:pPr marL="342900" indent="-342900" algn="l">
              <a:lnSpc>
                <a:spcPct val="90000"/>
              </a:lnSpc>
              <a:spcBef>
                <a:spcPct val="20000"/>
              </a:spcBef>
              <a:buClr>
                <a:schemeClr val="folHlink"/>
              </a:buClr>
              <a:buSzPct val="75000"/>
              <a:buFont typeface="Wingdings" pitchFamily="2" charset="2"/>
              <a:buNone/>
            </a:pPr>
            <a:endParaRPr lang="zh-CN" altLang="en-US" sz="1200">
              <a:solidFill>
                <a:schemeClr val="tx1"/>
              </a:solidFill>
            </a:endParaRPr>
          </a:p>
          <a:p>
            <a:pPr marL="342900" indent="-342900" algn="l">
              <a:lnSpc>
                <a:spcPct val="90000"/>
              </a:lnSpc>
              <a:spcBef>
                <a:spcPct val="20000"/>
              </a:spcBef>
              <a:buClr>
                <a:schemeClr val="folHlink"/>
              </a:buClr>
              <a:buSzPct val="75000"/>
              <a:buFont typeface="Wingdings" pitchFamily="2" charset="2"/>
              <a:buChar char="n"/>
            </a:pPr>
            <a:r>
              <a:rPr lang="zh-CN" altLang="en-US" sz="3600">
                <a:solidFill>
                  <a:schemeClr val="tx1"/>
                </a:solidFill>
              </a:rPr>
              <a:t>比例调节器</a:t>
            </a:r>
          </a:p>
          <a:p>
            <a:pPr marL="342900" indent="-342900" algn="l">
              <a:lnSpc>
                <a:spcPct val="90000"/>
              </a:lnSpc>
              <a:spcBef>
                <a:spcPct val="20000"/>
              </a:spcBef>
              <a:buClr>
                <a:schemeClr val="folHlink"/>
              </a:buClr>
              <a:buSzPct val="75000"/>
              <a:buFont typeface="Wingdings" pitchFamily="2" charset="2"/>
              <a:buNone/>
            </a:pPr>
            <a:endParaRPr lang="zh-CN" altLang="en-US" sz="1200">
              <a:solidFill>
                <a:schemeClr val="tx1"/>
              </a:solidFill>
            </a:endParaRPr>
          </a:p>
          <a:p>
            <a:pPr marL="342900" indent="-342900" algn="l">
              <a:lnSpc>
                <a:spcPct val="90000"/>
              </a:lnSpc>
              <a:spcBef>
                <a:spcPct val="20000"/>
              </a:spcBef>
              <a:buClr>
                <a:schemeClr val="folHlink"/>
              </a:buClr>
              <a:buSzPct val="75000"/>
              <a:buFont typeface="Wingdings" pitchFamily="2" charset="2"/>
              <a:buChar char="n"/>
            </a:pPr>
            <a:r>
              <a:rPr lang="zh-CN" altLang="en-US" sz="3600">
                <a:solidFill>
                  <a:schemeClr val="tx1"/>
                </a:solidFill>
              </a:rPr>
              <a:t>测速反馈环节</a:t>
            </a:r>
          </a:p>
          <a:p>
            <a:pPr marL="342900" indent="-342900" algn="l">
              <a:lnSpc>
                <a:spcPct val="90000"/>
              </a:lnSpc>
              <a:spcBef>
                <a:spcPct val="20000"/>
              </a:spcBef>
              <a:buClr>
                <a:schemeClr val="folHlink"/>
              </a:buClr>
              <a:buSzPct val="75000"/>
              <a:buFont typeface="Wingdings" pitchFamily="2" charset="2"/>
              <a:buNone/>
            </a:pPr>
            <a:r>
              <a:rPr lang="zh-CN" altLang="en-US" sz="1200">
                <a:solidFill>
                  <a:schemeClr val="tx1"/>
                </a:solidFill>
              </a:rPr>
              <a:t> </a:t>
            </a:r>
          </a:p>
          <a:p>
            <a:pPr marL="342900" indent="-342900" algn="l">
              <a:lnSpc>
                <a:spcPct val="90000"/>
              </a:lnSpc>
              <a:spcBef>
                <a:spcPct val="20000"/>
              </a:spcBef>
              <a:buClr>
                <a:schemeClr val="folHlink"/>
              </a:buClr>
              <a:buSzPct val="75000"/>
              <a:buFont typeface="Wingdings" pitchFamily="2" charset="2"/>
              <a:buChar char="n"/>
            </a:pPr>
            <a:r>
              <a:rPr lang="zh-CN" altLang="en-US" sz="3600">
                <a:solidFill>
                  <a:schemeClr val="tx1"/>
                </a:solidFill>
              </a:rPr>
              <a:t>电力电子变换器</a:t>
            </a:r>
          </a:p>
          <a:p>
            <a:pPr marL="342900" indent="-342900" algn="l">
              <a:lnSpc>
                <a:spcPct val="90000"/>
              </a:lnSpc>
              <a:spcBef>
                <a:spcPct val="20000"/>
              </a:spcBef>
              <a:buClr>
                <a:schemeClr val="folHlink"/>
              </a:buClr>
              <a:buSzPct val="75000"/>
              <a:buFont typeface="Wingdings" pitchFamily="2" charset="2"/>
              <a:buChar char="n"/>
            </a:pPr>
            <a:endParaRPr lang="zh-CN" altLang="en-US" sz="1200">
              <a:solidFill>
                <a:schemeClr val="tx1"/>
              </a:solidFill>
            </a:endParaRPr>
          </a:p>
          <a:p>
            <a:pPr marL="342900" indent="-342900" algn="l">
              <a:lnSpc>
                <a:spcPct val="90000"/>
              </a:lnSpc>
              <a:spcBef>
                <a:spcPct val="20000"/>
              </a:spcBef>
              <a:buClr>
                <a:schemeClr val="folHlink"/>
              </a:buClr>
              <a:buSzPct val="75000"/>
              <a:buFont typeface="Wingdings" pitchFamily="2" charset="2"/>
              <a:buNone/>
            </a:pPr>
            <a:r>
              <a:rPr lang="zh-CN" altLang="en-US" sz="1200">
                <a:solidFill>
                  <a:schemeClr val="tx1"/>
                </a:solidFill>
              </a:rPr>
              <a:t> </a:t>
            </a:r>
          </a:p>
          <a:p>
            <a:pPr marL="342900" indent="-342900" algn="l">
              <a:lnSpc>
                <a:spcPct val="90000"/>
              </a:lnSpc>
              <a:spcBef>
                <a:spcPct val="20000"/>
              </a:spcBef>
              <a:buClr>
                <a:schemeClr val="folHlink"/>
              </a:buClr>
              <a:buSzPct val="75000"/>
              <a:buFont typeface="Wingdings" pitchFamily="2" charset="2"/>
              <a:buChar char="n"/>
            </a:pPr>
            <a:r>
              <a:rPr lang="zh-CN" altLang="en-US" sz="3600">
                <a:solidFill>
                  <a:schemeClr val="tx1"/>
                </a:solidFill>
              </a:rPr>
              <a:t>直流电动机 </a:t>
            </a:r>
          </a:p>
        </p:txBody>
      </p:sp>
      <p:sp>
        <p:nvSpPr>
          <p:cNvPr id="39945" name="Rectangle 9"/>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39946"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sp>
        <p:nvSpPr>
          <p:cNvPr id="39947" name="Rectangle 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941" name="Object 12"/>
          <p:cNvGraphicFramePr>
            <a:graphicFrameLocks noChangeAspect="1"/>
          </p:cNvGraphicFramePr>
          <p:nvPr>
            <p:extLst>
              <p:ext uri="{D42A27DB-BD31-4B8C-83A1-F6EECF244321}">
                <p14:modId xmlns:p14="http://schemas.microsoft.com/office/powerpoint/2010/main" val="4033214718"/>
              </p:ext>
            </p:extLst>
          </p:nvPr>
        </p:nvGraphicFramePr>
        <p:xfrm>
          <a:off x="4643437" y="4331494"/>
          <a:ext cx="1800225" cy="547688"/>
        </p:xfrm>
        <a:graphic>
          <a:graphicData uri="http://schemas.openxmlformats.org/presentationml/2006/ole">
            <mc:AlternateContent xmlns:mc="http://schemas.openxmlformats.org/markup-compatibility/2006">
              <mc:Choice xmlns:v="urn:schemas-microsoft-com:vml" Requires="v">
                <p:oleObj spid="_x0000_s1027" name="公式" r:id="rId5" imgW="749300" imgH="228600" progId="Equation.3">
                  <p:embed/>
                </p:oleObj>
              </mc:Choice>
              <mc:Fallback>
                <p:oleObj name="公式" r:id="rId5" imgW="749300" imgH="228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7" y="4331494"/>
                        <a:ext cx="18002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8" name="Rectangle 1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9942" name="Object 14"/>
          <p:cNvGraphicFramePr>
            <a:graphicFrameLocks noChangeAspect="1"/>
          </p:cNvGraphicFramePr>
          <p:nvPr/>
        </p:nvGraphicFramePr>
        <p:xfrm>
          <a:off x="4498975" y="5091113"/>
          <a:ext cx="2089150" cy="1011237"/>
        </p:xfrm>
        <a:graphic>
          <a:graphicData uri="http://schemas.openxmlformats.org/presentationml/2006/ole">
            <mc:AlternateContent xmlns:mc="http://schemas.openxmlformats.org/markup-compatibility/2006">
              <mc:Choice xmlns:v="urn:schemas-microsoft-com:vml" Requires="v">
                <p:oleObj spid="_x0000_s1028" name="公式" r:id="rId7" imgW="888614" imgH="431613" progId="Equation.3">
                  <p:embed/>
                </p:oleObj>
              </mc:Choice>
              <mc:Fallback>
                <p:oleObj name="公式" r:id="rId7" imgW="888614" imgH="431613"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8975" y="5091113"/>
                        <a:ext cx="20891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9" name="Text Box 16"/>
          <p:cNvSpPr txBox="1">
            <a:spLocks noChangeArrowheads="1"/>
          </p:cNvSpPr>
          <p:nvPr/>
        </p:nvSpPr>
        <p:spPr bwMode="auto">
          <a:xfrm>
            <a:off x="395288" y="6237288"/>
            <a:ext cx="4321175" cy="457200"/>
          </a:xfrm>
          <a:prstGeom prst="rect">
            <a:avLst/>
          </a:prstGeom>
          <a:noFill/>
          <a:ln w="9525">
            <a:noFill/>
            <a:miter lim="800000"/>
            <a:headEnd/>
            <a:tailEnd/>
          </a:ln>
        </p:spPr>
        <p:txBody>
          <a:bodyPr>
            <a:spAutoFit/>
          </a:bodyPr>
          <a:lstStyle/>
          <a:p>
            <a:pPr>
              <a:spcBef>
                <a:spcPct val="50000"/>
              </a:spcBef>
            </a:pPr>
            <a:r>
              <a:rPr lang="en-US" altLang="zh-CN" i="1">
                <a:solidFill>
                  <a:schemeClr val="tx1"/>
                </a:solidFill>
              </a:rPr>
              <a:t>K</a:t>
            </a:r>
            <a:r>
              <a:rPr lang="en-US" altLang="zh-CN" i="1" baseline="-25000">
                <a:solidFill>
                  <a:schemeClr val="tx1"/>
                </a:solidFill>
              </a:rPr>
              <a:t>p</a:t>
            </a:r>
            <a:r>
              <a:rPr lang="en-US" altLang="zh-CN">
                <a:solidFill>
                  <a:schemeClr val="tx1"/>
                </a:solidFill>
              </a:rPr>
              <a:t>——</a:t>
            </a:r>
            <a:r>
              <a:rPr lang="zh-CN" altLang="en-US">
                <a:solidFill>
                  <a:schemeClr val="tx1"/>
                </a:solidFill>
              </a:rPr>
              <a:t>比例调节器的比例系数</a:t>
            </a:r>
          </a:p>
        </p:txBody>
      </p:sp>
      <p:sp>
        <p:nvSpPr>
          <p:cNvPr id="39950" name="Text Box 17"/>
          <p:cNvSpPr txBox="1">
            <a:spLocks noChangeArrowheads="1"/>
          </p:cNvSpPr>
          <p:nvPr/>
        </p:nvSpPr>
        <p:spPr bwMode="auto">
          <a:xfrm>
            <a:off x="4572000" y="6237288"/>
            <a:ext cx="4572000" cy="457200"/>
          </a:xfrm>
          <a:prstGeom prst="rect">
            <a:avLst/>
          </a:prstGeom>
          <a:noFill/>
          <a:ln w="9525">
            <a:noFill/>
            <a:miter lim="800000"/>
            <a:headEnd/>
            <a:tailEnd/>
          </a:ln>
        </p:spPr>
        <p:txBody>
          <a:bodyPr>
            <a:spAutoFit/>
          </a:bodyPr>
          <a:lstStyle/>
          <a:p>
            <a:pPr>
              <a:spcBef>
                <a:spcPct val="50000"/>
              </a:spcBef>
            </a:pPr>
            <a:r>
              <a:rPr lang="en-US" altLang="zh-CN" i="1">
                <a:solidFill>
                  <a:schemeClr val="tx1"/>
                </a:solidFill>
              </a:rPr>
              <a:t>α</a:t>
            </a:r>
            <a:r>
              <a:rPr lang="en-US" altLang="zh-CN">
                <a:solidFill>
                  <a:schemeClr val="tx1"/>
                </a:solidFill>
              </a:rPr>
              <a:t>——</a:t>
            </a:r>
            <a:r>
              <a:rPr lang="zh-CN" altLang="en-US">
                <a:solidFill>
                  <a:schemeClr val="tx1"/>
                </a:solidFill>
              </a:rPr>
              <a:t>转速反馈系数（</a:t>
            </a:r>
            <a:r>
              <a:rPr lang="en-US" altLang="zh-CN">
                <a:solidFill>
                  <a:schemeClr val="tx1"/>
                </a:solidFill>
              </a:rPr>
              <a:t>V·min/r</a:t>
            </a:r>
            <a:r>
              <a:rPr lang="zh-CN" altLang="en-US">
                <a:solidFill>
                  <a:schemeClr val="tx1"/>
                </a:solidFill>
              </a:rPr>
              <a:t>）</a:t>
            </a:r>
          </a:p>
        </p:txBody>
      </p:sp>
      <p:graphicFrame>
        <p:nvGraphicFramePr>
          <p:cNvPr id="15" name="Object 8">
            <a:extLst>
              <a:ext uri="{FF2B5EF4-FFF2-40B4-BE49-F238E27FC236}">
                <a16:creationId xmlns:a16="http://schemas.microsoft.com/office/drawing/2014/main" id="{72C9FDEB-D612-4E07-9A20-C63FAEB68698}"/>
              </a:ext>
            </a:extLst>
          </p:cNvPr>
          <p:cNvGraphicFramePr>
            <a:graphicFrameLocks noChangeAspect="1"/>
          </p:cNvGraphicFramePr>
          <p:nvPr>
            <p:extLst>
              <p:ext uri="{D42A27DB-BD31-4B8C-83A1-F6EECF244321}">
                <p14:modId xmlns:p14="http://schemas.microsoft.com/office/powerpoint/2010/main" val="800581635"/>
              </p:ext>
            </p:extLst>
          </p:nvPr>
        </p:nvGraphicFramePr>
        <p:xfrm>
          <a:off x="4572000" y="2625724"/>
          <a:ext cx="2305050" cy="647700"/>
        </p:xfrm>
        <a:graphic>
          <a:graphicData uri="http://schemas.openxmlformats.org/presentationml/2006/ole">
            <mc:AlternateContent xmlns:mc="http://schemas.openxmlformats.org/markup-compatibility/2006">
              <mc:Choice xmlns:v="urn:schemas-microsoft-com:vml" Requires="v">
                <p:oleObj spid="_x0000_s1029" name="公式" r:id="rId9" imgW="850531" imgH="241195" progId="Equation.3">
                  <p:embed/>
                </p:oleObj>
              </mc:Choice>
              <mc:Fallback>
                <p:oleObj name="公式" r:id="rId9" imgW="850531" imgH="241195" progId="Equation.3">
                  <p:embed/>
                  <p:pic>
                    <p:nvPicPr>
                      <p:cNvPr id="105478" name="Object 8">
                        <a:extLst>
                          <a:ext uri="{FF2B5EF4-FFF2-40B4-BE49-F238E27FC236}">
                            <a16:creationId xmlns:a16="http://schemas.microsoft.com/office/drawing/2014/main" id="{67E3FBBB-CFC5-49EF-B1D9-62579108F3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2625724"/>
                        <a:ext cx="2305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5CF1E3A6-819B-43C9-B270-9EEA96C1C7C6}"/>
              </a:ext>
            </a:extLst>
          </p:cNvPr>
          <p:cNvGraphicFramePr>
            <a:graphicFrameLocks noChangeAspect="1"/>
          </p:cNvGraphicFramePr>
          <p:nvPr>
            <p:extLst>
              <p:ext uri="{D42A27DB-BD31-4B8C-83A1-F6EECF244321}">
                <p14:modId xmlns:p14="http://schemas.microsoft.com/office/powerpoint/2010/main" val="337595346"/>
              </p:ext>
            </p:extLst>
          </p:nvPr>
        </p:nvGraphicFramePr>
        <p:xfrm>
          <a:off x="4671063" y="3476623"/>
          <a:ext cx="1585913" cy="644525"/>
        </p:xfrm>
        <a:graphic>
          <a:graphicData uri="http://schemas.openxmlformats.org/presentationml/2006/ole">
            <mc:AlternateContent xmlns:mc="http://schemas.openxmlformats.org/markup-compatibility/2006">
              <mc:Choice xmlns:v="urn:schemas-microsoft-com:vml" Requires="v">
                <p:oleObj spid="_x0000_s1030" name="公式" r:id="rId11" imgW="558800" imgH="228600" progId="Equation.3">
                  <p:embed/>
                </p:oleObj>
              </mc:Choice>
              <mc:Fallback>
                <p:oleObj name="公式" r:id="rId11" imgW="558800" imgH="228600" progId="Equation.3">
                  <p:embed/>
                  <p:pic>
                    <p:nvPicPr>
                      <p:cNvPr id="105480" name="Object 10">
                        <a:extLst>
                          <a:ext uri="{FF2B5EF4-FFF2-40B4-BE49-F238E27FC236}">
                            <a16:creationId xmlns:a16="http://schemas.microsoft.com/office/drawing/2014/main" id="{3524C734-71B6-4F79-B21F-1D80DDAA10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1063" y="3476623"/>
                        <a:ext cx="15859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a:xfrm>
            <a:off x="683568" y="620688"/>
            <a:ext cx="8162925" cy="1190625"/>
          </a:xfrm>
        </p:spPr>
        <p:txBody>
          <a:bodyPr/>
          <a:lstStyle/>
          <a:p>
            <a:pPr eaLnBrk="1" hangingPunct="1"/>
            <a:r>
              <a:rPr lang="en-US" altLang="zh-CN" sz="3600" b="1" dirty="0">
                <a:latin typeface="Times New Roman" pitchFamily="18" charset="0"/>
              </a:rPr>
              <a:t>2</a:t>
            </a:r>
            <a:r>
              <a:rPr lang="zh-CN" altLang="en-US" sz="3600" b="1" dirty="0">
                <a:latin typeface="Times New Roman" pitchFamily="18" charset="0"/>
              </a:rPr>
              <a:t>．带电流截止负反馈比例控制闭环直流调速系统的静特性</a:t>
            </a:r>
          </a:p>
        </p:txBody>
      </p:sp>
      <p:sp>
        <p:nvSpPr>
          <p:cNvPr id="91141" name="Rectangle 3"/>
          <p:cNvSpPr>
            <a:spLocks noGrp="1" noChangeArrowheads="1"/>
          </p:cNvSpPr>
          <p:nvPr>
            <p:ph idx="1"/>
          </p:nvPr>
        </p:nvSpPr>
        <p:spPr>
          <a:xfrm>
            <a:off x="539750" y="1905000"/>
            <a:ext cx="8483600" cy="4191000"/>
          </a:xfrm>
        </p:spPr>
        <p:txBody>
          <a:bodyPr/>
          <a:lstStyle/>
          <a:p>
            <a:pPr eaLnBrk="1" hangingPunct="1">
              <a:lnSpc>
                <a:spcPct val="90000"/>
              </a:lnSpc>
            </a:pPr>
            <a:r>
              <a:rPr lang="zh-CN" altLang="en-US" dirty="0">
                <a:latin typeface="Times New Roman" pitchFamily="18" charset="0"/>
              </a:rPr>
              <a:t>当</a:t>
            </a:r>
            <a:r>
              <a:rPr lang="en-US" altLang="zh-CN" i="1" dirty="0" err="1">
                <a:latin typeface="Times New Roman" pitchFamily="18" charset="0"/>
              </a:rPr>
              <a:t>I</a:t>
            </a:r>
            <a:r>
              <a:rPr lang="en-US" altLang="zh-CN" baseline="-25000" dirty="0" err="1">
                <a:latin typeface="Times New Roman" pitchFamily="18" charset="0"/>
              </a:rPr>
              <a:t>d</a:t>
            </a:r>
            <a:r>
              <a:rPr lang="en-US" altLang="zh-CN" dirty="0" err="1">
                <a:latin typeface="Times New Roman" pitchFamily="18" charset="0"/>
              </a:rPr>
              <a:t>≤</a:t>
            </a:r>
            <a:r>
              <a:rPr lang="en-US" altLang="zh-CN" i="1" dirty="0" err="1">
                <a:latin typeface="Times New Roman" pitchFamily="18" charset="0"/>
              </a:rPr>
              <a:t>I</a:t>
            </a:r>
            <a:r>
              <a:rPr lang="en-US" altLang="zh-CN" baseline="-25000" dirty="0" err="1">
                <a:latin typeface="Times New Roman" pitchFamily="18" charset="0"/>
              </a:rPr>
              <a:t>dcr</a:t>
            </a:r>
            <a:r>
              <a:rPr lang="zh-CN" altLang="en-US" dirty="0">
                <a:latin typeface="Times New Roman" pitchFamily="18" charset="0"/>
              </a:rPr>
              <a:t>时，电流负反馈被截止，静特性与只有转速负反馈调速系统的静特性相同，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3-32</a:t>
            </a:r>
            <a:r>
              <a:rPr lang="zh-CN" altLang="en-US" dirty="0">
                <a:latin typeface="Times New Roman" pitchFamily="18" charset="0"/>
              </a:rPr>
              <a:t>）</a:t>
            </a:r>
          </a:p>
          <a:p>
            <a:pPr eaLnBrk="1" hangingPunct="1">
              <a:lnSpc>
                <a:spcPct val="90000"/>
              </a:lnSpc>
            </a:pPr>
            <a:r>
              <a:rPr lang="zh-CN" altLang="en-US" dirty="0">
                <a:latin typeface="Times New Roman" pitchFamily="18" charset="0"/>
              </a:rPr>
              <a:t>当</a:t>
            </a:r>
            <a:r>
              <a:rPr lang="en-US" altLang="zh-CN" i="1" dirty="0">
                <a:latin typeface="Times New Roman" pitchFamily="18" charset="0"/>
              </a:rPr>
              <a:t>I</a:t>
            </a:r>
            <a:r>
              <a:rPr lang="en-US" altLang="zh-CN" baseline="-25000" dirty="0">
                <a:latin typeface="Times New Roman" pitchFamily="18" charset="0"/>
              </a:rPr>
              <a:t>d</a:t>
            </a:r>
            <a:r>
              <a:rPr lang="en-US" altLang="zh-CN" dirty="0">
                <a:latin typeface="Times New Roman" pitchFamily="18" charset="0"/>
              </a:rPr>
              <a:t>&gt;</a:t>
            </a:r>
            <a:r>
              <a:rPr lang="en-US" altLang="zh-CN" i="1" dirty="0" err="1">
                <a:latin typeface="Times New Roman" pitchFamily="18" charset="0"/>
              </a:rPr>
              <a:t>I</a:t>
            </a:r>
            <a:r>
              <a:rPr lang="en-US" altLang="zh-CN" baseline="-25000" dirty="0" err="1">
                <a:latin typeface="Times New Roman" pitchFamily="18" charset="0"/>
              </a:rPr>
              <a:t>dcr</a:t>
            </a:r>
            <a:r>
              <a:rPr lang="zh-CN" altLang="en-US" dirty="0">
                <a:latin typeface="Times New Roman" pitchFamily="18" charset="0"/>
              </a:rPr>
              <a:t>后，引入了电流负反馈，静特性变成</a:t>
            </a:r>
          </a:p>
          <a:p>
            <a:pPr eaLnBrk="1" hangingPunct="1">
              <a:lnSpc>
                <a:spcPct val="90000"/>
              </a:lnSpc>
              <a:buFont typeface="Wingdings" pitchFamily="2" charset="2"/>
              <a:buNone/>
            </a:pPr>
            <a:r>
              <a:rPr lang="zh-CN" altLang="en-US" dirty="0">
                <a:latin typeface="Times New Roman" pitchFamily="18" charset="0"/>
              </a:rPr>
              <a:t>		</a:t>
            </a:r>
          </a:p>
          <a:p>
            <a:pPr eaLnBrk="1" hangingPunct="1">
              <a:lnSpc>
                <a:spcPct val="90000"/>
              </a:lnSpc>
              <a:buFont typeface="Wingdings" pitchFamily="2" charset="2"/>
              <a:buNone/>
            </a:pPr>
            <a:r>
              <a:rPr lang="zh-CN" altLang="en-US" dirty="0">
                <a:latin typeface="Times New Roman" pitchFamily="18" charset="0"/>
              </a:rPr>
              <a:t>                                                                  （</a:t>
            </a:r>
            <a:r>
              <a:rPr lang="en-US" altLang="zh-CN" dirty="0">
                <a:latin typeface="Times New Roman" pitchFamily="18" charset="0"/>
              </a:rPr>
              <a:t>3-33</a:t>
            </a:r>
            <a:r>
              <a:rPr lang="zh-CN" altLang="en-US" dirty="0">
                <a:latin typeface="Times New Roman" pitchFamily="18" charset="0"/>
              </a:rPr>
              <a:t>）</a:t>
            </a:r>
          </a:p>
        </p:txBody>
      </p:sp>
      <p:sp>
        <p:nvSpPr>
          <p:cNvPr id="91142" name="Rectangle 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1138" name="Object 4"/>
          <p:cNvGraphicFramePr>
            <a:graphicFrameLocks noChangeAspect="1"/>
          </p:cNvGraphicFramePr>
          <p:nvPr>
            <p:extLst>
              <p:ext uri="{D42A27DB-BD31-4B8C-83A1-F6EECF244321}">
                <p14:modId xmlns:p14="http://schemas.microsoft.com/office/powerpoint/2010/main" val="1691819145"/>
              </p:ext>
            </p:extLst>
          </p:nvPr>
        </p:nvGraphicFramePr>
        <p:xfrm>
          <a:off x="2339752" y="2713038"/>
          <a:ext cx="3240088" cy="946150"/>
        </p:xfrm>
        <a:graphic>
          <a:graphicData uri="http://schemas.openxmlformats.org/presentationml/2006/ole">
            <mc:AlternateContent xmlns:mc="http://schemas.openxmlformats.org/markup-compatibility/2006">
              <mc:Choice xmlns:v="urn:schemas-microsoft-com:vml" Requires="v">
                <p:oleObj spid="_x0000_s34818" name="公式" r:id="rId3" imgW="1663700" imgH="482600" progId="Equation.3">
                  <p:embed/>
                </p:oleObj>
              </mc:Choice>
              <mc:Fallback>
                <p:oleObj name="公式" r:id="rId3" imgW="1663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2713038"/>
                        <a:ext cx="3240088"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3" name="Rectangle 7"/>
          <p:cNvSpPr>
            <a:spLocks noChangeArrowheads="1"/>
          </p:cNvSpPr>
          <p:nvPr/>
        </p:nvSpPr>
        <p:spPr bwMode="auto">
          <a:xfrm>
            <a:off x="0" y="29575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1139" name="Object 6"/>
          <p:cNvGraphicFramePr>
            <a:graphicFrameLocks noChangeAspect="1"/>
          </p:cNvGraphicFramePr>
          <p:nvPr>
            <p:extLst>
              <p:ext uri="{D42A27DB-BD31-4B8C-83A1-F6EECF244321}">
                <p14:modId xmlns:p14="http://schemas.microsoft.com/office/powerpoint/2010/main" val="2706605216"/>
              </p:ext>
            </p:extLst>
          </p:nvPr>
        </p:nvGraphicFramePr>
        <p:xfrm>
          <a:off x="467544" y="4149080"/>
          <a:ext cx="6265862" cy="1819275"/>
        </p:xfrm>
        <a:graphic>
          <a:graphicData uri="http://schemas.openxmlformats.org/presentationml/2006/ole">
            <mc:AlternateContent xmlns:mc="http://schemas.openxmlformats.org/markup-compatibility/2006">
              <mc:Choice xmlns:v="urn:schemas-microsoft-com:vml" Requires="v">
                <p:oleObj spid="_x0000_s34819" name="公式" r:id="rId5" imgW="3251200" imgH="939800" progId="Equation.3">
                  <p:embed/>
                </p:oleObj>
              </mc:Choice>
              <mc:Fallback>
                <p:oleObj name="公式" r:id="rId5" imgW="3251200" imgH="93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149080"/>
                        <a:ext cx="6265862" cy="1819275"/>
                      </a:xfrm>
                      <a:prstGeom prst="rect">
                        <a:avLst/>
                      </a:prstGeom>
                      <a:noFill/>
                      <a:ln>
                        <a:solidFill>
                          <a:srgbClr val="C00000"/>
                        </a:solidFill>
                      </a:ln>
                    </p:spPr>
                  </p:pic>
                </p:oleObj>
              </mc:Fallback>
            </mc:AlternateContent>
          </a:graphicData>
        </a:graphic>
      </p:graphicFrame>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5"/>
          <p:cNvSpPr>
            <a:spLocks noChangeArrowheads="1"/>
          </p:cNvSpPr>
          <p:nvPr/>
        </p:nvSpPr>
        <p:spPr bwMode="auto">
          <a:xfrm>
            <a:off x="250825" y="5805488"/>
            <a:ext cx="6647974"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3-19	</a:t>
            </a:r>
            <a:r>
              <a:rPr lang="zh-CN" altLang="en-US" dirty="0">
                <a:solidFill>
                  <a:schemeClr val="tx1"/>
                </a:solidFill>
              </a:rPr>
              <a:t>带电流截止负反馈比例控制闭环直流调速系统的静特性</a:t>
            </a:r>
          </a:p>
        </p:txBody>
      </p:sp>
      <p:sp>
        <p:nvSpPr>
          <p:cNvPr id="231427" name="Rectangle 7"/>
          <p:cNvSpPr>
            <a:spLocks noGrp="1" noChangeArrowheads="1"/>
          </p:cNvSpPr>
          <p:nvPr>
            <p:ph idx="1"/>
          </p:nvPr>
        </p:nvSpPr>
        <p:spPr>
          <a:xfrm>
            <a:off x="5369243" y="1412776"/>
            <a:ext cx="3059112" cy="4191000"/>
          </a:xfrm>
        </p:spPr>
        <p:txBody>
          <a:bodyPr/>
          <a:lstStyle/>
          <a:p>
            <a:pPr eaLnBrk="1" hangingPunct="1"/>
            <a:r>
              <a:rPr lang="en-US" altLang="zh-CN" dirty="0">
                <a:latin typeface="Times New Roman" pitchFamily="18" charset="0"/>
              </a:rPr>
              <a:t>CA</a:t>
            </a:r>
            <a:r>
              <a:rPr lang="zh-CN" altLang="en-US" dirty="0">
                <a:latin typeface="Times New Roman" pitchFamily="18" charset="0"/>
              </a:rPr>
              <a:t>段 </a:t>
            </a:r>
            <a:r>
              <a:rPr lang="en-US" altLang="zh-CN" dirty="0">
                <a:latin typeface="Times New Roman" pitchFamily="18" charset="0"/>
              </a:rPr>
              <a:t>:</a:t>
            </a:r>
          </a:p>
          <a:p>
            <a:pPr eaLnBrk="1" hangingPunct="1">
              <a:buFont typeface="Wingdings" pitchFamily="2" charset="2"/>
              <a:buNone/>
            </a:pPr>
            <a:r>
              <a:rPr lang="en-US" altLang="zh-CN" dirty="0">
                <a:latin typeface="Times New Roman" pitchFamily="18" charset="0"/>
              </a:rPr>
              <a:t>   </a:t>
            </a:r>
            <a:r>
              <a:rPr lang="zh-CN" altLang="en-US" dirty="0">
                <a:latin typeface="Times New Roman" pitchFamily="18" charset="0"/>
              </a:rPr>
              <a:t>电流负反馈被截止 </a:t>
            </a:r>
          </a:p>
          <a:p>
            <a:pPr eaLnBrk="1" hangingPunct="1"/>
            <a:r>
              <a:rPr lang="en-US" altLang="zh-CN" dirty="0">
                <a:latin typeface="Times New Roman" pitchFamily="18" charset="0"/>
              </a:rPr>
              <a:t>AB</a:t>
            </a:r>
            <a:r>
              <a:rPr lang="zh-CN" altLang="en-US" dirty="0">
                <a:latin typeface="Times New Roman" pitchFamily="18" charset="0"/>
              </a:rPr>
              <a:t>段 </a:t>
            </a:r>
            <a:r>
              <a:rPr lang="en-US" altLang="zh-CN" dirty="0">
                <a:latin typeface="Times New Roman" pitchFamily="18" charset="0"/>
              </a:rPr>
              <a:t>:</a:t>
            </a:r>
          </a:p>
          <a:p>
            <a:pPr eaLnBrk="1" hangingPunct="1">
              <a:buFont typeface="Wingdings" pitchFamily="2" charset="2"/>
              <a:buNone/>
            </a:pPr>
            <a:r>
              <a:rPr lang="en-US" altLang="zh-CN" dirty="0">
                <a:latin typeface="Times New Roman" pitchFamily="18" charset="0"/>
              </a:rPr>
              <a:t>   </a:t>
            </a:r>
            <a:r>
              <a:rPr lang="zh-CN" altLang="en-US" dirty="0">
                <a:latin typeface="Times New Roman" pitchFamily="18" charset="0"/>
              </a:rPr>
              <a:t>电流负反馈起作用 </a:t>
            </a:r>
          </a:p>
        </p:txBody>
      </p:sp>
      <p:pic>
        <p:nvPicPr>
          <p:cNvPr id="231428" name="Picture 8" descr="0241"/>
          <p:cNvPicPr>
            <a:picLocks noChangeAspect="1" noChangeArrowheads="1"/>
          </p:cNvPicPr>
          <p:nvPr/>
        </p:nvPicPr>
        <p:blipFill>
          <a:blip r:embed="rId2"/>
          <a:srcRect/>
          <a:stretch>
            <a:fillRect/>
          </a:stretch>
        </p:blipFill>
        <p:spPr bwMode="auto">
          <a:xfrm>
            <a:off x="1763713" y="1844675"/>
            <a:ext cx="3467100" cy="3633788"/>
          </a:xfrm>
          <a:prstGeom prst="rect">
            <a:avLst/>
          </a:prstGeom>
          <a:noFill/>
          <a:ln w="9525">
            <a:noFill/>
            <a:miter lim="800000"/>
            <a:headEnd/>
            <a:tailEnd/>
          </a:ln>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pPr eaLnBrk="1" hangingPunct="1"/>
            <a:endParaRPr lang="zh-CN" altLang="zh-CN"/>
          </a:p>
        </p:txBody>
      </p:sp>
      <p:sp>
        <p:nvSpPr>
          <p:cNvPr id="92165" name="Rectangle 3"/>
          <p:cNvSpPr>
            <a:spLocks noGrp="1" noChangeArrowheads="1"/>
          </p:cNvSpPr>
          <p:nvPr>
            <p:ph idx="1"/>
          </p:nvPr>
        </p:nvSpPr>
        <p:spPr/>
        <p:txBody>
          <a:bodyPr/>
          <a:lstStyle/>
          <a:p>
            <a:pPr eaLnBrk="1" hangingPunct="1"/>
            <a:r>
              <a:rPr lang="zh-CN" altLang="en-US" dirty="0"/>
              <a:t>电流负反馈的作用相当于在主电路中串入一个大电阻               。</a:t>
            </a:r>
          </a:p>
          <a:p>
            <a:pPr eaLnBrk="1" hangingPunct="1"/>
            <a:r>
              <a:rPr lang="zh-CN" altLang="en-US" dirty="0"/>
              <a:t>比较电压与给定电压的作用一致，好象把理想空载转速提高到 </a:t>
            </a:r>
          </a:p>
        </p:txBody>
      </p:sp>
      <p:sp>
        <p:nvSpPr>
          <p:cNvPr id="92166" name="Rectangle 5"/>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62" name="Object 4"/>
          <p:cNvGraphicFramePr>
            <a:graphicFrameLocks noChangeAspect="1"/>
          </p:cNvGraphicFramePr>
          <p:nvPr>
            <p:extLst>
              <p:ext uri="{D42A27DB-BD31-4B8C-83A1-F6EECF244321}">
                <p14:modId xmlns:p14="http://schemas.microsoft.com/office/powerpoint/2010/main" val="2953277282"/>
              </p:ext>
            </p:extLst>
          </p:nvPr>
        </p:nvGraphicFramePr>
        <p:xfrm>
          <a:off x="2051720" y="3868183"/>
          <a:ext cx="3529013" cy="1154112"/>
        </p:xfrm>
        <a:graphic>
          <a:graphicData uri="http://schemas.openxmlformats.org/presentationml/2006/ole">
            <mc:AlternateContent xmlns:mc="http://schemas.openxmlformats.org/markup-compatibility/2006">
              <mc:Choice xmlns:v="urn:schemas-microsoft-com:vml" Requires="v">
                <p:oleObj spid="_x0000_s35842" name="公式" r:id="rId3" imgW="1485900" imgH="482600" progId="Equation.3">
                  <p:embed/>
                </p:oleObj>
              </mc:Choice>
              <mc:Fallback>
                <p:oleObj name="公式" r:id="rId3" imgW="1485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868183"/>
                        <a:ext cx="3529013" cy="1154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7" name="Rectangle 6"/>
          <p:cNvSpPr>
            <a:spLocks noChangeArrowheads="1"/>
          </p:cNvSpPr>
          <p:nvPr/>
        </p:nvSpPr>
        <p:spPr bwMode="auto">
          <a:xfrm>
            <a:off x="6372225" y="4652963"/>
            <a:ext cx="1120820" cy="369332"/>
          </a:xfrm>
          <a:prstGeom prst="rect">
            <a:avLst/>
          </a:prstGeom>
          <a:noFill/>
          <a:ln w="9525">
            <a:noFill/>
            <a:miter lim="800000"/>
            <a:headEnd/>
            <a:tailEnd/>
          </a:ln>
        </p:spPr>
        <p:txBody>
          <a:bodyPr wrap="none" anchor="ctr">
            <a:spAutoFit/>
          </a:bodyPr>
          <a:lstStyle/>
          <a:p>
            <a:pPr algn="l"/>
            <a:r>
              <a:rPr lang="zh-CN" altLang="en-US" dirty="0">
                <a:solidFill>
                  <a:schemeClr val="tx1"/>
                </a:solidFill>
              </a:rPr>
              <a:t>（</a:t>
            </a:r>
            <a:r>
              <a:rPr lang="en-US" altLang="zh-CN" dirty="0">
                <a:solidFill>
                  <a:schemeClr val="tx1"/>
                </a:solidFill>
              </a:rPr>
              <a:t>3-34</a:t>
            </a:r>
            <a:r>
              <a:rPr lang="zh-CN" altLang="en-US" dirty="0">
                <a:solidFill>
                  <a:schemeClr val="tx1"/>
                </a:solidFill>
              </a:rPr>
              <a:t>） </a:t>
            </a:r>
          </a:p>
        </p:txBody>
      </p:sp>
      <p:sp>
        <p:nvSpPr>
          <p:cNvPr id="92168" name="Rectangle 8"/>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2163" name="Object 7"/>
          <p:cNvGraphicFramePr>
            <a:graphicFrameLocks noChangeAspect="1"/>
          </p:cNvGraphicFramePr>
          <p:nvPr>
            <p:extLst>
              <p:ext uri="{D42A27DB-BD31-4B8C-83A1-F6EECF244321}">
                <p14:modId xmlns:p14="http://schemas.microsoft.com/office/powerpoint/2010/main" val="4247826602"/>
              </p:ext>
            </p:extLst>
          </p:nvPr>
        </p:nvGraphicFramePr>
        <p:xfrm>
          <a:off x="2123728" y="1700808"/>
          <a:ext cx="1368425" cy="581025"/>
        </p:xfrm>
        <a:graphic>
          <a:graphicData uri="http://schemas.openxmlformats.org/presentationml/2006/ole">
            <mc:AlternateContent xmlns:mc="http://schemas.openxmlformats.org/markup-compatibility/2006">
              <mc:Choice xmlns:v="urn:schemas-microsoft-com:vml" Requires="v">
                <p:oleObj spid="_x0000_s35843" name="公式" r:id="rId5" imgW="558558" imgH="241195" progId="Equation.3">
                  <p:embed/>
                </p:oleObj>
              </mc:Choice>
              <mc:Fallback>
                <p:oleObj name="公式" r:id="rId5" imgW="558558" imgH="24119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1700808"/>
                        <a:ext cx="13684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eaLnBrk="1" hangingPunct="1"/>
            <a:r>
              <a:rPr lang="zh-CN" altLang="en-US" dirty="0"/>
              <a:t>电流截止负反馈系统参数计算</a:t>
            </a:r>
            <a:endParaRPr lang="zh-CN" altLang="zh-CN" dirty="0"/>
          </a:p>
        </p:txBody>
      </p:sp>
      <p:sp>
        <p:nvSpPr>
          <p:cNvPr id="93189" name="Rectangle 3"/>
          <p:cNvSpPr>
            <a:spLocks noGrp="1" noChangeArrowheads="1"/>
          </p:cNvSpPr>
          <p:nvPr>
            <p:ph idx="1"/>
          </p:nvPr>
        </p:nvSpPr>
        <p:spPr>
          <a:xfrm>
            <a:off x="755576" y="1556792"/>
            <a:ext cx="8110537" cy="4953000"/>
          </a:xfrm>
        </p:spPr>
        <p:txBody>
          <a:bodyPr/>
          <a:lstStyle/>
          <a:p>
            <a:pPr eaLnBrk="1" hangingPunct="1">
              <a:lnSpc>
                <a:spcPct val="90000"/>
              </a:lnSpc>
            </a:pPr>
            <a:r>
              <a:rPr lang="zh-CN" altLang="en-US" sz="2800" dirty="0">
                <a:latin typeface="Times New Roman" pitchFamily="18" charset="0"/>
              </a:rPr>
              <a:t>令</a:t>
            </a:r>
            <a:r>
              <a:rPr lang="en-US" altLang="zh-CN" sz="2800" i="1" dirty="0">
                <a:latin typeface="Times New Roman" pitchFamily="18" charset="0"/>
              </a:rPr>
              <a:t>n</a:t>
            </a:r>
            <a:r>
              <a:rPr lang="en-US" altLang="zh-CN" sz="2800" dirty="0">
                <a:latin typeface="Times New Roman" pitchFamily="18" charset="0"/>
              </a:rPr>
              <a:t>=0</a:t>
            </a:r>
            <a:r>
              <a:rPr lang="zh-CN" altLang="en-US" sz="2800" dirty="0">
                <a:latin typeface="Times New Roman" pitchFamily="18" charset="0"/>
              </a:rPr>
              <a:t>，得到堵转电流</a:t>
            </a:r>
            <a:r>
              <a:rPr lang="en-US" altLang="zh-CN" sz="2800" i="1" dirty="0" err="1">
                <a:latin typeface="Times New Roman" pitchFamily="18" charset="0"/>
              </a:rPr>
              <a:t>I</a:t>
            </a:r>
            <a:r>
              <a:rPr lang="en-US" altLang="zh-CN" sz="2800" baseline="-25000" dirty="0" err="1">
                <a:latin typeface="Times New Roman" pitchFamily="18" charset="0"/>
              </a:rPr>
              <a:t>abl</a:t>
            </a:r>
            <a:r>
              <a:rPr lang="en-US" altLang="zh-CN" sz="2800" dirty="0">
                <a:latin typeface="Times New Roman" pitchFamily="18" charset="0"/>
              </a:rPr>
              <a:t> </a:t>
            </a:r>
            <a:r>
              <a:rPr lang="zh-CN" altLang="en-US" sz="2800" dirty="0">
                <a:latin typeface="Times New Roman" pitchFamily="18" charset="0"/>
              </a:rPr>
              <a:t>，</a:t>
            </a:r>
          </a:p>
          <a:p>
            <a:pPr eaLnBrk="1" hangingPunct="1">
              <a:lnSpc>
                <a:spcPct val="90000"/>
              </a:lnSpc>
              <a:buFont typeface="Wingdings" pitchFamily="2" charset="2"/>
              <a:buNone/>
            </a:pPr>
            <a:r>
              <a:rPr lang="zh-CN" altLang="en-US" sz="2800" dirty="0">
                <a:latin typeface="Times New Roman" pitchFamily="18" charset="0"/>
              </a:rPr>
              <a:t>						</a:t>
            </a:r>
          </a:p>
          <a:p>
            <a:pPr eaLnBrk="1" hangingPunct="1">
              <a:lnSpc>
                <a:spcPct val="90000"/>
              </a:lnSpc>
              <a:buFont typeface="Wingdings" pitchFamily="2" charset="2"/>
              <a:buNone/>
            </a:pPr>
            <a:r>
              <a:rPr lang="zh-CN" altLang="en-US" sz="2800" dirty="0">
                <a:latin typeface="Times New Roman" pitchFamily="18" charset="0"/>
              </a:rPr>
              <a:t>                                             （</a:t>
            </a:r>
            <a:r>
              <a:rPr lang="en-US" altLang="zh-CN" sz="2800" dirty="0">
                <a:latin typeface="Times New Roman" pitchFamily="18" charset="0"/>
              </a:rPr>
              <a:t>3-35</a:t>
            </a:r>
            <a:r>
              <a:rPr lang="zh-CN" altLang="en-US" sz="2800" dirty="0">
                <a:latin typeface="Times New Roman" pitchFamily="18" charset="0"/>
              </a:rPr>
              <a:t>）</a:t>
            </a:r>
          </a:p>
          <a:p>
            <a:pPr eaLnBrk="1" hangingPunct="1">
              <a:lnSpc>
                <a:spcPct val="90000"/>
              </a:lnSpc>
            </a:pPr>
            <a:r>
              <a:rPr lang="zh-CN" altLang="en-US" sz="2800" dirty="0">
                <a:latin typeface="Times New Roman" pitchFamily="18" charset="0"/>
              </a:rPr>
              <a:t>一般</a:t>
            </a:r>
            <a:r>
              <a:rPr lang="en-US" altLang="zh-CN" sz="2800" i="1" dirty="0" err="1">
                <a:latin typeface="Times New Roman" pitchFamily="18" charset="0"/>
              </a:rPr>
              <a:t>K</a:t>
            </a:r>
            <a:r>
              <a:rPr lang="en-US" altLang="zh-CN" sz="2800" baseline="-25000" dirty="0" err="1">
                <a:latin typeface="Times New Roman" pitchFamily="18" charset="0"/>
              </a:rPr>
              <a:t>p</a:t>
            </a:r>
            <a:r>
              <a:rPr lang="en-US" altLang="zh-CN" sz="2800" i="1" dirty="0" err="1">
                <a:latin typeface="Times New Roman" pitchFamily="18" charset="0"/>
              </a:rPr>
              <a:t>K</a:t>
            </a:r>
            <a:r>
              <a:rPr lang="en-US" altLang="zh-CN" sz="2800" baseline="-25000" dirty="0" err="1">
                <a:latin typeface="Times New Roman" pitchFamily="18" charset="0"/>
              </a:rPr>
              <a:t>s</a:t>
            </a:r>
            <a:r>
              <a:rPr lang="en-US" altLang="zh-CN" sz="2800" i="1" dirty="0" err="1">
                <a:latin typeface="Times New Roman" pitchFamily="18" charset="0"/>
              </a:rPr>
              <a:t>R</a:t>
            </a:r>
            <a:r>
              <a:rPr lang="en-US" altLang="zh-CN" sz="2800" baseline="-25000" dirty="0" err="1">
                <a:latin typeface="Times New Roman" pitchFamily="18" charset="0"/>
              </a:rPr>
              <a:t>s</a:t>
            </a:r>
            <a:r>
              <a:rPr lang="en-US" altLang="zh-CN" sz="2800" dirty="0">
                <a:latin typeface="Times New Roman" pitchFamily="18" charset="0"/>
              </a:rPr>
              <a:t>&gt;&gt;R</a:t>
            </a:r>
            <a:r>
              <a:rPr lang="zh-CN" altLang="en-US" sz="2800" dirty="0">
                <a:latin typeface="Times New Roman" pitchFamily="18" charset="0"/>
              </a:rPr>
              <a:t>，因此</a:t>
            </a:r>
          </a:p>
          <a:p>
            <a:pPr eaLnBrk="1" hangingPunct="1">
              <a:lnSpc>
                <a:spcPct val="90000"/>
              </a:lnSpc>
              <a:buFont typeface="Wingdings" pitchFamily="2" charset="2"/>
              <a:buNone/>
            </a:pPr>
            <a:r>
              <a:rPr lang="zh-CN" altLang="en-US" sz="2800" dirty="0">
                <a:latin typeface="Times New Roman" pitchFamily="18" charset="0"/>
              </a:rPr>
              <a:t>								</a:t>
            </a:r>
          </a:p>
          <a:p>
            <a:pPr eaLnBrk="1" hangingPunct="1">
              <a:lnSpc>
                <a:spcPct val="90000"/>
              </a:lnSpc>
              <a:buFont typeface="Wingdings" pitchFamily="2" charset="2"/>
              <a:buNone/>
            </a:pPr>
            <a:r>
              <a:rPr lang="zh-CN" altLang="en-US" sz="2800" dirty="0">
                <a:latin typeface="Times New Roman" pitchFamily="18" charset="0"/>
              </a:rPr>
              <a:t>                                             （</a:t>
            </a:r>
            <a:r>
              <a:rPr lang="en-US" altLang="zh-CN" sz="2800" dirty="0">
                <a:latin typeface="Times New Roman" pitchFamily="18" charset="0"/>
              </a:rPr>
              <a:t>3-36</a:t>
            </a:r>
            <a:r>
              <a:rPr lang="zh-CN" altLang="en-US" sz="2800" dirty="0">
                <a:latin typeface="Times New Roman" pitchFamily="18" charset="0"/>
              </a:rPr>
              <a:t>）</a:t>
            </a:r>
          </a:p>
          <a:p>
            <a:pPr eaLnBrk="1" hangingPunct="1">
              <a:lnSpc>
                <a:spcPct val="90000"/>
              </a:lnSpc>
            </a:pPr>
            <a:r>
              <a:rPr lang="en-US" altLang="zh-CN" sz="2800" i="1" dirty="0" err="1">
                <a:latin typeface="Times New Roman" pitchFamily="18" charset="0"/>
              </a:rPr>
              <a:t>I</a:t>
            </a:r>
            <a:r>
              <a:rPr lang="en-US" altLang="zh-CN" sz="2800" baseline="-25000" dirty="0" err="1">
                <a:latin typeface="Times New Roman" pitchFamily="18" charset="0"/>
              </a:rPr>
              <a:t>dbl</a:t>
            </a:r>
            <a:r>
              <a:rPr lang="zh-CN" altLang="en-US" sz="2800" dirty="0">
                <a:latin typeface="Times New Roman" pitchFamily="18" charset="0"/>
              </a:rPr>
              <a:t>应小于电动机允许的最大电流，一般为</a:t>
            </a:r>
          </a:p>
          <a:p>
            <a:pPr eaLnBrk="1" hangingPunct="1">
              <a:lnSpc>
                <a:spcPct val="90000"/>
              </a:lnSpc>
              <a:buFont typeface="Wingdings" pitchFamily="2" charset="2"/>
              <a:buNone/>
            </a:pPr>
            <a:r>
              <a:rPr lang="zh-CN" altLang="en-US" sz="2800" dirty="0">
                <a:latin typeface="Times New Roman" pitchFamily="18" charset="0"/>
              </a:rPr>
              <a:t>                </a:t>
            </a:r>
            <a:r>
              <a:rPr lang="en-US" altLang="zh-CN" sz="2800" i="1" dirty="0" err="1">
                <a:latin typeface="Times New Roman" pitchFamily="18" charset="0"/>
              </a:rPr>
              <a:t>I</a:t>
            </a:r>
            <a:r>
              <a:rPr lang="en-US" altLang="zh-CN" sz="2800" baseline="-25000" dirty="0" err="1">
                <a:latin typeface="Times New Roman" pitchFamily="18" charset="0"/>
              </a:rPr>
              <a:t>dbl</a:t>
            </a:r>
            <a:r>
              <a:rPr lang="en-US" altLang="zh-CN" sz="2800" dirty="0">
                <a:latin typeface="Times New Roman" pitchFamily="18" charset="0"/>
              </a:rPr>
              <a:t> =</a:t>
            </a:r>
            <a:r>
              <a:rPr lang="zh-CN" altLang="en-US" sz="2800" dirty="0">
                <a:latin typeface="Times New Roman" pitchFamily="18" charset="0"/>
              </a:rPr>
              <a:t>（</a:t>
            </a:r>
            <a:r>
              <a:rPr lang="en-US" altLang="zh-CN" sz="2800" dirty="0">
                <a:latin typeface="Times New Roman" pitchFamily="18" charset="0"/>
              </a:rPr>
              <a:t>1.5~2</a:t>
            </a:r>
            <a:r>
              <a:rPr lang="zh-CN" altLang="en-US" sz="2800" dirty="0">
                <a:latin typeface="Times New Roman" pitchFamily="18" charset="0"/>
              </a:rPr>
              <a:t>）</a:t>
            </a:r>
            <a:r>
              <a:rPr lang="en-US" altLang="zh-CN" sz="2800" i="1" dirty="0">
                <a:latin typeface="Times New Roman" pitchFamily="18" charset="0"/>
              </a:rPr>
              <a:t>I</a:t>
            </a:r>
            <a:r>
              <a:rPr lang="en-US" altLang="zh-CN" sz="2800" baseline="-25000" dirty="0">
                <a:latin typeface="Times New Roman" pitchFamily="18" charset="0"/>
              </a:rPr>
              <a:t>N</a:t>
            </a:r>
            <a:endParaRPr lang="en-US" altLang="zh-CN" sz="2800" dirty="0">
              <a:latin typeface="Times New Roman" pitchFamily="18" charset="0"/>
            </a:endParaRPr>
          </a:p>
          <a:p>
            <a:pPr eaLnBrk="1" hangingPunct="1">
              <a:lnSpc>
                <a:spcPct val="90000"/>
              </a:lnSpc>
            </a:pPr>
            <a:r>
              <a:rPr lang="zh-CN" altLang="en-US" sz="2800" dirty="0">
                <a:latin typeface="Times New Roman" pitchFamily="18" charset="0"/>
              </a:rPr>
              <a:t>截止电流应大于电动机的额定电流，取</a:t>
            </a:r>
          </a:p>
          <a:p>
            <a:pPr eaLnBrk="1" hangingPunct="1">
              <a:lnSpc>
                <a:spcPct val="90000"/>
              </a:lnSpc>
              <a:buFont typeface="Wingdings" pitchFamily="2" charset="2"/>
              <a:buNone/>
            </a:pPr>
            <a:r>
              <a:rPr lang="zh-CN" altLang="en-US" sz="2800" dirty="0">
                <a:latin typeface="Times New Roman" pitchFamily="18" charset="0"/>
              </a:rPr>
              <a:t>                </a:t>
            </a:r>
            <a:r>
              <a:rPr lang="en-US" altLang="zh-CN" sz="2800" i="1" dirty="0" err="1">
                <a:latin typeface="Times New Roman" pitchFamily="18" charset="0"/>
              </a:rPr>
              <a:t>I</a:t>
            </a:r>
            <a:r>
              <a:rPr lang="en-US" altLang="zh-CN" sz="2800" baseline="-25000" dirty="0" err="1">
                <a:latin typeface="Times New Roman" pitchFamily="18" charset="0"/>
              </a:rPr>
              <a:t>dcr</a:t>
            </a:r>
            <a:r>
              <a:rPr lang="en-US" altLang="zh-CN" sz="2800" dirty="0">
                <a:latin typeface="Times New Roman" pitchFamily="18" charset="0"/>
              </a:rPr>
              <a:t>= </a:t>
            </a:r>
            <a:r>
              <a:rPr lang="zh-CN" altLang="en-US" sz="2800" dirty="0">
                <a:latin typeface="Times New Roman" pitchFamily="18" charset="0"/>
              </a:rPr>
              <a:t>（ </a:t>
            </a:r>
            <a:r>
              <a:rPr lang="en-US" altLang="zh-CN" sz="2800" dirty="0">
                <a:latin typeface="Times New Roman" pitchFamily="18" charset="0"/>
              </a:rPr>
              <a:t>1.1~1.2 </a:t>
            </a:r>
            <a:r>
              <a:rPr lang="zh-CN" altLang="en-US" sz="2800" dirty="0">
                <a:latin typeface="Times New Roman" pitchFamily="18" charset="0"/>
              </a:rPr>
              <a:t>）</a:t>
            </a:r>
            <a:r>
              <a:rPr lang="en-US" altLang="zh-CN" sz="2800" i="1" dirty="0">
                <a:latin typeface="Times New Roman" pitchFamily="18" charset="0"/>
              </a:rPr>
              <a:t>I</a:t>
            </a:r>
            <a:r>
              <a:rPr lang="en-US" altLang="zh-CN" sz="2800" baseline="-25000" dirty="0">
                <a:latin typeface="Times New Roman" pitchFamily="18" charset="0"/>
              </a:rPr>
              <a:t>N</a:t>
            </a:r>
          </a:p>
        </p:txBody>
      </p:sp>
      <p:sp>
        <p:nvSpPr>
          <p:cNvPr id="93190" name="Rectangle 5"/>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3186" name="Object 4"/>
          <p:cNvGraphicFramePr>
            <a:graphicFrameLocks noChangeAspect="1"/>
          </p:cNvGraphicFramePr>
          <p:nvPr>
            <p:extLst>
              <p:ext uri="{D42A27DB-BD31-4B8C-83A1-F6EECF244321}">
                <p14:modId xmlns:p14="http://schemas.microsoft.com/office/powerpoint/2010/main" val="756211046"/>
              </p:ext>
            </p:extLst>
          </p:nvPr>
        </p:nvGraphicFramePr>
        <p:xfrm>
          <a:off x="2411413" y="3356992"/>
          <a:ext cx="2016125" cy="871538"/>
        </p:xfrm>
        <a:graphic>
          <a:graphicData uri="http://schemas.openxmlformats.org/presentationml/2006/ole">
            <mc:AlternateContent xmlns:mc="http://schemas.openxmlformats.org/markup-compatibility/2006">
              <mc:Choice xmlns:v="urn:schemas-microsoft-com:vml" Requires="v">
                <p:oleObj spid="_x0000_s36866" name="公式" r:id="rId3" imgW="1054100" imgH="457200" progId="Equation.3">
                  <p:embed/>
                </p:oleObj>
              </mc:Choice>
              <mc:Fallback>
                <p:oleObj name="公式" r:id="rId3" imgW="10541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356992"/>
                        <a:ext cx="2016125"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191" name="Rectangle 7"/>
          <p:cNvSpPr>
            <a:spLocks noChangeArrowheads="1"/>
          </p:cNvSpPr>
          <p:nvPr/>
        </p:nvSpPr>
        <p:spPr bwMode="auto">
          <a:xfrm>
            <a:off x="0" y="318135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3187" name="Object 6"/>
          <p:cNvGraphicFramePr>
            <a:graphicFrameLocks noChangeAspect="1"/>
          </p:cNvGraphicFramePr>
          <p:nvPr>
            <p:extLst>
              <p:ext uri="{D42A27DB-BD31-4B8C-83A1-F6EECF244321}">
                <p14:modId xmlns:p14="http://schemas.microsoft.com/office/powerpoint/2010/main" val="3382667490"/>
              </p:ext>
            </p:extLst>
          </p:nvPr>
        </p:nvGraphicFramePr>
        <p:xfrm>
          <a:off x="1835696" y="2060848"/>
          <a:ext cx="3097212" cy="1000125"/>
        </p:xfrm>
        <a:graphic>
          <a:graphicData uri="http://schemas.openxmlformats.org/presentationml/2006/ole">
            <mc:AlternateContent xmlns:mc="http://schemas.openxmlformats.org/markup-compatibility/2006">
              <mc:Choice xmlns:v="urn:schemas-microsoft-com:vml" Requires="v">
                <p:oleObj spid="_x0000_s36867" name="公式" r:id="rId5" imgW="1536033" imgH="495085" progId="Equation.3">
                  <p:embed/>
                </p:oleObj>
              </mc:Choice>
              <mc:Fallback>
                <p:oleObj name="公式" r:id="rId5" imgW="1536033" imgH="49508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696" y="2060848"/>
                        <a:ext cx="3097212"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755576" y="764704"/>
            <a:ext cx="8162925" cy="641350"/>
          </a:xfrm>
        </p:spPr>
        <p:txBody>
          <a:bodyPr/>
          <a:lstStyle/>
          <a:p>
            <a:pPr eaLnBrk="1" hangingPunct="1"/>
            <a:r>
              <a:rPr lang="en-US" altLang="zh-CN" sz="3600" b="1" dirty="0">
                <a:latin typeface="Times New Roman" pitchFamily="18" charset="0"/>
              </a:rPr>
              <a:t>3</a:t>
            </a:r>
            <a:r>
              <a:rPr lang="zh-CN" altLang="en-US" sz="3600" b="1" dirty="0">
                <a:latin typeface="Times New Roman" pitchFamily="18" charset="0"/>
              </a:rPr>
              <a:t>．带电流截止的无静差直流调速系统原理图</a:t>
            </a:r>
          </a:p>
        </p:txBody>
      </p:sp>
      <p:sp>
        <p:nvSpPr>
          <p:cNvPr id="232451" name="Rectangle 5"/>
          <p:cNvSpPr>
            <a:spLocks noChangeArrowheads="1"/>
          </p:cNvSpPr>
          <p:nvPr/>
        </p:nvSpPr>
        <p:spPr bwMode="auto">
          <a:xfrm>
            <a:off x="0" y="1924050"/>
            <a:ext cx="9144000" cy="0"/>
          </a:xfrm>
          <a:prstGeom prst="rect">
            <a:avLst/>
          </a:prstGeom>
          <a:noFill/>
          <a:ln w="9525">
            <a:noFill/>
            <a:miter lim="800000"/>
            <a:headEnd/>
            <a:tailEnd/>
          </a:ln>
        </p:spPr>
        <p:txBody>
          <a:bodyPr wrap="none" anchor="ctr">
            <a:spAutoFit/>
          </a:bodyPr>
          <a:lstStyle/>
          <a:p>
            <a:endParaRPr lang="zh-CN" altLang="en-US"/>
          </a:p>
        </p:txBody>
      </p:sp>
      <p:pic>
        <p:nvPicPr>
          <p:cNvPr id="232453" name="Picture 7" descr="0242"/>
          <p:cNvPicPr>
            <a:picLocks noChangeAspect="1" noChangeArrowheads="1"/>
          </p:cNvPicPr>
          <p:nvPr/>
        </p:nvPicPr>
        <p:blipFill>
          <a:blip r:embed="rId2"/>
          <a:srcRect/>
          <a:stretch>
            <a:fillRect/>
          </a:stretch>
        </p:blipFill>
        <p:spPr bwMode="auto">
          <a:xfrm>
            <a:off x="971600" y="1844830"/>
            <a:ext cx="7416824" cy="4128512"/>
          </a:xfrm>
          <a:prstGeom prst="rect">
            <a:avLst/>
          </a:prstGeom>
          <a:noFill/>
          <a:ln w="9525">
            <a:noFill/>
            <a:miter lim="800000"/>
            <a:headEnd/>
            <a:tailEnd/>
          </a:ln>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endParaRPr lang="zh-CN" altLang="zh-CN"/>
          </a:p>
        </p:txBody>
      </p:sp>
      <p:sp>
        <p:nvSpPr>
          <p:cNvPr id="233475" name="Rectangle 3"/>
          <p:cNvSpPr>
            <a:spLocks noGrp="1" noChangeArrowheads="1"/>
          </p:cNvSpPr>
          <p:nvPr>
            <p:ph idx="1"/>
          </p:nvPr>
        </p:nvSpPr>
        <p:spPr>
          <a:xfrm>
            <a:off x="912813" y="1905000"/>
            <a:ext cx="8110537" cy="4692650"/>
          </a:xfrm>
        </p:spPr>
        <p:txBody>
          <a:bodyPr/>
          <a:lstStyle/>
          <a:p>
            <a:pPr eaLnBrk="1" hangingPunct="1"/>
            <a:r>
              <a:rPr lang="en-US" altLang="zh-CN" dirty="0">
                <a:latin typeface="Times New Roman" pitchFamily="18" charset="0"/>
              </a:rPr>
              <a:t>TA</a:t>
            </a:r>
            <a:r>
              <a:rPr lang="zh-CN" altLang="en-US" dirty="0">
                <a:latin typeface="Times New Roman" pitchFamily="18" charset="0"/>
              </a:rPr>
              <a:t>为检测电流的交流互感器，经整流后得到电流反馈信号</a:t>
            </a:r>
            <a:r>
              <a:rPr lang="en-US" altLang="zh-CN" i="1" dirty="0">
                <a:latin typeface="Times New Roman" pitchFamily="18" charset="0"/>
              </a:rPr>
              <a:t>U</a:t>
            </a:r>
            <a:r>
              <a:rPr lang="en-US" altLang="zh-CN" baseline="-25000" dirty="0">
                <a:latin typeface="Times New Roman" pitchFamily="18" charset="0"/>
              </a:rPr>
              <a:t>i</a:t>
            </a:r>
            <a:r>
              <a:rPr lang="zh-CN" altLang="en-US" dirty="0">
                <a:latin typeface="Times New Roman" pitchFamily="18" charset="0"/>
              </a:rPr>
              <a:t>。</a:t>
            </a:r>
          </a:p>
          <a:p>
            <a:pPr eaLnBrk="1" hangingPunct="1"/>
            <a:r>
              <a:rPr lang="zh-CN" altLang="en-US" dirty="0">
                <a:latin typeface="Times New Roman" pitchFamily="18" charset="0"/>
              </a:rPr>
              <a:t>当电流达到截止电流</a:t>
            </a:r>
            <a:r>
              <a:rPr lang="en-US" altLang="zh-CN" i="1" dirty="0" err="1">
                <a:latin typeface="Times New Roman" pitchFamily="18" charset="0"/>
              </a:rPr>
              <a:t>I</a:t>
            </a:r>
            <a:r>
              <a:rPr lang="en-US" altLang="zh-CN" baseline="-25000" dirty="0" err="1">
                <a:latin typeface="Times New Roman" pitchFamily="18" charset="0"/>
              </a:rPr>
              <a:t>dcr</a:t>
            </a:r>
            <a:r>
              <a:rPr lang="zh-CN" altLang="en-US" dirty="0">
                <a:latin typeface="Times New Roman" pitchFamily="18" charset="0"/>
              </a:rPr>
              <a:t>时， </a:t>
            </a:r>
            <a:r>
              <a:rPr lang="en-US" altLang="zh-CN" i="1" dirty="0">
                <a:latin typeface="Times New Roman" pitchFamily="18" charset="0"/>
              </a:rPr>
              <a:t>U</a:t>
            </a:r>
            <a:r>
              <a:rPr lang="en-US" altLang="zh-CN" baseline="-25000" dirty="0">
                <a:latin typeface="Times New Roman" pitchFamily="18" charset="0"/>
              </a:rPr>
              <a:t>i</a:t>
            </a:r>
            <a:r>
              <a:rPr lang="zh-CN" altLang="en-US" dirty="0">
                <a:latin typeface="Times New Roman" pitchFamily="18" charset="0"/>
              </a:rPr>
              <a:t>高于稳压管</a:t>
            </a:r>
            <a:r>
              <a:rPr lang="en-US" altLang="zh-CN" dirty="0">
                <a:latin typeface="Times New Roman" pitchFamily="18" charset="0"/>
              </a:rPr>
              <a:t>VS</a:t>
            </a:r>
            <a:r>
              <a:rPr lang="zh-CN" altLang="en-US" dirty="0">
                <a:latin typeface="Times New Roman" pitchFamily="18" charset="0"/>
              </a:rPr>
              <a:t>的击穿电压，使晶体三极管</a:t>
            </a:r>
            <a:r>
              <a:rPr lang="en-US" altLang="zh-CN" dirty="0">
                <a:latin typeface="Times New Roman" pitchFamily="18" charset="0"/>
              </a:rPr>
              <a:t>VT</a:t>
            </a:r>
            <a:r>
              <a:rPr lang="zh-CN" altLang="en-US" dirty="0">
                <a:latin typeface="Times New Roman" pitchFamily="18" charset="0"/>
              </a:rPr>
              <a:t>导通，</a:t>
            </a:r>
          </a:p>
          <a:p>
            <a:pPr eaLnBrk="1" hangingPunct="1"/>
            <a:r>
              <a:rPr lang="zh-CN" altLang="en-US" dirty="0">
                <a:latin typeface="Times New Roman" pitchFamily="18" charset="0"/>
              </a:rPr>
              <a:t>忽略晶体三极管</a:t>
            </a:r>
            <a:r>
              <a:rPr lang="en-US" altLang="zh-CN" dirty="0">
                <a:latin typeface="Times New Roman" pitchFamily="18" charset="0"/>
              </a:rPr>
              <a:t>VT</a:t>
            </a:r>
            <a:r>
              <a:rPr lang="zh-CN" altLang="en-US" dirty="0">
                <a:latin typeface="Times New Roman" pitchFamily="18" charset="0"/>
              </a:rPr>
              <a:t>导通压降，则</a:t>
            </a:r>
            <a:r>
              <a:rPr lang="en-US" altLang="zh-CN" dirty="0">
                <a:latin typeface="Times New Roman" pitchFamily="18" charset="0"/>
              </a:rPr>
              <a:t>PI</a:t>
            </a:r>
            <a:r>
              <a:rPr lang="zh-CN" altLang="en-US" dirty="0">
                <a:latin typeface="Times New Roman" pitchFamily="18" charset="0"/>
              </a:rPr>
              <a:t>调节器的输出电压</a:t>
            </a:r>
            <a:r>
              <a:rPr lang="en-US" altLang="zh-CN" i="1" dirty="0" err="1">
                <a:latin typeface="Times New Roman" pitchFamily="18" charset="0"/>
              </a:rPr>
              <a:t>U</a:t>
            </a:r>
            <a:r>
              <a:rPr lang="en-US" altLang="zh-CN" baseline="-25000" dirty="0" err="1">
                <a:latin typeface="Times New Roman" pitchFamily="18" charset="0"/>
              </a:rPr>
              <a:t>c</a:t>
            </a:r>
            <a:r>
              <a:rPr lang="zh-CN" altLang="en-US" dirty="0">
                <a:latin typeface="Times New Roman" pitchFamily="18" charset="0"/>
              </a:rPr>
              <a:t>为零，</a:t>
            </a:r>
          </a:p>
          <a:p>
            <a:pPr eaLnBrk="1" hangingPunct="1"/>
            <a:r>
              <a:rPr lang="zh-CN" altLang="en-US" dirty="0">
                <a:latin typeface="Times New Roman" pitchFamily="18" charset="0"/>
              </a:rPr>
              <a:t>电力电子变换器</a:t>
            </a:r>
            <a:r>
              <a:rPr lang="en-US" altLang="zh-CN" dirty="0">
                <a:latin typeface="Times New Roman" pitchFamily="18" charset="0"/>
              </a:rPr>
              <a:t>UPE</a:t>
            </a:r>
            <a:r>
              <a:rPr lang="zh-CN" altLang="en-US" dirty="0">
                <a:latin typeface="Times New Roman" pitchFamily="18" charset="0"/>
              </a:rPr>
              <a:t>的输出电压</a:t>
            </a:r>
            <a:r>
              <a:rPr lang="en-US" altLang="zh-CN" i="1" dirty="0" err="1">
                <a:latin typeface="Times New Roman" pitchFamily="18" charset="0"/>
              </a:rPr>
              <a:t>U</a:t>
            </a:r>
            <a:r>
              <a:rPr lang="en-US" altLang="zh-CN" baseline="-25000" dirty="0" err="1">
                <a:latin typeface="Times New Roman" pitchFamily="18" charset="0"/>
              </a:rPr>
              <a:t>d</a:t>
            </a:r>
            <a:r>
              <a:rPr lang="en-US" altLang="zh-CN" dirty="0">
                <a:latin typeface="Times New Roman" pitchFamily="18" charset="0"/>
              </a:rPr>
              <a:t>=0</a:t>
            </a:r>
            <a:r>
              <a:rPr lang="zh-CN" altLang="en-US" dirty="0">
                <a:latin typeface="Times New Roman" pitchFamily="18" charset="0"/>
              </a:rPr>
              <a:t>，达到限制电流的目的。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5">
            <a:extLst>
              <a:ext uri="{FF2B5EF4-FFF2-40B4-BE49-F238E27FC236}">
                <a16:creationId xmlns:a16="http://schemas.microsoft.com/office/drawing/2014/main" id="{296C5DC1-DE77-4F6E-B9D9-45B3A5148CD6}"/>
              </a:ext>
            </a:extLst>
          </p:cNvPr>
          <p:cNvSpPr>
            <a:spLocks noChangeArrowheads="1"/>
          </p:cNvSpPr>
          <p:nvPr/>
        </p:nvSpPr>
        <p:spPr bwMode="auto">
          <a:xfrm>
            <a:off x="0" y="2657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4259" name="Text Box 9">
            <a:extLst>
              <a:ext uri="{FF2B5EF4-FFF2-40B4-BE49-F238E27FC236}">
                <a16:creationId xmlns:a16="http://schemas.microsoft.com/office/drawing/2014/main" id="{D7F0F0FB-1955-48A0-AFB3-2F617D5005EC}"/>
              </a:ext>
            </a:extLst>
          </p:cNvPr>
          <p:cNvSpPr txBox="1">
            <a:spLocks noChangeArrowheads="1"/>
          </p:cNvSpPr>
          <p:nvPr/>
        </p:nvSpPr>
        <p:spPr bwMode="auto">
          <a:xfrm>
            <a:off x="1475656" y="3736299"/>
            <a:ext cx="6624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图</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无静差直流调速系统稳态结构框图（</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&lt;</a:t>
            </a:r>
            <a:r>
              <a:rPr kumimoji="1"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dcr</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224260" name="Rectangle 19">
            <a:extLst>
              <a:ext uri="{FF2B5EF4-FFF2-40B4-BE49-F238E27FC236}">
                <a16:creationId xmlns:a16="http://schemas.microsoft.com/office/drawing/2014/main" id="{96D03382-FAFD-40B3-A1DE-EEC630C2C896}"/>
              </a:ext>
            </a:extLst>
          </p:cNvPr>
          <p:cNvSpPr>
            <a:spLocks noGrp="1" noChangeArrowheads="1"/>
          </p:cNvSpPr>
          <p:nvPr>
            <p:ph type="body" idx="1"/>
          </p:nvPr>
        </p:nvSpPr>
        <p:spPr>
          <a:xfrm>
            <a:off x="684213" y="4652963"/>
            <a:ext cx="7991475" cy="2016125"/>
          </a:xfrm>
        </p:spPr>
        <p:txBody>
          <a:bodyPr/>
          <a:lstStyle/>
          <a:p>
            <a:pPr eaLnBrk="1" hangingPunct="1">
              <a:lnSpc>
                <a:spcPct val="90000"/>
              </a:lnSpc>
            </a:pPr>
            <a:r>
              <a:rPr lang="zh-CN" altLang="en-US" sz="2800" dirty="0">
                <a:latin typeface="Times New Roman" panose="02020603050405020304" pitchFamily="18" charset="0"/>
              </a:rPr>
              <a:t>转速反馈系数</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endParaRPr lang="en-US" altLang="zh-CN" sz="28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式中  </a:t>
            </a:r>
            <a:r>
              <a:rPr lang="en-US" altLang="zh-CN" sz="2800" i="1" dirty="0" err="1">
                <a:latin typeface="Times New Roman" panose="02020603050405020304" pitchFamily="18" charset="0"/>
              </a:rPr>
              <a:t>n</a:t>
            </a:r>
            <a:r>
              <a:rPr lang="en-US" altLang="zh-CN" sz="2800" baseline="-25000" dirty="0" err="1">
                <a:latin typeface="Times New Roman" panose="02020603050405020304" pitchFamily="18" charset="0"/>
              </a:rPr>
              <a:t>max</a:t>
            </a:r>
            <a:r>
              <a:rPr lang="en-US" altLang="zh-CN" sz="2800" dirty="0">
                <a:latin typeface="Times New Roman" panose="02020603050405020304" pitchFamily="18" charset="0"/>
              </a:rPr>
              <a:t>——</a:t>
            </a:r>
            <a:r>
              <a:rPr lang="zh-CN" altLang="en-US" sz="2800" dirty="0">
                <a:latin typeface="Times New Roman" panose="02020603050405020304" pitchFamily="18" charset="0"/>
              </a:rPr>
              <a:t>电动机调压时的最高转速；</a:t>
            </a:r>
          </a:p>
          <a:p>
            <a:pPr eaLnBrk="1" hangingPunct="1">
              <a:lnSpc>
                <a:spcPct val="90000"/>
              </a:lnSpc>
              <a:buFont typeface="Wingdings" panose="05000000000000000000" pitchFamily="2" charset="2"/>
              <a:buNone/>
            </a:pPr>
            <a:r>
              <a:rPr lang="zh-CN" altLang="en-US" sz="2800" dirty="0">
                <a:latin typeface="Times New Roman" panose="02020603050405020304" pitchFamily="18" charset="0"/>
              </a:rPr>
              <a:t>        </a:t>
            </a:r>
            <a:r>
              <a:rPr lang="en-US" altLang="zh-CN" sz="2800" i="1" dirty="0">
                <a:latin typeface="Times New Roman" panose="02020603050405020304" pitchFamily="18" charset="0"/>
              </a:rPr>
              <a:t>U</a:t>
            </a:r>
            <a:r>
              <a:rPr lang="en-US" altLang="zh-CN" sz="2800" baseline="30000" dirty="0">
                <a:latin typeface="Times New Roman" panose="02020603050405020304" pitchFamily="18" charset="0"/>
              </a:rPr>
              <a:t>*</a:t>
            </a:r>
            <a:r>
              <a:rPr lang="en-US" altLang="zh-CN" sz="2800" baseline="-25000" dirty="0" err="1">
                <a:latin typeface="Times New Roman" panose="02020603050405020304" pitchFamily="18" charset="0"/>
              </a:rPr>
              <a:t>nmax</a:t>
            </a:r>
            <a:r>
              <a:rPr lang="en-US" altLang="zh-CN" sz="2800" dirty="0">
                <a:latin typeface="Times New Roman" panose="02020603050405020304" pitchFamily="18" charset="0"/>
              </a:rPr>
              <a:t>——</a:t>
            </a:r>
            <a:r>
              <a:rPr lang="zh-CN" altLang="en-US" sz="2800" dirty="0">
                <a:latin typeface="Times New Roman" panose="02020603050405020304" pitchFamily="18" charset="0"/>
              </a:rPr>
              <a:t>相应的最高给定电压。</a:t>
            </a:r>
          </a:p>
        </p:txBody>
      </p:sp>
      <p:sp>
        <p:nvSpPr>
          <p:cNvPr id="224261" name="Rectangle 21">
            <a:extLst>
              <a:ext uri="{FF2B5EF4-FFF2-40B4-BE49-F238E27FC236}">
                <a16:creationId xmlns:a16="http://schemas.microsoft.com/office/drawing/2014/main" id="{DD44425C-7D5F-4362-A380-8DB3B41DB3FF}"/>
              </a:ext>
            </a:extLst>
          </p:cNvPr>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aphicFrame>
        <p:nvGraphicFramePr>
          <p:cNvPr id="224262" name="Object 20">
            <a:extLst>
              <a:ext uri="{FF2B5EF4-FFF2-40B4-BE49-F238E27FC236}">
                <a16:creationId xmlns:a16="http://schemas.microsoft.com/office/drawing/2014/main" id="{83C7DEED-47A8-4956-96C8-2BDC107BC42B}"/>
              </a:ext>
            </a:extLst>
          </p:cNvPr>
          <p:cNvGraphicFramePr>
            <a:graphicFrameLocks noChangeAspect="1"/>
          </p:cNvGraphicFramePr>
          <p:nvPr/>
        </p:nvGraphicFramePr>
        <p:xfrm>
          <a:off x="3635375" y="4605338"/>
          <a:ext cx="1584325" cy="1057275"/>
        </p:xfrm>
        <a:graphic>
          <a:graphicData uri="http://schemas.openxmlformats.org/presentationml/2006/ole">
            <mc:AlternateContent xmlns:mc="http://schemas.openxmlformats.org/markup-compatibility/2006">
              <mc:Choice xmlns:v="urn:schemas-microsoft-com:vml" Requires="v">
                <p:oleObj spid="_x0000_s37890" name="公式" r:id="rId3" imgW="685800" imgH="457200" progId="Equation.3">
                  <p:embed/>
                </p:oleObj>
              </mc:Choice>
              <mc:Fallback>
                <p:oleObj name="公式" r:id="rId3" imgW="685800" imgH="457200" progId="Equation.3">
                  <p:embed/>
                  <p:pic>
                    <p:nvPicPr>
                      <p:cNvPr id="224262" name="Object 20">
                        <a:extLst>
                          <a:ext uri="{FF2B5EF4-FFF2-40B4-BE49-F238E27FC236}">
                            <a16:creationId xmlns:a16="http://schemas.microsoft.com/office/drawing/2014/main" id="{83C7DEED-47A8-4956-96C8-2BDC107BC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605338"/>
                        <a:ext cx="15843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24263" name="Picture 22" descr="0243">
            <a:extLst>
              <a:ext uri="{FF2B5EF4-FFF2-40B4-BE49-F238E27FC236}">
                <a16:creationId xmlns:a16="http://schemas.microsoft.com/office/drawing/2014/main" id="{66743A71-73AB-4367-B392-BA839C0054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931" y="785750"/>
            <a:ext cx="792003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5">
            <a:extLst>
              <a:ext uri="{FF2B5EF4-FFF2-40B4-BE49-F238E27FC236}">
                <a16:creationId xmlns:a16="http://schemas.microsoft.com/office/drawing/2014/main" id="{9A711078-EE7F-469D-80C6-75860C6DB35B}"/>
              </a:ext>
            </a:extLst>
          </p:cNvPr>
          <p:cNvSpPr>
            <a:spLocks noChangeArrowheads="1"/>
          </p:cNvSpPr>
          <p:nvPr/>
        </p:nvSpPr>
        <p:spPr bwMode="auto">
          <a:xfrm>
            <a:off x="0" y="2452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5283" name="Rectangle 6">
            <a:extLst>
              <a:ext uri="{FF2B5EF4-FFF2-40B4-BE49-F238E27FC236}">
                <a16:creationId xmlns:a16="http://schemas.microsoft.com/office/drawing/2014/main" id="{F3FFA86C-2266-4621-8B5E-D4F0321D4BD0}"/>
              </a:ext>
            </a:extLst>
          </p:cNvPr>
          <p:cNvSpPr>
            <a:spLocks noChangeArrowheads="1"/>
          </p:cNvSpPr>
          <p:nvPr/>
        </p:nvSpPr>
        <p:spPr bwMode="auto">
          <a:xfrm>
            <a:off x="1259632" y="6093296"/>
            <a:ext cx="6032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带电流截止的无静差直流调速系统的静特性</a:t>
            </a:r>
          </a:p>
        </p:txBody>
      </p:sp>
      <p:pic>
        <p:nvPicPr>
          <p:cNvPr id="225284" name="Picture 7" descr="0244">
            <a:extLst>
              <a:ext uri="{FF2B5EF4-FFF2-40B4-BE49-F238E27FC236}">
                <a16:creationId xmlns:a16="http://schemas.microsoft.com/office/drawing/2014/main" id="{15386E2D-73B5-469E-B339-3FA08B3F7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916113"/>
            <a:ext cx="6265862" cy="404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65" name="Rectangle 49">
            <a:extLst>
              <a:ext uri="{FF2B5EF4-FFF2-40B4-BE49-F238E27FC236}">
                <a16:creationId xmlns:a16="http://schemas.microsoft.com/office/drawing/2014/main" id="{EB8BC51B-9E3B-4F95-BC9E-13169D1A34B9}"/>
              </a:ext>
            </a:extLst>
          </p:cNvPr>
          <p:cNvSpPr>
            <a:spLocks noGrp="1" noChangeArrowheads="1"/>
          </p:cNvSpPr>
          <p:nvPr>
            <p:ph type="title"/>
          </p:nvPr>
        </p:nvSpPr>
        <p:spPr>
          <a:xfrm>
            <a:off x="571500" y="615950"/>
            <a:ext cx="3182938" cy="646113"/>
          </a:xfrm>
        </p:spPr>
        <p:txBody>
          <a:bodyPr/>
          <a:lstStyle/>
          <a:p>
            <a:pPr eaLnBrk="1" hangingPunct="1"/>
            <a:r>
              <a:rPr lang="en-US" altLang="zh-CN" sz="3600">
                <a:latin typeface="Times New Roman" panose="02020603050405020304" pitchFamily="18" charset="0"/>
              </a:rPr>
              <a:t>. </a:t>
            </a:r>
            <a:r>
              <a:rPr lang="zh-CN" altLang="en-US" sz="3600">
                <a:solidFill>
                  <a:schemeClr val="tx1"/>
                </a:solidFill>
                <a:latin typeface="Times New Roman" panose="02020603050405020304" pitchFamily="18" charset="0"/>
              </a:rPr>
              <a:t>准</a:t>
            </a:r>
            <a:r>
              <a:rPr lang="en-US" altLang="zh-CN" sz="3600">
                <a:solidFill>
                  <a:schemeClr val="tx1"/>
                </a:solidFill>
                <a:latin typeface="Times New Roman" panose="02020603050405020304" pitchFamily="18" charset="0"/>
              </a:rPr>
              <a:t>PI</a:t>
            </a:r>
            <a:r>
              <a:rPr lang="zh-CN" altLang="en-US" sz="3600">
                <a:solidFill>
                  <a:schemeClr val="tx1"/>
                </a:solidFill>
                <a:latin typeface="Times New Roman" panose="02020603050405020304" pitchFamily="18" charset="0"/>
              </a:rPr>
              <a:t>调节器</a:t>
            </a:r>
          </a:p>
        </p:txBody>
      </p:sp>
      <p:sp>
        <p:nvSpPr>
          <p:cNvPr id="81924" name="日期占位符 3">
            <a:extLst>
              <a:ext uri="{FF2B5EF4-FFF2-40B4-BE49-F238E27FC236}">
                <a16:creationId xmlns:a16="http://schemas.microsoft.com/office/drawing/2014/main" id="{DBFE31FD-854C-4EF3-9E97-5D8787374205}"/>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3829762-138C-41F6-8330-50638963D21E}" type="datetime1">
              <a:rPr kumimoji="0" lang="zh-CN" altLang="en-US"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2022/3/7 Monday</a:t>
            </a:fld>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81925" name="灯片编号占位符 4">
            <a:extLst>
              <a:ext uri="{FF2B5EF4-FFF2-40B4-BE49-F238E27FC236}">
                <a16:creationId xmlns:a16="http://schemas.microsoft.com/office/drawing/2014/main" id="{B24ADE22-402E-4096-B241-61471C586765}"/>
              </a:ext>
            </a:extLst>
          </p:cNvPr>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2A5D3D01-EB10-466F-B60C-61F7625EF00E}"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78</a:t>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F8216E11-58E8-4A3D-8AAA-A51EE465C766}"/>
              </a:ext>
            </a:extLst>
          </p:cNvPr>
          <p:cNvGrpSpPr>
            <a:grpSpLocks/>
          </p:cNvGrpSpPr>
          <p:nvPr/>
        </p:nvGrpSpPr>
        <p:grpSpPr bwMode="auto">
          <a:xfrm>
            <a:off x="5202238" y="1628775"/>
            <a:ext cx="3452812" cy="3330575"/>
            <a:chOff x="3249" y="1310"/>
            <a:chExt cx="2175" cy="2012"/>
          </a:xfrm>
        </p:grpSpPr>
        <p:sp>
          <p:nvSpPr>
            <p:cNvPr id="226313" name="Rectangle 3">
              <a:extLst>
                <a:ext uri="{FF2B5EF4-FFF2-40B4-BE49-F238E27FC236}">
                  <a16:creationId xmlns:a16="http://schemas.microsoft.com/office/drawing/2014/main" id="{D58DE6FE-78AA-4D76-9618-DFA9D52683F0}"/>
                </a:ext>
              </a:extLst>
            </p:cNvPr>
            <p:cNvSpPr>
              <a:spLocks noChangeArrowheads="1"/>
            </p:cNvSpPr>
            <p:nvPr/>
          </p:nvSpPr>
          <p:spPr bwMode="auto">
            <a:xfrm>
              <a:off x="3249" y="1310"/>
              <a:ext cx="2126" cy="2012"/>
            </a:xfrm>
            <a:prstGeom prst="rect">
              <a:avLst/>
            </a:prstGeom>
            <a:solidFill>
              <a:schemeClr val="accent1"/>
            </a:solidFill>
            <a:ln>
              <a:noFill/>
            </a:ln>
            <a:extLst>
              <a:ext uri="{91240B29-F687-4F45-9708-019B960494DF}">
                <a14:hiddenLine xmlns:a14="http://schemas.microsoft.com/office/drawing/2010/main" w="44450">
                  <a:solidFill>
                    <a:srgbClr val="000000"/>
                  </a:solidFill>
                  <a:miter lim="800000"/>
                  <a:headEnd/>
                  <a:tailEnd/>
                </a14:hiddenLine>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26314" name="Group 4">
              <a:extLst>
                <a:ext uri="{FF2B5EF4-FFF2-40B4-BE49-F238E27FC236}">
                  <a16:creationId xmlns:a16="http://schemas.microsoft.com/office/drawing/2014/main" id="{3286AE89-7FE9-4BD2-96F9-7A295735489A}"/>
                </a:ext>
              </a:extLst>
            </p:cNvPr>
            <p:cNvGrpSpPr>
              <a:grpSpLocks/>
            </p:cNvGrpSpPr>
            <p:nvPr/>
          </p:nvGrpSpPr>
          <p:grpSpPr bwMode="auto">
            <a:xfrm>
              <a:off x="3264" y="1334"/>
              <a:ext cx="2160" cy="1903"/>
              <a:chOff x="3168" y="1334"/>
              <a:chExt cx="2160" cy="1882"/>
            </a:xfrm>
          </p:grpSpPr>
          <p:grpSp>
            <p:nvGrpSpPr>
              <p:cNvPr id="226319" name="Group 5">
                <a:extLst>
                  <a:ext uri="{FF2B5EF4-FFF2-40B4-BE49-F238E27FC236}">
                    <a16:creationId xmlns:a16="http://schemas.microsoft.com/office/drawing/2014/main" id="{9F3B2928-FA9D-40F4-AA1A-A242F4A991BC}"/>
                  </a:ext>
                </a:extLst>
              </p:cNvPr>
              <p:cNvGrpSpPr>
                <a:grpSpLocks/>
              </p:cNvGrpSpPr>
              <p:nvPr/>
            </p:nvGrpSpPr>
            <p:grpSpPr bwMode="auto">
              <a:xfrm>
                <a:off x="4224" y="2288"/>
                <a:ext cx="432" cy="480"/>
                <a:chOff x="1440" y="2208"/>
                <a:chExt cx="432" cy="480"/>
              </a:xfrm>
            </p:grpSpPr>
            <p:sp>
              <p:nvSpPr>
                <p:cNvPr id="226354" name="Rectangle 6">
                  <a:extLst>
                    <a:ext uri="{FF2B5EF4-FFF2-40B4-BE49-F238E27FC236}">
                      <a16:creationId xmlns:a16="http://schemas.microsoft.com/office/drawing/2014/main" id="{27AFD2B4-FA28-47BE-BA3E-80B0EE4C7DAE}"/>
                    </a:ext>
                  </a:extLst>
                </p:cNvPr>
                <p:cNvSpPr>
                  <a:spLocks noChangeArrowheads="1"/>
                </p:cNvSpPr>
                <p:nvPr/>
              </p:nvSpPr>
              <p:spPr bwMode="auto">
                <a:xfrm>
                  <a:off x="1488" y="2208"/>
                  <a:ext cx="336" cy="480"/>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55" name="AutoShape 7">
                  <a:extLst>
                    <a:ext uri="{FF2B5EF4-FFF2-40B4-BE49-F238E27FC236}">
                      <a16:creationId xmlns:a16="http://schemas.microsoft.com/office/drawing/2014/main" id="{1875D47F-BA6D-4579-9CFC-68DF8C73B3E7}"/>
                    </a:ext>
                  </a:extLst>
                </p:cNvPr>
                <p:cNvSpPr>
                  <a:spLocks noChangeArrowheads="1"/>
                </p:cNvSpPr>
                <p:nvPr/>
              </p:nvSpPr>
              <p:spPr bwMode="auto">
                <a:xfrm rot="5400000">
                  <a:off x="1560" y="2232"/>
                  <a:ext cx="192" cy="144"/>
                </a:xfrm>
                <a:prstGeom prst="triangle">
                  <a:avLst>
                    <a:gd name="adj" fmla="val 50000"/>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56" name="Text Box 8">
                  <a:extLst>
                    <a:ext uri="{FF2B5EF4-FFF2-40B4-BE49-F238E27FC236}">
                      <a16:creationId xmlns:a16="http://schemas.microsoft.com/office/drawing/2014/main" id="{7D8C9FA8-AC93-4E17-B997-86DDA5BE189E}"/>
                    </a:ext>
                  </a:extLst>
                </p:cNvPr>
                <p:cNvSpPr txBox="1">
                  <a:spLocks noChangeArrowheads="1"/>
                </p:cNvSpPr>
                <p:nvPr/>
              </p:nvSpPr>
              <p:spPr bwMode="auto">
                <a:xfrm>
                  <a:off x="1440" y="2448"/>
                  <a:ext cx="24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 +</a:t>
                  </a:r>
                </a:p>
              </p:txBody>
            </p:sp>
            <p:sp>
              <p:nvSpPr>
                <p:cNvPr id="226357" name="Text Box 9">
                  <a:extLst>
                    <a:ext uri="{FF2B5EF4-FFF2-40B4-BE49-F238E27FC236}">
                      <a16:creationId xmlns:a16="http://schemas.microsoft.com/office/drawing/2014/main" id="{24DEA2BB-A6BA-4646-8DCF-093CFA2B9933}"/>
                    </a:ext>
                  </a:extLst>
                </p:cNvPr>
                <p:cNvSpPr txBox="1">
                  <a:spLocks noChangeArrowheads="1"/>
                </p:cNvSpPr>
                <p:nvPr/>
              </p:nvSpPr>
              <p:spPr bwMode="auto">
                <a:xfrm>
                  <a:off x="1632" y="2352"/>
                  <a:ext cx="24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 +</a:t>
                  </a:r>
                </a:p>
              </p:txBody>
            </p:sp>
            <p:sp>
              <p:nvSpPr>
                <p:cNvPr id="226358" name="Text Box 10">
                  <a:extLst>
                    <a:ext uri="{FF2B5EF4-FFF2-40B4-BE49-F238E27FC236}">
                      <a16:creationId xmlns:a16="http://schemas.microsoft.com/office/drawing/2014/main" id="{B9493004-A5BC-4A3E-B0A5-00B95DEF20AE}"/>
                    </a:ext>
                  </a:extLst>
                </p:cNvPr>
                <p:cNvSpPr txBox="1">
                  <a:spLocks noChangeArrowheads="1"/>
                </p:cNvSpPr>
                <p:nvPr/>
              </p:nvSpPr>
              <p:spPr bwMode="auto">
                <a:xfrm>
                  <a:off x="1440" y="2304"/>
                  <a:ext cx="24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a:t>
                  </a:r>
                </a:p>
              </p:txBody>
            </p:sp>
          </p:grpSp>
          <p:sp>
            <p:nvSpPr>
              <p:cNvPr id="226320" name="Rectangle 11">
                <a:extLst>
                  <a:ext uri="{FF2B5EF4-FFF2-40B4-BE49-F238E27FC236}">
                    <a16:creationId xmlns:a16="http://schemas.microsoft.com/office/drawing/2014/main" id="{4D4A2A6C-2685-44BF-AA41-AB75AD358231}"/>
                  </a:ext>
                </a:extLst>
              </p:cNvPr>
              <p:cNvSpPr>
                <a:spLocks noChangeArrowheads="1"/>
              </p:cNvSpPr>
              <p:nvPr/>
            </p:nvSpPr>
            <p:spPr bwMode="auto">
              <a:xfrm>
                <a:off x="3648" y="2448"/>
                <a:ext cx="288" cy="96"/>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1" name="Line 12">
                <a:extLst>
                  <a:ext uri="{FF2B5EF4-FFF2-40B4-BE49-F238E27FC236}">
                    <a16:creationId xmlns:a16="http://schemas.microsoft.com/office/drawing/2014/main" id="{932C4C18-C376-4F79-9D05-96D36467FDD1}"/>
                  </a:ext>
                </a:extLst>
              </p:cNvPr>
              <p:cNvSpPr>
                <a:spLocks noChangeShapeType="1"/>
              </p:cNvSpPr>
              <p:nvPr/>
            </p:nvSpPr>
            <p:spPr bwMode="auto">
              <a:xfrm>
                <a:off x="3936" y="2496"/>
                <a:ext cx="336"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2" name="Rectangle 13">
                <a:extLst>
                  <a:ext uri="{FF2B5EF4-FFF2-40B4-BE49-F238E27FC236}">
                    <a16:creationId xmlns:a16="http://schemas.microsoft.com/office/drawing/2014/main" id="{ED381694-145F-4967-B37C-147CB91BB1FF}"/>
                  </a:ext>
                </a:extLst>
              </p:cNvPr>
              <p:cNvSpPr>
                <a:spLocks noChangeArrowheads="1"/>
              </p:cNvSpPr>
              <p:nvPr/>
            </p:nvSpPr>
            <p:spPr bwMode="auto">
              <a:xfrm>
                <a:off x="4224" y="1968"/>
                <a:ext cx="192" cy="96"/>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26323" name="Group 14">
                <a:extLst>
                  <a:ext uri="{FF2B5EF4-FFF2-40B4-BE49-F238E27FC236}">
                    <a16:creationId xmlns:a16="http://schemas.microsoft.com/office/drawing/2014/main" id="{886275E6-BEE9-41C9-AE1C-0D96B05AE7C9}"/>
                  </a:ext>
                </a:extLst>
              </p:cNvPr>
              <p:cNvGrpSpPr>
                <a:grpSpLocks/>
              </p:cNvGrpSpPr>
              <p:nvPr/>
            </p:nvGrpSpPr>
            <p:grpSpPr bwMode="auto">
              <a:xfrm>
                <a:off x="4608" y="1968"/>
                <a:ext cx="72" cy="96"/>
                <a:chOff x="1440" y="3648"/>
                <a:chExt cx="72" cy="96"/>
              </a:xfrm>
            </p:grpSpPr>
            <p:sp>
              <p:nvSpPr>
                <p:cNvPr id="226352" name="Line 15">
                  <a:extLst>
                    <a:ext uri="{FF2B5EF4-FFF2-40B4-BE49-F238E27FC236}">
                      <a16:creationId xmlns:a16="http://schemas.microsoft.com/office/drawing/2014/main" id="{AD4DDDD8-E26B-4E11-9045-18F99AF53BED}"/>
                    </a:ext>
                  </a:extLst>
                </p:cNvPr>
                <p:cNvSpPr>
                  <a:spLocks noChangeShapeType="1"/>
                </p:cNvSpPr>
                <p:nvPr/>
              </p:nvSpPr>
              <p:spPr bwMode="auto">
                <a:xfrm>
                  <a:off x="1440" y="3648"/>
                  <a:ext cx="0" cy="96"/>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53" name="Line 16">
                  <a:extLst>
                    <a:ext uri="{FF2B5EF4-FFF2-40B4-BE49-F238E27FC236}">
                      <a16:creationId xmlns:a16="http://schemas.microsoft.com/office/drawing/2014/main" id="{FB15886B-372A-4066-8227-9550A5DF672E}"/>
                    </a:ext>
                  </a:extLst>
                </p:cNvPr>
                <p:cNvSpPr>
                  <a:spLocks noChangeShapeType="1"/>
                </p:cNvSpPr>
                <p:nvPr/>
              </p:nvSpPr>
              <p:spPr bwMode="auto">
                <a:xfrm>
                  <a:off x="1512" y="3648"/>
                  <a:ext cx="0" cy="96"/>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sp>
            <p:nvSpPr>
              <p:cNvPr id="226324" name="Line 17">
                <a:extLst>
                  <a:ext uri="{FF2B5EF4-FFF2-40B4-BE49-F238E27FC236}">
                    <a16:creationId xmlns:a16="http://schemas.microsoft.com/office/drawing/2014/main" id="{37179F6F-8123-44C0-B0D7-000D6DDD1F27}"/>
                  </a:ext>
                </a:extLst>
              </p:cNvPr>
              <p:cNvSpPr>
                <a:spLocks noChangeShapeType="1"/>
              </p:cNvSpPr>
              <p:nvPr/>
            </p:nvSpPr>
            <p:spPr bwMode="auto">
              <a:xfrm flipV="1">
                <a:off x="4032" y="1632"/>
                <a:ext cx="0" cy="864"/>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5" name="Line 18">
                <a:extLst>
                  <a:ext uri="{FF2B5EF4-FFF2-40B4-BE49-F238E27FC236}">
                    <a16:creationId xmlns:a16="http://schemas.microsoft.com/office/drawing/2014/main" id="{779B18E4-999B-4C4D-9A03-FDB66CB80D09}"/>
                  </a:ext>
                </a:extLst>
              </p:cNvPr>
              <p:cNvSpPr>
                <a:spLocks noChangeShapeType="1"/>
              </p:cNvSpPr>
              <p:nvPr/>
            </p:nvSpPr>
            <p:spPr bwMode="auto">
              <a:xfrm>
                <a:off x="4032" y="2016"/>
                <a:ext cx="192"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6" name="Line 19">
                <a:extLst>
                  <a:ext uri="{FF2B5EF4-FFF2-40B4-BE49-F238E27FC236}">
                    <a16:creationId xmlns:a16="http://schemas.microsoft.com/office/drawing/2014/main" id="{5138BE50-CC89-4AC1-8D3D-7EE7A47E86DB}"/>
                  </a:ext>
                </a:extLst>
              </p:cNvPr>
              <p:cNvSpPr>
                <a:spLocks noChangeShapeType="1"/>
              </p:cNvSpPr>
              <p:nvPr/>
            </p:nvSpPr>
            <p:spPr bwMode="auto">
              <a:xfrm>
                <a:off x="4416" y="2016"/>
                <a:ext cx="192"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7" name="Line 20">
                <a:extLst>
                  <a:ext uri="{FF2B5EF4-FFF2-40B4-BE49-F238E27FC236}">
                    <a16:creationId xmlns:a16="http://schemas.microsoft.com/office/drawing/2014/main" id="{A4D12BC9-C83A-4BA3-A013-372D6EAC2F73}"/>
                  </a:ext>
                </a:extLst>
              </p:cNvPr>
              <p:cNvSpPr>
                <a:spLocks noChangeShapeType="1"/>
              </p:cNvSpPr>
              <p:nvPr/>
            </p:nvSpPr>
            <p:spPr bwMode="auto">
              <a:xfrm>
                <a:off x="4608" y="2592"/>
                <a:ext cx="432"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8" name="Line 21">
                <a:extLst>
                  <a:ext uri="{FF2B5EF4-FFF2-40B4-BE49-F238E27FC236}">
                    <a16:creationId xmlns:a16="http://schemas.microsoft.com/office/drawing/2014/main" id="{E5DCB205-13EC-435A-ABA5-E97F48576B35}"/>
                  </a:ext>
                </a:extLst>
              </p:cNvPr>
              <p:cNvSpPr>
                <a:spLocks noChangeShapeType="1"/>
              </p:cNvSpPr>
              <p:nvPr/>
            </p:nvSpPr>
            <p:spPr bwMode="auto">
              <a:xfrm flipV="1">
                <a:off x="4848" y="1632"/>
                <a:ext cx="0" cy="96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29" name="Line 22">
                <a:extLst>
                  <a:ext uri="{FF2B5EF4-FFF2-40B4-BE49-F238E27FC236}">
                    <a16:creationId xmlns:a16="http://schemas.microsoft.com/office/drawing/2014/main" id="{9C984179-D819-4964-B840-BBA26E5600D3}"/>
                  </a:ext>
                </a:extLst>
              </p:cNvPr>
              <p:cNvSpPr>
                <a:spLocks noChangeShapeType="1"/>
              </p:cNvSpPr>
              <p:nvPr/>
            </p:nvSpPr>
            <p:spPr bwMode="auto">
              <a:xfrm flipH="1">
                <a:off x="4680" y="2016"/>
                <a:ext cx="159"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0" name="Text Box 23">
                <a:extLst>
                  <a:ext uri="{FF2B5EF4-FFF2-40B4-BE49-F238E27FC236}">
                    <a16:creationId xmlns:a16="http://schemas.microsoft.com/office/drawing/2014/main" id="{731916CF-BBAE-4D38-8762-1019DE4ED093}"/>
                  </a:ext>
                </a:extLst>
              </p:cNvPr>
              <p:cNvSpPr txBox="1">
                <a:spLocks noChangeArrowheads="1"/>
              </p:cNvSpPr>
              <p:nvPr/>
            </p:nvSpPr>
            <p:spPr bwMode="auto">
              <a:xfrm>
                <a:off x="3168" y="2208"/>
                <a:ext cx="3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in</a:t>
                </a:r>
                <a:endParaRPr kumimoji="1" lang="en-US" altLang="zh-CN" sz="2400" b="1" i="0" u="none" strike="noStrike" kern="1200" cap="none" spc="0" normalizeH="0" baseline="-2500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226331" name="Text Box 24">
                <a:extLst>
                  <a:ext uri="{FF2B5EF4-FFF2-40B4-BE49-F238E27FC236}">
                    <a16:creationId xmlns:a16="http://schemas.microsoft.com/office/drawing/2014/main" id="{6CEFA176-FAFF-41EE-B686-8CA34E7A95EC}"/>
                  </a:ext>
                </a:extLst>
              </p:cNvPr>
              <p:cNvSpPr txBox="1">
                <a:spLocks noChangeArrowheads="1"/>
              </p:cNvSpPr>
              <p:nvPr/>
            </p:nvSpPr>
            <p:spPr bwMode="auto">
              <a:xfrm>
                <a:off x="3648" y="2160"/>
                <a:ext cx="3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sp>
            <p:nvSpPr>
              <p:cNvPr id="226332" name="Rectangle 25">
                <a:extLst>
                  <a:ext uri="{FF2B5EF4-FFF2-40B4-BE49-F238E27FC236}">
                    <a16:creationId xmlns:a16="http://schemas.microsoft.com/office/drawing/2014/main" id="{00481E18-AD93-475B-ABE0-F0072D676D95}"/>
                  </a:ext>
                </a:extLst>
              </p:cNvPr>
              <p:cNvSpPr>
                <a:spLocks noChangeArrowheads="1"/>
              </p:cNvSpPr>
              <p:nvPr/>
            </p:nvSpPr>
            <p:spPr bwMode="auto">
              <a:xfrm>
                <a:off x="4128" y="2832"/>
                <a:ext cx="96" cy="240"/>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3" name="Line 26">
                <a:extLst>
                  <a:ext uri="{FF2B5EF4-FFF2-40B4-BE49-F238E27FC236}">
                    <a16:creationId xmlns:a16="http://schemas.microsoft.com/office/drawing/2014/main" id="{BB307E4D-C188-4EE6-BDD5-CE6F79852CF2}"/>
                  </a:ext>
                </a:extLst>
              </p:cNvPr>
              <p:cNvSpPr>
                <a:spLocks noChangeShapeType="1"/>
              </p:cNvSpPr>
              <p:nvPr/>
            </p:nvSpPr>
            <p:spPr bwMode="auto">
              <a:xfrm flipH="1">
                <a:off x="4176" y="2640"/>
                <a:ext cx="96"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4" name="Line 27">
                <a:extLst>
                  <a:ext uri="{FF2B5EF4-FFF2-40B4-BE49-F238E27FC236}">
                    <a16:creationId xmlns:a16="http://schemas.microsoft.com/office/drawing/2014/main" id="{E79B3340-901B-4EDC-ABEC-7ACB027EE278}"/>
                  </a:ext>
                </a:extLst>
              </p:cNvPr>
              <p:cNvSpPr>
                <a:spLocks noChangeShapeType="1"/>
              </p:cNvSpPr>
              <p:nvPr/>
            </p:nvSpPr>
            <p:spPr bwMode="auto">
              <a:xfrm>
                <a:off x="4176" y="2640"/>
                <a:ext cx="0" cy="192"/>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5" name="Line 28">
                <a:extLst>
                  <a:ext uri="{FF2B5EF4-FFF2-40B4-BE49-F238E27FC236}">
                    <a16:creationId xmlns:a16="http://schemas.microsoft.com/office/drawing/2014/main" id="{5B4262AE-FC08-485A-8521-DC2ED472CA2C}"/>
                  </a:ext>
                </a:extLst>
              </p:cNvPr>
              <p:cNvSpPr>
                <a:spLocks noChangeShapeType="1"/>
              </p:cNvSpPr>
              <p:nvPr/>
            </p:nvSpPr>
            <p:spPr bwMode="auto">
              <a:xfrm>
                <a:off x="4176" y="3072"/>
                <a:ext cx="0" cy="144"/>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6" name="Line 29">
                <a:extLst>
                  <a:ext uri="{FF2B5EF4-FFF2-40B4-BE49-F238E27FC236}">
                    <a16:creationId xmlns:a16="http://schemas.microsoft.com/office/drawing/2014/main" id="{114794B2-B85B-4908-82BF-6D80D1DB4D82}"/>
                  </a:ext>
                </a:extLst>
              </p:cNvPr>
              <p:cNvSpPr>
                <a:spLocks noChangeShapeType="1"/>
              </p:cNvSpPr>
              <p:nvPr/>
            </p:nvSpPr>
            <p:spPr bwMode="auto">
              <a:xfrm>
                <a:off x="4104" y="3216"/>
                <a:ext cx="144"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7" name="Line 30">
                <a:extLst>
                  <a:ext uri="{FF2B5EF4-FFF2-40B4-BE49-F238E27FC236}">
                    <a16:creationId xmlns:a16="http://schemas.microsoft.com/office/drawing/2014/main" id="{557F3A36-6C9B-42EF-A613-73E45BE35F4B}"/>
                  </a:ext>
                </a:extLst>
              </p:cNvPr>
              <p:cNvSpPr>
                <a:spLocks noChangeShapeType="1"/>
              </p:cNvSpPr>
              <p:nvPr/>
            </p:nvSpPr>
            <p:spPr bwMode="auto">
              <a:xfrm flipH="1">
                <a:off x="3984" y="3168"/>
                <a:ext cx="192"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8" name="Line 31">
                <a:extLst>
                  <a:ext uri="{FF2B5EF4-FFF2-40B4-BE49-F238E27FC236}">
                    <a16:creationId xmlns:a16="http://schemas.microsoft.com/office/drawing/2014/main" id="{2952D7C9-CC77-4281-AA6C-6FD7145A0AD2}"/>
                  </a:ext>
                </a:extLst>
              </p:cNvPr>
              <p:cNvSpPr>
                <a:spLocks noChangeShapeType="1"/>
              </p:cNvSpPr>
              <p:nvPr/>
            </p:nvSpPr>
            <p:spPr bwMode="auto">
              <a:xfrm>
                <a:off x="3992" y="2976"/>
                <a:ext cx="0" cy="192"/>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39" name="Line 32">
                <a:extLst>
                  <a:ext uri="{FF2B5EF4-FFF2-40B4-BE49-F238E27FC236}">
                    <a16:creationId xmlns:a16="http://schemas.microsoft.com/office/drawing/2014/main" id="{D4659B7D-CCEF-494A-AED1-ABFD4F92A783}"/>
                  </a:ext>
                </a:extLst>
              </p:cNvPr>
              <p:cNvSpPr>
                <a:spLocks noChangeShapeType="1"/>
              </p:cNvSpPr>
              <p:nvPr/>
            </p:nvSpPr>
            <p:spPr bwMode="auto">
              <a:xfrm>
                <a:off x="3992" y="2976"/>
                <a:ext cx="144" cy="0"/>
              </a:xfrm>
              <a:prstGeom prst="line">
                <a:avLst/>
              </a:prstGeom>
              <a:noFill/>
              <a:ln w="444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40" name="Text Box 33">
                <a:extLst>
                  <a:ext uri="{FF2B5EF4-FFF2-40B4-BE49-F238E27FC236}">
                    <a16:creationId xmlns:a16="http://schemas.microsoft.com/office/drawing/2014/main" id="{44162818-4FCE-4A76-8011-47234AC2D56D}"/>
                  </a:ext>
                </a:extLst>
              </p:cNvPr>
              <p:cNvSpPr txBox="1">
                <a:spLocks noChangeArrowheads="1"/>
              </p:cNvSpPr>
              <p:nvPr/>
            </p:nvSpPr>
            <p:spPr bwMode="auto">
              <a:xfrm>
                <a:off x="4272" y="2928"/>
                <a:ext cx="3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bal</a:t>
                </a:r>
              </a:p>
            </p:txBody>
          </p:sp>
          <p:sp>
            <p:nvSpPr>
              <p:cNvPr id="226341" name="Text Box 34">
                <a:extLst>
                  <a:ext uri="{FF2B5EF4-FFF2-40B4-BE49-F238E27FC236}">
                    <a16:creationId xmlns:a16="http://schemas.microsoft.com/office/drawing/2014/main" id="{353624D4-2453-49CC-B57A-41632126BB8A}"/>
                  </a:ext>
                </a:extLst>
              </p:cNvPr>
              <p:cNvSpPr txBox="1">
                <a:spLocks noChangeArrowheads="1"/>
              </p:cNvSpPr>
              <p:nvPr/>
            </p:nvSpPr>
            <p:spPr bwMode="auto">
              <a:xfrm>
                <a:off x="4128" y="1728"/>
                <a:ext cx="3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226342" name="Text Box 35">
                <a:extLst>
                  <a:ext uri="{FF2B5EF4-FFF2-40B4-BE49-F238E27FC236}">
                    <a16:creationId xmlns:a16="http://schemas.microsoft.com/office/drawing/2014/main" id="{66CBF8F1-07C8-4616-A3B1-C4F92D4F5058}"/>
                  </a:ext>
                </a:extLst>
              </p:cNvPr>
              <p:cNvSpPr txBox="1">
                <a:spLocks noChangeArrowheads="1"/>
              </p:cNvSpPr>
              <p:nvPr/>
            </p:nvSpPr>
            <p:spPr bwMode="auto">
              <a:xfrm>
                <a:off x="4464" y="1728"/>
                <a:ext cx="33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226343" name="Rectangle 36">
                <a:extLst>
                  <a:ext uri="{FF2B5EF4-FFF2-40B4-BE49-F238E27FC236}">
                    <a16:creationId xmlns:a16="http://schemas.microsoft.com/office/drawing/2014/main" id="{59B6CE9A-4C4C-45FE-A565-AE5EF24835D4}"/>
                  </a:ext>
                </a:extLst>
              </p:cNvPr>
              <p:cNvSpPr>
                <a:spLocks noChangeArrowheads="1"/>
              </p:cNvSpPr>
              <p:nvPr/>
            </p:nvSpPr>
            <p:spPr bwMode="auto">
              <a:xfrm>
                <a:off x="4272" y="1584"/>
                <a:ext cx="336" cy="96"/>
              </a:xfrm>
              <a:prstGeom prst="rect">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44" name="Line 37">
                <a:extLst>
                  <a:ext uri="{FF2B5EF4-FFF2-40B4-BE49-F238E27FC236}">
                    <a16:creationId xmlns:a16="http://schemas.microsoft.com/office/drawing/2014/main" id="{756F9B9D-154C-486E-9956-E3F4BCDE8B2C}"/>
                  </a:ext>
                </a:extLst>
              </p:cNvPr>
              <p:cNvSpPr>
                <a:spLocks noChangeShapeType="1"/>
              </p:cNvSpPr>
              <p:nvPr/>
            </p:nvSpPr>
            <p:spPr bwMode="auto">
              <a:xfrm>
                <a:off x="4032" y="1632"/>
                <a:ext cx="240"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45" name="Line 38">
                <a:extLst>
                  <a:ext uri="{FF2B5EF4-FFF2-40B4-BE49-F238E27FC236}">
                    <a16:creationId xmlns:a16="http://schemas.microsoft.com/office/drawing/2014/main" id="{F1743C7B-BD41-4AFB-84CB-395E1631D8BF}"/>
                  </a:ext>
                </a:extLst>
              </p:cNvPr>
              <p:cNvSpPr>
                <a:spLocks noChangeShapeType="1"/>
              </p:cNvSpPr>
              <p:nvPr/>
            </p:nvSpPr>
            <p:spPr bwMode="auto">
              <a:xfrm flipH="1">
                <a:off x="4608" y="1632"/>
                <a:ext cx="240"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46" name="Text Box 39">
                <a:extLst>
                  <a:ext uri="{FF2B5EF4-FFF2-40B4-BE49-F238E27FC236}">
                    <a16:creationId xmlns:a16="http://schemas.microsoft.com/office/drawing/2014/main" id="{FBEF76E0-5E33-4413-A476-243147494203}"/>
                  </a:ext>
                </a:extLst>
              </p:cNvPr>
              <p:cNvSpPr txBox="1">
                <a:spLocks noChangeArrowheads="1"/>
              </p:cNvSpPr>
              <p:nvPr/>
            </p:nvSpPr>
            <p:spPr bwMode="auto">
              <a:xfrm>
                <a:off x="4272" y="1334"/>
                <a:ext cx="62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a:ln>
                      <a:noFill/>
                    </a:ln>
                    <a:solidFill>
                      <a:srgbClr val="000000"/>
                    </a:solidFill>
                    <a:effectLst/>
                    <a:uLnTx/>
                    <a:uFillTx/>
                    <a:latin typeface="Tahoma" panose="020B0604030504040204" pitchFamily="34" charset="0"/>
                    <a:ea typeface="宋体" panose="02010600030101010101" pitchFamily="2" charset="-122"/>
                    <a:cs typeface="+mn-cs"/>
                  </a:rPr>
                  <a:t>1</a:t>
                </a:r>
              </a:p>
            </p:txBody>
          </p:sp>
          <p:sp>
            <p:nvSpPr>
              <p:cNvPr id="226347" name="Text Box 40">
                <a:extLst>
                  <a:ext uri="{FF2B5EF4-FFF2-40B4-BE49-F238E27FC236}">
                    <a16:creationId xmlns:a16="http://schemas.microsoft.com/office/drawing/2014/main" id="{E46179BC-3859-48CC-A523-D1CD97F387AF}"/>
                  </a:ext>
                </a:extLst>
              </p:cNvPr>
              <p:cNvSpPr txBox="1">
                <a:spLocks noChangeArrowheads="1"/>
              </p:cNvSpPr>
              <p:nvPr/>
            </p:nvSpPr>
            <p:spPr bwMode="auto">
              <a:xfrm>
                <a:off x="3936" y="2470"/>
                <a:ext cx="28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226348" name="Line 41">
                <a:extLst>
                  <a:ext uri="{FF2B5EF4-FFF2-40B4-BE49-F238E27FC236}">
                    <a16:creationId xmlns:a16="http://schemas.microsoft.com/office/drawing/2014/main" id="{6989C306-5303-41CB-9678-F45D0E3E7D22}"/>
                  </a:ext>
                </a:extLst>
              </p:cNvPr>
              <p:cNvSpPr>
                <a:spLocks noChangeShapeType="1"/>
              </p:cNvSpPr>
              <p:nvPr/>
            </p:nvSpPr>
            <p:spPr bwMode="auto">
              <a:xfrm flipH="1">
                <a:off x="3312" y="2496"/>
                <a:ext cx="336" cy="0"/>
              </a:xfrm>
              <a:prstGeom prst="line">
                <a:avLst/>
              </a:prstGeom>
              <a:noFill/>
              <a:ln w="4445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49" name="Oval 42">
                <a:extLst>
                  <a:ext uri="{FF2B5EF4-FFF2-40B4-BE49-F238E27FC236}">
                    <a16:creationId xmlns:a16="http://schemas.microsoft.com/office/drawing/2014/main" id="{BCB0E333-1D88-4B10-B7ED-1114B036B52E}"/>
                  </a:ext>
                </a:extLst>
              </p:cNvPr>
              <p:cNvSpPr>
                <a:spLocks noChangeArrowheads="1"/>
              </p:cNvSpPr>
              <p:nvPr/>
            </p:nvSpPr>
            <p:spPr bwMode="auto">
              <a:xfrm>
                <a:off x="3264" y="2472"/>
                <a:ext cx="48" cy="48"/>
              </a:xfrm>
              <a:prstGeom prst="ellipse">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50" name="Oval 43">
                <a:extLst>
                  <a:ext uri="{FF2B5EF4-FFF2-40B4-BE49-F238E27FC236}">
                    <a16:creationId xmlns:a16="http://schemas.microsoft.com/office/drawing/2014/main" id="{3FEC0346-DFD7-4D8F-9071-D77E64ACFC88}"/>
                  </a:ext>
                </a:extLst>
              </p:cNvPr>
              <p:cNvSpPr>
                <a:spLocks noChangeArrowheads="1"/>
              </p:cNvSpPr>
              <p:nvPr/>
            </p:nvSpPr>
            <p:spPr bwMode="auto">
              <a:xfrm>
                <a:off x="5040" y="2568"/>
                <a:ext cx="48" cy="48"/>
              </a:xfrm>
              <a:prstGeom prst="ellipse">
                <a:avLst/>
              </a:prstGeom>
              <a:noFill/>
              <a:ln w="444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51" name="Text Box 44">
                <a:extLst>
                  <a:ext uri="{FF2B5EF4-FFF2-40B4-BE49-F238E27FC236}">
                    <a16:creationId xmlns:a16="http://schemas.microsoft.com/office/drawing/2014/main" id="{2BC810DC-C652-4A96-A172-A09CBDE95CC1}"/>
                  </a:ext>
                </a:extLst>
              </p:cNvPr>
              <p:cNvSpPr txBox="1">
                <a:spLocks noChangeArrowheads="1"/>
              </p:cNvSpPr>
              <p:nvPr/>
            </p:nvSpPr>
            <p:spPr bwMode="auto">
              <a:xfrm>
                <a:off x="4944" y="2304"/>
                <a:ext cx="38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ex</a:t>
                </a:r>
                <a:endParaRPr kumimoji="1" lang="en-US" altLang="zh-CN" sz="2400" b="1" i="0" u="none" strike="noStrike" kern="1200" cap="none" spc="0" normalizeH="0" baseline="-2500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grpSp>
        <p:sp>
          <p:nvSpPr>
            <p:cNvPr id="226315" name="Oval 45">
              <a:extLst>
                <a:ext uri="{FF2B5EF4-FFF2-40B4-BE49-F238E27FC236}">
                  <a16:creationId xmlns:a16="http://schemas.microsoft.com/office/drawing/2014/main" id="{FF97120D-7813-4FCF-8CC1-718251661F54}"/>
                </a:ext>
              </a:extLst>
            </p:cNvPr>
            <p:cNvSpPr>
              <a:spLocks noChangeArrowheads="1"/>
            </p:cNvSpPr>
            <p:nvPr/>
          </p:nvSpPr>
          <p:spPr bwMode="auto">
            <a:xfrm>
              <a:off x="4113" y="2478"/>
              <a:ext cx="45" cy="45"/>
            </a:xfrm>
            <a:prstGeom prst="ellipse">
              <a:avLst/>
            </a:prstGeom>
            <a:solidFill>
              <a:schemeClr val="tx1"/>
            </a:solidFill>
            <a:ln w="44450">
              <a:solidFill>
                <a:schemeClr val="tx1"/>
              </a:solidFill>
              <a:miter lim="800000"/>
              <a:headEnd/>
              <a:tailEnd/>
            </a:ln>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16" name="Oval 46">
              <a:extLst>
                <a:ext uri="{FF2B5EF4-FFF2-40B4-BE49-F238E27FC236}">
                  <a16:creationId xmlns:a16="http://schemas.microsoft.com/office/drawing/2014/main" id="{EBA9A30D-48DF-41D6-849A-6488CAE5F378}"/>
                </a:ext>
              </a:extLst>
            </p:cNvPr>
            <p:cNvSpPr>
              <a:spLocks noChangeArrowheads="1"/>
            </p:cNvSpPr>
            <p:nvPr/>
          </p:nvSpPr>
          <p:spPr bwMode="auto">
            <a:xfrm>
              <a:off x="4922" y="2574"/>
              <a:ext cx="45" cy="45"/>
            </a:xfrm>
            <a:prstGeom prst="ellipse">
              <a:avLst/>
            </a:prstGeom>
            <a:solidFill>
              <a:schemeClr val="tx1"/>
            </a:solidFill>
            <a:ln w="44450">
              <a:solidFill>
                <a:schemeClr val="tx1"/>
              </a:solidFill>
              <a:miter lim="800000"/>
              <a:headEnd/>
              <a:tailEnd/>
            </a:ln>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17" name="Oval 47">
              <a:extLst>
                <a:ext uri="{FF2B5EF4-FFF2-40B4-BE49-F238E27FC236}">
                  <a16:creationId xmlns:a16="http://schemas.microsoft.com/office/drawing/2014/main" id="{CCF90106-D7CB-4303-9351-73A50CC83186}"/>
                </a:ext>
              </a:extLst>
            </p:cNvPr>
            <p:cNvSpPr>
              <a:spLocks noChangeArrowheads="1"/>
            </p:cNvSpPr>
            <p:nvPr/>
          </p:nvSpPr>
          <p:spPr bwMode="auto">
            <a:xfrm>
              <a:off x="4113" y="1995"/>
              <a:ext cx="45" cy="45"/>
            </a:xfrm>
            <a:prstGeom prst="ellipse">
              <a:avLst/>
            </a:prstGeom>
            <a:solidFill>
              <a:schemeClr val="tx1"/>
            </a:solidFill>
            <a:ln w="44450">
              <a:solidFill>
                <a:schemeClr val="tx1"/>
              </a:solidFill>
              <a:miter lim="800000"/>
              <a:headEnd/>
              <a:tailEnd/>
            </a:ln>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6318" name="Oval 48">
              <a:extLst>
                <a:ext uri="{FF2B5EF4-FFF2-40B4-BE49-F238E27FC236}">
                  <a16:creationId xmlns:a16="http://schemas.microsoft.com/office/drawing/2014/main" id="{BEBD80CB-4D00-40E6-BF5D-23E5DA7AF761}"/>
                </a:ext>
              </a:extLst>
            </p:cNvPr>
            <p:cNvSpPr>
              <a:spLocks noChangeArrowheads="1"/>
            </p:cNvSpPr>
            <p:nvPr/>
          </p:nvSpPr>
          <p:spPr bwMode="auto">
            <a:xfrm>
              <a:off x="4924" y="1992"/>
              <a:ext cx="45" cy="45"/>
            </a:xfrm>
            <a:prstGeom prst="ellipse">
              <a:avLst/>
            </a:prstGeom>
            <a:solidFill>
              <a:schemeClr val="tx1"/>
            </a:solidFill>
            <a:ln w="44450">
              <a:solidFill>
                <a:schemeClr val="tx1"/>
              </a:solidFill>
              <a:miter lim="800000"/>
              <a:headEnd/>
              <a:tailEnd/>
            </a:ln>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sp>
        <p:nvSpPr>
          <p:cNvPr id="393266" name="Rectangle 50">
            <a:extLst>
              <a:ext uri="{FF2B5EF4-FFF2-40B4-BE49-F238E27FC236}">
                <a16:creationId xmlns:a16="http://schemas.microsoft.com/office/drawing/2014/main" id="{246C5006-A466-41F2-AC6F-216995FC7370}"/>
              </a:ext>
            </a:extLst>
          </p:cNvPr>
          <p:cNvSpPr>
            <a:spLocks noChangeArrowheads="1"/>
          </p:cNvSpPr>
          <p:nvPr/>
        </p:nvSpPr>
        <p:spPr bwMode="auto">
          <a:xfrm>
            <a:off x="547688" y="1071563"/>
            <a:ext cx="47244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在实际系统中</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为了避免运算</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放大器长期工作时的</a:t>
            </a:r>
            <a:r>
              <a:rPr kumimoji="1"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零点漂</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移</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常常在</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C</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两端再并接一</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个电阻</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1"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黑体" panose="02010609060101010101" pitchFamily="49" charset="-122"/>
                <a:cs typeface="+mn-cs"/>
              </a:rPr>
              <a:t>1</a:t>
            </a:r>
            <a:r>
              <a:rPr kumimoji="1" lang="en-US" altLang="zh-CN" sz="2800" b="1" i="0" u="none" strike="noStrike" kern="1200" cap="none" spc="0" normalizeH="0" baseline="3000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其值为若干</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以便把放大系数压低一些</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样就成为一个近似的</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PI</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调节</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器</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或称“准</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PI</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调节器”。</a:t>
            </a:r>
          </a:p>
        </p:txBody>
      </p:sp>
      <p:sp>
        <p:nvSpPr>
          <p:cNvPr id="393267" name="Text Box 51">
            <a:extLst>
              <a:ext uri="{FF2B5EF4-FFF2-40B4-BE49-F238E27FC236}">
                <a16:creationId xmlns:a16="http://schemas.microsoft.com/office/drawing/2014/main" id="{FBA2A0D5-1688-4A6D-8F29-6E6C0CFD9B45}"/>
              </a:ext>
            </a:extLst>
          </p:cNvPr>
          <p:cNvSpPr txBox="1">
            <a:spLocks noChangeArrowheads="1"/>
          </p:cNvSpPr>
          <p:nvPr/>
        </p:nvSpPr>
        <p:spPr bwMode="auto">
          <a:xfrm>
            <a:off x="1184275" y="5746750"/>
            <a:ext cx="4500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准</a:t>
            </a:r>
            <a:r>
              <a:rPr kumimoji="1" lang="en-US" altLang="zh-CN"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PI</a:t>
            </a:r>
            <a:r>
              <a:rPr kumimoji="1" lang="zh-CN" altLang="en-US"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调节器稳态放大系数：</a:t>
            </a:r>
          </a:p>
        </p:txBody>
      </p:sp>
      <p:graphicFrame>
        <p:nvGraphicFramePr>
          <p:cNvPr id="393268" name="Object 52">
            <a:extLst>
              <a:ext uri="{FF2B5EF4-FFF2-40B4-BE49-F238E27FC236}">
                <a16:creationId xmlns:a16="http://schemas.microsoft.com/office/drawing/2014/main" id="{2A79268D-2DEA-45FB-A03F-F15E1735688D}"/>
              </a:ext>
            </a:extLst>
          </p:cNvPr>
          <p:cNvGraphicFramePr>
            <a:graphicFrameLocks noChangeAspect="1"/>
          </p:cNvGraphicFramePr>
          <p:nvPr/>
        </p:nvGraphicFramePr>
        <p:xfrm>
          <a:off x="5921375" y="5229225"/>
          <a:ext cx="1800225" cy="1219200"/>
        </p:xfrm>
        <a:graphic>
          <a:graphicData uri="http://schemas.openxmlformats.org/presentationml/2006/ole">
            <mc:AlternateContent xmlns:mc="http://schemas.openxmlformats.org/markup-compatibility/2006">
              <mc:Choice xmlns:v="urn:schemas-microsoft-com:vml" Requires="v">
                <p:oleObj spid="_x0000_s38914" name="公式" r:id="rId3" imgW="596900" imgH="431800" progId="Equation.3">
                  <p:embed/>
                </p:oleObj>
              </mc:Choice>
              <mc:Fallback>
                <p:oleObj name="公式" r:id="rId3" imgW="596900" imgH="431800" progId="Equation.3">
                  <p:embed/>
                  <p:pic>
                    <p:nvPicPr>
                      <p:cNvPr id="393268" name="Object 52">
                        <a:extLst>
                          <a:ext uri="{FF2B5EF4-FFF2-40B4-BE49-F238E27FC236}">
                            <a16:creationId xmlns:a16="http://schemas.microsoft.com/office/drawing/2014/main" id="{2A79268D-2DEA-45FB-A03F-F15E17356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75" y="5229225"/>
                        <a:ext cx="1800225" cy="1219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CC99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3265"/>
                                        </p:tgtEl>
                                        <p:attrNameLst>
                                          <p:attrName>style.visibility</p:attrName>
                                        </p:attrNameLst>
                                      </p:cBhvr>
                                      <p:to>
                                        <p:strVal val="visible"/>
                                      </p:to>
                                    </p:set>
                                    <p:animEffect transition="in" filter="blinds(horizontal)">
                                      <p:cBhvr>
                                        <p:cTn id="7" dur="500"/>
                                        <p:tgtEl>
                                          <p:spTgt spid="3932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93266">
                                            <p:txEl>
                                              <p:pRg st="0" end="0"/>
                                            </p:txEl>
                                          </p:spTgt>
                                        </p:tgtEl>
                                        <p:attrNameLst>
                                          <p:attrName>style.visibility</p:attrName>
                                        </p:attrNameLst>
                                      </p:cBhvr>
                                      <p:to>
                                        <p:strVal val="visible"/>
                                      </p:to>
                                    </p:set>
                                    <p:anim calcmode="lin" valueType="num">
                                      <p:cBhvr additive="base">
                                        <p:cTn id="12" dur="500" fill="hold"/>
                                        <p:tgtEl>
                                          <p:spTgt spid="39326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3266">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93266">
                                            <p:txEl>
                                              <p:pRg st="1" end="1"/>
                                            </p:txEl>
                                          </p:spTgt>
                                        </p:tgtEl>
                                        <p:attrNameLst>
                                          <p:attrName>style.visibility</p:attrName>
                                        </p:attrNameLst>
                                      </p:cBhvr>
                                      <p:to>
                                        <p:strVal val="visible"/>
                                      </p:to>
                                    </p:set>
                                    <p:anim calcmode="lin" valueType="num">
                                      <p:cBhvr additive="base">
                                        <p:cTn id="16" dur="500" fill="hold"/>
                                        <p:tgtEl>
                                          <p:spTgt spid="393266">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93266">
                                            <p:txEl>
                                              <p:pRg st="1" end="1"/>
                                            </p:txEl>
                                          </p:spTgt>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93266">
                                            <p:txEl>
                                              <p:pRg st="2" end="2"/>
                                            </p:txEl>
                                          </p:spTgt>
                                        </p:tgtEl>
                                        <p:attrNameLst>
                                          <p:attrName>style.visibility</p:attrName>
                                        </p:attrNameLst>
                                      </p:cBhvr>
                                      <p:to>
                                        <p:strVal val="visible"/>
                                      </p:to>
                                    </p:set>
                                    <p:anim calcmode="lin" valueType="num">
                                      <p:cBhvr additive="base">
                                        <p:cTn id="20" dur="500" fill="hold"/>
                                        <p:tgtEl>
                                          <p:spTgt spid="393266">
                                            <p:txEl>
                                              <p:pRg st="2" end="2"/>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93266">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393266">
                                            <p:txEl>
                                              <p:pRg st="3" end="3"/>
                                            </p:txEl>
                                          </p:spTgt>
                                        </p:tgtEl>
                                        <p:attrNameLst>
                                          <p:attrName>style.visibility</p:attrName>
                                        </p:attrNameLst>
                                      </p:cBhvr>
                                      <p:to>
                                        <p:strVal val="visible"/>
                                      </p:to>
                                    </p:set>
                                    <p:anim calcmode="lin" valueType="num">
                                      <p:cBhvr additive="base">
                                        <p:cTn id="24" dur="500" fill="hold"/>
                                        <p:tgtEl>
                                          <p:spTgt spid="393266">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93266">
                                            <p:txEl>
                                              <p:pRg st="3" end="3"/>
                                            </p:txEl>
                                          </p:spTgt>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393266">
                                            <p:txEl>
                                              <p:pRg st="4" end="4"/>
                                            </p:txEl>
                                          </p:spTgt>
                                        </p:tgtEl>
                                        <p:attrNameLst>
                                          <p:attrName>style.visibility</p:attrName>
                                        </p:attrNameLst>
                                      </p:cBhvr>
                                      <p:to>
                                        <p:strVal val="visible"/>
                                      </p:to>
                                    </p:set>
                                    <p:anim calcmode="lin" valueType="num">
                                      <p:cBhvr additive="base">
                                        <p:cTn id="28" dur="500" fill="hold"/>
                                        <p:tgtEl>
                                          <p:spTgt spid="393266">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93266">
                                            <p:txEl>
                                              <p:pRg st="4" end="4"/>
                                            </p:txEl>
                                          </p:spTgt>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393266">
                                            <p:txEl>
                                              <p:pRg st="5" end="5"/>
                                            </p:txEl>
                                          </p:spTgt>
                                        </p:tgtEl>
                                        <p:attrNameLst>
                                          <p:attrName>style.visibility</p:attrName>
                                        </p:attrNameLst>
                                      </p:cBhvr>
                                      <p:to>
                                        <p:strVal val="visible"/>
                                      </p:to>
                                    </p:set>
                                    <p:anim calcmode="lin" valueType="num">
                                      <p:cBhvr additive="base">
                                        <p:cTn id="32" dur="500" fill="hold"/>
                                        <p:tgtEl>
                                          <p:spTgt spid="39326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93266">
                                            <p:txEl>
                                              <p:pRg st="5" end="5"/>
                                            </p:txEl>
                                          </p:spTgt>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393266">
                                            <p:txEl>
                                              <p:pRg st="6" end="6"/>
                                            </p:txEl>
                                          </p:spTgt>
                                        </p:tgtEl>
                                        <p:attrNameLst>
                                          <p:attrName>style.visibility</p:attrName>
                                        </p:attrNameLst>
                                      </p:cBhvr>
                                      <p:to>
                                        <p:strVal val="visible"/>
                                      </p:to>
                                    </p:set>
                                    <p:anim calcmode="lin" valueType="num">
                                      <p:cBhvr additive="base">
                                        <p:cTn id="36" dur="500" fill="hold"/>
                                        <p:tgtEl>
                                          <p:spTgt spid="393266">
                                            <p:txEl>
                                              <p:pRg st="6" end="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9326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93267"/>
                                        </p:tgtEl>
                                        <p:attrNameLst>
                                          <p:attrName>style.visibility</p:attrName>
                                        </p:attrNameLst>
                                      </p:cBhvr>
                                      <p:to>
                                        <p:strVal val="visible"/>
                                      </p:to>
                                    </p:set>
                                    <p:animEffect transition="in" filter="blinds(horizontal)">
                                      <p:cBhvr>
                                        <p:cTn id="48" dur="500"/>
                                        <p:tgtEl>
                                          <p:spTgt spid="39326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0" fill="hold" nodeType="clickEffect">
                                  <p:stCondLst>
                                    <p:cond delay="0"/>
                                  </p:stCondLst>
                                  <p:childTnLst>
                                    <p:set>
                                      <p:cBhvr>
                                        <p:cTn id="52" dur="1" fill="hold">
                                          <p:stCondLst>
                                            <p:cond delay="0"/>
                                          </p:stCondLst>
                                        </p:cTn>
                                        <p:tgtEl>
                                          <p:spTgt spid="393268"/>
                                        </p:tgtEl>
                                        <p:attrNameLst>
                                          <p:attrName>style.visibility</p:attrName>
                                        </p:attrNameLst>
                                      </p:cBhvr>
                                      <p:to>
                                        <p:strVal val="visible"/>
                                      </p:to>
                                    </p:set>
                                    <p:anim calcmode="lin" valueType="num">
                                      <p:cBhvr>
                                        <p:cTn id="53" dur="500" fill="hold"/>
                                        <p:tgtEl>
                                          <p:spTgt spid="393268"/>
                                        </p:tgtEl>
                                        <p:attrNameLst>
                                          <p:attrName>ppt_w</p:attrName>
                                        </p:attrNameLst>
                                      </p:cBhvr>
                                      <p:tavLst>
                                        <p:tav tm="0">
                                          <p:val>
                                            <p:fltVal val="0"/>
                                          </p:val>
                                        </p:tav>
                                        <p:tav tm="100000">
                                          <p:val>
                                            <p:strVal val="#ppt_w"/>
                                          </p:val>
                                        </p:tav>
                                      </p:tavLst>
                                    </p:anim>
                                    <p:anim calcmode="lin" valueType="num">
                                      <p:cBhvr>
                                        <p:cTn id="54" dur="500" fill="hold"/>
                                        <p:tgtEl>
                                          <p:spTgt spid="393268"/>
                                        </p:tgtEl>
                                        <p:attrNameLst>
                                          <p:attrName>ppt_h</p:attrName>
                                        </p:attrNameLst>
                                      </p:cBhvr>
                                      <p:tavLst>
                                        <p:tav tm="0">
                                          <p:val>
                                            <p:fltVal val="0"/>
                                          </p:val>
                                        </p:tav>
                                        <p:tav tm="100000">
                                          <p:val>
                                            <p:strVal val="#ppt_h"/>
                                          </p:val>
                                        </p:tav>
                                      </p:tavLst>
                                    </p:anim>
                                    <p:animEffect transition="in" filter="fade">
                                      <p:cBhvr>
                                        <p:cTn id="55" dur="500"/>
                                        <p:tgtEl>
                                          <p:spTgt spid="393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65" grpId="0"/>
      <p:bldP spid="39326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日期占位符 3">
            <a:extLst>
              <a:ext uri="{FF2B5EF4-FFF2-40B4-BE49-F238E27FC236}">
                <a16:creationId xmlns:a16="http://schemas.microsoft.com/office/drawing/2014/main" id="{677B757C-3EE4-49AA-8ACE-EFEBE4F15170}"/>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FC179DB-FC2F-463E-A80E-1FC34D520587}" type="datetime1">
              <a:rPr kumimoji="0" lang="zh-CN" altLang="en-US"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2022/3/7 Monday</a:t>
            </a:fld>
            <a:endParaRPr kumimoji="0" lang="en-US" altLang="zh-CN" sz="1400" b="0" i="0" u="none" strike="noStrike" kern="1200" cap="none" spc="0" normalizeH="0" baseline="0" noProof="0">
              <a:ln>
                <a:noFill/>
              </a:ln>
              <a:solidFill>
                <a:srgbClr val="000000"/>
              </a:solidFill>
              <a:effectLst/>
              <a:uLnTx/>
              <a:uFillTx/>
              <a:latin typeface="Verdana"/>
              <a:ea typeface="宋体" panose="02010600030101010101" pitchFamily="2" charset="-122"/>
              <a:cs typeface="+mn-cs"/>
            </a:endParaRPr>
          </a:p>
        </p:txBody>
      </p:sp>
      <p:sp>
        <p:nvSpPr>
          <p:cNvPr id="224259" name="灯片编号占位符 4">
            <a:extLst>
              <a:ext uri="{FF2B5EF4-FFF2-40B4-BE49-F238E27FC236}">
                <a16:creationId xmlns:a16="http://schemas.microsoft.com/office/drawing/2014/main" id="{6E91CEDF-579E-41E3-AB63-9BAB2A3AE26C}"/>
              </a:ext>
            </a:extLst>
          </p:cNvPr>
          <p:cNvSpPr>
            <a:spLocks noGrp="1"/>
          </p:cNvSpPr>
          <p:nvPr>
            <p:ph type="sldNum" sz="quarter" idx="12"/>
          </p:nvPr>
        </p:nvSpPr>
        <p:spPr>
          <a:xfrm>
            <a:off x="3590925" y="6286500"/>
            <a:ext cx="2895600" cy="457200"/>
          </a:xfrm>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DE6AFE26-B784-4D8A-8B6F-F51CC32508F3}" type="slidenum">
              <a:rPr kumimoji="0" lang="en-US" altLang="zh-CN" sz="1400" b="0"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79</a:t>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91170" name="Rectangle 2">
            <a:extLst>
              <a:ext uri="{FF2B5EF4-FFF2-40B4-BE49-F238E27FC236}">
                <a16:creationId xmlns:a16="http://schemas.microsoft.com/office/drawing/2014/main" id="{081C1CA8-7706-42C5-920D-8D420A9311BF}"/>
              </a:ext>
            </a:extLst>
          </p:cNvPr>
          <p:cNvSpPr>
            <a:spLocks noChangeArrowheads="1"/>
          </p:cNvSpPr>
          <p:nvPr/>
        </p:nvSpPr>
        <p:spPr bwMode="auto">
          <a:xfrm>
            <a:off x="527050" y="608013"/>
            <a:ext cx="66309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当电动机电流低于其截止值时</a:t>
            </a:r>
            <a:r>
              <a:rPr kumimoji="1" lang="en-US" altLang="zh-CN"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(I</a:t>
            </a:r>
            <a:r>
              <a:rPr kumimoji="1" lang="en-US" altLang="zh-CN" sz="2800" b="1" i="0" u="none" strike="noStrike" kern="1200" cap="none" spc="0" normalizeH="0" baseline="-25000" noProof="0">
                <a:ln>
                  <a:noFill/>
                </a:ln>
                <a:solidFill>
                  <a:srgbClr val="67174C"/>
                </a:solidFill>
                <a:effectLst/>
                <a:uLnTx/>
                <a:uFillTx/>
                <a:latin typeface="Times New Roman" panose="02020603050405020304" pitchFamily="18" charset="0"/>
                <a:ea typeface="黑体" panose="02010609060101010101" pitchFamily="49" charset="-122"/>
                <a:cs typeface="+mn-cs"/>
              </a:rPr>
              <a:t>d</a:t>
            </a:r>
            <a:r>
              <a:rPr kumimoji="1" lang="en-US" altLang="zh-CN"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&lt; I</a:t>
            </a:r>
            <a:r>
              <a:rPr kumimoji="1" lang="en-US" altLang="zh-CN" sz="2800" b="1" i="0" u="none" strike="noStrike" kern="1200" cap="none" spc="0" normalizeH="0" baseline="-25000" noProof="0">
                <a:ln>
                  <a:noFill/>
                </a:ln>
                <a:solidFill>
                  <a:srgbClr val="67174C"/>
                </a:solidFill>
                <a:effectLst/>
                <a:uLnTx/>
                <a:uFillTx/>
                <a:latin typeface="Times New Roman" panose="02020603050405020304" pitchFamily="18" charset="0"/>
                <a:ea typeface="黑体" panose="02010609060101010101" pitchFamily="49" charset="-122"/>
                <a:cs typeface="+mn-cs"/>
              </a:rPr>
              <a:t>dcr</a:t>
            </a:r>
            <a:r>
              <a:rPr kumimoji="1" lang="en-US" altLang="zh-CN"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rPr>
              <a:t>):</a:t>
            </a:r>
            <a:endParaRPr kumimoji="0" lang="en-US" altLang="zh-CN" sz="2800" b="1" i="0" u="none" strike="noStrike" kern="1200" cap="none" spc="0" normalizeH="0" baseline="0" noProof="0">
              <a:ln>
                <a:noFill/>
              </a:ln>
              <a:solidFill>
                <a:srgbClr val="67174C"/>
              </a:solidFill>
              <a:effectLst/>
              <a:uLnTx/>
              <a:uFillTx/>
              <a:latin typeface="Times New Roman" panose="02020603050405020304" pitchFamily="18" charset="0"/>
              <a:ea typeface="黑体" panose="02010609060101010101" pitchFamily="49" charset="-122"/>
              <a:cs typeface="+mn-cs"/>
            </a:endParaRPr>
          </a:p>
        </p:txBody>
      </p:sp>
      <p:grpSp>
        <p:nvGrpSpPr>
          <p:cNvPr id="2" name="Group 3">
            <a:extLst>
              <a:ext uri="{FF2B5EF4-FFF2-40B4-BE49-F238E27FC236}">
                <a16:creationId xmlns:a16="http://schemas.microsoft.com/office/drawing/2014/main" id="{47F0FA0B-74CB-48BF-A5E4-186E602CF2CC}"/>
              </a:ext>
            </a:extLst>
          </p:cNvPr>
          <p:cNvGrpSpPr>
            <a:grpSpLocks/>
          </p:cNvGrpSpPr>
          <p:nvPr/>
        </p:nvGrpSpPr>
        <p:grpSpPr bwMode="auto">
          <a:xfrm>
            <a:off x="1511300" y="1316038"/>
            <a:ext cx="5986463" cy="2159000"/>
            <a:chOff x="952" y="1650"/>
            <a:chExt cx="3771" cy="1360"/>
          </a:xfrm>
        </p:grpSpPr>
        <p:sp>
          <p:nvSpPr>
            <p:cNvPr id="227357" name="Rectangle 4">
              <a:extLst>
                <a:ext uri="{FF2B5EF4-FFF2-40B4-BE49-F238E27FC236}">
                  <a16:creationId xmlns:a16="http://schemas.microsoft.com/office/drawing/2014/main" id="{1543F50A-244E-456A-8E6B-113F0077407F}"/>
                </a:ext>
              </a:extLst>
            </p:cNvPr>
            <p:cNvSpPr>
              <a:spLocks noChangeArrowheads="1"/>
            </p:cNvSpPr>
            <p:nvPr/>
          </p:nvSpPr>
          <p:spPr bwMode="auto">
            <a:xfrm>
              <a:off x="952" y="1650"/>
              <a:ext cx="3771" cy="136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27358" name="Group 5">
              <a:extLst>
                <a:ext uri="{FF2B5EF4-FFF2-40B4-BE49-F238E27FC236}">
                  <a16:creationId xmlns:a16="http://schemas.microsoft.com/office/drawing/2014/main" id="{8E8EA81E-925F-4530-9C8B-CF265836583A}"/>
                </a:ext>
              </a:extLst>
            </p:cNvPr>
            <p:cNvGrpSpPr>
              <a:grpSpLocks/>
            </p:cNvGrpSpPr>
            <p:nvPr/>
          </p:nvGrpSpPr>
          <p:grpSpPr bwMode="auto">
            <a:xfrm>
              <a:off x="2566" y="1988"/>
              <a:ext cx="344" cy="288"/>
              <a:chOff x="1392" y="2160"/>
              <a:chExt cx="344" cy="288"/>
            </a:xfrm>
          </p:grpSpPr>
          <p:sp>
            <p:nvSpPr>
              <p:cNvPr id="227401" name="Rectangle 6">
                <a:extLst>
                  <a:ext uri="{FF2B5EF4-FFF2-40B4-BE49-F238E27FC236}">
                    <a16:creationId xmlns:a16="http://schemas.microsoft.com/office/drawing/2014/main" id="{1F50E7C5-7A2D-465B-9457-C3247D721F1B}"/>
                  </a:ext>
                </a:extLst>
              </p:cNvPr>
              <p:cNvSpPr>
                <a:spLocks noChangeArrowheads="1"/>
              </p:cNvSpPr>
              <p:nvPr/>
            </p:nvSpPr>
            <p:spPr bwMode="auto">
              <a:xfrm>
                <a:off x="1392" y="2160"/>
                <a:ext cx="288"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402" name="Text Box 7">
                <a:extLst>
                  <a:ext uri="{FF2B5EF4-FFF2-40B4-BE49-F238E27FC236}">
                    <a16:creationId xmlns:a16="http://schemas.microsoft.com/office/drawing/2014/main" id="{18FB9ADB-18CC-4750-98F6-8B74A0015D7C}"/>
                  </a:ext>
                </a:extLst>
              </p:cNvPr>
              <p:cNvSpPr txBox="1">
                <a:spLocks noChangeArrowheads="1"/>
              </p:cNvSpPr>
              <p:nvPr/>
            </p:nvSpPr>
            <p:spPr bwMode="auto">
              <a:xfrm>
                <a:off x="1400" y="218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s</a:t>
                </a:r>
              </a:p>
            </p:txBody>
          </p:sp>
        </p:grpSp>
        <p:grpSp>
          <p:nvGrpSpPr>
            <p:cNvPr id="227359" name="Group 8">
              <a:extLst>
                <a:ext uri="{FF2B5EF4-FFF2-40B4-BE49-F238E27FC236}">
                  <a16:creationId xmlns:a16="http://schemas.microsoft.com/office/drawing/2014/main" id="{CA4490E6-7DF4-409A-87F4-9127D56B5117}"/>
                </a:ext>
              </a:extLst>
            </p:cNvPr>
            <p:cNvGrpSpPr>
              <a:grpSpLocks/>
            </p:cNvGrpSpPr>
            <p:nvPr/>
          </p:nvGrpSpPr>
          <p:grpSpPr bwMode="auto">
            <a:xfrm>
              <a:off x="2558" y="2612"/>
              <a:ext cx="344" cy="288"/>
              <a:chOff x="1392" y="2160"/>
              <a:chExt cx="344" cy="288"/>
            </a:xfrm>
          </p:grpSpPr>
          <p:sp>
            <p:nvSpPr>
              <p:cNvPr id="227399" name="Rectangle 9">
                <a:extLst>
                  <a:ext uri="{FF2B5EF4-FFF2-40B4-BE49-F238E27FC236}">
                    <a16:creationId xmlns:a16="http://schemas.microsoft.com/office/drawing/2014/main" id="{0D860D59-E582-491A-A830-BFD73CD5A67A}"/>
                  </a:ext>
                </a:extLst>
              </p:cNvPr>
              <p:cNvSpPr>
                <a:spLocks noChangeArrowheads="1"/>
              </p:cNvSpPr>
              <p:nvPr/>
            </p:nvSpPr>
            <p:spPr bwMode="auto">
              <a:xfrm>
                <a:off x="1392" y="2160"/>
                <a:ext cx="288"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400" name="Text Box 10">
                <a:extLst>
                  <a:ext uri="{FF2B5EF4-FFF2-40B4-BE49-F238E27FC236}">
                    <a16:creationId xmlns:a16="http://schemas.microsoft.com/office/drawing/2014/main" id="{758E231D-3CEA-4653-9972-728AFB80EA75}"/>
                  </a:ext>
                </a:extLst>
              </p:cNvPr>
              <p:cNvSpPr txBox="1">
                <a:spLocks noChangeArrowheads="1"/>
              </p:cNvSpPr>
              <p:nvPr/>
            </p:nvSpPr>
            <p:spPr bwMode="auto">
              <a:xfrm>
                <a:off x="1400" y="218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Symbol" panose="05050102010706020507" pitchFamily="18" charset="2"/>
                    <a:ea typeface="宋体" panose="02010600030101010101" pitchFamily="2" charset="-122"/>
                    <a:cs typeface="+mn-cs"/>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 </a:t>
                </a:r>
              </a:p>
            </p:txBody>
          </p:sp>
        </p:grpSp>
        <p:grpSp>
          <p:nvGrpSpPr>
            <p:cNvPr id="227360" name="Group 11">
              <a:extLst>
                <a:ext uri="{FF2B5EF4-FFF2-40B4-BE49-F238E27FC236}">
                  <a16:creationId xmlns:a16="http://schemas.microsoft.com/office/drawing/2014/main" id="{724643CD-AB2D-4B5F-904F-A31D906FC4C1}"/>
                </a:ext>
              </a:extLst>
            </p:cNvPr>
            <p:cNvGrpSpPr>
              <a:grpSpLocks/>
            </p:cNvGrpSpPr>
            <p:nvPr/>
          </p:nvGrpSpPr>
          <p:grpSpPr bwMode="auto">
            <a:xfrm>
              <a:off x="3670" y="1940"/>
              <a:ext cx="472" cy="384"/>
              <a:chOff x="3360" y="2544"/>
              <a:chExt cx="472" cy="384"/>
            </a:xfrm>
          </p:grpSpPr>
          <p:sp>
            <p:nvSpPr>
              <p:cNvPr id="227397" name="Rectangle 12">
                <a:extLst>
                  <a:ext uri="{FF2B5EF4-FFF2-40B4-BE49-F238E27FC236}">
                    <a16:creationId xmlns:a16="http://schemas.microsoft.com/office/drawing/2014/main" id="{B188A9A7-FBC6-4525-8B6F-B1D8CAE53B26}"/>
                  </a:ext>
                </a:extLst>
              </p:cNvPr>
              <p:cNvSpPr>
                <a:spLocks noChangeArrowheads="1"/>
              </p:cNvSpPr>
              <p:nvPr/>
            </p:nvSpPr>
            <p:spPr bwMode="auto">
              <a:xfrm>
                <a:off x="3360" y="2544"/>
                <a:ext cx="432"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98" name="Text Box 13">
                <a:extLst>
                  <a:ext uri="{FF2B5EF4-FFF2-40B4-BE49-F238E27FC236}">
                    <a16:creationId xmlns:a16="http://schemas.microsoft.com/office/drawing/2014/main" id="{D6524DE3-677E-4214-BAAB-1781EA0542A6}"/>
                  </a:ext>
                </a:extLst>
              </p:cNvPr>
              <p:cNvSpPr txBox="1">
                <a:spLocks noChangeArrowheads="1"/>
              </p:cNvSpPr>
              <p:nvPr/>
            </p:nvSpPr>
            <p:spPr bwMode="auto">
              <a:xfrm>
                <a:off x="3360" y="2608"/>
                <a:ext cx="4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1/C</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grpSp>
        <p:sp>
          <p:nvSpPr>
            <p:cNvPr id="227361" name="Text Box 14">
              <a:extLst>
                <a:ext uri="{FF2B5EF4-FFF2-40B4-BE49-F238E27FC236}">
                  <a16:creationId xmlns:a16="http://schemas.microsoft.com/office/drawing/2014/main" id="{5578325E-B658-4994-9922-F4A57CADABE2}"/>
                </a:ext>
              </a:extLst>
            </p:cNvPr>
            <p:cNvSpPr txBox="1">
              <a:spLocks noChangeArrowheads="1"/>
            </p:cNvSpPr>
            <p:nvPr/>
          </p:nvSpPr>
          <p:spPr bwMode="auto">
            <a:xfrm>
              <a:off x="1030" y="1836"/>
              <a:ext cx="4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7362" name="Line 15">
              <a:extLst>
                <a:ext uri="{FF2B5EF4-FFF2-40B4-BE49-F238E27FC236}">
                  <a16:creationId xmlns:a16="http://schemas.microsoft.com/office/drawing/2014/main" id="{30B2C5FA-3061-4C2F-9378-752A1F5E4756}"/>
                </a:ext>
              </a:extLst>
            </p:cNvPr>
            <p:cNvSpPr>
              <a:spLocks noChangeShapeType="1"/>
            </p:cNvSpPr>
            <p:nvPr/>
          </p:nvSpPr>
          <p:spPr bwMode="auto">
            <a:xfrm>
              <a:off x="1158" y="2124"/>
              <a:ext cx="288"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3" name="Line 16">
              <a:extLst>
                <a:ext uri="{FF2B5EF4-FFF2-40B4-BE49-F238E27FC236}">
                  <a16:creationId xmlns:a16="http://schemas.microsoft.com/office/drawing/2014/main" id="{2873D1A0-8B6D-4537-94E3-FCDA7E4A1642}"/>
                </a:ext>
              </a:extLst>
            </p:cNvPr>
            <p:cNvSpPr>
              <a:spLocks noChangeShapeType="1"/>
            </p:cNvSpPr>
            <p:nvPr/>
          </p:nvSpPr>
          <p:spPr bwMode="auto">
            <a:xfrm flipV="1">
              <a:off x="1587" y="2135"/>
              <a:ext cx="317"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4" name="Line 17">
              <a:extLst>
                <a:ext uri="{FF2B5EF4-FFF2-40B4-BE49-F238E27FC236}">
                  <a16:creationId xmlns:a16="http://schemas.microsoft.com/office/drawing/2014/main" id="{24692C95-3944-49A2-A3D9-762CEC8900B3}"/>
                </a:ext>
              </a:extLst>
            </p:cNvPr>
            <p:cNvSpPr>
              <a:spLocks noChangeShapeType="1"/>
            </p:cNvSpPr>
            <p:nvPr/>
          </p:nvSpPr>
          <p:spPr bwMode="auto">
            <a:xfrm>
              <a:off x="2182" y="2132"/>
              <a:ext cx="38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5" name="Line 18">
              <a:extLst>
                <a:ext uri="{FF2B5EF4-FFF2-40B4-BE49-F238E27FC236}">
                  <a16:creationId xmlns:a16="http://schemas.microsoft.com/office/drawing/2014/main" id="{FC4FDC76-87F5-4364-9D92-FBFC6A2D6647}"/>
                </a:ext>
              </a:extLst>
            </p:cNvPr>
            <p:cNvSpPr>
              <a:spLocks noChangeShapeType="1"/>
            </p:cNvSpPr>
            <p:nvPr/>
          </p:nvSpPr>
          <p:spPr bwMode="auto">
            <a:xfrm>
              <a:off x="2857" y="2135"/>
              <a:ext cx="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6" name="Line 19">
              <a:extLst>
                <a:ext uri="{FF2B5EF4-FFF2-40B4-BE49-F238E27FC236}">
                  <a16:creationId xmlns:a16="http://schemas.microsoft.com/office/drawing/2014/main" id="{53841B30-06C7-43FF-BF74-AA918E566903}"/>
                </a:ext>
              </a:extLst>
            </p:cNvPr>
            <p:cNvSpPr>
              <a:spLocks noChangeShapeType="1"/>
            </p:cNvSpPr>
            <p:nvPr/>
          </p:nvSpPr>
          <p:spPr bwMode="auto">
            <a:xfrm flipV="1">
              <a:off x="3356" y="2135"/>
              <a:ext cx="317"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7" name="Line 20">
              <a:extLst>
                <a:ext uri="{FF2B5EF4-FFF2-40B4-BE49-F238E27FC236}">
                  <a16:creationId xmlns:a16="http://schemas.microsoft.com/office/drawing/2014/main" id="{A1F4B516-D3AE-42B1-92E1-75A2208B3227}"/>
                </a:ext>
              </a:extLst>
            </p:cNvPr>
            <p:cNvSpPr>
              <a:spLocks noChangeShapeType="1"/>
            </p:cNvSpPr>
            <p:nvPr/>
          </p:nvSpPr>
          <p:spPr bwMode="auto">
            <a:xfrm>
              <a:off x="4102" y="2132"/>
              <a:ext cx="336"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8" name="Line 21">
              <a:extLst>
                <a:ext uri="{FF2B5EF4-FFF2-40B4-BE49-F238E27FC236}">
                  <a16:creationId xmlns:a16="http://schemas.microsoft.com/office/drawing/2014/main" id="{E4BE52EB-4AED-4C77-B50E-8EDC63B58757}"/>
                </a:ext>
              </a:extLst>
            </p:cNvPr>
            <p:cNvSpPr>
              <a:spLocks noChangeShapeType="1"/>
            </p:cNvSpPr>
            <p:nvPr/>
          </p:nvSpPr>
          <p:spPr bwMode="auto">
            <a:xfrm>
              <a:off x="4246" y="2132"/>
              <a:ext cx="0" cy="62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69" name="Line 22">
              <a:extLst>
                <a:ext uri="{FF2B5EF4-FFF2-40B4-BE49-F238E27FC236}">
                  <a16:creationId xmlns:a16="http://schemas.microsoft.com/office/drawing/2014/main" id="{C14D96CD-FF07-4BE8-951E-141C3F28D6A1}"/>
                </a:ext>
              </a:extLst>
            </p:cNvPr>
            <p:cNvSpPr>
              <a:spLocks noChangeShapeType="1"/>
            </p:cNvSpPr>
            <p:nvPr/>
          </p:nvSpPr>
          <p:spPr bwMode="auto">
            <a:xfrm flipH="1">
              <a:off x="2854" y="2756"/>
              <a:ext cx="139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70" name="Line 23">
              <a:extLst>
                <a:ext uri="{FF2B5EF4-FFF2-40B4-BE49-F238E27FC236}">
                  <a16:creationId xmlns:a16="http://schemas.microsoft.com/office/drawing/2014/main" id="{CC24A50F-D31C-4AAD-BABA-DF1B7B146CFC}"/>
                </a:ext>
              </a:extLst>
            </p:cNvPr>
            <p:cNvSpPr>
              <a:spLocks noChangeShapeType="1"/>
            </p:cNvSpPr>
            <p:nvPr/>
          </p:nvSpPr>
          <p:spPr bwMode="auto">
            <a:xfrm flipH="1">
              <a:off x="1512" y="2762"/>
              <a:ext cx="1043"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71" name="Line 24">
              <a:extLst>
                <a:ext uri="{FF2B5EF4-FFF2-40B4-BE49-F238E27FC236}">
                  <a16:creationId xmlns:a16="http://schemas.microsoft.com/office/drawing/2014/main" id="{C45BA41F-3AAE-442F-AB00-F367555E0FD1}"/>
                </a:ext>
              </a:extLst>
            </p:cNvPr>
            <p:cNvSpPr>
              <a:spLocks noChangeShapeType="1"/>
            </p:cNvSpPr>
            <p:nvPr/>
          </p:nvSpPr>
          <p:spPr bwMode="auto">
            <a:xfrm flipH="1" flipV="1">
              <a:off x="1517" y="2172"/>
              <a:ext cx="0" cy="59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72" name="Text Box 25">
              <a:extLst>
                <a:ext uri="{FF2B5EF4-FFF2-40B4-BE49-F238E27FC236}">
                  <a16:creationId xmlns:a16="http://schemas.microsoft.com/office/drawing/2014/main" id="{4A1D7000-2587-4BF5-8B65-BAAD186FC18A}"/>
                </a:ext>
              </a:extLst>
            </p:cNvPr>
            <p:cNvSpPr txBox="1">
              <a:spLocks noChangeArrowheads="1"/>
            </p:cNvSpPr>
            <p:nvPr/>
          </p:nvSpPr>
          <p:spPr bwMode="auto">
            <a:xfrm>
              <a:off x="2269" y="1848"/>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227373" name="Text Box 26">
              <a:extLst>
                <a:ext uri="{FF2B5EF4-FFF2-40B4-BE49-F238E27FC236}">
                  <a16:creationId xmlns:a16="http://schemas.microsoft.com/office/drawing/2014/main" id="{10DF581B-1171-40D3-8085-7E1B9889C37E}"/>
                </a:ext>
              </a:extLst>
            </p:cNvPr>
            <p:cNvSpPr txBox="1">
              <a:spLocks noChangeArrowheads="1"/>
            </p:cNvSpPr>
            <p:nvPr/>
          </p:nvSpPr>
          <p:spPr bwMode="auto">
            <a:xfrm>
              <a:off x="1548" y="1845"/>
              <a:ext cx="52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p>
          </p:txBody>
        </p:sp>
        <p:sp>
          <p:nvSpPr>
            <p:cNvPr id="227374" name="Line 27">
              <a:extLst>
                <a:ext uri="{FF2B5EF4-FFF2-40B4-BE49-F238E27FC236}">
                  <a16:creationId xmlns:a16="http://schemas.microsoft.com/office/drawing/2014/main" id="{B0E5D52E-4C88-444A-9DFD-8B4105111592}"/>
                </a:ext>
              </a:extLst>
            </p:cNvPr>
            <p:cNvSpPr>
              <a:spLocks noChangeShapeType="1"/>
            </p:cNvSpPr>
            <p:nvPr/>
          </p:nvSpPr>
          <p:spPr bwMode="auto">
            <a:xfrm>
              <a:off x="3286" y="1820"/>
              <a:ext cx="0" cy="24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75" name="Text Box 28">
              <a:extLst>
                <a:ext uri="{FF2B5EF4-FFF2-40B4-BE49-F238E27FC236}">
                  <a16:creationId xmlns:a16="http://schemas.microsoft.com/office/drawing/2014/main" id="{8022B1B1-47D8-4E45-989E-74430D2FA494}"/>
                </a:ext>
              </a:extLst>
            </p:cNvPr>
            <p:cNvSpPr txBox="1">
              <a:spLocks noChangeArrowheads="1"/>
            </p:cNvSpPr>
            <p:nvPr/>
          </p:nvSpPr>
          <p:spPr bwMode="auto">
            <a:xfrm>
              <a:off x="3334" y="1652"/>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endPar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7376" name="Text Box 29">
              <a:extLst>
                <a:ext uri="{FF2B5EF4-FFF2-40B4-BE49-F238E27FC236}">
                  <a16:creationId xmlns:a16="http://schemas.microsoft.com/office/drawing/2014/main" id="{63261A9E-2730-4EB2-9073-CE5F04700AC4}"/>
                </a:ext>
              </a:extLst>
            </p:cNvPr>
            <p:cNvSpPr txBox="1">
              <a:spLocks noChangeArrowheads="1"/>
            </p:cNvSpPr>
            <p:nvPr/>
          </p:nvSpPr>
          <p:spPr bwMode="auto">
            <a:xfrm>
              <a:off x="3430" y="1900"/>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endParaRPr kumimoji="1" lang="en-US" altLang="zh-CN" sz="2400" b="1" i="0" u="none" strike="noStrike" kern="1200" cap="none" spc="0" normalizeH="0" baseline="-2500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7377" name="Text Box 30">
              <a:extLst>
                <a:ext uri="{FF2B5EF4-FFF2-40B4-BE49-F238E27FC236}">
                  <a16:creationId xmlns:a16="http://schemas.microsoft.com/office/drawing/2014/main" id="{02A707AB-31C3-4F20-A247-F6D81E6DA9B4}"/>
                </a:ext>
              </a:extLst>
            </p:cNvPr>
            <p:cNvSpPr txBox="1">
              <a:spLocks noChangeArrowheads="1"/>
            </p:cNvSpPr>
            <p:nvPr/>
          </p:nvSpPr>
          <p:spPr bwMode="auto">
            <a:xfrm>
              <a:off x="4198" y="1844"/>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0" u="none" strike="noStrike" kern="1200" cap="none" spc="0" normalizeH="0" baseline="-2500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7378" name="Text Box 31">
              <a:extLst>
                <a:ext uri="{FF2B5EF4-FFF2-40B4-BE49-F238E27FC236}">
                  <a16:creationId xmlns:a16="http://schemas.microsoft.com/office/drawing/2014/main" id="{97A98CA4-6EE1-4952-8538-0C206C966FD5}"/>
                </a:ext>
              </a:extLst>
            </p:cNvPr>
            <p:cNvSpPr txBox="1">
              <a:spLocks noChangeArrowheads="1"/>
            </p:cNvSpPr>
            <p:nvPr/>
          </p:nvSpPr>
          <p:spPr bwMode="auto">
            <a:xfrm>
              <a:off x="2865" y="1844"/>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d0</a:t>
              </a:r>
              <a:endParaRPr kumimoji="1" lang="en-US" altLang="zh-CN" sz="2400" b="1" i="0" u="none" strike="noStrike" kern="1200" cap="none" spc="0" normalizeH="0" baseline="-2500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7379" name="Text Box 32">
              <a:extLst>
                <a:ext uri="{FF2B5EF4-FFF2-40B4-BE49-F238E27FC236}">
                  <a16:creationId xmlns:a16="http://schemas.microsoft.com/office/drawing/2014/main" id="{FCD2C5B2-8909-47CE-B337-6B4D64D2D403}"/>
                </a:ext>
              </a:extLst>
            </p:cNvPr>
            <p:cNvSpPr txBox="1">
              <a:spLocks noChangeArrowheads="1"/>
            </p:cNvSpPr>
            <p:nvPr/>
          </p:nvSpPr>
          <p:spPr bwMode="auto">
            <a:xfrm>
              <a:off x="1566" y="2220"/>
              <a:ext cx="3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1" lang="en-US" altLang="zh-CN" sz="24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n</a:t>
              </a:r>
            </a:p>
          </p:txBody>
        </p:sp>
        <p:sp>
          <p:nvSpPr>
            <p:cNvPr id="227380" name="Text Box 33">
              <a:extLst>
                <a:ext uri="{FF2B5EF4-FFF2-40B4-BE49-F238E27FC236}">
                  <a16:creationId xmlns:a16="http://schemas.microsoft.com/office/drawing/2014/main" id="{EC34B255-AB3F-417D-97DB-EFD8B9ADC0ED}"/>
                </a:ext>
              </a:extLst>
            </p:cNvPr>
            <p:cNvSpPr txBox="1">
              <a:spLocks noChangeArrowheads="1"/>
            </p:cNvSpPr>
            <p:nvPr/>
          </p:nvSpPr>
          <p:spPr bwMode="auto">
            <a:xfrm>
              <a:off x="1325" y="1905"/>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r>
            </a:p>
          </p:txBody>
        </p:sp>
        <p:sp>
          <p:nvSpPr>
            <p:cNvPr id="227381" name="Text Box 34">
              <a:extLst>
                <a:ext uri="{FF2B5EF4-FFF2-40B4-BE49-F238E27FC236}">
                  <a16:creationId xmlns:a16="http://schemas.microsoft.com/office/drawing/2014/main" id="{6F7865AF-33F1-4BF1-9622-CE106F6C3A67}"/>
                </a:ext>
              </a:extLst>
            </p:cNvPr>
            <p:cNvSpPr txBox="1">
              <a:spLocks noChangeArrowheads="1"/>
            </p:cNvSpPr>
            <p:nvPr/>
          </p:nvSpPr>
          <p:spPr bwMode="auto">
            <a:xfrm>
              <a:off x="3111" y="212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r>
            </a:p>
          </p:txBody>
        </p:sp>
        <p:sp>
          <p:nvSpPr>
            <p:cNvPr id="227382" name="Text Box 35">
              <a:extLst>
                <a:ext uri="{FF2B5EF4-FFF2-40B4-BE49-F238E27FC236}">
                  <a16:creationId xmlns:a16="http://schemas.microsoft.com/office/drawing/2014/main" id="{F914D032-6C02-4ED4-A388-CD472092BC78}"/>
                </a:ext>
              </a:extLst>
            </p:cNvPr>
            <p:cNvSpPr txBox="1">
              <a:spLocks noChangeArrowheads="1"/>
            </p:cNvSpPr>
            <p:nvPr/>
          </p:nvSpPr>
          <p:spPr bwMode="auto">
            <a:xfrm>
              <a:off x="3094" y="179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r>
            </a:p>
          </p:txBody>
        </p:sp>
        <p:sp>
          <p:nvSpPr>
            <p:cNvPr id="227383" name="Text Box 36">
              <a:extLst>
                <a:ext uri="{FF2B5EF4-FFF2-40B4-BE49-F238E27FC236}">
                  <a16:creationId xmlns:a16="http://schemas.microsoft.com/office/drawing/2014/main" id="{2BDD4C18-7BB9-44B4-BE97-C6BCD84C7FF5}"/>
                </a:ext>
              </a:extLst>
            </p:cNvPr>
            <p:cNvSpPr txBox="1">
              <a:spLocks noChangeArrowheads="1"/>
            </p:cNvSpPr>
            <p:nvPr/>
          </p:nvSpPr>
          <p:spPr bwMode="auto">
            <a:xfrm>
              <a:off x="1406" y="2132"/>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t>-</a:t>
              </a:r>
            </a:p>
          </p:txBody>
        </p:sp>
        <p:sp>
          <p:nvSpPr>
            <p:cNvPr id="227384" name="Rectangle 37">
              <a:extLst>
                <a:ext uri="{FF2B5EF4-FFF2-40B4-BE49-F238E27FC236}">
                  <a16:creationId xmlns:a16="http://schemas.microsoft.com/office/drawing/2014/main" id="{66EC253C-60D3-4DB9-BF47-93B4231A1B85}"/>
                </a:ext>
              </a:extLst>
            </p:cNvPr>
            <p:cNvSpPr>
              <a:spLocks noChangeArrowheads="1"/>
            </p:cNvSpPr>
            <p:nvPr/>
          </p:nvSpPr>
          <p:spPr bwMode="auto">
            <a:xfrm>
              <a:off x="1894" y="1988"/>
              <a:ext cx="288"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85" name="Line 38">
              <a:extLst>
                <a:ext uri="{FF2B5EF4-FFF2-40B4-BE49-F238E27FC236}">
                  <a16:creationId xmlns:a16="http://schemas.microsoft.com/office/drawing/2014/main" id="{DF9C6855-A9C0-46AE-B443-14E2D7697F5D}"/>
                </a:ext>
              </a:extLst>
            </p:cNvPr>
            <p:cNvSpPr>
              <a:spLocks noChangeShapeType="1"/>
            </p:cNvSpPr>
            <p:nvPr/>
          </p:nvSpPr>
          <p:spPr bwMode="auto">
            <a:xfrm>
              <a:off x="1942" y="2084"/>
              <a:ext cx="0"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86" name="Line 39">
              <a:extLst>
                <a:ext uri="{FF2B5EF4-FFF2-40B4-BE49-F238E27FC236}">
                  <a16:creationId xmlns:a16="http://schemas.microsoft.com/office/drawing/2014/main" id="{1918E2F9-E411-4608-96AB-F9B4434A071A}"/>
                </a:ext>
              </a:extLst>
            </p:cNvPr>
            <p:cNvSpPr>
              <a:spLocks noChangeShapeType="1"/>
            </p:cNvSpPr>
            <p:nvPr/>
          </p:nvSpPr>
          <p:spPr bwMode="auto">
            <a:xfrm>
              <a:off x="1942" y="2228"/>
              <a:ext cx="192"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87" name="Line 40">
              <a:extLst>
                <a:ext uri="{FF2B5EF4-FFF2-40B4-BE49-F238E27FC236}">
                  <a16:creationId xmlns:a16="http://schemas.microsoft.com/office/drawing/2014/main" id="{0BD9781E-7474-4603-9D32-9E772AAABB23}"/>
                </a:ext>
              </a:extLst>
            </p:cNvPr>
            <p:cNvSpPr>
              <a:spLocks noChangeShapeType="1"/>
            </p:cNvSpPr>
            <p:nvPr/>
          </p:nvSpPr>
          <p:spPr bwMode="auto">
            <a:xfrm flipV="1">
              <a:off x="1942" y="2084"/>
              <a:ext cx="96" cy="48"/>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88" name="Line 41">
              <a:extLst>
                <a:ext uri="{FF2B5EF4-FFF2-40B4-BE49-F238E27FC236}">
                  <a16:creationId xmlns:a16="http://schemas.microsoft.com/office/drawing/2014/main" id="{79141A10-D596-440C-B63C-241BB7840F8C}"/>
                </a:ext>
              </a:extLst>
            </p:cNvPr>
            <p:cNvSpPr>
              <a:spLocks noChangeShapeType="1"/>
            </p:cNvSpPr>
            <p:nvPr/>
          </p:nvSpPr>
          <p:spPr bwMode="auto">
            <a:xfrm>
              <a:off x="2038" y="2084"/>
              <a:ext cx="96"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nvGrpSpPr>
            <p:cNvPr id="227389" name="Group 42">
              <a:extLst>
                <a:ext uri="{FF2B5EF4-FFF2-40B4-BE49-F238E27FC236}">
                  <a16:creationId xmlns:a16="http://schemas.microsoft.com/office/drawing/2014/main" id="{E71DEC55-DBB4-4D3A-AF83-0992F5648F0E}"/>
                </a:ext>
              </a:extLst>
            </p:cNvPr>
            <p:cNvGrpSpPr>
              <a:grpSpLocks/>
            </p:cNvGrpSpPr>
            <p:nvPr/>
          </p:nvGrpSpPr>
          <p:grpSpPr bwMode="auto">
            <a:xfrm>
              <a:off x="3216" y="2068"/>
              <a:ext cx="137" cy="136"/>
              <a:chOff x="720" y="1584"/>
              <a:chExt cx="240" cy="240"/>
            </a:xfrm>
          </p:grpSpPr>
          <p:sp>
            <p:nvSpPr>
              <p:cNvPr id="227394" name="Oval 43">
                <a:extLst>
                  <a:ext uri="{FF2B5EF4-FFF2-40B4-BE49-F238E27FC236}">
                    <a16:creationId xmlns:a16="http://schemas.microsoft.com/office/drawing/2014/main" id="{C6894C62-6BF6-4BC5-880F-6AC8BFBE4AB0}"/>
                  </a:ext>
                </a:extLst>
              </p:cNvPr>
              <p:cNvSpPr>
                <a:spLocks noChangeArrowheads="1"/>
              </p:cNvSpPr>
              <p:nvPr/>
            </p:nvSpPr>
            <p:spPr bwMode="auto">
              <a:xfrm>
                <a:off x="720" y="1584"/>
                <a:ext cx="240" cy="24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95" name="Line 44">
                <a:extLst>
                  <a:ext uri="{FF2B5EF4-FFF2-40B4-BE49-F238E27FC236}">
                    <a16:creationId xmlns:a16="http://schemas.microsoft.com/office/drawing/2014/main" id="{CFE4302D-596C-4EC0-B90C-4BC3C16D328F}"/>
                  </a:ext>
                </a:extLst>
              </p:cNvPr>
              <p:cNvSpPr>
                <a:spLocks noChangeShapeType="1"/>
              </p:cNvSpPr>
              <p:nvPr/>
            </p:nvSpPr>
            <p:spPr bwMode="auto">
              <a:xfrm>
                <a:off x="752" y="1640"/>
                <a:ext cx="192"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96" name="Line 45">
                <a:extLst>
                  <a:ext uri="{FF2B5EF4-FFF2-40B4-BE49-F238E27FC236}">
                    <a16:creationId xmlns:a16="http://schemas.microsoft.com/office/drawing/2014/main" id="{48DD2500-2B44-4CAA-B59A-0B53322C76E7}"/>
                  </a:ext>
                </a:extLst>
              </p:cNvPr>
              <p:cNvSpPr>
                <a:spLocks noChangeShapeType="1"/>
              </p:cNvSpPr>
              <p:nvPr/>
            </p:nvSpPr>
            <p:spPr bwMode="auto">
              <a:xfrm flipV="1">
                <a:off x="768" y="1632"/>
                <a:ext cx="144"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nvGrpSpPr>
            <p:cNvPr id="227390" name="Group 46">
              <a:extLst>
                <a:ext uri="{FF2B5EF4-FFF2-40B4-BE49-F238E27FC236}">
                  <a16:creationId xmlns:a16="http://schemas.microsoft.com/office/drawing/2014/main" id="{F5408010-7945-4DA9-8DC8-254C7D3AE079}"/>
                </a:ext>
              </a:extLst>
            </p:cNvPr>
            <p:cNvGrpSpPr>
              <a:grpSpLocks/>
            </p:cNvGrpSpPr>
            <p:nvPr/>
          </p:nvGrpSpPr>
          <p:grpSpPr bwMode="auto">
            <a:xfrm>
              <a:off x="1448" y="2058"/>
              <a:ext cx="137" cy="136"/>
              <a:chOff x="720" y="1584"/>
              <a:chExt cx="240" cy="240"/>
            </a:xfrm>
          </p:grpSpPr>
          <p:sp>
            <p:nvSpPr>
              <p:cNvPr id="227391" name="Oval 47">
                <a:extLst>
                  <a:ext uri="{FF2B5EF4-FFF2-40B4-BE49-F238E27FC236}">
                    <a16:creationId xmlns:a16="http://schemas.microsoft.com/office/drawing/2014/main" id="{0BC7706C-9A15-4C4B-AA4D-EE20CB49D331}"/>
                  </a:ext>
                </a:extLst>
              </p:cNvPr>
              <p:cNvSpPr>
                <a:spLocks noChangeArrowheads="1"/>
              </p:cNvSpPr>
              <p:nvPr/>
            </p:nvSpPr>
            <p:spPr bwMode="auto">
              <a:xfrm>
                <a:off x="720" y="1584"/>
                <a:ext cx="240" cy="240"/>
              </a:xfrm>
              <a:prstGeom prst="ellipse">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92" name="Line 48">
                <a:extLst>
                  <a:ext uri="{FF2B5EF4-FFF2-40B4-BE49-F238E27FC236}">
                    <a16:creationId xmlns:a16="http://schemas.microsoft.com/office/drawing/2014/main" id="{2D90D30B-D69F-46DC-8393-FD14D4A6A9E3}"/>
                  </a:ext>
                </a:extLst>
              </p:cNvPr>
              <p:cNvSpPr>
                <a:spLocks noChangeShapeType="1"/>
              </p:cNvSpPr>
              <p:nvPr/>
            </p:nvSpPr>
            <p:spPr bwMode="auto">
              <a:xfrm>
                <a:off x="752" y="1640"/>
                <a:ext cx="192"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93" name="Line 49">
                <a:extLst>
                  <a:ext uri="{FF2B5EF4-FFF2-40B4-BE49-F238E27FC236}">
                    <a16:creationId xmlns:a16="http://schemas.microsoft.com/office/drawing/2014/main" id="{8B5EC55F-9391-4649-BAB9-5C366D8F38E9}"/>
                  </a:ext>
                </a:extLst>
              </p:cNvPr>
              <p:cNvSpPr>
                <a:spLocks noChangeShapeType="1"/>
              </p:cNvSpPr>
              <p:nvPr/>
            </p:nvSpPr>
            <p:spPr bwMode="auto">
              <a:xfrm flipV="1">
                <a:off x="768" y="1632"/>
                <a:ext cx="144" cy="144"/>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grpSp>
      <p:sp>
        <p:nvSpPr>
          <p:cNvPr id="391218" name="Rectangle 50">
            <a:extLst>
              <a:ext uri="{FF2B5EF4-FFF2-40B4-BE49-F238E27FC236}">
                <a16:creationId xmlns:a16="http://schemas.microsoft.com/office/drawing/2014/main" id="{B8A502E8-EE77-4E6A-B0CE-9771BBBDD121}"/>
              </a:ext>
            </a:extLst>
          </p:cNvPr>
          <p:cNvSpPr>
            <a:spLocks noChangeArrowheads="1"/>
          </p:cNvSpPr>
          <p:nvPr/>
        </p:nvSpPr>
        <p:spPr bwMode="auto">
          <a:xfrm>
            <a:off x="508000" y="3468688"/>
            <a:ext cx="396081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当</a:t>
            </a: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mn-cs"/>
              </a:rPr>
              <a:t>I</a:t>
            </a:r>
            <a:r>
              <a:rPr kumimoji="1" lang="en-US" altLang="zh-CN" sz="2800" b="1" i="0" u="none" strike="noStrike" kern="1200" cap="none" spc="0" normalizeH="0" baseline="-25000" noProof="0">
                <a:ln>
                  <a:noFill/>
                </a:ln>
                <a:solidFill>
                  <a:srgbClr val="CC3300"/>
                </a:solidFill>
                <a:effectLst/>
                <a:uLnTx/>
                <a:uFillTx/>
                <a:latin typeface="Times New Roman" panose="02020603050405020304" pitchFamily="18" charset="0"/>
                <a:ea typeface="黑体" panose="02010609060101010101" pitchFamily="49" charset="-122"/>
                <a:cs typeface="+mn-cs"/>
              </a:rPr>
              <a:t>d</a:t>
            </a: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mn-cs"/>
              </a:rPr>
              <a:t>&lt;I</a:t>
            </a:r>
            <a:r>
              <a:rPr kumimoji="1" lang="en-US" altLang="zh-CN" sz="2800" b="1" i="0" u="none" strike="noStrike" kern="1200" cap="none" spc="0" normalizeH="0" baseline="-25000" noProof="0">
                <a:ln>
                  <a:noFill/>
                </a:ln>
                <a:solidFill>
                  <a:srgbClr val="CC3300"/>
                </a:solidFill>
                <a:effectLst/>
                <a:uLnTx/>
                <a:uFillTx/>
                <a:latin typeface="Times New Roman" panose="02020603050405020304" pitchFamily="18" charset="0"/>
                <a:ea typeface="黑体" panose="02010609060101010101" pitchFamily="49" charset="-122"/>
                <a:cs typeface="+mn-cs"/>
              </a:rPr>
              <a:t>dcr</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系统无静差</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静特性是不同转速时的一族水平线</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当</a:t>
            </a: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mn-cs"/>
              </a:rPr>
              <a:t>I</a:t>
            </a:r>
            <a:r>
              <a:rPr kumimoji="1" lang="en-US" altLang="zh-CN" sz="2800" b="1" i="0" u="none" strike="noStrike" kern="1200" cap="none" spc="0" normalizeH="0" baseline="-25000" noProof="0">
                <a:ln>
                  <a:noFill/>
                </a:ln>
                <a:solidFill>
                  <a:srgbClr val="CC3300"/>
                </a:solidFill>
                <a:effectLst/>
                <a:uLnTx/>
                <a:uFillTx/>
                <a:latin typeface="Times New Roman" panose="02020603050405020304" pitchFamily="18" charset="0"/>
                <a:ea typeface="黑体" panose="02010609060101010101" pitchFamily="49" charset="-122"/>
                <a:cs typeface="+mn-cs"/>
              </a:rPr>
              <a:t>d</a:t>
            </a: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Times New Roman" panose="02020603050405020304" pitchFamily="18" charset="0"/>
              </a:rPr>
              <a:t>&gt;</a:t>
            </a:r>
            <a:r>
              <a:rPr kumimoji="1" lang="en-US" altLang="zh-CN" sz="2800" b="1" i="0" u="none" strike="noStrike" kern="1200" cap="none" spc="0" normalizeH="0" baseline="0" noProof="0">
                <a:ln>
                  <a:noFill/>
                </a:ln>
                <a:solidFill>
                  <a:srgbClr val="CC3300"/>
                </a:solidFill>
                <a:effectLst/>
                <a:uLnTx/>
                <a:uFillTx/>
                <a:latin typeface="Times New Roman" panose="02020603050405020304" pitchFamily="18" charset="0"/>
                <a:ea typeface="黑体" panose="02010609060101010101" pitchFamily="49" charset="-122"/>
                <a:cs typeface="+mn-cs"/>
              </a:rPr>
              <a:t>I</a:t>
            </a:r>
            <a:r>
              <a:rPr kumimoji="1" lang="en-US" altLang="zh-CN" sz="2800" b="1" i="0" u="none" strike="noStrike" kern="1200" cap="none" spc="0" normalizeH="0" baseline="-25000" noProof="0">
                <a:ln>
                  <a:noFill/>
                </a:ln>
                <a:solidFill>
                  <a:srgbClr val="CC3300"/>
                </a:solidFill>
                <a:effectLst/>
                <a:uLnTx/>
                <a:uFillTx/>
                <a:latin typeface="Times New Roman" panose="02020603050405020304" pitchFamily="18" charset="0"/>
                <a:ea typeface="黑体" panose="02010609060101010101" pitchFamily="49" charset="-122"/>
                <a:cs typeface="+mn-cs"/>
              </a:rPr>
              <a:t>dcr</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时</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电流截止负反馈起作用</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静特性急剧下垂</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基本上是一条直线</a:t>
            </a:r>
            <a:r>
              <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endParaRPr kumimoji="1"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8" name="Group 51">
            <a:extLst>
              <a:ext uri="{FF2B5EF4-FFF2-40B4-BE49-F238E27FC236}">
                <a16:creationId xmlns:a16="http://schemas.microsoft.com/office/drawing/2014/main" id="{4ECD56AD-E7D4-4AFD-A290-4BD7F8D5C1C0}"/>
              </a:ext>
            </a:extLst>
          </p:cNvPr>
          <p:cNvGrpSpPr>
            <a:grpSpLocks/>
          </p:cNvGrpSpPr>
          <p:nvPr/>
        </p:nvGrpSpPr>
        <p:grpSpPr bwMode="auto">
          <a:xfrm>
            <a:off x="4402138" y="3667125"/>
            <a:ext cx="4186237" cy="2752725"/>
            <a:chOff x="2993" y="2330"/>
            <a:chExt cx="2637" cy="1734"/>
          </a:xfrm>
        </p:grpSpPr>
        <p:sp>
          <p:nvSpPr>
            <p:cNvPr id="227343" name="Rectangle 52">
              <a:extLst>
                <a:ext uri="{FF2B5EF4-FFF2-40B4-BE49-F238E27FC236}">
                  <a16:creationId xmlns:a16="http://schemas.microsoft.com/office/drawing/2014/main" id="{1BC8E434-0884-4649-A0BF-0EBE7B2C6C91}"/>
                </a:ext>
              </a:extLst>
            </p:cNvPr>
            <p:cNvSpPr>
              <a:spLocks noChangeArrowheads="1"/>
            </p:cNvSpPr>
            <p:nvPr/>
          </p:nvSpPr>
          <p:spPr bwMode="auto">
            <a:xfrm>
              <a:off x="2993" y="2353"/>
              <a:ext cx="2637" cy="1701"/>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lIns="0" tIns="0" rIns="0" bIns="0"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4" name="Line 53">
              <a:extLst>
                <a:ext uri="{FF2B5EF4-FFF2-40B4-BE49-F238E27FC236}">
                  <a16:creationId xmlns:a16="http://schemas.microsoft.com/office/drawing/2014/main" id="{4C4B6B29-07EA-4617-8ACC-1E6C630957FE}"/>
                </a:ext>
              </a:extLst>
            </p:cNvPr>
            <p:cNvSpPr>
              <a:spLocks noChangeShapeType="1"/>
            </p:cNvSpPr>
            <p:nvPr/>
          </p:nvSpPr>
          <p:spPr bwMode="auto">
            <a:xfrm flipV="1">
              <a:off x="3346" y="2410"/>
              <a:ext cx="0" cy="1421"/>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5" name="Line 54">
              <a:extLst>
                <a:ext uri="{FF2B5EF4-FFF2-40B4-BE49-F238E27FC236}">
                  <a16:creationId xmlns:a16="http://schemas.microsoft.com/office/drawing/2014/main" id="{6B6566EA-E6F2-4A03-9324-B91A86FD4D14}"/>
                </a:ext>
              </a:extLst>
            </p:cNvPr>
            <p:cNvSpPr>
              <a:spLocks noChangeShapeType="1"/>
            </p:cNvSpPr>
            <p:nvPr/>
          </p:nvSpPr>
          <p:spPr bwMode="auto">
            <a:xfrm flipV="1">
              <a:off x="3333" y="3828"/>
              <a:ext cx="2297" cy="3"/>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6" name="Line 55">
              <a:extLst>
                <a:ext uri="{FF2B5EF4-FFF2-40B4-BE49-F238E27FC236}">
                  <a16:creationId xmlns:a16="http://schemas.microsoft.com/office/drawing/2014/main" id="{7E98A5F2-6D96-4617-8514-9C8AB181F30C}"/>
                </a:ext>
              </a:extLst>
            </p:cNvPr>
            <p:cNvSpPr>
              <a:spLocks noChangeShapeType="1"/>
            </p:cNvSpPr>
            <p:nvPr/>
          </p:nvSpPr>
          <p:spPr bwMode="auto">
            <a:xfrm>
              <a:off x="3346" y="2609"/>
              <a:ext cx="1774" cy="0"/>
            </a:xfrm>
            <a:prstGeom prst="line">
              <a:avLst/>
            </a:prstGeom>
            <a:noFill/>
            <a:ln w="38100">
              <a:solidFill>
                <a:srgbClr val="224FC0"/>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7" name="Line 56">
              <a:extLst>
                <a:ext uri="{FF2B5EF4-FFF2-40B4-BE49-F238E27FC236}">
                  <a16:creationId xmlns:a16="http://schemas.microsoft.com/office/drawing/2014/main" id="{CD83497F-5E8E-42EC-A2AE-29495179785F}"/>
                </a:ext>
              </a:extLst>
            </p:cNvPr>
            <p:cNvSpPr>
              <a:spLocks noChangeShapeType="1"/>
            </p:cNvSpPr>
            <p:nvPr/>
          </p:nvSpPr>
          <p:spPr bwMode="auto">
            <a:xfrm>
              <a:off x="5120" y="2609"/>
              <a:ext cx="14" cy="1222"/>
            </a:xfrm>
            <a:prstGeom prst="line">
              <a:avLst/>
            </a:prstGeom>
            <a:noFill/>
            <a:ln w="38100">
              <a:solidFill>
                <a:srgbClr val="FF11B5"/>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8" name="Line 57">
              <a:extLst>
                <a:ext uri="{FF2B5EF4-FFF2-40B4-BE49-F238E27FC236}">
                  <a16:creationId xmlns:a16="http://schemas.microsoft.com/office/drawing/2014/main" id="{0351E07B-2CBD-4FA6-BE56-CA1D5A2B8D9E}"/>
                </a:ext>
              </a:extLst>
            </p:cNvPr>
            <p:cNvSpPr>
              <a:spLocks noChangeShapeType="1"/>
            </p:cNvSpPr>
            <p:nvPr/>
          </p:nvSpPr>
          <p:spPr bwMode="auto">
            <a:xfrm>
              <a:off x="3346" y="3005"/>
              <a:ext cx="1774" cy="0"/>
            </a:xfrm>
            <a:prstGeom prst="line">
              <a:avLst/>
            </a:prstGeom>
            <a:noFill/>
            <a:ln w="38100">
              <a:solidFill>
                <a:srgbClr val="224FC0"/>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9" name="Line 58">
              <a:extLst>
                <a:ext uri="{FF2B5EF4-FFF2-40B4-BE49-F238E27FC236}">
                  <a16:creationId xmlns:a16="http://schemas.microsoft.com/office/drawing/2014/main" id="{5D75F78C-B360-4804-BECC-7DD126E2F938}"/>
                </a:ext>
              </a:extLst>
            </p:cNvPr>
            <p:cNvSpPr>
              <a:spLocks noChangeShapeType="1"/>
            </p:cNvSpPr>
            <p:nvPr/>
          </p:nvSpPr>
          <p:spPr bwMode="auto">
            <a:xfrm>
              <a:off x="3346" y="3431"/>
              <a:ext cx="1774" cy="0"/>
            </a:xfrm>
            <a:prstGeom prst="line">
              <a:avLst/>
            </a:prstGeom>
            <a:noFill/>
            <a:ln w="38100">
              <a:solidFill>
                <a:srgbClr val="224FC0"/>
              </a:solidFill>
              <a:miter lim="800000"/>
              <a:headEnd/>
              <a:tailEnd/>
            </a:ln>
            <a:extLst>
              <a:ext uri="{909E8E84-426E-40DD-AFC4-6F175D3DCCD1}">
                <a14:hiddenFill xmlns:a14="http://schemas.microsoft.com/office/drawing/2010/main">
                  <a:noFill/>
                </a14:hiddenFill>
              </a:ext>
            </a:extLst>
          </p:spPr>
          <p:txBody>
            <a:bodyPr wrap="none" lIns="0" tIns="0" rIns="0" bIns="0"/>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50" name="Text Box 59">
              <a:extLst>
                <a:ext uri="{FF2B5EF4-FFF2-40B4-BE49-F238E27FC236}">
                  <a16:creationId xmlns:a16="http://schemas.microsoft.com/office/drawing/2014/main" id="{5DC04D39-0DDA-4225-AC5D-B8A77AE5543B}"/>
                </a:ext>
              </a:extLst>
            </p:cNvPr>
            <p:cNvSpPr txBox="1">
              <a:spLocks noChangeArrowheads="1"/>
            </p:cNvSpPr>
            <p:nvPr/>
          </p:nvSpPr>
          <p:spPr bwMode="auto">
            <a:xfrm>
              <a:off x="3191" y="3771"/>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sp>
          <p:nvSpPr>
            <p:cNvPr id="227351" name="Text Box 60">
              <a:extLst>
                <a:ext uri="{FF2B5EF4-FFF2-40B4-BE49-F238E27FC236}">
                  <a16:creationId xmlns:a16="http://schemas.microsoft.com/office/drawing/2014/main" id="{E1C9FDC8-4204-43BF-8929-7848CD76673D}"/>
                </a:ext>
              </a:extLst>
            </p:cNvPr>
            <p:cNvSpPr txBox="1">
              <a:spLocks noChangeArrowheads="1"/>
            </p:cNvSpPr>
            <p:nvPr/>
          </p:nvSpPr>
          <p:spPr bwMode="auto">
            <a:xfrm>
              <a:off x="5407" y="3544"/>
              <a:ext cx="19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227352" name="Text Box 61">
              <a:extLst>
                <a:ext uri="{FF2B5EF4-FFF2-40B4-BE49-F238E27FC236}">
                  <a16:creationId xmlns:a16="http://schemas.microsoft.com/office/drawing/2014/main" id="{41CB701B-1EB1-484A-B017-F66BAB6AF5C0}"/>
                </a:ext>
              </a:extLst>
            </p:cNvPr>
            <p:cNvSpPr txBox="1">
              <a:spLocks noChangeArrowheads="1"/>
            </p:cNvSpPr>
            <p:nvPr/>
          </p:nvSpPr>
          <p:spPr bwMode="auto">
            <a:xfrm>
              <a:off x="4977" y="3776"/>
              <a:ext cx="3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dcr</a:t>
              </a:r>
            </a:p>
          </p:txBody>
        </p:sp>
        <p:sp>
          <p:nvSpPr>
            <p:cNvPr id="227353" name="Text Box 62">
              <a:extLst>
                <a:ext uri="{FF2B5EF4-FFF2-40B4-BE49-F238E27FC236}">
                  <a16:creationId xmlns:a16="http://schemas.microsoft.com/office/drawing/2014/main" id="{2E4DB839-5FF1-4E10-B470-A10B72EA3015}"/>
                </a:ext>
              </a:extLst>
            </p:cNvPr>
            <p:cNvSpPr txBox="1">
              <a:spLocks noChangeArrowheads="1"/>
            </p:cNvSpPr>
            <p:nvPr/>
          </p:nvSpPr>
          <p:spPr bwMode="auto">
            <a:xfrm>
              <a:off x="3082" y="2864"/>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227354" name="Text Box 63">
              <a:extLst>
                <a:ext uri="{FF2B5EF4-FFF2-40B4-BE49-F238E27FC236}">
                  <a16:creationId xmlns:a16="http://schemas.microsoft.com/office/drawing/2014/main" id="{1389DF12-68DE-42E9-A0FA-D2E795CCF0B1}"/>
                </a:ext>
              </a:extLst>
            </p:cNvPr>
            <p:cNvSpPr txBox="1">
              <a:spLocks noChangeArrowheads="1"/>
            </p:cNvSpPr>
            <p:nvPr/>
          </p:nvSpPr>
          <p:spPr bwMode="auto">
            <a:xfrm>
              <a:off x="3110" y="3289"/>
              <a:ext cx="3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227355" name="Text Box 64">
              <a:extLst>
                <a:ext uri="{FF2B5EF4-FFF2-40B4-BE49-F238E27FC236}">
                  <a16:creationId xmlns:a16="http://schemas.microsoft.com/office/drawing/2014/main" id="{78AC6BCC-AC60-458D-8E47-F77585E38AED}"/>
                </a:ext>
              </a:extLst>
            </p:cNvPr>
            <p:cNvSpPr txBox="1">
              <a:spLocks noChangeArrowheads="1"/>
            </p:cNvSpPr>
            <p:nvPr/>
          </p:nvSpPr>
          <p:spPr bwMode="auto">
            <a:xfrm>
              <a:off x="3021" y="2467"/>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max</a:t>
              </a:r>
            </a:p>
          </p:txBody>
        </p:sp>
        <p:sp>
          <p:nvSpPr>
            <p:cNvPr id="227356" name="Text Box 65">
              <a:extLst>
                <a:ext uri="{FF2B5EF4-FFF2-40B4-BE49-F238E27FC236}">
                  <a16:creationId xmlns:a16="http://schemas.microsoft.com/office/drawing/2014/main" id="{2D565EA3-0066-4892-B638-3DC39FDC5357}"/>
                </a:ext>
              </a:extLst>
            </p:cNvPr>
            <p:cNvSpPr txBox="1">
              <a:spLocks noChangeArrowheads="1"/>
            </p:cNvSpPr>
            <p:nvPr/>
          </p:nvSpPr>
          <p:spPr bwMode="auto">
            <a:xfrm>
              <a:off x="3417" y="2330"/>
              <a:ext cx="11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endParaRPr kumimoji="1" lang="en-US" altLang="zh-CN" sz="24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9" name="Group 66">
            <a:extLst>
              <a:ext uri="{FF2B5EF4-FFF2-40B4-BE49-F238E27FC236}">
                <a16:creationId xmlns:a16="http://schemas.microsoft.com/office/drawing/2014/main" id="{7CB9111E-7C59-4335-B888-1B6C0FE901C6}"/>
              </a:ext>
            </a:extLst>
          </p:cNvPr>
          <p:cNvGrpSpPr>
            <a:grpSpLocks/>
          </p:cNvGrpSpPr>
          <p:nvPr/>
        </p:nvGrpSpPr>
        <p:grpSpPr bwMode="auto">
          <a:xfrm>
            <a:off x="5032375" y="4116388"/>
            <a:ext cx="3284538" cy="1935162"/>
            <a:chOff x="3362" y="2614"/>
            <a:chExt cx="2069" cy="1219"/>
          </a:xfrm>
        </p:grpSpPr>
        <p:sp>
          <p:nvSpPr>
            <p:cNvPr id="227337" name="Line 67">
              <a:extLst>
                <a:ext uri="{FF2B5EF4-FFF2-40B4-BE49-F238E27FC236}">
                  <a16:creationId xmlns:a16="http://schemas.microsoft.com/office/drawing/2014/main" id="{8CB914D6-75E7-460B-84A5-505E77C88AF9}"/>
                </a:ext>
              </a:extLst>
            </p:cNvPr>
            <p:cNvSpPr>
              <a:spLocks noChangeShapeType="1"/>
            </p:cNvSpPr>
            <p:nvPr/>
          </p:nvSpPr>
          <p:spPr bwMode="auto">
            <a:xfrm>
              <a:off x="3362" y="2614"/>
              <a:ext cx="1758" cy="113"/>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38" name="Line 68">
              <a:extLst>
                <a:ext uri="{FF2B5EF4-FFF2-40B4-BE49-F238E27FC236}">
                  <a16:creationId xmlns:a16="http://schemas.microsoft.com/office/drawing/2014/main" id="{0C358B62-E68B-42DC-A897-8CDC3E13605F}"/>
                </a:ext>
              </a:extLst>
            </p:cNvPr>
            <p:cNvSpPr>
              <a:spLocks noChangeShapeType="1"/>
            </p:cNvSpPr>
            <p:nvPr/>
          </p:nvSpPr>
          <p:spPr bwMode="auto">
            <a:xfrm>
              <a:off x="3362" y="3464"/>
              <a:ext cx="1758" cy="113"/>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39" name="Line 69">
              <a:extLst>
                <a:ext uri="{FF2B5EF4-FFF2-40B4-BE49-F238E27FC236}">
                  <a16:creationId xmlns:a16="http://schemas.microsoft.com/office/drawing/2014/main" id="{96199D80-A0E9-4FC5-B1CA-C09D4D7BCBF8}"/>
                </a:ext>
              </a:extLst>
            </p:cNvPr>
            <p:cNvSpPr>
              <a:spLocks noChangeShapeType="1"/>
            </p:cNvSpPr>
            <p:nvPr/>
          </p:nvSpPr>
          <p:spPr bwMode="auto">
            <a:xfrm>
              <a:off x="3362" y="3010"/>
              <a:ext cx="1758" cy="113"/>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0" name="Line 70">
              <a:extLst>
                <a:ext uri="{FF2B5EF4-FFF2-40B4-BE49-F238E27FC236}">
                  <a16:creationId xmlns:a16="http://schemas.microsoft.com/office/drawing/2014/main" id="{FC290ACC-8970-46A6-9CB0-77D3DD4F146B}"/>
                </a:ext>
              </a:extLst>
            </p:cNvPr>
            <p:cNvSpPr>
              <a:spLocks noChangeShapeType="1"/>
            </p:cNvSpPr>
            <p:nvPr/>
          </p:nvSpPr>
          <p:spPr bwMode="auto">
            <a:xfrm>
              <a:off x="5120" y="2727"/>
              <a:ext cx="311" cy="1077"/>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1" name="Line 71">
              <a:extLst>
                <a:ext uri="{FF2B5EF4-FFF2-40B4-BE49-F238E27FC236}">
                  <a16:creationId xmlns:a16="http://schemas.microsoft.com/office/drawing/2014/main" id="{70BF88E6-3760-4590-B325-2CCA88CC017A}"/>
                </a:ext>
              </a:extLst>
            </p:cNvPr>
            <p:cNvSpPr>
              <a:spLocks noChangeShapeType="1"/>
            </p:cNvSpPr>
            <p:nvPr/>
          </p:nvSpPr>
          <p:spPr bwMode="auto">
            <a:xfrm>
              <a:off x="5120" y="3096"/>
              <a:ext cx="198" cy="737"/>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sp>
          <p:nvSpPr>
            <p:cNvPr id="227342" name="Line 72">
              <a:extLst>
                <a:ext uri="{FF2B5EF4-FFF2-40B4-BE49-F238E27FC236}">
                  <a16:creationId xmlns:a16="http://schemas.microsoft.com/office/drawing/2014/main" id="{8F26C20A-58BD-46FB-B505-73918E6B0B0E}"/>
                </a:ext>
              </a:extLst>
            </p:cNvPr>
            <p:cNvSpPr>
              <a:spLocks noChangeShapeType="1"/>
            </p:cNvSpPr>
            <p:nvPr/>
          </p:nvSpPr>
          <p:spPr bwMode="auto">
            <a:xfrm>
              <a:off x="5120" y="3577"/>
              <a:ext cx="74" cy="256"/>
            </a:xfrm>
            <a:prstGeom prst="line">
              <a:avLst/>
            </a:prstGeom>
            <a:noFill/>
            <a:ln w="508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Effect transition="in" filter="blinds(horizontal)">
                                      <p:cBhvr>
                                        <p:cTn id="7" dur="500"/>
                                        <p:tgtEl>
                                          <p:spTgt spid="391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91218">
                                            <p:txEl>
                                              <p:pRg st="0" end="0"/>
                                            </p:txEl>
                                          </p:spTgt>
                                        </p:tgtEl>
                                        <p:attrNameLst>
                                          <p:attrName>style.visibility</p:attrName>
                                        </p:attrNameLst>
                                      </p:cBhvr>
                                      <p:to>
                                        <p:strVal val="visible"/>
                                      </p:to>
                                    </p:set>
                                    <p:anim calcmode="lin" valueType="num">
                                      <p:cBhvr additive="base">
                                        <p:cTn id="27" dur="500" fill="hold"/>
                                        <p:tgtEl>
                                          <p:spTgt spid="391218">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1218">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91218">
                                            <p:txEl>
                                              <p:pRg st="1" end="1"/>
                                            </p:txEl>
                                          </p:spTgt>
                                        </p:tgtEl>
                                        <p:attrNameLst>
                                          <p:attrName>style.visibility</p:attrName>
                                        </p:attrNameLst>
                                      </p:cBhvr>
                                      <p:to>
                                        <p:strVal val="visible"/>
                                      </p:to>
                                    </p:set>
                                    <p:anim calcmode="lin" valueType="num">
                                      <p:cBhvr additive="base">
                                        <p:cTn id="31" dur="500" fill="hold"/>
                                        <p:tgtEl>
                                          <p:spTgt spid="391218">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12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itchFamily="18" charset="0"/>
              </a:rPr>
              <a:t>稳态时一定转速给定下负载与转速输出间关系</a:t>
            </a:r>
            <a:endParaRPr lang="zh-CN" altLang="en-US" dirty="0"/>
          </a:p>
        </p:txBody>
      </p:sp>
      <p:sp>
        <p:nvSpPr>
          <p:cNvPr id="4" name="Rectangle 2"/>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dirty="0">
                <a:latin typeface="Times New Roman" pitchFamily="18" charset="0"/>
              </a:rPr>
              <a:t>静特性分析</a:t>
            </a:r>
          </a:p>
        </p:txBody>
      </p:sp>
      <p:pic>
        <p:nvPicPr>
          <p:cNvPr id="5" name="Picture 3" descr="0219a"/>
          <p:cNvPicPr>
            <a:picLocks noChangeAspect="1" noChangeArrowheads="1"/>
          </p:cNvPicPr>
          <p:nvPr/>
        </p:nvPicPr>
        <p:blipFill>
          <a:blip r:embed="rId2"/>
          <a:srcRect/>
          <a:stretch>
            <a:fillRect/>
          </a:stretch>
        </p:blipFill>
        <p:spPr bwMode="auto">
          <a:xfrm>
            <a:off x="755576" y="2132856"/>
            <a:ext cx="8280400" cy="3238500"/>
          </a:xfrm>
          <a:prstGeom prst="rect">
            <a:avLst/>
          </a:prstGeom>
          <a:noFill/>
          <a:ln w="9525">
            <a:noFill/>
            <a:miter lim="800000"/>
            <a:headEnd/>
            <a:tailEnd/>
          </a:ln>
        </p:spPr>
      </p:pic>
      <p:sp>
        <p:nvSpPr>
          <p:cNvPr id="6" name="Text Box 2"/>
          <p:cNvSpPr txBox="1">
            <a:spLocks noChangeArrowheads="1"/>
          </p:cNvSpPr>
          <p:nvPr/>
        </p:nvSpPr>
        <p:spPr bwMode="auto">
          <a:xfrm>
            <a:off x="1047450" y="5013176"/>
            <a:ext cx="6911975" cy="946150"/>
          </a:xfrm>
          <a:prstGeom prst="rect">
            <a:avLst/>
          </a:prstGeom>
          <a:noFill/>
          <a:ln w="9525">
            <a:noFill/>
            <a:miter lim="800000"/>
            <a:headEnd/>
            <a:tailEnd/>
          </a:ln>
        </p:spPr>
        <p:txBody>
          <a:bodyPr>
            <a:spAutoFit/>
          </a:bodyPr>
          <a:lstStyle/>
          <a:p>
            <a:pPr>
              <a:spcBef>
                <a:spcPct val="50000"/>
              </a:spcBef>
            </a:pPr>
            <a:r>
              <a:rPr lang="zh-CN" altLang="en-US" sz="2800" dirty="0"/>
              <a:t>图</a:t>
            </a:r>
            <a:r>
              <a:rPr lang="en-US" sz="2800" dirty="0"/>
              <a:t>3-2</a:t>
            </a:r>
            <a:r>
              <a:rPr lang="en-US" altLang="zh-CN" sz="2800" dirty="0">
                <a:solidFill>
                  <a:schemeClr val="tx1"/>
                </a:solidFill>
              </a:rPr>
              <a:t>  </a:t>
            </a:r>
            <a:r>
              <a:rPr lang="zh-CN" altLang="en-US" sz="2800" dirty="0">
                <a:solidFill>
                  <a:schemeClr val="tx1"/>
                </a:solidFill>
              </a:rPr>
              <a:t>转速负反馈闭环直流调速系统稳态结构框图</a:t>
            </a:r>
          </a:p>
        </p:txBody>
      </p:sp>
    </p:spTree>
    <p:extLst>
      <p:ext uri="{BB962C8B-B14F-4D97-AF65-F5344CB8AC3E}">
        <p14:creationId xmlns:p14="http://schemas.microsoft.com/office/powerpoint/2010/main" val="1636127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755576" y="620688"/>
            <a:ext cx="8162925" cy="641350"/>
          </a:xfrm>
        </p:spPr>
        <p:txBody>
          <a:bodyPr/>
          <a:lstStyle/>
          <a:p>
            <a:pPr eaLnBrk="1" hangingPunct="1"/>
            <a:r>
              <a:rPr lang="en-US" altLang="zh-CN" sz="3600" b="1" dirty="0">
                <a:latin typeface="Times New Roman" pitchFamily="18" charset="0"/>
              </a:rPr>
              <a:t>3.4 </a:t>
            </a:r>
            <a:r>
              <a:rPr lang="zh-CN" altLang="en-US" sz="3600" b="1" dirty="0">
                <a:latin typeface="Times New Roman" pitchFamily="18" charset="0"/>
              </a:rPr>
              <a:t>转速反馈控制直流调速系统的仿真</a:t>
            </a:r>
          </a:p>
        </p:txBody>
      </p:sp>
      <p:sp>
        <p:nvSpPr>
          <p:cNvPr id="235523" name="Rectangle 3"/>
          <p:cNvSpPr>
            <a:spLocks noGrp="1" noChangeArrowheads="1"/>
          </p:cNvSpPr>
          <p:nvPr>
            <p:ph idx="1"/>
          </p:nvPr>
        </p:nvSpPr>
        <p:spPr>
          <a:xfrm>
            <a:off x="912813" y="1905000"/>
            <a:ext cx="7762875" cy="4191000"/>
          </a:xfrm>
        </p:spPr>
        <p:txBody>
          <a:bodyPr>
            <a:normAutofit/>
          </a:bodyPr>
          <a:lstStyle/>
          <a:p>
            <a:pPr eaLnBrk="1" hangingPunct="1"/>
            <a:r>
              <a:rPr lang="en-US" dirty="0"/>
              <a:t>MATLAB/SIMULINK</a:t>
            </a:r>
            <a:r>
              <a:rPr lang="zh-CN" altLang="en-US" dirty="0"/>
              <a:t>仿真平台下构建转速闭环控制的调速系统仿真平台</a:t>
            </a:r>
            <a:endParaRPr lang="en-US" altLang="zh-CN" dirty="0"/>
          </a:p>
          <a:p>
            <a:pPr eaLnBrk="1" hangingPunct="1"/>
            <a:r>
              <a:rPr lang="zh-CN" altLang="en-US" dirty="0"/>
              <a:t>简单介绍如何借助仿真分析系统工作过程。</a:t>
            </a:r>
          </a:p>
          <a:p>
            <a:pPr eaLnBrk="1" hangingPunct="1">
              <a:buNone/>
            </a:pPr>
            <a:endParaRPr lang="zh-CN" altLang="en-US" dirty="0">
              <a:latin typeface="Times New Roman" pitchFamily="18"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200" b="1" dirty="0"/>
              <a:t>3.4.1 </a:t>
            </a:r>
            <a:r>
              <a:rPr lang="zh-CN" altLang="en-US" sz="3200" b="1" dirty="0"/>
              <a:t>转速闭环直流调速系统仿真平台</a:t>
            </a:r>
            <a:endParaRPr lang="zh-CN" altLang="en-US" sz="3200" dirty="0"/>
          </a:p>
        </p:txBody>
      </p:sp>
      <p:sp>
        <p:nvSpPr>
          <p:cNvPr id="3" name="内容占位符 2"/>
          <p:cNvSpPr>
            <a:spLocks noGrp="1"/>
          </p:cNvSpPr>
          <p:nvPr>
            <p:ph idx="1"/>
          </p:nvPr>
        </p:nvSpPr>
        <p:spPr>
          <a:xfrm>
            <a:off x="323528" y="1484784"/>
            <a:ext cx="7848600" cy="4829175"/>
          </a:xfrm>
        </p:spPr>
        <p:txBody>
          <a:bodyPr>
            <a:normAutofit fontScale="92500" lnSpcReduction="20000"/>
          </a:bodyPr>
          <a:lstStyle/>
          <a:p>
            <a:pPr>
              <a:lnSpc>
                <a:spcPct val="120000"/>
              </a:lnSpc>
            </a:pPr>
            <a:r>
              <a:rPr lang="zh-CN" altLang="en-US" dirty="0"/>
              <a:t>直流电动机：型号为</a:t>
            </a:r>
            <a:r>
              <a:rPr lang="en-US" dirty="0"/>
              <a:t>Z4-132-1</a:t>
            </a:r>
            <a:r>
              <a:rPr lang="zh-CN" altLang="en-US" dirty="0"/>
              <a:t>，额定电压</a:t>
            </a:r>
            <a:r>
              <a:rPr lang="en-US" altLang="zh-CN" dirty="0"/>
              <a:t>400</a:t>
            </a:r>
            <a:r>
              <a:rPr lang="en-US" dirty="0"/>
              <a:t> V</a:t>
            </a:r>
            <a:r>
              <a:rPr lang="zh-CN" altLang="en-US" dirty="0"/>
              <a:t>，额定电流</a:t>
            </a:r>
            <a:r>
              <a:rPr lang="en-US" dirty="0"/>
              <a:t> </a:t>
            </a:r>
            <a:r>
              <a:rPr lang="en-US" altLang="zh-CN" dirty="0"/>
              <a:t>52.2</a:t>
            </a:r>
            <a:r>
              <a:rPr lang="en-US" dirty="0"/>
              <a:t>A</a:t>
            </a:r>
            <a:r>
              <a:rPr lang="zh-CN" altLang="en-US" dirty="0"/>
              <a:t>，额定转速为</a:t>
            </a:r>
            <a:r>
              <a:rPr lang="en-US" dirty="0"/>
              <a:t>2610 r/min</a:t>
            </a:r>
            <a:r>
              <a:rPr lang="zh-CN" altLang="en-US" dirty="0"/>
              <a:t>，反电动势系数</a:t>
            </a:r>
            <a:r>
              <a:rPr lang="en-US" dirty="0"/>
              <a:t> =0.1459 V min/r</a:t>
            </a:r>
            <a:r>
              <a:rPr lang="zh-CN" altLang="en-US" dirty="0"/>
              <a:t>，允许过载倍数</a:t>
            </a:r>
            <a:r>
              <a:rPr lang="en-US" dirty="0"/>
              <a:t> =1.5</a:t>
            </a:r>
            <a:r>
              <a:rPr lang="zh-CN" altLang="en-US" dirty="0"/>
              <a:t>；</a:t>
            </a:r>
          </a:p>
          <a:p>
            <a:pPr>
              <a:lnSpc>
                <a:spcPct val="120000"/>
              </a:lnSpc>
            </a:pPr>
            <a:r>
              <a:rPr lang="en-US" dirty="0"/>
              <a:t>PWM</a:t>
            </a:r>
            <a:r>
              <a:rPr lang="zh-CN" altLang="en-US" dirty="0"/>
              <a:t>变换器开关频率：</a:t>
            </a:r>
            <a:r>
              <a:rPr lang="en-US" dirty="0"/>
              <a:t>8KHz</a:t>
            </a:r>
            <a:r>
              <a:rPr lang="zh-CN" altLang="en-US" dirty="0"/>
              <a:t>，放大系数：</a:t>
            </a:r>
            <a:r>
              <a:rPr lang="en-US" dirty="0"/>
              <a:t> =107.5</a:t>
            </a:r>
            <a:r>
              <a:rPr lang="zh-CN" altLang="en-US" dirty="0"/>
              <a:t>；</a:t>
            </a:r>
            <a:r>
              <a:rPr lang="en-US" dirty="0"/>
              <a:t>(538/5=107.5)</a:t>
            </a:r>
            <a:endParaRPr lang="zh-CN" altLang="en-US" dirty="0"/>
          </a:p>
          <a:p>
            <a:pPr>
              <a:lnSpc>
                <a:spcPct val="120000"/>
              </a:lnSpc>
            </a:pPr>
            <a:r>
              <a:rPr lang="en-US" dirty="0"/>
              <a:t> </a:t>
            </a:r>
            <a:r>
              <a:rPr lang="zh-CN" altLang="en-US" dirty="0"/>
              <a:t>电枢回路总电阻：                       ； </a:t>
            </a:r>
            <a:r>
              <a:rPr lang="en-US" dirty="0"/>
              <a:t> </a:t>
            </a:r>
          </a:p>
          <a:p>
            <a:pPr>
              <a:lnSpc>
                <a:spcPct val="120000"/>
              </a:lnSpc>
            </a:pPr>
            <a:r>
              <a:rPr lang="zh-CN" altLang="en-US" dirty="0"/>
              <a:t>时间常数：电枢回路电磁时间常数</a:t>
            </a:r>
            <a:r>
              <a:rPr lang="en-US" dirty="0"/>
              <a:t> =0.0144s</a:t>
            </a:r>
            <a:r>
              <a:rPr lang="zh-CN" altLang="en-US" dirty="0"/>
              <a:t>，电力拖动系统机电时间常数</a:t>
            </a:r>
            <a:r>
              <a:rPr lang="en-US" dirty="0"/>
              <a:t> =0.18s</a:t>
            </a:r>
            <a:r>
              <a:rPr lang="zh-CN" altLang="en-US" dirty="0"/>
              <a:t>；</a:t>
            </a:r>
            <a:endParaRPr lang="en-US" altLang="zh-CN" dirty="0"/>
          </a:p>
          <a:p>
            <a:pPr>
              <a:lnSpc>
                <a:spcPct val="120000"/>
              </a:lnSpc>
            </a:pPr>
            <a:r>
              <a:rPr lang="zh-CN" altLang="en-US" dirty="0"/>
              <a:t>转速反馈系数</a:t>
            </a:r>
            <a:r>
              <a:rPr lang="en-US" dirty="0"/>
              <a:t>                                     </a:t>
            </a:r>
            <a:r>
              <a:rPr lang="zh-CN" altLang="en-US" dirty="0"/>
              <a:t>；</a:t>
            </a:r>
          </a:p>
          <a:p>
            <a:pPr>
              <a:lnSpc>
                <a:spcPct val="120000"/>
              </a:lnSpc>
            </a:pPr>
            <a:r>
              <a:rPr lang="zh-CN" altLang="en-US" dirty="0"/>
              <a:t>对应额定转速时的给定电压</a:t>
            </a:r>
            <a:r>
              <a:rPr lang="en-US" dirty="0"/>
              <a:t>              </a:t>
            </a:r>
            <a:r>
              <a:rPr lang="zh-CN" altLang="en-US" dirty="0"/>
              <a:t>。</a:t>
            </a:r>
          </a:p>
          <a:p>
            <a:pPr>
              <a:buNone/>
            </a:pPr>
            <a:endParaRPr lang="zh-CN" altLang="en-US" dirty="0"/>
          </a:p>
          <a:p>
            <a:pPr>
              <a:buNone/>
            </a:pPr>
            <a:endParaRPr lang="zh-CN" altLang="en-US" dirty="0"/>
          </a:p>
          <a:p>
            <a:endParaRPr lang="zh-CN" altLang="en-US" dirty="0"/>
          </a:p>
        </p:txBody>
      </p:sp>
      <p:sp>
        <p:nvSpPr>
          <p:cNvPr id="129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25" name="Object 1"/>
          <p:cNvGraphicFramePr>
            <a:graphicFrameLocks noChangeAspect="1"/>
          </p:cNvGraphicFramePr>
          <p:nvPr/>
        </p:nvGraphicFramePr>
        <p:xfrm>
          <a:off x="3349150" y="3714752"/>
          <a:ext cx="1722916" cy="357190"/>
        </p:xfrm>
        <a:graphic>
          <a:graphicData uri="http://schemas.openxmlformats.org/presentationml/2006/ole">
            <mc:AlternateContent xmlns:mc="http://schemas.openxmlformats.org/markup-compatibility/2006">
              <mc:Choice xmlns:v="urn:schemas-microsoft-com:vml" Requires="v">
                <p:oleObj spid="_x0000_s39938" name="Equation" r:id="rId3" imgW="1118085" imgH="228699" progId="Equation.DSMT4">
                  <p:embed/>
                </p:oleObj>
              </mc:Choice>
              <mc:Fallback>
                <p:oleObj name="Equation" r:id="rId3" imgW="1118085" imgH="228699"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150" y="3714752"/>
                        <a:ext cx="1722916"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9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9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33" name="Object 9"/>
          <p:cNvGraphicFramePr>
            <a:graphicFrameLocks noChangeAspect="1"/>
          </p:cNvGraphicFramePr>
          <p:nvPr/>
        </p:nvGraphicFramePr>
        <p:xfrm>
          <a:off x="2813831" y="5072074"/>
          <a:ext cx="2543987" cy="291667"/>
        </p:xfrm>
        <a:graphic>
          <a:graphicData uri="http://schemas.openxmlformats.org/presentationml/2006/ole">
            <mc:AlternateContent xmlns:mc="http://schemas.openxmlformats.org/markup-compatibility/2006">
              <mc:Choice xmlns:v="urn:schemas-microsoft-com:vml" Requires="v">
                <p:oleObj spid="_x0000_s39939" name="Equation" r:id="rId5" imgW="1993680" imgH="228600" progId="Equation.DSMT4">
                  <p:embed/>
                </p:oleObj>
              </mc:Choice>
              <mc:Fallback>
                <p:oleObj name="Equation" r:id="rId5" imgW="1993680" imgH="2286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3831" y="5072074"/>
                        <a:ext cx="2543987" cy="29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9034" name="Object 10"/>
          <p:cNvGraphicFramePr>
            <a:graphicFrameLocks noChangeAspect="1"/>
          </p:cNvGraphicFramePr>
          <p:nvPr/>
        </p:nvGraphicFramePr>
        <p:xfrm>
          <a:off x="4714876" y="5500702"/>
          <a:ext cx="957268" cy="357190"/>
        </p:xfrm>
        <a:graphic>
          <a:graphicData uri="http://schemas.openxmlformats.org/presentationml/2006/ole">
            <mc:AlternateContent xmlns:mc="http://schemas.openxmlformats.org/markup-compatibility/2006">
              <mc:Choice xmlns:v="urn:schemas-microsoft-com:vml" Requires="v">
                <p:oleObj spid="_x0000_s39940" name="Equation" r:id="rId7" imgW="634725" imgH="241195" progId="Equation.DSMT4">
                  <p:embed/>
                </p:oleObj>
              </mc:Choice>
              <mc:Fallback>
                <p:oleObj name="Equation" r:id="rId7" imgW="634725" imgH="241195"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4876" y="5500702"/>
                        <a:ext cx="957268" cy="3571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16632"/>
            <a:ext cx="7848600" cy="6014293"/>
          </a:xfrm>
        </p:spPr>
        <p:txBody>
          <a:bodyPr/>
          <a:lstStyle/>
          <a:p>
            <a:endParaRPr lang="zh-CN" altLang="en-US" dirty="0"/>
          </a:p>
        </p:txBody>
      </p:sp>
      <p:pic>
        <p:nvPicPr>
          <p:cNvPr id="130050" name="Picture 2"/>
          <p:cNvPicPr>
            <a:picLocks noChangeAspect="1" noChangeArrowheads="1"/>
          </p:cNvPicPr>
          <p:nvPr/>
        </p:nvPicPr>
        <p:blipFill>
          <a:blip r:embed="rId2"/>
          <a:srcRect/>
          <a:stretch>
            <a:fillRect/>
          </a:stretch>
        </p:blipFill>
        <p:spPr bwMode="auto">
          <a:xfrm>
            <a:off x="251520" y="188640"/>
            <a:ext cx="8784975" cy="5812128"/>
          </a:xfrm>
          <a:prstGeom prst="rect">
            <a:avLst/>
          </a:prstGeom>
          <a:noFill/>
          <a:ln w="9525">
            <a:noFill/>
            <a:miter lim="800000"/>
            <a:headEnd/>
            <a:tailEnd/>
          </a:ln>
        </p:spPr>
      </p:pic>
      <p:sp>
        <p:nvSpPr>
          <p:cNvPr id="130051" name="Rectangle 3"/>
          <p:cNvSpPr>
            <a:spLocks noChangeArrowheads="1"/>
          </p:cNvSpPr>
          <p:nvPr/>
        </p:nvSpPr>
        <p:spPr bwMode="auto">
          <a:xfrm>
            <a:off x="571472" y="6143644"/>
            <a:ext cx="6885218"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66675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图</a:t>
            </a:r>
            <a:r>
              <a:rPr kumimoji="0" lang="en-US" altLang="zh-CN"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3-21     </a:t>
            </a:r>
            <a:r>
              <a:rPr kumimoji="0" lang="zh-CN" altLang="en-US" sz="20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比例积分控制的直流调速系统的仿真框图</a:t>
            </a:r>
            <a:endParaRPr kumimoji="0" lang="zh-CN" altLang="en-US"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85872" y="548680"/>
            <a:ext cx="8162925" cy="641350"/>
          </a:xfrm>
        </p:spPr>
        <p:txBody>
          <a:bodyPr/>
          <a:lstStyle/>
          <a:p>
            <a:pPr marL="838200" indent="-838200" eaLnBrk="1" hangingPunct="1"/>
            <a:r>
              <a:rPr lang="en-US" altLang="zh-CN" sz="3600" b="1" dirty="0">
                <a:latin typeface="Times New Roman" pitchFamily="18" charset="0"/>
              </a:rPr>
              <a:t>3.4.2  </a:t>
            </a:r>
            <a:r>
              <a:rPr lang="zh-CN" altLang="en-US" sz="3600" b="1" dirty="0">
                <a:latin typeface="Times New Roman" pitchFamily="18" charset="0"/>
              </a:rPr>
              <a:t>仿真模型的建立</a:t>
            </a:r>
          </a:p>
        </p:txBody>
      </p:sp>
      <p:sp>
        <p:nvSpPr>
          <p:cNvPr id="237572" name="Rectangle 6"/>
          <p:cNvSpPr>
            <a:spLocks noGrp="1" noChangeArrowheads="1"/>
          </p:cNvSpPr>
          <p:nvPr>
            <p:ph idx="1"/>
          </p:nvPr>
        </p:nvSpPr>
        <p:spPr>
          <a:xfrm>
            <a:off x="285720" y="1785926"/>
            <a:ext cx="3825875" cy="4191000"/>
          </a:xfrm>
          <a:noFill/>
        </p:spPr>
        <p:txBody>
          <a:bodyPr/>
          <a:lstStyle/>
          <a:p>
            <a:pPr eaLnBrk="1" hangingPunct="1"/>
            <a:r>
              <a:rPr lang="zh-CN" altLang="en-US" sz="2800" dirty="0">
                <a:latin typeface="Times New Roman" pitchFamily="18" charset="0"/>
              </a:rPr>
              <a:t>进入</a:t>
            </a:r>
            <a:r>
              <a:rPr lang="en-US" altLang="zh-CN" sz="2800" dirty="0">
                <a:latin typeface="Times New Roman" pitchFamily="18" charset="0"/>
              </a:rPr>
              <a:t>MATLAB</a:t>
            </a:r>
            <a:r>
              <a:rPr lang="zh-CN" altLang="en-US" sz="2800" dirty="0">
                <a:latin typeface="Times New Roman" pitchFamily="18" charset="0"/>
              </a:rPr>
              <a:t>，单击</a:t>
            </a:r>
            <a:r>
              <a:rPr lang="en-US" altLang="zh-CN" sz="2800" dirty="0">
                <a:latin typeface="Times New Roman" pitchFamily="18" charset="0"/>
              </a:rPr>
              <a:t>MATLAB</a:t>
            </a:r>
            <a:r>
              <a:rPr lang="zh-CN" altLang="en-US" sz="2800" dirty="0">
                <a:latin typeface="Times New Roman" pitchFamily="18" charset="0"/>
              </a:rPr>
              <a:t>命令窗口工具栏中的</a:t>
            </a:r>
            <a:r>
              <a:rPr lang="en-US" altLang="zh-CN" sz="2800" dirty="0">
                <a:latin typeface="Times New Roman" pitchFamily="18" charset="0"/>
              </a:rPr>
              <a:t>SIMULINK</a:t>
            </a:r>
            <a:r>
              <a:rPr lang="zh-CN" altLang="en-US" sz="2800" dirty="0">
                <a:latin typeface="Times New Roman" pitchFamily="18" charset="0"/>
              </a:rPr>
              <a:t>图标，</a:t>
            </a:r>
          </a:p>
          <a:p>
            <a:pPr eaLnBrk="1" hangingPunct="1"/>
            <a:r>
              <a:rPr lang="zh-CN" altLang="en-US" sz="2800" dirty="0">
                <a:latin typeface="Times New Roman" pitchFamily="18" charset="0"/>
              </a:rPr>
              <a:t>或直接键入</a:t>
            </a:r>
            <a:r>
              <a:rPr lang="en-US" altLang="zh-CN" sz="2800" dirty="0">
                <a:latin typeface="Times New Roman" pitchFamily="18" charset="0"/>
              </a:rPr>
              <a:t>SIMULINK</a:t>
            </a:r>
            <a:r>
              <a:rPr lang="zh-CN" altLang="en-US" sz="2800" dirty="0">
                <a:latin typeface="Times New Roman" pitchFamily="18" charset="0"/>
              </a:rPr>
              <a:t>命令，打开</a:t>
            </a:r>
            <a:r>
              <a:rPr lang="en-US" altLang="zh-CN" sz="2800" dirty="0">
                <a:latin typeface="Times New Roman" pitchFamily="18" charset="0"/>
              </a:rPr>
              <a:t>SIMULINK</a:t>
            </a:r>
            <a:r>
              <a:rPr lang="zh-CN" altLang="en-US" sz="2800" dirty="0">
                <a:latin typeface="Times New Roman" pitchFamily="18" charset="0"/>
              </a:rPr>
              <a:t>模块浏览器窗口， </a:t>
            </a:r>
          </a:p>
        </p:txBody>
      </p:sp>
      <p:sp>
        <p:nvSpPr>
          <p:cNvPr id="237571" name="Text Box 5"/>
          <p:cNvSpPr txBox="1">
            <a:spLocks noChangeArrowheads="1"/>
          </p:cNvSpPr>
          <p:nvPr/>
        </p:nvSpPr>
        <p:spPr bwMode="auto">
          <a:xfrm>
            <a:off x="250825" y="5876925"/>
            <a:ext cx="3529013" cy="369332"/>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图</a:t>
            </a:r>
            <a:r>
              <a:rPr lang="en-US" altLang="zh-CN" dirty="0">
                <a:solidFill>
                  <a:schemeClr val="tx1"/>
                </a:solidFill>
              </a:rPr>
              <a:t>3-22  SIMULINK</a:t>
            </a:r>
            <a:r>
              <a:rPr lang="zh-CN" altLang="en-US" dirty="0">
                <a:solidFill>
                  <a:schemeClr val="tx1"/>
                </a:solidFill>
              </a:rPr>
              <a:t>模块浏览器窗口</a:t>
            </a:r>
          </a:p>
        </p:txBody>
      </p:sp>
      <p:pic>
        <p:nvPicPr>
          <p:cNvPr id="120833" name="Picture 1"/>
          <p:cNvPicPr>
            <a:picLocks noChangeAspect="1" noChangeArrowheads="1"/>
          </p:cNvPicPr>
          <p:nvPr/>
        </p:nvPicPr>
        <p:blipFill>
          <a:blip r:embed="rId2"/>
          <a:srcRect/>
          <a:stretch>
            <a:fillRect/>
          </a:stretch>
        </p:blipFill>
        <p:spPr bwMode="auto">
          <a:xfrm>
            <a:off x="4071934" y="1714488"/>
            <a:ext cx="4769575" cy="4357718"/>
          </a:xfrm>
          <a:prstGeom prst="rect">
            <a:avLst/>
          </a:prstGeom>
          <a:noFill/>
          <a:ln w="9525">
            <a:noFill/>
            <a:miter lim="800000"/>
            <a:headEnd/>
            <a:tailEnd/>
          </a:ln>
        </p:spPr>
      </p:pic>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endParaRPr lang="zh-CN" altLang="zh-CN"/>
          </a:p>
        </p:txBody>
      </p:sp>
      <p:sp>
        <p:nvSpPr>
          <p:cNvPr id="238595" name="Rectangle 3"/>
          <p:cNvSpPr>
            <a:spLocks noGrp="1" noChangeArrowheads="1"/>
          </p:cNvSpPr>
          <p:nvPr>
            <p:ph idx="1"/>
          </p:nvPr>
        </p:nvSpPr>
        <p:spPr>
          <a:xfrm>
            <a:off x="611560" y="1556792"/>
            <a:ext cx="8412162" cy="4191000"/>
          </a:xfrm>
        </p:spPr>
        <p:txBody>
          <a:bodyPr>
            <a:normAutofit fontScale="40000" lnSpcReduction="20000"/>
          </a:bodyPr>
          <a:lstStyle/>
          <a:p>
            <a:pPr eaLnBrk="1" hangingPunct="1">
              <a:lnSpc>
                <a:spcPct val="130000"/>
              </a:lnSpc>
            </a:pPr>
            <a:r>
              <a:rPr lang="en-US" altLang="zh-CN" sz="4000" dirty="0">
                <a:latin typeface="Times New Roman" pitchFamily="18" charset="0"/>
              </a:rPr>
              <a:t>(1)</a:t>
            </a:r>
            <a:r>
              <a:rPr lang="zh-CN" altLang="en-US" sz="4000" dirty="0">
                <a:latin typeface="Times New Roman" pitchFamily="18" charset="0"/>
              </a:rPr>
              <a:t>打开模型编辑窗口：通过单击</a:t>
            </a:r>
            <a:r>
              <a:rPr lang="en-US" altLang="zh-CN" sz="4000" dirty="0">
                <a:latin typeface="Times New Roman" pitchFamily="18" charset="0"/>
              </a:rPr>
              <a:t>SIMULINK</a:t>
            </a:r>
            <a:r>
              <a:rPr lang="zh-CN" altLang="en-US" sz="4000" dirty="0">
                <a:latin typeface="Times New Roman" pitchFamily="18" charset="0"/>
              </a:rPr>
              <a:t>工具栏中新模型的图标或选择</a:t>
            </a:r>
            <a:r>
              <a:rPr lang="en-US" altLang="zh-CN" sz="4000" dirty="0" err="1">
                <a:latin typeface="Times New Roman" pitchFamily="18" charset="0"/>
              </a:rPr>
              <a:t>File→New→Model</a:t>
            </a:r>
            <a:r>
              <a:rPr lang="zh-CN" altLang="en-US" sz="4000" dirty="0">
                <a:latin typeface="Times New Roman" pitchFamily="18" charset="0"/>
              </a:rPr>
              <a:t>菜单项实现。</a:t>
            </a:r>
          </a:p>
          <a:p>
            <a:pPr eaLnBrk="1" hangingPunct="1">
              <a:lnSpc>
                <a:spcPct val="130000"/>
              </a:lnSpc>
            </a:pPr>
            <a:r>
              <a:rPr lang="en-US" altLang="zh-CN" sz="4000" dirty="0">
                <a:latin typeface="Times New Roman" pitchFamily="18" charset="0"/>
              </a:rPr>
              <a:t>(2)</a:t>
            </a:r>
            <a:r>
              <a:rPr lang="zh-CN" altLang="en-US" sz="4000" dirty="0">
                <a:latin typeface="Times New Roman" pitchFamily="18" charset="0"/>
              </a:rPr>
              <a:t>复制相关模块：双击所需子模块库图标，则可打开它，以鼠标左键选中所需的子模块，拖入模型编辑窗口。</a:t>
            </a:r>
          </a:p>
          <a:p>
            <a:pPr>
              <a:lnSpc>
                <a:spcPct val="120000"/>
              </a:lnSpc>
            </a:pPr>
            <a:r>
              <a:rPr lang="zh-CN" altLang="en-US" sz="4000" dirty="0">
                <a:latin typeface="Times New Roman" pitchFamily="18" charset="0"/>
              </a:rPr>
              <a:t>在本例中拖入模型编辑窗口的为：</a:t>
            </a:r>
            <a:endParaRPr lang="en-US" altLang="zh-CN" sz="4000" dirty="0">
              <a:latin typeface="Times New Roman" pitchFamily="18" charset="0"/>
            </a:endParaRPr>
          </a:p>
          <a:p>
            <a:pPr>
              <a:lnSpc>
                <a:spcPct val="120000"/>
              </a:lnSpc>
            </a:pPr>
            <a:r>
              <a:rPr lang="zh-CN" altLang="en-US" sz="4200" dirty="0">
                <a:latin typeface="Times New Roman" pitchFamily="18" charset="0"/>
              </a:rPr>
              <a:t>把</a:t>
            </a:r>
            <a:r>
              <a:rPr lang="en-US" sz="4200" dirty="0"/>
              <a:t>Source</a:t>
            </a:r>
            <a:r>
              <a:rPr lang="zh-CN" altLang="en-US" sz="4200" dirty="0"/>
              <a:t>组中的</a:t>
            </a:r>
            <a:r>
              <a:rPr lang="en-US" sz="4200" dirty="0"/>
              <a:t>Step</a:t>
            </a:r>
            <a:r>
              <a:rPr lang="zh-CN" altLang="en-US" sz="4200" dirty="0"/>
              <a:t>模块拖入模型编辑窗口；</a:t>
            </a:r>
            <a:endParaRPr lang="en-US" altLang="zh-CN" sz="4200" dirty="0"/>
          </a:p>
          <a:p>
            <a:pPr>
              <a:lnSpc>
                <a:spcPct val="120000"/>
              </a:lnSpc>
            </a:pPr>
            <a:r>
              <a:rPr lang="zh-CN" altLang="en-US" sz="4200" dirty="0"/>
              <a:t>把</a:t>
            </a:r>
            <a:r>
              <a:rPr lang="en-US" sz="4200" dirty="0"/>
              <a:t>Math Operations</a:t>
            </a:r>
            <a:r>
              <a:rPr lang="zh-CN" altLang="en-US" sz="4200" dirty="0"/>
              <a:t>组中的</a:t>
            </a:r>
            <a:r>
              <a:rPr lang="en-US" sz="4200" dirty="0"/>
              <a:t>Sum</a:t>
            </a:r>
            <a:r>
              <a:rPr lang="zh-CN" altLang="en-US" sz="4200" dirty="0"/>
              <a:t>模块和</a:t>
            </a:r>
            <a:r>
              <a:rPr lang="en-US" sz="4200" dirty="0"/>
              <a:t>Gain</a:t>
            </a:r>
            <a:r>
              <a:rPr lang="zh-CN" altLang="en-US" sz="4200" dirty="0"/>
              <a:t>模块分别拖入模型编辑窗口；</a:t>
            </a:r>
            <a:endParaRPr lang="en-US" altLang="zh-CN" sz="4200" dirty="0"/>
          </a:p>
          <a:p>
            <a:pPr>
              <a:lnSpc>
                <a:spcPct val="120000"/>
              </a:lnSpc>
            </a:pPr>
            <a:r>
              <a:rPr lang="zh-CN" altLang="en-US" sz="4200" dirty="0"/>
              <a:t>把</a:t>
            </a:r>
            <a:r>
              <a:rPr lang="en-US" sz="4200" dirty="0"/>
              <a:t>Continuous</a:t>
            </a:r>
            <a:r>
              <a:rPr lang="zh-CN" altLang="en-US" sz="4200" dirty="0"/>
              <a:t>组中的</a:t>
            </a:r>
            <a:r>
              <a:rPr lang="en-US" sz="4200" dirty="0"/>
              <a:t>Transfer </a:t>
            </a:r>
            <a:r>
              <a:rPr lang="en-US" sz="4200" dirty="0" err="1"/>
              <a:t>Fcn</a:t>
            </a:r>
            <a:r>
              <a:rPr lang="zh-CN" altLang="en-US" sz="4200" dirty="0"/>
              <a:t>模块和</a:t>
            </a:r>
            <a:r>
              <a:rPr lang="en-US" sz="4200" dirty="0"/>
              <a:t>Integrator</a:t>
            </a:r>
            <a:r>
              <a:rPr lang="zh-CN" altLang="en-US" sz="4200" dirty="0"/>
              <a:t>模块拖入模型编辑窗口；</a:t>
            </a:r>
            <a:endParaRPr lang="en-US" altLang="zh-CN" sz="4200" dirty="0"/>
          </a:p>
          <a:p>
            <a:pPr>
              <a:lnSpc>
                <a:spcPct val="120000"/>
              </a:lnSpc>
            </a:pPr>
            <a:r>
              <a:rPr lang="zh-CN" altLang="en-US" sz="4200" dirty="0"/>
              <a:t>把</a:t>
            </a:r>
            <a:r>
              <a:rPr lang="en-US" sz="4200" dirty="0"/>
              <a:t>Sinks</a:t>
            </a:r>
            <a:r>
              <a:rPr lang="zh-CN" altLang="en-US" sz="4200" dirty="0"/>
              <a:t>组中的</a:t>
            </a:r>
            <a:r>
              <a:rPr lang="en-US" sz="4200" dirty="0"/>
              <a:t>Scope</a:t>
            </a:r>
            <a:r>
              <a:rPr lang="zh-CN" altLang="en-US" sz="4200" dirty="0"/>
              <a:t>模块拖入模型编辑窗口；</a:t>
            </a:r>
            <a:endParaRPr lang="en-US" altLang="zh-CN" sz="4200" dirty="0"/>
          </a:p>
          <a:p>
            <a:pPr>
              <a:lnSpc>
                <a:spcPct val="120000"/>
              </a:lnSpc>
            </a:pPr>
            <a:r>
              <a:rPr lang="zh-CN" altLang="en-US" sz="4200" dirty="0"/>
              <a:t>把</a:t>
            </a:r>
            <a:r>
              <a:rPr lang="en-US" sz="4200" dirty="0"/>
              <a:t>discontinuous</a:t>
            </a:r>
            <a:r>
              <a:rPr lang="zh-CN" altLang="en-US" sz="4200" dirty="0"/>
              <a:t>组中的</a:t>
            </a:r>
            <a:r>
              <a:rPr lang="en-US" sz="4200" dirty="0"/>
              <a:t>relay</a:t>
            </a:r>
            <a:r>
              <a:rPr lang="zh-CN" altLang="en-US" sz="4200" dirty="0"/>
              <a:t>模块和</a:t>
            </a:r>
            <a:r>
              <a:rPr lang="en-US" sz="4200" dirty="0"/>
              <a:t>saturation</a:t>
            </a:r>
            <a:r>
              <a:rPr lang="zh-CN" altLang="en-US" sz="4200" dirty="0"/>
              <a:t>模块拖入编辑窗口；</a:t>
            </a:r>
            <a:endParaRPr lang="en-US" altLang="zh-CN" sz="4200" dirty="0"/>
          </a:p>
          <a:p>
            <a:pPr>
              <a:lnSpc>
                <a:spcPct val="120000"/>
              </a:lnSpc>
            </a:pPr>
            <a:r>
              <a:rPr lang="zh-CN" altLang="en-US" sz="4200" dirty="0"/>
              <a:t>把</a:t>
            </a:r>
            <a:r>
              <a:rPr lang="en-US" sz="4200" dirty="0"/>
              <a:t>source </a:t>
            </a:r>
            <a:r>
              <a:rPr lang="zh-CN" altLang="en-US" sz="4200" dirty="0"/>
              <a:t>组中的</a:t>
            </a:r>
            <a:r>
              <a:rPr lang="en-US" sz="4200" dirty="0"/>
              <a:t>repeating sequence</a:t>
            </a:r>
            <a:r>
              <a:rPr lang="zh-CN" altLang="en-US" sz="4200" dirty="0"/>
              <a:t>模块拖入编辑窗口；</a:t>
            </a:r>
            <a:endParaRPr lang="en-US" altLang="zh-CN" sz="4200" dirty="0"/>
          </a:p>
          <a:p>
            <a:pPr>
              <a:lnSpc>
                <a:spcPct val="120000"/>
              </a:lnSpc>
            </a:pPr>
            <a:r>
              <a:rPr lang="zh-CN" altLang="en-US" sz="4200" dirty="0"/>
              <a:t>把</a:t>
            </a:r>
            <a:r>
              <a:rPr lang="en-US" sz="4200" dirty="0"/>
              <a:t>Logic and bit Operations</a:t>
            </a:r>
            <a:r>
              <a:rPr lang="zh-CN" altLang="en-US" sz="4200" dirty="0"/>
              <a:t>中的</a:t>
            </a:r>
            <a:r>
              <a:rPr lang="en-US" sz="4200" dirty="0"/>
              <a:t>Logical Operator</a:t>
            </a:r>
            <a:r>
              <a:rPr lang="zh-CN" altLang="en-US" sz="4200" dirty="0"/>
              <a:t>模块拖入编辑窗口；</a:t>
            </a:r>
            <a:endParaRPr lang="en-US" altLang="zh-CN" sz="4200" dirty="0"/>
          </a:p>
          <a:p>
            <a:pPr>
              <a:lnSpc>
                <a:spcPct val="120000"/>
              </a:lnSpc>
            </a:pPr>
            <a:r>
              <a:rPr lang="zh-CN" altLang="en-US" sz="4200" dirty="0"/>
              <a:t>把</a:t>
            </a:r>
            <a:r>
              <a:rPr lang="en-US" sz="4200" dirty="0" err="1"/>
              <a:t>simulink</a:t>
            </a:r>
            <a:r>
              <a:rPr lang="en-US" sz="4200" dirty="0"/>
              <a:t> </a:t>
            </a:r>
            <a:r>
              <a:rPr lang="en-US" sz="4200" dirty="0" err="1"/>
              <a:t>Powersystem</a:t>
            </a:r>
            <a:r>
              <a:rPr lang="en-US" sz="4200" dirty="0"/>
              <a:t> </a:t>
            </a:r>
            <a:r>
              <a:rPr lang="zh-CN" altLang="en-US" sz="4200" dirty="0"/>
              <a:t>模块库中</a:t>
            </a:r>
            <a:r>
              <a:rPr lang="en-US" sz="4200" dirty="0"/>
              <a:t>universal bridge</a:t>
            </a:r>
            <a:r>
              <a:rPr lang="zh-CN" altLang="en-US" sz="4200" dirty="0"/>
              <a:t>拖入编辑窗口。</a:t>
            </a:r>
          </a:p>
          <a:p>
            <a:pPr>
              <a:lnSpc>
                <a:spcPct val="90000"/>
              </a:lnSpc>
            </a:pPr>
            <a:r>
              <a:rPr lang="zh-CN" altLang="en-US" sz="2800" dirty="0"/>
              <a:t>。</a:t>
            </a:r>
            <a:r>
              <a:rPr lang="zh-CN" altLang="en-US" sz="2800" dirty="0">
                <a:latin typeface="Times New Roman" pitchFamily="18" charset="0"/>
              </a:rPr>
              <a:t>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endParaRPr lang="zh-CN" altLang="zh-CN"/>
          </a:p>
        </p:txBody>
      </p:sp>
      <p:sp>
        <p:nvSpPr>
          <p:cNvPr id="240643" name="Rectangle 3"/>
          <p:cNvSpPr>
            <a:spLocks noGrp="1" noChangeArrowheads="1"/>
          </p:cNvSpPr>
          <p:nvPr>
            <p:ph idx="1"/>
          </p:nvPr>
        </p:nvSpPr>
        <p:spPr>
          <a:xfrm>
            <a:off x="912813" y="1905000"/>
            <a:ext cx="7475537" cy="4191000"/>
          </a:xfrm>
        </p:spPr>
        <p:txBody>
          <a:bodyPr/>
          <a:lstStyle/>
          <a:p>
            <a:pPr eaLnBrk="1" hangingPunct="1"/>
            <a:r>
              <a:rPr lang="en-US" altLang="zh-CN">
                <a:latin typeface="Times New Roman" pitchFamily="18" charset="0"/>
              </a:rPr>
              <a:t> (3)</a:t>
            </a:r>
            <a:r>
              <a:rPr lang="zh-CN" altLang="en-US">
                <a:latin typeface="Times New Roman" pitchFamily="18" charset="0"/>
              </a:rPr>
              <a:t>修改模块参数：</a:t>
            </a:r>
          </a:p>
          <a:p>
            <a:pPr eaLnBrk="1" hangingPunct="1">
              <a:buFont typeface="Wingdings" pitchFamily="2" charset="2"/>
              <a:buNone/>
            </a:pPr>
            <a:r>
              <a:rPr lang="zh-CN" altLang="en-US">
                <a:latin typeface="Times New Roman" pitchFamily="18" charset="0"/>
              </a:rPr>
              <a:t>          双击模块图案，则出现关于该图案的对话框，</a:t>
            </a:r>
          </a:p>
          <a:p>
            <a:pPr eaLnBrk="1" hangingPunct="1">
              <a:buFont typeface="Wingdings" pitchFamily="2" charset="2"/>
              <a:buNone/>
            </a:pPr>
            <a:r>
              <a:rPr lang="zh-CN" altLang="en-US">
                <a:latin typeface="Times New Roman" pitchFamily="18" charset="0"/>
              </a:rPr>
              <a:t>          通过修改对话框内容来设定模块的参数。</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AutoShape 5"/>
          <p:cNvSpPr>
            <a:spLocks noChangeArrowheads="1"/>
          </p:cNvSpPr>
          <p:nvPr/>
        </p:nvSpPr>
        <p:spPr bwMode="auto">
          <a:xfrm>
            <a:off x="323850" y="2133600"/>
            <a:ext cx="2232025" cy="2951163"/>
          </a:xfrm>
          <a:prstGeom prst="wedgeRoundRectCallout">
            <a:avLst>
              <a:gd name="adj1" fmla="val -43750"/>
              <a:gd name="adj2" fmla="val 70000"/>
              <a:gd name="adj3" fmla="val 16667"/>
            </a:avLst>
          </a:prstGeom>
          <a:noFill/>
          <a:ln w="9525" algn="ctr">
            <a:noFill/>
            <a:miter lim="800000"/>
            <a:headEnd/>
            <a:tailEnd/>
          </a:ln>
        </p:spPr>
        <p:txBody>
          <a:bodyPr/>
          <a:lstStyle/>
          <a:p>
            <a:endParaRPr lang="zh-CN" altLang="zh-CN" sz="3200" b="1">
              <a:latin typeface="Verdana" pitchFamily="34" charset="0"/>
            </a:endParaRPr>
          </a:p>
        </p:txBody>
      </p:sp>
      <p:sp>
        <p:nvSpPr>
          <p:cNvPr id="241667" name="Rectangle 9"/>
          <p:cNvSpPr>
            <a:spLocks noChangeArrowheads="1"/>
          </p:cNvSpPr>
          <p:nvPr/>
        </p:nvSpPr>
        <p:spPr bwMode="auto">
          <a:xfrm>
            <a:off x="2700338" y="981075"/>
            <a:ext cx="2954655"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3-23	</a:t>
            </a:r>
            <a:r>
              <a:rPr lang="zh-CN" altLang="en-US" dirty="0">
                <a:solidFill>
                  <a:schemeClr val="tx1"/>
                </a:solidFill>
              </a:rPr>
              <a:t>加法器模块对话框</a:t>
            </a:r>
          </a:p>
        </p:txBody>
      </p:sp>
      <p:pic>
        <p:nvPicPr>
          <p:cNvPr id="241668" name="Picture 12"/>
          <p:cNvPicPr>
            <a:picLocks noChangeAspect="1" noChangeArrowheads="1"/>
          </p:cNvPicPr>
          <p:nvPr/>
        </p:nvPicPr>
        <p:blipFill>
          <a:blip r:embed="rId2"/>
          <a:srcRect/>
          <a:stretch>
            <a:fillRect/>
          </a:stretch>
        </p:blipFill>
        <p:spPr bwMode="auto">
          <a:xfrm>
            <a:off x="2771775" y="2133600"/>
            <a:ext cx="5832475" cy="4473575"/>
          </a:xfrm>
          <a:prstGeom prst="rect">
            <a:avLst/>
          </a:prstGeom>
          <a:noFill/>
          <a:ln w="9525">
            <a:noFill/>
            <a:miter lim="800000"/>
            <a:headEnd/>
            <a:tailEnd/>
          </a:ln>
        </p:spPr>
      </p:pic>
      <p:sp>
        <p:nvSpPr>
          <p:cNvPr id="241669" name="AutoShape 6"/>
          <p:cNvSpPr>
            <a:spLocks noChangeArrowheads="1"/>
          </p:cNvSpPr>
          <p:nvPr/>
        </p:nvSpPr>
        <p:spPr bwMode="auto">
          <a:xfrm>
            <a:off x="323850" y="1773238"/>
            <a:ext cx="2160588" cy="3311525"/>
          </a:xfrm>
          <a:prstGeom prst="wedgeRoundRectCallout">
            <a:avLst>
              <a:gd name="adj1" fmla="val 72630"/>
              <a:gd name="adj2" fmla="val 49713"/>
              <a:gd name="adj3" fmla="val 16667"/>
            </a:avLst>
          </a:prstGeom>
          <a:noFill/>
          <a:ln w="9525" algn="ctr">
            <a:solidFill>
              <a:schemeClr val="folHlink"/>
            </a:solidFill>
            <a:miter lim="800000"/>
            <a:headEnd/>
            <a:tailEnd/>
          </a:ln>
        </p:spPr>
        <p:txBody>
          <a:bodyPr/>
          <a:lstStyle/>
          <a:p>
            <a:pPr algn="l"/>
            <a:r>
              <a:rPr lang="zh-CN" altLang="en-US" b="1" dirty="0">
                <a:latin typeface="宋体" charset="-122"/>
              </a:rPr>
              <a:t>描述加法器三路输入的符号，</a:t>
            </a:r>
            <a:r>
              <a:rPr lang="en-US" altLang="zh-CN" b="1" dirty="0">
                <a:latin typeface="宋体" charset="-122"/>
              </a:rPr>
              <a:t>|</a:t>
            </a:r>
            <a:r>
              <a:rPr lang="zh-CN" altLang="en-US" b="1" dirty="0">
                <a:latin typeface="宋体" charset="-122"/>
              </a:rPr>
              <a:t>表示该路没有信号，用</a:t>
            </a:r>
            <a:r>
              <a:rPr lang="en-US" altLang="zh-CN" b="1" dirty="0">
                <a:latin typeface="宋体" charset="-122"/>
              </a:rPr>
              <a:t>|+-</a:t>
            </a:r>
            <a:r>
              <a:rPr lang="zh-CN" altLang="en-US" b="1" dirty="0">
                <a:latin typeface="宋体" charset="-122"/>
              </a:rPr>
              <a:t>取代原来的符号。得到减法器</a:t>
            </a:r>
            <a:r>
              <a:rPr lang="zh-CN" altLang="en-US" b="1" dirty="0">
                <a:solidFill>
                  <a:schemeClr val="folHlink"/>
                </a:solidFill>
                <a:latin typeface="宋体" charset="-122"/>
              </a:rPr>
              <a:t>。  </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5"/>
          <p:cNvSpPr>
            <a:spLocks noChangeArrowheads="1"/>
          </p:cNvSpPr>
          <p:nvPr/>
        </p:nvSpPr>
        <p:spPr bwMode="auto">
          <a:xfrm>
            <a:off x="4140200" y="692150"/>
            <a:ext cx="3185487"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3-24	</a:t>
            </a:r>
            <a:r>
              <a:rPr lang="zh-CN" altLang="en-US" dirty="0">
                <a:solidFill>
                  <a:schemeClr val="tx1"/>
                </a:solidFill>
              </a:rPr>
              <a:t>传递函数模块对话框</a:t>
            </a:r>
          </a:p>
        </p:txBody>
      </p:sp>
      <p:sp>
        <p:nvSpPr>
          <p:cNvPr id="242691" name="Rectangle 8"/>
          <p:cNvSpPr>
            <a:spLocks noChangeArrowheads="1"/>
          </p:cNvSpPr>
          <p:nvPr/>
        </p:nvSpPr>
        <p:spPr bwMode="auto">
          <a:xfrm>
            <a:off x="611188" y="4797425"/>
            <a:ext cx="2720975" cy="1187450"/>
          </a:xfrm>
          <a:prstGeom prst="rect">
            <a:avLst/>
          </a:prstGeom>
          <a:noFill/>
          <a:ln w="9525" algn="ctr">
            <a:noFill/>
            <a:miter lim="800000"/>
            <a:headEnd/>
            <a:tailEnd/>
          </a:ln>
        </p:spPr>
        <p:txBody>
          <a:bodyPr anchor="ctr">
            <a:spAutoFit/>
          </a:bodyPr>
          <a:lstStyle/>
          <a:p>
            <a:pPr algn="l"/>
            <a:r>
              <a:rPr lang="zh-CN" altLang="en-US">
                <a:solidFill>
                  <a:schemeClr val="tx1"/>
                </a:solidFill>
              </a:rPr>
              <a:t>例如，</a:t>
            </a:r>
            <a:r>
              <a:rPr lang="en-US" altLang="zh-CN">
                <a:solidFill>
                  <a:schemeClr val="tx1"/>
                </a:solidFill>
              </a:rPr>
              <a:t>0.002s+1</a:t>
            </a:r>
            <a:r>
              <a:rPr lang="zh-CN" altLang="en-US">
                <a:solidFill>
                  <a:schemeClr val="tx1"/>
                </a:solidFill>
              </a:rPr>
              <a:t>是用向量</a:t>
            </a:r>
            <a:r>
              <a:rPr lang="en-US" altLang="zh-CN">
                <a:solidFill>
                  <a:schemeClr val="tx1"/>
                </a:solidFill>
              </a:rPr>
              <a:t>[0.002 1]</a:t>
            </a:r>
            <a:r>
              <a:rPr lang="zh-CN" altLang="en-US">
                <a:solidFill>
                  <a:schemeClr val="tx1"/>
                </a:solidFill>
              </a:rPr>
              <a:t>来表示的。 </a:t>
            </a:r>
          </a:p>
        </p:txBody>
      </p:sp>
      <p:pic>
        <p:nvPicPr>
          <p:cNvPr id="242692" name="Picture 11"/>
          <p:cNvPicPr>
            <a:picLocks noChangeAspect="1" noChangeArrowheads="1"/>
          </p:cNvPicPr>
          <p:nvPr/>
        </p:nvPicPr>
        <p:blipFill>
          <a:blip r:embed="rId2"/>
          <a:srcRect/>
          <a:stretch>
            <a:fillRect/>
          </a:stretch>
        </p:blipFill>
        <p:spPr bwMode="auto">
          <a:xfrm>
            <a:off x="3635375" y="1730375"/>
            <a:ext cx="5113338" cy="5011738"/>
          </a:xfrm>
          <a:prstGeom prst="rect">
            <a:avLst/>
          </a:prstGeom>
          <a:noFill/>
          <a:ln w="9525">
            <a:noFill/>
            <a:miter lim="800000"/>
            <a:headEnd/>
            <a:tailEnd/>
          </a:ln>
        </p:spPr>
      </p:pic>
      <p:sp>
        <p:nvSpPr>
          <p:cNvPr id="242693" name="AutoShape 6"/>
          <p:cNvSpPr>
            <a:spLocks noChangeArrowheads="1"/>
          </p:cNvSpPr>
          <p:nvPr/>
        </p:nvSpPr>
        <p:spPr bwMode="auto">
          <a:xfrm>
            <a:off x="755650" y="1844675"/>
            <a:ext cx="2160588" cy="1008063"/>
          </a:xfrm>
          <a:prstGeom prst="wedgeRoundRectCallout">
            <a:avLst>
              <a:gd name="adj1" fmla="val 94157"/>
              <a:gd name="adj2" fmla="val 217560"/>
              <a:gd name="adj3" fmla="val 16667"/>
            </a:avLst>
          </a:prstGeom>
          <a:noFill/>
          <a:ln w="9525" algn="ctr">
            <a:solidFill>
              <a:schemeClr val="folHlink"/>
            </a:solidFill>
            <a:miter lim="800000"/>
            <a:headEnd/>
            <a:tailEnd/>
          </a:ln>
        </p:spPr>
        <p:txBody>
          <a:bodyPr/>
          <a:lstStyle/>
          <a:p>
            <a:pPr algn="l"/>
            <a:r>
              <a:rPr lang="zh-CN" altLang="en-US" sz="2800" dirty="0">
                <a:latin typeface="Verdana" pitchFamily="34" charset="0"/>
              </a:rPr>
              <a:t>分子多项式系数 </a:t>
            </a:r>
          </a:p>
        </p:txBody>
      </p:sp>
      <p:sp>
        <p:nvSpPr>
          <p:cNvPr id="242694" name="AutoShape 7"/>
          <p:cNvSpPr>
            <a:spLocks noChangeArrowheads="1"/>
          </p:cNvSpPr>
          <p:nvPr/>
        </p:nvSpPr>
        <p:spPr bwMode="auto">
          <a:xfrm>
            <a:off x="539750" y="3644900"/>
            <a:ext cx="2160588" cy="1008063"/>
          </a:xfrm>
          <a:prstGeom prst="wedgeRoundRectCallout">
            <a:avLst>
              <a:gd name="adj1" fmla="val 107162"/>
              <a:gd name="adj2" fmla="val 91731"/>
              <a:gd name="adj3" fmla="val 16667"/>
            </a:avLst>
          </a:prstGeom>
          <a:noFill/>
          <a:ln w="9525" algn="ctr">
            <a:solidFill>
              <a:schemeClr val="folHlink"/>
            </a:solidFill>
            <a:miter lim="800000"/>
            <a:headEnd/>
            <a:tailEnd/>
          </a:ln>
        </p:spPr>
        <p:txBody>
          <a:bodyPr/>
          <a:lstStyle/>
          <a:p>
            <a:pPr algn="l"/>
            <a:r>
              <a:rPr lang="zh-CN" altLang="en-US" sz="2800" dirty="0">
                <a:latin typeface="Verdana" pitchFamily="34" charset="0"/>
              </a:rPr>
              <a:t>分母多项式系数 </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5"/>
          <p:cNvSpPr>
            <a:spLocks noChangeArrowheads="1"/>
          </p:cNvSpPr>
          <p:nvPr/>
        </p:nvSpPr>
        <p:spPr bwMode="auto">
          <a:xfrm>
            <a:off x="4787900" y="836613"/>
            <a:ext cx="3185487"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3-25	</a:t>
            </a:r>
            <a:r>
              <a:rPr lang="zh-CN" altLang="en-US" dirty="0">
                <a:solidFill>
                  <a:schemeClr val="tx1"/>
                </a:solidFill>
              </a:rPr>
              <a:t>阶跃输入模块对话框</a:t>
            </a:r>
          </a:p>
        </p:txBody>
      </p:sp>
      <p:pic>
        <p:nvPicPr>
          <p:cNvPr id="243715" name="Picture 9"/>
          <p:cNvPicPr>
            <a:picLocks noChangeAspect="1" noChangeArrowheads="1"/>
          </p:cNvPicPr>
          <p:nvPr/>
        </p:nvPicPr>
        <p:blipFill>
          <a:blip r:embed="rId2"/>
          <a:srcRect/>
          <a:stretch>
            <a:fillRect/>
          </a:stretch>
        </p:blipFill>
        <p:spPr bwMode="auto">
          <a:xfrm>
            <a:off x="4500563" y="1773238"/>
            <a:ext cx="4567237" cy="4968875"/>
          </a:xfrm>
          <a:prstGeom prst="rect">
            <a:avLst/>
          </a:prstGeom>
          <a:noFill/>
          <a:ln w="9525">
            <a:noFill/>
            <a:miter lim="800000"/>
            <a:headEnd/>
            <a:tailEnd/>
          </a:ln>
        </p:spPr>
      </p:pic>
      <p:sp>
        <p:nvSpPr>
          <p:cNvPr id="243716" name="AutoShape 6"/>
          <p:cNvSpPr>
            <a:spLocks noChangeArrowheads="1"/>
          </p:cNvSpPr>
          <p:nvPr/>
        </p:nvSpPr>
        <p:spPr bwMode="auto">
          <a:xfrm>
            <a:off x="827088" y="2205038"/>
            <a:ext cx="2232025" cy="1008062"/>
          </a:xfrm>
          <a:prstGeom prst="wedgeRoundRectCallout">
            <a:avLst>
              <a:gd name="adj1" fmla="val 128875"/>
              <a:gd name="adj2" fmla="val 87796"/>
              <a:gd name="adj3" fmla="val 16667"/>
            </a:avLst>
          </a:prstGeom>
          <a:noFill/>
          <a:ln w="9525" algn="ctr">
            <a:solidFill>
              <a:schemeClr val="folHlink"/>
            </a:solidFill>
            <a:miter lim="800000"/>
            <a:headEnd/>
            <a:tailEnd/>
          </a:ln>
        </p:spPr>
        <p:txBody>
          <a:bodyPr/>
          <a:lstStyle/>
          <a:p>
            <a:pPr algn="l"/>
            <a:r>
              <a:rPr lang="zh-CN" altLang="en-US" sz="2800" dirty="0"/>
              <a:t>阶跃时刻，可改到</a:t>
            </a:r>
            <a:r>
              <a:rPr lang="en-US" altLang="zh-CN" sz="2800" dirty="0"/>
              <a:t>0  </a:t>
            </a:r>
            <a:r>
              <a:rPr lang="zh-CN" altLang="en-US" sz="2800" dirty="0"/>
              <a:t>。</a:t>
            </a:r>
          </a:p>
        </p:txBody>
      </p:sp>
      <p:sp>
        <p:nvSpPr>
          <p:cNvPr id="243717" name="AutoShape 7"/>
          <p:cNvSpPr>
            <a:spLocks noChangeArrowheads="1"/>
          </p:cNvSpPr>
          <p:nvPr/>
        </p:nvSpPr>
        <p:spPr bwMode="auto">
          <a:xfrm>
            <a:off x="827088" y="3933825"/>
            <a:ext cx="2232025" cy="1008063"/>
          </a:xfrm>
          <a:prstGeom prst="wedgeRoundRectCallout">
            <a:avLst>
              <a:gd name="adj1" fmla="val 128093"/>
              <a:gd name="adj2" fmla="val 28583"/>
              <a:gd name="adj3" fmla="val 16667"/>
            </a:avLst>
          </a:prstGeom>
          <a:noFill/>
          <a:ln w="9525" algn="ctr">
            <a:solidFill>
              <a:schemeClr val="folHlink"/>
            </a:solidFill>
            <a:miter lim="800000"/>
            <a:headEnd/>
            <a:tailEnd/>
          </a:ln>
        </p:spPr>
        <p:txBody>
          <a:bodyPr/>
          <a:lstStyle/>
          <a:p>
            <a:pPr algn="l"/>
            <a:r>
              <a:rPr lang="zh-CN" altLang="en-US" sz="2800" dirty="0"/>
              <a:t>阶跃值，可改到</a:t>
            </a:r>
            <a:r>
              <a:rPr lang="en-US" altLang="zh-CN" sz="2800" dirty="0"/>
              <a:t>10  </a:t>
            </a:r>
            <a:r>
              <a:rPr lang="zh-CN" altLang="en-US" sz="2800" dirty="0">
                <a:solidFill>
                  <a:schemeClr val="folHlink"/>
                </a:solidFill>
              </a:rPr>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5"/>
          <p:cNvSpPr>
            <a:spLocks noChangeArrowheads="1"/>
          </p:cNvSpPr>
          <p:nvPr/>
        </p:nvSpPr>
        <p:spPr bwMode="auto">
          <a:xfrm>
            <a:off x="3995738" y="981075"/>
            <a:ext cx="2723823"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3-26	</a:t>
            </a:r>
            <a:r>
              <a:rPr lang="zh-CN" altLang="en-US" dirty="0">
                <a:solidFill>
                  <a:schemeClr val="tx1"/>
                </a:solidFill>
              </a:rPr>
              <a:t>增益模块对话框</a:t>
            </a:r>
          </a:p>
        </p:txBody>
      </p:sp>
      <p:sp>
        <p:nvSpPr>
          <p:cNvPr id="244739" name="Rectangle 7"/>
          <p:cNvSpPr>
            <a:spLocks noChangeArrowheads="1"/>
          </p:cNvSpPr>
          <p:nvPr/>
        </p:nvSpPr>
        <p:spPr bwMode="auto">
          <a:xfrm>
            <a:off x="611188" y="2387600"/>
            <a:ext cx="1873250" cy="822325"/>
          </a:xfrm>
          <a:prstGeom prst="rect">
            <a:avLst/>
          </a:prstGeom>
          <a:noFill/>
          <a:ln w="9525">
            <a:noFill/>
            <a:miter lim="800000"/>
            <a:headEnd/>
            <a:tailEnd/>
          </a:ln>
        </p:spPr>
        <p:txBody>
          <a:bodyPr anchor="ctr">
            <a:spAutoFit/>
          </a:bodyPr>
          <a:lstStyle/>
          <a:p>
            <a:pPr algn="l"/>
            <a:r>
              <a:rPr lang="zh-CN" altLang="en-US">
                <a:solidFill>
                  <a:schemeClr val="folHlink"/>
                </a:solidFill>
              </a:rPr>
              <a:t>填写所需要的放大系数 </a:t>
            </a:r>
          </a:p>
        </p:txBody>
      </p:sp>
      <p:pic>
        <p:nvPicPr>
          <p:cNvPr id="244740" name="Picture 9"/>
          <p:cNvPicPr>
            <a:picLocks noChangeAspect="1" noChangeArrowheads="1"/>
          </p:cNvPicPr>
          <p:nvPr/>
        </p:nvPicPr>
        <p:blipFill>
          <a:blip r:embed="rId2"/>
          <a:srcRect/>
          <a:stretch>
            <a:fillRect/>
          </a:stretch>
        </p:blipFill>
        <p:spPr bwMode="auto">
          <a:xfrm>
            <a:off x="3276600" y="1971675"/>
            <a:ext cx="5867400" cy="4410075"/>
          </a:xfrm>
          <a:prstGeom prst="rect">
            <a:avLst/>
          </a:prstGeom>
          <a:noFill/>
          <a:ln w="9525">
            <a:noFill/>
            <a:miter lim="800000"/>
            <a:headEnd/>
            <a:tailEnd/>
          </a:ln>
        </p:spPr>
      </p:pic>
      <p:sp>
        <p:nvSpPr>
          <p:cNvPr id="244741" name="AutoShape 6"/>
          <p:cNvSpPr>
            <a:spLocks noChangeArrowheads="1"/>
          </p:cNvSpPr>
          <p:nvPr/>
        </p:nvSpPr>
        <p:spPr bwMode="auto">
          <a:xfrm>
            <a:off x="395288" y="2349500"/>
            <a:ext cx="2087562" cy="935038"/>
          </a:xfrm>
          <a:prstGeom prst="wedgeRoundRectCallout">
            <a:avLst>
              <a:gd name="adj1" fmla="val 97528"/>
              <a:gd name="adj2" fmla="val 166639"/>
              <a:gd name="adj3" fmla="val 16667"/>
            </a:avLst>
          </a:prstGeom>
          <a:noFill/>
          <a:ln w="9525">
            <a:solidFill>
              <a:srgbClr val="B1664F"/>
            </a:solidFill>
            <a:miter lim="800000"/>
            <a:headEnd/>
            <a:tailEnd/>
          </a:ln>
        </p:spPr>
        <p:txBody>
          <a:bodyPr anchor="ctr"/>
          <a:lstStyle/>
          <a:p>
            <a:endParaRPr lang="zh-CN" altLang="zh-CN">
              <a:solidFill>
                <a:schemeClr val="folHlink"/>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5"/>
          <p:cNvSpPr txBox="1">
            <a:spLocks noChangeArrowheads="1"/>
          </p:cNvSpPr>
          <p:nvPr/>
        </p:nvSpPr>
        <p:spPr bwMode="auto">
          <a:xfrm>
            <a:off x="1007267" y="5260975"/>
            <a:ext cx="6911975" cy="946150"/>
          </a:xfrm>
          <a:prstGeom prst="rect">
            <a:avLst/>
          </a:prstGeom>
          <a:noFill/>
          <a:ln w="9525">
            <a:noFill/>
            <a:miter lim="800000"/>
            <a:headEnd/>
            <a:tailEnd/>
          </a:ln>
        </p:spPr>
        <p:txBody>
          <a:bodyPr>
            <a:spAutoFit/>
          </a:bodyPr>
          <a:lstStyle/>
          <a:p>
            <a:pPr>
              <a:spcBef>
                <a:spcPct val="50000"/>
              </a:spcBef>
            </a:pPr>
            <a:r>
              <a:rPr lang="zh-CN" altLang="en-US" sz="2800" dirty="0">
                <a:solidFill>
                  <a:schemeClr val="tx1"/>
                </a:solidFill>
              </a:rPr>
              <a:t>图</a:t>
            </a:r>
            <a:r>
              <a:rPr lang="en-US" altLang="zh-CN" sz="2800" dirty="0">
                <a:solidFill>
                  <a:schemeClr val="tx1"/>
                </a:solidFill>
              </a:rPr>
              <a:t>3-2	</a:t>
            </a:r>
            <a:r>
              <a:rPr lang="zh-CN" altLang="en-US" sz="2800" dirty="0">
                <a:solidFill>
                  <a:schemeClr val="tx1"/>
                </a:solidFill>
              </a:rPr>
              <a:t>转速负反馈闭环直流调速系统稳态结构框图</a:t>
            </a:r>
          </a:p>
        </p:txBody>
      </p:sp>
      <p:sp>
        <p:nvSpPr>
          <p:cNvPr id="177155" name="Text Box 6"/>
          <p:cNvSpPr txBox="1">
            <a:spLocks noChangeArrowheads="1"/>
          </p:cNvSpPr>
          <p:nvPr/>
        </p:nvSpPr>
        <p:spPr bwMode="auto">
          <a:xfrm>
            <a:off x="1762918" y="4725144"/>
            <a:ext cx="5400675" cy="457200"/>
          </a:xfrm>
          <a:prstGeom prst="rect">
            <a:avLst/>
          </a:prstGeom>
          <a:noFill/>
          <a:ln w="9525">
            <a:noFill/>
            <a:miter lim="800000"/>
            <a:headEnd/>
            <a:tailEnd/>
          </a:ln>
        </p:spPr>
        <p:txBody>
          <a:bodyPr>
            <a:spAutoFit/>
          </a:bodyPr>
          <a:lstStyle/>
          <a:p>
            <a:pPr>
              <a:spcBef>
                <a:spcPct val="50000"/>
              </a:spcBef>
            </a:pPr>
            <a:r>
              <a:rPr lang="zh-CN" altLang="en-US" dirty="0">
                <a:solidFill>
                  <a:schemeClr val="tx1"/>
                </a:solidFill>
              </a:rPr>
              <a:t>（</a:t>
            </a:r>
            <a:r>
              <a:rPr lang="en-US" altLang="zh-CN" dirty="0">
                <a:solidFill>
                  <a:schemeClr val="tx1"/>
                </a:solidFill>
              </a:rPr>
              <a:t>b</a:t>
            </a:r>
            <a:r>
              <a:rPr lang="zh-CN" altLang="en-US" dirty="0">
                <a:solidFill>
                  <a:schemeClr val="tx1"/>
                </a:solidFill>
              </a:rPr>
              <a:t>）只考虑给定作用时的闭环系统 </a:t>
            </a:r>
          </a:p>
        </p:txBody>
      </p:sp>
      <p:pic>
        <p:nvPicPr>
          <p:cNvPr id="177156" name="Picture 7" descr="0219b"/>
          <p:cNvPicPr>
            <a:picLocks noChangeAspect="1" noChangeArrowheads="1"/>
          </p:cNvPicPr>
          <p:nvPr/>
        </p:nvPicPr>
        <p:blipFill>
          <a:blip r:embed="rId2"/>
          <a:srcRect/>
          <a:stretch>
            <a:fillRect/>
          </a:stretch>
        </p:blipFill>
        <p:spPr bwMode="auto">
          <a:xfrm>
            <a:off x="900111" y="1772816"/>
            <a:ext cx="7451725" cy="2619375"/>
          </a:xfrm>
          <a:prstGeom prst="rect">
            <a:avLst/>
          </a:prstGeom>
          <a:noFill/>
          <a:ln w="9525">
            <a:noFill/>
            <a:miter lim="800000"/>
            <a:headEnd/>
            <a:tailEnd/>
          </a:ln>
        </p:spPr>
      </p:pic>
      <p:sp>
        <p:nvSpPr>
          <p:cNvPr id="5" name="Rectangle 2"/>
          <p:cNvSpPr txBox="1">
            <a:spLocks noChangeArrowheads="1"/>
          </p:cNvSpPr>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a:latin typeface="Times New Roman" pitchFamily="18" charset="0"/>
              </a:rPr>
              <a:t>静特性分析</a:t>
            </a:r>
            <a:endParaRPr lang="zh-CN" altLang="en-US" dirty="0">
              <a:latin typeface="Times New Roman" pitchFamily="18"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5"/>
          <p:cNvSpPr>
            <a:spLocks noChangeArrowheads="1"/>
          </p:cNvSpPr>
          <p:nvPr/>
        </p:nvSpPr>
        <p:spPr bwMode="auto">
          <a:xfrm>
            <a:off x="3851275" y="333375"/>
            <a:ext cx="3199017" cy="369332"/>
          </a:xfrm>
          <a:prstGeom prst="rect">
            <a:avLst/>
          </a:prstGeom>
          <a:noFill/>
          <a:ln w="9525">
            <a:noFill/>
            <a:miter lim="800000"/>
            <a:headEnd/>
            <a:tailEnd/>
          </a:ln>
        </p:spPr>
        <p:txBody>
          <a:bodyPr wrap="none" anchor="ctr">
            <a:spAutoFit/>
          </a:bodyPr>
          <a:lstStyle/>
          <a:p>
            <a:r>
              <a:rPr lang="zh-CN" altLang="en-US" dirty="0">
                <a:solidFill>
                  <a:schemeClr val="tx1"/>
                </a:solidFill>
              </a:rPr>
              <a:t>图</a:t>
            </a:r>
            <a:r>
              <a:rPr lang="en-US" altLang="zh-CN" dirty="0">
                <a:solidFill>
                  <a:schemeClr val="tx1"/>
                </a:solidFill>
              </a:rPr>
              <a:t>3-27 	Integrator</a:t>
            </a:r>
            <a:r>
              <a:rPr lang="zh-CN" altLang="en-US" dirty="0">
                <a:solidFill>
                  <a:schemeClr val="tx1"/>
                </a:solidFill>
              </a:rPr>
              <a:t>模块对话框</a:t>
            </a:r>
          </a:p>
        </p:txBody>
      </p:sp>
      <p:pic>
        <p:nvPicPr>
          <p:cNvPr id="245763" name="Picture 9"/>
          <p:cNvPicPr>
            <a:picLocks noChangeAspect="1" noChangeArrowheads="1"/>
          </p:cNvPicPr>
          <p:nvPr/>
        </p:nvPicPr>
        <p:blipFill>
          <a:blip r:embed="rId2"/>
          <a:srcRect/>
          <a:stretch>
            <a:fillRect/>
          </a:stretch>
        </p:blipFill>
        <p:spPr bwMode="auto">
          <a:xfrm>
            <a:off x="3925888" y="908050"/>
            <a:ext cx="5218112" cy="5949950"/>
          </a:xfrm>
          <a:prstGeom prst="rect">
            <a:avLst/>
          </a:prstGeom>
          <a:noFill/>
          <a:ln w="9525">
            <a:noFill/>
            <a:miter lim="800000"/>
            <a:headEnd/>
            <a:tailEnd/>
          </a:ln>
        </p:spPr>
      </p:pic>
      <p:sp>
        <p:nvSpPr>
          <p:cNvPr id="245764" name="AutoShape 6"/>
          <p:cNvSpPr>
            <a:spLocks noChangeArrowheads="1"/>
          </p:cNvSpPr>
          <p:nvPr/>
        </p:nvSpPr>
        <p:spPr bwMode="auto">
          <a:xfrm>
            <a:off x="539750" y="2205038"/>
            <a:ext cx="2232025" cy="1008062"/>
          </a:xfrm>
          <a:prstGeom prst="wedgeRoundRectCallout">
            <a:avLst>
              <a:gd name="adj1" fmla="val 113657"/>
              <a:gd name="adj2" fmla="val 140866"/>
              <a:gd name="adj3" fmla="val 16667"/>
            </a:avLst>
          </a:prstGeom>
          <a:noFill/>
          <a:ln w="9525" algn="ctr">
            <a:solidFill>
              <a:schemeClr val="folHlink"/>
            </a:solidFill>
            <a:miter lim="800000"/>
            <a:headEnd/>
            <a:tailEnd/>
          </a:ln>
        </p:spPr>
        <p:txBody>
          <a:bodyPr/>
          <a:lstStyle/>
          <a:p>
            <a:pPr algn="l"/>
            <a:r>
              <a:rPr lang="zh-CN" altLang="en-US" sz="2800" dirty="0"/>
              <a:t>积分饱和值</a:t>
            </a:r>
            <a:r>
              <a:rPr lang="en-US" altLang="zh-CN" sz="2800" dirty="0"/>
              <a:t>,</a:t>
            </a:r>
            <a:r>
              <a:rPr lang="zh-CN" altLang="en-US" sz="2800" dirty="0"/>
              <a:t>可改为</a:t>
            </a:r>
            <a:r>
              <a:rPr lang="en-US" altLang="zh-CN" sz="2800" dirty="0"/>
              <a:t>5</a:t>
            </a:r>
            <a:r>
              <a:rPr lang="zh-CN" altLang="en-US" sz="2800" dirty="0"/>
              <a:t>。</a:t>
            </a:r>
          </a:p>
        </p:txBody>
      </p:sp>
      <p:sp>
        <p:nvSpPr>
          <p:cNvPr id="245765" name="AutoShape 7"/>
          <p:cNvSpPr>
            <a:spLocks noChangeArrowheads="1"/>
          </p:cNvSpPr>
          <p:nvPr/>
        </p:nvSpPr>
        <p:spPr bwMode="auto">
          <a:xfrm>
            <a:off x="539750" y="4724400"/>
            <a:ext cx="2232025" cy="1008063"/>
          </a:xfrm>
          <a:prstGeom prst="wedgeRoundRectCallout">
            <a:avLst>
              <a:gd name="adj1" fmla="val 113514"/>
              <a:gd name="adj2" fmla="val -44171"/>
              <a:gd name="adj3" fmla="val 16667"/>
            </a:avLst>
          </a:prstGeom>
          <a:noFill/>
          <a:ln w="9525" algn="ctr">
            <a:solidFill>
              <a:schemeClr val="folHlink"/>
            </a:solidFill>
            <a:miter lim="800000"/>
            <a:headEnd/>
            <a:tailEnd/>
          </a:ln>
        </p:spPr>
        <p:txBody>
          <a:bodyPr/>
          <a:lstStyle/>
          <a:p>
            <a:pPr algn="l"/>
            <a:r>
              <a:rPr lang="zh-CN" altLang="en-US" dirty="0"/>
              <a:t>积分饱和值</a:t>
            </a:r>
            <a:r>
              <a:rPr lang="en-US" altLang="zh-CN" dirty="0"/>
              <a:t>,</a:t>
            </a:r>
            <a:r>
              <a:rPr lang="zh-CN" altLang="en-US" dirty="0"/>
              <a:t>可改为</a:t>
            </a:r>
            <a:r>
              <a:rPr lang="en-US" altLang="zh-CN" dirty="0"/>
              <a:t>-5</a:t>
            </a:r>
            <a:r>
              <a:rPr lang="zh-CN" altLang="en-US" dirty="0"/>
              <a:t>。</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图片 8"/>
          <p:cNvPicPr>
            <a:picLocks noChangeAspect="1" noChangeArrowheads="1"/>
          </p:cNvPicPr>
          <p:nvPr/>
        </p:nvPicPr>
        <p:blipFill>
          <a:blip r:embed="rId2"/>
          <a:srcRect/>
          <a:stretch>
            <a:fillRect/>
          </a:stretch>
        </p:blipFill>
        <p:spPr bwMode="auto">
          <a:xfrm>
            <a:off x="3428992" y="1428736"/>
            <a:ext cx="3791884" cy="3429024"/>
          </a:xfrm>
          <a:prstGeom prst="rect">
            <a:avLst/>
          </a:prstGeom>
          <a:noFill/>
          <a:ln w="9525">
            <a:noFill/>
            <a:miter lim="800000"/>
            <a:headEnd/>
            <a:tailEnd/>
          </a:ln>
        </p:spPr>
      </p:pic>
      <p:sp>
        <p:nvSpPr>
          <p:cNvPr id="3" name="AutoShape 6"/>
          <p:cNvSpPr>
            <a:spLocks noChangeArrowheads="1"/>
          </p:cNvSpPr>
          <p:nvPr/>
        </p:nvSpPr>
        <p:spPr bwMode="auto">
          <a:xfrm>
            <a:off x="285720" y="142852"/>
            <a:ext cx="3143272" cy="1793880"/>
          </a:xfrm>
          <a:prstGeom prst="wedgeRoundRectCallout">
            <a:avLst>
              <a:gd name="adj1" fmla="val 73960"/>
              <a:gd name="adj2" fmla="val 123098"/>
              <a:gd name="adj3" fmla="val 16667"/>
            </a:avLst>
          </a:prstGeom>
          <a:noFill/>
          <a:ln w="9525" algn="ctr">
            <a:solidFill>
              <a:schemeClr val="folHlink"/>
            </a:solidFill>
            <a:miter lim="800000"/>
            <a:headEnd/>
            <a:tailEnd/>
          </a:ln>
        </p:spPr>
        <p:txBody>
          <a:bodyPr/>
          <a:lstStyle/>
          <a:p>
            <a:r>
              <a:rPr lang="zh-CN" altLang="en-US" sz="2400" dirty="0"/>
              <a:t>为了得到周期为</a:t>
            </a:r>
            <a:r>
              <a:rPr lang="en-US" sz="2400" dirty="0"/>
              <a:t>8KHz</a:t>
            </a:r>
            <a:r>
              <a:rPr lang="zh-CN" altLang="en-US" sz="2400" dirty="0"/>
              <a:t>的锯齿波</a:t>
            </a:r>
            <a:r>
              <a:rPr lang="en-US" sz="2400" dirty="0"/>
              <a:t>,</a:t>
            </a:r>
            <a:r>
              <a:rPr lang="zh-CN" altLang="en-US" sz="2400" dirty="0"/>
              <a:t>把</a:t>
            </a:r>
            <a:r>
              <a:rPr lang="en-US" sz="2400" dirty="0"/>
              <a:t>Time value</a:t>
            </a:r>
            <a:r>
              <a:rPr lang="zh-CN" altLang="en-US" sz="2400" dirty="0"/>
              <a:t>设置为</a:t>
            </a:r>
            <a:r>
              <a:rPr lang="en-US" sz="2400" dirty="0"/>
              <a:t>[0 0.125e-3]</a:t>
            </a:r>
            <a:endParaRPr lang="zh-CN" altLang="en-US" sz="2400" dirty="0">
              <a:solidFill>
                <a:schemeClr val="folHlink"/>
              </a:solidFill>
            </a:endParaRPr>
          </a:p>
        </p:txBody>
      </p:sp>
      <p:sp>
        <p:nvSpPr>
          <p:cNvPr id="4" name="AutoShape 7"/>
          <p:cNvSpPr>
            <a:spLocks noChangeArrowheads="1"/>
          </p:cNvSpPr>
          <p:nvPr/>
        </p:nvSpPr>
        <p:spPr bwMode="auto">
          <a:xfrm>
            <a:off x="285720" y="3929066"/>
            <a:ext cx="2428892" cy="1008063"/>
          </a:xfrm>
          <a:prstGeom prst="wedgeRoundRectCallout">
            <a:avLst>
              <a:gd name="adj1" fmla="val 100573"/>
              <a:gd name="adj2" fmla="val -53620"/>
              <a:gd name="adj3" fmla="val 16667"/>
            </a:avLst>
          </a:prstGeom>
          <a:noFill/>
          <a:ln w="9525" algn="ctr">
            <a:solidFill>
              <a:schemeClr val="folHlink"/>
            </a:solidFill>
            <a:miter lim="800000"/>
            <a:headEnd/>
            <a:tailEnd/>
          </a:ln>
        </p:spPr>
        <p:txBody>
          <a:bodyPr/>
          <a:lstStyle/>
          <a:p>
            <a:r>
              <a:rPr lang="zh-CN" altLang="en-US" sz="2400" dirty="0"/>
              <a:t>把</a:t>
            </a:r>
            <a:r>
              <a:rPr lang="en-US" sz="2400" dirty="0"/>
              <a:t>output values</a:t>
            </a:r>
            <a:r>
              <a:rPr lang="zh-CN" altLang="en-US" sz="2400" dirty="0"/>
              <a:t>设置为</a:t>
            </a:r>
            <a:r>
              <a:rPr lang="en-US" sz="2400" dirty="0"/>
              <a:t>[-5 5]</a:t>
            </a:r>
            <a:endParaRPr lang="zh-CN" altLang="en-US" sz="2400" dirty="0">
              <a:solidFill>
                <a:schemeClr val="folHlink"/>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2"/>
          <a:srcRect/>
          <a:stretch>
            <a:fillRect/>
          </a:stretch>
        </p:blipFill>
        <p:spPr bwMode="auto">
          <a:xfrm>
            <a:off x="3428992" y="1926054"/>
            <a:ext cx="4696108" cy="3431772"/>
          </a:xfrm>
          <a:prstGeom prst="rect">
            <a:avLst/>
          </a:prstGeom>
          <a:noFill/>
          <a:ln w="9525">
            <a:noFill/>
            <a:miter lim="800000"/>
            <a:headEnd/>
            <a:tailEnd/>
          </a:ln>
        </p:spPr>
      </p:pic>
      <p:sp>
        <p:nvSpPr>
          <p:cNvPr id="3" name="AutoShape 6"/>
          <p:cNvSpPr>
            <a:spLocks noChangeArrowheads="1"/>
          </p:cNvSpPr>
          <p:nvPr/>
        </p:nvSpPr>
        <p:spPr bwMode="auto">
          <a:xfrm>
            <a:off x="285720" y="908720"/>
            <a:ext cx="2232025" cy="1584176"/>
          </a:xfrm>
          <a:prstGeom prst="wedgeRoundRectCallout">
            <a:avLst>
              <a:gd name="adj1" fmla="val 131888"/>
              <a:gd name="adj2" fmla="val 47508"/>
              <a:gd name="adj3" fmla="val 16667"/>
            </a:avLst>
          </a:prstGeom>
          <a:noFill/>
          <a:ln w="9525" algn="ctr">
            <a:solidFill>
              <a:schemeClr val="folHlink"/>
            </a:solidFill>
            <a:miter lim="800000"/>
            <a:headEnd/>
            <a:tailEnd/>
          </a:ln>
        </p:spPr>
        <p:txBody>
          <a:bodyPr/>
          <a:lstStyle/>
          <a:p>
            <a:r>
              <a:rPr lang="zh-CN" altLang="en-US" sz="2400" dirty="0"/>
              <a:t>点击</a:t>
            </a:r>
            <a:r>
              <a:rPr lang="en-US" altLang="en-US" sz="2400" dirty="0"/>
              <a:t>history</a:t>
            </a:r>
            <a:r>
              <a:rPr lang="zh-CN" altLang="en-US" sz="2400" dirty="0"/>
              <a:t>按钮，取消对点数限制。</a:t>
            </a:r>
          </a:p>
        </p:txBody>
      </p:sp>
      <p:sp>
        <p:nvSpPr>
          <p:cNvPr id="4" name="AutoShape 7"/>
          <p:cNvSpPr>
            <a:spLocks noChangeArrowheads="1"/>
          </p:cNvSpPr>
          <p:nvPr/>
        </p:nvSpPr>
        <p:spPr bwMode="auto">
          <a:xfrm>
            <a:off x="1142976" y="3071810"/>
            <a:ext cx="2232025" cy="1008063"/>
          </a:xfrm>
          <a:prstGeom prst="wedgeRoundRectCallout">
            <a:avLst>
              <a:gd name="adj1" fmla="val 113514"/>
              <a:gd name="adj2" fmla="val -44171"/>
              <a:gd name="adj3" fmla="val 16667"/>
            </a:avLst>
          </a:prstGeom>
          <a:noFill/>
          <a:ln w="9525" algn="ctr">
            <a:solidFill>
              <a:schemeClr val="folHlink"/>
            </a:solidFill>
            <a:miter lim="800000"/>
            <a:headEnd/>
            <a:tailEnd/>
          </a:ln>
        </p:spPr>
        <p:txBody>
          <a:bodyPr/>
          <a:lstStyle/>
          <a:p>
            <a:pPr algn="l"/>
            <a:r>
              <a:rPr lang="zh-CN" altLang="en-US" sz="2400" dirty="0"/>
              <a:t>设置坐标轴数为</a:t>
            </a:r>
            <a:r>
              <a:rPr lang="en-US" altLang="zh-CN" sz="2400" dirty="0"/>
              <a:t>2</a:t>
            </a:r>
            <a:endParaRPr lang="zh-CN" altLang="en-US" sz="24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3568" y="620688"/>
            <a:ext cx="8162925" cy="579438"/>
          </a:xfrm>
        </p:spPr>
        <p:txBody>
          <a:bodyPr/>
          <a:lstStyle/>
          <a:p>
            <a:pPr eaLnBrk="1" hangingPunct="1"/>
            <a:r>
              <a:rPr lang="en-US" altLang="zh-CN" sz="3200" b="1" dirty="0">
                <a:latin typeface="Times New Roman" pitchFamily="18" charset="0"/>
              </a:rPr>
              <a:t>(4)</a:t>
            </a:r>
            <a:r>
              <a:rPr lang="zh-CN" altLang="en-US" sz="3200" b="1" dirty="0">
                <a:latin typeface="Times New Roman" pitchFamily="18" charset="0"/>
              </a:rPr>
              <a:t>模块连接 </a:t>
            </a:r>
          </a:p>
        </p:txBody>
      </p:sp>
      <p:sp>
        <p:nvSpPr>
          <p:cNvPr id="246787" name="Rectangle 3"/>
          <p:cNvSpPr>
            <a:spLocks noGrp="1" noChangeArrowheads="1"/>
          </p:cNvSpPr>
          <p:nvPr>
            <p:ph idx="1"/>
          </p:nvPr>
        </p:nvSpPr>
        <p:spPr/>
        <p:txBody>
          <a:bodyPr/>
          <a:lstStyle/>
          <a:p>
            <a:pPr eaLnBrk="1" hangingPunct="1"/>
            <a:r>
              <a:rPr lang="zh-CN" altLang="en-US" sz="2800">
                <a:latin typeface="Times New Roman" pitchFamily="18" charset="0"/>
              </a:rPr>
              <a:t>以鼠标左键点击起点模块输出端，拖动鼠标至终点模块输入端处，则在两模块间产生“→”线。</a:t>
            </a:r>
          </a:p>
          <a:p>
            <a:pPr eaLnBrk="1" hangingPunct="1"/>
            <a:r>
              <a:rPr lang="zh-CN" altLang="en-US" sz="2800">
                <a:latin typeface="Times New Roman" pitchFamily="18" charset="0"/>
              </a:rPr>
              <a:t>单击某模块，选取</a:t>
            </a:r>
            <a:r>
              <a:rPr lang="en-US" altLang="zh-CN" sz="2800">
                <a:latin typeface="Times New Roman" pitchFamily="18" charset="0"/>
              </a:rPr>
              <a:t>Format→Rotate Block</a:t>
            </a:r>
            <a:r>
              <a:rPr lang="zh-CN" altLang="en-US" sz="2800">
                <a:latin typeface="Times New Roman" pitchFamily="18" charset="0"/>
              </a:rPr>
              <a:t>菜单项可使模块旋转</a:t>
            </a:r>
            <a:r>
              <a:rPr lang="en-US" altLang="zh-CN" sz="2800">
                <a:latin typeface="Times New Roman" pitchFamily="18" charset="0"/>
              </a:rPr>
              <a:t>90°</a:t>
            </a:r>
            <a:r>
              <a:rPr lang="zh-CN" altLang="en-US" sz="2800">
                <a:latin typeface="Times New Roman" pitchFamily="18" charset="0"/>
              </a:rPr>
              <a:t>；选取</a:t>
            </a:r>
            <a:r>
              <a:rPr lang="en-US" altLang="zh-CN" sz="2800">
                <a:latin typeface="Times New Roman" pitchFamily="18" charset="0"/>
              </a:rPr>
              <a:t>Format→Flip Block</a:t>
            </a:r>
            <a:r>
              <a:rPr lang="zh-CN" altLang="en-US" sz="2800">
                <a:latin typeface="Times New Roman" pitchFamily="18" charset="0"/>
              </a:rPr>
              <a:t>菜单项可使模块翻转。</a:t>
            </a:r>
          </a:p>
          <a:p>
            <a:pPr eaLnBrk="1" hangingPunct="1"/>
            <a:r>
              <a:rPr lang="zh-CN" altLang="en-US" sz="2800">
                <a:latin typeface="Times New Roman" pitchFamily="18" charset="0"/>
              </a:rPr>
              <a:t>把鼠标移到期望的分支线的起点处，按下鼠标的右键，看到光标变为十字后，拖动鼠标直至分支线的终点处，释放鼠标按钮，就完成了分支线的绘制。</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p:cNvPicPr>
            <a:picLocks noChangeAspect="1" noChangeArrowheads="1"/>
          </p:cNvPicPr>
          <p:nvPr/>
        </p:nvPicPr>
        <p:blipFill>
          <a:blip r:embed="rId2"/>
          <a:srcRect/>
          <a:stretch>
            <a:fillRect/>
          </a:stretch>
        </p:blipFill>
        <p:spPr bwMode="auto">
          <a:xfrm>
            <a:off x="928661" y="1643050"/>
            <a:ext cx="7608147" cy="4357718"/>
          </a:xfrm>
          <a:prstGeom prst="rect">
            <a:avLst/>
          </a:prstGeom>
          <a:noFill/>
          <a:ln w="9525">
            <a:noFill/>
            <a:miter lim="800000"/>
            <a:headEnd/>
            <a:tailEnd/>
          </a:ln>
        </p:spPr>
      </p:pic>
      <p:sp>
        <p:nvSpPr>
          <p:cNvPr id="5" name="AutoShape 6"/>
          <p:cNvSpPr>
            <a:spLocks noChangeArrowheads="1"/>
          </p:cNvSpPr>
          <p:nvPr/>
        </p:nvSpPr>
        <p:spPr bwMode="auto">
          <a:xfrm>
            <a:off x="500034" y="2928934"/>
            <a:ext cx="2160588" cy="541337"/>
          </a:xfrm>
          <a:prstGeom prst="wedgeRoundRectCallout">
            <a:avLst>
              <a:gd name="adj1" fmla="val 66532"/>
              <a:gd name="adj2" fmla="val -202199"/>
              <a:gd name="adj3" fmla="val 16667"/>
            </a:avLst>
          </a:prstGeom>
          <a:noFill/>
          <a:ln w="9525" algn="ctr">
            <a:solidFill>
              <a:schemeClr val="folHlink"/>
            </a:solidFill>
            <a:miter lim="800000"/>
            <a:headEnd/>
            <a:tailEnd/>
          </a:ln>
        </p:spPr>
        <p:txBody>
          <a:bodyPr rIns="0"/>
          <a:lstStyle/>
          <a:p>
            <a:pPr algn="l"/>
            <a:r>
              <a:rPr lang="zh-CN" altLang="en-US" dirty="0">
                <a:latin typeface="Verdana" pitchFamily="34" charset="0"/>
              </a:rPr>
              <a:t>仿真启动按钮</a:t>
            </a:r>
          </a:p>
        </p:txBody>
      </p:sp>
      <p:sp>
        <p:nvSpPr>
          <p:cNvPr id="6" name="矩形 5"/>
          <p:cNvSpPr/>
          <p:nvPr/>
        </p:nvSpPr>
        <p:spPr>
          <a:xfrm>
            <a:off x="1857356" y="6072206"/>
            <a:ext cx="6072230" cy="369332"/>
          </a:xfrm>
          <a:prstGeom prst="rect">
            <a:avLst/>
          </a:prstGeom>
        </p:spPr>
        <p:txBody>
          <a:bodyPr wrap="square">
            <a:spAutoFit/>
          </a:bodyPr>
          <a:lstStyle/>
          <a:p>
            <a:pPr lvl="0" indent="666750" fontAlgn="base">
              <a:spcBef>
                <a:spcPct val="0"/>
              </a:spcBef>
              <a:spcAft>
                <a:spcPct val="0"/>
              </a:spcAft>
            </a:pPr>
            <a:r>
              <a:rPr lang="zh-CN" altLang="en-US" dirty="0">
                <a:latin typeface="宋体" pitchFamily="2" charset="-122"/>
                <a:ea typeface="宋体" pitchFamily="2" charset="-122"/>
                <a:cs typeface="Times New Roman" pitchFamily="18" charset="0"/>
              </a:rPr>
              <a:t>图</a:t>
            </a:r>
            <a:r>
              <a:rPr lang="en-US" altLang="zh-CN" dirty="0">
                <a:latin typeface="宋体" pitchFamily="2" charset="-122"/>
                <a:ea typeface="宋体" pitchFamily="2" charset="-122"/>
                <a:cs typeface="Times New Roman" pitchFamily="18" charset="0"/>
              </a:rPr>
              <a:t>3-21  </a:t>
            </a:r>
            <a:r>
              <a:rPr lang="zh-CN" altLang="en-US" dirty="0">
                <a:latin typeface="宋体" pitchFamily="2" charset="-122"/>
                <a:ea typeface="宋体" pitchFamily="2" charset="-122"/>
                <a:cs typeface="Times New Roman" pitchFamily="18" charset="0"/>
              </a:rPr>
              <a:t>比例积分控制的直流调速系统的仿真框图</a:t>
            </a:r>
            <a:endParaRPr lang="zh-CN" altLang="en-US" dirty="0">
              <a:latin typeface="Arial" pitchFamily="34" charset="0"/>
              <a:ea typeface="宋体" pitchFamily="2" charset="-122"/>
              <a:cs typeface="宋体"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67544" y="548680"/>
            <a:ext cx="8162925" cy="701675"/>
          </a:xfrm>
        </p:spPr>
        <p:txBody>
          <a:bodyPr/>
          <a:lstStyle/>
          <a:p>
            <a:pPr marL="838200" indent="-838200" eaLnBrk="1" hangingPunct="1"/>
            <a:r>
              <a:rPr lang="en-US" altLang="zh-CN" sz="4000" b="1" dirty="0">
                <a:latin typeface="Times New Roman" pitchFamily="18" charset="0"/>
              </a:rPr>
              <a:t>3.4.3  </a:t>
            </a:r>
            <a:r>
              <a:rPr lang="zh-CN" altLang="en-US" sz="4000" b="1" dirty="0">
                <a:latin typeface="Times New Roman" pitchFamily="18" charset="0"/>
              </a:rPr>
              <a:t>仿真模型的运行</a:t>
            </a:r>
          </a:p>
        </p:txBody>
      </p:sp>
      <p:sp>
        <p:nvSpPr>
          <p:cNvPr id="248835" name="Rectangle 3"/>
          <p:cNvSpPr>
            <a:spLocks noGrp="1" noChangeArrowheads="1"/>
          </p:cNvSpPr>
          <p:nvPr>
            <p:ph idx="1"/>
          </p:nvPr>
        </p:nvSpPr>
        <p:spPr/>
        <p:txBody>
          <a:bodyPr/>
          <a:lstStyle/>
          <a:p>
            <a:pPr eaLnBrk="1" hangingPunct="1">
              <a:lnSpc>
                <a:spcPct val="90000"/>
              </a:lnSpc>
            </a:pPr>
            <a:r>
              <a:rPr lang="en-US" altLang="zh-CN" sz="2800" dirty="0">
                <a:latin typeface="Times New Roman" pitchFamily="18" charset="0"/>
              </a:rPr>
              <a:t>(1)</a:t>
            </a:r>
            <a:r>
              <a:rPr lang="zh-CN" altLang="en-US" sz="2800" dirty="0">
                <a:latin typeface="Times New Roman" pitchFamily="18" charset="0"/>
              </a:rPr>
              <a:t>仿真过程的启动：单击启动仿真工具条的按钮   或选择</a:t>
            </a:r>
            <a:r>
              <a:rPr lang="en-US" altLang="zh-CN" sz="2800" dirty="0" err="1">
                <a:latin typeface="Times New Roman" pitchFamily="18" charset="0"/>
              </a:rPr>
              <a:t>Simulation→Start</a:t>
            </a:r>
            <a:r>
              <a:rPr lang="zh-CN" altLang="en-US" sz="2800" dirty="0">
                <a:latin typeface="Times New Roman" pitchFamily="18" charset="0"/>
              </a:rPr>
              <a:t>菜单项，再双击示波器模块就可以显示仿真结果。</a:t>
            </a:r>
          </a:p>
          <a:p>
            <a:pPr eaLnBrk="1" hangingPunct="1">
              <a:lnSpc>
                <a:spcPct val="90000"/>
              </a:lnSpc>
            </a:pPr>
            <a:r>
              <a:rPr lang="en-US" altLang="zh-CN" sz="2800" dirty="0">
                <a:latin typeface="Times New Roman" pitchFamily="18" charset="0"/>
              </a:rPr>
              <a:t>(2)</a:t>
            </a:r>
            <a:r>
              <a:rPr lang="zh-CN" altLang="en-US" sz="2800" dirty="0">
                <a:latin typeface="Times New Roman" pitchFamily="18" charset="0"/>
              </a:rPr>
              <a:t>仿真参数的设置：为了清晰地观测仿真结果，需要对示波器显示格式作一个修改，对示波器的默认值逐一改动。改动的方法有多种，其中一种方法是选中</a:t>
            </a:r>
            <a:r>
              <a:rPr lang="en-US" altLang="zh-CN" sz="2800" dirty="0">
                <a:latin typeface="Times New Roman" pitchFamily="18" charset="0"/>
              </a:rPr>
              <a:t>SIMULINK</a:t>
            </a:r>
            <a:r>
              <a:rPr lang="zh-CN" altLang="en-US" sz="2800" dirty="0">
                <a:latin typeface="Times New Roman" pitchFamily="18" charset="0"/>
              </a:rPr>
              <a:t>模型窗口的</a:t>
            </a:r>
            <a:r>
              <a:rPr lang="en-US" altLang="zh-CN" sz="2800" dirty="0" err="1">
                <a:latin typeface="Times New Roman" pitchFamily="18" charset="0"/>
              </a:rPr>
              <a:t>Simulation→Configuration</a:t>
            </a:r>
            <a:r>
              <a:rPr lang="en-US" altLang="zh-CN" sz="2800" dirty="0">
                <a:latin typeface="Times New Roman" pitchFamily="18" charset="0"/>
              </a:rPr>
              <a:t> Parameters</a:t>
            </a:r>
            <a:r>
              <a:rPr lang="zh-CN" altLang="en-US" sz="2800" dirty="0">
                <a:latin typeface="Times New Roman" pitchFamily="18" charset="0"/>
              </a:rPr>
              <a:t>菜单项，打开仿真控制参数对话框，对仿真控制参数进行设置。 </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7" name="Picture 3"/>
          <p:cNvPicPr>
            <a:picLocks noChangeAspect="1" noChangeArrowheads="1"/>
          </p:cNvPicPr>
          <p:nvPr/>
        </p:nvPicPr>
        <p:blipFill>
          <a:blip r:embed="rId2"/>
          <a:srcRect/>
          <a:stretch>
            <a:fillRect/>
          </a:stretch>
        </p:blipFill>
        <p:spPr bwMode="auto">
          <a:xfrm>
            <a:off x="1676546" y="1658682"/>
            <a:ext cx="5530702" cy="3290893"/>
          </a:xfrm>
          <a:prstGeom prst="rect">
            <a:avLst/>
          </a:prstGeom>
          <a:noFill/>
          <a:ln w="9525">
            <a:noFill/>
            <a:miter lim="800000"/>
            <a:headEnd/>
            <a:tailEnd/>
          </a:ln>
        </p:spPr>
      </p:pic>
      <p:sp>
        <p:nvSpPr>
          <p:cNvPr id="134148" name="Rectangle 4"/>
          <p:cNvSpPr>
            <a:spLocks noChangeArrowheads="1"/>
          </p:cNvSpPr>
          <p:nvPr/>
        </p:nvSpPr>
        <p:spPr bwMode="auto">
          <a:xfrm>
            <a:off x="1500166" y="5357826"/>
            <a:ext cx="560922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342900" algn="ctr"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图</a:t>
            </a:r>
            <a:r>
              <a:rPr kumimoji="0" lang="en-US" altLang="zh-CN"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3-30 SIMULINK</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仿真控制参数对话框</a:t>
            </a:r>
            <a:endPar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7" name="AutoShape 6"/>
          <p:cNvSpPr>
            <a:spLocks noChangeArrowheads="1"/>
          </p:cNvSpPr>
          <p:nvPr/>
        </p:nvSpPr>
        <p:spPr bwMode="auto">
          <a:xfrm>
            <a:off x="1763688" y="501055"/>
            <a:ext cx="1584325" cy="650897"/>
          </a:xfrm>
          <a:prstGeom prst="wedgeRoundRectCallout">
            <a:avLst>
              <a:gd name="adj1" fmla="val 58397"/>
              <a:gd name="adj2" fmla="val 191155"/>
              <a:gd name="adj3" fmla="val 16667"/>
            </a:avLst>
          </a:prstGeom>
          <a:noFill/>
          <a:ln w="9525" algn="ctr">
            <a:solidFill>
              <a:schemeClr val="folHlink"/>
            </a:solidFill>
            <a:miter lim="800000"/>
            <a:headEnd/>
            <a:tailEnd/>
          </a:ln>
        </p:spPr>
        <p:txBody>
          <a:bodyPr/>
          <a:lstStyle/>
          <a:p>
            <a:r>
              <a:rPr lang="zh-CN" altLang="en-US" b="1" dirty="0">
                <a:latin typeface="Verdana" pitchFamily="34" charset="0"/>
              </a:rPr>
              <a:t>仿真的起始时间 </a:t>
            </a:r>
          </a:p>
        </p:txBody>
      </p:sp>
      <p:sp>
        <p:nvSpPr>
          <p:cNvPr id="8" name="AutoShape 7"/>
          <p:cNvSpPr>
            <a:spLocks noChangeArrowheads="1"/>
          </p:cNvSpPr>
          <p:nvPr/>
        </p:nvSpPr>
        <p:spPr bwMode="auto">
          <a:xfrm>
            <a:off x="3632258" y="720152"/>
            <a:ext cx="2087562" cy="863600"/>
          </a:xfrm>
          <a:prstGeom prst="wedgeRoundRectCallout">
            <a:avLst>
              <a:gd name="adj1" fmla="val 36267"/>
              <a:gd name="adj2" fmla="val 95962"/>
              <a:gd name="adj3" fmla="val 16667"/>
            </a:avLst>
          </a:prstGeom>
          <a:noFill/>
          <a:ln w="9525" algn="ctr">
            <a:solidFill>
              <a:schemeClr val="folHlink"/>
            </a:solidFill>
            <a:miter lim="800000"/>
            <a:headEnd/>
            <a:tailEnd/>
          </a:ln>
        </p:spPr>
        <p:txBody>
          <a:bodyPr/>
          <a:lstStyle/>
          <a:p>
            <a:r>
              <a:rPr lang="zh-CN" altLang="en-US" b="1" dirty="0"/>
              <a:t>结束时间修改为</a:t>
            </a:r>
            <a:r>
              <a:rPr lang="en-US" altLang="zh-CN" b="1" dirty="0"/>
              <a:t>0.6</a:t>
            </a:r>
            <a:r>
              <a:rPr lang="zh-CN" altLang="en-US" b="1" dirty="0"/>
              <a:t>秒  </a:t>
            </a:r>
          </a:p>
        </p:txBody>
      </p:sp>
      <p:sp>
        <p:nvSpPr>
          <p:cNvPr id="10" name="AutoShape 6"/>
          <p:cNvSpPr>
            <a:spLocks noChangeArrowheads="1"/>
          </p:cNvSpPr>
          <p:nvPr/>
        </p:nvSpPr>
        <p:spPr bwMode="auto">
          <a:xfrm>
            <a:off x="0" y="1571612"/>
            <a:ext cx="1584325" cy="650897"/>
          </a:xfrm>
          <a:prstGeom prst="wedgeRoundRectCallout">
            <a:avLst>
              <a:gd name="adj1" fmla="val 184168"/>
              <a:gd name="adj2" fmla="val 101187"/>
              <a:gd name="adj3" fmla="val 16667"/>
            </a:avLst>
          </a:prstGeom>
          <a:noFill/>
          <a:ln w="9525" algn="ctr">
            <a:solidFill>
              <a:schemeClr val="folHlink"/>
            </a:solidFill>
            <a:miter lim="800000"/>
            <a:headEnd/>
            <a:tailEnd/>
          </a:ln>
        </p:spPr>
        <p:txBody>
          <a:bodyPr/>
          <a:lstStyle/>
          <a:p>
            <a:r>
              <a:rPr lang="zh-CN" altLang="en-US" b="1" dirty="0">
                <a:latin typeface="Verdana" pitchFamily="34" charset="0"/>
              </a:rPr>
              <a:t>最大仿真步长设为</a:t>
            </a:r>
            <a:r>
              <a:rPr lang="en-US" altLang="en-US" b="1" dirty="0">
                <a:latin typeface="Verdana" pitchFamily="34" charset="0"/>
              </a:rPr>
              <a:t>1e-5s</a:t>
            </a:r>
            <a:endParaRPr lang="zh-CN" altLang="en-US" b="1" dirty="0">
              <a:latin typeface="Verdana"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3"/>
          <p:cNvSpPr>
            <a:spLocks noChangeArrowheads="1"/>
          </p:cNvSpPr>
          <p:nvPr/>
        </p:nvSpPr>
        <p:spPr bwMode="auto">
          <a:xfrm>
            <a:off x="539552" y="3695228"/>
            <a:ext cx="1317804" cy="1477328"/>
          </a:xfrm>
          <a:prstGeom prst="rect">
            <a:avLst/>
          </a:prstGeom>
          <a:noFill/>
          <a:ln w="9525">
            <a:noFill/>
            <a:miter lim="800000"/>
            <a:headEnd/>
            <a:tailEnd/>
          </a:ln>
        </p:spPr>
        <p:txBody>
          <a:bodyPr wrap="square" anchor="ctr">
            <a:spAutoFit/>
          </a:bodyPr>
          <a:lstStyle/>
          <a:p>
            <a:r>
              <a:rPr lang="zh-CN" altLang="en-US" dirty="0">
                <a:solidFill>
                  <a:schemeClr val="tx1"/>
                </a:solidFill>
              </a:rPr>
              <a:t>图</a:t>
            </a:r>
            <a:r>
              <a:rPr lang="en-US" altLang="zh-CN" dirty="0">
                <a:solidFill>
                  <a:schemeClr val="tx1"/>
                </a:solidFill>
              </a:rPr>
              <a:t>2-55 	</a:t>
            </a:r>
            <a:r>
              <a:rPr lang="zh-CN" altLang="en-US" dirty="0">
                <a:solidFill>
                  <a:schemeClr val="tx1"/>
                </a:solidFill>
              </a:rPr>
              <a:t>修改控制参数后的仿真结果</a:t>
            </a:r>
          </a:p>
        </p:txBody>
      </p:sp>
      <p:sp>
        <p:nvSpPr>
          <p:cNvPr id="250883" name="Text Box 5"/>
          <p:cNvSpPr txBox="1">
            <a:spLocks noChangeArrowheads="1"/>
          </p:cNvSpPr>
          <p:nvPr/>
        </p:nvSpPr>
        <p:spPr bwMode="auto">
          <a:xfrm>
            <a:off x="3873481" y="620688"/>
            <a:ext cx="5256212" cy="1735138"/>
          </a:xfrm>
          <a:prstGeom prst="rect">
            <a:avLst/>
          </a:prstGeom>
          <a:noFill/>
          <a:ln w="9525">
            <a:noFill/>
            <a:miter lim="800000"/>
            <a:headEnd/>
            <a:tailEnd/>
          </a:ln>
        </p:spPr>
        <p:txBody>
          <a:bodyPr>
            <a:spAutoFit/>
          </a:bodyPr>
          <a:lstStyle/>
          <a:p>
            <a:pPr algn="l"/>
            <a:r>
              <a:rPr lang="zh-CN" altLang="en-US" dirty="0">
                <a:solidFill>
                  <a:schemeClr val="tx1"/>
                </a:solidFill>
              </a:rPr>
              <a:t>启动</a:t>
            </a:r>
            <a:r>
              <a:rPr lang="en-US" altLang="zh-CN" dirty="0">
                <a:solidFill>
                  <a:schemeClr val="tx1"/>
                </a:solidFill>
              </a:rPr>
              <a:t>Scope</a:t>
            </a:r>
            <a:r>
              <a:rPr lang="zh-CN" altLang="en-US" dirty="0">
                <a:solidFill>
                  <a:schemeClr val="tx1"/>
                </a:solidFill>
              </a:rPr>
              <a:t>工具条中的“自动刻度”按钮。把当前窗中信号的最大最小值为纵坐标的上下限，得到清晰的图形。 </a:t>
            </a:r>
          </a:p>
          <a:p>
            <a:pPr algn="l">
              <a:spcBef>
                <a:spcPct val="50000"/>
              </a:spcBef>
            </a:pPr>
            <a:endParaRPr lang="en-US" altLang="zh-CN" dirty="0">
              <a:solidFill>
                <a:schemeClr val="tx1"/>
              </a:solidFill>
            </a:endParaRPr>
          </a:p>
        </p:txBody>
      </p:sp>
      <p:sp>
        <p:nvSpPr>
          <p:cNvPr id="250885" name="AutoShape 4"/>
          <p:cNvSpPr>
            <a:spLocks noChangeArrowheads="1"/>
          </p:cNvSpPr>
          <p:nvPr/>
        </p:nvSpPr>
        <p:spPr bwMode="auto">
          <a:xfrm>
            <a:off x="1857356" y="714356"/>
            <a:ext cx="2016125" cy="576263"/>
          </a:xfrm>
          <a:prstGeom prst="wedgeRoundRectCallout">
            <a:avLst>
              <a:gd name="adj1" fmla="val 21417"/>
              <a:gd name="adj2" fmla="val 209778"/>
              <a:gd name="adj3" fmla="val 16667"/>
            </a:avLst>
          </a:prstGeom>
          <a:noFill/>
          <a:ln w="9525" algn="ctr">
            <a:solidFill>
              <a:schemeClr val="folHlink"/>
            </a:solidFill>
            <a:miter lim="800000"/>
            <a:headEnd/>
            <a:tailEnd/>
          </a:ln>
        </p:spPr>
        <p:txBody>
          <a:bodyPr/>
          <a:lstStyle/>
          <a:p>
            <a:r>
              <a:rPr lang="zh-CN" altLang="en-US" sz="2800" dirty="0">
                <a:latin typeface="Verdana" pitchFamily="34" charset="0"/>
              </a:rPr>
              <a:t>自动刻度</a:t>
            </a:r>
          </a:p>
        </p:txBody>
      </p:sp>
      <p:pic>
        <p:nvPicPr>
          <p:cNvPr id="107521" name="Picture 1"/>
          <p:cNvPicPr>
            <a:picLocks noChangeAspect="1" noChangeArrowheads="1"/>
          </p:cNvPicPr>
          <p:nvPr/>
        </p:nvPicPr>
        <p:blipFill>
          <a:blip r:embed="rId2"/>
          <a:srcRect/>
          <a:stretch>
            <a:fillRect/>
          </a:stretch>
        </p:blipFill>
        <p:spPr bwMode="auto">
          <a:xfrm>
            <a:off x="2500298" y="1928802"/>
            <a:ext cx="6143668" cy="4631094"/>
          </a:xfrm>
          <a:prstGeom prst="rect">
            <a:avLst/>
          </a:prstGeom>
          <a:noFill/>
          <a:ln w="9525">
            <a:noFill/>
            <a:miter lim="800000"/>
            <a:headEnd/>
            <a:tailEnd/>
          </a:ln>
        </p:spPr>
      </p:pic>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ChangeArrowheads="1"/>
          </p:cNvSpPr>
          <p:nvPr>
            <p:ph type="title"/>
          </p:nvPr>
        </p:nvSpPr>
        <p:spPr>
          <a:xfrm>
            <a:off x="871538" y="922338"/>
            <a:ext cx="8162925" cy="701675"/>
          </a:xfrm>
        </p:spPr>
        <p:txBody>
          <a:bodyPr/>
          <a:lstStyle/>
          <a:p>
            <a:pPr marL="838200" indent="-838200" eaLnBrk="1" hangingPunct="1"/>
            <a:r>
              <a:rPr lang="en-US" altLang="zh-CN" sz="4000">
                <a:latin typeface="Times New Roman" pitchFamily="18" charset="0"/>
              </a:rPr>
              <a:t>2.6.4  </a:t>
            </a:r>
            <a:r>
              <a:rPr lang="zh-CN" altLang="en-US" sz="4000">
                <a:latin typeface="Times New Roman" pitchFamily="18" charset="0"/>
              </a:rPr>
              <a:t>调节器参数的调整</a:t>
            </a:r>
          </a:p>
        </p:txBody>
      </p:sp>
      <p:sp>
        <p:nvSpPr>
          <p:cNvPr id="96261" name="Rectangle 5"/>
          <p:cNvSpPr>
            <a:spLocks noChangeArrowheads="1"/>
          </p:cNvSpPr>
          <p:nvPr/>
        </p:nvSpPr>
        <p:spPr bwMode="auto">
          <a:xfrm>
            <a:off x="4716463" y="5876925"/>
            <a:ext cx="3981450" cy="457200"/>
          </a:xfrm>
          <a:prstGeom prst="rect">
            <a:avLst/>
          </a:prstGeom>
          <a:noFill/>
          <a:ln w="9525">
            <a:noFill/>
            <a:miter lim="800000"/>
            <a:headEnd/>
            <a:tailEnd/>
          </a:ln>
        </p:spPr>
        <p:txBody>
          <a:bodyPr wrap="none" anchor="ctr">
            <a:spAutoFit/>
          </a:bodyPr>
          <a:lstStyle/>
          <a:p>
            <a:r>
              <a:rPr lang="zh-CN" altLang="en-US">
                <a:solidFill>
                  <a:schemeClr val="tx1"/>
                </a:solidFill>
              </a:rPr>
              <a:t>图</a:t>
            </a:r>
            <a:r>
              <a:rPr lang="en-US" altLang="zh-CN">
                <a:solidFill>
                  <a:schemeClr val="tx1"/>
                </a:solidFill>
              </a:rPr>
              <a:t>2-56  </a:t>
            </a:r>
            <a:r>
              <a:rPr lang="zh-CN" altLang="en-US">
                <a:solidFill>
                  <a:schemeClr val="tx1"/>
                </a:solidFill>
              </a:rPr>
              <a:t>无超调的仿真结果</a:t>
            </a:r>
          </a:p>
        </p:txBody>
      </p:sp>
      <p:sp>
        <p:nvSpPr>
          <p:cNvPr id="96262" name="Rectangle 7"/>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6258" name="Object 6"/>
          <p:cNvGraphicFramePr>
            <a:graphicFrameLocks noChangeAspect="1"/>
          </p:cNvGraphicFramePr>
          <p:nvPr/>
        </p:nvGraphicFramePr>
        <p:xfrm>
          <a:off x="684213" y="2133600"/>
          <a:ext cx="1584325" cy="557213"/>
        </p:xfrm>
        <a:graphic>
          <a:graphicData uri="http://schemas.openxmlformats.org/presentationml/2006/ole">
            <mc:AlternateContent xmlns:mc="http://schemas.openxmlformats.org/markup-compatibility/2006">
              <mc:Choice xmlns:v="urn:schemas-microsoft-com:vml" Requires="v">
                <p:oleObj spid="_x0000_s40962" name="公式" r:id="rId3" imgW="672808" imgH="241195" progId="Equation.3">
                  <p:embed/>
                </p:oleObj>
              </mc:Choice>
              <mc:Fallback>
                <p:oleObj name="公式" r:id="rId3" imgW="672808"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133600"/>
                        <a:ext cx="1584325"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3"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6259" name="Object 8"/>
          <p:cNvGraphicFramePr>
            <a:graphicFrameLocks noChangeAspect="1"/>
          </p:cNvGraphicFramePr>
          <p:nvPr/>
        </p:nvGraphicFramePr>
        <p:xfrm>
          <a:off x="755650" y="2781300"/>
          <a:ext cx="912813" cy="936625"/>
        </p:xfrm>
        <a:graphic>
          <a:graphicData uri="http://schemas.openxmlformats.org/presentationml/2006/ole">
            <mc:AlternateContent xmlns:mc="http://schemas.openxmlformats.org/markup-compatibility/2006">
              <mc:Choice xmlns:v="urn:schemas-microsoft-com:vml" Requires="v">
                <p:oleObj spid="_x0000_s40963" name="公式" r:id="rId5" imgW="380835" imgH="393529" progId="Equation.3">
                  <p:embed/>
                </p:oleObj>
              </mc:Choice>
              <mc:Fallback>
                <p:oleObj name="公式" r:id="rId5" imgW="380835" imgH="39352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781300"/>
                        <a:ext cx="91281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4" name="Text Box 10"/>
          <p:cNvSpPr txBox="1">
            <a:spLocks noChangeArrowheads="1"/>
          </p:cNvSpPr>
          <p:nvPr/>
        </p:nvSpPr>
        <p:spPr bwMode="auto">
          <a:xfrm>
            <a:off x="755650" y="4283075"/>
            <a:ext cx="2736850" cy="1187450"/>
          </a:xfrm>
          <a:prstGeom prst="rect">
            <a:avLst/>
          </a:prstGeom>
          <a:noFill/>
          <a:ln w="9525">
            <a:noFill/>
            <a:miter lim="800000"/>
            <a:headEnd/>
            <a:tailEnd/>
          </a:ln>
        </p:spPr>
        <p:txBody>
          <a:bodyPr>
            <a:spAutoFit/>
          </a:bodyPr>
          <a:lstStyle/>
          <a:p>
            <a:pPr algn="l">
              <a:spcBef>
                <a:spcPct val="50000"/>
              </a:spcBef>
            </a:pPr>
            <a:r>
              <a:rPr lang="zh-CN" altLang="en-US">
                <a:solidFill>
                  <a:schemeClr val="tx1"/>
                </a:solidFill>
              </a:rPr>
              <a:t>系统转速的响应是无超调、但调节时间很长； </a:t>
            </a:r>
          </a:p>
        </p:txBody>
      </p:sp>
      <p:pic>
        <p:nvPicPr>
          <p:cNvPr id="96265" name="Picture 12"/>
          <p:cNvPicPr>
            <a:picLocks noChangeAspect="1" noChangeArrowheads="1"/>
          </p:cNvPicPr>
          <p:nvPr/>
        </p:nvPicPr>
        <p:blipFill>
          <a:blip r:embed="rId7"/>
          <a:srcRect/>
          <a:stretch>
            <a:fillRect/>
          </a:stretch>
        </p:blipFill>
        <p:spPr bwMode="auto">
          <a:xfrm>
            <a:off x="4284663" y="1887538"/>
            <a:ext cx="4716462" cy="3917950"/>
          </a:xfrm>
          <a:prstGeom prst="rect">
            <a:avLst/>
          </a:prstGeom>
          <a:noFill/>
          <a:ln w="9525">
            <a:noFill/>
            <a:miter lim="800000"/>
            <a:headEnd/>
            <a:tailEnd/>
          </a:ln>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5"/>
          <p:cNvSpPr>
            <a:spLocks noChangeArrowheads="1"/>
          </p:cNvSpPr>
          <p:nvPr/>
        </p:nvSpPr>
        <p:spPr bwMode="auto">
          <a:xfrm>
            <a:off x="3851275" y="6092825"/>
            <a:ext cx="4591050" cy="457200"/>
          </a:xfrm>
          <a:prstGeom prst="rect">
            <a:avLst/>
          </a:prstGeom>
          <a:noFill/>
          <a:ln w="9525">
            <a:noFill/>
            <a:miter lim="800000"/>
            <a:headEnd/>
            <a:tailEnd/>
          </a:ln>
        </p:spPr>
        <p:txBody>
          <a:bodyPr wrap="none" anchor="ctr">
            <a:spAutoFit/>
          </a:bodyPr>
          <a:lstStyle/>
          <a:p>
            <a:r>
              <a:rPr lang="zh-CN" altLang="en-US">
                <a:solidFill>
                  <a:schemeClr val="tx1"/>
                </a:solidFill>
              </a:rPr>
              <a:t>图</a:t>
            </a:r>
            <a:r>
              <a:rPr lang="en-US" altLang="zh-CN">
                <a:solidFill>
                  <a:schemeClr val="tx1"/>
                </a:solidFill>
              </a:rPr>
              <a:t>2-57  </a:t>
            </a:r>
            <a:r>
              <a:rPr lang="zh-CN" altLang="en-US">
                <a:solidFill>
                  <a:schemeClr val="tx1"/>
                </a:solidFill>
              </a:rPr>
              <a:t>超调量较大的仿真结果</a:t>
            </a:r>
          </a:p>
        </p:txBody>
      </p:sp>
      <p:sp>
        <p:nvSpPr>
          <p:cNvPr id="97285" name="Rectangle 7"/>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7282" name="Object 6"/>
          <p:cNvGraphicFramePr>
            <a:graphicFrameLocks noChangeAspect="1"/>
          </p:cNvGraphicFramePr>
          <p:nvPr/>
        </p:nvGraphicFramePr>
        <p:xfrm>
          <a:off x="755650" y="1916113"/>
          <a:ext cx="1295400" cy="539750"/>
        </p:xfrm>
        <a:graphic>
          <a:graphicData uri="http://schemas.openxmlformats.org/presentationml/2006/ole">
            <mc:AlternateContent xmlns:mc="http://schemas.openxmlformats.org/markup-compatibility/2006">
              <mc:Choice xmlns:v="urn:schemas-microsoft-com:vml" Requires="v">
                <p:oleObj spid="_x0000_s41986" name="公式" r:id="rId3" imgW="571252" imgH="241195" progId="Equation.3">
                  <p:embed/>
                </p:oleObj>
              </mc:Choice>
              <mc:Fallback>
                <p:oleObj name="公式" r:id="rId3" imgW="571252"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916113"/>
                        <a:ext cx="12954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Rectangle 9"/>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97283" name="Object 8"/>
          <p:cNvGraphicFramePr>
            <a:graphicFrameLocks noChangeAspect="1"/>
          </p:cNvGraphicFramePr>
          <p:nvPr/>
        </p:nvGraphicFramePr>
        <p:xfrm>
          <a:off x="755650" y="2492375"/>
          <a:ext cx="1152525" cy="1049338"/>
        </p:xfrm>
        <a:graphic>
          <a:graphicData uri="http://schemas.openxmlformats.org/presentationml/2006/ole">
            <mc:AlternateContent xmlns:mc="http://schemas.openxmlformats.org/markup-compatibility/2006">
              <mc:Choice xmlns:v="urn:schemas-microsoft-com:vml" Requires="v">
                <p:oleObj spid="_x0000_s41987" name="公式" r:id="rId5" imgW="431613" imgH="393529" progId="Equation.3">
                  <p:embed/>
                </p:oleObj>
              </mc:Choice>
              <mc:Fallback>
                <p:oleObj name="公式" r:id="rId5" imgW="431613" imgH="39352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492375"/>
                        <a:ext cx="1152525"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7" name="Text Box 10"/>
          <p:cNvSpPr txBox="1">
            <a:spLocks noChangeArrowheads="1"/>
          </p:cNvSpPr>
          <p:nvPr/>
        </p:nvSpPr>
        <p:spPr bwMode="auto">
          <a:xfrm>
            <a:off x="468313" y="4581525"/>
            <a:ext cx="2447925" cy="1187450"/>
          </a:xfrm>
          <a:prstGeom prst="rect">
            <a:avLst/>
          </a:prstGeom>
          <a:noFill/>
          <a:ln w="9525">
            <a:noFill/>
            <a:miter lim="800000"/>
            <a:headEnd/>
            <a:tailEnd/>
          </a:ln>
        </p:spPr>
        <p:txBody>
          <a:bodyPr>
            <a:spAutoFit/>
          </a:bodyPr>
          <a:lstStyle/>
          <a:p>
            <a:pPr algn="l">
              <a:spcBef>
                <a:spcPct val="50000"/>
              </a:spcBef>
            </a:pPr>
            <a:r>
              <a:rPr lang="zh-CN" altLang="en-US">
                <a:solidFill>
                  <a:schemeClr val="tx1"/>
                </a:solidFill>
              </a:rPr>
              <a:t>系统转速的响应的超调较大、但快速性较好。 </a:t>
            </a:r>
          </a:p>
        </p:txBody>
      </p:sp>
      <p:pic>
        <p:nvPicPr>
          <p:cNvPr id="97288" name="Picture 12"/>
          <p:cNvPicPr>
            <a:picLocks noChangeAspect="1" noChangeArrowheads="1"/>
          </p:cNvPicPr>
          <p:nvPr/>
        </p:nvPicPr>
        <p:blipFill>
          <a:blip r:embed="rId7"/>
          <a:srcRect/>
          <a:stretch>
            <a:fillRect/>
          </a:stretch>
        </p:blipFill>
        <p:spPr bwMode="auto">
          <a:xfrm>
            <a:off x="3348038" y="1125538"/>
            <a:ext cx="5651500" cy="4672012"/>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电气传动1">
  <a:themeElements>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电气传动1">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FF3300"/>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rgbClr val="FF3300"/>
            </a:solidFill>
            <a:effectLst/>
            <a:latin typeface="Times New Roman" pitchFamily="18" charset="0"/>
            <a:ea typeface="宋体" pitchFamily="2" charset="-122"/>
          </a:defRPr>
        </a:defPPr>
      </a:lstStyle>
    </a:lnDef>
  </a:objectDefaults>
  <a:extraClrSchemeLst>
    <a:extraClrScheme>
      <a:clrScheme name="电气传动1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电气传动1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电气传动1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电气传动1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基于转速微分负反馈的伺服系统扭振抑制研究-2016.1023-电工技术学会会议 (1)</Template>
  <TotalTime>577</TotalTime>
  <Words>4395</Words>
  <Application>Microsoft Office PowerPoint</Application>
  <PresentationFormat>全屏显示(4:3)</PresentationFormat>
  <Paragraphs>519</Paragraphs>
  <Slides>100</Slides>
  <Notes>0</Notes>
  <HiddenSlides>0</HiddenSlides>
  <MMClips>0</MMClips>
  <ScaleCrop>false</ScaleCrop>
  <HeadingPairs>
    <vt:vector size="8" baseType="variant">
      <vt:variant>
        <vt:lpstr>已用的字体</vt:lpstr>
      </vt:variant>
      <vt:variant>
        <vt:i4>9</vt:i4>
      </vt:variant>
      <vt:variant>
        <vt:lpstr>主题</vt:lpstr>
      </vt:variant>
      <vt:variant>
        <vt:i4>4</vt:i4>
      </vt:variant>
      <vt:variant>
        <vt:lpstr>嵌入 OLE 服务器</vt:lpstr>
      </vt:variant>
      <vt:variant>
        <vt:i4>3</vt:i4>
      </vt:variant>
      <vt:variant>
        <vt:lpstr>幻灯片标题</vt:lpstr>
      </vt:variant>
      <vt:variant>
        <vt:i4>100</vt:i4>
      </vt:variant>
    </vt:vector>
  </HeadingPairs>
  <TitlesOfParts>
    <vt:vector size="116" baseType="lpstr">
      <vt:lpstr>宋体</vt:lpstr>
      <vt:lpstr>Arial</vt:lpstr>
      <vt:lpstr>Bookman Old Style</vt:lpstr>
      <vt:lpstr>Palatino Linotype</vt:lpstr>
      <vt:lpstr>Symbol</vt:lpstr>
      <vt:lpstr>Tahoma</vt:lpstr>
      <vt:lpstr>Times New Roman</vt:lpstr>
      <vt:lpstr>Verdana</vt:lpstr>
      <vt:lpstr>Wingdings</vt:lpstr>
      <vt:lpstr>1_默认设计模板</vt:lpstr>
      <vt:lpstr>2_默认设计模板</vt:lpstr>
      <vt:lpstr>Edgex</vt:lpstr>
      <vt:lpstr>电气传动1</vt:lpstr>
      <vt:lpstr>公式</vt:lpstr>
      <vt:lpstr>Equation</vt:lpstr>
      <vt:lpstr>Visio</vt:lpstr>
      <vt:lpstr>第3章 转速闭环控制的直流调速系统 </vt:lpstr>
      <vt:lpstr>第3章 目录</vt:lpstr>
      <vt:lpstr>3.1.1  比例控制转速闭环直流调速系统的结构与静特性  </vt:lpstr>
      <vt:lpstr>3.1.1  比例控制转速闭环直流调速系统的结构与静特性 </vt:lpstr>
      <vt:lpstr>PowerPoint 演示文稿</vt:lpstr>
      <vt:lpstr>PowerPoint 演示文稿</vt:lpstr>
      <vt:lpstr>PowerPoint 演示文稿</vt:lpstr>
      <vt:lpstr>静特性分析</vt:lpstr>
      <vt:lpstr>PowerPoint 演示文稿</vt:lpstr>
      <vt:lpstr>PowerPoint 演示文稿</vt:lpstr>
      <vt:lpstr>PowerPoint 演示文稿</vt:lpstr>
      <vt:lpstr>PowerPoint 演示文稿</vt:lpstr>
      <vt:lpstr>PowerPoint 演示文稿</vt:lpstr>
      <vt:lpstr>静特性对比</vt:lpstr>
      <vt:lpstr>静特性对比</vt:lpstr>
      <vt:lpstr>静特性对比</vt:lpstr>
      <vt:lpstr>静特性对比</vt:lpstr>
      <vt:lpstr>PowerPoint 演示文稿</vt:lpstr>
      <vt:lpstr>PowerPoint 演示文稿</vt:lpstr>
      <vt:lpstr>PowerPoint 演示文稿</vt:lpstr>
      <vt:lpstr>PowerPoint 演示文稿</vt:lpstr>
      <vt:lpstr>例题3-1</vt:lpstr>
      <vt:lpstr>解: </vt:lpstr>
      <vt:lpstr>反馈控制规律 </vt:lpstr>
      <vt:lpstr>反馈控制规律 </vt:lpstr>
      <vt:lpstr>PowerPoint 演示文稿</vt:lpstr>
      <vt:lpstr>反馈控制规律 </vt:lpstr>
      <vt:lpstr>3.1.4 比例控制转速闭环系统的稳定性</vt:lpstr>
      <vt:lpstr>2．转速反馈控制直流调速系统的动态数学模型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转速反馈控制的直流调速系统的开环传递函数 </vt:lpstr>
      <vt:lpstr>转速反馈控制直流调速系统的闭环传递函数 </vt:lpstr>
      <vt:lpstr>比例控制闭环直流调速系统的动态稳定性</vt:lpstr>
      <vt:lpstr>例题 3-2 </vt:lpstr>
      <vt:lpstr>解 ：</vt:lpstr>
      <vt:lpstr>例题3-3 </vt:lpstr>
      <vt:lpstr>解 ：</vt:lpstr>
      <vt:lpstr>PowerPoint 演示文稿</vt:lpstr>
      <vt:lpstr>PowerPoint 演示文稿</vt:lpstr>
      <vt:lpstr>3.2 无静差的转速闭环直流调速系统</vt:lpstr>
      <vt:lpstr>图3-9有静差调速系统突加负载时的动态过程 </vt:lpstr>
      <vt:lpstr>3.2.1 积分调节器和积分控制规律</vt:lpstr>
      <vt:lpstr>PowerPoint 演示文稿</vt:lpstr>
      <vt:lpstr>PowerPoint 演示文稿</vt:lpstr>
      <vt:lpstr>PowerPoint 演示文稿</vt:lpstr>
      <vt:lpstr>积分控制规律和比例控制规律的根本区别：</vt:lpstr>
      <vt:lpstr>3.2.2  比例积分控制规律</vt:lpstr>
      <vt:lpstr>3.2.2  比例积分控制规律</vt:lpstr>
      <vt:lpstr>3.2.2  比例积分控制规律</vt:lpstr>
      <vt:lpstr>3.2.2  比例积分控制规律</vt:lpstr>
      <vt:lpstr>3.2.2  比例积分控制规律</vt:lpstr>
      <vt:lpstr>3.2.2  比例积分控制规律</vt:lpstr>
      <vt:lpstr>无静差的转速单闭环直流调速系统稳态参数设计</vt:lpstr>
      <vt:lpstr>3.3  转速反馈控制直流调速系统的        限流保护</vt:lpstr>
      <vt:lpstr>PowerPoint 演示文稿</vt:lpstr>
      <vt:lpstr>3.3.2 带电流截止负反馈环节的直流调速系统</vt:lpstr>
      <vt:lpstr>1．电流截止负反馈环节</vt:lpstr>
      <vt:lpstr>1．电流截止负反馈环节特性</vt:lpstr>
      <vt:lpstr>PowerPoint 演示文稿</vt:lpstr>
      <vt:lpstr>2．带电流截止负反馈比例控制闭环直流调速系统的静特性</vt:lpstr>
      <vt:lpstr>PowerPoint 演示文稿</vt:lpstr>
      <vt:lpstr>PowerPoint 演示文稿</vt:lpstr>
      <vt:lpstr>电流截止负反馈系统参数计算</vt:lpstr>
      <vt:lpstr>3．带电流截止的无静差直流调速系统原理图</vt:lpstr>
      <vt:lpstr>PowerPoint 演示文稿</vt:lpstr>
      <vt:lpstr>PowerPoint 演示文稿</vt:lpstr>
      <vt:lpstr>PowerPoint 演示文稿</vt:lpstr>
      <vt:lpstr>. 准PI调节器</vt:lpstr>
      <vt:lpstr>PowerPoint 演示文稿</vt:lpstr>
      <vt:lpstr>3.4 转速反馈控制直流调速系统的仿真</vt:lpstr>
      <vt:lpstr>3.4.1 转速闭环直流调速系统仿真平台</vt:lpstr>
      <vt:lpstr>PowerPoint 演示文稿</vt:lpstr>
      <vt:lpstr>3.4.2  仿真模型的建立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(4)模块连接 </vt:lpstr>
      <vt:lpstr>PowerPoint 演示文稿</vt:lpstr>
      <vt:lpstr>3.4.3  仿真模型的运行</vt:lpstr>
      <vt:lpstr>PowerPoint 演示文稿</vt:lpstr>
      <vt:lpstr>PowerPoint 演示文稿</vt:lpstr>
      <vt:lpstr>2.6.4  调节器参数的调整</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转速闭环</dc:title>
  <dc:creator>dell</dc:creator>
  <cp:lastModifiedBy>lgh</cp:lastModifiedBy>
  <cp:revision>121</cp:revision>
  <dcterms:created xsi:type="dcterms:W3CDTF">2016-05-16T06:03:36Z</dcterms:created>
  <dcterms:modified xsi:type="dcterms:W3CDTF">2022-03-07T06:23:44Z</dcterms:modified>
</cp:coreProperties>
</file>