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0"/>
  </p:notesMasterIdLst>
  <p:sldIdLst>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420" r:id="rId21"/>
    <p:sldId id="421" r:id="rId22"/>
    <p:sldId id="278" r:id="rId23"/>
    <p:sldId id="280" r:id="rId24"/>
    <p:sldId id="422" r:id="rId25"/>
    <p:sldId id="281" r:id="rId26"/>
    <p:sldId id="282" r:id="rId27"/>
    <p:sldId id="283" r:id="rId28"/>
    <p:sldId id="284" r:id="rId29"/>
    <p:sldId id="285" r:id="rId30"/>
    <p:sldId id="286" r:id="rId31"/>
    <p:sldId id="287" r:id="rId32"/>
    <p:sldId id="288" r:id="rId33"/>
    <p:sldId id="289" r:id="rId34"/>
    <p:sldId id="423" r:id="rId35"/>
    <p:sldId id="290" r:id="rId36"/>
    <p:sldId id="424" r:id="rId37"/>
    <p:sldId id="292" r:id="rId38"/>
    <p:sldId id="425" r:id="rId39"/>
    <p:sldId id="428" r:id="rId40"/>
    <p:sldId id="427"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429" r:id="rId54"/>
    <p:sldId id="305" r:id="rId55"/>
    <p:sldId id="306" r:id="rId56"/>
    <p:sldId id="307" r:id="rId57"/>
    <p:sldId id="308" r:id="rId58"/>
    <p:sldId id="309" r:id="rId59"/>
    <p:sldId id="568" r:id="rId60"/>
    <p:sldId id="310" r:id="rId61"/>
    <p:sldId id="311" r:id="rId62"/>
    <p:sldId id="312" r:id="rId63"/>
    <p:sldId id="313" r:id="rId64"/>
    <p:sldId id="569" r:id="rId65"/>
    <p:sldId id="314" r:id="rId66"/>
    <p:sldId id="315" r:id="rId67"/>
    <p:sldId id="317" r:id="rId68"/>
    <p:sldId id="318" r:id="rId69"/>
    <p:sldId id="319" r:id="rId70"/>
    <p:sldId id="320" r:id="rId71"/>
    <p:sldId id="321" r:id="rId72"/>
    <p:sldId id="322" r:id="rId73"/>
    <p:sldId id="570" r:id="rId74"/>
    <p:sldId id="323" r:id="rId75"/>
    <p:sldId id="324" r:id="rId76"/>
    <p:sldId id="325" r:id="rId77"/>
    <p:sldId id="326" r:id="rId78"/>
    <p:sldId id="571"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1" r:id="rId93"/>
    <p:sldId id="431" r:id="rId94"/>
    <p:sldId id="430"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91" r:id="rId146"/>
    <p:sldId id="393" r:id="rId147"/>
    <p:sldId id="394" r:id="rId148"/>
    <p:sldId id="395" r:id="rId149"/>
    <p:sldId id="396" r:id="rId150"/>
    <p:sldId id="397" r:id="rId151"/>
    <p:sldId id="398" r:id="rId152"/>
    <p:sldId id="399" r:id="rId153"/>
    <p:sldId id="400" r:id="rId154"/>
    <p:sldId id="401" r:id="rId155"/>
    <p:sldId id="402" r:id="rId156"/>
    <p:sldId id="403" r:id="rId157"/>
    <p:sldId id="404" r:id="rId158"/>
    <p:sldId id="405" r:id="rId159"/>
    <p:sldId id="406" r:id="rId160"/>
    <p:sldId id="407" r:id="rId161"/>
    <p:sldId id="408" r:id="rId162"/>
    <p:sldId id="409" r:id="rId163"/>
    <p:sldId id="410" r:id="rId164"/>
    <p:sldId id="411" r:id="rId165"/>
    <p:sldId id="412" r:id="rId166"/>
    <p:sldId id="413" r:id="rId167"/>
    <p:sldId id="414" r:id="rId168"/>
    <p:sldId id="415" r:id="rId169"/>
    <p:sldId id="416" r:id="rId170"/>
    <p:sldId id="417" r:id="rId171"/>
    <p:sldId id="418" r:id="rId172"/>
  </p:sldIdLst>
  <p:sldSz cx="9144000" cy="6858000" type="screen4x3"/>
  <p:notesSz cx="6858000" cy="9144000"/>
  <p:custDataLst>
    <p:tags r:id="rId1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9" autoAdjust="0"/>
    <p:restoredTop sz="94660"/>
  </p:normalViewPr>
  <p:slideViewPr>
    <p:cSldViewPr showGuides="1">
      <p:cViewPr varScale="1">
        <p:scale>
          <a:sx n="64" d="100"/>
          <a:sy n="64" d="100"/>
        </p:scale>
        <p:origin x="165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6" Type="http://schemas.openxmlformats.org/officeDocument/2006/relationships/tags" Target="tags/tag5.xml"/><Relationship Id="rId175" Type="http://schemas.openxmlformats.org/officeDocument/2006/relationships/tableStyles" Target="tableStyles.xml"/><Relationship Id="rId174" Type="http://schemas.openxmlformats.org/officeDocument/2006/relationships/viewProps" Target="viewProps.xml"/><Relationship Id="rId173" Type="http://schemas.openxmlformats.org/officeDocument/2006/relationships/presProps" Target="presProps.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notesMaster" Target="notesMasters/notesMaster1.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308.w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311.wmf"/><Relationship Id="rId1" Type="http://schemas.openxmlformats.org/officeDocument/2006/relationships/image" Target="../media/image310.wmf"/></Relationships>
</file>

<file path=ppt/drawings/_rels/vmlDrawing102.vml.rels><?xml version="1.0" encoding="UTF-8" standalone="yes"?>
<Relationships xmlns="http://schemas.openxmlformats.org/package/2006/relationships"><Relationship Id="rId2" Type="http://schemas.openxmlformats.org/officeDocument/2006/relationships/image" Target="../media/image315.wmf"/><Relationship Id="rId1" Type="http://schemas.openxmlformats.org/officeDocument/2006/relationships/image" Target="../media/image313.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317.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3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33.e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1.wmf"/><Relationship Id="rId2" Type="http://schemas.openxmlformats.org/officeDocument/2006/relationships/image" Target="../media/image32.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69.wmf"/><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5.wmf"/><Relationship Id="rId1" Type="http://schemas.openxmlformats.org/officeDocument/2006/relationships/image" Target="../media/image12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7.vml.rels><?xml version="1.0" encoding="UTF-8" standalone="yes"?>
<Relationships xmlns="http://schemas.openxmlformats.org/package/2006/relationships"><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51.vml.rels><?xml version="1.0" encoding="UTF-8" standalone="yes"?>
<Relationships xmlns="http://schemas.openxmlformats.org/package/2006/relationships"><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58.vml.rels><?xml version="1.0" encoding="UTF-8" standalone="yes"?>
<Relationships xmlns="http://schemas.openxmlformats.org/package/2006/relationships"><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64.vml.rels><?xml version="1.0" encoding="UTF-8" standalone="yes"?>
<Relationships xmlns="http://schemas.openxmlformats.org/package/2006/relationships"><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65.vml.rels><?xml version="1.0" encoding="UTF-8" standalone="yes"?>
<Relationships xmlns="http://schemas.openxmlformats.org/package/2006/relationships"><Relationship Id="rId5" Type="http://schemas.openxmlformats.org/officeDocument/2006/relationships/image" Target="../media/image201.wmf"/><Relationship Id="rId4" Type="http://schemas.openxmlformats.org/officeDocument/2006/relationships/image" Target="../media/image200.wmf"/><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02.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06.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emf"/></Relationships>
</file>

<file path=ppt/drawings/_rels/vmlDrawing71.vml.rels><?xml version="1.0" encoding="UTF-8" standalone="yes"?>
<Relationships xmlns="http://schemas.openxmlformats.org/package/2006/relationships"><Relationship Id="rId5" Type="http://schemas.openxmlformats.org/officeDocument/2006/relationships/image" Target="../media/image216.wmf"/><Relationship Id="rId4" Type="http://schemas.openxmlformats.org/officeDocument/2006/relationships/image" Target="../media/image215.wmf"/><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73.vml.rels><?xml version="1.0" encoding="UTF-8" standalone="yes"?>
<Relationships xmlns="http://schemas.openxmlformats.org/package/2006/relationships"><Relationship Id="rId4" Type="http://schemas.openxmlformats.org/officeDocument/2006/relationships/image" Target="../media/image220.wmf"/><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180.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191.wmf"/><Relationship Id="rId1" Type="http://schemas.openxmlformats.org/officeDocument/2006/relationships/image" Target="../media/image223.wmf"/></Relationships>
</file>

<file path=ppt/drawings/_rels/vmlDrawing76.vml.rels><?xml version="1.0" encoding="UTF-8" standalone="yes"?>
<Relationships xmlns="http://schemas.openxmlformats.org/package/2006/relationships"><Relationship Id="rId9" Type="http://schemas.openxmlformats.org/officeDocument/2006/relationships/image" Target="../media/image233.wmf"/><Relationship Id="rId8" Type="http://schemas.openxmlformats.org/officeDocument/2006/relationships/image" Target="../media/image232.wmf"/><Relationship Id="rId7" Type="http://schemas.openxmlformats.org/officeDocument/2006/relationships/image" Target="../media/image231.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 Id="rId3" Type="http://schemas.openxmlformats.org/officeDocument/2006/relationships/image" Target="../media/image227.wmf"/><Relationship Id="rId2" Type="http://schemas.openxmlformats.org/officeDocument/2006/relationships/image" Target="../media/image226.wmf"/><Relationship Id="rId10" Type="http://schemas.openxmlformats.org/officeDocument/2006/relationships/image" Target="../media/image234.wmf"/><Relationship Id="rId1" Type="http://schemas.openxmlformats.org/officeDocument/2006/relationships/image" Target="../media/image225.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38.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52.wmf"/><Relationship Id="rId1" Type="http://schemas.openxmlformats.org/officeDocument/2006/relationships/image" Target="../media/image251.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254.wmf"/><Relationship Id="rId1" Type="http://schemas.openxmlformats.org/officeDocument/2006/relationships/image" Target="../media/image253.wmf"/></Relationships>
</file>

<file path=ppt/drawings/_rels/vmlDrawing85.vml.rels><?xml version="1.0" encoding="UTF-8" standalone="yes"?>
<Relationships xmlns="http://schemas.openxmlformats.org/package/2006/relationships"><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39.wmf"/></Relationships>
</file>

<file path=ppt/drawings/_rels/vmlDrawing86.vml.rels><?xml version="1.0" encoding="UTF-8" standalone="yes"?>
<Relationships xmlns="http://schemas.openxmlformats.org/package/2006/relationships"><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87.vml.rels><?xml version="1.0" encoding="UTF-8" standalone="yes"?>
<Relationships xmlns="http://schemas.openxmlformats.org/package/2006/relationships"><Relationship Id="rId5" Type="http://schemas.openxmlformats.org/officeDocument/2006/relationships/image" Target="../media/image266.wmf"/><Relationship Id="rId4" Type="http://schemas.openxmlformats.org/officeDocument/2006/relationships/image" Target="../media/image265.wmf"/><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267.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77.emf"/><Relationship Id="rId2" Type="http://schemas.openxmlformats.org/officeDocument/2006/relationships/image" Target="../media/image276.emf"/><Relationship Id="rId1" Type="http://schemas.openxmlformats.org/officeDocument/2006/relationships/image" Target="../media/image274.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5.wmf"/><Relationship Id="rId1" Type="http://schemas.openxmlformats.org/officeDocument/2006/relationships/image" Target="../media/image124.wmf"/></Relationships>
</file>

<file path=ppt/drawings/_rels/vmlDrawing92.vml.rels><?xml version="1.0" encoding="UTF-8" standalone="yes"?>
<Relationships xmlns="http://schemas.openxmlformats.org/package/2006/relationships"><Relationship Id="rId4" Type="http://schemas.openxmlformats.org/officeDocument/2006/relationships/image" Target="../media/image283.wmf"/><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80.wmf"/></Relationships>
</file>

<file path=ppt/drawings/_rels/vmlDrawing93.vml.rels><?xml version="1.0" encoding="UTF-8" standalone="yes"?>
<Relationships xmlns="http://schemas.openxmlformats.org/package/2006/relationships"><Relationship Id="rId5" Type="http://schemas.openxmlformats.org/officeDocument/2006/relationships/image" Target="../media/image288.wmf"/><Relationship Id="rId4" Type="http://schemas.openxmlformats.org/officeDocument/2006/relationships/image" Target="../media/image287.wmf"/><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95.vml.rels><?xml version="1.0" encoding="UTF-8" standalone="yes"?>
<Relationships xmlns="http://schemas.openxmlformats.org/package/2006/relationships"><Relationship Id="rId6" Type="http://schemas.openxmlformats.org/officeDocument/2006/relationships/image" Target="../media/image298.wmf"/><Relationship Id="rId5" Type="http://schemas.openxmlformats.org/officeDocument/2006/relationships/image" Target="../media/image297.wmf"/><Relationship Id="rId4" Type="http://schemas.openxmlformats.org/officeDocument/2006/relationships/image" Target="../media/image296.wmf"/><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99.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300.e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302.wmf"/><Relationship Id="rId1" Type="http://schemas.openxmlformats.org/officeDocument/2006/relationships/image" Target="../media/image301.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2DB0E-AF47-415D-B8D2-07FDEDA56C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58E199-B29C-474F-88EE-55D2F1FF78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9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69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fld id="{28378AC5-343D-4ABC-A961-BD85C7FA86CD}"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71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fld id="{7DCA4ECC-7BCB-4DD9-BCD5-100C709D754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58E199-B29C-474F-88EE-55D2F1FF780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58E199-B29C-474F-88EE-55D2F1FF780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09600"/>
            <a:ext cx="1962150" cy="55213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609600"/>
            <a:ext cx="5734050" cy="55213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48600" cy="113982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日期占位符 5"/>
          <p:cNvSpPr>
            <a:spLocks noGrp="1"/>
          </p:cNvSpPr>
          <p:nvPr>
            <p:ph type="dt" sz="half" idx="10"/>
          </p:nvPr>
        </p:nvSpPr>
        <p:spPr>
          <a:xfrm>
            <a:off x="457200" y="6356350"/>
            <a:ext cx="2133600" cy="365125"/>
          </a:xfrm>
        </p:spPr>
        <p:txBody>
          <a:bodyPr/>
          <a:lstStyle/>
          <a:p>
            <a:fld id="{7CC96D07-241A-4304-BC9D-EE402E3CEA5B}" type="datetimeFigureOut">
              <a:rPr lang="zh-CN" altLang="en-US" smtClean="0"/>
            </a:fld>
            <a:endParaRPr lang="zh-CN" altLang="en-US"/>
          </a:p>
        </p:txBody>
      </p:sp>
      <p:sp>
        <p:nvSpPr>
          <p:cNvPr id="7" name="页脚占位符 6"/>
          <p:cNvSpPr>
            <a:spLocks noGrp="1"/>
          </p:cNvSpPr>
          <p:nvPr>
            <p:ph type="ftr" sz="quarter" idx="11"/>
          </p:nvPr>
        </p:nvSpPr>
        <p:spPr>
          <a:xfrm>
            <a:off x="3124200" y="6356350"/>
            <a:ext cx="2895600" cy="365125"/>
          </a:xfrm>
        </p:spPr>
        <p:txBody>
          <a:bodyPr/>
          <a:lstStyle/>
          <a:p>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p>
            <a:fld id="{79954A1B-6964-4A4E-9642-237DF846C7D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43488" y="1905000"/>
            <a:ext cx="3979862" cy="2019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43488" y="4076700"/>
            <a:ext cx="3979862" cy="2019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7"/>
          <p:cNvSpPr>
            <a:spLocks noGrp="1" noChangeArrowheads="1"/>
          </p:cNvSpPr>
          <p:nvPr>
            <p:ph type="dt" sz="half" idx="10"/>
          </p:nvPr>
        </p:nvSpPr>
        <p:spPr>
          <a:xfrm>
            <a:off x="1152525" y="6286500"/>
            <a:ext cx="1905000" cy="457200"/>
          </a:xfrm>
          <a:prstGeom prst="rect">
            <a:avLst/>
          </a:prstGeom>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xfrm>
            <a:off x="3590925" y="6286500"/>
            <a:ext cx="2895600" cy="457200"/>
          </a:xfrm>
          <a:prstGeom prst="rect">
            <a:avLst/>
          </a:prstGeom>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xfrm>
            <a:off x="7019925" y="6286500"/>
            <a:ext cx="1905000" cy="457200"/>
          </a:xfrm>
          <a:prstGeom prst="rect">
            <a:avLst/>
          </a:prstGeom>
        </p:spPr>
        <p:txBody>
          <a:bodyPr/>
          <a:lstStyle>
            <a:lvl1pPr>
              <a:defRPr/>
            </a:lvl1pPr>
          </a:lstStyle>
          <a:p>
            <a:pPr>
              <a:defRPr/>
            </a:pPr>
            <a:fld id="{1D068495-0296-441F-B1FB-799A6F5CD02F}" type="slidenum">
              <a:rPr lang="en-US" altLang="zh-CN"/>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912813" y="1905000"/>
            <a:ext cx="8110537" cy="4191000"/>
          </a:xfrm>
        </p:spPr>
        <p:txBody>
          <a:bodyPr/>
          <a:lstStyle/>
          <a:p>
            <a:pPr lvl="0"/>
            <a:endParaRPr lang="zh-CN" altLang="en-US" noProof="0"/>
          </a:p>
        </p:txBody>
      </p:sp>
      <p:sp>
        <p:nvSpPr>
          <p:cNvPr id="4" name="Rectangle 67"/>
          <p:cNvSpPr>
            <a:spLocks noGrp="1" noChangeArrowheads="1"/>
          </p:cNvSpPr>
          <p:nvPr>
            <p:ph type="dt" sz="half" idx="10"/>
          </p:nvPr>
        </p:nvSpPr>
        <p:spPr>
          <a:xfrm>
            <a:off x="1152525" y="6286500"/>
            <a:ext cx="1905000" cy="457200"/>
          </a:xfrm>
          <a:prstGeom prst="rect">
            <a:avLst/>
          </a:prstGeom>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xfrm>
            <a:off x="3590925" y="6286500"/>
            <a:ext cx="2895600" cy="457200"/>
          </a:xfrm>
          <a:prstGeom prst="rect">
            <a:avLst/>
          </a:prstGeom>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xfrm>
            <a:off x="7019925" y="6286500"/>
            <a:ext cx="1905000" cy="457200"/>
          </a:xfrm>
          <a:prstGeom prst="rect">
            <a:avLst/>
          </a:prstGeom>
        </p:spPr>
        <p:txBody>
          <a:bodyPr/>
          <a:lstStyle>
            <a:lvl1pPr>
              <a:defRPr/>
            </a:lvl1pPr>
          </a:lstStyle>
          <a:p>
            <a:pPr>
              <a:defRPr/>
            </a:pPr>
            <a:fld id="{59111E2F-07BF-4AE6-A1BE-3ECF75570EC8}" type="slidenum">
              <a:rPr lang="en-US" altLang="zh-CN"/>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71538" y="862013"/>
            <a:ext cx="8162925" cy="52339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7"/>
          <p:cNvSpPr>
            <a:spLocks noGrp="1" noChangeArrowheads="1"/>
          </p:cNvSpPr>
          <p:nvPr>
            <p:ph type="dt" sz="half" idx="10"/>
          </p:nvPr>
        </p:nvSpPr>
        <p:spPr>
          <a:xfrm>
            <a:off x="1152525" y="6286500"/>
            <a:ext cx="1905000" cy="457200"/>
          </a:xfrm>
          <a:prstGeom prst="rect">
            <a:avLst/>
          </a:prstGeom>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xfrm>
            <a:off x="3590925" y="6286500"/>
            <a:ext cx="2895600" cy="457200"/>
          </a:xfrm>
          <a:prstGeom prst="rect">
            <a:avLst/>
          </a:prstGeom>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xfrm>
            <a:off x="7019925" y="6286500"/>
            <a:ext cx="1905000" cy="457200"/>
          </a:xfrm>
          <a:prstGeom prst="rect">
            <a:avLst/>
          </a:prstGeom>
        </p:spPr>
        <p:txBody>
          <a:bodyPr/>
          <a:lstStyle>
            <a:lvl1pPr>
              <a:defRPr/>
            </a:lvl1pPr>
          </a:lstStyle>
          <a:p>
            <a:pPr>
              <a:defRPr/>
            </a:pPr>
            <a:fld id="{FCC60F22-4501-4D0B-89B0-EDB4D9563D90}"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灯片编号占位符 6"/>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灯片编号占位符 2"/>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lstStyle>
            <a:lvl1pPr eaLnBrk="1" hangingPunct="1">
              <a:defRPr smtClean="0">
                <a:latin typeface="Arial" panose="020B0604020202020204" pitchFamily="34" charset="0"/>
              </a:defRPr>
            </a:lvl1pPr>
          </a:lstStyle>
          <a:p>
            <a:fld id="{79954A1B-6964-4A4E-9642-237DF846C7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en-US" altLang="en-US"/>
          </a:p>
        </p:txBody>
      </p:sp>
      <p:sp>
        <p:nvSpPr>
          <p:cNvPr id="1027" name="Rectangle 3"/>
          <p:cNvSpPr>
            <a:spLocks noGrp="1" noChangeArrowheads="1"/>
          </p:cNvSpPr>
          <p:nvPr>
            <p:ph type="body" idx="9"/>
          </p:nvPr>
        </p:nvSpPr>
        <p:spPr bwMode="auto">
          <a:xfrm>
            <a:off x="609600" y="1301750"/>
            <a:ext cx="7848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en-US"/>
          </a:p>
        </p:txBody>
      </p:sp>
      <p:sp>
        <p:nvSpPr>
          <p:cNvPr id="1028" name="Freeform 7"/>
          <p:cNvSpPr>
            <a:spLocks noChangeArrowheads="1"/>
          </p:cNvSpPr>
          <p:nvPr/>
        </p:nvSpPr>
        <p:spPr bwMode="auto">
          <a:xfrm>
            <a:off x="533400" y="533400"/>
            <a:ext cx="80010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Linotype" panose="02040502050505030304" pitchFamily="18" charset="0"/>
                <a:ea typeface="宋体" panose="02010600030101010101" pitchFamily="2" charset="-122"/>
              </a:defRPr>
            </a:lvl1pPr>
            <a:lvl2pPr>
              <a:defRPr>
                <a:solidFill>
                  <a:schemeClr val="tx1"/>
                </a:solidFill>
                <a:latin typeface="Palatino Linotype" panose="02040502050505030304" pitchFamily="18" charset="0"/>
                <a:ea typeface="宋体" panose="02010600030101010101" pitchFamily="2" charset="-122"/>
              </a:defRPr>
            </a:lvl2pPr>
            <a:lvl3pPr>
              <a:defRPr>
                <a:solidFill>
                  <a:schemeClr val="tx1"/>
                </a:solidFill>
                <a:latin typeface="Palatino Linotype" panose="02040502050505030304" pitchFamily="18" charset="0"/>
                <a:ea typeface="宋体" panose="02010600030101010101" pitchFamily="2" charset="-122"/>
              </a:defRPr>
            </a:lvl3pPr>
            <a:lvl4pPr>
              <a:defRPr>
                <a:solidFill>
                  <a:schemeClr val="tx1"/>
                </a:solidFill>
                <a:latin typeface="Palatino Linotype" panose="02040502050505030304" pitchFamily="18" charset="0"/>
                <a:ea typeface="宋体" panose="02010600030101010101" pitchFamily="2" charset="-122"/>
              </a:defRPr>
            </a:lvl4pPr>
            <a:lvl5pPr>
              <a:defRPr>
                <a:solidFill>
                  <a:schemeClr val="tx1"/>
                </a:solidFill>
                <a:latin typeface="Palatino Linotype" panose="0204050205050503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sym typeface="+mn-ea"/>
            </a:endParaRPr>
          </a:p>
        </p:txBody>
      </p:sp>
      <p:sp>
        <p:nvSpPr>
          <p:cNvPr id="1029" name="Line 8"/>
          <p:cNvSpPr>
            <a:spLocks noChangeShapeType="1"/>
          </p:cNvSpPr>
          <p:nvPr/>
        </p:nvSpPr>
        <p:spPr bwMode="auto">
          <a:xfrm>
            <a:off x="533400" y="6172200"/>
            <a:ext cx="80010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b="1" kern="1200">
          <a:solidFill>
            <a:srgbClr val="006699"/>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400" kern="1200">
          <a:solidFill>
            <a:schemeClr val="tx1"/>
          </a:solidFill>
          <a:latin typeface="+mn-lt"/>
          <a:ea typeface="+mn-ea"/>
          <a:cs typeface="+mn-cs"/>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Arial" panose="020B0604020202020204" pitchFamily="34" charset="0"/>
          <a:ea typeface="+mn-ea"/>
          <a:cs typeface="+mn-cs"/>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Arial" panose="020B0604020202020204" pitchFamily="34" charset="0"/>
          <a:ea typeface="+mn-ea"/>
          <a:cs typeface="+mn-cs"/>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8" Type="http://schemas.openxmlformats.org/officeDocument/2006/relationships/vmlDrawing" Target="../drawings/vmlDrawing56.vml"/><Relationship Id="rId7" Type="http://schemas.openxmlformats.org/officeDocument/2006/relationships/slideLayout" Target="../slideLayouts/slideLayout2.xml"/><Relationship Id="rId6" Type="http://schemas.openxmlformats.org/officeDocument/2006/relationships/image" Target="../media/image169.wmf"/><Relationship Id="rId5" Type="http://schemas.openxmlformats.org/officeDocument/2006/relationships/oleObject" Target="../embeddings/oleObject150.bin"/><Relationship Id="rId4" Type="http://schemas.openxmlformats.org/officeDocument/2006/relationships/image" Target="../media/image168.wmf"/><Relationship Id="rId3" Type="http://schemas.openxmlformats.org/officeDocument/2006/relationships/oleObject" Target="../embeddings/oleObject149.bin"/><Relationship Id="rId2" Type="http://schemas.openxmlformats.org/officeDocument/2006/relationships/image" Target="../media/image167.wmf"/><Relationship Id="rId1" Type="http://schemas.openxmlformats.org/officeDocument/2006/relationships/oleObject" Target="../embeddings/oleObject148.bin"/></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0.png"/></Relationships>
</file>

<file path=ppt/slides/_rels/slide102.xml.rels><?xml version="1.0" encoding="UTF-8" standalone="yes"?>
<Relationships xmlns="http://schemas.openxmlformats.org/package/2006/relationships"><Relationship Id="rId9" Type="http://schemas.openxmlformats.org/officeDocument/2006/relationships/vmlDrawing" Target="../drawings/vmlDrawing57.vml"/><Relationship Id="rId8" Type="http://schemas.openxmlformats.org/officeDocument/2006/relationships/slideLayout" Target="../slideLayouts/slideLayout12.xml"/><Relationship Id="rId7" Type="http://schemas.openxmlformats.org/officeDocument/2006/relationships/image" Target="../media/image174.png"/><Relationship Id="rId6" Type="http://schemas.openxmlformats.org/officeDocument/2006/relationships/image" Target="../media/image173.wmf"/><Relationship Id="rId5" Type="http://schemas.openxmlformats.org/officeDocument/2006/relationships/oleObject" Target="../embeddings/oleObject153.bin"/><Relationship Id="rId4" Type="http://schemas.openxmlformats.org/officeDocument/2006/relationships/image" Target="../media/image172.wmf"/><Relationship Id="rId3" Type="http://schemas.openxmlformats.org/officeDocument/2006/relationships/oleObject" Target="../embeddings/oleObject152.bin"/><Relationship Id="rId2" Type="http://schemas.openxmlformats.org/officeDocument/2006/relationships/image" Target="../media/image171.wmf"/><Relationship Id="rId1" Type="http://schemas.openxmlformats.org/officeDocument/2006/relationships/oleObject" Target="../embeddings/oleObject151.bin"/></Relationships>
</file>

<file path=ppt/slides/_rels/slide10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8.wmf"/><Relationship Id="rId7" Type="http://schemas.openxmlformats.org/officeDocument/2006/relationships/oleObject" Target="../embeddings/oleObject157.bin"/><Relationship Id="rId6" Type="http://schemas.openxmlformats.org/officeDocument/2006/relationships/image" Target="../media/image177.wmf"/><Relationship Id="rId5" Type="http://schemas.openxmlformats.org/officeDocument/2006/relationships/oleObject" Target="../embeddings/oleObject156.bin"/><Relationship Id="rId4" Type="http://schemas.openxmlformats.org/officeDocument/2006/relationships/image" Target="../media/image176.wmf"/><Relationship Id="rId3" Type="http://schemas.openxmlformats.org/officeDocument/2006/relationships/oleObject" Target="../embeddings/oleObject155.bin"/><Relationship Id="rId2" Type="http://schemas.openxmlformats.org/officeDocument/2006/relationships/image" Target="../media/image175.wmf"/><Relationship Id="rId10" Type="http://schemas.openxmlformats.org/officeDocument/2006/relationships/vmlDrawing" Target="../drawings/vmlDrawing58.vml"/><Relationship Id="rId1" Type="http://schemas.openxmlformats.org/officeDocument/2006/relationships/oleObject" Target="../embeddings/oleObject154.bin"/></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2.xml"/><Relationship Id="rId2" Type="http://schemas.openxmlformats.org/officeDocument/2006/relationships/image" Target="../media/image179.wmf"/><Relationship Id="rId1" Type="http://schemas.openxmlformats.org/officeDocument/2006/relationships/oleObject" Target="../embeddings/oleObject158.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83.wmf"/><Relationship Id="rId7" Type="http://schemas.openxmlformats.org/officeDocument/2006/relationships/oleObject" Target="../embeddings/oleObject162.bin"/><Relationship Id="rId6" Type="http://schemas.openxmlformats.org/officeDocument/2006/relationships/image" Target="../media/image182.wmf"/><Relationship Id="rId5" Type="http://schemas.openxmlformats.org/officeDocument/2006/relationships/oleObject" Target="../embeddings/oleObject161.bin"/><Relationship Id="rId4" Type="http://schemas.openxmlformats.org/officeDocument/2006/relationships/image" Target="../media/image181.wmf"/><Relationship Id="rId3" Type="http://schemas.openxmlformats.org/officeDocument/2006/relationships/oleObject" Target="../embeddings/oleObject160.bin"/><Relationship Id="rId2" Type="http://schemas.openxmlformats.org/officeDocument/2006/relationships/image" Target="../media/image180.wmf"/><Relationship Id="rId14" Type="http://schemas.openxmlformats.org/officeDocument/2006/relationships/vmlDrawing" Target="../drawings/vmlDrawing60.vml"/><Relationship Id="rId13" Type="http://schemas.openxmlformats.org/officeDocument/2006/relationships/slideLayout" Target="../slideLayouts/slideLayout2.xml"/><Relationship Id="rId12" Type="http://schemas.openxmlformats.org/officeDocument/2006/relationships/image" Target="../media/image185.wmf"/><Relationship Id="rId11" Type="http://schemas.openxmlformats.org/officeDocument/2006/relationships/oleObject" Target="../embeddings/oleObject164.bin"/><Relationship Id="rId10" Type="http://schemas.openxmlformats.org/officeDocument/2006/relationships/image" Target="../media/image184.wmf"/><Relationship Id="rId1" Type="http://schemas.openxmlformats.org/officeDocument/2006/relationships/oleObject" Target="../embeddings/oleObject159.bin"/></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2.xml"/><Relationship Id="rId2" Type="http://schemas.openxmlformats.org/officeDocument/2006/relationships/image" Target="../media/image186.wmf"/><Relationship Id="rId1" Type="http://schemas.openxmlformats.org/officeDocument/2006/relationships/oleObject" Target="../embeddings/oleObject165.bin"/></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62.vml"/><Relationship Id="rId3" Type="http://schemas.openxmlformats.org/officeDocument/2006/relationships/slideLayout" Target="../slideLayouts/slideLayout2.xml"/><Relationship Id="rId2" Type="http://schemas.openxmlformats.org/officeDocument/2006/relationships/image" Target="../media/image187.wmf"/><Relationship Id="rId1" Type="http://schemas.openxmlformats.org/officeDocument/2006/relationships/oleObject" Target="../embeddings/oleObject166.bin"/></Relationships>
</file>

<file path=ppt/slides/_rels/slide109.xml.rels><?xml version="1.0" encoding="UTF-8" standalone="yes"?>
<Relationships xmlns="http://schemas.openxmlformats.org/package/2006/relationships"><Relationship Id="rId8" Type="http://schemas.openxmlformats.org/officeDocument/2006/relationships/vmlDrawing" Target="../drawings/vmlDrawing63.vml"/><Relationship Id="rId7" Type="http://schemas.openxmlformats.org/officeDocument/2006/relationships/slideLayout" Target="../slideLayouts/slideLayout2.xml"/><Relationship Id="rId6" Type="http://schemas.openxmlformats.org/officeDocument/2006/relationships/image" Target="../media/image190.wmf"/><Relationship Id="rId5" Type="http://schemas.openxmlformats.org/officeDocument/2006/relationships/oleObject" Target="../embeddings/oleObject169.bin"/><Relationship Id="rId4" Type="http://schemas.openxmlformats.org/officeDocument/2006/relationships/image" Target="../media/image189.wmf"/><Relationship Id="rId3" Type="http://schemas.openxmlformats.org/officeDocument/2006/relationships/oleObject" Target="../embeddings/oleObject168.bin"/><Relationship Id="rId2" Type="http://schemas.openxmlformats.org/officeDocument/2006/relationships/image" Target="../media/image188.wmf"/><Relationship Id="rId1" Type="http://schemas.openxmlformats.org/officeDocument/2006/relationships/oleObject" Target="../embeddings/oleObject167.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0.xml.rels><?xml version="1.0" encoding="UTF-8" standalone="yes"?>
<Relationships xmlns="http://schemas.openxmlformats.org/package/2006/relationships"><Relationship Id="rId9" Type="http://schemas.openxmlformats.org/officeDocument/2006/relationships/image" Target="../media/image193.wmf"/><Relationship Id="rId8" Type="http://schemas.openxmlformats.org/officeDocument/2006/relationships/oleObject" Target="../embeddings/oleObject175.bin"/><Relationship Id="rId7" Type="http://schemas.openxmlformats.org/officeDocument/2006/relationships/oleObject" Target="../embeddings/oleObject174.bin"/><Relationship Id="rId6" Type="http://schemas.openxmlformats.org/officeDocument/2006/relationships/image" Target="../media/image192.wmf"/><Relationship Id="rId5" Type="http://schemas.openxmlformats.org/officeDocument/2006/relationships/oleObject" Target="../embeddings/oleObject173.bin"/><Relationship Id="rId4" Type="http://schemas.openxmlformats.org/officeDocument/2006/relationships/oleObject" Target="../embeddings/oleObject172.bin"/><Relationship Id="rId3" Type="http://schemas.openxmlformats.org/officeDocument/2006/relationships/oleObject" Target="../embeddings/oleObject171.bin"/><Relationship Id="rId2" Type="http://schemas.openxmlformats.org/officeDocument/2006/relationships/image" Target="../media/image191.wmf"/><Relationship Id="rId17" Type="http://schemas.openxmlformats.org/officeDocument/2006/relationships/vmlDrawing" Target="../drawings/vmlDrawing64.vml"/><Relationship Id="rId16" Type="http://schemas.openxmlformats.org/officeDocument/2006/relationships/slideLayout" Target="../slideLayouts/slideLayout2.xml"/><Relationship Id="rId15" Type="http://schemas.openxmlformats.org/officeDocument/2006/relationships/image" Target="../media/image196.wmf"/><Relationship Id="rId14" Type="http://schemas.openxmlformats.org/officeDocument/2006/relationships/oleObject" Target="../embeddings/oleObject178.bin"/><Relationship Id="rId13" Type="http://schemas.openxmlformats.org/officeDocument/2006/relationships/image" Target="../media/image195.wmf"/><Relationship Id="rId12" Type="http://schemas.openxmlformats.org/officeDocument/2006/relationships/oleObject" Target="../embeddings/oleObject177.bin"/><Relationship Id="rId11" Type="http://schemas.openxmlformats.org/officeDocument/2006/relationships/image" Target="../media/image194.wmf"/><Relationship Id="rId10" Type="http://schemas.openxmlformats.org/officeDocument/2006/relationships/oleObject" Target="../embeddings/oleObject176.bin"/><Relationship Id="rId1" Type="http://schemas.openxmlformats.org/officeDocument/2006/relationships/oleObject" Target="../embeddings/oleObject170.bin"/></Relationships>
</file>

<file path=ppt/slides/_rels/slide111.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200.wmf"/><Relationship Id="rId7" Type="http://schemas.openxmlformats.org/officeDocument/2006/relationships/oleObject" Target="../embeddings/oleObject182.bin"/><Relationship Id="rId6" Type="http://schemas.openxmlformats.org/officeDocument/2006/relationships/image" Target="../media/image199.wmf"/><Relationship Id="rId5" Type="http://schemas.openxmlformats.org/officeDocument/2006/relationships/oleObject" Target="../embeddings/oleObject181.bin"/><Relationship Id="rId4" Type="http://schemas.openxmlformats.org/officeDocument/2006/relationships/image" Target="../media/image198.wmf"/><Relationship Id="rId3" Type="http://schemas.openxmlformats.org/officeDocument/2006/relationships/oleObject" Target="../embeddings/oleObject180.bin"/><Relationship Id="rId2" Type="http://schemas.openxmlformats.org/officeDocument/2006/relationships/image" Target="../media/image197.wmf"/><Relationship Id="rId12" Type="http://schemas.openxmlformats.org/officeDocument/2006/relationships/vmlDrawing" Target="../drawings/vmlDrawing65.vml"/><Relationship Id="rId11" Type="http://schemas.openxmlformats.org/officeDocument/2006/relationships/slideLayout" Target="../slideLayouts/slideLayout2.xml"/><Relationship Id="rId10" Type="http://schemas.openxmlformats.org/officeDocument/2006/relationships/image" Target="../media/image201.wmf"/><Relationship Id="rId1" Type="http://schemas.openxmlformats.org/officeDocument/2006/relationships/oleObject" Target="../embeddings/oleObject179.bin"/></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4.png"/></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66.vml"/><Relationship Id="rId3" Type="http://schemas.openxmlformats.org/officeDocument/2006/relationships/slideLayout" Target="../slideLayouts/slideLayout2.xml"/><Relationship Id="rId2" Type="http://schemas.openxmlformats.org/officeDocument/2006/relationships/image" Target="../media/image202.emf"/><Relationship Id="rId1" Type="http://schemas.openxmlformats.org/officeDocument/2006/relationships/oleObject" Target="../embeddings/oleObject184.bin"/></Relationships>
</file>

<file path=ppt/slides/_rels/slide114.xml.rels><?xml version="1.0" encoding="UTF-8" standalone="yes"?>
<Relationships xmlns="http://schemas.openxmlformats.org/package/2006/relationships"><Relationship Id="rId8" Type="http://schemas.openxmlformats.org/officeDocument/2006/relationships/vmlDrawing" Target="../drawings/vmlDrawing67.vml"/><Relationship Id="rId7" Type="http://schemas.openxmlformats.org/officeDocument/2006/relationships/slideLayout" Target="../slideLayouts/slideLayout2.xml"/><Relationship Id="rId6" Type="http://schemas.openxmlformats.org/officeDocument/2006/relationships/image" Target="../media/image205.wmf"/><Relationship Id="rId5" Type="http://schemas.openxmlformats.org/officeDocument/2006/relationships/oleObject" Target="../embeddings/oleObject187.bin"/><Relationship Id="rId4" Type="http://schemas.openxmlformats.org/officeDocument/2006/relationships/image" Target="../media/image204.wmf"/><Relationship Id="rId3" Type="http://schemas.openxmlformats.org/officeDocument/2006/relationships/oleObject" Target="../embeddings/oleObject186.bin"/><Relationship Id="rId2" Type="http://schemas.openxmlformats.org/officeDocument/2006/relationships/image" Target="../media/image203.wmf"/><Relationship Id="rId1" Type="http://schemas.openxmlformats.org/officeDocument/2006/relationships/oleObject" Target="../embeddings/oleObject185.bin"/></Relationships>
</file>

<file path=ppt/slides/_rels/slide115.xml.rels><?xml version="1.0" encoding="UTF-8" standalone="yes"?>
<Relationships xmlns="http://schemas.openxmlformats.org/package/2006/relationships"><Relationship Id="rId4" Type="http://schemas.openxmlformats.org/officeDocument/2006/relationships/vmlDrawing" Target="../drawings/vmlDrawing68.vml"/><Relationship Id="rId3" Type="http://schemas.openxmlformats.org/officeDocument/2006/relationships/slideLayout" Target="../slideLayouts/slideLayout2.xml"/><Relationship Id="rId2" Type="http://schemas.openxmlformats.org/officeDocument/2006/relationships/image" Target="../media/image206.emf"/><Relationship Id="rId1" Type="http://schemas.openxmlformats.org/officeDocument/2006/relationships/oleObject" Target="../embeddings/oleObject188.bin"/></Relationships>
</file>

<file path=ppt/slides/_rels/slide1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9.wmf"/><Relationship Id="rId7" Type="http://schemas.openxmlformats.org/officeDocument/2006/relationships/oleObject" Target="../embeddings/oleObject193.bin"/><Relationship Id="rId6" Type="http://schemas.openxmlformats.org/officeDocument/2006/relationships/oleObject" Target="../embeddings/oleObject192.bin"/><Relationship Id="rId5" Type="http://schemas.openxmlformats.org/officeDocument/2006/relationships/oleObject" Target="../embeddings/oleObject191.bin"/><Relationship Id="rId4" Type="http://schemas.openxmlformats.org/officeDocument/2006/relationships/image" Target="../media/image208.wmf"/><Relationship Id="rId3" Type="http://schemas.openxmlformats.org/officeDocument/2006/relationships/oleObject" Target="../embeddings/oleObject190.bin"/><Relationship Id="rId2" Type="http://schemas.openxmlformats.org/officeDocument/2006/relationships/image" Target="../media/image207.wmf"/><Relationship Id="rId10" Type="http://schemas.openxmlformats.org/officeDocument/2006/relationships/vmlDrawing" Target="../drawings/vmlDrawing69.vml"/><Relationship Id="rId1" Type="http://schemas.openxmlformats.org/officeDocument/2006/relationships/oleObject" Target="../embeddings/oleObject189.bin"/></Relationships>
</file>

<file path=ppt/slides/_rels/slide11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70.vml"/><Relationship Id="rId5" Type="http://schemas.openxmlformats.org/officeDocument/2006/relationships/slideLayout" Target="../slideLayouts/slideLayout2.xml"/><Relationship Id="rId4" Type="http://schemas.openxmlformats.org/officeDocument/2006/relationships/image" Target="../media/image211.wmf"/><Relationship Id="rId3" Type="http://schemas.openxmlformats.org/officeDocument/2006/relationships/oleObject" Target="../embeddings/oleObject195.bin"/><Relationship Id="rId2" Type="http://schemas.openxmlformats.org/officeDocument/2006/relationships/image" Target="../media/image210.emf"/><Relationship Id="rId1" Type="http://schemas.openxmlformats.org/officeDocument/2006/relationships/oleObject" Target="../embeddings/oleObject194.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215.wmf"/><Relationship Id="rId7" Type="http://schemas.openxmlformats.org/officeDocument/2006/relationships/oleObject" Target="../embeddings/oleObject199.bin"/><Relationship Id="rId6" Type="http://schemas.openxmlformats.org/officeDocument/2006/relationships/image" Target="../media/image214.wmf"/><Relationship Id="rId5" Type="http://schemas.openxmlformats.org/officeDocument/2006/relationships/oleObject" Target="../embeddings/oleObject198.bin"/><Relationship Id="rId4" Type="http://schemas.openxmlformats.org/officeDocument/2006/relationships/image" Target="../media/image213.wmf"/><Relationship Id="rId3" Type="http://schemas.openxmlformats.org/officeDocument/2006/relationships/oleObject" Target="../embeddings/oleObject197.bin"/><Relationship Id="rId2" Type="http://schemas.openxmlformats.org/officeDocument/2006/relationships/image" Target="../media/image212.wmf"/><Relationship Id="rId12" Type="http://schemas.openxmlformats.org/officeDocument/2006/relationships/vmlDrawing" Target="../drawings/vmlDrawing71.vml"/><Relationship Id="rId11" Type="http://schemas.openxmlformats.org/officeDocument/2006/relationships/slideLayout" Target="../slideLayouts/slideLayout2.xml"/><Relationship Id="rId10" Type="http://schemas.openxmlformats.org/officeDocument/2006/relationships/image" Target="../media/image216.wmf"/><Relationship Id="rId1" Type="http://schemas.openxmlformats.org/officeDocument/2006/relationships/oleObject" Target="../embeddings/oleObject196.bin"/></Relationships>
</file>

<file path=ppt/slides/_rels/slide119.xml.rels><?xml version="1.0" encoding="UTF-8" standalone="yes"?>
<Relationships xmlns="http://schemas.openxmlformats.org/package/2006/relationships"><Relationship Id="rId4" Type="http://schemas.openxmlformats.org/officeDocument/2006/relationships/vmlDrawing" Target="../drawings/vmlDrawing72.vml"/><Relationship Id="rId3" Type="http://schemas.openxmlformats.org/officeDocument/2006/relationships/slideLayout" Target="../slideLayouts/slideLayout2.xml"/><Relationship Id="rId2" Type="http://schemas.openxmlformats.org/officeDocument/2006/relationships/image" Target="../media/image217.wmf"/><Relationship Id="rId1" Type="http://schemas.openxmlformats.org/officeDocument/2006/relationships/oleObject" Target="../embeddings/oleObject20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9" Type="http://schemas.openxmlformats.org/officeDocument/2006/relationships/image" Target="../media/image220.wmf"/><Relationship Id="rId8" Type="http://schemas.openxmlformats.org/officeDocument/2006/relationships/oleObject" Target="../embeddings/oleObject206.bin"/><Relationship Id="rId7" Type="http://schemas.openxmlformats.org/officeDocument/2006/relationships/image" Target="../media/image219.wmf"/><Relationship Id="rId6" Type="http://schemas.openxmlformats.org/officeDocument/2006/relationships/oleObject" Target="../embeddings/oleObject205.bin"/><Relationship Id="rId5" Type="http://schemas.openxmlformats.org/officeDocument/2006/relationships/oleObject" Target="../embeddings/oleObject204.bin"/><Relationship Id="rId4" Type="http://schemas.openxmlformats.org/officeDocument/2006/relationships/image" Target="../media/image218.wmf"/><Relationship Id="rId3" Type="http://schemas.openxmlformats.org/officeDocument/2006/relationships/oleObject" Target="../embeddings/oleObject203.bin"/><Relationship Id="rId2" Type="http://schemas.openxmlformats.org/officeDocument/2006/relationships/image" Target="../media/image180.wmf"/><Relationship Id="rId11" Type="http://schemas.openxmlformats.org/officeDocument/2006/relationships/vmlDrawing" Target="../drawings/vmlDrawing73.vml"/><Relationship Id="rId10" Type="http://schemas.openxmlformats.org/officeDocument/2006/relationships/slideLayout" Target="../slideLayouts/slideLayout2.xml"/><Relationship Id="rId1" Type="http://schemas.openxmlformats.org/officeDocument/2006/relationships/oleObject" Target="../embeddings/oleObject202.bin"/></Relationships>
</file>

<file path=ppt/slides/_rels/slide121.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74.vml"/><Relationship Id="rId5" Type="http://schemas.openxmlformats.org/officeDocument/2006/relationships/slideLayout" Target="../slideLayouts/slideLayout2.xml"/><Relationship Id="rId4" Type="http://schemas.openxmlformats.org/officeDocument/2006/relationships/image" Target="../media/image222.wmf"/><Relationship Id="rId3" Type="http://schemas.openxmlformats.org/officeDocument/2006/relationships/oleObject" Target="../embeddings/oleObject208.bin"/><Relationship Id="rId2" Type="http://schemas.openxmlformats.org/officeDocument/2006/relationships/image" Target="../media/image221.wmf"/><Relationship Id="rId1" Type="http://schemas.openxmlformats.org/officeDocument/2006/relationships/oleObject" Target="../embeddings/oleObject207.bin"/></Relationships>
</file>

<file path=ppt/slides/_rels/slide122.xml.rels><?xml version="1.0" encoding="UTF-8" standalone="yes"?>
<Relationships xmlns="http://schemas.openxmlformats.org/package/2006/relationships"><Relationship Id="rId8" Type="http://schemas.openxmlformats.org/officeDocument/2006/relationships/vmlDrawing" Target="../drawings/vmlDrawing75.vml"/><Relationship Id="rId7" Type="http://schemas.openxmlformats.org/officeDocument/2006/relationships/slideLayout" Target="../slideLayouts/slideLayout2.xml"/><Relationship Id="rId6" Type="http://schemas.openxmlformats.org/officeDocument/2006/relationships/image" Target="../media/image224.wmf"/><Relationship Id="rId5" Type="http://schemas.openxmlformats.org/officeDocument/2006/relationships/oleObject" Target="../embeddings/oleObject211.bin"/><Relationship Id="rId4" Type="http://schemas.openxmlformats.org/officeDocument/2006/relationships/image" Target="../media/image191.wmf"/><Relationship Id="rId3" Type="http://schemas.openxmlformats.org/officeDocument/2006/relationships/oleObject" Target="../embeddings/oleObject210.bin"/><Relationship Id="rId2" Type="http://schemas.openxmlformats.org/officeDocument/2006/relationships/image" Target="../media/image223.wmf"/><Relationship Id="rId1" Type="http://schemas.openxmlformats.org/officeDocument/2006/relationships/oleObject" Target="../embeddings/oleObject209.bin"/></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216.bin"/><Relationship Id="rId8" Type="http://schemas.openxmlformats.org/officeDocument/2006/relationships/image" Target="../media/image228.wmf"/><Relationship Id="rId7" Type="http://schemas.openxmlformats.org/officeDocument/2006/relationships/oleObject" Target="../embeddings/oleObject215.bin"/><Relationship Id="rId6" Type="http://schemas.openxmlformats.org/officeDocument/2006/relationships/image" Target="../media/image227.wmf"/><Relationship Id="rId5" Type="http://schemas.openxmlformats.org/officeDocument/2006/relationships/oleObject" Target="../embeddings/oleObject214.bin"/><Relationship Id="rId4" Type="http://schemas.openxmlformats.org/officeDocument/2006/relationships/image" Target="../media/image226.wmf"/><Relationship Id="rId3" Type="http://schemas.openxmlformats.org/officeDocument/2006/relationships/oleObject" Target="../embeddings/oleObject213.bin"/><Relationship Id="rId23" Type="http://schemas.openxmlformats.org/officeDocument/2006/relationships/notesSlide" Target="../notesSlides/notesSlide3.xml"/><Relationship Id="rId22" Type="http://schemas.openxmlformats.org/officeDocument/2006/relationships/vmlDrawing" Target="../drawings/vmlDrawing76.vml"/><Relationship Id="rId21" Type="http://schemas.openxmlformats.org/officeDocument/2006/relationships/slideLayout" Target="../slideLayouts/slideLayout2.xml"/><Relationship Id="rId20" Type="http://schemas.openxmlformats.org/officeDocument/2006/relationships/image" Target="../media/image234.wmf"/><Relationship Id="rId2" Type="http://schemas.openxmlformats.org/officeDocument/2006/relationships/image" Target="../media/image225.wmf"/><Relationship Id="rId19" Type="http://schemas.openxmlformats.org/officeDocument/2006/relationships/oleObject" Target="../embeddings/oleObject221.bin"/><Relationship Id="rId18" Type="http://schemas.openxmlformats.org/officeDocument/2006/relationships/image" Target="../media/image233.wmf"/><Relationship Id="rId17" Type="http://schemas.openxmlformats.org/officeDocument/2006/relationships/oleObject" Target="../embeddings/oleObject220.bin"/><Relationship Id="rId16" Type="http://schemas.openxmlformats.org/officeDocument/2006/relationships/image" Target="../media/image232.wmf"/><Relationship Id="rId15" Type="http://schemas.openxmlformats.org/officeDocument/2006/relationships/oleObject" Target="../embeddings/oleObject219.bin"/><Relationship Id="rId14" Type="http://schemas.openxmlformats.org/officeDocument/2006/relationships/image" Target="../media/image231.wmf"/><Relationship Id="rId13" Type="http://schemas.openxmlformats.org/officeDocument/2006/relationships/oleObject" Target="../embeddings/oleObject218.bin"/><Relationship Id="rId12" Type="http://schemas.openxmlformats.org/officeDocument/2006/relationships/image" Target="../media/image230.wmf"/><Relationship Id="rId11" Type="http://schemas.openxmlformats.org/officeDocument/2006/relationships/oleObject" Target="../embeddings/oleObject217.bin"/><Relationship Id="rId10" Type="http://schemas.openxmlformats.org/officeDocument/2006/relationships/image" Target="../media/image229.wmf"/><Relationship Id="rId1" Type="http://schemas.openxmlformats.org/officeDocument/2006/relationships/oleObject" Target="../embeddings/oleObject212.bin"/></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5.png"/></Relationships>
</file>

<file path=ppt/slides/_rels/slide125.xml.rels><?xml version="1.0" encoding="UTF-8" standalone="yes"?>
<Relationships xmlns="http://schemas.openxmlformats.org/package/2006/relationships"><Relationship Id="rId7" Type="http://schemas.openxmlformats.org/officeDocument/2006/relationships/vmlDrawing" Target="../drawings/vmlDrawing77.vml"/><Relationship Id="rId6" Type="http://schemas.openxmlformats.org/officeDocument/2006/relationships/slideLayout" Target="../slideLayouts/slideLayout7.xml"/><Relationship Id="rId5" Type="http://schemas.openxmlformats.org/officeDocument/2006/relationships/oleObject" Target="../embeddings/oleObject224.bin"/><Relationship Id="rId4" Type="http://schemas.openxmlformats.org/officeDocument/2006/relationships/image" Target="../media/image237.wmf"/><Relationship Id="rId3" Type="http://schemas.openxmlformats.org/officeDocument/2006/relationships/oleObject" Target="../embeddings/oleObject223.bin"/><Relationship Id="rId2" Type="http://schemas.openxmlformats.org/officeDocument/2006/relationships/image" Target="../media/image236.wmf"/><Relationship Id="rId1" Type="http://schemas.openxmlformats.org/officeDocument/2006/relationships/oleObject" Target="../embeddings/oleObject222.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78.vml"/><Relationship Id="rId3" Type="http://schemas.openxmlformats.org/officeDocument/2006/relationships/slideLayout" Target="../slideLayouts/slideLayout2.xml"/><Relationship Id="rId2" Type="http://schemas.openxmlformats.org/officeDocument/2006/relationships/image" Target="../media/image238.emf"/><Relationship Id="rId1" Type="http://schemas.openxmlformats.org/officeDocument/2006/relationships/oleObject" Target="../embeddings/oleObject225.bin"/></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2.xml"/><Relationship Id="rId2" Type="http://schemas.openxmlformats.org/officeDocument/2006/relationships/image" Target="../media/image239.wmf"/><Relationship Id="rId1" Type="http://schemas.openxmlformats.org/officeDocument/2006/relationships/oleObject" Target="../embeddings/oleObject226.bin"/></Relationships>
</file>

<file path=ppt/slides/_rels/slide128.xml.rels><?xml version="1.0" encoding="UTF-8" standalone="yes"?>
<Relationships xmlns="http://schemas.openxmlformats.org/package/2006/relationships"><Relationship Id="rId8" Type="http://schemas.openxmlformats.org/officeDocument/2006/relationships/vmlDrawing" Target="../drawings/vmlDrawing80.vml"/><Relationship Id="rId7" Type="http://schemas.openxmlformats.org/officeDocument/2006/relationships/slideLayout" Target="../slideLayouts/slideLayout2.xml"/><Relationship Id="rId6" Type="http://schemas.openxmlformats.org/officeDocument/2006/relationships/image" Target="../media/image242.wmf"/><Relationship Id="rId5" Type="http://schemas.openxmlformats.org/officeDocument/2006/relationships/oleObject" Target="../embeddings/oleObject229.bin"/><Relationship Id="rId4" Type="http://schemas.openxmlformats.org/officeDocument/2006/relationships/image" Target="../media/image241.wmf"/><Relationship Id="rId3" Type="http://schemas.openxmlformats.org/officeDocument/2006/relationships/oleObject" Target="../embeddings/oleObject228.bin"/><Relationship Id="rId2" Type="http://schemas.openxmlformats.org/officeDocument/2006/relationships/image" Target="../media/image240.wmf"/><Relationship Id="rId1" Type="http://schemas.openxmlformats.org/officeDocument/2006/relationships/oleObject" Target="../embeddings/oleObject227.bin"/></Relationships>
</file>

<file path=ppt/slides/_rels/slide129.xml.rels><?xml version="1.0" encoding="UTF-8" standalone="yes"?>
<Relationships xmlns="http://schemas.openxmlformats.org/package/2006/relationships"><Relationship Id="rId9" Type="http://schemas.openxmlformats.org/officeDocument/2006/relationships/vmlDrawing" Target="../drawings/vmlDrawing81.vml"/><Relationship Id="rId8" Type="http://schemas.openxmlformats.org/officeDocument/2006/relationships/slideLayout" Target="../slideLayouts/slideLayout2.xml"/><Relationship Id="rId7" Type="http://schemas.openxmlformats.org/officeDocument/2006/relationships/image" Target="../media/image246.png"/><Relationship Id="rId6" Type="http://schemas.openxmlformats.org/officeDocument/2006/relationships/image" Target="../media/image245.wmf"/><Relationship Id="rId5" Type="http://schemas.openxmlformats.org/officeDocument/2006/relationships/oleObject" Target="../embeddings/oleObject232.bin"/><Relationship Id="rId4" Type="http://schemas.openxmlformats.org/officeDocument/2006/relationships/image" Target="../media/image244.wmf"/><Relationship Id="rId3" Type="http://schemas.openxmlformats.org/officeDocument/2006/relationships/oleObject" Target="../embeddings/oleObject231.bin"/><Relationship Id="rId2" Type="http://schemas.openxmlformats.org/officeDocument/2006/relationships/image" Target="../media/image243.wmf"/><Relationship Id="rId1" Type="http://schemas.openxmlformats.org/officeDocument/2006/relationships/oleObject" Target="../embeddings/oleObject230.bin"/></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130.xml.rels><?xml version="1.0" encoding="UTF-8" standalone="yes"?>
<Relationships xmlns="http://schemas.openxmlformats.org/package/2006/relationships"><Relationship Id="rId9" Type="http://schemas.openxmlformats.org/officeDocument/2006/relationships/vmlDrawing" Target="../drawings/vmlDrawing82.vml"/><Relationship Id="rId8" Type="http://schemas.openxmlformats.org/officeDocument/2006/relationships/slideLayout" Target="../slideLayouts/slideLayout12.xml"/><Relationship Id="rId7" Type="http://schemas.openxmlformats.org/officeDocument/2006/relationships/image" Target="../media/image250.png"/><Relationship Id="rId6" Type="http://schemas.openxmlformats.org/officeDocument/2006/relationships/image" Target="../media/image249.wmf"/><Relationship Id="rId5" Type="http://schemas.openxmlformats.org/officeDocument/2006/relationships/oleObject" Target="../embeddings/oleObject235.bin"/><Relationship Id="rId4" Type="http://schemas.openxmlformats.org/officeDocument/2006/relationships/image" Target="../media/image248.wmf"/><Relationship Id="rId3" Type="http://schemas.openxmlformats.org/officeDocument/2006/relationships/oleObject" Target="../embeddings/oleObject234.bin"/><Relationship Id="rId2" Type="http://schemas.openxmlformats.org/officeDocument/2006/relationships/image" Target="../media/image247.wmf"/><Relationship Id="rId1" Type="http://schemas.openxmlformats.org/officeDocument/2006/relationships/oleObject" Target="../embeddings/oleObject233.bin"/></Relationships>
</file>

<file path=ppt/slides/_rels/slide131.xml.rels><?xml version="1.0" encoding="UTF-8" standalone="yes"?>
<Relationships xmlns="http://schemas.openxmlformats.org/package/2006/relationships"><Relationship Id="rId6" Type="http://schemas.openxmlformats.org/officeDocument/2006/relationships/vmlDrawing" Target="../drawings/vmlDrawing83.vml"/><Relationship Id="rId5" Type="http://schemas.openxmlformats.org/officeDocument/2006/relationships/slideLayout" Target="../slideLayouts/slideLayout2.xml"/><Relationship Id="rId4" Type="http://schemas.openxmlformats.org/officeDocument/2006/relationships/image" Target="../media/image252.wmf"/><Relationship Id="rId3" Type="http://schemas.openxmlformats.org/officeDocument/2006/relationships/oleObject" Target="../embeddings/oleObject237.bin"/><Relationship Id="rId2" Type="http://schemas.openxmlformats.org/officeDocument/2006/relationships/image" Target="../media/image251.wmf"/><Relationship Id="rId1" Type="http://schemas.openxmlformats.org/officeDocument/2006/relationships/oleObject" Target="../embeddings/oleObject236.bin"/></Relationships>
</file>

<file path=ppt/slides/_rels/slide132.xml.rels><?xml version="1.0" encoding="UTF-8" standalone="yes"?>
<Relationships xmlns="http://schemas.openxmlformats.org/package/2006/relationships"><Relationship Id="rId6" Type="http://schemas.openxmlformats.org/officeDocument/2006/relationships/vmlDrawing" Target="../drawings/vmlDrawing84.vml"/><Relationship Id="rId5" Type="http://schemas.openxmlformats.org/officeDocument/2006/relationships/slideLayout" Target="../slideLayouts/slideLayout2.xml"/><Relationship Id="rId4" Type="http://schemas.openxmlformats.org/officeDocument/2006/relationships/image" Target="../media/image254.wmf"/><Relationship Id="rId3" Type="http://schemas.openxmlformats.org/officeDocument/2006/relationships/oleObject" Target="../embeddings/oleObject239.bin"/><Relationship Id="rId2" Type="http://schemas.openxmlformats.org/officeDocument/2006/relationships/image" Target="../media/image253.wmf"/><Relationship Id="rId1" Type="http://schemas.openxmlformats.org/officeDocument/2006/relationships/oleObject" Target="../embeddings/oleObject238.bin"/></Relationships>
</file>

<file path=ppt/slides/_rels/slide1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7.wmf"/><Relationship Id="rId7" Type="http://schemas.openxmlformats.org/officeDocument/2006/relationships/oleObject" Target="../embeddings/oleObject243.bin"/><Relationship Id="rId6" Type="http://schemas.openxmlformats.org/officeDocument/2006/relationships/image" Target="../media/image256.wmf"/><Relationship Id="rId5" Type="http://schemas.openxmlformats.org/officeDocument/2006/relationships/oleObject" Target="../embeddings/oleObject242.bin"/><Relationship Id="rId4" Type="http://schemas.openxmlformats.org/officeDocument/2006/relationships/image" Target="../media/image255.wmf"/><Relationship Id="rId3" Type="http://schemas.openxmlformats.org/officeDocument/2006/relationships/oleObject" Target="../embeddings/oleObject241.bin"/><Relationship Id="rId2" Type="http://schemas.openxmlformats.org/officeDocument/2006/relationships/image" Target="../media/image239.wmf"/><Relationship Id="rId10" Type="http://schemas.openxmlformats.org/officeDocument/2006/relationships/vmlDrawing" Target="../drawings/vmlDrawing85.vml"/><Relationship Id="rId1" Type="http://schemas.openxmlformats.org/officeDocument/2006/relationships/oleObject" Target="../embeddings/oleObject240.bin"/></Relationships>
</file>

<file path=ppt/slides/_rels/slide134.xml.rels><?xml version="1.0" encoding="UTF-8" standalone="yes"?>
<Relationships xmlns="http://schemas.openxmlformats.org/package/2006/relationships"><Relationship Id="rId9" Type="http://schemas.openxmlformats.org/officeDocument/2006/relationships/image" Target="../media/image261.wmf"/><Relationship Id="rId8" Type="http://schemas.openxmlformats.org/officeDocument/2006/relationships/oleObject" Target="../embeddings/oleObject248.bin"/><Relationship Id="rId7" Type="http://schemas.openxmlformats.org/officeDocument/2006/relationships/image" Target="../media/image260.wmf"/><Relationship Id="rId6" Type="http://schemas.openxmlformats.org/officeDocument/2006/relationships/oleObject" Target="../embeddings/oleObject247.bin"/><Relationship Id="rId5" Type="http://schemas.openxmlformats.org/officeDocument/2006/relationships/image" Target="../media/image259.wmf"/><Relationship Id="rId4" Type="http://schemas.openxmlformats.org/officeDocument/2006/relationships/oleObject" Target="../embeddings/oleObject246.bin"/><Relationship Id="rId3" Type="http://schemas.openxmlformats.org/officeDocument/2006/relationships/oleObject" Target="../embeddings/oleObject245.bin"/><Relationship Id="rId2" Type="http://schemas.openxmlformats.org/officeDocument/2006/relationships/image" Target="../media/image258.wmf"/><Relationship Id="rId11" Type="http://schemas.openxmlformats.org/officeDocument/2006/relationships/vmlDrawing" Target="../drawings/vmlDrawing86.vml"/><Relationship Id="rId10" Type="http://schemas.openxmlformats.org/officeDocument/2006/relationships/slideLayout" Target="../slideLayouts/slideLayout2.xml"/><Relationship Id="rId1" Type="http://schemas.openxmlformats.org/officeDocument/2006/relationships/oleObject" Target="../embeddings/oleObject244.bin"/></Relationships>
</file>

<file path=ppt/slides/_rels/slide135.xml.rels><?xml version="1.0" encoding="UTF-8" standalone="yes"?>
<Relationships xmlns="http://schemas.openxmlformats.org/package/2006/relationships"><Relationship Id="rId9" Type="http://schemas.openxmlformats.org/officeDocument/2006/relationships/oleObject" Target="../embeddings/oleObject253.bin"/><Relationship Id="rId8" Type="http://schemas.openxmlformats.org/officeDocument/2006/relationships/image" Target="../media/image265.wmf"/><Relationship Id="rId7" Type="http://schemas.openxmlformats.org/officeDocument/2006/relationships/oleObject" Target="../embeddings/oleObject252.bin"/><Relationship Id="rId6" Type="http://schemas.openxmlformats.org/officeDocument/2006/relationships/image" Target="../media/image264.wmf"/><Relationship Id="rId5" Type="http://schemas.openxmlformats.org/officeDocument/2006/relationships/oleObject" Target="../embeddings/oleObject251.bin"/><Relationship Id="rId4" Type="http://schemas.openxmlformats.org/officeDocument/2006/relationships/image" Target="../media/image263.wmf"/><Relationship Id="rId3" Type="http://schemas.openxmlformats.org/officeDocument/2006/relationships/oleObject" Target="../embeddings/oleObject250.bin"/><Relationship Id="rId2" Type="http://schemas.openxmlformats.org/officeDocument/2006/relationships/image" Target="../media/image262.wmf"/><Relationship Id="rId12" Type="http://schemas.openxmlformats.org/officeDocument/2006/relationships/vmlDrawing" Target="../drawings/vmlDrawing87.vml"/><Relationship Id="rId11" Type="http://schemas.openxmlformats.org/officeDocument/2006/relationships/slideLayout" Target="../slideLayouts/slideLayout2.xml"/><Relationship Id="rId10" Type="http://schemas.openxmlformats.org/officeDocument/2006/relationships/image" Target="../media/image266.wmf"/><Relationship Id="rId1" Type="http://schemas.openxmlformats.org/officeDocument/2006/relationships/oleObject" Target="../embeddings/oleObject249.bin"/></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88.vml"/><Relationship Id="rId3" Type="http://schemas.openxmlformats.org/officeDocument/2006/relationships/slideLayout" Target="../slideLayouts/slideLayout2.xml"/><Relationship Id="rId2" Type="http://schemas.openxmlformats.org/officeDocument/2006/relationships/image" Target="../media/image267.wmf"/><Relationship Id="rId1" Type="http://schemas.openxmlformats.org/officeDocument/2006/relationships/oleObject" Target="../embeddings/oleObject254.bin"/></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8.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9.png"/></Relationships>
</file>

<file path=ppt/slides/_rels/slide139.xml.rels><?xml version="1.0" encoding="UTF-8" standalone="yes"?>
<Relationships xmlns="http://schemas.openxmlformats.org/package/2006/relationships"><Relationship Id="rId8" Type="http://schemas.openxmlformats.org/officeDocument/2006/relationships/vmlDrawing" Target="../drawings/vmlDrawing89.vml"/><Relationship Id="rId7" Type="http://schemas.openxmlformats.org/officeDocument/2006/relationships/slideLayout" Target="../slideLayouts/slideLayout2.xml"/><Relationship Id="rId6" Type="http://schemas.openxmlformats.org/officeDocument/2006/relationships/image" Target="../media/image272.wmf"/><Relationship Id="rId5" Type="http://schemas.openxmlformats.org/officeDocument/2006/relationships/oleObject" Target="../embeddings/oleObject257.bin"/><Relationship Id="rId4" Type="http://schemas.openxmlformats.org/officeDocument/2006/relationships/image" Target="../media/image271.wmf"/><Relationship Id="rId3" Type="http://schemas.openxmlformats.org/officeDocument/2006/relationships/oleObject" Target="../embeddings/oleObject256.bin"/><Relationship Id="rId2" Type="http://schemas.openxmlformats.org/officeDocument/2006/relationships/image" Target="../media/image270.wmf"/><Relationship Id="rId1" Type="http://schemas.openxmlformats.org/officeDocument/2006/relationships/oleObject" Target="../embeddings/oleObject255.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3.png"/></Relationships>
</file>

<file path=ppt/slides/_rels/slide14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8.png"/><Relationship Id="rId7" Type="http://schemas.openxmlformats.org/officeDocument/2006/relationships/image" Target="../media/image277.emf"/><Relationship Id="rId6" Type="http://schemas.openxmlformats.org/officeDocument/2006/relationships/oleObject" Target="../embeddings/oleObject260.bin"/><Relationship Id="rId5" Type="http://schemas.openxmlformats.org/officeDocument/2006/relationships/image" Target="../media/image276.emf"/><Relationship Id="rId4" Type="http://schemas.openxmlformats.org/officeDocument/2006/relationships/oleObject" Target="../embeddings/oleObject259.bin"/><Relationship Id="rId3" Type="http://schemas.openxmlformats.org/officeDocument/2006/relationships/image" Target="../media/image275.png"/><Relationship Id="rId2" Type="http://schemas.openxmlformats.org/officeDocument/2006/relationships/image" Target="../media/image274.wmf"/><Relationship Id="rId10" Type="http://schemas.openxmlformats.org/officeDocument/2006/relationships/vmlDrawing" Target="../drawings/vmlDrawing90.vml"/><Relationship Id="rId1" Type="http://schemas.openxmlformats.org/officeDocument/2006/relationships/oleObject" Target="../embeddings/oleObject258.bin"/></Relationships>
</file>

<file path=ppt/slides/_rels/slide144.xml.rels><?xml version="1.0" encoding="UTF-8" standalone="yes"?>
<Relationships xmlns="http://schemas.openxmlformats.org/package/2006/relationships"><Relationship Id="rId9" Type="http://schemas.openxmlformats.org/officeDocument/2006/relationships/vmlDrawing" Target="../drawings/vmlDrawing91.vml"/><Relationship Id="rId8" Type="http://schemas.openxmlformats.org/officeDocument/2006/relationships/slideLayout" Target="../slideLayouts/slideLayout4.xml"/><Relationship Id="rId7" Type="http://schemas.openxmlformats.org/officeDocument/2006/relationships/image" Target="../media/image127.wmf"/><Relationship Id="rId6" Type="http://schemas.openxmlformats.org/officeDocument/2006/relationships/oleObject" Target="../embeddings/oleObject263.bin"/><Relationship Id="rId5" Type="http://schemas.openxmlformats.org/officeDocument/2006/relationships/image" Target="../media/image279.png"/><Relationship Id="rId4" Type="http://schemas.openxmlformats.org/officeDocument/2006/relationships/image" Target="../media/image125.wmf"/><Relationship Id="rId3" Type="http://schemas.openxmlformats.org/officeDocument/2006/relationships/oleObject" Target="../embeddings/oleObject262.bin"/><Relationship Id="rId2" Type="http://schemas.openxmlformats.org/officeDocument/2006/relationships/image" Target="../media/image124.wmf"/><Relationship Id="rId1" Type="http://schemas.openxmlformats.org/officeDocument/2006/relationships/oleObject" Target="../embeddings/oleObject261.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83.wmf"/><Relationship Id="rId7" Type="http://schemas.openxmlformats.org/officeDocument/2006/relationships/oleObject" Target="../embeddings/oleObject267.bin"/><Relationship Id="rId6" Type="http://schemas.openxmlformats.org/officeDocument/2006/relationships/image" Target="../media/image282.wmf"/><Relationship Id="rId5" Type="http://schemas.openxmlformats.org/officeDocument/2006/relationships/oleObject" Target="../embeddings/oleObject266.bin"/><Relationship Id="rId4" Type="http://schemas.openxmlformats.org/officeDocument/2006/relationships/image" Target="../media/image281.wmf"/><Relationship Id="rId3" Type="http://schemas.openxmlformats.org/officeDocument/2006/relationships/oleObject" Target="../embeddings/oleObject265.bin"/><Relationship Id="rId2" Type="http://schemas.openxmlformats.org/officeDocument/2006/relationships/image" Target="../media/image280.wmf"/><Relationship Id="rId11" Type="http://schemas.openxmlformats.org/officeDocument/2006/relationships/notesSlide" Target="../notesSlides/notesSlide4.xml"/><Relationship Id="rId10" Type="http://schemas.openxmlformats.org/officeDocument/2006/relationships/vmlDrawing" Target="../drawings/vmlDrawing92.vml"/><Relationship Id="rId1" Type="http://schemas.openxmlformats.org/officeDocument/2006/relationships/oleObject" Target="../embeddings/oleObject264.bin"/></Relationships>
</file>

<file path=ppt/slides/_rels/slide147.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287.wmf"/><Relationship Id="rId7" Type="http://schemas.openxmlformats.org/officeDocument/2006/relationships/oleObject" Target="../embeddings/oleObject271.bin"/><Relationship Id="rId6" Type="http://schemas.openxmlformats.org/officeDocument/2006/relationships/image" Target="../media/image286.wmf"/><Relationship Id="rId5" Type="http://schemas.openxmlformats.org/officeDocument/2006/relationships/oleObject" Target="../embeddings/oleObject270.bin"/><Relationship Id="rId4" Type="http://schemas.openxmlformats.org/officeDocument/2006/relationships/image" Target="../media/image285.wmf"/><Relationship Id="rId3" Type="http://schemas.openxmlformats.org/officeDocument/2006/relationships/oleObject" Target="../embeddings/oleObject269.bin"/><Relationship Id="rId2" Type="http://schemas.openxmlformats.org/officeDocument/2006/relationships/image" Target="../media/image284.wmf"/><Relationship Id="rId12" Type="http://schemas.openxmlformats.org/officeDocument/2006/relationships/vmlDrawing" Target="../drawings/vmlDrawing93.vml"/><Relationship Id="rId11" Type="http://schemas.openxmlformats.org/officeDocument/2006/relationships/slideLayout" Target="../slideLayouts/slideLayout2.xml"/><Relationship Id="rId10" Type="http://schemas.openxmlformats.org/officeDocument/2006/relationships/image" Target="../media/image288.wmf"/><Relationship Id="rId1" Type="http://schemas.openxmlformats.org/officeDocument/2006/relationships/oleObject" Target="../embeddings/oleObject268.bin"/></Relationships>
</file>

<file path=ppt/slides/_rels/slide148.xml.rels><?xml version="1.0" encoding="UTF-8" standalone="yes"?>
<Relationships xmlns="http://schemas.openxmlformats.org/package/2006/relationships"><Relationship Id="rId8" Type="http://schemas.openxmlformats.org/officeDocument/2006/relationships/vmlDrawing" Target="../drawings/vmlDrawing94.vml"/><Relationship Id="rId7" Type="http://schemas.openxmlformats.org/officeDocument/2006/relationships/slideLayout" Target="../slideLayouts/slideLayout14.xml"/><Relationship Id="rId6" Type="http://schemas.openxmlformats.org/officeDocument/2006/relationships/image" Target="../media/image291.wmf"/><Relationship Id="rId5" Type="http://schemas.openxmlformats.org/officeDocument/2006/relationships/oleObject" Target="../embeddings/oleObject275.bin"/><Relationship Id="rId4" Type="http://schemas.openxmlformats.org/officeDocument/2006/relationships/image" Target="../media/image290.wmf"/><Relationship Id="rId3" Type="http://schemas.openxmlformats.org/officeDocument/2006/relationships/oleObject" Target="../embeddings/oleObject274.bin"/><Relationship Id="rId2" Type="http://schemas.openxmlformats.org/officeDocument/2006/relationships/image" Target="../media/image289.wmf"/><Relationship Id="rId1" Type="http://schemas.openxmlformats.org/officeDocument/2006/relationships/oleObject" Target="../embeddings/oleObject273.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0.xml.rels><?xml version="1.0" encoding="UTF-8" standalone="yes"?>
<Relationships xmlns="http://schemas.openxmlformats.org/package/2006/relationships"><Relationship Id="rId9" Type="http://schemas.openxmlformats.org/officeDocument/2006/relationships/oleObject" Target="../embeddings/oleObject280.bin"/><Relationship Id="rId8" Type="http://schemas.openxmlformats.org/officeDocument/2006/relationships/oleObject" Target="../embeddings/oleObject279.bin"/><Relationship Id="rId7" Type="http://schemas.openxmlformats.org/officeDocument/2006/relationships/image" Target="../media/image295.wmf"/><Relationship Id="rId6" Type="http://schemas.openxmlformats.org/officeDocument/2006/relationships/oleObject" Target="../embeddings/oleObject278.bin"/><Relationship Id="rId5" Type="http://schemas.openxmlformats.org/officeDocument/2006/relationships/image" Target="../media/image294.wmf"/><Relationship Id="rId4" Type="http://schemas.openxmlformats.org/officeDocument/2006/relationships/oleObject" Target="../embeddings/oleObject277.bin"/><Relationship Id="rId3" Type="http://schemas.openxmlformats.org/officeDocument/2006/relationships/image" Target="../media/image293.wmf"/><Relationship Id="rId2" Type="http://schemas.openxmlformats.org/officeDocument/2006/relationships/oleObject" Target="../embeddings/oleObject276.bin"/><Relationship Id="rId19" Type="http://schemas.openxmlformats.org/officeDocument/2006/relationships/vmlDrawing" Target="../drawings/vmlDrawing95.vml"/><Relationship Id="rId18" Type="http://schemas.openxmlformats.org/officeDocument/2006/relationships/slideLayout" Target="../slideLayouts/slideLayout2.xml"/><Relationship Id="rId17" Type="http://schemas.openxmlformats.org/officeDocument/2006/relationships/oleObject" Target="../embeddings/oleObject285.bin"/><Relationship Id="rId16" Type="http://schemas.openxmlformats.org/officeDocument/2006/relationships/image" Target="../media/image298.wmf"/><Relationship Id="rId15" Type="http://schemas.openxmlformats.org/officeDocument/2006/relationships/oleObject" Target="../embeddings/oleObject284.bin"/><Relationship Id="rId14" Type="http://schemas.openxmlformats.org/officeDocument/2006/relationships/oleObject" Target="../embeddings/oleObject283.bin"/><Relationship Id="rId13" Type="http://schemas.openxmlformats.org/officeDocument/2006/relationships/image" Target="../media/image297.wmf"/><Relationship Id="rId12" Type="http://schemas.openxmlformats.org/officeDocument/2006/relationships/oleObject" Target="../embeddings/oleObject282.bin"/><Relationship Id="rId11" Type="http://schemas.openxmlformats.org/officeDocument/2006/relationships/oleObject" Target="../embeddings/oleObject281.bin"/><Relationship Id="rId10" Type="http://schemas.openxmlformats.org/officeDocument/2006/relationships/image" Target="../media/image296.wmf"/><Relationship Id="rId1" Type="http://schemas.openxmlformats.org/officeDocument/2006/relationships/image" Target="../media/image292.png"/></Relationships>
</file>

<file path=ppt/slides/_rels/slide151.xml.rels><?xml version="1.0" encoding="UTF-8" standalone="yes"?>
<Relationships xmlns="http://schemas.openxmlformats.org/package/2006/relationships"><Relationship Id="rId4" Type="http://schemas.openxmlformats.org/officeDocument/2006/relationships/vmlDrawing" Target="../drawings/vmlDrawing96.vml"/><Relationship Id="rId3" Type="http://schemas.openxmlformats.org/officeDocument/2006/relationships/slideLayout" Target="../slideLayouts/slideLayout2.xml"/><Relationship Id="rId2" Type="http://schemas.openxmlformats.org/officeDocument/2006/relationships/image" Target="../media/image299.emf"/><Relationship Id="rId1" Type="http://schemas.openxmlformats.org/officeDocument/2006/relationships/oleObject" Target="../embeddings/oleObject286.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97.vml"/><Relationship Id="rId3" Type="http://schemas.openxmlformats.org/officeDocument/2006/relationships/slideLayout" Target="../slideLayouts/slideLayout2.xml"/><Relationship Id="rId2" Type="http://schemas.openxmlformats.org/officeDocument/2006/relationships/image" Target="../media/image300.emf"/><Relationship Id="rId1" Type="http://schemas.openxmlformats.org/officeDocument/2006/relationships/oleObject" Target="../embeddings/oleObject287.bin"/></Relationships>
</file>

<file path=ppt/slides/_rels/slide154.xml.rels><?xml version="1.0" encoding="UTF-8" standalone="yes"?>
<Relationships xmlns="http://schemas.openxmlformats.org/package/2006/relationships"><Relationship Id="rId6" Type="http://schemas.openxmlformats.org/officeDocument/2006/relationships/vmlDrawing" Target="../drawings/vmlDrawing98.vml"/><Relationship Id="rId5" Type="http://schemas.openxmlformats.org/officeDocument/2006/relationships/slideLayout" Target="../slideLayouts/slideLayout2.xml"/><Relationship Id="rId4" Type="http://schemas.openxmlformats.org/officeDocument/2006/relationships/image" Target="../media/image302.wmf"/><Relationship Id="rId3" Type="http://schemas.openxmlformats.org/officeDocument/2006/relationships/oleObject" Target="../embeddings/oleObject289.bin"/><Relationship Id="rId2" Type="http://schemas.openxmlformats.org/officeDocument/2006/relationships/image" Target="../media/image301.wmf"/><Relationship Id="rId1" Type="http://schemas.openxmlformats.org/officeDocument/2006/relationships/oleObject" Target="../embeddings/oleObject288.bin"/></Relationships>
</file>

<file path=ppt/slides/_rels/slide155.xml.rels><?xml version="1.0" encoding="UTF-8" standalone="yes"?>
<Relationships xmlns="http://schemas.openxmlformats.org/package/2006/relationships"><Relationship Id="rId8" Type="http://schemas.openxmlformats.org/officeDocument/2006/relationships/vmlDrawing" Target="../drawings/vmlDrawing99.vml"/><Relationship Id="rId7" Type="http://schemas.openxmlformats.org/officeDocument/2006/relationships/slideLayout" Target="../slideLayouts/slideLayout2.xml"/><Relationship Id="rId6" Type="http://schemas.openxmlformats.org/officeDocument/2006/relationships/image" Target="../media/image305.wmf"/><Relationship Id="rId5" Type="http://schemas.openxmlformats.org/officeDocument/2006/relationships/oleObject" Target="../embeddings/oleObject292.bin"/><Relationship Id="rId4" Type="http://schemas.openxmlformats.org/officeDocument/2006/relationships/image" Target="../media/image304.wmf"/><Relationship Id="rId3" Type="http://schemas.openxmlformats.org/officeDocument/2006/relationships/oleObject" Target="../embeddings/oleObject291.bin"/><Relationship Id="rId2" Type="http://schemas.openxmlformats.org/officeDocument/2006/relationships/image" Target="../media/image303.emf"/><Relationship Id="rId1" Type="http://schemas.openxmlformats.org/officeDocument/2006/relationships/oleObject" Target="../embeddings/oleObject290.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5" Type="http://schemas.openxmlformats.org/officeDocument/2006/relationships/vmlDrawing" Target="../drawings/vmlDrawing100.vml"/><Relationship Id="rId4" Type="http://schemas.openxmlformats.org/officeDocument/2006/relationships/slideLayout" Target="../slideLayouts/slideLayout7.xml"/><Relationship Id="rId3" Type="http://schemas.openxmlformats.org/officeDocument/2006/relationships/image" Target="../media/image309.png"/><Relationship Id="rId2" Type="http://schemas.openxmlformats.org/officeDocument/2006/relationships/image" Target="../media/image308.wmf"/><Relationship Id="rId1" Type="http://schemas.openxmlformats.org/officeDocument/2006/relationships/oleObject" Target="../embeddings/oleObject293.bin"/></Relationships>
</file>

<file path=ppt/slides/_rels/slide161.xml.rels><?xml version="1.0" encoding="UTF-8" standalone="yes"?>
<Relationships xmlns="http://schemas.openxmlformats.org/package/2006/relationships"><Relationship Id="rId7" Type="http://schemas.openxmlformats.org/officeDocument/2006/relationships/vmlDrawing" Target="../drawings/vmlDrawing101.vml"/><Relationship Id="rId6" Type="http://schemas.openxmlformats.org/officeDocument/2006/relationships/slideLayout" Target="../slideLayouts/slideLayout7.xml"/><Relationship Id="rId5" Type="http://schemas.openxmlformats.org/officeDocument/2006/relationships/image" Target="../media/image312.png"/><Relationship Id="rId4" Type="http://schemas.openxmlformats.org/officeDocument/2006/relationships/image" Target="../media/image311.wmf"/><Relationship Id="rId3" Type="http://schemas.openxmlformats.org/officeDocument/2006/relationships/oleObject" Target="../embeddings/oleObject295.bin"/><Relationship Id="rId2" Type="http://schemas.openxmlformats.org/officeDocument/2006/relationships/image" Target="../media/image310.wmf"/><Relationship Id="rId1" Type="http://schemas.openxmlformats.org/officeDocument/2006/relationships/oleObject" Target="../embeddings/oleObject294.bin"/></Relationships>
</file>

<file path=ppt/slides/_rels/slide162.xml.rels><?xml version="1.0" encoding="UTF-8" standalone="yes"?>
<Relationships xmlns="http://schemas.openxmlformats.org/package/2006/relationships"><Relationship Id="rId7" Type="http://schemas.openxmlformats.org/officeDocument/2006/relationships/vmlDrawing" Target="../drawings/vmlDrawing102.vml"/><Relationship Id="rId6" Type="http://schemas.openxmlformats.org/officeDocument/2006/relationships/slideLayout" Target="../slideLayouts/slideLayout7.xml"/><Relationship Id="rId5" Type="http://schemas.openxmlformats.org/officeDocument/2006/relationships/image" Target="../media/image315.wmf"/><Relationship Id="rId4" Type="http://schemas.openxmlformats.org/officeDocument/2006/relationships/oleObject" Target="../embeddings/oleObject297.bin"/><Relationship Id="rId3" Type="http://schemas.openxmlformats.org/officeDocument/2006/relationships/image" Target="../media/image314.png"/><Relationship Id="rId2" Type="http://schemas.openxmlformats.org/officeDocument/2006/relationships/image" Target="../media/image313.wmf"/><Relationship Id="rId1" Type="http://schemas.openxmlformats.org/officeDocument/2006/relationships/oleObject" Target="../embeddings/oleObject296.bin"/></Relationships>
</file>

<file path=ppt/slides/_rels/slide163.xml.rels><?xml version="1.0" encoding="UTF-8" standalone="yes"?>
<Relationships xmlns="http://schemas.openxmlformats.org/package/2006/relationships"><Relationship Id="rId5" Type="http://schemas.openxmlformats.org/officeDocument/2006/relationships/vmlDrawing" Target="../drawings/vmlDrawing103.vml"/><Relationship Id="rId4" Type="http://schemas.openxmlformats.org/officeDocument/2006/relationships/slideLayout" Target="../slideLayouts/slideLayout7.xml"/><Relationship Id="rId3" Type="http://schemas.openxmlformats.org/officeDocument/2006/relationships/image" Target="../media/image317.wmf"/><Relationship Id="rId2" Type="http://schemas.openxmlformats.org/officeDocument/2006/relationships/oleObject" Target="../embeddings/oleObject298.bin"/><Relationship Id="rId1" Type="http://schemas.openxmlformats.org/officeDocument/2006/relationships/image" Target="../media/image316.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8.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9.png"/></Relationships>
</file>

<file path=ppt/slides/_rels/slide166.xml.rels><?xml version="1.0" encoding="UTF-8" standalone="yes"?>
<Relationships xmlns="http://schemas.openxmlformats.org/package/2006/relationships"><Relationship Id="rId5" Type="http://schemas.openxmlformats.org/officeDocument/2006/relationships/vmlDrawing" Target="../drawings/vmlDrawing104.vml"/><Relationship Id="rId4" Type="http://schemas.openxmlformats.org/officeDocument/2006/relationships/slideLayout" Target="../slideLayouts/slideLayout7.xml"/><Relationship Id="rId3" Type="http://schemas.openxmlformats.org/officeDocument/2006/relationships/image" Target="../media/image321.png"/><Relationship Id="rId2" Type="http://schemas.openxmlformats.org/officeDocument/2006/relationships/image" Target="../media/image320.wmf"/><Relationship Id="rId1" Type="http://schemas.openxmlformats.org/officeDocument/2006/relationships/oleObject" Target="../embeddings/oleObject299.bin"/></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2.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3.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14.bin"/><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3.wmf"/><Relationship Id="rId3" Type="http://schemas.openxmlformats.org/officeDocument/2006/relationships/oleObject" Target="../embeddings/oleObject16.bin"/><Relationship Id="rId2" Type="http://schemas.openxmlformats.org/officeDocument/2006/relationships/image" Target="../media/image22.emf"/><Relationship Id="rId1"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4.emf"/><Relationship Id="rId1"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5.emf"/><Relationship Id="rId1"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4.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27.emf"/><Relationship Id="rId2" Type="http://schemas.openxmlformats.org/officeDocument/2006/relationships/oleObject" Target="../embeddings/oleObject20.bin"/><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22.bin"/><Relationship Id="rId2" Type="http://schemas.openxmlformats.org/officeDocument/2006/relationships/image" Target="../media/image28.wmf"/><Relationship Id="rId1"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33.emf"/><Relationship Id="rId7" Type="http://schemas.openxmlformats.org/officeDocument/2006/relationships/oleObject" Target="../embeddings/oleObject26.bin"/><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 Id="rId3" Type="http://schemas.openxmlformats.org/officeDocument/2006/relationships/oleObject" Target="../embeddings/oleObject24.bin"/><Relationship Id="rId2" Type="http://schemas.openxmlformats.org/officeDocument/2006/relationships/image" Target="../media/image30.wmf"/><Relationship Id="rId11" Type="http://schemas.openxmlformats.org/officeDocument/2006/relationships/vmlDrawing" Target="../drawings/vmlDrawing15.vml"/><Relationship Id="rId10" Type="http://schemas.openxmlformats.org/officeDocument/2006/relationships/slideLayout" Target="../slideLayouts/slideLayout2.xml"/><Relationship Id="rId1"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wmf"/><Relationship Id="rId7" Type="http://schemas.openxmlformats.org/officeDocument/2006/relationships/oleObject" Target="../embeddings/oleObject30.bin"/><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2.wmf"/><Relationship Id="rId3" Type="http://schemas.openxmlformats.org/officeDocument/2006/relationships/oleObject" Target="../embeddings/oleObject28.bin"/><Relationship Id="rId2" Type="http://schemas.openxmlformats.org/officeDocument/2006/relationships/image" Target="../media/image30.wmf"/><Relationship Id="rId10" Type="http://schemas.openxmlformats.org/officeDocument/2006/relationships/vmlDrawing" Target="../drawings/vmlDrawing16.vml"/><Relationship Id="rId1"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oleObject" Target="../embeddings/oleObject32.bin"/><Relationship Id="rId3" Type="http://schemas.openxmlformats.org/officeDocument/2006/relationships/image" Target="../media/image19.png"/><Relationship Id="rId2" Type="http://schemas.openxmlformats.org/officeDocument/2006/relationships/image" Target="../media/image35.emf"/><Relationship Id="rId1" Type="http://schemas.openxmlformats.org/officeDocument/2006/relationships/oleObject" Target="../embeddings/oleObject31.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 Id="rId3" Type="http://schemas.openxmlformats.org/officeDocument/2006/relationships/oleObject" Target="../embeddings/oleObject34.bin"/><Relationship Id="rId2" Type="http://schemas.openxmlformats.org/officeDocument/2006/relationships/image" Target="../media/image28.wmf"/><Relationship Id="rId1"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0.wmf"/><Relationship Id="rId3" Type="http://schemas.openxmlformats.org/officeDocument/2006/relationships/oleObject" Target="../embeddings/oleObject37.bin"/><Relationship Id="rId2" Type="http://schemas.openxmlformats.org/officeDocument/2006/relationships/image" Target="../media/image39.emf"/><Relationship Id="rId1" Type="http://schemas.openxmlformats.org/officeDocument/2006/relationships/oleObject" Target="../embeddings/oleObject36.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4.wmf"/><Relationship Id="rId7" Type="http://schemas.openxmlformats.org/officeDocument/2006/relationships/oleObject" Target="../embeddings/oleObject41.bin"/><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 Id="rId3" Type="http://schemas.openxmlformats.org/officeDocument/2006/relationships/oleObject" Target="../embeddings/oleObject39.bin"/><Relationship Id="rId2" Type="http://schemas.openxmlformats.org/officeDocument/2006/relationships/image" Target="../media/image41.wmf"/><Relationship Id="rId10" Type="http://schemas.openxmlformats.org/officeDocument/2006/relationships/vmlDrawing" Target="../drawings/vmlDrawing20.vml"/><Relationship Id="rId1"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oleObject" Target="../embeddings/oleObject4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49.emf"/><Relationship Id="rId1" Type="http://schemas.openxmlformats.org/officeDocument/2006/relationships/oleObject" Target="../embeddings/oleObject43.bin"/></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7.xml"/><Relationship Id="rId3" Type="http://schemas.openxmlformats.org/officeDocument/2006/relationships/image" Target="../media/image26.emf"/><Relationship Id="rId2" Type="http://schemas.openxmlformats.org/officeDocument/2006/relationships/oleObject" Target="../embeddings/oleObject44.bin"/><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45.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46.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7.wmf"/><Relationship Id="rId7" Type="http://schemas.openxmlformats.org/officeDocument/2006/relationships/oleObject" Target="../embeddings/oleObject50.bin"/><Relationship Id="rId6" Type="http://schemas.openxmlformats.org/officeDocument/2006/relationships/image" Target="../media/image56.wmf"/><Relationship Id="rId5" Type="http://schemas.openxmlformats.org/officeDocument/2006/relationships/oleObject" Target="../embeddings/oleObject49.bin"/><Relationship Id="rId4" Type="http://schemas.openxmlformats.org/officeDocument/2006/relationships/image" Target="../media/image55.wmf"/><Relationship Id="rId3" Type="http://schemas.openxmlformats.org/officeDocument/2006/relationships/oleObject" Target="../embeddings/oleObject48.bin"/><Relationship Id="rId2" Type="http://schemas.openxmlformats.org/officeDocument/2006/relationships/image" Target="../media/image54.wmf"/><Relationship Id="rId10" Type="http://schemas.openxmlformats.org/officeDocument/2006/relationships/vmlDrawing" Target="../drawings/vmlDrawing26.vml"/><Relationship Id="rId1" Type="http://schemas.openxmlformats.org/officeDocument/2006/relationships/oleObject" Target="../embeddings/oleObject47.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53.bin"/><Relationship Id="rId4" Type="http://schemas.openxmlformats.org/officeDocument/2006/relationships/image" Target="../media/image60.wmf"/><Relationship Id="rId3" Type="http://schemas.openxmlformats.org/officeDocument/2006/relationships/oleObject" Target="../embeddings/oleObject52.bin"/><Relationship Id="rId2" Type="http://schemas.openxmlformats.org/officeDocument/2006/relationships/image" Target="../media/image59.wmf"/><Relationship Id="rId1" Type="http://schemas.openxmlformats.org/officeDocument/2006/relationships/oleObject" Target="../embeddings/oleObject5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5.wmf"/><Relationship Id="rId7" Type="http://schemas.openxmlformats.org/officeDocument/2006/relationships/oleObject" Target="../embeddings/oleObject57.bin"/><Relationship Id="rId6" Type="http://schemas.openxmlformats.org/officeDocument/2006/relationships/image" Target="../media/image64.wmf"/><Relationship Id="rId5" Type="http://schemas.openxmlformats.org/officeDocument/2006/relationships/oleObject" Target="../embeddings/oleObject56.bin"/><Relationship Id="rId4" Type="http://schemas.openxmlformats.org/officeDocument/2006/relationships/image" Target="../media/image63.wmf"/><Relationship Id="rId3" Type="http://schemas.openxmlformats.org/officeDocument/2006/relationships/oleObject" Target="../embeddings/oleObject55.bin"/><Relationship Id="rId2" Type="http://schemas.openxmlformats.org/officeDocument/2006/relationships/image" Target="../media/image62.wmf"/><Relationship Id="rId18" Type="http://schemas.openxmlformats.org/officeDocument/2006/relationships/vmlDrawing" Target="../drawings/vmlDrawing28.vml"/><Relationship Id="rId17" Type="http://schemas.openxmlformats.org/officeDocument/2006/relationships/slideLayout" Target="../slideLayouts/slideLayout2.xml"/><Relationship Id="rId16" Type="http://schemas.openxmlformats.org/officeDocument/2006/relationships/image" Target="../media/image69.wmf"/><Relationship Id="rId15" Type="http://schemas.openxmlformats.org/officeDocument/2006/relationships/oleObject" Target="../embeddings/oleObject61.bin"/><Relationship Id="rId14" Type="http://schemas.openxmlformats.org/officeDocument/2006/relationships/image" Target="../media/image68.wmf"/><Relationship Id="rId13" Type="http://schemas.openxmlformats.org/officeDocument/2006/relationships/oleObject" Target="../embeddings/oleObject60.bin"/><Relationship Id="rId12" Type="http://schemas.openxmlformats.org/officeDocument/2006/relationships/image" Target="../media/image67.wmf"/><Relationship Id="rId11" Type="http://schemas.openxmlformats.org/officeDocument/2006/relationships/oleObject" Target="../embeddings/oleObject59.bin"/><Relationship Id="rId10" Type="http://schemas.openxmlformats.org/officeDocument/2006/relationships/image" Target="../media/image66.wmf"/><Relationship Id="rId1" Type="http://schemas.openxmlformats.org/officeDocument/2006/relationships/oleObject" Target="../embeddings/oleObject5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72.wmf"/><Relationship Id="rId5" Type="http://schemas.openxmlformats.org/officeDocument/2006/relationships/oleObject" Target="../embeddings/oleObject64.bin"/><Relationship Id="rId4" Type="http://schemas.openxmlformats.org/officeDocument/2006/relationships/image" Target="../media/image71.wmf"/><Relationship Id="rId3" Type="http://schemas.openxmlformats.org/officeDocument/2006/relationships/oleObject" Target="../embeddings/oleObject63.bin"/><Relationship Id="rId2" Type="http://schemas.openxmlformats.org/officeDocument/2006/relationships/image" Target="../media/image70.wmf"/><Relationship Id="rId1" Type="http://schemas.openxmlformats.org/officeDocument/2006/relationships/oleObject" Target="../embeddings/oleObject62.bin"/></Relationships>
</file>

<file path=ppt/slides/_rels/slide64.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74.png"/><Relationship Id="rId2" Type="http://schemas.openxmlformats.org/officeDocument/2006/relationships/image" Target="../media/image73.wmf"/><Relationship Id="rId1" Type="http://schemas.openxmlformats.org/officeDocument/2006/relationships/oleObject" Target="../embeddings/oleObject65.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tags" Target="../tags/tag1.xml"/><Relationship Id="rId7" Type="http://schemas.openxmlformats.org/officeDocument/2006/relationships/image" Target="../media/image78.png"/><Relationship Id="rId6" Type="http://schemas.openxmlformats.org/officeDocument/2006/relationships/image" Target="../media/image77.wmf"/><Relationship Id="rId5" Type="http://schemas.openxmlformats.org/officeDocument/2006/relationships/oleObject" Target="../embeddings/oleObject68.bin"/><Relationship Id="rId4" Type="http://schemas.openxmlformats.org/officeDocument/2006/relationships/image" Target="../media/image76.wmf"/><Relationship Id="rId3" Type="http://schemas.openxmlformats.org/officeDocument/2006/relationships/oleObject" Target="../embeddings/oleObject67.bin"/><Relationship Id="rId2" Type="http://schemas.openxmlformats.org/officeDocument/2006/relationships/image" Target="../media/image75.wmf"/><Relationship Id="rId15" Type="http://schemas.openxmlformats.org/officeDocument/2006/relationships/vmlDrawing" Target="../drawings/vmlDrawing31.vml"/><Relationship Id="rId14" Type="http://schemas.openxmlformats.org/officeDocument/2006/relationships/slideLayout" Target="../slideLayouts/slideLayout2.xml"/><Relationship Id="rId13" Type="http://schemas.openxmlformats.org/officeDocument/2006/relationships/image" Target="../media/image80.wmf"/><Relationship Id="rId12" Type="http://schemas.openxmlformats.org/officeDocument/2006/relationships/oleObject" Target="../embeddings/oleObject70.bin"/><Relationship Id="rId11" Type="http://schemas.openxmlformats.org/officeDocument/2006/relationships/tags" Target="../tags/tag2.xml"/><Relationship Id="rId10" Type="http://schemas.openxmlformats.org/officeDocument/2006/relationships/image" Target="../media/image79.wmf"/><Relationship Id="rId1" Type="http://schemas.openxmlformats.org/officeDocument/2006/relationships/oleObject" Target="../embeddings/oleObject66.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84.wmf"/><Relationship Id="rId7" Type="http://schemas.openxmlformats.org/officeDocument/2006/relationships/oleObject" Target="../embeddings/oleObject74.bin"/><Relationship Id="rId6" Type="http://schemas.openxmlformats.org/officeDocument/2006/relationships/image" Target="../media/image83.wmf"/><Relationship Id="rId5" Type="http://schemas.openxmlformats.org/officeDocument/2006/relationships/oleObject" Target="../embeddings/oleObject73.bin"/><Relationship Id="rId4" Type="http://schemas.openxmlformats.org/officeDocument/2006/relationships/image" Target="../media/image82.wmf"/><Relationship Id="rId3" Type="http://schemas.openxmlformats.org/officeDocument/2006/relationships/oleObject" Target="../embeddings/oleObject72.bin"/><Relationship Id="rId2" Type="http://schemas.openxmlformats.org/officeDocument/2006/relationships/image" Target="../media/image81.wmf"/><Relationship Id="rId12" Type="http://schemas.openxmlformats.org/officeDocument/2006/relationships/vmlDrawing" Target="../drawings/vmlDrawing32.vml"/><Relationship Id="rId11" Type="http://schemas.openxmlformats.org/officeDocument/2006/relationships/slideLayout" Target="../slideLayouts/slideLayout2.xml"/><Relationship Id="rId10" Type="http://schemas.openxmlformats.org/officeDocument/2006/relationships/image" Target="../media/image85.wmf"/><Relationship Id="rId1" Type="http://schemas.openxmlformats.org/officeDocument/2006/relationships/oleObject" Target="../embeddings/oleObject71.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oleObject" Target="../embeddings/oleObject78.bin"/><Relationship Id="rId3" Type="http://schemas.openxmlformats.org/officeDocument/2006/relationships/oleObject" Target="../embeddings/oleObject77.bin"/><Relationship Id="rId2" Type="http://schemas.openxmlformats.org/officeDocument/2006/relationships/image" Target="../media/image86.wmf"/><Relationship Id="rId1" Type="http://schemas.openxmlformats.org/officeDocument/2006/relationships/oleObject" Target="../embeddings/oleObject76.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90.wmf"/><Relationship Id="rId7" Type="http://schemas.openxmlformats.org/officeDocument/2006/relationships/oleObject" Target="../embeddings/oleObject82.bin"/><Relationship Id="rId6" Type="http://schemas.openxmlformats.org/officeDocument/2006/relationships/image" Target="../media/image89.wmf"/><Relationship Id="rId5" Type="http://schemas.openxmlformats.org/officeDocument/2006/relationships/oleObject" Target="../embeddings/oleObject81.bin"/><Relationship Id="rId4" Type="http://schemas.openxmlformats.org/officeDocument/2006/relationships/image" Target="../media/image88.wmf"/><Relationship Id="rId3" Type="http://schemas.openxmlformats.org/officeDocument/2006/relationships/oleObject" Target="../embeddings/oleObject80.bin"/><Relationship Id="rId2" Type="http://schemas.openxmlformats.org/officeDocument/2006/relationships/image" Target="../media/image87.wmf"/><Relationship Id="rId14" Type="http://schemas.openxmlformats.org/officeDocument/2006/relationships/vmlDrawing" Target="../drawings/vmlDrawing34.vml"/><Relationship Id="rId13" Type="http://schemas.openxmlformats.org/officeDocument/2006/relationships/slideLayout" Target="../slideLayouts/slideLayout2.xml"/><Relationship Id="rId12" Type="http://schemas.openxmlformats.org/officeDocument/2006/relationships/image" Target="../media/image92.wmf"/><Relationship Id="rId11" Type="http://schemas.openxmlformats.org/officeDocument/2006/relationships/oleObject" Target="../embeddings/oleObject84.bin"/><Relationship Id="rId10" Type="http://schemas.openxmlformats.org/officeDocument/2006/relationships/image" Target="../media/image91.wmf"/><Relationship Id="rId1" Type="http://schemas.openxmlformats.org/officeDocument/2006/relationships/oleObject" Target="../embeddings/oleObject79.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2.xml"/><Relationship Id="rId2" Type="http://schemas.openxmlformats.org/officeDocument/2006/relationships/image" Target="../media/image93.wmf"/><Relationship Id="rId1" Type="http://schemas.openxmlformats.org/officeDocument/2006/relationships/oleObject" Target="../embeddings/oleObject85.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tags" Target="../tags/tag4.xml"/><Relationship Id="rId7" Type="http://schemas.openxmlformats.org/officeDocument/2006/relationships/image" Target="../media/image96.wmf"/><Relationship Id="rId6" Type="http://schemas.openxmlformats.org/officeDocument/2006/relationships/oleObject" Target="../embeddings/oleObject88.bin"/><Relationship Id="rId5" Type="http://schemas.openxmlformats.org/officeDocument/2006/relationships/tags" Target="../tags/tag3.xml"/><Relationship Id="rId4" Type="http://schemas.openxmlformats.org/officeDocument/2006/relationships/image" Target="../media/image95.wmf"/><Relationship Id="rId3" Type="http://schemas.openxmlformats.org/officeDocument/2006/relationships/oleObject" Target="../embeddings/oleObject87.bin"/><Relationship Id="rId2" Type="http://schemas.openxmlformats.org/officeDocument/2006/relationships/image" Target="../media/image94.wmf"/><Relationship Id="rId12" Type="http://schemas.openxmlformats.org/officeDocument/2006/relationships/vmlDrawing" Target="../drawings/vmlDrawing36.vml"/><Relationship Id="rId11" Type="http://schemas.openxmlformats.org/officeDocument/2006/relationships/slideLayout" Target="../slideLayouts/slideLayout2.xml"/><Relationship Id="rId10" Type="http://schemas.openxmlformats.org/officeDocument/2006/relationships/image" Target="../media/image97.wmf"/><Relationship Id="rId1" Type="http://schemas.openxmlformats.org/officeDocument/2006/relationships/oleObject" Target="../embeddings/oleObject86.bin"/></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8.png"/></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102.wmf"/><Relationship Id="rId7" Type="http://schemas.openxmlformats.org/officeDocument/2006/relationships/oleObject" Target="../embeddings/oleObject93.bin"/><Relationship Id="rId6" Type="http://schemas.openxmlformats.org/officeDocument/2006/relationships/image" Target="../media/image101.wmf"/><Relationship Id="rId5" Type="http://schemas.openxmlformats.org/officeDocument/2006/relationships/oleObject" Target="../embeddings/oleObject92.bin"/><Relationship Id="rId4" Type="http://schemas.openxmlformats.org/officeDocument/2006/relationships/image" Target="../media/image100.wmf"/><Relationship Id="rId3" Type="http://schemas.openxmlformats.org/officeDocument/2006/relationships/oleObject" Target="../embeddings/oleObject91.bin"/><Relationship Id="rId2" Type="http://schemas.openxmlformats.org/officeDocument/2006/relationships/image" Target="../media/image99.wmf"/><Relationship Id="rId14" Type="http://schemas.openxmlformats.org/officeDocument/2006/relationships/vmlDrawing" Target="../drawings/vmlDrawing37.vml"/><Relationship Id="rId13" Type="http://schemas.openxmlformats.org/officeDocument/2006/relationships/slideLayout" Target="../slideLayouts/slideLayout7.xml"/><Relationship Id="rId12" Type="http://schemas.openxmlformats.org/officeDocument/2006/relationships/image" Target="../media/image104.wmf"/><Relationship Id="rId11" Type="http://schemas.openxmlformats.org/officeDocument/2006/relationships/oleObject" Target="../embeddings/oleObject95.bin"/><Relationship Id="rId10" Type="http://schemas.openxmlformats.org/officeDocument/2006/relationships/image" Target="../media/image103.wmf"/><Relationship Id="rId1" Type="http://schemas.openxmlformats.org/officeDocument/2006/relationships/oleObject" Target="../embeddings/oleObject90.bin"/></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2.xml"/><Relationship Id="rId4" Type="http://schemas.openxmlformats.org/officeDocument/2006/relationships/image" Target="../media/image106.wmf"/><Relationship Id="rId3" Type="http://schemas.openxmlformats.org/officeDocument/2006/relationships/oleObject" Target="../embeddings/oleObject97.bin"/><Relationship Id="rId2" Type="http://schemas.openxmlformats.org/officeDocument/2006/relationships/image" Target="../media/image105.wmf"/><Relationship Id="rId1" Type="http://schemas.openxmlformats.org/officeDocument/2006/relationships/oleObject" Target="../embeddings/oleObject96.bin"/></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0.wmf"/><Relationship Id="rId7" Type="http://schemas.openxmlformats.org/officeDocument/2006/relationships/oleObject" Target="../embeddings/oleObject101.bin"/><Relationship Id="rId6" Type="http://schemas.openxmlformats.org/officeDocument/2006/relationships/image" Target="../media/image109.wmf"/><Relationship Id="rId5" Type="http://schemas.openxmlformats.org/officeDocument/2006/relationships/oleObject" Target="../embeddings/oleObject100.bin"/><Relationship Id="rId4" Type="http://schemas.openxmlformats.org/officeDocument/2006/relationships/image" Target="../media/image108.wmf"/><Relationship Id="rId3" Type="http://schemas.openxmlformats.org/officeDocument/2006/relationships/oleObject" Target="../embeddings/oleObject99.bin"/><Relationship Id="rId2" Type="http://schemas.openxmlformats.org/officeDocument/2006/relationships/image" Target="../media/image107.wmf"/><Relationship Id="rId10" Type="http://schemas.openxmlformats.org/officeDocument/2006/relationships/vmlDrawing" Target="../drawings/vmlDrawing39.vml"/><Relationship Id="rId1" Type="http://schemas.openxmlformats.org/officeDocument/2006/relationships/oleObject" Target="../embeddings/oleObject98.bin"/></Relationships>
</file>

<file path=ppt/slides/_rels/slide7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4.wmf"/><Relationship Id="rId7" Type="http://schemas.openxmlformats.org/officeDocument/2006/relationships/oleObject" Target="../embeddings/oleObject105.bin"/><Relationship Id="rId6" Type="http://schemas.openxmlformats.org/officeDocument/2006/relationships/image" Target="../media/image113.wmf"/><Relationship Id="rId5" Type="http://schemas.openxmlformats.org/officeDocument/2006/relationships/oleObject" Target="../embeddings/oleObject104.bin"/><Relationship Id="rId4" Type="http://schemas.openxmlformats.org/officeDocument/2006/relationships/image" Target="../media/image112.wmf"/><Relationship Id="rId3" Type="http://schemas.openxmlformats.org/officeDocument/2006/relationships/oleObject" Target="../embeddings/oleObject103.bin"/><Relationship Id="rId2" Type="http://schemas.openxmlformats.org/officeDocument/2006/relationships/image" Target="../media/image111.wmf"/><Relationship Id="rId10" Type="http://schemas.openxmlformats.org/officeDocument/2006/relationships/vmlDrawing" Target="../drawings/vmlDrawing40.vml"/><Relationship Id="rId1" Type="http://schemas.openxmlformats.org/officeDocument/2006/relationships/oleObject" Target="../embeddings/oleObject10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oleObject" Target="../embeddings/oleObject109.bin"/><Relationship Id="rId7" Type="http://schemas.openxmlformats.org/officeDocument/2006/relationships/image" Target="../media/image118.wmf"/><Relationship Id="rId6" Type="http://schemas.openxmlformats.org/officeDocument/2006/relationships/oleObject" Target="../embeddings/oleObject108.bin"/><Relationship Id="rId5" Type="http://schemas.openxmlformats.org/officeDocument/2006/relationships/image" Target="../media/image117.wmf"/><Relationship Id="rId4" Type="http://schemas.openxmlformats.org/officeDocument/2006/relationships/oleObject" Target="../embeddings/oleObject107.bin"/><Relationship Id="rId3" Type="http://schemas.openxmlformats.org/officeDocument/2006/relationships/image" Target="../media/image116.wmf"/><Relationship Id="rId2" Type="http://schemas.openxmlformats.org/officeDocument/2006/relationships/oleObject" Target="../embeddings/oleObject106.bin"/><Relationship Id="rId11" Type="http://schemas.openxmlformats.org/officeDocument/2006/relationships/vmlDrawing" Target="../drawings/vmlDrawing41.vml"/><Relationship Id="rId10" Type="http://schemas.openxmlformats.org/officeDocument/2006/relationships/slideLayout" Target="../slideLayouts/slideLayout15.xml"/><Relationship Id="rId1" Type="http://schemas.openxmlformats.org/officeDocument/2006/relationships/image" Target="../media/image115.png"/></Relationships>
</file>

<file path=ppt/slides/_rels/slide78.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2.xml"/><Relationship Id="rId3" Type="http://schemas.openxmlformats.org/officeDocument/2006/relationships/image" Target="../media/image121.png"/><Relationship Id="rId2" Type="http://schemas.openxmlformats.org/officeDocument/2006/relationships/image" Target="../media/image120.wmf"/><Relationship Id="rId1" Type="http://schemas.openxmlformats.org/officeDocument/2006/relationships/oleObject" Target="../embeddings/oleObject110.bin"/></Relationships>
</file>

<file path=ppt/slides/_rels/slide79.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2.xml"/><Relationship Id="rId3" Type="http://schemas.openxmlformats.org/officeDocument/2006/relationships/image" Target="../media/image123.wmf"/><Relationship Id="rId2" Type="http://schemas.openxmlformats.org/officeDocument/2006/relationships/oleObject" Target="../embeddings/oleObject111.bin"/><Relationship Id="rId1" Type="http://schemas.openxmlformats.org/officeDocument/2006/relationships/image" Target="../media/image1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9" Type="http://schemas.openxmlformats.org/officeDocument/2006/relationships/vmlDrawing" Target="../drawings/vmlDrawing44.vml"/><Relationship Id="rId8" Type="http://schemas.openxmlformats.org/officeDocument/2006/relationships/slideLayout" Target="../slideLayouts/slideLayout4.xml"/><Relationship Id="rId7" Type="http://schemas.openxmlformats.org/officeDocument/2006/relationships/image" Target="../media/image127.wmf"/><Relationship Id="rId6" Type="http://schemas.openxmlformats.org/officeDocument/2006/relationships/oleObject" Target="../embeddings/oleObject114.bin"/><Relationship Id="rId5" Type="http://schemas.openxmlformats.org/officeDocument/2006/relationships/image" Target="../media/image126.png"/><Relationship Id="rId4" Type="http://schemas.openxmlformats.org/officeDocument/2006/relationships/image" Target="../media/image125.wmf"/><Relationship Id="rId3" Type="http://schemas.openxmlformats.org/officeDocument/2006/relationships/oleObject" Target="../embeddings/oleObject113.bin"/><Relationship Id="rId2" Type="http://schemas.openxmlformats.org/officeDocument/2006/relationships/image" Target="../media/image124.wmf"/><Relationship Id="rId1" Type="http://schemas.openxmlformats.org/officeDocument/2006/relationships/oleObject" Target="../embeddings/oleObject112.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2.xml"/><Relationship Id="rId4" Type="http://schemas.openxmlformats.org/officeDocument/2006/relationships/image" Target="../media/image129.wmf"/><Relationship Id="rId3" Type="http://schemas.openxmlformats.org/officeDocument/2006/relationships/oleObject" Target="../embeddings/oleObject116.bin"/><Relationship Id="rId2" Type="http://schemas.openxmlformats.org/officeDocument/2006/relationships/image" Target="../media/image128.wmf"/><Relationship Id="rId1" Type="http://schemas.openxmlformats.org/officeDocument/2006/relationships/oleObject" Target="../embeddings/oleObject115.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12.xml"/><Relationship Id="rId2" Type="http://schemas.openxmlformats.org/officeDocument/2006/relationships/image" Target="../media/image130.wmf"/><Relationship Id="rId1" Type="http://schemas.openxmlformats.org/officeDocument/2006/relationships/oleObject" Target="../embeddings/oleObject117.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134.wmf"/><Relationship Id="rId7" Type="http://schemas.openxmlformats.org/officeDocument/2006/relationships/oleObject" Target="../embeddings/oleObject121.bin"/><Relationship Id="rId6" Type="http://schemas.openxmlformats.org/officeDocument/2006/relationships/image" Target="../media/image133.wmf"/><Relationship Id="rId5" Type="http://schemas.openxmlformats.org/officeDocument/2006/relationships/oleObject" Target="../embeddings/oleObject120.bin"/><Relationship Id="rId4" Type="http://schemas.openxmlformats.org/officeDocument/2006/relationships/image" Target="../media/image132.wmf"/><Relationship Id="rId3" Type="http://schemas.openxmlformats.org/officeDocument/2006/relationships/oleObject" Target="../embeddings/oleObject119.bin"/><Relationship Id="rId2" Type="http://schemas.openxmlformats.org/officeDocument/2006/relationships/image" Target="../media/image131.wmf"/><Relationship Id="rId17" Type="http://schemas.openxmlformats.org/officeDocument/2006/relationships/vmlDrawing" Target="../drawings/vmlDrawing47.vml"/><Relationship Id="rId16" Type="http://schemas.openxmlformats.org/officeDocument/2006/relationships/slideLayout" Target="../slideLayouts/slideLayout2.xml"/><Relationship Id="rId15" Type="http://schemas.openxmlformats.org/officeDocument/2006/relationships/image" Target="../media/image137.wmf"/><Relationship Id="rId14" Type="http://schemas.openxmlformats.org/officeDocument/2006/relationships/oleObject" Target="../embeddings/oleObject125.bin"/><Relationship Id="rId13" Type="http://schemas.openxmlformats.org/officeDocument/2006/relationships/image" Target="../media/image136.wmf"/><Relationship Id="rId12" Type="http://schemas.openxmlformats.org/officeDocument/2006/relationships/oleObject" Target="../embeddings/oleObject124.bin"/><Relationship Id="rId11" Type="http://schemas.openxmlformats.org/officeDocument/2006/relationships/image" Target="../media/image135.wmf"/><Relationship Id="rId10" Type="http://schemas.openxmlformats.org/officeDocument/2006/relationships/oleObject" Target="../embeddings/oleObject123.bin"/><Relationship Id="rId1" Type="http://schemas.openxmlformats.org/officeDocument/2006/relationships/oleObject" Target="../embeddings/oleObject118.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1.wmf"/><Relationship Id="rId7" Type="http://schemas.openxmlformats.org/officeDocument/2006/relationships/oleObject" Target="../embeddings/oleObject129.bin"/><Relationship Id="rId6" Type="http://schemas.openxmlformats.org/officeDocument/2006/relationships/image" Target="../media/image140.wmf"/><Relationship Id="rId5" Type="http://schemas.openxmlformats.org/officeDocument/2006/relationships/oleObject" Target="../embeddings/oleObject128.bin"/><Relationship Id="rId4" Type="http://schemas.openxmlformats.org/officeDocument/2006/relationships/image" Target="../media/image139.wmf"/><Relationship Id="rId3" Type="http://schemas.openxmlformats.org/officeDocument/2006/relationships/oleObject" Target="../embeddings/oleObject127.bin"/><Relationship Id="rId2" Type="http://schemas.openxmlformats.org/officeDocument/2006/relationships/image" Target="../media/image138.wmf"/><Relationship Id="rId10" Type="http://schemas.openxmlformats.org/officeDocument/2006/relationships/vmlDrawing" Target="../drawings/vmlDrawing48.vml"/><Relationship Id="rId1" Type="http://schemas.openxmlformats.org/officeDocument/2006/relationships/oleObject" Target="../embeddings/oleObject126.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2.png"/></Relationships>
</file>

<file path=ppt/slides/_rels/slide8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6.wmf"/><Relationship Id="rId7" Type="http://schemas.openxmlformats.org/officeDocument/2006/relationships/oleObject" Target="../embeddings/oleObject133.bin"/><Relationship Id="rId6" Type="http://schemas.openxmlformats.org/officeDocument/2006/relationships/image" Target="../media/image145.wmf"/><Relationship Id="rId5" Type="http://schemas.openxmlformats.org/officeDocument/2006/relationships/oleObject" Target="../embeddings/oleObject132.bin"/><Relationship Id="rId4" Type="http://schemas.openxmlformats.org/officeDocument/2006/relationships/image" Target="../media/image144.wmf"/><Relationship Id="rId3" Type="http://schemas.openxmlformats.org/officeDocument/2006/relationships/oleObject" Target="../embeddings/oleObject131.bin"/><Relationship Id="rId2" Type="http://schemas.openxmlformats.org/officeDocument/2006/relationships/image" Target="../media/image143.wmf"/><Relationship Id="rId10" Type="http://schemas.openxmlformats.org/officeDocument/2006/relationships/vmlDrawing" Target="../drawings/vmlDrawing49.vml"/><Relationship Id="rId1" Type="http://schemas.openxmlformats.org/officeDocument/2006/relationships/oleObject" Target="../embeddings/oleObject130.bin"/></Relationships>
</file>

<file path=ppt/slides/_rels/slide88.xml.rels><?xml version="1.0" encoding="UTF-8" standalone="yes"?>
<Relationships xmlns="http://schemas.openxmlformats.org/package/2006/relationships"><Relationship Id="rId8" Type="http://schemas.openxmlformats.org/officeDocument/2006/relationships/vmlDrawing" Target="../drawings/vmlDrawing50.vml"/><Relationship Id="rId7" Type="http://schemas.openxmlformats.org/officeDocument/2006/relationships/slideLayout" Target="../slideLayouts/slideLayout12.xml"/><Relationship Id="rId6" Type="http://schemas.openxmlformats.org/officeDocument/2006/relationships/image" Target="../media/image149.wmf"/><Relationship Id="rId5" Type="http://schemas.openxmlformats.org/officeDocument/2006/relationships/oleObject" Target="../embeddings/oleObject136.bin"/><Relationship Id="rId4" Type="http://schemas.openxmlformats.org/officeDocument/2006/relationships/image" Target="../media/image148.wmf"/><Relationship Id="rId3" Type="http://schemas.openxmlformats.org/officeDocument/2006/relationships/oleObject" Target="../embeddings/oleObject135.bin"/><Relationship Id="rId2" Type="http://schemas.openxmlformats.org/officeDocument/2006/relationships/image" Target="../media/image147.wmf"/><Relationship Id="rId1" Type="http://schemas.openxmlformats.org/officeDocument/2006/relationships/oleObject" Target="../embeddings/oleObject134.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141.bin"/><Relationship Id="rId8" Type="http://schemas.openxmlformats.org/officeDocument/2006/relationships/image" Target="../media/image153.wmf"/><Relationship Id="rId7" Type="http://schemas.openxmlformats.org/officeDocument/2006/relationships/oleObject" Target="../embeddings/oleObject140.bin"/><Relationship Id="rId6" Type="http://schemas.openxmlformats.org/officeDocument/2006/relationships/image" Target="../media/image152.wmf"/><Relationship Id="rId5" Type="http://schemas.openxmlformats.org/officeDocument/2006/relationships/oleObject" Target="../embeddings/oleObject139.bin"/><Relationship Id="rId4" Type="http://schemas.openxmlformats.org/officeDocument/2006/relationships/image" Target="../media/image151.wmf"/><Relationship Id="rId3" Type="http://schemas.openxmlformats.org/officeDocument/2006/relationships/oleObject" Target="../embeddings/oleObject138.bin"/><Relationship Id="rId2" Type="http://schemas.openxmlformats.org/officeDocument/2006/relationships/image" Target="../media/image150.wmf"/><Relationship Id="rId12" Type="http://schemas.openxmlformats.org/officeDocument/2006/relationships/vmlDrawing" Target="../drawings/vmlDrawing51.vml"/><Relationship Id="rId11" Type="http://schemas.openxmlformats.org/officeDocument/2006/relationships/slideLayout" Target="../slideLayouts/slideLayout2.xml"/><Relationship Id="rId10" Type="http://schemas.openxmlformats.org/officeDocument/2006/relationships/image" Target="../media/image154.wmf"/><Relationship Id="rId1" Type="http://schemas.openxmlformats.org/officeDocument/2006/relationships/oleObject" Target="../embeddings/oleObject137.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5.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52.vml"/><Relationship Id="rId6" Type="http://schemas.openxmlformats.org/officeDocument/2006/relationships/slideLayout" Target="../slideLayouts/slideLayout2.xml"/><Relationship Id="rId5" Type="http://schemas.openxmlformats.org/officeDocument/2006/relationships/image" Target="../media/image159.png"/><Relationship Id="rId4" Type="http://schemas.openxmlformats.org/officeDocument/2006/relationships/image" Target="../media/image158.wmf"/><Relationship Id="rId3" Type="http://schemas.openxmlformats.org/officeDocument/2006/relationships/oleObject" Target="../embeddings/oleObject143.bin"/><Relationship Id="rId2" Type="http://schemas.openxmlformats.org/officeDocument/2006/relationships/image" Target="../media/image157.wmf"/><Relationship Id="rId1" Type="http://schemas.openxmlformats.org/officeDocument/2006/relationships/oleObject" Target="../embeddings/oleObject142.bin"/></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0.png"/></Relationships>
</file>

<file path=ppt/slides/_rels/slide96.xml.rels><?xml version="1.0" encoding="UTF-8" standalone="yes"?>
<Relationships xmlns="http://schemas.openxmlformats.org/package/2006/relationships"><Relationship Id="rId5" Type="http://schemas.openxmlformats.org/officeDocument/2006/relationships/vmlDrawing" Target="../drawings/vmlDrawing53.vml"/><Relationship Id="rId4" Type="http://schemas.openxmlformats.org/officeDocument/2006/relationships/slideLayout" Target="../slideLayouts/slideLayout12.xml"/><Relationship Id="rId3" Type="http://schemas.openxmlformats.org/officeDocument/2006/relationships/image" Target="../media/image162.png"/><Relationship Id="rId2" Type="http://schemas.openxmlformats.org/officeDocument/2006/relationships/image" Target="../media/image161.wmf"/><Relationship Id="rId1" Type="http://schemas.openxmlformats.org/officeDocument/2006/relationships/oleObject" Target="../embeddings/oleObject144.bin"/></Relationships>
</file>

<file path=ppt/slides/_rels/slide97.xml.rels><?xml version="1.0" encoding="UTF-8" standalone="yes"?>
<Relationships xmlns="http://schemas.openxmlformats.org/package/2006/relationships"><Relationship Id="rId5" Type="http://schemas.openxmlformats.org/officeDocument/2006/relationships/vmlDrawing" Target="../drawings/vmlDrawing54.vml"/><Relationship Id="rId4" Type="http://schemas.openxmlformats.org/officeDocument/2006/relationships/slideLayout" Target="../slideLayouts/slideLayout12.xml"/><Relationship Id="rId3" Type="http://schemas.openxmlformats.org/officeDocument/2006/relationships/image" Target="../media/image164.png"/><Relationship Id="rId2" Type="http://schemas.openxmlformats.org/officeDocument/2006/relationships/image" Target="../media/image163.wmf"/><Relationship Id="rId1" Type="http://schemas.openxmlformats.org/officeDocument/2006/relationships/oleObject" Target="../embeddings/oleObject145.bin"/></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0.png"/></Relationships>
</file>

<file path=ppt/slides/_rels/slide99.xml.rels><?xml version="1.0" encoding="UTF-8" standalone="yes"?>
<Relationships xmlns="http://schemas.openxmlformats.org/package/2006/relationships"><Relationship Id="rId6" Type="http://schemas.openxmlformats.org/officeDocument/2006/relationships/vmlDrawing" Target="../drawings/vmlDrawing55.vml"/><Relationship Id="rId5" Type="http://schemas.openxmlformats.org/officeDocument/2006/relationships/slideLayout" Target="../slideLayouts/slideLayout2.xml"/><Relationship Id="rId4" Type="http://schemas.openxmlformats.org/officeDocument/2006/relationships/image" Target="../media/image166.wmf"/><Relationship Id="rId3" Type="http://schemas.openxmlformats.org/officeDocument/2006/relationships/oleObject" Target="../embeddings/oleObject147.bin"/><Relationship Id="rId2" Type="http://schemas.openxmlformats.org/officeDocument/2006/relationships/image" Target="../media/image165.wmf"/><Relationship Id="rId1" Type="http://schemas.openxmlformats.org/officeDocument/2006/relationships/oleObject" Target="../embeddings/oleObject1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724525" y="2924175"/>
            <a:ext cx="22336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None/>
            </a:pPr>
            <a:r>
              <a:rPr lang="zh-CN" altLang="en-US" sz="5400" b="1">
                <a:solidFill>
                  <a:schemeClr val="tx1"/>
                </a:solidFill>
              </a:rPr>
              <a:t>第</a:t>
            </a:r>
            <a:r>
              <a:rPr lang="en-US" altLang="zh-CN" sz="5400" b="1">
                <a:solidFill>
                  <a:schemeClr val="tx1"/>
                </a:solidFill>
              </a:rPr>
              <a:t>4</a:t>
            </a:r>
            <a:r>
              <a:rPr lang="zh-CN" altLang="en-US" sz="5400" b="1">
                <a:solidFill>
                  <a:schemeClr val="tx1"/>
                </a:solidFill>
              </a:rPr>
              <a:t>章</a:t>
            </a:r>
            <a:r>
              <a:rPr lang="zh-CN" altLang="en-US" sz="3200">
                <a:solidFill>
                  <a:schemeClr val="tx1"/>
                </a:solidFill>
                <a:latin typeface="Verdana" panose="020B0604030504040204" pitchFamily="34" charset="0"/>
              </a:rPr>
              <a:t> </a:t>
            </a:r>
            <a:endParaRPr lang="fr-FR" altLang="zh-CN" sz="3200">
              <a:solidFill>
                <a:schemeClr val="tx1"/>
              </a:solidFill>
              <a:latin typeface="Verdana" panose="020B0604030504040204" pitchFamily="34" charset="0"/>
            </a:endParaRPr>
          </a:p>
        </p:txBody>
      </p:sp>
      <p:sp>
        <p:nvSpPr>
          <p:cNvPr id="102403" name="Rectangle 3"/>
          <p:cNvSpPr>
            <a:spLocks noChangeArrowheads="1"/>
          </p:cNvSpPr>
          <p:nvPr/>
        </p:nvSpPr>
        <p:spPr bwMode="auto">
          <a:xfrm>
            <a:off x="900113" y="4292600"/>
            <a:ext cx="669766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r>
              <a:rPr lang="zh-CN" altLang="en-US" sz="5400" b="1">
                <a:solidFill>
                  <a:schemeClr val="tx1"/>
                </a:solidFill>
                <a:latin typeface="Verdana" panose="020B0604030504040204" pitchFamily="34" charset="0"/>
              </a:rPr>
              <a:t>转速、电流双闭环控制的直流调速系统 </a:t>
            </a:r>
            <a:endParaRPr lang="zh-CN" altLang="fr-FR" sz="5400" b="1">
              <a:solidFill>
                <a:schemeClr val="tx1"/>
              </a:solidFill>
              <a:latin typeface="Verdana" panose="020B0604030504040204" pitchFamily="34" charset="0"/>
            </a:endParaRPr>
          </a:p>
        </p:txBody>
      </p:sp>
      <p:sp>
        <p:nvSpPr>
          <p:cNvPr id="102404" name="Rectangle 4"/>
          <p:cNvSpPr>
            <a:spLocks noChangeArrowheads="1"/>
          </p:cNvSpPr>
          <p:nvPr/>
        </p:nvSpPr>
        <p:spPr bwMode="auto">
          <a:xfrm>
            <a:off x="395288" y="1106488"/>
            <a:ext cx="82438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fr-FR" sz="5400" b="1">
                <a:solidFill>
                  <a:schemeClr val="tx2"/>
                </a:solidFill>
                <a:latin typeface="黑体" panose="02010609060101010101" pitchFamily="49" charset="-122"/>
                <a:ea typeface="黑体" panose="02010609060101010101" pitchFamily="49" charset="-122"/>
              </a:rPr>
              <a:t>运动控制系统</a:t>
            </a:r>
            <a:endParaRPr lang="zh-CN" altLang="en-US" sz="5400" b="1">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zh-CN" altLang="en-US" sz="3200" b="1" dirty="0">
                <a:latin typeface="Calibri" panose="020F0502020204030204" pitchFamily="34" charset="0"/>
              </a:rPr>
              <a:t>图</a:t>
            </a:r>
            <a:r>
              <a:rPr lang="en-US" altLang="zh-CN" sz="3200" b="1" dirty="0">
                <a:latin typeface="Calibri" panose="020F0502020204030204" pitchFamily="34" charset="0"/>
              </a:rPr>
              <a:t>4-2(b) </a:t>
            </a:r>
            <a:r>
              <a:rPr lang="zh-CN" altLang="en-US" sz="3200" b="1" dirty="0">
                <a:latin typeface="Calibri" panose="020F0502020204030204" pitchFamily="34" charset="0"/>
              </a:rPr>
              <a:t>双闭环直流调速系统电路原理图</a:t>
            </a:r>
            <a:br>
              <a:rPr lang="zh-CN" altLang="zh-CN" sz="3200" b="1" dirty="0"/>
            </a:br>
            <a:endParaRPr lang="zh-CN" altLang="en-US" sz="3200" b="1" dirty="0"/>
          </a:p>
        </p:txBody>
      </p:sp>
      <p:sp>
        <p:nvSpPr>
          <p:cNvPr id="6148" name="内容占位符 2"/>
          <p:cNvSpPr>
            <a:spLocks noGrp="1"/>
          </p:cNvSpPr>
          <p:nvPr>
            <p:ph idx="1"/>
          </p:nvPr>
        </p:nvSpPr>
        <p:spPr/>
        <p:txBody>
          <a:bodyPr/>
          <a:lstStyle/>
          <a:p>
            <a:endParaRPr lang="zh-CN" altLang="en-US"/>
          </a:p>
        </p:txBody>
      </p:sp>
      <p:sp>
        <p:nvSpPr>
          <p:cNvPr id="6149" name="Text Box 191"/>
          <p:cNvSpPr txBox="1">
            <a:spLocks noChangeArrowheads="1"/>
          </p:cNvSpPr>
          <p:nvPr/>
        </p:nvSpPr>
        <p:spPr bwMode="auto">
          <a:xfrm>
            <a:off x="785813" y="1928813"/>
            <a:ext cx="8215312" cy="4357687"/>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sz="900" dirty="0">
              <a:latin typeface="Calibri" panose="020F0502020204030204" pitchFamily="34" charset="0"/>
            </a:endParaRPr>
          </a:p>
          <a:p>
            <a:pPr eaLnBrk="1" hangingPunct="1"/>
            <a:endParaRPr lang="en-US" altLang="zh-CN" dirty="0">
              <a:latin typeface="Calibri" panose="020F0502020204030204" pitchFamily="34" charset="0"/>
            </a:endParaRPr>
          </a:p>
          <a:p>
            <a:pPr eaLnBrk="1" hangingPunct="1"/>
            <a:endParaRPr lang="en-US" altLang="zh-CN" dirty="0">
              <a:latin typeface="Calibri" panose="020F0502020204030204" pitchFamily="34" charset="0"/>
            </a:endParaRPr>
          </a:p>
          <a:p>
            <a:pPr eaLnBrk="1" hangingPunct="1"/>
            <a:endParaRPr lang="en-US" altLang="zh-CN" dirty="0">
              <a:latin typeface="Calibri" panose="020F0502020204030204" pitchFamily="34" charset="0"/>
            </a:endParaRPr>
          </a:p>
          <a:p>
            <a:pPr eaLnBrk="1" hangingPunct="1"/>
            <a:endParaRPr lang="en-US" altLang="zh-CN" dirty="0">
              <a:latin typeface="Calibri" panose="020F0502020204030204" pitchFamily="34" charset="0"/>
            </a:endParaRPr>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6" name="Object 3"/>
          <p:cNvGraphicFramePr>
            <a:graphicFrameLocks noChangeAspect="1"/>
          </p:cNvGraphicFramePr>
          <p:nvPr/>
        </p:nvGraphicFramePr>
        <p:xfrm>
          <a:off x="857250" y="1939489"/>
          <a:ext cx="7429500" cy="3825875"/>
        </p:xfrm>
        <a:graphic>
          <a:graphicData uri="http://schemas.openxmlformats.org/presentationml/2006/ole">
            <mc:AlternateContent xmlns:mc="http://schemas.openxmlformats.org/markup-compatibility/2006">
              <mc:Choice xmlns:v="urn:schemas-microsoft-com:vml" Requires="v">
                <p:oleObj spid="_x0000_s4287" name="" r:id="rId1" imgW="4356100" imgH="2246630" progId="Visio.Drawing.11">
                  <p:embed/>
                </p:oleObj>
              </mc:Choice>
              <mc:Fallback>
                <p:oleObj name="" r:id="rId1" imgW="4356100" imgH="2246630" progId="Visio.Drawing.11">
                  <p:embed/>
                  <p:pic>
                    <p:nvPicPr>
                      <p:cNvPr id="0" name="图片 42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939489"/>
                        <a:ext cx="7429500" cy="382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endParaRPr lang="zh-CN" altLang="zh-CN"/>
          </a:p>
        </p:txBody>
      </p:sp>
      <p:sp>
        <p:nvSpPr>
          <p:cNvPr id="51206" name="Rectangle 3"/>
          <p:cNvSpPr>
            <a:spLocks noGrp="1" noChangeArrowheads="1"/>
          </p:cNvSpPr>
          <p:nvPr>
            <p:ph idx="1"/>
          </p:nvPr>
        </p:nvSpPr>
        <p:spPr/>
        <p:txBody>
          <a:bodyPr/>
          <a:lstStyle/>
          <a:p>
            <a:pPr eaLnBrk="1" hangingPunct="1"/>
            <a:r>
              <a:rPr lang="zh-CN" altLang="en-US" sz="2800" dirty="0">
                <a:latin typeface="Times New Roman" panose="02020603050405020304" pitchFamily="18" charset="0"/>
              </a:rPr>
              <a:t>因为 </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l</a:t>
            </a:r>
            <a:r>
              <a:rPr lang="en-US" altLang="zh-CN" sz="2800" dirty="0">
                <a:latin typeface="Times New Roman" panose="02020603050405020304" pitchFamily="18" charset="0"/>
              </a:rPr>
              <a:t>&gt;&gt;</a:t>
            </a:r>
            <a:r>
              <a:rPr lang="en-US" altLang="zh-CN" sz="2800" i="1" dirty="0" err="1">
                <a:latin typeface="Times New Roman" panose="02020603050405020304" pitchFamily="18" charset="0"/>
              </a:rPr>
              <a:t>T</a:t>
            </a:r>
            <a:r>
              <a:rPr lang="en-US" altLang="zh-CN" sz="2800" baseline="-25000" dirty="0" err="1">
                <a:latin typeface="Times New Roman" panose="02020603050405020304" pitchFamily="18" charset="0"/>
              </a:rPr>
              <a:t>Σi</a:t>
            </a:r>
            <a:r>
              <a:rPr lang="zh-CN" altLang="en-US" sz="2800" dirty="0">
                <a:latin typeface="Times New Roman" panose="02020603050405020304" pitchFamily="18" charset="0"/>
              </a:rPr>
              <a:t>，选择</a:t>
            </a:r>
            <a:r>
              <a:rPr lang="en-US" altLang="zh-CN" sz="2800" i="1" dirty="0" err="1">
                <a:latin typeface="Times New Roman" panose="02020603050405020304" pitchFamily="18" charset="0"/>
              </a:rPr>
              <a:t>τ</a:t>
            </a:r>
            <a:r>
              <a:rPr lang="en-US" altLang="zh-CN" sz="2800" baseline="-25000" dirty="0" err="1">
                <a:latin typeface="Times New Roman" panose="02020603050405020304" pitchFamily="18" charset="0"/>
              </a:rPr>
              <a:t>i</a:t>
            </a:r>
            <a:r>
              <a:rPr lang="en-US" altLang="zh-CN" sz="2800" i="1" dirty="0">
                <a:latin typeface="Times New Roman" panose="02020603050405020304" pitchFamily="18" charset="0"/>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l</a:t>
            </a:r>
            <a:r>
              <a:rPr lang="en-US" altLang="zh-CN" sz="2800" dirty="0">
                <a:latin typeface="Times New Roman" panose="02020603050405020304" pitchFamily="18" charset="0"/>
              </a:rPr>
              <a:t> </a:t>
            </a:r>
            <a:r>
              <a:rPr lang="zh-CN" altLang="en-US" sz="2800" dirty="0">
                <a:latin typeface="Times New Roman" panose="02020603050405020304" pitchFamily="18" charset="0"/>
              </a:rPr>
              <a:t>，为提高快速性，用调节器零点消去控制对象中大的时间常数极点，</a:t>
            </a:r>
            <a:endParaRPr lang="zh-CN" altLang="en-US" sz="2800" dirty="0">
              <a:latin typeface="Times New Roman" panose="02020603050405020304" pitchFamily="18" charset="0"/>
            </a:endParaRPr>
          </a:p>
          <a:p>
            <a:pPr eaLnBrk="1" hangingPunct="1"/>
            <a:endParaRPr lang="zh-CN" altLang="en-US" sz="2800" dirty="0">
              <a:latin typeface="Times New Roman" panose="02020603050405020304" pitchFamily="18" charset="0"/>
            </a:endParaRPr>
          </a:p>
          <a:p>
            <a:pPr eaLnBrk="1" hangingPunct="1"/>
            <a:endParaRPr lang="zh-CN" altLang="en-US" sz="2800" dirty="0">
              <a:latin typeface="Times New Roman" panose="02020603050405020304" pitchFamily="18" charset="0"/>
            </a:endParaRPr>
          </a:p>
          <a:p>
            <a:pPr eaLnBrk="1" hangingPunct="1">
              <a:lnSpc>
                <a:spcPct val="120000"/>
              </a:lnSpc>
            </a:pPr>
            <a:r>
              <a:rPr lang="zh-CN" altLang="en-US" sz="2800" dirty="0">
                <a:latin typeface="Times New Roman" panose="02020603050405020304" pitchFamily="18" charset="0"/>
              </a:rPr>
              <a:t>希望电流超调量</a:t>
            </a:r>
            <a:r>
              <a:rPr lang="zh-CN" altLang="en-US" sz="2800" i="1" dirty="0">
                <a:latin typeface="Times New Roman" panose="02020603050405020304" pitchFamily="18" charset="0"/>
                <a:sym typeface="Symbol" panose="05050102010706020507" pitchFamily="18" charset="2"/>
              </a:rPr>
              <a:t></a:t>
            </a:r>
            <a:r>
              <a:rPr lang="en-US" altLang="zh-CN" sz="2800" baseline="-25000" dirty="0" err="1">
                <a:latin typeface="Times New Roman" panose="02020603050405020304" pitchFamily="18" charset="0"/>
              </a:rPr>
              <a:t>i</a:t>
            </a:r>
            <a:r>
              <a:rPr lang="en-US" altLang="zh-CN" sz="2800" dirty="0">
                <a:latin typeface="Times New Roman" panose="02020603050405020304" pitchFamily="18" charset="0"/>
              </a:rPr>
              <a:t> </a:t>
            </a:r>
            <a:r>
              <a:rPr lang="en-US" altLang="zh-CN" sz="2800" dirty="0">
                <a:latin typeface="宋体" panose="02010600030101010101" pitchFamily="2" charset="-122"/>
              </a:rPr>
              <a:t>≤</a:t>
            </a:r>
            <a:r>
              <a:rPr lang="en-US" altLang="zh-CN" sz="2800" dirty="0">
                <a:latin typeface="Times New Roman" panose="02020603050405020304" pitchFamily="18" charset="0"/>
              </a:rPr>
              <a:t> 5%</a:t>
            </a:r>
            <a:r>
              <a:rPr lang="zh-CN" altLang="en-US" sz="2800" dirty="0">
                <a:latin typeface="Times New Roman" panose="02020603050405020304" pitchFamily="18" charset="0"/>
              </a:rPr>
              <a:t>，选 </a:t>
            </a:r>
            <a:r>
              <a:rPr lang="zh-CN" altLang="en-US" sz="2800" i="1"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rPr>
              <a:t>=0.707</a:t>
            </a:r>
            <a:r>
              <a:rPr lang="zh-CN" altLang="en-US" sz="2800" dirty="0">
                <a:latin typeface="Times New Roman" panose="02020603050405020304" pitchFamily="18" charset="0"/>
              </a:rPr>
              <a:t>，</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K</a:t>
            </a:r>
            <a:r>
              <a:rPr lang="en-US" altLang="zh-CN" sz="2800" baseline="-25000" dirty="0">
                <a:latin typeface="Times New Roman" panose="02020603050405020304" pitchFamily="18" charset="0"/>
              </a:rPr>
              <a:t>I</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25000" dirty="0" err="1">
                <a:latin typeface="Times New Roman" panose="02020603050405020304" pitchFamily="18" charset="0"/>
                <a:sym typeface="Symbol" panose="05050102010706020507" pitchFamily="18" charset="2"/>
              </a:rPr>
              <a:t></a:t>
            </a:r>
            <a:r>
              <a:rPr lang="en-US" altLang="zh-CN" sz="2800" baseline="-25000" dirty="0" err="1">
                <a:latin typeface="Times New Roman" panose="02020603050405020304" pitchFamily="18" charset="0"/>
              </a:rPr>
              <a:t>i</a:t>
            </a:r>
            <a:r>
              <a:rPr lang="en-US" altLang="zh-CN" sz="2800" dirty="0">
                <a:latin typeface="Times New Roman" panose="02020603050405020304" pitchFamily="18" charset="0"/>
              </a:rPr>
              <a:t> =0.5</a:t>
            </a:r>
            <a:r>
              <a:rPr lang="zh-CN" altLang="en-US" sz="2800" dirty="0">
                <a:latin typeface="Times New Roman" panose="02020603050405020304" pitchFamily="18" charset="0"/>
              </a:rPr>
              <a:t>，则</a:t>
            </a:r>
            <a:endParaRPr lang="zh-CN" altLang="en-US" sz="2800" dirty="0">
              <a:latin typeface="Times New Roman" panose="02020603050405020304" pitchFamily="18" charset="0"/>
            </a:endParaRPr>
          </a:p>
          <a:p>
            <a:pPr eaLnBrk="1" hangingPunct="1">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51207"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2" name="Object 4"/>
          <p:cNvGraphicFramePr>
            <a:graphicFrameLocks noChangeAspect="1"/>
          </p:cNvGraphicFramePr>
          <p:nvPr/>
        </p:nvGraphicFramePr>
        <p:xfrm>
          <a:off x="1547813" y="2276872"/>
          <a:ext cx="4248150" cy="879475"/>
        </p:xfrm>
        <a:graphic>
          <a:graphicData uri="http://schemas.openxmlformats.org/presentationml/2006/ole">
            <mc:AlternateContent xmlns:mc="http://schemas.openxmlformats.org/markup-compatibility/2006">
              <mc:Choice xmlns:v="urn:schemas-microsoft-com:vml" Requires="v">
                <p:oleObj spid="_x0000_s49718" name="公式" r:id="rId1" imgW="2159000" imgH="444500" progId="Equation.3">
                  <p:embed/>
                </p:oleObj>
              </mc:Choice>
              <mc:Fallback>
                <p:oleObj name="公式" r:id="rId1" imgW="2159000" imgH="444500" progId="Equation.3">
                  <p:embed/>
                  <p:pic>
                    <p:nvPicPr>
                      <p:cNvPr id="0" name="图片 49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276872"/>
                        <a:ext cx="424815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8" name="Rectangle 6"/>
          <p:cNvSpPr>
            <a:spLocks noChangeArrowheads="1"/>
          </p:cNvSpPr>
          <p:nvPr/>
        </p:nvSpPr>
        <p:spPr bwMode="auto">
          <a:xfrm>
            <a:off x="6084888" y="2492896"/>
            <a:ext cx="144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chemeClr val="tx1"/>
                </a:solidFill>
              </a:rPr>
              <a:t>（</a:t>
            </a:r>
            <a:r>
              <a:rPr lang="en-US" altLang="zh-CN" sz="2400" dirty="0">
                <a:solidFill>
                  <a:schemeClr val="tx1"/>
                </a:solidFill>
              </a:rPr>
              <a:t>4-54</a:t>
            </a:r>
            <a:r>
              <a:rPr lang="zh-CN" altLang="en-US" sz="2400" dirty="0">
                <a:solidFill>
                  <a:schemeClr val="tx1"/>
                </a:solidFill>
              </a:rPr>
              <a:t>） </a:t>
            </a:r>
            <a:endParaRPr lang="zh-CN" altLang="en-US" sz="2400" dirty="0">
              <a:solidFill>
                <a:schemeClr val="tx1"/>
              </a:solidFill>
            </a:endParaRPr>
          </a:p>
        </p:txBody>
      </p:sp>
      <p:sp>
        <p:nvSpPr>
          <p:cNvPr id="51209" name="Rectangle 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3" name="Object 7"/>
          <p:cNvGraphicFramePr>
            <a:graphicFrameLocks noChangeAspect="1"/>
          </p:cNvGraphicFramePr>
          <p:nvPr/>
        </p:nvGraphicFramePr>
        <p:xfrm>
          <a:off x="3419872" y="3718669"/>
          <a:ext cx="2376488" cy="1006475"/>
        </p:xfrm>
        <a:graphic>
          <a:graphicData uri="http://schemas.openxmlformats.org/presentationml/2006/ole">
            <mc:AlternateContent xmlns:mc="http://schemas.openxmlformats.org/markup-compatibility/2006">
              <mc:Choice xmlns:v="urn:schemas-microsoft-com:vml" Requires="v">
                <p:oleObj spid="_x0000_s49719" name="公式" r:id="rId3" imgW="1054100" imgH="444500" progId="Equation.3">
                  <p:embed/>
                </p:oleObj>
              </mc:Choice>
              <mc:Fallback>
                <p:oleObj name="公式" r:id="rId3" imgW="1054100" imgH="444500" progId="Equation.3">
                  <p:embed/>
                  <p:pic>
                    <p:nvPicPr>
                      <p:cNvPr id="0" name="图片 497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3718669"/>
                        <a:ext cx="237648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4" name="Object 9"/>
          <p:cNvGraphicFramePr>
            <a:graphicFrameLocks noChangeAspect="1"/>
          </p:cNvGraphicFramePr>
          <p:nvPr/>
        </p:nvGraphicFramePr>
        <p:xfrm>
          <a:off x="2268538" y="5085184"/>
          <a:ext cx="3024187" cy="825500"/>
        </p:xfrm>
        <a:graphic>
          <a:graphicData uri="http://schemas.openxmlformats.org/presentationml/2006/ole">
            <mc:AlternateContent xmlns:mc="http://schemas.openxmlformats.org/markup-compatibility/2006">
              <mc:Choice xmlns:v="urn:schemas-microsoft-com:vml" Requires="v">
                <p:oleObj spid="_x0000_s49720" name="Equation" r:id="rId5" imgW="2324100" imgH="635000" progId="Equation.DSMT4">
                  <p:embed/>
                </p:oleObj>
              </mc:Choice>
              <mc:Fallback>
                <p:oleObj name="Equation" r:id="rId5" imgW="2324100" imgH="635000" progId="Equation.DSMT4">
                  <p:embed/>
                  <p:pic>
                    <p:nvPicPr>
                      <p:cNvPr id="0" name="图片 497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085184"/>
                        <a:ext cx="3024187"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1" name="Rectangle 11"/>
          <p:cNvSpPr>
            <a:spLocks noChangeArrowheads="1"/>
          </p:cNvSpPr>
          <p:nvPr/>
        </p:nvSpPr>
        <p:spPr bwMode="auto">
          <a:xfrm>
            <a:off x="6444208" y="5199285"/>
            <a:ext cx="1030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dirty="0">
                <a:solidFill>
                  <a:schemeClr val="tx1"/>
                </a:solidFill>
              </a:rPr>
              <a:t>(4-56) </a:t>
            </a:r>
            <a:endParaRPr lang="en-US" altLang="zh-CN" sz="2400" dirty="0">
              <a:solidFill>
                <a:schemeClr val="tx1"/>
              </a:solidFill>
            </a:endParaRPr>
          </a:p>
        </p:txBody>
      </p:sp>
      <p:sp>
        <p:nvSpPr>
          <p:cNvPr id="51212" name="Rectangle 12"/>
          <p:cNvSpPr>
            <a:spLocks noChangeArrowheads="1"/>
          </p:cNvSpPr>
          <p:nvPr/>
        </p:nvSpPr>
        <p:spPr bwMode="auto">
          <a:xfrm>
            <a:off x="6372200" y="3933056"/>
            <a:ext cx="103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dirty="0">
                <a:solidFill>
                  <a:schemeClr val="tx1"/>
                </a:solidFill>
              </a:rPr>
              <a:t>(4-55) </a:t>
            </a:r>
            <a:endParaRPr lang="en-US" altLang="zh-CN" sz="2400" dirty="0">
              <a:solidFill>
                <a:schemeClr val="tx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5"/>
          <p:cNvSpPr>
            <a:spLocks noChangeArrowheads="1"/>
          </p:cNvSpPr>
          <p:nvPr/>
        </p:nvSpPr>
        <p:spPr bwMode="auto">
          <a:xfrm>
            <a:off x="0" y="2295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6435" name="Text Box 6"/>
          <p:cNvSpPr txBox="1">
            <a:spLocks noChangeArrowheads="1"/>
          </p:cNvSpPr>
          <p:nvPr/>
        </p:nvSpPr>
        <p:spPr bwMode="auto">
          <a:xfrm>
            <a:off x="1979613" y="754063"/>
            <a:ext cx="4968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图</a:t>
            </a:r>
            <a:r>
              <a:rPr lang="en-US" altLang="zh-CN">
                <a:solidFill>
                  <a:schemeClr val="tx1"/>
                </a:solidFill>
              </a:rPr>
              <a:t>4-22  </a:t>
            </a:r>
            <a:r>
              <a:rPr lang="zh-CN" altLang="en-US">
                <a:solidFill>
                  <a:schemeClr val="tx1"/>
                </a:solidFill>
              </a:rPr>
              <a:t>校正成典型</a:t>
            </a:r>
            <a:r>
              <a:rPr lang="en-US" altLang="zh-CN">
                <a:solidFill>
                  <a:schemeClr val="tx1"/>
                </a:solidFill>
              </a:rPr>
              <a:t>I</a:t>
            </a:r>
            <a:r>
              <a:rPr lang="zh-CN" altLang="en-US">
                <a:solidFill>
                  <a:schemeClr val="tx1"/>
                </a:solidFill>
              </a:rPr>
              <a:t>型系统的电流环</a:t>
            </a:r>
            <a:endParaRPr lang="zh-CN" altLang="en-US">
              <a:solidFill>
                <a:schemeClr val="tx1"/>
              </a:solidFill>
            </a:endParaRPr>
          </a:p>
          <a:p>
            <a:pPr eaLnBrk="1" hangingPunct="1"/>
            <a:r>
              <a:rPr lang="en-US" altLang="zh-CN">
                <a:solidFill>
                  <a:schemeClr val="tx1"/>
                </a:solidFill>
              </a:rPr>
              <a:t>(a)</a:t>
            </a:r>
            <a:r>
              <a:rPr lang="zh-CN" altLang="en-US">
                <a:solidFill>
                  <a:schemeClr val="tx1"/>
                </a:solidFill>
              </a:rPr>
              <a:t>动态结构图    </a:t>
            </a:r>
            <a:r>
              <a:rPr lang="en-US" altLang="zh-CN">
                <a:solidFill>
                  <a:schemeClr val="tx1"/>
                </a:solidFill>
              </a:rPr>
              <a:t>(b</a:t>
            </a:r>
            <a:r>
              <a:rPr lang="zh-CN" altLang="en-US">
                <a:solidFill>
                  <a:schemeClr val="tx1"/>
                </a:solidFill>
              </a:rPr>
              <a:t>）开环对数幅频特性 </a:t>
            </a:r>
            <a:endParaRPr lang="zh-CN" altLang="en-US">
              <a:solidFill>
                <a:schemeClr val="tx1"/>
              </a:solidFill>
            </a:endParaRPr>
          </a:p>
        </p:txBody>
      </p:sp>
      <p:pic>
        <p:nvPicPr>
          <p:cNvPr id="146436" name="Picture 7" descr="03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250" y="1916113"/>
            <a:ext cx="516255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9" name="Rectangle 3"/>
          <p:cNvSpPr>
            <a:spLocks noGrp="1" noChangeArrowheads="1"/>
          </p:cNvSpPr>
          <p:nvPr>
            <p:ph type="body" sz="half" idx="1"/>
          </p:nvPr>
        </p:nvSpPr>
        <p:spPr>
          <a:xfrm>
            <a:off x="395288" y="836613"/>
            <a:ext cx="4608512" cy="660400"/>
          </a:xfrm>
        </p:spPr>
        <p:txBody>
          <a:bodyPr/>
          <a:lstStyle/>
          <a:p>
            <a:pPr eaLnBrk="1" hangingPunct="1"/>
            <a:r>
              <a:rPr lang="zh-CN" altLang="en-US" sz="2800">
                <a:latin typeface="Times New Roman" panose="02020603050405020304" pitchFamily="18" charset="0"/>
              </a:rPr>
              <a:t>模拟式电流调节器电路</a:t>
            </a:r>
            <a:endParaRPr lang="zh-CN" altLang="en-US" sz="2800"/>
          </a:p>
        </p:txBody>
      </p:sp>
      <p:sp>
        <p:nvSpPr>
          <p:cNvPr id="52230" name="Text Box 4"/>
          <p:cNvSpPr txBox="1">
            <a:spLocks noChangeArrowheads="1"/>
          </p:cNvSpPr>
          <p:nvPr/>
        </p:nvSpPr>
        <p:spPr bwMode="auto">
          <a:xfrm>
            <a:off x="72653" y="4149080"/>
            <a:ext cx="38512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lnSpc>
                <a:spcPct val="120000"/>
              </a:lnSpc>
              <a:spcBef>
                <a:spcPct val="20000"/>
              </a:spcBef>
              <a:buClr>
                <a:schemeClr val="folHlink"/>
              </a:buClr>
              <a:buSzPct val="75000"/>
              <a:buFont typeface="Wingdings" panose="05000000000000000000" pitchFamily="2" charset="2"/>
              <a:buNone/>
            </a:pPr>
            <a:r>
              <a:rPr lang="en-US" altLang="zh-CN" sz="2400" i="1" dirty="0">
                <a:solidFill>
                  <a:schemeClr val="tx1"/>
                </a:solidFill>
              </a:rPr>
              <a:t>   U</a:t>
            </a:r>
            <a:r>
              <a:rPr lang="en-US" altLang="zh-CN" sz="2400" baseline="30000" dirty="0">
                <a:solidFill>
                  <a:schemeClr val="tx1"/>
                </a:solidFill>
              </a:rPr>
              <a:t>*</a:t>
            </a:r>
            <a:r>
              <a:rPr lang="en-US" altLang="zh-CN" sz="2400" baseline="-25000" dirty="0" err="1">
                <a:solidFill>
                  <a:schemeClr val="tx1"/>
                </a:solidFill>
              </a:rPr>
              <a:t>i</a:t>
            </a:r>
            <a:r>
              <a:rPr lang="en-US" altLang="zh-CN" sz="2400" i="1" baseline="-25000" dirty="0">
                <a:solidFill>
                  <a:schemeClr val="tx1"/>
                </a:solidFill>
              </a:rPr>
              <a:t> </a:t>
            </a:r>
            <a:r>
              <a:rPr lang="en-US" altLang="zh-CN" sz="2400" dirty="0">
                <a:solidFill>
                  <a:schemeClr val="tx1"/>
                </a:solidFill>
                <a:latin typeface="宋体" panose="02010600030101010101" pitchFamily="2" charset="-122"/>
              </a:rPr>
              <a:t>—</a:t>
            </a:r>
            <a:r>
              <a:rPr lang="zh-CN" altLang="en-US" sz="2400" dirty="0">
                <a:solidFill>
                  <a:schemeClr val="tx1"/>
                </a:solidFill>
                <a:latin typeface="Tahoma" panose="020B0604030504040204" pitchFamily="34" charset="0"/>
              </a:rPr>
              <a:t>电流给定电压；</a:t>
            </a:r>
            <a:endParaRPr lang="zh-CN" altLang="en-US" sz="2400" dirty="0">
              <a:solidFill>
                <a:schemeClr val="tx1"/>
              </a:solidFill>
              <a:latin typeface="Tahoma" panose="020B0604030504040204" pitchFamily="34" charset="0"/>
            </a:endParaRPr>
          </a:p>
          <a:p>
            <a:pPr algn="l" eaLnBrk="1" hangingPunct="1">
              <a:lnSpc>
                <a:spcPct val="120000"/>
              </a:lnSpc>
              <a:spcBef>
                <a:spcPct val="20000"/>
              </a:spcBef>
              <a:buClr>
                <a:schemeClr val="hlink"/>
              </a:buClr>
              <a:buSzPct val="75000"/>
              <a:buFont typeface="Wingdings" panose="05000000000000000000" pitchFamily="2" charset="2"/>
              <a:buNone/>
            </a:pPr>
            <a:r>
              <a:rPr lang="zh-CN" altLang="en-US" sz="2400" dirty="0">
                <a:solidFill>
                  <a:schemeClr val="tx1"/>
                </a:solidFill>
                <a:latin typeface="Tahoma" panose="020B0604030504040204" pitchFamily="34" charset="0"/>
              </a:rPr>
              <a:t>   </a:t>
            </a:r>
            <a:r>
              <a:rPr lang="en-US" altLang="en-US" sz="2400" dirty="0">
                <a:solidFill>
                  <a:schemeClr val="tx1"/>
                </a:solidFill>
                <a:latin typeface="Tahoma" panose="020B0604030504040204" pitchFamily="34" charset="0"/>
              </a:rPr>
              <a:t>–</a:t>
            </a:r>
            <a:r>
              <a:rPr lang="en-US" altLang="zh-CN" sz="2400" i="1" dirty="0">
                <a:solidFill>
                  <a:schemeClr val="tx1"/>
                </a:solidFill>
                <a:latin typeface="Tahoma" panose="020B0604030504040204" pitchFamily="34" charset="0"/>
                <a:sym typeface="Symbol" panose="05050102010706020507" pitchFamily="18" charset="2"/>
              </a:rPr>
              <a:t></a:t>
            </a:r>
            <a:r>
              <a:rPr lang="en-US" altLang="zh-CN" sz="2400" i="1" dirty="0">
                <a:solidFill>
                  <a:schemeClr val="tx1"/>
                </a:solidFill>
                <a:sym typeface="Symbol" panose="05050102010706020507" pitchFamily="18" charset="2"/>
              </a:rPr>
              <a:t>I</a:t>
            </a:r>
            <a:r>
              <a:rPr lang="en-US" altLang="zh-CN" sz="2400" baseline="-25000" dirty="0">
                <a:solidFill>
                  <a:schemeClr val="tx1"/>
                </a:solidFill>
                <a:sym typeface="Symbol" panose="05050102010706020507" pitchFamily="18" charset="2"/>
              </a:rPr>
              <a:t>d</a:t>
            </a:r>
            <a:r>
              <a:rPr lang="en-US" altLang="zh-CN" sz="2400" i="1" baseline="-25000" dirty="0">
                <a:solidFill>
                  <a:schemeClr val="tx1"/>
                </a:solidFill>
                <a:sym typeface="Symbol" panose="05050102010706020507" pitchFamily="18" charset="2"/>
              </a:rPr>
              <a:t> </a:t>
            </a:r>
            <a:r>
              <a:rPr lang="en-US" altLang="zh-CN" sz="2400" dirty="0">
                <a:solidFill>
                  <a:schemeClr val="tx1"/>
                </a:solidFill>
                <a:latin typeface="宋体" panose="02010600030101010101" pitchFamily="2" charset="-122"/>
              </a:rPr>
              <a:t>—</a:t>
            </a:r>
            <a:r>
              <a:rPr lang="zh-CN" altLang="en-US" sz="2400" dirty="0">
                <a:solidFill>
                  <a:schemeClr val="tx1"/>
                </a:solidFill>
                <a:latin typeface="Tahoma" panose="020B0604030504040204" pitchFamily="34" charset="0"/>
              </a:rPr>
              <a:t>电流负反馈电压；</a:t>
            </a:r>
            <a:endParaRPr lang="zh-CN" altLang="en-US" sz="2400" dirty="0">
              <a:solidFill>
                <a:schemeClr val="tx1"/>
              </a:solidFill>
              <a:latin typeface="Tahoma" panose="020B0604030504040204" pitchFamily="34" charset="0"/>
            </a:endParaRPr>
          </a:p>
          <a:p>
            <a:pPr algn="l" eaLnBrk="1" hangingPunct="1">
              <a:lnSpc>
                <a:spcPct val="120000"/>
              </a:lnSpc>
              <a:spcBef>
                <a:spcPct val="20000"/>
              </a:spcBef>
              <a:buClr>
                <a:schemeClr val="hlink"/>
              </a:buClr>
              <a:buSzPct val="75000"/>
              <a:buFont typeface="Wingdings" panose="05000000000000000000" pitchFamily="2" charset="2"/>
              <a:buNone/>
            </a:pPr>
            <a:r>
              <a:rPr lang="zh-CN" altLang="en-US" sz="2400" i="1" dirty="0">
                <a:solidFill>
                  <a:schemeClr val="tx1"/>
                </a:solidFill>
              </a:rPr>
              <a:t>    </a:t>
            </a:r>
            <a:r>
              <a:rPr lang="en-US" altLang="zh-CN" sz="2400" i="1" dirty="0" err="1">
                <a:solidFill>
                  <a:schemeClr val="tx1"/>
                </a:solidFill>
              </a:rPr>
              <a:t>U</a:t>
            </a:r>
            <a:r>
              <a:rPr lang="en-US" altLang="zh-CN" sz="2400" baseline="-25000" dirty="0" err="1">
                <a:solidFill>
                  <a:schemeClr val="tx1"/>
                </a:solidFill>
              </a:rPr>
              <a:t>c</a:t>
            </a:r>
            <a:r>
              <a:rPr lang="en-US" altLang="zh-CN" sz="2400" i="1" baseline="-25000" dirty="0">
                <a:solidFill>
                  <a:schemeClr val="tx1"/>
                </a:solidFill>
              </a:rPr>
              <a:t> </a:t>
            </a:r>
            <a:r>
              <a:rPr lang="en-US" altLang="zh-CN" sz="2400" dirty="0">
                <a:solidFill>
                  <a:schemeClr val="tx1"/>
                </a:solidFill>
                <a:latin typeface="宋体" panose="02010600030101010101" pitchFamily="2" charset="-122"/>
              </a:rPr>
              <a:t>—</a:t>
            </a:r>
            <a:r>
              <a:rPr lang="zh-CN" altLang="en-US" sz="2400" dirty="0">
                <a:solidFill>
                  <a:schemeClr val="tx1"/>
                </a:solidFill>
                <a:latin typeface="Tahoma" panose="020B0604030504040204" pitchFamily="34" charset="0"/>
              </a:rPr>
              <a:t>电力电子变换器的控制电压。</a:t>
            </a:r>
            <a:endParaRPr lang="zh-CN" altLang="en-US" sz="2400" dirty="0">
              <a:solidFill>
                <a:schemeClr val="tx1"/>
              </a:solidFill>
              <a:latin typeface="Tahoma" panose="020B0604030504040204" pitchFamily="34" charset="0"/>
            </a:endParaRPr>
          </a:p>
        </p:txBody>
      </p:sp>
      <p:sp>
        <p:nvSpPr>
          <p:cNvPr id="52231" name="Rectangle 6"/>
          <p:cNvSpPr>
            <a:spLocks noChangeArrowheads="1"/>
          </p:cNvSpPr>
          <p:nvPr/>
        </p:nvSpPr>
        <p:spPr bwMode="auto">
          <a:xfrm>
            <a:off x="0" y="2492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32" name="Text Box 9"/>
          <p:cNvSpPr txBox="1">
            <a:spLocks noChangeArrowheads="1"/>
          </p:cNvSpPr>
          <p:nvPr/>
        </p:nvSpPr>
        <p:spPr bwMode="auto">
          <a:xfrm>
            <a:off x="4500239" y="4869160"/>
            <a:ext cx="504031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4-23  </a:t>
            </a:r>
            <a:r>
              <a:rPr lang="zh-CN" altLang="en-US" dirty="0">
                <a:solidFill>
                  <a:schemeClr val="tx1"/>
                </a:solidFill>
              </a:rPr>
              <a:t>含给定滤波与反馈滤波的</a:t>
            </a:r>
            <a:endParaRPr lang="zh-CN" altLang="en-US" dirty="0">
              <a:solidFill>
                <a:schemeClr val="tx1"/>
              </a:solidFill>
            </a:endParaRPr>
          </a:p>
          <a:p>
            <a:pPr eaLnBrk="1" hangingPunct="1">
              <a:spcBef>
                <a:spcPct val="50000"/>
              </a:spcBef>
            </a:pPr>
            <a:r>
              <a:rPr lang="en-US" altLang="zh-CN" dirty="0">
                <a:solidFill>
                  <a:schemeClr val="tx1"/>
                </a:solidFill>
              </a:rPr>
              <a:t>PI</a:t>
            </a:r>
            <a:r>
              <a:rPr lang="zh-CN" altLang="en-US" dirty="0">
                <a:solidFill>
                  <a:schemeClr val="tx1"/>
                </a:solidFill>
              </a:rPr>
              <a:t>型电流调节器</a:t>
            </a:r>
            <a:endParaRPr lang="zh-CN" altLang="en-US" dirty="0">
              <a:solidFill>
                <a:schemeClr val="tx1"/>
              </a:solidFill>
            </a:endParaRPr>
          </a:p>
        </p:txBody>
      </p:sp>
      <p:sp>
        <p:nvSpPr>
          <p:cNvPr id="52233" name="Rectangle 1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2226" name="Object 10"/>
          <p:cNvGraphicFramePr>
            <a:graphicFrameLocks noChangeAspect="1"/>
          </p:cNvGraphicFramePr>
          <p:nvPr/>
        </p:nvGraphicFramePr>
        <p:xfrm>
          <a:off x="684213" y="1844675"/>
          <a:ext cx="935037" cy="738188"/>
        </p:xfrm>
        <a:graphic>
          <a:graphicData uri="http://schemas.openxmlformats.org/presentationml/2006/ole">
            <mc:AlternateContent xmlns:mc="http://schemas.openxmlformats.org/markup-compatibility/2006">
              <mc:Choice xmlns:v="urn:schemas-microsoft-com:vml" Requires="v">
                <p:oleObj spid="_x0000_s50742" name="公式" r:id="rId1" imgW="546100" imgH="431800" progId="Equation.3">
                  <p:embed/>
                </p:oleObj>
              </mc:Choice>
              <mc:Fallback>
                <p:oleObj name="公式" r:id="rId1" imgW="546100" imgH="431800" progId="Equation.3">
                  <p:embed/>
                  <p:pic>
                    <p:nvPicPr>
                      <p:cNvPr id="0" name="图片 50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4675"/>
                        <a:ext cx="93503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4" name="Rectangle 1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2227" name="Object 12"/>
          <p:cNvGraphicFramePr>
            <a:graphicFrameLocks noChangeAspect="1"/>
          </p:cNvGraphicFramePr>
          <p:nvPr/>
        </p:nvGraphicFramePr>
        <p:xfrm>
          <a:off x="611188" y="2592388"/>
          <a:ext cx="1223962" cy="466725"/>
        </p:xfrm>
        <a:graphic>
          <a:graphicData uri="http://schemas.openxmlformats.org/presentationml/2006/ole">
            <mc:AlternateContent xmlns:mc="http://schemas.openxmlformats.org/markup-compatibility/2006">
              <mc:Choice xmlns:v="urn:schemas-microsoft-com:vml" Requires="v">
                <p:oleObj spid="_x0000_s50743" name="公式" r:id="rId3" imgW="596900" imgH="228600" progId="Equation.3">
                  <p:embed/>
                </p:oleObj>
              </mc:Choice>
              <mc:Fallback>
                <p:oleObj name="公式" r:id="rId3" imgW="596900" imgH="228600" progId="Equation.3">
                  <p:embed/>
                  <p:pic>
                    <p:nvPicPr>
                      <p:cNvPr id="0" name="图片 50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592388"/>
                        <a:ext cx="1223962"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5" name="Rectangle 1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2228" name="Object 14"/>
          <p:cNvGraphicFramePr>
            <a:graphicFrameLocks noChangeAspect="1"/>
          </p:cNvGraphicFramePr>
          <p:nvPr/>
        </p:nvGraphicFramePr>
        <p:xfrm>
          <a:off x="468313" y="3284538"/>
          <a:ext cx="1655762" cy="779462"/>
        </p:xfrm>
        <a:graphic>
          <a:graphicData uri="http://schemas.openxmlformats.org/presentationml/2006/ole">
            <mc:AlternateContent xmlns:mc="http://schemas.openxmlformats.org/markup-compatibility/2006">
              <mc:Choice xmlns:v="urn:schemas-microsoft-com:vml" Requires="v">
                <p:oleObj spid="_x0000_s50744" name="公式" r:id="rId5" imgW="825500" imgH="393700" progId="Equation.3">
                  <p:embed/>
                </p:oleObj>
              </mc:Choice>
              <mc:Fallback>
                <p:oleObj name="公式" r:id="rId5" imgW="825500" imgH="393700" progId="Equation.3">
                  <p:embed/>
                  <p:pic>
                    <p:nvPicPr>
                      <p:cNvPr id="0" name="图片 507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284538"/>
                        <a:ext cx="1655762"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Text Box 16"/>
          <p:cNvSpPr txBox="1">
            <a:spLocks noChangeArrowheads="1"/>
          </p:cNvSpPr>
          <p:nvPr/>
        </p:nvSpPr>
        <p:spPr bwMode="auto">
          <a:xfrm>
            <a:off x="2124075" y="2060575"/>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rPr>
              <a:t>(3-53) </a:t>
            </a:r>
            <a:endParaRPr lang="en-US" altLang="zh-CN">
              <a:solidFill>
                <a:schemeClr val="tx1"/>
              </a:solidFill>
            </a:endParaRPr>
          </a:p>
        </p:txBody>
      </p:sp>
      <p:sp>
        <p:nvSpPr>
          <p:cNvPr id="52237" name="Text Box 17"/>
          <p:cNvSpPr txBox="1">
            <a:spLocks noChangeArrowheads="1"/>
          </p:cNvSpPr>
          <p:nvPr/>
        </p:nvSpPr>
        <p:spPr bwMode="auto">
          <a:xfrm>
            <a:off x="2195513" y="2708275"/>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rPr>
              <a:t>(3-54) </a:t>
            </a:r>
            <a:endParaRPr lang="en-US" altLang="zh-CN">
              <a:solidFill>
                <a:schemeClr val="tx1"/>
              </a:solidFill>
            </a:endParaRPr>
          </a:p>
        </p:txBody>
      </p:sp>
      <p:sp>
        <p:nvSpPr>
          <p:cNvPr id="52238" name="Rectangle 18"/>
          <p:cNvSpPr>
            <a:spLocks noChangeArrowheads="1"/>
          </p:cNvSpPr>
          <p:nvPr/>
        </p:nvSpPr>
        <p:spPr bwMode="auto">
          <a:xfrm>
            <a:off x="2195513" y="3644900"/>
            <a:ext cx="881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tx1"/>
                </a:solidFill>
              </a:rPr>
              <a:t>(3-55) </a:t>
            </a:r>
            <a:endParaRPr lang="en-US" altLang="zh-CN">
              <a:solidFill>
                <a:schemeClr val="tx1"/>
              </a:solidFill>
            </a:endParaRPr>
          </a:p>
        </p:txBody>
      </p:sp>
      <p:pic>
        <p:nvPicPr>
          <p:cNvPr id="52239" name="Picture 19" descr="03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19095" y="1998663"/>
            <a:ext cx="4951880" cy="272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2"/>
          <p:cNvSpPr>
            <a:spLocks noGrp="1" noChangeArrowheads="1"/>
          </p:cNvSpPr>
          <p:nvPr>
            <p:ph type="title"/>
          </p:nvPr>
        </p:nvSpPr>
        <p:spPr/>
        <p:txBody>
          <a:bodyPr/>
          <a:lstStyle/>
          <a:p>
            <a:pPr eaLnBrk="1" hangingPunct="1"/>
            <a:endParaRPr lang="zh-CN" altLang="zh-CN"/>
          </a:p>
        </p:txBody>
      </p:sp>
      <p:sp>
        <p:nvSpPr>
          <p:cNvPr id="53255" name="Rectangle 3"/>
          <p:cNvSpPr>
            <a:spLocks noGrp="1" noChangeArrowheads="1"/>
          </p:cNvSpPr>
          <p:nvPr>
            <p:ph idx="1"/>
          </p:nvPr>
        </p:nvSpPr>
        <p:spPr/>
        <p:txBody>
          <a:bodyPr/>
          <a:lstStyle/>
          <a:p>
            <a:pPr eaLnBrk="1" hangingPunct="1">
              <a:lnSpc>
                <a:spcPct val="80000"/>
              </a:lnSpc>
            </a:pPr>
            <a:r>
              <a:rPr lang="zh-CN" altLang="en-US" sz="2400" dirty="0">
                <a:latin typeface="Times New Roman" panose="02020603050405020304" pitchFamily="18" charset="0"/>
              </a:rPr>
              <a:t>电流环闭环传递函数为</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(4-60)</a:t>
            </a:r>
            <a:endParaRPr lang="en-US" altLang="zh-CN" sz="2400" dirty="0">
              <a:latin typeface="Times New Roman" panose="02020603050405020304" pitchFamily="18" charset="0"/>
            </a:endParaRPr>
          </a:p>
          <a:p>
            <a:pPr eaLnBrk="1" hangingPunct="1">
              <a:spcBef>
                <a:spcPts val="600"/>
              </a:spcBef>
            </a:pPr>
            <a:endParaRPr lang="en-US" altLang="zh-CN" sz="2400" dirty="0">
              <a:latin typeface="Times New Roman" panose="02020603050405020304" pitchFamily="18" charset="0"/>
            </a:endParaRPr>
          </a:p>
          <a:p>
            <a:pPr eaLnBrk="1" hangingPunct="1">
              <a:spcBef>
                <a:spcPts val="600"/>
              </a:spcBef>
            </a:pPr>
            <a:r>
              <a:rPr lang="zh-CN" altLang="en-US" sz="2400" dirty="0">
                <a:latin typeface="Times New Roman" panose="02020603050405020304" pitchFamily="18" charset="0"/>
              </a:rPr>
              <a:t>降阶近似为                                                 （</a:t>
            </a:r>
            <a:r>
              <a:rPr lang="en-US" altLang="zh-CN" sz="2400" dirty="0">
                <a:latin typeface="Times New Roman" panose="02020603050405020304" pitchFamily="18" charset="0"/>
              </a:rPr>
              <a:t>4-61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               时，降价近似条件为</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(4-62)</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en-US" altLang="zh-CN" sz="2400" i="1" dirty="0" err="1">
                <a:latin typeface="Times New Roman" panose="02020603050405020304" pitchFamily="18" charset="0"/>
              </a:rPr>
              <a:t>ω</a:t>
            </a:r>
            <a:r>
              <a:rPr lang="en-US" altLang="zh-CN" sz="2400" baseline="-25000" dirty="0" err="1">
                <a:latin typeface="Times New Roman" panose="02020603050405020304" pitchFamily="18" charset="0"/>
              </a:rPr>
              <a:t>cn</a:t>
            </a:r>
            <a:r>
              <a:rPr lang="en-US" altLang="zh-CN" sz="2400" dirty="0">
                <a:latin typeface="Times New Roman" panose="02020603050405020304" pitchFamily="18" charset="0"/>
              </a:rPr>
              <a:t>——</a:t>
            </a:r>
            <a:r>
              <a:rPr lang="zh-CN" altLang="en-US" sz="2400" dirty="0">
                <a:latin typeface="Times New Roman" panose="02020603050405020304" pitchFamily="18" charset="0"/>
              </a:rPr>
              <a:t>转速环开环频率特性的截止频率。</a:t>
            </a:r>
            <a:endParaRPr lang="zh-CN" altLang="en-US" sz="2400" dirty="0">
              <a:latin typeface="Times New Roman" panose="02020603050405020304" pitchFamily="18" charset="0"/>
            </a:endParaRPr>
          </a:p>
        </p:txBody>
      </p:sp>
      <p:sp>
        <p:nvSpPr>
          <p:cNvPr id="53256"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0" name="Object 4"/>
          <p:cNvGraphicFramePr>
            <a:graphicFrameLocks noChangeAspect="1"/>
          </p:cNvGraphicFramePr>
          <p:nvPr/>
        </p:nvGraphicFramePr>
        <p:xfrm>
          <a:off x="900113" y="1772816"/>
          <a:ext cx="5400675" cy="1231900"/>
        </p:xfrm>
        <a:graphic>
          <a:graphicData uri="http://schemas.openxmlformats.org/presentationml/2006/ole">
            <mc:AlternateContent xmlns:mc="http://schemas.openxmlformats.org/markup-compatibility/2006">
              <mc:Choice xmlns:v="urn:schemas-microsoft-com:vml" Requires="v">
                <p:oleObj spid="_x0000_s51954" name="公式" r:id="rId1" imgW="3492500" imgH="889000" progId="Equation.3">
                  <p:embed/>
                </p:oleObj>
              </mc:Choice>
              <mc:Fallback>
                <p:oleObj name="公式" r:id="rId1" imgW="3492500" imgH="889000" progId="Equation.3">
                  <p:embed/>
                  <p:pic>
                    <p:nvPicPr>
                      <p:cNvPr id="0" name="图片 519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2816"/>
                        <a:ext cx="5400675" cy="1231900"/>
                      </a:xfrm>
                      <a:prstGeom prst="rect">
                        <a:avLst/>
                      </a:prstGeom>
                      <a:noFill/>
                      <a:ln>
                        <a:solidFill>
                          <a:srgbClr val="C00000"/>
                        </a:solidFill>
                      </a:ln>
                    </p:spPr>
                  </p:pic>
                </p:oleObj>
              </mc:Fallback>
            </mc:AlternateContent>
          </a:graphicData>
        </a:graphic>
      </p:graphicFrame>
      <p:sp>
        <p:nvSpPr>
          <p:cNvPr id="53257" name="Rectangle 7"/>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1" name="Object 6"/>
          <p:cNvGraphicFramePr>
            <a:graphicFrameLocks noChangeAspect="1"/>
          </p:cNvGraphicFramePr>
          <p:nvPr/>
        </p:nvGraphicFramePr>
        <p:xfrm>
          <a:off x="3491880" y="3140968"/>
          <a:ext cx="1871663" cy="1022350"/>
        </p:xfrm>
        <a:graphic>
          <a:graphicData uri="http://schemas.openxmlformats.org/presentationml/2006/ole">
            <mc:AlternateContent xmlns:mc="http://schemas.openxmlformats.org/markup-compatibility/2006">
              <mc:Choice xmlns:v="urn:schemas-microsoft-com:vml" Requires="v">
                <p:oleObj spid="_x0000_s51955" name="公式" r:id="rId3" imgW="1129665" imgH="622300" progId="Equation.3">
                  <p:embed/>
                </p:oleObj>
              </mc:Choice>
              <mc:Fallback>
                <p:oleObj name="公式" r:id="rId3" imgW="1129665" imgH="622300" progId="Equation.3">
                  <p:embed/>
                  <p:pic>
                    <p:nvPicPr>
                      <p:cNvPr id="0" name="图片 519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140968"/>
                        <a:ext cx="1871663"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8" name="Rectangle 9"/>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2" name="Picture 54"/>
          <p:cNvGraphicFramePr>
            <a:graphicFrameLocks noChangeAspect="1"/>
          </p:cNvGraphicFramePr>
          <p:nvPr/>
        </p:nvGraphicFramePr>
        <p:xfrm>
          <a:off x="3275856" y="4581128"/>
          <a:ext cx="1768475" cy="857250"/>
        </p:xfrm>
        <a:graphic>
          <a:graphicData uri="http://schemas.openxmlformats.org/presentationml/2006/ole">
            <mc:AlternateContent xmlns:mc="http://schemas.openxmlformats.org/markup-compatibility/2006">
              <mc:Choice xmlns:v="urn:schemas-microsoft-com:vml" Requires="v">
                <p:oleObj spid="_x0000_s51956" name="公式" r:id="rId5" imgW="927100" imgH="444500" progId="Equation.3">
                  <p:embed/>
                </p:oleObj>
              </mc:Choice>
              <mc:Fallback>
                <p:oleObj name="公式" r:id="rId5" imgW="927100" imgH="444500" progId="Equation.3">
                  <p:embed/>
                  <p:pic>
                    <p:nvPicPr>
                      <p:cNvPr id="0" name="图片 519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581128"/>
                        <a:ext cx="17684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3" name="Picture 53"/>
          <p:cNvGraphicFramePr>
            <a:graphicFrameLocks noChangeAspect="1"/>
          </p:cNvGraphicFramePr>
          <p:nvPr/>
        </p:nvGraphicFramePr>
        <p:xfrm>
          <a:off x="899592" y="4293096"/>
          <a:ext cx="1285875" cy="400050"/>
        </p:xfrm>
        <a:graphic>
          <a:graphicData uri="http://schemas.openxmlformats.org/presentationml/2006/ole">
            <mc:AlternateContent xmlns:mc="http://schemas.openxmlformats.org/markup-compatibility/2006">
              <mc:Choice xmlns:v="urn:schemas-microsoft-com:vml" Requires="v">
                <p:oleObj spid="_x0000_s51957" name="" r:id="rId7" imgW="737235" imgH="228600" progId="Equation.3">
                  <p:embed/>
                </p:oleObj>
              </mc:Choice>
              <mc:Fallback>
                <p:oleObj name="" r:id="rId7" imgW="737235" imgH="228600" progId="Equation.3">
                  <p:embed/>
                  <p:pic>
                    <p:nvPicPr>
                      <p:cNvPr id="0" name="图片 519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293096"/>
                        <a:ext cx="12858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endParaRPr lang="zh-CN" altLang="zh-CN"/>
          </a:p>
        </p:txBody>
      </p:sp>
      <p:sp>
        <p:nvSpPr>
          <p:cNvPr id="54276" name="Rectangle 3"/>
          <p:cNvSpPr>
            <a:spLocks noGrp="1" noChangeArrowheads="1"/>
          </p:cNvSpPr>
          <p:nvPr>
            <p:ph idx="1"/>
          </p:nvPr>
        </p:nvSpPr>
        <p:spPr/>
        <p:txBody>
          <a:bodyPr/>
          <a:lstStyle/>
          <a:p>
            <a:pPr eaLnBrk="1" hangingPunct="1">
              <a:lnSpc>
                <a:spcPct val="90000"/>
              </a:lnSpc>
              <a:spcBef>
                <a:spcPts val="1200"/>
              </a:spcBef>
            </a:pPr>
            <a:r>
              <a:rPr lang="zh-CN" altLang="en-US" sz="2800" dirty="0">
                <a:latin typeface="Times New Roman" panose="02020603050405020304" pitchFamily="18" charset="0"/>
              </a:rPr>
              <a:t>电流环在转速环中等效为</a:t>
            </a:r>
            <a:endParaRPr lang="zh-CN" altLang="en-US" sz="2800" dirty="0">
              <a:latin typeface="Times New Roman" panose="02020603050405020304" pitchFamily="18" charset="0"/>
            </a:endParaRPr>
          </a:p>
          <a:p>
            <a:pPr eaLnBrk="1" hangingPunct="1">
              <a:lnSpc>
                <a:spcPct val="90000"/>
              </a:lnSpc>
              <a:spcBef>
                <a:spcPts val="1200"/>
              </a:spcBef>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90000"/>
              </a:lnSpc>
              <a:spcBef>
                <a:spcPts val="1200"/>
              </a:spcBef>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90000"/>
              </a:lnSpc>
              <a:spcBef>
                <a:spcPts val="1200"/>
              </a:spcBef>
              <a:buFont typeface="Wingdings" panose="05000000000000000000" pitchFamily="2" charset="2"/>
              <a:buNone/>
            </a:pPr>
            <a:r>
              <a:rPr lang="zh-CN" altLang="en-US" dirty="0">
                <a:latin typeface="Times New Roman" panose="02020603050405020304" pitchFamily="18" charset="0"/>
              </a:rPr>
              <a:t>                                                    </a:t>
            </a:r>
            <a:r>
              <a:rPr lang="en-US" altLang="zh-CN" sz="2800" dirty="0">
                <a:latin typeface="Times New Roman" panose="02020603050405020304" pitchFamily="18" charset="0"/>
              </a:rPr>
              <a:t>(4-63)</a:t>
            </a:r>
            <a:endParaRPr lang="en-US" altLang="zh-CN" sz="2800" dirty="0">
              <a:latin typeface="Times New Roman" panose="02020603050405020304" pitchFamily="18" charset="0"/>
            </a:endParaRPr>
          </a:p>
          <a:p>
            <a:pPr eaLnBrk="1" hangingPunct="1">
              <a:lnSpc>
                <a:spcPct val="90000"/>
              </a:lnSpc>
              <a:spcBef>
                <a:spcPts val="1200"/>
              </a:spcBef>
            </a:pPr>
            <a:r>
              <a:rPr lang="zh-CN" altLang="en-US" sz="2800" dirty="0">
                <a:latin typeface="Times New Roman" panose="02020603050405020304" pitchFamily="18" charset="0"/>
              </a:rPr>
              <a:t>电流的闭环控制把双惯性环节的电流环控制对象近似地等效成只有较小时间常数的一阶惯性环节，</a:t>
            </a:r>
            <a:endParaRPr lang="zh-CN" altLang="en-US" sz="2800" dirty="0">
              <a:latin typeface="Times New Roman" panose="02020603050405020304" pitchFamily="18" charset="0"/>
            </a:endParaRPr>
          </a:p>
          <a:p>
            <a:pPr eaLnBrk="1" hangingPunct="1">
              <a:lnSpc>
                <a:spcPct val="90000"/>
              </a:lnSpc>
              <a:spcBef>
                <a:spcPts val="1200"/>
              </a:spcBef>
            </a:pPr>
            <a:r>
              <a:rPr lang="zh-CN" altLang="en-US" sz="2800" dirty="0">
                <a:latin typeface="Times New Roman" panose="02020603050405020304" pitchFamily="18" charset="0"/>
              </a:rPr>
              <a:t>加快了电流的跟随作用，这是局部闭环（内环）控制的一个重要功能。</a:t>
            </a:r>
            <a:endParaRPr lang="zh-CN" altLang="en-US" sz="2800" dirty="0">
              <a:latin typeface="Times New Roman" panose="02020603050405020304" pitchFamily="18" charset="0"/>
            </a:endParaRPr>
          </a:p>
        </p:txBody>
      </p:sp>
      <p:sp>
        <p:nvSpPr>
          <p:cNvPr id="54277" name="Rectangle 5"/>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4274" name="Object 4"/>
          <p:cNvGraphicFramePr>
            <a:graphicFrameLocks noChangeAspect="1"/>
          </p:cNvGraphicFramePr>
          <p:nvPr/>
        </p:nvGraphicFramePr>
        <p:xfrm>
          <a:off x="1692275" y="1772816"/>
          <a:ext cx="3311525" cy="1644650"/>
        </p:xfrm>
        <a:graphic>
          <a:graphicData uri="http://schemas.openxmlformats.org/presentationml/2006/ole">
            <mc:AlternateContent xmlns:mc="http://schemas.openxmlformats.org/markup-compatibility/2006">
              <mc:Choice xmlns:v="urn:schemas-microsoft-com:vml" Requires="v">
                <p:oleObj spid="_x0000_s52414" name="公式" r:id="rId1" imgW="1689100" imgH="838200" progId="Equation.3">
                  <p:embed/>
                </p:oleObj>
              </mc:Choice>
              <mc:Fallback>
                <p:oleObj name="公式" r:id="rId1" imgW="1689100" imgH="838200" progId="Equation.3">
                  <p:embed/>
                  <p:pic>
                    <p:nvPicPr>
                      <p:cNvPr id="0" name="图片 52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772816"/>
                        <a:ext cx="3311525"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例题</a:t>
            </a:r>
            <a:r>
              <a:rPr lang="en-US" altLang="zh-CN">
                <a:latin typeface="Times New Roman" panose="02020603050405020304" pitchFamily="18" charset="0"/>
              </a:rPr>
              <a:t>4-1 </a:t>
            </a:r>
            <a:endParaRPr lang="en-US" altLang="zh-CN">
              <a:latin typeface="Times New Roman" panose="02020603050405020304" pitchFamily="18" charset="0"/>
            </a:endParaRPr>
          </a:p>
        </p:txBody>
      </p:sp>
      <p:sp>
        <p:nvSpPr>
          <p:cNvPr id="147459" name="Rectangle 3"/>
          <p:cNvSpPr>
            <a:spLocks noGrp="1" noChangeArrowheads="1"/>
          </p:cNvSpPr>
          <p:nvPr>
            <p:ph idx="1"/>
          </p:nvPr>
        </p:nvSpPr>
        <p:spPr/>
        <p:txBody>
          <a:bodyPr/>
          <a:lstStyle/>
          <a:p>
            <a:pPr>
              <a:spcBef>
                <a:spcPts val="1200"/>
              </a:spcBef>
            </a:pPr>
            <a:r>
              <a:rPr lang="zh-CN" altLang="en-US" sz="2400" dirty="0"/>
              <a:t>某</a:t>
            </a:r>
            <a:r>
              <a:rPr lang="en-US" altLang="zh-CN" sz="2400" dirty="0"/>
              <a:t>PWM</a:t>
            </a:r>
            <a:r>
              <a:rPr lang="zh-CN" altLang="en-US" sz="2400" dirty="0"/>
              <a:t>变换器供电的双闭环直流调速系统，开关频率为</a:t>
            </a:r>
            <a:r>
              <a:rPr lang="en-US" altLang="zh-CN" sz="2400" dirty="0"/>
              <a:t>8kHz</a:t>
            </a:r>
            <a:r>
              <a:rPr lang="zh-CN" altLang="en-US" sz="2400" dirty="0"/>
              <a:t>，与</a:t>
            </a:r>
            <a:r>
              <a:rPr lang="en-US" altLang="zh-CN" sz="2400" dirty="0"/>
              <a:t>3.4</a:t>
            </a:r>
            <a:r>
              <a:rPr lang="zh-CN" altLang="en-US" sz="2400" dirty="0"/>
              <a:t>节所用电机相同，电机型号为</a:t>
            </a:r>
            <a:r>
              <a:rPr lang="en-US" altLang="zh-CN" sz="2400" dirty="0"/>
              <a:t>Z4-132-1</a:t>
            </a:r>
            <a:r>
              <a:rPr lang="zh-CN" altLang="en-US" sz="2400" dirty="0"/>
              <a:t>，基本数据如下：</a:t>
            </a:r>
            <a:endParaRPr lang="zh-CN" altLang="en-US" sz="2400" dirty="0"/>
          </a:p>
          <a:p>
            <a:pPr>
              <a:spcBef>
                <a:spcPts val="1200"/>
              </a:spcBef>
            </a:pPr>
            <a:r>
              <a:rPr lang="zh-CN" altLang="en-US" sz="2400" dirty="0"/>
              <a:t>直流电动机：</a:t>
            </a:r>
            <a:r>
              <a:rPr lang="en-US" altLang="zh-CN" sz="2400" dirty="0"/>
              <a:t>400V</a:t>
            </a:r>
            <a:r>
              <a:rPr lang="zh-CN" altLang="en-US" sz="2400" dirty="0"/>
              <a:t>，</a:t>
            </a:r>
            <a:r>
              <a:rPr lang="en-US" altLang="zh-CN" sz="2400" dirty="0"/>
              <a:t>52.2A</a:t>
            </a:r>
            <a:r>
              <a:rPr lang="zh-CN" altLang="en-US" sz="2400" dirty="0"/>
              <a:t>，</a:t>
            </a:r>
            <a:r>
              <a:rPr lang="en-US" altLang="zh-CN" sz="2400" dirty="0"/>
              <a:t>2610r/min</a:t>
            </a:r>
            <a:r>
              <a:rPr lang="zh-CN" altLang="en-US" sz="2400" dirty="0"/>
              <a:t>，</a:t>
            </a:r>
            <a:r>
              <a:rPr lang="en-US" altLang="zh-CN" sz="2400" dirty="0"/>
              <a:t> Ce=0.1459V·min/r</a:t>
            </a:r>
            <a:r>
              <a:rPr lang="zh-CN" altLang="en-US" sz="2400" dirty="0"/>
              <a:t>，允许过载倍数</a:t>
            </a:r>
            <a:r>
              <a:rPr lang="en-US" altLang="zh-CN" sz="2400" dirty="0"/>
              <a:t> </a:t>
            </a:r>
            <a:r>
              <a:rPr lang="el-GR" altLang="zh-CN" sz="2400" dirty="0"/>
              <a:t>λ</a:t>
            </a:r>
            <a:r>
              <a:rPr lang="en-US" altLang="zh-CN" sz="2400" dirty="0"/>
              <a:t>=1.5</a:t>
            </a:r>
            <a:r>
              <a:rPr lang="zh-CN" altLang="en-US" sz="2400" dirty="0"/>
              <a:t>；</a:t>
            </a:r>
            <a:endParaRPr lang="zh-CN" altLang="en-US" sz="2400" dirty="0"/>
          </a:p>
          <a:p>
            <a:pPr>
              <a:spcBef>
                <a:spcPts val="1200"/>
              </a:spcBef>
            </a:pPr>
            <a:r>
              <a:rPr lang="en-US" altLang="zh-CN" sz="2400" dirty="0"/>
              <a:t>PWM</a:t>
            </a:r>
            <a:r>
              <a:rPr lang="zh-CN" altLang="en-US" sz="2400" dirty="0"/>
              <a:t>变换器放大系数：</a:t>
            </a:r>
            <a:r>
              <a:rPr lang="en-US" altLang="zh-CN" sz="2400" dirty="0"/>
              <a:t>Ks =107.5</a:t>
            </a:r>
            <a:r>
              <a:rPr lang="zh-CN" altLang="en-US" sz="2400" dirty="0"/>
              <a:t>；</a:t>
            </a:r>
            <a:r>
              <a:rPr lang="en-US" altLang="zh-CN" sz="2400" dirty="0"/>
              <a:t>(</a:t>
            </a:r>
            <a:r>
              <a:rPr lang="zh-CN" altLang="en-US" sz="2400" dirty="0"/>
              <a:t>这是按照理想情况计算的电压放大系数。三相整流输出的最大直流电压为</a:t>
            </a:r>
            <a:r>
              <a:rPr lang="en-US" altLang="zh-CN" sz="2400" dirty="0"/>
              <a:t>537V</a:t>
            </a:r>
            <a:r>
              <a:rPr lang="zh-CN" altLang="en-US" sz="2400" dirty="0"/>
              <a:t>，最大控制电压最大为</a:t>
            </a:r>
            <a:r>
              <a:rPr lang="en-US" altLang="zh-CN" sz="2400" dirty="0"/>
              <a:t>5V</a:t>
            </a:r>
            <a:r>
              <a:rPr lang="zh-CN" altLang="en-US" sz="2400" dirty="0"/>
              <a:t>，因此，</a:t>
            </a:r>
            <a:r>
              <a:rPr lang="en-US" altLang="zh-CN" sz="2400" dirty="0"/>
              <a:t>538/5=107.5)</a:t>
            </a:r>
            <a:endParaRPr lang="zh-CN" altLang="en-US" sz="2400" dirty="0"/>
          </a:p>
        </p:txBody>
      </p:sp>
      <p:sp>
        <p:nvSpPr>
          <p:cNvPr id="147460"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标题 1"/>
          <p:cNvSpPr>
            <a:spLocks noGrp="1"/>
          </p:cNvSpPr>
          <p:nvPr>
            <p:ph type="title"/>
          </p:nvPr>
        </p:nvSpPr>
        <p:spPr/>
        <p:txBody>
          <a:bodyPr/>
          <a:lstStyle/>
          <a:p>
            <a:endParaRPr lang="zh-CN" altLang="en-US"/>
          </a:p>
        </p:txBody>
      </p:sp>
      <p:sp>
        <p:nvSpPr>
          <p:cNvPr id="55305" name="内容占位符 2"/>
          <p:cNvSpPr>
            <a:spLocks noGrp="1"/>
          </p:cNvSpPr>
          <p:nvPr>
            <p:ph idx="1"/>
          </p:nvPr>
        </p:nvSpPr>
        <p:spPr/>
        <p:txBody>
          <a:bodyPr/>
          <a:lstStyle/>
          <a:p>
            <a:r>
              <a:rPr lang="zh-CN" altLang="en-US" sz="2800" dirty="0"/>
              <a:t>电枢回路总电阻：</a:t>
            </a:r>
            <a:r>
              <a:rPr lang="en-US" altLang="zh-CN" sz="2800" dirty="0"/>
              <a:t>	    </a:t>
            </a:r>
            <a:r>
              <a:rPr lang="zh-CN" altLang="en-US" sz="2800" dirty="0"/>
              <a:t>         ；</a:t>
            </a:r>
            <a:endParaRPr lang="zh-CN" altLang="en-US" sz="2800" dirty="0"/>
          </a:p>
          <a:p>
            <a:r>
              <a:rPr lang="zh-CN" altLang="en-US" sz="2800" dirty="0"/>
              <a:t>时间常数：</a:t>
            </a:r>
            <a:r>
              <a:rPr lang="en-US" altLang="zh-CN" sz="2800" dirty="0"/>
              <a:t> </a:t>
            </a:r>
            <a:r>
              <a:rPr lang="zh-CN" altLang="en-US" sz="2800" dirty="0"/>
              <a:t>   </a:t>
            </a:r>
            <a:r>
              <a:rPr lang="en-US" altLang="zh-CN" sz="2800" dirty="0"/>
              <a:t>=0.0144s</a:t>
            </a:r>
            <a:r>
              <a:rPr lang="zh-CN" altLang="en-US" sz="2800" dirty="0"/>
              <a:t>，    </a:t>
            </a:r>
            <a:r>
              <a:rPr lang="en-US" altLang="zh-CN" sz="2800" dirty="0"/>
              <a:t>=0.18s</a:t>
            </a:r>
            <a:r>
              <a:rPr lang="zh-CN" altLang="en-US" sz="2800" dirty="0"/>
              <a:t>；</a:t>
            </a:r>
            <a:endParaRPr lang="zh-CN" altLang="en-US" sz="2800" dirty="0"/>
          </a:p>
          <a:p>
            <a:r>
              <a:rPr lang="zh-CN" altLang="en-US" sz="2800" dirty="0"/>
              <a:t>电流反馈系数：</a:t>
            </a:r>
            <a:r>
              <a:rPr lang="en-US" altLang="zh-CN" sz="2800" dirty="0"/>
              <a:t>   =0.1277V/A</a:t>
            </a:r>
            <a:r>
              <a:rPr lang="zh-CN" altLang="en-US" sz="2800" dirty="0"/>
              <a:t>（</a:t>
            </a:r>
            <a:r>
              <a:rPr lang="en-US" altLang="zh-CN" sz="2800" dirty="0"/>
              <a:t> </a:t>
            </a:r>
            <a:r>
              <a:rPr lang="zh-CN" altLang="en-US" sz="2800" dirty="0"/>
              <a:t>                ）</a:t>
            </a:r>
            <a:endParaRPr lang="zh-CN" altLang="en-US" sz="2800" dirty="0"/>
          </a:p>
          <a:p>
            <a:r>
              <a:rPr lang="zh-CN" altLang="en-US" sz="2800" b="1" dirty="0"/>
              <a:t>设计要求</a:t>
            </a:r>
            <a:r>
              <a:rPr lang="en-US" altLang="zh-CN" sz="2800" dirty="0"/>
              <a:t>  </a:t>
            </a:r>
            <a:r>
              <a:rPr lang="zh-CN" altLang="en-US" sz="2800" dirty="0"/>
              <a:t>按照典型</a:t>
            </a:r>
            <a:r>
              <a:rPr lang="en-US" altLang="zh-CN" sz="2800" dirty="0"/>
              <a:t>Ⅰ</a:t>
            </a:r>
            <a:r>
              <a:rPr lang="zh-CN" altLang="en-US" sz="2800" dirty="0"/>
              <a:t>型系统设计电流调节器，要求电流超调量</a:t>
            </a:r>
            <a:r>
              <a:rPr lang="en-US" altLang="zh-CN" sz="2800" dirty="0"/>
              <a:t> </a:t>
            </a:r>
            <a:r>
              <a:rPr lang="zh-CN" altLang="en-US" sz="2800" dirty="0"/>
              <a:t>。</a:t>
            </a:r>
            <a:endParaRPr lang="zh-CN" altLang="en-US" sz="2800" dirty="0"/>
          </a:p>
          <a:p>
            <a:pPr eaLnBrk="1" hangingPunct="1">
              <a:lnSpc>
                <a:spcPct val="90000"/>
              </a:lnSpc>
            </a:pPr>
            <a:r>
              <a:rPr lang="zh-CN" altLang="en-US" sz="2800" dirty="0">
                <a:latin typeface="Times New Roman" panose="02020603050405020304" pitchFamily="18" charset="0"/>
              </a:rPr>
              <a:t>调节器，要求电流超调量</a:t>
            </a:r>
            <a:endParaRPr lang="zh-CN" altLang="en-US" sz="2800" dirty="0">
              <a:latin typeface="Times New Roman" panose="02020603050405020304" pitchFamily="18" charset="0"/>
            </a:endParaRPr>
          </a:p>
          <a:p>
            <a:endParaRPr lang="zh-CN" altLang="en-US" dirty="0"/>
          </a:p>
        </p:txBody>
      </p:sp>
      <p:graphicFrame>
        <p:nvGraphicFramePr>
          <p:cNvPr id="55298" name="Object 4"/>
          <p:cNvGraphicFramePr>
            <a:graphicFrameLocks noChangeAspect="1"/>
          </p:cNvGraphicFramePr>
          <p:nvPr/>
        </p:nvGraphicFramePr>
        <p:xfrm>
          <a:off x="5076056" y="3789040"/>
          <a:ext cx="1441450" cy="617537"/>
        </p:xfrm>
        <a:graphic>
          <a:graphicData uri="http://schemas.openxmlformats.org/presentationml/2006/ole">
            <mc:AlternateContent xmlns:mc="http://schemas.openxmlformats.org/markup-compatibility/2006">
              <mc:Choice xmlns:v="urn:schemas-microsoft-com:vml" Requires="v">
                <p:oleObj spid="_x0000_s114794" name="Equation" r:id="rId1" imgW="533400" imgH="228600" progId="Equation.DSMT4">
                  <p:embed/>
                </p:oleObj>
              </mc:Choice>
              <mc:Fallback>
                <p:oleObj name="Equation" r:id="rId1" imgW="533400" imgH="228600" progId="Equation.DSMT4">
                  <p:embed/>
                  <p:pic>
                    <p:nvPicPr>
                      <p:cNvPr id="0" name="图片 114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789040"/>
                        <a:ext cx="144145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299" name="Picture 61"/>
          <p:cNvGraphicFramePr>
            <a:graphicFrameLocks noChangeAspect="1"/>
          </p:cNvGraphicFramePr>
          <p:nvPr/>
        </p:nvGraphicFramePr>
        <p:xfrm>
          <a:off x="3710781" y="1415629"/>
          <a:ext cx="1722437" cy="357187"/>
        </p:xfrm>
        <a:graphic>
          <a:graphicData uri="http://schemas.openxmlformats.org/presentationml/2006/ole">
            <mc:AlternateContent xmlns:mc="http://schemas.openxmlformats.org/markup-compatibility/2006">
              <mc:Choice xmlns:v="urn:schemas-microsoft-com:vml" Requires="v">
                <p:oleObj spid="_x0000_s114795" name="" r:id="rId3" imgW="1118235" imgH="228600" progId="Equation.3">
                  <p:embed/>
                </p:oleObj>
              </mc:Choice>
              <mc:Fallback>
                <p:oleObj name="" r:id="rId3" imgW="1118235" imgH="228600" progId="Equation.3">
                  <p:embed/>
                  <p:pic>
                    <p:nvPicPr>
                      <p:cNvPr id="0" name="图片 1147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0781" y="1415629"/>
                        <a:ext cx="1722437"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Picture 62"/>
          <p:cNvGraphicFramePr>
            <a:graphicFrameLocks noChangeAspect="1"/>
          </p:cNvGraphicFramePr>
          <p:nvPr/>
        </p:nvGraphicFramePr>
        <p:xfrm>
          <a:off x="2846660" y="1813892"/>
          <a:ext cx="357188" cy="534988"/>
        </p:xfrm>
        <a:graphic>
          <a:graphicData uri="http://schemas.openxmlformats.org/presentationml/2006/ole">
            <mc:AlternateContent xmlns:mc="http://schemas.openxmlformats.org/markup-compatibility/2006">
              <mc:Choice xmlns:v="urn:schemas-microsoft-com:vml" Requires="v">
                <p:oleObj spid="_x0000_s114796" name="公式" r:id="rId5" imgW="152400" imgH="228600" progId="Equation.3">
                  <p:embed/>
                </p:oleObj>
              </mc:Choice>
              <mc:Fallback>
                <p:oleObj name="公式" r:id="rId5" imgW="152400" imgH="228600" progId="Equation.3">
                  <p:embed/>
                  <p:pic>
                    <p:nvPicPr>
                      <p:cNvPr id="0" name="图片 1147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660" y="1813892"/>
                        <a:ext cx="357188"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Picture 63"/>
          <p:cNvGraphicFramePr>
            <a:graphicFrameLocks noChangeAspect="1"/>
          </p:cNvGraphicFramePr>
          <p:nvPr/>
        </p:nvGraphicFramePr>
        <p:xfrm>
          <a:off x="4788024" y="1834530"/>
          <a:ext cx="428625" cy="514350"/>
        </p:xfrm>
        <a:graphic>
          <a:graphicData uri="http://schemas.openxmlformats.org/presentationml/2006/ole">
            <mc:AlternateContent xmlns:mc="http://schemas.openxmlformats.org/markup-compatibility/2006">
              <mc:Choice xmlns:v="urn:schemas-microsoft-com:vml" Requires="v">
                <p:oleObj spid="_x0000_s114797" name="公式" r:id="rId7" imgW="190500" imgH="228600" progId="Equation.3">
                  <p:embed/>
                </p:oleObj>
              </mc:Choice>
              <mc:Fallback>
                <p:oleObj name="公式" r:id="rId7" imgW="190500" imgH="228600" progId="Equation.3">
                  <p:embed/>
                  <p:pic>
                    <p:nvPicPr>
                      <p:cNvPr id="0" name="图片 1147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024" y="1834530"/>
                        <a:ext cx="4286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7"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a:r>
              <a:rPr lang="zh-CN" altLang="zh-CN" sz="1000">
                <a:latin typeface="宋体" panose="02010600030101010101" pitchFamily="2" charset="-122"/>
              </a:rPr>
              <a:t> </a:t>
            </a:r>
            <a:endParaRPr lang="zh-CN" altLang="zh-CN"/>
          </a:p>
        </p:txBody>
      </p:sp>
      <p:sp>
        <p:nvSpPr>
          <p:cNvPr id="5530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302" name="Picture 64"/>
          <p:cNvGraphicFramePr>
            <a:graphicFrameLocks noChangeAspect="1"/>
          </p:cNvGraphicFramePr>
          <p:nvPr/>
        </p:nvGraphicFramePr>
        <p:xfrm>
          <a:off x="3419872" y="2384623"/>
          <a:ext cx="357187" cy="468313"/>
        </p:xfrm>
        <a:graphic>
          <a:graphicData uri="http://schemas.openxmlformats.org/presentationml/2006/ole">
            <mc:AlternateContent xmlns:mc="http://schemas.openxmlformats.org/markup-compatibility/2006">
              <mc:Choice xmlns:v="urn:schemas-microsoft-com:vml" Requires="v">
                <p:oleObj spid="_x0000_s114798" name="公式" r:id="rId9" imgW="152400" imgH="203200" progId="Equation.3">
                  <p:embed/>
                </p:oleObj>
              </mc:Choice>
              <mc:Fallback>
                <p:oleObj name="公式" r:id="rId9" imgW="152400" imgH="203200" progId="Equation.3">
                  <p:embed/>
                  <p:pic>
                    <p:nvPicPr>
                      <p:cNvPr id="0" name="图片 1147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2384623"/>
                        <a:ext cx="357187"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303" name="Picture 65"/>
          <p:cNvGraphicFramePr>
            <a:graphicFrameLocks noChangeAspect="1"/>
          </p:cNvGraphicFramePr>
          <p:nvPr/>
        </p:nvGraphicFramePr>
        <p:xfrm>
          <a:off x="5940152" y="2348880"/>
          <a:ext cx="1643063" cy="454025"/>
        </p:xfrm>
        <a:graphic>
          <a:graphicData uri="http://schemas.openxmlformats.org/presentationml/2006/ole">
            <mc:AlternateContent xmlns:mc="http://schemas.openxmlformats.org/markup-compatibility/2006">
              <mc:Choice xmlns:v="urn:schemas-microsoft-com:vml" Requires="v">
                <p:oleObj spid="_x0000_s114799" name="公式" r:id="rId11" imgW="826135" imgH="228600" progId="Equation.3">
                  <p:embed/>
                </p:oleObj>
              </mc:Choice>
              <mc:Fallback>
                <p:oleObj name="公式" r:id="rId11" imgW="826135" imgH="228600" progId="Equation.3">
                  <p:embed/>
                  <p:pic>
                    <p:nvPicPr>
                      <p:cNvPr id="0" name="图片 1147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152" y="2348880"/>
                        <a:ext cx="1643063"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981075" y="981075"/>
            <a:ext cx="8162925" cy="641350"/>
          </a:xfrm>
        </p:spPr>
        <p:txBody>
          <a:bodyPr/>
          <a:lstStyle/>
          <a:p>
            <a:pPr eaLnBrk="1" hangingPunct="1"/>
            <a:r>
              <a:rPr lang="zh-CN" altLang="en-US" sz="3600"/>
              <a:t>解 </a:t>
            </a:r>
            <a:endParaRPr lang="zh-CN" altLang="en-US" sz="3600"/>
          </a:p>
        </p:txBody>
      </p:sp>
      <p:sp>
        <p:nvSpPr>
          <p:cNvPr id="56324" name="Rectangle 3"/>
          <p:cNvSpPr>
            <a:spLocks noGrp="1" noChangeArrowheads="1"/>
          </p:cNvSpPr>
          <p:nvPr>
            <p:ph idx="1"/>
          </p:nvPr>
        </p:nvSpPr>
        <p:spPr>
          <a:xfrm>
            <a:off x="912813" y="1905000"/>
            <a:ext cx="8110537" cy="4953000"/>
          </a:xfrm>
        </p:spPr>
        <p:txBody>
          <a:bodyPr/>
          <a:lstStyle/>
          <a:p>
            <a:pPr eaLnBrk="1" hangingPunct="1">
              <a:lnSpc>
                <a:spcPct val="80000"/>
              </a:lnSpc>
              <a:spcBef>
                <a:spcPts val="1200"/>
              </a:spcBef>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）确定时间常数</a:t>
            </a:r>
            <a:endParaRPr lang="zh-CN" altLang="en-US" sz="2800">
              <a:latin typeface="Times New Roman" panose="02020603050405020304" pitchFamily="18" charset="0"/>
            </a:endParaRPr>
          </a:p>
          <a:p>
            <a:pPr eaLnBrk="1" hangingPunct="1">
              <a:lnSpc>
                <a:spcPct val="80000"/>
              </a:lnSpc>
              <a:spcBef>
                <a:spcPts val="1200"/>
              </a:spcBef>
            </a:pPr>
            <a:r>
              <a:rPr lang="en-US" altLang="zh-CN" sz="2800"/>
              <a:t>PWM</a:t>
            </a:r>
            <a:r>
              <a:rPr lang="zh-CN" altLang="en-US" sz="2800"/>
              <a:t>变换器</a:t>
            </a:r>
            <a:r>
              <a:rPr lang="zh-CN" altLang="en-US" sz="2800">
                <a:latin typeface="Times New Roman" panose="02020603050405020304" pitchFamily="18" charset="0"/>
              </a:rPr>
              <a:t>滞后时间常数</a:t>
            </a:r>
            <a:r>
              <a:rPr lang="en-US" altLang="zh-CN" sz="2800" i="1">
                <a:latin typeface="Times New Roman" panose="02020603050405020304" pitchFamily="18" charset="0"/>
              </a:rPr>
              <a:t>T</a:t>
            </a:r>
            <a:r>
              <a:rPr lang="en-US" altLang="zh-CN" sz="2800" baseline="-25000">
                <a:latin typeface="Times New Roman" panose="02020603050405020304" pitchFamily="18" charset="0"/>
              </a:rPr>
              <a:t>s</a:t>
            </a:r>
            <a:r>
              <a:rPr lang="en-US" altLang="zh-CN" sz="2800"/>
              <a:t>=0.000125s</a:t>
            </a:r>
            <a:r>
              <a:rPr lang="zh-CN" altLang="en-US" sz="2800"/>
              <a:t>。 </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80000"/>
              </a:lnSpc>
              <a:spcBef>
                <a:spcPts val="1200"/>
              </a:spcBef>
            </a:pPr>
            <a:r>
              <a:rPr lang="zh-CN" altLang="en-US" sz="2800">
                <a:latin typeface="Times New Roman" panose="02020603050405020304" pitchFamily="18" charset="0"/>
              </a:rPr>
              <a:t>电流滤波时间常数</a:t>
            </a:r>
            <a:r>
              <a:rPr lang="zh-CN" altLang="en-US" sz="2800"/>
              <a:t>：为滤除</a:t>
            </a:r>
            <a:r>
              <a:rPr lang="en-US" altLang="zh-CN" sz="2800"/>
              <a:t>PWM</a:t>
            </a:r>
            <a:r>
              <a:rPr lang="zh-CN" altLang="en-US" sz="2800"/>
              <a:t>纹波应有</a:t>
            </a:r>
            <a:endParaRPr lang="zh-CN" altLang="en-US" sz="2800"/>
          </a:p>
          <a:p>
            <a:pPr eaLnBrk="1" hangingPunct="1">
              <a:lnSpc>
                <a:spcPct val="80000"/>
              </a:lnSpc>
              <a:spcBef>
                <a:spcPts val="1200"/>
              </a:spcBef>
            </a:pPr>
            <a:r>
              <a:rPr lang="zh-CN" altLang="en-US" sz="2800" i="1">
                <a:latin typeface="Times New Roman" panose="02020603050405020304" pitchFamily="18" charset="0"/>
              </a:rPr>
              <a:t>                             ，</a:t>
            </a:r>
            <a:r>
              <a:rPr lang="en-US" altLang="zh-CN" sz="2800"/>
              <a:t> </a:t>
            </a:r>
            <a:r>
              <a:rPr lang="en-US" altLang="zh-CN" sz="2800" i="1">
                <a:latin typeface="Times New Roman" panose="02020603050405020304" pitchFamily="18" charset="0"/>
              </a:rPr>
              <a:t>T</a:t>
            </a:r>
            <a:r>
              <a:rPr lang="en-US" altLang="zh-CN" sz="2800" baseline="-25000">
                <a:latin typeface="Times New Roman" panose="02020603050405020304" pitchFamily="18" charset="0"/>
              </a:rPr>
              <a:t>oi</a:t>
            </a:r>
            <a:r>
              <a:rPr lang="en-US" altLang="zh-CN" sz="2800"/>
              <a:t>=0.0006s</a:t>
            </a:r>
            <a:r>
              <a:rPr lang="zh-CN" altLang="en-US" sz="2800"/>
              <a:t>。</a:t>
            </a:r>
            <a:endParaRPr lang="en-US" altLang="zh-CN" sz="2800" i="1">
              <a:latin typeface="Times New Roman" panose="02020603050405020304" pitchFamily="18" charset="0"/>
            </a:endParaRPr>
          </a:p>
          <a:p>
            <a:pPr eaLnBrk="1" hangingPunct="1">
              <a:lnSpc>
                <a:spcPct val="80000"/>
              </a:lnSpc>
              <a:spcBef>
                <a:spcPts val="1200"/>
              </a:spcBef>
            </a:pPr>
            <a:endParaRPr lang="en-US" altLang="zh-CN" sz="2800" i="1">
              <a:latin typeface="Times New Roman" panose="02020603050405020304" pitchFamily="18" charset="0"/>
            </a:endParaRPr>
          </a:p>
          <a:p>
            <a:pPr eaLnBrk="1" hangingPunct="1">
              <a:lnSpc>
                <a:spcPct val="80000"/>
              </a:lnSpc>
              <a:spcBef>
                <a:spcPts val="1200"/>
              </a:spcBef>
            </a:pPr>
            <a:r>
              <a:rPr lang="zh-CN" altLang="en-US" sz="2800">
                <a:latin typeface="Times New Roman" panose="02020603050405020304" pitchFamily="18" charset="0"/>
              </a:rPr>
              <a:t>电流环小时间常数之和，按小时间常数近似处理，取</a:t>
            </a:r>
            <a:r>
              <a:rPr lang="en-US" altLang="zh-CN" sz="2800" i="1">
                <a:latin typeface="Times New Roman" panose="02020603050405020304" pitchFamily="18" charset="0"/>
              </a:rPr>
              <a:t>T</a:t>
            </a:r>
            <a:r>
              <a:rPr lang="en-US" altLang="zh-CN" sz="2800" baseline="-25000">
                <a:latin typeface="Times New Roman" panose="02020603050405020304" pitchFamily="18" charset="0"/>
              </a:rPr>
              <a:t>Σi</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baseline="-25000">
                <a:latin typeface="Times New Roman" panose="02020603050405020304" pitchFamily="18" charset="0"/>
              </a:rPr>
              <a:t>s</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oi=</a:t>
            </a:r>
            <a:r>
              <a:rPr lang="en-US" altLang="zh-CN" sz="2800"/>
              <a:t>0.000725s</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sz="2800">
              <a:latin typeface="Times New Roman" panose="02020603050405020304" pitchFamily="18" charset="0"/>
            </a:endParaRPr>
          </a:p>
        </p:txBody>
      </p:sp>
      <p:sp>
        <p:nvSpPr>
          <p:cNvPr id="56325" name="Rectangle 8"/>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6322" name="Picture 70"/>
          <p:cNvGraphicFramePr>
            <a:graphicFrameLocks noChangeAspect="1"/>
          </p:cNvGraphicFramePr>
          <p:nvPr/>
        </p:nvGraphicFramePr>
        <p:xfrm>
          <a:off x="1500188" y="3357563"/>
          <a:ext cx="2214562" cy="755650"/>
        </p:xfrm>
        <a:graphic>
          <a:graphicData uri="http://schemas.openxmlformats.org/presentationml/2006/ole">
            <mc:AlternateContent xmlns:mc="http://schemas.openxmlformats.org/markup-compatibility/2006">
              <mc:Choice xmlns:v="urn:schemas-microsoft-com:vml" Requires="v">
                <p:oleObj spid="_x0000_s54462" name="" r:id="rId1" imgW="1803400" imgH="622300" progId="Equation.3">
                  <p:embed/>
                </p:oleObj>
              </mc:Choice>
              <mc:Fallback>
                <p:oleObj name="" r:id="rId1" imgW="1803400" imgH="622300" progId="Equation.3">
                  <p:embed/>
                  <p:pic>
                    <p:nvPicPr>
                      <p:cNvPr id="0" name="图片 544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357563"/>
                        <a:ext cx="2214562"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标题 1"/>
          <p:cNvSpPr>
            <a:spLocks noGrp="1"/>
          </p:cNvSpPr>
          <p:nvPr>
            <p:ph type="title"/>
          </p:nvPr>
        </p:nvSpPr>
        <p:spPr/>
        <p:txBody>
          <a:bodyPr/>
          <a:lstStyle/>
          <a:p>
            <a:endParaRPr lang="zh-CN" altLang="en-US"/>
          </a:p>
        </p:txBody>
      </p:sp>
      <p:sp>
        <p:nvSpPr>
          <p:cNvPr id="57348" name="内容占位符 2"/>
          <p:cNvSpPr>
            <a:spLocks noGrp="1"/>
          </p:cNvSpPr>
          <p:nvPr>
            <p:ph idx="1"/>
          </p:nvPr>
        </p:nvSpPr>
        <p:spPr/>
        <p:txBody>
          <a:bodyPr/>
          <a:lstStyle/>
          <a:p>
            <a:pPr eaLnBrk="1" hangingPunct="1">
              <a:spcBef>
                <a:spcPts val="1200"/>
              </a:spcBef>
              <a:buFont typeface="Wingdings" panose="05000000000000000000" pitchFamily="2" charset="2"/>
              <a:buNone/>
            </a:pPr>
            <a:r>
              <a:rPr lang="en-US" altLang="zh-CN" dirty="0">
                <a:latin typeface="Times New Roman" panose="02020603050405020304" pitchFamily="18" charset="0"/>
              </a:rPr>
              <a:t>2</a:t>
            </a:r>
            <a:r>
              <a:rPr lang="zh-CN" altLang="en-US" dirty="0">
                <a:latin typeface="Times New Roman" panose="02020603050405020304" pitchFamily="18" charset="0"/>
              </a:rPr>
              <a:t>）</a:t>
            </a:r>
            <a:r>
              <a:rPr lang="zh-CN" altLang="en-US" sz="2800" dirty="0">
                <a:latin typeface="Times New Roman" panose="02020603050405020304" pitchFamily="18" charset="0"/>
              </a:rPr>
              <a:t>选择电流调节器结构</a:t>
            </a:r>
            <a:endParaRPr lang="zh-CN" altLang="en-US" sz="2800" dirty="0">
              <a:latin typeface="Times New Roman" panose="02020603050405020304" pitchFamily="18" charset="0"/>
            </a:endParaRPr>
          </a:p>
          <a:p>
            <a:pPr eaLnBrk="1" hangingPunct="1">
              <a:spcBef>
                <a:spcPts val="1200"/>
              </a:spcBef>
            </a:pPr>
            <a:r>
              <a:rPr lang="zh-CN" altLang="en-US" sz="2800" dirty="0">
                <a:latin typeface="Times New Roman" panose="02020603050405020304" pitchFamily="18" charset="0"/>
              </a:rPr>
              <a:t>要求</a:t>
            </a:r>
            <a:r>
              <a:rPr lang="en-US" altLang="zh-CN" sz="2800" i="1" dirty="0">
                <a:latin typeface="Times New Roman" panose="02020603050405020304" pitchFamily="18" charset="0"/>
              </a:rPr>
              <a:t>σ</a:t>
            </a:r>
            <a:r>
              <a:rPr lang="en-US" altLang="zh-CN" sz="2800" baseline="-25000" dirty="0">
                <a:latin typeface="Times New Roman" panose="02020603050405020304" pitchFamily="18" charset="0"/>
              </a:rPr>
              <a:t>i</a:t>
            </a:r>
            <a:r>
              <a:rPr lang="en-US" altLang="zh-CN" sz="2800" dirty="0">
                <a:latin typeface="Times New Roman" panose="02020603050405020304" pitchFamily="18" charset="0"/>
              </a:rPr>
              <a:t>≤5%</a:t>
            </a:r>
            <a:r>
              <a:rPr lang="zh-CN" altLang="en-US" sz="2800" dirty="0">
                <a:latin typeface="Times New Roman" panose="02020603050405020304" pitchFamily="18" charset="0"/>
              </a:rPr>
              <a:t>，并保证稳态电流无差，按典型</a:t>
            </a:r>
            <a:r>
              <a:rPr lang="en-US" altLang="zh-CN" sz="2800" dirty="0">
                <a:latin typeface="Times New Roman" panose="02020603050405020304" pitchFamily="18" charset="0"/>
              </a:rPr>
              <a:t>I</a:t>
            </a:r>
            <a:r>
              <a:rPr lang="zh-CN" altLang="en-US" sz="2800" dirty="0">
                <a:latin typeface="Times New Roman" panose="02020603050405020304" pitchFamily="18" charset="0"/>
              </a:rPr>
              <a:t>型系统设计电流调节器。用</a:t>
            </a:r>
            <a:r>
              <a:rPr lang="en-US" altLang="zh-CN" sz="2800" dirty="0">
                <a:latin typeface="Times New Roman" panose="02020603050405020304" pitchFamily="18" charset="0"/>
              </a:rPr>
              <a:t>PI</a:t>
            </a:r>
            <a:r>
              <a:rPr lang="zh-CN" altLang="en-US" sz="2800" dirty="0">
                <a:latin typeface="Times New Roman" panose="02020603050405020304" pitchFamily="18" charset="0"/>
              </a:rPr>
              <a:t>型电流调节器。</a:t>
            </a:r>
            <a:endParaRPr lang="zh-CN" altLang="en-US" sz="2800" dirty="0">
              <a:latin typeface="Times New Roman" panose="02020603050405020304" pitchFamily="18" charset="0"/>
            </a:endParaRPr>
          </a:p>
          <a:p>
            <a:pPr eaLnBrk="1" hangingPunct="1">
              <a:spcBef>
                <a:spcPts val="1200"/>
              </a:spcBef>
            </a:pPr>
            <a:r>
              <a:rPr lang="zh-CN" altLang="en-US" sz="2800" dirty="0">
                <a:latin typeface="Times New Roman" panose="02020603050405020304" pitchFamily="18" charset="0"/>
              </a:rPr>
              <a:t>检查对电源电压的抗扰性能：                             </a:t>
            </a:r>
            <a:endParaRPr lang="zh-CN" altLang="en-US" sz="2800" dirty="0">
              <a:latin typeface="Times New Roman" panose="02020603050405020304" pitchFamily="18" charset="0"/>
            </a:endParaRPr>
          </a:p>
          <a:p>
            <a:pPr eaLnBrk="1" hangingPunct="1">
              <a:spcBef>
                <a:spcPts val="1200"/>
              </a:spcBef>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eaLnBrk="1" hangingPunct="1">
              <a:spcBef>
                <a:spcPts val="1200"/>
              </a:spcBef>
              <a:buFont typeface="Wingdings" panose="05000000000000000000" pitchFamily="2" charset="2"/>
              <a:buNone/>
            </a:pPr>
            <a:r>
              <a:rPr lang="zh-CN" altLang="en-US"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spcBef>
                <a:spcPts val="1200"/>
              </a:spcBef>
              <a:buFont typeface="Wingdings" panose="05000000000000000000" pitchFamily="2" charset="2"/>
              <a:buNone/>
            </a:pPr>
            <a:r>
              <a:rPr lang="zh-CN" altLang="en-US" sz="2800" dirty="0">
                <a:latin typeface="Times New Roman" panose="02020603050405020304" pitchFamily="18" charset="0"/>
              </a:rPr>
              <a:t>参看表</a:t>
            </a:r>
            <a:r>
              <a:rPr lang="en-US" altLang="zh-CN" sz="2800" dirty="0">
                <a:latin typeface="Times New Roman" panose="02020603050405020304" pitchFamily="18" charset="0"/>
              </a:rPr>
              <a:t>4-2</a:t>
            </a:r>
            <a:r>
              <a:rPr lang="zh-CN" altLang="en-US" sz="2800" dirty="0">
                <a:latin typeface="Times New Roman" panose="02020603050405020304" pitchFamily="18" charset="0"/>
              </a:rPr>
              <a:t>的典型</a:t>
            </a:r>
            <a:r>
              <a:rPr lang="en-US" altLang="zh-CN" sz="2800" dirty="0">
                <a:latin typeface="Times New Roman" panose="02020603050405020304" pitchFamily="18" charset="0"/>
              </a:rPr>
              <a:t>I</a:t>
            </a:r>
            <a:r>
              <a:rPr lang="zh-CN" altLang="en-US" sz="2800" dirty="0">
                <a:latin typeface="Times New Roman" panose="02020603050405020304" pitchFamily="18" charset="0"/>
              </a:rPr>
              <a:t>型系统动态抗扰性能，各项指标都是可以接受的。</a:t>
            </a:r>
            <a:endParaRPr lang="zh-CN" altLang="en-US" sz="2800" dirty="0"/>
          </a:p>
        </p:txBody>
      </p:sp>
      <p:sp>
        <p:nvSpPr>
          <p:cNvPr id="5734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7346" name="Picture 75"/>
          <p:cNvGraphicFramePr>
            <a:graphicFrameLocks noChangeAspect="1"/>
          </p:cNvGraphicFramePr>
          <p:nvPr/>
        </p:nvGraphicFramePr>
        <p:xfrm>
          <a:off x="2643188" y="3645024"/>
          <a:ext cx="3071812" cy="923925"/>
        </p:xfrm>
        <a:graphic>
          <a:graphicData uri="http://schemas.openxmlformats.org/presentationml/2006/ole">
            <mc:AlternateContent xmlns:mc="http://schemas.openxmlformats.org/markup-compatibility/2006">
              <mc:Choice xmlns:v="urn:schemas-microsoft-com:vml" Requires="v">
                <p:oleObj spid="_x0000_s55486" name="" r:id="rId1" imgW="1485900" imgH="444500" progId="Equation.3">
                  <p:embed/>
                </p:oleObj>
              </mc:Choice>
              <mc:Fallback>
                <p:oleObj name="" r:id="rId1" imgW="1485900" imgH="444500" progId="Equation.3">
                  <p:embed/>
                  <p:pic>
                    <p:nvPicPr>
                      <p:cNvPr id="0" name="图片 554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3645024"/>
                        <a:ext cx="3071812"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endParaRPr lang="zh-CN" altLang="zh-CN"/>
          </a:p>
        </p:txBody>
      </p:sp>
      <p:sp>
        <p:nvSpPr>
          <p:cNvPr id="58374" name="Rectangle 3"/>
          <p:cNvSpPr>
            <a:spLocks noGrp="1" noChangeArrowheads="1"/>
          </p:cNvSpPr>
          <p:nvPr>
            <p:ph idx="1"/>
          </p:nvPr>
        </p:nvSpPr>
        <p:spPr>
          <a:xfrm>
            <a:off x="683568" y="1340768"/>
            <a:ext cx="8110537" cy="4191000"/>
          </a:xfrm>
        </p:spPr>
        <p:txBody>
          <a:bodyPr/>
          <a:lstStyle/>
          <a:p>
            <a:pPr eaLnBrk="1" hangingPunct="1">
              <a:buFont typeface="Wingdings" panose="05000000000000000000" pitchFamily="2" charset="2"/>
              <a:buNone/>
            </a:pPr>
            <a:r>
              <a:rPr lang="en-US" altLang="zh-CN" sz="2800" dirty="0">
                <a:latin typeface="Times New Roman" panose="02020603050405020304" pitchFamily="18" charset="0"/>
              </a:rPr>
              <a:t>3</a:t>
            </a:r>
            <a:r>
              <a:rPr lang="zh-CN" altLang="en-US" sz="2800" dirty="0">
                <a:latin typeface="Times New Roman" panose="02020603050405020304" pitchFamily="18" charset="0"/>
              </a:rPr>
              <a:t>）计算电流调节器参数</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电流调节器超前时间常数：</a:t>
            </a:r>
            <a:r>
              <a:rPr lang="en-US" altLang="zh-CN" sz="2800" i="1" dirty="0" err="1">
                <a:latin typeface="Times New Roman" panose="02020603050405020304" pitchFamily="18" charset="0"/>
              </a:rPr>
              <a:t>τ</a:t>
            </a:r>
            <a:r>
              <a:rPr lang="en-US" altLang="zh-CN" sz="2800" baseline="-25000" dirty="0" err="1">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l</a:t>
            </a:r>
            <a:r>
              <a:rPr lang="en-US" altLang="zh-CN" sz="2800" dirty="0">
                <a:latin typeface="Times New Roman" panose="02020603050405020304" pitchFamily="18" charset="0"/>
              </a:rPr>
              <a:t>=</a:t>
            </a:r>
            <a:r>
              <a:rPr lang="en-US" altLang="zh-CN" sz="2800" dirty="0"/>
              <a:t>0.0144</a:t>
            </a:r>
            <a:r>
              <a:rPr lang="en-US" altLang="zh-CN" sz="2800" dirty="0">
                <a:latin typeface="Times New Roman" panose="02020603050405020304" pitchFamily="18" charset="0"/>
              </a:rPr>
              <a:t>s</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电流环开环增益：取                  ，</a:t>
            </a:r>
            <a:endParaRPr lang="zh-CN" altLang="en-US" sz="2800" dirty="0">
              <a:latin typeface="Times New Roman" panose="02020603050405020304" pitchFamily="18" charset="0"/>
            </a:endParaRPr>
          </a:p>
          <a:p>
            <a:pPr eaLnBrk="1" hangingPunct="1">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eaLnBrk="1" hangingPunct="1">
              <a:buFont typeface="Wingdings" panose="05000000000000000000" pitchFamily="2" charset="2"/>
              <a:buNone/>
            </a:pPr>
            <a:endParaRPr lang="zh-CN" altLang="en-US" sz="2800" dirty="0">
              <a:latin typeface="Times New Roman" panose="02020603050405020304" pitchFamily="18" charset="0"/>
            </a:endParaRPr>
          </a:p>
          <a:p>
            <a:pPr eaLnBrk="1" hangingPunct="1"/>
            <a:r>
              <a:rPr lang="en-US" altLang="zh-CN" sz="2800" dirty="0">
                <a:latin typeface="Times New Roman" panose="02020603050405020304" pitchFamily="18" charset="0"/>
              </a:rPr>
              <a:t>ACR</a:t>
            </a:r>
            <a:r>
              <a:rPr lang="zh-CN" altLang="en-US" sz="2800" dirty="0">
                <a:latin typeface="Times New Roman" panose="02020603050405020304" pitchFamily="18" charset="0"/>
              </a:rPr>
              <a:t>的比例系数为</a:t>
            </a:r>
            <a:endParaRPr lang="zh-CN" altLang="en-US" sz="2800" dirty="0">
              <a:latin typeface="Times New Roman" panose="02020603050405020304" pitchFamily="18" charset="0"/>
            </a:endParaRPr>
          </a:p>
          <a:p>
            <a:pPr eaLnBrk="1" hangingPunct="1"/>
            <a:endParaRPr lang="zh-CN" altLang="en-US" sz="2800" dirty="0">
              <a:latin typeface="Times New Roman" panose="02020603050405020304" pitchFamily="18" charset="0"/>
            </a:endParaRPr>
          </a:p>
          <a:p>
            <a:pPr eaLnBrk="1" hangingPunct="1">
              <a:buFont typeface="Wingdings" panose="05000000000000000000" pitchFamily="2" charset="2"/>
              <a:buNone/>
            </a:pPr>
            <a:endParaRPr lang="en-US" altLang="zh-CN" sz="2800" baseline="30000" dirty="0">
              <a:latin typeface="Times New Roman" panose="02020603050405020304" pitchFamily="18" charset="0"/>
            </a:endParaRPr>
          </a:p>
        </p:txBody>
      </p:sp>
      <p:sp>
        <p:nvSpPr>
          <p:cNvPr id="58375"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6" name="Rectangle 7"/>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0" name="Picture 78"/>
          <p:cNvGraphicFramePr>
            <a:graphicFrameLocks noChangeAspect="1"/>
          </p:cNvGraphicFramePr>
          <p:nvPr/>
        </p:nvGraphicFramePr>
        <p:xfrm>
          <a:off x="4355976" y="2348880"/>
          <a:ext cx="1651000" cy="500063"/>
        </p:xfrm>
        <a:graphic>
          <a:graphicData uri="http://schemas.openxmlformats.org/presentationml/2006/ole">
            <mc:AlternateContent xmlns:mc="http://schemas.openxmlformats.org/markup-compatibility/2006">
              <mc:Choice xmlns:v="urn:schemas-microsoft-com:vml" Requires="v">
                <p:oleObj spid="_x0000_s56886" name="公式" r:id="rId1" imgW="774700" imgH="228600" progId="Equation.3">
                  <p:embed/>
                </p:oleObj>
              </mc:Choice>
              <mc:Fallback>
                <p:oleObj name="公式" r:id="rId1" imgW="774700" imgH="228600" progId="Equation.3">
                  <p:embed/>
                  <p:pic>
                    <p:nvPicPr>
                      <p:cNvPr id="0" name="图片 568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16510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1" name="Picture 79"/>
          <p:cNvGraphicFramePr>
            <a:graphicFrameLocks noChangeAspect="1"/>
          </p:cNvGraphicFramePr>
          <p:nvPr/>
        </p:nvGraphicFramePr>
        <p:xfrm>
          <a:off x="1835696" y="2924944"/>
          <a:ext cx="4357687" cy="1303338"/>
        </p:xfrm>
        <a:graphic>
          <a:graphicData uri="http://schemas.openxmlformats.org/presentationml/2006/ole">
            <mc:AlternateContent xmlns:mc="http://schemas.openxmlformats.org/markup-compatibility/2006">
              <mc:Choice xmlns:v="urn:schemas-microsoft-com:vml" Requires="v">
                <p:oleObj spid="_x0000_s56887" name="" r:id="rId3" imgW="2133600" imgH="635000" progId="Equation.3">
                  <p:embed/>
                </p:oleObj>
              </mc:Choice>
              <mc:Fallback>
                <p:oleObj name="" r:id="rId3" imgW="2133600" imgH="635000" progId="Equation.3">
                  <p:embed/>
                  <p:pic>
                    <p:nvPicPr>
                      <p:cNvPr id="0" name="图片 568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924944"/>
                        <a:ext cx="4357687"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2" name="Object 12"/>
          <p:cNvGraphicFramePr>
            <a:graphicFrameLocks noChangeAspect="1"/>
          </p:cNvGraphicFramePr>
          <p:nvPr/>
        </p:nvGraphicFramePr>
        <p:xfrm>
          <a:off x="1835696" y="4653136"/>
          <a:ext cx="5848350" cy="857250"/>
        </p:xfrm>
        <a:graphic>
          <a:graphicData uri="http://schemas.openxmlformats.org/presentationml/2006/ole">
            <mc:AlternateContent xmlns:mc="http://schemas.openxmlformats.org/markup-compatibility/2006">
              <mc:Choice xmlns:v="urn:schemas-microsoft-com:vml" Requires="v">
                <p:oleObj spid="_x0000_s56888" name="" r:id="rId5" imgW="2921000" imgH="431800" progId="Equation.3">
                  <p:embed/>
                </p:oleObj>
              </mc:Choice>
              <mc:Fallback>
                <p:oleObj name="" r:id="rId5" imgW="2921000" imgH="431800" progId="Equation.3">
                  <p:embed/>
                  <p:pic>
                    <p:nvPicPr>
                      <p:cNvPr id="0" name="图片 568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4653136"/>
                        <a:ext cx="58483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ChangeArrowheads="1"/>
          </p:cNvSpPr>
          <p:nvPr/>
        </p:nvSpPr>
        <p:spPr bwMode="auto">
          <a:xfrm>
            <a:off x="0" y="2452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571" name="Text Box 6"/>
          <p:cNvSpPr txBox="1">
            <a:spLocks noChangeArrowheads="1"/>
          </p:cNvSpPr>
          <p:nvPr/>
        </p:nvSpPr>
        <p:spPr bwMode="auto">
          <a:xfrm>
            <a:off x="1258887" y="5263034"/>
            <a:ext cx="6626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dirty="0">
                <a:solidFill>
                  <a:schemeClr val="tx1"/>
                </a:solidFill>
              </a:rPr>
              <a:t>图</a:t>
            </a:r>
            <a:r>
              <a:rPr lang="en-US" altLang="zh-CN" sz="2400" dirty="0">
                <a:solidFill>
                  <a:schemeClr val="tx1"/>
                </a:solidFill>
              </a:rPr>
              <a:t>4-3 	</a:t>
            </a:r>
            <a:r>
              <a:rPr lang="zh-CN" altLang="en-US" sz="2400" dirty="0">
                <a:solidFill>
                  <a:schemeClr val="tx1"/>
                </a:solidFill>
              </a:rPr>
              <a:t>双闭环直流调速系统的稳态结构图</a:t>
            </a:r>
            <a:endParaRPr lang="zh-CN" altLang="en-US" sz="2400" i="1" dirty="0">
              <a:solidFill>
                <a:schemeClr val="tx1"/>
              </a:solidFill>
            </a:endParaRPr>
          </a:p>
          <a:p>
            <a:pPr eaLnBrk="1" hangingPunct="1"/>
            <a:r>
              <a:rPr lang="en-US" altLang="zh-CN" sz="2400" i="1" dirty="0">
                <a:solidFill>
                  <a:schemeClr val="tx1"/>
                </a:solidFill>
              </a:rPr>
              <a:t>α</a:t>
            </a:r>
            <a:r>
              <a:rPr lang="en-US" altLang="zh-CN" sz="2400" dirty="0">
                <a:solidFill>
                  <a:schemeClr val="tx1"/>
                </a:solidFill>
              </a:rPr>
              <a:t>——</a:t>
            </a:r>
            <a:r>
              <a:rPr lang="zh-CN" altLang="en-US" sz="2400" dirty="0">
                <a:solidFill>
                  <a:schemeClr val="tx1"/>
                </a:solidFill>
              </a:rPr>
              <a:t>转速反馈系数   </a:t>
            </a:r>
            <a:r>
              <a:rPr lang="en-US" altLang="zh-CN" sz="2400" i="1" dirty="0">
                <a:solidFill>
                  <a:schemeClr val="tx1"/>
                </a:solidFill>
              </a:rPr>
              <a:t>β</a:t>
            </a:r>
            <a:r>
              <a:rPr lang="en-US" altLang="zh-CN" sz="2400" dirty="0">
                <a:solidFill>
                  <a:schemeClr val="tx1"/>
                </a:solidFill>
              </a:rPr>
              <a:t>——</a:t>
            </a:r>
            <a:r>
              <a:rPr lang="zh-CN" altLang="en-US" sz="2400" dirty="0">
                <a:solidFill>
                  <a:schemeClr val="tx1"/>
                </a:solidFill>
              </a:rPr>
              <a:t>电流反馈系数</a:t>
            </a:r>
            <a:endParaRPr lang="zh-CN" altLang="en-US" sz="2400" dirty="0">
              <a:solidFill>
                <a:schemeClr val="tx1"/>
              </a:solidFill>
            </a:endParaRPr>
          </a:p>
        </p:txBody>
      </p:sp>
      <p:pic>
        <p:nvPicPr>
          <p:cNvPr id="109572" name="Picture 7" descr="03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600" y="2492896"/>
            <a:ext cx="6732711"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txBox="1">
            <a:spLocks noChangeArrowheads="1"/>
          </p:cNvSpPr>
          <p:nvPr/>
        </p:nvSpPr>
        <p:spPr>
          <a:xfrm>
            <a:off x="683568" y="620688"/>
            <a:ext cx="8162925" cy="762000"/>
          </a:xfrm>
          <a:prstGeom prst="rect">
            <a:avLst/>
          </a:prstGeom>
          <a:noFill/>
        </p:spPr>
        <p:txBody>
          <a:bodyPr/>
          <a:lstStyle/>
          <a:p>
            <a:pPr algn="l">
              <a:defRPr/>
            </a:pPr>
            <a:r>
              <a:rPr lang="en-US" altLang="zh-CN" sz="4400" b="1" kern="0" dirty="0">
                <a:solidFill>
                  <a:schemeClr val="tx2"/>
                </a:solidFill>
                <a:latin typeface="+mj-lt"/>
                <a:ea typeface="+mj-ea"/>
                <a:cs typeface="+mj-cs"/>
              </a:rPr>
              <a:t>4.1.1  </a:t>
            </a:r>
            <a:r>
              <a:rPr lang="zh-CN" altLang="en-US" sz="4400" b="1" kern="0" dirty="0">
                <a:solidFill>
                  <a:srgbClr val="C00000"/>
                </a:solidFill>
                <a:latin typeface="+mj-lt"/>
                <a:ea typeface="+mj-ea"/>
                <a:cs typeface="+mj-cs"/>
              </a:rPr>
              <a:t>稳态</a:t>
            </a:r>
            <a:r>
              <a:rPr lang="zh-CN" altLang="en-US" sz="4400" b="1" kern="0" dirty="0">
                <a:solidFill>
                  <a:schemeClr val="tx2"/>
                </a:solidFill>
                <a:latin typeface="+mj-lt"/>
                <a:ea typeface="+mj-ea"/>
                <a:cs typeface="+mj-cs"/>
              </a:rPr>
              <a:t>结构图与参数计算</a:t>
            </a:r>
            <a:endParaRPr lang="zh-CN" altLang="en-US" sz="4400" b="1" kern="0" dirty="0">
              <a:solidFill>
                <a:schemeClr val="tx2"/>
              </a:solidFill>
              <a:latin typeface="+mj-lt"/>
              <a:ea typeface="+mj-ea"/>
              <a:cs typeface="+mj-cs"/>
            </a:endParaRPr>
          </a:p>
        </p:txBody>
      </p:sp>
      <p:sp>
        <p:nvSpPr>
          <p:cNvPr id="2" name="矩形 1"/>
          <p:cNvSpPr/>
          <p:nvPr/>
        </p:nvSpPr>
        <p:spPr>
          <a:xfrm>
            <a:off x="899592" y="1988840"/>
            <a:ext cx="3467616" cy="584775"/>
          </a:xfrm>
          <a:prstGeom prst="rect">
            <a:avLst/>
          </a:prstGeom>
        </p:spPr>
        <p:txBody>
          <a:bodyPr wrap="none">
            <a:spAutoFit/>
          </a:bodyPr>
          <a:lstStyle/>
          <a:p>
            <a:r>
              <a:rPr lang="zh-CN" altLang="en-US" sz="3200" dirty="0">
                <a:solidFill>
                  <a:srgbClr val="C00000"/>
                </a:solidFill>
                <a:latin typeface="Times New Roman" panose="02020603050405020304" pitchFamily="18" charset="0"/>
              </a:rPr>
              <a:t>系统稳态的特征？</a:t>
            </a:r>
            <a:endParaRPr lang="zh-CN" altLang="en-US" sz="3200" dirty="0">
              <a:solidFill>
                <a:srgbClr val="C00000"/>
              </a:solidFill>
              <a:latin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3" name="Rectangle 2"/>
          <p:cNvSpPr>
            <a:spLocks noGrp="1" noChangeArrowheads="1"/>
          </p:cNvSpPr>
          <p:nvPr>
            <p:ph type="title"/>
          </p:nvPr>
        </p:nvSpPr>
        <p:spPr/>
        <p:txBody>
          <a:bodyPr/>
          <a:lstStyle/>
          <a:p>
            <a:pPr eaLnBrk="1" hangingPunct="1"/>
            <a:endParaRPr lang="zh-CN" altLang="zh-CN"/>
          </a:p>
        </p:txBody>
      </p:sp>
      <p:sp>
        <p:nvSpPr>
          <p:cNvPr id="59404"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）校验近似条件</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电流环截止频率</a:t>
            </a:r>
            <a:r>
              <a:rPr lang="en-US" altLang="zh-CN" sz="2400" i="1" dirty="0" err="1">
                <a:latin typeface="Times New Roman" panose="02020603050405020304" pitchFamily="18" charset="0"/>
              </a:rPr>
              <a:t>ω</a:t>
            </a:r>
            <a:r>
              <a:rPr lang="en-US" altLang="zh-CN" sz="2400" baseline="-25000" dirty="0" err="1">
                <a:latin typeface="Times New Roman" panose="02020603050405020304" pitchFamily="18" charset="0"/>
              </a:rPr>
              <a:t>ci</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=689.655s</a:t>
            </a:r>
            <a:r>
              <a:rPr lang="en-US" altLang="zh-CN" sz="2400" baseline="30000" dirty="0">
                <a:latin typeface="Times New Roman" panose="02020603050405020304" pitchFamily="18" charset="0"/>
              </a:rPr>
              <a:t>-1</a:t>
            </a:r>
            <a:endParaRPr lang="en-US" altLang="zh-CN" sz="2400" baseline="300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）校验</a:t>
            </a:r>
            <a:r>
              <a:rPr lang="en-US" altLang="zh-CN" sz="2400" dirty="0">
                <a:latin typeface="Times New Roman" panose="02020603050405020304" pitchFamily="18" charset="0"/>
              </a:rPr>
              <a:t>PWM</a:t>
            </a:r>
            <a:r>
              <a:rPr lang="zh-CN" altLang="en-US" sz="2400" dirty="0">
                <a:latin typeface="Times New Roman" panose="02020603050405020304" pitchFamily="18" charset="0"/>
              </a:rPr>
              <a:t>变换器传递函数的近似条件</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）校验忽略反电动势变化对电流环动态影响的条件</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）校验电流环小时间常数近似处理条件</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59405"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06"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4" name="Object 6"/>
          <p:cNvGraphicFramePr>
            <a:graphicFrameLocks noChangeAspect="1"/>
          </p:cNvGraphicFramePr>
          <p:nvPr/>
        </p:nvGraphicFramePr>
        <p:xfrm>
          <a:off x="5652120" y="5339556"/>
          <a:ext cx="431800" cy="393700"/>
        </p:xfrm>
        <a:graphic>
          <a:graphicData uri="http://schemas.openxmlformats.org/presentationml/2006/ole">
            <mc:AlternateContent xmlns:mc="http://schemas.openxmlformats.org/markup-compatibility/2006">
              <mc:Choice xmlns:v="urn:schemas-microsoft-com:vml" Requires="v">
                <p:oleObj spid="_x0000_s108190" name="公式" r:id="rId1" imgW="215900" imgH="203200" progId="Equation.3">
                  <p:embed/>
                </p:oleObj>
              </mc:Choice>
              <mc:Fallback>
                <p:oleObj name="公式" r:id="rId1" imgW="215900" imgH="203200" progId="Equation.3">
                  <p:embed/>
                  <p:pic>
                    <p:nvPicPr>
                      <p:cNvPr id="0" name="图片 108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5339556"/>
                        <a:ext cx="431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7" name="Rectangle 9"/>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5" name="Object 8"/>
          <p:cNvGraphicFramePr>
            <a:graphicFrameLocks noChangeAspect="1"/>
          </p:cNvGraphicFramePr>
          <p:nvPr/>
        </p:nvGraphicFramePr>
        <p:xfrm>
          <a:off x="4572000" y="4459288"/>
          <a:ext cx="431800" cy="393700"/>
        </p:xfrm>
        <a:graphic>
          <a:graphicData uri="http://schemas.openxmlformats.org/presentationml/2006/ole">
            <mc:AlternateContent xmlns:mc="http://schemas.openxmlformats.org/markup-compatibility/2006">
              <mc:Choice xmlns:v="urn:schemas-microsoft-com:vml" Requires="v">
                <p:oleObj spid="_x0000_s108191" name="公式" r:id="rId3" imgW="215900" imgH="203200" progId="Equation.3">
                  <p:embed/>
                </p:oleObj>
              </mc:Choice>
              <mc:Fallback>
                <p:oleObj name="公式" r:id="rId3" imgW="215900" imgH="203200" progId="Equation.3">
                  <p:embed/>
                  <p:pic>
                    <p:nvPicPr>
                      <p:cNvPr id="0" name="图片 1081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59288"/>
                        <a:ext cx="431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8" name="Rectangle 11"/>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6" name="Object 10"/>
          <p:cNvGraphicFramePr>
            <a:graphicFrameLocks noChangeAspect="1"/>
          </p:cNvGraphicFramePr>
          <p:nvPr/>
        </p:nvGraphicFramePr>
        <p:xfrm>
          <a:off x="4283968" y="2708920"/>
          <a:ext cx="431800" cy="393700"/>
        </p:xfrm>
        <a:graphic>
          <a:graphicData uri="http://schemas.openxmlformats.org/presentationml/2006/ole">
            <mc:AlternateContent xmlns:mc="http://schemas.openxmlformats.org/markup-compatibility/2006">
              <mc:Choice xmlns:v="urn:schemas-microsoft-com:vml" Requires="v">
                <p:oleObj spid="_x0000_s108192" name="公式" r:id="rId4" imgW="215900" imgH="203200" progId="Equation.3">
                  <p:embed/>
                </p:oleObj>
              </mc:Choice>
              <mc:Fallback>
                <p:oleObj name="公式" r:id="rId4" imgW="215900" imgH="203200" progId="Equation.3">
                  <p:embed/>
                  <p:pic>
                    <p:nvPicPr>
                      <p:cNvPr id="0" name="图片 108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708920"/>
                        <a:ext cx="431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9" name="Rectangle 13"/>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10" name="Rectangle 1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11" name="Rectangle 1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7" name="Object 16"/>
          <p:cNvGraphicFramePr>
            <a:graphicFrameLocks noChangeAspect="1"/>
          </p:cNvGraphicFramePr>
          <p:nvPr/>
        </p:nvGraphicFramePr>
        <p:xfrm>
          <a:off x="4591878" y="2733676"/>
          <a:ext cx="720725" cy="481012"/>
        </p:xfrm>
        <a:graphic>
          <a:graphicData uri="http://schemas.openxmlformats.org/presentationml/2006/ole">
            <mc:AlternateContent xmlns:mc="http://schemas.openxmlformats.org/markup-compatibility/2006">
              <mc:Choice xmlns:v="urn:schemas-microsoft-com:vml" Requires="v">
                <p:oleObj spid="_x0000_s108193" name="公式" r:id="rId5" imgW="342900" imgH="228600" progId="Equation.3">
                  <p:embed/>
                </p:oleObj>
              </mc:Choice>
              <mc:Fallback>
                <p:oleObj name="公式" r:id="rId5" imgW="342900" imgH="228600" progId="Equation.3">
                  <p:embed/>
                  <p:pic>
                    <p:nvPicPr>
                      <p:cNvPr id="0" name="图片 1081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1878" y="2733676"/>
                        <a:ext cx="7207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2" name="Rectangle 1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8" name="Object 18"/>
          <p:cNvGraphicFramePr>
            <a:graphicFrameLocks noChangeAspect="1"/>
          </p:cNvGraphicFramePr>
          <p:nvPr/>
        </p:nvGraphicFramePr>
        <p:xfrm>
          <a:off x="6100763" y="5373216"/>
          <a:ext cx="631825" cy="422275"/>
        </p:xfrm>
        <a:graphic>
          <a:graphicData uri="http://schemas.openxmlformats.org/presentationml/2006/ole">
            <mc:AlternateContent xmlns:mc="http://schemas.openxmlformats.org/markup-compatibility/2006">
              <mc:Choice xmlns:v="urn:schemas-microsoft-com:vml" Requires="v">
                <p:oleObj spid="_x0000_s108194" name="公式" r:id="rId7" imgW="342900" imgH="228600" progId="Equation.3">
                  <p:embed/>
                </p:oleObj>
              </mc:Choice>
              <mc:Fallback>
                <p:oleObj name="公式" r:id="rId7" imgW="342900" imgH="228600" progId="Equation.3">
                  <p:embed/>
                  <p:pic>
                    <p:nvPicPr>
                      <p:cNvPr id="0" name="图片 108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0763" y="5373216"/>
                        <a:ext cx="6318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9" name="Object 20"/>
          <p:cNvGraphicFramePr>
            <a:graphicFrameLocks noChangeAspect="1"/>
          </p:cNvGraphicFramePr>
          <p:nvPr/>
        </p:nvGraphicFramePr>
        <p:xfrm>
          <a:off x="4930775" y="3873500"/>
          <a:ext cx="720725" cy="481013"/>
        </p:xfrm>
        <a:graphic>
          <a:graphicData uri="http://schemas.openxmlformats.org/presentationml/2006/ole">
            <mc:AlternateContent xmlns:mc="http://schemas.openxmlformats.org/markup-compatibility/2006">
              <mc:Choice xmlns:v="urn:schemas-microsoft-com:vml" Requires="v">
                <p:oleObj spid="_x0000_s108195" name="公式" r:id="rId8" imgW="342900" imgH="228600" progId="Equation.3">
                  <p:embed/>
                </p:oleObj>
              </mc:Choice>
              <mc:Fallback>
                <p:oleObj name="公式" r:id="rId8" imgW="342900" imgH="228600" progId="Equation.3">
                  <p:embed/>
                  <p:pic>
                    <p:nvPicPr>
                      <p:cNvPr id="0" name="图片 108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0775" y="3873500"/>
                        <a:ext cx="7207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3" name="Rectangle 22"/>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14" name="Rectangle 23"/>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15"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400" name="Picture 83"/>
          <p:cNvGraphicFramePr>
            <a:graphicFrameLocks noChangeAspect="1"/>
          </p:cNvGraphicFramePr>
          <p:nvPr/>
        </p:nvGraphicFramePr>
        <p:xfrm>
          <a:off x="1619672" y="2651884"/>
          <a:ext cx="2743200" cy="642938"/>
        </p:xfrm>
        <a:graphic>
          <a:graphicData uri="http://schemas.openxmlformats.org/presentationml/2006/ole">
            <mc:AlternateContent xmlns:mc="http://schemas.openxmlformats.org/markup-compatibility/2006">
              <mc:Choice xmlns:v="urn:schemas-microsoft-com:vml" Requires="v">
                <p:oleObj spid="_x0000_s108196" name="" r:id="rId10" imgW="1828800" imgH="431800" progId="Equation.3">
                  <p:embed/>
                </p:oleObj>
              </mc:Choice>
              <mc:Fallback>
                <p:oleObj name="" r:id="rId10" imgW="1828800" imgH="431800" progId="Equation.3">
                  <p:embed/>
                  <p:pic>
                    <p:nvPicPr>
                      <p:cNvPr id="0" name="图片 1081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672" y="2651884"/>
                        <a:ext cx="27432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6"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401" name="Picture 86"/>
          <p:cNvGraphicFramePr>
            <a:graphicFrameLocks noChangeAspect="1"/>
          </p:cNvGraphicFramePr>
          <p:nvPr/>
        </p:nvGraphicFramePr>
        <p:xfrm>
          <a:off x="1547664" y="3789040"/>
          <a:ext cx="3516312" cy="714375"/>
        </p:xfrm>
        <a:graphic>
          <a:graphicData uri="http://schemas.openxmlformats.org/presentationml/2006/ole">
            <mc:AlternateContent xmlns:mc="http://schemas.openxmlformats.org/markup-compatibility/2006">
              <mc:Choice xmlns:v="urn:schemas-microsoft-com:vml" Requires="v">
                <p:oleObj spid="_x0000_s108197" name="" r:id="rId12" imgW="2387600" imgH="482600" progId="Equation.3">
                  <p:embed/>
                </p:oleObj>
              </mc:Choice>
              <mc:Fallback>
                <p:oleObj name="" r:id="rId12" imgW="2387600" imgH="482600" progId="Equation.3">
                  <p:embed/>
                  <p:pic>
                    <p:nvPicPr>
                      <p:cNvPr id="0" name="图片 1081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7664" y="3789040"/>
                        <a:ext cx="351631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7"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402" name="Picture 89"/>
          <p:cNvGraphicFramePr>
            <a:graphicFrameLocks noChangeAspect="1"/>
          </p:cNvGraphicFramePr>
          <p:nvPr/>
        </p:nvGraphicFramePr>
        <p:xfrm>
          <a:off x="1475656" y="5229200"/>
          <a:ext cx="4214813" cy="725488"/>
        </p:xfrm>
        <a:graphic>
          <a:graphicData uri="http://schemas.openxmlformats.org/presentationml/2006/ole">
            <mc:AlternateContent xmlns:mc="http://schemas.openxmlformats.org/markup-compatibility/2006">
              <mc:Choice xmlns:v="urn:schemas-microsoft-com:vml" Requires="v">
                <p:oleObj spid="_x0000_s108198" name="" r:id="rId14" imgW="2818130" imgH="482600" progId="Equation.3">
                  <p:embed/>
                </p:oleObj>
              </mc:Choice>
              <mc:Fallback>
                <p:oleObj name="" r:id="rId14" imgW="2818130" imgH="482600" progId="Equation.3">
                  <p:embed/>
                  <p:pic>
                    <p:nvPicPr>
                      <p:cNvPr id="0" name="图片 1081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5656" y="5229200"/>
                        <a:ext cx="4214813"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3" name="Rectangle 2"/>
          <p:cNvSpPr>
            <a:spLocks noGrp="1" noChangeArrowheads="1"/>
          </p:cNvSpPr>
          <p:nvPr>
            <p:ph type="title"/>
          </p:nvPr>
        </p:nvSpPr>
        <p:spPr/>
        <p:txBody>
          <a:bodyPr/>
          <a:lstStyle/>
          <a:p>
            <a:pPr eaLnBrk="1" hangingPunct="1"/>
            <a:endParaRPr lang="zh-CN" altLang="zh-CN"/>
          </a:p>
        </p:txBody>
      </p:sp>
      <p:sp>
        <p:nvSpPr>
          <p:cNvPr id="6042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800">
                <a:latin typeface="Times New Roman" panose="02020603050405020304" pitchFamily="18" charset="0"/>
              </a:rPr>
              <a:t>5</a:t>
            </a:r>
            <a:r>
              <a:rPr lang="zh-CN" altLang="en-US" sz="2800">
                <a:latin typeface="Times New Roman" panose="02020603050405020304" pitchFamily="18" charset="0"/>
              </a:rPr>
              <a:t>）计算调节器电阻和电容</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取</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                                                         </a:t>
            </a:r>
            <a:r>
              <a:rPr lang="en-US" altLang="zh-CN" sz="2800">
                <a:latin typeface="Times New Roman" panose="02020603050405020304" pitchFamily="18" charset="0"/>
              </a:rPr>
              <a:t>,</a:t>
            </a:r>
            <a:r>
              <a:rPr lang="zh-CN" altLang="en-US" sz="2800">
                <a:latin typeface="Times New Roman" panose="02020603050405020304" pitchFamily="18" charset="0"/>
              </a:rPr>
              <a:t>取</a:t>
            </a:r>
            <a:r>
              <a:rPr lang="en-US" altLang="zh-CN" sz="2800">
                <a:latin typeface="Times New Roman" panose="02020603050405020304" pitchFamily="18" charset="0"/>
              </a:rPr>
              <a:t>100</a:t>
            </a:r>
            <a:r>
              <a:rPr lang="en-US" altLang="zh-CN" sz="2800" i="1">
                <a:latin typeface="Times New Roman" panose="02020603050405020304" pitchFamily="18" charset="0"/>
              </a:rPr>
              <a:t>k</a:t>
            </a:r>
            <a:r>
              <a:rPr lang="en-US" altLang="zh-CN" sz="2800">
                <a:latin typeface="Times New Roman" panose="02020603050405020304" pitchFamily="18" charset="0"/>
              </a:rPr>
              <a:t>Ω</a:t>
            </a:r>
            <a:endParaRPr lang="en-US" altLang="zh-CN" sz="2800">
              <a:latin typeface="Times New Roman" panose="02020603050405020304" pitchFamily="18" charset="0"/>
            </a:endParaRPr>
          </a:p>
          <a:p>
            <a:pPr eaLnBrk="1" hangingPunct="1"/>
            <a:r>
              <a:rPr lang="en-US" altLang="zh-CN" sz="2800">
                <a:latin typeface="Times New Roman" panose="02020603050405020304" pitchFamily="18" charset="0"/>
              </a:rPr>
              <a:t>                                </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取</a:t>
            </a:r>
            <a:r>
              <a:rPr lang="en-US" altLang="zh-CN" sz="2800">
                <a:latin typeface="Times New Roman" panose="02020603050405020304" pitchFamily="18" charset="0"/>
              </a:rPr>
              <a:t>0.15</a:t>
            </a:r>
            <a:r>
              <a:rPr lang="en-US" altLang="zh-CN" sz="2800" i="1">
                <a:latin typeface="Times New Roman" panose="02020603050405020304" pitchFamily="18" charset="0"/>
              </a:rPr>
              <a:t>μF</a:t>
            </a:r>
            <a:endParaRPr lang="en-US" altLang="zh-CN" sz="2800" i="1">
              <a:latin typeface="Times New Roman" panose="02020603050405020304" pitchFamily="18" charset="0"/>
            </a:endParaRPr>
          </a:p>
          <a:p>
            <a:pPr eaLnBrk="1" hangingPunct="1"/>
            <a:r>
              <a:rPr lang="en-US" altLang="zh-CN" sz="2800">
                <a:latin typeface="Times New Roman" panose="02020603050405020304" pitchFamily="18" charset="0"/>
              </a:rPr>
              <a:t>		    </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取</a:t>
            </a:r>
            <a:r>
              <a:rPr lang="en-US" altLang="zh-CN" sz="2800">
                <a:latin typeface="Times New Roman" panose="02020603050405020304" pitchFamily="18" charset="0"/>
              </a:rPr>
              <a:t>6800</a:t>
            </a:r>
            <a:r>
              <a:rPr lang="en-US" altLang="zh-CN" sz="2800" i="1">
                <a:latin typeface="Times New Roman" panose="02020603050405020304" pitchFamily="18" charset="0"/>
              </a:rPr>
              <a:t>pF</a:t>
            </a:r>
            <a:endParaRPr lang="en-US" altLang="zh-CN" sz="2800" i="1">
              <a:latin typeface="Times New Roman" panose="02020603050405020304" pitchFamily="18" charset="0"/>
            </a:endParaRPr>
          </a:p>
        </p:txBody>
      </p:sp>
      <p:sp>
        <p:nvSpPr>
          <p:cNvPr id="60425"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6"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7" name="Rectangle 9"/>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8" name="Rectangle 1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0418" name="Picture 92"/>
          <p:cNvGraphicFramePr>
            <a:graphicFrameLocks noChangeAspect="1"/>
          </p:cNvGraphicFramePr>
          <p:nvPr/>
        </p:nvGraphicFramePr>
        <p:xfrm>
          <a:off x="1691680" y="1772816"/>
          <a:ext cx="1687513" cy="500062"/>
        </p:xfrm>
        <a:graphic>
          <a:graphicData uri="http://schemas.openxmlformats.org/presentationml/2006/ole">
            <mc:AlternateContent xmlns:mc="http://schemas.openxmlformats.org/markup-compatibility/2006">
              <mc:Choice xmlns:v="urn:schemas-microsoft-com:vml" Requires="v">
                <p:oleObj spid="_x0000_s59310" name="" r:id="rId1" imgW="774700" imgH="228600" progId="Equation.3">
                  <p:embed/>
                </p:oleObj>
              </mc:Choice>
              <mc:Fallback>
                <p:oleObj name="" r:id="rId1" imgW="774700" imgH="228600" progId="Equation.3">
                  <p:embed/>
                  <p:pic>
                    <p:nvPicPr>
                      <p:cNvPr id="0" name="图片 593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816"/>
                        <a:ext cx="16875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0419" name="Picture 93"/>
          <p:cNvGraphicFramePr>
            <a:graphicFrameLocks noChangeAspect="1"/>
          </p:cNvGraphicFramePr>
          <p:nvPr/>
        </p:nvGraphicFramePr>
        <p:xfrm>
          <a:off x="1115616" y="2420888"/>
          <a:ext cx="4786313" cy="461963"/>
        </p:xfrm>
        <a:graphic>
          <a:graphicData uri="http://schemas.openxmlformats.org/presentationml/2006/ole">
            <mc:AlternateContent xmlns:mc="http://schemas.openxmlformats.org/markup-compatibility/2006">
              <mc:Choice xmlns:v="urn:schemas-microsoft-com:vml" Requires="v">
                <p:oleObj spid="_x0000_s59311" name="" r:id="rId3" imgW="2463800" imgH="241300" progId="Equation.3">
                  <p:embed/>
                </p:oleObj>
              </mc:Choice>
              <mc:Fallback>
                <p:oleObj name="" r:id="rId3" imgW="2463800" imgH="241300" progId="Equation.3">
                  <p:embed/>
                  <p:pic>
                    <p:nvPicPr>
                      <p:cNvPr id="0" name="图片 59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420888"/>
                        <a:ext cx="4786313"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1"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0420" name="Picture 94"/>
          <p:cNvGraphicFramePr>
            <a:graphicFrameLocks noChangeAspect="1"/>
          </p:cNvGraphicFramePr>
          <p:nvPr/>
        </p:nvGraphicFramePr>
        <p:xfrm>
          <a:off x="1187624" y="2921793"/>
          <a:ext cx="5308600" cy="785813"/>
        </p:xfrm>
        <a:graphic>
          <a:graphicData uri="http://schemas.openxmlformats.org/presentationml/2006/ole">
            <mc:AlternateContent xmlns:mc="http://schemas.openxmlformats.org/markup-compatibility/2006">
              <mc:Choice xmlns:v="urn:schemas-microsoft-com:vml" Requires="v">
                <p:oleObj spid="_x0000_s59312" name="" r:id="rId5" imgW="2894330" imgH="431800" progId="Equation.3">
                  <p:embed/>
                </p:oleObj>
              </mc:Choice>
              <mc:Fallback>
                <p:oleObj name="" r:id="rId5" imgW="2894330" imgH="431800" progId="Equation.3">
                  <p:embed/>
                  <p:pic>
                    <p:nvPicPr>
                      <p:cNvPr id="0" name="图片 593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921793"/>
                        <a:ext cx="53086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0421" name="Picture 95"/>
          <p:cNvGraphicFramePr>
            <a:graphicFrameLocks noChangeAspect="1"/>
          </p:cNvGraphicFramePr>
          <p:nvPr/>
        </p:nvGraphicFramePr>
        <p:xfrm>
          <a:off x="1187450" y="4437112"/>
          <a:ext cx="5143500" cy="730250"/>
        </p:xfrm>
        <a:graphic>
          <a:graphicData uri="http://schemas.openxmlformats.org/presentationml/2006/ole">
            <mc:AlternateContent xmlns:mc="http://schemas.openxmlformats.org/markup-compatibility/2006">
              <mc:Choice xmlns:v="urn:schemas-microsoft-com:vml" Requires="v">
                <p:oleObj spid="_x0000_s59313" name="" r:id="rId7" imgW="3021330" imgH="431800" progId="Equation.3">
                  <p:embed/>
                </p:oleObj>
              </mc:Choice>
              <mc:Fallback>
                <p:oleObj name="" r:id="rId7" imgW="3021330" imgH="431800" progId="Equation.3">
                  <p:embed/>
                  <p:pic>
                    <p:nvPicPr>
                      <p:cNvPr id="0" name="图片 593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437112"/>
                        <a:ext cx="51435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3" name="矩形 19"/>
          <p:cNvSpPr>
            <a:spLocks noChangeArrowheads="1"/>
          </p:cNvSpPr>
          <p:nvPr/>
        </p:nvSpPr>
        <p:spPr bwMode="auto">
          <a:xfrm>
            <a:off x="1785938" y="5715000"/>
            <a:ext cx="454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t>电流环可以达到的动态跟随性能指标为</a:t>
            </a:r>
            <a:endParaRPr lang="zh-CN" altLang="en-US"/>
          </a:p>
        </p:txBody>
      </p:sp>
      <p:sp>
        <p:nvSpPr>
          <p:cNvPr id="60434"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0422" name="Picture 97"/>
          <p:cNvGraphicFramePr>
            <a:graphicFrameLocks noChangeAspect="1"/>
          </p:cNvGraphicFramePr>
          <p:nvPr/>
        </p:nvGraphicFramePr>
        <p:xfrm>
          <a:off x="6330950" y="5743575"/>
          <a:ext cx="1625600" cy="371475"/>
        </p:xfrm>
        <a:graphic>
          <a:graphicData uri="http://schemas.openxmlformats.org/presentationml/2006/ole">
            <mc:AlternateContent xmlns:mc="http://schemas.openxmlformats.org/markup-compatibility/2006">
              <mc:Choice xmlns:v="urn:schemas-microsoft-com:vml" Requires="v">
                <p:oleObj spid="_x0000_s59314" name="" r:id="rId9" imgW="1003300" imgH="228600" progId="Equation.3">
                  <p:embed/>
                </p:oleObj>
              </mc:Choice>
              <mc:Fallback>
                <p:oleObj name="" r:id="rId9" imgW="1003300" imgH="228600" progId="Equation.3">
                  <p:embed/>
                  <p:pic>
                    <p:nvPicPr>
                      <p:cNvPr id="0" name="图片 593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0950" y="5743575"/>
                        <a:ext cx="16256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a:xfrm>
            <a:off x="611560" y="548680"/>
            <a:ext cx="8162925" cy="1262062"/>
          </a:xfrm>
        </p:spPr>
        <p:txBody>
          <a:bodyPr/>
          <a:lstStyle/>
          <a:p>
            <a:r>
              <a:rPr lang="en-US" altLang="zh-CN" sz="3200" b="1" dirty="0"/>
              <a:t>B. </a:t>
            </a:r>
            <a:r>
              <a:rPr lang="zh-CN" altLang="en-US" sz="3200" b="1" dirty="0"/>
              <a:t>按照典型</a:t>
            </a:r>
            <a:r>
              <a:rPr lang="en-US" altLang="zh-CN" sz="3200" dirty="0"/>
              <a:t>Ⅱ</a:t>
            </a:r>
            <a:r>
              <a:rPr lang="zh-CN" altLang="en-US" sz="3200" b="1" dirty="0"/>
              <a:t>型系统设计电流调节器</a:t>
            </a:r>
            <a:br>
              <a:rPr lang="zh-CN" altLang="en-US" dirty="0"/>
            </a:br>
            <a:endParaRPr lang="zh-CN" altLang="en-US" dirty="0"/>
          </a:p>
        </p:txBody>
      </p:sp>
      <p:sp>
        <p:nvSpPr>
          <p:cNvPr id="148483" name="内容占位符 2"/>
          <p:cNvSpPr>
            <a:spLocks noGrp="1"/>
          </p:cNvSpPr>
          <p:nvPr>
            <p:ph idx="1"/>
          </p:nvPr>
        </p:nvSpPr>
        <p:spPr/>
        <p:txBody>
          <a:bodyPr/>
          <a:lstStyle/>
          <a:p>
            <a:r>
              <a:rPr lang="zh-CN" altLang="en-US" sz="2800" dirty="0"/>
              <a:t>按照典型</a:t>
            </a:r>
            <a:r>
              <a:rPr lang="en-US" altLang="zh-CN" sz="2800" dirty="0"/>
              <a:t>Ⅰ</a:t>
            </a:r>
            <a:r>
              <a:rPr lang="zh-CN" altLang="en-US" sz="2800" dirty="0"/>
              <a:t>型系统设计电流调节器前提</a:t>
            </a:r>
            <a:r>
              <a:rPr lang="en-US" altLang="zh-CN" sz="2800" dirty="0"/>
              <a:t>:</a:t>
            </a:r>
            <a:r>
              <a:rPr lang="zh-CN" altLang="en-US" sz="2800" dirty="0"/>
              <a:t>超前环节恰好对消掉控制对象中的大惯性环节，电机参数测量不准，大惯性环节并未被准确对消，会影响电流环的动态性能。</a:t>
            </a:r>
            <a:endParaRPr lang="en-US" altLang="zh-CN" sz="2800" dirty="0"/>
          </a:p>
          <a:p>
            <a:r>
              <a:rPr lang="zh-CN" altLang="en-US" sz="2800" dirty="0"/>
              <a:t>把电流环中大惯性环节降阶，按照典型</a:t>
            </a:r>
            <a:r>
              <a:rPr lang="en-US" altLang="zh-CN" sz="2800" dirty="0"/>
              <a:t>Ⅱ</a:t>
            </a:r>
            <a:r>
              <a:rPr lang="zh-CN" altLang="en-US" sz="2800" dirty="0"/>
              <a:t>型系统设计电流调节器，如图</a:t>
            </a:r>
            <a:r>
              <a:rPr lang="en-US" altLang="zh-CN" sz="2800" dirty="0"/>
              <a:t>4-24</a:t>
            </a:r>
            <a:r>
              <a:rPr lang="zh-CN" altLang="en-US" sz="2800" dirty="0"/>
              <a:t>所示。</a:t>
            </a:r>
            <a:endParaRPr lang="en-US" altLang="zh-CN" sz="2800" dirty="0"/>
          </a:p>
          <a:p>
            <a:pPr>
              <a:buFont typeface="Wingdings" panose="05000000000000000000" pitchFamily="2" charset="2"/>
              <a:buNone/>
            </a:pPr>
            <a:br>
              <a:rPr lang="zh-CN" altLang="en-US" dirty="0"/>
            </a:br>
            <a:endParaRPr lang="zh-CN" altLang="en-US" dirty="0"/>
          </a:p>
        </p:txBody>
      </p:sp>
      <p:pic>
        <p:nvPicPr>
          <p:cNvPr id="4" name="Picture 17" descr="0319c"/>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584" y="4435353"/>
            <a:ext cx="7380312" cy="172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内容占位符 2"/>
          <p:cNvSpPr>
            <a:spLocks noGrp="1"/>
          </p:cNvSpPr>
          <p:nvPr>
            <p:ph idx="1"/>
          </p:nvPr>
        </p:nvSpPr>
        <p:spPr/>
        <p:txBody>
          <a:bodyPr/>
          <a:lstStyle/>
          <a:p>
            <a:endParaRPr lang="zh-CN" altLang="en-US"/>
          </a:p>
        </p:txBody>
      </p:sp>
      <p:sp>
        <p:nvSpPr>
          <p:cNvPr id="61445" name="Text Box 151"/>
          <p:cNvSpPr txBox="1">
            <a:spLocks noChangeArrowheads="1"/>
          </p:cNvSpPr>
          <p:nvPr/>
        </p:nvSpPr>
        <p:spPr bwMode="auto">
          <a:xfrm>
            <a:off x="1643063" y="2000250"/>
            <a:ext cx="6000750" cy="4143375"/>
          </a:xfrm>
          <a:prstGeom prst="rect">
            <a:avLst/>
          </a:prstGeom>
          <a:solidFill>
            <a:srgbClr val="FFFFFF"/>
          </a:solidFill>
          <a:ln w="9525">
            <a:solidFill>
              <a:srgbClr val="000000"/>
            </a:solidFill>
            <a:miter lim="800000"/>
          </a:ln>
        </p:spPr>
        <p:txBody>
          <a:bodyPr wrap="none"/>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endParaRPr lang="en-US" altLang="zh-CN" sz="1000">
              <a:latin typeface="宋体" panose="02010600030101010101" pitchFamily="2" charset="-122"/>
            </a:endParaRPr>
          </a:p>
          <a:p>
            <a:pPr algn="just" eaLnBrk="1" hangingPunct="1"/>
            <a:r>
              <a:rPr lang="zh-CN" altLang="en-US" sz="1600" b="1">
                <a:solidFill>
                  <a:schemeClr val="tx1"/>
                </a:solidFill>
                <a:latin typeface="宋体" panose="02010600030101010101" pitchFamily="2" charset="-122"/>
              </a:rPr>
              <a:t>            图</a:t>
            </a:r>
            <a:r>
              <a:rPr lang="en-US" altLang="zh-CN" sz="1600" b="1">
                <a:solidFill>
                  <a:schemeClr val="tx1"/>
                </a:solidFill>
                <a:latin typeface="宋体" panose="02010600030101010101" pitchFamily="2" charset="-122"/>
              </a:rPr>
              <a:t>4-24  </a:t>
            </a:r>
            <a:r>
              <a:rPr lang="zh-CN" altLang="en-US" sz="1600" b="1">
                <a:solidFill>
                  <a:schemeClr val="tx1"/>
                </a:solidFill>
                <a:latin typeface="宋体" panose="02010600030101010101" pitchFamily="2" charset="-122"/>
              </a:rPr>
              <a:t>电流环动态结构图</a:t>
            </a:r>
            <a:endParaRPr lang="zh-CN" altLang="en-US" sz="1600" b="1">
              <a:solidFill>
                <a:schemeClr val="tx1"/>
              </a:solidFill>
              <a:latin typeface="宋体" panose="02010600030101010101" pitchFamily="2" charset="-122"/>
            </a:endParaRPr>
          </a:p>
          <a:p>
            <a:pPr algn="just" eaLnBrk="1" hangingPunct="1"/>
            <a:r>
              <a:rPr lang="en-US" altLang="zh-CN" sz="1600" b="1">
                <a:solidFill>
                  <a:schemeClr val="tx1"/>
                </a:solidFill>
                <a:latin typeface="宋体" panose="02010600030101010101" pitchFamily="2" charset="-122"/>
              </a:rPr>
              <a:t>(a) </a:t>
            </a:r>
            <a:r>
              <a:rPr lang="zh-CN" altLang="en-US" sz="1600" b="1">
                <a:solidFill>
                  <a:schemeClr val="tx1"/>
                </a:solidFill>
                <a:latin typeface="宋体" panose="02010600030101010101" pitchFamily="2" charset="-122"/>
              </a:rPr>
              <a:t>大惯性环节近似成积分环节（</a:t>
            </a:r>
            <a:r>
              <a:rPr lang="en-US" altLang="zh-CN" sz="1600" b="1">
                <a:solidFill>
                  <a:schemeClr val="tx1"/>
                </a:solidFill>
                <a:latin typeface="宋体" panose="02010600030101010101" pitchFamily="2" charset="-122"/>
              </a:rPr>
              <a:t>b</a:t>
            </a:r>
            <a:r>
              <a:rPr lang="zh-CN" altLang="en-US" sz="1600" b="1">
                <a:solidFill>
                  <a:schemeClr val="tx1"/>
                </a:solidFill>
                <a:latin typeface="宋体" panose="02010600030101010101" pitchFamily="2" charset="-122"/>
              </a:rPr>
              <a:t>）电流环校正成典型</a:t>
            </a:r>
            <a:r>
              <a:rPr lang="en-US" altLang="zh-CN" sz="1600" b="1">
                <a:solidFill>
                  <a:schemeClr val="tx1"/>
                </a:solidFill>
                <a:latin typeface="宋体" panose="02010600030101010101" pitchFamily="2" charset="-122"/>
              </a:rPr>
              <a:t>Ⅱ</a:t>
            </a:r>
            <a:r>
              <a:rPr lang="zh-CN" altLang="en-US" sz="1600" b="1">
                <a:solidFill>
                  <a:schemeClr val="tx1"/>
                </a:solidFill>
                <a:latin typeface="宋体" panose="02010600030101010101" pitchFamily="2" charset="-122"/>
              </a:rPr>
              <a:t>型系统</a:t>
            </a:r>
            <a:endParaRPr lang="zh-CN" altLang="zh-CN" sz="1600" b="1">
              <a:solidFill>
                <a:schemeClr val="tx1"/>
              </a:solidFill>
            </a:endParaRPr>
          </a:p>
        </p:txBody>
      </p:sp>
      <p:sp>
        <p:nvSpPr>
          <p:cNvPr id="614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42" name="Object 3"/>
          <p:cNvGraphicFramePr>
            <a:graphicFrameLocks noChangeAspect="1"/>
          </p:cNvGraphicFramePr>
          <p:nvPr/>
        </p:nvGraphicFramePr>
        <p:xfrm>
          <a:off x="1069975" y="1556792"/>
          <a:ext cx="7004050" cy="3357562"/>
        </p:xfrm>
        <a:graphic>
          <a:graphicData uri="http://schemas.openxmlformats.org/presentationml/2006/ole">
            <mc:AlternateContent xmlns:mc="http://schemas.openxmlformats.org/markup-compatibility/2006">
              <mc:Choice xmlns:v="urn:schemas-microsoft-com:vml" Requires="v">
                <p:oleObj spid="_x0000_s59582" name="" r:id="rId1" imgW="5270500" imgH="3398520" progId="Visio.Drawing.11">
                  <p:embed/>
                </p:oleObj>
              </mc:Choice>
              <mc:Fallback>
                <p:oleObj name="" r:id="rId1" imgW="5270500" imgH="3398520" progId="Visio.Drawing.11">
                  <p:embed/>
                  <p:pic>
                    <p:nvPicPr>
                      <p:cNvPr id="0" name="图片 59581"/>
                      <p:cNvPicPr>
                        <a:picLocks noChangeAspect="1" noChangeArrowheads="1"/>
                      </p:cNvPicPr>
                      <p:nvPr/>
                    </p:nvPicPr>
                    <p:blipFill>
                      <a:blip r:embed="rId2">
                        <a:extLst>
                          <a:ext uri="{28A0092B-C50C-407E-A947-70E740481C1C}">
                            <a14:useLocalDpi xmlns:a14="http://schemas.microsoft.com/office/drawing/2010/main" val="0"/>
                          </a:ext>
                        </a:extLst>
                      </a:blip>
                      <a:srcRect t="25089"/>
                      <a:stretch>
                        <a:fillRect/>
                      </a:stretch>
                    </p:blipFill>
                    <p:spPr bwMode="auto">
                      <a:xfrm>
                        <a:off x="1069975" y="1556792"/>
                        <a:ext cx="7004050" cy="335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1"/>
          <p:cNvSpPr>
            <a:spLocks noGrp="1"/>
          </p:cNvSpPr>
          <p:nvPr>
            <p:ph type="title"/>
          </p:nvPr>
        </p:nvSpPr>
        <p:spPr/>
        <p:txBody>
          <a:bodyPr/>
          <a:lstStyle/>
          <a:p>
            <a:r>
              <a:rPr lang="en-US" altLang="zh-CN" sz="3200" b="1" dirty="0"/>
              <a:t>B. </a:t>
            </a:r>
            <a:r>
              <a:rPr lang="zh-CN" altLang="en-US" sz="3200" b="1" dirty="0"/>
              <a:t>按照典型</a:t>
            </a:r>
            <a:r>
              <a:rPr lang="en-US" altLang="zh-CN" sz="3200" dirty="0"/>
              <a:t>Ⅱ</a:t>
            </a:r>
            <a:r>
              <a:rPr lang="zh-CN" altLang="en-US" sz="3200" b="1" dirty="0"/>
              <a:t>型系统设计电流调节器</a:t>
            </a:r>
            <a:br>
              <a:rPr lang="zh-CN" altLang="en-US" dirty="0"/>
            </a:b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标题 1"/>
          <p:cNvSpPr>
            <a:spLocks noGrp="1"/>
          </p:cNvSpPr>
          <p:nvPr>
            <p:ph type="title"/>
          </p:nvPr>
        </p:nvSpPr>
        <p:spPr>
          <a:xfrm>
            <a:off x="611560" y="548680"/>
            <a:ext cx="8162925" cy="646112"/>
          </a:xfrm>
        </p:spPr>
        <p:txBody>
          <a:bodyPr/>
          <a:lstStyle/>
          <a:p>
            <a:r>
              <a:rPr lang="zh-CN" altLang="en-US" sz="3600" b="1" dirty="0"/>
              <a:t>按照典型</a:t>
            </a:r>
            <a:r>
              <a:rPr lang="en-US" altLang="zh-CN" sz="3600" b="1" dirty="0"/>
              <a:t>Ⅱ</a:t>
            </a:r>
            <a:r>
              <a:rPr lang="zh-CN" altLang="en-US" sz="3600" b="1" dirty="0"/>
              <a:t>型系统设计电流调节器</a:t>
            </a:r>
            <a:endParaRPr lang="zh-CN" altLang="en-US" sz="3600" b="1" dirty="0"/>
          </a:p>
        </p:txBody>
      </p:sp>
      <p:sp>
        <p:nvSpPr>
          <p:cNvPr id="62470" name="内容占位符 2"/>
          <p:cNvSpPr>
            <a:spLocks noGrp="1"/>
          </p:cNvSpPr>
          <p:nvPr>
            <p:ph idx="1"/>
          </p:nvPr>
        </p:nvSpPr>
        <p:spPr/>
        <p:txBody>
          <a:bodyPr/>
          <a:lstStyle/>
          <a:p>
            <a:r>
              <a:rPr lang="zh-CN" altLang="en-US"/>
              <a:t>                          </a:t>
            </a:r>
            <a:r>
              <a:rPr lang="zh-CN" altLang="en-US" sz="2800"/>
              <a:t>（</a:t>
            </a:r>
            <a:r>
              <a:rPr lang="en-US" altLang="zh-CN" sz="2800"/>
              <a:t>4-67</a:t>
            </a:r>
            <a:r>
              <a:rPr lang="zh-CN" altLang="en-US" sz="2800"/>
              <a:t>） </a:t>
            </a:r>
            <a:endParaRPr lang="en-US" altLang="zh-CN" sz="2800"/>
          </a:p>
          <a:p>
            <a:endParaRPr lang="en-US" altLang="zh-CN" sz="2800"/>
          </a:p>
          <a:p>
            <a:r>
              <a:rPr lang="zh-CN" altLang="en-US" sz="2800"/>
              <a:t>                               （</a:t>
            </a:r>
            <a:r>
              <a:rPr lang="en-US" altLang="zh-CN" sz="2800"/>
              <a:t>4-68</a:t>
            </a:r>
            <a:r>
              <a:rPr lang="zh-CN" altLang="en-US" sz="2800"/>
              <a:t>）  </a:t>
            </a:r>
            <a:endParaRPr lang="en-US" altLang="zh-CN" sz="2800"/>
          </a:p>
          <a:p>
            <a:endParaRPr lang="en-US" altLang="zh-CN" sz="2800"/>
          </a:p>
          <a:p>
            <a:r>
              <a:rPr lang="zh-CN" altLang="en-US" sz="2800"/>
              <a:t>                                 </a:t>
            </a:r>
            <a:r>
              <a:rPr lang="en-US" altLang="zh-CN" sz="2800"/>
              <a:t>(4-69)</a:t>
            </a:r>
            <a:endParaRPr lang="en-US" altLang="zh-CN" sz="2800"/>
          </a:p>
          <a:p>
            <a:endParaRPr lang="en-US" altLang="zh-CN" sz="2800"/>
          </a:p>
          <a:p>
            <a:r>
              <a:rPr lang="zh-CN" altLang="en-US" sz="2800"/>
              <a:t>无特殊要求时，一般选择</a:t>
            </a:r>
            <a:r>
              <a:rPr lang="en-US" altLang="zh-CN" sz="2800"/>
              <a:t>h=5 </a:t>
            </a:r>
            <a:r>
              <a:rPr lang="zh-CN" altLang="en-US" sz="2800"/>
              <a:t>。但查表</a:t>
            </a:r>
            <a:r>
              <a:rPr lang="en-US" altLang="zh-CN" sz="2800"/>
              <a:t>4-4</a:t>
            </a:r>
            <a:r>
              <a:rPr lang="zh-CN" altLang="en-US" sz="2800"/>
              <a:t>得</a:t>
            </a:r>
            <a:r>
              <a:rPr lang="en-US" altLang="zh-CN" sz="2800"/>
              <a:t> </a:t>
            </a:r>
            <a:r>
              <a:rPr lang="zh-CN" altLang="en-US" sz="2800"/>
              <a:t>时电流超调量达到</a:t>
            </a:r>
            <a:r>
              <a:rPr lang="en-US" altLang="zh-CN" sz="2800">
                <a:solidFill>
                  <a:srgbClr val="C00000"/>
                </a:solidFill>
              </a:rPr>
              <a:t>37.6%</a:t>
            </a:r>
            <a:r>
              <a:rPr lang="zh-CN" altLang="en-US" sz="2800"/>
              <a:t>，不能满足电流环对跟随性能指标的要求</a:t>
            </a:r>
            <a:r>
              <a:rPr lang="zh-CN" altLang="en-US" sz="2800">
                <a:solidFill>
                  <a:srgbClr val="C00000"/>
                </a:solidFill>
              </a:rPr>
              <a:t>！！</a:t>
            </a:r>
            <a:r>
              <a:rPr lang="zh-CN" altLang="en-US" sz="2800"/>
              <a:t>         </a:t>
            </a:r>
            <a:endParaRPr lang="zh-CN" altLang="en-US" sz="2800"/>
          </a:p>
          <a:p>
            <a:endParaRPr lang="en-US" altLang="zh-CN"/>
          </a:p>
        </p:txBody>
      </p:sp>
      <p:sp>
        <p:nvSpPr>
          <p:cNvPr id="624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66" name="Picture 104"/>
          <p:cNvGraphicFramePr>
            <a:graphicFrameLocks noChangeAspect="1"/>
          </p:cNvGraphicFramePr>
          <p:nvPr/>
        </p:nvGraphicFramePr>
        <p:xfrm>
          <a:off x="1403648" y="1484784"/>
          <a:ext cx="1428750" cy="571500"/>
        </p:xfrm>
        <a:graphic>
          <a:graphicData uri="http://schemas.openxmlformats.org/presentationml/2006/ole">
            <mc:AlternateContent xmlns:mc="http://schemas.openxmlformats.org/markup-compatibility/2006">
              <mc:Choice xmlns:v="urn:schemas-microsoft-com:vml" Requires="v">
                <p:oleObj spid="_x0000_s60982" name="" r:id="rId1" imgW="571500" imgH="228600" progId="Equation.3">
                  <p:embed/>
                </p:oleObj>
              </mc:Choice>
              <mc:Fallback>
                <p:oleObj name="" r:id="rId1" imgW="571500" imgH="228600" progId="Equation.3">
                  <p:embed/>
                  <p:pic>
                    <p:nvPicPr>
                      <p:cNvPr id="0" name="图片 609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1428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67" name="Picture 105"/>
          <p:cNvGraphicFramePr>
            <a:graphicFrameLocks noChangeAspect="1"/>
          </p:cNvGraphicFramePr>
          <p:nvPr/>
        </p:nvGraphicFramePr>
        <p:xfrm>
          <a:off x="1475656" y="2276872"/>
          <a:ext cx="1660525" cy="928688"/>
        </p:xfrm>
        <a:graphic>
          <a:graphicData uri="http://schemas.openxmlformats.org/presentationml/2006/ole">
            <mc:AlternateContent xmlns:mc="http://schemas.openxmlformats.org/markup-compatibility/2006">
              <mc:Choice xmlns:v="urn:schemas-microsoft-com:vml" Requires="v">
                <p:oleObj spid="_x0000_s60983" name="" r:id="rId3" imgW="800100" imgH="444500" progId="Equation.3">
                  <p:embed/>
                </p:oleObj>
              </mc:Choice>
              <mc:Fallback>
                <p:oleObj name="" r:id="rId3" imgW="800100" imgH="444500" progId="Equation.3">
                  <p:embed/>
                  <p:pic>
                    <p:nvPicPr>
                      <p:cNvPr id="0" name="图片 609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76872"/>
                        <a:ext cx="166052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68" name="Picture 138"/>
          <p:cNvGraphicFramePr>
            <a:graphicFrameLocks noChangeAspect="1"/>
          </p:cNvGraphicFramePr>
          <p:nvPr/>
        </p:nvGraphicFramePr>
        <p:xfrm>
          <a:off x="1403648" y="3284984"/>
          <a:ext cx="2538413" cy="928688"/>
        </p:xfrm>
        <a:graphic>
          <a:graphicData uri="http://schemas.openxmlformats.org/presentationml/2006/ole">
            <mc:AlternateContent xmlns:mc="http://schemas.openxmlformats.org/markup-compatibility/2006">
              <mc:Choice xmlns:v="urn:schemas-microsoft-com:vml" Requires="v">
                <p:oleObj spid="_x0000_s60984" name="公式" r:id="rId5" imgW="1168400" imgH="431800" progId="Equation.3">
                  <p:embed/>
                </p:oleObj>
              </mc:Choice>
              <mc:Fallback>
                <p:oleObj name="公式" r:id="rId5" imgW="1168400" imgH="431800" progId="Equation.3">
                  <p:embed/>
                  <p:pic>
                    <p:nvPicPr>
                      <p:cNvPr id="0" name="图片 609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284984"/>
                        <a:ext cx="2538413"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标题 1"/>
          <p:cNvSpPr>
            <a:spLocks noGrp="1"/>
          </p:cNvSpPr>
          <p:nvPr>
            <p:ph type="title"/>
          </p:nvPr>
        </p:nvSpPr>
        <p:spPr/>
        <p:txBody>
          <a:bodyPr/>
          <a:lstStyle/>
          <a:p>
            <a:endParaRPr lang="zh-CN" altLang="en-US"/>
          </a:p>
        </p:txBody>
      </p:sp>
      <p:sp>
        <p:nvSpPr>
          <p:cNvPr id="63492" name="内容占位符 2"/>
          <p:cNvSpPr>
            <a:spLocks noGrp="1"/>
          </p:cNvSpPr>
          <p:nvPr>
            <p:ph idx="1"/>
          </p:nvPr>
        </p:nvSpPr>
        <p:spPr/>
        <p:txBody>
          <a:bodyPr/>
          <a:lstStyle/>
          <a:p>
            <a:r>
              <a:rPr lang="zh-CN" altLang="en-US" sz="2800"/>
              <a:t>为了解决超调量大的问题，可在电流给定之后加入低通滤波。</a:t>
            </a:r>
            <a:r>
              <a:rPr lang="zh-CN" altLang="en-US" sz="2800">
                <a:solidFill>
                  <a:srgbClr val="C00000"/>
                </a:solidFill>
              </a:rPr>
              <a:t>关键是滤波参数如何设计？应当根据系统中惯性环节时间常数选择滤波常数。</a:t>
            </a:r>
            <a:endParaRPr lang="zh-CN" altLang="en-US" sz="2800">
              <a:solidFill>
                <a:srgbClr val="C00000"/>
              </a:solidFill>
            </a:endParaRPr>
          </a:p>
        </p:txBody>
      </p:sp>
      <p:sp>
        <p:nvSpPr>
          <p:cNvPr id="63493" name="Text Box 192"/>
          <p:cNvSpPr txBox="1">
            <a:spLocks noChangeArrowheads="1"/>
          </p:cNvSpPr>
          <p:nvPr/>
        </p:nvSpPr>
        <p:spPr bwMode="auto">
          <a:xfrm>
            <a:off x="1571625" y="3214688"/>
            <a:ext cx="6000750" cy="2214562"/>
          </a:xfrm>
          <a:prstGeom prst="rect">
            <a:avLst/>
          </a:prstGeom>
          <a:solidFill>
            <a:srgbClr val="FFFFFF"/>
          </a:solidFill>
          <a:ln w="9525">
            <a:solidFill>
              <a:srgbClr val="000000"/>
            </a:solidFill>
            <a:miter lim="800000"/>
          </a:ln>
        </p:spPr>
        <p:txBody>
          <a:bodyPr wrap="none"/>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r>
              <a:rPr lang="en-US" altLang="zh-CN" sz="1800">
                <a:solidFill>
                  <a:schemeClr val="tx1"/>
                </a:solidFill>
                <a:latin typeface="Calibri" panose="020F0502020204030204" pitchFamily="34" charset="0"/>
              </a:rPr>
              <a:t>                         </a:t>
            </a:r>
            <a:endParaRPr lang="zh-CN" altLang="en-US" sz="1800">
              <a:solidFill>
                <a:schemeClr val="tx1"/>
              </a:solidFill>
              <a:latin typeface="宋体" panose="02010600030101010101" pitchFamily="2" charset="-122"/>
            </a:endParaRPr>
          </a:p>
          <a:p>
            <a:pPr algn="just" eaLnBrk="1" hangingPunct="1"/>
            <a:endParaRPr lang="zh-CN" altLang="zh-CN"/>
          </a:p>
        </p:txBody>
      </p:sp>
      <p:sp>
        <p:nvSpPr>
          <p:cNvPr id="634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3490" name="Picture 169"/>
          <p:cNvGraphicFramePr>
            <a:graphicFrameLocks noChangeAspect="1"/>
          </p:cNvGraphicFramePr>
          <p:nvPr/>
        </p:nvGraphicFramePr>
        <p:xfrm>
          <a:off x="1403648" y="2865437"/>
          <a:ext cx="6643688" cy="2563813"/>
        </p:xfrm>
        <a:graphic>
          <a:graphicData uri="http://schemas.openxmlformats.org/presentationml/2006/ole">
            <mc:AlternateContent xmlns:mc="http://schemas.openxmlformats.org/markup-compatibility/2006">
              <mc:Choice xmlns:v="urn:schemas-microsoft-com:vml" Requires="v">
                <p:oleObj spid="_x0000_s61630" name="" r:id="rId1" imgW="5270500" imgH="3398520" progId="Visio.Drawing.11">
                  <p:embed/>
                </p:oleObj>
              </mc:Choice>
              <mc:Fallback>
                <p:oleObj name="" r:id="rId1" imgW="5270500" imgH="3398520" progId="Visio.Drawing.11">
                  <p:embed/>
                  <p:pic>
                    <p:nvPicPr>
                      <p:cNvPr id="0" name="图片 61629"/>
                      <p:cNvPicPr>
                        <a:picLocks noChangeAspect="1" noChangeArrowheads="1"/>
                      </p:cNvPicPr>
                      <p:nvPr/>
                    </p:nvPicPr>
                    <p:blipFill>
                      <a:blip r:embed="rId2">
                        <a:extLst>
                          <a:ext uri="{28A0092B-C50C-407E-A947-70E740481C1C}">
                            <a14:useLocalDpi xmlns:a14="http://schemas.microsoft.com/office/drawing/2010/main" val="0"/>
                          </a:ext>
                        </a:extLst>
                      </a:blip>
                      <a:srcRect t="50177"/>
                      <a:stretch>
                        <a:fillRect/>
                      </a:stretch>
                    </p:blipFill>
                    <p:spPr bwMode="auto">
                      <a:xfrm>
                        <a:off x="1403648" y="2865437"/>
                        <a:ext cx="6643688" cy="256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5" name="矩形 6"/>
          <p:cNvSpPr>
            <a:spLocks noChangeArrowheads="1"/>
          </p:cNvSpPr>
          <p:nvPr/>
        </p:nvSpPr>
        <p:spPr bwMode="auto">
          <a:xfrm>
            <a:off x="2286000" y="542925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latin typeface="Calibri" panose="020F0502020204030204" pitchFamily="34" charset="0"/>
              </a:rPr>
              <a:t>图</a:t>
            </a:r>
            <a:r>
              <a:rPr lang="en-US" altLang="zh-CN">
                <a:solidFill>
                  <a:schemeClr val="tx1"/>
                </a:solidFill>
                <a:latin typeface="Calibri" panose="020F0502020204030204" pitchFamily="34" charset="0"/>
              </a:rPr>
              <a:t>4-25 </a:t>
            </a:r>
            <a:r>
              <a:rPr lang="zh-CN" altLang="en-US">
                <a:solidFill>
                  <a:schemeClr val="tx1"/>
                </a:solidFill>
                <a:latin typeface="Calibri" panose="020F0502020204030204" pitchFamily="34" charset="0"/>
              </a:rPr>
              <a:t>在电流给定</a:t>
            </a:r>
            <a:r>
              <a:rPr lang="zh-CN" altLang="en-US">
                <a:solidFill>
                  <a:schemeClr val="tx1"/>
                </a:solidFill>
                <a:latin typeface="宋体" panose="02010600030101010101" pitchFamily="2" charset="-122"/>
              </a:rPr>
              <a:t>前面增设滤波环节的结构图</a:t>
            </a: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9" name="标题 1"/>
          <p:cNvSpPr>
            <a:spLocks noGrp="1"/>
          </p:cNvSpPr>
          <p:nvPr>
            <p:ph type="title"/>
          </p:nvPr>
        </p:nvSpPr>
        <p:spPr/>
        <p:txBody>
          <a:bodyPr/>
          <a:lstStyle/>
          <a:p>
            <a:r>
              <a:rPr lang="zh-CN" altLang="en-US"/>
              <a:t>分析方法：</a:t>
            </a:r>
            <a:endParaRPr lang="zh-CN" altLang="en-US"/>
          </a:p>
        </p:txBody>
      </p:sp>
      <p:sp>
        <p:nvSpPr>
          <p:cNvPr id="64520" name="内容占位符 2"/>
          <p:cNvSpPr>
            <a:spLocks noGrp="1"/>
          </p:cNvSpPr>
          <p:nvPr>
            <p:ph idx="1"/>
          </p:nvPr>
        </p:nvSpPr>
        <p:spPr>
          <a:xfrm>
            <a:off x="857250" y="1857375"/>
            <a:ext cx="8110538" cy="4191000"/>
          </a:xfrm>
        </p:spPr>
        <p:txBody>
          <a:bodyPr/>
          <a:lstStyle/>
          <a:p>
            <a:r>
              <a:rPr lang="zh-CN" altLang="en-US" sz="2800"/>
              <a:t>使分析具有一般性，令</a:t>
            </a:r>
            <a:r>
              <a:rPr lang="en-US" altLang="zh-CN" sz="2800"/>
              <a:t> </a:t>
            </a:r>
            <a:r>
              <a:rPr lang="zh-CN" altLang="en-US" sz="2800"/>
              <a:t>  </a:t>
            </a:r>
            <a:r>
              <a:rPr lang="en-US" altLang="zh-CN" sz="2800"/>
              <a:t>= </a:t>
            </a:r>
            <a:r>
              <a:rPr lang="zh-CN" altLang="en-US" sz="2800"/>
              <a:t>   。当滤波时间常数与系统中惯性环节常数   的比值不同时，以 </a:t>
            </a:r>
            <a:r>
              <a:rPr lang="en-US" altLang="zh-CN" sz="2800"/>
              <a:t> </a:t>
            </a:r>
            <a:r>
              <a:rPr lang="zh-CN" altLang="en-US" sz="2800"/>
              <a:t> 为时间基准，求出对应的单位阶跃响应函数，从而计算出系统的跟随性能指标如表</a:t>
            </a:r>
            <a:r>
              <a:rPr lang="en-US" altLang="zh-CN" sz="2800"/>
              <a:t>4-6</a:t>
            </a:r>
            <a:r>
              <a:rPr lang="zh-CN" altLang="en-US" sz="2800"/>
              <a:t>所示，</a:t>
            </a:r>
            <a:endParaRPr lang="zh-CN" altLang="en-US" sz="2800"/>
          </a:p>
        </p:txBody>
      </p:sp>
      <p:sp>
        <p:nvSpPr>
          <p:cNvPr id="645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14" name="Picture 109"/>
          <p:cNvGraphicFramePr>
            <a:graphicFrameLocks noChangeAspect="1"/>
          </p:cNvGraphicFramePr>
          <p:nvPr/>
        </p:nvGraphicFramePr>
        <p:xfrm>
          <a:off x="4857750" y="1928813"/>
          <a:ext cx="357188" cy="357187"/>
        </p:xfrm>
        <a:graphic>
          <a:graphicData uri="http://schemas.openxmlformats.org/presentationml/2006/ole">
            <mc:AlternateContent xmlns:mc="http://schemas.openxmlformats.org/markup-compatibility/2006">
              <mc:Choice xmlns:v="urn:schemas-microsoft-com:vml" Requires="v">
                <p:oleObj spid="_x0000_s63406" name="" r:id="rId1" imgW="152400" imgH="152400" progId="Equation.3">
                  <p:embed/>
                </p:oleObj>
              </mc:Choice>
              <mc:Fallback>
                <p:oleObj name="" r:id="rId1" imgW="152400" imgH="152400" progId="Equation.3">
                  <p:embed/>
                  <p:pic>
                    <p:nvPicPr>
                      <p:cNvPr id="0" name="图片 63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928813"/>
                        <a:ext cx="357188"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15" name="Picture 110"/>
          <p:cNvGraphicFramePr>
            <a:graphicFrameLocks noChangeAspect="1"/>
          </p:cNvGraphicFramePr>
          <p:nvPr/>
        </p:nvGraphicFramePr>
        <p:xfrm>
          <a:off x="5500688" y="1857375"/>
          <a:ext cx="479425" cy="500063"/>
        </p:xfrm>
        <a:graphic>
          <a:graphicData uri="http://schemas.openxmlformats.org/presentationml/2006/ole">
            <mc:AlternateContent xmlns:mc="http://schemas.openxmlformats.org/markup-compatibility/2006">
              <mc:Choice xmlns:v="urn:schemas-microsoft-com:vml" Requires="v">
                <p:oleObj spid="_x0000_s63407" name="" r:id="rId3" imgW="215900" imgH="228600" progId="Equation.DSMT4">
                  <p:embed/>
                </p:oleObj>
              </mc:Choice>
              <mc:Fallback>
                <p:oleObj name="" r:id="rId3" imgW="215900" imgH="228600" progId="Equation.DSMT4">
                  <p:embed/>
                  <p:pic>
                    <p:nvPicPr>
                      <p:cNvPr id="0" name="图片 634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688" y="1857375"/>
                        <a:ext cx="4794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6"/>
          <p:cNvGraphicFramePr>
            <a:graphicFrameLocks noChangeAspect="1"/>
          </p:cNvGraphicFramePr>
          <p:nvPr/>
        </p:nvGraphicFramePr>
        <p:xfrm>
          <a:off x="4929188" y="2357438"/>
          <a:ext cx="357187" cy="357187"/>
        </p:xfrm>
        <a:graphic>
          <a:graphicData uri="http://schemas.openxmlformats.org/presentationml/2006/ole">
            <mc:AlternateContent xmlns:mc="http://schemas.openxmlformats.org/markup-compatibility/2006">
              <mc:Choice xmlns:v="urn:schemas-microsoft-com:vml" Requires="v">
                <p:oleObj spid="_x0000_s63408" name="" r:id="rId5" imgW="152400" imgH="152400" progId="Equation.3">
                  <p:embed/>
                </p:oleObj>
              </mc:Choice>
              <mc:Fallback>
                <p:oleObj name="" r:id="rId5" imgW="152400" imgH="152400" progId="Equation.3">
                  <p:embed/>
                  <p:pic>
                    <p:nvPicPr>
                      <p:cNvPr id="0" name="图片 63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2357438"/>
                        <a:ext cx="357187"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8"/>
          <p:cNvGraphicFramePr>
            <a:graphicFrameLocks noChangeAspect="1"/>
          </p:cNvGraphicFramePr>
          <p:nvPr/>
        </p:nvGraphicFramePr>
        <p:xfrm>
          <a:off x="8143875" y="2357438"/>
          <a:ext cx="357188" cy="357187"/>
        </p:xfrm>
        <a:graphic>
          <a:graphicData uri="http://schemas.openxmlformats.org/presentationml/2006/ole">
            <mc:AlternateContent xmlns:mc="http://schemas.openxmlformats.org/markup-compatibility/2006">
              <mc:Choice xmlns:v="urn:schemas-microsoft-com:vml" Requires="v">
                <p:oleObj spid="_x0000_s63409" name="" r:id="rId6" imgW="152400" imgH="152400" progId="Equation.3">
                  <p:embed/>
                </p:oleObj>
              </mc:Choice>
              <mc:Fallback>
                <p:oleObj name="" r:id="rId6" imgW="152400" imgH="152400" progId="Equation.3">
                  <p:embed/>
                  <p:pic>
                    <p:nvPicPr>
                      <p:cNvPr id="0" name="图片 634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2357438"/>
                        <a:ext cx="357188"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nvGraphicFramePr>
        <p:xfrm>
          <a:off x="1214438" y="3857625"/>
          <a:ext cx="7286626" cy="2214564"/>
        </p:xfrm>
        <a:graphic>
          <a:graphicData uri="http://schemas.openxmlformats.org/drawingml/2006/table">
            <a:tbl>
              <a:tblPr/>
              <a:tblGrid>
                <a:gridCol w="661118"/>
                <a:gridCol w="1067152"/>
                <a:gridCol w="1219055"/>
                <a:gridCol w="1172242"/>
                <a:gridCol w="1091035"/>
                <a:gridCol w="986899"/>
                <a:gridCol w="1089125"/>
              </a:tblGrid>
              <a:tr h="553641">
                <a:tc>
                  <a:txBody>
                    <a:bodyPr/>
                    <a:lstStyle/>
                    <a:p>
                      <a:pPr algn="just">
                        <a:spcAft>
                          <a:spcPts val="0"/>
                        </a:spcAft>
                      </a:pPr>
                      <a:r>
                        <a:rPr lang="en-US" sz="1800" i="1" kern="100" dirty="0">
                          <a:latin typeface="宋体" panose="02010600030101010101" pitchFamily="2" charset="-122"/>
                          <a:ea typeface="宋体" panose="02010600030101010101" pitchFamily="2" charset="-122"/>
                          <a:cs typeface="Times New Roman" panose="02020603050405020304"/>
                        </a:rPr>
                        <a:t>T</a:t>
                      </a:r>
                      <a:r>
                        <a:rPr lang="en-US" sz="800" i="1" kern="100" dirty="0">
                          <a:latin typeface="宋体" panose="02010600030101010101" pitchFamily="2" charset="-122"/>
                          <a:ea typeface="宋体" panose="02010600030101010101" pitchFamily="2" charset="-122"/>
                          <a:cs typeface="Times New Roman" panose="02020603050405020304"/>
                        </a:rPr>
                        <a:t>in</a:t>
                      </a:r>
                      <a:r>
                        <a:rPr lang="en-US" sz="1800" i="1" kern="100" dirty="0">
                          <a:latin typeface="宋体" panose="02010600030101010101" pitchFamily="2" charset="-122"/>
                          <a:ea typeface="宋体" panose="02010600030101010101" pitchFamily="2" charset="-122"/>
                          <a:cs typeface="Times New Roman" panose="02020603050405020304"/>
                        </a:rPr>
                        <a:t>/T</a:t>
                      </a:r>
                      <a:endParaRPr lang="en-US" sz="1800" kern="100" dirty="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2</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3</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solidFill>
                            <a:srgbClr val="C00000"/>
                          </a:solidFill>
                          <a:latin typeface="Times New Roman" panose="02020603050405020304"/>
                          <a:ea typeface="宋体" panose="02010600030101010101" pitchFamily="2" charset="-122"/>
                          <a:cs typeface="Times New Roman" panose="02020603050405020304"/>
                        </a:rPr>
                        <a:t>4</a:t>
                      </a:r>
                      <a:endParaRPr lang="zh-CN" sz="18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1">
                <a:tc>
                  <a:txBody>
                    <a:bodyPr/>
                    <a:lstStyle/>
                    <a:p>
                      <a:pPr algn="just">
                        <a:spcAft>
                          <a:spcPts val="0"/>
                        </a:spcAft>
                      </a:pPr>
                      <a:r>
                        <a:rPr lang="en-US" sz="1800" i="1" kern="100">
                          <a:latin typeface="Times New Roman" panose="02020603050405020304"/>
                          <a:ea typeface="宋体" panose="02010600030101010101" pitchFamily="2" charset="-122"/>
                          <a:cs typeface="Times New Roman" panose="02020603050405020304"/>
                        </a:rPr>
                        <a:t>σ</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31.96</a:t>
                      </a:r>
                      <a:r>
                        <a:rPr lang="en-US" sz="1800" i="1"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20.996</a:t>
                      </a:r>
                      <a:r>
                        <a:rPr lang="en-US" sz="1800" i="1"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10.97</a:t>
                      </a:r>
                      <a:r>
                        <a:rPr lang="en-US" sz="1800" i="1"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solidFill>
                            <a:srgbClr val="C00000"/>
                          </a:solidFill>
                          <a:latin typeface="Times New Roman" panose="02020603050405020304"/>
                          <a:ea typeface="宋体" panose="02010600030101010101" pitchFamily="2" charset="-122"/>
                          <a:cs typeface="Times New Roman" panose="02020603050405020304"/>
                        </a:rPr>
                        <a:t>2.96</a:t>
                      </a:r>
                      <a:r>
                        <a:rPr lang="en-US" sz="1800" i="1" kern="100" dirty="0">
                          <a:solidFill>
                            <a:srgbClr val="C00000"/>
                          </a:solidFill>
                          <a:latin typeface="Times New Roman" panose="02020603050405020304"/>
                          <a:ea typeface="宋体" panose="02010600030101010101" pitchFamily="2" charset="-122"/>
                          <a:cs typeface="Times New Roman" panose="02020603050405020304"/>
                        </a:rPr>
                        <a:t>%</a:t>
                      </a:r>
                      <a:endParaRPr lang="zh-CN" sz="18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1">
                <a:tc>
                  <a:txBody>
                    <a:bodyPr/>
                    <a:lstStyle/>
                    <a:p>
                      <a:pPr algn="just">
                        <a:spcAft>
                          <a:spcPts val="0"/>
                        </a:spcAft>
                      </a:pPr>
                      <a:r>
                        <a:rPr lang="en-US" sz="1800" i="1" kern="100">
                          <a:latin typeface="Times New Roman" panose="02020603050405020304"/>
                          <a:ea typeface="宋体" panose="02010600030101010101" pitchFamily="2" charset="-122"/>
                          <a:cs typeface="Times New Roman" panose="02020603050405020304"/>
                        </a:rPr>
                        <a:t>t</a:t>
                      </a:r>
                      <a:r>
                        <a:rPr lang="en-US" sz="1800" i="1" kern="100" baseline="-25000">
                          <a:latin typeface="Times New Roman" panose="02020603050405020304"/>
                          <a:ea typeface="宋体" panose="02010600030101010101" pitchFamily="2" charset="-122"/>
                          <a:cs typeface="Times New Roman" panose="02020603050405020304"/>
                        </a:rPr>
                        <a:t>r</a:t>
                      </a:r>
                      <a:r>
                        <a:rPr lang="en-US" sz="1800" i="1" kern="100">
                          <a:latin typeface="Times New Roman" panose="02020603050405020304"/>
                          <a:ea typeface="宋体" panose="02010600030101010101" pitchFamily="2" charset="-122"/>
                          <a:cs typeface="Times New Roman" panose="02020603050405020304"/>
                        </a:rPr>
                        <a:t>/T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3.966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5.078</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6.318</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solidFill>
                            <a:srgbClr val="C00000"/>
                          </a:solidFill>
                          <a:latin typeface="Times New Roman" panose="02020603050405020304"/>
                          <a:ea typeface="宋体" panose="02010600030101010101" pitchFamily="2" charset="-122"/>
                          <a:cs typeface="Times New Roman" panose="02020603050405020304"/>
                        </a:rPr>
                        <a:t>8.147</a:t>
                      </a:r>
                      <a:endParaRPr lang="zh-CN" sz="18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1">
                <a:tc>
                  <a:txBody>
                    <a:bodyPr/>
                    <a:lstStyle/>
                    <a:p>
                      <a:pPr algn="just">
                        <a:spcAft>
                          <a:spcPts val="0"/>
                        </a:spcAft>
                      </a:pPr>
                      <a:r>
                        <a:rPr lang="en-US" sz="1800" i="1" kern="100">
                          <a:latin typeface="Times New Roman" panose="02020603050405020304"/>
                          <a:ea typeface="宋体" panose="02010600030101010101" pitchFamily="2" charset="-122"/>
                          <a:cs typeface="Times New Roman" panose="02020603050405020304"/>
                        </a:rPr>
                        <a:t>t</a:t>
                      </a:r>
                      <a:r>
                        <a:rPr lang="en-US" sz="1800" i="1" kern="100" baseline="-25000">
                          <a:latin typeface="Times New Roman" panose="02020603050405020304"/>
                          <a:ea typeface="宋体" panose="02010600030101010101" pitchFamily="2" charset="-122"/>
                          <a:cs typeface="Times New Roman" panose="02020603050405020304"/>
                        </a:rPr>
                        <a:t>s</a:t>
                      </a:r>
                      <a:r>
                        <a:rPr lang="en-US" sz="1800" i="1" kern="100">
                          <a:latin typeface="Times New Roman" panose="02020603050405020304"/>
                          <a:ea typeface="宋体" panose="02010600030101010101" pitchFamily="2" charset="-122"/>
                          <a:cs typeface="Times New Roman" panose="02020603050405020304"/>
                        </a:rPr>
                        <a:t>/T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10.806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11.906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11.96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solidFill>
                            <a:srgbClr val="C00000"/>
                          </a:solidFill>
                          <a:latin typeface="Times New Roman" panose="02020603050405020304"/>
                          <a:ea typeface="宋体" panose="02010600030101010101" pitchFamily="2" charset="-122"/>
                          <a:cs typeface="Times New Roman" panose="02020603050405020304"/>
                        </a:rPr>
                        <a:t>7.234</a:t>
                      </a:r>
                      <a:endParaRPr lang="zh-CN" sz="18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panose="02020603050405020304"/>
                          <a:ea typeface="宋体" panose="02010600030101010101" pitchFamily="2" charset="-122"/>
                          <a:cs typeface="Times New Roman" panose="02020603050405020304"/>
                        </a:rPr>
                        <a:t>9.511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panose="02020603050405020304"/>
                          <a:ea typeface="宋体" panose="02010600030101010101" pitchFamily="2" charset="-122"/>
                          <a:cs typeface="Times New Roman" panose="02020603050405020304"/>
                        </a:rPr>
                        <a:t>14.887</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4518" name="Picture 114"/>
          <p:cNvGraphicFramePr>
            <a:graphicFrameLocks noChangeAspect="1"/>
          </p:cNvGraphicFramePr>
          <p:nvPr/>
        </p:nvGraphicFramePr>
        <p:xfrm>
          <a:off x="0" y="0"/>
          <a:ext cx="190500" cy="228600"/>
        </p:xfrm>
        <a:graphic>
          <a:graphicData uri="http://schemas.openxmlformats.org/presentationml/2006/ole">
            <mc:AlternateContent xmlns:mc="http://schemas.openxmlformats.org/markup-compatibility/2006">
              <mc:Choice xmlns:v="urn:schemas-microsoft-com:vml" Requires="v">
                <p:oleObj spid="_x0000_s63410" name="" r:id="rId7" imgW="190500" imgH="228600" progId="Equation.3">
                  <p:embed/>
                </p:oleObj>
              </mc:Choice>
              <mc:Fallback>
                <p:oleObj name="" r:id="rId7" imgW="190500" imgH="228600" progId="Equation.3">
                  <p:embed/>
                  <p:pic>
                    <p:nvPicPr>
                      <p:cNvPr id="0" name="图片 634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0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标题 1"/>
          <p:cNvSpPr>
            <a:spLocks noGrp="1"/>
          </p:cNvSpPr>
          <p:nvPr>
            <p:ph type="title"/>
          </p:nvPr>
        </p:nvSpPr>
        <p:spPr/>
        <p:txBody>
          <a:bodyPr/>
          <a:lstStyle/>
          <a:p>
            <a:r>
              <a:rPr lang="zh-CN" altLang="en-US"/>
              <a:t>模拟实现方式</a:t>
            </a:r>
            <a:endParaRPr lang="zh-CN" altLang="en-US"/>
          </a:p>
        </p:txBody>
      </p:sp>
      <p:sp>
        <p:nvSpPr>
          <p:cNvPr id="65541" name="Text Box 172"/>
          <p:cNvSpPr txBox="1">
            <a:spLocks noChangeArrowheads="1"/>
          </p:cNvSpPr>
          <p:nvPr/>
        </p:nvSpPr>
        <p:spPr bwMode="auto">
          <a:xfrm>
            <a:off x="1071563" y="1857375"/>
            <a:ext cx="7286625" cy="3714750"/>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r>
              <a:rPr lang="zh-CN" altLang="en-US" sz="1800">
                <a:solidFill>
                  <a:schemeClr val="tx1"/>
                </a:solidFill>
                <a:latin typeface="宋体" panose="02010600030101010101" pitchFamily="2" charset="-122"/>
              </a:rPr>
              <a:t>图</a:t>
            </a:r>
            <a:r>
              <a:rPr lang="en-US" altLang="zh-CN" sz="1800">
                <a:solidFill>
                  <a:schemeClr val="tx1"/>
                </a:solidFill>
                <a:latin typeface="宋体" panose="02010600030101010101" pitchFamily="2" charset="-122"/>
              </a:rPr>
              <a:t>4-26  </a:t>
            </a:r>
            <a:r>
              <a:rPr lang="zh-CN" altLang="en-US" sz="1800">
                <a:solidFill>
                  <a:schemeClr val="tx1"/>
                </a:solidFill>
                <a:latin typeface="宋体" panose="02010600030101010101" pitchFamily="2" charset="-122"/>
              </a:rPr>
              <a:t>输入滤波与含配合滤波与反馈滤波的</a:t>
            </a:r>
            <a:r>
              <a:rPr lang="en-US" altLang="zh-CN" sz="1800">
                <a:solidFill>
                  <a:schemeClr val="tx1"/>
                </a:solidFill>
                <a:latin typeface="宋体" panose="02010600030101010101" pitchFamily="2" charset="-122"/>
              </a:rPr>
              <a:t>PI</a:t>
            </a:r>
            <a:r>
              <a:rPr lang="zh-CN" altLang="en-US" sz="1800">
                <a:solidFill>
                  <a:schemeClr val="tx1"/>
                </a:solidFill>
                <a:latin typeface="宋体" panose="02010600030101010101" pitchFamily="2" charset="-122"/>
              </a:rPr>
              <a:t>型电流调节器串联</a:t>
            </a:r>
            <a:endParaRPr lang="zh-CN" altLang="zh-CN" sz="1800">
              <a:solidFill>
                <a:schemeClr val="tx1"/>
              </a:solidFill>
            </a:endParaRPr>
          </a:p>
        </p:txBody>
      </p:sp>
      <p:sp>
        <p:nvSpPr>
          <p:cNvPr id="6554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38" name="Object 2"/>
          <p:cNvGraphicFramePr>
            <a:graphicFrameLocks noChangeAspect="1"/>
          </p:cNvGraphicFramePr>
          <p:nvPr/>
        </p:nvGraphicFramePr>
        <p:xfrm>
          <a:off x="1285875" y="1857375"/>
          <a:ext cx="6886575" cy="3071813"/>
        </p:xfrm>
        <a:graphic>
          <a:graphicData uri="http://schemas.openxmlformats.org/presentationml/2006/ole">
            <mc:AlternateContent xmlns:mc="http://schemas.openxmlformats.org/markup-compatibility/2006">
              <mc:Choice xmlns:v="urn:schemas-microsoft-com:vml" Requires="v">
                <p:oleObj spid="_x0000_s63866" name="" r:id="rId1" imgW="3823335" imgH="2296795" progId="Visio.Drawing.11">
                  <p:embed/>
                </p:oleObj>
              </mc:Choice>
              <mc:Fallback>
                <p:oleObj name="" r:id="rId1" imgW="3823335" imgH="2296795" progId="Visio.Drawing.11">
                  <p:embed/>
                  <p:pic>
                    <p:nvPicPr>
                      <p:cNvPr id="0" name="图片 63865"/>
                      <p:cNvPicPr>
                        <a:picLocks noChangeAspect="1" noChangeArrowheads="1"/>
                      </p:cNvPicPr>
                      <p:nvPr/>
                    </p:nvPicPr>
                    <p:blipFill>
                      <a:blip r:embed="rId2">
                        <a:extLst>
                          <a:ext uri="{28A0092B-C50C-407E-A947-70E740481C1C}">
                            <a14:useLocalDpi xmlns:a14="http://schemas.microsoft.com/office/drawing/2010/main" val="0"/>
                          </a:ext>
                        </a:extLst>
                      </a:blip>
                      <a:srcRect t="20804" b="8916"/>
                      <a:stretch>
                        <a:fillRect/>
                      </a:stretch>
                    </p:blipFill>
                    <p:spPr bwMode="auto">
                      <a:xfrm>
                        <a:off x="1285875" y="1857375"/>
                        <a:ext cx="6886575" cy="307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39" name="Picture 119"/>
          <p:cNvGraphicFramePr>
            <a:graphicFrameLocks noChangeAspect="1"/>
          </p:cNvGraphicFramePr>
          <p:nvPr/>
        </p:nvGraphicFramePr>
        <p:xfrm>
          <a:off x="2857500" y="5643563"/>
          <a:ext cx="2535238" cy="1071562"/>
        </p:xfrm>
        <a:graphic>
          <a:graphicData uri="http://schemas.openxmlformats.org/presentationml/2006/ole">
            <mc:AlternateContent xmlns:mc="http://schemas.openxmlformats.org/markup-compatibility/2006">
              <mc:Choice xmlns:v="urn:schemas-microsoft-com:vml" Requires="v">
                <p:oleObj spid="_x0000_s63867" name="" r:id="rId3" imgW="927100" imgH="393700" progId="Equation.3">
                  <p:embed/>
                </p:oleObj>
              </mc:Choice>
              <mc:Fallback>
                <p:oleObj name="" r:id="rId3" imgW="927100" imgH="393700" progId="Equation.3">
                  <p:embed/>
                  <p:pic>
                    <p:nvPicPr>
                      <p:cNvPr id="0" name="图片 638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5643563"/>
                        <a:ext cx="2535238"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标题 1"/>
          <p:cNvSpPr>
            <a:spLocks noGrp="1"/>
          </p:cNvSpPr>
          <p:nvPr>
            <p:ph type="title"/>
          </p:nvPr>
        </p:nvSpPr>
        <p:spPr>
          <a:xfrm>
            <a:off x="611560" y="548680"/>
            <a:ext cx="8162925" cy="646112"/>
          </a:xfrm>
        </p:spPr>
        <p:txBody>
          <a:bodyPr/>
          <a:lstStyle/>
          <a:p>
            <a:r>
              <a:rPr lang="zh-CN" altLang="en-US" sz="3600" b="1" dirty="0"/>
              <a:t>按照典型</a:t>
            </a:r>
            <a:r>
              <a:rPr lang="en-US" altLang="zh-CN" sz="3600" b="1" dirty="0"/>
              <a:t>Ⅱ</a:t>
            </a:r>
            <a:r>
              <a:rPr lang="zh-CN" altLang="en-US" sz="3600" b="1" dirty="0"/>
              <a:t>型系统设计的电流环降阶</a:t>
            </a:r>
            <a:endParaRPr lang="zh-CN" altLang="en-US" sz="3600" b="1" dirty="0"/>
          </a:p>
        </p:txBody>
      </p:sp>
      <p:sp>
        <p:nvSpPr>
          <p:cNvPr id="66568" name="内容占位符 2"/>
          <p:cNvSpPr>
            <a:spLocks noGrp="1"/>
          </p:cNvSpPr>
          <p:nvPr>
            <p:ph idx="1"/>
          </p:nvPr>
        </p:nvSpPr>
        <p:spPr/>
        <p:txBody>
          <a:bodyPr/>
          <a:lstStyle/>
          <a:p>
            <a:r>
              <a:rPr lang="zh-CN" altLang="en-US"/>
              <a:t>降阶前电流闭环传函</a:t>
            </a:r>
            <a:endParaRPr lang="en-US" altLang="zh-CN"/>
          </a:p>
          <a:p>
            <a:endParaRPr lang="en-US" altLang="zh-CN"/>
          </a:p>
          <a:p>
            <a:endParaRPr lang="en-US" altLang="zh-CN"/>
          </a:p>
          <a:p>
            <a:r>
              <a:rPr lang="zh-CN" altLang="en-US"/>
              <a:t>降阶后</a:t>
            </a:r>
            <a:endParaRPr lang="en-US" altLang="zh-CN"/>
          </a:p>
          <a:p>
            <a:endParaRPr lang="en-US" altLang="zh-CN"/>
          </a:p>
          <a:p>
            <a:endParaRPr lang="en-US" altLang="zh-CN"/>
          </a:p>
          <a:p>
            <a:r>
              <a:rPr lang="zh-CN" altLang="en-US"/>
              <a:t>近似条件</a:t>
            </a:r>
            <a:endParaRPr lang="zh-CN" altLang="en-US"/>
          </a:p>
        </p:txBody>
      </p:sp>
      <p:sp>
        <p:nvSpPr>
          <p:cNvPr id="6656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2" name="Picture 107"/>
          <p:cNvGraphicFramePr>
            <a:graphicFrameLocks noChangeAspect="1"/>
          </p:cNvGraphicFramePr>
          <p:nvPr/>
        </p:nvGraphicFramePr>
        <p:xfrm>
          <a:off x="827584" y="1772816"/>
          <a:ext cx="8137525" cy="1285875"/>
        </p:xfrm>
        <a:graphic>
          <a:graphicData uri="http://schemas.openxmlformats.org/presentationml/2006/ole">
            <mc:AlternateContent xmlns:mc="http://schemas.openxmlformats.org/markup-compatibility/2006">
              <mc:Choice xmlns:v="urn:schemas-microsoft-com:vml" Requires="v">
                <p:oleObj spid="_x0000_s65454" name="" r:id="rId1" imgW="3860800" imgH="609600" progId="Equation.3">
                  <p:embed/>
                </p:oleObj>
              </mc:Choice>
              <mc:Fallback>
                <p:oleObj name="" r:id="rId1" imgW="3860800" imgH="609600" progId="Equation.3">
                  <p:embed/>
                  <p:pic>
                    <p:nvPicPr>
                      <p:cNvPr id="0" name="图片 65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8137525"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3" name="Picture 121"/>
          <p:cNvGraphicFramePr>
            <a:graphicFrameLocks noChangeAspect="1"/>
          </p:cNvGraphicFramePr>
          <p:nvPr/>
        </p:nvGraphicFramePr>
        <p:xfrm>
          <a:off x="3707904" y="4365104"/>
          <a:ext cx="2428875" cy="942975"/>
        </p:xfrm>
        <a:graphic>
          <a:graphicData uri="http://schemas.openxmlformats.org/presentationml/2006/ole">
            <mc:AlternateContent xmlns:mc="http://schemas.openxmlformats.org/markup-compatibility/2006">
              <mc:Choice xmlns:v="urn:schemas-microsoft-com:vml" Requires="v">
                <p:oleObj spid="_x0000_s65455" name="" r:id="rId3" imgW="1104900" imgH="431800" progId="Equation.3">
                  <p:embed/>
                </p:oleObj>
              </mc:Choice>
              <mc:Fallback>
                <p:oleObj name="" r:id="rId3" imgW="1104900" imgH="431800" progId="Equation.3">
                  <p:embed/>
                  <p:pic>
                    <p:nvPicPr>
                      <p:cNvPr id="0" name="图片 654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365104"/>
                        <a:ext cx="242887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4" name="Picture 123"/>
          <p:cNvGraphicFramePr>
            <a:graphicFrameLocks noChangeAspect="1"/>
          </p:cNvGraphicFramePr>
          <p:nvPr/>
        </p:nvGraphicFramePr>
        <p:xfrm>
          <a:off x="2195736" y="5229200"/>
          <a:ext cx="2143125" cy="881062"/>
        </p:xfrm>
        <a:graphic>
          <a:graphicData uri="http://schemas.openxmlformats.org/presentationml/2006/ole">
            <mc:AlternateContent xmlns:mc="http://schemas.openxmlformats.org/markup-compatibility/2006">
              <mc:Choice xmlns:v="urn:schemas-microsoft-com:vml" Requires="v">
                <p:oleObj spid="_x0000_s65456" name="" r:id="rId5" imgW="1638300" imgH="673100" progId="Equation.DSMT4">
                  <p:embed/>
                </p:oleObj>
              </mc:Choice>
              <mc:Fallback>
                <p:oleObj name="" r:id="rId5" imgW="1638300" imgH="673100" progId="Equation.DSMT4">
                  <p:embed/>
                  <p:pic>
                    <p:nvPicPr>
                      <p:cNvPr id="0" name="图片 654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5229200"/>
                        <a:ext cx="2143125"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5" name="Picture 124"/>
          <p:cNvGraphicFramePr>
            <a:graphicFrameLocks noChangeAspect="1"/>
          </p:cNvGraphicFramePr>
          <p:nvPr/>
        </p:nvGraphicFramePr>
        <p:xfrm>
          <a:off x="5724128" y="5229200"/>
          <a:ext cx="1928812" cy="889000"/>
        </p:xfrm>
        <a:graphic>
          <a:graphicData uri="http://schemas.openxmlformats.org/presentationml/2006/ole">
            <mc:AlternateContent xmlns:mc="http://schemas.openxmlformats.org/markup-compatibility/2006">
              <mc:Choice xmlns:v="urn:schemas-microsoft-com:vml" Requires="v">
                <p:oleObj spid="_x0000_s65457" name="" r:id="rId7" imgW="1333500" imgH="622300" progId="Equation.DSMT4">
                  <p:embed/>
                </p:oleObj>
              </mc:Choice>
              <mc:Fallback>
                <p:oleObj name="" r:id="rId7" imgW="1333500" imgH="622300" progId="Equation.DSMT4">
                  <p:embed/>
                  <p:pic>
                    <p:nvPicPr>
                      <p:cNvPr id="0" name="图片 654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5229200"/>
                        <a:ext cx="19288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6" name="Picture 126"/>
          <p:cNvGraphicFramePr>
            <a:graphicFrameLocks noChangeAspect="1"/>
          </p:cNvGraphicFramePr>
          <p:nvPr/>
        </p:nvGraphicFramePr>
        <p:xfrm>
          <a:off x="2699792" y="3068960"/>
          <a:ext cx="2959100" cy="1143000"/>
        </p:xfrm>
        <a:graphic>
          <a:graphicData uri="http://schemas.openxmlformats.org/presentationml/2006/ole">
            <mc:AlternateContent xmlns:mc="http://schemas.openxmlformats.org/markup-compatibility/2006">
              <mc:Choice xmlns:v="urn:schemas-microsoft-com:vml" Requires="v">
                <p:oleObj spid="_x0000_s65458" name="" r:id="rId9" imgW="1677035" imgH="647700" progId="Equation.3">
                  <p:embed/>
                </p:oleObj>
              </mc:Choice>
              <mc:Fallback>
                <p:oleObj name="" r:id="rId9" imgW="1677035" imgH="647700" progId="Equation.3">
                  <p:embed/>
                  <p:pic>
                    <p:nvPicPr>
                      <p:cNvPr id="0" name="图片 654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792" y="3068960"/>
                        <a:ext cx="29591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标题 1"/>
          <p:cNvSpPr>
            <a:spLocks noGrp="1"/>
          </p:cNvSpPr>
          <p:nvPr>
            <p:ph type="title"/>
          </p:nvPr>
        </p:nvSpPr>
        <p:spPr/>
        <p:txBody>
          <a:bodyPr/>
          <a:lstStyle/>
          <a:p>
            <a:endParaRPr lang="zh-CN" altLang="en-US"/>
          </a:p>
        </p:txBody>
      </p:sp>
      <p:sp>
        <p:nvSpPr>
          <p:cNvPr id="67588" name="内容占位符 2"/>
          <p:cNvSpPr>
            <a:spLocks noGrp="1"/>
          </p:cNvSpPr>
          <p:nvPr>
            <p:ph idx="1"/>
          </p:nvPr>
        </p:nvSpPr>
        <p:spPr/>
        <p:txBody>
          <a:bodyPr/>
          <a:lstStyle/>
          <a:p>
            <a:r>
              <a:rPr lang="zh-CN" altLang="en-US" sz="2800" b="1" dirty="0"/>
              <a:t>总结</a:t>
            </a:r>
            <a:r>
              <a:rPr lang="zh-CN" altLang="en-US" sz="2800" dirty="0"/>
              <a:t>：按照典</a:t>
            </a:r>
            <a:r>
              <a:rPr lang="en-US" altLang="zh-CN" sz="2800" dirty="0"/>
              <a:t>Ⅱ</a:t>
            </a:r>
            <a:r>
              <a:rPr lang="zh-CN" altLang="en-US" sz="2800" dirty="0"/>
              <a:t>系统设计电流调节器，把双惯性环节的电流环控制对象近似地等效成只有</a:t>
            </a:r>
            <a:r>
              <a:rPr lang="zh-CN" altLang="en-US" sz="2800" dirty="0">
                <a:solidFill>
                  <a:srgbClr val="C00000"/>
                </a:solidFill>
              </a:rPr>
              <a:t>较小时间常数</a:t>
            </a:r>
            <a:r>
              <a:rPr lang="en-US" altLang="zh-CN" sz="2800" dirty="0">
                <a:solidFill>
                  <a:srgbClr val="C00000"/>
                </a:solidFill>
              </a:rPr>
              <a:t> </a:t>
            </a:r>
            <a:r>
              <a:rPr lang="zh-CN" altLang="en-US" sz="2800" dirty="0">
                <a:solidFill>
                  <a:srgbClr val="C00000"/>
                </a:solidFill>
              </a:rPr>
              <a:t>的一阶惯性环节</a:t>
            </a:r>
            <a:r>
              <a:rPr lang="zh-CN" altLang="en-US" sz="2800" dirty="0"/>
              <a:t>，加快了电流的跟随作用，只是按照典型</a:t>
            </a:r>
            <a:r>
              <a:rPr lang="en-US" altLang="zh-CN" sz="2800" dirty="0"/>
              <a:t>Ⅱ</a:t>
            </a:r>
            <a:r>
              <a:rPr lang="zh-CN" altLang="en-US" sz="2800" dirty="0"/>
              <a:t>系统设计的电流环</a:t>
            </a:r>
            <a:r>
              <a:rPr lang="zh-CN" altLang="en-US" sz="2800" dirty="0">
                <a:solidFill>
                  <a:srgbClr val="C00000"/>
                </a:solidFill>
              </a:rPr>
              <a:t>响应速度有所下降</a:t>
            </a:r>
            <a:r>
              <a:rPr lang="zh-CN" altLang="en-US" sz="2800" dirty="0"/>
              <a:t>。</a:t>
            </a:r>
            <a:endParaRPr lang="en-US" altLang="zh-CN" sz="2800" dirty="0"/>
          </a:p>
          <a:p>
            <a:r>
              <a:rPr lang="zh-CN" altLang="en-US" sz="2800" dirty="0"/>
              <a:t>不论把电流环校正成典型</a:t>
            </a:r>
            <a:r>
              <a:rPr lang="en-US" altLang="zh-CN" sz="2800" dirty="0"/>
              <a:t>Ⅰ</a:t>
            </a:r>
            <a:r>
              <a:rPr lang="zh-CN" altLang="en-US" sz="2800" dirty="0"/>
              <a:t>型系统还是典型</a:t>
            </a:r>
            <a:r>
              <a:rPr lang="en-US" altLang="zh-CN" sz="2800" dirty="0"/>
              <a:t>Ⅱ</a:t>
            </a:r>
            <a:r>
              <a:rPr lang="zh-CN" altLang="en-US" sz="2800" dirty="0"/>
              <a:t>型系统，其</a:t>
            </a:r>
            <a:r>
              <a:rPr lang="zh-CN" altLang="en-US" sz="2800" dirty="0">
                <a:solidFill>
                  <a:srgbClr val="C00000"/>
                </a:solidFill>
              </a:rPr>
              <a:t>动态响应速度均与 </a:t>
            </a:r>
            <a:r>
              <a:rPr lang="en-US" altLang="zh-CN" sz="2800" dirty="0">
                <a:solidFill>
                  <a:srgbClr val="C00000"/>
                </a:solidFill>
              </a:rPr>
              <a:t> </a:t>
            </a:r>
            <a:r>
              <a:rPr lang="zh-CN" altLang="en-US" sz="2800" dirty="0">
                <a:solidFill>
                  <a:srgbClr val="C00000"/>
                </a:solidFill>
              </a:rPr>
              <a:t> 有关</a:t>
            </a:r>
            <a:r>
              <a:rPr lang="zh-CN" altLang="en-US" sz="2800" dirty="0"/>
              <a:t>。所以要提高系统动态性能，须尽量减小电流环各环节的延时时间。</a:t>
            </a:r>
            <a:endParaRPr lang="zh-CN" altLang="en-US" sz="2800" dirty="0"/>
          </a:p>
          <a:p>
            <a:endParaRPr lang="zh-CN" altLang="en-US" dirty="0"/>
          </a:p>
          <a:p>
            <a:endParaRPr lang="zh-CN" altLang="en-US" dirty="0"/>
          </a:p>
        </p:txBody>
      </p:sp>
      <p:sp>
        <p:nvSpPr>
          <p:cNvPr id="675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7586" name="Picture 128"/>
          <p:cNvGraphicFramePr>
            <a:graphicFrameLocks noChangeAspect="1"/>
          </p:cNvGraphicFramePr>
          <p:nvPr/>
        </p:nvGraphicFramePr>
        <p:xfrm>
          <a:off x="5652120" y="3933056"/>
          <a:ext cx="428625" cy="447675"/>
        </p:xfrm>
        <a:graphic>
          <a:graphicData uri="http://schemas.openxmlformats.org/presentationml/2006/ole">
            <mc:AlternateContent xmlns:mc="http://schemas.openxmlformats.org/markup-compatibility/2006">
              <mc:Choice xmlns:v="urn:schemas-microsoft-com:vml" Requires="v">
                <p:oleObj spid="_x0000_s65726" name="" r:id="rId1" imgW="215900" imgH="228600" progId="Equation.DSMT4">
                  <p:embed/>
                </p:oleObj>
              </mc:Choice>
              <mc:Fallback>
                <p:oleObj name="" r:id="rId1" imgW="215900" imgH="228600" progId="Equation.DSMT4">
                  <p:embed/>
                  <p:pic>
                    <p:nvPicPr>
                      <p:cNvPr id="0" name="图片 657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933056"/>
                        <a:ext cx="4286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71538" y="1044575"/>
            <a:ext cx="8162925" cy="579438"/>
          </a:xfrm>
        </p:spPr>
        <p:txBody>
          <a:bodyPr/>
          <a:lstStyle/>
          <a:p>
            <a:pPr eaLnBrk="1" hangingPunct="1"/>
            <a:r>
              <a:rPr lang="en-US" altLang="zh-CN" sz="3200" dirty="0">
                <a:latin typeface="Times New Roman" panose="02020603050405020304" pitchFamily="18" charset="0"/>
              </a:rPr>
              <a:t> 1.  </a:t>
            </a:r>
            <a:r>
              <a:rPr lang="zh-CN" altLang="en-US" sz="3200" dirty="0">
                <a:latin typeface="Times New Roman" panose="02020603050405020304" pitchFamily="18" charset="0"/>
              </a:rPr>
              <a:t>稳态结构图和静特性</a:t>
            </a:r>
            <a:endParaRPr lang="zh-CN" altLang="en-US" sz="3200" dirty="0">
              <a:latin typeface="Times New Roman" panose="02020603050405020304" pitchFamily="18" charset="0"/>
            </a:endParaRPr>
          </a:p>
        </p:txBody>
      </p:sp>
      <p:sp>
        <p:nvSpPr>
          <p:cNvPr id="110595" name="Rectangle 3"/>
          <p:cNvSpPr>
            <a:spLocks noGrp="1" noChangeArrowheads="1"/>
          </p:cNvSpPr>
          <p:nvPr>
            <p:ph idx="1"/>
          </p:nvPr>
        </p:nvSpPr>
        <p:spPr>
          <a:xfrm>
            <a:off x="912813" y="1905000"/>
            <a:ext cx="8110537" cy="4692650"/>
          </a:xfrm>
        </p:spPr>
        <p:txBody>
          <a:bodyPr/>
          <a:lstStyle/>
          <a:p>
            <a:pPr eaLnBrk="1" hangingPunct="1"/>
            <a:r>
              <a:rPr lang="zh-CN" altLang="en-US" sz="2400" dirty="0">
                <a:latin typeface="Times New Roman" panose="02020603050405020304" pitchFamily="18" charset="0"/>
              </a:rPr>
              <a:t>转速调节器</a:t>
            </a:r>
            <a:r>
              <a:rPr lang="en-US" altLang="zh-CN" sz="2400" dirty="0">
                <a:latin typeface="Times New Roman" panose="02020603050405020304" pitchFamily="18" charset="0"/>
              </a:rPr>
              <a:t>ASR</a:t>
            </a:r>
            <a:r>
              <a:rPr lang="zh-CN" altLang="en-US" sz="2400" dirty="0">
                <a:latin typeface="Times New Roman" panose="02020603050405020304" pitchFamily="18" charset="0"/>
              </a:rPr>
              <a:t>的</a:t>
            </a:r>
            <a:r>
              <a:rPr lang="zh-CN" altLang="en-US" sz="2400" b="1" dirty="0">
                <a:solidFill>
                  <a:srgbClr val="C00000"/>
                </a:solidFill>
                <a:latin typeface="Times New Roman" panose="02020603050405020304" pitchFamily="18" charset="0"/>
              </a:rPr>
              <a:t>输出限幅电压</a:t>
            </a:r>
            <a:r>
              <a:rPr lang="zh-CN" altLang="en-US" sz="2400" dirty="0">
                <a:latin typeface="Times New Roman" panose="02020603050405020304" pitchFamily="18" charset="0"/>
              </a:rPr>
              <a:t>决定了电流给定的最大值，电流调节器</a:t>
            </a:r>
            <a:r>
              <a:rPr lang="en-US" altLang="zh-CN" sz="2400" dirty="0">
                <a:latin typeface="Times New Roman" panose="02020603050405020304" pitchFamily="18" charset="0"/>
              </a:rPr>
              <a:t>ACR</a:t>
            </a:r>
            <a:r>
              <a:rPr lang="zh-CN" altLang="en-US" sz="2400" dirty="0">
                <a:latin typeface="Times New Roman" panose="02020603050405020304" pitchFamily="18" charset="0"/>
              </a:rPr>
              <a:t>的</a:t>
            </a:r>
            <a:r>
              <a:rPr lang="zh-CN" altLang="en-US" sz="2400" b="1" dirty="0">
                <a:solidFill>
                  <a:srgbClr val="C00000"/>
                </a:solidFill>
                <a:latin typeface="Times New Roman" panose="02020603050405020304" pitchFamily="18" charset="0"/>
              </a:rPr>
              <a:t>输出限幅电压</a:t>
            </a:r>
            <a:r>
              <a:rPr lang="zh-CN" altLang="en-US" sz="2400" dirty="0">
                <a:latin typeface="Times New Roman" panose="02020603050405020304" pitchFamily="18" charset="0"/>
              </a:rPr>
              <a:t>限制了电力电子变换器的最大输出电压。</a:t>
            </a:r>
            <a:endParaRPr lang="en-US" altLang="zh-CN" sz="2400" dirty="0">
              <a:latin typeface="Times New Roman" panose="02020603050405020304" pitchFamily="18" charset="0"/>
            </a:endParaRPr>
          </a:p>
          <a:p>
            <a:pPr eaLnBrk="1" hangingPunct="1"/>
            <a:r>
              <a:rPr lang="zh-CN" altLang="en-US" sz="2400" dirty="0"/>
              <a:t>对于静特性来说，只有转速调节器饱和与不饱和两种情况，</a:t>
            </a:r>
            <a:r>
              <a:rPr lang="zh-CN" altLang="en-US" sz="2400" b="1" dirty="0">
                <a:solidFill>
                  <a:srgbClr val="C00000"/>
                </a:solidFill>
              </a:rPr>
              <a:t>设计合理的</a:t>
            </a:r>
            <a:r>
              <a:rPr lang="zh-CN" altLang="en-US" sz="2400" dirty="0"/>
              <a:t>电流调节器不进入饱和状态 。</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当调节器饱和时，输出达到限幅值，输入量的变化不再影响输出，除非有反向的输入信号使调节器退出饱和； </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当调节器不饱和时，</a:t>
            </a:r>
            <a:r>
              <a:rPr lang="en-US" altLang="zh-CN" sz="2400" dirty="0">
                <a:latin typeface="Times New Roman" panose="02020603050405020304" pitchFamily="18" charset="0"/>
              </a:rPr>
              <a:t>PI</a:t>
            </a:r>
            <a:r>
              <a:rPr lang="zh-CN" altLang="en-US" sz="2400" dirty="0">
                <a:latin typeface="Times New Roman" panose="02020603050405020304" pitchFamily="18" charset="0"/>
              </a:rPr>
              <a:t>调节器工作在线性调节状态，其作用是使输入偏差电压在稳态时为零。</a:t>
            </a:r>
            <a:endParaRPr lang="zh-CN" altLang="en-US" sz="2400" dirty="0">
              <a:latin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标题 1"/>
          <p:cNvSpPr>
            <a:spLocks noGrp="1"/>
          </p:cNvSpPr>
          <p:nvPr>
            <p:ph type="title"/>
          </p:nvPr>
        </p:nvSpPr>
        <p:spPr/>
        <p:txBody>
          <a:bodyPr/>
          <a:lstStyle/>
          <a:p>
            <a:endParaRPr lang="zh-CN" altLang="en-US"/>
          </a:p>
        </p:txBody>
      </p:sp>
      <p:sp>
        <p:nvSpPr>
          <p:cNvPr id="68616" name="内容占位符 2"/>
          <p:cNvSpPr>
            <a:spLocks noGrp="1"/>
          </p:cNvSpPr>
          <p:nvPr>
            <p:ph idx="1"/>
          </p:nvPr>
        </p:nvSpPr>
        <p:spPr/>
        <p:txBody>
          <a:bodyPr/>
          <a:lstStyle/>
          <a:p>
            <a:r>
              <a:rPr lang="zh-CN" altLang="en-US" sz="2400" b="1" dirty="0"/>
              <a:t>例题</a:t>
            </a:r>
            <a:r>
              <a:rPr lang="en-US" altLang="zh-CN" sz="2400" b="1" dirty="0"/>
              <a:t>4-2   </a:t>
            </a:r>
            <a:r>
              <a:rPr lang="zh-CN" altLang="en-US" sz="2400" dirty="0"/>
              <a:t>电机参数同例题</a:t>
            </a:r>
            <a:r>
              <a:rPr lang="en-US" altLang="zh-CN" sz="2400" dirty="0"/>
              <a:t>4-1</a:t>
            </a:r>
            <a:r>
              <a:rPr lang="zh-CN" altLang="en-US" sz="2400" dirty="0"/>
              <a:t>。</a:t>
            </a:r>
            <a:endParaRPr lang="zh-CN" altLang="en-US" sz="2400" dirty="0"/>
          </a:p>
          <a:p>
            <a:r>
              <a:rPr lang="zh-CN" altLang="en-US" sz="2400" b="1" dirty="0"/>
              <a:t>设计要求</a:t>
            </a:r>
            <a:r>
              <a:rPr lang="en-US" altLang="zh-CN" sz="2400" dirty="0"/>
              <a:t>  </a:t>
            </a:r>
            <a:r>
              <a:rPr lang="zh-CN" altLang="en-US" sz="2400" dirty="0"/>
              <a:t>按照典型</a:t>
            </a:r>
            <a:r>
              <a:rPr lang="en-US" altLang="zh-CN" sz="2400" dirty="0"/>
              <a:t>Ⅱ</a:t>
            </a:r>
            <a:r>
              <a:rPr lang="zh-CN" altLang="en-US" sz="2400" dirty="0"/>
              <a:t>型系统设计电流调节器，要求电流超调量      </a:t>
            </a:r>
            <a:r>
              <a:rPr lang="en-US" altLang="zh-CN" sz="2400" dirty="0"/>
              <a:t> </a:t>
            </a:r>
            <a:r>
              <a:rPr lang="zh-CN" altLang="en-US" sz="2400" dirty="0"/>
              <a:t>        。</a:t>
            </a:r>
            <a:endParaRPr lang="en-US" altLang="zh-CN" sz="2400" dirty="0"/>
          </a:p>
          <a:p>
            <a:r>
              <a:rPr lang="en-US" altLang="zh-CN" sz="2400" dirty="0"/>
              <a:t>1</a:t>
            </a:r>
            <a:r>
              <a:rPr lang="zh-CN" altLang="en-US" sz="2400" dirty="0"/>
              <a:t>）确定时间常数同例题</a:t>
            </a:r>
            <a:r>
              <a:rPr lang="en-US" altLang="zh-CN" sz="2400" dirty="0"/>
              <a:t>4-1</a:t>
            </a:r>
            <a:endParaRPr lang="zh-CN" altLang="en-US" sz="2400" dirty="0"/>
          </a:p>
          <a:p>
            <a:r>
              <a:rPr lang="en-US" altLang="zh-CN" sz="2400" dirty="0"/>
              <a:t>2</a:t>
            </a:r>
            <a:r>
              <a:rPr lang="zh-CN" altLang="en-US" sz="2400" dirty="0"/>
              <a:t>）选择电流调节器结构</a:t>
            </a:r>
            <a:endParaRPr lang="en-US" altLang="zh-CN" sz="2400" dirty="0"/>
          </a:p>
          <a:p>
            <a:r>
              <a:rPr lang="zh-CN" altLang="en-US" sz="2400" dirty="0"/>
              <a:t>    </a:t>
            </a:r>
            <a:r>
              <a:rPr lang="en-US" altLang="zh-CN" sz="2400" dirty="0"/>
              <a:t>=0.0144s</a:t>
            </a:r>
            <a:r>
              <a:rPr lang="zh-CN" altLang="en-US" sz="2400" dirty="0"/>
              <a:t>，  </a:t>
            </a:r>
            <a:r>
              <a:rPr lang="en-US" altLang="zh-CN" sz="2400" dirty="0"/>
              <a:t> =0.000725s</a:t>
            </a:r>
            <a:r>
              <a:rPr lang="zh-CN" altLang="en-US" sz="2400" dirty="0"/>
              <a:t>，满足     </a:t>
            </a:r>
            <a:r>
              <a:rPr lang="en-US" altLang="zh-CN" sz="2400" dirty="0"/>
              <a:t> </a:t>
            </a:r>
            <a:r>
              <a:rPr lang="zh-CN" altLang="en-US" sz="2400" dirty="0"/>
              <a:t>          ，故将电流环控制对象中大惯性环节做降阶处理。</a:t>
            </a:r>
            <a:endParaRPr lang="en-US" altLang="zh-CN" sz="2400" dirty="0"/>
          </a:p>
          <a:p>
            <a:r>
              <a:rPr lang="zh-CN" altLang="en-US" sz="2400" dirty="0"/>
              <a:t>为保证稳态电流无差，按典型</a:t>
            </a:r>
            <a:r>
              <a:rPr lang="en-US" altLang="zh-CN" sz="2400" dirty="0"/>
              <a:t>Ⅱ</a:t>
            </a:r>
            <a:r>
              <a:rPr lang="zh-CN" altLang="en-US" sz="2400" dirty="0"/>
              <a:t>型系统设计电流调节器。因此可用</a:t>
            </a:r>
            <a:r>
              <a:rPr lang="en-US" altLang="zh-CN" sz="2400" dirty="0"/>
              <a:t>PI</a:t>
            </a:r>
            <a:r>
              <a:rPr lang="zh-CN" altLang="en-US" sz="2400" dirty="0"/>
              <a:t>型电流调节器，在输入部分加入低通滤波器，滤波时间常数为</a:t>
            </a:r>
            <a:r>
              <a:rPr lang="en-US" altLang="zh-CN" sz="2400" dirty="0"/>
              <a:t>4</a:t>
            </a:r>
            <a:r>
              <a:rPr lang="zh-CN" altLang="en-US" sz="2400" dirty="0"/>
              <a:t>倍</a:t>
            </a:r>
            <a:r>
              <a:rPr lang="en-US" altLang="zh-CN" sz="2400" dirty="0"/>
              <a:t> </a:t>
            </a:r>
            <a:r>
              <a:rPr lang="zh-CN" altLang="en-US" sz="2400" dirty="0"/>
              <a:t>，即为</a:t>
            </a:r>
            <a:r>
              <a:rPr lang="en-US" altLang="zh-CN" sz="2400" dirty="0"/>
              <a:t>0.0029s</a:t>
            </a:r>
            <a:r>
              <a:rPr lang="zh-CN" altLang="en-US" sz="2400" dirty="0"/>
              <a:t>。</a:t>
            </a:r>
            <a:endParaRPr lang="zh-CN" altLang="en-US" sz="2800" dirty="0"/>
          </a:p>
          <a:p>
            <a:endParaRPr lang="zh-CN" altLang="en-US" sz="2800" dirty="0"/>
          </a:p>
          <a:p>
            <a:endParaRPr lang="zh-CN" altLang="en-US" sz="2800" dirty="0"/>
          </a:p>
          <a:p>
            <a:endParaRPr lang="zh-CN" altLang="en-US" dirty="0"/>
          </a:p>
        </p:txBody>
      </p:sp>
      <p:sp>
        <p:nvSpPr>
          <p:cNvPr id="686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610" name="Picture 129"/>
          <p:cNvGraphicFramePr>
            <a:graphicFrameLocks noChangeAspect="1"/>
          </p:cNvGraphicFramePr>
          <p:nvPr/>
        </p:nvGraphicFramePr>
        <p:xfrm>
          <a:off x="2339752" y="2132856"/>
          <a:ext cx="1000125" cy="428625"/>
        </p:xfrm>
        <a:graphic>
          <a:graphicData uri="http://schemas.openxmlformats.org/presentationml/2006/ole">
            <mc:AlternateContent xmlns:mc="http://schemas.openxmlformats.org/markup-compatibility/2006">
              <mc:Choice xmlns:v="urn:schemas-microsoft-com:vml" Requires="v">
                <p:oleObj spid="_x0000_s67502" name="" r:id="rId1" imgW="533400" imgH="228600" progId="Equation.3">
                  <p:embed/>
                </p:oleObj>
              </mc:Choice>
              <mc:Fallback>
                <p:oleObj name="" r:id="rId1" imgW="533400" imgH="228600" progId="Equation.3">
                  <p:embed/>
                  <p:pic>
                    <p:nvPicPr>
                      <p:cNvPr id="0" name="图片 67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132856"/>
                        <a:ext cx="10001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611" name="Picture 130"/>
          <p:cNvGraphicFramePr>
            <a:graphicFrameLocks noChangeAspect="1"/>
          </p:cNvGraphicFramePr>
          <p:nvPr/>
        </p:nvGraphicFramePr>
        <p:xfrm>
          <a:off x="0" y="0"/>
          <a:ext cx="171450" cy="238125"/>
        </p:xfrm>
        <a:graphic>
          <a:graphicData uri="http://schemas.openxmlformats.org/presentationml/2006/ole">
            <mc:AlternateContent xmlns:mc="http://schemas.openxmlformats.org/markup-compatibility/2006">
              <mc:Choice xmlns:v="urn:schemas-microsoft-com:vml" Requires="v">
                <p:oleObj spid="_x0000_s67503" name="" r:id="rId3" imgW="127000" imgH="177800" progId="Equation.3">
                  <p:embed/>
                </p:oleObj>
              </mc:Choice>
              <mc:Fallback>
                <p:oleObj name="" r:id="rId3" imgW="127000" imgH="177800" progId="Equation.3">
                  <p:embed/>
                  <p:pic>
                    <p:nvPicPr>
                      <p:cNvPr id="0" name="图片 675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145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612" name="Object 5"/>
          <p:cNvGraphicFramePr>
            <a:graphicFrameLocks noChangeAspect="1"/>
          </p:cNvGraphicFramePr>
          <p:nvPr/>
        </p:nvGraphicFramePr>
        <p:xfrm>
          <a:off x="1043608" y="3429000"/>
          <a:ext cx="357187" cy="496887"/>
        </p:xfrm>
        <a:graphic>
          <a:graphicData uri="http://schemas.openxmlformats.org/presentationml/2006/ole">
            <mc:AlternateContent xmlns:mc="http://schemas.openxmlformats.org/markup-compatibility/2006">
              <mc:Choice xmlns:v="urn:schemas-microsoft-com:vml" Requires="v">
                <p:oleObj spid="_x0000_s67504" name="" r:id="rId5" imgW="127000" imgH="177800" progId="Equation.3">
                  <p:embed/>
                </p:oleObj>
              </mc:Choice>
              <mc:Fallback>
                <p:oleObj name="" r:id="rId5" imgW="127000" imgH="177800" progId="Equation.3">
                  <p:embed/>
                  <p:pic>
                    <p:nvPicPr>
                      <p:cNvPr id="0" name="图片 675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429000"/>
                        <a:ext cx="357187"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613" name="Picture 131"/>
          <p:cNvGraphicFramePr>
            <a:graphicFrameLocks noChangeAspect="1"/>
          </p:cNvGraphicFramePr>
          <p:nvPr/>
        </p:nvGraphicFramePr>
        <p:xfrm>
          <a:off x="2555776" y="3432994"/>
          <a:ext cx="500063" cy="500062"/>
        </p:xfrm>
        <a:graphic>
          <a:graphicData uri="http://schemas.openxmlformats.org/presentationml/2006/ole">
            <mc:AlternateContent xmlns:mc="http://schemas.openxmlformats.org/markup-compatibility/2006">
              <mc:Choice xmlns:v="urn:schemas-microsoft-com:vml" Requires="v">
                <p:oleObj spid="_x0000_s67505" name="" r:id="rId6" imgW="177800" imgH="177800" progId="Equation.3">
                  <p:embed/>
                </p:oleObj>
              </mc:Choice>
              <mc:Fallback>
                <p:oleObj name="" r:id="rId6" imgW="177800" imgH="177800" progId="Equation.3">
                  <p:embed/>
                  <p:pic>
                    <p:nvPicPr>
                      <p:cNvPr id="0" name="图片 675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3432994"/>
                        <a:ext cx="5000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614" name="Picture 132"/>
          <p:cNvGraphicFramePr>
            <a:graphicFrameLocks noChangeAspect="1"/>
          </p:cNvGraphicFramePr>
          <p:nvPr/>
        </p:nvGraphicFramePr>
        <p:xfrm>
          <a:off x="5563716" y="3501008"/>
          <a:ext cx="952500" cy="357187"/>
        </p:xfrm>
        <a:graphic>
          <a:graphicData uri="http://schemas.openxmlformats.org/presentationml/2006/ole">
            <mc:AlternateContent xmlns:mc="http://schemas.openxmlformats.org/markup-compatibility/2006">
              <mc:Choice xmlns:v="urn:schemas-microsoft-com:vml" Requires="v">
                <p:oleObj spid="_x0000_s67506" name="" r:id="rId8" imgW="610235" imgH="228600" progId="Equation.DSMT4">
                  <p:embed/>
                </p:oleObj>
              </mc:Choice>
              <mc:Fallback>
                <p:oleObj name="" r:id="rId8" imgW="610235" imgH="228600" progId="Equation.DSMT4">
                  <p:embed/>
                  <p:pic>
                    <p:nvPicPr>
                      <p:cNvPr id="0" name="图片 675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3716" y="3501008"/>
                        <a:ext cx="9525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标题 1"/>
          <p:cNvSpPr>
            <a:spLocks noGrp="1"/>
          </p:cNvSpPr>
          <p:nvPr>
            <p:ph type="title"/>
          </p:nvPr>
        </p:nvSpPr>
        <p:spPr/>
        <p:txBody>
          <a:bodyPr/>
          <a:lstStyle/>
          <a:p>
            <a:endParaRPr lang="zh-CN" altLang="en-US"/>
          </a:p>
        </p:txBody>
      </p:sp>
      <p:sp>
        <p:nvSpPr>
          <p:cNvPr id="69637" name="内容占位符 2"/>
          <p:cNvSpPr>
            <a:spLocks noGrp="1"/>
          </p:cNvSpPr>
          <p:nvPr>
            <p:ph idx="1"/>
          </p:nvPr>
        </p:nvSpPr>
        <p:spPr/>
        <p:txBody>
          <a:bodyPr/>
          <a:lstStyle/>
          <a:p>
            <a:r>
              <a:rPr lang="zh-CN" altLang="en-US" sz="2800"/>
              <a:t>（</a:t>
            </a:r>
            <a:r>
              <a:rPr lang="en-US" altLang="zh-CN" sz="2800"/>
              <a:t>3</a:t>
            </a:r>
            <a:r>
              <a:rPr lang="zh-CN" altLang="en-US" sz="2800"/>
              <a:t>）计算电流调节器参数</a:t>
            </a:r>
            <a:endParaRPr lang="zh-CN" altLang="en-US" sz="2800"/>
          </a:p>
          <a:p>
            <a:r>
              <a:rPr lang="zh-CN" altLang="en-US" sz="2800"/>
              <a:t>电流调节器超前时间常数：</a:t>
            </a:r>
            <a:r>
              <a:rPr lang="en-US" altLang="zh-CN" sz="2800"/>
              <a:t> </a:t>
            </a:r>
            <a:r>
              <a:rPr lang="zh-CN" altLang="en-US" sz="2800"/>
              <a:t>                  </a:t>
            </a:r>
            <a:endParaRPr lang="en-US" altLang="zh-CN" sz="2800"/>
          </a:p>
          <a:p>
            <a:r>
              <a:rPr lang="zh-CN" altLang="en-US" sz="2800"/>
              <a:t>              </a:t>
            </a:r>
            <a:r>
              <a:rPr lang="en-US" altLang="zh-CN" sz="2800"/>
              <a:t>=0.003625s</a:t>
            </a:r>
            <a:r>
              <a:rPr lang="zh-CN" altLang="en-US" sz="2800"/>
              <a:t>。</a:t>
            </a:r>
            <a:endParaRPr lang="en-US" altLang="zh-CN" sz="2800"/>
          </a:p>
          <a:p>
            <a:r>
              <a:rPr lang="zh-CN" altLang="en-US" sz="2800"/>
              <a:t>比例系数：</a:t>
            </a:r>
            <a:endParaRPr lang="en-US" altLang="zh-CN" sz="2800"/>
          </a:p>
          <a:p>
            <a:endParaRPr lang="zh-CN" altLang="en-US" sz="2800"/>
          </a:p>
          <a:p>
            <a:endParaRPr lang="en-US" altLang="zh-CN"/>
          </a:p>
          <a:p>
            <a:r>
              <a:rPr lang="zh-CN" altLang="en-US"/>
              <a:t>（</a:t>
            </a:r>
            <a:r>
              <a:rPr lang="en-US" altLang="zh-CN"/>
              <a:t>4</a:t>
            </a:r>
            <a:r>
              <a:rPr lang="zh-CN" altLang="en-US"/>
              <a:t>）校验近似条件</a:t>
            </a:r>
            <a:br>
              <a:rPr lang="zh-CN" altLang="en-US"/>
            </a:br>
            <a:endParaRPr lang="zh-CN" altLang="en-US"/>
          </a:p>
        </p:txBody>
      </p:sp>
      <p:sp>
        <p:nvSpPr>
          <p:cNvPr id="6963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9634" name="Picture 134"/>
          <p:cNvGraphicFramePr>
            <a:graphicFrameLocks noChangeAspect="1"/>
          </p:cNvGraphicFramePr>
          <p:nvPr/>
        </p:nvGraphicFramePr>
        <p:xfrm>
          <a:off x="971600" y="2281436"/>
          <a:ext cx="1428750" cy="571500"/>
        </p:xfrm>
        <a:graphic>
          <a:graphicData uri="http://schemas.openxmlformats.org/presentationml/2006/ole">
            <mc:AlternateContent xmlns:mc="http://schemas.openxmlformats.org/markup-compatibility/2006">
              <mc:Choice xmlns:v="urn:schemas-microsoft-com:vml" Requires="v">
                <p:oleObj spid="_x0000_s67962" name="" r:id="rId1" imgW="571500" imgH="228600" progId="Equation.3">
                  <p:embed/>
                </p:oleObj>
              </mc:Choice>
              <mc:Fallback>
                <p:oleObj name="" r:id="rId1" imgW="571500" imgH="228600" progId="Equation.3">
                  <p:embed/>
                  <p:pic>
                    <p:nvPicPr>
                      <p:cNvPr id="0" name="图片 679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81436"/>
                        <a:ext cx="1428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9635" name="Object 3"/>
          <p:cNvGraphicFramePr>
            <a:graphicFrameLocks noChangeAspect="1"/>
          </p:cNvGraphicFramePr>
          <p:nvPr/>
        </p:nvGraphicFramePr>
        <p:xfrm>
          <a:off x="1712913" y="3501008"/>
          <a:ext cx="6716712" cy="785812"/>
        </p:xfrm>
        <a:graphic>
          <a:graphicData uri="http://schemas.openxmlformats.org/presentationml/2006/ole">
            <mc:AlternateContent xmlns:mc="http://schemas.openxmlformats.org/markup-compatibility/2006">
              <mc:Choice xmlns:v="urn:schemas-microsoft-com:vml" Requires="v">
                <p:oleObj spid="_x0000_s67963" name="" r:id="rId3" imgW="5346700" imgH="622300" progId="Equation.DSMT4">
                  <p:embed/>
                </p:oleObj>
              </mc:Choice>
              <mc:Fallback>
                <p:oleObj name="" r:id="rId3" imgW="5346700" imgH="622300" progId="Equation.DSMT4">
                  <p:embed/>
                  <p:pic>
                    <p:nvPicPr>
                      <p:cNvPr id="0" name="图片 679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3501008"/>
                        <a:ext cx="671671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内容占位符 2"/>
          <p:cNvSpPr>
            <a:spLocks noGrp="1"/>
          </p:cNvSpPr>
          <p:nvPr>
            <p:ph idx="1"/>
          </p:nvPr>
        </p:nvSpPr>
        <p:spPr>
          <a:xfrm>
            <a:off x="647700" y="908720"/>
            <a:ext cx="7848600" cy="4829175"/>
          </a:xfrm>
        </p:spPr>
        <p:txBody>
          <a:bodyPr/>
          <a:lstStyle/>
          <a:p>
            <a:r>
              <a:rPr lang="zh-CN" altLang="en-US" sz="2800" dirty="0"/>
              <a:t>电流环截止频率：</a:t>
            </a:r>
            <a:endParaRPr lang="zh-CN" altLang="en-US" sz="2800" dirty="0"/>
          </a:p>
          <a:p>
            <a:r>
              <a:rPr lang="en-US" altLang="zh-CN" sz="2800" dirty="0"/>
              <a:t>1</a:t>
            </a:r>
            <a:r>
              <a:rPr lang="zh-CN" altLang="en-US" sz="2800" dirty="0"/>
              <a:t>）校验 </a:t>
            </a:r>
            <a:r>
              <a:rPr lang="en-US" altLang="zh-CN" sz="2800" dirty="0"/>
              <a:t>PWM</a:t>
            </a:r>
            <a:r>
              <a:rPr lang="zh-CN" altLang="en-US" sz="2800" dirty="0"/>
              <a:t>变换器传递函数的近似条件：满足近似条件</a:t>
            </a:r>
            <a:endParaRPr lang="zh-CN" altLang="en-US" sz="2800" dirty="0"/>
          </a:p>
          <a:p>
            <a:r>
              <a:rPr lang="en-US" altLang="zh-CN" sz="2800" dirty="0"/>
              <a:t>2</a:t>
            </a:r>
            <a:r>
              <a:rPr lang="zh-CN" altLang="en-US" sz="2800" dirty="0"/>
              <a:t>）校验忽略反电动势变化对电流环动态影响的条件：满足近似条件</a:t>
            </a:r>
            <a:endParaRPr lang="zh-CN" altLang="en-US" sz="2800" dirty="0"/>
          </a:p>
          <a:p>
            <a:r>
              <a:rPr lang="en-US" altLang="zh-CN" sz="2800" dirty="0"/>
              <a:t>3</a:t>
            </a:r>
            <a:r>
              <a:rPr lang="zh-CN" altLang="en-US" sz="2800" dirty="0"/>
              <a:t>）校验电流环小时间常数近似处理条件：满足近似条件</a:t>
            </a:r>
            <a:endParaRPr lang="zh-CN" altLang="en-US" sz="2800" dirty="0"/>
          </a:p>
          <a:p>
            <a:r>
              <a:rPr lang="en-US" altLang="zh-CN" sz="2800" dirty="0"/>
              <a:t> 4</a:t>
            </a:r>
            <a:r>
              <a:rPr lang="zh-CN" altLang="en-US" sz="2800" dirty="0"/>
              <a:t>）校验大惯性环节近似处理条件</a:t>
            </a:r>
            <a:endParaRPr lang="zh-CN" altLang="en-US" sz="2800" dirty="0"/>
          </a:p>
          <a:p>
            <a:r>
              <a:rPr lang="en-US" altLang="zh-CN" sz="2800" dirty="0"/>
              <a:t>   </a:t>
            </a:r>
            <a:r>
              <a:rPr lang="zh-CN" altLang="en-US" sz="2800" dirty="0"/>
              <a:t>                                    满足近似条件</a:t>
            </a:r>
            <a:endParaRPr lang="zh-CN" altLang="en-US" sz="2800" dirty="0"/>
          </a:p>
          <a:p>
            <a:endParaRPr lang="zh-CN" altLang="en-US" dirty="0"/>
          </a:p>
        </p:txBody>
      </p:sp>
      <p:sp>
        <p:nvSpPr>
          <p:cNvPr id="706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0658" name="Picture 136"/>
          <p:cNvGraphicFramePr>
            <a:graphicFrameLocks noChangeAspect="1"/>
          </p:cNvGraphicFramePr>
          <p:nvPr/>
        </p:nvGraphicFramePr>
        <p:xfrm>
          <a:off x="3275856" y="1844824"/>
          <a:ext cx="4102100" cy="571500"/>
        </p:xfrm>
        <a:graphic>
          <a:graphicData uri="http://schemas.openxmlformats.org/presentationml/2006/ole">
            <mc:AlternateContent xmlns:mc="http://schemas.openxmlformats.org/markup-compatibility/2006">
              <mc:Choice xmlns:v="urn:schemas-microsoft-com:vml" Requires="v">
                <p:oleObj spid="_x0000_s69174" name="" r:id="rId1" imgW="3491230" imgH="482600" progId="Equation.DSMT4">
                  <p:embed/>
                </p:oleObj>
              </mc:Choice>
              <mc:Fallback>
                <p:oleObj name="" r:id="rId1" imgW="3491230" imgH="482600" progId="Equation.DSMT4">
                  <p:embed/>
                  <p:pic>
                    <p:nvPicPr>
                      <p:cNvPr id="0" name="图片 691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844824"/>
                        <a:ext cx="41021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0659" name="Picture 137"/>
          <p:cNvGraphicFramePr>
            <a:graphicFrameLocks noChangeAspect="1"/>
          </p:cNvGraphicFramePr>
          <p:nvPr/>
        </p:nvGraphicFramePr>
        <p:xfrm>
          <a:off x="8286750" y="1857375"/>
          <a:ext cx="469900" cy="428625"/>
        </p:xfrm>
        <a:graphic>
          <a:graphicData uri="http://schemas.openxmlformats.org/presentationml/2006/ole">
            <mc:AlternateContent xmlns:mc="http://schemas.openxmlformats.org/markup-compatibility/2006">
              <mc:Choice xmlns:v="urn:schemas-microsoft-com:vml" Requires="v">
                <p:oleObj spid="_x0000_s69175" name="公式" r:id="rId3" imgW="215900" imgH="203200" progId="Equation.3">
                  <p:embed/>
                </p:oleObj>
              </mc:Choice>
              <mc:Fallback>
                <p:oleObj name="公式" r:id="rId3" imgW="215900" imgH="203200" progId="Equation.3">
                  <p:embed/>
                  <p:pic>
                    <p:nvPicPr>
                      <p:cNvPr id="0" name="图片 69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0" y="1857375"/>
                        <a:ext cx="4699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0660" name="Picture 54"/>
          <p:cNvGraphicFramePr>
            <a:graphicFrameLocks noChangeAspect="1"/>
          </p:cNvGraphicFramePr>
          <p:nvPr/>
        </p:nvGraphicFramePr>
        <p:xfrm>
          <a:off x="1284734" y="4641949"/>
          <a:ext cx="3143250" cy="803275"/>
        </p:xfrm>
        <a:graphic>
          <a:graphicData uri="http://schemas.openxmlformats.org/presentationml/2006/ole">
            <mc:AlternateContent xmlns:mc="http://schemas.openxmlformats.org/markup-compatibility/2006">
              <mc:Choice xmlns:v="urn:schemas-microsoft-com:vml" Requires="v">
                <p:oleObj spid="_x0000_s69176" name="" r:id="rId5" imgW="1676400" imgH="431800" progId="Equation.3">
                  <p:embed/>
                </p:oleObj>
              </mc:Choice>
              <mc:Fallback>
                <p:oleObj name="" r:id="rId5" imgW="1676400" imgH="431800" progId="Equation.3">
                  <p:embed/>
                  <p:pic>
                    <p:nvPicPr>
                      <p:cNvPr id="0" name="图片 69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734" y="4641949"/>
                        <a:ext cx="314325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2" name="标题 1"/>
          <p:cNvSpPr>
            <a:spLocks noGrp="1"/>
          </p:cNvSpPr>
          <p:nvPr>
            <p:ph type="title"/>
          </p:nvPr>
        </p:nvSpPr>
        <p:spPr>
          <a:xfrm>
            <a:off x="539552" y="542628"/>
            <a:ext cx="8162925" cy="1446212"/>
          </a:xfrm>
        </p:spPr>
        <p:txBody>
          <a:bodyPr/>
          <a:lstStyle/>
          <a:p>
            <a:r>
              <a:rPr lang="zh-CN" altLang="en-US" dirty="0"/>
              <a:t>计算调节器电阻和电容</a:t>
            </a:r>
            <a:br>
              <a:rPr lang="zh-CN" altLang="en-US" dirty="0"/>
            </a:br>
            <a:endParaRPr lang="zh-CN" altLang="en-US" dirty="0"/>
          </a:p>
        </p:txBody>
      </p:sp>
      <p:sp>
        <p:nvSpPr>
          <p:cNvPr id="71693" name="内容占位符 2"/>
          <p:cNvSpPr>
            <a:spLocks noGrp="1"/>
          </p:cNvSpPr>
          <p:nvPr>
            <p:ph idx="1"/>
          </p:nvPr>
        </p:nvSpPr>
        <p:spPr>
          <a:xfrm>
            <a:off x="647700" y="1268760"/>
            <a:ext cx="7848600" cy="4829175"/>
          </a:xfrm>
        </p:spPr>
        <p:txBody>
          <a:bodyPr/>
          <a:lstStyle/>
          <a:p>
            <a:r>
              <a:rPr lang="zh-CN" altLang="en-US" sz="2800" dirty="0"/>
              <a:t>电流调节器原理图如图</a:t>
            </a:r>
            <a:r>
              <a:rPr lang="en-US" altLang="zh-CN" sz="2800" dirty="0"/>
              <a:t>4-26</a:t>
            </a:r>
            <a:r>
              <a:rPr lang="zh-CN" altLang="en-US" sz="2800" dirty="0"/>
              <a:t>所示，按所用运算放大器取</a:t>
            </a:r>
            <a:r>
              <a:rPr lang="en-US" altLang="zh-CN" sz="2800" dirty="0"/>
              <a:t> </a:t>
            </a:r>
            <a:r>
              <a:rPr lang="zh-CN" altLang="en-US" sz="2800" dirty="0"/>
              <a:t>              ，         </a:t>
            </a:r>
            <a:r>
              <a:rPr lang="en-US" altLang="zh-CN" sz="2800" dirty="0"/>
              <a:t> </a:t>
            </a:r>
            <a:r>
              <a:rPr lang="zh-CN" altLang="en-US" sz="2800" dirty="0"/>
              <a:t>           ，各电阻和电容值计算如下：</a:t>
            </a:r>
            <a:endParaRPr lang="zh-CN" altLang="en-US" sz="2800" dirty="0"/>
          </a:p>
          <a:p>
            <a:r>
              <a:rPr lang="en-US" altLang="zh-CN" sz="2800" dirty="0"/>
              <a:t>     </a:t>
            </a:r>
            <a:r>
              <a:rPr lang="zh-CN" altLang="en-US" sz="2800" dirty="0"/>
              <a:t>                                                         ，取</a:t>
            </a:r>
            <a:r>
              <a:rPr lang="en-US" altLang="zh-CN" sz="2800" dirty="0"/>
              <a:t>3.3 </a:t>
            </a:r>
            <a:endParaRPr lang="zh-CN" altLang="en-US" sz="2800" dirty="0"/>
          </a:p>
          <a:p>
            <a:r>
              <a:rPr lang="en-US" altLang="zh-CN" sz="2800" dirty="0"/>
              <a:t>  </a:t>
            </a:r>
            <a:r>
              <a:rPr lang="zh-CN" altLang="en-US" sz="2800" dirty="0"/>
              <a:t>                                    ，               取</a:t>
            </a:r>
            <a:r>
              <a:rPr lang="en-US" altLang="zh-CN" sz="2800" dirty="0"/>
              <a:t>1 </a:t>
            </a:r>
            <a:endParaRPr lang="zh-CN" altLang="en-US" sz="2800" dirty="0"/>
          </a:p>
          <a:p>
            <a:endParaRPr lang="en-US" altLang="zh-CN" sz="2800" dirty="0"/>
          </a:p>
          <a:p>
            <a:r>
              <a:rPr lang="en-US" altLang="zh-CN" sz="2800" dirty="0"/>
              <a:t>	  </a:t>
            </a:r>
            <a:r>
              <a:rPr lang="zh-CN" altLang="en-US" sz="2800" dirty="0"/>
              <a:t>                                                         ， 取</a:t>
            </a:r>
            <a:r>
              <a:rPr lang="en-US" altLang="zh-CN" sz="2800" dirty="0"/>
              <a:t>220   </a:t>
            </a:r>
            <a:endParaRPr lang="en-US" altLang="zh-CN" sz="2800" dirty="0"/>
          </a:p>
          <a:p>
            <a:endParaRPr lang="en-US" altLang="zh-CN" sz="2800" dirty="0"/>
          </a:p>
          <a:p>
            <a:r>
              <a:rPr lang="en-US" altLang="zh-CN" sz="2800" dirty="0"/>
              <a:t>      </a:t>
            </a:r>
            <a:r>
              <a:rPr lang="zh-CN" altLang="en-US" sz="2800" dirty="0"/>
              <a:t>                                  ， 取</a:t>
            </a:r>
            <a:r>
              <a:rPr lang="en-US" altLang="zh-CN" sz="2800" dirty="0"/>
              <a:t>2.2 </a:t>
            </a:r>
            <a:endParaRPr lang="zh-CN" altLang="en-US" sz="2800" dirty="0"/>
          </a:p>
          <a:p>
            <a:endParaRPr lang="zh-CN" altLang="en-US" dirty="0"/>
          </a:p>
        </p:txBody>
      </p:sp>
      <p:sp>
        <p:nvSpPr>
          <p:cNvPr id="716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2" name="Picture 55"/>
          <p:cNvGraphicFramePr>
            <a:graphicFrameLocks noChangeAspect="1"/>
          </p:cNvGraphicFramePr>
          <p:nvPr/>
        </p:nvGraphicFramePr>
        <p:xfrm>
          <a:off x="2555776" y="1772816"/>
          <a:ext cx="1692275" cy="428625"/>
        </p:xfrm>
        <a:graphic>
          <a:graphicData uri="http://schemas.openxmlformats.org/presentationml/2006/ole">
            <mc:AlternateContent xmlns:mc="http://schemas.openxmlformats.org/markup-compatibility/2006">
              <mc:Choice xmlns:v="urn:schemas-microsoft-com:vml" Requires="v">
                <p:oleObj spid="_x0000_s106330" name="" r:id="rId1" imgW="1117600" imgH="292100" progId="Equation.3">
                  <p:embed/>
                </p:oleObj>
              </mc:Choice>
              <mc:Fallback>
                <p:oleObj name="" r:id="rId1" imgW="1117600" imgH="292100" progId="Equation.3">
                  <p:embed/>
                  <p:pic>
                    <p:nvPicPr>
                      <p:cNvPr id="0" name="图片 1063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772816"/>
                        <a:ext cx="16922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3" name="Picture 56"/>
          <p:cNvGraphicFramePr>
            <a:graphicFrameLocks noChangeAspect="1"/>
          </p:cNvGraphicFramePr>
          <p:nvPr/>
        </p:nvGraphicFramePr>
        <p:xfrm>
          <a:off x="4283968" y="1844824"/>
          <a:ext cx="1714500" cy="419100"/>
        </p:xfrm>
        <a:graphic>
          <a:graphicData uri="http://schemas.openxmlformats.org/presentationml/2006/ole">
            <mc:AlternateContent xmlns:mc="http://schemas.openxmlformats.org/markup-compatibility/2006">
              <mc:Choice xmlns:v="urn:schemas-microsoft-com:vml" Requires="v">
                <p:oleObj spid="_x0000_s106331" name="" r:id="rId3" imgW="1282065" imgH="317500" progId="Equation.3">
                  <p:embed/>
                </p:oleObj>
              </mc:Choice>
              <mc:Fallback>
                <p:oleObj name="" r:id="rId3" imgW="1282065" imgH="317500" progId="Equation.3">
                  <p:embed/>
                  <p:pic>
                    <p:nvPicPr>
                      <p:cNvPr id="0" name="图片 1063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844824"/>
                        <a:ext cx="1714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4" name="Picture 45"/>
          <p:cNvGraphicFramePr>
            <a:graphicFrameLocks noChangeAspect="1"/>
          </p:cNvGraphicFramePr>
          <p:nvPr/>
        </p:nvGraphicFramePr>
        <p:xfrm>
          <a:off x="1115616" y="2708920"/>
          <a:ext cx="5429250" cy="411163"/>
        </p:xfrm>
        <a:graphic>
          <a:graphicData uri="http://schemas.openxmlformats.org/presentationml/2006/ole">
            <mc:AlternateContent xmlns:mc="http://schemas.openxmlformats.org/markup-compatibility/2006">
              <mc:Choice xmlns:v="urn:schemas-microsoft-com:vml" Requires="v">
                <p:oleObj spid="_x0000_s106332" name="" r:id="rId5" imgW="3782695" imgH="292100" progId="Equation.3">
                  <p:embed/>
                </p:oleObj>
              </mc:Choice>
              <mc:Fallback>
                <p:oleObj name="" r:id="rId5" imgW="3782695" imgH="292100" progId="Equation.3">
                  <p:embed/>
                  <p:pic>
                    <p:nvPicPr>
                      <p:cNvPr id="0" name="图片 106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708920"/>
                        <a:ext cx="54292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5" name="Picture 46"/>
          <p:cNvGraphicFramePr>
            <a:graphicFrameLocks noChangeAspect="1"/>
          </p:cNvGraphicFramePr>
          <p:nvPr/>
        </p:nvGraphicFramePr>
        <p:xfrm>
          <a:off x="7812360" y="2708920"/>
          <a:ext cx="666750" cy="322262"/>
        </p:xfrm>
        <a:graphic>
          <a:graphicData uri="http://schemas.openxmlformats.org/presentationml/2006/ole">
            <mc:AlternateContent xmlns:mc="http://schemas.openxmlformats.org/markup-compatibility/2006">
              <mc:Choice xmlns:v="urn:schemas-microsoft-com:vml" Requires="v">
                <p:oleObj spid="_x0000_s106333" name="" r:id="rId7" imgW="444500" imgH="215900" progId="Equation.DSMT4">
                  <p:embed/>
                </p:oleObj>
              </mc:Choice>
              <mc:Fallback>
                <p:oleObj name="" r:id="rId7" imgW="444500" imgH="215900" progId="Equation.DSMT4">
                  <p:embed/>
                  <p:pic>
                    <p:nvPicPr>
                      <p:cNvPr id="0" name="图片 1063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360" y="2708920"/>
                        <a:ext cx="666750"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6" name="Picture 47"/>
          <p:cNvGraphicFramePr>
            <a:graphicFrameLocks noChangeAspect="1"/>
          </p:cNvGraphicFramePr>
          <p:nvPr/>
        </p:nvGraphicFramePr>
        <p:xfrm>
          <a:off x="1043608" y="3212976"/>
          <a:ext cx="4857750" cy="714375"/>
        </p:xfrm>
        <a:graphic>
          <a:graphicData uri="http://schemas.openxmlformats.org/presentationml/2006/ole">
            <mc:AlternateContent xmlns:mc="http://schemas.openxmlformats.org/markup-compatibility/2006">
              <mc:Choice xmlns:v="urn:schemas-microsoft-com:vml" Requires="v">
                <p:oleObj spid="_x0000_s106334" name="" r:id="rId9" imgW="4178300" imgH="609600" progId="Equation.3">
                  <p:embed/>
                </p:oleObj>
              </mc:Choice>
              <mc:Fallback>
                <p:oleObj name="" r:id="rId9" imgW="4178300" imgH="609600" progId="Equation.3">
                  <p:embed/>
                  <p:pic>
                    <p:nvPicPr>
                      <p:cNvPr id="0" name="图片 1063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3212976"/>
                        <a:ext cx="48577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7" name="Picture 48"/>
          <p:cNvGraphicFramePr>
            <a:graphicFrameLocks noChangeAspect="1"/>
          </p:cNvGraphicFramePr>
          <p:nvPr/>
        </p:nvGraphicFramePr>
        <p:xfrm>
          <a:off x="6804248" y="3284984"/>
          <a:ext cx="436562" cy="285750"/>
        </p:xfrm>
        <a:graphic>
          <a:graphicData uri="http://schemas.openxmlformats.org/presentationml/2006/ole">
            <mc:AlternateContent xmlns:mc="http://schemas.openxmlformats.org/markup-compatibility/2006">
              <mc:Choice xmlns:v="urn:schemas-microsoft-com:vml" Requires="v">
                <p:oleObj spid="_x0000_s106335" name="" r:id="rId11" imgW="317500" imgH="215900" progId="Equation.DSMT4">
                  <p:embed/>
                </p:oleObj>
              </mc:Choice>
              <mc:Fallback>
                <p:oleObj name="" r:id="rId11" imgW="317500" imgH="215900" progId="Equation.DSMT4">
                  <p:embed/>
                  <p:pic>
                    <p:nvPicPr>
                      <p:cNvPr id="0" name="图片 1063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248" y="3284984"/>
                        <a:ext cx="436562"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8" name="Picture 49"/>
          <p:cNvGraphicFramePr>
            <a:graphicFrameLocks noChangeAspect="1"/>
          </p:cNvGraphicFramePr>
          <p:nvPr/>
        </p:nvGraphicFramePr>
        <p:xfrm>
          <a:off x="1043608" y="4149080"/>
          <a:ext cx="5454650" cy="714375"/>
        </p:xfrm>
        <a:graphic>
          <a:graphicData uri="http://schemas.openxmlformats.org/presentationml/2006/ole">
            <mc:AlternateContent xmlns:mc="http://schemas.openxmlformats.org/markup-compatibility/2006">
              <mc:Choice xmlns:v="urn:schemas-microsoft-com:vml" Requires="v">
                <p:oleObj spid="_x0000_s106336" name="" r:id="rId13" imgW="4610100" imgH="609600" progId="Equation.3">
                  <p:embed/>
                </p:oleObj>
              </mc:Choice>
              <mc:Fallback>
                <p:oleObj name="" r:id="rId13" imgW="4610100" imgH="609600" progId="Equation.3">
                  <p:embed/>
                  <p:pic>
                    <p:nvPicPr>
                      <p:cNvPr id="0" name="图片 1063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3608" y="4149080"/>
                        <a:ext cx="54546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9" name="Picture 50"/>
          <p:cNvGraphicFramePr>
            <a:graphicFrameLocks noChangeAspect="1"/>
          </p:cNvGraphicFramePr>
          <p:nvPr/>
        </p:nvGraphicFramePr>
        <p:xfrm>
          <a:off x="8316416" y="4221088"/>
          <a:ext cx="271462" cy="357187"/>
        </p:xfrm>
        <a:graphic>
          <a:graphicData uri="http://schemas.openxmlformats.org/presentationml/2006/ole">
            <mc:AlternateContent xmlns:mc="http://schemas.openxmlformats.org/markup-compatibility/2006">
              <mc:Choice xmlns:v="urn:schemas-microsoft-com:vml" Requires="v">
                <p:oleObj spid="_x0000_s106337" name="" r:id="rId15" imgW="342900" imgH="254000" progId="Equation.DSMT4">
                  <p:embed/>
                </p:oleObj>
              </mc:Choice>
              <mc:Fallback>
                <p:oleObj name="" r:id="rId15" imgW="342900" imgH="254000" progId="Equation.DSMT4">
                  <p:embed/>
                  <p:pic>
                    <p:nvPicPr>
                      <p:cNvPr id="0" name="图片 1063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16416" y="4221088"/>
                        <a:ext cx="271462"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2"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90" name="Picture 51"/>
          <p:cNvGraphicFramePr>
            <a:graphicFrameLocks noChangeAspect="1"/>
          </p:cNvGraphicFramePr>
          <p:nvPr/>
        </p:nvGraphicFramePr>
        <p:xfrm>
          <a:off x="1115616" y="5085184"/>
          <a:ext cx="3411538" cy="785812"/>
        </p:xfrm>
        <a:graphic>
          <a:graphicData uri="http://schemas.openxmlformats.org/presentationml/2006/ole">
            <mc:AlternateContent xmlns:mc="http://schemas.openxmlformats.org/markup-compatibility/2006">
              <mc:Choice xmlns:v="urn:schemas-microsoft-com:vml" Requires="v">
                <p:oleObj spid="_x0000_s106338" name="" r:id="rId17" imgW="1943100" imgH="444500" progId="Equation.3">
                  <p:embed/>
                </p:oleObj>
              </mc:Choice>
              <mc:Fallback>
                <p:oleObj name="" r:id="rId17" imgW="1943100" imgH="444500" progId="Equation.3">
                  <p:embed/>
                  <p:pic>
                    <p:nvPicPr>
                      <p:cNvPr id="0" name="图片 1063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5616" y="5085184"/>
                        <a:ext cx="3411538"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3"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91" name="Picture 52"/>
          <p:cNvGraphicFramePr>
            <a:graphicFrameLocks noChangeAspect="1"/>
          </p:cNvGraphicFramePr>
          <p:nvPr/>
        </p:nvGraphicFramePr>
        <p:xfrm>
          <a:off x="5940152" y="5301208"/>
          <a:ext cx="504825" cy="357188"/>
        </p:xfrm>
        <a:graphic>
          <a:graphicData uri="http://schemas.openxmlformats.org/presentationml/2006/ole">
            <mc:AlternateContent xmlns:mc="http://schemas.openxmlformats.org/markup-compatibility/2006">
              <mc:Choice xmlns:v="urn:schemas-microsoft-com:vml" Requires="v">
                <p:oleObj spid="_x0000_s106339" name="" r:id="rId19" imgW="228600" imgH="165100" progId="Equation.DSMT4">
                  <p:embed/>
                </p:oleObj>
              </mc:Choice>
              <mc:Fallback>
                <p:oleObj name="" r:id="rId19" imgW="228600" imgH="165100" progId="Equation.DSMT4">
                  <p:embed/>
                  <p:pic>
                    <p:nvPicPr>
                      <p:cNvPr id="0" name="图片 1063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0152" y="5301208"/>
                        <a:ext cx="504825"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0" name="Rectangle 6"/>
          <p:cNvSpPr>
            <a:spLocks noGrp="1" noChangeArrowheads="1"/>
          </p:cNvSpPr>
          <p:nvPr>
            <p:ph type="title"/>
          </p:nvPr>
        </p:nvSpPr>
        <p:spPr>
          <a:xfrm>
            <a:off x="490537" y="476672"/>
            <a:ext cx="8162925" cy="762000"/>
          </a:xfrm>
          <a:noFill/>
        </p:spPr>
        <p:txBody>
          <a:bodyPr/>
          <a:lstStyle/>
          <a:p>
            <a:pPr eaLnBrk="1" hangingPunct="1"/>
            <a:r>
              <a:rPr lang="en-US" altLang="zh-CN" b="1" dirty="0"/>
              <a:t>2</a:t>
            </a:r>
            <a:r>
              <a:rPr lang="zh-CN" altLang="en-US" b="1" dirty="0"/>
              <a:t>．转速调节器的设计</a:t>
            </a:r>
            <a:endParaRPr lang="zh-CN" altLang="en-US" b="1" dirty="0"/>
          </a:p>
        </p:txBody>
      </p:sp>
      <p:sp>
        <p:nvSpPr>
          <p:cNvPr id="149506" name="Rectangle 2"/>
          <p:cNvSpPr>
            <a:spLocks noGrp="1" noChangeArrowheads="1"/>
          </p:cNvSpPr>
          <p:nvPr>
            <p:ph idx="1"/>
          </p:nvPr>
        </p:nvSpPr>
        <p:spPr>
          <a:xfrm>
            <a:off x="467544" y="5157192"/>
            <a:ext cx="8628062" cy="792162"/>
          </a:xfrm>
        </p:spPr>
        <p:txBody>
          <a:bodyPr/>
          <a:lstStyle/>
          <a:p>
            <a:pPr algn="ctr" eaLnBrk="1" hangingPunct="1">
              <a:buFont typeface="Wingdings" panose="05000000000000000000" pitchFamily="2" charset="2"/>
              <a:buNone/>
            </a:pP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oi</a:t>
            </a:r>
            <a:r>
              <a:rPr lang="en-US" altLang="zh-CN" sz="2000" dirty="0">
                <a:latin typeface="Times New Roman" panose="02020603050405020304" pitchFamily="18" charset="0"/>
              </a:rPr>
              <a:t>——</a:t>
            </a:r>
            <a:r>
              <a:rPr lang="zh-CN" altLang="en-US" sz="2000" dirty="0">
                <a:latin typeface="Times New Roman" panose="02020603050405020304" pitchFamily="18" charset="0"/>
              </a:rPr>
              <a:t>电流反馈滤波时间常数； </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on</a:t>
            </a:r>
            <a:r>
              <a:rPr lang="en-US" altLang="zh-CN" sz="2000" dirty="0">
                <a:latin typeface="Times New Roman" panose="02020603050405020304" pitchFamily="18" charset="0"/>
              </a:rPr>
              <a:t>——</a:t>
            </a:r>
            <a:r>
              <a:rPr lang="zh-CN" altLang="en-US" sz="2000" dirty="0">
                <a:latin typeface="Times New Roman" panose="02020603050405020304" pitchFamily="18" charset="0"/>
              </a:rPr>
              <a:t>转速反馈滤波时间常数</a:t>
            </a:r>
            <a:endParaRPr lang="zh-CN" altLang="en-US" sz="2000" dirty="0">
              <a:latin typeface="Times New Roman" panose="02020603050405020304" pitchFamily="18" charset="0"/>
            </a:endParaRPr>
          </a:p>
        </p:txBody>
      </p:sp>
      <p:sp>
        <p:nvSpPr>
          <p:cNvPr id="149507" name="Rectangle 3"/>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9508" name="Text Box 4"/>
          <p:cNvSpPr txBox="1">
            <a:spLocks noChangeArrowheads="1"/>
          </p:cNvSpPr>
          <p:nvPr/>
        </p:nvSpPr>
        <p:spPr bwMode="auto">
          <a:xfrm>
            <a:off x="1187624" y="5723957"/>
            <a:ext cx="712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chemeClr val="tx1"/>
                </a:solidFill>
              </a:rPr>
              <a:t>图</a:t>
            </a:r>
            <a:r>
              <a:rPr lang="en-US" altLang="zh-CN" sz="2400" dirty="0">
                <a:solidFill>
                  <a:schemeClr val="tx1"/>
                </a:solidFill>
              </a:rPr>
              <a:t>3-18  </a:t>
            </a:r>
            <a:r>
              <a:rPr lang="zh-CN" altLang="en-US" sz="2400" dirty="0">
                <a:solidFill>
                  <a:schemeClr val="tx1"/>
                </a:solidFill>
              </a:rPr>
              <a:t>双闭环调速系统的动态结构图</a:t>
            </a:r>
            <a:endParaRPr lang="zh-CN" altLang="en-US" sz="2400" dirty="0">
              <a:solidFill>
                <a:schemeClr val="tx1"/>
              </a:solidFill>
            </a:endParaRPr>
          </a:p>
        </p:txBody>
      </p:sp>
      <p:pic>
        <p:nvPicPr>
          <p:cNvPr id="149509" name="Picture 5" descr="03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463" y="2141538"/>
            <a:ext cx="874871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6"/>
          <p:cNvSpPr txBox="1">
            <a:spLocks noChangeArrowheads="1"/>
          </p:cNvSpPr>
          <p:nvPr/>
        </p:nvSpPr>
        <p:spPr bwMode="auto">
          <a:xfrm>
            <a:off x="500063" y="1428750"/>
            <a:ext cx="8174037"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lnSpc>
                <a:spcPct val="120000"/>
              </a:lnSpc>
              <a:spcBef>
                <a:spcPct val="20000"/>
              </a:spcBef>
              <a:buClr>
                <a:schemeClr val="folHlink"/>
              </a:buClr>
              <a:buSzPct val="75000"/>
              <a:buFont typeface="Wingdings" panose="05000000000000000000" pitchFamily="2" charset="2"/>
              <a:buChar char="n"/>
            </a:pPr>
            <a:endParaRPr lang="en-US" altLang="zh-CN" sz="2800">
              <a:solidFill>
                <a:schemeClr val="tx1"/>
              </a:solidFill>
            </a:endParaRPr>
          </a:p>
          <a:p>
            <a:pPr algn="l" eaLnBrk="1" hangingPunct="1">
              <a:lnSpc>
                <a:spcPct val="120000"/>
              </a:lnSpc>
              <a:spcBef>
                <a:spcPct val="20000"/>
              </a:spcBef>
              <a:buClr>
                <a:schemeClr val="folHlink"/>
              </a:buClr>
              <a:buSzPct val="75000"/>
              <a:buFont typeface="Wingdings" panose="05000000000000000000" pitchFamily="2" charset="2"/>
              <a:buChar char="n"/>
            </a:pPr>
            <a:r>
              <a:rPr lang="zh-CN" altLang="en-US" sz="2800"/>
              <a:t>把电流环用一阶惯性环节代替，时间常数 </a:t>
            </a:r>
            <a:endParaRPr lang="en-US" altLang="zh-CN" sz="2800"/>
          </a:p>
          <a:p>
            <a:pPr algn="l" eaLnBrk="1" hangingPunct="1">
              <a:lnSpc>
                <a:spcPct val="120000"/>
              </a:lnSpc>
              <a:spcBef>
                <a:spcPct val="20000"/>
              </a:spcBef>
              <a:buClr>
                <a:schemeClr val="folHlink"/>
              </a:buClr>
              <a:buSzPct val="75000"/>
              <a:buFont typeface="Wingdings" panose="05000000000000000000" pitchFamily="2" charset="2"/>
              <a:buChar char="n"/>
            </a:pPr>
            <a:r>
              <a:rPr lang="zh-CN" altLang="en-US" sz="2800">
                <a:solidFill>
                  <a:schemeClr val="tx1"/>
                </a:solidFill>
              </a:rPr>
              <a:t>把转速给定滤波和反馈滤波环节移到环内，同时将给定信号改成 </a:t>
            </a:r>
            <a:r>
              <a:rPr lang="en-US" altLang="zh-CN" sz="2800" i="1">
                <a:solidFill>
                  <a:schemeClr val="tx1"/>
                </a:solidFill>
              </a:rPr>
              <a:t>U</a:t>
            </a:r>
            <a:r>
              <a:rPr lang="en-US" altLang="zh-CN" sz="2800" baseline="30000">
                <a:solidFill>
                  <a:schemeClr val="tx1"/>
                </a:solidFill>
              </a:rPr>
              <a:t>*</a:t>
            </a:r>
            <a:r>
              <a:rPr lang="en-US" altLang="zh-CN" sz="2800" baseline="-25000">
                <a:solidFill>
                  <a:schemeClr val="tx1"/>
                </a:solidFill>
              </a:rPr>
              <a:t>n</a:t>
            </a:r>
            <a:r>
              <a:rPr lang="en-US" altLang="zh-CN" sz="2800">
                <a:solidFill>
                  <a:schemeClr val="tx1"/>
                </a:solidFill>
                <a:sym typeface="Symbol" panose="05050102010706020507" pitchFamily="18" charset="2"/>
              </a:rPr>
              <a:t>(</a:t>
            </a:r>
            <a:r>
              <a:rPr lang="en-US" altLang="zh-CN" sz="2800" i="1">
                <a:solidFill>
                  <a:schemeClr val="tx1"/>
                </a:solidFill>
                <a:sym typeface="Symbol" panose="05050102010706020507" pitchFamily="18" charset="2"/>
              </a:rPr>
              <a:t>s</a:t>
            </a:r>
            <a:r>
              <a:rPr lang="en-US" altLang="zh-CN" sz="2800">
                <a:solidFill>
                  <a:schemeClr val="tx1"/>
                </a:solidFill>
                <a:sym typeface="Symbol" panose="05050102010706020507" pitchFamily="18" charset="2"/>
              </a:rPr>
              <a:t>)/</a:t>
            </a:r>
            <a:r>
              <a:rPr lang="en-US" altLang="zh-CN" sz="2800" i="1">
                <a:solidFill>
                  <a:schemeClr val="tx1"/>
                </a:solidFill>
                <a:sym typeface="Symbol" panose="05050102010706020507" pitchFamily="18" charset="2"/>
              </a:rPr>
              <a:t></a:t>
            </a:r>
            <a:r>
              <a:rPr lang="zh-CN" altLang="en-US" sz="2800">
                <a:solidFill>
                  <a:schemeClr val="tx1"/>
                </a:solidFill>
              </a:rPr>
              <a:t>，</a:t>
            </a:r>
            <a:endParaRPr lang="zh-CN" altLang="en-US" sz="2800">
              <a:solidFill>
                <a:schemeClr val="tx1"/>
              </a:solidFill>
            </a:endParaRPr>
          </a:p>
          <a:p>
            <a:pPr algn="l" eaLnBrk="1" hangingPunct="1">
              <a:lnSpc>
                <a:spcPct val="120000"/>
              </a:lnSpc>
              <a:spcBef>
                <a:spcPct val="20000"/>
              </a:spcBef>
              <a:buClr>
                <a:schemeClr val="folHlink"/>
              </a:buClr>
              <a:buSzPct val="75000"/>
              <a:buFont typeface="Wingdings" panose="05000000000000000000" pitchFamily="2" charset="2"/>
              <a:buChar char="n"/>
            </a:pPr>
            <a:r>
              <a:rPr lang="zh-CN" altLang="en-US" sz="2800">
                <a:solidFill>
                  <a:schemeClr val="tx1"/>
                </a:solidFill>
              </a:rPr>
              <a:t>把时间常数为 </a:t>
            </a:r>
            <a:r>
              <a:rPr lang="en-US" altLang="zh-CN" sz="2800">
                <a:solidFill>
                  <a:schemeClr val="tx1"/>
                </a:solidFill>
              </a:rPr>
              <a:t> </a:t>
            </a:r>
            <a:r>
              <a:rPr lang="zh-CN" altLang="en-US" sz="2800">
                <a:solidFill>
                  <a:schemeClr val="tx1"/>
                </a:solidFill>
              </a:rPr>
              <a:t> 和 </a:t>
            </a:r>
            <a:r>
              <a:rPr lang="en-US" altLang="zh-CN" sz="2800" i="1">
                <a:solidFill>
                  <a:schemeClr val="tx1"/>
                </a:solidFill>
              </a:rPr>
              <a:t>T</a:t>
            </a:r>
            <a:r>
              <a:rPr lang="en-US" altLang="zh-CN" sz="2800" baseline="-25000">
                <a:solidFill>
                  <a:schemeClr val="tx1"/>
                </a:solidFill>
                <a:sym typeface="Symbol" panose="05050102010706020507" pitchFamily="18" charset="2"/>
              </a:rPr>
              <a:t>o</a:t>
            </a:r>
            <a:r>
              <a:rPr lang="en-US" altLang="zh-CN" sz="2800" baseline="-25000">
                <a:solidFill>
                  <a:schemeClr val="tx1"/>
                </a:solidFill>
              </a:rPr>
              <a:t>n</a:t>
            </a:r>
            <a:r>
              <a:rPr lang="en-US" altLang="zh-CN" sz="2800">
                <a:solidFill>
                  <a:schemeClr val="tx1"/>
                </a:solidFill>
              </a:rPr>
              <a:t> </a:t>
            </a:r>
            <a:r>
              <a:rPr lang="zh-CN" altLang="en-US" sz="2800">
                <a:solidFill>
                  <a:schemeClr val="tx1"/>
                </a:solidFill>
              </a:rPr>
              <a:t>的两个小惯性环节合并</a:t>
            </a:r>
            <a:endParaRPr lang="zh-CN" altLang="en-US" sz="2800"/>
          </a:p>
        </p:txBody>
      </p:sp>
      <p:sp>
        <p:nvSpPr>
          <p:cNvPr id="72710" name="Rectangle 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2706" name="Picture 490"/>
          <p:cNvGraphicFramePr>
            <a:graphicFrameLocks noChangeAspect="1"/>
          </p:cNvGraphicFramePr>
          <p:nvPr/>
        </p:nvGraphicFramePr>
        <p:xfrm>
          <a:off x="2928938" y="3929063"/>
          <a:ext cx="357187" cy="301625"/>
        </p:xfrm>
        <a:graphic>
          <a:graphicData uri="http://schemas.openxmlformats.org/presentationml/2006/ole">
            <mc:AlternateContent xmlns:mc="http://schemas.openxmlformats.org/markup-compatibility/2006">
              <mc:Choice xmlns:v="urn:schemas-microsoft-com:vml" Requires="v">
                <p:oleObj spid="_x0000_s71222" name="" r:id="rId1" imgW="190500" imgH="215900" progId="Equation.3">
                  <p:embed/>
                </p:oleObj>
              </mc:Choice>
              <mc:Fallback>
                <p:oleObj name="" r:id="rId1" imgW="190500" imgH="215900" progId="Equation.3">
                  <p:embed/>
                  <p:pic>
                    <p:nvPicPr>
                      <p:cNvPr id="0" name="图片 71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3929063"/>
                        <a:ext cx="35718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2707" name="Picture 493"/>
          <p:cNvGraphicFramePr>
            <a:graphicFrameLocks noChangeAspect="1"/>
          </p:cNvGraphicFramePr>
          <p:nvPr/>
        </p:nvGraphicFramePr>
        <p:xfrm>
          <a:off x="2500313" y="4572000"/>
          <a:ext cx="1928812" cy="514350"/>
        </p:xfrm>
        <a:graphic>
          <a:graphicData uri="http://schemas.openxmlformats.org/presentationml/2006/ole">
            <mc:AlternateContent xmlns:mc="http://schemas.openxmlformats.org/markup-compatibility/2006">
              <mc:Choice xmlns:v="urn:schemas-microsoft-com:vml" Requires="v">
                <p:oleObj spid="_x0000_s71223" name="" r:id="rId3" imgW="1155065" imgH="304800" progId="Equation.3">
                  <p:embed/>
                </p:oleObj>
              </mc:Choice>
              <mc:Fallback>
                <p:oleObj name="" r:id="rId3" imgW="1155065" imgH="304800" progId="Equation.3">
                  <p:embed/>
                  <p:pic>
                    <p:nvPicPr>
                      <p:cNvPr id="0" name="图片 71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4572000"/>
                        <a:ext cx="192881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7"/>
          <p:cNvGraphicFramePr>
            <a:graphicFrameLocks noChangeAspect="1"/>
          </p:cNvGraphicFramePr>
          <p:nvPr/>
        </p:nvGraphicFramePr>
        <p:xfrm>
          <a:off x="7286625" y="2143125"/>
          <a:ext cx="357188" cy="301625"/>
        </p:xfrm>
        <a:graphic>
          <a:graphicData uri="http://schemas.openxmlformats.org/presentationml/2006/ole">
            <mc:AlternateContent xmlns:mc="http://schemas.openxmlformats.org/markup-compatibility/2006">
              <mc:Choice xmlns:v="urn:schemas-microsoft-com:vml" Requires="v">
                <p:oleObj spid="_x0000_s71224" name="" r:id="rId5" imgW="190500" imgH="215900" progId="Equation.3">
                  <p:embed/>
                </p:oleObj>
              </mc:Choice>
              <mc:Fallback>
                <p:oleObj name="" r:id="rId5" imgW="190500" imgH="215900" progId="Equation.3">
                  <p:embed/>
                  <p:pic>
                    <p:nvPicPr>
                      <p:cNvPr id="0" name="图片 71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5" y="2143125"/>
                        <a:ext cx="3571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标题 1"/>
          <p:cNvSpPr>
            <a:spLocks noGrp="1"/>
          </p:cNvSpPr>
          <p:nvPr>
            <p:ph type="title"/>
          </p:nvPr>
        </p:nvSpPr>
        <p:spPr/>
        <p:txBody>
          <a:bodyPr/>
          <a:lstStyle/>
          <a:p>
            <a:endParaRPr lang="zh-CN" altLang="en-US"/>
          </a:p>
        </p:txBody>
      </p:sp>
      <p:sp>
        <p:nvSpPr>
          <p:cNvPr id="73732" name="内容占位符 2"/>
          <p:cNvSpPr>
            <a:spLocks noGrp="1"/>
          </p:cNvSpPr>
          <p:nvPr>
            <p:ph idx="1"/>
          </p:nvPr>
        </p:nvSpPr>
        <p:spPr/>
        <p:txBody>
          <a:bodyPr/>
          <a:lstStyle/>
          <a:p>
            <a:endParaRPr lang="zh-CN" altLang="en-US"/>
          </a:p>
        </p:txBody>
      </p:sp>
      <p:sp>
        <p:nvSpPr>
          <p:cNvPr id="73733" name="Text Box 178"/>
          <p:cNvSpPr txBox="1">
            <a:spLocks noChangeArrowheads="1"/>
          </p:cNvSpPr>
          <p:nvPr/>
        </p:nvSpPr>
        <p:spPr bwMode="auto">
          <a:xfrm>
            <a:off x="1071563" y="357188"/>
            <a:ext cx="6286500" cy="6356350"/>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600">
              <a:solidFill>
                <a:schemeClr val="tx1"/>
              </a:solidFill>
              <a:latin typeface="宋体" panose="02010600030101010101" pitchFamily="2" charset="-122"/>
            </a:endParaRPr>
          </a:p>
          <a:p>
            <a:pPr eaLnBrk="1" hangingPunct="1"/>
            <a:endParaRPr lang="en-US" altLang="zh-CN" sz="1600">
              <a:solidFill>
                <a:schemeClr val="tx1"/>
              </a:solidFill>
              <a:latin typeface="宋体" panose="02010600030101010101" pitchFamily="2" charset="-122"/>
            </a:endParaRPr>
          </a:p>
          <a:p>
            <a:pPr eaLnBrk="1" hangingPunct="1"/>
            <a:r>
              <a:rPr lang="zh-CN" altLang="en-US" sz="1600">
                <a:solidFill>
                  <a:schemeClr val="tx1"/>
                </a:solidFill>
                <a:latin typeface="宋体" panose="02010600030101010101" pitchFamily="2" charset="-122"/>
              </a:rPr>
              <a:t>图</a:t>
            </a:r>
            <a:r>
              <a:rPr lang="en-US" altLang="zh-CN" sz="1600">
                <a:solidFill>
                  <a:schemeClr val="tx1"/>
                </a:solidFill>
                <a:latin typeface="宋体" panose="02010600030101010101" pitchFamily="2" charset="-122"/>
              </a:rPr>
              <a:t>4-27 </a:t>
            </a:r>
            <a:r>
              <a:rPr lang="zh-CN" altLang="en-US" sz="1600">
                <a:solidFill>
                  <a:schemeClr val="tx1"/>
                </a:solidFill>
                <a:latin typeface="宋体" panose="02010600030101010101" pitchFamily="2" charset="-122"/>
              </a:rPr>
              <a:t>转速环的动态结构图及其简化</a:t>
            </a:r>
            <a:endParaRPr lang="zh-CN" altLang="en-US" sz="1600">
              <a:solidFill>
                <a:schemeClr val="tx1"/>
              </a:solidFill>
              <a:latin typeface="宋体" panose="02010600030101010101" pitchFamily="2" charset="-122"/>
            </a:endParaRPr>
          </a:p>
          <a:p>
            <a:pPr lvl="1" algn="just" eaLnBrk="1" hangingPunct="1"/>
            <a:r>
              <a:rPr lang="en-US" altLang="zh-CN" sz="1600">
                <a:solidFill>
                  <a:schemeClr val="tx1"/>
                </a:solidFill>
                <a:latin typeface="宋体" panose="02010600030101010101" pitchFamily="2" charset="-122"/>
              </a:rPr>
              <a:t>(a)</a:t>
            </a:r>
            <a:r>
              <a:rPr lang="zh-CN" altLang="en-US" sz="1600">
                <a:solidFill>
                  <a:schemeClr val="tx1"/>
                </a:solidFill>
                <a:latin typeface="宋体" panose="02010600030101010101" pitchFamily="2" charset="-122"/>
              </a:rPr>
              <a:t>用等效环节代替电流环  </a:t>
            </a:r>
            <a:r>
              <a:rPr lang="en-US" altLang="zh-CN" sz="1600">
                <a:solidFill>
                  <a:schemeClr val="tx1"/>
                </a:solidFill>
                <a:latin typeface="宋体" panose="02010600030101010101" pitchFamily="2" charset="-122"/>
              </a:rPr>
              <a:t>(b)</a:t>
            </a:r>
            <a:r>
              <a:rPr lang="zh-CN" altLang="en-US" sz="1600">
                <a:solidFill>
                  <a:schemeClr val="tx1"/>
                </a:solidFill>
                <a:latin typeface="宋体" panose="02010600030101010101" pitchFamily="2" charset="-122"/>
              </a:rPr>
              <a:t>等效成单位负反馈系统和小惯性的近似处理</a:t>
            </a:r>
            <a:endParaRPr lang="zh-CN" altLang="en-US" sz="1600">
              <a:solidFill>
                <a:schemeClr val="tx1"/>
              </a:solidFill>
              <a:latin typeface="宋体" panose="02010600030101010101" pitchFamily="2" charset="-122"/>
            </a:endParaRPr>
          </a:p>
          <a:p>
            <a:pPr lvl="1" eaLnBrk="1" hangingPunct="1"/>
            <a:r>
              <a:rPr lang="en-US" altLang="zh-CN" sz="1600">
                <a:solidFill>
                  <a:schemeClr val="tx1"/>
                </a:solidFill>
                <a:latin typeface="宋体" panose="02010600030101010101" pitchFamily="2" charset="-122"/>
              </a:rPr>
              <a:t>(c)</a:t>
            </a:r>
            <a:r>
              <a:rPr lang="zh-CN" altLang="en-US" sz="1600">
                <a:solidFill>
                  <a:schemeClr val="tx1"/>
                </a:solidFill>
                <a:latin typeface="宋体" panose="02010600030101010101" pitchFamily="2" charset="-122"/>
              </a:rPr>
              <a:t>校正后成为典型</a:t>
            </a:r>
            <a:r>
              <a:rPr lang="en-US" altLang="zh-CN" sz="1600">
                <a:solidFill>
                  <a:schemeClr val="tx1"/>
                </a:solidFill>
                <a:latin typeface="宋体" panose="02010600030101010101" pitchFamily="2" charset="-122"/>
              </a:rPr>
              <a:t>Ⅱ</a:t>
            </a:r>
            <a:r>
              <a:rPr lang="zh-CN" altLang="en-US" sz="1600">
                <a:solidFill>
                  <a:schemeClr val="tx1"/>
                </a:solidFill>
                <a:latin typeface="宋体" panose="02010600030101010101" pitchFamily="2" charset="-122"/>
              </a:rPr>
              <a:t>型系统</a:t>
            </a:r>
            <a:endParaRPr lang="zh-CN" altLang="zh-CN" sz="1600">
              <a:solidFill>
                <a:schemeClr val="tx1"/>
              </a:solidFill>
            </a:endParaRPr>
          </a:p>
        </p:txBody>
      </p:sp>
      <p:sp>
        <p:nvSpPr>
          <p:cNvPr id="7373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730" name="Object 3"/>
          <p:cNvGraphicFramePr>
            <a:graphicFrameLocks noChangeAspect="1"/>
          </p:cNvGraphicFramePr>
          <p:nvPr/>
        </p:nvGraphicFramePr>
        <p:xfrm>
          <a:off x="857250" y="714375"/>
          <a:ext cx="6551613" cy="4643438"/>
        </p:xfrm>
        <a:graphic>
          <a:graphicData uri="http://schemas.openxmlformats.org/presentationml/2006/ole">
            <mc:AlternateContent xmlns:mc="http://schemas.openxmlformats.org/markup-compatibility/2006">
              <mc:Choice xmlns:v="urn:schemas-microsoft-com:vml" Requires="v">
                <p:oleObj spid="_x0000_s71870" name="" r:id="rId1" imgW="5270500" imgH="3736975" progId="Visio.Drawing.11">
                  <p:embed/>
                </p:oleObj>
              </mc:Choice>
              <mc:Fallback>
                <p:oleObj name="" r:id="rId1" imgW="5270500" imgH="3736975" progId="Visio.Drawing.11">
                  <p:embed/>
                  <p:pic>
                    <p:nvPicPr>
                      <p:cNvPr id="0" name="图片 71869"/>
                      <p:cNvPicPr>
                        <a:picLocks noChangeAspect="1" noChangeArrowheads="1"/>
                      </p:cNvPicPr>
                      <p:nvPr/>
                    </p:nvPicPr>
                    <p:blipFill>
                      <a:blip r:embed="rId2">
                        <a:extLst>
                          <a:ext uri="{28A0092B-C50C-407E-A947-70E740481C1C}">
                            <a14:useLocalDpi xmlns:a14="http://schemas.microsoft.com/office/drawing/2010/main" val="0"/>
                          </a:ext>
                        </a:extLst>
                      </a:blip>
                      <a:srcRect l="2585" r="2585"/>
                      <a:stretch>
                        <a:fillRect/>
                      </a:stretch>
                    </p:blipFill>
                    <p:spPr bwMode="auto">
                      <a:xfrm>
                        <a:off x="857250" y="714375"/>
                        <a:ext cx="6551613" cy="464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5" name="下箭头标注 7"/>
          <p:cNvSpPr>
            <a:spLocks noChangeArrowheads="1"/>
          </p:cNvSpPr>
          <p:nvPr/>
        </p:nvSpPr>
        <p:spPr bwMode="auto">
          <a:xfrm>
            <a:off x="4357688" y="357188"/>
            <a:ext cx="928687" cy="857250"/>
          </a:xfrm>
          <a:prstGeom prst="downArrowCallout">
            <a:avLst>
              <a:gd name="adj1" fmla="val 24997"/>
              <a:gd name="adj2" fmla="val 25002"/>
              <a:gd name="adj3" fmla="val 25000"/>
              <a:gd name="adj4" fmla="val 64977"/>
            </a:avLst>
          </a:prstGeom>
          <a:solidFill>
            <a:schemeClr val="accent1"/>
          </a:solidFill>
          <a:ln w="9525" algn="ctr">
            <a:solidFill>
              <a:schemeClr val="tx1"/>
            </a:solidFill>
            <a:round/>
          </a:ln>
        </p:spPr>
        <p:txBody>
          <a:bodyPr wrap="none"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t>电流环</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endParaRPr lang="zh-CN" altLang="zh-CN"/>
          </a:p>
        </p:txBody>
      </p:sp>
      <p:sp>
        <p:nvSpPr>
          <p:cNvPr id="74756" name="Rectangle 3"/>
          <p:cNvSpPr>
            <a:spLocks noGrp="1" noChangeArrowheads="1"/>
          </p:cNvSpPr>
          <p:nvPr>
            <p:ph idx="1"/>
          </p:nvPr>
        </p:nvSpPr>
        <p:spPr/>
        <p:txBody>
          <a:bodyPr/>
          <a:lstStyle/>
          <a:p>
            <a:pPr eaLnBrk="1" hangingPunct="1"/>
            <a:r>
              <a:rPr lang="zh-CN" altLang="en-US" sz="2800" dirty="0">
                <a:latin typeface="Times New Roman" panose="02020603050405020304" pitchFamily="18" charset="0"/>
              </a:rPr>
              <a:t>转速环的控制对象是由一个积分环节和一个惯性环节组成，</a:t>
            </a:r>
            <a:r>
              <a:rPr lang="en-US" altLang="zh-CN" sz="2800" i="1" dirty="0" err="1">
                <a:latin typeface="Times New Roman" panose="02020603050405020304" pitchFamily="18" charset="0"/>
              </a:rPr>
              <a:t>I</a:t>
            </a:r>
            <a:r>
              <a:rPr lang="en-US" altLang="zh-CN" sz="2800" baseline="-25000" dirty="0" err="1">
                <a:latin typeface="Times New Roman" panose="02020603050405020304" pitchFamily="18" charset="0"/>
              </a:rPr>
              <a:t>dL</a:t>
            </a:r>
            <a:r>
              <a:rPr lang="en-US" altLang="zh-CN" sz="2800" dirty="0">
                <a:latin typeface="Times New Roman" panose="02020603050405020304" pitchFamily="18" charset="0"/>
              </a:rPr>
              <a:t>(s)</a:t>
            </a:r>
            <a:r>
              <a:rPr lang="zh-CN" altLang="en-US" sz="2800" dirty="0">
                <a:latin typeface="Times New Roman" panose="02020603050405020304" pitchFamily="18" charset="0"/>
              </a:rPr>
              <a:t>是负载扰动。</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系统实现无静差的必要条件是：在负载扰动点之前必须含有一个积分环节。</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转速开环传递函数应有两个积分环节，按典型</a:t>
            </a:r>
            <a:r>
              <a:rPr lang="en-US" altLang="zh-CN" sz="2800" dirty="0">
                <a:latin typeface="Times New Roman" panose="02020603050405020304" pitchFamily="18" charset="0"/>
              </a:rPr>
              <a:t>Ⅱ</a:t>
            </a:r>
            <a:r>
              <a:rPr lang="zh-CN" altLang="en-US" sz="2800" dirty="0">
                <a:latin typeface="Times New Roman" panose="02020603050405020304" pitchFamily="18" charset="0"/>
              </a:rPr>
              <a:t>型系统设计。</a:t>
            </a:r>
            <a:endParaRPr lang="zh-CN" altLang="en-US" sz="2800" dirty="0">
              <a:latin typeface="Times New Roman" panose="02020603050405020304" pitchFamily="18" charset="0"/>
            </a:endParaRPr>
          </a:p>
          <a:p>
            <a:pPr eaLnBrk="1" hangingPunct="1"/>
            <a:r>
              <a:rPr lang="en-US" altLang="zh-CN" sz="2800" dirty="0">
                <a:latin typeface="Times New Roman" panose="02020603050405020304" pitchFamily="18" charset="0"/>
              </a:rPr>
              <a:t>ASR</a:t>
            </a:r>
            <a:r>
              <a:rPr lang="zh-CN" altLang="en-US" sz="2800" dirty="0">
                <a:latin typeface="Times New Roman" panose="02020603050405020304" pitchFamily="18" charset="0"/>
              </a:rPr>
              <a:t>采用</a:t>
            </a:r>
            <a:r>
              <a:rPr lang="en-US" altLang="zh-CN" sz="2800" dirty="0">
                <a:latin typeface="Times New Roman" panose="02020603050405020304" pitchFamily="18" charset="0"/>
              </a:rPr>
              <a:t>PI</a:t>
            </a:r>
            <a:r>
              <a:rPr lang="zh-CN" altLang="en-US" sz="2800" dirty="0">
                <a:latin typeface="Times New Roman" panose="02020603050405020304" pitchFamily="18" charset="0"/>
              </a:rPr>
              <a:t>调节器</a:t>
            </a:r>
            <a:endParaRPr lang="zh-CN" altLang="en-US" sz="2800" dirty="0">
              <a:latin typeface="Times New Roman" panose="02020603050405020304" pitchFamily="18" charset="0"/>
            </a:endParaRPr>
          </a:p>
        </p:txBody>
      </p:sp>
      <p:sp>
        <p:nvSpPr>
          <p:cNvPr id="74757"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54" name="Object 4"/>
          <p:cNvGraphicFramePr>
            <a:graphicFrameLocks noChangeAspect="1"/>
          </p:cNvGraphicFramePr>
          <p:nvPr/>
        </p:nvGraphicFramePr>
        <p:xfrm>
          <a:off x="4211638" y="4581525"/>
          <a:ext cx="2879725" cy="914400"/>
        </p:xfrm>
        <a:graphic>
          <a:graphicData uri="http://schemas.openxmlformats.org/presentationml/2006/ole">
            <mc:AlternateContent xmlns:mc="http://schemas.openxmlformats.org/markup-compatibility/2006">
              <mc:Choice xmlns:v="urn:schemas-microsoft-com:vml" Requires="v">
                <p:oleObj spid="_x0000_s72894" name="公式" r:id="rId1" imgW="1409065" imgH="444500" progId="Equation.3">
                  <p:embed/>
                </p:oleObj>
              </mc:Choice>
              <mc:Fallback>
                <p:oleObj name="公式" r:id="rId1" imgW="1409065" imgH="444500" progId="Equation.3">
                  <p:embed/>
                  <p:pic>
                    <p:nvPicPr>
                      <p:cNvPr id="0" name="图片 72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4581525"/>
                        <a:ext cx="2879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Text Box 6"/>
          <p:cNvSpPr txBox="1">
            <a:spLocks noChangeArrowheads="1"/>
          </p:cNvSpPr>
          <p:nvPr/>
        </p:nvSpPr>
        <p:spPr bwMode="auto">
          <a:xfrm>
            <a:off x="7380288" y="4797425"/>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a:t>
            </a:r>
            <a:r>
              <a:rPr lang="en-US" altLang="zh-CN">
                <a:solidFill>
                  <a:schemeClr val="tx1"/>
                </a:solidFill>
              </a:rPr>
              <a:t>4-78</a:t>
            </a:r>
            <a:r>
              <a:rPr lang="zh-CN" altLang="en-US">
                <a:solidFill>
                  <a:schemeClr val="tx1"/>
                </a:solidFill>
              </a:rPr>
              <a:t>） </a:t>
            </a:r>
            <a:endParaRPr lang="zh-CN" altLang="en-US">
              <a:solidFill>
                <a:schemeClr val="tx1"/>
              </a:solidFill>
            </a:endParaRPr>
          </a:p>
        </p:txBody>
      </p:sp>
      <p:sp>
        <p:nvSpPr>
          <p:cNvPr id="74759" name="Text Box 7"/>
          <p:cNvSpPr txBox="1">
            <a:spLocks noChangeArrowheads="1"/>
          </p:cNvSpPr>
          <p:nvPr/>
        </p:nvSpPr>
        <p:spPr bwMode="auto">
          <a:xfrm>
            <a:off x="971550" y="5867400"/>
            <a:ext cx="7488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a:p>
        </p:txBody>
      </p:sp>
      <p:sp>
        <p:nvSpPr>
          <p:cNvPr id="74760" name="Text Box 8"/>
          <p:cNvSpPr txBox="1">
            <a:spLocks noChangeArrowheads="1"/>
          </p:cNvSpPr>
          <p:nvPr/>
        </p:nvSpPr>
        <p:spPr bwMode="auto">
          <a:xfrm>
            <a:off x="971550" y="5194300"/>
            <a:ext cx="6934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lnSpc>
                <a:spcPct val="120000"/>
              </a:lnSpc>
              <a:spcBef>
                <a:spcPct val="25000"/>
              </a:spcBef>
            </a:pPr>
            <a:r>
              <a:rPr lang="en-US" altLang="zh-CN" i="1" dirty="0" err="1">
                <a:solidFill>
                  <a:schemeClr val="tx1"/>
                </a:solidFill>
              </a:rPr>
              <a:t>K</a:t>
            </a:r>
            <a:r>
              <a:rPr lang="en-US" altLang="zh-CN" baseline="-25000" dirty="0" err="1">
                <a:solidFill>
                  <a:schemeClr val="tx1"/>
                </a:solidFill>
              </a:rPr>
              <a:t>n</a:t>
            </a:r>
            <a:r>
              <a:rPr lang="en-US" altLang="zh-CN" baseline="-25000" dirty="0">
                <a:solidFill>
                  <a:schemeClr val="tx1"/>
                </a:solidFill>
              </a:rPr>
              <a:t> </a:t>
            </a:r>
            <a:r>
              <a:rPr lang="en-US" altLang="zh-CN" dirty="0">
                <a:solidFill>
                  <a:schemeClr val="tx1"/>
                </a:solidFill>
              </a:rPr>
              <a:t>— </a:t>
            </a:r>
            <a:r>
              <a:rPr lang="zh-CN" altLang="en-US" dirty="0">
                <a:solidFill>
                  <a:schemeClr val="tx1"/>
                </a:solidFill>
              </a:rPr>
              <a:t>转速调节器的比例系数；</a:t>
            </a:r>
            <a:endParaRPr lang="zh-CN" altLang="en-US" dirty="0">
              <a:solidFill>
                <a:schemeClr val="tx1"/>
              </a:solidFill>
            </a:endParaRPr>
          </a:p>
          <a:p>
            <a:pPr algn="l" eaLnBrk="1" hangingPunct="1">
              <a:lnSpc>
                <a:spcPct val="120000"/>
              </a:lnSpc>
              <a:spcBef>
                <a:spcPct val="25000"/>
              </a:spcBef>
            </a:pPr>
            <a:r>
              <a:rPr lang="zh-CN" altLang="en-US" i="1" dirty="0">
                <a:solidFill>
                  <a:schemeClr val="tx1"/>
                </a:solidFill>
                <a:sym typeface="Symbol" panose="05050102010706020507" pitchFamily="18" charset="2"/>
              </a:rPr>
              <a:t> </a:t>
            </a:r>
            <a:r>
              <a:rPr lang="en-US" altLang="zh-CN" baseline="-25000" dirty="0">
                <a:solidFill>
                  <a:schemeClr val="tx1"/>
                </a:solidFill>
              </a:rPr>
              <a:t>n </a:t>
            </a:r>
            <a:r>
              <a:rPr lang="en-US" altLang="zh-CN" dirty="0">
                <a:solidFill>
                  <a:schemeClr val="tx1"/>
                </a:solidFill>
              </a:rPr>
              <a:t>— </a:t>
            </a:r>
            <a:r>
              <a:rPr lang="zh-CN" altLang="en-US" dirty="0">
                <a:solidFill>
                  <a:schemeClr val="tx1"/>
                </a:solidFill>
              </a:rPr>
              <a:t>转速调节器的超前时间常数。 </a:t>
            </a:r>
            <a:endParaRPr lang="zh-CN" altLang="en-US" dirty="0">
              <a:solidFill>
                <a:schemeClr val="tx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p:txBody>
          <a:bodyPr/>
          <a:lstStyle/>
          <a:p>
            <a:pPr eaLnBrk="1" hangingPunct="1"/>
            <a:endParaRPr lang="zh-CN" altLang="zh-CN"/>
          </a:p>
        </p:txBody>
      </p:sp>
      <p:sp>
        <p:nvSpPr>
          <p:cNvPr id="75782" name="Rectangle 3"/>
          <p:cNvSpPr>
            <a:spLocks noGrp="1" noChangeArrowheads="1"/>
          </p:cNvSpPr>
          <p:nvPr>
            <p:ph idx="1"/>
          </p:nvPr>
        </p:nvSpPr>
        <p:spPr/>
        <p:txBody>
          <a:bodyPr/>
          <a:lstStyle/>
          <a:p>
            <a:pPr eaLnBrk="1" hangingPunct="1"/>
            <a:r>
              <a:rPr lang="zh-CN" altLang="en-US" sz="2800">
                <a:latin typeface="Times New Roman" panose="02020603050405020304" pitchFamily="18" charset="0"/>
              </a:rPr>
              <a:t>调速系统的开环传递函数为</a:t>
            </a:r>
            <a:endParaRPr lang="zh-CN" altLang="en-US" sz="2800">
              <a:latin typeface="Times New Roman" panose="02020603050405020304" pitchFamily="18" charset="0"/>
            </a:endParaRPr>
          </a:p>
          <a:p>
            <a:pPr eaLnBrk="1" hangingPunct="1"/>
            <a:endParaRPr lang="zh-CN" altLang="en-US" sz="2800">
              <a:latin typeface="Times New Roman" panose="02020603050405020304" pitchFamily="18" charset="0"/>
            </a:endParaRPr>
          </a:p>
          <a:p>
            <a:pPr eaLnBrk="1" hangingPunct="1">
              <a:buFont typeface="Wingdings" panose="05000000000000000000" pitchFamily="2" charset="2"/>
              <a:buNone/>
            </a:pPr>
            <a:r>
              <a:rPr lang="zh-CN" altLang="en-US" sz="2800">
                <a:latin typeface="Times New Roman" panose="02020603050405020304" pitchFamily="18" charset="0"/>
              </a:rPr>
              <a:t>			</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令转速环开环增益</a:t>
            </a:r>
            <a:r>
              <a:rPr lang="en-US" altLang="zh-CN" sz="2800" i="1">
                <a:latin typeface="Times New Roman" panose="02020603050405020304" pitchFamily="18" charset="0"/>
              </a:rPr>
              <a:t>K</a:t>
            </a:r>
            <a:r>
              <a:rPr lang="en-US" altLang="zh-CN" sz="2800" baseline="-25000">
                <a:latin typeface="Times New Roman" panose="02020603050405020304" pitchFamily="18" charset="0"/>
              </a:rPr>
              <a:t>N</a:t>
            </a:r>
            <a:r>
              <a:rPr lang="zh-CN" altLang="en-US" sz="2800">
                <a:latin typeface="Times New Roman" panose="02020603050405020304" pitchFamily="18" charset="0"/>
              </a:rPr>
              <a:t>为</a:t>
            </a:r>
            <a:endParaRPr lang="zh-CN" altLang="en-US" sz="2800">
              <a:latin typeface="Times New Roman" panose="02020603050405020304" pitchFamily="18" charset="0"/>
            </a:endParaRP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(4-79)</a:t>
            </a:r>
            <a:endParaRPr lang="en-US" altLang="zh-CN" sz="2800">
              <a:latin typeface="Times New Roman" panose="02020603050405020304" pitchFamily="18" charset="0"/>
            </a:endParaRPr>
          </a:p>
          <a:p>
            <a:pPr eaLnBrk="1" hangingPunct="1"/>
            <a:r>
              <a:rPr lang="zh-CN" altLang="en-US" sz="2800">
                <a:latin typeface="Times New Roman" panose="02020603050405020304" pitchFamily="18" charset="0"/>
              </a:rPr>
              <a:t>则			        							                                              （</a:t>
            </a:r>
            <a:r>
              <a:rPr lang="en-US" altLang="zh-CN" sz="2800">
                <a:latin typeface="Times New Roman" panose="02020603050405020304" pitchFamily="18" charset="0"/>
              </a:rPr>
              <a:t>4-80</a:t>
            </a: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75783" name="Rectangle 5"/>
          <p:cNvSpPr>
            <a:spLocks noChangeArrowheads="1"/>
          </p:cNvSpPr>
          <p:nvPr/>
        </p:nvSpPr>
        <p:spPr bwMode="auto">
          <a:xfrm>
            <a:off x="0"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78" name="Object 4"/>
          <p:cNvGraphicFramePr>
            <a:graphicFrameLocks noChangeAspect="1"/>
          </p:cNvGraphicFramePr>
          <p:nvPr/>
        </p:nvGraphicFramePr>
        <p:xfrm>
          <a:off x="1331640" y="1700808"/>
          <a:ext cx="5976937" cy="1044575"/>
        </p:xfrm>
        <a:graphic>
          <a:graphicData uri="http://schemas.openxmlformats.org/presentationml/2006/ole">
            <mc:AlternateContent xmlns:mc="http://schemas.openxmlformats.org/markup-compatibility/2006">
              <mc:Choice xmlns:v="urn:schemas-microsoft-com:vml" Requires="v">
                <p:oleObj spid="_x0000_s74294" name="公式" r:id="rId1" imgW="3708400" imgH="647700" progId="Equation.3">
                  <p:embed/>
                </p:oleObj>
              </mc:Choice>
              <mc:Fallback>
                <p:oleObj name="公式" r:id="rId1" imgW="3708400" imgH="647700" progId="Equation.3">
                  <p:embed/>
                  <p:pic>
                    <p:nvPicPr>
                      <p:cNvPr id="0" name="图片 742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5976937"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4"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79" name="Object 6"/>
          <p:cNvGraphicFramePr>
            <a:graphicFrameLocks noChangeAspect="1"/>
          </p:cNvGraphicFramePr>
          <p:nvPr/>
        </p:nvGraphicFramePr>
        <p:xfrm>
          <a:off x="2699792" y="3501008"/>
          <a:ext cx="2089150" cy="944563"/>
        </p:xfrm>
        <a:graphic>
          <a:graphicData uri="http://schemas.openxmlformats.org/presentationml/2006/ole">
            <mc:AlternateContent xmlns:mc="http://schemas.openxmlformats.org/markup-compatibility/2006">
              <mc:Choice xmlns:v="urn:schemas-microsoft-com:vml" Requires="v">
                <p:oleObj spid="_x0000_s74295" name="公式" r:id="rId3" imgW="989965" imgH="444500" progId="Equation.3">
                  <p:embed/>
                </p:oleObj>
              </mc:Choice>
              <mc:Fallback>
                <p:oleObj name="公式" r:id="rId3" imgW="989965" imgH="444500" progId="Equation.3">
                  <p:embed/>
                  <p:pic>
                    <p:nvPicPr>
                      <p:cNvPr id="0" name="图片 74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501008"/>
                        <a:ext cx="208915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5"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80" name="Object 8"/>
          <p:cNvGraphicFramePr>
            <a:graphicFrameLocks noChangeAspect="1"/>
          </p:cNvGraphicFramePr>
          <p:nvPr/>
        </p:nvGraphicFramePr>
        <p:xfrm>
          <a:off x="2123728" y="4653136"/>
          <a:ext cx="3240088" cy="1135062"/>
        </p:xfrm>
        <a:graphic>
          <a:graphicData uri="http://schemas.openxmlformats.org/presentationml/2006/ole">
            <mc:AlternateContent xmlns:mc="http://schemas.openxmlformats.org/markup-compatibility/2006">
              <mc:Choice xmlns:v="urn:schemas-microsoft-com:vml" Requires="v">
                <p:oleObj spid="_x0000_s74296" name="公式" r:id="rId5" imgW="1308100" imgH="457200" progId="Equation.3">
                  <p:embed/>
                </p:oleObj>
              </mc:Choice>
              <mc:Fallback>
                <p:oleObj name="公式" r:id="rId5" imgW="1308100" imgH="457200" progId="Equation.3">
                  <p:embed/>
                  <p:pic>
                    <p:nvPicPr>
                      <p:cNvPr id="0" name="图片 742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4653136"/>
                        <a:ext cx="3240088" cy="1135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4"/>
          <p:cNvSpPr>
            <a:spLocks noChangeArrowheads="1"/>
          </p:cNvSpPr>
          <p:nvPr/>
        </p:nvSpPr>
        <p:spPr bwMode="auto">
          <a:xfrm>
            <a:off x="1042988" y="620713"/>
            <a:ext cx="5961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tx1"/>
                </a:solidFill>
              </a:rPr>
              <a:t>图</a:t>
            </a:r>
            <a:r>
              <a:rPr lang="en-US" altLang="zh-CN" sz="2800">
                <a:solidFill>
                  <a:schemeClr val="tx1"/>
                </a:solidFill>
              </a:rPr>
              <a:t>4-27 </a:t>
            </a:r>
            <a:r>
              <a:rPr lang="zh-CN" altLang="en-US" sz="2800">
                <a:solidFill>
                  <a:schemeClr val="tx1"/>
                </a:solidFill>
              </a:rPr>
              <a:t>转速环的动态结构图及其简化</a:t>
            </a:r>
            <a:endParaRPr lang="zh-CN" altLang="en-US" sz="2800">
              <a:solidFill>
                <a:schemeClr val="tx1"/>
              </a:solidFill>
            </a:endParaRPr>
          </a:p>
          <a:p>
            <a:pPr eaLnBrk="1" hangingPunct="1"/>
            <a:r>
              <a:rPr lang="en-US" altLang="zh-CN" sz="2400">
                <a:solidFill>
                  <a:schemeClr val="tx1"/>
                </a:solidFill>
              </a:rPr>
              <a:t>(c)</a:t>
            </a:r>
            <a:r>
              <a:rPr lang="zh-CN" altLang="en-US" sz="2400">
                <a:solidFill>
                  <a:schemeClr val="tx1"/>
                </a:solidFill>
              </a:rPr>
              <a:t>校正后成为典型</a:t>
            </a:r>
            <a:r>
              <a:rPr lang="en-US" altLang="zh-CN" sz="2400">
                <a:solidFill>
                  <a:schemeClr val="tx1"/>
                </a:solidFill>
              </a:rPr>
              <a:t>Ⅱ</a:t>
            </a:r>
            <a:r>
              <a:rPr lang="zh-CN" altLang="en-US" sz="2400">
                <a:solidFill>
                  <a:schemeClr val="tx1"/>
                </a:solidFill>
              </a:rPr>
              <a:t>型系统</a:t>
            </a:r>
            <a:endParaRPr lang="zh-CN" altLang="en-US" sz="2400">
              <a:solidFill>
                <a:schemeClr val="tx1"/>
              </a:solidFill>
            </a:endParaRPr>
          </a:p>
        </p:txBody>
      </p:sp>
      <p:sp>
        <p:nvSpPr>
          <p:cNvPr id="76806"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6802" name="Object 6"/>
          <p:cNvGraphicFramePr>
            <a:graphicFrameLocks noChangeAspect="1"/>
          </p:cNvGraphicFramePr>
          <p:nvPr/>
        </p:nvGraphicFramePr>
        <p:xfrm>
          <a:off x="1116013" y="4508500"/>
          <a:ext cx="1439862" cy="515938"/>
        </p:xfrm>
        <a:graphic>
          <a:graphicData uri="http://schemas.openxmlformats.org/presentationml/2006/ole">
            <mc:AlternateContent xmlns:mc="http://schemas.openxmlformats.org/markup-compatibility/2006">
              <mc:Choice xmlns:v="urn:schemas-microsoft-com:vml" Requires="v">
                <p:oleObj spid="_x0000_s75318" name="公式" r:id="rId1" imgW="635000" imgH="228600" progId="Equation.3">
                  <p:embed/>
                </p:oleObj>
              </mc:Choice>
              <mc:Fallback>
                <p:oleObj name="公式" r:id="rId1" imgW="635000" imgH="228600" progId="Equation.3">
                  <p:embed/>
                  <p:pic>
                    <p:nvPicPr>
                      <p:cNvPr id="0" name="图片 753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508500"/>
                        <a:ext cx="143986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7" name="Rectangle 9"/>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6803" name="Object 8"/>
          <p:cNvGraphicFramePr>
            <a:graphicFrameLocks noChangeAspect="1"/>
          </p:cNvGraphicFramePr>
          <p:nvPr/>
        </p:nvGraphicFramePr>
        <p:xfrm>
          <a:off x="900113" y="5373688"/>
          <a:ext cx="1655762" cy="819150"/>
        </p:xfrm>
        <a:graphic>
          <a:graphicData uri="http://schemas.openxmlformats.org/presentationml/2006/ole">
            <mc:AlternateContent xmlns:mc="http://schemas.openxmlformats.org/markup-compatibility/2006">
              <mc:Choice xmlns:v="urn:schemas-microsoft-com:vml" Requires="v">
                <p:oleObj spid="_x0000_s75319" name="公式" r:id="rId3" imgW="901065" imgH="444500" progId="Equation.3">
                  <p:embed/>
                </p:oleObj>
              </mc:Choice>
              <mc:Fallback>
                <p:oleObj name="公式" r:id="rId3" imgW="901065" imgH="444500" progId="Equation.3">
                  <p:embed/>
                  <p:pic>
                    <p:nvPicPr>
                      <p:cNvPr id="0" name="图片 753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373688"/>
                        <a:ext cx="1655762"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Rectangle 11"/>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6804" name="Object 10"/>
          <p:cNvGraphicFramePr>
            <a:graphicFrameLocks noChangeAspect="1"/>
          </p:cNvGraphicFramePr>
          <p:nvPr/>
        </p:nvGraphicFramePr>
        <p:xfrm>
          <a:off x="5292725" y="4797425"/>
          <a:ext cx="2303463" cy="871538"/>
        </p:xfrm>
        <a:graphic>
          <a:graphicData uri="http://schemas.openxmlformats.org/presentationml/2006/ole">
            <mc:AlternateContent xmlns:mc="http://schemas.openxmlformats.org/markup-compatibility/2006">
              <mc:Choice xmlns:v="urn:schemas-microsoft-com:vml" Requires="v">
                <p:oleObj spid="_x0000_s75320" name="公式" r:id="rId5" imgW="1206500" imgH="457200" progId="Equation.3">
                  <p:embed/>
                </p:oleObj>
              </mc:Choice>
              <mc:Fallback>
                <p:oleObj name="公式" r:id="rId5" imgW="1206500" imgH="457200" progId="Equation.3">
                  <p:embed/>
                  <p:pic>
                    <p:nvPicPr>
                      <p:cNvPr id="0" name="图片 753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4797425"/>
                        <a:ext cx="2303463"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9" name="Text Box 12"/>
          <p:cNvSpPr txBox="1">
            <a:spLocks noChangeArrowheads="1"/>
          </p:cNvSpPr>
          <p:nvPr/>
        </p:nvSpPr>
        <p:spPr bwMode="auto">
          <a:xfrm>
            <a:off x="2771775" y="45704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a:t>
            </a:r>
            <a:r>
              <a:rPr lang="en-US" altLang="zh-CN">
                <a:solidFill>
                  <a:schemeClr val="tx1"/>
                </a:solidFill>
              </a:rPr>
              <a:t>4-81</a:t>
            </a:r>
            <a:r>
              <a:rPr lang="zh-CN" altLang="en-US">
                <a:solidFill>
                  <a:schemeClr val="tx1"/>
                </a:solidFill>
              </a:rPr>
              <a:t>） </a:t>
            </a:r>
            <a:endParaRPr lang="zh-CN" altLang="en-US">
              <a:solidFill>
                <a:schemeClr val="tx1"/>
              </a:solidFill>
            </a:endParaRPr>
          </a:p>
        </p:txBody>
      </p:sp>
      <p:sp>
        <p:nvSpPr>
          <p:cNvPr id="76810" name="Text Box 13"/>
          <p:cNvSpPr txBox="1">
            <a:spLocks noChangeArrowheads="1"/>
          </p:cNvSpPr>
          <p:nvPr/>
        </p:nvSpPr>
        <p:spPr bwMode="auto">
          <a:xfrm>
            <a:off x="2700338" y="5651500"/>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a:t>
            </a:r>
            <a:r>
              <a:rPr lang="en-US" altLang="zh-CN">
                <a:solidFill>
                  <a:schemeClr val="tx1"/>
                </a:solidFill>
              </a:rPr>
              <a:t>4-82</a:t>
            </a:r>
            <a:r>
              <a:rPr lang="zh-CN" altLang="en-US">
                <a:solidFill>
                  <a:schemeClr val="tx1"/>
                </a:solidFill>
              </a:rPr>
              <a:t>） </a:t>
            </a:r>
            <a:endParaRPr lang="zh-CN" altLang="en-US">
              <a:solidFill>
                <a:schemeClr val="tx1"/>
              </a:solidFill>
            </a:endParaRPr>
          </a:p>
        </p:txBody>
      </p:sp>
      <p:sp>
        <p:nvSpPr>
          <p:cNvPr id="76811" name="Text Box 14"/>
          <p:cNvSpPr txBox="1">
            <a:spLocks noChangeArrowheads="1"/>
          </p:cNvSpPr>
          <p:nvPr/>
        </p:nvSpPr>
        <p:spPr bwMode="auto">
          <a:xfrm>
            <a:off x="7667625" y="5218113"/>
            <a:ext cx="122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a:t>
            </a:r>
            <a:r>
              <a:rPr lang="en-US" altLang="zh-CN">
                <a:solidFill>
                  <a:schemeClr val="tx1"/>
                </a:solidFill>
              </a:rPr>
              <a:t>4-82</a:t>
            </a:r>
            <a:r>
              <a:rPr lang="zh-CN" altLang="en-US">
                <a:solidFill>
                  <a:schemeClr val="tx1"/>
                </a:solidFill>
              </a:rPr>
              <a:t>） </a:t>
            </a:r>
            <a:endParaRPr lang="zh-CN" altLang="en-US">
              <a:solidFill>
                <a:schemeClr val="tx1"/>
              </a:solidFill>
            </a:endParaRPr>
          </a:p>
        </p:txBody>
      </p:sp>
      <p:sp>
        <p:nvSpPr>
          <p:cNvPr id="76812" name="Text Box 15"/>
          <p:cNvSpPr txBox="1">
            <a:spLocks noChangeArrowheads="1"/>
          </p:cNvSpPr>
          <p:nvPr/>
        </p:nvSpPr>
        <p:spPr bwMode="auto">
          <a:xfrm>
            <a:off x="3563938" y="6154738"/>
            <a:ext cx="532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无特殊要求时，一般以选择</a:t>
            </a:r>
            <a:r>
              <a:rPr lang="en-US" altLang="zh-CN" sz="2400" i="1">
                <a:solidFill>
                  <a:schemeClr val="tx1"/>
                </a:solidFill>
              </a:rPr>
              <a:t>h</a:t>
            </a:r>
            <a:r>
              <a:rPr lang="en-US" altLang="zh-CN" sz="2400">
                <a:solidFill>
                  <a:schemeClr val="tx1"/>
                </a:solidFill>
              </a:rPr>
              <a:t>=5 </a:t>
            </a:r>
            <a:r>
              <a:rPr lang="zh-CN" altLang="en-US" sz="2400">
                <a:solidFill>
                  <a:schemeClr val="tx1"/>
                </a:solidFill>
              </a:rPr>
              <a:t>为好。</a:t>
            </a:r>
            <a:endParaRPr lang="zh-CN" altLang="en-US" sz="2400">
              <a:solidFill>
                <a:schemeClr val="tx1"/>
              </a:solidFill>
            </a:endParaRPr>
          </a:p>
        </p:txBody>
      </p:sp>
      <p:pic>
        <p:nvPicPr>
          <p:cNvPr id="76813" name="Picture 17" descr="0322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1876425"/>
            <a:ext cx="7345362"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611560" y="692696"/>
            <a:ext cx="8162925" cy="579438"/>
          </a:xfrm>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 转速调节器不饱和</a:t>
            </a:r>
            <a:endParaRPr lang="zh-CN" altLang="en-US" sz="3200" b="1" dirty="0">
              <a:latin typeface="Times New Roman" panose="02020603050405020304" pitchFamily="18" charset="0"/>
            </a:endParaRPr>
          </a:p>
        </p:txBody>
      </p:sp>
      <p:sp>
        <p:nvSpPr>
          <p:cNvPr id="7174" name="Rectangle 3"/>
          <p:cNvSpPr>
            <a:spLocks noGrp="1" noChangeArrowheads="1"/>
          </p:cNvSpPr>
          <p:nvPr>
            <p:ph idx="1"/>
          </p:nvPr>
        </p:nvSpPr>
        <p:spPr>
          <a:xfrm>
            <a:off x="912813" y="1905000"/>
            <a:ext cx="8110537" cy="4403725"/>
          </a:xfrm>
        </p:spPr>
        <p:txBody>
          <a:bodyPr/>
          <a:lstStyle/>
          <a:p>
            <a:pPr eaLnBrk="1" hangingPunct="1"/>
            <a:r>
              <a:rPr lang="zh-CN" altLang="en-US" dirty="0"/>
              <a:t>两个调节器都不饱和，稳态时，它们的输入偏差电压都是零，即转速、电流均无静差。</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 </a:t>
            </a:r>
            <a:endParaRPr lang="zh-CN" altLang="en-US" dirty="0"/>
          </a:p>
        </p:txBody>
      </p:sp>
      <p:sp>
        <p:nvSpPr>
          <p:cNvPr id="7175" name="Rectangle 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0" name="Object 4"/>
          <p:cNvGraphicFramePr>
            <a:graphicFrameLocks noChangeAspect="1"/>
          </p:cNvGraphicFramePr>
          <p:nvPr/>
        </p:nvGraphicFramePr>
        <p:xfrm>
          <a:off x="971600" y="3219450"/>
          <a:ext cx="2808287" cy="1076325"/>
        </p:xfrm>
        <a:graphic>
          <a:graphicData uri="http://schemas.openxmlformats.org/presentationml/2006/ole">
            <mc:AlternateContent xmlns:mc="http://schemas.openxmlformats.org/markup-compatibility/2006">
              <mc:Choice xmlns:v="urn:schemas-microsoft-com:vml" Requires="v">
                <p:oleObj spid="_x0000_s5686" name="公式" r:id="rId1" imgW="1269365" imgH="482600" progId="Equation.3">
                  <p:embed/>
                </p:oleObj>
              </mc:Choice>
              <mc:Fallback>
                <p:oleObj name="公式" r:id="rId1" imgW="1269365" imgH="482600" progId="Equation.3">
                  <p:embed/>
                  <p:pic>
                    <p:nvPicPr>
                      <p:cNvPr id="0" name="图片 56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9450"/>
                        <a:ext cx="2808287"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1" name="Object 6"/>
          <p:cNvGraphicFramePr>
            <a:graphicFrameLocks noChangeAspect="1"/>
          </p:cNvGraphicFramePr>
          <p:nvPr/>
        </p:nvGraphicFramePr>
        <p:xfrm>
          <a:off x="1187624" y="5589240"/>
          <a:ext cx="1223963" cy="522288"/>
        </p:xfrm>
        <a:graphic>
          <a:graphicData uri="http://schemas.openxmlformats.org/presentationml/2006/ole">
            <mc:AlternateContent xmlns:mc="http://schemas.openxmlformats.org/markup-compatibility/2006">
              <mc:Choice xmlns:v="urn:schemas-microsoft-com:vml" Requires="v">
                <p:oleObj spid="_x0000_s5687" name="公式" r:id="rId3" imgW="533400" imgH="228600" progId="Equation.3">
                  <p:embed/>
                </p:oleObj>
              </mc:Choice>
              <mc:Fallback>
                <p:oleObj name="公式" r:id="rId3" imgW="533400" imgH="228600" progId="Equation.3">
                  <p:embed/>
                  <p:pic>
                    <p:nvPicPr>
                      <p:cNvPr id="0" name="图片 56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5589240"/>
                        <a:ext cx="122396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2" name="Object 8"/>
          <p:cNvGraphicFramePr>
            <a:graphicFrameLocks noChangeAspect="1"/>
          </p:cNvGraphicFramePr>
          <p:nvPr/>
        </p:nvGraphicFramePr>
        <p:xfrm>
          <a:off x="1043608" y="4711700"/>
          <a:ext cx="1728788" cy="917575"/>
        </p:xfrm>
        <a:graphic>
          <a:graphicData uri="http://schemas.openxmlformats.org/presentationml/2006/ole">
            <mc:AlternateContent xmlns:mc="http://schemas.openxmlformats.org/markup-compatibility/2006">
              <mc:Choice xmlns:v="urn:schemas-microsoft-com:vml" Requires="v">
                <p:oleObj spid="_x0000_s5688" name="公式" r:id="rId5" imgW="787400" imgH="419100" progId="Equation.3">
                  <p:embed/>
                </p:oleObj>
              </mc:Choice>
              <mc:Fallback>
                <p:oleObj name="公式" r:id="rId5" imgW="787400" imgH="419100" progId="Equation.3">
                  <p:embed/>
                  <p:pic>
                    <p:nvPicPr>
                      <p:cNvPr id="0" name="图片 56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711700"/>
                        <a:ext cx="1728788"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7" descr="03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3" y="4077072"/>
            <a:ext cx="5066825" cy="184249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9" name="Rectangle 2"/>
          <p:cNvSpPr>
            <a:spLocks noGrp="1" noChangeArrowheads="1"/>
          </p:cNvSpPr>
          <p:nvPr>
            <p:ph type="body" sz="half" idx="1"/>
          </p:nvPr>
        </p:nvSpPr>
        <p:spPr>
          <a:xfrm>
            <a:off x="395288" y="836613"/>
            <a:ext cx="4608512" cy="660400"/>
          </a:xfrm>
        </p:spPr>
        <p:txBody>
          <a:bodyPr/>
          <a:lstStyle/>
          <a:p>
            <a:pPr eaLnBrk="1" hangingPunct="1"/>
            <a:r>
              <a:rPr lang="zh-CN" altLang="en-US" sz="2800">
                <a:latin typeface="Times New Roman" panose="02020603050405020304" pitchFamily="18" charset="0"/>
              </a:rPr>
              <a:t>模拟式</a:t>
            </a:r>
            <a:r>
              <a:rPr lang="zh-CN" altLang="en-US" sz="2800"/>
              <a:t>转速</a:t>
            </a:r>
            <a:r>
              <a:rPr lang="zh-CN" altLang="en-US" sz="2800">
                <a:latin typeface="Times New Roman" panose="02020603050405020304" pitchFamily="18" charset="0"/>
              </a:rPr>
              <a:t>调节器电路</a:t>
            </a:r>
            <a:endParaRPr lang="zh-CN" altLang="en-US" sz="2800">
              <a:latin typeface="Times New Roman" panose="02020603050405020304" pitchFamily="18" charset="0"/>
            </a:endParaRPr>
          </a:p>
        </p:txBody>
      </p:sp>
      <p:sp>
        <p:nvSpPr>
          <p:cNvPr id="77830" name="Text Box 3"/>
          <p:cNvSpPr txBox="1">
            <a:spLocks noChangeArrowheads="1"/>
          </p:cNvSpPr>
          <p:nvPr/>
        </p:nvSpPr>
        <p:spPr bwMode="auto">
          <a:xfrm>
            <a:off x="71760" y="4149080"/>
            <a:ext cx="41402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lnSpc>
                <a:spcPct val="120000"/>
              </a:lnSpc>
              <a:spcBef>
                <a:spcPct val="20000"/>
              </a:spcBef>
              <a:buClr>
                <a:schemeClr val="folHlink"/>
              </a:buClr>
              <a:buSzPct val="75000"/>
              <a:buFont typeface="Wingdings" panose="05000000000000000000" pitchFamily="2" charset="2"/>
              <a:buNone/>
            </a:pPr>
            <a:r>
              <a:rPr lang="en-US" altLang="zh-CN" sz="2400" i="1" dirty="0">
                <a:solidFill>
                  <a:schemeClr val="tx1"/>
                </a:solidFill>
              </a:rPr>
              <a:t>   U</a:t>
            </a:r>
            <a:r>
              <a:rPr lang="en-US" altLang="zh-CN" sz="2400" baseline="30000" dirty="0">
                <a:solidFill>
                  <a:schemeClr val="tx1"/>
                </a:solidFill>
              </a:rPr>
              <a:t>*</a:t>
            </a:r>
            <a:r>
              <a:rPr lang="en-US" altLang="zh-CN" sz="2400" baseline="-25000" dirty="0">
                <a:solidFill>
                  <a:schemeClr val="tx1"/>
                </a:solidFill>
              </a:rPr>
              <a:t>n</a:t>
            </a:r>
            <a:r>
              <a:rPr lang="en-US" altLang="zh-CN" sz="2400" i="1" baseline="-25000" dirty="0">
                <a:solidFill>
                  <a:schemeClr val="tx1"/>
                </a:solidFill>
              </a:rPr>
              <a:t> </a:t>
            </a:r>
            <a:r>
              <a:rPr lang="en-US" altLang="zh-CN" sz="2400" dirty="0">
                <a:solidFill>
                  <a:schemeClr val="tx1"/>
                </a:solidFill>
                <a:latin typeface="宋体" panose="02010600030101010101" pitchFamily="2" charset="-122"/>
              </a:rPr>
              <a:t>—</a:t>
            </a:r>
            <a:r>
              <a:rPr lang="zh-CN" altLang="en-US" sz="2400" dirty="0">
                <a:solidFill>
                  <a:schemeClr val="tx1"/>
                </a:solidFill>
              </a:rPr>
              <a:t>转速</a:t>
            </a:r>
            <a:r>
              <a:rPr lang="zh-CN" altLang="en-US" sz="2400" dirty="0">
                <a:solidFill>
                  <a:schemeClr val="tx1"/>
                </a:solidFill>
                <a:latin typeface="Tahoma" panose="020B0604030504040204" pitchFamily="34" charset="0"/>
              </a:rPr>
              <a:t>给定电压；</a:t>
            </a:r>
            <a:endParaRPr lang="zh-CN" altLang="en-US" sz="2400" dirty="0">
              <a:solidFill>
                <a:schemeClr val="tx1"/>
              </a:solidFill>
              <a:latin typeface="Tahoma" panose="020B0604030504040204" pitchFamily="34" charset="0"/>
            </a:endParaRPr>
          </a:p>
          <a:p>
            <a:pPr algn="l" eaLnBrk="1" hangingPunct="1">
              <a:lnSpc>
                <a:spcPct val="120000"/>
              </a:lnSpc>
              <a:spcBef>
                <a:spcPct val="20000"/>
              </a:spcBef>
              <a:buClr>
                <a:schemeClr val="hlink"/>
              </a:buClr>
              <a:buSzPct val="75000"/>
              <a:buFont typeface="Wingdings" panose="05000000000000000000" pitchFamily="2" charset="2"/>
              <a:buNone/>
            </a:pPr>
            <a:r>
              <a:rPr lang="zh-CN" altLang="en-US" sz="2400" dirty="0">
                <a:solidFill>
                  <a:schemeClr val="tx1"/>
                </a:solidFill>
                <a:latin typeface="Tahoma" panose="020B0604030504040204" pitchFamily="34" charset="0"/>
              </a:rPr>
              <a:t>   </a:t>
            </a:r>
            <a:r>
              <a:rPr lang="en-US" altLang="en-US" sz="2400" dirty="0">
                <a:solidFill>
                  <a:schemeClr val="tx1"/>
                </a:solidFill>
                <a:latin typeface="Tahoma" panose="020B0604030504040204" pitchFamily="34" charset="0"/>
              </a:rPr>
              <a:t>–</a:t>
            </a:r>
            <a:r>
              <a:rPr lang="en-US" altLang="zh-CN" sz="2400" i="1" dirty="0">
                <a:solidFill>
                  <a:schemeClr val="tx1"/>
                </a:solidFill>
                <a:latin typeface="Tahoma" panose="020B0604030504040204" pitchFamily="34" charset="0"/>
                <a:sym typeface="Symbol" panose="05050102010706020507" pitchFamily="18" charset="2"/>
              </a:rPr>
              <a:t>α</a:t>
            </a:r>
            <a:r>
              <a:rPr lang="en-US" altLang="zh-CN" sz="2400" i="1" dirty="0">
                <a:solidFill>
                  <a:schemeClr val="tx1"/>
                </a:solidFill>
                <a:sym typeface="Symbol" panose="05050102010706020507" pitchFamily="18" charset="2"/>
              </a:rPr>
              <a:t>n</a:t>
            </a:r>
            <a:r>
              <a:rPr lang="en-US" altLang="zh-CN" sz="2400" i="1" baseline="-25000" dirty="0">
                <a:solidFill>
                  <a:schemeClr val="tx1"/>
                </a:solidFill>
                <a:sym typeface="Symbol" panose="05050102010706020507" pitchFamily="18" charset="2"/>
              </a:rPr>
              <a:t> </a:t>
            </a:r>
            <a:r>
              <a:rPr lang="en-US" altLang="zh-CN" sz="2400" dirty="0">
                <a:solidFill>
                  <a:schemeClr val="tx1"/>
                </a:solidFill>
                <a:latin typeface="宋体" panose="02010600030101010101" pitchFamily="2" charset="-122"/>
              </a:rPr>
              <a:t>—</a:t>
            </a:r>
            <a:r>
              <a:rPr lang="zh-CN" altLang="en-US" sz="2400" dirty="0">
                <a:solidFill>
                  <a:schemeClr val="tx1"/>
                </a:solidFill>
              </a:rPr>
              <a:t>转速</a:t>
            </a:r>
            <a:r>
              <a:rPr lang="zh-CN" altLang="en-US" sz="2400" dirty="0">
                <a:solidFill>
                  <a:schemeClr val="tx1"/>
                </a:solidFill>
                <a:latin typeface="Tahoma" panose="020B0604030504040204" pitchFamily="34" charset="0"/>
              </a:rPr>
              <a:t>负反馈电压；</a:t>
            </a:r>
            <a:endParaRPr lang="zh-CN" altLang="en-US" sz="2400" dirty="0">
              <a:solidFill>
                <a:schemeClr val="tx1"/>
              </a:solidFill>
              <a:latin typeface="Tahoma" panose="020B0604030504040204" pitchFamily="34" charset="0"/>
            </a:endParaRPr>
          </a:p>
          <a:p>
            <a:pPr algn="l" eaLnBrk="1" hangingPunct="1">
              <a:lnSpc>
                <a:spcPct val="120000"/>
              </a:lnSpc>
              <a:spcBef>
                <a:spcPct val="20000"/>
              </a:spcBef>
              <a:buClr>
                <a:schemeClr val="hlink"/>
              </a:buClr>
              <a:buSzPct val="75000"/>
              <a:buFont typeface="Wingdings" panose="05000000000000000000" pitchFamily="2" charset="2"/>
              <a:buNone/>
            </a:pPr>
            <a:r>
              <a:rPr lang="zh-CN" altLang="en-US" sz="2400" i="1" dirty="0">
                <a:solidFill>
                  <a:schemeClr val="tx1"/>
                </a:solidFill>
              </a:rPr>
              <a:t>    </a:t>
            </a:r>
            <a:r>
              <a:rPr lang="en-US" altLang="zh-CN" sz="2400" i="1" dirty="0">
                <a:solidFill>
                  <a:schemeClr val="tx1"/>
                </a:solidFill>
              </a:rPr>
              <a:t>U</a:t>
            </a:r>
            <a:r>
              <a:rPr lang="en-US" altLang="zh-CN" sz="2400" i="1" baseline="30000" dirty="0">
                <a:solidFill>
                  <a:schemeClr val="tx1"/>
                </a:solidFill>
              </a:rPr>
              <a:t>*</a:t>
            </a:r>
            <a:r>
              <a:rPr lang="en-US" altLang="zh-CN" sz="2400" baseline="-25000" dirty="0" err="1">
                <a:solidFill>
                  <a:schemeClr val="tx1"/>
                </a:solidFill>
              </a:rPr>
              <a:t>i</a:t>
            </a:r>
            <a:r>
              <a:rPr lang="en-US" altLang="zh-CN" sz="2400" i="1" baseline="-25000" dirty="0">
                <a:solidFill>
                  <a:schemeClr val="tx1"/>
                </a:solidFill>
              </a:rPr>
              <a:t> </a:t>
            </a:r>
            <a:r>
              <a:rPr lang="en-US" altLang="zh-CN" sz="2400" dirty="0">
                <a:solidFill>
                  <a:schemeClr val="tx1"/>
                </a:solidFill>
                <a:latin typeface="宋体" panose="02010600030101010101" pitchFamily="2" charset="-122"/>
              </a:rPr>
              <a:t>—</a:t>
            </a:r>
            <a:r>
              <a:rPr lang="zh-CN" altLang="en-US" sz="2400" dirty="0">
                <a:solidFill>
                  <a:schemeClr val="tx1"/>
                </a:solidFill>
                <a:latin typeface="Tahoma" panose="020B0604030504040204" pitchFamily="34" charset="0"/>
              </a:rPr>
              <a:t>电流调节器的给定电压。</a:t>
            </a:r>
            <a:endParaRPr lang="zh-CN" altLang="en-US" sz="2400" dirty="0">
              <a:solidFill>
                <a:schemeClr val="tx1"/>
              </a:solidFill>
              <a:latin typeface="Tahoma" panose="020B0604030504040204" pitchFamily="34" charset="0"/>
            </a:endParaRPr>
          </a:p>
        </p:txBody>
      </p:sp>
      <p:sp>
        <p:nvSpPr>
          <p:cNvPr id="77831" name="Rectangle 4"/>
          <p:cNvSpPr>
            <a:spLocks noChangeArrowheads="1"/>
          </p:cNvSpPr>
          <p:nvPr/>
        </p:nvSpPr>
        <p:spPr bwMode="auto">
          <a:xfrm>
            <a:off x="0" y="2492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32"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33"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34" name="Rectangle 1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35" name="Text Box 13"/>
          <p:cNvSpPr txBox="1">
            <a:spLocks noChangeArrowheads="1"/>
          </p:cNvSpPr>
          <p:nvPr/>
        </p:nvSpPr>
        <p:spPr bwMode="auto">
          <a:xfrm>
            <a:off x="2124075" y="2060575"/>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rPr>
              <a:t>(4-84) </a:t>
            </a:r>
            <a:endParaRPr lang="en-US" altLang="zh-CN">
              <a:solidFill>
                <a:schemeClr val="tx1"/>
              </a:solidFill>
            </a:endParaRPr>
          </a:p>
        </p:txBody>
      </p:sp>
      <p:sp>
        <p:nvSpPr>
          <p:cNvPr id="77836" name="Text Box 14"/>
          <p:cNvSpPr txBox="1">
            <a:spLocks noChangeArrowheads="1"/>
          </p:cNvSpPr>
          <p:nvPr/>
        </p:nvSpPr>
        <p:spPr bwMode="auto">
          <a:xfrm>
            <a:off x="2195513" y="2708275"/>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rPr>
              <a:t>(4-85) </a:t>
            </a:r>
            <a:endParaRPr lang="en-US" altLang="zh-CN">
              <a:solidFill>
                <a:schemeClr val="tx1"/>
              </a:solidFill>
            </a:endParaRPr>
          </a:p>
        </p:txBody>
      </p:sp>
      <p:sp>
        <p:nvSpPr>
          <p:cNvPr id="77837" name="Rectangle 15"/>
          <p:cNvSpPr>
            <a:spLocks noChangeArrowheads="1"/>
          </p:cNvSpPr>
          <p:nvPr/>
        </p:nvSpPr>
        <p:spPr bwMode="auto">
          <a:xfrm>
            <a:off x="2195513" y="3644900"/>
            <a:ext cx="88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tx1"/>
                </a:solidFill>
              </a:rPr>
              <a:t>(4-86) </a:t>
            </a:r>
            <a:endParaRPr lang="en-US" altLang="zh-CN">
              <a:solidFill>
                <a:schemeClr val="tx1"/>
              </a:solidFill>
            </a:endParaRPr>
          </a:p>
        </p:txBody>
      </p:sp>
      <p:sp>
        <p:nvSpPr>
          <p:cNvPr id="77838" name="Rectangle 17"/>
          <p:cNvSpPr>
            <a:spLocks noChangeArrowheads="1"/>
          </p:cNvSpPr>
          <p:nvPr/>
        </p:nvSpPr>
        <p:spPr bwMode="auto">
          <a:xfrm>
            <a:off x="0"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39" name="Text Box 18"/>
          <p:cNvSpPr txBox="1">
            <a:spLocks noChangeArrowheads="1"/>
          </p:cNvSpPr>
          <p:nvPr/>
        </p:nvSpPr>
        <p:spPr bwMode="auto">
          <a:xfrm>
            <a:off x="4415092" y="4869160"/>
            <a:ext cx="4392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4-28 </a:t>
            </a:r>
            <a:r>
              <a:rPr lang="zh-CN" altLang="en-US" dirty="0">
                <a:solidFill>
                  <a:schemeClr val="tx1"/>
                </a:solidFill>
              </a:rPr>
              <a:t>含给定滤波与反馈滤波的</a:t>
            </a:r>
            <a:r>
              <a:rPr lang="en-US" altLang="zh-CN" dirty="0">
                <a:solidFill>
                  <a:schemeClr val="tx1"/>
                </a:solidFill>
              </a:rPr>
              <a:t>PI</a:t>
            </a:r>
            <a:r>
              <a:rPr lang="zh-CN" altLang="en-US" dirty="0">
                <a:solidFill>
                  <a:schemeClr val="tx1"/>
                </a:solidFill>
              </a:rPr>
              <a:t>型转速调节器</a:t>
            </a:r>
            <a:endParaRPr lang="zh-CN" altLang="en-US" dirty="0">
              <a:solidFill>
                <a:schemeClr val="tx1"/>
              </a:solidFill>
            </a:endParaRPr>
          </a:p>
        </p:txBody>
      </p:sp>
      <p:sp>
        <p:nvSpPr>
          <p:cNvPr id="77840" name="Rectangle 20"/>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26" name="Object 19"/>
          <p:cNvGraphicFramePr>
            <a:graphicFrameLocks noChangeAspect="1"/>
          </p:cNvGraphicFramePr>
          <p:nvPr/>
        </p:nvGraphicFramePr>
        <p:xfrm>
          <a:off x="684213" y="1773238"/>
          <a:ext cx="1079500" cy="804862"/>
        </p:xfrm>
        <a:graphic>
          <a:graphicData uri="http://schemas.openxmlformats.org/presentationml/2006/ole">
            <mc:AlternateContent xmlns:mc="http://schemas.openxmlformats.org/markup-compatibility/2006">
              <mc:Choice xmlns:v="urn:schemas-microsoft-com:vml" Requires="v">
                <p:oleObj spid="_x0000_s76342" name="公式" r:id="rId1" imgW="596900" imgH="444500" progId="Equation.3">
                  <p:embed/>
                </p:oleObj>
              </mc:Choice>
              <mc:Fallback>
                <p:oleObj name="公式" r:id="rId1" imgW="596900" imgH="444500" progId="Equation.3">
                  <p:embed/>
                  <p:pic>
                    <p:nvPicPr>
                      <p:cNvPr id="0" name="图片 763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107950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1"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27" name="Object 21"/>
          <p:cNvGraphicFramePr>
            <a:graphicFrameLocks noChangeAspect="1"/>
          </p:cNvGraphicFramePr>
          <p:nvPr/>
        </p:nvGraphicFramePr>
        <p:xfrm>
          <a:off x="684213" y="2636838"/>
          <a:ext cx="1366837" cy="474662"/>
        </p:xfrm>
        <a:graphic>
          <a:graphicData uri="http://schemas.openxmlformats.org/presentationml/2006/ole">
            <mc:AlternateContent xmlns:mc="http://schemas.openxmlformats.org/markup-compatibility/2006">
              <mc:Choice xmlns:v="urn:schemas-microsoft-com:vml" Requires="v">
                <p:oleObj spid="_x0000_s76343" name="公式" r:id="rId3" imgW="660400" imgH="228600" progId="Equation.3">
                  <p:embed/>
                </p:oleObj>
              </mc:Choice>
              <mc:Fallback>
                <p:oleObj name="公式" r:id="rId3" imgW="660400" imgH="228600" progId="Equation.3">
                  <p:embed/>
                  <p:pic>
                    <p:nvPicPr>
                      <p:cNvPr id="0" name="图片 763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636838"/>
                        <a:ext cx="136683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2" name="Rectangle 2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28" name="Object 23"/>
          <p:cNvGraphicFramePr>
            <a:graphicFrameLocks noChangeAspect="1"/>
          </p:cNvGraphicFramePr>
          <p:nvPr/>
        </p:nvGraphicFramePr>
        <p:xfrm>
          <a:off x="395288" y="3429000"/>
          <a:ext cx="1800225" cy="811213"/>
        </p:xfrm>
        <a:graphic>
          <a:graphicData uri="http://schemas.openxmlformats.org/presentationml/2006/ole">
            <mc:AlternateContent xmlns:mc="http://schemas.openxmlformats.org/markup-compatibility/2006">
              <mc:Choice xmlns:v="urn:schemas-microsoft-com:vml" Requires="v">
                <p:oleObj spid="_x0000_s76344" name="公式" r:id="rId5" imgW="862965" imgH="393700" progId="Equation.3">
                  <p:embed/>
                </p:oleObj>
              </mc:Choice>
              <mc:Fallback>
                <p:oleObj name="公式" r:id="rId5" imgW="862965" imgH="393700" progId="Equation.3">
                  <p:embed/>
                  <p:pic>
                    <p:nvPicPr>
                      <p:cNvPr id="0" name="图片 763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429000"/>
                        <a:ext cx="1800225"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7843" name="Picture 25" descr="0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1412776"/>
            <a:ext cx="5508625"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871538" y="495077"/>
            <a:ext cx="8162925" cy="701675"/>
          </a:xfrm>
        </p:spPr>
        <p:txBody>
          <a:bodyPr/>
          <a:lstStyle/>
          <a:p>
            <a:pPr eaLnBrk="1" hangingPunct="1"/>
            <a:r>
              <a:rPr lang="zh-CN" altLang="en-US" sz="4000" dirty="0">
                <a:latin typeface="Times New Roman" panose="02020603050405020304" pitchFamily="18" charset="0"/>
              </a:rPr>
              <a:t>例题</a:t>
            </a:r>
            <a:r>
              <a:rPr lang="en-US" altLang="zh-CN" sz="4000" dirty="0">
                <a:latin typeface="Times New Roman" panose="02020603050405020304" pitchFamily="18" charset="0"/>
              </a:rPr>
              <a:t>4-3 </a:t>
            </a:r>
            <a:endParaRPr lang="en-US" altLang="zh-CN" sz="4000" dirty="0">
              <a:latin typeface="Times New Roman" panose="02020603050405020304" pitchFamily="18" charset="0"/>
            </a:endParaRPr>
          </a:p>
        </p:txBody>
      </p:sp>
      <p:sp>
        <p:nvSpPr>
          <p:cNvPr id="78853"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rPr>
              <a:t>在例题</a:t>
            </a:r>
            <a:r>
              <a:rPr lang="en-US" altLang="zh-CN" dirty="0">
                <a:latin typeface="Times New Roman" panose="02020603050405020304" pitchFamily="18" charset="0"/>
              </a:rPr>
              <a:t>4-1</a:t>
            </a:r>
            <a:r>
              <a:rPr lang="zh-CN" altLang="en-US" dirty="0">
                <a:latin typeface="Times New Roman" panose="02020603050405020304" pitchFamily="18" charset="0"/>
              </a:rPr>
              <a:t>中，除已给数据外，已知：转速反馈系数                       </a:t>
            </a:r>
            <a:r>
              <a:rPr lang="en-US" altLang="zh-CN" dirty="0" err="1">
                <a:latin typeface="Times New Roman" panose="02020603050405020304" pitchFamily="18" charset="0"/>
              </a:rPr>
              <a:t>Vmin</a:t>
            </a:r>
            <a:r>
              <a:rPr lang="en-US" altLang="zh-CN" dirty="0">
                <a:latin typeface="Times New Roman" panose="02020603050405020304" pitchFamily="18" charset="0"/>
              </a:rPr>
              <a:t>/r</a:t>
            </a:r>
            <a:r>
              <a:rPr lang="zh-CN" altLang="en-US" dirty="0">
                <a:latin typeface="Times New Roman" panose="02020603050405020304" pitchFamily="18" charset="0"/>
              </a:rPr>
              <a:t>（≈</a:t>
            </a:r>
            <a:r>
              <a:rPr lang="en-US" altLang="zh-CN" dirty="0">
                <a:latin typeface="Times New Roman" panose="02020603050405020304" pitchFamily="18" charset="0"/>
              </a:rPr>
              <a:t>10V/</a:t>
            </a:r>
            <a:r>
              <a:rPr lang="en-US" altLang="zh-CN" i="1" dirty="0" err="1">
                <a:latin typeface="Times New Roman" panose="02020603050405020304" pitchFamily="18" charset="0"/>
              </a:rPr>
              <a:t>n</a:t>
            </a:r>
            <a:r>
              <a:rPr lang="en-US" altLang="zh-CN" baseline="-25000" dirty="0" err="1">
                <a:latin typeface="Times New Roman" panose="02020603050405020304" pitchFamily="18" charset="0"/>
              </a:rPr>
              <a:t>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r>
              <a:rPr lang="zh-CN" altLang="en-US" dirty="0"/>
              <a:t>电流环按照典型</a:t>
            </a:r>
            <a:r>
              <a:rPr lang="en-US" altLang="zh-CN" dirty="0"/>
              <a:t>Ⅰ</a:t>
            </a:r>
            <a:r>
              <a:rPr lang="zh-CN" altLang="en-US" dirty="0"/>
              <a:t>型系统设计，       </a:t>
            </a:r>
            <a:r>
              <a:rPr lang="en-US" altLang="zh-CN" dirty="0"/>
              <a:t> </a:t>
            </a:r>
            <a:r>
              <a:rPr lang="zh-CN" altLang="en-US" dirty="0"/>
              <a:t>         ，</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要求转速无静差，空载起动到额定转速时的转速超调量</a:t>
            </a:r>
            <a:r>
              <a:rPr lang="en-US" altLang="zh-CN" i="1" dirty="0" err="1">
                <a:latin typeface="Times New Roman" panose="02020603050405020304" pitchFamily="18" charset="0"/>
              </a:rPr>
              <a:t>σ</a:t>
            </a:r>
            <a:r>
              <a:rPr lang="en-US" altLang="zh-CN" baseline="-25000" dirty="0" err="1">
                <a:latin typeface="Times New Roman" panose="02020603050405020304" pitchFamily="18" charset="0"/>
              </a:rPr>
              <a:t>n</a:t>
            </a:r>
            <a:r>
              <a:rPr lang="zh-CN" altLang="en-US" dirty="0"/>
              <a:t> ≤</a:t>
            </a:r>
            <a:r>
              <a:rPr lang="en-US" altLang="zh-CN" dirty="0"/>
              <a:t>5%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试按工程设计方法设计转速调节器，并校验转速超调量的要求能否得到满足。</a:t>
            </a:r>
            <a:endParaRPr lang="zh-CN" altLang="en-US" dirty="0">
              <a:latin typeface="Times New Roman" panose="02020603050405020304" pitchFamily="18" charset="0"/>
            </a:endParaRPr>
          </a:p>
        </p:txBody>
      </p:sp>
      <p:sp>
        <p:nvSpPr>
          <p:cNvPr id="788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8850" name="Picture 513"/>
          <p:cNvGraphicFramePr>
            <a:graphicFrameLocks noChangeAspect="1"/>
          </p:cNvGraphicFramePr>
          <p:nvPr/>
        </p:nvGraphicFramePr>
        <p:xfrm>
          <a:off x="1907704" y="1772816"/>
          <a:ext cx="1852613" cy="361950"/>
        </p:xfrm>
        <a:graphic>
          <a:graphicData uri="http://schemas.openxmlformats.org/presentationml/2006/ole">
            <mc:AlternateContent xmlns:mc="http://schemas.openxmlformats.org/markup-compatibility/2006">
              <mc:Choice xmlns:v="urn:schemas-microsoft-com:vml" Requires="v">
                <p:oleObj spid="_x0000_s77178" name="" r:id="rId1" imgW="1156335" imgH="228600" progId="Equation.3">
                  <p:embed/>
                </p:oleObj>
              </mc:Choice>
              <mc:Fallback>
                <p:oleObj name="" r:id="rId1" imgW="1156335" imgH="228600" progId="Equation.3">
                  <p:embed/>
                  <p:pic>
                    <p:nvPicPr>
                      <p:cNvPr id="0" name="图片 77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2816"/>
                        <a:ext cx="1852613"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8851" name="Picture 515"/>
          <p:cNvGraphicFramePr>
            <a:graphicFrameLocks noChangeAspect="1"/>
          </p:cNvGraphicFramePr>
          <p:nvPr/>
        </p:nvGraphicFramePr>
        <p:xfrm>
          <a:off x="5868144" y="2276872"/>
          <a:ext cx="1604963" cy="500063"/>
        </p:xfrm>
        <a:graphic>
          <a:graphicData uri="http://schemas.openxmlformats.org/presentationml/2006/ole">
            <mc:AlternateContent xmlns:mc="http://schemas.openxmlformats.org/markup-compatibility/2006">
              <mc:Choice xmlns:v="urn:schemas-microsoft-com:vml" Requires="v">
                <p:oleObj spid="_x0000_s77179" name="" r:id="rId3" imgW="737235" imgH="228600" progId="Equation.3">
                  <p:embed/>
                </p:oleObj>
              </mc:Choice>
              <mc:Fallback>
                <p:oleObj name="" r:id="rId3" imgW="737235" imgH="228600" progId="Equation.3">
                  <p:embed/>
                  <p:pic>
                    <p:nvPicPr>
                      <p:cNvPr id="0" name="图片 77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276872"/>
                        <a:ext cx="16049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683568" y="548680"/>
            <a:ext cx="8162925" cy="701675"/>
          </a:xfrm>
        </p:spPr>
        <p:txBody>
          <a:bodyPr/>
          <a:lstStyle/>
          <a:p>
            <a:pPr eaLnBrk="1" hangingPunct="1"/>
            <a:r>
              <a:rPr lang="zh-CN" altLang="en-US" sz="4000" dirty="0"/>
              <a:t>转速调节器设计例题 </a:t>
            </a:r>
            <a:endParaRPr lang="zh-CN" altLang="en-US" sz="4000" dirty="0"/>
          </a:p>
        </p:txBody>
      </p:sp>
      <p:sp>
        <p:nvSpPr>
          <p:cNvPr id="79877"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）确定时间常数</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）电流环等效时间常数。   由例题</a:t>
            </a:r>
            <a:r>
              <a:rPr lang="en-US" altLang="zh-CN" sz="2400" dirty="0">
                <a:latin typeface="Times New Roman" panose="02020603050405020304" pitchFamily="18" charset="0"/>
              </a:rPr>
              <a:t>4-1</a:t>
            </a:r>
            <a:r>
              <a:rPr lang="zh-CN" altLang="en-US" sz="2400" dirty="0">
                <a:latin typeface="Times New Roman" panose="02020603050405020304" pitchFamily="18" charset="0"/>
              </a:rPr>
              <a:t>，已取</a:t>
            </a:r>
            <a:r>
              <a:rPr lang="en-US" altLang="zh-CN" sz="2400" i="1" dirty="0" err="1">
                <a:latin typeface="Times New Roman" panose="02020603050405020304" pitchFamily="18" charset="0"/>
              </a:rPr>
              <a:t>K</a:t>
            </a:r>
            <a:r>
              <a:rPr lang="en-US" altLang="zh-CN" sz="2400" baseline="-25000" dirty="0" err="1">
                <a:latin typeface="Times New Roman" panose="02020603050405020304" pitchFamily="18" charset="0"/>
              </a:rPr>
              <a:t>I</a:t>
            </a:r>
            <a:r>
              <a:rPr lang="en-US" altLang="zh-CN" sz="2400" i="1" dirty="0" err="1">
                <a:latin typeface="Times New Roman" panose="02020603050405020304" pitchFamily="18" charset="0"/>
              </a:rPr>
              <a:t>T</a:t>
            </a:r>
            <a:r>
              <a:rPr lang="en-US" altLang="zh-CN" sz="2400" baseline="-25000" dirty="0" err="1">
                <a:latin typeface="Times New Roman" panose="02020603050405020304" pitchFamily="18" charset="0"/>
              </a:rPr>
              <a:t>Σi</a:t>
            </a:r>
            <a:r>
              <a:rPr lang="en-US" altLang="zh-CN" sz="2400" dirty="0">
                <a:latin typeface="Times New Roman" panose="02020603050405020304" pitchFamily="18" charset="0"/>
              </a:rPr>
              <a:t>=0.5</a:t>
            </a:r>
            <a:r>
              <a:rPr lang="zh-CN" altLang="en-US" sz="2400" dirty="0">
                <a:latin typeface="Times New Roman" panose="02020603050405020304" pitchFamily="18" charset="0"/>
              </a:rPr>
              <a:t>，则</a:t>
            </a:r>
            <a:endParaRPr lang="en-US" altLang="zh-CN"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s</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）转速滤波时间常数。根据所用测速发电机纹波情况，取</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on</a:t>
            </a:r>
            <a:r>
              <a:rPr lang="en-US" altLang="zh-CN" sz="2400" dirty="0">
                <a:latin typeface="Times New Roman" panose="02020603050405020304" pitchFamily="18" charset="0"/>
              </a:rPr>
              <a:t>=0.01</a:t>
            </a:r>
            <a:r>
              <a:rPr lang="en-US" altLang="zh-CN" sz="2400" i="1" dirty="0">
                <a:latin typeface="Times New Roman" panose="02020603050405020304" pitchFamily="18" charset="0"/>
              </a:rPr>
              <a:t>s</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pP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）转速环小时间常数。按小时间常数近似处理，取</a:t>
            </a:r>
            <a:endParaRPr lang="en-US" altLang="zh-CN" sz="2400" dirty="0">
              <a:latin typeface="Times New Roman" panose="02020603050405020304" pitchFamily="18" charset="0"/>
            </a:endParaRPr>
          </a:p>
          <a:p>
            <a:pPr eaLnBrk="1" hangingPunct="1">
              <a:lnSpc>
                <a:spcPct val="90000"/>
              </a:lnSpc>
            </a:pPr>
            <a:r>
              <a:rPr lang="zh-CN" altLang="en-US" sz="2400" dirty="0"/>
              <a:t>                                                                         </a:t>
            </a:r>
            <a:r>
              <a:rPr lang="en-US" altLang="zh-CN" sz="2400" dirty="0"/>
              <a:t>s=0.01145s</a:t>
            </a:r>
            <a:endParaRPr lang="zh-CN" altLang="en-US" sz="2400" dirty="0">
              <a:latin typeface="Times New Roman" panose="02020603050405020304" pitchFamily="18" charset="0"/>
            </a:endParaRPr>
          </a:p>
          <a:p>
            <a:pPr eaLnBrk="1" hangingPunct="1">
              <a:lnSpc>
                <a:spcPct val="90000"/>
              </a:lnSpc>
            </a:pP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sz="2400" dirty="0">
              <a:latin typeface="Times New Roman" panose="02020603050405020304" pitchFamily="18" charset="0"/>
            </a:endParaRPr>
          </a:p>
        </p:txBody>
      </p:sp>
      <p:sp>
        <p:nvSpPr>
          <p:cNvPr id="79878"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79"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8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8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874" name="Picture 518"/>
          <p:cNvGraphicFramePr>
            <a:graphicFrameLocks noChangeAspect="1"/>
          </p:cNvGraphicFramePr>
          <p:nvPr/>
        </p:nvGraphicFramePr>
        <p:xfrm>
          <a:off x="1907704" y="2420888"/>
          <a:ext cx="4000500" cy="490538"/>
        </p:xfrm>
        <a:graphic>
          <a:graphicData uri="http://schemas.openxmlformats.org/presentationml/2006/ole">
            <mc:AlternateContent xmlns:mc="http://schemas.openxmlformats.org/markup-compatibility/2006">
              <mc:Choice xmlns:v="urn:schemas-microsoft-com:vml" Requires="v">
                <p:oleObj spid="_x0000_s78202" name="" r:id="rId1" imgW="1867535" imgH="228600" progId="Equation.3">
                  <p:embed/>
                </p:oleObj>
              </mc:Choice>
              <mc:Fallback>
                <p:oleObj name="" r:id="rId1" imgW="1867535" imgH="228600" progId="Equation.3">
                  <p:embed/>
                  <p:pic>
                    <p:nvPicPr>
                      <p:cNvPr id="0" name="图片 78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40005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875" name="Object 12"/>
          <p:cNvGraphicFramePr>
            <a:graphicFrameLocks noChangeAspect="1"/>
          </p:cNvGraphicFramePr>
          <p:nvPr/>
        </p:nvGraphicFramePr>
        <p:xfrm>
          <a:off x="1835696" y="4797152"/>
          <a:ext cx="4714875" cy="460375"/>
        </p:xfrm>
        <a:graphic>
          <a:graphicData uri="http://schemas.openxmlformats.org/presentationml/2006/ole">
            <mc:AlternateContent xmlns:mc="http://schemas.openxmlformats.org/markup-compatibility/2006">
              <mc:Choice xmlns:v="urn:schemas-microsoft-com:vml" Requires="v">
                <p:oleObj spid="_x0000_s78203" name="" r:id="rId3" imgW="3098800" imgH="304800" progId="Equation.3">
                  <p:embed/>
                </p:oleObj>
              </mc:Choice>
              <mc:Fallback>
                <p:oleObj name="" r:id="rId3" imgW="3098800" imgH="304800" progId="Equation.3">
                  <p:embed/>
                  <p:pic>
                    <p:nvPicPr>
                      <p:cNvPr id="0" name="图片 78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797152"/>
                        <a:ext cx="47148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3"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）选择转速调节器结构</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选用</a:t>
            </a:r>
            <a:r>
              <a:rPr lang="en-US" altLang="zh-CN" sz="2400">
                <a:latin typeface="Times New Roman" panose="02020603050405020304" pitchFamily="18" charset="0"/>
              </a:rPr>
              <a:t>PI</a:t>
            </a:r>
            <a:r>
              <a:rPr lang="zh-CN" altLang="en-US" sz="2400">
                <a:latin typeface="Times New Roman" panose="02020603050405020304" pitchFamily="18" charset="0"/>
              </a:rPr>
              <a:t>调节器，</a:t>
            </a:r>
            <a:endParaRPr lang="zh-CN" altLang="en-US" sz="2400">
              <a:latin typeface="Times New Roman" panose="02020603050405020304" pitchFamily="18" charset="0"/>
            </a:endParaRPr>
          </a:p>
          <a:p>
            <a:pPr eaLnBrk="1" hangingPunct="1">
              <a:lnSpc>
                <a:spcPct val="80000"/>
              </a:lnSpc>
            </a:pP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）计算转速调节器参数</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取</a:t>
            </a:r>
            <a:r>
              <a:rPr lang="en-US" altLang="zh-CN" sz="2400">
                <a:latin typeface="Times New Roman" panose="02020603050405020304" pitchFamily="18" charset="0"/>
              </a:rPr>
              <a:t>h=5</a:t>
            </a:r>
            <a:r>
              <a:rPr lang="zh-CN" altLang="en-US" sz="2400">
                <a:latin typeface="Times New Roman" panose="02020603050405020304" pitchFamily="18" charset="0"/>
              </a:rPr>
              <a:t>，则</a:t>
            </a:r>
            <a:r>
              <a:rPr lang="en-US" altLang="zh-CN" sz="2400">
                <a:latin typeface="Times New Roman" panose="02020603050405020304" pitchFamily="18" charset="0"/>
              </a:rPr>
              <a:t>ASR</a:t>
            </a:r>
            <a:r>
              <a:rPr lang="zh-CN" altLang="en-US" sz="2400">
                <a:latin typeface="Times New Roman" panose="02020603050405020304" pitchFamily="18" charset="0"/>
              </a:rPr>
              <a:t>的超前时间常数为</a:t>
            </a:r>
            <a:endParaRPr lang="en-US" altLang="zh-CN" sz="24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s</a:t>
            </a:r>
            <a:r>
              <a:rPr lang="zh-CN" altLang="en-US" sz="2400">
                <a:latin typeface="Times New Roman" panose="02020603050405020304" pitchFamily="18" charset="0"/>
              </a:rPr>
              <a:t>                                                 </a:t>
            </a:r>
            <a:endParaRPr lang="zh-CN" altLang="en-US" sz="2400">
              <a:latin typeface="Times New Roman" panose="02020603050405020304" pitchFamily="18" charset="0"/>
            </a:endParaRPr>
          </a:p>
          <a:p>
            <a:pPr eaLnBrk="1" hangingPunct="1">
              <a:lnSpc>
                <a:spcPct val="80000"/>
              </a:lnSpc>
            </a:pP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转速环开环增益：</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rPr>
              <a:t> </a:t>
            </a:r>
            <a:endParaRPr lang="zh-CN" altLang="en-US" sz="2400">
              <a:latin typeface="Times New Roman" panose="02020603050405020304" pitchFamily="18" charset="0"/>
            </a:endParaRPr>
          </a:p>
          <a:p>
            <a:pPr eaLnBrk="1" hangingPunct="1">
              <a:lnSpc>
                <a:spcPct val="80000"/>
              </a:lnSpc>
            </a:pPr>
            <a:r>
              <a:rPr lang="en-US" altLang="zh-CN" sz="2400">
                <a:latin typeface="Times New Roman" panose="02020603050405020304" pitchFamily="18" charset="0"/>
              </a:rPr>
              <a:t>ASR</a:t>
            </a:r>
            <a:r>
              <a:rPr lang="zh-CN" altLang="en-US" sz="2400">
                <a:latin typeface="Times New Roman" panose="02020603050405020304" pitchFamily="18" charset="0"/>
              </a:rPr>
              <a:t>的比例系数为</a:t>
            </a:r>
            <a:endParaRPr lang="zh-CN" altLang="en-US" sz="2400">
              <a:latin typeface="Times New Roman" panose="02020603050405020304" pitchFamily="18" charset="0"/>
            </a:endParaRPr>
          </a:p>
        </p:txBody>
      </p:sp>
      <p:sp>
        <p:nvSpPr>
          <p:cNvPr id="80904"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898" name="Object 4"/>
          <p:cNvGraphicFramePr>
            <a:graphicFrameLocks noChangeAspect="1"/>
          </p:cNvGraphicFramePr>
          <p:nvPr/>
        </p:nvGraphicFramePr>
        <p:xfrm>
          <a:off x="4143375" y="2071688"/>
          <a:ext cx="2808288" cy="893762"/>
        </p:xfrm>
        <a:graphic>
          <a:graphicData uri="http://schemas.openxmlformats.org/presentationml/2006/ole">
            <mc:AlternateContent xmlns:mc="http://schemas.openxmlformats.org/markup-compatibility/2006">
              <mc:Choice xmlns:v="urn:schemas-microsoft-com:vml" Requires="v">
                <p:oleObj spid="_x0000_s79602" name="公式" r:id="rId1" imgW="1409065" imgH="444500" progId="Equation.3">
                  <p:embed/>
                </p:oleObj>
              </mc:Choice>
              <mc:Fallback>
                <p:oleObj name="公式" r:id="rId1" imgW="1409065" imgH="444500" progId="Equation.3">
                  <p:embed/>
                  <p:pic>
                    <p:nvPicPr>
                      <p:cNvPr id="0" name="图片 796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2071688"/>
                        <a:ext cx="2808288"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6" name="Rectangle 9"/>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7"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899" name="Picture 524"/>
          <p:cNvGraphicFramePr>
            <a:graphicFrameLocks noChangeAspect="1"/>
          </p:cNvGraphicFramePr>
          <p:nvPr/>
        </p:nvGraphicFramePr>
        <p:xfrm>
          <a:off x="2428875" y="3786188"/>
          <a:ext cx="3603625" cy="357187"/>
        </p:xfrm>
        <a:graphic>
          <a:graphicData uri="http://schemas.openxmlformats.org/presentationml/2006/ole">
            <mc:AlternateContent xmlns:mc="http://schemas.openxmlformats.org/markup-compatibility/2006">
              <mc:Choice xmlns:v="urn:schemas-microsoft-com:vml" Requires="v">
                <p:oleObj spid="_x0000_s79603" name="" r:id="rId3" imgW="3096260" imgH="304800" progId="Equation.3">
                  <p:embed/>
                </p:oleObj>
              </mc:Choice>
              <mc:Fallback>
                <p:oleObj name="" r:id="rId3" imgW="3096260" imgH="304800" progId="Equation.3">
                  <p:embed/>
                  <p:pic>
                    <p:nvPicPr>
                      <p:cNvPr id="0" name="图片 796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786188"/>
                        <a:ext cx="3603625"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9"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0" name="Object 14"/>
          <p:cNvGraphicFramePr>
            <a:graphicFrameLocks noChangeAspect="1"/>
          </p:cNvGraphicFramePr>
          <p:nvPr/>
        </p:nvGraphicFramePr>
        <p:xfrm>
          <a:off x="3714750" y="4429125"/>
          <a:ext cx="5186363" cy="785813"/>
        </p:xfrm>
        <a:graphic>
          <a:graphicData uri="http://schemas.openxmlformats.org/presentationml/2006/ole">
            <mc:AlternateContent xmlns:mc="http://schemas.openxmlformats.org/markup-compatibility/2006">
              <mc:Choice xmlns:v="urn:schemas-microsoft-com:vml" Requires="v">
                <p:oleObj spid="_x0000_s79604" name="" r:id="rId5" imgW="2832100" imgH="431800" progId="Equation.3">
                  <p:embed/>
                </p:oleObj>
              </mc:Choice>
              <mc:Fallback>
                <p:oleObj name="" r:id="rId5" imgW="2832100" imgH="431800" progId="Equation.3">
                  <p:embed/>
                  <p:pic>
                    <p:nvPicPr>
                      <p:cNvPr id="0" name="图片 796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4429125"/>
                        <a:ext cx="518636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0"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1" name="Picture 527"/>
          <p:cNvGraphicFramePr>
            <a:graphicFrameLocks noChangeAspect="1"/>
          </p:cNvGraphicFramePr>
          <p:nvPr/>
        </p:nvGraphicFramePr>
        <p:xfrm>
          <a:off x="1403648" y="5229200"/>
          <a:ext cx="6529388" cy="714375"/>
        </p:xfrm>
        <a:graphic>
          <a:graphicData uri="http://schemas.openxmlformats.org/presentationml/2006/ole">
            <mc:AlternateContent xmlns:mc="http://schemas.openxmlformats.org/markup-compatibility/2006">
              <mc:Choice xmlns:v="urn:schemas-microsoft-com:vml" Requires="v">
                <p:oleObj spid="_x0000_s79605" name="" r:id="rId7" imgW="5839460" imgH="635000" progId="Equation.3">
                  <p:embed/>
                </p:oleObj>
              </mc:Choice>
              <mc:Fallback>
                <p:oleObj name="" r:id="rId7" imgW="5839460" imgH="635000" progId="Equation.3">
                  <p:embed/>
                  <p:pic>
                    <p:nvPicPr>
                      <p:cNvPr id="0" name="图片 796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5229200"/>
                        <a:ext cx="652938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Grp="1" noChangeArrowheads="1"/>
          </p:cNvSpPr>
          <p:nvPr>
            <p:ph type="title"/>
          </p:nvPr>
        </p:nvSpPr>
        <p:spPr/>
        <p:txBody>
          <a:bodyPr/>
          <a:lstStyle/>
          <a:p>
            <a:pPr eaLnBrk="1" hangingPunct="1"/>
            <a:r>
              <a:rPr lang="zh-CN" altLang="en-US" sz="4000" dirty="0"/>
              <a:t>转速调节器设计例题 </a:t>
            </a:r>
            <a:endParaRPr lang="zh-CN" altLang="en-US" sz="40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7" name="Rectangle 2"/>
          <p:cNvSpPr>
            <a:spLocks noGrp="1" noChangeArrowheads="1"/>
          </p:cNvSpPr>
          <p:nvPr>
            <p:ph type="title"/>
          </p:nvPr>
        </p:nvSpPr>
        <p:spPr/>
        <p:txBody>
          <a:bodyPr/>
          <a:lstStyle/>
          <a:p>
            <a:pPr eaLnBrk="1" hangingPunct="1"/>
            <a:endParaRPr lang="zh-CN" altLang="zh-CN"/>
          </a:p>
        </p:txBody>
      </p:sp>
      <p:sp>
        <p:nvSpPr>
          <p:cNvPr id="81928"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）检验近似条件</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转速环截止频率为</a:t>
            </a:r>
            <a:endParaRPr lang="en-US" altLang="zh-CN" sz="2400" dirty="0">
              <a:latin typeface="Times New Roman" panose="02020603050405020304" pitchFamily="18" charset="0"/>
            </a:endParaRPr>
          </a:p>
          <a:p>
            <a:pPr eaLnBrk="1" hangingPunct="1">
              <a:lnSpc>
                <a:spcPct val="80000"/>
              </a:lnSpc>
            </a:pPr>
            <a:r>
              <a:rPr lang="en-US" altLang="zh-CN" sz="2400" dirty="0">
                <a:latin typeface="Times New Roman" panose="02020603050405020304" pitchFamily="18" charset="0"/>
              </a:rPr>
              <a:t>                                                                   </a:t>
            </a:r>
            <a:r>
              <a:rPr lang="en-US" altLang="zh-CN" sz="1800" dirty="0"/>
              <a:t>s</a:t>
            </a:r>
            <a:r>
              <a:rPr lang="en-US" altLang="zh-CN" sz="1800" baseline="30000" dirty="0"/>
              <a:t>-1</a:t>
            </a:r>
            <a:endParaRPr lang="zh-CN" altLang="en-US" sz="1800" dirty="0">
              <a:latin typeface="Times New Roman" panose="02020603050405020304" pitchFamily="18" charset="0"/>
            </a:endParaRPr>
          </a:p>
          <a:p>
            <a:pPr eaLnBrk="1" hangingPunct="1">
              <a:lnSpc>
                <a:spcPct val="80000"/>
              </a:lnSpc>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）电流环传递函数简化条件</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满足简化条件</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）转速环小时间常数近似处理条件</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满足近似条件</a:t>
            </a:r>
            <a:endParaRPr lang="zh-CN" altLang="en-US" sz="2400" dirty="0">
              <a:latin typeface="Times New Roman" panose="02020603050405020304" pitchFamily="18" charset="0"/>
            </a:endParaRPr>
          </a:p>
        </p:txBody>
      </p:sp>
      <p:sp>
        <p:nvSpPr>
          <p:cNvPr id="81929"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0" name="Rectangle 7"/>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1" name="Rectangle 9"/>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2" name="Rectangle 11"/>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3" name="Rectangle 13"/>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4" name="Rectangle 1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2" name="Object 14"/>
          <p:cNvGraphicFramePr>
            <a:graphicFrameLocks noChangeAspect="1"/>
          </p:cNvGraphicFramePr>
          <p:nvPr/>
        </p:nvGraphicFramePr>
        <p:xfrm>
          <a:off x="5220072" y="3323663"/>
          <a:ext cx="863600" cy="531812"/>
        </p:xfrm>
        <a:graphic>
          <a:graphicData uri="http://schemas.openxmlformats.org/presentationml/2006/ole">
            <mc:AlternateContent xmlns:mc="http://schemas.openxmlformats.org/markup-compatibility/2006">
              <mc:Choice xmlns:v="urn:schemas-microsoft-com:vml" Requires="v">
                <p:oleObj spid="_x0000_s80814" name="公式" r:id="rId1" imgW="368300" imgH="228600" progId="Equation.3">
                  <p:embed/>
                </p:oleObj>
              </mc:Choice>
              <mc:Fallback>
                <p:oleObj name="公式" r:id="rId1" imgW="368300" imgH="228600" progId="Equation.3">
                  <p:embed/>
                  <p:pic>
                    <p:nvPicPr>
                      <p:cNvPr id="0" name="图片 808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323663"/>
                        <a:ext cx="8636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5" name="Rectangle 1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3" name="Object 16"/>
          <p:cNvGraphicFramePr>
            <a:graphicFrameLocks noChangeAspect="1"/>
          </p:cNvGraphicFramePr>
          <p:nvPr/>
        </p:nvGraphicFramePr>
        <p:xfrm>
          <a:off x="5220072" y="4941168"/>
          <a:ext cx="863600" cy="531812"/>
        </p:xfrm>
        <a:graphic>
          <a:graphicData uri="http://schemas.openxmlformats.org/presentationml/2006/ole">
            <mc:AlternateContent xmlns:mc="http://schemas.openxmlformats.org/markup-compatibility/2006">
              <mc:Choice xmlns:v="urn:schemas-microsoft-com:vml" Requires="v">
                <p:oleObj spid="_x0000_s80815" name="公式" r:id="rId3" imgW="368300" imgH="228600" progId="Equation.3">
                  <p:embed/>
                </p:oleObj>
              </mc:Choice>
              <mc:Fallback>
                <p:oleObj name="公式" r:id="rId3" imgW="368300" imgH="228600" progId="Equation.3">
                  <p:embed/>
                  <p:pic>
                    <p:nvPicPr>
                      <p:cNvPr id="0" name="图片 808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941168"/>
                        <a:ext cx="8636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6"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4" name="Object 18"/>
          <p:cNvGraphicFramePr>
            <a:graphicFrameLocks noChangeAspect="1"/>
          </p:cNvGraphicFramePr>
          <p:nvPr/>
        </p:nvGraphicFramePr>
        <p:xfrm>
          <a:off x="1403648" y="1988840"/>
          <a:ext cx="4635500" cy="714375"/>
        </p:xfrm>
        <a:graphic>
          <a:graphicData uri="http://schemas.openxmlformats.org/presentationml/2006/ole">
            <mc:AlternateContent xmlns:mc="http://schemas.openxmlformats.org/markup-compatibility/2006">
              <mc:Choice xmlns:v="urn:schemas-microsoft-com:vml" Requires="v">
                <p:oleObj spid="_x0000_s80816" name="" r:id="rId4" imgW="2781300" imgH="431800" progId="Equation.3">
                  <p:embed/>
                </p:oleObj>
              </mc:Choice>
              <mc:Fallback>
                <p:oleObj name="" r:id="rId4" imgW="2781300" imgH="431800" progId="Equation.3">
                  <p:embed/>
                  <p:pic>
                    <p:nvPicPr>
                      <p:cNvPr id="0" name="图片 808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988840"/>
                        <a:ext cx="4635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7"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5" name="Object 20"/>
          <p:cNvGraphicFramePr>
            <a:graphicFrameLocks noChangeAspect="1"/>
          </p:cNvGraphicFramePr>
          <p:nvPr/>
        </p:nvGraphicFramePr>
        <p:xfrm>
          <a:off x="1907704" y="3207734"/>
          <a:ext cx="3357562" cy="793750"/>
        </p:xfrm>
        <a:graphic>
          <a:graphicData uri="http://schemas.openxmlformats.org/presentationml/2006/ole">
            <mc:AlternateContent xmlns:mc="http://schemas.openxmlformats.org/markup-compatibility/2006">
              <mc:Choice xmlns:v="urn:schemas-microsoft-com:vml" Requires="v">
                <p:oleObj spid="_x0000_s80817" name="" r:id="rId6" imgW="3073400" imgH="711200" progId="Equation.3">
                  <p:embed/>
                </p:oleObj>
              </mc:Choice>
              <mc:Fallback>
                <p:oleObj name="" r:id="rId6" imgW="3073400" imgH="711200" progId="Equation.3">
                  <p:embed/>
                  <p:pic>
                    <p:nvPicPr>
                      <p:cNvPr id="0" name="图片 808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3207734"/>
                        <a:ext cx="3357562"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8"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6" name="Object 22"/>
          <p:cNvGraphicFramePr>
            <a:graphicFrameLocks noChangeAspect="1"/>
          </p:cNvGraphicFramePr>
          <p:nvPr/>
        </p:nvGraphicFramePr>
        <p:xfrm>
          <a:off x="1331640" y="4797152"/>
          <a:ext cx="3803650" cy="857250"/>
        </p:xfrm>
        <a:graphic>
          <a:graphicData uri="http://schemas.openxmlformats.org/presentationml/2006/ole">
            <mc:AlternateContent xmlns:mc="http://schemas.openxmlformats.org/markup-compatibility/2006">
              <mc:Choice xmlns:v="urn:schemas-microsoft-com:vml" Requires="v">
                <p:oleObj spid="_x0000_s80818" name="" r:id="rId8" imgW="3073400" imgH="698500" progId="Equation.3">
                  <p:embed/>
                </p:oleObj>
              </mc:Choice>
              <mc:Fallback>
                <p:oleObj name="" r:id="rId8" imgW="3073400" imgH="698500" progId="Equation.3">
                  <p:embed/>
                  <p:pic>
                    <p:nvPicPr>
                      <p:cNvPr id="0" name="图片 808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0" y="4797152"/>
                        <a:ext cx="38036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Rectangle 2"/>
          <p:cNvSpPr>
            <a:spLocks noGrp="1" noChangeArrowheads="1"/>
          </p:cNvSpPr>
          <p:nvPr>
            <p:ph type="title"/>
          </p:nvPr>
        </p:nvSpPr>
        <p:spPr/>
        <p:txBody>
          <a:bodyPr/>
          <a:lstStyle/>
          <a:p>
            <a:pPr eaLnBrk="1" hangingPunct="1"/>
            <a:endParaRPr lang="zh-CN" altLang="zh-CN"/>
          </a:p>
        </p:txBody>
      </p:sp>
      <p:sp>
        <p:nvSpPr>
          <p:cNvPr id="82952" name="Rectangle 3"/>
          <p:cNvSpPr>
            <a:spLocks noGrp="1" noChangeArrowheads="1"/>
          </p:cNvSpPr>
          <p:nvPr>
            <p:ph idx="1"/>
          </p:nvPr>
        </p:nvSpPr>
        <p:spPr>
          <a:xfrm>
            <a:off x="912813" y="1905000"/>
            <a:ext cx="8110537" cy="4953000"/>
          </a:xfrm>
        </p:spPr>
        <p:txBody>
          <a:bodyPr/>
          <a:lstStyle/>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）计算调节器电阻和电容</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取              </a:t>
            </a:r>
            <a:r>
              <a:rPr lang="en-US" altLang="zh-CN" sz="2400" dirty="0" err="1"/>
              <a:t>kΩ</a:t>
            </a:r>
            <a:r>
              <a:rPr lang="zh-CN" altLang="en-US" sz="2400" dirty="0"/>
              <a:t>，</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                                                               </a:t>
            </a:r>
            <a:r>
              <a:rPr lang="en-US" altLang="zh-CN" sz="2400" dirty="0" err="1"/>
              <a:t>kΩ</a:t>
            </a:r>
            <a:r>
              <a:rPr lang="zh-CN" altLang="en-US" sz="2400" dirty="0"/>
              <a:t>，</a:t>
            </a:r>
            <a:r>
              <a:rPr lang="en-US" altLang="zh-CN" sz="2400" dirty="0"/>
              <a:t>   </a:t>
            </a:r>
            <a:r>
              <a:rPr lang="zh-CN" altLang="en-US" sz="2400" dirty="0"/>
              <a:t>取</a:t>
            </a:r>
            <a:r>
              <a:rPr lang="en-US" altLang="zh-CN" sz="2400" dirty="0"/>
              <a:t>4.7 MΩ</a:t>
            </a:r>
            <a:endParaRPr lang="en-US" altLang="zh-CN" sz="2400" dirty="0"/>
          </a:p>
          <a:p>
            <a:pPr eaLnBrk="1" hangingPunct="1">
              <a:lnSpc>
                <a:spcPct val="80000"/>
              </a:lnSpc>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zh-CN" altLang="en-US" sz="2400" dirty="0"/>
              <a:t>取</a:t>
            </a:r>
            <a:r>
              <a:rPr lang="en-US" altLang="zh-CN" sz="2400" dirty="0"/>
              <a:t>10 </a:t>
            </a:r>
            <a:endParaRPr lang="zh-CN" altLang="en-US" sz="2400" dirty="0"/>
          </a:p>
          <a:p>
            <a:pPr eaLnBrk="1" hangingPunct="1">
              <a:lnSpc>
                <a:spcPct val="80000"/>
              </a:lnSpc>
              <a:buFont typeface="Wingdings" panose="05000000000000000000" pitchFamily="2" charset="2"/>
              <a:buNone/>
            </a:pPr>
            <a:endParaRPr lang="en-US" altLang="zh-CN" sz="2400" dirty="0">
              <a:latin typeface="Times New Roman" panose="02020603050405020304" pitchFamily="18" charset="0"/>
            </a:endParaRPr>
          </a:p>
          <a:p>
            <a:pPr eaLnBrk="1" hangingPunct="1">
              <a:lnSpc>
                <a:spcPct val="80000"/>
              </a:lnSpc>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取</a:t>
            </a:r>
            <a:r>
              <a:rPr lang="en-US" altLang="zh-CN" sz="2400" dirty="0">
                <a:latin typeface="Times New Roman" panose="02020603050405020304" pitchFamily="18" charset="0"/>
              </a:rPr>
              <a:t>1 </a:t>
            </a:r>
            <a:r>
              <a:rPr lang="en-US" altLang="zh-CN" sz="2400" i="1" dirty="0" err="1">
                <a:latin typeface="Times New Roman" panose="02020603050405020304" pitchFamily="18" charset="0"/>
              </a:rPr>
              <a:t>μF</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82953" name="Rectangle 5"/>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4"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5"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6" name="Rectangle 1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46" name="Picture 536"/>
          <p:cNvGraphicFramePr>
            <a:graphicFrameLocks noChangeAspect="1"/>
          </p:cNvGraphicFramePr>
          <p:nvPr/>
        </p:nvGraphicFramePr>
        <p:xfrm>
          <a:off x="1714500" y="2286000"/>
          <a:ext cx="928688" cy="361950"/>
        </p:xfrm>
        <a:graphic>
          <a:graphicData uri="http://schemas.openxmlformats.org/presentationml/2006/ole">
            <mc:AlternateContent xmlns:mc="http://schemas.openxmlformats.org/markup-compatibility/2006">
              <mc:Choice xmlns:v="urn:schemas-microsoft-com:vml" Requires="v">
                <p:oleObj spid="_x0000_s81838" name="" r:id="rId1" imgW="723900" imgH="292100" progId="Equation.3">
                  <p:embed/>
                </p:oleObj>
              </mc:Choice>
              <mc:Fallback>
                <p:oleObj name="" r:id="rId1" imgW="723900" imgH="292100" progId="Equation.3">
                  <p:embed/>
                  <p:pic>
                    <p:nvPicPr>
                      <p:cNvPr id="0" name="图片 818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286000"/>
                        <a:ext cx="9286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8" name="Rectangle 14"/>
          <p:cNvSpPr>
            <a:spLocks noChangeArrowheads="1"/>
          </p:cNvSpPr>
          <p:nvPr/>
        </p:nvSpPr>
        <p:spPr bwMode="auto">
          <a:xfrm>
            <a:off x="0" y="21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r>
              <a:rPr lang="en-US" altLang="zh-CN" sz="1000">
                <a:cs typeface="Times New Roman" panose="02020603050405020304" pitchFamily="18" charset="0"/>
              </a:rPr>
              <a:t> kΩ</a:t>
            </a:r>
            <a:r>
              <a:rPr lang="en-US" altLang="zh-CN" sz="700"/>
              <a:t> </a:t>
            </a:r>
            <a:endParaRPr lang="en-US" altLang="zh-CN"/>
          </a:p>
        </p:txBody>
      </p:sp>
      <p:sp>
        <p:nvSpPr>
          <p:cNvPr id="8295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47" name="Object 15"/>
          <p:cNvGraphicFramePr>
            <a:graphicFrameLocks noChangeAspect="1"/>
          </p:cNvGraphicFramePr>
          <p:nvPr/>
        </p:nvGraphicFramePr>
        <p:xfrm>
          <a:off x="1571625" y="2643188"/>
          <a:ext cx="4572000" cy="417512"/>
        </p:xfrm>
        <a:graphic>
          <a:graphicData uri="http://schemas.openxmlformats.org/presentationml/2006/ole">
            <mc:AlternateContent xmlns:mc="http://schemas.openxmlformats.org/markup-compatibility/2006">
              <mc:Choice xmlns:v="urn:schemas-microsoft-com:vml" Requires="v">
                <p:oleObj spid="_x0000_s81839" name="" r:id="rId3" imgW="3289300" imgH="292100" progId="Equation.3">
                  <p:embed/>
                </p:oleObj>
              </mc:Choice>
              <mc:Fallback>
                <p:oleObj name="" r:id="rId3" imgW="3289300" imgH="292100" progId="Equation.3">
                  <p:embed/>
                  <p:pic>
                    <p:nvPicPr>
                      <p:cNvPr id="0" name="图片 818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643188"/>
                        <a:ext cx="45720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0"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48" name="Object 17"/>
          <p:cNvGraphicFramePr>
            <a:graphicFrameLocks noChangeAspect="1"/>
          </p:cNvGraphicFramePr>
          <p:nvPr/>
        </p:nvGraphicFramePr>
        <p:xfrm>
          <a:off x="1571625" y="3143250"/>
          <a:ext cx="4357688" cy="838200"/>
        </p:xfrm>
        <a:graphic>
          <a:graphicData uri="http://schemas.openxmlformats.org/presentationml/2006/ole">
            <mc:AlternateContent xmlns:mc="http://schemas.openxmlformats.org/markup-compatibility/2006">
              <mc:Choice xmlns:v="urn:schemas-microsoft-com:vml" Requires="v">
                <p:oleObj spid="_x0000_s81840" name="" r:id="rId5" imgW="1790700" imgH="342900" progId="Equation.3">
                  <p:embed/>
                </p:oleObj>
              </mc:Choice>
              <mc:Fallback>
                <p:oleObj name="" r:id="rId5" imgW="1790700" imgH="342900" progId="Equation.3">
                  <p:embed/>
                  <p:pic>
                    <p:nvPicPr>
                      <p:cNvPr id="0" name="图片 818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3143250"/>
                        <a:ext cx="43576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1"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49" name="Picture 539"/>
          <p:cNvGraphicFramePr>
            <a:graphicFrameLocks noChangeAspect="1"/>
          </p:cNvGraphicFramePr>
          <p:nvPr/>
        </p:nvGraphicFramePr>
        <p:xfrm>
          <a:off x="7215188" y="3286125"/>
          <a:ext cx="571500" cy="428625"/>
        </p:xfrm>
        <a:graphic>
          <a:graphicData uri="http://schemas.openxmlformats.org/presentationml/2006/ole">
            <mc:AlternateContent xmlns:mc="http://schemas.openxmlformats.org/markup-compatibility/2006">
              <mc:Choice xmlns:v="urn:schemas-microsoft-com:vml" Requires="v">
                <p:oleObj spid="_x0000_s81841" name="" r:id="rId7" imgW="190500" imgH="139700" progId="Equation.3">
                  <p:embed/>
                </p:oleObj>
              </mc:Choice>
              <mc:Fallback>
                <p:oleObj name="" r:id="rId7" imgW="190500" imgH="139700" progId="Equation.3">
                  <p:embed/>
                  <p:pic>
                    <p:nvPicPr>
                      <p:cNvPr id="0" name="图片 818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5188" y="3286125"/>
                        <a:ext cx="5715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2"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50" name="Object 21"/>
          <p:cNvGraphicFramePr>
            <a:graphicFrameLocks noChangeAspect="1"/>
          </p:cNvGraphicFramePr>
          <p:nvPr/>
        </p:nvGraphicFramePr>
        <p:xfrm>
          <a:off x="1643063" y="4071938"/>
          <a:ext cx="4676775" cy="714375"/>
        </p:xfrm>
        <a:graphic>
          <a:graphicData uri="http://schemas.openxmlformats.org/presentationml/2006/ole">
            <mc:AlternateContent xmlns:mc="http://schemas.openxmlformats.org/markup-compatibility/2006">
              <mc:Choice xmlns:v="urn:schemas-microsoft-com:vml" Requires="v">
                <p:oleObj spid="_x0000_s81842" name="" r:id="rId9" imgW="2235200" imgH="342900" progId="Equation.3">
                  <p:embed/>
                </p:oleObj>
              </mc:Choice>
              <mc:Fallback>
                <p:oleObj name="" r:id="rId9" imgW="2235200" imgH="342900" progId="Equation.3">
                  <p:embed/>
                  <p:pic>
                    <p:nvPicPr>
                      <p:cNvPr id="0" name="图片 818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63" y="4071938"/>
                        <a:ext cx="46767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标题 1"/>
          <p:cNvSpPr>
            <a:spLocks noGrp="1"/>
          </p:cNvSpPr>
          <p:nvPr>
            <p:ph type="title"/>
          </p:nvPr>
        </p:nvSpPr>
        <p:spPr/>
        <p:txBody>
          <a:bodyPr/>
          <a:lstStyle/>
          <a:p>
            <a:endParaRPr lang="zh-CN" altLang="en-US"/>
          </a:p>
        </p:txBody>
      </p:sp>
      <p:sp>
        <p:nvSpPr>
          <p:cNvPr id="83972" name="内容占位符 2"/>
          <p:cNvSpPr>
            <a:spLocks noGrp="1"/>
          </p:cNvSpPr>
          <p:nvPr>
            <p:ph idx="1"/>
          </p:nvPr>
        </p:nvSpPr>
        <p:spPr/>
        <p:txBody>
          <a:bodyPr/>
          <a:lstStyle/>
          <a:p>
            <a:pPr eaLnBrk="1" hangingPunct="1">
              <a:lnSpc>
                <a:spcPct val="80000"/>
              </a:lnSpc>
              <a:spcBef>
                <a:spcPts val="1200"/>
              </a:spcBef>
              <a:buFont typeface="Wingdings" panose="05000000000000000000" pitchFamily="2" charset="2"/>
              <a:buNone/>
            </a:pPr>
            <a:r>
              <a:rPr lang="en-US" altLang="zh-CN" sz="2800" dirty="0">
                <a:latin typeface="Times New Roman" panose="02020603050405020304" pitchFamily="18" charset="0"/>
              </a:rPr>
              <a:t>6</a:t>
            </a:r>
            <a:r>
              <a:rPr lang="zh-CN" altLang="en-US" sz="2800" dirty="0">
                <a:latin typeface="Times New Roman" panose="02020603050405020304" pitchFamily="18" charset="0"/>
              </a:rPr>
              <a:t>）</a:t>
            </a:r>
            <a:r>
              <a:rPr lang="zh-CN" altLang="en-US" sz="2400" dirty="0">
                <a:latin typeface="Times New Roman" panose="02020603050405020304" pitchFamily="18" charset="0"/>
              </a:rPr>
              <a:t>校核转速超调量</a:t>
            </a:r>
            <a:endParaRPr lang="zh-CN" altLang="en-US" sz="2400" dirty="0">
              <a:latin typeface="Times New Roman" panose="02020603050405020304" pitchFamily="18" charset="0"/>
            </a:endParaRPr>
          </a:p>
          <a:p>
            <a:pPr eaLnBrk="1" hangingPunct="1">
              <a:lnSpc>
                <a:spcPts val="3500"/>
              </a:lnSpc>
              <a:spcBef>
                <a:spcPts val="1200"/>
              </a:spcBef>
            </a:pPr>
            <a:r>
              <a:rPr lang="zh-CN" altLang="en-US" sz="2400" dirty="0">
                <a:latin typeface="Times New Roman" panose="02020603050405020304" pitchFamily="18" charset="0"/>
              </a:rPr>
              <a:t>当</a:t>
            </a:r>
            <a:r>
              <a:rPr lang="en-US" altLang="zh-CN" sz="2400" i="1" dirty="0">
                <a:latin typeface="Times New Roman" panose="02020603050405020304" pitchFamily="18" charset="0"/>
              </a:rPr>
              <a:t>h</a:t>
            </a:r>
            <a:r>
              <a:rPr lang="en-US" altLang="zh-CN" sz="2400" dirty="0">
                <a:latin typeface="Times New Roman" panose="02020603050405020304" pitchFamily="18" charset="0"/>
              </a:rPr>
              <a:t>=5</a:t>
            </a:r>
            <a:r>
              <a:rPr lang="zh-CN" altLang="en-US" sz="2400" dirty="0">
                <a:latin typeface="Times New Roman" panose="02020603050405020304" pitchFamily="18" charset="0"/>
              </a:rPr>
              <a:t>时，由表</a:t>
            </a:r>
            <a:r>
              <a:rPr lang="en-US" altLang="zh-CN" sz="2400" dirty="0">
                <a:latin typeface="Times New Roman" panose="02020603050405020304" pitchFamily="18" charset="0"/>
              </a:rPr>
              <a:t>4-4</a:t>
            </a:r>
            <a:r>
              <a:rPr lang="zh-CN" altLang="en-US" sz="2400" dirty="0">
                <a:latin typeface="Times New Roman" panose="02020603050405020304" pitchFamily="18" charset="0"/>
              </a:rPr>
              <a:t>查得，</a:t>
            </a:r>
            <a:r>
              <a:rPr lang="en-US" altLang="zh-CN" sz="2400" i="1" dirty="0" err="1">
                <a:latin typeface="Times New Roman" panose="02020603050405020304" pitchFamily="18" charset="0"/>
              </a:rPr>
              <a:t>σ</a:t>
            </a:r>
            <a:r>
              <a:rPr lang="en-US" altLang="zh-CN" sz="2400" i="1" baseline="-25000" dirty="0" err="1">
                <a:latin typeface="Times New Roman" panose="02020603050405020304" pitchFamily="18" charset="0"/>
              </a:rPr>
              <a:t>n</a:t>
            </a:r>
            <a:r>
              <a:rPr lang="en-US" altLang="zh-CN" sz="2400" dirty="0">
                <a:latin typeface="Times New Roman" panose="02020603050405020304" pitchFamily="18" charset="0"/>
              </a:rPr>
              <a:t>%=37.6%</a:t>
            </a:r>
            <a:r>
              <a:rPr lang="zh-CN" altLang="en-US" sz="2400" dirty="0">
                <a:latin typeface="Times New Roman" panose="02020603050405020304" pitchFamily="18" charset="0"/>
              </a:rPr>
              <a:t>，不能满足设计要求。实际上，由于表</a:t>
            </a:r>
            <a:r>
              <a:rPr lang="en-US" altLang="zh-CN" sz="2400" dirty="0">
                <a:latin typeface="Times New Roman" panose="02020603050405020304" pitchFamily="18" charset="0"/>
              </a:rPr>
              <a:t>4-4</a:t>
            </a:r>
            <a:r>
              <a:rPr lang="zh-CN" altLang="en-US" sz="2400" dirty="0">
                <a:latin typeface="Times New Roman" panose="02020603050405020304" pitchFamily="18" charset="0"/>
              </a:rPr>
              <a:t>是按线性系统计算的，</a:t>
            </a:r>
            <a:r>
              <a:rPr lang="zh-CN" altLang="en-US" sz="2400" dirty="0">
                <a:solidFill>
                  <a:srgbClr val="C00000"/>
                </a:solidFill>
                <a:latin typeface="Times New Roman" panose="02020603050405020304" pitchFamily="18" charset="0"/>
              </a:rPr>
              <a:t>而突加阶跃给定时，</a:t>
            </a:r>
            <a:r>
              <a:rPr lang="en-US" altLang="zh-CN" sz="2400" dirty="0">
                <a:solidFill>
                  <a:srgbClr val="C00000"/>
                </a:solidFill>
                <a:latin typeface="Times New Roman" panose="02020603050405020304" pitchFamily="18" charset="0"/>
              </a:rPr>
              <a:t>ASR</a:t>
            </a:r>
            <a:r>
              <a:rPr lang="zh-CN" altLang="en-US" sz="2400" dirty="0">
                <a:solidFill>
                  <a:srgbClr val="C00000"/>
                </a:solidFill>
                <a:latin typeface="Times New Roman" panose="02020603050405020304" pitchFamily="18" charset="0"/>
              </a:rPr>
              <a:t>饱和，不符合线性系统的前提，</a:t>
            </a:r>
            <a:r>
              <a:rPr lang="zh-CN" altLang="en-US" sz="2400" dirty="0">
                <a:latin typeface="Times New Roman" panose="02020603050405020304" pitchFamily="18" charset="0"/>
              </a:rPr>
              <a:t>应该按</a:t>
            </a:r>
            <a:r>
              <a:rPr lang="en-US" altLang="zh-CN" sz="2400" dirty="0">
                <a:latin typeface="Times New Roman" panose="02020603050405020304" pitchFamily="18" charset="0"/>
              </a:rPr>
              <a:t>ASR</a:t>
            </a:r>
            <a:r>
              <a:rPr lang="zh-CN" altLang="en-US" sz="2400" dirty="0">
                <a:latin typeface="Times New Roman" panose="02020603050405020304" pitchFamily="18" charset="0"/>
              </a:rPr>
              <a:t>退饱和的情况重新计算超调量。</a:t>
            </a:r>
            <a:endParaRPr lang="en-US" altLang="zh-CN" sz="2400" dirty="0">
              <a:latin typeface="Times New Roman" panose="02020603050405020304" pitchFamily="18" charset="0"/>
            </a:endParaRPr>
          </a:p>
          <a:p>
            <a:pPr eaLnBrk="1" hangingPunct="1">
              <a:lnSpc>
                <a:spcPts val="3500"/>
              </a:lnSpc>
              <a:spcBef>
                <a:spcPts val="1200"/>
              </a:spcBef>
            </a:pPr>
            <a:r>
              <a:rPr lang="zh-CN" altLang="en-US" sz="2400" dirty="0"/>
              <a:t>点动起动或斜坡给定起动的传动设备，</a:t>
            </a:r>
            <a:r>
              <a:rPr lang="zh-CN" altLang="en-US" sz="2400" dirty="0">
                <a:solidFill>
                  <a:srgbClr val="C00000"/>
                </a:solidFill>
              </a:rPr>
              <a:t>转速调节器未能进入饱和状态</a:t>
            </a:r>
            <a:r>
              <a:rPr lang="zh-CN" altLang="en-US" sz="2400" dirty="0"/>
              <a:t>，在给定信号之后增加</a:t>
            </a:r>
            <a:r>
              <a:rPr lang="zh-CN" altLang="en-US" sz="2400" dirty="0">
                <a:solidFill>
                  <a:srgbClr val="C00000"/>
                </a:solidFill>
              </a:rPr>
              <a:t>一阶输入滤波环节</a:t>
            </a:r>
            <a:r>
              <a:rPr lang="zh-CN" altLang="en-US" sz="2400" dirty="0"/>
              <a:t>，由表</a:t>
            </a:r>
            <a:r>
              <a:rPr lang="en-US" altLang="zh-CN" sz="2400" dirty="0"/>
              <a:t>4-6</a:t>
            </a:r>
            <a:r>
              <a:rPr lang="zh-CN" altLang="en-US" sz="2400" dirty="0"/>
              <a:t>查得，                </a:t>
            </a:r>
            <a:r>
              <a:rPr lang="en-US" altLang="zh-CN" sz="2400" dirty="0"/>
              <a:t>          </a:t>
            </a:r>
            <a:r>
              <a:rPr lang="zh-CN" altLang="en-US" sz="2400" dirty="0"/>
              <a:t>，此时转速超调为</a:t>
            </a:r>
            <a:r>
              <a:rPr lang="en-US" altLang="zh-CN" sz="2400" dirty="0"/>
              <a:t>2.9%</a:t>
            </a:r>
            <a:r>
              <a:rPr lang="zh-CN" altLang="en-US" sz="2400" dirty="0"/>
              <a:t>，也可以满足设计要求。加入低通滤波器后进一步降低系统截止频率，例题</a:t>
            </a:r>
            <a:r>
              <a:rPr lang="en-US" altLang="zh-CN" sz="2400" dirty="0"/>
              <a:t>4-3</a:t>
            </a:r>
            <a:r>
              <a:rPr lang="zh-CN" altLang="en-US" sz="2400" dirty="0"/>
              <a:t>中的近似条件仍旧成立。</a:t>
            </a:r>
            <a:endParaRPr lang="zh-CN" altLang="en-US" sz="2400" dirty="0"/>
          </a:p>
          <a:p>
            <a:pPr eaLnBrk="1" hangingPunct="1">
              <a:lnSpc>
                <a:spcPct val="80000"/>
              </a:lnSpc>
            </a:pPr>
            <a:endParaRPr lang="zh-CN" altLang="en-US" dirty="0">
              <a:latin typeface="Times New Roman" panose="02020603050405020304" pitchFamily="18" charset="0"/>
            </a:endParaRPr>
          </a:p>
          <a:p>
            <a:pPr>
              <a:buFont typeface="Wingdings" panose="05000000000000000000" pitchFamily="2" charset="2"/>
              <a:buNone/>
            </a:pPr>
            <a:endParaRPr lang="zh-CN" altLang="en-US" dirty="0"/>
          </a:p>
        </p:txBody>
      </p:sp>
      <p:sp>
        <p:nvSpPr>
          <p:cNvPr id="839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0" name="Picture 544"/>
          <p:cNvGraphicFramePr>
            <a:graphicFrameLocks noChangeAspect="1"/>
          </p:cNvGraphicFramePr>
          <p:nvPr/>
        </p:nvGraphicFramePr>
        <p:xfrm>
          <a:off x="3707904" y="4725144"/>
          <a:ext cx="2214563" cy="360363"/>
        </p:xfrm>
        <a:graphic>
          <a:graphicData uri="http://schemas.openxmlformats.org/presentationml/2006/ole">
            <mc:AlternateContent xmlns:mc="http://schemas.openxmlformats.org/markup-compatibility/2006">
              <mc:Choice xmlns:v="urn:schemas-microsoft-com:vml" Requires="v">
                <p:oleObj spid="_x0000_s82110" name="" r:id="rId1" imgW="1866265" imgH="304800" progId="Equation.3">
                  <p:embed/>
                </p:oleObj>
              </mc:Choice>
              <mc:Fallback>
                <p:oleObj name="" r:id="rId1" imgW="1866265" imgH="304800" progId="Equation.3">
                  <p:embed/>
                  <p:pic>
                    <p:nvPicPr>
                      <p:cNvPr id="0" name="图片 82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725144"/>
                        <a:ext cx="22145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539552" y="548680"/>
            <a:ext cx="8162925" cy="579438"/>
          </a:xfrm>
        </p:spPr>
        <p:txBody>
          <a:bodyPr/>
          <a:lstStyle/>
          <a:p>
            <a:pPr eaLnBrk="1" hangingPunct="1"/>
            <a:r>
              <a:rPr lang="en-US" altLang="zh-CN" sz="3200" b="1" dirty="0">
                <a:latin typeface="Times New Roman" panose="02020603050405020304" pitchFamily="18" charset="0"/>
              </a:rPr>
              <a:t>3</a:t>
            </a:r>
            <a:r>
              <a:rPr lang="zh-CN" altLang="en-US" sz="3200" b="1" dirty="0">
                <a:latin typeface="Times New Roman" panose="02020603050405020304" pitchFamily="18" charset="0"/>
              </a:rPr>
              <a:t>．转速调节器退饱和时转速超调量的计算</a:t>
            </a:r>
            <a:endParaRPr lang="zh-CN" altLang="en-US" sz="3200" b="1" dirty="0">
              <a:latin typeface="Times New Roman" panose="02020603050405020304" pitchFamily="18" charset="0"/>
            </a:endParaRPr>
          </a:p>
        </p:txBody>
      </p:sp>
      <p:sp>
        <p:nvSpPr>
          <p:cNvPr id="150531" name="Rectangle 4"/>
          <p:cNvSpPr>
            <a:spLocks noGrp="1" noChangeArrowheads="1"/>
          </p:cNvSpPr>
          <p:nvPr>
            <p:ph idx="1"/>
          </p:nvPr>
        </p:nvSpPr>
        <p:spPr>
          <a:xfrm>
            <a:off x="611188" y="1773238"/>
            <a:ext cx="8110537" cy="4191000"/>
          </a:xfrm>
          <a:noFill/>
        </p:spPr>
        <p:txBody>
          <a:bodyPr/>
          <a:lstStyle/>
          <a:p>
            <a:pPr eaLnBrk="1" hangingPunct="1">
              <a:lnSpc>
                <a:spcPct val="80000"/>
              </a:lnSpc>
              <a:spcBef>
                <a:spcPts val="1200"/>
              </a:spcBef>
            </a:pPr>
            <a:endParaRPr lang="zh-CN" altLang="en-US" sz="2800">
              <a:latin typeface="Times New Roman" panose="02020603050405020304" pitchFamily="18" charset="0"/>
            </a:endParaRPr>
          </a:p>
        </p:txBody>
      </p:sp>
      <p:pic>
        <p:nvPicPr>
          <p:cNvPr id="150532" name="Picture 4" descr="03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75" y="1714500"/>
            <a:ext cx="874871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idx="1"/>
          </p:nvPr>
        </p:nvSpPr>
        <p:spPr>
          <a:xfrm>
            <a:off x="516731" y="4941168"/>
            <a:ext cx="8110537" cy="938212"/>
          </a:xfrm>
        </p:spPr>
        <p:txBody>
          <a:bodyPr/>
          <a:lstStyle/>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图</a:t>
            </a:r>
            <a:r>
              <a:rPr lang="en-US" altLang="zh-CN" sz="2400" dirty="0">
                <a:latin typeface="Times New Roman" panose="02020603050405020304" pitchFamily="18" charset="0"/>
              </a:rPr>
              <a:t>4-29        ASR</a:t>
            </a:r>
            <a:r>
              <a:rPr lang="zh-CN" altLang="en-US" sz="2400" dirty="0">
                <a:latin typeface="Times New Roman" panose="02020603050405020304" pitchFamily="18" charset="0"/>
              </a:rPr>
              <a:t>饱和时转速环按典型</a:t>
            </a:r>
            <a:r>
              <a:rPr lang="en-US" altLang="zh-CN" sz="2400" dirty="0">
                <a:latin typeface="Times New Roman" panose="02020603050405020304" pitchFamily="18" charset="0"/>
              </a:rPr>
              <a:t>II</a:t>
            </a:r>
            <a:r>
              <a:rPr lang="zh-CN" altLang="en-US" sz="2400" dirty="0">
                <a:latin typeface="Times New Roman" panose="02020603050405020304" pitchFamily="18" charset="0"/>
              </a:rPr>
              <a:t>型系统设计的</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调速系统起动过程</a:t>
            </a:r>
            <a:endParaRPr lang="zh-CN" altLang="en-US" sz="2400" dirty="0">
              <a:latin typeface="Times New Roman" panose="02020603050405020304" pitchFamily="18" charset="0"/>
            </a:endParaRPr>
          </a:p>
        </p:txBody>
      </p:sp>
      <p:sp>
        <p:nvSpPr>
          <p:cNvPr id="151555" name="Rectangle 4"/>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1556" name="Picture 7" descr="03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5467" y="1052736"/>
            <a:ext cx="7345362"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标题 1"/>
          <p:cNvSpPr>
            <a:spLocks noGrp="1"/>
          </p:cNvSpPr>
          <p:nvPr>
            <p:ph type="title"/>
          </p:nvPr>
        </p:nvSpPr>
        <p:spPr/>
        <p:txBody>
          <a:bodyPr/>
          <a:lstStyle/>
          <a:p>
            <a:endParaRPr lang="zh-CN" altLang="en-US"/>
          </a:p>
        </p:txBody>
      </p:sp>
      <p:sp>
        <p:nvSpPr>
          <p:cNvPr id="84998" name="内容占位符 2"/>
          <p:cNvSpPr>
            <a:spLocks noGrp="1"/>
          </p:cNvSpPr>
          <p:nvPr>
            <p:ph idx="1"/>
          </p:nvPr>
        </p:nvSpPr>
        <p:spPr>
          <a:xfrm>
            <a:off x="1033463" y="1928813"/>
            <a:ext cx="8110537" cy="4191000"/>
          </a:xfrm>
        </p:spPr>
        <p:txBody>
          <a:bodyPr/>
          <a:lstStyle/>
          <a:p>
            <a:r>
              <a:rPr lang="zh-CN" altLang="en-US" sz="2800" dirty="0">
                <a:solidFill>
                  <a:srgbClr val="C00000"/>
                </a:solidFill>
              </a:rPr>
              <a:t>当</a:t>
            </a:r>
            <a:r>
              <a:rPr lang="en-US" altLang="zh-CN" sz="2800" dirty="0">
                <a:solidFill>
                  <a:srgbClr val="C00000"/>
                </a:solidFill>
              </a:rPr>
              <a:t>ASR</a:t>
            </a:r>
            <a:r>
              <a:rPr lang="zh-CN" altLang="en-US" sz="2800" dirty="0">
                <a:solidFill>
                  <a:srgbClr val="C00000"/>
                </a:solidFill>
              </a:rPr>
              <a:t>饱和时，</a:t>
            </a:r>
            <a:r>
              <a:rPr lang="zh-CN" altLang="en-US" sz="2800" dirty="0"/>
              <a:t>相当于转速环开环，电流环输入恒定电压</a:t>
            </a:r>
            <a:r>
              <a:rPr lang="en-US" altLang="zh-CN" sz="2800" dirty="0"/>
              <a:t> </a:t>
            </a:r>
            <a:r>
              <a:rPr lang="zh-CN" altLang="en-US" sz="2800" dirty="0"/>
              <a:t>，如果忽略电流环短暂的跟随过程，其输出量也基本上是恒值</a:t>
            </a:r>
            <a:r>
              <a:rPr lang="en-US" altLang="zh-CN" sz="2800" dirty="0"/>
              <a:t> </a:t>
            </a:r>
            <a:r>
              <a:rPr lang="zh-CN" altLang="en-US" sz="2800" dirty="0"/>
              <a:t>，因而电动机基本上按恒加速起动，其加速度为</a:t>
            </a:r>
            <a:endParaRPr lang="en-US" altLang="zh-CN" sz="2800" dirty="0"/>
          </a:p>
          <a:p>
            <a:endParaRPr lang="en-US" altLang="zh-CN" sz="2800" dirty="0"/>
          </a:p>
          <a:p>
            <a:endParaRPr lang="en-US" altLang="zh-CN" sz="2800" dirty="0"/>
          </a:p>
          <a:p>
            <a:endParaRPr lang="en-US" altLang="zh-CN" sz="2800" dirty="0"/>
          </a:p>
          <a:p>
            <a:r>
              <a:rPr lang="zh-CN" altLang="en-US" sz="2800" dirty="0"/>
              <a:t>                                       （</a:t>
            </a:r>
            <a:r>
              <a:rPr lang="en-US" altLang="zh-CN" sz="2800" dirty="0"/>
              <a:t>4-88</a:t>
            </a:r>
            <a:r>
              <a:rPr lang="zh-CN" altLang="en-US" sz="2800" dirty="0"/>
              <a:t>）</a:t>
            </a:r>
            <a:endParaRPr lang="zh-CN" altLang="en-US" sz="2800" dirty="0"/>
          </a:p>
          <a:p>
            <a:endParaRPr lang="zh-CN" altLang="en-US" sz="2800" dirty="0"/>
          </a:p>
        </p:txBody>
      </p:sp>
      <p:sp>
        <p:nvSpPr>
          <p:cNvPr id="849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4" name="Picture 557"/>
          <p:cNvGraphicFramePr>
            <a:graphicFrameLocks noChangeAspect="1"/>
          </p:cNvGraphicFramePr>
          <p:nvPr/>
        </p:nvGraphicFramePr>
        <p:xfrm>
          <a:off x="1928813" y="3786188"/>
          <a:ext cx="2662237" cy="857250"/>
        </p:xfrm>
        <a:graphic>
          <a:graphicData uri="http://schemas.openxmlformats.org/presentationml/2006/ole">
            <mc:AlternateContent xmlns:mc="http://schemas.openxmlformats.org/markup-compatibility/2006">
              <mc:Choice xmlns:v="urn:schemas-microsoft-com:vml" Requires="v">
                <p:oleObj spid="_x0000_s83510" name="" r:id="rId1" imgW="1054100" imgH="342900" progId="Equation.DSMT4">
                  <p:embed/>
                </p:oleObj>
              </mc:Choice>
              <mc:Fallback>
                <p:oleObj name="" r:id="rId1" imgW="1054100" imgH="342900" progId="Equation.DSMT4">
                  <p:embed/>
                  <p:pic>
                    <p:nvPicPr>
                      <p:cNvPr id="0" name="图片 83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786188"/>
                        <a:ext cx="266223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5" name="Picture 560"/>
          <p:cNvGraphicFramePr>
            <a:graphicFrameLocks noChangeAspect="1"/>
          </p:cNvGraphicFramePr>
          <p:nvPr/>
        </p:nvGraphicFramePr>
        <p:xfrm>
          <a:off x="5357813" y="3714750"/>
          <a:ext cx="2214562" cy="989013"/>
        </p:xfrm>
        <a:graphic>
          <a:graphicData uri="http://schemas.openxmlformats.org/presentationml/2006/ole">
            <mc:AlternateContent xmlns:mc="http://schemas.openxmlformats.org/markup-compatibility/2006">
              <mc:Choice xmlns:v="urn:schemas-microsoft-com:vml" Requires="v">
                <p:oleObj spid="_x0000_s83511" name="" r:id="rId3" imgW="826135" imgH="368300" progId="Equation.DSMT4">
                  <p:embed/>
                </p:oleObj>
              </mc:Choice>
              <mc:Fallback>
                <p:oleObj name="" r:id="rId3" imgW="826135" imgH="368300" progId="Equation.DSMT4">
                  <p:embed/>
                  <p:pic>
                    <p:nvPicPr>
                      <p:cNvPr id="0" name="图片 83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3714750"/>
                        <a:ext cx="2214562"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6" name="Picture 563"/>
          <p:cNvGraphicFramePr>
            <a:graphicFrameLocks noChangeAspect="1"/>
          </p:cNvGraphicFramePr>
          <p:nvPr/>
        </p:nvGraphicFramePr>
        <p:xfrm>
          <a:off x="1643063" y="5000625"/>
          <a:ext cx="3000375" cy="830263"/>
        </p:xfrm>
        <a:graphic>
          <a:graphicData uri="http://schemas.openxmlformats.org/presentationml/2006/ole">
            <mc:AlternateContent xmlns:mc="http://schemas.openxmlformats.org/markup-compatibility/2006">
              <mc:Choice xmlns:v="urn:schemas-microsoft-com:vml" Requires="v">
                <p:oleObj spid="_x0000_s83512" name="" r:id="rId5" imgW="1334135" imgH="368300" progId="Equation.DSMT4">
                  <p:embed/>
                </p:oleObj>
              </mc:Choice>
              <mc:Fallback>
                <p:oleObj name="" r:id="rId5" imgW="1334135" imgH="368300" progId="Equation.DSMT4">
                  <p:embed/>
                  <p:pic>
                    <p:nvPicPr>
                      <p:cNvPr id="0" name="图片 835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5000625"/>
                        <a:ext cx="3000375"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3568" y="620688"/>
            <a:ext cx="8162925" cy="579438"/>
          </a:xfrm>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）转速调节器饱和</a:t>
            </a:r>
            <a:endParaRPr lang="zh-CN" altLang="en-US" sz="3200" b="1" dirty="0">
              <a:latin typeface="Times New Roman" panose="02020603050405020304" pitchFamily="18" charset="0"/>
            </a:endParaRPr>
          </a:p>
        </p:txBody>
      </p:sp>
      <p:sp>
        <p:nvSpPr>
          <p:cNvPr id="8196" name="Rectangle 3"/>
          <p:cNvSpPr>
            <a:spLocks noGrp="1" noChangeArrowheads="1"/>
          </p:cNvSpPr>
          <p:nvPr>
            <p:ph idx="1"/>
          </p:nvPr>
        </p:nvSpPr>
        <p:spPr/>
        <p:txBody>
          <a:bodyPr/>
          <a:lstStyle/>
          <a:p>
            <a:pPr eaLnBrk="1" hangingPunct="1"/>
            <a:r>
              <a:rPr lang="en-US" altLang="zh-CN" dirty="0">
                <a:latin typeface="Times New Roman" panose="02020603050405020304" pitchFamily="18" charset="0"/>
              </a:rPr>
              <a:t>ASR</a:t>
            </a:r>
            <a:r>
              <a:rPr lang="zh-CN" altLang="en-US" dirty="0">
                <a:latin typeface="Times New Roman" panose="02020603050405020304" pitchFamily="18" charset="0"/>
              </a:rPr>
              <a:t>输出达到限幅值时，转速外环呈开环状态，转速的变化对转速环不再产生影响。</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双闭环系统变成一个电流无静差的单电流闭环调节系统。稳态时</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(4-2)</a:t>
            </a:r>
            <a:endParaRPr lang="en-US" altLang="zh-CN" dirty="0">
              <a:latin typeface="Times New Roman" panose="02020603050405020304" pitchFamily="18" charset="0"/>
            </a:endParaRPr>
          </a:p>
        </p:txBody>
      </p:sp>
      <p:sp>
        <p:nvSpPr>
          <p:cNvPr id="8197"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4" name="Object 4"/>
          <p:cNvGraphicFramePr>
            <a:graphicFrameLocks noChangeAspect="1"/>
          </p:cNvGraphicFramePr>
          <p:nvPr/>
        </p:nvGraphicFramePr>
        <p:xfrm>
          <a:off x="1187624" y="3356992"/>
          <a:ext cx="2159000" cy="1014412"/>
        </p:xfrm>
        <a:graphic>
          <a:graphicData uri="http://schemas.openxmlformats.org/presentationml/2006/ole">
            <mc:AlternateContent xmlns:mc="http://schemas.openxmlformats.org/markup-compatibility/2006">
              <mc:Choice xmlns:v="urn:schemas-microsoft-com:vml" Requires="v">
                <p:oleObj spid="_x0000_s6334" name="公式" r:id="rId1" imgW="951865" imgH="444500" progId="Equation.3">
                  <p:embed/>
                </p:oleObj>
              </mc:Choice>
              <mc:Fallback>
                <p:oleObj name="公式" r:id="rId1" imgW="951865" imgH="444500" progId="Equation.3">
                  <p:embed/>
                  <p:pic>
                    <p:nvPicPr>
                      <p:cNvPr id="0" name="图片 63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356992"/>
                        <a:ext cx="215900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03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322812"/>
            <a:ext cx="5066825" cy="184249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r>
              <a:rPr lang="zh-CN" altLang="en-US" dirty="0"/>
              <a:t>退饱和超调</a:t>
            </a:r>
            <a:endParaRPr lang="zh-CN" altLang="en-US" dirty="0"/>
          </a:p>
        </p:txBody>
      </p:sp>
      <p:sp>
        <p:nvSpPr>
          <p:cNvPr id="152579" name="内容占位符 2"/>
          <p:cNvSpPr>
            <a:spLocks noGrp="1"/>
          </p:cNvSpPr>
          <p:nvPr>
            <p:ph idx="1"/>
          </p:nvPr>
        </p:nvSpPr>
        <p:spPr/>
        <p:txBody>
          <a:bodyPr/>
          <a:lstStyle/>
          <a:p>
            <a:pPr eaLnBrk="1" hangingPunct="1">
              <a:lnSpc>
                <a:spcPts val="4500"/>
              </a:lnSpc>
              <a:spcBef>
                <a:spcPts val="1200"/>
              </a:spcBef>
            </a:pPr>
            <a:r>
              <a:rPr lang="zh-CN" altLang="en-US" sz="2400" dirty="0">
                <a:latin typeface="Times New Roman" panose="02020603050405020304" pitchFamily="18" charset="0"/>
              </a:rPr>
              <a:t>当转速超过给定值之后，</a:t>
            </a:r>
            <a:r>
              <a:rPr lang="zh-CN" altLang="en-US" sz="2400" dirty="0">
                <a:solidFill>
                  <a:srgbClr val="C00000"/>
                </a:solidFill>
                <a:latin typeface="Times New Roman" panose="02020603050405020304" pitchFamily="18" charset="0"/>
              </a:rPr>
              <a:t>转速调节器</a:t>
            </a:r>
            <a:r>
              <a:rPr lang="en-US" altLang="zh-CN" sz="2400" dirty="0">
                <a:solidFill>
                  <a:srgbClr val="C00000"/>
                </a:solidFill>
                <a:latin typeface="Times New Roman" panose="02020603050405020304" pitchFamily="18" charset="0"/>
              </a:rPr>
              <a:t>ASR</a:t>
            </a:r>
            <a:r>
              <a:rPr lang="zh-CN" altLang="en-US" sz="2400" dirty="0">
                <a:solidFill>
                  <a:srgbClr val="C00000"/>
                </a:solidFill>
                <a:latin typeface="Times New Roman" panose="02020603050405020304" pitchFamily="18" charset="0"/>
              </a:rPr>
              <a:t>由饱和限幅状态进入线性调节状态</a:t>
            </a:r>
            <a:r>
              <a:rPr lang="zh-CN" altLang="en-US" sz="2400" dirty="0">
                <a:latin typeface="Times New Roman" panose="02020603050405020304" pitchFamily="18" charset="0"/>
              </a:rPr>
              <a:t>，此时的转速环由开环进入闭环控制，迫使电流由最大值</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dm</a:t>
            </a:r>
            <a:r>
              <a:rPr lang="zh-CN" altLang="en-US" sz="2400" dirty="0">
                <a:latin typeface="Times New Roman" panose="02020603050405020304" pitchFamily="18" charset="0"/>
              </a:rPr>
              <a:t>降到负载电流</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dl</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ts val="4500"/>
              </a:lnSpc>
              <a:spcBef>
                <a:spcPts val="1200"/>
              </a:spcBef>
            </a:pPr>
            <a:r>
              <a:rPr lang="en-US" altLang="zh-CN" sz="2400" dirty="0">
                <a:latin typeface="Times New Roman" panose="02020603050405020304" pitchFamily="18" charset="0"/>
              </a:rPr>
              <a:t>ASR</a:t>
            </a:r>
            <a:r>
              <a:rPr lang="zh-CN" altLang="en-US" sz="2400" dirty="0">
                <a:latin typeface="Times New Roman" panose="02020603050405020304" pitchFamily="18" charset="0"/>
              </a:rPr>
              <a:t>开始退饱和时，由于电动机电流</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d</a:t>
            </a:r>
            <a:r>
              <a:rPr lang="zh-CN" altLang="en-US" sz="2400" dirty="0">
                <a:latin typeface="Times New Roman" panose="02020603050405020304" pitchFamily="18" charset="0"/>
              </a:rPr>
              <a:t>仍大于负载电流</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dl</a:t>
            </a:r>
            <a:r>
              <a:rPr lang="en-US" altLang="zh-CN" sz="2400" dirty="0">
                <a:latin typeface="Times New Roman" panose="02020603050405020304" pitchFamily="18" charset="0"/>
              </a:rPr>
              <a:t> </a:t>
            </a:r>
            <a:r>
              <a:rPr lang="zh-CN" altLang="en-US" sz="2400" dirty="0">
                <a:latin typeface="Times New Roman" panose="02020603050405020304" pitchFamily="18" charset="0"/>
              </a:rPr>
              <a:t>，电动机继续加速，直到</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d</a:t>
            </a:r>
            <a:r>
              <a:rPr lang="en-US" altLang="zh-CN" sz="2400" dirty="0">
                <a:latin typeface="Times New Roman" panose="02020603050405020304" pitchFamily="18" charset="0"/>
              </a:rPr>
              <a:t>&lt; </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dl</a:t>
            </a:r>
            <a:r>
              <a:rPr lang="zh-CN" altLang="en-US" sz="2400" dirty="0">
                <a:latin typeface="Times New Roman" panose="02020603050405020304" pitchFamily="18" charset="0"/>
              </a:rPr>
              <a:t>时，转速才降低。</a:t>
            </a:r>
            <a:endParaRPr lang="zh-CN" altLang="en-US" sz="2400" dirty="0">
              <a:latin typeface="Times New Roman" panose="02020603050405020304" pitchFamily="18" charset="0"/>
            </a:endParaRPr>
          </a:p>
          <a:p>
            <a:pPr eaLnBrk="1" hangingPunct="1">
              <a:lnSpc>
                <a:spcPts val="4500"/>
              </a:lnSpc>
              <a:spcBef>
                <a:spcPts val="1200"/>
              </a:spcBef>
            </a:pPr>
            <a:r>
              <a:rPr lang="zh-CN" altLang="en-US" sz="2400" dirty="0">
                <a:latin typeface="Times New Roman" panose="02020603050405020304" pitchFamily="18" charset="0"/>
              </a:rPr>
              <a:t>这不是按线性系统规律的超调，而是经历了饱和非线性区域之后的超调，称作“退饱和超调”。</a:t>
            </a:r>
            <a:endParaRPr lang="en-US" altLang="zh-CN" sz="2400" dirty="0">
              <a:latin typeface="Times New Roman" panose="02020603050405020304" pitchFamily="18" charset="0"/>
            </a:endParaRPr>
          </a:p>
          <a:p>
            <a:pPr>
              <a:buFont typeface="Wingdings" panose="05000000000000000000" pitchFamily="2" charset="2"/>
              <a:buNone/>
            </a:pP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idx="1"/>
          </p:nvPr>
        </p:nvSpPr>
        <p:spPr/>
        <p:txBody>
          <a:bodyPr/>
          <a:lstStyle/>
          <a:p>
            <a:pPr eaLnBrk="1" hangingPunct="1"/>
            <a:r>
              <a:rPr lang="zh-CN" altLang="en-US">
                <a:latin typeface="Times New Roman" panose="02020603050405020304" pitchFamily="18" charset="0"/>
              </a:rPr>
              <a:t>假定调速系统原来是在</a:t>
            </a:r>
            <a:r>
              <a:rPr lang="en-US" altLang="zh-CN" i="1">
                <a:latin typeface="Times New Roman" panose="02020603050405020304" pitchFamily="18" charset="0"/>
              </a:rPr>
              <a:t>I</a:t>
            </a:r>
            <a:r>
              <a:rPr lang="en-US" altLang="zh-CN" baseline="-25000">
                <a:latin typeface="Times New Roman" panose="02020603050405020304" pitchFamily="18" charset="0"/>
              </a:rPr>
              <a:t>dm</a:t>
            </a:r>
            <a:r>
              <a:rPr lang="zh-CN" altLang="en-US">
                <a:latin typeface="Times New Roman" panose="02020603050405020304" pitchFamily="18" charset="0"/>
              </a:rPr>
              <a:t>的条件下运行于转速</a:t>
            </a:r>
            <a:r>
              <a:rPr lang="en-US" altLang="zh-CN" i="1">
                <a:latin typeface="Times New Roman" panose="02020603050405020304" pitchFamily="18" charset="0"/>
              </a:rPr>
              <a:t>n</a:t>
            </a:r>
            <a:r>
              <a:rPr lang="en-US" altLang="zh-CN" baseline="30000">
                <a:latin typeface="Times New Roman" panose="02020603050405020304" pitchFamily="18" charset="0"/>
              </a:rPr>
              <a:t>*</a:t>
            </a:r>
            <a:r>
              <a:rPr lang="zh-CN" altLang="en-US">
                <a:latin typeface="Times New Roman" panose="02020603050405020304" pitchFamily="18" charset="0"/>
              </a:rPr>
              <a:t>，</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在点</a:t>
            </a:r>
            <a:r>
              <a:rPr lang="en-US" altLang="zh-CN" i="1">
                <a:latin typeface="Times New Roman" panose="02020603050405020304" pitchFamily="18" charset="0"/>
              </a:rPr>
              <a:t>O</a:t>
            </a:r>
            <a:r>
              <a:rPr lang="en-US" altLang="zh-CN" i="1">
                <a:latin typeface="Times New Roman" panose="02020603050405020304" pitchFamily="18" charset="0"/>
                <a:ea typeface="MS Gothic" panose="020B0609070205080204" pitchFamily="49" charset="-128"/>
              </a:rPr>
              <a:t>’ </a:t>
            </a:r>
            <a:r>
              <a:rPr lang="zh-CN" altLang="en-US">
                <a:latin typeface="Times New Roman" panose="02020603050405020304" pitchFamily="18" charset="0"/>
              </a:rPr>
              <a:t>突然将负载由</a:t>
            </a:r>
            <a:r>
              <a:rPr lang="en-US" altLang="zh-CN" i="1">
                <a:latin typeface="Times New Roman" panose="02020603050405020304" pitchFamily="18" charset="0"/>
              </a:rPr>
              <a:t>I</a:t>
            </a:r>
            <a:r>
              <a:rPr lang="en-US" altLang="zh-CN" baseline="-25000">
                <a:latin typeface="Times New Roman" panose="02020603050405020304" pitchFamily="18" charset="0"/>
              </a:rPr>
              <a:t>dm</a:t>
            </a:r>
            <a:r>
              <a:rPr lang="zh-CN" altLang="en-US">
                <a:latin typeface="Times New Roman" panose="02020603050405020304" pitchFamily="18" charset="0"/>
              </a:rPr>
              <a:t>降到</a:t>
            </a:r>
            <a:r>
              <a:rPr lang="en-US" altLang="zh-CN" i="1">
                <a:latin typeface="Times New Roman" panose="02020603050405020304" pitchFamily="18" charset="0"/>
              </a:rPr>
              <a:t>I</a:t>
            </a:r>
            <a:r>
              <a:rPr lang="en-US" altLang="zh-CN" baseline="-25000">
                <a:latin typeface="Times New Roman" panose="02020603050405020304" pitchFamily="18" charset="0"/>
              </a:rPr>
              <a:t>dl</a:t>
            </a:r>
            <a:r>
              <a:rPr lang="en-US" altLang="zh-CN">
                <a:latin typeface="Times New Roman" panose="02020603050405020304" pitchFamily="18" charset="0"/>
              </a:rPr>
              <a:t> </a:t>
            </a:r>
            <a:r>
              <a:rPr lang="zh-CN" altLang="en-US">
                <a:latin typeface="Times New Roman" panose="02020603050405020304" pitchFamily="18" charset="0"/>
              </a:rPr>
              <a:t>，转速会在突减负载的情况下，产生一个速升与恢复的过程，</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突减负载的速升过程与退饱和超调过程是完全相同的。（</a:t>
            </a:r>
            <a:r>
              <a:rPr lang="zh-CN" altLang="en-US">
                <a:solidFill>
                  <a:srgbClr val="C00000"/>
                </a:solidFill>
                <a:latin typeface="Times New Roman" panose="02020603050405020304" pitchFamily="18" charset="0"/>
              </a:rPr>
              <a:t>数学模型、初始条件相同</a:t>
            </a:r>
            <a:r>
              <a:rPr lang="zh-CN" altLang="en-US">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5"/>
          <p:cNvSpPr>
            <a:spLocks noChangeArrowheads="1"/>
          </p:cNvSpPr>
          <p:nvPr/>
        </p:nvSpPr>
        <p:spPr bwMode="auto">
          <a:xfrm>
            <a:off x="0" y="1681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627" name="Text Box 6"/>
          <p:cNvSpPr txBox="1">
            <a:spLocks noChangeArrowheads="1"/>
          </p:cNvSpPr>
          <p:nvPr/>
        </p:nvSpPr>
        <p:spPr bwMode="auto">
          <a:xfrm>
            <a:off x="1677706" y="968377"/>
            <a:ext cx="6769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dirty="0">
                <a:solidFill>
                  <a:schemeClr val="tx1"/>
                </a:solidFill>
              </a:rPr>
              <a:t>图</a:t>
            </a:r>
            <a:r>
              <a:rPr lang="en-US" altLang="zh-CN" sz="2400" dirty="0">
                <a:solidFill>
                  <a:schemeClr val="tx1"/>
                </a:solidFill>
              </a:rPr>
              <a:t>4-30   </a:t>
            </a:r>
            <a:r>
              <a:rPr lang="zh-CN" altLang="en-US" sz="2400" dirty="0">
                <a:solidFill>
                  <a:schemeClr val="tx1"/>
                </a:solidFill>
              </a:rPr>
              <a:t>调速系统的等效动态结构图</a:t>
            </a:r>
            <a:endParaRPr lang="zh-CN" altLang="en-US" sz="2400" dirty="0">
              <a:solidFill>
                <a:schemeClr val="tx1"/>
              </a:solidFill>
            </a:endParaRPr>
          </a:p>
          <a:p>
            <a:pPr eaLnBrk="1" hangingPunct="1"/>
            <a:r>
              <a:rPr lang="en-US" altLang="zh-CN" sz="2400" dirty="0">
                <a:solidFill>
                  <a:schemeClr val="tx1"/>
                </a:solidFill>
              </a:rPr>
              <a:t>(a)</a:t>
            </a:r>
            <a:r>
              <a:rPr lang="zh-CN" altLang="en-US" sz="2400" dirty="0">
                <a:solidFill>
                  <a:schemeClr val="tx1"/>
                </a:solidFill>
              </a:rPr>
              <a:t>以转速</a:t>
            </a:r>
            <a:r>
              <a:rPr lang="en-US" altLang="zh-CN" sz="2400" dirty="0">
                <a:solidFill>
                  <a:schemeClr val="tx1"/>
                </a:solidFill>
              </a:rPr>
              <a:t>n</a:t>
            </a:r>
            <a:r>
              <a:rPr lang="zh-CN" altLang="en-US" sz="2400" dirty="0">
                <a:solidFill>
                  <a:schemeClr val="tx1"/>
                </a:solidFill>
              </a:rPr>
              <a:t>为输出量 </a:t>
            </a:r>
            <a:endParaRPr lang="zh-CN" altLang="en-US" sz="2400" dirty="0">
              <a:solidFill>
                <a:schemeClr val="tx1"/>
              </a:solidFill>
            </a:endParaRPr>
          </a:p>
        </p:txBody>
      </p:sp>
      <p:sp>
        <p:nvSpPr>
          <p:cNvPr id="154628" name="Text Box 7"/>
          <p:cNvSpPr txBox="1">
            <a:spLocks noChangeArrowheads="1"/>
          </p:cNvSpPr>
          <p:nvPr/>
        </p:nvSpPr>
        <p:spPr bwMode="auto">
          <a:xfrm>
            <a:off x="755650" y="4581525"/>
            <a:ext cx="6624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buClr>
                <a:schemeClr val="folHlink"/>
              </a:buClr>
              <a:buFontTx/>
              <a:buChar char="•"/>
            </a:pPr>
            <a:r>
              <a:rPr lang="en-US" altLang="zh-CN" sz="2800">
                <a:solidFill>
                  <a:schemeClr val="tx1"/>
                </a:solidFill>
              </a:rPr>
              <a:t>       </a:t>
            </a:r>
            <a:r>
              <a:rPr lang="zh-CN" altLang="en-US" sz="2800">
                <a:solidFill>
                  <a:schemeClr val="tx1"/>
                </a:solidFill>
              </a:rPr>
              <a:t>只考虑稳态转速</a:t>
            </a:r>
            <a:r>
              <a:rPr lang="en-US" altLang="zh-CN" sz="2800" i="1">
                <a:solidFill>
                  <a:schemeClr val="tx1"/>
                </a:solidFill>
              </a:rPr>
              <a:t>n</a:t>
            </a:r>
            <a:r>
              <a:rPr lang="en-US" altLang="zh-CN" sz="2800" baseline="30000">
                <a:solidFill>
                  <a:schemeClr val="tx1"/>
                </a:solidFill>
              </a:rPr>
              <a:t>*</a:t>
            </a:r>
            <a:r>
              <a:rPr lang="zh-CN" altLang="en-US" sz="2800">
                <a:solidFill>
                  <a:schemeClr val="tx1"/>
                </a:solidFill>
              </a:rPr>
              <a:t>以上的超调部分，</a:t>
            </a:r>
            <a:r>
              <a:rPr lang="en-US" altLang="zh-CN" sz="2800" i="1">
                <a:solidFill>
                  <a:schemeClr val="tx1"/>
                </a:solidFill>
              </a:rPr>
              <a:t>Δn</a:t>
            </a:r>
            <a:r>
              <a:rPr lang="en-US" altLang="zh-CN" sz="2800">
                <a:solidFill>
                  <a:schemeClr val="tx1"/>
                </a:solidFill>
              </a:rPr>
              <a:t>=</a:t>
            </a:r>
            <a:r>
              <a:rPr lang="en-US" altLang="zh-CN" sz="2800" i="1">
                <a:solidFill>
                  <a:schemeClr val="tx1"/>
                </a:solidFill>
              </a:rPr>
              <a:t>n</a:t>
            </a:r>
            <a:r>
              <a:rPr lang="en-US" altLang="zh-CN" sz="2800">
                <a:solidFill>
                  <a:schemeClr val="tx1"/>
                </a:solidFill>
              </a:rPr>
              <a:t>-</a:t>
            </a:r>
            <a:r>
              <a:rPr lang="en-US" altLang="zh-CN" sz="2800" i="1">
                <a:solidFill>
                  <a:schemeClr val="tx1"/>
                </a:solidFill>
              </a:rPr>
              <a:t>n</a:t>
            </a:r>
            <a:r>
              <a:rPr lang="en-US" altLang="zh-CN" sz="2800" baseline="30000">
                <a:solidFill>
                  <a:schemeClr val="tx1"/>
                </a:solidFill>
              </a:rPr>
              <a:t>*</a:t>
            </a:r>
            <a:r>
              <a:rPr lang="zh-CN" altLang="en-US" sz="2800">
                <a:solidFill>
                  <a:schemeClr val="tx1"/>
                </a:solidFill>
              </a:rPr>
              <a:t>，坐标原点移到</a:t>
            </a:r>
            <a:r>
              <a:rPr lang="en-US" altLang="zh-CN" sz="2800" i="1">
                <a:solidFill>
                  <a:schemeClr val="tx1"/>
                </a:solidFill>
              </a:rPr>
              <a:t>O</a:t>
            </a:r>
            <a:r>
              <a:rPr lang="en-US" altLang="zh-CN" sz="2800">
                <a:solidFill>
                  <a:schemeClr val="tx1"/>
                </a:solidFill>
              </a:rPr>
              <a:t>’</a:t>
            </a:r>
            <a:r>
              <a:rPr lang="zh-CN" altLang="en-US" sz="2800">
                <a:solidFill>
                  <a:schemeClr val="tx1"/>
                </a:solidFill>
              </a:rPr>
              <a:t>点， </a:t>
            </a:r>
            <a:endParaRPr lang="zh-CN" altLang="en-US" sz="2800">
              <a:solidFill>
                <a:schemeClr val="tx1"/>
              </a:solidFill>
            </a:endParaRPr>
          </a:p>
        </p:txBody>
      </p:sp>
      <p:pic>
        <p:nvPicPr>
          <p:cNvPr id="154629" name="Picture 8" descr="0325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4488" y="1916113"/>
            <a:ext cx="81153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5"/>
          <p:cNvSpPr>
            <a:spLocks noChangeArrowheads="1"/>
          </p:cNvSpPr>
          <p:nvPr/>
        </p:nvSpPr>
        <p:spPr bwMode="auto">
          <a:xfrm>
            <a:off x="0" y="1681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0" name="Text Box 6"/>
          <p:cNvSpPr txBox="1">
            <a:spLocks noChangeArrowheads="1"/>
          </p:cNvSpPr>
          <p:nvPr/>
        </p:nvSpPr>
        <p:spPr bwMode="auto">
          <a:xfrm>
            <a:off x="539552" y="576188"/>
            <a:ext cx="6119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chemeClr val="tx1"/>
                </a:solidFill>
              </a:rPr>
              <a:t>图</a:t>
            </a:r>
            <a:r>
              <a:rPr lang="en-US" altLang="zh-CN" sz="2400" b="1" dirty="0">
                <a:solidFill>
                  <a:schemeClr val="tx1"/>
                </a:solidFill>
              </a:rPr>
              <a:t>4-30   </a:t>
            </a:r>
            <a:r>
              <a:rPr lang="zh-CN" altLang="en-US" sz="2400" b="1" dirty="0">
                <a:solidFill>
                  <a:schemeClr val="tx1"/>
                </a:solidFill>
              </a:rPr>
              <a:t>调速系统的等效动态结构图</a:t>
            </a:r>
            <a:endParaRPr lang="zh-CN" altLang="en-US" sz="2400" b="1" dirty="0">
              <a:solidFill>
                <a:schemeClr val="tx1"/>
              </a:solidFill>
            </a:endParaRPr>
          </a:p>
        </p:txBody>
      </p:sp>
      <p:sp>
        <p:nvSpPr>
          <p:cNvPr id="86021" name="Text Box 7"/>
          <p:cNvSpPr txBox="1">
            <a:spLocks noChangeArrowheads="1"/>
          </p:cNvSpPr>
          <p:nvPr/>
        </p:nvSpPr>
        <p:spPr bwMode="auto">
          <a:xfrm>
            <a:off x="1331913" y="5373688"/>
            <a:ext cx="5688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buClr>
                <a:schemeClr val="folHlink"/>
              </a:buClr>
              <a:buFontTx/>
              <a:buChar char="•"/>
            </a:pPr>
            <a:r>
              <a:rPr lang="zh-CN" altLang="en-US" sz="2800">
                <a:solidFill>
                  <a:schemeClr val="tx1"/>
                </a:solidFill>
              </a:rPr>
              <a:t>初始条件则转化为</a:t>
            </a:r>
            <a:endParaRPr lang="zh-CN" altLang="en-US" sz="2800">
              <a:solidFill>
                <a:schemeClr val="tx1"/>
              </a:solidFill>
            </a:endParaRPr>
          </a:p>
        </p:txBody>
      </p:sp>
      <p:sp>
        <p:nvSpPr>
          <p:cNvPr id="86022" name="Rectangle 9"/>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6018" name="Object 8"/>
          <p:cNvGraphicFramePr>
            <a:graphicFrameLocks noChangeAspect="1"/>
          </p:cNvGraphicFramePr>
          <p:nvPr/>
        </p:nvGraphicFramePr>
        <p:xfrm>
          <a:off x="4572000" y="5445125"/>
          <a:ext cx="3095625" cy="442913"/>
        </p:xfrm>
        <a:graphic>
          <a:graphicData uri="http://schemas.openxmlformats.org/presentationml/2006/ole">
            <mc:AlternateContent xmlns:mc="http://schemas.openxmlformats.org/markup-compatibility/2006">
              <mc:Choice xmlns:v="urn:schemas-microsoft-com:vml" Requires="v">
                <p:oleObj spid="_x0000_s84214" name="公式" r:id="rId1" imgW="1600200" imgH="228600" progId="Equation.3">
                  <p:embed/>
                </p:oleObj>
              </mc:Choice>
              <mc:Fallback>
                <p:oleObj name="公式" r:id="rId1" imgW="1600200" imgH="228600" progId="Equation.3">
                  <p:embed/>
                  <p:pic>
                    <p:nvPicPr>
                      <p:cNvPr id="0" name="图片 84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445125"/>
                        <a:ext cx="30956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023" name="Picture 10" descr="0325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40768"/>
            <a:ext cx="4752900" cy="14660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5019450" y="1108336"/>
          <a:ext cx="4124550" cy="1930900"/>
        </p:xfrm>
        <a:graphic>
          <a:graphicData uri="http://schemas.openxmlformats.org/presentationml/2006/ole">
            <mc:AlternateContent xmlns:mc="http://schemas.openxmlformats.org/markup-compatibility/2006">
              <mc:Choice xmlns:v="urn:schemas-microsoft-com:vml" Requires="v">
                <p:oleObj spid="_x0000_s84215" name="Visio" r:id="rId4" imgW="5803900" imgH="5651500" progId="Visio.Drawing.11">
                  <p:embed/>
                </p:oleObj>
              </mc:Choice>
              <mc:Fallback>
                <p:oleObj name="Visio" r:id="rId4" imgW="5803900" imgH="5651500" progId="Visio.Drawing.11">
                  <p:embed/>
                  <p:pic>
                    <p:nvPicPr>
                      <p:cNvPr id="0" name="Object 164"/>
                      <p:cNvPicPr>
                        <a:picLocks noChangeAspect="1" noChangeArrowheads="1"/>
                      </p:cNvPicPr>
                      <p:nvPr/>
                    </p:nvPicPr>
                    <p:blipFill>
                      <a:blip r:embed="rId5">
                        <a:extLst>
                          <a:ext uri="{28A0092B-C50C-407E-A947-70E740481C1C}">
                            <a14:useLocalDpi xmlns:a14="http://schemas.microsoft.com/office/drawing/2010/main" val="0"/>
                          </a:ext>
                        </a:extLst>
                      </a:blip>
                      <a:srcRect t="25534" b="25534"/>
                      <a:stretch>
                        <a:fillRect/>
                      </a:stretch>
                    </p:blipFill>
                    <p:spPr bwMode="auto">
                      <a:xfrm>
                        <a:off x="5019450" y="1108336"/>
                        <a:ext cx="4124550" cy="1930900"/>
                      </a:xfrm>
                      <a:prstGeom prst="rect">
                        <a:avLst/>
                      </a:prstGeom>
                      <a:noFill/>
                      <a:ln>
                        <a:solidFill>
                          <a:srgbClr val="C00000"/>
                        </a:solidFill>
                      </a:ln>
                    </p:spPr>
                  </p:pic>
                </p:oleObj>
              </mc:Fallback>
            </mc:AlternateContent>
          </a:graphicData>
        </a:graphic>
      </p:graphicFrame>
      <p:sp>
        <p:nvSpPr>
          <p:cNvPr id="4" name="Rectangle 1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4876800" y="3270677"/>
          <a:ext cx="4286250" cy="2006600"/>
        </p:xfrm>
        <a:graphic>
          <a:graphicData uri="http://schemas.openxmlformats.org/presentationml/2006/ole">
            <mc:AlternateContent xmlns:mc="http://schemas.openxmlformats.org/markup-compatibility/2006">
              <mc:Choice xmlns:v="urn:schemas-microsoft-com:vml" Requires="v">
                <p:oleObj spid="_x0000_s84216" name="Visio" r:id="rId6" imgW="3964305" imgH="3860165" progId="Visio.Drawing.11">
                  <p:embed/>
                </p:oleObj>
              </mc:Choice>
              <mc:Fallback>
                <p:oleObj name="Visio" r:id="rId6" imgW="3964305" imgH="3860165" progId="Visio.Drawing.11">
                  <p:embed/>
                  <p:pic>
                    <p:nvPicPr>
                      <p:cNvPr id="0" name="Object 166"/>
                      <p:cNvPicPr>
                        <a:picLocks noChangeAspect="1" noChangeArrowheads="1"/>
                      </p:cNvPicPr>
                      <p:nvPr/>
                    </p:nvPicPr>
                    <p:blipFill>
                      <a:blip r:embed="rId7"/>
                      <a:srcRect t="25534" b="25534"/>
                      <a:stretch>
                        <a:fillRect/>
                      </a:stretch>
                    </p:blipFill>
                    <p:spPr bwMode="auto">
                      <a:xfrm>
                        <a:off x="4876800" y="3270677"/>
                        <a:ext cx="4286250" cy="2006600"/>
                      </a:xfrm>
                      <a:prstGeom prst="rect">
                        <a:avLst/>
                      </a:prstGeom>
                      <a:noFill/>
                      <a:ln>
                        <a:solidFill>
                          <a:srgbClr val="C00000"/>
                        </a:solidFill>
                      </a:ln>
                    </p:spPr>
                  </p:pic>
                </p:oleObj>
              </mc:Fallback>
            </mc:AlternateContent>
          </a:graphicData>
        </a:graphic>
      </p:graphicFrame>
      <p:sp>
        <p:nvSpPr>
          <p:cNvPr id="6" name="右箭头 5"/>
          <p:cNvSpPr/>
          <p:nvPr/>
        </p:nvSpPr>
        <p:spPr>
          <a:xfrm>
            <a:off x="4788024" y="1893766"/>
            <a:ext cx="1618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7055842" y="2996952"/>
            <a:ext cx="32447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7" descr="0325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96" y="3284985"/>
            <a:ext cx="4539919" cy="168032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15" name="右箭头 14"/>
          <p:cNvSpPr/>
          <p:nvPr/>
        </p:nvSpPr>
        <p:spPr>
          <a:xfrm flipH="1">
            <a:off x="4572000" y="3765106"/>
            <a:ext cx="21602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86022"/>
                                        </p:tgtEl>
                                        <p:attrNameLst>
                                          <p:attrName>style.visibility</p:attrName>
                                        </p:attrNameLst>
                                      </p:cBhvr>
                                      <p:to>
                                        <p:strVal val="visible"/>
                                      </p:to>
                                    </p:set>
                                    <p:anim calcmode="lin" valueType="num">
                                      <p:cBhvr additive="base">
                                        <p:cTn id="19" dur="500" fill="hold"/>
                                        <p:tgtEl>
                                          <p:spTgt spid="86022"/>
                                        </p:tgtEl>
                                        <p:attrNameLst>
                                          <p:attrName>ppt_x</p:attrName>
                                        </p:attrNameLst>
                                      </p:cBhvr>
                                      <p:tavLst>
                                        <p:tav tm="0">
                                          <p:val>
                                            <p:strVal val="#ppt_x"/>
                                          </p:val>
                                        </p:tav>
                                        <p:tav tm="100000">
                                          <p:val>
                                            <p:strVal val="#ppt_x"/>
                                          </p:val>
                                        </p:tav>
                                      </p:tavLst>
                                    </p:anim>
                                    <p:anim calcmode="lin" valueType="num">
                                      <p:cBhvr additive="base">
                                        <p:cTn id="20"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p:bldP spid="7" grpId="0" animBg="1"/>
      <p:bldP spid="1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2"/>
          <p:cNvSpPr txBox="1">
            <a:spLocks noChangeArrowheads="1"/>
          </p:cNvSpPr>
          <p:nvPr/>
        </p:nvSpPr>
        <p:spPr bwMode="auto">
          <a:xfrm>
            <a:off x="684213" y="1412776"/>
            <a:ext cx="79914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buClr>
                <a:schemeClr val="folHlink"/>
              </a:buClr>
              <a:buFont typeface="Wingdings" panose="05000000000000000000" pitchFamily="2" charset="2"/>
              <a:buChar char="n"/>
            </a:pPr>
            <a:r>
              <a:rPr lang="zh-CN" altLang="en-US" sz="3200" dirty="0">
                <a:solidFill>
                  <a:schemeClr val="tx1"/>
                </a:solidFill>
              </a:rPr>
              <a:t>取                                                    ， </a:t>
            </a:r>
            <a:endParaRPr lang="zh-CN" altLang="en-US" sz="3200" dirty="0">
              <a:solidFill>
                <a:schemeClr val="tx1"/>
              </a:solidFill>
            </a:endParaRPr>
          </a:p>
          <a:p>
            <a:pPr algn="l" eaLnBrk="1" hangingPunct="1">
              <a:buClr>
                <a:schemeClr val="folHlink"/>
              </a:buClr>
              <a:buFont typeface="Wingdings" panose="05000000000000000000" pitchFamily="2" charset="2"/>
              <a:buChar char="n"/>
            </a:pPr>
            <a:r>
              <a:rPr lang="zh-CN" altLang="en-US" sz="3200" dirty="0">
                <a:solidFill>
                  <a:schemeClr val="tx1"/>
                </a:solidFill>
              </a:rPr>
              <a:t>于是			（</a:t>
            </a:r>
            <a:r>
              <a:rPr lang="en-US" altLang="zh-CN" sz="3200" dirty="0">
                <a:solidFill>
                  <a:schemeClr val="tx1"/>
                </a:solidFill>
              </a:rPr>
              <a:t>4-35</a:t>
            </a:r>
            <a:r>
              <a:rPr lang="zh-CN" altLang="en-US" sz="3200" dirty="0">
                <a:solidFill>
                  <a:schemeClr val="tx1"/>
                </a:solidFill>
              </a:rPr>
              <a:t>）</a:t>
            </a:r>
            <a:endParaRPr lang="zh-CN" altLang="en-US" sz="3200" dirty="0">
              <a:solidFill>
                <a:schemeClr val="tx1"/>
              </a:solidFill>
            </a:endParaRPr>
          </a:p>
          <a:p>
            <a:pPr algn="l" eaLnBrk="1" hangingPunct="1"/>
            <a:r>
              <a:rPr lang="zh-CN" altLang="en-US" sz="3200" dirty="0">
                <a:solidFill>
                  <a:schemeClr val="tx1"/>
                </a:solidFill>
              </a:rPr>
              <a:t>		</a:t>
            </a:r>
            <a:endParaRPr lang="zh-CN" altLang="en-US" sz="3200" dirty="0">
              <a:solidFill>
                <a:schemeClr val="tx1"/>
              </a:solidFill>
            </a:endParaRPr>
          </a:p>
          <a:p>
            <a:pPr algn="l" eaLnBrk="1" hangingPunct="1"/>
            <a:r>
              <a:rPr lang="zh-CN" altLang="en-US" sz="3200" dirty="0">
                <a:solidFill>
                  <a:schemeClr val="tx1"/>
                </a:solidFill>
              </a:rPr>
              <a:t>						  （</a:t>
            </a:r>
            <a:r>
              <a:rPr lang="en-US" altLang="zh-CN" sz="3200" dirty="0">
                <a:solidFill>
                  <a:schemeClr val="tx1"/>
                </a:solidFill>
              </a:rPr>
              <a:t>4-34</a:t>
            </a:r>
            <a:r>
              <a:rPr lang="zh-CN" altLang="en-US" sz="3200" dirty="0">
                <a:solidFill>
                  <a:schemeClr val="tx1"/>
                </a:solidFill>
              </a:rPr>
              <a:t>）</a:t>
            </a:r>
            <a:endParaRPr lang="zh-CN" altLang="en-US" sz="3200" dirty="0">
              <a:solidFill>
                <a:schemeClr val="tx1"/>
              </a:solidFill>
            </a:endParaRPr>
          </a:p>
        </p:txBody>
      </p:sp>
      <p:sp>
        <p:nvSpPr>
          <p:cNvPr id="87046" name="Rectangle 3"/>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42" name="Object 4"/>
          <p:cNvGraphicFramePr>
            <a:graphicFrameLocks noChangeAspect="1"/>
          </p:cNvGraphicFramePr>
          <p:nvPr/>
        </p:nvGraphicFramePr>
        <p:xfrm>
          <a:off x="1547813" y="1484784"/>
          <a:ext cx="4897438" cy="525462"/>
        </p:xfrm>
        <a:graphic>
          <a:graphicData uri="http://schemas.openxmlformats.org/presentationml/2006/ole">
            <mc:AlternateContent xmlns:mc="http://schemas.openxmlformats.org/markup-compatibility/2006">
              <mc:Choice xmlns:v="urn:schemas-microsoft-com:vml" Requires="v">
                <p:oleObj spid="_x0000_s85558" name="公式" r:id="rId1" imgW="2222500" imgH="241300" progId="Equation.3">
                  <p:embed/>
                </p:oleObj>
              </mc:Choice>
              <mc:Fallback>
                <p:oleObj name="公式" r:id="rId1" imgW="2222500" imgH="241300" progId="Equation.3">
                  <p:embed/>
                  <p:pic>
                    <p:nvPicPr>
                      <p:cNvPr id="0" name="图片 855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84784"/>
                        <a:ext cx="4897438"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43" name="Object 6"/>
          <p:cNvGraphicFramePr>
            <a:graphicFrameLocks noChangeAspect="1"/>
          </p:cNvGraphicFramePr>
          <p:nvPr/>
        </p:nvGraphicFramePr>
        <p:xfrm>
          <a:off x="1979712" y="1988840"/>
          <a:ext cx="2376488" cy="804863"/>
        </p:xfrm>
        <a:graphic>
          <a:graphicData uri="http://schemas.openxmlformats.org/presentationml/2006/ole">
            <mc:AlternateContent xmlns:mc="http://schemas.openxmlformats.org/markup-compatibility/2006">
              <mc:Choice xmlns:v="urn:schemas-microsoft-com:vml" Requires="v">
                <p:oleObj spid="_x0000_s85559" name="公式" r:id="rId3" imgW="1269365" imgH="431800" progId="Equation.3">
                  <p:embed/>
                </p:oleObj>
              </mc:Choice>
              <mc:Fallback>
                <p:oleObj name="公式" r:id="rId3" imgW="1269365" imgH="431800" progId="Equation.3">
                  <p:embed/>
                  <p:pic>
                    <p:nvPicPr>
                      <p:cNvPr id="0" name="图片 855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988840"/>
                        <a:ext cx="2376488"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8" name="Rectangle 7"/>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049" name="Rectangle 8"/>
          <p:cNvSpPr>
            <a:spLocks noChangeArrowheads="1"/>
          </p:cNvSpPr>
          <p:nvPr/>
        </p:nvSpPr>
        <p:spPr bwMode="auto">
          <a:xfrm>
            <a:off x="1187624" y="5517232"/>
            <a:ext cx="737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dirty="0">
                <a:solidFill>
                  <a:schemeClr val="tx1"/>
                </a:solidFill>
              </a:rPr>
              <a:t>图</a:t>
            </a:r>
            <a:r>
              <a:rPr lang="en-US" altLang="zh-CN" sz="2400" dirty="0">
                <a:solidFill>
                  <a:schemeClr val="tx1"/>
                </a:solidFill>
              </a:rPr>
              <a:t>4-17   </a:t>
            </a:r>
            <a:r>
              <a:rPr lang="zh-CN" altLang="en-US" sz="2400" dirty="0">
                <a:solidFill>
                  <a:schemeClr val="tx1"/>
                </a:solidFill>
              </a:rPr>
              <a:t>典型</a:t>
            </a:r>
            <a:r>
              <a:rPr lang="en-US" altLang="zh-CN" sz="2400" dirty="0">
                <a:solidFill>
                  <a:schemeClr val="tx1"/>
                </a:solidFill>
              </a:rPr>
              <a:t>Ⅱ</a:t>
            </a:r>
            <a:r>
              <a:rPr lang="zh-CN" altLang="en-US" sz="2400" dirty="0">
                <a:solidFill>
                  <a:schemeClr val="tx1"/>
                </a:solidFill>
              </a:rPr>
              <a:t>型系统在一种扰动作用下的动态结构图</a:t>
            </a:r>
            <a:endParaRPr lang="zh-CN" altLang="en-US" sz="2400" dirty="0">
              <a:solidFill>
                <a:schemeClr val="tx1"/>
              </a:solidFill>
            </a:endParaRPr>
          </a:p>
        </p:txBody>
      </p:sp>
      <p:pic>
        <p:nvPicPr>
          <p:cNvPr id="87051" name="Picture 10" descr="0315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712" y="3573016"/>
            <a:ext cx="4679751" cy="169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7044" name="Object 11"/>
          <p:cNvGraphicFramePr>
            <a:graphicFrameLocks noChangeAspect="1"/>
          </p:cNvGraphicFramePr>
          <p:nvPr/>
        </p:nvGraphicFramePr>
        <p:xfrm>
          <a:off x="3059832" y="2842419"/>
          <a:ext cx="1439862" cy="763588"/>
        </p:xfrm>
        <a:graphic>
          <a:graphicData uri="http://schemas.openxmlformats.org/presentationml/2006/ole">
            <mc:AlternateContent xmlns:mc="http://schemas.openxmlformats.org/markup-compatibility/2006">
              <mc:Choice xmlns:v="urn:schemas-microsoft-com:vml" Requires="v">
                <p:oleObj spid="_x0000_s85560" name="公式" r:id="rId6" imgW="774065" imgH="406400" progId="Equation.3">
                  <p:embed/>
                </p:oleObj>
              </mc:Choice>
              <mc:Fallback>
                <p:oleObj name="公式" r:id="rId6" imgW="774065" imgH="406400" progId="Equation.3">
                  <p:embed/>
                  <p:pic>
                    <p:nvPicPr>
                      <p:cNvPr id="0" name="图片 855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2842419"/>
                        <a:ext cx="1439862"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6"/>
          <p:cNvSpPr txBox="1">
            <a:spLocks noChangeArrowheads="1"/>
          </p:cNvSpPr>
          <p:nvPr/>
        </p:nvSpPr>
        <p:spPr bwMode="auto">
          <a:xfrm>
            <a:off x="739775" y="548680"/>
            <a:ext cx="5832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dirty="0">
                <a:solidFill>
                  <a:schemeClr val="tx1"/>
                </a:solidFill>
              </a:rPr>
              <a:t>典型</a:t>
            </a:r>
            <a:r>
              <a:rPr lang="en-US" altLang="zh-CN" sz="2400" dirty="0">
                <a:solidFill>
                  <a:schemeClr val="tx1"/>
                </a:solidFill>
              </a:rPr>
              <a:t>II</a:t>
            </a:r>
            <a:r>
              <a:rPr lang="zh-CN" altLang="en-US" sz="2400" dirty="0">
                <a:solidFill>
                  <a:schemeClr val="tx1"/>
                </a:solidFill>
              </a:rPr>
              <a:t>型系统抗扰性能计算</a:t>
            </a:r>
            <a:endParaRPr lang="en-US" altLang="zh-CN" sz="2400" dirty="0">
              <a:solidFill>
                <a:schemeClr val="tx1"/>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6675" name="Text Box 6"/>
          <p:cNvSpPr txBox="1">
            <a:spLocks noChangeArrowheads="1"/>
          </p:cNvSpPr>
          <p:nvPr/>
        </p:nvSpPr>
        <p:spPr bwMode="auto">
          <a:xfrm>
            <a:off x="2555875" y="2492375"/>
            <a:ext cx="4643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600" i="1">
                <a:solidFill>
                  <a:schemeClr val="tx1"/>
                </a:solidFill>
              </a:rPr>
              <a:t>C</a:t>
            </a:r>
            <a:r>
              <a:rPr lang="en-US" altLang="zh-CN" sz="2600" baseline="-25000">
                <a:solidFill>
                  <a:schemeClr val="tx1"/>
                </a:solidFill>
              </a:rPr>
              <a:t>b</a:t>
            </a:r>
            <a:r>
              <a:rPr lang="en-US" altLang="zh-CN" sz="2600" i="1">
                <a:solidFill>
                  <a:schemeClr val="tx1"/>
                </a:solidFill>
              </a:rPr>
              <a:t> = </a:t>
            </a:r>
            <a:r>
              <a:rPr lang="en-US" altLang="zh-CN" sz="2600">
                <a:solidFill>
                  <a:schemeClr val="tx1"/>
                </a:solidFill>
              </a:rPr>
              <a:t>2</a:t>
            </a:r>
            <a:r>
              <a:rPr lang="en-US" altLang="zh-CN" sz="2600" i="1">
                <a:solidFill>
                  <a:schemeClr val="tx1"/>
                </a:solidFill>
              </a:rPr>
              <a:t>FK</a:t>
            </a:r>
            <a:r>
              <a:rPr lang="en-US" altLang="zh-CN" sz="2600" baseline="-25000">
                <a:solidFill>
                  <a:schemeClr val="tx1"/>
                </a:solidFill>
              </a:rPr>
              <a:t>2</a:t>
            </a:r>
            <a:r>
              <a:rPr lang="en-US" altLang="zh-CN" sz="2600" i="1">
                <a:solidFill>
                  <a:schemeClr val="tx1"/>
                </a:solidFill>
              </a:rPr>
              <a:t>T</a:t>
            </a:r>
            <a:r>
              <a:rPr lang="en-US" altLang="zh-CN" sz="2400" i="1">
                <a:solidFill>
                  <a:schemeClr val="tx1"/>
                </a:solidFill>
              </a:rPr>
              <a:t>            </a:t>
            </a:r>
            <a:endParaRPr lang="en-US" altLang="zh-CN" sz="2400">
              <a:solidFill>
                <a:schemeClr val="tx1"/>
              </a:solidFill>
              <a:latin typeface="Tahoma" panose="020B0604030504040204" pitchFamily="34" charset="0"/>
            </a:endParaRPr>
          </a:p>
        </p:txBody>
      </p:sp>
      <p:sp>
        <p:nvSpPr>
          <p:cNvPr id="156676" name="Rectangle 7"/>
          <p:cNvSpPr>
            <a:spLocks noChangeArrowheads="1"/>
          </p:cNvSpPr>
          <p:nvPr/>
        </p:nvSpPr>
        <p:spPr bwMode="auto">
          <a:xfrm>
            <a:off x="41862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6677" name="Text Box 9"/>
          <p:cNvSpPr txBox="1">
            <a:spLocks noChangeArrowheads="1"/>
          </p:cNvSpPr>
          <p:nvPr/>
        </p:nvSpPr>
        <p:spPr bwMode="auto">
          <a:xfrm>
            <a:off x="468313" y="1916113"/>
            <a:ext cx="597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200">
                <a:solidFill>
                  <a:schemeClr val="tx1"/>
                </a:solidFill>
              </a:rPr>
              <a:t>取</a:t>
            </a:r>
            <a:r>
              <a:rPr lang="en-US" altLang="zh-CN" sz="3200">
                <a:solidFill>
                  <a:schemeClr val="tx1"/>
                </a:solidFill>
              </a:rPr>
              <a:t>2T</a:t>
            </a:r>
            <a:r>
              <a:rPr lang="zh-CN" altLang="en-US" sz="3200">
                <a:solidFill>
                  <a:schemeClr val="tx1"/>
                </a:solidFill>
              </a:rPr>
              <a:t>时间内的累加值作为基准值 </a:t>
            </a:r>
            <a:endParaRPr lang="zh-CN" altLang="en-US" sz="3200">
              <a:solidFill>
                <a:schemeClr val="tx1"/>
              </a:solidFill>
            </a:endParaRPr>
          </a:p>
        </p:txBody>
      </p:sp>
      <p:graphicFrame>
        <p:nvGraphicFramePr>
          <p:cNvPr id="984108" name="Group 44"/>
          <p:cNvGraphicFramePr>
            <a:graphicFrameLocks noGrp="1"/>
          </p:cNvGraphicFramePr>
          <p:nvPr>
            <p:ph/>
          </p:nvPr>
        </p:nvGraphicFramePr>
        <p:xfrm>
          <a:off x="468313" y="3068638"/>
          <a:ext cx="8162925" cy="3746500"/>
        </p:xfrm>
        <a:graphic>
          <a:graphicData uri="http://schemas.openxmlformats.org/drawingml/2006/table">
            <a:tbl>
              <a:tblPr/>
              <a:tblGrid>
                <a:gridCol w="1235075"/>
                <a:gridCol w="860425"/>
                <a:gridCol w="869950"/>
                <a:gridCol w="866775"/>
                <a:gridCol w="865187"/>
                <a:gridCol w="866775"/>
                <a:gridCol w="866775"/>
                <a:gridCol w="865188"/>
                <a:gridCol w="866775"/>
              </a:tblGrid>
              <a:tr h="287338">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h</a:t>
                      </a:r>
                      <a:endPar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5</a:t>
                      </a:r>
                      <a:endPar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89300">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max</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72.2%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2.45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13.60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77.5%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2.70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10.45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81.2% </a:t>
                      </a: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2.85</a:t>
                      </a: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8.80</a:t>
                      </a: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12.95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1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3.15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16.85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1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88.1%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3.25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19.80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1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89.6%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3.30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22.80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90.8%</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3.40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25.85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Rectangle 3"/>
          <p:cNvSpPr>
            <a:spLocks noGrp="1" noChangeArrowheads="1"/>
          </p:cNvSpPr>
          <p:nvPr>
            <p:ph idx="1"/>
          </p:nvPr>
        </p:nvSpPr>
        <p:spPr/>
        <p:txBody>
          <a:bodyPr/>
          <a:lstStyle/>
          <a:p>
            <a:pPr eaLnBrk="1" hangingPunct="1">
              <a:lnSpc>
                <a:spcPct val="90000"/>
              </a:lnSpc>
            </a:pPr>
            <a:r>
              <a:rPr lang="zh-CN" altLang="en-US">
                <a:latin typeface="Times New Roman" panose="02020603050405020304" pitchFamily="18" charset="0"/>
              </a:rPr>
              <a:t>在典型</a:t>
            </a:r>
            <a:r>
              <a:rPr lang="en-US" altLang="zh-CN">
                <a:latin typeface="Times New Roman" panose="02020603050405020304" pitchFamily="18" charset="0"/>
              </a:rPr>
              <a:t>II</a:t>
            </a:r>
            <a:r>
              <a:rPr lang="zh-CN" altLang="en-US">
                <a:latin typeface="Times New Roman" panose="02020603050405020304" pitchFamily="18" charset="0"/>
              </a:rPr>
              <a:t>型系统抗扰性能指标中， </a:t>
            </a:r>
            <a:r>
              <a:rPr lang="zh-CN" altLang="en-US" i="1">
                <a:latin typeface="宋体" panose="02010600030101010101" pitchFamily="2" charset="-122"/>
                <a:sym typeface="Symbol" panose="05050102010706020507" pitchFamily="18" charset="2"/>
              </a:rPr>
              <a:t></a:t>
            </a:r>
            <a:r>
              <a:rPr lang="en-US" altLang="zh-CN" i="1">
                <a:latin typeface="宋体" panose="02010600030101010101" pitchFamily="2" charset="-122"/>
                <a:sym typeface="Symbol" panose="05050102010706020507" pitchFamily="18" charset="2"/>
              </a:rPr>
              <a:t>C</a:t>
            </a:r>
            <a:r>
              <a:rPr lang="zh-CN" altLang="en-US">
                <a:latin typeface="Times New Roman" panose="02020603050405020304" pitchFamily="18" charset="0"/>
              </a:rPr>
              <a:t>的基准值是                                          </a:t>
            </a:r>
            <a:r>
              <a:rPr lang="en-US" altLang="zh-CN">
                <a:latin typeface="Times New Roman" panose="02020603050405020304" pitchFamily="18" charset="0"/>
              </a:rPr>
              <a:t>(4-37)</a:t>
            </a:r>
            <a:endParaRPr lang="en-US" altLang="zh-CN">
              <a:latin typeface="Times New Roman" panose="02020603050405020304" pitchFamily="18" charset="0"/>
            </a:endParaRPr>
          </a:p>
          <a:p>
            <a:pPr eaLnBrk="1" hangingPunct="1">
              <a:lnSpc>
                <a:spcPct val="90000"/>
              </a:lnSpc>
            </a:pPr>
            <a:endParaRPr lang="en-US" altLang="zh-CN">
              <a:latin typeface="Times New Roman" panose="02020603050405020304" pitchFamily="18" charset="0"/>
            </a:endParaRPr>
          </a:p>
          <a:p>
            <a:pPr eaLnBrk="1" hangingPunct="1">
              <a:lnSpc>
                <a:spcPct val="90000"/>
              </a:lnSpc>
            </a:pPr>
            <a:endParaRPr lang="en-US" altLang="zh-CN">
              <a:latin typeface="Times New Roman" panose="02020603050405020304" pitchFamily="18" charset="0"/>
            </a:endParaRPr>
          </a:p>
          <a:p>
            <a:pPr eaLnBrk="1" hangingPunct="1">
              <a:lnSpc>
                <a:spcPct val="90000"/>
              </a:lnSpc>
            </a:pPr>
            <a:endParaRPr lang="en-US" altLang="zh-CN">
              <a:latin typeface="Times New Roman" panose="02020603050405020304" pitchFamily="18" charset="0"/>
            </a:endParaRPr>
          </a:p>
          <a:p>
            <a:pPr eaLnBrk="1" hangingPunct="1">
              <a:lnSpc>
                <a:spcPct val="90000"/>
              </a:lnSpc>
            </a:pPr>
            <a:endParaRPr lang="en-US" altLang="zh-CN" i="1">
              <a:latin typeface="宋体" panose="02010600030101010101" pitchFamily="2" charset="-122"/>
              <a:sym typeface="Symbol" panose="05050102010706020507" pitchFamily="18" charset="2"/>
            </a:endParaRPr>
          </a:p>
          <a:p>
            <a:pPr eaLnBrk="1" hangingPunct="1">
              <a:lnSpc>
                <a:spcPct val="90000"/>
              </a:lnSpc>
            </a:pPr>
            <a:r>
              <a:rPr lang="en-US" altLang="zh-CN" i="1">
                <a:latin typeface="宋体" panose="02010600030101010101" pitchFamily="2" charset="-122"/>
                <a:sym typeface="Symbol" panose="05050102010706020507" pitchFamily="18" charset="2"/>
              </a:rPr>
              <a:t>n</a:t>
            </a:r>
            <a:r>
              <a:rPr lang="zh-CN" altLang="en-US">
                <a:latin typeface="Times New Roman" panose="02020603050405020304" pitchFamily="18" charset="0"/>
              </a:rPr>
              <a:t>的基准值是</a:t>
            </a:r>
            <a:endParaRPr lang="zh-CN" altLang="en-US">
              <a:latin typeface="Times New Roman" panose="02020603050405020304" pitchFamily="18" charset="0"/>
            </a:endParaRPr>
          </a:p>
          <a:p>
            <a:pPr eaLnBrk="1" hangingPunct="1">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(4-89)</a:t>
            </a:r>
            <a:endParaRPr lang="en-US" altLang="zh-CN">
              <a:latin typeface="Times New Roman" panose="02020603050405020304" pitchFamily="18" charset="0"/>
            </a:endParaRPr>
          </a:p>
        </p:txBody>
      </p:sp>
      <p:sp>
        <p:nvSpPr>
          <p:cNvPr id="88071"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66" name="Object 5"/>
          <p:cNvGraphicFramePr>
            <a:graphicFrameLocks noChangeAspect="1"/>
          </p:cNvGraphicFramePr>
          <p:nvPr/>
        </p:nvGraphicFramePr>
        <p:xfrm>
          <a:off x="1979712" y="1772816"/>
          <a:ext cx="2016125" cy="555625"/>
        </p:xfrm>
        <a:graphic>
          <a:graphicData uri="http://schemas.openxmlformats.org/presentationml/2006/ole">
            <mc:AlternateContent xmlns:mc="http://schemas.openxmlformats.org/markup-compatibility/2006">
              <mc:Choice xmlns:v="urn:schemas-microsoft-com:vml" Requires="v">
                <p:oleObj spid="_x0000_s86770" name="公式" r:id="rId1" imgW="825500" imgH="228600" progId="Equation.3">
                  <p:embed/>
                </p:oleObj>
              </mc:Choice>
              <mc:Fallback>
                <p:oleObj name="公式" r:id="rId1" imgW="825500" imgH="228600" progId="Equation.3">
                  <p:embed/>
                  <p:pic>
                    <p:nvPicPr>
                      <p:cNvPr id="0" name="图片 867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72816"/>
                        <a:ext cx="20161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2" name="Rectangle 6"/>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67" name="Object 7"/>
          <p:cNvGraphicFramePr>
            <a:graphicFrameLocks noChangeAspect="1"/>
          </p:cNvGraphicFramePr>
          <p:nvPr/>
        </p:nvGraphicFramePr>
        <p:xfrm>
          <a:off x="1691680" y="2315369"/>
          <a:ext cx="1728787" cy="1570038"/>
        </p:xfrm>
        <a:graphic>
          <a:graphicData uri="http://schemas.openxmlformats.org/presentationml/2006/ole">
            <mc:AlternateContent xmlns:mc="http://schemas.openxmlformats.org/markup-compatibility/2006">
              <mc:Choice xmlns:v="urn:schemas-microsoft-com:vml" Requires="v">
                <p:oleObj spid="_x0000_s86771" name="公式" r:id="rId3" imgW="723900" imgH="660400" progId="Equation.3">
                  <p:embed/>
                </p:oleObj>
              </mc:Choice>
              <mc:Fallback>
                <p:oleObj name="公式" r:id="rId3" imgW="723900" imgH="660400" progId="Equation.3">
                  <p:embed/>
                  <p:pic>
                    <p:nvPicPr>
                      <p:cNvPr id="0" name="图片 867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315369"/>
                        <a:ext cx="1728787" cy="157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3" name="Rectangle 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68" name="Object 9"/>
          <p:cNvGraphicFramePr>
            <a:graphicFrameLocks noChangeAspect="1"/>
          </p:cNvGraphicFramePr>
          <p:nvPr/>
        </p:nvGraphicFramePr>
        <p:xfrm>
          <a:off x="1476375" y="4437063"/>
          <a:ext cx="1943100" cy="530225"/>
        </p:xfrm>
        <a:graphic>
          <a:graphicData uri="http://schemas.openxmlformats.org/presentationml/2006/ole">
            <mc:AlternateContent xmlns:mc="http://schemas.openxmlformats.org/markup-compatibility/2006">
              <mc:Choice xmlns:v="urn:schemas-microsoft-com:vml" Requires="v">
                <p:oleObj spid="_x0000_s86772" name="公式" r:id="rId5" imgW="838200" imgH="228600" progId="Equation.3">
                  <p:embed/>
                </p:oleObj>
              </mc:Choice>
              <mc:Fallback>
                <p:oleObj name="公式" r:id="rId5" imgW="838200" imgH="228600" progId="Equation.3">
                  <p:embed/>
                  <p:pic>
                    <p:nvPicPr>
                      <p:cNvPr id="0" name="图片 867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437063"/>
                        <a:ext cx="19431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Rectangle 10"/>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69" name="Object 11"/>
          <p:cNvGraphicFramePr>
            <a:graphicFrameLocks noChangeAspect="1"/>
          </p:cNvGraphicFramePr>
          <p:nvPr/>
        </p:nvGraphicFramePr>
        <p:xfrm>
          <a:off x="1259632" y="5085184"/>
          <a:ext cx="3600450" cy="1057275"/>
        </p:xfrm>
        <a:graphic>
          <a:graphicData uri="http://schemas.openxmlformats.org/presentationml/2006/ole">
            <mc:AlternateContent xmlns:mc="http://schemas.openxmlformats.org/markup-compatibility/2006">
              <mc:Choice xmlns:v="urn:schemas-microsoft-com:vml" Requires="v">
                <p:oleObj spid="_x0000_s86773" name="公式" r:id="rId7" imgW="1524000" imgH="444500" progId="Equation.3">
                  <p:embed/>
                </p:oleObj>
              </mc:Choice>
              <mc:Fallback>
                <p:oleObj name="公式" r:id="rId7" imgW="1524000" imgH="444500" progId="Equation.3">
                  <p:embed/>
                  <p:pic>
                    <p:nvPicPr>
                      <p:cNvPr id="0" name="图片 867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5085184"/>
                        <a:ext cx="36004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5" name="Rectangle 3"/>
          <p:cNvSpPr>
            <a:spLocks noGrp="1" noChangeArrowheads="1"/>
          </p:cNvSpPr>
          <p:nvPr>
            <p:ph idx="1"/>
          </p:nvPr>
        </p:nvSpPr>
        <p:spPr>
          <a:xfrm>
            <a:off x="395288" y="1905000"/>
            <a:ext cx="8628062" cy="2747963"/>
          </a:xfrm>
        </p:spPr>
        <p:txBody>
          <a:bodyPr/>
          <a:lstStyle/>
          <a:p>
            <a:pPr eaLnBrk="1" hangingPunct="1">
              <a:lnSpc>
                <a:spcPct val="90000"/>
              </a:lnSpc>
            </a:pPr>
            <a:r>
              <a:rPr lang="zh-CN" altLang="en-US" sz="2800">
                <a:latin typeface="Times New Roman" panose="02020603050405020304" pitchFamily="18" charset="0"/>
              </a:rPr>
              <a:t>作为转速</a:t>
            </a:r>
            <a:r>
              <a:rPr lang="zh-CN" altLang="en-US">
                <a:latin typeface="Times New Roman" panose="02020603050405020304" pitchFamily="18" charset="0"/>
              </a:rPr>
              <a:t>超调量</a:t>
            </a:r>
            <a:r>
              <a:rPr lang="en-US" altLang="zh-CN" sz="2800" i="1">
                <a:latin typeface="Times New Roman" panose="02020603050405020304" pitchFamily="18" charset="0"/>
              </a:rPr>
              <a:t>σ</a:t>
            </a:r>
            <a:r>
              <a:rPr lang="en-US" altLang="zh-CN" sz="2800" baseline="-25000">
                <a:latin typeface="Times New Roman" panose="02020603050405020304" pitchFamily="18" charset="0"/>
              </a:rPr>
              <a:t>n</a:t>
            </a:r>
            <a:r>
              <a:rPr lang="en-US" altLang="zh-CN" sz="2800">
                <a:latin typeface="Times New Roman" panose="02020603050405020304" pitchFamily="18" charset="0"/>
              </a:rPr>
              <a:t>%</a:t>
            </a:r>
            <a:r>
              <a:rPr lang="zh-CN" altLang="en-US" sz="2800">
                <a:latin typeface="Times New Roman" panose="02020603050405020304" pitchFamily="18" charset="0"/>
              </a:rPr>
              <a:t>，其基准值应该是</a:t>
            </a:r>
            <a:r>
              <a:rPr lang="en-US" altLang="zh-CN" sz="2800" i="1">
                <a:latin typeface="Times New Roman" panose="02020603050405020304" pitchFamily="18" charset="0"/>
              </a:rPr>
              <a:t>n</a:t>
            </a:r>
            <a:r>
              <a:rPr lang="en-US" altLang="zh-CN" sz="2800" baseline="30000">
                <a:latin typeface="Times New Roman" panose="02020603050405020304" pitchFamily="18" charset="0"/>
              </a:rPr>
              <a:t>*</a:t>
            </a:r>
            <a:r>
              <a:rPr lang="zh-CN" altLang="en-US" sz="2800">
                <a:latin typeface="Times New Roman" panose="02020603050405020304" pitchFamily="18" charset="0"/>
              </a:rPr>
              <a:t>，退饱和超调量可以由表</a:t>
            </a:r>
            <a:r>
              <a:rPr lang="en-US" altLang="zh-CN" sz="2800">
                <a:latin typeface="Times New Roman" panose="02020603050405020304" pitchFamily="18" charset="0"/>
              </a:rPr>
              <a:t>3-5</a:t>
            </a:r>
            <a:r>
              <a:rPr lang="zh-CN" altLang="en-US" sz="2800">
                <a:latin typeface="Times New Roman" panose="02020603050405020304" pitchFamily="18" charset="0"/>
              </a:rPr>
              <a:t>列出的数据经基准值换算后求得，即</a:t>
            </a:r>
            <a:endParaRPr lang="zh-CN" altLang="en-US" sz="280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endParaRPr lang="zh-CN" altLang="en-US" sz="280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endParaRPr lang="zh-CN" altLang="en-US" sz="280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89096" name="Rectangle 4"/>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0" name="Object 5"/>
          <p:cNvGraphicFramePr>
            <a:graphicFrameLocks noChangeAspect="1"/>
          </p:cNvGraphicFramePr>
          <p:nvPr/>
        </p:nvGraphicFramePr>
        <p:xfrm>
          <a:off x="323850" y="3284538"/>
          <a:ext cx="7272338" cy="984250"/>
        </p:xfrm>
        <a:graphic>
          <a:graphicData uri="http://schemas.openxmlformats.org/presentationml/2006/ole">
            <mc:AlternateContent xmlns:mc="http://schemas.openxmlformats.org/markup-compatibility/2006">
              <mc:Choice xmlns:v="urn:schemas-microsoft-com:vml" Requires="v">
                <p:oleObj spid="_x0000_s87982" name="公式" r:id="rId1" imgW="3302000" imgH="444500" progId="Equation.3">
                  <p:embed/>
                </p:oleObj>
              </mc:Choice>
              <mc:Fallback>
                <p:oleObj name="公式" r:id="rId1" imgW="3302000" imgH="444500" progId="Equation.3">
                  <p:embed/>
                  <p:pic>
                    <p:nvPicPr>
                      <p:cNvPr id="0" name="图片 879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284538"/>
                        <a:ext cx="7272338"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7" name="Rectangle 6"/>
          <p:cNvSpPr>
            <a:spLocks noChangeArrowheads="1"/>
          </p:cNvSpPr>
          <p:nvPr/>
        </p:nvSpPr>
        <p:spPr bwMode="auto">
          <a:xfrm>
            <a:off x="611188" y="4622800"/>
            <a:ext cx="5441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tx1"/>
                </a:solidFill>
              </a:rPr>
              <a:t>λ </a:t>
            </a:r>
            <a:r>
              <a:rPr kumimoji="0" lang="en-US" altLang="zh-CN" sz="3200">
                <a:solidFill>
                  <a:schemeClr val="tx1"/>
                </a:solidFill>
              </a:rPr>
              <a:t>—</a:t>
            </a:r>
            <a:r>
              <a:rPr lang="en-US" altLang="zh-CN" sz="3200">
                <a:solidFill>
                  <a:schemeClr val="tx1"/>
                </a:solidFill>
              </a:rPr>
              <a:t>—</a:t>
            </a:r>
            <a:r>
              <a:rPr lang="zh-CN" altLang="en-US" sz="2800">
                <a:solidFill>
                  <a:schemeClr val="tx1"/>
                </a:solidFill>
              </a:rPr>
              <a:t>电动机允许的过载倍数， </a:t>
            </a:r>
            <a:endParaRPr lang="zh-CN" altLang="en-US" sz="2800">
              <a:solidFill>
                <a:schemeClr val="tx1"/>
              </a:solidFill>
            </a:endParaRPr>
          </a:p>
        </p:txBody>
      </p:sp>
      <p:sp>
        <p:nvSpPr>
          <p:cNvPr id="89098" name="Rectangle 7"/>
          <p:cNvSpPr>
            <a:spLocks noChangeArrowheads="1"/>
          </p:cNvSpPr>
          <p:nvPr/>
        </p:nvSpPr>
        <p:spPr bwMode="auto">
          <a:xfrm>
            <a:off x="755650" y="5373688"/>
            <a:ext cx="290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en-US" altLang="zh-CN" sz="2800" i="1">
                <a:solidFill>
                  <a:schemeClr val="tx1"/>
                </a:solidFill>
              </a:rPr>
              <a:t>z</a:t>
            </a:r>
            <a:r>
              <a:rPr kumimoji="0" lang="en-US" altLang="zh-CN" sz="2800">
                <a:solidFill>
                  <a:schemeClr val="tx1"/>
                </a:solidFill>
              </a:rPr>
              <a:t>—</a:t>
            </a:r>
            <a:r>
              <a:rPr lang="en-US" altLang="zh-CN" sz="2800">
                <a:solidFill>
                  <a:schemeClr val="tx1"/>
                </a:solidFill>
              </a:rPr>
              <a:t>—</a:t>
            </a:r>
            <a:r>
              <a:rPr lang="zh-CN" altLang="en-US" sz="2800">
                <a:solidFill>
                  <a:schemeClr val="tx1"/>
                </a:solidFill>
              </a:rPr>
              <a:t>负载系数， </a:t>
            </a:r>
            <a:endParaRPr lang="zh-CN" altLang="en-US" sz="2800">
              <a:solidFill>
                <a:schemeClr val="tx1"/>
              </a:solidFill>
            </a:endParaRPr>
          </a:p>
        </p:txBody>
      </p:sp>
      <p:sp>
        <p:nvSpPr>
          <p:cNvPr id="89099" name="Rectangle 8"/>
          <p:cNvSpPr>
            <a:spLocks noChangeArrowheads="1"/>
          </p:cNvSpPr>
          <p:nvPr/>
        </p:nvSpPr>
        <p:spPr bwMode="auto">
          <a:xfrm>
            <a:off x="7685088" y="4149725"/>
            <a:ext cx="108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tx1"/>
                </a:solidFill>
              </a:rPr>
              <a:t>(4-91)</a:t>
            </a:r>
            <a:endParaRPr lang="en-US" altLang="zh-CN" sz="2800">
              <a:solidFill>
                <a:schemeClr val="tx1"/>
              </a:solidFill>
            </a:endParaRPr>
          </a:p>
        </p:txBody>
      </p:sp>
      <p:sp>
        <p:nvSpPr>
          <p:cNvPr id="89100"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1" name="Object 10"/>
          <p:cNvGraphicFramePr>
            <a:graphicFrameLocks noChangeAspect="1"/>
          </p:cNvGraphicFramePr>
          <p:nvPr/>
        </p:nvGraphicFramePr>
        <p:xfrm>
          <a:off x="5651500" y="4652963"/>
          <a:ext cx="1800225" cy="608012"/>
        </p:xfrm>
        <a:graphic>
          <a:graphicData uri="http://schemas.openxmlformats.org/presentationml/2006/ole">
            <mc:AlternateContent xmlns:mc="http://schemas.openxmlformats.org/markup-compatibility/2006">
              <mc:Choice xmlns:v="urn:schemas-microsoft-com:vml" Requires="v">
                <p:oleObj spid="_x0000_s87983" name="公式" r:id="rId3" imgW="673100" imgH="228600" progId="Equation.3">
                  <p:embed/>
                </p:oleObj>
              </mc:Choice>
              <mc:Fallback>
                <p:oleObj name="公式" r:id="rId3" imgW="673100" imgH="228600" progId="Equation.3">
                  <p:embed/>
                  <p:pic>
                    <p:nvPicPr>
                      <p:cNvPr id="0" name="图片 879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4652963"/>
                        <a:ext cx="1800225"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1"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2" name="Object 12"/>
          <p:cNvGraphicFramePr>
            <a:graphicFrameLocks noChangeAspect="1"/>
          </p:cNvGraphicFramePr>
          <p:nvPr/>
        </p:nvGraphicFramePr>
        <p:xfrm>
          <a:off x="3419475" y="5318125"/>
          <a:ext cx="1584325" cy="558800"/>
        </p:xfrm>
        <a:graphic>
          <a:graphicData uri="http://schemas.openxmlformats.org/presentationml/2006/ole">
            <mc:AlternateContent xmlns:mc="http://schemas.openxmlformats.org/markup-compatibility/2006">
              <mc:Choice xmlns:v="urn:schemas-microsoft-com:vml" Requires="v">
                <p:oleObj spid="_x0000_s87984" name="公式" r:id="rId5" imgW="647700" imgH="228600" progId="Equation.3">
                  <p:embed/>
                </p:oleObj>
              </mc:Choice>
              <mc:Fallback>
                <p:oleObj name="公式" r:id="rId5" imgW="647700" imgH="228600" progId="Equation.3">
                  <p:embed/>
                  <p:pic>
                    <p:nvPicPr>
                      <p:cNvPr id="0" name="图片 879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5318125"/>
                        <a:ext cx="15843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2" name="Rectangle 1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3" name="Object 14"/>
          <p:cNvGraphicFramePr>
            <a:graphicFrameLocks noChangeAspect="1"/>
          </p:cNvGraphicFramePr>
          <p:nvPr/>
        </p:nvGraphicFramePr>
        <p:xfrm>
          <a:off x="3419475" y="620713"/>
          <a:ext cx="3455988" cy="1047750"/>
        </p:xfrm>
        <a:graphic>
          <a:graphicData uri="http://schemas.openxmlformats.org/presentationml/2006/ole">
            <mc:AlternateContent xmlns:mc="http://schemas.openxmlformats.org/markup-compatibility/2006">
              <mc:Choice xmlns:v="urn:schemas-microsoft-com:vml" Requires="v">
                <p:oleObj spid="_x0000_s87985" name="公式" r:id="rId7" imgW="1473200" imgH="444500" progId="Equation.3">
                  <p:embed/>
                </p:oleObj>
              </mc:Choice>
              <mc:Fallback>
                <p:oleObj name="公式" r:id="rId7" imgW="1473200" imgH="444500" progId="Equation.3">
                  <p:embed/>
                  <p:pic>
                    <p:nvPicPr>
                      <p:cNvPr id="0" name="图片 879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620713"/>
                        <a:ext cx="3455988"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3" name="Rectangle 16"/>
          <p:cNvSpPr>
            <a:spLocks noChangeArrowheads="1"/>
          </p:cNvSpPr>
          <p:nvPr/>
        </p:nvSpPr>
        <p:spPr bwMode="auto">
          <a:xfrm>
            <a:off x="7164388" y="981075"/>
            <a:ext cx="108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tx1"/>
                </a:solidFill>
              </a:rPr>
              <a:t>(4-90)</a:t>
            </a:r>
            <a:endParaRPr lang="en-US" altLang="zh-CN" sz="2800">
              <a:solidFill>
                <a:schemeClr val="tx1"/>
              </a:solidFill>
            </a:endParaRPr>
          </a:p>
        </p:txBody>
      </p:sp>
      <p:sp>
        <p:nvSpPr>
          <p:cNvPr id="89104" name="Rectangle 1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4" name="Object 17"/>
          <p:cNvGraphicFramePr>
            <a:graphicFrameLocks noChangeAspect="1"/>
          </p:cNvGraphicFramePr>
          <p:nvPr/>
        </p:nvGraphicFramePr>
        <p:xfrm>
          <a:off x="900113" y="765175"/>
          <a:ext cx="1582737" cy="885825"/>
        </p:xfrm>
        <a:graphic>
          <a:graphicData uri="http://schemas.openxmlformats.org/presentationml/2006/ole">
            <mc:AlternateContent xmlns:mc="http://schemas.openxmlformats.org/markup-compatibility/2006">
              <mc:Choice xmlns:v="urn:schemas-microsoft-com:vml" Requires="v">
                <p:oleObj spid="_x0000_s87986" name="公式" r:id="rId9" imgW="799465" imgH="444500" progId="Equation.3">
                  <p:embed/>
                </p:oleObj>
              </mc:Choice>
              <mc:Fallback>
                <p:oleObj name="公式" r:id="rId9" imgW="799465" imgH="444500" progId="Equation.3">
                  <p:embed/>
                  <p:pic>
                    <p:nvPicPr>
                      <p:cNvPr id="0" name="图片 879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765175"/>
                        <a:ext cx="1582737"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p:cNvSpPr>
            <a:spLocks noGrp="1" noChangeArrowheads="1"/>
          </p:cNvSpPr>
          <p:nvPr>
            <p:ph type="title"/>
          </p:nvPr>
        </p:nvSpPr>
        <p:spPr>
          <a:xfrm>
            <a:off x="871538" y="982663"/>
            <a:ext cx="8162925" cy="641350"/>
          </a:xfrm>
        </p:spPr>
        <p:txBody>
          <a:bodyPr/>
          <a:lstStyle/>
          <a:p>
            <a:pPr eaLnBrk="1" hangingPunct="1"/>
            <a:r>
              <a:rPr lang="zh-CN" altLang="en-US" sz="3600">
                <a:latin typeface="Times New Roman" panose="02020603050405020304" pitchFamily="18" charset="0"/>
              </a:rPr>
              <a:t>例题</a:t>
            </a:r>
            <a:r>
              <a:rPr lang="en-US" altLang="zh-CN" sz="3600">
                <a:latin typeface="Times New Roman" panose="02020603050405020304" pitchFamily="18" charset="0"/>
              </a:rPr>
              <a:t>4-4 </a:t>
            </a:r>
            <a:endParaRPr lang="en-US" altLang="zh-CN" sz="3600">
              <a:latin typeface="Times New Roman" panose="02020603050405020304" pitchFamily="18" charset="0"/>
            </a:endParaRPr>
          </a:p>
        </p:txBody>
      </p:sp>
      <p:sp>
        <p:nvSpPr>
          <p:cNvPr id="90118" name="Rectangle 3"/>
          <p:cNvSpPr>
            <a:spLocks noGrp="1" noChangeArrowheads="1"/>
          </p:cNvSpPr>
          <p:nvPr>
            <p:ph type="body" sz="half" idx="1"/>
          </p:nvPr>
        </p:nvSpPr>
        <p:spPr>
          <a:xfrm>
            <a:off x="539750" y="1905000"/>
            <a:ext cx="7777163" cy="2171700"/>
          </a:xfrm>
        </p:spPr>
        <p:txBody>
          <a:bodyPr/>
          <a:lstStyle/>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试按退饱和超调量的计算方法计算例题</a:t>
            </a:r>
            <a:r>
              <a:rPr lang="en-US" altLang="zh-CN" sz="2800">
                <a:latin typeface="Times New Roman" panose="02020603050405020304" pitchFamily="18" charset="0"/>
              </a:rPr>
              <a:t>4-3</a:t>
            </a:r>
            <a:r>
              <a:rPr lang="zh-CN" altLang="en-US" sz="2800">
                <a:latin typeface="Times New Roman" panose="02020603050405020304" pitchFamily="18" charset="0"/>
              </a:rPr>
              <a:t>中调速系统空载起动到额定转速时的转速超调量，并校验它是否满足设计要求。</a:t>
            </a:r>
            <a:endParaRPr lang="zh-CN" altLang="en-US" sz="2800">
              <a:latin typeface="Times New Roman" panose="02020603050405020304" pitchFamily="18" charset="0"/>
            </a:endParaRPr>
          </a:p>
          <a:p>
            <a:pPr eaLnBrk="1" hangingPunct="1">
              <a:lnSpc>
                <a:spcPct val="90000"/>
              </a:lnSpc>
            </a:pPr>
            <a:r>
              <a:rPr lang="zh-CN" altLang="en-US" sz="2800" b="1">
                <a:latin typeface="Times New Roman" panose="02020603050405020304" pitchFamily="18" charset="0"/>
              </a:rPr>
              <a:t>解  </a:t>
            </a:r>
            <a:r>
              <a:rPr lang="zh-CN" altLang="en-US" sz="2800">
                <a:latin typeface="Times New Roman" panose="02020603050405020304" pitchFamily="18" charset="0"/>
              </a:rPr>
              <a:t>当</a:t>
            </a:r>
            <a:r>
              <a:rPr lang="en-US" altLang="zh-CN" sz="2800" i="1">
                <a:latin typeface="Times New Roman" panose="02020603050405020304" pitchFamily="18" charset="0"/>
              </a:rPr>
              <a:t>h</a:t>
            </a:r>
            <a:r>
              <a:rPr lang="en-US" altLang="zh-CN" sz="2800">
                <a:latin typeface="Times New Roman" panose="02020603050405020304" pitchFamily="18" charset="0"/>
              </a:rPr>
              <a:t>=5</a:t>
            </a:r>
            <a:r>
              <a:rPr lang="zh-CN" altLang="en-US" sz="2800">
                <a:latin typeface="Times New Roman" panose="02020603050405020304" pitchFamily="18" charset="0"/>
              </a:rPr>
              <a:t>时，由表</a:t>
            </a:r>
            <a:r>
              <a:rPr lang="en-US" altLang="zh-CN" sz="2800">
                <a:latin typeface="Times New Roman" panose="02020603050405020304" pitchFamily="18" charset="0"/>
              </a:rPr>
              <a:t>4-5</a:t>
            </a:r>
            <a:r>
              <a:rPr lang="zh-CN" altLang="en-US" sz="2800">
                <a:latin typeface="Times New Roman" panose="02020603050405020304" pitchFamily="18" charset="0"/>
              </a:rPr>
              <a:t>查得</a:t>
            </a:r>
            <a:endParaRPr lang="zh-CN" altLang="en-US" sz="2800">
              <a:latin typeface="Times New Roman" panose="02020603050405020304" pitchFamily="18" charset="0"/>
            </a:endParaRPr>
          </a:p>
          <a:p>
            <a:pPr eaLnBrk="1" hangingPunct="1">
              <a:lnSpc>
                <a:spcPct val="90000"/>
              </a:lnSpc>
            </a:pPr>
            <a:endParaRPr lang="en-US" altLang="zh-CN" sz="2800">
              <a:latin typeface="Times New Roman" panose="02020603050405020304" pitchFamily="18" charset="0"/>
            </a:endParaRPr>
          </a:p>
          <a:p>
            <a:pPr eaLnBrk="1" hangingPunct="1">
              <a:lnSpc>
                <a:spcPct val="90000"/>
              </a:lnSpc>
            </a:pPr>
            <a:endParaRPr lang="en-US" altLang="zh-CN" sz="2800">
              <a:latin typeface="Times New Roman" panose="02020603050405020304" pitchFamily="18" charset="0"/>
            </a:endParaRPr>
          </a:p>
          <a:p>
            <a:pPr eaLnBrk="1" hangingPunct="1">
              <a:lnSpc>
                <a:spcPct val="90000"/>
              </a:lnSpc>
            </a:pPr>
            <a:endParaRPr lang="en-US" altLang="zh-CN" sz="2800">
              <a:latin typeface="Times New Roman" panose="02020603050405020304" pitchFamily="18" charset="0"/>
            </a:endParaRPr>
          </a:p>
          <a:p>
            <a:pPr eaLnBrk="1" hangingPunct="1">
              <a:lnSpc>
                <a:spcPct val="90000"/>
              </a:lnSpc>
            </a:pP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r>
              <a:rPr lang="en-US" altLang="zh-CN" sz="2800" b="1"/>
              <a:t>&lt; 5%</a:t>
            </a:r>
            <a:endParaRPr lang="zh-CN" altLang="en-US" sz="280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graphicFrame>
        <p:nvGraphicFramePr>
          <p:cNvPr id="90114" name="Object 12"/>
          <p:cNvGraphicFramePr>
            <a:graphicFrameLocks noGrp="1" noChangeAspect="1"/>
          </p:cNvGraphicFramePr>
          <p:nvPr>
            <p:ph sz="quarter" idx="2"/>
          </p:nvPr>
        </p:nvGraphicFramePr>
        <p:xfrm>
          <a:off x="541338" y="4005263"/>
          <a:ext cx="6261100" cy="823912"/>
        </p:xfrm>
        <a:graphic>
          <a:graphicData uri="http://schemas.openxmlformats.org/presentationml/2006/ole">
            <mc:AlternateContent xmlns:mc="http://schemas.openxmlformats.org/markup-compatibility/2006">
              <mc:Choice xmlns:v="urn:schemas-microsoft-com:vml" Requires="v">
                <p:oleObj spid="_x0000_s88630" name="公式" r:id="rId1" imgW="3378200" imgH="444500" progId="Equation.3">
                  <p:embed/>
                </p:oleObj>
              </mc:Choice>
              <mc:Fallback>
                <p:oleObj name="公式" r:id="rId1" imgW="3378200" imgH="444500" progId="Equation.3">
                  <p:embed/>
                  <p:pic>
                    <p:nvPicPr>
                      <p:cNvPr id="0" name="图片 886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4005263"/>
                        <a:ext cx="62611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9"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15" name="Object 4"/>
          <p:cNvGraphicFramePr>
            <a:graphicFrameLocks noChangeAspect="1"/>
          </p:cNvGraphicFramePr>
          <p:nvPr/>
        </p:nvGraphicFramePr>
        <p:xfrm>
          <a:off x="5435600" y="3141663"/>
          <a:ext cx="2916238" cy="542925"/>
        </p:xfrm>
        <a:graphic>
          <a:graphicData uri="http://schemas.openxmlformats.org/presentationml/2006/ole">
            <mc:AlternateContent xmlns:mc="http://schemas.openxmlformats.org/markup-compatibility/2006">
              <mc:Choice xmlns:v="urn:schemas-microsoft-com:vml" Requires="v">
                <p:oleObj spid="_x0000_s88631" name="公式" r:id="rId3" imgW="1231265" imgH="228600" progId="Equation.3">
                  <p:embed/>
                </p:oleObj>
              </mc:Choice>
              <mc:Fallback>
                <p:oleObj name="公式" r:id="rId3" imgW="1231265" imgH="228600" progId="Equation.3">
                  <p:embed/>
                  <p:pic>
                    <p:nvPicPr>
                      <p:cNvPr id="0" name="图片 88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3141663"/>
                        <a:ext cx="291623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0" name="Rectangle 7"/>
          <p:cNvSpPr>
            <a:spLocks noChangeArrowheads="1"/>
          </p:cNvSpPr>
          <p:nvPr/>
        </p:nvSpPr>
        <p:spPr bwMode="auto">
          <a:xfrm>
            <a:off x="0" y="3141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2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16" name="Object 9"/>
          <p:cNvGraphicFramePr>
            <a:graphicFrameLocks noChangeAspect="1"/>
          </p:cNvGraphicFramePr>
          <p:nvPr/>
        </p:nvGraphicFramePr>
        <p:xfrm>
          <a:off x="428625" y="5000625"/>
          <a:ext cx="6411913" cy="1071563"/>
        </p:xfrm>
        <a:graphic>
          <a:graphicData uri="http://schemas.openxmlformats.org/presentationml/2006/ole">
            <mc:AlternateContent xmlns:mc="http://schemas.openxmlformats.org/markup-compatibility/2006">
              <mc:Choice xmlns:v="urn:schemas-microsoft-com:vml" Requires="v">
                <p:oleObj spid="_x0000_s88632" name="公式" r:id="rId5" imgW="3416300" imgH="571500" progId="Equation.3">
                  <p:embed/>
                </p:oleObj>
              </mc:Choice>
              <mc:Fallback>
                <p:oleObj name="公式" r:id="rId5" imgW="3416300" imgH="571500" progId="Equation.3">
                  <p:embed/>
                  <p:pic>
                    <p:nvPicPr>
                      <p:cNvPr id="0" name="图片 886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 y="5000625"/>
                        <a:ext cx="6411913"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871538" y="677863"/>
            <a:ext cx="8162925" cy="946150"/>
          </a:xfrm>
        </p:spPr>
        <p:txBody>
          <a:bodyPr/>
          <a:lstStyle/>
          <a:p>
            <a:pPr eaLnBrk="1" hangingPunct="1"/>
            <a:r>
              <a:rPr lang="zh-CN" altLang="en-US" sz="2800">
                <a:latin typeface="Times New Roman" panose="02020603050405020304" pitchFamily="18" charset="0"/>
              </a:rPr>
              <a:t>从例题</a:t>
            </a:r>
            <a:r>
              <a:rPr lang="en-US" altLang="zh-CN" sz="2800">
                <a:latin typeface="Times New Roman" panose="02020603050405020304" pitchFamily="18" charset="0"/>
              </a:rPr>
              <a:t>4-1~4-4</a:t>
            </a:r>
            <a:r>
              <a:rPr lang="zh-CN" altLang="en-US" sz="2800">
                <a:latin typeface="Times New Roman" panose="02020603050405020304" pitchFamily="18" charset="0"/>
              </a:rPr>
              <a:t>的计算结果来看，有三个问题是值得注意的。</a:t>
            </a:r>
            <a:endParaRPr lang="zh-CN" altLang="en-US" sz="2800">
              <a:latin typeface="Times New Roman" panose="02020603050405020304" pitchFamily="18" charset="0"/>
            </a:endParaRPr>
          </a:p>
        </p:txBody>
      </p:sp>
      <p:sp>
        <p:nvSpPr>
          <p:cNvPr id="157699" name="Rectangle 3"/>
          <p:cNvSpPr>
            <a:spLocks noGrp="1" noChangeArrowheads="1"/>
          </p:cNvSpPr>
          <p:nvPr>
            <p:ph idx="1"/>
          </p:nvPr>
        </p:nvSpPr>
        <p:spPr>
          <a:xfrm>
            <a:off x="395288" y="1844675"/>
            <a:ext cx="8748712" cy="4191000"/>
          </a:xfrm>
        </p:spPr>
        <p:txBody>
          <a:bodyPr/>
          <a:lstStyle/>
          <a:p>
            <a:pPr eaLnBrk="1" hangingPunct="1">
              <a:lnSpc>
                <a:spcPts val="3500"/>
              </a:lnSpc>
              <a:spcBef>
                <a:spcPts val="1200"/>
              </a:spcBef>
              <a:buFont typeface="Wingdings" panose="05000000000000000000" pitchFamily="2" charset="2"/>
              <a:buNone/>
            </a:pPr>
            <a:r>
              <a:rPr lang="zh-CN" altLang="en-US"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）转速的退饱和超调量与稳态转速有关。</a:t>
            </a:r>
            <a:endParaRPr lang="zh-CN" altLang="en-US" sz="2400" dirty="0">
              <a:solidFill>
                <a:schemeClr val="accent2"/>
              </a:solidFill>
              <a:latin typeface="Times New Roman" panose="02020603050405020304" pitchFamily="18" charset="0"/>
            </a:endParaRPr>
          </a:p>
          <a:p>
            <a:pPr eaLnBrk="1" hangingPunct="1">
              <a:lnSpc>
                <a:spcPts val="3500"/>
              </a:lnSpc>
              <a:spcBef>
                <a:spcPts val="1200"/>
              </a:spcBef>
            </a:pPr>
            <a:r>
              <a:rPr lang="zh-CN" altLang="en-US" sz="2400" dirty="0">
                <a:latin typeface="Times New Roman" panose="02020603050405020304" pitchFamily="18" charset="0"/>
              </a:rPr>
              <a:t> 按线性系统计算转速超调量时，当</a:t>
            </a:r>
            <a:r>
              <a:rPr lang="en-US" altLang="zh-CN" sz="2400" i="1" dirty="0">
                <a:latin typeface="Times New Roman" panose="02020603050405020304" pitchFamily="18" charset="0"/>
              </a:rPr>
              <a:t>h</a:t>
            </a:r>
            <a:r>
              <a:rPr lang="zh-CN" altLang="en-US" sz="2400" dirty="0">
                <a:latin typeface="Times New Roman" panose="02020603050405020304" pitchFamily="18" charset="0"/>
              </a:rPr>
              <a:t>选定后，不论稳态转速</a:t>
            </a:r>
            <a:r>
              <a:rPr lang="en-US" altLang="zh-CN" sz="2400" i="1" dirty="0">
                <a:latin typeface="Times New Roman" panose="02020603050405020304" pitchFamily="18" charset="0"/>
              </a:rPr>
              <a:t>n</a:t>
            </a:r>
            <a:r>
              <a:rPr lang="en-US" altLang="zh-CN" sz="2400" baseline="30000" dirty="0">
                <a:latin typeface="Times New Roman" panose="02020603050405020304" pitchFamily="18" charset="0"/>
              </a:rPr>
              <a:t>*</a:t>
            </a:r>
            <a:r>
              <a:rPr lang="zh-CN" altLang="en-US" sz="2400" dirty="0">
                <a:latin typeface="Times New Roman" panose="02020603050405020304" pitchFamily="18" charset="0"/>
              </a:rPr>
              <a:t>有多大，超调量</a:t>
            </a:r>
            <a:r>
              <a:rPr lang="en-US" altLang="zh-CN" sz="2400" i="1" dirty="0" err="1">
                <a:latin typeface="Times New Roman" panose="02020603050405020304" pitchFamily="18" charset="0"/>
              </a:rPr>
              <a:t>σ</a:t>
            </a:r>
            <a:r>
              <a:rPr lang="en-US" altLang="zh-CN" sz="2400" baseline="-25000" dirty="0" err="1">
                <a:latin typeface="Times New Roman" panose="02020603050405020304" pitchFamily="18" charset="0"/>
              </a:rPr>
              <a:t>n</a:t>
            </a:r>
            <a:r>
              <a:rPr lang="en-US" altLang="zh-CN" sz="2400" dirty="0">
                <a:latin typeface="Times New Roman" panose="02020603050405020304" pitchFamily="18" charset="0"/>
              </a:rPr>
              <a:t>%</a:t>
            </a:r>
            <a:r>
              <a:rPr lang="zh-CN" altLang="en-US" sz="2400" dirty="0">
                <a:latin typeface="Times New Roman" panose="02020603050405020304" pitchFamily="18" charset="0"/>
              </a:rPr>
              <a:t>的百分数都是一样的。</a:t>
            </a:r>
            <a:endParaRPr lang="zh-CN" altLang="en-US" sz="2400" dirty="0">
              <a:latin typeface="Times New Roman" panose="02020603050405020304" pitchFamily="18" charset="0"/>
            </a:endParaRPr>
          </a:p>
          <a:p>
            <a:pPr eaLnBrk="1" hangingPunct="1">
              <a:lnSpc>
                <a:spcPts val="3500"/>
              </a:lnSpc>
              <a:spcBef>
                <a:spcPts val="1200"/>
              </a:spcBef>
            </a:pPr>
            <a:r>
              <a:rPr lang="zh-CN" altLang="en-US" sz="2400" dirty="0">
                <a:latin typeface="Times New Roman" panose="02020603050405020304" pitchFamily="18" charset="0"/>
              </a:rPr>
              <a:t> 按照退饱和过程计算超调量，其具体数值与</a:t>
            </a:r>
            <a:r>
              <a:rPr lang="en-US" altLang="zh-CN" sz="2400" i="1" dirty="0">
                <a:latin typeface="Times New Roman" panose="02020603050405020304" pitchFamily="18" charset="0"/>
              </a:rPr>
              <a:t>n</a:t>
            </a:r>
            <a:r>
              <a:rPr lang="en-US" altLang="zh-CN" sz="2400" baseline="30000" dirty="0">
                <a:latin typeface="Times New Roman" panose="02020603050405020304" pitchFamily="18" charset="0"/>
              </a:rPr>
              <a:t>*</a:t>
            </a:r>
            <a:r>
              <a:rPr lang="zh-CN" altLang="en-US" sz="2400" dirty="0">
                <a:latin typeface="Times New Roman" panose="02020603050405020304" pitchFamily="18" charset="0"/>
              </a:rPr>
              <a:t>有关 </a:t>
            </a:r>
            <a:endParaRPr lang="zh-CN" altLang="en-US" sz="2400" dirty="0">
              <a:latin typeface="Times New Roman" panose="02020603050405020304" pitchFamily="18" charset="0"/>
            </a:endParaRPr>
          </a:p>
          <a:p>
            <a:pPr eaLnBrk="1" hangingPunct="1">
              <a:lnSpc>
                <a:spcPts val="3500"/>
              </a:lnSpc>
              <a:spcBef>
                <a:spcPts val="1200"/>
              </a:spcBef>
              <a:buFont typeface="Wingdings" panose="05000000000000000000" pitchFamily="2" charset="2"/>
              <a:buNone/>
            </a:pPr>
            <a:r>
              <a:rPr lang="zh-CN" altLang="en-US"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rPr>
              <a:t>2</a:t>
            </a:r>
            <a:r>
              <a:rPr lang="zh-CN" altLang="en-US" sz="2400" dirty="0">
                <a:solidFill>
                  <a:schemeClr val="accent2"/>
                </a:solidFill>
                <a:latin typeface="Times New Roman" panose="02020603050405020304" pitchFamily="18" charset="0"/>
              </a:rPr>
              <a:t>）反电动势对转速环和转速超调量的影响 。</a:t>
            </a:r>
            <a:endParaRPr lang="zh-CN" altLang="en-US" sz="2400" dirty="0">
              <a:solidFill>
                <a:schemeClr val="accent2"/>
              </a:solidFill>
              <a:latin typeface="Times New Roman" panose="02020603050405020304" pitchFamily="18" charset="0"/>
            </a:endParaRPr>
          </a:p>
          <a:p>
            <a:pPr eaLnBrk="1" hangingPunct="1">
              <a:lnSpc>
                <a:spcPts val="3500"/>
              </a:lnSpc>
              <a:spcBef>
                <a:spcPts val="1200"/>
              </a:spcBef>
            </a:pPr>
            <a:r>
              <a:rPr lang="zh-CN" altLang="en-US" sz="2400" dirty="0"/>
              <a:t>反电动势的动态影响对于电流环来说是可以忽略的。</a:t>
            </a:r>
            <a:endParaRPr lang="zh-CN" altLang="en-US" sz="2400" dirty="0"/>
          </a:p>
          <a:p>
            <a:pPr eaLnBrk="1" hangingPunct="1">
              <a:lnSpc>
                <a:spcPts val="3500"/>
              </a:lnSpc>
              <a:spcBef>
                <a:spcPts val="1200"/>
              </a:spcBef>
            </a:pPr>
            <a:r>
              <a:rPr lang="zh-CN" altLang="en-US" sz="2400" dirty="0"/>
              <a:t>对于转速环来说，忽略反电动势的条件就不成立了。好在反电动势的影响只会使转速超调量更小，不考虑它并无大碍。 </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468313" y="1905000"/>
            <a:ext cx="3311525" cy="4191000"/>
          </a:xfrm>
        </p:spPr>
        <p:txBody>
          <a:bodyPr/>
          <a:lstStyle/>
          <a:p>
            <a:pPr eaLnBrk="1" hangingPunct="1"/>
            <a:r>
              <a:rPr lang="en-US" altLang="zh-CN" i="1">
                <a:latin typeface="Times New Roman" panose="02020603050405020304" pitchFamily="18" charset="0"/>
              </a:rPr>
              <a:t>AB</a:t>
            </a:r>
            <a:r>
              <a:rPr lang="zh-CN" altLang="en-US">
                <a:latin typeface="Times New Roman" panose="02020603050405020304" pitchFamily="18" charset="0"/>
              </a:rPr>
              <a:t>段是两个调节器都不饱和时的静特性，</a:t>
            </a:r>
            <a:r>
              <a:rPr lang="en-US" altLang="zh-CN" i="1">
                <a:latin typeface="Times New Roman" panose="02020603050405020304" pitchFamily="18" charset="0"/>
              </a:rPr>
              <a:t>I</a:t>
            </a:r>
            <a:r>
              <a:rPr lang="en-US" altLang="zh-CN" i="1" baseline="-25000">
                <a:latin typeface="Times New Roman" panose="02020603050405020304" pitchFamily="18" charset="0"/>
              </a:rPr>
              <a:t>d</a:t>
            </a:r>
            <a:r>
              <a:rPr lang="en-US" altLang="zh-CN">
                <a:latin typeface="Times New Roman" panose="02020603050405020304" pitchFamily="18" charset="0"/>
              </a:rPr>
              <a:t>&lt;</a:t>
            </a:r>
            <a:r>
              <a:rPr lang="en-US" altLang="zh-CN" i="1">
                <a:latin typeface="Times New Roman" panose="02020603050405020304" pitchFamily="18" charset="0"/>
              </a:rPr>
              <a:t>I</a:t>
            </a:r>
            <a:r>
              <a:rPr lang="en-US" altLang="zh-CN" i="1" baseline="-25000">
                <a:latin typeface="Times New Roman" panose="02020603050405020304" pitchFamily="18" charset="0"/>
              </a:rPr>
              <a:t>dm</a:t>
            </a:r>
            <a:r>
              <a:rPr lang="en-US" altLang="zh-CN">
                <a:latin typeface="Times New Roman" panose="02020603050405020304" pitchFamily="18" charset="0"/>
              </a:rPr>
              <a:t>, </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baseline="-25000">
                <a:latin typeface="Times New Roman" panose="02020603050405020304" pitchFamily="18" charset="0"/>
              </a:rPr>
              <a:t>0</a:t>
            </a:r>
            <a:r>
              <a:rPr lang="zh-CN" altLang="en-US">
                <a:latin typeface="Times New Roman" panose="02020603050405020304" pitchFamily="18" charset="0"/>
              </a:rPr>
              <a:t>。</a:t>
            </a:r>
            <a:endParaRPr lang="zh-CN" altLang="en-US">
              <a:latin typeface="Times New Roman" panose="02020603050405020304" pitchFamily="18" charset="0"/>
            </a:endParaRPr>
          </a:p>
          <a:p>
            <a:pPr eaLnBrk="1" hangingPunct="1"/>
            <a:r>
              <a:rPr lang="en-US" altLang="zh-CN" i="1">
                <a:latin typeface="Times New Roman" panose="02020603050405020304" pitchFamily="18" charset="0"/>
              </a:rPr>
              <a:t>BC</a:t>
            </a:r>
            <a:r>
              <a:rPr lang="zh-CN" altLang="en-US">
                <a:latin typeface="Times New Roman" panose="02020603050405020304" pitchFamily="18" charset="0"/>
              </a:rPr>
              <a:t>段是</a:t>
            </a:r>
            <a:r>
              <a:rPr lang="en-US" altLang="zh-CN">
                <a:latin typeface="Times New Roman" panose="02020603050405020304" pitchFamily="18" charset="0"/>
              </a:rPr>
              <a:t>ASR</a:t>
            </a:r>
            <a:r>
              <a:rPr lang="zh-CN" altLang="en-US">
                <a:latin typeface="Times New Roman" panose="02020603050405020304" pitchFamily="18" charset="0"/>
              </a:rPr>
              <a:t>调节器饱和时的静特性，</a:t>
            </a:r>
            <a:r>
              <a:rPr lang="en-US" altLang="zh-CN" i="1">
                <a:latin typeface="Times New Roman" panose="02020603050405020304" pitchFamily="18" charset="0"/>
              </a:rPr>
              <a:t>I</a:t>
            </a:r>
            <a:r>
              <a:rPr lang="en-US" altLang="zh-CN" i="1" baseline="-25000">
                <a:latin typeface="Times New Roman" panose="02020603050405020304" pitchFamily="18" charset="0"/>
              </a:rPr>
              <a:t>d</a:t>
            </a:r>
            <a:r>
              <a:rPr lang="en-US" altLang="zh-CN">
                <a:latin typeface="Times New Roman" panose="02020603050405020304" pitchFamily="18" charset="0"/>
              </a:rPr>
              <a:t>=</a:t>
            </a:r>
            <a:r>
              <a:rPr lang="en-US" altLang="zh-CN" i="1">
                <a:latin typeface="Times New Roman" panose="02020603050405020304" pitchFamily="18" charset="0"/>
              </a:rPr>
              <a:t>I</a:t>
            </a:r>
            <a:r>
              <a:rPr lang="en-US" altLang="zh-CN" i="1" baseline="-25000">
                <a:latin typeface="Times New Roman" panose="02020603050405020304" pitchFamily="18" charset="0"/>
              </a:rPr>
              <a:t>dm</a:t>
            </a:r>
            <a:r>
              <a:rPr lang="en-US" altLang="zh-CN">
                <a:latin typeface="Times New Roman" panose="02020603050405020304" pitchFamily="18" charset="0"/>
              </a:rPr>
              <a:t>, </a:t>
            </a:r>
            <a:r>
              <a:rPr lang="en-US" altLang="zh-CN" i="1">
                <a:latin typeface="Times New Roman" panose="02020603050405020304" pitchFamily="18" charset="0"/>
              </a:rPr>
              <a:t>n</a:t>
            </a:r>
            <a:r>
              <a:rPr lang="en-US" altLang="zh-CN">
                <a:latin typeface="Times New Roman" panose="02020603050405020304" pitchFamily="18" charset="0"/>
              </a:rPr>
              <a:t>&lt;</a:t>
            </a:r>
            <a:r>
              <a:rPr lang="en-US" altLang="zh-CN" i="1">
                <a:latin typeface="Times New Roman" panose="02020603050405020304" pitchFamily="18" charset="0"/>
              </a:rPr>
              <a:t>n</a:t>
            </a:r>
            <a:r>
              <a:rPr lang="en-US" altLang="zh-CN" baseline="-25000">
                <a:latin typeface="Times New Roman" panose="02020603050405020304" pitchFamily="18" charset="0"/>
              </a:rPr>
              <a:t>0</a:t>
            </a: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111619" name="Rectangle 4"/>
          <p:cNvSpPr>
            <a:spLocks noChangeArrowheads="1"/>
          </p:cNvSpPr>
          <p:nvPr/>
        </p:nvSpPr>
        <p:spPr bwMode="auto">
          <a:xfrm>
            <a:off x="0"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620" name="Rectangle 6"/>
          <p:cNvSpPr>
            <a:spLocks noChangeArrowheads="1"/>
          </p:cNvSpPr>
          <p:nvPr/>
        </p:nvSpPr>
        <p:spPr bwMode="auto">
          <a:xfrm>
            <a:off x="611560" y="484893"/>
            <a:ext cx="55194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chemeClr val="tx1"/>
                </a:solidFill>
              </a:rPr>
              <a:t>双闭环直流调速系统的静特性</a:t>
            </a:r>
            <a:endParaRPr lang="zh-CN" altLang="en-US" sz="3200" b="1" dirty="0">
              <a:solidFill>
                <a:schemeClr val="tx1"/>
              </a:solidFill>
            </a:endParaRPr>
          </a:p>
        </p:txBody>
      </p:sp>
      <p:pic>
        <p:nvPicPr>
          <p:cNvPr id="111621" name="Picture 8" descr="03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68787" y="1700808"/>
            <a:ext cx="4321175"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8" name="Rectangle 3"/>
          <p:cNvSpPr>
            <a:spLocks noGrp="1" noChangeArrowheads="1"/>
          </p:cNvSpPr>
          <p:nvPr>
            <p:ph idx="1"/>
          </p:nvPr>
        </p:nvSpPr>
        <p:spPr>
          <a:xfrm>
            <a:off x="323850" y="4967288"/>
            <a:ext cx="8699500" cy="2133600"/>
          </a:xfrm>
        </p:spPr>
        <p:txBody>
          <a:bodyPr/>
          <a:lstStyle/>
          <a:p>
            <a:pPr eaLnBrk="1" hangingPunct="1">
              <a:buFont typeface="Wingdings" panose="05000000000000000000"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）内、外环开环对数幅频特性的比较</a:t>
            </a:r>
            <a:endParaRPr lang="zh-CN" altLang="en-US" sz="2400">
              <a:latin typeface="Times New Roman" panose="02020603050405020304" pitchFamily="18" charset="0"/>
            </a:endParaRPr>
          </a:p>
          <a:p>
            <a:pPr eaLnBrk="1" hangingPunct="1"/>
            <a:r>
              <a:rPr lang="zh-CN" altLang="en-US" sz="2400">
                <a:latin typeface="Times New Roman" panose="02020603050405020304" pitchFamily="18" charset="0"/>
              </a:rPr>
              <a:t>外环的响应比内环慢，这是按上述工程设计方法设计多环控制系统的特点。 </a:t>
            </a:r>
            <a:endParaRPr lang="zh-CN" altLang="en-US" sz="2400">
              <a:latin typeface="Times New Roman" panose="02020603050405020304" pitchFamily="18" charset="0"/>
            </a:endParaRPr>
          </a:p>
          <a:p>
            <a:pPr eaLnBrk="1" hangingPunct="1"/>
            <a:endParaRPr lang="en-US" altLang="zh-CN" sz="2400">
              <a:latin typeface="Times New Roman" panose="02020603050405020304" pitchFamily="18" charset="0"/>
            </a:endParaRPr>
          </a:p>
        </p:txBody>
      </p:sp>
      <p:sp>
        <p:nvSpPr>
          <p:cNvPr id="91149" name="Rectangle 5"/>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0" name="Text Box 6"/>
          <p:cNvSpPr txBox="1">
            <a:spLocks noChangeArrowheads="1"/>
          </p:cNvSpPr>
          <p:nvPr/>
        </p:nvSpPr>
        <p:spPr bwMode="auto">
          <a:xfrm>
            <a:off x="1187450" y="754063"/>
            <a:ext cx="6480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图</a:t>
            </a:r>
            <a:r>
              <a:rPr lang="en-US" altLang="zh-CN">
                <a:solidFill>
                  <a:schemeClr val="tx1"/>
                </a:solidFill>
              </a:rPr>
              <a:t>4-31   </a:t>
            </a:r>
            <a:r>
              <a:rPr lang="zh-CN" altLang="en-US">
                <a:solidFill>
                  <a:schemeClr val="tx1"/>
                </a:solidFill>
              </a:rPr>
              <a:t>双闭环调速系统内环和外环的开环对数幅频特性</a:t>
            </a:r>
            <a:endParaRPr lang="zh-CN" altLang="en-US">
              <a:solidFill>
                <a:schemeClr val="tx1"/>
              </a:solidFill>
            </a:endParaRPr>
          </a:p>
          <a:p>
            <a:pPr eaLnBrk="1" hangingPunct="1"/>
            <a:r>
              <a:rPr lang="en-US" altLang="zh-CN">
                <a:solidFill>
                  <a:schemeClr val="tx1"/>
                </a:solidFill>
              </a:rPr>
              <a:t>I——</a:t>
            </a:r>
            <a:r>
              <a:rPr lang="zh-CN" altLang="en-US">
                <a:solidFill>
                  <a:schemeClr val="tx1"/>
                </a:solidFill>
              </a:rPr>
              <a:t>电流内环      </a:t>
            </a:r>
            <a:r>
              <a:rPr lang="en-US" altLang="zh-CN">
                <a:solidFill>
                  <a:schemeClr val="tx1"/>
                </a:solidFill>
              </a:rPr>
              <a:t>n——</a:t>
            </a:r>
            <a:r>
              <a:rPr lang="zh-CN" altLang="en-US">
                <a:solidFill>
                  <a:schemeClr val="tx1"/>
                </a:solidFill>
              </a:rPr>
              <a:t>转速外环</a:t>
            </a:r>
            <a:endParaRPr lang="zh-CN" altLang="en-US">
              <a:solidFill>
                <a:schemeClr val="tx1"/>
              </a:solidFill>
            </a:endParaRPr>
          </a:p>
        </p:txBody>
      </p:sp>
      <p:pic>
        <p:nvPicPr>
          <p:cNvPr id="91151" name="Picture 7" descr="032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1844675"/>
            <a:ext cx="4751387"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1138" name="Object 19"/>
          <p:cNvGraphicFramePr>
            <a:graphicFrameLocks noChangeAspect="1"/>
          </p:cNvGraphicFramePr>
          <p:nvPr/>
        </p:nvGraphicFramePr>
        <p:xfrm>
          <a:off x="5435600" y="1773238"/>
          <a:ext cx="2206625" cy="704850"/>
        </p:xfrm>
        <a:graphic>
          <a:graphicData uri="http://schemas.openxmlformats.org/presentationml/2006/ole">
            <mc:AlternateContent xmlns:mc="http://schemas.openxmlformats.org/markup-compatibility/2006">
              <mc:Choice xmlns:v="urn:schemas-microsoft-com:vml" Requires="v">
                <p:oleObj spid="_x0000_s107354" name="Equation" r:id="rId2" imgW="1346200" imgH="431800" progId="Equation.DSMT4">
                  <p:embed/>
                </p:oleObj>
              </mc:Choice>
              <mc:Fallback>
                <p:oleObj name="Equation" r:id="rId2" imgW="1346200" imgH="431800" progId="Equation.DSMT4">
                  <p:embed/>
                  <p:pic>
                    <p:nvPicPr>
                      <p:cNvPr id="0" name="图片 1073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1773238"/>
                        <a:ext cx="220662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9" name="Object 18"/>
          <p:cNvGraphicFramePr>
            <a:graphicFrameLocks noChangeAspect="1"/>
          </p:cNvGraphicFramePr>
          <p:nvPr/>
        </p:nvGraphicFramePr>
        <p:xfrm>
          <a:off x="7740650" y="1787525"/>
          <a:ext cx="360363" cy="328613"/>
        </p:xfrm>
        <a:graphic>
          <a:graphicData uri="http://schemas.openxmlformats.org/presentationml/2006/ole">
            <mc:AlternateContent xmlns:mc="http://schemas.openxmlformats.org/markup-compatibility/2006">
              <mc:Choice xmlns:v="urn:schemas-microsoft-com:vml" Requires="v">
                <p:oleObj spid="_x0000_s107355" name="Equation" r:id="rId4" imgW="215900" imgH="203200" progId="Equation.DSMT4">
                  <p:embed/>
                </p:oleObj>
              </mc:Choice>
              <mc:Fallback>
                <p:oleObj name="Equation" r:id="rId4" imgW="215900" imgH="203200" progId="Equation.DSMT4">
                  <p:embed/>
                  <p:pic>
                    <p:nvPicPr>
                      <p:cNvPr id="0" name="图片 1073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650" y="1787525"/>
                        <a:ext cx="360363"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0" name="Object 17"/>
          <p:cNvGraphicFramePr>
            <a:graphicFrameLocks noChangeAspect="1"/>
          </p:cNvGraphicFramePr>
          <p:nvPr/>
        </p:nvGraphicFramePr>
        <p:xfrm>
          <a:off x="5508625" y="2492375"/>
          <a:ext cx="1443038" cy="455613"/>
        </p:xfrm>
        <a:graphic>
          <a:graphicData uri="http://schemas.openxmlformats.org/presentationml/2006/ole">
            <mc:AlternateContent xmlns:mc="http://schemas.openxmlformats.org/markup-compatibility/2006">
              <mc:Choice xmlns:v="urn:schemas-microsoft-com:vml" Requires="v">
                <p:oleObj spid="_x0000_s107356" name="Equation" r:id="rId6" imgW="723900" imgH="228600" progId="Equation.DSMT4">
                  <p:embed/>
                </p:oleObj>
              </mc:Choice>
              <mc:Fallback>
                <p:oleObj name="Equation" r:id="rId6" imgW="723900" imgH="228600" progId="Equation.DSMT4">
                  <p:embed/>
                  <p:pic>
                    <p:nvPicPr>
                      <p:cNvPr id="0" name="图片 1073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2492375"/>
                        <a:ext cx="1443038"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1" name="Object 16"/>
          <p:cNvGraphicFramePr>
            <a:graphicFrameLocks noChangeAspect="1"/>
          </p:cNvGraphicFramePr>
          <p:nvPr/>
        </p:nvGraphicFramePr>
        <p:xfrm>
          <a:off x="7019925" y="2443163"/>
          <a:ext cx="431800" cy="393700"/>
        </p:xfrm>
        <a:graphic>
          <a:graphicData uri="http://schemas.openxmlformats.org/presentationml/2006/ole">
            <mc:AlternateContent xmlns:mc="http://schemas.openxmlformats.org/markup-compatibility/2006">
              <mc:Choice xmlns:v="urn:schemas-microsoft-com:vml" Requires="v">
                <p:oleObj spid="_x0000_s107357" name="Equation" r:id="rId8" imgW="215900" imgH="203200" progId="Equation.DSMT4">
                  <p:embed/>
                </p:oleObj>
              </mc:Choice>
              <mc:Fallback>
                <p:oleObj name="Equation" r:id="rId8" imgW="215900" imgH="203200" progId="Equation.DSMT4">
                  <p:embed/>
                  <p:pic>
                    <p:nvPicPr>
                      <p:cNvPr id="0" name="图片 1073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2443163"/>
                        <a:ext cx="431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2" name="Object 15"/>
          <p:cNvGraphicFramePr>
            <a:graphicFrameLocks noChangeAspect="1"/>
          </p:cNvGraphicFramePr>
          <p:nvPr/>
        </p:nvGraphicFramePr>
        <p:xfrm>
          <a:off x="5435600" y="3046413"/>
          <a:ext cx="1800225" cy="595312"/>
        </p:xfrm>
        <a:graphic>
          <a:graphicData uri="http://schemas.openxmlformats.org/presentationml/2006/ole">
            <mc:AlternateContent xmlns:mc="http://schemas.openxmlformats.org/markup-compatibility/2006">
              <mc:Choice xmlns:v="urn:schemas-microsoft-com:vml" Requires="v">
                <p:oleObj spid="_x0000_s107358" name="Equation" r:id="rId9" imgW="1295400" imgH="431800" progId="Equation.DSMT4">
                  <p:embed/>
                </p:oleObj>
              </mc:Choice>
              <mc:Fallback>
                <p:oleObj name="Equation" r:id="rId9" imgW="1295400" imgH="431800" progId="Equation.DSMT4">
                  <p:embed/>
                  <p:pic>
                    <p:nvPicPr>
                      <p:cNvPr id="0" name="图片 1073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3046413"/>
                        <a:ext cx="180022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3" name="Object 14"/>
          <p:cNvGraphicFramePr>
            <a:graphicFrameLocks noChangeAspect="1"/>
          </p:cNvGraphicFramePr>
          <p:nvPr/>
        </p:nvGraphicFramePr>
        <p:xfrm>
          <a:off x="7235825" y="3084513"/>
          <a:ext cx="360363" cy="328612"/>
        </p:xfrm>
        <a:graphic>
          <a:graphicData uri="http://schemas.openxmlformats.org/presentationml/2006/ole">
            <mc:AlternateContent xmlns:mc="http://schemas.openxmlformats.org/markup-compatibility/2006">
              <mc:Choice xmlns:v="urn:schemas-microsoft-com:vml" Requires="v">
                <p:oleObj spid="_x0000_s107359" name="Equation" r:id="rId11" imgW="215900" imgH="203200" progId="Equation.DSMT4">
                  <p:embed/>
                </p:oleObj>
              </mc:Choice>
              <mc:Fallback>
                <p:oleObj name="Equation" r:id="rId11" imgW="215900" imgH="203200" progId="Equation.DSMT4">
                  <p:embed/>
                  <p:pic>
                    <p:nvPicPr>
                      <p:cNvPr id="0" name="图片 1073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3084513"/>
                        <a:ext cx="360363"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4" name="Object 13"/>
          <p:cNvGraphicFramePr>
            <a:graphicFrameLocks noChangeAspect="1"/>
          </p:cNvGraphicFramePr>
          <p:nvPr/>
        </p:nvGraphicFramePr>
        <p:xfrm>
          <a:off x="5795963" y="3836988"/>
          <a:ext cx="974725" cy="325437"/>
        </p:xfrm>
        <a:graphic>
          <a:graphicData uri="http://schemas.openxmlformats.org/presentationml/2006/ole">
            <mc:AlternateContent xmlns:mc="http://schemas.openxmlformats.org/markup-compatibility/2006">
              <mc:Choice xmlns:v="urn:schemas-microsoft-com:vml" Requires="v">
                <p:oleObj spid="_x0000_s107360" name="Equation" r:id="rId12" imgW="685800" imgH="228600" progId="Equation.DSMT4">
                  <p:embed/>
                </p:oleObj>
              </mc:Choice>
              <mc:Fallback>
                <p:oleObj name="Equation" r:id="rId12" imgW="685800" imgH="228600" progId="Equation.DSMT4">
                  <p:embed/>
                  <p:pic>
                    <p:nvPicPr>
                      <p:cNvPr id="0" name="图片 1073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5963" y="3836988"/>
                        <a:ext cx="97472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5" name="Object 12"/>
          <p:cNvGraphicFramePr>
            <a:graphicFrameLocks noChangeAspect="1"/>
          </p:cNvGraphicFramePr>
          <p:nvPr/>
        </p:nvGraphicFramePr>
        <p:xfrm>
          <a:off x="6804025" y="3667125"/>
          <a:ext cx="431800" cy="393700"/>
        </p:xfrm>
        <a:graphic>
          <a:graphicData uri="http://schemas.openxmlformats.org/presentationml/2006/ole">
            <mc:AlternateContent xmlns:mc="http://schemas.openxmlformats.org/markup-compatibility/2006">
              <mc:Choice xmlns:v="urn:schemas-microsoft-com:vml" Requires="v">
                <p:oleObj spid="_x0000_s107361" name="Equation" r:id="rId14" imgW="215900" imgH="203200" progId="Equation.DSMT4">
                  <p:embed/>
                </p:oleObj>
              </mc:Choice>
              <mc:Fallback>
                <p:oleObj name="Equation" r:id="rId14" imgW="215900" imgH="203200" progId="Equation.DSMT4">
                  <p:embed/>
                  <p:pic>
                    <p:nvPicPr>
                      <p:cNvPr id="0" name="图片 1073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025" y="3667125"/>
                        <a:ext cx="431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6" name="Object 9"/>
          <p:cNvGraphicFramePr>
            <a:graphicFrameLocks noChangeAspect="1"/>
          </p:cNvGraphicFramePr>
          <p:nvPr/>
        </p:nvGraphicFramePr>
        <p:xfrm>
          <a:off x="5500688" y="4214813"/>
          <a:ext cx="1920875" cy="714375"/>
        </p:xfrm>
        <a:graphic>
          <a:graphicData uri="http://schemas.openxmlformats.org/presentationml/2006/ole">
            <mc:AlternateContent xmlns:mc="http://schemas.openxmlformats.org/markup-compatibility/2006">
              <mc:Choice xmlns:v="urn:schemas-microsoft-com:vml" Requires="v">
                <p:oleObj spid="_x0000_s107362" name="Equation" r:id="rId15" imgW="1155700" imgH="431800" progId="Equation.DSMT4">
                  <p:embed/>
                </p:oleObj>
              </mc:Choice>
              <mc:Fallback>
                <p:oleObj name="Equation" r:id="rId15" imgW="1155700" imgH="431800" progId="Equation.DSMT4">
                  <p:embed/>
                  <p:pic>
                    <p:nvPicPr>
                      <p:cNvPr id="0" name="图片 1073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0688" y="4214813"/>
                        <a:ext cx="19208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7" name="Object 8"/>
          <p:cNvGraphicFramePr>
            <a:graphicFrameLocks noChangeAspect="1"/>
          </p:cNvGraphicFramePr>
          <p:nvPr/>
        </p:nvGraphicFramePr>
        <p:xfrm>
          <a:off x="0" y="6254750"/>
          <a:ext cx="219075" cy="200025"/>
        </p:xfrm>
        <a:graphic>
          <a:graphicData uri="http://schemas.openxmlformats.org/presentationml/2006/ole">
            <mc:AlternateContent xmlns:mc="http://schemas.openxmlformats.org/markup-compatibility/2006">
              <mc:Choice xmlns:v="urn:schemas-microsoft-com:vml" Requires="v">
                <p:oleObj spid="_x0000_s107363" name="Equation" r:id="rId17" imgW="215900" imgH="203200" progId="Equation.DSMT4">
                  <p:embed/>
                </p:oleObj>
              </mc:Choice>
              <mc:Fallback>
                <p:oleObj name="Equation" r:id="rId17" imgW="215900" imgH="203200" progId="Equation.DSMT4">
                  <p:embed/>
                  <p:pic>
                    <p:nvPicPr>
                      <p:cNvPr id="0" name="图片 1073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0"/>
                        <a:ext cx="2190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2" name="Rectangle 20"/>
          <p:cNvSpPr>
            <a:spLocks noChangeArrowheads="1"/>
          </p:cNvSpPr>
          <p:nvPr/>
        </p:nvSpPr>
        <p:spPr bwMode="auto">
          <a:xfrm>
            <a:off x="0" y="403225"/>
            <a:ext cx="654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1000">
                <a:solidFill>
                  <a:schemeClr val="tx1"/>
                </a:solidFill>
                <a:latin typeface="宋体" panose="02010600030101010101" pitchFamily="2" charset="-122"/>
              </a:rPr>
              <a:t>  </a:t>
            </a:r>
            <a:endParaRPr lang="en-US" altLang="zh-CN" sz="2400">
              <a:solidFill>
                <a:schemeClr val="tx1"/>
              </a:solidFill>
            </a:endParaRPr>
          </a:p>
        </p:txBody>
      </p:sp>
      <p:sp>
        <p:nvSpPr>
          <p:cNvPr id="91153" name="Rectangle 21"/>
          <p:cNvSpPr>
            <a:spLocks noChangeArrowheads="1"/>
          </p:cNvSpPr>
          <p:nvPr/>
        </p:nvSpPr>
        <p:spPr bwMode="auto">
          <a:xfrm>
            <a:off x="0" y="1076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4" name="Rectangle 22"/>
          <p:cNvSpPr>
            <a:spLocks noChangeArrowheads="1"/>
          </p:cNvSpPr>
          <p:nvPr/>
        </p:nvSpPr>
        <p:spPr bwMode="auto">
          <a:xfrm>
            <a:off x="0" y="1276350"/>
            <a:ext cx="1479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42900"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1000">
                <a:solidFill>
                  <a:schemeClr val="tx1"/>
                </a:solidFill>
                <a:latin typeface="宋体" panose="02010600030101010101" pitchFamily="2" charset="-122"/>
              </a:rPr>
              <a:t>        </a:t>
            </a:r>
            <a:endParaRPr lang="en-US" altLang="zh-CN" sz="800">
              <a:solidFill>
                <a:schemeClr val="tx1"/>
              </a:solidFill>
            </a:endParaRPr>
          </a:p>
          <a:p>
            <a:pPr algn="l"/>
            <a:r>
              <a:rPr lang="en-US" altLang="zh-CN" sz="1000">
                <a:solidFill>
                  <a:schemeClr val="tx1"/>
                </a:solidFill>
                <a:latin typeface="宋体" panose="02010600030101010101" pitchFamily="2" charset="-122"/>
              </a:rPr>
              <a:t>               </a:t>
            </a:r>
            <a:endParaRPr lang="en-US" altLang="zh-CN" sz="2400">
              <a:solidFill>
                <a:schemeClr val="tx1"/>
              </a:solidFill>
            </a:endParaRPr>
          </a:p>
        </p:txBody>
      </p:sp>
      <p:sp>
        <p:nvSpPr>
          <p:cNvPr id="91155" name="Rectangle 23"/>
          <p:cNvSpPr>
            <a:spLocks noChangeArrowheads="1"/>
          </p:cNvSpPr>
          <p:nvPr/>
        </p:nvSpPr>
        <p:spPr bwMode="auto">
          <a:xfrm>
            <a:off x="0" y="1901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6" name="Rectangle 24"/>
          <p:cNvSpPr>
            <a:spLocks noChangeArrowheads="1"/>
          </p:cNvSpPr>
          <p:nvPr/>
        </p:nvSpPr>
        <p:spPr bwMode="auto">
          <a:xfrm>
            <a:off x="0" y="2101850"/>
            <a:ext cx="147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1000">
                <a:solidFill>
                  <a:schemeClr val="tx1"/>
                </a:solidFill>
                <a:latin typeface="宋体" panose="02010600030101010101" pitchFamily="2" charset="-122"/>
              </a:rPr>
              <a:t>               </a:t>
            </a:r>
            <a:endParaRPr lang="en-US" altLang="zh-CN" sz="2400">
              <a:solidFill>
                <a:schemeClr val="tx1"/>
              </a:solidFill>
            </a:endParaRPr>
          </a:p>
        </p:txBody>
      </p:sp>
      <p:sp>
        <p:nvSpPr>
          <p:cNvPr id="91157" name="Rectangle 25"/>
          <p:cNvSpPr>
            <a:spLocks noChangeArrowheads="1"/>
          </p:cNvSpPr>
          <p:nvPr/>
        </p:nvSpPr>
        <p:spPr bwMode="auto">
          <a:xfrm>
            <a:off x="0" y="2774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8" name="Rectangle 26"/>
          <p:cNvSpPr>
            <a:spLocks noChangeArrowheads="1"/>
          </p:cNvSpPr>
          <p:nvPr/>
        </p:nvSpPr>
        <p:spPr bwMode="auto">
          <a:xfrm>
            <a:off x="5940425" y="4149725"/>
            <a:ext cx="147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1000">
                <a:solidFill>
                  <a:schemeClr val="tx1"/>
                </a:solidFill>
                <a:latin typeface="宋体" panose="02010600030101010101" pitchFamily="2" charset="-122"/>
              </a:rPr>
              <a:t>               </a:t>
            </a:r>
            <a:endParaRPr lang="en-US" altLang="zh-CN" sz="2400">
              <a:solidFill>
                <a:schemeClr val="tx1"/>
              </a:solidFill>
            </a:endParaRPr>
          </a:p>
        </p:txBody>
      </p:sp>
      <p:sp>
        <p:nvSpPr>
          <p:cNvPr id="91159" name="Rectangle 27"/>
          <p:cNvSpPr>
            <a:spLocks noChangeArrowheads="1"/>
          </p:cNvSpPr>
          <p:nvPr/>
        </p:nvSpPr>
        <p:spPr bwMode="auto">
          <a:xfrm>
            <a:off x="0" y="3933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60" name="Rectangle 28"/>
          <p:cNvSpPr>
            <a:spLocks noChangeArrowheads="1"/>
          </p:cNvSpPr>
          <p:nvPr/>
        </p:nvSpPr>
        <p:spPr bwMode="auto">
          <a:xfrm>
            <a:off x="0" y="3648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61" name="Rectangle 29"/>
          <p:cNvSpPr>
            <a:spLocks noChangeArrowheads="1"/>
          </p:cNvSpPr>
          <p:nvPr/>
        </p:nvSpPr>
        <p:spPr bwMode="auto">
          <a:xfrm>
            <a:off x="0" y="3648075"/>
            <a:ext cx="0" cy="0"/>
          </a:xfrm>
          <a:prstGeom prst="rect">
            <a:avLst/>
          </a:prstGeom>
          <a:solidFill>
            <a:schemeClr val="accent1"/>
          </a:solidFill>
          <a:ln w="9525">
            <a:solidFill>
              <a:schemeClr val="tx1"/>
            </a:solidFill>
            <a:miter lim="800000"/>
          </a:ln>
        </p:spPr>
        <p:txBody>
          <a:bodyPr wrap="none"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62" name="Rectangle 31"/>
          <p:cNvSpPr>
            <a:spLocks noChangeArrowheads="1"/>
          </p:cNvSpPr>
          <p:nvPr/>
        </p:nvSpPr>
        <p:spPr bwMode="auto">
          <a:xfrm>
            <a:off x="0" y="5276850"/>
            <a:ext cx="1200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endParaRPr lang="en-US" altLang="zh-CN" sz="1000">
              <a:solidFill>
                <a:schemeClr val="tx1"/>
              </a:solidFill>
            </a:endParaRPr>
          </a:p>
          <a:p>
            <a:pPr algn="l"/>
            <a:br>
              <a:rPr lang="en-US" altLang="zh-CN" sz="1000">
                <a:solidFill>
                  <a:schemeClr val="tx1"/>
                </a:solidFill>
              </a:rPr>
            </a:br>
            <a:r>
              <a:rPr lang="en-US" altLang="zh-CN" sz="1000">
                <a:solidFill>
                  <a:schemeClr val="tx1"/>
                </a:solidFill>
                <a:latin typeface="宋体" panose="02010600030101010101" pitchFamily="2" charset="-122"/>
              </a:rPr>
              <a:t>                </a:t>
            </a:r>
            <a:endParaRPr lang="en-US" altLang="zh-CN" sz="2400">
              <a:solidFill>
                <a:schemeClr val="tx1"/>
              </a:solidFill>
            </a:endParaRPr>
          </a:p>
        </p:txBody>
      </p:sp>
      <p:sp>
        <p:nvSpPr>
          <p:cNvPr id="91163" name="Rectangle 32"/>
          <p:cNvSpPr>
            <a:spLocks noChangeArrowheads="1"/>
          </p:cNvSpPr>
          <p:nvPr/>
        </p:nvSpPr>
        <p:spPr bwMode="auto">
          <a:xfrm>
            <a:off x="0" y="6254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396875" y="620688"/>
            <a:ext cx="8350250" cy="1323975"/>
          </a:xfrm>
        </p:spPr>
        <p:txBody>
          <a:bodyPr/>
          <a:lstStyle/>
          <a:p>
            <a:pPr marL="342900" indent="-342900"/>
            <a:r>
              <a:rPr lang="en-US" altLang="zh-CN" sz="3200" b="1" dirty="0">
                <a:latin typeface="Times New Roman" panose="02020603050405020304" pitchFamily="18" charset="0"/>
              </a:rPr>
              <a:t>4.4</a:t>
            </a:r>
            <a:r>
              <a:rPr lang="zh-CN" altLang="en-US" sz="3200" b="1" dirty="0">
                <a:latin typeface="Times New Roman" panose="02020603050405020304" pitchFamily="18" charset="0"/>
              </a:rPr>
              <a:t> </a:t>
            </a:r>
            <a:r>
              <a:rPr lang="zh-CN" altLang="en-US" sz="3600" b="1" dirty="0"/>
              <a:t>双闭环直流调速系统的弱磁控制</a:t>
            </a:r>
            <a:br>
              <a:rPr lang="zh-CN" altLang="en-US" sz="2400" b="1" dirty="0"/>
            </a:br>
            <a:endParaRPr lang="zh-CN" altLang="en-US" b="1" dirty="0">
              <a:latin typeface="Times New Roman" panose="02020603050405020304" pitchFamily="18" charset="0"/>
            </a:endParaRPr>
          </a:p>
        </p:txBody>
      </p:sp>
      <p:sp>
        <p:nvSpPr>
          <p:cNvPr id="92164" name="Rectangle 3"/>
          <p:cNvSpPr>
            <a:spLocks noGrp="1" noChangeArrowheads="1"/>
          </p:cNvSpPr>
          <p:nvPr>
            <p:ph idx="1"/>
          </p:nvPr>
        </p:nvSpPr>
        <p:spPr>
          <a:xfrm>
            <a:off x="611560" y="1772816"/>
            <a:ext cx="7846640" cy="4358109"/>
          </a:xfrm>
        </p:spPr>
        <p:txBody>
          <a:bodyPr/>
          <a:lstStyle/>
          <a:p>
            <a:pPr>
              <a:lnSpc>
                <a:spcPct val="90000"/>
              </a:lnSpc>
            </a:pPr>
            <a:r>
              <a:rPr lang="zh-CN" altLang="en-US" sz="2800" b="1" dirty="0">
                <a:latin typeface="Times New Roman" panose="02020603050405020304" pitchFamily="18" charset="0"/>
              </a:rPr>
              <a:t>为什么要进行弱 磁控制？</a:t>
            </a:r>
            <a:endParaRPr lang="en-US" altLang="zh-CN" sz="2800" b="1" dirty="0">
              <a:latin typeface="Times New Roman" panose="02020603050405020304" pitchFamily="18" charset="0"/>
            </a:endParaRPr>
          </a:p>
          <a:p>
            <a:pPr>
              <a:lnSpc>
                <a:spcPct val="90000"/>
              </a:lnSpc>
            </a:pPr>
            <a:endParaRPr lang="en-US" altLang="zh-CN" sz="2800" b="1" dirty="0">
              <a:latin typeface="Times New Roman" panose="02020603050405020304" pitchFamily="18" charset="0"/>
            </a:endParaRPr>
          </a:p>
          <a:p>
            <a:pPr>
              <a:lnSpc>
                <a:spcPct val="90000"/>
              </a:lnSpc>
            </a:pPr>
            <a:endParaRPr lang="en-US" altLang="zh-CN" sz="2800" b="1" dirty="0">
              <a:latin typeface="Times New Roman" panose="02020603050405020304" pitchFamily="18" charset="0"/>
            </a:endParaRPr>
          </a:p>
          <a:p>
            <a:pPr>
              <a:lnSpc>
                <a:spcPct val="90000"/>
              </a:lnSpc>
            </a:pPr>
            <a:r>
              <a:rPr lang="zh-CN" altLang="en-US" sz="2800" b="1" dirty="0">
                <a:latin typeface="Times New Roman" panose="02020603050405020304" pitchFamily="18" charset="0"/>
              </a:rPr>
              <a:t>变压与弱磁配合控制</a:t>
            </a:r>
            <a:endParaRPr lang="zh-CN" altLang="en-US" sz="2800" dirty="0">
              <a:latin typeface="Times New Roman" panose="02020603050405020304" pitchFamily="18" charset="0"/>
            </a:endParaRPr>
          </a:p>
        </p:txBody>
      </p:sp>
      <p:sp>
        <p:nvSpPr>
          <p:cNvPr id="92165" name="Text Box 152"/>
          <p:cNvSpPr txBox="1">
            <a:spLocks noChangeArrowheads="1"/>
          </p:cNvSpPr>
          <p:nvPr/>
        </p:nvSpPr>
        <p:spPr bwMode="auto">
          <a:xfrm>
            <a:off x="4857750" y="2428875"/>
            <a:ext cx="4071938" cy="3714750"/>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endParaRPr lang="en-US" altLang="zh-CN" sz="1000">
              <a:latin typeface="Calibri" panose="020F0502020204030204" pitchFamily="34" charset="0"/>
            </a:endParaRPr>
          </a:p>
          <a:p>
            <a:pPr algn="just" eaLnBrk="1" hangingPunct="1"/>
            <a:r>
              <a:rPr lang="zh-CN" altLang="en-US" sz="1000">
                <a:latin typeface="Calibri" panose="020F0502020204030204" pitchFamily="34" charset="0"/>
              </a:rPr>
              <a:t>          </a:t>
            </a:r>
            <a:r>
              <a:rPr lang="zh-CN" altLang="en-US" sz="1800">
                <a:latin typeface="Calibri" panose="020F0502020204030204" pitchFamily="34" charset="0"/>
              </a:rPr>
              <a:t>图</a:t>
            </a:r>
            <a:r>
              <a:rPr lang="en-US" altLang="zh-CN" sz="1800">
                <a:latin typeface="Calibri" panose="020F0502020204030204" pitchFamily="34" charset="0"/>
              </a:rPr>
              <a:t>4-32</a:t>
            </a:r>
            <a:r>
              <a:rPr lang="zh-CN" altLang="en-US" sz="1800">
                <a:latin typeface="Calibri" panose="020F0502020204030204" pitchFamily="34" charset="0"/>
              </a:rPr>
              <a:t>弱磁与调压配合控制特性</a:t>
            </a:r>
            <a:endParaRPr lang="zh-CN" altLang="zh-CN" sz="1800"/>
          </a:p>
        </p:txBody>
      </p:sp>
      <p:sp>
        <p:nvSpPr>
          <p:cNvPr id="9216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62" name="Picture 936"/>
          <p:cNvGraphicFramePr>
            <a:graphicFrameLocks noChangeAspect="1"/>
          </p:cNvGraphicFramePr>
          <p:nvPr/>
        </p:nvGraphicFramePr>
        <p:xfrm>
          <a:off x="4999428" y="2132856"/>
          <a:ext cx="4143375" cy="3332163"/>
        </p:xfrm>
        <a:graphic>
          <a:graphicData uri="http://schemas.openxmlformats.org/presentationml/2006/ole">
            <mc:AlternateContent xmlns:mc="http://schemas.openxmlformats.org/markup-compatibility/2006">
              <mc:Choice xmlns:v="urn:schemas-microsoft-com:vml" Requires="v">
                <p:oleObj spid="_x0000_s90302" name="" r:id="rId1" imgW="3894455" imgH="3126740" progId="Visio.Drawing.11">
                  <p:embed/>
                </p:oleObj>
              </mc:Choice>
              <mc:Fallback>
                <p:oleObj name="" r:id="rId1" imgW="3894455" imgH="3126740" progId="Visio.Drawing.11">
                  <p:embed/>
                  <p:pic>
                    <p:nvPicPr>
                      <p:cNvPr id="0" name="图片 9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428" y="2132856"/>
                        <a:ext cx="4143375" cy="333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标题 3"/>
          <p:cNvSpPr>
            <a:spLocks noGrp="1"/>
          </p:cNvSpPr>
          <p:nvPr>
            <p:ph type="title"/>
          </p:nvPr>
        </p:nvSpPr>
        <p:spPr/>
        <p:txBody>
          <a:bodyPr/>
          <a:lstStyle/>
          <a:p>
            <a:endParaRPr lang="zh-CN" altLang="en-US"/>
          </a:p>
        </p:txBody>
      </p:sp>
      <p:sp>
        <p:nvSpPr>
          <p:cNvPr id="158722" name="Rectangle 3"/>
          <p:cNvSpPr>
            <a:spLocks noGrp="1" noChangeArrowheads="1"/>
          </p:cNvSpPr>
          <p:nvPr>
            <p:ph idx="1"/>
          </p:nvPr>
        </p:nvSpPr>
        <p:spPr>
          <a:xfrm>
            <a:off x="539750" y="1905000"/>
            <a:ext cx="8483600" cy="4191000"/>
          </a:xfrm>
        </p:spPr>
        <p:txBody>
          <a:bodyPr/>
          <a:lstStyle/>
          <a:p>
            <a:r>
              <a:rPr lang="zh-CN" altLang="en-US" b="1" dirty="0">
                <a:latin typeface="Times New Roman" panose="02020603050405020304" pitchFamily="18" charset="0"/>
              </a:rPr>
              <a:t>把调压与弱磁的给定装置统一成一个电位器，弱磁升速靠系统内部的信号自动进行。</a:t>
            </a:r>
            <a:endParaRPr lang="zh-CN" altLang="en-US" b="1" dirty="0">
              <a:latin typeface="Times New Roman" panose="02020603050405020304" pitchFamily="18" charset="0"/>
            </a:endParaRPr>
          </a:p>
          <a:p>
            <a:r>
              <a:rPr lang="zh-CN" altLang="en-US" b="1" dirty="0">
                <a:latin typeface="Times New Roman" panose="02020603050405020304" pitchFamily="18" charset="0"/>
              </a:rPr>
              <a:t>在基速以下，应该在满磁的条件下调节电压，在基速以上，应该在额定电压下调节励磁，因此存在恒转矩的变压调速和恒功率的弱磁调速两个不同的区段。</a:t>
            </a:r>
            <a:endParaRPr lang="zh-CN" altLang="en-US" b="1" dirty="0">
              <a:latin typeface="Times New Roman" panose="02020603050405020304" pitchFamily="18" charset="0"/>
            </a:endParaRPr>
          </a:p>
          <a:p>
            <a:r>
              <a:rPr lang="zh-CN" altLang="en-US" b="1" dirty="0">
                <a:latin typeface="Times New Roman" panose="02020603050405020304" pitchFamily="18" charset="0"/>
              </a:rPr>
              <a:t>选择一种合适的控制方法，可以在这两个区段中交替工作，也能从一个区段平滑地过渡到另一个区段中去，</a:t>
            </a:r>
            <a:endParaRPr lang="zh-CN" altLang="en-US" b="1" dirty="0">
              <a:latin typeface="Times New Roman" panose="02020603050405020304"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标题 1"/>
          <p:cNvSpPr>
            <a:spLocks noGrp="1"/>
          </p:cNvSpPr>
          <p:nvPr>
            <p:ph type="title"/>
          </p:nvPr>
        </p:nvSpPr>
        <p:spPr>
          <a:xfrm>
            <a:off x="611560" y="548680"/>
            <a:ext cx="8162925" cy="1446212"/>
          </a:xfrm>
        </p:spPr>
        <p:txBody>
          <a:bodyPr/>
          <a:lstStyle/>
          <a:p>
            <a:r>
              <a:rPr lang="zh-CN" altLang="en-US" b="1"/>
              <a:t>励磁电流的闭环控制</a:t>
            </a:r>
            <a:br>
              <a:rPr lang="zh-CN" altLang="en-US" b="1"/>
            </a:br>
            <a:endParaRPr lang="zh-CN" altLang="en-US"/>
          </a:p>
        </p:txBody>
      </p:sp>
      <p:sp>
        <p:nvSpPr>
          <p:cNvPr id="93188" name="内容占位符 2"/>
          <p:cNvSpPr>
            <a:spLocks noGrp="1"/>
          </p:cNvSpPr>
          <p:nvPr>
            <p:ph idx="1"/>
          </p:nvPr>
        </p:nvSpPr>
        <p:spPr/>
        <p:txBody>
          <a:bodyPr/>
          <a:lstStyle/>
          <a:p>
            <a:endParaRPr lang="zh-CN" altLang="en-US" b="1" dirty="0"/>
          </a:p>
        </p:txBody>
      </p:sp>
      <p:sp>
        <p:nvSpPr>
          <p:cNvPr id="93189" name="Text Box 193"/>
          <p:cNvSpPr txBox="1">
            <a:spLocks noChangeArrowheads="1"/>
          </p:cNvSpPr>
          <p:nvPr/>
        </p:nvSpPr>
        <p:spPr bwMode="auto">
          <a:xfrm>
            <a:off x="1043608" y="1412776"/>
            <a:ext cx="7429500" cy="4429125"/>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000">
              <a:latin typeface="宋体" panose="02010600030101010101" pitchFamily="2" charset="-122"/>
            </a:endParaRPr>
          </a:p>
          <a:p>
            <a:pPr eaLnBrk="1" hangingPunct="1"/>
            <a:endParaRPr lang="en-US" altLang="zh-CN" sz="1800">
              <a:latin typeface="宋体" panose="02010600030101010101" pitchFamily="2" charset="-122"/>
            </a:endParaRPr>
          </a:p>
          <a:p>
            <a:pPr eaLnBrk="1" hangingPunct="1"/>
            <a:r>
              <a:rPr lang="zh-CN" altLang="en-US" sz="1800">
                <a:latin typeface="宋体" panose="02010600030101010101" pitchFamily="2" charset="-122"/>
              </a:rPr>
              <a:t>图</a:t>
            </a:r>
            <a:r>
              <a:rPr lang="en-US" altLang="zh-CN" sz="1800">
                <a:latin typeface="宋体" panose="02010600030101010101" pitchFamily="2" charset="-122"/>
              </a:rPr>
              <a:t>4-33 	</a:t>
            </a:r>
            <a:r>
              <a:rPr lang="zh-CN" altLang="en-US" sz="1800">
                <a:latin typeface="宋体" panose="02010600030101010101" pitchFamily="2" charset="-122"/>
              </a:rPr>
              <a:t>带有励磁电流闭环的弱磁与调压配合控制直流调速系统</a:t>
            </a:r>
            <a:endParaRPr lang="zh-CN" altLang="en-US" sz="1800"/>
          </a:p>
          <a:p>
            <a:pPr eaLnBrk="1" hangingPunct="1"/>
            <a:r>
              <a:rPr lang="en-US" altLang="zh-CN" sz="1800">
                <a:latin typeface="Calibri" panose="020F0502020204030204" pitchFamily="34" charset="0"/>
              </a:rPr>
              <a:t>AFR—</a:t>
            </a:r>
            <a:r>
              <a:rPr lang="zh-CN" altLang="en-US" sz="1800">
                <a:latin typeface="Calibri" panose="020F0502020204030204" pitchFamily="34" charset="0"/>
              </a:rPr>
              <a:t>励磁电流调节器  </a:t>
            </a:r>
            <a:r>
              <a:rPr lang="en-US" altLang="zh-CN" sz="1800">
                <a:latin typeface="Calibri" panose="020F0502020204030204" pitchFamily="34" charset="0"/>
              </a:rPr>
              <a:t>UPEF—</a:t>
            </a:r>
            <a:r>
              <a:rPr lang="zh-CN" altLang="en-US" sz="1800">
                <a:latin typeface="Calibri" panose="020F0502020204030204" pitchFamily="34" charset="0"/>
              </a:rPr>
              <a:t>励磁电力电子变换器</a:t>
            </a:r>
            <a:endParaRPr lang="zh-CN" altLang="en-US" sz="1800"/>
          </a:p>
          <a:p>
            <a:pPr eaLnBrk="1" hangingPunct="1"/>
            <a:r>
              <a:rPr lang="en-US" altLang="zh-CN" sz="1800">
                <a:latin typeface="Calibri" panose="020F0502020204030204" pitchFamily="34" charset="0"/>
              </a:rPr>
              <a:t>TAF—</a:t>
            </a:r>
            <a:r>
              <a:rPr lang="zh-CN" altLang="en-US" sz="1800">
                <a:latin typeface="Calibri" panose="020F0502020204030204" pitchFamily="34" charset="0"/>
              </a:rPr>
              <a:t>励磁电流互感器</a:t>
            </a:r>
            <a:endParaRPr lang="zh-CN" altLang="en-US" sz="1800"/>
          </a:p>
          <a:p>
            <a:pPr eaLnBrk="1" hangingPunct="1"/>
            <a:endParaRPr lang="zh-CN" altLang="zh-CN"/>
          </a:p>
        </p:txBody>
      </p:sp>
      <p:sp>
        <p:nvSpPr>
          <p:cNvPr id="931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86" name="Picture 981"/>
          <p:cNvGraphicFramePr>
            <a:graphicFrameLocks noChangeAspect="1"/>
          </p:cNvGraphicFramePr>
          <p:nvPr/>
        </p:nvGraphicFramePr>
        <p:xfrm>
          <a:off x="1821656" y="1412776"/>
          <a:ext cx="5500687" cy="3305175"/>
        </p:xfrm>
        <a:graphic>
          <a:graphicData uri="http://schemas.openxmlformats.org/presentationml/2006/ole">
            <mc:AlternateContent xmlns:mc="http://schemas.openxmlformats.org/markup-compatibility/2006">
              <mc:Choice xmlns:v="urn:schemas-microsoft-com:vml" Requires="v">
                <p:oleObj spid="_x0000_s91326" name="" r:id="rId1" imgW="6592570" imgH="3905885" progId="Visio.Drawing.11">
                  <p:embed/>
                </p:oleObj>
              </mc:Choice>
              <mc:Fallback>
                <p:oleObj name="" r:id="rId1" imgW="6592570" imgH="3905885" progId="Visio.Drawing.11">
                  <p:embed/>
                  <p:pic>
                    <p:nvPicPr>
                      <p:cNvPr id="0" name="图片 91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656" y="1412776"/>
                        <a:ext cx="5500687" cy="330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zh-CN" altLang="en-US" b="1">
                <a:latin typeface="Times New Roman" panose="02020603050405020304" pitchFamily="18" charset="0"/>
              </a:rPr>
              <a:t>励磁控制系统 </a:t>
            </a:r>
            <a:endParaRPr lang="zh-CN" altLang="en-US" b="1">
              <a:latin typeface="Times New Roman" panose="02020603050405020304" pitchFamily="18" charset="0"/>
            </a:endParaRPr>
          </a:p>
        </p:txBody>
      </p:sp>
      <p:sp>
        <p:nvSpPr>
          <p:cNvPr id="94213" name="Rectangle 3"/>
          <p:cNvSpPr>
            <a:spLocks noGrp="1" noChangeArrowheads="1"/>
          </p:cNvSpPr>
          <p:nvPr>
            <p:ph idx="1"/>
          </p:nvPr>
        </p:nvSpPr>
        <p:spPr/>
        <p:txBody>
          <a:bodyPr/>
          <a:lstStyle/>
          <a:p>
            <a:r>
              <a:rPr lang="zh-CN" altLang="en-US" dirty="0">
                <a:latin typeface="Times New Roman" panose="02020603050405020304" pitchFamily="18" charset="0"/>
              </a:rPr>
              <a:t>在原先转速、电流双闭环系统的基础上，</a:t>
            </a:r>
            <a:r>
              <a:rPr lang="zh-CN" altLang="en-US" dirty="0"/>
              <a:t>采用励磁电流闭环控制弱磁程度。</a:t>
            </a:r>
            <a:endParaRPr lang="zh-CN" altLang="en-US" dirty="0">
              <a:latin typeface="Times New Roman" panose="02020603050405020304" pitchFamily="18" charset="0"/>
            </a:endParaRPr>
          </a:p>
          <a:p>
            <a:r>
              <a:rPr lang="zh-CN" altLang="en-US" dirty="0"/>
              <a:t>当转速升到额定转速</a:t>
            </a:r>
            <a:r>
              <a:rPr lang="en-US" altLang="zh-CN" dirty="0"/>
              <a:t> </a:t>
            </a:r>
            <a:r>
              <a:rPr lang="zh-CN" altLang="en-US" dirty="0"/>
              <a:t>以上时，将根据感应电动势不变的原则，逐步减小励磁电流给定</a:t>
            </a:r>
            <a:r>
              <a:rPr lang="en-US" altLang="zh-CN" dirty="0"/>
              <a:t> </a:t>
            </a:r>
            <a:r>
              <a:rPr lang="zh-CN" altLang="en-US" dirty="0"/>
              <a:t>，在励磁电流闭环控制作用下，励磁电流       </a:t>
            </a:r>
            <a:r>
              <a:rPr lang="en-US" altLang="zh-CN" dirty="0"/>
              <a:t>     </a:t>
            </a:r>
            <a:r>
              <a:rPr lang="zh-CN" altLang="en-US" dirty="0"/>
              <a:t>，气隙磁通</a:t>
            </a:r>
            <a:r>
              <a:rPr lang="en-US" altLang="zh-CN" dirty="0"/>
              <a:t> </a:t>
            </a:r>
            <a:r>
              <a:rPr lang="zh-CN" altLang="en-US" dirty="0"/>
              <a:t>    小于额定磁通</a:t>
            </a:r>
            <a:r>
              <a:rPr lang="en-US" altLang="zh-CN" dirty="0"/>
              <a:t> </a:t>
            </a:r>
            <a:r>
              <a:rPr lang="zh-CN" altLang="en-US" dirty="0"/>
              <a:t>，电动机工作在弱磁状态，实现基速以上的调速。</a:t>
            </a:r>
            <a:endParaRPr lang="zh-CN" altLang="en-US" dirty="0"/>
          </a:p>
        </p:txBody>
      </p:sp>
      <p:sp>
        <p:nvSpPr>
          <p:cNvPr id="942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0" name="Picture 788"/>
          <p:cNvGraphicFramePr>
            <a:graphicFrameLocks noChangeAspect="1"/>
          </p:cNvGraphicFramePr>
          <p:nvPr/>
        </p:nvGraphicFramePr>
        <p:xfrm>
          <a:off x="6228184" y="3140968"/>
          <a:ext cx="1071562" cy="487362"/>
        </p:xfrm>
        <a:graphic>
          <a:graphicData uri="http://schemas.openxmlformats.org/presentationml/2006/ole">
            <mc:AlternateContent xmlns:mc="http://schemas.openxmlformats.org/markup-compatibility/2006">
              <mc:Choice xmlns:v="urn:schemas-microsoft-com:vml" Requires="v">
                <p:oleObj spid="_x0000_s92538" name="" r:id="rId1" imgW="520700" imgH="241300" progId="Equation.DSMT4">
                  <p:embed/>
                </p:oleObj>
              </mc:Choice>
              <mc:Fallback>
                <p:oleObj name="" r:id="rId1" imgW="520700" imgH="241300" progId="Equation.DSMT4">
                  <p:embed/>
                  <p:pic>
                    <p:nvPicPr>
                      <p:cNvPr id="0" name="图片 925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140968"/>
                        <a:ext cx="10715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1" name="Picture 789"/>
          <p:cNvGraphicFramePr>
            <a:graphicFrameLocks noChangeAspect="1"/>
          </p:cNvGraphicFramePr>
          <p:nvPr/>
        </p:nvGraphicFramePr>
        <p:xfrm>
          <a:off x="2123728" y="3645024"/>
          <a:ext cx="285750" cy="285750"/>
        </p:xfrm>
        <a:graphic>
          <a:graphicData uri="http://schemas.openxmlformats.org/presentationml/2006/ole">
            <mc:AlternateContent xmlns:mc="http://schemas.openxmlformats.org/markup-compatibility/2006">
              <mc:Choice xmlns:v="urn:schemas-microsoft-com:vml" Requires="v">
                <p:oleObj spid="_x0000_s92539" name="" r:id="rId3" imgW="165100" imgH="152400" progId="Equation.3">
                  <p:embed/>
                </p:oleObj>
              </mc:Choice>
              <mc:Fallback>
                <p:oleObj name="" r:id="rId3" imgW="165100" imgH="152400" progId="Equation.3">
                  <p:embed/>
                  <p:pic>
                    <p:nvPicPr>
                      <p:cNvPr id="0" name="图片 925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645024"/>
                        <a:ext cx="2857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标题 1"/>
          <p:cNvSpPr>
            <a:spLocks noGrp="1"/>
          </p:cNvSpPr>
          <p:nvPr>
            <p:ph type="title"/>
          </p:nvPr>
        </p:nvSpPr>
        <p:spPr/>
        <p:txBody>
          <a:bodyPr/>
          <a:lstStyle/>
          <a:p>
            <a:endParaRPr lang="zh-CN" altLang="en-US"/>
          </a:p>
        </p:txBody>
      </p:sp>
      <p:sp>
        <p:nvSpPr>
          <p:cNvPr id="95238" name="内容占位符 2"/>
          <p:cNvSpPr>
            <a:spLocks noGrp="1"/>
          </p:cNvSpPr>
          <p:nvPr>
            <p:ph idx="1"/>
          </p:nvPr>
        </p:nvSpPr>
        <p:spPr/>
        <p:txBody>
          <a:bodyPr/>
          <a:lstStyle/>
          <a:p>
            <a:r>
              <a:rPr lang="zh-CN" altLang="en-US"/>
              <a:t>弱磁控制时的直流电动机模型</a:t>
            </a:r>
            <a:r>
              <a:rPr lang="en-US" altLang="zh-CN"/>
              <a:t>-</a:t>
            </a:r>
            <a:r>
              <a:rPr lang="zh-CN" altLang="en-US"/>
              <a:t>非线性：参数</a:t>
            </a:r>
            <a:r>
              <a:rPr lang="en-US" altLang="zh-CN"/>
              <a:t>  </a:t>
            </a:r>
            <a:r>
              <a:rPr lang="zh-CN" altLang="en-US"/>
              <a:t>和</a:t>
            </a:r>
            <a:r>
              <a:rPr lang="en-US" altLang="zh-CN"/>
              <a:t> </a:t>
            </a:r>
            <a:r>
              <a:rPr lang="zh-CN" altLang="en-US"/>
              <a:t>  都不能再看作常数，</a:t>
            </a:r>
            <a:endParaRPr lang="zh-CN" altLang="en-US"/>
          </a:p>
        </p:txBody>
      </p:sp>
      <p:sp>
        <p:nvSpPr>
          <p:cNvPr id="95239" name="Text Box 154"/>
          <p:cNvSpPr txBox="1">
            <a:spLocks noChangeArrowheads="1"/>
          </p:cNvSpPr>
          <p:nvPr/>
        </p:nvSpPr>
        <p:spPr bwMode="auto">
          <a:xfrm>
            <a:off x="1643063" y="2348880"/>
            <a:ext cx="5657850" cy="3429000"/>
          </a:xfrm>
          <a:prstGeom prst="rect">
            <a:avLst/>
          </a:prstGeom>
          <a:solidFill>
            <a:srgbClr val="FFFFFF"/>
          </a:solidFill>
          <a:ln w="9525">
            <a:solidFill>
              <a:srgbClr val="000000"/>
            </a:solidFill>
            <a:miter lim="800000"/>
          </a:ln>
        </p:spPr>
        <p:txBody>
          <a:bodyPr wrap="none"/>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dirty="0"/>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endParaRPr lang="en-US" altLang="zh-CN" sz="1000" dirty="0">
              <a:latin typeface="Calibri" panose="020F0502020204030204" pitchFamily="34" charset="0"/>
            </a:endParaRPr>
          </a:p>
          <a:p>
            <a:pPr eaLnBrk="1" hangingPunct="1"/>
            <a:r>
              <a:rPr lang="zh-CN" altLang="en-US" sz="1800" dirty="0">
                <a:solidFill>
                  <a:srgbClr val="C00000"/>
                </a:solidFill>
                <a:latin typeface="Calibri" panose="020F0502020204030204" pitchFamily="34" charset="0"/>
              </a:rPr>
              <a:t>图</a:t>
            </a:r>
            <a:r>
              <a:rPr lang="en-US" altLang="zh-CN" sz="1800" dirty="0">
                <a:solidFill>
                  <a:srgbClr val="C00000"/>
                </a:solidFill>
                <a:latin typeface="Calibri" panose="020F0502020204030204" pitchFamily="34" charset="0"/>
              </a:rPr>
              <a:t>4-34	</a:t>
            </a:r>
            <a:r>
              <a:rPr lang="zh-CN" altLang="en-US" sz="1800" dirty="0">
                <a:solidFill>
                  <a:srgbClr val="C00000"/>
                </a:solidFill>
                <a:latin typeface="Calibri" panose="020F0502020204030204" pitchFamily="34" charset="0"/>
              </a:rPr>
              <a:t>弱磁过程直流电动机的动态结构图</a:t>
            </a:r>
            <a:endParaRPr lang="zh-CN" altLang="zh-CN" sz="1800" dirty="0">
              <a:solidFill>
                <a:srgbClr val="C00000"/>
              </a:solidFill>
            </a:endParaRPr>
          </a:p>
        </p:txBody>
      </p:sp>
      <p:sp>
        <p:nvSpPr>
          <p:cNvPr id="952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5234" name="Object 3"/>
          <p:cNvGraphicFramePr>
            <a:graphicFrameLocks noChangeAspect="1"/>
          </p:cNvGraphicFramePr>
          <p:nvPr/>
        </p:nvGraphicFramePr>
        <p:xfrm>
          <a:off x="1643063" y="2636912"/>
          <a:ext cx="5715000" cy="2138362"/>
        </p:xfrm>
        <a:graphic>
          <a:graphicData uri="http://schemas.openxmlformats.org/presentationml/2006/ole">
            <mc:AlternateContent xmlns:mc="http://schemas.openxmlformats.org/markup-compatibility/2006">
              <mc:Choice xmlns:v="urn:schemas-microsoft-com:vml" Requires="v">
                <p:oleObj spid="_x0000_s93747" name="" r:id="rId1" imgW="4716145" imgH="1727835" progId="Visio.Drawing.11">
                  <p:embed/>
                </p:oleObj>
              </mc:Choice>
              <mc:Fallback>
                <p:oleObj name="" r:id="rId1" imgW="4716145" imgH="1727835" progId="Visio.Drawing.11">
                  <p:embed/>
                  <p:pic>
                    <p:nvPicPr>
                      <p:cNvPr id="0" name="图片 937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636912"/>
                        <a:ext cx="5715000" cy="213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5235" name="Picture 791"/>
          <p:cNvGraphicFramePr>
            <a:graphicFrameLocks noChangeAspect="1"/>
          </p:cNvGraphicFramePr>
          <p:nvPr/>
        </p:nvGraphicFramePr>
        <p:xfrm>
          <a:off x="683568" y="1700808"/>
          <a:ext cx="327025" cy="342900"/>
        </p:xfrm>
        <a:graphic>
          <a:graphicData uri="http://schemas.openxmlformats.org/presentationml/2006/ole">
            <mc:AlternateContent xmlns:mc="http://schemas.openxmlformats.org/markup-compatibility/2006">
              <mc:Choice xmlns:v="urn:schemas-microsoft-com:vml" Requires="v">
                <p:oleObj spid="_x0000_s93748" name="公式" r:id="rId3" imgW="190500" imgH="203200" progId="Equation.3">
                  <p:embed/>
                </p:oleObj>
              </mc:Choice>
              <mc:Fallback>
                <p:oleObj name="公式" r:id="rId3" imgW="190500" imgH="203200" progId="Equation.3">
                  <p:embed/>
                  <p:pic>
                    <p:nvPicPr>
                      <p:cNvPr id="0" name="图片 93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700808"/>
                        <a:ext cx="3270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6" name="Object 8"/>
          <p:cNvGraphicFramePr>
            <a:graphicFrameLocks noChangeAspect="1"/>
          </p:cNvGraphicFramePr>
          <p:nvPr/>
        </p:nvGraphicFramePr>
        <p:xfrm>
          <a:off x="1273175" y="1700808"/>
          <a:ext cx="369888" cy="385762"/>
        </p:xfrm>
        <a:graphic>
          <a:graphicData uri="http://schemas.openxmlformats.org/presentationml/2006/ole">
            <mc:AlternateContent xmlns:mc="http://schemas.openxmlformats.org/markup-compatibility/2006">
              <mc:Choice xmlns:v="urn:schemas-microsoft-com:vml" Requires="v">
                <p:oleObj spid="_x0000_s93749" name="公式" r:id="rId5" imgW="215900" imgH="228600" progId="Equation.3">
                  <p:embed/>
                </p:oleObj>
              </mc:Choice>
              <mc:Fallback>
                <p:oleObj name="公式" r:id="rId5" imgW="215900" imgH="228600" progId="Equation.3">
                  <p:embed/>
                  <p:pic>
                    <p:nvPicPr>
                      <p:cNvPr id="0" name="图片 937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175" y="1700808"/>
                        <a:ext cx="369888"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871538" y="433388"/>
            <a:ext cx="8162925" cy="1190625"/>
          </a:xfrm>
        </p:spPr>
        <p:txBody>
          <a:bodyPr/>
          <a:lstStyle/>
          <a:p>
            <a:pPr marL="838200" indent="-838200" eaLnBrk="1" hangingPunct="1"/>
            <a:r>
              <a:rPr lang="en-US" altLang="zh-CN" sz="3600" b="1" dirty="0">
                <a:latin typeface="Times New Roman" panose="02020603050405020304" pitchFamily="18" charset="0"/>
              </a:rPr>
              <a:t>4.5   </a:t>
            </a:r>
            <a:r>
              <a:rPr lang="zh-CN" altLang="en-US" sz="3600" b="1" dirty="0">
                <a:latin typeface="Times New Roman" panose="02020603050405020304" pitchFamily="18" charset="0"/>
              </a:rPr>
              <a:t>转速、电流反馈控制直流调速系统的仿真</a:t>
            </a:r>
            <a:endParaRPr lang="zh-CN" altLang="en-US" sz="3600" b="1" dirty="0">
              <a:latin typeface="Times New Roman" panose="02020603050405020304" pitchFamily="18" charset="0"/>
            </a:endParaRPr>
          </a:p>
        </p:txBody>
      </p:sp>
      <p:sp>
        <p:nvSpPr>
          <p:cNvPr id="159747" name="Rectangle 3"/>
          <p:cNvSpPr>
            <a:spLocks noGrp="1" noChangeArrowheads="1"/>
          </p:cNvSpPr>
          <p:nvPr>
            <p:ph idx="1"/>
          </p:nvPr>
        </p:nvSpPr>
        <p:spPr>
          <a:xfrm>
            <a:off x="611560" y="1700808"/>
            <a:ext cx="7848600" cy="4829175"/>
          </a:xfrm>
        </p:spPr>
        <p:txBody>
          <a:bodyPr/>
          <a:lstStyle/>
          <a:p>
            <a:pPr eaLnBrk="1" hangingPunct="1">
              <a:spcBef>
                <a:spcPts val="1200"/>
              </a:spcBef>
            </a:pPr>
            <a:r>
              <a:rPr lang="zh-CN" altLang="en-US" sz="2800" dirty="0">
                <a:latin typeface="Times New Roman" panose="02020603050405020304" pitchFamily="18" charset="0"/>
              </a:rPr>
              <a:t>采用了转速、电流反馈控制直流调速系统，设计者要选择</a:t>
            </a:r>
            <a:r>
              <a:rPr lang="en-US" altLang="zh-CN" sz="2800" dirty="0">
                <a:latin typeface="Times New Roman" panose="02020603050405020304" pitchFamily="18" charset="0"/>
              </a:rPr>
              <a:t>ASR</a:t>
            </a:r>
            <a:r>
              <a:rPr lang="zh-CN" altLang="en-US" sz="2800" dirty="0">
                <a:latin typeface="Times New Roman" panose="02020603050405020304" pitchFamily="18" charset="0"/>
              </a:rPr>
              <a:t>和</a:t>
            </a:r>
            <a:r>
              <a:rPr lang="en-US" altLang="zh-CN" sz="2800" dirty="0">
                <a:latin typeface="Times New Roman" panose="02020603050405020304" pitchFamily="18" charset="0"/>
              </a:rPr>
              <a:t>ACR</a:t>
            </a:r>
            <a:r>
              <a:rPr lang="zh-CN" altLang="en-US" sz="2800" dirty="0">
                <a:latin typeface="Times New Roman" panose="02020603050405020304" pitchFamily="18" charset="0"/>
              </a:rPr>
              <a:t>两个调节器的</a:t>
            </a:r>
            <a:r>
              <a:rPr lang="en-US" altLang="zh-CN" sz="2800" dirty="0">
                <a:latin typeface="Times New Roman" panose="02020603050405020304" pitchFamily="18" charset="0"/>
              </a:rPr>
              <a:t>PI</a:t>
            </a:r>
            <a:r>
              <a:rPr lang="zh-CN" altLang="en-US" sz="2800" dirty="0">
                <a:latin typeface="Times New Roman" panose="02020603050405020304" pitchFamily="18" charset="0"/>
              </a:rPr>
              <a:t>参数，有效的方法是使用调节器的工程设计方法。</a:t>
            </a:r>
            <a:endParaRPr lang="zh-CN" altLang="en-US" sz="2800" dirty="0">
              <a:latin typeface="Times New Roman" panose="02020603050405020304" pitchFamily="18" charset="0"/>
            </a:endParaRPr>
          </a:p>
          <a:p>
            <a:pPr eaLnBrk="1" hangingPunct="1">
              <a:spcBef>
                <a:spcPts val="1200"/>
              </a:spcBef>
            </a:pPr>
            <a:r>
              <a:rPr lang="zh-CN" altLang="en-US" sz="2800" dirty="0"/>
              <a:t>为了使调节器参数进一步优化，可用</a:t>
            </a:r>
            <a:r>
              <a:rPr lang="en-US" altLang="zh-CN" sz="2800" dirty="0" err="1"/>
              <a:t>Matlab</a:t>
            </a:r>
            <a:r>
              <a:rPr lang="zh-CN" altLang="en-US" sz="2800" dirty="0"/>
              <a:t>仿真软件构建双闭环直流调速系统的仿真平台，观测转速和电流的仿真波形，检查系统控制性能，并对参数作进一步细调。</a:t>
            </a:r>
            <a:endParaRPr lang="en-US" altLang="zh-CN" sz="2800" dirty="0"/>
          </a:p>
          <a:p>
            <a:pPr eaLnBrk="1" hangingPunct="1">
              <a:spcBef>
                <a:spcPts val="1200"/>
              </a:spcBef>
            </a:pPr>
            <a:r>
              <a:rPr lang="zh-CN" altLang="en-US" sz="2800" dirty="0"/>
              <a:t>学习在</a:t>
            </a:r>
            <a:r>
              <a:rPr lang="en-US" altLang="zh-CN" sz="2800" dirty="0" err="1"/>
              <a:t>Matlab</a:t>
            </a:r>
            <a:r>
              <a:rPr lang="en-US" altLang="zh-CN" sz="2800" dirty="0"/>
              <a:t>/SIMULINK</a:t>
            </a:r>
            <a:r>
              <a:rPr lang="zh-CN" altLang="en-US" sz="2800" dirty="0"/>
              <a:t>仿真平台下双闭环直流调速系统的仿真分析方法</a:t>
            </a:r>
            <a:endParaRPr lang="zh-CN" altLang="en-US" sz="2800" dirty="0"/>
          </a:p>
          <a:p>
            <a:pPr eaLnBrk="1" hangingPunct="1"/>
            <a:endParaRPr lang="zh-CN" altLang="en-US" dirty="0">
              <a:latin typeface="Times New Roman" panose="02020603050405020304"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871538" y="982663"/>
            <a:ext cx="8162925" cy="641350"/>
          </a:xfrm>
        </p:spPr>
        <p:txBody>
          <a:bodyPr/>
          <a:lstStyle/>
          <a:p>
            <a:pPr eaLnBrk="1" hangingPunct="1"/>
            <a:r>
              <a:rPr lang="en-US" altLang="zh-CN" sz="3600">
                <a:latin typeface="Times New Roman" panose="02020603050405020304" pitchFamily="18" charset="0"/>
              </a:rPr>
              <a:t>1.1</a:t>
            </a:r>
            <a:r>
              <a:rPr lang="zh-CN" altLang="en-US" sz="3600">
                <a:latin typeface="Times New Roman" panose="02020603050405020304" pitchFamily="18" charset="0"/>
              </a:rPr>
              <a:t>．电流环的仿真</a:t>
            </a:r>
            <a:endParaRPr lang="zh-CN" altLang="en-US" sz="3600">
              <a:latin typeface="Times New Roman" panose="02020603050405020304" pitchFamily="18" charset="0"/>
            </a:endParaRPr>
          </a:p>
        </p:txBody>
      </p:sp>
      <p:sp>
        <p:nvSpPr>
          <p:cNvPr id="160771" name="Text Box 5"/>
          <p:cNvSpPr txBox="1">
            <a:spLocks noChangeArrowheads="1"/>
          </p:cNvSpPr>
          <p:nvPr/>
        </p:nvSpPr>
        <p:spPr bwMode="auto">
          <a:xfrm>
            <a:off x="1908175" y="6308725"/>
            <a:ext cx="532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latin typeface="Calibri" panose="020F0502020204030204" pitchFamily="34" charset="0"/>
              </a:rPr>
              <a:t>图</a:t>
            </a:r>
            <a:r>
              <a:rPr lang="en-US" altLang="zh-CN">
                <a:solidFill>
                  <a:schemeClr val="tx1"/>
                </a:solidFill>
                <a:latin typeface="Calibri" panose="020F0502020204030204" pitchFamily="34" charset="0"/>
              </a:rPr>
              <a:t>4-35	</a:t>
            </a:r>
            <a:r>
              <a:rPr lang="zh-CN" altLang="en-US">
                <a:solidFill>
                  <a:schemeClr val="tx1"/>
                </a:solidFill>
                <a:latin typeface="宋体" panose="02010600030101010101" pitchFamily="2" charset="-122"/>
              </a:rPr>
              <a:t>电流环的仿真模型</a:t>
            </a:r>
            <a:endParaRPr lang="zh-CN" altLang="en-US">
              <a:solidFill>
                <a:schemeClr val="tx1"/>
              </a:solidFill>
            </a:endParaRPr>
          </a:p>
        </p:txBody>
      </p:sp>
      <p:sp>
        <p:nvSpPr>
          <p:cNvPr id="160772" name="Text Box 166"/>
          <p:cNvSpPr txBox="1">
            <a:spLocks noChangeArrowheads="1"/>
          </p:cNvSpPr>
          <p:nvPr/>
        </p:nvSpPr>
        <p:spPr bwMode="auto">
          <a:xfrm>
            <a:off x="214313" y="1928813"/>
            <a:ext cx="8786812" cy="3786187"/>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800">
              <a:solidFill>
                <a:srgbClr val="C00000"/>
              </a:solidFill>
              <a:latin typeface="Calibri" panose="020F0502020204030204" pitchFamily="34" charset="0"/>
            </a:endParaRPr>
          </a:p>
        </p:txBody>
      </p:sp>
      <p:pic>
        <p:nvPicPr>
          <p:cNvPr id="160773" name="Picture 2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0" y="2000250"/>
            <a:ext cx="86995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4" name="AutoShape 6"/>
          <p:cNvSpPr>
            <a:spLocks noChangeArrowheads="1"/>
          </p:cNvSpPr>
          <p:nvPr/>
        </p:nvSpPr>
        <p:spPr bwMode="auto">
          <a:xfrm>
            <a:off x="6767513" y="428625"/>
            <a:ext cx="2376487" cy="714375"/>
          </a:xfrm>
          <a:prstGeom prst="wedgeRoundRectCallout">
            <a:avLst>
              <a:gd name="adj1" fmla="val -36676"/>
              <a:gd name="adj2" fmla="val 254630"/>
              <a:gd name="adj3" fmla="val 16667"/>
            </a:avLst>
          </a:prstGeom>
          <a:solidFill>
            <a:schemeClr val="accent1"/>
          </a:solidFill>
          <a:ln w="9525">
            <a:solidFill>
              <a:schemeClr val="folHlink"/>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00000"/>
                </a:solidFill>
              </a:rPr>
              <a:t>暂不考虑反电动势变化的动态影响 </a:t>
            </a:r>
            <a:endParaRPr lang="zh-CN" altLang="en-US" dirty="0">
              <a:solidFill>
                <a:srgbClr val="C00000"/>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p:txBody>
          <a:bodyPr/>
          <a:lstStyle/>
          <a:p>
            <a:endParaRPr lang="zh-CN" altLang="en-US"/>
          </a:p>
        </p:txBody>
      </p:sp>
      <p:sp>
        <p:nvSpPr>
          <p:cNvPr id="161795" name="内容占位符 2"/>
          <p:cNvSpPr>
            <a:spLocks noGrp="1"/>
          </p:cNvSpPr>
          <p:nvPr>
            <p:ph idx="1"/>
          </p:nvPr>
        </p:nvSpPr>
        <p:spPr/>
        <p:txBody>
          <a:bodyPr/>
          <a:lstStyle/>
          <a:p>
            <a:r>
              <a:rPr lang="zh-CN" altLang="en-US" b="1"/>
              <a:t>电流环仿真</a:t>
            </a:r>
            <a:r>
              <a:rPr lang="en-US" altLang="zh-CN"/>
              <a:t>:</a:t>
            </a:r>
            <a:r>
              <a:rPr lang="zh-CN" altLang="en-US"/>
              <a:t>暂不考虑反电动势变化的动态影响，在电流环仿真调试时，</a:t>
            </a:r>
            <a:r>
              <a:rPr lang="zh-CN" altLang="en-US">
                <a:solidFill>
                  <a:srgbClr val="C00000"/>
                </a:solidFill>
              </a:rPr>
              <a:t>电机拖动反抗性负载，</a:t>
            </a:r>
            <a:r>
              <a:rPr lang="zh-CN" altLang="en-US"/>
              <a:t>工作在额定负载状态，</a:t>
            </a:r>
            <a:r>
              <a:rPr lang="zh-CN" altLang="en-US">
                <a:solidFill>
                  <a:srgbClr val="C00000"/>
                </a:solidFill>
              </a:rPr>
              <a:t>电枢电流给定很小</a:t>
            </a:r>
            <a:r>
              <a:rPr lang="zh-CN" altLang="en-US"/>
              <a:t>，这样电机</a:t>
            </a:r>
            <a:r>
              <a:rPr lang="zh-CN" altLang="en-US">
                <a:solidFill>
                  <a:srgbClr val="C00000"/>
                </a:solidFill>
              </a:rPr>
              <a:t>不能起动</a:t>
            </a:r>
            <a:r>
              <a:rPr lang="zh-CN" altLang="en-US"/>
              <a:t>，避免了转速环对电流环的影响。电流环均无静差。</a:t>
            </a:r>
            <a:endParaRPr lang="zh-CN"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5"/>
          <p:cNvSpPr txBox="1">
            <a:spLocks noChangeArrowheads="1"/>
          </p:cNvSpPr>
          <p:nvPr/>
        </p:nvSpPr>
        <p:spPr bwMode="auto">
          <a:xfrm>
            <a:off x="3995738" y="5589240"/>
            <a:ext cx="4679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4-36  Saturation</a:t>
            </a:r>
            <a:r>
              <a:rPr lang="zh-CN" altLang="en-US" dirty="0">
                <a:solidFill>
                  <a:schemeClr val="tx1"/>
                </a:solidFill>
              </a:rPr>
              <a:t>模块对话框</a:t>
            </a:r>
            <a:endParaRPr lang="zh-CN" altLang="en-US" dirty="0">
              <a:solidFill>
                <a:schemeClr val="tx1"/>
              </a:solidFill>
            </a:endParaRPr>
          </a:p>
        </p:txBody>
      </p:sp>
      <p:sp>
        <p:nvSpPr>
          <p:cNvPr id="162819" name="Text Box 8"/>
          <p:cNvSpPr txBox="1">
            <a:spLocks noChangeArrowheads="1"/>
          </p:cNvSpPr>
          <p:nvPr/>
        </p:nvSpPr>
        <p:spPr bwMode="auto">
          <a:xfrm>
            <a:off x="611188" y="5517232"/>
            <a:ext cx="3600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饱和非线性模块</a:t>
            </a:r>
            <a:r>
              <a:rPr lang="en-US" altLang="zh-CN" dirty="0">
                <a:solidFill>
                  <a:schemeClr val="tx1"/>
                </a:solidFill>
              </a:rPr>
              <a:t>(Saturation)</a:t>
            </a:r>
            <a:r>
              <a:rPr lang="zh-CN" altLang="en-US" dirty="0">
                <a:solidFill>
                  <a:schemeClr val="tx1"/>
                </a:solidFill>
              </a:rPr>
              <a:t>，来自于</a:t>
            </a:r>
            <a:r>
              <a:rPr lang="en-US" altLang="zh-CN" dirty="0">
                <a:solidFill>
                  <a:schemeClr val="tx1"/>
                </a:solidFill>
              </a:rPr>
              <a:t>Discontinuities</a:t>
            </a:r>
            <a:r>
              <a:rPr lang="zh-CN" altLang="en-US" dirty="0">
                <a:solidFill>
                  <a:schemeClr val="tx1"/>
                </a:solidFill>
              </a:rPr>
              <a:t>组 </a:t>
            </a:r>
            <a:endParaRPr lang="zh-CN" altLang="en-US" dirty="0">
              <a:solidFill>
                <a:schemeClr val="tx1"/>
              </a:solidFill>
            </a:endParaRPr>
          </a:p>
        </p:txBody>
      </p:sp>
      <p:sp>
        <p:nvSpPr>
          <p:cNvPr id="162820" name="AutoShape 6"/>
          <p:cNvSpPr>
            <a:spLocks noChangeArrowheads="1"/>
          </p:cNvSpPr>
          <p:nvPr/>
        </p:nvSpPr>
        <p:spPr bwMode="auto">
          <a:xfrm>
            <a:off x="714375" y="1844824"/>
            <a:ext cx="2232025" cy="1008063"/>
          </a:xfrm>
          <a:prstGeom prst="wedgeRoundRectCallout">
            <a:avLst>
              <a:gd name="adj1" fmla="val 74468"/>
              <a:gd name="adj2" fmla="val 25593"/>
              <a:gd name="adj3" fmla="val 16667"/>
            </a:avLst>
          </a:prstGeom>
          <a:noFill/>
          <a:ln w="9525" algn="ctr">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folHlink"/>
                </a:solidFill>
              </a:rPr>
              <a:t>饱和上界</a:t>
            </a:r>
            <a:r>
              <a:rPr lang="zh-CN" altLang="en-US" dirty="0"/>
              <a:t> </a:t>
            </a:r>
            <a:r>
              <a:rPr lang="en-US" altLang="zh-CN" sz="2800" dirty="0">
                <a:solidFill>
                  <a:schemeClr val="folHlink"/>
                </a:solidFill>
              </a:rPr>
              <a:t>, </a:t>
            </a:r>
            <a:r>
              <a:rPr lang="zh-CN" altLang="en-US" sz="2800" dirty="0">
                <a:solidFill>
                  <a:schemeClr val="folHlink"/>
                </a:solidFill>
              </a:rPr>
              <a:t>改为</a:t>
            </a:r>
            <a:r>
              <a:rPr lang="en-US" altLang="zh-CN" sz="2800" dirty="0">
                <a:solidFill>
                  <a:schemeClr val="folHlink"/>
                </a:solidFill>
              </a:rPr>
              <a:t>4</a:t>
            </a:r>
            <a:r>
              <a:rPr lang="zh-CN" altLang="en-US" sz="2800" dirty="0">
                <a:solidFill>
                  <a:schemeClr val="folHlink"/>
                </a:solidFill>
              </a:rPr>
              <a:t>。</a:t>
            </a:r>
            <a:endParaRPr lang="zh-CN" altLang="en-US" sz="2800" dirty="0">
              <a:solidFill>
                <a:schemeClr val="folHlink"/>
              </a:solidFill>
            </a:endParaRPr>
          </a:p>
        </p:txBody>
      </p:sp>
      <p:sp>
        <p:nvSpPr>
          <p:cNvPr id="162821" name="AutoShape 7"/>
          <p:cNvSpPr>
            <a:spLocks noChangeArrowheads="1"/>
          </p:cNvSpPr>
          <p:nvPr/>
        </p:nvSpPr>
        <p:spPr bwMode="auto">
          <a:xfrm>
            <a:off x="571500" y="3501008"/>
            <a:ext cx="2232025" cy="1008063"/>
          </a:xfrm>
          <a:prstGeom prst="wedgeRoundRectCallout">
            <a:avLst>
              <a:gd name="adj1" fmla="val 77028"/>
              <a:gd name="adj2" fmla="val -88426"/>
              <a:gd name="adj3" fmla="val 16667"/>
            </a:avLst>
          </a:prstGeom>
          <a:noFill/>
          <a:ln w="9525" algn="ctr">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folHlink"/>
                </a:solidFill>
              </a:rPr>
              <a:t>饱和下界</a:t>
            </a:r>
            <a:r>
              <a:rPr lang="zh-CN" altLang="en-US" dirty="0"/>
              <a:t> </a:t>
            </a:r>
            <a:r>
              <a:rPr lang="en-US" altLang="zh-CN" sz="2800" dirty="0">
                <a:solidFill>
                  <a:schemeClr val="folHlink"/>
                </a:solidFill>
              </a:rPr>
              <a:t>, </a:t>
            </a:r>
            <a:r>
              <a:rPr lang="zh-CN" altLang="en-US" sz="2800" dirty="0">
                <a:solidFill>
                  <a:schemeClr val="folHlink"/>
                </a:solidFill>
              </a:rPr>
              <a:t>改为</a:t>
            </a:r>
            <a:r>
              <a:rPr lang="en-US" altLang="zh-CN" sz="2800" dirty="0">
                <a:solidFill>
                  <a:schemeClr val="folHlink"/>
                </a:solidFill>
              </a:rPr>
              <a:t>-4</a:t>
            </a:r>
            <a:r>
              <a:rPr lang="zh-CN" altLang="en-US" sz="2800" dirty="0">
                <a:solidFill>
                  <a:schemeClr val="folHlink"/>
                </a:solidFill>
              </a:rPr>
              <a:t>。</a:t>
            </a:r>
            <a:endParaRPr lang="zh-CN" altLang="en-US" sz="2800" dirty="0">
              <a:solidFill>
                <a:schemeClr val="folHlink"/>
              </a:solidFill>
            </a:endParaRPr>
          </a:p>
        </p:txBody>
      </p:sp>
      <p:sp>
        <p:nvSpPr>
          <p:cNvPr id="162824" name="Text Box 161"/>
          <p:cNvSpPr txBox="1">
            <a:spLocks noChangeArrowheads="1"/>
          </p:cNvSpPr>
          <p:nvPr/>
        </p:nvSpPr>
        <p:spPr bwMode="auto">
          <a:xfrm>
            <a:off x="3357563" y="1196752"/>
            <a:ext cx="5643562" cy="3857625"/>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a:p>
            <a:pPr eaLnBrk="1" hangingPunct="1"/>
            <a:endParaRPr lang="en-US" altLang="zh-CN" sz="1000">
              <a:latin typeface="Calibri" panose="020F0502020204030204" pitchFamily="34" charset="0"/>
            </a:endParaRPr>
          </a:p>
        </p:txBody>
      </p:sp>
      <p:pic>
        <p:nvPicPr>
          <p:cNvPr id="162825" name="Picture 9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7563" y="1268760"/>
            <a:ext cx="5491162"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a:t>静特性分析</a:t>
            </a:r>
            <a:endParaRPr lang="zh-CN" altLang="zh-CN" dirty="0"/>
          </a:p>
        </p:txBody>
      </p:sp>
      <p:sp>
        <p:nvSpPr>
          <p:cNvPr id="112643" name="Rectangle 3"/>
          <p:cNvSpPr>
            <a:spLocks noGrp="1" noChangeArrowheads="1"/>
          </p:cNvSpPr>
          <p:nvPr>
            <p:ph idx="1"/>
          </p:nvPr>
        </p:nvSpPr>
        <p:spPr/>
        <p:txBody>
          <a:bodyPr/>
          <a:lstStyle/>
          <a:p>
            <a:pPr eaLnBrk="1" hangingPunct="1">
              <a:lnSpc>
                <a:spcPct val="90000"/>
              </a:lnSpc>
            </a:pPr>
            <a:r>
              <a:rPr lang="zh-CN" altLang="en-US" sz="2800">
                <a:latin typeface="Times New Roman" panose="02020603050405020304" pitchFamily="18" charset="0"/>
              </a:rPr>
              <a:t>在负载电流小于</a:t>
            </a:r>
            <a:r>
              <a:rPr lang="en-US" altLang="zh-CN" sz="2800" i="1">
                <a:latin typeface="Times New Roman" panose="02020603050405020304" pitchFamily="18" charset="0"/>
              </a:rPr>
              <a:t>I</a:t>
            </a:r>
            <a:r>
              <a:rPr lang="en-US" altLang="zh-CN" sz="2800" baseline="-25000">
                <a:latin typeface="Times New Roman" panose="02020603050405020304" pitchFamily="18" charset="0"/>
              </a:rPr>
              <a:t>dm</a:t>
            </a:r>
            <a:r>
              <a:rPr lang="zh-CN" altLang="en-US" sz="2800">
                <a:latin typeface="Times New Roman" panose="02020603050405020304" pitchFamily="18" charset="0"/>
              </a:rPr>
              <a:t>时表现为转速无静差，转速负反馈起主要调节作用。</a:t>
            </a:r>
            <a:endParaRPr lang="zh-CN" altLang="en-US" sz="2800">
              <a:latin typeface="Times New Roman" panose="02020603050405020304" pitchFamily="18" charset="0"/>
            </a:endParaRPr>
          </a:p>
          <a:p>
            <a:pPr eaLnBrk="1" hangingPunct="1">
              <a:lnSpc>
                <a:spcPct val="90000"/>
              </a:lnSpc>
            </a:pPr>
            <a:r>
              <a:rPr lang="zh-CN" altLang="en-US" sz="2800">
                <a:latin typeface="Times New Roman" panose="02020603050405020304" pitchFamily="18" charset="0"/>
              </a:rPr>
              <a:t>当负载电流达到</a:t>
            </a:r>
            <a:r>
              <a:rPr lang="en-US" altLang="zh-CN" sz="2800" i="1">
                <a:latin typeface="Times New Roman" panose="02020603050405020304" pitchFamily="18" charset="0"/>
              </a:rPr>
              <a:t>I</a:t>
            </a:r>
            <a:r>
              <a:rPr lang="en-US" altLang="zh-CN" sz="2800" baseline="-25000">
                <a:latin typeface="Times New Roman" panose="02020603050405020304" pitchFamily="18" charset="0"/>
              </a:rPr>
              <a:t>dm</a:t>
            </a:r>
            <a:r>
              <a:rPr lang="zh-CN" altLang="en-US" sz="2800">
                <a:latin typeface="Times New Roman" panose="02020603050405020304" pitchFamily="18" charset="0"/>
              </a:rPr>
              <a:t>时，转速调节器为饱和输出</a:t>
            </a:r>
            <a:r>
              <a:rPr lang="en-US" altLang="zh-CN" sz="2800" i="1">
                <a:latin typeface="Times New Roman" panose="02020603050405020304" pitchFamily="18" charset="0"/>
              </a:rPr>
              <a:t>U</a:t>
            </a:r>
            <a:r>
              <a:rPr lang="en-US" altLang="zh-CN" sz="2800" baseline="30000">
                <a:latin typeface="Times New Roman" panose="02020603050405020304" pitchFamily="18" charset="0"/>
              </a:rPr>
              <a:t>*</a:t>
            </a:r>
            <a:r>
              <a:rPr lang="en-US" altLang="zh-CN" sz="2800" baseline="-25000">
                <a:latin typeface="Times New Roman" panose="02020603050405020304" pitchFamily="18" charset="0"/>
              </a:rPr>
              <a:t>im</a:t>
            </a:r>
            <a:r>
              <a:rPr lang="zh-CN" altLang="en-US" sz="2800">
                <a:latin typeface="Times New Roman" panose="02020603050405020304" pitchFamily="18" charset="0"/>
              </a:rPr>
              <a:t>，电流调节器起主要调节作用，系统表现为电流无静差。</a:t>
            </a:r>
            <a:endParaRPr lang="zh-CN" altLang="en-US" sz="2800">
              <a:latin typeface="Times New Roman" panose="02020603050405020304" pitchFamily="18" charset="0"/>
            </a:endParaRPr>
          </a:p>
          <a:p>
            <a:pPr eaLnBrk="1" hangingPunct="1">
              <a:lnSpc>
                <a:spcPct val="90000"/>
              </a:lnSpc>
            </a:pPr>
            <a:r>
              <a:rPr lang="zh-CN" altLang="en-US" sz="2800">
                <a:latin typeface="Times New Roman" panose="02020603050405020304" pitchFamily="18" charset="0"/>
              </a:rPr>
              <a:t>采用两个</a:t>
            </a:r>
            <a:r>
              <a:rPr lang="en-US" altLang="zh-CN" sz="2800">
                <a:latin typeface="Times New Roman" panose="02020603050405020304" pitchFamily="18" charset="0"/>
              </a:rPr>
              <a:t>PI</a:t>
            </a:r>
            <a:r>
              <a:rPr lang="zh-CN" altLang="en-US" sz="2800">
                <a:latin typeface="Times New Roman" panose="02020603050405020304" pitchFamily="18" charset="0"/>
              </a:rPr>
              <a:t>调节器形成了内、外两个闭环的效果。</a:t>
            </a:r>
            <a:endParaRPr lang="zh-CN" altLang="en-US" sz="2800">
              <a:latin typeface="Times New Roman" panose="02020603050405020304" pitchFamily="18" charset="0"/>
            </a:endParaRPr>
          </a:p>
          <a:p>
            <a:pPr eaLnBrk="1" hangingPunct="1">
              <a:lnSpc>
                <a:spcPct val="90000"/>
              </a:lnSpc>
            </a:pPr>
            <a:r>
              <a:rPr lang="zh-CN" altLang="en-US" sz="2800">
                <a:latin typeface="Times New Roman" panose="02020603050405020304" pitchFamily="18" charset="0"/>
              </a:rPr>
              <a:t>当</a:t>
            </a:r>
            <a:r>
              <a:rPr lang="en-US" altLang="zh-CN" sz="2800">
                <a:latin typeface="Times New Roman" panose="02020603050405020304" pitchFamily="18" charset="0"/>
              </a:rPr>
              <a:t>ASR</a:t>
            </a:r>
            <a:r>
              <a:rPr lang="zh-CN" altLang="en-US" sz="2800">
                <a:latin typeface="Times New Roman" panose="02020603050405020304" pitchFamily="18" charset="0"/>
              </a:rPr>
              <a:t>处于饱和状态时，</a:t>
            </a:r>
            <a:r>
              <a:rPr lang="en-US" altLang="zh-CN" sz="2800" i="1">
                <a:latin typeface="Times New Roman" panose="02020603050405020304" pitchFamily="18" charset="0"/>
              </a:rPr>
              <a:t>I</a:t>
            </a:r>
            <a:r>
              <a:rPr lang="en-US" altLang="zh-CN" sz="2800" baseline="-25000">
                <a:latin typeface="Times New Roman" panose="02020603050405020304" pitchFamily="18" charset="0"/>
              </a:rPr>
              <a:t>d</a:t>
            </a:r>
            <a:r>
              <a:rPr lang="en-US" altLang="zh-CN" sz="2800">
                <a:latin typeface="Times New Roman" panose="02020603050405020304" pitchFamily="18" charset="0"/>
              </a:rPr>
              <a:t>=</a:t>
            </a:r>
            <a:r>
              <a:rPr lang="en-US" altLang="zh-CN" sz="2800" i="1">
                <a:latin typeface="Times New Roman" panose="02020603050405020304" pitchFamily="18" charset="0"/>
              </a:rPr>
              <a:t>I</a:t>
            </a:r>
            <a:r>
              <a:rPr lang="en-US" altLang="zh-CN" sz="2800" baseline="-25000">
                <a:latin typeface="Times New Roman" panose="02020603050405020304" pitchFamily="18" charset="0"/>
              </a:rPr>
              <a:t>dm</a:t>
            </a:r>
            <a:r>
              <a:rPr lang="zh-CN" altLang="en-US" sz="2800">
                <a:latin typeface="Times New Roman" panose="02020603050405020304" pitchFamily="18" charset="0"/>
              </a:rPr>
              <a:t>，若负载电流减小，</a:t>
            </a:r>
            <a:r>
              <a:rPr lang="en-US" altLang="zh-CN" sz="2800" i="1">
                <a:latin typeface="Times New Roman" panose="02020603050405020304" pitchFamily="18" charset="0"/>
              </a:rPr>
              <a:t>I</a:t>
            </a:r>
            <a:r>
              <a:rPr lang="en-US" altLang="zh-CN" sz="2800" baseline="-25000">
                <a:latin typeface="Times New Roman" panose="02020603050405020304" pitchFamily="18" charset="0"/>
              </a:rPr>
              <a:t>d</a:t>
            </a:r>
            <a:r>
              <a:rPr lang="en-US" altLang="zh-CN" sz="2800">
                <a:latin typeface="Times New Roman" panose="02020603050405020304" pitchFamily="18" charset="0"/>
              </a:rPr>
              <a:t>&lt;</a:t>
            </a:r>
            <a:r>
              <a:rPr lang="en-US" altLang="zh-CN" sz="2800" i="1">
                <a:latin typeface="Times New Roman" panose="02020603050405020304" pitchFamily="18" charset="0"/>
              </a:rPr>
              <a:t>I</a:t>
            </a:r>
            <a:r>
              <a:rPr lang="en-US" altLang="zh-CN" sz="2800" baseline="-25000">
                <a:latin typeface="Times New Roman" panose="02020603050405020304" pitchFamily="18" charset="0"/>
              </a:rPr>
              <a:t>dm</a:t>
            </a:r>
            <a:r>
              <a:rPr lang="zh-CN" altLang="en-US" sz="2800">
                <a:latin typeface="Times New Roman" panose="02020603050405020304" pitchFamily="18" charset="0"/>
              </a:rPr>
              <a:t>，使转速上升，</a:t>
            </a:r>
            <a:r>
              <a:rPr lang="en-US" altLang="zh-CN" sz="2800" i="1">
                <a:latin typeface="Times New Roman" panose="02020603050405020304" pitchFamily="18" charset="0"/>
              </a:rPr>
              <a:t>n</a:t>
            </a:r>
            <a:r>
              <a:rPr lang="en-US" altLang="zh-CN" sz="2800">
                <a:latin typeface="Times New Roman" panose="02020603050405020304" pitchFamily="18" charset="0"/>
              </a:rPr>
              <a:t>&gt;</a:t>
            </a:r>
            <a:r>
              <a:rPr lang="en-US" altLang="zh-CN" sz="2800" i="1">
                <a:latin typeface="Times New Roman" panose="02020603050405020304" pitchFamily="18" charset="0"/>
              </a:rPr>
              <a:t>n</a:t>
            </a:r>
            <a:r>
              <a:rPr lang="en-US" altLang="zh-CN" sz="2800" baseline="-25000">
                <a:latin typeface="Times New Roman" panose="02020603050405020304" pitchFamily="18" charset="0"/>
              </a:rPr>
              <a:t>0</a:t>
            </a:r>
            <a:r>
              <a:rPr lang="zh-CN" altLang="en-US" sz="2800">
                <a:latin typeface="Times New Roman" panose="02020603050405020304" pitchFamily="18" charset="0"/>
              </a:rPr>
              <a:t>，</a:t>
            </a:r>
            <a:r>
              <a:rPr lang="en-US" altLang="zh-CN" sz="2800" i="1">
                <a:latin typeface="Times New Roman" panose="02020603050405020304" pitchFamily="18" charset="0"/>
              </a:rPr>
              <a:t>Δn</a:t>
            </a:r>
            <a:r>
              <a:rPr lang="en-US" altLang="zh-CN" sz="2800">
                <a:latin typeface="Times New Roman" panose="02020603050405020304" pitchFamily="18" charset="0"/>
              </a:rPr>
              <a:t>&lt;0</a:t>
            </a:r>
            <a:r>
              <a:rPr lang="zh-CN" altLang="en-US" sz="2800">
                <a:latin typeface="Times New Roman" panose="02020603050405020304" pitchFamily="18" charset="0"/>
              </a:rPr>
              <a:t>，</a:t>
            </a:r>
            <a:r>
              <a:rPr lang="en-US" altLang="zh-CN" sz="2800">
                <a:latin typeface="Times New Roman" panose="02020603050405020304" pitchFamily="18" charset="0"/>
              </a:rPr>
              <a:t>ASR</a:t>
            </a:r>
            <a:r>
              <a:rPr lang="zh-CN" altLang="en-US" sz="2800">
                <a:latin typeface="Times New Roman" panose="02020603050405020304" pitchFamily="18" charset="0"/>
              </a:rPr>
              <a:t>反向积分，使</a:t>
            </a:r>
            <a:r>
              <a:rPr lang="en-US" altLang="zh-CN" sz="2800">
                <a:latin typeface="Times New Roman" panose="02020603050405020304" pitchFamily="18" charset="0"/>
              </a:rPr>
              <a:t>ASR</a:t>
            </a:r>
            <a:r>
              <a:rPr lang="zh-CN" altLang="en-US" sz="2800">
                <a:latin typeface="Times New Roman" panose="02020603050405020304" pitchFamily="18" charset="0"/>
              </a:rPr>
              <a:t>调节器退出饱和。</a:t>
            </a:r>
            <a:endParaRPr lang="zh-CN" altLang="en-US" sz="2800">
              <a:latin typeface="Times New Roman" panose="02020603050405020304" pitchFamily="18"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5"/>
          <p:cNvSpPr txBox="1">
            <a:spLocks noChangeArrowheads="1"/>
          </p:cNvSpPr>
          <p:nvPr/>
        </p:nvSpPr>
        <p:spPr bwMode="auto">
          <a:xfrm>
            <a:off x="8143875" y="2857500"/>
            <a:ext cx="66992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4-37  </a:t>
            </a:r>
            <a:r>
              <a:rPr lang="zh-CN" altLang="en-US">
                <a:solidFill>
                  <a:schemeClr val="tx1"/>
                </a:solidFill>
              </a:rPr>
              <a:t>电流环的仿真结果</a:t>
            </a:r>
            <a:endParaRPr lang="zh-CN" altLang="en-US">
              <a:solidFill>
                <a:schemeClr val="tx1"/>
              </a:solidFill>
            </a:endParaRPr>
          </a:p>
        </p:txBody>
      </p:sp>
      <p:sp>
        <p:nvSpPr>
          <p:cNvPr id="96260"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58" name="Object 6"/>
          <p:cNvGraphicFramePr>
            <a:graphicFrameLocks noChangeAspect="1"/>
          </p:cNvGraphicFramePr>
          <p:nvPr/>
        </p:nvGraphicFramePr>
        <p:xfrm>
          <a:off x="714375" y="2000250"/>
          <a:ext cx="1441450" cy="427038"/>
        </p:xfrm>
        <a:graphic>
          <a:graphicData uri="http://schemas.openxmlformats.org/presentationml/2006/ole">
            <mc:AlternateContent xmlns:mc="http://schemas.openxmlformats.org/markup-compatibility/2006">
              <mc:Choice xmlns:v="urn:schemas-microsoft-com:vml" Requires="v">
                <p:oleObj spid="_x0000_s94397" name="公式" r:id="rId1" imgW="609600" imgH="177800" progId="Equation.3">
                  <p:embed/>
                </p:oleObj>
              </mc:Choice>
              <mc:Fallback>
                <p:oleObj name="公式" r:id="rId1" imgW="609600" imgH="177800" progId="Equation.3">
                  <p:embed/>
                  <p:pic>
                    <p:nvPicPr>
                      <p:cNvPr id="0" name="图片 943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00250"/>
                        <a:ext cx="1441450"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1" name="Text Box 9"/>
          <p:cNvSpPr txBox="1">
            <a:spLocks noChangeArrowheads="1"/>
          </p:cNvSpPr>
          <p:nvPr/>
        </p:nvSpPr>
        <p:spPr bwMode="auto">
          <a:xfrm>
            <a:off x="2214563" y="1928813"/>
            <a:ext cx="6929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rPr>
              <a:t> </a:t>
            </a:r>
            <a:endParaRPr lang="zh-CN" altLang="en-US" sz="2400">
              <a:solidFill>
                <a:schemeClr val="tx1"/>
              </a:solidFill>
            </a:endParaRPr>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500313"/>
            <a:ext cx="7775575"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TextBox 9"/>
          <p:cNvSpPr txBox="1">
            <a:spLocks noChangeArrowheads="1"/>
          </p:cNvSpPr>
          <p:nvPr/>
        </p:nvSpPr>
        <p:spPr bwMode="auto">
          <a:xfrm>
            <a:off x="857250" y="1071563"/>
            <a:ext cx="800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r>
              <a:rPr lang="zh-CN" altLang="en-US" sz="3200" b="1">
                <a:solidFill>
                  <a:schemeClr val="tx1"/>
                </a:solidFill>
              </a:rPr>
              <a:t>参考例题</a:t>
            </a:r>
            <a:r>
              <a:rPr lang="en-US" altLang="zh-CN" sz="3200" b="1">
                <a:solidFill>
                  <a:schemeClr val="tx1"/>
                </a:solidFill>
              </a:rPr>
              <a:t>4-1</a:t>
            </a:r>
            <a:r>
              <a:rPr lang="zh-CN" altLang="en-US" sz="3200" b="1">
                <a:solidFill>
                  <a:schemeClr val="tx1"/>
                </a:solidFill>
              </a:rPr>
              <a:t>设计</a:t>
            </a:r>
            <a:endParaRPr lang="zh-CN" altLang="en-US" sz="3200" b="1">
              <a:solidFill>
                <a:schemeClr val="tx1"/>
              </a:solidFill>
            </a:endParaRPr>
          </a:p>
        </p:txBody>
      </p:sp>
      <p:sp>
        <p:nvSpPr>
          <p:cNvPr id="96264" name="AutoShape 6"/>
          <p:cNvSpPr>
            <a:spLocks noChangeArrowheads="1"/>
          </p:cNvSpPr>
          <p:nvPr/>
        </p:nvSpPr>
        <p:spPr bwMode="auto">
          <a:xfrm>
            <a:off x="3357563" y="3000375"/>
            <a:ext cx="3714750" cy="1150938"/>
          </a:xfrm>
          <a:prstGeom prst="wedgeRoundRectCallout">
            <a:avLst>
              <a:gd name="adj1" fmla="val -120255"/>
              <a:gd name="adj2" fmla="val 50231"/>
              <a:gd name="adj3" fmla="val 16667"/>
            </a:avLst>
          </a:prstGeom>
          <a:noFill/>
          <a:ln w="9525" algn="ctr">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folHlink"/>
                </a:solidFill>
              </a:rPr>
              <a:t>电枢电压快速增加后下降，维持恒定。</a:t>
            </a:r>
            <a:endParaRPr lang="zh-CN" altLang="en-US" sz="2800">
              <a:solidFill>
                <a:schemeClr val="folHlink"/>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5"/>
          <p:cNvSpPr txBox="1">
            <a:spLocks noChangeArrowheads="1"/>
          </p:cNvSpPr>
          <p:nvPr/>
        </p:nvSpPr>
        <p:spPr bwMode="auto">
          <a:xfrm>
            <a:off x="4500563" y="558924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4-38	</a:t>
            </a:r>
            <a:r>
              <a:rPr lang="zh-CN" altLang="en-US" dirty="0">
                <a:solidFill>
                  <a:schemeClr val="tx1"/>
                </a:solidFill>
              </a:rPr>
              <a:t>无超调的仿真结果</a:t>
            </a:r>
            <a:endParaRPr lang="zh-CN" altLang="en-US" dirty="0">
              <a:solidFill>
                <a:schemeClr val="tx1"/>
              </a:solidFill>
            </a:endParaRPr>
          </a:p>
        </p:txBody>
      </p:sp>
      <p:sp>
        <p:nvSpPr>
          <p:cNvPr id="97285"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7282" name="Object 6"/>
          <p:cNvGraphicFramePr>
            <a:graphicFrameLocks noChangeAspect="1"/>
          </p:cNvGraphicFramePr>
          <p:nvPr/>
        </p:nvGraphicFramePr>
        <p:xfrm>
          <a:off x="987425" y="1124744"/>
          <a:ext cx="1584325" cy="417512"/>
        </p:xfrm>
        <a:graphic>
          <a:graphicData uri="http://schemas.openxmlformats.org/presentationml/2006/ole">
            <mc:AlternateContent xmlns:mc="http://schemas.openxmlformats.org/markup-compatibility/2006">
              <mc:Choice xmlns:v="urn:schemas-microsoft-com:vml" Requires="v">
                <p:oleObj spid="_x0000_s95608" name="公式" r:id="rId1" imgW="685800" imgH="177800" progId="Equation.3">
                  <p:embed/>
                </p:oleObj>
              </mc:Choice>
              <mc:Fallback>
                <p:oleObj name="公式" r:id="rId1" imgW="685800" imgH="177800" progId="Equation.3">
                  <p:embed/>
                  <p:pic>
                    <p:nvPicPr>
                      <p:cNvPr id="0" name="图片 956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124744"/>
                        <a:ext cx="15843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Text Box 8"/>
          <p:cNvSpPr txBox="1">
            <a:spLocks noChangeArrowheads="1"/>
          </p:cNvSpPr>
          <p:nvPr/>
        </p:nvSpPr>
        <p:spPr bwMode="auto">
          <a:xfrm>
            <a:off x="2732913" y="980728"/>
            <a:ext cx="642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dirty="0">
                <a:solidFill>
                  <a:schemeClr val="tx1"/>
                </a:solidFill>
              </a:rPr>
              <a:t>PI</a:t>
            </a:r>
            <a:r>
              <a:rPr lang="zh-CN" altLang="en-US" sz="2800" dirty="0">
                <a:solidFill>
                  <a:schemeClr val="tx1"/>
                </a:solidFill>
              </a:rPr>
              <a:t>调节器的传递函数为 </a:t>
            </a:r>
            <a:endParaRPr lang="zh-CN" altLang="en-US" sz="2800" dirty="0">
              <a:solidFill>
                <a:schemeClr val="tx1"/>
              </a:solidFill>
            </a:endParaRPr>
          </a:p>
        </p:txBody>
      </p:sp>
      <p:sp>
        <p:nvSpPr>
          <p:cNvPr id="97287" name="Rectangle 10"/>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28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7283" name="Picture 804"/>
          <p:cNvGraphicFramePr>
            <a:graphicFrameLocks noChangeAspect="1"/>
          </p:cNvGraphicFramePr>
          <p:nvPr/>
        </p:nvGraphicFramePr>
        <p:xfrm>
          <a:off x="6372200" y="748526"/>
          <a:ext cx="1782762" cy="785813"/>
        </p:xfrm>
        <a:graphic>
          <a:graphicData uri="http://schemas.openxmlformats.org/presentationml/2006/ole">
            <mc:AlternateContent xmlns:mc="http://schemas.openxmlformats.org/markup-compatibility/2006">
              <mc:Choice xmlns:v="urn:schemas-microsoft-com:vml" Requires="v">
                <p:oleObj spid="_x0000_s95609" name="" r:id="rId3" imgW="889000" imgH="393700" progId="Equation.3">
                  <p:embed/>
                </p:oleObj>
              </mc:Choice>
              <mc:Fallback>
                <p:oleObj name="" r:id="rId3" imgW="889000" imgH="393700" progId="Equation.3">
                  <p:embed/>
                  <p:pic>
                    <p:nvPicPr>
                      <p:cNvPr id="0" name="图片 956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748526"/>
                        <a:ext cx="1782762"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7289"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0125" y="1916832"/>
            <a:ext cx="6434138"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0" name="AutoShape 6"/>
          <p:cNvSpPr>
            <a:spLocks noChangeArrowheads="1"/>
          </p:cNvSpPr>
          <p:nvPr/>
        </p:nvSpPr>
        <p:spPr bwMode="auto">
          <a:xfrm>
            <a:off x="3357563" y="2276872"/>
            <a:ext cx="3714750" cy="1061641"/>
          </a:xfrm>
          <a:prstGeom prst="wedgeRoundRectCallout">
            <a:avLst>
              <a:gd name="adj1" fmla="val -98393"/>
              <a:gd name="adj2" fmla="val 105851"/>
              <a:gd name="adj3" fmla="val 16667"/>
            </a:avLst>
          </a:prstGeom>
          <a:noFill/>
          <a:ln w="9525" algn="ctr">
            <a:solidFill>
              <a:srgbClr val="C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rgbClr val="C00000"/>
                </a:solidFill>
              </a:rPr>
              <a:t>电枢电流没有超调</a:t>
            </a:r>
            <a:r>
              <a:rPr lang="zh-CN" altLang="en-US" sz="2800" dirty="0">
                <a:solidFill>
                  <a:schemeClr val="folHlink"/>
                </a:solidFill>
              </a:rPr>
              <a:t>。</a:t>
            </a:r>
            <a:endParaRPr lang="zh-CN" altLang="en-US" sz="2800" dirty="0">
              <a:solidFill>
                <a:schemeClr val="folHlink"/>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5"/>
          <p:cNvSpPr txBox="1">
            <a:spLocks noChangeArrowheads="1"/>
          </p:cNvSpPr>
          <p:nvPr/>
        </p:nvSpPr>
        <p:spPr bwMode="auto">
          <a:xfrm>
            <a:off x="7358063" y="3071813"/>
            <a:ext cx="12144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4-39	  </a:t>
            </a:r>
            <a:r>
              <a:rPr lang="zh-CN" altLang="en-US">
                <a:solidFill>
                  <a:schemeClr val="tx1"/>
                </a:solidFill>
              </a:rPr>
              <a:t>超调量较大的仿真结果 </a:t>
            </a:r>
            <a:endParaRPr lang="zh-CN" altLang="en-US">
              <a:solidFill>
                <a:schemeClr val="tx1"/>
              </a:solidFill>
            </a:endParaRPr>
          </a:p>
        </p:txBody>
      </p:sp>
      <p:sp>
        <p:nvSpPr>
          <p:cNvPr id="98309"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8306" name="Object 6"/>
          <p:cNvGraphicFramePr>
            <a:graphicFrameLocks noChangeAspect="1"/>
          </p:cNvGraphicFramePr>
          <p:nvPr/>
        </p:nvGraphicFramePr>
        <p:xfrm>
          <a:off x="827584" y="1367132"/>
          <a:ext cx="1512887" cy="455612"/>
        </p:xfrm>
        <a:graphic>
          <a:graphicData uri="http://schemas.openxmlformats.org/presentationml/2006/ole">
            <mc:AlternateContent xmlns:mc="http://schemas.openxmlformats.org/markup-compatibility/2006">
              <mc:Choice xmlns:v="urn:schemas-microsoft-com:vml" Requires="v">
                <p:oleObj spid="_x0000_s96632" name="公式" r:id="rId1" imgW="596900" imgH="177800" progId="Equation.3">
                  <p:embed/>
                </p:oleObj>
              </mc:Choice>
              <mc:Fallback>
                <p:oleObj name="公式" r:id="rId1" imgW="596900" imgH="177800" progId="Equation.3">
                  <p:embed/>
                  <p:pic>
                    <p:nvPicPr>
                      <p:cNvPr id="0" name="图片 96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67132"/>
                        <a:ext cx="15128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0" name="Text Box 8"/>
          <p:cNvSpPr txBox="1">
            <a:spLocks noChangeArrowheads="1"/>
          </p:cNvSpPr>
          <p:nvPr/>
        </p:nvSpPr>
        <p:spPr bwMode="auto">
          <a:xfrm>
            <a:off x="2500313" y="1339773"/>
            <a:ext cx="5643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dirty="0">
                <a:solidFill>
                  <a:schemeClr val="tx1"/>
                </a:solidFill>
              </a:rPr>
              <a:t>PI</a:t>
            </a:r>
            <a:r>
              <a:rPr lang="zh-CN" altLang="en-US" sz="2800" dirty="0">
                <a:solidFill>
                  <a:schemeClr val="tx1"/>
                </a:solidFill>
              </a:rPr>
              <a:t>调节器的传递函数为 </a:t>
            </a:r>
            <a:endParaRPr lang="zh-CN" altLang="en-US" sz="2800" dirty="0">
              <a:solidFill>
                <a:schemeClr val="tx1"/>
              </a:solidFill>
            </a:endParaRPr>
          </a:p>
        </p:txBody>
      </p:sp>
      <p:sp>
        <p:nvSpPr>
          <p:cNvPr id="98311" name="Rectangle 10"/>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83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76872"/>
            <a:ext cx="600075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8307" name="Picture 806"/>
          <p:cNvGraphicFramePr>
            <a:graphicFrameLocks noChangeAspect="1"/>
          </p:cNvGraphicFramePr>
          <p:nvPr/>
        </p:nvGraphicFramePr>
        <p:xfrm>
          <a:off x="6228184" y="1175466"/>
          <a:ext cx="2143125" cy="852488"/>
        </p:xfrm>
        <a:graphic>
          <a:graphicData uri="http://schemas.openxmlformats.org/presentationml/2006/ole">
            <mc:AlternateContent xmlns:mc="http://schemas.openxmlformats.org/markup-compatibility/2006">
              <mc:Choice xmlns:v="urn:schemas-microsoft-com:vml" Requires="v">
                <p:oleObj spid="_x0000_s96633" name="" r:id="rId4" imgW="977900" imgH="393700" progId="Equation.3">
                  <p:embed/>
                </p:oleObj>
              </mc:Choice>
              <mc:Fallback>
                <p:oleObj name="" r:id="rId4" imgW="977900" imgH="393700" progId="Equation.3">
                  <p:embed/>
                  <p:pic>
                    <p:nvPicPr>
                      <p:cNvPr id="0" name="图片 966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1175466"/>
                        <a:ext cx="2143125"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4" name="AutoShape 6"/>
          <p:cNvSpPr>
            <a:spLocks noChangeArrowheads="1"/>
          </p:cNvSpPr>
          <p:nvPr/>
        </p:nvSpPr>
        <p:spPr bwMode="auto">
          <a:xfrm>
            <a:off x="3357563" y="3000375"/>
            <a:ext cx="3714750" cy="1150938"/>
          </a:xfrm>
          <a:prstGeom prst="wedgeRoundRectCallout">
            <a:avLst>
              <a:gd name="adj1" fmla="val -102019"/>
              <a:gd name="adj2" fmla="val 126736"/>
              <a:gd name="adj3" fmla="val 16667"/>
            </a:avLst>
          </a:prstGeom>
          <a:noFill/>
          <a:ln w="9525" algn="ctr">
            <a:solidFill>
              <a:srgbClr val="C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rgbClr val="C00000"/>
                </a:solidFill>
              </a:rPr>
              <a:t>电枢电流超调量大</a:t>
            </a:r>
            <a:r>
              <a:rPr lang="zh-CN" altLang="en-US" sz="2800" dirty="0">
                <a:solidFill>
                  <a:schemeClr val="folHlink"/>
                </a:solidFill>
              </a:rPr>
              <a:t>。</a:t>
            </a:r>
            <a:endParaRPr lang="zh-CN" altLang="en-US" sz="2800" dirty="0">
              <a:solidFill>
                <a:schemeClr val="folHlink"/>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2204864"/>
            <a:ext cx="702786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333" name="Rectangle 4"/>
          <p:cNvSpPr>
            <a:spLocks noChangeArrowheads="1"/>
          </p:cNvSpPr>
          <p:nvPr/>
        </p:nvSpPr>
        <p:spPr bwMode="auto">
          <a:xfrm>
            <a:off x="0" y="0"/>
            <a:ext cx="0" cy="0"/>
          </a:xfrm>
          <a:prstGeom prst="rect">
            <a:avLst/>
          </a:prstGeom>
          <a:solidFill>
            <a:schemeClr val="accent1"/>
          </a:solidFill>
          <a:ln w="9525">
            <a:solidFill>
              <a:schemeClr val="tx1"/>
            </a:solidFill>
            <a:miter lim="800000"/>
          </a:ln>
        </p:spPr>
        <p:txBody>
          <a:bodyPr wrap="none"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334" name="Text Box 8"/>
          <p:cNvSpPr txBox="1">
            <a:spLocks noChangeArrowheads="1"/>
          </p:cNvSpPr>
          <p:nvPr/>
        </p:nvSpPr>
        <p:spPr bwMode="auto">
          <a:xfrm>
            <a:off x="857250" y="620688"/>
            <a:ext cx="564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dirty="0">
                <a:solidFill>
                  <a:schemeClr val="tx1"/>
                </a:solidFill>
              </a:rPr>
              <a:t>电流环校正成典型</a:t>
            </a:r>
            <a:r>
              <a:rPr lang="en-US" altLang="zh-CN" sz="2800" dirty="0"/>
              <a:t>Ⅱ</a:t>
            </a:r>
            <a:r>
              <a:rPr lang="zh-CN" altLang="en-US" sz="2800" dirty="0"/>
              <a:t>型系统</a:t>
            </a:r>
            <a:endParaRPr lang="zh-CN" altLang="en-US" sz="2800" dirty="0">
              <a:solidFill>
                <a:schemeClr val="tx1"/>
              </a:solidFill>
            </a:endParaRPr>
          </a:p>
        </p:txBody>
      </p:sp>
      <p:sp>
        <p:nvSpPr>
          <p:cNvPr id="99335" name="TextBox 6"/>
          <p:cNvSpPr txBox="1">
            <a:spLocks noChangeArrowheads="1"/>
          </p:cNvSpPr>
          <p:nvPr/>
        </p:nvSpPr>
        <p:spPr bwMode="auto">
          <a:xfrm>
            <a:off x="227806" y="1466851"/>
            <a:ext cx="7858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en-US" altLang="zh-CN" sz="2400" dirty="0">
                <a:solidFill>
                  <a:schemeClr val="tx1"/>
                </a:solidFill>
              </a:rPr>
              <a:t>PI</a:t>
            </a:r>
            <a:r>
              <a:rPr lang="zh-CN" altLang="en-US" sz="2400" dirty="0">
                <a:solidFill>
                  <a:schemeClr val="tx1"/>
                </a:solidFill>
              </a:rPr>
              <a:t>调节器的传递函数为</a:t>
            </a:r>
            <a:endParaRPr lang="zh-CN" altLang="en-US" sz="2400" dirty="0"/>
          </a:p>
        </p:txBody>
      </p:sp>
      <p:sp>
        <p:nvSpPr>
          <p:cNvPr id="9933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0" name="Picture 812"/>
          <p:cNvGraphicFramePr>
            <a:graphicFrameLocks noChangeAspect="1"/>
          </p:cNvGraphicFramePr>
          <p:nvPr/>
        </p:nvGraphicFramePr>
        <p:xfrm>
          <a:off x="5538202" y="1256507"/>
          <a:ext cx="1571625" cy="882650"/>
        </p:xfrm>
        <a:graphic>
          <a:graphicData uri="http://schemas.openxmlformats.org/presentationml/2006/ole">
            <mc:AlternateContent xmlns:mc="http://schemas.openxmlformats.org/markup-compatibility/2006">
              <mc:Choice xmlns:v="urn:schemas-microsoft-com:vml" Requires="v">
                <p:oleObj spid="_x0000_s97469" name="" r:id="rId2" imgW="698500" imgH="393700" progId="Equation.3">
                  <p:embed/>
                </p:oleObj>
              </mc:Choice>
              <mc:Fallback>
                <p:oleObj name="" r:id="rId2" imgW="698500" imgH="393700" progId="Equation.3">
                  <p:embed/>
                  <p:pic>
                    <p:nvPicPr>
                      <p:cNvPr id="0" name="图片 974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202" y="1256507"/>
                        <a:ext cx="157162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338" name="矩形 11"/>
          <p:cNvSpPr>
            <a:spLocks noChangeArrowheads="1"/>
          </p:cNvSpPr>
          <p:nvPr/>
        </p:nvSpPr>
        <p:spPr bwMode="auto">
          <a:xfrm>
            <a:off x="2195736" y="5705302"/>
            <a:ext cx="4186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dirty="0">
                <a:solidFill>
                  <a:schemeClr val="tx1"/>
                </a:solidFill>
              </a:rPr>
              <a:t>图</a:t>
            </a:r>
            <a:r>
              <a:rPr lang="en-US" altLang="zh-CN" dirty="0">
                <a:solidFill>
                  <a:schemeClr val="tx1"/>
                </a:solidFill>
              </a:rPr>
              <a:t>4-40	</a:t>
            </a:r>
            <a:r>
              <a:rPr lang="zh-CN" altLang="en-US" dirty="0">
                <a:solidFill>
                  <a:schemeClr val="tx1"/>
                </a:solidFill>
              </a:rPr>
              <a:t>电流环校正成典型</a:t>
            </a:r>
            <a:r>
              <a:rPr lang="en-US" altLang="zh-CN" dirty="0"/>
              <a:t>Ⅱ</a:t>
            </a:r>
            <a:r>
              <a:rPr lang="zh-CN" altLang="en-US" dirty="0"/>
              <a:t>型系统</a:t>
            </a:r>
            <a:endParaRPr lang="zh-CN" altLang="en-US" dirty="0">
              <a:solidFill>
                <a:schemeClr val="tx1"/>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39552" y="555402"/>
            <a:ext cx="8162925" cy="641350"/>
          </a:xfrm>
        </p:spPr>
        <p:txBody>
          <a:bodyPr/>
          <a:lstStyle/>
          <a:p>
            <a:pPr eaLnBrk="1" hangingPunct="1"/>
            <a:r>
              <a:rPr lang="en-US" altLang="zh-CN" sz="3600" dirty="0">
                <a:latin typeface="Times New Roman" panose="02020603050405020304" pitchFamily="18" charset="0"/>
              </a:rPr>
              <a:t>2</a:t>
            </a:r>
            <a:r>
              <a:rPr lang="zh-CN" altLang="en-US" sz="3600" dirty="0">
                <a:latin typeface="Times New Roman" panose="02020603050405020304" pitchFamily="18" charset="0"/>
              </a:rPr>
              <a:t>．转速环的系统仿真</a:t>
            </a:r>
            <a:endParaRPr lang="zh-CN" altLang="en-US" sz="3600" dirty="0">
              <a:latin typeface="Times New Roman" panose="02020603050405020304" pitchFamily="18" charset="0"/>
            </a:endParaRPr>
          </a:p>
        </p:txBody>
      </p:sp>
      <p:sp>
        <p:nvSpPr>
          <p:cNvPr id="163843" name="Text Box 5"/>
          <p:cNvSpPr txBox="1">
            <a:spLocks noChangeArrowheads="1"/>
          </p:cNvSpPr>
          <p:nvPr/>
        </p:nvSpPr>
        <p:spPr bwMode="auto">
          <a:xfrm>
            <a:off x="1907704" y="5840413"/>
            <a:ext cx="6048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4-41 	</a:t>
            </a:r>
            <a:r>
              <a:rPr lang="zh-CN" altLang="en-US" dirty="0">
                <a:solidFill>
                  <a:schemeClr val="tx1"/>
                </a:solidFill>
              </a:rPr>
              <a:t>转速环的仿真模型</a:t>
            </a:r>
            <a:endParaRPr lang="zh-CN" altLang="en-US" dirty="0">
              <a:solidFill>
                <a:schemeClr val="tx1"/>
              </a:solidFill>
            </a:endParaRPr>
          </a:p>
        </p:txBody>
      </p:sp>
      <p:pic>
        <p:nvPicPr>
          <p:cNvPr id="163844" name="Picture 257" descr="双闭环"/>
          <p:cNvPicPr>
            <a:picLocks noChangeAspect="1" noChangeArrowheads="1"/>
          </p:cNvPicPr>
          <p:nvPr/>
        </p:nvPicPr>
        <p:blipFill>
          <a:blip r:embed="rId1">
            <a:extLst>
              <a:ext uri="{28A0092B-C50C-407E-A947-70E740481C1C}">
                <a14:useLocalDpi xmlns:a14="http://schemas.microsoft.com/office/drawing/2010/main" val="0"/>
              </a:ext>
            </a:extLst>
          </a:blip>
          <a:srcRect b="5249"/>
          <a:stretch>
            <a:fillRect/>
          </a:stretch>
        </p:blipFill>
        <p:spPr bwMode="auto">
          <a:xfrm>
            <a:off x="0" y="1412776"/>
            <a:ext cx="8936038"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5"/>
          <p:cNvSpPr txBox="1">
            <a:spLocks noChangeArrowheads="1"/>
          </p:cNvSpPr>
          <p:nvPr/>
        </p:nvSpPr>
        <p:spPr bwMode="auto">
          <a:xfrm>
            <a:off x="4211638" y="5362575"/>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4-42	</a:t>
            </a:r>
            <a:r>
              <a:rPr lang="zh-CN" altLang="en-US">
                <a:solidFill>
                  <a:schemeClr val="tx1"/>
                </a:solidFill>
              </a:rPr>
              <a:t>聚合模块对话框</a:t>
            </a:r>
            <a:endParaRPr lang="zh-CN" altLang="en-US">
              <a:solidFill>
                <a:schemeClr val="tx1"/>
              </a:solidFill>
            </a:endParaRPr>
          </a:p>
        </p:txBody>
      </p:sp>
      <p:sp>
        <p:nvSpPr>
          <p:cNvPr id="164867" name="Text Box 6"/>
          <p:cNvSpPr txBox="1">
            <a:spLocks noChangeArrowheads="1"/>
          </p:cNvSpPr>
          <p:nvPr/>
        </p:nvSpPr>
        <p:spPr bwMode="auto">
          <a:xfrm>
            <a:off x="323528" y="3645024"/>
            <a:ext cx="309721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dirty="0">
                <a:solidFill>
                  <a:schemeClr val="tx1"/>
                </a:solidFill>
              </a:rPr>
              <a:t>从</a:t>
            </a:r>
            <a:r>
              <a:rPr lang="en-US" altLang="zh-CN" sz="2800" dirty="0">
                <a:solidFill>
                  <a:schemeClr val="tx1"/>
                </a:solidFill>
              </a:rPr>
              <a:t>Signal Routing</a:t>
            </a:r>
            <a:r>
              <a:rPr lang="zh-CN" altLang="en-US" sz="2800" dirty="0">
                <a:solidFill>
                  <a:schemeClr val="tx1"/>
                </a:solidFill>
              </a:rPr>
              <a:t>组中选用了</a:t>
            </a:r>
            <a:r>
              <a:rPr lang="en-US" altLang="zh-CN" sz="2800" dirty="0">
                <a:solidFill>
                  <a:schemeClr val="tx1"/>
                </a:solidFill>
              </a:rPr>
              <a:t>Mux</a:t>
            </a:r>
            <a:r>
              <a:rPr lang="zh-CN" altLang="en-US" sz="2800" dirty="0">
                <a:solidFill>
                  <a:schemeClr val="tx1"/>
                </a:solidFill>
              </a:rPr>
              <a:t>模块来把几个输入聚合成一个向量输出给</a:t>
            </a:r>
            <a:r>
              <a:rPr lang="en-US" altLang="zh-CN" sz="2800" dirty="0">
                <a:solidFill>
                  <a:schemeClr val="tx1"/>
                </a:solidFill>
              </a:rPr>
              <a:t>Scope </a:t>
            </a:r>
            <a:endParaRPr lang="en-US" altLang="zh-CN" sz="2800" dirty="0">
              <a:solidFill>
                <a:schemeClr val="tx1"/>
              </a:solidFill>
            </a:endParaRPr>
          </a:p>
        </p:txBody>
      </p:sp>
      <p:pic>
        <p:nvPicPr>
          <p:cNvPr id="164868" name="Picture 25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4750" y="1785938"/>
            <a:ext cx="4973638"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9" name="AutoShape 7"/>
          <p:cNvSpPr>
            <a:spLocks noChangeArrowheads="1"/>
          </p:cNvSpPr>
          <p:nvPr/>
        </p:nvSpPr>
        <p:spPr bwMode="auto">
          <a:xfrm>
            <a:off x="1273175" y="2643188"/>
            <a:ext cx="1655763" cy="792162"/>
          </a:xfrm>
          <a:prstGeom prst="wedgeRoundRectCallout">
            <a:avLst>
              <a:gd name="adj1" fmla="val 117977"/>
              <a:gd name="adj2" fmla="val 65833"/>
              <a:gd name="adj3" fmla="val 16667"/>
            </a:avLst>
          </a:prstGeom>
          <a:solidFill>
            <a:schemeClr val="accent1"/>
          </a:solidFill>
          <a:ln w="9525">
            <a:solidFill>
              <a:schemeClr val="folHlink"/>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folHlink"/>
                </a:solidFill>
              </a:rPr>
              <a:t>输入量的个数设置为</a:t>
            </a:r>
            <a:r>
              <a:rPr lang="en-US" altLang="zh-CN">
                <a:solidFill>
                  <a:schemeClr val="folHlink"/>
                </a:solidFill>
              </a:rPr>
              <a:t>2</a:t>
            </a:r>
            <a:endParaRPr lang="en-US" altLang="zh-CN">
              <a:solidFill>
                <a:schemeClr val="folHlink"/>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5"/>
          <p:cNvSpPr txBox="1">
            <a:spLocks noChangeArrowheads="1"/>
          </p:cNvSpPr>
          <p:nvPr/>
        </p:nvSpPr>
        <p:spPr bwMode="auto">
          <a:xfrm>
            <a:off x="3059832" y="5661248"/>
            <a:ext cx="439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4-43	</a:t>
            </a:r>
            <a:r>
              <a:rPr lang="zh-CN" altLang="en-US" dirty="0">
                <a:solidFill>
                  <a:schemeClr val="tx1"/>
                </a:solidFill>
              </a:rPr>
              <a:t>转速环空载起动波形图</a:t>
            </a:r>
            <a:endParaRPr lang="zh-CN" altLang="en-US" dirty="0">
              <a:solidFill>
                <a:schemeClr val="tx1"/>
              </a:solidFill>
            </a:endParaRPr>
          </a:p>
        </p:txBody>
      </p:sp>
      <p:sp>
        <p:nvSpPr>
          <p:cNvPr id="100356" name="Text Box 6"/>
          <p:cNvSpPr txBox="1">
            <a:spLocks noChangeArrowheads="1"/>
          </p:cNvSpPr>
          <p:nvPr/>
        </p:nvSpPr>
        <p:spPr bwMode="auto">
          <a:xfrm>
            <a:off x="611560" y="643984"/>
            <a:ext cx="4500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dirty="0">
                <a:solidFill>
                  <a:schemeClr val="tx1"/>
                </a:solidFill>
              </a:rPr>
              <a:t>ASR</a:t>
            </a:r>
            <a:r>
              <a:rPr lang="zh-CN" altLang="en-US" sz="2800" dirty="0">
                <a:solidFill>
                  <a:schemeClr val="tx1"/>
                </a:solidFill>
              </a:rPr>
              <a:t>调节器传递函数为 </a:t>
            </a:r>
            <a:endParaRPr lang="zh-CN" altLang="en-US" sz="2800" dirty="0">
              <a:solidFill>
                <a:schemeClr val="tx1"/>
              </a:solidFill>
            </a:endParaRPr>
          </a:p>
        </p:txBody>
      </p:sp>
      <p:sp>
        <p:nvSpPr>
          <p:cNvPr id="100357"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58" name="Text Box 9"/>
          <p:cNvSpPr txBox="1">
            <a:spLocks noChangeArrowheads="1"/>
          </p:cNvSpPr>
          <p:nvPr/>
        </p:nvSpPr>
        <p:spPr bwMode="auto">
          <a:xfrm>
            <a:off x="285750" y="2000250"/>
            <a:ext cx="124936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tx1"/>
                </a:solidFill>
              </a:rPr>
              <a:t>双击阶跃输入模块把阶跃值设置为</a:t>
            </a:r>
            <a:r>
              <a:rPr lang="en-US" altLang="zh-CN" sz="2800">
                <a:solidFill>
                  <a:schemeClr val="tx1"/>
                </a:solidFill>
              </a:rPr>
              <a:t>10 </a:t>
            </a:r>
            <a:endParaRPr lang="en-US" altLang="zh-CN" sz="2800">
              <a:solidFill>
                <a:schemeClr val="tx1"/>
              </a:solidFill>
            </a:endParaRPr>
          </a:p>
        </p:txBody>
      </p:sp>
      <p:sp>
        <p:nvSpPr>
          <p:cNvPr id="10035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54" name="Picture 815"/>
          <p:cNvGraphicFramePr>
            <a:graphicFrameLocks noChangeAspect="1"/>
          </p:cNvGraphicFramePr>
          <p:nvPr/>
        </p:nvGraphicFramePr>
        <p:xfrm>
          <a:off x="4211960" y="555526"/>
          <a:ext cx="2311400" cy="857250"/>
        </p:xfrm>
        <a:graphic>
          <a:graphicData uri="http://schemas.openxmlformats.org/presentationml/2006/ole">
            <mc:AlternateContent xmlns:mc="http://schemas.openxmlformats.org/markup-compatibility/2006">
              <mc:Choice xmlns:v="urn:schemas-microsoft-com:vml" Requires="v">
                <p:oleObj spid="_x0000_s98493" name="" r:id="rId1" imgW="850265" imgH="317500" progId="Equation.3">
                  <p:embed/>
                </p:oleObj>
              </mc:Choice>
              <mc:Fallback>
                <p:oleObj name="" r:id="rId1" imgW="850265" imgH="317500" progId="Equation.3">
                  <p:embed/>
                  <p:pic>
                    <p:nvPicPr>
                      <p:cNvPr id="0" name="图片 984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555526"/>
                        <a:ext cx="2311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036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361" y="1389063"/>
            <a:ext cx="6429375"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5"/>
          <p:cNvSpPr txBox="1">
            <a:spLocks noChangeArrowheads="1"/>
          </p:cNvSpPr>
          <p:nvPr/>
        </p:nvSpPr>
        <p:spPr bwMode="auto">
          <a:xfrm>
            <a:off x="3924300" y="6299200"/>
            <a:ext cx="4608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3-35	</a:t>
            </a:r>
            <a:r>
              <a:rPr lang="zh-CN" altLang="en-US">
                <a:solidFill>
                  <a:schemeClr val="tx1"/>
                </a:solidFill>
              </a:rPr>
              <a:t>转速环满载高速起动波形图</a:t>
            </a:r>
            <a:endParaRPr lang="zh-CN" altLang="en-US">
              <a:solidFill>
                <a:schemeClr val="tx1"/>
              </a:solidFill>
            </a:endParaRPr>
          </a:p>
        </p:txBody>
      </p:sp>
      <p:sp>
        <p:nvSpPr>
          <p:cNvPr id="165891" name="Text Box 6"/>
          <p:cNvSpPr txBox="1">
            <a:spLocks noChangeArrowheads="1"/>
          </p:cNvSpPr>
          <p:nvPr/>
        </p:nvSpPr>
        <p:spPr bwMode="auto">
          <a:xfrm>
            <a:off x="250825" y="3933825"/>
            <a:ext cx="27368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tx1"/>
                </a:solidFill>
              </a:rPr>
              <a:t>把负载电流设置为</a:t>
            </a:r>
            <a:r>
              <a:rPr lang="en-US" altLang="zh-CN" sz="2800">
                <a:solidFill>
                  <a:schemeClr val="tx1"/>
                </a:solidFill>
              </a:rPr>
              <a:t>52.5</a:t>
            </a:r>
            <a:r>
              <a:rPr lang="zh-CN" altLang="en-US" sz="2800">
                <a:solidFill>
                  <a:schemeClr val="tx1"/>
                </a:solidFill>
              </a:rPr>
              <a:t>，满载起动， </a:t>
            </a:r>
            <a:endParaRPr lang="zh-CN" altLang="en-US" sz="2800">
              <a:solidFill>
                <a:schemeClr val="tx1"/>
              </a:solidFill>
            </a:endParaRPr>
          </a:p>
        </p:txBody>
      </p:sp>
      <p:pic>
        <p:nvPicPr>
          <p:cNvPr id="16589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4650" y="1928813"/>
            <a:ext cx="62293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5"/>
          <p:cNvSpPr txBox="1">
            <a:spLocks noChangeArrowheads="1"/>
          </p:cNvSpPr>
          <p:nvPr/>
        </p:nvSpPr>
        <p:spPr bwMode="auto">
          <a:xfrm>
            <a:off x="3357563" y="6000750"/>
            <a:ext cx="432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4-45 	</a:t>
            </a:r>
            <a:r>
              <a:rPr lang="zh-CN" altLang="en-US">
                <a:solidFill>
                  <a:schemeClr val="tx1"/>
                </a:solidFill>
              </a:rPr>
              <a:t>转速环的抗扰波形图</a:t>
            </a:r>
            <a:endParaRPr lang="zh-CN" altLang="en-US">
              <a:solidFill>
                <a:schemeClr val="tx1"/>
              </a:solidFill>
            </a:endParaRPr>
          </a:p>
        </p:txBody>
      </p:sp>
      <p:sp>
        <p:nvSpPr>
          <p:cNvPr id="166915" name="Text Box 6"/>
          <p:cNvSpPr txBox="1">
            <a:spLocks noChangeArrowheads="1"/>
          </p:cNvSpPr>
          <p:nvPr/>
        </p:nvSpPr>
        <p:spPr bwMode="auto">
          <a:xfrm>
            <a:off x="323850" y="1989138"/>
            <a:ext cx="167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buFontTx/>
              <a:buChar char="•"/>
            </a:pPr>
            <a:r>
              <a:rPr lang="zh-CN" altLang="en-US" sz="2400">
                <a:solidFill>
                  <a:schemeClr val="tx1"/>
                </a:solidFill>
              </a:rPr>
              <a:t>转速环抗扰过程进行仿真，它是在负载电流</a:t>
            </a:r>
            <a:r>
              <a:rPr lang="en-US" altLang="zh-CN" sz="2400" i="1">
                <a:solidFill>
                  <a:schemeClr val="tx1"/>
                </a:solidFill>
              </a:rPr>
              <a:t>I</a:t>
            </a:r>
            <a:r>
              <a:rPr lang="en-US" altLang="zh-CN" sz="2400" baseline="-25000">
                <a:solidFill>
                  <a:schemeClr val="tx1"/>
                </a:solidFill>
              </a:rPr>
              <a:t>dL</a:t>
            </a:r>
            <a:r>
              <a:rPr lang="en-US" altLang="zh-CN" sz="2400">
                <a:solidFill>
                  <a:schemeClr val="tx1"/>
                </a:solidFill>
              </a:rPr>
              <a:t>(</a:t>
            </a:r>
            <a:r>
              <a:rPr lang="en-US" altLang="zh-CN" sz="2400" i="1">
                <a:solidFill>
                  <a:schemeClr val="tx1"/>
                </a:solidFill>
              </a:rPr>
              <a:t>s</a:t>
            </a:r>
            <a:r>
              <a:rPr lang="en-US" altLang="zh-CN" sz="2400">
                <a:solidFill>
                  <a:schemeClr val="tx1"/>
                </a:solidFill>
              </a:rPr>
              <a:t>)</a:t>
            </a:r>
            <a:r>
              <a:rPr lang="zh-CN" altLang="en-US" sz="2400">
                <a:solidFill>
                  <a:schemeClr val="tx1"/>
                </a:solidFill>
              </a:rPr>
              <a:t>的输入端加上负载电流，</a:t>
            </a:r>
            <a:endParaRPr lang="zh-CN" altLang="en-US" sz="2400">
              <a:solidFill>
                <a:schemeClr val="tx1"/>
              </a:solidFill>
            </a:endParaRPr>
          </a:p>
          <a:p>
            <a:pPr algn="l" eaLnBrk="1" hangingPunct="1">
              <a:spcBef>
                <a:spcPct val="50000"/>
              </a:spcBef>
            </a:pPr>
            <a:endParaRPr lang="zh-CN" altLang="en-US" sz="2400">
              <a:solidFill>
                <a:schemeClr val="tx1"/>
              </a:solidFill>
            </a:endParaRPr>
          </a:p>
        </p:txBody>
      </p:sp>
      <p:pic>
        <p:nvPicPr>
          <p:cNvPr id="16691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7438" y="1785938"/>
            <a:ext cx="60261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endParaRPr lang="zh-CN" altLang="zh-CN"/>
          </a:p>
        </p:txBody>
      </p:sp>
      <p:sp>
        <p:nvSpPr>
          <p:cNvPr id="167939" name="Rectangle 3"/>
          <p:cNvSpPr>
            <a:spLocks noGrp="1" noChangeArrowheads="1"/>
          </p:cNvSpPr>
          <p:nvPr>
            <p:ph idx="1"/>
          </p:nvPr>
        </p:nvSpPr>
        <p:spPr/>
        <p:txBody>
          <a:bodyPr/>
          <a:lstStyle/>
          <a:p>
            <a:pPr eaLnBrk="1" hangingPunct="1"/>
            <a:r>
              <a:rPr lang="zh-CN" altLang="en-US">
                <a:latin typeface="Times New Roman" panose="02020603050405020304" pitchFamily="18" charset="0"/>
              </a:rPr>
              <a:t>在工程设计时，首先根据典型</a:t>
            </a:r>
            <a:r>
              <a:rPr lang="en-US" altLang="zh-CN">
                <a:latin typeface="Times New Roman" panose="02020603050405020304" pitchFamily="18" charset="0"/>
              </a:rPr>
              <a:t>I</a:t>
            </a:r>
            <a:r>
              <a:rPr lang="zh-CN" altLang="en-US">
                <a:latin typeface="Times New Roman" panose="02020603050405020304" pitchFamily="18" charset="0"/>
              </a:rPr>
              <a:t>型系统或典型</a:t>
            </a:r>
            <a:r>
              <a:rPr lang="en-US" altLang="zh-CN">
                <a:latin typeface="Times New Roman" panose="02020603050405020304" pitchFamily="18" charset="0"/>
              </a:rPr>
              <a:t>Ⅱ</a:t>
            </a:r>
            <a:r>
              <a:rPr lang="zh-CN" altLang="en-US">
                <a:latin typeface="Times New Roman" panose="02020603050405020304" pitchFamily="18" charset="0"/>
              </a:rPr>
              <a:t>型系统的方法计算调节器参数，</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然后利用</a:t>
            </a:r>
            <a:r>
              <a:rPr lang="en-US" altLang="zh-CN">
                <a:latin typeface="Times New Roman" panose="02020603050405020304" pitchFamily="18" charset="0"/>
              </a:rPr>
              <a:t>MATLAB</a:t>
            </a:r>
            <a:r>
              <a:rPr lang="zh-CN" altLang="en-US">
                <a:latin typeface="Times New Roman" panose="02020603050405020304" pitchFamily="18" charset="0"/>
              </a:rPr>
              <a:t>下的</a:t>
            </a:r>
            <a:r>
              <a:rPr lang="en-US" altLang="zh-CN">
                <a:latin typeface="Times New Roman" panose="02020603050405020304" pitchFamily="18" charset="0"/>
              </a:rPr>
              <a:t>SIMULINK</a:t>
            </a:r>
            <a:r>
              <a:rPr lang="zh-CN" altLang="en-US">
                <a:latin typeface="Times New Roman" panose="02020603050405020304" pitchFamily="18" charset="0"/>
              </a:rPr>
              <a:t>软件进行仿真，</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灵活修正调节器参数，直至得到满意的结果。</a:t>
            </a:r>
            <a:endParaRPr lang="zh-CN" altLang="en-US">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539552" y="620688"/>
            <a:ext cx="8162925" cy="1190625"/>
          </a:xfrm>
        </p:spPr>
        <p:txBody>
          <a:bodyPr/>
          <a:lstStyle/>
          <a:p>
            <a:pPr eaLnBrk="1" hangingPunct="1"/>
            <a:r>
              <a:rPr lang="zh-CN" altLang="en-US" sz="3600" b="1" dirty="0">
                <a:latin typeface="Times New Roman" panose="02020603050405020304" pitchFamily="18" charset="0"/>
              </a:rPr>
              <a:t>各变量的稳态工作点和稳态参数计算</a:t>
            </a:r>
            <a:endParaRPr lang="zh-CN" altLang="en-US" sz="3600" b="1" dirty="0">
              <a:latin typeface="Times New Roman" panose="02020603050405020304" pitchFamily="18" charset="0"/>
            </a:endParaRPr>
          </a:p>
        </p:txBody>
      </p:sp>
      <p:sp>
        <p:nvSpPr>
          <p:cNvPr id="9222" name="Rectangle 3"/>
          <p:cNvSpPr>
            <a:spLocks noGrp="1" noChangeArrowheads="1"/>
          </p:cNvSpPr>
          <p:nvPr>
            <p:ph idx="1"/>
          </p:nvPr>
        </p:nvSpPr>
        <p:spPr>
          <a:xfrm>
            <a:off x="647700" y="1700808"/>
            <a:ext cx="7848600" cy="4829175"/>
          </a:xfrm>
        </p:spPr>
        <p:txBody>
          <a:bodyPr/>
          <a:lstStyle/>
          <a:p>
            <a:pPr eaLnBrk="1" hangingPunct="1">
              <a:lnSpc>
                <a:spcPct val="90000"/>
              </a:lnSpc>
            </a:pPr>
            <a:r>
              <a:rPr lang="zh-CN" altLang="en-US" dirty="0">
                <a:latin typeface="Times New Roman" panose="02020603050405020304" pitchFamily="18" charset="0"/>
              </a:rPr>
              <a:t>双闭环调速系统在稳态工作中，当两个调节器都不饱和时，各变量之间有下列关系</a:t>
            </a:r>
            <a:endParaRPr lang="zh-CN" altLang="en-US"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(4-3)</a:t>
            </a:r>
            <a:endParaRPr lang="en-US" altLang="zh-CN" dirty="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(4-4)</a:t>
            </a:r>
            <a:endParaRPr lang="en-US" altLang="zh-CN" dirty="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(4-5)</a:t>
            </a:r>
            <a:endParaRPr lang="en-US" altLang="zh-CN" dirty="0">
              <a:latin typeface="Times New Roman" panose="02020603050405020304" pitchFamily="18" charset="0"/>
            </a:endParaRPr>
          </a:p>
        </p:txBody>
      </p:sp>
      <p:sp>
        <p:nvSpPr>
          <p:cNvPr id="9223"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8" name="Object 4"/>
          <p:cNvGraphicFramePr>
            <a:graphicFrameLocks noChangeAspect="1"/>
          </p:cNvGraphicFramePr>
          <p:nvPr/>
        </p:nvGraphicFramePr>
        <p:xfrm>
          <a:off x="1187624" y="2700338"/>
          <a:ext cx="3240087" cy="609600"/>
        </p:xfrm>
        <a:graphic>
          <a:graphicData uri="http://schemas.openxmlformats.org/presentationml/2006/ole">
            <mc:AlternateContent xmlns:mc="http://schemas.openxmlformats.org/markup-compatibility/2006">
              <mc:Choice xmlns:v="urn:schemas-microsoft-com:vml" Requires="v">
                <p:oleObj spid="_x0000_s7734" name="公式" r:id="rId1" imgW="1269365" imgH="241300" progId="Equation.3">
                  <p:embed/>
                </p:oleObj>
              </mc:Choice>
              <mc:Fallback>
                <p:oleObj name="公式" r:id="rId1" imgW="1269365" imgH="241300" progId="Equation.3">
                  <p:embed/>
                  <p:pic>
                    <p:nvPicPr>
                      <p:cNvPr id="0" name="图片 77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00338"/>
                        <a:ext cx="32400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Rectangle 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9" name="Object 6"/>
          <p:cNvGraphicFramePr>
            <a:graphicFrameLocks noChangeAspect="1"/>
          </p:cNvGraphicFramePr>
          <p:nvPr/>
        </p:nvGraphicFramePr>
        <p:xfrm>
          <a:off x="1187624" y="3310893"/>
          <a:ext cx="3600450" cy="630238"/>
        </p:xfrm>
        <a:graphic>
          <a:graphicData uri="http://schemas.openxmlformats.org/presentationml/2006/ole">
            <mc:AlternateContent xmlns:mc="http://schemas.openxmlformats.org/markup-compatibility/2006">
              <mc:Choice xmlns:v="urn:schemas-microsoft-com:vml" Requires="v">
                <p:oleObj spid="_x0000_s7735" name="公式" r:id="rId3" imgW="1358265" imgH="241300" progId="Equation.3">
                  <p:embed/>
                </p:oleObj>
              </mc:Choice>
              <mc:Fallback>
                <p:oleObj name="公式" r:id="rId3" imgW="1358265" imgH="241300" progId="Equation.3">
                  <p:embed/>
                  <p:pic>
                    <p:nvPicPr>
                      <p:cNvPr id="0" name="图片 77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310893"/>
                        <a:ext cx="360045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20" name="Object 8"/>
          <p:cNvGraphicFramePr>
            <a:graphicFrameLocks noChangeAspect="1"/>
          </p:cNvGraphicFramePr>
          <p:nvPr/>
        </p:nvGraphicFramePr>
        <p:xfrm>
          <a:off x="1115616" y="3861048"/>
          <a:ext cx="5329237" cy="936625"/>
        </p:xfrm>
        <a:graphic>
          <a:graphicData uri="http://schemas.openxmlformats.org/presentationml/2006/ole">
            <mc:AlternateContent xmlns:mc="http://schemas.openxmlformats.org/markup-compatibility/2006">
              <mc:Choice xmlns:v="urn:schemas-microsoft-com:vml" Requires="v">
                <p:oleObj spid="_x0000_s7736" name="公式" r:id="rId5" imgW="2603500" imgH="457200" progId="Equation.3">
                  <p:embed/>
                </p:oleObj>
              </mc:Choice>
              <mc:Fallback>
                <p:oleObj name="公式" r:id="rId5" imgW="2603500" imgH="457200" progId="Equation.3">
                  <p:embed/>
                  <p:pic>
                    <p:nvPicPr>
                      <p:cNvPr id="0" name="图片 77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3861048"/>
                        <a:ext cx="532923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descr="03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7623" y="4797152"/>
            <a:ext cx="5066825" cy="184249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endParaRPr lang="zh-CN" altLang="zh-CN"/>
          </a:p>
        </p:txBody>
      </p:sp>
      <p:sp>
        <p:nvSpPr>
          <p:cNvPr id="10245" name="Rectangle 3"/>
          <p:cNvSpPr>
            <a:spLocks noGrp="1" noChangeArrowheads="1"/>
          </p:cNvSpPr>
          <p:nvPr>
            <p:ph idx="1"/>
          </p:nvPr>
        </p:nvSpPr>
        <p:spPr>
          <a:xfrm>
            <a:off x="912813" y="1905000"/>
            <a:ext cx="8110537" cy="4953000"/>
          </a:xfrm>
        </p:spPr>
        <p:txBody>
          <a:bodyPr/>
          <a:lstStyle/>
          <a:p>
            <a:pPr eaLnBrk="1" hangingPunct="1"/>
            <a:r>
              <a:rPr lang="zh-CN" altLang="en-US">
                <a:latin typeface="Times New Roman" panose="02020603050405020304" pitchFamily="18" charset="0"/>
              </a:rPr>
              <a:t>根据各调节器的给定与反馈值计算有关的反馈系数：</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转速反馈系数 	       									                      </a:t>
            </a:r>
            <a:r>
              <a:rPr lang="en-US" altLang="zh-CN">
                <a:latin typeface="Times New Roman" panose="02020603050405020304" pitchFamily="18" charset="0"/>
              </a:rPr>
              <a:t>(4-6)</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电流反馈系数	       									                      </a:t>
            </a:r>
            <a:r>
              <a:rPr lang="en-US" altLang="zh-CN">
                <a:latin typeface="Times New Roman" panose="02020603050405020304" pitchFamily="18" charset="0"/>
              </a:rPr>
              <a:t>(4-7)</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两个给定电压的最大值</a:t>
            </a:r>
            <a:r>
              <a:rPr lang="en-US" altLang="zh-CN" i="1">
                <a:latin typeface="Times New Roman" panose="02020603050405020304" pitchFamily="18" charset="0"/>
              </a:rPr>
              <a:t>U</a:t>
            </a:r>
            <a:r>
              <a:rPr lang="en-US" altLang="zh-CN" baseline="30000">
                <a:latin typeface="Times New Roman" panose="02020603050405020304" pitchFamily="18" charset="0"/>
              </a:rPr>
              <a:t>*</a:t>
            </a:r>
            <a:r>
              <a:rPr lang="en-US" altLang="zh-CN" baseline="-25000">
                <a:latin typeface="Times New Roman" panose="02020603050405020304" pitchFamily="18" charset="0"/>
              </a:rPr>
              <a:t>nm</a:t>
            </a:r>
            <a:r>
              <a:rPr lang="zh-CN" altLang="en-US">
                <a:latin typeface="Times New Roman" panose="02020603050405020304" pitchFamily="18" charset="0"/>
              </a:rPr>
              <a:t>和</a:t>
            </a:r>
            <a:r>
              <a:rPr lang="en-US" altLang="zh-CN" i="1">
                <a:latin typeface="Times New Roman" panose="02020603050405020304" pitchFamily="18" charset="0"/>
              </a:rPr>
              <a:t>U</a:t>
            </a:r>
            <a:r>
              <a:rPr lang="en-US" altLang="zh-CN" baseline="30000">
                <a:latin typeface="Times New Roman" panose="02020603050405020304" pitchFamily="18" charset="0"/>
              </a:rPr>
              <a:t>*</a:t>
            </a:r>
            <a:r>
              <a:rPr lang="en-US" altLang="zh-CN" baseline="-25000">
                <a:latin typeface="Times New Roman" panose="02020603050405020304" pitchFamily="18" charset="0"/>
              </a:rPr>
              <a:t>im</a:t>
            </a:r>
            <a:r>
              <a:rPr lang="zh-CN" altLang="en-US">
                <a:latin typeface="Times New Roman" panose="02020603050405020304" pitchFamily="18" charset="0"/>
              </a:rPr>
              <a:t>由设计者选定。</a:t>
            </a:r>
            <a:endParaRPr lang="zh-CN" altLang="en-US">
              <a:latin typeface="Times New Roman" panose="02020603050405020304" pitchFamily="18" charset="0"/>
            </a:endParaRPr>
          </a:p>
        </p:txBody>
      </p:sp>
      <p:sp>
        <p:nvSpPr>
          <p:cNvPr id="10246" name="Rectangle 5"/>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42" name="Object 4"/>
          <p:cNvGraphicFramePr>
            <a:graphicFrameLocks noChangeAspect="1"/>
          </p:cNvGraphicFramePr>
          <p:nvPr/>
        </p:nvGraphicFramePr>
        <p:xfrm>
          <a:off x="4355976" y="2747169"/>
          <a:ext cx="1152525" cy="906462"/>
        </p:xfrm>
        <a:graphic>
          <a:graphicData uri="http://schemas.openxmlformats.org/presentationml/2006/ole">
            <mc:AlternateContent xmlns:mc="http://schemas.openxmlformats.org/markup-compatibility/2006">
              <mc:Choice xmlns:v="urn:schemas-microsoft-com:vml" Requires="v">
                <p:oleObj spid="_x0000_s8570" name="公式" r:id="rId1" imgW="584200" imgH="457200" progId="Equation.3">
                  <p:embed/>
                </p:oleObj>
              </mc:Choice>
              <mc:Fallback>
                <p:oleObj name="公式" r:id="rId1" imgW="584200" imgH="457200" progId="Equation.3">
                  <p:embed/>
                  <p:pic>
                    <p:nvPicPr>
                      <p:cNvPr id="0" name="图片 85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747169"/>
                        <a:ext cx="1152525"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Rectangle 7"/>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43" name="Object 6"/>
          <p:cNvGraphicFramePr>
            <a:graphicFrameLocks noChangeAspect="1"/>
          </p:cNvGraphicFramePr>
          <p:nvPr/>
        </p:nvGraphicFramePr>
        <p:xfrm>
          <a:off x="4355976" y="3717032"/>
          <a:ext cx="1079500" cy="863600"/>
        </p:xfrm>
        <a:graphic>
          <a:graphicData uri="http://schemas.openxmlformats.org/presentationml/2006/ole">
            <mc:AlternateContent xmlns:mc="http://schemas.openxmlformats.org/markup-compatibility/2006">
              <mc:Choice xmlns:v="urn:schemas-microsoft-com:vml" Requires="v">
                <p:oleObj spid="_x0000_s8571" name="公式" r:id="rId3" imgW="571500" imgH="457200" progId="Equation.3">
                  <p:embed/>
                </p:oleObj>
              </mc:Choice>
              <mc:Fallback>
                <p:oleObj name="公式" r:id="rId3" imgW="571500" imgH="457200" progId="Equation.3">
                  <p:embed/>
                  <p:pic>
                    <p:nvPicPr>
                      <p:cNvPr id="0" name="图片 85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717032"/>
                        <a:ext cx="10795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213" y="476250"/>
            <a:ext cx="8162925" cy="1190625"/>
          </a:xfrm>
        </p:spPr>
        <p:txBody>
          <a:bodyPr/>
          <a:lstStyle/>
          <a:p>
            <a:pPr marL="838200" indent="-838200" eaLnBrk="1" hangingPunct="1"/>
            <a:r>
              <a:rPr lang="en-US" altLang="zh-CN" sz="3200" b="1" dirty="0">
                <a:latin typeface="Times New Roman" panose="02020603050405020304" pitchFamily="18" charset="0"/>
              </a:rPr>
              <a:t>4.2 </a:t>
            </a:r>
            <a:r>
              <a:rPr lang="zh-CN" altLang="en-US" sz="3200" b="1" dirty="0">
                <a:latin typeface="Times New Roman" panose="02020603050405020304" pitchFamily="18" charset="0"/>
              </a:rPr>
              <a:t>转速、电流反馈控制直流调速系统的数学模型与动态过程分析</a:t>
            </a:r>
            <a:endParaRPr lang="zh-CN" altLang="en-US" sz="3200" b="1" dirty="0">
              <a:latin typeface="Times New Roman" panose="02020603050405020304" pitchFamily="18" charset="0"/>
            </a:endParaRPr>
          </a:p>
        </p:txBody>
      </p:sp>
      <p:sp>
        <p:nvSpPr>
          <p:cNvPr id="113667" name="Rectangle 3"/>
          <p:cNvSpPr>
            <a:spLocks noGrp="1" noChangeArrowheads="1"/>
          </p:cNvSpPr>
          <p:nvPr>
            <p:ph idx="1"/>
          </p:nvPr>
        </p:nvSpPr>
        <p:spPr>
          <a:xfrm>
            <a:off x="971600" y="1905000"/>
            <a:ext cx="7056784" cy="4191000"/>
          </a:xfrm>
          <a:noFill/>
        </p:spPr>
        <p:txBody>
          <a:bodyPr lIns="72000"/>
          <a:lstStyle/>
          <a:p>
            <a:pPr eaLnBrk="1" hangingPunct="1">
              <a:buFont typeface="Wingdings" panose="05000000000000000000" pitchFamily="2" charset="2"/>
              <a:buChar char="p"/>
            </a:pPr>
            <a:r>
              <a:rPr lang="zh-CN" altLang="en-US" sz="2800" dirty="0">
                <a:latin typeface="Times New Roman" panose="02020603050405020304" pitchFamily="18" charset="0"/>
              </a:rPr>
              <a:t>转速、电流反馈控制直流调速系统的动态数学模型</a:t>
            </a:r>
            <a:endParaRPr lang="en-US" altLang="zh-CN" sz="2800" dirty="0">
              <a:latin typeface="Times New Roman" panose="02020603050405020304" pitchFamily="18" charset="0"/>
            </a:endParaRPr>
          </a:p>
          <a:p>
            <a:pPr eaLnBrk="1" hangingPunct="1">
              <a:buFont typeface="Wingdings" panose="05000000000000000000" pitchFamily="2" charset="2"/>
              <a:buChar char="p"/>
            </a:pPr>
            <a:r>
              <a:rPr lang="zh-CN" altLang="en-US" dirty="0">
                <a:latin typeface="Times New Roman" panose="02020603050405020304" pitchFamily="18" charset="0"/>
              </a:rPr>
              <a:t>起动过程分析（转速、电流）</a:t>
            </a:r>
            <a:endParaRPr lang="en-US" altLang="zh-CN" dirty="0">
              <a:latin typeface="Times New Roman" panose="02020603050405020304" pitchFamily="18" charset="0"/>
            </a:endParaRPr>
          </a:p>
          <a:p>
            <a:pPr>
              <a:buFont typeface="Wingdings" panose="05000000000000000000" pitchFamily="2" charset="2"/>
              <a:buChar char="p"/>
            </a:pPr>
            <a:endParaRPr lang="en-US" altLang="zh-CN" sz="2800" dirty="0">
              <a:latin typeface="Times New Roman" panose="02020603050405020304" pitchFamily="18" charset="0"/>
            </a:endParaRPr>
          </a:p>
          <a:p>
            <a:pPr>
              <a:buFont typeface="Wingdings" panose="05000000000000000000" pitchFamily="2" charset="2"/>
              <a:buChar char="p"/>
            </a:pPr>
            <a:r>
              <a:rPr lang="zh-CN" altLang="en-US" sz="2800" dirty="0">
                <a:latin typeface="Times New Roman" panose="02020603050405020304" pitchFamily="18" charset="0"/>
              </a:rPr>
              <a:t>制动过程分析</a:t>
            </a:r>
            <a:r>
              <a:rPr lang="zh-CN" altLang="en-US" dirty="0">
                <a:latin typeface="Times New Roman" panose="02020603050405020304" pitchFamily="18" charset="0"/>
              </a:rPr>
              <a:t>（转速、电流）</a:t>
            </a:r>
            <a:endParaRPr lang="en-US" altLang="zh-CN" dirty="0">
              <a:latin typeface="Times New Roman" panose="02020603050405020304" pitchFamily="18" charset="0"/>
            </a:endParaRPr>
          </a:p>
          <a:p>
            <a:pPr eaLnBrk="1" hangingPunct="1">
              <a:buFont typeface="Wingdings" panose="05000000000000000000" pitchFamily="2" charset="2"/>
              <a:buChar char="p"/>
            </a:pPr>
            <a:endParaRPr lang="zh-CN" altLang="en-US" sz="2800" dirty="0">
              <a:latin typeface="Times New Roman" panose="02020603050405020304" pitchFamily="18" charset="0"/>
            </a:endParaRPr>
          </a:p>
        </p:txBody>
      </p:sp>
      <p:sp>
        <p:nvSpPr>
          <p:cNvPr id="113668" name="Rectangle 5"/>
          <p:cNvSpPr>
            <a:spLocks noChangeArrowheads="1"/>
          </p:cNvSpPr>
          <p:nvPr/>
        </p:nvSpPr>
        <p:spPr bwMode="auto">
          <a:xfrm>
            <a:off x="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a:t>问题的提出</a:t>
            </a:r>
            <a:endParaRPr lang="zh-CN" altLang="en-US" dirty="0"/>
          </a:p>
        </p:txBody>
      </p:sp>
      <p:graphicFrame>
        <p:nvGraphicFramePr>
          <p:cNvPr id="3074" name="Object 3"/>
          <p:cNvGraphicFramePr>
            <a:graphicFrameLocks noGrp="1" noChangeAspect="1"/>
          </p:cNvGraphicFramePr>
          <p:nvPr>
            <p:ph idx="1"/>
          </p:nvPr>
        </p:nvGraphicFramePr>
        <p:xfrm>
          <a:off x="928688" y="2214563"/>
          <a:ext cx="6985000" cy="1700212"/>
        </p:xfrm>
        <a:graphic>
          <a:graphicData uri="http://schemas.openxmlformats.org/presentationml/2006/ole">
            <mc:AlternateContent xmlns:mc="http://schemas.openxmlformats.org/markup-compatibility/2006">
              <mc:Choice xmlns:v="urn:schemas-microsoft-com:vml" Requires="v">
                <p:oleObj spid="_x0000_s1214" name="Visio" r:id="rId1" imgW="4436745" imgH="1094740" progId="Visio.Drawing.11">
                  <p:embed/>
                </p:oleObj>
              </mc:Choice>
              <mc:Fallback>
                <p:oleObj name="Visio" r:id="rId1" imgW="4436745" imgH="1094740" progId="Visio.Drawing.11">
                  <p:embed/>
                  <p:pic>
                    <p:nvPicPr>
                      <p:cNvPr id="0" name="图片 1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214563"/>
                        <a:ext cx="6985000"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矩形 3"/>
          <p:cNvSpPr>
            <a:spLocks noChangeArrowheads="1"/>
          </p:cNvSpPr>
          <p:nvPr/>
        </p:nvSpPr>
        <p:spPr bwMode="auto">
          <a:xfrm>
            <a:off x="1214438" y="4357688"/>
            <a:ext cx="6572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b="1"/>
              <a:t>动态性能要求</a:t>
            </a:r>
            <a:r>
              <a:rPr lang="en-US" altLang="zh-CN" sz="2400" b="1"/>
              <a:t>:</a:t>
            </a:r>
            <a:r>
              <a:rPr lang="zh-CN" altLang="en-US" sz="2400">
                <a:solidFill>
                  <a:schemeClr val="tx1"/>
                </a:solidFill>
              </a:rPr>
              <a:t>对于经常正、反转运行的调速系统，缩短起、制动过程的时间是提高生产率的重要因素</a:t>
            </a:r>
            <a:r>
              <a:rPr lang="zh-CN" altLang="en-US" sz="2400"/>
              <a:t>。</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213" y="476250"/>
            <a:ext cx="8162925" cy="1190625"/>
          </a:xfrm>
        </p:spPr>
        <p:txBody>
          <a:bodyPr/>
          <a:lstStyle/>
          <a:p>
            <a:pPr marL="838200" indent="-838200" eaLnBrk="1" hangingPunct="1"/>
            <a:r>
              <a:rPr lang="en-US" altLang="zh-CN" sz="3200" b="1" dirty="0">
                <a:latin typeface="Times New Roman" panose="02020603050405020304" pitchFamily="18" charset="0"/>
              </a:rPr>
              <a:t>4.2.1 </a:t>
            </a:r>
            <a:r>
              <a:rPr lang="zh-CN" altLang="en-US" sz="3200" b="1" dirty="0">
                <a:latin typeface="Times New Roman" panose="02020603050405020304" pitchFamily="18" charset="0"/>
              </a:rPr>
              <a:t>转速、电流反馈控制直流调速系统的数学模型</a:t>
            </a:r>
            <a:endParaRPr lang="zh-CN" altLang="en-US" sz="3200" b="1" dirty="0">
              <a:latin typeface="Times New Roman" panose="02020603050405020304" pitchFamily="18" charset="0"/>
            </a:endParaRPr>
          </a:p>
        </p:txBody>
      </p:sp>
      <p:sp>
        <p:nvSpPr>
          <p:cNvPr id="113667" name="Rectangle 3"/>
          <p:cNvSpPr>
            <a:spLocks noGrp="1" noChangeArrowheads="1"/>
          </p:cNvSpPr>
          <p:nvPr>
            <p:ph idx="1"/>
          </p:nvPr>
        </p:nvSpPr>
        <p:spPr>
          <a:xfrm>
            <a:off x="1763688" y="3284984"/>
            <a:ext cx="7259662" cy="2811016"/>
          </a:xfrm>
          <a:noFill/>
        </p:spPr>
        <p:txBody>
          <a:bodyPr lIns="72000"/>
          <a:lstStyle/>
          <a:p>
            <a:pPr marL="609600" indent="-609600" eaLnBrk="1" hangingPunct="1">
              <a:buFont typeface="Wingdings" panose="05000000000000000000" pitchFamily="2" charset="2"/>
              <a:buNone/>
            </a:pPr>
            <a:endParaRPr lang="zh-CN" altLang="en-US" sz="2800" dirty="0">
              <a:latin typeface="Times New Roman" panose="02020603050405020304" pitchFamily="18" charset="0"/>
            </a:endParaRPr>
          </a:p>
        </p:txBody>
      </p:sp>
      <p:sp>
        <p:nvSpPr>
          <p:cNvPr id="113668" name="Rectangle 5"/>
          <p:cNvSpPr>
            <a:spLocks noChangeArrowheads="1"/>
          </p:cNvSpPr>
          <p:nvPr/>
        </p:nvSpPr>
        <p:spPr bwMode="auto">
          <a:xfrm>
            <a:off x="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69" name="Text Box 6"/>
          <p:cNvSpPr txBox="1">
            <a:spLocks noChangeArrowheads="1"/>
          </p:cNvSpPr>
          <p:nvPr/>
        </p:nvSpPr>
        <p:spPr bwMode="auto">
          <a:xfrm>
            <a:off x="1547813" y="5648325"/>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chemeClr val="tx1"/>
                </a:solidFill>
              </a:rPr>
              <a:t>图</a:t>
            </a:r>
            <a:r>
              <a:rPr lang="en-US" altLang="zh-CN" sz="2400" dirty="0">
                <a:solidFill>
                  <a:schemeClr val="tx1"/>
                </a:solidFill>
              </a:rPr>
              <a:t>4-5 	</a:t>
            </a:r>
            <a:r>
              <a:rPr lang="zh-CN" altLang="en-US" sz="2400" dirty="0">
                <a:solidFill>
                  <a:schemeClr val="tx1"/>
                </a:solidFill>
              </a:rPr>
              <a:t>双闭环直流调速系统的动态结构图</a:t>
            </a:r>
            <a:endParaRPr lang="zh-CN" altLang="en-US" sz="2400" dirty="0">
              <a:solidFill>
                <a:schemeClr val="tx1"/>
              </a:solidFill>
            </a:endParaRPr>
          </a:p>
        </p:txBody>
      </p:sp>
      <p:pic>
        <p:nvPicPr>
          <p:cNvPr id="113670" name="Picture 7" descr="03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560" y="2098041"/>
            <a:ext cx="7543079"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4383099" y="1916832"/>
            <a:ext cx="0" cy="180020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a:off x="4383099" y="3717032"/>
            <a:ext cx="328524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7" name="直接连接符 16"/>
          <p:cNvCxnSpPr/>
          <p:nvPr/>
        </p:nvCxnSpPr>
        <p:spPr>
          <a:xfrm>
            <a:off x="7668344" y="1916832"/>
            <a:ext cx="0" cy="180020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9" name="直接连接符 18"/>
          <p:cNvCxnSpPr/>
          <p:nvPr/>
        </p:nvCxnSpPr>
        <p:spPr>
          <a:xfrm>
            <a:off x="4355976" y="1916832"/>
            <a:ext cx="328524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8" name="圆角矩形标注 17"/>
          <p:cNvSpPr/>
          <p:nvPr/>
        </p:nvSpPr>
        <p:spPr>
          <a:xfrm>
            <a:off x="6300192" y="1268760"/>
            <a:ext cx="72008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电机</a:t>
            </a:r>
            <a:endParaRPr lang="zh-CN" altLang="en-US" dirty="0"/>
          </a:p>
        </p:txBody>
      </p:sp>
      <p:sp>
        <p:nvSpPr>
          <p:cNvPr id="25" name="圆角矩形标注 24"/>
          <p:cNvSpPr/>
          <p:nvPr/>
        </p:nvSpPr>
        <p:spPr>
          <a:xfrm>
            <a:off x="3563888" y="1340768"/>
            <a:ext cx="720080" cy="576064"/>
          </a:xfrm>
          <a:prstGeom prst="wedgeRoundRectCallout">
            <a:avLst>
              <a:gd name="adj1" fmla="val -844"/>
              <a:gd name="adj2" fmla="val 1888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电源</a:t>
            </a:r>
            <a:endParaRPr lang="zh-CN" altLang="en-US" dirty="0"/>
          </a:p>
        </p:txBody>
      </p:sp>
      <p:sp>
        <p:nvSpPr>
          <p:cNvPr id="26" name="圆角矩形标注 25"/>
          <p:cNvSpPr/>
          <p:nvPr/>
        </p:nvSpPr>
        <p:spPr>
          <a:xfrm>
            <a:off x="2195736" y="1623699"/>
            <a:ext cx="1368152" cy="576064"/>
          </a:xfrm>
          <a:prstGeom prst="wedgeRoundRectCallout">
            <a:avLst>
              <a:gd name="adj1" fmla="val 2683"/>
              <a:gd name="adj2" fmla="val 1609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电流调节器</a:t>
            </a:r>
            <a:endParaRPr lang="zh-CN" altLang="en-US" dirty="0"/>
          </a:p>
        </p:txBody>
      </p:sp>
      <p:sp>
        <p:nvSpPr>
          <p:cNvPr id="27" name="圆角矩形标注 26"/>
          <p:cNvSpPr/>
          <p:nvPr/>
        </p:nvSpPr>
        <p:spPr>
          <a:xfrm>
            <a:off x="683568" y="1596607"/>
            <a:ext cx="1368152" cy="576064"/>
          </a:xfrm>
          <a:prstGeom prst="wedgeRoundRectCallout">
            <a:avLst>
              <a:gd name="adj1" fmla="val 31768"/>
              <a:gd name="adj2" fmla="val 1550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转速调节器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11560" y="548680"/>
            <a:ext cx="8162925" cy="1190625"/>
          </a:xfrm>
        </p:spPr>
        <p:txBody>
          <a:bodyPr/>
          <a:lstStyle/>
          <a:p>
            <a:pPr marL="838200" indent="-838200" eaLnBrk="1" hangingPunct="1"/>
            <a:r>
              <a:rPr lang="en-US" altLang="zh-CN" sz="3200" b="1" dirty="0">
                <a:latin typeface="Times New Roman" panose="02020603050405020304" pitchFamily="18" charset="0"/>
              </a:rPr>
              <a:t>4.2.2</a:t>
            </a:r>
            <a:r>
              <a:rPr lang="zh-CN" altLang="en-US" sz="3200" b="1" dirty="0">
                <a:latin typeface="Times New Roman" panose="02020603050405020304" pitchFamily="18" charset="0"/>
              </a:rPr>
              <a:t>转速、电流反馈控制直流调速系统的动态过程分析</a:t>
            </a:r>
            <a:endParaRPr lang="zh-CN" altLang="en-US" sz="3200" b="1" dirty="0">
              <a:latin typeface="Times New Roman" panose="02020603050405020304" pitchFamily="18" charset="0"/>
            </a:endParaRPr>
          </a:p>
        </p:txBody>
      </p:sp>
      <p:sp>
        <p:nvSpPr>
          <p:cNvPr id="114691" name="Rectangle 3"/>
          <p:cNvSpPr>
            <a:spLocks noGrp="1" noChangeArrowheads="1"/>
          </p:cNvSpPr>
          <p:nvPr>
            <p:ph idx="1"/>
          </p:nvPr>
        </p:nvSpPr>
        <p:spPr>
          <a:xfrm>
            <a:off x="611560" y="1998406"/>
            <a:ext cx="7848600" cy="4829175"/>
          </a:xfrm>
        </p:spPr>
        <p:txBody>
          <a:bodyPr/>
          <a:lstStyle/>
          <a:p>
            <a:pPr eaLnBrk="1" hangingPunct="1"/>
            <a:r>
              <a:rPr lang="zh-CN" altLang="en-US" dirty="0"/>
              <a:t>对调速系统而言，被控制的对象是转速。</a:t>
            </a:r>
            <a:endParaRPr lang="zh-CN" altLang="en-US" dirty="0"/>
          </a:p>
          <a:p>
            <a:pPr eaLnBrk="1" hangingPunct="1"/>
            <a:r>
              <a:rPr lang="zh-CN" altLang="en-US" dirty="0"/>
              <a:t>跟随性能可以用阶跃给定下的动态响应描述。</a:t>
            </a:r>
            <a:endParaRPr lang="zh-CN" altLang="en-US" dirty="0"/>
          </a:p>
          <a:p>
            <a:pPr eaLnBrk="1" hangingPunct="1"/>
            <a:r>
              <a:rPr lang="zh-CN" altLang="en-US" dirty="0"/>
              <a:t>能否实现所期望的恒加速过程，最终以时间最优的形式达到所要求的性能指标，是设置双闭环控制的一个重要的</a:t>
            </a:r>
            <a:r>
              <a:rPr lang="zh-CN" altLang="en-US" dirty="0">
                <a:solidFill>
                  <a:srgbClr val="C00000"/>
                </a:solidFill>
              </a:rPr>
              <a:t>追求目标</a:t>
            </a:r>
            <a:r>
              <a:rPr lang="zh-CN" altLang="en-US" dirty="0"/>
              <a:t>。</a:t>
            </a:r>
            <a:endParaRPr lang="zh-CN" altLang="en-US" dirty="0"/>
          </a:p>
        </p:txBody>
      </p:sp>
      <p:pic>
        <p:nvPicPr>
          <p:cNvPr id="4" name="Picture 2" descr="03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44008" y="4365104"/>
            <a:ext cx="3268663" cy="164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横卷形 1"/>
          <p:cNvSpPr/>
          <p:nvPr/>
        </p:nvSpPr>
        <p:spPr>
          <a:xfrm>
            <a:off x="1043608" y="4797152"/>
            <a:ext cx="3384376" cy="936104"/>
          </a:xfrm>
          <a:prstGeom prst="horizontalScroll">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能否实现最优起动</a:t>
            </a:r>
            <a:endParaRPr lang="en-US" altLang="zh-CN" sz="2400" dirty="0">
              <a:solidFill>
                <a:schemeClr val="bg1"/>
              </a:solidFill>
            </a:endParaRPr>
          </a:p>
          <a:p>
            <a:pPr algn="ctr"/>
            <a:r>
              <a:rPr lang="zh-CN" altLang="en-US" sz="2400" dirty="0">
                <a:solidFill>
                  <a:schemeClr val="bg1"/>
                </a:solidFill>
              </a:rPr>
              <a:t>？？</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ChangeArrowheads="1"/>
          </p:cNvSpPr>
          <p:nvPr/>
        </p:nvSpPr>
        <p:spPr bwMode="auto">
          <a:xfrm>
            <a:off x="0" y="1576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739" name="Text Box 6"/>
          <p:cNvSpPr txBox="1">
            <a:spLocks noChangeArrowheads="1"/>
          </p:cNvSpPr>
          <p:nvPr/>
        </p:nvSpPr>
        <p:spPr bwMode="auto">
          <a:xfrm>
            <a:off x="5364088" y="1124744"/>
            <a:ext cx="2087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chemeClr val="tx1"/>
                </a:solidFill>
              </a:rPr>
              <a:t>图</a:t>
            </a:r>
            <a:r>
              <a:rPr lang="en-US" altLang="zh-CN" sz="2400" dirty="0">
                <a:solidFill>
                  <a:schemeClr val="tx1"/>
                </a:solidFill>
              </a:rPr>
              <a:t>4-6	</a:t>
            </a:r>
            <a:r>
              <a:rPr lang="zh-CN" altLang="en-US" sz="2400" dirty="0">
                <a:solidFill>
                  <a:schemeClr val="tx1"/>
                </a:solidFill>
              </a:rPr>
              <a:t>双闭环直流调速系统起动过程的转速和电流波形</a:t>
            </a:r>
            <a:endParaRPr lang="zh-CN" altLang="en-US" sz="2400" dirty="0">
              <a:solidFill>
                <a:schemeClr val="tx1"/>
              </a:solidFill>
            </a:endParaRPr>
          </a:p>
        </p:txBody>
      </p:sp>
      <p:pic>
        <p:nvPicPr>
          <p:cNvPr id="116740" name="Picture 7" descr="030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552" y="1268760"/>
            <a:ext cx="4638700" cy="50018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11560" y="548680"/>
            <a:ext cx="8162925" cy="646112"/>
          </a:xfrm>
        </p:spPr>
        <p:txBody>
          <a:bodyPr/>
          <a:lstStyle/>
          <a:p>
            <a:pPr marL="838200" indent="-838200" eaLnBrk="1" hangingPunct="1"/>
            <a:r>
              <a:rPr lang="en-US" altLang="zh-CN" sz="3600" dirty="0">
                <a:latin typeface="Times New Roman" panose="02020603050405020304" pitchFamily="18" charset="0"/>
              </a:rPr>
              <a:t>1</a:t>
            </a:r>
            <a:r>
              <a:rPr lang="zh-CN" altLang="en-US" sz="3600" dirty="0">
                <a:latin typeface="Times New Roman" panose="02020603050405020304" pitchFamily="18" charset="0"/>
              </a:rPr>
              <a:t>．起动过程分析</a:t>
            </a:r>
            <a:r>
              <a:rPr lang="en-US" altLang="zh-CN" sz="3600" dirty="0">
                <a:latin typeface="Times New Roman" panose="02020603050405020304" pitchFamily="18" charset="0"/>
              </a:rPr>
              <a:t>-</a:t>
            </a:r>
            <a:r>
              <a:rPr lang="zh-CN" altLang="en-US" sz="2800" dirty="0">
                <a:latin typeface="Times New Roman" panose="02020603050405020304" pitchFamily="18" charset="0"/>
              </a:rPr>
              <a:t>以拖动反抗性负载为例</a:t>
            </a:r>
            <a:endParaRPr lang="zh-CN" altLang="en-US" sz="2800" dirty="0">
              <a:latin typeface="Times New Roman" panose="02020603050405020304" pitchFamily="18" charset="0"/>
            </a:endParaRPr>
          </a:p>
        </p:txBody>
      </p:sp>
      <p:sp>
        <p:nvSpPr>
          <p:cNvPr id="115715" name="Rectangle 3"/>
          <p:cNvSpPr>
            <a:spLocks noGrp="1" noChangeArrowheads="1"/>
          </p:cNvSpPr>
          <p:nvPr>
            <p:ph idx="1"/>
          </p:nvPr>
        </p:nvSpPr>
        <p:spPr/>
        <p:txBody>
          <a:bodyPr/>
          <a:lstStyle/>
          <a:p>
            <a:pPr eaLnBrk="1" hangingPunct="1">
              <a:lnSpc>
                <a:spcPct val="90000"/>
              </a:lnSpc>
            </a:pPr>
            <a:r>
              <a:rPr lang="zh-CN" altLang="en-US" sz="2800">
                <a:latin typeface="Times New Roman" panose="02020603050405020304" pitchFamily="18" charset="0"/>
              </a:rPr>
              <a:t>电流</a:t>
            </a:r>
            <a:r>
              <a:rPr lang="en-US" altLang="zh-CN" sz="2800" i="1">
                <a:latin typeface="Times New Roman" panose="02020603050405020304" pitchFamily="18" charset="0"/>
              </a:rPr>
              <a:t>I</a:t>
            </a:r>
            <a:r>
              <a:rPr lang="en-US" altLang="zh-CN" sz="2800" baseline="-25000">
                <a:latin typeface="Times New Roman" panose="02020603050405020304" pitchFamily="18" charset="0"/>
              </a:rPr>
              <a:t>d</a:t>
            </a:r>
            <a:r>
              <a:rPr lang="zh-CN" altLang="en-US" sz="2800">
                <a:latin typeface="Times New Roman" panose="02020603050405020304" pitchFamily="18" charset="0"/>
              </a:rPr>
              <a:t>从零增长到</a:t>
            </a:r>
            <a:r>
              <a:rPr lang="en-US" altLang="zh-CN" sz="2800" i="1">
                <a:latin typeface="Times New Roman" panose="02020603050405020304" pitchFamily="18" charset="0"/>
              </a:rPr>
              <a:t>I</a:t>
            </a:r>
            <a:r>
              <a:rPr lang="en-US" altLang="zh-CN" sz="2800" baseline="-25000">
                <a:latin typeface="Times New Roman" panose="02020603050405020304" pitchFamily="18" charset="0"/>
              </a:rPr>
              <a:t>dm</a:t>
            </a:r>
            <a:r>
              <a:rPr lang="zh-CN" altLang="en-US" sz="2800">
                <a:latin typeface="Times New Roman" panose="02020603050405020304" pitchFamily="18" charset="0"/>
              </a:rPr>
              <a:t>，然后在一段时间内维持其值等于</a:t>
            </a:r>
            <a:r>
              <a:rPr lang="en-US" altLang="zh-CN" sz="2800" i="1">
                <a:latin typeface="Times New Roman" panose="02020603050405020304" pitchFamily="18" charset="0"/>
              </a:rPr>
              <a:t>I</a:t>
            </a:r>
            <a:r>
              <a:rPr lang="en-US" altLang="zh-CN" sz="2800" baseline="-25000">
                <a:latin typeface="Times New Roman" panose="02020603050405020304" pitchFamily="18" charset="0"/>
              </a:rPr>
              <a:t>dm</a:t>
            </a:r>
            <a:r>
              <a:rPr lang="zh-CN" altLang="en-US" sz="2800">
                <a:latin typeface="Times New Roman" panose="02020603050405020304" pitchFamily="18" charset="0"/>
              </a:rPr>
              <a:t>不变，以后又下降并经调节后到达稳态值</a:t>
            </a:r>
            <a:r>
              <a:rPr lang="en-US" altLang="zh-CN" sz="2800" i="1">
                <a:latin typeface="Times New Roman" panose="02020603050405020304" pitchFamily="18" charset="0"/>
              </a:rPr>
              <a:t>I</a:t>
            </a:r>
            <a:r>
              <a:rPr lang="en-US" altLang="zh-CN" sz="2800" baseline="-25000">
                <a:latin typeface="Times New Roman" panose="02020603050405020304" pitchFamily="18" charset="0"/>
              </a:rPr>
              <a:t>dL</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90000"/>
              </a:lnSpc>
            </a:pPr>
            <a:r>
              <a:rPr lang="zh-CN" altLang="en-US" sz="2800">
                <a:latin typeface="Times New Roman" panose="02020603050405020304" pitchFamily="18" charset="0"/>
              </a:rPr>
              <a:t>转速波形先是缓慢升速，然后以恒加速上升，产生超调后，到达给定值</a:t>
            </a:r>
            <a:r>
              <a:rPr lang="en-US" altLang="zh-CN" sz="2800" i="1">
                <a:latin typeface="Times New Roman" panose="02020603050405020304" pitchFamily="18" charset="0"/>
              </a:rPr>
              <a:t>n</a:t>
            </a:r>
            <a:r>
              <a:rPr lang="en-US" altLang="zh-CN" sz="2800" baseline="30000">
                <a:latin typeface="Times New Roman" panose="02020603050405020304" pitchFamily="18" charset="0"/>
              </a:rPr>
              <a:t>*</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90000"/>
              </a:lnSpc>
            </a:pPr>
            <a:r>
              <a:rPr lang="zh-CN" altLang="en-US" sz="2800">
                <a:latin typeface="Times New Roman" panose="02020603050405020304" pitchFamily="18" charset="0"/>
              </a:rPr>
              <a:t>起动过程分为电流上升、恒流升速和转速调节三个阶段，</a:t>
            </a:r>
            <a:endParaRPr lang="zh-CN" altLang="en-US" sz="2800">
              <a:latin typeface="Times New Roman" panose="02020603050405020304" pitchFamily="18" charset="0"/>
            </a:endParaRPr>
          </a:p>
          <a:p>
            <a:pPr eaLnBrk="1" hangingPunct="1">
              <a:lnSpc>
                <a:spcPct val="90000"/>
              </a:lnSpc>
            </a:pPr>
            <a:r>
              <a:rPr lang="zh-CN" altLang="en-US" sz="2800">
                <a:latin typeface="Times New Roman" panose="02020603050405020304" pitchFamily="18" charset="0"/>
              </a:rPr>
              <a:t>转速调节器在此三个阶段中经历了不饱和、饱和以及退饱和三种情况。</a:t>
            </a:r>
            <a:endParaRPr lang="zh-CN" altLang="en-US" sz="28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539552" y="548680"/>
            <a:ext cx="8162925" cy="579438"/>
          </a:xfrm>
        </p:spPr>
        <p:txBody>
          <a:bodyPr/>
          <a:lstStyle/>
          <a:p>
            <a:pPr eaLnBrk="1" hangingPunct="1"/>
            <a:r>
              <a:rPr lang="zh-CN" altLang="en-US" sz="3200" dirty="0">
                <a:latin typeface="Times New Roman" panose="02020603050405020304" pitchFamily="18" charset="0"/>
              </a:rPr>
              <a:t>第</a:t>
            </a:r>
            <a:r>
              <a:rPr lang="en-US" altLang="zh-CN" sz="3200" dirty="0">
                <a:latin typeface="Times New Roman" panose="02020603050405020304" pitchFamily="18" charset="0"/>
              </a:rPr>
              <a:t>Ⅰ</a:t>
            </a:r>
            <a:r>
              <a:rPr lang="zh-CN" altLang="en-US" sz="3200" dirty="0">
                <a:latin typeface="Times New Roman" panose="02020603050405020304" pitchFamily="18" charset="0"/>
              </a:rPr>
              <a:t>阶段：电流上升阶段（</a:t>
            </a:r>
            <a:r>
              <a:rPr lang="en-US" altLang="zh-CN" sz="3200" i="1" dirty="0">
                <a:latin typeface="Times New Roman" panose="02020603050405020304" pitchFamily="18" charset="0"/>
              </a:rPr>
              <a:t>0</a:t>
            </a:r>
            <a:r>
              <a:rPr lang="en-US" altLang="zh-CN" sz="3200" dirty="0">
                <a:latin typeface="Times New Roman" panose="02020603050405020304" pitchFamily="18" charset="0"/>
              </a:rPr>
              <a:t>~</a:t>
            </a:r>
            <a:r>
              <a:rPr lang="en-US" altLang="zh-CN" sz="3200" i="1" dirty="0">
                <a:latin typeface="Times New Roman" panose="02020603050405020304" pitchFamily="18" charset="0"/>
              </a:rPr>
              <a:t>t</a:t>
            </a:r>
            <a:r>
              <a:rPr lang="en-US" altLang="zh-CN" sz="3200" baseline="-25000" dirty="0">
                <a:latin typeface="Times New Roman" panose="02020603050405020304" pitchFamily="18" charset="0"/>
              </a:rPr>
              <a:t>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graphicFrame>
        <p:nvGraphicFramePr>
          <p:cNvPr id="11266" name="Object 5"/>
          <p:cNvGraphicFramePr>
            <a:graphicFrameLocks noGrp="1" noChangeAspect="1"/>
          </p:cNvGraphicFramePr>
          <p:nvPr>
            <p:ph idx="1"/>
          </p:nvPr>
        </p:nvGraphicFramePr>
        <p:xfrm>
          <a:off x="323528" y="1340768"/>
          <a:ext cx="4360694" cy="4646041"/>
        </p:xfrm>
        <a:graphic>
          <a:graphicData uri="http://schemas.openxmlformats.org/presentationml/2006/ole">
            <mc:AlternateContent xmlns:mc="http://schemas.openxmlformats.org/markup-compatibility/2006">
              <mc:Choice xmlns:v="urn:schemas-microsoft-com:vml" Requires="v">
                <p:oleObj spid="_x0000_s9594" name="Visio" r:id="rId1" imgW="3928745" imgH="4188460" progId="Visio.Drawing.11">
                  <p:embed/>
                </p:oleObj>
              </mc:Choice>
              <mc:Fallback>
                <p:oleObj name="Visio" r:id="rId1" imgW="3928745" imgH="4188460" progId="Visio.Drawing.11">
                  <p:embed/>
                  <p:pic>
                    <p:nvPicPr>
                      <p:cNvPr id="0" name="图片 95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4360694" cy="4646041"/>
                      </a:xfrm>
                      <a:prstGeom prst="rect">
                        <a:avLst/>
                      </a:prstGeom>
                      <a:noFill/>
                      <a:ln>
                        <a:solidFill>
                          <a:srgbClr val="C00000"/>
                        </a:solidFill>
                      </a:ln>
                      <a:effectLst/>
                    </p:spPr>
                  </p:pic>
                </p:oleObj>
              </mc:Fallback>
            </mc:AlternateContent>
          </a:graphicData>
        </a:graphic>
      </p:graphicFrame>
      <p:sp>
        <p:nvSpPr>
          <p:cNvPr id="11269" name="Rectangle 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6"/>
          <p:cNvSpPr>
            <a:spLocks noChangeArrowheads="1"/>
          </p:cNvSpPr>
          <p:nvPr/>
        </p:nvSpPr>
        <p:spPr bwMode="auto">
          <a:xfrm>
            <a:off x="5220072" y="1268760"/>
            <a:ext cx="29956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tx1"/>
                </a:solidFill>
                <a:cs typeface="Times New Roman" panose="02020603050405020304" pitchFamily="18" charset="0"/>
              </a:rPr>
              <a:t>电流从</a:t>
            </a:r>
            <a:r>
              <a:rPr lang="en-US" altLang="zh-CN" sz="3200" i="1" dirty="0">
                <a:solidFill>
                  <a:schemeClr val="tx1"/>
                </a:solidFill>
                <a:cs typeface="Times New Roman" panose="02020603050405020304" pitchFamily="18" charset="0"/>
              </a:rPr>
              <a:t>0</a:t>
            </a:r>
            <a:r>
              <a:rPr lang="zh-CN" altLang="en-US" sz="3200" dirty="0">
                <a:solidFill>
                  <a:schemeClr val="tx1"/>
                </a:solidFill>
                <a:cs typeface="Times New Roman" panose="02020603050405020304" pitchFamily="18" charset="0"/>
              </a:rPr>
              <a:t>到达最大允许值</a:t>
            </a:r>
            <a:endParaRPr lang="zh-CN" altLang="en-US" sz="3200" dirty="0">
              <a:solidFill>
                <a:schemeClr val="tx1"/>
              </a:solidFill>
            </a:endParaRPr>
          </a:p>
        </p:txBody>
      </p:sp>
      <p:graphicFrame>
        <p:nvGraphicFramePr>
          <p:cNvPr id="11267" name="Object 7"/>
          <p:cNvGraphicFramePr>
            <a:graphicFrameLocks noChangeAspect="1"/>
          </p:cNvGraphicFramePr>
          <p:nvPr/>
        </p:nvGraphicFramePr>
        <p:xfrm>
          <a:off x="6948264" y="1802160"/>
          <a:ext cx="647700" cy="647700"/>
        </p:xfrm>
        <a:graphic>
          <a:graphicData uri="http://schemas.openxmlformats.org/presentationml/2006/ole">
            <mc:AlternateContent xmlns:mc="http://schemas.openxmlformats.org/markup-compatibility/2006">
              <mc:Choice xmlns:v="urn:schemas-microsoft-com:vml" Requires="v">
                <p:oleObj spid="_x0000_s9595" name="公式" r:id="rId3" imgW="228600" imgH="228600" progId="Equation.3">
                  <p:embed/>
                </p:oleObj>
              </mc:Choice>
              <mc:Fallback>
                <p:oleObj name="公式" r:id="rId3" imgW="228600" imgH="228600" progId="Equation.3">
                  <p:embed/>
                  <p:pic>
                    <p:nvPicPr>
                      <p:cNvPr id="0" name="图片 95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1802160"/>
                        <a:ext cx="647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descr="03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3933055"/>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p:txBody>
          <a:bodyPr/>
          <a:lstStyle/>
          <a:p>
            <a:pPr eaLnBrk="1" hangingPunct="1">
              <a:lnSpc>
                <a:spcPct val="90000"/>
              </a:lnSpc>
              <a:spcBef>
                <a:spcPts val="1200"/>
              </a:spcBef>
            </a:pPr>
            <a:r>
              <a:rPr lang="zh-CN" altLang="en-US" sz="2400" dirty="0">
                <a:latin typeface="Times New Roman" panose="02020603050405020304" pitchFamily="18" charset="0"/>
              </a:rPr>
              <a:t>在</a:t>
            </a:r>
            <a:r>
              <a:rPr lang="en-US" altLang="zh-CN" sz="2400" i="1" dirty="0">
                <a:latin typeface="Times New Roman" panose="02020603050405020304" pitchFamily="18" charset="0"/>
              </a:rPr>
              <a:t>t</a:t>
            </a:r>
            <a:r>
              <a:rPr lang="en-US" altLang="zh-CN" sz="2400" dirty="0">
                <a:latin typeface="Times New Roman" panose="02020603050405020304" pitchFamily="18" charset="0"/>
              </a:rPr>
              <a:t>=0</a:t>
            </a:r>
            <a:r>
              <a:rPr lang="zh-CN" altLang="en-US" sz="2400" dirty="0">
                <a:latin typeface="Times New Roman" panose="02020603050405020304" pitchFamily="18" charset="0"/>
              </a:rPr>
              <a:t>时，系统突加阶跃给定信号</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n</a:t>
            </a:r>
            <a:r>
              <a:rPr lang="en-US" altLang="zh-CN" sz="2400" baseline="30000" dirty="0">
                <a:latin typeface="Times New Roman" panose="02020603050405020304" pitchFamily="18" charset="0"/>
              </a:rPr>
              <a:t>*</a:t>
            </a:r>
            <a:r>
              <a:rPr lang="zh-CN" altLang="en-US" sz="2400" dirty="0">
                <a:latin typeface="Times New Roman" panose="02020603050405020304" pitchFamily="18" charset="0"/>
              </a:rPr>
              <a:t>，在</a:t>
            </a:r>
            <a:r>
              <a:rPr lang="en-US" altLang="zh-CN" sz="2400" dirty="0">
                <a:latin typeface="Times New Roman" panose="02020603050405020304" pitchFamily="18" charset="0"/>
              </a:rPr>
              <a:t>ASR</a:t>
            </a:r>
            <a:r>
              <a:rPr lang="zh-CN" altLang="en-US" sz="2400" dirty="0">
                <a:latin typeface="Times New Roman" panose="02020603050405020304" pitchFamily="18" charset="0"/>
              </a:rPr>
              <a:t>和</a:t>
            </a:r>
            <a:r>
              <a:rPr lang="en-US" altLang="zh-CN" sz="2400" dirty="0">
                <a:latin typeface="Times New Roman" panose="02020603050405020304" pitchFamily="18" charset="0"/>
              </a:rPr>
              <a:t>ACR</a:t>
            </a:r>
            <a:r>
              <a:rPr lang="zh-CN" altLang="en-US" sz="2400" dirty="0">
                <a:latin typeface="Times New Roman" panose="02020603050405020304" pitchFamily="18" charset="0"/>
              </a:rPr>
              <a:t>两个</a:t>
            </a:r>
            <a:r>
              <a:rPr lang="en-US" altLang="zh-CN" sz="2400" dirty="0">
                <a:latin typeface="Times New Roman" panose="02020603050405020304" pitchFamily="18" charset="0"/>
              </a:rPr>
              <a:t>PI</a:t>
            </a:r>
            <a:r>
              <a:rPr lang="zh-CN" altLang="en-US" sz="2400" dirty="0">
                <a:latin typeface="Times New Roman" panose="02020603050405020304" pitchFamily="18" charset="0"/>
              </a:rPr>
              <a:t>调节器的作用下，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d</a:t>
            </a:r>
            <a:r>
              <a:rPr lang="zh-CN" altLang="en-US" sz="2400" dirty="0">
                <a:latin typeface="Times New Roman" panose="02020603050405020304" pitchFamily="18" charset="0"/>
              </a:rPr>
              <a:t>很快上升，在</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d</a:t>
            </a:r>
            <a:r>
              <a:rPr lang="zh-CN" altLang="en-US" sz="2400" dirty="0">
                <a:latin typeface="Times New Roman" panose="02020603050405020304" pitchFamily="18" charset="0"/>
              </a:rPr>
              <a:t>上升到</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dl</a:t>
            </a:r>
            <a:r>
              <a:rPr lang="zh-CN" altLang="en-US" sz="2400" dirty="0">
                <a:latin typeface="Times New Roman" panose="02020603050405020304" pitchFamily="18" charset="0"/>
              </a:rPr>
              <a:t>之前，电动机转矩小于负载转矩，转速为零。</a:t>
            </a:r>
            <a:endParaRPr lang="zh-CN" altLang="en-US" sz="2400" dirty="0">
              <a:latin typeface="Times New Roman" panose="02020603050405020304" pitchFamily="18" charset="0"/>
            </a:endParaRPr>
          </a:p>
          <a:p>
            <a:pPr eaLnBrk="1" hangingPunct="1">
              <a:lnSpc>
                <a:spcPct val="90000"/>
              </a:lnSpc>
              <a:spcBef>
                <a:spcPts val="1200"/>
              </a:spcBef>
            </a:pPr>
            <a:r>
              <a:rPr lang="zh-CN" altLang="en-US" sz="2400" dirty="0">
                <a:latin typeface="Times New Roman" panose="02020603050405020304" pitchFamily="18" charset="0"/>
              </a:rPr>
              <a:t>当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d </a:t>
            </a:r>
            <a:r>
              <a:rPr lang="en-US" altLang="zh-CN"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dL</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后，电机开始起动，由于机电惯性作用，转速不会很快增长，</a:t>
            </a:r>
            <a:r>
              <a:rPr lang="en-US" altLang="zh-CN" sz="2400" dirty="0">
                <a:latin typeface="Times New Roman" panose="02020603050405020304" pitchFamily="18" charset="0"/>
              </a:rPr>
              <a:t>ASR</a:t>
            </a:r>
            <a:r>
              <a:rPr lang="zh-CN" altLang="en-US" sz="2400" dirty="0">
                <a:latin typeface="Times New Roman" panose="02020603050405020304" pitchFamily="18" charset="0"/>
              </a:rPr>
              <a:t>输入偏差电压仍较大， </a:t>
            </a:r>
            <a:r>
              <a:rPr lang="en-US" altLang="zh-CN" sz="2400" dirty="0">
                <a:latin typeface="Times New Roman" panose="02020603050405020304" pitchFamily="18" charset="0"/>
              </a:rPr>
              <a:t>ASR</a:t>
            </a:r>
            <a:r>
              <a:rPr lang="zh-CN" altLang="en-US" sz="2400" dirty="0">
                <a:latin typeface="Times New Roman" panose="02020603050405020304" pitchFamily="18" charset="0"/>
              </a:rPr>
              <a:t>很快进入饱和状态，而</a:t>
            </a:r>
            <a:r>
              <a:rPr lang="en-US" altLang="zh-CN" sz="2400" dirty="0">
                <a:latin typeface="Times New Roman" panose="02020603050405020304" pitchFamily="18" charset="0"/>
              </a:rPr>
              <a:t>ACR</a:t>
            </a:r>
            <a:r>
              <a:rPr lang="zh-CN" altLang="en-US" sz="2400" dirty="0">
                <a:latin typeface="Times New Roman" panose="02020603050405020304" pitchFamily="18" charset="0"/>
              </a:rPr>
              <a:t>一般不饱和。直到</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d </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dm</a:t>
            </a: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i</a:t>
            </a:r>
            <a:r>
              <a:rPr lang="en-US" altLang="zh-CN" sz="2400" i="1" baseline="-250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30000" dirty="0">
                <a:latin typeface="Times New Roman" panose="02020603050405020304" pitchFamily="18" charset="0"/>
              </a:rPr>
              <a:t>*</a:t>
            </a:r>
            <a:r>
              <a:rPr lang="en-US" altLang="zh-CN" sz="2400" baseline="-25000" dirty="0" err="1">
                <a:latin typeface="Times New Roman" panose="02020603050405020304" pitchFamily="18" charset="0"/>
              </a:rPr>
              <a:t>im</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3" name="Rectangle 2"/>
          <p:cNvSpPr>
            <a:spLocks noGrp="1" noChangeArrowheads="1"/>
          </p:cNvSpPr>
          <p:nvPr>
            <p:ph type="title"/>
          </p:nvPr>
        </p:nvSpPr>
        <p:spPr>
          <a:xfrm>
            <a:off x="539552" y="548680"/>
            <a:ext cx="8162925" cy="579438"/>
          </a:xfrm>
        </p:spPr>
        <p:txBody>
          <a:bodyPr/>
          <a:lstStyle/>
          <a:p>
            <a:pPr eaLnBrk="1" hangingPunct="1"/>
            <a:r>
              <a:rPr lang="zh-CN" altLang="en-US" sz="3200" dirty="0">
                <a:latin typeface="Times New Roman" panose="02020603050405020304" pitchFamily="18" charset="0"/>
              </a:rPr>
              <a:t>第</a:t>
            </a:r>
            <a:r>
              <a:rPr lang="en-US" altLang="zh-CN" sz="3200" dirty="0">
                <a:latin typeface="Times New Roman" panose="02020603050405020304" pitchFamily="18" charset="0"/>
              </a:rPr>
              <a:t>Ⅰ</a:t>
            </a:r>
            <a:r>
              <a:rPr lang="zh-CN" altLang="en-US" sz="3200" dirty="0">
                <a:latin typeface="Times New Roman" panose="02020603050405020304" pitchFamily="18" charset="0"/>
              </a:rPr>
              <a:t>阶段：电流上升阶段（</a:t>
            </a:r>
            <a:r>
              <a:rPr lang="en-US" altLang="zh-CN" sz="3200" i="1" dirty="0">
                <a:latin typeface="Times New Roman" panose="02020603050405020304" pitchFamily="18" charset="0"/>
              </a:rPr>
              <a:t>0</a:t>
            </a:r>
            <a:r>
              <a:rPr lang="en-US" altLang="zh-CN" sz="3200" dirty="0">
                <a:latin typeface="Times New Roman" panose="02020603050405020304" pitchFamily="18" charset="0"/>
              </a:rPr>
              <a:t>~</a:t>
            </a:r>
            <a:r>
              <a:rPr lang="en-US" altLang="zh-CN" sz="3200" i="1" dirty="0">
                <a:latin typeface="Times New Roman" panose="02020603050405020304" pitchFamily="18" charset="0"/>
              </a:rPr>
              <a:t>t</a:t>
            </a:r>
            <a:r>
              <a:rPr lang="en-US" altLang="zh-CN" sz="3200" baseline="-25000" dirty="0">
                <a:latin typeface="Times New Roman" panose="02020603050405020304" pitchFamily="18" charset="0"/>
              </a:rPr>
              <a:t>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pic>
        <p:nvPicPr>
          <p:cNvPr id="4" name="Picture 7" descr="03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7904" y="4149080"/>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11560" y="548680"/>
            <a:ext cx="8162925" cy="579438"/>
          </a:xfrm>
        </p:spPr>
        <p:txBody>
          <a:bodyPr/>
          <a:lstStyle/>
          <a:p>
            <a:pPr eaLnBrk="1" hangingPunct="1"/>
            <a:r>
              <a:rPr lang="zh-CN" altLang="en-US" sz="3200" b="1" dirty="0">
                <a:latin typeface="Times New Roman" panose="02020603050405020304" pitchFamily="18" charset="0"/>
              </a:rPr>
              <a:t>第</a:t>
            </a:r>
            <a:r>
              <a:rPr lang="en-US" altLang="zh-CN" sz="3200" b="1" dirty="0">
                <a:latin typeface="Times New Roman" panose="02020603050405020304" pitchFamily="18" charset="0"/>
              </a:rPr>
              <a:t>Ⅱ</a:t>
            </a:r>
            <a:r>
              <a:rPr lang="zh-CN" altLang="en-US" sz="3200" b="1" dirty="0">
                <a:latin typeface="Times New Roman" panose="02020603050405020304" pitchFamily="18" charset="0"/>
              </a:rPr>
              <a:t>阶段</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恒流升速阶段（</a:t>
            </a:r>
            <a:r>
              <a:rPr lang="en-US" altLang="zh-CN" sz="3200" b="1" i="1" dirty="0">
                <a:latin typeface="Times New Roman" panose="02020603050405020304" pitchFamily="18" charset="0"/>
              </a:rPr>
              <a:t>t</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t</a:t>
            </a:r>
            <a:r>
              <a:rPr lang="en-US" altLang="zh-CN" sz="3200" b="1" baseline="-25000" dirty="0">
                <a:latin typeface="Times New Roman" panose="02020603050405020304" pitchFamily="18" charset="0"/>
              </a:rPr>
              <a:t>2</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graphicFrame>
        <p:nvGraphicFramePr>
          <p:cNvPr id="12290" name="Object 3"/>
          <p:cNvGraphicFramePr>
            <a:graphicFrameLocks noGrp="1" noChangeAspect="1"/>
          </p:cNvGraphicFramePr>
          <p:nvPr>
            <p:ph idx="1"/>
          </p:nvPr>
        </p:nvGraphicFramePr>
        <p:xfrm>
          <a:off x="323528" y="1340768"/>
          <a:ext cx="4557712" cy="4856162"/>
        </p:xfrm>
        <a:graphic>
          <a:graphicData uri="http://schemas.openxmlformats.org/presentationml/2006/ole">
            <mc:AlternateContent xmlns:mc="http://schemas.openxmlformats.org/markup-compatibility/2006">
              <mc:Choice xmlns:v="urn:schemas-microsoft-com:vml" Requires="v">
                <p:oleObj spid="_x0000_s10430" name="Visio" r:id="rId1" imgW="3928745" imgH="4188460" progId="Visio.Drawing.11">
                  <p:embed/>
                </p:oleObj>
              </mc:Choice>
              <mc:Fallback>
                <p:oleObj name="Visio" r:id="rId1" imgW="3928745" imgH="4188460" progId="Visio.Drawing.11">
                  <p:embed/>
                  <p:pic>
                    <p:nvPicPr>
                      <p:cNvPr id="0" name="图片 10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4557712" cy="485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7" descr="03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933055"/>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539750" y="1484784"/>
            <a:ext cx="8483600" cy="4191000"/>
          </a:xfrm>
        </p:spPr>
        <p:txBody>
          <a:bodyPr/>
          <a:lstStyle/>
          <a:p>
            <a:pPr eaLnBrk="1" hangingPunct="1"/>
            <a:r>
              <a:rPr lang="en-US" altLang="zh-CN" dirty="0">
                <a:latin typeface="Times New Roman" panose="02020603050405020304" pitchFamily="18" charset="0"/>
              </a:rPr>
              <a:t>ASR</a:t>
            </a:r>
            <a:r>
              <a:rPr lang="zh-CN" altLang="en-US" dirty="0">
                <a:latin typeface="Times New Roman" panose="02020603050405020304" pitchFamily="18" charset="0"/>
              </a:rPr>
              <a:t>调节器始终保持在饱和状态，转速环仍相当于开环工作。系统表现为使用</a:t>
            </a:r>
            <a:r>
              <a:rPr lang="en-US" altLang="zh-CN" dirty="0">
                <a:latin typeface="Times New Roman" panose="02020603050405020304" pitchFamily="18" charset="0"/>
              </a:rPr>
              <a:t>PI</a:t>
            </a:r>
            <a:r>
              <a:rPr lang="zh-CN" altLang="en-US" dirty="0">
                <a:latin typeface="Times New Roman" panose="02020603050405020304" pitchFamily="18" charset="0"/>
              </a:rPr>
              <a:t>调节器的电流闭环控制，</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电流调节器的给定值就是</a:t>
            </a:r>
            <a:r>
              <a:rPr lang="en-US" altLang="zh-CN" dirty="0">
                <a:latin typeface="Times New Roman" panose="02020603050405020304" pitchFamily="18" charset="0"/>
              </a:rPr>
              <a:t>ASR</a:t>
            </a:r>
            <a:r>
              <a:rPr lang="zh-CN" altLang="en-US" dirty="0">
                <a:latin typeface="Times New Roman" panose="02020603050405020304" pitchFamily="18" charset="0"/>
              </a:rPr>
              <a:t>调节器的饱和值</a:t>
            </a:r>
            <a:r>
              <a:rPr lang="en-US" altLang="zh-CN" i="1" dirty="0">
                <a:latin typeface="Times New Roman" panose="02020603050405020304" pitchFamily="18" charset="0"/>
              </a:rPr>
              <a:t>U</a:t>
            </a:r>
            <a:r>
              <a:rPr lang="en-US" altLang="zh-CN" baseline="30000" dirty="0">
                <a:latin typeface="Times New Roman" panose="02020603050405020304" pitchFamily="18" charset="0"/>
              </a:rPr>
              <a:t>*</a:t>
            </a:r>
            <a:r>
              <a:rPr lang="en-US" altLang="zh-CN" baseline="-25000" dirty="0" err="1">
                <a:latin typeface="Times New Roman" panose="02020603050405020304" pitchFamily="18" charset="0"/>
              </a:rPr>
              <a:t>im</a:t>
            </a:r>
            <a:r>
              <a:rPr lang="zh-CN" altLang="en-US" dirty="0">
                <a:latin typeface="Times New Roman" panose="02020603050405020304" pitchFamily="18" charset="0"/>
              </a:rPr>
              <a:t>，基本上保持电流</a:t>
            </a:r>
            <a:r>
              <a:rPr lang="en-US" altLang="zh-CN" i="1" dirty="0">
                <a:latin typeface="Times New Roman" panose="02020603050405020304" pitchFamily="18" charset="0"/>
              </a:rPr>
              <a:t>I</a:t>
            </a:r>
            <a:r>
              <a:rPr lang="en-US" altLang="zh-CN" baseline="-25000" dirty="0">
                <a:latin typeface="Times New Roman" panose="02020603050405020304" pitchFamily="18" charset="0"/>
              </a:rPr>
              <a:t>d </a:t>
            </a:r>
            <a:r>
              <a:rPr lang="en-US" altLang="zh-CN" dirty="0">
                <a:latin typeface="Times New Roman" panose="02020603050405020304" pitchFamily="18" charset="0"/>
              </a:rPr>
              <a:t>= </a:t>
            </a:r>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dm</a:t>
            </a:r>
            <a:r>
              <a:rPr lang="zh-CN" altLang="en-US" dirty="0">
                <a:latin typeface="Times New Roman" panose="02020603050405020304" pitchFamily="18" charset="0"/>
              </a:rPr>
              <a:t>不变，</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电流闭环调节的扰动是电动机的反电动势，它是一个线性渐增的斜坡扰动量，系统做不到无静差，而是</a:t>
            </a:r>
            <a:r>
              <a:rPr lang="en-US" altLang="zh-CN" i="1" dirty="0">
                <a:latin typeface="Times New Roman" panose="02020603050405020304" pitchFamily="18" charset="0"/>
              </a:rPr>
              <a:t>I</a:t>
            </a:r>
            <a:r>
              <a:rPr lang="en-US" altLang="zh-CN" baseline="-25000" dirty="0">
                <a:latin typeface="Times New Roman" panose="02020603050405020304" pitchFamily="18" charset="0"/>
              </a:rPr>
              <a:t>d</a:t>
            </a:r>
            <a:r>
              <a:rPr lang="zh-CN" altLang="en-US" dirty="0">
                <a:latin typeface="Times New Roman" panose="02020603050405020304" pitchFamily="18" charset="0"/>
              </a:rPr>
              <a:t>略低于</a:t>
            </a:r>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dm</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3" name="Rectangle 2"/>
          <p:cNvSpPr>
            <a:spLocks noGrp="1" noChangeArrowheads="1"/>
          </p:cNvSpPr>
          <p:nvPr>
            <p:ph type="title"/>
          </p:nvPr>
        </p:nvSpPr>
        <p:spPr>
          <a:xfrm>
            <a:off x="539552" y="620688"/>
            <a:ext cx="8162925" cy="579438"/>
          </a:xfrm>
        </p:spPr>
        <p:txBody>
          <a:bodyPr/>
          <a:lstStyle/>
          <a:p>
            <a:pPr eaLnBrk="1" hangingPunct="1"/>
            <a:r>
              <a:rPr lang="zh-CN" altLang="en-US" sz="3200" b="1" dirty="0">
                <a:latin typeface="Times New Roman" panose="02020603050405020304" pitchFamily="18" charset="0"/>
              </a:rPr>
              <a:t>第</a:t>
            </a:r>
            <a:r>
              <a:rPr lang="en-US" altLang="zh-CN" sz="3200" b="1" dirty="0">
                <a:latin typeface="Times New Roman" panose="02020603050405020304" pitchFamily="18" charset="0"/>
              </a:rPr>
              <a:t>Ⅱ</a:t>
            </a:r>
            <a:r>
              <a:rPr lang="zh-CN" altLang="en-US" sz="3200" b="1" dirty="0">
                <a:latin typeface="Times New Roman" panose="02020603050405020304" pitchFamily="18" charset="0"/>
              </a:rPr>
              <a:t>阶段</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恒流升速阶段（</a:t>
            </a:r>
            <a:r>
              <a:rPr lang="en-US" altLang="zh-CN" sz="3200" b="1" i="1" dirty="0">
                <a:latin typeface="Times New Roman" panose="02020603050405020304" pitchFamily="18" charset="0"/>
              </a:rPr>
              <a:t>t</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t</a:t>
            </a:r>
            <a:r>
              <a:rPr lang="en-US" altLang="zh-CN" sz="3200" b="1" baseline="-25000" dirty="0">
                <a:latin typeface="Times New Roman" panose="02020603050405020304" pitchFamily="18" charset="0"/>
              </a:rPr>
              <a:t>2</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3568" y="548680"/>
            <a:ext cx="8162925" cy="579438"/>
          </a:xfrm>
        </p:spPr>
        <p:txBody>
          <a:bodyPr/>
          <a:lstStyle/>
          <a:p>
            <a:pPr eaLnBrk="1" hangingPunct="1"/>
            <a:r>
              <a:rPr lang="zh-CN" altLang="en-US" sz="3200" dirty="0">
                <a:latin typeface="Times New Roman" panose="02020603050405020304" pitchFamily="18" charset="0"/>
              </a:rPr>
              <a:t>第</a:t>
            </a:r>
            <a:r>
              <a:rPr lang="en-US" altLang="zh-CN" sz="3200" dirty="0">
                <a:latin typeface="Times New Roman" panose="02020603050405020304" pitchFamily="18" charset="0"/>
              </a:rPr>
              <a:t>Ⅲ</a:t>
            </a:r>
            <a:r>
              <a:rPr lang="zh-CN" altLang="en-US" sz="3200" dirty="0">
                <a:latin typeface="Times New Roman" panose="02020603050405020304" pitchFamily="18" charset="0"/>
              </a:rPr>
              <a:t>阶段：转速调节阶段（</a:t>
            </a:r>
            <a:r>
              <a:rPr lang="en-US" altLang="zh-CN" sz="3200" i="1" dirty="0">
                <a:latin typeface="Times New Roman" panose="02020603050405020304" pitchFamily="18" charset="0"/>
              </a:rPr>
              <a:t>t</a:t>
            </a:r>
            <a:r>
              <a:rPr lang="en-US" altLang="zh-CN" sz="3200" baseline="-25000" dirty="0">
                <a:latin typeface="Times New Roman" panose="02020603050405020304" pitchFamily="18" charset="0"/>
              </a:rPr>
              <a:t>2</a:t>
            </a:r>
            <a:r>
              <a:rPr lang="zh-CN" altLang="en-US" sz="3200" dirty="0">
                <a:latin typeface="Times New Roman" panose="02020603050405020304" pitchFamily="18" charset="0"/>
              </a:rPr>
              <a:t>以后） </a:t>
            </a:r>
            <a:endParaRPr lang="zh-CN" altLang="en-US" sz="3200" dirty="0">
              <a:latin typeface="Times New Roman" panose="02020603050405020304" pitchFamily="18" charset="0"/>
            </a:endParaRPr>
          </a:p>
        </p:txBody>
      </p:sp>
      <p:graphicFrame>
        <p:nvGraphicFramePr>
          <p:cNvPr id="13314" name="Object 3"/>
          <p:cNvGraphicFramePr>
            <a:graphicFrameLocks noGrp="1" noChangeAspect="1"/>
          </p:cNvGraphicFramePr>
          <p:nvPr>
            <p:ph idx="1"/>
          </p:nvPr>
        </p:nvGraphicFramePr>
        <p:xfrm>
          <a:off x="577851" y="1415257"/>
          <a:ext cx="3613149" cy="4608512"/>
        </p:xfrm>
        <a:graphic>
          <a:graphicData uri="http://schemas.openxmlformats.org/presentationml/2006/ole">
            <mc:AlternateContent xmlns:mc="http://schemas.openxmlformats.org/markup-compatibility/2006">
              <mc:Choice xmlns:v="urn:schemas-microsoft-com:vml" Requires="v">
                <p:oleObj spid="_x0000_s11454" name="Visio" r:id="rId1" imgW="3928745" imgH="4188460" progId="Visio.Drawing.11">
                  <p:embed/>
                </p:oleObj>
              </mc:Choice>
              <mc:Fallback>
                <p:oleObj name="Visio" r:id="rId1" imgW="3928745" imgH="4188460" progId="Visio.Drawing.11">
                  <p:embed/>
                  <p:pic>
                    <p:nvPicPr>
                      <p:cNvPr id="0" name="图片 11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1" y="1415257"/>
                        <a:ext cx="3613149" cy="4608512"/>
                      </a:xfrm>
                      <a:prstGeom prst="rect">
                        <a:avLst/>
                      </a:prstGeom>
                      <a:noFill/>
                      <a:ln>
                        <a:noFill/>
                      </a:ln>
                      <a:effectLst/>
                    </p:spPr>
                  </p:pic>
                </p:oleObj>
              </mc:Fallback>
            </mc:AlternateContent>
          </a:graphicData>
        </a:graphic>
      </p:graphicFrame>
      <p:sp>
        <p:nvSpPr>
          <p:cNvPr id="13316" name="Rectangle 4"/>
          <p:cNvSpPr>
            <a:spLocks noChangeArrowheads="1"/>
          </p:cNvSpPr>
          <p:nvPr/>
        </p:nvSpPr>
        <p:spPr bwMode="auto">
          <a:xfrm>
            <a:off x="5652120" y="1556792"/>
            <a:ext cx="230346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tx1"/>
                </a:solidFill>
                <a:cs typeface="Times New Roman" panose="02020603050405020304" pitchFamily="18" charset="0"/>
              </a:rPr>
              <a:t>起始时刻是</a:t>
            </a:r>
            <a:r>
              <a:rPr lang="en-US" altLang="zh-CN" sz="3200" i="1" dirty="0">
                <a:solidFill>
                  <a:schemeClr val="tx1"/>
                </a:solidFill>
                <a:cs typeface="Times New Roman" panose="02020603050405020304" pitchFamily="18" charset="0"/>
              </a:rPr>
              <a:t>n</a:t>
            </a:r>
            <a:r>
              <a:rPr lang="zh-CN" altLang="en-US" sz="3200" dirty="0">
                <a:solidFill>
                  <a:schemeClr val="tx1"/>
                </a:solidFill>
              </a:rPr>
              <a:t>上升到了给定值</a:t>
            </a:r>
            <a:r>
              <a:rPr lang="en-US" altLang="zh-CN" sz="3200" i="1" dirty="0">
                <a:solidFill>
                  <a:schemeClr val="tx1"/>
                </a:solidFill>
              </a:rPr>
              <a:t>n</a:t>
            </a:r>
            <a:r>
              <a:rPr lang="en-US" altLang="zh-CN" sz="3200" baseline="30000" dirty="0">
                <a:solidFill>
                  <a:schemeClr val="tx1"/>
                </a:solidFill>
              </a:rPr>
              <a:t>*</a:t>
            </a:r>
            <a:r>
              <a:rPr lang="zh-CN" altLang="en-US" sz="3200" dirty="0">
                <a:solidFill>
                  <a:schemeClr val="tx1"/>
                </a:solidFill>
              </a:rPr>
              <a:t>。</a:t>
            </a:r>
            <a:endParaRPr lang="zh-CN" altLang="en-US" sz="3200" dirty="0">
              <a:solidFill>
                <a:schemeClr val="tx1"/>
              </a:solidFill>
            </a:endParaRPr>
          </a:p>
          <a:p>
            <a:pPr algn="l" eaLnBrk="1" hangingPunct="1"/>
            <a:endParaRPr lang="en-US" altLang="zh-CN" sz="3200" dirty="0">
              <a:solidFill>
                <a:schemeClr val="tx1"/>
              </a:solidFill>
            </a:endParaRPr>
          </a:p>
        </p:txBody>
      </p:sp>
      <p:sp>
        <p:nvSpPr>
          <p:cNvPr id="13317" name="Rectangle 5"/>
          <p:cNvSpPr>
            <a:spLocks noChangeArrowheads="1"/>
          </p:cNvSpPr>
          <p:nvPr/>
        </p:nvSpPr>
        <p:spPr bwMode="auto">
          <a:xfrm>
            <a:off x="3971925" y="3719513"/>
            <a:ext cx="2190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1100">
                <a:solidFill>
                  <a:schemeClr val="tx1"/>
                </a:solidFill>
              </a:rPr>
              <a:t> </a:t>
            </a:r>
            <a:endParaRPr lang="en-US" altLang="zh-CN" sz="2400">
              <a:solidFill>
                <a:schemeClr val="tx1"/>
              </a:solidFill>
            </a:endParaRPr>
          </a:p>
        </p:txBody>
      </p:sp>
      <p:pic>
        <p:nvPicPr>
          <p:cNvPr id="6" name="Picture 7" descr="03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3933055"/>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539552" y="1124744"/>
            <a:ext cx="8483600" cy="5327650"/>
          </a:xfrm>
        </p:spPr>
        <p:txBody>
          <a:bodyPr/>
          <a:lstStyle/>
          <a:p>
            <a:pPr eaLnBrk="1" hangingPunct="1">
              <a:lnSpc>
                <a:spcPct val="90000"/>
              </a:lnSpc>
            </a:pPr>
            <a:r>
              <a:rPr kumimoji="0" lang="en-US" altLang="zh-CN" sz="2800" i="1" dirty="0">
                <a:latin typeface="Times New Roman" panose="02020603050405020304" pitchFamily="18" charset="0"/>
              </a:rPr>
              <a:t>n</a:t>
            </a:r>
            <a:r>
              <a:rPr kumimoji="0" lang="zh-CN" altLang="en-US" sz="2800" dirty="0">
                <a:latin typeface="Times New Roman" panose="02020603050405020304" pitchFamily="18" charset="0"/>
              </a:rPr>
              <a:t>上</a:t>
            </a:r>
            <a:r>
              <a:rPr lang="zh-CN" altLang="en-US" sz="2800" dirty="0">
                <a:latin typeface="Times New Roman" panose="02020603050405020304" pitchFamily="18" charset="0"/>
              </a:rPr>
              <a:t>升到了给定值</a:t>
            </a:r>
            <a:r>
              <a:rPr kumimoji="0" lang="en-US" altLang="zh-CN" sz="2800" i="1" dirty="0">
                <a:latin typeface="Times New Roman" panose="02020603050405020304" pitchFamily="18" charset="0"/>
              </a:rPr>
              <a:t>n</a:t>
            </a:r>
            <a:r>
              <a:rPr lang="en-US" altLang="zh-CN" sz="2800" baseline="30000" dirty="0">
                <a:latin typeface="Times New Roman" panose="02020603050405020304" pitchFamily="18" charset="0"/>
              </a:rPr>
              <a:t>*</a:t>
            </a:r>
            <a:r>
              <a:rPr lang="zh-CN" altLang="en-US" sz="2800" dirty="0">
                <a:latin typeface="Times New Roman" panose="02020603050405020304" pitchFamily="18" charset="0"/>
              </a:rPr>
              <a:t>，</a:t>
            </a:r>
            <a:r>
              <a:rPr kumimoji="0" lang="en-US" altLang="zh-CN" sz="2800" i="1" dirty="0" err="1">
                <a:latin typeface="Times New Roman" panose="02020603050405020304" pitchFamily="18" charset="0"/>
              </a:rPr>
              <a:t>ΔU</a:t>
            </a:r>
            <a:r>
              <a:rPr lang="en-US" altLang="zh-CN" sz="2800" baseline="-25000" dirty="0" err="1">
                <a:latin typeface="Times New Roman" panose="02020603050405020304" pitchFamily="18" charset="0"/>
              </a:rPr>
              <a:t>n</a:t>
            </a:r>
            <a:r>
              <a:rPr lang="en-US" altLang="zh-CN" sz="2800" dirty="0">
                <a:latin typeface="Times New Roman" panose="02020603050405020304" pitchFamily="18" charset="0"/>
              </a:rPr>
              <a:t>=0</a:t>
            </a:r>
            <a:r>
              <a:rPr lang="zh-CN" altLang="en-US" sz="2800" dirty="0">
                <a:latin typeface="Times New Roman" panose="02020603050405020304" pitchFamily="18" charset="0"/>
              </a:rPr>
              <a:t>。因为</a:t>
            </a:r>
            <a:r>
              <a:rPr kumimoji="0" lang="en-US" altLang="zh-CN" sz="2800" i="1" dirty="0">
                <a:latin typeface="Times New Roman" panose="02020603050405020304" pitchFamily="18" charset="0"/>
              </a:rPr>
              <a:t>I</a:t>
            </a:r>
            <a:r>
              <a:rPr lang="en-US" altLang="zh-CN" sz="2800" baseline="-25000" dirty="0">
                <a:latin typeface="Times New Roman" panose="02020603050405020304" pitchFamily="18" charset="0"/>
              </a:rPr>
              <a:t>d</a:t>
            </a:r>
            <a:r>
              <a:rPr lang="en-US" altLang="zh-CN" sz="2800" dirty="0">
                <a:latin typeface="Times New Roman" panose="02020603050405020304" pitchFamily="18" charset="0"/>
              </a:rPr>
              <a:t>&gt;</a:t>
            </a:r>
            <a:r>
              <a:rPr kumimoji="0" lang="en-US" altLang="zh-CN" sz="2800" i="1" dirty="0" err="1">
                <a:latin typeface="Times New Roman" panose="02020603050405020304" pitchFamily="18" charset="0"/>
              </a:rPr>
              <a:t>I</a:t>
            </a:r>
            <a:r>
              <a:rPr lang="en-US" altLang="zh-CN" sz="2800" baseline="-25000" dirty="0" err="1">
                <a:latin typeface="Times New Roman" panose="02020603050405020304" pitchFamily="18" charset="0"/>
              </a:rPr>
              <a:t>dm</a:t>
            </a:r>
            <a:r>
              <a:rPr lang="zh-CN" altLang="en-US" sz="2800" dirty="0">
                <a:latin typeface="Times New Roman" panose="02020603050405020304" pitchFamily="18" charset="0"/>
              </a:rPr>
              <a:t>，电动机仍处于加速过程，使</a:t>
            </a:r>
            <a:r>
              <a:rPr kumimoji="0" lang="en-US" altLang="zh-CN" sz="2800" i="1" dirty="0">
                <a:latin typeface="Times New Roman" panose="02020603050405020304" pitchFamily="18" charset="0"/>
              </a:rPr>
              <a:t>n</a:t>
            </a:r>
            <a:r>
              <a:rPr lang="zh-CN" altLang="en-US" sz="2800" dirty="0">
                <a:latin typeface="Times New Roman" panose="02020603050405020304" pitchFamily="18" charset="0"/>
              </a:rPr>
              <a:t>超过了</a:t>
            </a:r>
            <a:r>
              <a:rPr kumimoji="0" lang="en-US" altLang="zh-CN" sz="2800" i="1" dirty="0">
                <a:latin typeface="Times New Roman" panose="02020603050405020304" pitchFamily="18" charset="0"/>
              </a:rPr>
              <a:t>n</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 </a:t>
            </a:r>
            <a:r>
              <a:rPr lang="zh-CN" altLang="en-US" sz="2800" dirty="0">
                <a:latin typeface="Times New Roman" panose="02020603050405020304" pitchFamily="18" charset="0"/>
              </a:rPr>
              <a:t>，称之为起动过程的转速超调。</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转速的超调造成了</a:t>
            </a:r>
            <a:r>
              <a:rPr kumimoji="0" lang="en-US" altLang="zh-CN" sz="2800" i="1" dirty="0" err="1">
                <a:latin typeface="Times New Roman" panose="02020603050405020304" pitchFamily="18" charset="0"/>
              </a:rPr>
              <a:t>ΔU</a:t>
            </a:r>
            <a:r>
              <a:rPr lang="en-US" altLang="zh-CN" sz="2800" baseline="-25000" dirty="0" err="1">
                <a:latin typeface="Times New Roman" panose="02020603050405020304" pitchFamily="18" charset="0"/>
              </a:rPr>
              <a:t>n</a:t>
            </a:r>
            <a:r>
              <a:rPr lang="en-US" altLang="zh-CN" sz="2800" dirty="0">
                <a:latin typeface="Times New Roman" panose="02020603050405020304" pitchFamily="18" charset="0"/>
              </a:rPr>
              <a:t>&lt;0</a:t>
            </a:r>
            <a:r>
              <a:rPr lang="zh-CN" altLang="en-US" sz="2800" dirty="0">
                <a:latin typeface="Times New Roman" panose="02020603050405020304" pitchFamily="18" charset="0"/>
              </a:rPr>
              <a:t>，</a:t>
            </a:r>
            <a:r>
              <a:rPr lang="en-US" altLang="zh-CN" sz="2800" dirty="0">
                <a:latin typeface="Times New Roman" panose="02020603050405020304" pitchFamily="18" charset="0"/>
              </a:rPr>
              <a:t>ASR</a:t>
            </a:r>
            <a:r>
              <a:rPr lang="zh-CN" altLang="en-US" sz="2800" dirty="0">
                <a:latin typeface="Times New Roman" panose="02020603050405020304" pitchFamily="18" charset="0"/>
              </a:rPr>
              <a:t>退出饱和状态，</a:t>
            </a:r>
            <a:r>
              <a:rPr lang="en-US" altLang="zh-CN" sz="2800" i="1" dirty="0" err="1">
                <a:latin typeface="Times New Roman" panose="02020603050405020304" pitchFamily="18" charset="0"/>
              </a:rPr>
              <a:t>U</a:t>
            </a:r>
            <a:r>
              <a:rPr lang="en-US" altLang="zh-CN" sz="2800" baseline="-25000" dirty="0" err="1">
                <a:latin typeface="Times New Roman" panose="02020603050405020304" pitchFamily="18" charset="0"/>
              </a:rPr>
              <a:t>i</a:t>
            </a:r>
            <a:r>
              <a:rPr lang="zh-CN" altLang="en-US" sz="2800" dirty="0">
                <a:latin typeface="Times New Roman" panose="02020603050405020304" pitchFamily="18" charset="0"/>
              </a:rPr>
              <a:t>和</a:t>
            </a:r>
            <a:r>
              <a:rPr kumimoji="0" lang="en-US" altLang="zh-CN" sz="2800" i="1" dirty="0">
                <a:latin typeface="Times New Roman" panose="02020603050405020304" pitchFamily="18" charset="0"/>
              </a:rPr>
              <a:t>I</a:t>
            </a:r>
            <a:r>
              <a:rPr lang="en-US" altLang="zh-CN" sz="2800" baseline="-25000" dirty="0">
                <a:latin typeface="Times New Roman" panose="02020603050405020304" pitchFamily="18" charset="0"/>
              </a:rPr>
              <a:t>d</a:t>
            </a:r>
            <a:r>
              <a:rPr lang="zh-CN" altLang="en-US" sz="2800" dirty="0">
                <a:latin typeface="Times New Roman" panose="02020603050405020304" pitchFamily="18" charset="0"/>
              </a:rPr>
              <a:t>很快下降。转速仍在上升，直到</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3</a:t>
            </a:r>
            <a:r>
              <a:rPr lang="zh-CN" altLang="en-US" sz="2800" dirty="0">
                <a:latin typeface="Times New Roman" panose="02020603050405020304" pitchFamily="18" charset="0"/>
              </a:rPr>
              <a:t>时，</a:t>
            </a:r>
            <a:r>
              <a:rPr kumimoji="0" lang="en-US" altLang="zh-CN" sz="2800" i="1" dirty="0">
                <a:latin typeface="Times New Roman" panose="02020603050405020304" pitchFamily="18" charset="0"/>
              </a:rPr>
              <a:t>I</a:t>
            </a:r>
            <a:r>
              <a:rPr lang="en-US" altLang="zh-CN" sz="2800" baseline="-25000" dirty="0">
                <a:latin typeface="Times New Roman" panose="02020603050405020304" pitchFamily="18" charset="0"/>
              </a:rPr>
              <a:t>d</a:t>
            </a:r>
            <a:r>
              <a:rPr lang="en-US" altLang="zh-CN" sz="2800" dirty="0">
                <a:latin typeface="Times New Roman" panose="02020603050405020304" pitchFamily="18" charset="0"/>
              </a:rPr>
              <a:t>= </a:t>
            </a:r>
            <a:r>
              <a:rPr kumimoji="0" lang="en-US" altLang="zh-CN" sz="2800" i="1" dirty="0" err="1">
                <a:latin typeface="Times New Roman" panose="02020603050405020304" pitchFamily="18" charset="0"/>
              </a:rPr>
              <a:t>I</a:t>
            </a:r>
            <a:r>
              <a:rPr lang="en-US" altLang="zh-CN" sz="2800" baseline="-25000" dirty="0" err="1">
                <a:latin typeface="Times New Roman" panose="02020603050405020304" pitchFamily="18" charset="0"/>
              </a:rPr>
              <a:t>dl</a:t>
            </a:r>
            <a:r>
              <a:rPr lang="en-US" altLang="zh-CN" sz="2800" dirty="0">
                <a:latin typeface="Times New Roman" panose="02020603050405020304" pitchFamily="18" charset="0"/>
              </a:rPr>
              <a:t> </a:t>
            </a:r>
            <a:r>
              <a:rPr lang="zh-CN" altLang="en-US" sz="2800" dirty="0">
                <a:latin typeface="Times New Roman" panose="02020603050405020304" pitchFamily="18" charset="0"/>
              </a:rPr>
              <a:t>，转速才到达峰值。</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在</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4</a:t>
            </a:r>
            <a:r>
              <a:rPr lang="zh-CN" altLang="en-US" sz="2800" dirty="0">
                <a:latin typeface="Times New Roman" panose="02020603050405020304" pitchFamily="18" charset="0"/>
              </a:rPr>
              <a:t>时间内， </a:t>
            </a:r>
            <a:r>
              <a:rPr kumimoji="0" lang="en-US" altLang="zh-CN" sz="2800" i="1" dirty="0">
                <a:latin typeface="Times New Roman" panose="02020603050405020304" pitchFamily="18" charset="0"/>
              </a:rPr>
              <a:t>I</a:t>
            </a:r>
            <a:r>
              <a:rPr lang="en-US" altLang="zh-CN" sz="2800" baseline="-25000" dirty="0">
                <a:latin typeface="Times New Roman" panose="02020603050405020304" pitchFamily="18" charset="0"/>
              </a:rPr>
              <a:t>d</a:t>
            </a:r>
            <a:r>
              <a:rPr lang="en-US" altLang="zh-CN" sz="2800" dirty="0">
                <a:latin typeface="Times New Roman" panose="02020603050405020304" pitchFamily="18" charset="0"/>
              </a:rPr>
              <a:t> &lt;</a:t>
            </a:r>
            <a:r>
              <a:rPr lang="en-US" altLang="zh-CN" sz="2800" i="1" dirty="0" err="1">
                <a:latin typeface="Times New Roman" panose="02020603050405020304" pitchFamily="18" charset="0"/>
              </a:rPr>
              <a:t>I</a:t>
            </a:r>
            <a:r>
              <a:rPr lang="en-US" altLang="zh-CN" sz="2800" baseline="-25000" dirty="0" err="1">
                <a:latin typeface="Times New Roman" panose="02020603050405020304" pitchFamily="18" charset="0"/>
              </a:rPr>
              <a:t>dl</a:t>
            </a:r>
            <a:r>
              <a:rPr lang="zh-CN" altLang="en-US" sz="2800" dirty="0">
                <a:latin typeface="Times New Roman" panose="02020603050405020304" pitchFamily="18" charset="0"/>
              </a:rPr>
              <a:t>，转速由加速变为减速，直到稳定。</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如果调节器参数整定得不够好，也会有一段振荡的过程。 </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在第</a:t>
            </a:r>
            <a:r>
              <a:rPr lang="en-US" altLang="zh-CN" sz="2800" dirty="0">
                <a:latin typeface="Times New Roman" panose="02020603050405020304" pitchFamily="18" charset="0"/>
              </a:rPr>
              <a:t>Ⅲ</a:t>
            </a:r>
            <a:r>
              <a:rPr lang="zh-CN" altLang="en-US" sz="2800" dirty="0">
                <a:latin typeface="Times New Roman" panose="02020603050405020304" pitchFamily="18" charset="0"/>
              </a:rPr>
              <a:t>阶段中， </a:t>
            </a:r>
            <a:r>
              <a:rPr lang="en-US" altLang="zh-CN" sz="2800" dirty="0">
                <a:latin typeface="Times New Roman" panose="02020603050405020304" pitchFamily="18" charset="0"/>
              </a:rPr>
              <a:t>ASR</a:t>
            </a:r>
            <a:r>
              <a:rPr lang="zh-CN" altLang="en-US" sz="2800" dirty="0">
                <a:latin typeface="Times New Roman" panose="02020603050405020304" pitchFamily="18" charset="0"/>
              </a:rPr>
              <a:t>和</a:t>
            </a:r>
            <a:r>
              <a:rPr lang="en-US" altLang="zh-CN" sz="2800" dirty="0">
                <a:latin typeface="Times New Roman" panose="02020603050405020304" pitchFamily="18" charset="0"/>
              </a:rPr>
              <a:t>ACR</a:t>
            </a:r>
            <a:r>
              <a:rPr lang="zh-CN" altLang="en-US" sz="2800" dirty="0">
                <a:latin typeface="Times New Roman" panose="02020603050405020304" pitchFamily="18" charset="0"/>
              </a:rPr>
              <a:t>都不饱和，电流内环是一个电流随动子系统。</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zh-CN" altLang="en-US"/>
              <a:t>如何控制动态性能？</a:t>
            </a:r>
            <a:endParaRPr lang="zh-CN" altLang="en-US"/>
          </a:p>
        </p:txBody>
      </p:sp>
      <p:sp>
        <p:nvSpPr>
          <p:cNvPr id="4101" name="Rectangle 3"/>
          <p:cNvSpPr>
            <a:spLocks noGrp="1" noChangeArrowheads="1"/>
          </p:cNvSpPr>
          <p:nvPr>
            <p:ph type="body" sz="half" idx="1"/>
          </p:nvPr>
        </p:nvSpPr>
        <p:spPr>
          <a:xfrm>
            <a:off x="912813" y="1905000"/>
            <a:ext cx="7219950" cy="4191000"/>
          </a:xfrm>
          <a:noFill/>
        </p:spPr>
        <p:txBody>
          <a:bodyPr/>
          <a:lstStyle/>
          <a:p>
            <a:pPr eaLnBrk="1" hangingPunct="1"/>
            <a:r>
              <a:rPr lang="zh-CN" altLang="en-US" sz="2800" b="1"/>
              <a:t>电力拖动系统的运动方程：</a:t>
            </a:r>
            <a:endParaRPr lang="zh-CN" altLang="en-US" sz="2800" b="1"/>
          </a:p>
          <a:p>
            <a:pPr eaLnBrk="1" hangingPunct="1"/>
            <a:endParaRPr lang="zh-CN" altLang="en-US" sz="2800" b="1"/>
          </a:p>
          <a:p>
            <a:pPr eaLnBrk="1" hangingPunct="1"/>
            <a:endParaRPr lang="zh-CN" altLang="en-US" sz="2800"/>
          </a:p>
          <a:p>
            <a:pPr eaLnBrk="1" hangingPunct="1"/>
            <a:endParaRPr lang="zh-CN" altLang="en-US" sz="2800"/>
          </a:p>
          <a:p>
            <a:pPr eaLnBrk="1" hangingPunct="1"/>
            <a:endParaRPr lang="zh-CN" altLang="en-US" sz="2800"/>
          </a:p>
          <a:p>
            <a:pPr eaLnBrk="1" hangingPunct="1"/>
            <a:r>
              <a:rPr lang="zh-CN" altLang="en-US" sz="2800" b="1"/>
              <a:t>结论：要得到好的动态性能，必须控制好转矩，即控制好电流。</a:t>
            </a:r>
            <a:endParaRPr lang="zh-CN" altLang="en-US" sz="2800" b="1"/>
          </a:p>
        </p:txBody>
      </p:sp>
      <p:graphicFrame>
        <p:nvGraphicFramePr>
          <p:cNvPr id="4098" name="Object 4"/>
          <p:cNvGraphicFramePr>
            <a:graphicFrameLocks noGrp="1" noChangeAspect="1"/>
          </p:cNvGraphicFramePr>
          <p:nvPr>
            <p:ph sz="quarter" idx="2"/>
          </p:nvPr>
        </p:nvGraphicFramePr>
        <p:xfrm>
          <a:off x="1327150" y="3049588"/>
          <a:ext cx="2819400" cy="1022350"/>
        </p:xfrm>
        <a:graphic>
          <a:graphicData uri="http://schemas.openxmlformats.org/presentationml/2006/ole">
            <mc:AlternateContent xmlns:mc="http://schemas.openxmlformats.org/markup-compatibility/2006">
              <mc:Choice xmlns:v="urn:schemas-microsoft-com:vml" Requires="v">
                <p:oleObj spid="_x0000_s2426" name="公式" r:id="rId1" imgW="1155700" imgH="419100" progId="Equation.3">
                  <p:embed/>
                </p:oleObj>
              </mc:Choice>
              <mc:Fallback>
                <p:oleObj name="公式" r:id="rId1" imgW="1155700" imgH="419100" progId="Equation.3">
                  <p:embed/>
                  <p:pic>
                    <p:nvPicPr>
                      <p:cNvPr id="0" name="图片 2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3049588"/>
                        <a:ext cx="28194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Grp="1" noChangeAspect="1"/>
          </p:cNvGraphicFramePr>
          <p:nvPr>
            <p:ph sz="quarter" idx="3"/>
          </p:nvPr>
        </p:nvGraphicFramePr>
        <p:xfrm>
          <a:off x="4559300" y="2974975"/>
          <a:ext cx="3127375" cy="1114425"/>
        </p:xfrm>
        <a:graphic>
          <a:graphicData uri="http://schemas.openxmlformats.org/presentationml/2006/ole">
            <mc:AlternateContent xmlns:mc="http://schemas.openxmlformats.org/markup-compatibility/2006">
              <mc:Choice xmlns:v="urn:schemas-microsoft-com:vml" Requires="v">
                <p:oleObj spid="_x0000_s2427" name="公式" r:id="rId3" imgW="1282700" imgH="457200" progId="Equation.3">
                  <p:embed/>
                </p:oleObj>
              </mc:Choice>
              <mc:Fallback>
                <p:oleObj name="公式" r:id="rId3" imgW="1282700" imgH="457200" progId="Equation.3">
                  <p:embed/>
                  <p:pic>
                    <p:nvPicPr>
                      <p:cNvPr id="0" name="图片 24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300" y="2974975"/>
                        <a:ext cx="31273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endParaRPr lang="zh-CN" altLang="zh-CN"/>
          </a:p>
        </p:txBody>
      </p:sp>
      <p:sp>
        <p:nvSpPr>
          <p:cNvPr id="120835"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rPr>
              <a:t>双闭环直流调速系统的起动过程有以下三个特点： </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）饱和非线性控制 </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）转速超调 </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）准时间最优控制 </a:t>
            </a:r>
            <a:endParaRPr lang="zh-CN" altLang="en-US"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a:xfrm>
            <a:off x="539552" y="548680"/>
            <a:ext cx="8162925" cy="646112"/>
          </a:xfrm>
          <a:ln>
            <a:solidFill>
              <a:schemeClr val="accent1"/>
            </a:solidFill>
          </a:ln>
        </p:spPr>
        <p:txBody>
          <a:bodyPr/>
          <a:lstStyle/>
          <a:p>
            <a:pPr eaLnBrk="1" hangingPunct="1"/>
            <a:r>
              <a:rPr lang="en-US" altLang="zh-CN" sz="3600" b="1" dirty="0"/>
              <a:t>2.</a:t>
            </a:r>
            <a:r>
              <a:rPr lang="zh-CN" altLang="en-US" sz="3600" b="1" dirty="0"/>
              <a:t>制动过程分析</a:t>
            </a:r>
            <a:r>
              <a:rPr lang="en-US" altLang="zh-CN" sz="3600" b="1" dirty="0"/>
              <a:t>-</a:t>
            </a:r>
            <a:r>
              <a:rPr lang="zh-CN" altLang="en-US" sz="2800" b="1" dirty="0"/>
              <a:t>以拖动位能性负载为例</a:t>
            </a:r>
            <a:endParaRPr lang="zh-CN" altLang="en-US" sz="2800" b="1" dirty="0"/>
          </a:p>
        </p:txBody>
      </p:sp>
      <p:sp>
        <p:nvSpPr>
          <p:cNvPr id="143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338" name="Object 1"/>
          <p:cNvGraphicFramePr>
            <a:graphicFrameLocks noChangeAspect="1"/>
          </p:cNvGraphicFramePr>
          <p:nvPr/>
        </p:nvGraphicFramePr>
        <p:xfrm>
          <a:off x="755576" y="1340768"/>
          <a:ext cx="3357562" cy="4725988"/>
        </p:xfrm>
        <a:graphic>
          <a:graphicData uri="http://schemas.openxmlformats.org/presentationml/2006/ole">
            <mc:AlternateContent xmlns:mc="http://schemas.openxmlformats.org/markup-compatibility/2006">
              <mc:Choice xmlns:v="urn:schemas-microsoft-com:vml" Requires="v">
                <p:oleObj spid="_x0000_s12481" name="Visio" r:id="rId1" imgW="2555875" imgH="3599815" progId="Visio.Drawing.11">
                  <p:embed/>
                </p:oleObj>
              </mc:Choice>
              <mc:Fallback>
                <p:oleObj name="Visio" r:id="rId1" imgW="2555875" imgH="3599815" progId="Visio.Drawing.11">
                  <p:embed/>
                  <p:pic>
                    <p:nvPicPr>
                      <p:cNvPr id="0" name="图片 12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3357562" cy="472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Box 6"/>
          <p:cNvSpPr txBox="1">
            <a:spLocks noChangeArrowheads="1"/>
          </p:cNvSpPr>
          <p:nvPr/>
        </p:nvSpPr>
        <p:spPr bwMode="auto">
          <a:xfrm>
            <a:off x="4286249" y="5173133"/>
            <a:ext cx="4214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r>
              <a:rPr lang="zh-CN" altLang="en-US" dirty="0">
                <a:solidFill>
                  <a:schemeClr val="tx1"/>
                </a:solidFill>
              </a:rPr>
              <a:t>图</a:t>
            </a:r>
            <a:r>
              <a:rPr lang="en-US" altLang="zh-CN" dirty="0">
                <a:solidFill>
                  <a:schemeClr val="tx1"/>
                </a:solidFill>
              </a:rPr>
              <a:t>4-7	</a:t>
            </a:r>
            <a:r>
              <a:rPr lang="zh-CN" altLang="en-US" dirty="0">
                <a:solidFill>
                  <a:schemeClr val="tx1"/>
                </a:solidFill>
              </a:rPr>
              <a:t>双闭环直流调速系统正向制动过渡过程波形</a:t>
            </a:r>
            <a:endParaRPr lang="zh-CN" altLang="en-US" dirty="0">
              <a:solidFill>
                <a:schemeClr val="tx1"/>
              </a:solidFill>
            </a:endParaRPr>
          </a:p>
          <a:p>
            <a:pPr eaLnBrk="1" hangingPunct="1"/>
            <a:endParaRPr lang="zh-CN" altLang="en-US" dirty="0"/>
          </a:p>
        </p:txBody>
      </p:sp>
      <p:sp>
        <p:nvSpPr>
          <p:cNvPr id="2" name="TextBox 1"/>
          <p:cNvSpPr txBox="1"/>
          <p:nvPr/>
        </p:nvSpPr>
        <p:spPr>
          <a:xfrm>
            <a:off x="4716016" y="1772816"/>
            <a:ext cx="4176464" cy="2074414"/>
          </a:xfrm>
          <a:prstGeom prst="rect">
            <a:avLst/>
          </a:prstGeom>
          <a:noFill/>
        </p:spPr>
        <p:txBody>
          <a:bodyPr wrap="square" rtlCol="0">
            <a:spAutoFit/>
          </a:bodyPr>
          <a:lstStyle/>
          <a:p>
            <a:pPr marL="457200" indent="-457200" fontAlgn="base">
              <a:spcBef>
                <a:spcPct val="20000"/>
              </a:spcBef>
              <a:spcAft>
                <a:spcPct val="0"/>
              </a:spcAft>
              <a:buClr>
                <a:schemeClr val="accent1"/>
              </a:buClr>
              <a:buSzPct val="65000"/>
              <a:buFont typeface="Wingdings" panose="05000000000000000000" pitchFamily="2" charset="2"/>
              <a:buChar char="p"/>
            </a:pPr>
            <a:r>
              <a:rPr lang="zh-CN" altLang="en-US" sz="2800" b="1" dirty="0">
                <a:solidFill>
                  <a:srgbClr val="006699"/>
                </a:solidFill>
                <a:latin typeface="Times New Roman" panose="02020603050405020304" pitchFamily="18" charset="0"/>
              </a:rPr>
              <a:t>正向电流衰减</a:t>
            </a:r>
            <a:endParaRPr lang="en-US" altLang="zh-CN" sz="2800" b="1" dirty="0">
              <a:solidFill>
                <a:srgbClr val="006699"/>
              </a:solidFill>
              <a:latin typeface="Times New Roman" panose="02020603050405020304" pitchFamily="18" charset="0"/>
            </a:endParaRPr>
          </a:p>
          <a:p>
            <a:pPr marL="457200" indent="-457200" fontAlgn="base">
              <a:spcBef>
                <a:spcPct val="20000"/>
              </a:spcBef>
              <a:spcAft>
                <a:spcPct val="0"/>
              </a:spcAft>
              <a:buClr>
                <a:schemeClr val="accent1"/>
              </a:buClr>
              <a:buSzPct val="65000"/>
              <a:buFont typeface="Wingdings" panose="05000000000000000000" pitchFamily="2" charset="2"/>
              <a:buChar char="p"/>
            </a:pPr>
            <a:r>
              <a:rPr lang="zh-CN" altLang="en-US" sz="2800" b="1" dirty="0">
                <a:solidFill>
                  <a:srgbClr val="006699"/>
                </a:solidFill>
                <a:latin typeface="Times New Roman" panose="02020603050405020304" pitchFamily="18" charset="0"/>
              </a:rPr>
              <a:t>反向电枢电流建立</a:t>
            </a:r>
            <a:endParaRPr lang="en-US" altLang="zh-CN" sz="2800" b="1" dirty="0">
              <a:solidFill>
                <a:srgbClr val="006699"/>
              </a:solidFill>
              <a:latin typeface="Times New Roman" panose="02020603050405020304" pitchFamily="18" charset="0"/>
            </a:endParaRPr>
          </a:p>
          <a:p>
            <a:pPr marL="457200" indent="-457200" fontAlgn="base">
              <a:spcBef>
                <a:spcPct val="20000"/>
              </a:spcBef>
              <a:spcAft>
                <a:spcPct val="0"/>
              </a:spcAft>
              <a:buClr>
                <a:schemeClr val="accent1"/>
              </a:buClr>
              <a:buSzPct val="65000"/>
              <a:buFont typeface="Wingdings" panose="05000000000000000000" pitchFamily="2" charset="2"/>
              <a:buChar char="p"/>
            </a:pPr>
            <a:r>
              <a:rPr lang="zh-CN" altLang="en-US" sz="2800" b="1" dirty="0">
                <a:solidFill>
                  <a:srgbClr val="006699"/>
                </a:solidFill>
                <a:latin typeface="Times New Roman" panose="02020603050405020304" pitchFamily="18" charset="0"/>
              </a:rPr>
              <a:t>恒流制动</a:t>
            </a:r>
            <a:endParaRPr lang="en-US" altLang="zh-CN" sz="2800" b="1" dirty="0">
              <a:solidFill>
                <a:srgbClr val="006699"/>
              </a:solidFill>
              <a:latin typeface="Times New Roman" panose="02020603050405020304" pitchFamily="18" charset="0"/>
            </a:endParaRPr>
          </a:p>
          <a:p>
            <a:pPr marL="457200" indent="-457200" fontAlgn="base">
              <a:spcBef>
                <a:spcPct val="20000"/>
              </a:spcBef>
              <a:spcAft>
                <a:spcPct val="0"/>
              </a:spcAft>
              <a:buClr>
                <a:schemeClr val="accent1"/>
              </a:buClr>
              <a:buSzPct val="65000"/>
              <a:buFont typeface="Wingdings" panose="05000000000000000000" pitchFamily="2" charset="2"/>
              <a:buChar char="p"/>
            </a:pPr>
            <a:r>
              <a:rPr lang="zh-CN" altLang="en-US" sz="2800" b="1" dirty="0">
                <a:solidFill>
                  <a:srgbClr val="006699"/>
                </a:solidFill>
                <a:latin typeface="Times New Roman" panose="02020603050405020304" pitchFamily="18" charset="0"/>
              </a:rPr>
              <a:t>转速调节</a:t>
            </a:r>
            <a:endParaRPr lang="zh-CN" altLang="en-US" sz="2800" b="1" dirty="0">
              <a:solidFill>
                <a:srgbClr val="0066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标题 1"/>
          <p:cNvSpPr>
            <a:spLocks noGrp="1"/>
          </p:cNvSpPr>
          <p:nvPr>
            <p:ph type="title"/>
          </p:nvPr>
        </p:nvSpPr>
        <p:spPr>
          <a:xfrm>
            <a:off x="755576" y="692696"/>
            <a:ext cx="8162925" cy="1446212"/>
          </a:xfrm>
        </p:spPr>
        <p:txBody>
          <a:bodyPr/>
          <a:lstStyle/>
          <a:p>
            <a:r>
              <a:rPr lang="zh-CN" altLang="en-US" b="1" dirty="0"/>
              <a:t>正向电枢电流衰减阶段（</a:t>
            </a:r>
            <a:r>
              <a:rPr lang="en-US" altLang="zh-CN" i="1" dirty="0">
                <a:latin typeface="Times New Roman" panose="02020603050405020304" pitchFamily="18" charset="0"/>
              </a:rPr>
              <a:t> t</a:t>
            </a:r>
            <a:r>
              <a:rPr lang="en-US" altLang="zh-CN" sz="2400" i="1" baseline="-25000" dirty="0">
                <a:latin typeface="Times New Roman" panose="02020603050405020304" pitchFamily="18" charset="0"/>
              </a:rPr>
              <a:t>0</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sz="2400" baseline="-25000" dirty="0">
                <a:latin typeface="Times New Roman" panose="02020603050405020304" pitchFamily="18" charset="0"/>
              </a:rPr>
              <a:t>1</a:t>
            </a:r>
            <a:r>
              <a:rPr lang="zh-CN" altLang="en-US" dirty="0"/>
              <a:t> </a:t>
            </a:r>
            <a:r>
              <a:rPr lang="zh-CN" altLang="en-US" b="1" dirty="0"/>
              <a:t>）</a:t>
            </a:r>
            <a:br>
              <a:rPr lang="en-US" altLang="zh-CN" b="1" dirty="0"/>
            </a:br>
            <a:endParaRPr lang="zh-CN" altLang="en-US" dirty="0"/>
          </a:p>
        </p:txBody>
      </p:sp>
      <p:sp>
        <p:nvSpPr>
          <p:cNvPr id="15367"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8"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 name="Picture 7" descr="03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67944" y="2780928"/>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2" name="内容占位符 1"/>
          <p:cNvSpPr>
            <a:spLocks noGrp="1"/>
          </p:cNvSpPr>
          <p:nvPr>
            <p:ph idx="1"/>
          </p:nvPr>
        </p:nvSpPr>
        <p:spPr/>
        <p:txBody>
          <a:bodyPr/>
          <a:lstStyle/>
          <a:p>
            <a:endParaRPr lang="zh-CN" altLang="en-US"/>
          </a:p>
        </p:txBody>
      </p:sp>
      <p:graphicFrame>
        <p:nvGraphicFramePr>
          <p:cNvPr id="3" name="对象 2"/>
          <p:cNvGraphicFramePr>
            <a:graphicFrameLocks noChangeAspect="1"/>
          </p:cNvGraphicFramePr>
          <p:nvPr/>
        </p:nvGraphicFramePr>
        <p:xfrm>
          <a:off x="710381" y="1484784"/>
          <a:ext cx="3357563" cy="4725987"/>
        </p:xfrm>
        <a:graphic>
          <a:graphicData uri="http://schemas.openxmlformats.org/presentationml/2006/ole">
            <mc:AlternateContent xmlns:mc="http://schemas.openxmlformats.org/markup-compatibility/2006">
              <mc:Choice xmlns:v="urn:schemas-microsoft-com:vml" Requires="v">
                <p:oleObj spid="_x0000_s13571" name="Visio" r:id="rId2" imgW="2465705" imgH="3472180" progId="Visio.Drawing.11">
                  <p:embed/>
                </p:oleObj>
              </mc:Choice>
              <mc:Fallback>
                <p:oleObj name="Visio" r:id="rId2" imgW="2465705" imgH="3472180" progId="Visio.Drawing.11">
                  <p:embed/>
                  <p:pic>
                    <p:nvPicPr>
                      <p:cNvPr id="0" name="Object 1"/>
                      <p:cNvPicPr>
                        <a:picLocks noChangeAspect="1" noChangeArrowheads="1"/>
                      </p:cNvPicPr>
                      <p:nvPr/>
                    </p:nvPicPr>
                    <p:blipFill>
                      <a:blip r:embed="rId3"/>
                      <a:srcRect/>
                      <a:stretch>
                        <a:fillRect/>
                      </a:stretch>
                    </p:blipFill>
                    <p:spPr bwMode="auto">
                      <a:xfrm>
                        <a:off x="710381" y="1484784"/>
                        <a:ext cx="3357563"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正向电枢电流衰减阶段</a:t>
            </a:r>
            <a:endParaRPr lang="zh-CN" altLang="en-US"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p"/>
            </a:pPr>
            <a:r>
              <a:rPr lang="zh-CN" altLang="en-US" dirty="0">
                <a:solidFill>
                  <a:schemeClr val="tx1"/>
                </a:solidFill>
              </a:rPr>
              <a:t> </a:t>
            </a:r>
            <a:r>
              <a:rPr lang="zh-CN" altLang="en-US" dirty="0">
                <a:latin typeface="Times New Roman" panose="02020603050405020304" pitchFamily="18" charset="0"/>
              </a:rPr>
              <a:t>收到停车指令，转速调节器的输入偏差电压为较大负值，其输出电压很快下降达到反向限幅值</a:t>
            </a:r>
            <a:r>
              <a:rPr lang="en-US" altLang="zh-CN" dirty="0">
                <a:latin typeface="Times New Roman" panose="02020603050405020304" pitchFamily="18" charset="0"/>
              </a:rPr>
              <a:t>-       </a:t>
            </a:r>
            <a:r>
              <a:rPr lang="zh-CN" altLang="en-US" dirty="0">
                <a:latin typeface="Times New Roman" panose="02020603050405020304" pitchFamily="18" charset="0"/>
              </a:rPr>
              <a:t>，电流环强迫电枢电流迅速下降到</a:t>
            </a:r>
            <a:r>
              <a:rPr lang="en-US" altLang="zh-CN" dirty="0">
                <a:latin typeface="Times New Roman" panose="02020603050405020304" pitchFamily="18" charset="0"/>
              </a:rPr>
              <a:t>0</a:t>
            </a:r>
            <a:r>
              <a:rPr lang="zh-CN" altLang="en-US" dirty="0">
                <a:latin typeface="Times New Roman" panose="02020603050405020304" pitchFamily="18" charset="0"/>
              </a:rPr>
              <a:t>，标志着这一阶段结束。</a:t>
            </a:r>
            <a:endParaRPr lang="en-US" altLang="zh-CN" dirty="0">
              <a:latin typeface="Times New Roman" panose="02020603050405020304" pitchFamily="18" charset="0"/>
            </a:endParaRPr>
          </a:p>
          <a:p>
            <a:pPr marL="457200" indent="-457200">
              <a:buFont typeface="Wingdings" panose="05000000000000000000" pitchFamily="2" charset="2"/>
              <a:buChar char="p"/>
            </a:pPr>
            <a:r>
              <a:rPr lang="zh-CN" altLang="en-US" dirty="0">
                <a:latin typeface="Times New Roman" panose="02020603050405020304" pitchFamily="18" charset="0"/>
              </a:rPr>
              <a:t>电流调节器的输入偏差电压                    ，调节器输出控制电压</a:t>
            </a:r>
            <a:r>
              <a:rPr lang="en-US" altLang="zh-CN" dirty="0">
                <a:latin typeface="Times New Roman" panose="02020603050405020304" pitchFamily="18" charset="0"/>
              </a:rPr>
              <a:t> </a:t>
            </a:r>
            <a:r>
              <a:rPr lang="zh-CN" altLang="en-US" dirty="0">
                <a:latin typeface="Times New Roman" panose="02020603050405020304" pitchFamily="18" charset="0"/>
              </a:rPr>
              <a:t>快速下降，电枢电压也随之快速下降。</a:t>
            </a:r>
            <a:endParaRPr lang="en-US" altLang="zh-CN" dirty="0">
              <a:latin typeface="Times New Roman" panose="02020603050405020304" pitchFamily="18" charset="0"/>
            </a:endParaRPr>
          </a:p>
          <a:p>
            <a:pPr marL="457200" indent="-457200">
              <a:buFont typeface="Wingdings" panose="05000000000000000000" pitchFamily="2" charset="2"/>
              <a:buChar char="p"/>
            </a:pPr>
            <a:r>
              <a:rPr lang="zh-CN" altLang="en-US" dirty="0">
                <a:latin typeface="Times New Roman" panose="02020603050405020304" pitchFamily="18" charset="0"/>
              </a:rPr>
              <a:t>转速调节器很快进入并保持饱和状态。</a:t>
            </a:r>
            <a:endParaRPr lang="zh-CN" altLang="en-US" dirty="0">
              <a:latin typeface="Times New Roman" panose="02020603050405020304" pitchFamily="18" charset="0"/>
            </a:endParaRPr>
          </a:p>
        </p:txBody>
      </p:sp>
      <p:graphicFrame>
        <p:nvGraphicFramePr>
          <p:cNvPr id="4" name="对象 3"/>
          <p:cNvGraphicFramePr>
            <a:graphicFrameLocks noChangeAspect="1"/>
          </p:cNvGraphicFramePr>
          <p:nvPr/>
        </p:nvGraphicFramePr>
        <p:xfrm>
          <a:off x="2123728" y="2204864"/>
          <a:ext cx="432048" cy="432048"/>
        </p:xfrm>
        <a:graphic>
          <a:graphicData uri="http://schemas.openxmlformats.org/presentationml/2006/ole">
            <mc:AlternateContent xmlns:mc="http://schemas.openxmlformats.org/markup-compatibility/2006">
              <mc:Choice xmlns:v="urn:schemas-microsoft-com:vml" Requires="v">
                <p:oleObj spid="_x0000_s99642" name="Equation" r:id="rId1" imgW="254000" imgH="241300" progId="Equation.DSMT4">
                  <p:embed/>
                </p:oleObj>
              </mc:Choice>
              <mc:Fallback>
                <p:oleObj name="Equation" r:id="rId1" imgW="254000" imgH="241300" progId="Equation.DSMT4">
                  <p:embed/>
                  <p:pic>
                    <p:nvPicPr>
                      <p:cNvPr id="0" name="Picture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204864"/>
                        <a:ext cx="432048" cy="432048"/>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5580111" y="3140968"/>
          <a:ext cx="1524169" cy="365801"/>
        </p:xfrm>
        <a:graphic>
          <a:graphicData uri="http://schemas.openxmlformats.org/presentationml/2006/ole">
            <mc:AlternateContent xmlns:mc="http://schemas.openxmlformats.org/markup-compatibility/2006">
              <mc:Choice xmlns:v="urn:schemas-microsoft-com:vml" Requires="v">
                <p:oleObj spid="_x0000_s99643" name="Equation" r:id="rId3" imgW="1028700" imgH="241300" progId="Equation.DSMT4">
                  <p:embed/>
                </p:oleObj>
              </mc:Choice>
              <mc:Fallback>
                <p:oleObj name="Equation" r:id="rId3" imgW="1028700" imgH="241300" progId="Equation.DSMT4">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1" y="3140968"/>
                        <a:ext cx="1524169" cy="365801"/>
                      </a:xfrm>
                      <a:prstGeom prst="rect">
                        <a:avLst/>
                      </a:prstGeom>
                      <a:noFill/>
                      <a:ln>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标题 1"/>
          <p:cNvSpPr>
            <a:spLocks noGrp="1"/>
          </p:cNvSpPr>
          <p:nvPr>
            <p:ph type="title"/>
          </p:nvPr>
        </p:nvSpPr>
        <p:spPr>
          <a:xfrm>
            <a:off x="611560" y="566308"/>
            <a:ext cx="8162925" cy="769937"/>
          </a:xfrm>
        </p:spPr>
        <p:txBody>
          <a:bodyPr/>
          <a:lstStyle/>
          <a:p>
            <a:r>
              <a:rPr lang="zh-CN" altLang="en-US" b="1" dirty="0"/>
              <a:t>反向电枢电流建立阶段（</a:t>
            </a:r>
            <a:r>
              <a:rPr lang="en-US" altLang="zh-CN" dirty="0"/>
              <a:t>    </a:t>
            </a:r>
            <a:r>
              <a:rPr lang="zh-CN" altLang="en-US" b="1" dirty="0"/>
              <a:t>）</a:t>
            </a:r>
            <a:endParaRPr lang="zh-CN" altLang="en-US" dirty="0"/>
          </a:p>
        </p:txBody>
      </p:sp>
      <p:sp>
        <p:nvSpPr>
          <p:cNvPr id="16396" name="内容占位符 10"/>
          <p:cNvSpPr>
            <a:spLocks noGrp="1"/>
          </p:cNvSpPr>
          <p:nvPr>
            <p:ph idx="1"/>
          </p:nvPr>
        </p:nvSpPr>
        <p:spPr>
          <a:xfrm>
            <a:off x="912813" y="1905000"/>
            <a:ext cx="4587875" cy="400110"/>
          </a:xfrm>
        </p:spPr>
        <p:txBody>
          <a:bodyPr>
            <a:spAutoFit/>
          </a:bodyPr>
          <a:lstStyle/>
          <a:p>
            <a:endParaRPr lang="zh-CN" altLang="en-US" sz="2000" dirty="0"/>
          </a:p>
        </p:txBody>
      </p:sp>
      <p:graphicFrame>
        <p:nvGraphicFramePr>
          <p:cNvPr id="16386" name="Object 3"/>
          <p:cNvGraphicFramePr>
            <a:graphicFrameLocks noChangeAspect="1"/>
          </p:cNvGraphicFramePr>
          <p:nvPr/>
        </p:nvGraphicFramePr>
        <p:xfrm>
          <a:off x="6228184" y="624235"/>
          <a:ext cx="357188" cy="612775"/>
        </p:xfrm>
        <a:graphic>
          <a:graphicData uri="http://schemas.openxmlformats.org/presentationml/2006/ole">
            <mc:AlternateContent xmlns:mc="http://schemas.openxmlformats.org/markup-compatibility/2006">
              <mc:Choice xmlns:v="urn:schemas-microsoft-com:vml" Requires="v">
                <p:oleObj spid="_x0000_s15130" name="Equation" r:id="rId1" imgW="127000" imgH="228600" progId="Equation.DSMT4">
                  <p:embed/>
                </p:oleObj>
              </mc:Choice>
              <mc:Fallback>
                <p:oleObj name="Equation" r:id="rId1" imgW="127000" imgH="228600" progId="Equation.DSMT4">
                  <p:embed/>
                  <p:pic>
                    <p:nvPicPr>
                      <p:cNvPr id="0" name="图片 15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624235"/>
                        <a:ext cx="357188"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2"/>
          <p:cNvGraphicFramePr>
            <a:graphicFrameLocks noChangeAspect="1"/>
          </p:cNvGraphicFramePr>
          <p:nvPr/>
        </p:nvGraphicFramePr>
        <p:xfrm>
          <a:off x="6516216" y="908720"/>
          <a:ext cx="114300" cy="95250"/>
        </p:xfrm>
        <a:graphic>
          <a:graphicData uri="http://schemas.openxmlformats.org/presentationml/2006/ole">
            <mc:AlternateContent xmlns:mc="http://schemas.openxmlformats.org/markup-compatibility/2006">
              <mc:Choice xmlns:v="urn:schemas-microsoft-com:vml" Requires="v">
                <p:oleObj spid="_x0000_s15131" name="Equation" r:id="rId3" imgW="114300" imgH="88900" progId="Equation.DSMT4">
                  <p:embed/>
                </p:oleObj>
              </mc:Choice>
              <mc:Fallback>
                <p:oleObj name="Equation" r:id="rId3" imgW="114300" imgH="88900" progId="Equation.DSMT4">
                  <p:embed/>
                  <p:pic>
                    <p:nvPicPr>
                      <p:cNvPr id="0" name="图片 15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908720"/>
                        <a:ext cx="114300" cy="9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1"/>
          <p:cNvGraphicFramePr>
            <a:graphicFrameLocks noChangeAspect="1"/>
          </p:cNvGraphicFramePr>
          <p:nvPr/>
        </p:nvGraphicFramePr>
        <p:xfrm>
          <a:off x="6732240" y="632702"/>
          <a:ext cx="214313" cy="574675"/>
        </p:xfrm>
        <a:graphic>
          <a:graphicData uri="http://schemas.openxmlformats.org/presentationml/2006/ole">
            <mc:AlternateContent xmlns:mc="http://schemas.openxmlformats.org/markup-compatibility/2006">
              <mc:Choice xmlns:v="urn:schemas-microsoft-com:vml" Requires="v">
                <p:oleObj spid="_x0000_s15132" name="Equation" r:id="rId5" imgW="139700" imgH="228600" progId="Equation.DSMT4">
                  <p:embed/>
                </p:oleObj>
              </mc:Choice>
              <mc:Fallback>
                <p:oleObj name="Equation" r:id="rId5" imgW="139700" imgH="228600" progId="Equation.DSMT4">
                  <p:embed/>
                  <p:pic>
                    <p:nvPicPr>
                      <p:cNvPr id="0" name="图片 15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632702"/>
                        <a:ext cx="2143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3" name="Rectangle 5"/>
          <p:cNvSpPr>
            <a:spLocks noChangeArrowheads="1"/>
          </p:cNvSpPr>
          <p:nvPr/>
        </p:nvSpPr>
        <p:spPr bwMode="auto">
          <a:xfrm>
            <a:off x="214313" y="1428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4" name="Rectangle 6"/>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389" name="Object 5"/>
          <p:cNvGraphicFramePr>
            <a:graphicFrameLocks noChangeAspect="1"/>
          </p:cNvGraphicFramePr>
          <p:nvPr/>
        </p:nvGraphicFramePr>
        <p:xfrm>
          <a:off x="5148263" y="1412875"/>
          <a:ext cx="3408362" cy="4802188"/>
        </p:xfrm>
        <a:graphic>
          <a:graphicData uri="http://schemas.openxmlformats.org/presentationml/2006/ole">
            <mc:AlternateContent xmlns:mc="http://schemas.openxmlformats.org/markup-compatibility/2006">
              <mc:Choice xmlns:v="urn:schemas-microsoft-com:vml" Requires="v">
                <p:oleObj spid="_x0000_s15133" name="Visio" r:id="rId7" imgW="2465705" imgH="3472180" progId="Visio.Drawing.11">
                  <p:embed/>
                </p:oleObj>
              </mc:Choice>
              <mc:Fallback>
                <p:oleObj name="Visio" r:id="rId7" imgW="2465705" imgH="3472180" progId="Visio.Drawing.11">
                  <p:embed/>
                  <p:pic>
                    <p:nvPicPr>
                      <p:cNvPr id="0" name="图片 15132"/>
                      <p:cNvPicPr>
                        <a:picLocks noChangeAspect="1" noChangeArrowheads="1"/>
                      </p:cNvPicPr>
                      <p:nvPr/>
                    </p:nvPicPr>
                    <p:blipFill>
                      <a:blip r:embed="rId8"/>
                      <a:srcRect/>
                      <a:stretch>
                        <a:fillRect/>
                      </a:stretch>
                    </p:blipFill>
                    <p:spPr bwMode="auto">
                      <a:xfrm>
                        <a:off x="5148263" y="1412875"/>
                        <a:ext cx="3408362" cy="4802188"/>
                      </a:xfrm>
                      <a:prstGeom prst="rect">
                        <a:avLst/>
                      </a:prstGeom>
                      <a:noFill/>
                    </p:spPr>
                  </p:pic>
                </p:oleObj>
              </mc:Fallback>
            </mc:AlternateContent>
          </a:graphicData>
        </a:graphic>
      </p:graphicFrame>
      <p:sp>
        <p:nvSpPr>
          <p:cNvPr id="16397"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 name="Picture 7" descr="030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3568" y="3284984"/>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反向电枢电流建立阶段（</a:t>
            </a:r>
            <a:r>
              <a:rPr lang="en-US" altLang="zh-CN" dirty="0"/>
              <a:t>    </a:t>
            </a:r>
            <a:r>
              <a:rPr lang="zh-CN" altLang="en-US" b="1" dirty="0"/>
              <a:t>）</a:t>
            </a:r>
            <a:endParaRPr lang="zh-CN" altLang="en-US" dirty="0"/>
          </a:p>
        </p:txBody>
      </p:sp>
      <p:sp>
        <p:nvSpPr>
          <p:cNvPr id="3" name="内容占位符 2"/>
          <p:cNvSpPr>
            <a:spLocks noGrp="1"/>
          </p:cNvSpPr>
          <p:nvPr>
            <p:ph idx="1"/>
          </p:nvPr>
        </p:nvSpPr>
        <p:spPr/>
        <p:txBody>
          <a:bodyPr/>
          <a:lstStyle/>
          <a:p>
            <a:r>
              <a:rPr lang="zh-CN" altLang="en-US" dirty="0"/>
              <a:t>转速调节器输出始终处在反向饱和状态，转速环相当于开环，系统成为在恒值给定</a:t>
            </a:r>
            <a:r>
              <a:rPr lang="en-US" altLang="zh-CN" dirty="0"/>
              <a:t> </a:t>
            </a:r>
            <a:r>
              <a:rPr lang="zh-CN" altLang="en-US" dirty="0"/>
              <a:t>控制下的电流单环系统，强迫电流在</a:t>
            </a:r>
            <a:r>
              <a:rPr lang="en-US" altLang="zh-CN" dirty="0"/>
              <a:t> </a:t>
            </a:r>
            <a:r>
              <a:rPr lang="zh-CN" altLang="en-US" dirty="0"/>
              <a:t>时刻反向增加至</a:t>
            </a:r>
            <a:r>
              <a:rPr lang="en-US" altLang="zh-CN" dirty="0"/>
              <a:t>-</a:t>
            </a:r>
            <a:r>
              <a:rPr lang="en-US" altLang="zh-CN" dirty="0" err="1"/>
              <a:t>I</a:t>
            </a:r>
            <a:r>
              <a:rPr lang="en-US" altLang="zh-CN" sz="1400" dirty="0" err="1"/>
              <a:t>dm</a:t>
            </a:r>
            <a:r>
              <a:rPr lang="en-US" altLang="zh-CN" dirty="0"/>
              <a:t> </a:t>
            </a:r>
            <a:r>
              <a:rPr lang="zh-CN" altLang="en-US" dirty="0"/>
              <a:t>。</a:t>
            </a:r>
            <a:endParaRPr lang="en-US" altLang="zh-CN" dirty="0"/>
          </a:p>
          <a:p>
            <a:r>
              <a:rPr lang="zh-CN" altLang="en-US" dirty="0"/>
              <a:t>电流调节器输入仍为负值，电枢电流的快速下降，电流调节器中比例输出在快速增加，待电枢电流下降到一定值后，输出控制电压</a:t>
            </a:r>
            <a:r>
              <a:rPr lang="en-US" altLang="zh-CN" dirty="0"/>
              <a:t> </a:t>
            </a:r>
            <a:r>
              <a:rPr lang="zh-CN" altLang="en-US" dirty="0"/>
              <a:t>和电枢电压开始上升，但只要</a:t>
            </a:r>
            <a:r>
              <a:rPr lang="en-US" altLang="zh-CN" dirty="0"/>
              <a:t>          ,  </a:t>
            </a:r>
            <a:r>
              <a:rPr lang="zh-CN" altLang="en-US" dirty="0"/>
              <a:t>电流继续下降。</a:t>
            </a:r>
            <a:endParaRPr lang="en-US" altLang="zh-CN" dirty="0"/>
          </a:p>
          <a:p>
            <a:r>
              <a:rPr lang="zh-CN" altLang="en-US" dirty="0"/>
              <a:t>这个阶段电机处于反接制动状态，所占时间也很短，转速仍来不及产生明显下降。</a:t>
            </a:r>
            <a:endParaRPr lang="zh-CN" altLang="en-US" dirty="0"/>
          </a:p>
          <a:p>
            <a:endParaRPr lang="zh-CN" altLang="en-US" dirty="0"/>
          </a:p>
        </p:txBody>
      </p:sp>
      <p:graphicFrame>
        <p:nvGraphicFramePr>
          <p:cNvPr id="4" name="对象 3"/>
          <p:cNvGraphicFramePr>
            <a:graphicFrameLocks noChangeAspect="1"/>
          </p:cNvGraphicFramePr>
          <p:nvPr/>
        </p:nvGraphicFramePr>
        <p:xfrm>
          <a:off x="6227763" y="623888"/>
          <a:ext cx="357187" cy="612775"/>
        </p:xfrm>
        <a:graphic>
          <a:graphicData uri="http://schemas.openxmlformats.org/presentationml/2006/ole">
            <mc:AlternateContent xmlns:mc="http://schemas.openxmlformats.org/markup-compatibility/2006">
              <mc:Choice xmlns:v="urn:schemas-microsoft-com:vml" Requires="v">
                <p:oleObj spid="_x0000_s100974" name="Equation" r:id="rId1" imgW="127000" imgH="228600" progId="Equation.DSMT4">
                  <p:embed/>
                </p:oleObj>
              </mc:Choice>
              <mc:Fallback>
                <p:oleObj name="Equation" r:id="rId1" imgW="127000" imgH="2286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623888"/>
                        <a:ext cx="357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732588" y="633413"/>
          <a:ext cx="214312" cy="574675"/>
        </p:xfrm>
        <a:graphic>
          <a:graphicData uri="http://schemas.openxmlformats.org/presentationml/2006/ole">
            <mc:AlternateContent xmlns:mc="http://schemas.openxmlformats.org/markup-compatibility/2006">
              <mc:Choice xmlns:v="urn:schemas-microsoft-com:vml" Requires="v">
                <p:oleObj spid="_x0000_s100975" name="Equation" r:id="rId3" imgW="139700" imgH="228600" progId="Equation.DSMT4">
                  <p:embed/>
                </p:oleObj>
              </mc:Choice>
              <mc:Fallback>
                <p:oleObj name="Equation" r:id="rId3" imgW="1397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633413"/>
                        <a:ext cx="2143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6516688" y="908050"/>
          <a:ext cx="114300" cy="95250"/>
        </p:xfrm>
        <a:graphic>
          <a:graphicData uri="http://schemas.openxmlformats.org/presentationml/2006/ole">
            <mc:AlternateContent xmlns:mc="http://schemas.openxmlformats.org/markup-compatibility/2006">
              <mc:Choice xmlns:v="urn:schemas-microsoft-com:vml" Requires="v">
                <p:oleObj spid="_x0000_s100976" name="Equation" r:id="rId5" imgW="114300" imgH="88900" progId="Equation.DSMT4">
                  <p:embed/>
                </p:oleObj>
              </mc:Choice>
              <mc:Fallback>
                <p:oleObj name="Equation" r:id="rId5" imgW="114300" imgH="889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908050"/>
                        <a:ext cx="1143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4644008" y="4437112"/>
          <a:ext cx="720080" cy="472973"/>
        </p:xfrm>
        <a:graphic>
          <a:graphicData uri="http://schemas.openxmlformats.org/presentationml/2006/ole">
            <mc:AlternateContent xmlns:mc="http://schemas.openxmlformats.org/markup-compatibility/2006">
              <mc:Choice xmlns:v="urn:schemas-microsoft-com:vml" Requires="v">
                <p:oleObj spid="_x0000_s100977" name="Equation" r:id="rId7" imgW="482600" imgH="228600" progId="Equation.DSMT4">
                  <p:embed/>
                </p:oleObj>
              </mc:Choice>
              <mc:Fallback>
                <p:oleObj name="Equation" r:id="rId7" imgW="4826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4008" y="4437112"/>
                        <a:ext cx="720080" cy="472973"/>
                      </a:xfrm>
                      <a:prstGeom prst="rect">
                        <a:avLst/>
                      </a:prstGeom>
                      <a:noFill/>
                      <a:ln>
                        <a:noFill/>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
          <p:cNvGraphicFramePr>
            <a:graphicFrameLocks noGrp="1" noChangeAspect="1"/>
          </p:cNvGraphicFramePr>
          <p:nvPr>
            <p:ph idx="1"/>
          </p:nvPr>
        </p:nvGraphicFramePr>
        <p:xfrm>
          <a:off x="539552" y="1556792"/>
          <a:ext cx="3160425" cy="4451722"/>
        </p:xfrm>
        <a:graphic>
          <a:graphicData uri="http://schemas.openxmlformats.org/presentationml/2006/ole">
            <mc:AlternateContent xmlns:mc="http://schemas.openxmlformats.org/markup-compatibility/2006">
              <mc:Choice xmlns:v="urn:schemas-microsoft-com:vml" Requires="v">
                <p:oleObj spid="_x0000_s16722" name="Visio" r:id="rId1" imgW="2465705" imgH="3472180" progId="Visio.Drawing.11">
                  <p:embed/>
                </p:oleObj>
              </mc:Choice>
              <mc:Fallback>
                <p:oleObj name="Visio" r:id="rId1" imgW="2465705" imgH="3472180" progId="Visio.Drawing.11">
                  <p:embed/>
                  <p:pic>
                    <p:nvPicPr>
                      <p:cNvPr id="0" name="图片 16721"/>
                      <p:cNvPicPr>
                        <a:picLocks noChangeAspect="1" noChangeArrowheads="1"/>
                      </p:cNvPicPr>
                      <p:nvPr/>
                    </p:nvPicPr>
                    <p:blipFill>
                      <a:blip r:embed="rId2"/>
                      <a:srcRect/>
                      <a:stretch>
                        <a:fillRect/>
                      </a:stretch>
                    </p:blipFill>
                    <p:spPr bwMode="auto">
                      <a:xfrm>
                        <a:off x="539552" y="1556792"/>
                        <a:ext cx="3160425" cy="4451722"/>
                      </a:xfrm>
                      <a:prstGeom prst="rect">
                        <a:avLst/>
                      </a:prstGeom>
                    </p:spPr>
                  </p:pic>
                </p:oleObj>
              </mc:Fallback>
            </mc:AlternateContent>
          </a:graphicData>
        </a:graphic>
      </p:graphicFrame>
      <p:pic>
        <p:nvPicPr>
          <p:cNvPr id="4" name="Picture 7" descr="03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3284983"/>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p:txBody>
          <a:bodyPr/>
          <a:lstStyle/>
          <a:p>
            <a:r>
              <a:rPr lang="zh-CN" altLang="en-US" b="1" dirty="0"/>
              <a:t>恒流制动阶段（</a:t>
            </a:r>
            <a:r>
              <a:rPr lang="en-US" altLang="zh-CN" dirty="0"/>
              <a:t>     </a:t>
            </a:r>
            <a:r>
              <a:rPr lang="zh-CN" altLang="en-US" b="1" dirty="0"/>
              <a:t>）</a:t>
            </a:r>
            <a:endParaRPr lang="zh-CN" altLang="en-US" dirty="0"/>
          </a:p>
        </p:txBody>
      </p:sp>
      <p:graphicFrame>
        <p:nvGraphicFramePr>
          <p:cNvPr id="2" name="对象 1"/>
          <p:cNvGraphicFramePr>
            <a:graphicFrameLocks noChangeAspect="1"/>
          </p:cNvGraphicFramePr>
          <p:nvPr/>
        </p:nvGraphicFramePr>
        <p:xfrm>
          <a:off x="4181475" y="692150"/>
          <a:ext cx="779463" cy="490538"/>
        </p:xfrm>
        <a:graphic>
          <a:graphicData uri="http://schemas.openxmlformats.org/presentationml/2006/ole">
            <mc:AlternateContent xmlns:mc="http://schemas.openxmlformats.org/markup-compatibility/2006">
              <mc:Choice xmlns:v="urn:schemas-microsoft-com:vml" Requires="v">
                <p:oleObj spid="_x0000_s16723" name="Equation" r:id="rId4" imgW="9144000" imgH="5486400" progId="Equation.DSMT4">
                  <p:embed/>
                </p:oleObj>
              </mc:Choice>
              <mc:Fallback>
                <p:oleObj name="Equation" r:id="rId4" imgW="9144000" imgH="5486400" progId="Equation.DSMT4">
                  <p:embed/>
                  <p:pic>
                    <p:nvPicPr>
                      <p:cNvPr id="0" name="Object 3"/>
                      <p:cNvPicPr>
                        <a:picLocks noChangeAspect="1" noChangeArrowheads="1"/>
                      </p:cNvPicPr>
                      <p:nvPr/>
                    </p:nvPicPr>
                    <p:blipFill>
                      <a:blip r:embed="rId5"/>
                      <a:srcRect/>
                      <a:stretch>
                        <a:fillRect/>
                      </a:stretch>
                    </p:blipFill>
                    <p:spPr bwMode="auto">
                      <a:xfrm>
                        <a:off x="4181475" y="692150"/>
                        <a:ext cx="7794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标题 1"/>
          <p:cNvSpPr>
            <a:spLocks noGrp="1"/>
          </p:cNvSpPr>
          <p:nvPr>
            <p:ph type="title"/>
          </p:nvPr>
        </p:nvSpPr>
        <p:spPr>
          <a:xfrm>
            <a:off x="539552" y="620688"/>
            <a:ext cx="8162925" cy="769937"/>
          </a:xfrm>
        </p:spPr>
        <p:txBody>
          <a:bodyPr/>
          <a:lstStyle/>
          <a:p>
            <a:r>
              <a:rPr lang="zh-CN" altLang="en-US" b="1" dirty="0"/>
              <a:t>恒流制动阶段（</a:t>
            </a:r>
            <a:r>
              <a:rPr lang="en-US" altLang="zh-CN" dirty="0"/>
              <a:t>     </a:t>
            </a:r>
            <a:r>
              <a:rPr lang="zh-CN" altLang="en-US" b="1" dirty="0"/>
              <a:t>）</a:t>
            </a:r>
            <a:endParaRPr lang="zh-CN" altLang="en-US" dirty="0"/>
          </a:p>
        </p:txBody>
      </p:sp>
      <p:sp>
        <p:nvSpPr>
          <p:cNvPr id="17416" name="内容占位符 2"/>
          <p:cNvSpPr>
            <a:spLocks noGrp="1"/>
          </p:cNvSpPr>
          <p:nvPr>
            <p:ph idx="1"/>
          </p:nvPr>
        </p:nvSpPr>
        <p:spPr>
          <a:xfrm>
            <a:off x="827584" y="1556792"/>
            <a:ext cx="7272808" cy="4191000"/>
          </a:xfrm>
        </p:spPr>
        <p:txBody>
          <a:bodyPr/>
          <a:lstStyle/>
          <a:p>
            <a:r>
              <a:rPr lang="zh-CN" altLang="en-US" sz="2400" dirty="0"/>
              <a:t>转速仍旧开环，系统仍为恒值给定</a:t>
            </a:r>
            <a:r>
              <a:rPr lang="en-US" altLang="zh-CN" sz="2400" dirty="0"/>
              <a:t>-       </a:t>
            </a:r>
            <a:r>
              <a:rPr lang="zh-CN" altLang="en-US" sz="2400" dirty="0"/>
              <a:t>控制下的电流单环系统，除短暂的电流调节阶段外，</a:t>
            </a:r>
            <a:endParaRPr lang="en-US" altLang="zh-CN" sz="2400" dirty="0"/>
          </a:p>
          <a:p>
            <a:r>
              <a:rPr lang="zh-CN" altLang="en-US" sz="2400" dirty="0"/>
              <a:t>在恒流制动阶段中反电动势</a:t>
            </a:r>
            <a:r>
              <a:rPr lang="en-US" altLang="zh-CN" sz="2400" dirty="0"/>
              <a:t> </a:t>
            </a:r>
            <a:r>
              <a:rPr lang="zh-CN" altLang="en-US" sz="2400" dirty="0"/>
              <a:t>线性下降，为维持</a:t>
            </a:r>
            <a:r>
              <a:rPr lang="en-US" altLang="zh-CN" sz="2400" dirty="0"/>
              <a:t>             </a:t>
            </a:r>
            <a:r>
              <a:rPr lang="zh-CN" altLang="en-US" sz="2400" dirty="0"/>
              <a:t>，控制电压线性降低，电枢电压也随之线性下降。</a:t>
            </a:r>
            <a:endParaRPr lang="en-US" altLang="zh-CN" sz="2400" dirty="0"/>
          </a:p>
          <a:p>
            <a:r>
              <a:rPr lang="zh-CN" altLang="en-US" sz="2400" dirty="0"/>
              <a:t>由于电流调节系统的扰动量是电动机的反电动势，它是一个线性渐减的扰动量，而扰动作用点之前只有一个积分环节，所以系统做不到无静差，而是接近于</a:t>
            </a:r>
            <a:r>
              <a:rPr lang="en-US" altLang="zh-CN" sz="2400" dirty="0"/>
              <a:t> </a:t>
            </a:r>
            <a:r>
              <a:rPr lang="zh-CN" altLang="en-US" sz="2400" dirty="0"/>
              <a:t>。</a:t>
            </a:r>
            <a:endParaRPr lang="zh-CN" altLang="en-US" sz="2400" dirty="0"/>
          </a:p>
        </p:txBody>
      </p:sp>
      <p:sp>
        <p:nvSpPr>
          <p:cNvPr id="174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9" name="Rectangle 6"/>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r>
              <a:rPr lang="en-US" altLang="zh-CN" sz="1000">
                <a:cs typeface="Times New Roman" panose="02020603050405020304" pitchFamily="18" charset="0"/>
              </a:rPr>
              <a:t>-</a:t>
            </a:r>
            <a:endParaRPr lang="en-US" altLang="zh-CN"/>
          </a:p>
        </p:txBody>
      </p:sp>
      <p:graphicFrame>
        <p:nvGraphicFramePr>
          <p:cNvPr id="17413" name="Picture 156"/>
          <p:cNvGraphicFramePr>
            <a:graphicFrameLocks noChangeAspect="1"/>
          </p:cNvGraphicFramePr>
          <p:nvPr/>
        </p:nvGraphicFramePr>
        <p:xfrm>
          <a:off x="6084168" y="1556792"/>
          <a:ext cx="428625" cy="428625"/>
        </p:xfrm>
        <a:graphic>
          <a:graphicData uri="http://schemas.openxmlformats.org/presentationml/2006/ole">
            <mc:AlternateContent xmlns:mc="http://schemas.openxmlformats.org/markup-compatibility/2006">
              <mc:Choice xmlns:v="urn:schemas-microsoft-com:vml" Requires="v">
                <p:oleObj spid="_x0000_s101817" name="Equation" r:id="rId1" imgW="254000" imgH="241300" progId="Equation.DSMT4">
                  <p:embed/>
                </p:oleObj>
              </mc:Choice>
              <mc:Fallback>
                <p:oleObj name="Equation" r:id="rId1" imgW="254000" imgH="241300" progId="Equation.DSMT4">
                  <p:embed/>
                  <p:pic>
                    <p:nvPicPr>
                      <p:cNvPr id="0" name="图片 1018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556792"/>
                        <a:ext cx="428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1" name="Rectangle 9"/>
          <p:cNvSpPr>
            <a:spLocks noChangeArrowheads="1"/>
          </p:cNvSpPr>
          <p:nvPr/>
        </p:nvSpPr>
        <p:spPr bwMode="auto">
          <a:xfrm>
            <a:off x="0" y="247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r>
              <a:rPr lang="zh-CN" altLang="zh-CN" sz="900"/>
              <a:t> </a:t>
            </a:r>
            <a:endParaRPr lang="zh-CN" altLang="zh-CN"/>
          </a:p>
        </p:txBody>
      </p:sp>
      <p:sp>
        <p:nvSpPr>
          <p:cNvPr id="1742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414" name="Picture 160"/>
          <p:cNvGraphicFramePr>
            <a:graphicFrameLocks noChangeAspect="1"/>
          </p:cNvGraphicFramePr>
          <p:nvPr/>
        </p:nvGraphicFramePr>
        <p:xfrm>
          <a:off x="1619672" y="2780928"/>
          <a:ext cx="938213" cy="357187"/>
        </p:xfrm>
        <a:graphic>
          <a:graphicData uri="http://schemas.openxmlformats.org/presentationml/2006/ole">
            <mc:AlternateContent xmlns:mc="http://schemas.openxmlformats.org/markup-compatibility/2006">
              <mc:Choice xmlns:v="urn:schemas-microsoft-com:vml" Requires="v">
                <p:oleObj spid="_x0000_s101818" name="Equation" r:id="rId3" imgW="610235" imgH="228600" progId="Equation.DSMT4">
                  <p:embed/>
                </p:oleObj>
              </mc:Choice>
              <mc:Fallback>
                <p:oleObj name="Equation" r:id="rId3" imgW="610235" imgH="228600" progId="Equation.DSMT4">
                  <p:embed/>
                  <p:pic>
                    <p:nvPicPr>
                      <p:cNvPr id="0" name="图片 1018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780928"/>
                        <a:ext cx="938213"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nvGraphicFramePr>
        <p:xfrm>
          <a:off x="4181475" y="692150"/>
          <a:ext cx="779463" cy="490538"/>
        </p:xfrm>
        <a:graphic>
          <a:graphicData uri="http://schemas.openxmlformats.org/presentationml/2006/ole">
            <mc:AlternateContent xmlns:mc="http://schemas.openxmlformats.org/markup-compatibility/2006">
              <mc:Choice xmlns:v="urn:schemas-microsoft-com:vml" Requires="v">
                <p:oleObj spid="_x0000_s101819" name="Equation" r:id="rId5" imgW="9144000" imgH="5486400" progId="Equation.DSMT4">
                  <p:embed/>
                </p:oleObj>
              </mc:Choice>
              <mc:Fallback>
                <p:oleObj name="Equation" r:id="rId5" imgW="9144000" imgH="5486400" progId="Equation.DSMT4">
                  <p:embed/>
                  <p:pic>
                    <p:nvPicPr>
                      <p:cNvPr id="0" name="对象 1"/>
                      <p:cNvPicPr>
                        <a:picLocks noChangeAspect="1" noChangeArrowheads="1"/>
                      </p:cNvPicPr>
                      <p:nvPr/>
                    </p:nvPicPr>
                    <p:blipFill>
                      <a:blip r:embed="rId6"/>
                      <a:srcRect/>
                      <a:stretch>
                        <a:fillRect/>
                      </a:stretch>
                    </p:blipFill>
                    <p:spPr bwMode="auto">
                      <a:xfrm>
                        <a:off x="4181475" y="692150"/>
                        <a:ext cx="7794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转速调节阶段</a:t>
            </a:r>
            <a:r>
              <a:rPr lang="zh-CN" altLang="en-US" dirty="0"/>
              <a:t>（    ）</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对象 3"/>
          <p:cNvGraphicFramePr>
            <a:graphicFrameLocks noChangeAspect="1"/>
          </p:cNvGraphicFramePr>
          <p:nvPr/>
        </p:nvGraphicFramePr>
        <p:xfrm>
          <a:off x="611560" y="1700808"/>
          <a:ext cx="3357563" cy="4725987"/>
        </p:xfrm>
        <a:graphic>
          <a:graphicData uri="http://schemas.openxmlformats.org/presentationml/2006/ole">
            <mc:AlternateContent xmlns:mc="http://schemas.openxmlformats.org/markup-compatibility/2006">
              <mc:Choice xmlns:v="urn:schemas-microsoft-com:vml" Requires="v">
                <p:oleObj spid="_x0000_s102638" name="Visio" r:id="rId1" imgW="2465705" imgH="3472180" progId="Visio.Drawing.11">
                  <p:embed/>
                </p:oleObj>
              </mc:Choice>
              <mc:Fallback>
                <p:oleObj name="Visio" r:id="rId1" imgW="2465705" imgH="3472180" progId="Visio.Drawing.11">
                  <p:embed/>
                  <p:pic>
                    <p:nvPicPr>
                      <p:cNvPr id="0" name="Object 1"/>
                      <p:cNvPicPr>
                        <a:picLocks noChangeAspect="1" noChangeArrowheads="1"/>
                      </p:cNvPicPr>
                      <p:nvPr/>
                    </p:nvPicPr>
                    <p:blipFill>
                      <a:blip r:embed="rId2"/>
                      <a:srcRect/>
                      <a:stretch>
                        <a:fillRect/>
                      </a:stretch>
                    </p:blipFill>
                    <p:spPr bwMode="auto">
                      <a:xfrm>
                        <a:off x="611560" y="1700808"/>
                        <a:ext cx="3357563"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4181475" y="692150"/>
          <a:ext cx="779463" cy="490538"/>
        </p:xfrm>
        <a:graphic>
          <a:graphicData uri="http://schemas.openxmlformats.org/presentationml/2006/ole">
            <mc:AlternateContent xmlns:mc="http://schemas.openxmlformats.org/markup-compatibility/2006">
              <mc:Choice xmlns:v="urn:schemas-microsoft-com:vml" Requires="v">
                <p:oleObj spid="_x0000_s102639" name="Equation" r:id="rId3" imgW="381000" imgH="228600" progId="Equation.DSMT4">
                  <p:embed/>
                </p:oleObj>
              </mc:Choice>
              <mc:Fallback>
                <p:oleObj name="Equation" r:id="rId3" imgW="381000" imgH="2286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5" y="692150"/>
                        <a:ext cx="7794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7" descr="03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912" y="3284983"/>
            <a:ext cx="4322801" cy="169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标题 1"/>
          <p:cNvSpPr>
            <a:spLocks noGrp="1"/>
          </p:cNvSpPr>
          <p:nvPr>
            <p:ph type="title"/>
          </p:nvPr>
        </p:nvSpPr>
        <p:spPr>
          <a:xfrm>
            <a:off x="539552" y="620688"/>
            <a:ext cx="8162925" cy="769937"/>
          </a:xfrm>
        </p:spPr>
        <p:txBody>
          <a:bodyPr/>
          <a:lstStyle/>
          <a:p>
            <a:r>
              <a:rPr lang="zh-CN" altLang="en-US" b="1" dirty="0"/>
              <a:t>转速调节阶段（   以后）</a:t>
            </a:r>
            <a:endParaRPr lang="zh-CN" altLang="en-US" dirty="0"/>
          </a:p>
        </p:txBody>
      </p:sp>
      <p:sp>
        <p:nvSpPr>
          <p:cNvPr id="17416" name="内容占位符 2"/>
          <p:cNvSpPr>
            <a:spLocks noGrp="1"/>
          </p:cNvSpPr>
          <p:nvPr>
            <p:ph idx="1"/>
          </p:nvPr>
        </p:nvSpPr>
        <p:spPr>
          <a:xfrm>
            <a:off x="827584" y="1556792"/>
            <a:ext cx="6984776" cy="4191000"/>
          </a:xfrm>
        </p:spPr>
        <p:txBody>
          <a:bodyPr/>
          <a:lstStyle/>
          <a:p>
            <a:r>
              <a:rPr lang="zh-CN" altLang="zh-CN" sz="2400" dirty="0"/>
              <a:t>转速调节器</a:t>
            </a:r>
            <a:r>
              <a:rPr lang="en-US" altLang="zh-CN" sz="2400" dirty="0"/>
              <a:t>ASR</a:t>
            </a:r>
            <a:r>
              <a:rPr lang="zh-CN" altLang="zh-CN" sz="2400" dirty="0"/>
              <a:t>由于积分作用还维持在限幅值</a:t>
            </a:r>
            <a:r>
              <a:rPr lang="en-US" altLang="zh-CN" sz="2400" dirty="0"/>
              <a:t>-</a:t>
            </a:r>
            <a:r>
              <a:rPr lang="en-US" altLang="zh-CN" sz="2400" dirty="0" err="1"/>
              <a:t>Uim</a:t>
            </a:r>
            <a:r>
              <a:rPr lang="en-US" altLang="zh-CN" sz="2400" dirty="0"/>
              <a:t> </a:t>
            </a:r>
            <a:r>
              <a:rPr lang="zh-CN" altLang="zh-CN" sz="2400" dirty="0"/>
              <a:t>，电动机反转，转速调节器输出反向退饱和，</a:t>
            </a:r>
            <a:r>
              <a:rPr lang="en-US" altLang="zh-CN" sz="2400" dirty="0"/>
              <a:t> </a:t>
            </a:r>
            <a:r>
              <a:rPr lang="zh-CN" altLang="zh-CN" sz="2400" dirty="0"/>
              <a:t>电枢电流</a:t>
            </a:r>
            <a:r>
              <a:rPr lang="en-US" altLang="zh-CN" sz="2400" dirty="0"/>
              <a:t> </a:t>
            </a:r>
            <a:r>
              <a:rPr lang="zh-CN" altLang="zh-CN" sz="2400" dirty="0"/>
              <a:t>跟随给定，反向快速下降到零后建立正向电枢电流，只要</a:t>
            </a:r>
            <a:r>
              <a:rPr lang="en-US" altLang="zh-CN" sz="2400" dirty="0"/>
              <a:t>          </a:t>
            </a:r>
            <a:r>
              <a:rPr lang="zh-CN" altLang="zh-CN" sz="2400" dirty="0"/>
              <a:t>，转速继续下降，直到</a:t>
            </a:r>
            <a:r>
              <a:rPr lang="en-US" altLang="zh-CN" sz="2400" dirty="0"/>
              <a:t>    =     </a:t>
            </a:r>
            <a:r>
              <a:rPr lang="zh-CN" altLang="zh-CN" sz="2400" dirty="0"/>
              <a:t>时，转速</a:t>
            </a:r>
            <a:r>
              <a:rPr lang="en-US" altLang="zh-CN" sz="2400" dirty="0"/>
              <a:t> </a:t>
            </a:r>
            <a:r>
              <a:rPr lang="zh-CN" altLang="zh-CN" sz="2400" dirty="0"/>
              <a:t>到达反向最大值。此后，电动机又开始反向减速，直到电机停转。</a:t>
            </a:r>
            <a:endParaRPr lang="en-US" altLang="zh-CN" sz="2400" dirty="0"/>
          </a:p>
          <a:p>
            <a:r>
              <a:rPr lang="zh-CN" altLang="zh-CN" sz="2400" dirty="0"/>
              <a:t>反电动势很小，电枢电压主要用于改变电枢电流，控制电压变化趋势与电流波形相似，但相位超前。</a:t>
            </a:r>
            <a:endParaRPr lang="en-US" altLang="zh-CN" sz="2400" dirty="0"/>
          </a:p>
          <a:p>
            <a:r>
              <a:rPr lang="zh-CN" altLang="zh-CN" sz="2400" dirty="0"/>
              <a:t>如果调节器参数整定得不够好，最后还会有一段振荡过程。</a:t>
            </a:r>
            <a:endParaRPr lang="en-US" altLang="zh-CN" sz="2400" dirty="0"/>
          </a:p>
          <a:p>
            <a:r>
              <a:rPr lang="en-US" altLang="zh-CN" sz="2400" dirty="0"/>
              <a:t>ASR</a:t>
            </a:r>
            <a:r>
              <a:rPr lang="zh-CN" altLang="zh-CN" sz="2400" dirty="0"/>
              <a:t>和</a:t>
            </a:r>
            <a:r>
              <a:rPr lang="en-US" altLang="zh-CN" sz="2400" dirty="0"/>
              <a:t>ACR</a:t>
            </a:r>
            <a:r>
              <a:rPr lang="zh-CN" altLang="zh-CN" sz="2400" dirty="0"/>
              <a:t>都不饱和，</a:t>
            </a:r>
            <a:r>
              <a:rPr lang="en-US" altLang="zh-CN" sz="2400" dirty="0"/>
              <a:t>ASR</a:t>
            </a:r>
            <a:r>
              <a:rPr lang="zh-CN" altLang="zh-CN" sz="2400" dirty="0"/>
              <a:t>起主导的转速调节作用，而</a:t>
            </a:r>
            <a:r>
              <a:rPr lang="en-US" altLang="zh-CN" sz="2400" dirty="0"/>
              <a:t>ACR</a:t>
            </a:r>
            <a:r>
              <a:rPr lang="zh-CN" altLang="zh-CN" sz="2400" dirty="0"/>
              <a:t>则力图使</a:t>
            </a:r>
            <a:r>
              <a:rPr lang="en-US" altLang="zh-CN" sz="2400" dirty="0"/>
              <a:t> </a:t>
            </a:r>
            <a:r>
              <a:rPr lang="zh-CN" altLang="zh-CN" sz="2400" dirty="0"/>
              <a:t>尽快地跟随其给定值</a:t>
            </a:r>
            <a:r>
              <a:rPr lang="en-US" altLang="zh-CN" sz="2400" dirty="0"/>
              <a:t> </a:t>
            </a:r>
            <a:r>
              <a:rPr lang="zh-CN" altLang="zh-CN" sz="2400" dirty="0"/>
              <a:t>。</a:t>
            </a:r>
            <a:endParaRPr lang="zh-CN" altLang="en-US" sz="2400" dirty="0"/>
          </a:p>
        </p:txBody>
      </p:sp>
      <p:sp>
        <p:nvSpPr>
          <p:cNvPr id="1741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9" name="Rectangle 6"/>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r>
              <a:rPr lang="en-US" altLang="zh-CN" sz="1000">
                <a:cs typeface="Times New Roman" panose="02020603050405020304" pitchFamily="18" charset="0"/>
              </a:rPr>
              <a:t>-</a:t>
            </a:r>
            <a:endParaRPr lang="en-US" altLang="zh-CN"/>
          </a:p>
        </p:txBody>
      </p:sp>
      <p:sp>
        <p:nvSpPr>
          <p:cNvPr id="17421" name="Rectangle 9"/>
          <p:cNvSpPr>
            <a:spLocks noChangeArrowheads="1"/>
          </p:cNvSpPr>
          <p:nvPr/>
        </p:nvSpPr>
        <p:spPr bwMode="auto">
          <a:xfrm>
            <a:off x="0" y="247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r>
              <a:rPr lang="zh-CN" altLang="zh-CN" sz="900"/>
              <a:t> </a:t>
            </a:r>
            <a:endParaRPr lang="zh-CN" altLang="zh-CN"/>
          </a:p>
        </p:txBody>
      </p:sp>
      <p:sp>
        <p:nvSpPr>
          <p:cNvPr id="1742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 name="对象 1"/>
          <p:cNvGraphicFramePr>
            <a:graphicFrameLocks noChangeAspect="1"/>
          </p:cNvGraphicFramePr>
          <p:nvPr/>
        </p:nvGraphicFramePr>
        <p:xfrm>
          <a:off x="4440238" y="692150"/>
          <a:ext cx="260350" cy="490538"/>
        </p:xfrm>
        <a:graphic>
          <a:graphicData uri="http://schemas.openxmlformats.org/presentationml/2006/ole">
            <mc:AlternateContent xmlns:mc="http://schemas.openxmlformats.org/markup-compatibility/2006">
              <mc:Choice xmlns:v="urn:schemas-microsoft-com:vml" Requires="v">
                <p:oleObj spid="_x0000_s103896" name="Equation" r:id="rId1" imgW="3048000" imgH="5486400" progId="Equation.DSMT4">
                  <p:embed/>
                </p:oleObj>
              </mc:Choice>
              <mc:Fallback>
                <p:oleObj name="Equation" r:id="rId1" imgW="3048000" imgH="5486400" progId="Equation.DSMT4">
                  <p:embed/>
                  <p:pic>
                    <p:nvPicPr>
                      <p:cNvPr id="0" name="图片 103895"/>
                      <p:cNvPicPr>
                        <a:picLocks noChangeAspect="1" noChangeArrowheads="1"/>
                      </p:cNvPicPr>
                      <p:nvPr/>
                    </p:nvPicPr>
                    <p:blipFill>
                      <a:blip r:embed="rId2"/>
                      <a:srcRect/>
                      <a:stretch>
                        <a:fillRect/>
                      </a:stretch>
                    </p:blipFill>
                    <p:spPr bwMode="auto">
                      <a:xfrm>
                        <a:off x="4440238" y="692150"/>
                        <a:ext cx="2603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4572000" y="2650413"/>
          <a:ext cx="792088" cy="346539"/>
        </p:xfrm>
        <a:graphic>
          <a:graphicData uri="http://schemas.openxmlformats.org/presentationml/2006/ole">
            <mc:AlternateContent xmlns:mc="http://schemas.openxmlformats.org/markup-compatibility/2006">
              <mc:Choice xmlns:v="urn:schemas-microsoft-com:vml" Requires="v">
                <p:oleObj spid="_x0000_s103897" name="Equation" r:id="rId3" imgW="405765" imgH="177800" progId="Equation.DSMT4">
                  <p:embed/>
                </p:oleObj>
              </mc:Choice>
              <mc:Fallback>
                <p:oleObj name="Equation" r:id="rId3" imgW="405765" imgH="177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50413"/>
                        <a:ext cx="792088" cy="346539"/>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1835696" y="3068960"/>
          <a:ext cx="289812" cy="372616"/>
        </p:xfrm>
        <a:graphic>
          <a:graphicData uri="http://schemas.openxmlformats.org/presentationml/2006/ole">
            <mc:AlternateContent xmlns:mc="http://schemas.openxmlformats.org/markup-compatibility/2006">
              <mc:Choice xmlns:v="urn:schemas-microsoft-com:vml" Requires="v">
                <p:oleObj spid="_x0000_s103898" name="Equation" r:id="rId5" imgW="177800" imgH="228600" progId="Equation.DSMT4">
                  <p:embed/>
                </p:oleObj>
              </mc:Choice>
              <mc:Fallback>
                <p:oleObj name="Equation" r:id="rId5" imgW="177800" imgH="228600" progId="Equation.DSMT4">
                  <p:embed/>
                  <p:pic>
                    <p:nvPicPr>
                      <p:cNvPr id="0" name="Picture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068960"/>
                        <a:ext cx="289812" cy="372616"/>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2339752" y="3068960"/>
          <a:ext cx="351915" cy="372616"/>
        </p:xfrm>
        <a:graphic>
          <a:graphicData uri="http://schemas.openxmlformats.org/presentationml/2006/ole">
            <mc:AlternateContent xmlns:mc="http://schemas.openxmlformats.org/markup-compatibility/2006">
              <mc:Choice xmlns:v="urn:schemas-microsoft-com:vml" Requires="v">
                <p:oleObj spid="_x0000_s103899" name="Equation" r:id="rId7" imgW="215900" imgH="228600" progId="Equation.DSMT4">
                  <p:embed/>
                </p:oleObj>
              </mc:Choice>
              <mc:Fallback>
                <p:oleObj name="Equation" r:id="rId7" imgW="215900" imgH="228600" progId="Equation.DSMT4">
                  <p:embed/>
                  <p:pic>
                    <p:nvPicPr>
                      <p:cNvPr id="0" name="Picture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3068960"/>
                        <a:ext cx="351915" cy="372616"/>
                      </a:xfrm>
                      <a:prstGeom prst="rect">
                        <a:avLst/>
                      </a:prstGeom>
                      <a:noFill/>
                    </p:spPr>
                  </p:pic>
                </p:oleObj>
              </mc:Fallback>
            </mc:AlternateContent>
          </a:graphicData>
        </a:graphic>
      </p:graphicFrame>
      <p:sp>
        <p:nvSpPr>
          <p:cNvPr id="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18"/>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9" name="Rectangle 19"/>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11560" y="620688"/>
            <a:ext cx="8162925" cy="641350"/>
          </a:xfrm>
        </p:spPr>
        <p:txBody>
          <a:bodyPr/>
          <a:lstStyle/>
          <a:p>
            <a:pPr marL="838200" indent="-838200"/>
            <a:r>
              <a:rPr lang="zh-CN" altLang="en-US" sz="3600" dirty="0">
                <a:solidFill>
                  <a:schemeClr val="tx1"/>
                </a:solidFill>
              </a:rPr>
              <a:t>时间最优的理想过渡过程</a:t>
            </a:r>
            <a:br>
              <a:rPr lang="zh-CN" altLang="en-US" sz="3600" dirty="0">
                <a:solidFill>
                  <a:schemeClr val="tx1"/>
                </a:solidFill>
              </a:rPr>
            </a:br>
            <a:endParaRPr lang="zh-CN" altLang="zh-CN" sz="3600" b="1" dirty="0">
              <a:latin typeface="Times New Roman" panose="02020603050405020304" pitchFamily="18" charset="0"/>
            </a:endParaRPr>
          </a:p>
        </p:txBody>
      </p:sp>
      <p:sp>
        <p:nvSpPr>
          <p:cNvPr id="103427" name="Rectangle 3"/>
          <p:cNvSpPr>
            <a:spLocks noGrp="1" noChangeArrowheads="1"/>
          </p:cNvSpPr>
          <p:nvPr>
            <p:ph idx="1"/>
          </p:nvPr>
        </p:nvSpPr>
        <p:spPr/>
        <p:txBody>
          <a:bodyPr/>
          <a:lstStyle/>
          <a:p>
            <a:pPr eaLnBrk="1" hangingPunct="1"/>
            <a:r>
              <a:rPr lang="zh-CN" altLang="en-US" sz="2800" dirty="0">
                <a:latin typeface="Times New Roman" panose="02020603050405020304" pitchFamily="18" charset="0"/>
              </a:rPr>
              <a:t>在</a:t>
            </a:r>
            <a:r>
              <a:rPr lang="zh-CN" altLang="en-US" sz="2800" dirty="0">
                <a:solidFill>
                  <a:srgbClr val="C00000"/>
                </a:solidFill>
                <a:latin typeface="Times New Roman" panose="02020603050405020304" pitchFamily="18" charset="0"/>
              </a:rPr>
              <a:t>起动（或制动）</a:t>
            </a:r>
            <a:r>
              <a:rPr lang="zh-CN" altLang="en-US" sz="2800" dirty="0">
                <a:latin typeface="Times New Roman" panose="02020603050405020304" pitchFamily="18" charset="0"/>
              </a:rPr>
              <a:t>过渡过程中，希望始终保持</a:t>
            </a:r>
            <a:r>
              <a:rPr lang="zh-CN" altLang="en-US" sz="2800" dirty="0">
                <a:solidFill>
                  <a:srgbClr val="C00000"/>
                </a:solidFill>
                <a:latin typeface="Times New Roman" panose="02020603050405020304" pitchFamily="18" charset="0"/>
              </a:rPr>
              <a:t>电流（电磁转矩）为允许的最大值</a:t>
            </a:r>
            <a:r>
              <a:rPr lang="zh-CN" altLang="en-US" sz="2800" dirty="0">
                <a:latin typeface="Times New Roman" panose="02020603050405020304" pitchFamily="18" charset="0"/>
              </a:rPr>
              <a:t>，使调速系统以最大的加（减）速度运行。</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当到达</a:t>
            </a:r>
            <a:r>
              <a:rPr lang="zh-CN" altLang="en-US" sz="2800" dirty="0">
                <a:solidFill>
                  <a:srgbClr val="C00000"/>
                </a:solidFill>
                <a:latin typeface="Times New Roman" panose="02020603050405020304" pitchFamily="18" charset="0"/>
              </a:rPr>
              <a:t>稳态</a:t>
            </a:r>
            <a:r>
              <a:rPr lang="zh-CN" altLang="en-US" sz="2800" dirty="0">
                <a:latin typeface="Times New Roman" panose="02020603050405020304" pitchFamily="18" charset="0"/>
              </a:rPr>
              <a:t>转速时，最好使</a:t>
            </a:r>
            <a:r>
              <a:rPr lang="zh-CN" altLang="en-US" sz="2800" dirty="0">
                <a:solidFill>
                  <a:srgbClr val="C00000"/>
                </a:solidFill>
                <a:latin typeface="Times New Roman" panose="02020603050405020304" pitchFamily="18" charset="0"/>
              </a:rPr>
              <a:t>电流立即降下来</a:t>
            </a:r>
            <a:r>
              <a:rPr lang="zh-CN" altLang="en-US" sz="2800" dirty="0">
                <a:latin typeface="Times New Roman" panose="02020603050405020304" pitchFamily="18" charset="0"/>
              </a:rPr>
              <a:t>，使电磁转矩与负载转矩相平衡，从而迅速转入稳态运行。</a:t>
            </a:r>
            <a:endParaRPr lang="zh-CN" altLang="en-US" sz="2800" dirty="0">
              <a:latin typeface="Times New Roman" panose="02020603050405020304" pitchFamily="18" charset="0"/>
            </a:endParaRPr>
          </a:p>
        </p:txBody>
      </p:sp>
      <p:pic>
        <p:nvPicPr>
          <p:cNvPr id="4" name="Picture 2" descr="03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7864" y="3861048"/>
            <a:ext cx="4348783" cy="218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11188" y="692696"/>
            <a:ext cx="8162925" cy="641350"/>
          </a:xfrm>
        </p:spPr>
        <p:txBody>
          <a:bodyPr/>
          <a:lstStyle/>
          <a:p>
            <a:pPr eaLnBrk="1" hangingPunct="1"/>
            <a:r>
              <a:rPr lang="en-US" altLang="zh-CN" sz="3600" b="1" dirty="0">
                <a:latin typeface="Times New Roman" panose="02020603050405020304" pitchFamily="18" charset="0"/>
              </a:rPr>
              <a:t>2</a:t>
            </a:r>
            <a:r>
              <a:rPr lang="zh-CN" altLang="en-US" sz="3600" b="1" dirty="0">
                <a:latin typeface="Times New Roman" panose="02020603050405020304" pitchFamily="18" charset="0"/>
              </a:rPr>
              <a:t>．动态抗扰性能分析</a:t>
            </a:r>
            <a:endParaRPr lang="zh-CN" altLang="en-US" sz="3600" b="1" dirty="0">
              <a:latin typeface="Times New Roman" panose="02020603050405020304" pitchFamily="18" charset="0"/>
            </a:endParaRPr>
          </a:p>
        </p:txBody>
      </p:sp>
      <p:sp>
        <p:nvSpPr>
          <p:cNvPr id="121859" name="Rectangle 4"/>
          <p:cNvSpPr>
            <a:spLocks noChangeArrowheads="1"/>
          </p:cNvSpPr>
          <p:nvPr/>
        </p:nvSpPr>
        <p:spPr bwMode="auto">
          <a:xfrm>
            <a:off x="611188" y="1916113"/>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Char char="n"/>
            </a:pPr>
            <a:r>
              <a:rPr lang="zh-CN" altLang="en-US" sz="3200" dirty="0">
                <a:solidFill>
                  <a:schemeClr val="tx1"/>
                </a:solidFill>
              </a:rPr>
              <a:t>双闭环系统与单闭环系统的差别在于多了一个电流反馈环和电流调节器。</a:t>
            </a:r>
            <a:endParaRPr lang="zh-CN" altLang="en-US" sz="3200" dirty="0">
              <a:solidFill>
                <a:schemeClr val="tx1"/>
              </a:solidFill>
            </a:endParaRPr>
          </a:p>
          <a:p>
            <a:pPr algn="l" eaLnBrk="1" hangingPunct="1">
              <a:spcBef>
                <a:spcPct val="20000"/>
              </a:spcBef>
              <a:buClr>
                <a:schemeClr val="folHlink"/>
              </a:buClr>
              <a:buSzPct val="75000"/>
              <a:buFont typeface="Wingdings" panose="05000000000000000000" pitchFamily="2" charset="2"/>
              <a:buChar char="n"/>
            </a:pPr>
            <a:r>
              <a:rPr lang="zh-CN" altLang="en-US" sz="3200" dirty="0">
                <a:solidFill>
                  <a:schemeClr val="tx1"/>
                </a:solidFill>
              </a:rPr>
              <a:t>调速系统，最主要的抗扰性能是指抗负载扰动和抗电网电压扰动性能，</a:t>
            </a:r>
            <a:endParaRPr lang="zh-CN" altLang="en-US" sz="3200" dirty="0">
              <a:solidFill>
                <a:schemeClr val="tx1"/>
              </a:solidFill>
            </a:endParaRPr>
          </a:p>
          <a:p>
            <a:pPr algn="l" eaLnBrk="1" hangingPunct="1">
              <a:spcBef>
                <a:spcPct val="20000"/>
              </a:spcBef>
              <a:buClr>
                <a:schemeClr val="folHlink"/>
              </a:buClr>
              <a:buSzPct val="75000"/>
              <a:buFont typeface="Wingdings" panose="05000000000000000000" pitchFamily="2" charset="2"/>
              <a:buChar char="n"/>
            </a:pPr>
            <a:r>
              <a:rPr lang="zh-CN" altLang="en-US" sz="3200" dirty="0">
                <a:solidFill>
                  <a:schemeClr val="tx1"/>
                </a:solidFill>
              </a:rPr>
              <a:t>闭环系统的抗扰能力与其作用点的位置有关。 </a:t>
            </a:r>
            <a:endParaRPr lang="zh-CN" altLang="en-US" sz="32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12081" y="620688"/>
            <a:ext cx="3671887" cy="579437"/>
          </a:xfrm>
        </p:spPr>
        <p:txBody>
          <a:bodyPr/>
          <a:lstStyle/>
          <a:p>
            <a:pPr eaLnBrk="1" hangingPunct="1"/>
            <a:r>
              <a:rPr lang="zh-CN" altLang="en-US" sz="3200" dirty="0">
                <a:latin typeface="Times New Roman" panose="02020603050405020304" pitchFamily="18" charset="0"/>
              </a:rPr>
              <a:t>（</a:t>
            </a:r>
            <a:r>
              <a:rPr lang="en-US" altLang="zh-CN" sz="3200" dirty="0">
                <a:latin typeface="Times New Roman" panose="02020603050405020304" pitchFamily="18" charset="0"/>
              </a:rPr>
              <a:t>1</a:t>
            </a:r>
            <a:r>
              <a:rPr lang="zh-CN" altLang="en-US" sz="3200" dirty="0">
                <a:latin typeface="Times New Roman" panose="02020603050405020304" pitchFamily="18" charset="0"/>
              </a:rPr>
              <a:t>）抗负载扰动</a:t>
            </a:r>
            <a:endParaRPr lang="zh-CN" altLang="en-US" sz="3200" dirty="0">
              <a:latin typeface="Times New Roman" panose="02020603050405020304" pitchFamily="18" charset="0"/>
            </a:endParaRPr>
          </a:p>
        </p:txBody>
      </p:sp>
      <p:sp>
        <p:nvSpPr>
          <p:cNvPr id="122883" name="Rectangle 7"/>
          <p:cNvSpPr>
            <a:spLocks noGrp="1" noChangeArrowheads="1"/>
          </p:cNvSpPr>
          <p:nvPr>
            <p:ph idx="1"/>
          </p:nvPr>
        </p:nvSpPr>
        <p:spPr>
          <a:xfrm>
            <a:off x="552797" y="4509120"/>
            <a:ext cx="8110538" cy="1511300"/>
          </a:xfrm>
        </p:spPr>
        <p:txBody>
          <a:bodyPr/>
          <a:lstStyle/>
          <a:p>
            <a:pPr eaLnBrk="1" hangingPunct="1"/>
            <a:r>
              <a:rPr lang="zh-CN" altLang="en-US" sz="2800" dirty="0">
                <a:latin typeface="Times New Roman" panose="02020603050405020304" pitchFamily="18" charset="0"/>
              </a:rPr>
              <a:t>负载扰动作用在电流环之后，只能靠转速调节器</a:t>
            </a:r>
            <a:r>
              <a:rPr lang="en-US" altLang="zh-CN" sz="2800" dirty="0">
                <a:latin typeface="Times New Roman" panose="02020603050405020304" pitchFamily="18" charset="0"/>
              </a:rPr>
              <a:t>ASR</a:t>
            </a:r>
            <a:r>
              <a:rPr lang="zh-CN" altLang="en-US" sz="2800" dirty="0">
                <a:latin typeface="Times New Roman" panose="02020603050405020304" pitchFamily="18" charset="0"/>
              </a:rPr>
              <a:t>来产生抗负载扰动的作用。</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在设计</a:t>
            </a:r>
            <a:r>
              <a:rPr lang="en-US" altLang="zh-CN" sz="2800" dirty="0">
                <a:latin typeface="Times New Roman" panose="02020603050405020304" pitchFamily="18" charset="0"/>
              </a:rPr>
              <a:t>ASR</a:t>
            </a:r>
            <a:r>
              <a:rPr lang="zh-CN" altLang="en-US" sz="2800" dirty="0">
                <a:latin typeface="Times New Roman" panose="02020603050405020304" pitchFamily="18" charset="0"/>
              </a:rPr>
              <a:t>时，要求有较好的抗扰性能指标。 </a:t>
            </a:r>
            <a:endParaRPr lang="zh-CN" altLang="en-US" sz="2800" dirty="0">
              <a:latin typeface="Times New Roman" panose="02020603050405020304" pitchFamily="18" charset="0"/>
            </a:endParaRPr>
          </a:p>
        </p:txBody>
      </p:sp>
      <p:sp>
        <p:nvSpPr>
          <p:cNvPr id="122884" name="Text Box 6"/>
          <p:cNvSpPr txBox="1">
            <a:spLocks noChangeArrowheads="1"/>
          </p:cNvSpPr>
          <p:nvPr/>
        </p:nvSpPr>
        <p:spPr bwMode="auto">
          <a:xfrm>
            <a:off x="2411413" y="4109010"/>
            <a:ext cx="5256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4-8  </a:t>
            </a:r>
            <a:r>
              <a:rPr lang="zh-CN" altLang="en-US" dirty="0">
                <a:solidFill>
                  <a:schemeClr val="tx1"/>
                </a:solidFill>
              </a:rPr>
              <a:t>直流调速系统的动态抗扰作用</a:t>
            </a:r>
            <a:endParaRPr lang="zh-CN" altLang="en-US" dirty="0">
              <a:solidFill>
                <a:schemeClr val="tx1"/>
              </a:solidFill>
            </a:endParaRPr>
          </a:p>
        </p:txBody>
      </p:sp>
      <p:pic>
        <p:nvPicPr>
          <p:cNvPr id="122885" name="Picture 8" descr="0307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576" y="1556615"/>
            <a:ext cx="7704980" cy="261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AutoShape 9"/>
          <p:cNvSpPr>
            <a:spLocks noChangeArrowheads="1"/>
          </p:cNvSpPr>
          <p:nvPr/>
        </p:nvSpPr>
        <p:spPr bwMode="auto">
          <a:xfrm>
            <a:off x="6156325" y="476250"/>
            <a:ext cx="1584325" cy="504825"/>
          </a:xfrm>
          <a:prstGeom prst="wedgeRoundRectCallout">
            <a:avLst>
              <a:gd name="adj1" fmla="val -40583"/>
              <a:gd name="adj2" fmla="val 171384"/>
              <a:gd name="adj3" fmla="val 16667"/>
            </a:avLst>
          </a:prstGeom>
          <a:solidFill>
            <a:schemeClr val="accent1"/>
          </a:solidFill>
          <a:ln w="9525">
            <a:solidFill>
              <a:srgbClr val="FF0000"/>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负载扰动</a:t>
            </a:r>
            <a:endParaRPr lang="zh-CN"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79388" y="476250"/>
            <a:ext cx="4924425" cy="641350"/>
          </a:xfrm>
        </p:spPr>
        <p:txBody>
          <a:bodyPr/>
          <a:lstStyle/>
          <a:p>
            <a:pPr eaLnBrk="1" hangingPunct="1"/>
            <a:r>
              <a:rPr lang="zh-CN" altLang="en-US" sz="3600">
                <a:latin typeface="Times New Roman" panose="02020603050405020304" pitchFamily="18" charset="0"/>
              </a:rPr>
              <a:t>（</a:t>
            </a:r>
            <a:r>
              <a:rPr lang="en-US" altLang="zh-CN" sz="3600">
                <a:latin typeface="Times New Roman" panose="02020603050405020304" pitchFamily="18" charset="0"/>
              </a:rPr>
              <a:t>2</a:t>
            </a:r>
            <a:r>
              <a:rPr lang="zh-CN" altLang="en-US" sz="3600">
                <a:latin typeface="Times New Roman" panose="02020603050405020304" pitchFamily="18" charset="0"/>
              </a:rPr>
              <a:t>）抗电网电压扰动</a:t>
            </a:r>
            <a:endParaRPr lang="zh-CN" altLang="en-US" sz="3600">
              <a:latin typeface="Times New Roman" panose="02020603050405020304" pitchFamily="18" charset="0"/>
            </a:endParaRPr>
          </a:p>
        </p:txBody>
      </p:sp>
      <p:sp>
        <p:nvSpPr>
          <p:cNvPr id="123907" name="Rectangle 7"/>
          <p:cNvSpPr>
            <a:spLocks noGrp="1" noChangeArrowheads="1"/>
          </p:cNvSpPr>
          <p:nvPr>
            <p:ph idx="1"/>
          </p:nvPr>
        </p:nvSpPr>
        <p:spPr>
          <a:xfrm>
            <a:off x="481012" y="4437112"/>
            <a:ext cx="8110538" cy="1728787"/>
          </a:xfrm>
        </p:spPr>
        <p:txBody>
          <a:bodyPr/>
          <a:lstStyle/>
          <a:p>
            <a:pPr eaLnBrk="1" hangingPunct="1">
              <a:lnSpc>
                <a:spcPct val="90000"/>
              </a:lnSpc>
            </a:pPr>
            <a:r>
              <a:rPr lang="zh-CN" altLang="en-US" sz="2800" dirty="0"/>
              <a:t>电压波动可以通过电流反馈得到比较及时的调节，使抗扰性能得到改善。</a:t>
            </a:r>
            <a:endParaRPr lang="zh-CN" altLang="en-US" sz="2800" dirty="0"/>
          </a:p>
          <a:p>
            <a:pPr eaLnBrk="1" hangingPunct="1">
              <a:lnSpc>
                <a:spcPct val="90000"/>
              </a:lnSpc>
            </a:pPr>
            <a:r>
              <a:rPr lang="zh-CN" altLang="en-US" sz="2800" dirty="0"/>
              <a:t>在双闭环系统中，由电网电压波动引起的转速变化会比单闭环系统小得多。 </a:t>
            </a:r>
            <a:endParaRPr lang="zh-CN" altLang="en-US" sz="2800" dirty="0"/>
          </a:p>
        </p:txBody>
      </p:sp>
      <p:sp>
        <p:nvSpPr>
          <p:cNvPr id="123908" name="Text Box 6"/>
          <p:cNvSpPr txBox="1">
            <a:spLocks noChangeArrowheads="1"/>
          </p:cNvSpPr>
          <p:nvPr/>
        </p:nvSpPr>
        <p:spPr bwMode="auto">
          <a:xfrm>
            <a:off x="2124075" y="3933056"/>
            <a:ext cx="5256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4-8  </a:t>
            </a:r>
            <a:r>
              <a:rPr lang="zh-CN" altLang="en-US" dirty="0">
                <a:solidFill>
                  <a:schemeClr val="tx1"/>
                </a:solidFill>
              </a:rPr>
              <a:t>直流调速系统的动态抗扰作用</a:t>
            </a:r>
            <a:endParaRPr lang="zh-CN" altLang="en-US" dirty="0">
              <a:solidFill>
                <a:schemeClr val="tx1"/>
              </a:solidFill>
            </a:endParaRPr>
          </a:p>
        </p:txBody>
      </p:sp>
      <p:pic>
        <p:nvPicPr>
          <p:cNvPr id="123909" name="Picture 8" descr="0307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1484784"/>
            <a:ext cx="7704137"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0" name="AutoShape 9"/>
          <p:cNvSpPr>
            <a:spLocks noChangeArrowheads="1"/>
          </p:cNvSpPr>
          <p:nvPr/>
        </p:nvSpPr>
        <p:spPr bwMode="auto">
          <a:xfrm>
            <a:off x="4932363" y="836613"/>
            <a:ext cx="2447925" cy="504825"/>
          </a:xfrm>
          <a:prstGeom prst="wedgeRoundRectCallout">
            <a:avLst>
              <a:gd name="adj1" fmla="val -53241"/>
              <a:gd name="adj2" fmla="val 142139"/>
              <a:gd name="adj3" fmla="val 16667"/>
            </a:avLst>
          </a:prstGeom>
          <a:solidFill>
            <a:schemeClr val="accent1"/>
          </a:solidFill>
          <a:ln w="9525">
            <a:solidFill>
              <a:srgbClr val="FF0000"/>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电网电压扰动</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71538" y="982663"/>
            <a:ext cx="8162925" cy="641350"/>
          </a:xfrm>
        </p:spPr>
        <p:txBody>
          <a:bodyPr/>
          <a:lstStyle/>
          <a:p>
            <a:pPr eaLnBrk="1" hangingPunct="1"/>
            <a:r>
              <a:rPr lang="en-US" altLang="zh-CN" sz="3600">
                <a:latin typeface="Times New Roman" panose="02020603050405020304" pitchFamily="18" charset="0"/>
              </a:rPr>
              <a:t>1. </a:t>
            </a:r>
            <a:r>
              <a:rPr lang="zh-CN" altLang="en-US" sz="3600">
                <a:latin typeface="Times New Roman" panose="02020603050405020304" pitchFamily="18" charset="0"/>
              </a:rPr>
              <a:t>转速调节器的作用</a:t>
            </a:r>
            <a:endParaRPr lang="zh-CN" altLang="en-US" sz="3600">
              <a:latin typeface="Times New Roman" panose="02020603050405020304" pitchFamily="18" charset="0"/>
            </a:endParaRPr>
          </a:p>
        </p:txBody>
      </p:sp>
      <p:sp>
        <p:nvSpPr>
          <p:cNvPr id="124931" name="Rectangle 3"/>
          <p:cNvSpPr>
            <a:spLocks noGrp="1" noChangeArrowheads="1"/>
          </p:cNvSpPr>
          <p:nvPr>
            <p:ph idx="1"/>
          </p:nvPr>
        </p:nvSpPr>
        <p:spPr>
          <a:xfrm>
            <a:off x="611560" y="1916832"/>
            <a:ext cx="7848600" cy="4829175"/>
          </a:xfrm>
        </p:spPr>
        <p:txBody>
          <a:bodyPr/>
          <a:lstStyle/>
          <a:p>
            <a:pPr marL="609600" indent="-609600" eaLnBrk="1" hangingPunct="1"/>
            <a:r>
              <a:rPr lang="zh-CN" altLang="en-US" dirty="0">
                <a:latin typeface="Times New Roman" panose="02020603050405020304" pitchFamily="18" charset="0"/>
              </a:rPr>
              <a:t>转速调节器是调速系统的主导调节器，它使转速很快地跟随给定电压变化</a:t>
            </a:r>
            <a:r>
              <a:rPr lang="en-US" altLang="zh-CN" dirty="0">
                <a:latin typeface="Times New Roman" panose="02020603050405020304" pitchFamily="18" charset="0"/>
              </a:rPr>
              <a:t>, </a:t>
            </a:r>
            <a:r>
              <a:rPr lang="zh-CN" altLang="en-US" dirty="0">
                <a:latin typeface="Times New Roman" panose="02020603050405020304" pitchFamily="18" charset="0"/>
              </a:rPr>
              <a:t>如果采用</a:t>
            </a:r>
            <a:r>
              <a:rPr lang="en-US" altLang="zh-CN" dirty="0">
                <a:latin typeface="Times New Roman" panose="02020603050405020304" pitchFamily="18" charset="0"/>
              </a:rPr>
              <a:t>PI</a:t>
            </a:r>
            <a:r>
              <a:rPr lang="zh-CN" altLang="en-US" dirty="0">
                <a:latin typeface="Times New Roman" panose="02020603050405020304" pitchFamily="18" charset="0"/>
              </a:rPr>
              <a:t>调节器，则可实现无静差。</a:t>
            </a:r>
            <a:endParaRPr lang="zh-CN" altLang="en-US" dirty="0">
              <a:latin typeface="Times New Roman" panose="02020603050405020304" pitchFamily="18" charset="0"/>
            </a:endParaRPr>
          </a:p>
          <a:p>
            <a:pPr marL="609600" indent="-609600" eaLnBrk="1" hangingPunct="1"/>
            <a:r>
              <a:rPr lang="zh-CN" altLang="en-US" dirty="0">
                <a:latin typeface="Times New Roman" panose="02020603050405020304" pitchFamily="18" charset="0"/>
              </a:rPr>
              <a:t>对负载变化起抗扰作用。</a:t>
            </a:r>
            <a:endParaRPr lang="zh-CN" altLang="en-US" dirty="0">
              <a:latin typeface="Times New Roman" panose="02020603050405020304" pitchFamily="18" charset="0"/>
            </a:endParaRPr>
          </a:p>
          <a:p>
            <a:pPr marL="609600" indent="-609600" eaLnBrk="1" hangingPunct="1"/>
            <a:r>
              <a:rPr lang="zh-CN" altLang="en-US" dirty="0">
                <a:latin typeface="Times New Roman" panose="02020603050405020304" pitchFamily="18" charset="0"/>
              </a:rPr>
              <a:t>其输出限幅值决定电动机允许的最大电流。</a:t>
            </a:r>
            <a:endParaRPr lang="zh-CN" altLang="en-US"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71538" y="620688"/>
            <a:ext cx="8162925" cy="641350"/>
          </a:xfrm>
        </p:spPr>
        <p:txBody>
          <a:bodyPr/>
          <a:lstStyle/>
          <a:p>
            <a:pPr eaLnBrk="1" hangingPunct="1"/>
            <a:r>
              <a:rPr lang="en-US" altLang="zh-CN" sz="3600" dirty="0">
                <a:latin typeface="Times New Roman" panose="02020603050405020304" pitchFamily="18" charset="0"/>
              </a:rPr>
              <a:t>2. </a:t>
            </a:r>
            <a:r>
              <a:rPr lang="zh-CN" altLang="en-US" sz="3600" dirty="0">
                <a:latin typeface="Times New Roman" panose="02020603050405020304" pitchFamily="18" charset="0"/>
              </a:rPr>
              <a:t>电流调节器的作用</a:t>
            </a:r>
            <a:endParaRPr lang="zh-CN" altLang="en-US" sz="3600" dirty="0">
              <a:latin typeface="Times New Roman" panose="02020603050405020304" pitchFamily="18" charset="0"/>
            </a:endParaRPr>
          </a:p>
        </p:txBody>
      </p:sp>
      <p:sp>
        <p:nvSpPr>
          <p:cNvPr id="125955" name="Rectangle 3"/>
          <p:cNvSpPr>
            <a:spLocks noGrp="1" noChangeArrowheads="1"/>
          </p:cNvSpPr>
          <p:nvPr>
            <p:ph idx="1"/>
          </p:nvPr>
        </p:nvSpPr>
        <p:spPr>
          <a:xfrm>
            <a:off x="468313" y="1905000"/>
            <a:ext cx="8555037" cy="4692650"/>
          </a:xfrm>
        </p:spPr>
        <p:txBody>
          <a:bodyPr/>
          <a:lstStyle/>
          <a:p>
            <a:pPr marL="609600" indent="-609600" eaLnBrk="1" hangingPunct="1">
              <a:lnSpc>
                <a:spcPct val="90000"/>
              </a:lnSpc>
            </a:pPr>
            <a:r>
              <a:rPr lang="zh-CN" altLang="en-US"/>
              <a:t>在转速外环的调节过程中，使电流紧紧跟随其给定电压（即外环调节器的输出量）变化。</a:t>
            </a:r>
            <a:endParaRPr lang="zh-CN" altLang="en-US"/>
          </a:p>
          <a:p>
            <a:pPr marL="609600" indent="-609600" eaLnBrk="1" hangingPunct="1">
              <a:lnSpc>
                <a:spcPct val="90000"/>
              </a:lnSpc>
            </a:pPr>
            <a:r>
              <a:rPr lang="zh-CN" altLang="en-US"/>
              <a:t>对电网电压的波动起及时抗扰的作用。</a:t>
            </a:r>
            <a:endParaRPr lang="zh-CN" altLang="en-US"/>
          </a:p>
          <a:p>
            <a:pPr marL="609600" indent="-609600" eaLnBrk="1" hangingPunct="1">
              <a:lnSpc>
                <a:spcPct val="90000"/>
              </a:lnSpc>
            </a:pPr>
            <a:r>
              <a:rPr lang="zh-CN" altLang="en-US"/>
              <a:t>在转速动态过程中，保证获得电机允许的最大电流。</a:t>
            </a:r>
            <a:endParaRPr lang="zh-CN" altLang="en-US"/>
          </a:p>
          <a:p>
            <a:pPr marL="609600" indent="-609600" eaLnBrk="1" hangingPunct="1">
              <a:lnSpc>
                <a:spcPct val="90000"/>
              </a:lnSpc>
            </a:pPr>
            <a:r>
              <a:rPr lang="zh-CN" altLang="en-US"/>
              <a:t>当电动机过载甚至堵转时，限制电枢电流的最大值，起快速的自动保护作用。一旦故障消失，系统立即自动恢复正常。</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11560" y="620688"/>
            <a:ext cx="8162925" cy="1311275"/>
          </a:xfrm>
        </p:spPr>
        <p:txBody>
          <a:bodyPr/>
          <a:lstStyle/>
          <a:p>
            <a:pPr marL="838200" indent="-838200" eaLnBrk="1" hangingPunct="1"/>
            <a:r>
              <a:rPr lang="en-US" altLang="zh-CN" sz="3600" dirty="0">
                <a:latin typeface="Times New Roman" panose="02020603050405020304" pitchFamily="18" charset="0"/>
              </a:rPr>
              <a:t>4.3 </a:t>
            </a:r>
            <a:r>
              <a:rPr lang="zh-CN" altLang="en-US" sz="3600" dirty="0">
                <a:latin typeface="Times New Roman" panose="02020603050405020304" pitchFamily="18" charset="0"/>
              </a:rPr>
              <a:t>转速、电流反馈控制直流调速系统的设计</a:t>
            </a:r>
            <a:endParaRPr lang="zh-CN" altLang="en-US" sz="3600" dirty="0">
              <a:latin typeface="Times New Roman" panose="02020603050405020304" pitchFamily="18" charset="0"/>
            </a:endParaRPr>
          </a:p>
        </p:txBody>
      </p:sp>
      <p:sp>
        <p:nvSpPr>
          <p:cNvPr id="126979" name="Rectangle 3"/>
          <p:cNvSpPr>
            <a:spLocks noGrp="1" noChangeArrowheads="1"/>
          </p:cNvSpPr>
          <p:nvPr>
            <p:ph idx="1"/>
          </p:nvPr>
        </p:nvSpPr>
        <p:spPr>
          <a:xfrm>
            <a:off x="611560" y="1844824"/>
            <a:ext cx="7848600" cy="4829175"/>
          </a:xfrm>
        </p:spPr>
        <p:txBody>
          <a:bodyPr/>
          <a:lstStyle/>
          <a:p>
            <a:pPr marL="609600" indent="-609600" eaLnBrk="1" hangingPunct="1">
              <a:buFont typeface="Wingdings" panose="05000000000000000000" pitchFamily="2" charset="2"/>
              <a:buNone/>
            </a:pPr>
            <a:r>
              <a:rPr lang="en-US" altLang="zh-CN" dirty="0">
                <a:latin typeface="Times New Roman" panose="02020603050405020304" pitchFamily="18" charset="0"/>
              </a:rPr>
              <a:t>4.3.1  </a:t>
            </a:r>
            <a:r>
              <a:rPr lang="zh-CN" altLang="en-US" dirty="0">
                <a:latin typeface="Times New Roman" panose="02020603050405020304" pitchFamily="18" charset="0"/>
              </a:rPr>
              <a:t>控制系统的动态性能指标</a:t>
            </a:r>
            <a:endParaRPr lang="zh-CN" altLang="en-US" dirty="0">
              <a:latin typeface="Times New Roman" panose="02020603050405020304" pitchFamily="18" charset="0"/>
            </a:endParaRPr>
          </a:p>
          <a:p>
            <a:pPr marL="609600" indent="-609600" eaLnBrk="1" hangingPunct="1"/>
            <a:r>
              <a:rPr lang="zh-CN" altLang="en-US" dirty="0">
                <a:latin typeface="Times New Roman" panose="02020603050405020304" pitchFamily="18" charset="0"/>
              </a:rPr>
              <a:t>在控制系统中设置调节器是为了改善系统的静、动态性能。</a:t>
            </a:r>
            <a:endParaRPr lang="zh-CN" altLang="en-US" dirty="0">
              <a:latin typeface="Times New Roman" panose="02020603050405020304" pitchFamily="18" charset="0"/>
            </a:endParaRPr>
          </a:p>
          <a:p>
            <a:pPr marL="609600" indent="-609600" eaLnBrk="1" hangingPunct="1"/>
            <a:r>
              <a:rPr lang="zh-CN" altLang="en-US" dirty="0">
                <a:latin typeface="Times New Roman" panose="02020603050405020304" pitchFamily="18" charset="0"/>
              </a:rPr>
              <a:t>控制系统的动态性能指标包括对给定输入信号的跟随性能指标和对扰动输入信号的抗扰性能指标。</a:t>
            </a:r>
            <a:endParaRPr lang="zh-CN" altLang="en-US"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71538" y="982663"/>
            <a:ext cx="8162925" cy="641350"/>
          </a:xfrm>
        </p:spPr>
        <p:txBody>
          <a:bodyPr/>
          <a:lstStyle/>
          <a:p>
            <a:pPr eaLnBrk="1" hangingPunct="1"/>
            <a:r>
              <a:rPr lang="en-US" altLang="zh-CN" sz="3600">
                <a:latin typeface="Times New Roman" panose="02020603050405020304" pitchFamily="18" charset="0"/>
              </a:rPr>
              <a:t>1</a:t>
            </a:r>
            <a:r>
              <a:rPr lang="zh-CN" altLang="en-US" sz="3600">
                <a:latin typeface="Times New Roman" panose="02020603050405020304" pitchFamily="18" charset="0"/>
              </a:rPr>
              <a:t>、跟随性能指标</a:t>
            </a:r>
            <a:endParaRPr lang="zh-CN" altLang="en-US" sz="3600">
              <a:latin typeface="Times New Roman" panose="02020603050405020304" pitchFamily="18" charset="0"/>
            </a:endParaRPr>
          </a:p>
        </p:txBody>
      </p:sp>
      <p:sp>
        <p:nvSpPr>
          <p:cNvPr id="128003" name="Rectangle 3"/>
          <p:cNvSpPr>
            <a:spLocks noGrp="1" noChangeArrowheads="1"/>
          </p:cNvSpPr>
          <p:nvPr>
            <p:ph idx="1"/>
          </p:nvPr>
        </p:nvSpPr>
        <p:spPr>
          <a:xfrm>
            <a:off x="1033463" y="1916113"/>
            <a:ext cx="7499350" cy="4191000"/>
          </a:xfrm>
        </p:spPr>
        <p:txBody>
          <a:bodyPr/>
          <a:lstStyle/>
          <a:p>
            <a:pPr eaLnBrk="1" hangingPunct="1"/>
            <a:r>
              <a:rPr lang="zh-CN" altLang="en-US"/>
              <a:t>以输出量的初始值为零，给定信号阶跃变化下的过渡过程作为典型的跟随过程，</a:t>
            </a:r>
            <a:endParaRPr lang="zh-CN" altLang="en-US"/>
          </a:p>
          <a:p>
            <a:pPr eaLnBrk="1" hangingPunct="1"/>
            <a:r>
              <a:rPr lang="zh-CN" altLang="en-US"/>
              <a:t>此跟随过程的输出量动态响应称作阶跃响应。</a:t>
            </a:r>
            <a:endParaRPr lang="zh-CN" altLang="en-US"/>
          </a:p>
          <a:p>
            <a:pPr eaLnBrk="1" hangingPunct="1"/>
            <a:r>
              <a:rPr lang="zh-CN" altLang="en-US"/>
              <a:t>常用的阶跃响应跟随性能指标有上升时间、超调量和调节时间。 </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ChangeArrowheads="1"/>
          </p:cNvSpPr>
          <p:nvPr/>
        </p:nvSpPr>
        <p:spPr bwMode="auto">
          <a:xfrm>
            <a:off x="0"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0" name="Text Box 6"/>
          <p:cNvSpPr txBox="1">
            <a:spLocks noChangeArrowheads="1"/>
          </p:cNvSpPr>
          <p:nvPr/>
        </p:nvSpPr>
        <p:spPr bwMode="auto">
          <a:xfrm>
            <a:off x="791369" y="530639"/>
            <a:ext cx="633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chemeClr val="tx1"/>
                </a:solidFill>
              </a:rPr>
              <a:t>图</a:t>
            </a:r>
            <a:r>
              <a:rPr lang="en-US" altLang="zh-CN" sz="2400" dirty="0">
                <a:solidFill>
                  <a:schemeClr val="tx1"/>
                </a:solidFill>
              </a:rPr>
              <a:t>4-9  </a:t>
            </a:r>
            <a:r>
              <a:rPr lang="zh-CN" altLang="en-US" sz="2400" dirty="0">
                <a:solidFill>
                  <a:schemeClr val="tx1"/>
                </a:solidFill>
              </a:rPr>
              <a:t>典型的阶跃响应过程和跟随性能指标</a:t>
            </a:r>
            <a:endParaRPr lang="zh-CN" altLang="en-US" sz="2400" dirty="0">
              <a:solidFill>
                <a:schemeClr val="tx1"/>
              </a:solidFill>
            </a:endParaRPr>
          </a:p>
        </p:txBody>
      </p:sp>
      <p:sp>
        <p:nvSpPr>
          <p:cNvPr id="1946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458" name="Object 13"/>
          <p:cNvGraphicFramePr>
            <a:graphicFrameLocks noChangeAspect="1"/>
          </p:cNvGraphicFramePr>
          <p:nvPr/>
        </p:nvGraphicFramePr>
        <p:xfrm>
          <a:off x="4716463" y="908050"/>
          <a:ext cx="2735262" cy="863600"/>
        </p:xfrm>
        <a:graphic>
          <a:graphicData uri="http://schemas.openxmlformats.org/presentationml/2006/ole">
            <mc:AlternateContent xmlns:mc="http://schemas.openxmlformats.org/markup-compatibility/2006">
              <mc:Choice xmlns:v="urn:schemas-microsoft-com:vml" Requires="v">
                <p:oleObj spid="_x0000_s17598" name="公式" r:id="rId1" imgW="1422400" imgH="444500" progId="Equation.3">
                  <p:embed/>
                </p:oleObj>
              </mc:Choice>
              <mc:Fallback>
                <p:oleObj name="公式" r:id="rId1" imgW="1422400" imgH="444500" progId="Equation.3">
                  <p:embed/>
                  <p:pic>
                    <p:nvPicPr>
                      <p:cNvPr id="0" name="图片 175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908050"/>
                        <a:ext cx="27352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2" name="Picture 15" descr="0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19275"/>
            <a:ext cx="7561262"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7"/>
          <p:cNvSpPr>
            <a:spLocks noChangeArrowheads="1"/>
          </p:cNvSpPr>
          <p:nvPr/>
        </p:nvSpPr>
        <p:spPr bwMode="auto">
          <a:xfrm>
            <a:off x="684213" y="6237288"/>
            <a:ext cx="1800225" cy="287337"/>
          </a:xfrm>
          <a:prstGeom prst="wedgeRoundRectCallout">
            <a:avLst>
              <a:gd name="adj1" fmla="val 41713"/>
              <a:gd name="adj2" fmla="val -137292"/>
              <a:gd name="adj3" fmla="val 16667"/>
            </a:avLst>
          </a:prstGeom>
          <a:solidFill>
            <a:schemeClr val="accent1"/>
          </a:solidFill>
          <a:ln w="9525">
            <a:solidFill>
              <a:srgbClr val="B1664F"/>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上升时间 </a:t>
            </a:r>
            <a:endParaRPr lang="zh-CN" altLang="en-US" sz="2400"/>
          </a:p>
        </p:txBody>
      </p:sp>
      <p:sp>
        <p:nvSpPr>
          <p:cNvPr id="19464" name="AutoShape 11"/>
          <p:cNvSpPr>
            <a:spLocks noChangeArrowheads="1"/>
          </p:cNvSpPr>
          <p:nvPr/>
        </p:nvSpPr>
        <p:spPr bwMode="auto">
          <a:xfrm>
            <a:off x="2843213" y="6308725"/>
            <a:ext cx="1800225" cy="287338"/>
          </a:xfrm>
          <a:prstGeom prst="wedgeRoundRectCallout">
            <a:avLst>
              <a:gd name="adj1" fmla="val -29102"/>
              <a:gd name="adj2" fmla="val -173204"/>
              <a:gd name="adj3" fmla="val 16667"/>
            </a:avLst>
          </a:prstGeom>
          <a:solidFill>
            <a:schemeClr val="accent1"/>
          </a:solidFill>
          <a:ln w="9525">
            <a:solidFill>
              <a:srgbClr val="B1664F"/>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峰值时间 </a:t>
            </a:r>
            <a:endParaRPr lang="zh-CN" altLang="en-US" sz="2400"/>
          </a:p>
        </p:txBody>
      </p:sp>
      <p:sp>
        <p:nvSpPr>
          <p:cNvPr id="19465" name="AutoShape 8"/>
          <p:cNvSpPr>
            <a:spLocks noChangeArrowheads="1"/>
          </p:cNvSpPr>
          <p:nvPr/>
        </p:nvSpPr>
        <p:spPr bwMode="auto">
          <a:xfrm>
            <a:off x="5148263" y="6308725"/>
            <a:ext cx="1800225" cy="287338"/>
          </a:xfrm>
          <a:prstGeom prst="wedgeRoundRectCallout">
            <a:avLst>
              <a:gd name="adj1" fmla="val -52292"/>
              <a:gd name="adj2" fmla="val -151106"/>
              <a:gd name="adj3" fmla="val 16667"/>
            </a:avLst>
          </a:prstGeom>
          <a:solidFill>
            <a:schemeClr val="accent1"/>
          </a:solidFill>
          <a:ln w="9525">
            <a:solidFill>
              <a:srgbClr val="B1664F"/>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调节时间  </a:t>
            </a:r>
            <a:endParaRPr lang="zh-CN" altLang="en-US" sz="2400"/>
          </a:p>
        </p:txBody>
      </p:sp>
      <p:sp>
        <p:nvSpPr>
          <p:cNvPr id="19466" name="AutoShape 12"/>
          <p:cNvSpPr>
            <a:spLocks noChangeArrowheads="1"/>
          </p:cNvSpPr>
          <p:nvPr/>
        </p:nvSpPr>
        <p:spPr bwMode="auto">
          <a:xfrm>
            <a:off x="3132138" y="1052513"/>
            <a:ext cx="1511300" cy="576262"/>
          </a:xfrm>
          <a:prstGeom prst="wedgeRoundRectCallout">
            <a:avLst>
              <a:gd name="adj1" fmla="val -45167"/>
              <a:gd name="adj2" fmla="val 231542"/>
              <a:gd name="adj3" fmla="val 16667"/>
            </a:avLst>
          </a:prstGeom>
          <a:solidFill>
            <a:schemeClr val="accent1"/>
          </a:solidFill>
          <a:ln w="9525">
            <a:solidFill>
              <a:srgbClr val="B1664F"/>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400"/>
              <a:t>超调量</a:t>
            </a:r>
            <a:r>
              <a:rPr lang="en-US" altLang="zh-CN" sz="2400" i="1"/>
              <a:t>σ</a:t>
            </a:r>
            <a:r>
              <a:rPr lang="en-US" altLang="zh-CN" sz="2400"/>
              <a:t>  </a:t>
            </a:r>
            <a:endParaRPr lang="en-US" altLang="zh-CN"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755576" y="620688"/>
            <a:ext cx="8162925" cy="641350"/>
          </a:xfrm>
        </p:spPr>
        <p:txBody>
          <a:bodyPr/>
          <a:lstStyle/>
          <a:p>
            <a:pPr eaLnBrk="1" hangingPunct="1"/>
            <a:r>
              <a:rPr lang="en-US" altLang="zh-CN" sz="3600" dirty="0">
                <a:latin typeface="Times New Roman" panose="02020603050405020304" pitchFamily="18" charset="0"/>
              </a:rPr>
              <a:t>2</a:t>
            </a:r>
            <a:r>
              <a:rPr lang="zh-CN" altLang="en-US" sz="3600" dirty="0">
                <a:latin typeface="Times New Roman" panose="02020603050405020304" pitchFamily="18" charset="0"/>
              </a:rPr>
              <a:t>．抗扰性能指标</a:t>
            </a:r>
            <a:endParaRPr lang="zh-CN" altLang="en-US" sz="3600" dirty="0">
              <a:latin typeface="Times New Roman" panose="02020603050405020304" pitchFamily="18" charset="0"/>
            </a:endParaRPr>
          </a:p>
        </p:txBody>
      </p:sp>
      <p:sp>
        <p:nvSpPr>
          <p:cNvPr id="129027" name="Rectangle 3"/>
          <p:cNvSpPr>
            <a:spLocks noGrp="1" noChangeArrowheads="1"/>
          </p:cNvSpPr>
          <p:nvPr>
            <p:ph idx="1"/>
          </p:nvPr>
        </p:nvSpPr>
        <p:spPr/>
        <p:txBody>
          <a:bodyPr/>
          <a:lstStyle/>
          <a:p>
            <a:pPr eaLnBrk="1" hangingPunct="1"/>
            <a:r>
              <a:rPr lang="zh-CN" altLang="en-US" dirty="0"/>
              <a:t>在调速系统中主要扰动来源于负载扰动和电网电压波动。</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当调速系统在稳定运行中，突加一个使输出量降低（或上升）的扰动量</a:t>
            </a:r>
            <a:r>
              <a:rPr lang="en-US" altLang="zh-CN" i="1" dirty="0">
                <a:latin typeface="Times New Roman" panose="02020603050405020304" pitchFamily="18" charset="0"/>
              </a:rPr>
              <a:t>F</a:t>
            </a:r>
            <a:r>
              <a:rPr lang="zh-CN" altLang="en-US" dirty="0">
                <a:latin typeface="Times New Roman" panose="02020603050405020304" pitchFamily="18" charset="0"/>
              </a:rPr>
              <a:t>之后，输出量由降低（或上升）到恢复到稳态值的过渡过程就是一个抗扰过程。</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常用的抗扰性能指标为动态降落和恢复时间。 </a:t>
            </a:r>
            <a:endParaRPr lang="en-US" altLang="zh-CN"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ChangeArrowheads="1"/>
          </p:cNvSpPr>
          <p:nvPr/>
        </p:nvSpPr>
        <p:spPr bwMode="auto">
          <a:xfrm>
            <a:off x="0" y="2333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0051" name="Text Box 9"/>
          <p:cNvSpPr txBox="1">
            <a:spLocks noChangeArrowheads="1"/>
          </p:cNvSpPr>
          <p:nvPr/>
        </p:nvSpPr>
        <p:spPr bwMode="auto">
          <a:xfrm>
            <a:off x="7092950" y="2852738"/>
            <a:ext cx="18716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图</a:t>
            </a:r>
            <a:r>
              <a:rPr lang="en-US" altLang="zh-CN" sz="2400">
                <a:solidFill>
                  <a:schemeClr val="tx1"/>
                </a:solidFill>
              </a:rPr>
              <a:t>4-10    </a:t>
            </a:r>
            <a:r>
              <a:rPr lang="zh-CN" altLang="en-US" sz="2400">
                <a:solidFill>
                  <a:schemeClr val="tx1"/>
                </a:solidFill>
              </a:rPr>
              <a:t>突加扰动的动态过程和抗扰性能指标</a:t>
            </a:r>
            <a:endParaRPr lang="zh-CN" altLang="en-US" sz="2400">
              <a:solidFill>
                <a:schemeClr val="tx1"/>
              </a:solidFill>
            </a:endParaRPr>
          </a:p>
        </p:txBody>
      </p:sp>
      <p:pic>
        <p:nvPicPr>
          <p:cNvPr id="130052" name="Picture 10" descr="030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1916113"/>
            <a:ext cx="5903912"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3" name="AutoShape 6"/>
          <p:cNvSpPr>
            <a:spLocks noChangeArrowheads="1"/>
          </p:cNvSpPr>
          <p:nvPr/>
        </p:nvSpPr>
        <p:spPr bwMode="auto">
          <a:xfrm>
            <a:off x="2627313" y="908050"/>
            <a:ext cx="2016125" cy="431800"/>
          </a:xfrm>
          <a:prstGeom prst="wedgeRoundRectCallout">
            <a:avLst>
              <a:gd name="adj1" fmla="val -72361"/>
              <a:gd name="adj2" fmla="val 391176"/>
              <a:gd name="adj3" fmla="val 16667"/>
            </a:avLst>
          </a:prstGeom>
          <a:solidFill>
            <a:schemeClr val="accent1"/>
          </a:solidFill>
          <a:ln w="9525">
            <a:solidFill>
              <a:srgbClr val="B1664F"/>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动态降落  </a:t>
            </a:r>
            <a:endParaRPr lang="zh-CN" altLang="en-US" sz="2400"/>
          </a:p>
        </p:txBody>
      </p:sp>
      <p:sp>
        <p:nvSpPr>
          <p:cNvPr id="130054" name="AutoShape 8"/>
          <p:cNvSpPr>
            <a:spLocks noChangeArrowheads="1"/>
          </p:cNvSpPr>
          <p:nvPr/>
        </p:nvSpPr>
        <p:spPr bwMode="auto">
          <a:xfrm>
            <a:off x="3276600" y="6237288"/>
            <a:ext cx="1800225" cy="430212"/>
          </a:xfrm>
          <a:prstGeom prst="wedgeRoundRectCallout">
            <a:avLst>
              <a:gd name="adj1" fmla="val -65431"/>
              <a:gd name="adj2" fmla="val -106829"/>
              <a:gd name="adj3" fmla="val 16667"/>
            </a:avLst>
          </a:prstGeom>
          <a:solidFill>
            <a:schemeClr val="accent1"/>
          </a:solidFill>
          <a:ln w="9525">
            <a:solidFill>
              <a:srgbClr val="B1664F"/>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t>恢复时间 </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dirty="0"/>
              <a:t>单闭环系统的问题</a:t>
            </a:r>
            <a:endParaRPr lang="zh-CN" altLang="en-US" dirty="0"/>
          </a:p>
        </p:txBody>
      </p:sp>
      <p:sp>
        <p:nvSpPr>
          <p:cNvPr id="105475" name="Rectangle 3"/>
          <p:cNvSpPr>
            <a:spLocks noGrp="1" noChangeArrowheads="1"/>
          </p:cNvSpPr>
          <p:nvPr>
            <p:ph idx="1"/>
          </p:nvPr>
        </p:nvSpPr>
        <p:spPr>
          <a:xfrm>
            <a:off x="611560" y="1556792"/>
            <a:ext cx="7848600" cy="4829175"/>
          </a:xfrm>
        </p:spPr>
        <p:txBody>
          <a:bodyPr/>
          <a:lstStyle/>
          <a:p>
            <a:pPr eaLnBrk="1" hangingPunct="1">
              <a:lnSpc>
                <a:spcPct val="90000"/>
              </a:lnSpc>
            </a:pPr>
            <a:r>
              <a:rPr lang="zh-CN" altLang="en-US" sz="2800" b="1" dirty="0"/>
              <a:t>转速单闭环系统不能控制电流（或转矩）的动态过程。</a:t>
            </a:r>
            <a:endParaRPr lang="zh-CN" altLang="en-US" sz="2800" b="1" dirty="0"/>
          </a:p>
          <a:p>
            <a:pPr eaLnBrk="1" hangingPunct="1">
              <a:lnSpc>
                <a:spcPct val="90000"/>
              </a:lnSpc>
            </a:pPr>
            <a:r>
              <a:rPr lang="zh-CN" altLang="en-US" sz="2800" b="1" dirty="0"/>
              <a:t>电流截止负反馈环节只是用来限制电流的冲击，并不能很好地控制电流的动态波形。</a:t>
            </a:r>
            <a:endParaRPr lang="zh-CN" altLang="en-US" sz="2800" b="1" dirty="0"/>
          </a:p>
        </p:txBody>
      </p:sp>
      <p:pic>
        <p:nvPicPr>
          <p:cNvPr id="4" name="Picture 2" descr="03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71800" y="3573016"/>
            <a:ext cx="4348783" cy="218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39552" y="548680"/>
            <a:ext cx="8162925" cy="1200150"/>
          </a:xfrm>
        </p:spPr>
        <p:txBody>
          <a:bodyPr/>
          <a:lstStyle/>
          <a:p>
            <a:pPr eaLnBrk="1" hangingPunct="1"/>
            <a:r>
              <a:rPr lang="en-US" altLang="zh-CN" sz="3600" b="1" dirty="0"/>
              <a:t>3. </a:t>
            </a:r>
            <a:r>
              <a:rPr lang="zh-CN" altLang="en-US" sz="3600" b="1" dirty="0"/>
              <a:t>频域性能指标和伯德图</a:t>
            </a:r>
            <a:br>
              <a:rPr lang="zh-CN" altLang="en-US" sz="3600" dirty="0"/>
            </a:br>
            <a:endParaRPr lang="zh-CN" altLang="en-US" sz="3600" dirty="0">
              <a:latin typeface="Times New Roman" panose="02020603050405020304" pitchFamily="18" charset="0"/>
            </a:endParaRPr>
          </a:p>
        </p:txBody>
      </p:sp>
      <p:sp>
        <p:nvSpPr>
          <p:cNvPr id="131075" name="Rectangle 3"/>
          <p:cNvSpPr>
            <a:spLocks noGrp="1" noChangeArrowheads="1"/>
          </p:cNvSpPr>
          <p:nvPr>
            <p:ph idx="1"/>
          </p:nvPr>
        </p:nvSpPr>
        <p:spPr/>
        <p:txBody>
          <a:bodyPr/>
          <a:lstStyle/>
          <a:p>
            <a:r>
              <a:rPr lang="zh-CN" altLang="en-US" sz="2800"/>
              <a:t>（</a:t>
            </a:r>
            <a:r>
              <a:rPr lang="en-US" altLang="zh-CN" sz="2800"/>
              <a:t>1</a:t>
            </a:r>
            <a:r>
              <a:rPr lang="zh-CN" altLang="en-US" sz="2800"/>
              <a:t>）中频段以</a:t>
            </a:r>
            <a:r>
              <a:rPr lang="en-US" altLang="zh-CN" sz="2800"/>
              <a:t>-20dB/dec</a:t>
            </a:r>
            <a:r>
              <a:rPr lang="zh-CN" altLang="en-US" sz="2800"/>
              <a:t>的斜率穿越零分贝线，而且这一斜率占有足够的频带宽度，则系统的稳定性好。</a:t>
            </a:r>
            <a:endParaRPr lang="zh-CN" altLang="en-US" sz="2800"/>
          </a:p>
          <a:p>
            <a:r>
              <a:rPr lang="zh-CN" altLang="en-US" sz="2800"/>
              <a:t>（</a:t>
            </a:r>
            <a:r>
              <a:rPr lang="en-US" altLang="zh-CN" sz="2800"/>
              <a:t>2</a:t>
            </a:r>
            <a:r>
              <a:rPr lang="zh-CN" altLang="en-US" sz="2800"/>
              <a:t>）截止频率 （或称剪切频率）</a:t>
            </a:r>
            <a:r>
              <a:rPr lang="en-US" altLang="zh-CN" sz="2800"/>
              <a:t> </a:t>
            </a:r>
            <a:r>
              <a:rPr lang="zh-CN" altLang="en-US" sz="2800"/>
              <a:t>越高，则系统的快速性越好。</a:t>
            </a:r>
            <a:endParaRPr lang="zh-CN" altLang="en-US" sz="2800"/>
          </a:p>
          <a:p>
            <a:r>
              <a:rPr lang="zh-CN" altLang="en-US" sz="2800"/>
              <a:t>（</a:t>
            </a:r>
            <a:r>
              <a:rPr lang="en-US" altLang="zh-CN" sz="2800"/>
              <a:t>3</a:t>
            </a:r>
            <a:r>
              <a:rPr lang="zh-CN" altLang="en-US" sz="2800"/>
              <a:t>）低频段的斜率陡、增益高，表示系统的稳态精度好（即静差率小、调速范围宽）。</a:t>
            </a:r>
            <a:endParaRPr lang="zh-CN" altLang="en-US" sz="2800"/>
          </a:p>
          <a:p>
            <a:r>
              <a:rPr lang="zh-CN" altLang="en-US" sz="2800"/>
              <a:t>（</a:t>
            </a:r>
            <a:r>
              <a:rPr lang="en-US" altLang="zh-CN" sz="2800"/>
              <a:t>4</a:t>
            </a:r>
            <a:r>
              <a:rPr lang="zh-CN" altLang="en-US" sz="2800"/>
              <a:t>）高频段衰减得越快，即高频特性负分贝值越低，说明系统抗高频噪声干扰的能力越强。</a:t>
            </a:r>
            <a:endParaRPr lang="zh-CN" alt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181"/>
          <p:cNvSpPr txBox="1">
            <a:spLocks noChangeArrowheads="1"/>
          </p:cNvSpPr>
          <p:nvPr/>
        </p:nvSpPr>
        <p:spPr bwMode="auto">
          <a:xfrm>
            <a:off x="1428750" y="1928813"/>
            <a:ext cx="6786563" cy="3929062"/>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endParaRPr lang="en-US" altLang="zh-CN" sz="900">
              <a:latin typeface="宋体" panose="02010600030101010101" pitchFamily="2" charset="-122"/>
            </a:endParaRPr>
          </a:p>
          <a:p>
            <a:pPr eaLnBrk="1" hangingPunct="1"/>
            <a:r>
              <a:rPr lang="zh-CN" altLang="en-US">
                <a:latin typeface="宋体" panose="02010600030101010101" pitchFamily="2" charset="-122"/>
              </a:rPr>
              <a:t>图</a:t>
            </a:r>
            <a:r>
              <a:rPr lang="en-US" altLang="zh-CN">
                <a:latin typeface="Calibri" panose="020F0502020204030204" pitchFamily="34" charset="0"/>
              </a:rPr>
              <a:t>4</a:t>
            </a:r>
            <a:r>
              <a:rPr lang="en-US" altLang="zh-CN"/>
              <a:t>-</a:t>
            </a:r>
            <a:r>
              <a:rPr lang="en-US" altLang="zh-CN">
                <a:latin typeface="Calibri" panose="020F0502020204030204" pitchFamily="34" charset="0"/>
              </a:rPr>
              <a:t>11</a:t>
            </a:r>
            <a:r>
              <a:rPr lang="en-US" altLang="zh-CN">
                <a:latin typeface="宋体" panose="02010600030101010101" pitchFamily="2" charset="-122"/>
              </a:rPr>
              <a:t>  </a:t>
            </a:r>
            <a:r>
              <a:rPr lang="zh-CN" altLang="en-US">
                <a:latin typeface="宋体" panose="02010600030101010101" pitchFamily="2" charset="-122"/>
              </a:rPr>
              <a:t>典型的控制系统伯德图</a:t>
            </a:r>
            <a:endParaRPr lang="zh-CN" altLang="en-US"/>
          </a:p>
          <a:p>
            <a:pPr eaLnBrk="1" hangingPunct="1"/>
            <a:endParaRPr lang="en-US" altLang="zh-CN" sz="900">
              <a:latin typeface="宋体" panose="02010600030101010101" pitchFamily="2" charset="-122"/>
            </a:endParaRPr>
          </a:p>
        </p:txBody>
      </p:sp>
      <p:sp>
        <p:nvSpPr>
          <p:cNvPr id="204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482" name="Picture 582"/>
          <p:cNvGraphicFramePr>
            <a:graphicFrameLocks noChangeAspect="1"/>
          </p:cNvGraphicFramePr>
          <p:nvPr/>
        </p:nvGraphicFramePr>
        <p:xfrm>
          <a:off x="1714500" y="2143125"/>
          <a:ext cx="6000750" cy="3609975"/>
        </p:xfrm>
        <a:graphic>
          <a:graphicData uri="http://schemas.openxmlformats.org/presentationml/2006/ole">
            <mc:AlternateContent xmlns:mc="http://schemas.openxmlformats.org/markup-compatibility/2006">
              <mc:Choice xmlns:v="urn:schemas-microsoft-com:vml" Requires="v">
                <p:oleObj spid="_x0000_s18622" name="Visio" r:id="rId1" imgW="6146800" imgH="3708400" progId="Visio.Drawing.11">
                  <p:embed/>
                </p:oleObj>
              </mc:Choice>
              <mc:Fallback>
                <p:oleObj name="Visio" r:id="rId1" imgW="6146800" imgH="3708400" progId="Visio.Drawing.11">
                  <p:embed/>
                  <p:pic>
                    <p:nvPicPr>
                      <p:cNvPr id="0" name="图片 186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143125"/>
                        <a:ext cx="6000750" cy="360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030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952" y="2060848"/>
            <a:ext cx="3806450" cy="410445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nvGraphicFramePr>
        <p:xfrm>
          <a:off x="5678141" y="1844824"/>
          <a:ext cx="3096344" cy="4358304"/>
        </p:xfrm>
        <a:graphic>
          <a:graphicData uri="http://schemas.openxmlformats.org/presentationml/2006/ole">
            <mc:AlternateContent xmlns:mc="http://schemas.openxmlformats.org/markup-compatibility/2006">
              <mc:Choice xmlns:v="urn:schemas-microsoft-com:vml" Requires="v">
                <p:oleObj spid="_x0000_s104558" name="Visio" r:id="rId2" imgW="2555875" imgH="3599815" progId="Visio.Drawing.11">
                  <p:embed/>
                </p:oleObj>
              </mc:Choice>
              <mc:Fallback>
                <p:oleObj name="Visio" r:id="rId2" imgW="2555875" imgH="359981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141" y="1844824"/>
                        <a:ext cx="3096344" cy="4358304"/>
                      </a:xfrm>
                      <a:prstGeom prst="rect">
                        <a:avLst/>
                      </a:prstGeom>
                      <a:noFill/>
                      <a:ln>
                        <a:noFill/>
                      </a:ln>
                    </p:spPr>
                  </p:pic>
                </p:oleObj>
              </mc:Fallback>
            </mc:AlternateContent>
          </a:graphicData>
        </a:graphic>
      </p:graphicFrame>
      <p:sp>
        <p:nvSpPr>
          <p:cNvPr id="4" name="Rectangle 2"/>
          <p:cNvSpPr txBox="1">
            <a:spLocks noChangeArrowheads="1"/>
          </p:cNvSpPr>
          <p:nvPr/>
        </p:nvSpPr>
        <p:spPr>
          <a:xfrm>
            <a:off x="611560" y="548680"/>
            <a:ext cx="8162925" cy="701675"/>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pPr marL="838200" indent="-838200"/>
            <a:r>
              <a:rPr lang="en-US" altLang="zh-CN">
                <a:latin typeface="Times New Roman" panose="02020603050405020304" pitchFamily="18" charset="0"/>
              </a:rPr>
              <a:t>4.3.2 </a:t>
            </a:r>
            <a:r>
              <a:rPr lang="zh-CN" altLang="en-US">
                <a:latin typeface="Times New Roman" panose="02020603050405020304" pitchFamily="18" charset="0"/>
              </a:rPr>
              <a:t>调节器的工程设计方法</a:t>
            </a:r>
            <a:endParaRPr lang="zh-CN" altLang="en-US" dirty="0">
              <a:latin typeface="Times New Roman" panose="02020603050405020304" pitchFamily="18" charset="0"/>
            </a:endParaRPr>
          </a:p>
        </p:txBody>
      </p:sp>
      <p:sp>
        <p:nvSpPr>
          <p:cNvPr id="5" name="圆角矩形标注 4"/>
          <p:cNvSpPr/>
          <p:nvPr/>
        </p:nvSpPr>
        <p:spPr>
          <a:xfrm>
            <a:off x="5097774" y="1124744"/>
            <a:ext cx="1562458" cy="720080"/>
          </a:xfrm>
          <a:prstGeom prst="wedgeRoundRectCallout">
            <a:avLst>
              <a:gd name="adj1" fmla="val -80984"/>
              <a:gd name="adj2" fmla="val 141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能准确跟随给定？</a:t>
            </a:r>
            <a:endParaRPr lang="zh-CN" altLang="en-US" dirty="0"/>
          </a:p>
        </p:txBody>
      </p:sp>
      <p:sp>
        <p:nvSpPr>
          <p:cNvPr id="6" name="圆角矩形标注 5"/>
          <p:cNvSpPr/>
          <p:nvPr/>
        </p:nvSpPr>
        <p:spPr>
          <a:xfrm>
            <a:off x="-1" y="3407525"/>
            <a:ext cx="1392789" cy="720080"/>
          </a:xfrm>
          <a:prstGeom prst="wedgeRoundRectCallout">
            <a:avLst>
              <a:gd name="adj1" fmla="val 97049"/>
              <a:gd name="adj2" fmla="val 1159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超调多大？</a:t>
            </a:r>
            <a:endParaRPr lang="zh-CN" altLang="en-US" dirty="0"/>
          </a:p>
        </p:txBody>
      </p:sp>
      <p:sp>
        <p:nvSpPr>
          <p:cNvPr id="7" name="圆角矩形标注 6"/>
          <p:cNvSpPr/>
          <p:nvPr/>
        </p:nvSpPr>
        <p:spPr>
          <a:xfrm>
            <a:off x="-31068" y="4280005"/>
            <a:ext cx="1392789" cy="720080"/>
          </a:xfrm>
          <a:prstGeom prst="wedgeRoundRectCallout">
            <a:avLst>
              <a:gd name="adj1" fmla="val 94976"/>
              <a:gd name="adj2" fmla="val 50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需要多长时间？</a:t>
            </a:r>
            <a:endParaRPr lang="zh-CN" altLang="en-US" dirty="0"/>
          </a:p>
        </p:txBody>
      </p:sp>
      <p:sp>
        <p:nvSpPr>
          <p:cNvPr id="8" name="圆角矩形标注 7"/>
          <p:cNvSpPr/>
          <p:nvPr/>
        </p:nvSpPr>
        <p:spPr>
          <a:xfrm>
            <a:off x="2610782" y="1124744"/>
            <a:ext cx="1392789" cy="720080"/>
          </a:xfrm>
          <a:prstGeom prst="wedgeRoundRectCallout">
            <a:avLst>
              <a:gd name="adj1" fmla="val 56966"/>
              <a:gd name="adj2" fmla="val 1306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超调多大？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11560" y="548680"/>
            <a:ext cx="8162925" cy="701675"/>
          </a:xfrm>
        </p:spPr>
        <p:txBody>
          <a:bodyPr/>
          <a:lstStyle/>
          <a:p>
            <a:pPr marL="838200" indent="-838200" eaLnBrk="1" hangingPunct="1"/>
            <a:r>
              <a:rPr lang="en-US" altLang="zh-CN" sz="4000" dirty="0">
                <a:latin typeface="Times New Roman" panose="02020603050405020304" pitchFamily="18" charset="0"/>
              </a:rPr>
              <a:t>4.3.2 </a:t>
            </a:r>
            <a:r>
              <a:rPr lang="zh-CN" altLang="en-US" sz="4000" dirty="0">
                <a:latin typeface="Times New Roman" panose="02020603050405020304" pitchFamily="18" charset="0"/>
              </a:rPr>
              <a:t>调节器的工程设计方法</a:t>
            </a:r>
            <a:endParaRPr lang="zh-CN" altLang="en-US" sz="4000" dirty="0">
              <a:latin typeface="Times New Roman" panose="02020603050405020304" pitchFamily="18" charset="0"/>
            </a:endParaRPr>
          </a:p>
        </p:txBody>
      </p:sp>
      <p:sp>
        <p:nvSpPr>
          <p:cNvPr id="132099" name="Rectangle 3"/>
          <p:cNvSpPr>
            <a:spLocks noGrp="1" noChangeArrowheads="1"/>
          </p:cNvSpPr>
          <p:nvPr>
            <p:ph idx="1"/>
          </p:nvPr>
        </p:nvSpPr>
        <p:spPr>
          <a:xfrm>
            <a:off x="250825" y="1905000"/>
            <a:ext cx="8893175" cy="4953000"/>
          </a:xfrm>
        </p:spPr>
        <p:txBody>
          <a:bodyPr/>
          <a:lstStyle/>
          <a:p>
            <a:pPr eaLnBrk="1" hangingPunct="1">
              <a:lnSpc>
                <a:spcPct val="80000"/>
              </a:lnSpc>
            </a:pPr>
            <a:r>
              <a:rPr lang="zh-CN" altLang="en-US" sz="2400" dirty="0">
                <a:latin typeface="Times New Roman" panose="02020603050405020304" pitchFamily="18" charset="0"/>
              </a:rPr>
              <a:t>工程设计方法：</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在设计时，把实际系统校正或简化成典型系统，可以利用现成的公式和图表来进行参数计算，设计过程简便得多。</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调节器工程设计方法所遵循的原则是：</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）概念清楚、易懂；</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）计算公式简明、好记；</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）不仅给出参数计算的公式，而且指明参数调整的方向；</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）能考虑饱和非线性控制的情况，同样给出简单的计算公式；</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5</a:t>
            </a:r>
            <a:r>
              <a:rPr lang="zh-CN" altLang="en-US" sz="2400" dirty="0">
                <a:latin typeface="Times New Roman" panose="02020603050405020304" pitchFamily="18" charset="0"/>
              </a:rPr>
              <a:t>）适用于各种可以简化成典型系统的反馈控制系统。</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b="1" dirty="0">
                <a:solidFill>
                  <a:srgbClr val="FF0000"/>
                </a:solidFill>
              </a:rPr>
              <a:t>典型</a:t>
            </a:r>
            <a:r>
              <a:rPr lang="zh-CN" altLang="en-US" b="1" dirty="0"/>
              <a:t>系统的选择</a:t>
            </a:r>
            <a:endParaRPr lang="zh-CN" altLang="zh-CN" b="1" dirty="0"/>
          </a:p>
        </p:txBody>
      </p:sp>
      <p:sp>
        <p:nvSpPr>
          <p:cNvPr id="21508" name="Rectangle 3"/>
          <p:cNvSpPr>
            <a:spLocks noGrp="1" noChangeArrowheads="1"/>
          </p:cNvSpPr>
          <p:nvPr>
            <p:ph idx="1"/>
          </p:nvPr>
        </p:nvSpPr>
        <p:spPr>
          <a:xfrm>
            <a:off x="588963" y="1700213"/>
            <a:ext cx="8086725" cy="5157787"/>
          </a:xfrm>
        </p:spPr>
        <p:txBody>
          <a:bodyPr/>
          <a:lstStyle/>
          <a:p>
            <a:pPr eaLnBrk="1" hangingPunct="1">
              <a:lnSpc>
                <a:spcPct val="80000"/>
              </a:lnSpc>
            </a:pPr>
            <a:r>
              <a:rPr lang="zh-CN" altLang="en-US" sz="2400" dirty="0">
                <a:latin typeface="Times New Roman" panose="02020603050405020304" pitchFamily="18" charset="0"/>
              </a:rPr>
              <a:t>控制系统的开环传递函数都可以表示成</a:t>
            </a:r>
            <a:endParaRPr lang="zh-CN" altLang="en-US" sz="2400" dirty="0">
              <a:latin typeface="Times New Roman" panose="02020603050405020304" pitchFamily="18" charset="0"/>
            </a:endParaRPr>
          </a:p>
          <a:p>
            <a:pPr eaLnBrk="1" hangingPunct="1">
              <a:lnSpc>
                <a:spcPct val="80000"/>
              </a:lnSpc>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4-9</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分母中的</a:t>
            </a:r>
            <a:r>
              <a:rPr lang="en-US" altLang="zh-CN" sz="2400" i="1" dirty="0" err="1">
                <a:latin typeface="Times New Roman" panose="02020603050405020304" pitchFamily="18" charset="0"/>
              </a:rPr>
              <a:t>s</a:t>
            </a:r>
            <a:r>
              <a:rPr lang="en-US" altLang="zh-CN" sz="2400" baseline="30000" dirty="0" err="1">
                <a:latin typeface="Times New Roman" panose="02020603050405020304" pitchFamily="18" charset="0"/>
              </a:rPr>
              <a:t>r</a:t>
            </a:r>
            <a:r>
              <a:rPr lang="zh-CN" altLang="en-US" sz="2400" dirty="0">
                <a:latin typeface="Times New Roman" panose="02020603050405020304" pitchFamily="18" charset="0"/>
              </a:rPr>
              <a:t>项表示该系统在</a:t>
            </a:r>
            <a:r>
              <a:rPr lang="en-US" altLang="zh-CN" sz="2400" i="1" dirty="0">
                <a:latin typeface="Times New Roman" panose="02020603050405020304" pitchFamily="18" charset="0"/>
              </a:rPr>
              <a:t>s</a:t>
            </a:r>
            <a:r>
              <a:rPr lang="en-US" altLang="zh-CN" sz="2400" dirty="0">
                <a:latin typeface="Times New Roman" panose="02020603050405020304" pitchFamily="18" charset="0"/>
              </a:rPr>
              <a:t>= 0</a:t>
            </a:r>
            <a:r>
              <a:rPr lang="zh-CN" altLang="en-US" sz="2400" dirty="0">
                <a:latin typeface="Times New Roman" panose="02020603050405020304" pitchFamily="18" charset="0"/>
              </a:rPr>
              <a:t>处有</a:t>
            </a:r>
            <a:r>
              <a:rPr lang="en-US" altLang="zh-CN" sz="2400" i="1" dirty="0">
                <a:latin typeface="Times New Roman" panose="02020603050405020304" pitchFamily="18" charset="0"/>
              </a:rPr>
              <a:t>r</a:t>
            </a:r>
            <a:r>
              <a:rPr lang="zh-CN" altLang="en-US" sz="2400" dirty="0">
                <a:latin typeface="Times New Roman" panose="02020603050405020304" pitchFamily="18" charset="0"/>
              </a:rPr>
              <a:t>重极点，或者说，系统含有</a:t>
            </a:r>
            <a:r>
              <a:rPr lang="en-US" altLang="zh-CN" sz="2400" i="1" dirty="0">
                <a:latin typeface="Times New Roman" panose="02020603050405020304" pitchFamily="18" charset="0"/>
              </a:rPr>
              <a:t>r</a:t>
            </a:r>
            <a:r>
              <a:rPr lang="zh-CN" altLang="en-US" sz="2400" dirty="0">
                <a:latin typeface="Times New Roman" panose="02020603050405020304" pitchFamily="18" charset="0"/>
              </a:rPr>
              <a:t>个积分环节，称作</a:t>
            </a:r>
            <a:r>
              <a:rPr lang="en-US" altLang="zh-CN" sz="2400" i="1" dirty="0">
                <a:latin typeface="Times New Roman" panose="02020603050405020304" pitchFamily="18" charset="0"/>
              </a:rPr>
              <a:t>r</a:t>
            </a:r>
            <a:r>
              <a:rPr lang="zh-CN" altLang="en-US" sz="2400" dirty="0">
                <a:latin typeface="Times New Roman" panose="02020603050405020304" pitchFamily="18" charset="0"/>
              </a:rPr>
              <a:t>型系统。</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为了使系统对阶跃给定无稳态误差，不能使用</a:t>
            </a:r>
            <a:r>
              <a:rPr lang="en-US" altLang="zh-CN" sz="2400" dirty="0">
                <a:latin typeface="Times New Roman" panose="02020603050405020304" pitchFamily="18" charset="0"/>
              </a:rPr>
              <a:t>0</a:t>
            </a:r>
            <a:r>
              <a:rPr lang="zh-CN" altLang="en-US" sz="2400" dirty="0">
                <a:latin typeface="Times New Roman" panose="02020603050405020304" pitchFamily="18" charset="0"/>
              </a:rPr>
              <a:t>型系统（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=0</a:t>
            </a:r>
            <a:r>
              <a:rPr lang="zh-CN" altLang="en-US" sz="2400" dirty="0">
                <a:latin typeface="Times New Roman" panose="02020603050405020304" pitchFamily="18" charset="0"/>
              </a:rPr>
              <a:t>），至少是</a:t>
            </a:r>
            <a:r>
              <a:rPr lang="en-US" altLang="zh-CN" sz="2400" dirty="0">
                <a:solidFill>
                  <a:srgbClr val="FF0000"/>
                </a:solidFill>
                <a:latin typeface="Times New Roman" panose="02020603050405020304" pitchFamily="18" charset="0"/>
              </a:rPr>
              <a:t>Ⅰ</a:t>
            </a:r>
            <a:r>
              <a:rPr lang="zh-CN" altLang="en-US" sz="2400" dirty="0">
                <a:solidFill>
                  <a:srgbClr val="FF0000"/>
                </a:solidFill>
                <a:latin typeface="Times New Roman" panose="02020603050405020304" pitchFamily="18" charset="0"/>
              </a:rPr>
              <a:t>型系统</a:t>
            </a:r>
            <a:r>
              <a:rPr lang="zh-CN" altLang="en-US"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=1</a:t>
            </a:r>
            <a:r>
              <a:rPr lang="zh-CN" altLang="en-US" sz="2400" dirty="0">
                <a:latin typeface="Times New Roman" panose="02020603050405020304" pitchFamily="18" charset="0"/>
              </a:rPr>
              <a:t>）；当给定是斜坡输入时，则要求是</a:t>
            </a:r>
            <a:r>
              <a:rPr lang="en-US" altLang="zh-CN" sz="2400" dirty="0">
                <a:solidFill>
                  <a:srgbClr val="FF0000"/>
                </a:solidFill>
                <a:latin typeface="Times New Roman" panose="02020603050405020304" pitchFamily="18" charset="0"/>
              </a:rPr>
              <a:t>Ⅱ</a:t>
            </a:r>
            <a:r>
              <a:rPr lang="zh-CN" altLang="en-US" sz="2400" dirty="0">
                <a:solidFill>
                  <a:srgbClr val="FF0000"/>
                </a:solidFill>
                <a:latin typeface="Times New Roman" panose="02020603050405020304" pitchFamily="18" charset="0"/>
              </a:rPr>
              <a:t>型系统</a:t>
            </a:r>
            <a:r>
              <a:rPr lang="zh-CN" altLang="en-US"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=2</a:t>
            </a:r>
            <a:r>
              <a:rPr lang="zh-CN" altLang="en-US" sz="2400" dirty="0">
                <a:latin typeface="Times New Roman" panose="02020603050405020304" pitchFamily="18" charset="0"/>
              </a:rPr>
              <a:t>）才能实现稳态无差。</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选择调节器的结构，使系统能满足所需的稳态精度。由于</a:t>
            </a:r>
            <a:r>
              <a:rPr lang="en-US" altLang="zh-CN" sz="2400" dirty="0">
                <a:latin typeface="Times New Roman" panose="02020603050405020304" pitchFamily="18" charset="0"/>
              </a:rPr>
              <a:t>Ⅲ</a:t>
            </a:r>
            <a:r>
              <a:rPr lang="zh-CN" altLang="en-US" sz="2400" dirty="0">
                <a:latin typeface="Times New Roman" panose="02020603050405020304" pitchFamily="18" charset="0"/>
              </a:rPr>
              <a:t>型（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=3</a:t>
            </a:r>
            <a:r>
              <a:rPr lang="zh-CN" altLang="en-US" sz="2400" dirty="0">
                <a:latin typeface="Times New Roman" panose="02020603050405020304" pitchFamily="18" charset="0"/>
              </a:rPr>
              <a:t>）和</a:t>
            </a:r>
            <a:r>
              <a:rPr lang="en-US" altLang="zh-CN" sz="2400" dirty="0">
                <a:latin typeface="Times New Roman" panose="02020603050405020304" pitchFamily="18" charset="0"/>
              </a:rPr>
              <a:t>Ⅲ</a:t>
            </a:r>
            <a:r>
              <a:rPr lang="zh-CN" altLang="en-US" sz="2400" dirty="0">
                <a:latin typeface="Times New Roman" panose="02020603050405020304" pitchFamily="18" charset="0"/>
              </a:rPr>
              <a:t>型以上的系统很难稳定，而</a:t>
            </a:r>
            <a:r>
              <a:rPr lang="en-US" altLang="zh-CN" sz="2400" dirty="0">
                <a:latin typeface="Times New Roman" panose="02020603050405020304" pitchFamily="18" charset="0"/>
              </a:rPr>
              <a:t>0</a:t>
            </a:r>
            <a:r>
              <a:rPr lang="zh-CN" altLang="en-US" sz="2400" dirty="0">
                <a:latin typeface="Times New Roman" panose="02020603050405020304" pitchFamily="18" charset="0"/>
              </a:rPr>
              <a:t>型系统的稳态精度低。因此常把</a:t>
            </a:r>
            <a:r>
              <a:rPr lang="en-US" altLang="zh-CN" sz="2400" dirty="0">
                <a:latin typeface="Times New Roman" panose="02020603050405020304" pitchFamily="18" charset="0"/>
              </a:rPr>
              <a:t>Ⅰ</a:t>
            </a:r>
            <a:r>
              <a:rPr lang="zh-CN" altLang="en-US" sz="2400" dirty="0">
                <a:latin typeface="Times New Roman" panose="02020603050405020304" pitchFamily="18" charset="0"/>
              </a:rPr>
              <a:t>型和</a:t>
            </a:r>
            <a:r>
              <a:rPr lang="en-US" altLang="zh-CN" sz="2400" dirty="0">
                <a:latin typeface="Times New Roman" panose="02020603050405020304" pitchFamily="18" charset="0"/>
              </a:rPr>
              <a:t>Ⅱ</a:t>
            </a:r>
            <a:r>
              <a:rPr lang="zh-CN" altLang="en-US" sz="2400" dirty="0">
                <a:latin typeface="Times New Roman" panose="02020603050405020304" pitchFamily="18" charset="0"/>
              </a:rPr>
              <a:t>型系统作为系统设计的目标。</a:t>
            </a:r>
            <a:endParaRPr lang="zh-CN" altLang="en-US" sz="2400" dirty="0">
              <a:latin typeface="Times New Roman" panose="02020603050405020304" pitchFamily="18" charset="0"/>
            </a:endParaRPr>
          </a:p>
        </p:txBody>
      </p:sp>
      <p:sp>
        <p:nvSpPr>
          <p:cNvPr id="21509" name="Rectangle 5"/>
          <p:cNvSpPr>
            <a:spLocks noChangeArrowheads="1"/>
          </p:cNvSpPr>
          <p:nvPr/>
        </p:nvSpPr>
        <p:spPr bwMode="auto">
          <a:xfrm>
            <a:off x="0"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1506" name="Object 4"/>
          <p:cNvGraphicFramePr>
            <a:graphicFrameLocks noChangeAspect="1"/>
          </p:cNvGraphicFramePr>
          <p:nvPr/>
        </p:nvGraphicFramePr>
        <p:xfrm>
          <a:off x="1547813" y="1989138"/>
          <a:ext cx="2016125" cy="1212850"/>
        </p:xfrm>
        <a:graphic>
          <a:graphicData uri="http://schemas.openxmlformats.org/presentationml/2006/ole">
            <mc:AlternateContent xmlns:mc="http://schemas.openxmlformats.org/markup-compatibility/2006">
              <mc:Choice xmlns:v="urn:schemas-microsoft-com:vml" Requires="v">
                <p:oleObj spid="_x0000_s19646" name="公式" r:id="rId1" imgW="1460500" imgH="876300" progId="Equation.3">
                  <p:embed/>
                </p:oleObj>
              </mc:Choice>
              <mc:Fallback>
                <p:oleObj name="公式" r:id="rId1" imgW="1460500" imgH="876300" progId="Equation.3">
                  <p:embed/>
                  <p:pic>
                    <p:nvPicPr>
                      <p:cNvPr id="0" name="图片 196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989138"/>
                        <a:ext cx="2016125"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3568" y="620688"/>
            <a:ext cx="8162925" cy="701675"/>
          </a:xfrm>
        </p:spPr>
        <p:txBody>
          <a:bodyPr/>
          <a:lstStyle/>
          <a:p>
            <a:pPr eaLnBrk="1" hangingPunct="1"/>
            <a:r>
              <a:rPr lang="en-US" altLang="zh-CN" sz="4000" dirty="0">
                <a:latin typeface="Times New Roman" panose="02020603050405020304" pitchFamily="18" charset="0"/>
              </a:rPr>
              <a:t>1</a:t>
            </a:r>
            <a:r>
              <a:rPr lang="zh-CN" altLang="en-US" sz="4000" dirty="0">
                <a:latin typeface="Times New Roman" panose="02020603050405020304" pitchFamily="18" charset="0"/>
              </a:rPr>
              <a:t>．典型</a:t>
            </a:r>
            <a:r>
              <a:rPr lang="en-US" altLang="zh-CN" sz="4000" dirty="0">
                <a:latin typeface="Times New Roman" panose="02020603050405020304" pitchFamily="18" charset="0"/>
              </a:rPr>
              <a:t>Ⅰ</a:t>
            </a:r>
            <a:r>
              <a:rPr lang="zh-CN" altLang="en-US" sz="4000" dirty="0">
                <a:latin typeface="Times New Roman" panose="02020603050405020304" pitchFamily="18" charset="0"/>
              </a:rPr>
              <a:t>型系统</a:t>
            </a:r>
            <a:endParaRPr lang="zh-CN" altLang="en-US" sz="4000" dirty="0">
              <a:latin typeface="Times New Roman" panose="02020603050405020304" pitchFamily="18" charset="0"/>
            </a:endParaRPr>
          </a:p>
        </p:txBody>
      </p:sp>
      <p:sp>
        <p:nvSpPr>
          <p:cNvPr id="22532" name="Rectangle 3"/>
          <p:cNvSpPr>
            <a:spLocks noGrp="1" noChangeArrowheads="1"/>
          </p:cNvSpPr>
          <p:nvPr>
            <p:ph idx="1"/>
          </p:nvPr>
        </p:nvSpPr>
        <p:spPr>
          <a:xfrm>
            <a:off x="684213" y="1905000"/>
            <a:ext cx="8459787" cy="4191000"/>
          </a:xfrm>
        </p:spPr>
        <p:txBody>
          <a:bodyPr/>
          <a:lstStyle/>
          <a:p>
            <a:pPr eaLnBrk="1" hangingPunct="1">
              <a:lnSpc>
                <a:spcPct val="90000"/>
              </a:lnSpc>
            </a:pPr>
            <a:r>
              <a:rPr lang="zh-CN" altLang="en-US" sz="2400" dirty="0">
                <a:latin typeface="Times New Roman" panose="02020603050405020304" pitchFamily="18" charset="0"/>
              </a:rPr>
              <a:t>作为典型的</a:t>
            </a:r>
            <a:r>
              <a:rPr lang="en-US" altLang="zh-CN" sz="2400" dirty="0">
                <a:latin typeface="Times New Roman" panose="02020603050405020304" pitchFamily="18" charset="0"/>
              </a:rPr>
              <a:t>I</a:t>
            </a:r>
            <a:r>
              <a:rPr lang="zh-CN" altLang="en-US" sz="2400" dirty="0">
                <a:latin typeface="Times New Roman" panose="02020603050405020304" pitchFamily="18" charset="0"/>
              </a:rPr>
              <a:t>型系统，其开环传递函数选择为</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4-10</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式中，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zh-CN" altLang="en-US" sz="2400" dirty="0">
                <a:latin typeface="Times New Roman" panose="02020603050405020304" pitchFamily="18" charset="0"/>
              </a:rPr>
              <a:t>系统的惯性时间常数； </a:t>
            </a:r>
            <a:r>
              <a:rPr lang="en-US" altLang="zh-CN" sz="2400" i="1" dirty="0">
                <a:latin typeface="Times New Roman" panose="02020603050405020304" pitchFamily="18" charset="0"/>
              </a:rPr>
              <a:t>K——</a:t>
            </a:r>
            <a:r>
              <a:rPr lang="zh-CN" altLang="en-US" sz="2400" dirty="0">
                <a:latin typeface="Times New Roman" panose="02020603050405020304" pitchFamily="18" charset="0"/>
              </a:rPr>
              <a:t>系统的开环增益。</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对数幅频特性的中频段以</a:t>
            </a:r>
            <a:r>
              <a:rPr lang="en-US" altLang="zh-CN" sz="2400" dirty="0">
                <a:latin typeface="Times New Roman" panose="02020603050405020304" pitchFamily="18" charset="0"/>
              </a:rPr>
              <a:t>-20dB/</a:t>
            </a:r>
            <a:r>
              <a:rPr lang="en-US" altLang="zh-CN" sz="2400" dirty="0" err="1">
                <a:latin typeface="Times New Roman" panose="02020603050405020304" pitchFamily="18" charset="0"/>
              </a:rPr>
              <a:t>dec</a:t>
            </a:r>
            <a:r>
              <a:rPr lang="zh-CN" altLang="en-US" sz="2400" dirty="0">
                <a:latin typeface="Times New Roman" panose="02020603050405020304" pitchFamily="18" charset="0"/>
              </a:rPr>
              <a:t>的斜率穿越零分贝线，只要参数的选择能保证足够的中频带宽度，系统就一定是稳定的。</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只包含开环增益</a:t>
            </a:r>
            <a:r>
              <a:rPr lang="en-US" altLang="zh-CN" sz="2400" i="1" dirty="0">
                <a:latin typeface="Times New Roman" panose="02020603050405020304" pitchFamily="18" charset="0"/>
              </a:rPr>
              <a:t>K</a:t>
            </a:r>
            <a:r>
              <a:rPr lang="zh-CN" altLang="en-US" sz="2400" dirty="0">
                <a:latin typeface="Times New Roman" panose="02020603050405020304" pitchFamily="18" charset="0"/>
              </a:rPr>
              <a:t>和时间常数</a:t>
            </a:r>
            <a:r>
              <a:rPr lang="en-US" altLang="zh-CN" sz="2400" i="1" dirty="0">
                <a:latin typeface="Times New Roman" panose="02020603050405020304" pitchFamily="18" charset="0"/>
              </a:rPr>
              <a:t>T</a:t>
            </a:r>
            <a:r>
              <a:rPr lang="zh-CN" altLang="en-US" sz="2400" dirty="0">
                <a:latin typeface="Times New Roman" panose="02020603050405020304" pitchFamily="18" charset="0"/>
              </a:rPr>
              <a:t>两个参数，时间常数</a:t>
            </a:r>
            <a:r>
              <a:rPr lang="en-US" altLang="zh-CN" sz="2400" i="1" dirty="0">
                <a:latin typeface="Times New Roman" panose="02020603050405020304" pitchFamily="18" charset="0"/>
              </a:rPr>
              <a:t>T</a:t>
            </a:r>
            <a:r>
              <a:rPr lang="zh-CN" altLang="en-US" sz="2400" dirty="0">
                <a:latin typeface="Times New Roman" panose="02020603050405020304" pitchFamily="18" charset="0"/>
              </a:rPr>
              <a:t>往往是控制对象本身固有的，</a:t>
            </a:r>
            <a:r>
              <a:rPr lang="zh-CN" altLang="en-US" sz="2400" dirty="0">
                <a:solidFill>
                  <a:srgbClr val="FF0000"/>
                </a:solidFill>
                <a:latin typeface="Times New Roman" panose="02020603050405020304" pitchFamily="18" charset="0"/>
              </a:rPr>
              <a:t>唯一可变的只有开环增益</a:t>
            </a:r>
            <a:r>
              <a:rPr lang="en-US" altLang="zh-CN" sz="2400" i="1" dirty="0">
                <a:solidFill>
                  <a:srgbClr val="FF0000"/>
                </a:solidFill>
                <a:latin typeface="Times New Roman" panose="02020603050405020304" pitchFamily="18" charset="0"/>
              </a:rPr>
              <a:t>K</a:t>
            </a:r>
            <a:r>
              <a:rPr lang="en-US" altLang="zh-CN" sz="2400" i="1" dirty="0">
                <a:latin typeface="Times New Roman" panose="02020603050405020304" pitchFamily="18" charset="0"/>
              </a:rPr>
              <a:t> </a:t>
            </a:r>
            <a:r>
              <a:rPr lang="zh-CN" altLang="en-US" sz="2400" dirty="0">
                <a:latin typeface="Times New Roman" panose="02020603050405020304" pitchFamily="18" charset="0"/>
              </a:rPr>
              <a:t>。设计时，需要按照</a:t>
            </a:r>
            <a:r>
              <a:rPr lang="zh-CN" altLang="en-US" sz="2400" dirty="0">
                <a:solidFill>
                  <a:srgbClr val="FF0000"/>
                </a:solidFill>
                <a:latin typeface="Times New Roman" panose="02020603050405020304" pitchFamily="18" charset="0"/>
              </a:rPr>
              <a:t>性能指标</a:t>
            </a:r>
            <a:r>
              <a:rPr lang="zh-CN" altLang="en-US" sz="2400" dirty="0">
                <a:latin typeface="Times New Roman" panose="02020603050405020304" pitchFamily="18" charset="0"/>
              </a:rPr>
              <a:t>选择参数</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的大小。</a:t>
            </a:r>
            <a:endParaRPr lang="zh-CN" altLang="en-US" sz="2400" dirty="0">
              <a:latin typeface="Times New Roman" panose="02020603050405020304" pitchFamily="18" charset="0"/>
            </a:endParaRPr>
          </a:p>
        </p:txBody>
      </p:sp>
      <p:sp>
        <p:nvSpPr>
          <p:cNvPr id="22533" name="Rectangle 5"/>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2530" name="Object 4"/>
          <p:cNvGraphicFramePr>
            <a:graphicFrameLocks noChangeAspect="1"/>
          </p:cNvGraphicFramePr>
          <p:nvPr/>
        </p:nvGraphicFramePr>
        <p:xfrm>
          <a:off x="2627313" y="2330450"/>
          <a:ext cx="1944687" cy="738188"/>
        </p:xfrm>
        <a:graphic>
          <a:graphicData uri="http://schemas.openxmlformats.org/presentationml/2006/ole">
            <mc:AlternateContent xmlns:mc="http://schemas.openxmlformats.org/markup-compatibility/2006">
              <mc:Choice xmlns:v="urn:schemas-microsoft-com:vml" Requires="v">
                <p:oleObj spid="_x0000_s20670" name="公式" r:id="rId1" imgW="1066800" imgH="419100" progId="Equation.3">
                  <p:embed/>
                </p:oleObj>
              </mc:Choice>
              <mc:Fallback>
                <p:oleObj name="公式" r:id="rId1" imgW="1066800" imgH="419100" progId="Equation.3">
                  <p:embed/>
                  <p:pic>
                    <p:nvPicPr>
                      <p:cNvPr id="0" name="图片 206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330450"/>
                        <a:ext cx="19446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p:cNvSpPr>
            <a:spLocks noChangeArrowheads="1"/>
          </p:cNvSpPr>
          <p:nvPr/>
        </p:nvSpPr>
        <p:spPr bwMode="auto">
          <a:xfrm>
            <a:off x="0" y="1871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123" name="Text Box 6"/>
          <p:cNvSpPr txBox="1">
            <a:spLocks noChangeArrowheads="1"/>
          </p:cNvSpPr>
          <p:nvPr/>
        </p:nvSpPr>
        <p:spPr bwMode="auto">
          <a:xfrm>
            <a:off x="6011863" y="4581525"/>
            <a:ext cx="26638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图</a:t>
            </a:r>
            <a:r>
              <a:rPr lang="en-US" altLang="zh-CN">
                <a:solidFill>
                  <a:schemeClr val="tx1"/>
                </a:solidFill>
              </a:rPr>
              <a:t>4-12	</a:t>
            </a:r>
            <a:r>
              <a:rPr lang="zh-CN" altLang="en-US">
                <a:solidFill>
                  <a:schemeClr val="tx1"/>
                </a:solidFill>
              </a:rPr>
              <a:t>典型</a:t>
            </a:r>
            <a:r>
              <a:rPr lang="en-US" altLang="zh-CN">
                <a:solidFill>
                  <a:schemeClr val="tx1"/>
                </a:solidFill>
              </a:rPr>
              <a:t>Ⅰ</a:t>
            </a:r>
            <a:r>
              <a:rPr lang="zh-CN" altLang="en-US">
                <a:solidFill>
                  <a:schemeClr val="tx1"/>
                </a:solidFill>
              </a:rPr>
              <a:t>型系统</a:t>
            </a:r>
            <a:endParaRPr lang="zh-CN" altLang="en-US">
              <a:solidFill>
                <a:schemeClr val="tx1"/>
              </a:solidFill>
            </a:endParaRPr>
          </a:p>
          <a:p>
            <a:pPr eaLnBrk="1" hangingPunct="1"/>
            <a:r>
              <a:rPr lang="en-US" altLang="zh-CN">
                <a:solidFill>
                  <a:schemeClr val="tx1"/>
                </a:solidFill>
              </a:rPr>
              <a:t>(a)</a:t>
            </a:r>
            <a:r>
              <a:rPr lang="zh-CN" altLang="en-US">
                <a:solidFill>
                  <a:schemeClr val="tx1"/>
                </a:solidFill>
              </a:rPr>
              <a:t>闭环系统结构图</a:t>
            </a:r>
            <a:endParaRPr lang="zh-CN" altLang="en-US">
              <a:solidFill>
                <a:schemeClr val="tx1"/>
              </a:solidFill>
            </a:endParaRPr>
          </a:p>
          <a:p>
            <a:pPr eaLnBrk="1" hangingPunct="1"/>
            <a:r>
              <a:rPr lang="en-US" altLang="zh-CN">
                <a:solidFill>
                  <a:schemeClr val="tx1"/>
                </a:solidFill>
              </a:rPr>
              <a:t>(b)</a:t>
            </a:r>
            <a:r>
              <a:rPr lang="zh-CN" altLang="en-US">
                <a:solidFill>
                  <a:schemeClr val="tx1"/>
                </a:solidFill>
              </a:rPr>
              <a:t>开环对数频率特性</a:t>
            </a:r>
            <a:endParaRPr lang="zh-CN" altLang="en-US">
              <a:solidFill>
                <a:schemeClr val="tx1"/>
              </a:solidFill>
            </a:endParaRPr>
          </a:p>
        </p:txBody>
      </p:sp>
      <p:pic>
        <p:nvPicPr>
          <p:cNvPr id="133124" name="Picture 7" descr="03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576" y="908720"/>
            <a:ext cx="3713957" cy="444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p:txBody>
          <a:bodyPr/>
          <a:lstStyle/>
          <a:p>
            <a:pPr eaLnBrk="1" hangingPunct="1"/>
            <a:endParaRPr lang="zh-CN" altLang="zh-CN"/>
          </a:p>
        </p:txBody>
      </p:sp>
      <p:sp>
        <p:nvSpPr>
          <p:cNvPr id="23559" name="Rectangle 3"/>
          <p:cNvSpPr>
            <a:spLocks noGrp="1" noChangeArrowheads="1"/>
          </p:cNvSpPr>
          <p:nvPr>
            <p:ph idx="1"/>
          </p:nvPr>
        </p:nvSpPr>
        <p:spPr/>
        <p:txBody>
          <a:bodyPr/>
          <a:lstStyle/>
          <a:p>
            <a:pPr eaLnBrk="1" hangingPunct="1">
              <a:lnSpc>
                <a:spcPct val="90000"/>
              </a:lnSpc>
            </a:pPr>
            <a:r>
              <a:rPr lang="zh-CN" altLang="en-US" sz="2800" dirty="0">
                <a:latin typeface="Times New Roman" panose="02020603050405020304" pitchFamily="18" charset="0"/>
              </a:rPr>
              <a:t>典型</a:t>
            </a:r>
            <a:r>
              <a:rPr lang="en-US" altLang="zh-CN" sz="2800" dirty="0">
                <a:latin typeface="Times New Roman" panose="02020603050405020304" pitchFamily="18" charset="0"/>
              </a:rPr>
              <a:t>Ⅰ</a:t>
            </a:r>
            <a:r>
              <a:rPr lang="zh-CN" altLang="en-US" sz="2800" dirty="0">
                <a:latin typeface="Times New Roman" panose="02020603050405020304" pitchFamily="18" charset="0"/>
              </a:rPr>
              <a:t>型系统的对数幅频特性的幅值为</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得到			                    </a:t>
            </a:r>
            <a:r>
              <a:rPr lang="en-US" altLang="zh-CN" sz="2800" dirty="0">
                <a:latin typeface="Times New Roman" panose="02020603050405020304" pitchFamily="18" charset="0"/>
              </a:rPr>
              <a:t>(4-11)</a:t>
            </a:r>
            <a:endParaRPr lang="en-US" altLang="zh-CN" sz="2800" dirty="0">
              <a:latin typeface="Times New Roman" panose="02020603050405020304" pitchFamily="18" charset="0"/>
            </a:endParaRPr>
          </a:p>
          <a:p>
            <a:pPr eaLnBrk="1" hangingPunct="1">
              <a:lnSpc>
                <a:spcPct val="90000"/>
              </a:lnSpc>
            </a:pPr>
            <a:endParaRPr lang="en-US" altLang="zh-CN" sz="2800" dirty="0">
              <a:latin typeface="Times New Roman" panose="02020603050405020304" pitchFamily="18" charset="0"/>
            </a:endParaRPr>
          </a:p>
          <a:p>
            <a:pPr eaLnBrk="1" hangingPunct="1">
              <a:lnSpc>
                <a:spcPct val="90000"/>
              </a:lnSpc>
            </a:pPr>
            <a:endParaRPr lang="en-US" altLang="zh-CN"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相角裕度为</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eaLnBrk="1" hangingPunct="1">
              <a:lnSpc>
                <a:spcPct val="90000"/>
              </a:lnSpc>
            </a:pPr>
            <a:r>
              <a:rPr lang="en-US" altLang="zh-CN" sz="2800" i="1" dirty="0">
                <a:latin typeface="Times New Roman" panose="02020603050405020304" pitchFamily="18" charset="0"/>
              </a:rPr>
              <a:t>K</a:t>
            </a:r>
            <a:r>
              <a:rPr lang="zh-CN" altLang="en-US" sz="2800" dirty="0">
                <a:latin typeface="Times New Roman" panose="02020603050405020304" pitchFamily="18" charset="0"/>
              </a:rPr>
              <a:t>值越大，截止频率</a:t>
            </a:r>
            <a:r>
              <a:rPr lang="zh-CN" altLang="en-US" sz="2800" i="1" dirty="0">
                <a:latin typeface="Times New Roman" panose="02020603050405020304" pitchFamily="18" charset="0"/>
                <a:sym typeface="Symbol" panose="05050102010706020507" pitchFamily="18" charset="2"/>
              </a:rPr>
              <a:t></a:t>
            </a:r>
            <a:r>
              <a:rPr lang="en-US" altLang="zh-CN" sz="2800" baseline="-25000" dirty="0">
                <a:latin typeface="Times New Roman" panose="02020603050405020304" pitchFamily="18" charset="0"/>
                <a:sym typeface="Symbol" panose="05050102010706020507" pitchFamily="18" charset="2"/>
              </a:rPr>
              <a:t>c</a:t>
            </a:r>
            <a:r>
              <a:rPr lang="en-US" altLang="zh-CN" sz="2800" i="1"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rPr>
              <a:t>也越大，系统响应越快，相角稳定裕度 </a:t>
            </a:r>
            <a:r>
              <a:rPr lang="zh-CN" altLang="en-US"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rPr>
              <a:t>越小</a:t>
            </a:r>
            <a:r>
              <a:rPr lang="zh-CN" altLang="en-GB" sz="2800" dirty="0">
                <a:latin typeface="Times New Roman" panose="02020603050405020304" pitchFamily="18" charset="0"/>
              </a:rPr>
              <a:t>，</a:t>
            </a:r>
            <a:r>
              <a:rPr lang="zh-CN" altLang="en-US" sz="2800" dirty="0">
                <a:latin typeface="Times New Roman" panose="02020603050405020304" pitchFamily="18" charset="0"/>
              </a:rPr>
              <a:t>快速性与稳定性之间存在矛盾。</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在选择参数 </a:t>
            </a:r>
            <a:r>
              <a:rPr lang="en-US" altLang="zh-CN" sz="2800" i="1" dirty="0">
                <a:latin typeface="Times New Roman" panose="02020603050405020304" pitchFamily="18" charset="0"/>
              </a:rPr>
              <a:t>K</a:t>
            </a:r>
            <a:r>
              <a:rPr lang="zh-CN" altLang="en-US" sz="2800" dirty="0">
                <a:latin typeface="Times New Roman" panose="02020603050405020304" pitchFamily="18" charset="0"/>
              </a:rPr>
              <a:t>时，须在快速性与稳定性之间取折衷。       </a:t>
            </a:r>
            <a:endParaRPr lang="zh-CN" altLang="en-US" sz="2800" dirty="0">
              <a:latin typeface="Times New Roman" panose="02020603050405020304" pitchFamily="18" charset="0"/>
            </a:endParaRPr>
          </a:p>
          <a:p>
            <a:pPr eaLnBrk="1" hangingPunct="1">
              <a:lnSpc>
                <a:spcPct val="90000"/>
              </a:lnSpc>
            </a:pPr>
            <a:endParaRPr lang="en-US" altLang="zh-CN" sz="2800" dirty="0">
              <a:latin typeface="Times New Roman" panose="02020603050405020304" pitchFamily="18" charset="0"/>
            </a:endParaRPr>
          </a:p>
        </p:txBody>
      </p:sp>
      <p:sp>
        <p:nvSpPr>
          <p:cNvPr id="23560"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554" name="Object 4"/>
          <p:cNvGraphicFramePr>
            <a:graphicFrameLocks noChangeAspect="1"/>
          </p:cNvGraphicFramePr>
          <p:nvPr/>
        </p:nvGraphicFramePr>
        <p:xfrm>
          <a:off x="1871662" y="1988840"/>
          <a:ext cx="4105275" cy="433388"/>
        </p:xfrm>
        <a:graphic>
          <a:graphicData uri="http://schemas.openxmlformats.org/presentationml/2006/ole">
            <mc:AlternateContent xmlns:mc="http://schemas.openxmlformats.org/markup-compatibility/2006">
              <mc:Choice xmlns:v="urn:schemas-microsoft-com:vml" Requires="v">
                <p:oleObj spid="_x0000_s22258" name="公式" r:id="rId1" imgW="2159000" imgH="228600" progId="Equation.3">
                  <p:embed/>
                </p:oleObj>
              </mc:Choice>
              <mc:Fallback>
                <p:oleObj name="公式" r:id="rId1" imgW="2159000" imgH="228600" progId="Equation.3">
                  <p:embed/>
                  <p:pic>
                    <p:nvPicPr>
                      <p:cNvPr id="0" name="图片 22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1988840"/>
                        <a:ext cx="410527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555" name="Object 6"/>
          <p:cNvGraphicFramePr>
            <a:graphicFrameLocks noChangeAspect="1"/>
          </p:cNvGraphicFramePr>
          <p:nvPr/>
        </p:nvGraphicFramePr>
        <p:xfrm>
          <a:off x="2483768" y="2571751"/>
          <a:ext cx="1008062" cy="474662"/>
        </p:xfrm>
        <a:graphic>
          <a:graphicData uri="http://schemas.openxmlformats.org/presentationml/2006/ole">
            <mc:AlternateContent xmlns:mc="http://schemas.openxmlformats.org/markup-compatibility/2006">
              <mc:Choice xmlns:v="urn:schemas-microsoft-com:vml" Requires="v">
                <p:oleObj spid="_x0000_s22259" name="公式" r:id="rId3" imgW="482600" imgH="228600" progId="Equation.3">
                  <p:embed/>
                </p:oleObj>
              </mc:Choice>
              <mc:Fallback>
                <p:oleObj name="公式" r:id="rId3" imgW="482600" imgH="228600" progId="Equation.3">
                  <p:embed/>
                  <p:pic>
                    <p:nvPicPr>
                      <p:cNvPr id="0" name="图片 222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571751"/>
                        <a:ext cx="100806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Rectangle 9"/>
          <p:cNvSpPr>
            <a:spLocks noChangeArrowheads="1"/>
          </p:cNvSpPr>
          <p:nvPr/>
        </p:nvSpPr>
        <p:spPr bwMode="auto">
          <a:xfrm>
            <a:off x="3916127" y="25892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chemeClr val="tx1"/>
                </a:solidFill>
                <a:cs typeface="Times New Roman" panose="02020603050405020304" pitchFamily="18" charset="0"/>
              </a:rPr>
              <a:t>（当</a:t>
            </a:r>
            <a:endParaRPr lang="zh-CN" altLang="en-US" sz="2400" dirty="0">
              <a:solidFill>
                <a:schemeClr val="tx1"/>
              </a:solidFill>
            </a:endParaRPr>
          </a:p>
        </p:txBody>
      </p:sp>
      <p:graphicFrame>
        <p:nvGraphicFramePr>
          <p:cNvPr id="23556" name="Object 8"/>
          <p:cNvGraphicFramePr>
            <a:graphicFrameLocks noChangeAspect="1"/>
          </p:cNvGraphicFramePr>
          <p:nvPr/>
        </p:nvGraphicFramePr>
        <p:xfrm>
          <a:off x="4709877" y="2476500"/>
          <a:ext cx="865187" cy="682625"/>
        </p:xfrm>
        <a:graphic>
          <a:graphicData uri="http://schemas.openxmlformats.org/presentationml/2006/ole">
            <mc:AlternateContent xmlns:mc="http://schemas.openxmlformats.org/markup-compatibility/2006">
              <mc:Choice xmlns:v="urn:schemas-microsoft-com:vml" Requires="v">
                <p:oleObj spid="_x0000_s22260" name="公式" r:id="rId5" imgW="495300" imgH="393700" progId="Equation.3">
                  <p:embed/>
                </p:oleObj>
              </mc:Choice>
              <mc:Fallback>
                <p:oleObj name="公式" r:id="rId5" imgW="495300" imgH="393700" progId="Equation.3">
                  <p:embed/>
                  <p:pic>
                    <p:nvPicPr>
                      <p:cNvPr id="0" name="图片 222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9877" y="2476500"/>
                        <a:ext cx="865187"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Rectangle 10"/>
          <p:cNvSpPr>
            <a:spLocks noChangeArrowheads="1"/>
          </p:cNvSpPr>
          <p:nvPr/>
        </p:nvSpPr>
        <p:spPr bwMode="auto">
          <a:xfrm>
            <a:off x="5652120" y="259715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chemeClr val="tx1"/>
                </a:solidFill>
                <a:cs typeface="Times New Roman" panose="02020603050405020304" pitchFamily="18" charset="0"/>
              </a:rPr>
              <a:t>时）</a:t>
            </a:r>
            <a:r>
              <a:rPr lang="zh-CN" altLang="en-US" sz="2400" dirty="0">
                <a:solidFill>
                  <a:schemeClr val="tx1"/>
                </a:solidFill>
              </a:rPr>
              <a:t> </a:t>
            </a:r>
            <a:endParaRPr lang="zh-CN" altLang="en-US" sz="2400" dirty="0">
              <a:solidFill>
                <a:schemeClr val="tx1"/>
              </a:solidFill>
            </a:endParaRPr>
          </a:p>
        </p:txBody>
      </p:sp>
      <p:sp>
        <p:nvSpPr>
          <p:cNvPr id="23564" name="Rectangle 12"/>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557" name="Object 11"/>
          <p:cNvGraphicFramePr>
            <a:graphicFrameLocks noChangeAspect="1"/>
          </p:cNvGraphicFramePr>
          <p:nvPr/>
        </p:nvGraphicFramePr>
        <p:xfrm>
          <a:off x="2843808" y="3573016"/>
          <a:ext cx="4895850" cy="442913"/>
        </p:xfrm>
        <a:graphic>
          <a:graphicData uri="http://schemas.openxmlformats.org/presentationml/2006/ole">
            <mc:AlternateContent xmlns:mc="http://schemas.openxmlformats.org/markup-compatibility/2006">
              <mc:Choice xmlns:v="urn:schemas-microsoft-com:vml" Requires="v">
                <p:oleObj spid="_x0000_s22261" name="Equation" r:id="rId7" imgW="2628900" imgH="241300" progId="Equation.DSMT4">
                  <p:embed/>
                </p:oleObj>
              </mc:Choice>
              <mc:Fallback>
                <p:oleObj name="Equation" r:id="rId7" imgW="2628900" imgH="241300" progId="Equation.DSMT4">
                  <p:embed/>
                  <p:pic>
                    <p:nvPicPr>
                      <p:cNvPr id="0" name="图片 222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3573016"/>
                        <a:ext cx="4895850" cy="442913"/>
                      </a:xfrm>
                      <a:prstGeom prst="rect">
                        <a:avLst/>
                      </a:prstGeom>
                      <a:noFill/>
                      <a:ln>
                        <a:solidFill>
                          <a:srgbClr val="C00000"/>
                        </a:solidFill>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4"/>
          <p:cNvSpPr txBox="1">
            <a:spLocks noGrp="1"/>
          </p:cNvSpPr>
          <p:nvPr/>
        </p:nvSpPr>
        <p:spPr>
          <a:xfrm>
            <a:off x="395288" y="6256338"/>
            <a:ext cx="1905000" cy="601662"/>
          </a:xfrm>
          <a:prstGeom prst="rect">
            <a:avLst/>
          </a:prstGeom>
          <a:noFill/>
          <a:ln w="9525">
            <a:noFill/>
          </a:ln>
        </p:spPr>
        <p:txBody>
          <a:bodyPr anchor="b" anchorCtr="0"/>
          <a:p>
            <a:pPr>
              <a:spcBef>
                <a:spcPct val="50000"/>
              </a:spcBef>
            </a:pPr>
            <a:fld id="{BB962C8B-B14F-4D97-AF65-F5344CB8AC3E}" type="datetime1">
              <a:rPr lang="zh-CN" altLang="en-US" sz="1400" b="1" dirty="0">
                <a:solidFill>
                  <a:srgbClr val="FFCC00"/>
                </a:solidFill>
                <a:latin typeface="Times New Roman" panose="02020603050405020304" pitchFamily="18" charset="0"/>
                <a:ea typeface="宋体" panose="02010600030101010101" pitchFamily="2" charset="-122"/>
              </a:rPr>
            </a:fld>
            <a:endParaRPr lang="zh-CN" altLang="en-US" sz="1400" b="1" dirty="0">
              <a:solidFill>
                <a:srgbClr val="FFCC00"/>
              </a:solidFill>
              <a:latin typeface="Times New Roman" panose="02020603050405020304" pitchFamily="18" charset="0"/>
              <a:ea typeface="宋体" panose="02010600030101010101" pitchFamily="2" charset="-122"/>
            </a:endParaRPr>
          </a:p>
        </p:txBody>
      </p:sp>
      <p:sp>
        <p:nvSpPr>
          <p:cNvPr id="56322" name="灯片编号占位符 5"/>
          <p:cNvSpPr txBox="1">
            <a:spLocks noGrp="1"/>
          </p:cNvSpPr>
          <p:nvPr/>
        </p:nvSpPr>
        <p:spPr>
          <a:xfrm>
            <a:off x="7048500" y="6532563"/>
            <a:ext cx="1905000" cy="325437"/>
          </a:xfrm>
          <a:prstGeom prst="rect">
            <a:avLst/>
          </a:prstGeom>
          <a:noFill/>
          <a:ln w="9525">
            <a:noFill/>
          </a:ln>
        </p:spPr>
        <p:txBody>
          <a:bodyPr anchor="b" anchorCtr="0"/>
          <a:p>
            <a:pPr algn="r">
              <a:spcBef>
                <a:spcPct val="50000"/>
              </a:spcBef>
            </a:pPr>
            <a:fld id="{9A0DB2DC-4C9A-4742-B13C-FB6460FD3503}" type="slidenum">
              <a:rPr lang="en-US" altLang="zh-CN" sz="1400" b="1" dirty="0">
                <a:solidFill>
                  <a:schemeClr val="bg1"/>
                </a:solidFill>
                <a:latin typeface="Times New Roman" panose="02020603050405020304" pitchFamily="18" charset="0"/>
                <a:ea typeface="宋体" panose="02010600030101010101" pitchFamily="2" charset="-122"/>
              </a:rPr>
            </a:fld>
            <a:endParaRPr lang="en-US" altLang="zh-CN" sz="1400" b="1" dirty="0">
              <a:solidFill>
                <a:schemeClr val="bg1"/>
              </a:solidFill>
              <a:latin typeface="Times New Roman" panose="02020603050405020304" pitchFamily="18" charset="0"/>
              <a:ea typeface="宋体" panose="02010600030101010101" pitchFamily="2" charset="-122"/>
            </a:endParaRPr>
          </a:p>
        </p:txBody>
      </p:sp>
      <p:sp>
        <p:nvSpPr>
          <p:cNvPr id="5" name="Rectangle 2"/>
          <p:cNvSpPr>
            <a:spLocks noGrp="1"/>
          </p:cNvSpPr>
          <p:nvPr>
            <p:ph type="title" idx="4294967295"/>
          </p:nvPr>
        </p:nvSpPr>
        <p:spPr>
          <a:xfrm>
            <a:off x="1023938" y="998538"/>
            <a:ext cx="7435850" cy="474662"/>
          </a:xfrm>
        </p:spPr>
        <p:txBody>
          <a:bodyPr wrap="square" lIns="91440" tIns="45720" rIns="91440" bIns="45720" anchor="b" anchorCtr="0">
            <a:spAutoFit/>
          </a:bodyPr>
          <a:p>
            <a:pPr eaLnBrk="1" hangingPunct="1"/>
            <a:r>
              <a:rPr lang="en-US" altLang="zh-CN" sz="2800" dirty="0">
                <a:latin typeface="Times New Roman" panose="02020603050405020304" pitchFamily="18" charset="0"/>
              </a:rPr>
              <a:t>K </a:t>
            </a:r>
            <a:r>
              <a:rPr lang="zh-CN" altLang="en-US" sz="2800" dirty="0">
                <a:latin typeface="Times New Roman" panose="02020603050405020304" pitchFamily="18" charset="0"/>
              </a:rPr>
              <a:t>与开环对数频率特性的关系</a:t>
            </a:r>
            <a:endParaRPr lang="zh-CN" altLang="en-US" sz="2800" dirty="0">
              <a:latin typeface="Times New Roman" panose="02020603050405020304" pitchFamily="18" charset="0"/>
            </a:endParaRPr>
          </a:p>
        </p:txBody>
      </p:sp>
      <p:pic>
        <p:nvPicPr>
          <p:cNvPr id="6" name="Picture 3" descr="2z13"/>
          <p:cNvPicPr>
            <a:picLocks noGrp="1" noChangeAspect="1"/>
          </p:cNvPicPr>
          <p:nvPr>
            <p:ph sz="half" idx="4294967295"/>
          </p:nvPr>
        </p:nvPicPr>
        <p:blipFill>
          <a:blip r:embed="rId1"/>
          <a:stretch>
            <a:fillRect/>
          </a:stretch>
        </p:blipFill>
        <p:spPr>
          <a:xfrm>
            <a:off x="530225" y="1673225"/>
            <a:ext cx="8147050" cy="4725988"/>
          </a:xfrm>
        </p:spPr>
      </p:pic>
      <p:grpSp>
        <p:nvGrpSpPr>
          <p:cNvPr id="2" name="Group 4"/>
          <p:cNvGrpSpPr/>
          <p:nvPr/>
        </p:nvGrpSpPr>
        <p:grpSpPr>
          <a:xfrm>
            <a:off x="1565275" y="3294063"/>
            <a:ext cx="6300788" cy="2970212"/>
            <a:chOff x="1066" y="1621"/>
            <a:chExt cx="3430" cy="1361"/>
          </a:xfrm>
        </p:grpSpPr>
        <p:sp>
          <p:nvSpPr>
            <p:cNvPr id="56326" name="Line 5"/>
            <p:cNvSpPr/>
            <p:nvPr/>
          </p:nvSpPr>
          <p:spPr>
            <a:xfrm>
              <a:off x="1066" y="1621"/>
              <a:ext cx="2693" cy="879"/>
            </a:xfrm>
            <a:prstGeom prst="line">
              <a:avLst/>
            </a:prstGeom>
            <a:ln w="76200" cap="flat" cmpd="sng">
              <a:solidFill>
                <a:srgbClr val="800080"/>
              </a:solidFill>
              <a:prstDash val="solid"/>
              <a:round/>
              <a:headEnd type="none" w="med" len="med"/>
              <a:tailEnd type="none" w="med" len="med"/>
            </a:ln>
          </p:spPr>
        </p:sp>
        <p:sp>
          <p:nvSpPr>
            <p:cNvPr id="56327" name="Line 6"/>
            <p:cNvSpPr/>
            <p:nvPr/>
          </p:nvSpPr>
          <p:spPr>
            <a:xfrm>
              <a:off x="3759" y="2500"/>
              <a:ext cx="737" cy="482"/>
            </a:xfrm>
            <a:prstGeom prst="line">
              <a:avLst/>
            </a:prstGeom>
            <a:ln w="76200" cap="flat" cmpd="sng">
              <a:solidFill>
                <a:srgbClr val="800080"/>
              </a:solidFill>
              <a:prstDash val="solid"/>
              <a:round/>
              <a:headEnd type="none" w="med" len="med"/>
              <a:tailEnd type="none" w="med" len="med"/>
            </a:ln>
          </p:spPr>
        </p:sp>
      </p:grpSp>
      <p:grpSp>
        <p:nvGrpSpPr>
          <p:cNvPr id="3" name="Group 7"/>
          <p:cNvGrpSpPr/>
          <p:nvPr/>
        </p:nvGrpSpPr>
        <p:grpSpPr>
          <a:xfrm>
            <a:off x="1700213" y="2482850"/>
            <a:ext cx="6119812" cy="2881313"/>
            <a:chOff x="1066" y="1621"/>
            <a:chExt cx="3430" cy="1361"/>
          </a:xfrm>
        </p:grpSpPr>
        <p:sp>
          <p:nvSpPr>
            <p:cNvPr id="56329" name="Line 8"/>
            <p:cNvSpPr/>
            <p:nvPr/>
          </p:nvSpPr>
          <p:spPr>
            <a:xfrm>
              <a:off x="1066" y="1621"/>
              <a:ext cx="2693" cy="879"/>
            </a:xfrm>
            <a:prstGeom prst="line">
              <a:avLst/>
            </a:prstGeom>
            <a:ln w="76200" cap="flat" cmpd="sng">
              <a:solidFill>
                <a:schemeClr val="hlink"/>
              </a:solidFill>
              <a:prstDash val="solid"/>
              <a:round/>
              <a:headEnd type="none" w="med" len="med"/>
              <a:tailEnd type="none" w="med" len="med"/>
            </a:ln>
          </p:spPr>
        </p:sp>
        <p:sp>
          <p:nvSpPr>
            <p:cNvPr id="56330" name="Line 9"/>
            <p:cNvSpPr/>
            <p:nvPr/>
          </p:nvSpPr>
          <p:spPr>
            <a:xfrm>
              <a:off x="3759" y="2500"/>
              <a:ext cx="737" cy="482"/>
            </a:xfrm>
            <a:prstGeom prst="line">
              <a:avLst/>
            </a:prstGeom>
            <a:ln w="76200" cap="flat" cmpd="sng">
              <a:solidFill>
                <a:schemeClr val="hlink"/>
              </a:solidFill>
              <a:prstDash val="solid"/>
              <a:round/>
              <a:headEnd type="none" w="med" len="med"/>
              <a:tailEnd type="none" w="med" len="med"/>
            </a:ln>
          </p:spPr>
        </p:sp>
      </p:grpSp>
      <p:grpSp>
        <p:nvGrpSpPr>
          <p:cNvPr id="4" name="Group 10"/>
          <p:cNvGrpSpPr/>
          <p:nvPr/>
        </p:nvGrpSpPr>
        <p:grpSpPr>
          <a:xfrm>
            <a:off x="2014538" y="2078038"/>
            <a:ext cx="5670550" cy="2655887"/>
            <a:chOff x="1066" y="1621"/>
            <a:chExt cx="3430" cy="1361"/>
          </a:xfrm>
        </p:grpSpPr>
        <p:sp>
          <p:nvSpPr>
            <p:cNvPr id="56332" name="Line 11"/>
            <p:cNvSpPr/>
            <p:nvPr/>
          </p:nvSpPr>
          <p:spPr>
            <a:xfrm>
              <a:off x="1066" y="1621"/>
              <a:ext cx="2693" cy="879"/>
            </a:xfrm>
            <a:prstGeom prst="line">
              <a:avLst/>
            </a:prstGeom>
            <a:ln w="76200" cap="flat" cmpd="sng">
              <a:solidFill>
                <a:srgbClr val="FF6600"/>
              </a:solidFill>
              <a:prstDash val="solid"/>
              <a:round/>
              <a:headEnd type="none" w="med" len="med"/>
              <a:tailEnd type="none" w="med" len="med"/>
            </a:ln>
          </p:spPr>
        </p:sp>
        <p:sp>
          <p:nvSpPr>
            <p:cNvPr id="56333" name="Line 12"/>
            <p:cNvSpPr/>
            <p:nvPr/>
          </p:nvSpPr>
          <p:spPr>
            <a:xfrm>
              <a:off x="3759" y="2500"/>
              <a:ext cx="737" cy="482"/>
            </a:xfrm>
            <a:prstGeom prst="line">
              <a:avLst/>
            </a:prstGeom>
            <a:ln w="76200" cap="flat" cmpd="sng">
              <a:solidFill>
                <a:srgbClr val="FF6600"/>
              </a:solidFill>
              <a:prstDash val="solid"/>
              <a:round/>
              <a:headEnd type="none" w="med" len="med"/>
              <a:tailEnd type="none" w="med" len="med"/>
            </a:ln>
          </p:spPr>
        </p:sp>
      </p:grpSp>
      <p:sp>
        <p:nvSpPr>
          <p:cNvPr id="469005" name="Line 13"/>
          <p:cNvSpPr/>
          <p:nvPr/>
        </p:nvSpPr>
        <p:spPr>
          <a:xfrm flipV="1">
            <a:off x="4849813" y="2798763"/>
            <a:ext cx="900112" cy="2386012"/>
          </a:xfrm>
          <a:prstGeom prst="line">
            <a:avLst/>
          </a:prstGeom>
          <a:ln w="76200" cap="flat" cmpd="sng">
            <a:solidFill>
              <a:srgbClr val="0000FF"/>
            </a:solidFill>
            <a:prstDash val="solid"/>
            <a:round/>
            <a:headEnd type="none" w="med" len="med"/>
            <a:tailEnd type="stealth" w="med" len="med"/>
          </a:ln>
        </p:spPr>
      </p:sp>
      <p:sp>
        <p:nvSpPr>
          <p:cNvPr id="469006" name="Oval 14"/>
          <p:cNvSpPr/>
          <p:nvPr/>
        </p:nvSpPr>
        <p:spPr>
          <a:xfrm>
            <a:off x="4462463" y="3519488"/>
            <a:ext cx="252412" cy="252412"/>
          </a:xfrm>
          <a:prstGeom prst="ellipse">
            <a:avLst/>
          </a:prstGeom>
          <a:solidFill>
            <a:schemeClr val="folHlink"/>
          </a:solidFill>
          <a:ln w="76200" cap="flat" cmpd="sng">
            <a:solidFill>
              <a:srgbClr val="00FF00"/>
            </a:solidFill>
            <a:prstDash val="solid"/>
            <a:round/>
            <a:headEnd type="none" w="med" len="med"/>
            <a:tailEnd type="none" w="med" len="med"/>
          </a:ln>
        </p:spPr>
        <p:txBody>
          <a:bodyPr wrap="none" anchor="ctr" anchorCtr="0"/>
          <a:p>
            <a:pPr algn="ctr">
              <a:lnSpc>
                <a:spcPct val="130000"/>
              </a:lnSpc>
            </a:pPr>
            <a:endParaRPr lang="zh-CN" altLang="en-US" sz="3200" dirty="0">
              <a:solidFill>
                <a:schemeClr val="hlink"/>
              </a:solidFill>
              <a:latin typeface="Times New Roman" panose="02020603050405020304" pitchFamily="18" charset="0"/>
              <a:ea typeface="华文行楷" panose="02010800040101010101" pitchFamily="2" charset="-122"/>
            </a:endParaRPr>
          </a:p>
        </p:txBody>
      </p:sp>
      <p:sp>
        <p:nvSpPr>
          <p:cNvPr id="469007" name="Line 15"/>
          <p:cNvSpPr/>
          <p:nvPr/>
        </p:nvSpPr>
        <p:spPr>
          <a:xfrm flipV="1">
            <a:off x="3365500" y="3159125"/>
            <a:ext cx="0" cy="495300"/>
          </a:xfrm>
          <a:prstGeom prst="line">
            <a:avLst/>
          </a:prstGeom>
          <a:ln w="76200" cap="flat" cmpd="sng">
            <a:solidFill>
              <a:srgbClr val="00FF00"/>
            </a:solidFill>
            <a:prstDash val="solid"/>
            <a:round/>
            <a:headEnd type="stealth" w="med" len="med"/>
            <a:tailEnd type="stealth" w="med" len="med"/>
          </a:ln>
        </p:spPr>
      </p:sp>
      <p:sp>
        <p:nvSpPr>
          <p:cNvPr id="469008" name="Oval 16"/>
          <p:cNvSpPr/>
          <p:nvPr/>
        </p:nvSpPr>
        <p:spPr>
          <a:xfrm>
            <a:off x="6353175" y="3519488"/>
            <a:ext cx="252413" cy="252412"/>
          </a:xfrm>
          <a:prstGeom prst="ellipse">
            <a:avLst/>
          </a:prstGeom>
          <a:solidFill>
            <a:schemeClr val="folHlink"/>
          </a:solidFill>
          <a:ln w="76200" cap="flat" cmpd="sng">
            <a:solidFill>
              <a:srgbClr val="00FF00"/>
            </a:solidFill>
            <a:prstDash val="solid"/>
            <a:round/>
            <a:headEnd type="none" w="med" len="med"/>
            <a:tailEnd type="none" w="med" len="med"/>
          </a:ln>
        </p:spPr>
        <p:txBody>
          <a:bodyPr wrap="none" anchor="ctr" anchorCtr="0"/>
          <a:p>
            <a:pPr algn="ctr">
              <a:lnSpc>
                <a:spcPct val="130000"/>
              </a:lnSpc>
            </a:pPr>
            <a:endParaRPr lang="zh-CN" altLang="en-US" sz="3200" dirty="0">
              <a:solidFill>
                <a:schemeClr val="hlink"/>
              </a:solidFill>
              <a:latin typeface="Times New Roman" panose="02020603050405020304" pitchFamily="18" charset="0"/>
              <a:ea typeface="华文行楷" panose="02010800040101010101" pitchFamily="2" charset="-122"/>
            </a:endParaRPr>
          </a:p>
        </p:txBody>
      </p:sp>
      <p:sp>
        <p:nvSpPr>
          <p:cNvPr id="469009" name="Line 17"/>
          <p:cNvSpPr/>
          <p:nvPr/>
        </p:nvSpPr>
        <p:spPr>
          <a:xfrm>
            <a:off x="6470650" y="3608388"/>
            <a:ext cx="0" cy="2160587"/>
          </a:xfrm>
          <a:prstGeom prst="line">
            <a:avLst/>
          </a:prstGeom>
          <a:ln w="76200" cap="flat" cmpd="sng">
            <a:solidFill>
              <a:schemeClr val="folHlink"/>
            </a:solidFill>
            <a:prstDash val="sysDot"/>
            <a:roun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9008"/>
                                        </p:tgtEl>
                                        <p:attrNameLst>
                                          <p:attrName>style.visibility</p:attrName>
                                        </p:attrNameLst>
                                      </p:cBhvr>
                                      <p:to>
                                        <p:strVal val="visible"/>
                                      </p:to>
                                    </p:set>
                                    <p:animEffect transition="in" filter="wipe(up)">
                                      <p:cBhvr>
                                        <p:cTn id="17" dur="500"/>
                                        <p:tgtEl>
                                          <p:spTgt spid="4690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69009"/>
                                        </p:tgtEl>
                                        <p:attrNameLst>
                                          <p:attrName>style.visibility</p:attrName>
                                        </p:attrNameLst>
                                      </p:cBhvr>
                                      <p:to>
                                        <p:strVal val="visible"/>
                                      </p:to>
                                    </p:set>
                                    <p:animEffect transition="in" filter="wipe(up)">
                                      <p:cBhvr>
                                        <p:cTn id="22" dur="500"/>
                                        <p:tgtEl>
                                          <p:spTgt spid="4690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9006"/>
                                        </p:tgtEl>
                                        <p:attrNameLst>
                                          <p:attrName>style.visibility</p:attrName>
                                        </p:attrNameLst>
                                      </p:cBhvr>
                                      <p:to>
                                        <p:strVal val="visible"/>
                                      </p:to>
                                    </p:set>
                                    <p:animEffect transition="in" filter="blinds(horizontal)">
                                      <p:cBhvr>
                                        <p:cTn id="32" dur="500"/>
                                        <p:tgtEl>
                                          <p:spTgt spid="46900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69007"/>
                                        </p:tgtEl>
                                        <p:attrNameLst>
                                          <p:attrName>style.visibility</p:attrName>
                                        </p:attrNameLst>
                                      </p:cBhvr>
                                      <p:to>
                                        <p:strVal val="visible"/>
                                      </p:to>
                                    </p:set>
                                    <p:animEffect transition="in" filter="dissolve">
                                      <p:cBhvr>
                                        <p:cTn id="37" dur="500"/>
                                        <p:tgtEl>
                                          <p:spTgt spid="4690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69005"/>
                                        </p:tgtEl>
                                        <p:attrNameLst>
                                          <p:attrName>style.visibility</p:attrName>
                                        </p:attrNameLst>
                                      </p:cBhvr>
                                      <p:to>
                                        <p:strVal val="visible"/>
                                      </p:to>
                                    </p:set>
                                    <p:animEffect transition="in" filter="wipe(left)">
                                      <p:cBhvr>
                                        <p:cTn id="52" dur="500"/>
                                        <p:tgtEl>
                                          <p:spTgt spid="469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69006" grpId="0" bldLvl="0" animBg="1"/>
      <p:bldP spid="46900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624116" y="548680"/>
            <a:ext cx="8162925" cy="641350"/>
          </a:xfrm>
        </p:spPr>
        <p:txBody>
          <a:bodyPr/>
          <a:lstStyle/>
          <a:p>
            <a:pPr eaLnBrk="1" hangingPunct="1"/>
            <a:r>
              <a:rPr lang="zh-CN" altLang="en-US" sz="3600" b="1" dirty="0">
                <a:latin typeface="Times New Roman" panose="02020603050405020304" pitchFamily="18" charset="0"/>
              </a:rPr>
              <a:t>（</a:t>
            </a:r>
            <a:r>
              <a:rPr lang="en-US" altLang="zh-CN" sz="3600" b="1" dirty="0">
                <a:latin typeface="Times New Roman" panose="02020603050405020304" pitchFamily="18" charset="0"/>
              </a:rPr>
              <a:t>1</a:t>
            </a:r>
            <a:r>
              <a:rPr lang="zh-CN" altLang="en-US" sz="3600" b="1" dirty="0">
                <a:latin typeface="Times New Roman" panose="02020603050405020304" pitchFamily="18" charset="0"/>
              </a:rPr>
              <a:t>）动态跟随性能指标</a:t>
            </a:r>
            <a:endParaRPr lang="zh-CN" altLang="en-US" sz="3600" b="1" dirty="0">
              <a:latin typeface="Times New Roman" panose="02020603050405020304" pitchFamily="18" charset="0"/>
            </a:endParaRPr>
          </a:p>
        </p:txBody>
      </p:sp>
      <p:sp>
        <p:nvSpPr>
          <p:cNvPr id="24582" name="Rectangle 4"/>
          <p:cNvSpPr>
            <a:spLocks noChangeArrowheads="1"/>
          </p:cNvSpPr>
          <p:nvPr/>
        </p:nvSpPr>
        <p:spPr bwMode="auto">
          <a:xfrm>
            <a:off x="684213" y="16288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Char char="n"/>
            </a:pPr>
            <a:r>
              <a:rPr lang="zh-CN" altLang="en-US" sz="2400" dirty="0">
                <a:solidFill>
                  <a:schemeClr val="tx1"/>
                </a:solidFill>
              </a:rPr>
              <a:t>典型</a:t>
            </a:r>
            <a:r>
              <a:rPr lang="en-US" altLang="zh-CN" sz="2400" dirty="0">
                <a:solidFill>
                  <a:schemeClr val="tx1"/>
                </a:solidFill>
              </a:rPr>
              <a:t>Ⅰ</a:t>
            </a:r>
            <a:r>
              <a:rPr lang="zh-CN" altLang="en-US" sz="2400" dirty="0">
                <a:solidFill>
                  <a:schemeClr val="tx1"/>
                </a:solidFill>
              </a:rPr>
              <a:t>型系统的闭环传递函数为</a:t>
            </a:r>
            <a:endParaRPr lang="zh-CN" altLang="en-US" sz="2400" dirty="0">
              <a:solidFill>
                <a:schemeClr val="tx1"/>
              </a:solidFill>
            </a:endParaRPr>
          </a:p>
          <a:p>
            <a:pPr algn="l" eaLnBrk="1" hangingPunct="1">
              <a:spcBef>
                <a:spcPct val="20000"/>
              </a:spcBef>
              <a:buClr>
                <a:schemeClr val="folHlink"/>
              </a:buClr>
              <a:buSzPct val="75000"/>
              <a:buFont typeface="Wingdings" panose="05000000000000000000" pitchFamily="2" charset="2"/>
              <a:buNone/>
            </a:pPr>
            <a:r>
              <a:rPr lang="zh-CN" altLang="en-US" sz="2400" dirty="0">
                <a:solidFill>
                  <a:schemeClr val="tx1"/>
                </a:solidFill>
              </a:rPr>
              <a:t>							        </a:t>
            </a:r>
            <a:endParaRPr lang="zh-CN" altLang="en-US" sz="2400" dirty="0">
              <a:solidFill>
                <a:schemeClr val="tx1"/>
              </a:solidFill>
            </a:endParaRPr>
          </a:p>
          <a:p>
            <a:pPr algn="l" eaLnBrk="1" hangingPunct="1">
              <a:spcBef>
                <a:spcPct val="20000"/>
              </a:spcBef>
              <a:buClr>
                <a:schemeClr val="folHlink"/>
              </a:buClr>
              <a:buSzPct val="75000"/>
              <a:buFont typeface="Wingdings" panose="05000000000000000000" pitchFamily="2" charset="2"/>
              <a:buNone/>
            </a:pPr>
            <a:r>
              <a:rPr lang="zh-CN" altLang="en-US" sz="2400" dirty="0">
                <a:solidFill>
                  <a:schemeClr val="tx1"/>
                </a:solidFill>
              </a:rPr>
              <a:t>                                                                            </a:t>
            </a:r>
            <a:endParaRPr lang="zh-CN" altLang="en-US" sz="2400" dirty="0">
              <a:solidFill>
                <a:schemeClr val="tx1"/>
              </a:solidFill>
            </a:endParaRPr>
          </a:p>
          <a:p>
            <a:pPr algn="l" eaLnBrk="1" hangingPunct="1">
              <a:spcBef>
                <a:spcPct val="20000"/>
              </a:spcBef>
              <a:buClr>
                <a:schemeClr val="folHlink"/>
              </a:buClr>
              <a:buSzPct val="75000"/>
              <a:buFont typeface="Wingdings" panose="05000000000000000000" pitchFamily="2" charset="2"/>
              <a:buNone/>
            </a:pPr>
            <a:r>
              <a:rPr lang="zh-CN" altLang="en-US" sz="2400" dirty="0">
                <a:solidFill>
                  <a:schemeClr val="tx1"/>
                </a:solidFill>
              </a:rPr>
              <a:t>                                                                                （</a:t>
            </a:r>
            <a:r>
              <a:rPr lang="en-US" altLang="zh-CN" sz="2400" dirty="0">
                <a:solidFill>
                  <a:schemeClr val="tx1"/>
                </a:solidFill>
              </a:rPr>
              <a:t>4-12</a:t>
            </a:r>
            <a:r>
              <a:rPr lang="zh-CN" altLang="en-US" sz="2400" dirty="0">
                <a:solidFill>
                  <a:schemeClr val="tx1"/>
                </a:solidFill>
              </a:rPr>
              <a:t>）</a:t>
            </a:r>
            <a:endParaRPr lang="zh-CN" altLang="en-US" sz="2400" dirty="0">
              <a:solidFill>
                <a:schemeClr val="tx1"/>
              </a:solidFill>
            </a:endParaRPr>
          </a:p>
          <a:p>
            <a:pPr algn="l" eaLnBrk="1" hangingPunct="1">
              <a:spcBef>
                <a:spcPct val="20000"/>
              </a:spcBef>
              <a:buClr>
                <a:schemeClr val="folHlink"/>
              </a:buClr>
              <a:buSzPct val="75000"/>
              <a:buFont typeface="Wingdings" panose="05000000000000000000" pitchFamily="2" charset="2"/>
              <a:buNone/>
            </a:pPr>
            <a:r>
              <a:rPr lang="zh-CN" altLang="en-US" sz="2400" dirty="0">
                <a:solidFill>
                  <a:schemeClr val="tx1"/>
                </a:solidFill>
              </a:rPr>
              <a:t>	式中，	  </a:t>
            </a:r>
            <a:r>
              <a:rPr lang="en-US" altLang="zh-CN" sz="2400" dirty="0">
                <a:solidFill>
                  <a:schemeClr val="tx1"/>
                </a:solidFill>
              </a:rPr>
              <a:t>——</a:t>
            </a:r>
            <a:r>
              <a:rPr lang="zh-CN" altLang="en-US" sz="2400" dirty="0">
                <a:solidFill>
                  <a:schemeClr val="tx1"/>
                </a:solidFill>
              </a:rPr>
              <a:t>自然振荡角频率；              </a:t>
            </a:r>
            <a:r>
              <a:rPr lang="en-US" altLang="zh-CN" sz="2400" dirty="0">
                <a:solidFill>
                  <a:schemeClr val="tx1"/>
                </a:solidFill>
              </a:rPr>
              <a:t>——</a:t>
            </a:r>
            <a:r>
              <a:rPr lang="zh-CN" altLang="en-US" sz="2400" dirty="0">
                <a:solidFill>
                  <a:schemeClr val="tx1"/>
                </a:solidFill>
              </a:rPr>
              <a:t>阻尼比。</a:t>
            </a:r>
            <a:endParaRPr lang="zh-CN" altLang="en-US" sz="2400" dirty="0">
              <a:solidFill>
                <a:schemeClr val="tx1"/>
              </a:solidFill>
            </a:endParaRPr>
          </a:p>
          <a:p>
            <a:pPr lvl="1" algn="l" eaLnBrk="1" hangingPunct="1">
              <a:spcBef>
                <a:spcPct val="20000"/>
              </a:spcBef>
              <a:buClr>
                <a:schemeClr val="folHlink"/>
              </a:buClr>
              <a:buSzPct val="70000"/>
              <a:buFont typeface="Wingdings" panose="05000000000000000000" pitchFamily="2" charset="2"/>
              <a:buChar char="n"/>
            </a:pPr>
            <a:r>
              <a:rPr lang="zh-CN" altLang="en-US" sz="2400" i="1" dirty="0">
                <a:solidFill>
                  <a:schemeClr val="tx1"/>
                </a:solidFill>
                <a:sym typeface="Symbol" panose="05050102010706020507" pitchFamily="18" charset="2"/>
              </a:rPr>
              <a:t> </a:t>
            </a:r>
            <a:r>
              <a:rPr lang="en-US" altLang="zh-CN" sz="2400" i="1" dirty="0">
                <a:solidFill>
                  <a:schemeClr val="tx1"/>
                </a:solidFill>
                <a:sym typeface="Symbol" panose="05050102010706020507" pitchFamily="18" charset="2"/>
              </a:rPr>
              <a:t>&lt;</a:t>
            </a:r>
            <a:r>
              <a:rPr lang="en-US" altLang="zh-CN" sz="2400" dirty="0">
                <a:solidFill>
                  <a:schemeClr val="tx1"/>
                </a:solidFill>
                <a:sym typeface="Symbol" panose="05050102010706020507" pitchFamily="18" charset="2"/>
              </a:rPr>
              <a:t>1</a:t>
            </a:r>
            <a:r>
              <a:rPr lang="zh-CN" altLang="en-US" sz="2400" dirty="0">
                <a:solidFill>
                  <a:schemeClr val="tx1"/>
                </a:solidFill>
              </a:rPr>
              <a:t>，欠阻尼的振荡特性，</a:t>
            </a:r>
            <a:endParaRPr lang="zh-CN" altLang="en-US" sz="2400" dirty="0">
              <a:solidFill>
                <a:schemeClr val="tx1"/>
              </a:solidFill>
            </a:endParaRPr>
          </a:p>
          <a:p>
            <a:pPr lvl="1" algn="l" eaLnBrk="1" hangingPunct="1">
              <a:spcBef>
                <a:spcPct val="20000"/>
              </a:spcBef>
              <a:buClr>
                <a:schemeClr val="folHlink"/>
              </a:buClr>
              <a:buSzPct val="70000"/>
              <a:buFont typeface="Wingdings" panose="05000000000000000000" pitchFamily="2" charset="2"/>
              <a:buChar char="n"/>
            </a:pPr>
            <a:r>
              <a:rPr lang="zh-CN" altLang="en-US" sz="2400" dirty="0">
                <a:solidFill>
                  <a:schemeClr val="tx1"/>
                </a:solidFill>
              </a:rPr>
              <a:t> </a:t>
            </a:r>
            <a:r>
              <a:rPr lang="zh-CN" altLang="en-US" sz="2400" i="1" dirty="0">
                <a:solidFill>
                  <a:schemeClr val="tx1"/>
                </a:solidFill>
                <a:sym typeface="Symbol" panose="05050102010706020507" pitchFamily="18" charset="2"/>
              </a:rPr>
              <a:t> </a:t>
            </a:r>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1</a:t>
            </a:r>
            <a:r>
              <a:rPr lang="zh-CN" altLang="en-US" sz="2400" dirty="0">
                <a:solidFill>
                  <a:schemeClr val="tx1"/>
                </a:solidFill>
              </a:rPr>
              <a:t>，过阻尼的单调特性；</a:t>
            </a:r>
            <a:endParaRPr lang="zh-CN" altLang="en-US" sz="2400" dirty="0">
              <a:solidFill>
                <a:schemeClr val="tx1"/>
              </a:solidFill>
            </a:endParaRPr>
          </a:p>
          <a:p>
            <a:pPr lvl="1" algn="l" eaLnBrk="1" hangingPunct="1">
              <a:spcBef>
                <a:spcPct val="20000"/>
              </a:spcBef>
              <a:buClr>
                <a:schemeClr val="folHlink"/>
              </a:buClr>
              <a:buSzPct val="70000"/>
              <a:buFont typeface="Wingdings" panose="05000000000000000000" pitchFamily="2" charset="2"/>
              <a:buChar char="n"/>
            </a:pPr>
            <a:r>
              <a:rPr lang="zh-CN" altLang="en-US" sz="2400" dirty="0">
                <a:solidFill>
                  <a:schemeClr val="tx1"/>
                </a:solidFill>
              </a:rPr>
              <a:t> </a:t>
            </a:r>
            <a:r>
              <a:rPr lang="zh-CN" altLang="en-US" sz="2400" i="1"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 1</a:t>
            </a:r>
            <a:r>
              <a:rPr lang="zh-CN" altLang="en-US" sz="2400" dirty="0">
                <a:solidFill>
                  <a:schemeClr val="tx1"/>
                </a:solidFill>
              </a:rPr>
              <a:t>，临界阻尼。     </a:t>
            </a:r>
            <a:endParaRPr lang="zh-CN" altLang="en-US" sz="2400" dirty="0">
              <a:solidFill>
                <a:schemeClr val="tx1"/>
              </a:solidFill>
            </a:endParaRPr>
          </a:p>
          <a:p>
            <a:pPr algn="l" eaLnBrk="1" hangingPunct="1">
              <a:spcBef>
                <a:spcPct val="20000"/>
              </a:spcBef>
              <a:buClr>
                <a:schemeClr val="folHlink"/>
              </a:buClr>
              <a:buSzPct val="75000"/>
              <a:buFont typeface="Wingdings" panose="05000000000000000000" pitchFamily="2" charset="2"/>
              <a:buChar char="n"/>
            </a:pPr>
            <a:r>
              <a:rPr lang="zh-CN" altLang="en-US" sz="2400" dirty="0">
                <a:solidFill>
                  <a:schemeClr val="tx1"/>
                </a:solidFill>
              </a:rPr>
              <a:t>过阻尼动态响应较慢，一般把系统设计成欠阻尼，即  </a:t>
            </a:r>
            <a:r>
              <a:rPr lang="en-US" altLang="zh-CN" sz="2400" dirty="0">
                <a:solidFill>
                  <a:schemeClr val="tx1"/>
                </a:solidFill>
              </a:rPr>
              <a:t>0</a:t>
            </a:r>
            <a:r>
              <a:rPr lang="en-US" altLang="zh-CN" sz="2400" i="1" dirty="0">
                <a:solidFill>
                  <a:schemeClr val="tx1"/>
                </a:solidFill>
                <a:sym typeface="Symbol" panose="05050102010706020507" pitchFamily="18" charset="2"/>
              </a:rPr>
              <a:t>&lt;</a:t>
            </a:r>
            <a:r>
              <a:rPr lang="en-US" altLang="zh-CN" sz="2400" dirty="0">
                <a:solidFill>
                  <a:schemeClr val="tx1"/>
                </a:solidFill>
              </a:rPr>
              <a:t> </a:t>
            </a:r>
            <a:r>
              <a:rPr lang="en-US" altLang="zh-CN" sz="2400" i="1" dirty="0">
                <a:solidFill>
                  <a:schemeClr val="tx1"/>
                </a:solidFill>
                <a:sym typeface="Symbol" panose="05050102010706020507" pitchFamily="18" charset="2"/>
              </a:rPr>
              <a:t> &lt; </a:t>
            </a:r>
            <a:r>
              <a:rPr lang="en-US" altLang="zh-CN" sz="2400" dirty="0">
                <a:solidFill>
                  <a:schemeClr val="tx1"/>
                </a:solidFill>
                <a:sym typeface="Symbol" panose="05050102010706020507" pitchFamily="18" charset="2"/>
              </a:rPr>
              <a:t>1</a:t>
            </a:r>
            <a:r>
              <a:rPr lang="zh-CN" altLang="en-US" sz="2400" dirty="0">
                <a:solidFill>
                  <a:schemeClr val="tx1"/>
                </a:solidFill>
                <a:sym typeface="Symbol" panose="05050102010706020507" pitchFamily="18" charset="2"/>
              </a:rPr>
              <a:t>。</a:t>
            </a:r>
            <a:endParaRPr lang="zh-CN" altLang="en-US" sz="2400" dirty="0">
              <a:solidFill>
                <a:schemeClr val="tx1"/>
              </a:solidFill>
              <a:sym typeface="Symbol" panose="05050102010706020507" pitchFamily="18" charset="2"/>
            </a:endParaRPr>
          </a:p>
          <a:p>
            <a:pPr algn="l" eaLnBrk="1" hangingPunct="1">
              <a:spcBef>
                <a:spcPct val="20000"/>
              </a:spcBef>
              <a:buClr>
                <a:schemeClr val="folHlink"/>
              </a:buClr>
              <a:buSzPct val="75000"/>
              <a:buFont typeface="Wingdings" panose="05000000000000000000" pitchFamily="2" charset="2"/>
              <a:buChar char="n"/>
            </a:pPr>
            <a:endParaRPr lang="en-US" altLang="zh-CN" sz="2400" dirty="0">
              <a:solidFill>
                <a:schemeClr val="tx1"/>
              </a:solidFill>
            </a:endParaRPr>
          </a:p>
        </p:txBody>
      </p:sp>
      <p:sp>
        <p:nvSpPr>
          <p:cNvPr id="24583" name="Rectangle 6"/>
          <p:cNvSpPr>
            <a:spLocks noChangeArrowheads="1"/>
          </p:cNvSpPr>
          <p:nvPr/>
        </p:nvSpPr>
        <p:spPr bwMode="auto">
          <a:xfrm>
            <a:off x="0" y="299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578" name="Object 5"/>
          <p:cNvGraphicFramePr>
            <a:graphicFrameLocks noChangeAspect="1"/>
          </p:cNvGraphicFramePr>
          <p:nvPr/>
        </p:nvGraphicFramePr>
        <p:xfrm>
          <a:off x="900113" y="2363788"/>
          <a:ext cx="6048375" cy="1209675"/>
        </p:xfrm>
        <a:graphic>
          <a:graphicData uri="http://schemas.openxmlformats.org/presentationml/2006/ole">
            <mc:AlternateContent xmlns:mc="http://schemas.openxmlformats.org/markup-compatibility/2006">
              <mc:Choice xmlns:v="urn:schemas-microsoft-com:vml" Requires="v">
                <p:oleObj spid="_x0000_s23094" name="公式" r:id="rId1" imgW="4191000" imgH="838200" progId="Equation.3">
                  <p:embed/>
                </p:oleObj>
              </mc:Choice>
              <mc:Fallback>
                <p:oleObj name="公式" r:id="rId1" imgW="4191000" imgH="838200" progId="Equation.3">
                  <p:embed/>
                  <p:pic>
                    <p:nvPicPr>
                      <p:cNvPr id="0" name="图片 230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63788"/>
                        <a:ext cx="604837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4" name="Rectangle 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579" name="Object 7"/>
          <p:cNvGraphicFramePr>
            <a:graphicFrameLocks noChangeAspect="1"/>
          </p:cNvGraphicFramePr>
          <p:nvPr/>
        </p:nvGraphicFramePr>
        <p:xfrm>
          <a:off x="1908175" y="3616325"/>
          <a:ext cx="792163" cy="547688"/>
        </p:xfrm>
        <a:graphic>
          <a:graphicData uri="http://schemas.openxmlformats.org/presentationml/2006/ole">
            <mc:AlternateContent xmlns:mc="http://schemas.openxmlformats.org/markup-compatibility/2006">
              <mc:Choice xmlns:v="urn:schemas-microsoft-com:vml" Requires="v">
                <p:oleObj spid="_x0000_s23095" name="公式" r:id="rId3" imgW="647700" imgH="444500" progId="Equation.3">
                  <p:embed/>
                </p:oleObj>
              </mc:Choice>
              <mc:Fallback>
                <p:oleObj name="公式" r:id="rId3" imgW="647700" imgH="444500" progId="Equation.3">
                  <p:embed/>
                  <p:pic>
                    <p:nvPicPr>
                      <p:cNvPr id="0" name="图片 23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616325"/>
                        <a:ext cx="7921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10"/>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580" name="Object 9"/>
          <p:cNvGraphicFramePr>
            <a:graphicFrameLocks noChangeAspect="1"/>
          </p:cNvGraphicFramePr>
          <p:nvPr/>
        </p:nvGraphicFramePr>
        <p:xfrm>
          <a:off x="5724525" y="3614738"/>
          <a:ext cx="935038" cy="549275"/>
        </p:xfrm>
        <a:graphic>
          <a:graphicData uri="http://schemas.openxmlformats.org/presentationml/2006/ole">
            <mc:AlternateContent xmlns:mc="http://schemas.openxmlformats.org/markup-compatibility/2006">
              <mc:Choice xmlns:v="urn:schemas-microsoft-com:vml" Requires="v">
                <p:oleObj spid="_x0000_s23096" name="公式" r:id="rId5" imgW="761365" imgH="444500" progId="Equation.3">
                  <p:embed/>
                </p:oleObj>
              </mc:Choice>
              <mc:Fallback>
                <p:oleObj name="公式" r:id="rId5" imgW="761365" imgH="444500" progId="Equation.3">
                  <p:embed/>
                  <p:pic>
                    <p:nvPicPr>
                      <p:cNvPr id="0" name="图片 23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614738"/>
                        <a:ext cx="93503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14400" y="52578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a:solidFill>
                  <a:srgbClr val="0A0A0E"/>
                </a:solidFill>
              </a:rPr>
              <a:t>a) </a:t>
            </a:r>
            <a:r>
              <a:rPr lang="zh-CN" altLang="en-US">
                <a:solidFill>
                  <a:srgbClr val="0A0A0E"/>
                </a:solidFill>
              </a:rPr>
              <a:t>理想的快速起动过程</a:t>
            </a:r>
            <a:endParaRPr lang="zh-CN" altLang="en-US">
              <a:solidFill>
                <a:srgbClr val="0A0A0E"/>
              </a:solidFill>
            </a:endParaRPr>
          </a:p>
        </p:txBody>
      </p:sp>
      <p:sp>
        <p:nvSpPr>
          <p:cNvPr id="106499" name="Line 3"/>
          <p:cNvSpPr>
            <a:spLocks noChangeShapeType="1"/>
          </p:cNvSpPr>
          <p:nvPr/>
        </p:nvSpPr>
        <p:spPr bwMode="auto">
          <a:xfrm>
            <a:off x="1066800" y="2819400"/>
            <a:ext cx="990600" cy="0"/>
          </a:xfrm>
          <a:prstGeom prst="line">
            <a:avLst/>
          </a:prstGeom>
          <a:noFill/>
          <a:ln w="28575">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nvGrpSpPr>
          <p:cNvPr id="106500" name="Group 4"/>
          <p:cNvGrpSpPr/>
          <p:nvPr/>
        </p:nvGrpSpPr>
        <p:grpSpPr bwMode="auto">
          <a:xfrm>
            <a:off x="1066800" y="3200400"/>
            <a:ext cx="2514600" cy="1295400"/>
            <a:chOff x="3456" y="2006"/>
            <a:chExt cx="1584" cy="816"/>
          </a:xfrm>
        </p:grpSpPr>
        <p:sp>
          <p:nvSpPr>
            <p:cNvPr id="106536" name="Line 5"/>
            <p:cNvSpPr>
              <a:spLocks noChangeShapeType="1"/>
            </p:cNvSpPr>
            <p:nvPr/>
          </p:nvSpPr>
          <p:spPr bwMode="auto">
            <a:xfrm flipV="1">
              <a:off x="3456" y="2006"/>
              <a:ext cx="624" cy="816"/>
            </a:xfrm>
            <a:prstGeom prst="line">
              <a:avLst/>
            </a:prstGeom>
            <a:noFill/>
            <a:ln w="28575">
              <a:solidFill>
                <a:srgbClr val="00CC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6537" name="Line 6"/>
            <p:cNvSpPr>
              <a:spLocks noChangeShapeType="1"/>
            </p:cNvSpPr>
            <p:nvPr/>
          </p:nvSpPr>
          <p:spPr bwMode="auto">
            <a:xfrm>
              <a:off x="4080" y="2016"/>
              <a:ext cx="960" cy="0"/>
            </a:xfrm>
            <a:prstGeom prst="line">
              <a:avLst/>
            </a:prstGeom>
            <a:noFill/>
            <a:ln w="28575">
              <a:solidFill>
                <a:srgbClr val="00CC00"/>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06501" name="Text Box 7"/>
          <p:cNvSpPr txBox="1">
            <a:spLocks noChangeArrowheads="1"/>
          </p:cNvSpPr>
          <p:nvPr/>
        </p:nvSpPr>
        <p:spPr bwMode="auto">
          <a:xfrm>
            <a:off x="2819400" y="367347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I</a:t>
            </a:r>
            <a:r>
              <a:rPr lang="en-US" altLang="zh-CN" baseline="-25000">
                <a:solidFill>
                  <a:schemeClr val="tx1"/>
                </a:solidFill>
              </a:rPr>
              <a:t>dL</a:t>
            </a:r>
            <a:endParaRPr lang="en-US" altLang="zh-CN" baseline="-25000">
              <a:solidFill>
                <a:schemeClr val="tx1"/>
              </a:solidFill>
            </a:endParaRPr>
          </a:p>
        </p:txBody>
      </p:sp>
      <p:sp>
        <p:nvSpPr>
          <p:cNvPr id="106502" name="Text Box 8"/>
          <p:cNvSpPr txBox="1">
            <a:spLocks noChangeArrowheads="1"/>
          </p:cNvSpPr>
          <p:nvPr/>
        </p:nvSpPr>
        <p:spPr bwMode="auto">
          <a:xfrm>
            <a:off x="2819400" y="2819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n</a:t>
            </a:r>
            <a:endParaRPr lang="en-US" altLang="zh-CN" i="1" baseline="-25000">
              <a:solidFill>
                <a:schemeClr val="tx1"/>
              </a:solidFill>
            </a:endParaRPr>
          </a:p>
        </p:txBody>
      </p:sp>
      <p:grpSp>
        <p:nvGrpSpPr>
          <p:cNvPr id="106503" name="Group 9"/>
          <p:cNvGrpSpPr/>
          <p:nvPr/>
        </p:nvGrpSpPr>
        <p:grpSpPr bwMode="auto">
          <a:xfrm>
            <a:off x="685800" y="2133600"/>
            <a:ext cx="3124200" cy="2759075"/>
            <a:chOff x="3216" y="1334"/>
            <a:chExt cx="1968" cy="1738"/>
          </a:xfrm>
        </p:grpSpPr>
        <p:sp>
          <p:nvSpPr>
            <p:cNvPr id="106531" name="Line 10"/>
            <p:cNvSpPr>
              <a:spLocks noChangeShapeType="1"/>
            </p:cNvSpPr>
            <p:nvPr/>
          </p:nvSpPr>
          <p:spPr bwMode="auto">
            <a:xfrm flipV="1">
              <a:off x="3456" y="1382"/>
              <a:ext cx="0" cy="1440"/>
            </a:xfrm>
            <a:prstGeom prst="line">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32" name="Line 11"/>
            <p:cNvSpPr>
              <a:spLocks noChangeShapeType="1"/>
            </p:cNvSpPr>
            <p:nvPr/>
          </p:nvSpPr>
          <p:spPr bwMode="auto">
            <a:xfrm>
              <a:off x="3456" y="2821"/>
              <a:ext cx="1680" cy="0"/>
            </a:xfrm>
            <a:prstGeom prst="line">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33" name="Text Box 12"/>
            <p:cNvSpPr txBox="1">
              <a:spLocks noChangeArrowheads="1"/>
            </p:cNvSpPr>
            <p:nvPr/>
          </p:nvSpPr>
          <p:spPr bwMode="auto">
            <a:xfrm>
              <a:off x="4992" y="282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t</a:t>
              </a:r>
              <a:endParaRPr lang="en-US" altLang="zh-CN" i="1">
                <a:solidFill>
                  <a:schemeClr val="tx1"/>
                </a:solidFill>
              </a:endParaRPr>
            </a:p>
          </p:txBody>
        </p:sp>
        <p:sp>
          <p:nvSpPr>
            <p:cNvPr id="106534" name="Text Box 13"/>
            <p:cNvSpPr txBox="1">
              <a:spLocks noChangeArrowheads="1"/>
            </p:cNvSpPr>
            <p:nvPr/>
          </p:nvSpPr>
          <p:spPr bwMode="auto">
            <a:xfrm>
              <a:off x="3216" y="133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I</a:t>
              </a:r>
              <a:r>
                <a:rPr lang="en-US" altLang="zh-CN" baseline="-25000">
                  <a:solidFill>
                    <a:schemeClr val="tx1"/>
                  </a:solidFill>
                </a:rPr>
                <a:t>d</a:t>
              </a:r>
              <a:endParaRPr lang="en-US" altLang="zh-CN" baseline="-25000">
                <a:solidFill>
                  <a:schemeClr val="tx1"/>
                </a:solidFill>
              </a:endParaRPr>
            </a:p>
          </p:txBody>
        </p:sp>
        <p:sp>
          <p:nvSpPr>
            <p:cNvPr id="106535" name="Text Box 14"/>
            <p:cNvSpPr txBox="1">
              <a:spLocks noChangeArrowheads="1"/>
            </p:cNvSpPr>
            <p:nvPr/>
          </p:nvSpPr>
          <p:spPr bwMode="auto">
            <a:xfrm>
              <a:off x="3301" y="281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O</a:t>
              </a:r>
              <a:endParaRPr lang="en-US" altLang="zh-CN" i="1">
                <a:solidFill>
                  <a:schemeClr val="tx1"/>
                </a:solidFill>
              </a:endParaRPr>
            </a:p>
          </p:txBody>
        </p:sp>
      </p:grpSp>
      <p:sp>
        <p:nvSpPr>
          <p:cNvPr id="106504" name="Line 15"/>
          <p:cNvSpPr>
            <a:spLocks noChangeShapeType="1"/>
          </p:cNvSpPr>
          <p:nvPr/>
        </p:nvSpPr>
        <p:spPr bwMode="auto">
          <a:xfrm>
            <a:off x="2057400" y="2819400"/>
            <a:ext cx="0" cy="1295400"/>
          </a:xfrm>
          <a:prstGeom prst="line">
            <a:avLst/>
          </a:prstGeom>
          <a:noFill/>
          <a:ln w="28575">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6505" name="Line 16"/>
          <p:cNvSpPr>
            <a:spLocks noChangeShapeType="1"/>
          </p:cNvSpPr>
          <p:nvPr/>
        </p:nvSpPr>
        <p:spPr bwMode="auto">
          <a:xfrm>
            <a:off x="2057400" y="4125913"/>
            <a:ext cx="1447800" cy="0"/>
          </a:xfrm>
          <a:prstGeom prst="line">
            <a:avLst/>
          </a:prstGeom>
          <a:noFill/>
          <a:ln w="28575">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6506" name="Text Box 17"/>
          <p:cNvSpPr txBox="1">
            <a:spLocks noChangeArrowheads="1"/>
          </p:cNvSpPr>
          <p:nvPr/>
        </p:nvSpPr>
        <p:spPr bwMode="auto">
          <a:xfrm>
            <a:off x="1295400" y="237807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I</a:t>
            </a:r>
            <a:r>
              <a:rPr lang="en-US" altLang="zh-CN" baseline="-25000">
                <a:solidFill>
                  <a:schemeClr val="tx1"/>
                </a:solidFill>
              </a:rPr>
              <a:t>dm</a:t>
            </a:r>
            <a:endParaRPr lang="en-US" altLang="zh-CN" baseline="-25000">
              <a:solidFill>
                <a:schemeClr val="tx1"/>
              </a:solidFill>
            </a:endParaRPr>
          </a:p>
        </p:txBody>
      </p:sp>
      <p:sp>
        <p:nvSpPr>
          <p:cNvPr id="106507" name="Text Box 18"/>
          <p:cNvSpPr txBox="1">
            <a:spLocks noChangeArrowheads="1"/>
          </p:cNvSpPr>
          <p:nvPr/>
        </p:nvSpPr>
        <p:spPr bwMode="auto">
          <a:xfrm>
            <a:off x="4267200" y="52578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a:solidFill>
                  <a:srgbClr val="0A0A0E"/>
                </a:solidFill>
              </a:rPr>
              <a:t>b) </a:t>
            </a:r>
            <a:r>
              <a:rPr lang="zh-CN" altLang="en-US">
                <a:solidFill>
                  <a:srgbClr val="0A0A0E"/>
                </a:solidFill>
              </a:rPr>
              <a:t>带电流截止负反馈的单闭环调速系统</a:t>
            </a:r>
            <a:endParaRPr lang="zh-CN" altLang="en-US">
              <a:solidFill>
                <a:srgbClr val="0A0A0E"/>
              </a:solidFill>
            </a:endParaRPr>
          </a:p>
        </p:txBody>
      </p:sp>
      <p:sp>
        <p:nvSpPr>
          <p:cNvPr id="106508" name="Text Box 20"/>
          <p:cNvSpPr txBox="1">
            <a:spLocks noChangeArrowheads="1"/>
          </p:cNvSpPr>
          <p:nvPr/>
        </p:nvSpPr>
        <p:spPr bwMode="auto">
          <a:xfrm>
            <a:off x="1066800" y="21494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i="1">
                <a:solidFill>
                  <a:schemeClr val="tx1"/>
                </a:solidFill>
              </a:rPr>
              <a:t>n</a:t>
            </a:r>
            <a:endParaRPr lang="en-US" altLang="zh-CN" i="1" baseline="-25000">
              <a:solidFill>
                <a:schemeClr val="tx1"/>
              </a:solidFill>
            </a:endParaRPr>
          </a:p>
        </p:txBody>
      </p:sp>
      <p:sp>
        <p:nvSpPr>
          <p:cNvPr id="106509" name="Rectangle 21"/>
          <p:cNvSpPr>
            <a:spLocks noGrp="1" noChangeArrowheads="1"/>
          </p:cNvSpPr>
          <p:nvPr>
            <p:ph type="title"/>
          </p:nvPr>
        </p:nvSpPr>
        <p:spPr>
          <a:xfrm>
            <a:off x="871538" y="922338"/>
            <a:ext cx="8162925" cy="701675"/>
          </a:xfrm>
        </p:spPr>
        <p:txBody>
          <a:bodyPr/>
          <a:lstStyle/>
          <a:p>
            <a:pPr eaLnBrk="1" hangingPunct="1"/>
            <a:r>
              <a:rPr lang="en-US" altLang="zh-CN"/>
              <a:t> </a:t>
            </a:r>
            <a:r>
              <a:rPr lang="zh-CN" altLang="en-US"/>
              <a:t>理想的起动过程</a:t>
            </a:r>
            <a:endParaRPr lang="zh-CN" altLang="en-US"/>
          </a:p>
        </p:txBody>
      </p:sp>
      <p:grpSp>
        <p:nvGrpSpPr>
          <p:cNvPr id="106510" name="Group 22"/>
          <p:cNvGrpSpPr/>
          <p:nvPr/>
        </p:nvGrpSpPr>
        <p:grpSpPr bwMode="auto">
          <a:xfrm>
            <a:off x="4724400" y="2133600"/>
            <a:ext cx="3810000" cy="2774950"/>
            <a:chOff x="1320" y="3338"/>
            <a:chExt cx="6000" cy="4369"/>
          </a:xfrm>
        </p:grpSpPr>
        <p:sp>
          <p:nvSpPr>
            <p:cNvPr id="106511" name="Text Box 23"/>
            <p:cNvSpPr txBox="1">
              <a:spLocks noChangeArrowheads="1"/>
            </p:cNvSpPr>
            <p:nvPr/>
          </p:nvSpPr>
          <p:spPr bwMode="auto">
            <a:xfrm>
              <a:off x="6120" y="5763"/>
              <a:ext cx="7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I</a:t>
              </a:r>
              <a:r>
                <a:rPr kumimoji="0" lang="en-US" altLang="zh-CN" baseline="-25000">
                  <a:solidFill>
                    <a:srgbClr val="545472"/>
                  </a:solidFill>
                </a:rPr>
                <a:t>dL</a:t>
              </a:r>
              <a:endParaRPr kumimoji="0" lang="en-US" altLang="zh-CN" baseline="-25000">
                <a:solidFill>
                  <a:srgbClr val="545472"/>
                </a:solidFill>
              </a:endParaRPr>
            </a:p>
          </p:txBody>
        </p:sp>
        <p:sp>
          <p:nvSpPr>
            <p:cNvPr id="106512" name="Text Box 24"/>
            <p:cNvSpPr txBox="1">
              <a:spLocks noChangeArrowheads="1"/>
            </p:cNvSpPr>
            <p:nvPr/>
          </p:nvSpPr>
          <p:spPr bwMode="auto">
            <a:xfrm>
              <a:off x="5400" y="4418"/>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n</a:t>
              </a:r>
              <a:endParaRPr kumimoji="0" lang="en-US" altLang="zh-CN" i="1" baseline="-25000">
                <a:solidFill>
                  <a:srgbClr val="545472"/>
                </a:solidFill>
              </a:endParaRPr>
            </a:p>
          </p:txBody>
        </p:sp>
        <p:grpSp>
          <p:nvGrpSpPr>
            <p:cNvPr id="106513" name="Group 25"/>
            <p:cNvGrpSpPr/>
            <p:nvPr/>
          </p:nvGrpSpPr>
          <p:grpSpPr bwMode="auto">
            <a:xfrm>
              <a:off x="1440" y="3338"/>
              <a:ext cx="5880" cy="4369"/>
              <a:chOff x="576" y="1335"/>
              <a:chExt cx="2352" cy="1748"/>
            </a:xfrm>
          </p:grpSpPr>
          <p:sp>
            <p:nvSpPr>
              <p:cNvPr id="106526" name="Line 26"/>
              <p:cNvSpPr>
                <a:spLocks noChangeShapeType="1"/>
              </p:cNvSpPr>
              <p:nvPr/>
            </p:nvSpPr>
            <p:spPr bwMode="auto">
              <a:xfrm flipV="1">
                <a:off x="816" y="1383"/>
                <a:ext cx="0" cy="1440"/>
              </a:xfrm>
              <a:prstGeom prst="line">
                <a:avLst/>
              </a:prstGeom>
              <a:noFill/>
              <a:ln w="12700">
                <a:solidFill>
                  <a:srgbClr val="545472"/>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27" name="Line 27"/>
              <p:cNvSpPr>
                <a:spLocks noChangeShapeType="1"/>
              </p:cNvSpPr>
              <p:nvPr/>
            </p:nvSpPr>
            <p:spPr bwMode="auto">
              <a:xfrm>
                <a:off x="816" y="2823"/>
                <a:ext cx="2064" cy="0"/>
              </a:xfrm>
              <a:prstGeom prst="line">
                <a:avLst/>
              </a:prstGeom>
              <a:noFill/>
              <a:ln w="12700">
                <a:solidFill>
                  <a:srgbClr val="545472"/>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28" name="Text Box 28"/>
              <p:cNvSpPr txBox="1">
                <a:spLocks noChangeArrowheads="1"/>
              </p:cNvSpPr>
              <p:nvPr/>
            </p:nvSpPr>
            <p:spPr bwMode="auto">
              <a:xfrm>
                <a:off x="2736" y="283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t</a:t>
                </a:r>
                <a:endParaRPr kumimoji="0" lang="en-US" altLang="zh-CN" i="1">
                  <a:solidFill>
                    <a:srgbClr val="545472"/>
                  </a:solidFill>
                </a:endParaRPr>
              </a:p>
            </p:txBody>
          </p:sp>
          <p:sp>
            <p:nvSpPr>
              <p:cNvPr id="106529" name="Text Box 29"/>
              <p:cNvSpPr txBox="1">
                <a:spLocks noChangeArrowheads="1"/>
              </p:cNvSpPr>
              <p:nvPr/>
            </p:nvSpPr>
            <p:spPr bwMode="auto">
              <a:xfrm>
                <a:off x="576" y="1335"/>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I</a:t>
                </a:r>
                <a:r>
                  <a:rPr kumimoji="0" lang="en-US" altLang="zh-CN" baseline="-25000">
                    <a:solidFill>
                      <a:srgbClr val="545472"/>
                    </a:solidFill>
                  </a:rPr>
                  <a:t>d</a:t>
                </a:r>
                <a:endParaRPr kumimoji="0" lang="en-US" altLang="zh-CN" baseline="-25000">
                  <a:solidFill>
                    <a:srgbClr val="545472"/>
                  </a:solidFill>
                </a:endParaRPr>
              </a:p>
            </p:txBody>
          </p:sp>
          <p:sp>
            <p:nvSpPr>
              <p:cNvPr id="106530" name="Text Box 30"/>
              <p:cNvSpPr txBox="1">
                <a:spLocks noChangeArrowheads="1"/>
              </p:cNvSpPr>
              <p:nvPr/>
            </p:nvSpPr>
            <p:spPr bwMode="auto">
              <a:xfrm>
                <a:off x="635" y="27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O</a:t>
                </a:r>
                <a:endParaRPr kumimoji="0" lang="en-US" altLang="zh-CN" i="1">
                  <a:solidFill>
                    <a:srgbClr val="545472"/>
                  </a:solidFill>
                </a:endParaRPr>
              </a:p>
            </p:txBody>
          </p:sp>
        </p:grpSp>
        <p:sp>
          <p:nvSpPr>
            <p:cNvPr id="106514" name="Text Box 31"/>
            <p:cNvSpPr txBox="1">
              <a:spLocks noChangeArrowheads="1"/>
            </p:cNvSpPr>
            <p:nvPr/>
          </p:nvSpPr>
          <p:spPr bwMode="auto">
            <a:xfrm>
              <a:off x="3120" y="3790"/>
              <a:ext cx="84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I</a:t>
              </a:r>
              <a:r>
                <a:rPr kumimoji="0" lang="en-US" altLang="zh-CN" baseline="-25000">
                  <a:solidFill>
                    <a:srgbClr val="545472"/>
                  </a:solidFill>
                </a:rPr>
                <a:t>dm</a:t>
              </a:r>
              <a:endParaRPr kumimoji="0" lang="en-US" altLang="zh-CN" baseline="-25000">
                <a:solidFill>
                  <a:srgbClr val="545472"/>
                </a:solidFill>
              </a:endParaRPr>
            </a:p>
          </p:txBody>
        </p:sp>
        <p:grpSp>
          <p:nvGrpSpPr>
            <p:cNvPr id="106515" name="Group 32"/>
            <p:cNvGrpSpPr/>
            <p:nvPr/>
          </p:nvGrpSpPr>
          <p:grpSpPr bwMode="auto">
            <a:xfrm>
              <a:off x="2040" y="4458"/>
              <a:ext cx="1440" cy="219"/>
              <a:chOff x="816" y="1783"/>
              <a:chExt cx="576" cy="88"/>
            </a:xfrm>
          </p:grpSpPr>
          <p:sp>
            <p:nvSpPr>
              <p:cNvPr id="106524" name="Line 33"/>
              <p:cNvSpPr>
                <a:spLocks noChangeShapeType="1"/>
              </p:cNvSpPr>
              <p:nvPr/>
            </p:nvSpPr>
            <p:spPr bwMode="auto">
              <a:xfrm flipH="1">
                <a:off x="816" y="1783"/>
                <a:ext cx="576" cy="0"/>
              </a:xfrm>
              <a:prstGeom prst="line">
                <a:avLst/>
              </a:prstGeom>
              <a:noFill/>
              <a:ln w="19050">
                <a:solidFill>
                  <a:srgbClr val="9595FF"/>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6525" name="Line 34"/>
              <p:cNvSpPr>
                <a:spLocks noChangeShapeType="1"/>
              </p:cNvSpPr>
              <p:nvPr/>
            </p:nvSpPr>
            <p:spPr bwMode="auto">
              <a:xfrm>
                <a:off x="816" y="1871"/>
                <a:ext cx="432" cy="0"/>
              </a:xfrm>
              <a:prstGeom prst="line">
                <a:avLst/>
              </a:prstGeom>
              <a:noFill/>
              <a:ln w="19050">
                <a:solidFill>
                  <a:srgbClr val="8888AE"/>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06516" name="Text Box 35"/>
            <p:cNvSpPr txBox="1">
              <a:spLocks noChangeArrowheads="1"/>
            </p:cNvSpPr>
            <p:nvPr/>
          </p:nvSpPr>
          <p:spPr bwMode="auto">
            <a:xfrm>
              <a:off x="1320" y="4418"/>
              <a:ext cx="10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I</a:t>
              </a:r>
              <a:r>
                <a:rPr kumimoji="0" lang="en-US" altLang="zh-CN" baseline="-25000">
                  <a:solidFill>
                    <a:srgbClr val="545472"/>
                  </a:solidFill>
                </a:rPr>
                <a:t>dcr</a:t>
              </a:r>
              <a:endParaRPr kumimoji="0" lang="en-US" altLang="zh-CN" baseline="-25000">
                <a:solidFill>
                  <a:srgbClr val="545472"/>
                </a:solidFill>
              </a:endParaRPr>
            </a:p>
          </p:txBody>
        </p:sp>
        <p:grpSp>
          <p:nvGrpSpPr>
            <p:cNvPr id="106517" name="Group 36"/>
            <p:cNvGrpSpPr/>
            <p:nvPr/>
          </p:nvGrpSpPr>
          <p:grpSpPr bwMode="auto">
            <a:xfrm>
              <a:off x="2040" y="4978"/>
              <a:ext cx="4643" cy="2079"/>
              <a:chOff x="816" y="1991"/>
              <a:chExt cx="1857" cy="832"/>
            </a:xfrm>
          </p:grpSpPr>
          <p:sp>
            <p:nvSpPr>
              <p:cNvPr id="106522" name="Freeform 37"/>
              <p:cNvSpPr/>
              <p:nvPr/>
            </p:nvSpPr>
            <p:spPr bwMode="auto">
              <a:xfrm>
                <a:off x="816" y="1991"/>
                <a:ext cx="1536" cy="832"/>
              </a:xfrm>
              <a:custGeom>
                <a:avLst/>
                <a:gdLst>
                  <a:gd name="T0" fmla="*/ 0 w 1536"/>
                  <a:gd name="T1" fmla="*/ 832 h 832"/>
                  <a:gd name="T2" fmla="*/ 384 w 1536"/>
                  <a:gd name="T3" fmla="*/ 544 h 832"/>
                  <a:gd name="T4" fmla="*/ 624 w 1536"/>
                  <a:gd name="T5" fmla="*/ 256 h 832"/>
                  <a:gd name="T6" fmla="*/ 816 w 1536"/>
                  <a:gd name="T7" fmla="*/ 112 h 832"/>
                  <a:gd name="T8" fmla="*/ 1200 w 1536"/>
                  <a:gd name="T9" fmla="*/ 16 h 832"/>
                  <a:gd name="T10" fmla="*/ 1536 w 1536"/>
                  <a:gd name="T11" fmla="*/ 16 h 832"/>
                  <a:gd name="T12" fmla="*/ 0 60000 65536"/>
                  <a:gd name="T13" fmla="*/ 0 60000 65536"/>
                  <a:gd name="T14" fmla="*/ 0 60000 65536"/>
                  <a:gd name="T15" fmla="*/ 0 60000 65536"/>
                  <a:gd name="T16" fmla="*/ 0 60000 65536"/>
                  <a:gd name="T17" fmla="*/ 0 60000 65536"/>
                  <a:gd name="T18" fmla="*/ 0 w 1536"/>
                  <a:gd name="T19" fmla="*/ 0 h 832"/>
                  <a:gd name="T20" fmla="*/ 1536 w 1536"/>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1536" h="832">
                    <a:moveTo>
                      <a:pt x="0" y="832"/>
                    </a:moveTo>
                    <a:cubicBezTo>
                      <a:pt x="140" y="736"/>
                      <a:pt x="280" y="640"/>
                      <a:pt x="384" y="544"/>
                    </a:cubicBezTo>
                    <a:cubicBezTo>
                      <a:pt x="488" y="448"/>
                      <a:pt x="552" y="328"/>
                      <a:pt x="624" y="256"/>
                    </a:cubicBezTo>
                    <a:cubicBezTo>
                      <a:pt x="696" y="184"/>
                      <a:pt x="720" y="152"/>
                      <a:pt x="816" y="112"/>
                    </a:cubicBezTo>
                    <a:cubicBezTo>
                      <a:pt x="912" y="72"/>
                      <a:pt x="1080" y="32"/>
                      <a:pt x="1200" y="16"/>
                    </a:cubicBezTo>
                    <a:cubicBezTo>
                      <a:pt x="1320" y="0"/>
                      <a:pt x="1428" y="8"/>
                      <a:pt x="1536" y="16"/>
                    </a:cubicBezTo>
                  </a:path>
                </a:pathLst>
              </a:cu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23" name="Line 38"/>
              <p:cNvSpPr>
                <a:spLocks noChangeShapeType="1"/>
              </p:cNvSpPr>
              <p:nvPr/>
            </p:nvSpPr>
            <p:spPr bwMode="auto">
              <a:xfrm>
                <a:off x="2337" y="2006"/>
                <a:ext cx="336" cy="0"/>
              </a:xfrm>
              <a:prstGeom prst="line">
                <a:avLst/>
              </a:prstGeom>
              <a:noFill/>
              <a:ln w="28575">
                <a:solidFill>
                  <a:srgbClr val="00CC00"/>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6518" name="Group 39"/>
            <p:cNvGrpSpPr/>
            <p:nvPr/>
          </p:nvGrpSpPr>
          <p:grpSpPr bwMode="auto">
            <a:xfrm>
              <a:off x="2040" y="4200"/>
              <a:ext cx="4680" cy="2800"/>
              <a:chOff x="816" y="1703"/>
              <a:chExt cx="1872" cy="1120"/>
            </a:xfrm>
          </p:grpSpPr>
          <p:sp>
            <p:nvSpPr>
              <p:cNvPr id="106520" name="Freeform 40"/>
              <p:cNvSpPr/>
              <p:nvPr/>
            </p:nvSpPr>
            <p:spPr bwMode="auto">
              <a:xfrm>
                <a:off x="816" y="1703"/>
                <a:ext cx="1680" cy="1120"/>
              </a:xfrm>
              <a:custGeom>
                <a:avLst/>
                <a:gdLst>
                  <a:gd name="T0" fmla="*/ 0 w 1680"/>
                  <a:gd name="T1" fmla="*/ 1120 h 1120"/>
                  <a:gd name="T2" fmla="*/ 432 w 1680"/>
                  <a:gd name="T3" fmla="*/ 160 h 1120"/>
                  <a:gd name="T4" fmla="*/ 720 w 1680"/>
                  <a:gd name="T5" fmla="*/ 160 h 1120"/>
                  <a:gd name="T6" fmla="*/ 960 w 1680"/>
                  <a:gd name="T7" fmla="*/ 544 h 1120"/>
                  <a:gd name="T8" fmla="*/ 1392 w 1680"/>
                  <a:gd name="T9" fmla="*/ 832 h 1120"/>
                  <a:gd name="T10" fmla="*/ 1680 w 1680"/>
                  <a:gd name="T11" fmla="*/ 880 h 1120"/>
                  <a:gd name="T12" fmla="*/ 0 60000 65536"/>
                  <a:gd name="T13" fmla="*/ 0 60000 65536"/>
                  <a:gd name="T14" fmla="*/ 0 60000 65536"/>
                  <a:gd name="T15" fmla="*/ 0 60000 65536"/>
                  <a:gd name="T16" fmla="*/ 0 60000 65536"/>
                  <a:gd name="T17" fmla="*/ 0 60000 65536"/>
                  <a:gd name="T18" fmla="*/ 0 w 1680"/>
                  <a:gd name="T19" fmla="*/ 0 h 1120"/>
                  <a:gd name="T20" fmla="*/ 1680 w 1680"/>
                  <a:gd name="T21" fmla="*/ 1120 h 1120"/>
                </a:gdLst>
                <a:ahLst/>
                <a:cxnLst>
                  <a:cxn ang="T12">
                    <a:pos x="T0" y="T1"/>
                  </a:cxn>
                  <a:cxn ang="T13">
                    <a:pos x="T2" y="T3"/>
                  </a:cxn>
                  <a:cxn ang="T14">
                    <a:pos x="T4" y="T5"/>
                  </a:cxn>
                  <a:cxn ang="T15">
                    <a:pos x="T6" y="T7"/>
                  </a:cxn>
                  <a:cxn ang="T16">
                    <a:pos x="T8" y="T9"/>
                  </a:cxn>
                  <a:cxn ang="T17">
                    <a:pos x="T10" y="T11"/>
                  </a:cxn>
                </a:cxnLst>
                <a:rect l="T18" t="T19" r="T20" b="T21"/>
                <a:pathLst>
                  <a:path w="1680" h="1120">
                    <a:moveTo>
                      <a:pt x="0" y="1120"/>
                    </a:moveTo>
                    <a:cubicBezTo>
                      <a:pt x="156" y="720"/>
                      <a:pt x="312" y="320"/>
                      <a:pt x="432" y="160"/>
                    </a:cubicBezTo>
                    <a:cubicBezTo>
                      <a:pt x="552" y="0"/>
                      <a:pt x="632" y="96"/>
                      <a:pt x="720" y="160"/>
                    </a:cubicBezTo>
                    <a:cubicBezTo>
                      <a:pt x="808" y="224"/>
                      <a:pt x="848" y="432"/>
                      <a:pt x="960" y="544"/>
                    </a:cubicBezTo>
                    <a:cubicBezTo>
                      <a:pt x="1072" y="656"/>
                      <a:pt x="1272" y="776"/>
                      <a:pt x="1392" y="832"/>
                    </a:cubicBezTo>
                    <a:cubicBezTo>
                      <a:pt x="1512" y="888"/>
                      <a:pt x="1596" y="884"/>
                      <a:pt x="1680" y="880"/>
                    </a:cubicBezTo>
                  </a:path>
                </a:pathLst>
              </a:cu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21" name="Line 41"/>
              <p:cNvSpPr>
                <a:spLocks noChangeShapeType="1"/>
              </p:cNvSpPr>
              <p:nvPr/>
            </p:nvSpPr>
            <p:spPr bwMode="auto">
              <a:xfrm>
                <a:off x="2496" y="2593"/>
                <a:ext cx="192" cy="0"/>
              </a:xfrm>
              <a:prstGeom prst="line">
                <a:avLst/>
              </a:prstGeom>
              <a:noFill/>
              <a:ln w="28575">
                <a:solidFill>
                  <a:srgbClr val="FF3300"/>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6519" name="Text Box 42"/>
            <p:cNvSpPr txBox="1">
              <a:spLocks noChangeArrowheads="1"/>
            </p:cNvSpPr>
            <p:nvPr/>
          </p:nvSpPr>
          <p:spPr bwMode="auto">
            <a:xfrm>
              <a:off x="2040" y="3360"/>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a:r>
                <a:rPr kumimoji="0" lang="en-US" altLang="zh-CN" i="1">
                  <a:solidFill>
                    <a:srgbClr val="545472"/>
                  </a:solidFill>
                </a:rPr>
                <a:t>n</a:t>
              </a:r>
              <a:endParaRPr kumimoji="0" lang="en-US" altLang="zh-CN" i="1" baseline="-25000">
                <a:solidFill>
                  <a:srgbClr val="545472"/>
                </a:solidFill>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24"/>
          <p:cNvSpPr>
            <a:spLocks noGrp="1" noChangeArrowheads="1"/>
          </p:cNvSpPr>
          <p:nvPr>
            <p:ph idx="1"/>
          </p:nvPr>
        </p:nvSpPr>
        <p:spPr/>
        <p:txBody>
          <a:bodyPr/>
          <a:lstStyle/>
          <a:p>
            <a:pPr eaLnBrk="1" hangingPunct="1">
              <a:lnSpc>
                <a:spcPct val="80000"/>
              </a:lnSpc>
            </a:pPr>
            <a:r>
              <a:rPr lang="zh-CN" altLang="en-US" sz="2400">
                <a:latin typeface="Times New Roman" panose="02020603050405020304" pitchFamily="18" charset="0"/>
              </a:rPr>
              <a:t>超调量                                                        （</a:t>
            </a:r>
            <a:r>
              <a:rPr lang="en-US" altLang="zh-CN" sz="2400">
                <a:latin typeface="Times New Roman" panose="02020603050405020304" pitchFamily="18" charset="0"/>
              </a:rPr>
              <a:t>4-13</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上升时间            					   </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4-14</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峰值时间            								                                                 （</a:t>
            </a:r>
            <a:r>
              <a:rPr lang="en-US" altLang="zh-CN" sz="2400">
                <a:latin typeface="Times New Roman" panose="02020603050405020304" pitchFamily="18" charset="0"/>
              </a:rPr>
              <a:t>4-15</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当调节时间在            、误差带为          的条件下可近似计算得</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4-16</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截止频率（按准确关系计算）</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4-17</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80000"/>
              </a:lnSpc>
            </a:pPr>
            <a:r>
              <a:rPr lang="zh-CN" altLang="en-US" sz="2400">
                <a:latin typeface="Times New Roman" panose="02020603050405020304" pitchFamily="18" charset="0"/>
              </a:rPr>
              <a:t>相角稳定裕度          					       </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4-18</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25612" name="Rectangle 2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2" name="Object 25"/>
          <p:cNvGraphicFramePr>
            <a:graphicFrameLocks noChangeAspect="1"/>
          </p:cNvGraphicFramePr>
          <p:nvPr/>
        </p:nvGraphicFramePr>
        <p:xfrm>
          <a:off x="2771800" y="1268760"/>
          <a:ext cx="2735262" cy="511175"/>
        </p:xfrm>
        <a:graphic>
          <a:graphicData uri="http://schemas.openxmlformats.org/presentationml/2006/ole">
            <mc:AlternateContent xmlns:mc="http://schemas.openxmlformats.org/markup-compatibility/2006">
              <mc:Choice xmlns:v="urn:schemas-microsoft-com:vml" Requires="v">
                <p:oleObj spid="_x0000_s109026" name="公式" r:id="rId1" imgW="1384300" imgH="254000" progId="Equation.3">
                  <p:embed/>
                </p:oleObj>
              </mc:Choice>
              <mc:Fallback>
                <p:oleObj name="公式" r:id="rId1" imgW="1384300" imgH="254000" progId="Equation.3">
                  <p:embed/>
                  <p:pic>
                    <p:nvPicPr>
                      <p:cNvPr id="0" name="图片 109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273526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3" name="Rectangle 28"/>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3" name="Object 27"/>
          <p:cNvGraphicFramePr>
            <a:graphicFrameLocks noChangeAspect="1"/>
          </p:cNvGraphicFramePr>
          <p:nvPr/>
        </p:nvGraphicFramePr>
        <p:xfrm>
          <a:off x="2771800" y="1772816"/>
          <a:ext cx="2952750" cy="825500"/>
        </p:xfrm>
        <a:graphic>
          <a:graphicData uri="http://schemas.openxmlformats.org/presentationml/2006/ole">
            <mc:AlternateContent xmlns:mc="http://schemas.openxmlformats.org/markup-compatibility/2006">
              <mc:Choice xmlns:v="urn:schemas-microsoft-com:vml" Requires="v">
                <p:oleObj spid="_x0000_s109027" name="公式" r:id="rId3" imgW="1663700" imgH="469900" progId="Equation.3">
                  <p:embed/>
                </p:oleObj>
              </mc:Choice>
              <mc:Fallback>
                <p:oleObj name="公式" r:id="rId3" imgW="1663700" imgH="469900" progId="Equation.3">
                  <p:embed/>
                  <p:pic>
                    <p:nvPicPr>
                      <p:cNvPr id="0" name="图片 109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772816"/>
                        <a:ext cx="29527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4" name="Rectangle 30"/>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4" name="Object 29"/>
          <p:cNvGraphicFramePr>
            <a:graphicFrameLocks noChangeAspect="1"/>
          </p:cNvGraphicFramePr>
          <p:nvPr/>
        </p:nvGraphicFramePr>
        <p:xfrm>
          <a:off x="2699792" y="2348880"/>
          <a:ext cx="1512888" cy="704850"/>
        </p:xfrm>
        <a:graphic>
          <a:graphicData uri="http://schemas.openxmlformats.org/presentationml/2006/ole">
            <mc:AlternateContent xmlns:mc="http://schemas.openxmlformats.org/markup-compatibility/2006">
              <mc:Choice xmlns:v="urn:schemas-microsoft-com:vml" Requires="v">
                <p:oleObj spid="_x0000_s109028" name="公式" r:id="rId5" imgW="1002665" imgH="469900" progId="Equation.3">
                  <p:embed/>
                </p:oleObj>
              </mc:Choice>
              <mc:Fallback>
                <p:oleObj name="公式" r:id="rId5" imgW="1002665" imgH="469900" progId="Equation.3">
                  <p:embed/>
                  <p:pic>
                    <p:nvPicPr>
                      <p:cNvPr id="0" name="图片 109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2348880"/>
                        <a:ext cx="1512888"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5" name="Rectangle 32"/>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5" name="Object 31"/>
          <p:cNvGraphicFramePr>
            <a:graphicFrameLocks noChangeAspect="1"/>
          </p:cNvGraphicFramePr>
          <p:nvPr/>
        </p:nvGraphicFramePr>
        <p:xfrm>
          <a:off x="2987824" y="3107531"/>
          <a:ext cx="936625" cy="385763"/>
        </p:xfrm>
        <a:graphic>
          <a:graphicData uri="http://schemas.openxmlformats.org/presentationml/2006/ole">
            <mc:AlternateContent xmlns:mc="http://schemas.openxmlformats.org/markup-compatibility/2006">
              <mc:Choice xmlns:v="urn:schemas-microsoft-com:vml" Requires="v">
                <p:oleObj spid="_x0000_s109029" name="公式" r:id="rId7" imgW="482600" imgH="203200" progId="Equation.3">
                  <p:embed/>
                </p:oleObj>
              </mc:Choice>
              <mc:Fallback>
                <p:oleObj name="公式" r:id="rId7" imgW="482600" imgH="203200" progId="Equation.3">
                  <p:embed/>
                  <p:pic>
                    <p:nvPicPr>
                      <p:cNvPr id="0" name="图片 1090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3107531"/>
                        <a:ext cx="93662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6" name="Rectangle 3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6" name="Object 33"/>
          <p:cNvGraphicFramePr>
            <a:graphicFrameLocks noChangeAspect="1"/>
          </p:cNvGraphicFramePr>
          <p:nvPr/>
        </p:nvGraphicFramePr>
        <p:xfrm>
          <a:off x="5364088" y="3039269"/>
          <a:ext cx="720725" cy="350838"/>
        </p:xfrm>
        <a:graphic>
          <a:graphicData uri="http://schemas.openxmlformats.org/presentationml/2006/ole">
            <mc:AlternateContent xmlns:mc="http://schemas.openxmlformats.org/markup-compatibility/2006">
              <mc:Choice xmlns:v="urn:schemas-microsoft-com:vml" Requires="v">
                <p:oleObj spid="_x0000_s109030" name="公式" r:id="rId9" imgW="368300" imgH="177800" progId="Equation.3">
                  <p:embed/>
                </p:oleObj>
              </mc:Choice>
              <mc:Fallback>
                <p:oleObj name="公式" r:id="rId9" imgW="368300" imgH="177800" progId="Equation.3">
                  <p:embed/>
                  <p:pic>
                    <p:nvPicPr>
                      <p:cNvPr id="0" name="图片 109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3039269"/>
                        <a:ext cx="720725"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7" name="Rectangle 3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7" name="Object 35"/>
          <p:cNvGraphicFramePr>
            <a:graphicFrameLocks noChangeAspect="1"/>
          </p:cNvGraphicFramePr>
          <p:nvPr/>
        </p:nvGraphicFramePr>
        <p:xfrm>
          <a:off x="2699792" y="3501008"/>
          <a:ext cx="1512888" cy="701675"/>
        </p:xfrm>
        <a:graphic>
          <a:graphicData uri="http://schemas.openxmlformats.org/presentationml/2006/ole">
            <mc:AlternateContent xmlns:mc="http://schemas.openxmlformats.org/markup-compatibility/2006">
              <mc:Choice xmlns:v="urn:schemas-microsoft-com:vml" Requires="v">
                <p:oleObj spid="_x0000_s109031" name="公式" r:id="rId11" imgW="927100" imgH="431800" progId="Equation.3">
                  <p:embed/>
                </p:oleObj>
              </mc:Choice>
              <mc:Fallback>
                <p:oleObj name="公式" r:id="rId11" imgW="927100" imgH="431800" progId="Equation.3">
                  <p:embed/>
                  <p:pic>
                    <p:nvPicPr>
                      <p:cNvPr id="0" name="图片 1090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9792" y="3501008"/>
                        <a:ext cx="1512888"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8" name="Rectangle 38"/>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8" name="Object 37"/>
          <p:cNvGraphicFramePr>
            <a:graphicFrameLocks noChangeAspect="1"/>
          </p:cNvGraphicFramePr>
          <p:nvPr/>
        </p:nvGraphicFramePr>
        <p:xfrm>
          <a:off x="2771800" y="4365104"/>
          <a:ext cx="2736850" cy="588962"/>
        </p:xfrm>
        <a:graphic>
          <a:graphicData uri="http://schemas.openxmlformats.org/presentationml/2006/ole">
            <mc:AlternateContent xmlns:mc="http://schemas.openxmlformats.org/markup-compatibility/2006">
              <mc:Choice xmlns:v="urn:schemas-microsoft-com:vml" Requires="v">
                <p:oleObj spid="_x0000_s109032" name="公式" r:id="rId13" imgW="1637665" imgH="355600" progId="Equation.3">
                  <p:embed/>
                </p:oleObj>
              </mc:Choice>
              <mc:Fallback>
                <p:oleObj name="公式" r:id="rId13" imgW="1637665" imgH="355600" progId="Equation.3">
                  <p:embed/>
                  <p:pic>
                    <p:nvPicPr>
                      <p:cNvPr id="0" name="图片 1090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4365104"/>
                        <a:ext cx="273685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9" name="Rectangle 40"/>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609" name="Object 39"/>
          <p:cNvGraphicFramePr>
            <a:graphicFrameLocks noChangeAspect="1"/>
          </p:cNvGraphicFramePr>
          <p:nvPr/>
        </p:nvGraphicFramePr>
        <p:xfrm>
          <a:off x="2627784" y="5085184"/>
          <a:ext cx="2808287" cy="879475"/>
        </p:xfrm>
        <a:graphic>
          <a:graphicData uri="http://schemas.openxmlformats.org/presentationml/2006/ole">
            <mc:AlternateContent xmlns:mc="http://schemas.openxmlformats.org/markup-compatibility/2006">
              <mc:Choice xmlns:v="urn:schemas-microsoft-com:vml" Requires="v">
                <p:oleObj spid="_x0000_s109033" name="公式" r:id="rId15" imgW="1701800" imgH="533400" progId="Equation.3">
                  <p:embed/>
                </p:oleObj>
              </mc:Choice>
              <mc:Fallback>
                <p:oleObj name="公式" r:id="rId15" imgW="1701800" imgH="533400" progId="Equation.3">
                  <p:embed/>
                  <p:pic>
                    <p:nvPicPr>
                      <p:cNvPr id="0" name="图片 1090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784" y="5085184"/>
                        <a:ext cx="2808287"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
          <p:cNvSpPr>
            <a:spLocks noGrp="1" noChangeArrowheads="1"/>
          </p:cNvSpPr>
          <p:nvPr>
            <p:ph type="title"/>
          </p:nvPr>
        </p:nvSpPr>
        <p:spPr/>
        <p:txBody>
          <a:bodyPr/>
          <a:lstStyle/>
          <a:p>
            <a:pPr eaLnBrk="1" hangingPunct="1"/>
            <a:r>
              <a:rPr lang="zh-CN" altLang="en-US" sz="3600" b="1" dirty="0">
                <a:latin typeface="Times New Roman" panose="02020603050405020304" pitchFamily="18" charset="0"/>
              </a:rPr>
              <a:t>（</a:t>
            </a:r>
            <a:r>
              <a:rPr lang="en-US" altLang="zh-CN" sz="3600" b="1" dirty="0">
                <a:latin typeface="Times New Roman" panose="02020603050405020304" pitchFamily="18" charset="0"/>
              </a:rPr>
              <a:t>2</a:t>
            </a:r>
            <a:r>
              <a:rPr lang="zh-CN" altLang="en-US" sz="3600" b="1" dirty="0">
                <a:latin typeface="Times New Roman" panose="02020603050405020304" pitchFamily="18" charset="0"/>
              </a:rPr>
              <a:t>）动态跟随性能指标</a:t>
            </a:r>
            <a:endParaRPr lang="zh-CN" altLang="en-US" sz="3600" b="1"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5284" name="Group 4"/>
          <p:cNvGraphicFramePr>
            <a:graphicFrameLocks noGrp="1"/>
          </p:cNvGraphicFramePr>
          <p:nvPr/>
        </p:nvGraphicFramePr>
        <p:xfrm>
          <a:off x="515938" y="1916113"/>
          <a:ext cx="8110537" cy="4191000"/>
        </p:xfrm>
        <a:graphic>
          <a:graphicData uri="http://schemas.openxmlformats.org/drawingml/2006/table">
            <a:tbl>
              <a:tblPr/>
              <a:tblGrid>
                <a:gridCol w="2684462"/>
                <a:gridCol w="996950"/>
                <a:gridCol w="996950"/>
                <a:gridCol w="1073150"/>
                <a:gridCol w="1074738"/>
                <a:gridCol w="1284287"/>
              </a:tblGrid>
              <a:tr h="569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参数关系</a:t>
                      </a:r>
                      <a:r>
                        <a:rPr kumimoji="1"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KT</a:t>
                      </a:r>
                      <a:endParaRPr kumimoji="1"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0.39</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 0.5</a:t>
                      </a:r>
                      <a:endPar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0.69</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21087">
                <a:tc>
                  <a:txBody>
                    <a:bodyPr/>
                    <a:lstStyle/>
                    <a:p>
                      <a:pPr marL="0" marR="0" lvl="0" indent="0" algn="l" defTabSz="914400" rtl="0" eaLnBrk="1" fontAlgn="base" latinLnBrk="0" hangingPunct="1">
                        <a:lnSpc>
                          <a:spcPct val="100000"/>
                        </a:lnSpc>
                        <a:spcBef>
                          <a:spcPct val="25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阻尼比</a:t>
                      </a:r>
                      <a:r>
                        <a:rPr kumimoji="1" lang="zh-CN" altLang="en-US"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l" defTabSz="914400" rtl="0" eaLnBrk="1" fontAlgn="base" latinLnBrk="0" hangingPunct="1">
                        <a:lnSpc>
                          <a:spcPct val="100000"/>
                        </a:lnSpc>
                        <a:spcBef>
                          <a:spcPct val="25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超调量</a:t>
                      </a:r>
                      <a:r>
                        <a:rPr kumimoji="1" lang="zh-CN" altLang="en-US"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5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上升时间 </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a:t>
                      </a:r>
                      <a:endPar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5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rPr>
                        <a:t>峰值时间 </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5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相角稳定裕度 </a:t>
                      </a:r>
                      <a:r>
                        <a:rPr kumimoji="1" lang="zh-CN" altLang="en-US"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5000"/>
                        </a:spcBef>
                        <a:spcAft>
                          <a:spcPct val="0"/>
                        </a:spcAft>
                        <a:buClr>
                          <a:schemeClr val="folHlink"/>
                        </a:buClr>
                        <a:buSzPct val="75000"/>
                        <a:buFont typeface="Wingdings" panose="05000000000000000000" pitchFamily="2" charset="2"/>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截止频率</a:t>
                      </a:r>
                      <a:r>
                        <a:rPr kumimoji="1" lang="zh-CN" altLang="en-US"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c</a:t>
                      </a:r>
                      <a:endPar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fr-F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fr-F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fr-F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76.3</a:t>
                      </a:r>
                      <a:r>
                        <a:rPr kumimoji="1" lang="en-US" altLang="zh-CN" sz="20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0.243/</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0.8</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6.6</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8.3</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69.9°</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0.367/</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  0.707</a:t>
                      </a:r>
                      <a:endPar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  4.3 %</a:t>
                      </a:r>
                      <a:endPar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  4.7</a:t>
                      </a:r>
                      <a:r>
                        <a:rPr kumimoji="1" lang="en-US" altLang="zh-CN" sz="2000" b="0" i="1"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6.2</a:t>
                      </a:r>
                      <a:r>
                        <a:rPr kumimoji="1" lang="en-US" altLang="zh-CN" sz="2000" b="0" i="1"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T</a:t>
                      </a:r>
                      <a:endPar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Verdana" panose="020B0604030504040204" pitchFamily="34" charset="0"/>
                          <a:ea typeface="宋体" panose="02010600030101010101" pitchFamily="2" charset="-122"/>
                        </a:rPr>
                        <a:t> </a:t>
                      </a: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65.5</a:t>
                      </a:r>
                      <a:r>
                        <a:rPr kumimoji="1" lang="en-US" altLang="zh-CN" sz="2000" b="0" i="0" u="none" strike="noStrike" cap="none" normalizeH="0" baseline="0" dirty="0">
                          <a:ln>
                            <a:noFill/>
                          </a:ln>
                          <a:solidFill>
                            <a:srgbClr val="FF0000"/>
                          </a:solidFill>
                          <a:effectLst/>
                          <a:latin typeface="Verdana" panose="020B0604030504040204" pitchFamily="34" charset="0"/>
                          <a:ea typeface="宋体" panose="02010600030101010101" pitchFamily="2" charset="-122"/>
                        </a:rPr>
                        <a:t>°</a:t>
                      </a:r>
                      <a:endPar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0.455/</a:t>
                      </a:r>
                      <a:r>
                        <a:rPr kumimoji="1" lang="en-US" altLang="zh-CN" sz="2000" b="0" i="1"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9.5 %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3.3</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59.2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0.596/</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0.5</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16.3 %</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2.4</a:t>
                      </a:r>
                      <a:r>
                        <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3.2</a:t>
                      </a:r>
                      <a:r>
                        <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51.8 °</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0.786/</a:t>
                      </a:r>
                      <a:r>
                        <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4169" name="Rectangle 27"/>
          <p:cNvSpPr>
            <a:spLocks noChangeArrowheads="1"/>
          </p:cNvSpPr>
          <p:nvPr/>
        </p:nvSpPr>
        <p:spPr bwMode="auto">
          <a:xfrm>
            <a:off x="684213" y="1196975"/>
            <a:ext cx="7451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表</a:t>
            </a:r>
            <a:r>
              <a:rPr lang="en-US" altLang="zh-CN">
                <a:solidFill>
                  <a:schemeClr val="tx1"/>
                </a:solidFill>
              </a:rPr>
              <a:t>4-1    </a:t>
            </a:r>
            <a:r>
              <a:rPr lang="zh-CN" altLang="en-US">
                <a:solidFill>
                  <a:schemeClr val="tx1"/>
                </a:solidFill>
              </a:rPr>
              <a:t>典型</a:t>
            </a:r>
            <a:r>
              <a:rPr lang="en-US" altLang="zh-CN">
                <a:solidFill>
                  <a:schemeClr val="tx1"/>
                </a:solidFill>
              </a:rPr>
              <a:t>Ⅰ</a:t>
            </a:r>
            <a:r>
              <a:rPr lang="zh-CN" altLang="en-US">
                <a:solidFill>
                  <a:schemeClr val="tx1"/>
                </a:solidFill>
              </a:rPr>
              <a:t>型系统动态跟随性能指标和频域指标与参数的关系</a:t>
            </a:r>
            <a:endParaRPr lang="zh-CN" altLang="en-US">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11560" y="548680"/>
            <a:ext cx="8162925" cy="641350"/>
          </a:xfrm>
        </p:spPr>
        <p:txBody>
          <a:bodyPr/>
          <a:lstStyle/>
          <a:p>
            <a:pPr eaLnBrk="1" hangingPunct="1"/>
            <a:r>
              <a:rPr lang="zh-CN" altLang="en-US" sz="3600" b="1" dirty="0">
                <a:latin typeface="Times New Roman" panose="02020603050405020304" pitchFamily="18" charset="0"/>
              </a:rPr>
              <a:t>（</a:t>
            </a:r>
            <a:r>
              <a:rPr lang="en-US" altLang="zh-CN" sz="3600" b="1" dirty="0">
                <a:latin typeface="Times New Roman" panose="02020603050405020304" pitchFamily="18" charset="0"/>
              </a:rPr>
              <a:t>2</a:t>
            </a:r>
            <a:r>
              <a:rPr lang="zh-CN" altLang="en-US" sz="3600" b="1" dirty="0">
                <a:latin typeface="Times New Roman" panose="02020603050405020304" pitchFamily="18" charset="0"/>
              </a:rPr>
              <a:t>）动态抗扰性能指标</a:t>
            </a:r>
            <a:endParaRPr lang="zh-CN" altLang="en-US" sz="3600" b="1" dirty="0">
              <a:latin typeface="Times New Roman" panose="02020603050405020304" pitchFamily="18" charset="0"/>
            </a:endParaRPr>
          </a:p>
        </p:txBody>
      </p:sp>
      <p:sp>
        <p:nvSpPr>
          <p:cNvPr id="135171"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rPr>
              <a:t>影响到参数</a:t>
            </a:r>
            <a:r>
              <a:rPr lang="en-US" altLang="zh-CN" i="1" dirty="0">
                <a:latin typeface="Times New Roman" panose="02020603050405020304" pitchFamily="18" charset="0"/>
              </a:rPr>
              <a:t>K</a:t>
            </a:r>
            <a:r>
              <a:rPr lang="zh-CN" altLang="en-US" dirty="0">
                <a:latin typeface="Times New Roman" panose="02020603050405020304" pitchFamily="18" charset="0"/>
              </a:rPr>
              <a:t>的选择的第二个因素是它和抗扰性能指标之间的关系，</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典型</a:t>
            </a:r>
            <a:r>
              <a:rPr lang="en-US" altLang="zh-CN" dirty="0">
                <a:latin typeface="Times New Roman" panose="02020603050405020304" pitchFamily="18" charset="0"/>
              </a:rPr>
              <a:t>Ⅰ</a:t>
            </a:r>
            <a:r>
              <a:rPr lang="zh-CN" altLang="en-US" dirty="0">
                <a:latin typeface="Times New Roman" panose="02020603050405020304" pitchFamily="18" charset="0"/>
              </a:rPr>
              <a:t>型系统已经规定了系统的结构，分析它的抗扰性能指标的关键因素是扰动作用点，</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某种定量的抗扰性能指标只适用于一种特定的扰动作用点。</a:t>
            </a:r>
            <a:endParaRPr lang="zh-CN" altLang="en-US"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785813" y="2497138"/>
            <a:ext cx="7918450" cy="534988"/>
          </a:xfrm>
          <a:prstGeom prst="rect">
            <a:avLst/>
          </a:prstGeom>
        </p:spPr>
        <p:txBody>
          <a:bodyPr/>
          <a:lst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smtClean="0">
                <a:ln>
                  <a:noFill/>
                </a:ln>
                <a:solidFill>
                  <a:schemeClr val="tx1"/>
                </a:solidFill>
                <a:effectLst/>
                <a:uLnTx/>
                <a:uFillTx/>
                <a:latin typeface="+mj-ea"/>
                <a:ea typeface="+mj-ea"/>
                <a:cs typeface="+mj-cs"/>
                <a:sym typeface="+mn-ea"/>
              </a:rPr>
              <a:t>I</a:t>
            </a:r>
            <a:r>
              <a:rPr kumimoji="1" lang="zh-CN" altLang="en-US" sz="3200" b="0" i="0" u="none" strike="noStrike" kern="1200" cap="none" spc="0" normalizeH="0" baseline="0" noProof="0" dirty="0" smtClean="0">
                <a:ln>
                  <a:noFill/>
                </a:ln>
                <a:solidFill>
                  <a:schemeClr val="tx1"/>
                </a:solidFill>
                <a:effectLst/>
                <a:uLnTx/>
                <a:uFillTx/>
                <a:latin typeface="+mj-ea"/>
                <a:ea typeface="+mj-ea"/>
                <a:cs typeface="+mj-cs"/>
                <a:sym typeface="+mn-ea"/>
              </a:rPr>
              <a:t>型系统在不同输入信号作用下的稳态误差</a:t>
            </a:r>
            <a:endParaRPr kumimoji="1" lang="zh-CN" altLang="fr-FR" sz="3200" b="0" i="0" u="none" strike="noStrike" kern="1200" cap="none" spc="0" normalizeH="0" baseline="0" noProof="0" dirty="0" smtClean="0">
              <a:ln>
                <a:noFill/>
              </a:ln>
              <a:solidFill>
                <a:schemeClr val="tx1"/>
              </a:solidFill>
              <a:effectLst/>
              <a:uLnTx/>
              <a:uFillTx/>
              <a:latin typeface="+mj-ea"/>
              <a:ea typeface="+mj-ea"/>
              <a:cs typeface="+mj-cs"/>
              <a:sym typeface="+mn-ea"/>
            </a:endParaRPr>
          </a:p>
        </p:txBody>
      </p:sp>
      <p:graphicFrame>
        <p:nvGraphicFramePr>
          <p:cNvPr id="57374" name="Group 30"/>
          <p:cNvGraphicFramePr>
            <a:graphicFrameLocks noGrp="1"/>
          </p:cNvGraphicFramePr>
          <p:nvPr/>
        </p:nvGraphicFramePr>
        <p:xfrm>
          <a:off x="681038" y="3232150"/>
          <a:ext cx="7881938" cy="2141538"/>
        </p:xfrm>
        <a:graphic>
          <a:graphicData uri="http://schemas.openxmlformats.org/drawingml/2006/table">
            <a:tbl>
              <a:tblPr/>
              <a:tblGrid>
                <a:gridCol w="1984375"/>
                <a:gridCol w="1685925"/>
                <a:gridCol w="2030412"/>
                <a:gridCol w="2181225"/>
              </a:tblGrid>
              <a:tr h="1349375">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输入信号</a:t>
                      </a:r>
                      <a:endPar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阶跃输入</a:t>
                      </a:r>
                      <a:endPar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斜坡输入</a:t>
                      </a:r>
                      <a:endPar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加速度输入</a:t>
                      </a:r>
                      <a:endPar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7921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稳态误差</a:t>
                      </a:r>
                      <a:endParaRPr kumimoji="1" lang="zh-CN" altLang="fr-FR"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fr-FR"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0</a:t>
                      </a:r>
                      <a:endParaRPr kumimoji="1" lang="fr-FR"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fr-FR" altLang="zh-CN" sz="2800" b="0" i="1" u="none" strike="noStrike" cap="none" normalizeH="0" baseline="0" smtClean="0">
                          <a:ln>
                            <a:noFill/>
                          </a:ln>
                          <a:solidFill>
                            <a:schemeClr val="tx1"/>
                          </a:solidFill>
                          <a:effectLst/>
                          <a:latin typeface="宋体" panose="02010600030101010101" pitchFamily="2" charset="-122"/>
                          <a:ea typeface="宋体" panose="02010600030101010101" pitchFamily="2" charset="-122"/>
                        </a:rPr>
                        <a:t>v</a:t>
                      </a:r>
                      <a:r>
                        <a:rPr kumimoji="1" lang="fr-FR" altLang="zh-CN" sz="2800" b="0" i="0" u="none" strike="noStrike" cap="none" normalizeH="0" baseline="-25000" smtClean="0">
                          <a:ln>
                            <a:noFill/>
                          </a:ln>
                          <a:solidFill>
                            <a:schemeClr val="tx1"/>
                          </a:solidFill>
                          <a:effectLst/>
                          <a:latin typeface="宋体" panose="02010600030101010101" pitchFamily="2" charset="-122"/>
                          <a:ea typeface="宋体" panose="02010600030101010101" pitchFamily="2" charset="-122"/>
                        </a:rPr>
                        <a:t>0 </a:t>
                      </a:r>
                      <a:r>
                        <a:rPr kumimoji="1" lang="fr-FR"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1" lang="fr-FR" altLang="zh-CN" sz="2800" b="0" i="1" u="none" strike="noStrike" cap="none" normalizeH="0" baseline="0" smtClean="0">
                          <a:ln>
                            <a:noFill/>
                          </a:ln>
                          <a:solidFill>
                            <a:schemeClr val="tx1"/>
                          </a:solidFill>
                          <a:effectLst/>
                          <a:latin typeface="宋体" panose="02010600030101010101" pitchFamily="2" charset="-122"/>
                          <a:ea typeface="宋体" panose="02010600030101010101" pitchFamily="2" charset="-122"/>
                        </a:rPr>
                        <a:t>K</a:t>
                      </a:r>
                      <a:endParaRPr kumimoji="1" lang="fr-FR" altLang="zh-CN" sz="2800" b="0" i="1"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47" marB="4574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fr-FR"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endParaRPr kumimoji="1" lang="fr-FR"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endParaRPr>
                    </a:p>
                  </a:txBody>
                  <a:tcPr marT="45747" marB="4574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4" name="Rectangle 27"/>
          <p:cNvSpPr/>
          <p:nvPr/>
        </p:nvSpPr>
        <p:spPr>
          <a:xfrm>
            <a:off x="542925" y="836613"/>
            <a:ext cx="7559675" cy="1543050"/>
          </a:xfrm>
          <a:prstGeom prst="rect">
            <a:avLst/>
          </a:prstGeom>
          <a:noFill/>
          <a:ln w="9525">
            <a:noFill/>
          </a:ln>
        </p:spPr>
        <p:txBody>
          <a:bodyPr anchor="t" anchorCtr="0"/>
          <a:p>
            <a:pPr marL="533400" indent="-533400">
              <a:lnSpc>
                <a:spcPct val="170000"/>
              </a:lnSpc>
              <a:buClr>
                <a:schemeClr val="bg2"/>
              </a:buClr>
              <a:buFont typeface="Wingdings" panose="05000000000000000000" pitchFamily="2" charset="2"/>
            </a:pPr>
            <a:r>
              <a:rPr lang="zh-CN" altLang="en-US" sz="2800" b="1" dirty="0">
                <a:solidFill>
                  <a:schemeClr val="tx1"/>
                </a:solidFill>
                <a:latin typeface="Times New Roman" panose="02020603050405020304" pitchFamily="18" charset="0"/>
                <a:ea typeface="黑体" panose="02010609060101010101" pitchFamily="49" charset="-122"/>
              </a:rPr>
              <a:t>稳态跟随性能指标</a:t>
            </a:r>
            <a:r>
              <a:rPr lang="zh-CN" altLang="fr-FR" sz="2800" b="1" dirty="0">
                <a:solidFill>
                  <a:schemeClr val="tx1"/>
                </a:solidFill>
                <a:latin typeface="Times New Roman" panose="02020603050405020304" pitchFamily="18" charset="0"/>
                <a:ea typeface="黑体" panose="02010609060101010101" pitchFamily="49" charset="-122"/>
              </a:rPr>
              <a:t>：</a:t>
            </a:r>
            <a:endParaRPr lang="zh-CN" altLang="fr-FR" sz="2800" b="1" dirty="0">
              <a:solidFill>
                <a:schemeClr val="tx1"/>
              </a:solidFill>
              <a:latin typeface="Times New Roman" panose="02020603050405020304" pitchFamily="18" charset="0"/>
              <a:ea typeface="黑体" panose="02010609060101010101" pitchFamily="49" charset="-122"/>
            </a:endParaRPr>
          </a:p>
          <a:p>
            <a:pPr marL="533400" indent="-533400">
              <a:lnSpc>
                <a:spcPct val="170000"/>
              </a:lnSpc>
              <a:buClr>
                <a:schemeClr val="bg2"/>
              </a:buClr>
              <a:buFont typeface="Wingdings" panose="05000000000000000000" pitchFamily="2" charset="2"/>
            </a:pPr>
            <a:r>
              <a:rPr lang="zh-CN" altLang="en-US" sz="2800" b="1" dirty="0">
                <a:solidFill>
                  <a:srgbClr val="67174C"/>
                </a:solidFill>
                <a:latin typeface="Times New Roman" panose="02020603050405020304" pitchFamily="18" charset="0"/>
                <a:ea typeface="黑体" panose="02010609060101010101" pitchFamily="49" charset="-122"/>
              </a:rPr>
              <a:t>     </a:t>
            </a:r>
            <a:r>
              <a:rPr lang="zh-CN" altLang="en-US" sz="2800" b="1" dirty="0">
                <a:solidFill>
                  <a:schemeClr val="tx1"/>
                </a:solidFill>
                <a:latin typeface="Times New Roman" panose="02020603050405020304" pitchFamily="18" charset="0"/>
                <a:ea typeface="黑体" panose="02010609060101010101" pitchFamily="49" charset="-122"/>
              </a:rPr>
              <a:t>可用不同输入信号作用下的稳态误差来表示</a:t>
            </a:r>
            <a:endParaRPr lang="fr-FR" altLang="zh-CN" sz="2800" b="1" dirty="0">
              <a:solidFill>
                <a:schemeClr val="tx1"/>
              </a:solidFill>
              <a:latin typeface="Times New Roman" panose="02020603050405020304" pitchFamily="18" charset="0"/>
              <a:ea typeface="黑体" panose="02010609060101010101" pitchFamily="49" charset="-122"/>
            </a:endParaRPr>
          </a:p>
        </p:txBody>
      </p:sp>
      <p:sp>
        <p:nvSpPr>
          <p:cNvPr id="5" name="Rectangle 28"/>
          <p:cNvSpPr txBox="1"/>
          <p:nvPr/>
        </p:nvSpPr>
        <p:spPr>
          <a:xfrm>
            <a:off x="844550" y="5373688"/>
            <a:ext cx="7802563" cy="676275"/>
          </a:xfrm>
          <a:prstGeom prst="rect">
            <a:avLst/>
          </a:prstGeom>
          <a:noFill/>
          <a:ln w="9525">
            <a:noFill/>
          </a:ln>
        </p:spPr>
        <p:txBody>
          <a:bodyPr anchor="t" anchorCtr="0"/>
          <a:p>
            <a:pPr marL="342900" indent="-342900">
              <a:spcBef>
                <a:spcPct val="20000"/>
              </a:spcBef>
              <a:buClr>
                <a:schemeClr val="folHlink"/>
              </a:buClr>
              <a:buSzPct val="75000"/>
              <a:buFont typeface="Wingdings" panose="05000000000000000000" pitchFamily="2" charset="2"/>
            </a:pPr>
            <a:r>
              <a:rPr lang="en-US" altLang="zh-CN" sz="3000" dirty="0">
                <a:solidFill>
                  <a:schemeClr val="tx1"/>
                </a:solidFill>
                <a:latin typeface="Times New Roman" panose="02020603050405020304" pitchFamily="18" charset="0"/>
                <a:ea typeface="宋体" panose="02010600030101010101" pitchFamily="2" charset="-122"/>
              </a:rPr>
              <a:t>I</a:t>
            </a:r>
            <a:r>
              <a:rPr lang="zh-CN" altLang="en-US" sz="3000" dirty="0">
                <a:solidFill>
                  <a:schemeClr val="tx1"/>
                </a:solidFill>
                <a:latin typeface="Times New Roman" panose="02020603050405020304" pitchFamily="18" charset="0"/>
                <a:ea typeface="宋体" panose="02010600030101010101" pitchFamily="2" charset="-122"/>
              </a:rPr>
              <a:t>型系统不能用于具有加速度输入的随动系统</a:t>
            </a:r>
            <a:endParaRPr lang="fr-FR" altLang="zh-CN" sz="3000" dirty="0">
              <a:solidFill>
                <a:schemeClr val="tx1"/>
              </a:solidFill>
              <a:latin typeface="Times New Roman" panose="02020603050405020304" pitchFamily="18" charset="0"/>
              <a:ea typeface="宋体" panose="02010600030101010101" pitchFamily="2" charset="-122"/>
            </a:endParaRPr>
          </a:p>
        </p:txBody>
      </p:sp>
      <p:graphicFrame>
        <p:nvGraphicFramePr>
          <p:cNvPr id="472084" name="Object 20"/>
          <p:cNvGraphicFramePr>
            <a:graphicFrameLocks noChangeAspect="1"/>
          </p:cNvGraphicFramePr>
          <p:nvPr/>
        </p:nvGraphicFramePr>
        <p:xfrm>
          <a:off x="2771775" y="3933825"/>
          <a:ext cx="1270000" cy="485775"/>
        </p:xfrm>
        <a:graphic>
          <a:graphicData uri="http://schemas.openxmlformats.org/presentationml/2006/ole">
            <mc:AlternateContent xmlns:mc="http://schemas.openxmlformats.org/markup-compatibility/2006">
              <mc:Choice xmlns:v="urn:schemas-microsoft-com:vml" Requires="v">
                <p:oleObj spid="_x0000_s3111" name="" r:id="rId1" imgW="596900" imgH="228600" progId="Equation.3">
                  <p:embed/>
                </p:oleObj>
              </mc:Choice>
              <mc:Fallback>
                <p:oleObj name="" r:id="rId1" imgW="596900" imgH="228600" progId="Equation.3">
                  <p:embed/>
                  <p:pic>
                    <p:nvPicPr>
                      <p:cNvPr id="0" name="图片 3110"/>
                      <p:cNvPicPr/>
                      <p:nvPr/>
                    </p:nvPicPr>
                    <p:blipFill>
                      <a:blip r:embed="rId2"/>
                      <a:stretch>
                        <a:fillRect/>
                      </a:stretch>
                    </p:blipFill>
                    <p:spPr>
                      <a:xfrm>
                        <a:off x="2771775" y="3933825"/>
                        <a:ext cx="1270000" cy="485775"/>
                      </a:xfrm>
                      <a:prstGeom prst="rect">
                        <a:avLst/>
                      </a:prstGeom>
                      <a:solidFill>
                        <a:schemeClr val="accent1"/>
                      </a:solidFill>
                      <a:ln w="38100">
                        <a:noFill/>
                        <a:miter/>
                      </a:ln>
                    </p:spPr>
                  </p:pic>
                </p:oleObj>
              </mc:Fallback>
            </mc:AlternateContent>
          </a:graphicData>
        </a:graphic>
      </p:graphicFrame>
      <p:graphicFrame>
        <p:nvGraphicFramePr>
          <p:cNvPr id="472086" name="Object 22"/>
          <p:cNvGraphicFramePr>
            <a:graphicFrameLocks noChangeAspect="1"/>
          </p:cNvGraphicFramePr>
          <p:nvPr/>
        </p:nvGraphicFramePr>
        <p:xfrm>
          <a:off x="4649788" y="3913188"/>
          <a:ext cx="1268412" cy="463550"/>
        </p:xfrm>
        <a:graphic>
          <a:graphicData uri="http://schemas.openxmlformats.org/presentationml/2006/ole">
            <mc:AlternateContent xmlns:mc="http://schemas.openxmlformats.org/markup-compatibility/2006">
              <mc:Choice xmlns:v="urn:schemas-microsoft-com:vml" Requires="v">
                <p:oleObj spid="_x0000_s3113" name="" r:id="rId3" imgW="622300" imgH="228600" progId="Equation.3">
                  <p:embed/>
                </p:oleObj>
              </mc:Choice>
              <mc:Fallback>
                <p:oleObj name="" r:id="rId3" imgW="622300" imgH="228600" progId="Equation.3">
                  <p:embed/>
                  <p:pic>
                    <p:nvPicPr>
                      <p:cNvPr id="0" name="图片 3112"/>
                      <p:cNvPicPr/>
                      <p:nvPr/>
                    </p:nvPicPr>
                    <p:blipFill>
                      <a:blip r:embed="rId4"/>
                      <a:stretch>
                        <a:fillRect/>
                      </a:stretch>
                    </p:blipFill>
                    <p:spPr>
                      <a:xfrm>
                        <a:off x="4649788" y="3913188"/>
                        <a:ext cx="1268412" cy="463550"/>
                      </a:xfrm>
                      <a:prstGeom prst="rect">
                        <a:avLst/>
                      </a:prstGeom>
                      <a:noFill/>
                      <a:ln w="38100">
                        <a:noFill/>
                        <a:miter/>
                      </a:ln>
                    </p:spPr>
                  </p:pic>
                </p:oleObj>
              </mc:Fallback>
            </mc:AlternateContent>
          </a:graphicData>
        </a:graphic>
      </p:graphicFrame>
      <p:graphicFrame>
        <p:nvGraphicFramePr>
          <p:cNvPr id="472088" name="Object 24"/>
          <p:cNvGraphicFramePr>
            <a:graphicFrameLocks noChangeAspect="1"/>
          </p:cNvGraphicFramePr>
          <p:nvPr/>
        </p:nvGraphicFramePr>
        <p:xfrm>
          <a:off x="6626225" y="3730625"/>
          <a:ext cx="1485900" cy="796925"/>
        </p:xfrm>
        <a:graphic>
          <a:graphicData uri="http://schemas.openxmlformats.org/presentationml/2006/ole">
            <mc:AlternateContent xmlns:mc="http://schemas.openxmlformats.org/markup-compatibility/2006">
              <mc:Choice xmlns:v="urn:schemas-microsoft-com:vml" Requires="v">
                <p:oleObj spid="_x0000_s3112" name="" r:id="rId5" imgW="736600" imgH="419100" progId="Equation.3">
                  <p:embed/>
                </p:oleObj>
              </mc:Choice>
              <mc:Fallback>
                <p:oleObj name="" r:id="rId5" imgW="736600" imgH="419100" progId="Equation.3">
                  <p:embed/>
                  <p:pic>
                    <p:nvPicPr>
                      <p:cNvPr id="0" name="图片 3111"/>
                      <p:cNvPicPr/>
                      <p:nvPr/>
                    </p:nvPicPr>
                    <p:blipFill>
                      <a:blip r:embed="rId6"/>
                      <a:stretch>
                        <a:fillRect/>
                      </a:stretch>
                    </p:blipFill>
                    <p:spPr>
                      <a:xfrm>
                        <a:off x="6626225" y="3730625"/>
                        <a:ext cx="1485900" cy="796925"/>
                      </a:xfrm>
                      <a:prstGeom prst="rect">
                        <a:avLst/>
                      </a:prstGeom>
                      <a:solidFill>
                        <a:schemeClr val="accent1"/>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charRg st="0" end="10"/>
                                            </p:txEl>
                                          </p:spTgt>
                                        </p:tgtEl>
                                        <p:attrNameLst>
                                          <p:attrName>style.visibility</p:attrName>
                                        </p:attrNameLst>
                                      </p:cBhvr>
                                      <p:to>
                                        <p:strVal val="visible"/>
                                      </p:to>
                                    </p:set>
                                    <p:animEffect transition="in" filter="wipe(left)">
                                      <p:cBhvr>
                                        <p:cTn id="7" dur="500"/>
                                        <p:tgtEl>
                                          <p:spTgt spid="4">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charRg st="10" end="35"/>
                                            </p:txEl>
                                          </p:spTgt>
                                        </p:tgtEl>
                                        <p:attrNameLst>
                                          <p:attrName>style.visibility</p:attrName>
                                        </p:attrNameLst>
                                      </p:cBhvr>
                                      <p:to>
                                        <p:strVal val="visible"/>
                                      </p:to>
                                    </p:set>
                                    <p:animEffect transition="in" filter="wipe(left)">
                                      <p:cBhvr>
                                        <p:cTn id="12" dur="500"/>
                                        <p:tgtEl>
                                          <p:spTgt spid="4">
                                            <p:txEl>
                                              <p:charRg st="1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plus(in)">
                                      <p:cBhvr>
                                        <p:cTn id="17" dur="1000"/>
                                        <p:tgtEl>
                                          <p:spTgt spid="2"/>
                                        </p:tgtEl>
                                      </p:cBhvr>
                                    </p:animEffect>
                                  </p:childTnLst>
                                </p:cTn>
                              </p:par>
                            </p:childTnLst>
                          </p:cTn>
                        </p:par>
                        <p:par>
                          <p:cTn id="18" fill="hold">
                            <p:stCondLst>
                              <p:cond delay="1000"/>
                            </p:stCondLst>
                            <p:childTnLst>
                              <p:par>
                                <p:cTn id="19" presetID="13" presetClass="entr" presetSubtype="16" fill="hold" nodeType="afterEffect">
                                  <p:stCondLst>
                                    <p:cond delay="0"/>
                                  </p:stCondLst>
                                  <p:childTnLst>
                                    <p:set>
                                      <p:cBhvr>
                                        <p:cTn id="20" dur="1" fill="hold">
                                          <p:stCondLst>
                                            <p:cond delay="0"/>
                                          </p:stCondLst>
                                        </p:cTn>
                                        <p:tgtEl>
                                          <p:spTgt spid="57374"/>
                                        </p:tgtEl>
                                        <p:attrNameLst>
                                          <p:attrName>style.visibility</p:attrName>
                                        </p:attrNameLst>
                                      </p:cBhvr>
                                      <p:to>
                                        <p:strVal val="visible"/>
                                      </p:to>
                                    </p:set>
                                    <p:animEffect transition="in" filter="plus(in)">
                                      <p:cBhvr>
                                        <p:cTn id="21" dur="1000"/>
                                        <p:tgtEl>
                                          <p:spTgt spid="57374"/>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nodeType="clickEffect">
                                  <p:stCondLst>
                                    <p:cond delay="0"/>
                                  </p:stCondLst>
                                  <p:childTnLst>
                                    <p:set>
                                      <p:cBhvr>
                                        <p:cTn id="25" dur="1" fill="hold">
                                          <p:stCondLst>
                                            <p:cond delay="0"/>
                                          </p:stCondLst>
                                        </p:cTn>
                                        <p:tgtEl>
                                          <p:spTgt spid="5">
                                            <p:txEl>
                                              <p:charRg st="0" end="21"/>
                                            </p:txEl>
                                          </p:spTgt>
                                        </p:tgtEl>
                                        <p:attrNameLst>
                                          <p:attrName>style.visibility</p:attrName>
                                        </p:attrNameLst>
                                      </p:cBhvr>
                                      <p:to>
                                        <p:strVal val="visible"/>
                                      </p:to>
                                    </p:set>
                                    <p:animEffect transition="in" filter="fade">
                                      <p:cBhvr>
                                        <p:cTn id="26" dur="800" decel="100000"/>
                                        <p:tgtEl>
                                          <p:spTgt spid="5">
                                            <p:txEl>
                                              <p:charRg st="0" end="21"/>
                                            </p:txEl>
                                          </p:spTgt>
                                        </p:tgtEl>
                                      </p:cBhvr>
                                    </p:animEffect>
                                    <p:anim calcmode="lin" valueType="num">
                                      <p:cBhvr>
                                        <p:cTn id="27" dur="800" decel="100000" fill="hold"/>
                                        <p:tgtEl>
                                          <p:spTgt spid="5">
                                            <p:txEl>
                                              <p:charRg st="0" end="21"/>
                                            </p:txEl>
                                          </p:spTgt>
                                        </p:tgtEl>
                                        <p:attrNameLst>
                                          <p:attrName>style.rotation</p:attrName>
                                        </p:attrNameLst>
                                      </p:cBhvr>
                                      <p:tavLst>
                                        <p:tav tm="0">
                                          <p:val>
                                            <p:fltVal val="-90.000000"/>
                                          </p:val>
                                        </p:tav>
                                        <p:tav tm="100000">
                                          <p:val>
                                            <p:fltVal val="0.000000"/>
                                          </p:val>
                                        </p:tav>
                                      </p:tavLst>
                                    </p:anim>
                                    <p:anim calcmode="lin" valueType="num">
                                      <p:cBhvr>
                                        <p:cTn id="28" dur="800" decel="100000" fill="hold"/>
                                        <p:tgtEl>
                                          <p:spTgt spid="5">
                                            <p:txEl>
                                              <p:charRg st="0" end="21"/>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5">
                                            <p:txEl>
                                              <p:charRg st="0" end="21"/>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5">
                                            <p:txEl>
                                              <p:charRg st="0" end="21"/>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5">
                                            <p:txEl>
                                              <p:charRg st="0" end="21"/>
                                            </p:txEl>
                                          </p:spTgt>
                                        </p:tgtEl>
                                        <p:attrNameLst>
                                          <p:attrName>ppt_y</p:attrName>
                                        </p:attrNameLst>
                                      </p:cBhvr>
                                      <p:tavLst>
                                        <p:tav tm="0">
                                          <p:val>
                                            <p:strVal val="#ppt_y+0.1"/>
                                          </p:val>
                                        </p:tav>
                                        <p:tav tm="100000">
                                          <p:val>
                                            <p:strVal val="#ppt_y"/>
                                          </p:val>
                                        </p:tav>
                                      </p:tavLst>
                                    </p:anim>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472084"/>
                                        </p:tgtEl>
                                        <p:attrNameLst>
                                          <p:attrName>style.visibility</p:attrName>
                                        </p:attrNameLst>
                                      </p:cBhvr>
                                      <p:to>
                                        <p:strVal val="visible"/>
                                      </p:to>
                                    </p:set>
                                    <p:animEffect transition="in" filter="fade">
                                      <p:cBhvr>
                                        <p:cTn id="35" dur="500"/>
                                        <p:tgtEl>
                                          <p:spTgt spid="472084"/>
                                        </p:tgtEl>
                                      </p:cBhvr>
                                    </p:animEffect>
                                  </p:childTnLst>
                                </p:cTn>
                              </p:par>
                              <p:par>
                                <p:cTn id="36" presetID="10" presetClass="entr" presetSubtype="0" fill="hold" nodeType="withEffect">
                                  <p:stCondLst>
                                    <p:cond delay="0"/>
                                  </p:stCondLst>
                                  <p:childTnLst>
                                    <p:set>
                                      <p:cBhvr>
                                        <p:cTn id="37" dur="1" fill="hold">
                                          <p:stCondLst>
                                            <p:cond delay="0"/>
                                          </p:stCondLst>
                                        </p:cTn>
                                        <p:tgtEl>
                                          <p:spTgt spid="472086"/>
                                        </p:tgtEl>
                                        <p:attrNameLst>
                                          <p:attrName>style.visibility</p:attrName>
                                        </p:attrNameLst>
                                      </p:cBhvr>
                                      <p:to>
                                        <p:strVal val="visible"/>
                                      </p:to>
                                    </p:set>
                                    <p:animEffect transition="in" filter="fade">
                                      <p:cBhvr>
                                        <p:cTn id="38" dur="500"/>
                                        <p:tgtEl>
                                          <p:spTgt spid="472086"/>
                                        </p:tgtEl>
                                      </p:cBhvr>
                                    </p:animEffect>
                                  </p:childTnLst>
                                </p:cTn>
                              </p:par>
                              <p:par>
                                <p:cTn id="39" presetID="10" presetClass="entr" presetSubtype="0" fill="hold" nodeType="withEffect">
                                  <p:stCondLst>
                                    <p:cond delay="0"/>
                                  </p:stCondLst>
                                  <p:childTnLst>
                                    <p:set>
                                      <p:cBhvr>
                                        <p:cTn id="40" dur="1" fill="hold">
                                          <p:stCondLst>
                                            <p:cond delay="0"/>
                                          </p:stCondLst>
                                        </p:cTn>
                                        <p:tgtEl>
                                          <p:spTgt spid="472088"/>
                                        </p:tgtEl>
                                        <p:attrNameLst>
                                          <p:attrName>style.visibility</p:attrName>
                                        </p:attrNameLst>
                                      </p:cBhvr>
                                      <p:to>
                                        <p:strVal val="visible"/>
                                      </p:to>
                                    </p:set>
                                    <p:animEffect transition="in" filter="fade">
                                      <p:cBhvr>
                                        <p:cTn id="41" dur="500"/>
                                        <p:tgtEl>
                                          <p:spTgt spid="472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0" y="2786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28" name="Text Box 6"/>
          <p:cNvSpPr txBox="1">
            <a:spLocks noChangeArrowheads="1"/>
          </p:cNvSpPr>
          <p:nvPr/>
        </p:nvSpPr>
        <p:spPr bwMode="auto">
          <a:xfrm>
            <a:off x="1476375" y="1665288"/>
            <a:ext cx="6191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4-13    </a:t>
            </a:r>
            <a:r>
              <a:rPr lang="zh-CN" altLang="en-US" dirty="0">
                <a:solidFill>
                  <a:schemeClr val="tx1"/>
                </a:solidFill>
              </a:rPr>
              <a:t>电流环的在电压扰动作用下的动态结构图</a:t>
            </a:r>
            <a:endParaRPr lang="zh-CN" altLang="en-US" dirty="0">
              <a:solidFill>
                <a:schemeClr val="tx1"/>
              </a:solidFill>
            </a:endParaRPr>
          </a:p>
        </p:txBody>
      </p:sp>
      <p:sp>
        <p:nvSpPr>
          <p:cNvPr id="26629" name="Rectangle 8"/>
          <p:cNvSpPr>
            <a:spLocks noGrp="1" noChangeArrowheads="1"/>
          </p:cNvSpPr>
          <p:nvPr>
            <p:ph idx="1"/>
          </p:nvPr>
        </p:nvSpPr>
        <p:spPr>
          <a:xfrm>
            <a:off x="468313" y="4365625"/>
            <a:ext cx="8110537" cy="1598613"/>
          </a:xfrm>
        </p:spPr>
        <p:txBody>
          <a:bodyPr/>
          <a:lstStyle/>
          <a:p>
            <a:pPr eaLnBrk="1" hangingPunct="1">
              <a:lnSpc>
                <a:spcPct val="90000"/>
              </a:lnSpc>
            </a:pPr>
            <a:r>
              <a:rPr lang="zh-CN" altLang="en-US">
                <a:latin typeface="Times New Roman" panose="02020603050405020304" pitchFamily="18" charset="0"/>
              </a:rPr>
              <a:t>电压扰动作用点前后各有一个一阶惯性环节，</a:t>
            </a:r>
            <a:endParaRPr lang="zh-CN" altLang="en-US">
              <a:latin typeface="Times New Roman" panose="02020603050405020304" pitchFamily="18" charset="0"/>
            </a:endParaRPr>
          </a:p>
          <a:p>
            <a:pPr eaLnBrk="1" hangingPunct="1">
              <a:lnSpc>
                <a:spcPct val="90000"/>
              </a:lnSpc>
            </a:pPr>
            <a:r>
              <a:rPr lang="zh-CN" altLang="en-US">
                <a:latin typeface="Times New Roman" panose="02020603050405020304" pitchFamily="18" charset="0"/>
              </a:rPr>
              <a:t>             采用</a:t>
            </a:r>
            <a:r>
              <a:rPr lang="en-US" altLang="zh-CN">
                <a:latin typeface="Times New Roman" panose="02020603050405020304" pitchFamily="18" charset="0"/>
              </a:rPr>
              <a:t>PI</a:t>
            </a:r>
            <a:r>
              <a:rPr lang="zh-CN" altLang="en-US">
                <a:latin typeface="Times New Roman" panose="02020603050405020304" pitchFamily="18" charset="0"/>
              </a:rPr>
              <a:t>调节器 </a:t>
            </a:r>
            <a:endParaRPr lang="zh-CN" altLang="en-US">
              <a:latin typeface="Times New Roman" panose="02020603050405020304" pitchFamily="18" charset="0"/>
            </a:endParaRPr>
          </a:p>
        </p:txBody>
      </p:sp>
      <p:sp>
        <p:nvSpPr>
          <p:cNvPr id="26630" name="Rectangle 1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26" name="Object 9"/>
          <p:cNvGraphicFramePr>
            <a:graphicFrameLocks noChangeAspect="1"/>
          </p:cNvGraphicFramePr>
          <p:nvPr/>
        </p:nvGraphicFramePr>
        <p:xfrm>
          <a:off x="683568" y="4797152"/>
          <a:ext cx="1441450" cy="628650"/>
        </p:xfrm>
        <a:graphic>
          <a:graphicData uri="http://schemas.openxmlformats.org/presentationml/2006/ole">
            <mc:AlternateContent xmlns:mc="http://schemas.openxmlformats.org/markup-compatibility/2006">
              <mc:Choice xmlns:v="urn:schemas-microsoft-com:vml" Requires="v">
                <p:oleObj spid="_x0000_s24766" name="公式" r:id="rId1" imgW="520700" imgH="228600" progId="Equation.3">
                  <p:embed/>
                </p:oleObj>
              </mc:Choice>
              <mc:Fallback>
                <p:oleObj name="公式" r:id="rId1" imgW="520700" imgH="228600" progId="Equation.3">
                  <p:embed/>
                  <p:pic>
                    <p:nvPicPr>
                      <p:cNvPr id="0" name="图片 247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97152"/>
                        <a:ext cx="1441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631" name="Picture 11" descr="03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2079625"/>
            <a:ext cx="69850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611560" y="548680"/>
            <a:ext cx="8162925" cy="641350"/>
          </a:xfrm>
        </p:spPr>
        <p:txBody>
          <a:bodyPr/>
          <a:lstStyle/>
          <a:p>
            <a:pPr eaLnBrk="1" hangingPunct="1"/>
            <a:r>
              <a:rPr lang="zh-CN" altLang="en-US" sz="3600" b="1" dirty="0">
                <a:latin typeface="Times New Roman" panose="02020603050405020304" pitchFamily="18" charset="0"/>
              </a:rPr>
              <a:t>（</a:t>
            </a:r>
            <a:r>
              <a:rPr lang="en-US" altLang="zh-CN" sz="3600" b="1" dirty="0">
                <a:latin typeface="Times New Roman" panose="02020603050405020304" pitchFamily="18" charset="0"/>
              </a:rPr>
              <a:t>2</a:t>
            </a:r>
            <a:r>
              <a:rPr lang="zh-CN" altLang="en-US" sz="3600" b="1" dirty="0">
                <a:latin typeface="Times New Roman" panose="02020603050405020304" pitchFamily="18" charset="0"/>
              </a:rPr>
              <a:t>）动态抗扰性能指标</a:t>
            </a:r>
            <a:endParaRPr lang="zh-CN" altLang="en-US" sz="3600" b="1"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5429250" y="1484784"/>
            <a:ext cx="3571875" cy="4176712"/>
          </a:xfrm>
        </p:spPr>
        <p:txBody>
          <a:bodyPr/>
          <a:lstStyle/>
          <a:p>
            <a:pPr eaLnBrk="1" hangingPunct="1"/>
            <a:r>
              <a:rPr lang="zh-CN" altLang="en-US" sz="2400" dirty="0">
                <a:latin typeface="Times New Roman" panose="02020603050405020304" pitchFamily="18" charset="0"/>
              </a:rPr>
              <a:t>在只讨论抗扰性能时，令输入变量</a:t>
            </a:r>
            <a:r>
              <a:rPr lang="en-US" altLang="zh-CN" sz="2400" i="1" dirty="0">
                <a:latin typeface="Times New Roman" panose="02020603050405020304" pitchFamily="18" charset="0"/>
              </a:rPr>
              <a:t>R</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将输出量写成</a:t>
            </a:r>
            <a:r>
              <a:rPr lang="en-US" altLang="zh-CN" sz="2400" i="1" dirty="0">
                <a:latin typeface="Times New Roman" panose="02020603050405020304" pitchFamily="18" charset="0"/>
              </a:rPr>
              <a:t>ΔC</a:t>
            </a:r>
            <a:endParaRPr lang="en-US" altLang="zh-CN" sz="2400" i="1" dirty="0">
              <a:latin typeface="Times New Roman" panose="02020603050405020304" pitchFamily="18" charset="0"/>
            </a:endParaRPr>
          </a:p>
          <a:p>
            <a:pPr eaLnBrk="1" hangingPunct="1"/>
            <a:endParaRPr lang="en-US" altLang="zh-CN" sz="2400" i="1" dirty="0">
              <a:latin typeface="Times New Roman" panose="02020603050405020304" pitchFamily="18" charset="0"/>
            </a:endParaRPr>
          </a:p>
          <a:p>
            <a:pPr eaLnBrk="1" hangingPunct="1"/>
            <a:endParaRPr lang="en-US" altLang="zh-CN" sz="2400" i="1" dirty="0">
              <a:latin typeface="Times New Roman" panose="02020603050405020304" pitchFamily="18" charset="0"/>
            </a:endParaRPr>
          </a:p>
          <a:p>
            <a:pPr eaLnBrk="1" hangingPunct="1"/>
            <a:endParaRPr lang="en-US" altLang="zh-CN" sz="2400" i="1" dirty="0">
              <a:latin typeface="Times New Roman" panose="02020603050405020304" pitchFamily="18" charset="0"/>
            </a:endParaRPr>
          </a:p>
          <a:p>
            <a:pPr eaLnBrk="1" hangingPunct="1"/>
            <a:endParaRPr lang="en-US" altLang="zh-CN" sz="2400" i="1" dirty="0">
              <a:latin typeface="Times New Roman" panose="02020603050405020304" pitchFamily="18" charset="0"/>
            </a:endParaRPr>
          </a:p>
          <a:p>
            <a:pPr eaLnBrk="1" hangingPunct="1"/>
            <a:endParaRPr lang="en-US" altLang="zh-CN" sz="2400" i="1" dirty="0">
              <a:latin typeface="Times New Roman" panose="02020603050405020304" pitchFamily="18" charset="0"/>
            </a:endParaRPr>
          </a:p>
          <a:p>
            <a:pPr eaLnBrk="1" hangingPunct="1"/>
            <a:endParaRPr lang="en-US" altLang="zh-CN" sz="2400" dirty="0">
              <a:latin typeface="Times New Roman" panose="02020603050405020304" pitchFamily="18" charset="0"/>
            </a:endParaRPr>
          </a:p>
        </p:txBody>
      </p:sp>
      <p:sp>
        <p:nvSpPr>
          <p:cNvPr id="27654" name="Rectangle 4"/>
          <p:cNvSpPr>
            <a:spLocks noChangeArrowheads="1"/>
          </p:cNvSpPr>
          <p:nvPr/>
        </p:nvSpPr>
        <p:spPr bwMode="auto">
          <a:xfrm>
            <a:off x="0"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5" name="Text Box 8"/>
          <p:cNvSpPr txBox="1">
            <a:spLocks noChangeArrowheads="1"/>
          </p:cNvSpPr>
          <p:nvPr/>
        </p:nvSpPr>
        <p:spPr bwMode="auto">
          <a:xfrm>
            <a:off x="718731" y="561629"/>
            <a:ext cx="8424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tx1"/>
                </a:solidFill>
              </a:rPr>
              <a:t>图</a:t>
            </a:r>
            <a:r>
              <a:rPr lang="en-US" altLang="zh-CN" dirty="0">
                <a:solidFill>
                  <a:schemeClr val="tx1"/>
                </a:solidFill>
              </a:rPr>
              <a:t>4-14    </a:t>
            </a:r>
            <a:r>
              <a:rPr lang="zh-CN" altLang="en-US" dirty="0">
                <a:solidFill>
                  <a:schemeClr val="tx1"/>
                </a:solidFill>
              </a:rPr>
              <a:t>电流环校正成一类典型</a:t>
            </a:r>
            <a:r>
              <a:rPr lang="en-US" altLang="zh-CN" dirty="0">
                <a:solidFill>
                  <a:schemeClr val="tx1"/>
                </a:solidFill>
              </a:rPr>
              <a:t>Ⅰ</a:t>
            </a:r>
            <a:r>
              <a:rPr lang="zh-CN" altLang="en-US" dirty="0">
                <a:solidFill>
                  <a:schemeClr val="tx1"/>
                </a:solidFill>
              </a:rPr>
              <a:t>型系统在一种扰动作用下的动态结构图</a:t>
            </a:r>
            <a:endParaRPr lang="zh-CN" altLang="en-US" dirty="0">
              <a:solidFill>
                <a:schemeClr val="tx1"/>
              </a:solidFill>
            </a:endParaRPr>
          </a:p>
          <a:p>
            <a:pPr eaLnBrk="1" hangingPunct="1"/>
            <a:r>
              <a:rPr lang="en-US" altLang="zh-CN" dirty="0">
                <a:solidFill>
                  <a:schemeClr val="tx1"/>
                </a:solidFill>
              </a:rPr>
              <a:t>(a)</a:t>
            </a:r>
            <a:r>
              <a:rPr lang="zh-CN" altLang="en-US" dirty="0">
                <a:solidFill>
                  <a:schemeClr val="tx1"/>
                </a:solidFill>
              </a:rPr>
              <a:t>一种扰动作用下的结构       </a:t>
            </a:r>
            <a:r>
              <a:rPr lang="en-US" altLang="zh-CN" dirty="0">
                <a:solidFill>
                  <a:schemeClr val="tx1"/>
                </a:solidFill>
              </a:rPr>
              <a:t>(b)</a:t>
            </a:r>
            <a:r>
              <a:rPr lang="zh-CN" altLang="en-US" dirty="0">
                <a:solidFill>
                  <a:schemeClr val="tx1"/>
                </a:solidFill>
              </a:rPr>
              <a:t>等效结构图</a:t>
            </a:r>
            <a:endParaRPr lang="zh-CN" altLang="en-US" dirty="0">
              <a:solidFill>
                <a:schemeClr val="tx1"/>
              </a:solidFill>
            </a:endParaRPr>
          </a:p>
        </p:txBody>
      </p:sp>
      <p:sp>
        <p:nvSpPr>
          <p:cNvPr id="27656" name="Rectangle 10"/>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7" name="Rectangle 1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8"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0" name="Object 13"/>
          <p:cNvGraphicFramePr>
            <a:graphicFrameLocks noChangeAspect="1"/>
          </p:cNvGraphicFramePr>
          <p:nvPr/>
        </p:nvGraphicFramePr>
        <p:xfrm>
          <a:off x="5887953" y="2708911"/>
          <a:ext cx="747713" cy="404812"/>
        </p:xfrm>
        <a:graphic>
          <a:graphicData uri="http://schemas.openxmlformats.org/presentationml/2006/ole">
            <mc:AlternateContent xmlns:mc="http://schemas.openxmlformats.org/markup-compatibility/2006">
              <mc:Choice xmlns:v="urn:schemas-microsoft-com:vml" Requires="v">
                <p:oleObj spid="_x0000_s26166" name="公式" r:id="rId1" imgW="419100" imgH="228600" progId="Equation.3">
                  <p:embed/>
                </p:oleObj>
              </mc:Choice>
              <mc:Fallback>
                <p:oleObj name="公式" r:id="rId1" imgW="419100" imgH="228600" progId="Equation.3">
                  <p:embed/>
                  <p:pic>
                    <p:nvPicPr>
                      <p:cNvPr id="0" name="图片 261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953" y="2708911"/>
                        <a:ext cx="747713"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1" name="Object 15"/>
          <p:cNvGraphicFramePr>
            <a:graphicFrameLocks noChangeAspect="1"/>
          </p:cNvGraphicFramePr>
          <p:nvPr/>
        </p:nvGraphicFramePr>
        <p:xfrm>
          <a:off x="6876122" y="2714943"/>
          <a:ext cx="792162" cy="396875"/>
        </p:xfrm>
        <a:graphic>
          <a:graphicData uri="http://schemas.openxmlformats.org/presentationml/2006/ole">
            <mc:AlternateContent xmlns:mc="http://schemas.openxmlformats.org/markup-compatibility/2006">
              <mc:Choice xmlns:v="urn:schemas-microsoft-com:vml" Requires="v">
                <p:oleObj spid="_x0000_s26167" name="公式" r:id="rId3" imgW="457200" imgH="228600" progId="Equation.3">
                  <p:embed/>
                </p:oleObj>
              </mc:Choice>
              <mc:Fallback>
                <p:oleObj name="公式" r:id="rId3" imgW="457200" imgH="228600" progId="Equation.3">
                  <p:embed/>
                  <p:pic>
                    <p:nvPicPr>
                      <p:cNvPr id="0" name="图片 261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122" y="2714943"/>
                        <a:ext cx="79216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0"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2" name="Object 17"/>
          <p:cNvGraphicFramePr>
            <a:graphicFrameLocks noChangeAspect="1"/>
          </p:cNvGraphicFramePr>
          <p:nvPr/>
        </p:nvGraphicFramePr>
        <p:xfrm>
          <a:off x="5796513" y="3137466"/>
          <a:ext cx="719137" cy="431800"/>
        </p:xfrm>
        <a:graphic>
          <a:graphicData uri="http://schemas.openxmlformats.org/presentationml/2006/ole">
            <mc:AlternateContent xmlns:mc="http://schemas.openxmlformats.org/markup-compatibility/2006">
              <mc:Choice xmlns:v="urn:schemas-microsoft-com:vml" Requires="v">
                <p:oleObj spid="_x0000_s26168" name="Equation" r:id="rId5" imgW="381000" imgH="228600" progId="Equation.DSMT4">
                  <p:embed/>
                </p:oleObj>
              </mc:Choice>
              <mc:Fallback>
                <p:oleObj name="Equation" r:id="rId5" imgW="381000" imgH="228600" progId="Equation.DSMT4">
                  <p:embed/>
                  <p:pic>
                    <p:nvPicPr>
                      <p:cNvPr id="0" name="图片 261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513" y="3137466"/>
                        <a:ext cx="7191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20"/>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27662" name="Picture 21" descr="03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971675"/>
            <a:ext cx="4748212"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3" name="TextBox 16"/>
          <p:cNvSpPr txBox="1">
            <a:spLocks noChangeArrowheads="1"/>
          </p:cNvSpPr>
          <p:nvPr/>
        </p:nvSpPr>
        <p:spPr bwMode="auto">
          <a:xfrm>
            <a:off x="5286375" y="3861048"/>
            <a:ext cx="3643313"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just" eaLnBrk="1" hangingPunct="1"/>
            <a:r>
              <a:rPr lang="zh-CN" altLang="en-US" sz="2400" dirty="0">
                <a:solidFill>
                  <a:schemeClr val="tx1"/>
                </a:solidFill>
              </a:rPr>
              <a:t>在阻尼系数</a:t>
            </a:r>
            <a:r>
              <a:rPr lang="en-US" altLang="zh-CN" sz="2400" dirty="0">
                <a:solidFill>
                  <a:schemeClr val="tx1"/>
                </a:solidFill>
              </a:rPr>
              <a:t> </a:t>
            </a:r>
            <a:r>
              <a:rPr lang="zh-CN" altLang="en-US" sz="2400" dirty="0">
                <a:solidFill>
                  <a:schemeClr val="tx1"/>
                </a:solidFill>
              </a:rPr>
              <a:t>一定时，典</a:t>
            </a:r>
            <a:r>
              <a:rPr lang="en-US" altLang="zh-CN" sz="2400" dirty="0">
                <a:solidFill>
                  <a:schemeClr val="tx1"/>
                </a:solidFill>
              </a:rPr>
              <a:t>Ⅰ</a:t>
            </a:r>
            <a:r>
              <a:rPr lang="zh-CN" altLang="en-US" sz="2400" dirty="0">
                <a:solidFill>
                  <a:schemeClr val="tx1"/>
                </a:solidFill>
              </a:rPr>
              <a:t>系统的上升时间取决于系统的惯性时间常数</a:t>
            </a:r>
            <a:r>
              <a:rPr lang="en-US" altLang="zh-CN" sz="2400" i="1" dirty="0">
                <a:solidFill>
                  <a:schemeClr val="tx1"/>
                </a:solidFill>
              </a:rPr>
              <a:t>T</a:t>
            </a:r>
            <a:r>
              <a:rPr lang="zh-CN" altLang="en-US" sz="2400" dirty="0">
                <a:solidFill>
                  <a:schemeClr val="tx1"/>
                </a:solidFill>
              </a:rPr>
              <a:t>，</a:t>
            </a:r>
            <a:endParaRPr lang="en-US" altLang="zh-CN" sz="2400" dirty="0">
              <a:solidFill>
                <a:schemeClr val="tx1"/>
              </a:solidFill>
            </a:endParaRPr>
          </a:p>
          <a:p>
            <a:pPr algn="just" eaLnBrk="1" hangingPunct="1"/>
            <a:r>
              <a:rPr lang="zh-CN" altLang="en-US" sz="2400" b="1" dirty="0"/>
              <a:t>对消掉大惯性而留下小惯性环节，就可以提高系统的快速性。</a:t>
            </a:r>
            <a:endParaRPr lang="zh-CN" altLang="en-US" sz="2400" b="1" dirty="0"/>
          </a:p>
          <a:p>
            <a:pPr eaLnBrk="1" hangingPunct="1"/>
            <a:endParaRPr lang="zh-CN" altLang="en-US" dirty="0"/>
          </a:p>
        </p:txBody>
      </p:sp>
      <p:graphicFrame>
        <p:nvGraphicFramePr>
          <p:cNvPr id="63493" name="Object 9"/>
          <p:cNvGraphicFramePr>
            <a:graphicFrameLocks noChangeAspect="1"/>
          </p:cNvGraphicFramePr>
          <p:nvPr>
            <p:custDataLst>
              <p:tags r:id="rId8"/>
            </p:custDataLst>
          </p:nvPr>
        </p:nvGraphicFramePr>
        <p:xfrm>
          <a:off x="6660198" y="3101975"/>
          <a:ext cx="1584325" cy="430213"/>
        </p:xfrm>
        <a:graphic>
          <a:graphicData uri="http://schemas.openxmlformats.org/presentationml/2006/ole">
            <mc:AlternateContent xmlns:mc="http://schemas.openxmlformats.org/markup-compatibility/2006">
              <mc:Choice xmlns:v="urn:schemas-microsoft-com:vml" Requires="v">
                <p:oleObj spid="_x0000_s3117" name="" r:id="rId9" imgW="876300" imgH="241300" progId="Equation.DSMT4">
                  <p:embed/>
                </p:oleObj>
              </mc:Choice>
              <mc:Fallback>
                <p:oleObj name="" r:id="rId9" imgW="876300" imgH="241300" progId="Equation.DSMT4">
                  <p:embed/>
                  <p:pic>
                    <p:nvPicPr>
                      <p:cNvPr id="0" name="图片 3116"/>
                      <p:cNvPicPr/>
                      <p:nvPr/>
                    </p:nvPicPr>
                    <p:blipFill>
                      <a:blip r:embed="rId10"/>
                      <a:stretch>
                        <a:fillRect/>
                      </a:stretch>
                    </p:blipFill>
                    <p:spPr>
                      <a:xfrm>
                        <a:off x="6660198" y="3101975"/>
                        <a:ext cx="1584325" cy="430213"/>
                      </a:xfrm>
                      <a:prstGeom prst="rect">
                        <a:avLst/>
                      </a:prstGeom>
                      <a:noFill/>
                      <a:ln w="38100">
                        <a:noFill/>
                        <a:miter/>
                      </a:ln>
                    </p:spPr>
                  </p:pic>
                </p:oleObj>
              </mc:Fallback>
            </mc:AlternateContent>
          </a:graphicData>
        </a:graphic>
      </p:graphicFrame>
      <p:graphicFrame>
        <p:nvGraphicFramePr>
          <p:cNvPr id="63495" name="Object 11"/>
          <p:cNvGraphicFramePr>
            <a:graphicFrameLocks noChangeAspect="1"/>
          </p:cNvGraphicFramePr>
          <p:nvPr>
            <p:custDataLst>
              <p:tags r:id="rId11"/>
            </p:custDataLst>
          </p:nvPr>
        </p:nvGraphicFramePr>
        <p:xfrm>
          <a:off x="6732270" y="3536315"/>
          <a:ext cx="1152525" cy="361950"/>
        </p:xfrm>
        <a:graphic>
          <a:graphicData uri="http://schemas.openxmlformats.org/presentationml/2006/ole">
            <mc:AlternateContent xmlns:mc="http://schemas.openxmlformats.org/markup-compatibility/2006">
              <mc:Choice xmlns:v="urn:schemas-microsoft-com:vml" Requires="v">
                <p:oleObj spid="_x0000_s3120" name="" r:id="rId12" imgW="698500" imgH="215900" progId="Equation.3">
                  <p:embed/>
                </p:oleObj>
              </mc:Choice>
              <mc:Fallback>
                <p:oleObj name="" r:id="rId12" imgW="698500" imgH="215900" progId="Equation.3">
                  <p:embed/>
                  <p:pic>
                    <p:nvPicPr>
                      <p:cNvPr id="0" name="图片 3119"/>
                      <p:cNvPicPr/>
                      <p:nvPr/>
                    </p:nvPicPr>
                    <p:blipFill>
                      <a:blip r:embed="rId13"/>
                      <a:stretch>
                        <a:fillRect/>
                      </a:stretch>
                    </p:blipFill>
                    <p:spPr>
                      <a:xfrm>
                        <a:off x="6732270" y="3536315"/>
                        <a:ext cx="1152525" cy="361950"/>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3"/>
          <p:cNvSpPr>
            <a:spLocks noGrp="1" noChangeArrowheads="1"/>
          </p:cNvSpPr>
          <p:nvPr>
            <p:ph idx="1"/>
          </p:nvPr>
        </p:nvSpPr>
        <p:spPr>
          <a:xfrm>
            <a:off x="755650" y="549275"/>
            <a:ext cx="8110538" cy="6308725"/>
          </a:xfrm>
        </p:spPr>
        <p:txBody>
          <a:bodyPr/>
          <a:lstStyle/>
          <a:p>
            <a:pPr eaLnBrk="1" hangingPunct="1">
              <a:lnSpc>
                <a:spcPct val="90000"/>
              </a:lnSpc>
            </a:pPr>
            <a:r>
              <a:rPr lang="zh-CN" altLang="en-US" sz="2400" dirty="0">
                <a:latin typeface="Times New Roman" panose="02020603050405020304" pitchFamily="18" charset="0"/>
              </a:rPr>
              <a:t>在阶跃扰动下，             ，得到</a:t>
            </a:r>
            <a:endParaRPr lang="zh-CN" altLang="en-US" sz="2400" dirty="0">
              <a:latin typeface="Times New Roman" panose="02020603050405020304" pitchFamily="18" charset="0"/>
            </a:endParaRPr>
          </a:p>
          <a:p>
            <a:pPr eaLnBrk="1" hangingPunct="1">
              <a:lnSpc>
                <a:spcPct val="90000"/>
              </a:lnSpc>
            </a:pPr>
            <a:endParaRPr lang="zh-CN" altLang="en-US" sz="2400" dirty="0">
              <a:latin typeface="Times New Roman" panose="02020603050405020304" pitchFamily="18" charset="0"/>
            </a:endParaRPr>
          </a:p>
          <a:p>
            <a:pPr eaLnBrk="1" hangingPunct="1">
              <a:lnSpc>
                <a:spcPct val="90000"/>
              </a:lnSpc>
            </a:pPr>
            <a:endParaRPr lang="zh-CN" altLang="en-US" sz="2400" dirty="0">
              <a:latin typeface="Times New Roman" panose="02020603050405020304" pitchFamily="18" charset="0"/>
            </a:endParaRPr>
          </a:p>
          <a:p>
            <a:pPr eaLnBrk="1" hangingPunct="1">
              <a:lnSpc>
                <a:spcPct val="90000"/>
              </a:lnSpc>
            </a:pP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在选定</a:t>
            </a:r>
            <a:r>
              <a:rPr lang="en-US" altLang="zh-CN" sz="2400" i="1" dirty="0">
                <a:latin typeface="Times New Roman" panose="02020603050405020304" pitchFamily="18" charset="0"/>
              </a:rPr>
              <a:t>KT</a:t>
            </a:r>
            <a:r>
              <a:rPr lang="en-US" altLang="zh-CN" sz="2400" dirty="0">
                <a:latin typeface="Times New Roman" panose="02020603050405020304" pitchFamily="18" charset="0"/>
              </a:rPr>
              <a:t>=0.5</a:t>
            </a:r>
            <a:r>
              <a:rPr lang="zh-CN" altLang="en-US" sz="2400" dirty="0">
                <a:latin typeface="Times New Roman" panose="02020603050405020304" pitchFamily="18" charset="0"/>
              </a:rPr>
              <a:t>时，						                                            						                                                              （</a:t>
            </a:r>
            <a:r>
              <a:rPr lang="en-US" altLang="zh-CN" sz="2400" dirty="0">
                <a:latin typeface="Times New Roman" panose="02020603050405020304" pitchFamily="18" charset="0"/>
              </a:rPr>
              <a:t>4-19</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阶跃扰动后输出变化量的动态过程函数为</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4-20</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indent="0" eaLnBrk="1" hangingPunct="1">
              <a:lnSpc>
                <a:spcPct val="90000"/>
              </a:lnSpc>
              <a:buNone/>
            </a:pPr>
            <a:r>
              <a:rPr lang="zh-CN" altLang="en-US" sz="2400" dirty="0">
                <a:latin typeface="Times New Roman" panose="02020603050405020304" pitchFamily="18" charset="0"/>
              </a:rPr>
              <a:t>式中                    为时间常数与大时间常数</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的比值。取不同</a:t>
            </a:r>
            <a:r>
              <a:rPr lang="en-US" altLang="zh-CN" sz="2400" i="1" dirty="0">
                <a:latin typeface="Times New Roman" panose="02020603050405020304" pitchFamily="18" charset="0"/>
              </a:rPr>
              <a:t>m</a:t>
            </a:r>
            <a:r>
              <a:rPr lang="zh-CN" altLang="en-US" sz="2400" dirty="0">
                <a:latin typeface="Times New Roman" panose="02020603050405020304" pitchFamily="18" charset="0"/>
              </a:rPr>
              <a:t>值，可计算出相应的动态过程曲线。 </a:t>
            </a:r>
            <a:endParaRPr lang="zh-CN" altLang="en-US" sz="2400" dirty="0">
              <a:latin typeface="Times New Roman" panose="02020603050405020304" pitchFamily="18" charset="0"/>
            </a:endParaRPr>
          </a:p>
          <a:p>
            <a:pPr eaLnBrk="1" hangingPunct="1">
              <a:lnSpc>
                <a:spcPct val="90000"/>
              </a:lnSpc>
            </a:pPr>
            <a:endParaRPr lang="en-US" altLang="zh-CN" sz="2400" dirty="0"/>
          </a:p>
        </p:txBody>
      </p:sp>
      <p:sp>
        <p:nvSpPr>
          <p:cNvPr id="28680" name="Rectangle 5"/>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74" name="Object 4"/>
          <p:cNvGraphicFramePr>
            <a:graphicFrameLocks noChangeAspect="1"/>
          </p:cNvGraphicFramePr>
          <p:nvPr/>
        </p:nvGraphicFramePr>
        <p:xfrm>
          <a:off x="3203575" y="476250"/>
          <a:ext cx="1008063" cy="615950"/>
        </p:xfrm>
        <a:graphic>
          <a:graphicData uri="http://schemas.openxmlformats.org/presentationml/2006/ole">
            <mc:AlternateContent xmlns:mc="http://schemas.openxmlformats.org/markup-compatibility/2006">
              <mc:Choice xmlns:v="urn:schemas-microsoft-com:vml" Requires="v">
                <p:oleObj spid="_x0000_s27566" name="公式" r:id="rId1" imgW="635000" imgH="393700" progId="Equation.3">
                  <p:embed/>
                </p:oleObj>
              </mc:Choice>
              <mc:Fallback>
                <p:oleObj name="公式" r:id="rId1" imgW="635000" imgH="393700" progId="Equation.3">
                  <p:embed/>
                  <p:pic>
                    <p:nvPicPr>
                      <p:cNvPr id="0" name="图片 275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476250"/>
                        <a:ext cx="100806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Rectangle 7"/>
          <p:cNvSpPr>
            <a:spLocks noChangeArrowheads="1"/>
          </p:cNvSpPr>
          <p:nvPr/>
        </p:nvSpPr>
        <p:spPr bwMode="auto">
          <a:xfrm>
            <a:off x="0" y="301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75" name="Object 6"/>
          <p:cNvGraphicFramePr>
            <a:graphicFrameLocks noChangeAspect="1"/>
          </p:cNvGraphicFramePr>
          <p:nvPr/>
        </p:nvGraphicFramePr>
        <p:xfrm>
          <a:off x="1403350" y="1052513"/>
          <a:ext cx="6264275" cy="1322387"/>
        </p:xfrm>
        <a:graphic>
          <a:graphicData uri="http://schemas.openxmlformats.org/presentationml/2006/ole">
            <mc:AlternateContent xmlns:mc="http://schemas.openxmlformats.org/markup-compatibility/2006">
              <mc:Choice xmlns:v="urn:schemas-microsoft-com:vml" Requires="v">
                <p:oleObj spid="_x0000_s27567" name="公式" r:id="rId3" imgW="3924300" imgH="825500" progId="Equation.3">
                  <p:embed/>
                </p:oleObj>
              </mc:Choice>
              <mc:Fallback>
                <p:oleObj name="公式" r:id="rId3" imgW="3924300" imgH="825500" progId="Equation.3">
                  <p:embed/>
                  <p:pic>
                    <p:nvPicPr>
                      <p:cNvPr id="0" name="图片 275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052513"/>
                        <a:ext cx="6264275" cy="132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2" name="Rectangle 9"/>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76" name="Object 8"/>
          <p:cNvGraphicFramePr>
            <a:graphicFrameLocks noChangeAspect="1"/>
          </p:cNvGraphicFramePr>
          <p:nvPr/>
        </p:nvGraphicFramePr>
        <p:xfrm>
          <a:off x="2700338" y="2492375"/>
          <a:ext cx="4321175" cy="887413"/>
        </p:xfrm>
        <a:graphic>
          <a:graphicData uri="http://schemas.openxmlformats.org/presentationml/2006/ole">
            <mc:AlternateContent xmlns:mc="http://schemas.openxmlformats.org/markup-compatibility/2006">
              <mc:Choice xmlns:v="urn:schemas-microsoft-com:vml" Requires="v">
                <p:oleObj spid="_x0000_s27568" name="公式" r:id="rId5" imgW="2082800" imgH="431800" progId="Equation.3">
                  <p:embed/>
                </p:oleObj>
              </mc:Choice>
              <mc:Fallback>
                <p:oleObj name="公式" r:id="rId5" imgW="2082800" imgH="431800" progId="Equation.3">
                  <p:embed/>
                  <p:pic>
                    <p:nvPicPr>
                      <p:cNvPr id="0" name="图片 275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492375"/>
                        <a:ext cx="4321175"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19"/>
          <p:cNvGraphicFramePr>
            <a:graphicFrameLocks noChangeAspect="1"/>
          </p:cNvGraphicFramePr>
          <p:nvPr/>
        </p:nvGraphicFramePr>
        <p:xfrm>
          <a:off x="899592" y="3717032"/>
          <a:ext cx="6264696" cy="811213"/>
        </p:xfrm>
        <a:graphic>
          <a:graphicData uri="http://schemas.openxmlformats.org/presentationml/2006/ole">
            <mc:AlternateContent xmlns:mc="http://schemas.openxmlformats.org/markup-compatibility/2006">
              <mc:Choice xmlns:v="urn:schemas-microsoft-com:vml" Requires="v">
                <p:oleObj spid="_x0000_s27569" name="Equation" r:id="rId7" imgW="121005600" imgH="10058400" progId="Equation.DSMT4">
                  <p:embed/>
                </p:oleObj>
              </mc:Choice>
              <mc:Fallback>
                <p:oleObj name="Equation" r:id="rId7" imgW="121005600" imgH="10058400" progId="Equation.DSMT4">
                  <p:embed/>
                  <p:pic>
                    <p:nvPicPr>
                      <p:cNvPr id="0" name="图片 27568"/>
                      <p:cNvPicPr>
                        <a:picLocks noChangeAspect="1" noChangeArrowheads="1"/>
                      </p:cNvPicPr>
                      <p:nvPr/>
                    </p:nvPicPr>
                    <p:blipFill>
                      <a:blip r:embed="rId8"/>
                      <a:srcRect/>
                      <a:stretch>
                        <a:fillRect/>
                      </a:stretch>
                    </p:blipFill>
                    <p:spPr bwMode="auto">
                      <a:xfrm>
                        <a:off x="899592" y="3717032"/>
                        <a:ext cx="6264696" cy="811213"/>
                      </a:xfrm>
                      <a:prstGeom prst="rect">
                        <a:avLst/>
                      </a:prstGeom>
                      <a:noFill/>
                    </p:spPr>
                  </p:pic>
                </p:oleObj>
              </mc:Fallback>
            </mc:AlternateContent>
          </a:graphicData>
        </a:graphic>
      </p:graphicFrame>
      <p:sp>
        <p:nvSpPr>
          <p:cNvPr id="28683" name="Rectangle 2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78" name="Object 20"/>
          <p:cNvGraphicFramePr>
            <a:graphicFrameLocks noChangeAspect="1"/>
          </p:cNvGraphicFramePr>
          <p:nvPr/>
        </p:nvGraphicFramePr>
        <p:xfrm>
          <a:off x="1475656" y="5013176"/>
          <a:ext cx="1296988" cy="835025"/>
        </p:xfrm>
        <a:graphic>
          <a:graphicData uri="http://schemas.openxmlformats.org/presentationml/2006/ole">
            <mc:AlternateContent xmlns:mc="http://schemas.openxmlformats.org/markup-compatibility/2006">
              <mc:Choice xmlns:v="urn:schemas-microsoft-com:vml" Requires="v">
                <p:oleObj spid="_x0000_s27570" name="公式" r:id="rId9" imgW="698500" imgH="444500" progId="Equation.3">
                  <p:embed/>
                </p:oleObj>
              </mc:Choice>
              <mc:Fallback>
                <p:oleObj name="公式" r:id="rId9" imgW="698500" imgH="444500" progId="Equation.3">
                  <p:embed/>
                  <p:pic>
                    <p:nvPicPr>
                      <p:cNvPr id="0" name="图片 275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5013176"/>
                        <a:ext cx="1296988"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endParaRPr lang="zh-CN" altLang="zh-CN"/>
          </a:p>
        </p:txBody>
      </p:sp>
      <p:sp>
        <p:nvSpPr>
          <p:cNvPr id="29702" name="Rectangle 3"/>
          <p:cNvSpPr>
            <a:spLocks noGrp="1" noChangeArrowheads="1"/>
          </p:cNvSpPr>
          <p:nvPr>
            <p:ph idx="1"/>
          </p:nvPr>
        </p:nvSpPr>
        <p:spPr/>
        <p:txBody>
          <a:bodyPr/>
          <a:lstStyle/>
          <a:p>
            <a:pPr eaLnBrk="1" hangingPunct="1">
              <a:spcBef>
                <a:spcPts val="1200"/>
              </a:spcBef>
            </a:pPr>
            <a:r>
              <a:rPr lang="zh-CN" altLang="en-US" sz="2800">
                <a:latin typeface="Times New Roman" panose="02020603050405020304" pitchFamily="18" charset="0"/>
              </a:rPr>
              <a:t>为</a:t>
            </a:r>
            <a:r>
              <a:rPr lang="zh-CN" altLang="en-US" sz="2800">
                <a:solidFill>
                  <a:srgbClr val="FF0000"/>
                </a:solidFill>
              </a:rPr>
              <a:t>消除系统参数对抗扰性能指标的影响</a:t>
            </a:r>
            <a:r>
              <a:rPr lang="zh-CN" altLang="en-US" sz="2800">
                <a:latin typeface="Times New Roman" panose="02020603050405020304" pitchFamily="18" charset="0"/>
              </a:rPr>
              <a:t>，输出量的最大动态降落</a:t>
            </a:r>
            <a:r>
              <a:rPr lang="en-US" altLang="zh-CN" sz="2800" i="1">
                <a:latin typeface="Times New Roman" panose="02020603050405020304" pitchFamily="18" charset="0"/>
              </a:rPr>
              <a:t>ΔC</a:t>
            </a:r>
            <a:r>
              <a:rPr lang="en-US" altLang="zh-CN" sz="2800" baseline="-25000">
                <a:latin typeface="Times New Roman" panose="02020603050405020304" pitchFamily="18" charset="0"/>
              </a:rPr>
              <a:t>max</a:t>
            </a:r>
            <a:r>
              <a:rPr lang="zh-CN" altLang="en-US" sz="2800">
                <a:latin typeface="Times New Roman" panose="02020603050405020304" pitchFamily="18" charset="0"/>
              </a:rPr>
              <a:t>用基准值</a:t>
            </a:r>
            <a:r>
              <a:rPr lang="en-US" altLang="zh-CN" sz="2800" i="1">
                <a:latin typeface="Times New Roman" panose="02020603050405020304" pitchFamily="18" charset="0"/>
              </a:rPr>
              <a:t>C</a:t>
            </a:r>
            <a:r>
              <a:rPr lang="en-US" altLang="zh-CN" sz="2800" baseline="-25000">
                <a:latin typeface="Times New Roman" panose="02020603050405020304" pitchFamily="18" charset="0"/>
              </a:rPr>
              <a:t>b</a:t>
            </a:r>
            <a:r>
              <a:rPr lang="zh-CN" altLang="en-US" sz="2800">
                <a:latin typeface="Times New Roman" panose="02020603050405020304" pitchFamily="18" charset="0"/>
              </a:rPr>
              <a:t>的百分数表示</a:t>
            </a:r>
            <a:r>
              <a:rPr lang="en-US" altLang="zh-CN" sz="2800">
                <a:latin typeface="Times New Roman" panose="02020603050405020304" pitchFamily="18" charset="0"/>
              </a:rPr>
              <a:t>,</a:t>
            </a:r>
            <a:r>
              <a:rPr lang="zh-CN" altLang="en-US" sz="2800">
                <a:latin typeface="Times New Roman" panose="02020603050405020304" pitchFamily="18" charset="0"/>
              </a:rPr>
              <a:t>取开环系统输出值作为基准值，即</a:t>
            </a:r>
            <a:endParaRPr lang="en-US" altLang="zh-CN" sz="2800">
              <a:latin typeface="Times New Roman" panose="02020603050405020304" pitchFamily="18" charset="0"/>
            </a:endParaRPr>
          </a:p>
          <a:p>
            <a:pPr eaLnBrk="1" hangingPunct="1">
              <a:spcBef>
                <a:spcPts val="1200"/>
              </a:spcBef>
              <a:buFont typeface="Wingdings" panose="05000000000000000000" pitchFamily="2" charset="2"/>
              <a:buNone/>
            </a:pPr>
            <a:r>
              <a:rPr lang="zh-CN" altLang="en-US" sz="2800" i="1">
                <a:latin typeface="Times New Roman" panose="02020603050405020304" pitchFamily="18" charset="0"/>
              </a:rPr>
              <a:t>               </a:t>
            </a:r>
            <a:r>
              <a:rPr lang="en-US" altLang="zh-CN" sz="2400" i="1">
                <a:latin typeface="Times New Roman" panose="02020603050405020304" pitchFamily="18" charset="0"/>
              </a:rPr>
              <a:t>C</a:t>
            </a:r>
            <a:r>
              <a:rPr lang="en-US" altLang="zh-CN" sz="2400" baseline="-25000">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FK</a:t>
            </a:r>
            <a:r>
              <a:rPr lang="en-US" altLang="zh-CN" sz="2400" baseline="-25000">
                <a:latin typeface="Times New Roman" panose="02020603050405020304" pitchFamily="18" charset="0"/>
              </a:rPr>
              <a:t>2</a:t>
            </a:r>
            <a:r>
              <a:rPr lang="en-US" altLang="zh-CN" sz="2400">
                <a:latin typeface="Times New Roman" panose="02020603050405020304" pitchFamily="18" charset="0"/>
              </a:rPr>
              <a:t>              (4-24)</a:t>
            </a:r>
            <a:endParaRPr lang="en-US" altLang="zh-CN" sz="2400">
              <a:latin typeface="Times New Roman" panose="02020603050405020304" pitchFamily="18" charset="0"/>
            </a:endParaRPr>
          </a:p>
          <a:p>
            <a:pPr eaLnBrk="1" hangingPunct="1">
              <a:spcBef>
                <a:spcPts val="1200"/>
              </a:spcBef>
            </a:pPr>
            <a:r>
              <a:rPr lang="zh-CN" altLang="en-US" sz="2800"/>
              <a:t>考虑到在电流环中电机的电磁时间常数</a:t>
            </a:r>
            <a:r>
              <a:rPr lang="en-US" altLang="zh-CN" sz="2800"/>
              <a:t> </a:t>
            </a:r>
            <a:r>
              <a:rPr lang="zh-CN" altLang="en-US" sz="2800"/>
              <a:t>  是不变的，因此在计算抗扰性能中把</a:t>
            </a:r>
            <a:r>
              <a:rPr lang="en-US" altLang="zh-CN" sz="2800"/>
              <a:t>   </a:t>
            </a:r>
            <a:r>
              <a:rPr lang="zh-CN" altLang="en-US" sz="2800"/>
              <a:t>作为基准，</a:t>
            </a:r>
            <a:endParaRPr lang="zh-CN" altLang="en-US" sz="2800">
              <a:latin typeface="Times New Roman" panose="02020603050405020304" pitchFamily="18" charset="0"/>
            </a:endParaRPr>
          </a:p>
          <a:p>
            <a:pPr eaLnBrk="1" hangingPunct="1">
              <a:spcBef>
                <a:spcPts val="1200"/>
              </a:spcBef>
            </a:pPr>
            <a:r>
              <a:rPr lang="zh-CN" altLang="en-US" sz="2800">
                <a:latin typeface="Times New Roman" panose="02020603050405020304" pitchFamily="18" charset="0"/>
              </a:rPr>
              <a:t>允许误差带为</a:t>
            </a:r>
            <a:r>
              <a:rPr lang="en-US" altLang="zh-CN" sz="2800">
                <a:latin typeface="Times New Roman" panose="02020603050405020304" pitchFamily="18" charset="0"/>
              </a:rPr>
              <a:t>±5%</a:t>
            </a:r>
            <a:r>
              <a:rPr lang="en-US" altLang="zh-CN" sz="2800" i="1">
                <a:latin typeface="Times New Roman" panose="02020603050405020304" pitchFamily="18" charset="0"/>
              </a:rPr>
              <a:t>C</a:t>
            </a:r>
            <a:r>
              <a:rPr lang="en-US" altLang="zh-CN" sz="2800" baseline="-25000">
                <a:latin typeface="Times New Roman" panose="02020603050405020304" pitchFamily="18" charset="0"/>
              </a:rPr>
              <a:t>b</a:t>
            </a:r>
            <a:r>
              <a:rPr lang="zh-CN" altLang="en-US" sz="2800">
                <a:latin typeface="Times New Roman" panose="02020603050405020304" pitchFamily="18" charset="0"/>
              </a:rPr>
              <a:t>时的恢复时间</a:t>
            </a:r>
            <a:r>
              <a:rPr lang="en-US" altLang="zh-CN" sz="2800" i="1">
                <a:latin typeface="Times New Roman" panose="02020603050405020304" pitchFamily="18" charset="0"/>
              </a:rPr>
              <a:t>t</a:t>
            </a:r>
            <a:r>
              <a:rPr lang="en-US" altLang="zh-CN" sz="2800" baseline="-25000">
                <a:latin typeface="Times New Roman" panose="02020603050405020304" pitchFamily="18" charset="0"/>
              </a:rPr>
              <a:t>v</a:t>
            </a:r>
            <a:r>
              <a:rPr lang="zh-CN" altLang="en-US" sz="2800">
                <a:latin typeface="Times New Roman" panose="02020603050405020304" pitchFamily="18" charset="0"/>
              </a:rPr>
              <a:t>也用     的倍数表示</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2970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9698" name="Object 6"/>
          <p:cNvGraphicFramePr>
            <a:graphicFrameLocks noChangeAspect="1"/>
          </p:cNvGraphicFramePr>
          <p:nvPr/>
        </p:nvGraphicFramePr>
        <p:xfrm>
          <a:off x="7020272" y="3356992"/>
          <a:ext cx="392113" cy="522287"/>
        </p:xfrm>
        <a:graphic>
          <a:graphicData uri="http://schemas.openxmlformats.org/presentationml/2006/ole">
            <mc:AlternateContent xmlns:mc="http://schemas.openxmlformats.org/markup-compatibility/2006">
              <mc:Choice xmlns:v="urn:schemas-microsoft-com:vml" Requires="v">
                <p:oleObj spid="_x0000_s28214" name="" r:id="rId1" imgW="165735" imgH="229235" progId="Equation.DSMT4">
                  <p:embed/>
                </p:oleObj>
              </mc:Choice>
              <mc:Fallback>
                <p:oleObj name="" r:id="rId1" imgW="165735" imgH="229235" progId="Equation.DSMT4">
                  <p:embed/>
                  <p:pic>
                    <p:nvPicPr>
                      <p:cNvPr id="0" name="图片 28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3356992"/>
                        <a:ext cx="392113"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Picture 212"/>
          <p:cNvGraphicFramePr>
            <a:graphicFrameLocks noChangeAspect="1"/>
          </p:cNvGraphicFramePr>
          <p:nvPr/>
        </p:nvGraphicFramePr>
        <p:xfrm>
          <a:off x="7452320" y="4293096"/>
          <a:ext cx="446088" cy="596900"/>
        </p:xfrm>
        <a:graphic>
          <a:graphicData uri="http://schemas.openxmlformats.org/presentationml/2006/ole">
            <mc:AlternateContent xmlns:mc="http://schemas.openxmlformats.org/markup-compatibility/2006">
              <mc:Choice xmlns:v="urn:schemas-microsoft-com:vml" Requires="v">
                <p:oleObj spid="_x0000_s28215" name="" r:id="rId3" imgW="165735" imgH="229235" progId="Equation.DSMT4">
                  <p:embed/>
                </p:oleObj>
              </mc:Choice>
              <mc:Fallback>
                <p:oleObj name="" r:id="rId3" imgW="165735" imgH="229235" progId="Equation.DSMT4">
                  <p:embed/>
                  <p:pic>
                    <p:nvPicPr>
                      <p:cNvPr id="0" name="图片 28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4293096"/>
                        <a:ext cx="446088"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8"/>
          <p:cNvGraphicFramePr>
            <a:graphicFrameLocks noChangeAspect="1"/>
          </p:cNvGraphicFramePr>
          <p:nvPr/>
        </p:nvGraphicFramePr>
        <p:xfrm>
          <a:off x="6012160" y="3717032"/>
          <a:ext cx="320675" cy="428625"/>
        </p:xfrm>
        <a:graphic>
          <a:graphicData uri="http://schemas.openxmlformats.org/presentationml/2006/ole">
            <mc:AlternateContent xmlns:mc="http://schemas.openxmlformats.org/markup-compatibility/2006">
              <mc:Choice xmlns:v="urn:schemas-microsoft-com:vml" Requires="v">
                <p:oleObj spid="_x0000_s28216" name="" r:id="rId4" imgW="165735" imgH="229235" progId="Equation.DSMT4">
                  <p:embed/>
                </p:oleObj>
              </mc:Choice>
              <mc:Fallback>
                <p:oleObj name="" r:id="rId4" imgW="165735" imgH="229235" progId="Equation.DSMT4">
                  <p:embed/>
                  <p:pic>
                    <p:nvPicPr>
                      <p:cNvPr id="0" name="图片 28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717032"/>
                        <a:ext cx="3206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7" name="Rectangle 15"/>
          <p:cNvSpPr>
            <a:spLocks noChangeArrowheads="1"/>
          </p:cNvSpPr>
          <p:nvPr/>
        </p:nvSpPr>
        <p:spPr bwMode="auto">
          <a:xfrm>
            <a:off x="7164388" y="2205038"/>
            <a:ext cx="1143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70" name="Text Box 51"/>
          <p:cNvSpPr txBox="1">
            <a:spLocks noChangeArrowheads="1"/>
          </p:cNvSpPr>
          <p:nvPr/>
        </p:nvSpPr>
        <p:spPr bwMode="auto">
          <a:xfrm>
            <a:off x="539552" y="692696"/>
            <a:ext cx="835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chemeClr val="tx1"/>
                </a:solidFill>
              </a:rPr>
              <a:t>表</a:t>
            </a:r>
            <a:r>
              <a:rPr lang="en-US" altLang="zh-CN" sz="2800" dirty="0">
                <a:solidFill>
                  <a:schemeClr val="tx1"/>
                </a:solidFill>
              </a:rPr>
              <a:t>4-2  </a:t>
            </a:r>
            <a:r>
              <a:rPr lang="zh-CN" altLang="en-US" sz="2800" dirty="0">
                <a:solidFill>
                  <a:schemeClr val="tx1"/>
                </a:solidFill>
              </a:rPr>
              <a:t>典型</a:t>
            </a:r>
            <a:r>
              <a:rPr lang="en-US" altLang="zh-CN" sz="2800" dirty="0">
                <a:solidFill>
                  <a:schemeClr val="tx1"/>
                </a:solidFill>
              </a:rPr>
              <a:t>I</a:t>
            </a:r>
            <a:r>
              <a:rPr lang="zh-CN" altLang="en-US" sz="2800" dirty="0">
                <a:solidFill>
                  <a:schemeClr val="tx1"/>
                </a:solidFill>
              </a:rPr>
              <a:t>型系统动态抗扰性能指标与参数的关系</a:t>
            </a:r>
            <a:endParaRPr lang="zh-CN" altLang="en-US" sz="2800" dirty="0">
              <a:solidFill>
                <a:schemeClr val="tx1"/>
              </a:solidFill>
            </a:endParaRPr>
          </a:p>
        </p:txBody>
      </p:sp>
      <p:sp>
        <p:nvSpPr>
          <p:cNvPr id="30771" name="Rectangle 5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22" name="Object 53"/>
          <p:cNvGraphicFramePr>
            <a:graphicFrameLocks noChangeAspect="1"/>
          </p:cNvGraphicFramePr>
          <p:nvPr/>
        </p:nvGraphicFramePr>
        <p:xfrm>
          <a:off x="3314700" y="1484784"/>
          <a:ext cx="1512888" cy="449263"/>
        </p:xfrm>
        <a:graphic>
          <a:graphicData uri="http://schemas.openxmlformats.org/presentationml/2006/ole">
            <mc:AlternateContent xmlns:mc="http://schemas.openxmlformats.org/markup-compatibility/2006">
              <mc:Choice xmlns:v="urn:schemas-microsoft-com:vml" Requires="v">
                <p:oleObj spid="_x0000_s110042" name="公式" r:id="rId1" imgW="609600" imgH="177800" progId="Equation.3">
                  <p:embed/>
                </p:oleObj>
              </mc:Choice>
              <mc:Fallback>
                <p:oleObj name="公式" r:id="rId1" imgW="609600" imgH="177800" progId="Equation.3">
                  <p:embed/>
                  <p:pic>
                    <p:nvPicPr>
                      <p:cNvPr id="0" name="图片 1100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484784"/>
                        <a:ext cx="1512888"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2" name="Rectangle 5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23" name="Object 55"/>
          <p:cNvGraphicFramePr>
            <a:graphicFrameLocks noChangeAspect="1"/>
          </p:cNvGraphicFramePr>
          <p:nvPr/>
        </p:nvGraphicFramePr>
        <p:xfrm>
          <a:off x="5148064" y="1412776"/>
          <a:ext cx="1512887" cy="566738"/>
        </p:xfrm>
        <a:graphic>
          <a:graphicData uri="http://schemas.openxmlformats.org/presentationml/2006/ole">
            <mc:AlternateContent xmlns:mc="http://schemas.openxmlformats.org/markup-compatibility/2006">
              <mc:Choice xmlns:v="urn:schemas-microsoft-com:vml" Requires="v">
                <p:oleObj spid="_x0000_s110043" name="Equation" r:id="rId3" imgW="609600" imgH="228600" progId="Equation.DSMT4">
                  <p:embed/>
                </p:oleObj>
              </mc:Choice>
              <mc:Fallback>
                <p:oleObj name="Equation" r:id="rId3" imgW="609600" imgH="228600" progId="Equation.DSMT4">
                  <p:embed/>
                  <p:pic>
                    <p:nvPicPr>
                      <p:cNvPr id="0" name="图片 1100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412776"/>
                        <a:ext cx="1512887"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表格 1"/>
          <p:cNvGraphicFramePr>
            <a:graphicFrameLocks noGrp="1"/>
          </p:cNvGraphicFramePr>
          <p:nvPr/>
        </p:nvGraphicFramePr>
        <p:xfrm>
          <a:off x="1259632" y="2492897"/>
          <a:ext cx="6476255" cy="2880319"/>
        </p:xfrm>
        <a:graphic>
          <a:graphicData uri="http://schemas.openxmlformats.org/drawingml/2006/table">
            <a:tbl>
              <a:tblPr>
                <a:tableStyleId>{5C22544A-7EE6-4342-B048-85BDC9FD1C3A}</a:tableStyleId>
              </a:tblPr>
              <a:tblGrid>
                <a:gridCol w="1541966"/>
                <a:gridCol w="1233572"/>
                <a:gridCol w="1202733"/>
                <a:gridCol w="1264412"/>
                <a:gridCol w="1233572"/>
              </a:tblGrid>
              <a:tr h="777589">
                <a:tc>
                  <a:txBody>
                    <a:bodyPr/>
                    <a:lstStyle/>
                    <a:p>
                      <a:pPr algn="just">
                        <a:lnSpc>
                          <a:spcPts val="1800"/>
                        </a:lnSpc>
                        <a:spcAft>
                          <a:spcPts val="0"/>
                        </a:spcAft>
                      </a:pPr>
                      <a:endParaRPr lang="en-US" sz="18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altLang="zh-CN" sz="1800" kern="100" dirty="0">
                          <a:effectLst/>
                          <a:latin typeface="宋体" panose="02010600030101010101" pitchFamily="2" charset="-122"/>
                          <a:ea typeface="宋体" panose="02010600030101010101" pitchFamily="2" charset="-122"/>
                        </a:rPr>
                        <a:t>1/5</a:t>
                      </a:r>
                      <a:endParaRPr lang="en-US" sz="18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altLang="zh-CN" sz="1800" kern="100" dirty="0">
                          <a:effectLst/>
                          <a:latin typeface="宋体" panose="02010600030101010101" pitchFamily="2" charset="-122"/>
                          <a:ea typeface="宋体" panose="02010600030101010101" pitchFamily="2" charset="-122"/>
                        </a:rPr>
                        <a:t>1/10</a:t>
                      </a:r>
                      <a:endParaRPr lang="en-US" sz="18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altLang="zh-CN" sz="1800" kern="100" dirty="0">
                          <a:effectLst/>
                          <a:latin typeface="宋体" panose="02010600030101010101" pitchFamily="2" charset="-122"/>
                          <a:ea typeface="宋体" panose="02010600030101010101" pitchFamily="2" charset="-122"/>
                        </a:rPr>
                        <a:t>1/20</a:t>
                      </a:r>
                      <a:endParaRPr lang="en-US" sz="18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altLang="zh-CN" sz="1800" kern="100" dirty="0">
                          <a:effectLst/>
                          <a:latin typeface="宋体" panose="02010600030101010101" pitchFamily="2" charset="-122"/>
                          <a:ea typeface="宋体" panose="02010600030101010101" pitchFamily="2" charset="-122"/>
                        </a:rPr>
                        <a:t>1/30</a:t>
                      </a:r>
                      <a:endParaRPr lang="en-US" sz="1800" kern="100" dirty="0">
                        <a:effectLst/>
                        <a:latin typeface="宋体" panose="02010600030101010101" pitchFamily="2" charset="-122"/>
                        <a:ea typeface="宋体" panose="02010600030101010101" pitchFamily="2" charset="-122"/>
                      </a:endParaRPr>
                    </a:p>
                  </a:txBody>
                  <a:tcPr marL="68580" marR="68580" marT="0" marB="0" anchor="ctr"/>
                </a:tc>
              </a:tr>
              <a:tr h="700910">
                <a:tc>
                  <a:txBody>
                    <a:bodyPr/>
                    <a:lstStyle/>
                    <a:p>
                      <a:pPr algn="just">
                        <a:lnSpc>
                          <a:spcPts val="1800"/>
                        </a:lnSpc>
                        <a:spcAft>
                          <a:spcPts val="0"/>
                        </a:spcAft>
                      </a:pPr>
                      <a:endParaRPr lang="en-US" sz="1600" kern="100">
                        <a:effectLst/>
                        <a:latin typeface="宋体" panose="02010600030101010101" pitchFamily="2" charset="-122"/>
                        <a:ea typeface="宋体" panose="02010600030101010101" pitchFamily="2" charset="-122"/>
                      </a:endParaRPr>
                    </a:p>
                  </a:txBody>
                  <a:tcPr marL="68580" marR="68580" marT="0" marB="0" anchor="ctr"/>
                </a:tc>
                <a:tc>
                  <a:txBody>
                    <a:bodyPr/>
                    <a:lstStyle/>
                    <a:p>
                      <a:pPr indent="200025" algn="just">
                        <a:lnSpc>
                          <a:spcPts val="1800"/>
                        </a:lnSpc>
                        <a:spcAft>
                          <a:spcPts val="0"/>
                        </a:spcAft>
                      </a:pPr>
                      <a:r>
                        <a:rPr lang="en-US" sz="1600" kern="100" dirty="0">
                          <a:effectLst/>
                        </a:rPr>
                        <a:t>27.78%</a:t>
                      </a:r>
                      <a:endParaRPr lang="zh-CN" sz="1600" kern="100" dirty="0">
                        <a:effectLst/>
                        <a:latin typeface="Times New Roman" panose="02020603050405020304"/>
                        <a:ea typeface="宋体" panose="02010600030101010101" pitchFamily="2" charset="-122"/>
                      </a:endParaRPr>
                    </a:p>
                  </a:txBody>
                  <a:tcPr marL="68580" marR="68580" marT="0" marB="0" anchor="ctr"/>
                </a:tc>
                <a:tc>
                  <a:txBody>
                    <a:bodyPr/>
                    <a:lstStyle/>
                    <a:p>
                      <a:pPr indent="200025" algn="just">
                        <a:lnSpc>
                          <a:spcPts val="1800"/>
                        </a:lnSpc>
                        <a:spcAft>
                          <a:spcPts val="0"/>
                        </a:spcAft>
                      </a:pPr>
                      <a:r>
                        <a:rPr lang="en-US" sz="1600" kern="100">
                          <a:effectLst/>
                        </a:rPr>
                        <a:t>16.58%</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9.27%</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6.45%</a:t>
                      </a:r>
                      <a:endParaRPr lang="zh-CN" sz="1600" kern="100">
                        <a:effectLst/>
                        <a:latin typeface="Times New Roman" panose="02020603050405020304"/>
                        <a:ea typeface="宋体" panose="02010600030101010101" pitchFamily="2" charset="-122"/>
                      </a:endParaRPr>
                    </a:p>
                  </a:txBody>
                  <a:tcPr marL="68580" marR="68580" marT="0" marB="0" anchor="ctr"/>
                </a:tc>
              </a:tr>
              <a:tr h="700910">
                <a:tc>
                  <a:txBody>
                    <a:bodyPr/>
                    <a:lstStyle/>
                    <a:p>
                      <a:pPr indent="266700" algn="just">
                        <a:lnSpc>
                          <a:spcPts val="1800"/>
                        </a:lnSpc>
                        <a:spcAft>
                          <a:spcPts val="0"/>
                        </a:spcAft>
                      </a:pPr>
                      <a:endParaRPr lang="en-US" sz="1600" kern="100">
                        <a:effectLst/>
                        <a:latin typeface="宋体" panose="02010600030101010101" pitchFamily="2" charset="-122"/>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0.566</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0.336</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0.19</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0.134</a:t>
                      </a:r>
                      <a:endParaRPr lang="zh-CN" sz="1600" kern="100">
                        <a:effectLst/>
                        <a:latin typeface="Times New Roman" panose="02020603050405020304"/>
                        <a:ea typeface="宋体" panose="02010600030101010101" pitchFamily="2" charset="-122"/>
                      </a:endParaRPr>
                    </a:p>
                  </a:txBody>
                  <a:tcPr marL="68580" marR="68580" marT="0" marB="0" anchor="ctr"/>
                </a:tc>
              </a:tr>
              <a:tr h="700910">
                <a:tc>
                  <a:txBody>
                    <a:bodyPr/>
                    <a:lstStyle/>
                    <a:p>
                      <a:pPr indent="266700" algn="just">
                        <a:lnSpc>
                          <a:spcPts val="1800"/>
                        </a:lnSpc>
                        <a:spcAft>
                          <a:spcPts val="0"/>
                        </a:spcAft>
                      </a:pPr>
                      <a:endParaRPr lang="en-US" sz="1600" kern="100">
                        <a:effectLst/>
                        <a:latin typeface="宋体" panose="02010600030101010101" pitchFamily="2" charset="-122"/>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2.209</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1.478</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a:effectLst/>
                        </a:rPr>
                        <a:t>0.741</a:t>
                      </a:r>
                      <a:endParaRPr lang="zh-CN" sz="1600" kern="1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800"/>
                        </a:lnSpc>
                        <a:spcAft>
                          <a:spcPts val="0"/>
                        </a:spcAft>
                      </a:pPr>
                      <a:r>
                        <a:rPr lang="en-US" sz="1600" kern="100" dirty="0">
                          <a:effectLst/>
                        </a:rPr>
                        <a:t>1.014</a:t>
                      </a:r>
                      <a:endParaRPr lang="zh-CN" sz="1600" kern="100" dirty="0">
                        <a:effectLst/>
                        <a:latin typeface="Times New Roman" panose="02020603050405020304"/>
                        <a:ea typeface="宋体" panose="02010600030101010101" pitchFamily="2" charset="-122"/>
                      </a:endParaRPr>
                    </a:p>
                  </a:txBody>
                  <a:tcPr marL="68580" marR="68580" marT="0" marB="0" anchor="ctr"/>
                </a:tc>
              </a:tr>
            </a:tbl>
          </a:graphicData>
        </a:graphic>
      </p:graphicFrame>
      <p:graphicFrame>
        <p:nvGraphicFramePr>
          <p:cNvPr id="3" name="对象 2"/>
          <p:cNvGraphicFramePr>
            <a:graphicFrameLocks noChangeAspect="1"/>
          </p:cNvGraphicFramePr>
          <p:nvPr/>
        </p:nvGraphicFramePr>
        <p:xfrm>
          <a:off x="1331640" y="2576155"/>
          <a:ext cx="1296144" cy="708829"/>
        </p:xfrm>
        <a:graphic>
          <a:graphicData uri="http://schemas.openxmlformats.org/presentationml/2006/ole">
            <mc:AlternateContent xmlns:mc="http://schemas.openxmlformats.org/markup-compatibility/2006">
              <mc:Choice xmlns:v="urn:schemas-microsoft-com:vml" Requires="v">
                <p:oleObj spid="_x0000_s110044" name="" r:id="rId5" imgW="812165" imgH="444500" progId="Equation.3">
                  <p:embed/>
                </p:oleObj>
              </mc:Choice>
              <mc:Fallback>
                <p:oleObj name="" r:id="rId5" imgW="812165" imgH="444500" progId="Equation.3">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576155"/>
                        <a:ext cx="1296144" cy="708829"/>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1475656" y="3252061"/>
          <a:ext cx="1296144" cy="621439"/>
        </p:xfrm>
        <a:graphic>
          <a:graphicData uri="http://schemas.openxmlformats.org/presentationml/2006/ole">
            <mc:AlternateContent xmlns:mc="http://schemas.openxmlformats.org/markup-compatibility/2006">
              <mc:Choice xmlns:v="urn:schemas-microsoft-com:vml" Requires="v">
                <p:oleObj spid="_x0000_s110045" name="" r:id="rId7" imgW="926465" imgH="444500" progId="Equation.3">
                  <p:embed/>
                </p:oleObj>
              </mc:Choice>
              <mc:Fallback>
                <p:oleObj name="" r:id="rId7" imgW="926465" imgH="444500" progId="Equation.3">
                  <p:embed/>
                  <p:pic>
                    <p:nvPicPr>
                      <p:cNvPr id="0" name="Picture 2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252061"/>
                        <a:ext cx="1296144" cy="621439"/>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1498600" y="4079875"/>
          <a:ext cx="609600" cy="368300"/>
        </p:xfrm>
        <a:graphic>
          <a:graphicData uri="http://schemas.openxmlformats.org/presentationml/2006/ole">
            <mc:AlternateContent xmlns:mc="http://schemas.openxmlformats.org/markup-compatibility/2006">
              <mc:Choice xmlns:v="urn:schemas-microsoft-com:vml" Requires="v">
                <p:oleObj spid="_x0000_s110046" name="Equation" r:id="rId9" imgW="14630400" imgH="8839200" progId="Equation.DSMT4">
                  <p:embed/>
                </p:oleObj>
              </mc:Choice>
              <mc:Fallback>
                <p:oleObj name="Equation" r:id="rId9" imgW="14630400" imgH="8839200" progId="Equation.DSMT4">
                  <p:embed/>
                  <p:pic>
                    <p:nvPicPr>
                      <p:cNvPr id="0" name="Picture 232"/>
                      <p:cNvPicPr>
                        <a:picLocks noChangeAspect="1" noChangeArrowheads="1"/>
                      </p:cNvPicPr>
                      <p:nvPr/>
                    </p:nvPicPr>
                    <p:blipFill>
                      <a:blip r:embed="rId10"/>
                      <a:srcRect/>
                      <a:stretch>
                        <a:fillRect/>
                      </a:stretch>
                    </p:blipFill>
                    <p:spPr bwMode="auto">
                      <a:xfrm>
                        <a:off x="1498600" y="4079875"/>
                        <a:ext cx="6096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1597025" y="4872038"/>
          <a:ext cx="546100" cy="368300"/>
        </p:xfrm>
        <a:graphic>
          <a:graphicData uri="http://schemas.openxmlformats.org/presentationml/2006/ole">
            <mc:AlternateContent xmlns:mc="http://schemas.openxmlformats.org/markup-compatibility/2006">
              <mc:Choice xmlns:v="urn:schemas-microsoft-com:vml" Requires="v">
                <p:oleObj spid="_x0000_s110047" name="Equation" r:id="rId11" imgW="13106400" imgH="8839200" progId="Equation.DSMT4">
                  <p:embed/>
                </p:oleObj>
              </mc:Choice>
              <mc:Fallback>
                <p:oleObj name="Equation" r:id="rId11" imgW="13106400" imgH="8839200" progId="Equation.DSMT4">
                  <p:embed/>
                  <p:pic>
                    <p:nvPicPr>
                      <p:cNvPr id="0" name="Picture 233"/>
                      <p:cNvPicPr>
                        <a:picLocks noChangeAspect="1" noChangeArrowheads="1"/>
                      </p:cNvPicPr>
                      <p:nvPr/>
                    </p:nvPicPr>
                    <p:blipFill>
                      <a:blip r:embed="rId12"/>
                      <a:srcRect/>
                      <a:stretch>
                        <a:fillRect/>
                      </a:stretch>
                    </p:blipFill>
                    <p:spPr bwMode="auto">
                      <a:xfrm>
                        <a:off x="1597025" y="4872038"/>
                        <a:ext cx="5461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p:txBody>
          <a:bodyPr/>
          <a:lstStyle/>
          <a:p>
            <a:endParaRPr lang="zh-CN" altLang="en-US"/>
          </a:p>
        </p:txBody>
      </p:sp>
      <p:sp>
        <p:nvSpPr>
          <p:cNvPr id="31748" name="内容占位符 2"/>
          <p:cNvSpPr>
            <a:spLocks noGrp="1"/>
          </p:cNvSpPr>
          <p:nvPr>
            <p:ph idx="1"/>
          </p:nvPr>
        </p:nvSpPr>
        <p:spPr/>
        <p:txBody>
          <a:bodyPr/>
          <a:lstStyle/>
          <a:p>
            <a:r>
              <a:rPr lang="zh-CN" altLang="en-US"/>
              <a:t>抗扰性能分析结论</a:t>
            </a:r>
            <a:r>
              <a:rPr lang="en-US" altLang="zh-CN"/>
              <a:t>:</a:t>
            </a:r>
            <a:endParaRPr lang="en-US" altLang="zh-CN"/>
          </a:p>
          <a:p>
            <a:r>
              <a:rPr lang="zh-CN" altLang="en-US"/>
              <a:t>当控制对象的两个时间常数相距较大时，动态降落减小，恢复时间的变化不是单调的，在</a:t>
            </a:r>
            <a:r>
              <a:rPr lang="en-US" altLang="zh-CN"/>
              <a:t> </a:t>
            </a:r>
            <a:r>
              <a:rPr lang="zh-CN" altLang="en-US"/>
              <a:t>    时恢复时间最短。</a:t>
            </a:r>
            <a:endParaRPr lang="zh-CN" altLang="en-US"/>
          </a:p>
          <a:p>
            <a:endParaRPr lang="zh-CN" altLang="en-US"/>
          </a:p>
        </p:txBody>
      </p:sp>
      <p:sp>
        <p:nvSpPr>
          <p:cNvPr id="317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1746" name="Picture 234"/>
          <p:cNvGraphicFramePr>
            <a:graphicFrameLocks noChangeAspect="1"/>
          </p:cNvGraphicFramePr>
          <p:nvPr/>
        </p:nvGraphicFramePr>
        <p:xfrm>
          <a:off x="2500313" y="3357563"/>
          <a:ext cx="857250" cy="728662"/>
        </p:xfrm>
        <a:graphic>
          <a:graphicData uri="http://schemas.openxmlformats.org/presentationml/2006/ole">
            <mc:AlternateContent xmlns:mc="http://schemas.openxmlformats.org/markup-compatibility/2006">
              <mc:Choice xmlns:v="urn:schemas-microsoft-com:vml" Requires="v">
                <p:oleObj spid="_x0000_s29886" name="" r:id="rId1" imgW="381000" imgH="317500" progId="Equation.DSMT4">
                  <p:embed/>
                </p:oleObj>
              </mc:Choice>
              <mc:Fallback>
                <p:oleObj name="" r:id="rId1" imgW="381000" imgH="317500" progId="Equation.DSMT4">
                  <p:embed/>
                  <p:pic>
                    <p:nvPicPr>
                      <p:cNvPr id="0" name="图片 298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357563"/>
                        <a:ext cx="857250"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3568" y="548680"/>
            <a:ext cx="8162925" cy="341313"/>
          </a:xfrm>
        </p:spPr>
        <p:txBody>
          <a:bodyPr/>
          <a:lstStyle/>
          <a:p>
            <a:pPr eaLnBrk="1" hangingPunct="1"/>
            <a:r>
              <a:rPr lang="zh-CN" altLang="en-US" dirty="0"/>
              <a:t>解决思路</a:t>
            </a:r>
            <a:endParaRPr lang="zh-CN" altLang="en-US" dirty="0"/>
          </a:p>
        </p:txBody>
      </p:sp>
      <p:sp>
        <p:nvSpPr>
          <p:cNvPr id="107523" name="Rectangle 3"/>
          <p:cNvSpPr>
            <a:spLocks noGrp="1" noChangeArrowheads="1"/>
          </p:cNvSpPr>
          <p:nvPr>
            <p:ph idx="1"/>
          </p:nvPr>
        </p:nvSpPr>
        <p:spPr>
          <a:xfrm>
            <a:off x="611560" y="1484784"/>
            <a:ext cx="7772400" cy="3124200"/>
          </a:xfrm>
        </p:spPr>
        <p:txBody>
          <a:bodyPr/>
          <a:lstStyle/>
          <a:p>
            <a:pPr algn="just" eaLnBrk="1" hangingPunct="1">
              <a:buFont typeface="Wingdings" panose="05000000000000000000" pitchFamily="2" charset="2"/>
              <a:buChar char="p"/>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gn="just" eaLnBrk="1" hangingPunct="1">
              <a:buFont typeface="Wingdings" panose="05000000000000000000" pitchFamily="2" charset="2"/>
              <a:buChar char="p"/>
            </a:pPr>
            <a:endParaRPr lang="en-US" altLang="zh-CN" b="1" dirty="0">
              <a:solidFill>
                <a:srgbClr val="0A0A0E"/>
              </a:solidFill>
              <a:latin typeface="Times New Roman" panose="02020603050405020304" pitchFamily="18" charset="0"/>
            </a:endParaRPr>
          </a:p>
          <a:p>
            <a:pPr algn="just" eaLnBrk="1" hangingPunct="1">
              <a:buFont typeface="Wingdings" panose="05000000000000000000" pitchFamily="2" charset="2"/>
              <a:buChar char="p"/>
            </a:pPr>
            <a:endParaRPr lang="en-US" altLang="zh-CN" sz="2800" dirty="0">
              <a:solidFill>
                <a:srgbClr val="0A0A0E"/>
              </a:solidFill>
              <a:latin typeface="Times New Roman" panose="02020603050405020304" pitchFamily="18" charset="0"/>
            </a:endParaRPr>
          </a:p>
          <a:p>
            <a:pPr algn="just" eaLnBrk="1" hangingPunct="1">
              <a:buFont typeface="Wingdings" panose="05000000000000000000" pitchFamily="2" charset="2"/>
              <a:buChar char="p"/>
            </a:pPr>
            <a:r>
              <a:rPr lang="zh-CN" altLang="en-US" sz="2800" b="1" dirty="0">
                <a:solidFill>
                  <a:srgbClr val="0A0A0E"/>
                </a:solidFill>
                <a:latin typeface="宋体" panose="02010600030101010101" pitchFamily="2" charset="-122"/>
              </a:rPr>
              <a:t>为了实现在允许条件下的最快起动，关键是要获得一段使电流保持为最大值</a:t>
            </a:r>
            <a:r>
              <a:rPr lang="en-US" altLang="zh-CN" sz="2800" b="1" i="1" dirty="0" err="1">
                <a:solidFill>
                  <a:srgbClr val="0A0A0E"/>
                </a:solidFill>
                <a:latin typeface="宋体" panose="02010600030101010101" pitchFamily="2" charset="-122"/>
              </a:rPr>
              <a:t>I</a:t>
            </a:r>
            <a:r>
              <a:rPr lang="en-US" altLang="zh-CN" sz="2800" b="1" baseline="-25000" dirty="0" err="1">
                <a:solidFill>
                  <a:srgbClr val="0A0A0E"/>
                </a:solidFill>
                <a:latin typeface="宋体" panose="02010600030101010101" pitchFamily="2" charset="-122"/>
              </a:rPr>
              <a:t>dm</a:t>
            </a:r>
            <a:r>
              <a:rPr lang="zh-CN" altLang="en-US" sz="2800" b="1" dirty="0">
                <a:solidFill>
                  <a:srgbClr val="0A0A0E"/>
                </a:solidFill>
                <a:latin typeface="宋体" panose="02010600030101010101" pitchFamily="2" charset="-122"/>
              </a:rPr>
              <a:t>的恒流过程。</a:t>
            </a:r>
            <a:endParaRPr lang="zh-CN" altLang="en-GB" sz="2800" b="1" dirty="0">
              <a:solidFill>
                <a:srgbClr val="0A0A0E"/>
              </a:solidFill>
              <a:latin typeface="宋体" panose="02010600030101010101" pitchFamily="2" charset="-122"/>
            </a:endParaRPr>
          </a:p>
          <a:p>
            <a:pPr algn="just" eaLnBrk="1" hangingPunct="1">
              <a:buFont typeface="Wingdings" panose="05000000000000000000" pitchFamily="2" charset="2"/>
              <a:buChar char="p"/>
            </a:pPr>
            <a:r>
              <a:rPr lang="zh-CN" altLang="en-US" sz="2800" b="1" dirty="0">
                <a:solidFill>
                  <a:srgbClr val="0A0A0E"/>
                </a:solidFill>
                <a:latin typeface="宋体" panose="02010600030101010101" pitchFamily="2" charset="-122"/>
              </a:rPr>
              <a:t>按照反馈控制规律，采用某个物理量的负反馈就可以保持该量基本不变，那么，采用电流负反馈应该能够得到近似的恒流过程</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algn="just" eaLnBrk="1" hangingPunct="1">
              <a:buFont typeface="Wingdings" panose="05000000000000000000" pitchFamily="2" charset="2"/>
              <a:buChar char="p"/>
            </a:pPr>
            <a:r>
              <a:rPr lang="zh-CN" altLang="en-US" sz="2800" dirty="0">
                <a:latin typeface="Times New Roman" panose="02020603050405020304" pitchFamily="18" charset="0"/>
              </a:rPr>
              <a:t>在系统中设置两个调节器，分别引入</a:t>
            </a:r>
            <a:r>
              <a:rPr lang="zh-CN" altLang="en-US" sz="2800" b="1" dirty="0">
                <a:latin typeface="Times New Roman" panose="02020603050405020304" pitchFamily="18" charset="0"/>
              </a:rPr>
              <a:t>转速负反馈</a:t>
            </a:r>
            <a:r>
              <a:rPr lang="zh-CN" altLang="en-US" sz="2800" dirty="0">
                <a:latin typeface="Times New Roman" panose="02020603050405020304" pitchFamily="18" charset="0"/>
              </a:rPr>
              <a:t>和</a:t>
            </a:r>
            <a:r>
              <a:rPr lang="zh-CN" altLang="en-US" sz="2800" b="1" dirty="0">
                <a:latin typeface="Times New Roman" panose="02020603050405020304" pitchFamily="18" charset="0"/>
              </a:rPr>
              <a:t>电流负反馈</a:t>
            </a:r>
            <a:r>
              <a:rPr lang="zh-CN" altLang="en-US" sz="2800" dirty="0">
                <a:latin typeface="Times New Roman" panose="02020603050405020304" pitchFamily="18" charset="0"/>
              </a:rPr>
              <a:t>以调节转速和电流。</a:t>
            </a:r>
            <a:endParaRPr lang="en-US" altLang="zh-CN" sz="28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b="1" dirty="0">
              <a:latin typeface="宋体" panose="02010600030101010101" pitchFamily="2" charset="-122"/>
            </a:endParaRPr>
          </a:p>
          <a:p>
            <a:pPr eaLnBrk="1" hangingPunct="1">
              <a:lnSpc>
                <a:spcPct val="90000"/>
              </a:lnSpc>
              <a:buFont typeface="Wingdings" panose="05000000000000000000" pitchFamily="2" charset="2"/>
              <a:buNone/>
            </a:pP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pic>
        <p:nvPicPr>
          <p:cNvPr id="4" name="Picture 2" descr="03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59832" y="1101292"/>
            <a:ext cx="3528392" cy="177330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683568" y="548680"/>
            <a:ext cx="8162925" cy="641350"/>
          </a:xfrm>
        </p:spPr>
        <p:txBody>
          <a:bodyPr/>
          <a:lstStyle/>
          <a:p>
            <a:pPr marL="838200" indent="-838200" eaLnBrk="1" hangingPunct="1"/>
            <a:r>
              <a:rPr lang="en-US" altLang="zh-CN" sz="3600" b="1" dirty="0">
                <a:latin typeface="Times New Roman" panose="02020603050405020304" pitchFamily="18" charset="0"/>
              </a:rPr>
              <a:t>2.</a:t>
            </a:r>
            <a:r>
              <a:rPr lang="zh-CN" altLang="en-US" sz="3600" b="1" dirty="0">
                <a:latin typeface="Times New Roman" panose="02020603050405020304" pitchFamily="18" charset="0"/>
              </a:rPr>
              <a:t>典型</a:t>
            </a:r>
            <a:r>
              <a:rPr lang="en-US" altLang="zh-CN" sz="3600" b="1" dirty="0">
                <a:latin typeface="Times New Roman" panose="02020603050405020304" pitchFamily="18" charset="0"/>
              </a:rPr>
              <a:t>Ⅱ</a:t>
            </a:r>
            <a:r>
              <a:rPr lang="zh-CN" altLang="en-US" sz="3600" b="1" dirty="0">
                <a:latin typeface="Times New Roman" panose="02020603050405020304" pitchFamily="18" charset="0"/>
              </a:rPr>
              <a:t>型系统</a:t>
            </a:r>
            <a:endParaRPr lang="zh-CN" altLang="en-US" sz="3600" b="1" dirty="0">
              <a:latin typeface="Times New Roman" panose="02020603050405020304" pitchFamily="18" charset="0"/>
            </a:endParaRPr>
          </a:p>
        </p:txBody>
      </p:sp>
      <p:sp>
        <p:nvSpPr>
          <p:cNvPr id="32773" name="Rectangle 3"/>
          <p:cNvSpPr>
            <a:spLocks noGrp="1" noChangeArrowheads="1"/>
          </p:cNvSpPr>
          <p:nvPr>
            <p:ph idx="1"/>
          </p:nvPr>
        </p:nvSpPr>
        <p:spPr/>
        <p:txBody>
          <a:bodyPr/>
          <a:lstStyle/>
          <a:p>
            <a:pPr eaLnBrk="1" hangingPunct="1">
              <a:lnSpc>
                <a:spcPct val="90000"/>
              </a:lnSpc>
            </a:pPr>
            <a:r>
              <a:rPr lang="zh-CN" altLang="en-US" sz="2400" dirty="0">
                <a:latin typeface="Times New Roman" panose="02020603050405020304" pitchFamily="18" charset="0"/>
              </a:rPr>
              <a:t>典型</a:t>
            </a:r>
            <a:r>
              <a:rPr lang="en-US" altLang="zh-CN" sz="2400" dirty="0">
                <a:latin typeface="Times New Roman" panose="02020603050405020304" pitchFamily="18" charset="0"/>
              </a:rPr>
              <a:t>Ⅱ</a:t>
            </a:r>
            <a:r>
              <a:rPr lang="zh-CN" altLang="en-US" sz="2400" dirty="0">
                <a:latin typeface="Times New Roman" panose="02020603050405020304" pitchFamily="18" charset="0"/>
              </a:rPr>
              <a:t>型系统的开环传递函数表示为</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4-22</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惯性环节往往是系统中必定有的，时间常数</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是控制对象固有的，</a:t>
            </a:r>
            <a:r>
              <a:rPr lang="zh-CN" altLang="en-US" sz="2400" dirty="0"/>
              <a:t>分子上的比例微分环节用以保证系统稳定，因</a:t>
            </a:r>
            <a:r>
              <a:rPr lang="zh-CN" altLang="en-US" sz="2400" dirty="0">
                <a:latin typeface="Times New Roman" panose="02020603050405020304" pitchFamily="18" charset="0"/>
              </a:rPr>
              <a:t>而待定的参数有两个： </a:t>
            </a:r>
            <a:r>
              <a:rPr lang="en-US" altLang="zh-CN" sz="2400" i="1" dirty="0">
                <a:solidFill>
                  <a:srgbClr val="FF0000"/>
                </a:solidFill>
                <a:latin typeface="Times New Roman" panose="02020603050405020304" pitchFamily="18" charset="0"/>
              </a:rPr>
              <a:t>K </a:t>
            </a:r>
            <a:r>
              <a:rPr lang="zh-CN" altLang="en-US" sz="2400" dirty="0">
                <a:solidFill>
                  <a:srgbClr val="FF0000"/>
                </a:solidFill>
                <a:latin typeface="Times New Roman" panose="02020603050405020304" pitchFamily="18" charset="0"/>
              </a:rPr>
              <a:t>和 </a:t>
            </a:r>
            <a:r>
              <a:rPr lang="zh-CN" altLang="en-US" sz="2400" i="1" dirty="0">
                <a:solidFill>
                  <a:srgbClr val="FF0000"/>
                </a:solidFill>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定义中频宽：</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(4-23)</a:t>
            </a:r>
            <a:endParaRPr lang="en-US" altLang="zh-CN" sz="28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中频宽表示了斜率为</a:t>
            </a:r>
            <a:r>
              <a:rPr lang="en-US" altLang="zh-CN" sz="2400" dirty="0">
                <a:latin typeface="Times New Roman" panose="02020603050405020304" pitchFamily="18" charset="0"/>
              </a:rPr>
              <a:t>20dB/sec</a:t>
            </a:r>
            <a:r>
              <a:rPr lang="zh-CN" altLang="en-US" sz="2400" dirty="0">
                <a:latin typeface="Times New Roman" panose="02020603050405020304" pitchFamily="18" charset="0"/>
              </a:rPr>
              <a:t>的中频的宽度，是一个与性能指标紧密相关的参数。</a:t>
            </a:r>
            <a:endParaRPr lang="zh-CN" altLang="en-US" sz="2400" dirty="0">
              <a:latin typeface="Times New Roman" panose="02020603050405020304" pitchFamily="18" charset="0"/>
            </a:endParaRPr>
          </a:p>
        </p:txBody>
      </p:sp>
      <p:sp>
        <p:nvSpPr>
          <p:cNvPr id="3277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770" name="Object 4"/>
          <p:cNvGraphicFramePr>
            <a:graphicFrameLocks noChangeAspect="1"/>
          </p:cNvGraphicFramePr>
          <p:nvPr/>
        </p:nvGraphicFramePr>
        <p:xfrm>
          <a:off x="2166100" y="1628800"/>
          <a:ext cx="2376488" cy="890588"/>
        </p:xfrm>
        <a:graphic>
          <a:graphicData uri="http://schemas.openxmlformats.org/presentationml/2006/ole">
            <mc:AlternateContent xmlns:mc="http://schemas.openxmlformats.org/markup-compatibility/2006">
              <mc:Choice xmlns:v="urn:schemas-microsoft-com:vml" Requires="v">
                <p:oleObj spid="_x0000_s31098" name="公式" r:id="rId1" imgW="1143000" imgH="431800" progId="Equation.3">
                  <p:embed/>
                </p:oleObj>
              </mc:Choice>
              <mc:Fallback>
                <p:oleObj name="公式" r:id="rId1" imgW="1143000" imgH="431800" progId="Equation.3">
                  <p:embed/>
                  <p:pic>
                    <p:nvPicPr>
                      <p:cNvPr id="0" name="图片 31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00" y="1628800"/>
                        <a:ext cx="2376488"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771" name="Object 6"/>
          <p:cNvGraphicFramePr>
            <a:graphicFrameLocks noChangeAspect="1"/>
          </p:cNvGraphicFramePr>
          <p:nvPr/>
        </p:nvGraphicFramePr>
        <p:xfrm>
          <a:off x="3059113" y="3501008"/>
          <a:ext cx="1512887" cy="877887"/>
        </p:xfrm>
        <a:graphic>
          <a:graphicData uri="http://schemas.openxmlformats.org/presentationml/2006/ole">
            <mc:AlternateContent xmlns:mc="http://schemas.openxmlformats.org/markup-compatibility/2006">
              <mc:Choice xmlns:v="urn:schemas-microsoft-com:vml" Requires="v">
                <p:oleObj spid="_x0000_s31099" name="公式" r:id="rId3" imgW="774065" imgH="444500" progId="Equation.3">
                  <p:embed/>
                </p:oleObj>
              </mc:Choice>
              <mc:Fallback>
                <p:oleObj name="公式" r:id="rId3" imgW="774065" imgH="444500" progId="Equation.3">
                  <p:embed/>
                  <p:pic>
                    <p:nvPicPr>
                      <p:cNvPr id="0" name="图片 3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501008"/>
                        <a:ext cx="1512887"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339" name="Object 11"/>
          <p:cNvGraphicFramePr>
            <a:graphicFrameLocks noChangeAspect="1"/>
          </p:cNvGraphicFramePr>
          <p:nvPr>
            <p:custDataLst>
              <p:tags r:id="rId5"/>
            </p:custDataLst>
          </p:nvPr>
        </p:nvGraphicFramePr>
        <p:xfrm>
          <a:off x="5724208" y="3336608"/>
          <a:ext cx="884237" cy="758825"/>
        </p:xfrm>
        <a:graphic>
          <a:graphicData uri="http://schemas.openxmlformats.org/presentationml/2006/ole">
            <mc:AlternateContent xmlns:mc="http://schemas.openxmlformats.org/markup-compatibility/2006">
              <mc:Choice xmlns:v="urn:schemas-microsoft-com:vml" Requires="v">
                <p:oleObj spid="_x0000_s3135" name="" r:id="rId6" imgW="469900" imgH="393700" progId="Equation.3">
                  <p:embed/>
                </p:oleObj>
              </mc:Choice>
              <mc:Fallback>
                <p:oleObj name="" r:id="rId6" imgW="469900" imgH="393700" progId="Equation.3">
                  <p:embed/>
                  <p:pic>
                    <p:nvPicPr>
                      <p:cNvPr id="0" name="图片 3134"/>
                      <p:cNvPicPr/>
                      <p:nvPr/>
                    </p:nvPicPr>
                    <p:blipFill>
                      <a:blip r:embed="rId7"/>
                      <a:stretch>
                        <a:fillRect/>
                      </a:stretch>
                    </p:blipFill>
                    <p:spPr>
                      <a:xfrm>
                        <a:off x="5724208" y="3336608"/>
                        <a:ext cx="884237" cy="758825"/>
                      </a:xfrm>
                      <a:prstGeom prst="rect">
                        <a:avLst/>
                      </a:prstGeom>
                      <a:solidFill>
                        <a:schemeClr val="bg1"/>
                      </a:solidFill>
                      <a:ln w="38100">
                        <a:noFill/>
                        <a:miter/>
                      </a:ln>
                    </p:spPr>
                  </p:pic>
                </p:oleObj>
              </mc:Fallback>
            </mc:AlternateContent>
          </a:graphicData>
        </a:graphic>
      </p:graphicFrame>
      <p:graphicFrame>
        <p:nvGraphicFramePr>
          <p:cNvPr id="483340" name="Object 12"/>
          <p:cNvGraphicFramePr>
            <a:graphicFrameLocks noChangeAspect="1"/>
          </p:cNvGraphicFramePr>
          <p:nvPr>
            <p:custDataLst>
              <p:tags r:id="rId8"/>
            </p:custDataLst>
          </p:nvPr>
        </p:nvGraphicFramePr>
        <p:xfrm>
          <a:off x="7020560" y="3356928"/>
          <a:ext cx="928688" cy="754062"/>
        </p:xfrm>
        <a:graphic>
          <a:graphicData uri="http://schemas.openxmlformats.org/presentationml/2006/ole">
            <mc:AlternateContent xmlns:mc="http://schemas.openxmlformats.org/markup-compatibility/2006">
              <mc:Choice xmlns:v="urn:schemas-microsoft-com:vml" Requires="v">
                <p:oleObj spid="_x0000_s3136" name="" r:id="rId9" imgW="495300" imgH="393700" progId="Equation.3">
                  <p:embed/>
                </p:oleObj>
              </mc:Choice>
              <mc:Fallback>
                <p:oleObj name="" r:id="rId9" imgW="495300" imgH="393700" progId="Equation.3">
                  <p:embed/>
                  <p:pic>
                    <p:nvPicPr>
                      <p:cNvPr id="0" name="图片 3135"/>
                      <p:cNvPicPr/>
                      <p:nvPr/>
                    </p:nvPicPr>
                    <p:blipFill>
                      <a:blip r:embed="rId10"/>
                      <a:stretch>
                        <a:fillRect/>
                      </a:stretch>
                    </p:blipFill>
                    <p:spPr>
                      <a:xfrm>
                        <a:off x="7020560" y="3356928"/>
                        <a:ext cx="928688" cy="754062"/>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3339"/>
                                        </p:tgtEl>
                                        <p:attrNameLst>
                                          <p:attrName>style.visibility</p:attrName>
                                        </p:attrNameLst>
                                      </p:cBhvr>
                                      <p:to>
                                        <p:strVal val="visible"/>
                                      </p:to>
                                    </p:set>
                                    <p:anim calcmode="lin" valueType="num">
                                      <p:cBhvr>
                                        <p:cTn id="7" dur="500" fill="hold"/>
                                        <p:tgtEl>
                                          <p:spTgt spid="483339"/>
                                        </p:tgtEl>
                                        <p:attrNameLst>
                                          <p:attrName>ppt_w</p:attrName>
                                        </p:attrNameLst>
                                      </p:cBhvr>
                                      <p:tavLst>
                                        <p:tav tm="0">
                                          <p:val>
                                            <p:fltVal val="0.000000"/>
                                          </p:val>
                                        </p:tav>
                                        <p:tav tm="100000">
                                          <p:val>
                                            <p:strVal val="#ppt_w"/>
                                          </p:val>
                                        </p:tav>
                                      </p:tavLst>
                                    </p:anim>
                                    <p:anim calcmode="lin" valueType="num">
                                      <p:cBhvr>
                                        <p:cTn id="8" dur="500" fill="hold"/>
                                        <p:tgtEl>
                                          <p:spTgt spid="483339"/>
                                        </p:tgtEl>
                                        <p:attrNameLst>
                                          <p:attrName>ppt_h</p:attrName>
                                        </p:attrNameLst>
                                      </p:cBhvr>
                                      <p:tavLst>
                                        <p:tav tm="0">
                                          <p:val>
                                            <p:fltVal val="0.000000"/>
                                          </p:val>
                                        </p:tav>
                                        <p:tav tm="100000">
                                          <p:val>
                                            <p:strVal val="#ppt_h"/>
                                          </p:val>
                                        </p:tav>
                                      </p:tavLst>
                                    </p:anim>
                                    <p:animEffect transition="in" filter="fade">
                                      <p:cBhvr>
                                        <p:cTn id="9" dur="500"/>
                                        <p:tgtEl>
                                          <p:spTgt spid="48333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83340"/>
                                        </p:tgtEl>
                                        <p:attrNameLst>
                                          <p:attrName>style.visibility</p:attrName>
                                        </p:attrNameLst>
                                      </p:cBhvr>
                                      <p:to>
                                        <p:strVal val="visible"/>
                                      </p:to>
                                    </p:set>
                                    <p:anim calcmode="lin" valueType="num">
                                      <p:cBhvr>
                                        <p:cTn id="14" dur="500" fill="hold"/>
                                        <p:tgtEl>
                                          <p:spTgt spid="483340"/>
                                        </p:tgtEl>
                                        <p:attrNameLst>
                                          <p:attrName>ppt_w</p:attrName>
                                        </p:attrNameLst>
                                      </p:cBhvr>
                                      <p:tavLst>
                                        <p:tav tm="0">
                                          <p:val>
                                            <p:fltVal val="0.000000"/>
                                          </p:val>
                                        </p:tav>
                                        <p:tav tm="100000">
                                          <p:val>
                                            <p:strVal val="#ppt_w"/>
                                          </p:val>
                                        </p:tav>
                                      </p:tavLst>
                                    </p:anim>
                                    <p:anim calcmode="lin" valueType="num">
                                      <p:cBhvr>
                                        <p:cTn id="15" dur="500" fill="hold"/>
                                        <p:tgtEl>
                                          <p:spTgt spid="483340"/>
                                        </p:tgtEl>
                                        <p:attrNameLst>
                                          <p:attrName>ppt_h</p:attrName>
                                        </p:attrNameLst>
                                      </p:cBhvr>
                                      <p:tavLst>
                                        <p:tav tm="0">
                                          <p:val>
                                            <p:fltVal val="0.000000"/>
                                          </p:val>
                                        </p:tav>
                                        <p:tav tm="100000">
                                          <p:val>
                                            <p:strVal val="#ppt_h"/>
                                          </p:val>
                                        </p:tav>
                                      </p:tavLst>
                                    </p:anim>
                                    <p:animEffect transition="in" filter="fade">
                                      <p:cBhvr>
                                        <p:cTn id="16" dur="500"/>
                                        <p:tgtEl>
                                          <p:spTgt spid="48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ChangeArrowheads="1"/>
          </p:cNvSpPr>
          <p:nvPr/>
        </p:nvSpPr>
        <p:spPr bwMode="auto">
          <a:xfrm>
            <a:off x="0" y="1524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219" name="Text Box 6"/>
          <p:cNvSpPr txBox="1">
            <a:spLocks noChangeArrowheads="1"/>
          </p:cNvSpPr>
          <p:nvPr/>
        </p:nvSpPr>
        <p:spPr bwMode="auto">
          <a:xfrm>
            <a:off x="1331640" y="4849813"/>
            <a:ext cx="7000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dirty="0"/>
              <a:t>图</a:t>
            </a:r>
            <a:r>
              <a:rPr lang="en-US" altLang="zh-CN" dirty="0"/>
              <a:t>4-15	</a:t>
            </a:r>
            <a:r>
              <a:rPr lang="zh-CN" altLang="en-US" dirty="0"/>
              <a:t>典型</a:t>
            </a:r>
            <a:r>
              <a:rPr lang="en-US" altLang="zh-CN" dirty="0"/>
              <a:t>Ⅱ</a:t>
            </a:r>
            <a:r>
              <a:rPr lang="zh-CN" altLang="en-US" dirty="0"/>
              <a:t>型系统</a:t>
            </a:r>
            <a:endParaRPr lang="en-US" altLang="zh-CN" dirty="0"/>
          </a:p>
          <a:p>
            <a:pPr eaLnBrk="1" hangingPunct="1"/>
            <a:r>
              <a:rPr lang="en-US" altLang="zh-CN" dirty="0">
                <a:solidFill>
                  <a:schemeClr val="tx1"/>
                </a:solidFill>
              </a:rPr>
              <a:t>(a)</a:t>
            </a:r>
            <a:r>
              <a:rPr lang="zh-CN" altLang="en-US" dirty="0">
                <a:solidFill>
                  <a:schemeClr val="tx1"/>
                </a:solidFill>
              </a:rPr>
              <a:t>闭环系统结构图</a:t>
            </a:r>
            <a:endParaRPr lang="en-US" altLang="zh-CN" dirty="0">
              <a:solidFill>
                <a:schemeClr val="tx1"/>
              </a:solidFill>
            </a:endParaRPr>
          </a:p>
          <a:p>
            <a:pPr eaLnBrk="1" hangingPunct="1"/>
            <a:r>
              <a:rPr lang="zh-CN" altLang="en-US" dirty="0">
                <a:solidFill>
                  <a:schemeClr val="tx1"/>
                </a:solidFill>
              </a:rPr>
              <a:t> </a:t>
            </a:r>
            <a:r>
              <a:rPr lang="en-US" altLang="zh-CN" dirty="0">
                <a:solidFill>
                  <a:schemeClr val="tx1"/>
                </a:solidFill>
              </a:rPr>
              <a:t>(b)</a:t>
            </a:r>
            <a:r>
              <a:rPr lang="zh-CN" altLang="en-US" dirty="0">
                <a:solidFill>
                  <a:schemeClr val="tx1"/>
                </a:solidFill>
              </a:rPr>
              <a:t>开环对数频率特性 </a:t>
            </a:r>
            <a:endParaRPr lang="zh-CN" altLang="en-US" dirty="0">
              <a:solidFill>
                <a:schemeClr val="tx1"/>
              </a:solidFill>
            </a:endParaRPr>
          </a:p>
        </p:txBody>
      </p:sp>
      <p:pic>
        <p:nvPicPr>
          <p:cNvPr id="137220" name="Picture 7" descr="03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560" y="1143908"/>
            <a:ext cx="8321675" cy="3602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755576" y="620688"/>
            <a:ext cx="2531462" cy="523220"/>
          </a:xfrm>
          <a:prstGeom prst="rect">
            <a:avLst/>
          </a:prstGeom>
        </p:spPr>
        <p:txBody>
          <a:bodyPr wrap="none">
            <a:spAutoFit/>
          </a:bodyPr>
          <a:lstStyle/>
          <a:p>
            <a:r>
              <a:rPr lang="en-US" altLang="zh-CN" sz="2800" b="1" dirty="0">
                <a:latin typeface="Times New Roman" panose="02020603050405020304" pitchFamily="18" charset="0"/>
              </a:rPr>
              <a:t>2.</a:t>
            </a:r>
            <a:r>
              <a:rPr lang="zh-CN" altLang="en-US" sz="2800" b="1" dirty="0">
                <a:latin typeface="Times New Roman" panose="02020603050405020304" pitchFamily="18" charset="0"/>
              </a:rPr>
              <a:t>典型</a:t>
            </a:r>
            <a:r>
              <a:rPr lang="en-US" altLang="zh-CN" sz="2800" b="1" dirty="0">
                <a:latin typeface="Times New Roman" panose="02020603050405020304" pitchFamily="18" charset="0"/>
              </a:rPr>
              <a:t>Ⅱ</a:t>
            </a:r>
            <a:r>
              <a:rPr lang="zh-CN" altLang="en-US" sz="2800" b="1" dirty="0">
                <a:latin typeface="Times New Roman" panose="02020603050405020304" pitchFamily="18" charset="0"/>
              </a:rPr>
              <a:t>型系统</a:t>
            </a:r>
            <a:endParaRPr lang="zh-CN" altLang="en-US" sz="2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3"/>
          <p:cNvSpPr txBox="1">
            <a:spLocks noGrp="1"/>
          </p:cNvSpPr>
          <p:nvPr/>
        </p:nvSpPr>
        <p:spPr>
          <a:xfrm>
            <a:off x="395288" y="6256338"/>
            <a:ext cx="1905000" cy="601662"/>
          </a:xfrm>
          <a:prstGeom prst="rect">
            <a:avLst/>
          </a:prstGeom>
          <a:noFill/>
          <a:ln w="9525">
            <a:noFill/>
          </a:ln>
        </p:spPr>
        <p:txBody>
          <a:bodyPr anchor="b" anchorCtr="0"/>
          <a:p>
            <a:pPr>
              <a:spcBef>
                <a:spcPct val="50000"/>
              </a:spcBef>
            </a:pPr>
            <a:fld id="{BB962C8B-B14F-4D97-AF65-F5344CB8AC3E}" type="datetime1">
              <a:rPr lang="zh-CN" altLang="en-US" sz="1400" b="1" dirty="0">
                <a:solidFill>
                  <a:srgbClr val="FFCC00"/>
                </a:solidFill>
                <a:latin typeface="Times New Roman" panose="02020603050405020304" pitchFamily="18" charset="0"/>
                <a:ea typeface="宋体" panose="02010600030101010101" pitchFamily="2" charset="-122"/>
              </a:rPr>
            </a:fld>
            <a:endParaRPr lang="zh-CN" altLang="en-US" sz="1400" b="1" dirty="0">
              <a:solidFill>
                <a:srgbClr val="FFCC00"/>
              </a:solidFill>
              <a:latin typeface="Times New Roman" panose="02020603050405020304" pitchFamily="18" charset="0"/>
              <a:ea typeface="宋体" panose="02010600030101010101" pitchFamily="2" charset="-122"/>
            </a:endParaRPr>
          </a:p>
        </p:txBody>
      </p:sp>
      <p:sp>
        <p:nvSpPr>
          <p:cNvPr id="69634" name="灯片编号占位符 4"/>
          <p:cNvSpPr txBox="1">
            <a:spLocks noGrp="1"/>
          </p:cNvSpPr>
          <p:nvPr/>
        </p:nvSpPr>
        <p:spPr>
          <a:xfrm>
            <a:off x="7048500" y="6532563"/>
            <a:ext cx="1905000" cy="325437"/>
          </a:xfrm>
          <a:prstGeom prst="rect">
            <a:avLst/>
          </a:prstGeom>
          <a:noFill/>
          <a:ln w="9525">
            <a:noFill/>
          </a:ln>
        </p:spPr>
        <p:txBody>
          <a:bodyPr anchor="b" anchorCtr="0"/>
          <a:p>
            <a:pPr algn="r">
              <a:spcBef>
                <a:spcPct val="50000"/>
              </a:spcBef>
            </a:pPr>
            <a:fld id="{9A0DB2DC-4C9A-4742-B13C-FB6460FD3503}" type="slidenum">
              <a:rPr lang="en-US" altLang="zh-CN" sz="1400" b="1" dirty="0">
                <a:solidFill>
                  <a:schemeClr val="bg1"/>
                </a:solidFill>
                <a:latin typeface="Times New Roman" panose="02020603050405020304" pitchFamily="18" charset="0"/>
                <a:ea typeface="宋体" panose="02010600030101010101" pitchFamily="2" charset="-122"/>
              </a:rPr>
            </a:fld>
            <a:endParaRPr lang="en-US" altLang="zh-CN" sz="1400" b="1" dirty="0">
              <a:solidFill>
                <a:schemeClr val="bg1"/>
              </a:solidFill>
              <a:latin typeface="Times New Roman" panose="02020603050405020304" pitchFamily="18" charset="0"/>
              <a:ea typeface="宋体" panose="02010600030101010101" pitchFamily="2" charset="-122"/>
            </a:endParaRPr>
          </a:p>
        </p:txBody>
      </p:sp>
      <p:sp>
        <p:nvSpPr>
          <p:cNvPr id="485378" name="Rectangle 2"/>
          <p:cNvSpPr>
            <a:spLocks noGrp="1"/>
          </p:cNvSpPr>
          <p:nvPr>
            <p:ph type="title" idx="4294967295"/>
          </p:nvPr>
        </p:nvSpPr>
        <p:spPr>
          <a:xfrm>
            <a:off x="1000125" y="863600"/>
            <a:ext cx="5280025" cy="387350"/>
          </a:xfrm>
        </p:spPr>
        <p:txBody>
          <a:bodyPr wrap="square" lIns="91440" tIns="45720" rIns="91440" bIns="45720" anchor="ctr" anchorCtr="0">
            <a:spAutoFit/>
          </a:bodyPr>
          <a:p>
            <a:pPr eaLnBrk="1" hangingPunct="1"/>
            <a:r>
              <a:rPr lang="en-US" altLang="zh-CN" sz="2800" dirty="0">
                <a:latin typeface="Times New Roman" panose="02020603050405020304" pitchFamily="18" charset="0"/>
                <a:ea typeface="华文新魏" panose="02010800040101010101" pitchFamily="2" charset="-122"/>
              </a:rPr>
              <a:t>K </a:t>
            </a:r>
            <a:r>
              <a:rPr lang="zh-CN" altLang="en-US" sz="2800" dirty="0">
                <a:latin typeface="Times New Roman" panose="02020603050405020304" pitchFamily="18" charset="0"/>
                <a:ea typeface="华文新魏" panose="02010800040101010101" pitchFamily="2" charset="-122"/>
              </a:rPr>
              <a:t>与截止频率 </a:t>
            </a:r>
            <a:r>
              <a:rPr lang="zh-CN" altLang="en-US" sz="2800" dirty="0">
                <a:latin typeface="Times New Roman" panose="02020603050405020304" pitchFamily="18" charset="0"/>
                <a:ea typeface="华文新魏" panose="02010800040101010101" pitchFamily="2" charset="-122"/>
                <a:sym typeface="Symbol" panose="05050102010706020507" pitchFamily="18" charset="2"/>
              </a:rPr>
              <a:t></a:t>
            </a:r>
            <a:r>
              <a:rPr lang="en-US" altLang="zh-CN" sz="2800" baseline="-25000" dirty="0">
                <a:latin typeface="Times New Roman" panose="02020603050405020304" pitchFamily="18" charset="0"/>
                <a:ea typeface="华文新魏" panose="02010800040101010101" pitchFamily="2" charset="-122"/>
                <a:sym typeface="Symbol" panose="05050102010706020507" pitchFamily="18" charset="2"/>
              </a:rPr>
              <a:t>c </a:t>
            </a:r>
            <a:r>
              <a:rPr lang="zh-CN" altLang="en-US" sz="2800" dirty="0">
                <a:latin typeface="Times New Roman" panose="02020603050405020304" pitchFamily="18" charset="0"/>
                <a:ea typeface="华文新魏" panose="02010800040101010101" pitchFamily="2" charset="-122"/>
              </a:rPr>
              <a:t>的关系</a:t>
            </a:r>
            <a:endParaRPr lang="zh-CN" altLang="en-US" sz="2800" dirty="0">
              <a:latin typeface="Times New Roman" panose="02020603050405020304" pitchFamily="18" charset="0"/>
              <a:ea typeface="华文新魏" panose="02010800040101010101" pitchFamily="2" charset="-122"/>
            </a:endParaRPr>
          </a:p>
        </p:txBody>
      </p:sp>
      <p:graphicFrame>
        <p:nvGraphicFramePr>
          <p:cNvPr id="485379" name="Object 3"/>
          <p:cNvGraphicFramePr>
            <a:graphicFrameLocks noChangeAspect="1"/>
          </p:cNvGraphicFramePr>
          <p:nvPr/>
        </p:nvGraphicFramePr>
        <p:xfrm>
          <a:off x="476250" y="2335213"/>
          <a:ext cx="8294688" cy="765175"/>
        </p:xfrm>
        <a:graphic>
          <a:graphicData uri="http://schemas.openxmlformats.org/presentationml/2006/ole">
            <mc:AlternateContent xmlns:mc="http://schemas.openxmlformats.org/markup-compatibility/2006">
              <mc:Choice xmlns:v="urn:schemas-microsoft-com:vml" Requires="v">
                <p:oleObj spid="_x0000_s3145" name="" r:id="rId1" imgW="2501900" imgH="228600" progId="Equation.3">
                  <p:embed/>
                </p:oleObj>
              </mc:Choice>
              <mc:Fallback>
                <p:oleObj name="" r:id="rId1" imgW="2501900" imgH="228600" progId="Equation.3">
                  <p:embed/>
                  <p:pic>
                    <p:nvPicPr>
                      <p:cNvPr id="0" name="图片 3144"/>
                      <p:cNvPicPr/>
                      <p:nvPr/>
                    </p:nvPicPr>
                    <p:blipFill>
                      <a:blip r:embed="rId2"/>
                      <a:stretch>
                        <a:fillRect/>
                      </a:stretch>
                    </p:blipFill>
                    <p:spPr>
                      <a:xfrm>
                        <a:off x="476250" y="2335213"/>
                        <a:ext cx="8294688" cy="765175"/>
                      </a:xfrm>
                      <a:prstGeom prst="rect">
                        <a:avLst/>
                      </a:prstGeom>
                      <a:solidFill>
                        <a:schemeClr val="bg1"/>
                      </a:solidFill>
                      <a:ln w="38100">
                        <a:noFill/>
                        <a:miter/>
                      </a:ln>
                    </p:spPr>
                  </p:pic>
                </p:oleObj>
              </mc:Fallback>
            </mc:AlternateContent>
          </a:graphicData>
        </a:graphic>
      </p:graphicFrame>
      <p:graphicFrame>
        <p:nvGraphicFramePr>
          <p:cNvPr id="485380" name="Object 4"/>
          <p:cNvGraphicFramePr>
            <a:graphicFrameLocks noChangeAspect="1"/>
          </p:cNvGraphicFramePr>
          <p:nvPr/>
        </p:nvGraphicFramePr>
        <p:xfrm>
          <a:off x="1947863" y="1292225"/>
          <a:ext cx="3151187" cy="877888"/>
        </p:xfrm>
        <a:graphic>
          <a:graphicData uri="http://schemas.openxmlformats.org/presentationml/2006/ole">
            <mc:AlternateContent xmlns:mc="http://schemas.openxmlformats.org/markup-compatibility/2006">
              <mc:Choice xmlns:v="urn:schemas-microsoft-com:vml" Requires="v">
                <p:oleObj spid="_x0000_s3141" name="" r:id="rId3" imgW="1638300" imgH="419100" progId="Equation.3">
                  <p:embed/>
                </p:oleObj>
              </mc:Choice>
              <mc:Fallback>
                <p:oleObj name="" r:id="rId3" imgW="1638300" imgH="419100" progId="Equation.3">
                  <p:embed/>
                  <p:pic>
                    <p:nvPicPr>
                      <p:cNvPr id="0" name="图片 3140"/>
                      <p:cNvPicPr/>
                      <p:nvPr/>
                    </p:nvPicPr>
                    <p:blipFill>
                      <a:blip r:embed="rId4"/>
                      <a:stretch>
                        <a:fillRect/>
                      </a:stretch>
                    </p:blipFill>
                    <p:spPr>
                      <a:xfrm>
                        <a:off x="1947863" y="1292225"/>
                        <a:ext cx="3151187" cy="877888"/>
                      </a:xfrm>
                      <a:prstGeom prst="rect">
                        <a:avLst/>
                      </a:prstGeom>
                      <a:solidFill>
                        <a:schemeClr val="bg1"/>
                      </a:solidFill>
                      <a:ln w="38100">
                        <a:noFill/>
                        <a:miter/>
                      </a:ln>
                    </p:spPr>
                  </p:pic>
                </p:oleObj>
              </mc:Fallback>
            </mc:AlternateContent>
          </a:graphicData>
        </a:graphic>
      </p:graphicFrame>
      <p:graphicFrame>
        <p:nvGraphicFramePr>
          <p:cNvPr id="485381" name="Object 5"/>
          <p:cNvGraphicFramePr>
            <a:graphicFrameLocks noChangeAspect="1"/>
          </p:cNvGraphicFramePr>
          <p:nvPr/>
        </p:nvGraphicFramePr>
        <p:xfrm>
          <a:off x="5435600" y="1412875"/>
          <a:ext cx="1798638" cy="711200"/>
        </p:xfrm>
        <a:graphic>
          <a:graphicData uri="http://schemas.openxmlformats.org/presentationml/2006/ole">
            <mc:AlternateContent xmlns:mc="http://schemas.openxmlformats.org/markup-compatibility/2006">
              <mc:Choice xmlns:v="urn:schemas-microsoft-com:vml" Requires="v">
                <p:oleObj spid="_x0000_s3140" name="" r:id="rId5" imgW="711200" imgH="228600" progId="Equation.3">
                  <p:embed/>
                </p:oleObj>
              </mc:Choice>
              <mc:Fallback>
                <p:oleObj name="" r:id="rId5" imgW="711200" imgH="228600" progId="Equation.3">
                  <p:embed/>
                  <p:pic>
                    <p:nvPicPr>
                      <p:cNvPr id="0" name="图片 3139"/>
                      <p:cNvPicPr/>
                      <p:nvPr/>
                    </p:nvPicPr>
                    <p:blipFill>
                      <a:blip r:embed="rId6"/>
                      <a:stretch>
                        <a:fillRect/>
                      </a:stretch>
                    </p:blipFill>
                    <p:spPr>
                      <a:xfrm>
                        <a:off x="5435600" y="1412875"/>
                        <a:ext cx="1798638" cy="711200"/>
                      </a:xfrm>
                      <a:prstGeom prst="rect">
                        <a:avLst/>
                      </a:prstGeom>
                      <a:noFill/>
                      <a:ln w="38100">
                        <a:noFill/>
                        <a:miter/>
                      </a:ln>
                    </p:spPr>
                  </p:pic>
                </p:oleObj>
              </mc:Fallback>
            </mc:AlternateContent>
          </a:graphicData>
        </a:graphic>
      </p:graphicFrame>
      <p:graphicFrame>
        <p:nvGraphicFramePr>
          <p:cNvPr id="485382" name="Object 6"/>
          <p:cNvGraphicFramePr>
            <a:graphicFrameLocks noChangeAspect="1"/>
          </p:cNvGraphicFramePr>
          <p:nvPr/>
        </p:nvGraphicFramePr>
        <p:xfrm>
          <a:off x="912813" y="3313113"/>
          <a:ext cx="3735387" cy="765175"/>
        </p:xfrm>
        <a:graphic>
          <a:graphicData uri="http://schemas.openxmlformats.org/presentationml/2006/ole">
            <mc:AlternateContent xmlns:mc="http://schemas.openxmlformats.org/markup-compatibility/2006">
              <mc:Choice xmlns:v="urn:schemas-microsoft-com:vml" Requires="v">
                <p:oleObj spid="_x0000_s3142" name="" r:id="rId7" imgW="1206500" imgH="228600" progId="Equation.3">
                  <p:embed/>
                </p:oleObj>
              </mc:Choice>
              <mc:Fallback>
                <p:oleObj name="" r:id="rId7" imgW="1206500" imgH="228600" progId="Equation.3">
                  <p:embed/>
                  <p:pic>
                    <p:nvPicPr>
                      <p:cNvPr id="0" name="图片 3141"/>
                      <p:cNvPicPr/>
                      <p:nvPr/>
                    </p:nvPicPr>
                    <p:blipFill>
                      <a:blip r:embed="rId8"/>
                      <a:stretch>
                        <a:fillRect/>
                      </a:stretch>
                    </p:blipFill>
                    <p:spPr>
                      <a:xfrm>
                        <a:off x="912813" y="3313113"/>
                        <a:ext cx="3735387" cy="765175"/>
                      </a:xfrm>
                      <a:prstGeom prst="rect">
                        <a:avLst/>
                      </a:prstGeom>
                      <a:noFill/>
                      <a:ln w="38100">
                        <a:noFill/>
                        <a:miter/>
                      </a:ln>
                    </p:spPr>
                  </p:pic>
                </p:oleObj>
              </mc:Fallback>
            </mc:AlternateContent>
          </a:graphicData>
        </a:graphic>
      </p:graphicFrame>
      <p:graphicFrame>
        <p:nvGraphicFramePr>
          <p:cNvPr id="485383" name="Object 7"/>
          <p:cNvGraphicFramePr>
            <a:graphicFrameLocks noGrp="1" noChangeAspect="1"/>
          </p:cNvGraphicFramePr>
          <p:nvPr>
            <p:ph idx="4294967295"/>
          </p:nvPr>
        </p:nvGraphicFramePr>
        <p:xfrm>
          <a:off x="5672138" y="3155950"/>
          <a:ext cx="2114550" cy="1000125"/>
        </p:xfrm>
        <a:graphic>
          <a:graphicData uri="http://schemas.openxmlformats.org/presentationml/2006/ole">
            <mc:AlternateContent xmlns:mc="http://schemas.openxmlformats.org/markup-compatibility/2006">
              <mc:Choice xmlns:v="urn:schemas-microsoft-com:vml" Requires="v">
                <p:oleObj spid="_x0000_s3146" name="" r:id="rId9" imgW="888365" imgH="431800" progId="Equation.3">
                  <p:embed/>
                </p:oleObj>
              </mc:Choice>
              <mc:Fallback>
                <p:oleObj name="" r:id="rId9" imgW="888365" imgH="431800" progId="Equation.3">
                  <p:embed/>
                  <p:pic>
                    <p:nvPicPr>
                      <p:cNvPr id="0" name="图片 3145"/>
                      <p:cNvPicPr/>
                      <p:nvPr/>
                    </p:nvPicPr>
                    <p:blipFill>
                      <a:blip r:embed="rId10"/>
                      <a:stretch>
                        <a:fillRect/>
                      </a:stretch>
                    </p:blipFill>
                    <p:spPr>
                      <a:xfrm>
                        <a:off x="5672138" y="3155950"/>
                        <a:ext cx="2114550" cy="1000125"/>
                      </a:xfrm>
                      <a:prstGeom prst="rect">
                        <a:avLst/>
                      </a:prstGeom>
                      <a:noFill/>
                      <a:ln w="38100">
                        <a:miter/>
                      </a:ln>
                    </p:spPr>
                  </p:pic>
                </p:oleObj>
              </mc:Fallback>
            </mc:AlternateContent>
          </a:graphicData>
        </a:graphic>
      </p:graphicFrame>
      <p:sp>
        <p:nvSpPr>
          <p:cNvPr id="485384" name="Text Box 8"/>
          <p:cNvSpPr txBox="1"/>
          <p:nvPr/>
        </p:nvSpPr>
        <p:spPr>
          <a:xfrm>
            <a:off x="282575" y="4087813"/>
            <a:ext cx="8461375" cy="2486025"/>
          </a:xfrm>
          <a:prstGeom prst="rect">
            <a:avLst/>
          </a:prstGeom>
          <a:noFill/>
          <a:ln w="63500">
            <a:noFill/>
          </a:ln>
        </p:spPr>
        <p:txBody>
          <a:bodyPr anchor="t" anchorCtr="0">
            <a:spAutoFit/>
          </a:bodyPr>
          <a:p>
            <a:pPr marL="342900" indent="-342900">
              <a:lnSpc>
                <a:spcPct val="140000"/>
              </a:lnSpc>
              <a:buClr>
                <a:schemeClr val="hlink"/>
              </a:buClr>
            </a:pPr>
            <a:r>
              <a:rPr lang="en-US" altLang="zh-CN" sz="2800" b="1" dirty="0">
                <a:solidFill>
                  <a:schemeClr val="hlink"/>
                </a:solidFill>
                <a:latin typeface="Times New Roman" panose="02020603050405020304" pitchFamily="18" charset="0"/>
                <a:ea typeface="华文行楷" panose="02010800040101010101" pitchFamily="2" charset="-122"/>
              </a:rPr>
              <a:t>    </a:t>
            </a:r>
            <a:r>
              <a:rPr lang="zh-CN" altLang="en-US" sz="2800" b="1" dirty="0">
                <a:latin typeface="Times New Roman" panose="02020603050405020304" pitchFamily="18" charset="0"/>
                <a:ea typeface="黑体" panose="02010609060101010101" pitchFamily="49" charset="-122"/>
              </a:rPr>
              <a:t>结论：</a:t>
            </a:r>
            <a:r>
              <a:rPr lang="zh-CN" altLang="en-US" sz="2800" b="1" dirty="0">
                <a:solidFill>
                  <a:srgbClr val="660033"/>
                </a:solidFill>
                <a:latin typeface="Times New Roman" panose="02020603050405020304" pitchFamily="18" charset="0"/>
                <a:ea typeface="黑体" panose="02010609060101010101" pitchFamily="49" charset="-122"/>
              </a:rPr>
              <a:t>改变</a:t>
            </a:r>
            <a:r>
              <a:rPr lang="el-GR" altLang="zh-CN" sz="2800" b="1" dirty="0">
                <a:latin typeface="Times New Roman" panose="02020603050405020304" pitchFamily="18" charset="0"/>
                <a:ea typeface="黑体" panose="02010609060101010101" pitchFamily="49" charset="-122"/>
              </a:rPr>
              <a:t>τ</a:t>
            </a:r>
            <a:r>
              <a:rPr lang="zh-CN" altLang="en-US" sz="2800" b="1" dirty="0">
                <a:solidFill>
                  <a:srgbClr val="660033"/>
                </a:solidFill>
                <a:latin typeface="Times New Roman" panose="02020603050405020304" pitchFamily="18" charset="0"/>
                <a:ea typeface="黑体" panose="02010609060101010101" pitchFamily="49" charset="-122"/>
              </a:rPr>
              <a:t>可以改变中频宽</a:t>
            </a:r>
            <a:r>
              <a:rPr lang="en-US" altLang="zh-CN" sz="2800" b="1" dirty="0">
                <a:latin typeface="Times New Roman" panose="02020603050405020304" pitchFamily="18" charset="0"/>
                <a:ea typeface="黑体" panose="02010609060101010101" pitchFamily="49" charset="-122"/>
              </a:rPr>
              <a:t>h</a:t>
            </a:r>
            <a:r>
              <a:rPr lang="en-US" altLang="zh-CN" sz="2800" b="1" dirty="0">
                <a:solidFill>
                  <a:srgbClr val="660033"/>
                </a:solidFill>
                <a:latin typeface="Times New Roman" panose="02020603050405020304" pitchFamily="18" charset="0"/>
                <a:ea typeface="黑体" panose="02010609060101010101" pitchFamily="49" charset="-122"/>
              </a:rPr>
              <a:t>;</a:t>
            </a:r>
            <a:r>
              <a:rPr lang="zh-CN" altLang="en-US" sz="2800" b="1" dirty="0">
                <a:solidFill>
                  <a:srgbClr val="660033"/>
                </a:solidFill>
                <a:latin typeface="Times New Roman" panose="02020603050405020304" pitchFamily="18" charset="0"/>
                <a:ea typeface="黑体" panose="02010609060101010101" pitchFamily="49" charset="-122"/>
              </a:rPr>
              <a:t>在</a:t>
            </a:r>
            <a:r>
              <a:rPr lang="el-GR" altLang="zh-CN" sz="2800" b="1" dirty="0">
                <a:solidFill>
                  <a:srgbClr val="660033"/>
                </a:solidFill>
                <a:latin typeface="Times New Roman" panose="02020603050405020304" pitchFamily="18" charset="0"/>
                <a:ea typeface="黑体" panose="02010609060101010101" pitchFamily="49" charset="-122"/>
              </a:rPr>
              <a:t>τ</a:t>
            </a:r>
            <a:r>
              <a:rPr lang="zh-CN" altLang="en-US" sz="2800" b="1" dirty="0">
                <a:solidFill>
                  <a:srgbClr val="660033"/>
                </a:solidFill>
                <a:latin typeface="Times New Roman" panose="02020603050405020304" pitchFamily="18" charset="0"/>
                <a:ea typeface="黑体" panose="02010609060101010101" pitchFamily="49" charset="-122"/>
              </a:rPr>
              <a:t>确定后</a:t>
            </a:r>
            <a:r>
              <a:rPr lang="en-US" altLang="zh-CN" sz="2800" b="1" dirty="0">
                <a:solidFill>
                  <a:srgbClr val="660033"/>
                </a:solidFill>
                <a:latin typeface="Times New Roman" panose="02020603050405020304" pitchFamily="18" charset="0"/>
                <a:ea typeface="黑体" panose="02010609060101010101" pitchFamily="49" charset="-122"/>
              </a:rPr>
              <a:t>,</a:t>
            </a:r>
            <a:r>
              <a:rPr lang="zh-CN" altLang="en-US" sz="2800" b="1" dirty="0">
                <a:solidFill>
                  <a:srgbClr val="660033"/>
                </a:solidFill>
                <a:latin typeface="Times New Roman" panose="02020603050405020304" pitchFamily="18" charset="0"/>
                <a:ea typeface="黑体" panose="02010609060101010101" pitchFamily="49" charset="-122"/>
              </a:rPr>
              <a:t>再改变</a:t>
            </a:r>
            <a:r>
              <a:rPr lang="en-US" altLang="zh-CN" sz="2800" b="1" dirty="0">
                <a:solidFill>
                  <a:srgbClr val="660033"/>
                </a:solidFill>
                <a:latin typeface="Times New Roman" panose="02020603050405020304" pitchFamily="18" charset="0"/>
                <a:ea typeface="黑体" panose="02010609060101010101" pitchFamily="49" charset="-122"/>
              </a:rPr>
              <a:t>K</a:t>
            </a:r>
            <a:r>
              <a:rPr lang="zh-CN" altLang="en-US" sz="2800" b="1" dirty="0">
                <a:solidFill>
                  <a:srgbClr val="660033"/>
                </a:solidFill>
                <a:latin typeface="Times New Roman" panose="02020603050405020304" pitchFamily="18" charset="0"/>
                <a:ea typeface="黑体" panose="02010609060101010101" pitchFamily="49" charset="-122"/>
              </a:rPr>
              <a:t>相当于使特性上下平移</a:t>
            </a:r>
            <a:r>
              <a:rPr lang="en-US" altLang="zh-CN" sz="2800" b="1" dirty="0">
                <a:solidFill>
                  <a:srgbClr val="660033"/>
                </a:solidFill>
                <a:latin typeface="Times New Roman" panose="02020603050405020304" pitchFamily="18" charset="0"/>
                <a:ea typeface="黑体" panose="02010609060101010101" pitchFamily="49" charset="-122"/>
              </a:rPr>
              <a:t>,</a:t>
            </a:r>
            <a:r>
              <a:rPr lang="zh-CN" altLang="en-US" sz="2800" b="1" dirty="0">
                <a:solidFill>
                  <a:srgbClr val="660033"/>
                </a:solidFill>
                <a:latin typeface="Times New Roman" panose="02020603050405020304" pitchFamily="18" charset="0"/>
                <a:ea typeface="黑体" panose="02010609060101010101" pitchFamily="49" charset="-122"/>
              </a:rPr>
              <a:t>从而改变了截止频率</a:t>
            </a:r>
            <a:r>
              <a:rPr lang="el-GR" altLang="zh-CN" sz="2800" b="1" dirty="0">
                <a:solidFill>
                  <a:srgbClr val="660033"/>
                </a:solidFill>
                <a:latin typeface="Times New Roman" panose="02020603050405020304" pitchFamily="18" charset="0"/>
                <a:ea typeface="黑体" panose="02010609060101010101" pitchFamily="49" charset="-122"/>
              </a:rPr>
              <a:t>ω</a:t>
            </a:r>
            <a:r>
              <a:rPr lang="en-US" altLang="zh-CN" sz="2800" b="1" baseline="-25000" dirty="0">
                <a:solidFill>
                  <a:srgbClr val="660033"/>
                </a:solidFill>
                <a:latin typeface="Times New Roman" panose="02020603050405020304" pitchFamily="18" charset="0"/>
                <a:ea typeface="黑体" panose="02010609060101010101" pitchFamily="49" charset="-122"/>
              </a:rPr>
              <a:t>c</a:t>
            </a:r>
            <a:endParaRPr lang="en-US" altLang="zh-CN" sz="2800" b="1" baseline="-25000" dirty="0">
              <a:solidFill>
                <a:srgbClr val="660033"/>
              </a:solidFill>
              <a:latin typeface="Times New Roman" panose="02020603050405020304" pitchFamily="18" charset="0"/>
              <a:ea typeface="黑体" panose="02010609060101010101" pitchFamily="49" charset="-122"/>
            </a:endParaRPr>
          </a:p>
          <a:p>
            <a:pPr marL="342900" indent="-342900">
              <a:lnSpc>
                <a:spcPct val="140000"/>
              </a:lnSpc>
              <a:buClr>
                <a:schemeClr val="hlink"/>
              </a:buClr>
            </a:pPr>
            <a:r>
              <a:rPr lang="en-US" altLang="zh-CN" sz="2800" b="1" baseline="-25000" dirty="0">
                <a:solidFill>
                  <a:srgbClr val="660033"/>
                </a:solidFill>
                <a:latin typeface="Times New Roman" panose="02020603050405020304" pitchFamily="18" charset="0"/>
                <a:ea typeface="黑体" panose="02010609060101010101" pitchFamily="49" charset="-122"/>
              </a:rPr>
              <a:t>      </a:t>
            </a:r>
            <a:r>
              <a:rPr lang="el-GR" altLang="zh-CN" sz="2800" b="1" dirty="0">
                <a:latin typeface="Times New Roman" panose="02020603050405020304" pitchFamily="18" charset="0"/>
                <a:ea typeface="黑体" panose="02010609060101010101" pitchFamily="49" charset="-122"/>
              </a:rPr>
              <a:t>→</a:t>
            </a:r>
            <a:r>
              <a:rPr lang="zh-CN" altLang="en-US" sz="2800" b="1" dirty="0">
                <a:solidFill>
                  <a:srgbClr val="660033"/>
                </a:solidFill>
                <a:latin typeface="Times New Roman" panose="02020603050405020304" pitchFamily="18" charset="0"/>
                <a:ea typeface="黑体" panose="02010609060101010101" pitchFamily="49" charset="-122"/>
              </a:rPr>
              <a:t>设计调节器时，选择参数</a:t>
            </a:r>
            <a:r>
              <a:rPr lang="en-US" altLang="zh-CN" sz="2800" b="1" dirty="0">
                <a:latin typeface="Times New Roman" panose="02020603050405020304" pitchFamily="18" charset="0"/>
                <a:ea typeface="黑体" panose="02010609060101010101" pitchFamily="49" charset="-122"/>
              </a:rPr>
              <a:t>h</a:t>
            </a:r>
            <a:r>
              <a:rPr lang="zh-CN" altLang="en-US" sz="2800" b="1" dirty="0">
                <a:latin typeface="Times New Roman" panose="02020603050405020304" pitchFamily="18" charset="0"/>
                <a:ea typeface="黑体" panose="02010609060101010101" pitchFamily="49" charset="-122"/>
              </a:rPr>
              <a:t>和</a:t>
            </a:r>
            <a:r>
              <a:rPr lang="el-GR" altLang="zh-CN" sz="2800" b="1" dirty="0">
                <a:latin typeface="Times New Roman" panose="02020603050405020304" pitchFamily="18" charset="0"/>
                <a:ea typeface="黑体" panose="02010609060101010101" pitchFamily="49" charset="-122"/>
              </a:rPr>
              <a:t>ω</a:t>
            </a:r>
            <a:r>
              <a:rPr lang="en-US" altLang="zh-CN" sz="2800" b="1" baseline="-25000" dirty="0">
                <a:latin typeface="Times New Roman" panose="02020603050405020304" pitchFamily="18" charset="0"/>
                <a:ea typeface="黑体" panose="02010609060101010101" pitchFamily="49" charset="-122"/>
              </a:rPr>
              <a:t>c</a:t>
            </a:r>
            <a:r>
              <a:rPr lang="zh-CN" altLang="en-US" sz="2800" b="1" dirty="0">
                <a:solidFill>
                  <a:srgbClr val="660033"/>
                </a:solidFill>
                <a:latin typeface="Times New Roman" panose="02020603050405020304" pitchFamily="18" charset="0"/>
                <a:ea typeface="黑体" panose="02010609060101010101" pitchFamily="49" charset="-122"/>
              </a:rPr>
              <a:t>，相当于选择参数</a:t>
            </a:r>
            <a:r>
              <a:rPr lang="el-GR" altLang="zh-CN" sz="2800" b="1" dirty="0">
                <a:latin typeface="Times New Roman" panose="02020603050405020304" pitchFamily="18" charset="0"/>
                <a:ea typeface="黑体" panose="02010609060101010101" pitchFamily="49" charset="-122"/>
              </a:rPr>
              <a:t>τ</a:t>
            </a:r>
            <a:r>
              <a:rPr lang="zh-CN" altLang="en-US" sz="2800" b="1" dirty="0">
                <a:latin typeface="Times New Roman" panose="02020603050405020304" pitchFamily="18" charset="0"/>
                <a:ea typeface="黑体" panose="02010609060101010101" pitchFamily="49" charset="-122"/>
              </a:rPr>
              <a:t>和</a:t>
            </a:r>
            <a:r>
              <a:rPr lang="en-US" altLang="zh-CN" sz="2800" b="1" dirty="0">
                <a:latin typeface="Times New Roman" panose="02020603050405020304" pitchFamily="18" charset="0"/>
                <a:ea typeface="黑体" panose="02010609060101010101" pitchFamily="49" charset="-122"/>
              </a:rPr>
              <a:t>K</a:t>
            </a:r>
            <a:endParaRPr lang="el-GR" altLang="zh-CN" sz="2800" b="1" dirty="0">
              <a:latin typeface="Times New Roman" panose="02020603050405020304" pitchFamily="18" charset="0"/>
              <a:ea typeface="黑体" panose="02010609060101010101" pitchFamily="49" charset="-122"/>
            </a:endParaRPr>
          </a:p>
        </p:txBody>
      </p:sp>
      <p:graphicFrame>
        <p:nvGraphicFramePr>
          <p:cNvPr id="2" name="对象 1"/>
          <p:cNvGraphicFramePr>
            <a:graphicFrameLocks noChangeAspect="1"/>
          </p:cNvGraphicFramePr>
          <p:nvPr/>
        </p:nvGraphicFramePr>
        <p:xfrm>
          <a:off x="7346950" y="981075"/>
          <a:ext cx="1606550" cy="1265238"/>
        </p:xfrm>
        <a:graphic>
          <a:graphicData uri="http://schemas.openxmlformats.org/presentationml/2006/ole">
            <mc:AlternateContent xmlns:mc="http://schemas.openxmlformats.org/markup-compatibility/2006">
              <mc:Choice xmlns:v="urn:schemas-microsoft-com:vml" Requires="v">
                <p:oleObj spid="_x0000_s3143" name="" r:id="rId11" imgW="635000" imgH="406400" progId="Equation.3">
                  <p:embed/>
                </p:oleObj>
              </mc:Choice>
              <mc:Fallback>
                <p:oleObj name="" r:id="rId11" imgW="635000" imgH="406400" progId="Equation.3">
                  <p:embed/>
                  <p:pic>
                    <p:nvPicPr>
                      <p:cNvPr id="0" name="图片 3142"/>
                      <p:cNvPicPr/>
                      <p:nvPr/>
                    </p:nvPicPr>
                    <p:blipFill>
                      <a:blip r:embed="rId12"/>
                      <a:stretch>
                        <a:fillRect/>
                      </a:stretch>
                    </p:blipFill>
                    <p:spPr>
                      <a:xfrm>
                        <a:off x="7346950" y="981075"/>
                        <a:ext cx="1606550" cy="12652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Effect transition="in" filter="blinds(vertical)">
                                      <p:cBhvr>
                                        <p:cTn id="7" dur="500"/>
                                        <p:tgtEl>
                                          <p:spTgt spid="485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5380"/>
                                        </p:tgtEl>
                                        <p:attrNameLst>
                                          <p:attrName>style.visibility</p:attrName>
                                        </p:attrNameLst>
                                      </p:cBhvr>
                                      <p:to>
                                        <p:strVal val="visible"/>
                                      </p:to>
                                    </p:set>
                                    <p:animEffect transition="in" filter="wipe(left)">
                                      <p:cBhvr>
                                        <p:cTn id="12" dur="500"/>
                                        <p:tgtEl>
                                          <p:spTgt spid="4853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5381"/>
                                        </p:tgtEl>
                                        <p:attrNameLst>
                                          <p:attrName>style.visibility</p:attrName>
                                        </p:attrNameLst>
                                      </p:cBhvr>
                                      <p:to>
                                        <p:strVal val="visible"/>
                                      </p:to>
                                    </p:set>
                                    <p:animEffect transition="in" filter="wipe(left)">
                                      <p:cBhvr>
                                        <p:cTn id="17" dur="500"/>
                                        <p:tgtEl>
                                          <p:spTgt spid="4853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5379"/>
                                        </p:tgtEl>
                                        <p:attrNameLst>
                                          <p:attrName>style.visibility</p:attrName>
                                        </p:attrNameLst>
                                      </p:cBhvr>
                                      <p:to>
                                        <p:strVal val="visible"/>
                                      </p:to>
                                    </p:set>
                                    <p:animEffect transition="in" filter="wipe(left)">
                                      <p:cBhvr>
                                        <p:cTn id="22" dur="500"/>
                                        <p:tgtEl>
                                          <p:spTgt spid="485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5382"/>
                                        </p:tgtEl>
                                        <p:attrNameLst>
                                          <p:attrName>style.visibility</p:attrName>
                                        </p:attrNameLst>
                                      </p:cBhvr>
                                      <p:to>
                                        <p:strVal val="visible"/>
                                      </p:to>
                                    </p:set>
                                    <p:animEffect transition="in" filter="wipe(left)">
                                      <p:cBhvr>
                                        <p:cTn id="27" dur="500"/>
                                        <p:tgtEl>
                                          <p:spTgt spid="4853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5383"/>
                                        </p:tgtEl>
                                        <p:attrNameLst>
                                          <p:attrName>style.visibility</p:attrName>
                                        </p:attrNameLst>
                                      </p:cBhvr>
                                      <p:to>
                                        <p:strVal val="visible"/>
                                      </p:to>
                                    </p:set>
                                    <p:animEffect transition="in" filter="blinds(horizontal)">
                                      <p:cBhvr>
                                        <p:cTn id="32" dur="500"/>
                                        <p:tgtEl>
                                          <p:spTgt spid="485383"/>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485384">
                                            <p:txEl>
                                              <p:charRg st="0" end="52"/>
                                            </p:txEl>
                                          </p:spTgt>
                                        </p:tgtEl>
                                        <p:attrNameLst>
                                          <p:attrName>style.visibility</p:attrName>
                                        </p:attrNameLst>
                                      </p:cBhvr>
                                      <p:to>
                                        <p:strVal val="visible"/>
                                      </p:to>
                                    </p:set>
                                    <p:anim calcmode="discrete" valueType="clr">
                                      <p:cBhvr override="childStyle">
                                        <p:cTn id="37" dur="80"/>
                                        <p:tgtEl>
                                          <p:spTgt spid="485384">
                                            <p:txEl>
                                              <p:charRg st="0" end="5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485384">
                                            <p:txEl>
                                              <p:charRg st="0" end="52"/>
                                            </p:txEl>
                                          </p:spTgt>
                                        </p:tgtEl>
                                        <p:attrNameLst>
                                          <p:attrName>fillcolor</p:attrName>
                                        </p:attrNameLst>
                                      </p:cBhvr>
                                      <p:tavLst>
                                        <p:tav tm="0">
                                          <p:val>
                                            <p:clrVal>
                                              <a:schemeClr val="accent2"/>
                                            </p:clrVal>
                                          </p:val>
                                        </p:tav>
                                        <p:tav tm="50000">
                                          <p:val>
                                            <p:clrVal>
                                              <a:schemeClr val="hlink"/>
                                            </p:clrVal>
                                          </p:val>
                                        </p:tav>
                                      </p:tavLst>
                                    </p:anim>
                                    <p:set>
                                      <p:cBhvr>
                                        <p:cTn id="39" dur="80"/>
                                        <p:tgtEl>
                                          <p:spTgt spid="485384">
                                            <p:txEl>
                                              <p:charRg st="0" end="52"/>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nodeType="clickEffect">
                                  <p:stCondLst>
                                    <p:cond delay="0"/>
                                  </p:stCondLst>
                                  <p:iterate type="lt">
                                    <p:tmPct val="50000"/>
                                  </p:iterate>
                                  <p:childTnLst>
                                    <p:set>
                                      <p:cBhvr>
                                        <p:cTn id="43" dur="1" fill="hold">
                                          <p:stCondLst>
                                            <p:cond delay="0"/>
                                          </p:stCondLst>
                                        </p:cTn>
                                        <p:tgtEl>
                                          <p:spTgt spid="485384">
                                            <p:txEl>
                                              <p:charRg st="52" end="86"/>
                                            </p:txEl>
                                          </p:spTgt>
                                        </p:tgtEl>
                                        <p:attrNameLst>
                                          <p:attrName>style.visibility</p:attrName>
                                        </p:attrNameLst>
                                      </p:cBhvr>
                                      <p:to>
                                        <p:strVal val="visible"/>
                                      </p:to>
                                    </p:set>
                                    <p:anim calcmode="discrete" valueType="clr">
                                      <p:cBhvr override="childStyle">
                                        <p:cTn id="44" dur="80"/>
                                        <p:tgtEl>
                                          <p:spTgt spid="485384">
                                            <p:txEl>
                                              <p:charRg st="52" end="8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485384">
                                            <p:txEl>
                                              <p:charRg st="52" end="86"/>
                                            </p:txEl>
                                          </p:spTgt>
                                        </p:tgtEl>
                                        <p:attrNameLst>
                                          <p:attrName>fillcolor</p:attrName>
                                        </p:attrNameLst>
                                      </p:cBhvr>
                                      <p:tavLst>
                                        <p:tav tm="0">
                                          <p:val>
                                            <p:clrVal>
                                              <a:schemeClr val="accent2"/>
                                            </p:clrVal>
                                          </p:val>
                                        </p:tav>
                                        <p:tav tm="50000">
                                          <p:val>
                                            <p:clrVal>
                                              <a:schemeClr val="hlink"/>
                                            </p:clrVal>
                                          </p:val>
                                        </p:tav>
                                      </p:tavLst>
                                    </p:anim>
                                    <p:set>
                                      <p:cBhvr>
                                        <p:cTn id="46" dur="80"/>
                                        <p:tgtEl>
                                          <p:spTgt spid="485384">
                                            <p:txEl>
                                              <p:charRg st="52" end="86"/>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8"/>
          <p:cNvSpPr>
            <a:spLocks noGrp="1" noChangeArrowheads="1"/>
          </p:cNvSpPr>
          <p:nvPr>
            <p:ph type="title"/>
          </p:nvPr>
        </p:nvSpPr>
        <p:spPr/>
        <p:txBody>
          <a:bodyPr/>
          <a:lstStyle/>
          <a:p>
            <a:r>
              <a:rPr lang="en-US" altLang="zh-CN" dirty="0">
                <a:latin typeface="Times New Roman" panose="02020603050405020304" pitchFamily="18" charset="0"/>
              </a:rPr>
              <a:t>2.</a:t>
            </a:r>
            <a:r>
              <a:rPr lang="zh-CN" altLang="en-US" dirty="0">
                <a:latin typeface="Times New Roman" panose="02020603050405020304" pitchFamily="18" charset="0"/>
              </a:rPr>
              <a:t>典型</a:t>
            </a:r>
            <a:r>
              <a:rPr lang="en-US" altLang="zh-CN" dirty="0">
                <a:latin typeface="Times New Roman" panose="02020603050405020304" pitchFamily="18" charset="0"/>
              </a:rPr>
              <a:t>Ⅱ</a:t>
            </a:r>
            <a:r>
              <a:rPr lang="zh-CN" altLang="en-US" dirty="0">
                <a:latin typeface="Times New Roman" panose="02020603050405020304" pitchFamily="18" charset="0"/>
              </a:rPr>
              <a:t>型系统</a:t>
            </a:r>
            <a:endParaRPr lang="zh-CN" altLang="zh-CN" dirty="0"/>
          </a:p>
        </p:txBody>
      </p:sp>
      <p:sp>
        <p:nvSpPr>
          <p:cNvPr id="33796" name="Rectangle 2"/>
          <p:cNvSpPr>
            <a:spLocks noGrp="1" noChangeArrowheads="1"/>
          </p:cNvSpPr>
          <p:nvPr>
            <p:ph idx="1"/>
          </p:nvPr>
        </p:nvSpPr>
        <p:spPr/>
        <p:txBody>
          <a:bodyPr/>
          <a:lstStyle/>
          <a:p>
            <a:pPr eaLnBrk="1" hangingPunct="1"/>
            <a:r>
              <a:rPr lang="en-US" altLang="zh-CN" dirty="0">
                <a:latin typeface="Times New Roman" panose="02020603050405020304" pitchFamily="18" charset="0"/>
              </a:rPr>
              <a:t>														(4-25)</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改变</a:t>
            </a:r>
            <a:r>
              <a:rPr lang="en-US" altLang="zh-CN" i="1" dirty="0">
                <a:latin typeface="Times New Roman" panose="02020603050405020304" pitchFamily="18" charset="0"/>
              </a:rPr>
              <a:t>K</a:t>
            </a:r>
            <a:r>
              <a:rPr lang="zh-CN" altLang="en-US" dirty="0">
                <a:latin typeface="Times New Roman" panose="02020603050405020304" pitchFamily="18" charset="0"/>
              </a:rPr>
              <a:t>相当于使开环对数幅频特性上下平移，此特性与闭环系统的快速性有关。</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系统相角稳定裕度为</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endParaRPr lang="en-US" altLang="zh-CN" i="1" dirty="0">
              <a:latin typeface="Times New Roman" panose="02020603050405020304" pitchFamily="18" charset="0"/>
            </a:endParaRPr>
          </a:p>
          <a:p>
            <a:pPr eaLnBrk="1" hangingPunct="1"/>
            <a:r>
              <a:rPr lang="en-US" altLang="zh-CN" i="1" dirty="0">
                <a:latin typeface="Times New Roman" panose="02020603050405020304" pitchFamily="18" charset="0"/>
              </a:rPr>
              <a:t>τ</a:t>
            </a:r>
            <a:r>
              <a:rPr lang="zh-CN" altLang="en-US" dirty="0">
                <a:latin typeface="Times New Roman" panose="02020603050405020304" pitchFamily="18" charset="0"/>
              </a:rPr>
              <a:t>比</a:t>
            </a:r>
            <a:r>
              <a:rPr lang="en-US" altLang="zh-CN" i="1" dirty="0">
                <a:latin typeface="Times New Roman" panose="02020603050405020304" pitchFamily="18" charset="0"/>
              </a:rPr>
              <a:t>T</a:t>
            </a:r>
            <a:r>
              <a:rPr lang="zh-CN" altLang="en-US" dirty="0">
                <a:latin typeface="Times New Roman" panose="02020603050405020304" pitchFamily="18" charset="0"/>
              </a:rPr>
              <a:t>大得越多，系统的稳定裕度就越大。</a:t>
            </a:r>
            <a:endParaRPr lang="zh-CN" altLang="en-US" dirty="0">
              <a:latin typeface="Times New Roman" panose="02020603050405020304" pitchFamily="18" charset="0"/>
            </a:endParaRPr>
          </a:p>
        </p:txBody>
      </p:sp>
      <p:sp>
        <p:nvSpPr>
          <p:cNvPr id="33797"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794" name="Object 5"/>
          <p:cNvGraphicFramePr>
            <a:graphicFrameLocks noChangeAspect="1"/>
          </p:cNvGraphicFramePr>
          <p:nvPr/>
        </p:nvGraphicFramePr>
        <p:xfrm>
          <a:off x="2610680" y="1556792"/>
          <a:ext cx="1944687" cy="696912"/>
        </p:xfrm>
        <a:graphic>
          <a:graphicData uri="http://schemas.openxmlformats.org/presentationml/2006/ole">
            <mc:AlternateContent xmlns:mc="http://schemas.openxmlformats.org/markup-compatibility/2006">
              <mc:Choice xmlns:v="urn:schemas-microsoft-com:vml" Requires="v">
                <p:oleObj spid="_x0000_s32122" name="公式" r:id="rId1" imgW="635000" imgH="228600" progId="Equation.3">
                  <p:embed/>
                </p:oleObj>
              </mc:Choice>
              <mc:Fallback>
                <p:oleObj name="公式" r:id="rId1" imgW="635000" imgH="228600" progId="Equation.3">
                  <p:embed/>
                  <p:pic>
                    <p:nvPicPr>
                      <p:cNvPr id="0" name="图片 32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80" y="1556792"/>
                        <a:ext cx="1944687"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8" name="Rectangle 6"/>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795" name="Object 7"/>
          <p:cNvGraphicFramePr>
            <a:graphicFrameLocks noChangeAspect="1"/>
          </p:cNvGraphicFramePr>
          <p:nvPr/>
        </p:nvGraphicFramePr>
        <p:xfrm>
          <a:off x="1835696" y="4005064"/>
          <a:ext cx="4675188" cy="647700"/>
        </p:xfrm>
        <a:graphic>
          <a:graphicData uri="http://schemas.openxmlformats.org/presentationml/2006/ole">
            <mc:AlternateContent xmlns:mc="http://schemas.openxmlformats.org/markup-compatibility/2006">
              <mc:Choice xmlns:v="urn:schemas-microsoft-com:vml" Requires="v">
                <p:oleObj spid="_x0000_s32123" name="公式" r:id="rId3" imgW="1663700" imgH="228600" progId="Equation.3">
                  <p:embed/>
                </p:oleObj>
              </mc:Choice>
              <mc:Fallback>
                <p:oleObj name="公式" r:id="rId3" imgW="1663700" imgH="228600" progId="Equation.3">
                  <p:embed/>
                  <p:pic>
                    <p:nvPicPr>
                      <p:cNvPr id="0" name="图片 32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005064"/>
                        <a:ext cx="46751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p:txBody>
          <a:bodyPr/>
          <a:lstStyle/>
          <a:p>
            <a:pPr eaLnBrk="1" hangingPunct="1"/>
            <a:endParaRPr lang="zh-CN" altLang="zh-CN"/>
          </a:p>
        </p:txBody>
      </p:sp>
      <p:sp>
        <p:nvSpPr>
          <p:cNvPr id="34823" name="Rectangle 3"/>
          <p:cNvSpPr>
            <a:spLocks noGrp="1" noChangeArrowheads="1"/>
          </p:cNvSpPr>
          <p:nvPr>
            <p:ph idx="1"/>
          </p:nvPr>
        </p:nvSpPr>
        <p:spPr/>
        <p:txBody>
          <a:bodyPr/>
          <a:lstStyle/>
          <a:p>
            <a:pPr eaLnBrk="1" hangingPunct="1">
              <a:lnSpc>
                <a:spcPct val="80000"/>
              </a:lnSpc>
            </a:pPr>
            <a:r>
              <a:rPr lang="zh-CN" altLang="en-US" sz="2400" dirty="0">
                <a:latin typeface="Times New Roman" panose="02020603050405020304" pitchFamily="18" charset="0"/>
              </a:rPr>
              <a:t>采用“振荡指标法”中的闭环幅频特性峰值最小准则，可以找到两个参数之间的一种最佳配合。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pPr>
            <a:r>
              <a:rPr lang="en-US" altLang="zh-CN" sz="2400" dirty="0"/>
              <a:t>h值可在3-10之间选择。</a:t>
            </a:r>
            <a:endParaRPr lang="en-US" altLang="zh-CN" sz="2400" dirty="0"/>
          </a:p>
          <a:p>
            <a:pPr eaLnBrk="1" hangingPunct="1">
              <a:lnSpc>
                <a:spcPct val="80000"/>
              </a:lnSpc>
              <a:buFont typeface="Wingdings" panose="05000000000000000000" pitchFamily="2" charset="2"/>
              <a:buNone/>
            </a:pPr>
            <a:endParaRPr lang="en-US" altLang="zh-CN"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在确定了</a:t>
            </a:r>
            <a:r>
              <a:rPr lang="en-US" altLang="zh-CN" sz="2400" dirty="0">
                <a:latin typeface="Times New Roman" panose="02020603050405020304" pitchFamily="18" charset="0"/>
              </a:rPr>
              <a:t>h</a:t>
            </a:r>
            <a:r>
              <a:rPr lang="zh-CN" altLang="en-US" sz="2400" dirty="0">
                <a:latin typeface="Times New Roman" panose="02020603050405020304" pitchFamily="18" charset="0"/>
              </a:rPr>
              <a:t>之后，可求得</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(4-31)</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(4-32)</a:t>
            </a:r>
            <a:endParaRPr lang="en-US" altLang="zh-CN" sz="2400" dirty="0">
              <a:latin typeface="Times New Roman" panose="02020603050405020304" pitchFamily="18" charset="0"/>
            </a:endParaRPr>
          </a:p>
          <a:p>
            <a:pPr eaLnBrk="1" hangingPunct="1">
              <a:lnSpc>
                <a:spcPct val="80000"/>
              </a:lnSpc>
            </a:pPr>
            <a:endParaRPr lang="en-US" altLang="zh-CN" sz="2400" dirty="0">
              <a:latin typeface="Times New Roman" panose="02020603050405020304" pitchFamily="18" charset="0"/>
            </a:endParaRPr>
          </a:p>
        </p:txBody>
      </p:sp>
      <p:sp>
        <p:nvSpPr>
          <p:cNvPr id="34824"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5"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6" name="Rectangle 9"/>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4818" name="Object 8"/>
          <p:cNvGraphicFramePr>
            <a:graphicFrameLocks noChangeAspect="1"/>
          </p:cNvGraphicFramePr>
          <p:nvPr/>
        </p:nvGraphicFramePr>
        <p:xfrm>
          <a:off x="1403648" y="4221088"/>
          <a:ext cx="1079500" cy="419100"/>
        </p:xfrm>
        <a:graphic>
          <a:graphicData uri="http://schemas.openxmlformats.org/presentationml/2006/ole">
            <mc:AlternateContent xmlns:mc="http://schemas.openxmlformats.org/markup-compatibility/2006">
              <mc:Choice xmlns:v="urn:schemas-microsoft-com:vml" Requires="v">
                <p:oleObj spid="_x0000_s33522" name="公式" r:id="rId1" imgW="469900" imgH="177800" progId="Equation.3">
                  <p:embed/>
                </p:oleObj>
              </mc:Choice>
              <mc:Fallback>
                <p:oleObj name="公式" r:id="rId1" imgW="469900" imgH="177800" progId="Equation.3">
                  <p:embed/>
                  <p:pic>
                    <p:nvPicPr>
                      <p:cNvPr id="0" name="图片 33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221088"/>
                        <a:ext cx="1079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7" name="Rectangle 1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4819" name="Object 10"/>
          <p:cNvGraphicFramePr>
            <a:graphicFrameLocks noChangeAspect="1"/>
          </p:cNvGraphicFramePr>
          <p:nvPr/>
        </p:nvGraphicFramePr>
        <p:xfrm>
          <a:off x="1332136" y="4725144"/>
          <a:ext cx="5472112" cy="755650"/>
        </p:xfrm>
        <a:graphic>
          <a:graphicData uri="http://schemas.openxmlformats.org/presentationml/2006/ole">
            <mc:AlternateContent xmlns:mc="http://schemas.openxmlformats.org/markup-compatibility/2006">
              <mc:Choice xmlns:v="urn:schemas-microsoft-com:vml" Requires="v">
                <p:oleObj spid="_x0000_s33523" name="Equation" r:id="rId3" imgW="2832100" imgH="393700" progId="Equation.DSMT4">
                  <p:embed/>
                </p:oleObj>
              </mc:Choice>
              <mc:Fallback>
                <p:oleObj name="Equation" r:id="rId3" imgW="2832100" imgH="393700" progId="Equation.DSMT4">
                  <p:embed/>
                  <p:pic>
                    <p:nvPicPr>
                      <p:cNvPr id="0" name="图片 335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136" y="4725144"/>
                        <a:ext cx="5472112"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6"/>
          <p:cNvGraphicFramePr>
            <a:graphicFrameLocks noChangeAspect="1"/>
          </p:cNvGraphicFramePr>
          <p:nvPr/>
        </p:nvGraphicFramePr>
        <p:xfrm>
          <a:off x="5214938" y="2571750"/>
          <a:ext cx="1927225" cy="928688"/>
        </p:xfrm>
        <a:graphic>
          <a:graphicData uri="http://schemas.openxmlformats.org/presentationml/2006/ole">
            <mc:AlternateContent xmlns:mc="http://schemas.openxmlformats.org/markup-compatibility/2006">
              <mc:Choice xmlns:v="urn:schemas-microsoft-com:vml" Requires="v">
                <p:oleObj spid="_x0000_s33524" name="公式" r:id="rId5" imgW="825500" imgH="393700" progId="Equation.3">
                  <p:embed/>
                </p:oleObj>
              </mc:Choice>
              <mc:Fallback>
                <p:oleObj name="公式" r:id="rId5" imgW="825500" imgH="393700" progId="Equation.3">
                  <p:embed/>
                  <p:pic>
                    <p:nvPicPr>
                      <p:cNvPr id="0" name="图片 335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938" y="2571750"/>
                        <a:ext cx="192722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4821" name="Picture 216"/>
          <p:cNvGraphicFramePr>
            <a:graphicFrameLocks noChangeAspect="1"/>
          </p:cNvGraphicFramePr>
          <p:nvPr/>
        </p:nvGraphicFramePr>
        <p:xfrm>
          <a:off x="5286375" y="3571875"/>
          <a:ext cx="1687513" cy="785813"/>
        </p:xfrm>
        <a:graphic>
          <a:graphicData uri="http://schemas.openxmlformats.org/presentationml/2006/ole">
            <mc:AlternateContent xmlns:mc="http://schemas.openxmlformats.org/markup-compatibility/2006">
              <mc:Choice xmlns:v="urn:schemas-microsoft-com:vml" Requires="v">
                <p:oleObj spid="_x0000_s33525" name="公式" r:id="rId7" imgW="837565" imgH="393700" progId="Equation.3">
                  <p:embed/>
                </p:oleObj>
              </mc:Choice>
              <mc:Fallback>
                <p:oleObj name="公式" r:id="rId7" imgW="837565" imgH="393700" progId="Equation.3">
                  <p:embed/>
                  <p:pic>
                    <p:nvPicPr>
                      <p:cNvPr id="0" name="图片 335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3571875"/>
                        <a:ext cx="168751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9" name="TextBox 15"/>
          <p:cNvSpPr txBox="1">
            <a:spLocks noChangeArrowheads="1"/>
          </p:cNvSpPr>
          <p:nvPr/>
        </p:nvSpPr>
        <p:spPr bwMode="auto">
          <a:xfrm>
            <a:off x="1259632" y="5481637"/>
            <a:ext cx="4500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b="1" dirty="0"/>
              <a:t>调节器的设计转变为根据性能指标选择中频带宽度</a:t>
            </a:r>
            <a:r>
              <a:rPr lang="en-US" altLang="zh-CN" b="1" dirty="0"/>
              <a:t>h</a:t>
            </a:r>
            <a:endParaRPr lang="zh-CN" altLang="en-US"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noChangeArrowheads="1"/>
          </p:cNvSpPr>
          <p:nvPr>
            <p:ph type="title"/>
          </p:nvPr>
        </p:nvSpPr>
        <p:spPr>
          <a:xfrm>
            <a:off x="755576" y="620688"/>
            <a:ext cx="8162925" cy="584200"/>
          </a:xfrm>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）动态跟随性能指标</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分析跟随性能与</a:t>
            </a:r>
            <a:r>
              <a:rPr lang="en-US" altLang="zh-CN" sz="2800" b="1" dirty="0">
                <a:solidFill>
                  <a:srgbClr val="FF0000"/>
                </a:solidFill>
                <a:latin typeface="Times New Roman" panose="02020603050405020304" pitchFamily="18" charset="0"/>
              </a:rPr>
              <a:t>h</a:t>
            </a:r>
            <a:r>
              <a:rPr lang="zh-CN" altLang="en-US" sz="2800" b="1" dirty="0">
                <a:solidFill>
                  <a:srgbClr val="FF0000"/>
                </a:solidFill>
                <a:latin typeface="Times New Roman" panose="02020603050405020304" pitchFamily="18" charset="0"/>
              </a:rPr>
              <a:t>关系）</a:t>
            </a:r>
            <a:endParaRPr lang="zh-CN" altLang="en-US" sz="2800" b="1" dirty="0">
              <a:solidFill>
                <a:srgbClr val="FF0000"/>
              </a:solidFill>
              <a:latin typeface="Times New Roman" panose="02020603050405020304" pitchFamily="18" charset="0"/>
            </a:endParaRPr>
          </a:p>
        </p:txBody>
      </p:sp>
      <p:sp>
        <p:nvSpPr>
          <p:cNvPr id="35847" name="Rectangle 3"/>
          <p:cNvSpPr>
            <a:spLocks noGrp="1" noChangeArrowheads="1"/>
          </p:cNvSpPr>
          <p:nvPr>
            <p:ph idx="1"/>
          </p:nvPr>
        </p:nvSpPr>
        <p:spPr/>
        <p:txBody>
          <a:bodyPr/>
          <a:lstStyle/>
          <a:p>
            <a:pPr eaLnBrk="1" hangingPunct="1">
              <a:lnSpc>
                <a:spcPct val="90000"/>
              </a:lnSpc>
            </a:pPr>
            <a:r>
              <a:rPr lang="zh-CN" altLang="en-US" dirty="0">
                <a:latin typeface="Times New Roman" panose="02020603050405020304" pitchFamily="18" charset="0"/>
              </a:rPr>
              <a:t>按</a:t>
            </a:r>
            <a:r>
              <a:rPr lang="en-US" altLang="zh-CN" i="1" dirty="0" err="1">
                <a:latin typeface="Times New Roman" panose="02020603050405020304" pitchFamily="18" charset="0"/>
              </a:rPr>
              <a:t>M</a:t>
            </a:r>
            <a:r>
              <a:rPr lang="en-US" altLang="zh-CN" baseline="-25000" dirty="0" err="1">
                <a:latin typeface="Times New Roman" panose="02020603050405020304" pitchFamily="18" charset="0"/>
              </a:rPr>
              <a:t>r</a:t>
            </a:r>
            <a:r>
              <a:rPr lang="zh-CN" altLang="en-US" dirty="0">
                <a:latin typeface="Times New Roman" panose="02020603050405020304" pitchFamily="18" charset="0"/>
              </a:rPr>
              <a:t>最小准则选择调节器参数，典型</a:t>
            </a:r>
            <a:r>
              <a:rPr lang="en-US" altLang="zh-CN" dirty="0">
                <a:latin typeface="Times New Roman" panose="02020603050405020304" pitchFamily="18" charset="0"/>
              </a:rPr>
              <a:t>Ⅱ</a:t>
            </a:r>
            <a:r>
              <a:rPr lang="zh-CN" altLang="en-US" dirty="0">
                <a:latin typeface="Times New Roman" panose="02020603050405020304" pitchFamily="18" charset="0"/>
              </a:rPr>
              <a:t>型系统的开环传递函数为</a:t>
            </a:r>
            <a:endParaRPr lang="zh-CN" altLang="en-US"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dirty="0">
              <a:latin typeface="Times New Roman" panose="02020603050405020304" pitchFamily="18" charset="0"/>
            </a:endParaRPr>
          </a:p>
          <a:p>
            <a:pPr eaLnBrk="1" hangingPunct="1">
              <a:lnSpc>
                <a:spcPct val="90000"/>
              </a:lnSpc>
            </a:pPr>
            <a:r>
              <a:rPr lang="zh-CN" altLang="en-US" dirty="0">
                <a:latin typeface="Times New Roman" panose="02020603050405020304" pitchFamily="18" charset="0"/>
              </a:rPr>
              <a:t>系统的闭环传递函数 </a:t>
            </a:r>
            <a:endParaRPr lang="zh-CN" altLang="en-US"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dirty="0">
              <a:latin typeface="Times New Roman" panose="02020603050405020304" pitchFamily="18" charset="0"/>
            </a:endParaRPr>
          </a:p>
          <a:p>
            <a:pPr eaLnBrk="1" hangingPunct="1">
              <a:lnSpc>
                <a:spcPct val="90000"/>
              </a:lnSpc>
            </a:pPr>
            <a:endParaRPr lang="zh-CN" altLang="en-US" dirty="0">
              <a:latin typeface="Times New Roman" panose="02020603050405020304" pitchFamily="18" charset="0"/>
            </a:endParaRPr>
          </a:p>
          <a:p>
            <a:pPr eaLnBrk="1" hangingPunct="1">
              <a:lnSpc>
                <a:spcPct val="90000"/>
              </a:lnSpc>
            </a:pPr>
            <a:r>
              <a:rPr lang="zh-CN" altLang="en-US" dirty="0">
                <a:latin typeface="Times New Roman" panose="02020603050405020304" pitchFamily="18" charset="0"/>
              </a:rPr>
              <a:t>当</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为单位阶跃函数时，         ，则</a:t>
            </a:r>
            <a:endParaRPr lang="zh-CN" altLang="en-US" dirty="0">
              <a:latin typeface="Times New Roman" panose="02020603050405020304" pitchFamily="18" charset="0"/>
            </a:endParaRPr>
          </a:p>
        </p:txBody>
      </p:sp>
      <p:sp>
        <p:nvSpPr>
          <p:cNvPr id="35848" name="Rectangle 5"/>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2" name="Object 4"/>
          <p:cNvGraphicFramePr>
            <a:graphicFrameLocks noChangeAspect="1"/>
          </p:cNvGraphicFramePr>
          <p:nvPr/>
        </p:nvGraphicFramePr>
        <p:xfrm>
          <a:off x="4211960" y="1844824"/>
          <a:ext cx="3889375" cy="660400"/>
        </p:xfrm>
        <a:graphic>
          <a:graphicData uri="http://schemas.openxmlformats.org/presentationml/2006/ole">
            <mc:AlternateContent xmlns:mc="http://schemas.openxmlformats.org/markup-compatibility/2006">
              <mc:Choice xmlns:v="urn:schemas-microsoft-com:vml" Requires="v">
                <p:oleObj spid="_x0000_s34546" name="公式" r:id="rId1" imgW="2463800" imgH="419100" progId="Equation.3">
                  <p:embed/>
                </p:oleObj>
              </mc:Choice>
              <mc:Fallback>
                <p:oleObj name="公式" r:id="rId1" imgW="2463800" imgH="419100" progId="Equation.3">
                  <p:embed/>
                  <p:pic>
                    <p:nvPicPr>
                      <p:cNvPr id="0" name="图片 345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844824"/>
                        <a:ext cx="388937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9" name="Rectangle 7"/>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3" name="Object 6"/>
          <p:cNvGraphicFramePr>
            <a:graphicFrameLocks noChangeAspect="1"/>
          </p:cNvGraphicFramePr>
          <p:nvPr/>
        </p:nvGraphicFramePr>
        <p:xfrm>
          <a:off x="1331640" y="3003482"/>
          <a:ext cx="7416800" cy="1155700"/>
        </p:xfrm>
        <a:graphic>
          <a:graphicData uri="http://schemas.openxmlformats.org/presentationml/2006/ole">
            <mc:AlternateContent xmlns:mc="http://schemas.openxmlformats.org/markup-compatibility/2006">
              <mc:Choice xmlns:v="urn:schemas-microsoft-com:vml" Requires="v">
                <p:oleObj spid="_x0000_s34547" name="公式" r:id="rId3" imgW="5130800" imgH="800100" progId="Equation.3">
                  <p:embed/>
                </p:oleObj>
              </mc:Choice>
              <mc:Fallback>
                <p:oleObj name="公式" r:id="rId3" imgW="5130800" imgH="800100" progId="Equation.3">
                  <p:embed/>
                  <p:pic>
                    <p:nvPicPr>
                      <p:cNvPr id="0" name="图片 345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003482"/>
                        <a:ext cx="741680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4" name="Object 8"/>
          <p:cNvGraphicFramePr>
            <a:graphicFrameLocks noChangeAspect="1"/>
          </p:cNvGraphicFramePr>
          <p:nvPr/>
        </p:nvGraphicFramePr>
        <p:xfrm>
          <a:off x="5148064" y="4005064"/>
          <a:ext cx="865188" cy="590550"/>
        </p:xfrm>
        <a:graphic>
          <a:graphicData uri="http://schemas.openxmlformats.org/presentationml/2006/ole">
            <mc:AlternateContent xmlns:mc="http://schemas.openxmlformats.org/markup-compatibility/2006">
              <mc:Choice xmlns:v="urn:schemas-microsoft-com:vml" Requires="v">
                <p:oleObj spid="_x0000_s34548" name="公式" r:id="rId5" imgW="571500" imgH="393700" progId="Equation.3">
                  <p:embed/>
                </p:oleObj>
              </mc:Choice>
              <mc:Fallback>
                <p:oleObj name="公式" r:id="rId5" imgW="571500" imgH="393700" progId="Equation.3">
                  <p:embed/>
                  <p:pic>
                    <p:nvPicPr>
                      <p:cNvPr id="0" name="图片 345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4005064"/>
                        <a:ext cx="865188"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11"/>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5" name="Object 10"/>
          <p:cNvGraphicFramePr>
            <a:graphicFrameLocks noChangeAspect="1"/>
          </p:cNvGraphicFramePr>
          <p:nvPr/>
        </p:nvGraphicFramePr>
        <p:xfrm>
          <a:off x="1475656" y="4653136"/>
          <a:ext cx="4535488" cy="1055687"/>
        </p:xfrm>
        <a:graphic>
          <a:graphicData uri="http://schemas.openxmlformats.org/presentationml/2006/ole">
            <mc:AlternateContent xmlns:mc="http://schemas.openxmlformats.org/markup-compatibility/2006">
              <mc:Choice xmlns:v="urn:schemas-microsoft-com:vml" Requires="v">
                <p:oleObj spid="_x0000_s34549" name="公式" r:id="rId7" imgW="2616200" imgH="609600" progId="Equation.3">
                  <p:embed/>
                </p:oleObj>
              </mc:Choice>
              <mc:Fallback>
                <p:oleObj name="公式" r:id="rId7" imgW="2616200" imgH="609600" progId="Equation.3">
                  <p:embed/>
                  <p:pic>
                    <p:nvPicPr>
                      <p:cNvPr id="0" name="图片 345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4653136"/>
                        <a:ext cx="4535488"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4740" name="Group 4"/>
          <p:cNvGraphicFramePr>
            <a:graphicFrameLocks noGrp="1"/>
          </p:cNvGraphicFramePr>
          <p:nvPr>
            <p:ph type="tbl" idx="1"/>
          </p:nvPr>
        </p:nvGraphicFramePr>
        <p:xfrm>
          <a:off x="395288" y="1905000"/>
          <a:ext cx="8110537" cy="4191001"/>
        </p:xfrm>
        <a:graphic>
          <a:graphicData uri="http://schemas.openxmlformats.org/drawingml/2006/table">
            <a:tbl>
              <a:tblPr/>
              <a:tblGrid>
                <a:gridCol w="901700"/>
                <a:gridCol w="900112"/>
                <a:gridCol w="901700"/>
                <a:gridCol w="901700"/>
                <a:gridCol w="900113"/>
                <a:gridCol w="901700"/>
                <a:gridCol w="901700"/>
                <a:gridCol w="900112"/>
                <a:gridCol w="901700"/>
              </a:tblGrid>
              <a:tr h="890588">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5</a:t>
                      </a: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0413">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a:t>
                      </a:r>
                      <a:r>
                        <a:rPr kumimoji="0" lang="en-US" altLang="zh-CN" sz="24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s</a:t>
                      </a:r>
                      <a:r>
                        <a:rPr kumimoji="0" lang="en-US" altLang="zh-CN" sz="24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52.6%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12.15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43.6%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2.65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11.65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37.6% </a:t>
                      </a: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2.85</a:t>
                      </a: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9.55 </a:t>
                      </a: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2</a:t>
                      </a:r>
                      <a:endPar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33.2%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10.45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29.8%</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11.30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12.25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13.25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3.35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14.20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8275" name="Text Box 37"/>
          <p:cNvSpPr txBox="1">
            <a:spLocks noChangeArrowheads="1"/>
          </p:cNvSpPr>
          <p:nvPr/>
        </p:nvSpPr>
        <p:spPr bwMode="auto">
          <a:xfrm>
            <a:off x="1331913" y="692150"/>
            <a:ext cx="6119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表</a:t>
            </a:r>
            <a:r>
              <a:rPr lang="en-US" altLang="zh-CN" sz="2400">
                <a:solidFill>
                  <a:schemeClr val="tx1"/>
                </a:solidFill>
              </a:rPr>
              <a:t>4-4  </a:t>
            </a:r>
            <a:r>
              <a:rPr lang="zh-CN" altLang="en-US" sz="2400">
                <a:solidFill>
                  <a:schemeClr val="tx1"/>
                </a:solidFill>
              </a:rPr>
              <a:t>典型</a:t>
            </a:r>
            <a:r>
              <a:rPr lang="en-US" altLang="zh-CN" sz="2400">
                <a:solidFill>
                  <a:schemeClr val="tx1"/>
                </a:solidFill>
              </a:rPr>
              <a:t>Ⅱ</a:t>
            </a:r>
            <a:r>
              <a:rPr lang="zh-CN" altLang="en-US" sz="2400">
                <a:solidFill>
                  <a:schemeClr val="tx1"/>
                </a:solidFill>
              </a:rPr>
              <a:t>型系统阶跃输入跟随性能指标</a:t>
            </a:r>
            <a:endParaRPr lang="zh-CN" altLang="en-US" sz="2400">
              <a:solidFill>
                <a:schemeClr val="tx1"/>
              </a:solidFill>
            </a:endParaRPr>
          </a:p>
          <a:p>
            <a:pPr eaLnBrk="1" hangingPunct="1">
              <a:spcBef>
                <a:spcPct val="50000"/>
              </a:spcBef>
            </a:pPr>
            <a:r>
              <a:rPr lang="en-US" altLang="zh-CN" sz="2400">
                <a:solidFill>
                  <a:schemeClr val="tx1"/>
                </a:solidFill>
              </a:rPr>
              <a:t>(</a:t>
            </a:r>
            <a:r>
              <a:rPr lang="zh-CN" altLang="en-US" sz="2400">
                <a:solidFill>
                  <a:schemeClr val="tx1"/>
                </a:solidFill>
              </a:rPr>
              <a:t>按</a:t>
            </a:r>
            <a:r>
              <a:rPr lang="en-US" altLang="zh-CN" sz="2400" i="1">
                <a:solidFill>
                  <a:schemeClr val="tx1"/>
                </a:solidFill>
              </a:rPr>
              <a:t>M</a:t>
            </a:r>
            <a:r>
              <a:rPr lang="en-US" altLang="zh-CN" sz="2400" baseline="-25000">
                <a:solidFill>
                  <a:schemeClr val="tx1"/>
                </a:solidFill>
              </a:rPr>
              <a:t>rmin</a:t>
            </a:r>
            <a:r>
              <a:rPr lang="zh-CN" altLang="en-US" sz="2400">
                <a:solidFill>
                  <a:schemeClr val="tx1"/>
                </a:solidFill>
              </a:rPr>
              <a:t>准则确定参数关系</a:t>
            </a:r>
            <a:r>
              <a:rPr lang="en-US" altLang="zh-CN" sz="2400">
                <a:solidFill>
                  <a:schemeClr val="tx1"/>
                </a:solidFill>
              </a:rPr>
              <a:t>)</a:t>
            </a:r>
            <a:endParaRPr lang="en-US" altLang="zh-CN" sz="2400">
              <a:solidFill>
                <a:schemeClr val="tx1"/>
              </a:solidFill>
            </a:endParaRPr>
          </a:p>
        </p:txBody>
      </p:sp>
      <p:sp>
        <p:nvSpPr>
          <p:cNvPr id="138276" name="Text Box 38"/>
          <p:cNvSpPr txBox="1">
            <a:spLocks noChangeArrowheads="1"/>
          </p:cNvSpPr>
          <p:nvPr/>
        </p:nvSpPr>
        <p:spPr bwMode="auto">
          <a:xfrm>
            <a:off x="1547813" y="6370638"/>
            <a:ext cx="561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以</a:t>
            </a:r>
            <a:r>
              <a:rPr lang="en-US" altLang="zh-CN" i="1">
                <a:solidFill>
                  <a:schemeClr val="tx1"/>
                </a:solidFill>
              </a:rPr>
              <a:t>h</a:t>
            </a:r>
            <a:r>
              <a:rPr lang="en-US" altLang="zh-CN">
                <a:solidFill>
                  <a:schemeClr val="tx1"/>
                </a:solidFill>
              </a:rPr>
              <a:t>=5</a:t>
            </a:r>
            <a:r>
              <a:rPr lang="zh-CN" altLang="en-US">
                <a:solidFill>
                  <a:schemeClr val="tx1"/>
                </a:solidFill>
              </a:rPr>
              <a:t>的动态跟随性能比较适中。 </a:t>
            </a:r>
            <a:endParaRPr lang="zh-CN" altLang="en-US">
              <a:solidFill>
                <a:schemeClr val="tx1"/>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p:txBody>
          <a:bodyPr wrap="square" lIns="91440" tIns="45720" rIns="91440" bIns="45720" anchor="b" anchorCtr="0">
            <a:spAutoFit/>
          </a:bodyPr>
          <a:p>
            <a:pPr eaLnBrk="1" hangingPunct="1"/>
            <a:endParaRPr lang="zh-CN" altLang="en-US" dirty="0"/>
          </a:p>
        </p:txBody>
      </p:sp>
      <p:sp>
        <p:nvSpPr>
          <p:cNvPr id="74754" name="表格占位符 2"/>
          <p:cNvSpPr>
            <a:spLocks noGrp="1" noTextEdit="1"/>
          </p:cNvSpPr>
          <p:nvPr>
            <p:ph type="tbl" idx="1"/>
          </p:nvPr>
        </p:nvSpPr>
        <p:spPr>
          <a:xfrm>
            <a:off x="847725" y="1960563"/>
            <a:ext cx="8110538" cy="4191000"/>
          </a:xfrm>
        </p:spPr>
      </p:sp>
      <p:graphicFrame>
        <p:nvGraphicFramePr>
          <p:cNvPr id="4" name="Group 35"/>
          <p:cNvGraphicFramePr/>
          <p:nvPr/>
        </p:nvGraphicFramePr>
        <p:xfrm>
          <a:off x="620713" y="2963863"/>
          <a:ext cx="7881938" cy="1952625"/>
        </p:xfrm>
        <a:graphic>
          <a:graphicData uri="http://schemas.openxmlformats.org/drawingml/2006/table">
            <a:tbl>
              <a:tblPr/>
              <a:tblGrid>
                <a:gridCol w="1933575"/>
                <a:gridCol w="1736725"/>
                <a:gridCol w="2030412"/>
                <a:gridCol w="2181225"/>
              </a:tblGrid>
              <a:tr h="1401615">
                <a:tc>
                  <a:txBody>
                    <a:bodyPr/>
                    <a:lstStyle/>
                    <a:p>
                      <a:pPr marL="0" marR="0" lvl="0" indent="0" algn="ctr" defTabSz="914400" rtl="0" eaLnBrk="1" fontAlgn="ctr"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3000" b="1" i="0" u="none" strike="noStrike" cap="none" normalizeH="0" baseline="0" dirty="0" smtClean="0">
                          <a:ln>
                            <a:noFill/>
                          </a:ln>
                          <a:solidFill>
                            <a:schemeClr val="tx1"/>
                          </a:solidFill>
                          <a:effectLst/>
                          <a:latin typeface="+mj-ea"/>
                          <a:ea typeface="+mj-ea"/>
                        </a:rPr>
                        <a:t>输入信号</a:t>
                      </a:r>
                      <a:endParaRPr kumimoji="1" lang="fr-FR" altLang="zh-CN" sz="3000" b="1" i="0" u="none" strike="noStrike" cap="none" normalizeH="0" baseline="0" dirty="0" smtClean="0">
                        <a:ln>
                          <a:noFill/>
                        </a:ln>
                        <a:solidFill>
                          <a:schemeClr val="tx1"/>
                        </a:solidFill>
                        <a:effectLst/>
                        <a:latin typeface="+mj-ea"/>
                        <a:ea typeface="+mj-ea"/>
                      </a:endParaRP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3000" b="1" i="0" u="none" strike="noStrike" cap="none" normalizeH="0" baseline="0" dirty="0" smtClean="0">
                          <a:ln>
                            <a:noFill/>
                          </a:ln>
                          <a:solidFill>
                            <a:schemeClr val="tx1"/>
                          </a:solidFill>
                          <a:effectLst/>
                          <a:latin typeface="+mj-ea"/>
                          <a:ea typeface="+mj-ea"/>
                        </a:rPr>
                        <a:t>阶跃输入</a:t>
                      </a:r>
                      <a:endParaRPr kumimoji="1" lang="zh-CN" altLang="fr-FR" sz="3000" b="1" i="0" u="none" strike="noStrike" cap="none" normalizeH="0" baseline="0" dirty="0" smtClean="0">
                        <a:ln>
                          <a:noFill/>
                        </a:ln>
                        <a:solidFill>
                          <a:schemeClr val="tx1"/>
                        </a:solidFill>
                        <a:effectLst/>
                        <a:latin typeface="+mj-ea"/>
                        <a:ea typeface="+mj-ea"/>
                      </a:endParaRPr>
                    </a:p>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endParaRPr kumimoji="1" lang="zh-CN" altLang="fr-FR" sz="3000" b="1" i="0" u="none" strike="noStrike" cap="none" normalizeH="0" baseline="0" dirty="0" smtClean="0">
                        <a:ln>
                          <a:noFill/>
                        </a:ln>
                        <a:solidFill>
                          <a:schemeClr val="tx1"/>
                        </a:solidFill>
                        <a:effectLst/>
                        <a:latin typeface="+mj-ea"/>
                        <a:ea typeface="+mj-ea"/>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3000" b="1" i="0" u="none" strike="noStrike" cap="none" normalizeH="0" baseline="0" dirty="0" smtClean="0">
                          <a:ln>
                            <a:noFill/>
                          </a:ln>
                          <a:solidFill>
                            <a:schemeClr val="tx1"/>
                          </a:solidFill>
                          <a:effectLst/>
                          <a:latin typeface="+mj-ea"/>
                          <a:ea typeface="+mj-ea"/>
                        </a:rPr>
                        <a:t>斜坡输入</a:t>
                      </a:r>
                      <a:endParaRPr kumimoji="1" lang="zh-CN" altLang="fr-FR" sz="3000" b="1" i="0" u="none" strike="noStrike" cap="none" normalizeH="0" baseline="0" dirty="0" smtClean="0">
                        <a:ln>
                          <a:noFill/>
                        </a:ln>
                        <a:solidFill>
                          <a:schemeClr val="tx1"/>
                        </a:solidFill>
                        <a:effectLst/>
                        <a:latin typeface="+mj-ea"/>
                        <a:ea typeface="+mj-ea"/>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3000" b="1" i="0" u="none" strike="noStrike" cap="none" normalizeH="0" baseline="0" dirty="0" smtClean="0">
                          <a:ln>
                            <a:noFill/>
                          </a:ln>
                          <a:solidFill>
                            <a:schemeClr val="tx1"/>
                          </a:solidFill>
                          <a:effectLst/>
                          <a:latin typeface="+mj-ea"/>
                          <a:ea typeface="+mj-ea"/>
                        </a:rPr>
                        <a:t>加速度输入</a:t>
                      </a:r>
                      <a:endParaRPr kumimoji="1" lang="zh-CN" altLang="fr-FR" sz="3000" b="1" i="0" u="none" strike="noStrike" cap="none" normalizeH="0" baseline="0" dirty="0" smtClean="0">
                        <a:ln>
                          <a:noFill/>
                        </a:ln>
                        <a:solidFill>
                          <a:schemeClr val="tx1"/>
                        </a:solidFill>
                        <a:effectLst/>
                        <a:latin typeface="+mj-ea"/>
                        <a:ea typeface="+mj-ea"/>
                      </a:endParaRPr>
                    </a:p>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endParaRPr kumimoji="1" lang="zh-CN" altLang="fr-FR" sz="3000" b="1" i="0" u="none" strike="noStrike" cap="none" normalizeH="0" baseline="0" dirty="0" smtClean="0">
                        <a:ln>
                          <a:noFill/>
                        </a:ln>
                        <a:solidFill>
                          <a:srgbClr val="660033"/>
                        </a:solidFill>
                        <a:effectLst/>
                        <a:latin typeface="华文行楷" panose="02010800040101010101" pitchFamily="2" charset="-122"/>
                        <a:ea typeface="华文行楷" panose="02010800040101010101"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5"/>
                    </a:solidFill>
                  </a:tcPr>
                </a:tc>
              </a:tr>
              <a:tr h="551010">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zh-CN" altLang="fr-FR" sz="3000" b="1" i="0" u="none" strike="noStrike" cap="none" normalizeH="0" baseline="0" smtClean="0">
                          <a:ln>
                            <a:noFill/>
                          </a:ln>
                          <a:solidFill>
                            <a:schemeClr val="tx1"/>
                          </a:solidFill>
                          <a:effectLst/>
                          <a:latin typeface="+mj-ea"/>
                          <a:ea typeface="+mj-ea"/>
                        </a:rPr>
                        <a:t>稳态误差</a:t>
                      </a:r>
                      <a:endParaRPr kumimoji="1" lang="zh-CN" altLang="fr-FR" sz="3000" b="1" i="0" u="none" strike="noStrike" cap="none" normalizeH="0" baseline="0" smtClean="0">
                        <a:ln>
                          <a:noFill/>
                        </a:ln>
                        <a:solidFill>
                          <a:schemeClr val="tx1"/>
                        </a:solidFill>
                        <a:effectLst/>
                        <a:latin typeface="+mj-ea"/>
                        <a:ea typeface="+mj-ea"/>
                      </a:endParaRP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fr-FR" altLang="zh-CN" sz="3000" b="1" i="0" u="none" strike="noStrike" cap="none" normalizeH="0" baseline="0" dirty="0" smtClean="0">
                          <a:ln>
                            <a:noFill/>
                          </a:ln>
                          <a:solidFill>
                            <a:schemeClr val="tx1"/>
                          </a:solidFill>
                          <a:effectLst/>
                          <a:latin typeface="+mj-ea"/>
                          <a:ea typeface="+mj-ea"/>
                        </a:rPr>
                        <a:t>0</a:t>
                      </a:r>
                      <a:endParaRPr kumimoji="1" lang="fr-FR" altLang="zh-CN" sz="3000" b="1" i="0" u="none" strike="noStrike" cap="none" normalizeH="0" baseline="0" dirty="0" smtClean="0">
                        <a:ln>
                          <a:noFill/>
                        </a:ln>
                        <a:solidFill>
                          <a:schemeClr val="tx1"/>
                        </a:solidFill>
                        <a:effectLst/>
                        <a:latin typeface="+mj-ea"/>
                        <a:ea typeface="+mj-ea"/>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r>
                        <a:rPr kumimoji="1" lang="fr-FR" altLang="zh-CN" sz="3000" b="1" i="0" u="none" strike="noStrike" cap="none" normalizeH="0" baseline="0" dirty="0" smtClean="0">
                          <a:ln>
                            <a:noFill/>
                          </a:ln>
                          <a:solidFill>
                            <a:schemeClr val="tx1"/>
                          </a:solidFill>
                          <a:effectLst/>
                          <a:latin typeface="+mj-ea"/>
                          <a:ea typeface="+mj-ea"/>
                        </a:rPr>
                        <a:t>0    </a:t>
                      </a:r>
                      <a:endParaRPr kumimoji="1" lang="fr-FR" altLang="zh-CN" sz="3000" b="1" i="0" u="none" strike="noStrike" cap="none" normalizeH="0" baseline="0" dirty="0" smtClean="0">
                        <a:ln>
                          <a:noFill/>
                        </a:ln>
                        <a:solidFill>
                          <a:schemeClr val="tx1"/>
                        </a:solidFill>
                        <a:effectLst/>
                        <a:latin typeface="+mj-ea"/>
                        <a:ea typeface="+mj-ea"/>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None/>
                      </a:pPr>
                      <a:endParaRPr kumimoji="1" lang="fr-FR" altLang="zh-CN" sz="3000" b="1" i="0" u="none" strike="noStrike" cap="none" normalizeH="0" baseline="0" dirty="0" smtClean="0">
                        <a:ln>
                          <a:noFill/>
                        </a:ln>
                        <a:solidFill>
                          <a:srgbClr val="660033"/>
                        </a:solidFill>
                        <a:effectLst/>
                        <a:latin typeface="Times New Roman" panose="02020603050405020304" pitchFamily="18" charset="0"/>
                        <a:ea typeface="华文行楷" panose="02010800040101010101"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5"/>
                    </a:solidFill>
                  </a:tcPr>
                </a:tc>
              </a:tr>
            </a:tbl>
          </a:graphicData>
        </a:graphic>
      </p:graphicFrame>
      <p:sp>
        <p:nvSpPr>
          <p:cNvPr id="5" name="Rectangle 29"/>
          <p:cNvSpPr/>
          <p:nvPr/>
        </p:nvSpPr>
        <p:spPr>
          <a:xfrm>
            <a:off x="836613" y="1147763"/>
            <a:ext cx="4044950" cy="539750"/>
          </a:xfrm>
          <a:prstGeom prst="rect">
            <a:avLst/>
          </a:prstGeom>
          <a:noFill/>
          <a:ln w="9525">
            <a:noFill/>
          </a:ln>
        </p:spPr>
        <p:txBody>
          <a:bodyPr anchor="t" anchorCtr="0"/>
          <a:p>
            <a:pPr marL="533400" indent="-533400">
              <a:spcBef>
                <a:spcPct val="20000"/>
              </a:spcBef>
              <a:buClr>
                <a:schemeClr val="bg2"/>
              </a:buClr>
              <a:buFont typeface="Wingdings" panose="05000000000000000000" pitchFamily="2" charset="2"/>
            </a:pPr>
            <a:r>
              <a:rPr lang="zh-CN" altLang="en-US" sz="2800" b="1" dirty="0">
                <a:solidFill>
                  <a:schemeClr val="tx1"/>
                </a:solidFill>
                <a:latin typeface="Times New Roman" panose="02020603050405020304" pitchFamily="18" charset="0"/>
                <a:ea typeface="黑体" panose="02010609060101010101" pitchFamily="49" charset="-122"/>
              </a:rPr>
              <a:t>稳态跟随性能指标</a:t>
            </a:r>
            <a:endParaRPr lang="zh-CN" altLang="en-US" sz="2800" b="1" dirty="0">
              <a:solidFill>
                <a:schemeClr val="tx1"/>
              </a:solidFill>
              <a:latin typeface="Times New Roman" panose="02020603050405020304" pitchFamily="18" charset="0"/>
              <a:ea typeface="黑体" panose="02010609060101010101" pitchFamily="49" charset="-122"/>
            </a:endParaRPr>
          </a:p>
        </p:txBody>
      </p:sp>
      <p:sp>
        <p:nvSpPr>
          <p:cNvPr id="6" name="Rectangle 32"/>
          <p:cNvSpPr>
            <a:spLocks noChangeArrowheads="1"/>
          </p:cNvSpPr>
          <p:nvPr/>
        </p:nvSpPr>
        <p:spPr bwMode="auto">
          <a:xfrm>
            <a:off x="228600" y="4976813"/>
            <a:ext cx="8272463"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a:spAutoFit/>
          </a:bodyPr>
          <a:lstStyle/>
          <a:p>
            <a:pPr marL="457200" marR="0" lvl="1" indent="0" algn="l" defTabSz="914400" rtl="0" eaLnBrk="1" fontAlgn="base" latinLnBrk="0" hangingPunct="1">
              <a:lnSpc>
                <a:spcPct val="160000"/>
              </a:lnSpc>
              <a:spcBef>
                <a:spcPct val="0"/>
              </a:spcBef>
              <a:spcAft>
                <a:spcPct val="0"/>
              </a:spcAft>
              <a:buClr>
                <a:schemeClr val="hlink"/>
              </a:buClr>
              <a:buSzTx/>
              <a:buFont typeface="Wingdings" panose="05000000000000000000" pitchFamily="2" charset="2"/>
              <a:buBlip>
                <a:blip r:embed="rId1"/>
              </a:buBlip>
              <a:defRPr/>
            </a:pPr>
            <a:r>
              <a:rPr kumimoji="0" lang="en-US" altLang="zh-CN" sz="2800" b="1" i="0" u="none" strike="noStrike" kern="1200" cap="none" spc="0" normalizeH="0" baseline="0" noProof="0" dirty="0">
                <a:ln>
                  <a:noFill/>
                </a:ln>
                <a:solidFill>
                  <a:srgbClr val="660033"/>
                </a:solidFill>
                <a:effectLst/>
                <a:uLnTx/>
                <a:uFillTx/>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0" dirty="0">
                <a:ln>
                  <a:noFill/>
                </a:ln>
                <a:solidFill>
                  <a:schemeClr val="tx1"/>
                </a:solidFill>
                <a:effectLst/>
                <a:uLnTx/>
                <a:uFillTx/>
                <a:latin typeface="+mj-ea"/>
                <a:ea typeface="+mj-ea"/>
                <a:cs typeface="+mn-cs"/>
                <a:sym typeface="+mn-ea"/>
              </a:rPr>
              <a:t>在阶跃和斜坡输入下</a:t>
            </a:r>
            <a:r>
              <a:rPr kumimoji="0" lang="en-US" altLang="zh-CN" sz="2800" b="1" i="0" u="none" strike="noStrike" kern="1200" cap="none" spc="0" normalizeH="0" baseline="0" noProof="0" dirty="0">
                <a:ln>
                  <a:noFill/>
                </a:ln>
                <a:solidFill>
                  <a:schemeClr val="tx1"/>
                </a:solidFill>
                <a:effectLst/>
                <a:uLnTx/>
                <a:uFillTx/>
                <a:latin typeface="+mj-ea"/>
                <a:ea typeface="+mj-ea"/>
                <a:cs typeface="+mn-cs"/>
                <a:sym typeface="+mn-ea"/>
              </a:rPr>
              <a:t>,II</a:t>
            </a:r>
            <a:r>
              <a:rPr kumimoji="0" lang="zh-CN" altLang="en-US" sz="2800" b="1" i="0" u="none" strike="noStrike" kern="1200" cap="none" spc="0" normalizeH="0" baseline="0" noProof="0" dirty="0">
                <a:ln>
                  <a:noFill/>
                </a:ln>
                <a:solidFill>
                  <a:schemeClr val="tx1"/>
                </a:solidFill>
                <a:effectLst/>
                <a:uLnTx/>
                <a:uFillTx/>
                <a:latin typeface="+mj-ea"/>
                <a:ea typeface="+mj-ea"/>
                <a:cs typeface="+mn-cs"/>
                <a:sym typeface="+mn-ea"/>
              </a:rPr>
              <a:t>型系统稳态时均无差</a:t>
            </a:r>
            <a:r>
              <a:rPr kumimoji="0" lang="en-US" altLang="zh-CN" sz="2800" b="1" i="0" u="none" strike="noStrike" kern="1200" cap="none" spc="0" normalizeH="0" baseline="0" noProof="0" dirty="0">
                <a:ln>
                  <a:noFill/>
                </a:ln>
                <a:solidFill>
                  <a:schemeClr val="tx1"/>
                </a:solidFill>
                <a:effectLst/>
                <a:uLnTx/>
                <a:uFillTx/>
                <a:latin typeface="+mj-ea"/>
                <a:ea typeface="+mj-ea"/>
                <a:cs typeface="+mn-cs"/>
                <a:sym typeface="+mn-ea"/>
              </a:rPr>
              <a:t>;</a:t>
            </a:r>
            <a:endParaRPr kumimoji="0" lang="en-US" altLang="zh-CN" sz="2800" b="1" i="0" u="none" strike="noStrike" kern="1200" cap="none" spc="0" normalizeH="0" baseline="0" noProof="0" dirty="0">
              <a:ln>
                <a:noFill/>
              </a:ln>
              <a:solidFill>
                <a:schemeClr val="tx1"/>
              </a:solidFill>
              <a:effectLst/>
              <a:uLnTx/>
              <a:uFillTx/>
              <a:latin typeface="+mj-ea"/>
              <a:ea typeface="+mj-ea"/>
              <a:cs typeface="+mn-cs"/>
              <a:sym typeface="+mn-ea"/>
            </a:endParaRPr>
          </a:p>
          <a:p>
            <a:pPr marL="457200" marR="0" lvl="1" indent="0" algn="l" defTabSz="914400" rtl="0" eaLnBrk="1" fontAlgn="base" latinLnBrk="0" hangingPunct="1">
              <a:lnSpc>
                <a:spcPct val="160000"/>
              </a:lnSpc>
              <a:spcBef>
                <a:spcPct val="0"/>
              </a:spcBef>
              <a:spcAft>
                <a:spcPct val="0"/>
              </a:spcAft>
              <a:buClr>
                <a:schemeClr val="hlink"/>
              </a:buClr>
              <a:buSzTx/>
              <a:buFont typeface="Wingdings" panose="05000000000000000000" pitchFamily="2" charset="2"/>
              <a:buBlip>
                <a:blip r:embed="rId1"/>
              </a:buBlip>
              <a:defRPr/>
            </a:pPr>
            <a:r>
              <a:rPr kumimoji="0" lang="en-US" altLang="zh-CN" sz="2800" b="1" i="0" u="none" strike="noStrike" kern="1200" cap="none" spc="0" normalizeH="0" baseline="0" noProof="0" dirty="0">
                <a:ln>
                  <a:noFill/>
                </a:ln>
                <a:solidFill>
                  <a:schemeClr val="tx1"/>
                </a:solidFill>
                <a:effectLst/>
                <a:uLnTx/>
                <a:uFillTx/>
                <a:latin typeface="+mj-ea"/>
                <a:ea typeface="+mj-ea"/>
                <a:cs typeface="+mn-cs"/>
                <a:sym typeface="+mn-ea"/>
              </a:rPr>
              <a:t> </a:t>
            </a:r>
            <a:r>
              <a:rPr kumimoji="0" lang="zh-CN" altLang="en-US" sz="2800" b="1" i="0" u="none" strike="noStrike" kern="1200" cap="none" spc="0" normalizeH="0" baseline="0" noProof="0" dirty="0">
                <a:ln>
                  <a:noFill/>
                </a:ln>
                <a:solidFill>
                  <a:schemeClr val="tx1"/>
                </a:solidFill>
                <a:effectLst/>
                <a:uLnTx/>
                <a:uFillTx/>
                <a:latin typeface="+mj-ea"/>
                <a:ea typeface="+mj-ea"/>
                <a:cs typeface="+mn-cs"/>
                <a:sym typeface="+mn-ea"/>
              </a:rPr>
              <a:t>加速度输入下稳态误差与开环增益</a:t>
            </a:r>
            <a:r>
              <a:rPr kumimoji="0" lang="en-US" altLang="zh-CN" sz="2800" b="1" i="0" u="none" strike="noStrike" kern="1200" cap="none" spc="0" normalizeH="0" baseline="0" noProof="0" dirty="0">
                <a:ln>
                  <a:noFill/>
                </a:ln>
                <a:solidFill>
                  <a:schemeClr val="tx1"/>
                </a:solidFill>
                <a:effectLst/>
                <a:uLnTx/>
                <a:uFillTx/>
                <a:latin typeface="+mj-ea"/>
                <a:ea typeface="+mj-ea"/>
                <a:cs typeface="+mn-cs"/>
                <a:sym typeface="+mn-ea"/>
              </a:rPr>
              <a:t>K</a:t>
            </a:r>
            <a:r>
              <a:rPr kumimoji="0" lang="zh-CN" altLang="en-US" sz="2800" b="1" i="0" u="none" strike="noStrike" kern="1200" cap="none" spc="0" normalizeH="0" baseline="0" noProof="0" dirty="0">
                <a:ln>
                  <a:noFill/>
                </a:ln>
                <a:solidFill>
                  <a:schemeClr val="tx1"/>
                </a:solidFill>
                <a:effectLst/>
                <a:uLnTx/>
                <a:uFillTx/>
                <a:latin typeface="+mj-ea"/>
                <a:ea typeface="+mj-ea"/>
                <a:cs typeface="+mn-cs"/>
                <a:sym typeface="+mn-ea"/>
              </a:rPr>
              <a:t>成反比</a:t>
            </a:r>
            <a:r>
              <a:rPr kumimoji="0" lang="en-US" altLang="zh-CN" sz="2800" b="1" i="0" u="none" strike="noStrike" kern="1200" cap="none" spc="0" normalizeH="0" baseline="0" noProof="0" dirty="0">
                <a:ln>
                  <a:noFill/>
                </a:ln>
                <a:solidFill>
                  <a:schemeClr val="tx1"/>
                </a:solidFill>
                <a:effectLst/>
                <a:uLnTx/>
                <a:uFillTx/>
                <a:latin typeface="+mj-ea"/>
                <a:ea typeface="+mj-ea"/>
                <a:cs typeface="+mn-cs"/>
                <a:sym typeface="+mn-ea"/>
              </a:rPr>
              <a:t>.</a:t>
            </a:r>
            <a:endParaRPr kumimoji="0" lang="fr-FR" altLang="zh-CN" sz="2800" b="1" i="0" u="none" strike="noStrike" kern="1200" cap="none" spc="0" normalizeH="0" baseline="0" noProof="0" dirty="0">
              <a:ln>
                <a:noFill/>
              </a:ln>
              <a:solidFill>
                <a:schemeClr val="tx1"/>
              </a:solidFill>
              <a:effectLst/>
              <a:uLnTx/>
              <a:uFillTx/>
              <a:latin typeface="+mj-ea"/>
              <a:ea typeface="+mj-ea"/>
              <a:cs typeface="+mn-cs"/>
              <a:sym typeface="+mn-ea"/>
            </a:endParaRPr>
          </a:p>
        </p:txBody>
      </p:sp>
      <p:graphicFrame>
        <p:nvGraphicFramePr>
          <p:cNvPr id="7" name="对象 6"/>
          <p:cNvGraphicFramePr>
            <a:graphicFrameLocks noChangeAspect="1"/>
          </p:cNvGraphicFramePr>
          <p:nvPr/>
        </p:nvGraphicFramePr>
        <p:xfrm>
          <a:off x="2700338" y="3644900"/>
          <a:ext cx="1270000" cy="485775"/>
        </p:xfrm>
        <a:graphic>
          <a:graphicData uri="http://schemas.openxmlformats.org/presentationml/2006/ole">
            <mc:AlternateContent xmlns:mc="http://schemas.openxmlformats.org/markup-compatibility/2006">
              <mc:Choice xmlns:v="urn:schemas-microsoft-com:vml" Requires="v">
                <p:oleObj spid="_x0000_s3157" name="" r:id="rId2" imgW="596900" imgH="228600" progId="Equation.3">
                  <p:embed/>
                </p:oleObj>
              </mc:Choice>
              <mc:Fallback>
                <p:oleObj name="" r:id="rId2" imgW="596900" imgH="228600" progId="Equation.3">
                  <p:embed/>
                  <p:pic>
                    <p:nvPicPr>
                      <p:cNvPr id="0" name="图片 3156"/>
                      <p:cNvPicPr/>
                      <p:nvPr/>
                    </p:nvPicPr>
                    <p:blipFill>
                      <a:blip r:embed="rId3"/>
                      <a:stretch>
                        <a:fillRect/>
                      </a:stretch>
                    </p:blipFill>
                    <p:spPr>
                      <a:xfrm>
                        <a:off x="2700338" y="3644900"/>
                        <a:ext cx="1270000" cy="485775"/>
                      </a:xfrm>
                      <a:prstGeom prst="rect">
                        <a:avLst/>
                      </a:prstGeom>
                      <a:solidFill>
                        <a:srgbClr val="FFFFFF"/>
                      </a:solid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4500563" y="3644900"/>
          <a:ext cx="1411287" cy="515938"/>
        </p:xfrm>
        <a:graphic>
          <a:graphicData uri="http://schemas.openxmlformats.org/presentationml/2006/ole">
            <mc:AlternateContent xmlns:mc="http://schemas.openxmlformats.org/markup-compatibility/2006">
              <mc:Choice xmlns:v="urn:schemas-microsoft-com:vml" Requires="v">
                <p:oleObj spid="_x0000_s3158" name="" r:id="rId4" imgW="622300" imgH="228600" progId="Equation.3">
                  <p:embed/>
                </p:oleObj>
              </mc:Choice>
              <mc:Fallback>
                <p:oleObj name="" r:id="rId4" imgW="622300" imgH="228600" progId="Equation.3">
                  <p:embed/>
                  <p:pic>
                    <p:nvPicPr>
                      <p:cNvPr id="0" name="图片 3157"/>
                      <p:cNvPicPr/>
                      <p:nvPr/>
                    </p:nvPicPr>
                    <p:blipFill>
                      <a:blip r:embed="rId5"/>
                      <a:stretch>
                        <a:fillRect/>
                      </a:stretch>
                    </p:blipFill>
                    <p:spPr>
                      <a:xfrm>
                        <a:off x="4500563" y="3644900"/>
                        <a:ext cx="1411287" cy="515938"/>
                      </a:xfrm>
                      <a:prstGeom prst="rect">
                        <a:avLst/>
                      </a:prstGeom>
                      <a:solidFill>
                        <a:srgbClr val="FFFFFF"/>
                      </a:solidFill>
                      <a:ln w="38100">
                        <a:noFill/>
                        <a:miter/>
                      </a:ln>
                    </p:spPr>
                  </p:pic>
                </p:oleObj>
              </mc:Fallback>
            </mc:AlternateContent>
          </a:graphicData>
        </a:graphic>
      </p:graphicFrame>
      <p:graphicFrame>
        <p:nvGraphicFramePr>
          <p:cNvPr id="9" name="对象 8"/>
          <p:cNvGraphicFramePr>
            <a:graphicFrameLocks noChangeAspect="1"/>
          </p:cNvGraphicFramePr>
          <p:nvPr/>
        </p:nvGraphicFramePr>
        <p:xfrm>
          <a:off x="6588125" y="3573463"/>
          <a:ext cx="1485900" cy="715962"/>
        </p:xfrm>
        <a:graphic>
          <a:graphicData uri="http://schemas.openxmlformats.org/presentationml/2006/ole">
            <mc:AlternateContent xmlns:mc="http://schemas.openxmlformats.org/markup-compatibility/2006">
              <mc:Choice xmlns:v="urn:schemas-microsoft-com:vml" Requires="v">
                <p:oleObj spid="_x0000_s3159" name="" r:id="rId6" imgW="736600" imgH="419100" progId="Equation.3">
                  <p:embed/>
                </p:oleObj>
              </mc:Choice>
              <mc:Fallback>
                <p:oleObj name="" r:id="rId6" imgW="736600" imgH="419100" progId="Equation.3">
                  <p:embed/>
                  <p:pic>
                    <p:nvPicPr>
                      <p:cNvPr id="0" name="图片 3158"/>
                      <p:cNvPicPr/>
                      <p:nvPr/>
                    </p:nvPicPr>
                    <p:blipFill>
                      <a:blip r:embed="rId7"/>
                      <a:stretch>
                        <a:fillRect/>
                      </a:stretch>
                    </p:blipFill>
                    <p:spPr>
                      <a:xfrm>
                        <a:off x="6588125" y="3573463"/>
                        <a:ext cx="1485900" cy="715962"/>
                      </a:xfrm>
                      <a:prstGeom prst="rect">
                        <a:avLst/>
                      </a:prstGeom>
                      <a:solidFill>
                        <a:srgbClr val="FFFFFF"/>
                      </a:solidFill>
                      <a:ln w="38100">
                        <a:noFill/>
                        <a:miter/>
                      </a:ln>
                    </p:spPr>
                  </p:pic>
                </p:oleObj>
              </mc:Fallback>
            </mc:AlternateContent>
          </a:graphicData>
        </a:graphic>
      </p:graphicFrame>
      <p:graphicFrame>
        <p:nvGraphicFramePr>
          <p:cNvPr id="10" name="对象 9"/>
          <p:cNvGraphicFramePr>
            <a:graphicFrameLocks noChangeAspect="1"/>
          </p:cNvGraphicFramePr>
          <p:nvPr/>
        </p:nvGraphicFramePr>
        <p:xfrm>
          <a:off x="6875463" y="4365625"/>
          <a:ext cx="850900" cy="515938"/>
        </p:xfrm>
        <a:graphic>
          <a:graphicData uri="http://schemas.openxmlformats.org/presentationml/2006/ole">
            <mc:AlternateContent xmlns:mc="http://schemas.openxmlformats.org/markup-compatibility/2006">
              <mc:Choice xmlns:v="urn:schemas-microsoft-com:vml" Requires="v">
                <p:oleObj spid="_x0000_s3156" name="" r:id="rId8" imgW="355600" imgH="228600" progId="Equation.3">
                  <p:embed/>
                </p:oleObj>
              </mc:Choice>
              <mc:Fallback>
                <p:oleObj name="" r:id="rId8" imgW="355600" imgH="228600" progId="Equation.3">
                  <p:embed/>
                  <p:pic>
                    <p:nvPicPr>
                      <p:cNvPr id="0" name="图片 3155"/>
                      <p:cNvPicPr/>
                      <p:nvPr/>
                    </p:nvPicPr>
                    <p:blipFill>
                      <a:blip r:embed="rId9"/>
                      <a:stretch>
                        <a:fillRect/>
                      </a:stretch>
                    </p:blipFill>
                    <p:spPr>
                      <a:xfrm>
                        <a:off x="6875463" y="4365625"/>
                        <a:ext cx="850900" cy="515938"/>
                      </a:xfrm>
                      <a:prstGeom prst="rect">
                        <a:avLst/>
                      </a:prstGeom>
                      <a:solidFill>
                        <a:srgbClr val="FFFFFF"/>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6"/>
                                        </p:tgtEl>
                                        <p:attrNameLst>
                                          <p:attrName>style.visibility</p:attrName>
                                        </p:attrNameLst>
                                      </p:cBhvr>
                                      <p:to>
                                        <p:strVal val="visible"/>
                                      </p:to>
                                    </p:set>
                                  </p:childTnLst>
                                </p:cTn>
                              </p:par>
                            </p:childTnLst>
                          </p:cTn>
                        </p:par>
                        <p:par>
                          <p:cTn id="17" fill="hold">
                            <p:stCondLst>
                              <p:cond delay="3300"/>
                            </p:stCondLst>
                            <p:childTnLst>
                              <p:par>
                                <p:cTn id="18" presetID="9"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par>
                          <p:cTn id="21" fill="hold">
                            <p:stCondLst>
                              <p:cond delay="3800"/>
                            </p:stCondLst>
                            <p:childTnLst>
                              <p:par>
                                <p:cTn id="22" presetID="9"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4300"/>
                            </p:stCondLst>
                            <p:childTnLst>
                              <p:par>
                                <p:cTn id="26" presetID="9"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par>
                          <p:cTn id="29" fill="hold">
                            <p:stCondLst>
                              <p:cond delay="4800"/>
                            </p:stCondLst>
                            <p:childTnLst>
                              <p:par>
                                <p:cTn id="30" presetID="9"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10"/>
          <p:cNvSpPr>
            <a:spLocks noGrp="1" noChangeArrowheads="1"/>
          </p:cNvSpPr>
          <p:nvPr>
            <p:ph type="title"/>
          </p:nvPr>
        </p:nvSpPr>
        <p:spPr>
          <a:xfrm>
            <a:off x="611560" y="548680"/>
            <a:ext cx="8162925" cy="579438"/>
          </a:xfrm>
          <a:noFill/>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）动态抗扰性能指标</a:t>
            </a:r>
            <a:endParaRPr lang="zh-CN" altLang="en-US" sz="3200" b="1" dirty="0">
              <a:latin typeface="Times New Roman" panose="02020603050405020304" pitchFamily="18" charset="0"/>
            </a:endParaRPr>
          </a:p>
        </p:txBody>
      </p:sp>
      <p:sp>
        <p:nvSpPr>
          <p:cNvPr id="36867" name="Rectangle 2"/>
          <p:cNvSpPr>
            <a:spLocks noGrp="1" noChangeArrowheads="1"/>
          </p:cNvSpPr>
          <p:nvPr>
            <p:ph idx="1"/>
          </p:nvPr>
        </p:nvSpPr>
        <p:spPr>
          <a:xfrm>
            <a:off x="912813" y="5734050"/>
            <a:ext cx="8110537" cy="361950"/>
          </a:xfrm>
        </p:spPr>
        <p:txBody>
          <a:bodyPr/>
          <a:lstStyle/>
          <a:p>
            <a:pPr eaLnBrk="1" hangingPunct="1">
              <a:lnSpc>
                <a:spcPct val="80000"/>
              </a:lnSpc>
              <a:buFont typeface="Wingdings" panose="05000000000000000000" pitchFamily="2" charset="2"/>
              <a:buNone/>
            </a:pPr>
            <a:r>
              <a:rPr lang="zh-CN" altLang="en-US" sz="2400">
                <a:latin typeface="Times New Roman" panose="02020603050405020304" pitchFamily="18" charset="0"/>
              </a:rPr>
              <a:t>图</a:t>
            </a:r>
            <a:r>
              <a:rPr lang="en-US" altLang="zh-CN" sz="2400">
                <a:latin typeface="Times New Roman" panose="02020603050405020304" pitchFamily="18" charset="0"/>
              </a:rPr>
              <a:t>4-16	    </a:t>
            </a:r>
            <a:r>
              <a:rPr lang="zh-CN" altLang="en-US" sz="2400">
                <a:latin typeface="Times New Roman" panose="02020603050405020304" pitchFamily="18" charset="0"/>
              </a:rPr>
              <a:t>转速环在负载扰动作用下的动态结构框图</a:t>
            </a:r>
            <a:endParaRPr lang="zh-CN" altLang="en-US" sz="2400">
              <a:latin typeface="Times New Roman" panose="02020603050405020304" pitchFamily="18" charset="0"/>
            </a:endParaRPr>
          </a:p>
        </p:txBody>
      </p:sp>
      <p:sp>
        <p:nvSpPr>
          <p:cNvPr id="36868" name="Rectangle 4"/>
          <p:cNvSpPr>
            <a:spLocks noChangeArrowheads="1"/>
          </p:cNvSpPr>
          <p:nvPr/>
        </p:nvSpPr>
        <p:spPr bwMode="auto">
          <a:xfrm>
            <a:off x="0" y="2786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69" name="Rectangle 6"/>
          <p:cNvSpPr>
            <a:spLocks noChangeArrowheads="1"/>
          </p:cNvSpPr>
          <p:nvPr/>
        </p:nvSpPr>
        <p:spPr bwMode="auto">
          <a:xfrm>
            <a:off x="3276600" y="5013325"/>
            <a:ext cx="479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400">
                <a:solidFill>
                  <a:schemeClr val="tx1"/>
                </a:solidFill>
                <a:latin typeface="Verdana" panose="020B0604030504040204" pitchFamily="34" charset="0"/>
              </a:rPr>
              <a:t>是电流环的闭环传递函数</a:t>
            </a:r>
            <a:r>
              <a:rPr lang="zh-CN" altLang="en-US" sz="2400" b="1">
                <a:solidFill>
                  <a:schemeClr val="tx1"/>
                </a:solidFill>
                <a:latin typeface="Verdana" panose="020B0604030504040204" pitchFamily="34" charset="0"/>
              </a:rPr>
              <a:t> </a:t>
            </a:r>
            <a:endParaRPr lang="zh-CN" altLang="en-US" sz="2400" b="1">
              <a:solidFill>
                <a:schemeClr val="tx1"/>
              </a:solidFill>
              <a:latin typeface="Verdana" panose="020B0604030504040204" pitchFamily="34" charset="0"/>
            </a:endParaRPr>
          </a:p>
        </p:txBody>
      </p:sp>
      <p:sp>
        <p:nvSpPr>
          <p:cNvPr id="36870"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66" name="Object 8"/>
          <p:cNvGraphicFramePr>
            <a:graphicFrameLocks noChangeAspect="1"/>
          </p:cNvGraphicFramePr>
          <p:nvPr/>
        </p:nvGraphicFramePr>
        <p:xfrm>
          <a:off x="2484438" y="5013325"/>
          <a:ext cx="935037" cy="477838"/>
        </p:xfrm>
        <a:graphic>
          <a:graphicData uri="http://schemas.openxmlformats.org/presentationml/2006/ole">
            <mc:AlternateContent xmlns:mc="http://schemas.openxmlformats.org/markup-compatibility/2006">
              <mc:Choice xmlns:v="urn:schemas-microsoft-com:vml" Requires="v">
                <p:oleObj spid="_x0000_s35006" name="公式" r:id="rId1" imgW="444500" imgH="228600" progId="Equation.3">
                  <p:embed/>
                </p:oleObj>
              </mc:Choice>
              <mc:Fallback>
                <p:oleObj name="公式" r:id="rId1" imgW="444500" imgH="228600" progId="Equation.3">
                  <p:embed/>
                  <p:pic>
                    <p:nvPicPr>
                      <p:cNvPr id="0" name="图片 35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5013325"/>
                        <a:ext cx="935037"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2" name="Picture 11" descr="03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03413"/>
            <a:ext cx="727392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516731" y="5229200"/>
            <a:ext cx="8110538" cy="361950"/>
          </a:xfrm>
        </p:spPr>
        <p:txBody>
          <a:bodyPr/>
          <a:lstStyle/>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图</a:t>
            </a:r>
            <a:r>
              <a:rPr lang="en-US" altLang="zh-CN" sz="2400" dirty="0">
                <a:latin typeface="Times New Roman" panose="02020603050405020304" pitchFamily="18" charset="0"/>
              </a:rPr>
              <a:t>4-17   </a:t>
            </a:r>
            <a:r>
              <a:rPr lang="zh-CN" altLang="en-US" sz="2400" dirty="0">
                <a:latin typeface="Times New Roman" panose="02020603050405020304" pitchFamily="18" charset="0"/>
              </a:rPr>
              <a:t>典型</a:t>
            </a:r>
            <a:r>
              <a:rPr lang="en-US" altLang="zh-CN" sz="2400" dirty="0">
                <a:latin typeface="Times New Roman" panose="02020603050405020304" pitchFamily="18" charset="0"/>
              </a:rPr>
              <a:t>Ⅱ</a:t>
            </a:r>
            <a:r>
              <a:rPr lang="zh-CN" altLang="en-US" sz="2400" dirty="0">
                <a:latin typeface="Times New Roman" panose="02020603050405020304" pitchFamily="18" charset="0"/>
              </a:rPr>
              <a:t>型系统在一种扰动作用下的动态结构图</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a:t>
            </a:r>
            <a:r>
              <a:rPr lang="zh-CN" altLang="en-US" sz="2400" dirty="0">
                <a:latin typeface="Times New Roman" panose="02020603050405020304" pitchFamily="18" charset="0"/>
              </a:rPr>
              <a:t>一种扰动作用下的结构 </a:t>
            </a:r>
            <a:endParaRPr lang="zh-CN" altLang="en-US" sz="2400" dirty="0">
              <a:latin typeface="Times New Roman" panose="02020603050405020304" pitchFamily="18" charset="0"/>
            </a:endParaRPr>
          </a:p>
        </p:txBody>
      </p:sp>
      <p:sp>
        <p:nvSpPr>
          <p:cNvPr id="37892" name="Rectangle 4"/>
          <p:cNvSpPr>
            <a:spLocks noChangeArrowheads="1"/>
          </p:cNvSpPr>
          <p:nvPr/>
        </p:nvSpPr>
        <p:spPr bwMode="auto">
          <a:xfrm>
            <a:off x="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3" name="Rectangle 6"/>
          <p:cNvSpPr>
            <a:spLocks noChangeArrowheads="1"/>
          </p:cNvSpPr>
          <p:nvPr/>
        </p:nvSpPr>
        <p:spPr bwMode="auto">
          <a:xfrm>
            <a:off x="684213" y="1484784"/>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buClr>
                <a:schemeClr val="folHlink"/>
              </a:buClr>
              <a:buFont typeface="Wingdings" panose="05000000000000000000" pitchFamily="2" charset="2"/>
              <a:buChar char="n"/>
            </a:pPr>
            <a:r>
              <a:rPr lang="zh-CN" altLang="en-US" sz="2800" dirty="0">
                <a:solidFill>
                  <a:schemeClr val="tx1"/>
                </a:solidFill>
                <a:latin typeface="Verdana" panose="020B0604030504040204" pitchFamily="34" charset="0"/>
              </a:rPr>
              <a:t>在扰动作用点前后各有一个积分环节，用 </a:t>
            </a:r>
            <a:endParaRPr lang="zh-CN" altLang="en-US" sz="2800" dirty="0">
              <a:solidFill>
                <a:schemeClr val="tx1"/>
              </a:solidFill>
              <a:latin typeface="Verdana" panose="020B0604030504040204" pitchFamily="34" charset="0"/>
            </a:endParaRPr>
          </a:p>
          <a:p>
            <a:pPr algn="l" eaLnBrk="1" hangingPunct="1">
              <a:buClr>
                <a:schemeClr val="folHlink"/>
              </a:buClr>
              <a:buFont typeface="Wingdings" panose="05000000000000000000" pitchFamily="2" charset="2"/>
              <a:buNone/>
            </a:pPr>
            <a:r>
              <a:rPr lang="zh-CN" altLang="en-US" sz="2800" dirty="0">
                <a:solidFill>
                  <a:schemeClr val="tx1"/>
                </a:solidFill>
                <a:latin typeface="Verdana" panose="020B0604030504040204" pitchFamily="34" charset="0"/>
              </a:rPr>
              <a:t>          作为一个扰动作用点之前的控制对象，</a:t>
            </a:r>
            <a:r>
              <a:rPr lang="zh-CN" altLang="en-US" sz="2800" b="1" dirty="0">
                <a:solidFill>
                  <a:schemeClr val="tx1"/>
                </a:solidFill>
                <a:latin typeface="Verdana" panose="020B0604030504040204" pitchFamily="34" charset="0"/>
              </a:rPr>
              <a:t>  </a:t>
            </a:r>
            <a:endParaRPr lang="zh-CN" altLang="en-US" sz="2800" b="1" dirty="0">
              <a:solidFill>
                <a:schemeClr val="tx1"/>
              </a:solidFill>
              <a:latin typeface="Verdana" panose="020B0604030504040204" pitchFamily="34" charset="0"/>
            </a:endParaRPr>
          </a:p>
        </p:txBody>
      </p:sp>
      <p:sp>
        <p:nvSpPr>
          <p:cNvPr id="37894" name="Rectangle 7"/>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7895" name="Picture 10" descr="0315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680" y="2539365"/>
            <a:ext cx="7575550" cy="26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Grp="1" noChangeArrowheads="1"/>
          </p:cNvSpPr>
          <p:nvPr>
            <p:ph type="title"/>
          </p:nvPr>
        </p:nvSpPr>
        <p:spPr>
          <a:xfrm>
            <a:off x="611560" y="548680"/>
            <a:ext cx="8162925" cy="579438"/>
          </a:xfrm>
          <a:noFill/>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）动态抗扰性能指标</a:t>
            </a:r>
            <a:endParaRPr lang="zh-CN" altLang="en-US" sz="3200" b="1" dirty="0">
              <a:latin typeface="Times New Roman" panose="02020603050405020304" pitchFamily="18" charset="0"/>
            </a:endParaRPr>
          </a:p>
        </p:txBody>
      </p:sp>
      <p:graphicFrame>
        <p:nvGraphicFramePr>
          <p:cNvPr id="37890" name="Object 8"/>
          <p:cNvGraphicFramePr>
            <a:graphicFrameLocks noChangeAspect="1"/>
          </p:cNvGraphicFramePr>
          <p:nvPr/>
        </p:nvGraphicFramePr>
        <p:xfrm>
          <a:off x="1043940" y="1988820"/>
          <a:ext cx="703580" cy="713740"/>
        </p:xfrm>
        <a:graphic>
          <a:graphicData uri="http://schemas.openxmlformats.org/presentationml/2006/ole">
            <mc:AlternateContent xmlns:mc="http://schemas.openxmlformats.org/markup-compatibility/2006">
              <mc:Choice xmlns:v="urn:schemas-microsoft-com:vml" Requires="v">
                <p:oleObj spid="_x0000_s36030" name="公式" r:id="rId2" imgW="405765" imgH="405765" progId="Equation.3">
                  <p:embed/>
                </p:oleObj>
              </mc:Choice>
              <mc:Fallback>
                <p:oleObj name="公式" r:id="rId2" imgW="405765" imgH="405765" progId="Equation.3">
                  <p:embed/>
                  <p:pic>
                    <p:nvPicPr>
                      <p:cNvPr id="0" name="图片 36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40" y="1988820"/>
                        <a:ext cx="703580" cy="713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71538" y="557213"/>
            <a:ext cx="8162925" cy="1066800"/>
          </a:xfrm>
        </p:spPr>
        <p:txBody>
          <a:bodyPr/>
          <a:lstStyle/>
          <a:p>
            <a:pPr marL="838200" indent="-838200" eaLnBrk="1" hangingPunct="1"/>
            <a:r>
              <a:rPr lang="en-US" altLang="zh-CN" sz="3200" b="1" dirty="0">
                <a:latin typeface="Times New Roman" panose="02020603050405020304" pitchFamily="18" charset="0"/>
              </a:rPr>
              <a:t>4.1.1   </a:t>
            </a:r>
            <a:r>
              <a:rPr lang="zh-CN" altLang="en-US" sz="3200" b="1" dirty="0">
                <a:latin typeface="Times New Roman" panose="02020603050405020304" pitchFamily="18" charset="0"/>
              </a:rPr>
              <a:t>转速、电流反馈控制直流调速系统  </a:t>
            </a:r>
            <a:br>
              <a:rPr lang="zh-CN" altLang="en-US" sz="3200" b="1" dirty="0">
                <a:latin typeface="Times New Roman" panose="02020603050405020304" pitchFamily="18" charset="0"/>
              </a:rPr>
            </a:br>
            <a:r>
              <a:rPr lang="zh-CN" altLang="en-US" sz="3200" b="1" dirty="0">
                <a:latin typeface="Times New Roman" panose="02020603050405020304" pitchFamily="18" charset="0"/>
              </a:rPr>
              <a:t>     的组成</a:t>
            </a:r>
            <a:endParaRPr lang="zh-CN" altLang="en-US" sz="3200" b="1" dirty="0">
              <a:latin typeface="Times New Roman" panose="02020603050405020304" pitchFamily="18" charset="0"/>
            </a:endParaRPr>
          </a:p>
        </p:txBody>
      </p:sp>
      <p:sp>
        <p:nvSpPr>
          <p:cNvPr id="108547" name="Rectangle 3"/>
          <p:cNvSpPr>
            <a:spLocks noGrp="1" noChangeArrowheads="1"/>
          </p:cNvSpPr>
          <p:nvPr>
            <p:ph idx="1"/>
          </p:nvPr>
        </p:nvSpPr>
        <p:spPr>
          <a:xfrm>
            <a:off x="611560" y="1772816"/>
            <a:ext cx="7848600" cy="4829175"/>
          </a:xfrm>
        </p:spPr>
        <p:txBody>
          <a:bodyPr/>
          <a:lstStyle/>
          <a:p>
            <a:pPr eaLnBrk="1" hangingPunct="1"/>
            <a:r>
              <a:rPr lang="zh-CN" altLang="en-US" sz="2800" b="1" dirty="0">
                <a:latin typeface="Times New Roman" panose="02020603050405020304" pitchFamily="18" charset="0"/>
              </a:rPr>
              <a:t>两个调节器在系统中如何连接？系统结构是怎样的？电流调节器的输入</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电流给定如何确定呢？</a:t>
            </a:r>
            <a:endParaRPr lang="zh-CN" altLang="en-US" sz="2800" b="1" dirty="0">
              <a:latin typeface="Times New Roman" panose="02020603050405020304" pitchFamily="18" charset="0"/>
            </a:endParaRPr>
          </a:p>
          <a:p>
            <a:pPr eaLnBrk="1" hangingPunct="1"/>
            <a:r>
              <a:rPr lang="zh-CN" altLang="en-US" sz="2800" dirty="0">
                <a:latin typeface="Times New Roman" panose="02020603050405020304" pitchFamily="18" charset="0"/>
              </a:rPr>
              <a:t>把转速调节器的输出当作电流调节器的输入，再用电流调节器的输出去控制电力电子变换器</a:t>
            </a:r>
            <a:r>
              <a:rPr lang="en-US" altLang="zh-CN" sz="2800" dirty="0">
                <a:latin typeface="Times New Roman" panose="02020603050405020304" pitchFamily="18" charset="0"/>
              </a:rPr>
              <a:t>UPE</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从闭环结构上看，电流环在里面，称作内环；转速环在外边，称作外环。形成了转速、电流反馈控制直流调速系统（简称双闭环系统）。</a:t>
            </a:r>
            <a:endParaRPr lang="zh-CN" altLang="en-US" sz="2800" dirty="0">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6"/>
          <p:cNvSpPr txBox="1">
            <a:spLocks noChangeArrowheads="1"/>
          </p:cNvSpPr>
          <p:nvPr/>
        </p:nvSpPr>
        <p:spPr bwMode="auto">
          <a:xfrm>
            <a:off x="684213" y="1844675"/>
            <a:ext cx="7991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buClr>
                <a:schemeClr val="folHlink"/>
              </a:buClr>
              <a:buFont typeface="Wingdings" panose="05000000000000000000" pitchFamily="2" charset="2"/>
              <a:buChar char="n"/>
            </a:pPr>
            <a:r>
              <a:rPr lang="zh-CN" altLang="en-US" sz="3200" dirty="0">
                <a:solidFill>
                  <a:schemeClr val="tx1"/>
                </a:solidFill>
              </a:rPr>
              <a:t>取                                                    ， </a:t>
            </a:r>
            <a:endParaRPr lang="zh-CN" altLang="en-US" sz="3200" dirty="0">
              <a:solidFill>
                <a:schemeClr val="tx1"/>
              </a:solidFill>
            </a:endParaRPr>
          </a:p>
          <a:p>
            <a:pPr algn="l" eaLnBrk="1" hangingPunct="1">
              <a:buClr>
                <a:schemeClr val="folHlink"/>
              </a:buClr>
              <a:buFont typeface="Wingdings" panose="05000000000000000000" pitchFamily="2" charset="2"/>
              <a:buChar char="n"/>
            </a:pPr>
            <a:r>
              <a:rPr lang="zh-CN" altLang="en-US" sz="3200" dirty="0">
                <a:solidFill>
                  <a:schemeClr val="tx1"/>
                </a:solidFill>
              </a:rPr>
              <a:t>于是					</a:t>
            </a:r>
            <a:endParaRPr lang="zh-CN" altLang="en-US" sz="3200" dirty="0">
              <a:solidFill>
                <a:schemeClr val="tx1"/>
              </a:solidFill>
            </a:endParaRPr>
          </a:p>
          <a:p>
            <a:pPr algn="l" eaLnBrk="1" hangingPunct="1"/>
            <a:r>
              <a:rPr lang="zh-CN" altLang="en-US" sz="3200" dirty="0">
                <a:solidFill>
                  <a:schemeClr val="tx1"/>
                </a:solidFill>
              </a:rPr>
              <a:t>						</a:t>
            </a:r>
            <a:endParaRPr lang="zh-CN" altLang="en-US" sz="3200" dirty="0">
              <a:solidFill>
                <a:schemeClr val="tx1"/>
              </a:solidFill>
            </a:endParaRPr>
          </a:p>
        </p:txBody>
      </p:sp>
      <p:sp>
        <p:nvSpPr>
          <p:cNvPr id="38918" name="Rectangle 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4" name="Object 8"/>
          <p:cNvGraphicFramePr>
            <a:graphicFrameLocks noChangeAspect="1"/>
          </p:cNvGraphicFramePr>
          <p:nvPr/>
        </p:nvGraphicFramePr>
        <p:xfrm>
          <a:off x="1619250" y="1916113"/>
          <a:ext cx="4897438" cy="525462"/>
        </p:xfrm>
        <a:graphic>
          <a:graphicData uri="http://schemas.openxmlformats.org/presentationml/2006/ole">
            <mc:AlternateContent xmlns:mc="http://schemas.openxmlformats.org/markup-compatibility/2006">
              <mc:Choice xmlns:v="urn:schemas-microsoft-com:vml" Requires="v">
                <p:oleObj spid="_x0000_s37430" name="公式" r:id="rId1" imgW="2222500" imgH="241300" progId="Equation.3">
                  <p:embed/>
                </p:oleObj>
              </mc:Choice>
              <mc:Fallback>
                <p:oleObj name="公式" r:id="rId1" imgW="2222500" imgH="241300" progId="Equation.3">
                  <p:embed/>
                  <p:pic>
                    <p:nvPicPr>
                      <p:cNvPr id="0" name="图片 37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916113"/>
                        <a:ext cx="4897438"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5" name="Object 10"/>
          <p:cNvGraphicFramePr>
            <a:graphicFrameLocks noChangeAspect="1"/>
          </p:cNvGraphicFramePr>
          <p:nvPr/>
        </p:nvGraphicFramePr>
        <p:xfrm>
          <a:off x="2051050" y="2349500"/>
          <a:ext cx="2376488" cy="804863"/>
        </p:xfrm>
        <a:graphic>
          <a:graphicData uri="http://schemas.openxmlformats.org/presentationml/2006/ole">
            <mc:AlternateContent xmlns:mc="http://schemas.openxmlformats.org/markup-compatibility/2006">
              <mc:Choice xmlns:v="urn:schemas-microsoft-com:vml" Requires="v">
                <p:oleObj spid="_x0000_s37431" name="公式" r:id="rId3" imgW="1269365" imgH="431800" progId="Equation.3">
                  <p:embed/>
                </p:oleObj>
              </mc:Choice>
              <mc:Fallback>
                <p:oleObj name="公式" r:id="rId3" imgW="1269365" imgH="431800" progId="Equation.3">
                  <p:embed/>
                  <p:pic>
                    <p:nvPicPr>
                      <p:cNvPr id="0" name="图片 374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349500"/>
                        <a:ext cx="2376488"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11"/>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21" name="Rectangle 13"/>
          <p:cNvSpPr>
            <a:spLocks noChangeArrowheads="1"/>
          </p:cNvSpPr>
          <p:nvPr/>
        </p:nvSpPr>
        <p:spPr bwMode="auto">
          <a:xfrm>
            <a:off x="1084084" y="5085184"/>
            <a:ext cx="737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tx1"/>
                </a:solidFill>
              </a:rPr>
              <a:t>图</a:t>
            </a:r>
            <a:r>
              <a:rPr lang="en-US" altLang="zh-CN" sz="2400">
                <a:solidFill>
                  <a:schemeClr val="tx1"/>
                </a:solidFill>
              </a:rPr>
              <a:t>4-17   </a:t>
            </a:r>
            <a:r>
              <a:rPr lang="zh-CN" altLang="en-US" sz="2400">
                <a:solidFill>
                  <a:schemeClr val="tx1"/>
                </a:solidFill>
              </a:rPr>
              <a:t>典型</a:t>
            </a:r>
            <a:r>
              <a:rPr lang="en-US" altLang="zh-CN" sz="2400">
                <a:solidFill>
                  <a:schemeClr val="tx1"/>
                </a:solidFill>
              </a:rPr>
              <a:t>Ⅱ</a:t>
            </a:r>
            <a:r>
              <a:rPr lang="zh-CN" altLang="en-US" sz="2400">
                <a:solidFill>
                  <a:schemeClr val="tx1"/>
                </a:solidFill>
              </a:rPr>
              <a:t>型系统在一种扰动作用下的动态结构图</a:t>
            </a:r>
            <a:endParaRPr lang="zh-CN" altLang="en-US" sz="2400">
              <a:solidFill>
                <a:schemeClr val="tx1"/>
              </a:solidFill>
            </a:endParaRPr>
          </a:p>
        </p:txBody>
      </p:sp>
      <p:pic>
        <p:nvPicPr>
          <p:cNvPr id="38923" name="Picture 16" descr="0315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4084" y="3164326"/>
            <a:ext cx="4967783" cy="179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6" name="Object 12"/>
          <p:cNvGraphicFramePr>
            <a:graphicFrameLocks noChangeAspect="1"/>
          </p:cNvGraphicFramePr>
          <p:nvPr/>
        </p:nvGraphicFramePr>
        <p:xfrm>
          <a:off x="5076056" y="2348880"/>
          <a:ext cx="1439863" cy="763587"/>
        </p:xfrm>
        <a:graphic>
          <a:graphicData uri="http://schemas.openxmlformats.org/presentationml/2006/ole">
            <mc:AlternateContent xmlns:mc="http://schemas.openxmlformats.org/markup-compatibility/2006">
              <mc:Choice xmlns:v="urn:schemas-microsoft-com:vml" Requires="v">
                <p:oleObj spid="_x0000_s37432" name="公式" r:id="rId6" imgW="774065" imgH="406400" progId="Equation.3">
                  <p:embed/>
                </p:oleObj>
              </mc:Choice>
              <mc:Fallback>
                <p:oleObj name="公式" r:id="rId6" imgW="774065" imgH="406400" progId="Equation.3">
                  <p:embed/>
                  <p:pic>
                    <p:nvPicPr>
                      <p:cNvPr id="0" name="图片 374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2348880"/>
                        <a:ext cx="1439863"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Grp="1" noChangeArrowheads="1"/>
          </p:cNvSpPr>
          <p:nvPr>
            <p:ph type="title"/>
          </p:nvPr>
        </p:nvSpPr>
        <p:spPr>
          <a:xfrm>
            <a:off x="611560" y="548680"/>
            <a:ext cx="8162925" cy="579438"/>
          </a:xfrm>
          <a:noFill/>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）动态抗扰性能指标</a:t>
            </a:r>
            <a:endParaRPr lang="zh-CN" altLang="en-US" sz="3200" b="1" dirty="0">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idx="1"/>
          </p:nvPr>
        </p:nvSpPr>
        <p:spPr>
          <a:xfrm>
            <a:off x="622541" y="1564892"/>
            <a:ext cx="8110538" cy="2384425"/>
          </a:xfrm>
        </p:spPr>
        <p:txBody>
          <a:bodyPr/>
          <a:lstStyle/>
          <a:p>
            <a:pPr eaLnBrk="1" hangingPunct="1">
              <a:spcAft>
                <a:spcPct val="50000"/>
              </a:spcAft>
            </a:pPr>
            <a:r>
              <a:rPr lang="zh-CN" altLang="en-US" sz="2800" dirty="0">
                <a:latin typeface="Times New Roman" panose="02020603050405020304" pitchFamily="18" charset="0"/>
              </a:rPr>
              <a:t>在阶跃扰动下，                 </a:t>
            </a:r>
            <a:r>
              <a:rPr lang="en-US" altLang="zh-CN" sz="2800" dirty="0">
                <a:latin typeface="Times New Roman" panose="02020603050405020304" pitchFamily="18" charset="0"/>
              </a:rPr>
              <a:t>,</a:t>
            </a:r>
            <a:r>
              <a:rPr lang="zh-CN" altLang="en-US" sz="2800" dirty="0">
                <a:latin typeface="Times New Roman" panose="02020603050405020304" pitchFamily="18" charset="0"/>
              </a:rPr>
              <a:t>按</a:t>
            </a:r>
            <a:r>
              <a:rPr lang="en-US" altLang="zh-CN" sz="2800" i="1" dirty="0" err="1">
                <a:latin typeface="Times New Roman" panose="02020603050405020304" pitchFamily="18" charset="0"/>
              </a:rPr>
              <a:t>M</a:t>
            </a:r>
            <a:r>
              <a:rPr lang="en-US" altLang="zh-CN" sz="2800" baseline="-25000" dirty="0" err="1">
                <a:latin typeface="Times New Roman" panose="02020603050405020304" pitchFamily="18" charset="0"/>
              </a:rPr>
              <a:t>rmin</a:t>
            </a:r>
            <a:r>
              <a:rPr lang="zh-CN" altLang="en-US" sz="2800" dirty="0">
                <a:latin typeface="Times New Roman" panose="02020603050405020304" pitchFamily="18" charset="0"/>
              </a:rPr>
              <a:t>准则确定参数关系</a:t>
            </a:r>
            <a:endParaRPr lang="en-US" altLang="zh-CN" sz="2800" dirty="0">
              <a:latin typeface="Times New Roman" panose="02020603050405020304" pitchFamily="18" charset="0"/>
            </a:endParaRPr>
          </a:p>
          <a:p>
            <a:pPr eaLnBrk="1" hangingPunct="1">
              <a:spcAft>
                <a:spcPct val="50000"/>
              </a:spcAft>
            </a:pPr>
            <a:endParaRPr lang="en-US" altLang="zh-CN" sz="2800" dirty="0">
              <a:latin typeface="Times New Roman" panose="02020603050405020304" pitchFamily="18" charset="0"/>
            </a:endParaRPr>
          </a:p>
          <a:p>
            <a:pPr eaLnBrk="1" hangingPunct="1">
              <a:spcAft>
                <a:spcPct val="50000"/>
              </a:spcAft>
              <a:buFont typeface="Wingdings" panose="05000000000000000000" pitchFamily="2" charset="2"/>
              <a:buNone/>
            </a:pPr>
            <a:endParaRPr lang="en-US" altLang="zh-CN" sz="2800" dirty="0">
              <a:latin typeface="Times New Roman" panose="02020603050405020304" pitchFamily="18" charset="0"/>
            </a:endParaRPr>
          </a:p>
          <a:p>
            <a:pPr eaLnBrk="1" hangingPunct="1">
              <a:spcAft>
                <a:spcPct val="50000"/>
              </a:spcAft>
            </a:pPr>
            <a:r>
              <a:rPr lang="zh-CN" altLang="en-US" sz="2800" dirty="0"/>
              <a:t>为了使动态降落只与</a:t>
            </a:r>
            <a:r>
              <a:rPr lang="en-US" altLang="zh-CN" sz="2800" dirty="0">
                <a:solidFill>
                  <a:srgbClr val="FF0000"/>
                </a:solidFill>
              </a:rPr>
              <a:t>h</a:t>
            </a:r>
            <a:r>
              <a:rPr lang="zh-CN" altLang="en-US" sz="2800" dirty="0"/>
              <a:t>有关，且最大动态降落指标落在</a:t>
            </a:r>
            <a:r>
              <a:rPr lang="en-US" altLang="zh-CN" sz="2800" dirty="0"/>
              <a:t>100%</a:t>
            </a:r>
            <a:r>
              <a:rPr lang="zh-CN" altLang="en-US" sz="2800" dirty="0"/>
              <a:t>以内，取</a:t>
            </a:r>
            <a:r>
              <a:rPr lang="en-US" altLang="zh-CN" sz="2800" dirty="0"/>
              <a:t>2T</a:t>
            </a:r>
            <a:r>
              <a:rPr lang="zh-CN" altLang="en-US" sz="2800" dirty="0"/>
              <a:t>时间内开环输出累加值作为基准值。 </a:t>
            </a:r>
            <a:endParaRPr lang="zh-CN" altLang="en-US" sz="2800" dirty="0"/>
          </a:p>
          <a:p>
            <a:pPr eaLnBrk="1" hangingPunct="1">
              <a:spcAft>
                <a:spcPct val="50000"/>
              </a:spcAft>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39941" name="Rectangle 3"/>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9938" name="Object 4"/>
          <p:cNvGraphicFramePr>
            <a:graphicFrameLocks noChangeAspect="1"/>
          </p:cNvGraphicFramePr>
          <p:nvPr/>
        </p:nvGraphicFramePr>
        <p:xfrm>
          <a:off x="1485900" y="2167732"/>
          <a:ext cx="5400675" cy="1712912"/>
        </p:xfrm>
        <a:graphic>
          <a:graphicData uri="http://schemas.openxmlformats.org/presentationml/2006/ole">
            <mc:AlternateContent xmlns:mc="http://schemas.openxmlformats.org/markup-compatibility/2006">
              <mc:Choice xmlns:v="urn:schemas-microsoft-com:vml" Requires="v">
                <p:oleObj spid="_x0000_s38266" name="公式" r:id="rId1" imgW="2552700" imgH="812800" progId="Equation.3">
                  <p:embed/>
                </p:oleObj>
              </mc:Choice>
              <mc:Fallback>
                <p:oleObj name="公式" r:id="rId1" imgW="2552700" imgH="812800" progId="Equation.3">
                  <p:embed/>
                  <p:pic>
                    <p:nvPicPr>
                      <p:cNvPr id="0" name="图片 382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167732"/>
                        <a:ext cx="5400675" cy="171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Text Box 5"/>
          <p:cNvSpPr txBox="1">
            <a:spLocks noChangeArrowheads="1"/>
          </p:cNvSpPr>
          <p:nvPr/>
        </p:nvSpPr>
        <p:spPr bwMode="auto">
          <a:xfrm>
            <a:off x="7162800" y="3505200"/>
            <a:ext cx="146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400">
                <a:solidFill>
                  <a:schemeClr val="tx1"/>
                </a:solidFill>
              </a:rPr>
              <a:t>（</a:t>
            </a:r>
            <a:r>
              <a:rPr lang="en-US" altLang="zh-CN" sz="2400">
                <a:solidFill>
                  <a:schemeClr val="tx1"/>
                </a:solidFill>
              </a:rPr>
              <a:t>4-36</a:t>
            </a:r>
            <a:r>
              <a:rPr lang="zh-CN" altLang="en-US" sz="2400">
                <a:solidFill>
                  <a:schemeClr val="tx1"/>
                </a:solidFill>
              </a:rPr>
              <a:t>）</a:t>
            </a:r>
            <a:r>
              <a:rPr lang="zh-CN" altLang="en-US" sz="2400">
                <a:solidFill>
                  <a:schemeClr val="tx1"/>
                </a:solidFill>
                <a:latin typeface="Tahoma" panose="020B0604030504040204" pitchFamily="34" charset="0"/>
              </a:rPr>
              <a:t> </a:t>
            </a:r>
            <a:endParaRPr lang="zh-CN" altLang="en-US" sz="2400">
              <a:solidFill>
                <a:schemeClr val="tx1"/>
              </a:solidFill>
              <a:latin typeface="Tahoma" panose="020B0604030504040204" pitchFamily="34" charset="0"/>
            </a:endParaRPr>
          </a:p>
        </p:txBody>
      </p:sp>
      <p:sp>
        <p:nvSpPr>
          <p:cNvPr id="39943" name="Text Box 7"/>
          <p:cNvSpPr txBox="1">
            <a:spLocks noChangeArrowheads="1"/>
          </p:cNvSpPr>
          <p:nvPr/>
        </p:nvSpPr>
        <p:spPr bwMode="auto">
          <a:xfrm>
            <a:off x="2928938" y="5440363"/>
            <a:ext cx="46434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600" i="1" dirty="0" err="1">
                <a:solidFill>
                  <a:schemeClr val="tx1"/>
                </a:solidFill>
              </a:rPr>
              <a:t>C</a:t>
            </a:r>
            <a:r>
              <a:rPr lang="en-US" altLang="zh-CN" sz="2600" baseline="-25000" dirty="0" err="1">
                <a:solidFill>
                  <a:schemeClr val="tx1"/>
                </a:solidFill>
              </a:rPr>
              <a:t>b</a:t>
            </a:r>
            <a:r>
              <a:rPr lang="en-US" altLang="zh-CN" sz="2600" i="1" dirty="0">
                <a:solidFill>
                  <a:schemeClr val="tx1"/>
                </a:solidFill>
              </a:rPr>
              <a:t> = </a:t>
            </a:r>
            <a:r>
              <a:rPr lang="en-US" altLang="zh-CN" sz="2600" dirty="0">
                <a:solidFill>
                  <a:schemeClr val="tx1"/>
                </a:solidFill>
              </a:rPr>
              <a:t>2</a:t>
            </a:r>
            <a:r>
              <a:rPr lang="en-US" altLang="zh-CN" sz="2600" i="1" dirty="0">
                <a:solidFill>
                  <a:schemeClr val="tx1"/>
                </a:solidFill>
              </a:rPr>
              <a:t>FK</a:t>
            </a:r>
            <a:r>
              <a:rPr lang="en-US" altLang="zh-CN" sz="2600" baseline="-25000" dirty="0">
                <a:solidFill>
                  <a:schemeClr val="tx1"/>
                </a:solidFill>
              </a:rPr>
              <a:t>2</a:t>
            </a:r>
            <a:r>
              <a:rPr lang="en-US" altLang="zh-CN" sz="2600" i="1" dirty="0">
                <a:solidFill>
                  <a:schemeClr val="tx1"/>
                </a:solidFill>
              </a:rPr>
              <a:t>T</a:t>
            </a:r>
            <a:r>
              <a:rPr lang="en-US" altLang="zh-CN" sz="2400" i="1" dirty="0">
                <a:solidFill>
                  <a:schemeClr val="tx1"/>
                </a:solidFill>
              </a:rPr>
              <a:t>            </a:t>
            </a:r>
            <a:r>
              <a:rPr lang="zh-CN" altLang="en-US" sz="2400" dirty="0">
                <a:solidFill>
                  <a:schemeClr val="tx1"/>
                </a:solidFill>
              </a:rPr>
              <a:t>（</a:t>
            </a:r>
            <a:r>
              <a:rPr lang="en-US" altLang="zh-CN" sz="2400" dirty="0">
                <a:solidFill>
                  <a:schemeClr val="tx1"/>
                </a:solidFill>
              </a:rPr>
              <a:t>4-37</a:t>
            </a:r>
            <a:r>
              <a:rPr lang="zh-CN" altLang="en-US" sz="2400" dirty="0">
                <a:solidFill>
                  <a:schemeClr val="tx1"/>
                </a:solidFill>
              </a:rPr>
              <a:t>）</a:t>
            </a:r>
            <a:r>
              <a:rPr lang="zh-CN" altLang="en-US" sz="2400" dirty="0">
                <a:solidFill>
                  <a:schemeClr val="tx1"/>
                </a:solidFill>
                <a:latin typeface="Tahoma" panose="020B0604030504040204" pitchFamily="34" charset="0"/>
              </a:rPr>
              <a:t> </a:t>
            </a:r>
            <a:endParaRPr lang="zh-CN" altLang="en-US" sz="2400" dirty="0">
              <a:solidFill>
                <a:schemeClr val="tx1"/>
              </a:solidFill>
              <a:latin typeface="Tahoma" panose="020B0604030504040204" pitchFamily="34" charset="0"/>
            </a:endParaRPr>
          </a:p>
        </p:txBody>
      </p:sp>
      <p:sp>
        <p:nvSpPr>
          <p:cNvPr id="39944" name="Rectangle 8"/>
          <p:cNvSpPr>
            <a:spLocks noChangeArrowheads="1"/>
          </p:cNvSpPr>
          <p:nvPr/>
        </p:nvSpPr>
        <p:spPr bwMode="auto">
          <a:xfrm>
            <a:off x="41862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9939" name="Object 9"/>
          <p:cNvGraphicFramePr>
            <a:graphicFrameLocks noChangeAspect="1"/>
          </p:cNvGraphicFramePr>
          <p:nvPr/>
        </p:nvGraphicFramePr>
        <p:xfrm>
          <a:off x="3357563" y="1628800"/>
          <a:ext cx="1657350" cy="428625"/>
        </p:xfrm>
        <a:graphic>
          <a:graphicData uri="http://schemas.openxmlformats.org/presentationml/2006/ole">
            <mc:AlternateContent xmlns:mc="http://schemas.openxmlformats.org/markup-compatibility/2006">
              <mc:Choice xmlns:v="urn:schemas-microsoft-com:vml" Requires="v">
                <p:oleObj spid="_x0000_s38267" name="" r:id="rId3" imgW="774065" imgH="203200" progId="Equation.3">
                  <p:embed/>
                </p:oleObj>
              </mc:Choice>
              <mc:Fallback>
                <p:oleObj name="" r:id="rId3" imgW="774065" imgH="203200" progId="Equation.3">
                  <p:embed/>
                  <p:pic>
                    <p:nvPicPr>
                      <p:cNvPr id="0" name="图片 38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1628800"/>
                        <a:ext cx="16573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0"/>
          <p:cNvSpPr>
            <a:spLocks noGrp="1" noChangeArrowheads="1"/>
          </p:cNvSpPr>
          <p:nvPr>
            <p:ph type="title"/>
          </p:nvPr>
        </p:nvSpPr>
        <p:spPr>
          <a:xfrm>
            <a:off x="611560" y="548680"/>
            <a:ext cx="8162925" cy="579438"/>
          </a:xfrm>
          <a:noFill/>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）动态抗扰性能指标</a:t>
            </a:r>
            <a:endParaRPr lang="zh-CN" altLang="en-US" sz="3200" b="1"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1"/>
          </p:nvPr>
        </p:nvSpPr>
        <p:spPr>
          <a:xfrm>
            <a:off x="-36513" y="1844675"/>
            <a:ext cx="9288463" cy="444500"/>
          </a:xfrm>
        </p:spPr>
        <p:txBody>
          <a:bodyPr/>
          <a:lstStyle/>
          <a:p>
            <a:pPr eaLnBrk="1" hangingPunct="1">
              <a:lnSpc>
                <a:spcPct val="80000"/>
              </a:lnSpc>
              <a:buFont typeface="Wingdings" panose="05000000000000000000" pitchFamily="2" charset="2"/>
              <a:buNone/>
            </a:pPr>
            <a:r>
              <a:rPr lang="zh-CN" altLang="en-US" sz="2400">
                <a:latin typeface="Times New Roman" panose="02020603050405020304" pitchFamily="18" charset="0"/>
              </a:rPr>
              <a:t>（控制结构和扰动作用点如图</a:t>
            </a:r>
            <a:r>
              <a:rPr lang="en-US" altLang="zh-CN" sz="2400">
                <a:latin typeface="Times New Roman" panose="02020603050405020304" pitchFamily="18" charset="0"/>
              </a:rPr>
              <a:t>4-17</a:t>
            </a:r>
            <a:r>
              <a:rPr lang="zh-CN" altLang="en-US" sz="2400">
                <a:latin typeface="Times New Roman" panose="02020603050405020304" pitchFamily="18" charset="0"/>
              </a:rPr>
              <a:t>所示，参数关系符合        准则）</a:t>
            </a:r>
            <a:endParaRPr lang="zh-CN" altLang="en-US" sz="2400">
              <a:latin typeface="Times New Roman" panose="02020603050405020304" pitchFamily="18" charset="0"/>
            </a:endParaRPr>
          </a:p>
        </p:txBody>
      </p:sp>
      <p:graphicFrame>
        <p:nvGraphicFramePr>
          <p:cNvPr id="890886" name="Group 6"/>
          <p:cNvGraphicFramePr>
            <a:graphicFrameLocks noGrp="1"/>
          </p:cNvGraphicFramePr>
          <p:nvPr>
            <p:ph sz="half" idx="2"/>
          </p:nvPr>
        </p:nvGraphicFramePr>
        <p:xfrm>
          <a:off x="468313" y="2420938"/>
          <a:ext cx="8555037" cy="3671888"/>
        </p:xfrm>
        <a:graphic>
          <a:graphicData uri="http://schemas.openxmlformats.org/drawingml/2006/table">
            <a:tbl>
              <a:tblPr/>
              <a:tblGrid>
                <a:gridCol w="1293812"/>
                <a:gridCol w="903288"/>
                <a:gridCol w="911225"/>
                <a:gridCol w="908050"/>
                <a:gridCol w="908050"/>
                <a:gridCol w="906462"/>
                <a:gridCol w="908050"/>
                <a:gridCol w="908050"/>
                <a:gridCol w="908050"/>
              </a:tblGrid>
              <a:tr h="763588">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h</a:t>
                      </a:r>
                      <a:endPar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5</a:t>
                      </a:r>
                      <a:endPar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08300">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max</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en-US" altLang="zh-CN"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1" lang="en-US" altLang="zh-CN" sz="16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72.2%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2.45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13.60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77.5%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2.70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10.45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81.2% </a:t>
                      </a: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2.85</a:t>
                      </a: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 8.80</a:t>
                      </a:r>
                      <a:endParaRPr kumimoji="1" lang="en-US" altLang="zh-CN" sz="20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12.95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1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3.15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16.85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1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88.1%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3.25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19.80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15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89.6%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3.30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22.80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90.8%</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3.40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25.85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0964" name="Rectangle 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62" name="Object 5"/>
          <p:cNvGraphicFramePr>
            <a:graphicFrameLocks noChangeAspect="1"/>
          </p:cNvGraphicFramePr>
          <p:nvPr/>
        </p:nvGraphicFramePr>
        <p:xfrm>
          <a:off x="7308850" y="1844675"/>
          <a:ext cx="719138" cy="403225"/>
        </p:xfrm>
        <a:graphic>
          <a:graphicData uri="http://schemas.openxmlformats.org/presentationml/2006/ole">
            <mc:AlternateContent xmlns:mc="http://schemas.openxmlformats.org/markup-compatibility/2006">
              <mc:Choice xmlns:v="urn:schemas-microsoft-com:vml" Requires="v">
                <p:oleObj spid="_x0000_s39102" name="公式" r:id="rId1" imgW="393065" imgH="215900" progId="Equation.3">
                  <p:embed/>
                </p:oleObj>
              </mc:Choice>
              <mc:Fallback>
                <p:oleObj name="公式" r:id="rId1" imgW="393065" imgH="215900" progId="Equation.3">
                  <p:embed/>
                  <p:pic>
                    <p:nvPicPr>
                      <p:cNvPr id="0" name="图片 39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1844675"/>
                        <a:ext cx="71913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7" name="Text Box 39"/>
          <p:cNvSpPr txBox="1">
            <a:spLocks noChangeArrowheads="1"/>
          </p:cNvSpPr>
          <p:nvPr/>
        </p:nvSpPr>
        <p:spPr bwMode="auto">
          <a:xfrm>
            <a:off x="900113" y="765175"/>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表</a:t>
            </a:r>
            <a:r>
              <a:rPr lang="en-US" altLang="zh-CN" sz="2400">
                <a:solidFill>
                  <a:schemeClr val="tx1"/>
                </a:solidFill>
              </a:rPr>
              <a:t>4-5  </a:t>
            </a:r>
            <a:r>
              <a:rPr lang="zh-CN" altLang="en-US" sz="2400">
                <a:solidFill>
                  <a:schemeClr val="tx1"/>
                </a:solidFill>
              </a:rPr>
              <a:t>典型</a:t>
            </a:r>
            <a:r>
              <a:rPr lang="en-US" altLang="zh-CN" sz="2400">
                <a:solidFill>
                  <a:schemeClr val="tx1"/>
                </a:solidFill>
              </a:rPr>
              <a:t>Ⅱ</a:t>
            </a:r>
            <a:r>
              <a:rPr lang="zh-CN" altLang="en-US" sz="2400">
                <a:solidFill>
                  <a:schemeClr val="tx1"/>
                </a:solidFill>
              </a:rPr>
              <a:t>型系统动态抗扰性能指标与参数的关系</a:t>
            </a:r>
            <a:endParaRPr lang="zh-CN" altLang="en-US" sz="2400">
              <a:solidFill>
                <a:schemeClr val="tx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Rectangle 3"/>
          <p:cNvSpPr>
            <a:spLocks noGrp="1" noChangeArrowheads="1"/>
          </p:cNvSpPr>
          <p:nvPr>
            <p:ph idx="1"/>
          </p:nvPr>
        </p:nvSpPr>
        <p:spPr/>
        <p:txBody>
          <a:bodyPr/>
          <a:lstStyle/>
          <a:p>
            <a:pPr eaLnBrk="1" hangingPunct="1"/>
            <a:r>
              <a:rPr lang="zh-CN" altLang="en-US" b="1" dirty="0">
                <a:latin typeface="Times New Roman" panose="02020603050405020304" pitchFamily="18" charset="0"/>
              </a:rPr>
              <a:t>由表</a:t>
            </a:r>
            <a:r>
              <a:rPr lang="en-US" altLang="zh-CN" b="1" dirty="0">
                <a:latin typeface="Times New Roman" panose="02020603050405020304" pitchFamily="18" charset="0"/>
              </a:rPr>
              <a:t>4-5</a:t>
            </a:r>
            <a:r>
              <a:rPr lang="zh-CN" altLang="en-US" b="1" dirty="0">
                <a:latin typeface="Times New Roman" panose="02020603050405020304" pitchFamily="18" charset="0"/>
              </a:rPr>
              <a:t>中的数据可见，    值越小，              也越 小，     都短，因而抗扰性能越好。</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但是，当             时，由于振荡次数的增加，    再小，恢复时间       反而拖长了。</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           是较好的选择，这与跟随性能中调节时间       最短的条件是一致的（见表</a:t>
            </a:r>
            <a:r>
              <a:rPr lang="en-US" altLang="zh-CN" b="1" dirty="0">
                <a:latin typeface="Times New Roman" panose="02020603050405020304" pitchFamily="18" charset="0"/>
              </a:rPr>
              <a:t>4-4</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41995" name="Rectangle 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86" name="Object 5"/>
          <p:cNvGraphicFramePr>
            <a:graphicFrameLocks noChangeAspect="1"/>
          </p:cNvGraphicFramePr>
          <p:nvPr/>
        </p:nvGraphicFramePr>
        <p:xfrm>
          <a:off x="4716016" y="1196752"/>
          <a:ext cx="393700" cy="576262"/>
        </p:xfrm>
        <a:graphic>
          <a:graphicData uri="http://schemas.openxmlformats.org/presentationml/2006/ole">
            <mc:AlternateContent xmlns:mc="http://schemas.openxmlformats.org/markup-compatibility/2006">
              <mc:Choice xmlns:v="urn:schemas-microsoft-com:vml" Requires="v">
                <p:oleObj spid="_x0000_s111074" name="公式" r:id="rId1" imgW="127000" imgH="177165" progId="Equation.3">
                  <p:embed/>
                </p:oleObj>
              </mc:Choice>
              <mc:Fallback>
                <p:oleObj name="公式" r:id="rId1" imgW="127000" imgH="177165" progId="Equation.3">
                  <p:embed/>
                  <p:pic>
                    <p:nvPicPr>
                      <p:cNvPr id="0" name="图片 111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196752"/>
                        <a:ext cx="3937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6"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87" name="Object 7"/>
          <p:cNvGraphicFramePr>
            <a:graphicFrameLocks noChangeAspect="1"/>
          </p:cNvGraphicFramePr>
          <p:nvPr/>
        </p:nvGraphicFramePr>
        <p:xfrm>
          <a:off x="6300192" y="1268760"/>
          <a:ext cx="1512888" cy="512762"/>
        </p:xfrm>
        <a:graphic>
          <a:graphicData uri="http://schemas.openxmlformats.org/presentationml/2006/ole">
            <mc:AlternateContent xmlns:mc="http://schemas.openxmlformats.org/markup-compatibility/2006">
              <mc:Choice xmlns:v="urn:schemas-microsoft-com:vml" Requires="v">
                <p:oleObj spid="_x0000_s111075" name="公式" r:id="rId3" imgW="673100" imgH="228600" progId="Equation.3">
                  <p:embed/>
                </p:oleObj>
              </mc:Choice>
              <mc:Fallback>
                <p:oleObj name="公式" r:id="rId3" imgW="673100" imgH="228600" progId="Equation.3">
                  <p:embed/>
                  <p:pic>
                    <p:nvPicPr>
                      <p:cNvPr id="0" name="图片 111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268760"/>
                        <a:ext cx="151288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Rectangle 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88" name="Object 9"/>
          <p:cNvGraphicFramePr>
            <a:graphicFrameLocks noChangeAspect="1"/>
          </p:cNvGraphicFramePr>
          <p:nvPr/>
        </p:nvGraphicFramePr>
        <p:xfrm>
          <a:off x="2195736" y="1628800"/>
          <a:ext cx="560387" cy="792162"/>
        </p:xfrm>
        <a:graphic>
          <a:graphicData uri="http://schemas.openxmlformats.org/presentationml/2006/ole">
            <mc:AlternateContent xmlns:mc="http://schemas.openxmlformats.org/markup-compatibility/2006">
              <mc:Choice xmlns:v="urn:schemas-microsoft-com:vml" Requires="v">
                <p:oleObj spid="_x0000_s111076" name="公式" r:id="rId5" imgW="165100" imgH="228600" progId="Equation.3">
                  <p:embed/>
                </p:oleObj>
              </mc:Choice>
              <mc:Fallback>
                <p:oleObj name="公式" r:id="rId5" imgW="165100" imgH="228600" progId="Equation.3">
                  <p:embed/>
                  <p:pic>
                    <p:nvPicPr>
                      <p:cNvPr id="0" name="图片 1110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1628800"/>
                        <a:ext cx="560387"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8" name="Rectangle 10"/>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89" name="Object 11"/>
          <p:cNvGraphicFramePr>
            <a:graphicFrameLocks noChangeAspect="1"/>
          </p:cNvGraphicFramePr>
          <p:nvPr/>
        </p:nvGraphicFramePr>
        <p:xfrm>
          <a:off x="2627784" y="2204864"/>
          <a:ext cx="1008062" cy="517525"/>
        </p:xfrm>
        <a:graphic>
          <a:graphicData uri="http://schemas.openxmlformats.org/presentationml/2006/ole">
            <mc:AlternateContent xmlns:mc="http://schemas.openxmlformats.org/markup-compatibility/2006">
              <mc:Choice xmlns:v="urn:schemas-microsoft-com:vml" Requires="v">
                <p:oleObj spid="_x0000_s111077" name="公式" r:id="rId7" imgW="354965" imgH="177800" progId="Equation.3">
                  <p:embed/>
                </p:oleObj>
              </mc:Choice>
              <mc:Fallback>
                <p:oleObj name="公式" r:id="rId7" imgW="354965" imgH="177800" progId="Equation.3">
                  <p:embed/>
                  <p:pic>
                    <p:nvPicPr>
                      <p:cNvPr id="0" name="图片 1110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2204864"/>
                        <a:ext cx="1008062"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9" name="Rectangle 12"/>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90" name="Object 13"/>
          <p:cNvGraphicFramePr>
            <a:graphicFrameLocks noChangeAspect="1"/>
          </p:cNvGraphicFramePr>
          <p:nvPr/>
        </p:nvGraphicFramePr>
        <p:xfrm>
          <a:off x="7812360" y="2276872"/>
          <a:ext cx="346075" cy="504825"/>
        </p:xfrm>
        <a:graphic>
          <a:graphicData uri="http://schemas.openxmlformats.org/presentationml/2006/ole">
            <mc:AlternateContent xmlns:mc="http://schemas.openxmlformats.org/markup-compatibility/2006">
              <mc:Choice xmlns:v="urn:schemas-microsoft-com:vml" Requires="v">
                <p:oleObj spid="_x0000_s111078" name="公式" r:id="rId9" imgW="127000" imgH="177165" progId="Equation.3">
                  <p:embed/>
                </p:oleObj>
              </mc:Choice>
              <mc:Fallback>
                <p:oleObj name="公式" r:id="rId9" imgW="127000" imgH="177165" progId="Equation.3">
                  <p:embed/>
                  <p:pic>
                    <p:nvPicPr>
                      <p:cNvPr id="0" name="图片 1110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2276872"/>
                        <a:ext cx="3460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0"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91" name="Object 15"/>
          <p:cNvGraphicFramePr>
            <a:graphicFrameLocks noChangeAspect="1"/>
          </p:cNvGraphicFramePr>
          <p:nvPr/>
        </p:nvGraphicFramePr>
        <p:xfrm>
          <a:off x="3707904" y="2667000"/>
          <a:ext cx="404813" cy="647700"/>
        </p:xfrm>
        <a:graphic>
          <a:graphicData uri="http://schemas.openxmlformats.org/presentationml/2006/ole">
            <mc:AlternateContent xmlns:mc="http://schemas.openxmlformats.org/markup-compatibility/2006">
              <mc:Choice xmlns:v="urn:schemas-microsoft-com:vml" Requires="v">
                <p:oleObj spid="_x0000_s111079" name="公式" r:id="rId10" imgW="139700" imgH="228600" progId="Equation.3">
                  <p:embed/>
                </p:oleObj>
              </mc:Choice>
              <mc:Fallback>
                <p:oleObj name="公式" r:id="rId10" imgW="139700" imgH="228600" progId="Equation.3">
                  <p:embed/>
                  <p:pic>
                    <p:nvPicPr>
                      <p:cNvPr id="0" name="图片 1110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7904" y="2667000"/>
                        <a:ext cx="4048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1" name="Rectangle 16"/>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92" name="Object 17"/>
          <p:cNvGraphicFramePr>
            <a:graphicFrameLocks noChangeAspect="1"/>
          </p:cNvGraphicFramePr>
          <p:nvPr/>
        </p:nvGraphicFramePr>
        <p:xfrm>
          <a:off x="1187624" y="3164012"/>
          <a:ext cx="936625" cy="481012"/>
        </p:xfrm>
        <a:graphic>
          <a:graphicData uri="http://schemas.openxmlformats.org/presentationml/2006/ole">
            <mc:AlternateContent xmlns:mc="http://schemas.openxmlformats.org/markup-compatibility/2006">
              <mc:Choice xmlns:v="urn:schemas-microsoft-com:vml" Requires="v">
                <p:oleObj spid="_x0000_s111080" name="公式" r:id="rId12" imgW="354965" imgH="177800" progId="Equation.3">
                  <p:embed/>
                </p:oleObj>
              </mc:Choice>
              <mc:Fallback>
                <p:oleObj name="公式" r:id="rId12" imgW="354965" imgH="177800" progId="Equation.3">
                  <p:embed/>
                  <p:pic>
                    <p:nvPicPr>
                      <p:cNvPr id="0" name="图片 1110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624" y="3164012"/>
                        <a:ext cx="9366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2"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93" name="Object 19"/>
          <p:cNvGraphicFramePr>
            <a:graphicFrameLocks noChangeAspect="1"/>
          </p:cNvGraphicFramePr>
          <p:nvPr/>
        </p:nvGraphicFramePr>
        <p:xfrm>
          <a:off x="1547664" y="3501008"/>
          <a:ext cx="404812" cy="647700"/>
        </p:xfrm>
        <a:graphic>
          <a:graphicData uri="http://schemas.openxmlformats.org/presentationml/2006/ole">
            <mc:AlternateContent xmlns:mc="http://schemas.openxmlformats.org/markup-compatibility/2006">
              <mc:Choice xmlns:v="urn:schemas-microsoft-com:vml" Requires="v">
                <p:oleObj spid="_x0000_s111081" name="公式" r:id="rId14" imgW="139700" imgH="228600" progId="Equation.3">
                  <p:embed/>
                </p:oleObj>
              </mc:Choice>
              <mc:Fallback>
                <p:oleObj name="公式" r:id="rId14" imgW="139700" imgH="228600" progId="Equation.3">
                  <p:embed/>
                  <p:pic>
                    <p:nvPicPr>
                      <p:cNvPr id="0" name="图片 1110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3501008"/>
                        <a:ext cx="4048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p:txBody>
          <a:bodyPr/>
          <a:lstStyle/>
          <a:p>
            <a:pPr eaLnBrk="1" hangingPunct="1"/>
            <a:r>
              <a:rPr lang="zh-CN" altLang="en-US">
                <a:latin typeface="Times New Roman" panose="02020603050405020304" pitchFamily="18" charset="0"/>
              </a:rPr>
              <a:t>典型</a:t>
            </a:r>
            <a:r>
              <a:rPr lang="en-US" altLang="zh-CN">
                <a:latin typeface="Times New Roman" panose="02020603050405020304" pitchFamily="18" charset="0"/>
              </a:rPr>
              <a:t>I</a:t>
            </a:r>
            <a:r>
              <a:rPr lang="zh-CN" altLang="en-US">
                <a:latin typeface="Times New Roman" panose="02020603050405020304" pitchFamily="18" charset="0"/>
              </a:rPr>
              <a:t>型系统和典型</a:t>
            </a:r>
            <a:r>
              <a:rPr lang="en-US" altLang="zh-CN">
                <a:latin typeface="Times New Roman" panose="02020603050405020304" pitchFamily="18" charset="0"/>
              </a:rPr>
              <a:t>Ⅱ</a:t>
            </a:r>
            <a:r>
              <a:rPr lang="zh-CN" altLang="en-US">
                <a:latin typeface="Times New Roman" panose="02020603050405020304" pitchFamily="18" charset="0"/>
              </a:rPr>
              <a:t>型系统在稳态误差上有区别。</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典型</a:t>
            </a:r>
            <a:r>
              <a:rPr lang="en-US" altLang="zh-CN">
                <a:latin typeface="Times New Roman" panose="02020603050405020304" pitchFamily="18" charset="0"/>
              </a:rPr>
              <a:t>I</a:t>
            </a:r>
            <a:r>
              <a:rPr lang="zh-CN" altLang="en-US">
                <a:latin typeface="Times New Roman" panose="02020603050405020304" pitchFamily="18" charset="0"/>
              </a:rPr>
              <a:t>型系统在跟随性能上可以做到超调小，但抗扰性能稍差。</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典型</a:t>
            </a:r>
            <a:r>
              <a:rPr lang="en-US" altLang="zh-CN">
                <a:latin typeface="Times New Roman" panose="02020603050405020304" pitchFamily="18" charset="0"/>
              </a:rPr>
              <a:t>Ⅱ</a:t>
            </a:r>
            <a:r>
              <a:rPr lang="zh-CN" altLang="en-US">
                <a:latin typeface="Times New Roman" panose="02020603050405020304" pitchFamily="18" charset="0"/>
              </a:rPr>
              <a:t>型系统的超调量相对较大，抗扰性能却比较好。</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这些是设计时选择典型系统的重要依据。</a:t>
            </a:r>
            <a:endParaRPr lang="zh-CN" altLang="en-US">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2"/>
          <p:cNvSpPr>
            <a:spLocks noGrp="1" noChangeArrowheads="1"/>
          </p:cNvSpPr>
          <p:nvPr>
            <p:ph type="title"/>
          </p:nvPr>
        </p:nvSpPr>
        <p:spPr>
          <a:xfrm>
            <a:off x="683568" y="620688"/>
            <a:ext cx="8162925" cy="579438"/>
          </a:xfrm>
        </p:spPr>
        <p:txBody>
          <a:bodyPr/>
          <a:lstStyle/>
          <a:p>
            <a:pPr marL="838200" indent="-838200" eaLnBrk="1" hangingPunct="1"/>
            <a:r>
              <a:rPr lang="en-US" altLang="zh-CN" sz="3200" dirty="0">
                <a:latin typeface="Times New Roman" panose="02020603050405020304" pitchFamily="18" charset="0"/>
              </a:rPr>
              <a:t>3.</a:t>
            </a:r>
            <a:r>
              <a:rPr lang="zh-CN" altLang="en-US" sz="3200" dirty="0">
                <a:latin typeface="Times New Roman" panose="02020603050405020304" pitchFamily="18" charset="0"/>
              </a:rPr>
              <a:t>控制对象的工程近似处理方法</a:t>
            </a:r>
            <a:endParaRPr lang="zh-CN" altLang="en-US" sz="3200" dirty="0">
              <a:latin typeface="Times New Roman" panose="02020603050405020304" pitchFamily="18" charset="0"/>
            </a:endParaRPr>
          </a:p>
        </p:txBody>
      </p:sp>
      <p:sp>
        <p:nvSpPr>
          <p:cNvPr id="43015" name="Rectangle 3"/>
          <p:cNvSpPr>
            <a:spLocks noGrp="1" noChangeArrowheads="1"/>
          </p:cNvSpPr>
          <p:nvPr>
            <p:ph idx="1"/>
          </p:nvPr>
        </p:nvSpPr>
        <p:spPr>
          <a:xfrm>
            <a:off x="468313" y="1340768"/>
            <a:ext cx="8675687" cy="4191000"/>
          </a:xfrm>
        </p:spPr>
        <p:txBody>
          <a:bodyPr/>
          <a:lstStyle/>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）高频段小惯性环节的近似处理</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当高频段有多个小时间常数</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r>
              <a:rPr lang="zh-CN" altLang="en-US" sz="2400" dirty="0">
                <a:latin typeface="Times New Roman" panose="02020603050405020304" pitchFamily="18" charset="0"/>
              </a:rPr>
              <a:t>的小惯性环节时，可以等效地用一个小时间常数</a:t>
            </a:r>
            <a:r>
              <a:rPr lang="en-US" altLang="zh-CN" sz="2400" dirty="0">
                <a:latin typeface="Times New Roman" panose="02020603050405020304" pitchFamily="18" charset="0"/>
              </a:rPr>
              <a:t>T</a:t>
            </a:r>
            <a:r>
              <a:rPr lang="zh-CN" altLang="en-US" sz="2400" dirty="0">
                <a:latin typeface="Times New Roman" panose="02020603050405020304" pitchFamily="18" charset="0"/>
              </a:rPr>
              <a:t>的惯性环节来代替。其等效时间常数为</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一个有</a:t>
            </a:r>
            <a:r>
              <a:rPr lang="en-US" altLang="zh-CN" sz="2400" dirty="0">
                <a:latin typeface="Times New Roman" panose="02020603050405020304" pitchFamily="18" charset="0"/>
              </a:rPr>
              <a:t>2</a:t>
            </a:r>
            <a:r>
              <a:rPr lang="zh-CN" altLang="en-US" sz="2400" dirty="0">
                <a:latin typeface="Times New Roman" panose="02020603050405020304" pitchFamily="18" charset="0"/>
              </a:rPr>
              <a:t>个高频段小惯性环节的开环传递函数</a:t>
            </a:r>
            <a:endParaRPr lang="zh-CN" altLang="en-US" sz="2400" dirty="0">
              <a:latin typeface="Times New Roman" panose="02020603050405020304" pitchFamily="18" charset="0"/>
            </a:endParaRPr>
          </a:p>
          <a:p>
            <a:pPr eaLnBrk="1" hangingPunct="1">
              <a:lnSpc>
                <a:spcPct val="80000"/>
              </a:lnSpc>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其中</a:t>
            </a:r>
            <a:r>
              <a:rPr lang="en-US" altLang="zh-CN" sz="2400" i="1" dirty="0">
                <a:latin typeface="Times New Roman" panose="02020603050405020304" pitchFamily="18" charset="0"/>
              </a:rPr>
              <a:t>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2</a:t>
            </a:r>
            <a:r>
              <a:rPr lang="zh-CN" altLang="en-US" sz="2400" dirty="0">
                <a:latin typeface="Times New Roman" panose="02020603050405020304" pitchFamily="18" charset="0"/>
              </a:rPr>
              <a:t>为小时间常数。它的频率特性为</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4-39</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近似处理后的近似传递函数                         ，其中</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，它的频率特性为</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4-41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3016"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3010" name="Object 4"/>
          <p:cNvGraphicFramePr>
            <a:graphicFrameLocks noChangeAspect="1"/>
          </p:cNvGraphicFramePr>
          <p:nvPr/>
        </p:nvGraphicFramePr>
        <p:xfrm>
          <a:off x="2051720" y="2996952"/>
          <a:ext cx="2808288" cy="757237"/>
        </p:xfrm>
        <a:graphic>
          <a:graphicData uri="http://schemas.openxmlformats.org/presentationml/2006/ole">
            <mc:AlternateContent xmlns:mc="http://schemas.openxmlformats.org/markup-compatibility/2006">
              <mc:Choice xmlns:v="urn:schemas-microsoft-com:vml" Requires="v">
                <p:oleObj spid="_x0000_s41714" name="公式" r:id="rId1" imgW="1587500" imgH="431800" progId="Equation.3">
                  <p:embed/>
                </p:oleObj>
              </mc:Choice>
              <mc:Fallback>
                <p:oleObj name="公式" r:id="rId1" imgW="1587500" imgH="431800" progId="Equation.3">
                  <p:embed/>
                  <p:pic>
                    <p:nvPicPr>
                      <p:cNvPr id="0" name="图片 41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96952"/>
                        <a:ext cx="2808288"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7"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3011" name="Object 6"/>
          <p:cNvGraphicFramePr>
            <a:graphicFrameLocks noChangeAspect="1"/>
          </p:cNvGraphicFramePr>
          <p:nvPr/>
        </p:nvGraphicFramePr>
        <p:xfrm>
          <a:off x="827584" y="4077072"/>
          <a:ext cx="6264275" cy="736600"/>
        </p:xfrm>
        <a:graphic>
          <a:graphicData uri="http://schemas.openxmlformats.org/presentationml/2006/ole">
            <mc:AlternateContent xmlns:mc="http://schemas.openxmlformats.org/markup-compatibility/2006">
              <mc:Choice xmlns:v="urn:schemas-microsoft-com:vml" Requires="v">
                <p:oleObj spid="_x0000_s41715" name="公式" r:id="rId3" imgW="3644900" imgH="431800" progId="Equation.3">
                  <p:embed/>
                </p:oleObj>
              </mc:Choice>
              <mc:Fallback>
                <p:oleObj name="公式" r:id="rId3" imgW="3644900" imgH="431800" progId="Equation.3">
                  <p:embed/>
                  <p:pic>
                    <p:nvPicPr>
                      <p:cNvPr id="0" name="图片 417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77072"/>
                        <a:ext cx="626427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8"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3012" name="Object 8"/>
          <p:cNvGraphicFramePr>
            <a:graphicFrameLocks noChangeAspect="1"/>
          </p:cNvGraphicFramePr>
          <p:nvPr/>
        </p:nvGraphicFramePr>
        <p:xfrm>
          <a:off x="4788024" y="4797152"/>
          <a:ext cx="1584325" cy="606425"/>
        </p:xfrm>
        <a:graphic>
          <a:graphicData uri="http://schemas.openxmlformats.org/presentationml/2006/ole">
            <mc:AlternateContent xmlns:mc="http://schemas.openxmlformats.org/markup-compatibility/2006">
              <mc:Choice xmlns:v="urn:schemas-microsoft-com:vml" Requires="v">
                <p:oleObj spid="_x0000_s41716" name="公式" r:id="rId5" imgW="1091565" imgH="419100" progId="Equation.3">
                  <p:embed/>
                </p:oleObj>
              </mc:Choice>
              <mc:Fallback>
                <p:oleObj name="公式" r:id="rId5" imgW="1091565" imgH="419100" progId="Equation.3">
                  <p:embed/>
                  <p:pic>
                    <p:nvPicPr>
                      <p:cNvPr id="0" name="图片 417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4797152"/>
                        <a:ext cx="15843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1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3013" name="Object 10"/>
          <p:cNvGraphicFramePr>
            <a:graphicFrameLocks noChangeAspect="1"/>
          </p:cNvGraphicFramePr>
          <p:nvPr/>
        </p:nvGraphicFramePr>
        <p:xfrm>
          <a:off x="2591594" y="5445224"/>
          <a:ext cx="3960812" cy="752475"/>
        </p:xfrm>
        <a:graphic>
          <a:graphicData uri="http://schemas.openxmlformats.org/presentationml/2006/ole">
            <mc:AlternateContent xmlns:mc="http://schemas.openxmlformats.org/markup-compatibility/2006">
              <mc:Choice xmlns:v="urn:schemas-microsoft-com:vml" Requires="v">
                <p:oleObj spid="_x0000_s41717" name="公式" r:id="rId7" imgW="2260600" imgH="431800" progId="Equation.3">
                  <p:embed/>
                </p:oleObj>
              </mc:Choice>
              <mc:Fallback>
                <p:oleObj name="公式" r:id="rId7" imgW="2260600" imgH="431800" progId="Equation.3">
                  <p:embed/>
                  <p:pic>
                    <p:nvPicPr>
                      <p:cNvPr id="0" name="图片 417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1594" y="5445224"/>
                        <a:ext cx="39608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6"/>
          <p:cNvSpPr txBox="1">
            <a:spLocks noChangeArrowheads="1"/>
          </p:cNvSpPr>
          <p:nvPr/>
        </p:nvSpPr>
        <p:spPr bwMode="auto">
          <a:xfrm>
            <a:off x="1331913" y="6083300"/>
            <a:ext cx="6048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4-18	</a:t>
            </a:r>
            <a:r>
              <a:rPr lang="zh-CN" altLang="en-US">
                <a:solidFill>
                  <a:schemeClr val="tx1"/>
                </a:solidFill>
              </a:rPr>
              <a:t>高频段小惯性群近似处理对频率特性的影响</a:t>
            </a:r>
            <a:endParaRPr lang="zh-CN" altLang="en-US">
              <a:solidFill>
                <a:schemeClr val="tx1"/>
              </a:solidFill>
            </a:endParaRPr>
          </a:p>
        </p:txBody>
      </p:sp>
      <p:pic>
        <p:nvPicPr>
          <p:cNvPr id="140291" name="Picture 7" descr="03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486497"/>
            <a:ext cx="7777162" cy="419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2" name="AutoShape 5"/>
          <p:cNvSpPr>
            <a:spLocks noChangeArrowheads="1"/>
          </p:cNvSpPr>
          <p:nvPr/>
        </p:nvSpPr>
        <p:spPr bwMode="auto">
          <a:xfrm>
            <a:off x="5076056" y="908844"/>
            <a:ext cx="2016125" cy="719138"/>
          </a:xfrm>
          <a:prstGeom prst="wedgeRoundRectCallout">
            <a:avLst>
              <a:gd name="adj1" fmla="val -77639"/>
              <a:gd name="adj2" fmla="val 281347"/>
              <a:gd name="adj3" fmla="val 16667"/>
            </a:avLst>
          </a:prstGeom>
          <a:solidFill>
            <a:schemeClr val="accent1"/>
          </a:solidFill>
          <a:ln w="9525">
            <a:solidFill>
              <a:schemeClr val="folHlink"/>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en-US" altLang="zh-CN" sz="2800" i="1" dirty="0"/>
              <a:t>T=T</a:t>
            </a:r>
            <a:r>
              <a:rPr lang="en-US" altLang="zh-CN" sz="2800" baseline="-25000" dirty="0"/>
              <a:t>1</a:t>
            </a:r>
            <a:r>
              <a:rPr lang="en-US" altLang="zh-CN" sz="2800" i="1" dirty="0"/>
              <a:t>+T</a:t>
            </a:r>
            <a:r>
              <a:rPr lang="en-US" altLang="zh-CN" sz="2800" baseline="-25000" dirty="0"/>
              <a:t>2</a:t>
            </a:r>
            <a:endParaRPr lang="en-US" altLang="zh-CN" sz="2800" baseline="-25000" dirty="0"/>
          </a:p>
        </p:txBody>
      </p:sp>
      <p:sp>
        <p:nvSpPr>
          <p:cNvPr id="12" name="矩形 11"/>
          <p:cNvSpPr/>
          <p:nvPr/>
        </p:nvSpPr>
        <p:spPr>
          <a:xfrm>
            <a:off x="591848" y="594912"/>
            <a:ext cx="4955203" cy="387798"/>
          </a:xfrm>
          <a:prstGeom prst="rect">
            <a:avLst/>
          </a:prstGeom>
        </p:spPr>
        <p:txBody>
          <a:bodyPr wrap="none">
            <a:spAutoFit/>
          </a:bodyPr>
          <a:lstStyle/>
          <a:p>
            <a:pPr>
              <a:lnSpc>
                <a:spcPct val="80000"/>
              </a:lnSpc>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）高频段小惯性环节的近似处理</a:t>
            </a:r>
            <a:endParaRPr lang="zh-CN" altLang="en-US" sz="2400"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2"/>
          <p:cNvSpPr>
            <a:spLocks noGrp="1" noChangeArrowheads="1"/>
          </p:cNvSpPr>
          <p:nvPr>
            <p:ph type="title"/>
          </p:nvPr>
        </p:nvSpPr>
        <p:spPr/>
        <p:txBody>
          <a:bodyPr/>
          <a:lstStyle/>
          <a:p>
            <a:pPr eaLnBrk="1" hangingPunct="1"/>
            <a:endParaRPr lang="zh-CN" altLang="zh-CN"/>
          </a:p>
        </p:txBody>
      </p:sp>
      <p:sp>
        <p:nvSpPr>
          <p:cNvPr id="44039" name="Rectangle 3"/>
          <p:cNvSpPr>
            <a:spLocks noGrp="1" noChangeArrowheads="1"/>
          </p:cNvSpPr>
          <p:nvPr>
            <p:ph idx="1"/>
          </p:nvPr>
        </p:nvSpPr>
        <p:spPr/>
        <p:txBody>
          <a:bodyPr/>
          <a:lstStyle/>
          <a:p>
            <a:pPr eaLnBrk="1" hangingPunct="1">
              <a:lnSpc>
                <a:spcPct val="90000"/>
              </a:lnSpc>
            </a:pPr>
            <a:r>
              <a:rPr lang="zh-CN" altLang="en-US" sz="2800" dirty="0">
                <a:latin typeface="Times New Roman" panose="02020603050405020304" pitchFamily="18" charset="0"/>
              </a:rPr>
              <a:t>近似相等的条件是                        。</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在工程计算中，一般允许有</a:t>
            </a:r>
            <a:r>
              <a:rPr lang="en-US" altLang="zh-CN" sz="2800" dirty="0">
                <a:latin typeface="Times New Roman" panose="02020603050405020304" pitchFamily="18" charset="0"/>
              </a:rPr>
              <a:t>10%</a:t>
            </a:r>
            <a:r>
              <a:rPr lang="zh-CN" altLang="en-US" sz="2800" dirty="0">
                <a:latin typeface="Times New Roman" panose="02020603050405020304" pitchFamily="18" charset="0"/>
              </a:rPr>
              <a:t>以内的误差， </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近似条件可写成</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有三个小惯性环节，其近似处理的表达式是</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近似的条件为</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44040"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034" name="Object 4"/>
          <p:cNvGraphicFramePr>
            <a:graphicFrameLocks noChangeAspect="1"/>
          </p:cNvGraphicFramePr>
          <p:nvPr/>
        </p:nvGraphicFramePr>
        <p:xfrm>
          <a:off x="4356100" y="2280866"/>
          <a:ext cx="1584325" cy="500062"/>
        </p:xfrm>
        <a:graphic>
          <a:graphicData uri="http://schemas.openxmlformats.org/presentationml/2006/ole">
            <mc:AlternateContent xmlns:mc="http://schemas.openxmlformats.org/markup-compatibility/2006">
              <mc:Choice xmlns:v="urn:schemas-microsoft-com:vml" Requires="v">
                <p:oleObj spid="_x0000_s42738" name="公式" r:id="rId1" imgW="723900" imgH="228600" progId="Equation.3">
                  <p:embed/>
                </p:oleObj>
              </mc:Choice>
              <mc:Fallback>
                <p:oleObj name="公式" r:id="rId1" imgW="723900" imgH="228600" progId="Equation.3">
                  <p:embed/>
                  <p:pic>
                    <p:nvPicPr>
                      <p:cNvPr id="0" name="图片 427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2280866"/>
                        <a:ext cx="158432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Rectangle 7"/>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035" name="Object 6"/>
          <p:cNvGraphicFramePr>
            <a:graphicFrameLocks noChangeAspect="1"/>
          </p:cNvGraphicFramePr>
          <p:nvPr/>
        </p:nvGraphicFramePr>
        <p:xfrm>
          <a:off x="6300192" y="2246031"/>
          <a:ext cx="1584325" cy="906463"/>
        </p:xfrm>
        <a:graphic>
          <a:graphicData uri="http://schemas.openxmlformats.org/presentationml/2006/ole">
            <mc:AlternateContent xmlns:mc="http://schemas.openxmlformats.org/markup-compatibility/2006">
              <mc:Choice xmlns:v="urn:schemas-microsoft-com:vml" Requires="v">
                <p:oleObj spid="_x0000_s42739" name="公式" r:id="rId3" imgW="800100" imgH="457200" progId="Equation.3">
                  <p:embed/>
                </p:oleObj>
              </mc:Choice>
              <mc:Fallback>
                <p:oleObj name="公式" r:id="rId3" imgW="800100" imgH="457200" progId="Equation.3">
                  <p:embed/>
                  <p:pic>
                    <p:nvPicPr>
                      <p:cNvPr id="0" name="图片 427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246031"/>
                        <a:ext cx="1584325"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036" name="Object 8"/>
          <p:cNvGraphicFramePr>
            <a:graphicFrameLocks noChangeAspect="1"/>
          </p:cNvGraphicFramePr>
          <p:nvPr/>
        </p:nvGraphicFramePr>
        <p:xfrm>
          <a:off x="3563888" y="3789040"/>
          <a:ext cx="5040312" cy="812800"/>
        </p:xfrm>
        <a:graphic>
          <a:graphicData uri="http://schemas.openxmlformats.org/presentationml/2006/ole">
            <mc:AlternateContent xmlns:mc="http://schemas.openxmlformats.org/markup-compatibility/2006">
              <mc:Choice xmlns:v="urn:schemas-microsoft-com:vml" Requires="v">
                <p:oleObj spid="_x0000_s42740" name="公式" r:id="rId5" imgW="2654300" imgH="431800" progId="Equation.3">
                  <p:embed/>
                </p:oleObj>
              </mc:Choice>
              <mc:Fallback>
                <p:oleObj name="公式" r:id="rId5" imgW="2654300" imgH="431800" progId="Equation.3">
                  <p:embed/>
                  <p:pic>
                    <p:nvPicPr>
                      <p:cNvPr id="0" name="图片 427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3789040"/>
                        <a:ext cx="5040312"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1"/>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037" name="Object 10"/>
          <p:cNvGraphicFramePr>
            <a:graphicFrameLocks noChangeAspect="1"/>
          </p:cNvGraphicFramePr>
          <p:nvPr/>
        </p:nvGraphicFramePr>
        <p:xfrm>
          <a:off x="827584" y="4581128"/>
          <a:ext cx="2952750" cy="901700"/>
        </p:xfrm>
        <a:graphic>
          <a:graphicData uri="http://schemas.openxmlformats.org/presentationml/2006/ole">
            <mc:AlternateContent xmlns:mc="http://schemas.openxmlformats.org/markup-compatibility/2006">
              <mc:Choice xmlns:v="urn:schemas-microsoft-com:vml" Requires="v">
                <p:oleObj spid="_x0000_s42741" name="公式" r:id="rId7" imgW="1586865" imgH="482600" progId="Equation.3">
                  <p:embed/>
                </p:oleObj>
              </mc:Choice>
              <mc:Fallback>
                <p:oleObj name="公式" r:id="rId7" imgW="1586865" imgH="482600" progId="Equation.3">
                  <p:embed/>
                  <p:pic>
                    <p:nvPicPr>
                      <p:cNvPr id="0" name="图片 427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4581128"/>
                        <a:ext cx="29527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611560" y="548680"/>
            <a:ext cx="8162925" cy="579437"/>
          </a:xfrm>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）高阶系统的降阶近似处理</a:t>
            </a:r>
            <a:endParaRPr lang="zh-CN" altLang="en-US" sz="3200" b="1" dirty="0">
              <a:latin typeface="Times New Roman" panose="02020603050405020304" pitchFamily="18" charset="0"/>
            </a:endParaRPr>
          </a:p>
        </p:txBody>
      </p:sp>
      <p:sp>
        <p:nvSpPr>
          <p:cNvPr id="45062" name="Rectangle 3"/>
          <p:cNvSpPr>
            <a:spLocks noGrp="1" noChangeArrowheads="1"/>
          </p:cNvSpPr>
          <p:nvPr>
            <p:ph type="body" sz="half" idx="1"/>
          </p:nvPr>
        </p:nvSpPr>
        <p:spPr>
          <a:xfrm>
            <a:off x="539552" y="1484784"/>
            <a:ext cx="7993063" cy="4692650"/>
          </a:xfrm>
        </p:spPr>
        <p:txBody>
          <a:bodyPr/>
          <a:lstStyle/>
          <a:p>
            <a:pPr eaLnBrk="1" hangingPunct="1"/>
            <a:r>
              <a:rPr lang="zh-CN" altLang="en-US" dirty="0">
                <a:latin typeface="Times New Roman" panose="02020603050405020304" pitchFamily="18" charset="0"/>
              </a:rPr>
              <a:t>三阶系统</a:t>
            </a:r>
            <a:endParaRPr lang="zh-CN" altLang="en-US" dirty="0">
              <a:latin typeface="Times New Roman" panose="02020603050405020304" pitchFamily="18" charset="0"/>
            </a:endParaRPr>
          </a:p>
          <a:p>
            <a:pPr eaLnBrk="1" hangingPunct="1"/>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sz="2800" i="1" dirty="0">
                <a:latin typeface="Times New Roman" panose="02020603050405020304" pitchFamily="18" charset="0"/>
              </a:rPr>
              <a:t>     </a:t>
            </a:r>
            <a:r>
              <a:rPr lang="en-US" altLang="zh-CN" sz="2800" i="1" dirty="0">
                <a:latin typeface="Times New Roman" panose="02020603050405020304" pitchFamily="18" charset="0"/>
              </a:rPr>
              <a:t>a</a:t>
            </a:r>
            <a:r>
              <a:rPr lang="zh-CN" altLang="en-US" sz="2800" dirty="0">
                <a:latin typeface="Times New Roman" panose="02020603050405020304" pitchFamily="18" charset="0"/>
              </a:rPr>
              <a:t>，</a:t>
            </a:r>
            <a:r>
              <a:rPr lang="en-US" altLang="zh-CN" sz="2800" i="1" dirty="0">
                <a:latin typeface="Times New Roman" panose="02020603050405020304" pitchFamily="18" charset="0"/>
              </a:rPr>
              <a:t>b</a:t>
            </a:r>
            <a:r>
              <a:rPr lang="zh-CN" altLang="en-US" sz="2800" dirty="0">
                <a:latin typeface="Times New Roman" panose="02020603050405020304" pitchFamily="18" charset="0"/>
              </a:rPr>
              <a:t>，</a:t>
            </a:r>
            <a:r>
              <a:rPr lang="en-US" altLang="zh-CN" sz="2800" i="1" dirty="0">
                <a:latin typeface="Times New Roman" panose="02020603050405020304" pitchFamily="18" charset="0"/>
              </a:rPr>
              <a:t>c</a:t>
            </a:r>
            <a:r>
              <a:rPr lang="zh-CN" altLang="en-US" sz="2800" dirty="0">
                <a:latin typeface="Times New Roman" panose="02020603050405020304" pitchFamily="18" charset="0"/>
              </a:rPr>
              <a:t>都是正数，且</a:t>
            </a:r>
            <a:r>
              <a:rPr lang="en-US" altLang="zh-CN" sz="2800" i="1" dirty="0" err="1">
                <a:latin typeface="Times New Roman" panose="02020603050405020304" pitchFamily="18" charset="0"/>
              </a:rPr>
              <a:t>bc</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a</a:t>
            </a:r>
            <a:r>
              <a:rPr lang="zh-CN" altLang="en-US" sz="2800" dirty="0">
                <a:latin typeface="Times New Roman" panose="02020603050405020304" pitchFamily="18" charset="0"/>
              </a:rPr>
              <a:t>，即系统是稳定的。</a:t>
            </a:r>
            <a:endParaRPr lang="zh-CN" altLang="en-US" sz="2800" dirty="0">
              <a:latin typeface="Times New Roman" panose="02020603050405020304" pitchFamily="18" charset="0"/>
            </a:endParaRPr>
          </a:p>
          <a:p>
            <a:pPr eaLnBrk="1" hangingPunct="1"/>
            <a:r>
              <a:rPr lang="zh-CN" altLang="en-US" dirty="0">
                <a:latin typeface="Times New Roman" panose="02020603050405020304" pitchFamily="18" charset="0"/>
              </a:rPr>
              <a:t>降阶处理：忽略高次项，得近似的一阶系统</a:t>
            </a:r>
            <a:endParaRPr lang="zh-CN" altLang="en-US" dirty="0">
              <a:latin typeface="Times New Roman" panose="02020603050405020304" pitchFamily="18" charset="0"/>
            </a:endParaRPr>
          </a:p>
          <a:p>
            <a:pPr eaLnBrk="1" hangingPunct="1"/>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近似条件 </a:t>
            </a:r>
            <a:endParaRPr lang="zh-CN" altLang="en-US" dirty="0">
              <a:latin typeface="Times New Roman" panose="02020603050405020304" pitchFamily="18" charset="0"/>
            </a:endParaRPr>
          </a:p>
          <a:p>
            <a:pPr eaLnBrk="1" hangingPunct="1"/>
            <a:endParaRPr lang="en-US" altLang="zh-CN" dirty="0">
              <a:latin typeface="Times New Roman" panose="02020603050405020304" pitchFamily="18" charset="0"/>
            </a:endParaRPr>
          </a:p>
        </p:txBody>
      </p:sp>
      <p:graphicFrame>
        <p:nvGraphicFramePr>
          <p:cNvPr id="45058" name="Object 4"/>
          <p:cNvGraphicFramePr>
            <a:graphicFrameLocks noGrp="1" noChangeAspect="1"/>
          </p:cNvGraphicFramePr>
          <p:nvPr>
            <p:ph sz="half" idx="2"/>
          </p:nvPr>
        </p:nvGraphicFramePr>
        <p:xfrm>
          <a:off x="2843808" y="1619250"/>
          <a:ext cx="3600450" cy="900113"/>
        </p:xfrm>
        <a:graphic>
          <a:graphicData uri="http://schemas.openxmlformats.org/presentationml/2006/ole">
            <mc:AlternateContent xmlns:mc="http://schemas.openxmlformats.org/markup-compatibility/2006">
              <mc:Choice xmlns:v="urn:schemas-microsoft-com:vml" Requires="v">
                <p:oleObj spid="_x0000_s43574" name="公式" r:id="rId1" imgW="1574800" imgH="393700" progId="Equation.3">
                  <p:embed/>
                </p:oleObj>
              </mc:Choice>
              <mc:Fallback>
                <p:oleObj name="公式" r:id="rId1" imgW="1574800" imgH="393700" progId="Equation.3">
                  <p:embed/>
                  <p:pic>
                    <p:nvPicPr>
                      <p:cNvPr id="0" name="图片 435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19250"/>
                        <a:ext cx="36004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Text Box 5"/>
          <p:cNvSpPr txBox="1">
            <a:spLocks noChangeArrowheads="1"/>
          </p:cNvSpPr>
          <p:nvPr/>
        </p:nvSpPr>
        <p:spPr bwMode="auto">
          <a:xfrm>
            <a:off x="7162800" y="2057400"/>
            <a:ext cx="105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a:solidFill>
                  <a:schemeClr val="tx1"/>
                </a:solidFill>
              </a:rPr>
              <a:t>(4-45)</a:t>
            </a:r>
            <a:r>
              <a:rPr lang="en-US" altLang="zh-CN" sz="2400">
                <a:solidFill>
                  <a:schemeClr val="tx1"/>
                </a:solidFill>
                <a:latin typeface="Tahoma" panose="020B0604030504040204" pitchFamily="34" charset="0"/>
              </a:rPr>
              <a:t> </a:t>
            </a:r>
            <a:endParaRPr lang="en-US" altLang="zh-CN" sz="2400">
              <a:solidFill>
                <a:schemeClr val="tx1"/>
              </a:solidFill>
              <a:latin typeface="Tahoma" panose="020B0604030504040204" pitchFamily="34" charset="0"/>
            </a:endParaRPr>
          </a:p>
        </p:txBody>
      </p:sp>
      <p:graphicFrame>
        <p:nvGraphicFramePr>
          <p:cNvPr id="45059" name="Object 6"/>
          <p:cNvGraphicFramePr>
            <a:graphicFrameLocks noChangeAspect="1"/>
          </p:cNvGraphicFramePr>
          <p:nvPr/>
        </p:nvGraphicFramePr>
        <p:xfrm>
          <a:off x="3419872" y="3513931"/>
          <a:ext cx="2016125" cy="908050"/>
        </p:xfrm>
        <a:graphic>
          <a:graphicData uri="http://schemas.openxmlformats.org/presentationml/2006/ole">
            <mc:AlternateContent xmlns:mc="http://schemas.openxmlformats.org/markup-compatibility/2006">
              <mc:Choice xmlns:v="urn:schemas-microsoft-com:vml" Requires="v">
                <p:oleObj spid="_x0000_s43575" name="公式" r:id="rId3" imgW="862965" imgH="393700" progId="Equation.3">
                  <p:embed/>
                </p:oleObj>
              </mc:Choice>
              <mc:Fallback>
                <p:oleObj name="公式" r:id="rId3" imgW="862965" imgH="393700" progId="Equation.3">
                  <p:embed/>
                  <p:pic>
                    <p:nvPicPr>
                      <p:cNvPr id="0" name="图片 435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3513931"/>
                        <a:ext cx="2016125"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Text Box 7"/>
          <p:cNvSpPr txBox="1">
            <a:spLocks noChangeArrowheads="1"/>
          </p:cNvSpPr>
          <p:nvPr/>
        </p:nvSpPr>
        <p:spPr bwMode="auto">
          <a:xfrm>
            <a:off x="7049467" y="3687117"/>
            <a:ext cx="105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dirty="0">
                <a:solidFill>
                  <a:schemeClr val="tx1"/>
                </a:solidFill>
              </a:rPr>
              <a:t>(4-46)</a:t>
            </a:r>
            <a:r>
              <a:rPr lang="en-US" altLang="zh-CN" sz="2400" dirty="0">
                <a:solidFill>
                  <a:schemeClr val="tx1"/>
                </a:solidFill>
                <a:latin typeface="Tahoma" panose="020B0604030504040204" pitchFamily="34" charset="0"/>
              </a:rPr>
              <a:t> </a:t>
            </a:r>
            <a:endParaRPr lang="en-US" altLang="zh-CN" sz="2400" dirty="0">
              <a:solidFill>
                <a:schemeClr val="tx1"/>
              </a:solidFill>
              <a:latin typeface="Tahoma" panose="020B0604030504040204" pitchFamily="34" charset="0"/>
            </a:endParaRPr>
          </a:p>
        </p:txBody>
      </p:sp>
      <p:graphicFrame>
        <p:nvGraphicFramePr>
          <p:cNvPr id="45060" name="Object 8"/>
          <p:cNvGraphicFramePr>
            <a:graphicFrameLocks noChangeAspect="1"/>
          </p:cNvGraphicFramePr>
          <p:nvPr/>
        </p:nvGraphicFramePr>
        <p:xfrm>
          <a:off x="2051720" y="4622006"/>
          <a:ext cx="2824162" cy="971550"/>
        </p:xfrm>
        <a:graphic>
          <a:graphicData uri="http://schemas.openxmlformats.org/presentationml/2006/ole">
            <mc:AlternateContent xmlns:mc="http://schemas.openxmlformats.org/markup-compatibility/2006">
              <mc:Choice xmlns:v="urn:schemas-microsoft-com:vml" Requires="v">
                <p:oleObj spid="_x0000_s43576" name="公式" r:id="rId5" imgW="1294765" imgH="444500" progId="Equation.3">
                  <p:embed/>
                </p:oleObj>
              </mc:Choice>
              <mc:Fallback>
                <p:oleObj name="公式" r:id="rId5" imgW="1294765" imgH="444500" progId="Equation.3">
                  <p:embed/>
                  <p:pic>
                    <p:nvPicPr>
                      <p:cNvPr id="0" name="图片 435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622006"/>
                        <a:ext cx="2824162"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Text Box 9"/>
          <p:cNvSpPr txBox="1">
            <a:spLocks noChangeArrowheads="1"/>
          </p:cNvSpPr>
          <p:nvPr/>
        </p:nvSpPr>
        <p:spPr bwMode="auto">
          <a:xfrm>
            <a:off x="7092280" y="4797152"/>
            <a:ext cx="105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dirty="0">
                <a:solidFill>
                  <a:schemeClr val="tx1"/>
                </a:solidFill>
              </a:rPr>
              <a:t>(4-47)</a:t>
            </a:r>
            <a:r>
              <a:rPr lang="en-US" altLang="zh-CN" sz="2400" dirty="0">
                <a:solidFill>
                  <a:schemeClr val="tx1"/>
                </a:solidFill>
                <a:latin typeface="Tahoma" panose="020B0604030504040204" pitchFamily="34" charset="0"/>
              </a:rPr>
              <a:t> </a:t>
            </a:r>
            <a:endParaRPr lang="en-US" altLang="zh-CN" sz="2400" dirty="0">
              <a:solidFill>
                <a:schemeClr val="tx1"/>
              </a:solidFill>
              <a:latin typeface="Tahoma" panose="020B060403050404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2"/>
          <p:cNvSpPr>
            <a:spLocks noGrp="1" noChangeArrowheads="1"/>
          </p:cNvSpPr>
          <p:nvPr>
            <p:ph type="title"/>
          </p:nvPr>
        </p:nvSpPr>
        <p:spPr>
          <a:xfrm>
            <a:off x="490537" y="548680"/>
            <a:ext cx="8162925" cy="579438"/>
          </a:xfrm>
        </p:spPr>
        <p:txBody>
          <a:bodyPr/>
          <a:lstStyle/>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3</a:t>
            </a:r>
            <a:r>
              <a:rPr lang="zh-CN" altLang="en-US" sz="3200" b="1" dirty="0">
                <a:latin typeface="Times New Roman" panose="02020603050405020304" pitchFamily="18" charset="0"/>
              </a:rPr>
              <a:t>）低频段大惯性环节的近似处理</a:t>
            </a:r>
            <a:endParaRPr lang="zh-CN" altLang="en-US" sz="3200" b="1" dirty="0">
              <a:latin typeface="Times New Roman" panose="02020603050405020304" pitchFamily="18" charset="0"/>
            </a:endParaRPr>
          </a:p>
        </p:txBody>
      </p:sp>
      <p:sp>
        <p:nvSpPr>
          <p:cNvPr id="46088" name="Rectangle 3"/>
          <p:cNvSpPr>
            <a:spLocks noGrp="1" noChangeArrowheads="1"/>
          </p:cNvSpPr>
          <p:nvPr>
            <p:ph idx="1"/>
          </p:nvPr>
        </p:nvSpPr>
        <p:spPr/>
        <p:txBody>
          <a:bodyPr/>
          <a:lstStyle/>
          <a:p>
            <a:pPr eaLnBrk="1" hangingPunct="1"/>
            <a:r>
              <a:rPr lang="zh-CN" altLang="en-US" sz="2400" dirty="0"/>
              <a:t>当系统中存在一个时间常数特别大的惯性环节时，可以近似地将它看成是积分环节。 </a:t>
            </a:r>
            <a:endParaRPr lang="zh-CN" altLang="en-US" sz="2400" dirty="0"/>
          </a:p>
          <a:p>
            <a:pPr eaLnBrk="1" hangingPunct="1"/>
            <a:endParaRPr lang="zh-CN" altLang="en-US" sz="2400" dirty="0"/>
          </a:p>
          <a:p>
            <a:pPr eaLnBrk="1" hangingPunct="1"/>
            <a:endParaRPr lang="zh-CN" altLang="en-US" sz="2400" dirty="0"/>
          </a:p>
          <a:p>
            <a:pPr eaLnBrk="1" hangingPunct="1"/>
            <a:r>
              <a:rPr lang="zh-CN" altLang="en-US" sz="2400" dirty="0"/>
              <a:t>大惯性环节的频率特性为 </a:t>
            </a:r>
            <a:endParaRPr lang="zh-CN" altLang="en-US" sz="2400" dirty="0"/>
          </a:p>
          <a:p>
            <a:pPr eaLnBrk="1" hangingPunct="1"/>
            <a:endParaRPr lang="zh-CN" altLang="en-US" sz="2400" dirty="0"/>
          </a:p>
          <a:p>
            <a:pPr eaLnBrk="1" hangingPunct="1"/>
            <a:r>
              <a:rPr lang="zh-CN" altLang="en-US" sz="2400" dirty="0"/>
              <a:t>近似成积分环节，其幅值应近似为 </a:t>
            </a:r>
            <a:endParaRPr lang="zh-CN" altLang="en-US" sz="2400" dirty="0"/>
          </a:p>
          <a:p>
            <a:pPr eaLnBrk="1" hangingPunct="1"/>
            <a:endParaRPr lang="zh-CN" altLang="en-US" sz="2400" dirty="0"/>
          </a:p>
          <a:p>
            <a:pPr eaLnBrk="1" hangingPunct="1"/>
            <a:r>
              <a:rPr lang="zh-CN" altLang="en-US" sz="2400" dirty="0"/>
              <a:t>近似条件是： </a:t>
            </a:r>
            <a:endParaRPr lang="zh-CN" altLang="en-US" sz="2400" dirty="0"/>
          </a:p>
        </p:txBody>
      </p:sp>
      <p:sp>
        <p:nvSpPr>
          <p:cNvPr id="46089"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2" name="Object 6"/>
          <p:cNvGraphicFramePr>
            <a:graphicFrameLocks noChangeAspect="1"/>
          </p:cNvGraphicFramePr>
          <p:nvPr/>
        </p:nvGraphicFramePr>
        <p:xfrm>
          <a:off x="2411760" y="2132856"/>
          <a:ext cx="719138" cy="684213"/>
        </p:xfrm>
        <a:graphic>
          <a:graphicData uri="http://schemas.openxmlformats.org/presentationml/2006/ole">
            <mc:AlternateContent xmlns:mc="http://schemas.openxmlformats.org/markup-compatibility/2006">
              <mc:Choice xmlns:v="urn:schemas-microsoft-com:vml" Requires="v">
                <p:oleObj spid="_x0000_s44974" name="公式" r:id="rId1" imgW="405765" imgH="393065" progId="Equation.3">
                  <p:embed/>
                </p:oleObj>
              </mc:Choice>
              <mc:Fallback>
                <p:oleObj name="公式" r:id="rId1" imgW="405765" imgH="393065" progId="Equation.3">
                  <p:embed/>
                  <p:pic>
                    <p:nvPicPr>
                      <p:cNvPr id="0" name="图片 449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719138"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3" name="Object 8"/>
          <p:cNvGraphicFramePr>
            <a:graphicFrameLocks noChangeAspect="1"/>
          </p:cNvGraphicFramePr>
          <p:nvPr/>
        </p:nvGraphicFramePr>
        <p:xfrm>
          <a:off x="4572000" y="2097484"/>
          <a:ext cx="403225" cy="719138"/>
        </p:xfrm>
        <a:graphic>
          <a:graphicData uri="http://schemas.openxmlformats.org/presentationml/2006/ole">
            <mc:AlternateContent xmlns:mc="http://schemas.openxmlformats.org/markup-compatibility/2006">
              <mc:Choice xmlns:v="urn:schemas-microsoft-com:vml" Requires="v">
                <p:oleObj spid="_x0000_s44975" name="公式" r:id="rId3" imgW="215900" imgH="393065" progId="Equation.3">
                  <p:embed/>
                </p:oleObj>
              </mc:Choice>
              <mc:Fallback>
                <p:oleObj name="公式" r:id="rId3" imgW="215900" imgH="393065" progId="Equation.3">
                  <p:embed/>
                  <p:pic>
                    <p:nvPicPr>
                      <p:cNvPr id="0" name="图片 449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97484"/>
                        <a:ext cx="403225"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AutoShape 10"/>
          <p:cNvSpPr>
            <a:spLocks noChangeArrowheads="1"/>
          </p:cNvSpPr>
          <p:nvPr/>
        </p:nvSpPr>
        <p:spPr bwMode="auto">
          <a:xfrm>
            <a:off x="3416300" y="2276872"/>
            <a:ext cx="647700" cy="360363"/>
          </a:xfrm>
          <a:prstGeom prst="rightArrow">
            <a:avLst>
              <a:gd name="adj1" fmla="val 50000"/>
              <a:gd name="adj2" fmla="val 44934"/>
            </a:avLst>
          </a:prstGeom>
          <a:solidFill>
            <a:schemeClr val="accent1"/>
          </a:solidFill>
          <a:ln w="9525">
            <a:solidFill>
              <a:schemeClr val="tx1"/>
            </a:solidFill>
            <a:miter lim="800000"/>
          </a:ln>
        </p:spPr>
        <p:txBody>
          <a:bodyPr wrap="none"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2" name="Rectangle 12"/>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4" name="Object 11"/>
          <p:cNvGraphicFramePr>
            <a:graphicFrameLocks noChangeAspect="1"/>
          </p:cNvGraphicFramePr>
          <p:nvPr/>
        </p:nvGraphicFramePr>
        <p:xfrm>
          <a:off x="4716016" y="2860675"/>
          <a:ext cx="3671888" cy="746125"/>
        </p:xfrm>
        <a:graphic>
          <a:graphicData uri="http://schemas.openxmlformats.org/presentationml/2006/ole">
            <mc:AlternateContent xmlns:mc="http://schemas.openxmlformats.org/markup-compatibility/2006">
              <mc:Choice xmlns:v="urn:schemas-microsoft-com:vml" Requires="v">
                <p:oleObj spid="_x0000_s44976" name="公式" r:id="rId5" imgW="2197100" imgH="444500" progId="Equation.3">
                  <p:embed/>
                </p:oleObj>
              </mc:Choice>
              <mc:Fallback>
                <p:oleObj name="公式" r:id="rId5" imgW="2197100" imgH="444500" progId="Equation.3">
                  <p:embed/>
                  <p:pic>
                    <p:nvPicPr>
                      <p:cNvPr id="0" name="图片 449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2860675"/>
                        <a:ext cx="3671888"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3" name="Rectangle 14"/>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5" name="Object 13"/>
          <p:cNvGraphicFramePr>
            <a:graphicFrameLocks noChangeAspect="1"/>
          </p:cNvGraphicFramePr>
          <p:nvPr/>
        </p:nvGraphicFramePr>
        <p:xfrm>
          <a:off x="6012160" y="3789040"/>
          <a:ext cx="1727200" cy="693737"/>
        </p:xfrm>
        <a:graphic>
          <a:graphicData uri="http://schemas.openxmlformats.org/presentationml/2006/ole">
            <mc:AlternateContent xmlns:mc="http://schemas.openxmlformats.org/markup-compatibility/2006">
              <mc:Choice xmlns:v="urn:schemas-microsoft-com:vml" Requires="v">
                <p:oleObj spid="_x0000_s44977" name="公式" r:id="rId7" imgW="1116965" imgH="444500" progId="Equation.3">
                  <p:embed/>
                </p:oleObj>
              </mc:Choice>
              <mc:Fallback>
                <p:oleObj name="公式" r:id="rId7" imgW="1116965" imgH="444500" progId="Equation.3">
                  <p:embed/>
                  <p:pic>
                    <p:nvPicPr>
                      <p:cNvPr id="0" name="图片 449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3789040"/>
                        <a:ext cx="1727200"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4" name="Rectangle 1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6" name="Object 15"/>
          <p:cNvGraphicFramePr>
            <a:graphicFrameLocks noChangeAspect="1"/>
          </p:cNvGraphicFramePr>
          <p:nvPr/>
        </p:nvGraphicFramePr>
        <p:xfrm>
          <a:off x="3276600" y="5300663"/>
          <a:ext cx="1079500" cy="850900"/>
        </p:xfrm>
        <a:graphic>
          <a:graphicData uri="http://schemas.openxmlformats.org/presentationml/2006/ole">
            <mc:AlternateContent xmlns:mc="http://schemas.openxmlformats.org/markup-compatibility/2006">
              <mc:Choice xmlns:v="urn:schemas-microsoft-com:vml" Requires="v">
                <p:oleObj spid="_x0000_s44978" name="公式" r:id="rId9" imgW="495300" imgH="393700" progId="Equation.3">
                  <p:embed/>
                </p:oleObj>
              </mc:Choice>
              <mc:Fallback>
                <p:oleObj name="公式" r:id="rId9" imgW="495300" imgH="393700" progId="Equation.3">
                  <p:embed/>
                  <p:pic>
                    <p:nvPicPr>
                      <p:cNvPr id="0" name="图片 449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5300663"/>
                        <a:ext cx="10795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5" name="Rectangle 17"/>
          <p:cNvSpPr>
            <a:spLocks noChangeArrowheads="1"/>
          </p:cNvSpPr>
          <p:nvPr/>
        </p:nvSpPr>
        <p:spPr bwMode="auto">
          <a:xfrm>
            <a:off x="5219700" y="5589588"/>
            <a:ext cx="88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tx1"/>
                </a:solidFill>
              </a:rPr>
              <a:t>(4-48) </a:t>
            </a:r>
            <a:endParaRPr lang="en-US" altLang="zh-C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zh-CN" altLang="en-US" sz="3200" dirty="0">
                <a:latin typeface="宋体" panose="02010600030101010101" pitchFamily="2" charset="-122"/>
              </a:rPr>
              <a:t>转速、电流反馈控制直流调速系统原理图</a:t>
            </a:r>
            <a:br>
              <a:rPr lang="zh-CN" altLang="en-US" sz="3200" dirty="0">
                <a:latin typeface="宋体" panose="02010600030101010101" pitchFamily="2" charset="-122"/>
              </a:rPr>
            </a:br>
            <a:endParaRPr lang="zh-CN" altLang="en-US" sz="3200" dirty="0"/>
          </a:p>
        </p:txBody>
      </p:sp>
      <p:sp>
        <p:nvSpPr>
          <p:cNvPr id="5124" name="内容占位符 2"/>
          <p:cNvSpPr>
            <a:spLocks noGrp="1"/>
          </p:cNvSpPr>
          <p:nvPr>
            <p:ph idx="1"/>
          </p:nvPr>
        </p:nvSpPr>
        <p:spPr/>
        <p:txBody>
          <a:bodyPr/>
          <a:lstStyle/>
          <a:p>
            <a:endParaRPr lang="zh-CN" altLang="en-US"/>
          </a:p>
        </p:txBody>
      </p:sp>
      <p:sp>
        <p:nvSpPr>
          <p:cNvPr id="51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6" name="Text Box 191"/>
          <p:cNvSpPr txBox="1">
            <a:spLocks noChangeArrowheads="1"/>
          </p:cNvSpPr>
          <p:nvPr/>
        </p:nvSpPr>
        <p:spPr bwMode="auto">
          <a:xfrm>
            <a:off x="1285875" y="1857375"/>
            <a:ext cx="7500938" cy="4391025"/>
          </a:xfrm>
          <a:prstGeom prst="rect">
            <a:avLst/>
          </a:prstGeom>
          <a:solidFill>
            <a:srgbClr val="FFFFFF"/>
          </a:solidFill>
          <a:ln w="9525">
            <a:solidFill>
              <a:srgbClr val="000000"/>
            </a:solidFill>
            <a:miter lim="800000"/>
          </a:ln>
        </p:spPr>
        <p:txBody>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en-US" altLang="zh-CN" sz="10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sz="900"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12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ChangeAspect="1"/>
          </p:cNvGraphicFramePr>
          <p:nvPr/>
        </p:nvGraphicFramePr>
        <p:xfrm>
          <a:off x="1643063" y="1928813"/>
          <a:ext cx="7038975" cy="3714750"/>
        </p:xfrm>
        <a:graphic>
          <a:graphicData uri="http://schemas.openxmlformats.org/presentationml/2006/ole">
            <mc:AlternateContent xmlns:mc="http://schemas.openxmlformats.org/markup-compatibility/2006">
              <mc:Choice xmlns:v="urn:schemas-microsoft-com:vml" Requires="v">
                <p:oleObj spid="_x0000_s3262" name="" r:id="rId1" imgW="4356100" imgH="2246630" progId="Visio.Drawing.11">
                  <p:embed/>
                </p:oleObj>
              </mc:Choice>
              <mc:Fallback>
                <p:oleObj name="" r:id="rId1" imgW="4356100" imgH="2246630" progId="Visio.Drawing.11">
                  <p:embed/>
                  <p:pic>
                    <p:nvPicPr>
                      <p:cNvPr id="0" name="图片 32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928813"/>
                        <a:ext cx="7038975" cy="371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a:xfrm>
            <a:off x="660400" y="657225"/>
            <a:ext cx="8483600" cy="647700"/>
          </a:xfrm>
        </p:spPr>
        <p:txBody>
          <a:bodyPr/>
          <a:lstStyle/>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图</a:t>
            </a:r>
            <a:r>
              <a:rPr lang="en-US" altLang="zh-CN" sz="2800" dirty="0">
                <a:latin typeface="Times New Roman" panose="02020603050405020304" pitchFamily="18" charset="0"/>
              </a:rPr>
              <a:t>4-19  </a:t>
            </a:r>
            <a:r>
              <a:rPr lang="zh-CN" altLang="en-US" sz="2800" dirty="0">
                <a:latin typeface="Times New Roman" panose="02020603050405020304" pitchFamily="18" charset="0"/>
              </a:rPr>
              <a:t>低频段大惯性环节近似处理对频率特性的影响</a:t>
            </a:r>
            <a:endParaRPr lang="zh-CN" altLang="en-US" sz="2800" dirty="0">
              <a:latin typeface="Times New Roman" panose="02020603050405020304" pitchFamily="18" charset="0"/>
            </a:endParaRPr>
          </a:p>
        </p:txBody>
      </p:sp>
      <p:sp>
        <p:nvSpPr>
          <p:cNvPr id="141315" name="Rectangle 4"/>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1316" name="Text Box 8"/>
          <p:cNvSpPr txBox="1">
            <a:spLocks noChangeArrowheads="1"/>
          </p:cNvSpPr>
          <p:nvPr/>
        </p:nvSpPr>
        <p:spPr bwMode="auto">
          <a:xfrm>
            <a:off x="1619250" y="5589588"/>
            <a:ext cx="2376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这种近似处理只适用于分析动态性能 </a:t>
            </a:r>
            <a:endParaRPr lang="zh-CN" altLang="en-US">
              <a:solidFill>
                <a:schemeClr val="tx1"/>
              </a:solidFill>
            </a:endParaRPr>
          </a:p>
        </p:txBody>
      </p:sp>
      <p:pic>
        <p:nvPicPr>
          <p:cNvPr id="141317" name="Picture 9" descr="03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801813"/>
            <a:ext cx="712787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8" name="AutoShape 6"/>
          <p:cNvSpPr>
            <a:spLocks noChangeArrowheads="1"/>
          </p:cNvSpPr>
          <p:nvPr/>
        </p:nvSpPr>
        <p:spPr bwMode="auto">
          <a:xfrm>
            <a:off x="4166841" y="1124768"/>
            <a:ext cx="3529012" cy="1008063"/>
          </a:xfrm>
          <a:prstGeom prst="wedgeRoundRectCallout">
            <a:avLst>
              <a:gd name="adj1" fmla="val -108301"/>
              <a:gd name="adj2" fmla="val 126222"/>
              <a:gd name="adj3" fmla="val 16667"/>
            </a:avLst>
          </a:prstGeom>
          <a:solidFill>
            <a:schemeClr val="accent1"/>
          </a:solidFill>
          <a:ln w="9525">
            <a:solidFill>
              <a:schemeClr val="folHlink"/>
            </a:solidFill>
            <a:miter lim="800000"/>
          </a:ln>
        </p:spPr>
        <p:txBody>
          <a:bodyPr anchor="ct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t>在低频段，把特性</a:t>
            </a:r>
            <a:r>
              <a:rPr lang="en-US" altLang="zh-CN" sz="2800" dirty="0"/>
              <a:t>a</a:t>
            </a:r>
            <a:r>
              <a:rPr lang="zh-CN" altLang="en-US" sz="2800" dirty="0"/>
              <a:t>近似地看成特性</a:t>
            </a:r>
            <a:r>
              <a:rPr lang="en-US" altLang="zh-CN" sz="2800" dirty="0"/>
              <a:t>b</a:t>
            </a:r>
            <a:r>
              <a:rPr lang="zh-CN" altLang="en-US" sz="2800" dirty="0"/>
              <a:t>。  </a:t>
            </a:r>
            <a:endParaRPr lang="zh-CN" alt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395288" y="4869160"/>
            <a:ext cx="8628062" cy="792162"/>
          </a:xfrm>
        </p:spPr>
        <p:txBody>
          <a:bodyPr/>
          <a:lstStyle/>
          <a:p>
            <a:pPr algn="ctr" eaLnBrk="1" hangingPunct="1">
              <a:buFont typeface="Wingdings" panose="05000000000000000000" pitchFamily="2" charset="2"/>
              <a:buNone/>
            </a:pP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oi</a:t>
            </a:r>
            <a:r>
              <a:rPr lang="en-US" altLang="zh-CN" sz="2000" dirty="0">
                <a:latin typeface="Times New Roman" panose="02020603050405020304" pitchFamily="18" charset="0"/>
              </a:rPr>
              <a:t>——</a:t>
            </a:r>
            <a:r>
              <a:rPr lang="zh-CN" altLang="en-US" sz="2000" dirty="0">
                <a:latin typeface="Times New Roman" panose="02020603050405020304" pitchFamily="18" charset="0"/>
              </a:rPr>
              <a:t>电流反馈滤波时间常数； </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on</a:t>
            </a:r>
            <a:r>
              <a:rPr lang="en-US" altLang="zh-CN" sz="2000" dirty="0">
                <a:latin typeface="Times New Roman" panose="02020603050405020304" pitchFamily="18" charset="0"/>
              </a:rPr>
              <a:t>——</a:t>
            </a:r>
            <a:r>
              <a:rPr lang="zh-CN" altLang="en-US" sz="2000" dirty="0">
                <a:latin typeface="Times New Roman" panose="02020603050405020304" pitchFamily="18" charset="0"/>
              </a:rPr>
              <a:t>转速反馈滤波时间常数</a:t>
            </a:r>
            <a:endParaRPr lang="zh-CN" altLang="en-US" sz="2000" dirty="0">
              <a:latin typeface="Times New Roman" panose="02020603050405020304" pitchFamily="18" charset="0"/>
            </a:endParaRPr>
          </a:p>
        </p:txBody>
      </p:sp>
      <p:sp>
        <p:nvSpPr>
          <p:cNvPr id="143363" name="Rectangle 3"/>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364" name="Text Box 7"/>
          <p:cNvSpPr txBox="1">
            <a:spLocks noChangeArrowheads="1"/>
          </p:cNvSpPr>
          <p:nvPr/>
        </p:nvSpPr>
        <p:spPr bwMode="auto">
          <a:xfrm>
            <a:off x="1116013" y="5661248"/>
            <a:ext cx="712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图</a:t>
            </a:r>
            <a:r>
              <a:rPr lang="en-US" altLang="zh-CN" sz="2400">
                <a:solidFill>
                  <a:schemeClr val="tx1"/>
                </a:solidFill>
              </a:rPr>
              <a:t>4-20  </a:t>
            </a:r>
            <a:r>
              <a:rPr lang="zh-CN" altLang="en-US" sz="2400">
                <a:solidFill>
                  <a:schemeClr val="tx1"/>
                </a:solidFill>
              </a:rPr>
              <a:t>双闭环调速系统的动态结构图</a:t>
            </a:r>
            <a:endParaRPr lang="zh-CN" altLang="en-US" sz="2400">
              <a:solidFill>
                <a:schemeClr val="tx1"/>
              </a:solidFill>
            </a:endParaRPr>
          </a:p>
        </p:txBody>
      </p:sp>
      <p:pic>
        <p:nvPicPr>
          <p:cNvPr id="143365" name="Picture 8" descr="03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463" y="2141538"/>
            <a:ext cx="882015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468313" y="404813"/>
            <a:ext cx="8162925" cy="1190625"/>
          </a:xfrm>
        </p:spPr>
        <p:txBody>
          <a:bodyPr/>
          <a:lstStyle/>
          <a:p>
            <a:pPr eaLnBrk="1" hangingPunct="1"/>
            <a:r>
              <a:rPr lang="en-US" altLang="zh-CN" sz="3600" b="1" dirty="0">
                <a:latin typeface="Times New Roman" panose="02020603050405020304" pitchFamily="18" charset="0"/>
              </a:rPr>
              <a:t>4.3.4  </a:t>
            </a:r>
            <a:r>
              <a:rPr lang="zh-CN" altLang="en-US" sz="3600" b="1" dirty="0">
                <a:latin typeface="Times New Roman" panose="02020603050405020304" pitchFamily="18" charset="0"/>
              </a:rPr>
              <a:t>按工程设计方法设计转速、电流反馈控制直流调速系统的调节器</a:t>
            </a:r>
            <a:endParaRPr lang="zh-CN" altLang="en-US" sz="3600" b="1"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双闭环调节器设计</a:t>
            </a:r>
            <a:endParaRPr lang="zh-CN" altLang="en-US" dirty="0"/>
          </a:p>
        </p:txBody>
      </p:sp>
      <p:sp>
        <p:nvSpPr>
          <p:cNvPr id="3" name="内容占位符 2"/>
          <p:cNvSpPr>
            <a:spLocks noGrp="1"/>
          </p:cNvSpPr>
          <p:nvPr>
            <p:ph idx="1"/>
          </p:nvPr>
        </p:nvSpPr>
        <p:spPr/>
        <p:txBody>
          <a:bodyPr/>
          <a:lstStyle/>
          <a:p>
            <a:r>
              <a:rPr lang="zh-CN" altLang="en-US" dirty="0"/>
              <a:t>两个调节器，应当先设计哪一个？</a:t>
            </a:r>
            <a:endParaRPr lang="en-US" altLang="zh-CN" dirty="0"/>
          </a:p>
          <a:p>
            <a:r>
              <a:rPr lang="zh-CN" altLang="en-US" dirty="0"/>
              <a:t>依据什么标准来设计？</a:t>
            </a:r>
            <a:endParaRPr lang="en-US" altLang="zh-CN" dirty="0"/>
          </a:p>
          <a:p>
            <a:r>
              <a:rPr lang="zh-CN" altLang="en-US" dirty="0"/>
              <a:t>每个调节器两个参数，怎么设计？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68313" y="404813"/>
            <a:ext cx="8162925" cy="1190625"/>
          </a:xfrm>
        </p:spPr>
        <p:txBody>
          <a:bodyPr/>
          <a:lstStyle/>
          <a:p>
            <a:pPr eaLnBrk="1" hangingPunct="1"/>
            <a:r>
              <a:rPr lang="en-US" altLang="zh-CN" sz="3200" b="1" dirty="0">
                <a:latin typeface="Times New Roman" panose="02020603050405020304" pitchFamily="18" charset="0"/>
              </a:rPr>
              <a:t>4.3.4  </a:t>
            </a:r>
            <a:r>
              <a:rPr lang="zh-CN" altLang="en-US" sz="3200" b="1" dirty="0">
                <a:latin typeface="Times New Roman" panose="02020603050405020304" pitchFamily="18" charset="0"/>
              </a:rPr>
              <a:t>按工程设计方法设计转速、电流反馈控制直流调速系统的调节器</a:t>
            </a:r>
            <a:endParaRPr lang="zh-CN" altLang="en-US" sz="3200" b="1" dirty="0">
              <a:latin typeface="Times New Roman" panose="02020603050405020304" pitchFamily="18" charset="0"/>
            </a:endParaRPr>
          </a:p>
        </p:txBody>
      </p:sp>
      <p:sp>
        <p:nvSpPr>
          <p:cNvPr id="142339" name="Rectangle 3"/>
          <p:cNvSpPr>
            <a:spLocks noGrp="1" noChangeArrowheads="1"/>
          </p:cNvSpPr>
          <p:nvPr>
            <p:ph idx="1"/>
          </p:nvPr>
        </p:nvSpPr>
        <p:spPr>
          <a:xfrm>
            <a:off x="611560" y="1772816"/>
            <a:ext cx="7848600" cy="4829175"/>
          </a:xfrm>
        </p:spPr>
        <p:txBody>
          <a:bodyPr/>
          <a:lstStyle/>
          <a:p>
            <a:pPr eaLnBrk="1" hangingPunct="1">
              <a:lnSpc>
                <a:spcPct val="90000"/>
              </a:lnSpc>
            </a:pPr>
            <a:r>
              <a:rPr lang="zh-CN" altLang="en-US" sz="2800" dirty="0"/>
              <a:t>先</a:t>
            </a:r>
            <a:r>
              <a:rPr lang="zh-CN" altLang="en-US" sz="2800" dirty="0">
                <a:solidFill>
                  <a:srgbClr val="FF0000"/>
                </a:solidFill>
              </a:rPr>
              <a:t>内环后外环</a:t>
            </a:r>
            <a:r>
              <a:rPr lang="zh-CN" altLang="en-US" sz="2800" dirty="0"/>
              <a:t>。</a:t>
            </a:r>
            <a:endParaRPr lang="zh-CN" altLang="en-US" sz="2800" dirty="0"/>
          </a:p>
          <a:p>
            <a:pPr eaLnBrk="1" hangingPunct="1">
              <a:lnSpc>
                <a:spcPct val="90000"/>
              </a:lnSpc>
            </a:pPr>
            <a:r>
              <a:rPr lang="zh-CN" altLang="en-US" sz="2800" dirty="0"/>
              <a:t>先从电流环（内环）开始，工程简化</a:t>
            </a:r>
            <a:endParaRPr lang="en-US" altLang="zh-CN" sz="2800" dirty="0"/>
          </a:p>
          <a:p>
            <a:pPr eaLnBrk="1" hangingPunct="1">
              <a:lnSpc>
                <a:spcPct val="90000"/>
              </a:lnSpc>
            </a:pPr>
            <a:r>
              <a:rPr lang="zh-CN" altLang="en-US" sz="2800" dirty="0"/>
              <a:t>根据</a:t>
            </a:r>
            <a:r>
              <a:rPr lang="zh-CN" altLang="en-US" sz="2800" dirty="0">
                <a:solidFill>
                  <a:srgbClr val="FF0000"/>
                </a:solidFill>
              </a:rPr>
              <a:t>电流环的控制要求</a:t>
            </a:r>
            <a:r>
              <a:rPr lang="zh-CN" altLang="en-US" sz="2800" dirty="0"/>
              <a:t>确定把它校正成哪一类典型系统，</a:t>
            </a:r>
            <a:endParaRPr lang="zh-CN" altLang="en-US" sz="2800" dirty="0"/>
          </a:p>
          <a:p>
            <a:pPr eaLnBrk="1" hangingPunct="1">
              <a:lnSpc>
                <a:spcPct val="90000"/>
              </a:lnSpc>
            </a:pPr>
            <a:r>
              <a:rPr lang="zh-CN" altLang="en-US" sz="2800" dirty="0"/>
              <a:t>按照控制对象确定电流调节器的类型，按</a:t>
            </a:r>
            <a:r>
              <a:rPr lang="zh-CN" altLang="en-US" sz="2800" dirty="0">
                <a:solidFill>
                  <a:srgbClr val="FF0000"/>
                </a:solidFill>
              </a:rPr>
              <a:t>动态性能指标</a:t>
            </a:r>
            <a:r>
              <a:rPr lang="zh-CN" altLang="en-US" sz="2800" dirty="0"/>
              <a:t>要求确定电流调节器的参数。</a:t>
            </a:r>
            <a:endParaRPr lang="zh-CN" altLang="en-US" sz="2800" dirty="0"/>
          </a:p>
          <a:p>
            <a:pPr eaLnBrk="1" hangingPunct="1">
              <a:lnSpc>
                <a:spcPct val="90000"/>
              </a:lnSpc>
            </a:pPr>
            <a:r>
              <a:rPr lang="zh-CN" altLang="en-US" sz="2800" dirty="0"/>
              <a:t>电流环设计完成后，把电流环等效成</a:t>
            </a:r>
            <a:r>
              <a:rPr lang="zh-CN" altLang="en-US" sz="2800" dirty="0">
                <a:solidFill>
                  <a:srgbClr val="FF0000"/>
                </a:solidFill>
              </a:rPr>
              <a:t>转速环（外环）中的一个环节</a:t>
            </a:r>
            <a:r>
              <a:rPr lang="zh-CN" altLang="en-US" sz="2800" dirty="0"/>
              <a:t>，再用同样的方法设计转速环。</a:t>
            </a:r>
            <a:endParaRPr lang="zh-CN" alt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539552" y="548680"/>
            <a:ext cx="8162925" cy="641350"/>
          </a:xfrm>
        </p:spPr>
        <p:txBody>
          <a:bodyPr/>
          <a:lstStyle/>
          <a:p>
            <a:pPr eaLnBrk="1" hangingPunct="1"/>
            <a:r>
              <a:rPr lang="en-US" altLang="zh-CN" sz="3200" b="1" dirty="0">
                <a:latin typeface="Times New Roman" panose="02020603050405020304" pitchFamily="18" charset="0"/>
              </a:rPr>
              <a:t>1</a:t>
            </a:r>
            <a:r>
              <a:rPr lang="zh-CN" altLang="en-US" sz="3200" b="1" dirty="0">
                <a:latin typeface="Times New Roman" panose="02020603050405020304" pitchFamily="18" charset="0"/>
              </a:rPr>
              <a:t>．电流调节器的设计</a:t>
            </a:r>
            <a:endParaRPr lang="zh-CN" altLang="en-US" sz="3200" b="1" dirty="0">
              <a:latin typeface="Times New Roman" panose="02020603050405020304" pitchFamily="18" charset="0"/>
            </a:endParaRPr>
          </a:p>
        </p:txBody>
      </p:sp>
      <p:sp>
        <p:nvSpPr>
          <p:cNvPr id="47109" name="Rectangle 3"/>
          <p:cNvSpPr>
            <a:spLocks noGrp="1" noChangeArrowheads="1"/>
          </p:cNvSpPr>
          <p:nvPr>
            <p:ph idx="1"/>
          </p:nvPr>
        </p:nvSpPr>
        <p:spPr/>
        <p:txBody>
          <a:bodyPr/>
          <a:lstStyle/>
          <a:p>
            <a:pPr eaLnBrk="1" hangingPunct="1">
              <a:lnSpc>
                <a:spcPct val="80000"/>
              </a:lnSpc>
              <a:spcBef>
                <a:spcPts val="1200"/>
              </a:spcBef>
            </a:pPr>
            <a:r>
              <a:rPr lang="zh-CN" altLang="en-US" sz="2800" dirty="0">
                <a:latin typeface="Times New Roman" panose="02020603050405020304" pitchFamily="18" charset="0"/>
              </a:rPr>
              <a:t>反电动势与电流反馈的作用相互交叉，相对电流变化，是一种变化缓慢的扰动。 </a:t>
            </a:r>
            <a:endParaRPr lang="zh-CN" altLang="en-US" sz="2800" dirty="0">
              <a:latin typeface="Times New Roman" panose="02020603050405020304" pitchFamily="18" charset="0"/>
            </a:endParaRPr>
          </a:p>
          <a:p>
            <a:pPr eaLnBrk="1" hangingPunct="1">
              <a:lnSpc>
                <a:spcPct val="80000"/>
              </a:lnSpc>
              <a:spcBef>
                <a:spcPts val="1200"/>
              </a:spcBef>
            </a:pPr>
            <a:r>
              <a:rPr lang="zh-CN" altLang="en-US" sz="2800" dirty="0">
                <a:latin typeface="Times New Roman" panose="02020603050405020304" pitchFamily="18" charset="0"/>
              </a:rPr>
              <a:t>在按</a:t>
            </a:r>
            <a:r>
              <a:rPr lang="zh-CN" altLang="en-US" sz="2800" dirty="0">
                <a:solidFill>
                  <a:srgbClr val="FF0000"/>
                </a:solidFill>
                <a:latin typeface="Times New Roman" panose="02020603050405020304" pitchFamily="18" charset="0"/>
              </a:rPr>
              <a:t>动态性能</a:t>
            </a:r>
            <a:r>
              <a:rPr lang="zh-CN" altLang="en-US" sz="2800" dirty="0">
                <a:latin typeface="Times New Roman" panose="02020603050405020304" pitchFamily="18" charset="0"/>
              </a:rPr>
              <a:t>设计电流环时，可以暂不考虑反电动势变化的动态影响，           。</a:t>
            </a:r>
            <a:endParaRPr lang="zh-CN" altLang="en-US" sz="2800" dirty="0">
              <a:latin typeface="Times New Roman" panose="02020603050405020304" pitchFamily="18" charset="0"/>
            </a:endParaRPr>
          </a:p>
          <a:p>
            <a:pPr eaLnBrk="1" hangingPunct="1">
              <a:lnSpc>
                <a:spcPct val="80000"/>
              </a:lnSpc>
              <a:spcBef>
                <a:spcPts val="1200"/>
              </a:spcBef>
            </a:pPr>
            <a:r>
              <a:rPr lang="zh-CN" altLang="en-US" sz="2800" dirty="0">
                <a:latin typeface="Times New Roman" panose="02020603050405020304" pitchFamily="18" charset="0"/>
              </a:rPr>
              <a:t>忽略反电动势对电流环作用的近似条件是</a:t>
            </a:r>
            <a:endParaRPr lang="zh-CN" altLang="en-US" sz="28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(4-49)</a:t>
            </a:r>
            <a:endParaRPr lang="en-US" altLang="zh-CN" sz="28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rPr>
              <a:t>       </a:t>
            </a:r>
            <a:r>
              <a:rPr lang="zh-CN" altLang="en-US" sz="2400" dirty="0">
                <a:latin typeface="Times New Roman" panose="02020603050405020304" pitchFamily="18" charset="0"/>
              </a:rPr>
              <a:t>式中</a:t>
            </a:r>
            <a:r>
              <a:rPr lang="en-US" altLang="zh-CN" sz="2400" i="1" dirty="0" err="1">
                <a:latin typeface="Times New Roman" panose="02020603050405020304" pitchFamily="18" charset="0"/>
              </a:rPr>
              <a:t>ω</a:t>
            </a:r>
            <a:r>
              <a:rPr lang="en-US" altLang="zh-CN" sz="2400" baseline="-25000" dirty="0" err="1">
                <a:latin typeface="Times New Roman" panose="02020603050405020304" pitchFamily="18" charset="0"/>
              </a:rPr>
              <a:t>ci</a:t>
            </a:r>
            <a:r>
              <a:rPr lang="en-US" altLang="zh-CN" sz="2400" dirty="0">
                <a:latin typeface="Times New Roman" panose="02020603050405020304" pitchFamily="18" charset="0"/>
              </a:rPr>
              <a:t>——</a:t>
            </a:r>
            <a:r>
              <a:rPr lang="zh-CN" altLang="en-US" sz="2400" dirty="0">
                <a:latin typeface="Times New Roman" panose="02020603050405020304" pitchFamily="18" charset="0"/>
              </a:rPr>
              <a:t>电流环开环频率特性的截止频率。</a:t>
            </a:r>
            <a:endParaRPr lang="zh-CN" altLang="en-US" sz="2400" dirty="0">
              <a:latin typeface="Times New Roman" panose="02020603050405020304" pitchFamily="18" charset="0"/>
            </a:endParaRPr>
          </a:p>
        </p:txBody>
      </p:sp>
      <p:sp>
        <p:nvSpPr>
          <p:cNvPr id="47110"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7106" name="Object 4"/>
          <p:cNvGraphicFramePr>
            <a:graphicFrameLocks noChangeAspect="1"/>
          </p:cNvGraphicFramePr>
          <p:nvPr/>
        </p:nvGraphicFramePr>
        <p:xfrm>
          <a:off x="4860652" y="2521719"/>
          <a:ext cx="1079500" cy="403225"/>
        </p:xfrm>
        <a:graphic>
          <a:graphicData uri="http://schemas.openxmlformats.org/presentationml/2006/ole">
            <mc:AlternateContent xmlns:mc="http://schemas.openxmlformats.org/markup-compatibility/2006">
              <mc:Choice xmlns:v="urn:schemas-microsoft-com:vml" Requires="v">
                <p:oleObj spid="_x0000_s45434" name="公式" r:id="rId1" imgW="481965" imgH="177800" progId="Equation.3">
                  <p:embed/>
                </p:oleObj>
              </mc:Choice>
              <mc:Fallback>
                <p:oleObj name="公式" r:id="rId1" imgW="481965" imgH="177800" progId="Equation.3">
                  <p:embed/>
                  <p:pic>
                    <p:nvPicPr>
                      <p:cNvPr id="0" name="图片 454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652" y="2521719"/>
                        <a:ext cx="10795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7107" name="Object 6"/>
          <p:cNvGraphicFramePr>
            <a:graphicFrameLocks noChangeAspect="1"/>
          </p:cNvGraphicFramePr>
          <p:nvPr/>
        </p:nvGraphicFramePr>
        <p:xfrm>
          <a:off x="3635896" y="3356992"/>
          <a:ext cx="1584325" cy="868363"/>
        </p:xfrm>
        <a:graphic>
          <a:graphicData uri="http://schemas.openxmlformats.org/presentationml/2006/ole">
            <mc:AlternateContent xmlns:mc="http://schemas.openxmlformats.org/markup-compatibility/2006">
              <mc:Choice xmlns:v="urn:schemas-microsoft-com:vml" Requires="v">
                <p:oleObj spid="_x0000_s45435" name="公式" r:id="rId3" imgW="888365" imgH="482600" progId="Equation.3">
                  <p:embed/>
                </p:oleObj>
              </mc:Choice>
              <mc:Fallback>
                <p:oleObj name="公式" r:id="rId3" imgW="888365" imgH="482600" progId="Equation.3">
                  <p:embed/>
                  <p:pic>
                    <p:nvPicPr>
                      <p:cNvPr id="0" name="图片 454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3356992"/>
                        <a:ext cx="158432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8" descr="03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9992" y="4797152"/>
            <a:ext cx="4351395" cy="136039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5"/>
          <p:cNvSpPr txBox="1">
            <a:spLocks noChangeArrowheads="1"/>
          </p:cNvSpPr>
          <p:nvPr/>
        </p:nvSpPr>
        <p:spPr bwMode="auto">
          <a:xfrm>
            <a:off x="2088071" y="4581128"/>
            <a:ext cx="5111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tx1"/>
                </a:solidFill>
              </a:rPr>
              <a:t>图</a:t>
            </a:r>
            <a:r>
              <a:rPr lang="en-US" altLang="zh-CN" dirty="0">
                <a:solidFill>
                  <a:schemeClr val="tx1"/>
                </a:solidFill>
              </a:rPr>
              <a:t>4-21  </a:t>
            </a:r>
            <a:r>
              <a:rPr lang="zh-CN" altLang="en-US" dirty="0">
                <a:solidFill>
                  <a:schemeClr val="tx1"/>
                </a:solidFill>
              </a:rPr>
              <a:t>电流环的动态结构图及其化简</a:t>
            </a:r>
            <a:endParaRPr lang="zh-CN" altLang="en-US" dirty="0">
              <a:solidFill>
                <a:schemeClr val="tx1"/>
              </a:solidFill>
            </a:endParaRPr>
          </a:p>
          <a:p>
            <a:pPr eaLnBrk="1" hangingPunct="1"/>
            <a:r>
              <a:rPr lang="en-US" altLang="zh-CN" dirty="0">
                <a:solidFill>
                  <a:schemeClr val="tx1"/>
                </a:solidFill>
              </a:rPr>
              <a:t>(a)</a:t>
            </a:r>
            <a:r>
              <a:rPr lang="zh-CN" altLang="en-US" dirty="0">
                <a:solidFill>
                  <a:schemeClr val="tx1"/>
                </a:solidFill>
              </a:rPr>
              <a:t>忽略反电动势的动态影响 </a:t>
            </a:r>
            <a:endParaRPr lang="zh-CN" altLang="en-US" dirty="0">
              <a:solidFill>
                <a:schemeClr val="tx1"/>
              </a:solidFill>
            </a:endParaRPr>
          </a:p>
        </p:txBody>
      </p:sp>
      <p:pic>
        <p:nvPicPr>
          <p:cNvPr id="144387" name="Picture 6" descr="0319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460" y="2287588"/>
            <a:ext cx="7632972" cy="200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539552" y="548680"/>
            <a:ext cx="8162925" cy="641350"/>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en-US" altLang="zh-CN" sz="3200" b="1" dirty="0">
                <a:latin typeface="Times New Roman" panose="02020603050405020304" pitchFamily="18" charset="0"/>
              </a:rPr>
              <a:t>1</a:t>
            </a:r>
            <a:r>
              <a:rPr lang="zh-CN" altLang="en-US" sz="3200" b="1" dirty="0">
                <a:latin typeface="Times New Roman" panose="02020603050405020304" pitchFamily="18" charset="0"/>
              </a:rPr>
              <a:t>．电流调节器的设计</a:t>
            </a:r>
            <a:endParaRPr lang="zh-CN" altLang="en-US" sz="3200" b="1"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sz="half" idx="1"/>
          </p:nvPr>
        </p:nvSpPr>
        <p:spPr>
          <a:xfrm>
            <a:off x="636587" y="1484784"/>
            <a:ext cx="7762875" cy="1524000"/>
          </a:xfrm>
        </p:spPr>
        <p:txBody>
          <a:bodyPr/>
          <a:lstStyle/>
          <a:p>
            <a:pPr eaLnBrk="1" hangingPunct="1"/>
            <a:r>
              <a:rPr lang="zh-CN" altLang="en-US" sz="2800" dirty="0"/>
              <a:t>把给定滤波和反馈滤波同时等效地移到环内前向通道上，再把给定信号改成       ，则电流环便等效成单位负反馈系统。 </a:t>
            </a:r>
            <a:endParaRPr lang="zh-CN" altLang="en-US" sz="2800" dirty="0"/>
          </a:p>
        </p:txBody>
      </p:sp>
      <p:sp>
        <p:nvSpPr>
          <p:cNvPr id="48133" name="Rectangle 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8130" name="Object 7"/>
          <p:cNvGraphicFramePr>
            <a:graphicFrameLocks noChangeAspect="1"/>
          </p:cNvGraphicFramePr>
          <p:nvPr/>
        </p:nvGraphicFramePr>
        <p:xfrm>
          <a:off x="5796136" y="1916832"/>
          <a:ext cx="628650" cy="720725"/>
        </p:xfrm>
        <a:graphic>
          <a:graphicData uri="http://schemas.openxmlformats.org/presentationml/2006/ole">
            <mc:AlternateContent xmlns:mc="http://schemas.openxmlformats.org/markup-compatibility/2006">
              <mc:Choice xmlns:v="urn:schemas-microsoft-com:vml" Requires="v">
                <p:oleObj spid="_x0000_s46270" name="公式" r:id="rId1" imgW="393700" imgH="444500" progId="Equation.3">
                  <p:embed/>
                </p:oleObj>
              </mc:Choice>
              <mc:Fallback>
                <p:oleObj name="公式" r:id="rId1" imgW="393700" imgH="444500" progId="Equation.3">
                  <p:embed/>
                  <p:pic>
                    <p:nvPicPr>
                      <p:cNvPr id="0" name="图片 462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916832"/>
                        <a:ext cx="6286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4" name="Text Box 9"/>
          <p:cNvSpPr txBox="1">
            <a:spLocks noChangeArrowheads="1"/>
          </p:cNvSpPr>
          <p:nvPr/>
        </p:nvSpPr>
        <p:spPr bwMode="auto">
          <a:xfrm>
            <a:off x="2123728" y="5463629"/>
            <a:ext cx="4679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tx1"/>
                </a:solidFill>
              </a:rPr>
              <a:t>图</a:t>
            </a:r>
            <a:r>
              <a:rPr lang="en-US" altLang="zh-CN" dirty="0">
                <a:solidFill>
                  <a:schemeClr val="tx1"/>
                </a:solidFill>
              </a:rPr>
              <a:t>4-21  </a:t>
            </a:r>
            <a:r>
              <a:rPr lang="zh-CN" altLang="en-US" dirty="0">
                <a:solidFill>
                  <a:schemeClr val="tx1"/>
                </a:solidFill>
              </a:rPr>
              <a:t>电流环的动态结构图及其化简</a:t>
            </a:r>
            <a:endParaRPr lang="zh-CN" altLang="en-US" dirty="0">
              <a:solidFill>
                <a:schemeClr val="tx1"/>
              </a:solidFill>
            </a:endParaRPr>
          </a:p>
          <a:p>
            <a:pPr eaLnBrk="1" hangingPunct="1"/>
            <a:r>
              <a:rPr lang="en-US" altLang="zh-CN" dirty="0">
                <a:solidFill>
                  <a:schemeClr val="tx1"/>
                </a:solidFill>
              </a:rPr>
              <a:t>(b</a:t>
            </a:r>
            <a:r>
              <a:rPr lang="zh-CN" altLang="en-US" dirty="0">
                <a:solidFill>
                  <a:schemeClr val="tx1"/>
                </a:solidFill>
              </a:rPr>
              <a:t>）等效成单位负反馈系统</a:t>
            </a:r>
            <a:endParaRPr lang="zh-CN" altLang="en-US" dirty="0">
              <a:solidFill>
                <a:schemeClr val="tx1"/>
              </a:solidFill>
            </a:endParaRPr>
          </a:p>
        </p:txBody>
      </p:sp>
      <p:pic>
        <p:nvPicPr>
          <p:cNvPr id="48135" name="Picture 11" descr="0319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3212976"/>
            <a:ext cx="8604250" cy="218122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body" sz="half" idx="1"/>
          </p:nvPr>
        </p:nvSpPr>
        <p:spPr>
          <a:xfrm>
            <a:off x="611560" y="620539"/>
            <a:ext cx="7775575" cy="1584325"/>
          </a:xfrm>
        </p:spPr>
        <p:txBody>
          <a:bodyPr/>
          <a:lstStyle/>
          <a:p>
            <a:pPr eaLnBrk="1" hangingPunct="1">
              <a:lnSpc>
                <a:spcPct val="90000"/>
              </a:lnSpc>
              <a:spcAft>
                <a:spcPct val="20000"/>
              </a:spcAft>
            </a:pPr>
            <a:r>
              <a:rPr lang="en-US" altLang="zh-CN"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25000" dirty="0" err="1">
                <a:latin typeface="Times New Roman" panose="02020603050405020304" pitchFamily="18" charset="0"/>
              </a:rPr>
              <a:t>s</a:t>
            </a:r>
            <a:r>
              <a:rPr lang="en-US" altLang="zh-CN" sz="2800" i="1" baseline="-25000" dirty="0">
                <a:latin typeface="Times New Roman" panose="02020603050405020304" pitchFamily="18" charset="0"/>
              </a:rPr>
              <a:t> </a:t>
            </a:r>
            <a:r>
              <a:rPr lang="zh-CN" altLang="en-US" sz="2800" dirty="0">
                <a:latin typeface="Times New Roman" panose="02020603050405020304" pitchFamily="18" charset="0"/>
              </a:rPr>
              <a:t>和 </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0i</a:t>
            </a:r>
            <a:r>
              <a:rPr lang="en-US" altLang="zh-CN" sz="2800" i="1" baseline="-25000" dirty="0">
                <a:latin typeface="Times New Roman" panose="02020603050405020304" pitchFamily="18" charset="0"/>
              </a:rPr>
              <a:t> </a:t>
            </a:r>
            <a:r>
              <a:rPr lang="zh-CN" altLang="en-US" sz="2800" dirty="0">
                <a:latin typeface="Times New Roman" panose="02020603050405020304" pitchFamily="18" charset="0"/>
              </a:rPr>
              <a:t>一般都比</a:t>
            </a: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l </a:t>
            </a:r>
            <a:r>
              <a:rPr lang="zh-CN" altLang="en-US" sz="2800" dirty="0">
                <a:latin typeface="Times New Roman" panose="02020603050405020304" pitchFamily="18" charset="0"/>
              </a:rPr>
              <a:t>小得多，可以近似为一个惯性环节，其时间常数为</a:t>
            </a:r>
            <a:endParaRPr lang="zh-CN" altLang="en-US" sz="2800" dirty="0">
              <a:latin typeface="Times New Roman" panose="02020603050405020304" pitchFamily="18" charset="0"/>
            </a:endParaRPr>
          </a:p>
          <a:p>
            <a:pPr eaLnBrk="1" hangingPunct="1">
              <a:lnSpc>
                <a:spcPct val="120000"/>
              </a:lnSpc>
              <a:spcAft>
                <a:spcPct val="20000"/>
              </a:spcAft>
              <a:buFont typeface="Wingdings" panose="05000000000000000000" pitchFamily="2" charset="2"/>
              <a:buNone/>
            </a:pPr>
            <a:r>
              <a:rPr lang="zh-CN" altLang="en-US"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25000" dirty="0" err="1">
                <a:latin typeface="Times New Roman" panose="02020603050405020304" pitchFamily="18" charset="0"/>
                <a:sym typeface="Symbol" panose="05050102010706020507" pitchFamily="18" charset="2"/>
              </a:rPr>
              <a:t>∑i</a:t>
            </a:r>
            <a:r>
              <a:rPr lang="en-US" altLang="zh-CN" sz="2800" dirty="0">
                <a:latin typeface="Times New Roman" panose="02020603050405020304" pitchFamily="18" charset="0"/>
                <a:sym typeface="Symbol" panose="05050102010706020507" pitchFamily="18" charset="2"/>
              </a:rPr>
              <a:t> = </a:t>
            </a:r>
            <a:r>
              <a:rPr lang="en-US" altLang="zh-CN" sz="2800" i="1" dirty="0" err="1">
                <a:latin typeface="Times New Roman" panose="02020603050405020304" pitchFamily="18" charset="0"/>
                <a:sym typeface="Symbol" panose="05050102010706020507" pitchFamily="18" charset="2"/>
              </a:rPr>
              <a:t>T</a:t>
            </a:r>
            <a:r>
              <a:rPr lang="en-US" altLang="zh-CN" sz="2800" baseline="-25000"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T</a:t>
            </a:r>
            <a:r>
              <a:rPr lang="en-US" altLang="zh-CN" sz="2800" baseline="-25000" dirty="0">
                <a:latin typeface="Times New Roman" panose="02020603050405020304" pitchFamily="18" charset="0"/>
                <a:sym typeface="Symbol" panose="05050102010706020507" pitchFamily="18" charset="2"/>
              </a:rPr>
              <a:t>oi</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49156" name="Rectangle 3"/>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57" name="Text Box 4"/>
          <p:cNvSpPr txBox="1">
            <a:spLocks noChangeArrowheads="1"/>
          </p:cNvSpPr>
          <p:nvPr/>
        </p:nvSpPr>
        <p:spPr bwMode="auto">
          <a:xfrm>
            <a:off x="5846762" y="1759157"/>
            <a:ext cx="105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dirty="0">
                <a:solidFill>
                  <a:schemeClr val="tx1"/>
                </a:solidFill>
              </a:rPr>
              <a:t>(4-50)</a:t>
            </a:r>
            <a:r>
              <a:rPr lang="en-US" altLang="zh-CN" sz="2400" dirty="0">
                <a:solidFill>
                  <a:schemeClr val="tx1"/>
                </a:solidFill>
                <a:latin typeface="Tahoma" panose="020B0604030504040204" pitchFamily="34" charset="0"/>
              </a:rPr>
              <a:t> </a:t>
            </a:r>
            <a:endParaRPr lang="en-US" altLang="zh-CN" sz="2400" dirty="0">
              <a:solidFill>
                <a:schemeClr val="tx1"/>
              </a:solidFill>
              <a:latin typeface="Tahoma" panose="020B0604030504040204" pitchFamily="34" charset="0"/>
            </a:endParaRPr>
          </a:p>
        </p:txBody>
      </p:sp>
      <p:sp>
        <p:nvSpPr>
          <p:cNvPr id="49158" name="Text Box 5"/>
          <p:cNvSpPr txBox="1">
            <a:spLocks noChangeArrowheads="1"/>
          </p:cNvSpPr>
          <p:nvPr/>
        </p:nvSpPr>
        <p:spPr bwMode="auto">
          <a:xfrm>
            <a:off x="611560" y="2637114"/>
            <a:ext cx="374012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marL="342900" indent="-342900" eaLnBrk="1" fontAlgn="base" hangingPunct="1">
              <a:lnSpc>
                <a:spcPct val="90000"/>
              </a:lnSpc>
              <a:spcBef>
                <a:spcPct val="20000"/>
              </a:spcBef>
              <a:spcAft>
                <a:spcPct val="20000"/>
              </a:spcAft>
              <a:buClr>
                <a:schemeClr val="accent1"/>
              </a:buClr>
              <a:buSzPct val="65000"/>
              <a:buFont typeface="Wingdings" panose="05000000000000000000" pitchFamily="2" charset="2"/>
              <a:buChar char="n"/>
            </a:pPr>
            <a:r>
              <a:rPr lang="en-US" altLang="zh-CN" sz="2800" b="1" dirty="0">
                <a:solidFill>
                  <a:srgbClr val="006699"/>
                </a:solidFill>
                <a:ea typeface="+mn-ea"/>
              </a:rPr>
              <a:t>  </a:t>
            </a:r>
            <a:r>
              <a:rPr lang="zh-CN" altLang="en-US" sz="2800" b="1" dirty="0">
                <a:solidFill>
                  <a:srgbClr val="006699"/>
                </a:solidFill>
                <a:ea typeface="+mn-ea"/>
              </a:rPr>
              <a:t>简化的近似条件为 </a:t>
            </a:r>
            <a:endParaRPr lang="zh-CN" altLang="en-US" sz="2800" b="1" dirty="0">
              <a:solidFill>
                <a:srgbClr val="006699"/>
              </a:solidFill>
              <a:ea typeface="+mn-ea"/>
            </a:endParaRPr>
          </a:p>
        </p:txBody>
      </p:sp>
      <p:sp>
        <p:nvSpPr>
          <p:cNvPr id="49159" name="Rectangle 6"/>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9154" name="Object 7"/>
          <p:cNvGraphicFramePr>
            <a:graphicFrameLocks noChangeAspect="1"/>
          </p:cNvGraphicFramePr>
          <p:nvPr/>
        </p:nvGraphicFramePr>
        <p:xfrm>
          <a:off x="4229473" y="2348880"/>
          <a:ext cx="1989138" cy="1082675"/>
        </p:xfrm>
        <a:graphic>
          <a:graphicData uri="http://schemas.openxmlformats.org/presentationml/2006/ole">
            <mc:AlternateContent xmlns:mc="http://schemas.openxmlformats.org/markup-compatibility/2006">
              <mc:Choice xmlns:v="urn:schemas-microsoft-com:vml" Requires="v">
                <p:oleObj spid="_x0000_s47294" name="公式" r:id="rId1" imgW="888365" imgH="482600" progId="Equation.3">
                  <p:embed/>
                </p:oleObj>
              </mc:Choice>
              <mc:Fallback>
                <p:oleObj name="公式" r:id="rId1" imgW="888365" imgH="482600" progId="Equation.3">
                  <p:embed/>
                  <p:pic>
                    <p:nvPicPr>
                      <p:cNvPr id="0" name="图片 472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473" y="2348880"/>
                        <a:ext cx="198913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11"/>
          <p:cNvSpPr txBox="1">
            <a:spLocks noChangeArrowheads="1"/>
          </p:cNvSpPr>
          <p:nvPr/>
        </p:nvSpPr>
        <p:spPr bwMode="auto">
          <a:xfrm>
            <a:off x="6516216" y="2728913"/>
            <a:ext cx="105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sz="2400" dirty="0">
                <a:solidFill>
                  <a:schemeClr val="tx1"/>
                </a:solidFill>
              </a:rPr>
              <a:t>(4-51)</a:t>
            </a:r>
            <a:r>
              <a:rPr lang="en-US" altLang="zh-CN" sz="2400" dirty="0">
                <a:solidFill>
                  <a:schemeClr val="tx1"/>
                </a:solidFill>
                <a:latin typeface="Tahoma" panose="020B0604030504040204" pitchFamily="34" charset="0"/>
              </a:rPr>
              <a:t> </a:t>
            </a:r>
            <a:endParaRPr lang="en-US" altLang="zh-CN" sz="2400" dirty="0">
              <a:solidFill>
                <a:schemeClr val="tx1"/>
              </a:solidFill>
              <a:latin typeface="Tahoma" panose="020B0604030504040204" pitchFamily="34" charset="0"/>
            </a:endParaRPr>
          </a:p>
        </p:txBody>
      </p:sp>
      <p:sp>
        <p:nvSpPr>
          <p:cNvPr id="49161" name="Text Box 15"/>
          <p:cNvSpPr txBox="1">
            <a:spLocks noChangeArrowheads="1"/>
          </p:cNvSpPr>
          <p:nvPr/>
        </p:nvSpPr>
        <p:spPr bwMode="auto">
          <a:xfrm>
            <a:off x="2411462" y="5462587"/>
            <a:ext cx="496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tx1"/>
                </a:solidFill>
              </a:rPr>
              <a:t>图</a:t>
            </a:r>
            <a:r>
              <a:rPr lang="en-US" altLang="zh-CN" dirty="0">
                <a:solidFill>
                  <a:schemeClr val="tx1"/>
                </a:solidFill>
              </a:rPr>
              <a:t>4-21  </a:t>
            </a:r>
            <a:r>
              <a:rPr lang="zh-CN" altLang="en-US" dirty="0">
                <a:solidFill>
                  <a:schemeClr val="tx1"/>
                </a:solidFill>
              </a:rPr>
              <a:t>电流环的动态结构图及其化简</a:t>
            </a:r>
            <a:endParaRPr lang="zh-CN" altLang="en-US" dirty="0">
              <a:solidFill>
                <a:schemeClr val="tx1"/>
              </a:solidFill>
            </a:endParaRPr>
          </a:p>
          <a:p>
            <a:pPr eaLnBrk="1" hangingPunct="1"/>
            <a:r>
              <a:rPr lang="en-US" altLang="zh-CN" dirty="0">
                <a:solidFill>
                  <a:schemeClr val="tx1"/>
                </a:solidFill>
              </a:rPr>
              <a:t>(c</a:t>
            </a:r>
            <a:r>
              <a:rPr lang="zh-CN" altLang="en-US" dirty="0">
                <a:solidFill>
                  <a:schemeClr val="tx1"/>
                </a:solidFill>
              </a:rPr>
              <a:t>）小惯性环节近似处理</a:t>
            </a:r>
            <a:endParaRPr lang="zh-CN" altLang="en-US" dirty="0">
              <a:solidFill>
                <a:schemeClr val="tx1"/>
              </a:solidFill>
            </a:endParaRPr>
          </a:p>
        </p:txBody>
      </p:sp>
      <p:pic>
        <p:nvPicPr>
          <p:cNvPr id="49162" name="Picture 17" descr="0319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3501008"/>
            <a:ext cx="7380312" cy="172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zh-CN" altLang="en-US" b="1" dirty="0"/>
              <a:t>电流调节器的设计</a:t>
            </a:r>
            <a:endParaRPr lang="zh-CN" altLang="en-US" b="1" dirty="0"/>
          </a:p>
        </p:txBody>
      </p:sp>
      <p:sp>
        <p:nvSpPr>
          <p:cNvPr id="145411" name="文本占位符 2"/>
          <p:cNvSpPr>
            <a:spLocks noGrp="1"/>
          </p:cNvSpPr>
          <p:nvPr>
            <p:ph type="body" sz="half" idx="1"/>
          </p:nvPr>
        </p:nvSpPr>
        <p:spPr>
          <a:xfrm>
            <a:off x="899592" y="1412776"/>
            <a:ext cx="6088062" cy="4191000"/>
          </a:xfrm>
        </p:spPr>
        <p:txBody>
          <a:bodyPr/>
          <a:lstStyle/>
          <a:p>
            <a:r>
              <a:rPr lang="zh-CN" altLang="en-US" b="1" dirty="0"/>
              <a:t>按照典型</a:t>
            </a:r>
            <a:r>
              <a:rPr lang="en-US" altLang="zh-CN" b="1" dirty="0"/>
              <a:t>I </a:t>
            </a:r>
            <a:r>
              <a:rPr lang="zh-CN" altLang="en-US" b="1" dirty="0"/>
              <a:t>型系统设计电流调节器</a:t>
            </a:r>
            <a:endParaRPr lang="en-US" altLang="zh-CN" b="1" dirty="0"/>
          </a:p>
          <a:p>
            <a:r>
              <a:rPr lang="zh-CN" altLang="en-US" b="1" dirty="0"/>
              <a:t>按照典型</a:t>
            </a:r>
            <a:r>
              <a:rPr lang="en-US" altLang="zh-CN" b="1" dirty="0"/>
              <a:t>Ⅱ</a:t>
            </a:r>
            <a:r>
              <a:rPr lang="zh-CN" altLang="en-US" b="1" dirty="0"/>
              <a:t>型系统设计电流调节器</a:t>
            </a:r>
            <a:endParaRPr lang="zh-CN" altLang="en-US" b="1" dirty="0"/>
          </a:p>
        </p:txBody>
      </p:sp>
      <p:pic>
        <p:nvPicPr>
          <p:cNvPr id="4" name="Picture 7" descr="030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8111" y="2420888"/>
            <a:ext cx="3806450" cy="410445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标注 1"/>
          <p:cNvSpPr/>
          <p:nvPr/>
        </p:nvSpPr>
        <p:spPr>
          <a:xfrm>
            <a:off x="5292080" y="2528900"/>
            <a:ext cx="1656184" cy="1188132"/>
          </a:xfrm>
          <a:prstGeom prst="wedgeRectCallout">
            <a:avLst>
              <a:gd name="adj1" fmla="val -301090"/>
              <a:gd name="adj2" fmla="val 194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电流快速建立，超调小</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a:xfrm>
            <a:off x="755650" y="1556792"/>
            <a:ext cx="8110538" cy="4692650"/>
          </a:xfrm>
        </p:spPr>
        <p:txBody>
          <a:bodyPr/>
          <a:lstStyle/>
          <a:p>
            <a:pPr eaLnBrk="1" hangingPunct="1">
              <a:spcAft>
                <a:spcPct val="50000"/>
              </a:spcAft>
            </a:pPr>
            <a:r>
              <a:rPr lang="zh-CN" altLang="en-US" sz="2800" dirty="0">
                <a:latin typeface="Times New Roman" panose="02020603050405020304" pitchFamily="18" charset="0"/>
              </a:rPr>
              <a:t>电流调节器选择：</a:t>
            </a:r>
            <a:r>
              <a:rPr lang="en-US" altLang="zh-CN" sz="2800" dirty="0">
                <a:latin typeface="Times New Roman" panose="02020603050405020304" pitchFamily="18" charset="0"/>
              </a:rPr>
              <a:t>PI</a:t>
            </a:r>
            <a:r>
              <a:rPr lang="zh-CN" altLang="en-US" sz="2800" dirty="0">
                <a:latin typeface="Times New Roman" panose="02020603050405020304" pitchFamily="18" charset="0"/>
              </a:rPr>
              <a:t>型的电流调节器，</a:t>
            </a:r>
            <a:endParaRPr lang="zh-CN" altLang="en-US" sz="2800" dirty="0">
              <a:latin typeface="Times New Roman" panose="02020603050405020304" pitchFamily="18" charset="0"/>
            </a:endParaRPr>
          </a:p>
          <a:p>
            <a:pPr eaLnBrk="1" hangingPunct="1"/>
            <a:endParaRPr lang="en-US" altLang="zh-CN" dirty="0">
              <a:latin typeface="Times New Roman" panose="02020603050405020304" pitchFamily="18" charset="0"/>
            </a:endParaRPr>
          </a:p>
        </p:txBody>
      </p:sp>
      <p:graphicFrame>
        <p:nvGraphicFramePr>
          <p:cNvPr id="50178" name="Object 4"/>
          <p:cNvGraphicFramePr>
            <a:graphicFrameLocks noChangeAspect="1"/>
          </p:cNvGraphicFramePr>
          <p:nvPr/>
        </p:nvGraphicFramePr>
        <p:xfrm>
          <a:off x="1934327" y="2474912"/>
          <a:ext cx="2663825" cy="855663"/>
        </p:xfrm>
        <a:graphic>
          <a:graphicData uri="http://schemas.openxmlformats.org/presentationml/2006/ole">
            <mc:AlternateContent xmlns:mc="http://schemas.openxmlformats.org/markup-compatibility/2006">
              <mc:Choice xmlns:v="urn:schemas-microsoft-com:vml" Requires="v">
                <p:oleObj spid="_x0000_s48506" name="公式" r:id="rId1" imgW="1332865" imgH="431800" progId="Equation.3">
                  <p:embed/>
                </p:oleObj>
              </mc:Choice>
              <mc:Fallback>
                <p:oleObj name="公式" r:id="rId1" imgW="1332865" imgH="431800" progId="Equation.3">
                  <p:embed/>
                  <p:pic>
                    <p:nvPicPr>
                      <p:cNvPr id="0" name="图片 48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327" y="2474912"/>
                        <a:ext cx="2663825"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1" name="Text Box 5"/>
          <p:cNvSpPr txBox="1">
            <a:spLocks noChangeArrowheads="1"/>
          </p:cNvSpPr>
          <p:nvPr/>
        </p:nvSpPr>
        <p:spPr bwMode="auto">
          <a:xfrm>
            <a:off x="6012160" y="2544763"/>
            <a:ext cx="167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tx1"/>
                </a:solidFill>
              </a:rPr>
              <a:t>（</a:t>
            </a:r>
            <a:r>
              <a:rPr lang="en-US" altLang="zh-CN" sz="2800" dirty="0">
                <a:solidFill>
                  <a:schemeClr val="tx1"/>
                </a:solidFill>
              </a:rPr>
              <a:t>4-52</a:t>
            </a:r>
            <a:r>
              <a:rPr lang="zh-CN" altLang="en-US" sz="2800" dirty="0">
                <a:solidFill>
                  <a:schemeClr val="tx1"/>
                </a:solidFill>
              </a:rPr>
              <a:t>）</a:t>
            </a:r>
            <a:r>
              <a:rPr lang="zh-CN" altLang="en-US" sz="2800" dirty="0">
                <a:solidFill>
                  <a:schemeClr val="tx1"/>
                </a:solidFill>
                <a:latin typeface="Tahoma" panose="020B0604030504040204" pitchFamily="34" charset="0"/>
              </a:rPr>
              <a:t> </a:t>
            </a:r>
            <a:endParaRPr lang="zh-CN" altLang="en-US" sz="2800" dirty="0">
              <a:solidFill>
                <a:schemeClr val="tx1"/>
              </a:solidFill>
              <a:latin typeface="Tahoma" panose="020B0604030504040204" pitchFamily="34" charset="0"/>
            </a:endParaRPr>
          </a:p>
        </p:txBody>
      </p:sp>
      <p:sp>
        <p:nvSpPr>
          <p:cNvPr id="50182" name="Text Box 6"/>
          <p:cNvSpPr txBox="1">
            <a:spLocks noChangeArrowheads="1"/>
          </p:cNvSpPr>
          <p:nvPr/>
        </p:nvSpPr>
        <p:spPr bwMode="auto">
          <a:xfrm>
            <a:off x="827088" y="3573463"/>
            <a:ext cx="7366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400">
                <a:solidFill>
                  <a:schemeClr val="tx1"/>
                </a:solidFill>
              </a:rPr>
              <a:t>   </a:t>
            </a:r>
            <a:r>
              <a:rPr lang="en-US" altLang="zh-CN" sz="2400" i="1">
                <a:solidFill>
                  <a:schemeClr val="tx1"/>
                </a:solidFill>
              </a:rPr>
              <a:t>K</a:t>
            </a:r>
            <a:r>
              <a:rPr lang="en-US" altLang="zh-CN" sz="2400" baseline="-25000">
                <a:solidFill>
                  <a:schemeClr val="tx1"/>
                </a:solidFill>
              </a:rPr>
              <a:t>i</a:t>
            </a:r>
            <a:r>
              <a:rPr lang="en-US" altLang="zh-CN" sz="2400" i="1" baseline="-25000">
                <a:solidFill>
                  <a:schemeClr val="tx1"/>
                </a:solidFill>
              </a:rPr>
              <a:t> </a:t>
            </a:r>
            <a:r>
              <a:rPr lang="en-US" altLang="zh-CN" sz="2400">
                <a:solidFill>
                  <a:schemeClr val="tx1"/>
                </a:solidFill>
              </a:rPr>
              <a:t>— </a:t>
            </a:r>
            <a:r>
              <a:rPr lang="zh-CN" altLang="en-US" sz="2400">
                <a:solidFill>
                  <a:schemeClr val="tx1"/>
                </a:solidFill>
              </a:rPr>
              <a:t>电流调节器的比例系数；</a:t>
            </a:r>
            <a:endParaRPr lang="zh-CN" altLang="en-US" sz="2400">
              <a:solidFill>
                <a:schemeClr val="tx1"/>
              </a:solidFill>
            </a:endParaRPr>
          </a:p>
          <a:p>
            <a:pPr algn="l" eaLnBrk="1" hangingPunct="1">
              <a:lnSpc>
                <a:spcPct val="120000"/>
              </a:lnSpc>
            </a:pPr>
            <a:r>
              <a:rPr lang="zh-CN" altLang="en-US" sz="2400" i="1">
                <a:solidFill>
                  <a:schemeClr val="tx1"/>
                </a:solidFill>
              </a:rPr>
              <a:t>   </a:t>
            </a:r>
            <a:r>
              <a:rPr lang="zh-CN" altLang="en-US" sz="2400" i="1">
                <a:solidFill>
                  <a:schemeClr val="tx1"/>
                </a:solidFill>
                <a:sym typeface="Symbol" panose="05050102010706020507" pitchFamily="18" charset="2"/>
              </a:rPr>
              <a:t></a:t>
            </a:r>
            <a:r>
              <a:rPr lang="en-US" altLang="zh-CN" sz="2400" baseline="-25000">
                <a:solidFill>
                  <a:schemeClr val="tx1"/>
                </a:solidFill>
              </a:rPr>
              <a:t>i  </a:t>
            </a:r>
            <a:r>
              <a:rPr lang="en-US" altLang="zh-CN" sz="2400">
                <a:solidFill>
                  <a:schemeClr val="tx1"/>
                </a:solidFill>
              </a:rPr>
              <a:t>— </a:t>
            </a:r>
            <a:r>
              <a:rPr lang="zh-CN" altLang="en-US" sz="2400">
                <a:solidFill>
                  <a:schemeClr val="tx1"/>
                </a:solidFill>
              </a:rPr>
              <a:t>电流调节器的超前时间常数。</a:t>
            </a:r>
            <a:endParaRPr lang="zh-CN" altLang="en-US" sz="2400">
              <a:solidFill>
                <a:schemeClr val="tx1"/>
              </a:solidFill>
            </a:endParaRPr>
          </a:p>
        </p:txBody>
      </p:sp>
      <p:sp>
        <p:nvSpPr>
          <p:cNvPr id="50183" name="Rectangle 10"/>
          <p:cNvSpPr>
            <a:spLocks noChangeArrowheads="1"/>
          </p:cNvSpPr>
          <p:nvPr/>
        </p:nvSpPr>
        <p:spPr bwMode="auto">
          <a:xfrm>
            <a:off x="777875" y="4648985"/>
            <a:ext cx="38202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00050"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buClr>
                <a:schemeClr val="folHlink"/>
              </a:buClr>
              <a:buFont typeface="Wingdings" panose="05000000000000000000" pitchFamily="2" charset="2"/>
              <a:buChar char="n"/>
            </a:pPr>
            <a:r>
              <a:rPr lang="zh-CN" altLang="en-US" sz="2800" b="1" dirty="0">
                <a:solidFill>
                  <a:schemeClr val="accent2"/>
                </a:solidFill>
                <a:latin typeface="宋体" panose="02010600030101010101" pitchFamily="2" charset="-122"/>
              </a:rPr>
              <a:t>电流环开环传递函数</a:t>
            </a:r>
            <a:endParaRPr lang="zh-CN" altLang="en-US" sz="2800" b="1" dirty="0">
              <a:solidFill>
                <a:schemeClr val="accent2"/>
              </a:solidFill>
            </a:endParaRPr>
          </a:p>
          <a:p>
            <a:pPr algn="l">
              <a:buClr>
                <a:schemeClr val="folHlink"/>
              </a:buClr>
              <a:buFont typeface="Wingdings" panose="05000000000000000000" pitchFamily="2" charset="2"/>
              <a:buChar char="n"/>
            </a:pPr>
            <a:endParaRPr lang="en-US" altLang="zh-CN" sz="2800" dirty="0">
              <a:solidFill>
                <a:schemeClr val="tx1"/>
              </a:solidFill>
            </a:endParaRPr>
          </a:p>
        </p:txBody>
      </p:sp>
      <p:graphicFrame>
        <p:nvGraphicFramePr>
          <p:cNvPr id="50179" name="Object 9"/>
          <p:cNvGraphicFramePr>
            <a:graphicFrameLocks noChangeAspect="1"/>
          </p:cNvGraphicFramePr>
          <p:nvPr/>
        </p:nvGraphicFramePr>
        <p:xfrm>
          <a:off x="1403350" y="5300663"/>
          <a:ext cx="4608513" cy="873125"/>
        </p:xfrm>
        <a:graphic>
          <a:graphicData uri="http://schemas.openxmlformats.org/presentationml/2006/ole">
            <mc:AlternateContent xmlns:mc="http://schemas.openxmlformats.org/markup-compatibility/2006">
              <mc:Choice xmlns:v="urn:schemas-microsoft-com:vml" Requires="v">
                <p:oleObj spid="_x0000_s48507" name="公式" r:id="rId3" imgW="2362200" imgH="444500" progId="Equation.3">
                  <p:embed/>
                </p:oleObj>
              </mc:Choice>
              <mc:Fallback>
                <p:oleObj name="公式" r:id="rId3" imgW="2362200" imgH="444500" progId="Equation.3">
                  <p:embed/>
                  <p:pic>
                    <p:nvPicPr>
                      <p:cNvPr id="0" name="图片 485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5300663"/>
                        <a:ext cx="4608513"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4" name="Rectangle 11"/>
          <p:cNvSpPr>
            <a:spLocks noChangeArrowheads="1"/>
          </p:cNvSpPr>
          <p:nvPr/>
        </p:nvSpPr>
        <p:spPr bwMode="auto">
          <a:xfrm>
            <a:off x="6156325" y="5486400"/>
            <a:ext cx="212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tx1"/>
                </a:solidFill>
              </a:rPr>
              <a:t>（</a:t>
            </a:r>
            <a:r>
              <a:rPr lang="en-US" altLang="zh-CN" sz="2800">
                <a:solidFill>
                  <a:schemeClr val="tx1"/>
                </a:solidFill>
              </a:rPr>
              <a:t>4-53</a:t>
            </a:r>
            <a:r>
              <a:rPr lang="zh-CN" altLang="en-US" sz="2800">
                <a:solidFill>
                  <a:schemeClr val="tx1"/>
                </a:solidFill>
              </a:rPr>
              <a:t>）</a:t>
            </a:r>
            <a:endParaRPr lang="zh-CN" altLang="en-US" sz="2800">
              <a:solidFill>
                <a:schemeClr val="tx1"/>
              </a:solidFill>
            </a:endParaRPr>
          </a:p>
        </p:txBody>
      </p:sp>
      <p:sp>
        <p:nvSpPr>
          <p:cNvPr id="50185" name="TextBox 8"/>
          <p:cNvSpPr txBox="1">
            <a:spLocks noChangeArrowheads="1"/>
          </p:cNvSpPr>
          <p:nvPr/>
        </p:nvSpPr>
        <p:spPr bwMode="auto">
          <a:xfrm>
            <a:off x="588615" y="620688"/>
            <a:ext cx="6143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rgbClr val="FF3300"/>
                </a:solidFill>
                <a:latin typeface="Times New Roman" panose="02020603050405020304" pitchFamily="18" charset="0"/>
                <a:ea typeface="宋体" panose="02010600030101010101" pitchFamily="2" charset="-122"/>
              </a:defRPr>
            </a:lvl9pPr>
          </a:lstStyle>
          <a:p>
            <a:pPr eaLnBrk="1" hangingPunct="1"/>
            <a:r>
              <a:rPr lang="en-US" altLang="zh-CN" sz="2800" b="1" dirty="0"/>
              <a:t>A.</a:t>
            </a:r>
            <a:r>
              <a:rPr lang="zh-CN" altLang="en-US" sz="2800" b="1" dirty="0"/>
              <a:t>典型系统的选择：采用 </a:t>
            </a:r>
            <a:r>
              <a:rPr lang="en-US" altLang="zh-CN" sz="2800" b="1" dirty="0"/>
              <a:t>I </a:t>
            </a:r>
            <a:r>
              <a:rPr lang="zh-CN" altLang="en-US" sz="2800" b="1" dirty="0"/>
              <a:t>型系统</a:t>
            </a:r>
            <a:endParaRPr lang="zh-CN" altLang="en-US" sz="2800" b="1" dirty="0"/>
          </a:p>
          <a:p>
            <a:pPr eaLnBrk="1" hangingPunct="1"/>
            <a:endParaRPr lang="zh-CN" altLang="en-US" b="1"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TAyMmMzYmRmNGI1MjE1N2ZiMGI0ZjRmZjZlOTQyZDMifQ=="/>
</p:tagLst>
</file>

<file path=ppt/theme/theme1.xml><?xml version="1.0" encoding="utf-8"?>
<a:theme xmlns:a="http://schemas.openxmlformats.org/drawingml/2006/main" name="Edgex">
  <a:themeElements>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x">
      <a:majorFont>
        <a:latin typeface="Bookman Old Style"/>
        <a:ea typeface="宋体"/>
        <a:cs typeface=""/>
      </a:majorFont>
      <a:minorFont>
        <a:latin typeface="Palatino Linotyp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Edgex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x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x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x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x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上海大学徐国卿电动汽车新型牵引控制技术1103(2)</Template>
  <TotalTime>0</TotalTime>
  <Words>21143</Words>
  <Application>WPS 演示</Application>
  <PresentationFormat>全屏显示(4:3)</PresentationFormat>
  <Paragraphs>1961</Paragraphs>
  <Slides>169</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299</vt:i4>
      </vt:variant>
      <vt:variant>
        <vt:lpstr>幻灯片标题</vt:lpstr>
      </vt:variant>
      <vt:variant>
        <vt:i4>169</vt:i4>
      </vt:variant>
    </vt:vector>
  </HeadingPairs>
  <TitlesOfParts>
    <vt:vector size="486" baseType="lpstr">
      <vt:lpstr>Arial</vt:lpstr>
      <vt:lpstr>宋体</vt:lpstr>
      <vt:lpstr>Wingdings</vt:lpstr>
      <vt:lpstr>Palatino Linotype</vt:lpstr>
      <vt:lpstr>Bookman Old Style</vt:lpstr>
      <vt:lpstr>Times New Roman</vt:lpstr>
      <vt:lpstr>Verdana</vt:lpstr>
      <vt:lpstr>黑体</vt:lpstr>
      <vt:lpstr>Calibri</vt:lpstr>
      <vt:lpstr>微软雅黑</vt:lpstr>
      <vt:lpstr>Arial Unicode MS</vt:lpstr>
      <vt:lpstr>Symbol</vt:lpstr>
      <vt:lpstr>Times New Roman</vt:lpstr>
      <vt:lpstr>Tahoma</vt:lpstr>
      <vt:lpstr>MS Gothic</vt:lpstr>
      <vt:lpstr>华文行楷</vt:lpstr>
      <vt:lpstr>华文新魏</vt:lpstr>
      <vt:lpstr>Edgex</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Visio.Drawing.11</vt:lpstr>
      <vt:lpstr>Equation.3</vt:lpstr>
      <vt:lpstr>Equation.3</vt:lpstr>
      <vt:lpstr>Equation.3</vt:lpstr>
      <vt:lpstr>Visio.Drawing.11</vt:lpstr>
      <vt:lpstr>Equation.3</vt:lpstr>
      <vt:lpstr>Visio.Drawing.11</vt:lpstr>
      <vt:lpstr>Equation.DSMT4</vt:lpstr>
      <vt:lpstr>Equation.3</vt:lpstr>
      <vt:lpstr>Equation.3</vt:lpstr>
      <vt:lpstr>Equation.3</vt:lpstr>
      <vt:lpstr>Visio.Drawing.11</vt:lpstr>
      <vt:lpstr>Equation.3</vt:lpstr>
      <vt:lpstr>Equation.3</vt:lpstr>
      <vt:lpstr>Equation.3</vt:lpstr>
      <vt:lpstr>Equation.DSMT4</vt:lpstr>
      <vt:lpstr>Equation.DSMT4</vt:lpstr>
      <vt:lpstr>Equation.3</vt:lpstr>
      <vt:lpstr>Visio.Drawing.11</vt:lpstr>
      <vt:lpstr>Equation.3</vt:lpstr>
      <vt:lpstr>Equation.DSMT4</vt:lpstr>
      <vt:lpstr>Equation.3</vt:lpstr>
      <vt:lpstr>Equation.3</vt:lpstr>
      <vt:lpstr>Equation.3</vt:lpstr>
      <vt:lpstr>Equation.3</vt:lpstr>
      <vt:lpstr>Equation.DSMT4</vt:lpstr>
      <vt:lpstr>Equation.3</vt:lpstr>
      <vt:lpstr>Equation.DSMT4</vt:lpstr>
      <vt:lpstr>Equation.DSMT4</vt:lpstr>
      <vt:lpstr>Equation.DSMT4</vt:lpstr>
      <vt:lpstr>Equation.3</vt:lpstr>
      <vt:lpstr>Equation.3</vt:lpstr>
      <vt:lpstr>Equation.3</vt:lpstr>
      <vt:lpstr>Equation.3</vt:lpstr>
      <vt:lpstr>Equation.3</vt:lpstr>
      <vt:lpstr>Equation.DSMT4</vt:lpstr>
      <vt:lpstr>Equation.3</vt:lpstr>
      <vt:lpstr>Equation.DSMT4</vt:lpstr>
      <vt:lpstr>Equation.3</vt:lpstr>
      <vt:lpstr>Equation.DSMT4</vt:lpstr>
      <vt:lpstr>Equation.DSMT4</vt:lpstr>
      <vt:lpstr>Equation.3</vt:lpstr>
      <vt:lpstr>Equation.DSMT4</vt:lpstr>
      <vt:lpstr>Equation.3</vt:lpstr>
      <vt:lpstr>Equation.3</vt:lpstr>
      <vt:lpstr>Equation.3</vt:lpstr>
      <vt:lpstr>Visio.Drawing.11</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Equation.DSMT4</vt:lpstr>
      <vt:lpstr>Equation.DSMT4</vt:lpstr>
      <vt:lpstr>Equation.3</vt:lpstr>
      <vt:lpstr>Visio.Drawing.11</vt:lpstr>
      <vt:lpstr>Visio.Drawing.11</vt:lpstr>
      <vt:lpstr>Visio.Drawing.11</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Visio.Drawing.11</vt:lpstr>
      <vt:lpstr>Visio.Drawing.11</vt:lpstr>
      <vt:lpstr>Equation.DSMT4</vt:lpstr>
      <vt:lpstr>Equation.3</vt:lpstr>
      <vt:lpstr>Equation.DSMT4</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Visio.Drawing.11</vt:lpstr>
      <vt:lpstr>Equation.DSMT4</vt:lpstr>
      <vt:lpstr>Equation.DSMT4</vt:lpstr>
      <vt:lpstr>Equation.DSMT4</vt:lpstr>
      <vt:lpstr>Equation.DSMT4</vt:lpstr>
      <vt:lpstr>Visio.Drawing.11</vt:lpstr>
      <vt:lpstr>Equation.DSMT4</vt:lpstr>
      <vt:lpstr>Equation.DSMT4</vt:lpstr>
      <vt:lpstr>Equation.DSMT4</vt:lpstr>
      <vt:lpstr>Visio.Drawing.11</vt:lpstr>
      <vt:lpstr>Equation.DSMT4</vt:lpstr>
      <vt:lpstr>Equation.DSMT4</vt:lpstr>
      <vt:lpstr>Equation.3</vt:lpstr>
      <vt:lpstr>Visio.Drawing.11</vt:lpstr>
      <vt:lpstr>Visio.Drawing.11</vt:lpstr>
      <vt:lpstr>Equation.3</vt:lpstr>
      <vt:lpstr>Equation.3</vt:lpstr>
      <vt:lpstr>Equation.3</vt:lpstr>
      <vt:lpstr>Equation.3</vt:lpstr>
      <vt:lpstr>Equation.3</vt:lpstr>
      <vt:lpstr>Visio.Drawing.11</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PowerPoint 演示文稿</vt:lpstr>
      <vt:lpstr>问题的提出</vt:lpstr>
      <vt:lpstr>如何控制动态性能？</vt:lpstr>
      <vt:lpstr>时间最优的理想过渡过程 </vt:lpstr>
      <vt:lpstr>单闭环系统的问题</vt:lpstr>
      <vt:lpstr> 理想的起动过程</vt:lpstr>
      <vt:lpstr>解决思路</vt:lpstr>
      <vt:lpstr>4.1.1   转速、电流反馈控制直流调速系统        的组成</vt:lpstr>
      <vt:lpstr>转速、电流反馈控制直流调速系统原理图 </vt:lpstr>
      <vt:lpstr>图4-2(b) 双闭环直流调速系统电路原理图 </vt:lpstr>
      <vt:lpstr>PowerPoint 演示文稿</vt:lpstr>
      <vt:lpstr> 1.  稳态结构图和静特性</vt:lpstr>
      <vt:lpstr>（1） 转速调节器不饱和</vt:lpstr>
      <vt:lpstr>（2）转速调节器饱和</vt:lpstr>
      <vt:lpstr>PowerPoint 演示文稿</vt:lpstr>
      <vt:lpstr>静特性分析</vt:lpstr>
      <vt:lpstr>各变量的稳态工作点和稳态参数计算</vt:lpstr>
      <vt:lpstr>PowerPoint 演示文稿</vt:lpstr>
      <vt:lpstr>4.2 转速、电流反馈控制直流调速系统的数学模型与动态过程分析</vt:lpstr>
      <vt:lpstr>4.2.1 转速、电流反馈控制直流调速系统的数学模型</vt:lpstr>
      <vt:lpstr>4.2.2转速、电流反馈控制直流调速系统的动态过程分析</vt:lpstr>
      <vt:lpstr>PowerPoint 演示文稿</vt:lpstr>
      <vt:lpstr>1．起动过程分析-以拖动反抗性负载为例</vt:lpstr>
      <vt:lpstr>第Ⅰ阶段：电流上升阶段（0~t1）</vt:lpstr>
      <vt:lpstr>第Ⅰ阶段：电流上升阶段（0~t1）</vt:lpstr>
      <vt:lpstr>第Ⅱ阶段:恒流升速阶段（t1~t2） </vt:lpstr>
      <vt:lpstr>第Ⅱ阶段:恒流升速阶段（t1~t2） </vt:lpstr>
      <vt:lpstr>第Ⅲ阶段：转速调节阶段（t2以后） </vt:lpstr>
      <vt:lpstr>PowerPoint 演示文稿</vt:lpstr>
      <vt:lpstr>PowerPoint 演示文稿</vt:lpstr>
      <vt:lpstr>2.制动过程分析-以拖动位能性负载为例</vt:lpstr>
      <vt:lpstr>正向电枢电流衰减阶段（ t0~t1 ） </vt:lpstr>
      <vt:lpstr>正向电枢电流衰减阶段</vt:lpstr>
      <vt:lpstr>反向电枢电流建立阶段（    ）</vt:lpstr>
      <vt:lpstr>反向电枢电流建立阶段（    ）</vt:lpstr>
      <vt:lpstr>恒流制动阶段（     ）</vt:lpstr>
      <vt:lpstr>恒流制动阶段（     ）</vt:lpstr>
      <vt:lpstr>转速调节阶段（    ）</vt:lpstr>
      <vt:lpstr>转速调节阶段（   以后）</vt:lpstr>
      <vt:lpstr>2．动态抗扰性能分析</vt:lpstr>
      <vt:lpstr>（1）抗负载扰动</vt:lpstr>
      <vt:lpstr>（2）抗电网电压扰动</vt:lpstr>
      <vt:lpstr>1. 转速调节器的作用</vt:lpstr>
      <vt:lpstr>2. 电流调节器的作用</vt:lpstr>
      <vt:lpstr>4.3 转速、电流反馈控制直流调速系统的设计</vt:lpstr>
      <vt:lpstr>1、跟随性能指标</vt:lpstr>
      <vt:lpstr>PowerPoint 演示文稿</vt:lpstr>
      <vt:lpstr>2．抗扰性能指标</vt:lpstr>
      <vt:lpstr>PowerPoint 演示文稿</vt:lpstr>
      <vt:lpstr>3. 频域性能指标和伯德图 </vt:lpstr>
      <vt:lpstr>PowerPoint 演示文稿</vt:lpstr>
      <vt:lpstr>PowerPoint 演示文稿</vt:lpstr>
      <vt:lpstr>4.3.2 调节器的工程设计方法</vt:lpstr>
      <vt:lpstr>典型系统的选择</vt:lpstr>
      <vt:lpstr>1．典型Ⅰ型系统</vt:lpstr>
      <vt:lpstr>PowerPoint 演示文稿</vt:lpstr>
      <vt:lpstr>PowerPoint 演示文稿</vt:lpstr>
      <vt:lpstr>K 与开环对数频率特性的关系</vt:lpstr>
      <vt:lpstr>（1）动态跟随性能指标</vt:lpstr>
      <vt:lpstr>（2）动态跟随性能指标</vt:lpstr>
      <vt:lpstr>PowerPoint 演示文稿</vt:lpstr>
      <vt:lpstr>（2）动态抗扰性能指标</vt:lpstr>
      <vt:lpstr>PowerPoint 演示文稿</vt:lpstr>
      <vt:lpstr>（2）动态抗扰性能指标</vt:lpstr>
      <vt:lpstr>PowerPoint 演示文稿</vt:lpstr>
      <vt:lpstr>PowerPoint 演示文稿</vt:lpstr>
      <vt:lpstr>PowerPoint 演示文稿</vt:lpstr>
      <vt:lpstr>PowerPoint 演示文稿</vt:lpstr>
      <vt:lpstr>PowerPoint 演示文稿</vt:lpstr>
      <vt:lpstr>2.典型Ⅱ型系统</vt:lpstr>
      <vt:lpstr>PowerPoint 演示文稿</vt:lpstr>
      <vt:lpstr>K 与截止频率 c 的关系</vt:lpstr>
      <vt:lpstr>2.典型Ⅱ型系统</vt:lpstr>
      <vt:lpstr>PowerPoint 演示文稿</vt:lpstr>
      <vt:lpstr>（1）动态跟随性能指标(分析跟随性能与h关系）</vt:lpstr>
      <vt:lpstr>PowerPoint 演示文稿</vt:lpstr>
      <vt:lpstr>PowerPoint 演示文稿</vt:lpstr>
      <vt:lpstr>（2）动态抗扰性能指标</vt:lpstr>
      <vt:lpstr>（2）动态抗扰性能指标</vt:lpstr>
      <vt:lpstr>（2）动态抗扰性能指标</vt:lpstr>
      <vt:lpstr>（2）动态抗扰性能指标</vt:lpstr>
      <vt:lpstr>PowerPoint 演示文稿</vt:lpstr>
      <vt:lpstr>PowerPoint 演示文稿</vt:lpstr>
      <vt:lpstr>PowerPoint 演示文稿</vt:lpstr>
      <vt:lpstr>3.控制对象的工程近似处理方法</vt:lpstr>
      <vt:lpstr>PowerPoint 演示文稿</vt:lpstr>
      <vt:lpstr>PowerPoint 演示文稿</vt:lpstr>
      <vt:lpstr>（2）高阶系统的降阶近似处理</vt:lpstr>
      <vt:lpstr>（3）低频段大惯性环节的近似处理</vt:lpstr>
      <vt:lpstr>PowerPoint 演示文稿</vt:lpstr>
      <vt:lpstr>4.3.4  按工程设计方法设计转速、电流反馈控制直流调速系统的调节器</vt:lpstr>
      <vt:lpstr>双闭环调节器设计</vt:lpstr>
      <vt:lpstr>4.3.4  按工程设计方法设计转速、电流反馈控制直流调速系统的调节器</vt:lpstr>
      <vt:lpstr>1．电流调节器的设计</vt:lpstr>
      <vt:lpstr>PowerPoint 演示文稿</vt:lpstr>
      <vt:lpstr>PowerPoint 演示文稿</vt:lpstr>
      <vt:lpstr>PowerPoint 演示文稿</vt:lpstr>
      <vt:lpstr>电流调节器的设计</vt:lpstr>
      <vt:lpstr>PowerPoint 演示文稿</vt:lpstr>
      <vt:lpstr>PowerPoint 演示文稿</vt:lpstr>
      <vt:lpstr>PowerPoint 演示文稿</vt:lpstr>
      <vt:lpstr>PowerPoint 演示文稿</vt:lpstr>
      <vt:lpstr>PowerPoint 演示文稿</vt:lpstr>
      <vt:lpstr>PowerPoint 演示文稿</vt:lpstr>
      <vt:lpstr>例题4-1 </vt:lpstr>
      <vt:lpstr>PowerPoint 演示文稿</vt:lpstr>
      <vt:lpstr>解 </vt:lpstr>
      <vt:lpstr>PowerPoint 演示文稿</vt:lpstr>
      <vt:lpstr>PowerPoint 演示文稿</vt:lpstr>
      <vt:lpstr>PowerPoint 演示文稿</vt:lpstr>
      <vt:lpstr>PowerPoint 演示文稿</vt:lpstr>
      <vt:lpstr>B. 按照典型Ⅱ型系统设计电流调节器 </vt:lpstr>
      <vt:lpstr>B. 按照典型Ⅱ型系统设计电流调节器 </vt:lpstr>
      <vt:lpstr>按照典型Ⅱ型系统设计电流调节器</vt:lpstr>
      <vt:lpstr>PowerPoint 演示文稿</vt:lpstr>
      <vt:lpstr>分析方法：</vt:lpstr>
      <vt:lpstr>模拟实现方式</vt:lpstr>
      <vt:lpstr>按照典型Ⅱ型系统设计的电流环降阶</vt:lpstr>
      <vt:lpstr>PowerPoint 演示文稿</vt:lpstr>
      <vt:lpstr>PowerPoint 演示文稿</vt:lpstr>
      <vt:lpstr>PowerPoint 演示文稿</vt:lpstr>
      <vt:lpstr>PowerPoint 演示文稿</vt:lpstr>
      <vt:lpstr>计算调节器电阻和电容 </vt:lpstr>
      <vt:lpstr>2．转速调节器的设计</vt:lpstr>
      <vt:lpstr>PowerPoint 演示文稿</vt:lpstr>
      <vt:lpstr>PowerPoint 演示文稿</vt:lpstr>
      <vt:lpstr>PowerPoint 演示文稿</vt:lpstr>
      <vt:lpstr>PowerPoint 演示文稿</vt:lpstr>
      <vt:lpstr>PowerPoint 演示文稿</vt:lpstr>
      <vt:lpstr>PowerPoint 演示文稿</vt:lpstr>
      <vt:lpstr>例题4-3 </vt:lpstr>
      <vt:lpstr>转速调节器设计例题 </vt:lpstr>
      <vt:lpstr>转速调节器设计例题 </vt:lpstr>
      <vt:lpstr>PowerPoint 演示文稿</vt:lpstr>
      <vt:lpstr>PowerPoint 演示文稿</vt:lpstr>
      <vt:lpstr>PowerPoint 演示文稿</vt:lpstr>
      <vt:lpstr>3．转速调节器退饱和时转速超调量的计算</vt:lpstr>
      <vt:lpstr>PowerPoint 演示文稿</vt:lpstr>
      <vt:lpstr>PowerPoint 演示文稿</vt:lpstr>
      <vt:lpstr>退饱和超调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例题4-4 </vt:lpstr>
      <vt:lpstr>从例题4-1~4-4的计算结果来看，有三个问题是值得注意的。</vt:lpstr>
      <vt:lpstr>PowerPoint 演示文稿</vt:lpstr>
      <vt:lpstr>4.4 双闭环直流调速系统的弱磁控制 </vt:lpstr>
      <vt:lpstr>PowerPoint 演示文稿</vt:lpstr>
      <vt:lpstr>励磁电流的闭环控制 </vt:lpstr>
      <vt:lpstr>励磁控制系统 </vt:lpstr>
      <vt:lpstr>PowerPoint 演示文稿</vt:lpstr>
      <vt:lpstr>4.5   转速、电流反馈控制直流调速系统的仿真</vt:lpstr>
      <vt:lpstr>1.1．电流环的仿真</vt:lpstr>
      <vt:lpstr>PowerPoint 演示文稿</vt:lpstr>
      <vt:lpstr>PowerPoint 演示文稿</vt:lpstr>
      <vt:lpstr>PowerPoint 演示文稿</vt:lpstr>
      <vt:lpstr>PowerPoint 演示文稿</vt:lpstr>
      <vt:lpstr>PowerPoint 演示文稿</vt:lpstr>
      <vt:lpstr>PowerPoint 演示文稿</vt:lpstr>
      <vt:lpstr>2．转速环的系统仿真</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转速闭环控制的直流调速系统 </dc:title>
  <dc:creator>Windows 用户</dc:creator>
  <cp:lastModifiedBy>lgh</cp:lastModifiedBy>
  <cp:revision>170</cp:revision>
  <dcterms:created xsi:type="dcterms:W3CDTF">2017-11-18T11:25:00Z</dcterms:created>
  <dcterms:modified xsi:type="dcterms:W3CDTF">2023-03-19T16:25:46Z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1EFF2EC7209C4AACAAAE6C058BEA44E8</vt:lpwstr>
  </property>
  <property fmtid="{D5CDD505-2E9C-101B-9397-08002B2CF9AE}" pid="3" name="KSOProductBuildVer">
    <vt:lpwstr>2052-11.1.0.13703</vt:lpwstr>
  </property>
</Properties>
</file>