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92" r:id="rId2"/>
    <p:sldId id="293" r:id="rId3"/>
    <p:sldId id="291" r:id="rId4"/>
    <p:sldId id="259" r:id="rId5"/>
    <p:sldId id="260" r:id="rId6"/>
    <p:sldId id="261" r:id="rId7"/>
    <p:sldId id="262" r:id="rId8"/>
    <p:sldId id="264" r:id="rId9"/>
    <p:sldId id="263" r:id="rId10"/>
    <p:sldId id="265" r:id="rId11"/>
    <p:sldId id="266" r:id="rId12"/>
    <p:sldId id="29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88"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44D24D-00AA-46C3-9BB6-ACDDE9F325AF}" type="datetimeFigureOut">
              <a:rPr lang="zh-CN" altLang="en-US" smtClean="0"/>
              <a:t>2017/11/21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9CB8B3-1160-44F7-9B08-0B1C55C0F952}" type="slidenum">
              <a:rPr lang="zh-CN" altLang="en-US" smtClean="0"/>
              <a:t>‹#›</a:t>
            </a:fld>
            <a:endParaRPr lang="zh-CN" altLang="en-US"/>
          </a:p>
        </p:txBody>
      </p:sp>
    </p:spTree>
    <p:extLst>
      <p:ext uri="{BB962C8B-B14F-4D97-AF65-F5344CB8AC3E}">
        <p14:creationId xmlns:p14="http://schemas.microsoft.com/office/powerpoint/2010/main" val="288557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9CB8B3-1160-44F7-9B08-0B1C55C0F952}" type="slidenum">
              <a:rPr lang="zh-CN" altLang="en-US" smtClean="0"/>
              <a:t>6</a:t>
            </a:fld>
            <a:endParaRPr lang="zh-CN" altLang="en-US"/>
          </a:p>
        </p:txBody>
      </p:sp>
    </p:spTree>
    <p:extLst>
      <p:ext uri="{BB962C8B-B14F-4D97-AF65-F5344CB8AC3E}">
        <p14:creationId xmlns:p14="http://schemas.microsoft.com/office/powerpoint/2010/main" val="150679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161594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422149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609600"/>
            <a:ext cx="1962150" cy="55213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609600"/>
            <a:ext cx="5734050" cy="55213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870993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848600" cy="11398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096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2178308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457200" y="6356350"/>
            <a:ext cx="2133600" cy="365125"/>
          </a:xfrm>
        </p:spPr>
        <p:txBody>
          <a:bodyPr/>
          <a:lstStyle/>
          <a:p>
            <a:fld id="{9A1A7CA7-FB09-4418-872D-B5044303916D}" type="datetimeFigureOut">
              <a:rPr lang="zh-CN" altLang="en-US" smtClean="0"/>
              <a:t>2017/11/21</a:t>
            </a:fld>
            <a:endParaRPr lang="zh-CN" altLang="en-US"/>
          </a:p>
        </p:txBody>
      </p:sp>
      <p:sp>
        <p:nvSpPr>
          <p:cNvPr id="7" name="页脚占位符 6"/>
          <p:cNvSpPr>
            <a:spLocks noGrp="1"/>
          </p:cNvSpPr>
          <p:nvPr>
            <p:ph type="ftr" sz="quarter" idx="11"/>
          </p:nvPr>
        </p:nvSpPr>
        <p:spPr>
          <a:xfrm>
            <a:off x="3124200" y="6356350"/>
            <a:ext cx="2895600" cy="365125"/>
          </a:xfrm>
        </p:spPr>
        <p:txBody>
          <a:bodyPr/>
          <a:lstStyle/>
          <a:p>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80308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200720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184571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12815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148887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277872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324610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185940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t>‹#›</a:t>
            </a:fld>
            <a:endParaRPr lang="zh-CN" altLang="en-US"/>
          </a:p>
        </p:txBody>
      </p:sp>
    </p:spTree>
    <p:extLst>
      <p:ext uri="{BB962C8B-B14F-4D97-AF65-F5344CB8AC3E}">
        <p14:creationId xmlns:p14="http://schemas.microsoft.com/office/powerpoint/2010/main" val="217169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609600"/>
            <a:ext cx="77073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altLang="en-US" smtClean="0"/>
          </a:p>
        </p:txBody>
      </p:sp>
      <p:sp>
        <p:nvSpPr>
          <p:cNvPr id="1027" name="Rectangle 3"/>
          <p:cNvSpPr>
            <a:spLocks noGrp="1" noChangeArrowheads="1"/>
          </p:cNvSpPr>
          <p:nvPr>
            <p:ph type="body" idx="4294967295"/>
          </p:nvPr>
        </p:nvSpPr>
        <p:spPr bwMode="auto">
          <a:xfrm>
            <a:off x="609600" y="1301750"/>
            <a:ext cx="7848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en-US" smtClean="0"/>
          </a:p>
        </p:txBody>
      </p:sp>
      <p:sp>
        <p:nvSpPr>
          <p:cNvPr id="1028" name="Freeform 7"/>
          <p:cNvSpPr>
            <a:spLocks noChangeArrowheads="1"/>
          </p:cNvSpPr>
          <p:nvPr/>
        </p:nvSpPr>
        <p:spPr bwMode="auto">
          <a:xfrm>
            <a:off x="533400" y="533400"/>
            <a:ext cx="80010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Linotype" panose="02040502050505030304" pitchFamily="18" charset="0"/>
                <a:ea typeface="宋体" panose="02010600030101010101" pitchFamily="2" charset="-122"/>
              </a:defRPr>
            </a:lvl1pPr>
            <a:lvl2pPr>
              <a:defRPr>
                <a:solidFill>
                  <a:schemeClr val="tx1"/>
                </a:solidFill>
                <a:latin typeface="Palatino Linotype" panose="02040502050505030304" pitchFamily="18" charset="0"/>
                <a:ea typeface="宋体" panose="02010600030101010101" pitchFamily="2" charset="-122"/>
              </a:defRPr>
            </a:lvl2pPr>
            <a:lvl3pPr>
              <a:defRPr>
                <a:solidFill>
                  <a:schemeClr val="tx1"/>
                </a:solidFill>
                <a:latin typeface="Palatino Linotype" panose="02040502050505030304" pitchFamily="18" charset="0"/>
                <a:ea typeface="宋体" panose="02010600030101010101" pitchFamily="2" charset="-122"/>
              </a:defRPr>
            </a:lvl3pPr>
            <a:lvl4pPr>
              <a:defRPr>
                <a:solidFill>
                  <a:schemeClr val="tx1"/>
                </a:solidFill>
                <a:latin typeface="Palatino Linotype" panose="02040502050505030304" pitchFamily="18" charset="0"/>
                <a:ea typeface="宋体" panose="02010600030101010101" pitchFamily="2" charset="-122"/>
              </a:defRPr>
            </a:lvl4pPr>
            <a:lvl5pPr>
              <a:defRPr>
                <a:solidFill>
                  <a:schemeClr val="tx1"/>
                </a:solidFill>
                <a:latin typeface="Palatino Linotype" panose="0204050205050503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smtClean="0">
              <a:sym typeface="+mn-ea"/>
            </a:endParaRPr>
          </a:p>
        </p:txBody>
      </p:sp>
      <p:sp>
        <p:nvSpPr>
          <p:cNvPr id="1029" name="Line 8"/>
          <p:cNvSpPr>
            <a:spLocks noChangeShapeType="1"/>
          </p:cNvSpPr>
          <p:nvPr/>
        </p:nvSpPr>
        <p:spPr bwMode="auto">
          <a:xfrm>
            <a:off x="533400" y="6172200"/>
            <a:ext cx="8001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800" b="1" kern="1200">
          <a:solidFill>
            <a:srgbClr val="006699"/>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400" kern="1200">
          <a:solidFill>
            <a:schemeClr val="tx1"/>
          </a:solidFill>
          <a:latin typeface="+mn-lt"/>
          <a:ea typeface="+mn-ea"/>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kern="1200">
          <a:solidFill>
            <a:schemeClr val="tx1"/>
          </a:solidFill>
          <a:latin typeface="Arial" panose="020B0604020202020204" pitchFamily="34" charset="0"/>
          <a:ea typeface="+mn-ea"/>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kern="1200">
          <a:solidFill>
            <a:schemeClr val="tx1"/>
          </a:solidFill>
          <a:latin typeface="Arial" panose="020B0604020202020204" pitchFamily="34" charset="0"/>
          <a:ea typeface="+mn-ea"/>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15.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8.png"/><Relationship Id="rId4" Type="http://schemas.openxmlformats.org/officeDocument/2006/relationships/image" Target="../media/image2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数字系统介绍</a:t>
            </a:r>
            <a:endParaRPr lang="en-US" altLang="zh-CN" dirty="0" smtClean="0"/>
          </a:p>
          <a:p>
            <a:r>
              <a:rPr lang="zh-CN" altLang="en-US" dirty="0" smtClean="0"/>
              <a:t>采样频率的选择</a:t>
            </a:r>
            <a:endParaRPr lang="en-US" altLang="zh-CN" dirty="0" smtClean="0"/>
          </a:p>
          <a:p>
            <a:r>
              <a:rPr lang="zh-CN" altLang="en-US" dirty="0" smtClean="0"/>
              <a:t>转速检测的数字化</a:t>
            </a:r>
            <a:endParaRPr lang="en-US" altLang="zh-CN" dirty="0" smtClean="0"/>
          </a:p>
          <a:p>
            <a:r>
              <a:rPr lang="zh-CN" altLang="en-US" dirty="0" smtClean="0"/>
              <a:t>数字</a:t>
            </a:r>
            <a:r>
              <a:rPr lang="en-US" altLang="zh-CN" dirty="0" smtClean="0"/>
              <a:t>PI</a:t>
            </a:r>
            <a:r>
              <a:rPr lang="zh-CN" altLang="en-US" dirty="0" smtClean="0"/>
              <a:t>调节器</a:t>
            </a:r>
            <a:endParaRPr lang="en-US" altLang="zh-CN" dirty="0" smtClean="0"/>
          </a:p>
          <a:p>
            <a:r>
              <a:rPr lang="zh-CN" altLang="en-US" dirty="0" smtClean="0"/>
              <a:t>数字控制的</a:t>
            </a:r>
            <a:r>
              <a:rPr lang="en-US" altLang="zh-CN" dirty="0" smtClean="0"/>
              <a:t>PWM</a:t>
            </a:r>
            <a:r>
              <a:rPr lang="zh-CN" altLang="en-US" dirty="0" smtClean="0"/>
              <a:t>可逆直流调速系统</a:t>
            </a:r>
            <a:endParaRPr lang="zh-CN" altLang="en-US" dirty="0"/>
          </a:p>
        </p:txBody>
      </p:sp>
      <p:sp>
        <p:nvSpPr>
          <p:cNvPr id="4" name="Rectangle 2"/>
          <p:cNvSpPr txBox="1">
            <a:spLocks noChangeArrowheads="1"/>
          </p:cNvSpPr>
          <p:nvPr/>
        </p:nvSpPr>
        <p:spPr bwMode="auto">
          <a:xfrm>
            <a:off x="539552" y="548680"/>
            <a:ext cx="8162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en-US" altLang="zh-CN" b="1" dirty="0" smtClean="0"/>
              <a:t>5</a:t>
            </a:r>
            <a:r>
              <a:rPr lang="zh-CN" altLang="en-US" b="1" dirty="0" smtClean="0"/>
              <a:t>章  直流调速系统的数字控制</a:t>
            </a:r>
            <a:endParaRPr lang="zh-CN" altLang="en-US" dirty="0" smtClean="0"/>
          </a:p>
        </p:txBody>
      </p:sp>
    </p:spTree>
    <p:extLst>
      <p:ext uri="{BB962C8B-B14F-4D97-AF65-F5344CB8AC3E}">
        <p14:creationId xmlns:p14="http://schemas.microsoft.com/office/powerpoint/2010/main" val="4083633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9552" y="555402"/>
            <a:ext cx="8162925" cy="641350"/>
          </a:xfrm>
        </p:spPr>
        <p:txBody>
          <a:bodyPr/>
          <a:lstStyle/>
          <a:p>
            <a:pPr eaLnBrk="1" hangingPunct="1"/>
            <a:r>
              <a:rPr lang="en-US" altLang="zh-CN" sz="3600" b="1" dirty="0" smtClean="0">
                <a:latin typeface="Times New Roman" pitchFamily="18" charset="0"/>
              </a:rPr>
              <a:t>5.2.2</a:t>
            </a:r>
            <a:r>
              <a:rPr lang="zh-CN" altLang="en-US" sz="3600" b="1" dirty="0" smtClean="0">
                <a:latin typeface="Times New Roman" pitchFamily="18" charset="0"/>
              </a:rPr>
              <a:t> 数字测速方法的性能指标</a:t>
            </a:r>
          </a:p>
        </p:txBody>
      </p:sp>
      <p:sp>
        <p:nvSpPr>
          <p:cNvPr id="5124" name="Rectangle 3"/>
          <p:cNvSpPr>
            <a:spLocks noGrp="1" noChangeArrowheads="1"/>
          </p:cNvSpPr>
          <p:nvPr>
            <p:ph type="body" idx="1"/>
          </p:nvPr>
        </p:nvSpPr>
        <p:spPr/>
        <p:txBody>
          <a:bodyPr/>
          <a:lstStyle/>
          <a:p>
            <a:pPr eaLnBrk="1" hangingPunct="1">
              <a:lnSpc>
                <a:spcPct val="90000"/>
              </a:lnSpc>
            </a:pPr>
            <a:r>
              <a:rPr lang="zh-CN" altLang="en-US" sz="2800" b="1" dirty="0" smtClean="0">
                <a:latin typeface="Times New Roman" pitchFamily="18" charset="0"/>
              </a:rPr>
              <a:t>（</a:t>
            </a:r>
            <a:r>
              <a:rPr lang="en-US" altLang="zh-CN" sz="2800" b="1" dirty="0" smtClean="0">
                <a:latin typeface="Times New Roman" pitchFamily="18" charset="0"/>
              </a:rPr>
              <a:t>1</a:t>
            </a:r>
            <a:r>
              <a:rPr lang="zh-CN" altLang="en-US" sz="2800" b="1" dirty="0" smtClean="0">
                <a:latin typeface="Times New Roman" pitchFamily="18" charset="0"/>
              </a:rPr>
              <a:t>）分辨率</a:t>
            </a:r>
          </a:p>
          <a:p>
            <a:pPr eaLnBrk="1" hangingPunct="1">
              <a:lnSpc>
                <a:spcPct val="90000"/>
              </a:lnSpc>
            </a:pPr>
            <a:r>
              <a:rPr lang="zh-CN" altLang="en-US" sz="2800" dirty="0" smtClean="0">
                <a:latin typeface="Times New Roman" pitchFamily="18" charset="0"/>
              </a:rPr>
              <a:t>用改变一个计数值所对应的转速变化量来表示分辨率，用符号</a:t>
            </a:r>
            <a:r>
              <a:rPr lang="en-US" altLang="zh-CN" sz="2800" i="1" dirty="0" smtClean="0">
                <a:latin typeface="Times New Roman" pitchFamily="18" charset="0"/>
              </a:rPr>
              <a:t>Q</a:t>
            </a:r>
            <a:r>
              <a:rPr lang="zh-CN" altLang="en-US" sz="2800" dirty="0" smtClean="0">
                <a:latin typeface="Times New Roman" pitchFamily="18" charset="0"/>
              </a:rPr>
              <a:t>表示。</a:t>
            </a:r>
          </a:p>
          <a:p>
            <a:pPr eaLnBrk="1" hangingPunct="1">
              <a:lnSpc>
                <a:spcPct val="90000"/>
              </a:lnSpc>
            </a:pPr>
            <a:r>
              <a:rPr lang="zh-CN" altLang="en-US" sz="2800" dirty="0" smtClean="0">
                <a:latin typeface="Times New Roman" pitchFamily="18" charset="0"/>
              </a:rPr>
              <a:t>当被测转速由</a:t>
            </a:r>
            <a:r>
              <a:rPr lang="en-US" altLang="zh-CN" sz="2800" i="1" dirty="0" smtClean="0">
                <a:latin typeface="Times New Roman" pitchFamily="18" charset="0"/>
              </a:rPr>
              <a:t>n</a:t>
            </a:r>
            <a:r>
              <a:rPr lang="en-US" altLang="zh-CN" sz="2800" i="1" baseline="-25000" dirty="0" smtClean="0">
                <a:latin typeface="Times New Roman" pitchFamily="18" charset="0"/>
              </a:rPr>
              <a:t>1</a:t>
            </a:r>
            <a:r>
              <a:rPr lang="zh-CN" altLang="en-US" sz="2800" dirty="0" smtClean="0">
                <a:latin typeface="Times New Roman" pitchFamily="18" charset="0"/>
              </a:rPr>
              <a:t>变为</a:t>
            </a:r>
            <a:r>
              <a:rPr lang="en-US" altLang="zh-CN" sz="2800" i="1" dirty="0" smtClean="0">
                <a:latin typeface="Times New Roman" pitchFamily="18" charset="0"/>
              </a:rPr>
              <a:t>n</a:t>
            </a:r>
            <a:r>
              <a:rPr lang="en-US" altLang="zh-CN" sz="2800" i="1" baseline="-25000" dirty="0" smtClean="0">
                <a:latin typeface="Times New Roman" pitchFamily="18" charset="0"/>
              </a:rPr>
              <a:t>2</a:t>
            </a:r>
            <a:r>
              <a:rPr lang="zh-CN" altLang="en-US" sz="2800" dirty="0" smtClean="0">
                <a:latin typeface="Times New Roman" pitchFamily="18" charset="0"/>
              </a:rPr>
              <a:t>时，引起记数值增量为</a:t>
            </a:r>
            <a:r>
              <a:rPr lang="en-US" altLang="zh-CN" sz="2800" dirty="0" smtClean="0">
                <a:latin typeface="Times New Roman" pitchFamily="18" charset="0"/>
              </a:rPr>
              <a:t>1</a:t>
            </a:r>
            <a:r>
              <a:rPr lang="zh-CN" altLang="en-US" sz="2800" dirty="0" smtClean="0">
                <a:latin typeface="Times New Roman" pitchFamily="18" charset="0"/>
              </a:rPr>
              <a:t>，则该测速方法的分辨率是</a:t>
            </a:r>
          </a:p>
          <a:p>
            <a:pPr eaLnBrk="1" hangingPunct="1">
              <a:lnSpc>
                <a:spcPct val="90000"/>
              </a:lnSpc>
              <a:buFont typeface="Wingdings" pitchFamily="2" charset="2"/>
              <a:buNone/>
            </a:pPr>
            <a:r>
              <a:rPr lang="zh-CN" altLang="en-US" sz="2800" dirty="0" smtClean="0">
                <a:latin typeface="Times New Roman" pitchFamily="18" charset="0"/>
              </a:rPr>
              <a:t>											                                                （</a:t>
            </a:r>
            <a:r>
              <a:rPr lang="en-US" altLang="zh-CN" sz="2800" dirty="0" smtClean="0">
                <a:latin typeface="Times New Roman" pitchFamily="18" charset="0"/>
              </a:rPr>
              <a:t>5-1</a:t>
            </a:r>
            <a:r>
              <a:rPr lang="zh-CN" altLang="en-US" sz="2800" dirty="0" smtClean="0">
                <a:latin typeface="Times New Roman" pitchFamily="18" charset="0"/>
              </a:rPr>
              <a:t>）</a:t>
            </a:r>
          </a:p>
          <a:p>
            <a:pPr eaLnBrk="1" hangingPunct="1">
              <a:lnSpc>
                <a:spcPct val="90000"/>
              </a:lnSpc>
            </a:pPr>
            <a:r>
              <a:rPr lang="zh-CN" altLang="en-US" sz="2800" dirty="0" smtClean="0">
                <a:latin typeface="Times New Roman" pitchFamily="18" charset="0"/>
              </a:rPr>
              <a:t>分辨率</a:t>
            </a:r>
            <a:r>
              <a:rPr lang="en-US" altLang="zh-CN" sz="2800" i="1" dirty="0" smtClean="0">
                <a:latin typeface="Times New Roman" pitchFamily="18" charset="0"/>
              </a:rPr>
              <a:t>Q</a:t>
            </a:r>
            <a:r>
              <a:rPr lang="zh-CN" altLang="en-US" sz="2800" dirty="0" smtClean="0">
                <a:latin typeface="Times New Roman" pitchFamily="18" charset="0"/>
              </a:rPr>
              <a:t>越小，说明测速装置对转速变化的检测越敏感，从而测速的精度也越高。</a:t>
            </a:r>
          </a:p>
        </p:txBody>
      </p:sp>
      <p:sp>
        <p:nvSpPr>
          <p:cNvPr id="5125"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5122" name="Object 4"/>
          <p:cNvGraphicFramePr>
            <a:graphicFrameLocks noChangeAspect="1"/>
          </p:cNvGraphicFramePr>
          <p:nvPr>
            <p:extLst>
              <p:ext uri="{D42A27DB-BD31-4B8C-83A1-F6EECF244321}">
                <p14:modId xmlns:p14="http://schemas.microsoft.com/office/powerpoint/2010/main" val="3325381974"/>
              </p:ext>
            </p:extLst>
          </p:nvPr>
        </p:nvGraphicFramePr>
        <p:xfrm>
          <a:off x="2627784" y="3573016"/>
          <a:ext cx="2232248" cy="684848"/>
        </p:xfrm>
        <a:graphic>
          <a:graphicData uri="http://schemas.openxmlformats.org/presentationml/2006/ole">
            <mc:AlternateContent xmlns:mc="http://schemas.openxmlformats.org/markup-compatibility/2006">
              <mc:Choice xmlns:v="urn:schemas-microsoft-com:vml" Requires="v">
                <p:oleObj spid="_x0000_s3104" name="公式" r:id="rId3" imgW="710891" imgH="215806" progId="Equation.3">
                  <p:embed/>
                </p:oleObj>
              </mc:Choice>
              <mc:Fallback>
                <p:oleObj name="公式" r:id="rId3" imgW="710891"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573016"/>
                        <a:ext cx="2232248" cy="684848"/>
                      </a:xfrm>
                      <a:prstGeom prst="rect">
                        <a:avLst/>
                      </a:prstGeom>
                      <a:noFill/>
                    </p:spPr>
                  </p:pic>
                </p:oleObj>
              </mc:Fallback>
            </mc:AlternateContent>
          </a:graphicData>
        </a:graphic>
      </p:graphicFrame>
    </p:spTree>
    <p:extLst>
      <p:ext uri="{BB962C8B-B14F-4D97-AF65-F5344CB8AC3E}">
        <p14:creationId xmlns:p14="http://schemas.microsoft.com/office/powerpoint/2010/main" val="845169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p:txBody>
          <a:bodyPr/>
          <a:lstStyle/>
          <a:p>
            <a:pPr eaLnBrk="1" hangingPunct="1"/>
            <a:r>
              <a:rPr lang="zh-CN" altLang="en-US" b="1" smtClean="0">
                <a:latin typeface="Times New Roman" pitchFamily="18" charset="0"/>
              </a:rPr>
              <a:t>（</a:t>
            </a:r>
            <a:r>
              <a:rPr lang="en-US" altLang="zh-CN" b="1" smtClean="0">
                <a:latin typeface="Times New Roman" pitchFamily="18" charset="0"/>
              </a:rPr>
              <a:t>2</a:t>
            </a:r>
            <a:r>
              <a:rPr lang="zh-CN" altLang="en-US" b="1" smtClean="0">
                <a:latin typeface="Times New Roman" pitchFamily="18" charset="0"/>
              </a:rPr>
              <a:t>）测速误差率</a:t>
            </a:r>
          </a:p>
          <a:p>
            <a:pPr eaLnBrk="1" hangingPunct="1"/>
            <a:r>
              <a:rPr lang="zh-CN" altLang="en-US" smtClean="0">
                <a:latin typeface="Times New Roman" pitchFamily="18" charset="0"/>
              </a:rPr>
              <a:t>转速实际值和测量值之差与实际值之比定义为测速误差率，记作</a:t>
            </a:r>
          </a:p>
          <a:p>
            <a:pPr eaLnBrk="1" hangingPunct="1">
              <a:buFont typeface="Wingdings" pitchFamily="2" charset="2"/>
              <a:buNone/>
            </a:pPr>
            <a:r>
              <a:rPr lang="zh-CN" altLang="en-US" smtClean="0">
                <a:latin typeface="Times New Roman" pitchFamily="18" charset="0"/>
              </a:rPr>
              <a:t>										                                                    （</a:t>
            </a:r>
            <a:r>
              <a:rPr lang="en-US" altLang="zh-CN" smtClean="0">
                <a:latin typeface="Times New Roman" pitchFamily="18" charset="0"/>
              </a:rPr>
              <a:t>5-2</a:t>
            </a:r>
            <a:r>
              <a:rPr lang="zh-CN" altLang="en-US" smtClean="0">
                <a:latin typeface="Times New Roman" pitchFamily="18" charset="0"/>
              </a:rPr>
              <a:t>）</a:t>
            </a:r>
          </a:p>
          <a:p>
            <a:pPr eaLnBrk="1" hangingPunct="1"/>
            <a:r>
              <a:rPr lang="zh-CN" altLang="en-US" smtClean="0">
                <a:latin typeface="Times New Roman" pitchFamily="18" charset="0"/>
              </a:rPr>
              <a:t>测速误差率反映了测速方法的准确性，</a:t>
            </a:r>
            <a:r>
              <a:rPr lang="en-US" altLang="zh-CN" i="1" smtClean="0">
                <a:latin typeface="Times New Roman" pitchFamily="18" charset="0"/>
              </a:rPr>
              <a:t>δ</a:t>
            </a:r>
            <a:r>
              <a:rPr lang="zh-CN" altLang="en-US" smtClean="0">
                <a:latin typeface="Times New Roman" pitchFamily="18" charset="0"/>
              </a:rPr>
              <a:t>越小，准确度越高。</a:t>
            </a:r>
          </a:p>
        </p:txBody>
      </p:sp>
      <p:sp>
        <p:nvSpPr>
          <p:cNvPr id="6149"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6146" name="Object 4"/>
          <p:cNvGraphicFramePr>
            <a:graphicFrameLocks noChangeAspect="1"/>
          </p:cNvGraphicFramePr>
          <p:nvPr>
            <p:extLst>
              <p:ext uri="{D42A27DB-BD31-4B8C-83A1-F6EECF244321}">
                <p14:modId xmlns:p14="http://schemas.microsoft.com/office/powerpoint/2010/main" val="1262819203"/>
              </p:ext>
            </p:extLst>
          </p:nvPr>
        </p:nvGraphicFramePr>
        <p:xfrm>
          <a:off x="2339752" y="2780928"/>
          <a:ext cx="2520950" cy="1044575"/>
        </p:xfrm>
        <a:graphic>
          <a:graphicData uri="http://schemas.openxmlformats.org/presentationml/2006/ole">
            <mc:AlternateContent xmlns:mc="http://schemas.openxmlformats.org/markup-compatibility/2006">
              <mc:Choice xmlns:v="urn:schemas-microsoft-com:vml" Requires="v">
                <p:oleObj spid="_x0000_s4128" name="Equation" r:id="rId3" imgW="939392" imgH="393529" progId="">
                  <p:embed/>
                </p:oleObj>
              </mc:Choice>
              <mc:Fallback>
                <p:oleObj name="Equation" r:id="rId3" imgW="939392"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780928"/>
                        <a:ext cx="252095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p:txBody>
          <a:bodyPr/>
          <a:lstStyle/>
          <a:p>
            <a:pPr eaLnBrk="1" hangingPunct="1"/>
            <a:r>
              <a:rPr lang="en-US" altLang="zh-CN" sz="3600" b="1" dirty="0" smtClean="0">
                <a:latin typeface="Times New Roman" pitchFamily="18" charset="0"/>
              </a:rPr>
              <a:t>5.2.2</a:t>
            </a:r>
            <a:r>
              <a:rPr lang="zh-CN" altLang="en-US" sz="3600" b="1" dirty="0" smtClean="0">
                <a:latin typeface="Times New Roman" pitchFamily="18" charset="0"/>
              </a:rPr>
              <a:t> 数字测速方法的性能指标</a:t>
            </a:r>
          </a:p>
        </p:txBody>
      </p:sp>
    </p:spTree>
    <p:extLst>
      <p:ext uri="{BB962C8B-B14F-4D97-AF65-F5344CB8AC3E}">
        <p14:creationId xmlns:p14="http://schemas.microsoft.com/office/powerpoint/2010/main" val="664323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常用测速方法</a:t>
            </a:r>
            <a:endParaRPr lang="zh-CN" altLang="en-US" b="1" dirty="0"/>
          </a:p>
        </p:txBody>
      </p:sp>
      <p:sp>
        <p:nvSpPr>
          <p:cNvPr id="3" name="内容占位符 2"/>
          <p:cNvSpPr>
            <a:spLocks noGrp="1"/>
          </p:cNvSpPr>
          <p:nvPr>
            <p:ph idx="1"/>
          </p:nvPr>
        </p:nvSpPr>
        <p:spPr/>
        <p:txBody>
          <a:bodyPr/>
          <a:lstStyle/>
          <a:p>
            <a:r>
              <a:rPr lang="en-US" altLang="zh-CN" dirty="0" smtClean="0"/>
              <a:t>M</a:t>
            </a:r>
            <a:r>
              <a:rPr lang="zh-CN" altLang="en-US" dirty="0" smtClean="0"/>
              <a:t>法</a:t>
            </a:r>
            <a:endParaRPr lang="en-US" altLang="zh-CN" dirty="0" smtClean="0"/>
          </a:p>
          <a:p>
            <a:r>
              <a:rPr lang="en-US" altLang="zh-CN" dirty="0" smtClean="0"/>
              <a:t>T</a:t>
            </a:r>
            <a:r>
              <a:rPr lang="zh-CN" altLang="en-US" dirty="0" smtClean="0"/>
              <a:t>法</a:t>
            </a:r>
            <a:endParaRPr lang="en-US" altLang="zh-CN" dirty="0" smtClean="0"/>
          </a:p>
          <a:p>
            <a:r>
              <a:rPr lang="en-US" altLang="zh-CN" dirty="0" smtClean="0"/>
              <a:t>M/T</a:t>
            </a:r>
            <a:r>
              <a:rPr lang="zh-CN" altLang="en-US" dirty="0" smtClean="0"/>
              <a:t>法</a:t>
            </a:r>
            <a:endParaRPr lang="zh-CN" altLang="en-US" dirty="0"/>
          </a:p>
        </p:txBody>
      </p:sp>
      <p:pic>
        <p:nvPicPr>
          <p:cNvPr id="4" name="Picture 11" descr="0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270" y="4221088"/>
            <a:ext cx="720090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7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9552" y="620688"/>
            <a:ext cx="8162925" cy="641350"/>
          </a:xfrm>
        </p:spPr>
        <p:txBody>
          <a:bodyPr/>
          <a:lstStyle/>
          <a:p>
            <a:pPr eaLnBrk="1" hangingPunct="1"/>
            <a:r>
              <a:rPr lang="en-US" altLang="zh-CN" sz="3600" b="1" dirty="0" smtClean="0">
                <a:latin typeface="Times New Roman" pitchFamily="18" charset="0"/>
              </a:rPr>
              <a:t>5.2.3</a:t>
            </a:r>
            <a:r>
              <a:rPr lang="zh-CN" altLang="en-US" sz="3600" b="1" dirty="0" smtClean="0">
                <a:latin typeface="Times New Roman" pitchFamily="18" charset="0"/>
              </a:rPr>
              <a:t>  </a:t>
            </a:r>
            <a:r>
              <a:rPr lang="en-US" altLang="zh-CN" sz="3600" b="1" dirty="0" smtClean="0">
                <a:latin typeface="Times New Roman" pitchFamily="18" charset="0"/>
              </a:rPr>
              <a:t>M</a:t>
            </a:r>
            <a:r>
              <a:rPr lang="zh-CN" altLang="en-US" sz="3600" b="1" dirty="0" smtClean="0">
                <a:latin typeface="Times New Roman" pitchFamily="18" charset="0"/>
              </a:rPr>
              <a:t>法测速</a:t>
            </a:r>
          </a:p>
        </p:txBody>
      </p:sp>
      <p:sp>
        <p:nvSpPr>
          <p:cNvPr id="80900" name="Rectangle 4"/>
          <p:cNvSpPr>
            <a:spLocks noGrp="1" noChangeArrowheads="1"/>
          </p:cNvSpPr>
          <p:nvPr>
            <p:ph type="body" idx="1"/>
          </p:nvPr>
        </p:nvSpPr>
        <p:spPr>
          <a:xfrm>
            <a:off x="395288" y="1916113"/>
            <a:ext cx="8748712" cy="4191000"/>
          </a:xfrm>
        </p:spPr>
        <p:txBody>
          <a:bodyPr>
            <a:normAutofit/>
          </a:bodyPr>
          <a:lstStyle/>
          <a:p>
            <a:pPr eaLnBrk="1" hangingPunct="1">
              <a:defRPr/>
            </a:pPr>
            <a:r>
              <a:rPr lang="zh-CN" altLang="en-US" dirty="0" smtClean="0">
                <a:latin typeface="Times New Roman" pitchFamily="18" charset="0"/>
              </a:rPr>
              <a:t>记取一个采样周期内旋转编码器发出的脉冲个数来算出转速的方法称为</a:t>
            </a:r>
            <a:r>
              <a:rPr lang="en-US" altLang="zh-CN" dirty="0" smtClean="0">
                <a:latin typeface="Times New Roman" pitchFamily="18" charset="0"/>
              </a:rPr>
              <a:t>M</a:t>
            </a:r>
            <a:r>
              <a:rPr lang="zh-CN" altLang="en-US" dirty="0" smtClean="0">
                <a:latin typeface="Times New Roman" pitchFamily="18" charset="0"/>
              </a:rPr>
              <a:t>法测速，又称</a:t>
            </a:r>
            <a:r>
              <a:rPr lang="zh-CN" altLang="en-US" dirty="0" smtClean="0"/>
              <a:t>频率法</a:t>
            </a:r>
            <a:r>
              <a:rPr lang="zh-CN" altLang="en-US" dirty="0" smtClean="0">
                <a:latin typeface="Times New Roman" pitchFamily="18" charset="0"/>
              </a:rPr>
              <a:t>测速。</a:t>
            </a:r>
          </a:p>
          <a:p>
            <a:pPr eaLnBrk="1" hangingPunct="1">
              <a:buFont typeface="Wingdings" pitchFamily="2" charset="2"/>
              <a:buNone/>
              <a:defRPr/>
            </a:pPr>
            <a:r>
              <a:rPr lang="zh-CN" altLang="en-US" dirty="0" smtClean="0">
                <a:latin typeface="Times New Roman" pitchFamily="18" charset="0"/>
              </a:rPr>
              <a:t>											                                          </a:t>
            </a:r>
            <a:r>
              <a:rPr lang="en-US" altLang="zh-CN" dirty="0" smtClean="0">
                <a:latin typeface="Times New Roman" pitchFamily="18" charset="0"/>
              </a:rPr>
              <a:t>(5-3)</a:t>
            </a:r>
          </a:p>
          <a:p>
            <a:pPr eaLnBrk="1" hangingPunct="1">
              <a:buFont typeface="Wingdings" pitchFamily="2" charset="2"/>
              <a:buNone/>
              <a:defRPr/>
            </a:pPr>
            <a:r>
              <a:rPr lang="en-US" altLang="zh-CN" dirty="0" smtClean="0">
                <a:latin typeface="Times New Roman" pitchFamily="18" charset="0"/>
              </a:rPr>
              <a:t>	</a:t>
            </a:r>
            <a:r>
              <a:rPr lang="zh-CN" altLang="en-US" sz="2800" dirty="0" smtClean="0">
                <a:latin typeface="Times New Roman" pitchFamily="18" charset="0"/>
              </a:rPr>
              <a:t>式中</a:t>
            </a:r>
            <a:r>
              <a:rPr lang="en-US" altLang="zh-CN" sz="2800" dirty="0" smtClean="0">
                <a:latin typeface="Times New Roman" pitchFamily="18" charset="0"/>
              </a:rPr>
              <a:t>:  </a:t>
            </a:r>
            <a:r>
              <a:rPr lang="en-US" altLang="zh-CN" sz="2800" i="1" dirty="0" smtClean="0">
                <a:latin typeface="Times New Roman" pitchFamily="18" charset="0"/>
              </a:rPr>
              <a:t>n</a:t>
            </a:r>
            <a:r>
              <a:rPr lang="en-US" altLang="zh-CN" sz="2800" dirty="0" smtClean="0">
                <a:latin typeface="Times New Roman" pitchFamily="18" charset="0"/>
                <a:sym typeface="Symbol" pitchFamily="18" charset="2"/>
              </a:rPr>
              <a:t></a:t>
            </a:r>
            <a:r>
              <a:rPr lang="zh-CN" altLang="en-US" sz="2800" dirty="0" smtClean="0">
                <a:latin typeface="Times New Roman" pitchFamily="18" charset="0"/>
              </a:rPr>
              <a:t>转速，单位为</a:t>
            </a:r>
            <a:r>
              <a:rPr lang="en-US" altLang="zh-CN" sz="2800" dirty="0" smtClean="0">
                <a:latin typeface="Times New Roman" pitchFamily="18" charset="0"/>
              </a:rPr>
              <a:t>r/min</a:t>
            </a:r>
            <a:r>
              <a:rPr lang="zh-CN" altLang="en-US" sz="2800" dirty="0" smtClean="0">
                <a:latin typeface="Times New Roman" pitchFamily="18" charset="0"/>
              </a:rPr>
              <a:t>；</a:t>
            </a:r>
          </a:p>
          <a:p>
            <a:pPr eaLnBrk="1" hangingPunct="1">
              <a:buFont typeface="Wingdings" pitchFamily="2" charset="2"/>
              <a:buNone/>
              <a:defRPr/>
            </a:pPr>
            <a:r>
              <a:rPr lang="zh-CN" altLang="en-US" sz="2800" i="1" dirty="0" smtClean="0">
                <a:latin typeface="Times New Roman" pitchFamily="18" charset="0"/>
              </a:rPr>
              <a:t>		    </a:t>
            </a:r>
            <a:r>
              <a:rPr lang="en-US" altLang="zh-CN" sz="2800" i="1" dirty="0" smtClean="0">
                <a:latin typeface="Times New Roman" pitchFamily="18" charset="0"/>
              </a:rPr>
              <a:t>M</a:t>
            </a:r>
            <a:r>
              <a:rPr lang="en-US" altLang="zh-CN" sz="2800" baseline="-25000" dirty="0" smtClean="0">
                <a:latin typeface="Times New Roman" pitchFamily="18" charset="0"/>
              </a:rPr>
              <a:t>1</a:t>
            </a:r>
            <a:r>
              <a:rPr lang="en-US" altLang="zh-CN" sz="2800" dirty="0" smtClean="0">
                <a:latin typeface="Times New Roman" pitchFamily="18" charset="0"/>
                <a:sym typeface="Symbol" pitchFamily="18" charset="2"/>
              </a:rPr>
              <a:t></a:t>
            </a:r>
            <a:r>
              <a:rPr lang="zh-CN" altLang="en-US" sz="2800" dirty="0" smtClean="0">
                <a:latin typeface="Times New Roman" pitchFamily="18" charset="0"/>
              </a:rPr>
              <a:t>时间</a:t>
            </a:r>
            <a:r>
              <a:rPr lang="en-US" altLang="zh-CN" sz="2800" i="1" dirty="0" err="1" smtClean="0">
                <a:latin typeface="Times New Roman" pitchFamily="18" charset="0"/>
              </a:rPr>
              <a:t>T</a:t>
            </a:r>
            <a:r>
              <a:rPr lang="en-US" altLang="zh-CN" sz="2800" baseline="-25000" dirty="0" err="1" smtClean="0">
                <a:latin typeface="Times New Roman" pitchFamily="18" charset="0"/>
              </a:rPr>
              <a:t>c</a:t>
            </a:r>
            <a:r>
              <a:rPr lang="zh-CN" altLang="en-US" sz="2800" dirty="0" smtClean="0">
                <a:latin typeface="Times New Roman" pitchFamily="18" charset="0"/>
              </a:rPr>
              <a:t>内的脉冲个数；</a:t>
            </a:r>
          </a:p>
          <a:p>
            <a:pPr eaLnBrk="1" hangingPunct="1">
              <a:buFont typeface="Wingdings" pitchFamily="2" charset="2"/>
              <a:buNone/>
              <a:defRPr/>
            </a:pPr>
            <a:r>
              <a:rPr lang="zh-CN" altLang="en-US" sz="2800" dirty="0" smtClean="0">
                <a:latin typeface="Times New Roman" pitchFamily="18" charset="0"/>
              </a:rPr>
              <a:t>		     </a:t>
            </a:r>
            <a:r>
              <a:rPr lang="en-US" altLang="zh-CN" sz="2800" i="1" dirty="0" smtClean="0">
                <a:latin typeface="Times New Roman" pitchFamily="18" charset="0"/>
              </a:rPr>
              <a:t>z</a:t>
            </a:r>
            <a:r>
              <a:rPr lang="en-US" altLang="zh-CN" sz="2800" dirty="0" smtClean="0">
                <a:latin typeface="Times New Roman" pitchFamily="18" charset="0"/>
                <a:sym typeface="Symbol" pitchFamily="18" charset="2"/>
              </a:rPr>
              <a:t></a:t>
            </a:r>
            <a:r>
              <a:rPr lang="zh-CN" altLang="en-US" sz="2800" dirty="0" smtClean="0">
                <a:latin typeface="Times New Roman" pitchFamily="18" charset="0"/>
              </a:rPr>
              <a:t>旋转编码器每转输出的脉冲个数</a:t>
            </a:r>
            <a:r>
              <a:rPr lang="en-US" altLang="zh-CN" sz="2800" dirty="0" smtClean="0">
                <a:latin typeface="Times New Roman" pitchFamily="18" charset="0"/>
              </a:rPr>
              <a:t>;</a:t>
            </a:r>
          </a:p>
          <a:p>
            <a:pPr eaLnBrk="1" hangingPunct="1">
              <a:buFont typeface="Wingdings" pitchFamily="2" charset="2"/>
              <a:buNone/>
              <a:defRPr/>
            </a:pPr>
            <a:r>
              <a:rPr lang="en-US" altLang="zh-CN" sz="2800" dirty="0" smtClean="0">
                <a:latin typeface="Times New Roman" pitchFamily="18" charset="0"/>
              </a:rPr>
              <a:t>		    </a:t>
            </a:r>
            <a:r>
              <a:rPr lang="en-US" altLang="zh-CN" sz="2800" i="1" dirty="0" err="1" smtClean="0">
                <a:latin typeface="Times New Roman" pitchFamily="18" charset="0"/>
              </a:rPr>
              <a:t>T</a:t>
            </a:r>
            <a:r>
              <a:rPr lang="en-US" altLang="zh-CN" sz="2800" baseline="-25000" dirty="0" err="1" smtClean="0">
                <a:latin typeface="Times New Roman" pitchFamily="18" charset="0"/>
              </a:rPr>
              <a:t>c</a:t>
            </a:r>
            <a:r>
              <a:rPr lang="en-US" altLang="zh-CN" sz="2800" dirty="0" smtClean="0">
                <a:latin typeface="Times New Roman" pitchFamily="18" charset="0"/>
                <a:sym typeface="Symbol" pitchFamily="18" charset="2"/>
              </a:rPr>
              <a:t></a:t>
            </a:r>
            <a:r>
              <a:rPr lang="zh-CN" altLang="en-US" sz="2800" dirty="0" smtClean="0">
                <a:latin typeface="Times New Roman" pitchFamily="18" charset="0"/>
              </a:rPr>
              <a:t>采样周期，单位为</a:t>
            </a:r>
            <a:r>
              <a:rPr lang="en-US" altLang="zh-CN" sz="2800" dirty="0" smtClean="0">
                <a:latin typeface="Times New Roman" pitchFamily="18" charset="0"/>
              </a:rPr>
              <a:t>s</a:t>
            </a:r>
            <a:r>
              <a:rPr lang="zh-CN" altLang="en-US" sz="2800" dirty="0" smtClean="0">
                <a:latin typeface="Times New Roman" pitchFamily="18" charset="0"/>
              </a:rPr>
              <a:t>。</a:t>
            </a:r>
          </a:p>
        </p:txBody>
      </p:sp>
      <p:sp>
        <p:nvSpPr>
          <p:cNvPr id="7173" name="Rectangle 6"/>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7170" name="Object 5"/>
          <p:cNvGraphicFramePr>
            <a:graphicFrameLocks noChangeAspect="1"/>
          </p:cNvGraphicFramePr>
          <p:nvPr>
            <p:extLst>
              <p:ext uri="{D42A27DB-BD31-4B8C-83A1-F6EECF244321}">
                <p14:modId xmlns:p14="http://schemas.microsoft.com/office/powerpoint/2010/main" val="1988421598"/>
              </p:ext>
            </p:extLst>
          </p:nvPr>
        </p:nvGraphicFramePr>
        <p:xfrm>
          <a:off x="1907704" y="2852936"/>
          <a:ext cx="2736850" cy="1073150"/>
        </p:xfrm>
        <a:graphic>
          <a:graphicData uri="http://schemas.openxmlformats.org/presentationml/2006/ole">
            <mc:AlternateContent xmlns:mc="http://schemas.openxmlformats.org/markup-compatibility/2006">
              <mc:Choice xmlns:v="urn:schemas-microsoft-com:vml" Requires="v">
                <p:oleObj spid="_x0000_s5152" name="公式" r:id="rId3" imgW="1143000" imgH="444500" progId="Equation.3">
                  <p:embed/>
                </p:oleObj>
              </mc:Choice>
              <mc:Fallback>
                <p:oleObj name="公式" r:id="rId3" imgW="11430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852936"/>
                        <a:ext cx="273685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759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68313" y="4365625"/>
            <a:ext cx="8110537" cy="1730375"/>
          </a:xfrm>
        </p:spPr>
        <p:txBody>
          <a:bodyPr/>
          <a:lstStyle/>
          <a:p>
            <a:pPr eaLnBrk="1" hangingPunct="1">
              <a:lnSpc>
                <a:spcPct val="90000"/>
              </a:lnSpc>
            </a:pPr>
            <a:r>
              <a:rPr lang="zh-CN" altLang="en-US" sz="2800" smtClean="0"/>
              <a:t>由系统的定时器按采样周期的时间定期地发出一个采样脉冲信号，</a:t>
            </a:r>
          </a:p>
          <a:p>
            <a:pPr eaLnBrk="1" hangingPunct="1">
              <a:lnSpc>
                <a:spcPct val="90000"/>
              </a:lnSpc>
            </a:pPr>
            <a:r>
              <a:rPr lang="zh-CN" altLang="en-US" sz="2800" smtClean="0"/>
              <a:t>计数器记录下在两个采样脉冲信号之间的旋转编码器的脉冲个数。</a:t>
            </a:r>
          </a:p>
        </p:txBody>
      </p:sp>
      <p:sp>
        <p:nvSpPr>
          <p:cNvPr id="28675" name="Rectangle 5"/>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28676" name="Rectangle 6"/>
          <p:cNvSpPr>
            <a:spLocks noChangeArrowheads="1"/>
          </p:cNvSpPr>
          <p:nvPr/>
        </p:nvSpPr>
        <p:spPr bwMode="auto">
          <a:xfrm>
            <a:off x="1907704" y="1340768"/>
            <a:ext cx="3792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algn="l" eaLnBrk="1" hangingPunct="1"/>
            <a:r>
              <a:rPr lang="zh-CN" altLang="en-US" dirty="0">
                <a:solidFill>
                  <a:schemeClr val="tx1"/>
                </a:solidFill>
              </a:rPr>
              <a:t>图</a:t>
            </a:r>
            <a:r>
              <a:rPr lang="en-US" altLang="zh-CN" dirty="0">
                <a:solidFill>
                  <a:schemeClr val="tx1"/>
                </a:solidFill>
              </a:rPr>
              <a:t>5-4  M</a:t>
            </a:r>
            <a:r>
              <a:rPr lang="zh-CN" altLang="en-US" dirty="0">
                <a:solidFill>
                  <a:schemeClr val="tx1"/>
                </a:solidFill>
              </a:rPr>
              <a:t>法测速原理示意图</a:t>
            </a:r>
          </a:p>
        </p:txBody>
      </p:sp>
      <p:pic>
        <p:nvPicPr>
          <p:cNvPr id="28677" name="Picture 7" descr="0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911350"/>
            <a:ext cx="698341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539552" y="620688"/>
            <a:ext cx="8162925" cy="641350"/>
          </a:xfrm>
        </p:spPr>
        <p:txBody>
          <a:bodyPr/>
          <a:lstStyle/>
          <a:p>
            <a:pPr eaLnBrk="1" hangingPunct="1"/>
            <a:r>
              <a:rPr lang="en-US" altLang="zh-CN" sz="3600" b="1" dirty="0" smtClean="0">
                <a:latin typeface="Times New Roman" pitchFamily="18" charset="0"/>
              </a:rPr>
              <a:t>5.2.3</a:t>
            </a:r>
            <a:r>
              <a:rPr lang="zh-CN" altLang="en-US" sz="3600" b="1" dirty="0" smtClean="0">
                <a:latin typeface="Times New Roman" pitchFamily="18" charset="0"/>
              </a:rPr>
              <a:t>  </a:t>
            </a:r>
            <a:r>
              <a:rPr lang="en-US" altLang="zh-CN" sz="3600" b="1" dirty="0" smtClean="0">
                <a:latin typeface="Times New Roman" pitchFamily="18" charset="0"/>
              </a:rPr>
              <a:t>M</a:t>
            </a:r>
            <a:r>
              <a:rPr lang="zh-CN" altLang="en-US" sz="3600" b="1" dirty="0" smtClean="0">
                <a:latin typeface="Times New Roman" pitchFamily="18" charset="0"/>
              </a:rPr>
              <a:t>法测速</a:t>
            </a:r>
          </a:p>
        </p:txBody>
      </p:sp>
    </p:spTree>
    <p:extLst>
      <p:ext uri="{BB962C8B-B14F-4D97-AF65-F5344CB8AC3E}">
        <p14:creationId xmlns:p14="http://schemas.microsoft.com/office/powerpoint/2010/main" val="101509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p:cNvSpPr>
            <a:spLocks noGrp="1" noChangeArrowheads="1"/>
          </p:cNvSpPr>
          <p:nvPr>
            <p:ph type="body" idx="1"/>
          </p:nvPr>
        </p:nvSpPr>
        <p:spPr>
          <a:xfrm>
            <a:off x="714375" y="1556792"/>
            <a:ext cx="8110538" cy="4729162"/>
          </a:xfrm>
        </p:spPr>
        <p:txBody>
          <a:bodyPr>
            <a:normAutofit lnSpcReduction="10000"/>
          </a:bodyPr>
          <a:lstStyle/>
          <a:p>
            <a:pPr eaLnBrk="1" hangingPunct="1">
              <a:lnSpc>
                <a:spcPct val="90000"/>
              </a:lnSpc>
              <a:defRPr/>
            </a:pPr>
            <a:r>
              <a:rPr lang="en-US" altLang="zh-CN" sz="2800" dirty="0" smtClean="0">
                <a:latin typeface="Times New Roman" pitchFamily="18" charset="0"/>
              </a:rPr>
              <a:t>M</a:t>
            </a:r>
            <a:r>
              <a:rPr lang="zh-CN" altLang="en-US" sz="2800" dirty="0" smtClean="0">
                <a:latin typeface="Times New Roman" pitchFamily="18" charset="0"/>
              </a:rPr>
              <a:t>法测速分辨率为</a:t>
            </a:r>
          </a:p>
          <a:p>
            <a:pPr eaLnBrk="1" hangingPunct="1">
              <a:lnSpc>
                <a:spcPct val="90000"/>
              </a:lnSpc>
              <a:buFont typeface="Wingdings" pitchFamily="2" charset="2"/>
              <a:buNone/>
              <a:defRPr/>
            </a:pPr>
            <a:r>
              <a:rPr lang="zh-CN" altLang="en-US" sz="2800" dirty="0" smtClean="0">
                <a:latin typeface="Times New Roman" pitchFamily="18" charset="0"/>
              </a:rPr>
              <a:t>                                                                       </a:t>
            </a:r>
          </a:p>
          <a:p>
            <a:pPr eaLnBrk="1" hangingPunct="1">
              <a:lnSpc>
                <a:spcPct val="90000"/>
              </a:lnSpc>
              <a:buFont typeface="Wingdings" pitchFamily="2" charset="2"/>
              <a:buNone/>
              <a:defRPr/>
            </a:pPr>
            <a:r>
              <a:rPr lang="zh-CN" altLang="en-US" sz="2800" dirty="0" smtClean="0">
                <a:latin typeface="Times New Roman" pitchFamily="18" charset="0"/>
              </a:rPr>
              <a:t>                                                                      （</a:t>
            </a:r>
            <a:r>
              <a:rPr lang="en-US" altLang="zh-CN" sz="2800" dirty="0" smtClean="0">
                <a:latin typeface="Times New Roman" pitchFamily="18" charset="0"/>
              </a:rPr>
              <a:t>5-4</a:t>
            </a:r>
            <a:r>
              <a:rPr lang="zh-CN" altLang="en-US" sz="2800" dirty="0" smtClean="0">
                <a:latin typeface="Times New Roman" pitchFamily="18" charset="0"/>
              </a:rPr>
              <a:t>）</a:t>
            </a:r>
          </a:p>
          <a:p>
            <a:pPr eaLnBrk="1" hangingPunct="1">
              <a:lnSpc>
                <a:spcPct val="90000"/>
              </a:lnSpc>
              <a:defRPr/>
            </a:pPr>
            <a:r>
              <a:rPr lang="en-US" altLang="zh-CN" sz="2800" dirty="0" smtClean="0">
                <a:latin typeface="Times New Roman" pitchFamily="18" charset="0"/>
              </a:rPr>
              <a:t>M</a:t>
            </a:r>
            <a:r>
              <a:rPr lang="zh-CN" altLang="en-US" sz="2800" dirty="0" smtClean="0">
                <a:latin typeface="Times New Roman" pitchFamily="18" charset="0"/>
              </a:rPr>
              <a:t>法测速的分辨率与实际转速的大小无关。</a:t>
            </a:r>
          </a:p>
          <a:p>
            <a:pPr eaLnBrk="1" hangingPunct="1">
              <a:lnSpc>
                <a:spcPct val="90000"/>
              </a:lnSpc>
              <a:defRPr/>
            </a:pPr>
            <a:r>
              <a:rPr lang="en-US" altLang="zh-CN" sz="2800" dirty="0" smtClean="0">
                <a:latin typeface="Times New Roman" pitchFamily="18" charset="0"/>
              </a:rPr>
              <a:t>M</a:t>
            </a:r>
            <a:r>
              <a:rPr lang="zh-CN" altLang="en-US" sz="2800" dirty="0" smtClean="0">
                <a:latin typeface="Times New Roman" pitchFamily="18" charset="0"/>
              </a:rPr>
              <a:t>法的测速误差率的最大值为</a:t>
            </a:r>
          </a:p>
          <a:p>
            <a:pPr eaLnBrk="1" hangingPunct="1">
              <a:lnSpc>
                <a:spcPct val="90000"/>
              </a:lnSpc>
              <a:buFont typeface="Wingdings" pitchFamily="2" charset="2"/>
              <a:buNone/>
              <a:defRPr/>
            </a:pPr>
            <a:r>
              <a:rPr lang="zh-CN" altLang="en-US" sz="2800" dirty="0" smtClean="0">
                <a:latin typeface="Times New Roman" pitchFamily="18" charset="0"/>
              </a:rPr>
              <a:t> </a:t>
            </a:r>
          </a:p>
          <a:p>
            <a:pPr eaLnBrk="1" hangingPunct="1">
              <a:lnSpc>
                <a:spcPct val="90000"/>
              </a:lnSpc>
              <a:buFont typeface="Wingdings" pitchFamily="2" charset="2"/>
              <a:buNone/>
              <a:defRPr/>
            </a:pPr>
            <a:r>
              <a:rPr lang="zh-CN" altLang="en-US" sz="2800" dirty="0" smtClean="0">
                <a:latin typeface="Times New Roman" pitchFamily="18" charset="0"/>
              </a:rPr>
              <a:t>                                                                        </a:t>
            </a:r>
          </a:p>
          <a:p>
            <a:pPr eaLnBrk="1" hangingPunct="1">
              <a:lnSpc>
                <a:spcPct val="90000"/>
              </a:lnSpc>
              <a:buFont typeface="Wingdings" pitchFamily="2" charset="2"/>
              <a:buNone/>
              <a:defRPr/>
            </a:pPr>
            <a:r>
              <a:rPr lang="zh-CN" altLang="en-US" sz="2800" dirty="0" smtClean="0">
                <a:latin typeface="Times New Roman" pitchFamily="18" charset="0"/>
              </a:rPr>
              <a:t>                                                                      （</a:t>
            </a:r>
            <a:r>
              <a:rPr lang="en-US" altLang="zh-CN" sz="2800" dirty="0" smtClean="0">
                <a:latin typeface="Times New Roman" pitchFamily="18" charset="0"/>
              </a:rPr>
              <a:t>5-5</a:t>
            </a:r>
            <a:r>
              <a:rPr lang="zh-CN" altLang="en-US" sz="2800" dirty="0" smtClean="0">
                <a:latin typeface="Times New Roman" pitchFamily="18" charset="0"/>
              </a:rPr>
              <a:t>）</a:t>
            </a:r>
          </a:p>
          <a:p>
            <a:pPr eaLnBrk="1" hangingPunct="1">
              <a:lnSpc>
                <a:spcPct val="90000"/>
              </a:lnSpc>
              <a:defRPr/>
            </a:pPr>
            <a:endParaRPr lang="en-US" altLang="zh-CN" sz="2800" i="1" dirty="0" smtClean="0">
              <a:latin typeface="Times New Roman" pitchFamily="18" charset="0"/>
            </a:endParaRPr>
          </a:p>
          <a:p>
            <a:pPr eaLnBrk="1" hangingPunct="1">
              <a:lnSpc>
                <a:spcPct val="90000"/>
              </a:lnSpc>
              <a:defRPr/>
            </a:pPr>
            <a:r>
              <a:rPr lang="en-US" altLang="zh-CN" sz="2800" i="1" dirty="0" err="1" smtClean="0">
                <a:latin typeface="Times New Roman" pitchFamily="18" charset="0"/>
              </a:rPr>
              <a:t>δ</a:t>
            </a:r>
            <a:r>
              <a:rPr lang="en-US" altLang="zh-CN" sz="2800" baseline="-25000" dirty="0" err="1" smtClean="0">
                <a:latin typeface="Times New Roman" pitchFamily="18" charset="0"/>
              </a:rPr>
              <a:t>max</a:t>
            </a:r>
            <a:r>
              <a:rPr lang="zh-CN" altLang="en-US" sz="2800" dirty="0" smtClean="0">
                <a:latin typeface="Times New Roman" pitchFamily="18" charset="0"/>
              </a:rPr>
              <a:t>与</a:t>
            </a:r>
            <a:r>
              <a:rPr lang="en-US" altLang="zh-CN" sz="2800" i="1" dirty="0" smtClean="0">
                <a:latin typeface="Times New Roman" pitchFamily="18" charset="0"/>
              </a:rPr>
              <a:t>M</a:t>
            </a:r>
            <a:r>
              <a:rPr lang="en-US" altLang="zh-CN" sz="2800" baseline="-25000" dirty="0" smtClean="0">
                <a:latin typeface="Times New Roman" pitchFamily="18" charset="0"/>
              </a:rPr>
              <a:t>1</a:t>
            </a:r>
            <a:r>
              <a:rPr lang="zh-CN" altLang="en-US" sz="2800" dirty="0" smtClean="0">
                <a:latin typeface="Times New Roman" pitchFamily="18" charset="0"/>
              </a:rPr>
              <a:t>成反比。转速愈低，</a:t>
            </a:r>
            <a:r>
              <a:rPr lang="en-US" altLang="zh-CN" sz="2800" i="1" dirty="0" smtClean="0">
                <a:latin typeface="Times New Roman" pitchFamily="18" charset="0"/>
              </a:rPr>
              <a:t>M</a:t>
            </a:r>
            <a:r>
              <a:rPr lang="en-US" altLang="zh-CN" sz="2800" baseline="-25000" dirty="0" smtClean="0">
                <a:latin typeface="Times New Roman" pitchFamily="18" charset="0"/>
              </a:rPr>
              <a:t>1</a:t>
            </a:r>
            <a:r>
              <a:rPr lang="zh-CN" altLang="en-US" sz="2800" dirty="0" smtClean="0">
                <a:latin typeface="Times New Roman" pitchFamily="18" charset="0"/>
              </a:rPr>
              <a:t>愈小，误差率愈大。 </a:t>
            </a:r>
          </a:p>
        </p:txBody>
      </p:sp>
      <p:sp>
        <p:nvSpPr>
          <p:cNvPr id="8197"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8194" name="Object 4"/>
          <p:cNvGraphicFramePr>
            <a:graphicFrameLocks noChangeAspect="1"/>
          </p:cNvGraphicFramePr>
          <p:nvPr>
            <p:extLst>
              <p:ext uri="{D42A27DB-BD31-4B8C-83A1-F6EECF244321}">
                <p14:modId xmlns:p14="http://schemas.microsoft.com/office/powerpoint/2010/main" val="3090985793"/>
              </p:ext>
            </p:extLst>
          </p:nvPr>
        </p:nvGraphicFramePr>
        <p:xfrm>
          <a:off x="1571625" y="1988840"/>
          <a:ext cx="3744913" cy="838200"/>
        </p:xfrm>
        <a:graphic>
          <a:graphicData uri="http://schemas.openxmlformats.org/presentationml/2006/ole">
            <mc:AlternateContent xmlns:mc="http://schemas.openxmlformats.org/markup-compatibility/2006">
              <mc:Choice xmlns:v="urn:schemas-microsoft-com:vml" Requires="v">
                <p:oleObj spid="_x0000_s6206" name="公式" r:id="rId3" imgW="1917700" imgH="431800" progId="Equation.3">
                  <p:embed/>
                </p:oleObj>
              </mc:Choice>
              <mc:Fallback>
                <p:oleObj name="公式" r:id="rId3" imgW="1917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988840"/>
                        <a:ext cx="37449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Rectangle 7"/>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8195" name="Object 6"/>
          <p:cNvGraphicFramePr>
            <a:graphicFrameLocks noChangeAspect="1"/>
          </p:cNvGraphicFramePr>
          <p:nvPr>
            <p:extLst>
              <p:ext uri="{D42A27DB-BD31-4B8C-83A1-F6EECF244321}">
                <p14:modId xmlns:p14="http://schemas.microsoft.com/office/powerpoint/2010/main" val="2582654548"/>
              </p:ext>
            </p:extLst>
          </p:nvPr>
        </p:nvGraphicFramePr>
        <p:xfrm>
          <a:off x="1285875" y="3789040"/>
          <a:ext cx="5761038" cy="1381125"/>
        </p:xfrm>
        <a:graphic>
          <a:graphicData uri="http://schemas.openxmlformats.org/presentationml/2006/ole">
            <mc:AlternateContent xmlns:mc="http://schemas.openxmlformats.org/markup-compatibility/2006">
              <mc:Choice xmlns:v="urn:schemas-microsoft-com:vml" Requires="v">
                <p:oleObj spid="_x0000_s6207" name="公式" r:id="rId5" imgW="3048000" imgH="838200" progId="Equation.3">
                  <p:embed/>
                </p:oleObj>
              </mc:Choice>
              <mc:Fallback>
                <p:oleObj name="公式" r:id="rId5" imgW="3048000" imgH="838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789040"/>
                        <a:ext cx="5761038"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539552" y="548680"/>
            <a:ext cx="8162925" cy="641350"/>
          </a:xfrm>
        </p:spPr>
        <p:txBody>
          <a:bodyPr/>
          <a:lstStyle/>
          <a:p>
            <a:pPr eaLnBrk="1" hangingPunct="1"/>
            <a:r>
              <a:rPr lang="en-US" altLang="zh-CN" sz="3600" b="1" dirty="0" smtClean="0">
                <a:latin typeface="Times New Roman" pitchFamily="18" charset="0"/>
              </a:rPr>
              <a:t>5.2.3</a:t>
            </a:r>
            <a:r>
              <a:rPr lang="zh-CN" altLang="en-US" sz="3600" b="1" dirty="0" smtClean="0">
                <a:latin typeface="Times New Roman" pitchFamily="18" charset="0"/>
              </a:rPr>
              <a:t>  </a:t>
            </a:r>
            <a:r>
              <a:rPr lang="en-US" altLang="zh-CN" sz="3600" b="1" dirty="0" smtClean="0">
                <a:latin typeface="Times New Roman" pitchFamily="18" charset="0"/>
              </a:rPr>
              <a:t>M</a:t>
            </a:r>
            <a:r>
              <a:rPr lang="zh-CN" altLang="en-US" sz="3600" b="1" dirty="0" smtClean="0">
                <a:latin typeface="Times New Roman" pitchFamily="18" charset="0"/>
              </a:rPr>
              <a:t>法测速</a:t>
            </a:r>
          </a:p>
        </p:txBody>
      </p:sp>
    </p:spTree>
    <p:extLst>
      <p:ext uri="{BB962C8B-B14F-4D97-AF65-F5344CB8AC3E}">
        <p14:creationId xmlns:p14="http://schemas.microsoft.com/office/powerpoint/2010/main" val="370956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552" y="548680"/>
            <a:ext cx="8162925" cy="646112"/>
          </a:xfrm>
        </p:spPr>
        <p:txBody>
          <a:bodyPr/>
          <a:lstStyle/>
          <a:p>
            <a:pPr eaLnBrk="1" hangingPunct="1"/>
            <a:r>
              <a:rPr lang="en-US" altLang="zh-CN" sz="3600" b="1" dirty="0" smtClean="0">
                <a:latin typeface="Times New Roman" pitchFamily="18" charset="0"/>
              </a:rPr>
              <a:t>5.2.4</a:t>
            </a:r>
            <a:r>
              <a:rPr lang="zh-CN" altLang="en-US" sz="3600" b="1" dirty="0" smtClean="0">
                <a:latin typeface="Times New Roman" pitchFamily="18" charset="0"/>
              </a:rPr>
              <a:t>  </a:t>
            </a:r>
            <a:r>
              <a:rPr lang="en-US" altLang="zh-CN" sz="3600" b="1" dirty="0" smtClean="0">
                <a:latin typeface="Times New Roman" pitchFamily="18" charset="0"/>
              </a:rPr>
              <a:t>T</a:t>
            </a:r>
            <a:r>
              <a:rPr lang="zh-CN" altLang="en-US" sz="3600" b="1" dirty="0" smtClean="0">
                <a:latin typeface="Times New Roman" pitchFamily="18" charset="0"/>
              </a:rPr>
              <a:t>法测速</a:t>
            </a:r>
          </a:p>
        </p:txBody>
      </p:sp>
      <p:sp>
        <p:nvSpPr>
          <p:cNvPr id="29699" name="Rectangle 3"/>
          <p:cNvSpPr>
            <a:spLocks noGrp="1" noChangeArrowheads="1"/>
          </p:cNvSpPr>
          <p:nvPr>
            <p:ph type="body" idx="1"/>
          </p:nvPr>
        </p:nvSpPr>
        <p:spPr/>
        <p:txBody>
          <a:bodyPr/>
          <a:lstStyle/>
          <a:p>
            <a:pPr eaLnBrk="1" hangingPunct="1"/>
            <a:r>
              <a:rPr lang="en-US" altLang="zh-CN" smtClean="0">
                <a:latin typeface="Times New Roman" pitchFamily="18" charset="0"/>
              </a:rPr>
              <a:t>	T</a:t>
            </a:r>
            <a:r>
              <a:rPr lang="zh-CN" altLang="en-US" smtClean="0">
                <a:latin typeface="Times New Roman" pitchFamily="18" charset="0"/>
              </a:rPr>
              <a:t>法测速是测出旋转编码器两个输出脉冲之间的间隔时间来计算转速，又被称为周期法测速。</a:t>
            </a:r>
          </a:p>
          <a:p>
            <a:pPr eaLnBrk="1" hangingPunct="1"/>
            <a:r>
              <a:rPr lang="zh-CN" altLang="en-US" smtClean="0">
                <a:latin typeface="Times New Roman" pitchFamily="18" charset="0"/>
              </a:rPr>
              <a:t>	与</a:t>
            </a:r>
            <a:r>
              <a:rPr lang="en-US" altLang="zh-CN" smtClean="0">
                <a:latin typeface="Times New Roman" pitchFamily="18" charset="0"/>
              </a:rPr>
              <a:t>M</a:t>
            </a:r>
            <a:r>
              <a:rPr lang="zh-CN" altLang="en-US" smtClean="0">
                <a:latin typeface="Times New Roman" pitchFamily="18" charset="0"/>
              </a:rPr>
              <a:t>法测速不同的是， </a:t>
            </a:r>
            <a:r>
              <a:rPr lang="en-US" altLang="zh-CN" smtClean="0">
                <a:latin typeface="Times New Roman" pitchFamily="18" charset="0"/>
              </a:rPr>
              <a:t>T</a:t>
            </a:r>
            <a:r>
              <a:rPr lang="zh-CN" altLang="en-US" smtClean="0">
                <a:latin typeface="Times New Roman" pitchFamily="18" charset="0"/>
              </a:rPr>
              <a:t>法测速所计的是计算机发出的高频时钟脉冲的个数，以旋转编码器输出的相邻两个脉冲的同样变化沿作为计数器的起始点和终止点。</a:t>
            </a:r>
          </a:p>
        </p:txBody>
      </p:sp>
    </p:spTree>
    <p:extLst>
      <p:ext uri="{BB962C8B-B14F-4D97-AF65-F5344CB8AC3E}">
        <p14:creationId xmlns:p14="http://schemas.microsoft.com/office/powerpoint/2010/main" val="4037948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ChangeArrowheads="1"/>
          </p:cNvSpPr>
          <p:nvPr/>
        </p:nvSpPr>
        <p:spPr bwMode="auto">
          <a:xfrm>
            <a:off x="0" y="2771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9221" name="Rectangle 6"/>
          <p:cNvSpPr>
            <a:spLocks noChangeArrowheads="1"/>
          </p:cNvSpPr>
          <p:nvPr/>
        </p:nvSpPr>
        <p:spPr bwMode="auto">
          <a:xfrm>
            <a:off x="2000250" y="1311151"/>
            <a:ext cx="5357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r>
              <a:rPr lang="zh-CN" altLang="en-US" dirty="0">
                <a:solidFill>
                  <a:schemeClr val="tx1"/>
                </a:solidFill>
              </a:rPr>
              <a:t>图</a:t>
            </a:r>
            <a:r>
              <a:rPr lang="en-US" altLang="zh-CN" dirty="0">
                <a:solidFill>
                  <a:schemeClr val="tx1"/>
                </a:solidFill>
              </a:rPr>
              <a:t>5-5 </a:t>
            </a:r>
            <a:r>
              <a:rPr lang="en-US" altLang="zh-CN" dirty="0" smtClean="0">
                <a:solidFill>
                  <a:schemeClr val="tx1"/>
                </a:solidFill>
              </a:rPr>
              <a:t>T</a:t>
            </a:r>
            <a:r>
              <a:rPr lang="zh-CN" altLang="en-US" dirty="0">
                <a:solidFill>
                  <a:schemeClr val="tx1"/>
                </a:solidFill>
              </a:rPr>
              <a:t>法测速原理示意图</a:t>
            </a:r>
          </a:p>
        </p:txBody>
      </p:sp>
      <p:sp>
        <p:nvSpPr>
          <p:cNvPr id="9222" name="Rectangle 15"/>
          <p:cNvSpPr>
            <a:spLocks noGrp="1" noChangeArrowheads="1"/>
          </p:cNvSpPr>
          <p:nvPr>
            <p:ph type="body" idx="1"/>
          </p:nvPr>
        </p:nvSpPr>
        <p:spPr>
          <a:xfrm>
            <a:off x="539750" y="4365625"/>
            <a:ext cx="8110538" cy="2232025"/>
          </a:xfrm>
        </p:spPr>
        <p:txBody>
          <a:bodyPr/>
          <a:lstStyle/>
          <a:p>
            <a:pPr eaLnBrk="1" hangingPunct="1">
              <a:lnSpc>
                <a:spcPct val="90000"/>
              </a:lnSpc>
            </a:pPr>
            <a:r>
              <a:rPr lang="zh-CN" altLang="en-US" smtClean="0">
                <a:latin typeface="Times New Roman" pitchFamily="18" charset="0"/>
              </a:rPr>
              <a:t>准确的测速时间是用所得的高频时钟脉冲个数</a:t>
            </a:r>
            <a:r>
              <a:rPr lang="en-US" altLang="zh-CN" smtClean="0">
                <a:latin typeface="Times New Roman" pitchFamily="18" charset="0"/>
              </a:rPr>
              <a:t>M</a:t>
            </a:r>
            <a:r>
              <a:rPr lang="en-US" altLang="zh-CN" baseline="-25000" smtClean="0">
                <a:latin typeface="Times New Roman" pitchFamily="18" charset="0"/>
              </a:rPr>
              <a:t>2</a:t>
            </a:r>
            <a:r>
              <a:rPr lang="zh-CN" altLang="en-US" smtClean="0">
                <a:latin typeface="Times New Roman" pitchFamily="18" charset="0"/>
              </a:rPr>
              <a:t>计算出来的，即                   ，</a:t>
            </a:r>
          </a:p>
          <a:p>
            <a:pPr eaLnBrk="1" hangingPunct="1">
              <a:lnSpc>
                <a:spcPct val="90000"/>
              </a:lnSpc>
            </a:pPr>
            <a:r>
              <a:rPr lang="zh-CN" altLang="en-US" smtClean="0">
                <a:latin typeface="Times New Roman" pitchFamily="18" charset="0"/>
              </a:rPr>
              <a:t>电动机转速为</a:t>
            </a:r>
          </a:p>
          <a:p>
            <a:pPr eaLnBrk="1" hangingPunct="1">
              <a:lnSpc>
                <a:spcPct val="90000"/>
              </a:lnSpc>
              <a:buFont typeface="Wingdings" pitchFamily="2" charset="2"/>
              <a:buNone/>
            </a:pPr>
            <a:r>
              <a:rPr lang="zh-CN" altLang="en-US" smtClean="0">
                <a:latin typeface="Times New Roman" pitchFamily="18" charset="0"/>
              </a:rPr>
              <a:t>                                                              （</a:t>
            </a:r>
            <a:r>
              <a:rPr lang="en-US" altLang="zh-CN" smtClean="0">
                <a:latin typeface="Times New Roman" pitchFamily="18" charset="0"/>
              </a:rPr>
              <a:t>5-6</a:t>
            </a:r>
            <a:r>
              <a:rPr lang="zh-CN" altLang="en-US" smtClean="0">
                <a:latin typeface="Times New Roman" pitchFamily="18" charset="0"/>
              </a:rPr>
              <a:t>）</a:t>
            </a:r>
          </a:p>
        </p:txBody>
      </p:sp>
      <p:sp>
        <p:nvSpPr>
          <p:cNvPr id="9223" name="Rectangle 17"/>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9218" name="Object 16"/>
          <p:cNvGraphicFramePr>
            <a:graphicFrameLocks noChangeAspect="1"/>
          </p:cNvGraphicFramePr>
          <p:nvPr/>
        </p:nvGraphicFramePr>
        <p:xfrm>
          <a:off x="5219700" y="4868863"/>
          <a:ext cx="1584325" cy="474662"/>
        </p:xfrm>
        <a:graphic>
          <a:graphicData uri="http://schemas.openxmlformats.org/presentationml/2006/ole">
            <mc:AlternateContent xmlns:mc="http://schemas.openxmlformats.org/markup-compatibility/2006">
              <mc:Choice xmlns:v="urn:schemas-microsoft-com:vml" Requires="v">
                <p:oleObj spid="_x0000_s7230" name="公式" r:id="rId3" imgW="761669" imgH="228501" progId="Equation.3">
                  <p:embed/>
                </p:oleObj>
              </mc:Choice>
              <mc:Fallback>
                <p:oleObj name="公式" r:id="rId3" imgW="761669"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868863"/>
                        <a:ext cx="15843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Rectangle 1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9219" name="Object 18"/>
          <p:cNvGraphicFramePr>
            <a:graphicFrameLocks noChangeAspect="1"/>
          </p:cNvGraphicFramePr>
          <p:nvPr/>
        </p:nvGraphicFramePr>
        <p:xfrm>
          <a:off x="3563938" y="5445125"/>
          <a:ext cx="2232025" cy="974725"/>
        </p:xfrm>
        <a:graphic>
          <a:graphicData uri="http://schemas.openxmlformats.org/presentationml/2006/ole">
            <mc:AlternateContent xmlns:mc="http://schemas.openxmlformats.org/markup-compatibility/2006">
              <mc:Choice xmlns:v="urn:schemas-microsoft-com:vml" Requires="v">
                <p:oleObj spid="_x0000_s7231" name="Equation" r:id="rId5" imgW="977900" imgH="431800" progId="">
                  <p:embed/>
                </p:oleObj>
              </mc:Choice>
              <mc:Fallback>
                <p:oleObj name="Equation" r:id="rId5" imgW="977900" imgH="4318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5445125"/>
                        <a:ext cx="223202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5" name="Picture 20" descr="023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188" y="1916113"/>
            <a:ext cx="7777162"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539552" y="548680"/>
            <a:ext cx="8162925" cy="646112"/>
          </a:xfrm>
        </p:spPr>
        <p:txBody>
          <a:bodyPr/>
          <a:lstStyle/>
          <a:p>
            <a:pPr eaLnBrk="1" hangingPunct="1"/>
            <a:r>
              <a:rPr lang="en-US" altLang="zh-CN" sz="3600" b="1" dirty="0" smtClean="0">
                <a:latin typeface="Times New Roman" pitchFamily="18" charset="0"/>
              </a:rPr>
              <a:t>5.2.4</a:t>
            </a:r>
            <a:r>
              <a:rPr lang="zh-CN" altLang="en-US" sz="3600" b="1" dirty="0" smtClean="0">
                <a:latin typeface="Times New Roman" pitchFamily="18" charset="0"/>
              </a:rPr>
              <a:t>  </a:t>
            </a:r>
            <a:r>
              <a:rPr lang="en-US" altLang="zh-CN" sz="3600" b="1" dirty="0" smtClean="0">
                <a:latin typeface="Times New Roman" pitchFamily="18" charset="0"/>
              </a:rPr>
              <a:t>T</a:t>
            </a:r>
            <a:r>
              <a:rPr lang="zh-CN" altLang="en-US" sz="3600" b="1" dirty="0" smtClean="0">
                <a:latin typeface="Times New Roman" pitchFamily="18" charset="0"/>
              </a:rPr>
              <a:t>法测速</a:t>
            </a:r>
          </a:p>
        </p:txBody>
      </p:sp>
    </p:spTree>
    <p:extLst>
      <p:ext uri="{BB962C8B-B14F-4D97-AF65-F5344CB8AC3E}">
        <p14:creationId xmlns:p14="http://schemas.microsoft.com/office/powerpoint/2010/main" val="1519384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1"/>
          </p:nvPr>
        </p:nvSpPr>
        <p:spPr/>
        <p:txBody>
          <a:bodyPr/>
          <a:lstStyle/>
          <a:p>
            <a:pPr eaLnBrk="1" hangingPunct="1">
              <a:lnSpc>
                <a:spcPct val="90000"/>
              </a:lnSpc>
            </a:pPr>
            <a:r>
              <a:rPr lang="en-US" altLang="zh-CN" sz="2800" smtClean="0">
                <a:latin typeface="Times New Roman" pitchFamily="18" charset="0"/>
              </a:rPr>
              <a:t>T</a:t>
            </a:r>
            <a:r>
              <a:rPr lang="zh-CN" altLang="en-US" sz="2800" smtClean="0">
                <a:latin typeface="Times New Roman" pitchFamily="18" charset="0"/>
              </a:rPr>
              <a:t>法测速的分辨率定义为时钟脉冲个数由</a:t>
            </a:r>
            <a:r>
              <a:rPr lang="en-US" altLang="zh-CN" sz="2800" i="1" smtClean="0">
                <a:latin typeface="Times New Roman" pitchFamily="18" charset="0"/>
              </a:rPr>
              <a:t>M</a:t>
            </a:r>
            <a:r>
              <a:rPr lang="en-US" altLang="zh-CN" sz="2800" baseline="-25000" smtClean="0">
                <a:latin typeface="Times New Roman" pitchFamily="18" charset="0"/>
              </a:rPr>
              <a:t>2</a:t>
            </a:r>
            <a:r>
              <a:rPr lang="zh-CN" altLang="en-US" sz="2800" smtClean="0">
                <a:latin typeface="Times New Roman" pitchFamily="18" charset="0"/>
              </a:rPr>
              <a:t>变成</a:t>
            </a:r>
            <a:r>
              <a:rPr lang="en-US" altLang="zh-CN" sz="2800" smtClean="0">
                <a:latin typeface="Times New Roman" pitchFamily="18" charset="0"/>
              </a:rPr>
              <a:t>(</a:t>
            </a:r>
            <a:r>
              <a:rPr lang="en-US" altLang="zh-CN" sz="2800" i="1" smtClean="0">
                <a:latin typeface="Times New Roman" pitchFamily="18" charset="0"/>
              </a:rPr>
              <a:t>M</a:t>
            </a:r>
            <a:r>
              <a:rPr lang="en-US" altLang="zh-CN" sz="2800" baseline="-25000" smtClean="0">
                <a:latin typeface="Times New Roman" pitchFamily="18" charset="0"/>
              </a:rPr>
              <a:t>2</a:t>
            </a:r>
            <a:r>
              <a:rPr lang="en-US" altLang="zh-CN" sz="2800" smtClean="0">
                <a:latin typeface="Times New Roman" pitchFamily="18" charset="0"/>
              </a:rPr>
              <a:t>-1)</a:t>
            </a:r>
            <a:r>
              <a:rPr lang="zh-CN" altLang="en-US" sz="2800" smtClean="0">
                <a:latin typeface="Times New Roman" pitchFamily="18" charset="0"/>
              </a:rPr>
              <a:t>时转速的变化量，</a:t>
            </a:r>
          </a:p>
          <a:p>
            <a:pPr eaLnBrk="1" hangingPunct="1">
              <a:lnSpc>
                <a:spcPct val="90000"/>
              </a:lnSpc>
              <a:buFont typeface="Wingdings" pitchFamily="2" charset="2"/>
              <a:buNone/>
            </a:pPr>
            <a:r>
              <a:rPr lang="zh-CN" altLang="en-US" sz="2800" smtClean="0">
                <a:latin typeface="Times New Roman" pitchFamily="18" charset="0"/>
              </a:rPr>
              <a:t>                                                       </a:t>
            </a:r>
          </a:p>
          <a:p>
            <a:pPr eaLnBrk="1" hangingPunct="1">
              <a:lnSpc>
                <a:spcPct val="9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5-7</a:t>
            </a:r>
            <a:r>
              <a:rPr lang="zh-CN" altLang="en-US" sz="2800" smtClean="0">
                <a:latin typeface="Times New Roman" pitchFamily="18" charset="0"/>
              </a:rPr>
              <a:t>）</a:t>
            </a:r>
          </a:p>
          <a:p>
            <a:pPr eaLnBrk="1" hangingPunct="1">
              <a:lnSpc>
                <a:spcPct val="90000"/>
              </a:lnSpc>
            </a:pPr>
            <a:r>
              <a:rPr lang="zh-CN" altLang="en-US" sz="2800" smtClean="0">
                <a:latin typeface="Times New Roman" pitchFamily="18" charset="0"/>
              </a:rPr>
              <a:t>综合式（</a:t>
            </a:r>
            <a:r>
              <a:rPr lang="en-US" altLang="zh-CN" sz="2800" smtClean="0">
                <a:latin typeface="Times New Roman" pitchFamily="18" charset="0"/>
              </a:rPr>
              <a:t>2-80</a:t>
            </a:r>
            <a:r>
              <a:rPr lang="zh-CN" altLang="en-US" sz="2800" smtClean="0">
                <a:latin typeface="Times New Roman" pitchFamily="18" charset="0"/>
              </a:rPr>
              <a:t>）和式（</a:t>
            </a:r>
            <a:r>
              <a:rPr lang="en-US" altLang="zh-CN" sz="2800" smtClean="0">
                <a:latin typeface="Times New Roman" pitchFamily="18" charset="0"/>
              </a:rPr>
              <a:t>2-81</a:t>
            </a:r>
            <a:r>
              <a:rPr lang="zh-CN" altLang="en-US" sz="2800" smtClean="0">
                <a:latin typeface="Times New Roman" pitchFamily="18" charset="0"/>
              </a:rPr>
              <a:t>），可得</a:t>
            </a:r>
          </a:p>
          <a:p>
            <a:pPr eaLnBrk="1" hangingPunct="1">
              <a:lnSpc>
                <a:spcPct val="90000"/>
              </a:lnSpc>
              <a:buFont typeface="Wingdings" pitchFamily="2" charset="2"/>
              <a:buNone/>
            </a:pPr>
            <a:r>
              <a:rPr lang="zh-CN" altLang="en-US" sz="2800" smtClean="0">
                <a:latin typeface="Times New Roman" pitchFamily="18" charset="0"/>
              </a:rPr>
              <a:t>                                     	        </a:t>
            </a:r>
          </a:p>
          <a:p>
            <a:pPr eaLnBrk="1" hangingPunct="1">
              <a:lnSpc>
                <a:spcPct val="9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(5-8)</a:t>
            </a:r>
          </a:p>
          <a:p>
            <a:pPr eaLnBrk="1" hangingPunct="1">
              <a:lnSpc>
                <a:spcPct val="90000"/>
              </a:lnSpc>
            </a:pPr>
            <a:r>
              <a:rPr lang="en-US" altLang="zh-CN" sz="2800" smtClean="0">
                <a:latin typeface="Times New Roman" pitchFamily="18" charset="0"/>
              </a:rPr>
              <a:t>T</a:t>
            </a:r>
            <a:r>
              <a:rPr lang="zh-CN" altLang="en-US" sz="2800" smtClean="0">
                <a:latin typeface="Times New Roman" pitchFamily="18" charset="0"/>
              </a:rPr>
              <a:t>法测速的分辨率与转速高低有关，转速越低，</a:t>
            </a:r>
            <a:r>
              <a:rPr lang="en-US" altLang="zh-CN" sz="2800" i="1" smtClean="0">
                <a:latin typeface="Times New Roman" pitchFamily="18" charset="0"/>
              </a:rPr>
              <a:t>Q</a:t>
            </a:r>
            <a:r>
              <a:rPr lang="zh-CN" altLang="en-US" sz="2800" smtClean="0">
                <a:latin typeface="Times New Roman" pitchFamily="18" charset="0"/>
              </a:rPr>
              <a:t>值越小，分辨能力越强。</a:t>
            </a:r>
          </a:p>
        </p:txBody>
      </p:sp>
      <p:sp>
        <p:nvSpPr>
          <p:cNvPr id="10246"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0242" name="Object 4"/>
          <p:cNvGraphicFramePr>
            <a:graphicFrameLocks noChangeAspect="1"/>
          </p:cNvGraphicFramePr>
          <p:nvPr>
            <p:extLst>
              <p:ext uri="{D42A27DB-BD31-4B8C-83A1-F6EECF244321}">
                <p14:modId xmlns:p14="http://schemas.microsoft.com/office/powerpoint/2010/main" val="975765290"/>
              </p:ext>
            </p:extLst>
          </p:nvPr>
        </p:nvGraphicFramePr>
        <p:xfrm>
          <a:off x="1331640" y="2132856"/>
          <a:ext cx="4824413" cy="850900"/>
        </p:xfrm>
        <a:graphic>
          <a:graphicData uri="http://schemas.openxmlformats.org/presentationml/2006/ole">
            <mc:AlternateContent xmlns:mc="http://schemas.openxmlformats.org/markup-compatibility/2006">
              <mc:Choice xmlns:v="urn:schemas-microsoft-com:vml" Requires="v">
                <p:oleObj spid="_x0000_s8254" name="公式" r:id="rId3" imgW="2425700" imgH="431800" progId="Equation.3">
                  <p:embed/>
                </p:oleObj>
              </mc:Choice>
              <mc:Fallback>
                <p:oleObj name="公式" r:id="rId3" imgW="2425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132856"/>
                        <a:ext cx="4824413"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Rectangle 7"/>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0243" name="Object 6"/>
          <p:cNvGraphicFramePr>
            <a:graphicFrameLocks noChangeAspect="1"/>
          </p:cNvGraphicFramePr>
          <p:nvPr>
            <p:extLst>
              <p:ext uri="{D42A27DB-BD31-4B8C-83A1-F6EECF244321}">
                <p14:modId xmlns:p14="http://schemas.microsoft.com/office/powerpoint/2010/main" val="886818966"/>
              </p:ext>
            </p:extLst>
          </p:nvPr>
        </p:nvGraphicFramePr>
        <p:xfrm>
          <a:off x="2843808" y="3501008"/>
          <a:ext cx="2016125" cy="976313"/>
        </p:xfrm>
        <a:graphic>
          <a:graphicData uri="http://schemas.openxmlformats.org/presentationml/2006/ole">
            <mc:AlternateContent xmlns:mc="http://schemas.openxmlformats.org/markup-compatibility/2006">
              <mc:Choice xmlns:v="urn:schemas-microsoft-com:vml" Requires="v">
                <p:oleObj spid="_x0000_s8255" name="公式" r:id="rId5" imgW="939800" imgH="457200" progId="Equation.3">
                  <p:embed/>
                </p:oleObj>
              </mc:Choice>
              <mc:Fallback>
                <p:oleObj name="公式" r:id="rId5" imgW="9398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501008"/>
                        <a:ext cx="2016125"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p:txBody>
          <a:bodyPr/>
          <a:lstStyle/>
          <a:p>
            <a:pPr eaLnBrk="1" hangingPunct="1"/>
            <a:r>
              <a:rPr lang="en-US" altLang="zh-CN" sz="3600" b="1" dirty="0" smtClean="0">
                <a:latin typeface="Times New Roman" pitchFamily="18" charset="0"/>
              </a:rPr>
              <a:t>5.2.4</a:t>
            </a:r>
            <a:r>
              <a:rPr lang="zh-CN" altLang="en-US" sz="3600" b="1" dirty="0" smtClean="0">
                <a:latin typeface="Times New Roman" pitchFamily="18" charset="0"/>
              </a:rPr>
              <a:t>  </a:t>
            </a:r>
            <a:r>
              <a:rPr lang="en-US" altLang="zh-CN" sz="3600" b="1" dirty="0" smtClean="0">
                <a:latin typeface="Times New Roman" pitchFamily="18" charset="0"/>
              </a:rPr>
              <a:t>T</a:t>
            </a:r>
            <a:r>
              <a:rPr lang="zh-CN" altLang="en-US" sz="3600" b="1" dirty="0" smtClean="0">
                <a:latin typeface="Times New Roman" pitchFamily="18" charset="0"/>
              </a:rPr>
              <a:t>法测速</a:t>
            </a:r>
          </a:p>
        </p:txBody>
      </p:sp>
    </p:spTree>
    <p:extLst>
      <p:ext uri="{BB962C8B-B14F-4D97-AF65-F5344CB8AC3E}">
        <p14:creationId xmlns:p14="http://schemas.microsoft.com/office/powerpoint/2010/main" val="415876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1"/>
          </p:nvPr>
        </p:nvSpPr>
        <p:spPr/>
        <p:txBody>
          <a:bodyPr/>
          <a:lstStyle/>
          <a:p>
            <a:pPr eaLnBrk="1" hangingPunct="1">
              <a:lnSpc>
                <a:spcPct val="90000"/>
              </a:lnSpc>
            </a:pPr>
            <a:r>
              <a:rPr lang="en-US" altLang="zh-CN" dirty="0" smtClean="0">
                <a:latin typeface="Times New Roman" pitchFamily="18" charset="0"/>
              </a:rPr>
              <a:t>T</a:t>
            </a:r>
            <a:r>
              <a:rPr lang="zh-CN" altLang="en-US" dirty="0" smtClean="0">
                <a:latin typeface="Times New Roman" pitchFamily="18" charset="0"/>
              </a:rPr>
              <a:t>法测速误差率的最大值为</a:t>
            </a:r>
          </a:p>
          <a:p>
            <a:pPr eaLnBrk="1" hangingPunct="1">
              <a:lnSpc>
                <a:spcPct val="90000"/>
              </a:lnSpc>
              <a:buFont typeface="Wingdings" pitchFamily="2" charset="2"/>
              <a:buNone/>
            </a:pPr>
            <a:r>
              <a:rPr lang="zh-CN" altLang="en-US" dirty="0" smtClean="0">
                <a:latin typeface="Times New Roman" pitchFamily="18" charset="0"/>
              </a:rPr>
              <a:t>		 </a:t>
            </a:r>
          </a:p>
          <a:p>
            <a:pPr eaLnBrk="1" hangingPunct="1">
              <a:lnSpc>
                <a:spcPct val="90000"/>
              </a:lnSpc>
              <a:buFont typeface="Wingdings" pitchFamily="2" charset="2"/>
              <a:buNone/>
            </a:pPr>
            <a:endParaRPr lang="zh-CN" altLang="en-US" dirty="0" smtClean="0">
              <a:latin typeface="Times New Roman" pitchFamily="18" charset="0"/>
            </a:endParaRPr>
          </a:p>
          <a:p>
            <a:pPr eaLnBrk="1" hangingPunct="1">
              <a:lnSpc>
                <a:spcPct val="90000"/>
              </a:lnSpc>
              <a:buFont typeface="Wingdings" pitchFamily="2" charset="2"/>
              <a:buNone/>
            </a:pPr>
            <a:r>
              <a:rPr lang="zh-CN" altLang="en-US" dirty="0" smtClean="0">
                <a:latin typeface="Times New Roman" pitchFamily="18" charset="0"/>
              </a:rPr>
              <a:t>                                                              </a:t>
            </a:r>
            <a:r>
              <a:rPr lang="zh-CN" altLang="en-US" dirty="0" smtClean="0">
                <a:latin typeface="Times New Roman" pitchFamily="18" charset="0"/>
              </a:rPr>
              <a:t>         （</a:t>
            </a:r>
            <a:r>
              <a:rPr lang="en-US" altLang="zh-CN" dirty="0" smtClean="0">
                <a:latin typeface="Times New Roman" pitchFamily="18" charset="0"/>
              </a:rPr>
              <a:t>5-9</a:t>
            </a:r>
            <a:r>
              <a:rPr lang="zh-CN" altLang="en-US" dirty="0" smtClean="0">
                <a:latin typeface="Times New Roman" pitchFamily="18" charset="0"/>
              </a:rPr>
              <a:t>）</a:t>
            </a:r>
          </a:p>
          <a:p>
            <a:pPr eaLnBrk="1" hangingPunct="1">
              <a:lnSpc>
                <a:spcPct val="90000"/>
              </a:lnSpc>
            </a:pPr>
            <a:r>
              <a:rPr lang="zh-CN" altLang="en-US" dirty="0" smtClean="0">
                <a:latin typeface="Times New Roman" pitchFamily="18" charset="0"/>
              </a:rPr>
              <a:t>低速时，编码器相邻脉冲间隔时间长，测得的高频时钟脉冲</a:t>
            </a:r>
            <a:r>
              <a:rPr lang="en-US" altLang="zh-CN" i="1" dirty="0" smtClean="0">
                <a:latin typeface="Times New Roman" pitchFamily="18" charset="0"/>
              </a:rPr>
              <a:t>M</a:t>
            </a:r>
            <a:r>
              <a:rPr lang="en-US" altLang="zh-CN" baseline="-25000" dirty="0" smtClean="0">
                <a:latin typeface="Times New Roman" pitchFamily="18" charset="0"/>
              </a:rPr>
              <a:t>2</a:t>
            </a:r>
            <a:r>
              <a:rPr lang="zh-CN" altLang="en-US" dirty="0" smtClean="0">
                <a:latin typeface="Times New Roman" pitchFamily="18" charset="0"/>
              </a:rPr>
              <a:t>个数多，误差率小，测速精度高。</a:t>
            </a:r>
          </a:p>
          <a:p>
            <a:pPr eaLnBrk="1" hangingPunct="1">
              <a:lnSpc>
                <a:spcPct val="90000"/>
              </a:lnSpc>
            </a:pPr>
            <a:r>
              <a:rPr lang="en-US" altLang="zh-CN" dirty="0" smtClean="0">
                <a:latin typeface="Times New Roman" pitchFamily="18" charset="0"/>
              </a:rPr>
              <a:t>T</a:t>
            </a:r>
            <a:r>
              <a:rPr lang="zh-CN" altLang="en-US" dirty="0" smtClean="0">
                <a:latin typeface="Times New Roman" pitchFamily="18" charset="0"/>
              </a:rPr>
              <a:t>法测速更适用于低速段。</a:t>
            </a:r>
          </a:p>
        </p:txBody>
      </p:sp>
      <p:sp>
        <p:nvSpPr>
          <p:cNvPr id="11269" name="Rectangle 5"/>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1266" name="Object 4"/>
          <p:cNvGraphicFramePr>
            <a:graphicFrameLocks noChangeAspect="1"/>
          </p:cNvGraphicFramePr>
          <p:nvPr>
            <p:extLst>
              <p:ext uri="{D42A27DB-BD31-4B8C-83A1-F6EECF244321}">
                <p14:modId xmlns:p14="http://schemas.microsoft.com/office/powerpoint/2010/main" val="228149998"/>
              </p:ext>
            </p:extLst>
          </p:nvPr>
        </p:nvGraphicFramePr>
        <p:xfrm>
          <a:off x="827584" y="1844824"/>
          <a:ext cx="6192837" cy="1495425"/>
        </p:xfrm>
        <a:graphic>
          <a:graphicData uri="http://schemas.openxmlformats.org/presentationml/2006/ole">
            <mc:AlternateContent xmlns:mc="http://schemas.openxmlformats.org/markup-compatibility/2006">
              <mc:Choice xmlns:v="urn:schemas-microsoft-com:vml" Requires="v">
                <p:oleObj spid="_x0000_s9248" name="Equation" r:id="rId3" imgW="3213100" imgH="838200" progId="">
                  <p:embed/>
                </p:oleObj>
              </mc:Choice>
              <mc:Fallback>
                <p:oleObj name="Equation" r:id="rId3" imgW="3213100" imgH="838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844824"/>
                        <a:ext cx="6192837" cy="149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p:txBody>
          <a:bodyPr/>
          <a:lstStyle/>
          <a:p>
            <a:pPr eaLnBrk="1" hangingPunct="1"/>
            <a:r>
              <a:rPr lang="en-US" altLang="zh-CN" sz="3600" b="1" dirty="0" smtClean="0">
                <a:latin typeface="Times New Roman" pitchFamily="18" charset="0"/>
              </a:rPr>
              <a:t>5.2.4</a:t>
            </a:r>
            <a:r>
              <a:rPr lang="zh-CN" altLang="en-US" sz="3600" b="1" dirty="0" smtClean="0">
                <a:latin typeface="Times New Roman" pitchFamily="18" charset="0"/>
              </a:rPr>
              <a:t>  </a:t>
            </a:r>
            <a:r>
              <a:rPr lang="en-US" altLang="zh-CN" sz="3600" b="1" dirty="0" smtClean="0">
                <a:latin typeface="Times New Roman" pitchFamily="18" charset="0"/>
              </a:rPr>
              <a:t>T</a:t>
            </a:r>
            <a:r>
              <a:rPr lang="zh-CN" altLang="en-US" sz="3600" b="1" dirty="0" smtClean="0">
                <a:latin typeface="Times New Roman" pitchFamily="18" charset="0"/>
              </a:rPr>
              <a:t>法测速</a:t>
            </a:r>
          </a:p>
        </p:txBody>
      </p:sp>
    </p:spTree>
    <p:extLst>
      <p:ext uri="{BB962C8B-B14F-4D97-AF65-F5344CB8AC3E}">
        <p14:creationId xmlns:p14="http://schemas.microsoft.com/office/powerpoint/2010/main" val="3299300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模拟控制系统存在的重大缺陷</a:t>
            </a:r>
            <a:endParaRPr lang="en-US" altLang="zh-CN" dirty="0" smtClean="0"/>
          </a:p>
          <a:p>
            <a:r>
              <a:rPr lang="zh-CN" altLang="en-US" dirty="0" smtClean="0"/>
              <a:t>数字控制的可行性</a:t>
            </a:r>
            <a:endParaRPr lang="en-US" altLang="zh-CN" dirty="0" smtClean="0"/>
          </a:p>
          <a:p>
            <a:r>
              <a:rPr lang="zh-CN" altLang="en-US" dirty="0" smtClean="0"/>
              <a:t>数字控制的附加功能</a:t>
            </a:r>
            <a:endParaRPr lang="zh-CN" altLang="en-US" dirty="0"/>
          </a:p>
        </p:txBody>
      </p:sp>
      <p:sp>
        <p:nvSpPr>
          <p:cNvPr id="4" name="Rectangle 2"/>
          <p:cNvSpPr txBox="1">
            <a:spLocks noChangeArrowheads="1"/>
          </p:cNvSpPr>
          <p:nvPr/>
        </p:nvSpPr>
        <p:spPr bwMode="auto">
          <a:xfrm>
            <a:off x="611560" y="548680"/>
            <a:ext cx="8162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b="1" dirty="0" smtClean="0"/>
              <a:t>第</a:t>
            </a:r>
            <a:r>
              <a:rPr lang="en-US" altLang="zh-CN" b="1" dirty="0" smtClean="0"/>
              <a:t>5</a:t>
            </a:r>
            <a:r>
              <a:rPr lang="zh-CN" altLang="en-US" b="1" dirty="0" smtClean="0"/>
              <a:t>章  直流调速系统的数字控制</a:t>
            </a:r>
            <a:endParaRPr lang="zh-CN" altLang="en-US"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3821397504"/>
              </p:ext>
            </p:extLst>
          </p:nvPr>
        </p:nvGraphicFramePr>
        <p:xfrm>
          <a:off x="899592" y="2852936"/>
          <a:ext cx="6408712" cy="3300213"/>
        </p:xfrm>
        <a:graphic>
          <a:graphicData uri="http://schemas.openxmlformats.org/presentationml/2006/ole">
            <mc:AlternateContent xmlns:mc="http://schemas.openxmlformats.org/markup-compatibility/2006">
              <mc:Choice xmlns:v="urn:schemas-microsoft-com:vml" Requires="v">
                <p:oleObj spid="_x0000_s20509" r:id="rId3" imgW="4604766" imgH="2370868" progId="Visio.Drawing.11">
                  <p:embed/>
                </p:oleObj>
              </mc:Choice>
              <mc:Fallback>
                <p:oleObj r:id="rId3" imgW="4604766" imgH="237086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852936"/>
                        <a:ext cx="6408712" cy="3300213"/>
                      </a:xfrm>
                      <a:prstGeom prst="rect">
                        <a:avLst/>
                      </a:prstGeom>
                      <a:noFill/>
                      <a:ln>
                        <a:solidFill>
                          <a:srgbClr val="C00000"/>
                        </a:solidFill>
                      </a:ln>
                    </p:spPr>
                  </p:pic>
                </p:oleObj>
              </mc:Fallback>
            </mc:AlternateContent>
          </a:graphicData>
        </a:graphic>
      </p:graphicFrame>
    </p:spTree>
    <p:extLst>
      <p:ext uri="{BB962C8B-B14F-4D97-AF65-F5344CB8AC3E}">
        <p14:creationId xmlns:p14="http://schemas.microsoft.com/office/powerpoint/2010/main" val="421351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560" y="620688"/>
            <a:ext cx="8162925" cy="641350"/>
          </a:xfrm>
        </p:spPr>
        <p:txBody>
          <a:bodyPr/>
          <a:lstStyle/>
          <a:p>
            <a:pPr eaLnBrk="1" hangingPunct="1"/>
            <a:r>
              <a:rPr lang="en-US" altLang="zh-CN" sz="3600" dirty="0" smtClean="0">
                <a:latin typeface="Times New Roman" pitchFamily="18" charset="0"/>
              </a:rPr>
              <a:t>5</a:t>
            </a:r>
            <a:r>
              <a:rPr lang="en-US" altLang="zh-CN" sz="3600" dirty="0" smtClean="0">
                <a:latin typeface="Times New Roman" pitchFamily="18" charset="0"/>
              </a:rPr>
              <a:t>.2.5 </a:t>
            </a:r>
            <a:r>
              <a:rPr lang="en-US" altLang="zh-CN" sz="3600" dirty="0" smtClean="0">
                <a:latin typeface="Times New Roman" pitchFamily="18" charset="0"/>
              </a:rPr>
              <a:t>M/T</a:t>
            </a:r>
            <a:r>
              <a:rPr lang="zh-CN" altLang="en-US" sz="3600" dirty="0" smtClean="0">
                <a:latin typeface="Times New Roman" pitchFamily="18" charset="0"/>
              </a:rPr>
              <a:t>法测速</a:t>
            </a:r>
          </a:p>
        </p:txBody>
      </p:sp>
      <p:sp>
        <p:nvSpPr>
          <p:cNvPr id="30723" name="Rectangle 3"/>
          <p:cNvSpPr>
            <a:spLocks noGrp="1" noChangeArrowheads="1"/>
          </p:cNvSpPr>
          <p:nvPr>
            <p:ph type="body" idx="1"/>
          </p:nvPr>
        </p:nvSpPr>
        <p:spPr/>
        <p:txBody>
          <a:bodyPr/>
          <a:lstStyle/>
          <a:p>
            <a:pPr eaLnBrk="1" hangingPunct="1"/>
            <a:r>
              <a:rPr lang="zh-CN" altLang="en-US" sz="2800" smtClean="0">
                <a:latin typeface="Times New Roman" pitchFamily="18" charset="0"/>
              </a:rPr>
              <a:t>在</a:t>
            </a:r>
            <a:r>
              <a:rPr lang="en-US" altLang="zh-CN" sz="2800" smtClean="0">
                <a:latin typeface="Times New Roman" pitchFamily="18" charset="0"/>
              </a:rPr>
              <a:t>M</a:t>
            </a:r>
            <a:r>
              <a:rPr lang="zh-CN" altLang="en-US" sz="2800" smtClean="0">
                <a:latin typeface="Times New Roman" pitchFamily="18" charset="0"/>
              </a:rPr>
              <a:t>法测速中，随着电动机的转速的降低，计数值减少，测速装置的分辨能力变差，测速误差增大。</a:t>
            </a:r>
          </a:p>
          <a:p>
            <a:pPr eaLnBrk="1" hangingPunct="1"/>
            <a:r>
              <a:rPr lang="en-US" altLang="zh-CN" sz="2800" smtClean="0">
                <a:latin typeface="Times New Roman" pitchFamily="18" charset="0"/>
              </a:rPr>
              <a:t>T</a:t>
            </a:r>
            <a:r>
              <a:rPr lang="zh-CN" altLang="en-US" sz="2800" smtClean="0">
                <a:latin typeface="Times New Roman" pitchFamily="18" charset="0"/>
              </a:rPr>
              <a:t>法测速正好相反，随着电动机转速的增加，计数值减小，测速装置的分辨能力越来越差。</a:t>
            </a:r>
          </a:p>
          <a:p>
            <a:pPr eaLnBrk="1" hangingPunct="1"/>
            <a:r>
              <a:rPr lang="zh-CN" altLang="en-US" sz="2800" smtClean="0">
                <a:latin typeface="Times New Roman" pitchFamily="18" charset="0"/>
              </a:rPr>
              <a:t>综合这两种测速方法的特点，产生了</a:t>
            </a:r>
            <a:r>
              <a:rPr lang="en-US" altLang="zh-CN" sz="2800" smtClean="0">
                <a:latin typeface="Times New Roman" pitchFamily="18" charset="0"/>
              </a:rPr>
              <a:t>M/T</a:t>
            </a:r>
            <a:r>
              <a:rPr lang="zh-CN" altLang="en-US" sz="2800" smtClean="0">
                <a:latin typeface="Times New Roman" pitchFamily="18" charset="0"/>
              </a:rPr>
              <a:t>测速法，它无论在高速还是在低速时都具有较高的分辨能力和检测精度。</a:t>
            </a:r>
          </a:p>
        </p:txBody>
      </p:sp>
    </p:spTree>
    <p:extLst>
      <p:ext uri="{BB962C8B-B14F-4D97-AF65-F5344CB8AC3E}">
        <p14:creationId xmlns:p14="http://schemas.microsoft.com/office/powerpoint/2010/main" val="58999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0" y="2152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31747" name="Rectangle 6"/>
          <p:cNvSpPr>
            <a:spLocks noChangeArrowheads="1"/>
          </p:cNvSpPr>
          <p:nvPr/>
        </p:nvSpPr>
        <p:spPr bwMode="auto">
          <a:xfrm>
            <a:off x="2987824" y="5589240"/>
            <a:ext cx="430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r>
              <a:rPr lang="zh-CN" altLang="en-US" dirty="0">
                <a:solidFill>
                  <a:schemeClr val="tx1"/>
                </a:solidFill>
              </a:rPr>
              <a:t>图</a:t>
            </a:r>
            <a:r>
              <a:rPr lang="en-US" altLang="zh-CN" dirty="0">
                <a:solidFill>
                  <a:schemeClr val="tx1"/>
                </a:solidFill>
              </a:rPr>
              <a:t>5-6	   M/T</a:t>
            </a:r>
            <a:r>
              <a:rPr lang="zh-CN" altLang="en-US" dirty="0">
                <a:solidFill>
                  <a:schemeClr val="tx1"/>
                </a:solidFill>
              </a:rPr>
              <a:t>法测速原理示意图</a:t>
            </a:r>
          </a:p>
        </p:txBody>
      </p:sp>
      <p:pic>
        <p:nvPicPr>
          <p:cNvPr id="31748" name="Picture 7" descr="02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628800"/>
            <a:ext cx="5886972" cy="3605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611560" y="620688"/>
            <a:ext cx="8162925" cy="641350"/>
          </a:xfrm>
          <a:prstGeom prst="rect">
            <a:avLst/>
          </a:prstGeom>
        </p:spPr>
        <p:txBody>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en-US" altLang="zh-CN" sz="3600" dirty="0" smtClean="0">
                <a:latin typeface="Times New Roman" pitchFamily="18" charset="0"/>
              </a:rPr>
              <a:t>5.2.5 M/T</a:t>
            </a:r>
            <a:r>
              <a:rPr lang="zh-CN" altLang="en-US" sz="3600" dirty="0" smtClean="0">
                <a:latin typeface="Times New Roman" pitchFamily="18" charset="0"/>
              </a:rPr>
              <a:t>法测速</a:t>
            </a:r>
            <a:r>
              <a:rPr lang="en-US" altLang="zh-CN" sz="3600" dirty="0" smtClean="0">
                <a:latin typeface="Times New Roman" pitchFamily="18" charset="0"/>
              </a:rPr>
              <a:t>-</a:t>
            </a:r>
            <a:r>
              <a:rPr lang="zh-CN" altLang="en-US" sz="3600" dirty="0" smtClean="0">
                <a:latin typeface="Times New Roman" pitchFamily="18" charset="0"/>
              </a:rPr>
              <a:t>原理</a:t>
            </a:r>
            <a:endParaRPr lang="zh-CN" altLang="en-US" sz="3600" dirty="0" smtClean="0">
              <a:latin typeface="Times New Roman" pitchFamily="18" charset="0"/>
            </a:endParaRPr>
          </a:p>
        </p:txBody>
      </p:sp>
    </p:spTree>
    <p:extLst>
      <p:ext uri="{BB962C8B-B14F-4D97-AF65-F5344CB8AC3E}">
        <p14:creationId xmlns:p14="http://schemas.microsoft.com/office/powerpoint/2010/main" val="281016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eaLnBrk="1" hangingPunct="1"/>
            <a:r>
              <a:rPr lang="zh-CN" altLang="en-US" smtClean="0">
                <a:latin typeface="Times New Roman" pitchFamily="18" charset="0"/>
              </a:rPr>
              <a:t>关键是和计数同步开始和关闭，实际的检测时间与旋转编码器的输出脉冲一致，能有效减小测速误差。</a:t>
            </a:r>
          </a:p>
          <a:p>
            <a:pPr eaLnBrk="1" hangingPunct="1"/>
            <a:r>
              <a:rPr lang="zh-CN" altLang="en-US" smtClean="0">
                <a:latin typeface="Times New Roman" pitchFamily="18" charset="0"/>
              </a:rPr>
              <a:t>采样时钟</a:t>
            </a:r>
            <a:r>
              <a:rPr lang="en-US" altLang="zh-CN" i="1" smtClean="0">
                <a:latin typeface="Times New Roman" pitchFamily="18" charset="0"/>
              </a:rPr>
              <a:t>T</a:t>
            </a:r>
            <a:r>
              <a:rPr lang="en-US" altLang="zh-CN" baseline="-25000" smtClean="0">
                <a:latin typeface="Times New Roman" pitchFamily="18" charset="0"/>
              </a:rPr>
              <a:t>c</a:t>
            </a:r>
            <a:r>
              <a:rPr lang="en-US" altLang="zh-CN" smtClean="0">
                <a:latin typeface="Times New Roman" pitchFamily="18" charset="0"/>
              </a:rPr>
              <a:t> </a:t>
            </a:r>
            <a:r>
              <a:rPr lang="zh-CN" altLang="en-US" smtClean="0">
                <a:latin typeface="Times New Roman" pitchFamily="18" charset="0"/>
              </a:rPr>
              <a:t>由系统的定时器产生，其数值始终不变。</a:t>
            </a:r>
          </a:p>
          <a:p>
            <a:pPr eaLnBrk="1" hangingPunct="1"/>
            <a:r>
              <a:rPr lang="zh-CN" altLang="en-US" smtClean="0">
                <a:latin typeface="Times New Roman" pitchFamily="18" charset="0"/>
              </a:rPr>
              <a:t>检测周期由采样脉冲</a:t>
            </a:r>
            <a:r>
              <a:rPr lang="en-US" altLang="zh-CN" i="1" smtClean="0">
                <a:latin typeface="Times New Roman" pitchFamily="18" charset="0"/>
              </a:rPr>
              <a:t>T</a:t>
            </a:r>
            <a:r>
              <a:rPr lang="en-US" altLang="zh-CN" baseline="-25000" smtClean="0">
                <a:latin typeface="Times New Roman" pitchFamily="18" charset="0"/>
              </a:rPr>
              <a:t>c</a:t>
            </a:r>
            <a:r>
              <a:rPr lang="zh-CN" altLang="en-US" smtClean="0">
                <a:latin typeface="Times New Roman" pitchFamily="18" charset="0"/>
              </a:rPr>
              <a:t>的边沿之后的第一个脉冲编码器的输出脉冲的边沿来决定，即</a:t>
            </a:r>
            <a:r>
              <a:rPr lang="en-US" altLang="zh-CN" i="1" smtClean="0">
                <a:latin typeface="Times New Roman" pitchFamily="18" charset="0"/>
              </a:rPr>
              <a:t>T</a:t>
            </a:r>
            <a:r>
              <a:rPr lang="en-US" altLang="zh-CN" smtClean="0">
                <a:latin typeface="Times New Roman" pitchFamily="18" charset="0"/>
              </a:rPr>
              <a:t>= </a:t>
            </a:r>
            <a:r>
              <a:rPr lang="en-US" altLang="zh-CN" i="1" smtClean="0">
                <a:latin typeface="Times New Roman" pitchFamily="18" charset="0"/>
              </a:rPr>
              <a:t>T</a:t>
            </a:r>
            <a:r>
              <a:rPr lang="en-US" altLang="zh-CN" baseline="-25000" smtClean="0">
                <a:latin typeface="Times New Roman" pitchFamily="18" charset="0"/>
              </a:rPr>
              <a:t>c</a:t>
            </a:r>
            <a:r>
              <a:rPr lang="en-US" altLang="zh-CN" smtClean="0">
                <a:latin typeface="Times New Roman" pitchFamily="18" charset="0"/>
              </a:rPr>
              <a:t> –</a:t>
            </a:r>
            <a:r>
              <a:rPr lang="en-US" altLang="zh-CN" i="1" smtClean="0">
                <a:latin typeface="Times New Roman" pitchFamily="18" charset="0"/>
              </a:rPr>
              <a:t>ΔT</a:t>
            </a:r>
            <a:r>
              <a:rPr lang="en-US" altLang="zh-CN" baseline="-25000" smtClean="0">
                <a:latin typeface="Times New Roman" pitchFamily="18" charset="0"/>
              </a:rPr>
              <a:t>1</a:t>
            </a:r>
            <a:r>
              <a:rPr lang="en-US" altLang="zh-CN" smtClean="0">
                <a:latin typeface="Times New Roman" pitchFamily="18" charset="0"/>
              </a:rPr>
              <a:t>+ </a:t>
            </a:r>
            <a:r>
              <a:rPr lang="en-US" altLang="zh-CN" i="1" smtClean="0">
                <a:latin typeface="Times New Roman" pitchFamily="18" charset="0"/>
              </a:rPr>
              <a:t>ΔT</a:t>
            </a:r>
            <a:r>
              <a:rPr lang="en-US" altLang="zh-CN" baseline="-25000" smtClean="0">
                <a:latin typeface="Times New Roman" pitchFamily="18" charset="0"/>
              </a:rPr>
              <a:t>2</a:t>
            </a:r>
            <a:r>
              <a:rPr lang="en-US" altLang="zh-CN" smtClean="0">
                <a:latin typeface="Times New Roman" pitchFamily="18" charset="0"/>
              </a:rPr>
              <a:t> </a:t>
            </a:r>
            <a:r>
              <a:rPr lang="zh-CN" altLang="en-US" smtClean="0">
                <a:latin typeface="Times New Roman" pitchFamily="18" charset="0"/>
              </a:rPr>
              <a:t>。 </a:t>
            </a:r>
          </a:p>
        </p:txBody>
      </p:sp>
      <p:sp>
        <p:nvSpPr>
          <p:cNvPr id="4" name="Rectangle 2"/>
          <p:cNvSpPr>
            <a:spLocks noGrp="1" noChangeArrowheads="1"/>
          </p:cNvSpPr>
          <p:nvPr>
            <p:ph type="title"/>
          </p:nvPr>
        </p:nvSpPr>
        <p:spPr/>
        <p:txBody>
          <a:bodyPr/>
          <a:lstStyle/>
          <a:p>
            <a:pPr eaLnBrk="1" hangingPunct="1"/>
            <a:r>
              <a:rPr lang="en-US" altLang="zh-CN" sz="3600" dirty="0" smtClean="0">
                <a:latin typeface="Times New Roman" pitchFamily="18" charset="0"/>
              </a:rPr>
              <a:t>5</a:t>
            </a:r>
            <a:r>
              <a:rPr lang="en-US" altLang="zh-CN" sz="3600" dirty="0" smtClean="0">
                <a:latin typeface="Times New Roman" pitchFamily="18" charset="0"/>
              </a:rPr>
              <a:t>.2.5 </a:t>
            </a:r>
            <a:r>
              <a:rPr lang="en-US" altLang="zh-CN" sz="3600" dirty="0" smtClean="0">
                <a:latin typeface="Times New Roman" pitchFamily="18" charset="0"/>
              </a:rPr>
              <a:t>M/T</a:t>
            </a:r>
            <a:r>
              <a:rPr lang="zh-CN" altLang="en-US" sz="3600" dirty="0" smtClean="0">
                <a:latin typeface="Times New Roman" pitchFamily="18" charset="0"/>
              </a:rPr>
              <a:t>法测速</a:t>
            </a:r>
          </a:p>
        </p:txBody>
      </p:sp>
    </p:spTree>
    <p:extLst>
      <p:ext uri="{BB962C8B-B14F-4D97-AF65-F5344CB8AC3E}">
        <p14:creationId xmlns:p14="http://schemas.microsoft.com/office/powerpoint/2010/main" val="278174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3"/>
          <p:cNvSpPr>
            <a:spLocks noGrp="1" noChangeArrowheads="1"/>
          </p:cNvSpPr>
          <p:nvPr>
            <p:ph type="body" idx="1"/>
          </p:nvPr>
        </p:nvSpPr>
        <p:spPr>
          <a:xfrm>
            <a:off x="395536" y="1484784"/>
            <a:ext cx="8628062" cy="4764088"/>
          </a:xfrm>
        </p:spPr>
        <p:txBody>
          <a:bodyPr>
            <a:normAutofit lnSpcReduction="10000"/>
          </a:bodyPr>
          <a:lstStyle/>
          <a:p>
            <a:pPr eaLnBrk="1" hangingPunct="1">
              <a:lnSpc>
                <a:spcPct val="80000"/>
              </a:lnSpc>
              <a:defRPr/>
            </a:pPr>
            <a:r>
              <a:rPr lang="zh-CN" altLang="en-US" sz="2400" dirty="0" smtClean="0">
                <a:latin typeface="Times New Roman" pitchFamily="18" charset="0"/>
              </a:rPr>
              <a:t>检测周期</a:t>
            </a:r>
            <a:r>
              <a:rPr lang="en-US" altLang="zh-CN" sz="2400" i="1" dirty="0" smtClean="0">
                <a:latin typeface="Times New Roman" pitchFamily="18" charset="0"/>
              </a:rPr>
              <a:t>T</a:t>
            </a:r>
            <a:r>
              <a:rPr lang="zh-CN" altLang="en-US" sz="2400" dirty="0" smtClean="0">
                <a:latin typeface="Times New Roman" pitchFamily="18" charset="0"/>
              </a:rPr>
              <a:t>内被测转轴的转角为</a:t>
            </a:r>
            <a:r>
              <a:rPr lang="en-US" altLang="zh-CN" sz="2400" i="1" dirty="0" smtClean="0">
                <a:latin typeface="Times New Roman" pitchFamily="18" charset="0"/>
              </a:rPr>
              <a:t>θ</a:t>
            </a:r>
            <a:endParaRPr lang="en-US" altLang="zh-CN" sz="2400" dirty="0" smtClean="0">
              <a:latin typeface="Times New Roman" pitchFamily="18" charset="0"/>
            </a:endParaRPr>
          </a:p>
          <a:p>
            <a:pPr eaLnBrk="1" hangingPunct="1">
              <a:lnSpc>
                <a:spcPct val="80000"/>
              </a:lnSpc>
              <a:buFont typeface="Wingdings" pitchFamily="2" charset="2"/>
              <a:buNone/>
              <a:defRPr/>
            </a:pPr>
            <a:r>
              <a:rPr lang="en-US" altLang="zh-CN" sz="2400" dirty="0" smtClean="0">
                <a:latin typeface="Times New Roman" pitchFamily="18" charset="0"/>
              </a:rPr>
              <a:t>											                                                                         (5-10)</a:t>
            </a:r>
          </a:p>
          <a:p>
            <a:pPr eaLnBrk="1" hangingPunct="1">
              <a:lnSpc>
                <a:spcPct val="80000"/>
              </a:lnSpc>
              <a:defRPr/>
            </a:pPr>
            <a:r>
              <a:rPr lang="zh-CN" altLang="en-US" sz="2400" dirty="0" smtClean="0">
                <a:latin typeface="Times New Roman" pitchFamily="18" charset="0"/>
              </a:rPr>
              <a:t>旋转编码器每转发出</a:t>
            </a:r>
            <a:r>
              <a:rPr lang="en-US" altLang="zh-CN" sz="2400" i="1" dirty="0" smtClean="0">
                <a:latin typeface="Times New Roman" pitchFamily="18" charset="0"/>
              </a:rPr>
              <a:t>Z</a:t>
            </a:r>
            <a:r>
              <a:rPr lang="zh-CN" altLang="en-US" sz="2400" dirty="0" smtClean="0">
                <a:latin typeface="Times New Roman" pitchFamily="18" charset="0"/>
              </a:rPr>
              <a:t>个脉冲，在检测周期</a:t>
            </a:r>
            <a:r>
              <a:rPr lang="en-US" altLang="zh-CN" sz="2400" i="1" dirty="0" smtClean="0">
                <a:latin typeface="Times New Roman" pitchFamily="18" charset="0"/>
              </a:rPr>
              <a:t>T</a:t>
            </a:r>
            <a:r>
              <a:rPr lang="zh-CN" altLang="en-US" sz="2400" dirty="0" smtClean="0">
                <a:latin typeface="Times New Roman" pitchFamily="18" charset="0"/>
              </a:rPr>
              <a:t>内旋转编码器发出的脉冲数是</a:t>
            </a:r>
            <a:r>
              <a:rPr lang="en-US" altLang="zh-CN" sz="2400" i="1" dirty="0" smtClean="0">
                <a:latin typeface="Times New Roman" pitchFamily="18" charset="0"/>
              </a:rPr>
              <a:t>M</a:t>
            </a:r>
            <a:r>
              <a:rPr lang="en-US" altLang="zh-CN" sz="2400" baseline="-25000" dirty="0" smtClean="0">
                <a:latin typeface="Times New Roman" pitchFamily="18" charset="0"/>
              </a:rPr>
              <a:t>1</a:t>
            </a:r>
            <a:r>
              <a:rPr lang="zh-CN" altLang="en-US" sz="2400" dirty="0" smtClean="0">
                <a:latin typeface="Times New Roman" pitchFamily="18" charset="0"/>
              </a:rPr>
              <a:t>，则</a:t>
            </a:r>
          </a:p>
          <a:p>
            <a:pPr eaLnBrk="1" hangingPunct="1">
              <a:lnSpc>
                <a:spcPct val="80000"/>
              </a:lnSpc>
              <a:buFont typeface="Wingdings" pitchFamily="2" charset="2"/>
              <a:buNone/>
              <a:defRPr/>
            </a:pPr>
            <a:r>
              <a:rPr lang="zh-CN" altLang="en-US" sz="2400" dirty="0" smtClean="0">
                <a:latin typeface="Times New Roman" pitchFamily="18" charset="0"/>
              </a:rPr>
              <a:t>											                                                                        </a:t>
            </a:r>
            <a:r>
              <a:rPr lang="en-US" altLang="zh-CN" sz="2400" dirty="0" smtClean="0">
                <a:latin typeface="Times New Roman" pitchFamily="18" charset="0"/>
              </a:rPr>
              <a:t>(5-11)</a:t>
            </a:r>
          </a:p>
          <a:p>
            <a:pPr eaLnBrk="1" hangingPunct="1">
              <a:lnSpc>
                <a:spcPct val="80000"/>
              </a:lnSpc>
              <a:defRPr/>
            </a:pPr>
            <a:r>
              <a:rPr lang="zh-CN" altLang="en-US" sz="2400" dirty="0" smtClean="0">
                <a:latin typeface="Times New Roman" pitchFamily="18" charset="0"/>
              </a:rPr>
              <a:t>若时钟脉冲频率是</a:t>
            </a:r>
            <a:r>
              <a:rPr lang="en-US" altLang="zh-CN" sz="2400" i="1" dirty="0" smtClean="0">
                <a:latin typeface="Times New Roman" pitchFamily="18" charset="0"/>
              </a:rPr>
              <a:t>f</a:t>
            </a:r>
            <a:r>
              <a:rPr lang="en-US" altLang="zh-CN" sz="2400" baseline="-25000" dirty="0" smtClean="0">
                <a:latin typeface="Times New Roman" pitchFamily="18" charset="0"/>
              </a:rPr>
              <a:t>0</a:t>
            </a:r>
            <a:r>
              <a:rPr lang="zh-CN" altLang="en-US" sz="2400" dirty="0" smtClean="0">
                <a:latin typeface="Times New Roman" pitchFamily="18" charset="0"/>
              </a:rPr>
              <a:t>，在检测周期</a:t>
            </a:r>
            <a:r>
              <a:rPr lang="en-US" altLang="zh-CN" sz="2400" i="1" dirty="0" smtClean="0">
                <a:latin typeface="Times New Roman" pitchFamily="18" charset="0"/>
              </a:rPr>
              <a:t>T</a:t>
            </a:r>
            <a:r>
              <a:rPr lang="zh-CN" altLang="en-US" sz="2400" dirty="0" smtClean="0">
                <a:latin typeface="Times New Roman" pitchFamily="18" charset="0"/>
              </a:rPr>
              <a:t>内时钟脉冲计数值为</a:t>
            </a:r>
            <a:r>
              <a:rPr lang="en-US" altLang="zh-CN" sz="2400" i="1" dirty="0" smtClean="0">
                <a:latin typeface="Times New Roman" pitchFamily="18" charset="0"/>
              </a:rPr>
              <a:t>M</a:t>
            </a:r>
            <a:r>
              <a:rPr lang="en-US" altLang="zh-CN" sz="2400" baseline="-25000" dirty="0" smtClean="0">
                <a:latin typeface="Times New Roman" pitchFamily="18" charset="0"/>
              </a:rPr>
              <a:t>2</a:t>
            </a:r>
            <a:r>
              <a:rPr lang="en-US" altLang="zh-CN" sz="2400" dirty="0" smtClean="0">
                <a:latin typeface="Times New Roman" pitchFamily="18" charset="0"/>
              </a:rPr>
              <a:t> </a:t>
            </a:r>
            <a:r>
              <a:rPr lang="zh-CN" altLang="en-US" sz="2400" dirty="0" smtClean="0">
                <a:latin typeface="Times New Roman" pitchFamily="18" charset="0"/>
              </a:rPr>
              <a:t>，则</a:t>
            </a:r>
          </a:p>
          <a:p>
            <a:pPr eaLnBrk="1" hangingPunct="1">
              <a:lnSpc>
                <a:spcPct val="80000"/>
              </a:lnSpc>
              <a:buFont typeface="Wingdings" pitchFamily="2" charset="2"/>
              <a:buNone/>
              <a:defRPr/>
            </a:pPr>
            <a:r>
              <a:rPr lang="zh-CN" altLang="en-US" sz="2400" dirty="0" smtClean="0">
                <a:latin typeface="Times New Roman" pitchFamily="18" charset="0"/>
              </a:rPr>
              <a:t>											                                                                        </a:t>
            </a:r>
            <a:r>
              <a:rPr lang="en-US" altLang="zh-CN" sz="2400" dirty="0" smtClean="0">
                <a:latin typeface="Times New Roman" pitchFamily="18" charset="0"/>
              </a:rPr>
              <a:t>(5-12)</a:t>
            </a:r>
          </a:p>
          <a:p>
            <a:pPr eaLnBrk="1" hangingPunct="1">
              <a:lnSpc>
                <a:spcPct val="80000"/>
              </a:lnSpc>
              <a:defRPr/>
            </a:pPr>
            <a:r>
              <a:rPr lang="zh-CN" altLang="en-US" sz="2400" dirty="0" smtClean="0">
                <a:latin typeface="Times New Roman" pitchFamily="18" charset="0"/>
              </a:rPr>
              <a:t>综合式</a:t>
            </a:r>
            <a:r>
              <a:rPr lang="en-US" altLang="zh-CN" sz="2400" dirty="0" smtClean="0">
                <a:latin typeface="Times New Roman" pitchFamily="18" charset="0"/>
              </a:rPr>
              <a:t>(5-10)</a:t>
            </a:r>
            <a:r>
              <a:rPr lang="zh-CN" altLang="en-US" sz="2400" dirty="0" smtClean="0">
                <a:latin typeface="Times New Roman" pitchFamily="18" charset="0"/>
              </a:rPr>
              <a:t>、式</a:t>
            </a:r>
            <a:r>
              <a:rPr lang="en-US" altLang="zh-CN" sz="2400" dirty="0" smtClean="0">
                <a:latin typeface="Times New Roman" pitchFamily="18" charset="0"/>
              </a:rPr>
              <a:t>(5-11)</a:t>
            </a:r>
            <a:r>
              <a:rPr lang="zh-CN" altLang="en-US" sz="2400" dirty="0" smtClean="0">
                <a:latin typeface="Times New Roman" pitchFamily="18" charset="0"/>
              </a:rPr>
              <a:t>和式</a:t>
            </a:r>
            <a:r>
              <a:rPr lang="en-US" altLang="zh-CN" sz="2400" dirty="0" smtClean="0">
                <a:latin typeface="Times New Roman" pitchFamily="18" charset="0"/>
              </a:rPr>
              <a:t>(5-12)</a:t>
            </a:r>
            <a:r>
              <a:rPr lang="zh-CN" altLang="en-US" sz="2400" dirty="0" smtClean="0">
                <a:latin typeface="Times New Roman" pitchFamily="18" charset="0"/>
              </a:rPr>
              <a:t>便可求出被测的转速为：</a:t>
            </a:r>
          </a:p>
          <a:p>
            <a:pPr eaLnBrk="1" hangingPunct="1">
              <a:lnSpc>
                <a:spcPct val="80000"/>
              </a:lnSpc>
              <a:buFont typeface="Wingdings" pitchFamily="2" charset="2"/>
              <a:buNone/>
              <a:defRPr/>
            </a:pPr>
            <a:r>
              <a:rPr lang="zh-CN" altLang="en-US" sz="2400" dirty="0" smtClean="0">
                <a:latin typeface="Times New Roman" pitchFamily="18" charset="0"/>
              </a:rPr>
              <a:t>										                                                                 </a:t>
            </a:r>
          </a:p>
          <a:p>
            <a:pPr eaLnBrk="1" hangingPunct="1">
              <a:lnSpc>
                <a:spcPct val="80000"/>
              </a:lnSpc>
              <a:buFont typeface="Wingdings" pitchFamily="2" charset="2"/>
              <a:buNone/>
              <a:defRPr/>
            </a:pPr>
            <a:r>
              <a:rPr lang="zh-CN" altLang="en-US" sz="2400" dirty="0" smtClean="0">
                <a:latin typeface="Times New Roman" pitchFamily="18" charset="0"/>
              </a:rPr>
              <a:t>                                                                                     </a:t>
            </a:r>
            <a:r>
              <a:rPr lang="en-US" altLang="zh-CN" sz="2400" dirty="0" smtClean="0">
                <a:latin typeface="Times New Roman" pitchFamily="18" charset="0"/>
              </a:rPr>
              <a:t>(5-13)</a:t>
            </a:r>
          </a:p>
        </p:txBody>
      </p:sp>
      <p:sp>
        <p:nvSpPr>
          <p:cNvPr id="12295"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2290" name="Object 4"/>
          <p:cNvGraphicFramePr>
            <a:graphicFrameLocks noChangeAspect="1"/>
          </p:cNvGraphicFramePr>
          <p:nvPr>
            <p:extLst>
              <p:ext uri="{D42A27DB-BD31-4B8C-83A1-F6EECF244321}">
                <p14:modId xmlns:p14="http://schemas.microsoft.com/office/powerpoint/2010/main" val="642717962"/>
              </p:ext>
            </p:extLst>
          </p:nvPr>
        </p:nvGraphicFramePr>
        <p:xfrm>
          <a:off x="5364088" y="1412776"/>
          <a:ext cx="1079500" cy="650875"/>
        </p:xfrm>
        <a:graphic>
          <a:graphicData uri="http://schemas.openxmlformats.org/presentationml/2006/ole">
            <mc:AlternateContent xmlns:mc="http://schemas.openxmlformats.org/markup-compatibility/2006">
              <mc:Choice xmlns:v="urn:schemas-microsoft-com:vml" Requires="v">
                <p:oleObj spid="_x0000_s10362" name="公式" r:id="rId3" imgW="647419" imgH="393529" progId="Equation.3">
                  <p:embed/>
                </p:oleObj>
              </mc:Choice>
              <mc:Fallback>
                <p:oleObj name="公式" r:id="rId3" imgW="647419"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412776"/>
                        <a:ext cx="10795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Rectangle 7"/>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2291" name="Object 6"/>
          <p:cNvGraphicFramePr>
            <a:graphicFrameLocks noChangeAspect="1"/>
          </p:cNvGraphicFramePr>
          <p:nvPr>
            <p:extLst>
              <p:ext uri="{D42A27DB-BD31-4B8C-83A1-F6EECF244321}">
                <p14:modId xmlns:p14="http://schemas.microsoft.com/office/powerpoint/2010/main" val="2205156400"/>
              </p:ext>
            </p:extLst>
          </p:nvPr>
        </p:nvGraphicFramePr>
        <p:xfrm>
          <a:off x="5004048" y="2708920"/>
          <a:ext cx="1295400" cy="773113"/>
        </p:xfrm>
        <a:graphic>
          <a:graphicData uri="http://schemas.openxmlformats.org/presentationml/2006/ole">
            <mc:AlternateContent xmlns:mc="http://schemas.openxmlformats.org/markup-compatibility/2006">
              <mc:Choice xmlns:v="urn:schemas-microsoft-com:vml" Requires="v">
                <p:oleObj spid="_x0000_s10363" name="公式" r:id="rId5" imgW="685502" imgH="406224" progId="Equation.3">
                  <p:embed/>
                </p:oleObj>
              </mc:Choice>
              <mc:Fallback>
                <p:oleObj name="公式" r:id="rId5" imgW="685502"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2708920"/>
                        <a:ext cx="12954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 name="Rectangle 9"/>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2292" name="Object 8"/>
          <p:cNvGraphicFramePr>
            <a:graphicFrameLocks noChangeAspect="1"/>
          </p:cNvGraphicFramePr>
          <p:nvPr>
            <p:extLst>
              <p:ext uri="{D42A27DB-BD31-4B8C-83A1-F6EECF244321}">
                <p14:modId xmlns:p14="http://schemas.microsoft.com/office/powerpoint/2010/main" val="541201798"/>
              </p:ext>
            </p:extLst>
          </p:nvPr>
        </p:nvGraphicFramePr>
        <p:xfrm>
          <a:off x="5148064" y="3861048"/>
          <a:ext cx="1008063" cy="831850"/>
        </p:xfrm>
        <a:graphic>
          <a:graphicData uri="http://schemas.openxmlformats.org/presentationml/2006/ole">
            <mc:AlternateContent xmlns:mc="http://schemas.openxmlformats.org/markup-compatibility/2006">
              <mc:Choice xmlns:v="urn:schemas-microsoft-com:vml" Requires="v">
                <p:oleObj spid="_x0000_s10364" name="公式" r:id="rId7" imgW="545863" imgH="444307" progId="Equation.3">
                  <p:embed/>
                </p:oleObj>
              </mc:Choice>
              <mc:Fallback>
                <p:oleObj name="公式" r:id="rId7" imgW="545863"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064" y="3861048"/>
                        <a:ext cx="1008063"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8" name="Rectangle 1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2293" name="Object 10"/>
          <p:cNvGraphicFramePr>
            <a:graphicFrameLocks noChangeAspect="1"/>
          </p:cNvGraphicFramePr>
          <p:nvPr>
            <p:extLst>
              <p:ext uri="{D42A27DB-BD31-4B8C-83A1-F6EECF244321}">
                <p14:modId xmlns:p14="http://schemas.microsoft.com/office/powerpoint/2010/main" val="506892212"/>
              </p:ext>
            </p:extLst>
          </p:nvPr>
        </p:nvGraphicFramePr>
        <p:xfrm>
          <a:off x="4860032" y="5229200"/>
          <a:ext cx="1512887" cy="836613"/>
        </p:xfrm>
        <a:graphic>
          <a:graphicData uri="http://schemas.openxmlformats.org/presentationml/2006/ole">
            <mc:AlternateContent xmlns:mc="http://schemas.openxmlformats.org/markup-compatibility/2006">
              <mc:Choice xmlns:v="urn:schemas-microsoft-com:vml" Requires="v">
                <p:oleObj spid="_x0000_s10365" name="公式" r:id="rId9" imgW="812447" imgH="444307" progId="Equation.3">
                  <p:embed/>
                </p:oleObj>
              </mc:Choice>
              <mc:Fallback>
                <p:oleObj name="公式" r:id="rId9" imgW="812447" imgH="4443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32" y="5229200"/>
                        <a:ext cx="1512887" cy="836613"/>
                      </a:xfrm>
                      <a:prstGeom prst="rect">
                        <a:avLst/>
                      </a:prstGeom>
                      <a:solidFill>
                        <a:srgbClr val="00FF00"/>
                      </a:solidFill>
                    </p:spPr>
                  </p:pic>
                </p:oleObj>
              </mc:Fallback>
            </mc:AlternateContent>
          </a:graphicData>
        </a:graphic>
      </p:graphicFrame>
      <p:sp>
        <p:nvSpPr>
          <p:cNvPr id="11" name="Rectangle 2"/>
          <p:cNvSpPr>
            <a:spLocks noGrp="1" noChangeArrowheads="1"/>
          </p:cNvSpPr>
          <p:nvPr>
            <p:ph type="title"/>
          </p:nvPr>
        </p:nvSpPr>
        <p:spPr>
          <a:xfrm>
            <a:off x="611560" y="620688"/>
            <a:ext cx="8162925" cy="641350"/>
          </a:xfrm>
        </p:spPr>
        <p:txBody>
          <a:bodyPr/>
          <a:lstStyle/>
          <a:p>
            <a:pPr eaLnBrk="1" hangingPunct="1"/>
            <a:r>
              <a:rPr lang="en-US" altLang="zh-CN" sz="3600" dirty="0" smtClean="0">
                <a:latin typeface="Times New Roman" pitchFamily="18" charset="0"/>
              </a:rPr>
              <a:t>5</a:t>
            </a:r>
            <a:r>
              <a:rPr lang="en-US" altLang="zh-CN" sz="3600" dirty="0" smtClean="0">
                <a:latin typeface="Times New Roman" pitchFamily="18" charset="0"/>
              </a:rPr>
              <a:t>.2.5 </a:t>
            </a:r>
            <a:r>
              <a:rPr lang="en-US" altLang="zh-CN" sz="3600" dirty="0" smtClean="0">
                <a:latin typeface="Times New Roman" pitchFamily="18" charset="0"/>
              </a:rPr>
              <a:t>M/T</a:t>
            </a:r>
            <a:r>
              <a:rPr lang="zh-CN" altLang="en-US" sz="3600" dirty="0" smtClean="0">
                <a:latin typeface="Times New Roman" pitchFamily="18" charset="0"/>
              </a:rPr>
              <a:t>法测速</a:t>
            </a:r>
          </a:p>
        </p:txBody>
      </p:sp>
    </p:spTree>
    <p:extLst>
      <p:ext uri="{BB962C8B-B14F-4D97-AF65-F5344CB8AC3E}">
        <p14:creationId xmlns:p14="http://schemas.microsoft.com/office/powerpoint/2010/main" val="397994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body" idx="1"/>
          </p:nvPr>
        </p:nvSpPr>
        <p:spPr>
          <a:xfrm>
            <a:off x="899592" y="1556792"/>
            <a:ext cx="8110538" cy="4692650"/>
          </a:xfrm>
        </p:spPr>
        <p:txBody>
          <a:bodyPr/>
          <a:lstStyle/>
          <a:p>
            <a:pPr eaLnBrk="1" hangingPunct="1">
              <a:lnSpc>
                <a:spcPct val="80000"/>
              </a:lnSpc>
              <a:spcBef>
                <a:spcPts val="1200"/>
              </a:spcBef>
            </a:pPr>
            <a:r>
              <a:rPr lang="zh-CN" altLang="en-US" sz="2800" dirty="0" smtClean="0">
                <a:latin typeface="Times New Roman" pitchFamily="18" charset="0"/>
              </a:rPr>
              <a:t>在高速段，</a:t>
            </a:r>
            <a:r>
              <a:rPr lang="en-US" altLang="zh-CN" sz="2800" i="1" dirty="0" smtClean="0">
                <a:latin typeface="Times New Roman" pitchFamily="18" charset="0"/>
              </a:rPr>
              <a:t>T</a:t>
            </a:r>
            <a:r>
              <a:rPr lang="en-US" altLang="zh-CN" sz="2800" baseline="-25000" dirty="0" smtClean="0">
                <a:latin typeface="Times New Roman" pitchFamily="18" charset="0"/>
              </a:rPr>
              <a:t>c</a:t>
            </a:r>
            <a:r>
              <a:rPr lang="en-US" altLang="zh-CN" sz="2800" dirty="0" smtClean="0">
                <a:latin typeface="Times New Roman" pitchFamily="18" charset="0"/>
                <a:sym typeface="Symbol" pitchFamily="18" charset="2"/>
              </a:rPr>
              <a:t></a:t>
            </a:r>
            <a:r>
              <a:rPr lang="en-US" altLang="zh-CN" sz="2800" i="1" dirty="0" smtClean="0">
                <a:latin typeface="Times New Roman" pitchFamily="18" charset="0"/>
              </a:rPr>
              <a:t>ΔT</a:t>
            </a:r>
            <a:r>
              <a:rPr lang="en-US" altLang="zh-CN" sz="2800" baseline="-25000" dirty="0" smtClean="0">
                <a:latin typeface="Times New Roman" pitchFamily="18" charset="0"/>
              </a:rPr>
              <a:t>1</a:t>
            </a:r>
            <a:r>
              <a:rPr lang="zh-CN" altLang="en-US" sz="2800" dirty="0" smtClean="0">
                <a:latin typeface="Times New Roman" pitchFamily="18" charset="0"/>
              </a:rPr>
              <a:t>，</a:t>
            </a:r>
            <a:r>
              <a:rPr lang="en-US" altLang="zh-CN" sz="2800" i="1" dirty="0" smtClean="0">
                <a:latin typeface="Times New Roman" pitchFamily="18" charset="0"/>
              </a:rPr>
              <a:t>T</a:t>
            </a:r>
            <a:r>
              <a:rPr lang="en-US" altLang="zh-CN" sz="2800" baseline="-25000" dirty="0" smtClean="0">
                <a:latin typeface="Times New Roman" pitchFamily="18" charset="0"/>
              </a:rPr>
              <a:t>c</a:t>
            </a:r>
            <a:r>
              <a:rPr lang="en-US" altLang="zh-CN" sz="2800" dirty="0" smtClean="0">
                <a:latin typeface="Times New Roman" pitchFamily="18" charset="0"/>
                <a:sym typeface="Symbol" pitchFamily="18" charset="2"/>
              </a:rPr>
              <a:t></a:t>
            </a:r>
            <a:r>
              <a:rPr lang="en-US" altLang="zh-CN" sz="2800" i="1" dirty="0" smtClean="0">
                <a:latin typeface="Times New Roman" pitchFamily="18" charset="0"/>
              </a:rPr>
              <a:t>ΔT</a:t>
            </a:r>
            <a:r>
              <a:rPr lang="en-US" altLang="zh-CN" sz="2800" baseline="-25000" dirty="0" smtClean="0">
                <a:latin typeface="Times New Roman" pitchFamily="18" charset="0"/>
              </a:rPr>
              <a:t>2</a:t>
            </a:r>
            <a:r>
              <a:rPr lang="zh-CN" altLang="en-US" sz="2800" dirty="0" smtClean="0">
                <a:latin typeface="Times New Roman" pitchFamily="18" charset="0"/>
              </a:rPr>
              <a:t>，可看成</a:t>
            </a:r>
            <a:r>
              <a:rPr lang="en-US" altLang="zh-CN" sz="2800" i="1" dirty="0" err="1" smtClean="0">
                <a:latin typeface="Times New Roman" pitchFamily="18" charset="0"/>
              </a:rPr>
              <a:t>T</a:t>
            </a:r>
            <a:r>
              <a:rPr lang="en-US" altLang="zh-CN" sz="2800" dirty="0" err="1" smtClean="0">
                <a:latin typeface="Times New Roman" pitchFamily="18" charset="0"/>
                <a:sym typeface="Symbol" pitchFamily="18" charset="2"/>
              </a:rPr>
              <a:t></a:t>
            </a:r>
            <a:r>
              <a:rPr lang="en-US" altLang="zh-CN" sz="2800" i="1" dirty="0" err="1" smtClean="0">
                <a:latin typeface="Times New Roman" pitchFamily="18" charset="0"/>
              </a:rPr>
              <a:t>T</a:t>
            </a:r>
            <a:r>
              <a:rPr lang="en-US" altLang="zh-CN" sz="2800" baseline="-25000" dirty="0" err="1" smtClean="0">
                <a:latin typeface="Times New Roman" pitchFamily="18" charset="0"/>
              </a:rPr>
              <a:t>c</a:t>
            </a:r>
            <a:r>
              <a:rPr lang="zh-CN" altLang="en-US" sz="2800" dirty="0" smtClean="0">
                <a:latin typeface="Times New Roman" pitchFamily="18" charset="0"/>
              </a:rPr>
              <a:t>：</a:t>
            </a:r>
          </a:p>
          <a:p>
            <a:pPr eaLnBrk="1" hangingPunct="1">
              <a:lnSpc>
                <a:spcPct val="80000"/>
              </a:lnSpc>
              <a:spcBef>
                <a:spcPts val="1200"/>
              </a:spcBef>
              <a:buFont typeface="Wingdings" pitchFamily="2" charset="2"/>
              <a:buNone/>
            </a:pPr>
            <a:r>
              <a:rPr lang="zh-CN" altLang="en-US" sz="2800" dirty="0" smtClean="0">
                <a:latin typeface="Times New Roman" pitchFamily="18" charset="0"/>
              </a:rPr>
              <a:t> 						</a:t>
            </a:r>
          </a:p>
          <a:p>
            <a:pPr eaLnBrk="1" hangingPunct="1">
              <a:lnSpc>
                <a:spcPct val="80000"/>
              </a:lnSpc>
              <a:spcBef>
                <a:spcPts val="1200"/>
              </a:spcBef>
              <a:buFont typeface="Wingdings" pitchFamily="2" charset="2"/>
              <a:buNone/>
            </a:pPr>
            <a:r>
              <a:rPr lang="zh-CN" altLang="en-US" sz="2800" dirty="0" smtClean="0">
                <a:latin typeface="Times New Roman" pitchFamily="18" charset="0"/>
              </a:rPr>
              <a:t>                                                                           </a:t>
            </a:r>
            <a:r>
              <a:rPr lang="en-US" altLang="zh-CN" sz="2800" dirty="0" smtClean="0">
                <a:latin typeface="Times New Roman" pitchFamily="18" charset="0"/>
              </a:rPr>
              <a:t>(5-14)</a:t>
            </a:r>
          </a:p>
          <a:p>
            <a:pPr eaLnBrk="1" hangingPunct="1">
              <a:lnSpc>
                <a:spcPct val="80000"/>
              </a:lnSpc>
              <a:spcBef>
                <a:spcPts val="1200"/>
              </a:spcBef>
            </a:pPr>
            <a:r>
              <a:rPr lang="en-US" altLang="zh-CN" sz="2800" i="1" dirty="0" smtClean="0">
                <a:latin typeface="Times New Roman" pitchFamily="18" charset="0"/>
              </a:rPr>
              <a:t>M</a:t>
            </a:r>
            <a:r>
              <a:rPr lang="en-US" altLang="zh-CN" sz="2800" baseline="-25000" dirty="0" smtClean="0">
                <a:latin typeface="Times New Roman" pitchFamily="18" charset="0"/>
              </a:rPr>
              <a:t>2</a:t>
            </a:r>
            <a:r>
              <a:rPr lang="zh-CN" altLang="en-US" sz="2800" dirty="0" smtClean="0">
                <a:latin typeface="Times New Roman" pitchFamily="18" charset="0"/>
              </a:rPr>
              <a:t>＝</a:t>
            </a:r>
            <a:r>
              <a:rPr lang="en-US" altLang="zh-CN" sz="2800" i="1" dirty="0" smtClean="0">
                <a:latin typeface="Times New Roman" pitchFamily="18" charset="0"/>
              </a:rPr>
              <a:t>f</a:t>
            </a:r>
            <a:r>
              <a:rPr lang="en-US" altLang="zh-CN" sz="2800" baseline="-25000" dirty="0" smtClean="0">
                <a:latin typeface="Times New Roman" pitchFamily="18" charset="0"/>
              </a:rPr>
              <a:t>0</a:t>
            </a:r>
            <a:r>
              <a:rPr lang="en-US" altLang="zh-CN" sz="2800" i="1" dirty="0" smtClean="0">
                <a:latin typeface="Times New Roman" pitchFamily="18" charset="0"/>
              </a:rPr>
              <a:t>T</a:t>
            </a:r>
            <a:r>
              <a:rPr lang="en-US" altLang="zh-CN" sz="2800" dirty="0" smtClean="0">
                <a:latin typeface="Times New Roman" pitchFamily="18" charset="0"/>
                <a:sym typeface="Symbol" pitchFamily="18" charset="2"/>
              </a:rPr>
              <a:t></a:t>
            </a:r>
            <a:r>
              <a:rPr lang="en-US" altLang="zh-CN" sz="2800" i="1" dirty="0" smtClean="0">
                <a:latin typeface="Times New Roman" pitchFamily="18" charset="0"/>
              </a:rPr>
              <a:t>f</a:t>
            </a:r>
            <a:r>
              <a:rPr lang="en-US" altLang="zh-CN" sz="2800" baseline="-25000" dirty="0" smtClean="0">
                <a:latin typeface="Times New Roman" pitchFamily="18" charset="0"/>
              </a:rPr>
              <a:t>0</a:t>
            </a:r>
            <a:r>
              <a:rPr lang="en-US" altLang="zh-CN" sz="2800" i="1" dirty="0" smtClean="0">
                <a:latin typeface="Times New Roman" pitchFamily="18" charset="0"/>
              </a:rPr>
              <a:t>T</a:t>
            </a:r>
            <a:r>
              <a:rPr lang="en-US" altLang="zh-CN" sz="2800" baseline="-25000" dirty="0" smtClean="0">
                <a:latin typeface="Times New Roman" pitchFamily="18" charset="0"/>
              </a:rPr>
              <a:t>c</a:t>
            </a:r>
            <a:endParaRPr lang="zh-CN" altLang="en-US" sz="2800" dirty="0" smtClean="0">
              <a:latin typeface="Times New Roman" pitchFamily="18" charset="0"/>
            </a:endParaRPr>
          </a:p>
          <a:p>
            <a:pPr eaLnBrk="1" hangingPunct="1">
              <a:lnSpc>
                <a:spcPct val="80000"/>
              </a:lnSpc>
              <a:spcBef>
                <a:spcPts val="1200"/>
              </a:spcBef>
              <a:buFont typeface="Wingdings" pitchFamily="2" charset="2"/>
              <a:buNone/>
            </a:pPr>
            <a:r>
              <a:rPr lang="zh-CN" altLang="en-US" sz="2800" dirty="0" smtClean="0">
                <a:latin typeface="Times New Roman" pitchFamily="18" charset="0"/>
              </a:rPr>
              <a:t>											                                                  </a:t>
            </a:r>
            <a:r>
              <a:rPr lang="en-US" altLang="zh-CN" sz="2800" dirty="0" smtClean="0">
                <a:latin typeface="Times New Roman" pitchFamily="18" charset="0"/>
              </a:rPr>
              <a:t>(5-15) </a:t>
            </a:r>
          </a:p>
          <a:p>
            <a:pPr eaLnBrk="1" hangingPunct="1">
              <a:lnSpc>
                <a:spcPct val="80000"/>
              </a:lnSpc>
              <a:spcBef>
                <a:spcPts val="1200"/>
              </a:spcBef>
            </a:pPr>
            <a:r>
              <a:rPr lang="zh-CN" altLang="en-US" sz="2800" dirty="0" smtClean="0">
                <a:latin typeface="Times New Roman" pitchFamily="18" charset="0"/>
              </a:rPr>
              <a:t>在高速段，与</a:t>
            </a:r>
            <a:r>
              <a:rPr lang="en-US" altLang="zh-CN" sz="2800" i="1" dirty="0" smtClean="0">
                <a:latin typeface="Times New Roman" pitchFamily="18" charset="0"/>
              </a:rPr>
              <a:t>M</a:t>
            </a:r>
            <a:r>
              <a:rPr lang="zh-CN" altLang="en-US" sz="2800" dirty="0" smtClean="0">
                <a:latin typeface="Times New Roman" pitchFamily="18" charset="0"/>
              </a:rPr>
              <a:t>法测速的分辨率相同。</a:t>
            </a:r>
          </a:p>
          <a:p>
            <a:pPr eaLnBrk="1" hangingPunct="1">
              <a:lnSpc>
                <a:spcPct val="80000"/>
              </a:lnSpc>
              <a:spcBef>
                <a:spcPts val="1200"/>
              </a:spcBef>
            </a:pPr>
            <a:r>
              <a:rPr lang="zh-CN" altLang="en-US" sz="2800" dirty="0" smtClean="0">
                <a:latin typeface="Times New Roman" pitchFamily="18" charset="0"/>
              </a:rPr>
              <a:t>在低速段，</a:t>
            </a:r>
            <a:r>
              <a:rPr lang="en-US" altLang="zh-CN" sz="2800" i="1" dirty="0" smtClean="0">
                <a:latin typeface="Times New Roman" pitchFamily="18" charset="0"/>
              </a:rPr>
              <a:t>M</a:t>
            </a:r>
            <a:r>
              <a:rPr lang="en-US" altLang="zh-CN" sz="2800" baseline="-25000" dirty="0" smtClean="0">
                <a:latin typeface="Times New Roman" pitchFamily="18" charset="0"/>
              </a:rPr>
              <a:t>1</a:t>
            </a:r>
            <a:r>
              <a:rPr lang="zh-CN" altLang="en-US" sz="2800" dirty="0" smtClean="0">
                <a:latin typeface="Times New Roman" pitchFamily="18" charset="0"/>
              </a:rPr>
              <a:t>＝</a:t>
            </a:r>
            <a:r>
              <a:rPr lang="en-US" altLang="zh-CN" sz="2800" dirty="0" smtClean="0">
                <a:latin typeface="Times New Roman" pitchFamily="18" charset="0"/>
              </a:rPr>
              <a:t>1</a:t>
            </a:r>
            <a:r>
              <a:rPr lang="zh-CN" altLang="en-US" sz="2800" dirty="0" smtClean="0">
                <a:latin typeface="Times New Roman" pitchFamily="18" charset="0"/>
              </a:rPr>
              <a:t>，</a:t>
            </a:r>
            <a:r>
              <a:rPr lang="en-US" altLang="zh-CN" sz="2800" i="1" dirty="0" smtClean="0">
                <a:latin typeface="Times New Roman" pitchFamily="18" charset="0"/>
              </a:rPr>
              <a:t>M</a:t>
            </a:r>
            <a:r>
              <a:rPr lang="en-US" altLang="zh-CN" sz="2800" baseline="-25000" dirty="0" smtClean="0">
                <a:latin typeface="Times New Roman" pitchFamily="18" charset="0"/>
              </a:rPr>
              <a:t>2</a:t>
            </a:r>
            <a:r>
              <a:rPr lang="zh-CN" altLang="en-US" sz="2800" dirty="0" smtClean="0">
                <a:latin typeface="Times New Roman" pitchFamily="18" charset="0"/>
              </a:rPr>
              <a:t>随转速变化，分辨率与</a:t>
            </a:r>
            <a:r>
              <a:rPr lang="en-US" altLang="zh-CN" sz="2800" i="1" dirty="0" smtClean="0">
                <a:latin typeface="Times New Roman" pitchFamily="18" charset="0"/>
              </a:rPr>
              <a:t>T</a:t>
            </a:r>
            <a:r>
              <a:rPr lang="zh-CN" altLang="en-US" sz="2800" dirty="0" smtClean="0">
                <a:latin typeface="Times New Roman" pitchFamily="18" charset="0"/>
              </a:rPr>
              <a:t>法测速相同。</a:t>
            </a:r>
          </a:p>
          <a:p>
            <a:pPr eaLnBrk="1" hangingPunct="1">
              <a:lnSpc>
                <a:spcPct val="80000"/>
              </a:lnSpc>
              <a:spcBef>
                <a:spcPts val="1200"/>
              </a:spcBef>
            </a:pPr>
            <a:r>
              <a:rPr lang="en-US" altLang="zh-CN" sz="2800" b="1" i="1" dirty="0" smtClean="0">
                <a:latin typeface="Times New Roman" pitchFamily="18" charset="0"/>
              </a:rPr>
              <a:t>M/T</a:t>
            </a:r>
            <a:r>
              <a:rPr lang="zh-CN" altLang="en-US" sz="2800" b="1" dirty="0" smtClean="0">
                <a:latin typeface="Times New Roman" pitchFamily="18" charset="0"/>
              </a:rPr>
              <a:t>法测速在高速和低速都有较强的分辨能力。</a:t>
            </a:r>
          </a:p>
        </p:txBody>
      </p:sp>
      <p:sp>
        <p:nvSpPr>
          <p:cNvPr id="13318"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3314" name="Object 4"/>
          <p:cNvGraphicFramePr>
            <a:graphicFrameLocks noChangeAspect="1"/>
          </p:cNvGraphicFramePr>
          <p:nvPr>
            <p:extLst>
              <p:ext uri="{D42A27DB-BD31-4B8C-83A1-F6EECF244321}">
                <p14:modId xmlns:p14="http://schemas.microsoft.com/office/powerpoint/2010/main" val="1438166117"/>
              </p:ext>
            </p:extLst>
          </p:nvPr>
        </p:nvGraphicFramePr>
        <p:xfrm>
          <a:off x="1763688" y="2060848"/>
          <a:ext cx="4679950" cy="912812"/>
        </p:xfrm>
        <a:graphic>
          <a:graphicData uri="http://schemas.openxmlformats.org/presentationml/2006/ole">
            <mc:AlternateContent xmlns:mc="http://schemas.openxmlformats.org/markup-compatibility/2006">
              <mc:Choice xmlns:v="urn:schemas-microsoft-com:vml" Requires="v">
                <p:oleObj spid="_x0000_s11326" name="公式" r:id="rId3" imgW="2298700" imgH="444500" progId="Equation.3">
                  <p:embed/>
                </p:oleObj>
              </mc:Choice>
              <mc:Fallback>
                <p:oleObj name="公式" r:id="rId3" imgW="22987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060848"/>
                        <a:ext cx="467995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3315" name="Object 6"/>
          <p:cNvGraphicFramePr>
            <a:graphicFrameLocks noChangeAspect="1"/>
          </p:cNvGraphicFramePr>
          <p:nvPr>
            <p:extLst>
              <p:ext uri="{D42A27DB-BD31-4B8C-83A1-F6EECF244321}">
                <p14:modId xmlns:p14="http://schemas.microsoft.com/office/powerpoint/2010/main" val="2810289896"/>
              </p:ext>
            </p:extLst>
          </p:nvPr>
        </p:nvGraphicFramePr>
        <p:xfrm>
          <a:off x="2771800" y="3429000"/>
          <a:ext cx="1295400" cy="971550"/>
        </p:xfrm>
        <a:graphic>
          <a:graphicData uri="http://schemas.openxmlformats.org/presentationml/2006/ole">
            <mc:AlternateContent xmlns:mc="http://schemas.openxmlformats.org/markup-compatibility/2006">
              <mc:Choice xmlns:v="urn:schemas-microsoft-com:vml" Requires="v">
                <p:oleObj spid="_x0000_s11327" name="公式" r:id="rId5" imgW="571252" imgH="431613" progId="Equation.3">
                  <p:embed/>
                </p:oleObj>
              </mc:Choice>
              <mc:Fallback>
                <p:oleObj name="公式" r:id="rId5" imgW="571252"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429000"/>
                        <a:ext cx="12954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p:txBody>
          <a:bodyPr/>
          <a:lstStyle/>
          <a:p>
            <a:pPr eaLnBrk="1" hangingPunct="1"/>
            <a:r>
              <a:rPr lang="en-US" altLang="zh-CN" sz="3600" dirty="0" smtClean="0">
                <a:latin typeface="Times New Roman" pitchFamily="18" charset="0"/>
              </a:rPr>
              <a:t>5</a:t>
            </a:r>
            <a:r>
              <a:rPr lang="en-US" altLang="zh-CN" sz="3600" dirty="0" smtClean="0">
                <a:latin typeface="Times New Roman" pitchFamily="18" charset="0"/>
              </a:rPr>
              <a:t>.2.5 </a:t>
            </a:r>
            <a:r>
              <a:rPr lang="en-US" altLang="zh-CN" sz="3600" dirty="0" smtClean="0">
                <a:latin typeface="Times New Roman" pitchFamily="18" charset="0"/>
              </a:rPr>
              <a:t>M/T</a:t>
            </a:r>
            <a:r>
              <a:rPr lang="zh-CN" altLang="en-US" sz="3600" dirty="0" smtClean="0">
                <a:latin typeface="Times New Roman" pitchFamily="18" charset="0"/>
              </a:rPr>
              <a:t>法</a:t>
            </a:r>
            <a:r>
              <a:rPr lang="zh-CN" altLang="en-US" sz="3600" dirty="0" smtClean="0">
                <a:latin typeface="Times New Roman" pitchFamily="18" charset="0"/>
              </a:rPr>
              <a:t>测速</a:t>
            </a:r>
            <a:r>
              <a:rPr lang="en-US" altLang="zh-CN" sz="3600" dirty="0" smtClean="0">
                <a:latin typeface="Times New Roman" pitchFamily="18" charset="0"/>
              </a:rPr>
              <a:t>-</a:t>
            </a:r>
            <a:r>
              <a:rPr lang="zh-CN" altLang="en-US" sz="3600" dirty="0" smtClean="0">
                <a:latin typeface="Times New Roman" pitchFamily="18" charset="0"/>
              </a:rPr>
              <a:t>分辨率</a:t>
            </a:r>
            <a:endParaRPr lang="zh-CN" altLang="en-US" sz="3600" dirty="0" smtClean="0">
              <a:latin typeface="Times New Roman" pitchFamily="18" charset="0"/>
            </a:endParaRPr>
          </a:p>
        </p:txBody>
      </p:sp>
    </p:spTree>
    <p:extLst>
      <p:ext uri="{BB962C8B-B14F-4D97-AF65-F5344CB8AC3E}">
        <p14:creationId xmlns:p14="http://schemas.microsoft.com/office/powerpoint/2010/main" val="3992757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body" idx="1"/>
          </p:nvPr>
        </p:nvSpPr>
        <p:spPr/>
        <p:txBody>
          <a:bodyPr/>
          <a:lstStyle/>
          <a:p>
            <a:pPr eaLnBrk="1" hangingPunct="1">
              <a:lnSpc>
                <a:spcPct val="90000"/>
              </a:lnSpc>
            </a:pPr>
            <a:r>
              <a:rPr lang="zh-CN" altLang="en-US" dirty="0" smtClean="0">
                <a:latin typeface="Times New Roman" pitchFamily="18" charset="0"/>
              </a:rPr>
              <a:t>在</a:t>
            </a:r>
            <a:r>
              <a:rPr lang="en-US" altLang="zh-CN" i="1" dirty="0" smtClean="0">
                <a:latin typeface="Times New Roman" pitchFamily="18" charset="0"/>
              </a:rPr>
              <a:t>M/T</a:t>
            </a:r>
            <a:r>
              <a:rPr lang="zh-CN" altLang="en-US" dirty="0" smtClean="0">
                <a:latin typeface="Times New Roman" pitchFamily="18" charset="0"/>
              </a:rPr>
              <a:t>法测速中，检测时间是以脉冲编码器的输出脉冲的边沿为基准，计数值</a:t>
            </a:r>
            <a:r>
              <a:rPr lang="en-US" altLang="zh-CN" i="1" dirty="0" smtClean="0">
                <a:latin typeface="Times New Roman" pitchFamily="18" charset="0"/>
              </a:rPr>
              <a:t>M</a:t>
            </a:r>
            <a:r>
              <a:rPr lang="en-US" altLang="zh-CN" baseline="-25000" dirty="0" smtClean="0">
                <a:latin typeface="Times New Roman" pitchFamily="18" charset="0"/>
              </a:rPr>
              <a:t>2</a:t>
            </a:r>
            <a:r>
              <a:rPr lang="zh-CN" altLang="en-US" dirty="0" smtClean="0">
                <a:latin typeface="Times New Roman" pitchFamily="18" charset="0"/>
              </a:rPr>
              <a:t>最多产生一个时钟脉冲的误差。</a:t>
            </a:r>
          </a:p>
          <a:p>
            <a:pPr eaLnBrk="1" hangingPunct="1">
              <a:lnSpc>
                <a:spcPct val="90000"/>
              </a:lnSpc>
            </a:pPr>
            <a:r>
              <a:rPr lang="en-US" altLang="zh-CN" i="1" dirty="0" smtClean="0">
                <a:latin typeface="Times New Roman" pitchFamily="18" charset="0"/>
              </a:rPr>
              <a:t>M</a:t>
            </a:r>
            <a:r>
              <a:rPr lang="en-US" altLang="zh-CN" baseline="-25000" dirty="0" smtClean="0">
                <a:latin typeface="Times New Roman" pitchFamily="18" charset="0"/>
              </a:rPr>
              <a:t>2</a:t>
            </a:r>
            <a:r>
              <a:rPr lang="zh-CN" altLang="en-US" dirty="0" smtClean="0">
                <a:latin typeface="Times New Roman" pitchFamily="18" charset="0"/>
              </a:rPr>
              <a:t>的数值在中、高速时，基本上是一个常数 </a:t>
            </a:r>
            <a:r>
              <a:rPr lang="en-US" altLang="zh-CN" i="1" dirty="0" smtClean="0">
                <a:latin typeface="Times New Roman" pitchFamily="18" charset="0"/>
              </a:rPr>
              <a:t>M</a:t>
            </a:r>
            <a:r>
              <a:rPr lang="en-US" altLang="zh-CN" baseline="-25000" dirty="0" smtClean="0">
                <a:latin typeface="Times New Roman" pitchFamily="18" charset="0"/>
              </a:rPr>
              <a:t>2</a:t>
            </a:r>
            <a:r>
              <a:rPr lang="zh-CN" altLang="en-US" dirty="0" smtClean="0">
                <a:latin typeface="Times New Roman" pitchFamily="18" charset="0"/>
              </a:rPr>
              <a:t>＝</a:t>
            </a:r>
            <a:r>
              <a:rPr lang="en-US" altLang="zh-CN" i="1" dirty="0" smtClean="0">
                <a:latin typeface="Times New Roman" pitchFamily="18" charset="0"/>
              </a:rPr>
              <a:t>Tf</a:t>
            </a:r>
            <a:r>
              <a:rPr lang="en-US" altLang="zh-CN" baseline="-25000" dirty="0" smtClean="0">
                <a:latin typeface="Times New Roman" pitchFamily="18" charset="0"/>
              </a:rPr>
              <a:t>0</a:t>
            </a:r>
            <a:r>
              <a:rPr lang="en-US" altLang="zh-CN" dirty="0" smtClean="0">
                <a:latin typeface="Times New Roman" pitchFamily="18" charset="0"/>
                <a:sym typeface="Symbol" pitchFamily="18" charset="2"/>
              </a:rPr>
              <a:t></a:t>
            </a:r>
            <a:r>
              <a:rPr lang="en-US" altLang="zh-CN" i="1" dirty="0" smtClean="0">
                <a:latin typeface="Times New Roman" pitchFamily="18" charset="0"/>
                <a:sym typeface="Symbol" pitchFamily="18" charset="2"/>
              </a:rPr>
              <a:t>T</a:t>
            </a:r>
            <a:r>
              <a:rPr lang="en-US" altLang="zh-CN" baseline="-25000" dirty="0" smtClean="0">
                <a:latin typeface="Times New Roman" pitchFamily="18" charset="0"/>
                <a:sym typeface="Symbol" pitchFamily="18" charset="2"/>
              </a:rPr>
              <a:t>c</a:t>
            </a:r>
            <a:r>
              <a:rPr lang="en-US" altLang="zh-CN" i="1" dirty="0" smtClean="0">
                <a:latin typeface="Times New Roman" pitchFamily="18" charset="0"/>
                <a:sym typeface="Symbol" pitchFamily="18" charset="2"/>
              </a:rPr>
              <a:t>f</a:t>
            </a:r>
            <a:r>
              <a:rPr lang="en-US" altLang="zh-CN" baseline="-25000" dirty="0" smtClean="0">
                <a:latin typeface="Times New Roman" pitchFamily="18" charset="0"/>
                <a:sym typeface="Symbol" pitchFamily="18" charset="2"/>
              </a:rPr>
              <a:t>0</a:t>
            </a:r>
            <a:r>
              <a:rPr lang="zh-CN" altLang="en-US" dirty="0" smtClean="0">
                <a:latin typeface="Times New Roman" pitchFamily="18" charset="0"/>
              </a:rPr>
              <a:t>，其测速误差率为 </a:t>
            </a:r>
          </a:p>
          <a:p>
            <a:pPr eaLnBrk="1" hangingPunct="1">
              <a:lnSpc>
                <a:spcPct val="90000"/>
              </a:lnSpc>
              <a:buFont typeface="Wingdings" pitchFamily="2" charset="2"/>
              <a:buNone/>
            </a:pPr>
            <a:r>
              <a:rPr lang="zh-CN" altLang="en-US" dirty="0" smtClean="0">
                <a:latin typeface="Times New Roman" pitchFamily="18" charset="0"/>
              </a:rPr>
              <a:t>                   	</a:t>
            </a:r>
          </a:p>
          <a:p>
            <a:pPr eaLnBrk="1" hangingPunct="1">
              <a:lnSpc>
                <a:spcPct val="90000"/>
              </a:lnSpc>
            </a:pPr>
            <a:r>
              <a:rPr lang="zh-CN" altLang="en-US" dirty="0" smtClean="0">
                <a:latin typeface="Times New Roman" pitchFamily="18" charset="0"/>
              </a:rPr>
              <a:t>在低速时， </a:t>
            </a:r>
            <a:r>
              <a:rPr lang="en-US" altLang="zh-CN" i="1" dirty="0" smtClean="0">
                <a:latin typeface="Times New Roman" pitchFamily="18" charset="0"/>
              </a:rPr>
              <a:t>M</a:t>
            </a:r>
            <a:r>
              <a:rPr lang="en-US" altLang="zh-CN" baseline="-25000" dirty="0" smtClean="0">
                <a:latin typeface="Times New Roman" pitchFamily="18" charset="0"/>
              </a:rPr>
              <a:t>2</a:t>
            </a:r>
            <a:r>
              <a:rPr lang="zh-CN" altLang="en-US" dirty="0" smtClean="0">
                <a:latin typeface="Times New Roman" pitchFamily="18" charset="0"/>
              </a:rPr>
              <a:t>＝ </a:t>
            </a:r>
            <a:r>
              <a:rPr lang="en-US" altLang="zh-CN" i="1" dirty="0" smtClean="0">
                <a:latin typeface="Times New Roman" pitchFamily="18" charset="0"/>
              </a:rPr>
              <a:t>Tf</a:t>
            </a:r>
            <a:r>
              <a:rPr lang="en-US" altLang="zh-CN" baseline="-25000" dirty="0" smtClean="0">
                <a:latin typeface="Times New Roman" pitchFamily="18" charset="0"/>
              </a:rPr>
              <a:t>0</a:t>
            </a:r>
            <a:r>
              <a:rPr lang="en-US" altLang="zh-CN" dirty="0" smtClean="0">
                <a:latin typeface="Times New Roman" pitchFamily="18" charset="0"/>
              </a:rPr>
              <a:t> &gt; </a:t>
            </a:r>
            <a:r>
              <a:rPr lang="en-US" altLang="zh-CN" i="1" dirty="0" smtClean="0">
                <a:latin typeface="Times New Roman" pitchFamily="18" charset="0"/>
                <a:sym typeface="Symbol" pitchFamily="18" charset="2"/>
              </a:rPr>
              <a:t>T</a:t>
            </a:r>
            <a:r>
              <a:rPr lang="en-US" altLang="zh-CN" baseline="-25000" dirty="0" smtClean="0">
                <a:latin typeface="Times New Roman" pitchFamily="18" charset="0"/>
                <a:sym typeface="Symbol" pitchFamily="18" charset="2"/>
              </a:rPr>
              <a:t>c</a:t>
            </a:r>
            <a:r>
              <a:rPr lang="en-US" altLang="zh-CN" i="1" dirty="0" smtClean="0">
                <a:latin typeface="Times New Roman" pitchFamily="18" charset="0"/>
                <a:sym typeface="Symbol" pitchFamily="18" charset="2"/>
              </a:rPr>
              <a:t>f</a:t>
            </a:r>
            <a:r>
              <a:rPr lang="en-US" altLang="zh-CN" baseline="-25000" dirty="0" smtClean="0">
                <a:latin typeface="Times New Roman" pitchFamily="18" charset="0"/>
                <a:sym typeface="Symbol" pitchFamily="18" charset="2"/>
              </a:rPr>
              <a:t>0</a:t>
            </a:r>
            <a:r>
              <a:rPr lang="en-US" altLang="zh-CN" dirty="0" smtClean="0">
                <a:latin typeface="Times New Roman" pitchFamily="18" charset="0"/>
              </a:rPr>
              <a:t> </a:t>
            </a:r>
            <a:r>
              <a:rPr lang="zh-CN" altLang="en-US" dirty="0" smtClean="0">
                <a:latin typeface="Times New Roman" pitchFamily="18" charset="0"/>
              </a:rPr>
              <a:t>，</a:t>
            </a:r>
          </a:p>
          <a:p>
            <a:pPr eaLnBrk="1" hangingPunct="1">
              <a:lnSpc>
                <a:spcPct val="90000"/>
              </a:lnSpc>
            </a:pPr>
            <a:r>
              <a:rPr lang="en-US" altLang="zh-CN" dirty="0" smtClean="0">
                <a:latin typeface="Times New Roman" pitchFamily="18" charset="0"/>
              </a:rPr>
              <a:t>M/T</a:t>
            </a:r>
            <a:r>
              <a:rPr lang="zh-CN" altLang="en-US" dirty="0" smtClean="0">
                <a:latin typeface="Times New Roman" pitchFamily="18" charset="0"/>
              </a:rPr>
              <a:t>法测速具有较高的测量精度。 </a:t>
            </a:r>
          </a:p>
        </p:txBody>
      </p:sp>
      <p:sp>
        <p:nvSpPr>
          <p:cNvPr id="14341"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4338" name="Object 5"/>
          <p:cNvGraphicFramePr>
            <a:graphicFrameLocks noChangeAspect="1"/>
          </p:cNvGraphicFramePr>
          <p:nvPr>
            <p:extLst>
              <p:ext uri="{D42A27DB-BD31-4B8C-83A1-F6EECF244321}">
                <p14:modId xmlns:p14="http://schemas.microsoft.com/office/powerpoint/2010/main" val="1905580571"/>
              </p:ext>
            </p:extLst>
          </p:nvPr>
        </p:nvGraphicFramePr>
        <p:xfrm>
          <a:off x="6084168" y="2996952"/>
          <a:ext cx="1800225" cy="785813"/>
        </p:xfrm>
        <a:graphic>
          <a:graphicData uri="http://schemas.openxmlformats.org/presentationml/2006/ole">
            <mc:AlternateContent xmlns:mc="http://schemas.openxmlformats.org/markup-compatibility/2006">
              <mc:Choice xmlns:v="urn:schemas-microsoft-com:vml" Requires="v">
                <p:oleObj spid="_x0000_s12320" name="公式" r:id="rId3" imgW="977900" imgH="431800" progId="Equation.3">
                  <p:embed/>
                </p:oleObj>
              </mc:Choice>
              <mc:Fallback>
                <p:oleObj name="公式" r:id="rId3" imgW="977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996952"/>
                        <a:ext cx="18002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p:txBody>
          <a:bodyPr/>
          <a:lstStyle/>
          <a:p>
            <a:pPr eaLnBrk="1" hangingPunct="1"/>
            <a:r>
              <a:rPr lang="en-US" altLang="zh-CN" sz="3600" dirty="0" smtClean="0">
                <a:latin typeface="Times New Roman" pitchFamily="18" charset="0"/>
              </a:rPr>
              <a:t>5</a:t>
            </a:r>
            <a:r>
              <a:rPr lang="en-US" altLang="zh-CN" sz="3600" dirty="0" smtClean="0">
                <a:latin typeface="Times New Roman" pitchFamily="18" charset="0"/>
              </a:rPr>
              <a:t>.2.5 </a:t>
            </a:r>
            <a:r>
              <a:rPr lang="en-US" altLang="zh-CN" sz="3600" dirty="0" smtClean="0">
                <a:latin typeface="Times New Roman" pitchFamily="18" charset="0"/>
              </a:rPr>
              <a:t>M/T</a:t>
            </a:r>
            <a:r>
              <a:rPr lang="zh-CN" altLang="en-US" sz="3600" dirty="0" smtClean="0">
                <a:latin typeface="Times New Roman" pitchFamily="18" charset="0"/>
              </a:rPr>
              <a:t>法</a:t>
            </a:r>
            <a:r>
              <a:rPr lang="zh-CN" altLang="en-US" sz="3600" dirty="0" smtClean="0">
                <a:latin typeface="Times New Roman" pitchFamily="18" charset="0"/>
              </a:rPr>
              <a:t>测速</a:t>
            </a:r>
            <a:r>
              <a:rPr lang="en-US" altLang="zh-CN" sz="3600" dirty="0" smtClean="0">
                <a:latin typeface="Times New Roman" pitchFamily="18" charset="0"/>
              </a:rPr>
              <a:t>-</a:t>
            </a:r>
            <a:r>
              <a:rPr lang="zh-CN" altLang="en-US" sz="3600" dirty="0" smtClean="0">
                <a:latin typeface="Times New Roman" pitchFamily="18" charset="0"/>
              </a:rPr>
              <a:t>误差率</a:t>
            </a:r>
            <a:endParaRPr lang="zh-CN" altLang="en-US" sz="3600" dirty="0" smtClean="0">
              <a:latin typeface="Times New Roman" pitchFamily="18" charset="0"/>
            </a:endParaRPr>
          </a:p>
        </p:txBody>
      </p:sp>
    </p:spTree>
    <p:extLst>
      <p:ext uri="{BB962C8B-B14F-4D97-AF65-F5344CB8AC3E}">
        <p14:creationId xmlns:p14="http://schemas.microsoft.com/office/powerpoint/2010/main" val="284547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11560" y="548680"/>
            <a:ext cx="8162925" cy="701675"/>
          </a:xfrm>
        </p:spPr>
        <p:txBody>
          <a:bodyPr/>
          <a:lstStyle/>
          <a:p>
            <a:pPr eaLnBrk="1" hangingPunct="1"/>
            <a:r>
              <a:rPr lang="en-US" altLang="zh-CN" sz="4000" b="1" dirty="0" smtClean="0">
                <a:latin typeface="Times New Roman" pitchFamily="18" charset="0"/>
              </a:rPr>
              <a:t>5.3</a:t>
            </a:r>
            <a:r>
              <a:rPr lang="zh-CN" altLang="en-US" sz="4000" b="1" dirty="0" smtClean="0">
                <a:latin typeface="Times New Roman" pitchFamily="18" charset="0"/>
              </a:rPr>
              <a:t>　数字</a:t>
            </a:r>
            <a:r>
              <a:rPr lang="en-US" altLang="zh-CN" sz="4000" b="1" dirty="0" smtClean="0">
                <a:latin typeface="Times New Roman" pitchFamily="18" charset="0"/>
              </a:rPr>
              <a:t>PI</a:t>
            </a:r>
            <a:r>
              <a:rPr lang="zh-CN" altLang="en-US" sz="4000" b="1" dirty="0" smtClean="0">
                <a:latin typeface="Times New Roman" pitchFamily="18" charset="0"/>
              </a:rPr>
              <a:t>调节器</a:t>
            </a:r>
          </a:p>
        </p:txBody>
      </p:sp>
      <p:sp>
        <p:nvSpPr>
          <p:cNvPr id="15365" name="Rectangle 3"/>
          <p:cNvSpPr>
            <a:spLocks noGrp="1" noChangeArrowheads="1"/>
          </p:cNvSpPr>
          <p:nvPr>
            <p:ph type="body" idx="1"/>
          </p:nvPr>
        </p:nvSpPr>
        <p:spPr>
          <a:xfrm>
            <a:off x="899593" y="1628800"/>
            <a:ext cx="4752528" cy="4953000"/>
          </a:xfrm>
        </p:spPr>
        <p:txBody>
          <a:bodyPr/>
          <a:lstStyle/>
          <a:p>
            <a:pPr eaLnBrk="1" hangingPunct="1">
              <a:lnSpc>
                <a:spcPct val="80000"/>
              </a:lnSpc>
            </a:pPr>
            <a:r>
              <a:rPr lang="en-US" altLang="zh-CN" sz="2800" dirty="0" smtClean="0">
                <a:latin typeface="Times New Roman" pitchFamily="18" charset="0"/>
              </a:rPr>
              <a:t>PI</a:t>
            </a:r>
            <a:r>
              <a:rPr lang="zh-CN" altLang="en-US" sz="2800" dirty="0" smtClean="0">
                <a:latin typeface="Times New Roman" pitchFamily="18" charset="0"/>
              </a:rPr>
              <a:t>调节器的传递函数列出如下：</a:t>
            </a:r>
          </a:p>
          <a:p>
            <a:pPr eaLnBrk="1" hangingPunct="1">
              <a:lnSpc>
                <a:spcPct val="80000"/>
              </a:lnSpc>
              <a:buFont typeface="Wingdings" pitchFamily="2" charset="2"/>
              <a:buNone/>
            </a:pPr>
            <a:r>
              <a:rPr lang="zh-CN" altLang="en-US" sz="2800" dirty="0" smtClean="0">
                <a:latin typeface="Times New Roman" pitchFamily="18" charset="0"/>
              </a:rPr>
              <a:t>						            </a:t>
            </a:r>
          </a:p>
          <a:p>
            <a:pPr eaLnBrk="1" hangingPunct="1">
              <a:lnSpc>
                <a:spcPct val="80000"/>
              </a:lnSpc>
            </a:pPr>
            <a:r>
              <a:rPr lang="zh-CN" altLang="en-US" sz="2800" dirty="0" smtClean="0">
                <a:latin typeface="Times New Roman" pitchFamily="18" charset="0"/>
              </a:rPr>
              <a:t>时域表达式为</a:t>
            </a:r>
          </a:p>
          <a:p>
            <a:pPr eaLnBrk="1" hangingPunct="1">
              <a:lnSpc>
                <a:spcPct val="80000"/>
              </a:lnSpc>
              <a:buFont typeface="Wingdings" pitchFamily="2" charset="2"/>
              <a:buNone/>
            </a:pPr>
            <a:r>
              <a:rPr lang="zh-CN" altLang="en-US" sz="2800" dirty="0" smtClean="0">
                <a:latin typeface="Times New Roman" pitchFamily="18" charset="0"/>
              </a:rPr>
              <a:t>                                                                </a:t>
            </a:r>
          </a:p>
          <a:p>
            <a:pPr eaLnBrk="1" hangingPunct="1">
              <a:lnSpc>
                <a:spcPct val="80000"/>
              </a:lnSpc>
              <a:buFont typeface="Wingdings" pitchFamily="2" charset="2"/>
              <a:buNone/>
            </a:pPr>
            <a:endParaRPr lang="en-US" altLang="zh-CN" sz="2800" i="1" dirty="0" smtClean="0">
              <a:latin typeface="Times New Roman" pitchFamily="18" charset="0"/>
            </a:endParaRPr>
          </a:p>
          <a:p>
            <a:pPr eaLnBrk="1" hangingPunct="1">
              <a:lnSpc>
                <a:spcPct val="80000"/>
              </a:lnSpc>
              <a:buFont typeface="Wingdings" pitchFamily="2" charset="2"/>
              <a:buNone/>
            </a:pPr>
            <a:endParaRPr lang="en-US" altLang="zh-CN" i="1" dirty="0">
              <a:latin typeface="Times New Roman" pitchFamily="18" charset="0"/>
            </a:endParaRPr>
          </a:p>
          <a:p>
            <a:pPr eaLnBrk="1" hangingPunct="1">
              <a:lnSpc>
                <a:spcPct val="80000"/>
              </a:lnSpc>
              <a:buFont typeface="Wingdings" pitchFamily="2" charset="2"/>
              <a:buNone/>
            </a:pPr>
            <a:r>
              <a:rPr lang="en-US" altLang="zh-CN" sz="2800" i="1" dirty="0" err="1" smtClean="0">
                <a:latin typeface="Times New Roman" pitchFamily="18" charset="0"/>
              </a:rPr>
              <a:t>K</a:t>
            </a:r>
            <a:r>
              <a:rPr lang="en-US" altLang="zh-CN" sz="2800" baseline="-25000" dirty="0" err="1" smtClean="0">
                <a:latin typeface="Times New Roman" pitchFamily="18" charset="0"/>
              </a:rPr>
              <a:t>p</a:t>
            </a:r>
            <a:r>
              <a:rPr lang="en-US" altLang="zh-CN" sz="2800" dirty="0" smtClean="0">
                <a:latin typeface="Times New Roman" pitchFamily="18" charset="0"/>
              </a:rPr>
              <a:t> </a:t>
            </a:r>
            <a:r>
              <a:rPr lang="en-US" altLang="zh-CN" sz="2800" dirty="0" smtClean="0">
                <a:latin typeface="Times New Roman" pitchFamily="18" charset="0"/>
              </a:rPr>
              <a:t>-</a:t>
            </a:r>
            <a:r>
              <a:rPr lang="zh-CN" altLang="en-US" sz="2800" dirty="0" smtClean="0">
                <a:latin typeface="Times New Roman" pitchFamily="18" charset="0"/>
              </a:rPr>
              <a:t>比例系数，</a:t>
            </a:r>
            <a:r>
              <a:rPr lang="en-US" altLang="zh-CN" sz="2800" i="1" dirty="0" smtClean="0">
                <a:latin typeface="Times New Roman" pitchFamily="18" charset="0"/>
              </a:rPr>
              <a:t>K</a:t>
            </a:r>
            <a:r>
              <a:rPr lang="en-US" altLang="zh-CN" sz="2800" baseline="-25000" dirty="0" smtClean="0">
                <a:latin typeface="Times New Roman" pitchFamily="18" charset="0"/>
              </a:rPr>
              <a:t>I</a:t>
            </a:r>
            <a:r>
              <a:rPr lang="en-US" altLang="zh-CN" sz="2800" dirty="0" smtClean="0">
                <a:latin typeface="Times New Roman" pitchFamily="18" charset="0"/>
              </a:rPr>
              <a:t> -</a:t>
            </a:r>
            <a:r>
              <a:rPr lang="zh-CN" altLang="en-US" sz="2800" dirty="0" smtClean="0">
                <a:latin typeface="Times New Roman" pitchFamily="18" charset="0"/>
              </a:rPr>
              <a:t>积分系数。</a:t>
            </a:r>
          </a:p>
          <a:p>
            <a:pPr eaLnBrk="1" hangingPunct="1">
              <a:lnSpc>
                <a:spcPct val="80000"/>
              </a:lnSpc>
              <a:buFont typeface="Wingdings" pitchFamily="2" charset="2"/>
              <a:buNone/>
            </a:pPr>
            <a:r>
              <a:rPr lang="zh-CN" altLang="en-US" sz="2800" dirty="0" smtClean="0">
                <a:latin typeface="Times New Roman" pitchFamily="18" charset="0"/>
              </a:rPr>
              <a:t>	                                                           </a:t>
            </a:r>
          </a:p>
          <a:p>
            <a:pPr eaLnBrk="1" hangingPunct="1">
              <a:lnSpc>
                <a:spcPct val="80000"/>
              </a:lnSpc>
              <a:buFont typeface="Wingdings" pitchFamily="2" charset="2"/>
              <a:buNone/>
            </a:pPr>
            <a:r>
              <a:rPr lang="zh-CN" altLang="en-US" sz="2800" dirty="0" smtClean="0">
                <a:latin typeface="Times New Roman" pitchFamily="18" charset="0"/>
              </a:rPr>
              <a:t>                                                                  </a:t>
            </a:r>
          </a:p>
        </p:txBody>
      </p:sp>
      <p:sp>
        <p:nvSpPr>
          <p:cNvPr id="15366"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5362" name="Object 4"/>
          <p:cNvGraphicFramePr>
            <a:graphicFrameLocks noChangeAspect="1"/>
          </p:cNvGraphicFramePr>
          <p:nvPr>
            <p:extLst>
              <p:ext uri="{D42A27DB-BD31-4B8C-83A1-F6EECF244321}">
                <p14:modId xmlns:p14="http://schemas.microsoft.com/office/powerpoint/2010/main" val="2206674474"/>
              </p:ext>
            </p:extLst>
          </p:nvPr>
        </p:nvGraphicFramePr>
        <p:xfrm>
          <a:off x="2411760" y="2132856"/>
          <a:ext cx="1873250" cy="719138"/>
        </p:xfrm>
        <a:graphic>
          <a:graphicData uri="http://schemas.openxmlformats.org/presentationml/2006/ole">
            <mc:AlternateContent xmlns:mc="http://schemas.openxmlformats.org/markup-compatibility/2006">
              <mc:Choice xmlns:v="urn:schemas-microsoft-com:vml" Requires="v">
                <p:oleObj spid="_x0000_s13374" name="Equation" r:id="rId3" imgW="1117600" imgH="419100" progId="">
                  <p:embed/>
                </p:oleObj>
              </mc:Choice>
              <mc:Fallback>
                <p:oleObj name="Equation" r:id="rId3" imgW="1117600" imgH="4191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132856"/>
                        <a:ext cx="187325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5363" name="Object 6"/>
          <p:cNvGraphicFramePr>
            <a:graphicFrameLocks noChangeAspect="1"/>
          </p:cNvGraphicFramePr>
          <p:nvPr>
            <p:extLst>
              <p:ext uri="{D42A27DB-BD31-4B8C-83A1-F6EECF244321}">
                <p14:modId xmlns:p14="http://schemas.microsoft.com/office/powerpoint/2010/main" val="3182594699"/>
              </p:ext>
            </p:extLst>
          </p:nvPr>
        </p:nvGraphicFramePr>
        <p:xfrm>
          <a:off x="683568" y="3573958"/>
          <a:ext cx="5256212" cy="719138"/>
        </p:xfrm>
        <a:graphic>
          <a:graphicData uri="http://schemas.openxmlformats.org/presentationml/2006/ole">
            <mc:AlternateContent xmlns:mc="http://schemas.openxmlformats.org/markup-compatibility/2006">
              <mc:Choice xmlns:v="urn:schemas-microsoft-com:vml" Requires="v">
                <p:oleObj spid="_x0000_s13375" name="公式" r:id="rId5" imgW="2819400" imgH="393700" progId="Equation.3">
                  <p:embed/>
                </p:oleObj>
              </mc:Choice>
              <mc:Fallback>
                <p:oleObj name="公式" r:id="rId5" imgW="28194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573958"/>
                        <a:ext cx="5256212"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Rectangle 9"/>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pic>
        <p:nvPicPr>
          <p:cNvPr id="9" name="Picture 8" descr="0230"/>
          <p:cNvPicPr>
            <a:picLocks noChangeAspect="1" noChangeArrowheads="1"/>
          </p:cNvPicPr>
          <p:nvPr/>
        </p:nvPicPr>
        <p:blipFill>
          <a:blip r:embed="rId7"/>
          <a:srcRect/>
          <a:stretch>
            <a:fillRect/>
          </a:stretch>
        </p:blipFill>
        <p:spPr bwMode="auto">
          <a:xfrm>
            <a:off x="5895844" y="2420888"/>
            <a:ext cx="3248156" cy="3312368"/>
          </a:xfrm>
          <a:prstGeom prst="rect">
            <a:avLst/>
          </a:prstGeom>
          <a:noFill/>
          <a:ln w="9525">
            <a:noFill/>
            <a:miter lim="800000"/>
            <a:headEnd/>
            <a:tailEnd/>
          </a:ln>
        </p:spPr>
      </p:pic>
    </p:spTree>
    <p:extLst>
      <p:ext uri="{BB962C8B-B14F-4D97-AF65-F5344CB8AC3E}">
        <p14:creationId xmlns:p14="http://schemas.microsoft.com/office/powerpoint/2010/main" val="3727690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sz="3600" b="1" dirty="0" smtClean="0"/>
              <a:t>5.3 </a:t>
            </a:r>
            <a:r>
              <a:rPr lang="zh-CN" altLang="en-US" sz="3600" b="1" dirty="0" smtClean="0"/>
              <a:t>数字</a:t>
            </a:r>
            <a:r>
              <a:rPr lang="en-US" altLang="zh-CN" sz="3600" b="1" dirty="0" smtClean="0"/>
              <a:t>PI</a:t>
            </a:r>
            <a:r>
              <a:rPr lang="zh-CN" altLang="en-US" sz="3600" b="1" dirty="0" smtClean="0"/>
              <a:t>调节器</a:t>
            </a:r>
            <a:r>
              <a:rPr lang="en-US" altLang="zh-CN" sz="3600" b="1" dirty="0" smtClean="0"/>
              <a:t>-</a:t>
            </a:r>
            <a:r>
              <a:rPr lang="zh-CN" altLang="en-US" sz="3600" b="1" dirty="0" smtClean="0"/>
              <a:t>位置式算法</a:t>
            </a:r>
            <a:endParaRPr lang="zh-CN" altLang="zh-CN" sz="3600" b="1" dirty="0" smtClean="0"/>
          </a:p>
        </p:txBody>
      </p:sp>
      <p:sp>
        <p:nvSpPr>
          <p:cNvPr id="16388" name="Rectangle 3"/>
          <p:cNvSpPr>
            <a:spLocks noGrp="1" noChangeArrowheads="1"/>
          </p:cNvSpPr>
          <p:nvPr>
            <p:ph type="body" idx="1"/>
          </p:nvPr>
        </p:nvSpPr>
        <p:spPr>
          <a:xfrm>
            <a:off x="588963" y="1556793"/>
            <a:ext cx="5306881" cy="4464496"/>
          </a:xfrm>
        </p:spPr>
        <p:txBody>
          <a:bodyPr/>
          <a:lstStyle/>
          <a:p>
            <a:pPr>
              <a:lnSpc>
                <a:spcPts val="3360"/>
              </a:lnSpc>
              <a:spcBef>
                <a:spcPts val="600"/>
              </a:spcBef>
              <a:spcAft>
                <a:spcPts val="600"/>
              </a:spcAft>
              <a:buFont typeface="Wingdings" panose="05000000000000000000" pitchFamily="2" charset="2"/>
              <a:buChar char="p"/>
            </a:pPr>
            <a:r>
              <a:rPr lang="zh-CN" altLang="en-US" sz="2400" dirty="0"/>
              <a:t>转换</a:t>
            </a:r>
            <a:r>
              <a:rPr lang="zh-CN" altLang="en-US" sz="2400" dirty="0"/>
              <a:t>为差分方程，第</a:t>
            </a:r>
            <a:r>
              <a:rPr lang="en-US" altLang="zh-CN" sz="2400" dirty="0"/>
              <a:t>k</a:t>
            </a:r>
            <a:r>
              <a:rPr lang="zh-CN" altLang="en-US" sz="2400" dirty="0"/>
              <a:t>拍输出为</a:t>
            </a:r>
          </a:p>
          <a:p>
            <a:pPr eaLnBrk="1" hangingPunct="1">
              <a:lnSpc>
                <a:spcPts val="3360"/>
              </a:lnSpc>
              <a:spcBef>
                <a:spcPts val="600"/>
              </a:spcBef>
              <a:spcAft>
                <a:spcPts val="600"/>
              </a:spcAft>
            </a:pPr>
            <a:endParaRPr lang="en-US" altLang="zh-CN" sz="2400" dirty="0" smtClean="0">
              <a:latin typeface="Times New Roman" pitchFamily="18" charset="0"/>
            </a:endParaRPr>
          </a:p>
          <a:p>
            <a:pPr eaLnBrk="1" hangingPunct="1">
              <a:lnSpc>
                <a:spcPts val="3360"/>
              </a:lnSpc>
              <a:spcBef>
                <a:spcPts val="600"/>
              </a:spcBef>
              <a:spcAft>
                <a:spcPts val="600"/>
              </a:spcAft>
              <a:buFont typeface="Wingdings" panose="05000000000000000000" pitchFamily="2" charset="2"/>
              <a:buChar char="p"/>
            </a:pPr>
            <a:endParaRPr lang="en-US" altLang="zh-CN" sz="2400" dirty="0" smtClean="0">
              <a:latin typeface="Times New Roman" pitchFamily="18" charset="0"/>
            </a:endParaRPr>
          </a:p>
          <a:p>
            <a:pPr eaLnBrk="1" hangingPunct="1">
              <a:lnSpc>
                <a:spcPts val="3360"/>
              </a:lnSpc>
              <a:spcBef>
                <a:spcPts val="600"/>
              </a:spcBef>
              <a:spcAft>
                <a:spcPts val="600"/>
              </a:spcAft>
              <a:buFont typeface="Wingdings" panose="05000000000000000000" pitchFamily="2" charset="2"/>
              <a:buChar char="p"/>
            </a:pPr>
            <a:r>
              <a:rPr lang="zh-CN" altLang="en-US" sz="2400" dirty="0" smtClean="0">
                <a:latin typeface="Times New Roman" pitchFamily="18" charset="0"/>
              </a:rPr>
              <a:t>为</a:t>
            </a:r>
            <a:r>
              <a:rPr lang="zh-CN" altLang="en-US" sz="2400" dirty="0" smtClean="0">
                <a:latin typeface="Times New Roman" pitchFamily="18" charset="0"/>
              </a:rPr>
              <a:t>位置式算法，由比例和积分两部分构成，利用当前误差、上一拍积分计算。</a:t>
            </a:r>
            <a:endParaRPr lang="en-US" altLang="zh-CN" sz="2400" dirty="0" smtClean="0">
              <a:latin typeface="Times New Roman" pitchFamily="18" charset="0"/>
            </a:endParaRPr>
          </a:p>
          <a:p>
            <a:pPr eaLnBrk="1" hangingPunct="1">
              <a:lnSpc>
                <a:spcPts val="3360"/>
              </a:lnSpc>
              <a:spcBef>
                <a:spcPts val="600"/>
              </a:spcBef>
              <a:spcAft>
                <a:spcPts val="600"/>
              </a:spcAft>
              <a:buFont typeface="Wingdings" panose="05000000000000000000" pitchFamily="2" charset="2"/>
              <a:buChar char="p"/>
            </a:pPr>
            <a:r>
              <a:rPr lang="zh-CN" altLang="en-US" sz="2400" dirty="0" smtClean="0"/>
              <a:t>位置式</a:t>
            </a:r>
            <a:r>
              <a:rPr lang="en-US" altLang="zh-CN" sz="2400" dirty="0" smtClean="0"/>
              <a:t>PI</a:t>
            </a:r>
            <a:r>
              <a:rPr lang="zh-CN" altLang="en-US" sz="2400" dirty="0" smtClean="0"/>
              <a:t>调节器的结构清晰，</a:t>
            </a:r>
            <a:r>
              <a:rPr lang="en-US" altLang="zh-CN" sz="2400" dirty="0" smtClean="0"/>
              <a:t>P</a:t>
            </a:r>
            <a:r>
              <a:rPr lang="zh-CN" altLang="en-US" sz="2400" dirty="0" smtClean="0"/>
              <a:t>和</a:t>
            </a:r>
            <a:r>
              <a:rPr lang="en-US" altLang="zh-CN" sz="2400" dirty="0" smtClean="0"/>
              <a:t>I</a:t>
            </a:r>
            <a:r>
              <a:rPr lang="zh-CN" altLang="en-US" sz="2400" dirty="0" smtClean="0"/>
              <a:t>两部分作用分明，参数调整简单明了。</a:t>
            </a:r>
          </a:p>
          <a:p>
            <a:pPr eaLnBrk="1" hangingPunct="1"/>
            <a:endParaRPr lang="zh-CN" altLang="en-US" dirty="0" smtClean="0">
              <a:latin typeface="Times New Roman" pitchFamily="18" charset="0"/>
            </a:endParaRPr>
          </a:p>
        </p:txBody>
      </p:sp>
      <p:sp>
        <p:nvSpPr>
          <p:cNvPr id="16389"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16390" name="Rectangle 7"/>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6386" name="Object 8"/>
          <p:cNvGraphicFramePr>
            <a:graphicFrameLocks noChangeAspect="1"/>
          </p:cNvGraphicFramePr>
          <p:nvPr>
            <p:extLst>
              <p:ext uri="{D42A27DB-BD31-4B8C-83A1-F6EECF244321}">
                <p14:modId xmlns:p14="http://schemas.microsoft.com/office/powerpoint/2010/main" val="54472212"/>
              </p:ext>
            </p:extLst>
          </p:nvPr>
        </p:nvGraphicFramePr>
        <p:xfrm>
          <a:off x="395536" y="1914195"/>
          <a:ext cx="5772150" cy="1404937"/>
        </p:xfrm>
        <a:graphic>
          <a:graphicData uri="http://schemas.openxmlformats.org/presentationml/2006/ole">
            <mc:AlternateContent xmlns:mc="http://schemas.openxmlformats.org/markup-compatibility/2006">
              <mc:Choice xmlns:v="urn:schemas-microsoft-com:vml" Requires="v">
                <p:oleObj spid="_x0000_s14368" name="公式" r:id="rId3" imgW="2540000" imgH="622300" progId="Equation.3">
                  <p:embed/>
                </p:oleObj>
              </mc:Choice>
              <mc:Fallback>
                <p:oleObj name="公式" r:id="rId3" imgW="2540000" imgH="622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914195"/>
                        <a:ext cx="5772150" cy="1404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8" descr="0230"/>
          <p:cNvPicPr>
            <a:picLocks noChangeAspect="1" noChangeArrowheads="1"/>
          </p:cNvPicPr>
          <p:nvPr/>
        </p:nvPicPr>
        <p:blipFill>
          <a:blip r:embed="rId5"/>
          <a:srcRect/>
          <a:stretch>
            <a:fillRect/>
          </a:stretch>
        </p:blipFill>
        <p:spPr bwMode="auto">
          <a:xfrm>
            <a:off x="6228184" y="2852936"/>
            <a:ext cx="2542035" cy="2592288"/>
          </a:xfrm>
          <a:prstGeom prst="rect">
            <a:avLst/>
          </a:prstGeom>
          <a:noFill/>
          <a:ln w="9525">
            <a:solidFill>
              <a:srgbClr val="C00000"/>
            </a:solidFill>
            <a:miter lim="800000"/>
            <a:headEnd/>
            <a:tailEnd/>
          </a:ln>
        </p:spPr>
      </p:pic>
    </p:spTree>
    <p:extLst>
      <p:ext uri="{BB962C8B-B14F-4D97-AF65-F5344CB8AC3E}">
        <p14:creationId xmlns:p14="http://schemas.microsoft.com/office/powerpoint/2010/main" val="3499344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内容占位符 2"/>
          <p:cNvSpPr>
            <a:spLocks noGrp="1"/>
          </p:cNvSpPr>
          <p:nvPr>
            <p:ph idx="1"/>
          </p:nvPr>
        </p:nvSpPr>
        <p:spPr/>
        <p:txBody>
          <a:bodyPr/>
          <a:lstStyle/>
          <a:p>
            <a:r>
              <a:rPr lang="zh-CN" altLang="en-US" smtClean="0">
                <a:latin typeface="Times New Roman" pitchFamily="18" charset="0"/>
              </a:rPr>
              <a:t>增量式算法只需要当前的和上一拍的偏差、上一拍输出即可计算输出值。 </a:t>
            </a:r>
          </a:p>
          <a:p>
            <a:endParaRPr lang="zh-CN" altLang="en-US" smtClean="0"/>
          </a:p>
        </p:txBody>
      </p:sp>
      <p:graphicFrame>
        <p:nvGraphicFramePr>
          <p:cNvPr id="17410" name="Object 6"/>
          <p:cNvGraphicFramePr>
            <a:graphicFrameLocks noChangeAspect="1"/>
          </p:cNvGraphicFramePr>
          <p:nvPr>
            <p:extLst>
              <p:ext uri="{D42A27DB-BD31-4B8C-83A1-F6EECF244321}">
                <p14:modId xmlns:p14="http://schemas.microsoft.com/office/powerpoint/2010/main" val="3609608588"/>
              </p:ext>
            </p:extLst>
          </p:nvPr>
        </p:nvGraphicFramePr>
        <p:xfrm>
          <a:off x="467544" y="2996952"/>
          <a:ext cx="5688013" cy="989013"/>
        </p:xfrm>
        <a:graphic>
          <a:graphicData uri="http://schemas.openxmlformats.org/presentationml/2006/ole">
            <mc:AlternateContent xmlns:mc="http://schemas.openxmlformats.org/markup-compatibility/2006">
              <mc:Choice xmlns:v="urn:schemas-microsoft-com:vml" Requires="v">
                <p:oleObj spid="_x0000_s15422" name="Equation" r:id="rId3" imgW="2654300" imgH="457200" progId="">
                  <p:embed/>
                </p:oleObj>
              </mc:Choice>
              <mc:Fallback>
                <p:oleObj name="Equation" r:id="rId3" imgW="2654300" imgH="45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996952"/>
                        <a:ext cx="5688013"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Rectangle 8"/>
          <p:cNvSpPr>
            <a:spLocks noChangeArrowheads="1"/>
          </p:cNvSpPr>
          <p:nvPr/>
        </p:nvSpPr>
        <p:spPr bwMode="auto">
          <a:xfrm>
            <a:off x="7524328" y="2420888"/>
            <a:ext cx="1441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algn="l" eaLnBrk="1" hangingPunct="1"/>
            <a:r>
              <a:rPr lang="zh-CN" altLang="en-US" dirty="0">
                <a:solidFill>
                  <a:schemeClr val="tx1"/>
                </a:solidFill>
              </a:rPr>
              <a:t>（</a:t>
            </a:r>
            <a:r>
              <a:rPr lang="en-US" altLang="zh-CN" dirty="0">
                <a:solidFill>
                  <a:schemeClr val="tx1"/>
                </a:solidFill>
              </a:rPr>
              <a:t>5-18</a:t>
            </a:r>
            <a:r>
              <a:rPr lang="zh-CN" altLang="en-US" dirty="0">
                <a:solidFill>
                  <a:schemeClr val="tx1"/>
                </a:solidFill>
              </a:rPr>
              <a:t>） </a:t>
            </a:r>
          </a:p>
        </p:txBody>
      </p:sp>
      <p:sp>
        <p:nvSpPr>
          <p:cNvPr id="174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17411" name="Object 5"/>
          <p:cNvGraphicFramePr>
            <a:graphicFrameLocks noChangeAspect="1"/>
          </p:cNvGraphicFramePr>
          <p:nvPr>
            <p:extLst>
              <p:ext uri="{D42A27DB-BD31-4B8C-83A1-F6EECF244321}">
                <p14:modId xmlns:p14="http://schemas.microsoft.com/office/powerpoint/2010/main" val="205231996"/>
              </p:ext>
            </p:extLst>
          </p:nvPr>
        </p:nvGraphicFramePr>
        <p:xfrm>
          <a:off x="539552" y="2420888"/>
          <a:ext cx="6932613" cy="428625"/>
        </p:xfrm>
        <a:graphic>
          <a:graphicData uri="http://schemas.openxmlformats.org/presentationml/2006/ole">
            <mc:AlternateContent xmlns:mc="http://schemas.openxmlformats.org/markup-compatibility/2006">
              <mc:Choice xmlns:v="urn:schemas-microsoft-com:vml" Requires="v">
                <p:oleObj spid="_x0000_s15423" name="公式" r:id="rId5" imgW="2997200" imgH="190500" progId="Equation.3">
                  <p:embed/>
                </p:oleObj>
              </mc:Choice>
              <mc:Fallback>
                <p:oleObj name="公式" r:id="rId5" imgW="29972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420888"/>
                        <a:ext cx="69326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p:txBody>
          <a:bodyPr/>
          <a:lstStyle/>
          <a:p>
            <a:pPr eaLnBrk="1" hangingPunct="1"/>
            <a:r>
              <a:rPr lang="en-US" altLang="zh-CN" sz="3600" b="1" dirty="0" smtClean="0"/>
              <a:t>5.3 </a:t>
            </a:r>
            <a:r>
              <a:rPr lang="zh-CN" altLang="en-US" sz="3600" b="1" dirty="0" smtClean="0"/>
              <a:t>数字</a:t>
            </a:r>
            <a:r>
              <a:rPr lang="en-US" altLang="zh-CN" sz="3600" b="1" dirty="0" smtClean="0"/>
              <a:t>PI</a:t>
            </a:r>
            <a:r>
              <a:rPr lang="zh-CN" altLang="en-US" sz="3600" b="1" dirty="0" smtClean="0"/>
              <a:t>调节器</a:t>
            </a:r>
            <a:r>
              <a:rPr lang="en-US" altLang="zh-CN" sz="3600" b="1" dirty="0" smtClean="0"/>
              <a:t>-</a:t>
            </a:r>
            <a:r>
              <a:rPr lang="zh-CN" altLang="en-US" sz="3600" b="1" dirty="0" smtClean="0"/>
              <a:t>增量式算法</a:t>
            </a:r>
            <a:endParaRPr lang="zh-CN" altLang="zh-CN" sz="3600" b="1" dirty="0" smtClean="0"/>
          </a:p>
        </p:txBody>
      </p:sp>
      <p:pic>
        <p:nvPicPr>
          <p:cNvPr id="10" name="Picture 8" descr="0230"/>
          <p:cNvPicPr>
            <a:picLocks noChangeAspect="1" noChangeArrowheads="1"/>
          </p:cNvPicPr>
          <p:nvPr/>
        </p:nvPicPr>
        <p:blipFill>
          <a:blip r:embed="rId7"/>
          <a:srcRect/>
          <a:stretch>
            <a:fillRect/>
          </a:stretch>
        </p:blipFill>
        <p:spPr bwMode="auto">
          <a:xfrm>
            <a:off x="6372200" y="3241312"/>
            <a:ext cx="2542035" cy="2592288"/>
          </a:xfrm>
          <a:prstGeom prst="rect">
            <a:avLst/>
          </a:prstGeom>
          <a:noFill/>
          <a:ln w="9525">
            <a:solidFill>
              <a:srgbClr val="C00000"/>
            </a:solidFill>
            <a:miter lim="800000"/>
            <a:headEnd/>
            <a:tailEnd/>
          </a:ln>
        </p:spPr>
      </p:pic>
    </p:spTree>
    <p:extLst>
      <p:ext uri="{BB962C8B-B14F-4D97-AF65-F5344CB8AC3E}">
        <p14:creationId xmlns:p14="http://schemas.microsoft.com/office/powerpoint/2010/main" val="309712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smtClean="0"/>
          </a:p>
        </p:txBody>
      </p:sp>
      <p:sp>
        <p:nvSpPr>
          <p:cNvPr id="33795" name="Rectangle 3"/>
          <p:cNvSpPr>
            <a:spLocks noGrp="1" noChangeArrowheads="1"/>
          </p:cNvSpPr>
          <p:nvPr>
            <p:ph type="body" idx="1"/>
          </p:nvPr>
        </p:nvSpPr>
        <p:spPr/>
        <p:txBody>
          <a:bodyPr/>
          <a:lstStyle/>
          <a:p>
            <a:pPr eaLnBrk="1" hangingPunct="1"/>
            <a:r>
              <a:rPr lang="zh-CN" altLang="en-US" smtClean="0">
                <a:latin typeface="Times New Roman" pitchFamily="18" charset="0"/>
              </a:rPr>
              <a:t>在数字控制算法中，要对</a:t>
            </a:r>
            <a:r>
              <a:rPr lang="en-US" altLang="zh-CN" i="1" smtClean="0">
                <a:latin typeface="Times New Roman" pitchFamily="18" charset="0"/>
              </a:rPr>
              <a:t>u</a:t>
            </a:r>
            <a:r>
              <a:rPr lang="zh-CN" altLang="en-US" smtClean="0">
                <a:latin typeface="Times New Roman" pitchFamily="18" charset="0"/>
              </a:rPr>
              <a:t>限幅，设置限幅值</a:t>
            </a:r>
            <a:r>
              <a:rPr lang="en-US" altLang="zh-CN" smtClean="0">
                <a:latin typeface="Times New Roman" pitchFamily="18" charset="0"/>
              </a:rPr>
              <a:t>±</a:t>
            </a:r>
            <a:r>
              <a:rPr kumimoji="0" lang="en-US" altLang="zh-CN" smtClean="0">
                <a:latin typeface="Times New Roman" pitchFamily="18" charset="0"/>
              </a:rPr>
              <a:t> </a:t>
            </a:r>
            <a:r>
              <a:rPr kumimoji="0" lang="en-US" altLang="zh-CN" i="1" smtClean="0">
                <a:latin typeface="Times New Roman" pitchFamily="18" charset="0"/>
              </a:rPr>
              <a:t>u</a:t>
            </a:r>
            <a:r>
              <a:rPr kumimoji="0" lang="en-US" altLang="zh-CN" baseline="-25000" smtClean="0">
                <a:latin typeface="Times New Roman" pitchFamily="18" charset="0"/>
              </a:rPr>
              <a:t>m</a:t>
            </a:r>
            <a:r>
              <a:rPr lang="zh-CN" altLang="en-US" smtClean="0">
                <a:latin typeface="Times New Roman" pitchFamily="18" charset="0"/>
              </a:rPr>
              <a:t>，当</a:t>
            </a:r>
            <a:r>
              <a:rPr lang="en-US" altLang="zh-CN" smtClean="0">
                <a:latin typeface="Times New Roman" pitchFamily="18" charset="0"/>
              </a:rPr>
              <a:t>|</a:t>
            </a:r>
            <a:r>
              <a:rPr lang="en-US" altLang="zh-CN" i="1" smtClean="0">
                <a:latin typeface="Times New Roman" pitchFamily="18" charset="0"/>
              </a:rPr>
              <a:t>u</a:t>
            </a:r>
            <a:r>
              <a:rPr lang="en-US" altLang="zh-CN" smtClean="0">
                <a:latin typeface="Times New Roman" pitchFamily="18" charset="0"/>
              </a:rPr>
              <a:t>(</a:t>
            </a:r>
            <a:r>
              <a:rPr lang="en-US" altLang="zh-CN" i="1" smtClean="0">
                <a:latin typeface="Times New Roman" pitchFamily="18" charset="0"/>
              </a:rPr>
              <a:t>k</a:t>
            </a:r>
            <a:r>
              <a:rPr lang="en-US" altLang="zh-CN" smtClean="0">
                <a:latin typeface="Times New Roman" pitchFamily="18" charset="0"/>
              </a:rPr>
              <a:t>)|&gt;</a:t>
            </a:r>
            <a:r>
              <a:rPr lang="en-US" altLang="zh-CN" i="1" smtClean="0">
                <a:latin typeface="Times New Roman" pitchFamily="18" charset="0"/>
              </a:rPr>
              <a:t>u</a:t>
            </a:r>
            <a:r>
              <a:rPr lang="en-US" altLang="zh-CN" baseline="-25000" smtClean="0">
                <a:latin typeface="Times New Roman" pitchFamily="18" charset="0"/>
              </a:rPr>
              <a:t>m</a:t>
            </a:r>
            <a:r>
              <a:rPr lang="zh-CN" altLang="en-US" smtClean="0">
                <a:latin typeface="Times New Roman" pitchFamily="18" charset="0"/>
              </a:rPr>
              <a:t>时，便以限幅值</a:t>
            </a:r>
            <a:r>
              <a:rPr lang="en-US" altLang="zh-CN" smtClean="0">
                <a:latin typeface="Times New Roman" pitchFamily="18" charset="0"/>
              </a:rPr>
              <a:t>±</a:t>
            </a:r>
            <a:r>
              <a:rPr kumimoji="0" lang="en-US" altLang="zh-CN" smtClean="0">
                <a:latin typeface="Times New Roman" pitchFamily="18" charset="0"/>
              </a:rPr>
              <a:t> </a:t>
            </a:r>
            <a:r>
              <a:rPr kumimoji="0" lang="en-US" altLang="zh-CN" i="1" smtClean="0">
                <a:latin typeface="Times New Roman" pitchFamily="18" charset="0"/>
              </a:rPr>
              <a:t>u</a:t>
            </a:r>
            <a:r>
              <a:rPr kumimoji="0" lang="en-US" altLang="zh-CN" baseline="-25000" smtClean="0">
                <a:latin typeface="Times New Roman" pitchFamily="18" charset="0"/>
              </a:rPr>
              <a:t>m</a:t>
            </a:r>
            <a:r>
              <a:rPr lang="zh-CN" altLang="en-US" smtClean="0">
                <a:latin typeface="Times New Roman" pitchFamily="18" charset="0"/>
              </a:rPr>
              <a:t>作为输出。</a:t>
            </a:r>
          </a:p>
          <a:p>
            <a:pPr eaLnBrk="1" hangingPunct="1"/>
            <a:r>
              <a:rPr lang="zh-CN" altLang="en-US" smtClean="0">
                <a:latin typeface="Times New Roman" pitchFamily="18" charset="0"/>
              </a:rPr>
              <a:t>增量式</a:t>
            </a:r>
            <a:r>
              <a:rPr lang="en-US" altLang="zh-CN" smtClean="0">
                <a:latin typeface="Times New Roman" pitchFamily="18" charset="0"/>
              </a:rPr>
              <a:t>PI</a:t>
            </a:r>
            <a:r>
              <a:rPr lang="zh-CN" altLang="en-US" smtClean="0">
                <a:latin typeface="Times New Roman" pitchFamily="18" charset="0"/>
              </a:rPr>
              <a:t>调节器算法</a:t>
            </a:r>
            <a:r>
              <a:rPr lang="zh-CN" altLang="en-US" b="1" smtClean="0">
                <a:solidFill>
                  <a:srgbClr val="C00000"/>
                </a:solidFill>
                <a:latin typeface="Times New Roman" pitchFamily="18" charset="0"/>
              </a:rPr>
              <a:t>只需输出限幅。</a:t>
            </a:r>
            <a:endParaRPr lang="zh-CN" altLang="en-US" smtClean="0">
              <a:latin typeface="Times New Roman" pitchFamily="18" charset="0"/>
            </a:endParaRPr>
          </a:p>
          <a:p>
            <a:pPr eaLnBrk="1" hangingPunct="1"/>
            <a:r>
              <a:rPr lang="zh-CN" altLang="en-US" smtClean="0">
                <a:latin typeface="Times New Roman" pitchFamily="18" charset="0"/>
              </a:rPr>
              <a:t>位置式算法</a:t>
            </a:r>
            <a:r>
              <a:rPr lang="zh-CN" altLang="en-US" b="1" smtClean="0">
                <a:solidFill>
                  <a:srgbClr val="C00000"/>
                </a:solidFill>
                <a:latin typeface="Times New Roman" pitchFamily="18" charset="0"/>
              </a:rPr>
              <a:t>必须同时</a:t>
            </a:r>
            <a:r>
              <a:rPr lang="zh-CN" altLang="en-US" smtClean="0">
                <a:latin typeface="Times New Roman" pitchFamily="18" charset="0"/>
              </a:rPr>
              <a:t>设积分限幅和输出限幅，积分限幅小于等于输出限幅。</a:t>
            </a:r>
            <a:r>
              <a:rPr lang="zh-CN" altLang="en-US" b="1" smtClean="0">
                <a:solidFill>
                  <a:srgbClr val="C00000"/>
                </a:solidFill>
                <a:latin typeface="Times New Roman" pitchFamily="18" charset="0"/>
              </a:rPr>
              <a:t>若没有积分限幅，积分项可能很大，将产生较大的退饱和超调。</a:t>
            </a:r>
          </a:p>
        </p:txBody>
      </p:sp>
    </p:spTree>
    <p:extLst>
      <p:ext uri="{BB962C8B-B14F-4D97-AF65-F5344CB8AC3E}">
        <p14:creationId xmlns:p14="http://schemas.microsoft.com/office/powerpoint/2010/main" val="132846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71538" y="620688"/>
            <a:ext cx="8162925" cy="701675"/>
          </a:xfrm>
        </p:spPr>
        <p:txBody>
          <a:bodyPr/>
          <a:lstStyle/>
          <a:p>
            <a:r>
              <a:rPr lang="zh-CN" altLang="en-US" sz="4000" b="1" dirty="0" smtClean="0"/>
              <a:t>第</a:t>
            </a:r>
            <a:r>
              <a:rPr lang="en-US" altLang="zh-CN" sz="4000" b="1" dirty="0" smtClean="0"/>
              <a:t>5</a:t>
            </a:r>
            <a:r>
              <a:rPr lang="zh-CN" altLang="en-US" sz="4000" b="1" dirty="0" smtClean="0"/>
              <a:t>章  直流调速系统的数字控制</a:t>
            </a:r>
            <a:endParaRPr lang="zh-CN" altLang="en-US" sz="4000" dirty="0" smtClean="0"/>
          </a:p>
        </p:txBody>
      </p:sp>
      <p:sp>
        <p:nvSpPr>
          <p:cNvPr id="23555" name="Rectangle 3"/>
          <p:cNvSpPr>
            <a:spLocks noGrp="1" noChangeArrowheads="1"/>
          </p:cNvSpPr>
          <p:nvPr>
            <p:ph type="body" idx="1"/>
          </p:nvPr>
        </p:nvSpPr>
        <p:spPr/>
        <p:txBody>
          <a:bodyPr/>
          <a:lstStyle/>
          <a:p>
            <a:pPr eaLnBrk="1" hangingPunct="1"/>
            <a:r>
              <a:rPr lang="zh-CN" altLang="en-US" smtClean="0"/>
              <a:t>模拟直流调速系统控制精度依赖转速给定和测速反馈精度。</a:t>
            </a:r>
            <a:endParaRPr lang="en-US" altLang="zh-CN" smtClean="0"/>
          </a:p>
          <a:p>
            <a:pPr eaLnBrk="1" hangingPunct="1"/>
            <a:r>
              <a:rPr lang="zh-CN" altLang="en-US" smtClean="0"/>
              <a:t>以微处理器为核心的数字控制系统硬件电路的标准化程度高，制作成本低，且不受器件温度漂移的影响；</a:t>
            </a:r>
          </a:p>
          <a:p>
            <a:pPr eaLnBrk="1" hangingPunct="1"/>
            <a:r>
              <a:rPr lang="zh-CN" altLang="en-US" smtClean="0"/>
              <a:t>控制软件能够进行逻辑判断和复杂运算，可以实现不同于一般线性调节的最优化、自适应、非线性、智能化等控制规律，而且更改起来灵活方便。 </a:t>
            </a:r>
          </a:p>
        </p:txBody>
      </p:sp>
    </p:spTree>
    <p:extLst>
      <p:ext uri="{BB962C8B-B14F-4D97-AF65-F5344CB8AC3E}">
        <p14:creationId xmlns:p14="http://schemas.microsoft.com/office/powerpoint/2010/main" val="89887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z="3600" b="1" dirty="0" smtClean="0"/>
              <a:t>数字</a:t>
            </a:r>
            <a:r>
              <a:rPr lang="en-US" altLang="zh-CN" sz="3600" b="1" dirty="0" smtClean="0"/>
              <a:t>PI</a:t>
            </a:r>
            <a:r>
              <a:rPr lang="zh-CN" altLang="en-US" sz="3600" b="1" dirty="0" smtClean="0"/>
              <a:t>调节</a:t>
            </a:r>
            <a:r>
              <a:rPr lang="zh-CN" altLang="en-US" sz="3600" b="1" dirty="0" smtClean="0"/>
              <a:t>器</a:t>
            </a:r>
            <a:r>
              <a:rPr lang="en-US" altLang="zh-CN" sz="3600" b="1" dirty="0" smtClean="0"/>
              <a:t>-</a:t>
            </a:r>
            <a:r>
              <a:rPr lang="zh-CN" altLang="en-US" sz="3600" b="1" dirty="0" smtClean="0"/>
              <a:t>减小退饱和超调</a:t>
            </a:r>
            <a:endParaRPr lang="zh-CN" altLang="en-US" sz="3600" b="1" dirty="0" smtClean="0"/>
          </a:p>
        </p:txBody>
      </p:sp>
      <p:sp>
        <p:nvSpPr>
          <p:cNvPr id="34819"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Font typeface="Wingdings" pitchFamily="2" charset="2"/>
              <a:buNone/>
            </a:pPr>
            <a:r>
              <a:rPr lang="zh-CN" altLang="en-US" sz="2400" dirty="0" smtClean="0"/>
              <a:t>     </a:t>
            </a:r>
            <a:r>
              <a:rPr lang="zh-CN" altLang="en-US" sz="2400" dirty="0" smtClean="0"/>
              <a:t>            图</a:t>
            </a:r>
            <a:r>
              <a:rPr lang="en-US" altLang="zh-CN" sz="2400" dirty="0" smtClean="0"/>
              <a:t>5-7 </a:t>
            </a:r>
            <a:r>
              <a:rPr lang="zh-CN" altLang="en-US" sz="2400" dirty="0" smtClean="0"/>
              <a:t>只有输出饱和的位置式</a:t>
            </a:r>
            <a:r>
              <a:rPr lang="en-US" altLang="zh-CN" sz="2400" dirty="0" smtClean="0"/>
              <a:t>PI</a:t>
            </a:r>
            <a:r>
              <a:rPr lang="zh-CN" altLang="en-US" sz="2400" dirty="0" smtClean="0"/>
              <a:t>调节器</a:t>
            </a:r>
          </a:p>
          <a:p>
            <a:endParaRPr lang="zh-CN" altLang="en-US" dirty="0" smtClean="0"/>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t="13947" b="16670"/>
          <a:stretch>
            <a:fillRect/>
          </a:stretch>
        </p:blipFill>
        <p:spPr bwMode="auto">
          <a:xfrm>
            <a:off x="1907704" y="1556792"/>
            <a:ext cx="5605462"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10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p:txBody>
          <a:bodyPr/>
          <a:lstStyle/>
          <a:p>
            <a:r>
              <a:rPr lang="en-US" altLang="zh-CN" b="1" dirty="0" smtClean="0"/>
              <a:t>5.4</a:t>
            </a:r>
            <a:r>
              <a:rPr lang="zh-CN" altLang="en-US" b="1" dirty="0" smtClean="0"/>
              <a:t>数字控制器的设计</a:t>
            </a:r>
          </a:p>
        </p:txBody>
      </p:sp>
      <p:sp>
        <p:nvSpPr>
          <p:cNvPr id="18436" name="内容占位符 2"/>
          <p:cNvSpPr>
            <a:spLocks noGrp="1"/>
          </p:cNvSpPr>
          <p:nvPr>
            <p:ph idx="1"/>
          </p:nvPr>
        </p:nvSpPr>
        <p:spPr/>
        <p:txBody>
          <a:bodyPr/>
          <a:lstStyle/>
          <a:p>
            <a:r>
              <a:rPr lang="zh-CN" altLang="en-US" sz="2800" smtClean="0"/>
              <a:t>数字控制直流调速系统实际是一个模拟与数字混合的系统。</a:t>
            </a:r>
          </a:p>
        </p:txBody>
      </p:sp>
      <p:graphicFrame>
        <p:nvGraphicFramePr>
          <p:cNvPr id="18434" name="Object 1"/>
          <p:cNvGraphicFramePr>
            <a:graphicFrameLocks noChangeAspect="1"/>
          </p:cNvGraphicFramePr>
          <p:nvPr/>
        </p:nvGraphicFramePr>
        <p:xfrm>
          <a:off x="785813" y="2643188"/>
          <a:ext cx="8358187" cy="2816225"/>
        </p:xfrm>
        <a:graphic>
          <a:graphicData uri="http://schemas.openxmlformats.org/presentationml/2006/ole">
            <mc:AlternateContent xmlns:mc="http://schemas.openxmlformats.org/markup-compatibility/2006">
              <mc:Choice xmlns:v="urn:schemas-microsoft-com:vml" Requires="v">
                <p:oleObj spid="_x0000_s16416" r:id="rId3" imgW="4886325" imgH="1647063" progId="Visio.Drawing.11">
                  <p:embed/>
                </p:oleObj>
              </mc:Choice>
              <mc:Fallback>
                <p:oleObj r:id="rId3" imgW="4886325" imgH="16470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643188"/>
                        <a:ext cx="8358187" cy="281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18438" name="Rectangle 6"/>
          <p:cNvSpPr>
            <a:spLocks noChangeArrowheads="1"/>
          </p:cNvSpPr>
          <p:nvPr/>
        </p:nvSpPr>
        <p:spPr bwMode="auto">
          <a:xfrm>
            <a:off x="2000250" y="5429250"/>
            <a:ext cx="4151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algn="l" eaLnBrk="1" hangingPunct="1"/>
            <a:r>
              <a:rPr lang="zh-CN" altLang="en-US" sz="1600">
                <a:solidFill>
                  <a:schemeClr val="tx1"/>
                </a:solidFill>
              </a:rPr>
              <a:t>图</a:t>
            </a:r>
            <a:r>
              <a:rPr lang="en-US" altLang="zh-CN" sz="1600">
                <a:solidFill>
                  <a:schemeClr val="tx1"/>
                </a:solidFill>
              </a:rPr>
              <a:t>5-1</a:t>
            </a:r>
            <a:r>
              <a:rPr lang="zh-CN" altLang="en-US" sz="1600">
                <a:solidFill>
                  <a:schemeClr val="tx1"/>
                </a:solidFill>
              </a:rPr>
              <a:t>数字控制的双闭环直流调速系统原理图</a:t>
            </a:r>
          </a:p>
          <a:p>
            <a:pPr algn="l" eaLnBrk="1" hangingPunct="1"/>
            <a:endParaRPr lang="zh-CN" altLang="en-US">
              <a:solidFill>
                <a:schemeClr val="tx1"/>
              </a:solidFill>
            </a:endParaRPr>
          </a:p>
        </p:txBody>
      </p:sp>
    </p:spTree>
    <p:extLst>
      <p:ext uri="{BB962C8B-B14F-4D97-AF65-F5344CB8AC3E}">
        <p14:creationId xmlns:p14="http://schemas.microsoft.com/office/powerpoint/2010/main" val="2525764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内容占位符 2"/>
          <p:cNvSpPr>
            <a:spLocks noGrp="1"/>
          </p:cNvSpPr>
          <p:nvPr>
            <p:ph idx="1"/>
          </p:nvPr>
        </p:nvSpPr>
        <p:spPr/>
        <p:txBody>
          <a:bodyPr/>
          <a:lstStyle/>
          <a:p>
            <a:r>
              <a:rPr lang="zh-CN" altLang="en-US" sz="2800" b="1" smtClean="0"/>
              <a:t>间接设计法</a:t>
            </a:r>
            <a:r>
              <a:rPr lang="zh-CN" altLang="en-US" sz="2800" smtClean="0"/>
              <a:t>：采样频率足够高时，把混合系统近似地看成是模拟系统来设计调节器，再离散化。。</a:t>
            </a:r>
            <a:r>
              <a:rPr lang="zh-CN" altLang="en-US" sz="2800" b="1" smtClean="0"/>
              <a:t>需要注意保证采样不会对系统的最终性能产生明显影响。</a:t>
            </a:r>
            <a:endParaRPr lang="en-US" altLang="zh-CN" sz="2800" smtClean="0"/>
          </a:p>
          <a:p>
            <a:r>
              <a:rPr lang="zh-CN" altLang="en-US" sz="2800" b="1" smtClean="0"/>
              <a:t>电流环</a:t>
            </a:r>
            <a:r>
              <a:rPr lang="zh-CN" altLang="en-US" sz="2800" smtClean="0"/>
              <a:t>：一般都可以采用间接方法设计</a:t>
            </a:r>
            <a:endParaRPr lang="en-US" altLang="zh-CN" sz="2800" smtClean="0"/>
          </a:p>
          <a:p>
            <a:r>
              <a:rPr lang="zh-CN" altLang="en-US" sz="2800" b="1" smtClean="0"/>
              <a:t>转速环</a:t>
            </a:r>
            <a:r>
              <a:rPr lang="zh-CN" altLang="en-US" sz="2800" smtClean="0"/>
              <a:t>：一般都可以采用间接方法设计，在设计时</a:t>
            </a:r>
            <a:r>
              <a:rPr lang="zh-CN" altLang="en-US" sz="2800" b="1" smtClean="0"/>
              <a:t>考虑采样环节的影响</a:t>
            </a:r>
            <a:r>
              <a:rPr lang="zh-CN" altLang="en-US" sz="2800" smtClean="0"/>
              <a:t>可得到更好的动态性能。采样环节用一阶惯性环节近似。</a:t>
            </a:r>
          </a:p>
        </p:txBody>
      </p:sp>
      <p:graphicFrame>
        <p:nvGraphicFramePr>
          <p:cNvPr id="19458" name="Object 2"/>
          <p:cNvGraphicFramePr>
            <a:graphicFrameLocks noChangeAspect="1"/>
          </p:cNvGraphicFramePr>
          <p:nvPr>
            <p:extLst>
              <p:ext uri="{D42A27DB-BD31-4B8C-83A1-F6EECF244321}">
                <p14:modId xmlns:p14="http://schemas.microsoft.com/office/powerpoint/2010/main" val="4157243864"/>
              </p:ext>
            </p:extLst>
          </p:nvPr>
        </p:nvGraphicFramePr>
        <p:xfrm>
          <a:off x="2123728" y="5013176"/>
          <a:ext cx="4524375" cy="1090612"/>
        </p:xfrm>
        <a:graphic>
          <a:graphicData uri="http://schemas.openxmlformats.org/presentationml/2006/ole">
            <mc:AlternateContent xmlns:mc="http://schemas.openxmlformats.org/markup-compatibility/2006">
              <mc:Choice xmlns:v="urn:schemas-microsoft-com:vml" Requires="v">
                <p:oleObj spid="_x0000_s17440" r:id="rId3" imgW="1892300" imgH="457200" progId="Equation.DSMT4">
                  <p:embed/>
                </p:oleObj>
              </mc:Choice>
              <mc:Fallback>
                <p:oleObj r:id="rId3" imgW="18923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5013176"/>
                        <a:ext cx="4524375"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1"/>
          <p:cNvSpPr>
            <a:spLocks noGrp="1"/>
          </p:cNvSpPr>
          <p:nvPr>
            <p:ph type="title"/>
          </p:nvPr>
        </p:nvSpPr>
        <p:spPr/>
        <p:txBody>
          <a:bodyPr/>
          <a:lstStyle/>
          <a:p>
            <a:r>
              <a:rPr lang="en-US" altLang="zh-CN" b="1" dirty="0" smtClean="0"/>
              <a:t>5.4</a:t>
            </a:r>
            <a:r>
              <a:rPr lang="zh-CN" altLang="en-US" b="1" dirty="0" smtClean="0"/>
              <a:t>数字控制器的设计</a:t>
            </a:r>
          </a:p>
        </p:txBody>
      </p:sp>
    </p:spTree>
    <p:extLst>
      <p:ext uri="{BB962C8B-B14F-4D97-AF65-F5344CB8AC3E}">
        <p14:creationId xmlns:p14="http://schemas.microsoft.com/office/powerpoint/2010/main" val="352713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内容占位符 2"/>
          <p:cNvSpPr>
            <a:spLocks noGrp="1"/>
          </p:cNvSpPr>
          <p:nvPr>
            <p:ph idx="1"/>
          </p:nvPr>
        </p:nvSpPr>
        <p:spPr>
          <a:xfrm>
            <a:off x="785813" y="1928813"/>
            <a:ext cx="8110537" cy="4191000"/>
          </a:xfrm>
        </p:spPr>
        <p:txBody>
          <a:bodyPr/>
          <a:lstStyle/>
          <a:p>
            <a:r>
              <a:rPr lang="zh-CN" altLang="en-US" smtClean="0"/>
              <a:t>工程设计方法设计转速调节器</a:t>
            </a:r>
          </a:p>
        </p:txBody>
      </p:sp>
      <p:sp>
        <p:nvSpPr>
          <p:cNvPr id="204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20482" name="Object 1"/>
          <p:cNvGraphicFramePr>
            <a:graphicFrameLocks noChangeAspect="1"/>
          </p:cNvGraphicFramePr>
          <p:nvPr/>
        </p:nvGraphicFramePr>
        <p:xfrm>
          <a:off x="857250" y="3000375"/>
          <a:ext cx="7154863" cy="2571750"/>
        </p:xfrm>
        <a:graphic>
          <a:graphicData uri="http://schemas.openxmlformats.org/presentationml/2006/ole">
            <mc:AlternateContent xmlns:mc="http://schemas.openxmlformats.org/markup-compatibility/2006">
              <mc:Choice xmlns:v="urn:schemas-microsoft-com:vml" Requires="v">
                <p:oleObj spid="_x0000_s18464" r:id="rId3" imgW="5572125" imgH="3945636" progId="Visio.Drawing.11">
                  <p:embed/>
                </p:oleObj>
              </mc:Choice>
              <mc:Fallback>
                <p:oleObj r:id="rId3" imgW="5572125" imgH="394563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585" r="2585" b="52007"/>
                      <a:stretch>
                        <a:fillRect/>
                      </a:stretch>
                    </p:blipFill>
                    <p:spPr bwMode="auto">
                      <a:xfrm>
                        <a:off x="857250" y="3000375"/>
                        <a:ext cx="7154863"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Rectangle 3"/>
          <p:cNvSpPr>
            <a:spLocks noChangeArrowheads="1"/>
          </p:cNvSpPr>
          <p:nvPr/>
        </p:nvSpPr>
        <p:spPr bwMode="auto">
          <a:xfrm>
            <a:off x="1953419" y="5445224"/>
            <a:ext cx="5237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r>
              <a:rPr lang="zh-CN" altLang="zh-CN" sz="1600" dirty="0">
                <a:solidFill>
                  <a:schemeClr val="tx1"/>
                </a:solidFill>
                <a:latin typeface="宋体" pitchFamily="2" charset="-122"/>
              </a:rPr>
              <a:t>图</a:t>
            </a:r>
            <a:r>
              <a:rPr lang="en-US" altLang="zh-CN" sz="1600" dirty="0">
                <a:solidFill>
                  <a:schemeClr val="tx1"/>
                </a:solidFill>
                <a:latin typeface="宋体" pitchFamily="2" charset="-122"/>
              </a:rPr>
              <a:t>5-8</a:t>
            </a:r>
            <a:r>
              <a:rPr lang="zh-CN" altLang="en-US" sz="1600" dirty="0">
                <a:solidFill>
                  <a:schemeClr val="tx1"/>
                </a:solidFill>
                <a:latin typeface="宋体" pitchFamily="2" charset="-122"/>
              </a:rPr>
              <a:t>用惯性环节近似零阶保持器的转速环动态结构图</a:t>
            </a:r>
            <a:endParaRPr lang="zh-CN" altLang="en-US" sz="1600" dirty="0">
              <a:solidFill>
                <a:schemeClr val="tx1"/>
              </a:solidFill>
            </a:endParaRPr>
          </a:p>
        </p:txBody>
      </p:sp>
      <p:sp>
        <p:nvSpPr>
          <p:cNvPr id="20487" name="矩形标注 6"/>
          <p:cNvSpPr>
            <a:spLocks noChangeArrowheads="1"/>
          </p:cNvSpPr>
          <p:nvPr/>
        </p:nvSpPr>
        <p:spPr bwMode="auto">
          <a:xfrm>
            <a:off x="5572125" y="2500313"/>
            <a:ext cx="1285875" cy="571500"/>
          </a:xfrm>
          <a:prstGeom prst="wedgeRectCallout">
            <a:avLst>
              <a:gd name="adj1" fmla="val -60338"/>
              <a:gd name="adj2" fmla="val 151389"/>
            </a:avLst>
          </a:prstGeom>
          <a:solidFill>
            <a:schemeClr val="accent1"/>
          </a:solidFill>
          <a:ln w="9525" algn="ctr">
            <a:solidFill>
              <a:schemeClr val="tx1"/>
            </a:solidFill>
            <a:round/>
            <a:headEnd/>
            <a:tailEnd/>
          </a:ln>
        </p:spPr>
        <p:txBody>
          <a:bodyPr wrap="none" anchor="ct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r>
              <a:rPr lang="zh-CN" altLang="en-US"/>
              <a:t>电流环</a:t>
            </a:r>
          </a:p>
        </p:txBody>
      </p:sp>
      <p:sp>
        <p:nvSpPr>
          <p:cNvPr id="20488" name="矩形标注 8"/>
          <p:cNvSpPr>
            <a:spLocks noChangeArrowheads="1"/>
          </p:cNvSpPr>
          <p:nvPr/>
        </p:nvSpPr>
        <p:spPr bwMode="auto">
          <a:xfrm>
            <a:off x="2428875" y="2714625"/>
            <a:ext cx="1285875" cy="642938"/>
          </a:xfrm>
          <a:prstGeom prst="wedgeRectCallout">
            <a:avLst>
              <a:gd name="adj1" fmla="val 116120"/>
              <a:gd name="adj2" fmla="val 94106"/>
            </a:avLst>
          </a:prstGeom>
          <a:solidFill>
            <a:schemeClr val="accent1"/>
          </a:solidFill>
          <a:ln w="9525" algn="ctr">
            <a:solidFill>
              <a:schemeClr val="tx1"/>
            </a:solidFill>
            <a:round/>
            <a:headEnd/>
            <a:tailEnd/>
          </a:ln>
        </p:spPr>
        <p:txBody>
          <a:bodyPr wrap="none" anchor="ct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r>
              <a:rPr lang="zh-CN" altLang="en-US"/>
              <a:t>零阶保持</a:t>
            </a:r>
          </a:p>
        </p:txBody>
      </p:sp>
      <p:sp>
        <p:nvSpPr>
          <p:cNvPr id="9" name="标题 1"/>
          <p:cNvSpPr>
            <a:spLocks noGrp="1"/>
          </p:cNvSpPr>
          <p:nvPr>
            <p:ph type="title"/>
          </p:nvPr>
        </p:nvSpPr>
        <p:spPr/>
        <p:txBody>
          <a:bodyPr/>
          <a:lstStyle/>
          <a:p>
            <a:r>
              <a:rPr lang="en-US" altLang="zh-CN" b="1" dirty="0" smtClean="0"/>
              <a:t>5.4</a:t>
            </a:r>
            <a:r>
              <a:rPr lang="zh-CN" altLang="en-US" b="1" dirty="0" smtClean="0"/>
              <a:t>数字控制器的设计</a:t>
            </a:r>
          </a:p>
        </p:txBody>
      </p:sp>
    </p:spTree>
    <p:extLst>
      <p:ext uri="{BB962C8B-B14F-4D97-AF65-F5344CB8AC3E}">
        <p14:creationId xmlns:p14="http://schemas.microsoft.com/office/powerpoint/2010/main" val="255751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1"/>
          <p:cNvSpPr>
            <a:spLocks noGrp="1"/>
          </p:cNvSpPr>
          <p:nvPr>
            <p:ph type="title"/>
          </p:nvPr>
        </p:nvSpPr>
        <p:spPr>
          <a:xfrm>
            <a:off x="587955" y="548680"/>
            <a:ext cx="8162925" cy="1077912"/>
          </a:xfrm>
        </p:spPr>
        <p:txBody>
          <a:bodyPr/>
          <a:lstStyle/>
          <a:p>
            <a:r>
              <a:rPr lang="en-US" altLang="zh-CN" sz="3200" b="1" dirty="0" smtClean="0"/>
              <a:t>5.5  </a:t>
            </a:r>
            <a:r>
              <a:rPr lang="zh-CN" altLang="en-US" sz="3200" b="1" dirty="0" smtClean="0"/>
              <a:t>数字控制的</a:t>
            </a:r>
            <a:r>
              <a:rPr lang="en-US" altLang="zh-CN" sz="3200" b="1" dirty="0" smtClean="0"/>
              <a:t>PWM</a:t>
            </a:r>
            <a:r>
              <a:rPr lang="zh-CN" altLang="en-US" sz="3200" b="1" dirty="0" smtClean="0"/>
              <a:t>可逆直流调速系统</a:t>
            </a:r>
            <a:br>
              <a:rPr lang="zh-CN" altLang="en-US" sz="3200" b="1" dirty="0" smtClean="0"/>
            </a:br>
            <a:endParaRPr lang="zh-CN" altLang="en-US" sz="3200" dirty="0" smtClean="0"/>
          </a:p>
        </p:txBody>
      </p:sp>
      <p:sp>
        <p:nvSpPr>
          <p:cNvPr id="21508" name="内容占位符 2"/>
          <p:cNvSpPr>
            <a:spLocks noGrp="1"/>
          </p:cNvSpPr>
          <p:nvPr>
            <p:ph idx="1"/>
          </p:nvPr>
        </p:nvSpPr>
        <p:spPr/>
        <p:txBody>
          <a:bodyPr/>
          <a:lstStyle/>
          <a:p>
            <a:pPr>
              <a:buFont typeface="Wingdings" panose="05000000000000000000" pitchFamily="2" charset="2"/>
              <a:buChar char="p"/>
            </a:pPr>
            <a:r>
              <a:rPr lang="zh-CN" altLang="en-US" dirty="0" smtClean="0"/>
              <a:t>主电路与驱动电路</a:t>
            </a:r>
            <a:endParaRPr lang="en-US" altLang="zh-CN" dirty="0" smtClean="0"/>
          </a:p>
          <a:p>
            <a:pPr>
              <a:buFont typeface="Wingdings" panose="05000000000000000000" pitchFamily="2" charset="2"/>
              <a:buChar char="p"/>
            </a:pPr>
            <a:r>
              <a:rPr lang="zh-CN" altLang="en-US" dirty="0" smtClean="0"/>
              <a:t>检测调理电路</a:t>
            </a:r>
            <a:endParaRPr lang="en-US" altLang="zh-CN" dirty="0" smtClean="0"/>
          </a:p>
          <a:p>
            <a:pPr>
              <a:buFont typeface="Wingdings" panose="05000000000000000000" pitchFamily="2" charset="2"/>
              <a:buChar char="p"/>
            </a:pPr>
            <a:r>
              <a:rPr lang="zh-CN" altLang="en-US" dirty="0" smtClean="0"/>
              <a:t>数字控制器</a:t>
            </a:r>
            <a:endParaRPr lang="en-US" altLang="zh-CN" dirty="0" smtClean="0"/>
          </a:p>
          <a:p>
            <a:pPr>
              <a:buFont typeface="Wingdings" panose="05000000000000000000" pitchFamily="2" charset="2"/>
              <a:buChar char="p"/>
            </a:pPr>
            <a:r>
              <a:rPr lang="zh-CN" altLang="en-US" dirty="0" smtClean="0"/>
              <a:t>辅助</a:t>
            </a:r>
            <a:endParaRPr lang="en-US" altLang="zh-CN" dirty="0"/>
          </a:p>
          <a:p>
            <a:pPr>
              <a:buFont typeface="Wingdings" panose="05000000000000000000" pitchFamily="2" charset="2"/>
              <a:buChar char="p"/>
            </a:pPr>
            <a:r>
              <a:rPr lang="zh-CN" altLang="en-US" dirty="0" smtClean="0"/>
              <a:t>（通信，故障）</a:t>
            </a:r>
            <a:endParaRPr lang="en-US" altLang="zh-CN" dirty="0" smtClean="0"/>
          </a:p>
          <a:p>
            <a:endParaRPr lang="zh-CN" altLang="en-US" dirty="0" smtClean="0"/>
          </a:p>
        </p:txBody>
      </p:sp>
      <p:sp>
        <p:nvSpPr>
          <p:cNvPr id="2150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21506" name="Object 1"/>
          <p:cNvGraphicFramePr>
            <a:graphicFrameLocks noChangeAspect="1"/>
          </p:cNvGraphicFramePr>
          <p:nvPr>
            <p:extLst>
              <p:ext uri="{D42A27DB-BD31-4B8C-83A1-F6EECF244321}">
                <p14:modId xmlns:p14="http://schemas.microsoft.com/office/powerpoint/2010/main" val="1978705379"/>
              </p:ext>
            </p:extLst>
          </p:nvPr>
        </p:nvGraphicFramePr>
        <p:xfrm>
          <a:off x="3464942" y="1921917"/>
          <a:ext cx="5643562" cy="4243387"/>
        </p:xfrm>
        <a:graphic>
          <a:graphicData uri="http://schemas.openxmlformats.org/presentationml/2006/ole">
            <mc:AlternateContent xmlns:mc="http://schemas.openxmlformats.org/markup-compatibility/2006">
              <mc:Choice xmlns:v="urn:schemas-microsoft-com:vml" Requires="v">
                <p:oleObj spid="_x0000_s19488" r:id="rId3" imgW="8169250" imgH="6131662" progId="Visio.Drawing.11">
                  <p:embed/>
                </p:oleObj>
              </mc:Choice>
              <mc:Fallback>
                <p:oleObj r:id="rId3" imgW="8169250" imgH="613166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942" y="1921917"/>
                        <a:ext cx="5643562" cy="4243387"/>
                      </a:xfrm>
                      <a:prstGeom prst="rect">
                        <a:avLst/>
                      </a:prstGeom>
                      <a:noFill/>
                      <a:ln>
                        <a:solidFill>
                          <a:srgbClr val="C00000"/>
                        </a:solidFill>
                      </a:ln>
                      <a:extLst/>
                    </p:spPr>
                  </p:pic>
                </p:oleObj>
              </mc:Fallback>
            </mc:AlternateContent>
          </a:graphicData>
        </a:graphic>
      </p:graphicFrame>
    </p:spTree>
    <p:extLst>
      <p:ext uri="{BB962C8B-B14F-4D97-AF65-F5344CB8AC3E}">
        <p14:creationId xmlns:p14="http://schemas.microsoft.com/office/powerpoint/2010/main" val="256260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500063" y="5260975"/>
            <a:ext cx="8162925" cy="954088"/>
          </a:xfrm>
        </p:spPr>
        <p:txBody>
          <a:bodyPr/>
          <a:lstStyle/>
          <a:p>
            <a:r>
              <a:rPr lang="zh-CN" altLang="en-US" sz="2800" smtClean="0"/>
              <a:t>电流给定在一个</a:t>
            </a:r>
            <a:r>
              <a:rPr lang="zh-CN" altLang="en-US" sz="2800" smtClean="0">
                <a:solidFill>
                  <a:srgbClr val="C00000"/>
                </a:solidFill>
              </a:rPr>
              <a:t>转速控制周期</a:t>
            </a:r>
            <a:r>
              <a:rPr lang="zh-CN" altLang="en-US" sz="2800" smtClean="0"/>
              <a:t>内是保持不变的，控制电压在一个</a:t>
            </a:r>
            <a:r>
              <a:rPr lang="zh-CN" altLang="en-US" sz="2800" smtClean="0">
                <a:solidFill>
                  <a:srgbClr val="C00000"/>
                </a:solidFill>
              </a:rPr>
              <a:t>电流控制周期</a:t>
            </a:r>
            <a:r>
              <a:rPr lang="zh-CN" altLang="en-US" sz="2800" smtClean="0"/>
              <a:t>内也是不变的。</a:t>
            </a:r>
          </a:p>
        </p:txBody>
      </p:sp>
      <p:sp>
        <p:nvSpPr>
          <p:cNvPr id="30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3077" name="Rectangle 6"/>
          <p:cNvSpPr>
            <a:spLocks noChangeArrowheads="1"/>
          </p:cNvSpPr>
          <p:nvPr/>
        </p:nvSpPr>
        <p:spPr bwMode="auto">
          <a:xfrm>
            <a:off x="1428750" y="4500563"/>
            <a:ext cx="61356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algn="l" eaLnBrk="1" hangingPunct="1"/>
            <a:r>
              <a:rPr lang="zh-CN" altLang="en-US">
                <a:solidFill>
                  <a:schemeClr val="tx1"/>
                </a:solidFill>
              </a:rPr>
              <a:t>图</a:t>
            </a:r>
            <a:r>
              <a:rPr lang="en-US" altLang="zh-CN">
                <a:solidFill>
                  <a:schemeClr val="tx1"/>
                </a:solidFill>
              </a:rPr>
              <a:t>5-1</a:t>
            </a:r>
            <a:r>
              <a:rPr lang="zh-CN" altLang="en-US">
                <a:solidFill>
                  <a:schemeClr val="tx1"/>
                </a:solidFill>
              </a:rPr>
              <a:t>数字控制的双闭环直流调速系统原理图</a:t>
            </a:r>
          </a:p>
          <a:p>
            <a:pPr algn="l" eaLnBrk="1" hangingPunct="1"/>
            <a:endParaRPr lang="zh-CN" altLang="en-US">
              <a:solidFill>
                <a:schemeClr val="tx1"/>
              </a:solidFill>
            </a:endParaRPr>
          </a:p>
        </p:txBody>
      </p:sp>
      <p:sp>
        <p:nvSpPr>
          <p:cNvPr id="30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3074" name="Object 1"/>
          <p:cNvGraphicFramePr>
            <a:graphicFrameLocks noChangeAspect="1"/>
          </p:cNvGraphicFramePr>
          <p:nvPr/>
        </p:nvGraphicFramePr>
        <p:xfrm>
          <a:off x="285750" y="1785938"/>
          <a:ext cx="8358188" cy="2816225"/>
        </p:xfrm>
        <a:graphic>
          <a:graphicData uri="http://schemas.openxmlformats.org/presentationml/2006/ole">
            <mc:AlternateContent xmlns:mc="http://schemas.openxmlformats.org/markup-compatibility/2006">
              <mc:Choice xmlns:v="urn:schemas-microsoft-com:vml" Requires="v">
                <p:oleObj spid="_x0000_s1056" r:id="rId3" imgW="4886325" imgH="1647063" progId="Visio.Drawing.11">
                  <p:embed/>
                </p:oleObj>
              </mc:Choice>
              <mc:Fallback>
                <p:oleObj r:id="rId3" imgW="4886325" imgH="16470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785938"/>
                        <a:ext cx="8358188" cy="281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5160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539552" y="548680"/>
            <a:ext cx="8162925" cy="646112"/>
          </a:xfrm>
        </p:spPr>
        <p:txBody>
          <a:bodyPr/>
          <a:lstStyle/>
          <a:p>
            <a:r>
              <a:rPr lang="zh-CN" altLang="en-US" sz="3600" b="1" dirty="0" smtClean="0"/>
              <a:t>数字控制调速系统的几个主要问题</a:t>
            </a:r>
          </a:p>
        </p:txBody>
      </p:sp>
      <p:sp>
        <p:nvSpPr>
          <p:cNvPr id="24579" name="内容占位符 2"/>
          <p:cNvSpPr>
            <a:spLocks noGrp="1"/>
          </p:cNvSpPr>
          <p:nvPr>
            <p:ph idx="1"/>
          </p:nvPr>
        </p:nvSpPr>
        <p:spPr/>
        <p:txBody>
          <a:bodyPr/>
          <a:lstStyle/>
          <a:p>
            <a:r>
              <a:rPr lang="zh-CN" altLang="en-US" smtClean="0"/>
              <a:t>采样频率的选择</a:t>
            </a:r>
            <a:endParaRPr lang="en-US" altLang="zh-CN" smtClean="0"/>
          </a:p>
          <a:p>
            <a:r>
              <a:rPr lang="zh-CN" altLang="en-US" smtClean="0"/>
              <a:t>转速检测的数字化</a:t>
            </a:r>
            <a:endParaRPr lang="en-US" altLang="zh-CN" smtClean="0"/>
          </a:p>
          <a:p>
            <a:r>
              <a:rPr lang="en-US" altLang="zh-CN" smtClean="0"/>
              <a:t>PI</a:t>
            </a:r>
            <a:r>
              <a:rPr lang="zh-CN" altLang="en-US" smtClean="0"/>
              <a:t>调节器的数字化</a:t>
            </a:r>
            <a:endParaRPr lang="en-US" altLang="zh-CN" smtClean="0"/>
          </a:p>
          <a:p>
            <a:r>
              <a:rPr lang="zh-CN" altLang="en-US" smtClean="0"/>
              <a:t>数字控制系统的调节器参数设计</a:t>
            </a:r>
          </a:p>
          <a:p>
            <a:endParaRPr lang="zh-CN" altLang="en-US" smtClean="0"/>
          </a:p>
        </p:txBody>
      </p:sp>
    </p:spTree>
    <p:extLst>
      <p:ext uri="{BB962C8B-B14F-4D97-AF65-F5344CB8AC3E}">
        <p14:creationId xmlns:p14="http://schemas.microsoft.com/office/powerpoint/2010/main" val="371533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548680"/>
            <a:ext cx="8162925" cy="1323975"/>
          </a:xfrm>
        </p:spPr>
        <p:txBody>
          <a:bodyPr/>
          <a:lstStyle/>
          <a:p>
            <a:pPr eaLnBrk="1" hangingPunct="1"/>
            <a:r>
              <a:rPr lang="en-US" altLang="zh-CN" sz="3600" b="1" dirty="0" smtClean="0"/>
              <a:t>5.1</a:t>
            </a:r>
            <a:r>
              <a:rPr lang="zh-CN" altLang="en-US" sz="3600" b="1" dirty="0" smtClean="0"/>
              <a:t> 采样频率的选择</a:t>
            </a:r>
            <a:r>
              <a:rPr lang="en-US" altLang="zh-CN" b="1" dirty="0" smtClean="0"/>
              <a:t/>
            </a:r>
            <a:br>
              <a:rPr lang="en-US" altLang="zh-CN" b="1" dirty="0" smtClean="0"/>
            </a:br>
            <a:endParaRPr lang="zh-CN" altLang="zh-CN" b="1" dirty="0" smtClean="0"/>
          </a:p>
        </p:txBody>
      </p:sp>
      <p:sp>
        <p:nvSpPr>
          <p:cNvPr id="4100" name="Rectangle 3"/>
          <p:cNvSpPr>
            <a:spLocks noGrp="1" noChangeArrowheads="1"/>
          </p:cNvSpPr>
          <p:nvPr>
            <p:ph type="body" idx="1"/>
          </p:nvPr>
        </p:nvSpPr>
        <p:spPr/>
        <p:txBody>
          <a:bodyPr/>
          <a:lstStyle/>
          <a:p>
            <a:pPr eaLnBrk="1" hangingPunct="1">
              <a:lnSpc>
                <a:spcPct val="80000"/>
              </a:lnSpc>
              <a:spcBef>
                <a:spcPts val="1200"/>
              </a:spcBef>
            </a:pPr>
            <a:r>
              <a:rPr lang="zh-CN" altLang="en-US" sz="2800" dirty="0" smtClean="0">
                <a:latin typeface="Times New Roman" pitchFamily="18" charset="0"/>
              </a:rPr>
              <a:t>在电动机调速系统中，控制对象是电动机的转速和电流，是快速变化的物理量，必须具有较高的采样频率。</a:t>
            </a:r>
            <a:endParaRPr lang="en-US" altLang="zh-CN" sz="2800" dirty="0" smtClean="0">
              <a:latin typeface="Times New Roman" pitchFamily="18" charset="0"/>
            </a:endParaRPr>
          </a:p>
          <a:p>
            <a:pPr eaLnBrk="1" hangingPunct="1">
              <a:lnSpc>
                <a:spcPct val="80000"/>
              </a:lnSpc>
              <a:spcBef>
                <a:spcPts val="1200"/>
              </a:spcBef>
            </a:pPr>
            <a:r>
              <a:rPr lang="zh-CN" altLang="en-US" sz="2800" dirty="0" smtClean="0">
                <a:latin typeface="Times New Roman" pitchFamily="18" charset="0"/>
              </a:rPr>
              <a:t>不能直接用香农（</a:t>
            </a:r>
            <a:r>
              <a:rPr lang="en-US" altLang="zh-CN" sz="2800" dirty="0" smtClean="0">
                <a:latin typeface="Times New Roman" pitchFamily="18" charset="0"/>
              </a:rPr>
              <a:t>Shannon</a:t>
            </a:r>
            <a:r>
              <a:rPr lang="zh-CN" altLang="en-US" sz="2800" dirty="0" smtClean="0">
                <a:latin typeface="Times New Roman" pitchFamily="18" charset="0"/>
              </a:rPr>
              <a:t>）采样定理确定</a:t>
            </a:r>
            <a:r>
              <a:rPr lang="zh-CN" altLang="en-US" sz="2800" dirty="0" smtClean="0"/>
              <a:t>调速系统的采样频率。</a:t>
            </a:r>
            <a:endParaRPr lang="en-US" altLang="zh-CN" sz="2800" dirty="0" smtClean="0">
              <a:latin typeface="Times New Roman" pitchFamily="18" charset="0"/>
            </a:endParaRPr>
          </a:p>
          <a:p>
            <a:pPr eaLnBrk="1" hangingPunct="1">
              <a:lnSpc>
                <a:spcPct val="80000"/>
              </a:lnSpc>
              <a:spcBef>
                <a:spcPts val="1200"/>
              </a:spcBef>
            </a:pPr>
            <a:r>
              <a:rPr lang="zh-CN" altLang="en-US" sz="2800" dirty="0" smtClean="0"/>
              <a:t>对于电流环来说，电流的采样要与</a:t>
            </a:r>
            <a:r>
              <a:rPr lang="en-US" altLang="zh-CN" sz="2800" dirty="0" smtClean="0"/>
              <a:t>PWM</a:t>
            </a:r>
            <a:r>
              <a:rPr lang="zh-CN" altLang="en-US" sz="2800" dirty="0" smtClean="0"/>
              <a:t>控制保持同步，以便重构的信号恰好是采样信号的平均值。</a:t>
            </a:r>
            <a:endParaRPr lang="zh-CN" altLang="en-US" sz="2800" dirty="0" smtClean="0">
              <a:latin typeface="Times New Roman" pitchFamily="18" charset="0"/>
            </a:endParaRPr>
          </a:p>
          <a:p>
            <a:pPr eaLnBrk="1" hangingPunct="1">
              <a:lnSpc>
                <a:spcPct val="80000"/>
              </a:lnSpc>
              <a:spcBef>
                <a:spcPts val="1200"/>
              </a:spcBef>
            </a:pPr>
            <a:r>
              <a:rPr lang="zh-CN" altLang="en-US" sz="2800" dirty="0" smtClean="0"/>
              <a:t>转速环的采样频率可以按照采样频率的典型取法来确定，即根据闭环系统的带宽来确定，令采样角频率              </a:t>
            </a:r>
            <a:r>
              <a:rPr lang="en-US" altLang="zh-CN" sz="2800" dirty="0" smtClean="0"/>
              <a:t> </a:t>
            </a:r>
            <a:r>
              <a:rPr lang="zh-CN" altLang="en-US" sz="2800" dirty="0" smtClean="0"/>
              <a:t>。</a:t>
            </a:r>
            <a:endParaRPr lang="zh-CN" altLang="en-US" sz="2800" dirty="0" smtClean="0">
              <a:latin typeface="Times New Roman" pitchFamily="18" charset="0"/>
            </a:endParaRPr>
          </a:p>
        </p:txBody>
      </p:sp>
      <p:sp>
        <p:nvSpPr>
          <p:cNvPr id="410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graphicFrame>
        <p:nvGraphicFramePr>
          <p:cNvPr id="4098" name="Object 1"/>
          <p:cNvGraphicFramePr>
            <a:graphicFrameLocks noChangeAspect="1"/>
          </p:cNvGraphicFramePr>
          <p:nvPr>
            <p:extLst>
              <p:ext uri="{D42A27DB-BD31-4B8C-83A1-F6EECF244321}">
                <p14:modId xmlns:p14="http://schemas.microsoft.com/office/powerpoint/2010/main" val="2329404840"/>
              </p:ext>
            </p:extLst>
          </p:nvPr>
        </p:nvGraphicFramePr>
        <p:xfrm>
          <a:off x="2411760" y="5661248"/>
          <a:ext cx="1785938" cy="379413"/>
        </p:xfrm>
        <a:graphic>
          <a:graphicData uri="http://schemas.openxmlformats.org/presentationml/2006/ole">
            <mc:AlternateContent xmlns:mc="http://schemas.openxmlformats.org/markup-compatibility/2006">
              <mc:Choice xmlns:v="urn:schemas-microsoft-com:vml" Requires="v">
                <p:oleObj spid="_x0000_s2080" r:id="rId4" imgW="1079500" imgH="228600" progId="Equation.3">
                  <p:embed/>
                </p:oleObj>
              </mc:Choice>
              <mc:Fallback>
                <p:oleObj r:id="rId4" imgW="1079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5661248"/>
                        <a:ext cx="1785938" cy="379413"/>
                      </a:xfrm>
                      <a:prstGeom prst="rect">
                        <a:avLst/>
                      </a:prstGeom>
                      <a:noFill/>
                      <a:ln>
                        <a:solidFill>
                          <a:srgbClr val="C00000"/>
                        </a:solidFill>
                      </a:ln>
                    </p:spPr>
                  </p:pic>
                </p:oleObj>
              </mc:Fallback>
            </mc:AlternateContent>
          </a:graphicData>
        </a:graphic>
      </p:graphicFrame>
    </p:spTree>
    <p:extLst>
      <p:ext uri="{BB962C8B-B14F-4D97-AF65-F5344CB8AC3E}">
        <p14:creationId xmlns:p14="http://schemas.microsoft.com/office/powerpoint/2010/main" val="118465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9552" y="548680"/>
            <a:ext cx="8162925" cy="641350"/>
          </a:xfrm>
        </p:spPr>
        <p:txBody>
          <a:bodyPr/>
          <a:lstStyle/>
          <a:p>
            <a:pPr eaLnBrk="1" hangingPunct="1"/>
            <a:r>
              <a:rPr lang="en-US" altLang="zh-CN" sz="3600" b="1" dirty="0" smtClean="0">
                <a:latin typeface="Times New Roman" pitchFamily="18" charset="0"/>
              </a:rPr>
              <a:t>5.2</a:t>
            </a:r>
            <a:r>
              <a:rPr lang="zh-CN" altLang="en-US" sz="3600" b="1" dirty="0" smtClean="0">
                <a:latin typeface="Times New Roman" pitchFamily="18" charset="0"/>
              </a:rPr>
              <a:t>　转速检测的数字化</a:t>
            </a:r>
          </a:p>
        </p:txBody>
      </p:sp>
      <p:sp>
        <p:nvSpPr>
          <p:cNvPr id="25603" name="Rectangle 5"/>
          <p:cNvSpPr>
            <a:spLocks noChangeArrowheads="1"/>
          </p:cNvSpPr>
          <p:nvPr/>
        </p:nvSpPr>
        <p:spPr bwMode="auto">
          <a:xfrm>
            <a:off x="0"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25604" name="Rectangle 6"/>
          <p:cNvSpPr>
            <a:spLocks noChangeArrowheads="1"/>
          </p:cNvSpPr>
          <p:nvPr/>
        </p:nvSpPr>
        <p:spPr bwMode="auto">
          <a:xfrm>
            <a:off x="2051050" y="5661025"/>
            <a:ext cx="4519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algn="l" eaLnBrk="1" hangingPunct="1"/>
            <a:r>
              <a:rPr lang="zh-CN" altLang="en-US">
                <a:solidFill>
                  <a:schemeClr val="tx1"/>
                </a:solidFill>
              </a:rPr>
              <a:t>图</a:t>
            </a:r>
            <a:r>
              <a:rPr lang="en-US" altLang="zh-CN">
                <a:solidFill>
                  <a:schemeClr val="tx1"/>
                </a:solidFill>
              </a:rPr>
              <a:t>5-2  </a:t>
            </a:r>
            <a:r>
              <a:rPr lang="zh-CN" altLang="en-US">
                <a:solidFill>
                  <a:schemeClr val="tx1"/>
                </a:solidFill>
              </a:rPr>
              <a:t>增量式旋转编码器示意图 </a:t>
            </a:r>
          </a:p>
        </p:txBody>
      </p:sp>
      <p:pic>
        <p:nvPicPr>
          <p:cNvPr id="25605" name="Picture 7" descr="0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87538"/>
            <a:ext cx="7704137"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472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395288" y="3860800"/>
            <a:ext cx="8424862" cy="2246313"/>
          </a:xfrm>
        </p:spPr>
        <p:txBody>
          <a:bodyPr/>
          <a:lstStyle/>
          <a:p>
            <a:pPr eaLnBrk="1" hangingPunct="1"/>
            <a:r>
              <a:rPr lang="zh-CN" altLang="en-US" smtClean="0">
                <a:latin typeface="Times New Roman" pitchFamily="18" charset="0"/>
              </a:rPr>
              <a:t>增加一对发光与接收装置，使两对发光与接收装置错开光栅节距的</a:t>
            </a:r>
            <a:r>
              <a:rPr lang="en-US" altLang="zh-CN" smtClean="0">
                <a:latin typeface="Times New Roman" pitchFamily="18" charset="0"/>
              </a:rPr>
              <a:t>1/4</a:t>
            </a:r>
            <a:r>
              <a:rPr lang="zh-CN" altLang="en-US" smtClean="0">
                <a:latin typeface="Times New Roman" pitchFamily="18" charset="0"/>
              </a:rPr>
              <a:t>。</a:t>
            </a:r>
          </a:p>
          <a:p>
            <a:pPr eaLnBrk="1" hangingPunct="1"/>
            <a:r>
              <a:rPr lang="zh-CN" altLang="en-US" smtClean="0">
                <a:latin typeface="Times New Roman" pitchFamily="18" charset="0"/>
              </a:rPr>
              <a:t>正转时</a:t>
            </a:r>
            <a:r>
              <a:rPr lang="en-US" altLang="zh-CN" smtClean="0">
                <a:latin typeface="Times New Roman" pitchFamily="18" charset="0"/>
              </a:rPr>
              <a:t>A</a:t>
            </a:r>
            <a:r>
              <a:rPr lang="zh-CN" altLang="en-US" smtClean="0">
                <a:latin typeface="Times New Roman" pitchFamily="18" charset="0"/>
              </a:rPr>
              <a:t>相超前</a:t>
            </a:r>
            <a:r>
              <a:rPr lang="en-US" altLang="zh-CN" smtClean="0">
                <a:latin typeface="Times New Roman" pitchFamily="18" charset="0"/>
              </a:rPr>
              <a:t>B</a:t>
            </a:r>
            <a:r>
              <a:rPr lang="zh-CN" altLang="en-US" smtClean="0">
                <a:latin typeface="Times New Roman" pitchFamily="18" charset="0"/>
              </a:rPr>
              <a:t>相；反转时</a:t>
            </a:r>
            <a:r>
              <a:rPr lang="en-US" altLang="zh-CN" smtClean="0">
                <a:latin typeface="Times New Roman" pitchFamily="18" charset="0"/>
              </a:rPr>
              <a:t>B</a:t>
            </a:r>
            <a:r>
              <a:rPr lang="zh-CN" altLang="en-US" smtClean="0">
                <a:latin typeface="Times New Roman" pitchFamily="18" charset="0"/>
              </a:rPr>
              <a:t>相超前</a:t>
            </a:r>
            <a:r>
              <a:rPr lang="en-US" altLang="zh-CN" smtClean="0">
                <a:latin typeface="Times New Roman" pitchFamily="18" charset="0"/>
              </a:rPr>
              <a:t>A</a:t>
            </a:r>
            <a:r>
              <a:rPr lang="zh-CN" altLang="en-US" smtClean="0">
                <a:latin typeface="Times New Roman" pitchFamily="18" charset="0"/>
              </a:rPr>
              <a:t>相。</a:t>
            </a:r>
          </a:p>
          <a:p>
            <a:pPr eaLnBrk="1" hangingPunct="1"/>
            <a:r>
              <a:rPr lang="zh-CN" altLang="en-US" smtClean="0">
                <a:latin typeface="Times New Roman" pitchFamily="18" charset="0"/>
              </a:rPr>
              <a:t>采用简单的鉴相电路可以分辨出转向。 </a:t>
            </a:r>
          </a:p>
        </p:txBody>
      </p:sp>
      <p:sp>
        <p:nvSpPr>
          <p:cNvPr id="27651" name="Rectangle 5"/>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27652" name="Rectangle 7"/>
          <p:cNvSpPr>
            <a:spLocks noChangeArrowheads="1"/>
          </p:cNvSpPr>
          <p:nvPr/>
        </p:nvSpPr>
        <p:spPr bwMode="auto">
          <a:xfrm>
            <a:off x="-900113" y="458152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eaLnBrk="1" hangingPunct="1"/>
            <a:endParaRPr lang="zh-CN" altLang="en-US"/>
          </a:p>
        </p:txBody>
      </p:sp>
      <p:sp>
        <p:nvSpPr>
          <p:cNvPr id="27653" name="Rectangle 10"/>
          <p:cNvSpPr>
            <a:spLocks noChangeArrowheads="1"/>
          </p:cNvSpPr>
          <p:nvPr/>
        </p:nvSpPr>
        <p:spPr bwMode="auto">
          <a:xfrm>
            <a:off x="1187450" y="1125538"/>
            <a:ext cx="669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itchFamily="18" charset="0"/>
                <a:ea typeface="宋体" pitchFamily="2" charset="-122"/>
              </a:defRPr>
            </a:lvl1pPr>
            <a:lvl2pPr marL="742950" indent="-285750" eaLnBrk="0" hangingPunct="0">
              <a:defRPr kumimoji="1" sz="2400">
                <a:solidFill>
                  <a:srgbClr val="FF3300"/>
                </a:solidFill>
                <a:latin typeface="Times New Roman" pitchFamily="18" charset="0"/>
                <a:ea typeface="宋体" pitchFamily="2" charset="-122"/>
              </a:defRPr>
            </a:lvl2pPr>
            <a:lvl3pPr marL="1143000" indent="-228600" eaLnBrk="0" hangingPunct="0">
              <a:defRPr kumimoji="1" sz="2400">
                <a:solidFill>
                  <a:srgbClr val="FF3300"/>
                </a:solidFill>
                <a:latin typeface="Times New Roman" pitchFamily="18" charset="0"/>
                <a:ea typeface="宋体" pitchFamily="2" charset="-122"/>
              </a:defRPr>
            </a:lvl3pPr>
            <a:lvl4pPr marL="1600200" indent="-228600" eaLnBrk="0" hangingPunct="0">
              <a:defRPr kumimoji="1" sz="2400">
                <a:solidFill>
                  <a:srgbClr val="FF3300"/>
                </a:solidFill>
                <a:latin typeface="Times New Roman" pitchFamily="18" charset="0"/>
                <a:ea typeface="宋体" pitchFamily="2" charset="-122"/>
              </a:defRPr>
            </a:lvl4pPr>
            <a:lvl5pPr marL="2057400" indent="-228600" eaLnBrk="0" hangingPunct="0">
              <a:defRPr kumimoji="1" sz="2400">
                <a:solidFill>
                  <a:srgbClr val="FF3300"/>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FF3300"/>
                </a:solidFill>
                <a:latin typeface="Times New Roman" pitchFamily="18" charset="0"/>
                <a:ea typeface="宋体" pitchFamily="2" charset="-122"/>
              </a:defRPr>
            </a:lvl9pPr>
          </a:lstStyle>
          <a:p>
            <a:pPr algn="l" eaLnBrk="1" hangingPunct="1"/>
            <a:r>
              <a:rPr lang="zh-CN" altLang="en-US">
                <a:solidFill>
                  <a:schemeClr val="tx1"/>
                </a:solidFill>
              </a:rPr>
              <a:t>图</a:t>
            </a:r>
            <a:r>
              <a:rPr lang="en-US" altLang="zh-CN">
                <a:solidFill>
                  <a:schemeClr val="tx1"/>
                </a:solidFill>
              </a:rPr>
              <a:t>5-3  </a:t>
            </a:r>
            <a:r>
              <a:rPr lang="zh-CN" altLang="en-US">
                <a:solidFill>
                  <a:schemeClr val="tx1"/>
                </a:solidFill>
              </a:rPr>
              <a:t>区分旋转方向的</a:t>
            </a:r>
            <a:r>
              <a:rPr lang="en-US" altLang="zh-CN">
                <a:solidFill>
                  <a:schemeClr val="tx1"/>
                </a:solidFill>
              </a:rPr>
              <a:t>A</a:t>
            </a:r>
            <a:r>
              <a:rPr lang="zh-CN" altLang="en-US">
                <a:solidFill>
                  <a:schemeClr val="tx1"/>
                </a:solidFill>
              </a:rPr>
              <a:t>、</a:t>
            </a:r>
            <a:r>
              <a:rPr lang="en-US" altLang="zh-CN">
                <a:solidFill>
                  <a:schemeClr val="tx1"/>
                </a:solidFill>
              </a:rPr>
              <a:t>B</a:t>
            </a:r>
            <a:r>
              <a:rPr lang="zh-CN" altLang="en-US">
                <a:solidFill>
                  <a:schemeClr val="tx1"/>
                </a:solidFill>
              </a:rPr>
              <a:t>两组脉冲序列 </a:t>
            </a:r>
          </a:p>
        </p:txBody>
      </p:sp>
      <p:pic>
        <p:nvPicPr>
          <p:cNvPr id="27654" name="Picture 11" descr="0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2060575"/>
            <a:ext cx="720090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78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9552" y="548680"/>
            <a:ext cx="8162925" cy="641350"/>
          </a:xfrm>
        </p:spPr>
        <p:txBody>
          <a:bodyPr/>
          <a:lstStyle/>
          <a:p>
            <a:pPr eaLnBrk="1" hangingPunct="1"/>
            <a:r>
              <a:rPr lang="en-US" altLang="zh-CN" sz="3600" b="1" dirty="0" smtClean="0">
                <a:latin typeface="Times New Roman" pitchFamily="18" charset="0"/>
              </a:rPr>
              <a:t>5.2.1 </a:t>
            </a:r>
            <a:r>
              <a:rPr lang="zh-CN" altLang="en-US" sz="3600" b="1" dirty="0" smtClean="0">
                <a:latin typeface="Times New Roman" pitchFamily="18" charset="0"/>
              </a:rPr>
              <a:t>常用测速元件</a:t>
            </a:r>
            <a:r>
              <a:rPr lang="en-US" altLang="zh-CN" sz="3600" b="1" dirty="0" smtClean="0">
                <a:latin typeface="Times New Roman" pitchFamily="18" charset="0"/>
              </a:rPr>
              <a:t>-</a:t>
            </a:r>
            <a:r>
              <a:rPr lang="zh-CN" altLang="en-US" sz="3600" b="1" dirty="0" smtClean="0">
                <a:latin typeface="Times New Roman" pitchFamily="18" charset="0"/>
              </a:rPr>
              <a:t>旋转编码器</a:t>
            </a:r>
          </a:p>
        </p:txBody>
      </p:sp>
      <p:sp>
        <p:nvSpPr>
          <p:cNvPr id="26627" name="Rectangle 3"/>
          <p:cNvSpPr>
            <a:spLocks noGrp="1" noChangeArrowheads="1"/>
          </p:cNvSpPr>
          <p:nvPr>
            <p:ph type="body" idx="1"/>
          </p:nvPr>
        </p:nvSpPr>
        <p:spPr/>
        <p:txBody>
          <a:bodyPr/>
          <a:lstStyle/>
          <a:p>
            <a:pPr eaLnBrk="1" hangingPunct="1"/>
            <a:r>
              <a:rPr lang="zh-CN" altLang="en-US" sz="2800" dirty="0" smtClean="0">
                <a:latin typeface="Times New Roman" pitchFamily="18" charset="0"/>
              </a:rPr>
              <a:t>光电式旋转编码器是检测转速或转角的元件，旋转编码器与电动机相连，当电动机转动时，带动编码器旋转，产生转速或转角信号。</a:t>
            </a:r>
          </a:p>
          <a:p>
            <a:pPr eaLnBrk="1" hangingPunct="1"/>
            <a:r>
              <a:rPr lang="zh-CN" altLang="en-US" sz="2800" dirty="0" smtClean="0">
                <a:latin typeface="Times New Roman" pitchFamily="18" charset="0"/>
              </a:rPr>
              <a:t>旋转编码器可分为绝对式和增量式两种。</a:t>
            </a:r>
          </a:p>
          <a:p>
            <a:pPr eaLnBrk="1" hangingPunct="1"/>
            <a:r>
              <a:rPr lang="zh-CN" altLang="en-US" sz="2800" dirty="0" smtClean="0">
                <a:latin typeface="Times New Roman" pitchFamily="18" charset="0"/>
              </a:rPr>
              <a:t>绝对式编码器常用于检测转角。</a:t>
            </a:r>
          </a:p>
          <a:p>
            <a:pPr eaLnBrk="1" hangingPunct="1"/>
            <a:r>
              <a:rPr lang="zh-CN" altLang="en-US" sz="2800" dirty="0" smtClean="0">
                <a:latin typeface="Times New Roman" pitchFamily="18" charset="0"/>
              </a:rPr>
              <a:t>增量式编码器在码盘上均匀地刻制一定数量的光栅，在接收装置的输出端便得到频率与转速成正比的方波脉冲序列，从而可以计算转速。</a:t>
            </a:r>
          </a:p>
        </p:txBody>
      </p:sp>
    </p:spTree>
    <p:extLst>
      <p:ext uri="{BB962C8B-B14F-4D97-AF65-F5344CB8AC3E}">
        <p14:creationId xmlns:p14="http://schemas.microsoft.com/office/powerpoint/2010/main" val="201665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Edgex">
  <a:themeElements>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x">
      <a:majorFont>
        <a:latin typeface="Bookman Old Style"/>
        <a:ea typeface="宋体"/>
        <a:cs typeface=""/>
      </a:majorFont>
      <a:minorFont>
        <a:latin typeface="Palatino Linotyp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x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x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x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x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x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上海大学徐国卿电动汽车新型牵引控制技术1103(2)</Template>
  <TotalTime>27</TotalTime>
  <Words>1386</Words>
  <Application>Microsoft Office PowerPoint</Application>
  <PresentationFormat>全屏显示(4:3)</PresentationFormat>
  <Paragraphs>181</Paragraphs>
  <Slides>34</Slides>
  <Notes>1</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34</vt:i4>
      </vt:variant>
    </vt:vector>
  </HeadingPairs>
  <TitlesOfParts>
    <vt:vector size="40" baseType="lpstr">
      <vt:lpstr>Edgex</vt:lpstr>
      <vt:lpstr>Microsoft Visio 绘图</vt:lpstr>
      <vt:lpstr>Microsoft 公式 3.0</vt:lpstr>
      <vt:lpstr>公式</vt:lpstr>
      <vt:lpstr>Equation</vt:lpstr>
      <vt:lpstr>MathType 6.0 Equation</vt:lpstr>
      <vt:lpstr>PowerPoint 演示文稿</vt:lpstr>
      <vt:lpstr>PowerPoint 演示文稿</vt:lpstr>
      <vt:lpstr>第5章  直流调速系统的数字控制</vt:lpstr>
      <vt:lpstr>电流给定在一个转速控制周期内是保持不变的，控制电压在一个电流控制周期内也是不变的。</vt:lpstr>
      <vt:lpstr>数字控制调速系统的几个主要问题</vt:lpstr>
      <vt:lpstr>5.1 采样频率的选择 </vt:lpstr>
      <vt:lpstr>5.2　转速检测的数字化</vt:lpstr>
      <vt:lpstr>PowerPoint 演示文稿</vt:lpstr>
      <vt:lpstr>5.2.1 常用测速元件-旋转编码器</vt:lpstr>
      <vt:lpstr>5.2.2 数字测速方法的性能指标</vt:lpstr>
      <vt:lpstr>5.2.2 数字测速方法的性能指标</vt:lpstr>
      <vt:lpstr>常用测速方法</vt:lpstr>
      <vt:lpstr>5.2.3  M法测速</vt:lpstr>
      <vt:lpstr>5.2.3  M法测速</vt:lpstr>
      <vt:lpstr>5.2.3  M法测速</vt:lpstr>
      <vt:lpstr>5.2.4  T法测速</vt:lpstr>
      <vt:lpstr>5.2.4  T法测速</vt:lpstr>
      <vt:lpstr>5.2.4  T法测速</vt:lpstr>
      <vt:lpstr>5.2.4  T法测速</vt:lpstr>
      <vt:lpstr>5.2.5 M/T法测速</vt:lpstr>
      <vt:lpstr>PowerPoint 演示文稿</vt:lpstr>
      <vt:lpstr>5.2.5 M/T法测速</vt:lpstr>
      <vt:lpstr>5.2.5 M/T法测速</vt:lpstr>
      <vt:lpstr>5.2.5 M/T法测速-分辨率</vt:lpstr>
      <vt:lpstr>5.2.5 M/T法测速-误差率</vt:lpstr>
      <vt:lpstr>5.3　数字PI调节器</vt:lpstr>
      <vt:lpstr>5.3 数字PI调节器-位置式算法</vt:lpstr>
      <vt:lpstr>5.3 数字PI调节器-增量式算法</vt:lpstr>
      <vt:lpstr>PowerPoint 演示文稿</vt:lpstr>
      <vt:lpstr>数字PI调节器-减小退饱和超调</vt:lpstr>
      <vt:lpstr>5.4数字控制器的设计</vt:lpstr>
      <vt:lpstr>5.4数字控制器的设计</vt:lpstr>
      <vt:lpstr>5.4数字控制器的设计</vt:lpstr>
      <vt:lpstr>5.5  数字控制的PWM可逆直流调速系统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直流调速系统的数字控制</dc:title>
  <dc:creator>Windows 用户</dc:creator>
  <cp:lastModifiedBy>Windows 用户</cp:lastModifiedBy>
  <cp:revision>28</cp:revision>
  <dcterms:created xsi:type="dcterms:W3CDTF">2017-11-21T04:26:15Z</dcterms:created>
  <dcterms:modified xsi:type="dcterms:W3CDTF">2017-11-21T05:20:01Z</dcterms:modified>
</cp:coreProperties>
</file>