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214" d="100"/>
          <a:sy n="214" d="100"/>
        </p:scale>
        <p:origin x="2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9087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white_abstract_20230103/Cover-bg.sv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white_abstract_20230103/Catalog-bg.sv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white_abstract_20230103/Session-bg.sv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white_abstract_20230103/End-bg.sv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557338" y="947738"/>
            <a:ext cx="6125527" cy="1290638"/>
          </a:xfrm>
          <a:prstGeom prst="rect">
            <a:avLst/>
          </a:prstGeom>
          <a:noFill/>
          <a:ln/>
        </p:spPr>
        <p:txBody>
          <a:bodyPr wrap="square" rtlCol="0" anchor="b"/>
          <a:lstStyle/>
          <a:p>
            <a:pPr marL="0" indent="0" algn="ctr">
              <a:buNone/>
            </a:pPr>
            <a:r>
              <a:rPr lang="en-US" sz="3072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基于MIMIC数据集的LLM探索</a:t>
            </a:r>
            <a:endParaRPr lang="en-US" sz="3072" dirty="0"/>
          </a:p>
        </p:txBody>
      </p:sp>
      <p:sp>
        <p:nvSpPr>
          <p:cNvPr id="3" name="Text 1"/>
          <p:cNvSpPr/>
          <p:nvPr/>
        </p:nvSpPr>
        <p:spPr>
          <a:xfrm>
            <a:off x="3600450" y="4200525"/>
            <a:ext cx="1943100" cy="5524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1200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刘典</a:t>
            </a:r>
            <a:endParaRPr lang="en-US" sz="1200" dirty="0"/>
          </a:p>
          <a:p>
            <a:pPr marL="0" indent="0" algn="ctr">
              <a:buNone/>
            </a:pPr>
            <a:r>
              <a:rPr lang="en-US" sz="1200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2023-07-14</a:t>
            </a:r>
            <a:endParaRPr lang="en-US" sz="1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966788"/>
          </a:xfrm>
          <a:prstGeom prst="rect">
            <a:avLst/>
          </a:prstGeom>
          <a:solidFill>
            <a:srgbClr val="062486"/>
          </a:solidFill>
          <a:ln/>
        </p:spPr>
      </p:sp>
      <p:sp>
        <p:nvSpPr>
          <p:cNvPr id="3" name="Text 1"/>
          <p:cNvSpPr/>
          <p:nvPr/>
        </p:nvSpPr>
        <p:spPr>
          <a:xfrm>
            <a:off x="762000" y="204788"/>
            <a:ext cx="7806690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数据库索引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762000" y="1304925"/>
            <a:ext cx="7715250" cy="13716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536" dirty="0">
                <a:solidFill>
                  <a:srgbClr val="646464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similarity(query, k)：将询问的内容传给LLM后，生成一条embedding，把这条embedding和向量数据库中的embedding做相似度处理，得到距离最近的k条embedding并将对应的字符串返回，k值是自己设定的。（pinecone使用近似最近邻搜索算法找到相似的embedding）</a:t>
            </a:r>
            <a:endParaRPr lang="en-US" sz="1536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843338" y="257175"/>
            <a:ext cx="1452563" cy="12430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540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05</a:t>
            </a:r>
            <a:endParaRPr lang="en-US" sz="5400" dirty="0"/>
          </a:p>
        </p:txBody>
      </p:sp>
      <p:sp>
        <p:nvSpPr>
          <p:cNvPr id="3" name="Text 1"/>
          <p:cNvSpPr/>
          <p:nvPr/>
        </p:nvSpPr>
        <p:spPr>
          <a:xfrm>
            <a:off x="1681163" y="2419350"/>
            <a:ext cx="5868353" cy="1676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3840" b="1" dirty="0">
                <a:solidFill>
                  <a:srgbClr val="062486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Prompt</a:t>
            </a:r>
            <a:r>
              <a:rPr lang="zh-CN" altLang="en-US" sz="3840" b="1" dirty="0">
                <a:solidFill>
                  <a:srgbClr val="062486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设计</a:t>
            </a:r>
            <a:endParaRPr lang="en-US" sz="384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966788"/>
          </a:xfrm>
          <a:prstGeom prst="rect">
            <a:avLst/>
          </a:prstGeom>
          <a:solidFill>
            <a:srgbClr val="062486"/>
          </a:solidFill>
          <a:ln/>
        </p:spPr>
      </p:sp>
      <p:sp>
        <p:nvSpPr>
          <p:cNvPr id="3" name="Text 1"/>
          <p:cNvSpPr/>
          <p:nvPr/>
        </p:nvSpPr>
        <p:spPr>
          <a:xfrm>
            <a:off x="762000" y="204788"/>
            <a:ext cx="7806690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Prompt</a:t>
            </a:r>
            <a:r>
              <a:rPr lang="zh-CN" altLang="en-US" sz="240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设计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762000" y="1304925"/>
            <a:ext cx="7715250" cy="17145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536" dirty="0">
                <a:solidFill>
                  <a:srgbClr val="646464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得到了问题和数据库索引的数据后，需要构造prompt让LLM在数据中找到规律，并针对问题进行回答</a:t>
            </a:r>
            <a:endParaRPr lang="en-US" sz="1536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536" dirty="0">
                <a:solidFill>
                  <a:srgbClr val="646464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三种prompt设计方式：sample，COT，TOT</a:t>
            </a:r>
            <a:endParaRPr lang="en-US" sz="1536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536" dirty="0">
                <a:solidFill>
                  <a:srgbClr val="646464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将设计好的prompt就可以让LLM返回相应的答案</a:t>
            </a:r>
            <a:endParaRPr lang="en-US" sz="1536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843338" y="257175"/>
            <a:ext cx="1452563" cy="12430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540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06</a:t>
            </a:r>
            <a:endParaRPr lang="en-US" sz="5400" dirty="0"/>
          </a:p>
        </p:txBody>
      </p:sp>
      <p:sp>
        <p:nvSpPr>
          <p:cNvPr id="3" name="Text 1"/>
          <p:cNvSpPr/>
          <p:nvPr/>
        </p:nvSpPr>
        <p:spPr>
          <a:xfrm>
            <a:off x="1681163" y="2419350"/>
            <a:ext cx="5868353" cy="1676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3840" b="1" dirty="0">
                <a:solidFill>
                  <a:srgbClr val="062486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前/</a:t>
            </a:r>
            <a:r>
              <a:rPr lang="en-US" sz="3840" b="1" dirty="0" err="1">
                <a:solidFill>
                  <a:srgbClr val="062486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后端</a:t>
            </a:r>
            <a:endParaRPr lang="en-US" sz="384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966788"/>
          </a:xfrm>
          <a:prstGeom prst="rect">
            <a:avLst/>
          </a:prstGeom>
          <a:solidFill>
            <a:srgbClr val="062486"/>
          </a:solidFill>
          <a:ln/>
        </p:spPr>
      </p:sp>
      <p:sp>
        <p:nvSpPr>
          <p:cNvPr id="3" name="Text 1"/>
          <p:cNvSpPr/>
          <p:nvPr/>
        </p:nvSpPr>
        <p:spPr>
          <a:xfrm>
            <a:off x="762000" y="204788"/>
            <a:ext cx="7806690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前/</a:t>
            </a:r>
            <a:r>
              <a:rPr lang="en-US" sz="2400" b="1" dirty="0" err="1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后端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762000" y="1304925"/>
            <a:ext cx="7715250" cy="914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536" dirty="0" err="1">
                <a:solidFill>
                  <a:srgbClr val="646464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前端界面</a:t>
            </a:r>
            <a:endParaRPr lang="en-US" sz="1536" dirty="0">
              <a:solidFill>
                <a:srgbClr val="646464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algn="l">
              <a:lnSpc>
                <a:spcPct val="150000"/>
              </a:lnSpc>
              <a:buSzPct val="100000"/>
            </a:pPr>
            <a:endParaRPr lang="en-US" sz="1536" dirty="0">
              <a:solidFill>
                <a:srgbClr val="646464"/>
              </a:solidFill>
              <a:latin typeface="Noto Sans SC" pitchFamily="34" charset="0"/>
              <a:ea typeface="Noto Sans SC" pitchFamily="34" charset="-122"/>
            </a:endParaRPr>
          </a:p>
          <a:p>
            <a:pPr algn="l">
              <a:lnSpc>
                <a:spcPct val="150000"/>
              </a:lnSpc>
              <a:buSzPct val="100000"/>
            </a:pPr>
            <a:endParaRPr lang="en-US" sz="1536" dirty="0">
              <a:solidFill>
                <a:srgbClr val="646464"/>
              </a:solidFill>
              <a:latin typeface="Noto Sans SC" pitchFamily="34" charset="0"/>
              <a:ea typeface="Noto Sans SC" pitchFamily="34" charset="-122"/>
            </a:endParaRPr>
          </a:p>
          <a:p>
            <a:pPr algn="l">
              <a:lnSpc>
                <a:spcPct val="150000"/>
              </a:lnSpc>
              <a:buSzPct val="100000"/>
            </a:pPr>
            <a:endParaRPr lang="en-US" sz="1536" dirty="0">
              <a:solidFill>
                <a:srgbClr val="646464"/>
              </a:solidFill>
              <a:latin typeface="Noto Sans SC" pitchFamily="34" charset="0"/>
              <a:ea typeface="Noto Sans SC" pitchFamily="34" charset="-122"/>
            </a:endParaRPr>
          </a:p>
          <a:p>
            <a:pPr algn="l">
              <a:lnSpc>
                <a:spcPct val="150000"/>
              </a:lnSpc>
              <a:buSzPct val="100000"/>
            </a:pPr>
            <a:endParaRPr lang="en-US" sz="1536" dirty="0">
              <a:solidFill>
                <a:srgbClr val="646464"/>
              </a:solidFill>
              <a:latin typeface="Noto Sans SC" pitchFamily="34" charset="0"/>
              <a:ea typeface="Noto Sans SC" pitchFamily="34" charset="-122"/>
            </a:endParaRPr>
          </a:p>
          <a:p>
            <a:pPr algn="l">
              <a:lnSpc>
                <a:spcPct val="150000"/>
              </a:lnSpc>
              <a:buSzPct val="100000"/>
            </a:pPr>
            <a:endParaRPr lang="en-US" sz="1536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endParaRPr lang="en-US" sz="1536" dirty="0">
              <a:solidFill>
                <a:srgbClr val="646464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endParaRPr lang="en-US" sz="1536" dirty="0">
              <a:solidFill>
                <a:srgbClr val="646464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endParaRPr lang="en-US" sz="1536" dirty="0">
              <a:solidFill>
                <a:srgbClr val="646464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536" dirty="0" err="1">
                <a:solidFill>
                  <a:srgbClr val="646464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后端使用python中的FastAPI</a:t>
            </a:r>
            <a:endParaRPr lang="en-US" sz="1536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6CE351C-8616-F9D3-C3FE-92792C1299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660610"/>
            <a:ext cx="5597913" cy="289985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4C17934-1465-E4C9-45A1-D0AF64F28C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304925"/>
            <a:ext cx="9144000" cy="35115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871788" y="1614488"/>
            <a:ext cx="3395663" cy="5524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2400" b="1" dirty="0">
                <a:solidFill>
                  <a:srgbClr val="4168E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THE END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2871788" y="2057400"/>
            <a:ext cx="3395663" cy="103346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450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THANKS</a:t>
            </a:r>
            <a:endParaRPr lang="en-US" sz="45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143250" y="685800"/>
            <a:ext cx="5091113" cy="8286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3600" b="1" dirty="0">
                <a:solidFill>
                  <a:srgbClr val="062486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CONTENTS </a:t>
            </a:r>
            <a:endParaRPr lang="en-US" sz="3600" dirty="0"/>
          </a:p>
        </p:txBody>
      </p:sp>
      <p:sp>
        <p:nvSpPr>
          <p:cNvPr id="3" name="Text 1"/>
          <p:cNvSpPr/>
          <p:nvPr/>
        </p:nvSpPr>
        <p:spPr>
          <a:xfrm>
            <a:off x="3376613" y="1604963"/>
            <a:ext cx="5119688" cy="270033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472" dirty="0">
                <a:solidFill>
                  <a:srgbClr val="062486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数据预处理</a:t>
            </a:r>
            <a:endParaRPr lang="en-US" sz="1472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472" dirty="0">
                <a:solidFill>
                  <a:srgbClr val="062486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相关知识</a:t>
            </a:r>
            <a:endParaRPr lang="en-US" sz="1472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472" dirty="0">
                <a:solidFill>
                  <a:srgbClr val="062486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向量化&amp;amp;数据存储</a:t>
            </a:r>
            <a:endParaRPr lang="en-US" sz="1472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472" dirty="0">
                <a:solidFill>
                  <a:srgbClr val="062486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数据库索引</a:t>
            </a:r>
            <a:endParaRPr lang="en-US" sz="1472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472" dirty="0">
                <a:solidFill>
                  <a:srgbClr val="062486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prompt构建</a:t>
            </a:r>
            <a:endParaRPr lang="en-US" sz="1472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472" dirty="0">
                <a:solidFill>
                  <a:srgbClr val="062486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前后端</a:t>
            </a:r>
            <a:endParaRPr lang="en-US" sz="1472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843338" y="257175"/>
            <a:ext cx="1452563" cy="12430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540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01</a:t>
            </a:r>
            <a:endParaRPr lang="en-US" sz="5400" dirty="0"/>
          </a:p>
        </p:txBody>
      </p:sp>
      <p:sp>
        <p:nvSpPr>
          <p:cNvPr id="3" name="Text 1"/>
          <p:cNvSpPr/>
          <p:nvPr/>
        </p:nvSpPr>
        <p:spPr>
          <a:xfrm>
            <a:off x="1681163" y="2419350"/>
            <a:ext cx="5868353" cy="1676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3840" b="1" dirty="0">
                <a:solidFill>
                  <a:srgbClr val="062486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数据预处理</a:t>
            </a:r>
            <a:endParaRPr lang="en-US" sz="384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966788"/>
          </a:xfrm>
          <a:prstGeom prst="rect">
            <a:avLst/>
          </a:prstGeom>
          <a:solidFill>
            <a:srgbClr val="062486"/>
          </a:solidFill>
          <a:ln/>
        </p:spPr>
      </p:sp>
      <p:sp>
        <p:nvSpPr>
          <p:cNvPr id="3" name="Text 1"/>
          <p:cNvSpPr/>
          <p:nvPr/>
        </p:nvSpPr>
        <p:spPr>
          <a:xfrm>
            <a:off x="762000" y="204788"/>
            <a:ext cx="7806690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数据预处理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761999" y="1304925"/>
            <a:ext cx="8163437" cy="24003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536" dirty="0">
                <a:solidFill>
                  <a:srgbClr val="646464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在MIMIC数据集中，有多个CSV文件</a:t>
            </a:r>
            <a:endParaRPr lang="en-US" sz="1536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536" dirty="0">
                <a:solidFill>
                  <a:srgbClr val="646464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使用langchain中的CSVLoader将文件进行读入和转换</a:t>
            </a:r>
            <a:endParaRPr lang="en-US" sz="1536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536" dirty="0">
                <a:solidFill>
                  <a:srgbClr val="646464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在一般的数据处理中，为避免一块数据过大，超出LLM的输入限制，需要对已经读入的文本进行文本分割处理。但在MIMIC数据集中，在读入时CSVLoader会先按行分割，而且一行的文本不算长，为保持数据的整体性，这里不过多进行分割处理</a:t>
            </a:r>
            <a:endParaRPr lang="en-US" sz="1536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ED5E51F-CADE-1897-C6E0-3226D5EB8E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208" y="3064826"/>
            <a:ext cx="7340314" cy="207867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843338" y="257175"/>
            <a:ext cx="1452563" cy="12430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540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02</a:t>
            </a:r>
            <a:endParaRPr lang="en-US" sz="5400" dirty="0"/>
          </a:p>
        </p:txBody>
      </p:sp>
      <p:sp>
        <p:nvSpPr>
          <p:cNvPr id="3" name="Text 1"/>
          <p:cNvSpPr/>
          <p:nvPr/>
        </p:nvSpPr>
        <p:spPr>
          <a:xfrm>
            <a:off x="1681163" y="2419350"/>
            <a:ext cx="5868353" cy="1676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3840" b="1" dirty="0">
                <a:solidFill>
                  <a:srgbClr val="062486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相关知识</a:t>
            </a:r>
            <a:endParaRPr lang="en-US" sz="384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966788"/>
          </a:xfrm>
          <a:prstGeom prst="rect">
            <a:avLst/>
          </a:prstGeom>
          <a:solidFill>
            <a:srgbClr val="062486"/>
          </a:solidFill>
          <a:ln/>
        </p:spPr>
      </p:sp>
      <p:sp>
        <p:nvSpPr>
          <p:cNvPr id="3" name="Text 1"/>
          <p:cNvSpPr/>
          <p:nvPr/>
        </p:nvSpPr>
        <p:spPr>
          <a:xfrm>
            <a:off x="762000" y="204788"/>
            <a:ext cx="7806690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相关知识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762000" y="1304925"/>
            <a:ext cx="7715250" cy="34290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536" dirty="0">
                <a:solidFill>
                  <a:srgbClr val="646464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在自然语言处理（NLP）中，"token"通常指的是文本的一个单元，例如单词、字符或子词</a:t>
            </a:r>
            <a:endParaRPr lang="en-US" sz="1536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536" dirty="0">
                <a:solidFill>
                  <a:srgbClr val="646464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"embedding"是一种将离散型变量（如单词、短语或整个文档）转换为连续的向量表示的技术。这些向量通常存在于较低维度的空间中，而且具有一定的语义属性：语义上相似的对象在向量空间中也相互靠近。</a:t>
            </a:r>
            <a:endParaRPr lang="en-US" sz="1536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536" dirty="0">
                <a:solidFill>
                  <a:srgbClr val="646464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在LLM处理文本过程中，这一串文本会被分成成多个token，每个token都会转化成一个高维向量，将这些向量输入到神经网络后，这个网络会根据每个token的一系列信息（如token的位置，上下文信息等）输出一组embedding向量，该向量表示输入文本的向量。</a:t>
            </a:r>
            <a:endParaRPr lang="en-US" sz="1536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843338" y="257175"/>
            <a:ext cx="1452563" cy="12430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540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03</a:t>
            </a:r>
            <a:endParaRPr lang="en-US" sz="5400" dirty="0"/>
          </a:p>
        </p:txBody>
      </p:sp>
      <p:sp>
        <p:nvSpPr>
          <p:cNvPr id="3" name="Text 1"/>
          <p:cNvSpPr/>
          <p:nvPr/>
        </p:nvSpPr>
        <p:spPr>
          <a:xfrm>
            <a:off x="1681163" y="2419350"/>
            <a:ext cx="5868353" cy="1676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zh-CN" altLang="en-US" sz="3840" b="1" dirty="0">
                <a:solidFill>
                  <a:srgbClr val="062486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数据</a:t>
            </a:r>
            <a:r>
              <a:rPr lang="en-US" sz="3840" b="1" dirty="0" err="1">
                <a:solidFill>
                  <a:srgbClr val="062486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向量化&amp;数据存储</a:t>
            </a:r>
            <a:endParaRPr lang="en-US" sz="384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966788"/>
          </a:xfrm>
          <a:prstGeom prst="rect">
            <a:avLst/>
          </a:prstGeom>
          <a:solidFill>
            <a:srgbClr val="062486"/>
          </a:solidFill>
          <a:ln/>
        </p:spPr>
      </p:sp>
      <p:sp>
        <p:nvSpPr>
          <p:cNvPr id="3" name="Text 1"/>
          <p:cNvSpPr/>
          <p:nvPr/>
        </p:nvSpPr>
        <p:spPr>
          <a:xfrm>
            <a:off x="762000" y="204788"/>
            <a:ext cx="7806690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zh-CN" altLang="en-US" sz="240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数据</a:t>
            </a:r>
            <a:r>
              <a:rPr lang="en-US" sz="2400" b="1" dirty="0" err="1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向量化&amp;数据存储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762000" y="1304925"/>
            <a:ext cx="7715250" cy="19431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536" dirty="0">
                <a:solidFill>
                  <a:srgbClr val="646464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向量化需要LLM协助，即把文本传给LLM后，LLM会返回固定长度的embedding。（openai是1536，hugging face all-mpnet-base-v2是768）</a:t>
            </a:r>
            <a:endParaRPr lang="en-US" sz="1536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536" dirty="0">
                <a:solidFill>
                  <a:srgbClr val="646464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upsert(text, embedding)：按照每条text和每条embedding对应的形式更新在向量数据库中（更新数据库，pinecone是云存储，用chorma12M的文件，存储好大概需要1g）</a:t>
            </a:r>
            <a:endParaRPr lang="en-US" sz="1536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89755DF-2B37-0078-960B-9EDCFE09E5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4007" y="2738081"/>
            <a:ext cx="6922676" cy="236093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843338" y="257175"/>
            <a:ext cx="1452563" cy="12430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540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04</a:t>
            </a:r>
            <a:endParaRPr lang="en-US" sz="5400" dirty="0"/>
          </a:p>
        </p:txBody>
      </p:sp>
      <p:sp>
        <p:nvSpPr>
          <p:cNvPr id="3" name="Text 1"/>
          <p:cNvSpPr/>
          <p:nvPr/>
        </p:nvSpPr>
        <p:spPr>
          <a:xfrm>
            <a:off x="1681163" y="2419350"/>
            <a:ext cx="5868353" cy="1676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3840" b="1" dirty="0">
                <a:solidFill>
                  <a:srgbClr val="062486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数据库索引</a:t>
            </a:r>
            <a:endParaRPr lang="en-US" sz="384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268</Words>
  <Application>Microsoft Office PowerPoint</Application>
  <PresentationFormat>全屏显示(16:9)</PresentationFormat>
  <Paragraphs>67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Noto Sans SC</vt:lpstr>
      <vt:lpstr>等线</vt:lpstr>
      <vt:lpstr>Arial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基于MIMIC数据集的LLM探索</dc:title>
  <dc:subject/>
  <dc:creator>刘典</dc:creator>
  <cp:lastModifiedBy>M17254</cp:lastModifiedBy>
  <cp:revision>3</cp:revision>
  <dcterms:created xsi:type="dcterms:W3CDTF">2023-07-14T09:32:09Z</dcterms:created>
  <dcterms:modified xsi:type="dcterms:W3CDTF">2023-07-14T10:54:09Z</dcterms:modified>
</cp:coreProperties>
</file>