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2" r:id="rId3"/>
    <p:sldId id="263" r:id="rId4"/>
    <p:sldId id="264" r:id="rId5"/>
    <p:sldId id="266" r:id="rId6"/>
    <p:sldId id="274" r:id="rId7"/>
    <p:sldId id="268" r:id="rId8"/>
    <p:sldId id="276" r:id="rId9"/>
    <p:sldId id="265" r:id="rId10"/>
    <p:sldId id="269" r:id="rId11"/>
    <p:sldId id="288" r:id="rId12"/>
    <p:sldId id="270" r:id="rId13"/>
    <p:sldId id="271" r:id="rId14"/>
    <p:sldId id="272" r:id="rId15"/>
    <p:sldId id="273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8"/>
    <p:restoredTop sz="99694" autoAdjust="0"/>
  </p:normalViewPr>
  <p:slideViewPr>
    <p:cSldViewPr snapToGrid="0" snapToObjects="1">
      <p:cViewPr varScale="1">
        <p:scale>
          <a:sx n="85" d="100"/>
          <a:sy n="85" d="100"/>
        </p:scale>
        <p:origin x="7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MSiA</a:t>
            </a:r>
            <a:r>
              <a:rPr lang="en-US" sz="4000" b="1" dirty="0" smtClean="0">
                <a:solidFill>
                  <a:schemeClr val="bg1"/>
                </a:solidFill>
              </a:rPr>
              <a:t> 401 </a:t>
            </a:r>
            <a:r>
              <a:rPr lang="en-US" sz="4000" b="1" dirty="0">
                <a:solidFill>
                  <a:schemeClr val="bg1"/>
                </a:solidFill>
              </a:rPr>
              <a:t>Predictive Analytics-I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5: Multiple Linear Regression: Shrinkage and Dimension Reduction Methods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Ajit</a:t>
            </a:r>
            <a:r>
              <a:rPr lang="en-US" dirty="0">
                <a:solidFill>
                  <a:schemeClr val="bg1"/>
                </a:solidFill>
              </a:rPr>
              <a:t> C. Tamhane</a:t>
            </a:r>
          </a:p>
        </p:txBody>
      </p:sp>
    </p:spTree>
    <p:extLst>
      <p:ext uri="{BB962C8B-B14F-4D97-AF65-F5344CB8AC3E}">
        <p14:creationId xmlns:p14="http://schemas.microsoft.com/office/powerpoint/2010/main" val="238380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A7832D-5351-4244-810C-4DD4955EDF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400" b="1" dirty="0"/>
                  <a:t>Choice of the Tuning Parameter </a:t>
                </a:r>
                <a14:m>
                  <m:oMath xmlns:m="http://schemas.openxmlformats.org/officeDocument/2006/math">
                    <m:r>
                      <a:rPr lang="en-US" altLang="zh-CN" sz="34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A7832D-5351-4244-810C-4DD4955ED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6524"/>
                <a:ext cx="8229600" cy="4799639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u="sng" dirty="0" smtClean="0"/>
                  <a:t>Ridge/Lasso </a:t>
                </a:r>
                <a:r>
                  <a:rPr lang="en-US" sz="2400" u="sng" dirty="0"/>
                  <a:t>trace method</a:t>
                </a:r>
                <a:r>
                  <a:rPr lang="en-US" sz="2400" dirty="0"/>
                  <a:t>: 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sz="2400" dirty="0"/>
                  <a:t>vs.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sz="2400" dirty="0"/>
                  <a:t>vs.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choose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which </a:t>
                </a:r>
                <a:r>
                  <a:rPr lang="en-US" sz="2400" dirty="0" smtClean="0"/>
                  <a:t>all the </a:t>
                </a:r>
                <a:r>
                  <a:rPr lang="en-US" sz="2400" dirty="0"/>
                  <a:t>plots </a:t>
                </a:r>
                <a:r>
                  <a:rPr lang="en-US" sz="2400" dirty="0" smtClean="0"/>
                  <a:t>stabilize.</a:t>
                </a:r>
              </a:p>
              <a:p>
                <a:pPr marL="0" lvl="0" indent="0">
                  <a:buNone/>
                </a:pPr>
                <a:r>
                  <a:rPr lang="en-US" sz="2400" dirty="0" smtClean="0"/>
                  <a:t>    	This method is not objective: difficult to judge at which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 the 	plots stabilize if they stabilize at all. Also the plots may not 	stabilize at the same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lvl="0"/>
                <a:r>
                  <a:rPr lang="en-US" sz="2400" u="sng" dirty="0"/>
                  <a:t>Cross-validation (CV) method</a:t>
                </a:r>
                <a:r>
                  <a:rPr lang="en-US" sz="2400" dirty="0"/>
                  <a:t>: Uses 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u="sng" dirty="0"/>
                  <a:t>-fold cross validation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 smtClean="0"/>
                  <a:t>Split </a:t>
                </a:r>
                <a:r>
                  <a:rPr lang="en-US" sz="2400" dirty="0"/>
                  <a:t>the data randomly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subsets. </a:t>
                </a:r>
              </a:p>
              <a:p>
                <a:pPr lvl="1"/>
                <a:r>
                  <a:rPr lang="en-US" sz="2400" dirty="0"/>
                  <a:t>Pick one subset as the test set and other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subsets as the training set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6524"/>
                <a:ext cx="8229600" cy="4799639"/>
              </a:xfrm>
              <a:blipFill>
                <a:blip r:embed="rId3"/>
                <a:stretch>
                  <a:fillRect l="-1111" t="-50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74638"/>
                <a:ext cx="8402595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Choice of the Tuning Parameter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74638"/>
                <a:ext cx="8402595" cy="1143000"/>
              </a:xfrm>
              <a:blipFill>
                <a:blip r:embed="rId2"/>
                <a:stretch>
                  <a:fillRect l="-166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400" dirty="0"/>
                  <a:t>Choose a grid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-values. 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For </a:t>
                </a:r>
                <a:r>
                  <a:rPr lang="en-US" sz="2400" dirty="0"/>
                  <a:t>a given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in the grid, fit a </a:t>
                </a:r>
                <a:r>
                  <a:rPr lang="en-US" sz="2400" dirty="0" smtClean="0"/>
                  <a:t>ridge or lasso </a:t>
                </a:r>
                <a:r>
                  <a:rPr lang="en-US" sz="2400" dirty="0"/>
                  <a:t>regression model on the training set and calculate its MSE on the test set. Repeat this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subsets.</a:t>
                </a:r>
              </a:p>
              <a:p>
                <a:pPr lvl="1"/>
                <a:r>
                  <a:rPr lang="en-US" sz="2400" dirty="0"/>
                  <a:t>Draw random splits of the data into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random </a:t>
                </a:r>
                <a:r>
                  <a:rPr lang="en-US" sz="2400" dirty="0"/>
                  <a:t>subsets and repeat. Calculate the mean and SD of the MSEs for all random splits.</a:t>
                </a:r>
              </a:p>
              <a:p>
                <a:pPr lvl="1"/>
                <a:r>
                  <a:rPr lang="en-US" sz="2400" dirty="0"/>
                  <a:t>Repeat for all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-values in the grid. Plot mean MSEs vs.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with 1 SD error bars.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4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/>
              <a:t>Hald</a:t>
            </a:r>
            <a:r>
              <a:rPr lang="en-US" sz="3400" b="1" dirty="0"/>
              <a:t> Cement Data: R Script for Ridge Regression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3371-5391-9D4E-B25F-F7558371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cement=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("c:/data/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cement.csv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y=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cement$y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x=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y~.,cement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y, alpha=0,lambda=seq(0,5,0.0001))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(123456789)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cv.glmnet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y, alpha=0, lambda=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(0,5,0.001), 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nfold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lambdaridge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ridgecv$lambda.min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lambdaridge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0.563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/>
              <a:t>Hald</a:t>
            </a:r>
            <a:r>
              <a:rPr lang="en-US" sz="3400" b="1" dirty="0"/>
              <a:t> Cement Data: R Script for Ridge Regression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3371-5391-9D4E-B25F-F7558371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ridgefit,xvar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="lambda", main="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Ridge Regression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="l",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=expression("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log_lambda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(h=0);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(v=log(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ridgecv$lambda.min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ridgecv$lambda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ridgecv$lambda.min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small.lambda.betas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ridgecv$glmnet.fit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)[,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small.lambda.betas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</a:t>
            </a:r>
            <a:r>
              <a:rPr lang="zh-CN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</a:t>
            </a:r>
            <a:r>
              <a:rPr lang="zh-CN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</a:t>
            </a:r>
            <a:r>
              <a:rPr lang="zh-CN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</a:t>
            </a:r>
            <a:r>
              <a:rPr lang="zh-CN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x3   </a:t>
            </a:r>
            <a:r>
              <a:rPr lang="zh-CN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x4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85.4819340   0.0000000   1.2175599   0.2886873  -0.2012739  -0.3558764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/>
              <a:t>Hald</a:t>
            </a:r>
            <a:r>
              <a:rPr lang="en-US" sz="3400" b="1" dirty="0"/>
              <a:t> Cement Data: Ridge Trace Plot</a:t>
            </a:r>
            <a:endParaRPr lang="en-US" sz="3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602F9F-B371-754A-BEE5-3E35D943F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878" y="1149196"/>
            <a:ext cx="5263759" cy="52637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6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A7832D-5351-4244-810C-4DD4955EDF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400" b="1" dirty="0" err="1"/>
                  <a:t>Hald</a:t>
                </a:r>
                <a:r>
                  <a:rPr lang="en-US" sz="3400" b="1" dirty="0"/>
                  <a:t> Cement Data: MSE </a:t>
                </a:r>
                <a:r>
                  <a:rPr lang="en-US" sz="3400" b="1" dirty="0" smtClean="0"/>
                  <a:t>Plot for Choosing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400" dirty="0" smtClean="0"/>
                  <a:t> </a:t>
                </a:r>
                <a:r>
                  <a:rPr lang="en-US" sz="3400" b="1" dirty="0" smtClean="0"/>
                  <a:t>for Ridge Regression</a:t>
                </a:r>
                <a:endParaRPr lang="en-US" sz="3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A7832D-5351-4244-810C-4DD4955ED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15" t="-2128" r="-2000" b="-1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A7F2DF-2F27-D541-8E64-C1EE5A485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6790" y="1003610"/>
            <a:ext cx="5367875" cy="5367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/>
              <a:t>Hald</a:t>
            </a:r>
            <a:r>
              <a:rPr lang="en-US" sz="3400" b="1" dirty="0"/>
              <a:t> Cement Data: Lasso Trace Plot</a:t>
            </a:r>
            <a:r>
              <a:rPr lang="en-US" sz="34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E22C0F-2421-004E-9AAF-3791BD562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86" y="1136075"/>
            <a:ext cx="5281036" cy="52810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A7832D-5351-4244-810C-4DD4955EDF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400" b="1" dirty="0"/>
                  <a:t>Hald Cement Data: MSE Plot for Choosing 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400" dirty="0"/>
                  <a:t> </a:t>
                </a:r>
                <a:r>
                  <a:rPr lang="en-US" sz="3400" b="1" dirty="0"/>
                  <a:t>for </a:t>
                </a:r>
                <a:r>
                  <a:rPr lang="en-US" sz="3400" b="1" dirty="0" smtClean="0"/>
                  <a:t>Lasso </a:t>
                </a:r>
                <a:r>
                  <a:rPr lang="en-US" sz="3400" b="1" dirty="0"/>
                  <a:t>Regression</a:t>
                </a:r>
                <a:endParaRPr lang="en-US" sz="3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A7832D-5351-4244-810C-4DD4955ED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15" t="-2128" r="-2000" b="-1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9B674-31D8-4542-8D28-0CC36923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0078" y="1146876"/>
            <a:ext cx="5248228" cy="52482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/>
              <a:t>Hald</a:t>
            </a:r>
            <a:r>
              <a:rPr lang="en-US" sz="3400" b="1" dirty="0"/>
              <a:t> Cement Data: R Script for Lasso Regression</a:t>
            </a:r>
            <a:r>
              <a:rPr lang="en-US" sz="3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3371-5391-9D4E-B25F-F7558371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cement=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("c:/data/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cement.csv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y=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cement$y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x=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model.matrix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y~.,cement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y, alpha=1,lambda=seq(0,5,0.0001))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(123456789)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cv.glmnet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y, alpha=1,lambda=seq(0,5,0.001),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lambdalasso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lassocv$lambda.min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lambdalasso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0.475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/>
              <a:t>Hald</a:t>
            </a:r>
            <a:r>
              <a:rPr lang="en-US" sz="3400" b="1" dirty="0"/>
              <a:t> Cement Data: R Script for Lasso Regression</a:t>
            </a:r>
            <a:r>
              <a:rPr lang="en-US" sz="34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3371-5391-9D4E-B25F-F7558371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lassofit,xvar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="lambda", main="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Lasso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",type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="l",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=expression("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log_lambda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(h=0);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(v=log(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lassocv$lambda.min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lassocv$lambda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lassocv$lambda.min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small.lambda.betas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lassocv$glmnet.fit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)[,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small.lambda.index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small.lambda.betas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(Intercept)(Intercept)          x1         </a:t>
            </a:r>
            <a:r>
              <a:rPr lang="zh-CN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x3          x4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72.9686274   0.0000000   1.3845859   0.3959175   0.0000000  -0.2313881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7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Methods to Address </a:t>
            </a:r>
            <a:r>
              <a:rPr lang="en-US" sz="3400" b="1" dirty="0" err="1"/>
              <a:t>Multicollineariy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3371-5391-9D4E-B25F-F7558371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Shrinkage Estimation</a:t>
            </a:r>
          </a:p>
          <a:p>
            <a:pPr lvl="1"/>
            <a:r>
              <a:rPr lang="en-US" sz="2600" dirty="0"/>
              <a:t>Ridge Regression</a:t>
            </a:r>
          </a:p>
          <a:p>
            <a:pPr lvl="1"/>
            <a:r>
              <a:rPr lang="en-US" sz="2600" dirty="0"/>
              <a:t>Lasso Regression</a:t>
            </a:r>
          </a:p>
          <a:p>
            <a:pPr lvl="0"/>
            <a:r>
              <a:rPr lang="en-US" sz="2600" dirty="0"/>
              <a:t>Dimension Reduction Methods</a:t>
            </a:r>
          </a:p>
          <a:p>
            <a:pPr lvl="1"/>
            <a:r>
              <a:rPr lang="en-US" sz="2600" dirty="0"/>
              <a:t>Principal Components Regression</a:t>
            </a:r>
          </a:p>
          <a:p>
            <a:pPr lvl="1"/>
            <a:r>
              <a:rPr lang="en-US" sz="2600" dirty="0"/>
              <a:t>Partial 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Principal Components Regression (PCR)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500" u="sng" dirty="0"/>
                  <a:t>Principal components (PCs)</a:t>
                </a:r>
                <a:r>
                  <a:rPr lang="en-US" sz="2500" dirty="0"/>
                  <a:t>: Reduce the dimensionality of the </a:t>
                </a:r>
                <a14:m>
                  <m:oMath xmlns:m="http://schemas.openxmlformats.org/officeDocument/2006/math">
                    <m:r>
                      <a:rPr lang="en-US" altLang="zh-CN" sz="25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’s by extracting a few linear combinations that capture most of the variation in them</a:t>
                </a:r>
                <a:r>
                  <a:rPr lang="en-US" altLang="zh-CN" sz="2500" dirty="0"/>
                  <a:t>.</a:t>
                </a:r>
                <a:endParaRPr lang="en-US" sz="2500" dirty="0"/>
              </a:p>
              <a:p>
                <a:pPr lvl="0"/>
                <a:r>
                  <a:rPr lang="en-US" sz="2500" dirty="0"/>
                  <a:t>The PCs can be ordered in terms of the amount of variation they capture from the original </a:t>
                </a:r>
                <a14:m>
                  <m:oMath xmlns:m="http://schemas.openxmlformats.org/officeDocument/2006/math">
                    <m:r>
                      <a:rPr lang="en-US" sz="25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/>
                  <a:t>’s. They are mutually orthogonal.</a:t>
                </a:r>
              </a:p>
              <a:p>
                <a:pPr lvl="0"/>
                <a:r>
                  <a:rPr lang="en-US" sz="2500" dirty="0"/>
                  <a:t>PCR performs multiple regression on the first few PCs. Obviates the multicollinearity problem.</a:t>
                </a:r>
              </a:p>
              <a:p>
                <a:pPr lvl="0"/>
                <a:r>
                  <a:rPr lang="en-US" sz="2500" dirty="0"/>
                  <a:t>The PCs are often not readily interpretable, but the PCR model can be </a:t>
                </a:r>
                <a:r>
                  <a:rPr lang="en-US" sz="2500" dirty="0" smtClean="0"/>
                  <a:t>re-expressed </a:t>
                </a:r>
                <a:r>
                  <a:rPr lang="en-US" sz="2500" dirty="0"/>
                  <a:t>in terms of the original predictors.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1037" t="-1036" r="-2148" b="-7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Partial Least Squares (PLS)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6689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600" dirty="0" smtClean="0"/>
                  <a:t>PLS is similar to PCR but while PCR uses the PCs </a:t>
                </a:r>
                <a:r>
                  <a:rPr lang="en-US" sz="2600" dirty="0"/>
                  <a:t>that capture most of the variance a</a:t>
                </a:r>
                <a:r>
                  <a:rPr lang="en-US" sz="2600" dirty="0" smtClean="0"/>
                  <a:t>mong </a:t>
                </a:r>
                <a:r>
                  <a:rPr lang="en-US" sz="2600" dirty="0"/>
                  <a:t>the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’s </a:t>
                </a:r>
                <a:r>
                  <a:rPr lang="en-US" sz="2600" dirty="0" smtClean="0"/>
                  <a:t>, </a:t>
                </a:r>
                <a:r>
                  <a:rPr lang="en-US" sz="2600" dirty="0"/>
                  <a:t>PLS </a:t>
                </a:r>
                <a:r>
                  <a:rPr lang="en-US" sz="2600" dirty="0" smtClean="0"/>
                  <a:t>uses the linear combinations of </a:t>
                </a:r>
                <a:r>
                  <a:rPr lang="en-US" sz="2600" dirty="0"/>
                  <a:t>the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 smtClean="0"/>
                  <a:t>’s that also maximize the </a:t>
                </a:r>
                <a:r>
                  <a:rPr lang="en-US" sz="2600" dirty="0" err="1" smtClean="0"/>
                  <a:t>covariances</a:t>
                </a:r>
                <a:r>
                  <a:rPr lang="en-US" sz="2600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lvl="0"/>
                <a:r>
                  <a:rPr lang="en-US" sz="2600" dirty="0"/>
                  <a:t>Such linear combinations of the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 smtClean="0"/>
                  <a:t>’s are called  </a:t>
                </a:r>
                <a:r>
                  <a:rPr lang="en-US" sz="2600" u="sng" dirty="0" smtClean="0"/>
                  <a:t>latent </a:t>
                </a:r>
                <a:r>
                  <a:rPr lang="en-US" sz="2600" u="sng" dirty="0"/>
                  <a:t>vectors (LVs</a:t>
                </a:r>
                <a:r>
                  <a:rPr lang="en-US" sz="2600" u="sng" dirty="0" smtClean="0"/>
                  <a:t>)</a:t>
                </a:r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lvl="0"/>
                <a:r>
                  <a:rPr lang="en-US" sz="2600" dirty="0"/>
                  <a:t>Particularly useful when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≫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(</a:t>
                </a:r>
                <a:r>
                  <a:rPr lang="en-US" sz="2600" u="sng" dirty="0"/>
                  <a:t>Big </a:t>
                </a:r>
                <a14:m>
                  <m:oMath xmlns:m="http://schemas.openxmlformats.org/officeDocument/2006/math">
                    <m:r>
                      <a:rPr lang="en-US" sz="2600" i="1" u="sng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u="sng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u="sng" dirty="0"/>
                  <a:t> Small </a:t>
                </a:r>
                <a14:m>
                  <m:oMath xmlns:m="http://schemas.openxmlformats.org/officeDocument/2006/math">
                    <m:r>
                      <a:rPr lang="en-US" altLang="zh-CN" sz="2600" b="0" i="1" u="sng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), which happens when samples are expensive and few in number, but variables are many. Examples: spectroscopic data, genomic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6689"/>
                <a:ext cx="8229600" cy="4525963"/>
              </a:xfrm>
              <a:blipFill>
                <a:blip r:embed="rId2"/>
                <a:stretch>
                  <a:fillRect l="-111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Why Shrinkage Estimation</a:t>
            </a:r>
            <a:r>
              <a:rPr lang="en-US" altLang="zh-CN" sz="3400" b="1" dirty="0"/>
              <a:t>?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2823"/>
                <a:ext cx="8229600" cy="452596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600" dirty="0" smtClean="0"/>
                  <a:t>Under multicollinearity the LS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 smtClean="0"/>
                  <a:t>vector </a:t>
                </a:r>
                <a:r>
                  <a:rPr lang="en-US" sz="2600" dirty="0" smtClean="0"/>
                  <a:t>tends </a:t>
                </a:r>
                <a:r>
                  <a:rPr lang="en-US" sz="2600" dirty="0"/>
                  <a:t>to be too long compared to the true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600" dirty="0" smtClean="0"/>
                  <a:t> vector.</a:t>
                </a:r>
                <a:endParaRPr lang="en-US" sz="2600" dirty="0"/>
              </a:p>
              <a:p>
                <a:pPr lvl="0"/>
                <a:r>
                  <a:rPr lang="en-US" sz="2600" dirty="0" smtClean="0"/>
                  <a:t>Solution: Estimate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subject to a constraint on the length of its estimator.</a:t>
                </a:r>
              </a:p>
              <a:p>
                <a:pPr lvl="0"/>
                <a:r>
                  <a:rPr lang="en-US" sz="2600" dirty="0" smtClean="0"/>
                  <a:t>Equivalently, </a:t>
                </a:r>
                <a:r>
                  <a:rPr lang="en-US" sz="2600" dirty="0"/>
                  <a:t>charge a penalty for the length of the estimator of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minimize a </a:t>
                </a:r>
                <a:r>
                  <a:rPr lang="en-US" sz="2600" dirty="0" smtClean="0"/>
                  <a:t>linear combination </a:t>
                </a:r>
                <a:r>
                  <a:rPr lang="en-US" sz="2600" dirty="0"/>
                  <a:t>of the LS criterion and a penalty function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length of the estimator of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600" dirty="0" smtClean="0"/>
                  <a:t> (</a:t>
                </a:r>
                <a:r>
                  <a:rPr lang="en-US" sz="2600" u="sng" dirty="0" err="1" smtClean="0"/>
                  <a:t>Lagrangian</a:t>
                </a:r>
                <a:r>
                  <a:rPr lang="en-US" sz="2600" u="sng" dirty="0" smtClean="0"/>
                  <a:t> method</a:t>
                </a:r>
                <a:r>
                  <a:rPr lang="en-US" sz="2600" dirty="0" smtClean="0"/>
                  <a:t>).</a:t>
                </a:r>
                <a:endParaRPr lang="en-US" sz="2600" dirty="0"/>
              </a:p>
              <a:p>
                <a:pPr lvl="0"/>
                <a:r>
                  <a:rPr lang="en-US" sz="2600" dirty="0"/>
                  <a:t>The resulting estimator of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called a </a:t>
                </a:r>
                <a:r>
                  <a:rPr lang="en-US" sz="2600" u="sng" dirty="0"/>
                  <a:t>shrinkage</a:t>
                </a:r>
                <a:r>
                  <a:rPr lang="en-US" sz="2600" dirty="0"/>
                  <a:t> or </a:t>
                </a:r>
                <a:r>
                  <a:rPr lang="en-US" sz="2600" u="sng" dirty="0"/>
                  <a:t>penalized</a:t>
                </a:r>
                <a:r>
                  <a:rPr lang="en-US" sz="2600" dirty="0"/>
                  <a:t> estimator.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2823"/>
                <a:ext cx="8229600" cy="4525963"/>
              </a:xfrm>
              <a:blipFill>
                <a:blip r:embed="rId2"/>
                <a:stretch>
                  <a:fillRect l="-111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687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Norms Used by Ridge </a:t>
            </a:r>
            <a:r>
              <a:rPr lang="en-US" sz="3400" b="1" dirty="0"/>
              <a:t>and Lasso Regression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4116"/>
                <a:ext cx="8229600" cy="4902047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500" u="sng" dirty="0"/>
                  <a:t>Ridge regression</a:t>
                </a:r>
                <a:r>
                  <a:rPr lang="en-US" sz="2500" dirty="0"/>
                  <a:t> uses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-norm as a measure of the length: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5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5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altLang="zh-CN" sz="25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5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5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500" b="0" i="1" dirty="0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5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5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500" dirty="0"/>
              </a:p>
              <a:p>
                <a:pPr lvl="0"/>
                <a:r>
                  <a:rPr lang="en-US" sz="2500" u="sng" dirty="0"/>
                  <a:t>Lasso regression</a:t>
                </a:r>
                <a:r>
                  <a:rPr lang="en-US" sz="2500" dirty="0"/>
                  <a:t> uses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500" dirty="0"/>
                  <a:t>-norm as a measure of the length: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5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5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5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500" dirty="0"/>
              </a:p>
              <a:p>
                <a:pPr lvl="0"/>
                <a:r>
                  <a:rPr lang="en-US" sz="2500" dirty="0"/>
                  <a:t>Both use standardized data since the length of </a:t>
                </a:r>
                <a14:m>
                  <m:oMath xmlns:m="http://schemas.openxmlformats.org/officeDocument/2006/math">
                    <m:r>
                      <a:rPr lang="en-US" altLang="zh-CN" sz="2500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5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must not depend on the units chosen for the variables.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4116"/>
                <a:ext cx="8229600" cy="4902047"/>
              </a:xfrm>
              <a:blipFill>
                <a:blip r:embed="rId2"/>
                <a:stretch>
                  <a:fillRect l="-1037" t="-995" r="-889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Ridge Regression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6378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600" dirty="0" smtClean="0"/>
                  <a:t>Minimize </a:t>
                </a:r>
                <a:r>
                  <a:rPr lang="en-US" sz="2600" dirty="0" err="1"/>
                  <a:t>w.r.t.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zh-CN" altLang="en-US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600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1" i="1" dirty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/>
                  <a:t> is specified.</a:t>
                </a:r>
              </a:p>
              <a:p>
                <a:pPr lvl="0"/>
                <a:r>
                  <a:rPr lang="en-US" sz="2600" dirty="0" smtClean="0"/>
                  <a:t>Equivalently, </a:t>
                </a:r>
                <a:r>
                  <a:rPr lang="en-US" sz="2600" dirty="0"/>
                  <a:t>minimize w.r.t.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sz="2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1" i="1" dirty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</a:t>
                </a:r>
                <a:r>
                  <a:rPr lang="en-US" sz="2600" u="sng" dirty="0" err="1"/>
                  <a:t>Lagrangian</a:t>
                </a:r>
                <a:r>
                  <a:rPr lang="en-US" sz="2600" u="sng" dirty="0"/>
                  <a:t> multiplier</a:t>
                </a:r>
                <a:r>
                  <a:rPr lang="en-US" sz="2600" dirty="0"/>
                  <a:t>. </a:t>
                </a:r>
                <a:endParaRPr lang="en-US" sz="2600" dirty="0" smtClean="0"/>
              </a:p>
              <a:p>
                <a:r>
                  <a:rPr lang="en-US" sz="2600" dirty="0" smtClean="0"/>
                  <a:t>Ridge estimator equals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CN" sz="2600" dirty="0"/>
                  <a:t>.</a:t>
                </a:r>
                <a:r>
                  <a:rPr lang="zh-CN" altLang="en-US" sz="2600" dirty="0"/>
                  <a:t> </a:t>
                </a: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 ∞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=0⇒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altLang="zh-CN" sz="2600" dirty="0"/>
                  <a:t>.</a:t>
                </a:r>
                <a:r>
                  <a:rPr lang="zh-CN" altLang="en-US" sz="2600" dirty="0"/>
                  <a:t> </a:t>
                </a:r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=∞⇒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6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0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600" dirty="0"/>
                  <a:t>.</a:t>
                </a:r>
                <a:r>
                  <a:rPr lang="zh-CN" altLang="en-US" sz="2600" dirty="0"/>
                  <a:t> 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6378"/>
                <a:ext cx="8229600" cy="4525963"/>
              </a:xfrm>
              <a:blipFill>
                <a:blip r:embed="rId2"/>
                <a:stretch>
                  <a:fillRect l="-133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Lasso Regression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16182"/>
                <a:ext cx="8229600" cy="4809981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600" dirty="0"/>
                  <a:t>Minimize </a:t>
                </a:r>
                <a:r>
                  <a:rPr lang="en-US" sz="2600" dirty="0" err="1"/>
                  <a:t>w.r.t.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zh-CN" altLang="en-US" sz="2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600" i="1" dirty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/>
                  <a:t> is specified.</a:t>
                </a:r>
              </a:p>
              <a:p>
                <a:pPr lvl="0"/>
                <a:r>
                  <a:rPr lang="en-US" sz="2600" dirty="0" smtClean="0"/>
                  <a:t>Equivalently, </a:t>
                </a:r>
                <a:r>
                  <a:rPr lang="en-US" sz="2600" dirty="0"/>
                  <a:t>minimize w.r.t. </a:t>
                </a:r>
                <a14:m>
                  <m:oMath xmlns:m="http://schemas.openxmlformats.org/officeDocument/2006/math"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zh-CN" altLang="en-US" sz="26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sz="26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 lvl="0"/>
                <a:r>
                  <a:rPr lang="en-US" sz="2600" dirty="0" smtClean="0"/>
                  <a:t>The lasso </a:t>
                </a:r>
                <a:r>
                  <a:rPr lang="en-US" sz="2600" dirty="0"/>
                  <a:t>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cannot be expressed in </a:t>
                </a:r>
                <a:r>
                  <a:rPr lang="en-US" sz="2600" dirty="0"/>
                  <a:t>a closed </a:t>
                </a:r>
                <a:r>
                  <a:rPr lang="en-US" sz="2600" dirty="0" smtClean="0"/>
                  <a:t>form.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16182"/>
                <a:ext cx="8229600" cy="4809981"/>
              </a:xfrm>
              <a:blipFill>
                <a:blip r:embed="rId2"/>
                <a:stretch>
                  <a:fillRect l="-1333" t="-114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Geometric Interpretation of Ridge </a:t>
            </a:r>
            <a:r>
              <a:rPr lang="en-US" sz="3400" b="1" dirty="0" smtClean="0"/>
              <a:t>and Lasso Estimators</a:t>
            </a:r>
            <a:endParaRPr lang="en-US" sz="3400" dirty="0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4342D1-88A0-B747-91E9-0C7CC65E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99" y="1435772"/>
            <a:ext cx="6812078" cy="49020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Comparison Between Ridge and Lasso </a:t>
            </a:r>
            <a:r>
              <a:rPr lang="en-US" sz="3400" b="1" dirty="0" smtClean="0"/>
              <a:t>Estimators</a:t>
            </a:r>
            <a:r>
              <a:rPr lang="en-US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3371-5391-9D4E-B25F-F7558371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Ridge </a:t>
            </a:r>
            <a:r>
              <a:rPr lang="en-US" sz="2600" dirty="0" smtClean="0"/>
              <a:t>estimator </a:t>
            </a:r>
            <a:r>
              <a:rPr lang="en-US" sz="2600" dirty="0"/>
              <a:t>touches a smooth hypersphere while the lasso estimator touches polyhedron at a corner or an edge or a face.</a:t>
            </a:r>
          </a:p>
          <a:p>
            <a:pPr lvl="0"/>
            <a:r>
              <a:rPr lang="en-US" sz="2600" dirty="0"/>
              <a:t>Hence ridge estimator shrinks all coefficients smoothly while lasso estimator sets some regression coefficients equal to zero effectively dropping those variables.</a:t>
            </a:r>
          </a:p>
          <a:p>
            <a:pPr lvl="0"/>
            <a:r>
              <a:rPr lang="en-US" sz="2600" dirty="0"/>
              <a:t>Therefore lasso regression can be used for variable selection, especially useful in </a:t>
            </a:r>
            <a:r>
              <a:rPr lang="en-US" sz="2600" u="sng" dirty="0"/>
              <a:t>sparse regression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832D-5351-4244-810C-4DD4955E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3400" b="1" dirty="0"/>
              <a:t> Package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glmnet</a:t>
                </a:r>
                <a:r>
                  <a:rPr lang="en-US" sz="2600" dirty="0"/>
                  <a:t> uses a generalized criterion to be minimized: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26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2600" b="1" i="1" dirty="0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600" b="1" i="1" dirty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60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sz="26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lvl="0"/>
                <a:r>
                  <a:rPr lang="en-US" sz="2600" dirty="0"/>
                  <a:t>For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sz="2600" dirty="0"/>
                  <a:t>ridge regression and for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en-US" sz="2600" dirty="0"/>
                  <a:t> lasso regression.</a:t>
                </a:r>
              </a:p>
              <a:p>
                <a:pPr lvl="0"/>
                <a:r>
                  <a:rPr lang="en-US" sz="2600" dirty="0"/>
                  <a:t>For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the penalized regression is called </a:t>
                </a:r>
                <a:r>
                  <a:rPr lang="en-US" sz="2600" u="sng" dirty="0"/>
                  <a:t>elastic net regression</a:t>
                </a:r>
                <a:r>
                  <a:rPr lang="en-US" sz="2600" dirty="0"/>
                  <a:t>.</a:t>
                </a:r>
              </a:p>
              <a:p>
                <a:pPr lvl="0"/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glmnet</a:t>
                </a:r>
                <a:r>
                  <a:rPr lang="en-US" sz="2600" dirty="0"/>
                  <a:t> uses standardized data but reports back unstandardized regression coefficients.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A3371-5391-9D4E-B25F-F7558371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87" r="-29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DC71-E31A-8F45-97F6-9D97116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1495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Courier New</vt:lpstr>
      <vt:lpstr>Office Theme</vt:lpstr>
      <vt:lpstr>MSiA 401 Predictive Analytics-I </vt:lpstr>
      <vt:lpstr>Methods to Address Multicollineariy</vt:lpstr>
      <vt:lpstr>Why Shrinkage Estimation?</vt:lpstr>
      <vt:lpstr>Norms Used by Ridge and Lasso Regression</vt:lpstr>
      <vt:lpstr>Ridge Regression</vt:lpstr>
      <vt:lpstr>Lasso Regression</vt:lpstr>
      <vt:lpstr>Geometric Interpretation of Ridge and Lasso Estimators</vt:lpstr>
      <vt:lpstr>Comparison Between Ridge and Lasso Estimators </vt:lpstr>
      <vt:lpstr>glmnet Package</vt:lpstr>
      <vt:lpstr>Choice of the Tuning Parameter λ</vt:lpstr>
      <vt:lpstr>Choice of the Tuning Parameter λ</vt:lpstr>
      <vt:lpstr>Hald Cement Data: R Script for Ridge Regression</vt:lpstr>
      <vt:lpstr>Hald Cement Data: R Script for Ridge Regression</vt:lpstr>
      <vt:lpstr>Hald Cement Data: Ridge Trace Plot</vt:lpstr>
      <vt:lpstr>Hald Cement Data: MSE Plot for Choosing λ for Ridge Regression</vt:lpstr>
      <vt:lpstr>Hald Cement Data: Lasso Trace Plot </vt:lpstr>
      <vt:lpstr>Hald Cement Data: MSE Plot for Choosing λ for Lasso Regression</vt:lpstr>
      <vt:lpstr>Hald Cement Data: R Script for Lasso Regression </vt:lpstr>
      <vt:lpstr>Hald Cement Data: R Script for Lasso Regression </vt:lpstr>
      <vt:lpstr>Principal Components Regression (PCR) </vt:lpstr>
      <vt:lpstr>Partial Least Squares (PLS)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Ajit C Tamhane</cp:lastModifiedBy>
  <cp:revision>61</cp:revision>
  <dcterms:created xsi:type="dcterms:W3CDTF">2015-07-21T16:44:10Z</dcterms:created>
  <dcterms:modified xsi:type="dcterms:W3CDTF">2020-08-26T14:55:44Z</dcterms:modified>
</cp:coreProperties>
</file>