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8" r:id="rId3"/>
    <p:sldId id="269" r:id="rId4"/>
    <p:sldId id="281" r:id="rId5"/>
    <p:sldId id="282" r:id="rId6"/>
    <p:sldId id="270" r:id="rId7"/>
    <p:sldId id="277" r:id="rId8"/>
    <p:sldId id="267" r:id="rId9"/>
    <p:sldId id="257" r:id="rId10"/>
    <p:sldId id="266" r:id="rId11"/>
    <p:sldId id="260" r:id="rId12"/>
    <p:sldId id="262" r:id="rId13"/>
    <p:sldId id="272" r:id="rId14"/>
    <p:sldId id="276" r:id="rId15"/>
    <p:sldId id="274" r:id="rId16"/>
    <p:sldId id="278" r:id="rId17"/>
    <p:sldId id="279" r:id="rId18"/>
    <p:sldId id="280" r:id="rId19"/>
    <p:sldId id="283" r:id="rId20"/>
    <p:sldId id="284" r:id="rId21"/>
    <p:sldId id="285" r:id="rId22"/>
    <p:sldId id="286" r:id="rId23"/>
    <p:sldId id="287" r:id="rId24"/>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ang qianyi"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2" d="100"/>
          <a:sy n="112" d="100"/>
        </p:scale>
        <p:origin x="-6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5039EFBD-8D95-574D-B454-7D918FCF027D}" type="datetimeFigureOut">
              <a:rPr kumimoji="1" lang="zh-CN" altLang="en-US" smtClean="0"/>
              <a:t>16-10-10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E1EF837-2582-0742-B94C-94E5BEBCCA68}" type="slidenum">
              <a:rPr kumimoji="1" lang="zh-CN" altLang="en-US" smtClean="0"/>
              <a:t>‹#›</a:t>
            </a:fld>
            <a:endParaRPr kumimoji="1" lang="zh-CN" altLang="en-US"/>
          </a:p>
        </p:txBody>
      </p:sp>
    </p:spTree>
    <p:extLst>
      <p:ext uri="{BB962C8B-B14F-4D97-AF65-F5344CB8AC3E}">
        <p14:creationId xmlns:p14="http://schemas.microsoft.com/office/powerpoint/2010/main" val="1560029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5039EFBD-8D95-574D-B454-7D918FCF027D}" type="datetimeFigureOut">
              <a:rPr kumimoji="1" lang="zh-CN" altLang="en-US" smtClean="0"/>
              <a:t>16-10-10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E1EF837-2582-0742-B94C-94E5BEBCCA68}" type="slidenum">
              <a:rPr kumimoji="1" lang="zh-CN" altLang="en-US" smtClean="0"/>
              <a:t>‹#›</a:t>
            </a:fld>
            <a:endParaRPr kumimoji="1" lang="zh-CN" altLang="en-US"/>
          </a:p>
        </p:txBody>
      </p:sp>
    </p:spTree>
    <p:extLst>
      <p:ext uri="{BB962C8B-B14F-4D97-AF65-F5344CB8AC3E}">
        <p14:creationId xmlns:p14="http://schemas.microsoft.com/office/powerpoint/2010/main" val="4132414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5039EFBD-8D95-574D-B454-7D918FCF027D}" type="datetimeFigureOut">
              <a:rPr kumimoji="1" lang="zh-CN" altLang="en-US" smtClean="0"/>
              <a:t>16-10-10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E1EF837-2582-0742-B94C-94E5BEBCCA68}" type="slidenum">
              <a:rPr kumimoji="1" lang="zh-CN" altLang="en-US" smtClean="0"/>
              <a:t>‹#›</a:t>
            </a:fld>
            <a:endParaRPr kumimoji="1" lang="zh-CN" altLang="en-US"/>
          </a:p>
        </p:txBody>
      </p:sp>
    </p:spTree>
    <p:extLst>
      <p:ext uri="{BB962C8B-B14F-4D97-AF65-F5344CB8AC3E}">
        <p14:creationId xmlns:p14="http://schemas.microsoft.com/office/powerpoint/2010/main" val="2220976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5039EFBD-8D95-574D-B454-7D918FCF027D}" type="datetimeFigureOut">
              <a:rPr kumimoji="1" lang="zh-CN" altLang="en-US" smtClean="0"/>
              <a:t>16-10-10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E1EF837-2582-0742-B94C-94E5BEBCCA68}" type="slidenum">
              <a:rPr kumimoji="1" lang="zh-CN" altLang="en-US" smtClean="0"/>
              <a:t>‹#›</a:t>
            </a:fld>
            <a:endParaRPr kumimoji="1" lang="zh-CN" altLang="en-US"/>
          </a:p>
        </p:txBody>
      </p:sp>
    </p:spTree>
    <p:extLst>
      <p:ext uri="{BB962C8B-B14F-4D97-AF65-F5344CB8AC3E}">
        <p14:creationId xmlns:p14="http://schemas.microsoft.com/office/powerpoint/2010/main" val="854394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5039EFBD-8D95-574D-B454-7D918FCF027D}" type="datetimeFigureOut">
              <a:rPr kumimoji="1" lang="zh-CN" altLang="en-US" smtClean="0"/>
              <a:t>16-10-10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E1EF837-2582-0742-B94C-94E5BEBCCA68}" type="slidenum">
              <a:rPr kumimoji="1" lang="zh-CN" altLang="en-US" smtClean="0"/>
              <a:t>‹#›</a:t>
            </a:fld>
            <a:endParaRPr kumimoji="1" lang="zh-CN" altLang="en-US"/>
          </a:p>
        </p:txBody>
      </p:sp>
    </p:spTree>
    <p:extLst>
      <p:ext uri="{BB962C8B-B14F-4D97-AF65-F5344CB8AC3E}">
        <p14:creationId xmlns:p14="http://schemas.microsoft.com/office/powerpoint/2010/main" val="291652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5039EFBD-8D95-574D-B454-7D918FCF027D}" type="datetimeFigureOut">
              <a:rPr kumimoji="1" lang="zh-CN" altLang="en-US" smtClean="0"/>
              <a:t>16-10-10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E1EF837-2582-0742-B94C-94E5BEBCCA68}" type="slidenum">
              <a:rPr kumimoji="1" lang="zh-CN" altLang="en-US" smtClean="0"/>
              <a:t>‹#›</a:t>
            </a:fld>
            <a:endParaRPr kumimoji="1" lang="zh-CN" altLang="en-US"/>
          </a:p>
        </p:txBody>
      </p:sp>
    </p:spTree>
    <p:extLst>
      <p:ext uri="{BB962C8B-B14F-4D97-AF65-F5344CB8AC3E}">
        <p14:creationId xmlns:p14="http://schemas.microsoft.com/office/powerpoint/2010/main" val="3478934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5039EFBD-8D95-574D-B454-7D918FCF027D}" type="datetimeFigureOut">
              <a:rPr kumimoji="1" lang="zh-CN" altLang="en-US" smtClean="0"/>
              <a:t>16-10-10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4E1EF837-2582-0742-B94C-94E5BEBCCA68}" type="slidenum">
              <a:rPr kumimoji="1" lang="zh-CN" altLang="en-US" smtClean="0"/>
              <a:t>‹#›</a:t>
            </a:fld>
            <a:endParaRPr kumimoji="1" lang="zh-CN" altLang="en-US"/>
          </a:p>
        </p:txBody>
      </p:sp>
    </p:spTree>
    <p:extLst>
      <p:ext uri="{BB962C8B-B14F-4D97-AF65-F5344CB8AC3E}">
        <p14:creationId xmlns:p14="http://schemas.microsoft.com/office/powerpoint/2010/main" val="269327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5039EFBD-8D95-574D-B454-7D918FCF027D}" type="datetimeFigureOut">
              <a:rPr kumimoji="1" lang="zh-CN" altLang="en-US" smtClean="0"/>
              <a:t>16-10-10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4E1EF837-2582-0742-B94C-94E5BEBCCA68}" type="slidenum">
              <a:rPr kumimoji="1" lang="zh-CN" altLang="en-US" smtClean="0"/>
              <a:t>‹#›</a:t>
            </a:fld>
            <a:endParaRPr kumimoji="1" lang="zh-CN" altLang="en-US"/>
          </a:p>
        </p:txBody>
      </p:sp>
    </p:spTree>
    <p:extLst>
      <p:ext uri="{BB962C8B-B14F-4D97-AF65-F5344CB8AC3E}">
        <p14:creationId xmlns:p14="http://schemas.microsoft.com/office/powerpoint/2010/main" val="2014673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39EFBD-8D95-574D-B454-7D918FCF027D}" type="datetimeFigureOut">
              <a:rPr kumimoji="1" lang="zh-CN" altLang="en-US" smtClean="0"/>
              <a:t>16-10-10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4E1EF837-2582-0742-B94C-94E5BEBCCA68}" type="slidenum">
              <a:rPr kumimoji="1" lang="zh-CN" altLang="en-US" smtClean="0"/>
              <a:t>‹#›</a:t>
            </a:fld>
            <a:endParaRPr kumimoji="1" lang="zh-CN" altLang="en-US"/>
          </a:p>
        </p:txBody>
      </p:sp>
    </p:spTree>
    <p:extLst>
      <p:ext uri="{BB962C8B-B14F-4D97-AF65-F5344CB8AC3E}">
        <p14:creationId xmlns:p14="http://schemas.microsoft.com/office/powerpoint/2010/main" val="300786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5039EFBD-8D95-574D-B454-7D918FCF027D}" type="datetimeFigureOut">
              <a:rPr kumimoji="1" lang="zh-CN" altLang="en-US" smtClean="0"/>
              <a:t>16-10-10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E1EF837-2582-0742-B94C-94E5BEBCCA68}" type="slidenum">
              <a:rPr kumimoji="1" lang="zh-CN" altLang="en-US" smtClean="0"/>
              <a:t>‹#›</a:t>
            </a:fld>
            <a:endParaRPr kumimoji="1" lang="zh-CN" altLang="en-US"/>
          </a:p>
        </p:txBody>
      </p:sp>
    </p:spTree>
    <p:extLst>
      <p:ext uri="{BB962C8B-B14F-4D97-AF65-F5344CB8AC3E}">
        <p14:creationId xmlns:p14="http://schemas.microsoft.com/office/powerpoint/2010/main" val="403871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5039EFBD-8D95-574D-B454-7D918FCF027D}" type="datetimeFigureOut">
              <a:rPr kumimoji="1" lang="zh-CN" altLang="en-US" smtClean="0"/>
              <a:t>16-10-10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E1EF837-2582-0742-B94C-94E5BEBCCA68}" type="slidenum">
              <a:rPr kumimoji="1" lang="zh-CN" altLang="en-US" smtClean="0"/>
              <a:t>‹#›</a:t>
            </a:fld>
            <a:endParaRPr kumimoji="1" lang="zh-CN" altLang="en-US"/>
          </a:p>
        </p:txBody>
      </p:sp>
    </p:spTree>
    <p:extLst>
      <p:ext uri="{BB962C8B-B14F-4D97-AF65-F5344CB8AC3E}">
        <p14:creationId xmlns:p14="http://schemas.microsoft.com/office/powerpoint/2010/main" val="10664411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9EFBD-8D95-574D-B454-7D918FCF027D}" type="datetimeFigureOut">
              <a:rPr kumimoji="1" lang="zh-CN" altLang="en-US" smtClean="0"/>
              <a:t>16-10-10</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1EF837-2582-0742-B94C-94E5BEBCCA68}" type="slidenum">
              <a:rPr kumimoji="1" lang="zh-CN" altLang="en-US" smtClean="0"/>
              <a:t>‹#›</a:t>
            </a:fld>
            <a:endParaRPr kumimoji="1" lang="zh-CN" altLang="en-US"/>
          </a:p>
        </p:txBody>
      </p:sp>
    </p:spTree>
    <p:extLst>
      <p:ext uri="{BB962C8B-B14F-4D97-AF65-F5344CB8AC3E}">
        <p14:creationId xmlns:p14="http://schemas.microsoft.com/office/powerpoint/2010/main" val="3553521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image" Target="../media/image50.png"/><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3.png"/><Relationship Id="rId5" Type="http://schemas.openxmlformats.org/officeDocument/2006/relationships/image" Target="../media/image54.png"/><Relationship Id="rId1" Type="http://schemas.openxmlformats.org/officeDocument/2006/relationships/slideLayout" Target="../slideLayouts/slideLayout2.xml"/><Relationship Id="rId2"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4"/>
            <a:ext cx="7772400" cy="1470025"/>
          </a:xfrm>
        </p:spPr>
        <p:txBody>
          <a:bodyPr>
            <a:normAutofit/>
          </a:bodyPr>
          <a:lstStyle/>
          <a:p>
            <a:r>
              <a:rPr kumimoji="1" lang="en-US" altLang="zh-CN" dirty="0" smtClean="0"/>
              <a:t>Gesture recognition using smart watch </a:t>
            </a:r>
            <a:endParaRPr kumimoji="1" lang="zh-CN" altLang="en-US" sz="3100" dirty="0"/>
          </a:p>
        </p:txBody>
      </p:sp>
      <p:sp>
        <p:nvSpPr>
          <p:cNvPr id="3" name="副标题 2"/>
          <p:cNvSpPr>
            <a:spLocks noGrp="1"/>
          </p:cNvSpPr>
          <p:nvPr>
            <p:ph type="subTitle" idx="1"/>
          </p:nvPr>
        </p:nvSpPr>
        <p:spPr>
          <a:xfrm>
            <a:off x="1371600" y="5028368"/>
            <a:ext cx="6400800" cy="690459"/>
          </a:xfrm>
        </p:spPr>
        <p:txBody>
          <a:bodyPr/>
          <a:lstStyle/>
          <a:p>
            <a:r>
              <a:rPr kumimoji="1" lang="en-US" altLang="zh-CN" dirty="0" smtClean="0"/>
              <a:t>Steven Wang</a:t>
            </a:r>
            <a:endParaRPr kumimoji="1" lang="zh-CN" altLang="en-US" dirty="0"/>
          </a:p>
        </p:txBody>
      </p:sp>
      <p:sp>
        <p:nvSpPr>
          <p:cNvPr id="4" name="文本框 3"/>
          <p:cNvSpPr txBox="1"/>
          <p:nvPr/>
        </p:nvSpPr>
        <p:spPr>
          <a:xfrm>
            <a:off x="6143293" y="3725964"/>
            <a:ext cx="2314907" cy="461665"/>
          </a:xfrm>
          <a:prstGeom prst="rect">
            <a:avLst/>
          </a:prstGeom>
          <a:noFill/>
        </p:spPr>
        <p:txBody>
          <a:bodyPr wrap="none" rtlCol="0">
            <a:spAutoFit/>
          </a:bodyPr>
          <a:lstStyle/>
          <a:p>
            <a:r>
              <a:rPr kumimoji="1" lang="en-US" altLang="zh-CN" sz="2400" dirty="0" smtClean="0"/>
              <a:t>--progress </a:t>
            </a:r>
            <a:r>
              <a:rPr kumimoji="1" lang="en-US" altLang="zh-CN" sz="2400" dirty="0"/>
              <a:t>report</a:t>
            </a:r>
            <a:endParaRPr kumimoji="1" lang="zh-CN" altLang="en-US" sz="2400" dirty="0"/>
          </a:p>
        </p:txBody>
      </p:sp>
    </p:spTree>
    <p:extLst>
      <p:ext uri="{BB962C8B-B14F-4D97-AF65-F5344CB8AC3E}">
        <p14:creationId xmlns:p14="http://schemas.microsoft.com/office/powerpoint/2010/main" val="144808711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a:stretch>
            <a:fillRect/>
          </a:stretch>
        </p:blipFill>
        <p:spPr>
          <a:xfrm>
            <a:off x="575609" y="1866202"/>
            <a:ext cx="3924153" cy="2287083"/>
          </a:xfrm>
          <a:prstGeom prst="rect">
            <a:avLst/>
          </a:prstGeom>
        </p:spPr>
      </p:pic>
      <p:sp>
        <p:nvSpPr>
          <p:cNvPr id="2" name="标题 1"/>
          <p:cNvSpPr>
            <a:spLocks noGrp="1"/>
          </p:cNvSpPr>
          <p:nvPr>
            <p:ph type="title"/>
          </p:nvPr>
        </p:nvSpPr>
        <p:spPr/>
        <p:txBody>
          <a:bodyPr>
            <a:normAutofit fontScale="90000"/>
          </a:bodyPr>
          <a:lstStyle/>
          <a:p>
            <a:r>
              <a:rPr kumimoji="1" lang="en-US" altLang="zh-CN" dirty="0" smtClean="0"/>
              <a:t>Event trigger and feature extraction</a:t>
            </a:r>
            <a:endParaRPr kumimoji="1" lang="zh-CN" altLang="en-US" dirty="0"/>
          </a:p>
        </p:txBody>
      </p:sp>
      <p:sp>
        <p:nvSpPr>
          <p:cNvPr id="5" name="文本框 4"/>
          <p:cNvSpPr txBox="1"/>
          <p:nvPr/>
        </p:nvSpPr>
        <p:spPr>
          <a:xfrm>
            <a:off x="3473847" y="2662566"/>
            <a:ext cx="1217627" cy="430887"/>
          </a:xfrm>
          <a:prstGeom prst="rect">
            <a:avLst/>
          </a:prstGeom>
          <a:noFill/>
        </p:spPr>
        <p:txBody>
          <a:bodyPr wrap="square" rtlCol="0">
            <a:spAutoFit/>
          </a:bodyPr>
          <a:lstStyle/>
          <a:p>
            <a:r>
              <a:rPr kumimoji="1" lang="en-US" altLang="zh-CN" sz="1100" dirty="0" smtClean="0">
                <a:solidFill>
                  <a:srgbClr val="FF0000"/>
                </a:solidFill>
              </a:rPr>
              <a:t>Data chunk period</a:t>
            </a:r>
            <a:endParaRPr kumimoji="1" lang="zh-CN" altLang="en-US" sz="1100" dirty="0">
              <a:solidFill>
                <a:srgbClr val="FF0000"/>
              </a:solidFill>
            </a:endParaRPr>
          </a:p>
        </p:txBody>
      </p:sp>
      <p:sp>
        <p:nvSpPr>
          <p:cNvPr id="7" name="矩形 6"/>
          <p:cNvSpPr/>
          <p:nvPr/>
        </p:nvSpPr>
        <p:spPr>
          <a:xfrm>
            <a:off x="1966207" y="2017955"/>
            <a:ext cx="1142120" cy="621843"/>
          </a:xfrm>
          <a:prstGeom prst="rect">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672591" y="2421660"/>
            <a:ext cx="766372" cy="430887"/>
          </a:xfrm>
          <a:prstGeom prst="rect">
            <a:avLst/>
          </a:prstGeom>
          <a:noFill/>
        </p:spPr>
        <p:txBody>
          <a:bodyPr wrap="square" rtlCol="0">
            <a:spAutoFit/>
          </a:bodyPr>
          <a:lstStyle/>
          <a:p>
            <a:r>
              <a:rPr kumimoji="1" lang="en-US" altLang="zh-CN" sz="1100" dirty="0" smtClean="0">
                <a:solidFill>
                  <a:srgbClr val="FF0000"/>
                </a:solidFill>
              </a:rPr>
              <a:t>Trigger threshold</a:t>
            </a:r>
            <a:endParaRPr kumimoji="1" lang="zh-CN" altLang="en-US" sz="1100" dirty="0">
              <a:solidFill>
                <a:srgbClr val="FF0000"/>
              </a:solidFill>
            </a:endParaRPr>
          </a:p>
        </p:txBody>
      </p:sp>
      <p:cxnSp>
        <p:nvCxnSpPr>
          <p:cNvPr id="9" name="直线箭头连接符 8"/>
          <p:cNvCxnSpPr/>
          <p:nvPr/>
        </p:nvCxnSpPr>
        <p:spPr>
          <a:xfrm flipH="1">
            <a:off x="1269017" y="2639798"/>
            <a:ext cx="697190" cy="0"/>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右大括号 9"/>
          <p:cNvSpPr/>
          <p:nvPr/>
        </p:nvSpPr>
        <p:spPr>
          <a:xfrm rot="5400000">
            <a:off x="2390114" y="2238658"/>
            <a:ext cx="294303" cy="1142120"/>
          </a:xfrm>
          <a:prstGeom prst="rightBrace">
            <a:avLst>
              <a:gd name="adj1" fmla="val 8333"/>
              <a:gd name="adj2" fmla="val 48965"/>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solidFill>
                <a:srgbClr val="FF0000"/>
              </a:solidFill>
            </a:endParaRPr>
          </a:p>
        </p:txBody>
      </p:sp>
      <p:cxnSp>
        <p:nvCxnSpPr>
          <p:cNvPr id="11" name="直线箭头连接符 10"/>
          <p:cNvCxnSpPr>
            <a:endCxn id="5" idx="1"/>
          </p:cNvCxnSpPr>
          <p:nvPr/>
        </p:nvCxnSpPr>
        <p:spPr>
          <a:xfrm flipV="1">
            <a:off x="2601191" y="2878010"/>
            <a:ext cx="872656" cy="80569"/>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pic>
        <p:nvPicPr>
          <p:cNvPr id="15" name="图片 14"/>
          <p:cNvPicPr>
            <a:picLocks noChangeAspect="1"/>
          </p:cNvPicPr>
          <p:nvPr/>
        </p:nvPicPr>
        <p:blipFill>
          <a:blip r:embed="rId3"/>
          <a:stretch>
            <a:fillRect/>
          </a:stretch>
        </p:blipFill>
        <p:spPr>
          <a:xfrm>
            <a:off x="575609" y="4429839"/>
            <a:ext cx="3924153" cy="2263935"/>
          </a:xfrm>
          <a:prstGeom prst="rect">
            <a:avLst/>
          </a:prstGeom>
        </p:spPr>
      </p:pic>
      <p:sp>
        <p:nvSpPr>
          <p:cNvPr id="16" name="矩形 15"/>
          <p:cNvSpPr/>
          <p:nvPr/>
        </p:nvSpPr>
        <p:spPr>
          <a:xfrm>
            <a:off x="2088833" y="5735114"/>
            <a:ext cx="1019493" cy="621843"/>
          </a:xfrm>
          <a:prstGeom prst="rect">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17" name="直线箭头连接符 16"/>
          <p:cNvCxnSpPr>
            <a:endCxn id="18" idx="1"/>
          </p:cNvCxnSpPr>
          <p:nvPr/>
        </p:nvCxnSpPr>
        <p:spPr>
          <a:xfrm flipV="1">
            <a:off x="3131277" y="5907853"/>
            <a:ext cx="872656" cy="321196"/>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8" name="文本框 17"/>
          <p:cNvSpPr txBox="1"/>
          <p:nvPr/>
        </p:nvSpPr>
        <p:spPr>
          <a:xfrm>
            <a:off x="4003933" y="5777048"/>
            <a:ext cx="1365101" cy="261610"/>
          </a:xfrm>
          <a:prstGeom prst="rect">
            <a:avLst/>
          </a:prstGeom>
          <a:noFill/>
        </p:spPr>
        <p:txBody>
          <a:bodyPr wrap="square" rtlCol="0">
            <a:spAutoFit/>
          </a:bodyPr>
          <a:lstStyle/>
          <a:p>
            <a:r>
              <a:rPr kumimoji="1" lang="en-US" altLang="zh-CN" sz="1100" dirty="0" smtClean="0">
                <a:solidFill>
                  <a:srgbClr val="FF0000"/>
                </a:solidFill>
              </a:rPr>
              <a:t>Time sync with </a:t>
            </a:r>
            <a:r>
              <a:rPr kumimoji="1" lang="en-US" altLang="zh-CN" sz="1100" dirty="0" err="1" smtClean="0">
                <a:solidFill>
                  <a:srgbClr val="FF0000"/>
                </a:solidFill>
              </a:rPr>
              <a:t>rAs</a:t>
            </a:r>
            <a:endParaRPr kumimoji="1" lang="zh-CN" altLang="en-US" sz="1100" dirty="0">
              <a:solidFill>
                <a:srgbClr val="FF0000"/>
              </a:solidFill>
            </a:endParaRPr>
          </a:p>
        </p:txBody>
      </p:sp>
      <p:sp>
        <p:nvSpPr>
          <p:cNvPr id="20" name="文本框 19"/>
          <p:cNvSpPr txBox="1"/>
          <p:nvPr/>
        </p:nvSpPr>
        <p:spPr>
          <a:xfrm>
            <a:off x="4817242" y="2219404"/>
            <a:ext cx="4142828" cy="3631763"/>
          </a:xfrm>
          <a:prstGeom prst="rect">
            <a:avLst/>
          </a:prstGeom>
          <a:noFill/>
        </p:spPr>
        <p:txBody>
          <a:bodyPr wrap="square" rtlCol="0">
            <a:spAutoFit/>
          </a:bodyPr>
          <a:lstStyle/>
          <a:p>
            <a:r>
              <a:rPr kumimoji="1" lang="en-US" altLang="zh-CN" b="1" dirty="0" smtClean="0"/>
              <a:t>Algorithm:</a:t>
            </a:r>
          </a:p>
          <a:p>
            <a:endParaRPr kumimoji="1" lang="en-US" altLang="zh-CN" b="1" dirty="0" smtClean="0"/>
          </a:p>
          <a:p>
            <a:pPr lvl="1"/>
            <a:r>
              <a:rPr lang="en-US" altLang="zh-CN" sz="1600" i="1" dirty="0" err="1"/>
              <a:t>rAs</a:t>
            </a:r>
            <a:r>
              <a:rPr lang="en-US" altLang="zh-CN" sz="1600" i="1" baseline="-25000" dirty="0" err="1"/>
              <a:t>arr</a:t>
            </a:r>
            <a:r>
              <a:rPr lang="en-US" altLang="zh-CN" sz="1600" i="1" dirty="0"/>
              <a:t>=[]</a:t>
            </a:r>
            <a:br>
              <a:rPr lang="en-US" altLang="zh-CN" sz="1600" i="1" dirty="0"/>
            </a:br>
            <a:r>
              <a:rPr lang="en-US" altLang="zh-CN" sz="1600" i="1" dirty="0" err="1"/>
              <a:t>accY</a:t>
            </a:r>
            <a:r>
              <a:rPr lang="en-US" altLang="zh-CN" sz="1600" i="1" baseline="-25000" dirty="0" err="1"/>
              <a:t>arr</a:t>
            </a:r>
            <a:r>
              <a:rPr lang="en-US" altLang="zh-CN" sz="1600" i="1" dirty="0"/>
              <a:t>=[]</a:t>
            </a:r>
            <a:br>
              <a:rPr lang="en-US" altLang="zh-CN" sz="1600" i="1" dirty="0"/>
            </a:br>
            <a:r>
              <a:rPr lang="en-US" altLang="zh-CN" sz="1600" i="1" dirty="0" smtClean="0"/>
              <a:t>timer</a:t>
            </a:r>
            <a:r>
              <a:rPr lang="en-US" altLang="zh-CN" sz="1600" i="1" dirty="0"/>
              <a:t> </a:t>
            </a:r>
            <a:r>
              <a:rPr lang="en-US" altLang="zh-CN" sz="1600" i="1" dirty="0" smtClean="0"/>
              <a:t>initial</a:t>
            </a:r>
          </a:p>
          <a:p>
            <a:pPr lvl="1"/>
            <a:r>
              <a:rPr lang="en-US" altLang="zh-CN" sz="1600" i="1" dirty="0"/>
              <a:t>t</a:t>
            </a:r>
            <a:r>
              <a:rPr lang="en-US" altLang="zh-CN" sz="1600" i="1" dirty="0" smtClean="0"/>
              <a:t>rigger = false</a:t>
            </a:r>
            <a:endParaRPr lang="en-US" altLang="zh-CN" sz="1600" dirty="0"/>
          </a:p>
          <a:p>
            <a:pPr lvl="1"/>
            <a:r>
              <a:rPr lang="en-US" altLang="zh-CN" sz="1600" i="1" dirty="0"/>
              <a:t>if </a:t>
            </a:r>
            <a:r>
              <a:rPr lang="en-US" altLang="zh-CN" sz="1600" i="1" dirty="0" err="1"/>
              <a:t>rAs</a:t>
            </a:r>
            <a:r>
              <a:rPr lang="en-US" altLang="zh-CN" sz="1600" i="1" dirty="0"/>
              <a:t>&gt;</a:t>
            </a:r>
            <a:r>
              <a:rPr lang="en-US" altLang="zh-CN" sz="1600" i="1" dirty="0" err="1" smtClean="0"/>
              <a:t>triggerThreshold</a:t>
            </a:r>
            <a:r>
              <a:rPr lang="en-US" altLang="zh-CN" sz="1600" i="1" dirty="0" smtClean="0"/>
              <a:t> and !trigger:</a:t>
            </a:r>
            <a:r>
              <a:rPr lang="en-US" altLang="zh-CN" sz="1600" i="1" dirty="0"/>
              <a:t/>
            </a:r>
            <a:br>
              <a:rPr lang="en-US" altLang="zh-CN" sz="1600" i="1" dirty="0"/>
            </a:br>
            <a:r>
              <a:rPr lang="en-US" altLang="zh-CN" sz="1600" i="1" dirty="0" smtClean="0"/>
              <a:t>	trigger = true</a:t>
            </a:r>
          </a:p>
          <a:p>
            <a:pPr lvl="1"/>
            <a:r>
              <a:rPr lang="en-US" altLang="zh-CN" sz="1600" i="1" dirty="0" smtClean="0"/>
              <a:t>	timer </a:t>
            </a:r>
            <a:r>
              <a:rPr lang="en-US" altLang="zh-CN" sz="1600" i="1" dirty="0"/>
              <a:t>start</a:t>
            </a:r>
            <a:r>
              <a:rPr lang="en-US" altLang="zh-CN" sz="1600" dirty="0"/>
              <a:t> for 1 data chunk period:</a:t>
            </a:r>
          </a:p>
          <a:p>
            <a:pPr lvl="1"/>
            <a:r>
              <a:rPr lang="en-US" altLang="zh-CN" sz="1600" i="1" dirty="0" smtClean="0"/>
              <a:t>		</a:t>
            </a:r>
            <a:r>
              <a:rPr lang="en-US" altLang="zh-CN" sz="1600" i="1" dirty="0" err="1" smtClean="0"/>
              <a:t>rAs</a:t>
            </a:r>
            <a:r>
              <a:rPr lang="en-US" altLang="zh-CN" sz="1600" i="1" baseline="-25000" dirty="0" err="1" smtClean="0"/>
              <a:t>arr</a:t>
            </a:r>
            <a:r>
              <a:rPr lang="en-US" altLang="zh-CN" sz="1600" i="1" dirty="0" err="1" smtClean="0"/>
              <a:t>.append</a:t>
            </a:r>
            <a:r>
              <a:rPr lang="en-US" altLang="zh-CN" sz="1600" i="1" dirty="0" smtClean="0"/>
              <a:t>(</a:t>
            </a:r>
            <a:r>
              <a:rPr lang="en-US" altLang="zh-CN" sz="1600" i="1" dirty="0" err="1" smtClean="0"/>
              <a:t>rAs</a:t>
            </a:r>
            <a:r>
              <a:rPr lang="en-US" altLang="zh-CN" sz="1600" i="1" dirty="0" smtClean="0"/>
              <a:t>)</a:t>
            </a:r>
            <a:r>
              <a:rPr lang="en-US" altLang="zh-CN" sz="1600" i="1" dirty="0"/>
              <a:t/>
            </a:r>
            <a:br>
              <a:rPr lang="en-US" altLang="zh-CN" sz="1600" i="1" dirty="0"/>
            </a:br>
            <a:r>
              <a:rPr lang="en-US" altLang="zh-CN" sz="1600" i="1" dirty="0" smtClean="0"/>
              <a:t>		</a:t>
            </a:r>
            <a:r>
              <a:rPr lang="en-US" altLang="zh-CN" sz="1600" i="1" dirty="0" err="1" smtClean="0"/>
              <a:t>accY</a:t>
            </a:r>
            <a:r>
              <a:rPr lang="en-US" altLang="zh-CN" sz="1600" i="1" baseline="-25000" dirty="0" err="1" smtClean="0"/>
              <a:t>arr</a:t>
            </a:r>
            <a:r>
              <a:rPr lang="en-US" altLang="zh-CN" sz="1600" i="1" dirty="0" err="1" smtClean="0"/>
              <a:t>.append</a:t>
            </a:r>
            <a:r>
              <a:rPr lang="en-US" altLang="zh-CN" sz="1600" i="1" dirty="0" smtClean="0"/>
              <a:t>(</a:t>
            </a:r>
            <a:r>
              <a:rPr lang="en-US" altLang="zh-CN" sz="1600" i="1" dirty="0" err="1" smtClean="0"/>
              <a:t>accY</a:t>
            </a:r>
            <a:r>
              <a:rPr lang="en-US" altLang="zh-CN" sz="1600" i="1" dirty="0" smtClean="0"/>
              <a:t>)</a:t>
            </a:r>
            <a:r>
              <a:rPr lang="en-US" altLang="zh-CN" sz="1600" i="1" dirty="0"/>
              <a:t/>
            </a:r>
            <a:br>
              <a:rPr lang="en-US" altLang="zh-CN" sz="1600" i="1" dirty="0"/>
            </a:br>
            <a:r>
              <a:rPr lang="en-US" altLang="zh-CN" sz="1600" i="1" dirty="0" smtClean="0"/>
              <a:t>	timer reset</a:t>
            </a:r>
          </a:p>
          <a:p>
            <a:pPr lvl="1"/>
            <a:r>
              <a:rPr lang="en-US" altLang="zh-CN" sz="1600" i="1" dirty="0"/>
              <a:t>	</a:t>
            </a:r>
            <a:r>
              <a:rPr lang="en-US" altLang="zh-CN" sz="1600" i="1" dirty="0" smtClean="0"/>
              <a:t>trigger = false</a:t>
            </a:r>
            <a:endParaRPr lang="en-US" altLang="zh-CN" sz="1600" dirty="0"/>
          </a:p>
          <a:p>
            <a:endParaRPr kumimoji="1" lang="zh-CN" altLang="en-US" dirty="0"/>
          </a:p>
        </p:txBody>
      </p:sp>
      <p:sp>
        <p:nvSpPr>
          <p:cNvPr id="3" name="文本框 2"/>
          <p:cNvSpPr txBox="1"/>
          <p:nvPr/>
        </p:nvSpPr>
        <p:spPr>
          <a:xfrm>
            <a:off x="3351395" y="1911185"/>
            <a:ext cx="1010398" cy="430887"/>
          </a:xfrm>
          <a:prstGeom prst="rect">
            <a:avLst/>
          </a:prstGeom>
          <a:noFill/>
        </p:spPr>
        <p:txBody>
          <a:bodyPr wrap="square" rtlCol="0">
            <a:spAutoFit/>
          </a:bodyPr>
          <a:lstStyle/>
          <a:p>
            <a:r>
              <a:rPr kumimoji="1" lang="en-US" altLang="zh-CN" sz="1100" dirty="0" smtClean="0"/>
              <a:t>Relative angular speed</a:t>
            </a:r>
            <a:endParaRPr kumimoji="1" lang="zh-CN" altLang="en-US" sz="1100" dirty="0"/>
          </a:p>
        </p:txBody>
      </p:sp>
      <p:sp>
        <p:nvSpPr>
          <p:cNvPr id="19" name="文本框 18"/>
          <p:cNvSpPr txBox="1"/>
          <p:nvPr/>
        </p:nvSpPr>
        <p:spPr>
          <a:xfrm>
            <a:off x="3673909" y="4527235"/>
            <a:ext cx="660048" cy="307777"/>
          </a:xfrm>
          <a:prstGeom prst="rect">
            <a:avLst/>
          </a:prstGeom>
          <a:noFill/>
        </p:spPr>
        <p:txBody>
          <a:bodyPr wrap="square" rtlCol="0">
            <a:spAutoFit/>
          </a:bodyPr>
          <a:lstStyle/>
          <a:p>
            <a:r>
              <a:rPr kumimoji="1" lang="en-US" altLang="zh-CN" sz="1400" dirty="0" err="1" smtClean="0"/>
              <a:t>acc_y</a:t>
            </a:r>
            <a:endParaRPr kumimoji="1" lang="zh-CN" altLang="en-US" sz="1400" dirty="0"/>
          </a:p>
        </p:txBody>
      </p:sp>
    </p:spTree>
    <p:extLst>
      <p:ext uri="{BB962C8B-B14F-4D97-AF65-F5344CB8AC3E}">
        <p14:creationId xmlns:p14="http://schemas.microsoft.com/office/powerpoint/2010/main" val="13491298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ppt_y</p:attrName>
                                        </p:attrNameLst>
                                      </p:cBhvr>
                                      <p:tavLst>
                                        <p:tav tm="0">
                                          <p:val>
                                            <p:strVal val="#ppt_y+#ppt_h*1.125000"/>
                                          </p:val>
                                        </p:tav>
                                        <p:tav tm="100000">
                                          <p:val>
                                            <p:strVal val="#ppt_y"/>
                                          </p:val>
                                        </p:tav>
                                      </p:tavLst>
                                    </p:anim>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p:tgtEl>
                                          <p:spTgt spid="16"/>
                                        </p:tgtEl>
                                        <p:attrNameLst>
                                          <p:attrName>ppt_y</p:attrName>
                                        </p:attrNameLst>
                                      </p:cBhvr>
                                      <p:tavLst>
                                        <p:tav tm="0">
                                          <p:val>
                                            <p:strVal val="#ppt_y+#ppt_h*1.125000"/>
                                          </p:val>
                                        </p:tav>
                                        <p:tav tm="100000">
                                          <p:val>
                                            <p:strVal val="#ppt_y"/>
                                          </p:val>
                                        </p:tav>
                                      </p:tavLst>
                                    </p:anim>
                                    <p:animEffect transition="in" filter="wipe(up)">
                                      <p:cBhvr>
                                        <p:cTn id="32" dur="500"/>
                                        <p:tgtEl>
                                          <p:spTgt spid="16"/>
                                        </p:tgtEl>
                                      </p:cBhvr>
                                    </p:animEffect>
                                  </p:childTnLst>
                                </p:cTn>
                              </p:par>
                              <p:par>
                                <p:cTn id="33" presetID="12" presetClass="entr" presetSubtype="4"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p:tgtEl>
                                          <p:spTgt spid="17"/>
                                        </p:tgtEl>
                                        <p:attrNameLst>
                                          <p:attrName>ppt_y</p:attrName>
                                        </p:attrNameLst>
                                      </p:cBhvr>
                                      <p:tavLst>
                                        <p:tav tm="0">
                                          <p:val>
                                            <p:strVal val="#ppt_y+#ppt_h*1.125000"/>
                                          </p:val>
                                        </p:tav>
                                        <p:tav tm="100000">
                                          <p:val>
                                            <p:strVal val="#ppt_y"/>
                                          </p:val>
                                        </p:tav>
                                      </p:tavLst>
                                    </p:anim>
                                    <p:animEffect transition="in" filter="wipe(up)">
                                      <p:cBhvr>
                                        <p:cTn id="36" dur="500"/>
                                        <p:tgtEl>
                                          <p:spTgt spid="17"/>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p:tgtEl>
                                          <p:spTgt spid="18"/>
                                        </p:tgtEl>
                                        <p:attrNameLst>
                                          <p:attrName>ppt_y</p:attrName>
                                        </p:attrNameLst>
                                      </p:cBhvr>
                                      <p:tavLst>
                                        <p:tav tm="0">
                                          <p:val>
                                            <p:strVal val="#ppt_y+#ppt_h*1.125000"/>
                                          </p:val>
                                        </p:tav>
                                        <p:tav tm="100000">
                                          <p:val>
                                            <p:strVal val="#ppt_y"/>
                                          </p:val>
                                        </p:tav>
                                      </p:tavLst>
                                    </p:anim>
                                    <p:animEffect transition="in" filter="wipe(up)">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P spid="10" grpId="0" animBg="1"/>
      <p:bldP spid="16" grpId="0" animBg="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1779" y="11879"/>
            <a:ext cx="8229600" cy="744296"/>
          </a:xfrm>
        </p:spPr>
        <p:txBody>
          <a:bodyPr/>
          <a:lstStyle/>
          <a:p>
            <a:r>
              <a:rPr kumimoji="1" lang="en-US" altLang="zh-CN" sz="2800" dirty="0" smtClean="0"/>
              <a:t>Feature extraction</a:t>
            </a:r>
            <a:endParaRPr kumimoji="1" lang="zh-CN" altLang="en-US" sz="2800" dirty="0"/>
          </a:p>
        </p:txBody>
      </p:sp>
      <p:grpSp>
        <p:nvGrpSpPr>
          <p:cNvPr id="17" name="组 16"/>
          <p:cNvGrpSpPr/>
          <p:nvPr/>
        </p:nvGrpSpPr>
        <p:grpSpPr>
          <a:xfrm>
            <a:off x="4861034" y="756174"/>
            <a:ext cx="4099673" cy="3369135"/>
            <a:chOff x="355143" y="1191952"/>
            <a:chExt cx="6521545" cy="5625560"/>
          </a:xfrm>
        </p:grpSpPr>
        <p:grpSp>
          <p:nvGrpSpPr>
            <p:cNvPr id="4" name="组 3"/>
            <p:cNvGrpSpPr/>
            <p:nvPr/>
          </p:nvGrpSpPr>
          <p:grpSpPr>
            <a:xfrm>
              <a:off x="355143" y="1191952"/>
              <a:ext cx="3240000" cy="2840558"/>
              <a:chOff x="355143" y="1191952"/>
              <a:chExt cx="3240000" cy="2840558"/>
            </a:xfrm>
          </p:grpSpPr>
          <p:pic>
            <p:nvPicPr>
              <p:cNvPr id="5" name="图片 4"/>
              <p:cNvPicPr>
                <a:picLocks/>
              </p:cNvPicPr>
              <p:nvPr/>
            </p:nvPicPr>
            <p:blipFill>
              <a:blip r:embed="rId2"/>
              <a:stretch>
                <a:fillRect/>
              </a:stretch>
            </p:blipFill>
            <p:spPr>
              <a:xfrm>
                <a:off x="355143" y="1191952"/>
                <a:ext cx="3240000" cy="2520000"/>
              </a:xfrm>
              <a:prstGeom prst="rect">
                <a:avLst/>
              </a:prstGeom>
            </p:spPr>
          </p:pic>
          <p:sp>
            <p:nvSpPr>
              <p:cNvPr id="6" name="文本框 5"/>
              <p:cNvSpPr txBox="1"/>
              <p:nvPr/>
            </p:nvSpPr>
            <p:spPr>
              <a:xfrm>
                <a:off x="1522825" y="3624117"/>
                <a:ext cx="1640256" cy="408393"/>
              </a:xfrm>
              <a:prstGeom prst="rect">
                <a:avLst/>
              </a:prstGeom>
              <a:noFill/>
            </p:spPr>
            <p:txBody>
              <a:bodyPr wrap="square" rtlCol="0">
                <a:spAutoFit/>
              </a:bodyPr>
              <a:lstStyle/>
              <a:p>
                <a:r>
                  <a:rPr kumimoji="1" lang="en-US" altLang="zh-CN" sz="900" dirty="0"/>
                  <a:t>s</a:t>
                </a:r>
                <a:r>
                  <a:rPr kumimoji="1" lang="en-US" altLang="zh-CN" sz="900" dirty="0" smtClean="0"/>
                  <a:t>ingle outside</a:t>
                </a:r>
                <a:endParaRPr kumimoji="1" lang="zh-CN" altLang="en-US" sz="900" dirty="0"/>
              </a:p>
            </p:txBody>
          </p:sp>
        </p:grpSp>
        <p:grpSp>
          <p:nvGrpSpPr>
            <p:cNvPr id="7" name="组 6"/>
            <p:cNvGrpSpPr/>
            <p:nvPr/>
          </p:nvGrpSpPr>
          <p:grpSpPr>
            <a:xfrm>
              <a:off x="3636688" y="1191952"/>
              <a:ext cx="3240000" cy="2872019"/>
              <a:chOff x="4535856" y="1155772"/>
              <a:chExt cx="3240000" cy="2872019"/>
            </a:xfrm>
          </p:grpSpPr>
          <p:pic>
            <p:nvPicPr>
              <p:cNvPr id="8" name="图片 7"/>
              <p:cNvPicPr>
                <a:picLocks/>
              </p:cNvPicPr>
              <p:nvPr/>
            </p:nvPicPr>
            <p:blipFill>
              <a:blip r:embed="rId3"/>
              <a:stretch>
                <a:fillRect/>
              </a:stretch>
            </p:blipFill>
            <p:spPr>
              <a:xfrm>
                <a:off x="4535856" y="1155772"/>
                <a:ext cx="3240000" cy="2520000"/>
              </a:xfrm>
              <a:prstGeom prst="rect">
                <a:avLst/>
              </a:prstGeom>
            </p:spPr>
          </p:pic>
          <p:sp>
            <p:nvSpPr>
              <p:cNvPr id="9" name="文本框 8"/>
              <p:cNvSpPr txBox="1"/>
              <p:nvPr/>
            </p:nvSpPr>
            <p:spPr>
              <a:xfrm>
                <a:off x="5802856" y="3592171"/>
                <a:ext cx="1641244" cy="435620"/>
              </a:xfrm>
              <a:prstGeom prst="rect">
                <a:avLst/>
              </a:prstGeom>
              <a:noFill/>
            </p:spPr>
            <p:txBody>
              <a:bodyPr wrap="square" rtlCol="0">
                <a:spAutoFit/>
              </a:bodyPr>
              <a:lstStyle/>
              <a:p>
                <a:r>
                  <a:rPr kumimoji="1" lang="en-US" altLang="zh-CN" sz="1000" dirty="0" smtClean="0"/>
                  <a:t>single inside</a:t>
                </a:r>
                <a:endParaRPr kumimoji="1" lang="zh-CN" altLang="en-US" sz="1000" dirty="0"/>
              </a:p>
            </p:txBody>
          </p:sp>
        </p:grpSp>
        <p:grpSp>
          <p:nvGrpSpPr>
            <p:cNvPr id="10" name="组 9"/>
            <p:cNvGrpSpPr/>
            <p:nvPr/>
          </p:nvGrpSpPr>
          <p:grpSpPr>
            <a:xfrm>
              <a:off x="3636688" y="3949038"/>
              <a:ext cx="3240000" cy="2868474"/>
              <a:chOff x="4535856" y="3988973"/>
              <a:chExt cx="3240000" cy="2868474"/>
            </a:xfrm>
          </p:grpSpPr>
          <p:pic>
            <p:nvPicPr>
              <p:cNvPr id="11" name="图片 10"/>
              <p:cNvPicPr>
                <a:picLocks/>
              </p:cNvPicPr>
              <p:nvPr/>
            </p:nvPicPr>
            <p:blipFill>
              <a:blip r:embed="rId4"/>
              <a:stretch>
                <a:fillRect/>
              </a:stretch>
            </p:blipFill>
            <p:spPr>
              <a:xfrm>
                <a:off x="4535856" y="3988973"/>
                <a:ext cx="3240000" cy="2520000"/>
              </a:xfrm>
              <a:prstGeom prst="rect">
                <a:avLst/>
              </a:prstGeom>
            </p:spPr>
          </p:pic>
          <p:sp>
            <p:nvSpPr>
              <p:cNvPr id="12" name="文本框 11"/>
              <p:cNvSpPr txBox="1"/>
              <p:nvPr/>
            </p:nvSpPr>
            <p:spPr>
              <a:xfrm>
                <a:off x="5738290" y="6421827"/>
                <a:ext cx="1705810" cy="435620"/>
              </a:xfrm>
              <a:prstGeom prst="rect">
                <a:avLst/>
              </a:prstGeom>
              <a:noFill/>
            </p:spPr>
            <p:txBody>
              <a:bodyPr wrap="square" rtlCol="0">
                <a:spAutoFit/>
              </a:bodyPr>
              <a:lstStyle/>
              <a:p>
                <a:r>
                  <a:rPr kumimoji="1" lang="en-US" altLang="zh-CN" sz="1000" dirty="0" smtClean="0"/>
                  <a:t>double inside</a:t>
                </a:r>
                <a:endParaRPr kumimoji="1" lang="zh-CN" altLang="en-US" sz="1000" dirty="0"/>
              </a:p>
            </p:txBody>
          </p:sp>
        </p:grpSp>
        <p:grpSp>
          <p:nvGrpSpPr>
            <p:cNvPr id="13" name="组 12"/>
            <p:cNvGrpSpPr/>
            <p:nvPr/>
          </p:nvGrpSpPr>
          <p:grpSpPr>
            <a:xfrm>
              <a:off x="355143" y="3949038"/>
              <a:ext cx="3240000" cy="2835992"/>
              <a:chOff x="355143" y="3988973"/>
              <a:chExt cx="3240000" cy="2835992"/>
            </a:xfrm>
          </p:grpSpPr>
          <p:pic>
            <p:nvPicPr>
              <p:cNvPr id="14" name="图片 13"/>
              <p:cNvPicPr>
                <a:picLocks/>
              </p:cNvPicPr>
              <p:nvPr/>
            </p:nvPicPr>
            <p:blipFill>
              <a:blip r:embed="rId5"/>
              <a:stretch>
                <a:fillRect/>
              </a:stretch>
            </p:blipFill>
            <p:spPr>
              <a:xfrm>
                <a:off x="355143" y="3988973"/>
                <a:ext cx="3240000" cy="2520000"/>
              </a:xfrm>
              <a:prstGeom prst="rect">
                <a:avLst/>
              </a:prstGeom>
            </p:spPr>
          </p:pic>
          <p:sp>
            <p:nvSpPr>
              <p:cNvPr id="15" name="文本框 14"/>
              <p:cNvSpPr txBox="1"/>
              <p:nvPr/>
            </p:nvSpPr>
            <p:spPr>
              <a:xfrm>
                <a:off x="1444770" y="6416572"/>
                <a:ext cx="1718311" cy="408393"/>
              </a:xfrm>
              <a:prstGeom prst="rect">
                <a:avLst/>
              </a:prstGeom>
              <a:noFill/>
            </p:spPr>
            <p:txBody>
              <a:bodyPr wrap="square" rtlCol="0">
                <a:spAutoFit/>
              </a:bodyPr>
              <a:lstStyle/>
              <a:p>
                <a:r>
                  <a:rPr kumimoji="1" lang="en-US" altLang="zh-CN" sz="900" dirty="0"/>
                  <a:t>d</a:t>
                </a:r>
                <a:r>
                  <a:rPr kumimoji="1" lang="en-US" altLang="zh-CN" sz="900" dirty="0" smtClean="0"/>
                  <a:t>ouble outside</a:t>
                </a:r>
                <a:endParaRPr kumimoji="1" lang="zh-CN" altLang="en-US" sz="900" dirty="0"/>
              </a:p>
            </p:txBody>
          </p:sp>
        </p:grpSp>
      </p:grpSp>
      <p:grpSp>
        <p:nvGrpSpPr>
          <p:cNvPr id="18" name="组 17"/>
          <p:cNvGrpSpPr/>
          <p:nvPr/>
        </p:nvGrpSpPr>
        <p:grpSpPr>
          <a:xfrm>
            <a:off x="109139" y="3048001"/>
            <a:ext cx="4591845" cy="3708669"/>
            <a:chOff x="557847" y="1204082"/>
            <a:chExt cx="6925071" cy="5222646"/>
          </a:xfrm>
        </p:grpSpPr>
        <p:grpSp>
          <p:nvGrpSpPr>
            <p:cNvPr id="19" name="组 18"/>
            <p:cNvGrpSpPr/>
            <p:nvPr/>
          </p:nvGrpSpPr>
          <p:grpSpPr>
            <a:xfrm>
              <a:off x="557847" y="1204082"/>
              <a:ext cx="3444490" cy="2655691"/>
              <a:chOff x="557847" y="1204082"/>
              <a:chExt cx="3444490" cy="2720913"/>
            </a:xfrm>
          </p:grpSpPr>
          <p:grpSp>
            <p:nvGrpSpPr>
              <p:cNvPr id="35" name="组 34"/>
              <p:cNvGrpSpPr/>
              <p:nvPr/>
            </p:nvGrpSpPr>
            <p:grpSpPr>
              <a:xfrm>
                <a:off x="557847" y="1204082"/>
                <a:ext cx="3444490" cy="2720913"/>
                <a:chOff x="557847" y="977277"/>
                <a:chExt cx="3444490" cy="2720913"/>
              </a:xfrm>
            </p:grpSpPr>
            <p:sp>
              <p:nvSpPr>
                <p:cNvPr id="37" name="文本框 36"/>
                <p:cNvSpPr txBox="1"/>
                <p:nvPr/>
              </p:nvSpPr>
              <p:spPr>
                <a:xfrm>
                  <a:off x="1658904" y="3315299"/>
                  <a:ext cx="1918392" cy="382891"/>
                </a:xfrm>
                <a:prstGeom prst="rect">
                  <a:avLst/>
                </a:prstGeom>
                <a:noFill/>
              </p:spPr>
              <p:txBody>
                <a:bodyPr wrap="square" rtlCol="0">
                  <a:spAutoFit/>
                </a:bodyPr>
                <a:lstStyle/>
                <a:p>
                  <a:r>
                    <a:rPr kumimoji="1" lang="en-US" altLang="zh-CN" sz="900" dirty="0"/>
                    <a:t>s</a:t>
                  </a:r>
                  <a:r>
                    <a:rPr kumimoji="1" lang="en-US" altLang="zh-CN" sz="900" dirty="0" smtClean="0"/>
                    <a:t>ingle outside</a:t>
                  </a:r>
                  <a:endParaRPr kumimoji="1" lang="zh-CN" altLang="en-US" sz="900" dirty="0"/>
                </a:p>
              </p:txBody>
            </p:sp>
            <p:pic>
              <p:nvPicPr>
                <p:cNvPr id="38" name="图片 37"/>
                <p:cNvPicPr>
                  <a:picLocks noChangeAspect="1"/>
                </p:cNvPicPr>
                <p:nvPr/>
              </p:nvPicPr>
              <p:blipFill>
                <a:blip r:embed="rId6"/>
                <a:stretch>
                  <a:fillRect/>
                </a:stretch>
              </p:blipFill>
              <p:spPr>
                <a:xfrm>
                  <a:off x="557847" y="977277"/>
                  <a:ext cx="3444490" cy="2425819"/>
                </a:xfrm>
                <a:prstGeom prst="rect">
                  <a:avLst/>
                </a:prstGeom>
              </p:spPr>
            </p:pic>
          </p:grpSp>
          <p:cxnSp>
            <p:nvCxnSpPr>
              <p:cNvPr id="36" name="直线连接符 35"/>
              <p:cNvCxnSpPr/>
              <p:nvPr/>
            </p:nvCxnSpPr>
            <p:spPr>
              <a:xfrm flipH="1">
                <a:off x="753239" y="3065517"/>
                <a:ext cx="2977931" cy="0"/>
              </a:xfrm>
              <a:prstGeom prst="line">
                <a:avLst/>
              </a:prstGeom>
              <a:ln>
                <a:solidFill>
                  <a:schemeClr val="accent2"/>
                </a:solidFill>
                <a:prstDash val="sysDash"/>
              </a:ln>
            </p:spPr>
            <p:style>
              <a:lnRef idx="2">
                <a:schemeClr val="accent1"/>
              </a:lnRef>
              <a:fillRef idx="0">
                <a:schemeClr val="accent1"/>
              </a:fillRef>
              <a:effectRef idx="1">
                <a:schemeClr val="accent1"/>
              </a:effectRef>
              <a:fontRef idx="minor">
                <a:schemeClr val="tx1"/>
              </a:fontRef>
            </p:style>
          </p:cxnSp>
        </p:grpSp>
        <p:grpSp>
          <p:nvGrpSpPr>
            <p:cNvPr id="20" name="组 19"/>
            <p:cNvGrpSpPr/>
            <p:nvPr/>
          </p:nvGrpSpPr>
          <p:grpSpPr>
            <a:xfrm>
              <a:off x="4073008" y="1204082"/>
              <a:ext cx="3372639" cy="2649052"/>
              <a:chOff x="4671931" y="1204082"/>
              <a:chExt cx="3372639" cy="2649052"/>
            </a:xfrm>
          </p:grpSpPr>
          <p:grpSp>
            <p:nvGrpSpPr>
              <p:cNvPr id="31" name="组 30"/>
              <p:cNvGrpSpPr/>
              <p:nvPr/>
            </p:nvGrpSpPr>
            <p:grpSpPr>
              <a:xfrm>
                <a:off x="4671931" y="1204082"/>
                <a:ext cx="3372639" cy="2649052"/>
                <a:chOff x="4671931" y="949567"/>
                <a:chExt cx="3372639" cy="2649052"/>
              </a:xfrm>
            </p:grpSpPr>
            <p:sp>
              <p:nvSpPr>
                <p:cNvPr id="33" name="文本框 32"/>
                <p:cNvSpPr txBox="1"/>
                <p:nvPr/>
              </p:nvSpPr>
              <p:spPr>
                <a:xfrm>
                  <a:off x="5867140" y="3224906"/>
                  <a:ext cx="1620774" cy="373713"/>
                </a:xfrm>
                <a:prstGeom prst="rect">
                  <a:avLst/>
                </a:prstGeom>
                <a:noFill/>
              </p:spPr>
              <p:txBody>
                <a:bodyPr wrap="square" rtlCol="0">
                  <a:spAutoFit/>
                </a:bodyPr>
                <a:lstStyle/>
                <a:p>
                  <a:r>
                    <a:rPr kumimoji="1" lang="en-US" altLang="zh-CN" sz="900" dirty="0"/>
                    <a:t>s</a:t>
                  </a:r>
                  <a:r>
                    <a:rPr kumimoji="1" lang="en-US" altLang="zh-CN" sz="900" dirty="0" smtClean="0"/>
                    <a:t>ingle inside</a:t>
                  </a:r>
                  <a:endParaRPr kumimoji="1" lang="zh-CN" altLang="en-US" sz="900" dirty="0"/>
                </a:p>
              </p:txBody>
            </p:sp>
            <p:pic>
              <p:nvPicPr>
                <p:cNvPr id="34" name="图片 33"/>
                <p:cNvPicPr>
                  <a:picLocks noChangeAspect="1"/>
                </p:cNvPicPr>
                <p:nvPr/>
              </p:nvPicPr>
              <p:blipFill>
                <a:blip r:embed="rId7"/>
                <a:stretch>
                  <a:fillRect/>
                </a:stretch>
              </p:blipFill>
              <p:spPr>
                <a:xfrm>
                  <a:off x="4671931" y="949567"/>
                  <a:ext cx="3372639" cy="2354169"/>
                </a:xfrm>
                <a:prstGeom prst="rect">
                  <a:avLst/>
                </a:prstGeom>
              </p:spPr>
            </p:pic>
          </p:grpSp>
          <p:cxnSp>
            <p:nvCxnSpPr>
              <p:cNvPr id="32" name="直线连接符 31"/>
              <p:cNvCxnSpPr/>
              <p:nvPr/>
            </p:nvCxnSpPr>
            <p:spPr>
              <a:xfrm flipH="1">
                <a:off x="4838261" y="3244194"/>
                <a:ext cx="2977931" cy="0"/>
              </a:xfrm>
              <a:prstGeom prst="line">
                <a:avLst/>
              </a:prstGeom>
              <a:ln>
                <a:solidFill>
                  <a:schemeClr val="accent2"/>
                </a:solidFill>
                <a:prstDash val="sysDash"/>
              </a:ln>
            </p:spPr>
            <p:style>
              <a:lnRef idx="2">
                <a:schemeClr val="accent1"/>
              </a:lnRef>
              <a:fillRef idx="0">
                <a:schemeClr val="accent1"/>
              </a:fillRef>
              <a:effectRef idx="1">
                <a:schemeClr val="accent1"/>
              </a:effectRef>
              <a:fontRef idx="minor">
                <a:schemeClr val="tx1"/>
              </a:fontRef>
            </p:style>
          </p:cxnSp>
        </p:grpSp>
        <p:grpSp>
          <p:nvGrpSpPr>
            <p:cNvPr id="21" name="组 20"/>
            <p:cNvGrpSpPr/>
            <p:nvPr/>
          </p:nvGrpSpPr>
          <p:grpSpPr>
            <a:xfrm>
              <a:off x="557847" y="3756419"/>
              <a:ext cx="3444490" cy="2670309"/>
              <a:chOff x="557847" y="3914630"/>
              <a:chExt cx="3444490" cy="2704053"/>
            </a:xfrm>
          </p:grpSpPr>
          <p:grpSp>
            <p:nvGrpSpPr>
              <p:cNvPr id="27" name="组 26"/>
              <p:cNvGrpSpPr/>
              <p:nvPr/>
            </p:nvGrpSpPr>
            <p:grpSpPr>
              <a:xfrm>
                <a:off x="557847" y="3914630"/>
                <a:ext cx="3444490" cy="2704053"/>
                <a:chOff x="557847" y="3558251"/>
                <a:chExt cx="3444490" cy="2704053"/>
              </a:xfrm>
            </p:grpSpPr>
            <p:sp>
              <p:nvSpPr>
                <p:cNvPr id="29" name="文本框 28"/>
                <p:cNvSpPr txBox="1"/>
                <p:nvPr/>
              </p:nvSpPr>
              <p:spPr>
                <a:xfrm>
                  <a:off x="1707915" y="5883868"/>
                  <a:ext cx="1601455" cy="378436"/>
                </a:xfrm>
                <a:prstGeom prst="rect">
                  <a:avLst/>
                </a:prstGeom>
                <a:noFill/>
              </p:spPr>
              <p:txBody>
                <a:bodyPr wrap="square" rtlCol="0">
                  <a:spAutoFit/>
                </a:bodyPr>
                <a:lstStyle/>
                <a:p>
                  <a:r>
                    <a:rPr kumimoji="1" lang="en-US" altLang="zh-CN" sz="900" dirty="0"/>
                    <a:t>d</a:t>
                  </a:r>
                  <a:r>
                    <a:rPr kumimoji="1" lang="en-US" altLang="zh-CN" sz="900" dirty="0" smtClean="0"/>
                    <a:t>ouble outside</a:t>
                  </a:r>
                  <a:endParaRPr kumimoji="1" lang="zh-CN" altLang="en-US" sz="900" dirty="0"/>
                </a:p>
              </p:txBody>
            </p:sp>
            <p:pic>
              <p:nvPicPr>
                <p:cNvPr id="30" name="图片 29"/>
                <p:cNvPicPr>
                  <a:picLocks noChangeAspect="1"/>
                </p:cNvPicPr>
                <p:nvPr/>
              </p:nvPicPr>
              <p:blipFill>
                <a:blip r:embed="rId8"/>
                <a:stretch>
                  <a:fillRect/>
                </a:stretch>
              </p:blipFill>
              <p:spPr>
                <a:xfrm>
                  <a:off x="557847" y="3558251"/>
                  <a:ext cx="3444490" cy="2431914"/>
                </a:xfrm>
                <a:prstGeom prst="rect">
                  <a:avLst/>
                </a:prstGeom>
              </p:spPr>
            </p:pic>
          </p:grpSp>
          <p:cxnSp>
            <p:nvCxnSpPr>
              <p:cNvPr id="28" name="直线连接符 27"/>
              <p:cNvCxnSpPr/>
              <p:nvPr/>
            </p:nvCxnSpPr>
            <p:spPr>
              <a:xfrm flipH="1">
                <a:off x="809316" y="6003157"/>
                <a:ext cx="1252484" cy="0"/>
              </a:xfrm>
              <a:prstGeom prst="line">
                <a:avLst/>
              </a:prstGeom>
              <a:ln>
                <a:solidFill>
                  <a:schemeClr val="accent2"/>
                </a:solidFill>
                <a:prstDash val="sysDash"/>
              </a:ln>
            </p:spPr>
            <p:style>
              <a:lnRef idx="2">
                <a:schemeClr val="accent1"/>
              </a:lnRef>
              <a:fillRef idx="0">
                <a:schemeClr val="accent1"/>
              </a:fillRef>
              <a:effectRef idx="1">
                <a:schemeClr val="accent1"/>
              </a:effectRef>
              <a:fontRef idx="minor">
                <a:schemeClr val="tx1"/>
              </a:fontRef>
            </p:style>
          </p:cxnSp>
        </p:grpSp>
        <p:grpSp>
          <p:nvGrpSpPr>
            <p:cNvPr id="22" name="组 21"/>
            <p:cNvGrpSpPr/>
            <p:nvPr/>
          </p:nvGrpSpPr>
          <p:grpSpPr>
            <a:xfrm>
              <a:off x="4073008" y="3756419"/>
              <a:ext cx="3409910" cy="2666852"/>
              <a:chOff x="4634660" y="3929590"/>
              <a:chExt cx="3409910" cy="2666852"/>
            </a:xfrm>
          </p:grpSpPr>
          <p:grpSp>
            <p:nvGrpSpPr>
              <p:cNvPr id="23" name="组 22"/>
              <p:cNvGrpSpPr/>
              <p:nvPr/>
            </p:nvGrpSpPr>
            <p:grpSpPr>
              <a:xfrm>
                <a:off x="4634660" y="3929590"/>
                <a:ext cx="3409910" cy="2666852"/>
                <a:chOff x="4634660" y="3629902"/>
                <a:chExt cx="3409910" cy="2666852"/>
              </a:xfrm>
            </p:grpSpPr>
            <p:sp>
              <p:nvSpPr>
                <p:cNvPr id="25" name="文本框 24"/>
                <p:cNvSpPr txBox="1"/>
                <p:nvPr/>
              </p:nvSpPr>
              <p:spPr>
                <a:xfrm>
                  <a:off x="5874306" y="5923041"/>
                  <a:ext cx="1714792" cy="373713"/>
                </a:xfrm>
                <a:prstGeom prst="rect">
                  <a:avLst/>
                </a:prstGeom>
                <a:noFill/>
              </p:spPr>
              <p:txBody>
                <a:bodyPr wrap="square" rtlCol="0">
                  <a:spAutoFit/>
                </a:bodyPr>
                <a:lstStyle/>
                <a:p>
                  <a:r>
                    <a:rPr kumimoji="1" lang="en-US" altLang="zh-CN" sz="900" dirty="0" smtClean="0"/>
                    <a:t>Double inside</a:t>
                  </a:r>
                  <a:endParaRPr kumimoji="1" lang="zh-CN" altLang="en-US" sz="900" dirty="0"/>
                </a:p>
              </p:txBody>
            </p:sp>
            <p:pic>
              <p:nvPicPr>
                <p:cNvPr id="26" name="图片 25"/>
                <p:cNvPicPr>
                  <a:picLocks noChangeAspect="1"/>
                </p:cNvPicPr>
                <p:nvPr/>
              </p:nvPicPr>
              <p:blipFill>
                <a:blip r:embed="rId9"/>
                <a:stretch>
                  <a:fillRect/>
                </a:stretch>
              </p:blipFill>
              <p:spPr>
                <a:xfrm>
                  <a:off x="4634660" y="3629902"/>
                  <a:ext cx="3409910" cy="2389488"/>
                </a:xfrm>
                <a:prstGeom prst="rect">
                  <a:avLst/>
                </a:prstGeom>
              </p:spPr>
            </p:pic>
          </p:grpSp>
          <p:cxnSp>
            <p:nvCxnSpPr>
              <p:cNvPr id="24" name="直线连接符 23"/>
              <p:cNvCxnSpPr/>
              <p:nvPr/>
            </p:nvCxnSpPr>
            <p:spPr>
              <a:xfrm flipH="1">
                <a:off x="4864538" y="5971628"/>
                <a:ext cx="2394626" cy="0"/>
              </a:xfrm>
              <a:prstGeom prst="line">
                <a:avLst/>
              </a:prstGeom>
              <a:ln>
                <a:solidFill>
                  <a:schemeClr val="accent2"/>
                </a:solidFill>
                <a:prstDash val="sysDash"/>
              </a:ln>
            </p:spPr>
            <p:style>
              <a:lnRef idx="2">
                <a:schemeClr val="accent1"/>
              </a:lnRef>
              <a:fillRef idx="0">
                <a:schemeClr val="accent1"/>
              </a:fillRef>
              <a:effectRef idx="1">
                <a:schemeClr val="accent1"/>
              </a:effectRef>
              <a:fontRef idx="minor">
                <a:schemeClr val="tx1"/>
              </a:fontRef>
            </p:style>
          </p:cxnSp>
        </p:grpSp>
      </p:grpSp>
      <p:sp>
        <p:nvSpPr>
          <p:cNvPr id="41" name="文本框 40"/>
          <p:cNvSpPr txBox="1"/>
          <p:nvPr/>
        </p:nvSpPr>
        <p:spPr>
          <a:xfrm>
            <a:off x="693943" y="814227"/>
            <a:ext cx="3796877" cy="1661993"/>
          </a:xfrm>
          <a:prstGeom prst="rect">
            <a:avLst/>
          </a:prstGeom>
          <a:noFill/>
        </p:spPr>
        <p:txBody>
          <a:bodyPr wrap="square" rtlCol="0">
            <a:spAutoFit/>
          </a:bodyPr>
          <a:lstStyle/>
          <a:p>
            <a:r>
              <a:rPr lang="en-US" altLang="zh-CN" sz="1400" i="1" dirty="0" err="1"/>
              <a:t>p</a:t>
            </a:r>
            <a:r>
              <a:rPr lang="en-US" altLang="zh-CN" sz="1400" i="1" dirty="0" err="1" smtClean="0"/>
              <a:t>eak</a:t>
            </a:r>
            <a:r>
              <a:rPr lang="en-US" altLang="zh-CN" sz="1400" i="1" baseline="-25000" dirty="0" err="1" smtClean="0"/>
              <a:t>arr</a:t>
            </a:r>
            <a:r>
              <a:rPr lang="en-US" altLang="zh-CN" sz="1400" i="1" dirty="0" smtClean="0"/>
              <a:t>=[]</a:t>
            </a:r>
          </a:p>
          <a:p>
            <a:r>
              <a:rPr lang="en-US" altLang="zh-CN" sz="1400" i="1" dirty="0" smtClean="0"/>
              <a:t>for </a:t>
            </a:r>
            <a:r>
              <a:rPr lang="en-US" altLang="zh-CN" sz="1400" i="1" dirty="0" err="1"/>
              <a:t>i</a:t>
            </a:r>
            <a:r>
              <a:rPr lang="en-US" altLang="zh-CN" sz="1400" i="1" dirty="0"/>
              <a:t> in range1,</a:t>
            </a:r>
            <a:r>
              <a:rPr lang="en-US" altLang="zh-CN" sz="1400" i="1" dirty="0" smtClean="0"/>
              <a:t>len(</a:t>
            </a:r>
            <a:r>
              <a:rPr lang="en-US" altLang="zh-CN" sz="1400" i="1" dirty="0" err="1" smtClean="0"/>
              <a:t>rAs</a:t>
            </a:r>
            <a:r>
              <a:rPr lang="en-US" altLang="zh-CN" sz="1400" i="1" baseline="-25000" dirty="0" err="1" smtClean="0"/>
              <a:t>arr</a:t>
            </a:r>
            <a:r>
              <a:rPr lang="en-US" altLang="zh-CN" sz="1400" i="1" dirty="0"/>
              <a:t>)</a:t>
            </a:r>
            <a:r>
              <a:rPr lang="en-US" altLang="zh-CN" sz="1400" i="1" dirty="0" smtClean="0"/>
              <a:t>:</a:t>
            </a:r>
            <a:r>
              <a:rPr lang="en-US" altLang="zh-CN" sz="1400" i="1" dirty="0"/>
              <a:t/>
            </a:r>
            <a:br>
              <a:rPr lang="en-US" altLang="zh-CN" sz="1400" i="1" dirty="0"/>
            </a:br>
            <a:r>
              <a:rPr lang="en-US" altLang="zh-CN" sz="1400" i="1" dirty="0" smtClean="0"/>
              <a:t>	if </a:t>
            </a:r>
            <a:r>
              <a:rPr lang="en-US" altLang="zh-CN" sz="1400" i="1" dirty="0" err="1" smtClean="0"/>
              <a:t>rAs</a:t>
            </a:r>
            <a:r>
              <a:rPr lang="en-US" altLang="zh-CN" sz="1400" i="1" baseline="-25000" dirty="0" err="1" smtClean="0"/>
              <a:t>arr</a:t>
            </a:r>
            <a:r>
              <a:rPr lang="en-US" altLang="zh-CN" sz="1400" i="1" dirty="0" smtClean="0"/>
              <a:t>[</a:t>
            </a:r>
            <a:r>
              <a:rPr lang="en-US" altLang="zh-CN" sz="1400" i="1" dirty="0" err="1" smtClean="0"/>
              <a:t>i</a:t>
            </a:r>
            <a:r>
              <a:rPr lang="en-US" altLang="zh-CN" sz="1400" i="1" dirty="0" smtClean="0"/>
              <a:t>]&gt;</a:t>
            </a:r>
            <a:r>
              <a:rPr lang="en-US" altLang="zh-CN" sz="1400" i="1" dirty="0" err="1" smtClean="0"/>
              <a:t>rAs</a:t>
            </a:r>
            <a:r>
              <a:rPr lang="en-US" altLang="zh-CN" sz="1400" i="1" baseline="-25000" dirty="0" err="1" smtClean="0"/>
              <a:t>arr</a:t>
            </a:r>
            <a:r>
              <a:rPr lang="en-US" altLang="zh-CN" sz="1400" i="1" dirty="0" smtClean="0"/>
              <a:t>[i</a:t>
            </a:r>
            <a:r>
              <a:rPr lang="en-US" altLang="zh-CN" sz="1400" i="1" dirty="0"/>
              <a:t>-</a:t>
            </a:r>
            <a:r>
              <a:rPr lang="en-US" altLang="zh-CN" sz="1400" i="1" dirty="0" smtClean="0"/>
              <a:t>1] </a:t>
            </a:r>
            <a:r>
              <a:rPr lang="en-US" altLang="zh-CN" sz="1400" i="1" dirty="0"/>
              <a:t>and </a:t>
            </a:r>
            <a:r>
              <a:rPr lang="en-US" altLang="zh-CN" sz="1400" i="1" dirty="0" err="1" smtClean="0"/>
              <a:t>rAs</a:t>
            </a:r>
            <a:r>
              <a:rPr lang="en-US" altLang="zh-CN" sz="1400" i="1" baseline="-25000" dirty="0" err="1" smtClean="0"/>
              <a:t>arr</a:t>
            </a:r>
            <a:r>
              <a:rPr lang="en-US" altLang="zh-CN" sz="1400" i="1" dirty="0" smtClean="0"/>
              <a:t>[</a:t>
            </a:r>
            <a:r>
              <a:rPr lang="en-US" altLang="zh-CN" sz="1400" i="1" dirty="0" err="1" smtClean="0"/>
              <a:t>i</a:t>
            </a:r>
            <a:r>
              <a:rPr lang="en-US" altLang="zh-CN" sz="1400" i="1" dirty="0" smtClean="0"/>
              <a:t>]&gt;</a:t>
            </a:r>
            <a:r>
              <a:rPr lang="en-US" altLang="zh-CN" sz="1400" i="1" dirty="0" err="1" smtClean="0"/>
              <a:t>rAs</a:t>
            </a:r>
            <a:r>
              <a:rPr lang="en-US" altLang="zh-CN" sz="1400" i="1" baseline="-25000" dirty="0" err="1" smtClean="0"/>
              <a:t>arr</a:t>
            </a:r>
            <a:r>
              <a:rPr lang="en-US" altLang="zh-CN" sz="1400" i="1" dirty="0"/>
              <a:t>[</a:t>
            </a:r>
            <a:r>
              <a:rPr lang="en-US" altLang="zh-CN" sz="1400" i="1" dirty="0" smtClean="0"/>
              <a:t>i</a:t>
            </a:r>
            <a:r>
              <a:rPr lang="en-US" altLang="zh-CN" sz="1400" i="1" dirty="0"/>
              <a:t>+</a:t>
            </a:r>
            <a:r>
              <a:rPr lang="en-US" altLang="zh-CN" sz="1400" i="1" dirty="0" smtClean="0"/>
              <a:t>1]:</a:t>
            </a:r>
            <a:r>
              <a:rPr lang="en-US" altLang="zh-CN" sz="1400" i="1" dirty="0"/>
              <a:t/>
            </a:r>
            <a:br>
              <a:rPr lang="en-US" altLang="zh-CN" sz="1400" i="1" dirty="0"/>
            </a:br>
            <a:r>
              <a:rPr lang="en-US" altLang="zh-CN" sz="1400" i="1" dirty="0" smtClean="0"/>
              <a:t>		</a:t>
            </a:r>
            <a:r>
              <a:rPr lang="en-US" altLang="zh-CN" sz="1400" i="1" dirty="0" err="1" smtClean="0"/>
              <a:t>peak</a:t>
            </a:r>
            <a:r>
              <a:rPr lang="en-US" altLang="zh-CN" sz="1400" i="1" baseline="-25000" dirty="0" err="1" smtClean="0"/>
              <a:t>arr</a:t>
            </a:r>
            <a:r>
              <a:rPr lang="en-US" altLang="zh-CN" sz="1400" i="1" dirty="0" err="1" smtClean="0"/>
              <a:t>.append</a:t>
            </a:r>
            <a:r>
              <a:rPr lang="en-US" altLang="zh-CN" sz="1400" i="1" dirty="0"/>
              <a:t>(</a:t>
            </a:r>
            <a:r>
              <a:rPr lang="en-US" altLang="zh-CN" sz="1400" i="1" dirty="0" err="1"/>
              <a:t>rAs</a:t>
            </a:r>
            <a:r>
              <a:rPr lang="en-US" altLang="zh-CN" sz="1400" i="1" baseline="-25000" dirty="0" err="1"/>
              <a:t>arr</a:t>
            </a:r>
            <a:r>
              <a:rPr lang="en-US" altLang="zh-CN" sz="1400" i="1" dirty="0"/>
              <a:t>[</a:t>
            </a:r>
            <a:r>
              <a:rPr lang="en-US" altLang="zh-CN" sz="1400" i="1" dirty="0" err="1"/>
              <a:t>i</a:t>
            </a:r>
            <a:r>
              <a:rPr lang="en-US" altLang="zh-CN" sz="1400" i="1" dirty="0"/>
              <a:t>]</a:t>
            </a:r>
            <a:r>
              <a:rPr lang="en-US" altLang="zh-CN" sz="1400" i="1" dirty="0" smtClean="0"/>
              <a:t>)</a:t>
            </a:r>
          </a:p>
          <a:p>
            <a:endParaRPr lang="en-US" altLang="zh-CN" sz="1400" i="1" dirty="0"/>
          </a:p>
          <a:p>
            <a:r>
              <a:rPr lang="en-US" altLang="zh-CN" sz="1400" b="1" i="1" dirty="0" smtClean="0"/>
              <a:t>Feature 1: # of </a:t>
            </a:r>
            <a:r>
              <a:rPr lang="en-US" altLang="zh-CN" sz="1400" b="1" i="1" dirty="0" err="1" smtClean="0"/>
              <a:t>peak</a:t>
            </a:r>
            <a:r>
              <a:rPr lang="en-US" altLang="zh-CN" sz="1400" b="1" i="1" baseline="-25000" dirty="0" err="1" smtClean="0"/>
              <a:t>arr</a:t>
            </a:r>
            <a:r>
              <a:rPr lang="en-US" altLang="zh-CN" sz="1400" b="1" i="1" dirty="0" smtClean="0"/>
              <a:t> = </a:t>
            </a:r>
            <a:r>
              <a:rPr lang="en-US" altLang="zh-CN" sz="1400" b="1" i="1" dirty="0" err="1" smtClean="0"/>
              <a:t>len</a:t>
            </a:r>
            <a:r>
              <a:rPr lang="en-US" altLang="zh-CN" sz="1400" b="1" i="1" dirty="0" smtClean="0"/>
              <a:t>(</a:t>
            </a:r>
            <a:r>
              <a:rPr lang="en-US" altLang="zh-CN" sz="1400" b="1" i="1" dirty="0" err="1" smtClean="0"/>
              <a:t>peak</a:t>
            </a:r>
            <a:r>
              <a:rPr lang="en-US" altLang="zh-CN" sz="1400" b="1" i="1" baseline="-25000" dirty="0" err="1" smtClean="0"/>
              <a:t>arr</a:t>
            </a:r>
            <a:r>
              <a:rPr lang="en-US" altLang="zh-CN" sz="1400" b="1" i="1" dirty="0" smtClean="0"/>
              <a:t>)</a:t>
            </a:r>
            <a:endParaRPr lang="en-US" altLang="zh-CN" sz="1400" b="1" dirty="0"/>
          </a:p>
          <a:p>
            <a:endParaRPr kumimoji="1" lang="zh-CN" altLang="en-US" dirty="0"/>
          </a:p>
        </p:txBody>
      </p:sp>
      <p:sp>
        <p:nvSpPr>
          <p:cNvPr id="42" name="文本框 41"/>
          <p:cNvSpPr txBox="1"/>
          <p:nvPr/>
        </p:nvSpPr>
        <p:spPr>
          <a:xfrm>
            <a:off x="5097517" y="5447862"/>
            <a:ext cx="4046483" cy="369332"/>
          </a:xfrm>
          <a:prstGeom prst="rect">
            <a:avLst/>
          </a:prstGeom>
          <a:noFill/>
        </p:spPr>
        <p:txBody>
          <a:bodyPr wrap="square" rtlCol="0">
            <a:spAutoFit/>
          </a:bodyPr>
          <a:lstStyle/>
          <a:p>
            <a:r>
              <a:rPr kumimoji="1" lang="en-US" altLang="zh-CN" b="1" dirty="0" smtClean="0"/>
              <a:t>Feature 2: </a:t>
            </a:r>
            <a:r>
              <a:rPr kumimoji="1" lang="en-US" altLang="zh-CN" b="1" dirty="0" err="1" smtClean="0"/>
              <a:t>min_accY</a:t>
            </a:r>
            <a:r>
              <a:rPr kumimoji="1" lang="en-US" altLang="zh-CN" b="1" dirty="0" smtClean="0"/>
              <a:t> = min(</a:t>
            </a:r>
            <a:r>
              <a:rPr kumimoji="1" lang="en-US" altLang="zh-CN" b="1" dirty="0" err="1" smtClean="0"/>
              <a:t>accY</a:t>
            </a:r>
            <a:r>
              <a:rPr kumimoji="1" lang="en-US" altLang="zh-CN" b="1" baseline="-25000" dirty="0" err="1" smtClean="0"/>
              <a:t>arr</a:t>
            </a:r>
            <a:r>
              <a:rPr kumimoji="1" lang="en-US" altLang="zh-CN" b="1" dirty="0" smtClean="0"/>
              <a:t>)</a:t>
            </a:r>
            <a:endParaRPr kumimoji="1" lang="zh-CN" altLang="en-US" b="1" dirty="0"/>
          </a:p>
        </p:txBody>
      </p:sp>
      <p:sp>
        <p:nvSpPr>
          <p:cNvPr id="3" name="矩形 2"/>
          <p:cNvSpPr/>
          <p:nvPr/>
        </p:nvSpPr>
        <p:spPr>
          <a:xfrm>
            <a:off x="4199192" y="736168"/>
            <a:ext cx="704058" cy="369332"/>
          </a:xfrm>
          <a:prstGeom prst="rect">
            <a:avLst/>
          </a:prstGeom>
        </p:spPr>
        <p:txBody>
          <a:bodyPr wrap="none">
            <a:spAutoFit/>
          </a:bodyPr>
          <a:lstStyle/>
          <a:p>
            <a:r>
              <a:rPr lang="en-US" altLang="zh-CN" i="1" dirty="0" err="1"/>
              <a:t>rAs</a:t>
            </a:r>
            <a:r>
              <a:rPr lang="en-US" altLang="zh-CN" i="1" baseline="-25000" dirty="0" err="1"/>
              <a:t>arr</a:t>
            </a:r>
            <a:endParaRPr lang="zh-CN" altLang="en-US" dirty="0"/>
          </a:p>
        </p:txBody>
      </p:sp>
      <p:sp>
        <p:nvSpPr>
          <p:cNvPr id="16" name="矩形 15"/>
          <p:cNvSpPr/>
          <p:nvPr/>
        </p:nvSpPr>
        <p:spPr>
          <a:xfrm>
            <a:off x="3881510" y="3048001"/>
            <a:ext cx="819474" cy="369332"/>
          </a:xfrm>
          <a:prstGeom prst="rect">
            <a:avLst/>
          </a:prstGeom>
        </p:spPr>
        <p:txBody>
          <a:bodyPr wrap="none">
            <a:spAutoFit/>
          </a:bodyPr>
          <a:lstStyle/>
          <a:p>
            <a:r>
              <a:rPr lang="en-US" altLang="zh-CN" i="1" dirty="0" err="1"/>
              <a:t>accY</a:t>
            </a:r>
            <a:r>
              <a:rPr lang="en-US" altLang="zh-CN" i="1" baseline="-25000" dirty="0" err="1"/>
              <a:t>arr</a:t>
            </a:r>
            <a:endParaRPr lang="zh-CN" altLang="en-US" dirty="0"/>
          </a:p>
        </p:txBody>
      </p:sp>
    </p:spTree>
    <p:extLst>
      <p:ext uri="{BB962C8B-B14F-4D97-AF65-F5344CB8AC3E}">
        <p14:creationId xmlns:p14="http://schemas.microsoft.com/office/powerpoint/2010/main" val="373446135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Classification</a:t>
            </a:r>
            <a:endParaRPr kumimoji="1" lang="zh-CN" altLang="en-US" dirty="0"/>
          </a:p>
        </p:txBody>
      </p:sp>
      <p:sp>
        <p:nvSpPr>
          <p:cNvPr id="3" name="内容占位符 2"/>
          <p:cNvSpPr>
            <a:spLocks noGrp="1"/>
          </p:cNvSpPr>
          <p:nvPr>
            <p:ph idx="1"/>
          </p:nvPr>
        </p:nvSpPr>
        <p:spPr/>
        <p:txBody>
          <a:bodyPr/>
          <a:lstStyle/>
          <a:p>
            <a:r>
              <a:rPr kumimoji="1" lang="en-US" altLang="zh-CN" dirty="0" smtClean="0"/>
              <a:t>Decision tree</a:t>
            </a:r>
          </a:p>
          <a:p>
            <a:pPr lvl="1"/>
            <a:r>
              <a:rPr kumimoji="1" lang="en-US" altLang="zh-CN" dirty="0" smtClean="0"/>
              <a:t>Value = [</a:t>
            </a:r>
            <a:r>
              <a:rPr kumimoji="1" lang="en-US" altLang="zh-CN" dirty="0" err="1" smtClean="0"/>
              <a:t>so,si,do,di</a:t>
            </a:r>
            <a:r>
              <a:rPr kumimoji="1" lang="en-US" altLang="zh-CN" dirty="0" smtClean="0"/>
              <a:t>]</a:t>
            </a:r>
          </a:p>
        </p:txBody>
      </p:sp>
      <p:grpSp>
        <p:nvGrpSpPr>
          <p:cNvPr id="57" name="组 56"/>
          <p:cNvGrpSpPr/>
          <p:nvPr/>
        </p:nvGrpSpPr>
        <p:grpSpPr>
          <a:xfrm>
            <a:off x="597339" y="3010929"/>
            <a:ext cx="7740868" cy="3223456"/>
            <a:chOff x="1378607" y="2119586"/>
            <a:chExt cx="7740868" cy="3223456"/>
          </a:xfrm>
        </p:grpSpPr>
        <p:sp>
          <p:nvSpPr>
            <p:cNvPr id="4" name="矩形 3"/>
            <p:cNvSpPr/>
            <p:nvPr/>
          </p:nvSpPr>
          <p:spPr>
            <a:xfrm>
              <a:off x="3976413" y="2119586"/>
              <a:ext cx="2198414" cy="595586"/>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i="1" dirty="0" smtClean="0">
                  <a:solidFill>
                    <a:schemeClr val="tx1"/>
                  </a:solidFill>
                </a:rPr>
                <a:t># of </a:t>
              </a:r>
              <a:r>
                <a:rPr lang="en-US" altLang="zh-CN" sz="1400" i="1" dirty="0" err="1" smtClean="0">
                  <a:solidFill>
                    <a:schemeClr val="tx1"/>
                  </a:solidFill>
                </a:rPr>
                <a:t>peak</a:t>
              </a:r>
              <a:r>
                <a:rPr lang="en-US" altLang="zh-CN" sz="1400" i="1" baseline="-25000" dirty="0" err="1" smtClean="0">
                  <a:solidFill>
                    <a:schemeClr val="tx1"/>
                  </a:solidFill>
                </a:rPr>
                <a:t>arr</a:t>
              </a:r>
              <a:r>
                <a:rPr lang="en-US" altLang="zh-CN" sz="1400" i="1" dirty="0" smtClean="0">
                  <a:solidFill>
                    <a:schemeClr val="tx1"/>
                  </a:solidFill>
                </a:rPr>
                <a:t>&gt;=</a:t>
              </a:r>
              <a:r>
                <a:rPr lang="en-US" altLang="zh-CN" sz="1400" i="1" dirty="0" err="1" smtClean="0">
                  <a:solidFill>
                    <a:schemeClr val="tx1"/>
                  </a:solidFill>
                </a:rPr>
                <a:t>peakThresh</a:t>
              </a:r>
              <a:endParaRPr kumimoji="1" lang="zh-CN" altLang="en-US" sz="1400" dirty="0">
                <a:solidFill>
                  <a:schemeClr val="tx1"/>
                </a:solidFill>
              </a:endParaRPr>
            </a:p>
          </p:txBody>
        </p:sp>
        <p:sp>
          <p:nvSpPr>
            <p:cNvPr id="5" name="矩形 4"/>
            <p:cNvSpPr/>
            <p:nvPr/>
          </p:nvSpPr>
          <p:spPr>
            <a:xfrm>
              <a:off x="1859456" y="3559504"/>
              <a:ext cx="1956676" cy="595586"/>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i="1" dirty="0" err="1" smtClean="0">
                  <a:solidFill>
                    <a:srgbClr val="000000"/>
                  </a:solidFill>
                </a:rPr>
                <a:t>min_accY</a:t>
              </a:r>
              <a:r>
                <a:rPr kumimoji="1" lang="en-US" altLang="zh-CN" sz="1400" i="1" dirty="0" smtClean="0">
                  <a:solidFill>
                    <a:srgbClr val="000000"/>
                  </a:solidFill>
                </a:rPr>
                <a:t>&lt;</a:t>
              </a:r>
              <a:r>
                <a:rPr kumimoji="1" lang="en-US" altLang="zh-CN" sz="1400" i="1" dirty="0" err="1" smtClean="0">
                  <a:solidFill>
                    <a:srgbClr val="000000"/>
                  </a:solidFill>
                </a:rPr>
                <a:t>accY</a:t>
              </a:r>
              <a:r>
                <a:rPr kumimoji="1" lang="en-US" altLang="zh-CN" sz="1400" i="1" dirty="0" smtClean="0">
                  <a:solidFill>
                    <a:srgbClr val="000000"/>
                  </a:solidFill>
                </a:rPr>
                <a:t> thresh</a:t>
              </a:r>
            </a:p>
            <a:p>
              <a:pPr algn="ctr"/>
              <a:r>
                <a:rPr kumimoji="1" lang="en-US" altLang="zh-CN" sz="1400" i="1" dirty="0" smtClean="0">
                  <a:solidFill>
                    <a:srgbClr val="000000"/>
                  </a:solidFill>
                </a:rPr>
                <a:t>Value = [0,0,1,1]</a:t>
              </a:r>
              <a:endParaRPr kumimoji="1" lang="zh-CN" altLang="en-US" sz="1400" i="1" dirty="0">
                <a:solidFill>
                  <a:srgbClr val="000000"/>
                </a:solidFill>
              </a:endParaRPr>
            </a:p>
          </p:txBody>
        </p:sp>
        <p:sp>
          <p:nvSpPr>
            <p:cNvPr id="6" name="矩形 5"/>
            <p:cNvSpPr/>
            <p:nvPr/>
          </p:nvSpPr>
          <p:spPr>
            <a:xfrm>
              <a:off x="6174827" y="3559504"/>
              <a:ext cx="2154621" cy="595586"/>
            </a:xfrm>
            <a:prstGeom prst="rect">
              <a:avLst/>
            </a:prstGeom>
            <a:noFill/>
            <a:ln w="19050"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i="1" dirty="0" err="1">
                  <a:solidFill>
                    <a:srgbClr val="000000"/>
                  </a:solidFill>
                </a:rPr>
                <a:t>min_accY</a:t>
              </a:r>
              <a:r>
                <a:rPr kumimoji="1" lang="en-US" altLang="zh-CN" sz="1400" i="1" dirty="0">
                  <a:solidFill>
                    <a:srgbClr val="000000"/>
                  </a:solidFill>
                </a:rPr>
                <a:t>&lt;</a:t>
              </a:r>
              <a:r>
                <a:rPr kumimoji="1" lang="en-US" altLang="zh-CN" sz="1400" i="1" dirty="0" err="1">
                  <a:solidFill>
                    <a:srgbClr val="000000"/>
                  </a:solidFill>
                </a:rPr>
                <a:t>accY</a:t>
              </a:r>
              <a:r>
                <a:rPr kumimoji="1" lang="en-US" altLang="zh-CN" sz="1400" i="1" dirty="0">
                  <a:solidFill>
                    <a:srgbClr val="000000"/>
                  </a:solidFill>
                </a:rPr>
                <a:t> </a:t>
              </a:r>
              <a:r>
                <a:rPr kumimoji="1" lang="en-US" altLang="zh-CN" sz="1400" i="1" dirty="0" smtClean="0">
                  <a:solidFill>
                    <a:srgbClr val="000000"/>
                  </a:solidFill>
                </a:rPr>
                <a:t>thresh</a:t>
              </a:r>
            </a:p>
            <a:p>
              <a:pPr algn="ctr"/>
              <a:r>
                <a:rPr kumimoji="1" lang="en-US" altLang="zh-CN" sz="1400" i="1" dirty="0" smtClean="0">
                  <a:solidFill>
                    <a:srgbClr val="000000"/>
                  </a:solidFill>
                </a:rPr>
                <a:t>Value = [1,1,0,0]</a:t>
              </a:r>
              <a:endParaRPr kumimoji="1" lang="zh-CN" altLang="en-US" sz="1400" i="1" dirty="0">
                <a:solidFill>
                  <a:srgbClr val="000000"/>
                </a:solidFill>
              </a:endParaRPr>
            </a:p>
          </p:txBody>
        </p:sp>
        <p:cxnSp>
          <p:nvCxnSpPr>
            <p:cNvPr id="8" name="直线箭头连接符 7"/>
            <p:cNvCxnSpPr>
              <a:stCxn id="4" idx="2"/>
              <a:endCxn id="5" idx="0"/>
            </p:cNvCxnSpPr>
            <p:nvPr/>
          </p:nvCxnSpPr>
          <p:spPr>
            <a:xfrm flipH="1">
              <a:off x="2837794" y="2715172"/>
              <a:ext cx="2237826" cy="84433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 name="直线箭头连接符 9"/>
            <p:cNvCxnSpPr>
              <a:stCxn id="4" idx="2"/>
              <a:endCxn id="6" idx="0"/>
            </p:cNvCxnSpPr>
            <p:nvPr/>
          </p:nvCxnSpPr>
          <p:spPr>
            <a:xfrm>
              <a:off x="5075620" y="2715172"/>
              <a:ext cx="2176518" cy="84433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1" name="文本框 10"/>
            <p:cNvSpPr txBox="1"/>
            <p:nvPr/>
          </p:nvSpPr>
          <p:spPr>
            <a:xfrm>
              <a:off x="3308569" y="2893114"/>
              <a:ext cx="753241" cy="369332"/>
            </a:xfrm>
            <a:prstGeom prst="rect">
              <a:avLst/>
            </a:prstGeom>
            <a:noFill/>
          </p:spPr>
          <p:txBody>
            <a:bodyPr wrap="square" rtlCol="0">
              <a:spAutoFit/>
            </a:bodyPr>
            <a:lstStyle/>
            <a:p>
              <a:r>
                <a:rPr kumimoji="1" lang="en-US" altLang="zh-CN" dirty="0" smtClean="0"/>
                <a:t>True</a:t>
              </a:r>
              <a:endParaRPr kumimoji="1" lang="zh-CN" altLang="en-US" dirty="0"/>
            </a:p>
          </p:txBody>
        </p:sp>
        <p:sp>
          <p:nvSpPr>
            <p:cNvPr id="12" name="文本框 11"/>
            <p:cNvSpPr txBox="1"/>
            <p:nvPr/>
          </p:nvSpPr>
          <p:spPr>
            <a:xfrm>
              <a:off x="6174827" y="2893114"/>
              <a:ext cx="959946" cy="369332"/>
            </a:xfrm>
            <a:prstGeom prst="rect">
              <a:avLst/>
            </a:prstGeom>
            <a:noFill/>
          </p:spPr>
          <p:txBody>
            <a:bodyPr wrap="square" rtlCol="0">
              <a:spAutoFit/>
            </a:bodyPr>
            <a:lstStyle/>
            <a:p>
              <a:r>
                <a:rPr kumimoji="1" lang="en-US" altLang="zh-CN" dirty="0" smtClean="0"/>
                <a:t>False</a:t>
              </a:r>
              <a:endParaRPr kumimoji="1" lang="zh-CN" altLang="en-US" dirty="0"/>
            </a:p>
          </p:txBody>
        </p:sp>
        <p:sp>
          <p:nvSpPr>
            <p:cNvPr id="16" name="矩形 15"/>
            <p:cNvSpPr/>
            <p:nvPr/>
          </p:nvSpPr>
          <p:spPr>
            <a:xfrm>
              <a:off x="1378607" y="4840890"/>
              <a:ext cx="1459187" cy="492234"/>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i="1" dirty="0" smtClean="0">
                  <a:solidFill>
                    <a:srgbClr val="000000"/>
                  </a:solidFill>
                </a:rPr>
                <a:t>Value = [0,0,0,1]</a:t>
              </a:r>
              <a:endParaRPr kumimoji="1" lang="zh-CN" altLang="en-US" sz="1400" i="1" dirty="0">
                <a:solidFill>
                  <a:srgbClr val="000000"/>
                </a:solidFill>
              </a:endParaRPr>
            </a:p>
          </p:txBody>
        </p:sp>
        <p:sp>
          <p:nvSpPr>
            <p:cNvPr id="17" name="矩形 16"/>
            <p:cNvSpPr/>
            <p:nvPr/>
          </p:nvSpPr>
          <p:spPr>
            <a:xfrm>
              <a:off x="2991070" y="4830380"/>
              <a:ext cx="1388240" cy="502744"/>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i="1" dirty="0" smtClean="0">
                  <a:solidFill>
                    <a:srgbClr val="000000"/>
                  </a:solidFill>
                </a:rPr>
                <a:t>Value = [0,0,1,0]</a:t>
              </a:r>
              <a:endParaRPr kumimoji="1" lang="zh-CN" altLang="en-US" sz="1400" i="1" dirty="0">
                <a:solidFill>
                  <a:srgbClr val="000000"/>
                </a:solidFill>
              </a:endParaRPr>
            </a:p>
          </p:txBody>
        </p:sp>
        <p:sp>
          <p:nvSpPr>
            <p:cNvPr id="18" name="矩形 17"/>
            <p:cNvSpPr/>
            <p:nvPr/>
          </p:nvSpPr>
          <p:spPr>
            <a:xfrm>
              <a:off x="5686096" y="4953877"/>
              <a:ext cx="1566042" cy="389165"/>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i="1" dirty="0" smtClean="0">
                  <a:solidFill>
                    <a:srgbClr val="000000"/>
                  </a:solidFill>
                </a:rPr>
                <a:t>Value = [0,1,0,0]</a:t>
              </a:r>
              <a:endParaRPr kumimoji="1" lang="zh-CN" altLang="en-US" sz="1400" i="1" dirty="0">
                <a:solidFill>
                  <a:srgbClr val="000000"/>
                </a:solidFill>
              </a:endParaRPr>
            </a:p>
          </p:txBody>
        </p:sp>
        <p:sp>
          <p:nvSpPr>
            <p:cNvPr id="19" name="矩形 18"/>
            <p:cNvSpPr/>
            <p:nvPr/>
          </p:nvSpPr>
          <p:spPr>
            <a:xfrm>
              <a:off x="7539420" y="4953877"/>
              <a:ext cx="1580055" cy="352095"/>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i="1" dirty="0" smtClean="0">
                  <a:solidFill>
                    <a:srgbClr val="000000"/>
                  </a:solidFill>
                </a:rPr>
                <a:t>Value = [1,0,0,0]</a:t>
              </a:r>
              <a:endParaRPr kumimoji="1" lang="zh-CN" altLang="en-US" sz="1400" i="1" dirty="0">
                <a:solidFill>
                  <a:srgbClr val="000000"/>
                </a:solidFill>
              </a:endParaRPr>
            </a:p>
          </p:txBody>
        </p:sp>
        <p:cxnSp>
          <p:nvCxnSpPr>
            <p:cNvPr id="21" name="直线箭头连接符 20"/>
            <p:cNvCxnSpPr>
              <a:stCxn id="5" idx="2"/>
              <a:endCxn id="16" idx="0"/>
            </p:cNvCxnSpPr>
            <p:nvPr/>
          </p:nvCxnSpPr>
          <p:spPr>
            <a:xfrm flipH="1">
              <a:off x="2108201" y="4155090"/>
              <a:ext cx="729593" cy="6858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直线箭头连接符 22"/>
            <p:cNvCxnSpPr>
              <a:stCxn id="5" idx="2"/>
              <a:endCxn id="17" idx="0"/>
            </p:cNvCxnSpPr>
            <p:nvPr/>
          </p:nvCxnSpPr>
          <p:spPr>
            <a:xfrm>
              <a:off x="2837794" y="4155090"/>
              <a:ext cx="847396" cy="67529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直线箭头连接符 24"/>
            <p:cNvCxnSpPr>
              <a:stCxn id="6" idx="2"/>
              <a:endCxn id="18" idx="0"/>
            </p:cNvCxnSpPr>
            <p:nvPr/>
          </p:nvCxnSpPr>
          <p:spPr>
            <a:xfrm flipH="1">
              <a:off x="6469117" y="4155090"/>
              <a:ext cx="783021" cy="79878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7" name="直线箭头连接符 26"/>
            <p:cNvCxnSpPr>
              <a:stCxn id="6" idx="2"/>
              <a:endCxn id="19" idx="0"/>
            </p:cNvCxnSpPr>
            <p:nvPr/>
          </p:nvCxnSpPr>
          <p:spPr>
            <a:xfrm>
              <a:off x="7252138" y="4155090"/>
              <a:ext cx="1077310" cy="79878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0" name="文本框 29"/>
            <p:cNvSpPr txBox="1"/>
            <p:nvPr/>
          </p:nvSpPr>
          <p:spPr>
            <a:xfrm>
              <a:off x="1859456" y="4155090"/>
              <a:ext cx="753241" cy="369332"/>
            </a:xfrm>
            <a:prstGeom prst="rect">
              <a:avLst/>
            </a:prstGeom>
            <a:noFill/>
          </p:spPr>
          <p:txBody>
            <a:bodyPr wrap="square" rtlCol="0">
              <a:spAutoFit/>
            </a:bodyPr>
            <a:lstStyle/>
            <a:p>
              <a:r>
                <a:rPr kumimoji="1" lang="en-US" altLang="zh-CN" dirty="0" smtClean="0"/>
                <a:t>True</a:t>
              </a:r>
              <a:endParaRPr kumimoji="1" lang="zh-CN" altLang="en-US" dirty="0"/>
            </a:p>
          </p:txBody>
        </p:sp>
        <p:sp>
          <p:nvSpPr>
            <p:cNvPr id="32" name="文本框 31"/>
            <p:cNvSpPr txBox="1"/>
            <p:nvPr/>
          </p:nvSpPr>
          <p:spPr>
            <a:xfrm>
              <a:off x="7635764" y="4260193"/>
              <a:ext cx="959946" cy="369332"/>
            </a:xfrm>
            <a:prstGeom prst="rect">
              <a:avLst/>
            </a:prstGeom>
            <a:noFill/>
          </p:spPr>
          <p:txBody>
            <a:bodyPr wrap="square" rtlCol="0">
              <a:spAutoFit/>
            </a:bodyPr>
            <a:lstStyle/>
            <a:p>
              <a:r>
                <a:rPr kumimoji="1" lang="en-US" altLang="zh-CN" dirty="0" smtClean="0"/>
                <a:t>False</a:t>
              </a:r>
              <a:endParaRPr kumimoji="1" lang="zh-CN" altLang="en-US" dirty="0"/>
            </a:p>
          </p:txBody>
        </p:sp>
        <p:sp>
          <p:nvSpPr>
            <p:cNvPr id="33" name="文本框 32"/>
            <p:cNvSpPr txBox="1"/>
            <p:nvPr/>
          </p:nvSpPr>
          <p:spPr>
            <a:xfrm>
              <a:off x="3280103" y="4192612"/>
              <a:ext cx="959946" cy="369332"/>
            </a:xfrm>
            <a:prstGeom prst="rect">
              <a:avLst/>
            </a:prstGeom>
            <a:noFill/>
          </p:spPr>
          <p:txBody>
            <a:bodyPr wrap="square" rtlCol="0">
              <a:spAutoFit/>
            </a:bodyPr>
            <a:lstStyle/>
            <a:p>
              <a:r>
                <a:rPr kumimoji="1" lang="en-US" altLang="zh-CN" dirty="0" smtClean="0"/>
                <a:t>False</a:t>
              </a:r>
              <a:endParaRPr kumimoji="1" lang="zh-CN" altLang="en-US" dirty="0"/>
            </a:p>
          </p:txBody>
        </p:sp>
        <p:sp>
          <p:nvSpPr>
            <p:cNvPr id="34" name="文本框 33"/>
            <p:cNvSpPr txBox="1"/>
            <p:nvPr/>
          </p:nvSpPr>
          <p:spPr>
            <a:xfrm>
              <a:off x="6244897" y="4282684"/>
              <a:ext cx="753241" cy="369332"/>
            </a:xfrm>
            <a:prstGeom prst="rect">
              <a:avLst/>
            </a:prstGeom>
            <a:noFill/>
          </p:spPr>
          <p:txBody>
            <a:bodyPr wrap="square" rtlCol="0">
              <a:spAutoFit/>
            </a:bodyPr>
            <a:lstStyle/>
            <a:p>
              <a:r>
                <a:rPr kumimoji="1" lang="en-US" altLang="zh-CN" dirty="0" smtClean="0"/>
                <a:t>True</a:t>
              </a:r>
              <a:endParaRPr kumimoji="1" lang="zh-CN" altLang="en-US" dirty="0"/>
            </a:p>
          </p:txBody>
        </p:sp>
      </p:grpSp>
    </p:spTree>
    <p:extLst>
      <p:ext uri="{BB962C8B-B14F-4D97-AF65-F5344CB8AC3E}">
        <p14:creationId xmlns:p14="http://schemas.microsoft.com/office/powerpoint/2010/main" val="395806736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2254" y="35035"/>
            <a:ext cx="3571766" cy="767638"/>
          </a:xfrm>
        </p:spPr>
        <p:txBody>
          <a:bodyPr>
            <a:normAutofit/>
          </a:bodyPr>
          <a:lstStyle/>
          <a:p>
            <a:r>
              <a:rPr kumimoji="1" lang="en-US" altLang="zh-CN" sz="3600" dirty="0" smtClean="0"/>
              <a:t>Validation</a:t>
            </a:r>
            <a:endParaRPr kumimoji="1" lang="zh-CN" altLang="en-US" sz="3600" dirty="0"/>
          </a:p>
        </p:txBody>
      </p:sp>
      <p:graphicFrame>
        <p:nvGraphicFramePr>
          <p:cNvPr id="4" name="表格 3"/>
          <p:cNvGraphicFramePr>
            <a:graphicFrameLocks noGrp="1"/>
          </p:cNvGraphicFramePr>
          <p:nvPr>
            <p:extLst>
              <p:ext uri="{D42A27DB-BD31-4B8C-83A1-F6EECF244321}">
                <p14:modId xmlns:p14="http://schemas.microsoft.com/office/powerpoint/2010/main" val="503505252"/>
              </p:ext>
            </p:extLst>
          </p:nvPr>
        </p:nvGraphicFramePr>
        <p:xfrm>
          <a:off x="586827" y="1198208"/>
          <a:ext cx="3661104" cy="4990632"/>
        </p:xfrm>
        <a:graphic>
          <a:graphicData uri="http://schemas.openxmlformats.org/drawingml/2006/table">
            <a:tbl>
              <a:tblPr firstRow="1" bandRow="1">
                <a:tableStyleId>{5C22544A-7EE6-4342-B048-85BDC9FD1C3A}</a:tableStyleId>
              </a:tblPr>
              <a:tblGrid>
                <a:gridCol w="915276"/>
                <a:gridCol w="915276"/>
                <a:gridCol w="915276"/>
                <a:gridCol w="915276"/>
              </a:tblGrid>
              <a:tr h="380326">
                <a:tc>
                  <a:txBody>
                    <a:bodyPr/>
                    <a:lstStyle/>
                    <a:p>
                      <a:r>
                        <a:rPr lang="en-US" altLang="zh-CN" sz="1100" dirty="0" smtClean="0"/>
                        <a:t>Single</a:t>
                      </a:r>
                      <a:r>
                        <a:rPr lang="en-US" altLang="zh-CN" sz="1100" baseline="0" dirty="0" smtClean="0"/>
                        <a:t> Outside</a:t>
                      </a:r>
                      <a:endParaRPr lang="zh-CN" altLang="en-US" sz="1100" dirty="0"/>
                    </a:p>
                  </a:txBody>
                  <a:tcPr/>
                </a:tc>
                <a:tc>
                  <a:txBody>
                    <a:bodyPr/>
                    <a:lstStyle/>
                    <a:p>
                      <a:r>
                        <a:rPr lang="en-US" altLang="zh-CN" sz="1100" dirty="0" smtClean="0"/>
                        <a:t>Single Inside</a:t>
                      </a:r>
                      <a:endParaRPr lang="zh-CN" altLang="en-US" sz="1100" dirty="0"/>
                    </a:p>
                  </a:txBody>
                  <a:tcPr/>
                </a:tc>
                <a:tc>
                  <a:txBody>
                    <a:bodyPr/>
                    <a:lstStyle/>
                    <a:p>
                      <a:r>
                        <a:rPr lang="en-US" altLang="zh-CN" sz="1100" dirty="0" smtClean="0"/>
                        <a:t>Double Outside</a:t>
                      </a:r>
                      <a:endParaRPr lang="zh-CN" altLang="en-US" sz="1100" dirty="0"/>
                    </a:p>
                  </a:txBody>
                  <a:tcPr/>
                </a:tc>
                <a:tc>
                  <a:txBody>
                    <a:bodyPr/>
                    <a:lstStyle/>
                    <a:p>
                      <a:r>
                        <a:rPr lang="en-US" altLang="zh-CN" sz="1100" dirty="0" smtClean="0"/>
                        <a:t>Double Inside</a:t>
                      </a:r>
                      <a:endParaRPr lang="zh-CN" altLang="en-US" sz="1100" dirty="0"/>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err="1" smtClean="0">
                          <a:solidFill>
                            <a:srgbClr val="008000"/>
                          </a:solidFill>
                        </a:rPr>
                        <a:t>si</a:t>
                      </a:r>
                      <a:endParaRPr lang="zh-CN" altLang="en-US" sz="1200" dirty="0">
                        <a:solidFill>
                          <a:srgbClr val="008000"/>
                        </a:solidFill>
                      </a:endParaRPr>
                    </a:p>
                  </a:txBody>
                  <a:tcPr/>
                </a:tc>
                <a:tc>
                  <a:txBody>
                    <a:bodyPr/>
                    <a:lstStyle/>
                    <a:p>
                      <a:r>
                        <a:rPr lang="en-US" altLang="zh-CN" sz="1200" dirty="0" smtClean="0">
                          <a:solidFill>
                            <a:srgbClr val="008000"/>
                          </a:solidFill>
                        </a:rPr>
                        <a:t>do</a:t>
                      </a:r>
                      <a:endParaRPr lang="zh-CN" altLang="en-US" sz="1200" dirty="0">
                        <a:solidFill>
                          <a:srgbClr val="008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err="1" smtClean="0">
                          <a:solidFill>
                            <a:srgbClr val="008000"/>
                          </a:solidFill>
                        </a:rPr>
                        <a:t>si</a:t>
                      </a:r>
                      <a:endParaRPr lang="zh-CN" altLang="en-US" sz="1200" dirty="0">
                        <a:solidFill>
                          <a:srgbClr val="008000"/>
                        </a:solidFill>
                      </a:endParaRPr>
                    </a:p>
                  </a:txBody>
                  <a:tcPr/>
                </a:tc>
                <a:tc>
                  <a:txBody>
                    <a:bodyPr/>
                    <a:lstStyle/>
                    <a:p>
                      <a:r>
                        <a:rPr lang="en-US" altLang="zh-CN" sz="1200" dirty="0" smtClean="0">
                          <a:solidFill>
                            <a:srgbClr val="008000"/>
                          </a:solidFill>
                        </a:rPr>
                        <a:t>do</a:t>
                      </a:r>
                      <a:endParaRPr lang="zh-CN" altLang="en-US" sz="1200" dirty="0">
                        <a:solidFill>
                          <a:srgbClr val="008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err="1" smtClean="0">
                          <a:solidFill>
                            <a:srgbClr val="008000"/>
                          </a:solidFill>
                        </a:rPr>
                        <a:t>si</a:t>
                      </a:r>
                      <a:endParaRPr lang="zh-CN" altLang="en-US" sz="1200" dirty="0">
                        <a:solidFill>
                          <a:srgbClr val="008000"/>
                        </a:solidFill>
                      </a:endParaRPr>
                    </a:p>
                  </a:txBody>
                  <a:tcPr/>
                </a:tc>
                <a:tc>
                  <a:txBody>
                    <a:bodyPr/>
                    <a:lstStyle/>
                    <a:p>
                      <a:r>
                        <a:rPr lang="en-US" altLang="zh-CN" sz="1200" dirty="0" smtClean="0">
                          <a:solidFill>
                            <a:srgbClr val="008000"/>
                          </a:solidFill>
                        </a:rPr>
                        <a:t>do</a:t>
                      </a:r>
                      <a:endParaRPr lang="zh-CN" altLang="en-US" sz="1200" dirty="0">
                        <a:solidFill>
                          <a:srgbClr val="008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err="1" smtClean="0">
                          <a:solidFill>
                            <a:srgbClr val="008000"/>
                          </a:solidFill>
                        </a:rPr>
                        <a:t>si</a:t>
                      </a:r>
                      <a:endParaRPr lang="zh-CN" altLang="en-US" sz="1200" dirty="0">
                        <a:solidFill>
                          <a:srgbClr val="008000"/>
                        </a:solidFill>
                      </a:endParaRPr>
                    </a:p>
                  </a:txBody>
                  <a:tcPr/>
                </a:tc>
                <a:tc>
                  <a:txBody>
                    <a:bodyPr/>
                    <a:lstStyle/>
                    <a:p>
                      <a:r>
                        <a:rPr lang="en-US" altLang="zh-CN" sz="1200" dirty="0" smtClean="0">
                          <a:solidFill>
                            <a:srgbClr val="008000"/>
                          </a:solidFill>
                        </a:rPr>
                        <a:t>do</a:t>
                      </a:r>
                      <a:endParaRPr lang="zh-CN" altLang="en-US" sz="1200" dirty="0">
                        <a:solidFill>
                          <a:srgbClr val="008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err="1" smtClean="0">
                          <a:solidFill>
                            <a:srgbClr val="008000"/>
                          </a:solidFill>
                        </a:rPr>
                        <a:t>si</a:t>
                      </a:r>
                      <a:endParaRPr lang="zh-CN" altLang="en-US" sz="1200" dirty="0">
                        <a:solidFill>
                          <a:srgbClr val="008000"/>
                        </a:solidFill>
                      </a:endParaRPr>
                    </a:p>
                  </a:txBody>
                  <a:tcPr/>
                </a:tc>
                <a:tc>
                  <a:txBody>
                    <a:bodyPr/>
                    <a:lstStyle/>
                    <a:p>
                      <a:r>
                        <a:rPr lang="en-US" altLang="zh-CN" sz="1200" dirty="0" smtClean="0">
                          <a:solidFill>
                            <a:srgbClr val="008000"/>
                          </a:solidFill>
                        </a:rPr>
                        <a:t>do</a:t>
                      </a:r>
                      <a:endParaRPr lang="zh-CN" altLang="en-US" sz="1200" dirty="0">
                        <a:solidFill>
                          <a:srgbClr val="008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err="1" smtClean="0">
                          <a:solidFill>
                            <a:srgbClr val="008000"/>
                          </a:solidFill>
                        </a:rPr>
                        <a:t>si</a:t>
                      </a:r>
                      <a:endParaRPr lang="zh-CN" altLang="en-US" sz="1200" dirty="0">
                        <a:solidFill>
                          <a:srgbClr val="008000"/>
                        </a:solidFill>
                      </a:endParaRPr>
                    </a:p>
                  </a:txBody>
                  <a:tcPr/>
                </a:tc>
                <a:tc>
                  <a:txBody>
                    <a:bodyPr/>
                    <a:lstStyle/>
                    <a:p>
                      <a:r>
                        <a:rPr lang="en-US" altLang="zh-CN" sz="1200" dirty="0" smtClean="0">
                          <a:solidFill>
                            <a:srgbClr val="008000"/>
                          </a:solidFill>
                        </a:rPr>
                        <a:t>do</a:t>
                      </a:r>
                      <a:endParaRPr lang="zh-CN" altLang="en-US" sz="1200" dirty="0">
                        <a:solidFill>
                          <a:srgbClr val="008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err="1" smtClean="0">
                          <a:solidFill>
                            <a:srgbClr val="008000"/>
                          </a:solidFill>
                        </a:rPr>
                        <a:t>si</a:t>
                      </a:r>
                      <a:endParaRPr lang="zh-CN" altLang="en-US" sz="1200" dirty="0">
                        <a:solidFill>
                          <a:srgbClr val="008000"/>
                        </a:solidFill>
                      </a:endParaRPr>
                    </a:p>
                  </a:txBody>
                  <a:tcPr/>
                </a:tc>
                <a:tc>
                  <a:txBody>
                    <a:bodyPr/>
                    <a:lstStyle/>
                    <a:p>
                      <a:r>
                        <a:rPr lang="en-US" altLang="zh-CN" sz="1200" dirty="0" smtClean="0">
                          <a:solidFill>
                            <a:srgbClr val="008000"/>
                          </a:solidFill>
                        </a:rPr>
                        <a:t>do</a:t>
                      </a:r>
                      <a:endParaRPr lang="zh-CN" altLang="en-US" sz="1200" dirty="0">
                        <a:solidFill>
                          <a:srgbClr val="008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err="1" smtClean="0">
                          <a:solidFill>
                            <a:srgbClr val="008000"/>
                          </a:solidFill>
                        </a:rPr>
                        <a:t>si</a:t>
                      </a:r>
                      <a:endParaRPr lang="zh-CN" altLang="en-US" sz="1200" dirty="0">
                        <a:solidFill>
                          <a:srgbClr val="008000"/>
                        </a:solidFill>
                      </a:endParaRPr>
                    </a:p>
                  </a:txBody>
                  <a:tcPr/>
                </a:tc>
                <a:tc>
                  <a:txBody>
                    <a:bodyPr/>
                    <a:lstStyle/>
                    <a:p>
                      <a:r>
                        <a:rPr lang="en-US" altLang="zh-CN" sz="1200" dirty="0" smtClean="0">
                          <a:solidFill>
                            <a:srgbClr val="008000"/>
                          </a:solidFill>
                        </a:rPr>
                        <a:t>do</a:t>
                      </a:r>
                      <a:endParaRPr lang="zh-CN" altLang="en-US" sz="1200" dirty="0">
                        <a:solidFill>
                          <a:srgbClr val="008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err="1" smtClean="0">
                          <a:solidFill>
                            <a:srgbClr val="008000"/>
                          </a:solidFill>
                        </a:rPr>
                        <a:t>si</a:t>
                      </a:r>
                      <a:endParaRPr lang="zh-CN" altLang="en-US" sz="1200" dirty="0">
                        <a:solidFill>
                          <a:srgbClr val="008000"/>
                        </a:solidFill>
                      </a:endParaRPr>
                    </a:p>
                  </a:txBody>
                  <a:tcPr/>
                </a:tc>
                <a:tc>
                  <a:txBody>
                    <a:bodyPr/>
                    <a:lstStyle/>
                    <a:p>
                      <a:r>
                        <a:rPr lang="en-US" altLang="zh-CN" sz="1200" dirty="0" smtClean="0">
                          <a:solidFill>
                            <a:srgbClr val="008000"/>
                          </a:solidFill>
                        </a:rPr>
                        <a:t>do</a:t>
                      </a:r>
                      <a:endParaRPr lang="zh-CN" altLang="en-US" sz="1200" dirty="0">
                        <a:solidFill>
                          <a:srgbClr val="008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err="1" smtClean="0">
                          <a:solidFill>
                            <a:srgbClr val="008000"/>
                          </a:solidFill>
                        </a:rPr>
                        <a:t>si</a:t>
                      </a:r>
                      <a:endParaRPr lang="zh-CN" altLang="en-US" sz="1200" dirty="0">
                        <a:solidFill>
                          <a:srgbClr val="008000"/>
                        </a:solidFill>
                      </a:endParaRPr>
                    </a:p>
                  </a:txBody>
                  <a:tcPr/>
                </a:tc>
                <a:tc>
                  <a:txBody>
                    <a:bodyPr/>
                    <a:lstStyle/>
                    <a:p>
                      <a:r>
                        <a:rPr lang="en-US" altLang="zh-CN" sz="1200" dirty="0" smtClean="0">
                          <a:solidFill>
                            <a:srgbClr val="008000"/>
                          </a:solidFill>
                        </a:rPr>
                        <a:t>do</a:t>
                      </a:r>
                      <a:endParaRPr lang="zh-CN" altLang="en-US" sz="1200" dirty="0">
                        <a:solidFill>
                          <a:srgbClr val="008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err="1" smtClean="0">
                          <a:solidFill>
                            <a:srgbClr val="008000"/>
                          </a:solidFill>
                        </a:rPr>
                        <a:t>si</a:t>
                      </a:r>
                      <a:endParaRPr lang="zh-CN" altLang="en-US" sz="1200" dirty="0">
                        <a:solidFill>
                          <a:srgbClr val="008000"/>
                        </a:solidFill>
                      </a:endParaRPr>
                    </a:p>
                  </a:txBody>
                  <a:tcPr/>
                </a:tc>
                <a:tc>
                  <a:txBody>
                    <a:bodyPr/>
                    <a:lstStyle/>
                    <a:p>
                      <a:r>
                        <a:rPr lang="en-US" altLang="zh-CN" sz="1200" dirty="0" smtClean="0">
                          <a:solidFill>
                            <a:srgbClr val="008000"/>
                          </a:solidFill>
                        </a:rPr>
                        <a:t>do</a:t>
                      </a:r>
                      <a:endParaRPr lang="zh-CN" altLang="en-US" sz="1200" dirty="0">
                        <a:solidFill>
                          <a:srgbClr val="008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r>
              <a:tr h="380326">
                <a:tc>
                  <a:txBody>
                    <a:bodyPr/>
                    <a:lstStyle/>
                    <a:p>
                      <a:r>
                        <a:rPr lang="en-US" altLang="zh-CN" sz="1200" dirty="0" smtClean="0"/>
                        <a:t>100%</a:t>
                      </a:r>
                      <a:endParaRPr lang="zh-CN" alt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100%</a:t>
                      </a:r>
                      <a:endParaRPr lang="zh-CN" altLang="en-US" sz="12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100%</a:t>
                      </a:r>
                      <a:endParaRPr lang="zh-CN" altLang="en-US" sz="12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100%</a:t>
                      </a:r>
                      <a:endParaRPr lang="zh-CN" altLang="en-US" sz="1200" dirty="0" smtClean="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4035439273"/>
              </p:ext>
            </p:extLst>
          </p:nvPr>
        </p:nvGraphicFramePr>
        <p:xfrm>
          <a:off x="4747173" y="1198213"/>
          <a:ext cx="3735112" cy="4990625"/>
        </p:xfrm>
        <a:graphic>
          <a:graphicData uri="http://schemas.openxmlformats.org/drawingml/2006/table">
            <a:tbl>
              <a:tblPr firstRow="1" bandRow="1">
                <a:tableStyleId>{5C22544A-7EE6-4342-B048-85BDC9FD1C3A}</a:tableStyleId>
              </a:tblPr>
              <a:tblGrid>
                <a:gridCol w="933778"/>
                <a:gridCol w="933778"/>
                <a:gridCol w="933778"/>
                <a:gridCol w="933778"/>
              </a:tblGrid>
              <a:tr h="427805">
                <a:tc>
                  <a:txBody>
                    <a:bodyPr/>
                    <a:lstStyle/>
                    <a:p>
                      <a:r>
                        <a:rPr lang="en-US" altLang="zh-CN" sz="1050" dirty="0" smtClean="0"/>
                        <a:t>Single</a:t>
                      </a:r>
                      <a:r>
                        <a:rPr lang="en-US" altLang="zh-CN" sz="1050" baseline="0" dirty="0" smtClean="0"/>
                        <a:t> Outside</a:t>
                      </a:r>
                      <a:endParaRPr lang="zh-CN" altLang="en-US" sz="1050" dirty="0"/>
                    </a:p>
                  </a:txBody>
                  <a:tcPr/>
                </a:tc>
                <a:tc>
                  <a:txBody>
                    <a:bodyPr/>
                    <a:lstStyle/>
                    <a:p>
                      <a:r>
                        <a:rPr lang="en-US" altLang="zh-CN" sz="1050" dirty="0" smtClean="0"/>
                        <a:t>Single Inside</a:t>
                      </a:r>
                      <a:endParaRPr lang="zh-CN" altLang="en-US" sz="1050" dirty="0"/>
                    </a:p>
                  </a:txBody>
                  <a:tcPr/>
                </a:tc>
                <a:tc>
                  <a:txBody>
                    <a:bodyPr/>
                    <a:lstStyle/>
                    <a:p>
                      <a:r>
                        <a:rPr lang="en-US" altLang="zh-CN" sz="1050" dirty="0" smtClean="0"/>
                        <a:t>Double Outside</a:t>
                      </a:r>
                      <a:endParaRPr lang="zh-CN" altLang="en-US" sz="1050" dirty="0"/>
                    </a:p>
                  </a:txBody>
                  <a:tcPr/>
                </a:tc>
                <a:tc>
                  <a:txBody>
                    <a:bodyPr/>
                    <a:lstStyle/>
                    <a:p>
                      <a:r>
                        <a:rPr lang="en-US" altLang="zh-CN" sz="1050" dirty="0" smtClean="0"/>
                        <a:t>Double Inside</a:t>
                      </a:r>
                      <a:endParaRPr lang="zh-CN" altLang="en-US" sz="1050" dirty="0"/>
                    </a:p>
                  </a:txBody>
                  <a:tcPr/>
                </a:tc>
              </a:tr>
              <a:tr h="380235">
                <a:tc>
                  <a:txBody>
                    <a:bodyPr/>
                    <a:lstStyle/>
                    <a:p>
                      <a:r>
                        <a:rPr lang="en-US" altLang="zh-CN" sz="1100" dirty="0" smtClean="0">
                          <a:solidFill>
                            <a:srgbClr val="008000"/>
                          </a:solidFill>
                        </a:rPr>
                        <a:t>SO</a:t>
                      </a:r>
                    </a:p>
                  </a:txBody>
                  <a:tcPr/>
                </a:tc>
                <a:tc>
                  <a:txBody>
                    <a:bodyPr/>
                    <a:lstStyle/>
                    <a:p>
                      <a:r>
                        <a:rPr lang="en-US" altLang="zh-CN" sz="1100" dirty="0" smtClean="0">
                          <a:solidFill>
                            <a:srgbClr val="008000"/>
                          </a:solidFill>
                        </a:rPr>
                        <a:t>SI</a:t>
                      </a:r>
                      <a:endParaRPr lang="zh-CN" altLang="en-US" sz="1100" dirty="0">
                        <a:solidFill>
                          <a:srgbClr val="008000"/>
                        </a:solidFill>
                      </a:endParaRPr>
                    </a:p>
                  </a:txBody>
                  <a:tcPr/>
                </a:tc>
                <a:tc>
                  <a:txBody>
                    <a:bodyPr/>
                    <a:lstStyle/>
                    <a:p>
                      <a:r>
                        <a:rPr lang="en-US" altLang="zh-CN" sz="1100" dirty="0" smtClean="0">
                          <a:solidFill>
                            <a:srgbClr val="FF0000"/>
                          </a:solidFill>
                        </a:rPr>
                        <a:t>SO</a:t>
                      </a:r>
                      <a:endParaRPr lang="zh-CN" altLang="en-US" sz="1100" dirty="0">
                        <a:solidFill>
                          <a:srgbClr val="FF0000"/>
                        </a:solidFill>
                      </a:endParaRPr>
                    </a:p>
                  </a:txBody>
                  <a:tcPr/>
                </a:tc>
                <a:tc>
                  <a:txBody>
                    <a:bodyPr/>
                    <a:lstStyle/>
                    <a:p>
                      <a:r>
                        <a:rPr lang="en-US" altLang="zh-CN" sz="1100" dirty="0" smtClean="0">
                          <a:solidFill>
                            <a:srgbClr val="008000"/>
                          </a:solidFill>
                        </a:rPr>
                        <a:t>DI</a:t>
                      </a:r>
                      <a:endParaRPr lang="zh-CN" altLang="en-US" sz="1100" dirty="0">
                        <a:solidFill>
                          <a:srgbClr val="008000"/>
                        </a:solidFill>
                      </a:endParaRPr>
                    </a:p>
                  </a:txBody>
                  <a:tcPr/>
                </a:tc>
              </a:tr>
              <a:tr h="380235">
                <a:tc>
                  <a:txBody>
                    <a:bodyPr/>
                    <a:lstStyle/>
                    <a:p>
                      <a:r>
                        <a:rPr lang="en-US" altLang="zh-CN" sz="1100" dirty="0" smtClean="0">
                          <a:solidFill>
                            <a:srgbClr val="008000"/>
                          </a:solidFill>
                        </a:rPr>
                        <a:t>SO</a:t>
                      </a:r>
                      <a:endParaRPr lang="zh-CN" altLang="en-US" sz="1100" dirty="0">
                        <a:solidFill>
                          <a:srgbClr val="008000"/>
                        </a:solidFill>
                      </a:endParaRPr>
                    </a:p>
                  </a:txBody>
                  <a:tcPr/>
                </a:tc>
                <a:tc>
                  <a:txBody>
                    <a:bodyPr/>
                    <a:lstStyle/>
                    <a:p>
                      <a:r>
                        <a:rPr lang="en-US" altLang="zh-CN" sz="1100" dirty="0" smtClean="0">
                          <a:solidFill>
                            <a:srgbClr val="008000"/>
                          </a:solidFill>
                        </a:rPr>
                        <a:t>SI</a:t>
                      </a:r>
                      <a:endParaRPr lang="zh-CN" altLang="en-US" sz="1100" dirty="0">
                        <a:solidFill>
                          <a:srgbClr val="008000"/>
                        </a:solidFill>
                      </a:endParaRPr>
                    </a:p>
                  </a:txBody>
                  <a:tcPr/>
                </a:tc>
                <a:tc>
                  <a:txBody>
                    <a:bodyPr/>
                    <a:lstStyle/>
                    <a:p>
                      <a:r>
                        <a:rPr lang="en-US" altLang="zh-CN" sz="1100" dirty="0" smtClean="0">
                          <a:solidFill>
                            <a:srgbClr val="FF0000"/>
                          </a:solidFill>
                        </a:rPr>
                        <a:t>SO</a:t>
                      </a:r>
                      <a:endParaRPr lang="zh-CN" altLang="en-US" sz="1100" dirty="0">
                        <a:solidFill>
                          <a:srgbClr val="FF0000"/>
                        </a:solidFill>
                      </a:endParaRPr>
                    </a:p>
                  </a:txBody>
                  <a:tcPr/>
                </a:tc>
                <a:tc>
                  <a:txBody>
                    <a:bodyPr/>
                    <a:lstStyle/>
                    <a:p>
                      <a:r>
                        <a:rPr lang="en-US" altLang="zh-CN" sz="1100" dirty="0" smtClean="0">
                          <a:solidFill>
                            <a:srgbClr val="008000"/>
                          </a:solidFill>
                        </a:rPr>
                        <a:t>SI</a:t>
                      </a:r>
                      <a:endParaRPr lang="zh-CN" altLang="en-US" sz="1100" dirty="0">
                        <a:solidFill>
                          <a:srgbClr val="008000"/>
                        </a:solidFill>
                      </a:endParaRPr>
                    </a:p>
                  </a:txBody>
                  <a:tcPr/>
                </a:tc>
              </a:tr>
              <a:tr h="380235">
                <a:tc>
                  <a:txBody>
                    <a:bodyPr/>
                    <a:lstStyle/>
                    <a:p>
                      <a:r>
                        <a:rPr lang="en-US" altLang="zh-CN" sz="1100" dirty="0" smtClean="0">
                          <a:solidFill>
                            <a:srgbClr val="008000"/>
                          </a:solidFill>
                        </a:rPr>
                        <a:t>SO</a:t>
                      </a:r>
                      <a:endParaRPr lang="zh-CN" altLang="en-US" sz="1100" dirty="0">
                        <a:solidFill>
                          <a:srgbClr val="008000"/>
                        </a:solidFill>
                      </a:endParaRPr>
                    </a:p>
                  </a:txBody>
                  <a:tcPr/>
                </a:tc>
                <a:tc>
                  <a:txBody>
                    <a:bodyPr/>
                    <a:lstStyle/>
                    <a:p>
                      <a:r>
                        <a:rPr lang="en-US" altLang="zh-CN" sz="1100" dirty="0" smtClean="0">
                          <a:solidFill>
                            <a:srgbClr val="008000"/>
                          </a:solidFill>
                        </a:rPr>
                        <a:t>SI</a:t>
                      </a:r>
                      <a:endParaRPr lang="zh-CN" altLang="en-US" sz="1100" dirty="0">
                        <a:solidFill>
                          <a:srgbClr val="008000"/>
                        </a:solidFill>
                      </a:endParaRPr>
                    </a:p>
                  </a:txBody>
                  <a:tcPr/>
                </a:tc>
                <a:tc>
                  <a:txBody>
                    <a:bodyPr/>
                    <a:lstStyle/>
                    <a:p>
                      <a:r>
                        <a:rPr lang="en-US" altLang="zh-CN" sz="1100" dirty="0" smtClean="0">
                          <a:solidFill>
                            <a:srgbClr val="008000"/>
                          </a:solidFill>
                        </a:rPr>
                        <a:t>DO</a:t>
                      </a:r>
                      <a:endParaRPr lang="zh-CN" altLang="en-US" sz="1100" dirty="0">
                        <a:solidFill>
                          <a:srgbClr val="008000"/>
                        </a:solidFill>
                      </a:endParaRPr>
                    </a:p>
                  </a:txBody>
                  <a:tcPr/>
                </a:tc>
                <a:tc>
                  <a:txBody>
                    <a:bodyPr/>
                    <a:lstStyle/>
                    <a:p>
                      <a:r>
                        <a:rPr lang="en-US" altLang="zh-CN" sz="1100" dirty="0" smtClean="0">
                          <a:solidFill>
                            <a:srgbClr val="008000"/>
                          </a:solidFill>
                        </a:rPr>
                        <a:t>DI</a:t>
                      </a:r>
                      <a:endParaRPr lang="zh-CN" altLang="en-US" sz="1100" dirty="0">
                        <a:solidFill>
                          <a:srgbClr val="008000"/>
                        </a:solidFill>
                      </a:endParaRPr>
                    </a:p>
                  </a:txBody>
                  <a:tcPr/>
                </a:tc>
              </a:tr>
              <a:tr h="380235">
                <a:tc>
                  <a:txBody>
                    <a:bodyPr/>
                    <a:lstStyle/>
                    <a:p>
                      <a:r>
                        <a:rPr lang="en-US" altLang="zh-CN" sz="1100" dirty="0" smtClean="0">
                          <a:solidFill>
                            <a:srgbClr val="008000"/>
                          </a:solidFill>
                        </a:rPr>
                        <a:t>SO</a:t>
                      </a:r>
                      <a:endParaRPr lang="zh-CN" altLang="en-US" sz="1100" dirty="0">
                        <a:solidFill>
                          <a:srgbClr val="008000"/>
                        </a:solidFill>
                      </a:endParaRPr>
                    </a:p>
                  </a:txBody>
                  <a:tcPr/>
                </a:tc>
                <a:tc>
                  <a:txBody>
                    <a:bodyPr/>
                    <a:lstStyle/>
                    <a:p>
                      <a:r>
                        <a:rPr lang="en-US" altLang="zh-CN" sz="1100" dirty="0" smtClean="0">
                          <a:solidFill>
                            <a:srgbClr val="008000"/>
                          </a:solidFill>
                        </a:rPr>
                        <a:t>SI</a:t>
                      </a:r>
                      <a:endParaRPr lang="zh-CN" altLang="en-US" sz="1100" dirty="0">
                        <a:solidFill>
                          <a:srgbClr val="008000"/>
                        </a:solidFill>
                      </a:endParaRPr>
                    </a:p>
                  </a:txBody>
                  <a:tcPr/>
                </a:tc>
                <a:tc>
                  <a:txBody>
                    <a:bodyPr/>
                    <a:lstStyle/>
                    <a:p>
                      <a:r>
                        <a:rPr lang="en-US" altLang="zh-CN" sz="1100" dirty="0" smtClean="0">
                          <a:solidFill>
                            <a:srgbClr val="FF0000"/>
                          </a:solidFill>
                        </a:rPr>
                        <a:t>SO</a:t>
                      </a:r>
                      <a:endParaRPr lang="zh-CN" altLang="en-US" sz="1100" dirty="0">
                        <a:solidFill>
                          <a:srgbClr val="FF0000"/>
                        </a:solidFill>
                      </a:endParaRPr>
                    </a:p>
                  </a:txBody>
                  <a:tcPr/>
                </a:tc>
                <a:tc>
                  <a:txBody>
                    <a:bodyPr/>
                    <a:lstStyle/>
                    <a:p>
                      <a:r>
                        <a:rPr lang="en-US" altLang="zh-CN" sz="1100" dirty="0" smtClean="0">
                          <a:solidFill>
                            <a:srgbClr val="008000"/>
                          </a:solidFill>
                        </a:rPr>
                        <a:t>DI</a:t>
                      </a:r>
                      <a:endParaRPr lang="zh-CN" altLang="en-US" sz="1100" dirty="0">
                        <a:solidFill>
                          <a:srgbClr val="008000"/>
                        </a:solidFill>
                      </a:endParaRPr>
                    </a:p>
                  </a:txBody>
                  <a:tcPr/>
                </a:tc>
              </a:tr>
              <a:tr h="380235">
                <a:tc>
                  <a:txBody>
                    <a:bodyPr/>
                    <a:lstStyle/>
                    <a:p>
                      <a:r>
                        <a:rPr lang="en-US" altLang="zh-CN" sz="1100" dirty="0" smtClean="0">
                          <a:solidFill>
                            <a:srgbClr val="008000"/>
                          </a:solidFill>
                        </a:rPr>
                        <a:t>SO</a:t>
                      </a:r>
                      <a:endParaRPr lang="zh-CN" altLang="en-US" sz="1100" dirty="0">
                        <a:solidFill>
                          <a:srgbClr val="008000"/>
                        </a:solidFill>
                      </a:endParaRPr>
                    </a:p>
                  </a:txBody>
                  <a:tcPr/>
                </a:tc>
                <a:tc>
                  <a:txBody>
                    <a:bodyPr/>
                    <a:lstStyle/>
                    <a:p>
                      <a:r>
                        <a:rPr lang="en-US" altLang="zh-CN" sz="1100" dirty="0" smtClean="0">
                          <a:solidFill>
                            <a:srgbClr val="008000"/>
                          </a:solidFill>
                        </a:rPr>
                        <a:t>SI</a:t>
                      </a:r>
                      <a:endParaRPr lang="zh-CN" altLang="en-US" sz="1100" dirty="0">
                        <a:solidFill>
                          <a:srgbClr val="008000"/>
                        </a:solidFill>
                      </a:endParaRPr>
                    </a:p>
                  </a:txBody>
                  <a:tcPr/>
                </a:tc>
                <a:tc>
                  <a:txBody>
                    <a:bodyPr/>
                    <a:lstStyle/>
                    <a:p>
                      <a:r>
                        <a:rPr lang="en-US" altLang="zh-CN" sz="1100" dirty="0" smtClean="0">
                          <a:solidFill>
                            <a:srgbClr val="FF0000"/>
                          </a:solidFill>
                        </a:rPr>
                        <a:t>SO</a:t>
                      </a:r>
                      <a:endParaRPr lang="zh-CN" altLang="en-US" sz="1100" dirty="0">
                        <a:solidFill>
                          <a:srgbClr val="FF0000"/>
                        </a:solidFill>
                      </a:endParaRPr>
                    </a:p>
                  </a:txBody>
                  <a:tcPr/>
                </a:tc>
                <a:tc>
                  <a:txBody>
                    <a:bodyPr/>
                    <a:lstStyle/>
                    <a:p>
                      <a:r>
                        <a:rPr lang="en-US" altLang="zh-CN" sz="1100" dirty="0" smtClean="0">
                          <a:solidFill>
                            <a:srgbClr val="008000"/>
                          </a:solidFill>
                        </a:rPr>
                        <a:t>SI</a:t>
                      </a:r>
                      <a:endParaRPr lang="zh-CN" altLang="en-US" sz="1100" dirty="0">
                        <a:solidFill>
                          <a:srgbClr val="008000"/>
                        </a:solidFill>
                      </a:endParaRPr>
                    </a:p>
                  </a:txBody>
                  <a:tcPr/>
                </a:tc>
              </a:tr>
              <a:tr h="380235">
                <a:tc>
                  <a:txBody>
                    <a:bodyPr/>
                    <a:lstStyle/>
                    <a:p>
                      <a:r>
                        <a:rPr lang="en-US" altLang="zh-CN" sz="1100" dirty="0" smtClean="0">
                          <a:solidFill>
                            <a:srgbClr val="008000"/>
                          </a:solidFill>
                        </a:rPr>
                        <a:t>SO</a:t>
                      </a:r>
                      <a:endParaRPr lang="zh-CN" altLang="en-US" sz="1100" dirty="0">
                        <a:solidFill>
                          <a:srgbClr val="008000"/>
                        </a:solidFill>
                      </a:endParaRPr>
                    </a:p>
                  </a:txBody>
                  <a:tcPr/>
                </a:tc>
                <a:tc>
                  <a:txBody>
                    <a:bodyPr/>
                    <a:lstStyle/>
                    <a:p>
                      <a:r>
                        <a:rPr lang="en-US" altLang="zh-CN" sz="1100" dirty="0" smtClean="0">
                          <a:solidFill>
                            <a:srgbClr val="008000"/>
                          </a:solidFill>
                        </a:rPr>
                        <a:t>SI</a:t>
                      </a:r>
                      <a:endParaRPr lang="zh-CN" altLang="en-US" sz="1100" dirty="0">
                        <a:solidFill>
                          <a:srgbClr val="008000"/>
                        </a:solidFill>
                      </a:endParaRPr>
                    </a:p>
                  </a:txBody>
                  <a:tcPr/>
                </a:tc>
                <a:tc>
                  <a:txBody>
                    <a:bodyPr/>
                    <a:lstStyle/>
                    <a:p>
                      <a:r>
                        <a:rPr lang="en-US" altLang="zh-CN" sz="1100" dirty="0" smtClean="0">
                          <a:solidFill>
                            <a:srgbClr val="FF0000"/>
                          </a:solidFill>
                        </a:rPr>
                        <a:t>SO</a:t>
                      </a:r>
                      <a:endParaRPr lang="zh-CN" altLang="en-US" sz="1100" dirty="0">
                        <a:solidFill>
                          <a:srgbClr val="FF0000"/>
                        </a:solidFill>
                      </a:endParaRPr>
                    </a:p>
                  </a:txBody>
                  <a:tcPr/>
                </a:tc>
                <a:tc>
                  <a:txBody>
                    <a:bodyPr/>
                    <a:lstStyle/>
                    <a:p>
                      <a:r>
                        <a:rPr lang="en-US" altLang="zh-CN" sz="1100" dirty="0" smtClean="0">
                          <a:solidFill>
                            <a:srgbClr val="008000"/>
                          </a:solidFill>
                        </a:rPr>
                        <a:t>DI</a:t>
                      </a:r>
                      <a:endParaRPr lang="zh-CN" altLang="en-US" sz="1100" dirty="0">
                        <a:solidFill>
                          <a:srgbClr val="008000"/>
                        </a:solidFill>
                      </a:endParaRPr>
                    </a:p>
                  </a:txBody>
                  <a:tcPr/>
                </a:tc>
              </a:tr>
              <a:tr h="380235">
                <a:tc>
                  <a:txBody>
                    <a:bodyPr/>
                    <a:lstStyle/>
                    <a:p>
                      <a:r>
                        <a:rPr lang="en-US" altLang="zh-CN" sz="1100" dirty="0" smtClean="0">
                          <a:solidFill>
                            <a:srgbClr val="008000"/>
                          </a:solidFill>
                        </a:rPr>
                        <a:t>SO</a:t>
                      </a:r>
                      <a:endParaRPr lang="zh-CN" altLang="en-US" sz="1100" dirty="0">
                        <a:solidFill>
                          <a:srgbClr val="008000"/>
                        </a:solidFill>
                      </a:endParaRPr>
                    </a:p>
                  </a:txBody>
                  <a:tcPr/>
                </a:tc>
                <a:tc>
                  <a:txBody>
                    <a:bodyPr/>
                    <a:lstStyle/>
                    <a:p>
                      <a:r>
                        <a:rPr lang="en-US" altLang="zh-CN" sz="1100" dirty="0" smtClean="0">
                          <a:solidFill>
                            <a:srgbClr val="008000"/>
                          </a:solidFill>
                        </a:rPr>
                        <a:t>SI</a:t>
                      </a:r>
                      <a:endParaRPr lang="zh-CN" altLang="en-US" sz="1100" dirty="0">
                        <a:solidFill>
                          <a:srgbClr val="008000"/>
                        </a:solidFill>
                      </a:endParaRPr>
                    </a:p>
                  </a:txBody>
                  <a:tcPr/>
                </a:tc>
                <a:tc>
                  <a:txBody>
                    <a:bodyPr/>
                    <a:lstStyle/>
                    <a:p>
                      <a:r>
                        <a:rPr lang="en-US" altLang="zh-CN" sz="1100" dirty="0" smtClean="0">
                          <a:solidFill>
                            <a:srgbClr val="FF0000"/>
                          </a:solidFill>
                        </a:rPr>
                        <a:t>SO</a:t>
                      </a:r>
                      <a:endParaRPr lang="zh-CN" altLang="en-US" sz="1100" dirty="0">
                        <a:solidFill>
                          <a:srgbClr val="FF0000"/>
                        </a:solidFill>
                      </a:endParaRPr>
                    </a:p>
                  </a:txBody>
                  <a:tcPr/>
                </a:tc>
                <a:tc>
                  <a:txBody>
                    <a:bodyPr/>
                    <a:lstStyle/>
                    <a:p>
                      <a:r>
                        <a:rPr lang="en-US" altLang="zh-CN" sz="1100" dirty="0" smtClean="0">
                          <a:solidFill>
                            <a:srgbClr val="008000"/>
                          </a:solidFill>
                        </a:rPr>
                        <a:t>DI</a:t>
                      </a:r>
                      <a:endParaRPr lang="zh-CN" altLang="en-US" sz="1100" dirty="0">
                        <a:solidFill>
                          <a:srgbClr val="008000"/>
                        </a:solidFill>
                      </a:endParaRPr>
                    </a:p>
                  </a:txBody>
                  <a:tcPr/>
                </a:tc>
              </a:tr>
              <a:tr h="380235">
                <a:tc>
                  <a:txBody>
                    <a:bodyPr/>
                    <a:lstStyle/>
                    <a:p>
                      <a:r>
                        <a:rPr lang="en-US" altLang="zh-CN" sz="1100" dirty="0" smtClean="0">
                          <a:solidFill>
                            <a:srgbClr val="008000"/>
                          </a:solidFill>
                        </a:rPr>
                        <a:t>SO</a:t>
                      </a:r>
                      <a:endParaRPr lang="zh-CN" altLang="en-US" sz="1100" dirty="0">
                        <a:solidFill>
                          <a:srgbClr val="008000"/>
                        </a:solidFill>
                      </a:endParaRPr>
                    </a:p>
                  </a:txBody>
                  <a:tcPr/>
                </a:tc>
                <a:tc>
                  <a:txBody>
                    <a:bodyPr/>
                    <a:lstStyle/>
                    <a:p>
                      <a:r>
                        <a:rPr lang="en-US" altLang="zh-CN" sz="1100" dirty="0" smtClean="0">
                          <a:solidFill>
                            <a:srgbClr val="008000"/>
                          </a:solidFill>
                        </a:rPr>
                        <a:t>SI</a:t>
                      </a:r>
                      <a:endParaRPr lang="zh-CN" altLang="en-US" sz="1100" dirty="0">
                        <a:solidFill>
                          <a:srgbClr val="008000"/>
                        </a:solidFill>
                      </a:endParaRPr>
                    </a:p>
                  </a:txBody>
                  <a:tcPr/>
                </a:tc>
                <a:tc>
                  <a:txBody>
                    <a:bodyPr/>
                    <a:lstStyle/>
                    <a:p>
                      <a:r>
                        <a:rPr lang="en-US" altLang="zh-CN" sz="1100" dirty="0" smtClean="0">
                          <a:solidFill>
                            <a:srgbClr val="FF0000"/>
                          </a:solidFill>
                        </a:rPr>
                        <a:t>SO</a:t>
                      </a:r>
                      <a:endParaRPr lang="zh-CN" altLang="en-US" sz="1100" dirty="0">
                        <a:solidFill>
                          <a:srgbClr val="FF0000"/>
                        </a:solidFill>
                      </a:endParaRPr>
                    </a:p>
                  </a:txBody>
                  <a:tcPr/>
                </a:tc>
                <a:tc>
                  <a:txBody>
                    <a:bodyPr/>
                    <a:lstStyle/>
                    <a:p>
                      <a:r>
                        <a:rPr lang="en-US" altLang="zh-CN" sz="1100" dirty="0" smtClean="0">
                          <a:solidFill>
                            <a:srgbClr val="008000"/>
                          </a:solidFill>
                        </a:rPr>
                        <a:t>DI</a:t>
                      </a:r>
                      <a:endParaRPr lang="zh-CN" altLang="en-US" sz="1100" dirty="0">
                        <a:solidFill>
                          <a:srgbClr val="008000"/>
                        </a:solidFill>
                      </a:endParaRPr>
                    </a:p>
                  </a:txBody>
                  <a:tcPr/>
                </a:tc>
              </a:tr>
              <a:tr h="380235">
                <a:tc>
                  <a:txBody>
                    <a:bodyPr/>
                    <a:lstStyle/>
                    <a:p>
                      <a:r>
                        <a:rPr lang="en-US" altLang="zh-CN" sz="1100" dirty="0" smtClean="0">
                          <a:solidFill>
                            <a:srgbClr val="008000"/>
                          </a:solidFill>
                        </a:rPr>
                        <a:t>SO</a:t>
                      </a:r>
                      <a:endParaRPr lang="zh-CN" altLang="en-US" sz="1100" dirty="0">
                        <a:solidFill>
                          <a:srgbClr val="008000"/>
                        </a:solidFill>
                      </a:endParaRPr>
                    </a:p>
                  </a:txBody>
                  <a:tcPr/>
                </a:tc>
                <a:tc>
                  <a:txBody>
                    <a:bodyPr/>
                    <a:lstStyle/>
                    <a:p>
                      <a:r>
                        <a:rPr lang="en-US" altLang="zh-CN" sz="1100" dirty="0" smtClean="0">
                          <a:solidFill>
                            <a:srgbClr val="008000"/>
                          </a:solidFill>
                        </a:rPr>
                        <a:t>SI</a:t>
                      </a:r>
                      <a:endParaRPr lang="zh-CN" altLang="en-US" sz="1100" dirty="0">
                        <a:solidFill>
                          <a:srgbClr val="008000"/>
                        </a:solidFill>
                      </a:endParaRPr>
                    </a:p>
                  </a:txBody>
                  <a:tcPr/>
                </a:tc>
                <a:tc>
                  <a:txBody>
                    <a:bodyPr/>
                    <a:lstStyle/>
                    <a:p>
                      <a:r>
                        <a:rPr lang="en-US" altLang="zh-CN" sz="1100" dirty="0" smtClean="0">
                          <a:solidFill>
                            <a:srgbClr val="008000"/>
                          </a:solidFill>
                        </a:rPr>
                        <a:t>DO</a:t>
                      </a:r>
                      <a:endParaRPr lang="zh-CN" altLang="en-US" sz="1100" dirty="0">
                        <a:solidFill>
                          <a:srgbClr val="008000"/>
                        </a:solidFill>
                      </a:endParaRPr>
                    </a:p>
                  </a:txBody>
                  <a:tcPr/>
                </a:tc>
                <a:tc>
                  <a:txBody>
                    <a:bodyPr/>
                    <a:lstStyle/>
                    <a:p>
                      <a:r>
                        <a:rPr lang="en-US" altLang="zh-CN" sz="1100" dirty="0" smtClean="0">
                          <a:solidFill>
                            <a:srgbClr val="008000"/>
                          </a:solidFill>
                        </a:rPr>
                        <a:t>DI</a:t>
                      </a:r>
                      <a:endParaRPr lang="zh-CN" altLang="en-US" sz="1100" dirty="0">
                        <a:solidFill>
                          <a:srgbClr val="008000"/>
                        </a:solidFill>
                      </a:endParaRPr>
                    </a:p>
                  </a:txBody>
                  <a:tcPr/>
                </a:tc>
              </a:tr>
              <a:tr h="380235">
                <a:tc>
                  <a:txBody>
                    <a:bodyPr/>
                    <a:lstStyle/>
                    <a:p>
                      <a:r>
                        <a:rPr lang="en-US" altLang="zh-CN" sz="1100" dirty="0" smtClean="0">
                          <a:solidFill>
                            <a:srgbClr val="008000"/>
                          </a:solidFill>
                        </a:rPr>
                        <a:t>SO</a:t>
                      </a:r>
                      <a:endParaRPr lang="zh-CN" altLang="en-US" sz="1100" dirty="0">
                        <a:solidFill>
                          <a:srgbClr val="008000"/>
                        </a:solidFill>
                      </a:endParaRPr>
                    </a:p>
                  </a:txBody>
                  <a:tcPr/>
                </a:tc>
                <a:tc>
                  <a:txBody>
                    <a:bodyPr/>
                    <a:lstStyle/>
                    <a:p>
                      <a:r>
                        <a:rPr lang="en-US" altLang="zh-CN" sz="1100" dirty="0" smtClean="0">
                          <a:solidFill>
                            <a:srgbClr val="008000"/>
                          </a:solidFill>
                        </a:rPr>
                        <a:t>SI</a:t>
                      </a:r>
                      <a:endParaRPr lang="zh-CN" altLang="en-US" sz="1100" dirty="0">
                        <a:solidFill>
                          <a:srgbClr val="008000"/>
                        </a:solidFill>
                      </a:endParaRPr>
                    </a:p>
                  </a:txBody>
                  <a:tcPr/>
                </a:tc>
                <a:tc>
                  <a:txBody>
                    <a:bodyPr/>
                    <a:lstStyle/>
                    <a:p>
                      <a:r>
                        <a:rPr lang="en-US" altLang="zh-CN" sz="1100" dirty="0" smtClean="0">
                          <a:solidFill>
                            <a:srgbClr val="FF0000"/>
                          </a:solidFill>
                        </a:rPr>
                        <a:t>SO</a:t>
                      </a:r>
                      <a:endParaRPr lang="zh-CN" altLang="en-US" sz="1100" dirty="0">
                        <a:solidFill>
                          <a:srgbClr val="FF0000"/>
                        </a:solidFill>
                      </a:endParaRPr>
                    </a:p>
                  </a:txBody>
                  <a:tcPr/>
                </a:tc>
                <a:tc>
                  <a:txBody>
                    <a:bodyPr/>
                    <a:lstStyle/>
                    <a:p>
                      <a:r>
                        <a:rPr lang="en-US" altLang="zh-CN" sz="1100" dirty="0" smtClean="0">
                          <a:solidFill>
                            <a:srgbClr val="008000"/>
                          </a:solidFill>
                        </a:rPr>
                        <a:t>DI</a:t>
                      </a:r>
                      <a:endParaRPr lang="zh-CN" altLang="en-US" sz="1100" dirty="0">
                        <a:solidFill>
                          <a:srgbClr val="008000"/>
                        </a:solidFill>
                      </a:endParaRPr>
                    </a:p>
                  </a:txBody>
                  <a:tcPr/>
                </a:tc>
              </a:tr>
              <a:tr h="380235">
                <a:tc>
                  <a:txBody>
                    <a:bodyPr/>
                    <a:lstStyle/>
                    <a:p>
                      <a:r>
                        <a:rPr lang="en-US" altLang="zh-CN" sz="1100" dirty="0" smtClean="0">
                          <a:solidFill>
                            <a:srgbClr val="008000"/>
                          </a:solidFill>
                        </a:rPr>
                        <a:t>SO</a:t>
                      </a:r>
                      <a:endParaRPr lang="zh-CN" altLang="en-US" sz="1100" dirty="0">
                        <a:solidFill>
                          <a:srgbClr val="008000"/>
                        </a:solidFill>
                      </a:endParaRPr>
                    </a:p>
                  </a:txBody>
                  <a:tcPr/>
                </a:tc>
                <a:tc>
                  <a:txBody>
                    <a:bodyPr/>
                    <a:lstStyle/>
                    <a:p>
                      <a:r>
                        <a:rPr lang="en-US" altLang="zh-CN" sz="1100" dirty="0" smtClean="0">
                          <a:solidFill>
                            <a:srgbClr val="008000"/>
                          </a:solidFill>
                        </a:rPr>
                        <a:t>SI</a:t>
                      </a:r>
                      <a:endParaRPr lang="zh-CN" altLang="en-US" sz="1100" dirty="0">
                        <a:solidFill>
                          <a:srgbClr val="008000"/>
                        </a:solidFill>
                      </a:endParaRPr>
                    </a:p>
                  </a:txBody>
                  <a:tcPr/>
                </a:tc>
                <a:tc>
                  <a:txBody>
                    <a:bodyPr/>
                    <a:lstStyle/>
                    <a:p>
                      <a:r>
                        <a:rPr lang="en-US" altLang="zh-CN" sz="1100" dirty="0" smtClean="0">
                          <a:solidFill>
                            <a:srgbClr val="FF0000"/>
                          </a:solidFill>
                        </a:rPr>
                        <a:t>SO</a:t>
                      </a:r>
                      <a:endParaRPr lang="zh-CN" altLang="en-US" sz="1100" dirty="0">
                        <a:solidFill>
                          <a:srgbClr val="FF0000"/>
                        </a:solidFill>
                      </a:endParaRPr>
                    </a:p>
                  </a:txBody>
                  <a:tcPr/>
                </a:tc>
                <a:tc>
                  <a:txBody>
                    <a:bodyPr/>
                    <a:lstStyle/>
                    <a:p>
                      <a:r>
                        <a:rPr lang="en-US" altLang="zh-CN" sz="1100" dirty="0" smtClean="0">
                          <a:solidFill>
                            <a:srgbClr val="008000"/>
                          </a:solidFill>
                        </a:rPr>
                        <a:t>DI</a:t>
                      </a:r>
                      <a:endParaRPr lang="zh-CN" altLang="en-US" sz="1100" dirty="0">
                        <a:solidFill>
                          <a:srgbClr val="008000"/>
                        </a:solidFill>
                      </a:endParaRPr>
                    </a:p>
                  </a:txBody>
                  <a:tcPr/>
                </a:tc>
              </a:tr>
              <a:tr h="380235">
                <a:tc>
                  <a:txBody>
                    <a:bodyPr/>
                    <a:lstStyle/>
                    <a:p>
                      <a:r>
                        <a:rPr lang="en-US" altLang="zh-CN" sz="1100" dirty="0" smtClean="0"/>
                        <a:t>100%</a:t>
                      </a:r>
                      <a:endParaRPr lang="zh-CN" altLang="en-US" sz="11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100" dirty="0" smtClean="0"/>
                        <a:t>100%</a:t>
                      </a:r>
                      <a:endParaRPr lang="zh-CN" altLang="en-US" sz="11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100" dirty="0" smtClean="0"/>
                        <a:t>20%</a:t>
                      </a:r>
                      <a:endParaRPr lang="zh-CN" altLang="en-US" sz="11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100" dirty="0" smtClean="0"/>
                        <a:t>80%</a:t>
                      </a:r>
                      <a:endParaRPr lang="zh-CN" altLang="en-US" sz="1100" dirty="0" smtClean="0"/>
                    </a:p>
                  </a:txBody>
                  <a:tcPr/>
                </a:tc>
              </a:tr>
            </a:tbl>
          </a:graphicData>
        </a:graphic>
      </p:graphicFrame>
      <p:sp>
        <p:nvSpPr>
          <p:cNvPr id="3" name="文本框 2"/>
          <p:cNvSpPr txBox="1"/>
          <p:nvPr/>
        </p:nvSpPr>
        <p:spPr>
          <a:xfrm>
            <a:off x="1918137" y="6188840"/>
            <a:ext cx="1091878" cy="369332"/>
          </a:xfrm>
          <a:prstGeom prst="rect">
            <a:avLst/>
          </a:prstGeom>
          <a:noFill/>
        </p:spPr>
        <p:txBody>
          <a:bodyPr wrap="none" rtlCol="0">
            <a:spAutoFit/>
          </a:bodyPr>
          <a:lstStyle/>
          <a:p>
            <a:r>
              <a:rPr kumimoji="1" lang="en-US" altLang="zh-CN" dirty="0"/>
              <a:t>free hand</a:t>
            </a:r>
            <a:endParaRPr kumimoji="1" lang="zh-CN" altLang="en-US" dirty="0"/>
          </a:p>
        </p:txBody>
      </p:sp>
      <p:sp>
        <p:nvSpPr>
          <p:cNvPr id="6" name="文本框 5"/>
          <p:cNvSpPr txBox="1"/>
          <p:nvPr/>
        </p:nvSpPr>
        <p:spPr>
          <a:xfrm>
            <a:off x="5460124" y="6156574"/>
            <a:ext cx="2341394" cy="369332"/>
          </a:xfrm>
          <a:prstGeom prst="rect">
            <a:avLst/>
          </a:prstGeom>
          <a:noFill/>
        </p:spPr>
        <p:txBody>
          <a:bodyPr wrap="none" rtlCol="0">
            <a:spAutoFit/>
          </a:bodyPr>
          <a:lstStyle/>
          <a:p>
            <a:r>
              <a:rPr kumimoji="1" lang="en-US" altLang="zh-CN" dirty="0" smtClean="0"/>
              <a:t>Holding steering wheel</a:t>
            </a:r>
            <a:endParaRPr kumimoji="1" lang="zh-CN" altLang="en-US" dirty="0"/>
          </a:p>
        </p:txBody>
      </p:sp>
      <p:sp>
        <p:nvSpPr>
          <p:cNvPr id="8" name="文本框 7"/>
          <p:cNvSpPr txBox="1"/>
          <p:nvPr/>
        </p:nvSpPr>
        <p:spPr>
          <a:xfrm>
            <a:off x="3657251" y="96345"/>
            <a:ext cx="1827068" cy="1169551"/>
          </a:xfrm>
          <a:prstGeom prst="rect">
            <a:avLst/>
          </a:prstGeom>
          <a:noFill/>
        </p:spPr>
        <p:txBody>
          <a:bodyPr wrap="none" rtlCol="0">
            <a:spAutoFit/>
          </a:bodyPr>
          <a:lstStyle/>
          <a:p>
            <a:r>
              <a:rPr kumimoji="1" lang="en-US" altLang="zh-CN" sz="1400" b="1" dirty="0" smtClean="0"/>
              <a:t>Trigger </a:t>
            </a:r>
            <a:r>
              <a:rPr kumimoji="1" lang="en-US" altLang="zh-CN" sz="1400" b="1" dirty="0"/>
              <a:t>t</a:t>
            </a:r>
            <a:r>
              <a:rPr kumimoji="1" lang="en-US" altLang="zh-CN" sz="1400" b="1" dirty="0" smtClean="0"/>
              <a:t>hreshold = 10</a:t>
            </a:r>
          </a:p>
          <a:p>
            <a:r>
              <a:rPr kumimoji="1" lang="en-US" altLang="zh-CN" sz="1400" b="1" dirty="0" smtClean="0"/>
              <a:t>Data period  = 1s</a:t>
            </a:r>
          </a:p>
          <a:p>
            <a:r>
              <a:rPr kumimoji="1" lang="en-US" altLang="zh-CN" sz="1400" b="1" dirty="0" err="1" smtClean="0"/>
              <a:t>peakThresh</a:t>
            </a:r>
            <a:r>
              <a:rPr kumimoji="1" lang="en-US" altLang="zh-CN" sz="1400" b="1" dirty="0" smtClean="0"/>
              <a:t> = 2</a:t>
            </a:r>
          </a:p>
          <a:p>
            <a:r>
              <a:rPr kumimoji="1" lang="en-US" altLang="zh-CN" sz="1400" b="1" i="1" dirty="0" err="1">
                <a:solidFill>
                  <a:srgbClr val="000000"/>
                </a:solidFill>
              </a:rPr>
              <a:t>accY</a:t>
            </a:r>
            <a:r>
              <a:rPr kumimoji="1" lang="en-US" altLang="zh-CN" sz="1400" b="1" i="1" dirty="0">
                <a:solidFill>
                  <a:srgbClr val="000000"/>
                </a:solidFill>
              </a:rPr>
              <a:t> </a:t>
            </a:r>
            <a:r>
              <a:rPr kumimoji="1" lang="en-US" altLang="zh-CN" sz="1400" b="1" i="1" dirty="0" smtClean="0">
                <a:solidFill>
                  <a:srgbClr val="000000"/>
                </a:solidFill>
              </a:rPr>
              <a:t>thresh = -15</a:t>
            </a:r>
            <a:endParaRPr kumimoji="1" lang="en-US" altLang="zh-CN" sz="1400" b="1" dirty="0" smtClean="0"/>
          </a:p>
          <a:p>
            <a:endParaRPr kumimoji="1" lang="zh-CN" altLang="en-US" sz="1400" dirty="0"/>
          </a:p>
        </p:txBody>
      </p:sp>
    </p:spTree>
    <p:extLst>
      <p:ext uri="{BB962C8B-B14F-4D97-AF65-F5344CB8AC3E}">
        <p14:creationId xmlns:p14="http://schemas.microsoft.com/office/powerpoint/2010/main" val="224929680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061"/>
            <a:ext cx="3362851" cy="1143000"/>
          </a:xfrm>
        </p:spPr>
        <p:txBody>
          <a:bodyPr>
            <a:normAutofit/>
          </a:bodyPr>
          <a:lstStyle/>
          <a:p>
            <a:r>
              <a:rPr kumimoji="1" lang="en-US" altLang="zh-CN" sz="3600" dirty="0" smtClean="0"/>
              <a:t>Validation</a:t>
            </a:r>
            <a:endParaRPr kumimoji="1" lang="zh-CN" altLang="en-US" sz="3600" dirty="0"/>
          </a:p>
        </p:txBody>
      </p:sp>
      <p:graphicFrame>
        <p:nvGraphicFramePr>
          <p:cNvPr id="5" name="表格 4"/>
          <p:cNvGraphicFramePr>
            <a:graphicFrameLocks noGrp="1"/>
          </p:cNvGraphicFramePr>
          <p:nvPr>
            <p:extLst>
              <p:ext uri="{D42A27DB-BD31-4B8C-83A1-F6EECF244321}">
                <p14:modId xmlns:p14="http://schemas.microsoft.com/office/powerpoint/2010/main" val="3886291174"/>
              </p:ext>
            </p:extLst>
          </p:nvPr>
        </p:nvGraphicFramePr>
        <p:xfrm>
          <a:off x="283292" y="1504760"/>
          <a:ext cx="3661104" cy="4990632"/>
        </p:xfrm>
        <a:graphic>
          <a:graphicData uri="http://schemas.openxmlformats.org/drawingml/2006/table">
            <a:tbl>
              <a:tblPr firstRow="1" bandRow="1">
                <a:tableStyleId>{5C22544A-7EE6-4342-B048-85BDC9FD1C3A}</a:tableStyleId>
              </a:tblPr>
              <a:tblGrid>
                <a:gridCol w="915276"/>
                <a:gridCol w="915276"/>
                <a:gridCol w="915276"/>
                <a:gridCol w="915276"/>
              </a:tblGrid>
              <a:tr h="380326">
                <a:tc>
                  <a:txBody>
                    <a:bodyPr/>
                    <a:lstStyle/>
                    <a:p>
                      <a:r>
                        <a:rPr lang="en-US" altLang="zh-CN" sz="1100" dirty="0" smtClean="0"/>
                        <a:t>Single</a:t>
                      </a:r>
                      <a:r>
                        <a:rPr lang="en-US" altLang="zh-CN" sz="1100" baseline="0" dirty="0" smtClean="0"/>
                        <a:t> Outside</a:t>
                      </a:r>
                      <a:endParaRPr lang="zh-CN" altLang="en-US" sz="1100" dirty="0"/>
                    </a:p>
                  </a:txBody>
                  <a:tcPr/>
                </a:tc>
                <a:tc>
                  <a:txBody>
                    <a:bodyPr/>
                    <a:lstStyle/>
                    <a:p>
                      <a:r>
                        <a:rPr lang="en-US" altLang="zh-CN" sz="1100" dirty="0" smtClean="0"/>
                        <a:t>Single Inside</a:t>
                      </a:r>
                      <a:endParaRPr lang="zh-CN" altLang="en-US" sz="1100" dirty="0"/>
                    </a:p>
                  </a:txBody>
                  <a:tcPr/>
                </a:tc>
                <a:tc>
                  <a:txBody>
                    <a:bodyPr/>
                    <a:lstStyle/>
                    <a:p>
                      <a:r>
                        <a:rPr lang="en-US" altLang="zh-CN" sz="1100" dirty="0" smtClean="0"/>
                        <a:t>Double Outside</a:t>
                      </a:r>
                      <a:endParaRPr lang="zh-CN" altLang="en-US" sz="1100" dirty="0"/>
                    </a:p>
                  </a:txBody>
                  <a:tcPr/>
                </a:tc>
                <a:tc>
                  <a:txBody>
                    <a:bodyPr/>
                    <a:lstStyle/>
                    <a:p>
                      <a:r>
                        <a:rPr lang="en-US" altLang="zh-CN" sz="1100" dirty="0" smtClean="0"/>
                        <a:t>Double Inside</a:t>
                      </a:r>
                      <a:endParaRPr lang="zh-CN" altLang="en-US" sz="1100" dirty="0"/>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smtClean="0">
                          <a:solidFill>
                            <a:srgbClr val="008000"/>
                          </a:solidFill>
                        </a:rPr>
                        <a:t>SI</a:t>
                      </a:r>
                      <a:endParaRPr lang="zh-CN" altLang="en-US" sz="1200" dirty="0">
                        <a:solidFill>
                          <a:srgbClr val="008000"/>
                        </a:solidFill>
                      </a:endParaRPr>
                    </a:p>
                  </a:txBody>
                  <a:tcPr/>
                </a:tc>
                <a:tc>
                  <a:txBody>
                    <a:bodyPr/>
                    <a:lstStyle/>
                    <a:p>
                      <a:r>
                        <a:rPr lang="en-US" altLang="zh-CN" sz="1200" dirty="0" smtClean="0">
                          <a:solidFill>
                            <a:srgbClr val="008000"/>
                          </a:solidFill>
                        </a:rPr>
                        <a:t>DO</a:t>
                      </a:r>
                      <a:endParaRPr lang="zh-CN" altLang="en-US" sz="1200" dirty="0">
                        <a:solidFill>
                          <a:srgbClr val="008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smtClean="0">
                          <a:solidFill>
                            <a:srgbClr val="008000"/>
                          </a:solidFill>
                        </a:rPr>
                        <a:t>SI</a:t>
                      </a:r>
                      <a:endParaRPr lang="zh-CN" altLang="en-US" sz="1200" dirty="0">
                        <a:solidFill>
                          <a:srgbClr val="008000"/>
                        </a:solidFill>
                      </a:endParaRPr>
                    </a:p>
                  </a:txBody>
                  <a:tcPr/>
                </a:tc>
                <a:tc>
                  <a:txBody>
                    <a:bodyPr/>
                    <a:lstStyle/>
                    <a:p>
                      <a:r>
                        <a:rPr lang="en-US" altLang="zh-CN" sz="1200" dirty="0" smtClean="0">
                          <a:solidFill>
                            <a:srgbClr val="008000"/>
                          </a:solidFill>
                        </a:rPr>
                        <a:t>DO</a:t>
                      </a:r>
                      <a:endParaRPr lang="zh-CN" altLang="en-US" sz="1200" dirty="0">
                        <a:solidFill>
                          <a:srgbClr val="008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smtClean="0">
                          <a:solidFill>
                            <a:srgbClr val="008000"/>
                          </a:solidFill>
                        </a:rPr>
                        <a:t>SI</a:t>
                      </a:r>
                      <a:endParaRPr lang="zh-CN" altLang="en-US" sz="1200" dirty="0">
                        <a:solidFill>
                          <a:srgbClr val="008000"/>
                        </a:solidFill>
                      </a:endParaRPr>
                    </a:p>
                  </a:txBody>
                  <a:tcPr/>
                </a:tc>
                <a:tc>
                  <a:txBody>
                    <a:bodyPr/>
                    <a:lstStyle/>
                    <a:p>
                      <a:r>
                        <a:rPr lang="en-US" altLang="zh-CN" sz="1200" dirty="0" smtClean="0">
                          <a:solidFill>
                            <a:srgbClr val="008000"/>
                          </a:solidFill>
                        </a:rPr>
                        <a:t>DO</a:t>
                      </a:r>
                      <a:endParaRPr lang="zh-CN" altLang="en-US" sz="1200" dirty="0">
                        <a:solidFill>
                          <a:srgbClr val="008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smtClean="0">
                          <a:solidFill>
                            <a:srgbClr val="008000"/>
                          </a:solidFill>
                        </a:rPr>
                        <a:t>SI</a:t>
                      </a:r>
                      <a:endParaRPr lang="zh-CN" altLang="en-US" sz="1200" dirty="0">
                        <a:solidFill>
                          <a:srgbClr val="008000"/>
                        </a:solidFill>
                      </a:endParaRPr>
                    </a:p>
                  </a:txBody>
                  <a:tcPr/>
                </a:tc>
                <a:tc>
                  <a:txBody>
                    <a:bodyPr/>
                    <a:lstStyle/>
                    <a:p>
                      <a:r>
                        <a:rPr lang="en-US" altLang="zh-CN" sz="1200" dirty="0" smtClean="0">
                          <a:solidFill>
                            <a:srgbClr val="008000"/>
                          </a:solidFill>
                        </a:rPr>
                        <a:t>DO</a:t>
                      </a:r>
                      <a:endParaRPr lang="zh-CN" altLang="en-US" sz="1200" dirty="0">
                        <a:solidFill>
                          <a:srgbClr val="008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smtClean="0">
                          <a:solidFill>
                            <a:srgbClr val="008000"/>
                          </a:solidFill>
                        </a:rPr>
                        <a:t>SI</a:t>
                      </a:r>
                      <a:endParaRPr lang="zh-CN" altLang="en-US" sz="1200" dirty="0">
                        <a:solidFill>
                          <a:srgbClr val="008000"/>
                        </a:solidFill>
                      </a:endParaRPr>
                    </a:p>
                  </a:txBody>
                  <a:tcPr/>
                </a:tc>
                <a:tc>
                  <a:txBody>
                    <a:bodyPr/>
                    <a:lstStyle/>
                    <a:p>
                      <a:r>
                        <a:rPr lang="en-US" altLang="zh-CN" sz="1200" dirty="0" smtClean="0">
                          <a:solidFill>
                            <a:srgbClr val="008000"/>
                          </a:solidFill>
                        </a:rPr>
                        <a:t>DO</a:t>
                      </a:r>
                      <a:endParaRPr lang="zh-CN" altLang="en-US" sz="1200" dirty="0">
                        <a:solidFill>
                          <a:srgbClr val="008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smtClean="0">
                          <a:solidFill>
                            <a:srgbClr val="008000"/>
                          </a:solidFill>
                        </a:rPr>
                        <a:t>SI</a:t>
                      </a:r>
                      <a:endParaRPr lang="zh-CN" altLang="en-US" sz="1200" dirty="0">
                        <a:solidFill>
                          <a:srgbClr val="008000"/>
                        </a:solidFill>
                      </a:endParaRPr>
                    </a:p>
                  </a:txBody>
                  <a:tcPr/>
                </a:tc>
                <a:tc>
                  <a:txBody>
                    <a:bodyPr/>
                    <a:lstStyle/>
                    <a:p>
                      <a:r>
                        <a:rPr lang="en-US" altLang="zh-CN" sz="1200" dirty="0" smtClean="0">
                          <a:solidFill>
                            <a:srgbClr val="FF0000"/>
                          </a:solidFill>
                        </a:rPr>
                        <a:t>DI</a:t>
                      </a:r>
                      <a:endParaRPr lang="zh-CN" altLang="en-US" sz="1200" dirty="0">
                        <a:solidFill>
                          <a:srgbClr val="FF0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smtClean="0">
                          <a:solidFill>
                            <a:srgbClr val="008000"/>
                          </a:solidFill>
                        </a:rPr>
                        <a:t>SI</a:t>
                      </a:r>
                      <a:endParaRPr lang="zh-CN" altLang="en-US" sz="1200" dirty="0">
                        <a:solidFill>
                          <a:srgbClr val="008000"/>
                        </a:solidFill>
                      </a:endParaRPr>
                    </a:p>
                  </a:txBody>
                  <a:tcPr/>
                </a:tc>
                <a:tc>
                  <a:txBody>
                    <a:bodyPr/>
                    <a:lstStyle/>
                    <a:p>
                      <a:r>
                        <a:rPr lang="en-US" altLang="zh-CN" sz="1200" dirty="0" smtClean="0">
                          <a:solidFill>
                            <a:srgbClr val="008000"/>
                          </a:solidFill>
                        </a:rPr>
                        <a:t>DO</a:t>
                      </a:r>
                      <a:endParaRPr lang="zh-CN" altLang="en-US" sz="1200" dirty="0">
                        <a:solidFill>
                          <a:srgbClr val="008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smtClean="0">
                          <a:solidFill>
                            <a:srgbClr val="008000"/>
                          </a:solidFill>
                        </a:rPr>
                        <a:t>SI</a:t>
                      </a:r>
                      <a:endParaRPr lang="zh-CN" altLang="en-US" sz="1200" dirty="0">
                        <a:solidFill>
                          <a:srgbClr val="008000"/>
                        </a:solidFill>
                      </a:endParaRPr>
                    </a:p>
                  </a:txBody>
                  <a:tcPr/>
                </a:tc>
                <a:tc>
                  <a:txBody>
                    <a:bodyPr/>
                    <a:lstStyle/>
                    <a:p>
                      <a:r>
                        <a:rPr lang="en-US" altLang="zh-CN" sz="1200" dirty="0" smtClean="0">
                          <a:solidFill>
                            <a:srgbClr val="008000"/>
                          </a:solidFill>
                        </a:rPr>
                        <a:t>DO</a:t>
                      </a:r>
                      <a:endParaRPr lang="zh-CN" altLang="en-US" sz="1200" dirty="0">
                        <a:solidFill>
                          <a:srgbClr val="008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smtClean="0">
                          <a:solidFill>
                            <a:srgbClr val="008000"/>
                          </a:solidFill>
                        </a:rPr>
                        <a:t>SI</a:t>
                      </a:r>
                      <a:endParaRPr lang="zh-CN" altLang="en-US" sz="1200" dirty="0">
                        <a:solidFill>
                          <a:srgbClr val="008000"/>
                        </a:solidFill>
                      </a:endParaRPr>
                    </a:p>
                  </a:txBody>
                  <a:tcPr/>
                </a:tc>
                <a:tc>
                  <a:txBody>
                    <a:bodyPr/>
                    <a:lstStyle/>
                    <a:p>
                      <a:r>
                        <a:rPr lang="en-US" altLang="zh-CN" sz="1200" dirty="0" smtClean="0">
                          <a:solidFill>
                            <a:srgbClr val="008000"/>
                          </a:solidFill>
                        </a:rPr>
                        <a:t>DO</a:t>
                      </a:r>
                      <a:endParaRPr lang="zh-CN" altLang="en-US" sz="1200" dirty="0">
                        <a:solidFill>
                          <a:srgbClr val="008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smtClean="0">
                          <a:solidFill>
                            <a:srgbClr val="008000"/>
                          </a:solidFill>
                        </a:rPr>
                        <a:t>SI</a:t>
                      </a:r>
                      <a:endParaRPr lang="zh-CN" altLang="en-US" sz="1200" dirty="0">
                        <a:solidFill>
                          <a:srgbClr val="008000"/>
                        </a:solidFill>
                      </a:endParaRPr>
                    </a:p>
                  </a:txBody>
                  <a:tcPr/>
                </a:tc>
                <a:tc>
                  <a:txBody>
                    <a:bodyPr/>
                    <a:lstStyle/>
                    <a:p>
                      <a:r>
                        <a:rPr lang="en-US" altLang="zh-CN" sz="1200" dirty="0" smtClean="0">
                          <a:solidFill>
                            <a:srgbClr val="008000"/>
                          </a:solidFill>
                        </a:rPr>
                        <a:t>DO</a:t>
                      </a:r>
                      <a:endParaRPr lang="zh-CN" altLang="en-US" sz="1200" dirty="0">
                        <a:solidFill>
                          <a:srgbClr val="008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smtClean="0">
                          <a:solidFill>
                            <a:srgbClr val="008000"/>
                          </a:solidFill>
                        </a:rPr>
                        <a:t>SI</a:t>
                      </a:r>
                      <a:endParaRPr lang="zh-CN" altLang="en-US" sz="1200" dirty="0">
                        <a:solidFill>
                          <a:srgbClr val="008000"/>
                        </a:solidFill>
                      </a:endParaRPr>
                    </a:p>
                  </a:txBody>
                  <a:tcPr/>
                </a:tc>
                <a:tc>
                  <a:txBody>
                    <a:bodyPr/>
                    <a:lstStyle/>
                    <a:p>
                      <a:r>
                        <a:rPr lang="en-US" altLang="zh-CN" sz="1200" dirty="0" smtClean="0">
                          <a:solidFill>
                            <a:srgbClr val="008000"/>
                          </a:solidFill>
                        </a:rPr>
                        <a:t>DO</a:t>
                      </a:r>
                      <a:endParaRPr lang="zh-CN" altLang="en-US" sz="1200" dirty="0">
                        <a:solidFill>
                          <a:srgbClr val="008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r>
              <a:tr h="380326">
                <a:tc>
                  <a:txBody>
                    <a:bodyPr/>
                    <a:lstStyle/>
                    <a:p>
                      <a:r>
                        <a:rPr lang="en-US" altLang="zh-CN" sz="1200" dirty="0" smtClean="0"/>
                        <a:t>100%</a:t>
                      </a:r>
                      <a:endParaRPr lang="zh-CN" alt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100%</a:t>
                      </a:r>
                      <a:endParaRPr lang="zh-CN" altLang="en-US" sz="12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90%</a:t>
                      </a:r>
                      <a:endParaRPr lang="zh-CN" altLang="en-US" sz="12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100%</a:t>
                      </a:r>
                      <a:endParaRPr lang="zh-CN" altLang="en-US" sz="1200" dirty="0" smtClean="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3293221"/>
              </p:ext>
            </p:extLst>
          </p:nvPr>
        </p:nvGraphicFramePr>
        <p:xfrm>
          <a:off x="4304486" y="1504760"/>
          <a:ext cx="4104395" cy="4990632"/>
        </p:xfrm>
        <a:graphic>
          <a:graphicData uri="http://schemas.openxmlformats.org/drawingml/2006/table">
            <a:tbl>
              <a:tblPr firstRow="1" bandRow="1">
                <a:tableStyleId>{5C22544A-7EE6-4342-B048-85BDC9FD1C3A}</a:tableStyleId>
              </a:tblPr>
              <a:tblGrid>
                <a:gridCol w="820879"/>
                <a:gridCol w="820879"/>
                <a:gridCol w="820879"/>
                <a:gridCol w="820879"/>
                <a:gridCol w="820879"/>
              </a:tblGrid>
              <a:tr h="380326">
                <a:tc>
                  <a:txBody>
                    <a:bodyPr/>
                    <a:lstStyle/>
                    <a:p>
                      <a:r>
                        <a:rPr lang="en-US" altLang="zh-CN" sz="1100" dirty="0" smtClean="0"/>
                        <a:t>Single</a:t>
                      </a:r>
                      <a:r>
                        <a:rPr lang="en-US" altLang="zh-CN" sz="1100" baseline="0" dirty="0" smtClean="0"/>
                        <a:t> Outside</a:t>
                      </a:r>
                      <a:endParaRPr lang="zh-CN" altLang="en-US" sz="1100" dirty="0"/>
                    </a:p>
                  </a:txBody>
                  <a:tcPr/>
                </a:tc>
                <a:tc>
                  <a:txBody>
                    <a:bodyPr/>
                    <a:lstStyle/>
                    <a:p>
                      <a:r>
                        <a:rPr lang="en-US" altLang="zh-CN" sz="1100" dirty="0" smtClean="0"/>
                        <a:t>Single Inside</a:t>
                      </a:r>
                      <a:endParaRPr lang="zh-CN" altLang="en-US" sz="1100" dirty="0"/>
                    </a:p>
                  </a:txBody>
                  <a:tcPr/>
                </a:tc>
                <a:tc>
                  <a:txBody>
                    <a:bodyPr/>
                    <a:lstStyle/>
                    <a:p>
                      <a:r>
                        <a:rPr lang="en-US" altLang="zh-CN" sz="1100" dirty="0" smtClean="0"/>
                        <a:t>Double Outside</a:t>
                      </a:r>
                      <a:endParaRPr lang="zh-CN" altLang="en-US" sz="1100" dirty="0"/>
                    </a:p>
                  </a:txBody>
                  <a:tcPr/>
                </a:tc>
                <a:tc>
                  <a:txBody>
                    <a:bodyPr/>
                    <a:lstStyle/>
                    <a:p>
                      <a:r>
                        <a:rPr lang="en-US" altLang="zh-CN" sz="1100" dirty="0" smtClean="0"/>
                        <a:t>Double Inside</a:t>
                      </a:r>
                      <a:endParaRPr lang="zh-CN" altLang="en-US" sz="1100" dirty="0"/>
                    </a:p>
                  </a:txBody>
                  <a:tcPr/>
                </a:tc>
                <a:tc>
                  <a:txBody>
                    <a:bodyPr/>
                    <a:lstStyle/>
                    <a:p>
                      <a:r>
                        <a:rPr lang="en-US" altLang="zh-CN" sz="1100" dirty="0" smtClean="0">
                          <a:solidFill>
                            <a:srgbClr val="0000FF"/>
                          </a:solidFill>
                        </a:rPr>
                        <a:t>Single Inside</a:t>
                      </a:r>
                      <a:endParaRPr lang="zh-CN" altLang="en-US" sz="1100" dirty="0">
                        <a:solidFill>
                          <a:srgbClr val="0000FF"/>
                        </a:solidFill>
                      </a:endParaRPr>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smtClean="0">
                          <a:solidFill>
                            <a:srgbClr val="008000"/>
                          </a:solidFill>
                        </a:rPr>
                        <a:t>SI</a:t>
                      </a:r>
                      <a:endParaRPr lang="zh-CN" altLang="en-US" sz="1200" dirty="0">
                        <a:solidFill>
                          <a:srgbClr val="008000"/>
                        </a:solidFill>
                      </a:endParaRPr>
                    </a:p>
                  </a:txBody>
                  <a:tcPr/>
                </a:tc>
                <a:tc>
                  <a:txBody>
                    <a:bodyPr/>
                    <a:lstStyle/>
                    <a:p>
                      <a:r>
                        <a:rPr lang="en-US" altLang="zh-CN" sz="1200" dirty="0" smtClean="0">
                          <a:solidFill>
                            <a:srgbClr val="008000"/>
                          </a:solidFill>
                        </a:rPr>
                        <a:t>DO</a:t>
                      </a:r>
                      <a:endParaRPr lang="zh-CN" altLang="en-US" sz="1200" dirty="0">
                        <a:solidFill>
                          <a:srgbClr val="008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c>
                  <a:txBody>
                    <a:bodyPr/>
                    <a:lstStyle/>
                    <a:p>
                      <a:r>
                        <a:rPr lang="en-US" altLang="zh-CN" sz="1200" dirty="0" smtClean="0">
                          <a:solidFill>
                            <a:srgbClr val="0000FF"/>
                          </a:solidFill>
                        </a:rPr>
                        <a:t>SI</a:t>
                      </a:r>
                      <a:endParaRPr lang="zh-CN" altLang="en-US" sz="1200" dirty="0">
                        <a:solidFill>
                          <a:srgbClr val="0000FF"/>
                        </a:solidFill>
                      </a:endParaRPr>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smtClean="0">
                          <a:solidFill>
                            <a:srgbClr val="FF0000"/>
                          </a:solidFill>
                        </a:rPr>
                        <a:t>SO</a:t>
                      </a:r>
                      <a:endParaRPr lang="zh-CN" altLang="en-US" sz="1200" dirty="0">
                        <a:solidFill>
                          <a:srgbClr val="FF0000"/>
                        </a:solidFill>
                      </a:endParaRPr>
                    </a:p>
                  </a:txBody>
                  <a:tcPr/>
                </a:tc>
                <a:tc>
                  <a:txBody>
                    <a:bodyPr/>
                    <a:lstStyle/>
                    <a:p>
                      <a:r>
                        <a:rPr lang="en-US" altLang="zh-CN" sz="1200" dirty="0" smtClean="0">
                          <a:solidFill>
                            <a:srgbClr val="008000"/>
                          </a:solidFill>
                        </a:rPr>
                        <a:t>DO</a:t>
                      </a:r>
                      <a:endParaRPr lang="zh-CN" altLang="en-US" sz="1200" dirty="0">
                        <a:solidFill>
                          <a:srgbClr val="008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c>
                  <a:txBody>
                    <a:bodyPr/>
                    <a:lstStyle/>
                    <a:p>
                      <a:r>
                        <a:rPr lang="en-US" altLang="zh-CN" sz="1200" dirty="0" smtClean="0">
                          <a:solidFill>
                            <a:srgbClr val="0000FF"/>
                          </a:solidFill>
                        </a:rPr>
                        <a:t>SI</a:t>
                      </a:r>
                      <a:endParaRPr lang="zh-CN" altLang="en-US" sz="1200" dirty="0">
                        <a:solidFill>
                          <a:srgbClr val="0000FF"/>
                        </a:solidFill>
                      </a:endParaRPr>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smtClean="0">
                          <a:solidFill>
                            <a:srgbClr val="008000"/>
                          </a:solidFill>
                        </a:rPr>
                        <a:t>SI</a:t>
                      </a:r>
                      <a:endParaRPr lang="zh-CN" altLang="en-US" sz="1200" dirty="0">
                        <a:solidFill>
                          <a:srgbClr val="008000"/>
                        </a:solidFill>
                      </a:endParaRPr>
                    </a:p>
                  </a:txBody>
                  <a:tcPr/>
                </a:tc>
                <a:tc>
                  <a:txBody>
                    <a:bodyPr/>
                    <a:lstStyle/>
                    <a:p>
                      <a:r>
                        <a:rPr lang="en-US" altLang="zh-CN" sz="1200" dirty="0" smtClean="0">
                          <a:solidFill>
                            <a:srgbClr val="008000"/>
                          </a:solidFill>
                        </a:rPr>
                        <a:t>DO</a:t>
                      </a:r>
                      <a:endParaRPr lang="zh-CN" altLang="en-US" sz="1200" dirty="0">
                        <a:solidFill>
                          <a:srgbClr val="008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c>
                  <a:txBody>
                    <a:bodyPr/>
                    <a:lstStyle/>
                    <a:p>
                      <a:r>
                        <a:rPr lang="en-US" altLang="zh-CN" sz="1200" dirty="0" smtClean="0">
                          <a:solidFill>
                            <a:srgbClr val="0000FF"/>
                          </a:solidFill>
                        </a:rPr>
                        <a:t>SI</a:t>
                      </a:r>
                      <a:endParaRPr lang="zh-CN" altLang="en-US" sz="1200" dirty="0">
                        <a:solidFill>
                          <a:srgbClr val="0000FF"/>
                        </a:solidFill>
                      </a:endParaRPr>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smtClean="0">
                          <a:solidFill>
                            <a:srgbClr val="008000"/>
                          </a:solidFill>
                        </a:rPr>
                        <a:t>SI</a:t>
                      </a:r>
                      <a:endParaRPr lang="zh-CN" altLang="en-US" sz="1200" dirty="0">
                        <a:solidFill>
                          <a:srgbClr val="008000"/>
                        </a:solidFill>
                      </a:endParaRPr>
                    </a:p>
                  </a:txBody>
                  <a:tcPr/>
                </a:tc>
                <a:tc>
                  <a:txBody>
                    <a:bodyPr/>
                    <a:lstStyle/>
                    <a:p>
                      <a:r>
                        <a:rPr lang="en-US" altLang="zh-CN" sz="1200" dirty="0" smtClean="0">
                          <a:solidFill>
                            <a:srgbClr val="FF0000"/>
                          </a:solidFill>
                        </a:rPr>
                        <a:t>DI</a:t>
                      </a:r>
                      <a:endParaRPr lang="zh-CN" altLang="en-US" sz="1200" dirty="0">
                        <a:solidFill>
                          <a:srgbClr val="FF0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c>
                  <a:txBody>
                    <a:bodyPr/>
                    <a:lstStyle/>
                    <a:p>
                      <a:r>
                        <a:rPr lang="en-US" altLang="zh-CN" sz="1200" dirty="0" smtClean="0">
                          <a:solidFill>
                            <a:srgbClr val="0000FF"/>
                          </a:solidFill>
                        </a:rPr>
                        <a:t>SI</a:t>
                      </a:r>
                      <a:endParaRPr lang="zh-CN" altLang="en-US" sz="1200" dirty="0">
                        <a:solidFill>
                          <a:srgbClr val="0000FF"/>
                        </a:solidFill>
                      </a:endParaRPr>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smtClean="0">
                          <a:solidFill>
                            <a:srgbClr val="008000"/>
                          </a:solidFill>
                        </a:rPr>
                        <a:t>SI</a:t>
                      </a:r>
                      <a:endParaRPr lang="zh-CN" altLang="en-US" sz="1200" dirty="0">
                        <a:solidFill>
                          <a:srgbClr val="008000"/>
                        </a:solidFill>
                      </a:endParaRPr>
                    </a:p>
                  </a:txBody>
                  <a:tcPr/>
                </a:tc>
                <a:tc>
                  <a:txBody>
                    <a:bodyPr/>
                    <a:lstStyle/>
                    <a:p>
                      <a:r>
                        <a:rPr lang="en-US" altLang="zh-CN" sz="1200" dirty="0" smtClean="0">
                          <a:solidFill>
                            <a:srgbClr val="008000"/>
                          </a:solidFill>
                        </a:rPr>
                        <a:t>DO</a:t>
                      </a:r>
                      <a:endParaRPr lang="zh-CN" altLang="en-US" sz="1200" dirty="0">
                        <a:solidFill>
                          <a:srgbClr val="008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c>
                  <a:txBody>
                    <a:bodyPr/>
                    <a:lstStyle/>
                    <a:p>
                      <a:r>
                        <a:rPr lang="en-US" altLang="zh-CN" sz="1200" dirty="0" smtClean="0">
                          <a:solidFill>
                            <a:srgbClr val="FF0000"/>
                          </a:solidFill>
                        </a:rPr>
                        <a:t>SO</a:t>
                      </a:r>
                      <a:endParaRPr lang="zh-CN" altLang="en-US" sz="1200" dirty="0">
                        <a:solidFill>
                          <a:srgbClr val="FF0000"/>
                        </a:solidFill>
                      </a:endParaRPr>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smtClean="0">
                          <a:solidFill>
                            <a:srgbClr val="FF0000"/>
                          </a:solidFill>
                        </a:rPr>
                        <a:t>SO</a:t>
                      </a:r>
                      <a:endParaRPr lang="zh-CN" altLang="en-US" sz="1200" dirty="0">
                        <a:solidFill>
                          <a:srgbClr val="FF0000"/>
                        </a:solidFill>
                      </a:endParaRPr>
                    </a:p>
                  </a:txBody>
                  <a:tcPr/>
                </a:tc>
                <a:tc>
                  <a:txBody>
                    <a:bodyPr/>
                    <a:lstStyle/>
                    <a:p>
                      <a:r>
                        <a:rPr lang="en-US" altLang="zh-CN" sz="1200" dirty="0" smtClean="0">
                          <a:solidFill>
                            <a:srgbClr val="008000"/>
                          </a:solidFill>
                        </a:rPr>
                        <a:t>DO</a:t>
                      </a:r>
                      <a:endParaRPr lang="zh-CN" altLang="en-US" sz="1200" dirty="0">
                        <a:solidFill>
                          <a:srgbClr val="008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c>
                  <a:txBody>
                    <a:bodyPr/>
                    <a:lstStyle/>
                    <a:p>
                      <a:r>
                        <a:rPr lang="en-US" altLang="zh-CN" sz="1200" dirty="0" smtClean="0">
                          <a:solidFill>
                            <a:srgbClr val="0000FF"/>
                          </a:solidFill>
                        </a:rPr>
                        <a:t>SI</a:t>
                      </a:r>
                      <a:endParaRPr lang="zh-CN" altLang="en-US" sz="1200" dirty="0">
                        <a:solidFill>
                          <a:srgbClr val="0000FF"/>
                        </a:solidFill>
                      </a:endParaRPr>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smtClean="0">
                          <a:solidFill>
                            <a:srgbClr val="FF0000"/>
                          </a:solidFill>
                        </a:rPr>
                        <a:t>SO</a:t>
                      </a:r>
                      <a:endParaRPr lang="zh-CN" altLang="en-US" sz="1200" dirty="0">
                        <a:solidFill>
                          <a:srgbClr val="FF0000"/>
                        </a:solidFill>
                      </a:endParaRPr>
                    </a:p>
                  </a:txBody>
                  <a:tcPr/>
                </a:tc>
                <a:tc>
                  <a:txBody>
                    <a:bodyPr/>
                    <a:lstStyle/>
                    <a:p>
                      <a:r>
                        <a:rPr lang="en-US" altLang="zh-CN" sz="1200" dirty="0" smtClean="0">
                          <a:solidFill>
                            <a:srgbClr val="008000"/>
                          </a:solidFill>
                        </a:rPr>
                        <a:t>DO</a:t>
                      </a:r>
                      <a:endParaRPr lang="zh-CN" altLang="en-US" sz="1200" dirty="0">
                        <a:solidFill>
                          <a:srgbClr val="008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c>
                  <a:txBody>
                    <a:bodyPr/>
                    <a:lstStyle/>
                    <a:p>
                      <a:r>
                        <a:rPr lang="en-US" altLang="zh-CN" sz="1200" dirty="0" smtClean="0">
                          <a:solidFill>
                            <a:srgbClr val="0000FF"/>
                          </a:solidFill>
                        </a:rPr>
                        <a:t>SI</a:t>
                      </a:r>
                      <a:endParaRPr lang="zh-CN" altLang="en-US" sz="1200" dirty="0">
                        <a:solidFill>
                          <a:srgbClr val="0000FF"/>
                        </a:solidFill>
                      </a:endParaRPr>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smtClean="0">
                          <a:solidFill>
                            <a:srgbClr val="008000"/>
                          </a:solidFill>
                        </a:rPr>
                        <a:t>SI</a:t>
                      </a:r>
                      <a:endParaRPr lang="zh-CN" altLang="en-US" sz="1200" dirty="0">
                        <a:solidFill>
                          <a:srgbClr val="008000"/>
                        </a:solidFill>
                      </a:endParaRPr>
                    </a:p>
                  </a:txBody>
                  <a:tcPr/>
                </a:tc>
                <a:tc>
                  <a:txBody>
                    <a:bodyPr/>
                    <a:lstStyle/>
                    <a:p>
                      <a:r>
                        <a:rPr lang="en-US" altLang="zh-CN" sz="1200" dirty="0" smtClean="0">
                          <a:solidFill>
                            <a:srgbClr val="008000"/>
                          </a:solidFill>
                        </a:rPr>
                        <a:t>DO</a:t>
                      </a:r>
                      <a:endParaRPr lang="zh-CN" altLang="en-US" sz="1200" dirty="0">
                        <a:solidFill>
                          <a:srgbClr val="008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c>
                  <a:txBody>
                    <a:bodyPr/>
                    <a:lstStyle/>
                    <a:p>
                      <a:r>
                        <a:rPr lang="en-US" altLang="zh-CN" sz="1200" dirty="0" smtClean="0">
                          <a:solidFill>
                            <a:srgbClr val="0000FF"/>
                          </a:solidFill>
                        </a:rPr>
                        <a:t>SI</a:t>
                      </a:r>
                      <a:endParaRPr lang="zh-CN" altLang="en-US" sz="1200" dirty="0">
                        <a:solidFill>
                          <a:srgbClr val="0000FF"/>
                        </a:solidFill>
                      </a:endParaRPr>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smtClean="0">
                          <a:solidFill>
                            <a:srgbClr val="008000"/>
                          </a:solidFill>
                        </a:rPr>
                        <a:t>SI</a:t>
                      </a:r>
                      <a:endParaRPr lang="zh-CN" altLang="en-US" sz="1200" dirty="0">
                        <a:solidFill>
                          <a:srgbClr val="008000"/>
                        </a:solidFill>
                      </a:endParaRPr>
                    </a:p>
                  </a:txBody>
                  <a:tcPr/>
                </a:tc>
                <a:tc>
                  <a:txBody>
                    <a:bodyPr/>
                    <a:lstStyle/>
                    <a:p>
                      <a:r>
                        <a:rPr lang="en-US" altLang="zh-CN" sz="1200" dirty="0" smtClean="0">
                          <a:solidFill>
                            <a:srgbClr val="008000"/>
                          </a:solidFill>
                        </a:rPr>
                        <a:t>DO</a:t>
                      </a:r>
                      <a:endParaRPr lang="zh-CN" altLang="en-US" sz="1200" dirty="0">
                        <a:solidFill>
                          <a:srgbClr val="008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c>
                  <a:txBody>
                    <a:bodyPr/>
                    <a:lstStyle/>
                    <a:p>
                      <a:r>
                        <a:rPr lang="en-US" altLang="zh-CN" sz="1200" dirty="0" smtClean="0">
                          <a:solidFill>
                            <a:srgbClr val="0000FF"/>
                          </a:solidFill>
                        </a:rPr>
                        <a:t>SI</a:t>
                      </a:r>
                      <a:endParaRPr lang="zh-CN" altLang="en-US" sz="1200" dirty="0">
                        <a:solidFill>
                          <a:srgbClr val="0000FF"/>
                        </a:solidFill>
                      </a:endParaRPr>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smtClean="0">
                          <a:solidFill>
                            <a:srgbClr val="008000"/>
                          </a:solidFill>
                        </a:rPr>
                        <a:t>SI</a:t>
                      </a:r>
                      <a:endParaRPr lang="zh-CN" altLang="en-US" sz="1200" dirty="0">
                        <a:solidFill>
                          <a:srgbClr val="008000"/>
                        </a:solidFill>
                      </a:endParaRPr>
                    </a:p>
                  </a:txBody>
                  <a:tcPr/>
                </a:tc>
                <a:tc>
                  <a:txBody>
                    <a:bodyPr/>
                    <a:lstStyle/>
                    <a:p>
                      <a:r>
                        <a:rPr lang="en-US" altLang="zh-CN" sz="1200" dirty="0" smtClean="0">
                          <a:solidFill>
                            <a:srgbClr val="008000"/>
                          </a:solidFill>
                        </a:rPr>
                        <a:t>DO</a:t>
                      </a:r>
                      <a:endParaRPr lang="zh-CN" altLang="en-US" sz="1200" dirty="0">
                        <a:solidFill>
                          <a:srgbClr val="008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c>
                  <a:txBody>
                    <a:bodyPr/>
                    <a:lstStyle/>
                    <a:p>
                      <a:r>
                        <a:rPr lang="en-US" altLang="zh-CN" sz="1200" dirty="0" smtClean="0">
                          <a:solidFill>
                            <a:srgbClr val="0000FF"/>
                          </a:solidFill>
                        </a:rPr>
                        <a:t>SI</a:t>
                      </a:r>
                      <a:endParaRPr lang="zh-CN" altLang="en-US" sz="1200" dirty="0">
                        <a:solidFill>
                          <a:srgbClr val="0000FF"/>
                        </a:solidFill>
                      </a:endParaRPr>
                    </a:p>
                  </a:txBody>
                  <a:tcPr/>
                </a:tc>
              </a:tr>
              <a:tr h="380326">
                <a:tc>
                  <a:txBody>
                    <a:bodyPr/>
                    <a:lstStyle/>
                    <a:p>
                      <a:r>
                        <a:rPr lang="en-US" altLang="zh-CN" sz="1200" dirty="0" smtClean="0">
                          <a:solidFill>
                            <a:srgbClr val="008000"/>
                          </a:solidFill>
                        </a:rPr>
                        <a:t>SO</a:t>
                      </a:r>
                      <a:endParaRPr lang="zh-CN" altLang="en-US" sz="1200" dirty="0">
                        <a:solidFill>
                          <a:srgbClr val="008000"/>
                        </a:solidFill>
                      </a:endParaRPr>
                    </a:p>
                  </a:txBody>
                  <a:tcPr/>
                </a:tc>
                <a:tc>
                  <a:txBody>
                    <a:bodyPr/>
                    <a:lstStyle/>
                    <a:p>
                      <a:r>
                        <a:rPr lang="en-US" altLang="zh-CN" sz="1200" dirty="0" smtClean="0">
                          <a:solidFill>
                            <a:srgbClr val="008000"/>
                          </a:solidFill>
                        </a:rPr>
                        <a:t>SI</a:t>
                      </a:r>
                      <a:endParaRPr lang="zh-CN" altLang="en-US" sz="1200" dirty="0">
                        <a:solidFill>
                          <a:srgbClr val="008000"/>
                        </a:solidFill>
                      </a:endParaRPr>
                    </a:p>
                  </a:txBody>
                  <a:tcPr/>
                </a:tc>
                <a:tc>
                  <a:txBody>
                    <a:bodyPr/>
                    <a:lstStyle/>
                    <a:p>
                      <a:r>
                        <a:rPr lang="en-US" altLang="zh-CN" sz="1200" dirty="0" smtClean="0">
                          <a:solidFill>
                            <a:srgbClr val="008000"/>
                          </a:solidFill>
                        </a:rPr>
                        <a:t>DO</a:t>
                      </a:r>
                      <a:endParaRPr lang="zh-CN" altLang="en-US" sz="1200" dirty="0">
                        <a:solidFill>
                          <a:srgbClr val="008000"/>
                        </a:solidFill>
                      </a:endParaRPr>
                    </a:p>
                  </a:txBody>
                  <a:tcPr/>
                </a:tc>
                <a:tc>
                  <a:txBody>
                    <a:bodyPr/>
                    <a:lstStyle/>
                    <a:p>
                      <a:r>
                        <a:rPr lang="en-US" altLang="zh-CN" sz="1200" dirty="0" smtClean="0">
                          <a:solidFill>
                            <a:srgbClr val="008000"/>
                          </a:solidFill>
                        </a:rPr>
                        <a:t>DI</a:t>
                      </a:r>
                      <a:endParaRPr lang="zh-CN" altLang="en-US" sz="1200" dirty="0">
                        <a:solidFill>
                          <a:srgbClr val="008000"/>
                        </a:solidFill>
                      </a:endParaRPr>
                    </a:p>
                  </a:txBody>
                  <a:tcPr/>
                </a:tc>
                <a:tc>
                  <a:txBody>
                    <a:bodyPr/>
                    <a:lstStyle/>
                    <a:p>
                      <a:r>
                        <a:rPr lang="en-US" altLang="zh-CN" sz="1200" dirty="0" smtClean="0">
                          <a:solidFill>
                            <a:srgbClr val="0000FF"/>
                          </a:solidFill>
                        </a:rPr>
                        <a:t>SI</a:t>
                      </a:r>
                      <a:endParaRPr lang="zh-CN" altLang="en-US" sz="1200" dirty="0">
                        <a:solidFill>
                          <a:srgbClr val="0000FF"/>
                        </a:solidFill>
                      </a:endParaRPr>
                    </a:p>
                  </a:txBody>
                  <a:tcPr/>
                </a:tc>
              </a:tr>
              <a:tr h="380326">
                <a:tc>
                  <a:txBody>
                    <a:bodyPr/>
                    <a:lstStyle/>
                    <a:p>
                      <a:r>
                        <a:rPr lang="en-US" altLang="zh-CN" sz="1200" dirty="0" smtClean="0"/>
                        <a:t>100%</a:t>
                      </a:r>
                      <a:endParaRPr lang="zh-CN" alt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70%</a:t>
                      </a:r>
                      <a:endParaRPr lang="zh-CN" altLang="en-US" sz="12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90%</a:t>
                      </a:r>
                      <a:endParaRPr lang="zh-CN" altLang="en-US" sz="12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100%</a:t>
                      </a:r>
                      <a:endParaRPr lang="zh-CN" altLang="en-US" sz="12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solidFill>
                            <a:srgbClr val="0000FF"/>
                          </a:solidFill>
                        </a:rPr>
                        <a:t>90%</a:t>
                      </a:r>
                      <a:endParaRPr lang="zh-CN" altLang="en-US" sz="1200" dirty="0" smtClean="0">
                        <a:solidFill>
                          <a:srgbClr val="0000FF"/>
                        </a:solidFill>
                      </a:endParaRPr>
                    </a:p>
                  </a:txBody>
                  <a:tcPr/>
                </a:tc>
              </a:tr>
            </a:tbl>
          </a:graphicData>
        </a:graphic>
      </p:graphicFrame>
      <p:sp>
        <p:nvSpPr>
          <p:cNvPr id="8" name="文本框 7"/>
          <p:cNvSpPr txBox="1"/>
          <p:nvPr/>
        </p:nvSpPr>
        <p:spPr>
          <a:xfrm>
            <a:off x="1918137" y="6469116"/>
            <a:ext cx="1091878" cy="369332"/>
          </a:xfrm>
          <a:prstGeom prst="rect">
            <a:avLst/>
          </a:prstGeom>
          <a:noFill/>
        </p:spPr>
        <p:txBody>
          <a:bodyPr wrap="none" rtlCol="0">
            <a:spAutoFit/>
          </a:bodyPr>
          <a:lstStyle/>
          <a:p>
            <a:r>
              <a:rPr kumimoji="1" lang="en-US" altLang="zh-CN" dirty="0"/>
              <a:t>free hand</a:t>
            </a:r>
            <a:endParaRPr kumimoji="1" lang="zh-CN" altLang="en-US" dirty="0"/>
          </a:p>
        </p:txBody>
      </p:sp>
      <p:sp>
        <p:nvSpPr>
          <p:cNvPr id="9" name="文本框 8"/>
          <p:cNvSpPr txBox="1"/>
          <p:nvPr/>
        </p:nvSpPr>
        <p:spPr>
          <a:xfrm>
            <a:off x="5404208" y="6436850"/>
            <a:ext cx="2341394" cy="369332"/>
          </a:xfrm>
          <a:prstGeom prst="rect">
            <a:avLst/>
          </a:prstGeom>
          <a:noFill/>
        </p:spPr>
        <p:txBody>
          <a:bodyPr wrap="none" rtlCol="0">
            <a:spAutoFit/>
          </a:bodyPr>
          <a:lstStyle/>
          <a:p>
            <a:r>
              <a:rPr kumimoji="1" lang="en-US" altLang="zh-CN" dirty="0" smtClean="0"/>
              <a:t>Holding steering wheel</a:t>
            </a:r>
            <a:endParaRPr kumimoji="1" lang="zh-CN" altLang="en-US" dirty="0"/>
          </a:p>
        </p:txBody>
      </p:sp>
      <p:sp>
        <p:nvSpPr>
          <p:cNvPr id="10" name="文本框 9"/>
          <p:cNvSpPr txBox="1"/>
          <p:nvPr/>
        </p:nvSpPr>
        <p:spPr>
          <a:xfrm>
            <a:off x="3362851" y="140201"/>
            <a:ext cx="1736072" cy="1169551"/>
          </a:xfrm>
          <a:prstGeom prst="rect">
            <a:avLst/>
          </a:prstGeom>
          <a:noFill/>
        </p:spPr>
        <p:txBody>
          <a:bodyPr wrap="none" rtlCol="0">
            <a:spAutoFit/>
          </a:bodyPr>
          <a:lstStyle/>
          <a:p>
            <a:r>
              <a:rPr kumimoji="1" lang="en-US" altLang="zh-CN" sz="1400" b="1" dirty="0" smtClean="0"/>
              <a:t>Trigger </a:t>
            </a:r>
            <a:r>
              <a:rPr kumimoji="1" lang="en-US" altLang="zh-CN" sz="1400" b="1" dirty="0"/>
              <a:t>t</a:t>
            </a:r>
            <a:r>
              <a:rPr kumimoji="1" lang="en-US" altLang="zh-CN" sz="1400" b="1" dirty="0" smtClean="0"/>
              <a:t>hreshold = 6</a:t>
            </a:r>
          </a:p>
          <a:p>
            <a:r>
              <a:rPr kumimoji="1" lang="en-US" altLang="zh-CN" sz="1400" b="1" dirty="0" smtClean="0"/>
              <a:t>Data period  = 1s</a:t>
            </a:r>
          </a:p>
          <a:p>
            <a:r>
              <a:rPr kumimoji="1" lang="en-US" altLang="zh-CN" sz="1400" b="1" dirty="0" err="1" smtClean="0"/>
              <a:t>peakThresh</a:t>
            </a:r>
            <a:r>
              <a:rPr kumimoji="1" lang="en-US" altLang="zh-CN" sz="1400" b="1" dirty="0" smtClean="0"/>
              <a:t> = 2</a:t>
            </a:r>
          </a:p>
          <a:p>
            <a:r>
              <a:rPr kumimoji="1" lang="en-US" altLang="zh-CN" sz="1400" b="1" i="1" dirty="0" err="1">
                <a:solidFill>
                  <a:srgbClr val="000000"/>
                </a:solidFill>
              </a:rPr>
              <a:t>accY</a:t>
            </a:r>
            <a:r>
              <a:rPr kumimoji="1" lang="en-US" altLang="zh-CN" sz="1400" b="1" i="1" dirty="0">
                <a:solidFill>
                  <a:srgbClr val="000000"/>
                </a:solidFill>
              </a:rPr>
              <a:t> </a:t>
            </a:r>
            <a:r>
              <a:rPr kumimoji="1" lang="en-US" altLang="zh-CN" sz="1400" b="1" i="1" dirty="0" smtClean="0">
                <a:solidFill>
                  <a:srgbClr val="000000"/>
                </a:solidFill>
              </a:rPr>
              <a:t>thresh = -15</a:t>
            </a:r>
            <a:endParaRPr kumimoji="1" lang="en-US" altLang="zh-CN" sz="1400" b="1" dirty="0" smtClean="0"/>
          </a:p>
          <a:p>
            <a:endParaRPr kumimoji="1" lang="zh-CN" altLang="en-US" sz="1400" dirty="0"/>
          </a:p>
        </p:txBody>
      </p:sp>
    </p:spTree>
    <p:extLst>
      <p:ext uri="{BB962C8B-B14F-4D97-AF65-F5344CB8AC3E}">
        <p14:creationId xmlns:p14="http://schemas.microsoft.com/office/powerpoint/2010/main" val="7706317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Grip gesture</a:t>
            </a:r>
            <a:endParaRPr kumimoji="1" lang="zh-CN" altLang="en-US" dirty="0"/>
          </a:p>
        </p:txBody>
      </p:sp>
      <p:grpSp>
        <p:nvGrpSpPr>
          <p:cNvPr id="9" name="组 8"/>
          <p:cNvGrpSpPr/>
          <p:nvPr/>
        </p:nvGrpSpPr>
        <p:grpSpPr>
          <a:xfrm>
            <a:off x="6110103" y="1360563"/>
            <a:ext cx="2473646" cy="1676400"/>
            <a:chOff x="6060754" y="2667000"/>
            <a:chExt cx="2473646" cy="1676400"/>
          </a:xfrm>
        </p:grpSpPr>
        <p:pic>
          <p:nvPicPr>
            <p:cNvPr id="10" name="Picture 4"/>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saturation sat="0"/>
                      </a14:imgEffect>
                      <a14:imgEffect>
                        <a14:brightnessContrast bright="1000" contrast="10000"/>
                      </a14:imgEffect>
                    </a14:imgLayer>
                  </a14:imgProps>
                </a:ext>
                <a:ext uri="{28A0092B-C50C-407E-A947-70E740481C1C}">
                  <a14:useLocalDpi xmlns:a14="http://schemas.microsoft.com/office/drawing/2010/main" val="0"/>
                </a:ext>
              </a:extLst>
            </a:blip>
            <a:srcRect/>
            <a:stretch>
              <a:fillRect/>
            </a:stretch>
          </p:blipFill>
          <p:spPr bwMode="auto">
            <a:xfrm>
              <a:off x="6324600" y="2667000"/>
              <a:ext cx="22098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Down Arrow 9"/>
            <p:cNvSpPr/>
            <p:nvPr/>
          </p:nvSpPr>
          <p:spPr>
            <a:xfrm rot="6820337">
              <a:off x="6220856" y="3181777"/>
              <a:ext cx="160280" cy="480484"/>
            </a:xfrm>
            <a:prstGeom prst="down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Curved Down Arrow 11"/>
            <p:cNvSpPr/>
            <p:nvPr/>
          </p:nvSpPr>
          <p:spPr>
            <a:xfrm rot="13885365">
              <a:off x="6647654" y="3039253"/>
              <a:ext cx="463453" cy="269856"/>
            </a:xfrm>
            <a:prstGeom prst="curvedDown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grpSp>
      <p:sp>
        <p:nvSpPr>
          <p:cNvPr id="14" name="文本框 13"/>
          <p:cNvSpPr txBox="1"/>
          <p:nvPr/>
        </p:nvSpPr>
        <p:spPr>
          <a:xfrm>
            <a:off x="457200" y="1734207"/>
            <a:ext cx="4806731" cy="2862323"/>
          </a:xfrm>
          <a:prstGeom prst="rect">
            <a:avLst/>
          </a:prstGeom>
          <a:noFill/>
        </p:spPr>
        <p:txBody>
          <a:bodyPr wrap="square" rtlCol="0">
            <a:spAutoFit/>
          </a:bodyPr>
          <a:lstStyle/>
          <a:p>
            <a:pPr marL="285750" indent="-285750">
              <a:buFont typeface="Arial"/>
              <a:buChar char="•"/>
            </a:pPr>
            <a:r>
              <a:rPr kumimoji="1" lang="en-US" altLang="zh-CN" dirty="0" smtClean="0"/>
              <a:t>Issues:</a:t>
            </a:r>
          </a:p>
          <a:p>
            <a:pPr marL="742950" lvl="1" indent="-285750">
              <a:buFont typeface="Symbol" charset="2"/>
              <a:buChar char="-"/>
            </a:pPr>
            <a:r>
              <a:rPr kumimoji="1" lang="en-US" altLang="zh-CN" dirty="0" smtClean="0"/>
              <a:t>Watch tightness and position variability has a significant effect on the sensor results</a:t>
            </a:r>
          </a:p>
          <a:p>
            <a:pPr marL="742950" lvl="1" indent="-285750">
              <a:buFont typeface="Arial"/>
              <a:buChar char="•"/>
            </a:pPr>
            <a:endParaRPr kumimoji="1" lang="en-US" altLang="zh-CN" dirty="0"/>
          </a:p>
          <a:p>
            <a:pPr marL="742950" lvl="1" indent="-285750">
              <a:buFont typeface="Symbol" charset="2"/>
              <a:buChar char="-"/>
            </a:pPr>
            <a:r>
              <a:rPr kumimoji="1" lang="en-US" altLang="zh-CN" dirty="0" smtClean="0"/>
              <a:t>High order integrate of sensor value decrease the sensor accuracy dramatically.</a:t>
            </a:r>
          </a:p>
          <a:p>
            <a:pPr marL="742950" lvl="1" indent="-285750">
              <a:buFont typeface="Arial"/>
              <a:buChar char="•"/>
            </a:pPr>
            <a:endParaRPr kumimoji="1" lang="en-US" altLang="zh-CN" dirty="0"/>
          </a:p>
          <a:p>
            <a:pPr marL="742950" lvl="1" indent="-285750">
              <a:buFont typeface="Arial"/>
              <a:buChar char="•"/>
            </a:pPr>
            <a:endParaRPr kumimoji="1" lang="en-US" altLang="zh-CN" dirty="0" smtClean="0"/>
          </a:p>
        </p:txBody>
      </p:sp>
      <p:pic>
        <p:nvPicPr>
          <p:cNvPr id="15" name="图片 14"/>
          <p:cNvPicPr>
            <a:picLocks noChangeAspect="1"/>
          </p:cNvPicPr>
          <p:nvPr/>
        </p:nvPicPr>
        <p:blipFill>
          <a:blip r:embed="rId4"/>
          <a:stretch>
            <a:fillRect/>
          </a:stretch>
        </p:blipFill>
        <p:spPr>
          <a:xfrm>
            <a:off x="4490408" y="4142169"/>
            <a:ext cx="3296006" cy="2579228"/>
          </a:xfrm>
          <a:prstGeom prst="rect">
            <a:avLst/>
          </a:prstGeom>
        </p:spPr>
      </p:pic>
      <p:pic>
        <p:nvPicPr>
          <p:cNvPr id="16" name="图片 15"/>
          <p:cNvPicPr>
            <a:picLocks noChangeAspect="1"/>
          </p:cNvPicPr>
          <p:nvPr/>
        </p:nvPicPr>
        <p:blipFill>
          <a:blip r:embed="rId5"/>
          <a:stretch>
            <a:fillRect/>
          </a:stretch>
        </p:blipFill>
        <p:spPr>
          <a:xfrm>
            <a:off x="807108" y="4142169"/>
            <a:ext cx="3326962" cy="2583575"/>
          </a:xfrm>
          <a:prstGeom prst="rect">
            <a:avLst/>
          </a:prstGeom>
        </p:spPr>
      </p:pic>
    </p:spTree>
    <p:extLst>
      <p:ext uri="{BB962C8B-B14F-4D97-AF65-F5344CB8AC3E}">
        <p14:creationId xmlns:p14="http://schemas.microsoft.com/office/powerpoint/2010/main" val="155358914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57200" y="676126"/>
            <a:ext cx="3441248" cy="2670258"/>
          </a:xfrm>
          <a:prstGeom prst="rect">
            <a:avLst/>
          </a:prstGeom>
        </p:spPr>
      </p:pic>
      <p:pic>
        <p:nvPicPr>
          <p:cNvPr id="5" name="图片 4"/>
          <p:cNvPicPr>
            <a:picLocks noChangeAspect="1"/>
          </p:cNvPicPr>
          <p:nvPr/>
        </p:nvPicPr>
        <p:blipFill>
          <a:blip r:embed="rId3"/>
          <a:stretch>
            <a:fillRect/>
          </a:stretch>
        </p:blipFill>
        <p:spPr>
          <a:xfrm>
            <a:off x="4264551" y="676126"/>
            <a:ext cx="3423617" cy="2651747"/>
          </a:xfrm>
          <a:prstGeom prst="rect">
            <a:avLst/>
          </a:prstGeom>
        </p:spPr>
      </p:pic>
      <p:pic>
        <p:nvPicPr>
          <p:cNvPr id="6" name="图片 5"/>
          <p:cNvPicPr>
            <a:picLocks noChangeAspect="1"/>
          </p:cNvPicPr>
          <p:nvPr/>
        </p:nvPicPr>
        <p:blipFill>
          <a:blip r:embed="rId4"/>
          <a:stretch>
            <a:fillRect/>
          </a:stretch>
        </p:blipFill>
        <p:spPr>
          <a:xfrm>
            <a:off x="457200" y="3758504"/>
            <a:ext cx="3441248" cy="2681410"/>
          </a:xfrm>
          <a:prstGeom prst="rect">
            <a:avLst/>
          </a:prstGeom>
        </p:spPr>
      </p:pic>
      <p:pic>
        <p:nvPicPr>
          <p:cNvPr id="7" name="图片 6"/>
          <p:cNvPicPr>
            <a:picLocks noChangeAspect="1"/>
          </p:cNvPicPr>
          <p:nvPr/>
        </p:nvPicPr>
        <p:blipFill>
          <a:blip r:embed="rId5"/>
          <a:stretch>
            <a:fillRect/>
          </a:stretch>
        </p:blipFill>
        <p:spPr>
          <a:xfrm>
            <a:off x="4264551" y="3758504"/>
            <a:ext cx="3423617" cy="2689986"/>
          </a:xfrm>
          <a:prstGeom prst="rect">
            <a:avLst/>
          </a:prstGeom>
        </p:spPr>
      </p:pic>
      <p:sp>
        <p:nvSpPr>
          <p:cNvPr id="8" name="文本框 7"/>
          <p:cNvSpPr txBox="1"/>
          <p:nvPr/>
        </p:nvSpPr>
        <p:spPr>
          <a:xfrm>
            <a:off x="749347" y="118326"/>
            <a:ext cx="787445" cy="369332"/>
          </a:xfrm>
          <a:prstGeom prst="rect">
            <a:avLst/>
          </a:prstGeom>
          <a:noFill/>
        </p:spPr>
        <p:txBody>
          <a:bodyPr wrap="none" rtlCol="0">
            <a:spAutoFit/>
          </a:bodyPr>
          <a:lstStyle/>
          <a:p>
            <a:r>
              <a:rPr kumimoji="1" lang="en-US" altLang="zh-CN" dirty="0" smtClean="0"/>
              <a:t>ACC_Z</a:t>
            </a:r>
            <a:endParaRPr kumimoji="1" lang="zh-CN" altLang="en-US" dirty="0"/>
          </a:p>
        </p:txBody>
      </p:sp>
    </p:spTree>
    <p:extLst>
      <p:ext uri="{BB962C8B-B14F-4D97-AF65-F5344CB8AC3E}">
        <p14:creationId xmlns:p14="http://schemas.microsoft.com/office/powerpoint/2010/main" val="705124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57200" y="1698964"/>
            <a:ext cx="3029233" cy="2333108"/>
          </a:xfrm>
          <a:prstGeom prst="rect">
            <a:avLst/>
          </a:prstGeom>
        </p:spPr>
      </p:pic>
      <p:pic>
        <p:nvPicPr>
          <p:cNvPr id="5" name="图片 4"/>
          <p:cNvPicPr>
            <a:picLocks noChangeAspect="1"/>
          </p:cNvPicPr>
          <p:nvPr/>
        </p:nvPicPr>
        <p:blipFill>
          <a:blip r:embed="rId3"/>
          <a:stretch>
            <a:fillRect/>
          </a:stretch>
        </p:blipFill>
        <p:spPr>
          <a:xfrm>
            <a:off x="4141126" y="1698964"/>
            <a:ext cx="3052601" cy="2354400"/>
          </a:xfrm>
          <a:prstGeom prst="rect">
            <a:avLst/>
          </a:prstGeom>
        </p:spPr>
      </p:pic>
      <p:pic>
        <p:nvPicPr>
          <p:cNvPr id="6" name="图片 5"/>
          <p:cNvPicPr>
            <a:picLocks noChangeAspect="1"/>
          </p:cNvPicPr>
          <p:nvPr/>
        </p:nvPicPr>
        <p:blipFill>
          <a:blip r:embed="rId4"/>
          <a:stretch>
            <a:fillRect/>
          </a:stretch>
        </p:blipFill>
        <p:spPr>
          <a:xfrm>
            <a:off x="454968" y="4125647"/>
            <a:ext cx="3031465" cy="2374104"/>
          </a:xfrm>
          <a:prstGeom prst="rect">
            <a:avLst/>
          </a:prstGeom>
        </p:spPr>
      </p:pic>
      <p:pic>
        <p:nvPicPr>
          <p:cNvPr id="7" name="图片 6"/>
          <p:cNvPicPr>
            <a:picLocks noChangeAspect="1"/>
          </p:cNvPicPr>
          <p:nvPr/>
        </p:nvPicPr>
        <p:blipFill>
          <a:blip r:embed="rId5"/>
          <a:stretch>
            <a:fillRect/>
          </a:stretch>
        </p:blipFill>
        <p:spPr>
          <a:xfrm>
            <a:off x="4141126" y="4153727"/>
            <a:ext cx="3050933" cy="2346024"/>
          </a:xfrm>
          <a:prstGeom prst="rect">
            <a:avLst/>
          </a:prstGeom>
        </p:spPr>
      </p:pic>
      <p:sp>
        <p:nvSpPr>
          <p:cNvPr id="8" name="文本框 7"/>
          <p:cNvSpPr txBox="1"/>
          <p:nvPr/>
        </p:nvSpPr>
        <p:spPr>
          <a:xfrm>
            <a:off x="481159" y="220876"/>
            <a:ext cx="787395" cy="369332"/>
          </a:xfrm>
          <a:prstGeom prst="rect">
            <a:avLst/>
          </a:prstGeom>
          <a:noFill/>
        </p:spPr>
        <p:txBody>
          <a:bodyPr wrap="none" rtlCol="0">
            <a:spAutoFit/>
          </a:bodyPr>
          <a:lstStyle/>
          <a:p>
            <a:r>
              <a:rPr kumimoji="1" lang="en-US" altLang="zh-CN" dirty="0" err="1" smtClean="0"/>
              <a:t>ACC_x</a:t>
            </a:r>
            <a:endParaRPr kumimoji="1" lang="zh-CN" altLang="en-US" dirty="0"/>
          </a:p>
        </p:txBody>
      </p:sp>
    </p:spTree>
    <p:extLst>
      <p:ext uri="{BB962C8B-B14F-4D97-AF65-F5344CB8AC3E}">
        <p14:creationId xmlns:p14="http://schemas.microsoft.com/office/powerpoint/2010/main" val="2698159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78617" y="613969"/>
            <a:ext cx="3065731" cy="2360342"/>
          </a:xfrm>
          <a:prstGeom prst="rect">
            <a:avLst/>
          </a:prstGeom>
        </p:spPr>
      </p:pic>
      <p:pic>
        <p:nvPicPr>
          <p:cNvPr id="5" name="图片 4"/>
          <p:cNvPicPr>
            <a:picLocks noChangeAspect="1"/>
          </p:cNvPicPr>
          <p:nvPr/>
        </p:nvPicPr>
        <p:blipFill>
          <a:blip r:embed="rId3"/>
          <a:stretch>
            <a:fillRect/>
          </a:stretch>
        </p:blipFill>
        <p:spPr>
          <a:xfrm>
            <a:off x="4425089" y="613969"/>
            <a:ext cx="3114794" cy="2358031"/>
          </a:xfrm>
          <a:prstGeom prst="rect">
            <a:avLst/>
          </a:prstGeom>
        </p:spPr>
      </p:pic>
      <p:pic>
        <p:nvPicPr>
          <p:cNvPr id="6" name="图片 5"/>
          <p:cNvPicPr>
            <a:picLocks noChangeAspect="1"/>
          </p:cNvPicPr>
          <p:nvPr/>
        </p:nvPicPr>
        <p:blipFill>
          <a:blip r:embed="rId4"/>
          <a:stretch>
            <a:fillRect/>
          </a:stretch>
        </p:blipFill>
        <p:spPr>
          <a:xfrm>
            <a:off x="378617" y="3794333"/>
            <a:ext cx="2034674" cy="1593463"/>
          </a:xfrm>
          <a:prstGeom prst="rect">
            <a:avLst/>
          </a:prstGeom>
        </p:spPr>
      </p:pic>
      <p:pic>
        <p:nvPicPr>
          <p:cNvPr id="7" name="图片 6"/>
          <p:cNvPicPr>
            <a:picLocks noChangeAspect="1"/>
          </p:cNvPicPr>
          <p:nvPr/>
        </p:nvPicPr>
        <p:blipFill>
          <a:blip r:embed="rId5"/>
          <a:stretch>
            <a:fillRect/>
          </a:stretch>
        </p:blipFill>
        <p:spPr>
          <a:xfrm>
            <a:off x="5798073" y="3794333"/>
            <a:ext cx="2148505" cy="1680438"/>
          </a:xfrm>
          <a:prstGeom prst="rect">
            <a:avLst/>
          </a:prstGeom>
        </p:spPr>
      </p:pic>
      <p:sp>
        <p:nvSpPr>
          <p:cNvPr id="8" name="文本框 7"/>
          <p:cNvSpPr txBox="1"/>
          <p:nvPr/>
        </p:nvSpPr>
        <p:spPr>
          <a:xfrm>
            <a:off x="149869" y="143415"/>
            <a:ext cx="2095458" cy="369332"/>
          </a:xfrm>
          <a:prstGeom prst="rect">
            <a:avLst/>
          </a:prstGeom>
          <a:noFill/>
        </p:spPr>
        <p:txBody>
          <a:bodyPr wrap="none" rtlCol="0">
            <a:spAutoFit/>
          </a:bodyPr>
          <a:lstStyle/>
          <a:p>
            <a:r>
              <a:rPr kumimoji="1" lang="en-US" altLang="zh-CN" dirty="0" err="1" smtClean="0"/>
              <a:t>Acc_x_lowpass</a:t>
            </a:r>
            <a:r>
              <a:rPr kumimoji="1" lang="en-US" altLang="zh-CN" dirty="0" smtClean="0"/>
              <a:t> filter</a:t>
            </a:r>
            <a:endParaRPr kumimoji="1" lang="zh-CN" altLang="en-US" dirty="0"/>
          </a:p>
        </p:txBody>
      </p:sp>
      <p:sp>
        <p:nvSpPr>
          <p:cNvPr id="9" name="文本框 8"/>
          <p:cNvSpPr txBox="1"/>
          <p:nvPr/>
        </p:nvSpPr>
        <p:spPr>
          <a:xfrm>
            <a:off x="1135852" y="3041700"/>
            <a:ext cx="850225" cy="369332"/>
          </a:xfrm>
          <a:prstGeom prst="rect">
            <a:avLst/>
          </a:prstGeom>
          <a:noFill/>
        </p:spPr>
        <p:txBody>
          <a:bodyPr wrap="none" rtlCol="0">
            <a:spAutoFit/>
          </a:bodyPr>
          <a:lstStyle/>
          <a:p>
            <a:r>
              <a:rPr kumimoji="1" lang="en-US" altLang="zh-CN" dirty="0" smtClean="0"/>
              <a:t>leaving</a:t>
            </a:r>
            <a:endParaRPr kumimoji="1" lang="zh-CN" altLang="en-US" dirty="0"/>
          </a:p>
        </p:txBody>
      </p:sp>
      <p:sp>
        <p:nvSpPr>
          <p:cNvPr id="10" name="文本框 9"/>
          <p:cNvSpPr txBox="1"/>
          <p:nvPr/>
        </p:nvSpPr>
        <p:spPr>
          <a:xfrm>
            <a:off x="5908006" y="3041700"/>
            <a:ext cx="620683" cy="369332"/>
          </a:xfrm>
          <a:prstGeom prst="rect">
            <a:avLst/>
          </a:prstGeom>
          <a:noFill/>
        </p:spPr>
        <p:txBody>
          <a:bodyPr wrap="none" rtlCol="0">
            <a:spAutoFit/>
          </a:bodyPr>
          <a:lstStyle/>
          <a:p>
            <a:r>
              <a:rPr kumimoji="1" lang="en-US" altLang="zh-CN" dirty="0" smtClean="0"/>
              <a:t>back</a:t>
            </a:r>
            <a:endParaRPr kumimoji="1" lang="zh-CN" altLang="en-US" dirty="0"/>
          </a:p>
        </p:txBody>
      </p:sp>
      <p:sp>
        <p:nvSpPr>
          <p:cNvPr id="11" name="文本框 10"/>
          <p:cNvSpPr txBox="1"/>
          <p:nvPr/>
        </p:nvSpPr>
        <p:spPr>
          <a:xfrm>
            <a:off x="544263" y="5613327"/>
            <a:ext cx="1517813" cy="369332"/>
          </a:xfrm>
          <a:prstGeom prst="rect">
            <a:avLst/>
          </a:prstGeom>
          <a:noFill/>
        </p:spPr>
        <p:txBody>
          <a:bodyPr wrap="none" rtlCol="0">
            <a:spAutoFit/>
          </a:bodyPr>
          <a:lstStyle/>
          <a:p>
            <a:r>
              <a:rPr kumimoji="1" lang="en-US" altLang="zh-CN" dirty="0" smtClean="0"/>
              <a:t>Slight rotation</a:t>
            </a:r>
            <a:endParaRPr kumimoji="1" lang="zh-CN" altLang="en-US" dirty="0"/>
          </a:p>
        </p:txBody>
      </p:sp>
      <p:sp>
        <p:nvSpPr>
          <p:cNvPr id="13" name="文本框 12"/>
          <p:cNvSpPr txBox="1"/>
          <p:nvPr/>
        </p:nvSpPr>
        <p:spPr>
          <a:xfrm>
            <a:off x="6381190" y="5632336"/>
            <a:ext cx="946368" cy="369332"/>
          </a:xfrm>
          <a:prstGeom prst="rect">
            <a:avLst/>
          </a:prstGeom>
          <a:noFill/>
        </p:spPr>
        <p:txBody>
          <a:bodyPr wrap="none" rtlCol="0">
            <a:spAutoFit/>
          </a:bodyPr>
          <a:lstStyle/>
          <a:p>
            <a:r>
              <a:rPr kumimoji="1" lang="en-US" altLang="zh-CN" dirty="0" smtClean="0"/>
              <a:t>rotation</a:t>
            </a:r>
            <a:endParaRPr kumimoji="1" lang="zh-CN" altLang="en-US" dirty="0"/>
          </a:p>
        </p:txBody>
      </p:sp>
      <p:pic>
        <p:nvPicPr>
          <p:cNvPr id="14" name="图片 13"/>
          <p:cNvPicPr>
            <a:picLocks noChangeAspect="1"/>
          </p:cNvPicPr>
          <p:nvPr/>
        </p:nvPicPr>
        <p:blipFill>
          <a:blip r:embed="rId6"/>
          <a:stretch>
            <a:fillRect/>
          </a:stretch>
        </p:blipFill>
        <p:spPr>
          <a:xfrm>
            <a:off x="3190678" y="3794333"/>
            <a:ext cx="2244144" cy="1746793"/>
          </a:xfrm>
          <a:prstGeom prst="rect">
            <a:avLst/>
          </a:prstGeom>
        </p:spPr>
      </p:pic>
      <p:sp>
        <p:nvSpPr>
          <p:cNvPr id="15" name="文本框 14"/>
          <p:cNvSpPr txBox="1"/>
          <p:nvPr/>
        </p:nvSpPr>
        <p:spPr>
          <a:xfrm>
            <a:off x="3557424" y="5663889"/>
            <a:ext cx="1614069" cy="369332"/>
          </a:xfrm>
          <a:prstGeom prst="rect">
            <a:avLst/>
          </a:prstGeom>
          <a:noFill/>
        </p:spPr>
        <p:txBody>
          <a:bodyPr wrap="none" rtlCol="0">
            <a:spAutoFit/>
          </a:bodyPr>
          <a:lstStyle/>
          <a:p>
            <a:r>
              <a:rPr kumimoji="1" lang="en-US" altLang="zh-CN" dirty="0" smtClean="0"/>
              <a:t>Strong rotation</a:t>
            </a:r>
            <a:endParaRPr kumimoji="1" lang="zh-CN" altLang="en-US" dirty="0"/>
          </a:p>
        </p:txBody>
      </p:sp>
    </p:spTree>
    <p:extLst>
      <p:ext uri="{BB962C8B-B14F-4D97-AF65-F5344CB8AC3E}">
        <p14:creationId xmlns:p14="http://schemas.microsoft.com/office/powerpoint/2010/main" val="2022140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7730" y="0"/>
            <a:ext cx="6880932" cy="572001"/>
          </a:xfrm>
        </p:spPr>
        <p:txBody>
          <a:bodyPr>
            <a:normAutofit fontScale="90000"/>
          </a:bodyPr>
          <a:lstStyle/>
          <a:p>
            <a:r>
              <a:rPr kumimoji="1" lang="en-US" altLang="zh-CN" sz="3200" dirty="0" smtClean="0"/>
              <a:t>Gesture </a:t>
            </a:r>
            <a:r>
              <a:rPr kumimoji="1" lang="en-US" altLang="zh-CN" sz="3200" dirty="0" err="1" smtClean="0"/>
              <a:t>acc_y</a:t>
            </a:r>
            <a:endParaRPr kumimoji="1" lang="zh-CN" altLang="en-US" sz="3200" dirty="0"/>
          </a:p>
        </p:txBody>
      </p:sp>
      <p:pic>
        <p:nvPicPr>
          <p:cNvPr id="4" name="图片 3"/>
          <p:cNvPicPr>
            <a:picLocks noChangeAspect="1"/>
          </p:cNvPicPr>
          <p:nvPr/>
        </p:nvPicPr>
        <p:blipFill>
          <a:blip r:embed="rId2"/>
          <a:stretch>
            <a:fillRect/>
          </a:stretch>
        </p:blipFill>
        <p:spPr>
          <a:xfrm>
            <a:off x="457201" y="730705"/>
            <a:ext cx="3352984" cy="2629319"/>
          </a:xfrm>
          <a:prstGeom prst="rect">
            <a:avLst/>
          </a:prstGeom>
        </p:spPr>
      </p:pic>
      <p:sp>
        <p:nvSpPr>
          <p:cNvPr id="5" name="文本框 4"/>
          <p:cNvSpPr txBox="1"/>
          <p:nvPr/>
        </p:nvSpPr>
        <p:spPr>
          <a:xfrm>
            <a:off x="1270062" y="3360024"/>
            <a:ext cx="1556135" cy="369332"/>
          </a:xfrm>
          <a:prstGeom prst="rect">
            <a:avLst/>
          </a:prstGeom>
          <a:noFill/>
        </p:spPr>
        <p:txBody>
          <a:bodyPr wrap="none" rtlCol="0">
            <a:spAutoFit/>
          </a:bodyPr>
          <a:lstStyle/>
          <a:p>
            <a:r>
              <a:rPr kumimoji="1" lang="en-US" altLang="zh-CN" dirty="0" err="1" smtClean="0"/>
              <a:t>Single_outside</a:t>
            </a:r>
            <a:endParaRPr kumimoji="1" lang="zh-CN" altLang="en-US" dirty="0"/>
          </a:p>
        </p:txBody>
      </p:sp>
      <p:pic>
        <p:nvPicPr>
          <p:cNvPr id="6" name="图片 5"/>
          <p:cNvPicPr>
            <a:picLocks noChangeAspect="1"/>
          </p:cNvPicPr>
          <p:nvPr/>
        </p:nvPicPr>
        <p:blipFill>
          <a:blip r:embed="rId3"/>
          <a:stretch>
            <a:fillRect/>
          </a:stretch>
        </p:blipFill>
        <p:spPr>
          <a:xfrm>
            <a:off x="5071425" y="730705"/>
            <a:ext cx="3346954" cy="2629319"/>
          </a:xfrm>
          <a:prstGeom prst="rect">
            <a:avLst/>
          </a:prstGeom>
        </p:spPr>
      </p:pic>
      <p:pic>
        <p:nvPicPr>
          <p:cNvPr id="7" name="图片 6"/>
          <p:cNvPicPr>
            <a:picLocks noChangeAspect="1"/>
          </p:cNvPicPr>
          <p:nvPr/>
        </p:nvPicPr>
        <p:blipFill>
          <a:blip r:embed="rId4"/>
          <a:stretch>
            <a:fillRect/>
          </a:stretch>
        </p:blipFill>
        <p:spPr>
          <a:xfrm>
            <a:off x="457201" y="3845079"/>
            <a:ext cx="3367079" cy="2522355"/>
          </a:xfrm>
          <a:prstGeom prst="rect">
            <a:avLst/>
          </a:prstGeom>
        </p:spPr>
      </p:pic>
      <p:sp>
        <p:nvSpPr>
          <p:cNvPr id="8" name="文本框 7"/>
          <p:cNvSpPr txBox="1"/>
          <p:nvPr/>
        </p:nvSpPr>
        <p:spPr>
          <a:xfrm>
            <a:off x="5858857" y="3361349"/>
            <a:ext cx="1410061" cy="369332"/>
          </a:xfrm>
          <a:prstGeom prst="rect">
            <a:avLst/>
          </a:prstGeom>
          <a:noFill/>
        </p:spPr>
        <p:txBody>
          <a:bodyPr wrap="none" rtlCol="0">
            <a:spAutoFit/>
          </a:bodyPr>
          <a:lstStyle/>
          <a:p>
            <a:r>
              <a:rPr kumimoji="1" lang="en-US" altLang="zh-CN" dirty="0" err="1" smtClean="0"/>
              <a:t>Single_inside</a:t>
            </a:r>
            <a:endParaRPr kumimoji="1" lang="zh-CN" altLang="en-US" dirty="0"/>
          </a:p>
        </p:txBody>
      </p:sp>
      <p:sp>
        <p:nvSpPr>
          <p:cNvPr id="9" name="文本框 8"/>
          <p:cNvSpPr txBox="1"/>
          <p:nvPr/>
        </p:nvSpPr>
        <p:spPr>
          <a:xfrm>
            <a:off x="1067204" y="6403247"/>
            <a:ext cx="1673467" cy="369332"/>
          </a:xfrm>
          <a:prstGeom prst="rect">
            <a:avLst/>
          </a:prstGeom>
          <a:noFill/>
        </p:spPr>
        <p:txBody>
          <a:bodyPr wrap="none" rtlCol="0">
            <a:spAutoFit/>
          </a:bodyPr>
          <a:lstStyle/>
          <a:p>
            <a:r>
              <a:rPr kumimoji="1" lang="en-US" altLang="zh-CN" dirty="0" err="1" smtClean="0"/>
              <a:t>Double_outside</a:t>
            </a:r>
            <a:endParaRPr kumimoji="1" lang="zh-CN" altLang="en-US" dirty="0"/>
          </a:p>
        </p:txBody>
      </p:sp>
      <p:pic>
        <p:nvPicPr>
          <p:cNvPr id="10" name="图片 9"/>
          <p:cNvPicPr>
            <a:picLocks noChangeAspect="1"/>
          </p:cNvPicPr>
          <p:nvPr/>
        </p:nvPicPr>
        <p:blipFill>
          <a:blip r:embed="rId5"/>
          <a:stretch>
            <a:fillRect/>
          </a:stretch>
        </p:blipFill>
        <p:spPr>
          <a:xfrm>
            <a:off x="5009686" y="3730681"/>
            <a:ext cx="3408693" cy="2683439"/>
          </a:xfrm>
          <a:prstGeom prst="rect">
            <a:avLst/>
          </a:prstGeom>
        </p:spPr>
      </p:pic>
      <p:sp>
        <p:nvSpPr>
          <p:cNvPr id="11" name="文本框 10"/>
          <p:cNvSpPr txBox="1"/>
          <p:nvPr/>
        </p:nvSpPr>
        <p:spPr>
          <a:xfrm>
            <a:off x="5858857" y="6491007"/>
            <a:ext cx="1527394" cy="369332"/>
          </a:xfrm>
          <a:prstGeom prst="rect">
            <a:avLst/>
          </a:prstGeom>
          <a:noFill/>
        </p:spPr>
        <p:txBody>
          <a:bodyPr wrap="none" rtlCol="0">
            <a:spAutoFit/>
          </a:bodyPr>
          <a:lstStyle/>
          <a:p>
            <a:r>
              <a:rPr kumimoji="1" lang="en-US" altLang="zh-CN" dirty="0" err="1" smtClean="0"/>
              <a:t>Double_inside</a:t>
            </a:r>
            <a:endParaRPr kumimoji="1" lang="zh-CN" altLang="en-US" dirty="0"/>
          </a:p>
        </p:txBody>
      </p:sp>
    </p:spTree>
    <p:extLst>
      <p:ext uri="{BB962C8B-B14F-4D97-AF65-F5344CB8AC3E}">
        <p14:creationId xmlns:p14="http://schemas.microsoft.com/office/powerpoint/2010/main" val="125361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Project introduction</a:t>
            </a:r>
            <a:endParaRPr kumimoji="1" lang="zh-CN" altLang="en-US" dirty="0"/>
          </a:p>
        </p:txBody>
      </p:sp>
      <p:sp>
        <p:nvSpPr>
          <p:cNvPr id="3" name="内容占位符 2"/>
          <p:cNvSpPr>
            <a:spLocks noGrp="1"/>
          </p:cNvSpPr>
          <p:nvPr>
            <p:ph idx="1"/>
          </p:nvPr>
        </p:nvSpPr>
        <p:spPr/>
        <p:txBody>
          <a:bodyPr/>
          <a:lstStyle/>
          <a:p>
            <a:r>
              <a:rPr kumimoji="1" lang="en-US" altLang="zh-CN" dirty="0" smtClean="0"/>
              <a:t>Allow a driver wearing a smart watch to use wrist and hand gestures to navigate through a watch app while keeping the watch bearing hand on the steering wheel.</a:t>
            </a:r>
          </a:p>
          <a:p>
            <a:endParaRPr kumimoji="1" lang="en-US" altLang="zh-CN" dirty="0"/>
          </a:p>
        </p:txBody>
      </p:sp>
      <p:grpSp>
        <p:nvGrpSpPr>
          <p:cNvPr id="7" name="组 6"/>
          <p:cNvGrpSpPr/>
          <p:nvPr/>
        </p:nvGrpSpPr>
        <p:grpSpPr>
          <a:xfrm>
            <a:off x="533400" y="4017546"/>
            <a:ext cx="2209800" cy="1676400"/>
            <a:chOff x="533400" y="3916855"/>
            <a:chExt cx="2209800" cy="1676400"/>
          </a:xfrm>
        </p:grpSpPr>
        <p:pic>
          <p:nvPicPr>
            <p:cNvPr id="5" name="Picture 4"/>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saturation sat="0"/>
                      </a14:imgEffect>
                      <a14:imgEffect>
                        <a14:brightnessContrast bright="1000" contrast="10000"/>
                      </a14:imgEffect>
                    </a14:imgLayer>
                  </a14:imgProps>
                </a:ext>
                <a:ext uri="{28A0092B-C50C-407E-A947-70E740481C1C}">
                  <a14:useLocalDpi xmlns:a14="http://schemas.microsoft.com/office/drawing/2010/main" val="0"/>
                </a:ext>
              </a:extLst>
            </a:blip>
            <a:srcRect/>
            <a:stretch>
              <a:fillRect/>
            </a:stretch>
          </p:blipFill>
          <p:spPr bwMode="auto">
            <a:xfrm>
              <a:off x="533400" y="3916855"/>
              <a:ext cx="22098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urved Right Arrow 8"/>
            <p:cNvSpPr/>
            <p:nvPr/>
          </p:nvSpPr>
          <p:spPr>
            <a:xfrm rot="7046738">
              <a:off x="797937" y="4376731"/>
              <a:ext cx="304800" cy="609600"/>
            </a:xfrm>
            <a:prstGeom prst="curved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grpSp>
      <p:grpSp>
        <p:nvGrpSpPr>
          <p:cNvPr id="10" name="组 9"/>
          <p:cNvGrpSpPr/>
          <p:nvPr/>
        </p:nvGrpSpPr>
        <p:grpSpPr>
          <a:xfrm>
            <a:off x="3394841" y="4017546"/>
            <a:ext cx="2209800" cy="1676400"/>
            <a:chOff x="609600" y="4419600"/>
            <a:chExt cx="2209800" cy="1676400"/>
          </a:xfrm>
        </p:grpSpPr>
        <p:pic>
          <p:nvPicPr>
            <p:cNvPr id="8" name="Picture 4"/>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saturation sat="0"/>
                      </a14:imgEffect>
                      <a14:imgEffect>
                        <a14:brightnessContrast bright="1000" contrast="10000"/>
                      </a14:imgEffect>
                    </a14:imgLayer>
                  </a14:imgProps>
                </a:ext>
                <a:ext uri="{28A0092B-C50C-407E-A947-70E740481C1C}">
                  <a14:useLocalDpi xmlns:a14="http://schemas.microsoft.com/office/drawing/2010/main" val="0"/>
                </a:ext>
              </a:extLst>
            </a:blip>
            <a:srcRect/>
            <a:stretch>
              <a:fillRect/>
            </a:stretch>
          </p:blipFill>
          <p:spPr bwMode="auto">
            <a:xfrm>
              <a:off x="609600" y="4419600"/>
              <a:ext cx="22098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urved Down Arrow 15"/>
            <p:cNvSpPr/>
            <p:nvPr/>
          </p:nvSpPr>
          <p:spPr>
            <a:xfrm rot="1854055">
              <a:off x="781874" y="5096116"/>
              <a:ext cx="637075" cy="288440"/>
            </a:xfrm>
            <a:prstGeom prst="curvedDown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grpSp>
      <p:grpSp>
        <p:nvGrpSpPr>
          <p:cNvPr id="11" name="组 10"/>
          <p:cNvGrpSpPr/>
          <p:nvPr/>
        </p:nvGrpSpPr>
        <p:grpSpPr>
          <a:xfrm>
            <a:off x="6122065" y="4030717"/>
            <a:ext cx="2473646" cy="1676400"/>
            <a:chOff x="6060754" y="2667000"/>
            <a:chExt cx="2473646" cy="1676400"/>
          </a:xfrm>
        </p:grpSpPr>
        <p:pic>
          <p:nvPicPr>
            <p:cNvPr id="12" name="Picture 4"/>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saturation sat="0"/>
                      </a14:imgEffect>
                      <a14:imgEffect>
                        <a14:brightnessContrast bright="1000" contrast="10000"/>
                      </a14:imgEffect>
                    </a14:imgLayer>
                  </a14:imgProps>
                </a:ext>
                <a:ext uri="{28A0092B-C50C-407E-A947-70E740481C1C}">
                  <a14:useLocalDpi xmlns:a14="http://schemas.microsoft.com/office/drawing/2010/main" val="0"/>
                </a:ext>
              </a:extLst>
            </a:blip>
            <a:srcRect/>
            <a:stretch>
              <a:fillRect/>
            </a:stretch>
          </p:blipFill>
          <p:spPr bwMode="auto">
            <a:xfrm>
              <a:off x="6324600" y="2667000"/>
              <a:ext cx="22098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Down Arrow 9"/>
            <p:cNvSpPr/>
            <p:nvPr/>
          </p:nvSpPr>
          <p:spPr>
            <a:xfrm rot="6820337">
              <a:off x="6220856" y="3181777"/>
              <a:ext cx="160280" cy="480484"/>
            </a:xfrm>
            <a:prstGeom prst="down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Curved Down Arrow 11"/>
            <p:cNvSpPr/>
            <p:nvPr/>
          </p:nvSpPr>
          <p:spPr>
            <a:xfrm rot="13885365">
              <a:off x="6647654" y="3039253"/>
              <a:ext cx="463453" cy="269856"/>
            </a:xfrm>
            <a:prstGeom prst="curvedDown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grpSp>
      <p:sp>
        <p:nvSpPr>
          <p:cNvPr id="15" name="文本框 14"/>
          <p:cNvSpPr txBox="1"/>
          <p:nvPr/>
        </p:nvSpPr>
        <p:spPr>
          <a:xfrm>
            <a:off x="609600" y="5938345"/>
            <a:ext cx="2785241" cy="307777"/>
          </a:xfrm>
          <a:prstGeom prst="rect">
            <a:avLst/>
          </a:prstGeom>
          <a:noFill/>
        </p:spPr>
        <p:txBody>
          <a:bodyPr wrap="square" rtlCol="0">
            <a:spAutoFit/>
          </a:bodyPr>
          <a:lstStyle/>
          <a:p>
            <a:r>
              <a:rPr kumimoji="1" lang="en-US" altLang="zh-CN" sz="1400" dirty="0" smtClean="0"/>
              <a:t>Single / double outside rotation</a:t>
            </a:r>
            <a:endParaRPr kumimoji="1" lang="zh-CN" altLang="en-US" sz="1400" dirty="0"/>
          </a:p>
        </p:txBody>
      </p:sp>
      <p:sp>
        <p:nvSpPr>
          <p:cNvPr id="16" name="文本框 15"/>
          <p:cNvSpPr txBox="1"/>
          <p:nvPr/>
        </p:nvSpPr>
        <p:spPr>
          <a:xfrm>
            <a:off x="3517467" y="5936856"/>
            <a:ext cx="2420883" cy="307777"/>
          </a:xfrm>
          <a:prstGeom prst="rect">
            <a:avLst/>
          </a:prstGeom>
          <a:noFill/>
        </p:spPr>
        <p:txBody>
          <a:bodyPr wrap="square" rtlCol="0">
            <a:spAutoFit/>
          </a:bodyPr>
          <a:lstStyle/>
          <a:p>
            <a:r>
              <a:rPr kumimoji="1" lang="en-US" altLang="zh-CN" sz="1400" dirty="0" smtClean="0"/>
              <a:t>Single / double inside rotation</a:t>
            </a:r>
            <a:endParaRPr kumimoji="1" lang="zh-CN" altLang="en-US" sz="1400" dirty="0"/>
          </a:p>
        </p:txBody>
      </p:sp>
      <p:sp>
        <p:nvSpPr>
          <p:cNvPr id="17" name="文本框 16"/>
          <p:cNvSpPr txBox="1"/>
          <p:nvPr/>
        </p:nvSpPr>
        <p:spPr>
          <a:xfrm>
            <a:off x="7120759" y="5919720"/>
            <a:ext cx="1366344" cy="307777"/>
          </a:xfrm>
          <a:prstGeom prst="rect">
            <a:avLst/>
          </a:prstGeom>
          <a:noFill/>
        </p:spPr>
        <p:txBody>
          <a:bodyPr wrap="square" rtlCol="0">
            <a:spAutoFit/>
          </a:bodyPr>
          <a:lstStyle/>
          <a:p>
            <a:r>
              <a:rPr kumimoji="1" lang="en-US" altLang="zh-CN" sz="1400" dirty="0" smtClean="0"/>
              <a:t>Grip gesture</a:t>
            </a:r>
            <a:endParaRPr kumimoji="1" lang="zh-CN" altLang="en-US" sz="1400" dirty="0"/>
          </a:p>
        </p:txBody>
      </p:sp>
    </p:spTree>
    <p:extLst>
      <p:ext uri="{BB962C8B-B14F-4D97-AF65-F5344CB8AC3E}">
        <p14:creationId xmlns:p14="http://schemas.microsoft.com/office/powerpoint/2010/main" val="353313233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07730" y="0"/>
            <a:ext cx="6880932" cy="572001"/>
          </a:xfrm>
        </p:spPr>
        <p:txBody>
          <a:bodyPr>
            <a:normAutofit fontScale="90000"/>
          </a:bodyPr>
          <a:lstStyle/>
          <a:p>
            <a:r>
              <a:rPr kumimoji="1" lang="en-US" altLang="zh-CN" sz="3200" dirty="0" smtClean="0"/>
              <a:t>Gesture </a:t>
            </a:r>
            <a:r>
              <a:rPr kumimoji="1" lang="en-US" altLang="zh-CN" sz="3200" dirty="0" err="1" smtClean="0"/>
              <a:t>mGry</a:t>
            </a:r>
            <a:endParaRPr kumimoji="1" lang="zh-CN" altLang="en-US" sz="3200" dirty="0"/>
          </a:p>
        </p:txBody>
      </p:sp>
      <p:pic>
        <p:nvPicPr>
          <p:cNvPr id="5" name="图片 4"/>
          <p:cNvPicPr>
            <a:picLocks noChangeAspect="1"/>
          </p:cNvPicPr>
          <p:nvPr/>
        </p:nvPicPr>
        <p:blipFill>
          <a:blip r:embed="rId2"/>
          <a:stretch>
            <a:fillRect/>
          </a:stretch>
        </p:blipFill>
        <p:spPr>
          <a:xfrm>
            <a:off x="732049" y="758835"/>
            <a:ext cx="3307400" cy="2521893"/>
          </a:xfrm>
          <a:prstGeom prst="rect">
            <a:avLst/>
          </a:prstGeom>
        </p:spPr>
      </p:pic>
      <p:pic>
        <p:nvPicPr>
          <p:cNvPr id="6" name="图片 5"/>
          <p:cNvPicPr>
            <a:picLocks noChangeAspect="1"/>
          </p:cNvPicPr>
          <p:nvPr/>
        </p:nvPicPr>
        <p:blipFill>
          <a:blip r:embed="rId3"/>
          <a:stretch>
            <a:fillRect/>
          </a:stretch>
        </p:blipFill>
        <p:spPr>
          <a:xfrm>
            <a:off x="4756132" y="711201"/>
            <a:ext cx="3333767" cy="2569528"/>
          </a:xfrm>
          <a:prstGeom prst="rect">
            <a:avLst/>
          </a:prstGeom>
        </p:spPr>
      </p:pic>
      <p:pic>
        <p:nvPicPr>
          <p:cNvPr id="7" name="图片 6"/>
          <p:cNvPicPr>
            <a:picLocks noChangeAspect="1"/>
          </p:cNvPicPr>
          <p:nvPr/>
        </p:nvPicPr>
        <p:blipFill>
          <a:blip r:embed="rId4"/>
          <a:stretch>
            <a:fillRect/>
          </a:stretch>
        </p:blipFill>
        <p:spPr>
          <a:xfrm>
            <a:off x="732049" y="3748512"/>
            <a:ext cx="3307400" cy="2620846"/>
          </a:xfrm>
          <a:prstGeom prst="rect">
            <a:avLst/>
          </a:prstGeom>
        </p:spPr>
      </p:pic>
      <p:sp>
        <p:nvSpPr>
          <p:cNvPr id="8" name="文本框 7"/>
          <p:cNvSpPr txBox="1"/>
          <p:nvPr/>
        </p:nvSpPr>
        <p:spPr>
          <a:xfrm>
            <a:off x="1569937" y="3361542"/>
            <a:ext cx="1556135" cy="369332"/>
          </a:xfrm>
          <a:prstGeom prst="rect">
            <a:avLst/>
          </a:prstGeom>
          <a:noFill/>
        </p:spPr>
        <p:txBody>
          <a:bodyPr wrap="none" rtlCol="0">
            <a:spAutoFit/>
          </a:bodyPr>
          <a:lstStyle/>
          <a:p>
            <a:r>
              <a:rPr kumimoji="1" lang="en-US" altLang="zh-CN" dirty="0" err="1" smtClean="0"/>
              <a:t>Single_outside</a:t>
            </a:r>
            <a:endParaRPr kumimoji="1" lang="zh-CN" altLang="en-US" dirty="0"/>
          </a:p>
        </p:txBody>
      </p:sp>
      <p:sp>
        <p:nvSpPr>
          <p:cNvPr id="9" name="文本框 8"/>
          <p:cNvSpPr txBox="1"/>
          <p:nvPr/>
        </p:nvSpPr>
        <p:spPr>
          <a:xfrm>
            <a:off x="5953412" y="3361542"/>
            <a:ext cx="1410061" cy="369332"/>
          </a:xfrm>
          <a:prstGeom prst="rect">
            <a:avLst/>
          </a:prstGeom>
          <a:noFill/>
        </p:spPr>
        <p:txBody>
          <a:bodyPr wrap="none" rtlCol="0">
            <a:spAutoFit/>
          </a:bodyPr>
          <a:lstStyle/>
          <a:p>
            <a:r>
              <a:rPr kumimoji="1" lang="en-US" altLang="zh-CN" dirty="0" err="1" smtClean="0"/>
              <a:t>Single_inside</a:t>
            </a:r>
            <a:endParaRPr kumimoji="1" lang="zh-CN" altLang="en-US" dirty="0"/>
          </a:p>
        </p:txBody>
      </p:sp>
      <p:sp>
        <p:nvSpPr>
          <p:cNvPr id="10" name="文本框 9"/>
          <p:cNvSpPr txBox="1"/>
          <p:nvPr/>
        </p:nvSpPr>
        <p:spPr>
          <a:xfrm>
            <a:off x="1569937" y="6488668"/>
            <a:ext cx="1673467" cy="369332"/>
          </a:xfrm>
          <a:prstGeom prst="rect">
            <a:avLst/>
          </a:prstGeom>
          <a:noFill/>
        </p:spPr>
        <p:txBody>
          <a:bodyPr wrap="none" rtlCol="0">
            <a:spAutoFit/>
          </a:bodyPr>
          <a:lstStyle/>
          <a:p>
            <a:r>
              <a:rPr kumimoji="1" lang="en-US" altLang="zh-CN" dirty="0" err="1" smtClean="0"/>
              <a:t>Double_outside</a:t>
            </a:r>
            <a:endParaRPr kumimoji="1" lang="zh-CN" altLang="en-US" dirty="0"/>
          </a:p>
        </p:txBody>
      </p:sp>
      <p:pic>
        <p:nvPicPr>
          <p:cNvPr id="11" name="图片 10"/>
          <p:cNvPicPr>
            <a:picLocks noChangeAspect="1"/>
          </p:cNvPicPr>
          <p:nvPr/>
        </p:nvPicPr>
        <p:blipFill>
          <a:blip r:embed="rId5"/>
          <a:stretch>
            <a:fillRect/>
          </a:stretch>
        </p:blipFill>
        <p:spPr>
          <a:xfrm>
            <a:off x="4800231" y="3730874"/>
            <a:ext cx="3323991" cy="2531166"/>
          </a:xfrm>
          <a:prstGeom prst="rect">
            <a:avLst/>
          </a:prstGeom>
        </p:spPr>
      </p:pic>
      <p:sp>
        <p:nvSpPr>
          <p:cNvPr id="12" name="文本框 11"/>
          <p:cNvSpPr txBox="1"/>
          <p:nvPr/>
        </p:nvSpPr>
        <p:spPr>
          <a:xfrm>
            <a:off x="5953412" y="6369358"/>
            <a:ext cx="1527394" cy="369332"/>
          </a:xfrm>
          <a:prstGeom prst="rect">
            <a:avLst/>
          </a:prstGeom>
          <a:noFill/>
        </p:spPr>
        <p:txBody>
          <a:bodyPr wrap="none" rtlCol="0">
            <a:spAutoFit/>
          </a:bodyPr>
          <a:lstStyle/>
          <a:p>
            <a:r>
              <a:rPr kumimoji="1" lang="en-US" altLang="zh-CN" dirty="0" err="1" smtClean="0"/>
              <a:t>Double_inside</a:t>
            </a:r>
            <a:endParaRPr kumimoji="1" lang="zh-CN" altLang="en-US" dirty="0"/>
          </a:p>
        </p:txBody>
      </p:sp>
    </p:spTree>
    <p:extLst>
      <p:ext uri="{BB962C8B-B14F-4D97-AF65-F5344CB8AC3E}">
        <p14:creationId xmlns:p14="http://schemas.microsoft.com/office/powerpoint/2010/main" val="2220897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36284" y="177453"/>
            <a:ext cx="2274982" cy="369332"/>
          </a:xfrm>
          <a:prstGeom prst="rect">
            <a:avLst/>
          </a:prstGeom>
          <a:noFill/>
        </p:spPr>
        <p:txBody>
          <a:bodyPr wrap="none" rtlCol="0">
            <a:spAutoFit/>
          </a:bodyPr>
          <a:lstStyle/>
          <a:p>
            <a:r>
              <a:rPr kumimoji="1" lang="en-US" altLang="zh-CN" dirty="0" smtClean="0"/>
              <a:t>Holding Gesture </a:t>
            </a:r>
            <a:r>
              <a:rPr kumimoji="1" lang="en-US" altLang="zh-CN" dirty="0" err="1"/>
              <a:t>mGry</a:t>
            </a:r>
            <a:endParaRPr kumimoji="1" lang="zh-CN" altLang="en-US" dirty="0"/>
          </a:p>
        </p:txBody>
      </p:sp>
      <p:pic>
        <p:nvPicPr>
          <p:cNvPr id="5" name="图片 4"/>
          <p:cNvPicPr>
            <a:picLocks noChangeAspect="1"/>
          </p:cNvPicPr>
          <p:nvPr/>
        </p:nvPicPr>
        <p:blipFill>
          <a:blip r:embed="rId2"/>
          <a:stretch>
            <a:fillRect/>
          </a:stretch>
        </p:blipFill>
        <p:spPr>
          <a:xfrm>
            <a:off x="5225143" y="3466241"/>
            <a:ext cx="3361870" cy="2651529"/>
          </a:xfrm>
          <a:prstGeom prst="rect">
            <a:avLst/>
          </a:prstGeom>
        </p:spPr>
      </p:pic>
      <p:sp>
        <p:nvSpPr>
          <p:cNvPr id="6" name="文本框 5"/>
          <p:cNvSpPr txBox="1"/>
          <p:nvPr/>
        </p:nvSpPr>
        <p:spPr>
          <a:xfrm>
            <a:off x="5860143" y="6286500"/>
            <a:ext cx="2216961" cy="369332"/>
          </a:xfrm>
          <a:prstGeom prst="rect">
            <a:avLst/>
          </a:prstGeom>
          <a:noFill/>
        </p:spPr>
        <p:txBody>
          <a:bodyPr wrap="none" rtlCol="0">
            <a:spAutoFit/>
          </a:bodyPr>
          <a:lstStyle/>
          <a:p>
            <a:r>
              <a:rPr kumimoji="1" lang="en-US" altLang="zh-CN" dirty="0" smtClean="0"/>
              <a:t>Double inside holding</a:t>
            </a:r>
            <a:endParaRPr kumimoji="1" lang="zh-CN" altLang="en-US" dirty="0"/>
          </a:p>
        </p:txBody>
      </p:sp>
      <p:pic>
        <p:nvPicPr>
          <p:cNvPr id="7" name="图片 6"/>
          <p:cNvPicPr>
            <a:picLocks noChangeAspect="1"/>
          </p:cNvPicPr>
          <p:nvPr/>
        </p:nvPicPr>
        <p:blipFill>
          <a:blip r:embed="rId3"/>
          <a:stretch>
            <a:fillRect/>
          </a:stretch>
        </p:blipFill>
        <p:spPr>
          <a:xfrm>
            <a:off x="581849" y="3634970"/>
            <a:ext cx="3404805" cy="2651530"/>
          </a:xfrm>
          <a:prstGeom prst="rect">
            <a:avLst/>
          </a:prstGeom>
        </p:spPr>
      </p:pic>
      <p:sp>
        <p:nvSpPr>
          <p:cNvPr id="8" name="文本框 7"/>
          <p:cNvSpPr txBox="1"/>
          <p:nvPr/>
        </p:nvSpPr>
        <p:spPr>
          <a:xfrm>
            <a:off x="1188357" y="6286500"/>
            <a:ext cx="2363034" cy="369332"/>
          </a:xfrm>
          <a:prstGeom prst="rect">
            <a:avLst/>
          </a:prstGeom>
          <a:noFill/>
        </p:spPr>
        <p:txBody>
          <a:bodyPr wrap="none" rtlCol="0">
            <a:spAutoFit/>
          </a:bodyPr>
          <a:lstStyle/>
          <a:p>
            <a:r>
              <a:rPr kumimoji="1" lang="en-US" altLang="zh-CN" dirty="0" smtClean="0"/>
              <a:t>Double outside holding</a:t>
            </a:r>
            <a:endParaRPr kumimoji="1" lang="zh-CN" altLang="en-US" dirty="0"/>
          </a:p>
        </p:txBody>
      </p:sp>
      <p:pic>
        <p:nvPicPr>
          <p:cNvPr id="9" name="图片 8"/>
          <p:cNvPicPr>
            <a:picLocks noChangeAspect="1"/>
          </p:cNvPicPr>
          <p:nvPr/>
        </p:nvPicPr>
        <p:blipFill>
          <a:blip r:embed="rId4"/>
          <a:stretch>
            <a:fillRect/>
          </a:stretch>
        </p:blipFill>
        <p:spPr>
          <a:xfrm>
            <a:off x="608913" y="680357"/>
            <a:ext cx="3253884" cy="2509157"/>
          </a:xfrm>
          <a:prstGeom prst="rect">
            <a:avLst/>
          </a:prstGeom>
        </p:spPr>
      </p:pic>
      <p:sp>
        <p:nvSpPr>
          <p:cNvPr id="10" name="文本框 9"/>
          <p:cNvSpPr txBox="1"/>
          <p:nvPr/>
        </p:nvSpPr>
        <p:spPr>
          <a:xfrm>
            <a:off x="997857" y="3247495"/>
            <a:ext cx="2245702" cy="369332"/>
          </a:xfrm>
          <a:prstGeom prst="rect">
            <a:avLst/>
          </a:prstGeom>
          <a:noFill/>
        </p:spPr>
        <p:txBody>
          <a:bodyPr wrap="none" rtlCol="0">
            <a:spAutoFit/>
          </a:bodyPr>
          <a:lstStyle/>
          <a:p>
            <a:r>
              <a:rPr kumimoji="1" lang="en-US" altLang="zh-CN" dirty="0" smtClean="0"/>
              <a:t>Single outside holding</a:t>
            </a:r>
            <a:endParaRPr kumimoji="1" lang="zh-CN" altLang="en-US" dirty="0"/>
          </a:p>
        </p:txBody>
      </p:sp>
      <p:pic>
        <p:nvPicPr>
          <p:cNvPr id="11" name="图片 10"/>
          <p:cNvPicPr>
            <a:picLocks noChangeAspect="1"/>
          </p:cNvPicPr>
          <p:nvPr/>
        </p:nvPicPr>
        <p:blipFill>
          <a:blip r:embed="rId5"/>
          <a:stretch>
            <a:fillRect/>
          </a:stretch>
        </p:blipFill>
        <p:spPr>
          <a:xfrm>
            <a:off x="5225143" y="680357"/>
            <a:ext cx="3338285" cy="2571460"/>
          </a:xfrm>
          <a:prstGeom prst="rect">
            <a:avLst/>
          </a:prstGeom>
        </p:spPr>
      </p:pic>
    </p:spTree>
    <p:extLst>
      <p:ext uri="{BB962C8B-B14F-4D97-AF65-F5344CB8AC3E}">
        <p14:creationId xmlns:p14="http://schemas.microsoft.com/office/powerpoint/2010/main" val="130277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20567" y="408248"/>
            <a:ext cx="3418800" cy="369332"/>
          </a:xfrm>
          <a:prstGeom prst="rect">
            <a:avLst/>
          </a:prstGeom>
          <a:noFill/>
        </p:spPr>
        <p:txBody>
          <a:bodyPr wrap="none" rtlCol="0">
            <a:spAutoFit/>
          </a:bodyPr>
          <a:lstStyle/>
          <a:p>
            <a:r>
              <a:rPr kumimoji="1" lang="en-US" altLang="zh-CN" dirty="0" smtClean="0"/>
              <a:t>Holding gesture </a:t>
            </a:r>
            <a:r>
              <a:rPr kumimoji="1" lang="en-US" altLang="zh-CN" dirty="0" err="1" smtClean="0"/>
              <a:t>accy</a:t>
            </a:r>
            <a:r>
              <a:rPr kumimoji="1" lang="en-US" altLang="zh-CN" dirty="0" smtClean="0"/>
              <a:t> without filter</a:t>
            </a:r>
            <a:endParaRPr kumimoji="1" lang="zh-CN" altLang="en-US" dirty="0"/>
          </a:p>
        </p:txBody>
      </p:sp>
      <p:pic>
        <p:nvPicPr>
          <p:cNvPr id="5" name="图片 4"/>
          <p:cNvPicPr>
            <a:picLocks noChangeAspect="1"/>
          </p:cNvPicPr>
          <p:nvPr/>
        </p:nvPicPr>
        <p:blipFill>
          <a:blip r:embed="rId2"/>
          <a:stretch>
            <a:fillRect/>
          </a:stretch>
        </p:blipFill>
        <p:spPr>
          <a:xfrm>
            <a:off x="827793" y="961111"/>
            <a:ext cx="3217480" cy="2435454"/>
          </a:xfrm>
          <a:prstGeom prst="rect">
            <a:avLst/>
          </a:prstGeom>
        </p:spPr>
      </p:pic>
      <p:sp>
        <p:nvSpPr>
          <p:cNvPr id="6" name="文本框 5"/>
          <p:cNvSpPr txBox="1"/>
          <p:nvPr/>
        </p:nvSpPr>
        <p:spPr>
          <a:xfrm>
            <a:off x="1644248" y="3500907"/>
            <a:ext cx="1493355" cy="369332"/>
          </a:xfrm>
          <a:prstGeom prst="rect">
            <a:avLst/>
          </a:prstGeom>
          <a:noFill/>
        </p:spPr>
        <p:txBody>
          <a:bodyPr wrap="none" rtlCol="0">
            <a:spAutoFit/>
          </a:bodyPr>
          <a:lstStyle/>
          <a:p>
            <a:r>
              <a:rPr kumimoji="1" lang="en-US" altLang="zh-CN" dirty="0" smtClean="0"/>
              <a:t>Single outside</a:t>
            </a:r>
            <a:endParaRPr kumimoji="1" lang="zh-CN" altLang="en-US" dirty="0"/>
          </a:p>
        </p:txBody>
      </p:sp>
      <p:pic>
        <p:nvPicPr>
          <p:cNvPr id="7" name="图片 6"/>
          <p:cNvPicPr>
            <a:picLocks noChangeAspect="1"/>
          </p:cNvPicPr>
          <p:nvPr/>
        </p:nvPicPr>
        <p:blipFill>
          <a:blip r:embed="rId3"/>
          <a:stretch>
            <a:fillRect/>
          </a:stretch>
        </p:blipFill>
        <p:spPr>
          <a:xfrm>
            <a:off x="4842025" y="961111"/>
            <a:ext cx="3257397" cy="2473103"/>
          </a:xfrm>
          <a:prstGeom prst="rect">
            <a:avLst/>
          </a:prstGeom>
        </p:spPr>
      </p:pic>
      <p:sp>
        <p:nvSpPr>
          <p:cNvPr id="8" name="文本框 7"/>
          <p:cNvSpPr txBox="1"/>
          <p:nvPr/>
        </p:nvSpPr>
        <p:spPr>
          <a:xfrm>
            <a:off x="5907950" y="3500907"/>
            <a:ext cx="1347281" cy="369332"/>
          </a:xfrm>
          <a:prstGeom prst="rect">
            <a:avLst/>
          </a:prstGeom>
          <a:noFill/>
        </p:spPr>
        <p:txBody>
          <a:bodyPr wrap="none" rtlCol="0">
            <a:spAutoFit/>
          </a:bodyPr>
          <a:lstStyle/>
          <a:p>
            <a:r>
              <a:rPr kumimoji="1" lang="en-US" altLang="zh-CN" dirty="0" smtClean="0"/>
              <a:t>Single inside</a:t>
            </a:r>
            <a:endParaRPr kumimoji="1" lang="zh-CN" altLang="en-US" dirty="0"/>
          </a:p>
        </p:txBody>
      </p:sp>
      <p:pic>
        <p:nvPicPr>
          <p:cNvPr id="9" name="图片 8"/>
          <p:cNvPicPr>
            <a:picLocks noChangeAspect="1"/>
          </p:cNvPicPr>
          <p:nvPr/>
        </p:nvPicPr>
        <p:blipFill>
          <a:blip r:embed="rId4"/>
          <a:stretch>
            <a:fillRect/>
          </a:stretch>
        </p:blipFill>
        <p:spPr>
          <a:xfrm>
            <a:off x="827794" y="3971255"/>
            <a:ext cx="3217480" cy="2483177"/>
          </a:xfrm>
          <a:prstGeom prst="rect">
            <a:avLst/>
          </a:prstGeom>
        </p:spPr>
      </p:pic>
      <p:sp>
        <p:nvSpPr>
          <p:cNvPr id="10" name="文本框 9"/>
          <p:cNvSpPr txBox="1"/>
          <p:nvPr/>
        </p:nvSpPr>
        <p:spPr>
          <a:xfrm>
            <a:off x="1526916" y="6488668"/>
            <a:ext cx="1610687" cy="369332"/>
          </a:xfrm>
          <a:prstGeom prst="rect">
            <a:avLst/>
          </a:prstGeom>
          <a:noFill/>
        </p:spPr>
        <p:txBody>
          <a:bodyPr wrap="none" rtlCol="0">
            <a:spAutoFit/>
          </a:bodyPr>
          <a:lstStyle/>
          <a:p>
            <a:r>
              <a:rPr kumimoji="1" lang="en-US" altLang="zh-CN" dirty="0" smtClean="0"/>
              <a:t>Double outside</a:t>
            </a:r>
            <a:endParaRPr kumimoji="1" lang="zh-CN" altLang="en-US" dirty="0"/>
          </a:p>
        </p:txBody>
      </p:sp>
      <p:pic>
        <p:nvPicPr>
          <p:cNvPr id="11" name="图片 10"/>
          <p:cNvPicPr>
            <a:picLocks noChangeAspect="1"/>
          </p:cNvPicPr>
          <p:nvPr/>
        </p:nvPicPr>
        <p:blipFill>
          <a:blip r:embed="rId5"/>
          <a:stretch>
            <a:fillRect/>
          </a:stretch>
        </p:blipFill>
        <p:spPr>
          <a:xfrm>
            <a:off x="4806688" y="3894710"/>
            <a:ext cx="3292734" cy="2559722"/>
          </a:xfrm>
          <a:prstGeom prst="rect">
            <a:avLst/>
          </a:prstGeom>
        </p:spPr>
      </p:pic>
      <p:sp>
        <p:nvSpPr>
          <p:cNvPr id="12" name="文本框 11"/>
          <p:cNvSpPr txBox="1"/>
          <p:nvPr/>
        </p:nvSpPr>
        <p:spPr>
          <a:xfrm>
            <a:off x="5873930" y="6477329"/>
            <a:ext cx="1464614" cy="369332"/>
          </a:xfrm>
          <a:prstGeom prst="rect">
            <a:avLst/>
          </a:prstGeom>
          <a:noFill/>
        </p:spPr>
        <p:txBody>
          <a:bodyPr wrap="none" rtlCol="0">
            <a:spAutoFit/>
          </a:bodyPr>
          <a:lstStyle/>
          <a:p>
            <a:r>
              <a:rPr kumimoji="1" lang="en-US" altLang="zh-CN" dirty="0" smtClean="0"/>
              <a:t>Double inside</a:t>
            </a:r>
            <a:endParaRPr kumimoji="1" lang="zh-CN" altLang="en-US" dirty="0"/>
          </a:p>
        </p:txBody>
      </p:sp>
    </p:spTree>
    <p:extLst>
      <p:ext uri="{BB962C8B-B14F-4D97-AF65-F5344CB8AC3E}">
        <p14:creationId xmlns:p14="http://schemas.microsoft.com/office/powerpoint/2010/main" val="3816377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3151" y="223582"/>
            <a:ext cx="3220202" cy="369332"/>
          </a:xfrm>
          <a:prstGeom prst="rect">
            <a:avLst/>
          </a:prstGeom>
          <a:noFill/>
        </p:spPr>
        <p:txBody>
          <a:bodyPr wrap="none" rtlCol="0">
            <a:spAutoFit/>
          </a:bodyPr>
          <a:lstStyle/>
          <a:p>
            <a:r>
              <a:rPr kumimoji="1" lang="en-US" altLang="zh-CN" dirty="0" smtClean="0"/>
              <a:t>Holding gesture </a:t>
            </a:r>
            <a:r>
              <a:rPr kumimoji="1" lang="en-US" altLang="zh-CN" dirty="0" err="1" smtClean="0"/>
              <a:t>accy</a:t>
            </a:r>
            <a:r>
              <a:rPr kumimoji="1" lang="en-US" altLang="zh-CN" dirty="0" smtClean="0"/>
              <a:t> with filter</a:t>
            </a:r>
            <a:endParaRPr kumimoji="1" lang="zh-CN" altLang="en-US" dirty="0"/>
          </a:p>
        </p:txBody>
      </p:sp>
      <p:pic>
        <p:nvPicPr>
          <p:cNvPr id="5" name="图片 4"/>
          <p:cNvPicPr>
            <a:picLocks noChangeAspect="1"/>
          </p:cNvPicPr>
          <p:nvPr/>
        </p:nvPicPr>
        <p:blipFill>
          <a:blip r:embed="rId2"/>
          <a:stretch>
            <a:fillRect/>
          </a:stretch>
        </p:blipFill>
        <p:spPr>
          <a:xfrm>
            <a:off x="612340" y="909629"/>
            <a:ext cx="3299836" cy="2527534"/>
          </a:xfrm>
          <a:prstGeom prst="rect">
            <a:avLst/>
          </a:prstGeom>
        </p:spPr>
      </p:pic>
      <p:sp>
        <p:nvSpPr>
          <p:cNvPr id="6" name="文本框 5"/>
          <p:cNvSpPr txBox="1"/>
          <p:nvPr/>
        </p:nvSpPr>
        <p:spPr>
          <a:xfrm>
            <a:off x="1270039" y="3425823"/>
            <a:ext cx="1493355" cy="369332"/>
          </a:xfrm>
          <a:prstGeom prst="rect">
            <a:avLst/>
          </a:prstGeom>
          <a:noFill/>
        </p:spPr>
        <p:txBody>
          <a:bodyPr wrap="none" rtlCol="0">
            <a:spAutoFit/>
          </a:bodyPr>
          <a:lstStyle/>
          <a:p>
            <a:r>
              <a:rPr kumimoji="1" lang="en-US" altLang="zh-CN" dirty="0" smtClean="0"/>
              <a:t>Single outside</a:t>
            </a:r>
            <a:endParaRPr kumimoji="1" lang="zh-CN" altLang="en-US" dirty="0"/>
          </a:p>
        </p:txBody>
      </p:sp>
      <p:pic>
        <p:nvPicPr>
          <p:cNvPr id="7" name="图片 6"/>
          <p:cNvPicPr>
            <a:picLocks noChangeAspect="1"/>
          </p:cNvPicPr>
          <p:nvPr/>
        </p:nvPicPr>
        <p:blipFill>
          <a:blip r:embed="rId3"/>
          <a:stretch>
            <a:fillRect/>
          </a:stretch>
        </p:blipFill>
        <p:spPr>
          <a:xfrm>
            <a:off x="4887384" y="896522"/>
            <a:ext cx="3329516" cy="2540641"/>
          </a:xfrm>
          <a:prstGeom prst="rect">
            <a:avLst/>
          </a:prstGeom>
        </p:spPr>
      </p:pic>
      <p:sp>
        <p:nvSpPr>
          <p:cNvPr id="8" name="文本框 7"/>
          <p:cNvSpPr txBox="1"/>
          <p:nvPr/>
        </p:nvSpPr>
        <p:spPr>
          <a:xfrm>
            <a:off x="5719779" y="3437163"/>
            <a:ext cx="1347281" cy="369332"/>
          </a:xfrm>
          <a:prstGeom prst="rect">
            <a:avLst/>
          </a:prstGeom>
          <a:noFill/>
        </p:spPr>
        <p:txBody>
          <a:bodyPr wrap="none" rtlCol="0">
            <a:spAutoFit/>
          </a:bodyPr>
          <a:lstStyle/>
          <a:p>
            <a:r>
              <a:rPr kumimoji="1" lang="en-US" altLang="zh-CN" dirty="0" smtClean="0"/>
              <a:t>Single inside</a:t>
            </a:r>
            <a:endParaRPr kumimoji="1" lang="zh-CN" altLang="en-US" dirty="0"/>
          </a:p>
        </p:txBody>
      </p:sp>
      <p:pic>
        <p:nvPicPr>
          <p:cNvPr id="9" name="图片 8"/>
          <p:cNvPicPr>
            <a:picLocks noChangeAspect="1"/>
          </p:cNvPicPr>
          <p:nvPr/>
        </p:nvPicPr>
        <p:blipFill>
          <a:blip r:embed="rId4"/>
          <a:stretch>
            <a:fillRect/>
          </a:stretch>
        </p:blipFill>
        <p:spPr>
          <a:xfrm>
            <a:off x="588100" y="3795155"/>
            <a:ext cx="3324076" cy="2554723"/>
          </a:xfrm>
          <a:prstGeom prst="rect">
            <a:avLst/>
          </a:prstGeom>
        </p:spPr>
      </p:pic>
      <p:sp>
        <p:nvSpPr>
          <p:cNvPr id="10" name="文本框 9"/>
          <p:cNvSpPr txBox="1"/>
          <p:nvPr/>
        </p:nvSpPr>
        <p:spPr>
          <a:xfrm>
            <a:off x="1270039" y="6349878"/>
            <a:ext cx="1610687" cy="369332"/>
          </a:xfrm>
          <a:prstGeom prst="rect">
            <a:avLst/>
          </a:prstGeom>
          <a:noFill/>
        </p:spPr>
        <p:txBody>
          <a:bodyPr wrap="none" rtlCol="0">
            <a:spAutoFit/>
          </a:bodyPr>
          <a:lstStyle/>
          <a:p>
            <a:r>
              <a:rPr kumimoji="1" lang="en-US" altLang="zh-CN" dirty="0" smtClean="0"/>
              <a:t>Double outside</a:t>
            </a:r>
            <a:endParaRPr kumimoji="1" lang="zh-CN" altLang="en-US" dirty="0"/>
          </a:p>
        </p:txBody>
      </p:sp>
      <p:pic>
        <p:nvPicPr>
          <p:cNvPr id="11" name="图片 10"/>
          <p:cNvPicPr>
            <a:picLocks noChangeAspect="1"/>
          </p:cNvPicPr>
          <p:nvPr/>
        </p:nvPicPr>
        <p:blipFill>
          <a:blip r:embed="rId5"/>
          <a:stretch>
            <a:fillRect/>
          </a:stretch>
        </p:blipFill>
        <p:spPr>
          <a:xfrm>
            <a:off x="4887384" y="3806495"/>
            <a:ext cx="3383494" cy="2576204"/>
          </a:xfrm>
          <a:prstGeom prst="rect">
            <a:avLst/>
          </a:prstGeom>
        </p:spPr>
      </p:pic>
      <p:sp>
        <p:nvSpPr>
          <p:cNvPr id="12" name="文本框 11"/>
          <p:cNvSpPr txBox="1"/>
          <p:nvPr/>
        </p:nvSpPr>
        <p:spPr>
          <a:xfrm>
            <a:off x="5839914" y="6349878"/>
            <a:ext cx="1464614" cy="369332"/>
          </a:xfrm>
          <a:prstGeom prst="rect">
            <a:avLst/>
          </a:prstGeom>
          <a:noFill/>
        </p:spPr>
        <p:txBody>
          <a:bodyPr wrap="none" rtlCol="0">
            <a:spAutoFit/>
          </a:bodyPr>
          <a:lstStyle/>
          <a:p>
            <a:r>
              <a:rPr kumimoji="1" lang="en-US" altLang="zh-CN" dirty="0" smtClean="0"/>
              <a:t>Double inside</a:t>
            </a:r>
            <a:endParaRPr kumimoji="1" lang="zh-CN" altLang="en-US" dirty="0"/>
          </a:p>
        </p:txBody>
      </p:sp>
    </p:spTree>
    <p:extLst>
      <p:ext uri="{BB962C8B-B14F-4D97-AF65-F5344CB8AC3E}">
        <p14:creationId xmlns:p14="http://schemas.microsoft.com/office/powerpoint/2010/main" val="2530370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689"/>
            <a:ext cx="8229600" cy="1143000"/>
          </a:xfrm>
        </p:spPr>
        <p:txBody>
          <a:bodyPr/>
          <a:lstStyle/>
          <a:p>
            <a:r>
              <a:rPr kumimoji="1" lang="en-US" altLang="zh-CN" dirty="0" smtClean="0"/>
              <a:t>System flow chart</a:t>
            </a:r>
            <a:endParaRPr kumimoji="1" lang="zh-CN" altLang="en-US" dirty="0"/>
          </a:p>
        </p:txBody>
      </p:sp>
      <p:grpSp>
        <p:nvGrpSpPr>
          <p:cNvPr id="4" name="Group 34"/>
          <p:cNvGrpSpPr/>
          <p:nvPr/>
        </p:nvGrpSpPr>
        <p:grpSpPr>
          <a:xfrm>
            <a:off x="723899" y="1238290"/>
            <a:ext cx="7772401" cy="5187042"/>
            <a:chOff x="685799" y="1442358"/>
            <a:chExt cx="7772401" cy="5187042"/>
          </a:xfrm>
        </p:grpSpPr>
        <p:sp>
          <p:nvSpPr>
            <p:cNvPr id="5" name="Rounded Rectangle 4"/>
            <p:cNvSpPr/>
            <p:nvPr/>
          </p:nvSpPr>
          <p:spPr>
            <a:xfrm>
              <a:off x="1077686" y="1442358"/>
              <a:ext cx="1828800" cy="533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Raw data collection</a:t>
              </a:r>
              <a:endParaRPr lang="en-US" dirty="0">
                <a:solidFill>
                  <a:schemeClr val="tx1"/>
                </a:solidFill>
              </a:endParaRPr>
            </a:p>
          </p:txBody>
        </p:sp>
        <p:sp>
          <p:nvSpPr>
            <p:cNvPr id="6" name="Down Arrow 5"/>
            <p:cNvSpPr/>
            <p:nvPr/>
          </p:nvSpPr>
          <p:spPr>
            <a:xfrm>
              <a:off x="1725386" y="2100947"/>
              <a:ext cx="533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077686" y="2547258"/>
              <a:ext cx="1828800" cy="533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processing</a:t>
              </a:r>
              <a:endParaRPr lang="en-US" dirty="0">
                <a:solidFill>
                  <a:schemeClr val="tx1"/>
                </a:solidFill>
              </a:endParaRPr>
            </a:p>
          </p:txBody>
        </p:sp>
        <p:sp>
          <p:nvSpPr>
            <p:cNvPr id="8" name="Down Arrow 7"/>
            <p:cNvSpPr/>
            <p:nvPr/>
          </p:nvSpPr>
          <p:spPr>
            <a:xfrm>
              <a:off x="1725386" y="3268437"/>
              <a:ext cx="533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077686" y="3722914"/>
              <a:ext cx="1828800" cy="533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Extract statistic features</a:t>
              </a:r>
              <a:endParaRPr lang="en-US" dirty="0">
                <a:solidFill>
                  <a:schemeClr val="tx1"/>
                </a:solidFill>
              </a:endParaRPr>
            </a:p>
          </p:txBody>
        </p:sp>
        <p:sp>
          <p:nvSpPr>
            <p:cNvPr id="10" name="Rounded Rectangle 9"/>
            <p:cNvSpPr/>
            <p:nvPr/>
          </p:nvSpPr>
          <p:spPr>
            <a:xfrm>
              <a:off x="1077686" y="5943600"/>
              <a:ext cx="1828800" cy="533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Build classifier</a:t>
              </a:r>
              <a:endParaRPr lang="en-US" dirty="0">
                <a:solidFill>
                  <a:schemeClr val="tx1"/>
                </a:solidFill>
              </a:endParaRPr>
            </a:p>
          </p:txBody>
        </p:sp>
        <p:sp>
          <p:nvSpPr>
            <p:cNvPr id="11" name="Rounded Rectangle 17"/>
            <p:cNvSpPr/>
            <p:nvPr/>
          </p:nvSpPr>
          <p:spPr>
            <a:xfrm>
              <a:off x="1077686" y="4942114"/>
              <a:ext cx="1828800" cy="533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Correlation analysis</a:t>
              </a:r>
              <a:endParaRPr lang="en-US" dirty="0">
                <a:solidFill>
                  <a:schemeClr val="tx1"/>
                </a:solidFill>
              </a:endParaRPr>
            </a:p>
          </p:txBody>
        </p:sp>
        <p:sp>
          <p:nvSpPr>
            <p:cNvPr id="12" name="Down Arrow 18"/>
            <p:cNvSpPr/>
            <p:nvPr/>
          </p:nvSpPr>
          <p:spPr>
            <a:xfrm>
              <a:off x="1725386" y="4457701"/>
              <a:ext cx="533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9"/>
            <p:cNvSpPr/>
            <p:nvPr/>
          </p:nvSpPr>
          <p:spPr>
            <a:xfrm>
              <a:off x="3962400" y="3320144"/>
              <a:ext cx="1828800" cy="533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processing</a:t>
              </a:r>
              <a:endParaRPr lang="en-US" dirty="0">
                <a:solidFill>
                  <a:schemeClr val="tx1"/>
                </a:solidFill>
              </a:endParaRPr>
            </a:p>
          </p:txBody>
        </p:sp>
        <p:sp>
          <p:nvSpPr>
            <p:cNvPr id="14" name="Down Arrow 20"/>
            <p:cNvSpPr/>
            <p:nvPr/>
          </p:nvSpPr>
          <p:spPr>
            <a:xfrm>
              <a:off x="4610100" y="4041323"/>
              <a:ext cx="533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21"/>
            <p:cNvSpPr/>
            <p:nvPr/>
          </p:nvSpPr>
          <p:spPr>
            <a:xfrm>
              <a:off x="3962400" y="4495800"/>
              <a:ext cx="1828800" cy="533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Extract required features</a:t>
              </a:r>
              <a:endParaRPr lang="en-US" dirty="0">
                <a:solidFill>
                  <a:schemeClr val="tx1"/>
                </a:solidFill>
              </a:endParaRPr>
            </a:p>
          </p:txBody>
        </p:sp>
        <p:sp>
          <p:nvSpPr>
            <p:cNvPr id="16" name="Rounded Rectangle 24"/>
            <p:cNvSpPr/>
            <p:nvPr/>
          </p:nvSpPr>
          <p:spPr>
            <a:xfrm>
              <a:off x="6477000" y="4495800"/>
              <a:ext cx="1828800" cy="533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Error analysis</a:t>
              </a:r>
              <a:endParaRPr lang="en-US" dirty="0">
                <a:solidFill>
                  <a:schemeClr val="tx1"/>
                </a:solidFill>
              </a:endParaRPr>
            </a:p>
          </p:txBody>
        </p:sp>
        <p:sp>
          <p:nvSpPr>
            <p:cNvPr id="17" name="Down Arrow 25"/>
            <p:cNvSpPr/>
            <p:nvPr/>
          </p:nvSpPr>
          <p:spPr>
            <a:xfrm>
              <a:off x="1725386" y="5562600"/>
              <a:ext cx="533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Bent Arrow 26"/>
            <p:cNvSpPr/>
            <p:nvPr/>
          </p:nvSpPr>
          <p:spPr>
            <a:xfrm rot="5400000">
              <a:off x="3248027" y="1372966"/>
              <a:ext cx="1657342" cy="2133604"/>
            </a:xfrm>
            <a:prstGeom prst="bentArrow">
              <a:avLst>
                <a:gd name="adj1" fmla="val 12520"/>
                <a:gd name="adj2" fmla="val 14516"/>
                <a:gd name="adj3" fmla="val 25203"/>
                <a:gd name="adj4" fmla="val 448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Down Arrow 27"/>
            <p:cNvSpPr/>
            <p:nvPr/>
          </p:nvSpPr>
          <p:spPr>
            <a:xfrm rot="3288472">
              <a:off x="3181021" y="4831449"/>
              <a:ext cx="381000" cy="1257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Bent-Up Arrow 30"/>
            <p:cNvSpPr/>
            <p:nvPr/>
          </p:nvSpPr>
          <p:spPr>
            <a:xfrm>
              <a:off x="3211286" y="5105400"/>
              <a:ext cx="4572000" cy="1281774"/>
            </a:xfrm>
            <a:prstGeom prst="bentUpArrow">
              <a:avLst>
                <a:gd name="adj1" fmla="val 16415"/>
                <a:gd name="adj2" fmla="val 17781"/>
                <a:gd name="adj3" fmla="val 233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32"/>
            <p:cNvSpPr/>
            <p:nvPr/>
          </p:nvSpPr>
          <p:spPr>
            <a:xfrm>
              <a:off x="685799" y="2405747"/>
              <a:ext cx="2685721" cy="4223653"/>
            </a:xfrm>
            <a:prstGeom prst="roundRect">
              <a:avLst/>
            </a:prstGeom>
            <a:solidFill>
              <a:srgbClr val="92D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33"/>
            <p:cNvSpPr/>
            <p:nvPr/>
          </p:nvSpPr>
          <p:spPr>
            <a:xfrm>
              <a:off x="3791279" y="2666999"/>
              <a:ext cx="4666921" cy="2808515"/>
            </a:xfrm>
            <a:prstGeom prst="roundRect">
              <a:avLst/>
            </a:prstGeom>
            <a:solidFill>
              <a:srgbClr val="00B0F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35"/>
          <p:cNvSpPr txBox="1"/>
          <p:nvPr/>
        </p:nvSpPr>
        <p:spPr>
          <a:xfrm>
            <a:off x="1578930" y="6456573"/>
            <a:ext cx="1077686" cy="369332"/>
          </a:xfrm>
          <a:prstGeom prst="rect">
            <a:avLst/>
          </a:prstGeom>
          <a:noFill/>
        </p:spPr>
        <p:txBody>
          <a:bodyPr wrap="square" rtlCol="0">
            <a:spAutoFit/>
          </a:bodyPr>
          <a:lstStyle/>
          <a:p>
            <a:pPr algn="ctr"/>
            <a:r>
              <a:rPr lang="en-US" dirty="0" smtClean="0"/>
              <a:t>Training</a:t>
            </a:r>
            <a:endParaRPr lang="en-US" dirty="0"/>
          </a:p>
        </p:txBody>
      </p:sp>
      <p:sp>
        <p:nvSpPr>
          <p:cNvPr id="24" name="TextBox 35"/>
          <p:cNvSpPr txBox="1"/>
          <p:nvPr/>
        </p:nvSpPr>
        <p:spPr>
          <a:xfrm>
            <a:off x="5607895" y="5372831"/>
            <a:ext cx="1077686" cy="369332"/>
          </a:xfrm>
          <a:prstGeom prst="rect">
            <a:avLst/>
          </a:prstGeom>
          <a:noFill/>
        </p:spPr>
        <p:txBody>
          <a:bodyPr wrap="square" rtlCol="0">
            <a:spAutoFit/>
          </a:bodyPr>
          <a:lstStyle/>
          <a:p>
            <a:pPr algn="ctr"/>
            <a:r>
              <a:rPr lang="en-US" dirty="0" smtClean="0"/>
              <a:t>Testing</a:t>
            </a:r>
            <a:endParaRPr lang="en-US" dirty="0"/>
          </a:p>
        </p:txBody>
      </p:sp>
    </p:spTree>
    <p:extLst>
      <p:ext uri="{BB962C8B-B14F-4D97-AF65-F5344CB8AC3E}">
        <p14:creationId xmlns:p14="http://schemas.microsoft.com/office/powerpoint/2010/main" val="158046092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 38"/>
          <p:cNvGrpSpPr/>
          <p:nvPr/>
        </p:nvGrpSpPr>
        <p:grpSpPr>
          <a:xfrm>
            <a:off x="798521" y="233635"/>
            <a:ext cx="1330865" cy="4671728"/>
            <a:chOff x="836545" y="153673"/>
            <a:chExt cx="2403163" cy="6570904"/>
          </a:xfrm>
        </p:grpSpPr>
        <p:grpSp>
          <p:nvGrpSpPr>
            <p:cNvPr id="37" name="组 36"/>
            <p:cNvGrpSpPr/>
            <p:nvPr/>
          </p:nvGrpSpPr>
          <p:grpSpPr>
            <a:xfrm>
              <a:off x="1115786" y="363691"/>
              <a:ext cx="1828800" cy="6015981"/>
              <a:chOff x="1115786" y="363691"/>
              <a:chExt cx="1828800" cy="6015981"/>
            </a:xfrm>
          </p:grpSpPr>
          <p:sp>
            <p:nvSpPr>
              <p:cNvPr id="5" name="Rounded Rectangle 4"/>
              <p:cNvSpPr/>
              <p:nvPr/>
            </p:nvSpPr>
            <p:spPr>
              <a:xfrm>
                <a:off x="1115786" y="363691"/>
                <a:ext cx="1828800" cy="533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30 people raw data collection</a:t>
                </a:r>
                <a:endParaRPr lang="en-US" sz="1000" dirty="0">
                  <a:solidFill>
                    <a:schemeClr val="tx1"/>
                  </a:solidFill>
                </a:endParaRPr>
              </a:p>
            </p:txBody>
          </p:sp>
          <p:sp>
            <p:nvSpPr>
              <p:cNvPr id="6" name="Down Arrow 5"/>
              <p:cNvSpPr/>
              <p:nvPr/>
            </p:nvSpPr>
            <p:spPr>
              <a:xfrm>
                <a:off x="1763486" y="1049611"/>
                <a:ext cx="533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7" name="Rounded Rectangle 6"/>
              <p:cNvSpPr/>
              <p:nvPr/>
            </p:nvSpPr>
            <p:spPr>
              <a:xfrm>
                <a:off x="1115786" y="1500153"/>
                <a:ext cx="1828800" cy="533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Data processing</a:t>
                </a:r>
                <a:endParaRPr lang="en-US" sz="1000" dirty="0">
                  <a:solidFill>
                    <a:schemeClr val="tx1"/>
                  </a:solidFill>
                </a:endParaRPr>
              </a:p>
            </p:txBody>
          </p:sp>
          <p:sp>
            <p:nvSpPr>
              <p:cNvPr id="9" name="Rounded Rectangle 8"/>
              <p:cNvSpPr/>
              <p:nvPr/>
            </p:nvSpPr>
            <p:spPr>
              <a:xfrm>
                <a:off x="1115786" y="2609890"/>
                <a:ext cx="1828800" cy="533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Extract statistic features</a:t>
                </a:r>
                <a:endParaRPr lang="en-US" sz="1000" dirty="0">
                  <a:solidFill>
                    <a:schemeClr val="tx1"/>
                  </a:solidFill>
                </a:endParaRPr>
              </a:p>
            </p:txBody>
          </p:sp>
          <p:sp>
            <p:nvSpPr>
              <p:cNvPr id="10" name="Rounded Rectangle 9"/>
              <p:cNvSpPr/>
              <p:nvPr/>
            </p:nvSpPr>
            <p:spPr>
              <a:xfrm>
                <a:off x="1115786" y="5846272"/>
                <a:ext cx="1828800" cy="533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Select classifier</a:t>
                </a:r>
                <a:endParaRPr lang="en-US" sz="1000" dirty="0">
                  <a:solidFill>
                    <a:schemeClr val="tx1"/>
                  </a:solidFill>
                </a:endParaRPr>
              </a:p>
            </p:txBody>
          </p:sp>
          <p:sp>
            <p:nvSpPr>
              <p:cNvPr id="11" name="Rounded Rectangle 17"/>
              <p:cNvSpPr/>
              <p:nvPr/>
            </p:nvSpPr>
            <p:spPr>
              <a:xfrm>
                <a:off x="1115786" y="3809175"/>
                <a:ext cx="1828800" cy="533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Correlation analysis</a:t>
                </a:r>
                <a:endParaRPr lang="en-US" sz="1000" dirty="0">
                  <a:solidFill>
                    <a:schemeClr val="tx1"/>
                  </a:solidFill>
                </a:endParaRPr>
              </a:p>
            </p:txBody>
          </p:sp>
          <p:sp>
            <p:nvSpPr>
              <p:cNvPr id="12" name="Down Arrow 18"/>
              <p:cNvSpPr/>
              <p:nvPr/>
            </p:nvSpPr>
            <p:spPr>
              <a:xfrm>
                <a:off x="1763486" y="3322535"/>
                <a:ext cx="533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2" name="Rounded Rectangle 8"/>
              <p:cNvSpPr/>
              <p:nvPr/>
            </p:nvSpPr>
            <p:spPr>
              <a:xfrm>
                <a:off x="1115786" y="4833255"/>
                <a:ext cx="1828800" cy="533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Decide features</a:t>
                </a:r>
                <a:endParaRPr lang="en-US" sz="1000" dirty="0">
                  <a:solidFill>
                    <a:schemeClr val="tx1"/>
                  </a:solidFill>
                </a:endParaRPr>
              </a:p>
            </p:txBody>
          </p:sp>
          <p:sp>
            <p:nvSpPr>
              <p:cNvPr id="34" name="Down Arrow 18"/>
              <p:cNvSpPr/>
              <p:nvPr/>
            </p:nvSpPr>
            <p:spPr>
              <a:xfrm>
                <a:off x="1763486" y="2174560"/>
                <a:ext cx="533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5" name="Down Arrow 18"/>
              <p:cNvSpPr/>
              <p:nvPr/>
            </p:nvSpPr>
            <p:spPr>
              <a:xfrm>
                <a:off x="1763486" y="4416492"/>
                <a:ext cx="533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6" name="Down Arrow 18"/>
              <p:cNvSpPr/>
              <p:nvPr/>
            </p:nvSpPr>
            <p:spPr>
              <a:xfrm>
                <a:off x="1763486" y="5475106"/>
                <a:ext cx="533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p>
            </p:txBody>
          </p:sp>
        </p:grpSp>
        <p:sp>
          <p:nvSpPr>
            <p:cNvPr id="38" name="圆角矩形 37"/>
            <p:cNvSpPr/>
            <p:nvPr/>
          </p:nvSpPr>
          <p:spPr>
            <a:xfrm>
              <a:off x="836545" y="153673"/>
              <a:ext cx="2403163" cy="6570904"/>
            </a:xfrm>
            <a:prstGeom prst="roundRect">
              <a:avLst/>
            </a:prstGeom>
            <a:solidFill>
              <a:srgbClr val="FF6600">
                <a:alpha val="2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000"/>
            </a:p>
          </p:txBody>
        </p:sp>
      </p:grpSp>
      <p:grpSp>
        <p:nvGrpSpPr>
          <p:cNvPr id="45" name="组 44"/>
          <p:cNvGrpSpPr/>
          <p:nvPr/>
        </p:nvGrpSpPr>
        <p:grpSpPr>
          <a:xfrm>
            <a:off x="2719381" y="233635"/>
            <a:ext cx="1330865" cy="2838724"/>
            <a:chOff x="4487221" y="1125224"/>
            <a:chExt cx="2403163" cy="3992737"/>
          </a:xfrm>
        </p:grpSpPr>
        <p:sp>
          <p:nvSpPr>
            <p:cNvPr id="27" name="Rounded Rectangle 6"/>
            <p:cNvSpPr/>
            <p:nvPr/>
          </p:nvSpPr>
          <p:spPr>
            <a:xfrm>
              <a:off x="4751253" y="2343190"/>
              <a:ext cx="1828800" cy="533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Data processing</a:t>
              </a:r>
              <a:endParaRPr lang="en-US" sz="1000" dirty="0">
                <a:solidFill>
                  <a:schemeClr val="tx1"/>
                </a:solidFill>
              </a:endParaRPr>
            </a:p>
          </p:txBody>
        </p:sp>
        <p:sp>
          <p:nvSpPr>
            <p:cNvPr id="28" name="Rounded Rectangle 8"/>
            <p:cNvSpPr/>
            <p:nvPr/>
          </p:nvSpPr>
          <p:spPr>
            <a:xfrm>
              <a:off x="4751253" y="3356712"/>
              <a:ext cx="1828800" cy="533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Extract statistic features</a:t>
              </a:r>
              <a:endParaRPr lang="en-US" sz="1000" dirty="0">
                <a:solidFill>
                  <a:schemeClr val="tx1"/>
                </a:solidFill>
              </a:endParaRPr>
            </a:p>
          </p:txBody>
        </p:sp>
        <p:sp>
          <p:nvSpPr>
            <p:cNvPr id="29" name="Rounded Rectangle 9"/>
            <p:cNvSpPr/>
            <p:nvPr/>
          </p:nvSpPr>
          <p:spPr>
            <a:xfrm>
              <a:off x="4751253" y="4416492"/>
              <a:ext cx="1828800" cy="533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create classifier</a:t>
              </a:r>
              <a:endParaRPr lang="en-US" sz="1000" dirty="0">
                <a:solidFill>
                  <a:schemeClr val="tx1"/>
                </a:solidFill>
              </a:endParaRPr>
            </a:p>
          </p:txBody>
        </p:sp>
        <p:sp>
          <p:nvSpPr>
            <p:cNvPr id="31" name="Rounded Rectangle 4"/>
            <p:cNvSpPr/>
            <p:nvPr/>
          </p:nvSpPr>
          <p:spPr>
            <a:xfrm>
              <a:off x="4751253" y="1351450"/>
              <a:ext cx="1828800" cy="533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Individual data collection</a:t>
              </a:r>
              <a:endParaRPr lang="en-US" sz="1000" dirty="0">
                <a:solidFill>
                  <a:schemeClr val="tx1"/>
                </a:solidFill>
              </a:endParaRPr>
            </a:p>
          </p:txBody>
        </p:sp>
        <p:sp>
          <p:nvSpPr>
            <p:cNvPr id="40" name="Down Arrow 20"/>
            <p:cNvSpPr/>
            <p:nvPr/>
          </p:nvSpPr>
          <p:spPr>
            <a:xfrm>
              <a:off x="5415346" y="1964810"/>
              <a:ext cx="533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41" name="Down Arrow 20"/>
            <p:cNvSpPr/>
            <p:nvPr/>
          </p:nvSpPr>
          <p:spPr>
            <a:xfrm>
              <a:off x="5415346" y="2990890"/>
              <a:ext cx="533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42" name="Down Arrow 20"/>
            <p:cNvSpPr/>
            <p:nvPr/>
          </p:nvSpPr>
          <p:spPr>
            <a:xfrm>
              <a:off x="5415346" y="4037775"/>
              <a:ext cx="533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44" name="圆角矩形 43"/>
            <p:cNvSpPr/>
            <p:nvPr/>
          </p:nvSpPr>
          <p:spPr>
            <a:xfrm>
              <a:off x="4487221" y="1125224"/>
              <a:ext cx="2403163" cy="3992737"/>
            </a:xfrm>
            <a:prstGeom prst="roundRect">
              <a:avLst/>
            </a:prstGeom>
            <a:solidFill>
              <a:srgbClr val="008000">
                <a:alpha val="2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000"/>
            </a:p>
          </p:txBody>
        </p:sp>
      </p:grpSp>
      <p:grpSp>
        <p:nvGrpSpPr>
          <p:cNvPr id="59" name="组 58"/>
          <p:cNvGrpSpPr/>
          <p:nvPr/>
        </p:nvGrpSpPr>
        <p:grpSpPr>
          <a:xfrm>
            <a:off x="4681515" y="233634"/>
            <a:ext cx="1330865" cy="2370390"/>
            <a:chOff x="6693689" y="747490"/>
            <a:chExt cx="2403163" cy="3334013"/>
          </a:xfrm>
        </p:grpSpPr>
        <p:grpSp>
          <p:nvGrpSpPr>
            <p:cNvPr id="48" name="组 47"/>
            <p:cNvGrpSpPr/>
            <p:nvPr/>
          </p:nvGrpSpPr>
          <p:grpSpPr>
            <a:xfrm>
              <a:off x="7003200" y="1007574"/>
              <a:ext cx="1828800" cy="2848361"/>
              <a:chOff x="7003200" y="1007574"/>
              <a:chExt cx="1828800" cy="2848361"/>
            </a:xfrm>
          </p:grpSpPr>
          <p:grpSp>
            <p:nvGrpSpPr>
              <p:cNvPr id="3" name="组 2"/>
              <p:cNvGrpSpPr/>
              <p:nvPr/>
            </p:nvGrpSpPr>
            <p:grpSpPr>
              <a:xfrm>
                <a:off x="7003200" y="1007574"/>
                <a:ext cx="1828800" cy="1709056"/>
                <a:chOff x="4000500" y="3116076"/>
                <a:chExt cx="1828800" cy="1709056"/>
              </a:xfrm>
            </p:grpSpPr>
            <p:sp>
              <p:nvSpPr>
                <p:cNvPr id="13" name="Rounded Rectangle 19"/>
                <p:cNvSpPr/>
                <p:nvPr/>
              </p:nvSpPr>
              <p:spPr>
                <a:xfrm>
                  <a:off x="4000500" y="3116076"/>
                  <a:ext cx="1828800" cy="533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Data processing</a:t>
                  </a:r>
                  <a:endParaRPr lang="en-US" sz="1000" dirty="0">
                    <a:solidFill>
                      <a:schemeClr val="tx1"/>
                    </a:solidFill>
                  </a:endParaRPr>
                </a:p>
              </p:txBody>
            </p:sp>
            <p:sp>
              <p:nvSpPr>
                <p:cNvPr id="14" name="Down Arrow 20"/>
                <p:cNvSpPr/>
                <p:nvPr/>
              </p:nvSpPr>
              <p:spPr>
                <a:xfrm>
                  <a:off x="4648200" y="3837255"/>
                  <a:ext cx="533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5" name="Rounded Rectangle 21"/>
                <p:cNvSpPr/>
                <p:nvPr/>
              </p:nvSpPr>
              <p:spPr>
                <a:xfrm>
                  <a:off x="4000500" y="4291732"/>
                  <a:ext cx="1828800" cy="533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Extract required features</a:t>
                  </a:r>
                  <a:endParaRPr lang="en-US" sz="1000" dirty="0">
                    <a:solidFill>
                      <a:schemeClr val="tx1"/>
                    </a:solidFill>
                  </a:endParaRPr>
                </a:p>
              </p:txBody>
            </p:sp>
          </p:grpSp>
          <p:sp>
            <p:nvSpPr>
              <p:cNvPr id="46" name="Rounded Rectangle 21"/>
              <p:cNvSpPr/>
              <p:nvPr/>
            </p:nvSpPr>
            <p:spPr>
              <a:xfrm>
                <a:off x="7003200" y="3322535"/>
                <a:ext cx="1828800" cy="533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Feed classifier</a:t>
                </a:r>
                <a:endParaRPr lang="en-US" sz="1000" dirty="0">
                  <a:solidFill>
                    <a:schemeClr val="tx1"/>
                  </a:solidFill>
                </a:endParaRPr>
              </a:p>
            </p:txBody>
          </p:sp>
          <p:sp>
            <p:nvSpPr>
              <p:cNvPr id="47" name="Down Arrow 20"/>
              <p:cNvSpPr/>
              <p:nvPr/>
            </p:nvSpPr>
            <p:spPr>
              <a:xfrm>
                <a:off x="7650900" y="2871872"/>
                <a:ext cx="533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sp>
          <p:nvSpPr>
            <p:cNvPr id="58" name="圆角矩形 57"/>
            <p:cNvSpPr/>
            <p:nvPr/>
          </p:nvSpPr>
          <p:spPr>
            <a:xfrm>
              <a:off x="6693689" y="747490"/>
              <a:ext cx="2403163" cy="3334013"/>
            </a:xfrm>
            <a:prstGeom prst="roundRect">
              <a:avLst/>
            </a:prstGeom>
            <a:solidFill>
              <a:schemeClr val="accent1">
                <a:alpha val="2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000"/>
            </a:p>
          </p:txBody>
        </p:sp>
      </p:grpSp>
      <p:sp>
        <p:nvSpPr>
          <p:cNvPr id="60" name="文本框 59"/>
          <p:cNvSpPr txBox="1"/>
          <p:nvPr/>
        </p:nvSpPr>
        <p:spPr>
          <a:xfrm>
            <a:off x="574093" y="4992364"/>
            <a:ext cx="1859491" cy="246221"/>
          </a:xfrm>
          <a:prstGeom prst="rect">
            <a:avLst/>
          </a:prstGeom>
          <a:noFill/>
        </p:spPr>
        <p:txBody>
          <a:bodyPr wrap="square" rtlCol="0">
            <a:spAutoFit/>
          </a:bodyPr>
          <a:lstStyle/>
          <a:p>
            <a:r>
              <a:rPr kumimoji="1" lang="en-US" altLang="zh-CN" sz="1000" dirty="0" smtClean="0"/>
              <a:t>Step 1: Generate model study</a:t>
            </a:r>
            <a:endParaRPr kumimoji="1" lang="zh-CN" altLang="en-US" sz="1000" dirty="0"/>
          </a:p>
        </p:txBody>
      </p:sp>
      <p:sp>
        <p:nvSpPr>
          <p:cNvPr id="61" name="文本框 60"/>
          <p:cNvSpPr txBox="1"/>
          <p:nvPr/>
        </p:nvSpPr>
        <p:spPr>
          <a:xfrm>
            <a:off x="2533488" y="3176338"/>
            <a:ext cx="1990561" cy="246221"/>
          </a:xfrm>
          <a:prstGeom prst="rect">
            <a:avLst/>
          </a:prstGeom>
          <a:noFill/>
        </p:spPr>
        <p:txBody>
          <a:bodyPr wrap="square" rtlCol="0">
            <a:spAutoFit/>
          </a:bodyPr>
          <a:lstStyle/>
          <a:p>
            <a:r>
              <a:rPr kumimoji="1" lang="en-US" altLang="zh-CN" sz="1000" dirty="0" smtClean="0"/>
              <a:t>Step 2: personal model training</a:t>
            </a:r>
            <a:endParaRPr kumimoji="1" lang="zh-CN" altLang="en-US" sz="1000" dirty="0"/>
          </a:p>
        </p:txBody>
      </p:sp>
      <p:sp>
        <p:nvSpPr>
          <p:cNvPr id="62" name="文本框 61"/>
          <p:cNvSpPr txBox="1"/>
          <p:nvPr/>
        </p:nvSpPr>
        <p:spPr>
          <a:xfrm>
            <a:off x="4377427" y="2706645"/>
            <a:ext cx="1934681" cy="246221"/>
          </a:xfrm>
          <a:prstGeom prst="rect">
            <a:avLst/>
          </a:prstGeom>
          <a:noFill/>
        </p:spPr>
        <p:txBody>
          <a:bodyPr wrap="square" rtlCol="0">
            <a:spAutoFit/>
          </a:bodyPr>
          <a:lstStyle/>
          <a:p>
            <a:r>
              <a:rPr kumimoji="1" lang="en-US" altLang="zh-CN" sz="1000" dirty="0" smtClean="0"/>
              <a:t>Step 3: personal implement</a:t>
            </a:r>
            <a:endParaRPr kumimoji="1" lang="zh-CN" altLang="en-US" sz="1000" dirty="0"/>
          </a:p>
        </p:txBody>
      </p:sp>
      <p:sp>
        <p:nvSpPr>
          <p:cNvPr id="64" name="文本框 63"/>
          <p:cNvSpPr txBox="1"/>
          <p:nvPr/>
        </p:nvSpPr>
        <p:spPr>
          <a:xfrm>
            <a:off x="3815532" y="4280913"/>
            <a:ext cx="5247415" cy="2492990"/>
          </a:xfrm>
          <a:prstGeom prst="rect">
            <a:avLst/>
          </a:prstGeom>
          <a:noFill/>
        </p:spPr>
        <p:txBody>
          <a:bodyPr wrap="square" rtlCol="0">
            <a:spAutoFit/>
          </a:bodyPr>
          <a:lstStyle/>
          <a:p>
            <a:r>
              <a:rPr kumimoji="1" lang="en-US" altLang="zh-CN" sz="1200" dirty="0" smtClean="0"/>
              <a:t>Explanation:</a:t>
            </a:r>
          </a:p>
          <a:p>
            <a:pPr marL="285750" indent="-285750">
              <a:buFont typeface="Arial"/>
              <a:buChar char="•"/>
            </a:pPr>
            <a:r>
              <a:rPr kumimoji="1" lang="en-US" altLang="zh-CN" sz="1200" dirty="0"/>
              <a:t>S</a:t>
            </a:r>
            <a:r>
              <a:rPr kumimoji="1" lang="en-US" altLang="zh-CN" sz="1200" dirty="0" smtClean="0"/>
              <a:t>tep 1 is implemented on the laptop. We collect the raw data from 30 clients, clean and synchronize the data, extract the statistic features. We do the correlation analysis on each feature, to find out which one is significant to each gesture. Based on the features properties, we select a suitable classifier.</a:t>
            </a:r>
          </a:p>
          <a:p>
            <a:pPr marL="285750" indent="-285750">
              <a:buFont typeface="Arial"/>
              <a:buChar char="•"/>
            </a:pPr>
            <a:r>
              <a:rPr kumimoji="1" lang="en-US" altLang="zh-CN" sz="1200" dirty="0" smtClean="0"/>
              <a:t>Step 2 is implemented on wearable device. The user will record the individual data into the wearable device. The device will do the data clean, data synchronize, and extract the significant feature based on step 1 result. Using these features and the classifier we select in step 1, the system will be trained.</a:t>
            </a:r>
          </a:p>
          <a:p>
            <a:pPr marL="285750" indent="-285750">
              <a:buFont typeface="Arial"/>
              <a:buChar char="•"/>
            </a:pPr>
            <a:r>
              <a:rPr kumimoji="1" lang="en-US" altLang="zh-CN" sz="1200" dirty="0" smtClean="0"/>
              <a:t>Step 3 is implemented on wearable device as well. After the wearable system trained, the user’s gesture can be recognized by the wearable device. </a:t>
            </a:r>
          </a:p>
        </p:txBody>
      </p:sp>
    </p:spTree>
    <p:extLst>
      <p:ext uri="{BB962C8B-B14F-4D97-AF65-F5344CB8AC3E}">
        <p14:creationId xmlns:p14="http://schemas.microsoft.com/office/powerpoint/2010/main" val="23461700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4" name="文本框 3"/>
          <p:cNvSpPr txBox="1"/>
          <p:nvPr/>
        </p:nvSpPr>
        <p:spPr>
          <a:xfrm>
            <a:off x="1077373" y="1852557"/>
            <a:ext cx="6200563" cy="2677656"/>
          </a:xfrm>
          <a:prstGeom prst="rect">
            <a:avLst/>
          </a:prstGeom>
          <a:noFill/>
        </p:spPr>
        <p:txBody>
          <a:bodyPr wrap="square" rtlCol="0">
            <a:spAutoFit/>
          </a:bodyPr>
          <a:lstStyle/>
          <a:p>
            <a:r>
              <a:rPr kumimoji="1" lang="en-US" altLang="zh-CN" sz="1400" dirty="0" smtClean="0"/>
              <a:t>Explanation:</a:t>
            </a:r>
          </a:p>
          <a:p>
            <a:pPr marL="285750" indent="-285750">
              <a:buFont typeface="Arial"/>
              <a:buChar char="•"/>
            </a:pPr>
            <a:r>
              <a:rPr kumimoji="1" lang="en-US" altLang="zh-CN" sz="1400" dirty="0"/>
              <a:t>S</a:t>
            </a:r>
            <a:r>
              <a:rPr kumimoji="1" lang="en-US" altLang="zh-CN" sz="1400" dirty="0" smtClean="0"/>
              <a:t>tep 1 is implemented on the laptop. We collect the raw data from 30 clients, clean and synchronize the data, extract the statistic features. We do the correlation analysis on each feature, to find out which one is significant each gesture. Based on the features curve distribution, we select a suitable classifier.</a:t>
            </a:r>
          </a:p>
          <a:p>
            <a:pPr marL="285750" indent="-285750">
              <a:buFont typeface="Arial"/>
              <a:buChar char="•"/>
            </a:pPr>
            <a:r>
              <a:rPr kumimoji="1" lang="en-US" altLang="zh-CN" sz="1400" dirty="0" smtClean="0"/>
              <a:t>Step 2 is implemented on wearable device. The user will record the individual data into the wearable device, the device will do the data clean, data synchronize, and extract the significant feature based on step 1 result. Using these features and the classifier we select in step 1, the system will be trained.</a:t>
            </a:r>
          </a:p>
          <a:p>
            <a:pPr marL="285750" indent="-285750">
              <a:buFont typeface="Arial"/>
              <a:buChar char="•"/>
            </a:pPr>
            <a:r>
              <a:rPr kumimoji="1" lang="en-US" altLang="zh-CN" sz="1400" dirty="0" smtClean="0"/>
              <a:t>Step 3 is implemented on wearable device as well. After the wearable system trained, the user’s gesture can be recognized by the wearable device. </a:t>
            </a:r>
          </a:p>
        </p:txBody>
      </p:sp>
    </p:spTree>
    <p:extLst>
      <p:ext uri="{BB962C8B-B14F-4D97-AF65-F5344CB8AC3E}">
        <p14:creationId xmlns:p14="http://schemas.microsoft.com/office/powerpoint/2010/main" val="1819011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873" y="-22365"/>
            <a:ext cx="8229600" cy="1143000"/>
          </a:xfrm>
        </p:spPr>
        <p:txBody>
          <a:bodyPr/>
          <a:lstStyle/>
          <a:p>
            <a:r>
              <a:rPr kumimoji="1" lang="en-US" altLang="zh-CN" dirty="0" smtClean="0"/>
              <a:t>Data collection</a:t>
            </a:r>
            <a:endParaRPr kumimoji="1" lang="zh-CN" altLang="en-US" dirty="0"/>
          </a:p>
        </p:txBody>
      </p:sp>
      <p:grpSp>
        <p:nvGrpSpPr>
          <p:cNvPr id="28" name="组 27"/>
          <p:cNvGrpSpPr/>
          <p:nvPr/>
        </p:nvGrpSpPr>
        <p:grpSpPr>
          <a:xfrm>
            <a:off x="6376276" y="1619580"/>
            <a:ext cx="2680138" cy="2727996"/>
            <a:chOff x="5803868" y="1543373"/>
            <a:chExt cx="2680138" cy="2727996"/>
          </a:xfrm>
        </p:grpSpPr>
        <p:grpSp>
          <p:nvGrpSpPr>
            <p:cNvPr id="23" name="组 22"/>
            <p:cNvGrpSpPr/>
            <p:nvPr/>
          </p:nvGrpSpPr>
          <p:grpSpPr>
            <a:xfrm>
              <a:off x="5803868" y="1543373"/>
              <a:ext cx="2680138" cy="2727996"/>
              <a:chOff x="2241403" y="1949845"/>
              <a:chExt cx="3638828" cy="3264651"/>
            </a:xfrm>
          </p:grpSpPr>
          <p:pic>
            <p:nvPicPr>
              <p:cNvPr id="18" name="图片 17"/>
              <p:cNvPicPr>
                <a:picLocks noChangeAspect="1"/>
              </p:cNvPicPr>
              <p:nvPr/>
            </p:nvPicPr>
            <p:blipFill>
              <a:blip r:embed="rId2">
                <a:alphaModFix amt="76000"/>
              </a:blip>
              <a:stretch>
                <a:fillRect/>
              </a:stretch>
            </p:blipFill>
            <p:spPr>
              <a:xfrm>
                <a:off x="2736210" y="2565174"/>
                <a:ext cx="2131949" cy="2106867"/>
              </a:xfrm>
              <a:prstGeom prst="rect">
                <a:avLst/>
              </a:prstGeom>
            </p:spPr>
          </p:pic>
          <p:cxnSp>
            <p:nvCxnSpPr>
              <p:cNvPr id="12" name="直线箭头连接符 11"/>
              <p:cNvCxnSpPr/>
              <p:nvPr/>
            </p:nvCxnSpPr>
            <p:spPr>
              <a:xfrm flipH="1" flipV="1">
                <a:off x="3752050" y="1949845"/>
                <a:ext cx="606385" cy="32646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线箭头连接符 13"/>
              <p:cNvCxnSpPr/>
              <p:nvPr/>
            </p:nvCxnSpPr>
            <p:spPr>
              <a:xfrm flipV="1">
                <a:off x="2241403" y="3172063"/>
                <a:ext cx="3288312" cy="823866"/>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6" name="直线箭头连接符 15"/>
              <p:cNvCxnSpPr/>
              <p:nvPr/>
            </p:nvCxnSpPr>
            <p:spPr>
              <a:xfrm flipV="1">
                <a:off x="2241403" y="3355624"/>
                <a:ext cx="3638828" cy="31691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
          <p:nvSpPr>
            <p:cNvPr id="25" name="文本框 24"/>
            <p:cNvSpPr txBox="1"/>
            <p:nvPr/>
          </p:nvSpPr>
          <p:spPr>
            <a:xfrm>
              <a:off x="7750274" y="2294053"/>
              <a:ext cx="287258" cy="369332"/>
            </a:xfrm>
            <a:prstGeom prst="rect">
              <a:avLst/>
            </a:prstGeom>
            <a:noFill/>
          </p:spPr>
          <p:txBody>
            <a:bodyPr wrap="none" rtlCol="0">
              <a:spAutoFit/>
            </a:bodyPr>
            <a:lstStyle/>
            <a:p>
              <a:r>
                <a:rPr kumimoji="1" lang="en-US" altLang="zh-CN" dirty="0" smtClean="0"/>
                <a:t>x</a:t>
              </a:r>
              <a:endParaRPr kumimoji="1" lang="zh-CN" altLang="en-US" dirty="0"/>
            </a:p>
          </p:txBody>
        </p:sp>
        <p:sp>
          <p:nvSpPr>
            <p:cNvPr id="26" name="文本框 25"/>
            <p:cNvSpPr txBox="1"/>
            <p:nvPr/>
          </p:nvSpPr>
          <p:spPr>
            <a:xfrm>
              <a:off x="6573561" y="1606310"/>
              <a:ext cx="289149" cy="369332"/>
            </a:xfrm>
            <a:prstGeom prst="rect">
              <a:avLst/>
            </a:prstGeom>
            <a:noFill/>
          </p:spPr>
          <p:txBody>
            <a:bodyPr wrap="none" rtlCol="0">
              <a:spAutoFit/>
            </a:bodyPr>
            <a:lstStyle/>
            <a:p>
              <a:r>
                <a:rPr kumimoji="1" lang="en-US" altLang="zh-CN" dirty="0"/>
                <a:t>y</a:t>
              </a:r>
              <a:endParaRPr kumimoji="1" lang="zh-CN" altLang="en-US" dirty="0"/>
            </a:p>
          </p:txBody>
        </p:sp>
        <p:sp>
          <p:nvSpPr>
            <p:cNvPr id="27" name="文本框 26"/>
            <p:cNvSpPr txBox="1"/>
            <p:nvPr/>
          </p:nvSpPr>
          <p:spPr>
            <a:xfrm>
              <a:off x="8037532" y="2706579"/>
              <a:ext cx="275849" cy="369332"/>
            </a:xfrm>
            <a:prstGeom prst="rect">
              <a:avLst/>
            </a:prstGeom>
            <a:noFill/>
          </p:spPr>
          <p:txBody>
            <a:bodyPr wrap="none" rtlCol="0">
              <a:spAutoFit/>
            </a:bodyPr>
            <a:lstStyle/>
            <a:p>
              <a:r>
                <a:rPr kumimoji="1" lang="en-US" altLang="zh-CN" dirty="0" smtClean="0"/>
                <a:t>z</a:t>
              </a:r>
              <a:endParaRPr kumimoji="1" lang="zh-CN" altLang="en-US" dirty="0"/>
            </a:p>
          </p:txBody>
        </p:sp>
      </p:grpSp>
      <p:sp>
        <p:nvSpPr>
          <p:cNvPr id="29" name="文本框 28"/>
          <p:cNvSpPr txBox="1"/>
          <p:nvPr/>
        </p:nvSpPr>
        <p:spPr>
          <a:xfrm>
            <a:off x="248338" y="1801360"/>
            <a:ext cx="5740580" cy="2308324"/>
          </a:xfrm>
          <a:prstGeom prst="rect">
            <a:avLst/>
          </a:prstGeom>
          <a:noFill/>
        </p:spPr>
        <p:txBody>
          <a:bodyPr wrap="square" rtlCol="0">
            <a:spAutoFit/>
          </a:bodyPr>
          <a:lstStyle/>
          <a:p>
            <a:pPr marL="285750" indent="-285750">
              <a:buFont typeface="Arial"/>
              <a:buChar char="•"/>
            </a:pPr>
            <a:r>
              <a:rPr kumimoji="1" lang="en-US" altLang="zh-CN" dirty="0" smtClean="0"/>
              <a:t>Linear Accelerometer</a:t>
            </a:r>
          </a:p>
          <a:p>
            <a:pPr marL="742950" lvl="1" indent="-285750">
              <a:buFont typeface="Symbol" charset="2"/>
              <a:buChar char="-"/>
            </a:pPr>
            <a:r>
              <a:rPr kumimoji="1" lang="en-US" altLang="zh-CN" dirty="0" smtClean="0"/>
              <a:t>The linear acceleration sensor provides a three dimensional vector representing acceleration along each device axis, excluding gravity</a:t>
            </a:r>
          </a:p>
          <a:p>
            <a:pPr marL="742950" lvl="1" indent="-285750">
              <a:buFont typeface="Symbol" charset="2"/>
              <a:buChar char="-"/>
            </a:pPr>
            <a:endParaRPr kumimoji="1" lang="en-US" altLang="zh-CN" dirty="0"/>
          </a:p>
          <a:p>
            <a:pPr marL="285750" indent="-285750">
              <a:buFont typeface="Arial"/>
              <a:buChar char="•"/>
            </a:pPr>
            <a:r>
              <a:rPr kumimoji="1" lang="en-US" altLang="zh-CN" dirty="0" smtClean="0"/>
              <a:t>Gyroscope</a:t>
            </a:r>
          </a:p>
          <a:p>
            <a:pPr marL="742950" lvl="1" indent="-285750">
              <a:buFont typeface="Symbol" charset="2"/>
              <a:buChar char="-"/>
            </a:pPr>
            <a:r>
              <a:rPr kumimoji="1" lang="en-US" altLang="zh-CN" dirty="0" smtClean="0"/>
              <a:t>The gyroscope measures the rate of rotation in rad/s (angular speed) around a device’s x, y, and z axis.</a:t>
            </a:r>
          </a:p>
        </p:txBody>
      </p:sp>
    </p:spTree>
    <p:extLst>
      <p:ext uri="{BB962C8B-B14F-4D97-AF65-F5344CB8AC3E}">
        <p14:creationId xmlns:p14="http://schemas.microsoft.com/office/powerpoint/2010/main" val="412818944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200" dirty="0" smtClean="0"/>
              <a:t>Data visualization – double inside</a:t>
            </a:r>
            <a:endParaRPr kumimoji="1" lang="zh-CN" altLang="en-US" sz="3200" dirty="0"/>
          </a:p>
        </p:txBody>
      </p:sp>
      <p:sp>
        <p:nvSpPr>
          <p:cNvPr id="8" name="右箭头 7"/>
          <p:cNvSpPr/>
          <p:nvPr/>
        </p:nvSpPr>
        <p:spPr>
          <a:xfrm>
            <a:off x="3888828" y="2496207"/>
            <a:ext cx="1856827" cy="18393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3802994" y="2254610"/>
            <a:ext cx="2059916" cy="276999"/>
          </a:xfrm>
          <a:prstGeom prst="rect">
            <a:avLst/>
          </a:prstGeom>
        </p:spPr>
        <p:txBody>
          <a:bodyPr wrap="none">
            <a:spAutoFit/>
          </a:bodyPr>
          <a:lstStyle/>
          <a:p>
            <a:r>
              <a:rPr lang="en-US" altLang="zh-CN" sz="1200" i="1" dirty="0" err="1"/>
              <a:t>sqrt</a:t>
            </a:r>
            <a:r>
              <a:rPr lang="en-US" altLang="zh-CN" sz="1200" i="1" dirty="0"/>
              <a:t>(acc_x</a:t>
            </a:r>
            <a:r>
              <a:rPr lang="en-US" altLang="zh-CN" sz="1200" i="1" baseline="30000" dirty="0"/>
              <a:t>2</a:t>
            </a:r>
            <a:r>
              <a:rPr lang="en-US" altLang="zh-CN" sz="1200" i="1" dirty="0"/>
              <a:t> + </a:t>
            </a:r>
            <a:r>
              <a:rPr lang="en-US" altLang="zh-CN" sz="1200" i="1" dirty="0" err="1"/>
              <a:t>acc_y</a:t>
            </a:r>
            <a:r>
              <a:rPr lang="en-US" altLang="zh-CN" sz="1200" i="1" dirty="0"/>
              <a:t> </a:t>
            </a:r>
            <a:r>
              <a:rPr lang="en-US" altLang="zh-CN" sz="1200" i="1" baseline="30000" dirty="0"/>
              <a:t>2</a:t>
            </a:r>
            <a:r>
              <a:rPr lang="en-US" altLang="zh-CN" sz="1200" i="1" dirty="0"/>
              <a:t> + acc_z</a:t>
            </a:r>
            <a:r>
              <a:rPr lang="en-US" altLang="zh-CN" sz="1200" i="1" baseline="30000" dirty="0"/>
              <a:t>2</a:t>
            </a:r>
            <a:r>
              <a:rPr lang="en-US" altLang="zh-CN" sz="1200" i="1" dirty="0"/>
              <a:t>)</a:t>
            </a:r>
            <a:r>
              <a:rPr lang="en-US" altLang="zh-CN" sz="1200" dirty="0" smtClean="0">
                <a:effectLst/>
              </a:rPr>
              <a:t> </a:t>
            </a:r>
            <a:endParaRPr lang="zh-CN" altLang="en-US" sz="1200" dirty="0"/>
          </a:p>
        </p:txBody>
      </p:sp>
      <p:sp>
        <p:nvSpPr>
          <p:cNvPr id="10" name="右箭头 9"/>
          <p:cNvSpPr/>
          <p:nvPr/>
        </p:nvSpPr>
        <p:spPr>
          <a:xfrm>
            <a:off x="3888828" y="4995917"/>
            <a:ext cx="1856827" cy="18393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3822958" y="4757456"/>
            <a:ext cx="2080655" cy="276999"/>
          </a:xfrm>
          <a:prstGeom prst="rect">
            <a:avLst/>
          </a:prstGeom>
        </p:spPr>
        <p:txBody>
          <a:bodyPr wrap="none">
            <a:spAutoFit/>
          </a:bodyPr>
          <a:lstStyle/>
          <a:p>
            <a:r>
              <a:rPr lang="en-US" altLang="zh-CN" sz="1200" i="1" dirty="0" err="1" smtClean="0"/>
              <a:t>Sqrt</a:t>
            </a:r>
            <a:r>
              <a:rPr lang="en-US" altLang="zh-CN" sz="1200" i="1" dirty="0" smtClean="0"/>
              <a:t>(gro_x</a:t>
            </a:r>
            <a:r>
              <a:rPr lang="en-US" altLang="zh-CN" sz="1200" i="1" baseline="30000" dirty="0" smtClean="0"/>
              <a:t>2</a:t>
            </a:r>
            <a:r>
              <a:rPr lang="en-US" altLang="zh-CN" sz="1200" i="1" dirty="0" smtClean="0"/>
              <a:t> </a:t>
            </a:r>
            <a:r>
              <a:rPr lang="en-US" altLang="zh-CN" sz="1200" i="1" dirty="0"/>
              <a:t>+ </a:t>
            </a:r>
            <a:r>
              <a:rPr lang="en-US" altLang="zh-CN" sz="1200" i="1" dirty="0" err="1" smtClean="0"/>
              <a:t>gro_y</a:t>
            </a:r>
            <a:r>
              <a:rPr lang="en-US" altLang="zh-CN" sz="1200" i="1" dirty="0" smtClean="0"/>
              <a:t> </a:t>
            </a:r>
            <a:r>
              <a:rPr lang="en-US" altLang="zh-CN" sz="1200" i="1" baseline="30000" dirty="0"/>
              <a:t>2</a:t>
            </a:r>
            <a:r>
              <a:rPr lang="en-US" altLang="zh-CN" sz="1200" i="1" dirty="0"/>
              <a:t> + </a:t>
            </a:r>
            <a:r>
              <a:rPr lang="en-US" altLang="zh-CN" sz="1200" i="1" dirty="0" smtClean="0"/>
              <a:t>gro_z</a:t>
            </a:r>
            <a:r>
              <a:rPr lang="en-US" altLang="zh-CN" sz="1200" i="1" baseline="30000" dirty="0" smtClean="0"/>
              <a:t>2</a:t>
            </a:r>
            <a:r>
              <a:rPr lang="en-US" altLang="zh-CN" sz="1200" i="1" dirty="0"/>
              <a:t>)</a:t>
            </a:r>
            <a:r>
              <a:rPr lang="en-US" altLang="zh-CN" sz="1200" dirty="0" smtClean="0">
                <a:effectLst/>
              </a:rPr>
              <a:t> </a:t>
            </a:r>
            <a:endParaRPr lang="zh-CN" altLang="en-US" sz="1200" dirty="0"/>
          </a:p>
        </p:txBody>
      </p:sp>
      <p:sp>
        <p:nvSpPr>
          <p:cNvPr id="12" name="文本框 11"/>
          <p:cNvSpPr txBox="1"/>
          <p:nvPr/>
        </p:nvSpPr>
        <p:spPr>
          <a:xfrm>
            <a:off x="6770414" y="3621252"/>
            <a:ext cx="1488964" cy="276999"/>
          </a:xfrm>
          <a:prstGeom prst="rect">
            <a:avLst/>
          </a:prstGeom>
          <a:noFill/>
        </p:spPr>
        <p:txBody>
          <a:bodyPr wrap="square" rtlCol="0">
            <a:spAutoFit/>
          </a:bodyPr>
          <a:lstStyle/>
          <a:p>
            <a:r>
              <a:rPr kumimoji="1" lang="en-US" altLang="zh-CN" sz="1200" dirty="0" err="1"/>
              <a:t>a</a:t>
            </a:r>
            <a:r>
              <a:rPr kumimoji="1" lang="en-US" altLang="zh-CN" sz="1200" dirty="0" err="1" smtClean="0"/>
              <a:t>cc</a:t>
            </a:r>
            <a:r>
              <a:rPr kumimoji="1" lang="en-US" altLang="zh-CN" sz="1200" dirty="0" smtClean="0"/>
              <a:t> magnitude</a:t>
            </a:r>
            <a:endParaRPr kumimoji="1" lang="zh-CN" altLang="en-US" sz="1200" dirty="0"/>
          </a:p>
        </p:txBody>
      </p:sp>
      <p:sp>
        <p:nvSpPr>
          <p:cNvPr id="13" name="文本框 12"/>
          <p:cNvSpPr txBox="1"/>
          <p:nvPr/>
        </p:nvSpPr>
        <p:spPr>
          <a:xfrm>
            <a:off x="6770414" y="6242269"/>
            <a:ext cx="1488964" cy="276999"/>
          </a:xfrm>
          <a:prstGeom prst="rect">
            <a:avLst/>
          </a:prstGeom>
          <a:noFill/>
        </p:spPr>
        <p:txBody>
          <a:bodyPr wrap="square" rtlCol="0">
            <a:spAutoFit/>
          </a:bodyPr>
          <a:lstStyle/>
          <a:p>
            <a:r>
              <a:rPr kumimoji="1" lang="en-US" altLang="zh-CN" sz="1200" dirty="0" err="1" smtClean="0"/>
              <a:t>gro</a:t>
            </a:r>
            <a:r>
              <a:rPr kumimoji="1" lang="en-US" altLang="zh-CN" sz="1200" dirty="0" smtClean="0"/>
              <a:t> magnitude</a:t>
            </a:r>
            <a:endParaRPr kumimoji="1" lang="zh-CN" altLang="en-US" sz="1200" dirty="0"/>
          </a:p>
        </p:txBody>
      </p:sp>
      <p:pic>
        <p:nvPicPr>
          <p:cNvPr id="14" name="图片 13"/>
          <p:cNvPicPr>
            <a:picLocks noChangeAspect="1"/>
          </p:cNvPicPr>
          <p:nvPr/>
        </p:nvPicPr>
        <p:blipFill>
          <a:blip r:embed="rId2"/>
          <a:stretch>
            <a:fillRect/>
          </a:stretch>
        </p:blipFill>
        <p:spPr>
          <a:xfrm>
            <a:off x="5817477" y="4247931"/>
            <a:ext cx="3199871" cy="1994338"/>
          </a:xfrm>
          <a:prstGeom prst="rect">
            <a:avLst/>
          </a:prstGeom>
        </p:spPr>
      </p:pic>
      <p:pic>
        <p:nvPicPr>
          <p:cNvPr id="3" name="图片 2"/>
          <p:cNvPicPr>
            <a:picLocks noChangeAspect="1"/>
          </p:cNvPicPr>
          <p:nvPr/>
        </p:nvPicPr>
        <p:blipFill>
          <a:blip r:embed="rId3"/>
          <a:stretch>
            <a:fillRect/>
          </a:stretch>
        </p:blipFill>
        <p:spPr>
          <a:xfrm>
            <a:off x="5817477" y="1436383"/>
            <a:ext cx="3199871" cy="2242780"/>
          </a:xfrm>
          <a:prstGeom prst="rect">
            <a:avLst/>
          </a:prstGeom>
        </p:spPr>
      </p:pic>
      <p:pic>
        <p:nvPicPr>
          <p:cNvPr id="15" name="图片 14"/>
          <p:cNvPicPr>
            <a:picLocks noChangeAspect="1"/>
          </p:cNvPicPr>
          <p:nvPr/>
        </p:nvPicPr>
        <p:blipFill>
          <a:blip r:embed="rId4"/>
          <a:stretch>
            <a:fillRect/>
          </a:stretch>
        </p:blipFill>
        <p:spPr>
          <a:xfrm>
            <a:off x="133132" y="1597805"/>
            <a:ext cx="3595906" cy="2242780"/>
          </a:xfrm>
          <a:prstGeom prst="rect">
            <a:avLst/>
          </a:prstGeom>
        </p:spPr>
      </p:pic>
      <p:pic>
        <p:nvPicPr>
          <p:cNvPr id="16" name="图片 15"/>
          <p:cNvPicPr>
            <a:picLocks noChangeAspect="1"/>
          </p:cNvPicPr>
          <p:nvPr/>
        </p:nvPicPr>
        <p:blipFill>
          <a:blip r:embed="rId5"/>
          <a:stretch>
            <a:fillRect/>
          </a:stretch>
        </p:blipFill>
        <p:spPr>
          <a:xfrm>
            <a:off x="133132" y="4241383"/>
            <a:ext cx="3595906" cy="2277885"/>
          </a:xfrm>
          <a:prstGeom prst="rect">
            <a:avLst/>
          </a:prstGeom>
        </p:spPr>
      </p:pic>
    </p:spTree>
    <p:extLst>
      <p:ext uri="{BB962C8B-B14F-4D97-AF65-F5344CB8AC3E}">
        <p14:creationId xmlns:p14="http://schemas.microsoft.com/office/powerpoint/2010/main" val="151924445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875862"/>
          </a:xfrm>
        </p:spPr>
        <p:txBody>
          <a:bodyPr>
            <a:normAutofit/>
          </a:bodyPr>
          <a:lstStyle/>
          <a:p>
            <a:r>
              <a:rPr kumimoji="1" lang="en-US" altLang="zh-CN" sz="3600" dirty="0"/>
              <a:t>R</a:t>
            </a:r>
            <a:r>
              <a:rPr kumimoji="1" lang="en-US" altLang="zh-CN" sz="3600" dirty="0" smtClean="0"/>
              <a:t>elative angular speed</a:t>
            </a:r>
            <a:endParaRPr kumimoji="1" lang="zh-CN" altLang="en-US" sz="3600" dirty="0"/>
          </a:p>
        </p:txBody>
      </p:sp>
      <p:sp>
        <p:nvSpPr>
          <p:cNvPr id="3" name="内容占位符 2"/>
          <p:cNvSpPr>
            <a:spLocks noGrp="1"/>
          </p:cNvSpPr>
          <p:nvPr>
            <p:ph idx="1"/>
          </p:nvPr>
        </p:nvSpPr>
        <p:spPr>
          <a:xfrm>
            <a:off x="395890" y="864482"/>
            <a:ext cx="8229600" cy="4525963"/>
          </a:xfrm>
        </p:spPr>
        <p:txBody>
          <a:bodyPr>
            <a:normAutofit/>
          </a:bodyPr>
          <a:lstStyle/>
          <a:p>
            <a:r>
              <a:rPr kumimoji="1" lang="en-US" altLang="zh-CN" sz="2400" dirty="0" smtClean="0"/>
              <a:t>Define:</a:t>
            </a:r>
          </a:p>
          <a:p>
            <a:pPr lvl="1"/>
            <a:r>
              <a:rPr kumimoji="1" lang="en-US" altLang="zh-CN" sz="1800" dirty="0" smtClean="0"/>
              <a:t>Set the angular speed magnitude at the first point as the speed reference value, label as </a:t>
            </a:r>
            <a:r>
              <a:rPr kumimoji="1" lang="en-US" altLang="zh-CN" sz="1800" i="1" dirty="0"/>
              <a:t>a</a:t>
            </a:r>
            <a:r>
              <a:rPr kumimoji="1" lang="en-US" altLang="zh-CN" sz="1800" i="1" dirty="0" smtClean="0"/>
              <a:t>s</a:t>
            </a:r>
            <a:r>
              <a:rPr kumimoji="1" lang="en-US" altLang="zh-CN" sz="1800" i="1" baseline="-25000" dirty="0" smtClean="0"/>
              <a:t>0</a:t>
            </a:r>
          </a:p>
          <a:p>
            <a:pPr lvl="1"/>
            <a:r>
              <a:rPr kumimoji="1" lang="en-US" altLang="zh-CN" sz="1800" dirty="0" smtClean="0"/>
              <a:t>Label the relative angular speed at n</a:t>
            </a:r>
            <a:r>
              <a:rPr kumimoji="1" lang="en-US" altLang="zh-CN" sz="1800" baseline="30000" dirty="0" smtClean="0"/>
              <a:t>th </a:t>
            </a:r>
            <a:r>
              <a:rPr kumimoji="1" lang="en-US" altLang="zh-CN" sz="1800" dirty="0" smtClean="0"/>
              <a:t>point as </a:t>
            </a:r>
            <a:r>
              <a:rPr kumimoji="1" lang="en-US" altLang="zh-CN" sz="1800" i="1" dirty="0" err="1" smtClean="0"/>
              <a:t>rAs</a:t>
            </a:r>
            <a:r>
              <a:rPr kumimoji="1" lang="en-US" altLang="zh-CN" sz="1800" i="1" baseline="-25000" dirty="0" err="1" smtClean="0"/>
              <a:t>n</a:t>
            </a:r>
            <a:r>
              <a:rPr kumimoji="1" lang="en-US" altLang="zh-CN" sz="1800" dirty="0"/>
              <a:t>.</a:t>
            </a:r>
            <a:r>
              <a:rPr kumimoji="1" lang="en-US" altLang="zh-CN" sz="1800" dirty="0" smtClean="0"/>
              <a:t> Label the angular speed magnitude at n</a:t>
            </a:r>
            <a:r>
              <a:rPr kumimoji="1" lang="en-US" altLang="zh-CN" sz="1800" baseline="30000" dirty="0" smtClean="0"/>
              <a:t>th</a:t>
            </a:r>
            <a:r>
              <a:rPr kumimoji="1" lang="en-US" altLang="zh-CN" sz="1800" dirty="0" smtClean="0"/>
              <a:t> point as </a:t>
            </a:r>
            <a:r>
              <a:rPr kumimoji="1" lang="en-US" altLang="zh-CN" sz="1800" i="1" dirty="0" err="1" smtClean="0"/>
              <a:t>as</a:t>
            </a:r>
            <a:r>
              <a:rPr kumimoji="1" lang="en-US" altLang="zh-CN" sz="1800" i="1" baseline="-25000" dirty="0" err="1" smtClean="0"/>
              <a:t>n</a:t>
            </a:r>
            <a:endParaRPr kumimoji="1" lang="en-US" altLang="zh-CN" sz="1800" i="1" dirty="0" smtClean="0"/>
          </a:p>
          <a:p>
            <a:pPr marL="457200" lvl="1" indent="0">
              <a:buNone/>
            </a:pPr>
            <a:r>
              <a:rPr kumimoji="1" lang="en-US" altLang="zh-CN" sz="1800" i="1" dirty="0" smtClean="0"/>
              <a:t>						</a:t>
            </a:r>
            <a:r>
              <a:rPr kumimoji="1" lang="en-US" altLang="zh-CN" sz="1800" i="1" dirty="0" err="1" smtClean="0"/>
              <a:t>rAs</a:t>
            </a:r>
            <a:r>
              <a:rPr kumimoji="1" lang="en-US" altLang="zh-CN" sz="1800" i="1" baseline="-25000" dirty="0" err="1" smtClean="0"/>
              <a:t>n</a:t>
            </a:r>
            <a:r>
              <a:rPr kumimoji="1" lang="en-US" altLang="zh-CN" sz="1800" i="1" baseline="-25000" dirty="0" smtClean="0"/>
              <a:t> </a:t>
            </a:r>
            <a:r>
              <a:rPr kumimoji="1" lang="en-US" altLang="zh-CN" sz="1800" i="1" dirty="0" smtClean="0"/>
              <a:t>= </a:t>
            </a:r>
            <a:r>
              <a:rPr kumimoji="1" lang="en-US" altLang="zh-CN" sz="1800" i="1" dirty="0" err="1" smtClean="0"/>
              <a:t>as</a:t>
            </a:r>
            <a:r>
              <a:rPr kumimoji="1" lang="en-US" altLang="zh-CN" sz="1800" i="1" baseline="-25000" dirty="0" err="1" smtClean="0"/>
              <a:t>n</a:t>
            </a:r>
            <a:r>
              <a:rPr kumimoji="1" lang="en-US" altLang="zh-CN" sz="1800" i="1" dirty="0"/>
              <a:t> </a:t>
            </a:r>
            <a:r>
              <a:rPr kumimoji="1" lang="en-US" altLang="zh-CN" sz="1800" i="1" dirty="0" smtClean="0"/>
              <a:t>– as</a:t>
            </a:r>
            <a:r>
              <a:rPr kumimoji="1" lang="en-US" altLang="zh-CN" sz="1800" i="1" baseline="-25000" dirty="0" smtClean="0"/>
              <a:t>0</a:t>
            </a:r>
            <a:endParaRPr kumimoji="1" lang="en-US" altLang="zh-CN" sz="1800" baseline="-25000" dirty="0" smtClean="0"/>
          </a:p>
          <a:p>
            <a:r>
              <a:rPr kumimoji="1" lang="en-US" altLang="zh-CN" sz="2400" dirty="0" smtClean="0"/>
              <a:t>Formula: </a:t>
            </a:r>
          </a:p>
          <a:p>
            <a:pPr lvl="1"/>
            <a:r>
              <a:rPr lang="en-US" altLang="zh-CN" sz="1600" dirty="0" err="1"/>
              <a:t>a</a:t>
            </a:r>
            <a:r>
              <a:rPr lang="en-US" altLang="zh-CN" sz="1600" dirty="0" err="1" smtClean="0"/>
              <a:t>s</a:t>
            </a:r>
            <a:r>
              <a:rPr lang="en-US" altLang="zh-CN" sz="1600" baseline="-25000" dirty="0" err="1" smtClean="0"/>
              <a:t>last</a:t>
            </a:r>
            <a:r>
              <a:rPr lang="en-US" altLang="zh-CN" sz="1600" dirty="0" smtClean="0"/>
              <a:t> = </a:t>
            </a:r>
            <a:r>
              <a:rPr lang="en-US" altLang="zh-CN" sz="1600" dirty="0" err="1" smtClean="0"/>
              <a:t>as</a:t>
            </a:r>
            <a:r>
              <a:rPr lang="en-US" altLang="zh-CN" sz="1600" baseline="-25000" dirty="0" err="1" smtClean="0"/>
              <a:t>current</a:t>
            </a:r>
            <a:endParaRPr lang="en-US" altLang="zh-CN" sz="1600" dirty="0" smtClean="0"/>
          </a:p>
          <a:p>
            <a:pPr lvl="1"/>
            <a:r>
              <a:rPr lang="en-US" altLang="zh-CN" sz="1600" dirty="0" err="1" smtClean="0"/>
              <a:t>as</a:t>
            </a:r>
            <a:r>
              <a:rPr lang="en-US" altLang="zh-CN" sz="1600" baseline="-25000" dirty="0" err="1" smtClean="0"/>
              <a:t>current</a:t>
            </a:r>
            <a:r>
              <a:rPr lang="en-US" altLang="zh-CN" sz="1600" dirty="0" smtClean="0"/>
              <a:t>= </a:t>
            </a:r>
            <a:r>
              <a:rPr lang="en-US" altLang="zh-CN" sz="1600" i="1" dirty="0" err="1"/>
              <a:t>s</a:t>
            </a:r>
            <a:r>
              <a:rPr lang="en-US" altLang="zh-CN" sz="1600" i="1" dirty="0" err="1" smtClean="0"/>
              <a:t>qrt</a:t>
            </a:r>
            <a:r>
              <a:rPr lang="en-US" altLang="zh-CN" sz="1600" i="1" dirty="0" smtClean="0"/>
              <a:t>(gro_x</a:t>
            </a:r>
            <a:r>
              <a:rPr lang="en-US" altLang="zh-CN" sz="1600" i="1" baseline="30000" dirty="0" smtClean="0"/>
              <a:t>2</a:t>
            </a:r>
            <a:r>
              <a:rPr lang="en-US" altLang="zh-CN" sz="1600" i="1" dirty="0" smtClean="0"/>
              <a:t> + </a:t>
            </a:r>
            <a:r>
              <a:rPr lang="en-US" altLang="zh-CN" sz="1600" i="1" dirty="0" err="1" smtClean="0"/>
              <a:t>gro_y</a:t>
            </a:r>
            <a:r>
              <a:rPr lang="en-US" altLang="zh-CN" sz="1600" i="1" dirty="0" smtClean="0"/>
              <a:t> </a:t>
            </a:r>
            <a:r>
              <a:rPr lang="en-US" altLang="zh-CN" sz="1600" i="1" baseline="30000" dirty="0" smtClean="0"/>
              <a:t>2</a:t>
            </a:r>
            <a:r>
              <a:rPr lang="en-US" altLang="zh-CN" sz="1600" i="1" dirty="0" smtClean="0"/>
              <a:t> + gro_z</a:t>
            </a:r>
            <a:r>
              <a:rPr lang="en-US" altLang="zh-CN" sz="1600" i="1" baseline="30000" dirty="0" smtClean="0"/>
              <a:t>2</a:t>
            </a:r>
            <a:r>
              <a:rPr lang="en-US" altLang="zh-CN" sz="1600" i="1" dirty="0" smtClean="0"/>
              <a:t>)</a:t>
            </a:r>
            <a:r>
              <a:rPr lang="en-US" altLang="zh-CN" sz="1600" dirty="0" smtClean="0">
                <a:effectLst/>
              </a:rPr>
              <a:t> </a:t>
            </a:r>
            <a:endParaRPr lang="en-US" altLang="zh-CN" sz="1600" dirty="0" smtClean="0"/>
          </a:p>
          <a:p>
            <a:pPr lvl="1"/>
            <a:r>
              <a:rPr lang="en-US" altLang="zh-CN" sz="1600" i="1" dirty="0" smtClean="0"/>
              <a:t>delta = </a:t>
            </a:r>
            <a:r>
              <a:rPr lang="en-US" altLang="zh-CN" sz="1600" dirty="0" err="1" smtClean="0"/>
              <a:t>as</a:t>
            </a:r>
            <a:r>
              <a:rPr lang="en-US" altLang="zh-CN" sz="1600" baseline="-25000" dirty="0" err="1" smtClean="0"/>
              <a:t>current</a:t>
            </a:r>
            <a:r>
              <a:rPr lang="en-US" altLang="zh-CN" sz="1600" i="1" dirty="0" smtClean="0"/>
              <a:t>- </a:t>
            </a:r>
            <a:r>
              <a:rPr lang="en-US" altLang="zh-CN" sz="1600" dirty="0" err="1" smtClean="0"/>
              <a:t>as</a:t>
            </a:r>
            <a:r>
              <a:rPr lang="en-US" altLang="zh-CN" sz="1600" baseline="-25000" dirty="0" err="1" smtClean="0"/>
              <a:t>last</a:t>
            </a:r>
            <a:r>
              <a:rPr lang="en-US" altLang="zh-CN" sz="1600" dirty="0" smtClean="0"/>
              <a:t> </a:t>
            </a:r>
            <a:endParaRPr lang="en-US" altLang="zh-CN" sz="1600" i="1" dirty="0" smtClean="0"/>
          </a:p>
          <a:p>
            <a:pPr lvl="1"/>
            <a:r>
              <a:rPr kumimoji="1" lang="en-US" altLang="zh-CN" sz="1600" i="1" dirty="0" err="1" smtClean="0"/>
              <a:t>rAs</a:t>
            </a:r>
            <a:r>
              <a:rPr kumimoji="1" lang="en-US" altLang="zh-CN" sz="1600" i="1" baseline="-25000" dirty="0" err="1" smtClean="0"/>
              <a:t>n</a:t>
            </a:r>
            <a:r>
              <a:rPr kumimoji="1" lang="en-US" altLang="zh-CN" sz="1600" i="1" baseline="-25000" dirty="0" smtClean="0"/>
              <a:t> </a:t>
            </a:r>
            <a:r>
              <a:rPr lang="en-US" altLang="zh-CN" sz="1600" i="1" dirty="0" smtClean="0"/>
              <a:t>= </a:t>
            </a:r>
            <a:r>
              <a:rPr kumimoji="1" lang="en-US" altLang="zh-CN" sz="1600" i="1" dirty="0" smtClean="0"/>
              <a:t>rAs</a:t>
            </a:r>
            <a:r>
              <a:rPr kumimoji="1" lang="en-US" altLang="zh-CN" sz="1600" i="1" baseline="-25000" dirty="0" smtClean="0"/>
              <a:t>n-1 </a:t>
            </a:r>
            <a:r>
              <a:rPr lang="en-US" altLang="zh-CN" sz="1600" i="1" dirty="0" smtClean="0"/>
              <a:t>* 0.9 + delta</a:t>
            </a:r>
            <a:endParaRPr kumimoji="1" lang="zh-CN" altLang="en-US" sz="1600" dirty="0" smtClean="0"/>
          </a:p>
          <a:p>
            <a:endParaRPr kumimoji="1" lang="zh-CN" altLang="en-US" dirty="0"/>
          </a:p>
        </p:txBody>
      </p:sp>
      <p:sp>
        <p:nvSpPr>
          <p:cNvPr id="8" name="右箭头 7"/>
          <p:cNvSpPr/>
          <p:nvPr/>
        </p:nvSpPr>
        <p:spPr>
          <a:xfrm>
            <a:off x="3897590" y="5390445"/>
            <a:ext cx="832069" cy="31141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9" name="图片 8"/>
          <p:cNvPicPr>
            <a:picLocks noChangeAspect="1"/>
          </p:cNvPicPr>
          <p:nvPr/>
        </p:nvPicPr>
        <p:blipFill>
          <a:blip r:embed="rId2"/>
          <a:stretch>
            <a:fillRect/>
          </a:stretch>
        </p:blipFill>
        <p:spPr>
          <a:xfrm>
            <a:off x="395890" y="4571610"/>
            <a:ext cx="3352800" cy="2089652"/>
          </a:xfrm>
          <a:prstGeom prst="rect">
            <a:avLst/>
          </a:prstGeom>
        </p:spPr>
      </p:pic>
      <p:pic>
        <p:nvPicPr>
          <p:cNvPr id="11" name="图片 10"/>
          <p:cNvPicPr>
            <a:picLocks noChangeAspect="1"/>
          </p:cNvPicPr>
          <p:nvPr/>
        </p:nvPicPr>
        <p:blipFill>
          <a:blip r:embed="rId3"/>
          <a:stretch>
            <a:fillRect/>
          </a:stretch>
        </p:blipFill>
        <p:spPr>
          <a:xfrm>
            <a:off x="4885262" y="4571610"/>
            <a:ext cx="3593084" cy="2094129"/>
          </a:xfrm>
          <a:prstGeom prst="rect">
            <a:avLst/>
          </a:prstGeom>
        </p:spPr>
      </p:pic>
      <p:sp>
        <p:nvSpPr>
          <p:cNvPr id="4" name="文本框 3"/>
          <p:cNvSpPr txBox="1"/>
          <p:nvPr/>
        </p:nvSpPr>
        <p:spPr>
          <a:xfrm>
            <a:off x="2507625" y="4620423"/>
            <a:ext cx="1340069" cy="430887"/>
          </a:xfrm>
          <a:prstGeom prst="rect">
            <a:avLst/>
          </a:prstGeom>
          <a:noFill/>
        </p:spPr>
        <p:txBody>
          <a:bodyPr wrap="square" rtlCol="0">
            <a:spAutoFit/>
          </a:bodyPr>
          <a:lstStyle/>
          <a:p>
            <a:r>
              <a:rPr kumimoji="1" lang="en-US" altLang="zh-CN" sz="1100" dirty="0" smtClean="0"/>
              <a:t>Double inside </a:t>
            </a:r>
            <a:r>
              <a:rPr kumimoji="1" lang="en-US" altLang="zh-CN" sz="1100" dirty="0" err="1" smtClean="0"/>
              <a:t>gro_magnitude</a:t>
            </a:r>
            <a:endParaRPr kumimoji="1" lang="zh-CN" altLang="en-US" sz="1100" dirty="0"/>
          </a:p>
        </p:txBody>
      </p:sp>
      <p:sp>
        <p:nvSpPr>
          <p:cNvPr id="10" name="文本框 9"/>
          <p:cNvSpPr txBox="1"/>
          <p:nvPr/>
        </p:nvSpPr>
        <p:spPr>
          <a:xfrm>
            <a:off x="7001642" y="4673563"/>
            <a:ext cx="1340069" cy="261610"/>
          </a:xfrm>
          <a:prstGeom prst="rect">
            <a:avLst/>
          </a:prstGeom>
          <a:noFill/>
        </p:spPr>
        <p:txBody>
          <a:bodyPr wrap="square" rtlCol="0">
            <a:spAutoFit/>
          </a:bodyPr>
          <a:lstStyle/>
          <a:p>
            <a:r>
              <a:rPr kumimoji="1" lang="en-US" altLang="zh-CN" sz="1100" dirty="0" smtClean="0"/>
              <a:t>Double inside </a:t>
            </a:r>
            <a:r>
              <a:rPr kumimoji="1" lang="en-US" altLang="zh-CN" sz="1100" dirty="0" err="1" smtClean="0"/>
              <a:t>rAs</a:t>
            </a:r>
            <a:endParaRPr kumimoji="1" lang="zh-CN" altLang="en-US" sz="1100" dirty="0"/>
          </a:p>
        </p:txBody>
      </p:sp>
    </p:spTree>
    <p:extLst>
      <p:ext uri="{BB962C8B-B14F-4D97-AF65-F5344CB8AC3E}">
        <p14:creationId xmlns:p14="http://schemas.microsoft.com/office/powerpoint/2010/main" val="29023665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t>Plot of relative angle speed</a:t>
            </a:r>
            <a:endParaRPr kumimoji="1" lang="zh-CN" altLang="en-US" dirty="0"/>
          </a:p>
        </p:txBody>
      </p:sp>
      <p:grpSp>
        <p:nvGrpSpPr>
          <p:cNvPr id="13" name="组 12"/>
          <p:cNvGrpSpPr/>
          <p:nvPr/>
        </p:nvGrpSpPr>
        <p:grpSpPr>
          <a:xfrm>
            <a:off x="407719" y="4192657"/>
            <a:ext cx="4003530" cy="2457997"/>
            <a:chOff x="4683270" y="1417638"/>
            <a:chExt cx="4003530" cy="2457997"/>
          </a:xfrm>
        </p:grpSpPr>
        <p:pic>
          <p:nvPicPr>
            <p:cNvPr id="5" name="图片 4"/>
            <p:cNvPicPr>
              <a:picLocks noChangeAspect="1"/>
            </p:cNvPicPr>
            <p:nvPr/>
          </p:nvPicPr>
          <p:blipFill>
            <a:blip r:embed="rId2"/>
            <a:stretch>
              <a:fillRect/>
            </a:stretch>
          </p:blipFill>
          <p:spPr>
            <a:xfrm>
              <a:off x="4683270" y="1417638"/>
              <a:ext cx="4003530" cy="2142307"/>
            </a:xfrm>
            <a:prstGeom prst="rect">
              <a:avLst/>
            </a:prstGeom>
          </p:spPr>
        </p:pic>
        <p:sp>
          <p:nvSpPr>
            <p:cNvPr id="9" name="文本框 8"/>
            <p:cNvSpPr txBox="1"/>
            <p:nvPr/>
          </p:nvSpPr>
          <p:spPr>
            <a:xfrm>
              <a:off x="5992313" y="3506303"/>
              <a:ext cx="1798018" cy="369332"/>
            </a:xfrm>
            <a:prstGeom prst="rect">
              <a:avLst/>
            </a:prstGeom>
            <a:noFill/>
          </p:spPr>
          <p:txBody>
            <a:bodyPr wrap="square" rtlCol="0">
              <a:spAutoFit/>
            </a:bodyPr>
            <a:lstStyle/>
            <a:p>
              <a:r>
                <a:rPr kumimoji="1" lang="en-US" altLang="zh-CN" dirty="0"/>
                <a:t>s</a:t>
              </a:r>
              <a:r>
                <a:rPr kumimoji="1" lang="en-US" altLang="zh-CN" dirty="0" smtClean="0"/>
                <a:t>ingle inside</a:t>
              </a:r>
              <a:endParaRPr kumimoji="1" lang="zh-CN" altLang="en-US" dirty="0"/>
            </a:p>
          </p:txBody>
        </p:sp>
      </p:grpSp>
      <p:grpSp>
        <p:nvGrpSpPr>
          <p:cNvPr id="14" name="组 13"/>
          <p:cNvGrpSpPr/>
          <p:nvPr/>
        </p:nvGrpSpPr>
        <p:grpSpPr>
          <a:xfrm>
            <a:off x="4683269" y="1312663"/>
            <a:ext cx="3656898" cy="2569335"/>
            <a:chOff x="457200" y="3969078"/>
            <a:chExt cx="3656898" cy="2569335"/>
          </a:xfrm>
        </p:grpSpPr>
        <p:pic>
          <p:nvPicPr>
            <p:cNvPr id="6" name="图片 5"/>
            <p:cNvPicPr>
              <a:picLocks noChangeAspect="1"/>
            </p:cNvPicPr>
            <p:nvPr/>
          </p:nvPicPr>
          <p:blipFill>
            <a:blip r:embed="rId3"/>
            <a:stretch>
              <a:fillRect/>
            </a:stretch>
          </p:blipFill>
          <p:spPr>
            <a:xfrm>
              <a:off x="457200" y="3969078"/>
              <a:ext cx="3656898" cy="2200003"/>
            </a:xfrm>
            <a:prstGeom prst="rect">
              <a:avLst/>
            </a:prstGeom>
          </p:spPr>
        </p:pic>
        <p:sp>
          <p:nvSpPr>
            <p:cNvPr id="10" name="文本框 9"/>
            <p:cNvSpPr txBox="1"/>
            <p:nvPr/>
          </p:nvSpPr>
          <p:spPr>
            <a:xfrm>
              <a:off x="1484122" y="6169081"/>
              <a:ext cx="1798018" cy="369332"/>
            </a:xfrm>
            <a:prstGeom prst="rect">
              <a:avLst/>
            </a:prstGeom>
            <a:noFill/>
          </p:spPr>
          <p:txBody>
            <a:bodyPr wrap="square" rtlCol="0">
              <a:spAutoFit/>
            </a:bodyPr>
            <a:lstStyle/>
            <a:p>
              <a:r>
                <a:rPr kumimoji="1" lang="en-US" altLang="zh-CN" dirty="0" smtClean="0"/>
                <a:t>double outside</a:t>
              </a:r>
              <a:endParaRPr kumimoji="1" lang="zh-CN" altLang="en-US" dirty="0"/>
            </a:p>
          </p:txBody>
        </p:sp>
      </p:grpSp>
      <p:grpSp>
        <p:nvGrpSpPr>
          <p:cNvPr id="15" name="组 14"/>
          <p:cNvGrpSpPr/>
          <p:nvPr/>
        </p:nvGrpSpPr>
        <p:grpSpPr>
          <a:xfrm>
            <a:off x="382916" y="1312663"/>
            <a:ext cx="3924153" cy="2656415"/>
            <a:chOff x="4762647" y="3881998"/>
            <a:chExt cx="3924153" cy="2656415"/>
          </a:xfrm>
        </p:grpSpPr>
        <p:pic>
          <p:nvPicPr>
            <p:cNvPr id="7" name="图片 6"/>
            <p:cNvPicPr>
              <a:picLocks noChangeAspect="1"/>
            </p:cNvPicPr>
            <p:nvPr/>
          </p:nvPicPr>
          <p:blipFill>
            <a:blip r:embed="rId4"/>
            <a:stretch>
              <a:fillRect/>
            </a:stretch>
          </p:blipFill>
          <p:spPr>
            <a:xfrm>
              <a:off x="4762647" y="3881998"/>
              <a:ext cx="3924153" cy="2287083"/>
            </a:xfrm>
            <a:prstGeom prst="rect">
              <a:avLst/>
            </a:prstGeom>
          </p:spPr>
        </p:pic>
        <p:sp>
          <p:nvSpPr>
            <p:cNvPr id="11" name="文本框 10"/>
            <p:cNvSpPr txBox="1"/>
            <p:nvPr/>
          </p:nvSpPr>
          <p:spPr>
            <a:xfrm>
              <a:off x="5992313" y="6169081"/>
              <a:ext cx="1798018" cy="369332"/>
            </a:xfrm>
            <a:prstGeom prst="rect">
              <a:avLst/>
            </a:prstGeom>
            <a:noFill/>
          </p:spPr>
          <p:txBody>
            <a:bodyPr wrap="square" rtlCol="0">
              <a:spAutoFit/>
            </a:bodyPr>
            <a:lstStyle/>
            <a:p>
              <a:r>
                <a:rPr kumimoji="1" lang="en-US" altLang="zh-CN" dirty="0"/>
                <a:t>d</a:t>
              </a:r>
              <a:r>
                <a:rPr kumimoji="1" lang="en-US" altLang="zh-CN" dirty="0" smtClean="0"/>
                <a:t>ouble inside</a:t>
              </a:r>
              <a:endParaRPr kumimoji="1" lang="zh-CN" altLang="en-US" dirty="0"/>
            </a:p>
          </p:txBody>
        </p:sp>
      </p:grpSp>
      <p:grpSp>
        <p:nvGrpSpPr>
          <p:cNvPr id="12" name="组 11"/>
          <p:cNvGrpSpPr/>
          <p:nvPr/>
        </p:nvGrpSpPr>
        <p:grpSpPr>
          <a:xfrm>
            <a:off x="4675711" y="4186294"/>
            <a:ext cx="3664456" cy="2464360"/>
            <a:chOff x="457200" y="1417638"/>
            <a:chExt cx="3664456" cy="2464360"/>
          </a:xfrm>
        </p:grpSpPr>
        <p:pic>
          <p:nvPicPr>
            <p:cNvPr id="4" name="图片 3"/>
            <p:cNvPicPr>
              <a:picLocks noChangeAspect="1"/>
            </p:cNvPicPr>
            <p:nvPr/>
          </p:nvPicPr>
          <p:blipFill>
            <a:blip r:embed="rId5"/>
            <a:stretch>
              <a:fillRect/>
            </a:stretch>
          </p:blipFill>
          <p:spPr>
            <a:xfrm>
              <a:off x="457200" y="1417638"/>
              <a:ext cx="3664456" cy="2063811"/>
            </a:xfrm>
            <a:prstGeom prst="rect">
              <a:avLst/>
            </a:prstGeom>
          </p:spPr>
        </p:pic>
        <p:sp>
          <p:nvSpPr>
            <p:cNvPr id="8" name="文本框 7"/>
            <p:cNvSpPr txBox="1"/>
            <p:nvPr/>
          </p:nvSpPr>
          <p:spPr>
            <a:xfrm>
              <a:off x="1610228" y="3512666"/>
              <a:ext cx="1542191" cy="369332"/>
            </a:xfrm>
            <a:prstGeom prst="rect">
              <a:avLst/>
            </a:prstGeom>
            <a:noFill/>
          </p:spPr>
          <p:txBody>
            <a:bodyPr wrap="square" rtlCol="0">
              <a:spAutoFit/>
            </a:bodyPr>
            <a:lstStyle/>
            <a:p>
              <a:r>
                <a:rPr kumimoji="1" lang="en-US" altLang="zh-CN" dirty="0"/>
                <a:t>s</a:t>
              </a:r>
              <a:r>
                <a:rPr kumimoji="1" lang="en-US" altLang="zh-CN" dirty="0" smtClean="0"/>
                <a:t>ingle outside</a:t>
              </a:r>
              <a:endParaRPr kumimoji="1" lang="zh-CN" altLang="en-US" dirty="0"/>
            </a:p>
          </p:txBody>
        </p:sp>
      </p:grpSp>
    </p:spTree>
    <p:extLst>
      <p:ext uri="{BB962C8B-B14F-4D97-AF65-F5344CB8AC3E}">
        <p14:creationId xmlns:p14="http://schemas.microsoft.com/office/powerpoint/2010/main" val="72788632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7855</TotalTime>
  <Words>1089</Words>
  <Application>Microsoft Macintosh PowerPoint</Application>
  <PresentationFormat>全屏显示(4:3)</PresentationFormat>
  <Paragraphs>394</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Gesture recognition using smart watch </vt:lpstr>
      <vt:lpstr>Project introduction</vt:lpstr>
      <vt:lpstr>System flow chart</vt:lpstr>
      <vt:lpstr>PowerPoint 演示文稿</vt:lpstr>
      <vt:lpstr>PowerPoint 演示文稿</vt:lpstr>
      <vt:lpstr>Data collection</vt:lpstr>
      <vt:lpstr>Data visualization – double inside</vt:lpstr>
      <vt:lpstr>Relative angular speed</vt:lpstr>
      <vt:lpstr>Plot of relative angle speed</vt:lpstr>
      <vt:lpstr>Event trigger and feature extraction</vt:lpstr>
      <vt:lpstr>Feature extraction</vt:lpstr>
      <vt:lpstr>Classification</vt:lpstr>
      <vt:lpstr>Validation</vt:lpstr>
      <vt:lpstr>Validation</vt:lpstr>
      <vt:lpstr>Grip gesture</vt:lpstr>
      <vt:lpstr>PowerPoint 演示文稿</vt:lpstr>
      <vt:lpstr>PowerPoint 演示文稿</vt:lpstr>
      <vt:lpstr>PowerPoint 演示文稿</vt:lpstr>
      <vt:lpstr>Gesture acc_y</vt:lpstr>
      <vt:lpstr>Gesture mGry</vt:lpstr>
      <vt:lpstr>PowerPoint 演示文稿</vt:lpstr>
      <vt:lpstr>PowerPoint 演示文稿</vt:lpstr>
      <vt:lpstr>PowerPoint 演示文稿</vt:lpstr>
    </vt:vector>
  </TitlesOfParts>
  <Company>University of Waterloo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qianyi</dc:creator>
  <cp:lastModifiedBy>wang qianyi</cp:lastModifiedBy>
  <cp:revision>154</cp:revision>
  <dcterms:created xsi:type="dcterms:W3CDTF">2016-09-26T14:00:27Z</dcterms:created>
  <dcterms:modified xsi:type="dcterms:W3CDTF">2016-10-11T19:09:16Z</dcterms:modified>
</cp:coreProperties>
</file>