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9" r:id="rId5"/>
    <p:sldId id="257" r:id="rId6"/>
    <p:sldId id="258" r:id="rId7"/>
    <p:sldId id="263" r:id="rId8"/>
    <p:sldId id="265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3"/>
    <p:restoredTop sz="94650"/>
  </p:normalViewPr>
  <p:slideViewPr>
    <p:cSldViewPr snapToGrid="0" snapToObjects="1">
      <p:cViewPr>
        <p:scale>
          <a:sx n="149" d="100"/>
          <a:sy n="149" d="100"/>
        </p:scale>
        <p:origin x="9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BFFF-26C5-A94E-A02C-1E63FE23FA35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08DB-ABBF-A24E-91D0-88F78F9A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Gesture recognize </a:t>
            </a:r>
            <a:br>
              <a:rPr lang="en-US" dirty="0" smtClean="0"/>
            </a:br>
            <a:r>
              <a:rPr lang="en-US" dirty="0" smtClean="0"/>
              <a:t>09-12-2016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 and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data processing, 80 percentage of data is randomly selected as training data. The rest 20 percentage of data is for testing.</a:t>
            </a:r>
          </a:p>
          <a:p>
            <a:endParaRPr lang="en-US" dirty="0"/>
          </a:p>
          <a:p>
            <a:r>
              <a:rPr lang="en-US" dirty="0" smtClean="0"/>
              <a:t>10 fold cross validation: average confidence is </a:t>
            </a:r>
            <a:r>
              <a:rPr lang="fi-FI" dirty="0" smtClean="0"/>
              <a:t>97.10%</a:t>
            </a:r>
          </a:p>
          <a:p>
            <a:endParaRPr lang="fi-FI" dirty="0"/>
          </a:p>
          <a:p>
            <a:r>
              <a:rPr lang="fi-FI" dirty="0" smtClean="0"/>
              <a:t>However, in the test demo program, the saved model performance is not very accurate.</a:t>
            </a:r>
          </a:p>
          <a:p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8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cross validation result is good but the test demo cannot perform well?</a:t>
            </a:r>
          </a:p>
          <a:p>
            <a:pPr lvl="1"/>
            <a:r>
              <a:rPr lang="en-US" dirty="0" smtClean="0"/>
              <a:t>Recollect more sets (20~25) of training data for each </a:t>
            </a:r>
            <a:r>
              <a:rPr lang="en-US" dirty="0" err="1" smtClean="0"/>
              <a:t>guesture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each class has the same sample data</a:t>
            </a:r>
          </a:p>
          <a:p>
            <a:endParaRPr lang="en-US" dirty="0"/>
          </a:p>
          <a:p>
            <a:r>
              <a:rPr lang="en-US" dirty="0" smtClean="0"/>
              <a:t>Extract other meaning features:</a:t>
            </a:r>
          </a:p>
          <a:p>
            <a:pPr lvl="1"/>
            <a:r>
              <a:rPr lang="en-US" dirty="0" smtClean="0"/>
              <a:t>Yaw, </a:t>
            </a:r>
            <a:r>
              <a:rPr lang="en-US" dirty="0" err="1" smtClean="0"/>
              <a:t>pich</a:t>
            </a:r>
            <a:r>
              <a:rPr lang="en-US" dirty="0" smtClean="0"/>
              <a:t> angle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a physical model instead of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493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 axis is horizontal and points to the </a:t>
            </a:r>
            <a:r>
              <a:rPr lang="en-US" dirty="0" smtClean="0"/>
              <a:t>right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Y axis is vertical and points </a:t>
            </a:r>
            <a:r>
              <a:rPr lang="en-US" dirty="0" smtClean="0"/>
              <a:t>up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Z axis points towards the outside of the front face of the screen.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this system, coordinates behind the screen have negative Z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03" y="3330038"/>
            <a:ext cx="2914709" cy="28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 Offline model</a:t>
            </a:r>
          </a:p>
          <a:p>
            <a:pPr lvl="1"/>
            <a:r>
              <a:rPr lang="en-US" dirty="0" smtClean="0"/>
              <a:t>Collect the gesture data in 2 seconds period </a:t>
            </a:r>
          </a:p>
          <a:p>
            <a:pPr lvl="1"/>
            <a:r>
              <a:rPr lang="en-US" dirty="0" smtClean="0"/>
              <a:t>Find out the meaningful features</a:t>
            </a:r>
          </a:p>
          <a:p>
            <a:pPr lvl="1"/>
            <a:r>
              <a:rPr lang="en-US" dirty="0" smtClean="0"/>
              <a:t>Find out the good performance classifiers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Phase 2: Real time model</a:t>
            </a:r>
          </a:p>
          <a:p>
            <a:pPr lvl="1"/>
            <a:r>
              <a:rPr lang="en-US" dirty="0" smtClean="0"/>
              <a:t>Define the gesture event trigger time</a:t>
            </a:r>
          </a:p>
          <a:p>
            <a:pPr lvl="1"/>
            <a:r>
              <a:rPr lang="en-US" dirty="0" smtClean="0"/>
              <a:t>Implement the features and classifier from phase 1 into android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01" y="1334349"/>
            <a:ext cx="1741721" cy="3049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227" y="2215795"/>
            <a:ext cx="1417572" cy="128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7" y="3839805"/>
            <a:ext cx="3553454" cy="262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51" y="1846252"/>
            <a:ext cx="2445845" cy="156593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37871" y="2728086"/>
            <a:ext cx="710360" cy="256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5" idx="1"/>
          </p:cNvCxnSpPr>
          <p:nvPr/>
        </p:nvCxnSpPr>
        <p:spPr>
          <a:xfrm flipV="1">
            <a:off x="8048231" y="2856555"/>
            <a:ext cx="15019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4" idx="2"/>
          </p:cNvCxnSpPr>
          <p:nvPr/>
        </p:nvCxnSpPr>
        <p:spPr>
          <a:xfrm rot="5400000">
            <a:off x="8530692" y="2655286"/>
            <a:ext cx="886293" cy="2570351"/>
          </a:xfrm>
          <a:prstGeom prst="bentConnector3">
            <a:avLst>
              <a:gd name="adj1" fmla="val 1257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9839" y="2604975"/>
            <a:ext cx="1352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 record signal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12254" y="2266420"/>
            <a:ext cx="946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Start </a:t>
            </a:r>
            <a:r>
              <a:rPr lang="en-US" sz="1000" dirty="0" err="1" smtClean="0"/>
              <a:t>Acc</a:t>
            </a:r>
            <a:r>
              <a:rPr lang="en-US" sz="1000" smtClean="0"/>
              <a:t> &amp; </a:t>
            </a:r>
            <a:r>
              <a:rPr lang="en-US" sz="1000" err="1" smtClean="0"/>
              <a:t>Gyo</a:t>
            </a:r>
            <a:r>
              <a:rPr lang="en-US" sz="1000" smtClean="0"/>
              <a:t> sensor and record ACC(x, y, z) and GYO(x, </a:t>
            </a:r>
            <a:r>
              <a:rPr lang="en-US" sz="1000" err="1" smtClean="0"/>
              <a:t>y,z</a:t>
            </a:r>
            <a:r>
              <a:rPr lang="en-US" sz="1000" smtClean="0"/>
              <a:t>) for 2 seconds</a:t>
            </a:r>
            <a:endParaRPr 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7917098" y="4663182"/>
            <a:ext cx="211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Send the 2 seconds ACC and GYO data list back to the phone</a:t>
            </a:r>
            <a:endParaRPr lang="en-US" sz="1000"/>
          </a:p>
        </p:txBody>
      </p:sp>
      <p:cxnSp>
        <p:nvCxnSpPr>
          <p:cNvPr id="22" name="Elbow Connector 21"/>
          <p:cNvCxnSpPr>
            <a:stCxn id="4" idx="1"/>
          </p:cNvCxnSpPr>
          <p:nvPr/>
        </p:nvCxnSpPr>
        <p:spPr>
          <a:xfrm rot="10800000">
            <a:off x="5587389" y="2629221"/>
            <a:ext cx="1230412" cy="2297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7389" y="1997440"/>
            <a:ext cx="1200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Send the 2 seconds ACC and GYO data list to the laptop</a:t>
            </a:r>
            <a:endParaRPr lang="en-US" sz="1000"/>
          </a:p>
        </p:txBody>
      </p:sp>
      <p:cxnSp>
        <p:nvCxnSpPr>
          <p:cNvPr id="27" name="Elbow Connector 26"/>
          <p:cNvCxnSpPr>
            <a:endCxn id="6" idx="0"/>
          </p:cNvCxnSpPr>
          <p:nvPr/>
        </p:nvCxnSpPr>
        <p:spPr>
          <a:xfrm rot="10800000" flipV="1">
            <a:off x="1979114" y="2629219"/>
            <a:ext cx="1618030" cy="12105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8246" y="3149733"/>
            <a:ext cx="1200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Reformat and remove the dirty data</a:t>
            </a:r>
            <a:endParaRPr lang="en-US" sz="1000"/>
          </a:p>
        </p:txBody>
      </p:sp>
      <p:sp>
        <p:nvSpPr>
          <p:cNvPr id="33" name="Rectangle 32"/>
          <p:cNvSpPr/>
          <p:nvPr/>
        </p:nvSpPr>
        <p:spPr>
          <a:xfrm>
            <a:off x="3755841" y="4663182"/>
            <a:ext cx="1362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and save ACC and GYO</a:t>
            </a:r>
          </a:p>
          <a:p>
            <a:r>
              <a:rPr lang="en-US" sz="1000" smtClean="0"/>
              <a:t> file separately </a:t>
            </a:r>
            <a:endParaRPr lang="en-US" sz="100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97" y="5028573"/>
            <a:ext cx="4108173" cy="1776507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6" idx="3"/>
            <a:endCxn id="34" idx="1"/>
          </p:cNvCxnSpPr>
          <p:nvPr/>
        </p:nvCxnSpPr>
        <p:spPr>
          <a:xfrm>
            <a:off x="3755841" y="5150005"/>
            <a:ext cx="1379556" cy="7668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Rise the sample frequency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666"/>
            <a:ext cx="6073703" cy="4226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8666"/>
            <a:ext cx="6106076" cy="4226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604" y="5803796"/>
            <a:ext cx="60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ACC_X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2734255" y="5803795"/>
            <a:ext cx="60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ACC_Y</a:t>
            </a:r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4932906" y="5803795"/>
            <a:ext cx="60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ACC_Z</a:t>
            </a:r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771409" y="5803795"/>
            <a:ext cx="60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GYO_X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8846442" y="5803794"/>
            <a:ext cx="60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GYO_Y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0981931" y="5803793"/>
            <a:ext cx="60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GYO_Z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13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1: </a:t>
            </a:r>
            <a:r>
              <a:rPr lang="en-US" b="1" dirty="0" smtClean="0"/>
              <a:t>read</a:t>
            </a:r>
            <a:r>
              <a:rPr lang="en-US" dirty="0" smtClean="0"/>
              <a:t> from one of the 8 files (single_inside_acc, </a:t>
            </a:r>
            <a:r>
              <a:rPr lang="en-US" dirty="0" err="1" smtClean="0"/>
              <a:t>single_inside_gry</a:t>
            </a:r>
            <a:r>
              <a:rPr lang="en-US" dirty="0" smtClean="0"/>
              <a:t>, </a:t>
            </a:r>
            <a:r>
              <a:rPr lang="en-US" dirty="0" err="1" smtClean="0"/>
              <a:t>single_outside_acc</a:t>
            </a:r>
            <a:r>
              <a:rPr lang="en-US" dirty="0" smtClean="0"/>
              <a:t>, </a:t>
            </a:r>
            <a:r>
              <a:rPr lang="en-US" dirty="0" err="1" smtClean="0"/>
              <a:t>single_outside_gry</a:t>
            </a:r>
            <a:r>
              <a:rPr lang="en-US" dirty="0" smtClean="0"/>
              <a:t>, </a:t>
            </a:r>
            <a:r>
              <a:rPr lang="en-US" dirty="0" err="1" smtClean="0"/>
              <a:t>double_inside_acc</a:t>
            </a:r>
            <a:r>
              <a:rPr lang="en-US" dirty="0" smtClean="0"/>
              <a:t>, </a:t>
            </a:r>
            <a:r>
              <a:rPr lang="en-US" dirty="0" err="1" smtClean="0"/>
              <a:t>double_inside_gry</a:t>
            </a:r>
            <a:r>
              <a:rPr lang="en-US" dirty="0" smtClean="0"/>
              <a:t>, </a:t>
            </a:r>
            <a:r>
              <a:rPr lang="en-US" dirty="0" err="1" smtClean="0"/>
              <a:t>double_outside_acc</a:t>
            </a:r>
            <a:r>
              <a:rPr lang="en-US" dirty="0" smtClean="0"/>
              <a:t>, </a:t>
            </a:r>
            <a:r>
              <a:rPr lang="en-US" dirty="0" err="1" smtClean="0"/>
              <a:t>double_outside_gry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Step 2: for each line of the input stream, </a:t>
            </a:r>
            <a:r>
              <a:rPr lang="en-US" b="1" dirty="0" smtClean="0"/>
              <a:t>remove</a:t>
            </a:r>
            <a:r>
              <a:rPr lang="en-US" dirty="0" smtClean="0"/>
              <a:t> the </a:t>
            </a:r>
            <a:r>
              <a:rPr lang="en-US" b="1" dirty="0" smtClean="0"/>
              <a:t>none numerical </a:t>
            </a:r>
            <a:r>
              <a:rPr lang="en-US" dirty="0" smtClean="0"/>
              <a:t>character and </a:t>
            </a:r>
            <a:r>
              <a:rPr lang="en-US" b="1" dirty="0" smtClean="0"/>
              <a:t>uncompleted</a:t>
            </a:r>
            <a:r>
              <a:rPr lang="en-US" dirty="0" smtClean="0"/>
              <a:t> data (the data not in 3 dimension)</a:t>
            </a:r>
          </a:p>
          <a:p>
            <a:endParaRPr lang="en-US" dirty="0" smtClean="0"/>
          </a:p>
          <a:p>
            <a:r>
              <a:rPr lang="en-US" dirty="0" smtClean="0"/>
              <a:t>Step 3: </a:t>
            </a:r>
            <a:r>
              <a:rPr lang="en-US" b="1" dirty="0" smtClean="0"/>
              <a:t>synchronize</a:t>
            </a:r>
            <a:r>
              <a:rPr lang="en-US" dirty="0" smtClean="0"/>
              <a:t> the _</a:t>
            </a:r>
            <a:r>
              <a:rPr lang="en-US" dirty="0" err="1" smtClean="0"/>
              <a:t>acc</a:t>
            </a:r>
            <a:r>
              <a:rPr lang="en-US" dirty="0" smtClean="0"/>
              <a:t> and _</a:t>
            </a:r>
            <a:r>
              <a:rPr lang="en-US" dirty="0" err="1" smtClean="0"/>
              <a:t>gry</a:t>
            </a:r>
            <a:r>
              <a:rPr lang="en-US" dirty="0" smtClean="0"/>
              <a:t> files with the time stamp.</a:t>
            </a:r>
          </a:p>
          <a:p>
            <a:endParaRPr lang="en-US" dirty="0" smtClean="0"/>
          </a:p>
          <a:p>
            <a:r>
              <a:rPr lang="en-US" dirty="0" smtClean="0"/>
              <a:t>Step 4: </a:t>
            </a:r>
            <a:r>
              <a:rPr lang="en-US" b="1" dirty="0" smtClean="0"/>
              <a:t>concatenate</a:t>
            </a:r>
            <a:r>
              <a:rPr lang="en-US" dirty="0" smtClean="0"/>
              <a:t> the all the single inside, single outside, double inside and double outside files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extraction and target labeling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Features:</a:t>
                </a:r>
              </a:p>
              <a:p>
                <a:pPr lvl="1"/>
                <a:r>
                  <a:rPr lang="en-US" smtClean="0"/>
                  <a:t>△t: the time difference between the sensor value change</a:t>
                </a:r>
              </a:p>
              <a:p>
                <a:pPr lvl="1"/>
                <a:r>
                  <a:rPr lang="en-US" smtClean="0"/>
                  <a:t>Statistic features: max, min, mean, </a:t>
                </a:r>
                <a:r>
                  <a:rPr lang="en-US" err="1" smtClean="0"/>
                  <a:t>std</a:t>
                </a:r>
                <a:r>
                  <a:rPr lang="en-US" smtClean="0"/>
                  <a:t> within a window size (20 points).</a:t>
                </a:r>
              </a:p>
              <a:p>
                <a:pPr marL="457200" lvl="1" indent="0">
                  <a:buNone/>
                </a:pPr>
                <a:r>
                  <a:rPr lang="en-US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𝑚𝑒𝑎𝑛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 …+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)/20</m:t>
                    </m:r>
                  </m:oMath>
                </a14:m>
                <a:endParaRPr lang="en-US" smtClean="0"/>
              </a:p>
              <a:p>
                <a:pPr marL="457200" lvl="1" indent="0">
                  <a:buNone/>
                </a:pPr>
                <a:r>
                  <a:rPr lang="en-US" smtClean="0"/>
                  <a:t>There are 4 statistic features for each direction. The total feature dimension is: 4*3*2+1 = 25</a:t>
                </a:r>
              </a:p>
              <a:p>
                <a:endParaRPr lang="en-US" smtClean="0"/>
              </a:p>
              <a:p>
                <a:r>
                  <a:rPr lang="en-US" smtClean="0"/>
                  <a:t>Target labeling:</a:t>
                </a:r>
              </a:p>
              <a:p>
                <a:pPr lvl="1"/>
                <a:r>
                  <a:rPr lang="en-US" smtClean="0"/>
                  <a:t>Single outside: 1</a:t>
                </a:r>
              </a:p>
              <a:p>
                <a:pPr lvl="1"/>
                <a:r>
                  <a:rPr lang="en-US" smtClean="0"/>
                  <a:t>Single inside: 2</a:t>
                </a:r>
              </a:p>
              <a:p>
                <a:pPr lvl="1"/>
                <a:r>
                  <a:rPr lang="en-US" smtClean="0"/>
                  <a:t>Double outside: 3</a:t>
                </a:r>
              </a:p>
              <a:p>
                <a:pPr lvl="1"/>
                <a:r>
                  <a:rPr lang="en-US" smtClean="0"/>
                  <a:t>Double inside: 4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36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843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5766" y="1402250"/>
            <a:ext cx="10308034" cy="5167312"/>
            <a:chOff x="838199" y="1690688"/>
            <a:chExt cx="10308034" cy="51673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1690688"/>
              <a:ext cx="7124627" cy="51673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795" y="1690688"/>
              <a:ext cx="1696438" cy="516731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708164" y="3631963"/>
            <a:ext cx="504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334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model -- SVM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Given a set of training examples, each marked for belonging to </a:t>
            </a:r>
            <a:r>
              <a:rPr lang="en-US" sz="1800" smtClean="0"/>
              <a:t>several categories</a:t>
            </a:r>
            <a:r>
              <a:rPr lang="en-US" sz="1800"/>
              <a:t>, an SVM training algorithm builds a model that assigns new examples into </a:t>
            </a:r>
            <a:r>
              <a:rPr lang="en-US" sz="1800" smtClean="0"/>
              <a:t>correct category. An </a:t>
            </a:r>
            <a:r>
              <a:rPr lang="en-US" sz="1800"/>
              <a:t>SVM model is a representation of the examples as points in space, mapped so that the examples of the separate categories are divided by a clear gap that is </a:t>
            </a:r>
            <a:r>
              <a:rPr lang="en-US" sz="1800" b="1"/>
              <a:t>as wide as </a:t>
            </a:r>
            <a:r>
              <a:rPr lang="en-US" sz="1800"/>
              <a:t>possible.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82" y="2970261"/>
            <a:ext cx="5917459" cy="3420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37" y="2954666"/>
            <a:ext cx="10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Predict result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22191" y="4501795"/>
            <a:ext cx="10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Label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257" y="6113310"/>
            <a:ext cx="10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accuracy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16950" y="3108760"/>
            <a:ext cx="295333" cy="273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>
            <a:off x="654370" y="4640294"/>
            <a:ext cx="6579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54368" y="6033329"/>
            <a:ext cx="657913" cy="246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95" y="3108760"/>
            <a:ext cx="2890852" cy="25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498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Gesture recognize  09-12-2016</vt:lpstr>
      <vt:lpstr>Previous question</vt:lpstr>
      <vt:lpstr>Project plan</vt:lpstr>
      <vt:lpstr>Data collection</vt:lpstr>
      <vt:lpstr>Rise the sample frequency</vt:lpstr>
      <vt:lpstr>Data process</vt:lpstr>
      <vt:lpstr>Feature extraction and target labeling</vt:lpstr>
      <vt:lpstr>Data visualization</vt:lpstr>
      <vt:lpstr>Machine learning model -- SVM</vt:lpstr>
      <vt:lpstr>Train and test</vt:lpstr>
      <vt:lpstr>Next step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Shidi Zhang</dc:creator>
  <cp:lastModifiedBy>Shidi Zhang</cp:lastModifiedBy>
  <cp:revision>44</cp:revision>
  <dcterms:created xsi:type="dcterms:W3CDTF">2016-09-12T17:23:14Z</dcterms:created>
  <dcterms:modified xsi:type="dcterms:W3CDTF">2016-09-13T16:59:21Z</dcterms:modified>
</cp:coreProperties>
</file>