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56"/>
  </p:normalViewPr>
  <p:slideViewPr>
    <p:cSldViewPr snapToGrid="0">
      <p:cViewPr>
        <p:scale>
          <a:sx n="85" d="100"/>
          <a:sy n="85" d="100"/>
        </p:scale>
        <p:origin x="960" y="-9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56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242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3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546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57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17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091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517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887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1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4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2C88-F072-6346-A7E8-B37076E26178}" type="datetimeFigureOut">
              <a:rPr kumimoji="1" lang="zh-TW" altLang="en-US" smtClean="0"/>
              <a:t>2023/6/10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0409-C3E6-0947-ADF5-10EB66BF7D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894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C3C379-2E5E-6D34-F48E-0210036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68" y="708233"/>
            <a:ext cx="15206790" cy="2535820"/>
          </a:xfrm>
        </p:spPr>
        <p:txBody>
          <a:bodyPr numCol="1" anchor="t">
            <a:normAutofit fontScale="90000"/>
          </a:bodyPr>
          <a:lstStyle/>
          <a:p>
            <a:pPr algn="ctr"/>
            <a:r>
              <a:rPr lang="en" altLang="zh-TW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RAFT: Recurrent All-Pairs Field Transforms </a:t>
            </a:r>
            <a:br>
              <a:rPr lang="en" altLang="zh-TW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Optical Flow </a:t>
            </a:r>
            <a:br>
              <a:rPr lang="en" altLang="zh-TW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886467-F8F8-6A56-6AE4-E3C4AB40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079" y="749359"/>
            <a:ext cx="4398115" cy="43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標題 4">
            <a:extLst>
              <a:ext uri="{FF2B5EF4-FFF2-40B4-BE49-F238E27FC236}">
                <a16:creationId xmlns:a16="http://schemas.microsoft.com/office/drawing/2014/main" id="{C365E9D7-CF92-0B71-9274-A67D3F9983CC}"/>
              </a:ext>
            </a:extLst>
          </p:cNvPr>
          <p:cNvSpPr txBox="1">
            <a:spLocks/>
          </p:cNvSpPr>
          <p:nvPr/>
        </p:nvSpPr>
        <p:spPr>
          <a:xfrm>
            <a:off x="1438263" y="2734948"/>
            <a:ext cx="4582333" cy="101335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 lnSpcReduction="10000"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Wei-Xin Shih</a:t>
            </a:r>
          </a:p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311551107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4">
            <a:extLst>
              <a:ext uri="{FF2B5EF4-FFF2-40B4-BE49-F238E27FC236}">
                <a16:creationId xmlns:a16="http://schemas.microsoft.com/office/drawing/2014/main" id="{B5CFB2A7-76E5-21EA-A90F-D487DA598C64}"/>
              </a:ext>
            </a:extLst>
          </p:cNvPr>
          <p:cNvSpPr txBox="1">
            <a:spLocks/>
          </p:cNvSpPr>
          <p:nvPr/>
        </p:nvSpPr>
        <p:spPr>
          <a:xfrm>
            <a:off x="6020596" y="2700035"/>
            <a:ext cx="4582333" cy="101335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 lnSpcReduction="10000"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Yueh-</a:t>
            </a:r>
            <a:r>
              <a:rPr lang="en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Hsun</a:t>
            </a:r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Chiang</a:t>
            </a:r>
          </a:p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311553008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>
            <a:extLst>
              <a:ext uri="{FF2B5EF4-FFF2-40B4-BE49-F238E27FC236}">
                <a16:creationId xmlns:a16="http://schemas.microsoft.com/office/drawing/2014/main" id="{2006EBF2-7561-B96F-A5BF-79B6F4367A4D}"/>
              </a:ext>
            </a:extLst>
          </p:cNvPr>
          <p:cNvSpPr txBox="1">
            <a:spLocks/>
          </p:cNvSpPr>
          <p:nvPr/>
        </p:nvSpPr>
        <p:spPr>
          <a:xfrm>
            <a:off x="10602929" y="2734948"/>
            <a:ext cx="4582333" cy="101335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 lnSpcReduction="10000"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Qian-You Zhang</a:t>
            </a:r>
          </a:p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311552007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標題 4">
            <a:extLst>
              <a:ext uri="{FF2B5EF4-FFF2-40B4-BE49-F238E27FC236}">
                <a16:creationId xmlns:a16="http://schemas.microsoft.com/office/drawing/2014/main" id="{4E21D331-3900-285E-3CAB-00743B3B2D33}"/>
              </a:ext>
            </a:extLst>
          </p:cNvPr>
          <p:cNvSpPr txBox="1">
            <a:spLocks/>
          </p:cNvSpPr>
          <p:nvPr/>
        </p:nvSpPr>
        <p:spPr>
          <a:xfrm>
            <a:off x="708368" y="3748306"/>
            <a:ext cx="15206790" cy="105069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97500" lnSpcReduction="10000"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Yang-Ming Chiao-Tung University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65E95D0-6752-A7F5-A904-8EAE0B517369}"/>
              </a:ext>
            </a:extLst>
          </p:cNvPr>
          <p:cNvGrpSpPr/>
          <p:nvPr/>
        </p:nvGrpSpPr>
        <p:grpSpPr>
          <a:xfrm>
            <a:off x="708368" y="5235855"/>
            <a:ext cx="9844565" cy="7328002"/>
            <a:chOff x="1470124" y="8059373"/>
            <a:chExt cx="9088041" cy="661688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8288E2F-4021-D432-A84E-057A4695D132}"/>
                </a:ext>
              </a:extLst>
            </p:cNvPr>
            <p:cNvSpPr/>
            <p:nvPr/>
          </p:nvSpPr>
          <p:spPr>
            <a:xfrm>
              <a:off x="1470124" y="8059373"/>
              <a:ext cx="9088041" cy="6616889"/>
            </a:xfrm>
            <a:prstGeom prst="rect">
              <a:avLst/>
            </a:prstGeom>
            <a:solidFill>
              <a:schemeClr val="bg1"/>
            </a:solidFill>
            <a:ln w="3429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0CD9A2-F866-6CD8-1103-FA05FC6818FF}"/>
                </a:ext>
              </a:extLst>
            </p:cNvPr>
            <p:cNvSpPr/>
            <p:nvPr/>
          </p:nvSpPr>
          <p:spPr>
            <a:xfrm>
              <a:off x="1470124" y="8059373"/>
              <a:ext cx="9086552" cy="811477"/>
            </a:xfrm>
            <a:prstGeom prst="rect">
              <a:avLst/>
            </a:prstGeom>
            <a:solidFill>
              <a:srgbClr val="1C33A0"/>
            </a:solidFill>
            <a:ln w="3175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kumimoji="1"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8FE2DC-6D8D-42C0-56D2-33C5A80B4DCA}"/>
                </a:ext>
              </a:extLst>
            </p:cNvPr>
            <p:cNvSpPr/>
            <p:nvPr/>
          </p:nvSpPr>
          <p:spPr>
            <a:xfrm>
              <a:off x="1696688" y="9090143"/>
              <a:ext cx="8627458" cy="5361435"/>
            </a:xfrm>
            <a:prstGeom prst="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algn="dist"/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Optical flow plays an important role in computer vision field, it enables applications such as predicting objects movement in autonomous driving, or interpolating frames to increase the</a:t>
              </a:r>
            </a:p>
            <a:p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rate of video games.</a:t>
              </a:r>
            </a:p>
            <a:p>
              <a:pPr algn="dist"/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Recent researches deploys deep neural networks to estimate optical flow. However, unlike depth datasets, which ground-truth can be easily obtained by using a depth sensor like LiDAR, labeling an optical flow dataset requires a huge amount of human labor. Thus, most optical flow datasets are synthetic, and training on only these datasets will result in a domain gap</a:t>
              </a:r>
            </a:p>
            <a:p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real-world scenarios.</a:t>
              </a:r>
            </a:p>
            <a:p>
              <a:pPr algn="dist"/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In our experiments, we train the RAFT model in a self-supervised manner, without relying on properly annotated</a:t>
              </a:r>
            </a:p>
            <a:p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datasets.</a:t>
              </a:r>
              <a:endParaRPr kumimoji="1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B52A764-B062-1628-A2F6-3D24A162E60F}"/>
              </a:ext>
            </a:extLst>
          </p:cNvPr>
          <p:cNvGrpSpPr/>
          <p:nvPr/>
        </p:nvGrpSpPr>
        <p:grpSpPr>
          <a:xfrm>
            <a:off x="706879" y="12820596"/>
            <a:ext cx="9842952" cy="6125771"/>
            <a:chOff x="1470124" y="8059371"/>
            <a:chExt cx="9088041" cy="61257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9B1C2B1-DAED-DB0B-CAAC-D7FFA29169DB}"/>
                </a:ext>
              </a:extLst>
            </p:cNvPr>
            <p:cNvSpPr/>
            <p:nvPr/>
          </p:nvSpPr>
          <p:spPr>
            <a:xfrm>
              <a:off x="1470124" y="8059371"/>
              <a:ext cx="9088041" cy="6125771"/>
            </a:xfrm>
            <a:prstGeom prst="rect">
              <a:avLst/>
            </a:prstGeom>
            <a:solidFill>
              <a:schemeClr val="bg1"/>
            </a:solidFill>
            <a:ln w="3429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2F04703-4D45-77E6-20E4-4C50365CE347}"/>
                </a:ext>
              </a:extLst>
            </p:cNvPr>
            <p:cNvSpPr/>
            <p:nvPr/>
          </p:nvSpPr>
          <p:spPr>
            <a:xfrm>
              <a:off x="1470124" y="8059373"/>
              <a:ext cx="9086552" cy="811477"/>
            </a:xfrm>
            <a:prstGeom prst="rect">
              <a:avLst/>
            </a:prstGeom>
            <a:solidFill>
              <a:srgbClr val="1C33A0"/>
            </a:solidFill>
            <a:ln w="3175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Architecture</a:t>
              </a:r>
              <a:endParaRPr kumimoji="1"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83B5B878-B638-644B-7478-1D35DEA4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28" y="13848077"/>
            <a:ext cx="9545821" cy="4878614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07AD4F41-3075-4E36-D6FA-83D2E238344C}"/>
              </a:ext>
            </a:extLst>
          </p:cNvPr>
          <p:cNvGrpSpPr/>
          <p:nvPr/>
        </p:nvGrpSpPr>
        <p:grpSpPr>
          <a:xfrm>
            <a:off x="713600" y="19198904"/>
            <a:ext cx="9844565" cy="10367938"/>
            <a:chOff x="1470124" y="8059373"/>
            <a:chExt cx="9088041" cy="661688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067464-04BA-EA85-3FB1-23A22DCA43D5}"/>
                </a:ext>
              </a:extLst>
            </p:cNvPr>
            <p:cNvSpPr/>
            <p:nvPr/>
          </p:nvSpPr>
          <p:spPr>
            <a:xfrm>
              <a:off x="1470124" y="8059373"/>
              <a:ext cx="9088041" cy="6616888"/>
            </a:xfrm>
            <a:prstGeom prst="rect">
              <a:avLst/>
            </a:prstGeom>
            <a:solidFill>
              <a:schemeClr val="bg1"/>
            </a:solidFill>
            <a:ln w="3429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2DA315A-8C76-966D-5818-60E4B9244438}"/>
                </a:ext>
              </a:extLst>
            </p:cNvPr>
            <p:cNvSpPr/>
            <p:nvPr/>
          </p:nvSpPr>
          <p:spPr>
            <a:xfrm>
              <a:off x="1470124" y="8059373"/>
              <a:ext cx="9086552" cy="517890"/>
            </a:xfrm>
            <a:prstGeom prst="rect">
              <a:avLst/>
            </a:prstGeom>
            <a:solidFill>
              <a:srgbClr val="1C33A0"/>
            </a:solidFill>
            <a:ln w="3175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kumimoji="1"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4BD512C-C49A-EC00-B1F6-083C4FDB921A}"/>
                    </a:ext>
                  </a:extLst>
                </p:cNvPr>
                <p:cNvSpPr/>
                <p:nvPr/>
              </p:nvSpPr>
              <p:spPr>
                <a:xfrm>
                  <a:off x="1711544" y="8738434"/>
                  <a:ext cx="8627458" cy="5586118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dist"/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The original implementation from RAFT uses L1 loss between the ground truth and the prediction series to supervise</a:t>
                  </a:r>
                </a:p>
                <a:p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network, with a decay factor </a:t>
                  </a:r>
                  <a14:m>
                    <m:oMath xmlns:m="http://schemas.openxmlformats.org/officeDocument/2006/math">
                      <m:r>
                        <a:rPr kumimoji="1" lang="en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a14:m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In our experiments, we leverage the photometric consistency of the original image and the backward-warped image to train the network in a self-supervised manner. This enables us to train the optical flow network from scratch or fine-tune the pretrained model to give better estimate results in real-world</a:t>
                  </a:r>
                </a:p>
                <a:p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scenario.</a:t>
                  </a:r>
                </a:p>
                <a:p>
                  <a:pPr algn="dist"/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endParaRPr kumimoji="1" lang="en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Here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denotes backward-warped image, and we follow</a:t>
                  </a:r>
                </a:p>
                <a:p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previous works setting </a:t>
                  </a:r>
                  <a14:m>
                    <m:oMath xmlns:m="http://schemas.openxmlformats.org/officeDocument/2006/math">
                      <m:r>
                        <a:rPr kumimoji="1" lang="en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kumimoji="1"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=0.84</m:t>
                      </m:r>
                    </m:oMath>
                  </a14:m>
                  <a:r>
                    <a:rPr kumimoji="1" lang="en" altLang="zh-TW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kumimoji="1" lang="zh-TW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4BD512C-C49A-EC00-B1F6-083C4FDB9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44" y="8738434"/>
                  <a:ext cx="8627458" cy="5586118"/>
                </a:xfrm>
                <a:prstGeom prst="rect">
                  <a:avLst/>
                </a:prstGeom>
                <a:blipFill>
                  <a:blip r:embed="rId4"/>
                  <a:stretch>
                    <a:fillRect l="-1357" t="-725" r="-1357" b="-5652"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12B5355-C98D-45B6-0646-6369B7A2DDAC}"/>
              </a:ext>
            </a:extLst>
          </p:cNvPr>
          <p:cNvGrpSpPr/>
          <p:nvPr/>
        </p:nvGrpSpPr>
        <p:grpSpPr>
          <a:xfrm>
            <a:off x="10817636" y="5235855"/>
            <a:ext cx="9844565" cy="19628084"/>
            <a:chOff x="1470124" y="8059373"/>
            <a:chExt cx="9088041" cy="1772336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F05505B-E5E4-A49D-8A4A-4AA1A08ABD95}"/>
                </a:ext>
              </a:extLst>
            </p:cNvPr>
            <p:cNvSpPr/>
            <p:nvPr/>
          </p:nvSpPr>
          <p:spPr>
            <a:xfrm>
              <a:off x="1470124" y="8059373"/>
              <a:ext cx="9088041" cy="17723365"/>
            </a:xfrm>
            <a:prstGeom prst="rect">
              <a:avLst/>
            </a:prstGeom>
            <a:solidFill>
              <a:schemeClr val="bg1"/>
            </a:solidFill>
            <a:ln w="3429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AE32CD3-9FDC-F1DE-C234-398266C1F37C}"/>
                </a:ext>
              </a:extLst>
            </p:cNvPr>
            <p:cNvSpPr/>
            <p:nvPr/>
          </p:nvSpPr>
          <p:spPr>
            <a:xfrm>
              <a:off x="1470124" y="8059373"/>
              <a:ext cx="9086552" cy="811477"/>
            </a:xfrm>
            <a:prstGeom prst="rect">
              <a:avLst/>
            </a:prstGeom>
            <a:solidFill>
              <a:srgbClr val="1C33A0"/>
            </a:solidFill>
            <a:ln w="3175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kumimoji="1"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E55B637-153C-C5E5-C0D4-9D2E79AB5F80}"/>
                </a:ext>
              </a:extLst>
            </p:cNvPr>
            <p:cNvSpPr/>
            <p:nvPr/>
          </p:nvSpPr>
          <p:spPr>
            <a:xfrm>
              <a:off x="1696688" y="9090143"/>
              <a:ext cx="8627458" cy="4424681"/>
            </a:xfrm>
            <a:prstGeom prst="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algn="dist"/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To give a fair comparison between the performance of two different settings, we split the Sintel clean dataset, train and validate both settings using our split. 4 out of 23 scenes are extracted and used as validation set, while the others are used as</a:t>
              </a:r>
            </a:p>
            <a:p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training set.</a:t>
              </a:r>
            </a:p>
            <a:p>
              <a:pPr algn="dist"/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The following table reports our validation scores of the</a:t>
              </a:r>
            </a:p>
            <a:p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models:</a:t>
              </a:r>
            </a:p>
            <a:p>
              <a:endPara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FBB24C7F-5643-F4D7-47FA-135C5D2E8BB2}"/>
              </a:ext>
            </a:extLst>
          </p:cNvPr>
          <p:cNvGrpSpPr/>
          <p:nvPr/>
        </p:nvGrpSpPr>
        <p:grpSpPr>
          <a:xfrm>
            <a:off x="10826242" y="22557933"/>
            <a:ext cx="9856008" cy="7008912"/>
            <a:chOff x="1470124" y="9090143"/>
            <a:chExt cx="9098605" cy="632876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C1B66E4-0E34-8439-97B9-CA6F566D2E38}"/>
                </a:ext>
              </a:extLst>
            </p:cNvPr>
            <p:cNvSpPr/>
            <p:nvPr/>
          </p:nvSpPr>
          <p:spPr>
            <a:xfrm>
              <a:off x="1470124" y="11408828"/>
              <a:ext cx="9088041" cy="4010078"/>
            </a:xfrm>
            <a:prstGeom prst="rect">
              <a:avLst/>
            </a:prstGeom>
            <a:solidFill>
              <a:schemeClr val="bg1"/>
            </a:solidFill>
            <a:ln w="3429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F7CECA0-00D3-1463-FA54-3AEB9F04313E}"/>
                </a:ext>
              </a:extLst>
            </p:cNvPr>
            <p:cNvSpPr/>
            <p:nvPr/>
          </p:nvSpPr>
          <p:spPr>
            <a:xfrm>
              <a:off x="1482177" y="11408828"/>
              <a:ext cx="9086552" cy="811477"/>
            </a:xfrm>
            <a:prstGeom prst="rect">
              <a:avLst/>
            </a:prstGeom>
            <a:solidFill>
              <a:srgbClr val="1C33A0"/>
            </a:solidFill>
            <a:ln w="31750">
              <a:solidFill>
                <a:srgbClr val="1C33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kumimoji="1" lang="zh-TW" altLang="en-US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87FAA11-1007-6C64-D944-CFE61A7A2A84}"/>
                </a:ext>
              </a:extLst>
            </p:cNvPr>
            <p:cNvSpPr/>
            <p:nvPr/>
          </p:nvSpPr>
          <p:spPr>
            <a:xfrm>
              <a:off x="1696688" y="9090143"/>
              <a:ext cx="8627458" cy="5361435"/>
            </a:xfrm>
            <a:prstGeom prst="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kumimoji="1" lang="en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kumimoji="1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圖片 59">
            <a:extLst>
              <a:ext uri="{FF2B5EF4-FFF2-40B4-BE49-F238E27FC236}">
                <a16:creationId xmlns:a16="http://schemas.microsoft.com/office/drawing/2014/main" id="{7D41E506-929B-284C-4F86-BB55246EC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327" y="21865729"/>
            <a:ext cx="4385220" cy="1299324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56B08A68-EC16-1638-11BF-E6D16B5D7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396" y="26080876"/>
            <a:ext cx="7772400" cy="2127029"/>
          </a:xfrm>
          <a:prstGeom prst="rect">
            <a:avLst/>
          </a:prstGeom>
        </p:spPr>
      </p:pic>
      <p:graphicFrame>
        <p:nvGraphicFramePr>
          <p:cNvPr id="1030" name="表格 1029">
            <a:extLst>
              <a:ext uri="{FF2B5EF4-FFF2-40B4-BE49-F238E27FC236}">
                <a16:creationId xmlns:a16="http://schemas.microsoft.com/office/drawing/2014/main" id="{7C9876F4-00AD-4A2E-47B9-844E56E9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45300"/>
              </p:ext>
            </p:extLst>
          </p:nvPr>
        </p:nvGraphicFramePr>
        <p:xfrm>
          <a:off x="11424335" y="9591819"/>
          <a:ext cx="8601488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16064">
                  <a:extLst>
                    <a:ext uri="{9D8B030D-6E8A-4147-A177-3AD203B41FA5}">
                      <a16:colId xmlns:a16="http://schemas.microsoft.com/office/drawing/2014/main" val="1483503929"/>
                    </a:ext>
                  </a:extLst>
                </a:gridCol>
                <a:gridCol w="1571356">
                  <a:extLst>
                    <a:ext uri="{9D8B030D-6E8A-4147-A177-3AD203B41FA5}">
                      <a16:colId xmlns:a16="http://schemas.microsoft.com/office/drawing/2014/main" val="3899542433"/>
                    </a:ext>
                  </a:extLst>
                </a:gridCol>
                <a:gridCol w="1571356">
                  <a:extLst>
                    <a:ext uri="{9D8B030D-6E8A-4147-A177-3AD203B41FA5}">
                      <a16:colId xmlns:a16="http://schemas.microsoft.com/office/drawing/2014/main" val="3586944069"/>
                    </a:ext>
                  </a:extLst>
                </a:gridCol>
                <a:gridCol w="1571356">
                  <a:extLst>
                    <a:ext uri="{9D8B030D-6E8A-4147-A177-3AD203B41FA5}">
                      <a16:colId xmlns:a16="http://schemas.microsoft.com/office/drawing/2014/main" val="835953427"/>
                    </a:ext>
                  </a:extLst>
                </a:gridCol>
                <a:gridCol w="1571356">
                  <a:extLst>
                    <a:ext uri="{9D8B030D-6E8A-4147-A177-3AD203B41FA5}">
                      <a16:colId xmlns:a16="http://schemas.microsoft.com/office/drawing/2014/main" val="4279065542"/>
                    </a:ext>
                  </a:extLst>
                </a:gridCol>
              </a:tblGrid>
              <a:tr h="317130">
                <a:tc>
                  <a:txBody>
                    <a:bodyPr/>
                    <a:lstStyle/>
                    <a:p>
                      <a:pPr algn="ctr"/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EPE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1px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3px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5px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8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3.38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0.911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0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Self-supervised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10.82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0.822</a:t>
                      </a:r>
                      <a:endParaRPr lang="zh-TW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827257"/>
                  </a:ext>
                </a:extLst>
              </a:tr>
            </a:tbl>
          </a:graphicData>
        </a:graphic>
      </p:graphicFrame>
      <p:sp>
        <p:nvSpPr>
          <p:cNvPr id="1031" name="矩形 1030">
            <a:extLst>
              <a:ext uri="{FF2B5EF4-FFF2-40B4-BE49-F238E27FC236}">
                <a16:creationId xmlns:a16="http://schemas.microsoft.com/office/drawing/2014/main" id="{766C380D-9FC7-5498-055F-EC96F6A56939}"/>
              </a:ext>
            </a:extLst>
          </p:cNvPr>
          <p:cNvSpPr/>
          <p:nvPr/>
        </p:nvSpPr>
        <p:spPr>
          <a:xfrm>
            <a:off x="11052257" y="13455507"/>
            <a:ext cx="9345641" cy="14630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dist"/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Instead of bilinear </a:t>
            </a:r>
            <a:r>
              <a:rPr kumimoji="1" lang="en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RAFT uses learnable convex </a:t>
            </a:r>
            <a:r>
              <a:rPr kumimoji="1" lang="en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technique, and we noticed a slight difference here</a:t>
            </a:r>
          </a:p>
          <a:p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supervised and self-supervised results. </a:t>
            </a: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3" name="直線接點 1032">
            <a:extLst>
              <a:ext uri="{FF2B5EF4-FFF2-40B4-BE49-F238E27FC236}">
                <a16:creationId xmlns:a16="http://schemas.microsoft.com/office/drawing/2014/main" id="{6D700CCB-815F-E679-79B2-AE99AB2AA352}"/>
              </a:ext>
            </a:extLst>
          </p:cNvPr>
          <p:cNvCxnSpPr/>
          <p:nvPr/>
        </p:nvCxnSpPr>
        <p:spPr>
          <a:xfrm>
            <a:off x="11082468" y="13124736"/>
            <a:ext cx="9326233" cy="0"/>
          </a:xfrm>
          <a:prstGeom prst="line">
            <a:avLst/>
          </a:prstGeom>
          <a:ln>
            <a:solidFill>
              <a:srgbClr val="1C33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4" name="矩形 1033">
            <a:extLst>
              <a:ext uri="{FF2B5EF4-FFF2-40B4-BE49-F238E27FC236}">
                <a16:creationId xmlns:a16="http://schemas.microsoft.com/office/drawing/2014/main" id="{58AE70A9-8BA9-F245-8C2B-52230E6C8BD7}"/>
              </a:ext>
            </a:extLst>
          </p:cNvPr>
          <p:cNvSpPr/>
          <p:nvPr/>
        </p:nvSpPr>
        <p:spPr>
          <a:xfrm>
            <a:off x="11052258" y="26286359"/>
            <a:ext cx="9345641" cy="3206634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dist"/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 this final project, we reproduced the result of the widely used optical flow backbone network RAFT, in both supervised and self-supervised manners. By running in self-supervised manner, it enables us to use easily-accessible resources, such as videos recorded by smart phones to train the network. Moreover, we provide some extra observations from our experiments about</a:t>
            </a:r>
          </a:p>
          <a:p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1" lang="en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mechanics.</a:t>
            </a: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圖片 1035">
            <a:extLst>
              <a:ext uri="{FF2B5EF4-FFF2-40B4-BE49-F238E27FC236}">
                <a16:creationId xmlns:a16="http://schemas.microsoft.com/office/drawing/2014/main" id="{ACC944AA-D804-1466-F323-8A9A39CAE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5902" y="11406375"/>
            <a:ext cx="9638352" cy="1380493"/>
          </a:xfrm>
          <a:prstGeom prst="rect">
            <a:avLst/>
          </a:prstGeom>
        </p:spPr>
      </p:pic>
      <p:sp>
        <p:nvSpPr>
          <p:cNvPr id="1037" name="矩形 1036">
            <a:extLst>
              <a:ext uri="{FF2B5EF4-FFF2-40B4-BE49-F238E27FC236}">
                <a16:creationId xmlns:a16="http://schemas.microsoft.com/office/drawing/2014/main" id="{A6812B40-36A6-8F1E-07BC-C422EB3F112C}"/>
              </a:ext>
            </a:extLst>
          </p:cNvPr>
          <p:cNvSpPr/>
          <p:nvPr/>
        </p:nvSpPr>
        <p:spPr>
          <a:xfrm>
            <a:off x="11052254" y="17058904"/>
            <a:ext cx="9345641" cy="232512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dist"/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can see from the images above, that the </a:t>
            </a:r>
            <a:r>
              <a:rPr kumimoji="1" lang="en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effect of the supervised result is visibly worse than the self-supervised one. Based on this observation, we want to know if the photometric consistency used in self-supervised manner</a:t>
            </a:r>
          </a:p>
          <a:p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actually boosts up the learning of </a:t>
            </a:r>
            <a:r>
              <a:rPr kumimoji="1" lang="en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</p:txBody>
      </p:sp>
      <p:sp>
        <p:nvSpPr>
          <p:cNvPr id="1038" name="矩形 1037">
            <a:extLst>
              <a:ext uri="{FF2B5EF4-FFF2-40B4-BE49-F238E27FC236}">
                <a16:creationId xmlns:a16="http://schemas.microsoft.com/office/drawing/2014/main" id="{AFDD8223-0440-657F-486E-B7E602611937}"/>
              </a:ext>
            </a:extLst>
          </p:cNvPr>
          <p:cNvSpPr/>
          <p:nvPr/>
        </p:nvSpPr>
        <p:spPr>
          <a:xfrm>
            <a:off x="11052254" y="21610554"/>
            <a:ext cx="9345641" cy="232512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dist"/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 this experiment, we can say that the photometric consistency can benefit the learning of the </a:t>
            </a:r>
            <a:r>
              <a:rPr kumimoji="1" lang="en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early phase of training.</a:t>
            </a:r>
          </a:p>
          <a:p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code and more results </a:t>
            </a:r>
          </a:p>
          <a:p>
            <a:r>
              <a:rPr kumimoji="1"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 through these links.</a:t>
            </a:r>
          </a:p>
        </p:txBody>
      </p:sp>
      <p:pic>
        <p:nvPicPr>
          <p:cNvPr id="1041" name="圖片 1040">
            <a:extLst>
              <a:ext uri="{FF2B5EF4-FFF2-40B4-BE49-F238E27FC236}">
                <a16:creationId xmlns:a16="http://schemas.microsoft.com/office/drawing/2014/main" id="{04437E70-27EB-FE75-9DA1-A9FF19D41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7186" y="15002190"/>
            <a:ext cx="6195785" cy="1818945"/>
          </a:xfrm>
          <a:prstGeom prst="rect">
            <a:avLst/>
          </a:prstGeom>
        </p:spPr>
      </p:pic>
      <p:pic>
        <p:nvPicPr>
          <p:cNvPr id="1042" name="圖片 1041">
            <a:extLst>
              <a:ext uri="{FF2B5EF4-FFF2-40B4-BE49-F238E27FC236}">
                <a16:creationId xmlns:a16="http://schemas.microsoft.com/office/drawing/2014/main" id="{4B170E2D-4DDF-31DE-202B-D3E3EFD94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27181" y="19516789"/>
            <a:ext cx="6195785" cy="1818946"/>
          </a:xfrm>
          <a:prstGeom prst="rect">
            <a:avLst/>
          </a:prstGeom>
        </p:spPr>
      </p:pic>
      <p:pic>
        <p:nvPicPr>
          <p:cNvPr id="1043" name="圖片 1042">
            <a:extLst>
              <a:ext uri="{FF2B5EF4-FFF2-40B4-BE49-F238E27FC236}">
                <a16:creationId xmlns:a16="http://schemas.microsoft.com/office/drawing/2014/main" id="{9FEF8E2D-BA0C-3EBA-2B55-17A3C4E30B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63446" y="22747139"/>
            <a:ext cx="1986364" cy="1986364"/>
          </a:xfrm>
          <a:prstGeom prst="rect">
            <a:avLst/>
          </a:prstGeom>
        </p:spPr>
      </p:pic>
      <p:pic>
        <p:nvPicPr>
          <p:cNvPr id="1044" name="圖片 1043">
            <a:extLst>
              <a:ext uri="{FF2B5EF4-FFF2-40B4-BE49-F238E27FC236}">
                <a16:creationId xmlns:a16="http://schemas.microsoft.com/office/drawing/2014/main" id="{D6663EB7-DDFF-CDD6-3FA4-463D0C4D01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17615" y="22752269"/>
            <a:ext cx="1986364" cy="19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308</TotalTime>
  <Words>524</Words>
  <Application>Microsoft Macintosh PowerPoint</Application>
  <PresentationFormat>自訂</PresentationFormat>
  <Paragraphs>73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RAFT: Recurrent All-Pairs Field Transforms  for Optical Flow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RAFT: Recurrent All-Pairs Field Transforms  for Optical Flow  </dc:title>
  <dc:creator>張千祐</dc:creator>
  <cp:lastModifiedBy>張千祐</cp:lastModifiedBy>
  <cp:revision>13</cp:revision>
  <dcterms:created xsi:type="dcterms:W3CDTF">2023-06-10T06:21:22Z</dcterms:created>
  <dcterms:modified xsi:type="dcterms:W3CDTF">2023-06-10T11:29:48Z</dcterms:modified>
</cp:coreProperties>
</file>