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Average"/>
      <p:regular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B5D415-C2DF-47E8-A5EC-6CEEAD2C839F}">
  <a:tblStyle styleId="{08B5D415-C2DF-47E8-A5EC-6CEEAD2C83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Average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Oswald-bold.fntdata"/><Relationship Id="rId16" Type="http://schemas.openxmlformats.org/officeDocument/2006/relationships/slide" Target="slides/slide10.xml"/><Relationship Id="rId38" Type="http://schemas.openxmlformats.org/officeDocument/2006/relationships/font" Target="fonts/Oswald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bcaf97929a_14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bcaf97929a_14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bd6680770b_3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bd6680770b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bcaf97929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bcaf97929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bd52a1308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bd52a1308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bd52a13087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bd52a13087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bd52a13087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bd52a13087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bd52a13087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bd52a13087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bd6680770b_3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bd6680770b_3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bcaf97929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bcaf97929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c410901d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c410901d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caf97929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caf97929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bd6680770b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bd6680770b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bcaf97929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bcaf97929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bd6680770b_3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bd6680770b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bcaf97929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bcaf97929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bcaf97929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bcaf97929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bcaf97929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bcaf97929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bd6680770b_3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bd6680770b_3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bd6680770b_3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bd6680770b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bcaf97929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bcaf97929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bcaf97929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bcaf97929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bd6680770b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bd6680770b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bd6680770b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bd6680770b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caf97929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caf97929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d6680770b_3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d6680770b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caf97929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bcaf97929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caf97929a_1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caf97929a_1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caf97929a_14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caf97929a_14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caf97929a_14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bcaf97929a_14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meganung/minesweeper-solver" TargetMode="External"/><Relationship Id="rId4" Type="http://schemas.openxmlformats.org/officeDocument/2006/relationships/hyperlink" Target="https://github.com/h0rban/minesweeper-online-solver/blob/master/Board.p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Solving </a:t>
            </a:r>
            <a:r>
              <a:rPr lang="zh-TW"/>
              <a:t>Mine Sweeper in parallel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5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311551107 </a:t>
            </a:r>
            <a:r>
              <a:rPr lang="zh-TW" sz="1800"/>
              <a:t>石偉辛  311552007 張千祐  311551131 賴俊宇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Parallelize</a:t>
            </a:r>
            <a:endParaRPr sz="3200"/>
          </a:p>
        </p:txBody>
      </p:sp>
      <p:grpSp>
        <p:nvGrpSpPr>
          <p:cNvPr id="229" name="Google Shape;229;p22"/>
          <p:cNvGrpSpPr/>
          <p:nvPr/>
        </p:nvGrpSpPr>
        <p:grpSpPr>
          <a:xfrm>
            <a:off x="4059816" y="247788"/>
            <a:ext cx="2445272" cy="4647925"/>
            <a:chOff x="5468816" y="445025"/>
            <a:chExt cx="2445272" cy="4647925"/>
          </a:xfrm>
        </p:grpSpPr>
        <p:sp>
          <p:nvSpPr>
            <p:cNvPr id="230" name="Google Shape;230;p22"/>
            <p:cNvSpPr txBox="1"/>
            <p:nvPr/>
          </p:nvSpPr>
          <p:spPr>
            <a:xfrm>
              <a:off x="6541288" y="1740250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True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5962600" y="445025"/>
              <a:ext cx="1365300" cy="634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Generate Map</a:t>
              </a:r>
              <a:endParaRPr b="1"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5962600" y="2873588"/>
              <a:ext cx="1365300" cy="634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Detect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Mines</a:t>
              </a:r>
              <a:endParaRPr b="1"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5962600" y="2029563"/>
              <a:ext cx="1365300" cy="634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Random Select</a:t>
              </a:r>
              <a:endParaRPr b="1"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5962600" y="4458150"/>
              <a:ext cx="1365300" cy="634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Compare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Map</a:t>
              </a:r>
              <a:endParaRPr b="1"/>
            </a:p>
          </p:txBody>
        </p:sp>
        <p:cxnSp>
          <p:nvCxnSpPr>
            <p:cNvPr id="235" name="Google Shape;235;p22"/>
            <p:cNvCxnSpPr>
              <a:stCxn id="231" idx="2"/>
              <a:endCxn id="236" idx="0"/>
            </p:cNvCxnSpPr>
            <p:nvPr/>
          </p:nvCxnSpPr>
          <p:spPr>
            <a:xfrm>
              <a:off x="6645250" y="1079825"/>
              <a:ext cx="0" cy="2091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36" name="Google Shape;236;p22"/>
            <p:cNvSpPr/>
            <p:nvPr/>
          </p:nvSpPr>
          <p:spPr>
            <a:xfrm>
              <a:off x="5986600" y="1289050"/>
              <a:ext cx="1317300" cy="531300"/>
            </a:xfrm>
            <a:prstGeom prst="diamond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n&lt;N?</a:t>
              </a:r>
              <a:endParaRPr b="1"/>
            </a:p>
          </p:txBody>
        </p:sp>
        <p:cxnSp>
          <p:nvCxnSpPr>
            <p:cNvPr id="237" name="Google Shape;237;p22"/>
            <p:cNvCxnSpPr>
              <a:stCxn id="236" idx="2"/>
              <a:endCxn id="233" idx="0"/>
            </p:cNvCxnSpPr>
            <p:nvPr/>
          </p:nvCxnSpPr>
          <p:spPr>
            <a:xfrm>
              <a:off x="6645250" y="1820350"/>
              <a:ext cx="0" cy="2091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38" name="Google Shape;238;p22"/>
            <p:cNvCxnSpPr>
              <a:stCxn id="236" idx="3"/>
              <a:endCxn id="234" idx="3"/>
            </p:cNvCxnSpPr>
            <p:nvPr/>
          </p:nvCxnSpPr>
          <p:spPr>
            <a:xfrm>
              <a:off x="7303900" y="1554700"/>
              <a:ext cx="24000" cy="3220800"/>
            </a:xfrm>
            <a:prstGeom prst="bentConnector3">
              <a:avLst>
                <a:gd fmla="val 3143750" name="adj1"/>
              </a:avLst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39" name="Google Shape;239;p22"/>
            <p:cNvSpPr txBox="1"/>
            <p:nvPr/>
          </p:nvSpPr>
          <p:spPr>
            <a:xfrm>
              <a:off x="7227688" y="1232767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False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cxnSp>
          <p:nvCxnSpPr>
            <p:cNvPr id="240" name="Google Shape;240;p22"/>
            <p:cNvCxnSpPr>
              <a:stCxn id="233" idx="2"/>
              <a:endCxn id="232" idx="0"/>
            </p:cNvCxnSpPr>
            <p:nvPr/>
          </p:nvCxnSpPr>
          <p:spPr>
            <a:xfrm>
              <a:off x="6645250" y="2664363"/>
              <a:ext cx="0" cy="2091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41" name="Google Shape;241;p22"/>
            <p:cNvCxnSpPr/>
            <p:nvPr/>
          </p:nvCxnSpPr>
          <p:spPr>
            <a:xfrm>
              <a:off x="6645250" y="3508388"/>
              <a:ext cx="0" cy="2091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grpSp>
          <p:nvGrpSpPr>
            <p:cNvPr id="242" name="Google Shape;242;p22"/>
            <p:cNvGrpSpPr/>
            <p:nvPr/>
          </p:nvGrpSpPr>
          <p:grpSpPr>
            <a:xfrm>
              <a:off x="5986600" y="3717625"/>
              <a:ext cx="1317300" cy="531300"/>
              <a:chOff x="5986600" y="3717625"/>
              <a:chExt cx="1317300" cy="531300"/>
            </a:xfrm>
          </p:grpSpPr>
          <p:sp>
            <p:nvSpPr>
              <p:cNvPr id="243" name="Google Shape;243;p22"/>
              <p:cNvSpPr/>
              <p:nvPr/>
            </p:nvSpPr>
            <p:spPr>
              <a:xfrm>
                <a:off x="5986600" y="3717625"/>
                <a:ext cx="1317300" cy="531300"/>
              </a:xfrm>
              <a:prstGeom prst="diamond">
                <a:avLst/>
              </a:prstGeom>
              <a:solidFill>
                <a:srgbClr val="6D9EE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244" name="Google Shape;244;p22"/>
              <p:cNvSpPr txBox="1"/>
              <p:nvPr/>
            </p:nvSpPr>
            <p:spPr>
              <a:xfrm>
                <a:off x="6114850" y="3790825"/>
                <a:ext cx="10608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300"/>
                  <a:t>Changed?</a:t>
                </a:r>
                <a:endParaRPr b="1" sz="1300"/>
              </a:p>
            </p:txBody>
          </p:sp>
        </p:grpSp>
        <p:cxnSp>
          <p:nvCxnSpPr>
            <p:cNvPr id="245" name="Google Shape;245;p22"/>
            <p:cNvCxnSpPr>
              <a:stCxn id="243" idx="2"/>
              <a:endCxn id="232" idx="3"/>
            </p:cNvCxnSpPr>
            <p:nvPr/>
          </p:nvCxnSpPr>
          <p:spPr>
            <a:xfrm rot="-5400000">
              <a:off x="6457750" y="3378625"/>
              <a:ext cx="1057800" cy="682800"/>
            </a:xfrm>
            <a:prstGeom prst="bentConnector4">
              <a:avLst>
                <a:gd fmla="val -156" name="adj1"/>
                <a:gd fmla="val 134853" name="adj2"/>
              </a:avLst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46" name="Google Shape;246;p22"/>
            <p:cNvCxnSpPr>
              <a:stCxn id="243" idx="1"/>
              <a:endCxn id="236" idx="0"/>
            </p:cNvCxnSpPr>
            <p:nvPr/>
          </p:nvCxnSpPr>
          <p:spPr>
            <a:xfrm flipH="1" rot="10800000">
              <a:off x="5986600" y="1288975"/>
              <a:ext cx="658800" cy="2694300"/>
            </a:xfrm>
            <a:prstGeom prst="bentConnector4">
              <a:avLst>
                <a:gd fmla="val -65247" name="adj1"/>
                <a:gd fmla="val 99910" name="adj2"/>
              </a:avLst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47" name="Google Shape;247;p22"/>
            <p:cNvSpPr txBox="1"/>
            <p:nvPr/>
          </p:nvSpPr>
          <p:spPr>
            <a:xfrm>
              <a:off x="5468816" y="3904158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False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48" name="Google Shape;248;p22"/>
            <p:cNvSpPr txBox="1"/>
            <p:nvPr/>
          </p:nvSpPr>
          <p:spPr>
            <a:xfrm>
              <a:off x="6686229" y="4152667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True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cxnSp>
        <p:nvCxnSpPr>
          <p:cNvPr id="249" name="Google Shape;249;p22"/>
          <p:cNvCxnSpPr/>
          <p:nvPr/>
        </p:nvCxnSpPr>
        <p:spPr>
          <a:xfrm>
            <a:off x="3116875" y="206625"/>
            <a:ext cx="0" cy="468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2"/>
          <p:cNvSpPr txBox="1"/>
          <p:nvPr/>
        </p:nvSpPr>
        <p:spPr>
          <a:xfrm rot="5400000">
            <a:off x="2270250" y="2349525"/>
            <a:ext cx="13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Program flow</a:t>
            </a: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51" name="Google Shape;251;p22"/>
          <p:cNvCxnSpPr/>
          <p:nvPr/>
        </p:nvCxnSpPr>
        <p:spPr>
          <a:xfrm>
            <a:off x="7805250" y="206625"/>
            <a:ext cx="0" cy="468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52" name="Google Shape;252;p22"/>
          <p:cNvGrpSpPr/>
          <p:nvPr/>
        </p:nvGrpSpPr>
        <p:grpSpPr>
          <a:xfrm>
            <a:off x="3129400" y="996231"/>
            <a:ext cx="4663800" cy="1553400"/>
            <a:chOff x="3815200" y="996231"/>
            <a:chExt cx="4663800" cy="1553400"/>
          </a:xfrm>
        </p:grpSpPr>
        <p:cxnSp>
          <p:nvCxnSpPr>
            <p:cNvPr id="253" name="Google Shape;253;p22"/>
            <p:cNvCxnSpPr/>
            <p:nvPr/>
          </p:nvCxnSpPr>
          <p:spPr>
            <a:xfrm>
              <a:off x="3815200" y="996231"/>
              <a:ext cx="4663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22"/>
            <p:cNvCxnSpPr/>
            <p:nvPr/>
          </p:nvCxnSpPr>
          <p:spPr>
            <a:xfrm>
              <a:off x="3815200" y="2549631"/>
              <a:ext cx="4663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255" name="Google Shape;255;p22"/>
            <p:cNvSpPr txBox="1"/>
            <p:nvPr/>
          </p:nvSpPr>
          <p:spPr>
            <a:xfrm>
              <a:off x="7489225" y="1475875"/>
              <a:ext cx="847800" cy="61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FF0000"/>
                  </a:solidFill>
                  <a:latin typeface="Average"/>
                  <a:ea typeface="Average"/>
                  <a:cs typeface="Average"/>
                  <a:sym typeface="Average"/>
                </a:rPr>
                <a:t>Critical Section</a:t>
              </a:r>
              <a:endParaRPr b="1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56" name="Google Shape;256;p22"/>
          <p:cNvGrpSpPr/>
          <p:nvPr/>
        </p:nvGrpSpPr>
        <p:grpSpPr>
          <a:xfrm>
            <a:off x="3129400" y="3078100"/>
            <a:ext cx="4663800" cy="1144106"/>
            <a:chOff x="3815200" y="3078100"/>
            <a:chExt cx="4663800" cy="1144106"/>
          </a:xfrm>
        </p:grpSpPr>
        <p:cxnSp>
          <p:nvCxnSpPr>
            <p:cNvPr id="257" name="Google Shape;257;p22"/>
            <p:cNvCxnSpPr/>
            <p:nvPr/>
          </p:nvCxnSpPr>
          <p:spPr>
            <a:xfrm>
              <a:off x="3815200" y="4222206"/>
              <a:ext cx="4663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258" name="Google Shape;258;p22"/>
            <p:cNvSpPr txBox="1"/>
            <p:nvPr/>
          </p:nvSpPr>
          <p:spPr>
            <a:xfrm>
              <a:off x="7489225" y="3078100"/>
              <a:ext cx="847800" cy="615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FF0000"/>
                  </a:solidFill>
                  <a:latin typeface="Average"/>
                  <a:ea typeface="Average"/>
                  <a:cs typeface="Average"/>
                  <a:sym typeface="Average"/>
                </a:rPr>
                <a:t>Parallel</a:t>
              </a:r>
              <a:endParaRPr b="1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FF0000"/>
                  </a:solidFill>
                  <a:latin typeface="Average"/>
                  <a:ea typeface="Average"/>
                  <a:cs typeface="Average"/>
                  <a:sym typeface="Average"/>
                </a:rPr>
                <a:t>Region</a:t>
              </a:r>
              <a:endParaRPr b="1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59" name="Google Shape;259;p22"/>
          <p:cNvGrpSpPr/>
          <p:nvPr/>
        </p:nvGrpSpPr>
        <p:grpSpPr>
          <a:xfrm>
            <a:off x="7872021" y="555932"/>
            <a:ext cx="564050" cy="4126598"/>
            <a:chOff x="8557821" y="555932"/>
            <a:chExt cx="564050" cy="4126598"/>
          </a:xfrm>
        </p:grpSpPr>
        <p:pic>
          <p:nvPicPr>
            <p:cNvPr id="260" name="Google Shape;260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57824" y="555932"/>
              <a:ext cx="459900" cy="410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7821" y="4259097"/>
              <a:ext cx="459900" cy="42343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2" name="Google Shape;262;p22"/>
            <p:cNvCxnSpPr>
              <a:stCxn id="260" idx="2"/>
              <a:endCxn id="261" idx="0"/>
            </p:cNvCxnSpPr>
            <p:nvPr/>
          </p:nvCxnSpPr>
          <p:spPr>
            <a:xfrm>
              <a:off x="8787774" y="966707"/>
              <a:ext cx="0" cy="3292500"/>
            </a:xfrm>
            <a:prstGeom prst="straightConnector1">
              <a:avLst/>
            </a:prstGeom>
            <a:noFill/>
            <a:ln cap="flat" cmpd="sng" w="19050">
              <a:solidFill>
                <a:srgbClr val="9CDCFE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263" name="Google Shape;263;p22"/>
            <p:cNvSpPr txBox="1"/>
            <p:nvPr/>
          </p:nvSpPr>
          <p:spPr>
            <a:xfrm rot="5400000">
              <a:off x="8227421" y="2371650"/>
              <a:ext cx="138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9CDCFE"/>
                  </a:solidFill>
                  <a:latin typeface="Average"/>
                  <a:ea typeface="Average"/>
                  <a:cs typeface="Average"/>
                  <a:sym typeface="Average"/>
                </a:rPr>
                <a:t>Time</a:t>
              </a:r>
              <a:endParaRPr b="1">
                <a:solidFill>
                  <a:srgbClr val="9CDCFE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Related Work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Related Work</a:t>
            </a:r>
            <a:endParaRPr sz="3200"/>
          </a:p>
        </p:txBody>
      </p:sp>
      <p:sp>
        <p:nvSpPr>
          <p:cNvPr id="274" name="Google Shape;274;p24"/>
          <p:cNvSpPr txBox="1"/>
          <p:nvPr>
            <p:ph idx="1" type="body"/>
          </p:nvPr>
        </p:nvSpPr>
        <p:spPr>
          <a:xfrm>
            <a:off x="311700" y="1152475"/>
            <a:ext cx="44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Almost every </a:t>
            </a:r>
            <a:r>
              <a:rPr lang="zh-TW"/>
              <a:t>related</a:t>
            </a:r>
            <a:r>
              <a:rPr lang="zh-TW"/>
              <a:t> work we found apply same way on random select and detect mines.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Mainly difference is how they pick grid before detecting mine.</a:t>
            </a:r>
            <a:endParaRPr/>
          </a:p>
        </p:txBody>
      </p:sp>
      <p:grpSp>
        <p:nvGrpSpPr>
          <p:cNvPr id="275" name="Google Shape;275;p24"/>
          <p:cNvGrpSpPr/>
          <p:nvPr/>
        </p:nvGrpSpPr>
        <p:grpSpPr>
          <a:xfrm>
            <a:off x="4664776" y="1152443"/>
            <a:ext cx="3981799" cy="2631786"/>
            <a:chOff x="4792526" y="1152479"/>
            <a:chExt cx="3694376" cy="2240200"/>
          </a:xfrm>
        </p:grpSpPr>
        <p:pic>
          <p:nvPicPr>
            <p:cNvPr id="276" name="Google Shape;276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92526" y="1152479"/>
              <a:ext cx="3694376" cy="22402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</p:pic>
        <p:sp>
          <p:nvSpPr>
            <p:cNvPr id="277" name="Google Shape;277;p24"/>
            <p:cNvSpPr/>
            <p:nvPr/>
          </p:nvSpPr>
          <p:spPr>
            <a:xfrm>
              <a:off x="7268550" y="1557100"/>
              <a:ext cx="1046700" cy="1480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/>
          <p:nvPr>
            <p:ph idx="1" type="body"/>
          </p:nvPr>
        </p:nvSpPr>
        <p:spPr>
          <a:xfrm>
            <a:off x="311700" y="1152475"/>
            <a:ext cx="57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</a:t>
            </a:r>
            <a:r>
              <a:rPr lang="zh-TW"/>
              <a:t>o through all the grids on the map every round.</a:t>
            </a:r>
            <a:endParaRPr/>
          </a:p>
          <a:p>
            <a:pPr indent="-3429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At the end of each round, check whether the map is changed or not.</a:t>
            </a:r>
            <a:endParaRPr/>
          </a:p>
          <a:p>
            <a:pPr indent="-317500" lvl="1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Changed → loop again</a:t>
            </a:r>
            <a:endParaRPr/>
          </a:p>
          <a:p>
            <a:pPr indent="-317500" lvl="1" marL="9144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Unchanged → random select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zh-TW" sz="3200"/>
              <a:t>G</a:t>
            </a:r>
            <a:r>
              <a:rPr lang="zh-TW" sz="3200"/>
              <a:t>o through the whole map</a:t>
            </a:r>
            <a:endParaRPr sz="3200"/>
          </a:p>
        </p:txBody>
      </p:sp>
      <p:grpSp>
        <p:nvGrpSpPr>
          <p:cNvPr id="284" name="Google Shape;284;p25"/>
          <p:cNvGrpSpPr/>
          <p:nvPr/>
        </p:nvGrpSpPr>
        <p:grpSpPr>
          <a:xfrm>
            <a:off x="6016125" y="1290625"/>
            <a:ext cx="2752499" cy="3140099"/>
            <a:chOff x="5863725" y="1290625"/>
            <a:chExt cx="2752499" cy="3140099"/>
          </a:xfrm>
        </p:grpSpPr>
        <p:pic>
          <p:nvPicPr>
            <p:cNvPr id="285" name="Google Shape;285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63725" y="1290625"/>
              <a:ext cx="2752499" cy="314009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6" name="Google Shape;286;p25"/>
            <p:cNvCxnSpPr/>
            <p:nvPr/>
          </p:nvCxnSpPr>
          <p:spPr>
            <a:xfrm>
              <a:off x="6065775" y="1888900"/>
              <a:ext cx="2348400" cy="6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7" name="Google Shape;287;p25"/>
            <p:cNvCxnSpPr/>
            <p:nvPr/>
          </p:nvCxnSpPr>
          <p:spPr>
            <a:xfrm>
              <a:off x="6065775" y="2041300"/>
              <a:ext cx="2348400" cy="6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8" name="Google Shape;288;p25"/>
            <p:cNvCxnSpPr/>
            <p:nvPr/>
          </p:nvCxnSpPr>
          <p:spPr>
            <a:xfrm>
              <a:off x="6065775" y="2193700"/>
              <a:ext cx="2348400" cy="6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9" name="Google Shape;289;p25"/>
            <p:cNvCxnSpPr/>
            <p:nvPr/>
          </p:nvCxnSpPr>
          <p:spPr>
            <a:xfrm>
              <a:off x="6065775" y="2346100"/>
              <a:ext cx="2348400" cy="6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0" name="Google Shape;290;p25"/>
            <p:cNvCxnSpPr/>
            <p:nvPr/>
          </p:nvCxnSpPr>
          <p:spPr>
            <a:xfrm>
              <a:off x="6065775" y="2498500"/>
              <a:ext cx="2348400" cy="6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1" name="Google Shape;291;p25"/>
            <p:cNvCxnSpPr/>
            <p:nvPr/>
          </p:nvCxnSpPr>
          <p:spPr>
            <a:xfrm>
              <a:off x="6065775" y="2650900"/>
              <a:ext cx="1359300" cy="39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/>
          <p:nvPr>
            <p:ph idx="1" type="body"/>
          </p:nvPr>
        </p:nvSpPr>
        <p:spPr>
          <a:xfrm>
            <a:off x="311700" y="1152475"/>
            <a:ext cx="514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Maintain a set storing unfinished grids.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Pick grid from the set to detect mine.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262" y="1281275"/>
            <a:ext cx="2535088" cy="31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2. </a:t>
            </a:r>
            <a:r>
              <a:rPr lang="zh-TW" sz="3200"/>
              <a:t>Update set</a:t>
            </a:r>
            <a:endParaRPr sz="3200"/>
          </a:p>
        </p:txBody>
      </p:sp>
      <p:sp>
        <p:nvSpPr>
          <p:cNvPr id="299" name="Google Shape;299;p26"/>
          <p:cNvSpPr/>
          <p:nvPr/>
        </p:nvSpPr>
        <p:spPr>
          <a:xfrm>
            <a:off x="7336525" y="3588225"/>
            <a:ext cx="178800" cy="172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6879325" y="3588225"/>
            <a:ext cx="178800" cy="172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7107925" y="3588225"/>
            <a:ext cx="178800" cy="172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6650725" y="4045425"/>
            <a:ext cx="178800" cy="172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6650725" y="3816825"/>
            <a:ext cx="178800" cy="172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6650725" y="3588225"/>
            <a:ext cx="178800" cy="172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2. </a:t>
            </a:r>
            <a:r>
              <a:rPr lang="zh-TW" sz="3200"/>
              <a:t>Update set</a:t>
            </a:r>
            <a:endParaRPr sz="3200"/>
          </a:p>
        </p:txBody>
      </p:sp>
      <p:sp>
        <p:nvSpPr>
          <p:cNvPr id="310" name="Google Shape;310;p27"/>
          <p:cNvSpPr txBox="1"/>
          <p:nvPr>
            <p:ph idx="1" type="body"/>
          </p:nvPr>
        </p:nvSpPr>
        <p:spPr>
          <a:xfrm>
            <a:off x="311700" y="1152475"/>
            <a:ext cx="555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Situation：p</a:t>
            </a:r>
            <a:r>
              <a:rPr lang="zh-TW"/>
              <a:t>lace flag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Set that grid flag.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Pop itself from the set.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311" name="Google Shape;311;p27"/>
          <p:cNvGrpSpPr/>
          <p:nvPr/>
        </p:nvGrpSpPr>
        <p:grpSpPr>
          <a:xfrm>
            <a:off x="5452250" y="1281263"/>
            <a:ext cx="2535100" cy="3158815"/>
            <a:chOff x="5963325" y="1281263"/>
            <a:chExt cx="2535100" cy="3158815"/>
          </a:xfrm>
        </p:grpSpPr>
        <p:pic>
          <p:nvPicPr>
            <p:cNvPr id="312" name="Google Shape;312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63325" y="1281263"/>
              <a:ext cx="2535100" cy="31588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" name="Google Shape;313;p27"/>
            <p:cNvSpPr/>
            <p:nvPr/>
          </p:nvSpPr>
          <p:spPr>
            <a:xfrm>
              <a:off x="7887887" y="3588225"/>
              <a:ext cx="178800" cy="1722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7376625" y="3588225"/>
              <a:ext cx="178800" cy="1722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7619984" y="3588225"/>
              <a:ext cx="178800" cy="1722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7148025" y="4045425"/>
              <a:ext cx="178800" cy="1722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7148025" y="3816825"/>
              <a:ext cx="178800" cy="1722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7148025" y="3588225"/>
              <a:ext cx="178800" cy="1722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7391775" y="3816813"/>
              <a:ext cx="178800" cy="172200"/>
            </a:xfrm>
            <a:prstGeom prst="ellipse">
              <a:avLst/>
            </a:prstGeom>
            <a:noFill/>
            <a:ln cap="flat" cmpd="sng" w="2857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27"/>
          <p:cNvSpPr txBox="1"/>
          <p:nvPr/>
        </p:nvSpPr>
        <p:spPr>
          <a:xfrm>
            <a:off x="6572200" y="3466563"/>
            <a:ext cx="325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latin typeface="Average"/>
                <a:ea typeface="Average"/>
                <a:cs typeface="Average"/>
                <a:sym typeface="Average"/>
              </a:rPr>
              <a:t>X</a:t>
            </a:r>
            <a:endParaRPr b="1" sz="15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2.</a:t>
            </a:r>
            <a:r>
              <a:rPr lang="zh-TW" sz="3200"/>
              <a:t> Update set</a:t>
            </a:r>
            <a:endParaRPr sz="3200"/>
          </a:p>
        </p:txBody>
      </p:sp>
      <p:sp>
        <p:nvSpPr>
          <p:cNvPr id="326" name="Google Shape;326;p28"/>
          <p:cNvSpPr txBox="1"/>
          <p:nvPr>
            <p:ph idx="1" type="body"/>
          </p:nvPr>
        </p:nvSpPr>
        <p:spPr>
          <a:xfrm>
            <a:off x="311700" y="1152475"/>
            <a:ext cx="555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Situation：</a:t>
            </a:r>
            <a:r>
              <a:rPr lang="zh-TW"/>
              <a:t>open unknown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Pop itself from the set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Push the unknown grid to the set.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28"/>
          <p:cNvGrpSpPr/>
          <p:nvPr/>
        </p:nvGrpSpPr>
        <p:grpSpPr>
          <a:xfrm>
            <a:off x="5452250" y="1281263"/>
            <a:ext cx="2535100" cy="3158815"/>
            <a:chOff x="5969875" y="1281263"/>
            <a:chExt cx="2535100" cy="3158815"/>
          </a:xfrm>
        </p:grpSpPr>
        <p:pic>
          <p:nvPicPr>
            <p:cNvPr id="328" name="Google Shape;328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69875" y="1281263"/>
              <a:ext cx="2535100" cy="31588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28"/>
            <p:cNvSpPr/>
            <p:nvPr/>
          </p:nvSpPr>
          <p:spPr>
            <a:xfrm>
              <a:off x="7848975" y="3588213"/>
              <a:ext cx="178800" cy="1722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7391775" y="3588213"/>
              <a:ext cx="178800" cy="1722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7620375" y="3588213"/>
              <a:ext cx="178800" cy="1722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7163175" y="4045413"/>
              <a:ext cx="178800" cy="1722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7163175" y="3816813"/>
              <a:ext cx="178800" cy="1722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7391775" y="4045413"/>
              <a:ext cx="178800" cy="172200"/>
            </a:xfrm>
            <a:prstGeom prst="ellipse">
              <a:avLst/>
            </a:prstGeom>
            <a:noFill/>
            <a:ln cap="flat" cmpd="sng" w="2857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8"/>
            <p:cNvSpPr txBox="1"/>
            <p:nvPr/>
          </p:nvSpPr>
          <p:spPr>
            <a:xfrm>
              <a:off x="7089825" y="3695163"/>
              <a:ext cx="3255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500">
                  <a:latin typeface="Average"/>
                  <a:ea typeface="Average"/>
                  <a:cs typeface="Average"/>
                  <a:sym typeface="Average"/>
                </a:rPr>
                <a:t>X</a:t>
              </a:r>
              <a:endParaRPr b="1" sz="1500"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Parallel Solution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/>
              <a:t>Parallel Solution - Pthread</a:t>
            </a:r>
            <a:endParaRPr sz="3200"/>
          </a:p>
        </p:txBody>
      </p:sp>
      <p:sp>
        <p:nvSpPr>
          <p:cNvPr id="346" name="Google Shape;346;p30"/>
          <p:cNvSpPr txBox="1"/>
          <p:nvPr>
            <p:ph idx="1" type="body"/>
          </p:nvPr>
        </p:nvSpPr>
        <p:spPr>
          <a:xfrm>
            <a:off x="311700" y="1152475"/>
            <a:ext cx="464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Apply the way of “go through” for </a:t>
            </a:r>
            <a:r>
              <a:rPr lang="zh-TW"/>
              <a:t>picking grid in our implementation.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Devide workload by row.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0"/>
          <p:cNvSpPr txBox="1"/>
          <p:nvPr/>
        </p:nvSpPr>
        <p:spPr>
          <a:xfrm>
            <a:off x="5988800" y="4126350"/>
            <a:ext cx="2386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Red : thread ID = 1 </a:t>
            </a:r>
            <a:endParaRPr sz="11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blue : thread ID = 2</a:t>
            </a:r>
            <a:endParaRPr sz="11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green : thread ID = 3</a:t>
            </a:r>
            <a:endParaRPr sz="11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348" name="Google Shape;348;p30"/>
          <p:cNvGrpSpPr/>
          <p:nvPr/>
        </p:nvGrpSpPr>
        <p:grpSpPr>
          <a:xfrm>
            <a:off x="5969875" y="985825"/>
            <a:ext cx="2752499" cy="3140099"/>
            <a:chOff x="3265675" y="864575"/>
            <a:chExt cx="2752499" cy="3140099"/>
          </a:xfrm>
        </p:grpSpPr>
        <p:grpSp>
          <p:nvGrpSpPr>
            <p:cNvPr id="349" name="Google Shape;349;p30"/>
            <p:cNvGrpSpPr/>
            <p:nvPr/>
          </p:nvGrpSpPr>
          <p:grpSpPr>
            <a:xfrm>
              <a:off x="3265675" y="864575"/>
              <a:ext cx="2752499" cy="3140099"/>
              <a:chOff x="6016125" y="1290625"/>
              <a:chExt cx="2752499" cy="3140099"/>
            </a:xfrm>
          </p:grpSpPr>
          <p:pic>
            <p:nvPicPr>
              <p:cNvPr id="350" name="Google Shape;350;p3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016125" y="1290625"/>
                <a:ext cx="2752499" cy="3140099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51" name="Google Shape;351;p30"/>
              <p:cNvCxnSpPr/>
              <p:nvPr/>
            </p:nvCxnSpPr>
            <p:spPr>
              <a:xfrm>
                <a:off x="6218175" y="1888900"/>
                <a:ext cx="2348400" cy="6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52" name="Google Shape;352;p30"/>
              <p:cNvCxnSpPr/>
              <p:nvPr/>
            </p:nvCxnSpPr>
            <p:spPr>
              <a:xfrm>
                <a:off x="6218175" y="2041300"/>
                <a:ext cx="2348400" cy="6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53" name="Google Shape;353;p30"/>
              <p:cNvCxnSpPr/>
              <p:nvPr/>
            </p:nvCxnSpPr>
            <p:spPr>
              <a:xfrm>
                <a:off x="6218175" y="2193700"/>
                <a:ext cx="2348400" cy="6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FF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54" name="Google Shape;354;p30"/>
              <p:cNvCxnSpPr/>
              <p:nvPr/>
            </p:nvCxnSpPr>
            <p:spPr>
              <a:xfrm>
                <a:off x="6218175" y="2346100"/>
                <a:ext cx="2348400" cy="6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55" name="Google Shape;355;p30"/>
              <p:cNvCxnSpPr/>
              <p:nvPr/>
            </p:nvCxnSpPr>
            <p:spPr>
              <a:xfrm>
                <a:off x="6218175" y="2498500"/>
                <a:ext cx="2348400" cy="6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56" name="Google Shape;356;p30"/>
              <p:cNvCxnSpPr/>
              <p:nvPr/>
            </p:nvCxnSpPr>
            <p:spPr>
              <a:xfrm>
                <a:off x="6218175" y="2803300"/>
                <a:ext cx="2020500" cy="11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57" name="Google Shape;357;p30"/>
              <p:cNvCxnSpPr/>
              <p:nvPr/>
            </p:nvCxnSpPr>
            <p:spPr>
              <a:xfrm>
                <a:off x="6218175" y="2955700"/>
                <a:ext cx="1580100" cy="5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358" name="Google Shape;358;p30"/>
            <p:cNvCxnSpPr/>
            <p:nvPr/>
          </p:nvCxnSpPr>
          <p:spPr>
            <a:xfrm>
              <a:off x="3461375" y="2242475"/>
              <a:ext cx="1359300" cy="3900"/>
            </a:xfrm>
            <a:prstGeom prst="straightConnector1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 txBox="1"/>
          <p:nvPr>
            <p:ph type="title"/>
          </p:nvPr>
        </p:nvSpPr>
        <p:spPr>
          <a:xfrm>
            <a:off x="311700" y="445025"/>
            <a:ext cx="527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/>
              <a:t>Parallel Solution - </a:t>
            </a:r>
            <a:r>
              <a:rPr lang="zh-TW" sz="3200"/>
              <a:t>Pthread</a:t>
            </a:r>
            <a:endParaRPr sz="3200"/>
          </a:p>
        </p:txBody>
      </p:sp>
      <p:grpSp>
        <p:nvGrpSpPr>
          <p:cNvPr id="364" name="Google Shape;364;p31"/>
          <p:cNvGrpSpPr/>
          <p:nvPr/>
        </p:nvGrpSpPr>
        <p:grpSpPr>
          <a:xfrm>
            <a:off x="4951876" y="383988"/>
            <a:ext cx="2707013" cy="4542945"/>
            <a:chOff x="5485276" y="460188"/>
            <a:chExt cx="2707013" cy="4542945"/>
          </a:xfrm>
        </p:grpSpPr>
        <p:sp>
          <p:nvSpPr>
            <p:cNvPr id="365" name="Google Shape;365;p31"/>
            <p:cNvSpPr txBox="1"/>
            <p:nvPr/>
          </p:nvSpPr>
          <p:spPr>
            <a:xfrm>
              <a:off x="5485276" y="3247125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True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cxnSp>
          <p:nvCxnSpPr>
            <p:cNvPr id="366" name="Google Shape;366;p31"/>
            <p:cNvCxnSpPr>
              <a:stCxn id="367" idx="2"/>
              <a:endCxn id="368" idx="0"/>
            </p:cNvCxnSpPr>
            <p:nvPr/>
          </p:nvCxnSpPr>
          <p:spPr>
            <a:xfrm>
              <a:off x="6585125" y="3516824"/>
              <a:ext cx="0" cy="1821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369" name="Google Shape;369;p31"/>
            <p:cNvSpPr/>
            <p:nvPr/>
          </p:nvSpPr>
          <p:spPr>
            <a:xfrm>
              <a:off x="5902475" y="2130138"/>
              <a:ext cx="1365300" cy="6348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Detect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All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Mines</a:t>
              </a:r>
              <a:endParaRPr b="1"/>
            </a:p>
          </p:txBody>
        </p:sp>
        <p:sp>
          <p:nvSpPr>
            <p:cNvPr id="370" name="Google Shape;370;p31"/>
            <p:cNvSpPr txBox="1"/>
            <p:nvPr/>
          </p:nvSpPr>
          <p:spPr>
            <a:xfrm>
              <a:off x="7505888" y="3542342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False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cxnSp>
          <p:nvCxnSpPr>
            <p:cNvPr id="371" name="Google Shape;371;p31"/>
            <p:cNvCxnSpPr>
              <a:stCxn id="369" idx="2"/>
              <a:endCxn id="367" idx="0"/>
            </p:cNvCxnSpPr>
            <p:nvPr/>
          </p:nvCxnSpPr>
          <p:spPr>
            <a:xfrm>
              <a:off x="6585125" y="2764938"/>
              <a:ext cx="0" cy="2205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72" name="Google Shape;372;p31"/>
            <p:cNvCxnSpPr>
              <a:stCxn id="367" idx="1"/>
              <a:endCxn id="369" idx="1"/>
            </p:cNvCxnSpPr>
            <p:nvPr/>
          </p:nvCxnSpPr>
          <p:spPr>
            <a:xfrm rot="10800000">
              <a:off x="5902475" y="2447474"/>
              <a:ext cx="24000" cy="803700"/>
            </a:xfrm>
            <a:prstGeom prst="bentConnector3">
              <a:avLst>
                <a:gd fmla="val 1092187" name="adj1"/>
              </a:avLst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grpSp>
          <p:nvGrpSpPr>
            <p:cNvPr id="373" name="Google Shape;373;p31"/>
            <p:cNvGrpSpPr/>
            <p:nvPr/>
          </p:nvGrpSpPr>
          <p:grpSpPr>
            <a:xfrm>
              <a:off x="5926475" y="2985524"/>
              <a:ext cx="1317300" cy="531300"/>
              <a:chOff x="5986600" y="3763550"/>
              <a:chExt cx="1317300" cy="531300"/>
            </a:xfrm>
          </p:grpSpPr>
          <p:sp>
            <p:nvSpPr>
              <p:cNvPr id="367" name="Google Shape;367;p31"/>
              <p:cNvSpPr/>
              <p:nvPr/>
            </p:nvSpPr>
            <p:spPr>
              <a:xfrm>
                <a:off x="5986600" y="3763550"/>
                <a:ext cx="1317300" cy="531300"/>
              </a:xfrm>
              <a:prstGeom prst="diamond">
                <a:avLst/>
              </a:prstGeom>
              <a:solidFill>
                <a:srgbClr val="C9DAF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374" name="Google Shape;374;p31"/>
              <p:cNvSpPr txBox="1"/>
              <p:nvPr/>
            </p:nvSpPr>
            <p:spPr>
              <a:xfrm>
                <a:off x="6114850" y="3823188"/>
                <a:ext cx="10608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300"/>
                  <a:t>Changed</a:t>
                </a:r>
                <a:endParaRPr b="1" sz="1300"/>
              </a:p>
            </p:txBody>
          </p:sp>
        </p:grpSp>
        <p:sp>
          <p:nvSpPr>
            <p:cNvPr id="368" name="Google Shape;368;p31"/>
            <p:cNvSpPr/>
            <p:nvPr/>
          </p:nvSpPr>
          <p:spPr>
            <a:xfrm>
              <a:off x="5926475" y="3699068"/>
              <a:ext cx="1317300" cy="531300"/>
            </a:xfrm>
            <a:prstGeom prst="diamond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n&lt;N?</a:t>
              </a:r>
              <a:endParaRPr b="1"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5902475" y="1295163"/>
              <a:ext cx="1365300" cy="6348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Random Select Once</a:t>
              </a:r>
              <a:endParaRPr b="1"/>
            </a:p>
          </p:txBody>
        </p:sp>
        <p:cxnSp>
          <p:nvCxnSpPr>
            <p:cNvPr id="376" name="Google Shape;376;p31"/>
            <p:cNvCxnSpPr>
              <a:stCxn id="368" idx="3"/>
              <a:endCxn id="375" idx="3"/>
            </p:cNvCxnSpPr>
            <p:nvPr/>
          </p:nvCxnSpPr>
          <p:spPr>
            <a:xfrm flipH="1" rot="10800000">
              <a:off x="7243775" y="1612418"/>
              <a:ext cx="24000" cy="2352300"/>
            </a:xfrm>
            <a:prstGeom prst="bentConnector3">
              <a:avLst>
                <a:gd fmla="val 1092188" name="adj1"/>
              </a:avLst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77" name="Google Shape;377;p31"/>
            <p:cNvCxnSpPr>
              <a:stCxn id="375" idx="2"/>
              <a:endCxn id="369" idx="0"/>
            </p:cNvCxnSpPr>
            <p:nvPr/>
          </p:nvCxnSpPr>
          <p:spPr>
            <a:xfrm>
              <a:off x="6585125" y="1929963"/>
              <a:ext cx="0" cy="2001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378" name="Google Shape;378;p31"/>
            <p:cNvSpPr txBox="1"/>
            <p:nvPr/>
          </p:nvSpPr>
          <p:spPr>
            <a:xfrm>
              <a:off x="5632452" y="2701400"/>
              <a:ext cx="168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    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5902475" y="460188"/>
              <a:ext cx="1365300" cy="6348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Create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Threads</a:t>
              </a:r>
              <a:endParaRPr b="1"/>
            </a:p>
          </p:txBody>
        </p:sp>
        <p:cxnSp>
          <p:nvCxnSpPr>
            <p:cNvPr id="380" name="Google Shape;380;p31"/>
            <p:cNvCxnSpPr>
              <a:stCxn id="379" idx="2"/>
              <a:endCxn id="375" idx="0"/>
            </p:cNvCxnSpPr>
            <p:nvPr/>
          </p:nvCxnSpPr>
          <p:spPr>
            <a:xfrm>
              <a:off x="6585125" y="1094988"/>
              <a:ext cx="0" cy="2001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381" name="Google Shape;381;p31"/>
            <p:cNvSpPr/>
            <p:nvPr/>
          </p:nvSpPr>
          <p:spPr>
            <a:xfrm>
              <a:off x="5902475" y="4368332"/>
              <a:ext cx="1365300" cy="6348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Join</a:t>
              </a:r>
              <a:endParaRPr b="1"/>
            </a:p>
          </p:txBody>
        </p:sp>
        <p:cxnSp>
          <p:nvCxnSpPr>
            <p:cNvPr id="382" name="Google Shape;382;p31"/>
            <p:cNvCxnSpPr>
              <a:stCxn id="368" idx="2"/>
              <a:endCxn id="381" idx="0"/>
            </p:cNvCxnSpPr>
            <p:nvPr/>
          </p:nvCxnSpPr>
          <p:spPr>
            <a:xfrm>
              <a:off x="6585125" y="4230368"/>
              <a:ext cx="0" cy="138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383" name="Google Shape;383;p31"/>
          <p:cNvSpPr txBox="1"/>
          <p:nvPr>
            <p:ph idx="1" type="body"/>
          </p:nvPr>
        </p:nvSpPr>
        <p:spPr>
          <a:xfrm>
            <a:off x="311700" y="1216290"/>
            <a:ext cx="464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 – Current mines found</a:t>
            </a:r>
            <a:endParaRPr/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 – Total number of mines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/>
              <a:t>Outline</a:t>
            </a:r>
            <a:endParaRPr sz="32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Introduction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Problem Statement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Related Work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Parallel Solution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Evaluation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Conclusion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Contributions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/>
              <a:t>Parallel Solution - </a:t>
            </a:r>
            <a:r>
              <a:rPr lang="zh-TW" sz="3200"/>
              <a:t>Chanllenge</a:t>
            </a:r>
            <a:endParaRPr sz="3200"/>
          </a:p>
        </p:txBody>
      </p:sp>
      <p:sp>
        <p:nvSpPr>
          <p:cNvPr id="389" name="Google Shape;389;p32"/>
          <p:cNvSpPr txBox="1"/>
          <p:nvPr>
            <p:ph idx="1" type="body"/>
          </p:nvPr>
        </p:nvSpPr>
        <p:spPr>
          <a:xfrm>
            <a:off x="311700" y="1152475"/>
            <a:ext cx="828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Problem 1：At first, we a</a:t>
            </a:r>
            <a:r>
              <a:rPr lang="zh-TW"/>
              <a:t>pply the way of “ Update Set ” for picking grid in our implementation, But the mutex overhead is too high.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Problem 2：</a:t>
            </a:r>
            <a:r>
              <a:rPr lang="zh-TW"/>
              <a:t>We use the barrier to solve the problem of </a:t>
            </a:r>
            <a:r>
              <a:rPr lang="zh-TW"/>
              <a:t>synchronization, but it costs more than we think.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/>
          <p:nvPr>
            <p:ph type="title"/>
          </p:nvPr>
        </p:nvSpPr>
        <p:spPr>
          <a:xfrm>
            <a:off x="311700" y="445025"/>
            <a:ext cx="455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/>
              <a:t>Parallel Solution - Cuda</a:t>
            </a:r>
            <a:endParaRPr sz="3200"/>
          </a:p>
        </p:txBody>
      </p:sp>
      <p:sp>
        <p:nvSpPr>
          <p:cNvPr id="395" name="Google Shape;395;p33"/>
          <p:cNvSpPr txBox="1"/>
          <p:nvPr>
            <p:ph idx="1" type="body"/>
          </p:nvPr>
        </p:nvSpPr>
        <p:spPr>
          <a:xfrm>
            <a:off x="311700" y="1152475"/>
            <a:ext cx="526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flow is slightly different from pthread method.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Devide workload into blocks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Each blocks：25 x 25 threads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Each thread：Detects 4 grids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3"/>
          <p:cNvSpPr txBox="1"/>
          <p:nvPr/>
        </p:nvSpPr>
        <p:spPr>
          <a:xfrm>
            <a:off x="6823851" y="546725"/>
            <a:ext cx="68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True</a:t>
            </a:r>
            <a:endParaRPr b="1"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97" name="Google Shape;397;p33"/>
          <p:cNvCxnSpPr>
            <a:stCxn id="398" idx="1"/>
            <a:endCxn id="399" idx="1"/>
          </p:cNvCxnSpPr>
          <p:nvPr/>
        </p:nvCxnSpPr>
        <p:spPr>
          <a:xfrm flipH="1">
            <a:off x="6140600" y="404238"/>
            <a:ext cx="24000" cy="4219200"/>
          </a:xfrm>
          <a:prstGeom prst="bentConnector3">
            <a:avLst>
              <a:gd fmla="val 2207396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0" name="Google Shape;400;p33"/>
          <p:cNvSpPr/>
          <p:nvPr/>
        </p:nvSpPr>
        <p:spPr>
          <a:xfrm>
            <a:off x="6140900" y="1734338"/>
            <a:ext cx="1365300" cy="634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Call Cuda</a:t>
            </a:r>
            <a:endParaRPr b="1"/>
          </a:p>
        </p:txBody>
      </p:sp>
      <p:sp>
        <p:nvSpPr>
          <p:cNvPr id="399" name="Google Shape;399;p33"/>
          <p:cNvSpPr/>
          <p:nvPr/>
        </p:nvSpPr>
        <p:spPr>
          <a:xfrm>
            <a:off x="6140600" y="4305938"/>
            <a:ext cx="1365300" cy="634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Compare Map</a:t>
            </a:r>
            <a:endParaRPr b="1"/>
          </a:p>
        </p:txBody>
      </p:sp>
      <p:sp>
        <p:nvSpPr>
          <p:cNvPr id="398" name="Google Shape;398;p33"/>
          <p:cNvSpPr/>
          <p:nvPr/>
        </p:nvSpPr>
        <p:spPr>
          <a:xfrm>
            <a:off x="6164600" y="138588"/>
            <a:ext cx="1317300" cy="531300"/>
          </a:xfrm>
          <a:prstGeom prst="diamond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n&lt;N?</a:t>
            </a:r>
            <a:endParaRPr b="1"/>
          </a:p>
        </p:txBody>
      </p:sp>
      <p:sp>
        <p:nvSpPr>
          <p:cNvPr id="401" name="Google Shape;401;p33"/>
          <p:cNvSpPr txBox="1"/>
          <p:nvPr/>
        </p:nvSpPr>
        <p:spPr>
          <a:xfrm>
            <a:off x="5556501" y="581242"/>
            <a:ext cx="68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False</a:t>
            </a:r>
            <a:endParaRPr b="1"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02" name="Google Shape;402;p33"/>
          <p:cNvSpPr/>
          <p:nvPr/>
        </p:nvSpPr>
        <p:spPr>
          <a:xfrm>
            <a:off x="6140900" y="861988"/>
            <a:ext cx="1365300" cy="634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Random Select</a:t>
            </a:r>
            <a:endParaRPr b="1"/>
          </a:p>
        </p:txBody>
      </p:sp>
      <p:cxnSp>
        <p:nvCxnSpPr>
          <p:cNvPr id="403" name="Google Shape;403;p33"/>
          <p:cNvCxnSpPr>
            <a:stCxn id="398" idx="2"/>
            <a:endCxn id="402" idx="0"/>
          </p:cNvCxnSpPr>
          <p:nvPr/>
        </p:nvCxnSpPr>
        <p:spPr>
          <a:xfrm flipH="1" rot="-5400000">
            <a:off x="6727550" y="765588"/>
            <a:ext cx="192000" cy="600"/>
          </a:xfrm>
          <a:prstGeom prst="bentConnector3">
            <a:avLst>
              <a:gd fmla="val 50026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4" name="Google Shape;404;p33"/>
          <p:cNvCxnSpPr>
            <a:stCxn id="402" idx="2"/>
            <a:endCxn id="400" idx="0"/>
          </p:cNvCxnSpPr>
          <p:nvPr/>
        </p:nvCxnSpPr>
        <p:spPr>
          <a:xfrm>
            <a:off x="6823550" y="1496788"/>
            <a:ext cx="0" cy="2376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5" name="Google Shape;405;p33"/>
          <p:cNvSpPr/>
          <p:nvPr/>
        </p:nvSpPr>
        <p:spPr>
          <a:xfrm>
            <a:off x="6140900" y="2606688"/>
            <a:ext cx="1365300" cy="634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Blocks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Detect All Mines</a:t>
            </a:r>
            <a:endParaRPr b="1"/>
          </a:p>
        </p:txBody>
      </p:sp>
      <p:cxnSp>
        <p:nvCxnSpPr>
          <p:cNvPr id="406" name="Google Shape;406;p33"/>
          <p:cNvCxnSpPr>
            <a:stCxn id="400" idx="2"/>
            <a:endCxn id="405" idx="0"/>
          </p:cNvCxnSpPr>
          <p:nvPr/>
        </p:nvCxnSpPr>
        <p:spPr>
          <a:xfrm>
            <a:off x="6823550" y="2369138"/>
            <a:ext cx="0" cy="2376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7" name="Google Shape;407;p33"/>
          <p:cNvCxnSpPr>
            <a:stCxn id="408" idx="3"/>
            <a:endCxn id="405" idx="3"/>
          </p:cNvCxnSpPr>
          <p:nvPr/>
        </p:nvCxnSpPr>
        <p:spPr>
          <a:xfrm flipH="1" rot="10800000">
            <a:off x="7482200" y="2924188"/>
            <a:ext cx="24000" cy="820500"/>
          </a:xfrm>
          <a:prstGeom prst="bentConnector3">
            <a:avLst>
              <a:gd fmla="val 920417" name="adj1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8" name="Google Shape;408;p33"/>
          <p:cNvSpPr/>
          <p:nvPr/>
        </p:nvSpPr>
        <p:spPr>
          <a:xfrm>
            <a:off x="6164900" y="3479038"/>
            <a:ext cx="1317300" cy="531300"/>
          </a:xfrm>
          <a:prstGeom prst="diamond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409" name="Google Shape;409;p33"/>
          <p:cNvSpPr txBox="1"/>
          <p:nvPr/>
        </p:nvSpPr>
        <p:spPr>
          <a:xfrm>
            <a:off x="6292850" y="3552238"/>
            <a:ext cx="106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300"/>
              <a:t>change</a:t>
            </a:r>
            <a:r>
              <a:rPr b="1" lang="zh-TW" sz="1300"/>
              <a:t>?</a:t>
            </a:r>
            <a:endParaRPr b="1" sz="1300"/>
          </a:p>
        </p:txBody>
      </p:sp>
      <p:cxnSp>
        <p:nvCxnSpPr>
          <p:cNvPr id="410" name="Google Shape;410;p33"/>
          <p:cNvCxnSpPr>
            <a:stCxn id="405" idx="2"/>
            <a:endCxn id="408" idx="0"/>
          </p:cNvCxnSpPr>
          <p:nvPr/>
        </p:nvCxnSpPr>
        <p:spPr>
          <a:xfrm>
            <a:off x="6823550" y="3241488"/>
            <a:ext cx="0" cy="2376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11" name="Google Shape;411;p33"/>
          <p:cNvSpPr txBox="1"/>
          <p:nvPr/>
        </p:nvSpPr>
        <p:spPr>
          <a:xfrm>
            <a:off x="7595351" y="3241500"/>
            <a:ext cx="68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True</a:t>
            </a:r>
            <a:endParaRPr b="1"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412" name="Google Shape;412;p33"/>
          <p:cNvCxnSpPr>
            <a:stCxn id="408" idx="2"/>
            <a:endCxn id="398" idx="3"/>
          </p:cNvCxnSpPr>
          <p:nvPr/>
        </p:nvCxnSpPr>
        <p:spPr>
          <a:xfrm rot="-5400000">
            <a:off x="5349800" y="1878088"/>
            <a:ext cx="3606000" cy="658500"/>
          </a:xfrm>
          <a:prstGeom prst="bentConnector4">
            <a:avLst>
              <a:gd fmla="val -4044" name="adj1"/>
              <a:gd fmla="val 208952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13" name="Google Shape;413;p33"/>
          <p:cNvSpPr txBox="1"/>
          <p:nvPr/>
        </p:nvSpPr>
        <p:spPr>
          <a:xfrm>
            <a:off x="8104413" y="3241492"/>
            <a:ext cx="68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False</a:t>
            </a:r>
            <a:endParaRPr b="1"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Evaluation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/>
              <a:t>Evaluation - Platform</a:t>
            </a:r>
            <a:endParaRPr sz="3200"/>
          </a:p>
        </p:txBody>
      </p:sp>
      <p:sp>
        <p:nvSpPr>
          <p:cNvPr id="424" name="Google Shape;42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Workstation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GPU：GeForce GTX 1060 6GB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CPU ：Intel(R) Core(TM) i5-7500 CPU @ 3.40GHz processors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6"/>
          <p:cNvSpPr txBox="1"/>
          <p:nvPr>
            <p:ph type="title"/>
          </p:nvPr>
        </p:nvSpPr>
        <p:spPr>
          <a:xfrm>
            <a:off x="573475" y="466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/>
              <a:t>Evaluation - Pthread vs Serial</a:t>
            </a:r>
            <a:endParaRPr sz="3200"/>
          </a:p>
        </p:txBody>
      </p:sp>
      <p:graphicFrame>
        <p:nvGraphicFramePr>
          <p:cNvPr id="430" name="Google Shape;430;p36"/>
          <p:cNvGraphicFramePr/>
          <p:nvPr/>
        </p:nvGraphicFramePr>
        <p:xfrm>
          <a:off x="710600" y="164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{08B5D415-C2DF-47E8-A5EC-6CEEAD2C839F}</a:tableStyleId>
              </a:tblPr>
              <a:tblGrid>
                <a:gridCol w="1845525"/>
                <a:gridCol w="1201775"/>
                <a:gridCol w="1201725"/>
                <a:gridCol w="1194000"/>
                <a:gridCol w="1186075"/>
                <a:gridCol w="12205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ethod \ Map Size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50 x 50 (200)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100 x100 (800)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200 x 200 (2500)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500 x 500 (4000)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1000 x 1000 (7000)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Serial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0.001431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0.00839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0.070506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0.945244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7.36482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2 Thread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0.002797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</a:t>
                      </a: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010921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0.078682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1.01815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7.64167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4 Thread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0.003013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0.012759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0.092178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1.09629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8.00158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8 Thread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0.00425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0.014458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0.096284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1.20283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8.06298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</a:tr>
            </a:tbl>
          </a:graphicData>
        </a:graphic>
      </p:graphicFrame>
      <p:sp>
        <p:nvSpPr>
          <p:cNvPr id="431" name="Google Shape;431;p36"/>
          <p:cNvSpPr txBox="1"/>
          <p:nvPr/>
        </p:nvSpPr>
        <p:spPr>
          <a:xfrm>
            <a:off x="8122396" y="3609775"/>
            <a:ext cx="59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(sec)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/>
              <a:t>Evaluation</a:t>
            </a:r>
            <a:r>
              <a:rPr lang="zh-TW" sz="3200"/>
              <a:t> - Cuda vs Serial</a:t>
            </a:r>
            <a:endParaRPr sz="3200"/>
          </a:p>
        </p:txBody>
      </p:sp>
      <p:graphicFrame>
        <p:nvGraphicFramePr>
          <p:cNvPr id="437" name="Google Shape;437;p37"/>
          <p:cNvGraphicFramePr/>
          <p:nvPr/>
        </p:nvGraphicFramePr>
        <p:xfrm>
          <a:off x="710600" y="164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{08B5D415-C2DF-47E8-A5EC-6CEEAD2C839F}</a:tableStyleId>
              </a:tblPr>
              <a:tblGrid>
                <a:gridCol w="1804650"/>
                <a:gridCol w="1175175"/>
                <a:gridCol w="1175125"/>
                <a:gridCol w="1167550"/>
                <a:gridCol w="1159800"/>
                <a:gridCol w="11939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Method \ Map Size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50 x 50 (200)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100 x100 (800)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200 x 200 (2500)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500 x 500 (4000)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1000 x 1000 (7000)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Serial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0.001431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0.00839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0.070506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0.945244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7.36482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Cuda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0.000314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0.000944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0.001627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0.002925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0.006927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</a:tr>
            </a:tbl>
          </a:graphicData>
        </a:graphic>
      </p:graphicFrame>
      <p:sp>
        <p:nvSpPr>
          <p:cNvPr id="438" name="Google Shape;438;p37"/>
          <p:cNvSpPr txBox="1"/>
          <p:nvPr/>
        </p:nvSpPr>
        <p:spPr>
          <a:xfrm>
            <a:off x="7951125" y="2854025"/>
            <a:ext cx="59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(sec)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/>
              <a:t>Evaluation - Speedup</a:t>
            </a:r>
            <a:endParaRPr sz="3200"/>
          </a:p>
        </p:txBody>
      </p:sp>
      <p:graphicFrame>
        <p:nvGraphicFramePr>
          <p:cNvPr id="444" name="Google Shape;444;p38"/>
          <p:cNvGraphicFramePr/>
          <p:nvPr/>
        </p:nvGraphicFramePr>
        <p:xfrm>
          <a:off x="710600" y="363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{08B5D415-C2DF-47E8-A5EC-6CEEAD2C839F}</a:tableStyleId>
              </a:tblPr>
              <a:tblGrid>
                <a:gridCol w="1845525"/>
                <a:gridCol w="1201775"/>
                <a:gridCol w="1201725"/>
                <a:gridCol w="1194000"/>
                <a:gridCol w="1186075"/>
                <a:gridCol w="12205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Method \ Map Size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50 x 50 (200)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100 x100 (800)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200 x 200 (2500)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500 x 500 (4000)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1000 x 1000 (7000)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Cuda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4.55732484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8.88771186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43.3349723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323.160342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1063.20485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525" marB="91425" marR="9525" marL="9525" anchor="ctr"/>
                </a:tc>
              </a:tr>
            </a:tbl>
          </a:graphicData>
        </a:graphic>
      </p:graphicFrame>
      <p:pic>
        <p:nvPicPr>
          <p:cNvPr id="445" name="Google Shape;4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325" y="713874"/>
            <a:ext cx="4539926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/>
              <a:t>Conclusion</a:t>
            </a:r>
            <a:endParaRPr sz="3200"/>
          </a:p>
        </p:txBody>
      </p:sp>
      <p:sp>
        <p:nvSpPr>
          <p:cNvPr id="456" name="Google Shape;45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</a:t>
            </a:r>
            <a:r>
              <a:rPr lang="zh-TW"/>
              <a:t>o accelerate the serial program, w</a:t>
            </a:r>
            <a:r>
              <a:rPr lang="zh-TW"/>
              <a:t>e implement two par</a:t>
            </a:r>
            <a:r>
              <a:rPr lang="zh-TW"/>
              <a:t>allel metho</a:t>
            </a:r>
            <a:r>
              <a:rPr lang="zh-TW"/>
              <a:t>ds including </a:t>
            </a:r>
            <a:r>
              <a:rPr b="1" lang="zh-TW"/>
              <a:t>Pth</a:t>
            </a:r>
            <a:r>
              <a:rPr b="1" lang="zh-TW"/>
              <a:t>read</a:t>
            </a:r>
            <a:r>
              <a:rPr lang="zh-TW"/>
              <a:t> and </a:t>
            </a:r>
            <a:r>
              <a:rPr b="1" lang="zh-TW"/>
              <a:t>Cuda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 Pthread method, we found that synchronization overhead costs much more than the benefits from parallelization.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 Cuda method, we get well performance and have 1000x speedup when map is 1000 x 1000.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/>
              <a:t>Contributions</a:t>
            </a:r>
            <a:endParaRPr sz="3200"/>
          </a:p>
        </p:txBody>
      </p:sp>
      <p:sp>
        <p:nvSpPr>
          <p:cNvPr id="462" name="Google Shape;46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石偉辛：Problem discussion、Program dessign、Presentation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張千祐：Problem discussion、Program dessign、Presentation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賴俊宇：Problem discussion、Program dessign、Presentation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468" name="Google Shape;46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https://github.com/meganung/minesweeper-solver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minesweeper-online-solver/Board.py at master ·h0rban/minesweeper-online-solver (github.com)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Introduction</a:t>
            </a:r>
            <a:endParaRPr sz="320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69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Goal – Find out all the mines in the map.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Number in the grid means the number of mines around it.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Place a flag if you consider there’s a mine.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050" y="488000"/>
            <a:ext cx="3762999" cy="42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 Statement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Problem Statement</a:t>
            </a:r>
            <a:endParaRPr sz="32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83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 – Current mines found</a:t>
            </a:r>
            <a:endParaRPr/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 – Total number of mines</a:t>
            </a:r>
            <a:endParaRPr/>
          </a:p>
        </p:txBody>
      </p:sp>
      <p:grpSp>
        <p:nvGrpSpPr>
          <p:cNvPr id="90" name="Google Shape;90;p18"/>
          <p:cNvGrpSpPr/>
          <p:nvPr/>
        </p:nvGrpSpPr>
        <p:grpSpPr>
          <a:xfrm>
            <a:off x="5712341" y="247775"/>
            <a:ext cx="2445272" cy="4647925"/>
            <a:chOff x="5712341" y="247775"/>
            <a:chExt cx="2445272" cy="4647925"/>
          </a:xfrm>
        </p:grpSpPr>
        <p:grpSp>
          <p:nvGrpSpPr>
            <p:cNvPr id="91" name="Google Shape;91;p18"/>
            <p:cNvGrpSpPr/>
            <p:nvPr/>
          </p:nvGrpSpPr>
          <p:grpSpPr>
            <a:xfrm>
              <a:off x="6206125" y="247775"/>
              <a:ext cx="1951488" cy="4647925"/>
              <a:chOff x="5962600" y="445025"/>
              <a:chExt cx="1951488" cy="4647925"/>
            </a:xfrm>
          </p:grpSpPr>
          <p:sp>
            <p:nvSpPr>
              <p:cNvPr id="92" name="Google Shape;92;p18"/>
              <p:cNvSpPr txBox="1"/>
              <p:nvPr/>
            </p:nvSpPr>
            <p:spPr>
              <a:xfrm>
                <a:off x="6541288" y="1740250"/>
                <a:ext cx="686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200">
                    <a:solidFill>
                      <a:schemeClr val="dk1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True</a:t>
                </a:r>
                <a:endParaRPr b="1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93" name="Google Shape;93;p18"/>
              <p:cNvSpPr/>
              <p:nvPr/>
            </p:nvSpPr>
            <p:spPr>
              <a:xfrm>
                <a:off x="5962600" y="445025"/>
                <a:ext cx="1365300" cy="634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/>
                  <a:t>Generate Map</a:t>
                </a:r>
                <a:endParaRPr b="1"/>
              </a:p>
            </p:txBody>
          </p:sp>
          <p:sp>
            <p:nvSpPr>
              <p:cNvPr id="94" name="Google Shape;94;p18"/>
              <p:cNvSpPr/>
              <p:nvPr/>
            </p:nvSpPr>
            <p:spPr>
              <a:xfrm>
                <a:off x="5962600" y="2873588"/>
                <a:ext cx="1365300" cy="634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/>
                  <a:t>Detect</a:t>
                </a:r>
                <a:endParaRPr b="1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/>
                  <a:t>Mines</a:t>
                </a:r>
                <a:endParaRPr b="1"/>
              </a:p>
            </p:txBody>
          </p:sp>
          <p:sp>
            <p:nvSpPr>
              <p:cNvPr id="95" name="Google Shape;95;p18"/>
              <p:cNvSpPr/>
              <p:nvPr/>
            </p:nvSpPr>
            <p:spPr>
              <a:xfrm>
                <a:off x="5962600" y="2029563"/>
                <a:ext cx="1365300" cy="634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/>
                  <a:t>Random Select</a:t>
                </a:r>
                <a:endParaRPr b="1"/>
              </a:p>
            </p:txBody>
          </p:sp>
          <p:sp>
            <p:nvSpPr>
              <p:cNvPr id="96" name="Google Shape;96;p18"/>
              <p:cNvSpPr/>
              <p:nvPr/>
            </p:nvSpPr>
            <p:spPr>
              <a:xfrm>
                <a:off x="5962600" y="4458150"/>
                <a:ext cx="1365300" cy="634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/>
                  <a:t>Compare</a:t>
                </a:r>
                <a:endParaRPr b="1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/>
                  <a:t>Map</a:t>
                </a:r>
                <a:endParaRPr b="1"/>
              </a:p>
            </p:txBody>
          </p:sp>
          <p:cxnSp>
            <p:nvCxnSpPr>
              <p:cNvPr id="97" name="Google Shape;97;p18"/>
              <p:cNvCxnSpPr>
                <a:stCxn id="93" idx="2"/>
                <a:endCxn id="98" idx="0"/>
              </p:cNvCxnSpPr>
              <p:nvPr/>
            </p:nvCxnSpPr>
            <p:spPr>
              <a:xfrm>
                <a:off x="6645250" y="1079825"/>
                <a:ext cx="0" cy="209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98" name="Google Shape;98;p18"/>
              <p:cNvSpPr/>
              <p:nvPr/>
            </p:nvSpPr>
            <p:spPr>
              <a:xfrm>
                <a:off x="5986600" y="1289050"/>
                <a:ext cx="1317300" cy="531300"/>
              </a:xfrm>
              <a:prstGeom prst="diamond">
                <a:avLst/>
              </a:prstGeom>
              <a:solidFill>
                <a:srgbClr val="6D9EE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/>
                  <a:t>n&lt;N?</a:t>
                </a:r>
                <a:endParaRPr b="1"/>
              </a:p>
            </p:txBody>
          </p:sp>
          <p:cxnSp>
            <p:nvCxnSpPr>
              <p:cNvPr id="99" name="Google Shape;99;p18"/>
              <p:cNvCxnSpPr>
                <a:stCxn id="98" idx="2"/>
                <a:endCxn id="95" idx="0"/>
              </p:cNvCxnSpPr>
              <p:nvPr/>
            </p:nvCxnSpPr>
            <p:spPr>
              <a:xfrm>
                <a:off x="6645250" y="1820350"/>
                <a:ext cx="0" cy="209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00" name="Google Shape;100;p18"/>
              <p:cNvCxnSpPr>
                <a:stCxn id="98" idx="3"/>
                <a:endCxn id="96" idx="3"/>
              </p:cNvCxnSpPr>
              <p:nvPr/>
            </p:nvCxnSpPr>
            <p:spPr>
              <a:xfrm>
                <a:off x="7303900" y="1554700"/>
                <a:ext cx="24000" cy="3220800"/>
              </a:xfrm>
              <a:prstGeom prst="bentConnector3">
                <a:avLst>
                  <a:gd fmla="val 3143750" name="adj1"/>
                </a:avLst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101" name="Google Shape;101;p18"/>
              <p:cNvSpPr txBox="1"/>
              <p:nvPr/>
            </p:nvSpPr>
            <p:spPr>
              <a:xfrm>
                <a:off x="7227688" y="1232767"/>
                <a:ext cx="686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200">
                    <a:solidFill>
                      <a:schemeClr val="dk1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False</a:t>
                </a:r>
                <a:endParaRPr b="1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cxnSp>
            <p:nvCxnSpPr>
              <p:cNvPr id="102" name="Google Shape;102;p18"/>
              <p:cNvCxnSpPr>
                <a:stCxn id="95" idx="2"/>
                <a:endCxn id="94" idx="0"/>
              </p:cNvCxnSpPr>
              <p:nvPr/>
            </p:nvCxnSpPr>
            <p:spPr>
              <a:xfrm>
                <a:off x="6645250" y="2664363"/>
                <a:ext cx="0" cy="209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03" name="Google Shape;103;p18"/>
              <p:cNvCxnSpPr/>
              <p:nvPr/>
            </p:nvCxnSpPr>
            <p:spPr>
              <a:xfrm>
                <a:off x="6645250" y="3508388"/>
                <a:ext cx="0" cy="209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grpSp>
            <p:nvGrpSpPr>
              <p:cNvPr id="104" name="Google Shape;104;p18"/>
              <p:cNvGrpSpPr/>
              <p:nvPr/>
            </p:nvGrpSpPr>
            <p:grpSpPr>
              <a:xfrm>
                <a:off x="5986600" y="3717625"/>
                <a:ext cx="1317300" cy="531300"/>
                <a:chOff x="5986600" y="3717625"/>
                <a:chExt cx="1317300" cy="531300"/>
              </a:xfrm>
            </p:grpSpPr>
            <p:sp>
              <p:nvSpPr>
                <p:cNvPr id="105" name="Google Shape;105;p18"/>
                <p:cNvSpPr/>
                <p:nvPr/>
              </p:nvSpPr>
              <p:spPr>
                <a:xfrm>
                  <a:off x="5986600" y="3717625"/>
                  <a:ext cx="1317300" cy="531300"/>
                </a:xfrm>
                <a:prstGeom prst="diamond">
                  <a:avLst/>
                </a:prstGeom>
                <a:solidFill>
                  <a:srgbClr val="6D9EEB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800"/>
                </a:p>
              </p:txBody>
            </p:sp>
            <p:sp>
              <p:nvSpPr>
                <p:cNvPr id="106" name="Google Shape;106;p18"/>
                <p:cNvSpPr txBox="1"/>
                <p:nvPr/>
              </p:nvSpPr>
              <p:spPr>
                <a:xfrm>
                  <a:off x="6114850" y="3790825"/>
                  <a:ext cx="1060800" cy="38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zh-TW" sz="1300"/>
                    <a:t>Changed?</a:t>
                  </a:r>
                  <a:endParaRPr b="1" sz="1300"/>
                </a:p>
              </p:txBody>
            </p:sp>
          </p:grpSp>
          <p:cxnSp>
            <p:nvCxnSpPr>
              <p:cNvPr id="107" name="Google Shape;107;p18"/>
              <p:cNvCxnSpPr>
                <a:stCxn id="105" idx="2"/>
                <a:endCxn id="94" idx="3"/>
              </p:cNvCxnSpPr>
              <p:nvPr/>
            </p:nvCxnSpPr>
            <p:spPr>
              <a:xfrm rot="-5400000">
                <a:off x="6457750" y="3378625"/>
                <a:ext cx="1057800" cy="682800"/>
              </a:xfrm>
              <a:prstGeom prst="bentConnector4">
                <a:avLst>
                  <a:gd fmla="val -156" name="adj1"/>
                  <a:gd fmla="val 134853" name="adj2"/>
                </a:avLst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08" name="Google Shape;108;p18"/>
              <p:cNvCxnSpPr>
                <a:stCxn id="105" idx="1"/>
                <a:endCxn id="98" idx="0"/>
              </p:cNvCxnSpPr>
              <p:nvPr/>
            </p:nvCxnSpPr>
            <p:spPr>
              <a:xfrm flipH="1" rot="10800000">
                <a:off x="5986600" y="1288975"/>
                <a:ext cx="658800" cy="2694300"/>
              </a:xfrm>
              <a:prstGeom prst="bentConnector4">
                <a:avLst>
                  <a:gd fmla="val -65247" name="adj1"/>
                  <a:gd fmla="val 99910" name="adj2"/>
                </a:avLst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109" name="Google Shape;109;p18"/>
              <p:cNvSpPr txBox="1"/>
              <p:nvPr/>
            </p:nvSpPr>
            <p:spPr>
              <a:xfrm>
                <a:off x="6991029" y="4152667"/>
                <a:ext cx="686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200">
                    <a:solidFill>
                      <a:schemeClr val="dk1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True</a:t>
                </a:r>
                <a:endParaRPr b="1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p:grpSp>
        <p:sp>
          <p:nvSpPr>
            <p:cNvPr id="110" name="Google Shape;110;p18"/>
            <p:cNvSpPr txBox="1"/>
            <p:nvPr/>
          </p:nvSpPr>
          <p:spPr>
            <a:xfrm>
              <a:off x="5712341" y="3706908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False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Problem Statement</a:t>
            </a:r>
            <a:endParaRPr sz="3200"/>
          </a:p>
        </p:txBody>
      </p:sp>
      <p:grpSp>
        <p:nvGrpSpPr>
          <p:cNvPr id="116" name="Google Shape;116;p19"/>
          <p:cNvGrpSpPr/>
          <p:nvPr/>
        </p:nvGrpSpPr>
        <p:grpSpPr>
          <a:xfrm>
            <a:off x="5712341" y="247775"/>
            <a:ext cx="2445272" cy="4647925"/>
            <a:chOff x="5468816" y="445025"/>
            <a:chExt cx="2445272" cy="4647925"/>
          </a:xfrm>
        </p:grpSpPr>
        <p:sp>
          <p:nvSpPr>
            <p:cNvPr id="117" name="Google Shape;117;p19"/>
            <p:cNvSpPr txBox="1"/>
            <p:nvPr/>
          </p:nvSpPr>
          <p:spPr>
            <a:xfrm>
              <a:off x="6541288" y="1740250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True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5962600" y="445025"/>
              <a:ext cx="1365300" cy="634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Generate Map</a:t>
              </a:r>
              <a:endParaRPr b="1"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5962600" y="2873588"/>
              <a:ext cx="1365300" cy="634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Detect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Mines</a:t>
              </a:r>
              <a:endParaRPr b="1"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5962600" y="2029563"/>
              <a:ext cx="1365300" cy="634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Random Select</a:t>
              </a:r>
              <a:endParaRPr b="1"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5962600" y="4458150"/>
              <a:ext cx="1365300" cy="634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Compare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Map</a:t>
              </a:r>
              <a:endParaRPr b="1"/>
            </a:p>
          </p:txBody>
        </p:sp>
        <p:cxnSp>
          <p:nvCxnSpPr>
            <p:cNvPr id="122" name="Google Shape;122;p19"/>
            <p:cNvCxnSpPr>
              <a:stCxn id="118" idx="2"/>
              <a:endCxn id="123" idx="0"/>
            </p:cNvCxnSpPr>
            <p:nvPr/>
          </p:nvCxnSpPr>
          <p:spPr>
            <a:xfrm>
              <a:off x="6645250" y="1079825"/>
              <a:ext cx="0" cy="2091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23" name="Google Shape;123;p19"/>
            <p:cNvSpPr/>
            <p:nvPr/>
          </p:nvSpPr>
          <p:spPr>
            <a:xfrm>
              <a:off x="5986600" y="1289050"/>
              <a:ext cx="1317300" cy="531300"/>
            </a:xfrm>
            <a:prstGeom prst="diamond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n&lt;N?</a:t>
              </a:r>
              <a:endParaRPr b="1"/>
            </a:p>
          </p:txBody>
        </p:sp>
        <p:cxnSp>
          <p:nvCxnSpPr>
            <p:cNvPr id="124" name="Google Shape;124;p19"/>
            <p:cNvCxnSpPr>
              <a:stCxn id="123" idx="2"/>
              <a:endCxn id="120" idx="0"/>
            </p:cNvCxnSpPr>
            <p:nvPr/>
          </p:nvCxnSpPr>
          <p:spPr>
            <a:xfrm>
              <a:off x="6645250" y="1820350"/>
              <a:ext cx="0" cy="2091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5" name="Google Shape;125;p19"/>
            <p:cNvCxnSpPr>
              <a:stCxn id="123" idx="3"/>
              <a:endCxn id="121" idx="3"/>
            </p:cNvCxnSpPr>
            <p:nvPr/>
          </p:nvCxnSpPr>
          <p:spPr>
            <a:xfrm>
              <a:off x="7303900" y="1554700"/>
              <a:ext cx="24000" cy="3220800"/>
            </a:xfrm>
            <a:prstGeom prst="bentConnector3">
              <a:avLst>
                <a:gd fmla="val 3143750" name="adj1"/>
              </a:avLst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26" name="Google Shape;126;p19"/>
            <p:cNvSpPr txBox="1"/>
            <p:nvPr/>
          </p:nvSpPr>
          <p:spPr>
            <a:xfrm>
              <a:off x="7227688" y="1232767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False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cxnSp>
          <p:nvCxnSpPr>
            <p:cNvPr id="127" name="Google Shape;127;p19"/>
            <p:cNvCxnSpPr>
              <a:stCxn id="120" idx="2"/>
              <a:endCxn id="119" idx="0"/>
            </p:cNvCxnSpPr>
            <p:nvPr/>
          </p:nvCxnSpPr>
          <p:spPr>
            <a:xfrm>
              <a:off x="6645250" y="2664363"/>
              <a:ext cx="0" cy="2091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28" name="Google Shape;128;p19"/>
            <p:cNvCxnSpPr/>
            <p:nvPr/>
          </p:nvCxnSpPr>
          <p:spPr>
            <a:xfrm>
              <a:off x="6645250" y="3508388"/>
              <a:ext cx="0" cy="2091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grpSp>
          <p:nvGrpSpPr>
            <p:cNvPr id="129" name="Google Shape;129;p19"/>
            <p:cNvGrpSpPr/>
            <p:nvPr/>
          </p:nvGrpSpPr>
          <p:grpSpPr>
            <a:xfrm>
              <a:off x="5986600" y="3717625"/>
              <a:ext cx="1317300" cy="531300"/>
              <a:chOff x="5986600" y="3717625"/>
              <a:chExt cx="1317300" cy="531300"/>
            </a:xfrm>
          </p:grpSpPr>
          <p:sp>
            <p:nvSpPr>
              <p:cNvPr id="130" name="Google Shape;130;p19"/>
              <p:cNvSpPr/>
              <p:nvPr/>
            </p:nvSpPr>
            <p:spPr>
              <a:xfrm>
                <a:off x="5986600" y="3717625"/>
                <a:ext cx="1317300" cy="531300"/>
              </a:xfrm>
              <a:prstGeom prst="diamond">
                <a:avLst/>
              </a:prstGeom>
              <a:solidFill>
                <a:srgbClr val="6D9EE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/>
              </a:p>
            </p:txBody>
          </p:sp>
          <p:sp>
            <p:nvSpPr>
              <p:cNvPr id="131" name="Google Shape;131;p19"/>
              <p:cNvSpPr txBox="1"/>
              <p:nvPr/>
            </p:nvSpPr>
            <p:spPr>
              <a:xfrm>
                <a:off x="6114850" y="3790825"/>
                <a:ext cx="10608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300"/>
                  <a:t>Changed?</a:t>
                </a:r>
                <a:endParaRPr b="1" sz="1300"/>
              </a:p>
            </p:txBody>
          </p:sp>
        </p:grpSp>
        <p:cxnSp>
          <p:nvCxnSpPr>
            <p:cNvPr id="132" name="Google Shape;132;p19"/>
            <p:cNvCxnSpPr>
              <a:stCxn id="130" idx="2"/>
              <a:endCxn id="119" idx="3"/>
            </p:cNvCxnSpPr>
            <p:nvPr/>
          </p:nvCxnSpPr>
          <p:spPr>
            <a:xfrm rot="-5400000">
              <a:off x="6457750" y="3378625"/>
              <a:ext cx="1057800" cy="682800"/>
            </a:xfrm>
            <a:prstGeom prst="bentConnector4">
              <a:avLst>
                <a:gd fmla="val -156" name="adj1"/>
                <a:gd fmla="val 134853" name="adj2"/>
              </a:avLst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33" name="Google Shape;133;p19"/>
            <p:cNvCxnSpPr>
              <a:stCxn id="130" idx="1"/>
              <a:endCxn id="123" idx="0"/>
            </p:cNvCxnSpPr>
            <p:nvPr/>
          </p:nvCxnSpPr>
          <p:spPr>
            <a:xfrm flipH="1" rot="10800000">
              <a:off x="5986600" y="1288975"/>
              <a:ext cx="658800" cy="2694300"/>
            </a:xfrm>
            <a:prstGeom prst="bentConnector4">
              <a:avLst>
                <a:gd fmla="val -65247" name="adj1"/>
                <a:gd fmla="val 99910" name="adj2"/>
              </a:avLst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34" name="Google Shape;134;p19"/>
            <p:cNvSpPr txBox="1"/>
            <p:nvPr/>
          </p:nvSpPr>
          <p:spPr>
            <a:xfrm>
              <a:off x="5468816" y="3904158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False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35" name="Google Shape;135;p19"/>
            <p:cNvSpPr txBox="1"/>
            <p:nvPr/>
          </p:nvSpPr>
          <p:spPr>
            <a:xfrm>
              <a:off x="6991029" y="4152667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True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cxnSp>
        <p:nvCxnSpPr>
          <p:cNvPr id="136" name="Google Shape;136;p19"/>
          <p:cNvCxnSpPr/>
          <p:nvPr/>
        </p:nvCxnSpPr>
        <p:spPr>
          <a:xfrm rot="10800000">
            <a:off x="4309600" y="1476000"/>
            <a:ext cx="1948200" cy="12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/>
          <p:nvPr/>
        </p:nvCxnSpPr>
        <p:spPr>
          <a:xfrm flipH="1">
            <a:off x="4331675" y="3298625"/>
            <a:ext cx="1933500" cy="129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38" name="Google Shape;138;p19"/>
          <p:cNvGrpSpPr/>
          <p:nvPr/>
        </p:nvGrpSpPr>
        <p:grpSpPr>
          <a:xfrm>
            <a:off x="395100" y="1409475"/>
            <a:ext cx="4176900" cy="3269100"/>
            <a:chOff x="737950" y="1402100"/>
            <a:chExt cx="4176900" cy="3269100"/>
          </a:xfrm>
        </p:grpSpPr>
        <p:sp>
          <p:nvSpPr>
            <p:cNvPr id="139" name="Google Shape;139;p19"/>
            <p:cNvSpPr/>
            <p:nvPr/>
          </p:nvSpPr>
          <p:spPr>
            <a:xfrm>
              <a:off x="737950" y="1402100"/>
              <a:ext cx="4176900" cy="32691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0" name="Google Shape;140;p19"/>
            <p:cNvCxnSpPr>
              <a:stCxn id="139" idx="0"/>
              <a:endCxn id="141" idx="0"/>
            </p:cNvCxnSpPr>
            <p:nvPr/>
          </p:nvCxnSpPr>
          <p:spPr>
            <a:xfrm>
              <a:off x="2826400" y="1402100"/>
              <a:ext cx="0" cy="4023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grpSp>
          <p:nvGrpSpPr>
            <p:cNvPr id="142" name="Google Shape;142;p19"/>
            <p:cNvGrpSpPr/>
            <p:nvPr/>
          </p:nvGrpSpPr>
          <p:grpSpPr>
            <a:xfrm>
              <a:off x="2167750" y="1804300"/>
              <a:ext cx="1317300" cy="531300"/>
              <a:chOff x="2167750" y="1804300"/>
              <a:chExt cx="1317300" cy="531300"/>
            </a:xfrm>
          </p:grpSpPr>
          <p:sp>
            <p:nvSpPr>
              <p:cNvPr id="141" name="Google Shape;141;p19"/>
              <p:cNvSpPr/>
              <p:nvPr/>
            </p:nvSpPr>
            <p:spPr>
              <a:xfrm>
                <a:off x="2167750" y="1804300"/>
                <a:ext cx="1317300" cy="531300"/>
              </a:xfrm>
              <a:prstGeom prst="diamond">
                <a:avLst/>
              </a:prstGeom>
              <a:solidFill>
                <a:srgbClr val="6D9EE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143" name="Google Shape;143;p19"/>
              <p:cNvSpPr txBox="1"/>
              <p:nvPr/>
            </p:nvSpPr>
            <p:spPr>
              <a:xfrm>
                <a:off x="2296000" y="1877500"/>
                <a:ext cx="10608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300"/>
                  <a:t>X+F==G?</a:t>
                </a:r>
                <a:endParaRPr b="1" sz="1300"/>
              </a:p>
            </p:txBody>
          </p:sp>
        </p:grpSp>
        <p:sp>
          <p:nvSpPr>
            <p:cNvPr id="144" name="Google Shape;144;p19"/>
            <p:cNvSpPr/>
            <p:nvPr/>
          </p:nvSpPr>
          <p:spPr>
            <a:xfrm>
              <a:off x="1324000" y="3429200"/>
              <a:ext cx="1176000" cy="57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Open Unknown</a:t>
              </a:r>
              <a:endParaRPr b="1"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3152800" y="3429200"/>
              <a:ext cx="1176000" cy="57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Place 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Flag</a:t>
              </a:r>
              <a:endParaRPr b="1"/>
            </a:p>
          </p:txBody>
        </p:sp>
        <p:grpSp>
          <p:nvGrpSpPr>
            <p:cNvPr id="146" name="Google Shape;146;p19"/>
            <p:cNvGrpSpPr/>
            <p:nvPr/>
          </p:nvGrpSpPr>
          <p:grpSpPr>
            <a:xfrm>
              <a:off x="2167750" y="2542960"/>
              <a:ext cx="1317300" cy="531300"/>
              <a:chOff x="2167750" y="1804300"/>
              <a:chExt cx="1317300" cy="531300"/>
            </a:xfrm>
          </p:grpSpPr>
          <p:sp>
            <p:nvSpPr>
              <p:cNvPr id="147" name="Google Shape;147;p19"/>
              <p:cNvSpPr/>
              <p:nvPr/>
            </p:nvSpPr>
            <p:spPr>
              <a:xfrm>
                <a:off x="2167750" y="1804300"/>
                <a:ext cx="1317300" cy="531300"/>
              </a:xfrm>
              <a:prstGeom prst="diamond">
                <a:avLst/>
              </a:prstGeom>
              <a:solidFill>
                <a:srgbClr val="6D9EE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148" name="Google Shape;148;p19"/>
              <p:cNvSpPr txBox="1"/>
              <p:nvPr/>
            </p:nvSpPr>
            <p:spPr>
              <a:xfrm>
                <a:off x="2296000" y="1877500"/>
                <a:ext cx="10608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300"/>
                  <a:t>F==G?</a:t>
                </a:r>
                <a:endParaRPr b="1" sz="1300"/>
              </a:p>
            </p:txBody>
          </p:sp>
        </p:grpSp>
        <p:cxnSp>
          <p:nvCxnSpPr>
            <p:cNvPr id="149" name="Google Shape;149;p19"/>
            <p:cNvCxnSpPr>
              <a:stCxn id="141" idx="2"/>
              <a:endCxn id="147" idx="0"/>
            </p:cNvCxnSpPr>
            <p:nvPr/>
          </p:nvCxnSpPr>
          <p:spPr>
            <a:xfrm>
              <a:off x="2826400" y="2335600"/>
              <a:ext cx="0" cy="2073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50" name="Google Shape;150;p19"/>
            <p:cNvCxnSpPr>
              <a:stCxn id="141" idx="3"/>
              <a:endCxn id="145" idx="0"/>
            </p:cNvCxnSpPr>
            <p:nvPr/>
          </p:nvCxnSpPr>
          <p:spPr>
            <a:xfrm>
              <a:off x="3485050" y="2069950"/>
              <a:ext cx="255900" cy="1359300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51" name="Google Shape;151;p19"/>
            <p:cNvCxnSpPr>
              <a:stCxn id="147" idx="1"/>
              <a:endCxn id="144" idx="0"/>
            </p:cNvCxnSpPr>
            <p:nvPr/>
          </p:nvCxnSpPr>
          <p:spPr>
            <a:xfrm flipH="1">
              <a:off x="1911850" y="2808610"/>
              <a:ext cx="255900" cy="620700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52" name="Google Shape;152;p19"/>
            <p:cNvSpPr txBox="1"/>
            <p:nvPr/>
          </p:nvSpPr>
          <p:spPr>
            <a:xfrm>
              <a:off x="3284370" y="1774775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True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2744577" y="2254675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False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54" name="Google Shape;154;p19"/>
            <p:cNvSpPr txBox="1"/>
            <p:nvPr/>
          </p:nvSpPr>
          <p:spPr>
            <a:xfrm>
              <a:off x="1726113" y="2515691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True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55" name="Google Shape;155;p19"/>
            <p:cNvSpPr txBox="1"/>
            <p:nvPr/>
          </p:nvSpPr>
          <p:spPr>
            <a:xfrm>
              <a:off x="2744574" y="2951472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False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cxnSp>
          <p:nvCxnSpPr>
            <p:cNvPr id="156" name="Google Shape;156;p19"/>
            <p:cNvCxnSpPr>
              <a:stCxn id="147" idx="2"/>
              <a:endCxn id="139" idx="2"/>
            </p:cNvCxnSpPr>
            <p:nvPr/>
          </p:nvCxnSpPr>
          <p:spPr>
            <a:xfrm>
              <a:off x="2826400" y="3074260"/>
              <a:ext cx="0" cy="1596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57" name="Google Shape;157;p19"/>
            <p:cNvCxnSpPr>
              <a:stCxn id="144" idx="2"/>
            </p:cNvCxnSpPr>
            <p:nvPr/>
          </p:nvCxnSpPr>
          <p:spPr>
            <a:xfrm flipH="1" rot="-5400000">
              <a:off x="2211550" y="3702350"/>
              <a:ext cx="307800" cy="906900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9"/>
            <p:cNvCxnSpPr>
              <a:stCxn id="145" idx="2"/>
            </p:cNvCxnSpPr>
            <p:nvPr/>
          </p:nvCxnSpPr>
          <p:spPr>
            <a:xfrm rot="5400000">
              <a:off x="3129700" y="3698600"/>
              <a:ext cx="307800" cy="914400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19"/>
            <p:cNvCxnSpPr/>
            <p:nvPr/>
          </p:nvCxnSpPr>
          <p:spPr>
            <a:xfrm>
              <a:off x="1912000" y="4078100"/>
              <a:ext cx="4200" cy="1176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60" name="Google Shape;160;p19"/>
            <p:cNvCxnSpPr/>
            <p:nvPr/>
          </p:nvCxnSpPr>
          <p:spPr>
            <a:xfrm>
              <a:off x="3736600" y="4078100"/>
              <a:ext cx="4200" cy="1176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475" y="1409475"/>
            <a:ext cx="2658300" cy="326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Unknown(X) + Flag(F) == Grid(G)</a:t>
            </a:r>
            <a:endParaRPr/>
          </a:p>
        </p:txBody>
      </p:sp>
      <p:grpSp>
        <p:nvGrpSpPr>
          <p:cNvPr id="167" name="Google Shape;167;p20"/>
          <p:cNvGrpSpPr/>
          <p:nvPr/>
        </p:nvGrpSpPr>
        <p:grpSpPr>
          <a:xfrm>
            <a:off x="395100" y="1409475"/>
            <a:ext cx="4176900" cy="3269100"/>
            <a:chOff x="737950" y="1402100"/>
            <a:chExt cx="4176900" cy="3269100"/>
          </a:xfrm>
        </p:grpSpPr>
        <p:sp>
          <p:nvSpPr>
            <p:cNvPr id="168" name="Google Shape;168;p20"/>
            <p:cNvSpPr/>
            <p:nvPr/>
          </p:nvSpPr>
          <p:spPr>
            <a:xfrm>
              <a:off x="737950" y="1402100"/>
              <a:ext cx="4176900" cy="32691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9" name="Google Shape;169;p20"/>
            <p:cNvCxnSpPr>
              <a:stCxn id="168" idx="0"/>
              <a:endCxn id="170" idx="0"/>
            </p:cNvCxnSpPr>
            <p:nvPr/>
          </p:nvCxnSpPr>
          <p:spPr>
            <a:xfrm>
              <a:off x="2826400" y="1402100"/>
              <a:ext cx="0" cy="4023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grpSp>
          <p:nvGrpSpPr>
            <p:cNvPr id="171" name="Google Shape;171;p20"/>
            <p:cNvGrpSpPr/>
            <p:nvPr/>
          </p:nvGrpSpPr>
          <p:grpSpPr>
            <a:xfrm>
              <a:off x="2167750" y="1804300"/>
              <a:ext cx="1317300" cy="531300"/>
              <a:chOff x="2167750" y="1804300"/>
              <a:chExt cx="1317300" cy="531300"/>
            </a:xfrm>
          </p:grpSpPr>
          <p:sp>
            <p:nvSpPr>
              <p:cNvPr id="170" name="Google Shape;170;p20"/>
              <p:cNvSpPr/>
              <p:nvPr/>
            </p:nvSpPr>
            <p:spPr>
              <a:xfrm>
                <a:off x="2167750" y="1804300"/>
                <a:ext cx="1317300" cy="531300"/>
              </a:xfrm>
              <a:prstGeom prst="diamond">
                <a:avLst/>
              </a:prstGeom>
              <a:solidFill>
                <a:srgbClr val="6D9EE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172" name="Google Shape;172;p20"/>
              <p:cNvSpPr txBox="1"/>
              <p:nvPr/>
            </p:nvSpPr>
            <p:spPr>
              <a:xfrm>
                <a:off x="2296000" y="1877500"/>
                <a:ext cx="10608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300"/>
                  <a:t>X+F==G?</a:t>
                </a:r>
                <a:endParaRPr b="1" sz="1300"/>
              </a:p>
            </p:txBody>
          </p:sp>
        </p:grpSp>
        <p:sp>
          <p:nvSpPr>
            <p:cNvPr id="173" name="Google Shape;173;p20"/>
            <p:cNvSpPr/>
            <p:nvPr/>
          </p:nvSpPr>
          <p:spPr>
            <a:xfrm>
              <a:off x="1324000" y="3429200"/>
              <a:ext cx="1176000" cy="57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Open Unknown</a:t>
              </a:r>
              <a:endParaRPr b="1"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3152800" y="3429200"/>
              <a:ext cx="1176000" cy="57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Place 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Flag</a:t>
              </a:r>
              <a:endParaRPr b="1"/>
            </a:p>
          </p:txBody>
        </p:sp>
        <p:grpSp>
          <p:nvGrpSpPr>
            <p:cNvPr id="175" name="Google Shape;175;p20"/>
            <p:cNvGrpSpPr/>
            <p:nvPr/>
          </p:nvGrpSpPr>
          <p:grpSpPr>
            <a:xfrm>
              <a:off x="2167750" y="2542960"/>
              <a:ext cx="1317300" cy="531300"/>
              <a:chOff x="2167750" y="1804300"/>
              <a:chExt cx="1317300" cy="531300"/>
            </a:xfrm>
          </p:grpSpPr>
          <p:sp>
            <p:nvSpPr>
              <p:cNvPr id="176" name="Google Shape;176;p20"/>
              <p:cNvSpPr/>
              <p:nvPr/>
            </p:nvSpPr>
            <p:spPr>
              <a:xfrm>
                <a:off x="2167750" y="1804300"/>
                <a:ext cx="1317300" cy="531300"/>
              </a:xfrm>
              <a:prstGeom prst="diamond">
                <a:avLst/>
              </a:prstGeom>
              <a:solidFill>
                <a:srgbClr val="6D9EE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177" name="Google Shape;177;p20"/>
              <p:cNvSpPr txBox="1"/>
              <p:nvPr/>
            </p:nvSpPr>
            <p:spPr>
              <a:xfrm>
                <a:off x="2296000" y="1877500"/>
                <a:ext cx="10608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300"/>
                  <a:t>F==G?</a:t>
                </a:r>
                <a:endParaRPr b="1" sz="1300"/>
              </a:p>
            </p:txBody>
          </p:sp>
        </p:grpSp>
        <p:cxnSp>
          <p:nvCxnSpPr>
            <p:cNvPr id="178" name="Google Shape;178;p20"/>
            <p:cNvCxnSpPr>
              <a:stCxn id="170" idx="2"/>
              <a:endCxn id="176" idx="0"/>
            </p:cNvCxnSpPr>
            <p:nvPr/>
          </p:nvCxnSpPr>
          <p:spPr>
            <a:xfrm>
              <a:off x="2826400" y="2335600"/>
              <a:ext cx="0" cy="2073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79" name="Google Shape;179;p20"/>
            <p:cNvCxnSpPr>
              <a:stCxn id="170" idx="3"/>
              <a:endCxn id="174" idx="0"/>
            </p:cNvCxnSpPr>
            <p:nvPr/>
          </p:nvCxnSpPr>
          <p:spPr>
            <a:xfrm>
              <a:off x="3485050" y="2069950"/>
              <a:ext cx="255900" cy="1359300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80" name="Google Shape;180;p20"/>
            <p:cNvCxnSpPr>
              <a:stCxn id="176" idx="1"/>
              <a:endCxn id="173" idx="0"/>
            </p:cNvCxnSpPr>
            <p:nvPr/>
          </p:nvCxnSpPr>
          <p:spPr>
            <a:xfrm flipH="1">
              <a:off x="1911850" y="2808610"/>
              <a:ext cx="255900" cy="620700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81" name="Google Shape;181;p20"/>
            <p:cNvSpPr txBox="1"/>
            <p:nvPr/>
          </p:nvSpPr>
          <p:spPr>
            <a:xfrm>
              <a:off x="3284370" y="1774775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True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82" name="Google Shape;182;p20"/>
            <p:cNvSpPr txBox="1"/>
            <p:nvPr/>
          </p:nvSpPr>
          <p:spPr>
            <a:xfrm>
              <a:off x="2744577" y="2254675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False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83" name="Google Shape;183;p20"/>
            <p:cNvSpPr txBox="1"/>
            <p:nvPr/>
          </p:nvSpPr>
          <p:spPr>
            <a:xfrm>
              <a:off x="1726113" y="2515691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True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84" name="Google Shape;184;p20"/>
            <p:cNvSpPr txBox="1"/>
            <p:nvPr/>
          </p:nvSpPr>
          <p:spPr>
            <a:xfrm>
              <a:off x="2744574" y="2951472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False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cxnSp>
          <p:nvCxnSpPr>
            <p:cNvPr id="185" name="Google Shape;185;p20"/>
            <p:cNvCxnSpPr>
              <a:stCxn id="176" idx="2"/>
              <a:endCxn id="168" idx="2"/>
            </p:cNvCxnSpPr>
            <p:nvPr/>
          </p:nvCxnSpPr>
          <p:spPr>
            <a:xfrm>
              <a:off x="2826400" y="3074260"/>
              <a:ext cx="0" cy="1596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86" name="Google Shape;186;p20"/>
            <p:cNvCxnSpPr>
              <a:stCxn id="173" idx="2"/>
            </p:cNvCxnSpPr>
            <p:nvPr/>
          </p:nvCxnSpPr>
          <p:spPr>
            <a:xfrm flipH="1" rot="-5400000">
              <a:off x="2211550" y="3702350"/>
              <a:ext cx="307800" cy="906900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20"/>
            <p:cNvCxnSpPr>
              <a:stCxn id="174" idx="2"/>
            </p:cNvCxnSpPr>
            <p:nvPr/>
          </p:nvCxnSpPr>
          <p:spPr>
            <a:xfrm rot="5400000">
              <a:off x="3129700" y="3698600"/>
              <a:ext cx="307800" cy="914400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0"/>
            <p:cNvCxnSpPr/>
            <p:nvPr/>
          </p:nvCxnSpPr>
          <p:spPr>
            <a:xfrm>
              <a:off x="1912000" y="4078100"/>
              <a:ext cx="4200" cy="1176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89" name="Google Shape;189;p20"/>
            <p:cNvCxnSpPr/>
            <p:nvPr/>
          </p:nvCxnSpPr>
          <p:spPr>
            <a:xfrm>
              <a:off x="3736600" y="4078100"/>
              <a:ext cx="4200" cy="1176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90" name="Google Shape;190;p20"/>
          <p:cNvSpPr/>
          <p:nvPr/>
        </p:nvSpPr>
        <p:spPr>
          <a:xfrm>
            <a:off x="1461450" y="1601250"/>
            <a:ext cx="2044200" cy="97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6550725" y="3077275"/>
            <a:ext cx="378600" cy="383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7345150" y="3871675"/>
            <a:ext cx="378600" cy="383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475" y="1409475"/>
            <a:ext cx="2658300" cy="326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Flag(F) == Grid(G)</a:t>
            </a:r>
            <a:endParaRPr/>
          </a:p>
        </p:txBody>
      </p:sp>
      <p:grpSp>
        <p:nvGrpSpPr>
          <p:cNvPr id="199" name="Google Shape;199;p21"/>
          <p:cNvGrpSpPr/>
          <p:nvPr/>
        </p:nvGrpSpPr>
        <p:grpSpPr>
          <a:xfrm>
            <a:off x="395100" y="1409475"/>
            <a:ext cx="4176900" cy="3269100"/>
            <a:chOff x="737950" y="1402100"/>
            <a:chExt cx="4176900" cy="3269100"/>
          </a:xfrm>
        </p:grpSpPr>
        <p:sp>
          <p:nvSpPr>
            <p:cNvPr id="200" name="Google Shape;200;p21"/>
            <p:cNvSpPr/>
            <p:nvPr/>
          </p:nvSpPr>
          <p:spPr>
            <a:xfrm>
              <a:off x="737950" y="1402100"/>
              <a:ext cx="4176900" cy="32691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1" name="Google Shape;201;p21"/>
            <p:cNvCxnSpPr>
              <a:stCxn id="200" idx="0"/>
              <a:endCxn id="202" idx="0"/>
            </p:cNvCxnSpPr>
            <p:nvPr/>
          </p:nvCxnSpPr>
          <p:spPr>
            <a:xfrm>
              <a:off x="2826400" y="1402100"/>
              <a:ext cx="0" cy="4023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grpSp>
          <p:nvGrpSpPr>
            <p:cNvPr id="203" name="Google Shape;203;p21"/>
            <p:cNvGrpSpPr/>
            <p:nvPr/>
          </p:nvGrpSpPr>
          <p:grpSpPr>
            <a:xfrm>
              <a:off x="2167750" y="1804300"/>
              <a:ext cx="1317300" cy="531300"/>
              <a:chOff x="2167750" y="1804300"/>
              <a:chExt cx="1317300" cy="531300"/>
            </a:xfrm>
          </p:grpSpPr>
          <p:sp>
            <p:nvSpPr>
              <p:cNvPr id="202" name="Google Shape;202;p21"/>
              <p:cNvSpPr/>
              <p:nvPr/>
            </p:nvSpPr>
            <p:spPr>
              <a:xfrm>
                <a:off x="2167750" y="1804300"/>
                <a:ext cx="1317300" cy="531300"/>
              </a:xfrm>
              <a:prstGeom prst="diamond">
                <a:avLst/>
              </a:prstGeom>
              <a:solidFill>
                <a:srgbClr val="6D9EE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204" name="Google Shape;204;p21"/>
              <p:cNvSpPr txBox="1"/>
              <p:nvPr/>
            </p:nvSpPr>
            <p:spPr>
              <a:xfrm>
                <a:off x="2296000" y="1877500"/>
                <a:ext cx="10608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300"/>
                  <a:t>X+F==G?</a:t>
                </a:r>
                <a:endParaRPr b="1" sz="1300"/>
              </a:p>
            </p:txBody>
          </p:sp>
        </p:grpSp>
        <p:sp>
          <p:nvSpPr>
            <p:cNvPr id="205" name="Google Shape;205;p21"/>
            <p:cNvSpPr/>
            <p:nvPr/>
          </p:nvSpPr>
          <p:spPr>
            <a:xfrm>
              <a:off x="1324000" y="3429200"/>
              <a:ext cx="1176000" cy="57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Open Unknown</a:t>
              </a:r>
              <a:endParaRPr b="1"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3152800" y="3429200"/>
              <a:ext cx="1176000" cy="57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Place 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Flag</a:t>
              </a:r>
              <a:endParaRPr b="1"/>
            </a:p>
          </p:txBody>
        </p:sp>
        <p:grpSp>
          <p:nvGrpSpPr>
            <p:cNvPr id="207" name="Google Shape;207;p21"/>
            <p:cNvGrpSpPr/>
            <p:nvPr/>
          </p:nvGrpSpPr>
          <p:grpSpPr>
            <a:xfrm>
              <a:off x="2167750" y="2542960"/>
              <a:ext cx="1317300" cy="531300"/>
              <a:chOff x="2167750" y="1804300"/>
              <a:chExt cx="1317300" cy="531300"/>
            </a:xfrm>
          </p:grpSpPr>
          <p:sp>
            <p:nvSpPr>
              <p:cNvPr id="208" name="Google Shape;208;p21"/>
              <p:cNvSpPr/>
              <p:nvPr/>
            </p:nvSpPr>
            <p:spPr>
              <a:xfrm>
                <a:off x="2167750" y="1804300"/>
                <a:ext cx="1317300" cy="531300"/>
              </a:xfrm>
              <a:prstGeom prst="diamond">
                <a:avLst/>
              </a:prstGeom>
              <a:solidFill>
                <a:srgbClr val="6D9EE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  <p:sp>
            <p:nvSpPr>
              <p:cNvPr id="209" name="Google Shape;209;p21"/>
              <p:cNvSpPr txBox="1"/>
              <p:nvPr/>
            </p:nvSpPr>
            <p:spPr>
              <a:xfrm>
                <a:off x="2296000" y="1877500"/>
                <a:ext cx="10608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 sz="1300"/>
                  <a:t>F==G?</a:t>
                </a:r>
                <a:endParaRPr b="1" sz="1300"/>
              </a:p>
            </p:txBody>
          </p:sp>
        </p:grpSp>
        <p:cxnSp>
          <p:nvCxnSpPr>
            <p:cNvPr id="210" name="Google Shape;210;p21"/>
            <p:cNvCxnSpPr>
              <a:stCxn id="202" idx="2"/>
              <a:endCxn id="208" idx="0"/>
            </p:cNvCxnSpPr>
            <p:nvPr/>
          </p:nvCxnSpPr>
          <p:spPr>
            <a:xfrm>
              <a:off x="2826400" y="2335600"/>
              <a:ext cx="0" cy="2073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11" name="Google Shape;211;p21"/>
            <p:cNvCxnSpPr>
              <a:stCxn id="202" idx="3"/>
              <a:endCxn id="206" idx="0"/>
            </p:cNvCxnSpPr>
            <p:nvPr/>
          </p:nvCxnSpPr>
          <p:spPr>
            <a:xfrm>
              <a:off x="3485050" y="2069950"/>
              <a:ext cx="255900" cy="1359300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12" name="Google Shape;212;p21"/>
            <p:cNvCxnSpPr>
              <a:stCxn id="208" idx="1"/>
              <a:endCxn id="205" idx="0"/>
            </p:cNvCxnSpPr>
            <p:nvPr/>
          </p:nvCxnSpPr>
          <p:spPr>
            <a:xfrm flipH="1">
              <a:off x="1911850" y="2808610"/>
              <a:ext cx="255900" cy="620700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13" name="Google Shape;213;p21"/>
            <p:cNvSpPr txBox="1"/>
            <p:nvPr/>
          </p:nvSpPr>
          <p:spPr>
            <a:xfrm>
              <a:off x="3284370" y="1774775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True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14" name="Google Shape;214;p21"/>
            <p:cNvSpPr txBox="1"/>
            <p:nvPr/>
          </p:nvSpPr>
          <p:spPr>
            <a:xfrm>
              <a:off x="2744577" y="2254675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False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15" name="Google Shape;215;p21"/>
            <p:cNvSpPr txBox="1"/>
            <p:nvPr/>
          </p:nvSpPr>
          <p:spPr>
            <a:xfrm>
              <a:off x="1726113" y="2515691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True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16" name="Google Shape;216;p21"/>
            <p:cNvSpPr txBox="1"/>
            <p:nvPr/>
          </p:nvSpPr>
          <p:spPr>
            <a:xfrm>
              <a:off x="2744574" y="2951472"/>
              <a:ext cx="68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False</a:t>
              </a:r>
              <a:endParaRPr b="1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cxnSp>
          <p:nvCxnSpPr>
            <p:cNvPr id="217" name="Google Shape;217;p21"/>
            <p:cNvCxnSpPr>
              <a:stCxn id="208" idx="2"/>
              <a:endCxn id="200" idx="2"/>
            </p:cNvCxnSpPr>
            <p:nvPr/>
          </p:nvCxnSpPr>
          <p:spPr>
            <a:xfrm>
              <a:off x="2826400" y="3074260"/>
              <a:ext cx="0" cy="1596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18" name="Google Shape;218;p21"/>
            <p:cNvCxnSpPr>
              <a:stCxn id="205" idx="2"/>
            </p:cNvCxnSpPr>
            <p:nvPr/>
          </p:nvCxnSpPr>
          <p:spPr>
            <a:xfrm flipH="1" rot="-5400000">
              <a:off x="2211550" y="3702350"/>
              <a:ext cx="307800" cy="906900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21"/>
            <p:cNvCxnSpPr>
              <a:stCxn id="206" idx="2"/>
            </p:cNvCxnSpPr>
            <p:nvPr/>
          </p:nvCxnSpPr>
          <p:spPr>
            <a:xfrm rot="5400000">
              <a:off x="3129700" y="3698600"/>
              <a:ext cx="307800" cy="914400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21"/>
            <p:cNvCxnSpPr/>
            <p:nvPr/>
          </p:nvCxnSpPr>
          <p:spPr>
            <a:xfrm>
              <a:off x="1912000" y="4078100"/>
              <a:ext cx="4200" cy="1176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21" name="Google Shape;221;p21"/>
            <p:cNvCxnSpPr/>
            <p:nvPr/>
          </p:nvCxnSpPr>
          <p:spPr>
            <a:xfrm>
              <a:off x="3736600" y="4078100"/>
              <a:ext cx="4200" cy="1176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222" name="Google Shape;222;p21"/>
          <p:cNvSpPr/>
          <p:nvPr/>
        </p:nvSpPr>
        <p:spPr>
          <a:xfrm>
            <a:off x="1461450" y="2527375"/>
            <a:ext cx="1778100" cy="77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6959171" y="3480596"/>
            <a:ext cx="378600" cy="383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