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Fira Code" panose="020B0809050000020004" pitchFamily="49"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582" autoAdjust="0"/>
  </p:normalViewPr>
  <p:slideViewPr>
    <p:cSldViewPr snapToGrid="0">
      <p:cViewPr varScale="1">
        <p:scale>
          <a:sx n="118" d="100"/>
          <a:sy n="118" d="100"/>
        </p:scale>
        <p:origin x="720"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cc3286afff_6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cc3286afff_6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595959"/>
                </a:solidFill>
              </a:rPr>
              <a:t>So we are able to make inference from this idea, segment estimation!</a:t>
            </a:r>
            <a:endParaRPr sz="1800">
              <a:solidFill>
                <a:srgbClr val="595959"/>
              </a:solidFill>
            </a:endParaRPr>
          </a:p>
          <a:p>
            <a:pPr marL="0" lvl="0" indent="0" algn="l" rtl="0">
              <a:lnSpc>
                <a:spcPct val="115000"/>
              </a:lnSpc>
              <a:spcBef>
                <a:spcPts val="1200"/>
              </a:spcBef>
              <a:spcAft>
                <a:spcPts val="0"/>
              </a:spcAft>
              <a:buNone/>
            </a:pPr>
            <a:r>
              <a:rPr lang="en" sz="1800">
                <a:solidFill>
                  <a:srgbClr val="595959"/>
                </a:solidFill>
              </a:rPr>
              <a:t>We can infer from syn ack packets in the quic protocol to the streaming status of these packets instead of the actual video data. </a:t>
            </a:r>
            <a:endParaRPr sz="1800">
              <a:solidFill>
                <a:srgbClr val="595959"/>
              </a:solidFill>
            </a:endParaRPr>
          </a:p>
          <a:p>
            <a:pPr marL="457200" lvl="0" indent="-342900" algn="l" rtl="0">
              <a:lnSpc>
                <a:spcPct val="115000"/>
              </a:lnSpc>
              <a:spcBef>
                <a:spcPts val="1200"/>
              </a:spcBef>
              <a:spcAft>
                <a:spcPts val="0"/>
              </a:spcAft>
              <a:buClr>
                <a:srgbClr val="595959"/>
              </a:buClr>
              <a:buSzPts val="1800"/>
              <a:buChar char="-"/>
            </a:pPr>
            <a:r>
              <a:rPr lang="en" sz="1800">
                <a:solidFill>
                  <a:srgbClr val="595959"/>
                </a:solidFill>
              </a:rPr>
              <a:t>Due to the nature of TCP/TLS （Transport Layer Security）that it transmitting a large number of SYN, SYN-ACK, ACK packets, we could infer the streaming status from these packets instead of the actual video data. </a:t>
            </a:r>
            <a:endParaRPr sz="1800">
              <a:solidFill>
                <a:srgbClr val="595959"/>
              </a:solidFill>
            </a:endParaRPr>
          </a:p>
          <a:p>
            <a:pPr marL="0" lvl="0" indent="0" algn="l" rtl="0">
              <a:spcBef>
                <a:spcPts val="120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cc3286afff_5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cc3286afff_5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Youtube because we find a dataset w/ Youtube sessions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6e8ad70f6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6e8ad70f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Experiment performed by columbia university and Nokia Bell Labs back in 2018</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We collect traces over 6 months from Jan. through June 2018, with video resolution selection set to “auto”. This means the YouTube client is automatically selecting video resolution based on changes in network condition. For each session, we set an initial resolution to ensure that all resolution levels have enough data points.</a:t>
            </a:r>
            <a:endParaRPr/>
          </a:p>
          <a:p>
            <a:pPr marL="0" lvl="0" indent="0" algn="l" rtl="0">
              <a:spcBef>
                <a:spcPts val="0"/>
              </a:spcBef>
              <a:spcAft>
                <a:spcPts val="0"/>
              </a:spcAft>
              <a:buNone/>
            </a:pPr>
            <a:endParaRPr/>
          </a:p>
          <a:p>
            <a:pPr marL="0" lvl="0" indent="0" algn="l" rtl="0">
              <a:spcBef>
                <a:spcPts val="0"/>
              </a:spcBef>
              <a:spcAft>
                <a:spcPts val="0"/>
              </a:spcAft>
              <a:buNone/>
            </a:pPr>
            <a:r>
              <a:rPr lang="en"/>
              <a:t>In each session we play a clip and collect a 10-min trace from the moment the client sends the initial request. We choose this range of length in order for the client to experience buffer increase, decay and steady state. Shorter clips with a length close to buffer capacity (e.g., 2 min) can sometimes never enter steady state, even when given abundant network bandwidth.</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Each group includes a diverse set of clips in terms of activity level. It ranges from low activity types such as lectures to high activity types such as action sequences. This fact can be seen in the wide range of video bitrates for any given resolution. Fig. 8 shows the average playback bitrate for each video resolution for each clip in our dataset.</a:t>
            </a:r>
            <a:endParaRPr/>
          </a:p>
          <a:p>
            <a:pPr marL="0" lvl="0" indent="0" algn="l" rtl="0">
              <a:spcBef>
                <a:spcPts val="0"/>
              </a:spcBef>
              <a:spcAft>
                <a:spcPts val="0"/>
              </a:spcAft>
              <a:buNone/>
            </a:pPr>
            <a:endParaRPr/>
          </a:p>
          <a:p>
            <a:pPr marL="0" lvl="0" indent="0" algn="l" rtl="0">
              <a:spcBef>
                <a:spcPts val="0"/>
              </a:spcBef>
              <a:spcAft>
                <a:spcPts val="0"/>
              </a:spcAft>
              <a:buNone/>
            </a:pPr>
            <a:r>
              <a:rPr lang="en"/>
              <a:t>It would take 5-6 hours to process the data and get our features if just using python, and not to mention it always crashes. Thanks to spark and M3Pro Chip, we are going to shorten the time into just 20-40 minutes.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这里我可以插嘴讲讲python为什么sb</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//**可讲可不讲：We choose to not use the darpa dataset because it was hard to find all the pcaps that have tcp packets</a:t>
            </a: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cc3286afff_6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cc3286afff_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800">
                <a:solidFill>
                  <a:srgbClr val="595959"/>
                </a:solidFill>
              </a:rPr>
              <a:t>Predict the ongoing resolution of real video sessions (TODO)</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cc3286afff_6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cc3286afff_6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Some examples here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6f28d5227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6f28d5227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b="1">
                <a:solidFill>
                  <a:srgbClr val="2E75B5"/>
                </a:solidFill>
              </a:rPr>
              <a:t>Feature we collected including:</a:t>
            </a:r>
            <a:endParaRPr sz="1400" b="1">
              <a:solidFill>
                <a:srgbClr val="2E75B5"/>
              </a:solidFill>
            </a:endParaRPr>
          </a:p>
          <a:p>
            <a:pPr marL="457200" lvl="0" indent="-298450" algn="l" rtl="0">
              <a:lnSpc>
                <a:spcPct val="115000"/>
              </a:lnSpc>
              <a:spcBef>
                <a:spcPts val="0"/>
              </a:spcBef>
              <a:spcAft>
                <a:spcPts val="0"/>
              </a:spcAft>
              <a:buClr>
                <a:srgbClr val="595959"/>
              </a:buClr>
              <a:buSzPts val="1100"/>
              <a:buAutoNum type="arabicPeriod"/>
            </a:pPr>
            <a:r>
              <a:rPr lang="en" sz="1400">
                <a:solidFill>
                  <a:srgbClr val="595959"/>
                </a:solidFill>
              </a:rPr>
              <a:t>seg. sizes (all, last-10, cumulative) - Refers to the segment sizes of video, including all segments, the sizes of the last 10 segments, and the cumulative size of segments.</a:t>
            </a:r>
            <a:endParaRPr sz="1400">
              <a:solidFill>
                <a:srgbClr val="595959"/>
              </a:solidFill>
            </a:endParaRPr>
          </a:p>
          <a:p>
            <a:pPr marL="457200" lvl="0" indent="-298450" algn="l" rtl="0">
              <a:lnSpc>
                <a:spcPct val="115000"/>
              </a:lnSpc>
              <a:spcBef>
                <a:spcPts val="0"/>
              </a:spcBef>
              <a:spcAft>
                <a:spcPts val="0"/>
              </a:spcAft>
              <a:buClr>
                <a:srgbClr val="595959"/>
              </a:buClr>
              <a:buSzPts val="1100"/>
              <a:buAutoNum type="arabicPeriod"/>
            </a:pPr>
            <a:r>
              <a:rPr lang="en" sz="1400">
                <a:solidFill>
                  <a:srgbClr val="595959"/>
                </a:solidFill>
              </a:rPr>
              <a:t>seg. request interarrivals - The interarrival times between segment requests.</a:t>
            </a:r>
            <a:endParaRPr sz="1400">
              <a:solidFill>
                <a:srgbClr val="595959"/>
              </a:solidFill>
            </a:endParaRPr>
          </a:p>
          <a:p>
            <a:pPr marL="457200" lvl="0" indent="-298450" algn="l" rtl="0">
              <a:lnSpc>
                <a:spcPct val="115000"/>
              </a:lnSpc>
              <a:spcBef>
                <a:spcPts val="0"/>
              </a:spcBef>
              <a:spcAft>
                <a:spcPts val="0"/>
              </a:spcAft>
              <a:buClr>
                <a:srgbClr val="595959"/>
              </a:buClr>
              <a:buSzPts val="1100"/>
              <a:buAutoNum type="arabicPeriod"/>
            </a:pPr>
            <a:r>
              <a:rPr lang="en" sz="1400">
                <a:solidFill>
                  <a:srgbClr val="595959"/>
                </a:solidFill>
              </a:rPr>
              <a:t>seg. completions interarrivals - The interarrival times between the completions of segment transmissions.</a:t>
            </a:r>
            <a:endParaRPr sz="1400">
              <a:solidFill>
                <a:srgbClr val="595959"/>
              </a:solidFill>
            </a:endParaRPr>
          </a:p>
          <a:p>
            <a:pPr marL="457200" lvl="0" indent="-298450" algn="l" rtl="0">
              <a:lnSpc>
                <a:spcPct val="115000"/>
              </a:lnSpc>
              <a:spcBef>
                <a:spcPts val="0"/>
              </a:spcBef>
              <a:spcAft>
                <a:spcPts val="0"/>
              </a:spcAft>
              <a:buClr>
                <a:srgbClr val="595959"/>
              </a:buClr>
              <a:buSzPts val="1100"/>
              <a:buAutoNum type="arabicPeriod"/>
            </a:pPr>
            <a:r>
              <a:rPr lang="en" sz="1400">
                <a:solidFill>
                  <a:srgbClr val="595959"/>
                </a:solidFill>
              </a:rPr>
              <a:t>#pending requests - The number of video segment requests that are pending.</a:t>
            </a:r>
            <a:endParaRPr sz="1400">
              <a:solidFill>
                <a:srgbClr val="595959"/>
              </a:solidFill>
            </a:endParaRPr>
          </a:p>
          <a:p>
            <a:pPr marL="457200" lvl="0" indent="-298450" algn="l" rtl="0">
              <a:lnSpc>
                <a:spcPct val="115000"/>
              </a:lnSpc>
              <a:spcBef>
                <a:spcPts val="0"/>
              </a:spcBef>
              <a:spcAft>
                <a:spcPts val="0"/>
              </a:spcAft>
              <a:buClr>
                <a:srgbClr val="595959"/>
              </a:buClr>
              <a:buSzPts val="1100"/>
              <a:buAutoNum type="arabicPeriod"/>
            </a:pPr>
            <a:r>
              <a:rPr lang="en" sz="1400">
                <a:solidFill>
                  <a:srgbClr val="595959"/>
                </a:solidFill>
              </a:rPr>
              <a:t>#downloaded seg. - The number of video segments that have been downloaded.</a:t>
            </a:r>
            <a:endParaRPr sz="1400">
              <a:solidFill>
                <a:srgbClr val="595959"/>
              </a:solidFill>
            </a:endParaRPr>
          </a:p>
          <a:p>
            <a:pPr marL="457200" lvl="0" indent="-298450" algn="l" rtl="0">
              <a:lnSpc>
                <a:spcPct val="115000"/>
              </a:lnSpc>
              <a:spcBef>
                <a:spcPts val="0"/>
              </a:spcBef>
              <a:spcAft>
                <a:spcPts val="0"/>
              </a:spcAft>
              <a:buClr>
                <a:srgbClr val="595959"/>
              </a:buClr>
              <a:buSzPts val="1100"/>
              <a:buAutoNum type="arabicPeriod"/>
            </a:pPr>
            <a:r>
              <a:rPr lang="en" sz="1400">
                <a:solidFill>
                  <a:srgbClr val="595959"/>
                </a:solidFill>
              </a:rPr>
              <a:t>#requested seg. - The number of video segments that have been requested.</a:t>
            </a:r>
            <a:endParaRPr sz="1400">
              <a:solidFill>
                <a:srgbClr val="595959"/>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throughput up/down - The upload and download throughput, typically measured in bits per second (bps).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throughput down diff - The difference in download throughput, which may refer to changes in download speed over a period of time.</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pkt count up/down - The count of packets uploaded and downloaded.</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byte count up/down - The count of bytes uploaded and downloaded.</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pkt interarrivals up/down - The interarrival time of packets uploaded and downloaded.</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#parallel flows - The number of parallel flows, indicating the number of concurrent connections.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#flags up/down - The count of flags set during upload and download, which might relate to TCP flags such as SYN, ACK, etc.</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rcv window size up/down - The receive window size for uploads and downloads, a part of TCP flow control that dictates how much data can be sent before needing an acknowledgment.</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idle time up/down - The idle time for uploads and downloads, referring to the periods of inactivity between active transmissions.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goodput up/down - The actual useful data transmission rate, different from throughput, which excludes all protocol overhead and retransmitted data.</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bytes per pkt up/down - The number of bytes per packet, for both uploads and downloads.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round trip time - The time it takes for a packet to travel to the destination and back, commonly used to measure network latency.</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bytes in flight up/down - The amount of unacknowledged data in the network during a round-trip time.</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#retransmissions up/down - The number of times packets have been retransmitted during uploads and downloads.</a:t>
            </a:r>
            <a:endParaRPr sz="140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400">
                <a:solidFill>
                  <a:schemeClr val="dk1"/>
                </a:solidFill>
              </a:rPr>
              <a:t>#out of order pks up/down - The count of out-of-order packets received, for both uploads and downloads.</a:t>
            </a:r>
            <a:endParaRPr sz="1400">
              <a:solidFill>
                <a:schemeClr val="dk1"/>
              </a:solidFill>
            </a:endParaRPr>
          </a:p>
          <a:p>
            <a:pPr marL="0" lvl="0" indent="0" algn="l" rtl="0">
              <a:lnSpc>
                <a:spcPct val="115000"/>
              </a:lnSpc>
              <a:spcBef>
                <a:spcPts val="0"/>
              </a:spcBef>
              <a:spcAft>
                <a:spcPts val="0"/>
              </a:spcAft>
              <a:buNone/>
            </a:pPr>
            <a:endParaRPr sz="1400">
              <a:solidFill>
                <a:schemeClr val="dk1"/>
              </a:solidFill>
            </a:endParaRPr>
          </a:p>
          <a:p>
            <a:pPr marL="0" lvl="0" indent="0" algn="l" rtl="0">
              <a:lnSpc>
                <a:spcPct val="115000"/>
              </a:lnSpc>
              <a:spcBef>
                <a:spcPts val="0"/>
              </a:spcBef>
              <a:spcAft>
                <a:spcPts val="0"/>
              </a:spcAft>
              <a:buNone/>
            </a:pPr>
            <a:r>
              <a:rPr lang="en" sz="1400">
                <a:solidFill>
                  <a:schemeClr val="dk1"/>
                </a:solidFill>
              </a:rPr>
              <a:t>Combined Network w/ Application features perform best</a:t>
            </a:r>
            <a:endParaRPr sz="140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cc3286afff_6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cc3286afff_6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a:solidFill>
                  <a:schemeClr val="dk1"/>
                </a:solidFill>
              </a:rPr>
              <a:t>Overall Combined Network w/ Application features perform best</a:t>
            </a:r>
            <a:endParaRPr sz="14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cc3286afff_6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cc3286afff_6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 encountered in design process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cc3286afff_6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cc3286afff_6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b="1">
                <a:solidFill>
                  <a:srgbClr val="595959"/>
                </a:solidFill>
              </a:rPr>
              <a:t>Regarding Model </a:t>
            </a:r>
            <a:endParaRPr sz="1400" b="1">
              <a:solidFill>
                <a:srgbClr val="595959"/>
              </a:solidFill>
            </a:endParaRPr>
          </a:p>
          <a:p>
            <a:pPr marL="0" lvl="0" indent="0" algn="l" rtl="0">
              <a:lnSpc>
                <a:spcPct val="115000"/>
              </a:lnSpc>
              <a:spcBef>
                <a:spcPts val="1200"/>
              </a:spcBef>
              <a:spcAft>
                <a:spcPts val="0"/>
              </a:spcAft>
              <a:buNone/>
            </a:pPr>
            <a:r>
              <a:rPr lang="en" sz="1400">
                <a:solidFill>
                  <a:srgbClr val="595959"/>
                </a:solidFill>
              </a:rPr>
              <a:t>employed a combined model approach using OneVsRestClassifier and RandomForestClassifier to predict video resolutions</a:t>
            </a:r>
            <a:endParaRPr sz="1400">
              <a:solidFill>
                <a:srgbClr val="595959"/>
              </a:solidFill>
            </a:endParaRPr>
          </a:p>
          <a:p>
            <a:pPr marL="0" lvl="0" indent="0" algn="l" rtl="0">
              <a:lnSpc>
                <a:spcPct val="115000"/>
              </a:lnSpc>
              <a:spcBef>
                <a:spcPts val="1200"/>
              </a:spcBef>
              <a:spcAft>
                <a:spcPts val="0"/>
              </a:spcAft>
              <a:buNone/>
            </a:pPr>
            <a:r>
              <a:rPr lang="en" sz="1400">
                <a:solidFill>
                  <a:srgbClr val="595959"/>
                </a:solidFill>
              </a:rPr>
              <a:t>OneVsRestClassifier is a multi-class classification strategy where an independent binary classifier is trained for each class. Specifically, for each class, the model trains a classifier treating samples of this class as positive samples and all other classes as negative.well-suited for dealing with multi-class classification issues.</a:t>
            </a:r>
            <a:endParaRPr sz="1400">
              <a:solidFill>
                <a:srgbClr val="595959"/>
              </a:solidFill>
            </a:endParaRPr>
          </a:p>
          <a:p>
            <a:pPr marL="0" lvl="0" indent="0" algn="l" rtl="0">
              <a:lnSpc>
                <a:spcPct val="115000"/>
              </a:lnSpc>
              <a:spcBef>
                <a:spcPts val="1200"/>
              </a:spcBef>
              <a:spcAft>
                <a:spcPts val="0"/>
              </a:spcAft>
              <a:buNone/>
            </a:pPr>
            <a:r>
              <a:rPr lang="en" sz="1400">
                <a:solidFill>
                  <a:srgbClr val="595959"/>
                </a:solidFill>
              </a:rPr>
              <a:t>RandomForestClassifier is an ensemble learning method based on decision trees. It builds multiple decision trees and outputs the class that is the mode of the classes output by individual trees. Random Forest can automatically handle feature selection and reduce overfitting</a:t>
            </a:r>
            <a:endParaRPr sz="1400">
              <a:solidFill>
                <a:srgbClr val="595959"/>
              </a:solidFill>
            </a:endParaRPr>
          </a:p>
          <a:p>
            <a:pPr marL="0" lvl="0" indent="0" algn="l" rtl="0">
              <a:lnSpc>
                <a:spcPct val="115000"/>
              </a:lnSpc>
              <a:spcBef>
                <a:spcPts val="1200"/>
              </a:spcBef>
              <a:spcAft>
                <a:spcPts val="0"/>
              </a:spcAft>
              <a:buNone/>
            </a:pPr>
            <a:r>
              <a:rPr lang="en" sz="1400">
                <a:solidFill>
                  <a:srgbClr val="595959"/>
                </a:solidFill>
              </a:rPr>
              <a:t>OneVsRestClassifier was used to encapsulate RandomForestClassifier, enabling it to handle classification tasks across multiple resolution categories.</a:t>
            </a:r>
            <a:endParaRPr sz="1400">
              <a:solidFill>
                <a:srgbClr val="595959"/>
              </a:solidFill>
            </a:endParaRPr>
          </a:p>
          <a:p>
            <a:pPr marL="0" lvl="0" indent="0" algn="l" rtl="0">
              <a:lnSpc>
                <a:spcPct val="115000"/>
              </a:lnSpc>
              <a:spcBef>
                <a:spcPts val="1200"/>
              </a:spcBef>
              <a:spcAft>
                <a:spcPts val="0"/>
              </a:spcAft>
              <a:buNone/>
            </a:pPr>
            <a:endParaRPr sz="1400">
              <a:solidFill>
                <a:srgbClr val="595959"/>
              </a:solidFill>
            </a:endParaRPr>
          </a:p>
          <a:p>
            <a:pPr marL="0" lvl="0" indent="0" algn="l" rtl="0">
              <a:lnSpc>
                <a:spcPct val="115000"/>
              </a:lnSpc>
              <a:spcBef>
                <a:spcPts val="1200"/>
              </a:spcBef>
              <a:spcAft>
                <a:spcPts val="0"/>
              </a:spcAft>
              <a:buNone/>
            </a:pPr>
            <a:r>
              <a:rPr lang="en" sz="1400" b="1">
                <a:solidFill>
                  <a:srgbClr val="595959"/>
                </a:solidFill>
              </a:rPr>
              <a:t>Regarding Features</a:t>
            </a:r>
            <a:endParaRPr sz="1400" b="1">
              <a:solidFill>
                <a:srgbClr val="595959"/>
              </a:solidFill>
            </a:endParaRPr>
          </a:p>
          <a:p>
            <a:pPr marL="0" lvl="0" indent="0" algn="l" rtl="0">
              <a:lnSpc>
                <a:spcPct val="115000"/>
              </a:lnSpc>
              <a:spcBef>
                <a:spcPts val="1200"/>
              </a:spcBef>
              <a:spcAft>
                <a:spcPts val="0"/>
              </a:spcAft>
              <a:buNone/>
            </a:pPr>
            <a:r>
              <a:rPr lang="en" sz="1400">
                <a:solidFill>
                  <a:srgbClr val="595959"/>
                </a:solidFill>
              </a:rPr>
              <a:t>Layer-specific features provide crucial insights at various stages of network communication, from connection setup to data transmission.</a:t>
            </a:r>
            <a:endParaRPr sz="1400">
              <a:solidFill>
                <a:srgbClr val="595959"/>
              </a:solidFill>
            </a:endParaRPr>
          </a:p>
          <a:p>
            <a:pPr marL="0" lvl="0" indent="0" algn="l" rtl="0">
              <a:lnSpc>
                <a:spcPct val="115000"/>
              </a:lnSpc>
              <a:spcBef>
                <a:spcPts val="1200"/>
              </a:spcBef>
              <a:spcAft>
                <a:spcPts val="0"/>
              </a:spcAft>
              <a:buNone/>
            </a:pPr>
            <a:r>
              <a:rPr lang="en" sz="1400">
                <a:solidFill>
                  <a:srgbClr val="595959"/>
                </a:solidFill>
              </a:rPr>
              <a:t>features from the same layer might be using the same information to be computed.</a:t>
            </a:r>
            <a:endParaRPr sz="1400">
              <a:solidFill>
                <a:srgbClr val="595959"/>
              </a:solidFill>
            </a:endParaRPr>
          </a:p>
          <a:p>
            <a:pPr marL="0" lvl="0" indent="0" algn="l" rtl="0">
              <a:lnSpc>
                <a:spcPct val="115000"/>
              </a:lnSpc>
              <a:spcBef>
                <a:spcPts val="1200"/>
              </a:spcBef>
              <a:spcAft>
                <a:spcPts val="0"/>
              </a:spcAft>
              <a:buNone/>
            </a:pPr>
            <a:r>
              <a:rPr lang="en" sz="1400">
                <a:solidFill>
                  <a:srgbClr val="595959"/>
                </a:solidFill>
              </a:rPr>
              <a:t>important to understand which features had the highest impact on prediction accuracy.</a:t>
            </a:r>
            <a:endParaRPr sz="1400">
              <a:solidFill>
                <a:srgbClr val="595959"/>
              </a:solidFill>
            </a:endParaRPr>
          </a:p>
          <a:p>
            <a:pPr marL="0" lvl="0" indent="0" algn="l" rtl="0">
              <a:lnSpc>
                <a:spcPct val="115000"/>
              </a:lnSpc>
              <a:spcBef>
                <a:spcPts val="1200"/>
              </a:spcBef>
              <a:spcAft>
                <a:spcPts val="1200"/>
              </a:spcAft>
              <a:buClr>
                <a:schemeClr val="dk1"/>
              </a:buClr>
              <a:buSzPts val="1100"/>
              <a:buFont typeface="Arial"/>
              <a:buNone/>
            </a:pPr>
            <a:endParaRPr sz="1400">
              <a:solidFill>
                <a:srgbClr val="595959"/>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cc3286afff_6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cc3286afff_6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image shows two curves used to evaluate the performance of a classifier: the ROC curve and the Precision-Recall (P/R) curve.</a:t>
            </a:r>
            <a:endParaRPr/>
          </a:p>
          <a:p>
            <a:pPr marL="0" lvl="0" indent="0" algn="l" rtl="0">
              <a:spcBef>
                <a:spcPts val="0"/>
              </a:spcBef>
              <a:spcAft>
                <a:spcPts val="0"/>
              </a:spcAft>
              <a:buNone/>
            </a:pPr>
            <a:r>
              <a:rPr lang="en"/>
              <a:t>The Area Under the Curve (AUC) measures the overall performance of the classifier; the closer it is to 1, the better the performance. In this graph, the AUC is 0.84, indicating good classification performance.</a:t>
            </a:r>
            <a:endParaRPr/>
          </a:p>
          <a:p>
            <a:pPr marL="0" lvl="0" indent="0" algn="l" rtl="0">
              <a:spcBef>
                <a:spcPts val="0"/>
              </a:spcBef>
              <a:spcAft>
                <a:spcPts val="0"/>
              </a:spcAft>
              <a:buNone/>
            </a:pPr>
            <a:r>
              <a:rPr lang="en"/>
              <a:t>The right graph is the Precision-Recall curve, which shows the relationship between Precision and Recall at different thresholds. </a:t>
            </a:r>
            <a:endParaRPr/>
          </a:p>
          <a:p>
            <a:pPr marL="0" lvl="0" indent="0" algn="l" rtl="0">
              <a:spcBef>
                <a:spcPts val="0"/>
              </a:spcBef>
              <a:spcAft>
                <a:spcPts val="0"/>
              </a:spcAft>
              <a:buNone/>
            </a:pPr>
            <a:endParaRPr/>
          </a:p>
          <a:p>
            <a:pPr marL="0" lvl="0" indent="0" algn="l" rtl="0">
              <a:spcBef>
                <a:spcPts val="0"/>
              </a:spcBef>
              <a:spcAft>
                <a:spcPts val="0"/>
              </a:spcAft>
              <a:buNone/>
            </a:pPr>
            <a:r>
              <a:rPr lang="en"/>
              <a:t>he Average Precision (AP) is the area under the P/R curve, with a value of 0.62 here, suggesting the model balances precision and recall at a moderate level.</a:t>
            </a:r>
            <a:endParaRPr/>
          </a:p>
          <a:p>
            <a:pPr marL="0" lvl="0" indent="0" algn="l" rtl="0">
              <a:spcBef>
                <a:spcPts val="0"/>
              </a:spcBef>
              <a:spcAft>
                <a:spcPts val="0"/>
              </a:spcAft>
              <a:buNone/>
            </a:pPr>
            <a:endParaRPr/>
          </a:p>
          <a:p>
            <a:pPr marL="0" lvl="0" indent="0" algn="l" rtl="0">
              <a:spcBef>
                <a:spcPts val="0"/>
              </a:spcBef>
              <a:spcAft>
                <a:spcPts val="0"/>
              </a:spcAft>
              <a:buNone/>
            </a:pPr>
            <a:r>
              <a:rPr lang="en"/>
              <a:t>So, good separability between the classes. But, Current Model might rank positive examples higher than negative examples effectively, it struggles with achieving high precision at higher recall levels.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cc3286afff_6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cc3286afff_6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Network inference is basically, Mapping network traffic characteristics to network events, and therefore learn traffic patterns and guess about what is going on on the network. Video Streaming evaluation and inference is one subcategory in this field.</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cc3286afff_5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cc3286afff_5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6f28d52272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6f28d52272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ce64086804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ce64086804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595959"/>
                </a:solidFill>
              </a:rPr>
              <a:t>Concept: A graphic and explanation on what you are trying to do</a:t>
            </a:r>
            <a:endParaRPr sz="1800">
              <a:solidFill>
                <a:srgbClr val="595959"/>
              </a:solidFill>
            </a:endParaRPr>
          </a:p>
          <a:p>
            <a:pPr marL="0" lvl="0" indent="0" algn="l" rtl="0">
              <a:spcBef>
                <a:spcPts val="0"/>
              </a:spcBef>
              <a:spcAft>
                <a:spcPts val="0"/>
              </a:spcAft>
              <a:buNone/>
            </a:pPr>
            <a:r>
              <a:rPr lang="en" sz="1800">
                <a:solidFill>
                  <a:srgbClr val="595959"/>
                </a:solidFill>
              </a:rPr>
              <a:t>Approach: Method to acquire and clean data, ML tools used, Challenges and solutions</a:t>
            </a:r>
            <a:endParaRPr sz="1800">
              <a:solidFill>
                <a:srgbClr val="595959"/>
              </a:solidFill>
            </a:endParaRPr>
          </a:p>
          <a:p>
            <a:pPr marL="0" lvl="0" indent="0" algn="l" rtl="0">
              <a:spcBef>
                <a:spcPts val="0"/>
              </a:spcBef>
              <a:spcAft>
                <a:spcPts val="0"/>
              </a:spcAft>
              <a:buNone/>
            </a:pPr>
            <a:r>
              <a:rPr lang="en" sz="1800">
                <a:solidFill>
                  <a:srgbClr val="595959"/>
                </a:solidFill>
              </a:rPr>
              <a:t>Results: Plots and Tables to discuss the results</a:t>
            </a:r>
            <a:endParaRPr sz="1800">
              <a:solidFill>
                <a:srgbClr val="595959"/>
              </a:solidFill>
            </a:endParaRPr>
          </a:p>
          <a:p>
            <a:pPr marL="0" lvl="0" indent="0" algn="l" rtl="0">
              <a:spcBef>
                <a:spcPts val="0"/>
              </a:spcBef>
              <a:spcAft>
                <a:spcPts val="0"/>
              </a:spcAft>
              <a:buNone/>
            </a:pPr>
            <a:r>
              <a:rPr lang="en" sz="1800">
                <a:solidFill>
                  <a:srgbClr val="595959"/>
                </a:solidFill>
              </a:rPr>
              <a:t>Milestones: </a:t>
            </a:r>
            <a:endParaRPr sz="1800">
              <a:solidFill>
                <a:srgbClr val="595959"/>
              </a:solidFill>
            </a:endParaRPr>
          </a:p>
          <a:p>
            <a:pPr marL="0" lvl="0" indent="0" algn="l" rtl="0">
              <a:spcBef>
                <a:spcPts val="0"/>
              </a:spcBef>
              <a:spcAft>
                <a:spcPts val="0"/>
              </a:spcAft>
              <a:buNone/>
            </a:pPr>
            <a:r>
              <a:rPr lang="en" sz="1800">
                <a:solidFill>
                  <a:srgbClr val="595959"/>
                </a:solidFill>
              </a:rPr>
              <a:t>Deliverables: </a:t>
            </a:r>
            <a:endParaRPr sz="1800">
              <a:solidFill>
                <a:srgbClr val="595959"/>
              </a:solidFill>
            </a:endParaRPr>
          </a:p>
          <a:p>
            <a:pPr marL="0" lvl="0" indent="0" algn="l" rtl="0">
              <a:spcBef>
                <a:spcPts val="0"/>
              </a:spcBef>
              <a:spcAft>
                <a:spcPts val="0"/>
              </a:spcAft>
              <a:buNone/>
            </a:pPr>
            <a:endParaRPr sz="1800">
              <a:solidFill>
                <a:srgbClr val="595959"/>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cc3286afff_6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cc3286afff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cc3286afff_6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cc3286afff_6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introducing about video streaming, someone cannot overlook DASH. Briefly introduce DASH here. Dynamic Adaptive Streaming over HTTP (DASH) is a streaming technique widely used in delivering high-quality video content over the internet. It allows a video to be streamed in various quality levels, adapting in real-time to changes in network conditions.</a:t>
            </a:r>
            <a:endParaRPr/>
          </a:p>
          <a:p>
            <a:pPr marL="457200" lvl="0" indent="-298450" algn="l" rtl="0">
              <a:spcBef>
                <a:spcPts val="0"/>
              </a:spcBef>
              <a:spcAft>
                <a:spcPts val="0"/>
              </a:spcAft>
              <a:buClr>
                <a:schemeClr val="dk1"/>
              </a:buClr>
              <a:buSzPts val="1100"/>
              <a:buChar char="-"/>
            </a:pPr>
            <a:r>
              <a:rPr lang="en">
                <a:solidFill>
                  <a:schemeClr val="dk1"/>
                </a:solidFill>
              </a:rPr>
              <a:t>Adapt video quality based on changing conditions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Use a complex architecture of servers and caches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Sequentially fetch video segments from a location of choice</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Use </a:t>
            </a:r>
            <a:r>
              <a:rPr lang="en" b="1">
                <a:solidFill>
                  <a:schemeClr val="dk1"/>
                </a:solidFill>
              </a:rPr>
              <a:t>encrypted</a:t>
            </a:r>
            <a:r>
              <a:rPr lang="en">
                <a:solidFill>
                  <a:schemeClr val="dk1"/>
                </a:solidFill>
              </a:rPr>
              <a:t> protocols (HTTPS)</a:t>
            </a:r>
            <a:endParaRPr/>
          </a:p>
          <a:p>
            <a:pPr marL="0" lvl="0" indent="0" algn="l" rtl="0">
              <a:spcBef>
                <a:spcPts val="0"/>
              </a:spcBef>
              <a:spcAft>
                <a:spcPts val="0"/>
              </a:spcAft>
              <a:buNone/>
            </a:pPr>
            <a:endParaRPr/>
          </a:p>
          <a:p>
            <a:pPr marL="0" lvl="0" indent="0" algn="l" rtl="0">
              <a:spcBef>
                <a:spcPts val="0"/>
              </a:spcBef>
              <a:spcAft>
                <a:spcPts val="0"/>
              </a:spcAft>
              <a:buNone/>
            </a:pPr>
            <a:r>
              <a:rPr lang="en"/>
              <a:t>All communications between the client and the servers are secured using HTTPS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cc3286afff_6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cc3286afff_6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Adapting Video Quality Based on Changing Conditions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DASH works by dividing a video into small segments, each of which can be streamed at different quality levels. The client-side player monitors the network conditions—such as available bandwidth and connection speed—and requests the appropriate quality level for the next segment. If the bandwidth decreases, the player requests lower-quality video segments to avoid buffering; conversely, if the bandwidth increases, it requests higher-quality segments to maximize viewing experience.</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cc3286afff_6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cc3286afff_6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want to extracting features from traffic.</a:t>
            </a:r>
            <a:endParaRPr/>
          </a:p>
          <a:p>
            <a:pPr marL="0" lvl="0" indent="0" algn="l" rtl="0">
              <a:spcBef>
                <a:spcPts val="0"/>
              </a:spcBef>
              <a:spcAft>
                <a:spcPts val="0"/>
              </a:spcAft>
              <a:buNone/>
            </a:pPr>
            <a:endParaRPr/>
          </a:p>
          <a:p>
            <a:pPr marL="0" lvl="0" indent="0" algn="l" rtl="0">
              <a:spcBef>
                <a:spcPts val="0"/>
              </a:spcBef>
              <a:spcAft>
                <a:spcPts val="0"/>
              </a:spcAft>
              <a:buNone/>
            </a:pPr>
            <a:r>
              <a:rPr lang="en"/>
              <a:t>And this figure shows the whole process, find out where feature extractions can be performed. </a:t>
            </a:r>
            <a:endParaRPr/>
          </a:p>
          <a:p>
            <a:pPr marL="0" lvl="0" indent="0" algn="l" rtl="0">
              <a:spcBef>
                <a:spcPts val="0"/>
              </a:spcBef>
              <a:spcAft>
                <a:spcPts val="0"/>
              </a:spcAft>
              <a:buNone/>
            </a:pPr>
            <a:r>
              <a:rPr lang="en"/>
              <a:t>It also depict what ISPs can observe with an encrypted traffic, kind of a mess!</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6f28d52272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6f28d52272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Service providers and network administrators need to ensure a high Quality of Experience (QoE) for users. Knowing the video quality being streamed helps in dynamically managing network resources, like bandwidth allocation and prioritization of traffic, without needing to decrypt the content. Identifying fluctuations in video quality can help diagnose underlying network issues or performance bottlenecks. This is crucial for providers to quickly address and resolve issues that could degrade user experience.</a:t>
            </a:r>
            <a:endParaRPr/>
          </a:p>
          <a:p>
            <a:pPr marL="0" lvl="0" indent="0" algn="l" rtl="0">
              <a:spcBef>
                <a:spcPts val="0"/>
              </a:spcBef>
              <a:spcAft>
                <a:spcPts val="0"/>
              </a:spcAft>
              <a:buNone/>
            </a:pPr>
            <a:endParaRPr/>
          </a:p>
          <a:p>
            <a:pPr marL="0" lvl="0" indent="0" algn="l" rtl="0">
              <a:spcBef>
                <a:spcPts val="0"/>
              </a:spcBef>
              <a:spcAft>
                <a:spcPts val="0"/>
              </a:spcAft>
              <a:buNone/>
            </a:pPr>
            <a:r>
              <a:rPr lang="en"/>
              <a:t>As more data becomes encrypted by default due to increased privacy concerns and regulatory requirements (like GDPR and CCPA), the ability to infer video quality without decrypting packets ensures that user privacy is maintained while still allowing providers to optimize and monitor their networks.</a:t>
            </a:r>
            <a:endParaRPr/>
          </a:p>
          <a:p>
            <a:pPr marL="0" lvl="0" indent="0" algn="l" rtl="0">
              <a:spcBef>
                <a:spcPts val="0"/>
              </a:spcBef>
              <a:spcAft>
                <a:spcPts val="0"/>
              </a:spcAft>
              <a:buNone/>
            </a:pPr>
            <a:endParaRPr/>
          </a:p>
          <a:p>
            <a:pPr marL="0" lvl="0" indent="0" algn="l" rtl="0">
              <a:spcBef>
                <a:spcPts val="0"/>
              </a:spcBef>
              <a:spcAft>
                <a:spcPts val="0"/>
              </a:spcAft>
              <a:buNone/>
            </a:pPr>
            <a:r>
              <a:rPr lang="en"/>
              <a:t>Analyzing traffic patterns and inferred video quality can help network administrators identify anomalies that may indicate cybersecurity issues such as denial of service attacks (DDoS), unauthorized network access, or other malicious activities that could affect service quality. service providers can ensure that they are maintaining service standards without exposing the content to potential security vulnerabilities. This kind of monitoring needs to be done in a way that does not compromise the encrypted nature of the data.</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cc3286afff_6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cc3286afff_6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cc3286afff_6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cc3286afff_6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again underscore the importance of a method to inference from features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4200"/>
              <a:t>Infer Video Resolution from </a:t>
            </a:r>
            <a:endParaRPr sz="4200"/>
          </a:p>
          <a:p>
            <a:pPr marL="0" lvl="0" indent="0" algn="ctr" rtl="0">
              <a:spcBef>
                <a:spcPts val="0"/>
              </a:spcBef>
              <a:spcAft>
                <a:spcPts val="0"/>
              </a:spcAft>
              <a:buNone/>
            </a:pPr>
            <a:r>
              <a:rPr lang="en" sz="4200"/>
              <a:t>Encrypted Youtube Traffic</a:t>
            </a:r>
            <a:endParaRPr sz="420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Qianyou and Yuntong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298400" y="561150"/>
            <a:ext cx="8989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Inspiration: Segment Estimation instead of Actual Content</a:t>
            </a:r>
            <a:endParaRPr/>
          </a:p>
        </p:txBody>
      </p:sp>
      <p:sp>
        <p:nvSpPr>
          <p:cNvPr id="118" name="Google Shape;118;p22"/>
          <p:cNvSpPr txBox="1">
            <a:spLocks noGrp="1"/>
          </p:cNvSpPr>
          <p:nvPr>
            <p:ph type="body" idx="1"/>
          </p:nvPr>
        </p:nvSpPr>
        <p:spPr>
          <a:xfrm>
            <a:off x="5043600" y="1133850"/>
            <a:ext cx="3891000" cy="2073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Upstream traffic reveals request boundaries</a:t>
            </a:r>
            <a:endParaRPr/>
          </a:p>
          <a:p>
            <a:pPr marL="457200" lvl="0" indent="-342900" algn="l" rtl="0">
              <a:spcBef>
                <a:spcPts val="0"/>
              </a:spcBef>
              <a:spcAft>
                <a:spcPts val="0"/>
              </a:spcAft>
              <a:buSzPts val="1800"/>
              <a:buChar char="●"/>
            </a:pPr>
            <a:r>
              <a:rPr lang="en"/>
              <a:t>HTTP/S traffic for video is sequential</a:t>
            </a:r>
            <a:endParaRPr/>
          </a:p>
          <a:p>
            <a:pPr marL="457200" lvl="0" indent="-342900" algn="l" rtl="0">
              <a:spcBef>
                <a:spcPts val="0"/>
              </a:spcBef>
              <a:spcAft>
                <a:spcPts val="0"/>
              </a:spcAft>
              <a:buSzPts val="1800"/>
              <a:buChar char="●"/>
            </a:pPr>
            <a:r>
              <a:rPr lang="en"/>
              <a:t>Able to Infer from packets </a:t>
            </a:r>
            <a:endParaRPr/>
          </a:p>
        </p:txBody>
      </p:sp>
      <p:pic>
        <p:nvPicPr>
          <p:cNvPr id="119" name="Google Shape;119;p22"/>
          <p:cNvPicPr preferRelativeResize="0"/>
          <p:nvPr/>
        </p:nvPicPr>
        <p:blipFill>
          <a:blip r:embed="rId3">
            <a:alphaModFix/>
          </a:blip>
          <a:stretch>
            <a:fillRect/>
          </a:stretch>
        </p:blipFill>
        <p:spPr>
          <a:xfrm>
            <a:off x="152400" y="1286250"/>
            <a:ext cx="4738801" cy="287919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Goal &amp; Features</a:t>
            </a:r>
            <a:endParaRPr/>
          </a:p>
        </p:txBody>
      </p:sp>
      <p:sp>
        <p:nvSpPr>
          <p:cNvPr id="125" name="Google Shape;12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Predict Resolution of video given a/multiple pcap file(s) with encrypted packets</a:t>
            </a:r>
            <a:endParaRPr/>
          </a:p>
          <a:p>
            <a:pPr marL="457200" lvl="0" indent="-342900" algn="l" rtl="0">
              <a:spcBef>
                <a:spcPts val="0"/>
              </a:spcBef>
              <a:spcAft>
                <a:spcPts val="0"/>
              </a:spcAft>
              <a:buSzPts val="1800"/>
              <a:buChar char="-"/>
            </a:pPr>
            <a:r>
              <a:rPr lang="en"/>
              <a:t>Features in mind:</a:t>
            </a:r>
            <a:endParaRPr/>
          </a:p>
          <a:p>
            <a:pPr marL="914400" lvl="1" indent="-317500" algn="l" rtl="0">
              <a:spcBef>
                <a:spcPts val="0"/>
              </a:spcBef>
              <a:spcAft>
                <a:spcPts val="0"/>
              </a:spcAft>
              <a:buSzPts val="1400"/>
              <a:buChar char="-"/>
            </a:pPr>
            <a:r>
              <a:rPr lang="en"/>
              <a:t>Total_bytes</a:t>
            </a:r>
            <a:endParaRPr/>
          </a:p>
          <a:p>
            <a:pPr marL="914400" lvl="1" indent="-317500" algn="l" rtl="0">
              <a:spcBef>
                <a:spcPts val="0"/>
              </a:spcBef>
              <a:spcAft>
                <a:spcPts val="0"/>
              </a:spcAft>
              <a:buSzPts val="1400"/>
              <a:buChar char="-"/>
            </a:pPr>
            <a:r>
              <a:rPr lang="en"/>
              <a:t>Avg, max, min, std, bytes_per_chunk</a:t>
            </a:r>
            <a:endParaRPr/>
          </a:p>
          <a:p>
            <a:pPr marL="914400" lvl="1" indent="-317500" algn="l" rtl="0">
              <a:spcBef>
                <a:spcPts val="0"/>
              </a:spcBef>
              <a:spcAft>
                <a:spcPts val="0"/>
              </a:spcAft>
              <a:buSzPts val="1400"/>
              <a:buChar char="-"/>
            </a:pPr>
            <a:r>
              <a:rPr lang="en"/>
              <a:t>Avg, max, min, std, chunk_transfer_time</a:t>
            </a:r>
            <a:endParaRPr/>
          </a:p>
          <a:p>
            <a:pPr marL="914400" lvl="1" indent="-317500" algn="l" rtl="0">
              <a:spcBef>
                <a:spcPts val="0"/>
              </a:spcBef>
              <a:spcAft>
                <a:spcPts val="0"/>
              </a:spcAft>
              <a:buSzPts val="1400"/>
              <a:buChar char="-"/>
            </a:pPr>
            <a:r>
              <a:rPr lang="en"/>
              <a:t>Avg, max, min, std, time_between_chunks</a:t>
            </a:r>
            <a:endParaRPr/>
          </a:p>
          <a:p>
            <a:pPr marL="914400" lvl="1" indent="-317500" algn="l" rtl="0">
              <a:spcBef>
                <a:spcPts val="0"/>
              </a:spcBef>
              <a:spcAft>
                <a:spcPts val="0"/>
              </a:spcAft>
              <a:buSzPts val="1400"/>
              <a:buChar char="-"/>
            </a:pPr>
            <a:r>
              <a:rPr lang="en"/>
              <a:t>Retransmitted_chunk_numbers, calculatede_bitrate</a:t>
            </a:r>
            <a:endParaRPr/>
          </a:p>
          <a:p>
            <a:pPr marL="914400" lvl="1" indent="-317500" algn="l" rtl="0">
              <a:spcBef>
                <a:spcPts val="0"/>
              </a:spcBef>
              <a:spcAft>
                <a:spcPts val="0"/>
              </a:spcAft>
              <a:buSzPts val="1400"/>
              <a:buChar char="-"/>
            </a:pPr>
            <a:r>
              <a:rPr lang="en"/>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a:t>
            </a:r>
            <a:endParaRPr/>
          </a:p>
        </p:txBody>
      </p:sp>
      <p:sp>
        <p:nvSpPr>
          <p:cNvPr id="131" name="Google Shape;131;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RequetDataSet</a:t>
            </a:r>
            <a:endParaRPr/>
          </a:p>
          <a:p>
            <a:pPr marL="914400" lvl="1" indent="-317500" algn="l" rtl="0">
              <a:spcBef>
                <a:spcPts val="0"/>
              </a:spcBef>
              <a:spcAft>
                <a:spcPts val="0"/>
              </a:spcAft>
              <a:buSzPts val="1400"/>
              <a:buChar char="-"/>
            </a:pPr>
            <a:r>
              <a:rPr lang="en"/>
              <a:t>Craig Gutterman, Katherine Guo, Sarthak Arora, Xiaoyang Wang, Les Wu, Ethan Katz-Bassett, Gil Zussman, “Requet: Real-Time QoE Detection for Encrypted YouTube Traffic,” in Proc. ACM MMSys’19 (to appear), 2019.</a:t>
            </a:r>
            <a:endParaRPr/>
          </a:p>
          <a:p>
            <a:pPr marL="914400" lvl="1" indent="-317500" algn="l" rtl="0">
              <a:spcBef>
                <a:spcPts val="0"/>
              </a:spcBef>
              <a:spcAft>
                <a:spcPts val="0"/>
              </a:spcAft>
              <a:buSzPts val="1400"/>
              <a:buChar char="-"/>
            </a:pPr>
            <a:r>
              <a:rPr lang="en"/>
              <a:t>Jan - June 2018</a:t>
            </a:r>
            <a:endParaRPr/>
          </a:p>
          <a:p>
            <a:pPr marL="914400" lvl="1" indent="-317500" algn="l" rtl="0">
              <a:spcBef>
                <a:spcPts val="0"/>
              </a:spcBef>
              <a:spcAft>
                <a:spcPts val="0"/>
              </a:spcAft>
              <a:buSzPts val="1400"/>
              <a:buChar char="-"/>
            </a:pPr>
            <a:r>
              <a:rPr lang="en"/>
              <a:t>Youtube “Auto”</a:t>
            </a:r>
            <a:endParaRPr/>
          </a:p>
          <a:p>
            <a:pPr marL="457200" lvl="0" indent="0" algn="l" rtl="0">
              <a:spcBef>
                <a:spcPts val="0"/>
              </a:spcBef>
              <a:spcAft>
                <a:spcPts val="0"/>
              </a:spcAft>
              <a:buNone/>
            </a:pPr>
            <a:endParaRPr sz="1400"/>
          </a:p>
          <a:p>
            <a:pPr marL="457200" lvl="0" indent="-330200" algn="l" rtl="0">
              <a:spcBef>
                <a:spcPts val="0"/>
              </a:spcBef>
              <a:spcAft>
                <a:spcPts val="0"/>
              </a:spcAft>
              <a:buSzPts val="1600"/>
              <a:buChar char="-"/>
            </a:pPr>
            <a:r>
              <a:rPr lang="en" sz="1600"/>
              <a:t>HTTP/TLS/TCP DASH</a:t>
            </a:r>
            <a:endParaRPr sz="1600"/>
          </a:p>
          <a:p>
            <a:pPr marL="457200" lvl="0" indent="-330200" algn="l" rtl="0">
              <a:spcBef>
                <a:spcPts val="0"/>
              </a:spcBef>
              <a:spcAft>
                <a:spcPts val="0"/>
              </a:spcAft>
              <a:buSzPts val="1600"/>
              <a:buChar char="-"/>
            </a:pPr>
            <a:r>
              <a:rPr lang="en" sz="1600"/>
              <a:t>Resolutions: 144p, 240p, 360p, 480p, 720p, 1080p</a:t>
            </a:r>
            <a:endParaRPr sz="1600"/>
          </a:p>
          <a:p>
            <a:pPr marL="457200" lvl="0" indent="-330200" algn="l" rtl="0">
              <a:spcBef>
                <a:spcPts val="0"/>
              </a:spcBef>
              <a:spcAft>
                <a:spcPts val="0"/>
              </a:spcAft>
              <a:buSzPts val="1600"/>
              <a:buChar char="-"/>
            </a:pPr>
            <a:r>
              <a:rPr lang="en" sz="1600"/>
              <a:t>Lengths: 8-12 mins</a:t>
            </a:r>
            <a:endParaRPr/>
          </a:p>
          <a:p>
            <a:pPr marL="457200" lvl="0" indent="-330200" algn="l" rtl="0">
              <a:spcBef>
                <a:spcPts val="0"/>
              </a:spcBef>
              <a:spcAft>
                <a:spcPts val="0"/>
              </a:spcAft>
              <a:buSzPts val="1600"/>
              <a:buChar char="-"/>
            </a:pPr>
            <a:r>
              <a:rPr lang="en" sz="1600"/>
              <a:t>Total 360 pcaps</a:t>
            </a:r>
            <a:endParaRPr sz="1600"/>
          </a:p>
          <a:p>
            <a:pPr marL="457200" lvl="0" indent="-330200" algn="l" rtl="0">
              <a:spcBef>
                <a:spcPts val="0"/>
              </a:spcBef>
              <a:spcAft>
                <a:spcPts val="0"/>
              </a:spcAft>
              <a:buSzPts val="1600"/>
              <a:buChar char="-"/>
            </a:pPr>
            <a:r>
              <a:rPr lang="en" sz="1600"/>
              <a:t>3 GB of data</a:t>
            </a:r>
            <a:endParaRPr sz="1600"/>
          </a:p>
        </p:txBody>
      </p:sp>
      <p:pic>
        <p:nvPicPr>
          <p:cNvPr id="132" name="Google Shape;132;p24"/>
          <p:cNvPicPr preferRelativeResize="0"/>
          <p:nvPr/>
        </p:nvPicPr>
        <p:blipFill>
          <a:blip r:embed="rId3">
            <a:alphaModFix/>
          </a:blip>
          <a:stretch>
            <a:fillRect/>
          </a:stretch>
        </p:blipFill>
        <p:spPr>
          <a:xfrm>
            <a:off x="5721925" y="2699925"/>
            <a:ext cx="2971800" cy="1543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ML Pipeline Overview</a:t>
            </a:r>
            <a:endParaRPr/>
          </a:p>
        </p:txBody>
      </p:sp>
      <p:sp>
        <p:nvSpPr>
          <p:cNvPr id="138" name="Google Shape;13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Task: </a:t>
            </a:r>
            <a:r>
              <a:rPr lang="en"/>
              <a:t>Develop a resolution inference model from encrypted traffic</a:t>
            </a:r>
            <a:endParaRPr/>
          </a:p>
          <a:p>
            <a:pPr marL="457200" lvl="0" indent="-342900" algn="l" rtl="0">
              <a:spcBef>
                <a:spcPts val="0"/>
              </a:spcBef>
              <a:spcAft>
                <a:spcPts val="0"/>
              </a:spcAft>
              <a:buSzPts val="1800"/>
              <a:buChar char="●"/>
            </a:pPr>
            <a:r>
              <a:rPr lang="en" b="1"/>
              <a:t>Procedure: </a:t>
            </a:r>
            <a:endParaRPr b="1"/>
          </a:p>
          <a:p>
            <a:pPr marL="914400" lvl="0" indent="-342900" algn="l" rtl="0">
              <a:spcBef>
                <a:spcPts val="0"/>
              </a:spcBef>
              <a:spcAft>
                <a:spcPts val="0"/>
              </a:spcAft>
              <a:buSzPts val="1800"/>
              <a:buAutoNum type="arabicPeriod"/>
            </a:pPr>
            <a:r>
              <a:rPr lang="en"/>
              <a:t>Data Cleaning </a:t>
            </a:r>
            <a:endParaRPr/>
          </a:p>
          <a:p>
            <a:pPr marL="914400" lvl="0" indent="-342900" algn="l" rtl="0">
              <a:spcBef>
                <a:spcPts val="0"/>
              </a:spcBef>
              <a:spcAft>
                <a:spcPts val="0"/>
              </a:spcAft>
              <a:buSzPts val="1800"/>
              <a:buAutoNum type="arabicPeriod"/>
            </a:pPr>
            <a:r>
              <a:rPr lang="en"/>
              <a:t>Basic Inference Model</a:t>
            </a:r>
            <a:endParaRPr/>
          </a:p>
          <a:p>
            <a:pPr marL="914400" lvl="0" indent="-342900" algn="l" rtl="0">
              <a:spcBef>
                <a:spcPts val="0"/>
              </a:spcBef>
              <a:spcAft>
                <a:spcPts val="0"/>
              </a:spcAft>
              <a:buSzPts val="1800"/>
              <a:buAutoNum type="arabicPeriod"/>
            </a:pPr>
            <a:r>
              <a:rPr lang="en"/>
              <a:t>Feature Importance Analysis (Select features by layer) </a:t>
            </a:r>
            <a:endParaRPr/>
          </a:p>
          <a:p>
            <a:pPr marL="914400" lvl="0" indent="-342900" algn="l" rtl="0">
              <a:spcBef>
                <a:spcPts val="0"/>
              </a:spcBef>
              <a:spcAft>
                <a:spcPts val="0"/>
              </a:spcAft>
              <a:buSzPts val="1800"/>
              <a:buAutoNum type="arabicPeriod"/>
            </a:pPr>
            <a:r>
              <a:rPr lang="en"/>
              <a:t>( Repeat 2 and 3 to replicate the study using various feature groups)</a:t>
            </a:r>
            <a:endParaRPr/>
          </a:p>
          <a:p>
            <a:pPr marL="914400" lvl="0" indent="-342900" algn="l" rtl="0">
              <a:spcBef>
                <a:spcPts val="0"/>
              </a:spcBef>
              <a:spcAft>
                <a:spcPts val="0"/>
              </a:spcAft>
              <a:buSzPts val="1800"/>
              <a:buAutoNum type="arabicPeriod"/>
            </a:pPr>
            <a:r>
              <a:rPr lang="en"/>
              <a:t>Get the best model and evaluate with ROC and P/R curve</a:t>
            </a:r>
            <a:endParaRPr/>
          </a:p>
          <a:p>
            <a:pPr marL="457200" lvl="0" indent="0" algn="l" rtl="0">
              <a:spcBef>
                <a:spcPts val="1200"/>
              </a:spcBef>
              <a:spcAft>
                <a:spcPts val="1200"/>
              </a:spcAft>
              <a:buNone/>
            </a:pPr>
            <a:endParaRPr/>
          </a:p>
        </p:txBody>
      </p:sp>
      <p:pic>
        <p:nvPicPr>
          <p:cNvPr id="139" name="Google Shape;139;p25"/>
          <p:cNvPicPr preferRelativeResize="0"/>
          <p:nvPr/>
        </p:nvPicPr>
        <p:blipFill>
          <a:blip r:embed="rId3">
            <a:alphaModFix/>
          </a:blip>
          <a:stretch>
            <a:fillRect/>
          </a:stretch>
        </p:blipFill>
        <p:spPr>
          <a:xfrm>
            <a:off x="2679725" y="3601925"/>
            <a:ext cx="2454075" cy="1450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6"/>
          <p:cNvPicPr preferRelativeResize="0"/>
          <p:nvPr/>
        </p:nvPicPr>
        <p:blipFill>
          <a:blip r:embed="rId3">
            <a:alphaModFix/>
          </a:blip>
          <a:stretch>
            <a:fillRect/>
          </a:stretch>
        </p:blipFill>
        <p:spPr>
          <a:xfrm>
            <a:off x="224450" y="4147200"/>
            <a:ext cx="5552975" cy="934650"/>
          </a:xfrm>
          <a:prstGeom prst="rect">
            <a:avLst/>
          </a:prstGeom>
          <a:noFill/>
          <a:ln>
            <a:noFill/>
          </a:ln>
        </p:spPr>
      </p:pic>
      <p:sp>
        <p:nvSpPr>
          <p:cNvPr id="145" name="Google Shape;145;p26"/>
          <p:cNvSpPr txBox="1">
            <a:spLocks noGrp="1"/>
          </p:cNvSpPr>
          <p:nvPr>
            <p:ph type="title"/>
          </p:nvPr>
        </p:nvSpPr>
        <p:spPr>
          <a:xfrm>
            <a:off x="103700" y="423600"/>
            <a:ext cx="78558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Processing: Initial Traffic Analysis for verification</a:t>
            </a:r>
            <a:endParaRPr/>
          </a:p>
        </p:txBody>
      </p:sp>
      <p:sp>
        <p:nvSpPr>
          <p:cNvPr id="146" name="Google Shape;146;p26"/>
          <p:cNvSpPr txBox="1"/>
          <p:nvPr/>
        </p:nvSpPr>
        <p:spPr>
          <a:xfrm>
            <a:off x="-160300" y="1056000"/>
            <a:ext cx="8383800" cy="3031500"/>
          </a:xfrm>
          <a:prstGeom prst="rect">
            <a:avLst/>
          </a:prstGeom>
          <a:noFill/>
          <a:ln>
            <a:noFill/>
          </a:ln>
        </p:spPr>
        <p:txBody>
          <a:bodyPr spcFirstLastPara="1" wrap="square" lIns="91425" tIns="91425" rIns="91425" bIns="91425" anchor="t" anchorCtr="0">
            <a:spAutoFit/>
          </a:bodyPr>
          <a:lstStyle/>
          <a:p>
            <a:pPr marL="342900" lvl="0" indent="0" algn="l" rtl="0">
              <a:lnSpc>
                <a:spcPct val="115000"/>
              </a:lnSpc>
              <a:spcBef>
                <a:spcPts val="0"/>
              </a:spcBef>
              <a:spcAft>
                <a:spcPts val="0"/>
              </a:spcAft>
              <a:buNone/>
            </a:pPr>
            <a:r>
              <a:rPr lang="en" sz="900">
                <a:solidFill>
                  <a:srgbClr val="274E13"/>
                </a:solidFill>
                <a:latin typeface="Fira Code"/>
                <a:ea typeface="Fira Code"/>
                <a:cs typeface="Fira Code"/>
                <a:sym typeface="Fira Code"/>
              </a:rPr>
              <a:t>Psuedo Code showcasing the process:</a:t>
            </a:r>
            <a:endParaRPr sz="900">
              <a:solidFill>
                <a:srgbClr val="274E13"/>
              </a:solidFill>
              <a:latin typeface="Fira Code"/>
              <a:ea typeface="Fira Code"/>
              <a:cs typeface="Fira Code"/>
              <a:sym typeface="Fira Code"/>
            </a:endParaRPr>
          </a:p>
          <a:p>
            <a:pPr marL="342900" lvl="0" indent="0" algn="l" rtl="0">
              <a:lnSpc>
                <a:spcPct val="115000"/>
              </a:lnSpc>
              <a:spcBef>
                <a:spcPts val="0"/>
              </a:spcBef>
              <a:spcAft>
                <a:spcPts val="0"/>
              </a:spcAft>
              <a:buNone/>
            </a:pPr>
            <a:r>
              <a:rPr lang="en" sz="900">
                <a:solidFill>
                  <a:srgbClr val="274E13"/>
                </a:solidFill>
                <a:latin typeface="Fira Code"/>
                <a:ea typeface="Fira Code"/>
                <a:cs typeface="Fira Code"/>
                <a:sym typeface="Fira Code"/>
              </a:rPr>
              <a:t> </a:t>
            </a:r>
            <a:endParaRPr sz="900">
              <a:solidFill>
                <a:srgbClr val="274E13"/>
              </a:solidFill>
              <a:latin typeface="Fira Code"/>
              <a:ea typeface="Fira Code"/>
              <a:cs typeface="Fira Code"/>
              <a:sym typeface="Fira Code"/>
            </a:endParaRPr>
          </a:p>
          <a:p>
            <a:pPr marL="342900" lvl="0" indent="0" algn="l" rtl="0">
              <a:lnSpc>
                <a:spcPct val="115000"/>
              </a:lnSpc>
              <a:spcBef>
                <a:spcPts val="0"/>
              </a:spcBef>
              <a:spcAft>
                <a:spcPts val="0"/>
              </a:spcAft>
              <a:buNone/>
            </a:pPr>
            <a:r>
              <a:rPr lang="en" sz="900">
                <a:solidFill>
                  <a:srgbClr val="274E13"/>
                </a:solidFill>
                <a:latin typeface="Fira Code"/>
                <a:ea typeface="Fira Code"/>
                <a:cs typeface="Fira Code"/>
                <a:sym typeface="Fira Code"/>
              </a:rPr>
              <a:t>## PACKET-based Parsing</a:t>
            </a:r>
            <a:endParaRPr sz="900">
              <a:solidFill>
                <a:srgbClr val="274E13"/>
              </a:solidFill>
              <a:latin typeface="Fira Code"/>
              <a:ea typeface="Fira Code"/>
              <a:cs typeface="Fira Code"/>
              <a:sym typeface="Fira Code"/>
            </a:endParaRPr>
          </a:p>
          <a:p>
            <a:pPr marL="342900" lvl="0" indent="0" algn="l" rtl="0">
              <a:lnSpc>
                <a:spcPct val="115000"/>
              </a:lnSpc>
              <a:spcBef>
                <a:spcPts val="0"/>
              </a:spcBef>
              <a:spcAft>
                <a:spcPts val="0"/>
              </a:spcAft>
              <a:buNone/>
            </a:pPr>
            <a:r>
              <a:rPr lang="en" sz="900">
                <a:solidFill>
                  <a:srgbClr val="274E13"/>
                </a:solidFill>
                <a:latin typeface="Fira Code"/>
                <a:ea typeface="Fira Code"/>
                <a:cs typeface="Fira Code"/>
                <a:sym typeface="Fira Code"/>
              </a:rPr>
              <a:t># 1. Load the pcap file</a:t>
            </a:r>
            <a:endParaRPr sz="900">
              <a:solidFill>
                <a:srgbClr val="274E13"/>
              </a:solidFill>
              <a:latin typeface="Fira Code"/>
              <a:ea typeface="Fira Code"/>
              <a:cs typeface="Fira Code"/>
              <a:sym typeface="Fira Code"/>
            </a:endParaRPr>
          </a:p>
          <a:p>
            <a:pPr marL="342900" lvl="0" indent="0" algn="l" rtl="0">
              <a:lnSpc>
                <a:spcPct val="115000"/>
              </a:lnSpc>
              <a:spcBef>
                <a:spcPts val="0"/>
              </a:spcBef>
              <a:spcAft>
                <a:spcPts val="0"/>
              </a:spcAft>
              <a:buNone/>
            </a:pPr>
            <a:r>
              <a:rPr lang="en" sz="900">
                <a:solidFill>
                  <a:srgbClr val="274E13"/>
                </a:solidFill>
                <a:latin typeface="Fira Code"/>
                <a:ea typeface="Fira Code"/>
                <a:cs typeface="Fira Code"/>
                <a:sym typeface="Fira Code"/>
              </a:rPr>
              <a:t># 2. Filter TCP packets related to video streaming</a:t>
            </a:r>
            <a:endParaRPr sz="900">
              <a:solidFill>
                <a:srgbClr val="274E13"/>
              </a:solidFill>
              <a:latin typeface="Fira Code"/>
              <a:ea typeface="Fira Code"/>
              <a:cs typeface="Fira Code"/>
              <a:sym typeface="Fira Code"/>
            </a:endParaRPr>
          </a:p>
          <a:p>
            <a:pPr marL="342900" lvl="0" indent="0" algn="l" rtl="0">
              <a:lnSpc>
                <a:spcPct val="115000"/>
              </a:lnSpc>
              <a:spcBef>
                <a:spcPts val="0"/>
              </a:spcBef>
              <a:spcAft>
                <a:spcPts val="0"/>
              </a:spcAft>
              <a:buNone/>
            </a:pPr>
            <a:r>
              <a:rPr lang="en" sz="900">
                <a:solidFill>
                  <a:srgbClr val="274E13"/>
                </a:solidFill>
                <a:latin typeface="Fira Code"/>
                <a:ea typeface="Fira Code"/>
                <a:cs typeface="Fira Code"/>
                <a:sym typeface="Fira Code"/>
              </a:rPr>
              <a:t># 3. Analyzing packets</a:t>
            </a:r>
            <a:endParaRPr sz="900">
              <a:solidFill>
                <a:srgbClr val="274E13"/>
              </a:solidFill>
              <a:latin typeface="Fira Code"/>
              <a:ea typeface="Fira Code"/>
              <a:cs typeface="Fira Code"/>
              <a:sym typeface="Fira Code"/>
            </a:endParaRPr>
          </a:p>
          <a:p>
            <a:pPr marL="685800" lvl="0" indent="0" algn="l" rtl="0">
              <a:lnSpc>
                <a:spcPct val="115000"/>
              </a:lnSpc>
              <a:spcBef>
                <a:spcPts val="0"/>
              </a:spcBef>
              <a:spcAft>
                <a:spcPts val="0"/>
              </a:spcAft>
              <a:buNone/>
            </a:pPr>
            <a:r>
              <a:rPr lang="en" sz="900">
                <a:solidFill>
                  <a:srgbClr val="274E13"/>
                </a:solidFill>
                <a:latin typeface="Fira Code"/>
                <a:ea typeface="Fira Code"/>
                <a:cs typeface="Fira Code"/>
                <a:sym typeface="Fira Code"/>
              </a:rPr>
              <a:t># Track retransmissions</a:t>
            </a:r>
            <a:endParaRPr sz="900">
              <a:solidFill>
                <a:srgbClr val="274E13"/>
              </a:solidFill>
              <a:latin typeface="Fira Code"/>
              <a:ea typeface="Fira Code"/>
              <a:cs typeface="Fira Code"/>
              <a:sym typeface="Fira Code"/>
            </a:endParaRPr>
          </a:p>
          <a:p>
            <a:pPr marL="685800" lvl="0" indent="0" algn="l" rtl="0">
              <a:lnSpc>
                <a:spcPct val="115000"/>
              </a:lnSpc>
              <a:spcBef>
                <a:spcPts val="0"/>
              </a:spcBef>
              <a:spcAft>
                <a:spcPts val="0"/>
              </a:spcAft>
              <a:buNone/>
            </a:pPr>
            <a:r>
              <a:rPr lang="en" sz="900">
                <a:solidFill>
                  <a:srgbClr val="274E13"/>
                </a:solidFill>
                <a:latin typeface="Fira Code"/>
                <a:ea typeface="Fira Code"/>
                <a:cs typeface="Fira Code"/>
                <a:sym typeface="Fira Code"/>
              </a:rPr>
              <a:t># Track chunk sizes and transfer times</a:t>
            </a:r>
            <a:endParaRPr sz="900">
              <a:solidFill>
                <a:srgbClr val="274E13"/>
              </a:solidFill>
              <a:latin typeface="Fira Code"/>
              <a:ea typeface="Fira Code"/>
              <a:cs typeface="Fira Code"/>
              <a:sym typeface="Fira Code"/>
            </a:endParaRPr>
          </a:p>
          <a:p>
            <a:pPr marL="685800" lvl="0" indent="0" algn="l" rtl="0">
              <a:lnSpc>
                <a:spcPct val="115000"/>
              </a:lnSpc>
              <a:spcBef>
                <a:spcPts val="0"/>
              </a:spcBef>
              <a:spcAft>
                <a:spcPts val="0"/>
              </a:spcAft>
              <a:buNone/>
            </a:pPr>
            <a:r>
              <a:rPr lang="en" sz="900">
                <a:solidFill>
                  <a:srgbClr val="274E13"/>
                </a:solidFill>
                <a:latin typeface="Fira Code"/>
                <a:ea typeface="Fira Code"/>
                <a:cs typeface="Fira Code"/>
                <a:sym typeface="Fira Code"/>
              </a:rPr>
              <a:t># last ACK</a:t>
            </a:r>
            <a:endParaRPr sz="900">
              <a:solidFill>
                <a:srgbClr val="274E13"/>
              </a:solidFill>
              <a:latin typeface="Fira Code"/>
              <a:ea typeface="Fira Code"/>
              <a:cs typeface="Fira Code"/>
              <a:sym typeface="Fira Code"/>
            </a:endParaRPr>
          </a:p>
          <a:p>
            <a:pPr marL="685800" lvl="0" indent="0" algn="l" rtl="0">
              <a:lnSpc>
                <a:spcPct val="115000"/>
              </a:lnSpc>
              <a:spcBef>
                <a:spcPts val="0"/>
              </a:spcBef>
              <a:spcAft>
                <a:spcPts val="0"/>
              </a:spcAft>
              <a:buNone/>
            </a:pPr>
            <a:r>
              <a:rPr lang="en" sz="900">
                <a:solidFill>
                  <a:srgbClr val="274E13"/>
                </a:solidFill>
                <a:latin typeface="Fira Code"/>
                <a:ea typeface="Fira Code"/>
                <a:cs typeface="Fira Code"/>
                <a:sym typeface="Fira Code"/>
              </a:rPr>
              <a:t># etc ...</a:t>
            </a:r>
            <a:endParaRPr sz="900">
              <a:solidFill>
                <a:srgbClr val="274E13"/>
              </a:solidFill>
              <a:latin typeface="Fira Code"/>
              <a:ea typeface="Fira Code"/>
              <a:cs typeface="Fira Code"/>
              <a:sym typeface="Fira Code"/>
            </a:endParaRPr>
          </a:p>
          <a:p>
            <a:pPr marL="342900" lvl="0" indent="0" algn="l" rtl="0">
              <a:lnSpc>
                <a:spcPct val="115000"/>
              </a:lnSpc>
              <a:spcBef>
                <a:spcPts val="0"/>
              </a:spcBef>
              <a:spcAft>
                <a:spcPts val="0"/>
              </a:spcAft>
              <a:buNone/>
            </a:pPr>
            <a:r>
              <a:rPr lang="en" sz="900">
                <a:solidFill>
                  <a:srgbClr val="274E13"/>
                </a:solidFill>
                <a:latin typeface="Fira Code"/>
                <a:ea typeface="Fira Code"/>
                <a:cs typeface="Fira Code"/>
                <a:sym typeface="Fira Code"/>
              </a:rPr>
              <a:t># 4. Calculate desired metrics</a:t>
            </a:r>
            <a:endParaRPr sz="900">
              <a:solidFill>
                <a:srgbClr val="274E13"/>
              </a:solidFill>
              <a:latin typeface="Fira Code"/>
              <a:ea typeface="Fira Code"/>
              <a:cs typeface="Fira Code"/>
              <a:sym typeface="Fira Code"/>
            </a:endParaRPr>
          </a:p>
          <a:p>
            <a:pPr marL="342900" lvl="0" indent="0" algn="l" rtl="0">
              <a:lnSpc>
                <a:spcPct val="115000"/>
              </a:lnSpc>
              <a:spcBef>
                <a:spcPts val="0"/>
              </a:spcBef>
              <a:spcAft>
                <a:spcPts val="0"/>
              </a:spcAft>
              <a:buNone/>
            </a:pPr>
            <a:r>
              <a:rPr lang="en" sz="900">
                <a:solidFill>
                  <a:srgbClr val="274E13"/>
                </a:solidFill>
                <a:latin typeface="Fira Code"/>
                <a:ea typeface="Fira Code"/>
                <a:cs typeface="Fira Code"/>
                <a:sym typeface="Fira Code"/>
              </a:rPr>
              <a:t># 5. Further handling to calculate GET request response time</a:t>
            </a:r>
            <a:endParaRPr sz="900">
              <a:solidFill>
                <a:srgbClr val="274E13"/>
              </a:solidFill>
              <a:latin typeface="Fira Code"/>
              <a:ea typeface="Fira Code"/>
              <a:cs typeface="Fira Code"/>
              <a:sym typeface="Fira Code"/>
            </a:endParaRPr>
          </a:p>
          <a:p>
            <a:pPr marL="685800" lvl="0" indent="0" algn="l" rtl="0">
              <a:lnSpc>
                <a:spcPct val="115000"/>
              </a:lnSpc>
              <a:spcBef>
                <a:spcPts val="0"/>
              </a:spcBef>
              <a:spcAft>
                <a:spcPts val="0"/>
              </a:spcAft>
              <a:buNone/>
            </a:pPr>
            <a:r>
              <a:rPr lang="en" sz="900">
                <a:solidFill>
                  <a:srgbClr val="274E13"/>
                </a:solidFill>
                <a:latin typeface="Fira Code"/>
                <a:ea typeface="Fira Code"/>
                <a:cs typeface="Fira Code"/>
                <a:sym typeface="Fira Code"/>
              </a:rPr>
              <a:t># This requires identifying HTTP GET requests and their corresponding responses, which would involve deeper packet inspection and protocol-specific parsing.</a:t>
            </a:r>
            <a:endParaRPr sz="900">
              <a:solidFill>
                <a:srgbClr val="274E13"/>
              </a:solidFill>
              <a:latin typeface="Fira Code"/>
              <a:ea typeface="Fira Code"/>
              <a:cs typeface="Fira Code"/>
              <a:sym typeface="Fira Code"/>
            </a:endParaRPr>
          </a:p>
          <a:p>
            <a:pPr marL="685800" lvl="0" indent="0" algn="l" rtl="0">
              <a:lnSpc>
                <a:spcPct val="115000"/>
              </a:lnSpc>
              <a:spcBef>
                <a:spcPts val="0"/>
              </a:spcBef>
              <a:spcAft>
                <a:spcPts val="0"/>
              </a:spcAft>
              <a:buNone/>
            </a:pPr>
            <a:r>
              <a:rPr lang="en" sz="900">
                <a:solidFill>
                  <a:srgbClr val="274E13"/>
                </a:solidFill>
                <a:latin typeface="Fira Code"/>
                <a:ea typeface="Fira Code"/>
                <a:cs typeface="Fira Code"/>
                <a:sym typeface="Fira Code"/>
              </a:rPr>
              <a:t> </a:t>
            </a:r>
            <a:endParaRPr sz="900">
              <a:solidFill>
                <a:srgbClr val="274E13"/>
              </a:solidFill>
              <a:latin typeface="Fira Code"/>
              <a:ea typeface="Fira Code"/>
              <a:cs typeface="Fira Code"/>
              <a:sym typeface="Fira Code"/>
            </a:endParaRPr>
          </a:p>
          <a:p>
            <a:pPr marL="342900" lvl="0" indent="0" algn="l" rtl="0">
              <a:lnSpc>
                <a:spcPct val="115000"/>
              </a:lnSpc>
              <a:spcBef>
                <a:spcPts val="0"/>
              </a:spcBef>
              <a:spcAft>
                <a:spcPts val="0"/>
              </a:spcAft>
              <a:buNone/>
            </a:pPr>
            <a:r>
              <a:rPr lang="en" sz="900">
                <a:solidFill>
                  <a:srgbClr val="274E13"/>
                </a:solidFill>
                <a:latin typeface="Fira Code"/>
                <a:ea typeface="Fira Code"/>
                <a:cs typeface="Fira Code"/>
                <a:sym typeface="Fira Code"/>
              </a:rPr>
              <a:t># 6. Calculate the bitrate in bits per second (scapy kicks in)</a:t>
            </a:r>
            <a:endParaRPr sz="900">
              <a:solidFill>
                <a:srgbClr val="274E13"/>
              </a:solidFill>
              <a:latin typeface="Fira Code"/>
              <a:ea typeface="Fira Code"/>
              <a:cs typeface="Fira Code"/>
              <a:sym typeface="Fira Code"/>
            </a:endParaRPr>
          </a:p>
          <a:p>
            <a:pPr marL="685800" lvl="0" indent="0" algn="l" rtl="0">
              <a:lnSpc>
                <a:spcPct val="115000"/>
              </a:lnSpc>
              <a:spcBef>
                <a:spcPts val="0"/>
              </a:spcBef>
              <a:spcAft>
                <a:spcPts val="0"/>
              </a:spcAft>
              <a:buNone/>
            </a:pPr>
            <a:r>
              <a:rPr lang="en" sz="900">
                <a:solidFill>
                  <a:srgbClr val="274E13"/>
                </a:solidFill>
                <a:latin typeface="Fira Code"/>
                <a:ea typeface="Fira Code"/>
                <a:cs typeface="Fira Code"/>
                <a:sym typeface="Fira Code"/>
              </a:rPr>
              <a:t># Calculate total duration in seconds</a:t>
            </a:r>
            <a:endParaRPr sz="900">
              <a:solidFill>
                <a:srgbClr val="274E13"/>
              </a:solidFill>
              <a:latin typeface="Fira Code"/>
              <a:ea typeface="Fira Code"/>
              <a:cs typeface="Fira Code"/>
              <a:sym typeface="Fira Code"/>
            </a:endParaRPr>
          </a:p>
          <a:p>
            <a:pPr marL="685800" lvl="0" indent="0" algn="l" rtl="0">
              <a:lnSpc>
                <a:spcPct val="115000"/>
              </a:lnSpc>
              <a:spcBef>
                <a:spcPts val="0"/>
              </a:spcBef>
              <a:spcAft>
                <a:spcPts val="0"/>
              </a:spcAft>
              <a:buNone/>
            </a:pPr>
            <a:r>
              <a:rPr lang="en" sz="900">
                <a:solidFill>
                  <a:srgbClr val="274E13"/>
                </a:solidFill>
                <a:latin typeface="Fira Code"/>
                <a:ea typeface="Fira Code"/>
                <a:cs typeface="Fira Code"/>
                <a:sym typeface="Fira Code"/>
              </a:rPr>
              <a:t># sum the payload sizes of TCP packets</a:t>
            </a:r>
            <a:endParaRPr sz="900">
              <a:solidFill>
                <a:srgbClr val="274E13"/>
              </a:solidFill>
              <a:latin typeface="Fira Code"/>
              <a:ea typeface="Fira Code"/>
              <a:cs typeface="Fira Code"/>
              <a:sym typeface="Fira Cod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Network + Transport Features Selection</a:t>
            </a:r>
            <a:endParaRPr/>
          </a:p>
        </p:txBody>
      </p:sp>
      <p:sp>
        <p:nvSpPr>
          <p:cNvPr id="152" name="Google Shape;152;p2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solidFill>
                  <a:srgbClr val="434343"/>
                </a:solidFill>
              </a:rPr>
              <a:t>Basic features:</a:t>
            </a:r>
            <a:endParaRPr>
              <a:solidFill>
                <a:srgbClr val="434343"/>
              </a:solidFill>
            </a:endParaRPr>
          </a:p>
          <a:p>
            <a:pPr marL="457200" lvl="0" indent="-298450" algn="l" rtl="0">
              <a:spcBef>
                <a:spcPts val="0"/>
              </a:spcBef>
              <a:spcAft>
                <a:spcPts val="0"/>
              </a:spcAft>
              <a:buClr>
                <a:srgbClr val="434343"/>
              </a:buClr>
              <a:buSzPts val="1100"/>
              <a:buAutoNum type="arabicPeriod"/>
            </a:pPr>
            <a:r>
              <a:rPr lang="en">
                <a:solidFill>
                  <a:srgbClr val="434343"/>
                </a:solidFill>
              </a:rPr>
              <a:t>seg. sizes (all, last-10, cumulative)</a:t>
            </a:r>
            <a:endParaRPr>
              <a:solidFill>
                <a:srgbClr val="434343"/>
              </a:solidFill>
            </a:endParaRPr>
          </a:p>
          <a:p>
            <a:pPr marL="457200" lvl="0" indent="-298450" algn="l" rtl="0">
              <a:spcBef>
                <a:spcPts val="0"/>
              </a:spcBef>
              <a:spcAft>
                <a:spcPts val="0"/>
              </a:spcAft>
              <a:buClr>
                <a:srgbClr val="434343"/>
              </a:buClr>
              <a:buSzPts val="1100"/>
              <a:buAutoNum type="arabicPeriod"/>
            </a:pPr>
            <a:r>
              <a:rPr lang="en">
                <a:solidFill>
                  <a:srgbClr val="434343"/>
                </a:solidFill>
              </a:rPr>
              <a:t>seg. request inter-arrivals</a:t>
            </a:r>
            <a:endParaRPr>
              <a:solidFill>
                <a:srgbClr val="434343"/>
              </a:solidFill>
            </a:endParaRPr>
          </a:p>
          <a:p>
            <a:pPr marL="457200" lvl="0" indent="-298450" algn="l" rtl="0">
              <a:spcBef>
                <a:spcPts val="0"/>
              </a:spcBef>
              <a:spcAft>
                <a:spcPts val="0"/>
              </a:spcAft>
              <a:buClr>
                <a:srgbClr val="434343"/>
              </a:buClr>
              <a:buSzPts val="1100"/>
              <a:buAutoNum type="arabicPeriod"/>
            </a:pPr>
            <a:r>
              <a:rPr lang="en">
                <a:solidFill>
                  <a:srgbClr val="434343"/>
                </a:solidFill>
              </a:rPr>
              <a:t>seg. completions inter-arrivals</a:t>
            </a:r>
            <a:endParaRPr>
              <a:solidFill>
                <a:srgbClr val="434343"/>
              </a:solidFill>
            </a:endParaRPr>
          </a:p>
          <a:p>
            <a:pPr marL="457200" lvl="0" indent="-298450" algn="l" rtl="0">
              <a:spcBef>
                <a:spcPts val="0"/>
              </a:spcBef>
              <a:spcAft>
                <a:spcPts val="0"/>
              </a:spcAft>
              <a:buClr>
                <a:srgbClr val="434343"/>
              </a:buClr>
              <a:buSzPts val="1100"/>
              <a:buAutoNum type="arabicPeriod"/>
            </a:pPr>
            <a:r>
              <a:rPr lang="en">
                <a:solidFill>
                  <a:srgbClr val="434343"/>
                </a:solidFill>
              </a:rPr>
              <a:t># pending requests</a:t>
            </a:r>
            <a:endParaRPr>
              <a:solidFill>
                <a:srgbClr val="434343"/>
              </a:solidFill>
            </a:endParaRPr>
          </a:p>
          <a:p>
            <a:pPr marL="457200" lvl="0" indent="-298450" algn="l" rtl="0">
              <a:spcBef>
                <a:spcPts val="0"/>
              </a:spcBef>
              <a:spcAft>
                <a:spcPts val="0"/>
              </a:spcAft>
              <a:buClr>
                <a:srgbClr val="434343"/>
              </a:buClr>
              <a:buSzPts val="1100"/>
              <a:buAutoNum type="arabicPeriod"/>
            </a:pPr>
            <a:r>
              <a:rPr lang="en">
                <a:solidFill>
                  <a:srgbClr val="434343"/>
                </a:solidFill>
              </a:rPr>
              <a:t># downloaded segments</a:t>
            </a:r>
            <a:endParaRPr>
              <a:solidFill>
                <a:srgbClr val="434343"/>
              </a:solidFill>
            </a:endParaRPr>
          </a:p>
          <a:p>
            <a:pPr marL="457200" lvl="0" indent="-298450" algn="l" rtl="0">
              <a:spcBef>
                <a:spcPts val="0"/>
              </a:spcBef>
              <a:spcAft>
                <a:spcPts val="0"/>
              </a:spcAft>
              <a:buClr>
                <a:srgbClr val="434343"/>
              </a:buClr>
              <a:buSzPts val="1100"/>
              <a:buAutoNum type="arabicPeriod"/>
            </a:pPr>
            <a:r>
              <a:rPr lang="en">
                <a:solidFill>
                  <a:srgbClr val="434343"/>
                </a:solidFill>
              </a:rPr>
              <a:t># requested segments</a:t>
            </a:r>
            <a:endParaRPr>
              <a:solidFill>
                <a:srgbClr val="434343"/>
              </a:solidFill>
            </a:endParaRPr>
          </a:p>
          <a:p>
            <a:pPr marL="457200" lvl="0" indent="0" algn="l" rtl="0">
              <a:spcBef>
                <a:spcPts val="0"/>
              </a:spcBef>
              <a:spcAft>
                <a:spcPts val="0"/>
              </a:spcAft>
              <a:buNone/>
            </a:pPr>
            <a:r>
              <a:rPr lang="en">
                <a:solidFill>
                  <a:srgbClr val="434343"/>
                </a:solidFill>
              </a:rPr>
              <a:t>…</a:t>
            </a:r>
            <a:endParaRPr>
              <a:solidFill>
                <a:srgbClr val="434343"/>
              </a:solidFill>
            </a:endParaRPr>
          </a:p>
        </p:txBody>
      </p:sp>
      <p:sp>
        <p:nvSpPr>
          <p:cNvPr id="153" name="Google Shape;153;p27"/>
          <p:cNvSpPr txBox="1">
            <a:spLocks noGrp="1"/>
          </p:cNvSpPr>
          <p:nvPr>
            <p:ph type="body" idx="2"/>
          </p:nvPr>
        </p:nvSpPr>
        <p:spPr>
          <a:xfrm>
            <a:off x="4832400" y="1152475"/>
            <a:ext cx="3999900" cy="43218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Clr>
                <a:schemeClr val="dk1"/>
              </a:buClr>
              <a:buSzPts val="1100"/>
              <a:buFont typeface="Arial"/>
              <a:buNone/>
            </a:pPr>
            <a:r>
              <a:rPr lang="en">
                <a:solidFill>
                  <a:srgbClr val="434343"/>
                </a:solidFill>
                <a:highlight>
                  <a:schemeClr val="lt1"/>
                </a:highlight>
              </a:rPr>
              <a:t>Additional Features from the Network and Transport Layers:</a:t>
            </a:r>
            <a:endParaRPr>
              <a:solidFill>
                <a:srgbClr val="434343"/>
              </a:solidFill>
              <a:highlight>
                <a:schemeClr val="lt1"/>
              </a:highlight>
            </a:endParaRPr>
          </a:p>
          <a:p>
            <a:pPr marL="0" lvl="0" indent="0" algn="l" rtl="0">
              <a:spcBef>
                <a:spcPts val="0"/>
              </a:spcBef>
              <a:spcAft>
                <a:spcPts val="0"/>
              </a:spcAft>
              <a:buClr>
                <a:schemeClr val="dk1"/>
              </a:buClr>
              <a:buSzPts val="1100"/>
              <a:buFont typeface="Arial"/>
              <a:buNone/>
            </a:pPr>
            <a:r>
              <a:rPr lang="en">
                <a:solidFill>
                  <a:srgbClr val="434343"/>
                </a:solidFill>
                <a:highlight>
                  <a:schemeClr val="lt1"/>
                </a:highlight>
              </a:rPr>
              <a:t> </a:t>
            </a:r>
            <a:endParaRPr>
              <a:solidFill>
                <a:srgbClr val="434343"/>
              </a:solidFill>
              <a:highlight>
                <a:schemeClr val="lt1"/>
              </a:highlight>
            </a:endParaRPr>
          </a:p>
          <a:p>
            <a:pPr marL="457200" lvl="0" indent="-298450" algn="l" rtl="0">
              <a:spcBef>
                <a:spcPts val="0"/>
              </a:spcBef>
              <a:spcAft>
                <a:spcPts val="0"/>
              </a:spcAft>
              <a:buClr>
                <a:srgbClr val="434343"/>
              </a:buClr>
              <a:buSzPts val="1100"/>
              <a:buAutoNum type="arabicPeriod"/>
            </a:pPr>
            <a:r>
              <a:rPr lang="en">
                <a:solidFill>
                  <a:srgbClr val="434343"/>
                </a:solidFill>
                <a:highlight>
                  <a:schemeClr val="lt1"/>
                </a:highlight>
              </a:rPr>
              <a:t>throughput up/down</a:t>
            </a:r>
            <a:endParaRPr>
              <a:solidFill>
                <a:srgbClr val="434343"/>
              </a:solidFill>
              <a:highlight>
                <a:schemeClr val="lt1"/>
              </a:highlight>
            </a:endParaRPr>
          </a:p>
          <a:p>
            <a:pPr marL="457200" lvl="0" indent="-298450" algn="l" rtl="0">
              <a:spcBef>
                <a:spcPts val="0"/>
              </a:spcBef>
              <a:spcAft>
                <a:spcPts val="0"/>
              </a:spcAft>
              <a:buClr>
                <a:srgbClr val="434343"/>
              </a:buClr>
              <a:buSzPts val="1100"/>
              <a:buAutoNum type="arabicPeriod"/>
            </a:pPr>
            <a:r>
              <a:rPr lang="en">
                <a:solidFill>
                  <a:srgbClr val="434343"/>
                </a:solidFill>
                <a:highlight>
                  <a:schemeClr val="lt1"/>
                </a:highlight>
              </a:rPr>
              <a:t>throughput down diff</a:t>
            </a:r>
            <a:endParaRPr>
              <a:solidFill>
                <a:srgbClr val="434343"/>
              </a:solidFill>
              <a:highlight>
                <a:schemeClr val="lt1"/>
              </a:highlight>
            </a:endParaRPr>
          </a:p>
          <a:p>
            <a:pPr marL="457200" lvl="0" indent="-298450" algn="l" rtl="0">
              <a:spcBef>
                <a:spcPts val="0"/>
              </a:spcBef>
              <a:spcAft>
                <a:spcPts val="0"/>
              </a:spcAft>
              <a:buClr>
                <a:srgbClr val="434343"/>
              </a:buClr>
              <a:buSzPts val="1100"/>
              <a:buAutoNum type="arabicPeriod"/>
            </a:pPr>
            <a:r>
              <a:rPr lang="en">
                <a:solidFill>
                  <a:srgbClr val="434343"/>
                </a:solidFill>
                <a:highlight>
                  <a:schemeClr val="lt1"/>
                </a:highlight>
              </a:rPr>
              <a:t>pkt count up/down </a:t>
            </a:r>
            <a:endParaRPr>
              <a:solidFill>
                <a:srgbClr val="434343"/>
              </a:solidFill>
              <a:highlight>
                <a:schemeClr val="lt1"/>
              </a:highlight>
            </a:endParaRPr>
          </a:p>
          <a:p>
            <a:pPr marL="457200" lvl="0" indent="-298450" algn="l" rtl="0">
              <a:spcBef>
                <a:spcPts val="0"/>
              </a:spcBef>
              <a:spcAft>
                <a:spcPts val="0"/>
              </a:spcAft>
              <a:buClr>
                <a:srgbClr val="434343"/>
              </a:buClr>
              <a:buSzPts val="1100"/>
              <a:buAutoNum type="arabicPeriod"/>
            </a:pPr>
            <a:r>
              <a:rPr lang="en">
                <a:solidFill>
                  <a:srgbClr val="434343"/>
                </a:solidFill>
                <a:highlight>
                  <a:schemeClr val="lt1"/>
                </a:highlight>
              </a:rPr>
              <a:t>byte count up/down</a:t>
            </a:r>
            <a:endParaRPr>
              <a:solidFill>
                <a:srgbClr val="434343"/>
              </a:solidFill>
              <a:highlight>
                <a:schemeClr val="lt1"/>
              </a:highlight>
            </a:endParaRPr>
          </a:p>
          <a:p>
            <a:pPr marL="457200" lvl="0" indent="-298450" algn="l" rtl="0">
              <a:spcBef>
                <a:spcPts val="0"/>
              </a:spcBef>
              <a:spcAft>
                <a:spcPts val="0"/>
              </a:spcAft>
              <a:buClr>
                <a:srgbClr val="434343"/>
              </a:buClr>
              <a:buSzPts val="1100"/>
              <a:buAutoNum type="arabicPeriod"/>
            </a:pPr>
            <a:r>
              <a:rPr lang="en">
                <a:solidFill>
                  <a:srgbClr val="434343"/>
                </a:solidFill>
                <a:highlight>
                  <a:schemeClr val="lt1"/>
                </a:highlight>
              </a:rPr>
              <a:t>pkt inter-arrivals up/down</a:t>
            </a:r>
            <a:endParaRPr>
              <a:solidFill>
                <a:srgbClr val="434343"/>
              </a:solidFill>
              <a:highlight>
                <a:schemeClr val="lt1"/>
              </a:highlight>
            </a:endParaRPr>
          </a:p>
          <a:p>
            <a:pPr marL="457200" lvl="0" indent="-298450" algn="l" rtl="0">
              <a:spcBef>
                <a:spcPts val="0"/>
              </a:spcBef>
              <a:spcAft>
                <a:spcPts val="0"/>
              </a:spcAft>
              <a:buClr>
                <a:srgbClr val="434343"/>
              </a:buClr>
              <a:buSzPts val="1100"/>
              <a:buAutoNum type="arabicPeriod"/>
            </a:pPr>
            <a:r>
              <a:rPr lang="en">
                <a:solidFill>
                  <a:srgbClr val="434343"/>
                </a:solidFill>
                <a:highlight>
                  <a:schemeClr val="lt1"/>
                </a:highlight>
              </a:rPr>
              <a:t>#parallel flows</a:t>
            </a:r>
            <a:endParaRPr>
              <a:solidFill>
                <a:srgbClr val="434343"/>
              </a:solidFill>
              <a:highlight>
                <a:schemeClr val="lt1"/>
              </a:highlight>
            </a:endParaRPr>
          </a:p>
          <a:p>
            <a:pPr marL="457200" lvl="0" indent="-298450" algn="l" rtl="0">
              <a:spcBef>
                <a:spcPts val="0"/>
              </a:spcBef>
              <a:spcAft>
                <a:spcPts val="0"/>
              </a:spcAft>
              <a:buClr>
                <a:srgbClr val="434343"/>
              </a:buClr>
              <a:buSzPts val="1100"/>
              <a:buAutoNum type="arabicPeriod"/>
            </a:pPr>
            <a:r>
              <a:rPr lang="en">
                <a:solidFill>
                  <a:srgbClr val="434343"/>
                </a:solidFill>
                <a:highlight>
                  <a:schemeClr val="lt1"/>
                </a:highlight>
              </a:rPr>
              <a:t>#flags up/down</a:t>
            </a:r>
            <a:endParaRPr>
              <a:solidFill>
                <a:srgbClr val="434343"/>
              </a:solidFill>
              <a:highlight>
                <a:schemeClr val="lt1"/>
              </a:highlight>
            </a:endParaRPr>
          </a:p>
          <a:p>
            <a:pPr marL="457200" lvl="0" indent="-298450" algn="l" rtl="0">
              <a:spcBef>
                <a:spcPts val="0"/>
              </a:spcBef>
              <a:spcAft>
                <a:spcPts val="0"/>
              </a:spcAft>
              <a:buClr>
                <a:srgbClr val="434343"/>
              </a:buClr>
              <a:buSzPts val="1100"/>
              <a:buAutoNum type="arabicPeriod"/>
            </a:pPr>
            <a:r>
              <a:rPr lang="en">
                <a:solidFill>
                  <a:srgbClr val="434343"/>
                </a:solidFill>
                <a:highlight>
                  <a:schemeClr val="lt1"/>
                </a:highlight>
              </a:rPr>
              <a:t>rcv window size up/down</a:t>
            </a:r>
            <a:endParaRPr>
              <a:solidFill>
                <a:srgbClr val="434343"/>
              </a:solidFill>
              <a:highlight>
                <a:schemeClr val="lt1"/>
              </a:highlight>
            </a:endParaRPr>
          </a:p>
          <a:p>
            <a:pPr marL="457200" lvl="0" indent="-298450" algn="l" rtl="0">
              <a:spcBef>
                <a:spcPts val="0"/>
              </a:spcBef>
              <a:spcAft>
                <a:spcPts val="0"/>
              </a:spcAft>
              <a:buClr>
                <a:srgbClr val="434343"/>
              </a:buClr>
              <a:buSzPts val="1100"/>
              <a:buAutoNum type="arabicPeriod"/>
            </a:pPr>
            <a:r>
              <a:rPr lang="en">
                <a:solidFill>
                  <a:srgbClr val="434343"/>
                </a:solidFill>
                <a:highlight>
                  <a:schemeClr val="lt1"/>
                </a:highlight>
              </a:rPr>
              <a:t>idle time up/down</a:t>
            </a:r>
            <a:endParaRPr>
              <a:solidFill>
                <a:srgbClr val="434343"/>
              </a:solidFill>
              <a:highlight>
                <a:schemeClr val="lt1"/>
              </a:highlight>
            </a:endParaRPr>
          </a:p>
          <a:p>
            <a:pPr marL="457200" lvl="0" indent="-298450" algn="l" rtl="0">
              <a:spcBef>
                <a:spcPts val="0"/>
              </a:spcBef>
              <a:spcAft>
                <a:spcPts val="0"/>
              </a:spcAft>
              <a:buClr>
                <a:srgbClr val="434343"/>
              </a:buClr>
              <a:buSzPts val="1100"/>
              <a:buAutoNum type="arabicPeriod"/>
            </a:pPr>
            <a:r>
              <a:rPr lang="en">
                <a:solidFill>
                  <a:srgbClr val="434343"/>
                </a:solidFill>
                <a:highlight>
                  <a:schemeClr val="lt1"/>
                </a:highlight>
              </a:rPr>
              <a:t>bytes per pkt up/down</a:t>
            </a:r>
            <a:endParaRPr>
              <a:solidFill>
                <a:srgbClr val="434343"/>
              </a:solidFill>
              <a:highlight>
                <a:schemeClr val="lt1"/>
              </a:highlight>
            </a:endParaRPr>
          </a:p>
          <a:p>
            <a:pPr marL="457200" lvl="0" indent="-298450" algn="l" rtl="0">
              <a:spcBef>
                <a:spcPts val="0"/>
              </a:spcBef>
              <a:spcAft>
                <a:spcPts val="0"/>
              </a:spcAft>
              <a:buClr>
                <a:srgbClr val="434343"/>
              </a:buClr>
              <a:buSzPts val="1100"/>
              <a:buAutoNum type="arabicPeriod"/>
            </a:pPr>
            <a:r>
              <a:rPr lang="en">
                <a:solidFill>
                  <a:srgbClr val="434343"/>
                </a:solidFill>
                <a:highlight>
                  <a:schemeClr val="lt1"/>
                </a:highlight>
              </a:rPr>
              <a:t>round trip time (RTT)</a:t>
            </a:r>
            <a:endParaRPr>
              <a:solidFill>
                <a:srgbClr val="434343"/>
              </a:solidFill>
              <a:highlight>
                <a:schemeClr val="lt1"/>
              </a:highlight>
            </a:endParaRPr>
          </a:p>
          <a:p>
            <a:pPr marL="457200" lvl="0" indent="-298450" algn="l" rtl="0">
              <a:spcBef>
                <a:spcPts val="0"/>
              </a:spcBef>
              <a:spcAft>
                <a:spcPts val="0"/>
              </a:spcAft>
              <a:buClr>
                <a:srgbClr val="434343"/>
              </a:buClr>
              <a:buSzPts val="1100"/>
              <a:buAutoNum type="arabicPeriod"/>
            </a:pPr>
            <a:r>
              <a:rPr lang="en">
                <a:solidFill>
                  <a:srgbClr val="434343"/>
                </a:solidFill>
                <a:highlight>
                  <a:schemeClr val="lt1"/>
                </a:highlight>
              </a:rPr>
              <a:t>bytes in flight up/down</a:t>
            </a:r>
            <a:endParaRPr>
              <a:solidFill>
                <a:srgbClr val="434343"/>
              </a:solidFill>
              <a:highlight>
                <a:schemeClr val="lt1"/>
              </a:highlight>
            </a:endParaRPr>
          </a:p>
          <a:p>
            <a:pPr marL="457200" lvl="0" indent="-298450" algn="l" rtl="0">
              <a:spcBef>
                <a:spcPts val="0"/>
              </a:spcBef>
              <a:spcAft>
                <a:spcPts val="0"/>
              </a:spcAft>
              <a:buClr>
                <a:srgbClr val="434343"/>
              </a:buClr>
              <a:buSzPts val="1100"/>
              <a:buAutoNum type="arabicPeriod"/>
            </a:pPr>
            <a:r>
              <a:rPr lang="en">
                <a:solidFill>
                  <a:srgbClr val="434343"/>
                </a:solidFill>
                <a:highlight>
                  <a:schemeClr val="lt1"/>
                </a:highlight>
              </a:rPr>
              <a:t>#retransmissions up/down</a:t>
            </a:r>
            <a:endParaRPr>
              <a:solidFill>
                <a:srgbClr val="434343"/>
              </a:solidFill>
              <a:highlight>
                <a:schemeClr val="lt1"/>
              </a:highlight>
            </a:endParaRPr>
          </a:p>
          <a:p>
            <a:pPr marL="457200" lvl="0" indent="-298450" algn="l" rtl="0">
              <a:spcBef>
                <a:spcPts val="0"/>
              </a:spcBef>
              <a:spcAft>
                <a:spcPts val="0"/>
              </a:spcAft>
              <a:buClr>
                <a:srgbClr val="434343"/>
              </a:buClr>
              <a:buSzPts val="1100"/>
              <a:buAutoNum type="arabicPeriod"/>
            </a:pPr>
            <a:r>
              <a:rPr lang="en">
                <a:solidFill>
                  <a:srgbClr val="434343"/>
                </a:solidFill>
                <a:highlight>
                  <a:schemeClr val="lt1"/>
                </a:highlight>
              </a:rPr>
              <a:t>#out of order pks up/down</a:t>
            </a:r>
            <a:endParaRPr>
              <a:solidFill>
                <a:srgbClr val="434343"/>
              </a:solidFill>
              <a:highlight>
                <a:schemeClr val="lt1"/>
              </a:highlight>
            </a:endParaRPr>
          </a:p>
          <a:p>
            <a:pPr marL="457200" lvl="0" indent="0" algn="l" rtl="0">
              <a:spcBef>
                <a:spcPts val="0"/>
              </a:spcBef>
              <a:spcAft>
                <a:spcPts val="0"/>
              </a:spcAft>
              <a:buNone/>
            </a:pPr>
            <a:r>
              <a:rPr lang="en">
                <a:solidFill>
                  <a:srgbClr val="434343"/>
                </a:solidFill>
                <a:highlight>
                  <a:schemeClr val="lt1"/>
                </a:highlight>
              </a:rPr>
              <a:t>…</a:t>
            </a:r>
            <a:endParaRPr>
              <a:solidFill>
                <a:srgbClr val="434343"/>
              </a:solidFill>
              <a:highlight>
                <a:schemeClr val="lt1"/>
              </a:highlight>
            </a:endParaRPr>
          </a:p>
          <a:p>
            <a:pPr marL="0" lvl="0" indent="0" algn="l" rtl="0">
              <a:spcBef>
                <a:spcPts val="0"/>
              </a:spcBef>
              <a:spcAft>
                <a:spcPts val="0"/>
              </a:spcAft>
              <a:buClr>
                <a:schemeClr val="dk1"/>
              </a:buClr>
              <a:buSzPts val="1100"/>
              <a:buFont typeface="Arial"/>
              <a:buNone/>
            </a:pPr>
            <a:r>
              <a:rPr lang="en">
                <a:solidFill>
                  <a:srgbClr val="434343"/>
                </a:solidFill>
                <a:highlight>
                  <a:schemeClr val="lt1"/>
                </a:highlight>
              </a:rPr>
              <a:t> </a:t>
            </a:r>
            <a:endParaRPr>
              <a:solidFill>
                <a:srgbClr val="434343"/>
              </a:solidFill>
              <a:highlight>
                <a:schemeClr val="lt1"/>
              </a:highlight>
            </a:endParaRPr>
          </a:p>
          <a:p>
            <a:pPr marL="0" lvl="0" indent="0" algn="l" rtl="0">
              <a:spcBef>
                <a:spcPts val="0"/>
              </a:spcBef>
              <a:spcAft>
                <a:spcPts val="1200"/>
              </a:spcAft>
              <a:buNone/>
            </a:pPr>
            <a:endParaRPr>
              <a:solidFill>
                <a:srgbClr val="434343"/>
              </a:solidFill>
              <a:highlight>
                <a:schemeClr val="lt1"/>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Appendix</a:t>
            </a:r>
            <a:endParaRPr/>
          </a:p>
        </p:txBody>
      </p:sp>
      <p:sp>
        <p:nvSpPr>
          <p:cNvPr id="159" name="Google Shape;159;p28"/>
          <p:cNvSpPr txBox="1">
            <a:spLocks noGrp="1"/>
          </p:cNvSpPr>
          <p:nvPr>
            <p:ph type="body" idx="1"/>
          </p:nvPr>
        </p:nvSpPr>
        <p:spPr>
          <a:xfrm>
            <a:off x="311700" y="1152475"/>
            <a:ext cx="4431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Top 5 Feature importance</a:t>
            </a:r>
            <a:endParaRPr sz="1600"/>
          </a:p>
          <a:p>
            <a:pPr marL="457200" lvl="0" indent="-330200" algn="l" rtl="0">
              <a:spcBef>
                <a:spcPts val="1200"/>
              </a:spcBef>
              <a:spcAft>
                <a:spcPts val="0"/>
              </a:spcAft>
              <a:buSzPts val="1600"/>
              <a:buChar char="-"/>
            </a:pPr>
            <a:r>
              <a:rPr lang="en" sz="1600"/>
              <a:t>90Perc ChunkSize for last 100</a:t>
            </a:r>
            <a:endParaRPr sz="1600"/>
          </a:p>
          <a:p>
            <a:pPr marL="457200" lvl="0" indent="-330200" algn="l" rtl="0">
              <a:spcBef>
                <a:spcPts val="0"/>
              </a:spcBef>
              <a:spcAft>
                <a:spcPts val="0"/>
              </a:spcAft>
              <a:buSzPts val="1600"/>
              <a:buChar char="-"/>
            </a:pPr>
            <a:r>
              <a:rPr lang="en" sz="1600"/>
              <a:t>75Perc ChunkSize for last 10</a:t>
            </a:r>
            <a:endParaRPr sz="1600"/>
          </a:p>
          <a:p>
            <a:pPr marL="457200" lvl="0" indent="-330200" algn="l" rtl="0">
              <a:spcBef>
                <a:spcPts val="0"/>
              </a:spcBef>
              <a:spcAft>
                <a:spcPts val="0"/>
              </a:spcAft>
              <a:buSzPts val="1600"/>
              <a:buChar char="-"/>
            </a:pPr>
            <a:r>
              <a:rPr lang="en" sz="1600"/>
              <a:t>Max Chunksize for last 10</a:t>
            </a:r>
            <a:endParaRPr sz="1600"/>
          </a:p>
          <a:p>
            <a:pPr marL="457200" lvl="0" indent="-330200" algn="l" rtl="0">
              <a:spcBef>
                <a:spcPts val="0"/>
              </a:spcBef>
              <a:spcAft>
                <a:spcPts val="0"/>
              </a:spcAft>
              <a:buSzPts val="1600"/>
              <a:buChar char="-"/>
            </a:pPr>
            <a:r>
              <a:rPr lang="en" sz="1600"/>
              <a:t>Min Chunksize for first 10</a:t>
            </a:r>
            <a:endParaRPr sz="1600"/>
          </a:p>
          <a:p>
            <a:pPr marL="457200" lvl="0" indent="-330200" algn="l" rtl="0">
              <a:spcBef>
                <a:spcPts val="0"/>
              </a:spcBef>
              <a:spcAft>
                <a:spcPts val="0"/>
              </a:spcAft>
              <a:buSzPts val="1600"/>
              <a:buChar char="-"/>
            </a:pPr>
            <a:r>
              <a:rPr lang="en" sz="1600"/>
              <a:t>Bitrate</a:t>
            </a:r>
            <a:endParaRPr sz="1600"/>
          </a:p>
          <a:p>
            <a:pPr marL="0" lvl="0" indent="0" algn="l" rtl="0">
              <a:spcBef>
                <a:spcPts val="1200"/>
              </a:spcBef>
              <a:spcAft>
                <a:spcPts val="0"/>
              </a:spcAft>
              <a:buNone/>
            </a:pPr>
            <a:endParaRPr sz="1600"/>
          </a:p>
          <a:p>
            <a:pPr marL="0" lvl="0" indent="0" algn="l" rtl="0">
              <a:spcBef>
                <a:spcPts val="1200"/>
              </a:spcBef>
              <a:spcAft>
                <a:spcPts val="1200"/>
              </a:spcAft>
              <a:buNone/>
            </a:pPr>
            <a:r>
              <a:rPr lang="en" sz="1600"/>
              <a:t>Overall, combining Application Layer &amp; Network features give better result</a:t>
            </a:r>
            <a:endParaRPr sz="1600"/>
          </a:p>
        </p:txBody>
      </p:sp>
      <p:pic>
        <p:nvPicPr>
          <p:cNvPr id="160" name="Google Shape;160;p28"/>
          <p:cNvPicPr preferRelativeResize="0"/>
          <p:nvPr/>
        </p:nvPicPr>
        <p:blipFill>
          <a:blip r:embed="rId3">
            <a:alphaModFix/>
          </a:blip>
          <a:stretch>
            <a:fillRect/>
          </a:stretch>
        </p:blipFill>
        <p:spPr>
          <a:xfrm>
            <a:off x="5256609" y="0"/>
            <a:ext cx="2905779" cy="51435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title"/>
          </p:nvPr>
        </p:nvSpPr>
        <p:spPr>
          <a:xfrm>
            <a:off x="311700" y="445025"/>
            <a:ext cx="5022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Questions for training a model</a:t>
            </a:r>
            <a:endParaRPr/>
          </a:p>
        </p:txBody>
      </p:sp>
      <p:sp>
        <p:nvSpPr>
          <p:cNvPr id="166" name="Google Shape;166;p2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a:t>Time granularity for inference?</a:t>
            </a:r>
            <a:endParaRPr/>
          </a:p>
          <a:p>
            <a:pPr marL="457200" lvl="0" indent="0" algn="l" rtl="0">
              <a:spcBef>
                <a:spcPts val="1200"/>
              </a:spcBef>
              <a:spcAft>
                <a:spcPts val="0"/>
              </a:spcAft>
              <a:buNone/>
            </a:pPr>
            <a:endParaRPr/>
          </a:p>
          <a:p>
            <a:pPr marL="457200" lvl="0" indent="-317500" algn="l" rtl="0">
              <a:spcBef>
                <a:spcPts val="1200"/>
              </a:spcBef>
              <a:spcAft>
                <a:spcPts val="0"/>
              </a:spcAft>
              <a:buSzPts val="1400"/>
              <a:buChar char="●"/>
            </a:pPr>
            <a:r>
              <a:rPr lang="en"/>
              <a:t>Features to use?</a:t>
            </a:r>
            <a:endParaRPr/>
          </a:p>
          <a:p>
            <a:pPr marL="0" lvl="0" indent="0" algn="l" rtl="0">
              <a:spcBef>
                <a:spcPts val="1200"/>
              </a:spcBef>
              <a:spcAft>
                <a:spcPts val="0"/>
              </a:spcAft>
              <a:buNone/>
            </a:pPr>
            <a:endParaRPr/>
          </a:p>
          <a:p>
            <a:pPr marL="457200" lvl="0" indent="-317500" algn="l" rtl="0">
              <a:spcBef>
                <a:spcPts val="1200"/>
              </a:spcBef>
              <a:spcAft>
                <a:spcPts val="0"/>
              </a:spcAft>
              <a:buSzPts val="1400"/>
              <a:buChar char="●"/>
            </a:pPr>
            <a:r>
              <a:rPr lang="en"/>
              <a:t>One model per service or a singleton for all services?</a:t>
            </a:r>
            <a:endParaRPr/>
          </a:p>
          <a:p>
            <a:pPr marL="0" lvl="0" indent="0" algn="l" rtl="0">
              <a:spcBef>
                <a:spcPts val="1200"/>
              </a:spcBef>
              <a:spcAft>
                <a:spcPts val="0"/>
              </a:spcAft>
              <a:buNone/>
            </a:pPr>
            <a:endParaRPr/>
          </a:p>
          <a:p>
            <a:pPr marL="457200" lvl="0" indent="-317500" algn="l" rtl="0">
              <a:spcBef>
                <a:spcPts val="1200"/>
              </a:spcBef>
              <a:spcAft>
                <a:spcPts val="0"/>
              </a:spcAft>
              <a:buSzPts val="1400"/>
              <a:buChar char="●"/>
            </a:pPr>
            <a:r>
              <a:rPr lang="en"/>
              <a:t>Which model? </a:t>
            </a:r>
            <a:endParaRPr/>
          </a:p>
        </p:txBody>
      </p:sp>
      <p:sp>
        <p:nvSpPr>
          <p:cNvPr id="167" name="Google Shape;167;p2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fontScale="92500" lnSpcReduction="10000"/>
          </a:bodyPr>
          <a:lstStyle/>
          <a:p>
            <a:pPr marL="457200" lvl="0" indent="-310832" algn="l" rtl="0">
              <a:spcBef>
                <a:spcPts val="0"/>
              </a:spcBef>
              <a:spcAft>
                <a:spcPts val="0"/>
              </a:spcAft>
              <a:buSzPct val="100000"/>
              <a:buChar char="●"/>
            </a:pPr>
            <a:r>
              <a:rPr lang="en"/>
              <a:t>Infer Quality metrics at periodic intervals</a:t>
            </a:r>
            <a:endParaRPr/>
          </a:p>
          <a:p>
            <a:pPr marL="914400" lvl="1" indent="-299085" algn="l" rtl="0">
              <a:spcBef>
                <a:spcPts val="0"/>
              </a:spcBef>
              <a:spcAft>
                <a:spcPts val="0"/>
              </a:spcAft>
              <a:buSzPct val="100000"/>
              <a:buChar char="○"/>
            </a:pPr>
            <a:r>
              <a:rPr lang="en"/>
              <a:t>10 seconds / inference</a:t>
            </a:r>
            <a:endParaRPr/>
          </a:p>
          <a:p>
            <a:pPr marL="457200" lvl="0" indent="0" algn="l" rtl="0">
              <a:spcBef>
                <a:spcPts val="1200"/>
              </a:spcBef>
              <a:spcAft>
                <a:spcPts val="0"/>
              </a:spcAft>
              <a:buClr>
                <a:schemeClr val="dk1"/>
              </a:buClr>
              <a:buSzPct val="78571"/>
              <a:buFont typeface="Arial"/>
              <a:buNone/>
            </a:pPr>
            <a:endParaRPr/>
          </a:p>
          <a:p>
            <a:pPr marL="457200" lvl="0" indent="-310832" algn="l" rtl="0">
              <a:spcBef>
                <a:spcPts val="1200"/>
              </a:spcBef>
              <a:spcAft>
                <a:spcPts val="0"/>
              </a:spcAft>
              <a:buSzPct val="100000"/>
              <a:buChar char="●"/>
            </a:pPr>
            <a:r>
              <a:rPr lang="en"/>
              <a:t>Different sets of input (Net, App, Net+Tran..)</a:t>
            </a:r>
            <a:endParaRPr/>
          </a:p>
          <a:p>
            <a:pPr marL="0" lvl="0" indent="0" algn="l" rtl="0">
              <a:spcBef>
                <a:spcPts val="1200"/>
              </a:spcBef>
              <a:spcAft>
                <a:spcPts val="0"/>
              </a:spcAft>
              <a:buClr>
                <a:schemeClr val="dk1"/>
              </a:buClr>
              <a:buSzPct val="78571"/>
              <a:buFont typeface="Arial"/>
              <a:buNone/>
            </a:pPr>
            <a:endParaRPr/>
          </a:p>
          <a:p>
            <a:pPr marL="457200" lvl="0" indent="-310832" algn="l" rtl="0">
              <a:spcBef>
                <a:spcPts val="1200"/>
              </a:spcBef>
              <a:spcAft>
                <a:spcPts val="0"/>
              </a:spcAft>
              <a:buSzPct val="100000"/>
              <a:buChar char="●"/>
            </a:pPr>
            <a:r>
              <a:rPr lang="en"/>
              <a:t>Different set of services</a:t>
            </a:r>
            <a:endParaRPr/>
          </a:p>
          <a:p>
            <a:pPr marL="914400" lvl="1" indent="-299085" algn="l" rtl="0">
              <a:spcBef>
                <a:spcPts val="0"/>
              </a:spcBef>
              <a:spcAft>
                <a:spcPts val="0"/>
              </a:spcAft>
              <a:buSzPct val="100000"/>
              <a:buChar char="○"/>
            </a:pPr>
            <a:r>
              <a:rPr lang="en"/>
              <a:t>Targeted: train one service - test one</a:t>
            </a:r>
            <a:endParaRPr/>
          </a:p>
          <a:p>
            <a:pPr marL="914400" lvl="1" indent="-299085" algn="l" rtl="0">
              <a:spcBef>
                <a:spcPts val="0"/>
              </a:spcBef>
              <a:spcAft>
                <a:spcPts val="0"/>
              </a:spcAft>
              <a:buSzPct val="100000"/>
              <a:buChar char="○"/>
            </a:pPr>
            <a:r>
              <a:rPr lang="en"/>
              <a:t>Combined: train on all services</a:t>
            </a:r>
            <a:endParaRPr/>
          </a:p>
          <a:p>
            <a:pPr marL="0" lvl="0" indent="0" algn="l" rtl="0">
              <a:spcBef>
                <a:spcPts val="1200"/>
              </a:spcBef>
              <a:spcAft>
                <a:spcPts val="0"/>
              </a:spcAft>
              <a:buClr>
                <a:schemeClr val="dk1"/>
              </a:buClr>
              <a:buSzPct val="78571"/>
              <a:buFont typeface="Arial"/>
              <a:buNone/>
            </a:pPr>
            <a:endParaRPr/>
          </a:p>
          <a:p>
            <a:pPr marL="457200" lvl="0" indent="-310832" algn="l" rtl="0">
              <a:spcBef>
                <a:spcPts val="1200"/>
              </a:spcBef>
              <a:spcAft>
                <a:spcPts val="0"/>
              </a:spcAft>
              <a:buSzPct val="100000"/>
              <a:buChar char="●"/>
            </a:pPr>
            <a:r>
              <a:rPr lang="en"/>
              <a:t>Which model? </a:t>
            </a:r>
            <a:endParaRPr/>
          </a:p>
          <a:p>
            <a:pPr marL="914400" lvl="1" indent="-299085" algn="l" rtl="0">
              <a:spcBef>
                <a:spcPts val="0"/>
              </a:spcBef>
              <a:spcAft>
                <a:spcPts val="0"/>
              </a:spcAft>
              <a:buSzPct val="100000"/>
              <a:buChar char="○"/>
            </a:pPr>
            <a:r>
              <a:rPr lang="en"/>
              <a:t>Selected random forest by 5-fold CV</a:t>
            </a:r>
            <a:endParaRPr/>
          </a:p>
          <a:p>
            <a:pPr marL="0" lvl="0" indent="0" algn="l" rtl="0">
              <a:spcBef>
                <a:spcPts val="1200"/>
              </a:spcBef>
              <a:spcAft>
                <a:spcPts val="1200"/>
              </a:spcAft>
              <a:buNone/>
            </a:pPr>
            <a:endParaRPr/>
          </a:p>
        </p:txBody>
      </p:sp>
      <p:sp>
        <p:nvSpPr>
          <p:cNvPr id="168" name="Google Shape;168;p29"/>
          <p:cNvSpPr txBox="1">
            <a:spLocks noGrp="1"/>
          </p:cNvSpPr>
          <p:nvPr>
            <p:ph type="title"/>
          </p:nvPr>
        </p:nvSpPr>
        <p:spPr>
          <a:xfrm>
            <a:off x="6065050" y="445025"/>
            <a:ext cx="5022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Validation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311700" y="445025"/>
            <a:ext cx="5022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Model Training</a:t>
            </a:r>
            <a:endParaRPr/>
          </a:p>
        </p:txBody>
      </p:sp>
      <p:sp>
        <p:nvSpPr>
          <p:cNvPr id="174" name="Google Shape;174;p3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b="1"/>
              <a:t>OneVsRestClassifier</a:t>
            </a:r>
            <a:endParaRPr b="1"/>
          </a:p>
          <a:p>
            <a:pPr marL="457200" lvl="0" indent="-310832" algn="l" rtl="0">
              <a:spcBef>
                <a:spcPts val="1200"/>
              </a:spcBef>
              <a:spcAft>
                <a:spcPts val="0"/>
              </a:spcAft>
              <a:buSzPct val="100000"/>
              <a:buChar char="●"/>
            </a:pPr>
            <a:r>
              <a:rPr lang="en"/>
              <a:t>Strategy for multi-class classification that involves training a separate binary classifier for each class.</a:t>
            </a:r>
            <a:endParaRPr/>
          </a:p>
          <a:p>
            <a:pPr marL="457200" lvl="0" indent="-310832" algn="l" rtl="0">
              <a:spcBef>
                <a:spcPts val="0"/>
              </a:spcBef>
              <a:spcAft>
                <a:spcPts val="0"/>
              </a:spcAft>
              <a:buSzPct val="100000"/>
              <a:buChar char="●"/>
            </a:pPr>
            <a:r>
              <a:rPr lang="en" b="1"/>
              <a:t>Benefits</a:t>
            </a:r>
            <a:r>
              <a:rPr lang="en"/>
              <a:t>: Effective at distinguishing between multiple categories, handling imbalances between classes.</a:t>
            </a:r>
            <a:endParaRPr/>
          </a:p>
          <a:p>
            <a:pPr marL="0" lvl="0" indent="0" algn="l" rtl="0">
              <a:spcBef>
                <a:spcPts val="1200"/>
              </a:spcBef>
              <a:spcAft>
                <a:spcPts val="0"/>
              </a:spcAft>
              <a:buNone/>
            </a:pPr>
            <a:r>
              <a:rPr lang="en" b="1"/>
              <a:t>RandomForestClassifier</a:t>
            </a:r>
            <a:endParaRPr b="1"/>
          </a:p>
          <a:p>
            <a:pPr marL="457200" lvl="0" indent="-310832" algn="l" rtl="0">
              <a:spcBef>
                <a:spcPts val="1200"/>
              </a:spcBef>
              <a:spcAft>
                <a:spcPts val="0"/>
              </a:spcAft>
              <a:buSzPct val="100000"/>
              <a:buChar char="●"/>
            </a:pPr>
            <a:r>
              <a:rPr lang="en"/>
              <a:t>An ensemble learning method based on decision trees that outputs the mode of the classes predicted by individual trees.</a:t>
            </a:r>
            <a:endParaRPr/>
          </a:p>
          <a:p>
            <a:pPr marL="457200" lvl="0" indent="-310832" algn="l" rtl="0">
              <a:spcBef>
                <a:spcPts val="0"/>
              </a:spcBef>
              <a:spcAft>
                <a:spcPts val="0"/>
              </a:spcAft>
              <a:buSzPct val="100000"/>
              <a:buChar char="●"/>
            </a:pPr>
            <a:r>
              <a:rPr lang="en" b="1"/>
              <a:t>Benefits</a:t>
            </a:r>
            <a:r>
              <a:rPr lang="en"/>
              <a:t>: handle high-dimensional features, feature importance scores to assess impact on the outcome.</a:t>
            </a:r>
            <a:endParaRPr/>
          </a:p>
        </p:txBody>
      </p:sp>
      <p:sp>
        <p:nvSpPr>
          <p:cNvPr id="175" name="Google Shape;175;p3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Clr>
                <a:schemeClr val="dk1"/>
              </a:buClr>
              <a:buSzPct val="78571"/>
              <a:buFont typeface="Arial"/>
              <a:buNone/>
            </a:pPr>
            <a:r>
              <a:rPr lang="en" b="1"/>
              <a:t>Group Network Features:</a:t>
            </a:r>
            <a:endParaRPr b="1"/>
          </a:p>
          <a:p>
            <a:pPr marL="457200" lvl="0" indent="-304165" algn="l" rtl="0">
              <a:spcBef>
                <a:spcPts val="1200"/>
              </a:spcBef>
              <a:spcAft>
                <a:spcPts val="0"/>
              </a:spcAft>
              <a:buSzPct val="100000"/>
              <a:buChar char="●"/>
            </a:pPr>
            <a:r>
              <a:rPr lang="en"/>
              <a:t>Arrange features into groups and evaluate which collection of features achieves the highest accuracy.</a:t>
            </a:r>
            <a:endParaRPr/>
          </a:p>
          <a:p>
            <a:pPr marL="457200" lvl="0" indent="-304165" algn="l" rtl="0">
              <a:spcBef>
                <a:spcPts val="0"/>
              </a:spcBef>
              <a:spcAft>
                <a:spcPts val="0"/>
              </a:spcAft>
              <a:buSzPct val="100000"/>
              <a:buChar char="●"/>
            </a:pPr>
            <a:r>
              <a:rPr lang="en"/>
              <a:t>E.g. Group1 for Top 5 network layer features like IP addresses, Group2 for Top 10 transport layer features like TCP ports), and etc.</a:t>
            </a:r>
            <a:endParaRPr b="1"/>
          </a:p>
          <a:p>
            <a:pPr marL="0" lvl="0" indent="0" algn="l" rtl="0">
              <a:spcBef>
                <a:spcPts val="1200"/>
              </a:spcBef>
              <a:spcAft>
                <a:spcPts val="0"/>
              </a:spcAft>
              <a:buNone/>
            </a:pPr>
            <a:r>
              <a:rPr lang="en" b="1"/>
              <a:t>Feature Importance Analysis &amp; Application: </a:t>
            </a:r>
            <a:endParaRPr b="1"/>
          </a:p>
          <a:p>
            <a:pPr marL="457200" lvl="0" indent="-304165" algn="l" rtl="0">
              <a:spcBef>
                <a:spcPts val="1200"/>
              </a:spcBef>
              <a:spcAft>
                <a:spcPts val="0"/>
              </a:spcAft>
              <a:buSzPct val="100000"/>
              <a:buChar char="●"/>
            </a:pPr>
            <a:r>
              <a:rPr lang="en"/>
              <a:t>Models trained with different sets of layer-specific features help identify which features are most predictive of video resolution, aiding in feature selection and model optimization.</a:t>
            </a:r>
            <a:endParaRPr/>
          </a:p>
          <a:p>
            <a:pPr marL="0" lvl="0" indent="0" algn="l" rtl="0">
              <a:spcBef>
                <a:spcPts val="1200"/>
              </a:spcBef>
              <a:spcAft>
                <a:spcPts val="1200"/>
              </a:spcAft>
              <a:buNone/>
            </a:pPr>
            <a:endParaRPr/>
          </a:p>
        </p:txBody>
      </p:sp>
      <p:sp>
        <p:nvSpPr>
          <p:cNvPr id="176" name="Google Shape;176;p30"/>
          <p:cNvSpPr txBox="1">
            <a:spLocks noGrp="1"/>
          </p:cNvSpPr>
          <p:nvPr>
            <p:ph type="title"/>
          </p:nvPr>
        </p:nvSpPr>
        <p:spPr>
          <a:xfrm>
            <a:off x="4832400" y="445025"/>
            <a:ext cx="5022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Feature Analysis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31"/>
          <p:cNvPicPr preferRelativeResize="0"/>
          <p:nvPr/>
        </p:nvPicPr>
        <p:blipFill>
          <a:blip r:embed="rId3">
            <a:alphaModFix amt="11000"/>
          </a:blip>
          <a:stretch>
            <a:fillRect/>
          </a:stretch>
        </p:blipFill>
        <p:spPr>
          <a:xfrm>
            <a:off x="4350075" y="5775950"/>
            <a:ext cx="5327701" cy="2738050"/>
          </a:xfrm>
          <a:prstGeom prst="rect">
            <a:avLst/>
          </a:prstGeom>
          <a:noFill/>
          <a:ln>
            <a:noFill/>
          </a:ln>
        </p:spPr>
      </p:pic>
      <p:sp>
        <p:nvSpPr>
          <p:cNvPr id="182" name="Google Shape;182;p31"/>
          <p:cNvSpPr txBox="1">
            <a:spLocks noGrp="1"/>
          </p:cNvSpPr>
          <p:nvPr>
            <p:ph type="title"/>
          </p:nvPr>
        </p:nvSpPr>
        <p:spPr>
          <a:xfrm>
            <a:off x="949325" y="182275"/>
            <a:ext cx="7337700" cy="142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 Training &amp; Evaluation</a:t>
            </a:r>
            <a:endParaRPr/>
          </a:p>
          <a:p>
            <a:pPr marL="0" lvl="0" indent="0" algn="l" rtl="0">
              <a:spcBef>
                <a:spcPts val="0"/>
              </a:spcBef>
              <a:spcAft>
                <a:spcPts val="0"/>
              </a:spcAft>
              <a:buNone/>
            </a:pPr>
            <a:r>
              <a:rPr lang="en"/>
              <a:t>(Target: Resolution)</a:t>
            </a:r>
            <a:endParaRPr/>
          </a:p>
        </p:txBody>
      </p:sp>
      <p:pic>
        <p:nvPicPr>
          <p:cNvPr id="183" name="Google Shape;183;p31"/>
          <p:cNvPicPr preferRelativeResize="0"/>
          <p:nvPr/>
        </p:nvPicPr>
        <p:blipFill>
          <a:blip r:embed="rId4">
            <a:alphaModFix/>
          </a:blip>
          <a:stretch>
            <a:fillRect/>
          </a:stretch>
        </p:blipFill>
        <p:spPr>
          <a:xfrm>
            <a:off x="152400" y="1759675"/>
            <a:ext cx="4217045" cy="3231425"/>
          </a:xfrm>
          <a:prstGeom prst="rect">
            <a:avLst/>
          </a:prstGeom>
          <a:noFill/>
          <a:ln>
            <a:noFill/>
          </a:ln>
        </p:spPr>
      </p:pic>
      <p:pic>
        <p:nvPicPr>
          <p:cNvPr id="184" name="Google Shape;184;p31"/>
          <p:cNvPicPr preferRelativeResize="0"/>
          <p:nvPr/>
        </p:nvPicPr>
        <p:blipFill>
          <a:blip r:embed="rId5">
            <a:alphaModFix/>
          </a:blip>
          <a:stretch>
            <a:fillRect/>
          </a:stretch>
        </p:blipFill>
        <p:spPr>
          <a:xfrm>
            <a:off x="4521845" y="1759675"/>
            <a:ext cx="4217045" cy="3231425"/>
          </a:xfrm>
          <a:prstGeom prst="rect">
            <a:avLst/>
          </a:prstGeom>
          <a:noFill/>
          <a:ln>
            <a:noFill/>
          </a:ln>
        </p:spPr>
      </p:pic>
      <p:cxnSp>
        <p:nvCxnSpPr>
          <p:cNvPr id="185" name="Google Shape;185;p31"/>
          <p:cNvCxnSpPr/>
          <p:nvPr/>
        </p:nvCxnSpPr>
        <p:spPr>
          <a:xfrm flipH="1">
            <a:off x="2835650" y="1104750"/>
            <a:ext cx="2507100" cy="2934000"/>
          </a:xfrm>
          <a:prstGeom prst="straightConnector1">
            <a:avLst/>
          </a:prstGeom>
          <a:noFill/>
          <a:ln w="9525" cap="flat" cmpd="sng">
            <a:solidFill>
              <a:schemeClr val="dk2"/>
            </a:solidFill>
            <a:prstDash val="solid"/>
            <a:round/>
            <a:headEnd type="none" w="med" len="med"/>
            <a:tailEnd type="triangle" w="med" len="med"/>
          </a:ln>
        </p:spPr>
      </p:cxnSp>
      <p:cxnSp>
        <p:nvCxnSpPr>
          <p:cNvPr id="186" name="Google Shape;186;p31"/>
          <p:cNvCxnSpPr/>
          <p:nvPr/>
        </p:nvCxnSpPr>
        <p:spPr>
          <a:xfrm>
            <a:off x="5331800" y="1105775"/>
            <a:ext cx="1676700" cy="7875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Introduction: Network Inference?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TODO List and Future Work</a:t>
            </a:r>
            <a:endParaRPr/>
          </a:p>
        </p:txBody>
      </p:sp>
      <p:sp>
        <p:nvSpPr>
          <p:cNvPr id="192" name="Google Shape;192;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More Statistic Evaluationand Model Improvements with more features</a:t>
            </a:r>
            <a:endParaRPr/>
          </a:p>
          <a:p>
            <a:pPr marL="457200" lvl="0" indent="-342900" algn="l" rtl="0">
              <a:spcBef>
                <a:spcPts val="0"/>
              </a:spcBef>
              <a:spcAft>
                <a:spcPts val="0"/>
              </a:spcAft>
              <a:buSzPts val="1800"/>
              <a:buChar char="●"/>
            </a:pPr>
            <a:r>
              <a:rPr lang="en"/>
              <a:t>More Visualization</a:t>
            </a:r>
            <a:endParaRPr/>
          </a:p>
          <a:p>
            <a:pPr marL="457200" lvl="0" indent="-342900" algn="l" rtl="0">
              <a:spcBef>
                <a:spcPts val="0"/>
              </a:spcBef>
              <a:spcAft>
                <a:spcPts val="0"/>
              </a:spcAft>
              <a:buSzPts val="1800"/>
              <a:buChar char="●"/>
            </a:pPr>
            <a:r>
              <a:rPr lang="en"/>
              <a:t>Build a model for inference Startup Delay as another Regressive Module</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Emulating network conditions?</a:t>
            </a:r>
            <a:endParaRPr/>
          </a:p>
          <a:p>
            <a:pPr marL="457200" lvl="0" indent="-342900" algn="l" rtl="0">
              <a:spcBef>
                <a:spcPts val="0"/>
              </a:spcBef>
              <a:spcAft>
                <a:spcPts val="0"/>
              </a:spcAft>
              <a:buSzPts val="1800"/>
              <a:buChar char="●"/>
            </a:pPr>
            <a:r>
              <a:rPr lang="en"/>
              <a:t>Automated collection from real-time video traffic? (Golang or similar)</a:t>
            </a:r>
            <a:endParaRPr/>
          </a:p>
          <a:p>
            <a:pPr marL="457200" lvl="0" indent="0" algn="l" rtl="0">
              <a:spcBef>
                <a:spcPts val="1200"/>
              </a:spcBef>
              <a:spcAft>
                <a:spcPts val="12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4"/>
          <p:cNvSpPr txBox="1"/>
          <p:nvPr/>
        </p:nvSpPr>
        <p:spPr>
          <a:xfrm>
            <a:off x="206375" y="141850"/>
            <a:ext cx="5068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rPr>
              <a:t>DSCI 599: Infer Video Resolution from Encryption</a:t>
            </a:r>
            <a:endParaRPr sz="1600">
              <a:solidFill>
                <a:schemeClr val="dk2"/>
              </a:solidFill>
            </a:endParaRPr>
          </a:p>
        </p:txBody>
      </p:sp>
      <p:sp>
        <p:nvSpPr>
          <p:cNvPr id="203" name="Google Shape;203;p34"/>
          <p:cNvSpPr txBox="1"/>
          <p:nvPr/>
        </p:nvSpPr>
        <p:spPr>
          <a:xfrm>
            <a:off x="5399850" y="141850"/>
            <a:ext cx="3737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rPr>
              <a:t>Team: Qianyou, Yuntong</a:t>
            </a:r>
            <a:endParaRPr sz="1600">
              <a:solidFill>
                <a:schemeClr val="dk2"/>
              </a:solidFill>
            </a:endParaRPr>
          </a:p>
        </p:txBody>
      </p:sp>
      <p:cxnSp>
        <p:nvCxnSpPr>
          <p:cNvPr id="204" name="Google Shape;204;p34"/>
          <p:cNvCxnSpPr/>
          <p:nvPr/>
        </p:nvCxnSpPr>
        <p:spPr>
          <a:xfrm>
            <a:off x="6450" y="657900"/>
            <a:ext cx="9131100" cy="0"/>
          </a:xfrm>
          <a:prstGeom prst="straightConnector1">
            <a:avLst/>
          </a:prstGeom>
          <a:noFill/>
          <a:ln w="28575" cap="flat" cmpd="sng">
            <a:solidFill>
              <a:schemeClr val="dk2"/>
            </a:solidFill>
            <a:prstDash val="solid"/>
            <a:round/>
            <a:headEnd type="none" w="med" len="med"/>
            <a:tailEnd type="none" w="med" len="med"/>
          </a:ln>
        </p:spPr>
      </p:cxnSp>
      <p:cxnSp>
        <p:nvCxnSpPr>
          <p:cNvPr id="205" name="Google Shape;205;p34"/>
          <p:cNvCxnSpPr/>
          <p:nvPr/>
        </p:nvCxnSpPr>
        <p:spPr>
          <a:xfrm>
            <a:off x="6450" y="2912350"/>
            <a:ext cx="9131100" cy="0"/>
          </a:xfrm>
          <a:prstGeom prst="straightConnector1">
            <a:avLst/>
          </a:prstGeom>
          <a:noFill/>
          <a:ln w="28575" cap="flat" cmpd="sng">
            <a:solidFill>
              <a:schemeClr val="dk2"/>
            </a:solidFill>
            <a:prstDash val="solid"/>
            <a:round/>
            <a:headEnd type="none" w="med" len="med"/>
            <a:tailEnd type="none" w="med" len="med"/>
          </a:ln>
        </p:spPr>
      </p:cxnSp>
      <p:cxnSp>
        <p:nvCxnSpPr>
          <p:cNvPr id="206" name="Google Shape;206;p34"/>
          <p:cNvCxnSpPr/>
          <p:nvPr/>
        </p:nvCxnSpPr>
        <p:spPr>
          <a:xfrm rot="10800000">
            <a:off x="4720325" y="657900"/>
            <a:ext cx="0" cy="4513800"/>
          </a:xfrm>
          <a:prstGeom prst="straightConnector1">
            <a:avLst/>
          </a:prstGeom>
          <a:noFill/>
          <a:ln w="28575" cap="flat" cmpd="sng">
            <a:solidFill>
              <a:schemeClr val="dk2"/>
            </a:solidFill>
            <a:prstDash val="solid"/>
            <a:round/>
            <a:headEnd type="none" w="med" len="med"/>
            <a:tailEnd type="none" w="med" len="med"/>
          </a:ln>
        </p:spPr>
      </p:cxnSp>
      <p:sp>
        <p:nvSpPr>
          <p:cNvPr id="207" name="Google Shape;207;p34"/>
          <p:cNvSpPr txBox="1"/>
          <p:nvPr/>
        </p:nvSpPr>
        <p:spPr>
          <a:xfrm>
            <a:off x="90274" y="711950"/>
            <a:ext cx="4542143" cy="286229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dk2"/>
                </a:solidFill>
              </a:rPr>
              <a:t>Concept </a:t>
            </a:r>
          </a:p>
          <a:p>
            <a:pPr marL="171450" lvl="0" indent="-171450" algn="l" rtl="0">
              <a:spcBef>
                <a:spcPts val="0"/>
              </a:spcBef>
              <a:spcAft>
                <a:spcPts val="0"/>
              </a:spcAft>
              <a:buFontTx/>
              <a:buChar char="-"/>
            </a:pPr>
            <a:r>
              <a:rPr lang="en-US" sz="1000" dirty="0">
                <a:solidFill>
                  <a:schemeClr val="dk2"/>
                </a:solidFill>
              </a:rPr>
              <a:t>The core idea revolves around network inference, specifically mapping network traffic characteristics to </a:t>
            </a:r>
            <a:r>
              <a:rPr lang="en-US" sz="1000" dirty="0">
                <a:solidFill>
                  <a:schemeClr val="bg2"/>
                </a:solidFill>
              </a:rPr>
              <a:t>network events to learn traffic patterns and infer video resolutions without decrypting </a:t>
            </a:r>
            <a:r>
              <a:rPr lang="en-US" sz="1000" dirty="0">
                <a:solidFill>
                  <a:schemeClr val="dk2"/>
                </a:solidFill>
              </a:rPr>
              <a:t>the traffic. </a:t>
            </a:r>
          </a:p>
          <a:p>
            <a:pPr marL="171450" lvl="0" indent="-171450" algn="l" rtl="0">
              <a:spcBef>
                <a:spcPts val="0"/>
              </a:spcBef>
              <a:spcAft>
                <a:spcPts val="0"/>
              </a:spcAft>
              <a:buFontTx/>
              <a:buChar char="-"/>
            </a:pPr>
            <a:r>
              <a:rPr lang="en-US" sz="1000" dirty="0">
                <a:solidFill>
                  <a:schemeClr val="dk2"/>
                </a:solidFill>
              </a:rPr>
              <a:t>This is particularly crucial as video accounts for a significant portion of internet traffic, and understanding video streaming performance is essential for home users, ISPs, and regulators.</a:t>
            </a:r>
          </a:p>
          <a:p>
            <a:pPr marL="171450" lvl="0" indent="-171450" algn="l" rtl="0">
              <a:spcBef>
                <a:spcPts val="0"/>
              </a:spcBef>
              <a:spcAft>
                <a:spcPts val="0"/>
              </a:spcAft>
              <a:buFontTx/>
              <a:buChar char="-"/>
            </a:pPr>
            <a:r>
              <a:rPr lang="en-US" altLang="zh-CN" sz="1000" dirty="0">
                <a:solidFill>
                  <a:schemeClr val="dk2"/>
                </a:solidFill>
              </a:rPr>
              <a:t>It </a:t>
            </a:r>
            <a:r>
              <a:rPr lang="en-US" sz="1000" dirty="0">
                <a:solidFill>
                  <a:schemeClr val="dk2"/>
                </a:solidFill>
              </a:rPr>
              <a:t>is highly relevant in today's environment where much of the internet's bandwidth is consumed by streaming services, and privacy and security are paramount. The methodology proposed could significantly impact how video streaming services are monitored and optimized by ISPs and other stakeholders.</a:t>
            </a:r>
            <a:endParaRPr sz="1000" dirty="0">
              <a:solidFill>
                <a:schemeClr val="dk2"/>
              </a:solidFill>
            </a:endParaRPr>
          </a:p>
          <a:p>
            <a:pPr marL="0" lvl="0" indent="0" algn="l" rtl="0">
              <a:spcBef>
                <a:spcPts val="0"/>
              </a:spcBef>
              <a:spcAft>
                <a:spcPts val="0"/>
              </a:spcAft>
              <a:buNone/>
            </a:pPr>
            <a:endParaRPr sz="1000" dirty="0">
              <a:solidFill>
                <a:schemeClr val="dk2"/>
              </a:solidFill>
            </a:endParaRPr>
          </a:p>
          <a:p>
            <a:pPr marL="0" lvl="0" indent="0" algn="l" rtl="0">
              <a:spcBef>
                <a:spcPts val="0"/>
              </a:spcBef>
              <a:spcAft>
                <a:spcPts val="0"/>
              </a:spcAft>
              <a:buNone/>
            </a:pPr>
            <a:endParaRPr sz="1800" dirty="0">
              <a:solidFill>
                <a:schemeClr val="dk2"/>
              </a:solidFill>
            </a:endParaRPr>
          </a:p>
          <a:p>
            <a:pPr marL="0" lvl="0" indent="0" algn="l" rtl="0">
              <a:spcBef>
                <a:spcPts val="0"/>
              </a:spcBef>
              <a:spcAft>
                <a:spcPts val="0"/>
              </a:spcAft>
              <a:buNone/>
            </a:pPr>
            <a:endParaRPr sz="1800" dirty="0">
              <a:solidFill>
                <a:schemeClr val="dk2"/>
              </a:solidFill>
            </a:endParaRPr>
          </a:p>
        </p:txBody>
      </p:sp>
      <p:sp>
        <p:nvSpPr>
          <p:cNvPr id="208" name="Google Shape;208;p34"/>
          <p:cNvSpPr txBox="1"/>
          <p:nvPr/>
        </p:nvSpPr>
        <p:spPr>
          <a:xfrm>
            <a:off x="4808232" y="572801"/>
            <a:ext cx="3984900" cy="220057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dk2"/>
                </a:solidFill>
                <a:latin typeface="+mn-lt"/>
              </a:rPr>
              <a:t>Approach </a:t>
            </a:r>
            <a:endParaRPr sz="1800" dirty="0">
              <a:solidFill>
                <a:schemeClr val="dk2"/>
              </a:solidFill>
              <a:latin typeface="+mn-lt"/>
            </a:endParaRPr>
          </a:p>
          <a:p>
            <a:pPr marL="0" lvl="0" indent="0" algn="l" rtl="0">
              <a:spcBef>
                <a:spcPts val="0"/>
              </a:spcBef>
              <a:spcAft>
                <a:spcPts val="0"/>
              </a:spcAft>
              <a:buNone/>
            </a:pPr>
            <a:r>
              <a:rPr lang="en-US" sz="1000" dirty="0">
                <a:solidFill>
                  <a:schemeClr val="bg2"/>
                </a:solidFill>
                <a:latin typeface="+mn-lt"/>
              </a:rPr>
              <a:t>Preprocessing: </a:t>
            </a:r>
          </a:p>
          <a:p>
            <a:pPr algn="l"/>
            <a:r>
              <a:rPr lang="en-US" sz="600" b="1" i="0" dirty="0">
                <a:solidFill>
                  <a:schemeClr val="bg2"/>
                </a:solidFill>
                <a:effectLst/>
                <a:latin typeface="+mn-lt"/>
              </a:rPr>
              <a:t>- </a:t>
            </a:r>
            <a:r>
              <a:rPr lang="en-US" sz="600" b="1" i="0" dirty="0">
                <a:solidFill>
                  <a:schemeClr val="tx1"/>
                </a:solidFill>
                <a:effectLst/>
                <a:latin typeface="+mn-lt"/>
              </a:rPr>
              <a:t>Iterative Packet Analysis</a:t>
            </a:r>
            <a:r>
              <a:rPr lang="en-US" sz="600" b="0" i="0" dirty="0">
                <a:solidFill>
                  <a:schemeClr val="bg2"/>
                </a:solidFill>
                <a:effectLst/>
                <a:latin typeface="+mn-lt"/>
              </a:rPr>
              <a:t>: The code iterates through packets in a </a:t>
            </a:r>
            <a:r>
              <a:rPr lang="en-US" sz="600" b="0" i="0" dirty="0" err="1">
                <a:solidFill>
                  <a:schemeClr val="bg2"/>
                </a:solidFill>
                <a:effectLst/>
                <a:latin typeface="+mn-lt"/>
              </a:rPr>
              <a:t>pcap</a:t>
            </a:r>
            <a:r>
              <a:rPr lang="en-US" sz="600" b="0" i="0" dirty="0">
                <a:solidFill>
                  <a:schemeClr val="bg2"/>
                </a:solidFill>
                <a:effectLst/>
                <a:latin typeface="+mn-lt"/>
              </a:rPr>
              <a:t> file, possibly to filter out specific types of packets (e.g., TCP packets) or to extract certain information (like IP addresses, port numbers, etc.).</a:t>
            </a:r>
          </a:p>
          <a:p>
            <a:pPr algn="l"/>
            <a:r>
              <a:rPr lang="en-US" sz="600" b="1" dirty="0">
                <a:solidFill>
                  <a:schemeClr val="bg2"/>
                </a:solidFill>
                <a:latin typeface="+mn-lt"/>
              </a:rPr>
              <a:t>- </a:t>
            </a:r>
            <a:r>
              <a:rPr lang="en-US" sz="600" b="1" i="0" dirty="0">
                <a:solidFill>
                  <a:schemeClr val="tx1"/>
                </a:solidFill>
                <a:effectLst/>
                <a:latin typeface="+mn-lt"/>
              </a:rPr>
              <a:t>Feature Extraction</a:t>
            </a:r>
            <a:r>
              <a:rPr lang="en-US" sz="600" b="0" i="0" dirty="0">
                <a:solidFill>
                  <a:schemeClr val="bg2"/>
                </a:solidFill>
                <a:effectLst/>
                <a:latin typeface="+mn-lt"/>
              </a:rPr>
              <a:t>: Although the details are not fully revealed in the snippet, typically, feature extraction might involve deriving statistics or features from the packet data, such as sizes, inter-arrival times, or other TCP?IP header information</a:t>
            </a:r>
            <a:r>
              <a:rPr lang="en-US" sz="900" b="0" i="0" dirty="0">
                <a:solidFill>
                  <a:schemeClr val="bg2"/>
                </a:solidFill>
                <a:effectLst/>
                <a:latin typeface="+mn-lt"/>
              </a:rPr>
              <a:t>.</a:t>
            </a:r>
          </a:p>
          <a:p>
            <a:pPr algn="l"/>
            <a:r>
              <a:rPr lang="en-US" sz="1000" dirty="0">
                <a:solidFill>
                  <a:schemeClr val="bg2"/>
                </a:solidFill>
                <a:latin typeface="+mn-lt"/>
              </a:rPr>
              <a:t>Prediction: </a:t>
            </a:r>
          </a:p>
          <a:p>
            <a:pPr algn="l"/>
            <a:r>
              <a:rPr lang="en-US" sz="600" b="1" i="0" dirty="0">
                <a:solidFill>
                  <a:schemeClr val="bg2"/>
                </a:solidFill>
                <a:effectLst/>
                <a:latin typeface="+mn-lt"/>
              </a:rPr>
              <a:t>- </a:t>
            </a:r>
            <a:r>
              <a:rPr lang="en-US" sz="600" b="1" i="0" dirty="0">
                <a:solidFill>
                  <a:schemeClr val="tx1"/>
                </a:solidFill>
                <a:effectLst/>
                <a:latin typeface="+mn-lt"/>
              </a:rPr>
              <a:t>Feature Selection</a:t>
            </a:r>
            <a:r>
              <a:rPr lang="en-US" sz="600" b="1" i="0" dirty="0">
                <a:solidFill>
                  <a:schemeClr val="bg2"/>
                </a:solidFill>
                <a:effectLst/>
                <a:latin typeface="+mn-lt"/>
              </a:rPr>
              <a:t>: </a:t>
            </a:r>
            <a:r>
              <a:rPr lang="en-US" sz="600" b="0" i="0" dirty="0">
                <a:solidFill>
                  <a:schemeClr val="bg2"/>
                </a:solidFill>
                <a:effectLst/>
                <a:latin typeface="+mn-lt"/>
              </a:rPr>
              <a:t>The model seems to use various calculated features such as </a:t>
            </a:r>
            <a:r>
              <a:rPr lang="en-US" sz="600" b="0" i="0" dirty="0" err="1">
                <a:solidFill>
                  <a:schemeClr val="bg2"/>
                </a:solidFill>
                <a:effectLst/>
                <a:latin typeface="+mn-lt"/>
              </a:rPr>
              <a:t>TotalBytes</a:t>
            </a:r>
            <a:r>
              <a:rPr lang="en-US" sz="600" b="0" i="0" dirty="0">
                <a:solidFill>
                  <a:schemeClr val="bg2"/>
                </a:solidFill>
                <a:effectLst/>
                <a:latin typeface="+mn-lt"/>
              </a:rPr>
              <a:t>, </a:t>
            </a:r>
            <a:r>
              <a:rPr lang="en-US" sz="600" b="0" i="0" dirty="0" err="1">
                <a:solidFill>
                  <a:schemeClr val="bg2"/>
                </a:solidFill>
                <a:effectLst/>
                <a:latin typeface="+mn-lt"/>
              </a:rPr>
              <a:t>AvgBytesPerChunk</a:t>
            </a:r>
            <a:r>
              <a:rPr lang="en-US" sz="600" b="0" i="0" dirty="0">
                <a:solidFill>
                  <a:schemeClr val="bg2"/>
                </a:solidFill>
                <a:effectLst/>
                <a:latin typeface="+mn-lt"/>
              </a:rPr>
              <a:t>, </a:t>
            </a:r>
            <a:r>
              <a:rPr lang="en-US" sz="600" b="0" i="0" dirty="0" err="1">
                <a:solidFill>
                  <a:schemeClr val="bg2"/>
                </a:solidFill>
                <a:effectLst/>
                <a:latin typeface="+mn-lt"/>
              </a:rPr>
              <a:t>StdBytesPerChunk</a:t>
            </a:r>
            <a:r>
              <a:rPr lang="en-US" sz="600" b="0" i="0" dirty="0">
                <a:solidFill>
                  <a:schemeClr val="bg2"/>
                </a:solidFill>
                <a:effectLst/>
                <a:latin typeface="+mn-lt"/>
              </a:rPr>
              <a:t>, etc., which are likely derived during the preprocessing phase. These features are probably key indicators of video resolution or quality inferred from network traffic.</a:t>
            </a:r>
          </a:p>
          <a:p>
            <a:pPr algn="l"/>
            <a:r>
              <a:rPr lang="en-US" sz="600" b="1" i="0" dirty="0">
                <a:solidFill>
                  <a:schemeClr val="bg2"/>
                </a:solidFill>
                <a:effectLst/>
                <a:latin typeface="+mn-lt"/>
              </a:rPr>
              <a:t>- </a:t>
            </a:r>
            <a:r>
              <a:rPr lang="en-US" sz="600" b="1" i="0" dirty="0">
                <a:solidFill>
                  <a:schemeClr val="tx1"/>
                </a:solidFill>
                <a:effectLst/>
                <a:latin typeface="+mn-lt"/>
              </a:rPr>
              <a:t>Random Forest Model</a:t>
            </a:r>
            <a:r>
              <a:rPr lang="en-US" sz="600" b="1" i="0" dirty="0">
                <a:solidFill>
                  <a:schemeClr val="bg2"/>
                </a:solidFill>
                <a:effectLst/>
                <a:latin typeface="+mn-lt"/>
              </a:rPr>
              <a:t>: </a:t>
            </a:r>
            <a:r>
              <a:rPr lang="en-US" sz="600" b="0" i="0" dirty="0">
                <a:solidFill>
                  <a:schemeClr val="bg2"/>
                </a:solidFill>
                <a:effectLst/>
                <a:latin typeface="+mn-lt"/>
              </a:rPr>
              <a:t>This is an ensemble machine learning method used for classification and regression. It builds multiple decision trees and merges them to get a more accurate and stable prediction. The choice of Random Forest could be due to its effectiveness in handling large datasets with high dimensionality and its ability to provide importance scores for features, which can be crucial for understanding which aspects of the network data most strongly predict video resolution.</a:t>
            </a:r>
          </a:p>
          <a:p>
            <a:pPr marL="0" lvl="0" indent="0" algn="l" rtl="0">
              <a:spcBef>
                <a:spcPts val="0"/>
              </a:spcBef>
              <a:spcAft>
                <a:spcPts val="0"/>
              </a:spcAft>
              <a:buNone/>
            </a:pPr>
            <a:endParaRPr lang="en-US" sz="1200" dirty="0">
              <a:solidFill>
                <a:schemeClr val="dk2"/>
              </a:solidFill>
              <a:latin typeface="+mn-lt"/>
            </a:endParaRPr>
          </a:p>
        </p:txBody>
      </p:sp>
      <p:sp>
        <p:nvSpPr>
          <p:cNvPr id="209" name="Google Shape;209;p34"/>
          <p:cNvSpPr txBox="1"/>
          <p:nvPr/>
        </p:nvSpPr>
        <p:spPr>
          <a:xfrm>
            <a:off x="150025" y="3028675"/>
            <a:ext cx="29406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dk2"/>
                </a:solidFill>
              </a:rPr>
              <a:t>Results</a:t>
            </a:r>
            <a:endParaRPr sz="1800" dirty="0">
              <a:solidFill>
                <a:schemeClr val="dk2"/>
              </a:solidFill>
            </a:endParaRPr>
          </a:p>
          <a:p>
            <a:pPr marL="0" lvl="0" indent="0" algn="l" rtl="0">
              <a:spcBef>
                <a:spcPts val="0"/>
              </a:spcBef>
              <a:spcAft>
                <a:spcPts val="0"/>
              </a:spcAft>
              <a:buNone/>
            </a:pPr>
            <a:endParaRPr sz="1800" dirty="0">
              <a:solidFill>
                <a:schemeClr val="dk2"/>
              </a:solidFill>
            </a:endParaRPr>
          </a:p>
          <a:p>
            <a:pPr marL="0" lvl="0" indent="0" algn="l" rtl="0">
              <a:spcBef>
                <a:spcPts val="0"/>
              </a:spcBef>
              <a:spcAft>
                <a:spcPts val="0"/>
              </a:spcAft>
              <a:buNone/>
            </a:pPr>
            <a:endParaRPr sz="1800" dirty="0">
              <a:solidFill>
                <a:schemeClr val="dk2"/>
              </a:solidFill>
            </a:endParaRPr>
          </a:p>
          <a:p>
            <a:pPr marL="0" lvl="0" indent="0" algn="l" rtl="0">
              <a:spcBef>
                <a:spcPts val="0"/>
              </a:spcBef>
              <a:spcAft>
                <a:spcPts val="0"/>
              </a:spcAft>
              <a:buNone/>
            </a:pPr>
            <a:r>
              <a:rPr lang="en" sz="1800" dirty="0">
                <a:solidFill>
                  <a:schemeClr val="dk2"/>
                </a:solidFill>
              </a:rPr>
              <a:t>  </a:t>
            </a:r>
            <a:endParaRPr sz="1800" dirty="0">
              <a:solidFill>
                <a:schemeClr val="dk2"/>
              </a:solidFill>
            </a:endParaRPr>
          </a:p>
        </p:txBody>
      </p:sp>
      <p:sp>
        <p:nvSpPr>
          <p:cNvPr id="210" name="Google Shape;210;p34"/>
          <p:cNvSpPr txBox="1"/>
          <p:nvPr/>
        </p:nvSpPr>
        <p:spPr>
          <a:xfrm>
            <a:off x="4847762" y="2832069"/>
            <a:ext cx="4128900" cy="367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dirty="0">
                <a:solidFill>
                  <a:schemeClr val="dk2"/>
                </a:solidFill>
              </a:rPr>
              <a:t>Milestones &amp; Deliverables: </a:t>
            </a:r>
          </a:p>
          <a:p>
            <a:pPr rtl="0">
              <a:spcBef>
                <a:spcPts val="0"/>
              </a:spcBef>
              <a:spcAft>
                <a:spcPts val="0"/>
              </a:spcAft>
            </a:pPr>
            <a:r>
              <a:rPr lang="en-US" sz="500" b="1" i="0" u="none" strike="noStrike" dirty="0">
                <a:solidFill>
                  <a:srgbClr val="000000"/>
                </a:solidFill>
                <a:effectLst/>
                <a:latin typeface="Arial" panose="020B0604020202020204" pitchFamily="34" charset="0"/>
              </a:rPr>
              <a:t>Feb 28: Data Preprocessing and Feature Engineering</a:t>
            </a:r>
            <a:endParaRPr lang="en-US" sz="600" b="0" dirty="0">
              <a:effectLst/>
            </a:endParaRPr>
          </a:p>
          <a:p>
            <a:pPr rtl="0">
              <a:spcBef>
                <a:spcPts val="0"/>
              </a:spcBef>
              <a:spcAft>
                <a:spcPts val="0"/>
              </a:spcAft>
            </a:pPr>
            <a:r>
              <a:rPr lang="en-US" sz="500" b="0" i="0" u="none" strike="noStrike" dirty="0">
                <a:solidFill>
                  <a:srgbClr val="000000"/>
                </a:solidFill>
                <a:effectLst/>
                <a:latin typeface="Arial" panose="020B0604020202020204" pitchFamily="34" charset="0"/>
              </a:rPr>
              <a:t>Deliverable 1: A detailed document or report outlining the data cleaning process, including the methods used for removing outliers and handling missing data.</a:t>
            </a:r>
            <a:endParaRPr lang="en-US" sz="600" b="0" dirty="0">
              <a:effectLst/>
            </a:endParaRPr>
          </a:p>
          <a:p>
            <a:pPr rtl="0">
              <a:spcBef>
                <a:spcPts val="0"/>
              </a:spcBef>
              <a:spcAft>
                <a:spcPts val="0"/>
              </a:spcAft>
            </a:pPr>
            <a:r>
              <a:rPr lang="en-US" sz="500" b="0" i="0" u="none" strike="noStrike" dirty="0">
                <a:solidFill>
                  <a:srgbClr val="000000"/>
                </a:solidFill>
                <a:effectLst/>
                <a:latin typeface="Arial" panose="020B0604020202020204" pitchFamily="34" charset="0"/>
              </a:rPr>
              <a:t>Deliverable 2: A functional script (code) for feature extraction, along with a README file detailing how to run the script, the input data format, and the expected output.</a:t>
            </a:r>
          </a:p>
          <a:p>
            <a:pPr rtl="0">
              <a:spcBef>
                <a:spcPts val="0"/>
              </a:spcBef>
              <a:spcAft>
                <a:spcPts val="0"/>
              </a:spcAft>
            </a:pPr>
            <a:r>
              <a:rPr lang="en-US" sz="500" b="1" i="0" u="none" strike="noStrike" dirty="0">
                <a:solidFill>
                  <a:srgbClr val="000000"/>
                </a:solidFill>
                <a:effectLst/>
                <a:latin typeface="Arial" panose="020B0604020202020204" pitchFamily="34" charset="0"/>
              </a:rPr>
              <a:t>Mar 8: Model Choice</a:t>
            </a:r>
            <a:endParaRPr lang="en-US" sz="200" b="0" dirty="0">
              <a:effectLst/>
            </a:endParaRPr>
          </a:p>
          <a:p>
            <a:pPr rtl="0">
              <a:spcBef>
                <a:spcPts val="0"/>
              </a:spcBef>
              <a:spcAft>
                <a:spcPts val="0"/>
              </a:spcAft>
            </a:pPr>
            <a:r>
              <a:rPr lang="en-US" sz="500" b="0" i="0" u="none" strike="noStrike" dirty="0">
                <a:solidFill>
                  <a:srgbClr val="000000"/>
                </a:solidFill>
                <a:effectLst/>
                <a:latin typeface="Arial" panose="020B0604020202020204" pitchFamily="34" charset="0"/>
              </a:rPr>
              <a:t>Deliverable 1: A comparative analysis report of different machine learning models, explaining the rationale behind the chosen model(s).</a:t>
            </a:r>
            <a:endParaRPr lang="en-US" sz="200" b="0" dirty="0">
              <a:effectLst/>
            </a:endParaRPr>
          </a:p>
          <a:p>
            <a:pPr rtl="0">
              <a:spcBef>
                <a:spcPts val="0"/>
              </a:spcBef>
              <a:spcAft>
                <a:spcPts val="0"/>
              </a:spcAft>
            </a:pPr>
            <a:r>
              <a:rPr lang="en-US" sz="500" b="0" i="0" u="none" strike="noStrike" dirty="0">
                <a:solidFill>
                  <a:srgbClr val="000000"/>
                </a:solidFill>
                <a:effectLst/>
                <a:latin typeface="Arial" panose="020B0604020202020204" pitchFamily="34" charset="0"/>
              </a:rPr>
              <a:t>Deliverable 2: Blog or LinkedIn post discussing the model selection process, highlighting key considerations and potential impacts on the project.</a:t>
            </a:r>
          </a:p>
          <a:p>
            <a:pPr rtl="0">
              <a:spcBef>
                <a:spcPts val="0"/>
              </a:spcBef>
              <a:spcAft>
                <a:spcPts val="0"/>
              </a:spcAft>
            </a:pPr>
            <a:r>
              <a:rPr lang="en-US" sz="500" b="1" i="0" u="none" strike="noStrike" dirty="0">
                <a:solidFill>
                  <a:srgbClr val="000000"/>
                </a:solidFill>
                <a:effectLst/>
                <a:latin typeface="Arial" panose="020B0604020202020204" pitchFamily="34" charset="0"/>
              </a:rPr>
              <a:t>Mar 22: Model Training and Pruning</a:t>
            </a:r>
            <a:endParaRPr lang="en-US" sz="200" b="0" dirty="0">
              <a:effectLst/>
            </a:endParaRPr>
          </a:p>
          <a:p>
            <a:pPr rtl="0">
              <a:spcBef>
                <a:spcPts val="0"/>
              </a:spcBef>
              <a:spcAft>
                <a:spcPts val="0"/>
              </a:spcAft>
            </a:pPr>
            <a:r>
              <a:rPr lang="en-US" sz="500" b="0" i="0" u="none" strike="noStrike" dirty="0">
                <a:solidFill>
                  <a:srgbClr val="000000"/>
                </a:solidFill>
                <a:effectLst/>
                <a:latin typeface="Arial" panose="020B0604020202020204" pitchFamily="34" charset="0"/>
              </a:rPr>
              <a:t>Deliverable 1: Code for the training and pruning of models, including documentation on how to use the code, adjust parameters, and interpret results.</a:t>
            </a:r>
            <a:endParaRPr lang="en-US" sz="200" b="0" dirty="0">
              <a:effectLst/>
            </a:endParaRPr>
          </a:p>
          <a:p>
            <a:pPr rtl="0">
              <a:spcBef>
                <a:spcPts val="0"/>
              </a:spcBef>
              <a:spcAft>
                <a:spcPts val="0"/>
              </a:spcAft>
            </a:pPr>
            <a:r>
              <a:rPr lang="en-US" sz="500" b="0" i="0" u="none" strike="noStrike" dirty="0">
                <a:solidFill>
                  <a:srgbClr val="000000"/>
                </a:solidFill>
                <a:effectLst/>
                <a:latin typeface="Arial" panose="020B0604020202020204" pitchFamily="34" charset="0"/>
              </a:rPr>
              <a:t>Deliverable 2: A summary of the model training process, presenting initial results, accuracy scores, and insights gained during the pruning phase.</a:t>
            </a:r>
            <a:endParaRPr lang="en-US" sz="200" b="0" dirty="0">
              <a:effectLst/>
            </a:endParaRPr>
          </a:p>
          <a:p>
            <a:pPr rtl="0">
              <a:spcBef>
                <a:spcPts val="0"/>
              </a:spcBef>
              <a:spcAft>
                <a:spcPts val="0"/>
              </a:spcAft>
            </a:pPr>
            <a:br>
              <a:rPr lang="en-US" sz="200" b="0" dirty="0">
                <a:effectLst/>
              </a:rPr>
            </a:br>
            <a:r>
              <a:rPr lang="en-US" sz="500" b="1" i="0" u="none" strike="noStrike" dirty="0">
                <a:solidFill>
                  <a:srgbClr val="000000"/>
                </a:solidFill>
                <a:effectLst/>
                <a:latin typeface="Arial" panose="020B0604020202020204" pitchFamily="34" charset="0"/>
              </a:rPr>
              <a:t>Mar 29: Preliminary Testing and Assessment</a:t>
            </a:r>
            <a:endParaRPr lang="en-US" sz="200" b="0" dirty="0">
              <a:effectLst/>
            </a:endParaRPr>
          </a:p>
          <a:p>
            <a:pPr rtl="0">
              <a:spcBef>
                <a:spcPts val="0"/>
              </a:spcBef>
              <a:spcAft>
                <a:spcPts val="0"/>
              </a:spcAft>
            </a:pPr>
            <a:r>
              <a:rPr lang="en-US" sz="500" b="0" i="0" u="none" strike="noStrike" dirty="0">
                <a:solidFill>
                  <a:srgbClr val="000000"/>
                </a:solidFill>
                <a:effectLst/>
                <a:latin typeface="Arial" panose="020B0604020202020204" pitchFamily="34" charset="0"/>
              </a:rPr>
              <a:t>Deliverable 1: A test report summarizing the findings from the preliminary testing phase, including performance metrics and initial evaluation results.</a:t>
            </a:r>
            <a:endParaRPr lang="en-US" sz="200" b="0" dirty="0">
              <a:effectLst/>
            </a:endParaRPr>
          </a:p>
          <a:p>
            <a:pPr rtl="0">
              <a:spcBef>
                <a:spcPts val="0"/>
              </a:spcBef>
              <a:spcAft>
                <a:spcPts val="0"/>
              </a:spcAft>
            </a:pPr>
            <a:r>
              <a:rPr lang="en-US" sz="500" b="0" i="0" u="none" strike="noStrike" dirty="0">
                <a:solidFill>
                  <a:srgbClr val="000000"/>
                </a:solidFill>
                <a:effectLst/>
                <a:latin typeface="Arial" panose="020B0604020202020204" pitchFamily="34" charset="0"/>
              </a:rPr>
              <a:t>Deliverable 2: A poster or visual representation of the test results, showcasing key data points, metrics, and preliminary conclusions.</a:t>
            </a:r>
            <a:endParaRPr lang="en-US" sz="200" b="0" dirty="0">
              <a:effectLst/>
            </a:endParaRPr>
          </a:p>
          <a:p>
            <a:pPr rtl="0">
              <a:spcBef>
                <a:spcPts val="0"/>
              </a:spcBef>
              <a:spcAft>
                <a:spcPts val="0"/>
              </a:spcAft>
            </a:pPr>
            <a:br>
              <a:rPr lang="en-US" sz="200" b="0" dirty="0">
                <a:effectLst/>
              </a:rPr>
            </a:br>
            <a:r>
              <a:rPr lang="en-US" sz="500" b="1" i="0" u="none" strike="noStrike" dirty="0">
                <a:solidFill>
                  <a:srgbClr val="000000"/>
                </a:solidFill>
                <a:effectLst/>
                <a:latin typeface="Arial" panose="020B0604020202020204" pitchFamily="34" charset="0"/>
              </a:rPr>
              <a:t>Apr 10: Final Testing and Tuning</a:t>
            </a:r>
            <a:endParaRPr lang="en-US" sz="200" b="0" dirty="0">
              <a:effectLst/>
            </a:endParaRPr>
          </a:p>
          <a:p>
            <a:pPr rtl="0">
              <a:spcBef>
                <a:spcPts val="0"/>
              </a:spcBef>
              <a:spcAft>
                <a:spcPts val="0"/>
              </a:spcAft>
            </a:pPr>
            <a:r>
              <a:rPr lang="en-US" sz="500" b="0" i="0" u="none" strike="noStrike" dirty="0">
                <a:solidFill>
                  <a:srgbClr val="000000"/>
                </a:solidFill>
                <a:effectLst/>
                <a:latin typeface="Arial" panose="020B0604020202020204" pitchFamily="34" charset="0"/>
              </a:rPr>
              <a:t>Deliverable 1: Final version of the program code with comprehensive instructions on installation and usage.</a:t>
            </a:r>
            <a:endParaRPr lang="en-US" sz="200" b="0" dirty="0">
              <a:effectLst/>
            </a:endParaRPr>
          </a:p>
          <a:p>
            <a:pPr rtl="0">
              <a:spcBef>
                <a:spcPts val="0"/>
              </a:spcBef>
              <a:spcAft>
                <a:spcPts val="0"/>
              </a:spcAft>
            </a:pPr>
            <a:r>
              <a:rPr lang="en-US" sz="500" b="0" i="0" u="none" strike="noStrike" dirty="0">
                <a:solidFill>
                  <a:srgbClr val="000000"/>
                </a:solidFill>
                <a:effectLst/>
                <a:latin typeface="Arial" panose="020B0604020202020204" pitchFamily="34" charset="0"/>
              </a:rPr>
              <a:t>Deliverable 2: An in-depth analysis report of the final testing phase, highlighting improvements made during tuning, with detailed performance metrics.</a:t>
            </a:r>
            <a:endParaRPr lang="en-US" sz="200" b="0" dirty="0">
              <a:effectLst/>
            </a:endParaRPr>
          </a:p>
          <a:p>
            <a:pPr rtl="0">
              <a:spcBef>
                <a:spcPts val="0"/>
              </a:spcBef>
              <a:spcAft>
                <a:spcPts val="0"/>
              </a:spcAft>
            </a:pPr>
            <a:br>
              <a:rPr lang="en-US" sz="200" b="0" dirty="0">
                <a:effectLst/>
              </a:rPr>
            </a:br>
            <a:r>
              <a:rPr lang="en-US" sz="500" b="1" i="0" u="none" strike="noStrike" dirty="0">
                <a:solidFill>
                  <a:srgbClr val="000000"/>
                </a:solidFill>
                <a:effectLst/>
                <a:latin typeface="Arial" panose="020B0604020202020204" pitchFamily="34" charset="0"/>
              </a:rPr>
              <a:t>Apr 24: Project Summary and Report Writing</a:t>
            </a:r>
            <a:endParaRPr lang="en-US" sz="200" b="0" dirty="0">
              <a:effectLst/>
            </a:endParaRPr>
          </a:p>
          <a:p>
            <a:pPr rtl="0">
              <a:spcBef>
                <a:spcPts val="0"/>
              </a:spcBef>
              <a:spcAft>
                <a:spcPts val="0"/>
              </a:spcAft>
            </a:pPr>
            <a:r>
              <a:rPr lang="en-US" sz="500" b="0" i="0" u="none" strike="noStrike" dirty="0">
                <a:solidFill>
                  <a:srgbClr val="000000"/>
                </a:solidFill>
                <a:effectLst/>
                <a:latin typeface="Arial" panose="020B0604020202020204" pitchFamily="34" charset="0"/>
              </a:rPr>
              <a:t>Deliverable 1: A comprehensive final presentation capturing the entire research project effort, including methodologies, findings, analysis, and conclusions.</a:t>
            </a:r>
            <a:endParaRPr lang="en-US" sz="200" b="0" dirty="0">
              <a:effectLst/>
            </a:endParaRPr>
          </a:p>
          <a:p>
            <a:pPr rtl="0">
              <a:spcBef>
                <a:spcPts val="0"/>
              </a:spcBef>
              <a:spcAft>
                <a:spcPts val="0"/>
              </a:spcAft>
            </a:pPr>
            <a:r>
              <a:rPr lang="en-US" sz="500" b="0" i="0" u="none" strike="noStrike" dirty="0">
                <a:solidFill>
                  <a:srgbClr val="000000"/>
                </a:solidFill>
                <a:effectLst/>
                <a:latin typeface="Arial" panose="020B0604020202020204" pitchFamily="34" charset="0"/>
              </a:rPr>
              <a:t>Deliverable 2: A </a:t>
            </a:r>
            <a:r>
              <a:rPr lang="en-US" sz="500" b="0" i="0" u="none" strike="noStrike" dirty="0" err="1">
                <a:solidFill>
                  <a:srgbClr val="000000"/>
                </a:solidFill>
                <a:effectLst/>
                <a:latin typeface="Arial" panose="020B0604020202020204" pitchFamily="34" charset="0"/>
              </a:rPr>
              <a:t>github</a:t>
            </a:r>
            <a:r>
              <a:rPr lang="en-US" sz="500" b="0" i="0" u="none" strike="noStrike" dirty="0">
                <a:solidFill>
                  <a:srgbClr val="000000"/>
                </a:solidFill>
                <a:effectLst/>
                <a:latin typeface="Arial" panose="020B0604020202020204" pitchFamily="34" charset="0"/>
              </a:rPr>
              <a:t> repo summarizing the project</a:t>
            </a:r>
            <a:endParaRPr lang="en-US" sz="200" b="0" dirty="0">
              <a:effectLst/>
            </a:endParaRPr>
          </a:p>
          <a:p>
            <a:br>
              <a:rPr lang="en-US" sz="1100" dirty="0"/>
            </a:br>
            <a:br>
              <a:rPr lang="en-US" sz="1000" dirty="0"/>
            </a:br>
            <a:endParaRPr lang="en-US" sz="200" b="0" dirty="0">
              <a:effectLst/>
            </a:endParaRPr>
          </a:p>
          <a:p>
            <a:br>
              <a:rPr lang="en-US" sz="1100" dirty="0"/>
            </a:br>
            <a:endParaRPr lang="en-US" sz="1000" dirty="0">
              <a:solidFill>
                <a:schemeClr val="dk2"/>
              </a:solidFill>
            </a:endParaRPr>
          </a:p>
          <a:p>
            <a:br>
              <a:rPr lang="en-US" sz="2000" dirty="0"/>
            </a:br>
            <a:endParaRPr lang="en-US" sz="1600" dirty="0">
              <a:solidFill>
                <a:schemeClr val="dk2"/>
              </a:solidFill>
            </a:endParaRPr>
          </a:p>
        </p:txBody>
      </p:sp>
      <p:pic>
        <p:nvPicPr>
          <p:cNvPr id="211" name="Google Shape;211;p34"/>
          <p:cNvPicPr preferRelativeResize="0"/>
          <p:nvPr/>
        </p:nvPicPr>
        <p:blipFill>
          <a:blip r:embed="rId3">
            <a:alphaModFix/>
          </a:blip>
          <a:stretch>
            <a:fillRect/>
          </a:stretch>
        </p:blipFill>
        <p:spPr>
          <a:xfrm>
            <a:off x="365370" y="4229287"/>
            <a:ext cx="1153250" cy="883464"/>
          </a:xfrm>
          <a:prstGeom prst="rect">
            <a:avLst/>
          </a:prstGeom>
          <a:noFill/>
          <a:ln>
            <a:noFill/>
          </a:ln>
        </p:spPr>
      </p:pic>
      <p:pic>
        <p:nvPicPr>
          <p:cNvPr id="212" name="Google Shape;212;p34"/>
          <p:cNvPicPr preferRelativeResize="0"/>
          <p:nvPr/>
        </p:nvPicPr>
        <p:blipFill>
          <a:blip r:embed="rId4">
            <a:alphaModFix/>
          </a:blip>
          <a:stretch>
            <a:fillRect/>
          </a:stretch>
        </p:blipFill>
        <p:spPr>
          <a:xfrm>
            <a:off x="365370" y="3486762"/>
            <a:ext cx="1153250" cy="742524"/>
          </a:xfrm>
          <a:prstGeom prst="rect">
            <a:avLst/>
          </a:prstGeom>
          <a:noFill/>
          <a:ln>
            <a:noFill/>
          </a:ln>
        </p:spPr>
      </p:pic>
      <p:pic>
        <p:nvPicPr>
          <p:cNvPr id="3" name="Google Shape;160;p28">
            <a:extLst>
              <a:ext uri="{FF2B5EF4-FFF2-40B4-BE49-F238E27FC236}">
                <a16:creationId xmlns:a16="http://schemas.microsoft.com/office/drawing/2014/main" id="{7D474DE9-67E2-2B34-EBF3-EA4C27B9BCBC}"/>
              </a:ext>
            </a:extLst>
          </p:cNvPr>
          <p:cNvPicPr preferRelativeResize="0"/>
          <p:nvPr/>
        </p:nvPicPr>
        <p:blipFill>
          <a:blip r:embed="rId5">
            <a:alphaModFix/>
          </a:blip>
          <a:stretch>
            <a:fillRect/>
          </a:stretch>
        </p:blipFill>
        <p:spPr>
          <a:xfrm>
            <a:off x="1991575" y="2934624"/>
            <a:ext cx="2472240" cy="212455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bother evaluating video streaming?</a:t>
            </a:r>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Video accounts for most amount of traffic in the internet</a:t>
            </a:r>
            <a:endParaRPr b="1"/>
          </a:p>
          <a:p>
            <a:pPr marL="457200" lvl="0" indent="-342900" algn="l" rtl="0">
              <a:spcBef>
                <a:spcPts val="0"/>
              </a:spcBef>
              <a:spcAft>
                <a:spcPts val="0"/>
              </a:spcAft>
              <a:buSzPts val="1800"/>
              <a:buChar char="●"/>
            </a:pPr>
            <a:r>
              <a:rPr lang="en" b="1"/>
              <a:t>Who cares about video streaming performance?</a:t>
            </a:r>
            <a:endParaRPr b="1"/>
          </a:p>
          <a:p>
            <a:pPr marL="914400" lvl="0" indent="-342900" algn="l" rtl="0">
              <a:spcBef>
                <a:spcPts val="0"/>
              </a:spcBef>
              <a:spcAft>
                <a:spcPts val="0"/>
              </a:spcAft>
              <a:buSzPts val="1800"/>
              <a:buAutoNum type="arabicPeriod"/>
            </a:pPr>
            <a:r>
              <a:rPr lang="en"/>
              <a:t>Home users</a:t>
            </a:r>
            <a:endParaRPr/>
          </a:p>
          <a:p>
            <a:pPr marL="914400" lvl="0" indent="-342900" algn="l" rtl="0">
              <a:spcBef>
                <a:spcPts val="0"/>
              </a:spcBef>
              <a:spcAft>
                <a:spcPts val="0"/>
              </a:spcAft>
              <a:buSzPts val="1800"/>
              <a:buAutoNum type="arabicPeriod"/>
            </a:pPr>
            <a:r>
              <a:rPr lang="en"/>
              <a:t>ISPs</a:t>
            </a:r>
            <a:endParaRPr/>
          </a:p>
          <a:p>
            <a:pPr marL="914400" lvl="0" indent="-342900" algn="l" rtl="0">
              <a:spcBef>
                <a:spcPts val="0"/>
              </a:spcBef>
              <a:spcAft>
                <a:spcPts val="0"/>
              </a:spcAft>
              <a:buSzPts val="1800"/>
              <a:buAutoNum type="arabicPeriod"/>
            </a:pPr>
            <a:r>
              <a:rPr lang="en"/>
              <a:t>Regulators</a:t>
            </a:r>
            <a:endParaRPr/>
          </a:p>
          <a:p>
            <a:pPr marL="914400" lvl="0" indent="-342900" algn="l" rtl="0">
              <a:spcBef>
                <a:spcPts val="0"/>
              </a:spcBef>
              <a:spcAft>
                <a:spcPts val="0"/>
              </a:spcAft>
              <a:buSzPts val="1800"/>
              <a:buAutoNum type="arabicPeriod"/>
            </a:pPr>
            <a:r>
              <a:rPr lang="en"/>
              <a:t>I CARE</a:t>
            </a:r>
            <a:endParaRPr/>
          </a:p>
          <a:p>
            <a:pPr marL="457200" lvl="0" indent="0" algn="l" rtl="0">
              <a:spcBef>
                <a:spcPts val="1200"/>
              </a:spcBef>
              <a:spcAft>
                <a:spcPts val="1200"/>
              </a:spcAft>
              <a:buNone/>
            </a:pPr>
            <a:endParaRPr/>
          </a:p>
        </p:txBody>
      </p:sp>
      <p:pic>
        <p:nvPicPr>
          <p:cNvPr id="67" name="Google Shape;67;p15"/>
          <p:cNvPicPr preferRelativeResize="0"/>
          <p:nvPr/>
        </p:nvPicPr>
        <p:blipFill>
          <a:blip r:embed="rId3">
            <a:alphaModFix/>
          </a:blip>
          <a:stretch>
            <a:fillRect/>
          </a:stretch>
        </p:blipFill>
        <p:spPr>
          <a:xfrm>
            <a:off x="6647325" y="2322425"/>
            <a:ext cx="2438400" cy="2762250"/>
          </a:xfrm>
          <a:prstGeom prst="rect">
            <a:avLst/>
          </a:prstGeom>
          <a:noFill/>
          <a:ln>
            <a:noFill/>
          </a:ln>
        </p:spPr>
      </p:pic>
      <p:pic>
        <p:nvPicPr>
          <p:cNvPr id="68" name="Google Shape;68;p15"/>
          <p:cNvPicPr preferRelativeResize="0"/>
          <p:nvPr/>
        </p:nvPicPr>
        <p:blipFill rotWithShape="1">
          <a:blip r:embed="rId4">
            <a:alphaModFix/>
          </a:blip>
          <a:srcRect l="-6440" r="6439"/>
          <a:stretch/>
        </p:blipFill>
        <p:spPr>
          <a:xfrm>
            <a:off x="4015050" y="3092848"/>
            <a:ext cx="2510124" cy="1221400"/>
          </a:xfrm>
          <a:prstGeom prst="rect">
            <a:avLst/>
          </a:prstGeom>
          <a:noFill/>
          <a:ln>
            <a:noFill/>
          </a:ln>
        </p:spPr>
      </p:pic>
      <p:pic>
        <p:nvPicPr>
          <p:cNvPr id="69" name="Google Shape;69;p15"/>
          <p:cNvPicPr preferRelativeResize="0"/>
          <p:nvPr/>
        </p:nvPicPr>
        <p:blipFill>
          <a:blip r:embed="rId5">
            <a:alphaModFix/>
          </a:blip>
          <a:stretch>
            <a:fillRect/>
          </a:stretch>
        </p:blipFill>
        <p:spPr>
          <a:xfrm>
            <a:off x="527926" y="3092849"/>
            <a:ext cx="3703400" cy="2080724"/>
          </a:xfrm>
          <a:prstGeom prst="rect">
            <a:avLst/>
          </a:prstGeom>
          <a:noFill/>
          <a:ln>
            <a:noFill/>
          </a:ln>
        </p:spPr>
      </p:pic>
      <p:pic>
        <p:nvPicPr>
          <p:cNvPr id="70" name="Google Shape;70;p15"/>
          <p:cNvPicPr preferRelativeResize="0"/>
          <p:nvPr/>
        </p:nvPicPr>
        <p:blipFill>
          <a:blip r:embed="rId6">
            <a:alphaModFix/>
          </a:blip>
          <a:stretch>
            <a:fillRect/>
          </a:stretch>
        </p:blipFill>
        <p:spPr>
          <a:xfrm>
            <a:off x="4353475" y="4171950"/>
            <a:ext cx="2171700" cy="971550"/>
          </a:xfrm>
          <a:prstGeom prst="rect">
            <a:avLst/>
          </a:prstGeom>
          <a:noFill/>
          <a:ln>
            <a:noFill/>
          </a:ln>
        </p:spPr>
      </p:pic>
      <p:pic>
        <p:nvPicPr>
          <p:cNvPr id="71" name="Google Shape;71;p15"/>
          <p:cNvPicPr preferRelativeResize="0"/>
          <p:nvPr/>
        </p:nvPicPr>
        <p:blipFill>
          <a:blip r:embed="rId7">
            <a:alphaModFix/>
          </a:blip>
          <a:stretch>
            <a:fillRect/>
          </a:stretch>
        </p:blipFill>
        <p:spPr>
          <a:xfrm>
            <a:off x="7046750" y="818025"/>
            <a:ext cx="2038975" cy="14595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DASH video streaming</a:t>
            </a:r>
            <a:endParaRPr/>
          </a:p>
        </p:txBody>
      </p:sp>
      <p:sp>
        <p:nvSpPr>
          <p:cNvPr id="77" name="Google Shape;7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Dynamic Adaptive Streaming over HTTP</a:t>
            </a:r>
            <a:endParaRPr/>
          </a:p>
          <a:p>
            <a:pPr marL="457200" lvl="0" indent="-342900" algn="l" rtl="0">
              <a:spcBef>
                <a:spcPts val="0"/>
              </a:spcBef>
              <a:spcAft>
                <a:spcPts val="0"/>
              </a:spcAft>
              <a:buSzPts val="1800"/>
              <a:buChar char="●"/>
            </a:pPr>
            <a:r>
              <a:rPr lang="en"/>
              <a:t>Encoder</a:t>
            </a:r>
            <a:endParaRPr/>
          </a:p>
          <a:p>
            <a:pPr marL="457200" lvl="0" indent="-342900" algn="l" rtl="0">
              <a:spcBef>
                <a:spcPts val="0"/>
              </a:spcBef>
              <a:spcAft>
                <a:spcPts val="0"/>
              </a:spcAft>
              <a:buSzPts val="1800"/>
              <a:buChar char="●"/>
            </a:pPr>
            <a:r>
              <a:rPr lang="en"/>
              <a:t>Split each quality level into segments</a:t>
            </a:r>
            <a:endParaRPr/>
          </a:p>
          <a:p>
            <a:pPr marL="914400" lvl="1" indent="-317500" algn="l" rtl="0">
              <a:spcBef>
                <a:spcPts val="0"/>
              </a:spcBef>
              <a:spcAft>
                <a:spcPts val="0"/>
              </a:spcAft>
              <a:buSzPts val="1400"/>
              <a:buChar char="○"/>
            </a:pPr>
            <a:r>
              <a:rPr lang="en"/>
              <a:t>2-4s</a:t>
            </a:r>
            <a:endParaRPr/>
          </a:p>
        </p:txBody>
      </p:sp>
      <p:pic>
        <p:nvPicPr>
          <p:cNvPr id="78" name="Google Shape;78;p16"/>
          <p:cNvPicPr preferRelativeResize="0"/>
          <p:nvPr/>
        </p:nvPicPr>
        <p:blipFill>
          <a:blip r:embed="rId3">
            <a:alphaModFix/>
          </a:blip>
          <a:stretch>
            <a:fillRect/>
          </a:stretch>
        </p:blipFill>
        <p:spPr>
          <a:xfrm>
            <a:off x="5062976" y="1253425"/>
            <a:ext cx="3984776" cy="2995250"/>
          </a:xfrm>
          <a:prstGeom prst="rect">
            <a:avLst/>
          </a:prstGeom>
          <a:noFill/>
          <a:ln>
            <a:noFill/>
          </a:ln>
        </p:spPr>
      </p:pic>
      <p:pic>
        <p:nvPicPr>
          <p:cNvPr id="79" name="Google Shape;79;p16"/>
          <p:cNvPicPr preferRelativeResize="0"/>
          <p:nvPr/>
        </p:nvPicPr>
        <p:blipFill>
          <a:blip r:embed="rId4">
            <a:alphaModFix/>
          </a:blip>
          <a:stretch>
            <a:fillRect/>
          </a:stretch>
        </p:blipFill>
        <p:spPr>
          <a:xfrm>
            <a:off x="911125" y="2663875"/>
            <a:ext cx="2865250" cy="2237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Adapt to changing condition</a:t>
            </a:r>
            <a:endParaRPr/>
          </a:p>
        </p:txBody>
      </p:sp>
      <p:sp>
        <p:nvSpPr>
          <p:cNvPr id="85" name="Google Shape;85;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6" name="Google Shape;86;p17"/>
          <p:cNvPicPr preferRelativeResize="0"/>
          <p:nvPr/>
        </p:nvPicPr>
        <p:blipFill>
          <a:blip r:embed="rId3">
            <a:alphaModFix/>
          </a:blip>
          <a:stretch>
            <a:fillRect/>
          </a:stretch>
        </p:blipFill>
        <p:spPr>
          <a:xfrm>
            <a:off x="265041" y="1152475"/>
            <a:ext cx="8613908" cy="3287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Good, but when come to encryption…</a:t>
            </a:r>
            <a:endParaRPr/>
          </a:p>
        </p:txBody>
      </p:sp>
      <p:sp>
        <p:nvSpPr>
          <p:cNvPr id="92" name="Google Shape;92;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3" name="Google Shape;93;p18"/>
          <p:cNvPicPr preferRelativeResize="0"/>
          <p:nvPr/>
        </p:nvPicPr>
        <p:blipFill>
          <a:blip r:embed="rId3">
            <a:alphaModFix/>
          </a:blip>
          <a:stretch>
            <a:fillRect/>
          </a:stretch>
        </p:blipFill>
        <p:spPr>
          <a:xfrm>
            <a:off x="0" y="1173082"/>
            <a:ext cx="9144001" cy="3375187"/>
          </a:xfrm>
          <a:prstGeom prst="rect">
            <a:avLst/>
          </a:prstGeom>
          <a:noFill/>
          <a:ln>
            <a:noFill/>
          </a:ln>
        </p:spPr>
      </p:pic>
      <p:pic>
        <p:nvPicPr>
          <p:cNvPr id="94" name="Google Shape;94;p18"/>
          <p:cNvPicPr preferRelativeResize="0"/>
          <p:nvPr/>
        </p:nvPicPr>
        <p:blipFill>
          <a:blip r:embed="rId4">
            <a:alphaModFix/>
          </a:blip>
          <a:stretch>
            <a:fillRect/>
          </a:stretch>
        </p:blipFill>
        <p:spPr>
          <a:xfrm>
            <a:off x="3422375" y="1547600"/>
            <a:ext cx="2963550" cy="33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Infer video resolution from encrypted packets</a:t>
            </a:r>
            <a:endParaRPr/>
          </a:p>
        </p:txBody>
      </p:sp>
      <p:sp>
        <p:nvSpPr>
          <p:cNvPr id="100" name="Google Shape;100;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Why</a:t>
            </a:r>
            <a:endParaRPr/>
          </a:p>
          <a:p>
            <a:pPr marL="0" lvl="0" indent="0" algn="l" rtl="0">
              <a:spcBef>
                <a:spcPts val="0"/>
              </a:spcBef>
              <a:spcAft>
                <a:spcPts val="0"/>
              </a:spcAft>
              <a:buNone/>
            </a:pPr>
            <a:endParaRPr/>
          </a:p>
          <a:p>
            <a:pPr marL="914400" lvl="1" indent="-317500" algn="l" rtl="0">
              <a:spcBef>
                <a:spcPts val="1200"/>
              </a:spcBef>
              <a:spcAft>
                <a:spcPts val="0"/>
              </a:spcAft>
              <a:buSzPts val="1400"/>
              <a:buChar char="-"/>
            </a:pPr>
            <a:r>
              <a:rPr lang="en"/>
              <a:t>Easy for network management &amp; troubleshooting</a:t>
            </a:r>
            <a:endParaRPr/>
          </a:p>
          <a:p>
            <a:pPr marL="914400" lvl="0" indent="0" algn="l" rtl="0">
              <a:spcBef>
                <a:spcPts val="0"/>
              </a:spcBef>
              <a:spcAft>
                <a:spcPts val="0"/>
              </a:spcAft>
              <a:buNone/>
            </a:pPr>
            <a:endParaRPr/>
          </a:p>
          <a:p>
            <a:pPr marL="914400" lvl="1" indent="-317500" algn="l" rtl="0">
              <a:spcBef>
                <a:spcPts val="0"/>
              </a:spcBef>
              <a:spcAft>
                <a:spcPts val="0"/>
              </a:spcAft>
              <a:buSzPts val="1400"/>
              <a:buChar char="-"/>
            </a:pPr>
            <a:r>
              <a:rPr lang="en"/>
              <a:t>Necessary for user privacy</a:t>
            </a:r>
            <a:endParaRPr/>
          </a:p>
          <a:p>
            <a:pPr marL="914400" lvl="0" indent="0" algn="l" rtl="0">
              <a:lnSpc>
                <a:spcPct val="115000"/>
              </a:lnSpc>
              <a:spcBef>
                <a:spcPts val="0"/>
              </a:spcBef>
              <a:spcAft>
                <a:spcPts val="0"/>
              </a:spcAft>
              <a:buNone/>
            </a:pPr>
            <a:endParaRPr/>
          </a:p>
          <a:p>
            <a:pPr marL="914400" lvl="1" indent="-317500" algn="l" rtl="0">
              <a:spcBef>
                <a:spcPts val="0"/>
              </a:spcBef>
              <a:spcAft>
                <a:spcPts val="0"/>
              </a:spcAft>
              <a:buSzPts val="1400"/>
              <a:buChar char="-"/>
            </a:pPr>
            <a:r>
              <a:rPr lang="en"/>
              <a:t>Crucial for cybersecurity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Build resolution inference models for ENCRYPTED video traffic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 layer features are </a:t>
            </a:r>
            <a:r>
              <a:rPr lang="en" b="1"/>
              <a:t>Encrypted</a:t>
            </a:r>
            <a:endParaRPr b="1"/>
          </a:p>
        </p:txBody>
      </p:sp>
      <p:pic>
        <p:nvPicPr>
          <p:cNvPr id="111" name="Google Shape;111;p21"/>
          <p:cNvPicPr preferRelativeResize="0"/>
          <p:nvPr/>
        </p:nvPicPr>
        <p:blipFill>
          <a:blip r:embed="rId3">
            <a:alphaModFix/>
          </a:blip>
          <a:stretch>
            <a:fillRect/>
          </a:stretch>
        </p:blipFill>
        <p:spPr>
          <a:xfrm>
            <a:off x="733425" y="1511675"/>
            <a:ext cx="7677150" cy="685800"/>
          </a:xfrm>
          <a:prstGeom prst="rect">
            <a:avLst/>
          </a:prstGeom>
          <a:noFill/>
          <a:ln>
            <a:noFill/>
          </a:ln>
        </p:spPr>
      </p:pic>
      <p:sp>
        <p:nvSpPr>
          <p:cNvPr id="112" name="Google Shape;112;p21"/>
          <p:cNvSpPr txBox="1"/>
          <p:nvPr/>
        </p:nvSpPr>
        <p:spPr>
          <a:xfrm>
            <a:off x="470650" y="2599775"/>
            <a:ext cx="7622700" cy="10158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2"/>
              </a:buClr>
              <a:buSzPts val="1800"/>
              <a:buChar char="●"/>
            </a:pPr>
            <a:r>
              <a:rPr lang="en" sz="1800">
                <a:solidFill>
                  <a:schemeClr val="dk2"/>
                </a:solidFill>
              </a:rPr>
              <a:t>How to extract necessary information to infer Quality/Resolution?</a:t>
            </a:r>
            <a:endParaRPr sz="1800">
              <a:solidFill>
                <a:schemeClr val="dk2"/>
              </a:solidFill>
            </a:endParaRPr>
          </a:p>
          <a:p>
            <a:pPr marL="457200" lvl="0" indent="0" algn="l" rtl="0">
              <a:spcBef>
                <a:spcPts val="0"/>
              </a:spcBef>
              <a:spcAft>
                <a:spcPts val="0"/>
              </a:spcAft>
              <a:buNone/>
            </a:pPr>
            <a:endParaRPr sz="1800">
              <a:solidFill>
                <a:schemeClr val="dk2"/>
              </a:solidFill>
            </a:endParaRPr>
          </a:p>
          <a:p>
            <a:pPr marL="0" lvl="0" indent="0" algn="l" rtl="0">
              <a:spcBef>
                <a:spcPts val="0"/>
              </a:spcBef>
              <a:spcAft>
                <a:spcPts val="0"/>
              </a:spcAft>
              <a:buNone/>
            </a:pPr>
            <a:endParaRPr sz="1800">
              <a:solidFill>
                <a:schemeClr val="dk2"/>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3324</Words>
  <Application>Microsoft Office PowerPoint</Application>
  <PresentationFormat>On-screen Show (16:9)</PresentationFormat>
  <Paragraphs>287</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Fira Code</vt:lpstr>
      <vt:lpstr>Arial</vt:lpstr>
      <vt:lpstr>Simple Light</vt:lpstr>
      <vt:lpstr>Infer Video Resolution from  Encrypted Youtube Traffic</vt:lpstr>
      <vt:lpstr>Introduction: Network Inference?</vt:lpstr>
      <vt:lpstr>Why bother evaluating video streaming?</vt:lpstr>
      <vt:lpstr>Example: DASH video streaming</vt:lpstr>
      <vt:lpstr>Adapt to changing condition</vt:lpstr>
      <vt:lpstr>Good, but when come to encryption…</vt:lpstr>
      <vt:lpstr>Infer video resolution from encrypted packets</vt:lpstr>
      <vt:lpstr>Build resolution inference models for ENCRYPTED video traffic</vt:lpstr>
      <vt:lpstr>Application layer features are Encrypted</vt:lpstr>
      <vt:lpstr>Inspiration: Segment Estimation instead of Actual Content</vt:lpstr>
      <vt:lpstr>Goal &amp; Features</vt:lpstr>
      <vt:lpstr>Dataset</vt:lpstr>
      <vt:lpstr>ML Pipeline Overview</vt:lpstr>
      <vt:lpstr>Data Processing: Initial Traffic Analysis for verification</vt:lpstr>
      <vt:lpstr>Network + Transport Features Selection</vt:lpstr>
      <vt:lpstr>Appendix</vt:lpstr>
      <vt:lpstr>Questions for training a model</vt:lpstr>
      <vt:lpstr>Model Training</vt:lpstr>
      <vt:lpstr>Model Training &amp; Evaluation (Target: Resolution)</vt:lpstr>
      <vt:lpstr>TODO List and Future Work</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Infer Video Resolution from  Encrypted Youtube Traffic</dc:title>
  <cp:lastModifiedBy>Qianyou Wang</cp:lastModifiedBy>
  <cp:revision>2</cp:revision>
  <dcterms:modified xsi:type="dcterms:W3CDTF">2024-05-07T05:24:03Z</dcterms:modified>
</cp:coreProperties>
</file>