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8"/>
  </p:notesMasterIdLst>
  <p:handoutMasterIdLst>
    <p:handoutMasterId r:id="rId89"/>
  </p:handoutMasterIdLst>
  <p:sldIdLst>
    <p:sldId id="257" r:id="rId2"/>
    <p:sldId id="258" r:id="rId3"/>
    <p:sldId id="377" r:id="rId4"/>
    <p:sldId id="378" r:id="rId5"/>
    <p:sldId id="379" r:id="rId6"/>
    <p:sldId id="382" r:id="rId7"/>
    <p:sldId id="380" r:id="rId8"/>
    <p:sldId id="381" r:id="rId9"/>
    <p:sldId id="383" r:id="rId10"/>
    <p:sldId id="288" r:id="rId11"/>
    <p:sldId id="277" r:id="rId12"/>
    <p:sldId id="273" r:id="rId13"/>
    <p:sldId id="398" r:id="rId14"/>
    <p:sldId id="295" r:id="rId15"/>
    <p:sldId id="397" r:id="rId16"/>
    <p:sldId id="399" r:id="rId17"/>
    <p:sldId id="400" r:id="rId18"/>
    <p:sldId id="402" r:id="rId19"/>
    <p:sldId id="401" r:id="rId20"/>
    <p:sldId id="375" r:id="rId21"/>
    <p:sldId id="384" r:id="rId22"/>
    <p:sldId id="385" r:id="rId23"/>
    <p:sldId id="386" r:id="rId24"/>
    <p:sldId id="390" r:id="rId25"/>
    <p:sldId id="431" r:id="rId26"/>
    <p:sldId id="391" r:id="rId27"/>
    <p:sldId id="297" r:id="rId28"/>
    <p:sldId id="469" r:id="rId29"/>
    <p:sldId id="392" r:id="rId30"/>
    <p:sldId id="470" r:id="rId31"/>
    <p:sldId id="471" r:id="rId32"/>
    <p:sldId id="393" r:id="rId33"/>
    <p:sldId id="394" r:id="rId34"/>
    <p:sldId id="395" r:id="rId35"/>
    <p:sldId id="472" r:id="rId36"/>
    <p:sldId id="396" r:id="rId37"/>
    <p:sldId id="473" r:id="rId38"/>
    <p:sldId id="468" r:id="rId39"/>
    <p:sldId id="305" r:id="rId40"/>
    <p:sldId id="451" r:id="rId41"/>
    <p:sldId id="452" r:id="rId42"/>
    <p:sldId id="453" r:id="rId43"/>
    <p:sldId id="454" r:id="rId44"/>
    <p:sldId id="455" r:id="rId45"/>
    <p:sldId id="456" r:id="rId46"/>
    <p:sldId id="457" r:id="rId47"/>
    <p:sldId id="404" r:id="rId48"/>
    <p:sldId id="405" r:id="rId49"/>
    <p:sldId id="406" r:id="rId50"/>
    <p:sldId id="407" r:id="rId51"/>
    <p:sldId id="408" r:id="rId52"/>
    <p:sldId id="409" r:id="rId53"/>
    <p:sldId id="410" r:id="rId54"/>
    <p:sldId id="411" r:id="rId55"/>
    <p:sldId id="412" r:id="rId56"/>
    <p:sldId id="432" r:id="rId57"/>
    <p:sldId id="413" r:id="rId58"/>
    <p:sldId id="414" r:id="rId59"/>
    <p:sldId id="441" r:id="rId60"/>
    <p:sldId id="417" r:id="rId61"/>
    <p:sldId id="439" r:id="rId62"/>
    <p:sldId id="442" r:id="rId63"/>
    <p:sldId id="418" r:id="rId64"/>
    <p:sldId id="308" r:id="rId65"/>
    <p:sldId id="324" r:id="rId66"/>
    <p:sldId id="371" r:id="rId67"/>
    <p:sldId id="372" r:id="rId68"/>
    <p:sldId id="434" r:id="rId69"/>
    <p:sldId id="325" r:id="rId70"/>
    <p:sldId id="368" r:id="rId71"/>
    <p:sldId id="447" r:id="rId72"/>
    <p:sldId id="438" r:id="rId73"/>
    <p:sldId id="435" r:id="rId74"/>
    <p:sldId id="436" r:id="rId75"/>
    <p:sldId id="458" r:id="rId76"/>
    <p:sldId id="459" r:id="rId77"/>
    <p:sldId id="460" r:id="rId78"/>
    <p:sldId id="474" r:id="rId79"/>
    <p:sldId id="461" r:id="rId80"/>
    <p:sldId id="475" r:id="rId81"/>
    <p:sldId id="462" r:id="rId82"/>
    <p:sldId id="463" r:id="rId83"/>
    <p:sldId id="464" r:id="rId84"/>
    <p:sldId id="465" r:id="rId85"/>
    <p:sldId id="466" r:id="rId86"/>
    <p:sldId id="467" r:id="rId87"/>
  </p:sldIdLst>
  <p:sldSz cx="9906000" cy="6858000" type="A4"/>
  <p:notesSz cx="6858000" cy="9144000"/>
  <p:kinsoku lang="zh-CN" invalStChars="!),.:;?]}、。—ˇ¨〃々～‖…’”〕〉》」』〗】∶！＂＇），．：；？］｀｜｝·" invalEndChars="([{‘“〔〈《「『〖【（［｛．·"/>
  <p:defaultTextStyle>
    <a:defPPr>
      <a:defRPr lang="en-US"/>
    </a:defPPr>
    <a:lvl1pPr algn="ctr" rtl="0" eaLnBrk="0" fontAlgn="base" hangingPunct="0">
      <a:spcBef>
        <a:spcPct val="0"/>
      </a:spcBef>
      <a:spcAft>
        <a:spcPct val="0"/>
      </a:spcAft>
      <a:defRPr sz="2400" kern="1200">
        <a:solidFill>
          <a:schemeClr val="tx1"/>
        </a:solidFill>
        <a:latin typeface="Arial" charset="0"/>
        <a:ea typeface="宋体" pitchFamily="2" charset="-122"/>
        <a:cs typeface="+mn-cs"/>
      </a:defRPr>
    </a:lvl1pPr>
    <a:lvl2pPr marL="457200" algn="ctr" rtl="0" eaLnBrk="0" fontAlgn="base" hangingPunct="0">
      <a:spcBef>
        <a:spcPct val="0"/>
      </a:spcBef>
      <a:spcAft>
        <a:spcPct val="0"/>
      </a:spcAft>
      <a:defRPr sz="2400" kern="1200">
        <a:solidFill>
          <a:schemeClr val="tx1"/>
        </a:solidFill>
        <a:latin typeface="Arial" charset="0"/>
        <a:ea typeface="宋体" pitchFamily="2" charset="-122"/>
        <a:cs typeface="+mn-cs"/>
      </a:defRPr>
    </a:lvl2pPr>
    <a:lvl3pPr marL="914400" algn="ctr" rtl="0" eaLnBrk="0" fontAlgn="base" hangingPunct="0">
      <a:spcBef>
        <a:spcPct val="0"/>
      </a:spcBef>
      <a:spcAft>
        <a:spcPct val="0"/>
      </a:spcAft>
      <a:defRPr sz="2400" kern="1200">
        <a:solidFill>
          <a:schemeClr val="tx1"/>
        </a:solidFill>
        <a:latin typeface="Arial" charset="0"/>
        <a:ea typeface="宋体" pitchFamily="2" charset="-122"/>
        <a:cs typeface="+mn-cs"/>
      </a:defRPr>
    </a:lvl3pPr>
    <a:lvl4pPr marL="1371600" algn="ctr" rtl="0" eaLnBrk="0" fontAlgn="base" hangingPunct="0">
      <a:spcBef>
        <a:spcPct val="0"/>
      </a:spcBef>
      <a:spcAft>
        <a:spcPct val="0"/>
      </a:spcAft>
      <a:defRPr sz="2400" kern="1200">
        <a:solidFill>
          <a:schemeClr val="tx1"/>
        </a:solidFill>
        <a:latin typeface="Arial" charset="0"/>
        <a:ea typeface="宋体" pitchFamily="2" charset="-122"/>
        <a:cs typeface="+mn-cs"/>
      </a:defRPr>
    </a:lvl4pPr>
    <a:lvl5pPr marL="1828800" algn="ctr" rtl="0" eaLnBrk="0" fontAlgn="base" hangingPunct="0">
      <a:spcBef>
        <a:spcPct val="0"/>
      </a:spcBef>
      <a:spcAft>
        <a:spcPct val="0"/>
      </a:spcAft>
      <a:defRPr sz="2400" kern="1200">
        <a:solidFill>
          <a:schemeClr val="tx1"/>
        </a:solidFill>
        <a:latin typeface="Arial" charset="0"/>
        <a:ea typeface="宋体" pitchFamily="2" charset="-122"/>
        <a:cs typeface="+mn-cs"/>
      </a:defRPr>
    </a:lvl5pPr>
    <a:lvl6pPr marL="2286000" algn="l" defTabSz="914400" rtl="0" eaLnBrk="1" latinLnBrk="0" hangingPunct="1">
      <a:defRPr sz="2400" kern="1200">
        <a:solidFill>
          <a:schemeClr val="tx1"/>
        </a:solidFill>
        <a:latin typeface="Arial" charset="0"/>
        <a:ea typeface="宋体" pitchFamily="2" charset="-122"/>
        <a:cs typeface="+mn-cs"/>
      </a:defRPr>
    </a:lvl6pPr>
    <a:lvl7pPr marL="2743200" algn="l" defTabSz="914400" rtl="0" eaLnBrk="1" latinLnBrk="0" hangingPunct="1">
      <a:defRPr sz="2400" kern="1200">
        <a:solidFill>
          <a:schemeClr val="tx1"/>
        </a:solidFill>
        <a:latin typeface="Arial" charset="0"/>
        <a:ea typeface="宋体" pitchFamily="2" charset="-122"/>
        <a:cs typeface="+mn-cs"/>
      </a:defRPr>
    </a:lvl7pPr>
    <a:lvl8pPr marL="3200400" algn="l" defTabSz="914400" rtl="0" eaLnBrk="1" latinLnBrk="0" hangingPunct="1">
      <a:defRPr sz="2400" kern="1200">
        <a:solidFill>
          <a:schemeClr val="tx1"/>
        </a:solidFill>
        <a:latin typeface="Arial" charset="0"/>
        <a:ea typeface="宋体" pitchFamily="2" charset="-122"/>
        <a:cs typeface="+mn-cs"/>
      </a:defRPr>
    </a:lvl8pPr>
    <a:lvl9pPr marL="3657600" algn="l" defTabSz="914400" rtl="0" eaLnBrk="1" latinLnBrk="0" hangingPunct="1">
      <a:defRPr sz="24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accent2"/>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293193"/>
    <a:srgbClr val="FFFF00"/>
    <a:srgbClr val="FF66FF"/>
    <a:srgbClr val="BABABA"/>
    <a:srgbClr val="D2D2D2"/>
    <a:srgbClr val="C536D0"/>
    <a:srgbClr val="3B91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0" autoAdjust="0"/>
    <p:restoredTop sz="99836" autoAdjust="0"/>
  </p:normalViewPr>
  <p:slideViewPr>
    <p:cSldViewPr>
      <p:cViewPr>
        <p:scale>
          <a:sx n="66" d="100"/>
          <a:sy n="66" d="100"/>
        </p:scale>
        <p:origin x="-876" y="-522"/>
      </p:cViewPr>
      <p:guideLst>
        <p:guide orient="horz" pos="2160"/>
        <p:guide pos="3120"/>
      </p:guideLst>
    </p:cSldViewPr>
  </p:slideViewPr>
  <p:outlineViewPr>
    <p:cViewPr>
      <p:scale>
        <a:sx n="25" d="100"/>
        <a:sy n="25"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00" d="100"/>
        <a:sy n="100" d="100"/>
      </p:scale>
      <p:origin x="0" y="0"/>
    </p:cViewPr>
  </p:notesTextViewPr>
  <p:sorterViewPr>
    <p:cViewPr>
      <p:scale>
        <a:sx n="100" d="100"/>
        <a:sy n="100" d="100"/>
      </p:scale>
      <p:origin x="0" y="26178"/>
    </p:cViewPr>
  </p:sorterViewPr>
  <p:notesViewPr>
    <p:cSldViewPr>
      <p:cViewPr>
        <p:scale>
          <a:sx n="100" d="100"/>
          <a:sy n="100" d="100"/>
        </p:scale>
        <p:origin x="-252" y="21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31.xml"/><Relationship Id="rId13" Type="http://schemas.openxmlformats.org/officeDocument/2006/relationships/slide" Target="slides/slide36.xml"/><Relationship Id="rId18" Type="http://schemas.openxmlformats.org/officeDocument/2006/relationships/slide" Target="slides/slide43.xml"/><Relationship Id="rId26" Type="http://schemas.openxmlformats.org/officeDocument/2006/relationships/slide" Target="slides/slide69.xml"/><Relationship Id="rId3" Type="http://schemas.openxmlformats.org/officeDocument/2006/relationships/slide" Target="slides/slide25.xml"/><Relationship Id="rId21" Type="http://schemas.openxmlformats.org/officeDocument/2006/relationships/slide" Target="slides/slide52.xml"/><Relationship Id="rId7" Type="http://schemas.openxmlformats.org/officeDocument/2006/relationships/slide" Target="slides/slide30.xml"/><Relationship Id="rId12" Type="http://schemas.openxmlformats.org/officeDocument/2006/relationships/slide" Target="slides/slide35.xml"/><Relationship Id="rId17" Type="http://schemas.openxmlformats.org/officeDocument/2006/relationships/slide" Target="slides/slide42.xml"/><Relationship Id="rId25" Type="http://schemas.openxmlformats.org/officeDocument/2006/relationships/slide" Target="slides/slide67.xml"/><Relationship Id="rId2" Type="http://schemas.openxmlformats.org/officeDocument/2006/relationships/slide" Target="slides/slide14.xml"/><Relationship Id="rId16" Type="http://schemas.openxmlformats.org/officeDocument/2006/relationships/slide" Target="slides/slide41.xml"/><Relationship Id="rId20" Type="http://schemas.openxmlformats.org/officeDocument/2006/relationships/slide" Target="slides/slide51.xml"/><Relationship Id="rId29" Type="http://schemas.openxmlformats.org/officeDocument/2006/relationships/slide" Target="slides/slide82.xml"/><Relationship Id="rId1" Type="http://schemas.openxmlformats.org/officeDocument/2006/relationships/slide" Target="slides/slide10.xml"/><Relationship Id="rId6" Type="http://schemas.openxmlformats.org/officeDocument/2006/relationships/slide" Target="slides/slide29.xml"/><Relationship Id="rId11" Type="http://schemas.openxmlformats.org/officeDocument/2006/relationships/slide" Target="slides/slide34.xml"/><Relationship Id="rId24" Type="http://schemas.openxmlformats.org/officeDocument/2006/relationships/slide" Target="slides/slide66.xml"/><Relationship Id="rId5" Type="http://schemas.openxmlformats.org/officeDocument/2006/relationships/slide" Target="slides/slide28.xml"/><Relationship Id="rId15" Type="http://schemas.openxmlformats.org/officeDocument/2006/relationships/slide" Target="slides/slide39.xml"/><Relationship Id="rId23" Type="http://schemas.openxmlformats.org/officeDocument/2006/relationships/slide" Target="slides/slide65.xml"/><Relationship Id="rId28" Type="http://schemas.openxmlformats.org/officeDocument/2006/relationships/slide" Target="slides/slide74.xml"/><Relationship Id="rId10" Type="http://schemas.openxmlformats.org/officeDocument/2006/relationships/slide" Target="slides/slide33.xml"/><Relationship Id="rId19" Type="http://schemas.openxmlformats.org/officeDocument/2006/relationships/slide" Target="slides/slide45.xml"/><Relationship Id="rId4" Type="http://schemas.openxmlformats.org/officeDocument/2006/relationships/slide" Target="slides/slide27.xml"/><Relationship Id="rId9" Type="http://schemas.openxmlformats.org/officeDocument/2006/relationships/slide" Target="slides/slide32.xml"/><Relationship Id="rId14" Type="http://schemas.openxmlformats.org/officeDocument/2006/relationships/slide" Target="slides/slide37.xml"/><Relationship Id="rId22" Type="http://schemas.openxmlformats.org/officeDocument/2006/relationships/slide" Target="slides/slide64.xml"/><Relationship Id="rId27" Type="http://schemas.openxmlformats.org/officeDocument/2006/relationships/slide" Target="slides/slide70.xml"/><Relationship Id="rId30" Type="http://schemas.openxmlformats.org/officeDocument/2006/relationships/slide" Target="slides/slide8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zh-CN" altLang="en-US"/>
          </a:p>
        </p:txBody>
      </p:sp>
      <p:sp>
        <p:nvSpPr>
          <p:cNvPr id="2877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877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2877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7602219-BBD3-4E84-8E75-BEF0A5E26043}" type="slidenum">
              <a:rPr lang="zh-CN" altLang="en-US"/>
              <a:pPr>
                <a:defRPr/>
              </a:pPr>
              <a:t>‹#›</a:t>
            </a:fld>
            <a:endParaRPr lang="en-US" altLang="zh-CN"/>
          </a:p>
        </p:txBody>
      </p:sp>
    </p:spTree>
    <p:extLst>
      <p:ext uri="{BB962C8B-B14F-4D97-AF65-F5344CB8AC3E}">
        <p14:creationId xmlns:p14="http://schemas.microsoft.com/office/powerpoint/2010/main" val="32921459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8068"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2F91541-3720-4FA1-880F-DBBE9E0C16A1}" type="slidenum">
              <a:rPr lang="zh-CN" altLang="en-US"/>
              <a:pPr>
                <a:defRPr/>
              </a:pPr>
              <a:t>‹#›</a:t>
            </a:fld>
            <a:endParaRPr lang="en-US" altLang="zh-CN"/>
          </a:p>
        </p:txBody>
      </p:sp>
    </p:spTree>
    <p:extLst>
      <p:ext uri="{BB962C8B-B14F-4D97-AF65-F5344CB8AC3E}">
        <p14:creationId xmlns:p14="http://schemas.microsoft.com/office/powerpoint/2010/main" val="659134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algn="just"/>
            <a:r>
              <a:rPr lang="zh-CN" altLang="en-US" sz="2400" smtClean="0">
                <a:solidFill>
                  <a:srgbClr val="0000FF"/>
                </a:solidFill>
                <a:hlinkClick r:id="" action="ppaction://noaction"/>
              </a:rPr>
              <a:t>第3章 进程机制与并发程序设计</a:t>
            </a:r>
            <a:r>
              <a:rPr lang="zh-CN" altLang="en-US" sz="2400" smtClean="0">
                <a:hlinkClick r:id="" action="ppaction://noaction"/>
              </a:rPr>
              <a:t>	70</a:t>
            </a:r>
            <a:endParaRPr lang="zh-CN" altLang="en-US" sz="2400" smtClean="0"/>
          </a:p>
          <a:p>
            <a:pPr algn="just"/>
            <a:r>
              <a:rPr lang="zh-CN" altLang="en-US" sz="2400" smtClean="0">
                <a:solidFill>
                  <a:srgbClr val="0000FF"/>
                </a:solidFill>
                <a:ea typeface="黑体" pitchFamily="2" charset="-122"/>
                <a:hlinkClick r:id="" action="ppaction://noaction"/>
              </a:rPr>
              <a:t>3.1</a:t>
            </a:r>
            <a:r>
              <a:rPr lang="zh-CN" altLang="en-US" sz="2400" smtClean="0">
                <a:solidFill>
                  <a:srgbClr val="0000FF"/>
                </a:solidFill>
                <a:hlinkClick r:id="" action="ppaction://noaction"/>
              </a:rPr>
              <a:t> 引言</a:t>
            </a:r>
            <a:r>
              <a:rPr lang="zh-CN" altLang="en-US" sz="2400" smtClean="0">
                <a:hlinkClick r:id="" action="ppaction://noaction"/>
              </a:rPr>
              <a:t>	70</a:t>
            </a:r>
            <a:endParaRPr lang="zh-CN" altLang="en-US" sz="2400" smtClean="0"/>
          </a:p>
          <a:p>
            <a:pPr algn="just"/>
            <a:r>
              <a:rPr lang="zh-CN" altLang="en-US" sz="2400" smtClean="0">
                <a:solidFill>
                  <a:srgbClr val="0000FF"/>
                </a:solidFill>
                <a:ea typeface="黑体" pitchFamily="2" charset="-122"/>
                <a:hlinkClick r:id="" action="ppaction://noaction"/>
              </a:rPr>
              <a:t>3.2</a:t>
            </a:r>
            <a:r>
              <a:rPr lang="zh-CN" altLang="en-US" sz="2400" smtClean="0">
                <a:solidFill>
                  <a:srgbClr val="0000FF"/>
                </a:solidFill>
                <a:hlinkClick r:id="" action="ppaction://noaction"/>
              </a:rPr>
              <a:t> 进程的引入和定义</a:t>
            </a:r>
            <a:r>
              <a:rPr lang="zh-CN" altLang="en-US" sz="2400" smtClean="0">
                <a:hlinkClick r:id="" action="ppaction://noaction"/>
              </a:rPr>
              <a:t>	70</a:t>
            </a:r>
            <a:endParaRPr lang="zh-CN" altLang="en-US" sz="2400" smtClean="0"/>
          </a:p>
          <a:p>
            <a:pPr algn="just"/>
            <a:r>
              <a:rPr lang="zh-CN" altLang="en-US" sz="2400" smtClean="0">
                <a:solidFill>
                  <a:srgbClr val="0000FF"/>
                </a:solidFill>
                <a:hlinkClick r:id="" action="ppaction://noaction"/>
              </a:rPr>
              <a:t>3.2.1 进程的引入</a:t>
            </a:r>
            <a:r>
              <a:rPr lang="zh-CN" altLang="en-US" sz="2400" smtClean="0">
                <a:hlinkClick r:id="" action="ppaction://noaction"/>
              </a:rPr>
              <a:t>	70</a:t>
            </a:r>
            <a:endParaRPr lang="zh-CN" altLang="en-US" sz="2400" smtClean="0"/>
          </a:p>
          <a:p>
            <a:pPr algn="just"/>
            <a:r>
              <a:rPr lang="zh-CN" altLang="en-US" sz="2400" smtClean="0">
                <a:solidFill>
                  <a:srgbClr val="0000FF"/>
                </a:solidFill>
                <a:hlinkClick r:id="" action="ppaction://noaction"/>
              </a:rPr>
              <a:t>3.2.2 进程的定义</a:t>
            </a:r>
            <a:r>
              <a:rPr lang="zh-CN" altLang="en-US" sz="2400" smtClean="0">
                <a:hlinkClick r:id="" action="ppaction://noaction"/>
              </a:rPr>
              <a:t>	73</a:t>
            </a:r>
            <a:endParaRPr lang="zh-CN" altLang="en-US" sz="2400" smtClean="0"/>
          </a:p>
          <a:p>
            <a:pPr algn="just"/>
            <a:r>
              <a:rPr lang="zh-CN" altLang="en-US" sz="2400" smtClean="0">
                <a:solidFill>
                  <a:srgbClr val="0000FF"/>
                </a:solidFill>
                <a:ea typeface="黑体" pitchFamily="2" charset="-122"/>
                <a:hlinkClick r:id="" action="ppaction://noaction"/>
              </a:rPr>
              <a:t>3.3</a:t>
            </a:r>
            <a:r>
              <a:rPr lang="zh-CN" altLang="en-US" sz="2400" smtClean="0">
                <a:solidFill>
                  <a:srgbClr val="0000FF"/>
                </a:solidFill>
                <a:hlinkClick r:id="" action="ppaction://noaction"/>
              </a:rPr>
              <a:t> 进程的状态和进程控制块</a:t>
            </a:r>
            <a:r>
              <a:rPr lang="zh-CN" altLang="en-US" sz="2400" smtClean="0">
                <a:hlinkClick r:id="" action="ppaction://noaction"/>
              </a:rPr>
              <a:t>	74</a:t>
            </a:r>
            <a:endParaRPr lang="zh-CN" altLang="en-US" sz="2400" smtClean="0"/>
          </a:p>
          <a:p>
            <a:pPr algn="just"/>
            <a:r>
              <a:rPr lang="zh-CN" altLang="en-US" sz="2400" smtClean="0">
                <a:solidFill>
                  <a:srgbClr val="0000FF"/>
                </a:solidFill>
                <a:hlinkClick r:id="" action="ppaction://noaction"/>
              </a:rPr>
              <a:t>3.3.1 进程的状态及状态变化图</a:t>
            </a:r>
            <a:r>
              <a:rPr lang="zh-CN" altLang="en-US" sz="2400" smtClean="0">
                <a:hlinkClick r:id="" action="ppaction://noaction"/>
              </a:rPr>
              <a:t>	74</a:t>
            </a:r>
            <a:endParaRPr lang="zh-CN" altLang="en-US" sz="2400" smtClean="0"/>
          </a:p>
          <a:p>
            <a:pPr algn="just"/>
            <a:r>
              <a:rPr lang="zh-CN" altLang="en-US" sz="2400" smtClean="0">
                <a:solidFill>
                  <a:srgbClr val="0000FF"/>
                </a:solidFill>
                <a:hlinkClick r:id="" action="ppaction://noaction"/>
              </a:rPr>
              <a:t>3.3.2 进程控制块</a:t>
            </a:r>
            <a:r>
              <a:rPr lang="zh-CN" altLang="en-US" sz="2400" smtClean="0">
                <a:hlinkClick r:id="" action="ppaction://noaction"/>
              </a:rPr>
              <a:t>	76</a:t>
            </a:r>
            <a:endParaRPr lang="zh-CN" altLang="en-US" sz="2400" smtClean="0"/>
          </a:p>
          <a:p>
            <a:pPr algn="just"/>
            <a:r>
              <a:rPr lang="zh-CN" altLang="en-US" sz="2400" smtClean="0">
                <a:solidFill>
                  <a:srgbClr val="0000FF"/>
                </a:solidFill>
                <a:ea typeface="黑体" pitchFamily="2" charset="-122"/>
                <a:hlinkClick r:id="" action="ppaction://noaction"/>
              </a:rPr>
              <a:t>3.4</a:t>
            </a:r>
            <a:r>
              <a:rPr lang="zh-CN" altLang="en-US" sz="2400" smtClean="0">
                <a:solidFill>
                  <a:srgbClr val="0000FF"/>
                </a:solidFill>
                <a:hlinkClick r:id="" action="ppaction://noaction"/>
              </a:rPr>
              <a:t> 进程控制</a:t>
            </a:r>
            <a:r>
              <a:rPr lang="zh-CN" altLang="en-US" sz="2400" smtClean="0">
                <a:hlinkClick r:id="" action="ppaction://noaction"/>
              </a:rPr>
              <a:t>	77</a:t>
            </a:r>
            <a:endParaRPr lang="zh-CN" altLang="en-US" sz="2400" smtClean="0"/>
          </a:p>
          <a:p>
            <a:pPr algn="just"/>
            <a:r>
              <a:rPr lang="zh-CN" altLang="en-US" sz="2400" smtClean="0">
                <a:solidFill>
                  <a:srgbClr val="0000FF"/>
                </a:solidFill>
                <a:hlinkClick r:id="" action="ppaction://noaction"/>
              </a:rPr>
              <a:t>3.4.1 原语</a:t>
            </a:r>
            <a:r>
              <a:rPr lang="zh-CN" altLang="en-US" sz="2400" smtClean="0">
                <a:hlinkClick r:id="" action="ppaction://noaction"/>
              </a:rPr>
              <a:t>	77</a:t>
            </a:r>
            <a:endParaRPr lang="zh-CN" altLang="en-US" sz="2400" smtClean="0"/>
          </a:p>
          <a:p>
            <a:pPr algn="just"/>
            <a:r>
              <a:rPr lang="zh-CN" altLang="en-US" sz="2400" smtClean="0">
                <a:solidFill>
                  <a:srgbClr val="0000FF"/>
                </a:solidFill>
                <a:hlinkClick r:id="" action="ppaction://noaction"/>
              </a:rPr>
              <a:t>3.4.2 进程控制原语</a:t>
            </a:r>
            <a:r>
              <a:rPr lang="zh-CN" altLang="en-US" sz="2400" smtClean="0">
                <a:hlinkClick r:id="" action="ppaction://noaction"/>
              </a:rPr>
              <a:t>	77</a:t>
            </a:r>
            <a:endParaRPr lang="zh-CN" altLang="en-US" sz="2400" smtClean="0"/>
          </a:p>
          <a:p>
            <a:pPr algn="just"/>
            <a:r>
              <a:rPr lang="zh-CN" altLang="en-US" sz="2400" smtClean="0">
                <a:solidFill>
                  <a:srgbClr val="0000FF"/>
                </a:solidFill>
                <a:ea typeface="黑体" pitchFamily="2" charset="-122"/>
                <a:hlinkClick r:id="" action="ppaction://noaction"/>
              </a:rPr>
              <a:t>3.5</a:t>
            </a:r>
            <a:r>
              <a:rPr lang="zh-CN" altLang="en-US" sz="2400" smtClean="0">
                <a:solidFill>
                  <a:srgbClr val="0000FF"/>
                </a:solidFill>
                <a:hlinkClick r:id="" action="ppaction://noaction"/>
              </a:rPr>
              <a:t> 线程的基本概念</a:t>
            </a:r>
            <a:r>
              <a:rPr lang="zh-CN" altLang="en-US" sz="2400" smtClean="0">
                <a:hlinkClick r:id="" action="ppaction://noaction"/>
              </a:rPr>
              <a:t>	78</a:t>
            </a:r>
            <a:endParaRPr lang="zh-CN" altLang="en-US" sz="2400" smtClean="0"/>
          </a:p>
          <a:p>
            <a:pPr algn="just"/>
            <a:r>
              <a:rPr lang="zh-CN" altLang="en-US" sz="2400" smtClean="0">
                <a:solidFill>
                  <a:srgbClr val="0000FF"/>
                </a:solidFill>
                <a:hlinkClick r:id="" action="ppaction://noaction"/>
              </a:rPr>
              <a:t>3.5.1 线程的引入</a:t>
            </a:r>
            <a:r>
              <a:rPr lang="zh-CN" altLang="en-US" sz="2400" smtClean="0">
                <a:hlinkClick r:id="" action="ppaction://noaction"/>
              </a:rPr>
              <a:t>	78</a:t>
            </a:r>
            <a:endParaRPr lang="zh-CN" altLang="en-US" sz="2400" smtClean="0"/>
          </a:p>
          <a:p>
            <a:pPr algn="just"/>
            <a:r>
              <a:rPr lang="zh-CN" altLang="en-US" sz="2400" smtClean="0">
                <a:solidFill>
                  <a:srgbClr val="0000FF"/>
                </a:solidFill>
                <a:hlinkClick r:id="" action="ppaction://noaction"/>
              </a:rPr>
              <a:t>3.5.2 线程与进程的比较</a:t>
            </a:r>
            <a:r>
              <a:rPr lang="zh-CN" altLang="en-US" sz="2400" smtClean="0">
                <a:hlinkClick r:id="" action="ppaction://noaction"/>
              </a:rPr>
              <a:t>	79</a:t>
            </a:r>
            <a:endParaRPr lang="zh-CN" altLang="en-US" sz="2400" smtClean="0"/>
          </a:p>
          <a:p>
            <a:pPr algn="just"/>
            <a:r>
              <a:rPr lang="zh-CN" altLang="en-US" sz="2400" smtClean="0">
                <a:solidFill>
                  <a:srgbClr val="0000FF"/>
                </a:solidFill>
                <a:ea typeface="黑体" pitchFamily="2" charset="-122"/>
                <a:hlinkClick r:id="" action="ppaction://noaction"/>
              </a:rPr>
              <a:t>3.6</a:t>
            </a:r>
            <a:r>
              <a:rPr lang="zh-CN" altLang="en-US" sz="2400" smtClean="0">
                <a:solidFill>
                  <a:srgbClr val="0000FF"/>
                </a:solidFill>
                <a:hlinkClick r:id="" action="ppaction://noaction"/>
              </a:rPr>
              <a:t> 进程调度</a:t>
            </a:r>
            <a:r>
              <a:rPr lang="zh-CN" altLang="en-US" sz="2400" smtClean="0">
                <a:hlinkClick r:id="" action="ppaction://noaction"/>
              </a:rPr>
              <a:t>	80</a:t>
            </a:r>
            <a:endParaRPr lang="zh-CN" altLang="en-US" sz="2400" smtClean="0"/>
          </a:p>
          <a:p>
            <a:pPr algn="just"/>
            <a:r>
              <a:rPr lang="zh-CN" altLang="en-US" sz="2400" smtClean="0">
                <a:solidFill>
                  <a:srgbClr val="0000FF"/>
                </a:solidFill>
                <a:hlinkClick r:id="" action="ppaction://noaction"/>
              </a:rPr>
              <a:t>3.6.1 进程调度的职能</a:t>
            </a:r>
            <a:r>
              <a:rPr lang="zh-CN" altLang="en-US" sz="2400" smtClean="0">
                <a:hlinkClick r:id="" action="ppaction://noaction"/>
              </a:rPr>
              <a:t>	80</a:t>
            </a:r>
            <a:endParaRPr lang="zh-CN" altLang="en-US" sz="2400" smtClean="0"/>
          </a:p>
          <a:p>
            <a:pPr algn="just"/>
            <a:r>
              <a:rPr lang="zh-CN" altLang="en-US" sz="2400" smtClean="0">
                <a:solidFill>
                  <a:srgbClr val="0000FF"/>
                </a:solidFill>
                <a:hlinkClick r:id="" action="ppaction://noaction"/>
              </a:rPr>
              <a:t>3.6.2 进程调度算法</a:t>
            </a:r>
            <a:r>
              <a:rPr lang="zh-CN" altLang="en-US" sz="2400" smtClean="0">
                <a:hlinkClick r:id="" action="ppaction://noaction"/>
              </a:rPr>
              <a:t>	80</a:t>
            </a:r>
            <a:endParaRPr lang="zh-CN" altLang="en-US" sz="2400" smtClean="0"/>
          </a:p>
          <a:p>
            <a:pPr algn="just"/>
            <a:r>
              <a:rPr lang="zh-CN" altLang="en-US" sz="2400" smtClean="0">
                <a:solidFill>
                  <a:srgbClr val="0000FF"/>
                </a:solidFill>
                <a:hlinkClick r:id="" action="ppaction://noaction"/>
              </a:rPr>
              <a:t>3.6.3 调度时的进程状态图</a:t>
            </a:r>
            <a:r>
              <a:rPr lang="zh-CN" altLang="en-US" sz="2400" smtClean="0">
                <a:hlinkClick r:id="" action="ppaction://noaction"/>
              </a:rPr>
              <a:t>	82</a:t>
            </a:r>
            <a:endParaRPr lang="zh-CN" altLang="en-US" sz="2400" smtClean="0"/>
          </a:p>
          <a:p>
            <a:pPr algn="just"/>
            <a:r>
              <a:rPr lang="zh-CN" altLang="en-US" sz="2400" smtClean="0">
                <a:solidFill>
                  <a:srgbClr val="0000FF"/>
                </a:solidFill>
                <a:ea typeface="黑体" pitchFamily="2" charset="-122"/>
                <a:hlinkClick r:id="" action="ppaction://noaction"/>
              </a:rPr>
              <a:t>3.7</a:t>
            </a:r>
            <a:r>
              <a:rPr lang="zh-CN" altLang="en-US" sz="2400" smtClean="0">
                <a:solidFill>
                  <a:srgbClr val="0000FF"/>
                </a:solidFill>
                <a:hlinkClick r:id="" action="ppaction://noaction"/>
              </a:rPr>
              <a:t> 进程通信</a:t>
            </a:r>
            <a:r>
              <a:rPr lang="zh-CN" altLang="en-US" sz="2400" smtClean="0">
                <a:hlinkClick r:id="" action="ppaction://noaction"/>
              </a:rPr>
              <a:t>	83</a:t>
            </a:r>
            <a:endParaRPr lang="zh-CN" altLang="en-US" sz="2400" smtClean="0"/>
          </a:p>
          <a:p>
            <a:pPr algn="just"/>
            <a:r>
              <a:rPr lang="zh-CN" altLang="en-US" sz="2400" smtClean="0">
                <a:solidFill>
                  <a:srgbClr val="0000FF"/>
                </a:solidFill>
                <a:hlinkClick r:id="" action="ppaction://noaction"/>
              </a:rPr>
              <a:t>3.7.1 临界资源和临界区</a:t>
            </a:r>
            <a:r>
              <a:rPr lang="zh-CN" altLang="en-US" sz="2400" smtClean="0">
                <a:hlinkClick r:id="" action="ppaction://noaction"/>
              </a:rPr>
              <a:t>	83</a:t>
            </a:r>
            <a:endParaRPr lang="zh-CN" altLang="en-US" sz="2400" smtClean="0"/>
          </a:p>
          <a:p>
            <a:pPr algn="just"/>
            <a:r>
              <a:rPr lang="zh-CN" altLang="en-US" sz="2400" smtClean="0">
                <a:solidFill>
                  <a:srgbClr val="0000FF"/>
                </a:solidFill>
                <a:hlinkClick r:id="" action="ppaction://noaction"/>
              </a:rPr>
              <a:t>3.7.2 进程的通信方式之一——同步与互斥</a:t>
            </a:r>
            <a:r>
              <a:rPr lang="zh-CN" altLang="en-US" sz="2400" smtClean="0">
                <a:hlinkClick r:id="" action="ppaction://noaction"/>
              </a:rPr>
              <a:t>	83</a:t>
            </a:r>
            <a:endParaRPr lang="zh-CN" altLang="en-US" sz="2400" smtClean="0"/>
          </a:p>
          <a:p>
            <a:pPr algn="just"/>
            <a:r>
              <a:rPr lang="zh-CN" altLang="en-US" sz="2400" smtClean="0">
                <a:solidFill>
                  <a:srgbClr val="0000FF"/>
                </a:solidFill>
                <a:hlinkClick r:id="" action="ppaction://noaction"/>
              </a:rPr>
              <a:t>3.7.3 两个经典的同步/互斥问题</a:t>
            </a:r>
            <a:r>
              <a:rPr lang="zh-CN" altLang="en-US" sz="2400" smtClean="0">
                <a:hlinkClick r:id="" action="ppaction://noaction"/>
              </a:rPr>
              <a:t>	86</a:t>
            </a:r>
            <a:endParaRPr lang="zh-CN" altLang="en-US" sz="2400" smtClean="0"/>
          </a:p>
          <a:p>
            <a:pPr algn="just"/>
            <a:r>
              <a:rPr lang="zh-CN" altLang="en-US" sz="2400" smtClean="0">
                <a:solidFill>
                  <a:srgbClr val="0000FF"/>
                </a:solidFill>
                <a:hlinkClick r:id="" action="ppaction://noaction"/>
              </a:rPr>
              <a:t>3.7.4 结构化的同步/互斥机制——管程</a:t>
            </a:r>
            <a:r>
              <a:rPr lang="zh-CN" altLang="en-US" sz="2400" smtClean="0">
                <a:hlinkClick r:id="" action="ppaction://noaction"/>
              </a:rPr>
              <a:t>	88</a:t>
            </a:r>
            <a:endParaRPr lang="zh-CN" altLang="en-US" sz="2400" smtClean="0"/>
          </a:p>
          <a:p>
            <a:pPr algn="just"/>
            <a:r>
              <a:rPr lang="zh-CN" altLang="en-US" sz="2400" smtClean="0">
                <a:solidFill>
                  <a:srgbClr val="0000FF"/>
                </a:solidFill>
                <a:hlinkClick r:id="" action="ppaction://noaction"/>
              </a:rPr>
              <a:t>3.7.5 进程的通信方式之二——消息缓冲</a:t>
            </a:r>
            <a:r>
              <a:rPr lang="zh-CN" altLang="en-US" sz="2400" smtClean="0">
                <a:hlinkClick r:id="" action="ppaction://noaction"/>
              </a:rPr>
              <a:t>	90</a:t>
            </a:r>
            <a:endParaRPr lang="zh-CN" altLang="en-US" sz="2400" smtClean="0"/>
          </a:p>
          <a:p>
            <a:pPr algn="just"/>
            <a:r>
              <a:rPr lang="zh-CN" altLang="en-US" sz="2400" smtClean="0">
                <a:solidFill>
                  <a:srgbClr val="0000FF"/>
                </a:solidFill>
                <a:ea typeface="黑体" pitchFamily="2" charset="-122"/>
                <a:hlinkClick r:id="" action="ppaction://noaction"/>
              </a:rPr>
              <a:t>3.8</a:t>
            </a:r>
            <a:r>
              <a:rPr lang="zh-CN" altLang="en-US" sz="2400" smtClean="0">
                <a:solidFill>
                  <a:srgbClr val="0000FF"/>
                </a:solidFill>
                <a:hlinkClick r:id="" action="ppaction://noaction"/>
              </a:rPr>
              <a:t> 死锁</a:t>
            </a:r>
            <a:r>
              <a:rPr lang="zh-CN" altLang="en-US" sz="2400" smtClean="0">
                <a:hlinkClick r:id="" action="ppaction://noaction"/>
              </a:rPr>
              <a:t>	92</a:t>
            </a:r>
            <a:endParaRPr lang="zh-CN" altLang="en-US" sz="2400" smtClean="0"/>
          </a:p>
          <a:p>
            <a:pPr algn="just"/>
            <a:r>
              <a:rPr lang="zh-CN" altLang="en-US" sz="2400" smtClean="0">
                <a:solidFill>
                  <a:srgbClr val="0000FF"/>
                </a:solidFill>
                <a:hlinkClick r:id="" action="ppaction://noaction"/>
              </a:rPr>
              <a:t>3.8.1 死锁原因和必要条件</a:t>
            </a:r>
            <a:r>
              <a:rPr lang="zh-CN" altLang="en-US" sz="2400" smtClean="0">
                <a:hlinkClick r:id="" action="ppaction://noaction"/>
              </a:rPr>
              <a:t>	92</a:t>
            </a:r>
            <a:endParaRPr lang="zh-CN" altLang="en-US" sz="2400" smtClean="0"/>
          </a:p>
          <a:p>
            <a:pPr algn="just"/>
            <a:r>
              <a:rPr lang="zh-CN" altLang="en-US" sz="2400" smtClean="0">
                <a:solidFill>
                  <a:srgbClr val="0000FF"/>
                </a:solidFill>
                <a:hlinkClick r:id="" action="ppaction://noaction"/>
              </a:rPr>
              <a:t>3.8.2 预防死锁</a:t>
            </a:r>
            <a:r>
              <a:rPr lang="zh-CN" altLang="en-US" sz="2400" smtClean="0">
                <a:hlinkClick r:id="" action="ppaction://noaction"/>
              </a:rPr>
              <a:t>	94</a:t>
            </a:r>
            <a:endParaRPr lang="zh-CN" altLang="en-US" sz="2400" smtClean="0"/>
          </a:p>
          <a:p>
            <a:pPr algn="just"/>
            <a:r>
              <a:rPr lang="zh-CN" altLang="en-US" sz="2400" smtClean="0">
                <a:solidFill>
                  <a:srgbClr val="0000FF"/>
                </a:solidFill>
                <a:hlinkClick r:id="" action="ppaction://noaction"/>
              </a:rPr>
              <a:t>3.8.3 发现死锁</a:t>
            </a:r>
            <a:r>
              <a:rPr lang="zh-CN" altLang="en-US" sz="2400" smtClean="0">
                <a:hlinkClick r:id="" action="ppaction://noaction"/>
              </a:rPr>
              <a:t>	95</a:t>
            </a:r>
            <a:endParaRPr lang="zh-CN" altLang="en-US" sz="2400" smtClean="0"/>
          </a:p>
          <a:p>
            <a:pPr algn="just"/>
            <a:r>
              <a:rPr lang="zh-CN" altLang="en-US" sz="2400" smtClean="0">
                <a:solidFill>
                  <a:srgbClr val="0000FF"/>
                </a:solidFill>
                <a:hlinkClick r:id="" action="ppaction://noaction"/>
              </a:rPr>
              <a:t>3.8.4 解除死锁</a:t>
            </a:r>
            <a:r>
              <a:rPr lang="zh-CN" altLang="en-US" sz="2400" smtClean="0">
                <a:hlinkClick r:id="" action="ppaction://noaction"/>
              </a:rPr>
              <a:t>	96</a:t>
            </a:r>
            <a:endParaRPr lang="zh-CN" altLang="en-US" sz="2400" smtClean="0"/>
          </a:p>
          <a:p>
            <a:pPr algn="just"/>
            <a:r>
              <a:rPr lang="zh-CN" altLang="en-US" sz="2400" smtClean="0">
                <a:solidFill>
                  <a:srgbClr val="0000FF"/>
                </a:solidFill>
                <a:ea typeface="黑体" pitchFamily="2" charset="-122"/>
                <a:hlinkClick r:id="" action="ppaction://noaction"/>
              </a:rPr>
              <a:t>3.9</a:t>
            </a:r>
            <a:r>
              <a:rPr lang="zh-CN" altLang="en-US" sz="2400" smtClean="0">
                <a:solidFill>
                  <a:srgbClr val="0000FF"/>
                </a:solidFill>
                <a:hlinkClick r:id="" action="ppaction://noaction"/>
              </a:rPr>
              <a:t> </a:t>
            </a:r>
            <a:r>
              <a:rPr lang="en-US" altLang="zh-CN" sz="2400" smtClean="0">
                <a:solidFill>
                  <a:srgbClr val="0000FF"/>
                </a:solidFill>
                <a:hlinkClick r:id="" action="ppaction://noaction"/>
              </a:rPr>
              <a:t>Linux</a:t>
            </a:r>
            <a:r>
              <a:rPr lang="zh-CN" altLang="en-US" sz="2400" smtClean="0">
                <a:solidFill>
                  <a:srgbClr val="0000FF"/>
                </a:solidFill>
                <a:hlinkClick r:id="" action="ppaction://noaction"/>
              </a:rPr>
              <a:t>中的进程</a:t>
            </a:r>
            <a:r>
              <a:rPr lang="zh-CN" altLang="en-US" sz="2400" smtClean="0">
                <a:hlinkClick r:id="" action="ppaction://noaction"/>
              </a:rPr>
              <a:t>	96</a:t>
            </a:r>
            <a:endParaRPr lang="zh-CN" altLang="en-US" sz="2400" smtClean="0"/>
          </a:p>
          <a:p>
            <a:pPr algn="just"/>
            <a:r>
              <a:rPr lang="zh-CN" altLang="en-US" sz="2400" smtClean="0">
                <a:solidFill>
                  <a:srgbClr val="0000FF"/>
                </a:solidFill>
                <a:hlinkClick r:id="" action="ppaction://noaction"/>
              </a:rPr>
              <a:t>3.9.1 </a:t>
            </a:r>
            <a:r>
              <a:rPr lang="en-US" altLang="zh-CN" sz="2400" smtClean="0">
                <a:solidFill>
                  <a:srgbClr val="0000FF"/>
                </a:solidFill>
                <a:hlinkClick r:id="" action="ppaction://noaction"/>
              </a:rPr>
              <a:t>Linux</a:t>
            </a:r>
            <a:r>
              <a:rPr lang="zh-CN" altLang="en-US" sz="2400" smtClean="0">
                <a:solidFill>
                  <a:srgbClr val="0000FF"/>
                </a:solidFill>
                <a:latin typeface="Courier New" pitchFamily="49" charset="0"/>
                <a:hlinkClick r:id="" action="ppaction://noaction"/>
              </a:rPr>
              <a:t>进程控制块</a:t>
            </a:r>
            <a:r>
              <a:rPr lang="en-US" altLang="zh-CN" sz="2400" smtClean="0">
                <a:solidFill>
                  <a:srgbClr val="0000FF"/>
                </a:solidFill>
                <a:hlinkClick r:id="" action="ppaction://noaction"/>
              </a:rPr>
              <a:t>PCB</a:t>
            </a:r>
            <a:r>
              <a:rPr lang="zh-CN" altLang="en-US" sz="2400" smtClean="0">
                <a:solidFill>
                  <a:srgbClr val="0000FF"/>
                </a:solidFill>
                <a:latin typeface="Courier New" pitchFamily="49" charset="0"/>
                <a:hlinkClick r:id="" action="ppaction://noaction"/>
              </a:rPr>
              <a:t>简介</a:t>
            </a:r>
            <a:r>
              <a:rPr lang="zh-CN" altLang="en-US" sz="2400" smtClean="0">
                <a:hlinkClick r:id="" action="ppaction://noaction"/>
              </a:rPr>
              <a:t>	97</a:t>
            </a:r>
            <a:endParaRPr lang="zh-CN" altLang="en-US" sz="2400" smtClean="0"/>
          </a:p>
          <a:p>
            <a:pPr algn="just"/>
            <a:r>
              <a:rPr lang="zh-CN" altLang="en-US" sz="2400" smtClean="0">
                <a:solidFill>
                  <a:srgbClr val="0000FF"/>
                </a:solidFill>
                <a:hlinkClick r:id="" action="ppaction://noaction"/>
              </a:rPr>
              <a:t>3.9.2 进程的创建</a:t>
            </a:r>
            <a:r>
              <a:rPr lang="zh-CN" altLang="en-US" sz="2400" smtClean="0">
                <a:hlinkClick r:id="" action="ppaction://noaction"/>
              </a:rPr>
              <a:t>	102</a:t>
            </a:r>
            <a:endParaRPr lang="zh-CN" altLang="en-US" sz="2400" smtClean="0"/>
          </a:p>
          <a:p>
            <a:pPr algn="just"/>
            <a:r>
              <a:rPr lang="zh-CN" altLang="en-US" sz="2400" smtClean="0">
                <a:solidFill>
                  <a:srgbClr val="0000FF"/>
                </a:solidFill>
                <a:hlinkClick r:id="" action="ppaction://noaction"/>
              </a:rPr>
              <a:t>3.9.2.1 进程</a:t>
            </a:r>
            <a:r>
              <a:rPr lang="zh-CN" altLang="en-US" sz="2400" smtClean="0">
                <a:hlinkClick r:id="" action="ppaction://noaction"/>
              </a:rPr>
              <a:t>	102</a:t>
            </a:r>
            <a:endParaRPr lang="zh-CN" altLang="en-US" sz="2400" smtClean="0"/>
          </a:p>
          <a:p>
            <a:pPr algn="just"/>
            <a:r>
              <a:rPr lang="zh-CN" altLang="en-US" sz="2400" smtClean="0">
                <a:solidFill>
                  <a:srgbClr val="0000FF"/>
                </a:solidFill>
                <a:hlinkClick r:id="" action="ppaction://noaction"/>
              </a:rPr>
              <a:t>3.9.2.2 线程</a:t>
            </a:r>
            <a:r>
              <a:rPr lang="zh-CN" altLang="en-US" sz="2400" smtClean="0">
                <a:hlinkClick r:id="" action="ppaction://noaction"/>
              </a:rPr>
              <a:t>	103</a:t>
            </a:r>
            <a:endParaRPr lang="zh-CN" altLang="en-US" sz="2400" smtClean="0"/>
          </a:p>
          <a:p>
            <a:pPr algn="just"/>
            <a:r>
              <a:rPr lang="zh-CN" altLang="en-US" sz="2400" smtClean="0">
                <a:solidFill>
                  <a:srgbClr val="0000FF"/>
                </a:solidFill>
                <a:hlinkClick r:id="" action="ppaction://noaction"/>
              </a:rPr>
              <a:t>3.9.3 进程调度</a:t>
            </a:r>
            <a:r>
              <a:rPr lang="zh-CN" altLang="en-US" sz="2400" smtClean="0">
                <a:hlinkClick r:id="" action="ppaction://noaction"/>
              </a:rPr>
              <a:t>	104</a:t>
            </a:r>
            <a:endParaRPr lang="zh-CN" altLang="en-US" sz="2400" smtClean="0"/>
          </a:p>
          <a:p>
            <a:pPr algn="just"/>
            <a:r>
              <a:rPr lang="zh-CN" altLang="en-US" sz="2400" smtClean="0">
                <a:solidFill>
                  <a:srgbClr val="0000FF"/>
                </a:solidFill>
                <a:hlinkClick r:id="" action="ppaction://noaction"/>
              </a:rPr>
              <a:t>3.9.3.1 进程的调度策略</a:t>
            </a:r>
            <a:r>
              <a:rPr lang="zh-CN" altLang="en-US" sz="2400" smtClean="0">
                <a:hlinkClick r:id="" action="ppaction://noaction"/>
              </a:rPr>
              <a:t>	104</a:t>
            </a:r>
            <a:endParaRPr lang="zh-CN" altLang="en-US" sz="2400" smtClean="0"/>
          </a:p>
          <a:p>
            <a:pPr algn="just"/>
            <a:r>
              <a:rPr lang="zh-CN" altLang="en-US" sz="2400" smtClean="0">
                <a:solidFill>
                  <a:srgbClr val="0000FF"/>
                </a:solidFill>
                <a:hlinkClick r:id="" action="ppaction://noaction"/>
              </a:rPr>
              <a:t>3.9.3.2 进程的权重</a:t>
            </a:r>
            <a:r>
              <a:rPr lang="zh-CN" altLang="en-US" sz="2400" smtClean="0">
                <a:hlinkClick r:id="" action="ppaction://noaction"/>
              </a:rPr>
              <a:t>	105</a:t>
            </a:r>
            <a:endParaRPr lang="zh-CN" altLang="en-US" sz="2400" smtClean="0"/>
          </a:p>
          <a:p>
            <a:pPr algn="just"/>
            <a:r>
              <a:rPr lang="zh-CN" altLang="en-US" sz="2400" smtClean="0">
                <a:solidFill>
                  <a:srgbClr val="0000FF"/>
                </a:solidFill>
                <a:hlinkClick r:id="" action="ppaction://noaction"/>
              </a:rPr>
              <a:t>3.9.4 进程的退出与消亡</a:t>
            </a:r>
            <a:r>
              <a:rPr lang="zh-CN" altLang="en-US" sz="2400" smtClean="0">
                <a:hlinkClick r:id="" action="ppaction://noaction"/>
              </a:rPr>
              <a:t>	106</a:t>
            </a:r>
            <a:endParaRPr lang="zh-CN" altLang="en-US" sz="2400" smtClean="0"/>
          </a:p>
          <a:p>
            <a:pPr algn="just"/>
            <a:r>
              <a:rPr lang="zh-CN" altLang="en-US" sz="2400" smtClean="0">
                <a:solidFill>
                  <a:srgbClr val="0000FF"/>
                </a:solidFill>
                <a:hlinkClick r:id="" action="ppaction://noaction"/>
              </a:rPr>
              <a:t>3.9.5 相关的系统调用</a:t>
            </a:r>
            <a:r>
              <a:rPr lang="zh-CN" altLang="en-US" sz="2400" smtClean="0">
                <a:hlinkClick r:id="" action="ppaction://noaction"/>
              </a:rPr>
              <a:t>	106</a:t>
            </a:r>
            <a:endParaRPr lang="zh-CN" altLang="en-US" sz="2400" smtClean="0"/>
          </a:p>
          <a:p>
            <a:pPr algn="just"/>
            <a:r>
              <a:rPr lang="zh-CN" altLang="en-US" sz="2400" smtClean="0">
                <a:solidFill>
                  <a:srgbClr val="0000FF"/>
                </a:solidFill>
                <a:hlinkClick r:id="" action="ppaction://noaction"/>
              </a:rPr>
              <a:t>3.9.6 信号</a:t>
            </a:r>
            <a:r>
              <a:rPr lang="zh-CN" altLang="en-US" sz="2400" smtClean="0">
                <a:hlinkClick r:id="" action="ppaction://noaction"/>
              </a:rPr>
              <a:t>	107</a:t>
            </a:r>
            <a:endParaRPr lang="zh-CN" altLang="en-US" sz="2400" smtClean="0"/>
          </a:p>
          <a:p>
            <a:pPr algn="just"/>
            <a:r>
              <a:rPr lang="zh-CN" altLang="en-US" sz="2400" smtClean="0">
                <a:solidFill>
                  <a:srgbClr val="0000FF"/>
                </a:solidFill>
                <a:hlinkClick r:id="" action="ppaction://noaction"/>
              </a:rPr>
              <a:t>3.9.7 信号量与</a:t>
            </a:r>
            <a:r>
              <a:rPr lang="en-US" altLang="zh-CN" sz="2400" smtClean="0">
                <a:solidFill>
                  <a:srgbClr val="0000FF"/>
                </a:solidFill>
                <a:hlinkClick r:id="" action="ppaction://noaction"/>
              </a:rPr>
              <a:t>PV</a:t>
            </a:r>
            <a:r>
              <a:rPr lang="zh-CN" altLang="en-US" sz="2400" smtClean="0">
                <a:solidFill>
                  <a:srgbClr val="0000FF"/>
                </a:solidFill>
                <a:hlinkClick r:id="" action="ppaction://noaction"/>
              </a:rPr>
              <a:t>操作</a:t>
            </a:r>
            <a:r>
              <a:rPr lang="zh-CN" altLang="en-US" sz="2400" smtClean="0">
                <a:hlinkClick r:id="" action="ppaction://noaction"/>
              </a:rPr>
              <a:t>	109</a:t>
            </a:r>
            <a:endParaRPr lang="zh-CN" altLang="en-US" sz="2400" smtClean="0"/>
          </a:p>
          <a:p>
            <a:pPr algn="just"/>
            <a:r>
              <a:rPr lang="zh-CN" altLang="en-US" sz="2400" smtClean="0">
                <a:solidFill>
                  <a:srgbClr val="0000FF"/>
                </a:solidFill>
                <a:hlinkClick r:id="" action="ppaction://noaction"/>
              </a:rPr>
              <a:t>3.9.8 等待队列</a:t>
            </a:r>
            <a:r>
              <a:rPr lang="zh-CN" altLang="en-US" sz="2400" smtClean="0">
                <a:hlinkClick r:id="" action="ppaction://noaction"/>
              </a:rPr>
              <a:t>	109</a:t>
            </a:r>
            <a:endParaRPr lang="zh-CN" altLang="en-US" sz="2400" smtClean="0"/>
          </a:p>
          <a:p>
            <a:pPr algn="just"/>
            <a:r>
              <a:rPr lang="zh-CN" altLang="en-US" sz="2400" smtClean="0">
                <a:solidFill>
                  <a:srgbClr val="0000FF"/>
                </a:solidFill>
                <a:hlinkClick r:id="" action="ppaction://noaction"/>
              </a:rPr>
              <a:t>3.9.9 管道</a:t>
            </a:r>
            <a:r>
              <a:rPr lang="zh-CN" altLang="en-US" sz="2400" smtClean="0">
                <a:hlinkClick r:id="" action="ppaction://noaction"/>
              </a:rPr>
              <a:t>	110</a:t>
            </a:r>
            <a:endParaRPr lang="zh-CN" altLang="en-US" sz="2400" smtClean="0"/>
          </a:p>
          <a:p>
            <a:pPr algn="just"/>
            <a:r>
              <a:rPr lang="zh-CN" altLang="en-US" sz="2400" smtClean="0">
                <a:solidFill>
                  <a:srgbClr val="0000FF"/>
                </a:solidFill>
                <a:hlinkClick r:id="" action="ppaction://noaction"/>
              </a:rPr>
              <a:t>3.9.10 </a:t>
            </a:r>
            <a:r>
              <a:rPr lang="en-US" altLang="zh-CN" sz="2400" smtClean="0">
                <a:solidFill>
                  <a:srgbClr val="0000FF"/>
                </a:solidFill>
                <a:hlinkClick r:id="" action="ppaction://noaction"/>
              </a:rPr>
              <a:t>Linux</a:t>
            </a:r>
            <a:r>
              <a:rPr lang="zh-CN" altLang="en-US" sz="2400" smtClean="0">
                <a:solidFill>
                  <a:srgbClr val="0000FF"/>
                </a:solidFill>
                <a:hlinkClick r:id="" action="ppaction://noaction"/>
              </a:rPr>
              <a:t>内核体系结构</a:t>
            </a:r>
            <a:r>
              <a:rPr lang="zh-CN" altLang="en-US" sz="2400" smtClean="0">
                <a:hlinkClick r:id="" action="ppaction://noaction"/>
              </a:rPr>
              <a:t>	111</a:t>
            </a:r>
            <a:endParaRPr lang="zh-CN" altLang="en-US" sz="2400" smtClean="0"/>
          </a:p>
          <a:p>
            <a:pPr algn="just"/>
            <a:r>
              <a:rPr lang="zh-CN" altLang="en-US" sz="2400" smtClean="0">
                <a:solidFill>
                  <a:srgbClr val="0000FF"/>
                </a:solidFill>
                <a:ea typeface="黑体" pitchFamily="2" charset="-122"/>
                <a:hlinkClick r:id="" action="ppaction://noaction"/>
              </a:rPr>
              <a:t>3.10</a:t>
            </a:r>
            <a:r>
              <a:rPr lang="zh-CN" altLang="en-US" sz="2400" smtClean="0">
                <a:solidFill>
                  <a:srgbClr val="0000FF"/>
                </a:solidFill>
                <a:hlinkClick r:id="" action="ppaction://noaction"/>
              </a:rPr>
              <a:t> 并发程序设计实例</a:t>
            </a:r>
            <a:r>
              <a:rPr lang="zh-CN" altLang="en-US" sz="2400" smtClean="0">
                <a:hlinkClick r:id="" action="ppaction://noaction"/>
              </a:rPr>
              <a:t>	112</a:t>
            </a:r>
            <a:endParaRPr lang="zh-CN" altLang="en-US" sz="2400" smtClean="0"/>
          </a:p>
          <a:p>
            <a:pPr algn="just"/>
            <a:r>
              <a:rPr lang="zh-CN" altLang="en-US" sz="2400" smtClean="0">
                <a:solidFill>
                  <a:srgbClr val="0000FF"/>
                </a:solidFill>
                <a:ea typeface="黑体" pitchFamily="2" charset="-122"/>
                <a:hlinkClick r:id="" action="ppaction://noaction"/>
              </a:rPr>
              <a:t>3.11</a:t>
            </a:r>
            <a:r>
              <a:rPr lang="zh-CN" altLang="en-US" sz="2400" smtClean="0">
                <a:solidFill>
                  <a:srgbClr val="0000FF"/>
                </a:solidFill>
                <a:hlinkClick r:id="" action="ppaction://noaction"/>
              </a:rPr>
              <a:t> 小结</a:t>
            </a:r>
            <a:r>
              <a:rPr lang="zh-CN" altLang="en-US" sz="2400" smtClean="0">
                <a:hlinkClick r:id="" action="ppaction://noaction"/>
              </a:rPr>
              <a:t>	114</a:t>
            </a:r>
            <a:endParaRPr lang="zh-CN" altLang="en-US" sz="2400" smtClean="0"/>
          </a:p>
          <a:p>
            <a:pPr algn="just"/>
            <a:r>
              <a:rPr lang="zh-CN" altLang="en-US" sz="2400" smtClean="0">
                <a:solidFill>
                  <a:srgbClr val="0000FF"/>
                </a:solidFill>
                <a:hlinkClick r:id="" action="ppaction://noaction"/>
              </a:rPr>
              <a:t>习题</a:t>
            </a:r>
            <a:r>
              <a:rPr lang="zh-CN" altLang="en-US" sz="2400" smtClean="0">
                <a:hlinkClick r:id="" action="ppaction://noaction"/>
              </a:rPr>
              <a:t>	114</a:t>
            </a:r>
            <a:endParaRPr lang="zh-CN" altLang="en-US" sz="2400" smtClean="0"/>
          </a:p>
          <a:p>
            <a:endParaRPr lang="zh-CN" altLang="en-US" sz="24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pPr algn="just"/>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algn="just"/>
            <a:endParaRPr lang="zh-CN" altLang="en-US" sz="28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algn="just"/>
            <a:endParaRPr lang="zh-CN" altLang="en-US" sz="28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algn="just"/>
            <a:r>
              <a:rPr lang="zh-CN" altLang="en-US" smtClean="0"/>
              <a:t>引入进程的目的，是为了使多个程序并发执行，以改善资源利用率及提高系统的吞吐量；</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p:spPr>
        <p:txBody>
          <a:bodyPr/>
          <a:lstStyle/>
          <a:p>
            <a:endParaRPr lang="zh-CN" altLang="en-US" smtClean="0"/>
          </a:p>
        </p:txBody>
      </p:sp>
      <p:sp>
        <p:nvSpPr>
          <p:cNvPr id="93188" name="灯片编号占位符 3"/>
          <p:cNvSpPr>
            <a:spLocks noGrp="1"/>
          </p:cNvSpPr>
          <p:nvPr>
            <p:ph type="sldNum" sz="quarter" idx="5"/>
          </p:nvPr>
        </p:nvSpPr>
        <p:spPr>
          <a:noFill/>
        </p:spPr>
        <p:txBody>
          <a:bodyPr/>
          <a:lstStyle/>
          <a:p>
            <a:fld id="{8710B133-F2D4-4148-9638-12FAB76D7533}" type="slidenum">
              <a:rPr lang="zh-CN" altLang="en-US" smtClean="0"/>
              <a:pPr/>
              <a:t>33</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algn="just"/>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pPr algn="just"/>
            <a:endParaRPr lang="zh-CN" altLang="en-US" sz="28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pPr algn="just"/>
            <a:r>
              <a:rPr lang="en-US" altLang="zh-CN" smtClean="0">
                <a:latin typeface="宋体" pitchFamily="2" charset="-122"/>
              </a:rPr>
              <a:t>var mutex，empty，full：psemaphore；</a:t>
            </a:r>
          </a:p>
          <a:p>
            <a:pPr algn="just"/>
            <a:r>
              <a:rPr lang="en-US" altLang="zh-CN" smtClean="0">
                <a:latin typeface="宋体" pitchFamily="2" charset="-122"/>
              </a:rPr>
              <a:t>    i,j，goods：integer；buffer：array [0</a:t>
            </a:r>
            <a:r>
              <a:rPr lang="en-US" altLang="zh-CN" smtClean="0">
                <a:latin typeface="Courier New" pitchFamily="49" charset="0"/>
              </a:rPr>
              <a:t>…</a:t>
            </a:r>
            <a:r>
              <a:rPr lang="en-US" altLang="zh-CN" smtClean="0">
                <a:latin typeface="宋体" pitchFamily="2" charset="-122"/>
              </a:rPr>
              <a:t>n-1] of item；</a:t>
            </a:r>
          </a:p>
          <a:p>
            <a:pPr algn="just"/>
            <a:r>
              <a:rPr lang="en-US" altLang="zh-CN" smtClean="0">
                <a:latin typeface="宋体" pitchFamily="2" charset="-122"/>
              </a:rPr>
              <a:t>procedure producer；    </a:t>
            </a:r>
            <a:r>
              <a:rPr lang="zh-CN" altLang="en-US" smtClean="0">
                <a:latin typeface="宋体" pitchFamily="2" charset="-122"/>
              </a:rPr>
              <a:t>生产者进程</a:t>
            </a:r>
          </a:p>
          <a:p>
            <a:pPr algn="just"/>
            <a:r>
              <a:rPr lang="zh-CN" altLang="en-US" smtClean="0">
                <a:latin typeface="宋体" pitchFamily="2" charset="-122"/>
              </a:rPr>
              <a:t>    </a:t>
            </a:r>
            <a:r>
              <a:rPr lang="en-US" altLang="zh-CN" smtClean="0">
                <a:latin typeface="宋体" pitchFamily="2" charset="-122"/>
              </a:rPr>
              <a:t>begin</a:t>
            </a:r>
          </a:p>
          <a:p>
            <a:pPr algn="just"/>
            <a:r>
              <a:rPr lang="en-US" altLang="zh-CN" smtClean="0">
                <a:latin typeface="宋体" pitchFamily="2" charset="-122"/>
              </a:rPr>
              <a:t>       while true do</a:t>
            </a:r>
          </a:p>
          <a:p>
            <a:pPr algn="just"/>
            <a:r>
              <a:rPr lang="en-US" altLang="zh-CN" smtClean="0">
                <a:latin typeface="宋体" pitchFamily="2" charset="-122"/>
              </a:rPr>
              <a:t>       begin</a:t>
            </a:r>
          </a:p>
          <a:p>
            <a:pPr algn="just"/>
            <a:r>
              <a:rPr lang="en-US" altLang="zh-CN" smtClean="0">
                <a:latin typeface="宋体" pitchFamily="2" charset="-122"/>
              </a:rPr>
              <a:t>         produce next product；</a:t>
            </a:r>
          </a:p>
          <a:p>
            <a:pPr algn="just"/>
            <a:r>
              <a:rPr lang="en-US" altLang="zh-CN" smtClean="0">
                <a:latin typeface="宋体" pitchFamily="2" charset="-122"/>
              </a:rPr>
              <a:t>         P(empty)；</a:t>
            </a:r>
          </a:p>
          <a:p>
            <a:pPr algn="just"/>
            <a:r>
              <a:rPr lang="en-US" altLang="zh-CN" smtClean="0">
                <a:latin typeface="宋体" pitchFamily="2" charset="-122"/>
              </a:rPr>
              <a:t>         P(mutex)；</a:t>
            </a:r>
          </a:p>
          <a:p>
            <a:pPr algn="just"/>
            <a:r>
              <a:rPr lang="en-US" altLang="zh-CN" smtClean="0">
                <a:latin typeface="宋体" pitchFamily="2" charset="-122"/>
              </a:rPr>
              <a:t>         buffer(i):=product；</a:t>
            </a:r>
          </a:p>
          <a:p>
            <a:pPr algn="just"/>
            <a:r>
              <a:rPr lang="en-US" altLang="zh-CN" smtClean="0">
                <a:latin typeface="宋体" pitchFamily="2" charset="-122"/>
              </a:rPr>
              <a:t>         i:=（i+1) mod（n）；</a:t>
            </a:r>
          </a:p>
          <a:p>
            <a:pPr algn="just"/>
            <a:r>
              <a:rPr lang="en-US" altLang="zh-CN" smtClean="0">
                <a:latin typeface="宋体" pitchFamily="2" charset="-122"/>
              </a:rPr>
              <a:t>         V(mutex)；</a:t>
            </a:r>
          </a:p>
          <a:p>
            <a:pPr algn="just"/>
            <a:r>
              <a:rPr lang="en-US" altLang="zh-CN" smtClean="0">
                <a:latin typeface="宋体" pitchFamily="2" charset="-122"/>
              </a:rPr>
              <a:t>         V(full)；</a:t>
            </a:r>
          </a:p>
          <a:p>
            <a:pPr algn="just"/>
            <a:r>
              <a:rPr lang="en-US" altLang="zh-CN" smtClean="0">
                <a:latin typeface="宋体" pitchFamily="2" charset="-122"/>
              </a:rPr>
              <a:t>       end</a:t>
            </a:r>
          </a:p>
          <a:p>
            <a:pPr algn="just"/>
            <a:r>
              <a:rPr lang="en-US" altLang="zh-CN" smtClean="0">
                <a:latin typeface="宋体" pitchFamily="2" charset="-122"/>
              </a:rPr>
              <a:t>end；</a:t>
            </a:r>
          </a:p>
          <a:p>
            <a:pPr algn="just"/>
            <a:r>
              <a:rPr lang="en-US" altLang="zh-CN" smtClean="0">
                <a:latin typeface="宋体" pitchFamily="2" charset="-122"/>
              </a:rPr>
              <a:t>procedure consumer；  </a:t>
            </a:r>
            <a:r>
              <a:rPr lang="zh-CN" altLang="en-US" smtClean="0">
                <a:latin typeface="宋体" pitchFamily="2" charset="-122"/>
              </a:rPr>
              <a:t>消费者进程</a:t>
            </a:r>
          </a:p>
          <a:p>
            <a:pPr algn="just"/>
            <a:r>
              <a:rPr lang="zh-CN" altLang="en-US" smtClean="0">
                <a:latin typeface="宋体" pitchFamily="2" charset="-122"/>
              </a:rPr>
              <a:t>    </a:t>
            </a:r>
            <a:r>
              <a:rPr lang="en-US" altLang="zh-CN" smtClean="0">
                <a:latin typeface="宋体" pitchFamily="2" charset="-122"/>
              </a:rPr>
              <a:t>begin</a:t>
            </a:r>
          </a:p>
          <a:p>
            <a:pPr algn="just"/>
            <a:r>
              <a:rPr lang="en-US" altLang="zh-CN" smtClean="0">
                <a:latin typeface="宋体" pitchFamily="2" charset="-122"/>
              </a:rPr>
              <a:t>       while true do</a:t>
            </a:r>
          </a:p>
          <a:p>
            <a:pPr algn="just"/>
            <a:r>
              <a:rPr lang="en-US" altLang="zh-CN" smtClean="0">
                <a:latin typeface="宋体" pitchFamily="2" charset="-122"/>
              </a:rPr>
              <a:t>       begin</a:t>
            </a:r>
          </a:p>
          <a:p>
            <a:pPr algn="just"/>
            <a:r>
              <a:rPr lang="en-US" altLang="zh-CN" smtClean="0">
                <a:latin typeface="宋体" pitchFamily="2" charset="-122"/>
              </a:rPr>
              <a:t>         P(full)；</a:t>
            </a:r>
          </a:p>
          <a:p>
            <a:pPr algn="just"/>
            <a:r>
              <a:rPr lang="en-US" altLang="zh-CN" smtClean="0">
                <a:latin typeface="宋体" pitchFamily="2" charset="-122"/>
              </a:rPr>
              <a:t>         P(mutex)；</a:t>
            </a:r>
          </a:p>
          <a:p>
            <a:pPr algn="just"/>
            <a:r>
              <a:rPr lang="en-US" altLang="zh-CN" smtClean="0">
                <a:latin typeface="宋体" pitchFamily="2" charset="-122"/>
              </a:rPr>
              <a:t>         goods：= buffer(j)；</a:t>
            </a:r>
          </a:p>
          <a:p>
            <a:pPr algn="just"/>
            <a:r>
              <a:rPr lang="en-US" altLang="zh-CN" smtClean="0">
                <a:latin typeface="宋体" pitchFamily="2" charset="-122"/>
              </a:rPr>
              <a:t>         j:=(j+1) mod（n）；</a:t>
            </a:r>
          </a:p>
          <a:p>
            <a:pPr algn="just"/>
            <a:r>
              <a:rPr lang="en-US" altLang="zh-CN" smtClean="0">
                <a:latin typeface="宋体" pitchFamily="2" charset="-122"/>
              </a:rPr>
              <a:t>         V(mutex)；</a:t>
            </a:r>
          </a:p>
          <a:p>
            <a:pPr algn="just"/>
            <a:r>
              <a:rPr lang="en-US" altLang="zh-CN" smtClean="0">
                <a:latin typeface="宋体" pitchFamily="2" charset="-122"/>
              </a:rPr>
              <a:t>         V(empty)；</a:t>
            </a:r>
          </a:p>
          <a:p>
            <a:pPr algn="just"/>
            <a:r>
              <a:rPr lang="en-US" altLang="zh-CN" smtClean="0">
                <a:latin typeface="宋体" pitchFamily="2" charset="-122"/>
              </a:rPr>
              <a:t>         consume product ；</a:t>
            </a:r>
          </a:p>
          <a:p>
            <a:pPr algn="just"/>
            <a:r>
              <a:rPr lang="en-US" altLang="zh-CN" smtClean="0">
                <a:latin typeface="宋体" pitchFamily="2" charset="-122"/>
              </a:rPr>
              <a:t>       end</a:t>
            </a:r>
          </a:p>
          <a:p>
            <a:pPr algn="just"/>
            <a:r>
              <a:rPr lang="en-US" altLang="zh-CN" smtClean="0">
                <a:latin typeface="宋体" pitchFamily="2" charset="-122"/>
              </a:rPr>
              <a:t>   end；</a:t>
            </a:r>
          </a:p>
          <a:p>
            <a:pPr algn="just"/>
            <a:r>
              <a:rPr lang="en-US" altLang="zh-CN" smtClean="0">
                <a:latin typeface="宋体" pitchFamily="2" charset="-122"/>
              </a:rPr>
              <a:t>begin</a:t>
            </a:r>
          </a:p>
          <a:p>
            <a:pPr algn="just"/>
            <a:r>
              <a:rPr lang="en-US" altLang="zh-CN" smtClean="0">
                <a:latin typeface="宋体" pitchFamily="2" charset="-122"/>
              </a:rPr>
              <a:t>    seminitial (mutex.v，1；empty.v，n；full.v，0)；</a:t>
            </a:r>
          </a:p>
          <a:p>
            <a:pPr algn="just"/>
            <a:r>
              <a:rPr lang="en-US" altLang="zh-CN" smtClean="0">
                <a:latin typeface="宋体" pitchFamily="2" charset="-122"/>
              </a:rPr>
              <a:t>    i：=j：=0；</a:t>
            </a:r>
          </a:p>
          <a:p>
            <a:pPr algn="just"/>
            <a:r>
              <a:rPr lang="en-US" altLang="zh-CN" smtClean="0">
                <a:latin typeface="宋体" pitchFamily="2" charset="-122"/>
              </a:rPr>
              <a:t>    cobegin</a:t>
            </a:r>
          </a:p>
          <a:p>
            <a:pPr algn="just"/>
            <a:r>
              <a:rPr lang="en-US" altLang="zh-CN" smtClean="0">
                <a:latin typeface="宋体" pitchFamily="2" charset="-122"/>
              </a:rPr>
              <a:t>      producer；</a:t>
            </a:r>
          </a:p>
          <a:p>
            <a:pPr algn="just"/>
            <a:r>
              <a:rPr lang="en-US" altLang="zh-CN" smtClean="0">
                <a:latin typeface="宋体" pitchFamily="2" charset="-122"/>
              </a:rPr>
              <a:t>      consumer；</a:t>
            </a:r>
          </a:p>
          <a:p>
            <a:pPr algn="just"/>
            <a:r>
              <a:rPr lang="en-US" altLang="zh-CN" smtClean="0">
                <a:latin typeface="宋体" pitchFamily="2" charset="-122"/>
              </a:rPr>
              <a:t>    coend</a:t>
            </a:r>
          </a:p>
          <a:p>
            <a:pPr algn="just"/>
            <a:r>
              <a:rPr lang="en-US" altLang="zh-CN" smtClean="0">
                <a:latin typeface="宋体" pitchFamily="2" charset="-122"/>
              </a:rPr>
              <a:t>end</a:t>
            </a:r>
          </a:p>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58025" y="609600"/>
            <a:ext cx="2105025"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42950" y="609600"/>
            <a:ext cx="6162675"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42950" y="609600"/>
            <a:ext cx="84201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42950" y="1981200"/>
            <a:ext cx="413385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981200"/>
            <a:ext cx="413385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42950" y="1981200"/>
            <a:ext cx="413385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981200"/>
            <a:ext cx="413385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93193"/>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742950" y="609600"/>
            <a:ext cx="84201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6387" name="Rectangle 3"/>
          <p:cNvSpPr>
            <a:spLocks noGrp="1" noChangeArrowheads="1"/>
          </p:cNvSpPr>
          <p:nvPr>
            <p:ph type="body" idx="1"/>
          </p:nvPr>
        </p:nvSpPr>
        <p:spPr bwMode="auto">
          <a:xfrm>
            <a:off x="742950" y="1981200"/>
            <a:ext cx="84201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 Second level</a:t>
            </a:r>
          </a:p>
          <a:p>
            <a:pPr lvl="2"/>
            <a:r>
              <a:rPr lang="en-US" altLang="zh-CN" smtClean="0"/>
              <a:t> Third level</a:t>
            </a:r>
          </a:p>
        </p:txBody>
      </p:sp>
      <p:grpSp>
        <p:nvGrpSpPr>
          <p:cNvPr id="16388" name="Group 56"/>
          <p:cNvGrpSpPr>
            <a:grpSpLocks/>
          </p:cNvGrpSpPr>
          <p:nvPr userDrawn="1"/>
        </p:nvGrpSpPr>
        <p:grpSpPr bwMode="auto">
          <a:xfrm>
            <a:off x="776288" y="1628775"/>
            <a:ext cx="8420100" cy="0"/>
            <a:chOff x="432" y="1056"/>
            <a:chExt cx="4896" cy="0"/>
          </a:xfrm>
        </p:grpSpPr>
        <p:sp>
          <p:nvSpPr>
            <p:cNvPr id="1029" name="Line 57"/>
            <p:cNvSpPr>
              <a:spLocks noChangeShapeType="1"/>
            </p:cNvSpPr>
            <p:nvPr userDrawn="1"/>
          </p:nvSpPr>
          <p:spPr bwMode="auto">
            <a:xfrm>
              <a:off x="5040" y="1056"/>
              <a:ext cx="288" cy="0"/>
            </a:xfrm>
            <a:prstGeom prst="line">
              <a:avLst/>
            </a:prstGeom>
            <a:noFill/>
            <a:ln w="9525">
              <a:solidFill>
                <a:srgbClr val="FFFFFF"/>
              </a:solidFill>
              <a:round/>
              <a:headEnd/>
              <a:tailEnd/>
            </a:ln>
          </p:spPr>
          <p:txBody>
            <a:bodyPr wrap="none" anchor="ctr"/>
            <a:lstStyle/>
            <a:p>
              <a:pPr>
                <a:defRPr/>
              </a:pPr>
              <a:endParaRPr lang="zh-CN" altLang="en-US"/>
            </a:p>
          </p:txBody>
        </p:sp>
        <p:sp>
          <p:nvSpPr>
            <p:cNvPr id="1030" name="Line 58"/>
            <p:cNvSpPr>
              <a:spLocks noChangeShapeType="1"/>
            </p:cNvSpPr>
            <p:nvPr userDrawn="1"/>
          </p:nvSpPr>
          <p:spPr bwMode="auto">
            <a:xfrm>
              <a:off x="4464" y="1056"/>
              <a:ext cx="576" cy="0"/>
            </a:xfrm>
            <a:prstGeom prst="line">
              <a:avLst/>
            </a:prstGeom>
            <a:noFill/>
            <a:ln w="9525">
              <a:solidFill>
                <a:srgbClr val="FFFFFF"/>
              </a:solidFill>
              <a:round/>
              <a:headEnd/>
              <a:tailEnd/>
            </a:ln>
          </p:spPr>
          <p:txBody>
            <a:bodyPr wrap="none" anchor="ctr"/>
            <a:lstStyle/>
            <a:p>
              <a:pPr>
                <a:defRPr/>
              </a:pPr>
              <a:endParaRPr lang="zh-CN" altLang="en-US"/>
            </a:p>
          </p:txBody>
        </p:sp>
        <p:sp>
          <p:nvSpPr>
            <p:cNvPr id="1031" name="Line 59"/>
            <p:cNvSpPr>
              <a:spLocks noChangeShapeType="1"/>
            </p:cNvSpPr>
            <p:nvPr userDrawn="1"/>
          </p:nvSpPr>
          <p:spPr bwMode="auto">
            <a:xfrm>
              <a:off x="3888" y="1056"/>
              <a:ext cx="576" cy="0"/>
            </a:xfrm>
            <a:prstGeom prst="line">
              <a:avLst/>
            </a:prstGeom>
            <a:noFill/>
            <a:ln w="9525">
              <a:solidFill>
                <a:srgbClr val="FFFFFF"/>
              </a:solidFill>
              <a:round/>
              <a:headEnd/>
              <a:tailEnd/>
            </a:ln>
          </p:spPr>
          <p:txBody>
            <a:bodyPr wrap="none" anchor="ctr"/>
            <a:lstStyle/>
            <a:p>
              <a:pPr>
                <a:defRPr/>
              </a:pPr>
              <a:endParaRPr lang="zh-CN" altLang="en-US"/>
            </a:p>
          </p:txBody>
        </p:sp>
        <p:sp>
          <p:nvSpPr>
            <p:cNvPr id="1032" name="Line 60"/>
            <p:cNvSpPr>
              <a:spLocks noChangeShapeType="1"/>
            </p:cNvSpPr>
            <p:nvPr userDrawn="1"/>
          </p:nvSpPr>
          <p:spPr bwMode="auto">
            <a:xfrm>
              <a:off x="3312" y="1056"/>
              <a:ext cx="576" cy="0"/>
            </a:xfrm>
            <a:prstGeom prst="line">
              <a:avLst/>
            </a:prstGeom>
            <a:noFill/>
            <a:ln w="9525">
              <a:solidFill>
                <a:srgbClr val="FFFFCC"/>
              </a:solidFill>
              <a:round/>
              <a:headEnd/>
              <a:tailEnd/>
            </a:ln>
          </p:spPr>
          <p:txBody>
            <a:bodyPr wrap="none" anchor="ctr"/>
            <a:lstStyle/>
            <a:p>
              <a:pPr>
                <a:defRPr/>
              </a:pPr>
              <a:endParaRPr lang="zh-CN" altLang="en-US"/>
            </a:p>
          </p:txBody>
        </p:sp>
        <p:sp>
          <p:nvSpPr>
            <p:cNvPr id="1033" name="Line 61"/>
            <p:cNvSpPr>
              <a:spLocks noChangeShapeType="1"/>
            </p:cNvSpPr>
            <p:nvPr userDrawn="1"/>
          </p:nvSpPr>
          <p:spPr bwMode="auto">
            <a:xfrm>
              <a:off x="2736" y="1056"/>
              <a:ext cx="576" cy="0"/>
            </a:xfrm>
            <a:prstGeom prst="line">
              <a:avLst/>
            </a:prstGeom>
            <a:noFill/>
            <a:ln w="9525">
              <a:solidFill>
                <a:srgbClr val="FFFFCC"/>
              </a:solidFill>
              <a:round/>
              <a:headEnd/>
              <a:tailEnd/>
            </a:ln>
          </p:spPr>
          <p:txBody>
            <a:bodyPr wrap="none" anchor="ctr"/>
            <a:lstStyle/>
            <a:p>
              <a:pPr>
                <a:defRPr/>
              </a:pPr>
              <a:endParaRPr lang="zh-CN" altLang="en-US"/>
            </a:p>
          </p:txBody>
        </p:sp>
        <p:sp>
          <p:nvSpPr>
            <p:cNvPr id="1034" name="Line 62"/>
            <p:cNvSpPr>
              <a:spLocks noChangeShapeType="1"/>
            </p:cNvSpPr>
            <p:nvPr userDrawn="1"/>
          </p:nvSpPr>
          <p:spPr bwMode="auto">
            <a:xfrm>
              <a:off x="2160" y="1056"/>
              <a:ext cx="576" cy="0"/>
            </a:xfrm>
            <a:prstGeom prst="line">
              <a:avLst/>
            </a:prstGeom>
            <a:noFill/>
            <a:ln w="9525">
              <a:solidFill>
                <a:srgbClr val="FFFFCC"/>
              </a:solidFill>
              <a:round/>
              <a:headEnd/>
              <a:tailEnd/>
            </a:ln>
          </p:spPr>
          <p:txBody>
            <a:bodyPr wrap="none" anchor="ctr"/>
            <a:lstStyle/>
            <a:p>
              <a:pPr>
                <a:defRPr/>
              </a:pPr>
              <a:endParaRPr lang="zh-CN" altLang="en-US"/>
            </a:p>
          </p:txBody>
        </p:sp>
        <p:sp>
          <p:nvSpPr>
            <p:cNvPr id="1035" name="Line 63"/>
            <p:cNvSpPr>
              <a:spLocks noChangeShapeType="1"/>
            </p:cNvSpPr>
            <p:nvPr userDrawn="1"/>
          </p:nvSpPr>
          <p:spPr bwMode="auto">
            <a:xfrm>
              <a:off x="1776" y="1056"/>
              <a:ext cx="480" cy="0"/>
            </a:xfrm>
            <a:prstGeom prst="line">
              <a:avLst/>
            </a:prstGeom>
            <a:noFill/>
            <a:ln w="9525">
              <a:solidFill>
                <a:srgbClr val="FFFF99"/>
              </a:solidFill>
              <a:round/>
              <a:headEnd/>
              <a:tailEnd/>
            </a:ln>
          </p:spPr>
          <p:txBody>
            <a:bodyPr wrap="none" anchor="ctr"/>
            <a:lstStyle/>
            <a:p>
              <a:pPr>
                <a:defRPr/>
              </a:pPr>
              <a:endParaRPr lang="zh-CN" altLang="en-US"/>
            </a:p>
          </p:txBody>
        </p:sp>
        <p:sp>
          <p:nvSpPr>
            <p:cNvPr id="1036" name="Line 64"/>
            <p:cNvSpPr>
              <a:spLocks noChangeShapeType="1"/>
            </p:cNvSpPr>
            <p:nvPr userDrawn="1"/>
          </p:nvSpPr>
          <p:spPr bwMode="auto">
            <a:xfrm>
              <a:off x="1488" y="1056"/>
              <a:ext cx="480" cy="0"/>
            </a:xfrm>
            <a:prstGeom prst="line">
              <a:avLst/>
            </a:prstGeom>
            <a:noFill/>
            <a:ln w="9525">
              <a:solidFill>
                <a:srgbClr val="FFFF99"/>
              </a:solidFill>
              <a:round/>
              <a:headEnd/>
              <a:tailEnd/>
            </a:ln>
          </p:spPr>
          <p:txBody>
            <a:bodyPr wrap="none" anchor="ctr"/>
            <a:lstStyle/>
            <a:p>
              <a:pPr>
                <a:defRPr/>
              </a:pPr>
              <a:endParaRPr lang="zh-CN" altLang="en-US"/>
            </a:p>
          </p:txBody>
        </p:sp>
        <p:sp>
          <p:nvSpPr>
            <p:cNvPr id="1037" name="Line 65"/>
            <p:cNvSpPr>
              <a:spLocks noChangeShapeType="1"/>
            </p:cNvSpPr>
            <p:nvPr userDrawn="1"/>
          </p:nvSpPr>
          <p:spPr bwMode="auto">
            <a:xfrm>
              <a:off x="1200" y="1056"/>
              <a:ext cx="480" cy="0"/>
            </a:xfrm>
            <a:prstGeom prst="line">
              <a:avLst/>
            </a:prstGeom>
            <a:noFill/>
            <a:ln w="9525">
              <a:solidFill>
                <a:srgbClr val="FFFF99"/>
              </a:solidFill>
              <a:round/>
              <a:headEnd/>
              <a:tailEnd/>
            </a:ln>
          </p:spPr>
          <p:txBody>
            <a:bodyPr wrap="none" anchor="ctr"/>
            <a:lstStyle/>
            <a:p>
              <a:pPr>
                <a:defRPr/>
              </a:pPr>
              <a:endParaRPr lang="zh-CN" altLang="en-US"/>
            </a:p>
          </p:txBody>
        </p:sp>
        <p:sp>
          <p:nvSpPr>
            <p:cNvPr id="1038" name="Line 66"/>
            <p:cNvSpPr>
              <a:spLocks noChangeShapeType="1"/>
            </p:cNvSpPr>
            <p:nvPr userDrawn="1"/>
          </p:nvSpPr>
          <p:spPr bwMode="auto">
            <a:xfrm>
              <a:off x="912" y="1056"/>
              <a:ext cx="480" cy="0"/>
            </a:xfrm>
            <a:prstGeom prst="line">
              <a:avLst/>
            </a:prstGeom>
            <a:noFill/>
            <a:ln w="9525">
              <a:solidFill>
                <a:srgbClr val="FFFF99"/>
              </a:solidFill>
              <a:round/>
              <a:headEnd/>
              <a:tailEnd/>
            </a:ln>
          </p:spPr>
          <p:txBody>
            <a:bodyPr wrap="none" anchor="ctr"/>
            <a:lstStyle/>
            <a:p>
              <a:pPr>
                <a:defRPr/>
              </a:pPr>
              <a:endParaRPr lang="zh-CN" altLang="en-US"/>
            </a:p>
          </p:txBody>
        </p:sp>
        <p:sp>
          <p:nvSpPr>
            <p:cNvPr id="1039" name="Line 67"/>
            <p:cNvSpPr>
              <a:spLocks noChangeShapeType="1"/>
            </p:cNvSpPr>
            <p:nvPr userDrawn="1"/>
          </p:nvSpPr>
          <p:spPr bwMode="auto">
            <a:xfrm>
              <a:off x="624" y="1056"/>
              <a:ext cx="480" cy="0"/>
            </a:xfrm>
            <a:prstGeom prst="line">
              <a:avLst/>
            </a:prstGeom>
            <a:noFill/>
            <a:ln w="9525">
              <a:solidFill>
                <a:srgbClr val="FFFF66"/>
              </a:solidFill>
              <a:round/>
              <a:headEnd/>
              <a:tailEnd/>
            </a:ln>
          </p:spPr>
          <p:txBody>
            <a:bodyPr wrap="none" anchor="ctr"/>
            <a:lstStyle/>
            <a:p>
              <a:pPr>
                <a:defRPr/>
              </a:pPr>
              <a:endParaRPr lang="zh-CN" altLang="en-US"/>
            </a:p>
          </p:txBody>
        </p:sp>
        <p:sp>
          <p:nvSpPr>
            <p:cNvPr id="1040" name="Line 68"/>
            <p:cNvSpPr>
              <a:spLocks noChangeShapeType="1"/>
            </p:cNvSpPr>
            <p:nvPr userDrawn="1"/>
          </p:nvSpPr>
          <p:spPr bwMode="auto">
            <a:xfrm>
              <a:off x="432" y="1056"/>
              <a:ext cx="384" cy="0"/>
            </a:xfrm>
            <a:prstGeom prst="line">
              <a:avLst/>
            </a:prstGeom>
            <a:noFill/>
            <a:ln w="9525">
              <a:solidFill>
                <a:srgbClr val="FFFF66"/>
              </a:solidFill>
              <a:round/>
              <a:headEnd/>
              <a:tailEnd/>
            </a:ln>
          </p:spPr>
          <p:txBody>
            <a:bodyPr wrap="none" anchor="ctr"/>
            <a:lstStyle/>
            <a:p>
              <a:pPr>
                <a:defRPr/>
              </a:pPr>
              <a:endParaRPr lang="zh-CN" altLang="en-US"/>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random/>
  </p:transition>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Univers" pitchFamily="34" charset="0"/>
          <a:ea typeface="宋体" pitchFamily="2" charset="-122"/>
        </a:defRPr>
      </a:lvl2pPr>
      <a:lvl3pPr algn="ctr" rtl="0" eaLnBrk="0" fontAlgn="base" hangingPunct="0">
        <a:spcBef>
          <a:spcPct val="0"/>
        </a:spcBef>
        <a:spcAft>
          <a:spcPct val="0"/>
        </a:spcAft>
        <a:defRPr sz="3600" b="1">
          <a:solidFill>
            <a:schemeClr val="tx2"/>
          </a:solidFill>
          <a:latin typeface="Univers" pitchFamily="34" charset="0"/>
          <a:ea typeface="宋体" pitchFamily="2" charset="-122"/>
        </a:defRPr>
      </a:lvl3pPr>
      <a:lvl4pPr algn="ctr" rtl="0" eaLnBrk="0" fontAlgn="base" hangingPunct="0">
        <a:spcBef>
          <a:spcPct val="0"/>
        </a:spcBef>
        <a:spcAft>
          <a:spcPct val="0"/>
        </a:spcAft>
        <a:defRPr sz="3600" b="1">
          <a:solidFill>
            <a:schemeClr val="tx2"/>
          </a:solidFill>
          <a:latin typeface="Univers" pitchFamily="34" charset="0"/>
          <a:ea typeface="宋体" pitchFamily="2" charset="-122"/>
        </a:defRPr>
      </a:lvl4pPr>
      <a:lvl5pPr algn="ctr" rtl="0" eaLnBrk="0" fontAlgn="base" hangingPunct="0">
        <a:spcBef>
          <a:spcPct val="0"/>
        </a:spcBef>
        <a:spcAft>
          <a:spcPct val="0"/>
        </a:spcAft>
        <a:defRPr sz="3600" b="1">
          <a:solidFill>
            <a:schemeClr val="tx2"/>
          </a:solidFill>
          <a:latin typeface="Univers" pitchFamily="34" charset="0"/>
          <a:ea typeface="宋体" pitchFamily="2" charset="-122"/>
        </a:defRPr>
      </a:lvl5pPr>
      <a:lvl6pPr marL="457200" algn="ctr" rtl="0" eaLnBrk="0" fontAlgn="base" hangingPunct="0">
        <a:spcBef>
          <a:spcPct val="0"/>
        </a:spcBef>
        <a:spcAft>
          <a:spcPct val="0"/>
        </a:spcAft>
        <a:defRPr sz="3600" b="1">
          <a:solidFill>
            <a:schemeClr val="tx2"/>
          </a:solidFill>
          <a:latin typeface="Univers" pitchFamily="34" charset="0"/>
          <a:ea typeface="宋体" pitchFamily="2" charset="-122"/>
        </a:defRPr>
      </a:lvl6pPr>
      <a:lvl7pPr marL="914400" algn="ctr" rtl="0" eaLnBrk="0" fontAlgn="base" hangingPunct="0">
        <a:spcBef>
          <a:spcPct val="0"/>
        </a:spcBef>
        <a:spcAft>
          <a:spcPct val="0"/>
        </a:spcAft>
        <a:defRPr sz="3600" b="1">
          <a:solidFill>
            <a:schemeClr val="tx2"/>
          </a:solidFill>
          <a:latin typeface="Univers" pitchFamily="34" charset="0"/>
          <a:ea typeface="宋体" pitchFamily="2" charset="-122"/>
        </a:defRPr>
      </a:lvl7pPr>
      <a:lvl8pPr marL="1371600" algn="ctr" rtl="0" eaLnBrk="0" fontAlgn="base" hangingPunct="0">
        <a:spcBef>
          <a:spcPct val="0"/>
        </a:spcBef>
        <a:spcAft>
          <a:spcPct val="0"/>
        </a:spcAft>
        <a:defRPr sz="3600" b="1">
          <a:solidFill>
            <a:schemeClr val="tx2"/>
          </a:solidFill>
          <a:latin typeface="Univers" pitchFamily="34" charset="0"/>
          <a:ea typeface="宋体" pitchFamily="2" charset="-122"/>
        </a:defRPr>
      </a:lvl8pPr>
      <a:lvl9pPr marL="1828800" algn="ctr" rtl="0" eaLnBrk="0" fontAlgn="base" hangingPunct="0">
        <a:spcBef>
          <a:spcPct val="0"/>
        </a:spcBef>
        <a:spcAft>
          <a:spcPct val="0"/>
        </a:spcAft>
        <a:defRPr sz="3600" b="1">
          <a:solidFill>
            <a:schemeClr val="tx2"/>
          </a:solidFill>
          <a:latin typeface="Univers" pitchFamily="34" charset="0"/>
          <a:ea typeface="宋体" pitchFamily="2" charset="-122"/>
        </a:defRPr>
      </a:lvl9pPr>
    </p:titleStyle>
    <p:bodyStyle>
      <a:lvl1pPr marL="342900" indent="-342900" algn="l" rtl="0" eaLnBrk="0" fontAlgn="base" hangingPunct="0">
        <a:spcBef>
          <a:spcPct val="20000"/>
        </a:spcBef>
        <a:spcAft>
          <a:spcPct val="0"/>
        </a:spcAft>
        <a:buClr>
          <a:srgbClr val="FFFFFF"/>
        </a:buClr>
        <a:buFont typeface="Wingdings" pitchFamily="2" charset="2"/>
        <a:buChar char="l"/>
        <a:defRPr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FFFF"/>
        </a:buClr>
        <a:buChar char="+"/>
        <a:defRPr sz="2700">
          <a:solidFill>
            <a:schemeClr val="tx1"/>
          </a:solidFill>
          <a:latin typeface="+mn-lt"/>
          <a:ea typeface="+mn-ea"/>
        </a:defRPr>
      </a:lvl2pPr>
      <a:lvl3pPr marL="1085850" indent="-228600" algn="l" rtl="0" eaLnBrk="0" fontAlgn="base" hangingPunct="0">
        <a:spcBef>
          <a:spcPct val="20000"/>
        </a:spcBef>
        <a:spcAft>
          <a:spcPct val="0"/>
        </a:spcAft>
        <a:buClr>
          <a:srgbClr val="FFFFFF"/>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eaLnBrk="0" fontAlgn="base" hangingPunct="0">
        <a:spcBef>
          <a:spcPct val="20000"/>
        </a:spcBef>
        <a:spcAft>
          <a:spcPct val="0"/>
        </a:spcAft>
        <a:buChar char="»"/>
        <a:defRPr sz="2000">
          <a:solidFill>
            <a:schemeClr val="tx1"/>
          </a:solidFill>
          <a:latin typeface="Arial" charset="0"/>
          <a:ea typeface="+mn-ea"/>
        </a:defRPr>
      </a:lvl6pPr>
      <a:lvl7pPr marL="2971800" indent="-228600" algn="l" rtl="0" eaLnBrk="0" fontAlgn="base" hangingPunct="0">
        <a:spcBef>
          <a:spcPct val="20000"/>
        </a:spcBef>
        <a:spcAft>
          <a:spcPct val="0"/>
        </a:spcAft>
        <a:buChar char="»"/>
        <a:defRPr sz="2000">
          <a:solidFill>
            <a:schemeClr val="tx1"/>
          </a:solidFill>
          <a:latin typeface="Arial" charset="0"/>
          <a:ea typeface="+mn-ea"/>
        </a:defRPr>
      </a:lvl7pPr>
      <a:lvl8pPr marL="3429000" indent="-228600" algn="l" rtl="0" eaLnBrk="0" fontAlgn="base" hangingPunct="0">
        <a:spcBef>
          <a:spcPct val="20000"/>
        </a:spcBef>
        <a:spcAft>
          <a:spcPct val="0"/>
        </a:spcAft>
        <a:buChar char="»"/>
        <a:defRPr sz="2000">
          <a:solidFill>
            <a:schemeClr val="tx1"/>
          </a:solidFill>
          <a:latin typeface="Arial" charset="0"/>
          <a:ea typeface="+mn-ea"/>
        </a:defRPr>
      </a:lvl8pPr>
      <a:lvl9pPr marL="3886200" indent="-228600" algn="l" rtl="0" eaLnBrk="0" fontAlgn="base" hangingPunct="0">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39.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oleObject" Target="../embeddings/oleObject4.bin"/><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8.emf"/><Relationship Id="rId5" Type="http://schemas.openxmlformats.org/officeDocument/2006/relationships/oleObject" Target="../embeddings/Microsoft_Word_97_-_2003___1.doc"/><Relationship Id="rId4" Type="http://schemas.openxmlformats.org/officeDocument/2006/relationships/slide" Target="slide19.xml"/></Relationships>
</file>

<file path=ppt/slides/_rels/slide29.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Word_97_-_2003___2.doc"/><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slide" Target="slide19.xml"/><Relationship Id="rId5" Type="http://schemas.openxmlformats.org/officeDocument/2006/relationships/slide" Target="slide1.xml"/><Relationship Id="rId4" Type="http://schemas.openxmlformats.org/officeDocument/2006/relationships/image" Target="../media/image9.emf"/></Relationships>
</file>

<file path=ppt/slides/_rels/slide31.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Word_97_-_2003___3.doc"/><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slide" Target="slide19.xml"/><Relationship Id="rId5" Type="http://schemas.openxmlformats.org/officeDocument/2006/relationships/slide" Target="slide1.xml"/><Relationship Id="rId4" Type="http://schemas.openxmlformats.org/officeDocument/2006/relationships/image" Target="../media/image10.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1.e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oleObject" Target="../embeddings/Microsoft_Word_97_-_2003___4.doc"/><Relationship Id="rId5" Type="http://schemas.openxmlformats.org/officeDocument/2006/relationships/slide" Target="slide19.xml"/><Relationship Id="rId4" Type="http://schemas.openxmlformats.org/officeDocument/2006/relationships/slide" Target="slide1.xml"/></Relationships>
</file>

<file path=ppt/slides/_rels/slide34.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12.emf"/><Relationship Id="rId5" Type="http://schemas.openxmlformats.org/officeDocument/2006/relationships/oleObject" Target="../embeddings/Microsoft_Word_97_-_2003___5.doc"/><Relationship Id="rId4" Type="http://schemas.openxmlformats.org/officeDocument/2006/relationships/slide" Target="slide19.xml"/></Relationships>
</file>

<file path=ppt/slides/_rels/slide3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13.emf"/><Relationship Id="rId5" Type="http://schemas.openxmlformats.org/officeDocument/2006/relationships/oleObject" Target="../embeddings/Microsoft_Word_97_-_2003___6.doc"/><Relationship Id="rId4" Type="http://schemas.openxmlformats.org/officeDocument/2006/relationships/slide" Target="slide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slide" Target="slide6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slide" Target="slide30.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4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slide" Target="slide30.xml"/><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image" Target="../media/image17.wmf"/></Relationships>
</file>

<file path=ppt/slides/_rels/slide4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9.wmf"/><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20.wmf"/></Relationships>
</file>

<file path=ppt/slides/_rels/slide64.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slide" Target="slide39.xml"/><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slides/_rels/slide65.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slide" Target="slide69.xml"/><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image" Target="../media/image25.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8.png"/><Relationship Id="rId5" Type="http://schemas.openxmlformats.org/officeDocument/2006/relationships/oleObject" Target="../embeddings/oleObject9.bin"/><Relationship Id="rId4" Type="http://schemas.openxmlformats.org/officeDocument/2006/relationships/slide" Target="slide1.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8.png"/><Relationship Id="rId5" Type="http://schemas.openxmlformats.org/officeDocument/2006/relationships/oleObject" Target="../embeddings/oleObject10.bin"/><Relationship Id="rId4" Type="http://schemas.openxmlformats.org/officeDocument/2006/relationships/slide" Target="slide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8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9"/>
          <p:cNvGrpSpPr>
            <a:grpSpLocks/>
          </p:cNvGrpSpPr>
          <p:nvPr/>
        </p:nvGrpSpPr>
        <p:grpSpPr bwMode="auto">
          <a:xfrm>
            <a:off x="742950" y="1600200"/>
            <a:ext cx="8420100" cy="0"/>
            <a:chOff x="432" y="1056"/>
            <a:chExt cx="4896" cy="0"/>
          </a:xfrm>
        </p:grpSpPr>
        <p:sp>
          <p:nvSpPr>
            <p:cNvPr id="17413" name="Line 7"/>
            <p:cNvSpPr>
              <a:spLocks noChangeShapeType="1"/>
            </p:cNvSpPr>
            <p:nvPr/>
          </p:nvSpPr>
          <p:spPr bwMode="auto">
            <a:xfrm>
              <a:off x="5040" y="1056"/>
              <a:ext cx="288" cy="0"/>
            </a:xfrm>
            <a:prstGeom prst="line">
              <a:avLst/>
            </a:prstGeom>
            <a:noFill/>
            <a:ln w="9525">
              <a:solidFill>
                <a:srgbClr val="FFFFFF"/>
              </a:solidFill>
              <a:round/>
              <a:headEnd/>
              <a:tailEnd/>
            </a:ln>
          </p:spPr>
          <p:txBody>
            <a:bodyPr wrap="none" anchor="ctr"/>
            <a:lstStyle/>
            <a:p>
              <a:endParaRPr lang="zh-CN" altLang="en-US"/>
            </a:p>
          </p:txBody>
        </p:sp>
        <p:sp>
          <p:nvSpPr>
            <p:cNvPr id="17414" name="Line 8"/>
            <p:cNvSpPr>
              <a:spLocks noChangeShapeType="1"/>
            </p:cNvSpPr>
            <p:nvPr/>
          </p:nvSpPr>
          <p:spPr bwMode="auto">
            <a:xfrm>
              <a:off x="4464" y="1056"/>
              <a:ext cx="576" cy="0"/>
            </a:xfrm>
            <a:prstGeom prst="line">
              <a:avLst/>
            </a:prstGeom>
            <a:noFill/>
            <a:ln w="9525">
              <a:solidFill>
                <a:srgbClr val="FFFFFF"/>
              </a:solidFill>
              <a:round/>
              <a:headEnd/>
              <a:tailEnd/>
            </a:ln>
          </p:spPr>
          <p:txBody>
            <a:bodyPr wrap="none" anchor="ctr"/>
            <a:lstStyle/>
            <a:p>
              <a:endParaRPr lang="zh-CN" altLang="en-US"/>
            </a:p>
          </p:txBody>
        </p:sp>
        <p:sp>
          <p:nvSpPr>
            <p:cNvPr id="17415" name="Line 9"/>
            <p:cNvSpPr>
              <a:spLocks noChangeShapeType="1"/>
            </p:cNvSpPr>
            <p:nvPr/>
          </p:nvSpPr>
          <p:spPr bwMode="auto">
            <a:xfrm>
              <a:off x="3888" y="1056"/>
              <a:ext cx="576" cy="0"/>
            </a:xfrm>
            <a:prstGeom prst="line">
              <a:avLst/>
            </a:prstGeom>
            <a:noFill/>
            <a:ln w="9525">
              <a:solidFill>
                <a:srgbClr val="FFFFFF"/>
              </a:solidFill>
              <a:round/>
              <a:headEnd/>
              <a:tailEnd/>
            </a:ln>
          </p:spPr>
          <p:txBody>
            <a:bodyPr wrap="none" anchor="ctr"/>
            <a:lstStyle/>
            <a:p>
              <a:endParaRPr lang="zh-CN" altLang="en-US"/>
            </a:p>
          </p:txBody>
        </p:sp>
        <p:sp>
          <p:nvSpPr>
            <p:cNvPr id="17416" name="Line 10"/>
            <p:cNvSpPr>
              <a:spLocks noChangeShapeType="1"/>
            </p:cNvSpPr>
            <p:nvPr/>
          </p:nvSpPr>
          <p:spPr bwMode="auto">
            <a:xfrm>
              <a:off x="3312" y="1056"/>
              <a:ext cx="576" cy="0"/>
            </a:xfrm>
            <a:prstGeom prst="line">
              <a:avLst/>
            </a:prstGeom>
            <a:noFill/>
            <a:ln w="9525">
              <a:solidFill>
                <a:srgbClr val="FFFFCC"/>
              </a:solidFill>
              <a:round/>
              <a:headEnd/>
              <a:tailEnd/>
            </a:ln>
          </p:spPr>
          <p:txBody>
            <a:bodyPr wrap="none" anchor="ctr"/>
            <a:lstStyle/>
            <a:p>
              <a:endParaRPr lang="zh-CN" altLang="en-US"/>
            </a:p>
          </p:txBody>
        </p:sp>
        <p:sp>
          <p:nvSpPr>
            <p:cNvPr id="17417" name="Line 11"/>
            <p:cNvSpPr>
              <a:spLocks noChangeShapeType="1"/>
            </p:cNvSpPr>
            <p:nvPr/>
          </p:nvSpPr>
          <p:spPr bwMode="auto">
            <a:xfrm>
              <a:off x="2736" y="1056"/>
              <a:ext cx="576" cy="0"/>
            </a:xfrm>
            <a:prstGeom prst="line">
              <a:avLst/>
            </a:prstGeom>
            <a:noFill/>
            <a:ln w="9525">
              <a:solidFill>
                <a:srgbClr val="FFFFCC"/>
              </a:solidFill>
              <a:round/>
              <a:headEnd/>
              <a:tailEnd/>
            </a:ln>
          </p:spPr>
          <p:txBody>
            <a:bodyPr wrap="none" anchor="ctr"/>
            <a:lstStyle/>
            <a:p>
              <a:endParaRPr lang="zh-CN" altLang="en-US"/>
            </a:p>
          </p:txBody>
        </p:sp>
        <p:sp>
          <p:nvSpPr>
            <p:cNvPr id="17418" name="Line 12"/>
            <p:cNvSpPr>
              <a:spLocks noChangeShapeType="1"/>
            </p:cNvSpPr>
            <p:nvPr/>
          </p:nvSpPr>
          <p:spPr bwMode="auto">
            <a:xfrm>
              <a:off x="2160" y="1056"/>
              <a:ext cx="576" cy="0"/>
            </a:xfrm>
            <a:prstGeom prst="line">
              <a:avLst/>
            </a:prstGeom>
            <a:noFill/>
            <a:ln w="9525">
              <a:solidFill>
                <a:srgbClr val="FFFFCC"/>
              </a:solidFill>
              <a:round/>
              <a:headEnd/>
              <a:tailEnd/>
            </a:ln>
          </p:spPr>
          <p:txBody>
            <a:bodyPr wrap="none" anchor="ctr"/>
            <a:lstStyle/>
            <a:p>
              <a:endParaRPr lang="zh-CN" altLang="en-US"/>
            </a:p>
          </p:txBody>
        </p:sp>
        <p:sp>
          <p:nvSpPr>
            <p:cNvPr id="17419" name="Line 13"/>
            <p:cNvSpPr>
              <a:spLocks noChangeShapeType="1"/>
            </p:cNvSpPr>
            <p:nvPr/>
          </p:nvSpPr>
          <p:spPr bwMode="auto">
            <a:xfrm>
              <a:off x="1776" y="1056"/>
              <a:ext cx="480" cy="0"/>
            </a:xfrm>
            <a:prstGeom prst="line">
              <a:avLst/>
            </a:prstGeom>
            <a:noFill/>
            <a:ln w="9525">
              <a:solidFill>
                <a:srgbClr val="FFFF99"/>
              </a:solidFill>
              <a:round/>
              <a:headEnd/>
              <a:tailEnd/>
            </a:ln>
          </p:spPr>
          <p:txBody>
            <a:bodyPr wrap="none" anchor="ctr"/>
            <a:lstStyle/>
            <a:p>
              <a:endParaRPr lang="zh-CN" altLang="en-US"/>
            </a:p>
          </p:txBody>
        </p:sp>
        <p:sp>
          <p:nvSpPr>
            <p:cNvPr id="17420" name="Line 14"/>
            <p:cNvSpPr>
              <a:spLocks noChangeShapeType="1"/>
            </p:cNvSpPr>
            <p:nvPr/>
          </p:nvSpPr>
          <p:spPr bwMode="auto">
            <a:xfrm>
              <a:off x="1488" y="1056"/>
              <a:ext cx="480" cy="0"/>
            </a:xfrm>
            <a:prstGeom prst="line">
              <a:avLst/>
            </a:prstGeom>
            <a:noFill/>
            <a:ln w="9525">
              <a:solidFill>
                <a:srgbClr val="FFFF99"/>
              </a:solidFill>
              <a:round/>
              <a:headEnd/>
              <a:tailEnd/>
            </a:ln>
          </p:spPr>
          <p:txBody>
            <a:bodyPr wrap="none" anchor="ctr"/>
            <a:lstStyle/>
            <a:p>
              <a:endParaRPr lang="zh-CN" altLang="en-US"/>
            </a:p>
          </p:txBody>
        </p:sp>
        <p:sp>
          <p:nvSpPr>
            <p:cNvPr id="17421" name="Line 15"/>
            <p:cNvSpPr>
              <a:spLocks noChangeShapeType="1"/>
            </p:cNvSpPr>
            <p:nvPr/>
          </p:nvSpPr>
          <p:spPr bwMode="auto">
            <a:xfrm>
              <a:off x="1200" y="1056"/>
              <a:ext cx="480" cy="0"/>
            </a:xfrm>
            <a:prstGeom prst="line">
              <a:avLst/>
            </a:prstGeom>
            <a:noFill/>
            <a:ln w="9525">
              <a:solidFill>
                <a:srgbClr val="FFFF99"/>
              </a:solidFill>
              <a:round/>
              <a:headEnd/>
              <a:tailEnd/>
            </a:ln>
          </p:spPr>
          <p:txBody>
            <a:bodyPr wrap="none" anchor="ctr"/>
            <a:lstStyle/>
            <a:p>
              <a:endParaRPr lang="zh-CN" altLang="en-US"/>
            </a:p>
          </p:txBody>
        </p:sp>
        <p:sp>
          <p:nvSpPr>
            <p:cNvPr id="17422" name="Line 16"/>
            <p:cNvSpPr>
              <a:spLocks noChangeShapeType="1"/>
            </p:cNvSpPr>
            <p:nvPr/>
          </p:nvSpPr>
          <p:spPr bwMode="auto">
            <a:xfrm>
              <a:off x="912" y="1056"/>
              <a:ext cx="480" cy="0"/>
            </a:xfrm>
            <a:prstGeom prst="line">
              <a:avLst/>
            </a:prstGeom>
            <a:noFill/>
            <a:ln w="9525">
              <a:solidFill>
                <a:srgbClr val="FFFF99"/>
              </a:solidFill>
              <a:round/>
              <a:headEnd/>
              <a:tailEnd/>
            </a:ln>
          </p:spPr>
          <p:txBody>
            <a:bodyPr wrap="none" anchor="ctr"/>
            <a:lstStyle/>
            <a:p>
              <a:endParaRPr lang="zh-CN" altLang="en-US"/>
            </a:p>
          </p:txBody>
        </p:sp>
        <p:sp>
          <p:nvSpPr>
            <p:cNvPr id="17423" name="Line 17"/>
            <p:cNvSpPr>
              <a:spLocks noChangeShapeType="1"/>
            </p:cNvSpPr>
            <p:nvPr/>
          </p:nvSpPr>
          <p:spPr bwMode="auto">
            <a:xfrm>
              <a:off x="624" y="1056"/>
              <a:ext cx="480" cy="0"/>
            </a:xfrm>
            <a:prstGeom prst="line">
              <a:avLst/>
            </a:prstGeom>
            <a:noFill/>
            <a:ln w="9525">
              <a:solidFill>
                <a:srgbClr val="FFFF66"/>
              </a:solidFill>
              <a:round/>
              <a:headEnd/>
              <a:tailEnd/>
            </a:ln>
          </p:spPr>
          <p:txBody>
            <a:bodyPr wrap="none" anchor="ctr"/>
            <a:lstStyle/>
            <a:p>
              <a:endParaRPr lang="zh-CN" altLang="en-US"/>
            </a:p>
          </p:txBody>
        </p:sp>
        <p:sp>
          <p:nvSpPr>
            <p:cNvPr id="17424" name="Line 18"/>
            <p:cNvSpPr>
              <a:spLocks noChangeShapeType="1"/>
            </p:cNvSpPr>
            <p:nvPr/>
          </p:nvSpPr>
          <p:spPr bwMode="auto">
            <a:xfrm>
              <a:off x="432" y="1056"/>
              <a:ext cx="384" cy="0"/>
            </a:xfrm>
            <a:prstGeom prst="line">
              <a:avLst/>
            </a:prstGeom>
            <a:noFill/>
            <a:ln w="9525">
              <a:solidFill>
                <a:srgbClr val="FFFF66"/>
              </a:solidFill>
              <a:round/>
              <a:headEnd/>
              <a:tailEnd/>
            </a:ln>
          </p:spPr>
          <p:txBody>
            <a:bodyPr wrap="none" anchor="ctr"/>
            <a:lstStyle/>
            <a:p>
              <a:endParaRPr lang="zh-CN" altLang="en-US"/>
            </a:p>
          </p:txBody>
        </p:sp>
      </p:grpSp>
      <p:sp>
        <p:nvSpPr>
          <p:cNvPr id="17411" name="Rectangle 34"/>
          <p:cNvSpPr>
            <a:spLocks noGrp="1" noChangeArrowheads="1"/>
          </p:cNvSpPr>
          <p:nvPr>
            <p:ph type="title"/>
          </p:nvPr>
        </p:nvSpPr>
        <p:spPr>
          <a:xfrm>
            <a:off x="685800" y="685800"/>
            <a:ext cx="8477250" cy="914400"/>
          </a:xfrm>
        </p:spPr>
        <p:txBody>
          <a:bodyPr/>
          <a:lstStyle/>
          <a:p>
            <a:r>
              <a:rPr lang="zh-CN" altLang="en-US" smtClean="0">
                <a:solidFill>
                  <a:schemeClr val="tx1"/>
                </a:solidFill>
                <a:latin typeface="华文彩云" pitchFamily="2" charset="-122"/>
                <a:ea typeface="华文彩云" pitchFamily="2" charset="-122"/>
              </a:rPr>
              <a:t>第</a:t>
            </a:r>
            <a:r>
              <a:rPr lang="en-US" altLang="zh-CN" smtClean="0">
                <a:solidFill>
                  <a:schemeClr val="tx1"/>
                </a:solidFill>
                <a:latin typeface="华文彩云" pitchFamily="2" charset="-122"/>
                <a:ea typeface="华文彩云" pitchFamily="2" charset="-122"/>
              </a:rPr>
              <a:t>2</a:t>
            </a:r>
            <a:r>
              <a:rPr lang="zh-CN" altLang="en-US" smtClean="0">
                <a:solidFill>
                  <a:schemeClr val="tx1"/>
                </a:solidFill>
                <a:latin typeface="华文彩云" pitchFamily="2" charset="-122"/>
                <a:ea typeface="华文彩云" pitchFamily="2" charset="-122"/>
              </a:rPr>
              <a:t>章 进程管理</a:t>
            </a:r>
            <a:endParaRPr lang="en-US" altLang="zh-CN" smtClean="0">
              <a:solidFill>
                <a:schemeClr val="tx1"/>
              </a:solidFill>
              <a:latin typeface="华文彩云" pitchFamily="2" charset="-122"/>
              <a:ea typeface="华文彩云" pitchFamily="2" charset="-122"/>
            </a:endParaRPr>
          </a:p>
        </p:txBody>
      </p:sp>
      <p:sp>
        <p:nvSpPr>
          <p:cNvPr id="17412" name="Rectangle 45"/>
          <p:cNvSpPr>
            <a:spLocks noChangeArrowheads="1"/>
          </p:cNvSpPr>
          <p:nvPr/>
        </p:nvSpPr>
        <p:spPr bwMode="auto">
          <a:xfrm>
            <a:off x="1752600" y="1989138"/>
            <a:ext cx="4495800" cy="3168650"/>
          </a:xfrm>
          <a:prstGeom prst="rect">
            <a:avLst/>
          </a:prstGeom>
          <a:noFill/>
          <a:ln w="9525">
            <a:noFill/>
            <a:miter lim="800000"/>
            <a:headEnd/>
            <a:tailEnd/>
          </a:ln>
        </p:spPr>
        <p:txBody>
          <a:bodyPr>
            <a:spAutoFit/>
          </a:bodyPr>
          <a:lstStyle/>
          <a:p>
            <a:pPr algn="l">
              <a:lnSpc>
                <a:spcPct val="120000"/>
              </a:lnSpc>
              <a:buClr>
                <a:schemeClr val="tx1"/>
              </a:buClr>
              <a:buFontTx/>
              <a:buChar char="•"/>
            </a:pPr>
            <a:r>
              <a:rPr lang="zh-CN" altLang="en-US" sz="2800" b="1" dirty="0">
                <a:latin typeface="Times New Roman" pitchFamily="18" charset="0"/>
              </a:rPr>
              <a:t>进程的基本概念</a:t>
            </a:r>
          </a:p>
          <a:p>
            <a:pPr algn="l">
              <a:lnSpc>
                <a:spcPct val="120000"/>
              </a:lnSpc>
              <a:buClr>
                <a:schemeClr val="tx1"/>
              </a:buClr>
              <a:buFontTx/>
              <a:buChar char="•"/>
            </a:pPr>
            <a:r>
              <a:rPr lang="zh-CN" altLang="en-US" sz="2800" b="1" dirty="0">
                <a:latin typeface="Times New Roman" pitchFamily="18" charset="0"/>
                <a:hlinkClick r:id="rId3" action="ppaction://hlinksldjump"/>
              </a:rPr>
              <a:t>进程控制</a:t>
            </a:r>
            <a:endParaRPr lang="zh-CN" altLang="en-US" sz="2800" b="1" dirty="0">
              <a:latin typeface="Times New Roman" pitchFamily="18" charset="0"/>
            </a:endParaRPr>
          </a:p>
          <a:p>
            <a:pPr algn="l">
              <a:lnSpc>
                <a:spcPct val="120000"/>
              </a:lnSpc>
              <a:buClr>
                <a:schemeClr val="tx1"/>
              </a:buClr>
              <a:buFontTx/>
              <a:buChar char="•"/>
            </a:pPr>
            <a:r>
              <a:rPr lang="zh-CN" altLang="en-US" sz="2800" b="1" dirty="0">
                <a:latin typeface="Times New Roman" pitchFamily="18" charset="0"/>
                <a:hlinkClick r:id="rId4" action="ppaction://hlinksldjump"/>
              </a:rPr>
              <a:t>进程同步</a:t>
            </a:r>
            <a:endParaRPr lang="zh-CN" altLang="en-US" sz="2800" b="1" dirty="0">
              <a:latin typeface="Times New Roman" pitchFamily="18" charset="0"/>
            </a:endParaRPr>
          </a:p>
          <a:p>
            <a:pPr algn="l">
              <a:lnSpc>
                <a:spcPct val="120000"/>
              </a:lnSpc>
              <a:buClr>
                <a:schemeClr val="tx1"/>
              </a:buClr>
              <a:buFontTx/>
              <a:buChar char="•"/>
            </a:pPr>
            <a:r>
              <a:rPr lang="zh-CN" altLang="en-US" sz="2800" b="1" dirty="0">
                <a:latin typeface="Times New Roman" pitchFamily="18" charset="0"/>
              </a:rPr>
              <a:t>进程通信</a:t>
            </a:r>
          </a:p>
          <a:p>
            <a:pPr algn="l">
              <a:lnSpc>
                <a:spcPct val="120000"/>
              </a:lnSpc>
              <a:buClr>
                <a:schemeClr val="tx1"/>
              </a:buClr>
              <a:buFontTx/>
              <a:buChar char="•"/>
            </a:pPr>
            <a:r>
              <a:rPr lang="zh-CN" altLang="en-US" sz="2800" b="1" dirty="0">
                <a:latin typeface="Times New Roman" pitchFamily="18" charset="0"/>
              </a:rPr>
              <a:t>线程的基本概念</a:t>
            </a:r>
          </a:p>
          <a:p>
            <a:pPr algn="l">
              <a:lnSpc>
                <a:spcPct val="120000"/>
              </a:lnSpc>
              <a:buClr>
                <a:schemeClr val="tx1"/>
              </a:buClr>
              <a:buFontTx/>
              <a:buChar char="•"/>
            </a:pPr>
            <a:r>
              <a:rPr lang="zh-CN" altLang="en-US" sz="2800" b="1" dirty="0">
                <a:latin typeface="Times New Roman" pitchFamily="18" charset="0"/>
              </a:rPr>
              <a:t>小结</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533400"/>
            <a:ext cx="8420100" cy="1143000"/>
          </a:xfrm>
        </p:spPr>
        <p:txBody>
          <a:bodyPr/>
          <a:lstStyle/>
          <a:p>
            <a:r>
              <a:rPr lang="zh-CN" altLang="en-US" smtClean="0">
                <a:solidFill>
                  <a:schemeClr val="tx1"/>
                </a:solidFill>
                <a:ea typeface="华文彩云" pitchFamily="2" charset="-122"/>
                <a:hlinkClick r:id="rId2" action="ppaction://hlinksldjump"/>
              </a:rPr>
              <a:t>并发程序</a:t>
            </a:r>
            <a:r>
              <a:rPr lang="zh-CN" altLang="en-US" smtClean="0">
                <a:solidFill>
                  <a:schemeClr val="tx1"/>
                </a:solidFill>
                <a:ea typeface="华文彩云" pitchFamily="2" charset="-122"/>
              </a:rPr>
              <a:t>的执行</a:t>
            </a:r>
            <a:endParaRPr lang="zh-CN" altLang="en-US" smtClean="0">
              <a:solidFill>
                <a:schemeClr val="tx1"/>
              </a:solidFill>
              <a:latin typeface="隶书" pitchFamily="49" charset="-122"/>
              <a:ea typeface="隶书" pitchFamily="49" charset="-122"/>
              <a:hlinkClick r:id="rId2" action="ppaction://hlinksldjump"/>
            </a:endParaRPr>
          </a:p>
        </p:txBody>
      </p:sp>
      <p:sp>
        <p:nvSpPr>
          <p:cNvPr id="23555" name="Rectangle 3"/>
          <p:cNvSpPr>
            <a:spLocks noGrp="1" noChangeArrowheads="1"/>
          </p:cNvSpPr>
          <p:nvPr>
            <p:ph type="body" idx="1"/>
          </p:nvPr>
        </p:nvSpPr>
        <p:spPr>
          <a:xfrm>
            <a:off x="304800" y="2336800"/>
            <a:ext cx="9144000" cy="876300"/>
          </a:xfrm>
          <a:noFill/>
        </p:spPr>
        <p:txBody>
          <a:bodyPr lIns="0" tIns="0" rIns="0" bIns="0">
            <a:spAutoFit/>
          </a:bodyPr>
          <a:lstStyle/>
          <a:p>
            <a:pPr marL="0" indent="571500">
              <a:lnSpc>
                <a:spcPct val="120000"/>
              </a:lnSpc>
              <a:spcBef>
                <a:spcPct val="10000"/>
              </a:spcBef>
              <a:buFont typeface="Wingdings" pitchFamily="2" charset="2"/>
              <a:buNone/>
            </a:pPr>
            <a:r>
              <a:rPr lang="zh-CN" altLang="en-US" sz="2400" b="1" smtClean="0">
                <a:latin typeface="宋体" pitchFamily="2" charset="-122"/>
              </a:rPr>
              <a:t>例子</a:t>
            </a:r>
            <a:r>
              <a:rPr lang="en-US" altLang="zh-CN" sz="2400" b="1" smtClean="0">
                <a:latin typeface="宋体" pitchFamily="2" charset="-122"/>
              </a:rPr>
              <a:t>3</a:t>
            </a:r>
            <a:r>
              <a:rPr lang="zh-CN" altLang="en-US" sz="2400" b="1" smtClean="0">
                <a:latin typeface="宋体" pitchFamily="2" charset="-122"/>
              </a:rPr>
              <a:t>：变量</a:t>
            </a:r>
            <a:r>
              <a:rPr lang="en-US" altLang="zh-CN" sz="2400" b="1" smtClean="0">
                <a:latin typeface="宋体" pitchFamily="2" charset="-122"/>
              </a:rPr>
              <a:t>X</a:t>
            </a:r>
            <a:r>
              <a:rPr lang="zh-CN" altLang="en-US" sz="2400" b="1" smtClean="0">
                <a:latin typeface="宋体" pitchFamily="2" charset="-122"/>
              </a:rPr>
              <a:t>为共享变量，程序1和程序2都要对</a:t>
            </a:r>
            <a:r>
              <a:rPr lang="en-US" altLang="zh-CN" sz="2400" b="1" smtClean="0">
                <a:latin typeface="宋体" pitchFamily="2" charset="-122"/>
              </a:rPr>
              <a:t>X</a:t>
            </a:r>
            <a:r>
              <a:rPr lang="zh-CN" altLang="en-US" sz="2400" b="1" smtClean="0">
                <a:latin typeface="宋体" pitchFamily="2" charset="-122"/>
              </a:rPr>
              <a:t>进行访问，当两个程序执行的速度变化时可得到不同的结果。</a:t>
            </a:r>
          </a:p>
        </p:txBody>
      </p:sp>
      <p:grpSp>
        <p:nvGrpSpPr>
          <p:cNvPr id="23556" name="Group 11"/>
          <p:cNvGrpSpPr>
            <a:grpSpLocks/>
          </p:cNvGrpSpPr>
          <p:nvPr/>
        </p:nvGrpSpPr>
        <p:grpSpPr bwMode="auto">
          <a:xfrm>
            <a:off x="1447800" y="4038600"/>
            <a:ext cx="6477000" cy="2117725"/>
            <a:chOff x="912" y="2736"/>
            <a:chExt cx="4080" cy="1334"/>
          </a:xfrm>
        </p:grpSpPr>
        <p:grpSp>
          <p:nvGrpSpPr>
            <p:cNvPr id="23557" name="Group 7"/>
            <p:cNvGrpSpPr>
              <a:grpSpLocks/>
            </p:cNvGrpSpPr>
            <p:nvPr/>
          </p:nvGrpSpPr>
          <p:grpSpPr bwMode="auto">
            <a:xfrm>
              <a:off x="3552" y="2736"/>
              <a:ext cx="1440" cy="1334"/>
              <a:chOff x="864" y="2496"/>
              <a:chExt cx="1440" cy="1334"/>
            </a:xfrm>
          </p:grpSpPr>
          <p:sp>
            <p:nvSpPr>
              <p:cNvPr id="23561" name="Rectangle 4"/>
              <p:cNvSpPr>
                <a:spLocks noChangeArrowheads="1"/>
              </p:cNvSpPr>
              <p:nvPr/>
            </p:nvSpPr>
            <p:spPr bwMode="auto">
              <a:xfrm>
                <a:off x="864" y="2496"/>
                <a:ext cx="1440" cy="1334"/>
              </a:xfrm>
              <a:prstGeom prst="rect">
                <a:avLst/>
              </a:prstGeom>
              <a:noFill/>
              <a:ln w="9525">
                <a:noFill/>
                <a:miter lim="800000"/>
                <a:headEnd/>
                <a:tailEnd/>
              </a:ln>
            </p:spPr>
            <p:txBody>
              <a:bodyPr lIns="0" tIns="0" rIns="0" bIns="0">
                <a:spAutoFit/>
              </a:bodyPr>
              <a:lstStyle/>
              <a:p>
                <a:pPr indent="571500" algn="l" fontAlgn="b">
                  <a:spcBef>
                    <a:spcPct val="20000"/>
                  </a:spcBef>
                  <a:buClr>
                    <a:srgbClr val="FFFFFF"/>
                  </a:buClr>
                  <a:buFont typeface="Wingdings" pitchFamily="2" charset="2"/>
                  <a:buNone/>
                </a:pPr>
                <a:r>
                  <a:rPr lang="zh-CN" altLang="en-US" b="1">
                    <a:latin typeface="黑体" pitchFamily="2" charset="-122"/>
                    <a:ea typeface="黑体" pitchFamily="2" charset="-122"/>
                    <a:hlinkClick r:id="rId3" action="ppaction://hlinksldjump"/>
                  </a:rPr>
                  <a:t>程序2</a:t>
                </a:r>
                <a:endParaRPr lang="zh-CN" altLang="en-US"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X=X+1</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endParaRPr lang="en-US" altLang="zh-CN" b="1">
                  <a:latin typeface="黑体" pitchFamily="2" charset="-122"/>
                  <a:ea typeface="黑体" pitchFamily="2" charset="-122"/>
                </a:endParaRPr>
              </a:p>
            </p:txBody>
          </p:sp>
          <p:sp>
            <p:nvSpPr>
              <p:cNvPr id="23562" name="AutoShape 6"/>
              <p:cNvSpPr>
                <a:spLocks/>
              </p:cNvSpPr>
              <p:nvPr/>
            </p:nvSpPr>
            <p:spPr bwMode="auto">
              <a:xfrm>
                <a:off x="1824" y="2832"/>
                <a:ext cx="192" cy="672"/>
              </a:xfrm>
              <a:prstGeom prst="leftBrace">
                <a:avLst>
                  <a:gd name="adj1" fmla="val 29167"/>
                  <a:gd name="adj2" fmla="val 50000"/>
                </a:avLst>
              </a:prstGeom>
              <a:noFill/>
              <a:ln w="9525">
                <a:solidFill>
                  <a:schemeClr val="tx1"/>
                </a:solidFill>
                <a:round/>
                <a:headEnd/>
                <a:tailEnd/>
              </a:ln>
            </p:spPr>
            <p:txBody>
              <a:bodyPr wrap="none" lIns="360000" anchor="ctr"/>
              <a:lstStyle/>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R2=X</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R2=R2+1</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X=R2</a:t>
                </a:r>
                <a:endParaRPr lang="zh-CN" altLang="en-US" b="1">
                  <a:latin typeface="黑体" pitchFamily="2" charset="-122"/>
                  <a:ea typeface="黑体" pitchFamily="2" charset="-122"/>
                </a:endParaRPr>
              </a:p>
            </p:txBody>
          </p:sp>
        </p:grpSp>
        <p:grpSp>
          <p:nvGrpSpPr>
            <p:cNvPr id="23558" name="Group 8"/>
            <p:cNvGrpSpPr>
              <a:grpSpLocks/>
            </p:cNvGrpSpPr>
            <p:nvPr/>
          </p:nvGrpSpPr>
          <p:grpSpPr bwMode="auto">
            <a:xfrm>
              <a:off x="912" y="2736"/>
              <a:ext cx="1440" cy="1334"/>
              <a:chOff x="864" y="2496"/>
              <a:chExt cx="1440" cy="1334"/>
            </a:xfrm>
          </p:grpSpPr>
          <p:sp>
            <p:nvSpPr>
              <p:cNvPr id="23559" name="Rectangle 9"/>
              <p:cNvSpPr>
                <a:spLocks noChangeArrowheads="1"/>
              </p:cNvSpPr>
              <p:nvPr/>
            </p:nvSpPr>
            <p:spPr bwMode="auto">
              <a:xfrm>
                <a:off x="864" y="2496"/>
                <a:ext cx="1440" cy="1334"/>
              </a:xfrm>
              <a:prstGeom prst="rect">
                <a:avLst/>
              </a:prstGeom>
              <a:noFill/>
              <a:ln w="9525">
                <a:noFill/>
                <a:miter lim="800000"/>
                <a:headEnd/>
                <a:tailEnd/>
              </a:ln>
            </p:spPr>
            <p:txBody>
              <a:bodyPr lIns="0" tIns="0" rIns="0" bIns="0">
                <a:spAutoFit/>
              </a:bodyPr>
              <a:lstStyle/>
              <a:p>
                <a:pPr indent="571500" algn="l" fontAlgn="b">
                  <a:spcBef>
                    <a:spcPct val="20000"/>
                  </a:spcBef>
                  <a:buClr>
                    <a:srgbClr val="FFFFFF"/>
                  </a:buClr>
                  <a:buFont typeface="Wingdings" pitchFamily="2" charset="2"/>
                  <a:buNone/>
                </a:pPr>
                <a:r>
                  <a:rPr lang="zh-CN" altLang="en-US" b="1">
                    <a:latin typeface="黑体" pitchFamily="2" charset="-122"/>
                    <a:ea typeface="黑体" pitchFamily="2" charset="-122"/>
                    <a:hlinkClick r:id="rId3" action="ppaction://hlinksldjump"/>
                  </a:rPr>
                  <a:t>程序1</a:t>
                </a:r>
                <a:endParaRPr lang="zh-CN" altLang="en-US"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X=X+1</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endParaRPr lang="en-US" altLang="zh-CN" b="1">
                  <a:latin typeface="黑体" pitchFamily="2" charset="-122"/>
                  <a:ea typeface="黑体" pitchFamily="2" charset="-122"/>
                </a:endParaRPr>
              </a:p>
            </p:txBody>
          </p:sp>
          <p:sp>
            <p:nvSpPr>
              <p:cNvPr id="23560" name="AutoShape 10"/>
              <p:cNvSpPr>
                <a:spLocks/>
              </p:cNvSpPr>
              <p:nvPr/>
            </p:nvSpPr>
            <p:spPr bwMode="auto">
              <a:xfrm>
                <a:off x="1824" y="2832"/>
                <a:ext cx="192" cy="672"/>
              </a:xfrm>
              <a:prstGeom prst="leftBrace">
                <a:avLst>
                  <a:gd name="adj1" fmla="val 29167"/>
                  <a:gd name="adj2" fmla="val 50000"/>
                </a:avLst>
              </a:prstGeom>
              <a:noFill/>
              <a:ln w="9525">
                <a:solidFill>
                  <a:schemeClr val="tx1"/>
                </a:solidFill>
                <a:round/>
                <a:headEnd/>
                <a:tailEnd/>
              </a:ln>
            </p:spPr>
            <p:txBody>
              <a:bodyPr wrap="none" lIns="360000" anchor="ctr"/>
              <a:lstStyle/>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R1=X</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R1=R1+1</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X=R1</a:t>
                </a:r>
                <a:endParaRPr lang="zh-CN" altLang="en-US" b="1">
                  <a:latin typeface="黑体" pitchFamily="2" charset="-122"/>
                  <a:ea typeface="黑体" pitchFamily="2" charset="-122"/>
                </a:endParaRPr>
              </a:p>
            </p:txBody>
          </p:sp>
        </p:grpSp>
      </p:gr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5"/>
          <p:cNvSpPr>
            <a:spLocks noGrp="1" noChangeArrowheads="1"/>
          </p:cNvSpPr>
          <p:nvPr>
            <p:ph type="title"/>
          </p:nvPr>
        </p:nvSpPr>
        <p:spPr>
          <a:xfrm>
            <a:off x="533400" y="66675"/>
            <a:ext cx="8477250" cy="914400"/>
          </a:xfrm>
        </p:spPr>
        <p:txBody>
          <a:bodyPr/>
          <a:lstStyle/>
          <a:p>
            <a:r>
              <a:rPr lang="zh-CN" altLang="en-US" sz="3200" smtClean="0">
                <a:solidFill>
                  <a:srgbClr val="FFFFFF"/>
                </a:solidFill>
                <a:latin typeface="Times New Roman" pitchFamily="18" charset="0"/>
                <a:ea typeface="华文彩云" pitchFamily="2" charset="-122"/>
              </a:rPr>
              <a:t> 目标程序段 </a:t>
            </a:r>
            <a:r>
              <a:rPr lang="en-US" altLang="zh-CN" sz="3200" smtClean="0">
                <a:solidFill>
                  <a:srgbClr val="FFFFFF"/>
                </a:solidFill>
                <a:latin typeface="Times New Roman" pitchFamily="18" charset="0"/>
                <a:ea typeface="华文彩云" pitchFamily="2" charset="-122"/>
              </a:rPr>
              <a:t>x=x+1</a:t>
            </a:r>
          </a:p>
        </p:txBody>
      </p:sp>
      <p:sp>
        <p:nvSpPr>
          <p:cNvPr id="24579" name="Text Box 16"/>
          <p:cNvSpPr txBox="1">
            <a:spLocks noChangeArrowheads="1"/>
          </p:cNvSpPr>
          <p:nvPr/>
        </p:nvSpPr>
        <p:spPr bwMode="auto">
          <a:xfrm>
            <a:off x="990600" y="1676400"/>
            <a:ext cx="5638800" cy="641350"/>
          </a:xfrm>
          <a:prstGeom prst="rect">
            <a:avLst/>
          </a:prstGeom>
          <a:noFill/>
          <a:ln w="9525">
            <a:noFill/>
            <a:miter lim="800000"/>
            <a:headEnd/>
            <a:tailEnd/>
          </a:ln>
        </p:spPr>
        <p:txBody>
          <a:bodyPr>
            <a:spAutoFit/>
          </a:bodyPr>
          <a:lstStyle/>
          <a:p>
            <a:pPr>
              <a:spcBef>
                <a:spcPct val="50000"/>
              </a:spcBef>
            </a:pPr>
            <a:endParaRPr lang="zh-CN" altLang="en-US" sz="3600" b="1"/>
          </a:p>
        </p:txBody>
      </p:sp>
      <p:grpSp>
        <p:nvGrpSpPr>
          <p:cNvPr id="24580" name="Group 58"/>
          <p:cNvGrpSpPr>
            <a:grpSpLocks/>
          </p:cNvGrpSpPr>
          <p:nvPr/>
        </p:nvGrpSpPr>
        <p:grpSpPr bwMode="auto">
          <a:xfrm>
            <a:off x="1219200" y="1227138"/>
            <a:ext cx="7624763" cy="2994025"/>
            <a:chOff x="768" y="576"/>
            <a:chExt cx="4803" cy="1886"/>
          </a:xfrm>
        </p:grpSpPr>
        <p:sp>
          <p:nvSpPr>
            <p:cNvPr id="24582" name="Rectangle 52"/>
            <p:cNvSpPr>
              <a:spLocks noChangeArrowheads="1"/>
            </p:cNvSpPr>
            <p:nvPr/>
          </p:nvSpPr>
          <p:spPr bwMode="auto">
            <a:xfrm>
              <a:off x="3792" y="576"/>
              <a:ext cx="1779" cy="1886"/>
            </a:xfrm>
            <a:prstGeom prst="rect">
              <a:avLst/>
            </a:prstGeom>
            <a:noFill/>
            <a:ln w="9525">
              <a:noFill/>
              <a:miter lim="800000"/>
              <a:headEnd/>
              <a:tailEnd/>
            </a:ln>
          </p:spPr>
          <p:txBody>
            <a:bodyPr lIns="0" tIns="0" rIns="0" bIns="0">
              <a:spAutoFit/>
            </a:bodyPr>
            <a:lstStyle/>
            <a:p>
              <a:pPr indent="571500" algn="l" fontAlgn="b">
                <a:spcBef>
                  <a:spcPct val="20000"/>
                </a:spcBef>
                <a:buClr>
                  <a:srgbClr val="FFFFFF"/>
                </a:buClr>
                <a:buFont typeface="Wingdings" pitchFamily="2" charset="2"/>
                <a:buNone/>
              </a:pPr>
              <a:r>
                <a:rPr lang="zh-CN" altLang="en-US" b="1">
                  <a:latin typeface="黑体" pitchFamily="2" charset="-122"/>
                  <a:ea typeface="黑体" pitchFamily="2" charset="-122"/>
                </a:rPr>
                <a:t>程序2</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R2=X</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R2=R2+1</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X=R2</a:t>
              </a:r>
              <a:endParaRPr lang="zh-CN" altLang="en-US"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endParaRPr lang="en-US" altLang="zh-CN" b="1">
                <a:latin typeface="黑体" pitchFamily="2" charset="-122"/>
                <a:ea typeface="黑体" pitchFamily="2" charset="-122"/>
              </a:endParaRPr>
            </a:p>
          </p:txBody>
        </p:sp>
        <p:sp>
          <p:nvSpPr>
            <p:cNvPr id="24583" name="Rectangle 55"/>
            <p:cNvSpPr>
              <a:spLocks noChangeArrowheads="1"/>
            </p:cNvSpPr>
            <p:nvPr/>
          </p:nvSpPr>
          <p:spPr bwMode="auto">
            <a:xfrm>
              <a:off x="768" y="576"/>
              <a:ext cx="1779" cy="1886"/>
            </a:xfrm>
            <a:prstGeom prst="rect">
              <a:avLst/>
            </a:prstGeom>
            <a:noFill/>
            <a:ln w="9525">
              <a:noFill/>
              <a:miter lim="800000"/>
              <a:headEnd/>
              <a:tailEnd/>
            </a:ln>
          </p:spPr>
          <p:txBody>
            <a:bodyPr lIns="0" tIns="0" rIns="0" bIns="0">
              <a:spAutoFit/>
            </a:bodyPr>
            <a:lstStyle/>
            <a:p>
              <a:pPr indent="571500" algn="l" fontAlgn="b">
                <a:spcBef>
                  <a:spcPct val="20000"/>
                </a:spcBef>
                <a:buClr>
                  <a:srgbClr val="FFFFFF"/>
                </a:buClr>
                <a:buFont typeface="Wingdings" pitchFamily="2" charset="2"/>
                <a:buNone/>
              </a:pPr>
              <a:r>
                <a:rPr lang="zh-CN" altLang="en-US" b="1">
                  <a:latin typeface="黑体" pitchFamily="2" charset="-122"/>
                  <a:ea typeface="黑体" pitchFamily="2" charset="-122"/>
                </a:rPr>
                <a:t>程序1</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R1=X</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R1=R1+1</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X=R1</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endParaRPr lang="en-US" altLang="zh-CN" b="1">
                <a:latin typeface="黑体" pitchFamily="2" charset="-122"/>
                <a:ea typeface="黑体" pitchFamily="2" charset="-122"/>
              </a:endParaRPr>
            </a:p>
          </p:txBody>
        </p:sp>
      </p:grpSp>
      <p:sp>
        <p:nvSpPr>
          <p:cNvPr id="24581" name="Text Box 59"/>
          <p:cNvSpPr txBox="1">
            <a:spLocks noChangeArrowheads="1"/>
          </p:cNvSpPr>
          <p:nvPr/>
        </p:nvSpPr>
        <p:spPr bwMode="auto">
          <a:xfrm>
            <a:off x="549275" y="4086225"/>
            <a:ext cx="9372600" cy="2655888"/>
          </a:xfrm>
          <a:prstGeom prst="rect">
            <a:avLst/>
          </a:prstGeom>
          <a:noFill/>
          <a:ln w="9525">
            <a:noFill/>
            <a:miter lim="800000"/>
            <a:headEnd/>
            <a:tailEnd/>
          </a:ln>
        </p:spPr>
        <p:txBody>
          <a:bodyPr>
            <a:spAutoFit/>
          </a:bodyPr>
          <a:lstStyle/>
          <a:p>
            <a:pPr algn="l">
              <a:lnSpc>
                <a:spcPct val="120000"/>
              </a:lnSpc>
            </a:pPr>
            <a:r>
              <a:rPr lang="zh-CN" altLang="en-US" sz="2800" b="1">
                <a:solidFill>
                  <a:srgbClr val="FFFF00"/>
                </a:solidFill>
                <a:latin typeface="Times New Roman" pitchFamily="18" charset="0"/>
              </a:rPr>
              <a:t>执行顺序1</a:t>
            </a:r>
            <a:r>
              <a:rPr lang="zh-CN" altLang="en-US" sz="2800" b="1">
                <a:solidFill>
                  <a:srgbClr val="FFFFFF"/>
                </a:solidFill>
                <a:latin typeface="Times New Roman" pitchFamily="18" charset="0"/>
              </a:rPr>
              <a:t>：程序1</a:t>
            </a:r>
            <a:r>
              <a:rPr lang="zh-CN" altLang="en-US" sz="2800" b="1">
                <a:solidFill>
                  <a:srgbClr val="FFFFFF"/>
                </a:solidFill>
                <a:latin typeface="Times New Roman" pitchFamily="18" charset="0"/>
                <a:sym typeface="Wingdings 3" pitchFamily="18" charset="2"/>
              </a:rPr>
              <a:t>程序2 </a:t>
            </a:r>
          </a:p>
          <a:p>
            <a:pPr algn="l">
              <a:lnSpc>
                <a:spcPct val="120000"/>
              </a:lnSpc>
            </a:pPr>
            <a:r>
              <a:rPr lang="zh-CN" altLang="en-US" sz="2800" b="1">
                <a:solidFill>
                  <a:srgbClr val="FFFFFF"/>
                </a:solidFill>
                <a:latin typeface="Times New Roman" pitchFamily="18" charset="0"/>
                <a:sym typeface="Wingdings 3" pitchFamily="18" charset="2"/>
              </a:rPr>
              <a:t>      结果为：</a:t>
            </a:r>
            <a:r>
              <a:rPr lang="en-US" altLang="zh-CN" sz="2800" b="1">
                <a:solidFill>
                  <a:srgbClr val="FFFFFF"/>
                </a:solidFill>
                <a:latin typeface="Times New Roman" pitchFamily="18" charset="0"/>
                <a:sym typeface="Wingdings 3" pitchFamily="18" charset="2"/>
              </a:rPr>
              <a:t>X</a:t>
            </a:r>
            <a:r>
              <a:rPr lang="zh-CN" altLang="en-US" sz="2800" b="1">
                <a:solidFill>
                  <a:srgbClr val="FFFFFF"/>
                </a:solidFill>
                <a:latin typeface="Times New Roman" pitchFamily="18" charset="0"/>
                <a:sym typeface="Wingdings 3" pitchFamily="18" charset="2"/>
              </a:rPr>
              <a:t>增加2。</a:t>
            </a:r>
            <a:endParaRPr lang="en-US" altLang="zh-CN" sz="2800" b="1">
              <a:solidFill>
                <a:srgbClr val="FFFFFF"/>
              </a:solidFill>
              <a:latin typeface="Times New Roman" pitchFamily="18" charset="0"/>
              <a:sym typeface="Wingdings 3" pitchFamily="18" charset="2"/>
            </a:endParaRPr>
          </a:p>
          <a:p>
            <a:pPr algn="l">
              <a:lnSpc>
                <a:spcPct val="120000"/>
              </a:lnSpc>
            </a:pPr>
            <a:r>
              <a:rPr lang="zh-CN" altLang="en-US" sz="2800" b="1">
                <a:solidFill>
                  <a:srgbClr val="FFFF00"/>
                </a:solidFill>
                <a:latin typeface="Times New Roman" pitchFamily="18" charset="0"/>
                <a:sym typeface="Wingdings 3" pitchFamily="18" charset="2"/>
              </a:rPr>
              <a:t>执行顺序2</a:t>
            </a:r>
            <a:r>
              <a:rPr lang="zh-CN" altLang="en-US" sz="2800" b="1">
                <a:solidFill>
                  <a:srgbClr val="FFFFFF"/>
                </a:solidFill>
                <a:latin typeface="Times New Roman" pitchFamily="18" charset="0"/>
                <a:sym typeface="Wingdings 3" pitchFamily="18" charset="2"/>
              </a:rPr>
              <a:t>：… </a:t>
            </a:r>
            <a:r>
              <a:rPr lang="en-US" altLang="zh-CN" b="1">
                <a:latin typeface="黑体" pitchFamily="2" charset="-122"/>
                <a:ea typeface="黑体" pitchFamily="2" charset="-122"/>
              </a:rPr>
              <a:t>R1=X; R2=X; R1=R1+1; R2=R2+1; X=R1; X=R2</a:t>
            </a:r>
          </a:p>
          <a:p>
            <a:pPr algn="l">
              <a:lnSpc>
                <a:spcPct val="120000"/>
              </a:lnSpc>
            </a:pPr>
            <a:r>
              <a:rPr lang="zh-CN" altLang="en-US" b="1">
                <a:latin typeface="黑体" pitchFamily="2" charset="-122"/>
                <a:ea typeface="黑体" pitchFamily="2" charset="-122"/>
              </a:rPr>
              <a:t>    </a:t>
            </a:r>
            <a:r>
              <a:rPr lang="zh-CN" altLang="en-US" sz="2800" b="1">
                <a:latin typeface="宋体" pitchFamily="2" charset="-122"/>
              </a:rPr>
              <a:t>结果为： </a:t>
            </a:r>
            <a:r>
              <a:rPr lang="en-US" altLang="zh-CN" sz="2800" b="1">
                <a:solidFill>
                  <a:srgbClr val="FFFFFF"/>
                </a:solidFill>
                <a:latin typeface="宋体" pitchFamily="2" charset="-122"/>
                <a:sym typeface="Wingdings 3" pitchFamily="18" charset="2"/>
              </a:rPr>
              <a:t>X</a:t>
            </a:r>
            <a:r>
              <a:rPr lang="zh-CN" altLang="en-US" sz="2800" b="1">
                <a:latin typeface="宋体" pitchFamily="2" charset="-122"/>
              </a:rPr>
              <a:t> 增加1。</a:t>
            </a:r>
          </a:p>
          <a:p>
            <a:pPr algn="l">
              <a:lnSpc>
                <a:spcPct val="120000"/>
              </a:lnSpc>
            </a:pPr>
            <a:r>
              <a:rPr lang="zh-CN" altLang="en-US" sz="2800" b="1">
                <a:latin typeface="宋体" pitchFamily="2" charset="-122"/>
              </a:rPr>
              <a:t>还可有许多其它组合</a:t>
            </a:r>
            <a:r>
              <a:rPr lang="zh-CN" altLang="en-US" sz="2800" b="1">
                <a:latin typeface="Univers" pitchFamily="34" charset="0"/>
              </a:rPr>
              <a:t>…</a:t>
            </a:r>
            <a:endParaRPr lang="en-US" altLang="zh-CN" sz="2800" b="1">
              <a:latin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animEffect transition="in" filter="blinds(horizontal)">
                                      <p:cBhvr>
                                        <p:cTn id="7" dur="500"/>
                                        <p:tgtEl>
                                          <p:spTgt spid="2458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81">
                                            <p:txEl>
                                              <p:pRg st="1" end="1"/>
                                            </p:txEl>
                                          </p:spTgt>
                                        </p:tgtEl>
                                        <p:attrNameLst>
                                          <p:attrName>style.visibility</p:attrName>
                                        </p:attrNameLst>
                                      </p:cBhvr>
                                      <p:to>
                                        <p:strVal val="visible"/>
                                      </p:to>
                                    </p:set>
                                    <p:animEffect transition="in" filter="blinds(horizontal)">
                                      <p:cBhvr>
                                        <p:cTn id="10" dur="500"/>
                                        <p:tgtEl>
                                          <p:spTgt spid="2458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4581">
                                            <p:txEl>
                                              <p:pRg st="2" end="2"/>
                                            </p:txEl>
                                          </p:spTgt>
                                        </p:tgtEl>
                                        <p:attrNameLst>
                                          <p:attrName>style.visibility</p:attrName>
                                        </p:attrNameLst>
                                      </p:cBhvr>
                                      <p:to>
                                        <p:strVal val="visible"/>
                                      </p:to>
                                    </p:set>
                                    <p:animEffect transition="in" filter="wipe(down)">
                                      <p:cBhvr>
                                        <p:cTn id="15" dur="500"/>
                                        <p:tgtEl>
                                          <p:spTgt spid="24581">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4581">
                                            <p:txEl>
                                              <p:pRg st="3" end="3"/>
                                            </p:txEl>
                                          </p:spTgt>
                                        </p:tgtEl>
                                        <p:attrNameLst>
                                          <p:attrName>style.visibility</p:attrName>
                                        </p:attrNameLst>
                                      </p:cBhvr>
                                      <p:to>
                                        <p:strVal val="visible"/>
                                      </p:to>
                                    </p:set>
                                    <p:animEffect transition="in" filter="wipe(down)">
                                      <p:cBhvr>
                                        <p:cTn id="18" dur="500"/>
                                        <p:tgtEl>
                                          <p:spTgt spid="2458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5"/>
          <p:cNvSpPr>
            <a:spLocks noGrp="1" noChangeArrowheads="1"/>
          </p:cNvSpPr>
          <p:nvPr>
            <p:ph type="title"/>
          </p:nvPr>
        </p:nvSpPr>
        <p:spPr>
          <a:xfrm>
            <a:off x="685800" y="609600"/>
            <a:ext cx="8477250" cy="914400"/>
          </a:xfrm>
        </p:spPr>
        <p:txBody>
          <a:bodyPr/>
          <a:lstStyle/>
          <a:p>
            <a:r>
              <a:rPr lang="zh-CN" altLang="en-US" smtClean="0">
                <a:solidFill>
                  <a:schemeClr val="tx1"/>
                </a:solidFill>
                <a:latin typeface="Times New Roman" pitchFamily="18" charset="0"/>
                <a:ea typeface="华文彩云" pitchFamily="2" charset="-122"/>
                <a:hlinkClick r:id="rId4" action="ppaction://hlinksldjump"/>
              </a:rPr>
              <a:t>解决问题的手段</a:t>
            </a:r>
            <a:endParaRPr lang="zh-CN" altLang="en-US" smtClean="0">
              <a:solidFill>
                <a:schemeClr val="tx1"/>
              </a:solidFill>
              <a:ea typeface="华文彩云" pitchFamily="2" charset="-122"/>
              <a:hlinkClick r:id="rId4" action="ppaction://hlinksldjump"/>
            </a:endParaRPr>
          </a:p>
        </p:txBody>
      </p:sp>
      <p:sp>
        <p:nvSpPr>
          <p:cNvPr id="4100" name="Text Box 16"/>
          <p:cNvSpPr txBox="1">
            <a:spLocks noChangeArrowheads="1"/>
          </p:cNvSpPr>
          <p:nvPr/>
        </p:nvSpPr>
        <p:spPr bwMode="auto">
          <a:xfrm>
            <a:off x="990600" y="1676400"/>
            <a:ext cx="5638800" cy="641350"/>
          </a:xfrm>
          <a:prstGeom prst="rect">
            <a:avLst/>
          </a:prstGeom>
          <a:noFill/>
          <a:ln w="9525">
            <a:noFill/>
            <a:miter lim="800000"/>
            <a:headEnd/>
            <a:tailEnd/>
          </a:ln>
        </p:spPr>
        <p:txBody>
          <a:bodyPr>
            <a:spAutoFit/>
          </a:bodyPr>
          <a:lstStyle/>
          <a:p>
            <a:pPr>
              <a:spcBef>
                <a:spcPct val="50000"/>
              </a:spcBef>
            </a:pPr>
            <a:endParaRPr lang="zh-CN" altLang="en-US" sz="3600" b="1"/>
          </a:p>
        </p:txBody>
      </p:sp>
      <p:sp>
        <p:nvSpPr>
          <p:cNvPr id="4101" name="Text Box 35"/>
          <p:cNvSpPr txBox="1">
            <a:spLocks noChangeArrowheads="1"/>
          </p:cNvSpPr>
          <p:nvPr/>
        </p:nvSpPr>
        <p:spPr bwMode="auto">
          <a:xfrm>
            <a:off x="762000" y="1684338"/>
            <a:ext cx="8812213" cy="1384300"/>
          </a:xfrm>
          <a:prstGeom prst="rect">
            <a:avLst/>
          </a:prstGeom>
          <a:noFill/>
          <a:ln w="9525">
            <a:noFill/>
            <a:miter lim="800000"/>
            <a:headEnd/>
            <a:tailEnd/>
          </a:ln>
        </p:spPr>
        <p:txBody>
          <a:bodyPr>
            <a:spAutoFit/>
          </a:bodyPr>
          <a:lstStyle/>
          <a:p>
            <a:pPr marL="342900" indent="-342900" algn="l">
              <a:spcBef>
                <a:spcPct val="50000"/>
              </a:spcBef>
              <a:buFont typeface="Wingdings" pitchFamily="2" charset="2"/>
              <a:buChar char="l"/>
            </a:pPr>
            <a:r>
              <a:rPr lang="zh-CN" altLang="en-US" b="1">
                <a:latin typeface="Times New Roman" pitchFamily="18" charset="0"/>
              </a:rPr>
              <a:t>引入进程的目的：是为了使多个程序并发执行，以改善资源利用率及提高系统的吞吐量，用</a:t>
            </a:r>
            <a:r>
              <a:rPr lang="zh-CN" altLang="en-US" b="1"/>
              <a:t>进程代表运行的程序。</a:t>
            </a:r>
          </a:p>
          <a:p>
            <a:pPr marL="342900" indent="-342900" algn="l">
              <a:spcBef>
                <a:spcPct val="50000"/>
              </a:spcBef>
              <a:buFont typeface="Wingdings" pitchFamily="2" charset="2"/>
              <a:buChar char="l"/>
            </a:pPr>
            <a:r>
              <a:rPr lang="zh-CN" altLang="en-US" b="1"/>
              <a:t>建立进程的同步机制，对并发程序之间的相互牵连加以控制。</a:t>
            </a:r>
          </a:p>
        </p:txBody>
      </p:sp>
      <p:graphicFrame>
        <p:nvGraphicFramePr>
          <p:cNvPr id="4098" name="Object 36"/>
          <p:cNvGraphicFramePr>
            <a:graphicFrameLocks noChangeAspect="1"/>
          </p:cNvGraphicFramePr>
          <p:nvPr/>
        </p:nvGraphicFramePr>
        <p:xfrm>
          <a:off x="1819275" y="3160713"/>
          <a:ext cx="6781800" cy="3248025"/>
        </p:xfrm>
        <a:graphic>
          <a:graphicData uri="http://schemas.openxmlformats.org/presentationml/2006/ole">
            <mc:AlternateContent xmlns:mc="http://schemas.openxmlformats.org/markup-compatibility/2006">
              <mc:Choice xmlns:v="urn:schemas-microsoft-com:vml" Requires="v">
                <p:oleObj spid="_x0000_s4100" name="Photo Editor 照片" r:id="rId5" imgW="3191320" imgH="1457143" progId="">
                  <p:embed/>
                </p:oleObj>
              </mc:Choice>
              <mc:Fallback>
                <p:oleObj name="Photo Editor 照片" r:id="rId5" imgW="3191320" imgH="1457143" progId="">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9275" y="3160713"/>
                        <a:ext cx="6781800" cy="3248025"/>
                      </a:xfrm>
                      <a:prstGeom prst="rect">
                        <a:avLst/>
                      </a:prstGeom>
                      <a:solidFill>
                        <a:srgbClr val="D9D9D9"/>
                      </a:solidFill>
                    </p:spPr>
                  </p:pic>
                </p:oleObj>
              </mc:Fallback>
            </mc:AlternateContent>
          </a:graphicData>
        </a:graphic>
      </p:graphicFrame>
      <p:grpSp>
        <p:nvGrpSpPr>
          <p:cNvPr id="4102" name="Group 47"/>
          <p:cNvGrpSpPr>
            <a:grpSpLocks/>
          </p:cNvGrpSpPr>
          <p:nvPr/>
        </p:nvGrpSpPr>
        <p:grpSpPr bwMode="auto">
          <a:xfrm>
            <a:off x="631825" y="3978275"/>
            <a:ext cx="2232025" cy="1905000"/>
            <a:chOff x="308" y="2387"/>
            <a:chExt cx="1406" cy="1200"/>
          </a:xfrm>
        </p:grpSpPr>
        <p:sp>
          <p:nvSpPr>
            <p:cNvPr id="4108" name="Text Box 37"/>
            <p:cNvSpPr txBox="1">
              <a:spLocks noChangeArrowheads="1"/>
            </p:cNvSpPr>
            <p:nvPr/>
          </p:nvSpPr>
          <p:spPr bwMode="auto">
            <a:xfrm>
              <a:off x="308" y="2387"/>
              <a:ext cx="1315" cy="288"/>
            </a:xfrm>
            <a:prstGeom prst="rect">
              <a:avLst/>
            </a:prstGeom>
            <a:noFill/>
            <a:ln w="9525">
              <a:noFill/>
              <a:miter lim="800000"/>
              <a:headEnd/>
              <a:tailEnd/>
            </a:ln>
          </p:spPr>
          <p:txBody>
            <a:bodyPr>
              <a:spAutoFit/>
            </a:bodyPr>
            <a:lstStyle/>
            <a:p>
              <a:pPr>
                <a:spcBef>
                  <a:spcPct val="50000"/>
                </a:spcBef>
              </a:pPr>
              <a:r>
                <a:rPr lang="en-US" altLang="zh-CN" b="1">
                  <a:solidFill>
                    <a:srgbClr val="FFFF00"/>
                  </a:solidFill>
                </a:rPr>
                <a:t>wait(mutex)</a:t>
              </a:r>
            </a:p>
          </p:txBody>
        </p:sp>
        <p:sp>
          <p:nvSpPr>
            <p:cNvPr id="4109" name="Text Box 38"/>
            <p:cNvSpPr txBox="1">
              <a:spLocks noChangeArrowheads="1"/>
            </p:cNvSpPr>
            <p:nvPr/>
          </p:nvSpPr>
          <p:spPr bwMode="auto">
            <a:xfrm>
              <a:off x="308" y="3299"/>
              <a:ext cx="1406" cy="288"/>
            </a:xfrm>
            <a:prstGeom prst="rect">
              <a:avLst/>
            </a:prstGeom>
            <a:noFill/>
            <a:ln w="9525">
              <a:noFill/>
              <a:miter lim="800000"/>
              <a:headEnd/>
              <a:tailEnd/>
            </a:ln>
          </p:spPr>
          <p:txBody>
            <a:bodyPr>
              <a:spAutoFit/>
            </a:bodyPr>
            <a:lstStyle/>
            <a:p>
              <a:pPr>
                <a:spcBef>
                  <a:spcPct val="50000"/>
                </a:spcBef>
              </a:pPr>
              <a:r>
                <a:rPr lang="en-US" altLang="zh-CN" b="1">
                  <a:solidFill>
                    <a:srgbClr val="FFFF00"/>
                  </a:solidFill>
                </a:rPr>
                <a:t>signal(mutex)</a:t>
              </a:r>
            </a:p>
          </p:txBody>
        </p:sp>
      </p:grpSp>
      <p:grpSp>
        <p:nvGrpSpPr>
          <p:cNvPr id="4103" name="Group 46"/>
          <p:cNvGrpSpPr>
            <a:grpSpLocks/>
          </p:cNvGrpSpPr>
          <p:nvPr/>
        </p:nvGrpSpPr>
        <p:grpSpPr bwMode="auto">
          <a:xfrm>
            <a:off x="5816600" y="3978275"/>
            <a:ext cx="2178050" cy="1905000"/>
            <a:chOff x="3744" y="2400"/>
            <a:chExt cx="1372" cy="1200"/>
          </a:xfrm>
        </p:grpSpPr>
        <p:sp>
          <p:nvSpPr>
            <p:cNvPr id="4106" name="Text Box 41"/>
            <p:cNvSpPr txBox="1">
              <a:spLocks noChangeArrowheads="1"/>
            </p:cNvSpPr>
            <p:nvPr/>
          </p:nvSpPr>
          <p:spPr bwMode="auto">
            <a:xfrm>
              <a:off x="3744" y="2400"/>
              <a:ext cx="1372" cy="288"/>
            </a:xfrm>
            <a:prstGeom prst="rect">
              <a:avLst/>
            </a:prstGeom>
            <a:noFill/>
            <a:ln w="9525">
              <a:noFill/>
              <a:miter lim="800000"/>
              <a:headEnd/>
              <a:tailEnd/>
            </a:ln>
          </p:spPr>
          <p:txBody>
            <a:bodyPr>
              <a:spAutoFit/>
            </a:bodyPr>
            <a:lstStyle/>
            <a:p>
              <a:pPr>
                <a:spcBef>
                  <a:spcPct val="50000"/>
                </a:spcBef>
              </a:pPr>
              <a:r>
                <a:rPr lang="en-US" altLang="zh-CN" b="1">
                  <a:solidFill>
                    <a:srgbClr val="FFFF00"/>
                  </a:solidFill>
                </a:rPr>
                <a:t>wait(mutex)</a:t>
              </a:r>
            </a:p>
          </p:txBody>
        </p:sp>
        <p:sp>
          <p:nvSpPr>
            <p:cNvPr id="4107" name="Text Box 42"/>
            <p:cNvSpPr txBox="1">
              <a:spLocks noChangeArrowheads="1"/>
            </p:cNvSpPr>
            <p:nvPr/>
          </p:nvSpPr>
          <p:spPr bwMode="auto">
            <a:xfrm>
              <a:off x="3744" y="3312"/>
              <a:ext cx="1372" cy="288"/>
            </a:xfrm>
            <a:prstGeom prst="rect">
              <a:avLst/>
            </a:prstGeom>
            <a:noFill/>
            <a:ln w="9525">
              <a:noFill/>
              <a:miter lim="800000"/>
              <a:headEnd/>
              <a:tailEnd/>
            </a:ln>
          </p:spPr>
          <p:txBody>
            <a:bodyPr>
              <a:spAutoFit/>
            </a:bodyPr>
            <a:lstStyle/>
            <a:p>
              <a:pPr>
                <a:spcBef>
                  <a:spcPct val="50000"/>
                </a:spcBef>
              </a:pPr>
              <a:r>
                <a:rPr lang="en-US" altLang="zh-CN" b="1">
                  <a:solidFill>
                    <a:srgbClr val="FFFF00"/>
                  </a:solidFill>
                </a:rPr>
                <a:t>V(mutex)</a:t>
              </a:r>
            </a:p>
          </p:txBody>
        </p:sp>
      </p:grpSp>
      <p:sp>
        <p:nvSpPr>
          <p:cNvPr id="4104" name="Text Box 43"/>
          <p:cNvSpPr txBox="1">
            <a:spLocks noChangeArrowheads="1"/>
          </p:cNvSpPr>
          <p:nvPr/>
        </p:nvSpPr>
        <p:spPr bwMode="auto">
          <a:xfrm>
            <a:off x="3648075" y="5919788"/>
            <a:ext cx="2438400" cy="822325"/>
          </a:xfrm>
          <a:prstGeom prst="rect">
            <a:avLst/>
          </a:prstGeom>
          <a:noFill/>
          <a:ln w="9525">
            <a:noFill/>
            <a:miter lim="800000"/>
            <a:headEnd/>
            <a:tailEnd/>
          </a:ln>
        </p:spPr>
        <p:txBody>
          <a:bodyPr>
            <a:spAutoFit/>
          </a:bodyPr>
          <a:lstStyle/>
          <a:p>
            <a:pPr>
              <a:spcBef>
                <a:spcPct val="50000"/>
              </a:spcBef>
            </a:pPr>
            <a:r>
              <a:rPr lang="zh-CN" altLang="en-US" b="1"/>
              <a:t>信号量初值</a:t>
            </a:r>
            <a:r>
              <a:rPr lang="en-US" altLang="zh-CN" b="1"/>
              <a:t>mutex=1</a:t>
            </a:r>
          </a:p>
        </p:txBody>
      </p:sp>
      <p:sp>
        <p:nvSpPr>
          <p:cNvPr id="4105" name="TextBox 5"/>
          <p:cNvSpPr txBox="1">
            <a:spLocks noChangeArrowheads="1"/>
          </p:cNvSpPr>
          <p:nvPr/>
        </p:nvSpPr>
        <p:spPr bwMode="auto">
          <a:xfrm>
            <a:off x="8769350" y="5883275"/>
            <a:ext cx="992188" cy="460375"/>
          </a:xfrm>
          <a:prstGeom prst="rect">
            <a:avLst/>
          </a:prstGeom>
          <a:noFill/>
          <a:ln w="9525">
            <a:noFill/>
            <a:miter lim="800000"/>
            <a:headEnd/>
            <a:tailEnd/>
          </a:ln>
        </p:spPr>
        <p:txBody>
          <a:bodyPr>
            <a:spAutoFit/>
          </a:bodyPr>
          <a:lstStyle/>
          <a:p>
            <a:r>
              <a:rPr lang="zh-CN" altLang="en-US" b="1"/>
              <a:t>互斥</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42950" y="404813"/>
            <a:ext cx="8420100" cy="1143000"/>
          </a:xfrm>
        </p:spPr>
        <p:txBody>
          <a:bodyPr/>
          <a:lstStyle/>
          <a:p>
            <a:r>
              <a:rPr lang="zh-CN" altLang="en-US" smtClean="0">
                <a:ea typeface="华文彩云" pitchFamily="2" charset="-122"/>
              </a:rPr>
              <a:t>进程的特征</a:t>
            </a:r>
          </a:p>
        </p:txBody>
      </p:sp>
      <p:sp>
        <p:nvSpPr>
          <p:cNvPr id="25603" name="Rectangle 3"/>
          <p:cNvSpPr>
            <a:spLocks noGrp="1" noChangeArrowheads="1"/>
          </p:cNvSpPr>
          <p:nvPr>
            <p:ph type="body" idx="1"/>
          </p:nvPr>
        </p:nvSpPr>
        <p:spPr>
          <a:xfrm>
            <a:off x="704850" y="1792288"/>
            <a:ext cx="8929688" cy="4876800"/>
          </a:xfrm>
        </p:spPr>
        <p:txBody>
          <a:bodyPr/>
          <a:lstStyle/>
          <a:p>
            <a:pPr>
              <a:lnSpc>
                <a:spcPct val="110000"/>
              </a:lnSpc>
            </a:pPr>
            <a:r>
              <a:rPr lang="zh-CN" altLang="en-US" sz="2400" b="1" smtClean="0">
                <a:solidFill>
                  <a:srgbClr val="FFFF00"/>
                </a:solidFill>
              </a:rPr>
              <a:t>结构特征：</a:t>
            </a:r>
            <a:r>
              <a:rPr lang="zh-CN" altLang="en-US" sz="2400" b="1" smtClean="0"/>
              <a:t>进程实体由程序段、数据段和</a:t>
            </a:r>
            <a:r>
              <a:rPr lang="en-US" altLang="zh-CN" sz="2400" b="1" smtClean="0"/>
              <a:t>PCB</a:t>
            </a:r>
            <a:r>
              <a:rPr lang="zh-CN" altLang="en-US" sz="2400" b="1" smtClean="0"/>
              <a:t>三部分构成。</a:t>
            </a:r>
          </a:p>
          <a:p>
            <a:pPr>
              <a:lnSpc>
                <a:spcPct val="110000"/>
              </a:lnSpc>
            </a:pPr>
            <a:r>
              <a:rPr lang="zh-CN" altLang="en-US" sz="2400" b="1" smtClean="0">
                <a:solidFill>
                  <a:srgbClr val="FFFF00"/>
                </a:solidFill>
              </a:rPr>
              <a:t>动态性：</a:t>
            </a:r>
            <a:r>
              <a:rPr lang="zh-CN" altLang="en-US" sz="2400" b="1" smtClean="0"/>
              <a:t>进程是程序的一次执行过程；进程具有一定的生命周期。动态性是进程的一个基本特征。</a:t>
            </a:r>
          </a:p>
          <a:p>
            <a:pPr>
              <a:lnSpc>
                <a:spcPct val="110000"/>
              </a:lnSpc>
            </a:pPr>
            <a:r>
              <a:rPr lang="zh-CN" altLang="en-US" sz="2400" b="1" smtClean="0">
                <a:solidFill>
                  <a:srgbClr val="FFFF00"/>
                </a:solidFill>
              </a:rPr>
              <a:t>并发性：</a:t>
            </a:r>
            <a:r>
              <a:rPr lang="zh-CN" altLang="en-US" sz="2400" b="1" smtClean="0"/>
              <a:t>并发性是指多个进程同存于内存中，且能同时运行。只有为程序创建进程后，多个程序才能正确地并发运行。并发是引入进程的目的，也是进程的另一个最基本的特征。</a:t>
            </a:r>
          </a:p>
          <a:p>
            <a:pPr>
              <a:lnSpc>
                <a:spcPct val="110000"/>
              </a:lnSpc>
            </a:pPr>
            <a:r>
              <a:rPr lang="zh-CN" altLang="en-US" sz="2400" b="1" smtClean="0">
                <a:solidFill>
                  <a:srgbClr val="FFFF00"/>
                </a:solidFill>
              </a:rPr>
              <a:t>独立性</a:t>
            </a:r>
            <a:r>
              <a:rPr lang="zh-CN" altLang="en-US" sz="2400" b="1" smtClean="0"/>
              <a:t>：进程是一个能够独立运行、独立分配资源和独立接受调度的基本单位；</a:t>
            </a:r>
          </a:p>
          <a:p>
            <a:pPr>
              <a:lnSpc>
                <a:spcPct val="110000"/>
              </a:lnSpc>
            </a:pPr>
            <a:r>
              <a:rPr lang="zh-CN" altLang="en-US" sz="2400" b="1" smtClean="0">
                <a:solidFill>
                  <a:srgbClr val="FFFF00"/>
                </a:solidFill>
              </a:rPr>
              <a:t>异步性：</a:t>
            </a:r>
            <a:r>
              <a:rPr lang="zh-CN" altLang="en-US" sz="2400" b="1" smtClean="0"/>
              <a:t>进程可按各自独立的、不可预知的速度向前推进。</a:t>
            </a:r>
            <a:endParaRPr lang="en-US" altLang="zh-CN" sz="2400" b="1" smtClean="0"/>
          </a:p>
          <a:p>
            <a:pPr>
              <a:lnSpc>
                <a:spcPct val="110000"/>
              </a:lnSpc>
            </a:pPr>
            <a:endParaRPr lang="zh-CN" altLang="en-US" sz="2400" b="1" smtClean="0"/>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42950" y="260350"/>
            <a:ext cx="8420100" cy="1143000"/>
          </a:xfrm>
        </p:spPr>
        <p:txBody>
          <a:bodyPr/>
          <a:lstStyle/>
          <a:p>
            <a:r>
              <a:rPr lang="zh-CN" altLang="en-US" smtClean="0">
                <a:solidFill>
                  <a:schemeClr val="tx1"/>
                </a:solidFill>
                <a:latin typeface="Times New Roman" pitchFamily="18" charset="0"/>
                <a:ea typeface="华文彩云" pitchFamily="2" charset="-122"/>
                <a:hlinkClick r:id="rId2" action="ppaction://hlinksldjump"/>
              </a:rPr>
              <a:t>进程的定义</a:t>
            </a:r>
            <a:endParaRPr lang="en-US" altLang="zh-CN" smtClean="0">
              <a:solidFill>
                <a:schemeClr val="tx1"/>
              </a:solidFill>
              <a:latin typeface="Times New Roman" pitchFamily="18" charset="0"/>
              <a:ea typeface="华文彩云" pitchFamily="2" charset="-122"/>
              <a:hlinkClick r:id="rId2" action="ppaction://hlinksldjump"/>
            </a:endParaRPr>
          </a:p>
        </p:txBody>
      </p:sp>
      <p:sp>
        <p:nvSpPr>
          <p:cNvPr id="26627" name="Rectangle 3"/>
          <p:cNvSpPr>
            <a:spLocks noGrp="1" noChangeArrowheads="1"/>
          </p:cNvSpPr>
          <p:nvPr>
            <p:ph type="body" idx="1"/>
          </p:nvPr>
        </p:nvSpPr>
        <p:spPr>
          <a:xfrm>
            <a:off x="381000" y="1765300"/>
            <a:ext cx="9144000" cy="4759325"/>
          </a:xfrm>
        </p:spPr>
        <p:txBody>
          <a:bodyPr>
            <a:spAutoFit/>
          </a:bodyPr>
          <a:lstStyle/>
          <a:p>
            <a:pPr marL="381000" indent="0">
              <a:buFont typeface="Wingdings" pitchFamily="2" charset="2"/>
              <a:buNone/>
            </a:pPr>
            <a:r>
              <a:rPr lang="zh-CN" altLang="en-US" b="1" smtClean="0"/>
              <a:t>进程的定义有如下几种：</a:t>
            </a:r>
          </a:p>
          <a:p>
            <a:pPr marL="381000" indent="0">
              <a:buFont typeface="Wingdings" pitchFamily="2" charset="2"/>
              <a:buNone/>
            </a:pPr>
            <a:endParaRPr lang="zh-CN" altLang="en-US" b="1" smtClean="0"/>
          </a:p>
          <a:p>
            <a:pPr marL="381000" indent="0">
              <a:buFont typeface="Wingdings" pitchFamily="2" charset="2"/>
              <a:buNone/>
            </a:pPr>
            <a:r>
              <a:rPr lang="zh-CN" altLang="en-US" b="1" smtClean="0"/>
              <a:t>1、进程是程序的一次执行；</a:t>
            </a:r>
          </a:p>
          <a:p>
            <a:pPr marL="381000" indent="0">
              <a:buFont typeface="Wingdings" pitchFamily="2" charset="2"/>
              <a:buNone/>
            </a:pPr>
            <a:r>
              <a:rPr lang="zh-CN" altLang="en-US" b="1" smtClean="0"/>
              <a:t>2、进程是一个程序及其数据在处理机上顺序执行</a:t>
            </a:r>
          </a:p>
          <a:p>
            <a:pPr marL="381000" indent="0">
              <a:buFont typeface="Wingdings" pitchFamily="2" charset="2"/>
              <a:buNone/>
            </a:pPr>
            <a:r>
              <a:rPr lang="zh-CN" altLang="en-US" b="1" smtClean="0"/>
              <a:t>	时发生的活动；</a:t>
            </a:r>
          </a:p>
          <a:p>
            <a:pPr marL="381000" indent="0">
              <a:buFont typeface="Wingdings" pitchFamily="2" charset="2"/>
              <a:buNone/>
            </a:pPr>
            <a:r>
              <a:rPr lang="en-US" altLang="zh-CN" b="1" smtClean="0"/>
              <a:t>3、</a:t>
            </a:r>
            <a:r>
              <a:rPr lang="zh-CN" altLang="en-US" b="1" smtClean="0"/>
              <a:t>进程是一个可拥有资源的独立实体，同时又是一个可以独立调度的基本单位。</a:t>
            </a:r>
          </a:p>
          <a:p>
            <a:pPr marL="381000" indent="0">
              <a:buFont typeface="Wingdings" pitchFamily="2" charset="2"/>
              <a:buNone/>
            </a:pPr>
            <a:r>
              <a:rPr lang="en-US" altLang="zh-CN" b="1" smtClean="0"/>
              <a:t>4</a:t>
            </a:r>
            <a:r>
              <a:rPr lang="zh-CN" altLang="en-US" b="1" smtClean="0"/>
              <a:t>、进程是进程实体的运行过程，是系统进行资源分配和调度的一个独立单位。</a:t>
            </a: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smtClean="0">
                <a:ea typeface="华文彩云" pitchFamily="2" charset="-122"/>
              </a:rPr>
              <a:t>进程与程序的关系</a:t>
            </a:r>
          </a:p>
        </p:txBody>
      </p:sp>
      <p:sp>
        <p:nvSpPr>
          <p:cNvPr id="502787" name="Rectangle 3"/>
          <p:cNvSpPr>
            <a:spLocks noGrp="1" noChangeArrowheads="1"/>
          </p:cNvSpPr>
          <p:nvPr>
            <p:ph type="body" idx="1"/>
          </p:nvPr>
        </p:nvSpPr>
        <p:spPr>
          <a:xfrm>
            <a:off x="560388" y="1700213"/>
            <a:ext cx="8640762" cy="5157787"/>
          </a:xfrm>
        </p:spPr>
        <p:txBody>
          <a:bodyPr/>
          <a:lstStyle/>
          <a:p>
            <a:pPr>
              <a:lnSpc>
                <a:spcPct val="110000"/>
              </a:lnSpc>
            </a:pPr>
            <a:r>
              <a:rPr lang="zh-CN" altLang="en-US" sz="2200" b="1" smtClean="0"/>
              <a:t>每个进程实体中包含了</a:t>
            </a:r>
            <a:r>
              <a:rPr lang="en-US" altLang="zh-CN" sz="2200" b="1" smtClean="0"/>
              <a:t>PCB</a:t>
            </a:r>
            <a:r>
              <a:rPr lang="zh-CN" altLang="en-US" sz="2200" b="1" smtClean="0"/>
              <a:t>、程序段和数据段这三个部分，因此进程与程序是紧密相关的。</a:t>
            </a:r>
          </a:p>
          <a:p>
            <a:pPr>
              <a:lnSpc>
                <a:spcPct val="110000"/>
              </a:lnSpc>
            </a:pPr>
            <a:r>
              <a:rPr lang="zh-CN" altLang="en-US" sz="2200" b="1" smtClean="0"/>
              <a:t>进程是程序的一次执行过程。程序是一个静态概念。程序是指令的有序集合，能永久的保存在某种介质上，没有任何执行的含义。而进程是一个动态概念，它强调执行过程，它动态地被创建、调度执行、撤消。</a:t>
            </a:r>
          </a:p>
          <a:p>
            <a:pPr>
              <a:lnSpc>
                <a:spcPct val="110000"/>
              </a:lnSpc>
            </a:pPr>
            <a:r>
              <a:rPr lang="zh-CN" altLang="en-US" sz="2200" b="1" smtClean="0"/>
              <a:t>进程具有并发性，而程序没有。</a:t>
            </a:r>
          </a:p>
          <a:p>
            <a:pPr>
              <a:lnSpc>
                <a:spcPct val="110000"/>
              </a:lnSpc>
            </a:pPr>
            <a:r>
              <a:rPr lang="zh-CN" altLang="en-US" sz="2200" b="1" smtClean="0"/>
              <a:t>进程是一个能够独立运行、独立分配资源和独立接受调度的基本单位。而程序不具有</a:t>
            </a:r>
            <a:r>
              <a:rPr lang="en-US" altLang="zh-CN" sz="2200" b="1" smtClean="0"/>
              <a:t>PCB</a:t>
            </a:r>
            <a:r>
              <a:rPr lang="zh-CN" altLang="en-US" sz="2200" b="1" smtClean="0"/>
              <a:t>，所以它是不可能在多道程序环境下独立运行的。</a:t>
            </a:r>
          </a:p>
          <a:p>
            <a:pPr>
              <a:lnSpc>
                <a:spcPct val="110000"/>
              </a:lnSpc>
            </a:pPr>
            <a:r>
              <a:rPr lang="zh-CN" altLang="en-US" sz="2200" b="1" smtClean="0"/>
              <a:t>进程与程序的对应。同一个程序的多次运行，将形成多个不同的进程；同一个程序的一次执行也可以产生多个进程（通过</a:t>
            </a:r>
            <a:r>
              <a:rPr lang="en-US" altLang="zh-CN" sz="2200" b="1" smtClean="0"/>
              <a:t>fork</a:t>
            </a:r>
            <a:r>
              <a:rPr lang="zh-CN" altLang="en-US" sz="2200" b="1" smtClean="0"/>
              <a:t>调用）；而一个进程也可以执行多个程序（通过</a:t>
            </a:r>
            <a:r>
              <a:rPr lang="en-US" altLang="zh-CN" sz="2200" b="1" smtClean="0"/>
              <a:t>exec</a:t>
            </a:r>
            <a:r>
              <a:rPr lang="zh-CN" altLang="en-US" sz="2200" b="1" smtClean="0"/>
              <a:t>调用）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27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27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27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2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kumimoji="1" lang="zh-CN" altLang="en-US" smtClean="0">
                <a:solidFill>
                  <a:schemeClr val="tx1"/>
                </a:solidFill>
                <a:ea typeface="华文彩云" pitchFamily="2" charset="-122"/>
              </a:rPr>
              <a:t>进程控制块</a:t>
            </a:r>
            <a:r>
              <a:rPr kumimoji="1" lang="zh-CN" altLang="en-US" sz="2800" smtClean="0">
                <a:solidFill>
                  <a:schemeClr val="tx1"/>
                </a:solidFill>
              </a:rPr>
              <a:t>（</a:t>
            </a:r>
            <a:r>
              <a:rPr kumimoji="1" lang="en-US" altLang="zh-CN" sz="2800" smtClean="0">
                <a:solidFill>
                  <a:schemeClr val="tx1"/>
                </a:solidFill>
              </a:rPr>
              <a:t>Process Control Block</a:t>
            </a:r>
            <a:r>
              <a:rPr kumimoji="1" lang="zh-CN" altLang="en-US" sz="2800" smtClean="0">
                <a:solidFill>
                  <a:schemeClr val="tx1"/>
                </a:solidFill>
              </a:rPr>
              <a:t>）</a:t>
            </a:r>
          </a:p>
        </p:txBody>
      </p:sp>
      <p:sp>
        <p:nvSpPr>
          <p:cNvPr id="28675" name="Rectangle 3"/>
          <p:cNvSpPr>
            <a:spLocks noGrp="1" noChangeArrowheads="1"/>
          </p:cNvSpPr>
          <p:nvPr>
            <p:ph type="body" idx="1"/>
          </p:nvPr>
        </p:nvSpPr>
        <p:spPr>
          <a:xfrm>
            <a:off x="742950" y="1773238"/>
            <a:ext cx="8458200" cy="4876800"/>
          </a:xfrm>
        </p:spPr>
        <p:txBody>
          <a:bodyPr/>
          <a:lstStyle/>
          <a:p>
            <a:pPr algn="just" eaLnBrk="1" hangingPunct="1">
              <a:lnSpc>
                <a:spcPct val="120000"/>
              </a:lnSpc>
              <a:spcBef>
                <a:spcPct val="0"/>
              </a:spcBef>
              <a:buClrTx/>
              <a:buFontTx/>
              <a:buNone/>
            </a:pPr>
            <a:r>
              <a:rPr kumimoji="1" lang="zh-CN" altLang="en-US" sz="2400" b="1" smtClean="0"/>
              <a:t>		为了描述和控制进程的运行，系统为每一个进程定义了一个数据结构</a:t>
            </a:r>
            <a:r>
              <a:rPr kumimoji="1" lang="en-US" altLang="zh-CN" sz="2400" b="1" smtClean="0"/>
              <a:t>---</a:t>
            </a:r>
            <a:r>
              <a:rPr kumimoji="1" lang="zh-CN" altLang="en-US" sz="2400" b="1" smtClean="0"/>
              <a:t>进程控制块</a:t>
            </a:r>
            <a:r>
              <a:rPr kumimoji="1" lang="en-US" altLang="zh-CN" sz="2400" b="1" smtClean="0"/>
              <a:t>PCB</a:t>
            </a:r>
            <a:r>
              <a:rPr kumimoji="1" lang="zh-CN" altLang="en-US" sz="2400" b="1" smtClean="0"/>
              <a:t>。 </a:t>
            </a:r>
            <a:r>
              <a:rPr kumimoji="1" lang="en-US" altLang="zh-CN" sz="2400" b="1" smtClean="0"/>
              <a:t>PCB</a:t>
            </a:r>
            <a:r>
              <a:rPr kumimoji="1" lang="zh-CN" altLang="en-US" sz="2400" b="1" smtClean="0"/>
              <a:t> 是进程实体的一个组成部分，在</a:t>
            </a:r>
            <a:r>
              <a:rPr kumimoji="1" lang="en-US" altLang="zh-CN" sz="2400" b="1" smtClean="0"/>
              <a:t>PCB</a:t>
            </a:r>
            <a:r>
              <a:rPr kumimoji="1" lang="zh-CN" altLang="en-US" sz="2400" b="1" smtClean="0"/>
              <a:t> 中记录了</a:t>
            </a:r>
            <a:r>
              <a:rPr kumimoji="1" lang="en-US" altLang="zh-CN" sz="2400" b="1" smtClean="0"/>
              <a:t>OS</a:t>
            </a:r>
            <a:r>
              <a:rPr kumimoji="1" lang="zh-CN" altLang="en-US" sz="2400" b="1" smtClean="0"/>
              <a:t>所需的、用于描述进程的当前状态及控制进程的全部信息。</a:t>
            </a:r>
          </a:p>
          <a:p>
            <a:pPr algn="just" eaLnBrk="1" hangingPunct="1">
              <a:lnSpc>
                <a:spcPct val="120000"/>
              </a:lnSpc>
              <a:spcBef>
                <a:spcPct val="0"/>
              </a:spcBef>
              <a:buClrTx/>
              <a:buFontTx/>
              <a:buNone/>
            </a:pPr>
            <a:r>
              <a:rPr kumimoji="1" lang="en-US" altLang="zh-CN" sz="2400" b="1" smtClean="0"/>
              <a:t>		 PCB </a:t>
            </a:r>
            <a:r>
              <a:rPr kumimoji="1" lang="zh-CN" altLang="en-US" sz="2400" b="1" smtClean="0"/>
              <a:t>的作用是将程序变成可并发执行的进程。系统根据进程的</a:t>
            </a:r>
            <a:r>
              <a:rPr kumimoji="1" lang="en-US" altLang="zh-CN" sz="2400" b="1" smtClean="0"/>
              <a:t>PCB</a:t>
            </a:r>
            <a:r>
              <a:rPr kumimoji="1" lang="zh-CN" altLang="en-US" sz="2400" b="1" smtClean="0"/>
              <a:t>感知到该进程的存在，并对它进行控制，因此， </a:t>
            </a:r>
            <a:r>
              <a:rPr kumimoji="1" lang="en-US" altLang="zh-CN" sz="2400" b="1" smtClean="0"/>
              <a:t>PCB</a:t>
            </a:r>
            <a:r>
              <a:rPr kumimoji="1" lang="zh-CN" altLang="en-US" sz="2400" b="1" smtClean="0"/>
              <a:t> 是进程存在的唯一标志。由于</a:t>
            </a:r>
            <a:r>
              <a:rPr kumimoji="1" lang="en-US" altLang="zh-CN" sz="2400" b="1" smtClean="0"/>
              <a:t>PCB</a:t>
            </a:r>
            <a:r>
              <a:rPr kumimoji="1" lang="zh-CN" altLang="en-US" sz="2400" b="1" smtClean="0"/>
              <a:t> 要被系统频繁访问，它必须常驻内存。		</a:t>
            </a:r>
            <a:endParaRPr lang="zh-CN" altLang="en-US" sz="2400" b="1" smtClean="0"/>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smtClean="0">
                <a:latin typeface="华文彩云" pitchFamily="2" charset="-122"/>
                <a:ea typeface="华文彩云" pitchFamily="2" charset="-122"/>
              </a:rPr>
              <a:t>进程控制块</a:t>
            </a:r>
            <a:r>
              <a:rPr lang="en-US" altLang="zh-CN" smtClean="0">
                <a:latin typeface="华文彩云" pitchFamily="2" charset="-122"/>
                <a:ea typeface="华文彩云" pitchFamily="2" charset="-122"/>
              </a:rPr>
              <a:t>PCB</a:t>
            </a:r>
            <a:r>
              <a:rPr lang="zh-CN" altLang="en-US" smtClean="0">
                <a:latin typeface="华文彩云" pitchFamily="2" charset="-122"/>
                <a:ea typeface="华文彩云" pitchFamily="2" charset="-122"/>
              </a:rPr>
              <a:t>中的信息（一）</a:t>
            </a:r>
            <a:endParaRPr lang="en-US" altLang="zh-CN" smtClean="0">
              <a:latin typeface="华文彩云" pitchFamily="2" charset="-122"/>
              <a:ea typeface="华文彩云" pitchFamily="2" charset="-122"/>
            </a:endParaRPr>
          </a:p>
        </p:txBody>
      </p:sp>
      <p:sp>
        <p:nvSpPr>
          <p:cNvPr id="29699" name="Rectangle 3"/>
          <p:cNvSpPr>
            <a:spLocks noGrp="1" noChangeArrowheads="1"/>
          </p:cNvSpPr>
          <p:nvPr>
            <p:ph type="body" idx="1"/>
          </p:nvPr>
        </p:nvSpPr>
        <p:spPr>
          <a:xfrm>
            <a:off x="685800" y="1700213"/>
            <a:ext cx="8875713" cy="5013325"/>
          </a:xfrm>
          <a:noFill/>
        </p:spPr>
        <p:txBody>
          <a:bodyPr/>
          <a:lstStyle/>
          <a:p>
            <a:pPr>
              <a:lnSpc>
                <a:spcPct val="120000"/>
              </a:lnSpc>
              <a:spcBef>
                <a:spcPct val="0"/>
              </a:spcBef>
            </a:pPr>
            <a:r>
              <a:rPr lang="zh-CN" altLang="en-US" sz="2400" b="1" smtClean="0"/>
              <a:t>进程描述信息：</a:t>
            </a:r>
          </a:p>
          <a:p>
            <a:pPr lvl="1">
              <a:lnSpc>
                <a:spcPct val="120000"/>
              </a:lnSpc>
              <a:spcBef>
                <a:spcPct val="0"/>
              </a:spcBef>
            </a:pPr>
            <a:r>
              <a:rPr lang="zh-CN" altLang="en-US" sz="2400" b="1" smtClean="0"/>
              <a:t>进程标识符</a:t>
            </a:r>
            <a:r>
              <a:rPr lang="en-US" altLang="zh-CN" sz="2400" b="1" smtClean="0"/>
              <a:t>(process ID)</a:t>
            </a:r>
            <a:r>
              <a:rPr lang="zh-CN" altLang="en-US" sz="2400" b="1" smtClean="0"/>
              <a:t>，唯一，通常是一个整数；</a:t>
            </a:r>
          </a:p>
          <a:p>
            <a:pPr lvl="1">
              <a:lnSpc>
                <a:spcPct val="120000"/>
              </a:lnSpc>
              <a:spcBef>
                <a:spcPct val="0"/>
              </a:spcBef>
            </a:pPr>
            <a:r>
              <a:rPr lang="zh-CN" altLang="en-US" sz="2400" b="1" smtClean="0"/>
              <a:t>进程名，通常基于可执行文件名（不唯一）；</a:t>
            </a:r>
          </a:p>
          <a:p>
            <a:pPr lvl="1">
              <a:lnSpc>
                <a:spcPct val="120000"/>
              </a:lnSpc>
              <a:spcBef>
                <a:spcPct val="0"/>
              </a:spcBef>
            </a:pPr>
            <a:r>
              <a:rPr lang="zh-CN" altLang="en-US" sz="2400" b="1" smtClean="0"/>
              <a:t>用户标识符</a:t>
            </a:r>
            <a:r>
              <a:rPr lang="en-US" altLang="zh-CN" sz="2400" b="1" smtClean="0"/>
              <a:t>(user ID)</a:t>
            </a:r>
            <a:r>
              <a:rPr lang="zh-CN" altLang="en-US" sz="2400" b="1" smtClean="0"/>
              <a:t>；</a:t>
            </a:r>
          </a:p>
          <a:p>
            <a:pPr lvl="1">
              <a:lnSpc>
                <a:spcPct val="120000"/>
              </a:lnSpc>
              <a:spcBef>
                <a:spcPct val="0"/>
              </a:spcBef>
            </a:pPr>
            <a:r>
              <a:rPr lang="zh-CN" altLang="en-US" sz="2400" b="1" smtClean="0"/>
              <a:t>家族关系</a:t>
            </a:r>
            <a:r>
              <a:rPr lang="en-US" altLang="zh-CN" sz="2400" b="1" smtClean="0"/>
              <a:t>(process group)</a:t>
            </a:r>
          </a:p>
          <a:p>
            <a:pPr>
              <a:lnSpc>
                <a:spcPct val="120000"/>
              </a:lnSpc>
              <a:spcBef>
                <a:spcPct val="0"/>
              </a:spcBef>
            </a:pPr>
            <a:r>
              <a:rPr lang="zh-CN" altLang="en-US" sz="2400" b="1" smtClean="0"/>
              <a:t>进程调度信息：</a:t>
            </a:r>
          </a:p>
          <a:p>
            <a:pPr lvl="1">
              <a:lnSpc>
                <a:spcPct val="120000"/>
              </a:lnSpc>
              <a:spcBef>
                <a:spcPct val="0"/>
              </a:spcBef>
            </a:pPr>
            <a:r>
              <a:rPr lang="zh-CN" altLang="en-US" sz="2400" b="1" smtClean="0"/>
              <a:t>进程状态；</a:t>
            </a:r>
          </a:p>
          <a:p>
            <a:pPr lvl="1">
              <a:lnSpc>
                <a:spcPct val="120000"/>
              </a:lnSpc>
              <a:spcBef>
                <a:spcPct val="0"/>
              </a:spcBef>
            </a:pPr>
            <a:r>
              <a:rPr lang="zh-CN" altLang="en-US" sz="2400" b="1" smtClean="0"/>
              <a:t>优先级</a:t>
            </a:r>
            <a:r>
              <a:rPr lang="en-US" altLang="zh-CN" sz="2400" b="1" smtClean="0"/>
              <a:t>(priority)</a:t>
            </a:r>
            <a:r>
              <a:rPr lang="zh-CN" altLang="en-US" sz="2400" b="1" smtClean="0"/>
              <a:t>；</a:t>
            </a:r>
          </a:p>
          <a:p>
            <a:pPr lvl="1">
              <a:lnSpc>
                <a:spcPct val="120000"/>
              </a:lnSpc>
              <a:spcBef>
                <a:spcPct val="0"/>
              </a:spcBef>
            </a:pPr>
            <a:r>
              <a:rPr lang="zh-CN" altLang="en-US" sz="2400" b="1" smtClean="0"/>
              <a:t>阻塞原因；</a:t>
            </a:r>
          </a:p>
          <a:p>
            <a:pPr lvl="1">
              <a:lnSpc>
                <a:spcPct val="120000"/>
              </a:lnSpc>
              <a:spcBef>
                <a:spcPct val="0"/>
              </a:spcBef>
            </a:pPr>
            <a:r>
              <a:rPr lang="zh-CN" altLang="en-US" sz="2400" b="1" smtClean="0"/>
              <a:t>进程调度所需的其他信息（执行时间总和，等待</a:t>
            </a:r>
            <a:r>
              <a:rPr lang="en-US" altLang="zh-CN" sz="2400" b="1" smtClean="0"/>
              <a:t>CPU</a:t>
            </a:r>
            <a:r>
              <a:rPr lang="zh-CN" altLang="en-US" sz="2400" b="1" smtClean="0"/>
              <a:t>的时间总和）。</a:t>
            </a: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latin typeface="华文彩云" pitchFamily="2" charset="-122"/>
                <a:ea typeface="华文彩云" pitchFamily="2" charset="-122"/>
              </a:rPr>
              <a:t>进程控制块</a:t>
            </a:r>
            <a:r>
              <a:rPr lang="en-US" altLang="zh-CN" smtClean="0">
                <a:latin typeface="华文彩云" pitchFamily="2" charset="-122"/>
                <a:ea typeface="华文彩云" pitchFamily="2" charset="-122"/>
              </a:rPr>
              <a:t>PCB</a:t>
            </a:r>
            <a:r>
              <a:rPr lang="zh-CN" altLang="en-US" smtClean="0">
                <a:latin typeface="华文彩云" pitchFamily="2" charset="-122"/>
                <a:ea typeface="华文彩云" pitchFamily="2" charset="-122"/>
              </a:rPr>
              <a:t>中的信息（二）</a:t>
            </a:r>
          </a:p>
        </p:txBody>
      </p:sp>
      <p:sp>
        <p:nvSpPr>
          <p:cNvPr id="30723" name="Rectangle 3"/>
          <p:cNvSpPr>
            <a:spLocks noGrp="1" noChangeArrowheads="1"/>
          </p:cNvSpPr>
          <p:nvPr>
            <p:ph type="body" idx="1"/>
          </p:nvPr>
        </p:nvSpPr>
        <p:spPr/>
        <p:txBody>
          <a:bodyPr/>
          <a:lstStyle/>
          <a:p>
            <a:pPr>
              <a:lnSpc>
                <a:spcPct val="110000"/>
              </a:lnSpc>
              <a:spcBef>
                <a:spcPct val="0"/>
              </a:spcBef>
            </a:pPr>
            <a:r>
              <a:rPr lang="zh-CN" altLang="en-US" sz="2400" b="1" smtClean="0"/>
              <a:t>处理机状态：各种寄存器的内容（通用寄存器、程序计数器</a:t>
            </a:r>
            <a:r>
              <a:rPr lang="en-US" altLang="zh-CN" sz="2400" b="1" smtClean="0"/>
              <a:t>PC</a:t>
            </a:r>
            <a:r>
              <a:rPr lang="zh-CN" altLang="en-US" sz="2400" b="1" smtClean="0"/>
              <a:t>、程序状态字</a:t>
            </a:r>
            <a:r>
              <a:rPr lang="en-US" altLang="zh-CN" sz="2400" b="1" smtClean="0"/>
              <a:t>PSW</a:t>
            </a:r>
            <a:r>
              <a:rPr lang="zh-CN" altLang="en-US" sz="2400" b="1" smtClean="0"/>
              <a:t>，用户栈指针）</a:t>
            </a:r>
          </a:p>
          <a:p>
            <a:pPr>
              <a:lnSpc>
                <a:spcPct val="110000"/>
              </a:lnSpc>
              <a:spcBef>
                <a:spcPct val="0"/>
              </a:spcBef>
            </a:pPr>
            <a:r>
              <a:rPr lang="zh-CN" altLang="en-US" sz="2400" b="1" smtClean="0"/>
              <a:t>进程控制信息：</a:t>
            </a:r>
          </a:p>
          <a:p>
            <a:pPr lvl="1">
              <a:lnSpc>
                <a:spcPct val="110000"/>
              </a:lnSpc>
              <a:spcBef>
                <a:spcPct val="0"/>
              </a:spcBef>
            </a:pPr>
            <a:r>
              <a:rPr lang="zh-CN" altLang="en-US" sz="2300" b="1" smtClean="0"/>
              <a:t>程序和数据地址；</a:t>
            </a:r>
          </a:p>
          <a:p>
            <a:pPr lvl="1">
              <a:lnSpc>
                <a:spcPct val="110000"/>
              </a:lnSpc>
              <a:spcBef>
                <a:spcPct val="0"/>
              </a:spcBef>
            </a:pPr>
            <a:r>
              <a:rPr lang="zh-CN" altLang="en-US" sz="2300" b="1" smtClean="0"/>
              <a:t>运行统计信息（页面使用情况）；</a:t>
            </a:r>
          </a:p>
          <a:p>
            <a:pPr lvl="1">
              <a:lnSpc>
                <a:spcPct val="110000"/>
              </a:lnSpc>
              <a:spcBef>
                <a:spcPct val="0"/>
              </a:spcBef>
            </a:pPr>
            <a:r>
              <a:rPr lang="zh-CN" altLang="en-US" sz="2300" b="1" smtClean="0"/>
              <a:t>进程间同步和通信；</a:t>
            </a:r>
          </a:p>
          <a:p>
            <a:pPr lvl="1">
              <a:lnSpc>
                <a:spcPct val="110000"/>
              </a:lnSpc>
              <a:spcBef>
                <a:spcPct val="0"/>
              </a:spcBef>
            </a:pPr>
            <a:r>
              <a:rPr lang="zh-CN" altLang="en-US" sz="2300" b="1" smtClean="0"/>
              <a:t>资源占用信息：除</a:t>
            </a:r>
            <a:r>
              <a:rPr lang="en-US" altLang="zh-CN" sz="2300" b="1" smtClean="0"/>
              <a:t>cpu</a:t>
            </a:r>
            <a:r>
              <a:rPr lang="zh-CN" altLang="en-US" sz="2300" b="1" smtClean="0"/>
              <a:t>之外的，进程所需的全部资源及已经分配到该进程的资源的清单，如打开文件列表；</a:t>
            </a:r>
          </a:p>
          <a:p>
            <a:pPr lvl="1">
              <a:lnSpc>
                <a:spcPct val="110000"/>
              </a:lnSpc>
              <a:spcBef>
                <a:spcPct val="0"/>
              </a:spcBef>
            </a:pPr>
            <a:r>
              <a:rPr lang="zh-CN" altLang="en-US" sz="2300" b="1" smtClean="0"/>
              <a:t>连接指针：它给出了本进程（</a:t>
            </a:r>
            <a:r>
              <a:rPr lang="en-US" altLang="zh-CN" sz="2300" b="1" smtClean="0"/>
              <a:t>PCB</a:t>
            </a:r>
            <a:r>
              <a:rPr lang="zh-CN" altLang="en-US" sz="2300" b="1" smtClean="0"/>
              <a:t>）所在队列中的下一个进程的</a:t>
            </a:r>
            <a:r>
              <a:rPr lang="en-US" altLang="zh-CN" sz="2300" b="1" smtClean="0"/>
              <a:t>PCB</a:t>
            </a:r>
            <a:r>
              <a:rPr lang="zh-CN" altLang="en-US" sz="2300" b="1" smtClean="0"/>
              <a:t>的首地址。</a:t>
            </a:r>
            <a:endParaRPr lang="zh-CN" altLang="en-US" b="1" smtClean="0"/>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6988" y="2276475"/>
            <a:ext cx="9906000" cy="3816350"/>
          </a:xfrm>
          <a:prstGeom prst="rect">
            <a:avLst/>
          </a:prstGeom>
          <a:solidFill>
            <a:schemeClr val="tx1">
              <a:lumMod val="85000"/>
            </a:schemeClr>
          </a:solidFill>
          <a:ln w="9525">
            <a:solidFill>
              <a:schemeClr val="tx1"/>
            </a:solidFill>
            <a:miter lim="800000"/>
            <a:headEnd/>
            <a:tailEnd/>
          </a:ln>
        </p:spPr>
        <p:txBody>
          <a:bodyPr wrap="none" anchor="ctr"/>
          <a:lstStyle/>
          <a:p>
            <a:pPr>
              <a:defRPr/>
            </a:pPr>
            <a:endParaRPr lang="zh-CN" altLang="en-US"/>
          </a:p>
        </p:txBody>
      </p:sp>
      <p:sp>
        <p:nvSpPr>
          <p:cNvPr id="5125" name="Rectangle 3"/>
          <p:cNvSpPr>
            <a:spLocks noGrp="1" noChangeArrowheads="1"/>
          </p:cNvSpPr>
          <p:nvPr>
            <p:ph type="title"/>
          </p:nvPr>
        </p:nvSpPr>
        <p:spPr/>
        <p:txBody>
          <a:bodyPr/>
          <a:lstStyle/>
          <a:p>
            <a:r>
              <a:rPr kumimoji="1" lang="zh-CN" altLang="en-US" smtClean="0">
                <a:solidFill>
                  <a:schemeClr val="tx1"/>
                </a:solidFill>
                <a:ea typeface="华文彩云" pitchFamily="2" charset="-122"/>
              </a:rPr>
              <a:t>进程控制块的组织方式</a:t>
            </a:r>
          </a:p>
        </p:txBody>
      </p:sp>
      <p:graphicFrame>
        <p:nvGraphicFramePr>
          <p:cNvPr id="5122" name="Object 4"/>
          <p:cNvGraphicFramePr>
            <a:graphicFrameLocks noGrp="1" noChangeAspect="1"/>
          </p:cNvGraphicFramePr>
          <p:nvPr>
            <p:ph sz="half" idx="1"/>
          </p:nvPr>
        </p:nvGraphicFramePr>
        <p:xfrm>
          <a:off x="0" y="2632075"/>
          <a:ext cx="4953000" cy="3275013"/>
        </p:xfrm>
        <a:graphic>
          <a:graphicData uri="http://schemas.openxmlformats.org/presentationml/2006/ole">
            <mc:AlternateContent xmlns:mc="http://schemas.openxmlformats.org/markup-compatibility/2006">
              <mc:Choice xmlns:v="urn:schemas-microsoft-com:vml" Requires="v">
                <p:oleObj spid="_x0000_s5126" name="Visio" r:id="rId3" imgW="2849880" imgH="1615440" progId="Visio.Drawing.11">
                  <p:embed/>
                </p:oleObj>
              </mc:Choice>
              <mc:Fallback>
                <p:oleObj name="Visio" r:id="rId3" imgW="2849880" imgH="161544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32075"/>
                        <a:ext cx="4953000" cy="327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5"/>
          <p:cNvGraphicFramePr>
            <a:graphicFrameLocks noGrp="1" noChangeAspect="1"/>
          </p:cNvGraphicFramePr>
          <p:nvPr>
            <p:ph sz="half" idx="2"/>
          </p:nvPr>
        </p:nvGraphicFramePr>
        <p:xfrm>
          <a:off x="4954588" y="2568575"/>
          <a:ext cx="5543550" cy="3381375"/>
        </p:xfrm>
        <a:graphic>
          <a:graphicData uri="http://schemas.openxmlformats.org/presentationml/2006/ole">
            <mc:AlternateContent xmlns:mc="http://schemas.openxmlformats.org/markup-compatibility/2006">
              <mc:Choice xmlns:v="urn:schemas-microsoft-com:vml" Requires="v">
                <p:oleObj spid="_x0000_s5127" name="VISIO" r:id="rId5" imgW="3383280" imgH="1798320" progId="Visio.Drawing.11">
                  <p:embed/>
                </p:oleObj>
              </mc:Choice>
              <mc:Fallback>
                <p:oleObj name="VISIO" r:id="rId5" imgW="3383280" imgH="1798320"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588" y="2568575"/>
                        <a:ext cx="5543550" cy="338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6" name="Line 6"/>
          <p:cNvSpPr>
            <a:spLocks noChangeShapeType="1"/>
          </p:cNvSpPr>
          <p:nvPr/>
        </p:nvSpPr>
        <p:spPr bwMode="auto">
          <a:xfrm>
            <a:off x="4665663" y="1773238"/>
            <a:ext cx="0" cy="4895850"/>
          </a:xfrm>
          <a:prstGeom prst="line">
            <a:avLst/>
          </a:prstGeom>
          <a:noFill/>
          <a:ln w="25400">
            <a:solidFill>
              <a:schemeClr val="tx1"/>
            </a:solidFill>
            <a:round/>
            <a:headEnd/>
            <a:tailEnd/>
          </a:ln>
        </p:spPr>
        <p:txBody>
          <a:bodyPr/>
          <a:lstStyle/>
          <a:p>
            <a:endParaRPr lang="zh-CN" altLang="en-US"/>
          </a:p>
        </p:txBody>
      </p:sp>
      <p:sp>
        <p:nvSpPr>
          <p:cNvPr id="5127" name="Rectangle 7"/>
          <p:cNvSpPr>
            <a:spLocks noChangeArrowheads="1"/>
          </p:cNvSpPr>
          <p:nvPr/>
        </p:nvSpPr>
        <p:spPr bwMode="auto">
          <a:xfrm>
            <a:off x="192088" y="1773238"/>
            <a:ext cx="1885950" cy="457200"/>
          </a:xfrm>
          <a:prstGeom prst="rect">
            <a:avLst/>
          </a:prstGeom>
          <a:noFill/>
          <a:ln w="9525">
            <a:noFill/>
            <a:miter lim="800000"/>
            <a:headEnd/>
            <a:tailEnd/>
          </a:ln>
        </p:spPr>
        <p:txBody>
          <a:bodyPr wrap="none">
            <a:spAutoFit/>
          </a:bodyPr>
          <a:lstStyle/>
          <a:p>
            <a:r>
              <a:rPr kumimoji="1" lang="en-US" altLang="zh-CN" b="1"/>
              <a:t>1</a:t>
            </a:r>
            <a:r>
              <a:rPr kumimoji="1" lang="zh-CN" altLang="en-US" b="1"/>
              <a:t>、链接方式</a:t>
            </a:r>
          </a:p>
        </p:txBody>
      </p:sp>
      <p:sp>
        <p:nvSpPr>
          <p:cNvPr id="5128" name="Text Box 8"/>
          <p:cNvSpPr txBox="1">
            <a:spLocks noChangeArrowheads="1"/>
          </p:cNvSpPr>
          <p:nvPr/>
        </p:nvSpPr>
        <p:spPr bwMode="auto">
          <a:xfrm>
            <a:off x="4737100" y="1773238"/>
            <a:ext cx="1944688" cy="457200"/>
          </a:xfrm>
          <a:prstGeom prst="rect">
            <a:avLst/>
          </a:prstGeom>
          <a:noFill/>
          <a:ln w="9525">
            <a:noFill/>
            <a:miter lim="800000"/>
            <a:headEnd/>
            <a:tailEnd/>
          </a:ln>
        </p:spPr>
        <p:txBody>
          <a:bodyPr wrap="none">
            <a:spAutoFit/>
          </a:bodyPr>
          <a:lstStyle/>
          <a:p>
            <a:pPr algn="l" eaLnBrk="1" hangingPunct="1"/>
            <a:r>
              <a:rPr kumimoji="1" lang="en-US" altLang="zh-CN" b="1">
                <a:latin typeface="Times New Roman" pitchFamily="18" charset="0"/>
              </a:rPr>
              <a:t>2</a:t>
            </a:r>
            <a:r>
              <a:rPr kumimoji="1" lang="zh-CN" altLang="en-US" b="1">
                <a:latin typeface="Times New Roman" pitchFamily="18" charset="0"/>
              </a:rPr>
              <a:t>、索引方式 </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742950" y="1600200"/>
            <a:ext cx="8420100" cy="0"/>
            <a:chOff x="432" y="1056"/>
            <a:chExt cx="4896" cy="0"/>
          </a:xfrm>
        </p:grpSpPr>
        <p:sp>
          <p:nvSpPr>
            <p:cNvPr id="18438" name="Line 3"/>
            <p:cNvSpPr>
              <a:spLocks noChangeShapeType="1"/>
            </p:cNvSpPr>
            <p:nvPr/>
          </p:nvSpPr>
          <p:spPr bwMode="auto">
            <a:xfrm>
              <a:off x="5040" y="1056"/>
              <a:ext cx="288" cy="0"/>
            </a:xfrm>
            <a:prstGeom prst="line">
              <a:avLst/>
            </a:prstGeom>
            <a:noFill/>
            <a:ln w="9525">
              <a:solidFill>
                <a:srgbClr val="FFFFFF"/>
              </a:solidFill>
              <a:round/>
              <a:headEnd/>
              <a:tailEnd/>
            </a:ln>
          </p:spPr>
          <p:txBody>
            <a:bodyPr wrap="none" anchor="ctr"/>
            <a:lstStyle/>
            <a:p>
              <a:endParaRPr lang="zh-CN" altLang="en-US"/>
            </a:p>
          </p:txBody>
        </p:sp>
        <p:sp>
          <p:nvSpPr>
            <p:cNvPr id="18439" name="Line 4"/>
            <p:cNvSpPr>
              <a:spLocks noChangeShapeType="1"/>
            </p:cNvSpPr>
            <p:nvPr/>
          </p:nvSpPr>
          <p:spPr bwMode="auto">
            <a:xfrm>
              <a:off x="4464" y="1056"/>
              <a:ext cx="576" cy="0"/>
            </a:xfrm>
            <a:prstGeom prst="line">
              <a:avLst/>
            </a:prstGeom>
            <a:noFill/>
            <a:ln w="9525">
              <a:solidFill>
                <a:srgbClr val="FFFFFF"/>
              </a:solidFill>
              <a:round/>
              <a:headEnd/>
              <a:tailEnd/>
            </a:ln>
          </p:spPr>
          <p:txBody>
            <a:bodyPr wrap="none" anchor="ctr"/>
            <a:lstStyle/>
            <a:p>
              <a:endParaRPr lang="zh-CN" altLang="en-US"/>
            </a:p>
          </p:txBody>
        </p:sp>
        <p:sp>
          <p:nvSpPr>
            <p:cNvPr id="18440" name="Line 5"/>
            <p:cNvSpPr>
              <a:spLocks noChangeShapeType="1"/>
            </p:cNvSpPr>
            <p:nvPr/>
          </p:nvSpPr>
          <p:spPr bwMode="auto">
            <a:xfrm>
              <a:off x="3888" y="1056"/>
              <a:ext cx="576" cy="0"/>
            </a:xfrm>
            <a:prstGeom prst="line">
              <a:avLst/>
            </a:prstGeom>
            <a:noFill/>
            <a:ln w="9525">
              <a:solidFill>
                <a:srgbClr val="FFFFFF"/>
              </a:solidFill>
              <a:round/>
              <a:headEnd/>
              <a:tailEnd/>
            </a:ln>
          </p:spPr>
          <p:txBody>
            <a:bodyPr wrap="none" anchor="ctr"/>
            <a:lstStyle/>
            <a:p>
              <a:endParaRPr lang="zh-CN" altLang="en-US"/>
            </a:p>
          </p:txBody>
        </p:sp>
        <p:sp>
          <p:nvSpPr>
            <p:cNvPr id="18441" name="Line 6"/>
            <p:cNvSpPr>
              <a:spLocks noChangeShapeType="1"/>
            </p:cNvSpPr>
            <p:nvPr/>
          </p:nvSpPr>
          <p:spPr bwMode="auto">
            <a:xfrm>
              <a:off x="3312" y="1056"/>
              <a:ext cx="576" cy="0"/>
            </a:xfrm>
            <a:prstGeom prst="line">
              <a:avLst/>
            </a:prstGeom>
            <a:noFill/>
            <a:ln w="9525">
              <a:solidFill>
                <a:srgbClr val="FFFFCC"/>
              </a:solidFill>
              <a:round/>
              <a:headEnd/>
              <a:tailEnd/>
            </a:ln>
          </p:spPr>
          <p:txBody>
            <a:bodyPr wrap="none" anchor="ctr"/>
            <a:lstStyle/>
            <a:p>
              <a:endParaRPr lang="zh-CN" altLang="en-US"/>
            </a:p>
          </p:txBody>
        </p:sp>
        <p:sp>
          <p:nvSpPr>
            <p:cNvPr id="18442" name="Line 7"/>
            <p:cNvSpPr>
              <a:spLocks noChangeShapeType="1"/>
            </p:cNvSpPr>
            <p:nvPr/>
          </p:nvSpPr>
          <p:spPr bwMode="auto">
            <a:xfrm>
              <a:off x="2736" y="1056"/>
              <a:ext cx="576" cy="0"/>
            </a:xfrm>
            <a:prstGeom prst="line">
              <a:avLst/>
            </a:prstGeom>
            <a:noFill/>
            <a:ln w="9525">
              <a:solidFill>
                <a:srgbClr val="FFFFCC"/>
              </a:solidFill>
              <a:round/>
              <a:headEnd/>
              <a:tailEnd/>
            </a:ln>
          </p:spPr>
          <p:txBody>
            <a:bodyPr wrap="none" anchor="ctr"/>
            <a:lstStyle/>
            <a:p>
              <a:endParaRPr lang="zh-CN" altLang="en-US"/>
            </a:p>
          </p:txBody>
        </p:sp>
        <p:sp>
          <p:nvSpPr>
            <p:cNvPr id="18443" name="Line 8"/>
            <p:cNvSpPr>
              <a:spLocks noChangeShapeType="1"/>
            </p:cNvSpPr>
            <p:nvPr/>
          </p:nvSpPr>
          <p:spPr bwMode="auto">
            <a:xfrm>
              <a:off x="2160" y="1056"/>
              <a:ext cx="576" cy="0"/>
            </a:xfrm>
            <a:prstGeom prst="line">
              <a:avLst/>
            </a:prstGeom>
            <a:noFill/>
            <a:ln w="9525">
              <a:solidFill>
                <a:srgbClr val="FFFFCC"/>
              </a:solidFill>
              <a:round/>
              <a:headEnd/>
              <a:tailEnd/>
            </a:ln>
          </p:spPr>
          <p:txBody>
            <a:bodyPr wrap="none" anchor="ctr"/>
            <a:lstStyle/>
            <a:p>
              <a:endParaRPr lang="zh-CN" altLang="en-US"/>
            </a:p>
          </p:txBody>
        </p:sp>
        <p:sp>
          <p:nvSpPr>
            <p:cNvPr id="18444" name="Line 9"/>
            <p:cNvSpPr>
              <a:spLocks noChangeShapeType="1"/>
            </p:cNvSpPr>
            <p:nvPr/>
          </p:nvSpPr>
          <p:spPr bwMode="auto">
            <a:xfrm>
              <a:off x="1776" y="1056"/>
              <a:ext cx="480" cy="0"/>
            </a:xfrm>
            <a:prstGeom prst="line">
              <a:avLst/>
            </a:prstGeom>
            <a:noFill/>
            <a:ln w="9525">
              <a:solidFill>
                <a:srgbClr val="FFFF99"/>
              </a:solidFill>
              <a:round/>
              <a:headEnd/>
              <a:tailEnd/>
            </a:ln>
          </p:spPr>
          <p:txBody>
            <a:bodyPr wrap="none" anchor="ctr"/>
            <a:lstStyle/>
            <a:p>
              <a:endParaRPr lang="zh-CN" altLang="en-US"/>
            </a:p>
          </p:txBody>
        </p:sp>
        <p:sp>
          <p:nvSpPr>
            <p:cNvPr id="18445" name="Line 10"/>
            <p:cNvSpPr>
              <a:spLocks noChangeShapeType="1"/>
            </p:cNvSpPr>
            <p:nvPr/>
          </p:nvSpPr>
          <p:spPr bwMode="auto">
            <a:xfrm>
              <a:off x="1488" y="1056"/>
              <a:ext cx="480" cy="0"/>
            </a:xfrm>
            <a:prstGeom prst="line">
              <a:avLst/>
            </a:prstGeom>
            <a:noFill/>
            <a:ln w="9525">
              <a:solidFill>
                <a:srgbClr val="FFFF99"/>
              </a:solidFill>
              <a:round/>
              <a:headEnd/>
              <a:tailEnd/>
            </a:ln>
          </p:spPr>
          <p:txBody>
            <a:bodyPr wrap="none" anchor="ctr"/>
            <a:lstStyle/>
            <a:p>
              <a:endParaRPr lang="zh-CN" altLang="en-US"/>
            </a:p>
          </p:txBody>
        </p:sp>
        <p:sp>
          <p:nvSpPr>
            <p:cNvPr id="18446" name="Line 11"/>
            <p:cNvSpPr>
              <a:spLocks noChangeShapeType="1"/>
            </p:cNvSpPr>
            <p:nvPr/>
          </p:nvSpPr>
          <p:spPr bwMode="auto">
            <a:xfrm>
              <a:off x="1200" y="1056"/>
              <a:ext cx="480" cy="0"/>
            </a:xfrm>
            <a:prstGeom prst="line">
              <a:avLst/>
            </a:prstGeom>
            <a:noFill/>
            <a:ln w="9525">
              <a:solidFill>
                <a:srgbClr val="FFFF99"/>
              </a:solidFill>
              <a:round/>
              <a:headEnd/>
              <a:tailEnd/>
            </a:ln>
          </p:spPr>
          <p:txBody>
            <a:bodyPr wrap="none" anchor="ctr"/>
            <a:lstStyle/>
            <a:p>
              <a:endParaRPr lang="zh-CN" altLang="en-US"/>
            </a:p>
          </p:txBody>
        </p:sp>
        <p:sp>
          <p:nvSpPr>
            <p:cNvPr id="18447" name="Line 12"/>
            <p:cNvSpPr>
              <a:spLocks noChangeShapeType="1"/>
            </p:cNvSpPr>
            <p:nvPr/>
          </p:nvSpPr>
          <p:spPr bwMode="auto">
            <a:xfrm>
              <a:off x="912" y="1056"/>
              <a:ext cx="480" cy="0"/>
            </a:xfrm>
            <a:prstGeom prst="line">
              <a:avLst/>
            </a:prstGeom>
            <a:noFill/>
            <a:ln w="9525">
              <a:solidFill>
                <a:srgbClr val="FFFF99"/>
              </a:solidFill>
              <a:round/>
              <a:headEnd/>
              <a:tailEnd/>
            </a:ln>
          </p:spPr>
          <p:txBody>
            <a:bodyPr wrap="none" anchor="ctr"/>
            <a:lstStyle/>
            <a:p>
              <a:endParaRPr lang="zh-CN" altLang="en-US"/>
            </a:p>
          </p:txBody>
        </p:sp>
        <p:sp>
          <p:nvSpPr>
            <p:cNvPr id="18448" name="Line 13"/>
            <p:cNvSpPr>
              <a:spLocks noChangeShapeType="1"/>
            </p:cNvSpPr>
            <p:nvPr/>
          </p:nvSpPr>
          <p:spPr bwMode="auto">
            <a:xfrm>
              <a:off x="624" y="1056"/>
              <a:ext cx="480" cy="0"/>
            </a:xfrm>
            <a:prstGeom prst="line">
              <a:avLst/>
            </a:prstGeom>
            <a:noFill/>
            <a:ln w="9525">
              <a:solidFill>
                <a:srgbClr val="FFFF66"/>
              </a:solidFill>
              <a:round/>
              <a:headEnd/>
              <a:tailEnd/>
            </a:ln>
          </p:spPr>
          <p:txBody>
            <a:bodyPr wrap="none" anchor="ctr"/>
            <a:lstStyle/>
            <a:p>
              <a:endParaRPr lang="zh-CN" altLang="en-US"/>
            </a:p>
          </p:txBody>
        </p:sp>
        <p:sp>
          <p:nvSpPr>
            <p:cNvPr id="18449" name="Line 14"/>
            <p:cNvSpPr>
              <a:spLocks noChangeShapeType="1"/>
            </p:cNvSpPr>
            <p:nvPr/>
          </p:nvSpPr>
          <p:spPr bwMode="auto">
            <a:xfrm>
              <a:off x="432" y="1056"/>
              <a:ext cx="384" cy="0"/>
            </a:xfrm>
            <a:prstGeom prst="line">
              <a:avLst/>
            </a:prstGeom>
            <a:noFill/>
            <a:ln w="9525">
              <a:solidFill>
                <a:srgbClr val="FFFF66"/>
              </a:solidFill>
              <a:round/>
              <a:headEnd/>
              <a:tailEnd/>
            </a:ln>
          </p:spPr>
          <p:txBody>
            <a:bodyPr wrap="none" anchor="ctr"/>
            <a:lstStyle/>
            <a:p>
              <a:endParaRPr lang="zh-CN" altLang="en-US"/>
            </a:p>
          </p:txBody>
        </p:sp>
      </p:grpSp>
      <p:sp>
        <p:nvSpPr>
          <p:cNvPr id="18435" name="Rectangle 15"/>
          <p:cNvSpPr>
            <a:spLocks noGrp="1" noChangeArrowheads="1"/>
          </p:cNvSpPr>
          <p:nvPr>
            <p:ph type="title"/>
          </p:nvPr>
        </p:nvSpPr>
        <p:spPr>
          <a:xfrm>
            <a:off x="685800" y="609600"/>
            <a:ext cx="8477250" cy="914400"/>
          </a:xfrm>
        </p:spPr>
        <p:txBody>
          <a:bodyPr/>
          <a:lstStyle/>
          <a:p>
            <a:r>
              <a:rPr lang="zh-CN" altLang="en-US" smtClean="0">
                <a:solidFill>
                  <a:schemeClr val="tx1"/>
                </a:solidFill>
                <a:ea typeface="华文彩云" pitchFamily="2" charset="-122"/>
              </a:rPr>
              <a:t>一、</a:t>
            </a:r>
            <a:r>
              <a:rPr lang="zh-CN" altLang="en-US" smtClean="0">
                <a:solidFill>
                  <a:srgbClr val="0000FF"/>
                </a:solidFill>
                <a:ea typeface="华文彩云" pitchFamily="2" charset="-122"/>
                <a:hlinkClick r:id="rId3" action="ppaction://hlinksldjump"/>
              </a:rPr>
              <a:t>进程的</a:t>
            </a:r>
            <a:r>
              <a:rPr lang="zh-CN" altLang="en-US" smtClean="0">
                <a:solidFill>
                  <a:schemeClr val="tx1"/>
                </a:solidFill>
                <a:ea typeface="华文彩云" pitchFamily="2" charset="-122"/>
              </a:rPr>
              <a:t>基本概念</a:t>
            </a:r>
          </a:p>
        </p:txBody>
      </p:sp>
      <p:sp>
        <p:nvSpPr>
          <p:cNvPr id="18436" name="Text Box 16"/>
          <p:cNvSpPr txBox="1">
            <a:spLocks noChangeArrowheads="1"/>
          </p:cNvSpPr>
          <p:nvPr/>
        </p:nvSpPr>
        <p:spPr bwMode="auto">
          <a:xfrm>
            <a:off x="990600" y="1676400"/>
            <a:ext cx="5638800" cy="641350"/>
          </a:xfrm>
          <a:prstGeom prst="rect">
            <a:avLst/>
          </a:prstGeom>
          <a:noFill/>
          <a:ln w="9525">
            <a:noFill/>
            <a:miter lim="800000"/>
            <a:headEnd/>
            <a:tailEnd/>
          </a:ln>
        </p:spPr>
        <p:txBody>
          <a:bodyPr>
            <a:spAutoFit/>
          </a:bodyPr>
          <a:lstStyle/>
          <a:p>
            <a:pPr>
              <a:spcBef>
                <a:spcPct val="50000"/>
              </a:spcBef>
            </a:pPr>
            <a:endParaRPr lang="zh-CN" altLang="en-US" sz="3600" b="1"/>
          </a:p>
        </p:txBody>
      </p:sp>
      <p:sp>
        <p:nvSpPr>
          <p:cNvPr id="18437" name="Rectangle 20"/>
          <p:cNvSpPr>
            <a:spLocks noChangeArrowheads="1"/>
          </p:cNvSpPr>
          <p:nvPr/>
        </p:nvSpPr>
        <p:spPr bwMode="auto">
          <a:xfrm>
            <a:off x="1712913" y="1981200"/>
            <a:ext cx="6408737" cy="3387725"/>
          </a:xfrm>
          <a:prstGeom prst="rect">
            <a:avLst/>
          </a:prstGeom>
          <a:noFill/>
          <a:ln w="9525">
            <a:noFill/>
            <a:miter lim="800000"/>
            <a:headEnd/>
            <a:tailEnd/>
          </a:ln>
        </p:spPr>
        <p:txBody>
          <a:bodyPr>
            <a:spAutoFit/>
          </a:bodyPr>
          <a:lstStyle/>
          <a:p>
            <a:pPr algn="l">
              <a:buClr>
                <a:schemeClr val="tx1"/>
              </a:buClr>
              <a:buFontTx/>
              <a:buChar char="•"/>
            </a:pPr>
            <a:r>
              <a:rPr lang="zh-CN" altLang="en-US" sz="3600" b="1">
                <a:latin typeface="Times New Roman" pitchFamily="18" charset="0"/>
              </a:rPr>
              <a:t>前趋图</a:t>
            </a:r>
          </a:p>
          <a:p>
            <a:pPr algn="l">
              <a:buClr>
                <a:schemeClr val="tx1"/>
              </a:buClr>
              <a:buFontTx/>
              <a:buChar char="•"/>
            </a:pPr>
            <a:r>
              <a:rPr lang="zh-CN" altLang="en-US" sz="3600" b="1">
                <a:latin typeface="Times New Roman" pitchFamily="18" charset="0"/>
              </a:rPr>
              <a:t>程序的顺序执行及其特征</a:t>
            </a:r>
          </a:p>
          <a:p>
            <a:pPr algn="l">
              <a:buClr>
                <a:schemeClr val="tx1"/>
              </a:buClr>
              <a:buFontTx/>
              <a:buChar char="•"/>
            </a:pPr>
            <a:r>
              <a:rPr lang="zh-CN" altLang="en-US" sz="3600" b="1">
                <a:latin typeface="Times New Roman" pitchFamily="18" charset="0"/>
              </a:rPr>
              <a:t>程序的并发执行及其特征</a:t>
            </a:r>
          </a:p>
          <a:p>
            <a:pPr algn="l">
              <a:buClr>
                <a:schemeClr val="tx1"/>
              </a:buClr>
              <a:buFontTx/>
              <a:buChar char="•"/>
            </a:pPr>
            <a:r>
              <a:rPr lang="zh-CN" altLang="en-US" sz="3600" b="1">
                <a:latin typeface="Times New Roman" pitchFamily="18" charset="0"/>
              </a:rPr>
              <a:t>进程的特征和定义</a:t>
            </a:r>
          </a:p>
          <a:p>
            <a:pPr algn="l">
              <a:buClr>
                <a:schemeClr val="tx1"/>
              </a:buClr>
              <a:buFontTx/>
              <a:buChar char="•"/>
            </a:pPr>
            <a:r>
              <a:rPr lang="zh-CN" altLang="en-US" sz="3600" b="1"/>
              <a:t>进程的</a:t>
            </a:r>
            <a:r>
              <a:rPr lang="zh-CN" altLang="en-US" sz="3600" b="1">
                <a:latin typeface="Times New Roman" pitchFamily="18" charset="0"/>
              </a:rPr>
              <a:t>状态及其转换</a:t>
            </a:r>
            <a:endParaRPr lang="en-US" altLang="zh-CN" sz="3600" b="1">
              <a:latin typeface="Times New Roman" pitchFamily="18" charset="0"/>
            </a:endParaRPr>
          </a:p>
          <a:p>
            <a:pPr algn="l">
              <a:buClr>
                <a:schemeClr val="tx1"/>
              </a:buClr>
              <a:buFontTx/>
              <a:buChar char="•"/>
            </a:pPr>
            <a:endParaRPr lang="zh-CN" altLang="en-US" sz="3600" b="1">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42950" y="503238"/>
            <a:ext cx="8420100" cy="838200"/>
          </a:xfrm>
        </p:spPr>
        <p:txBody>
          <a:bodyPr/>
          <a:lstStyle/>
          <a:p>
            <a:r>
              <a:rPr lang="zh-CN" altLang="en-US" sz="4100" smtClean="0">
                <a:solidFill>
                  <a:srgbClr val="FFFFFF"/>
                </a:solidFill>
                <a:latin typeface="华文彩云" pitchFamily="2" charset="-122"/>
                <a:ea typeface="华文彩云" pitchFamily="2" charset="-122"/>
                <a:hlinkClick r:id="rId2" action="ppaction://hlinksldjump"/>
              </a:rPr>
              <a:t>进程三种基本状态</a:t>
            </a:r>
          </a:p>
        </p:txBody>
      </p:sp>
      <p:grpSp>
        <p:nvGrpSpPr>
          <p:cNvPr id="31747" name="Group 3"/>
          <p:cNvGrpSpPr>
            <a:grpSpLocks/>
          </p:cNvGrpSpPr>
          <p:nvPr/>
        </p:nvGrpSpPr>
        <p:grpSpPr bwMode="auto">
          <a:xfrm>
            <a:off x="1146175" y="2117725"/>
            <a:ext cx="2870200" cy="3543300"/>
            <a:chOff x="864" y="912"/>
            <a:chExt cx="1536" cy="1824"/>
          </a:xfrm>
        </p:grpSpPr>
        <p:sp>
          <p:nvSpPr>
            <p:cNvPr id="31750" name="AutoShape 4"/>
            <p:cNvSpPr>
              <a:spLocks noChangeArrowheads="1"/>
            </p:cNvSpPr>
            <p:nvPr/>
          </p:nvSpPr>
          <p:spPr bwMode="auto">
            <a:xfrm>
              <a:off x="1536" y="1834"/>
              <a:ext cx="480" cy="480"/>
            </a:xfrm>
            <a:prstGeom prst="flowChartDocument">
              <a:avLst/>
            </a:prstGeom>
            <a:noFill/>
            <a:ln w="38100">
              <a:solidFill>
                <a:schemeClr val="tx1"/>
              </a:solidFill>
              <a:miter lim="800000"/>
              <a:headEnd/>
              <a:tailEnd/>
            </a:ln>
          </p:spPr>
          <p:txBody>
            <a:bodyPr wrap="none" anchor="ctr"/>
            <a:lstStyle/>
            <a:p>
              <a:r>
                <a:rPr lang="zh-CN" altLang="en-US" b="1"/>
                <a:t>程序</a:t>
              </a:r>
            </a:p>
          </p:txBody>
        </p:sp>
        <p:sp>
          <p:nvSpPr>
            <p:cNvPr id="31751" name="Text Box 5"/>
            <p:cNvSpPr txBox="1">
              <a:spLocks noChangeArrowheads="1"/>
            </p:cNvSpPr>
            <p:nvPr/>
          </p:nvSpPr>
          <p:spPr bwMode="auto">
            <a:xfrm>
              <a:off x="912" y="1392"/>
              <a:ext cx="672" cy="126"/>
            </a:xfrm>
            <a:prstGeom prst="rect">
              <a:avLst/>
            </a:prstGeom>
            <a:noFill/>
            <a:ln w="38100">
              <a:noFill/>
              <a:miter lim="800000"/>
              <a:headEnd/>
              <a:tailEnd/>
            </a:ln>
          </p:spPr>
          <p:txBody>
            <a:bodyPr lIns="0" tIns="0" rIns="0" bIns="0">
              <a:spAutoFit/>
            </a:bodyPr>
            <a:lstStyle/>
            <a:p>
              <a:pPr>
                <a:spcBef>
                  <a:spcPct val="50000"/>
                </a:spcBef>
              </a:pPr>
              <a:r>
                <a:rPr lang="zh-CN" altLang="en-US" sz="1600" b="1"/>
                <a:t>进程控制块</a:t>
              </a:r>
            </a:p>
          </p:txBody>
        </p:sp>
        <p:sp>
          <p:nvSpPr>
            <p:cNvPr id="31752" name="AutoShape 6"/>
            <p:cNvSpPr>
              <a:spLocks noChangeArrowheads="1"/>
            </p:cNvSpPr>
            <p:nvPr/>
          </p:nvSpPr>
          <p:spPr bwMode="auto">
            <a:xfrm>
              <a:off x="960" y="1594"/>
              <a:ext cx="432" cy="432"/>
            </a:xfrm>
            <a:prstGeom prst="flowChartInternalStorage">
              <a:avLst/>
            </a:prstGeom>
            <a:noFill/>
            <a:ln w="38100">
              <a:solidFill>
                <a:schemeClr val="tx1"/>
              </a:solidFill>
              <a:miter lim="800000"/>
              <a:headEnd/>
              <a:tailEnd/>
            </a:ln>
          </p:spPr>
          <p:txBody>
            <a:bodyPr wrap="none" anchor="ctr"/>
            <a:lstStyle/>
            <a:p>
              <a:r>
                <a:rPr lang="en-US" altLang="zh-CN" sz="1800" b="1"/>
                <a:t>PCB</a:t>
              </a:r>
            </a:p>
          </p:txBody>
        </p:sp>
        <p:sp>
          <p:nvSpPr>
            <p:cNvPr id="31753" name="AutoShape 7"/>
            <p:cNvSpPr>
              <a:spLocks noChangeArrowheads="1"/>
            </p:cNvSpPr>
            <p:nvPr/>
          </p:nvSpPr>
          <p:spPr bwMode="auto">
            <a:xfrm>
              <a:off x="1536" y="2458"/>
              <a:ext cx="528" cy="192"/>
            </a:xfrm>
            <a:prstGeom prst="flowChartOnlineStorage">
              <a:avLst/>
            </a:prstGeom>
            <a:noFill/>
            <a:ln w="38100">
              <a:solidFill>
                <a:schemeClr val="tx1"/>
              </a:solidFill>
              <a:miter lim="800000"/>
              <a:headEnd/>
              <a:tailEnd/>
            </a:ln>
          </p:spPr>
          <p:txBody>
            <a:bodyPr wrap="none" anchor="ctr"/>
            <a:lstStyle/>
            <a:p>
              <a:r>
                <a:rPr lang="zh-CN" altLang="en-US" sz="1800" b="1"/>
                <a:t>数据</a:t>
              </a:r>
            </a:p>
          </p:txBody>
        </p:sp>
        <p:sp>
          <p:nvSpPr>
            <p:cNvPr id="31754" name="Freeform 8"/>
            <p:cNvSpPr>
              <a:spLocks/>
            </p:cNvSpPr>
            <p:nvPr/>
          </p:nvSpPr>
          <p:spPr bwMode="auto">
            <a:xfrm>
              <a:off x="1296" y="1642"/>
              <a:ext cx="396" cy="192"/>
            </a:xfrm>
            <a:custGeom>
              <a:avLst/>
              <a:gdLst>
                <a:gd name="T0" fmla="*/ 0 w 396"/>
                <a:gd name="T1" fmla="*/ 0 h 192"/>
                <a:gd name="T2" fmla="*/ 396 w 396"/>
                <a:gd name="T3" fmla="*/ 0 h 192"/>
                <a:gd name="T4" fmla="*/ 396 w 396"/>
                <a:gd name="T5" fmla="*/ 192 h 192"/>
                <a:gd name="T6" fmla="*/ 0 60000 65536"/>
                <a:gd name="T7" fmla="*/ 0 60000 65536"/>
                <a:gd name="T8" fmla="*/ 0 60000 65536"/>
                <a:gd name="T9" fmla="*/ 0 w 396"/>
                <a:gd name="T10" fmla="*/ 0 h 192"/>
                <a:gd name="T11" fmla="*/ 396 w 396"/>
                <a:gd name="T12" fmla="*/ 192 h 192"/>
              </a:gdLst>
              <a:ahLst/>
              <a:cxnLst>
                <a:cxn ang="T6">
                  <a:pos x="T0" y="T1"/>
                </a:cxn>
                <a:cxn ang="T7">
                  <a:pos x="T2" y="T3"/>
                </a:cxn>
                <a:cxn ang="T8">
                  <a:pos x="T4" y="T5"/>
                </a:cxn>
              </a:cxnLst>
              <a:rect l="T9" t="T10" r="T11" b="T12"/>
              <a:pathLst>
                <a:path w="396" h="192">
                  <a:moveTo>
                    <a:pt x="0" y="0"/>
                  </a:moveTo>
                  <a:lnTo>
                    <a:pt x="396" y="0"/>
                  </a:lnTo>
                  <a:lnTo>
                    <a:pt x="396" y="192"/>
                  </a:lnTo>
                </a:path>
              </a:pathLst>
            </a:custGeom>
            <a:noFill/>
            <a:ln w="38100">
              <a:solidFill>
                <a:schemeClr val="tx1"/>
              </a:solidFill>
              <a:round/>
              <a:headEnd/>
              <a:tailEnd type="triangle" w="med" len="med"/>
            </a:ln>
          </p:spPr>
          <p:txBody>
            <a:bodyPr/>
            <a:lstStyle/>
            <a:p>
              <a:endParaRPr lang="zh-CN" altLang="en-US"/>
            </a:p>
          </p:txBody>
        </p:sp>
        <p:sp>
          <p:nvSpPr>
            <p:cNvPr id="31755" name="AutoShape 9"/>
            <p:cNvSpPr>
              <a:spLocks noChangeArrowheads="1"/>
            </p:cNvSpPr>
            <p:nvPr/>
          </p:nvSpPr>
          <p:spPr bwMode="auto">
            <a:xfrm>
              <a:off x="2064" y="2122"/>
              <a:ext cx="240" cy="528"/>
            </a:xfrm>
            <a:prstGeom prst="curvedLeftArrow">
              <a:avLst>
                <a:gd name="adj1" fmla="val 44000"/>
                <a:gd name="adj2" fmla="val 88000"/>
                <a:gd name="adj3" fmla="val 33333"/>
              </a:avLst>
            </a:prstGeom>
            <a:noFill/>
            <a:ln w="38100">
              <a:solidFill>
                <a:schemeClr val="tx1"/>
              </a:solidFill>
              <a:miter lim="800000"/>
              <a:headEnd/>
              <a:tailEnd/>
            </a:ln>
          </p:spPr>
          <p:txBody>
            <a:bodyPr wrap="none" anchor="ctr"/>
            <a:lstStyle/>
            <a:p>
              <a:endParaRPr lang="zh-CN" altLang="en-US"/>
            </a:p>
          </p:txBody>
        </p:sp>
        <p:sp>
          <p:nvSpPr>
            <p:cNvPr id="31756" name="Rectangle 10"/>
            <p:cNvSpPr>
              <a:spLocks noChangeArrowheads="1"/>
            </p:cNvSpPr>
            <p:nvPr/>
          </p:nvSpPr>
          <p:spPr bwMode="auto">
            <a:xfrm>
              <a:off x="864" y="912"/>
              <a:ext cx="1536" cy="1824"/>
            </a:xfrm>
            <a:prstGeom prst="rect">
              <a:avLst/>
            </a:prstGeom>
            <a:noFill/>
            <a:ln w="38100">
              <a:solidFill>
                <a:schemeClr val="tx1"/>
              </a:solidFill>
              <a:miter lim="800000"/>
              <a:headEnd/>
              <a:tailEnd/>
            </a:ln>
          </p:spPr>
          <p:txBody>
            <a:bodyPr wrap="none"/>
            <a:lstStyle/>
            <a:p>
              <a:r>
                <a:rPr lang="zh-CN" altLang="en-US" b="1" i="1">
                  <a:ea typeface="华文彩云" pitchFamily="2" charset="-122"/>
                </a:rPr>
                <a:t>进程</a:t>
              </a:r>
            </a:p>
          </p:txBody>
        </p:sp>
      </p:grpSp>
      <p:sp>
        <p:nvSpPr>
          <p:cNvPr id="31748" name="Text Box 11"/>
          <p:cNvSpPr txBox="1">
            <a:spLocks noChangeArrowheads="1"/>
          </p:cNvSpPr>
          <p:nvPr/>
        </p:nvSpPr>
        <p:spPr bwMode="auto">
          <a:xfrm>
            <a:off x="4186238" y="2490788"/>
            <a:ext cx="4089400" cy="1370012"/>
          </a:xfrm>
          <a:prstGeom prst="rect">
            <a:avLst/>
          </a:prstGeom>
          <a:noFill/>
          <a:ln w="9525">
            <a:noFill/>
            <a:miter lim="800000"/>
            <a:headEnd/>
            <a:tailEnd/>
          </a:ln>
        </p:spPr>
        <p:txBody>
          <a:bodyPr>
            <a:spAutoFit/>
          </a:bodyPr>
          <a:lstStyle/>
          <a:p>
            <a:pPr algn="l">
              <a:lnSpc>
                <a:spcPct val="150000"/>
              </a:lnSpc>
              <a:spcBef>
                <a:spcPct val="50000"/>
              </a:spcBef>
            </a:pPr>
            <a:r>
              <a:rPr lang="zh-CN" altLang="en-US" b="1"/>
              <a:t>程序运行状态</a:t>
            </a:r>
            <a:r>
              <a:rPr lang="zh-CN" altLang="en-US" b="1">
                <a:sym typeface="Symbol" pitchFamily="18" charset="2"/>
              </a:rPr>
              <a:t>运行状态</a:t>
            </a:r>
            <a:endParaRPr lang="en-US" altLang="zh-CN" b="1"/>
          </a:p>
          <a:p>
            <a:pPr algn="l">
              <a:lnSpc>
                <a:spcPct val="150000"/>
              </a:lnSpc>
              <a:spcBef>
                <a:spcPct val="50000"/>
              </a:spcBef>
            </a:pPr>
            <a:endParaRPr lang="zh-CN" altLang="en-US" b="1"/>
          </a:p>
        </p:txBody>
      </p:sp>
      <p:sp>
        <p:nvSpPr>
          <p:cNvPr id="31749" name="Rectangle 15"/>
          <p:cNvSpPr>
            <a:spLocks noChangeArrowheads="1"/>
          </p:cNvSpPr>
          <p:nvPr/>
        </p:nvSpPr>
        <p:spPr bwMode="auto">
          <a:xfrm>
            <a:off x="4160838" y="3284538"/>
            <a:ext cx="5087937" cy="1150937"/>
          </a:xfrm>
          <a:prstGeom prst="rect">
            <a:avLst/>
          </a:prstGeom>
          <a:noFill/>
          <a:ln w="9525">
            <a:noFill/>
            <a:miter lim="800000"/>
            <a:headEnd/>
            <a:tailEnd/>
          </a:ln>
        </p:spPr>
        <p:txBody>
          <a:bodyPr>
            <a:spAutoFit/>
          </a:bodyPr>
          <a:lstStyle/>
          <a:p>
            <a:pPr algn="l">
              <a:lnSpc>
                <a:spcPct val="120000"/>
              </a:lnSpc>
              <a:spcBef>
                <a:spcPct val="50000"/>
              </a:spcBef>
            </a:pPr>
            <a:r>
              <a:rPr lang="zh-CN" altLang="en-US" b="1"/>
              <a:t>程序等待</a:t>
            </a:r>
            <a:r>
              <a:rPr lang="en-US" altLang="zh-CN" b="1"/>
              <a:t>CPU</a:t>
            </a:r>
            <a:r>
              <a:rPr lang="zh-CN" altLang="en-US" b="1"/>
              <a:t>的状态</a:t>
            </a:r>
            <a:r>
              <a:rPr lang="zh-CN" altLang="en-US" b="1">
                <a:sym typeface="Symbol" pitchFamily="18" charset="2"/>
              </a:rPr>
              <a:t>就绪状态</a:t>
            </a:r>
            <a:endParaRPr lang="zh-CN" altLang="en-US" b="1"/>
          </a:p>
          <a:p>
            <a:pPr algn="l">
              <a:lnSpc>
                <a:spcPct val="120000"/>
              </a:lnSpc>
              <a:spcBef>
                <a:spcPct val="50000"/>
              </a:spcBef>
            </a:pPr>
            <a:r>
              <a:rPr lang="zh-CN" altLang="en-US" b="1"/>
              <a:t>程序等待</a:t>
            </a:r>
            <a:r>
              <a:rPr lang="en-US" altLang="zh-CN" b="1"/>
              <a:t>I/O</a:t>
            </a:r>
            <a:r>
              <a:rPr lang="zh-CN" altLang="en-US" b="1"/>
              <a:t>设备的状态</a:t>
            </a:r>
            <a:r>
              <a:rPr lang="zh-CN" altLang="en-US" b="1">
                <a:sym typeface="Symbol" pitchFamily="18" charset="2"/>
              </a:rPr>
              <a:t>阻塞状态</a:t>
            </a: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a:spLocks noGrp="1" noChangeArrowheads="1"/>
          </p:cNvSpPr>
          <p:nvPr>
            <p:ph type="title"/>
          </p:nvPr>
        </p:nvSpPr>
        <p:spPr>
          <a:xfrm>
            <a:off x="636588" y="414338"/>
            <a:ext cx="8420100" cy="1143000"/>
          </a:xfrm>
          <a:noFill/>
        </p:spPr>
        <p:txBody>
          <a:bodyPr/>
          <a:lstStyle/>
          <a:p>
            <a:pPr>
              <a:spcBef>
                <a:spcPct val="50000"/>
              </a:spcBef>
            </a:pPr>
            <a:r>
              <a:rPr lang="zh-CN" altLang="en-US" smtClean="0">
                <a:solidFill>
                  <a:schemeClr val="tx1"/>
                </a:solidFill>
                <a:latin typeface="Arial" charset="0"/>
                <a:ea typeface="华文彩云" pitchFamily="2" charset="-122"/>
                <a:hlinkClick r:id="rId2" action="ppaction://hlinksldjump"/>
              </a:rPr>
              <a:t>进程的基本状态转换</a:t>
            </a:r>
          </a:p>
        </p:txBody>
      </p:sp>
      <p:grpSp>
        <p:nvGrpSpPr>
          <p:cNvPr id="32771" name="Group 27"/>
          <p:cNvGrpSpPr>
            <a:grpSpLocks/>
          </p:cNvGrpSpPr>
          <p:nvPr/>
        </p:nvGrpSpPr>
        <p:grpSpPr bwMode="auto">
          <a:xfrm>
            <a:off x="196850" y="1844675"/>
            <a:ext cx="10372725" cy="5194300"/>
            <a:chOff x="124" y="1162"/>
            <a:chExt cx="6534" cy="3272"/>
          </a:xfrm>
        </p:grpSpPr>
        <p:sp>
          <p:nvSpPr>
            <p:cNvPr id="32772" name="Text Box 12"/>
            <p:cNvSpPr txBox="1">
              <a:spLocks noChangeArrowheads="1"/>
            </p:cNvSpPr>
            <p:nvPr/>
          </p:nvSpPr>
          <p:spPr bwMode="auto">
            <a:xfrm>
              <a:off x="3352" y="3768"/>
              <a:ext cx="1552" cy="666"/>
            </a:xfrm>
            <a:prstGeom prst="rect">
              <a:avLst/>
            </a:prstGeom>
            <a:noFill/>
            <a:ln w="28575">
              <a:noFill/>
              <a:miter lim="800000"/>
              <a:headEnd/>
              <a:tailEnd/>
            </a:ln>
          </p:spPr>
          <p:txBody>
            <a:bodyPr lIns="0" tIns="0" rIns="0" bIns="0"/>
            <a:lstStyle/>
            <a:p>
              <a:pPr algn="just"/>
              <a:r>
                <a:rPr lang="en-US" altLang="zh-CN" sz="2200" b="1">
                  <a:latin typeface="Times New Roman" pitchFamily="18" charset="0"/>
                </a:rPr>
                <a:t>I/O</a:t>
              </a:r>
              <a:r>
                <a:rPr lang="zh-CN" altLang="en-US" sz="2200" b="1">
                  <a:latin typeface="Times New Roman" pitchFamily="18" charset="0"/>
                </a:rPr>
                <a:t>完成</a:t>
              </a:r>
            </a:p>
          </p:txBody>
        </p:sp>
        <p:sp>
          <p:nvSpPr>
            <p:cNvPr id="32773" name="Oval 4"/>
            <p:cNvSpPr>
              <a:spLocks noChangeArrowheads="1"/>
            </p:cNvSpPr>
            <p:nvPr/>
          </p:nvSpPr>
          <p:spPr bwMode="auto">
            <a:xfrm>
              <a:off x="3269" y="1840"/>
              <a:ext cx="1164" cy="765"/>
            </a:xfrm>
            <a:prstGeom prst="ellipse">
              <a:avLst/>
            </a:prstGeom>
            <a:noFill/>
            <a:ln w="28575">
              <a:solidFill>
                <a:schemeClr val="tx1"/>
              </a:solidFill>
              <a:round/>
              <a:headEnd/>
              <a:tailEnd/>
            </a:ln>
          </p:spPr>
          <p:txBody>
            <a:bodyPr lIns="0" tIns="0" rIns="0" bIns="0"/>
            <a:lstStyle/>
            <a:p>
              <a:r>
                <a:rPr lang="zh-CN" altLang="en-US" sz="2200" b="1">
                  <a:latin typeface="Times New Roman" pitchFamily="18" charset="0"/>
                </a:rPr>
                <a:t>运行</a:t>
              </a:r>
            </a:p>
          </p:txBody>
        </p:sp>
        <p:sp>
          <p:nvSpPr>
            <p:cNvPr id="32774" name="Oval 5"/>
            <p:cNvSpPr>
              <a:spLocks noChangeArrowheads="1"/>
            </p:cNvSpPr>
            <p:nvPr/>
          </p:nvSpPr>
          <p:spPr bwMode="auto">
            <a:xfrm>
              <a:off x="1442" y="3201"/>
              <a:ext cx="1164" cy="765"/>
            </a:xfrm>
            <a:prstGeom prst="ellipse">
              <a:avLst/>
            </a:prstGeom>
            <a:noFill/>
            <a:ln w="28575">
              <a:solidFill>
                <a:schemeClr val="tx1"/>
              </a:solidFill>
              <a:round/>
              <a:headEnd/>
              <a:tailEnd/>
            </a:ln>
          </p:spPr>
          <p:txBody>
            <a:bodyPr lIns="0" tIns="0" rIns="0" bIns="0"/>
            <a:lstStyle/>
            <a:p>
              <a:r>
                <a:rPr lang="zh-CN" altLang="en-US" sz="2200" b="1">
                  <a:latin typeface="Times New Roman" pitchFamily="18" charset="0"/>
                </a:rPr>
                <a:t>就绪</a:t>
              </a:r>
            </a:p>
          </p:txBody>
        </p:sp>
        <p:sp>
          <p:nvSpPr>
            <p:cNvPr id="32775" name="Oval 6"/>
            <p:cNvSpPr>
              <a:spLocks noChangeArrowheads="1"/>
            </p:cNvSpPr>
            <p:nvPr/>
          </p:nvSpPr>
          <p:spPr bwMode="auto">
            <a:xfrm>
              <a:off x="4950" y="3238"/>
              <a:ext cx="1164" cy="765"/>
            </a:xfrm>
            <a:prstGeom prst="ellipse">
              <a:avLst/>
            </a:prstGeom>
            <a:noFill/>
            <a:ln w="28575">
              <a:solidFill>
                <a:schemeClr val="tx1"/>
              </a:solidFill>
              <a:round/>
              <a:headEnd/>
              <a:tailEnd/>
            </a:ln>
          </p:spPr>
          <p:txBody>
            <a:bodyPr lIns="0" tIns="0" rIns="0" bIns="0"/>
            <a:lstStyle/>
            <a:p>
              <a:r>
                <a:rPr lang="zh-CN" altLang="en-US" sz="2200" b="1">
                  <a:latin typeface="Times New Roman" pitchFamily="18" charset="0"/>
                </a:rPr>
                <a:t>阻塞</a:t>
              </a:r>
            </a:p>
          </p:txBody>
        </p:sp>
        <p:sp>
          <p:nvSpPr>
            <p:cNvPr id="32776" name="Freeform 7"/>
            <p:cNvSpPr>
              <a:spLocks/>
            </p:cNvSpPr>
            <p:nvPr/>
          </p:nvSpPr>
          <p:spPr bwMode="auto">
            <a:xfrm>
              <a:off x="2010" y="2070"/>
              <a:ext cx="1292" cy="1131"/>
            </a:xfrm>
            <a:custGeom>
              <a:avLst/>
              <a:gdLst>
                <a:gd name="T0" fmla="*/ 0 w 1000"/>
                <a:gd name="T1" fmla="*/ 506851 h 680"/>
                <a:gd name="T2" fmla="*/ 8888 w 1000"/>
                <a:gd name="T3" fmla="*/ 119023 h 680"/>
                <a:gd name="T4" fmla="*/ 27950 w 1000"/>
                <a:gd name="T5" fmla="*/ 0 h 680"/>
                <a:gd name="T6" fmla="*/ 0 60000 65536"/>
                <a:gd name="T7" fmla="*/ 0 60000 65536"/>
                <a:gd name="T8" fmla="*/ 0 60000 65536"/>
                <a:gd name="T9" fmla="*/ 0 w 1000"/>
                <a:gd name="T10" fmla="*/ 0 h 680"/>
                <a:gd name="T11" fmla="*/ 1000 w 1000"/>
                <a:gd name="T12" fmla="*/ 680 h 680"/>
              </a:gdLst>
              <a:ahLst/>
              <a:cxnLst>
                <a:cxn ang="T6">
                  <a:pos x="T0" y="T1"/>
                </a:cxn>
                <a:cxn ang="T7">
                  <a:pos x="T2" y="T3"/>
                </a:cxn>
                <a:cxn ang="T8">
                  <a:pos x="T4" y="T5"/>
                </a:cxn>
              </a:cxnLst>
              <a:rect l="T9" t="T10" r="T11" b="T12"/>
              <a:pathLst>
                <a:path w="1000" h="680">
                  <a:moveTo>
                    <a:pt x="0" y="680"/>
                  </a:moveTo>
                  <a:cubicBezTo>
                    <a:pt x="53" y="593"/>
                    <a:pt x="151" y="273"/>
                    <a:pt x="318" y="160"/>
                  </a:cubicBezTo>
                  <a:cubicBezTo>
                    <a:pt x="485" y="47"/>
                    <a:pt x="858" y="33"/>
                    <a:pt x="1000" y="0"/>
                  </a:cubicBezTo>
                </a:path>
              </a:pathLst>
            </a:custGeom>
            <a:noFill/>
            <a:ln w="28575">
              <a:solidFill>
                <a:schemeClr val="tx1"/>
              </a:solidFill>
              <a:round/>
              <a:headEnd/>
              <a:tailEnd type="triangle" w="lg" len="lg"/>
            </a:ln>
          </p:spPr>
          <p:txBody>
            <a:bodyPr/>
            <a:lstStyle/>
            <a:p>
              <a:endParaRPr lang="zh-CN" altLang="en-US"/>
            </a:p>
          </p:txBody>
        </p:sp>
        <p:sp>
          <p:nvSpPr>
            <p:cNvPr id="32777" name="Freeform 8"/>
            <p:cNvSpPr>
              <a:spLocks/>
            </p:cNvSpPr>
            <p:nvPr/>
          </p:nvSpPr>
          <p:spPr bwMode="auto">
            <a:xfrm>
              <a:off x="2576" y="2581"/>
              <a:ext cx="971" cy="972"/>
            </a:xfrm>
            <a:custGeom>
              <a:avLst/>
              <a:gdLst>
                <a:gd name="T0" fmla="*/ 21526 w 750"/>
                <a:gd name="T1" fmla="*/ 0 h 585"/>
                <a:gd name="T2" fmla="*/ 15949 w 750"/>
                <a:gd name="T3" fmla="*/ 286848 h 585"/>
                <a:gd name="T4" fmla="*/ 0 w 750"/>
                <a:gd name="T5" fmla="*/ 430262 h 585"/>
                <a:gd name="T6" fmla="*/ 0 60000 65536"/>
                <a:gd name="T7" fmla="*/ 0 60000 65536"/>
                <a:gd name="T8" fmla="*/ 0 60000 65536"/>
                <a:gd name="T9" fmla="*/ 0 w 750"/>
                <a:gd name="T10" fmla="*/ 0 h 585"/>
                <a:gd name="T11" fmla="*/ 750 w 750"/>
                <a:gd name="T12" fmla="*/ 585 h 585"/>
              </a:gdLst>
              <a:ahLst/>
              <a:cxnLst>
                <a:cxn ang="T6">
                  <a:pos x="T0" y="T1"/>
                </a:cxn>
                <a:cxn ang="T7">
                  <a:pos x="T2" y="T3"/>
                </a:cxn>
                <a:cxn ang="T8">
                  <a:pos x="T4" y="T5"/>
                </a:cxn>
              </a:cxnLst>
              <a:rect l="T9" t="T10" r="T11" b="T12"/>
              <a:pathLst>
                <a:path w="750" h="585">
                  <a:moveTo>
                    <a:pt x="750" y="0"/>
                  </a:moveTo>
                  <a:cubicBezTo>
                    <a:pt x="718" y="65"/>
                    <a:pt x="680" y="293"/>
                    <a:pt x="555" y="390"/>
                  </a:cubicBezTo>
                  <a:cubicBezTo>
                    <a:pt x="430" y="487"/>
                    <a:pt x="116" y="545"/>
                    <a:pt x="0" y="585"/>
                  </a:cubicBezTo>
                </a:path>
              </a:pathLst>
            </a:custGeom>
            <a:noFill/>
            <a:ln w="28575">
              <a:solidFill>
                <a:schemeClr val="tx1"/>
              </a:solidFill>
              <a:round/>
              <a:headEnd/>
              <a:tailEnd type="triangle" w="lg" len="lg"/>
            </a:ln>
          </p:spPr>
          <p:txBody>
            <a:bodyPr/>
            <a:lstStyle/>
            <a:p>
              <a:endParaRPr lang="zh-CN" altLang="en-US"/>
            </a:p>
          </p:txBody>
        </p:sp>
        <p:sp>
          <p:nvSpPr>
            <p:cNvPr id="32778" name="Line 9"/>
            <p:cNvSpPr>
              <a:spLocks noChangeShapeType="1"/>
            </p:cNvSpPr>
            <p:nvPr/>
          </p:nvSpPr>
          <p:spPr bwMode="auto">
            <a:xfrm flipH="1" flipV="1">
              <a:off x="2518" y="3771"/>
              <a:ext cx="2458" cy="0"/>
            </a:xfrm>
            <a:prstGeom prst="line">
              <a:avLst/>
            </a:prstGeom>
            <a:noFill/>
            <a:ln w="28575">
              <a:solidFill>
                <a:schemeClr val="tx1"/>
              </a:solidFill>
              <a:round/>
              <a:headEnd/>
              <a:tailEnd type="triangle" w="lg" len="lg"/>
            </a:ln>
          </p:spPr>
          <p:txBody>
            <a:bodyPr/>
            <a:lstStyle/>
            <a:p>
              <a:endParaRPr lang="zh-CN" altLang="en-US"/>
            </a:p>
          </p:txBody>
        </p:sp>
        <p:sp>
          <p:nvSpPr>
            <p:cNvPr id="32779" name="Line 10"/>
            <p:cNvSpPr>
              <a:spLocks noChangeShapeType="1"/>
            </p:cNvSpPr>
            <p:nvPr/>
          </p:nvSpPr>
          <p:spPr bwMode="auto">
            <a:xfrm>
              <a:off x="4433" y="2340"/>
              <a:ext cx="802" cy="964"/>
            </a:xfrm>
            <a:prstGeom prst="line">
              <a:avLst/>
            </a:prstGeom>
            <a:noFill/>
            <a:ln w="28575">
              <a:solidFill>
                <a:schemeClr val="tx1"/>
              </a:solidFill>
              <a:round/>
              <a:headEnd/>
              <a:tailEnd type="triangle" w="lg" len="lg"/>
            </a:ln>
          </p:spPr>
          <p:txBody>
            <a:bodyPr/>
            <a:lstStyle/>
            <a:p>
              <a:endParaRPr lang="zh-CN" altLang="en-US"/>
            </a:p>
          </p:txBody>
        </p:sp>
        <p:sp>
          <p:nvSpPr>
            <p:cNvPr id="32780" name="Text Box 11"/>
            <p:cNvSpPr txBox="1">
              <a:spLocks noChangeArrowheads="1"/>
            </p:cNvSpPr>
            <p:nvPr/>
          </p:nvSpPr>
          <p:spPr bwMode="auto">
            <a:xfrm>
              <a:off x="2104" y="2040"/>
              <a:ext cx="545" cy="798"/>
            </a:xfrm>
            <a:prstGeom prst="rect">
              <a:avLst/>
            </a:prstGeom>
            <a:noFill/>
            <a:ln w="28575">
              <a:noFill/>
              <a:miter lim="800000"/>
              <a:headEnd/>
              <a:tailEnd/>
            </a:ln>
          </p:spPr>
          <p:txBody>
            <a:bodyPr lIns="0" tIns="0" rIns="0" bIns="0"/>
            <a:lstStyle/>
            <a:p>
              <a:pPr algn="l"/>
              <a:r>
                <a:rPr lang="zh-CN" altLang="en-US" sz="2200" b="1">
                  <a:latin typeface="Times New Roman" pitchFamily="18" charset="0"/>
                </a:rPr>
                <a:t>进程调度</a:t>
              </a:r>
            </a:p>
          </p:txBody>
        </p:sp>
        <p:sp>
          <p:nvSpPr>
            <p:cNvPr id="32781" name="Text Box 13"/>
            <p:cNvSpPr txBox="1">
              <a:spLocks noChangeArrowheads="1"/>
            </p:cNvSpPr>
            <p:nvPr/>
          </p:nvSpPr>
          <p:spPr bwMode="auto">
            <a:xfrm>
              <a:off x="3075" y="2838"/>
              <a:ext cx="725" cy="933"/>
            </a:xfrm>
            <a:prstGeom prst="rect">
              <a:avLst/>
            </a:prstGeom>
            <a:noFill/>
            <a:ln w="28575">
              <a:noFill/>
              <a:miter lim="800000"/>
              <a:headEnd/>
              <a:tailEnd/>
            </a:ln>
          </p:spPr>
          <p:txBody>
            <a:bodyPr lIns="0" tIns="0" rIns="0" bIns="0"/>
            <a:lstStyle/>
            <a:p>
              <a:pPr algn="just"/>
              <a:r>
                <a:rPr lang="zh-CN" altLang="en-US" sz="2200" b="1">
                  <a:latin typeface="Times New Roman" pitchFamily="18" charset="0"/>
                </a:rPr>
                <a:t>时间片用完</a:t>
              </a:r>
            </a:p>
          </p:txBody>
        </p:sp>
        <p:sp>
          <p:nvSpPr>
            <p:cNvPr id="32782" name="Text Box 14"/>
            <p:cNvSpPr txBox="1">
              <a:spLocks noChangeArrowheads="1"/>
            </p:cNvSpPr>
            <p:nvPr/>
          </p:nvSpPr>
          <p:spPr bwMode="auto">
            <a:xfrm>
              <a:off x="5106" y="2717"/>
              <a:ext cx="1552" cy="666"/>
            </a:xfrm>
            <a:prstGeom prst="rect">
              <a:avLst/>
            </a:prstGeom>
            <a:noFill/>
            <a:ln w="28575">
              <a:noFill/>
              <a:miter lim="800000"/>
              <a:headEnd/>
              <a:tailEnd/>
            </a:ln>
          </p:spPr>
          <p:txBody>
            <a:bodyPr lIns="0" tIns="0" rIns="0" bIns="0"/>
            <a:lstStyle/>
            <a:p>
              <a:pPr algn="just"/>
              <a:endParaRPr lang="zh-CN" altLang="en-US" sz="2200" b="1">
                <a:latin typeface="Times New Roman" pitchFamily="18" charset="0"/>
              </a:endParaRPr>
            </a:p>
            <a:p>
              <a:pPr algn="just"/>
              <a:r>
                <a:rPr lang="en-US" altLang="zh-CN" sz="2200" b="1">
                  <a:latin typeface="Times New Roman" pitchFamily="18" charset="0"/>
                </a:rPr>
                <a:t>I/O</a:t>
              </a:r>
              <a:r>
                <a:rPr lang="zh-CN" altLang="en-US" sz="2200" b="1">
                  <a:latin typeface="Times New Roman" pitchFamily="18" charset="0"/>
                </a:rPr>
                <a:t>请求</a:t>
              </a:r>
            </a:p>
          </p:txBody>
        </p:sp>
        <p:sp>
          <p:nvSpPr>
            <p:cNvPr id="32783" name="Line 15"/>
            <p:cNvSpPr>
              <a:spLocks noChangeShapeType="1"/>
            </p:cNvSpPr>
            <p:nvPr/>
          </p:nvSpPr>
          <p:spPr bwMode="auto">
            <a:xfrm>
              <a:off x="690" y="3610"/>
              <a:ext cx="768" cy="0"/>
            </a:xfrm>
            <a:prstGeom prst="line">
              <a:avLst/>
            </a:prstGeom>
            <a:noFill/>
            <a:ln w="28575">
              <a:solidFill>
                <a:schemeClr val="tx1"/>
              </a:solidFill>
              <a:round/>
              <a:headEnd/>
              <a:tailEnd type="triangle" w="lg" len="lg"/>
            </a:ln>
          </p:spPr>
          <p:txBody>
            <a:bodyPr/>
            <a:lstStyle/>
            <a:p>
              <a:endParaRPr lang="zh-CN" altLang="en-US"/>
            </a:p>
          </p:txBody>
        </p:sp>
        <p:sp>
          <p:nvSpPr>
            <p:cNvPr id="32784" name="Text Box 16"/>
            <p:cNvSpPr txBox="1">
              <a:spLocks noChangeArrowheads="1"/>
            </p:cNvSpPr>
            <p:nvPr/>
          </p:nvSpPr>
          <p:spPr bwMode="auto">
            <a:xfrm>
              <a:off x="642" y="3322"/>
              <a:ext cx="576" cy="518"/>
            </a:xfrm>
            <a:prstGeom prst="rect">
              <a:avLst/>
            </a:prstGeom>
            <a:noFill/>
            <a:ln w="9525">
              <a:noFill/>
              <a:miter lim="800000"/>
              <a:headEnd/>
              <a:tailEnd/>
            </a:ln>
          </p:spPr>
          <p:txBody>
            <a:bodyPr>
              <a:spAutoFit/>
            </a:bodyPr>
            <a:lstStyle/>
            <a:p>
              <a:pPr>
                <a:spcBef>
                  <a:spcPct val="50000"/>
                </a:spcBef>
              </a:pPr>
              <a:r>
                <a:rPr lang="zh-CN" altLang="en-US">
                  <a:solidFill>
                    <a:srgbClr val="66FF66"/>
                  </a:solidFill>
                  <a:ea typeface="方正舒体" pitchFamily="2" charset="-122"/>
                </a:rPr>
                <a:t>创建进程</a:t>
              </a:r>
            </a:p>
          </p:txBody>
        </p:sp>
        <p:sp>
          <p:nvSpPr>
            <p:cNvPr id="32785" name="Text Box 17"/>
            <p:cNvSpPr txBox="1">
              <a:spLocks noChangeArrowheads="1"/>
            </p:cNvSpPr>
            <p:nvPr/>
          </p:nvSpPr>
          <p:spPr bwMode="auto">
            <a:xfrm>
              <a:off x="4242" y="1450"/>
              <a:ext cx="576" cy="518"/>
            </a:xfrm>
            <a:prstGeom prst="rect">
              <a:avLst/>
            </a:prstGeom>
            <a:noFill/>
            <a:ln w="9525">
              <a:noFill/>
              <a:miter lim="800000"/>
              <a:headEnd/>
              <a:tailEnd/>
            </a:ln>
          </p:spPr>
          <p:txBody>
            <a:bodyPr>
              <a:spAutoFit/>
            </a:bodyPr>
            <a:lstStyle/>
            <a:p>
              <a:pPr>
                <a:spcBef>
                  <a:spcPct val="50000"/>
                </a:spcBef>
              </a:pPr>
              <a:r>
                <a:rPr lang="zh-CN" altLang="en-US">
                  <a:solidFill>
                    <a:srgbClr val="66FF66"/>
                  </a:solidFill>
                  <a:ea typeface="方正舒体" pitchFamily="2" charset="-122"/>
                </a:rPr>
                <a:t>撤销进程</a:t>
              </a:r>
            </a:p>
          </p:txBody>
        </p:sp>
        <p:sp>
          <p:nvSpPr>
            <p:cNvPr id="32786" name="Text Box 18"/>
            <p:cNvSpPr txBox="1">
              <a:spLocks noChangeArrowheads="1"/>
            </p:cNvSpPr>
            <p:nvPr/>
          </p:nvSpPr>
          <p:spPr bwMode="auto">
            <a:xfrm>
              <a:off x="4242" y="3466"/>
              <a:ext cx="576" cy="518"/>
            </a:xfrm>
            <a:prstGeom prst="rect">
              <a:avLst/>
            </a:prstGeom>
            <a:noFill/>
            <a:ln w="9525">
              <a:noFill/>
              <a:miter lim="800000"/>
              <a:headEnd/>
              <a:tailEnd/>
            </a:ln>
          </p:spPr>
          <p:txBody>
            <a:bodyPr>
              <a:spAutoFit/>
            </a:bodyPr>
            <a:lstStyle/>
            <a:p>
              <a:pPr>
                <a:spcBef>
                  <a:spcPct val="50000"/>
                </a:spcBef>
              </a:pPr>
              <a:r>
                <a:rPr lang="zh-CN" altLang="en-US">
                  <a:solidFill>
                    <a:srgbClr val="66FF66"/>
                  </a:solidFill>
                  <a:ea typeface="方正舒体" pitchFamily="2" charset="-122"/>
                </a:rPr>
                <a:t>唤醒进程</a:t>
              </a:r>
            </a:p>
          </p:txBody>
        </p:sp>
        <p:sp>
          <p:nvSpPr>
            <p:cNvPr id="32787" name="Line 19"/>
            <p:cNvSpPr>
              <a:spLocks noChangeShapeType="1"/>
            </p:cNvSpPr>
            <p:nvPr/>
          </p:nvSpPr>
          <p:spPr bwMode="auto">
            <a:xfrm flipV="1">
              <a:off x="4146" y="1354"/>
              <a:ext cx="1104" cy="528"/>
            </a:xfrm>
            <a:prstGeom prst="line">
              <a:avLst/>
            </a:prstGeom>
            <a:noFill/>
            <a:ln w="28575">
              <a:solidFill>
                <a:schemeClr val="tx1"/>
              </a:solidFill>
              <a:round/>
              <a:headEnd/>
              <a:tailEnd type="triangle" w="lg" len="lg"/>
            </a:ln>
          </p:spPr>
          <p:txBody>
            <a:bodyPr/>
            <a:lstStyle/>
            <a:p>
              <a:endParaRPr lang="zh-CN" altLang="en-US"/>
            </a:p>
          </p:txBody>
        </p:sp>
        <p:sp>
          <p:nvSpPr>
            <p:cNvPr id="32788" name="Text Box 20"/>
            <p:cNvSpPr txBox="1">
              <a:spLocks noChangeArrowheads="1"/>
            </p:cNvSpPr>
            <p:nvPr/>
          </p:nvSpPr>
          <p:spPr bwMode="auto">
            <a:xfrm>
              <a:off x="4722" y="2320"/>
              <a:ext cx="576" cy="518"/>
            </a:xfrm>
            <a:prstGeom prst="rect">
              <a:avLst/>
            </a:prstGeom>
            <a:noFill/>
            <a:ln w="9525">
              <a:noFill/>
              <a:miter lim="800000"/>
              <a:headEnd/>
              <a:tailEnd/>
            </a:ln>
          </p:spPr>
          <p:txBody>
            <a:bodyPr>
              <a:spAutoFit/>
            </a:bodyPr>
            <a:lstStyle/>
            <a:p>
              <a:pPr>
                <a:spcBef>
                  <a:spcPct val="50000"/>
                </a:spcBef>
              </a:pPr>
              <a:r>
                <a:rPr lang="zh-CN" altLang="en-US">
                  <a:solidFill>
                    <a:srgbClr val="66FF66"/>
                  </a:solidFill>
                  <a:ea typeface="方正舒体" pitchFamily="2" charset="-122"/>
                </a:rPr>
                <a:t>阻塞进程</a:t>
              </a:r>
            </a:p>
          </p:txBody>
        </p:sp>
        <p:sp>
          <p:nvSpPr>
            <p:cNvPr id="32789" name="Rectangle 22"/>
            <p:cNvSpPr>
              <a:spLocks noChangeArrowheads="1"/>
            </p:cNvSpPr>
            <p:nvPr/>
          </p:nvSpPr>
          <p:spPr bwMode="auto">
            <a:xfrm>
              <a:off x="5250" y="1162"/>
              <a:ext cx="502" cy="288"/>
            </a:xfrm>
            <a:prstGeom prst="rect">
              <a:avLst/>
            </a:prstGeom>
            <a:noFill/>
            <a:ln w="9525">
              <a:noFill/>
              <a:miter lim="800000"/>
              <a:headEnd/>
              <a:tailEnd/>
            </a:ln>
          </p:spPr>
          <p:txBody>
            <a:bodyPr wrap="none">
              <a:spAutoFit/>
            </a:bodyPr>
            <a:lstStyle/>
            <a:p>
              <a:r>
                <a:rPr lang="zh-CN" altLang="en-US" b="1"/>
                <a:t>结束</a:t>
              </a:r>
            </a:p>
          </p:txBody>
        </p:sp>
        <p:sp>
          <p:nvSpPr>
            <p:cNvPr id="32790" name="Rectangle 23"/>
            <p:cNvSpPr>
              <a:spLocks noChangeArrowheads="1"/>
            </p:cNvSpPr>
            <p:nvPr/>
          </p:nvSpPr>
          <p:spPr bwMode="auto">
            <a:xfrm>
              <a:off x="124" y="3454"/>
              <a:ext cx="502" cy="518"/>
            </a:xfrm>
            <a:prstGeom prst="rect">
              <a:avLst/>
            </a:prstGeom>
            <a:noFill/>
            <a:ln w="9525">
              <a:noFill/>
              <a:miter lim="800000"/>
              <a:headEnd/>
              <a:tailEnd/>
            </a:ln>
          </p:spPr>
          <p:txBody>
            <a:bodyPr wrap="none">
              <a:spAutoFit/>
            </a:bodyPr>
            <a:lstStyle/>
            <a:p>
              <a:r>
                <a:rPr lang="zh-CN" altLang="en-US" b="1"/>
                <a:t>开始</a:t>
              </a:r>
            </a:p>
            <a:p>
              <a:endParaRPr lang="en-US" altLang="zh-CN" b="1"/>
            </a:p>
          </p:txBody>
        </p:sp>
      </p:gr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kumimoji="1" lang="zh-CN" altLang="en-US" smtClean="0">
                <a:solidFill>
                  <a:schemeClr val="tx1"/>
                </a:solidFill>
                <a:ea typeface="华文彩云" pitchFamily="2" charset="-122"/>
              </a:rPr>
              <a:t>挂起状态</a:t>
            </a:r>
          </a:p>
        </p:txBody>
      </p:sp>
      <p:sp>
        <p:nvSpPr>
          <p:cNvPr id="33795" name="Rectangle 3"/>
          <p:cNvSpPr>
            <a:spLocks noGrp="1" noChangeArrowheads="1"/>
          </p:cNvSpPr>
          <p:nvPr>
            <p:ph type="body" idx="1"/>
          </p:nvPr>
        </p:nvSpPr>
        <p:spPr>
          <a:xfrm>
            <a:off x="704850" y="2028825"/>
            <a:ext cx="4032250" cy="3487738"/>
          </a:xfrm>
        </p:spPr>
        <p:txBody>
          <a:bodyPr/>
          <a:lstStyle/>
          <a:p>
            <a:pPr marL="571500" indent="-571500">
              <a:lnSpc>
                <a:spcPct val="120000"/>
              </a:lnSpc>
              <a:buFont typeface="Wingdings" pitchFamily="2" charset="2"/>
              <a:buNone/>
            </a:pPr>
            <a:r>
              <a:rPr kumimoji="1" lang="zh-CN" altLang="en-US" b="1" smtClean="0">
                <a:solidFill>
                  <a:srgbClr val="FFFF00"/>
                </a:solidFill>
              </a:rPr>
              <a:t>引入挂起状态的原因</a:t>
            </a:r>
          </a:p>
          <a:p>
            <a:pPr marL="571500" indent="-571500">
              <a:lnSpc>
                <a:spcPct val="120000"/>
              </a:lnSpc>
              <a:buSzPct val="80000"/>
            </a:pPr>
            <a:r>
              <a:rPr kumimoji="1" lang="zh-CN" altLang="en-US" b="1" smtClean="0"/>
              <a:t>终端用户的请求 </a:t>
            </a:r>
          </a:p>
          <a:p>
            <a:pPr marL="571500" indent="-571500">
              <a:lnSpc>
                <a:spcPct val="120000"/>
              </a:lnSpc>
              <a:buSzPct val="80000"/>
            </a:pPr>
            <a:r>
              <a:rPr kumimoji="1" lang="zh-CN" altLang="en-US" b="1" smtClean="0"/>
              <a:t>父进程请求 </a:t>
            </a:r>
          </a:p>
          <a:p>
            <a:pPr marL="571500" indent="-571500">
              <a:lnSpc>
                <a:spcPct val="120000"/>
              </a:lnSpc>
              <a:buSzPct val="80000"/>
            </a:pPr>
            <a:r>
              <a:rPr kumimoji="1" lang="zh-CN" altLang="en-US" b="1" smtClean="0"/>
              <a:t>负荷调节的需要 </a:t>
            </a:r>
          </a:p>
          <a:p>
            <a:pPr marL="571500" indent="-571500">
              <a:lnSpc>
                <a:spcPct val="120000"/>
              </a:lnSpc>
              <a:buSzPct val="80000"/>
            </a:pPr>
            <a:r>
              <a:rPr kumimoji="1" lang="en-US" altLang="zh-CN" b="1" smtClean="0"/>
              <a:t> </a:t>
            </a:r>
            <a:r>
              <a:rPr kumimoji="1" lang="zh-CN" altLang="en-US" b="1" smtClean="0"/>
              <a:t>操作系统的需要</a:t>
            </a:r>
          </a:p>
        </p:txBody>
      </p:sp>
      <p:sp>
        <p:nvSpPr>
          <p:cNvPr id="33796" name="Text Box 4"/>
          <p:cNvSpPr txBox="1">
            <a:spLocks noChangeArrowheads="1"/>
          </p:cNvSpPr>
          <p:nvPr/>
        </p:nvSpPr>
        <p:spPr bwMode="auto">
          <a:xfrm>
            <a:off x="5868988" y="2132013"/>
            <a:ext cx="184150" cy="457200"/>
          </a:xfrm>
          <a:prstGeom prst="rect">
            <a:avLst/>
          </a:prstGeom>
          <a:noFill/>
          <a:ln w="9525">
            <a:noFill/>
            <a:miter lim="800000"/>
            <a:headEnd/>
            <a:tailEnd/>
          </a:ln>
        </p:spPr>
        <p:txBody>
          <a:bodyPr wrap="none">
            <a:spAutoFit/>
          </a:bodyPr>
          <a:lstStyle/>
          <a:p>
            <a:endParaRPr lang="zh-CN" altLang="en-US"/>
          </a:p>
        </p:txBody>
      </p:sp>
      <p:sp>
        <p:nvSpPr>
          <p:cNvPr id="480261" name="Text Box 5"/>
          <p:cNvSpPr txBox="1">
            <a:spLocks noChangeArrowheads="1"/>
          </p:cNvSpPr>
          <p:nvPr/>
        </p:nvSpPr>
        <p:spPr bwMode="auto">
          <a:xfrm>
            <a:off x="4953000" y="2060575"/>
            <a:ext cx="4217988" cy="3178175"/>
          </a:xfrm>
          <a:prstGeom prst="rect">
            <a:avLst/>
          </a:prstGeom>
          <a:noFill/>
          <a:ln w="9525">
            <a:noFill/>
            <a:miter lim="800000"/>
            <a:headEnd/>
            <a:tailEnd/>
          </a:ln>
        </p:spPr>
        <p:txBody>
          <a:bodyPr wrap="none">
            <a:spAutoFit/>
          </a:bodyPr>
          <a:lstStyle/>
          <a:p>
            <a:pPr marL="457200" indent="-457200" algn="l" eaLnBrk="1" hangingPunct="1">
              <a:lnSpc>
                <a:spcPct val="120000"/>
              </a:lnSpc>
              <a:spcBef>
                <a:spcPct val="20000"/>
              </a:spcBef>
            </a:pPr>
            <a:r>
              <a:rPr kumimoji="1" lang="zh-CN" altLang="en-US" sz="3000" b="1">
                <a:solidFill>
                  <a:srgbClr val="FFFF00"/>
                </a:solidFill>
              </a:rPr>
              <a:t>进程状态的转换</a:t>
            </a:r>
            <a:endParaRPr kumimoji="1" lang="zh-CN" altLang="en-US" sz="3000" b="1">
              <a:solidFill>
                <a:srgbClr val="FFFF00"/>
              </a:solidFill>
              <a:latin typeface="Times New Roman" pitchFamily="18" charset="0"/>
            </a:endParaRPr>
          </a:p>
          <a:p>
            <a:pPr marL="457200" indent="-457200" algn="l" eaLnBrk="1" hangingPunct="1">
              <a:lnSpc>
                <a:spcPct val="120000"/>
              </a:lnSpc>
              <a:spcBef>
                <a:spcPct val="20000"/>
              </a:spcBef>
              <a:buSzPct val="80000"/>
              <a:buFont typeface="Wingdings" pitchFamily="2" charset="2"/>
              <a:buChar char="l"/>
            </a:pPr>
            <a:r>
              <a:rPr kumimoji="1" lang="zh-CN" altLang="en-US" sz="3000" b="1">
                <a:latin typeface="Times New Roman" pitchFamily="18" charset="0"/>
              </a:rPr>
              <a:t>活动就绪</a:t>
            </a:r>
            <a:r>
              <a:rPr kumimoji="1" lang="en-US" altLang="zh-CN" sz="3000" b="1">
                <a:latin typeface="Times New Roman" pitchFamily="18" charset="0"/>
              </a:rPr>
              <a:t>→</a:t>
            </a:r>
            <a:r>
              <a:rPr kumimoji="1" lang="zh-CN" altLang="en-US" sz="3000" b="1">
                <a:latin typeface="Times New Roman" pitchFamily="18" charset="0"/>
              </a:rPr>
              <a:t>静止就绪 </a:t>
            </a:r>
          </a:p>
          <a:p>
            <a:pPr marL="457200" indent="-457200" algn="l" eaLnBrk="1" hangingPunct="1">
              <a:lnSpc>
                <a:spcPct val="120000"/>
              </a:lnSpc>
              <a:spcBef>
                <a:spcPct val="20000"/>
              </a:spcBef>
              <a:buSzPct val="80000"/>
              <a:buFont typeface="Wingdings" pitchFamily="2" charset="2"/>
              <a:buChar char="l"/>
            </a:pPr>
            <a:r>
              <a:rPr kumimoji="1" lang="zh-CN" altLang="en-US" sz="3000" b="1">
                <a:latin typeface="Times New Roman" pitchFamily="18" charset="0"/>
              </a:rPr>
              <a:t>活动阻塞</a:t>
            </a:r>
            <a:r>
              <a:rPr kumimoji="1" lang="en-US" altLang="zh-CN" sz="3000" b="1">
                <a:latin typeface="Times New Roman" pitchFamily="18" charset="0"/>
              </a:rPr>
              <a:t>→</a:t>
            </a:r>
            <a:r>
              <a:rPr kumimoji="1" lang="zh-CN" altLang="en-US" sz="3000" b="1">
                <a:latin typeface="Times New Roman" pitchFamily="18" charset="0"/>
              </a:rPr>
              <a:t>静止阻塞 </a:t>
            </a:r>
          </a:p>
          <a:p>
            <a:pPr marL="457200" indent="-457200" algn="l" eaLnBrk="1" hangingPunct="1">
              <a:lnSpc>
                <a:spcPct val="120000"/>
              </a:lnSpc>
              <a:spcBef>
                <a:spcPct val="20000"/>
              </a:spcBef>
              <a:buSzPct val="80000"/>
              <a:buFont typeface="Wingdings" pitchFamily="2" charset="2"/>
              <a:buChar char="l"/>
            </a:pPr>
            <a:r>
              <a:rPr kumimoji="1" lang="zh-CN" altLang="en-US" sz="3000" b="1">
                <a:latin typeface="Times New Roman" pitchFamily="18" charset="0"/>
              </a:rPr>
              <a:t>静止就绪</a:t>
            </a:r>
            <a:r>
              <a:rPr kumimoji="1" lang="en-US" altLang="zh-CN" sz="3000" b="1">
                <a:latin typeface="Times New Roman" pitchFamily="18" charset="0"/>
              </a:rPr>
              <a:t>→</a:t>
            </a:r>
            <a:r>
              <a:rPr kumimoji="1" lang="zh-CN" altLang="en-US" sz="3000" b="1">
                <a:latin typeface="Times New Roman" pitchFamily="18" charset="0"/>
              </a:rPr>
              <a:t>活动就绪</a:t>
            </a:r>
          </a:p>
          <a:p>
            <a:pPr marL="457200" indent="-457200" algn="l" eaLnBrk="1" hangingPunct="1">
              <a:lnSpc>
                <a:spcPct val="120000"/>
              </a:lnSpc>
              <a:spcBef>
                <a:spcPct val="20000"/>
              </a:spcBef>
              <a:buSzPct val="80000"/>
              <a:buFont typeface="Wingdings" pitchFamily="2" charset="2"/>
              <a:buChar char="l"/>
            </a:pPr>
            <a:r>
              <a:rPr kumimoji="1" lang="zh-CN" altLang="en-US" sz="3000" b="1">
                <a:latin typeface="Times New Roman" pitchFamily="18" charset="0"/>
              </a:rPr>
              <a:t>静止阻塞</a:t>
            </a:r>
            <a:r>
              <a:rPr kumimoji="1" lang="en-US" altLang="zh-CN" sz="3000" b="1">
                <a:latin typeface="Times New Roman" pitchFamily="18" charset="0"/>
              </a:rPr>
              <a:t>→</a:t>
            </a:r>
            <a:r>
              <a:rPr kumimoji="1" lang="zh-CN" altLang="en-US" sz="3000" b="1">
                <a:latin typeface="Times New Roman" pitchFamily="18" charset="0"/>
              </a:rPr>
              <a:t>活动阻塞</a:t>
            </a:r>
            <a:r>
              <a:rPr kumimoji="1" lang="zh-CN" altLang="en-US" b="1">
                <a:latin typeface="Times New Roman" pitchFamily="18" charset="0"/>
              </a:rPr>
              <a:t> </a:t>
            </a:r>
          </a:p>
        </p:txBody>
      </p:sp>
      <p:sp>
        <p:nvSpPr>
          <p:cNvPr id="480263" name="Line 7"/>
          <p:cNvSpPr>
            <a:spLocks noChangeShapeType="1"/>
          </p:cNvSpPr>
          <p:nvPr/>
        </p:nvSpPr>
        <p:spPr bwMode="auto">
          <a:xfrm>
            <a:off x="4737100" y="1917700"/>
            <a:ext cx="0" cy="3527425"/>
          </a:xfrm>
          <a:prstGeom prst="line">
            <a:avLst/>
          </a:prstGeom>
          <a:noFill/>
          <a:ln w="15875">
            <a:solidFill>
              <a:schemeClr val="tx1"/>
            </a:solidFill>
            <a:round/>
            <a:headEnd/>
            <a:tailEnd/>
          </a:ln>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02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0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1" grpId="0"/>
      <p:bldP spid="48026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9"/>
          <p:cNvSpPr>
            <a:spLocks noGrp="1" noChangeArrowheads="1"/>
          </p:cNvSpPr>
          <p:nvPr>
            <p:ph type="title"/>
          </p:nvPr>
        </p:nvSpPr>
        <p:spPr/>
        <p:txBody>
          <a:bodyPr/>
          <a:lstStyle/>
          <a:p>
            <a:r>
              <a:rPr kumimoji="1" lang="zh-CN" altLang="en-US" b="0" smtClean="0">
                <a:solidFill>
                  <a:schemeClr val="tx1"/>
                </a:solidFill>
                <a:ea typeface="华文彩云" pitchFamily="2" charset="-122"/>
              </a:rPr>
              <a:t>具有挂起状态的进程状态转换</a:t>
            </a:r>
          </a:p>
        </p:txBody>
      </p:sp>
      <p:sp>
        <p:nvSpPr>
          <p:cNvPr id="6148" name="AutoShape 18">
            <a:hlinkClick r:id="" action="ppaction://hlinkshowjump?jump=lastslideviewed" highlightClick="1"/>
          </p:cNvPr>
          <p:cNvSpPr>
            <a:spLocks noChangeArrowheads="1"/>
          </p:cNvSpPr>
          <p:nvPr/>
        </p:nvSpPr>
        <p:spPr bwMode="auto">
          <a:xfrm>
            <a:off x="9525000" y="6477000"/>
            <a:ext cx="381000" cy="381000"/>
          </a:xfrm>
          <a:prstGeom prst="actionButtonReturn">
            <a:avLst/>
          </a:prstGeom>
          <a:noFill/>
          <a:ln w="9525">
            <a:solidFill>
              <a:schemeClr val="bg2"/>
            </a:solidFill>
            <a:miter lim="800000"/>
            <a:headEnd/>
            <a:tailEnd/>
          </a:ln>
        </p:spPr>
        <p:txBody>
          <a:bodyPr wrap="none" anchor="ctr"/>
          <a:lstStyle/>
          <a:p>
            <a:endParaRPr lang="zh-CN" altLang="en-US"/>
          </a:p>
        </p:txBody>
      </p:sp>
      <p:grpSp>
        <p:nvGrpSpPr>
          <p:cNvPr id="6149" name="组合 22"/>
          <p:cNvGrpSpPr>
            <a:grpSpLocks/>
          </p:cNvGrpSpPr>
          <p:nvPr/>
        </p:nvGrpSpPr>
        <p:grpSpPr bwMode="auto">
          <a:xfrm>
            <a:off x="776288" y="1844675"/>
            <a:ext cx="8424862" cy="4464050"/>
            <a:chOff x="776536" y="1844824"/>
            <a:chExt cx="8424861" cy="4464050"/>
          </a:xfrm>
        </p:grpSpPr>
        <p:grpSp>
          <p:nvGrpSpPr>
            <p:cNvPr id="6150" name="组合 18"/>
            <p:cNvGrpSpPr>
              <a:grpSpLocks/>
            </p:cNvGrpSpPr>
            <p:nvPr/>
          </p:nvGrpSpPr>
          <p:grpSpPr bwMode="auto">
            <a:xfrm>
              <a:off x="776536" y="1844824"/>
              <a:ext cx="8424861" cy="4464050"/>
              <a:chOff x="776536" y="1844824"/>
              <a:chExt cx="8424861" cy="4464050"/>
            </a:xfrm>
          </p:grpSpPr>
          <p:sp>
            <p:nvSpPr>
              <p:cNvPr id="24581" name="Rectangle 7"/>
              <p:cNvSpPr>
                <a:spLocks noChangeArrowheads="1"/>
              </p:cNvSpPr>
              <p:nvPr/>
            </p:nvSpPr>
            <p:spPr bwMode="auto">
              <a:xfrm>
                <a:off x="776536" y="1844824"/>
                <a:ext cx="8424861" cy="4464050"/>
              </a:xfrm>
              <a:prstGeom prst="rect">
                <a:avLst/>
              </a:prstGeom>
              <a:solidFill>
                <a:schemeClr val="tx1">
                  <a:lumMod val="85000"/>
                </a:schemeClr>
              </a:solidFill>
              <a:ln w="9525">
                <a:noFill/>
                <a:miter lim="800000"/>
                <a:headEnd/>
                <a:tailEnd/>
              </a:ln>
            </p:spPr>
            <p:txBody>
              <a:bodyPr wrap="none" anchor="ctr"/>
              <a:lstStyle/>
              <a:p>
                <a:pPr>
                  <a:defRPr/>
                </a:pPr>
                <a:endParaRPr lang="zh-CN" altLang="en-US"/>
              </a:p>
            </p:txBody>
          </p:sp>
          <p:graphicFrame>
            <p:nvGraphicFramePr>
              <p:cNvPr id="6146" name="Object 8"/>
              <p:cNvGraphicFramePr>
                <a:graphicFrameLocks noChangeAspect="1"/>
              </p:cNvGraphicFramePr>
              <p:nvPr/>
            </p:nvGraphicFramePr>
            <p:xfrm>
              <a:off x="2072729" y="1916832"/>
              <a:ext cx="5616575" cy="4346575"/>
            </p:xfrm>
            <a:graphic>
              <a:graphicData uri="http://schemas.openxmlformats.org/presentationml/2006/ole">
                <mc:AlternateContent xmlns:mc="http://schemas.openxmlformats.org/markup-compatibility/2006">
                  <mc:Choice xmlns:v="urn:schemas-microsoft-com:vml" Requires="v">
                    <p:oleObj spid="_x0000_s6148" name="Visio" r:id="rId3" imgW="1966976" imgH="1522862" progId="Visio.Drawing.11">
                      <p:embed/>
                    </p:oleObj>
                  </mc:Choice>
                  <mc:Fallback>
                    <p:oleObj name="Visio" r:id="rId3" imgW="1966976" imgH="1522862"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2729" y="1916832"/>
                            <a:ext cx="5616575"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矩形 13"/>
              <p:cNvSpPr/>
              <p:nvPr/>
            </p:nvSpPr>
            <p:spPr bwMode="auto">
              <a:xfrm>
                <a:off x="2562473" y="4235599"/>
                <a:ext cx="360363" cy="431800"/>
              </a:xfrm>
              <a:prstGeom prst="rect">
                <a:avLst/>
              </a:prstGeom>
              <a:solidFill>
                <a:schemeClr val="accent1">
                  <a:lumMod val="85000"/>
                </a:schemeClr>
              </a:solidFill>
              <a:ln w="9525" cap="flat" cmpd="sng" algn="ctr">
                <a:noFill/>
                <a:prstDash val="solid"/>
                <a:round/>
                <a:headEnd type="none" w="med" len="med"/>
                <a:tailEnd type="none" w="med" len="med"/>
              </a:ln>
              <a:effectLst/>
            </p:spPr>
            <p:txBody>
              <a:bodyPr/>
              <a:lstStyle/>
              <a:p>
                <a:pPr>
                  <a:defRPr/>
                </a:pPr>
                <a:endParaRPr lang="zh-CN" altLang="en-US"/>
              </a:p>
            </p:txBody>
          </p:sp>
          <p:sp>
            <p:nvSpPr>
              <p:cNvPr id="15" name="矩形 14"/>
              <p:cNvSpPr/>
              <p:nvPr/>
            </p:nvSpPr>
            <p:spPr bwMode="auto">
              <a:xfrm>
                <a:off x="2662486" y="4019699"/>
                <a:ext cx="360362" cy="431800"/>
              </a:xfrm>
              <a:prstGeom prst="rect">
                <a:avLst/>
              </a:prstGeom>
              <a:solidFill>
                <a:schemeClr val="accent1">
                  <a:lumMod val="85000"/>
                </a:schemeClr>
              </a:solidFill>
              <a:ln w="9525" cap="flat" cmpd="sng" algn="ctr">
                <a:noFill/>
                <a:prstDash val="solid"/>
                <a:round/>
                <a:headEnd type="none" w="med" len="med"/>
                <a:tailEnd type="none" w="med" len="med"/>
              </a:ln>
              <a:effectLst/>
            </p:spPr>
            <p:txBody>
              <a:bodyPr/>
              <a:lstStyle/>
              <a:p>
                <a:pPr>
                  <a:defRPr/>
                </a:pPr>
                <a:endParaRPr lang="zh-CN" altLang="en-US"/>
              </a:p>
            </p:txBody>
          </p:sp>
          <p:sp>
            <p:nvSpPr>
              <p:cNvPr id="16" name="矩形 15"/>
              <p:cNvSpPr/>
              <p:nvPr/>
            </p:nvSpPr>
            <p:spPr bwMode="auto">
              <a:xfrm>
                <a:off x="2786311" y="3860949"/>
                <a:ext cx="360362" cy="431800"/>
              </a:xfrm>
              <a:prstGeom prst="rect">
                <a:avLst/>
              </a:prstGeom>
              <a:solidFill>
                <a:schemeClr val="accent1">
                  <a:lumMod val="85000"/>
                </a:schemeClr>
              </a:solidFill>
              <a:ln w="9525" cap="flat" cmpd="sng" algn="ctr">
                <a:noFill/>
                <a:prstDash val="solid"/>
                <a:round/>
                <a:headEnd type="none" w="med" len="med"/>
                <a:tailEnd type="none" w="med" len="med"/>
              </a:ln>
              <a:effectLst/>
            </p:spPr>
            <p:txBody>
              <a:bodyPr/>
              <a:lstStyle/>
              <a:p>
                <a:pPr>
                  <a:defRPr/>
                </a:pPr>
                <a:endParaRPr lang="zh-CN" altLang="en-US"/>
              </a:p>
            </p:txBody>
          </p:sp>
          <p:sp>
            <p:nvSpPr>
              <p:cNvPr id="17" name="矩形 16"/>
              <p:cNvSpPr/>
              <p:nvPr/>
            </p:nvSpPr>
            <p:spPr bwMode="auto">
              <a:xfrm>
                <a:off x="6753472" y="5013474"/>
                <a:ext cx="360363" cy="431800"/>
              </a:xfrm>
              <a:prstGeom prst="rect">
                <a:avLst/>
              </a:prstGeom>
              <a:solidFill>
                <a:schemeClr val="accent1">
                  <a:lumMod val="85000"/>
                </a:schemeClr>
              </a:solidFill>
              <a:ln w="9525" cap="flat" cmpd="sng" algn="ctr">
                <a:noFill/>
                <a:prstDash val="solid"/>
                <a:round/>
                <a:headEnd type="none" w="med" len="med"/>
                <a:tailEnd type="none" w="med" len="med"/>
              </a:ln>
              <a:effectLst/>
            </p:spPr>
            <p:txBody>
              <a:bodyPr/>
              <a:lstStyle/>
              <a:p>
                <a:pPr>
                  <a:defRPr/>
                </a:pPr>
                <a:endParaRPr lang="zh-CN" altLang="en-US"/>
              </a:p>
            </p:txBody>
          </p:sp>
          <p:sp>
            <p:nvSpPr>
              <p:cNvPr id="18" name="矩形 17"/>
              <p:cNvSpPr/>
              <p:nvPr/>
            </p:nvSpPr>
            <p:spPr bwMode="auto">
              <a:xfrm>
                <a:off x="6882060" y="4797574"/>
                <a:ext cx="360362" cy="431800"/>
              </a:xfrm>
              <a:prstGeom prst="rect">
                <a:avLst/>
              </a:prstGeom>
              <a:solidFill>
                <a:schemeClr val="accent1">
                  <a:lumMod val="85000"/>
                </a:schemeClr>
              </a:solidFill>
              <a:ln w="9525" cap="flat" cmpd="sng" algn="ctr">
                <a:noFill/>
                <a:prstDash val="solid"/>
                <a:round/>
                <a:headEnd type="none" w="med" len="med"/>
                <a:tailEnd type="none" w="med" len="med"/>
              </a:ln>
              <a:effectLst/>
            </p:spPr>
            <p:txBody>
              <a:bodyPr/>
              <a:lstStyle/>
              <a:p>
                <a:pPr>
                  <a:defRPr/>
                </a:pPr>
                <a:endParaRPr lang="zh-CN" altLang="en-US"/>
              </a:p>
            </p:txBody>
          </p:sp>
        </p:grpSp>
        <p:sp>
          <p:nvSpPr>
            <p:cNvPr id="6151" name="TextBox 19"/>
            <p:cNvSpPr txBox="1">
              <a:spLocks noChangeArrowheads="1"/>
            </p:cNvSpPr>
            <p:nvPr/>
          </p:nvSpPr>
          <p:spPr bwMode="auto">
            <a:xfrm>
              <a:off x="2432720" y="4221088"/>
              <a:ext cx="720080" cy="400110"/>
            </a:xfrm>
            <a:prstGeom prst="rect">
              <a:avLst/>
            </a:prstGeom>
            <a:noFill/>
            <a:ln w="9525">
              <a:noFill/>
              <a:miter lim="800000"/>
              <a:headEnd/>
              <a:tailEnd/>
            </a:ln>
          </p:spPr>
          <p:txBody>
            <a:bodyPr>
              <a:spAutoFit/>
            </a:bodyPr>
            <a:lstStyle/>
            <a:p>
              <a:r>
                <a:rPr lang="zh-CN" altLang="en-US" sz="2000">
                  <a:solidFill>
                    <a:schemeClr val="bg1"/>
                  </a:solidFill>
                </a:rPr>
                <a:t>唤醒</a:t>
              </a:r>
            </a:p>
          </p:txBody>
        </p:sp>
        <p:sp>
          <p:nvSpPr>
            <p:cNvPr id="6152" name="TextBox 21"/>
            <p:cNvSpPr txBox="1">
              <a:spLocks noChangeArrowheads="1"/>
            </p:cNvSpPr>
            <p:nvPr/>
          </p:nvSpPr>
          <p:spPr bwMode="auto">
            <a:xfrm>
              <a:off x="6681192" y="5013176"/>
              <a:ext cx="720080" cy="400110"/>
            </a:xfrm>
            <a:prstGeom prst="rect">
              <a:avLst/>
            </a:prstGeom>
            <a:noFill/>
            <a:ln w="9525">
              <a:noFill/>
              <a:miter lim="800000"/>
              <a:headEnd/>
              <a:tailEnd/>
            </a:ln>
          </p:spPr>
          <p:txBody>
            <a:bodyPr>
              <a:spAutoFit/>
            </a:bodyPr>
            <a:lstStyle/>
            <a:p>
              <a:r>
                <a:rPr lang="zh-CN" altLang="en-US" sz="2000">
                  <a:solidFill>
                    <a:schemeClr val="bg1"/>
                  </a:solidFill>
                </a:rPr>
                <a:t>唤醒</a:t>
              </a:r>
            </a:p>
          </p:txBody>
        </p:sp>
      </p:gr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kumimoji="1" lang="zh-CN" altLang="en-US" smtClean="0">
                <a:solidFill>
                  <a:schemeClr val="tx1"/>
                </a:solidFill>
                <a:latin typeface="华文彩云" pitchFamily="2" charset="-122"/>
                <a:ea typeface="华文彩云" pitchFamily="2" charset="-122"/>
              </a:rPr>
              <a:t>二、进 程 控 制</a:t>
            </a:r>
          </a:p>
        </p:txBody>
      </p:sp>
      <p:sp>
        <p:nvSpPr>
          <p:cNvPr id="34819" name="Rectangle 3"/>
          <p:cNvSpPr>
            <a:spLocks noGrp="1" noChangeArrowheads="1"/>
          </p:cNvSpPr>
          <p:nvPr>
            <p:ph type="body" idx="1"/>
          </p:nvPr>
        </p:nvSpPr>
        <p:spPr>
          <a:xfrm>
            <a:off x="415925" y="1557338"/>
            <a:ext cx="9001125" cy="5400675"/>
          </a:xfrm>
        </p:spPr>
        <p:txBody>
          <a:bodyPr/>
          <a:lstStyle/>
          <a:p>
            <a:pPr>
              <a:lnSpc>
                <a:spcPct val="110000"/>
              </a:lnSpc>
              <a:spcBef>
                <a:spcPct val="10000"/>
              </a:spcBef>
              <a:buFont typeface="Wingdings" pitchFamily="2" charset="2"/>
              <a:buNone/>
            </a:pPr>
            <a:r>
              <a:rPr lang="zh-CN" altLang="en-US" sz="2200" b="1" smtClean="0"/>
              <a:t>		进程控制是进程管理中最基本的功能，它用于创建和撤销进程，并对进程在整个生命周期中各种状态之间的转换进行有效控制。控制进程是操作系统的内核通过</a:t>
            </a:r>
            <a:r>
              <a:rPr lang="zh-CN" altLang="en-US" sz="2200" b="1" smtClean="0">
                <a:solidFill>
                  <a:srgbClr val="FFFF00"/>
                </a:solidFill>
              </a:rPr>
              <a:t>原语</a:t>
            </a:r>
            <a:r>
              <a:rPr lang="zh-CN" altLang="en-US" sz="2200" b="1" smtClean="0"/>
              <a:t>来实现的。</a:t>
            </a:r>
          </a:p>
          <a:p>
            <a:pPr>
              <a:lnSpc>
                <a:spcPct val="110000"/>
              </a:lnSpc>
              <a:spcBef>
                <a:spcPct val="10000"/>
              </a:spcBef>
              <a:buFont typeface="Wingdings" pitchFamily="2" charset="2"/>
              <a:buNone/>
            </a:pPr>
            <a:r>
              <a:rPr lang="zh-CN" altLang="en-US" sz="2200" b="1" smtClean="0"/>
              <a:t>		所谓原语是指由若干条指令组成、用来实现某个特定操作的一个过程。原语的执行具有原子性，即原语在执行的过程中不能被分割。</a:t>
            </a:r>
            <a:r>
              <a:rPr lang="en-US" altLang="zh-CN" sz="2200" b="1" smtClean="0"/>
              <a:t>OS</a:t>
            </a:r>
            <a:r>
              <a:rPr lang="zh-CN" altLang="en-US" sz="2200" b="1" smtClean="0"/>
              <a:t>具有很多原语，他们运行在系统状态下。</a:t>
            </a:r>
          </a:p>
          <a:p>
            <a:pPr>
              <a:lnSpc>
                <a:spcPct val="110000"/>
              </a:lnSpc>
              <a:spcBef>
                <a:spcPct val="10000"/>
              </a:spcBef>
              <a:buFont typeface="Wingdings" pitchFamily="2" charset="2"/>
              <a:buNone/>
            </a:pPr>
            <a:r>
              <a:rPr lang="zh-CN" altLang="en-US" sz="2200" b="1" smtClean="0"/>
              <a:t>		处理机有两种执行状态：系统状态和用户状态。通过这两种状态的划分，可防止用户程序破坏</a:t>
            </a:r>
            <a:r>
              <a:rPr lang="en-US" altLang="zh-CN" sz="2200" b="1" smtClean="0"/>
              <a:t>os</a:t>
            </a:r>
            <a:r>
              <a:rPr lang="zh-CN" altLang="en-US" sz="2200" b="1" smtClean="0"/>
              <a:t>内核代码和数据。</a:t>
            </a:r>
          </a:p>
          <a:p>
            <a:pPr lvl="1">
              <a:lnSpc>
                <a:spcPct val="110000"/>
              </a:lnSpc>
              <a:spcBef>
                <a:spcPct val="10000"/>
              </a:spcBef>
              <a:buSzPct val="80000"/>
              <a:buFont typeface="Wingdings" pitchFamily="2" charset="2"/>
              <a:buChar char="l"/>
            </a:pPr>
            <a:r>
              <a:rPr lang="zh-CN" altLang="en-US" sz="2100" b="1" smtClean="0">
                <a:solidFill>
                  <a:srgbClr val="FFFF00"/>
                </a:solidFill>
              </a:rPr>
              <a:t>系统态</a:t>
            </a:r>
            <a:r>
              <a:rPr lang="zh-CN" altLang="en-US" sz="2100" b="1" smtClean="0"/>
              <a:t>：也叫管态或核心态。它具有较高的特权，能执行一切指令，访问所有寄存器和存储区。通常，</a:t>
            </a:r>
            <a:r>
              <a:rPr lang="en-US" altLang="zh-CN" sz="2100" b="1" smtClean="0"/>
              <a:t>OS</a:t>
            </a:r>
            <a:r>
              <a:rPr lang="zh-CN" altLang="en-US" sz="2100" b="1" smtClean="0"/>
              <a:t>内核就是运行在系统状态下。</a:t>
            </a:r>
          </a:p>
          <a:p>
            <a:pPr lvl="1">
              <a:lnSpc>
                <a:spcPct val="110000"/>
              </a:lnSpc>
              <a:spcBef>
                <a:spcPct val="10000"/>
              </a:spcBef>
              <a:buSzPct val="80000"/>
              <a:buFont typeface="Wingdings" pitchFamily="2" charset="2"/>
              <a:buChar char="l"/>
            </a:pPr>
            <a:r>
              <a:rPr lang="zh-CN" altLang="en-US" sz="2100" b="1" smtClean="0">
                <a:solidFill>
                  <a:srgbClr val="FFFF00"/>
                </a:solidFill>
              </a:rPr>
              <a:t>用户态</a:t>
            </a:r>
            <a:r>
              <a:rPr lang="zh-CN" altLang="en-US" sz="2100" b="1" smtClean="0"/>
              <a:t>：也叫目态，是一种具有较低特权的执行状态。它只能执行规定的指令、访问规定的寄存器和存储区。通常用户程序都运行在用户状态。</a:t>
            </a: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7150" y="115888"/>
            <a:ext cx="8420100" cy="1143000"/>
          </a:xfrm>
        </p:spPr>
        <p:txBody>
          <a:bodyPr/>
          <a:lstStyle/>
          <a:p>
            <a:r>
              <a:rPr lang="zh-CN" altLang="en-US" smtClean="0">
                <a:solidFill>
                  <a:schemeClr val="tx1"/>
                </a:solidFill>
                <a:latin typeface="Times New Roman" pitchFamily="18" charset="0"/>
                <a:ea typeface="华文彩云" pitchFamily="2" charset="-122"/>
                <a:hlinkClick r:id="rId2" action="ppaction://hlinksldjump"/>
              </a:rPr>
              <a:t>进程控制</a:t>
            </a:r>
            <a:endParaRPr lang="zh-CN" altLang="en-US" smtClean="0">
              <a:solidFill>
                <a:schemeClr val="tx1"/>
              </a:solidFill>
              <a:latin typeface="Times New Roman" pitchFamily="18" charset="0"/>
              <a:ea typeface="华文彩云" pitchFamily="2" charset="-122"/>
            </a:endParaRPr>
          </a:p>
        </p:txBody>
      </p:sp>
      <p:sp>
        <p:nvSpPr>
          <p:cNvPr id="35843" name="AutoShape 3"/>
          <p:cNvSpPr>
            <a:spLocks noGrp="1" noChangeArrowheads="1"/>
          </p:cNvSpPr>
          <p:nvPr>
            <p:ph type="body" sz="half" idx="1"/>
          </p:nvPr>
        </p:nvSpPr>
        <p:spPr>
          <a:xfrm>
            <a:off x="1423988" y="1528763"/>
            <a:ext cx="4133850" cy="4864100"/>
          </a:xfrm>
          <a:prstGeom prst="cloudCallout">
            <a:avLst>
              <a:gd name="adj1" fmla="val -81722"/>
              <a:gd name="adj2" fmla="val 81009"/>
            </a:avLst>
          </a:prstGeom>
        </p:spPr>
        <p:txBody>
          <a:bodyPr>
            <a:spAutoFit/>
          </a:bodyPr>
          <a:lstStyle/>
          <a:p>
            <a:r>
              <a:rPr lang="zh-CN" altLang="en-US" sz="2400" b="1" smtClean="0">
                <a:latin typeface="宋体" pitchFamily="2" charset="-122"/>
              </a:rPr>
              <a:t>进程控制原语</a:t>
            </a:r>
            <a:r>
              <a:rPr lang="zh-CN" altLang="en-US" sz="2400" b="1" smtClean="0"/>
              <a:t> </a:t>
            </a:r>
          </a:p>
          <a:p>
            <a:pPr lvl="1"/>
            <a:r>
              <a:rPr lang="zh-CN" altLang="en-US" sz="2500" b="1" smtClean="0">
                <a:latin typeface="宋体" pitchFamily="2" charset="-122"/>
              </a:rPr>
              <a:t>创建原语</a:t>
            </a:r>
            <a:r>
              <a:rPr lang="zh-CN" altLang="en-US" sz="2500" b="1" smtClean="0"/>
              <a:t> </a:t>
            </a:r>
          </a:p>
          <a:p>
            <a:pPr lvl="1"/>
            <a:r>
              <a:rPr lang="zh-CN" altLang="en-US" sz="2500" b="1" smtClean="0">
                <a:latin typeface="宋体" pitchFamily="2" charset="-122"/>
              </a:rPr>
              <a:t>撤销原语</a:t>
            </a:r>
            <a:r>
              <a:rPr lang="zh-CN" altLang="en-US" sz="2500" b="1" smtClean="0"/>
              <a:t> </a:t>
            </a:r>
          </a:p>
          <a:p>
            <a:pPr lvl="1"/>
            <a:r>
              <a:rPr lang="zh-CN" altLang="en-US" sz="2500" b="1" smtClean="0">
                <a:latin typeface="宋体" pitchFamily="2" charset="-122"/>
              </a:rPr>
              <a:t>阻塞原语</a:t>
            </a:r>
            <a:r>
              <a:rPr lang="zh-CN" altLang="en-US" sz="2500" b="1" smtClean="0"/>
              <a:t> </a:t>
            </a:r>
          </a:p>
          <a:p>
            <a:pPr lvl="1"/>
            <a:r>
              <a:rPr lang="zh-CN" altLang="en-US" sz="2500" b="1" smtClean="0">
                <a:latin typeface="宋体" pitchFamily="2" charset="-122"/>
              </a:rPr>
              <a:t>唤醒原语</a:t>
            </a:r>
            <a:r>
              <a:rPr lang="zh-CN" altLang="en-US" sz="2500" b="1" smtClean="0"/>
              <a:t> </a:t>
            </a:r>
          </a:p>
          <a:p>
            <a:pPr lvl="1"/>
            <a:r>
              <a:rPr lang="zh-CN" altLang="en-US" sz="2500" b="1" smtClean="0"/>
              <a:t>挂起原语</a:t>
            </a:r>
          </a:p>
          <a:p>
            <a:pPr lvl="1"/>
            <a:r>
              <a:rPr lang="zh-CN" altLang="en-US" sz="2500" b="1" smtClean="0"/>
              <a:t>激活原语</a:t>
            </a:r>
          </a:p>
        </p:txBody>
      </p:sp>
      <p:sp>
        <p:nvSpPr>
          <p:cNvPr id="35844" name="Text Box 4"/>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ea typeface="华文彩云" pitchFamily="2" charset="-122"/>
              </a:rPr>
              <a:t>进程的创建</a:t>
            </a:r>
          </a:p>
        </p:txBody>
      </p:sp>
      <p:sp>
        <p:nvSpPr>
          <p:cNvPr id="36867" name="Rectangle 3"/>
          <p:cNvSpPr>
            <a:spLocks noGrp="1" noChangeArrowheads="1"/>
          </p:cNvSpPr>
          <p:nvPr>
            <p:ph type="body" idx="1"/>
          </p:nvPr>
        </p:nvSpPr>
        <p:spPr>
          <a:xfrm>
            <a:off x="144463" y="1773238"/>
            <a:ext cx="4160837" cy="4824412"/>
          </a:xfrm>
        </p:spPr>
        <p:txBody>
          <a:bodyPr/>
          <a:lstStyle/>
          <a:p>
            <a:pPr>
              <a:lnSpc>
                <a:spcPct val="120000"/>
              </a:lnSpc>
              <a:spcBef>
                <a:spcPct val="10000"/>
              </a:spcBef>
              <a:buFont typeface="Wingdings" pitchFamily="2" charset="2"/>
              <a:buNone/>
            </a:pPr>
            <a:r>
              <a:rPr lang="zh-CN" altLang="en-US" b="1" smtClean="0"/>
              <a:t>		</a:t>
            </a:r>
            <a:r>
              <a:rPr lang="zh-CN" altLang="en-US" sz="2400" b="1" smtClean="0"/>
              <a:t>进程</a:t>
            </a:r>
            <a:r>
              <a:rPr lang="en-US" altLang="zh-CN" sz="2400" b="1" smtClean="0"/>
              <a:t>Pi</a:t>
            </a:r>
            <a:r>
              <a:rPr lang="zh-CN" altLang="en-US" sz="2400" b="1" smtClean="0"/>
              <a:t>创建了进程</a:t>
            </a:r>
            <a:r>
              <a:rPr lang="en-US" altLang="zh-CN" sz="2400" b="1" smtClean="0"/>
              <a:t>Pj</a:t>
            </a:r>
            <a:r>
              <a:rPr lang="zh-CN" altLang="en-US" sz="2400" b="1" smtClean="0"/>
              <a:t>之后，称</a:t>
            </a:r>
            <a:r>
              <a:rPr lang="en-US" altLang="zh-CN" sz="2400" b="1" smtClean="0"/>
              <a:t>Pi</a:t>
            </a:r>
            <a:r>
              <a:rPr lang="zh-CN" altLang="en-US" sz="2400" b="1" smtClean="0"/>
              <a:t>是</a:t>
            </a:r>
            <a:r>
              <a:rPr lang="en-US" altLang="zh-CN" sz="2400" b="1" smtClean="0"/>
              <a:t>Pj</a:t>
            </a:r>
            <a:r>
              <a:rPr lang="zh-CN" altLang="en-US" sz="2400" b="1" smtClean="0"/>
              <a:t> 的父进程，</a:t>
            </a:r>
            <a:r>
              <a:rPr lang="en-US" altLang="zh-CN" sz="2400" b="1" smtClean="0"/>
              <a:t>Pj</a:t>
            </a:r>
            <a:r>
              <a:rPr lang="zh-CN" altLang="en-US" sz="2400" b="1" smtClean="0"/>
              <a:t>是 </a:t>
            </a:r>
            <a:r>
              <a:rPr lang="en-US" altLang="zh-CN" sz="2400" b="1" smtClean="0"/>
              <a:t>Pi</a:t>
            </a:r>
            <a:r>
              <a:rPr lang="zh-CN" altLang="en-US" sz="2400" b="1" smtClean="0"/>
              <a:t>子进程。</a:t>
            </a:r>
          </a:p>
          <a:p>
            <a:pPr>
              <a:lnSpc>
                <a:spcPct val="120000"/>
              </a:lnSpc>
              <a:spcBef>
                <a:spcPct val="10000"/>
              </a:spcBef>
              <a:buFont typeface="Wingdings" pitchFamily="2" charset="2"/>
              <a:buNone/>
            </a:pPr>
            <a:endParaRPr lang="zh-CN" altLang="en-US" sz="2400" b="1" smtClean="0"/>
          </a:p>
          <a:p>
            <a:pPr lvl="1">
              <a:lnSpc>
                <a:spcPct val="120000"/>
              </a:lnSpc>
              <a:spcBef>
                <a:spcPct val="10000"/>
              </a:spcBef>
              <a:buSzPct val="80000"/>
              <a:buFont typeface="Wingdings" pitchFamily="2" charset="2"/>
              <a:buChar char="l"/>
            </a:pPr>
            <a:r>
              <a:rPr lang="zh-CN" altLang="en-US" sz="2200" b="1" smtClean="0"/>
              <a:t>子进程可以继承父进程所拥有的资源。但当子进程撤消时，它要归还从父进程那里获得的资源。</a:t>
            </a:r>
          </a:p>
          <a:p>
            <a:pPr lvl="1">
              <a:lnSpc>
                <a:spcPct val="120000"/>
              </a:lnSpc>
              <a:spcBef>
                <a:spcPct val="10000"/>
              </a:spcBef>
              <a:buSzPct val="80000"/>
              <a:buFont typeface="Wingdings" pitchFamily="2" charset="2"/>
              <a:buChar char="l"/>
            </a:pPr>
            <a:r>
              <a:rPr lang="zh-CN" altLang="en-US" sz="2200" b="1" smtClean="0"/>
              <a:t>撤消父进程时，必须同时撤消其所有子进程</a:t>
            </a:r>
            <a:r>
              <a:rPr lang="zh-CN" altLang="en-US" sz="2000" b="1" smtClean="0"/>
              <a:t>。</a:t>
            </a:r>
          </a:p>
        </p:txBody>
      </p:sp>
      <p:sp>
        <p:nvSpPr>
          <p:cNvPr id="36868" name="Oval 5"/>
          <p:cNvSpPr>
            <a:spLocks noChangeArrowheads="1"/>
          </p:cNvSpPr>
          <p:nvPr/>
        </p:nvSpPr>
        <p:spPr bwMode="auto">
          <a:xfrm>
            <a:off x="6465888" y="1989138"/>
            <a:ext cx="1098550" cy="779462"/>
          </a:xfrm>
          <a:prstGeom prst="ellipse">
            <a:avLst/>
          </a:prstGeom>
          <a:noFill/>
          <a:ln w="28575">
            <a:solidFill>
              <a:schemeClr val="tx1"/>
            </a:solidFill>
            <a:round/>
            <a:headEnd/>
            <a:tailEnd/>
          </a:ln>
        </p:spPr>
        <p:txBody>
          <a:bodyPr lIns="0" tIns="0" rIns="0" bIns="0"/>
          <a:lstStyle/>
          <a:p>
            <a:r>
              <a:rPr lang="zh-CN" altLang="en-US" sz="1800" b="1">
                <a:latin typeface="Times New Roman" pitchFamily="18" charset="0"/>
              </a:rPr>
              <a:t>祖先</a:t>
            </a:r>
          </a:p>
          <a:p>
            <a:r>
              <a:rPr lang="zh-CN" altLang="en-US" sz="1800" b="1">
                <a:latin typeface="Times New Roman" pitchFamily="18" charset="0"/>
              </a:rPr>
              <a:t>进程</a:t>
            </a:r>
            <a:r>
              <a:rPr lang="en-US" altLang="zh-CN" sz="1800" b="1">
                <a:latin typeface="Times New Roman" pitchFamily="18" charset="0"/>
              </a:rPr>
              <a:t>A</a:t>
            </a:r>
          </a:p>
        </p:txBody>
      </p:sp>
      <p:sp>
        <p:nvSpPr>
          <p:cNvPr id="36869" name="Oval 6"/>
          <p:cNvSpPr>
            <a:spLocks noChangeArrowheads="1"/>
          </p:cNvSpPr>
          <p:nvPr/>
        </p:nvSpPr>
        <p:spPr bwMode="auto">
          <a:xfrm>
            <a:off x="5618163" y="3421063"/>
            <a:ext cx="1135062" cy="777875"/>
          </a:xfrm>
          <a:prstGeom prst="ellipse">
            <a:avLst/>
          </a:prstGeom>
          <a:noFill/>
          <a:ln w="28575">
            <a:solidFill>
              <a:schemeClr val="tx1"/>
            </a:solidFill>
            <a:round/>
            <a:headEnd/>
            <a:tailEnd/>
          </a:ln>
        </p:spPr>
        <p:txBody>
          <a:bodyPr lIns="0" tIns="0" rIns="0" bIns="0"/>
          <a:lstStyle/>
          <a:p>
            <a:pPr>
              <a:lnSpc>
                <a:spcPct val="88000"/>
              </a:lnSpc>
            </a:pPr>
            <a:r>
              <a:rPr lang="zh-CN" altLang="en-US" sz="2000" b="1">
                <a:latin typeface="Times New Roman" pitchFamily="18" charset="0"/>
              </a:rPr>
              <a:t>用户</a:t>
            </a:r>
          </a:p>
          <a:p>
            <a:pPr>
              <a:lnSpc>
                <a:spcPct val="88000"/>
              </a:lnSpc>
            </a:pPr>
            <a:r>
              <a:rPr lang="zh-CN" altLang="en-US" sz="2000" b="1">
                <a:latin typeface="Times New Roman" pitchFamily="18" charset="0"/>
              </a:rPr>
              <a:t>进程</a:t>
            </a:r>
            <a:r>
              <a:rPr lang="en-US" altLang="zh-CN" sz="2000" b="1">
                <a:latin typeface="Times New Roman" pitchFamily="18" charset="0"/>
              </a:rPr>
              <a:t>B</a:t>
            </a:r>
          </a:p>
        </p:txBody>
      </p:sp>
      <p:sp>
        <p:nvSpPr>
          <p:cNvPr id="36870" name="Oval 7"/>
          <p:cNvSpPr>
            <a:spLocks noChangeArrowheads="1"/>
          </p:cNvSpPr>
          <p:nvPr/>
        </p:nvSpPr>
        <p:spPr bwMode="auto">
          <a:xfrm>
            <a:off x="7869238" y="3395663"/>
            <a:ext cx="1116012" cy="828675"/>
          </a:xfrm>
          <a:prstGeom prst="ellipse">
            <a:avLst/>
          </a:prstGeom>
          <a:noFill/>
          <a:ln w="28575">
            <a:solidFill>
              <a:schemeClr val="tx1"/>
            </a:solidFill>
            <a:round/>
            <a:headEnd/>
            <a:tailEnd/>
          </a:ln>
        </p:spPr>
        <p:txBody>
          <a:bodyPr lIns="0" tIns="0" rIns="0" bIns="0"/>
          <a:lstStyle/>
          <a:p>
            <a:pPr>
              <a:lnSpc>
                <a:spcPct val="88000"/>
              </a:lnSpc>
            </a:pPr>
            <a:r>
              <a:rPr lang="zh-CN" altLang="en-US" sz="2000" b="1">
                <a:latin typeface="Times New Roman" pitchFamily="18" charset="0"/>
              </a:rPr>
              <a:t>系统</a:t>
            </a:r>
          </a:p>
          <a:p>
            <a:pPr>
              <a:lnSpc>
                <a:spcPct val="88000"/>
              </a:lnSpc>
            </a:pPr>
            <a:r>
              <a:rPr lang="zh-CN" altLang="en-US" sz="2000" b="1">
                <a:latin typeface="Times New Roman" pitchFamily="18" charset="0"/>
              </a:rPr>
              <a:t>进程</a:t>
            </a:r>
            <a:r>
              <a:rPr lang="en-US" altLang="zh-CN" sz="2000" b="1">
                <a:latin typeface="Times New Roman" pitchFamily="18" charset="0"/>
              </a:rPr>
              <a:t>C</a:t>
            </a:r>
          </a:p>
        </p:txBody>
      </p:sp>
      <p:sp>
        <p:nvSpPr>
          <p:cNvPr id="36871" name="Line 10"/>
          <p:cNvSpPr>
            <a:spLocks noChangeShapeType="1"/>
          </p:cNvSpPr>
          <p:nvPr/>
        </p:nvSpPr>
        <p:spPr bwMode="auto">
          <a:xfrm flipH="1">
            <a:off x="6284913" y="2708275"/>
            <a:ext cx="509587" cy="706438"/>
          </a:xfrm>
          <a:prstGeom prst="line">
            <a:avLst/>
          </a:prstGeom>
          <a:noFill/>
          <a:ln w="28575">
            <a:solidFill>
              <a:schemeClr val="tx1"/>
            </a:solidFill>
            <a:round/>
            <a:headEnd/>
            <a:tailEnd type="triangle" w="med" len="med"/>
          </a:ln>
        </p:spPr>
        <p:txBody>
          <a:bodyPr/>
          <a:lstStyle/>
          <a:p>
            <a:endParaRPr lang="zh-CN" altLang="en-US"/>
          </a:p>
        </p:txBody>
      </p:sp>
      <p:sp>
        <p:nvSpPr>
          <p:cNvPr id="36872" name="Line 11"/>
          <p:cNvSpPr>
            <a:spLocks noChangeShapeType="1"/>
          </p:cNvSpPr>
          <p:nvPr/>
        </p:nvSpPr>
        <p:spPr bwMode="auto">
          <a:xfrm flipH="1">
            <a:off x="5287963" y="4102100"/>
            <a:ext cx="511175" cy="706438"/>
          </a:xfrm>
          <a:prstGeom prst="line">
            <a:avLst/>
          </a:prstGeom>
          <a:noFill/>
          <a:ln w="28575">
            <a:solidFill>
              <a:schemeClr val="tx1"/>
            </a:solidFill>
            <a:round/>
            <a:headEnd/>
            <a:tailEnd type="triangle" w="med" len="med"/>
          </a:ln>
        </p:spPr>
        <p:txBody>
          <a:bodyPr/>
          <a:lstStyle/>
          <a:p>
            <a:endParaRPr lang="zh-CN" altLang="en-US"/>
          </a:p>
        </p:txBody>
      </p:sp>
      <p:sp>
        <p:nvSpPr>
          <p:cNvPr id="36873" name="Line 12"/>
          <p:cNvSpPr>
            <a:spLocks noChangeShapeType="1"/>
          </p:cNvSpPr>
          <p:nvPr/>
        </p:nvSpPr>
        <p:spPr bwMode="auto">
          <a:xfrm>
            <a:off x="7278688" y="2708275"/>
            <a:ext cx="842962" cy="706438"/>
          </a:xfrm>
          <a:prstGeom prst="line">
            <a:avLst/>
          </a:prstGeom>
          <a:noFill/>
          <a:ln w="28575">
            <a:solidFill>
              <a:schemeClr val="tx1"/>
            </a:solidFill>
            <a:round/>
            <a:headEnd/>
            <a:tailEnd type="triangle" w="med" len="med"/>
          </a:ln>
        </p:spPr>
        <p:txBody>
          <a:bodyPr/>
          <a:lstStyle/>
          <a:p>
            <a:endParaRPr lang="zh-CN" altLang="en-US"/>
          </a:p>
        </p:txBody>
      </p:sp>
      <p:sp>
        <p:nvSpPr>
          <p:cNvPr id="36874" name="Line 13"/>
          <p:cNvSpPr>
            <a:spLocks noChangeShapeType="1"/>
          </p:cNvSpPr>
          <p:nvPr/>
        </p:nvSpPr>
        <p:spPr bwMode="auto">
          <a:xfrm>
            <a:off x="6416675" y="4189413"/>
            <a:ext cx="407988" cy="608012"/>
          </a:xfrm>
          <a:prstGeom prst="line">
            <a:avLst/>
          </a:prstGeom>
          <a:noFill/>
          <a:ln w="28575">
            <a:solidFill>
              <a:schemeClr val="tx1"/>
            </a:solidFill>
            <a:round/>
            <a:headEnd/>
            <a:tailEnd type="triangle" w="med" len="med"/>
          </a:ln>
        </p:spPr>
        <p:txBody>
          <a:bodyPr/>
          <a:lstStyle/>
          <a:p>
            <a:endParaRPr lang="zh-CN" altLang="en-US"/>
          </a:p>
        </p:txBody>
      </p:sp>
      <p:sp>
        <p:nvSpPr>
          <p:cNvPr id="36875" name="Rectangle 14"/>
          <p:cNvSpPr>
            <a:spLocks noChangeArrowheads="1"/>
          </p:cNvSpPr>
          <p:nvPr/>
        </p:nvSpPr>
        <p:spPr bwMode="auto">
          <a:xfrm>
            <a:off x="6384925" y="5903913"/>
            <a:ext cx="1624013" cy="311150"/>
          </a:xfrm>
          <a:prstGeom prst="rect">
            <a:avLst/>
          </a:prstGeom>
          <a:noFill/>
          <a:ln w="28575">
            <a:noFill/>
            <a:miter lim="800000"/>
            <a:headEnd/>
            <a:tailEnd/>
          </a:ln>
        </p:spPr>
        <p:txBody>
          <a:bodyPr lIns="0" tIns="0" rIns="0" bIns="0"/>
          <a:lstStyle/>
          <a:p>
            <a:r>
              <a:rPr lang="zh-CN" altLang="en-US" sz="2000" b="1">
                <a:latin typeface="Times New Roman" pitchFamily="18" charset="0"/>
              </a:rPr>
              <a:t>进程家族树</a:t>
            </a:r>
          </a:p>
        </p:txBody>
      </p:sp>
      <p:sp>
        <p:nvSpPr>
          <p:cNvPr id="36876" name="Oval 15"/>
          <p:cNvSpPr>
            <a:spLocks noChangeArrowheads="1"/>
          </p:cNvSpPr>
          <p:nvPr/>
        </p:nvSpPr>
        <p:spPr bwMode="auto">
          <a:xfrm>
            <a:off x="4737100" y="4868863"/>
            <a:ext cx="1135063" cy="777875"/>
          </a:xfrm>
          <a:prstGeom prst="ellipse">
            <a:avLst/>
          </a:prstGeom>
          <a:noFill/>
          <a:ln w="28575">
            <a:solidFill>
              <a:schemeClr val="tx1"/>
            </a:solidFill>
            <a:round/>
            <a:headEnd/>
            <a:tailEnd/>
          </a:ln>
        </p:spPr>
        <p:txBody>
          <a:bodyPr lIns="0" tIns="0" rIns="0" bIns="0"/>
          <a:lstStyle/>
          <a:p>
            <a:pPr>
              <a:lnSpc>
                <a:spcPct val="88000"/>
              </a:lnSpc>
            </a:pPr>
            <a:r>
              <a:rPr lang="zh-CN" altLang="en-US" sz="2000" b="1">
                <a:latin typeface="Times New Roman" pitchFamily="18" charset="0"/>
              </a:rPr>
              <a:t>用户</a:t>
            </a:r>
          </a:p>
          <a:p>
            <a:pPr>
              <a:lnSpc>
                <a:spcPct val="88000"/>
              </a:lnSpc>
            </a:pPr>
            <a:r>
              <a:rPr lang="zh-CN" altLang="en-US" sz="2000" b="1">
                <a:latin typeface="Times New Roman" pitchFamily="18" charset="0"/>
              </a:rPr>
              <a:t>进程</a:t>
            </a:r>
            <a:r>
              <a:rPr lang="en-US" altLang="zh-CN" sz="2000" b="1">
                <a:latin typeface="Times New Roman" pitchFamily="18" charset="0"/>
              </a:rPr>
              <a:t>D</a:t>
            </a:r>
          </a:p>
        </p:txBody>
      </p:sp>
      <p:sp>
        <p:nvSpPr>
          <p:cNvPr id="36877" name="Oval 16"/>
          <p:cNvSpPr>
            <a:spLocks noChangeArrowheads="1"/>
          </p:cNvSpPr>
          <p:nvPr/>
        </p:nvSpPr>
        <p:spPr bwMode="auto">
          <a:xfrm>
            <a:off x="6248400" y="4868863"/>
            <a:ext cx="1135063" cy="777875"/>
          </a:xfrm>
          <a:prstGeom prst="ellipse">
            <a:avLst/>
          </a:prstGeom>
          <a:noFill/>
          <a:ln w="28575">
            <a:solidFill>
              <a:schemeClr val="tx1"/>
            </a:solidFill>
            <a:round/>
            <a:headEnd/>
            <a:tailEnd/>
          </a:ln>
        </p:spPr>
        <p:txBody>
          <a:bodyPr lIns="0" tIns="0" rIns="0" bIns="0"/>
          <a:lstStyle/>
          <a:p>
            <a:pPr>
              <a:lnSpc>
                <a:spcPct val="88000"/>
              </a:lnSpc>
            </a:pPr>
            <a:r>
              <a:rPr lang="zh-CN" altLang="en-US" sz="2000" b="1">
                <a:latin typeface="Times New Roman" pitchFamily="18" charset="0"/>
              </a:rPr>
              <a:t>用户</a:t>
            </a:r>
          </a:p>
          <a:p>
            <a:pPr>
              <a:lnSpc>
                <a:spcPct val="88000"/>
              </a:lnSpc>
            </a:pPr>
            <a:r>
              <a:rPr lang="zh-CN" altLang="en-US" sz="2000" b="1">
                <a:latin typeface="Times New Roman" pitchFamily="18" charset="0"/>
              </a:rPr>
              <a:t>进程</a:t>
            </a:r>
            <a:r>
              <a:rPr lang="en-US" altLang="zh-CN" sz="2000" b="1">
                <a:latin typeface="Times New Roman" pitchFamily="18" charset="0"/>
              </a:rPr>
              <a:t>E</a:t>
            </a:r>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7150" y="115888"/>
            <a:ext cx="8420100" cy="1143000"/>
          </a:xfrm>
        </p:spPr>
        <p:txBody>
          <a:bodyPr/>
          <a:lstStyle/>
          <a:p>
            <a:r>
              <a:rPr lang="zh-CN" altLang="en-US" smtClean="0">
                <a:solidFill>
                  <a:schemeClr val="tx1"/>
                </a:solidFill>
                <a:latin typeface="Times New Roman" pitchFamily="18" charset="0"/>
                <a:ea typeface="华文彩云" pitchFamily="2" charset="-122"/>
                <a:hlinkClick r:id="rId2" action="ppaction://hlinksldjump"/>
              </a:rPr>
              <a:t>进程控制</a:t>
            </a:r>
            <a:endParaRPr lang="zh-CN" altLang="en-US" smtClean="0">
              <a:solidFill>
                <a:schemeClr val="tx1"/>
              </a:solidFill>
              <a:latin typeface="Times New Roman" pitchFamily="18" charset="0"/>
              <a:ea typeface="华文彩云" pitchFamily="2" charset="-122"/>
            </a:endParaRPr>
          </a:p>
        </p:txBody>
      </p:sp>
      <p:sp>
        <p:nvSpPr>
          <p:cNvPr id="37891" name="AutoShape 3"/>
          <p:cNvSpPr>
            <a:spLocks noGrp="1" noChangeArrowheads="1"/>
          </p:cNvSpPr>
          <p:nvPr>
            <p:ph type="body" sz="half" idx="1"/>
          </p:nvPr>
        </p:nvSpPr>
        <p:spPr>
          <a:xfrm>
            <a:off x="560388" y="1125538"/>
            <a:ext cx="4133850" cy="6156325"/>
          </a:xfrm>
          <a:prstGeom prst="cloudCallout">
            <a:avLst>
              <a:gd name="adj1" fmla="val -38171"/>
              <a:gd name="adj2" fmla="val 73815"/>
            </a:avLst>
          </a:prstGeom>
        </p:spPr>
        <p:txBody>
          <a:bodyPr>
            <a:spAutoFit/>
          </a:bodyPr>
          <a:lstStyle/>
          <a:p>
            <a:r>
              <a:rPr lang="zh-CN" altLang="en-US" sz="2400" b="1" smtClean="0">
                <a:latin typeface="宋体" pitchFamily="2" charset="-122"/>
              </a:rPr>
              <a:t>进程控制原语</a:t>
            </a:r>
            <a:r>
              <a:rPr lang="zh-CN" altLang="en-US" sz="2400" b="1" smtClean="0"/>
              <a:t> </a:t>
            </a:r>
          </a:p>
          <a:p>
            <a:pPr lvl="1"/>
            <a:r>
              <a:rPr lang="zh-CN" altLang="en-US" sz="2500" b="1" smtClean="0">
                <a:solidFill>
                  <a:srgbClr val="FFFF00"/>
                </a:solidFill>
                <a:latin typeface="宋体" pitchFamily="2" charset="-122"/>
              </a:rPr>
              <a:t>创建原语</a:t>
            </a:r>
            <a:r>
              <a:rPr lang="zh-CN" altLang="en-US" sz="2500" b="1" smtClean="0"/>
              <a:t> </a:t>
            </a:r>
          </a:p>
          <a:p>
            <a:pPr lvl="1"/>
            <a:r>
              <a:rPr lang="zh-CN" altLang="en-US" sz="2500" b="1" smtClean="0">
                <a:latin typeface="宋体" pitchFamily="2" charset="-122"/>
              </a:rPr>
              <a:t>撤销原语</a:t>
            </a:r>
            <a:r>
              <a:rPr lang="zh-CN" altLang="en-US" sz="2500" b="1" smtClean="0"/>
              <a:t> </a:t>
            </a:r>
          </a:p>
          <a:p>
            <a:pPr lvl="1"/>
            <a:r>
              <a:rPr lang="zh-CN" altLang="en-US" sz="2500" b="1" smtClean="0">
                <a:latin typeface="宋体" pitchFamily="2" charset="-122"/>
              </a:rPr>
              <a:t>阻塞原语</a:t>
            </a:r>
            <a:r>
              <a:rPr lang="zh-CN" altLang="en-US" sz="2500" b="1" smtClean="0"/>
              <a:t> </a:t>
            </a:r>
          </a:p>
          <a:p>
            <a:pPr lvl="1"/>
            <a:r>
              <a:rPr lang="zh-CN" altLang="en-US" sz="2500" b="1" smtClean="0">
                <a:latin typeface="宋体" pitchFamily="2" charset="-122"/>
              </a:rPr>
              <a:t>唤醒原语</a:t>
            </a:r>
            <a:r>
              <a:rPr lang="zh-CN" altLang="en-US" sz="2500" b="1" smtClean="0"/>
              <a:t> </a:t>
            </a:r>
          </a:p>
          <a:p>
            <a:pPr lvl="1"/>
            <a:r>
              <a:rPr lang="zh-CN" altLang="en-US" sz="2500" b="1" smtClean="0"/>
              <a:t>挂起原语</a:t>
            </a:r>
          </a:p>
          <a:p>
            <a:pPr lvl="1"/>
            <a:r>
              <a:rPr lang="zh-CN" altLang="en-US" sz="2500" b="1" smtClean="0"/>
              <a:t>激活原语</a:t>
            </a:r>
          </a:p>
          <a:p>
            <a:r>
              <a:rPr lang="zh-CN" altLang="en-US" sz="2400" b="1" smtClean="0">
                <a:latin typeface="Arial" charset="0"/>
                <a:hlinkClick r:id="rId3" action="ppaction://hlinksldjump"/>
              </a:rPr>
              <a:t>控制原语与进程状态的转换</a:t>
            </a:r>
            <a:endParaRPr lang="zh-CN" altLang="en-US" sz="2400" b="1" smtClean="0">
              <a:latin typeface="Arial" charset="0"/>
            </a:endParaRPr>
          </a:p>
        </p:txBody>
      </p:sp>
      <p:sp>
        <p:nvSpPr>
          <p:cNvPr id="37892" name="Text Box 21"/>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sp>
        <p:nvSpPr>
          <p:cNvPr id="305204" name="AutoShape 52"/>
          <p:cNvSpPr>
            <a:spLocks noChangeArrowheads="1"/>
          </p:cNvSpPr>
          <p:nvPr/>
        </p:nvSpPr>
        <p:spPr bwMode="auto">
          <a:xfrm>
            <a:off x="4737100" y="1844675"/>
            <a:ext cx="3527425" cy="2520950"/>
          </a:xfrm>
          <a:prstGeom prst="wedgeRectCallout">
            <a:avLst>
              <a:gd name="adj1" fmla="val -88255"/>
              <a:gd name="adj2" fmla="val -11963"/>
            </a:avLst>
          </a:prstGeom>
          <a:solidFill>
            <a:schemeClr val="bg1"/>
          </a:solidFill>
          <a:ln w="9525">
            <a:solidFill>
              <a:schemeClr val="tx1"/>
            </a:solidFill>
            <a:miter lim="800000"/>
            <a:headEnd/>
            <a:tailEnd/>
          </a:ln>
        </p:spPr>
        <p:txBody>
          <a:bodyPr/>
          <a:lstStyle/>
          <a:p>
            <a:pPr algn="l">
              <a:lnSpc>
                <a:spcPct val="120000"/>
              </a:lnSpc>
              <a:spcAft>
                <a:spcPct val="40000"/>
              </a:spcAft>
            </a:pPr>
            <a:r>
              <a:rPr lang="zh-CN" altLang="en-US" b="1"/>
              <a:t>引起创建进程的事件</a:t>
            </a:r>
            <a:r>
              <a:rPr lang="zh-CN" altLang="en-US"/>
              <a:t>：</a:t>
            </a:r>
          </a:p>
          <a:p>
            <a:pPr algn="l">
              <a:lnSpc>
                <a:spcPct val="120000"/>
              </a:lnSpc>
              <a:buSzPct val="70000"/>
              <a:buFont typeface="Wingdings" pitchFamily="2" charset="2"/>
              <a:buChar char="n"/>
            </a:pPr>
            <a:r>
              <a:rPr lang="zh-CN" altLang="en-US"/>
              <a:t>  </a:t>
            </a:r>
            <a:r>
              <a:rPr lang="zh-CN" altLang="en-US" b="1"/>
              <a:t>用户登录；</a:t>
            </a:r>
          </a:p>
          <a:p>
            <a:pPr algn="l">
              <a:lnSpc>
                <a:spcPct val="120000"/>
              </a:lnSpc>
              <a:buSzPct val="70000"/>
              <a:buFont typeface="Wingdings" pitchFamily="2" charset="2"/>
              <a:buChar char="n"/>
            </a:pPr>
            <a:r>
              <a:rPr lang="zh-CN" altLang="en-US" b="1"/>
              <a:t>  作业调度；</a:t>
            </a:r>
          </a:p>
          <a:p>
            <a:pPr algn="l">
              <a:lnSpc>
                <a:spcPct val="120000"/>
              </a:lnSpc>
              <a:buSzPct val="70000"/>
              <a:buFont typeface="Wingdings" pitchFamily="2" charset="2"/>
              <a:buChar char="n"/>
            </a:pPr>
            <a:r>
              <a:rPr lang="zh-CN" altLang="en-US" b="1"/>
              <a:t>  提供服务；</a:t>
            </a:r>
          </a:p>
          <a:p>
            <a:pPr algn="l">
              <a:lnSpc>
                <a:spcPct val="120000"/>
              </a:lnSpc>
              <a:buSzPct val="70000"/>
              <a:buFont typeface="Wingdings" pitchFamily="2" charset="2"/>
              <a:buChar char="n"/>
            </a:pPr>
            <a:r>
              <a:rPr lang="zh-CN" altLang="en-US" b="1"/>
              <a:t>  应用请求。</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5204"/>
                                        </p:tgtEl>
                                        <p:attrNameLst>
                                          <p:attrName>style.visibility</p:attrName>
                                        </p:attrNameLst>
                                      </p:cBhvr>
                                      <p:to>
                                        <p:strVal val="visible"/>
                                      </p:to>
                                    </p:set>
                                  </p:childTnLst>
                                  <p:subTnLst>
                                    <p:set>
                                      <p:cBhvr override="childStyle">
                                        <p:cTn dur="1" fill="hold" display="0" masterRel="nextClick" afterEffect="1"/>
                                        <p:tgtEl>
                                          <p:spTgt spid="30520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20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57150" y="115888"/>
            <a:ext cx="8420100" cy="1143000"/>
          </a:xfrm>
        </p:spPr>
        <p:txBody>
          <a:bodyPr/>
          <a:lstStyle/>
          <a:p>
            <a:r>
              <a:rPr lang="zh-CN" altLang="en-US" smtClean="0">
                <a:solidFill>
                  <a:schemeClr val="tx1"/>
                </a:solidFill>
                <a:latin typeface="Times New Roman" pitchFamily="18" charset="0"/>
                <a:ea typeface="华文彩云" pitchFamily="2" charset="-122"/>
                <a:hlinkClick r:id="rId3" action="ppaction://hlinksldjump"/>
              </a:rPr>
              <a:t>进程控制</a:t>
            </a:r>
            <a:endParaRPr lang="zh-CN" altLang="en-US" smtClean="0">
              <a:solidFill>
                <a:schemeClr val="tx1"/>
              </a:solidFill>
              <a:latin typeface="Times New Roman" pitchFamily="18" charset="0"/>
              <a:ea typeface="华文彩云" pitchFamily="2" charset="-122"/>
            </a:endParaRPr>
          </a:p>
        </p:txBody>
      </p:sp>
      <p:sp>
        <p:nvSpPr>
          <p:cNvPr id="7172" name="AutoShape 3"/>
          <p:cNvSpPr>
            <a:spLocks noGrp="1" noChangeArrowheads="1"/>
          </p:cNvSpPr>
          <p:nvPr>
            <p:ph type="body" sz="half" idx="1"/>
          </p:nvPr>
        </p:nvSpPr>
        <p:spPr>
          <a:xfrm>
            <a:off x="560388" y="1125538"/>
            <a:ext cx="4133850" cy="6156325"/>
          </a:xfrm>
          <a:prstGeom prst="cloudCallout">
            <a:avLst>
              <a:gd name="adj1" fmla="val -38171"/>
              <a:gd name="adj2" fmla="val 73815"/>
            </a:avLst>
          </a:prstGeom>
        </p:spPr>
        <p:txBody>
          <a:bodyPr>
            <a:spAutoFit/>
          </a:bodyPr>
          <a:lstStyle/>
          <a:p>
            <a:r>
              <a:rPr lang="zh-CN" altLang="en-US" sz="2400" b="1" smtClean="0">
                <a:latin typeface="宋体" pitchFamily="2" charset="-122"/>
              </a:rPr>
              <a:t>进程控制原语</a:t>
            </a:r>
            <a:r>
              <a:rPr lang="zh-CN" altLang="en-US" sz="2400" b="1" smtClean="0"/>
              <a:t> </a:t>
            </a:r>
          </a:p>
          <a:p>
            <a:pPr lvl="1"/>
            <a:r>
              <a:rPr lang="zh-CN" altLang="en-US" sz="2500" b="1" smtClean="0">
                <a:solidFill>
                  <a:srgbClr val="FFFF00"/>
                </a:solidFill>
                <a:latin typeface="宋体" pitchFamily="2" charset="-122"/>
              </a:rPr>
              <a:t>创建原语</a:t>
            </a:r>
            <a:r>
              <a:rPr lang="zh-CN" altLang="en-US" sz="2500" b="1" smtClean="0"/>
              <a:t> </a:t>
            </a:r>
          </a:p>
          <a:p>
            <a:pPr lvl="1"/>
            <a:r>
              <a:rPr lang="zh-CN" altLang="en-US" sz="2500" b="1" smtClean="0">
                <a:latin typeface="宋体" pitchFamily="2" charset="-122"/>
              </a:rPr>
              <a:t>撤销原语</a:t>
            </a:r>
            <a:r>
              <a:rPr lang="zh-CN" altLang="en-US" sz="2500" b="1" smtClean="0"/>
              <a:t> </a:t>
            </a:r>
          </a:p>
          <a:p>
            <a:pPr lvl="1"/>
            <a:r>
              <a:rPr lang="zh-CN" altLang="en-US" sz="2500" b="1" smtClean="0">
                <a:latin typeface="宋体" pitchFamily="2" charset="-122"/>
              </a:rPr>
              <a:t>阻塞原语</a:t>
            </a:r>
            <a:r>
              <a:rPr lang="zh-CN" altLang="en-US" sz="2500" b="1" smtClean="0"/>
              <a:t> </a:t>
            </a:r>
          </a:p>
          <a:p>
            <a:pPr lvl="1"/>
            <a:r>
              <a:rPr lang="zh-CN" altLang="en-US" sz="2500" b="1" smtClean="0">
                <a:latin typeface="宋体" pitchFamily="2" charset="-122"/>
              </a:rPr>
              <a:t>唤醒原语</a:t>
            </a:r>
            <a:r>
              <a:rPr lang="zh-CN" altLang="en-US" sz="2500" b="1" smtClean="0"/>
              <a:t> </a:t>
            </a:r>
          </a:p>
          <a:p>
            <a:pPr lvl="1"/>
            <a:r>
              <a:rPr lang="zh-CN" altLang="en-US" sz="2500" b="1" smtClean="0"/>
              <a:t>挂起原语</a:t>
            </a:r>
          </a:p>
          <a:p>
            <a:pPr lvl="1"/>
            <a:r>
              <a:rPr lang="zh-CN" altLang="en-US" sz="2500" b="1" smtClean="0"/>
              <a:t>激活原语</a:t>
            </a:r>
          </a:p>
          <a:p>
            <a:r>
              <a:rPr lang="zh-CN" altLang="en-US" sz="2400" b="1" smtClean="0">
                <a:latin typeface="Arial" charset="0"/>
                <a:hlinkClick r:id="rId4" action="ppaction://hlinksldjump"/>
              </a:rPr>
              <a:t>控制原语与进程状态的转换</a:t>
            </a:r>
            <a:endParaRPr lang="zh-CN" altLang="en-US" sz="2400" b="1" smtClean="0">
              <a:latin typeface="Arial" charset="0"/>
            </a:endParaRPr>
          </a:p>
        </p:txBody>
      </p:sp>
      <p:sp>
        <p:nvSpPr>
          <p:cNvPr id="7173" name="Text Box 21"/>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grpSp>
        <p:nvGrpSpPr>
          <p:cNvPr id="7174" name="组合 8"/>
          <p:cNvGrpSpPr>
            <a:grpSpLocks/>
          </p:cNvGrpSpPr>
          <p:nvPr/>
        </p:nvGrpSpPr>
        <p:grpSpPr bwMode="auto">
          <a:xfrm>
            <a:off x="4160838" y="1414463"/>
            <a:ext cx="7540625" cy="5327650"/>
            <a:chOff x="4241800" y="909638"/>
            <a:chExt cx="7540625" cy="5327674"/>
          </a:xfrm>
        </p:grpSpPr>
        <p:grpSp>
          <p:nvGrpSpPr>
            <p:cNvPr id="3" name="Group 48"/>
            <p:cNvGrpSpPr>
              <a:grpSpLocks/>
            </p:cNvGrpSpPr>
            <p:nvPr/>
          </p:nvGrpSpPr>
          <p:grpSpPr bwMode="auto">
            <a:xfrm>
              <a:off x="4448175" y="909638"/>
              <a:ext cx="5327650" cy="5300662"/>
              <a:chOff x="2712" y="845"/>
              <a:chExt cx="3356" cy="3339"/>
            </a:xfrm>
            <a:solidFill>
              <a:schemeClr val="tx1">
                <a:lumMod val="85000"/>
              </a:schemeClr>
            </a:solidFill>
          </p:grpSpPr>
          <p:sp>
            <p:nvSpPr>
              <p:cNvPr id="28679" name="AutoShape 40"/>
              <p:cNvSpPr>
                <a:spLocks noChangeArrowheads="1"/>
              </p:cNvSpPr>
              <p:nvPr/>
            </p:nvSpPr>
            <p:spPr bwMode="auto">
              <a:xfrm>
                <a:off x="2712" y="845"/>
                <a:ext cx="3356" cy="3339"/>
              </a:xfrm>
              <a:prstGeom prst="wedgeRoundRectCallout">
                <a:avLst>
                  <a:gd name="adj1" fmla="val -68953"/>
                  <a:gd name="adj2" fmla="val -24011"/>
                  <a:gd name="adj3" fmla="val 16667"/>
                </a:avLst>
              </a:prstGeom>
              <a:grpFill/>
              <a:ln w="9525">
                <a:solidFill>
                  <a:schemeClr val="tx1"/>
                </a:solidFill>
                <a:miter lim="800000"/>
                <a:headEnd/>
                <a:tailEnd/>
              </a:ln>
            </p:spPr>
            <p:txBody>
              <a:bodyPr/>
              <a:lstStyle/>
              <a:p>
                <a:pPr>
                  <a:defRPr/>
                </a:pPr>
                <a:endParaRPr lang="zh-CN" altLang="en-US"/>
              </a:p>
            </p:txBody>
          </p:sp>
        </p:grpSp>
        <p:graphicFrame>
          <p:nvGraphicFramePr>
            <p:cNvPr id="7170" name="Object 47"/>
            <p:cNvGraphicFramePr>
              <a:graphicFrameLocks noChangeAspect="1"/>
            </p:cNvGraphicFramePr>
            <p:nvPr/>
          </p:nvGraphicFramePr>
          <p:xfrm>
            <a:off x="4241800" y="968400"/>
            <a:ext cx="7540625" cy="5268912"/>
          </p:xfrm>
          <a:graphic>
            <a:graphicData uri="http://schemas.openxmlformats.org/presentationml/2006/ole">
              <mc:AlternateContent xmlns:mc="http://schemas.openxmlformats.org/markup-compatibility/2006">
                <mc:Choice xmlns:v="urn:schemas-microsoft-com:vml" Requires="v">
                  <p:oleObj spid="_x0000_s7172" name="文档" r:id="rId5" imgW="5385807" imgH="3763667" progId="Word.Document.8">
                    <p:embed/>
                  </p:oleObj>
                </mc:Choice>
                <mc:Fallback>
                  <p:oleObj name="文档" r:id="rId5" imgW="5385807" imgH="3763667" progId="Word.Document.8">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1800" y="968400"/>
                          <a:ext cx="7540625" cy="5268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7150" y="341313"/>
            <a:ext cx="8420100" cy="1143000"/>
          </a:xfrm>
        </p:spPr>
        <p:txBody>
          <a:bodyPr/>
          <a:lstStyle/>
          <a:p>
            <a:r>
              <a:rPr lang="zh-CN" altLang="en-US" smtClean="0">
                <a:solidFill>
                  <a:schemeClr val="tx1"/>
                </a:solidFill>
                <a:latin typeface="Times New Roman" pitchFamily="18" charset="0"/>
                <a:ea typeface="华文彩云" pitchFamily="2" charset="-122"/>
                <a:hlinkClick r:id="rId2" action="ppaction://hlinksldjump"/>
              </a:rPr>
              <a:t>进程控制</a:t>
            </a:r>
            <a:endParaRPr lang="zh-CN" altLang="en-US" smtClean="0">
              <a:solidFill>
                <a:schemeClr val="tx1"/>
              </a:solidFill>
              <a:latin typeface="Times New Roman" pitchFamily="18" charset="0"/>
              <a:ea typeface="华文彩云" pitchFamily="2" charset="-122"/>
            </a:endParaRPr>
          </a:p>
        </p:txBody>
      </p:sp>
      <p:sp>
        <p:nvSpPr>
          <p:cNvPr id="38915" name="AutoShape 3"/>
          <p:cNvSpPr>
            <a:spLocks noGrp="1" noChangeArrowheads="1"/>
          </p:cNvSpPr>
          <p:nvPr>
            <p:ph type="body" sz="half" idx="1"/>
          </p:nvPr>
        </p:nvSpPr>
        <p:spPr>
          <a:xfrm>
            <a:off x="604838" y="1125538"/>
            <a:ext cx="4133850" cy="6156325"/>
          </a:xfrm>
          <a:prstGeom prst="cloudCallout">
            <a:avLst>
              <a:gd name="adj1" fmla="val -38171"/>
              <a:gd name="adj2" fmla="val 73815"/>
            </a:avLst>
          </a:prstGeom>
        </p:spPr>
        <p:txBody>
          <a:bodyPr>
            <a:spAutoFit/>
          </a:bodyPr>
          <a:lstStyle/>
          <a:p>
            <a:r>
              <a:rPr lang="zh-CN" altLang="en-US" sz="2400" b="1" smtClean="0">
                <a:latin typeface="宋体" pitchFamily="2" charset="-122"/>
              </a:rPr>
              <a:t>进程控制原语</a:t>
            </a:r>
            <a:r>
              <a:rPr lang="zh-CN" altLang="en-US" sz="2400" b="1" smtClean="0"/>
              <a:t> </a:t>
            </a:r>
          </a:p>
          <a:p>
            <a:pPr lvl="1"/>
            <a:r>
              <a:rPr lang="zh-CN" altLang="en-US" sz="2500" b="1" smtClean="0">
                <a:latin typeface="宋体" pitchFamily="2" charset="-122"/>
              </a:rPr>
              <a:t>创建原语</a:t>
            </a:r>
            <a:r>
              <a:rPr lang="zh-CN" altLang="en-US" sz="2500" b="1" smtClean="0"/>
              <a:t> </a:t>
            </a:r>
          </a:p>
          <a:p>
            <a:pPr lvl="1"/>
            <a:r>
              <a:rPr lang="zh-CN" altLang="en-US" sz="2500" b="1" smtClean="0">
                <a:solidFill>
                  <a:srgbClr val="FFFF00"/>
                </a:solidFill>
                <a:latin typeface="宋体" pitchFamily="2" charset="-122"/>
              </a:rPr>
              <a:t>撤销原语</a:t>
            </a:r>
            <a:r>
              <a:rPr lang="zh-CN" altLang="en-US" sz="2500" b="1" smtClean="0">
                <a:solidFill>
                  <a:srgbClr val="FFFF00"/>
                </a:solidFill>
              </a:rPr>
              <a:t> </a:t>
            </a:r>
          </a:p>
          <a:p>
            <a:pPr lvl="1"/>
            <a:r>
              <a:rPr lang="zh-CN" altLang="en-US" sz="2500" b="1" smtClean="0">
                <a:latin typeface="宋体" pitchFamily="2" charset="-122"/>
              </a:rPr>
              <a:t>阻塞原语</a:t>
            </a:r>
            <a:r>
              <a:rPr lang="zh-CN" altLang="en-US" sz="2500" b="1" smtClean="0"/>
              <a:t> </a:t>
            </a:r>
          </a:p>
          <a:p>
            <a:pPr lvl="1"/>
            <a:r>
              <a:rPr lang="zh-CN" altLang="en-US" sz="2500" b="1" smtClean="0">
                <a:latin typeface="宋体" pitchFamily="2" charset="-122"/>
              </a:rPr>
              <a:t>唤醒原语</a:t>
            </a:r>
            <a:r>
              <a:rPr lang="zh-CN" altLang="en-US" sz="2500" b="1" smtClean="0"/>
              <a:t> </a:t>
            </a:r>
          </a:p>
          <a:p>
            <a:pPr lvl="1"/>
            <a:r>
              <a:rPr lang="zh-CN" altLang="en-US" sz="2500" b="1" smtClean="0"/>
              <a:t>挂起原语</a:t>
            </a:r>
          </a:p>
          <a:p>
            <a:pPr lvl="1"/>
            <a:r>
              <a:rPr lang="zh-CN" altLang="en-US" sz="2500" b="1" smtClean="0"/>
              <a:t>激活原语</a:t>
            </a:r>
          </a:p>
          <a:p>
            <a:r>
              <a:rPr lang="zh-CN" altLang="en-US" sz="2400" b="1" smtClean="0">
                <a:latin typeface="Arial" charset="0"/>
                <a:hlinkClick r:id="rId3" action="ppaction://hlinksldjump"/>
              </a:rPr>
              <a:t>控制原语与进程状态的转换</a:t>
            </a:r>
            <a:endParaRPr lang="zh-CN" altLang="en-US" sz="2400" b="1" smtClean="0">
              <a:latin typeface="Arial" charset="0"/>
            </a:endParaRPr>
          </a:p>
        </p:txBody>
      </p:sp>
      <p:sp>
        <p:nvSpPr>
          <p:cNvPr id="38916" name="Text Box 4"/>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sp>
        <p:nvSpPr>
          <p:cNvPr id="497674" name="AutoShape 10"/>
          <p:cNvSpPr>
            <a:spLocks noChangeArrowheads="1"/>
          </p:cNvSpPr>
          <p:nvPr/>
        </p:nvSpPr>
        <p:spPr bwMode="auto">
          <a:xfrm>
            <a:off x="4738688" y="2457450"/>
            <a:ext cx="3527425" cy="2087563"/>
          </a:xfrm>
          <a:prstGeom prst="wedgeRectCallout">
            <a:avLst>
              <a:gd name="adj1" fmla="val -87806"/>
              <a:gd name="adj2" fmla="val -12509"/>
            </a:avLst>
          </a:prstGeom>
          <a:solidFill>
            <a:schemeClr val="bg1"/>
          </a:solidFill>
          <a:ln w="9525">
            <a:solidFill>
              <a:schemeClr val="tx1"/>
            </a:solidFill>
            <a:miter lim="800000"/>
            <a:headEnd/>
            <a:tailEnd/>
          </a:ln>
        </p:spPr>
        <p:txBody>
          <a:bodyPr/>
          <a:lstStyle/>
          <a:p>
            <a:pPr algn="l">
              <a:lnSpc>
                <a:spcPct val="120000"/>
              </a:lnSpc>
              <a:spcAft>
                <a:spcPct val="40000"/>
              </a:spcAft>
            </a:pPr>
            <a:r>
              <a:rPr lang="zh-CN" altLang="en-US" b="1"/>
              <a:t>引起进程终止的事件</a:t>
            </a:r>
            <a:r>
              <a:rPr lang="zh-CN" altLang="en-US"/>
              <a:t>：</a:t>
            </a:r>
          </a:p>
          <a:p>
            <a:pPr algn="l">
              <a:lnSpc>
                <a:spcPct val="120000"/>
              </a:lnSpc>
              <a:buSzPct val="70000"/>
              <a:buFont typeface="Wingdings" pitchFamily="2" charset="2"/>
              <a:buChar char="n"/>
            </a:pPr>
            <a:r>
              <a:rPr lang="zh-CN" altLang="en-US"/>
              <a:t>  </a:t>
            </a:r>
            <a:r>
              <a:rPr lang="zh-CN" altLang="en-US" b="1"/>
              <a:t>正常结束；</a:t>
            </a:r>
          </a:p>
          <a:p>
            <a:pPr algn="l">
              <a:lnSpc>
                <a:spcPct val="120000"/>
              </a:lnSpc>
              <a:buSzPct val="70000"/>
              <a:buFont typeface="Wingdings" pitchFamily="2" charset="2"/>
              <a:buChar char="n"/>
            </a:pPr>
            <a:r>
              <a:rPr lang="zh-CN" altLang="en-US" b="1"/>
              <a:t>  异常结束；</a:t>
            </a:r>
          </a:p>
          <a:p>
            <a:pPr algn="l">
              <a:lnSpc>
                <a:spcPct val="120000"/>
              </a:lnSpc>
              <a:buSzPct val="70000"/>
              <a:buFont typeface="Wingdings" pitchFamily="2" charset="2"/>
              <a:buChar char="n"/>
            </a:pPr>
            <a:r>
              <a:rPr lang="zh-CN" altLang="en-US" b="1"/>
              <a:t>  外界干预。</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7674"/>
                                        </p:tgtEl>
                                        <p:attrNameLst>
                                          <p:attrName>style.visibility</p:attrName>
                                        </p:attrNameLst>
                                      </p:cBhvr>
                                      <p:to>
                                        <p:strVal val="visible"/>
                                      </p:to>
                                    </p:set>
                                  </p:childTnLst>
                                  <p:subTnLst>
                                    <p:set>
                                      <p:cBhvr override="childStyle">
                                        <p:cTn dur="1" fill="hold" display="0" masterRel="nextClick" afterEffect="1"/>
                                        <p:tgtEl>
                                          <p:spTgt spid="4976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7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kumimoji="1" lang="zh-CN" altLang="en-US" smtClean="0">
                <a:solidFill>
                  <a:schemeClr val="tx1"/>
                </a:solidFill>
                <a:ea typeface="华文彩云" pitchFamily="2" charset="-122"/>
              </a:rPr>
              <a:t>前趋图</a:t>
            </a:r>
            <a:r>
              <a:rPr kumimoji="1" lang="en-US" altLang="zh-CN" smtClean="0"/>
              <a:t>(Precedence Graph)</a:t>
            </a:r>
            <a:endParaRPr kumimoji="1" lang="zh-CN" altLang="en-US" smtClean="0"/>
          </a:p>
        </p:txBody>
      </p:sp>
      <p:sp>
        <p:nvSpPr>
          <p:cNvPr id="19459" name="Rectangle 3"/>
          <p:cNvSpPr>
            <a:spLocks noGrp="1" noChangeArrowheads="1"/>
          </p:cNvSpPr>
          <p:nvPr>
            <p:ph type="body" idx="1"/>
          </p:nvPr>
        </p:nvSpPr>
        <p:spPr>
          <a:xfrm>
            <a:off x="493713" y="1981200"/>
            <a:ext cx="8420100" cy="4876800"/>
          </a:xfrm>
        </p:spPr>
        <p:txBody>
          <a:bodyPr/>
          <a:lstStyle/>
          <a:p>
            <a:pPr>
              <a:lnSpc>
                <a:spcPct val="120000"/>
              </a:lnSpc>
              <a:spcBef>
                <a:spcPct val="0"/>
              </a:spcBef>
              <a:buFont typeface="Wingdings" pitchFamily="2" charset="2"/>
              <a:buNone/>
            </a:pPr>
            <a:r>
              <a:rPr kumimoji="1" lang="zh-CN" altLang="en-US" sz="2400" b="1" smtClean="0"/>
              <a:t>		前趋图是一个有向无循环图，用于描述进程之间执行的前后关系。图中的每个结点可用于描述一个程序段或进程，结点间的有向边则用于表示两个结点之间存在的偏序</a:t>
            </a:r>
            <a:r>
              <a:rPr kumimoji="1" lang="en-US" altLang="zh-CN" sz="2400" b="1" smtClean="0"/>
              <a:t>(Partial Order)</a:t>
            </a:r>
            <a:r>
              <a:rPr kumimoji="1" lang="zh-CN" altLang="en-US" sz="2400" b="1" smtClean="0"/>
              <a:t>或前趋关系</a:t>
            </a:r>
            <a:r>
              <a:rPr kumimoji="1" lang="en-US" altLang="zh-CN" sz="2400" b="1" smtClean="0"/>
              <a:t>(Precedence Relation)“→”</a:t>
            </a:r>
            <a:r>
              <a:rPr kumimoji="1" lang="zh-CN" altLang="en-US" sz="2400" b="1" smtClean="0"/>
              <a:t>。</a:t>
            </a:r>
          </a:p>
          <a:p>
            <a:pPr>
              <a:lnSpc>
                <a:spcPct val="120000"/>
              </a:lnSpc>
              <a:spcBef>
                <a:spcPct val="0"/>
              </a:spcBef>
              <a:buFont typeface="Wingdings" pitchFamily="2" charset="2"/>
              <a:buNone/>
            </a:pPr>
            <a:r>
              <a:rPr kumimoji="1" lang="zh-CN" altLang="en-US" sz="2400" b="1" smtClean="0"/>
              <a:t>	      </a:t>
            </a:r>
            <a:r>
              <a:rPr kumimoji="1" lang="en-US" altLang="zh-CN" sz="2400" b="1" smtClean="0"/>
              <a:t>→={(Pi, Pj)|Pi </a:t>
            </a:r>
            <a:r>
              <a:rPr kumimoji="1" lang="zh-CN" altLang="en-US" sz="2400" b="1" smtClean="0"/>
              <a:t>必须在</a:t>
            </a:r>
            <a:r>
              <a:rPr kumimoji="1" lang="en-US" altLang="zh-CN" sz="2400" b="1" smtClean="0"/>
              <a:t>Pj</a:t>
            </a:r>
            <a:r>
              <a:rPr kumimoji="1" lang="zh-CN" altLang="en-US" sz="2400" b="1" smtClean="0"/>
              <a:t>开始执行之前完成</a:t>
            </a:r>
            <a:r>
              <a:rPr kumimoji="1" lang="en-US" altLang="zh-CN" sz="2400" b="1" smtClean="0"/>
              <a:t>}, </a:t>
            </a:r>
            <a:r>
              <a:rPr kumimoji="1" lang="zh-CN" altLang="en-US" sz="2400" b="1" smtClean="0"/>
              <a:t>如果</a:t>
            </a:r>
            <a:r>
              <a:rPr kumimoji="1" lang="en-US" altLang="zh-CN" sz="2400" b="1" smtClean="0"/>
              <a:t>(Pi, Pj)∈→,</a:t>
            </a:r>
            <a:r>
              <a:rPr kumimoji="1" lang="zh-CN" altLang="en-US" sz="2400" b="1" smtClean="0"/>
              <a:t>可写成</a:t>
            </a:r>
            <a:r>
              <a:rPr kumimoji="1" lang="en-US" altLang="zh-CN" sz="2400" b="1" smtClean="0"/>
              <a:t>Pi→Pj</a:t>
            </a:r>
            <a:r>
              <a:rPr kumimoji="1" lang="zh-CN" altLang="en-US" sz="2400" b="1" smtClean="0"/>
              <a:t>，称</a:t>
            </a:r>
            <a:r>
              <a:rPr kumimoji="1" lang="en-US" altLang="zh-CN" sz="2400" b="1" smtClean="0"/>
              <a:t>Pi</a:t>
            </a:r>
            <a:r>
              <a:rPr kumimoji="1" lang="zh-CN" altLang="en-US" sz="2400" b="1" smtClean="0"/>
              <a:t>是</a:t>
            </a:r>
            <a:r>
              <a:rPr kumimoji="1" lang="en-US" altLang="zh-CN" sz="2400" b="1" smtClean="0"/>
              <a:t>Pj</a:t>
            </a:r>
            <a:r>
              <a:rPr kumimoji="1" lang="zh-CN" altLang="en-US" sz="2400" b="1" smtClean="0"/>
              <a:t>的直接前趋，而称</a:t>
            </a:r>
            <a:r>
              <a:rPr kumimoji="1" lang="en-US" altLang="zh-CN" sz="2400" b="1" smtClean="0"/>
              <a:t>Pj</a:t>
            </a:r>
            <a:r>
              <a:rPr kumimoji="1" lang="zh-CN" altLang="en-US" sz="2400" b="1" smtClean="0"/>
              <a:t>是</a:t>
            </a:r>
            <a:r>
              <a:rPr kumimoji="1" lang="en-US" altLang="zh-CN" sz="2400" b="1" smtClean="0"/>
              <a:t>Pi</a:t>
            </a:r>
            <a:r>
              <a:rPr kumimoji="1" lang="zh-CN" altLang="en-US" sz="2400" b="1" smtClean="0"/>
              <a:t>的直接后继。</a:t>
            </a:r>
          </a:p>
          <a:p>
            <a:pPr>
              <a:lnSpc>
                <a:spcPct val="120000"/>
              </a:lnSpc>
              <a:spcBef>
                <a:spcPct val="0"/>
              </a:spcBef>
              <a:buFont typeface="Wingdings" pitchFamily="2" charset="2"/>
              <a:buNone/>
            </a:pPr>
            <a:r>
              <a:rPr kumimoji="1" lang="zh-CN" altLang="en-US" sz="2400" b="1" smtClean="0"/>
              <a:t>		在前趋图中，把没有前趋的结点称为初始结点</a:t>
            </a:r>
            <a:r>
              <a:rPr kumimoji="1" lang="en-US" altLang="zh-CN" sz="2400" b="1" smtClean="0"/>
              <a:t>(Initial Node)</a:t>
            </a:r>
            <a:r>
              <a:rPr kumimoji="1" lang="zh-CN" altLang="en-US" sz="2400" b="1" smtClean="0"/>
              <a:t>，把没有后继的结点称为终止结点</a:t>
            </a:r>
            <a:r>
              <a:rPr kumimoji="1" lang="en-US" altLang="zh-CN" sz="2400" b="1" smtClean="0"/>
              <a:t>(Final Node)</a:t>
            </a:r>
            <a:r>
              <a:rPr kumimoji="1" lang="zh-CN" altLang="en-US" sz="2400" b="1" smtClean="0"/>
              <a:t>。</a:t>
            </a: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5" name="组合 10"/>
          <p:cNvGrpSpPr>
            <a:grpSpLocks/>
          </p:cNvGrpSpPr>
          <p:nvPr/>
        </p:nvGrpSpPr>
        <p:grpSpPr bwMode="auto">
          <a:xfrm>
            <a:off x="3800475" y="1338263"/>
            <a:ext cx="6910388" cy="6051550"/>
            <a:chOff x="3875260" y="1193874"/>
            <a:chExt cx="6910388" cy="6051550"/>
          </a:xfrm>
        </p:grpSpPr>
        <p:sp>
          <p:nvSpPr>
            <p:cNvPr id="29703" name="AutoShape 5"/>
            <p:cNvSpPr>
              <a:spLocks noChangeArrowheads="1"/>
            </p:cNvSpPr>
            <p:nvPr/>
          </p:nvSpPr>
          <p:spPr bwMode="auto">
            <a:xfrm>
              <a:off x="4449935" y="1341511"/>
              <a:ext cx="5327650" cy="5300663"/>
            </a:xfrm>
            <a:prstGeom prst="wedgeRoundRectCallout">
              <a:avLst>
                <a:gd name="adj1" fmla="val -71154"/>
                <a:gd name="adj2" fmla="val -13320"/>
                <a:gd name="adj3" fmla="val 16667"/>
              </a:avLst>
            </a:prstGeom>
            <a:solidFill>
              <a:schemeClr val="tx1">
                <a:lumMod val="85000"/>
              </a:schemeClr>
            </a:solidFill>
            <a:ln w="9525">
              <a:solidFill>
                <a:schemeClr val="tx1"/>
              </a:solidFill>
              <a:miter lim="800000"/>
              <a:headEnd/>
              <a:tailEnd/>
            </a:ln>
          </p:spPr>
          <p:txBody>
            <a:bodyPr/>
            <a:lstStyle/>
            <a:p>
              <a:pPr>
                <a:defRPr/>
              </a:pPr>
              <a:endParaRPr lang="zh-CN" altLang="en-US"/>
            </a:p>
          </p:txBody>
        </p:sp>
        <p:graphicFrame>
          <p:nvGraphicFramePr>
            <p:cNvPr id="8194" name="Object 8"/>
            <p:cNvGraphicFramePr>
              <a:graphicFrameLocks noChangeAspect="1"/>
            </p:cNvGraphicFramePr>
            <p:nvPr/>
          </p:nvGraphicFramePr>
          <p:xfrm>
            <a:off x="3875260" y="1193874"/>
            <a:ext cx="6910388" cy="6051550"/>
          </p:xfrm>
          <a:graphic>
            <a:graphicData uri="http://schemas.openxmlformats.org/presentationml/2006/ole">
              <mc:AlternateContent xmlns:mc="http://schemas.openxmlformats.org/markup-compatibility/2006">
                <mc:Choice xmlns:v="urn:schemas-microsoft-com:vml" Requires="v">
                  <p:oleObj spid="_x0000_s8196" name="文档" r:id="rId3" imgW="5388214" imgH="3763914" progId="Word.Document.8">
                    <p:embed/>
                  </p:oleObj>
                </mc:Choice>
                <mc:Fallback>
                  <p:oleObj name="文档" r:id="rId3" imgW="5388214" imgH="3763914" progId="Word.Document.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5260" y="1193874"/>
                          <a:ext cx="6910388" cy="605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196" name="Rectangle 2"/>
          <p:cNvSpPr>
            <a:spLocks noGrp="1" noChangeArrowheads="1"/>
          </p:cNvSpPr>
          <p:nvPr>
            <p:ph type="title"/>
          </p:nvPr>
        </p:nvSpPr>
        <p:spPr>
          <a:xfrm>
            <a:off x="57150" y="341313"/>
            <a:ext cx="8420100" cy="1143000"/>
          </a:xfrm>
        </p:spPr>
        <p:txBody>
          <a:bodyPr/>
          <a:lstStyle/>
          <a:p>
            <a:r>
              <a:rPr lang="zh-CN" altLang="en-US" smtClean="0">
                <a:solidFill>
                  <a:schemeClr val="tx1"/>
                </a:solidFill>
                <a:latin typeface="Times New Roman" pitchFamily="18" charset="0"/>
                <a:ea typeface="华文彩云" pitchFamily="2" charset="-122"/>
                <a:hlinkClick r:id="rId5" action="ppaction://hlinksldjump"/>
              </a:rPr>
              <a:t>进程控制</a:t>
            </a:r>
            <a:endParaRPr lang="zh-CN" altLang="en-US" smtClean="0">
              <a:solidFill>
                <a:schemeClr val="tx1"/>
              </a:solidFill>
              <a:latin typeface="Times New Roman" pitchFamily="18" charset="0"/>
              <a:ea typeface="华文彩云" pitchFamily="2" charset="-122"/>
            </a:endParaRPr>
          </a:p>
        </p:txBody>
      </p:sp>
      <p:sp>
        <p:nvSpPr>
          <p:cNvPr id="8197" name="AutoShape 3"/>
          <p:cNvSpPr>
            <a:spLocks noGrp="1" noChangeArrowheads="1"/>
          </p:cNvSpPr>
          <p:nvPr>
            <p:ph type="body" sz="half" idx="1"/>
          </p:nvPr>
        </p:nvSpPr>
        <p:spPr>
          <a:xfrm>
            <a:off x="458788" y="1304925"/>
            <a:ext cx="4133850" cy="6156325"/>
          </a:xfrm>
          <a:prstGeom prst="cloudCallout">
            <a:avLst>
              <a:gd name="adj1" fmla="val -38171"/>
              <a:gd name="adj2" fmla="val 73815"/>
            </a:avLst>
          </a:prstGeom>
        </p:spPr>
        <p:txBody>
          <a:bodyPr>
            <a:spAutoFit/>
          </a:bodyPr>
          <a:lstStyle/>
          <a:p>
            <a:r>
              <a:rPr lang="zh-CN" altLang="en-US" sz="2400" b="1" smtClean="0">
                <a:latin typeface="宋体" pitchFamily="2" charset="-122"/>
              </a:rPr>
              <a:t>进程控制原语</a:t>
            </a:r>
            <a:r>
              <a:rPr lang="zh-CN" altLang="en-US" sz="2400" b="1" smtClean="0"/>
              <a:t> </a:t>
            </a:r>
          </a:p>
          <a:p>
            <a:pPr lvl="1"/>
            <a:r>
              <a:rPr lang="zh-CN" altLang="en-US" sz="2500" b="1" smtClean="0">
                <a:latin typeface="宋体" pitchFamily="2" charset="-122"/>
              </a:rPr>
              <a:t>创建原语</a:t>
            </a:r>
            <a:r>
              <a:rPr lang="zh-CN" altLang="en-US" sz="2500" b="1" smtClean="0"/>
              <a:t> </a:t>
            </a:r>
          </a:p>
          <a:p>
            <a:pPr lvl="1"/>
            <a:r>
              <a:rPr lang="zh-CN" altLang="en-US" sz="2500" b="1" smtClean="0">
                <a:solidFill>
                  <a:srgbClr val="FFFF00"/>
                </a:solidFill>
                <a:latin typeface="宋体" pitchFamily="2" charset="-122"/>
              </a:rPr>
              <a:t>撤销原语</a:t>
            </a:r>
            <a:r>
              <a:rPr lang="zh-CN" altLang="en-US" sz="2500" b="1" smtClean="0">
                <a:solidFill>
                  <a:srgbClr val="FFFF00"/>
                </a:solidFill>
              </a:rPr>
              <a:t> </a:t>
            </a:r>
          </a:p>
          <a:p>
            <a:pPr lvl="1"/>
            <a:r>
              <a:rPr lang="zh-CN" altLang="en-US" sz="2500" b="1" smtClean="0">
                <a:latin typeface="宋体" pitchFamily="2" charset="-122"/>
              </a:rPr>
              <a:t>阻塞原语</a:t>
            </a:r>
            <a:r>
              <a:rPr lang="zh-CN" altLang="en-US" sz="2500" b="1" smtClean="0"/>
              <a:t> </a:t>
            </a:r>
          </a:p>
          <a:p>
            <a:pPr lvl="1"/>
            <a:r>
              <a:rPr lang="zh-CN" altLang="en-US" sz="2500" b="1" smtClean="0">
                <a:latin typeface="宋体" pitchFamily="2" charset="-122"/>
              </a:rPr>
              <a:t>唤醒原语</a:t>
            </a:r>
            <a:r>
              <a:rPr lang="zh-CN" altLang="en-US" sz="2500" b="1" smtClean="0"/>
              <a:t> </a:t>
            </a:r>
          </a:p>
          <a:p>
            <a:pPr lvl="1"/>
            <a:r>
              <a:rPr lang="zh-CN" altLang="en-US" sz="2500" b="1" smtClean="0"/>
              <a:t>挂起原语</a:t>
            </a:r>
          </a:p>
          <a:p>
            <a:pPr lvl="1"/>
            <a:r>
              <a:rPr lang="zh-CN" altLang="en-US" sz="2500" b="1" smtClean="0"/>
              <a:t>激活原语</a:t>
            </a:r>
          </a:p>
          <a:p>
            <a:r>
              <a:rPr lang="zh-CN" altLang="en-US" sz="2400" b="1" smtClean="0">
                <a:latin typeface="Arial" charset="0"/>
                <a:hlinkClick r:id="rId6" action="ppaction://hlinksldjump"/>
              </a:rPr>
              <a:t>控制原语与进程状态的转换</a:t>
            </a:r>
            <a:endParaRPr lang="zh-CN" altLang="en-US" sz="2400" b="1" smtClean="0">
              <a:latin typeface="Arial" charset="0"/>
            </a:endParaRPr>
          </a:p>
        </p:txBody>
      </p:sp>
      <p:sp>
        <p:nvSpPr>
          <p:cNvPr id="8198" name="Text Box 4"/>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7150" y="269875"/>
            <a:ext cx="8420100" cy="1143000"/>
          </a:xfrm>
        </p:spPr>
        <p:txBody>
          <a:bodyPr/>
          <a:lstStyle/>
          <a:p>
            <a:r>
              <a:rPr lang="zh-CN" altLang="en-US" smtClean="0">
                <a:solidFill>
                  <a:schemeClr val="tx1"/>
                </a:solidFill>
                <a:latin typeface="Times New Roman" pitchFamily="18" charset="0"/>
                <a:ea typeface="华文彩云" pitchFamily="2" charset="-122"/>
                <a:hlinkClick r:id="rId2" action="ppaction://hlinksldjump"/>
              </a:rPr>
              <a:t>进程控制</a:t>
            </a:r>
            <a:endParaRPr lang="zh-CN" altLang="en-US" smtClean="0">
              <a:solidFill>
                <a:schemeClr val="tx1"/>
              </a:solidFill>
              <a:latin typeface="Times New Roman" pitchFamily="18" charset="0"/>
              <a:ea typeface="华文彩云" pitchFamily="2" charset="-122"/>
            </a:endParaRPr>
          </a:p>
        </p:txBody>
      </p:sp>
      <p:sp>
        <p:nvSpPr>
          <p:cNvPr id="498691" name="AutoShape 3"/>
          <p:cNvSpPr>
            <a:spLocks noGrp="1" noChangeArrowheads="1"/>
          </p:cNvSpPr>
          <p:nvPr>
            <p:ph type="body" sz="half" idx="1"/>
          </p:nvPr>
        </p:nvSpPr>
        <p:spPr>
          <a:xfrm>
            <a:off x="531813" y="1052513"/>
            <a:ext cx="4133850" cy="6156325"/>
          </a:xfrm>
          <a:prstGeom prst="cloudCallout">
            <a:avLst>
              <a:gd name="adj1" fmla="val -38171"/>
              <a:gd name="adj2" fmla="val 73815"/>
            </a:avLst>
          </a:prstGeom>
        </p:spPr>
        <p:txBody>
          <a:bodyPr>
            <a:spAutoFit/>
          </a:bodyPr>
          <a:lstStyle/>
          <a:p>
            <a:r>
              <a:rPr lang="zh-CN" altLang="en-US" sz="2400" b="1" smtClean="0">
                <a:latin typeface="宋体" pitchFamily="2" charset="-122"/>
              </a:rPr>
              <a:t>进程控制原语</a:t>
            </a:r>
            <a:r>
              <a:rPr lang="zh-CN" altLang="en-US" sz="2400" b="1" smtClean="0"/>
              <a:t> </a:t>
            </a:r>
          </a:p>
          <a:p>
            <a:pPr lvl="1"/>
            <a:r>
              <a:rPr lang="zh-CN" altLang="en-US" sz="2500" b="1" smtClean="0">
                <a:latin typeface="宋体" pitchFamily="2" charset="-122"/>
              </a:rPr>
              <a:t>创建原语</a:t>
            </a:r>
            <a:r>
              <a:rPr lang="zh-CN" altLang="en-US" sz="2500" b="1" smtClean="0"/>
              <a:t> </a:t>
            </a:r>
          </a:p>
          <a:p>
            <a:pPr lvl="1"/>
            <a:r>
              <a:rPr lang="zh-CN" altLang="en-US" sz="2500" b="1" smtClean="0">
                <a:latin typeface="宋体" pitchFamily="2" charset="-122"/>
              </a:rPr>
              <a:t>撤销原语</a:t>
            </a:r>
            <a:r>
              <a:rPr lang="zh-CN" altLang="en-US" sz="2500" b="1" smtClean="0"/>
              <a:t> </a:t>
            </a:r>
          </a:p>
          <a:p>
            <a:pPr lvl="1"/>
            <a:r>
              <a:rPr lang="zh-CN" altLang="en-US" sz="2500" b="1" smtClean="0">
                <a:solidFill>
                  <a:srgbClr val="FFFF00"/>
                </a:solidFill>
                <a:latin typeface="宋体" pitchFamily="2" charset="-122"/>
              </a:rPr>
              <a:t>阻塞原语</a:t>
            </a:r>
            <a:r>
              <a:rPr lang="zh-CN" altLang="en-US" sz="2500" b="1" smtClean="0">
                <a:solidFill>
                  <a:srgbClr val="FFFF00"/>
                </a:solidFill>
              </a:rPr>
              <a:t> </a:t>
            </a:r>
          </a:p>
          <a:p>
            <a:pPr lvl="1"/>
            <a:r>
              <a:rPr lang="zh-CN" altLang="en-US" sz="2500" b="1" smtClean="0">
                <a:solidFill>
                  <a:srgbClr val="FFFF00"/>
                </a:solidFill>
                <a:latin typeface="宋体" pitchFamily="2" charset="-122"/>
              </a:rPr>
              <a:t>唤醒原语</a:t>
            </a:r>
            <a:r>
              <a:rPr lang="zh-CN" altLang="en-US" sz="2500" b="1" smtClean="0">
                <a:solidFill>
                  <a:srgbClr val="FFFF00"/>
                </a:solidFill>
              </a:rPr>
              <a:t> </a:t>
            </a:r>
          </a:p>
          <a:p>
            <a:pPr lvl="1"/>
            <a:r>
              <a:rPr lang="zh-CN" altLang="en-US" sz="2500" b="1" smtClean="0"/>
              <a:t>挂起原语</a:t>
            </a:r>
          </a:p>
          <a:p>
            <a:pPr lvl="1"/>
            <a:r>
              <a:rPr lang="zh-CN" altLang="en-US" sz="2500" b="1" smtClean="0"/>
              <a:t>激活原语</a:t>
            </a:r>
          </a:p>
          <a:p>
            <a:r>
              <a:rPr lang="zh-CN" altLang="en-US" sz="2400" b="1" smtClean="0">
                <a:latin typeface="Arial" charset="0"/>
                <a:hlinkClick r:id="rId3" action="ppaction://hlinksldjump"/>
              </a:rPr>
              <a:t>控制原语与进程状态的转换</a:t>
            </a:r>
            <a:endParaRPr lang="zh-CN" altLang="en-US" sz="2400" b="1" smtClean="0">
              <a:latin typeface="Arial" charset="0"/>
            </a:endParaRPr>
          </a:p>
        </p:txBody>
      </p:sp>
      <p:sp>
        <p:nvSpPr>
          <p:cNvPr id="39940" name="Text Box 4"/>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sp>
        <p:nvSpPr>
          <p:cNvPr id="498697" name="AutoShape 9"/>
          <p:cNvSpPr>
            <a:spLocks noChangeArrowheads="1"/>
          </p:cNvSpPr>
          <p:nvPr/>
        </p:nvSpPr>
        <p:spPr bwMode="auto">
          <a:xfrm>
            <a:off x="4448175" y="2997200"/>
            <a:ext cx="4176713" cy="2447925"/>
          </a:xfrm>
          <a:prstGeom prst="wedgeRectCallout">
            <a:avLst>
              <a:gd name="adj1" fmla="val -73259"/>
              <a:gd name="adj2" fmla="val -18028"/>
            </a:avLst>
          </a:prstGeom>
          <a:solidFill>
            <a:schemeClr val="bg1"/>
          </a:solidFill>
          <a:ln w="9525">
            <a:solidFill>
              <a:schemeClr val="tx1"/>
            </a:solidFill>
            <a:miter lim="800000"/>
            <a:headEnd/>
            <a:tailEnd/>
          </a:ln>
        </p:spPr>
        <p:txBody>
          <a:bodyPr/>
          <a:lstStyle/>
          <a:p>
            <a:pPr algn="l">
              <a:lnSpc>
                <a:spcPct val="120000"/>
              </a:lnSpc>
              <a:spcAft>
                <a:spcPct val="40000"/>
              </a:spcAft>
            </a:pPr>
            <a:r>
              <a:rPr lang="zh-CN" altLang="en-US" b="1"/>
              <a:t>引起进程阻塞和唤醒的事件</a:t>
            </a:r>
            <a:r>
              <a:rPr lang="zh-CN" altLang="en-US"/>
              <a:t>：</a:t>
            </a:r>
          </a:p>
          <a:p>
            <a:pPr algn="l">
              <a:lnSpc>
                <a:spcPct val="120000"/>
              </a:lnSpc>
              <a:buSzPct val="70000"/>
              <a:buFont typeface="Wingdings" pitchFamily="2" charset="2"/>
              <a:buChar char="n"/>
            </a:pPr>
            <a:r>
              <a:rPr lang="zh-CN" altLang="en-US"/>
              <a:t>  </a:t>
            </a:r>
            <a:r>
              <a:rPr lang="zh-CN" altLang="en-US" b="1"/>
              <a:t>请求系统服务；</a:t>
            </a:r>
          </a:p>
          <a:p>
            <a:pPr algn="l">
              <a:lnSpc>
                <a:spcPct val="120000"/>
              </a:lnSpc>
              <a:buSzPct val="70000"/>
              <a:buFont typeface="Wingdings" pitchFamily="2" charset="2"/>
              <a:buChar char="n"/>
            </a:pPr>
            <a:r>
              <a:rPr lang="zh-CN" altLang="en-US" b="1"/>
              <a:t>  启动某种操作；</a:t>
            </a:r>
          </a:p>
          <a:p>
            <a:pPr algn="l">
              <a:lnSpc>
                <a:spcPct val="120000"/>
              </a:lnSpc>
              <a:buSzPct val="70000"/>
              <a:buFont typeface="Wingdings" pitchFamily="2" charset="2"/>
              <a:buChar char="n"/>
            </a:pPr>
            <a:r>
              <a:rPr lang="zh-CN" altLang="en-US" b="1"/>
              <a:t>  新数据尚未到达；</a:t>
            </a:r>
          </a:p>
          <a:p>
            <a:pPr algn="l">
              <a:lnSpc>
                <a:spcPct val="120000"/>
              </a:lnSpc>
              <a:buSzPct val="70000"/>
              <a:buFont typeface="Wingdings" pitchFamily="2" charset="2"/>
              <a:buChar char="n"/>
            </a:pPr>
            <a:r>
              <a:rPr lang="zh-CN" altLang="en-US" b="1"/>
              <a:t>  无新工作可做。</a:t>
            </a:r>
            <a:endParaRPr lang="zh-CN" altLang="en-US"/>
          </a:p>
        </p:txBody>
      </p:sp>
      <p:sp>
        <p:nvSpPr>
          <p:cNvPr id="498698" name="AutoShape 10"/>
          <p:cNvSpPr>
            <a:spLocks/>
          </p:cNvSpPr>
          <p:nvPr/>
        </p:nvSpPr>
        <p:spPr bwMode="auto">
          <a:xfrm>
            <a:off x="3268663" y="3500438"/>
            <a:ext cx="144462" cy="647700"/>
          </a:xfrm>
          <a:prstGeom prst="rightBrace">
            <a:avLst>
              <a:gd name="adj1" fmla="val 37363"/>
              <a:gd name="adj2" fmla="val 50000"/>
            </a:avLst>
          </a:prstGeom>
          <a:noFill/>
          <a:ln w="25400">
            <a:solidFill>
              <a:schemeClr val="tx1"/>
            </a:solidFill>
            <a:round/>
            <a:headEnd/>
            <a:tailEnd/>
          </a:ln>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8697"/>
                                        </p:tgtEl>
                                        <p:attrNameLst>
                                          <p:attrName>style.visibility</p:attrName>
                                        </p:attrNameLst>
                                      </p:cBhvr>
                                      <p:to>
                                        <p:strVal val="visible"/>
                                      </p:to>
                                    </p:set>
                                  </p:childTnLst>
                                  <p:subTnLst>
                                    <p:set>
                                      <p:cBhvr override="childStyle">
                                        <p:cTn dur="1" fill="hold" display="0" masterRel="nextClick" afterEffect="1"/>
                                        <p:tgtEl>
                                          <p:spTgt spid="498697"/>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49869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98691">
                                            <p:txEl>
                                              <p:pRg st="4" end="4"/>
                                            </p:txEl>
                                          </p:spTgt>
                                        </p:tgtEl>
                                        <p:attrNameLst>
                                          <p:attrName>ppt_c</p:attrName>
                                        </p:attrNameLst>
                                      </p:cBhvr>
                                      <p:to>
                                        <a:schemeClr val="tx1"/>
                                      </p:to>
                                    </p:animClr>
                                  </p:subTnLst>
                                </p:cTn>
                              </p:par>
                              <p:par>
                                <p:cTn id="9" presetID="1" presetClass="entr" presetSubtype="0" fill="hold" nodeType="withEffect">
                                  <p:stCondLst>
                                    <p:cond delay="0"/>
                                  </p:stCondLst>
                                  <p:childTnLst>
                                    <p:set>
                                      <p:cBhvr>
                                        <p:cTn id="10" dur="1" fill="hold">
                                          <p:stCondLst>
                                            <p:cond delay="0"/>
                                          </p:stCondLst>
                                        </p:cTn>
                                        <p:tgtEl>
                                          <p:spTgt spid="498691">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98691">
                                            <p:txEl>
                                              <p:pRg st="6" end="6"/>
                                            </p:txEl>
                                          </p:spTgt>
                                        </p:tgtEl>
                                        <p:attrNameLst>
                                          <p:attrName>ppt_c</p:attrName>
                                        </p:attrNameLst>
                                      </p:cBhvr>
                                      <p:to>
                                        <a:schemeClr val="tx1"/>
                                      </p:to>
                                    </p:animClr>
                                  </p:subTnLst>
                                </p:cTn>
                              </p:par>
                              <p:par>
                                <p:cTn id="11" presetID="1" presetClass="entr" presetSubtype="0" fill="hold" nodeType="withEffect">
                                  <p:stCondLst>
                                    <p:cond delay="0"/>
                                  </p:stCondLst>
                                  <p:childTnLst>
                                    <p:set>
                                      <p:cBhvr>
                                        <p:cTn id="12" dur="1" fill="hold">
                                          <p:stCondLst>
                                            <p:cond delay="0"/>
                                          </p:stCondLst>
                                        </p:cTn>
                                        <p:tgtEl>
                                          <p:spTgt spid="49869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98691">
                                            <p:txEl>
                                              <p:pRg st="5" end="5"/>
                                            </p:txEl>
                                          </p:spTgt>
                                        </p:tgtEl>
                                        <p:attrNameLst>
                                          <p:attrName>ppt_c</p:attrName>
                                        </p:attrNameLst>
                                      </p:cBhvr>
                                      <p:to>
                                        <a:schemeClr val="tx1"/>
                                      </p:to>
                                    </p:animClr>
                                  </p:subTnLst>
                                </p:cTn>
                              </p:par>
                              <p:par>
                                <p:cTn id="13" presetID="1" presetClass="entr" presetSubtype="0" fill="hold" grpId="0" nodeType="withEffect">
                                  <p:stCondLst>
                                    <p:cond delay="0"/>
                                  </p:stCondLst>
                                  <p:childTnLst>
                                    <p:set>
                                      <p:cBhvr>
                                        <p:cTn id="14" dur="1" fill="hold">
                                          <p:stCondLst>
                                            <p:cond delay="0"/>
                                          </p:stCondLst>
                                        </p:cTn>
                                        <p:tgtEl>
                                          <p:spTgt spid="498698"/>
                                        </p:tgtEl>
                                        <p:attrNameLst>
                                          <p:attrName>style.visibility</p:attrName>
                                        </p:attrNameLst>
                                      </p:cBhvr>
                                      <p:to>
                                        <p:strVal val="visible"/>
                                      </p:to>
                                    </p:set>
                                  </p:childTnLst>
                                  <p:subTnLst>
                                    <p:set>
                                      <p:cBhvr override="childStyle">
                                        <p:cTn dur="1" fill="hold" display="0" masterRel="nextClick" afterEffect="1"/>
                                        <p:tgtEl>
                                          <p:spTgt spid="49869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7" grpId="0" animBg="1"/>
      <p:bldP spid="49869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9" name="组合 10"/>
          <p:cNvGrpSpPr>
            <a:grpSpLocks/>
          </p:cNvGrpSpPr>
          <p:nvPr/>
        </p:nvGrpSpPr>
        <p:grpSpPr bwMode="auto">
          <a:xfrm>
            <a:off x="4881563" y="1700213"/>
            <a:ext cx="9286875" cy="5257800"/>
            <a:chOff x="4665708" y="1629271"/>
            <a:chExt cx="9287924" cy="5256584"/>
          </a:xfrm>
        </p:grpSpPr>
        <p:sp>
          <p:nvSpPr>
            <p:cNvPr id="30728" name="AutoShape 5"/>
            <p:cNvSpPr>
              <a:spLocks noChangeArrowheads="1"/>
            </p:cNvSpPr>
            <p:nvPr/>
          </p:nvSpPr>
          <p:spPr bwMode="auto">
            <a:xfrm>
              <a:off x="4665708" y="1773700"/>
              <a:ext cx="4535999" cy="4678868"/>
            </a:xfrm>
            <a:prstGeom prst="wedgeRoundRectCallout">
              <a:avLst>
                <a:gd name="adj1" fmla="val -75492"/>
                <a:gd name="adj2" fmla="val -11544"/>
                <a:gd name="adj3" fmla="val 16667"/>
              </a:avLst>
            </a:prstGeom>
            <a:solidFill>
              <a:schemeClr val="tx1">
                <a:lumMod val="85000"/>
              </a:schemeClr>
            </a:solidFill>
            <a:ln w="9525">
              <a:solidFill>
                <a:schemeClr val="tx1"/>
              </a:solidFill>
              <a:miter lim="800000"/>
              <a:headEnd/>
              <a:tailEnd/>
            </a:ln>
          </p:spPr>
          <p:txBody>
            <a:bodyPr/>
            <a:lstStyle/>
            <a:p>
              <a:pPr>
                <a:defRPr/>
              </a:pPr>
              <a:endParaRPr lang="zh-CN" altLang="en-US"/>
            </a:p>
          </p:txBody>
        </p:sp>
        <p:graphicFrame>
          <p:nvGraphicFramePr>
            <p:cNvPr id="9218" name="Object 7"/>
            <p:cNvGraphicFramePr>
              <a:graphicFrameLocks noChangeAspect="1"/>
            </p:cNvGraphicFramePr>
            <p:nvPr/>
          </p:nvGraphicFramePr>
          <p:xfrm>
            <a:off x="4736976" y="1629271"/>
            <a:ext cx="9216656" cy="5256584"/>
          </p:xfrm>
          <a:graphic>
            <a:graphicData uri="http://schemas.openxmlformats.org/presentationml/2006/ole">
              <mc:AlternateContent xmlns:mc="http://schemas.openxmlformats.org/markup-compatibility/2006">
                <mc:Choice xmlns:v="urn:schemas-microsoft-com:vml" Requires="v">
                  <p:oleObj spid="_x0000_s9220" name="文档" r:id="rId3" imgW="5388214" imgH="2773599" progId="Word.Document.8">
                    <p:embed/>
                  </p:oleObj>
                </mc:Choice>
                <mc:Fallback>
                  <p:oleObj name="文档" r:id="rId3" imgW="5388214" imgH="2773599" progId="Word.Documen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6976" y="1629271"/>
                          <a:ext cx="9216656" cy="5256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220" name="Rectangle 2"/>
          <p:cNvSpPr>
            <a:spLocks noGrp="1" noChangeArrowheads="1"/>
          </p:cNvSpPr>
          <p:nvPr>
            <p:ph type="title"/>
          </p:nvPr>
        </p:nvSpPr>
        <p:spPr>
          <a:xfrm>
            <a:off x="57150" y="269875"/>
            <a:ext cx="8420100" cy="1143000"/>
          </a:xfrm>
        </p:spPr>
        <p:txBody>
          <a:bodyPr/>
          <a:lstStyle/>
          <a:p>
            <a:r>
              <a:rPr lang="zh-CN" altLang="en-US" smtClean="0">
                <a:solidFill>
                  <a:schemeClr val="tx1"/>
                </a:solidFill>
                <a:latin typeface="Times New Roman" pitchFamily="18" charset="0"/>
                <a:ea typeface="华文彩云" pitchFamily="2" charset="-122"/>
                <a:hlinkClick r:id="rId5" action="ppaction://hlinksldjump"/>
              </a:rPr>
              <a:t>进程控制</a:t>
            </a:r>
            <a:endParaRPr lang="zh-CN" altLang="en-US" smtClean="0">
              <a:solidFill>
                <a:schemeClr val="tx1"/>
              </a:solidFill>
              <a:latin typeface="Times New Roman" pitchFamily="18" charset="0"/>
              <a:ea typeface="华文彩云" pitchFamily="2" charset="-122"/>
            </a:endParaRPr>
          </a:p>
        </p:txBody>
      </p:sp>
      <p:sp>
        <p:nvSpPr>
          <p:cNvPr id="498691" name="AutoShape 3"/>
          <p:cNvSpPr>
            <a:spLocks noGrp="1" noChangeArrowheads="1"/>
          </p:cNvSpPr>
          <p:nvPr>
            <p:ph type="body" sz="half" idx="1"/>
          </p:nvPr>
        </p:nvSpPr>
        <p:spPr>
          <a:xfrm>
            <a:off x="849313" y="1089025"/>
            <a:ext cx="4133850" cy="6156325"/>
          </a:xfrm>
          <a:prstGeom prst="cloudCallout">
            <a:avLst>
              <a:gd name="adj1" fmla="val -38171"/>
              <a:gd name="adj2" fmla="val 73815"/>
            </a:avLst>
          </a:prstGeom>
        </p:spPr>
        <p:txBody>
          <a:bodyPr>
            <a:spAutoFit/>
          </a:bodyPr>
          <a:lstStyle/>
          <a:p>
            <a:r>
              <a:rPr lang="zh-CN" altLang="en-US" sz="2400" b="1" smtClean="0">
                <a:latin typeface="宋体" pitchFamily="2" charset="-122"/>
              </a:rPr>
              <a:t>进程控制原语</a:t>
            </a:r>
            <a:r>
              <a:rPr lang="zh-CN" altLang="en-US" sz="2400" b="1" smtClean="0"/>
              <a:t> </a:t>
            </a:r>
          </a:p>
          <a:p>
            <a:pPr lvl="1"/>
            <a:r>
              <a:rPr lang="zh-CN" altLang="en-US" sz="2500" b="1" smtClean="0">
                <a:latin typeface="宋体" pitchFamily="2" charset="-122"/>
              </a:rPr>
              <a:t>创建原语</a:t>
            </a:r>
            <a:r>
              <a:rPr lang="zh-CN" altLang="en-US" sz="2500" b="1" smtClean="0"/>
              <a:t> </a:t>
            </a:r>
          </a:p>
          <a:p>
            <a:pPr lvl="1"/>
            <a:r>
              <a:rPr lang="zh-CN" altLang="en-US" sz="2500" b="1" smtClean="0">
                <a:latin typeface="宋体" pitchFamily="2" charset="-122"/>
              </a:rPr>
              <a:t>撤销原语</a:t>
            </a:r>
            <a:r>
              <a:rPr lang="zh-CN" altLang="en-US" sz="2500" b="1" smtClean="0"/>
              <a:t> </a:t>
            </a:r>
          </a:p>
          <a:p>
            <a:pPr lvl="1"/>
            <a:r>
              <a:rPr lang="zh-CN" altLang="en-US" sz="2500" b="1" smtClean="0">
                <a:solidFill>
                  <a:srgbClr val="FFFF00"/>
                </a:solidFill>
                <a:latin typeface="宋体" pitchFamily="2" charset="-122"/>
              </a:rPr>
              <a:t>阻塞原语</a:t>
            </a:r>
            <a:r>
              <a:rPr lang="zh-CN" altLang="en-US" sz="2500" b="1" smtClean="0">
                <a:solidFill>
                  <a:srgbClr val="FFFF00"/>
                </a:solidFill>
              </a:rPr>
              <a:t> </a:t>
            </a:r>
          </a:p>
          <a:p>
            <a:pPr lvl="1"/>
            <a:r>
              <a:rPr lang="zh-CN" altLang="en-US" sz="2500" b="1" smtClean="0"/>
              <a:t>唤醒原语</a:t>
            </a:r>
            <a:r>
              <a:rPr lang="zh-CN" altLang="en-US" sz="2500" b="1" smtClean="0">
                <a:solidFill>
                  <a:srgbClr val="FFFF00"/>
                </a:solidFill>
              </a:rPr>
              <a:t> </a:t>
            </a:r>
          </a:p>
          <a:p>
            <a:pPr lvl="1"/>
            <a:r>
              <a:rPr lang="zh-CN" altLang="en-US" sz="2500" b="1" smtClean="0"/>
              <a:t>挂起原语</a:t>
            </a:r>
          </a:p>
          <a:p>
            <a:pPr lvl="1"/>
            <a:r>
              <a:rPr lang="zh-CN" altLang="en-US" sz="2500" b="1" smtClean="0"/>
              <a:t>激活原语</a:t>
            </a:r>
          </a:p>
          <a:p>
            <a:r>
              <a:rPr lang="zh-CN" altLang="en-US" sz="2400" b="1" smtClean="0">
                <a:latin typeface="Arial" charset="0"/>
                <a:hlinkClick r:id="rId6" action="ppaction://hlinksldjump"/>
              </a:rPr>
              <a:t>控制原语与进程状态的转换</a:t>
            </a:r>
            <a:endParaRPr lang="zh-CN" altLang="en-US" sz="2400" b="1" smtClean="0">
              <a:latin typeface="Arial" charset="0"/>
            </a:endParaRPr>
          </a:p>
        </p:txBody>
      </p:sp>
      <p:sp>
        <p:nvSpPr>
          <p:cNvPr id="9222" name="Text Box 4"/>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9869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98691">
                                            <p:txEl>
                                              <p:pRg st="4" end="4"/>
                                            </p:txEl>
                                          </p:spTgt>
                                        </p:tgtEl>
                                        <p:attrNameLst>
                                          <p:attrName>ppt_c</p:attrName>
                                        </p:attrNameLst>
                                      </p:cBhvr>
                                      <p:to>
                                        <a:schemeClr val="tx1"/>
                                      </p:to>
                                    </p:animClr>
                                  </p:subTnLst>
                                </p:cTn>
                              </p:par>
                              <p:par>
                                <p:cTn id="7" presetID="1" presetClass="entr" presetSubtype="0" fill="hold" nodeType="withEffect">
                                  <p:stCondLst>
                                    <p:cond delay="0"/>
                                  </p:stCondLst>
                                  <p:childTnLst>
                                    <p:set>
                                      <p:cBhvr>
                                        <p:cTn id="8" dur="1" fill="hold">
                                          <p:stCondLst>
                                            <p:cond delay="0"/>
                                          </p:stCondLst>
                                        </p:cTn>
                                        <p:tgtEl>
                                          <p:spTgt spid="498691">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98691">
                                            <p:txEl>
                                              <p:pRg st="6" end="6"/>
                                            </p:txEl>
                                          </p:spTgt>
                                        </p:tgtEl>
                                        <p:attrNameLst>
                                          <p:attrName>ppt_c</p:attrName>
                                        </p:attrNameLst>
                                      </p:cBhvr>
                                      <p:to>
                                        <a:schemeClr val="tx1"/>
                                      </p:to>
                                    </p:animClr>
                                  </p:subTnLst>
                                </p:cTn>
                              </p:par>
                              <p:par>
                                <p:cTn id="9" presetID="1" presetClass="entr" presetSubtype="0" fill="hold" nodeType="withEffect">
                                  <p:stCondLst>
                                    <p:cond delay="0"/>
                                  </p:stCondLst>
                                  <p:childTnLst>
                                    <p:set>
                                      <p:cBhvr>
                                        <p:cTn id="10" dur="1" fill="hold">
                                          <p:stCondLst>
                                            <p:cond delay="0"/>
                                          </p:stCondLst>
                                        </p:cTn>
                                        <p:tgtEl>
                                          <p:spTgt spid="49869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98691">
                                            <p:txEl>
                                              <p:pRg st="5" end="5"/>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5084141" y="1772493"/>
            <a:ext cx="4262438" cy="4392613"/>
            <a:chOff x="2930" y="1117"/>
            <a:chExt cx="2685" cy="2767"/>
          </a:xfrm>
          <a:solidFill>
            <a:schemeClr val="tx1">
              <a:lumMod val="85000"/>
            </a:schemeClr>
          </a:solidFill>
        </p:grpSpPr>
        <p:sp>
          <p:nvSpPr>
            <p:cNvPr id="31750" name="AutoShape 5"/>
            <p:cNvSpPr>
              <a:spLocks noChangeArrowheads="1"/>
            </p:cNvSpPr>
            <p:nvPr/>
          </p:nvSpPr>
          <p:spPr bwMode="auto">
            <a:xfrm>
              <a:off x="2930" y="1117"/>
              <a:ext cx="2685" cy="2767"/>
            </a:xfrm>
            <a:prstGeom prst="wedgeRoundRectCallout">
              <a:avLst>
                <a:gd name="adj1" fmla="val -81196"/>
                <a:gd name="adj2" fmla="val 7823"/>
                <a:gd name="adj3" fmla="val 16667"/>
              </a:avLst>
            </a:prstGeom>
            <a:grpFill/>
            <a:ln w="9525">
              <a:solidFill>
                <a:schemeClr val="tx1"/>
              </a:solidFill>
              <a:miter lim="800000"/>
              <a:headEnd/>
              <a:tailEnd/>
            </a:ln>
          </p:spPr>
          <p:txBody>
            <a:bodyPr/>
            <a:lstStyle/>
            <a:p>
              <a:pPr>
                <a:defRPr/>
              </a:pPr>
              <a:endParaRPr lang="zh-CN" altLang="en-US"/>
            </a:p>
          </p:txBody>
        </p:sp>
      </p:grpSp>
      <p:sp>
        <p:nvSpPr>
          <p:cNvPr id="10244" name="Rectangle 2"/>
          <p:cNvSpPr>
            <a:spLocks noGrp="1" noChangeArrowheads="1"/>
          </p:cNvSpPr>
          <p:nvPr>
            <p:ph type="title"/>
          </p:nvPr>
        </p:nvSpPr>
        <p:spPr>
          <a:xfrm>
            <a:off x="57150" y="269875"/>
            <a:ext cx="8420100" cy="1143000"/>
          </a:xfrm>
        </p:spPr>
        <p:txBody>
          <a:bodyPr/>
          <a:lstStyle/>
          <a:p>
            <a:r>
              <a:rPr lang="zh-CN" altLang="en-US" smtClean="0">
                <a:solidFill>
                  <a:schemeClr val="tx1"/>
                </a:solidFill>
                <a:latin typeface="Times New Roman" pitchFamily="18" charset="0"/>
                <a:ea typeface="华文彩云" pitchFamily="2" charset="-122"/>
                <a:hlinkClick r:id="rId4" action="ppaction://hlinksldjump"/>
              </a:rPr>
              <a:t>进程控制</a:t>
            </a:r>
            <a:endParaRPr lang="zh-CN" altLang="en-US" smtClean="0">
              <a:solidFill>
                <a:schemeClr val="tx1"/>
              </a:solidFill>
              <a:latin typeface="Times New Roman" pitchFamily="18" charset="0"/>
              <a:ea typeface="华文彩云" pitchFamily="2" charset="-122"/>
            </a:endParaRPr>
          </a:p>
        </p:txBody>
      </p:sp>
      <p:sp>
        <p:nvSpPr>
          <p:cNvPr id="10245" name="AutoShape 3"/>
          <p:cNvSpPr>
            <a:spLocks noGrp="1" noChangeArrowheads="1"/>
          </p:cNvSpPr>
          <p:nvPr>
            <p:ph type="body" sz="half" idx="1"/>
          </p:nvPr>
        </p:nvSpPr>
        <p:spPr>
          <a:xfrm>
            <a:off x="776288" y="1304925"/>
            <a:ext cx="4133850" cy="6156325"/>
          </a:xfrm>
          <a:prstGeom prst="cloudCallout">
            <a:avLst>
              <a:gd name="adj1" fmla="val -38171"/>
              <a:gd name="adj2" fmla="val 73815"/>
            </a:avLst>
          </a:prstGeom>
        </p:spPr>
        <p:txBody>
          <a:bodyPr>
            <a:spAutoFit/>
          </a:bodyPr>
          <a:lstStyle/>
          <a:p>
            <a:r>
              <a:rPr lang="zh-CN" altLang="en-US" sz="2400" b="1" smtClean="0">
                <a:latin typeface="宋体" pitchFamily="2" charset="-122"/>
              </a:rPr>
              <a:t>进程控制原语</a:t>
            </a:r>
            <a:r>
              <a:rPr lang="zh-CN" altLang="en-US" sz="2400" b="1" smtClean="0"/>
              <a:t> </a:t>
            </a:r>
          </a:p>
          <a:p>
            <a:pPr lvl="1"/>
            <a:r>
              <a:rPr lang="zh-CN" altLang="en-US" sz="2500" b="1" smtClean="0">
                <a:latin typeface="宋体" pitchFamily="2" charset="-122"/>
              </a:rPr>
              <a:t>创建原语</a:t>
            </a:r>
            <a:r>
              <a:rPr lang="zh-CN" altLang="en-US" sz="2500" b="1" smtClean="0"/>
              <a:t> </a:t>
            </a:r>
          </a:p>
          <a:p>
            <a:pPr lvl="1"/>
            <a:r>
              <a:rPr lang="zh-CN" altLang="en-US" sz="2500" b="1" smtClean="0">
                <a:latin typeface="宋体" pitchFamily="2" charset="-122"/>
              </a:rPr>
              <a:t>撤销原语</a:t>
            </a:r>
            <a:r>
              <a:rPr lang="zh-CN" altLang="en-US" sz="2500" b="1" smtClean="0"/>
              <a:t> </a:t>
            </a:r>
          </a:p>
          <a:p>
            <a:pPr lvl="1"/>
            <a:r>
              <a:rPr lang="zh-CN" altLang="en-US" sz="2500" b="1" smtClean="0">
                <a:latin typeface="宋体" pitchFamily="2" charset="-122"/>
              </a:rPr>
              <a:t>阻塞原语</a:t>
            </a:r>
            <a:r>
              <a:rPr lang="zh-CN" altLang="en-US" sz="2500" b="1" smtClean="0"/>
              <a:t> </a:t>
            </a:r>
          </a:p>
          <a:p>
            <a:pPr lvl="1"/>
            <a:r>
              <a:rPr lang="zh-CN" altLang="en-US" sz="2500" b="1" smtClean="0">
                <a:solidFill>
                  <a:srgbClr val="FFFF00"/>
                </a:solidFill>
                <a:latin typeface="宋体" pitchFamily="2" charset="-122"/>
              </a:rPr>
              <a:t>唤醒原语</a:t>
            </a:r>
          </a:p>
          <a:p>
            <a:pPr lvl="1"/>
            <a:r>
              <a:rPr lang="zh-CN" altLang="en-US" sz="2500" b="1" smtClean="0"/>
              <a:t>挂起原语</a:t>
            </a:r>
          </a:p>
          <a:p>
            <a:pPr lvl="1"/>
            <a:r>
              <a:rPr lang="zh-CN" altLang="en-US" sz="2500" b="1" smtClean="0"/>
              <a:t>激活原语</a:t>
            </a:r>
          </a:p>
          <a:p>
            <a:r>
              <a:rPr lang="zh-CN" altLang="en-US" sz="2400" b="1" smtClean="0">
                <a:latin typeface="Arial" charset="0"/>
                <a:hlinkClick r:id="rId5" action="ppaction://hlinksldjump"/>
              </a:rPr>
              <a:t>控制原语与进程状态的转换</a:t>
            </a:r>
            <a:endParaRPr lang="zh-CN" altLang="en-US" sz="2400" b="1" smtClean="0">
              <a:latin typeface="Arial" charset="0"/>
            </a:endParaRPr>
          </a:p>
        </p:txBody>
      </p:sp>
      <p:sp>
        <p:nvSpPr>
          <p:cNvPr id="10246" name="Text Box 4"/>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graphicFrame>
        <p:nvGraphicFramePr>
          <p:cNvPr id="10242" name="Object 7"/>
          <p:cNvGraphicFramePr>
            <a:graphicFrameLocks noChangeAspect="1"/>
          </p:cNvGraphicFramePr>
          <p:nvPr/>
        </p:nvGraphicFramePr>
        <p:xfrm>
          <a:off x="4953000" y="1557338"/>
          <a:ext cx="7704138" cy="5184775"/>
        </p:xfrm>
        <a:graphic>
          <a:graphicData uri="http://schemas.openxmlformats.org/presentationml/2006/ole">
            <mc:AlternateContent xmlns:mc="http://schemas.openxmlformats.org/markup-compatibility/2006">
              <mc:Choice xmlns:v="urn:schemas-microsoft-com:vml" Requires="v">
                <p:oleObj spid="_x0000_s10244" name="文档" r:id="rId6" imgW="5388214" imgH="2773599" progId="Word.Document.8">
                  <p:embed/>
                </p:oleObj>
              </mc:Choice>
              <mc:Fallback>
                <p:oleObj name="文档" r:id="rId6" imgW="5388214" imgH="2773599" progId="Word.Document.8">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1557338"/>
                        <a:ext cx="7704138" cy="518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7150" y="269875"/>
            <a:ext cx="8420100" cy="1143000"/>
          </a:xfrm>
        </p:spPr>
        <p:txBody>
          <a:bodyPr/>
          <a:lstStyle/>
          <a:p>
            <a:r>
              <a:rPr lang="zh-CN" altLang="en-US" smtClean="0">
                <a:solidFill>
                  <a:schemeClr val="tx1"/>
                </a:solidFill>
                <a:latin typeface="Times New Roman" pitchFamily="18" charset="0"/>
                <a:ea typeface="华文彩云" pitchFamily="2" charset="-122"/>
                <a:hlinkClick r:id="rId2" action="ppaction://hlinksldjump"/>
              </a:rPr>
              <a:t>进程控制</a:t>
            </a:r>
            <a:endParaRPr lang="zh-CN" altLang="en-US" smtClean="0">
              <a:solidFill>
                <a:schemeClr val="tx1"/>
              </a:solidFill>
              <a:latin typeface="Times New Roman" pitchFamily="18" charset="0"/>
              <a:ea typeface="华文彩云" pitchFamily="2" charset="-122"/>
            </a:endParaRPr>
          </a:p>
        </p:txBody>
      </p:sp>
      <p:sp>
        <p:nvSpPr>
          <p:cNvPr id="40963" name="AutoShape 3"/>
          <p:cNvSpPr>
            <a:spLocks noGrp="1" noChangeArrowheads="1"/>
          </p:cNvSpPr>
          <p:nvPr>
            <p:ph type="body" sz="half" idx="1"/>
          </p:nvPr>
        </p:nvSpPr>
        <p:spPr>
          <a:xfrm>
            <a:off x="488950" y="1196975"/>
            <a:ext cx="4133850" cy="6156325"/>
          </a:xfrm>
          <a:prstGeom prst="cloudCallout">
            <a:avLst>
              <a:gd name="adj1" fmla="val -38171"/>
              <a:gd name="adj2" fmla="val 73815"/>
            </a:avLst>
          </a:prstGeom>
        </p:spPr>
        <p:txBody>
          <a:bodyPr>
            <a:spAutoFit/>
          </a:bodyPr>
          <a:lstStyle/>
          <a:p>
            <a:r>
              <a:rPr lang="zh-CN" altLang="en-US" sz="2400" b="1" smtClean="0">
                <a:latin typeface="宋体" pitchFamily="2" charset="-122"/>
              </a:rPr>
              <a:t>进程控制原语</a:t>
            </a:r>
            <a:r>
              <a:rPr lang="zh-CN" altLang="en-US" sz="2400" b="1" smtClean="0"/>
              <a:t> </a:t>
            </a:r>
          </a:p>
          <a:p>
            <a:pPr lvl="1"/>
            <a:r>
              <a:rPr lang="zh-CN" altLang="en-US" sz="2500" b="1" smtClean="0">
                <a:latin typeface="宋体" pitchFamily="2" charset="-122"/>
              </a:rPr>
              <a:t>创建原语</a:t>
            </a:r>
            <a:r>
              <a:rPr lang="zh-CN" altLang="en-US" sz="2500" b="1" smtClean="0"/>
              <a:t> </a:t>
            </a:r>
          </a:p>
          <a:p>
            <a:pPr lvl="1"/>
            <a:r>
              <a:rPr lang="zh-CN" altLang="en-US" sz="2500" b="1" smtClean="0">
                <a:latin typeface="宋体" pitchFamily="2" charset="-122"/>
              </a:rPr>
              <a:t>撤销原语</a:t>
            </a:r>
            <a:r>
              <a:rPr lang="zh-CN" altLang="en-US" sz="2500" b="1" smtClean="0"/>
              <a:t> </a:t>
            </a:r>
          </a:p>
          <a:p>
            <a:pPr lvl="1"/>
            <a:r>
              <a:rPr lang="zh-CN" altLang="en-US" sz="2500" b="1" smtClean="0">
                <a:latin typeface="宋体" pitchFamily="2" charset="-122"/>
              </a:rPr>
              <a:t>阻塞原语</a:t>
            </a:r>
            <a:r>
              <a:rPr lang="zh-CN" altLang="en-US" sz="2500" b="1" smtClean="0"/>
              <a:t> </a:t>
            </a:r>
          </a:p>
          <a:p>
            <a:pPr lvl="1"/>
            <a:r>
              <a:rPr lang="zh-CN" altLang="en-US" sz="2500" b="1" smtClean="0">
                <a:latin typeface="宋体" pitchFamily="2" charset="-122"/>
              </a:rPr>
              <a:t>唤醒原语</a:t>
            </a:r>
            <a:r>
              <a:rPr lang="zh-CN" altLang="en-US" sz="2500" b="1" smtClean="0"/>
              <a:t> </a:t>
            </a:r>
          </a:p>
          <a:p>
            <a:pPr lvl="1"/>
            <a:r>
              <a:rPr lang="zh-CN" altLang="en-US" sz="2500" b="1" smtClean="0">
                <a:solidFill>
                  <a:srgbClr val="FFFF00"/>
                </a:solidFill>
              </a:rPr>
              <a:t>挂起原语</a:t>
            </a:r>
          </a:p>
          <a:p>
            <a:pPr lvl="1"/>
            <a:r>
              <a:rPr lang="zh-CN" altLang="en-US" sz="2500" b="1" smtClean="0"/>
              <a:t>激活原语</a:t>
            </a:r>
          </a:p>
          <a:p>
            <a:r>
              <a:rPr lang="zh-CN" altLang="en-US" sz="2400" b="1" smtClean="0">
                <a:latin typeface="Arial" charset="0"/>
                <a:hlinkClick r:id="rId3" action="ppaction://hlinksldjump"/>
              </a:rPr>
              <a:t>控制原语与进程状态的转换</a:t>
            </a:r>
            <a:endParaRPr lang="zh-CN" altLang="en-US" sz="2400" b="1" smtClean="0">
              <a:latin typeface="Arial" charset="0"/>
            </a:endParaRPr>
          </a:p>
        </p:txBody>
      </p:sp>
      <p:sp>
        <p:nvSpPr>
          <p:cNvPr id="40964" name="Text Box 4"/>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sp>
        <p:nvSpPr>
          <p:cNvPr id="500744" name="AutoShape 8"/>
          <p:cNvSpPr>
            <a:spLocks noChangeArrowheads="1"/>
          </p:cNvSpPr>
          <p:nvPr/>
        </p:nvSpPr>
        <p:spPr bwMode="auto">
          <a:xfrm>
            <a:off x="5097463" y="2205038"/>
            <a:ext cx="4176712" cy="2447925"/>
          </a:xfrm>
          <a:prstGeom prst="wedgeRectCallout">
            <a:avLst>
              <a:gd name="adj1" fmla="val -94028"/>
              <a:gd name="adj2" fmla="val 49278"/>
            </a:avLst>
          </a:prstGeom>
          <a:solidFill>
            <a:schemeClr val="bg1"/>
          </a:solidFill>
          <a:ln w="9525">
            <a:solidFill>
              <a:schemeClr val="tx1"/>
            </a:solidFill>
            <a:miter lim="800000"/>
            <a:headEnd/>
            <a:tailEnd/>
          </a:ln>
        </p:spPr>
        <p:txBody>
          <a:bodyPr/>
          <a:lstStyle/>
          <a:p>
            <a:pPr algn="l">
              <a:lnSpc>
                <a:spcPct val="120000"/>
              </a:lnSpc>
              <a:spcAft>
                <a:spcPct val="40000"/>
              </a:spcAft>
            </a:pPr>
            <a:r>
              <a:rPr kumimoji="1" lang="zh-CN" altLang="en-US" b="1"/>
              <a:t>进程挂起的原因</a:t>
            </a:r>
          </a:p>
          <a:p>
            <a:pPr algn="l">
              <a:lnSpc>
                <a:spcPct val="120000"/>
              </a:lnSpc>
              <a:buSzPct val="80000"/>
              <a:buFont typeface="Wingdings" pitchFamily="2" charset="2"/>
              <a:buChar char="n"/>
            </a:pPr>
            <a:r>
              <a:rPr kumimoji="1" lang="zh-CN" altLang="en-US" b="1"/>
              <a:t>  终端用户的请求； </a:t>
            </a:r>
          </a:p>
          <a:p>
            <a:pPr algn="l">
              <a:lnSpc>
                <a:spcPct val="120000"/>
              </a:lnSpc>
              <a:buSzPct val="80000"/>
              <a:buFont typeface="Wingdings" pitchFamily="2" charset="2"/>
              <a:buChar char="n"/>
            </a:pPr>
            <a:r>
              <a:rPr kumimoji="1" lang="zh-CN" altLang="en-US" b="1"/>
              <a:t>  父进程请求； </a:t>
            </a:r>
          </a:p>
          <a:p>
            <a:pPr algn="l">
              <a:lnSpc>
                <a:spcPct val="120000"/>
              </a:lnSpc>
              <a:buSzPct val="80000"/>
              <a:buFont typeface="Wingdings" pitchFamily="2" charset="2"/>
              <a:buChar char="n"/>
            </a:pPr>
            <a:r>
              <a:rPr kumimoji="1" lang="zh-CN" altLang="en-US" b="1"/>
              <a:t>  负荷调节的需要； </a:t>
            </a:r>
          </a:p>
          <a:p>
            <a:pPr algn="l">
              <a:lnSpc>
                <a:spcPct val="120000"/>
              </a:lnSpc>
              <a:buSzPct val="80000"/>
              <a:buFont typeface="Wingdings" pitchFamily="2" charset="2"/>
              <a:buChar char="n"/>
            </a:pPr>
            <a:r>
              <a:rPr kumimoji="1" lang="en-US" altLang="zh-CN" b="1"/>
              <a:t>  </a:t>
            </a:r>
            <a:r>
              <a:rPr kumimoji="1" lang="zh-CN" altLang="en-US" b="1"/>
              <a:t>操作系统的需要。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0744"/>
                                        </p:tgtEl>
                                        <p:attrNameLst>
                                          <p:attrName>style.visibility</p:attrName>
                                        </p:attrNameLst>
                                      </p:cBhvr>
                                      <p:to>
                                        <p:strVal val="visible"/>
                                      </p:to>
                                    </p:set>
                                  </p:childTnLst>
                                  <p:subTnLst>
                                    <p:set>
                                      <p:cBhvr override="childStyle">
                                        <p:cTn dur="1" fill="hold" display="0" masterRel="nextClick" afterEffect="1"/>
                                        <p:tgtEl>
                                          <p:spTgt spid="50074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57150" y="269875"/>
            <a:ext cx="8420100" cy="1143000"/>
          </a:xfrm>
        </p:spPr>
        <p:txBody>
          <a:bodyPr/>
          <a:lstStyle/>
          <a:p>
            <a:r>
              <a:rPr lang="zh-CN" altLang="en-US" smtClean="0">
                <a:solidFill>
                  <a:schemeClr val="tx1"/>
                </a:solidFill>
                <a:latin typeface="Times New Roman" pitchFamily="18" charset="0"/>
                <a:ea typeface="华文彩云" pitchFamily="2" charset="-122"/>
                <a:hlinkClick r:id="rId3" action="ppaction://hlinksldjump"/>
              </a:rPr>
              <a:t>进程控制</a:t>
            </a:r>
            <a:endParaRPr lang="zh-CN" altLang="en-US" smtClean="0">
              <a:solidFill>
                <a:schemeClr val="tx1"/>
              </a:solidFill>
              <a:latin typeface="Times New Roman" pitchFamily="18" charset="0"/>
              <a:ea typeface="华文彩云" pitchFamily="2" charset="-122"/>
            </a:endParaRPr>
          </a:p>
        </p:txBody>
      </p:sp>
      <p:sp>
        <p:nvSpPr>
          <p:cNvPr id="11268" name="AutoShape 3"/>
          <p:cNvSpPr>
            <a:spLocks noGrp="1" noChangeArrowheads="1"/>
          </p:cNvSpPr>
          <p:nvPr>
            <p:ph type="body" sz="half" idx="1"/>
          </p:nvPr>
        </p:nvSpPr>
        <p:spPr>
          <a:xfrm>
            <a:off x="488950" y="1160463"/>
            <a:ext cx="4133850" cy="6156325"/>
          </a:xfrm>
          <a:prstGeom prst="cloudCallout">
            <a:avLst>
              <a:gd name="adj1" fmla="val -38171"/>
              <a:gd name="adj2" fmla="val 73815"/>
            </a:avLst>
          </a:prstGeom>
        </p:spPr>
        <p:txBody>
          <a:bodyPr>
            <a:spAutoFit/>
          </a:bodyPr>
          <a:lstStyle/>
          <a:p>
            <a:r>
              <a:rPr lang="zh-CN" altLang="en-US" sz="2400" b="1" smtClean="0">
                <a:latin typeface="宋体" pitchFamily="2" charset="-122"/>
              </a:rPr>
              <a:t>进程控制原语</a:t>
            </a:r>
            <a:r>
              <a:rPr lang="zh-CN" altLang="en-US" sz="2400" b="1" smtClean="0"/>
              <a:t> </a:t>
            </a:r>
          </a:p>
          <a:p>
            <a:pPr lvl="1"/>
            <a:r>
              <a:rPr lang="zh-CN" altLang="en-US" sz="2500" b="1" smtClean="0">
                <a:latin typeface="宋体" pitchFamily="2" charset="-122"/>
              </a:rPr>
              <a:t>创建原语</a:t>
            </a:r>
            <a:r>
              <a:rPr lang="zh-CN" altLang="en-US" sz="2500" b="1" smtClean="0"/>
              <a:t> </a:t>
            </a:r>
          </a:p>
          <a:p>
            <a:pPr lvl="1"/>
            <a:r>
              <a:rPr lang="zh-CN" altLang="en-US" sz="2500" b="1" smtClean="0">
                <a:latin typeface="宋体" pitchFamily="2" charset="-122"/>
              </a:rPr>
              <a:t>撤销原语</a:t>
            </a:r>
            <a:r>
              <a:rPr lang="zh-CN" altLang="en-US" sz="2500" b="1" smtClean="0"/>
              <a:t> </a:t>
            </a:r>
          </a:p>
          <a:p>
            <a:pPr lvl="1"/>
            <a:r>
              <a:rPr lang="zh-CN" altLang="en-US" sz="2500" b="1" smtClean="0">
                <a:latin typeface="宋体" pitchFamily="2" charset="-122"/>
              </a:rPr>
              <a:t>阻塞原语</a:t>
            </a:r>
            <a:r>
              <a:rPr lang="zh-CN" altLang="en-US" sz="2500" b="1" smtClean="0"/>
              <a:t> </a:t>
            </a:r>
          </a:p>
          <a:p>
            <a:pPr lvl="1"/>
            <a:r>
              <a:rPr lang="zh-CN" altLang="en-US" sz="2500" b="1" smtClean="0">
                <a:latin typeface="宋体" pitchFamily="2" charset="-122"/>
              </a:rPr>
              <a:t>唤醒原语</a:t>
            </a:r>
            <a:r>
              <a:rPr lang="zh-CN" altLang="en-US" sz="2500" b="1" smtClean="0"/>
              <a:t> </a:t>
            </a:r>
          </a:p>
          <a:p>
            <a:pPr lvl="1"/>
            <a:r>
              <a:rPr lang="zh-CN" altLang="en-US" sz="2500" b="1" smtClean="0">
                <a:solidFill>
                  <a:srgbClr val="FFFF00"/>
                </a:solidFill>
              </a:rPr>
              <a:t>挂起原语</a:t>
            </a:r>
          </a:p>
          <a:p>
            <a:pPr lvl="1"/>
            <a:r>
              <a:rPr lang="zh-CN" altLang="en-US" sz="2500" b="1" smtClean="0"/>
              <a:t>激活原语</a:t>
            </a:r>
          </a:p>
          <a:p>
            <a:r>
              <a:rPr lang="zh-CN" altLang="en-US" sz="2400" b="1" smtClean="0">
                <a:latin typeface="Arial" charset="0"/>
                <a:hlinkClick r:id="rId4" action="ppaction://hlinksldjump"/>
              </a:rPr>
              <a:t>控制原语与进程状态的转换</a:t>
            </a:r>
            <a:endParaRPr lang="zh-CN" altLang="en-US" sz="2400" b="1" smtClean="0">
              <a:latin typeface="Arial" charset="0"/>
            </a:endParaRPr>
          </a:p>
        </p:txBody>
      </p:sp>
      <p:sp>
        <p:nvSpPr>
          <p:cNvPr id="11269" name="Text Box 4"/>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grpSp>
        <p:nvGrpSpPr>
          <p:cNvPr id="2" name="Group 11"/>
          <p:cNvGrpSpPr>
            <a:grpSpLocks/>
          </p:cNvGrpSpPr>
          <p:nvPr/>
        </p:nvGrpSpPr>
        <p:grpSpPr bwMode="auto">
          <a:xfrm>
            <a:off x="3944938" y="1844824"/>
            <a:ext cx="5961062" cy="4247902"/>
            <a:chOff x="2485" y="981"/>
            <a:chExt cx="3755" cy="2948"/>
          </a:xfrm>
          <a:solidFill>
            <a:schemeClr val="tx1">
              <a:lumMod val="85000"/>
            </a:schemeClr>
          </a:solidFill>
        </p:grpSpPr>
        <p:sp>
          <p:nvSpPr>
            <p:cNvPr id="32775" name="AutoShape 6"/>
            <p:cNvSpPr>
              <a:spLocks noChangeArrowheads="1"/>
            </p:cNvSpPr>
            <p:nvPr/>
          </p:nvSpPr>
          <p:spPr bwMode="auto">
            <a:xfrm>
              <a:off x="2485" y="981"/>
              <a:ext cx="3755" cy="2948"/>
            </a:xfrm>
            <a:prstGeom prst="wedgeRoundRectCallout">
              <a:avLst>
                <a:gd name="adj1" fmla="val -59919"/>
                <a:gd name="adj2" fmla="val 11737"/>
                <a:gd name="adj3" fmla="val 16667"/>
              </a:avLst>
            </a:prstGeom>
            <a:grpFill/>
            <a:ln w="9525">
              <a:solidFill>
                <a:schemeClr val="tx1"/>
              </a:solidFill>
              <a:miter lim="800000"/>
              <a:headEnd/>
              <a:tailEnd/>
            </a:ln>
          </p:spPr>
          <p:txBody>
            <a:bodyPr/>
            <a:lstStyle/>
            <a:p>
              <a:pPr>
                <a:defRPr/>
              </a:pPr>
              <a:endParaRPr lang="zh-CN" altLang="en-US"/>
            </a:p>
          </p:txBody>
        </p:sp>
      </p:grpSp>
      <p:graphicFrame>
        <p:nvGraphicFramePr>
          <p:cNvPr id="11266" name="Object 10"/>
          <p:cNvGraphicFramePr>
            <a:graphicFrameLocks noChangeAspect="1"/>
          </p:cNvGraphicFramePr>
          <p:nvPr/>
        </p:nvGraphicFramePr>
        <p:xfrm>
          <a:off x="3224213" y="1916113"/>
          <a:ext cx="7564437" cy="4208462"/>
        </p:xfrm>
        <a:graphic>
          <a:graphicData uri="http://schemas.openxmlformats.org/presentationml/2006/ole">
            <mc:AlternateContent xmlns:mc="http://schemas.openxmlformats.org/markup-compatibility/2006">
              <mc:Choice xmlns:v="urn:schemas-microsoft-com:vml" Requires="v">
                <p:oleObj spid="_x0000_s11268" name="文档" r:id="rId5" imgW="5388214" imgH="2971597" progId="Word.Document.8">
                  <p:embed/>
                </p:oleObj>
              </mc:Choice>
              <mc:Fallback>
                <p:oleObj name="文档" r:id="rId5" imgW="5388214" imgH="2971597" progId="Word.Document.8">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4213" y="1916113"/>
                        <a:ext cx="7564437" cy="420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7150" y="269875"/>
            <a:ext cx="8420100" cy="1143000"/>
          </a:xfrm>
        </p:spPr>
        <p:txBody>
          <a:bodyPr/>
          <a:lstStyle/>
          <a:p>
            <a:r>
              <a:rPr lang="zh-CN" altLang="en-US" smtClean="0">
                <a:solidFill>
                  <a:schemeClr val="tx1"/>
                </a:solidFill>
                <a:latin typeface="Times New Roman" pitchFamily="18" charset="0"/>
                <a:ea typeface="华文彩云" pitchFamily="2" charset="-122"/>
                <a:hlinkClick r:id="rId2" action="ppaction://hlinksldjump"/>
              </a:rPr>
              <a:t>进程控制</a:t>
            </a:r>
            <a:endParaRPr lang="zh-CN" altLang="en-US" smtClean="0">
              <a:solidFill>
                <a:schemeClr val="tx1"/>
              </a:solidFill>
              <a:latin typeface="Times New Roman" pitchFamily="18" charset="0"/>
              <a:ea typeface="华文彩云" pitchFamily="2" charset="-122"/>
            </a:endParaRPr>
          </a:p>
        </p:txBody>
      </p:sp>
      <p:sp>
        <p:nvSpPr>
          <p:cNvPr id="41987" name="AutoShape 3"/>
          <p:cNvSpPr>
            <a:spLocks noGrp="1" noChangeArrowheads="1"/>
          </p:cNvSpPr>
          <p:nvPr>
            <p:ph type="body" sz="half" idx="1"/>
          </p:nvPr>
        </p:nvSpPr>
        <p:spPr>
          <a:xfrm>
            <a:off x="560388" y="1196975"/>
            <a:ext cx="4133850" cy="6156325"/>
          </a:xfrm>
          <a:prstGeom prst="cloudCallout">
            <a:avLst>
              <a:gd name="adj1" fmla="val -38171"/>
              <a:gd name="adj2" fmla="val 73815"/>
            </a:avLst>
          </a:prstGeom>
        </p:spPr>
        <p:txBody>
          <a:bodyPr>
            <a:spAutoFit/>
          </a:bodyPr>
          <a:lstStyle/>
          <a:p>
            <a:r>
              <a:rPr lang="zh-CN" altLang="en-US" sz="2400" b="1" smtClean="0">
                <a:latin typeface="宋体" pitchFamily="2" charset="-122"/>
              </a:rPr>
              <a:t>进程控制原语</a:t>
            </a:r>
            <a:r>
              <a:rPr lang="zh-CN" altLang="en-US" sz="2400" b="1" smtClean="0"/>
              <a:t> </a:t>
            </a:r>
          </a:p>
          <a:p>
            <a:pPr lvl="1"/>
            <a:r>
              <a:rPr lang="zh-CN" altLang="en-US" sz="2500" b="1" smtClean="0">
                <a:latin typeface="宋体" pitchFamily="2" charset="-122"/>
              </a:rPr>
              <a:t>创建原语</a:t>
            </a:r>
            <a:r>
              <a:rPr lang="zh-CN" altLang="en-US" sz="2500" b="1" smtClean="0"/>
              <a:t> </a:t>
            </a:r>
          </a:p>
          <a:p>
            <a:pPr lvl="1"/>
            <a:r>
              <a:rPr lang="zh-CN" altLang="en-US" sz="2500" b="1" smtClean="0">
                <a:latin typeface="宋体" pitchFamily="2" charset="-122"/>
              </a:rPr>
              <a:t>撤销原语</a:t>
            </a:r>
            <a:r>
              <a:rPr lang="zh-CN" altLang="en-US" sz="2500" b="1" smtClean="0"/>
              <a:t> </a:t>
            </a:r>
          </a:p>
          <a:p>
            <a:pPr lvl="1"/>
            <a:r>
              <a:rPr lang="zh-CN" altLang="en-US" sz="2500" b="1" smtClean="0">
                <a:latin typeface="宋体" pitchFamily="2" charset="-122"/>
              </a:rPr>
              <a:t>阻塞原语</a:t>
            </a:r>
            <a:r>
              <a:rPr lang="zh-CN" altLang="en-US" sz="2500" b="1" smtClean="0"/>
              <a:t> </a:t>
            </a:r>
          </a:p>
          <a:p>
            <a:pPr lvl="1"/>
            <a:r>
              <a:rPr lang="zh-CN" altLang="en-US" sz="2500" b="1" smtClean="0">
                <a:latin typeface="宋体" pitchFamily="2" charset="-122"/>
              </a:rPr>
              <a:t>唤醒原语</a:t>
            </a:r>
            <a:r>
              <a:rPr lang="zh-CN" altLang="en-US" sz="2500" b="1" smtClean="0"/>
              <a:t> </a:t>
            </a:r>
          </a:p>
          <a:p>
            <a:pPr lvl="1"/>
            <a:r>
              <a:rPr lang="zh-CN" altLang="en-US" sz="2500" b="1" smtClean="0"/>
              <a:t>挂起原语</a:t>
            </a:r>
          </a:p>
          <a:p>
            <a:pPr lvl="1"/>
            <a:r>
              <a:rPr lang="zh-CN" altLang="en-US" sz="2500" b="1" smtClean="0">
                <a:solidFill>
                  <a:srgbClr val="FFFF00"/>
                </a:solidFill>
              </a:rPr>
              <a:t>激活原语</a:t>
            </a:r>
          </a:p>
          <a:p>
            <a:r>
              <a:rPr lang="zh-CN" altLang="en-US" sz="2400" b="1" smtClean="0">
                <a:latin typeface="Arial" charset="0"/>
                <a:hlinkClick r:id="rId3" action="ppaction://hlinksldjump"/>
              </a:rPr>
              <a:t>控制原语与进程状态的转换</a:t>
            </a:r>
            <a:endParaRPr lang="zh-CN" altLang="en-US" sz="2400" b="1" smtClean="0">
              <a:latin typeface="Arial" charset="0"/>
            </a:endParaRPr>
          </a:p>
        </p:txBody>
      </p:sp>
      <p:sp>
        <p:nvSpPr>
          <p:cNvPr id="41988" name="Text Box 4"/>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sp>
        <p:nvSpPr>
          <p:cNvPr id="501771" name="AutoShape 11"/>
          <p:cNvSpPr>
            <a:spLocks noChangeArrowheads="1"/>
          </p:cNvSpPr>
          <p:nvPr/>
        </p:nvSpPr>
        <p:spPr bwMode="auto">
          <a:xfrm>
            <a:off x="4521200" y="2133600"/>
            <a:ext cx="4105275" cy="2590800"/>
          </a:xfrm>
          <a:prstGeom prst="wedgeRectCallout">
            <a:avLst>
              <a:gd name="adj1" fmla="val -79042"/>
              <a:gd name="adj2" fmla="val 65014"/>
            </a:avLst>
          </a:prstGeom>
          <a:solidFill>
            <a:schemeClr val="bg1"/>
          </a:solidFill>
          <a:ln w="9525">
            <a:solidFill>
              <a:schemeClr val="tx1"/>
            </a:solidFill>
            <a:miter lim="800000"/>
            <a:headEnd/>
            <a:tailEnd/>
          </a:ln>
        </p:spPr>
        <p:txBody>
          <a:bodyPr/>
          <a:lstStyle/>
          <a:p>
            <a:pPr algn="l">
              <a:lnSpc>
                <a:spcPct val="120000"/>
              </a:lnSpc>
              <a:spcAft>
                <a:spcPct val="40000"/>
              </a:spcAft>
            </a:pPr>
            <a:r>
              <a:rPr kumimoji="1" lang="zh-CN" altLang="en-US" b="1"/>
              <a:t>进程激活的原因</a:t>
            </a:r>
          </a:p>
          <a:p>
            <a:pPr algn="l">
              <a:lnSpc>
                <a:spcPct val="120000"/>
              </a:lnSpc>
              <a:buSzPct val="80000"/>
              <a:buFont typeface="Wingdings" pitchFamily="2" charset="2"/>
              <a:buChar char="n"/>
            </a:pPr>
            <a:r>
              <a:rPr kumimoji="1" lang="zh-CN" altLang="en-US" b="1"/>
              <a:t>  终端用户的请求激活，且内存空间足够； </a:t>
            </a:r>
          </a:p>
          <a:p>
            <a:pPr algn="l">
              <a:lnSpc>
                <a:spcPct val="120000"/>
              </a:lnSpc>
              <a:buSzPct val="80000"/>
              <a:buFont typeface="Wingdings" pitchFamily="2" charset="2"/>
              <a:buChar char="n"/>
            </a:pPr>
            <a:r>
              <a:rPr kumimoji="1" lang="zh-CN" altLang="en-US" b="1"/>
              <a:t>  父进程请求激活，且内存空间足够；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1771"/>
                                        </p:tgtEl>
                                        <p:attrNameLst>
                                          <p:attrName>style.visibility</p:attrName>
                                        </p:attrNameLst>
                                      </p:cBhvr>
                                      <p:to>
                                        <p:strVal val="visible"/>
                                      </p:to>
                                    </p:set>
                                  </p:childTnLst>
                                  <p:subTnLst>
                                    <p:set>
                                      <p:cBhvr override="childStyle">
                                        <p:cTn dur="1" fill="hold" display="0" masterRel="nextClick" afterEffect="1"/>
                                        <p:tgtEl>
                                          <p:spTgt spid="50177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7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57150" y="269875"/>
            <a:ext cx="8420100" cy="1143000"/>
          </a:xfrm>
        </p:spPr>
        <p:txBody>
          <a:bodyPr/>
          <a:lstStyle/>
          <a:p>
            <a:r>
              <a:rPr lang="zh-CN" altLang="en-US" smtClean="0">
                <a:solidFill>
                  <a:schemeClr val="tx1"/>
                </a:solidFill>
                <a:latin typeface="Times New Roman" pitchFamily="18" charset="0"/>
                <a:ea typeface="华文彩云" pitchFamily="2" charset="-122"/>
                <a:hlinkClick r:id="rId3" action="ppaction://hlinksldjump"/>
              </a:rPr>
              <a:t>进程控制</a:t>
            </a:r>
            <a:endParaRPr lang="zh-CN" altLang="en-US" smtClean="0">
              <a:solidFill>
                <a:schemeClr val="tx1"/>
              </a:solidFill>
              <a:latin typeface="Times New Roman" pitchFamily="18" charset="0"/>
              <a:ea typeface="华文彩云" pitchFamily="2" charset="-122"/>
            </a:endParaRPr>
          </a:p>
        </p:txBody>
      </p:sp>
      <p:sp>
        <p:nvSpPr>
          <p:cNvPr id="12292" name="AutoShape 3"/>
          <p:cNvSpPr>
            <a:spLocks noGrp="1" noChangeArrowheads="1"/>
          </p:cNvSpPr>
          <p:nvPr>
            <p:ph type="body" sz="half" idx="1"/>
          </p:nvPr>
        </p:nvSpPr>
        <p:spPr>
          <a:xfrm>
            <a:off x="560388" y="1196975"/>
            <a:ext cx="4133850" cy="6156325"/>
          </a:xfrm>
          <a:prstGeom prst="cloudCallout">
            <a:avLst>
              <a:gd name="adj1" fmla="val -38171"/>
              <a:gd name="adj2" fmla="val 73815"/>
            </a:avLst>
          </a:prstGeom>
        </p:spPr>
        <p:txBody>
          <a:bodyPr>
            <a:spAutoFit/>
          </a:bodyPr>
          <a:lstStyle/>
          <a:p>
            <a:r>
              <a:rPr lang="zh-CN" altLang="en-US" sz="2400" b="1" smtClean="0">
                <a:latin typeface="宋体" pitchFamily="2" charset="-122"/>
              </a:rPr>
              <a:t>进程控制原语</a:t>
            </a:r>
            <a:r>
              <a:rPr lang="zh-CN" altLang="en-US" sz="2400" b="1" smtClean="0"/>
              <a:t> </a:t>
            </a:r>
          </a:p>
          <a:p>
            <a:pPr lvl="1"/>
            <a:r>
              <a:rPr lang="zh-CN" altLang="en-US" sz="2500" b="1" smtClean="0">
                <a:latin typeface="宋体" pitchFamily="2" charset="-122"/>
              </a:rPr>
              <a:t>创建原语</a:t>
            </a:r>
            <a:r>
              <a:rPr lang="zh-CN" altLang="en-US" sz="2500" b="1" smtClean="0"/>
              <a:t> </a:t>
            </a:r>
          </a:p>
          <a:p>
            <a:pPr lvl="1"/>
            <a:r>
              <a:rPr lang="zh-CN" altLang="en-US" sz="2500" b="1" smtClean="0">
                <a:latin typeface="宋体" pitchFamily="2" charset="-122"/>
              </a:rPr>
              <a:t>撤销原语</a:t>
            </a:r>
            <a:r>
              <a:rPr lang="zh-CN" altLang="en-US" sz="2500" b="1" smtClean="0"/>
              <a:t> </a:t>
            </a:r>
          </a:p>
          <a:p>
            <a:pPr lvl="1"/>
            <a:r>
              <a:rPr lang="zh-CN" altLang="en-US" sz="2500" b="1" smtClean="0">
                <a:latin typeface="宋体" pitchFamily="2" charset="-122"/>
              </a:rPr>
              <a:t>阻塞原语</a:t>
            </a:r>
            <a:r>
              <a:rPr lang="zh-CN" altLang="en-US" sz="2500" b="1" smtClean="0"/>
              <a:t> </a:t>
            </a:r>
          </a:p>
          <a:p>
            <a:pPr lvl="1"/>
            <a:r>
              <a:rPr lang="zh-CN" altLang="en-US" sz="2500" b="1" smtClean="0">
                <a:latin typeface="宋体" pitchFamily="2" charset="-122"/>
              </a:rPr>
              <a:t>唤醒原语</a:t>
            </a:r>
            <a:r>
              <a:rPr lang="zh-CN" altLang="en-US" sz="2500" b="1" smtClean="0"/>
              <a:t> </a:t>
            </a:r>
          </a:p>
          <a:p>
            <a:pPr lvl="1"/>
            <a:r>
              <a:rPr lang="zh-CN" altLang="en-US" sz="2500" b="1" smtClean="0"/>
              <a:t>挂起原语</a:t>
            </a:r>
          </a:p>
          <a:p>
            <a:pPr lvl="1"/>
            <a:r>
              <a:rPr lang="zh-CN" altLang="en-US" sz="2500" b="1" smtClean="0">
                <a:solidFill>
                  <a:srgbClr val="FFFF00"/>
                </a:solidFill>
              </a:rPr>
              <a:t>激活原语</a:t>
            </a:r>
          </a:p>
          <a:p>
            <a:r>
              <a:rPr lang="zh-CN" altLang="en-US" sz="2400" b="1" smtClean="0">
                <a:latin typeface="Arial" charset="0"/>
                <a:hlinkClick r:id="rId4" action="ppaction://hlinksldjump"/>
              </a:rPr>
              <a:t>控制原语与进程状态的转换</a:t>
            </a:r>
            <a:endParaRPr lang="zh-CN" altLang="en-US" sz="2400" b="1" smtClean="0">
              <a:latin typeface="Arial" charset="0"/>
            </a:endParaRPr>
          </a:p>
        </p:txBody>
      </p:sp>
      <p:sp>
        <p:nvSpPr>
          <p:cNvPr id="12293" name="Text Box 4"/>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grpSp>
        <p:nvGrpSpPr>
          <p:cNvPr id="2" name="Group 12"/>
          <p:cNvGrpSpPr>
            <a:grpSpLocks/>
          </p:cNvGrpSpPr>
          <p:nvPr/>
        </p:nvGrpSpPr>
        <p:grpSpPr bwMode="auto">
          <a:xfrm>
            <a:off x="4593506" y="1844824"/>
            <a:ext cx="5184775" cy="4940300"/>
            <a:chOff x="2621" y="1208"/>
            <a:chExt cx="3266" cy="3112"/>
          </a:xfrm>
          <a:solidFill>
            <a:schemeClr val="tx1">
              <a:lumMod val="85000"/>
            </a:schemeClr>
          </a:solidFill>
        </p:grpSpPr>
        <p:sp>
          <p:nvSpPr>
            <p:cNvPr id="33799" name="AutoShape 6"/>
            <p:cNvSpPr>
              <a:spLocks noChangeArrowheads="1"/>
            </p:cNvSpPr>
            <p:nvPr/>
          </p:nvSpPr>
          <p:spPr bwMode="auto">
            <a:xfrm>
              <a:off x="2621" y="1208"/>
              <a:ext cx="3266" cy="3112"/>
            </a:xfrm>
            <a:prstGeom prst="wedgeRoundRectCallout">
              <a:avLst>
                <a:gd name="adj1" fmla="val -71734"/>
                <a:gd name="adj2" fmla="val 14928"/>
                <a:gd name="adj3" fmla="val 16667"/>
              </a:avLst>
            </a:prstGeom>
            <a:grpFill/>
            <a:ln w="9525">
              <a:solidFill>
                <a:schemeClr val="tx1"/>
              </a:solidFill>
              <a:miter lim="800000"/>
              <a:headEnd/>
              <a:tailEnd/>
            </a:ln>
          </p:spPr>
          <p:txBody>
            <a:bodyPr/>
            <a:lstStyle/>
            <a:p>
              <a:pPr>
                <a:defRPr/>
              </a:pPr>
              <a:endParaRPr lang="zh-CN" altLang="en-US"/>
            </a:p>
          </p:txBody>
        </p:sp>
      </p:grpSp>
      <p:graphicFrame>
        <p:nvGraphicFramePr>
          <p:cNvPr id="12290" name="Object 10"/>
          <p:cNvGraphicFramePr>
            <a:graphicFrameLocks noChangeAspect="1"/>
          </p:cNvGraphicFramePr>
          <p:nvPr/>
        </p:nvGraphicFramePr>
        <p:xfrm>
          <a:off x="4521200" y="1916113"/>
          <a:ext cx="6337300" cy="4608512"/>
        </p:xfrm>
        <a:graphic>
          <a:graphicData uri="http://schemas.openxmlformats.org/presentationml/2006/ole">
            <mc:AlternateContent xmlns:mc="http://schemas.openxmlformats.org/markup-compatibility/2006">
              <mc:Choice xmlns:v="urn:schemas-microsoft-com:vml" Requires="v">
                <p:oleObj spid="_x0000_s12292" name="Document" r:id="rId5" imgW="5322277" imgH="3566288" progId="Word.Document.8">
                  <p:embed/>
                </p:oleObj>
              </mc:Choice>
              <mc:Fallback>
                <p:oleObj name="Document" r:id="rId5" imgW="5322277" imgH="3566288" progId="Word.Document.8">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1200" y="1916113"/>
                        <a:ext cx="6337300" cy="460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z="4800" smtClean="0"/>
              <a:t>实验</a:t>
            </a:r>
          </a:p>
        </p:txBody>
      </p:sp>
      <p:sp>
        <p:nvSpPr>
          <p:cNvPr id="43011" name="Rectangle 3"/>
          <p:cNvSpPr>
            <a:spLocks noGrp="1" noChangeArrowheads="1"/>
          </p:cNvSpPr>
          <p:nvPr>
            <p:ph type="body" idx="1"/>
          </p:nvPr>
        </p:nvSpPr>
        <p:spPr/>
        <p:txBody>
          <a:bodyPr/>
          <a:lstStyle/>
          <a:p>
            <a:r>
              <a:rPr lang="zh-CN" altLang="en-US" b="1" smtClean="0">
                <a:latin typeface="Times New Roman" pitchFamily="18" charset="0"/>
              </a:rPr>
              <a:t>熟悉</a:t>
            </a:r>
            <a:r>
              <a:rPr lang="en-US" altLang="zh-CN" b="1" smtClean="0">
                <a:latin typeface="Times New Roman" pitchFamily="18" charset="0"/>
              </a:rPr>
              <a:t>linux</a:t>
            </a:r>
            <a:r>
              <a:rPr lang="zh-CN" altLang="en-US" b="1" smtClean="0">
                <a:latin typeface="Times New Roman" pitchFamily="18" charset="0"/>
              </a:rPr>
              <a:t>常用命令</a:t>
            </a:r>
          </a:p>
          <a:p>
            <a:r>
              <a:rPr lang="zh-CN" altLang="en-US" b="1" smtClean="0">
                <a:latin typeface="Times New Roman" pitchFamily="18" charset="0"/>
              </a:rPr>
              <a:t>熟悉</a:t>
            </a:r>
            <a:r>
              <a:rPr lang="en-US" altLang="zh-CN" b="1" smtClean="0">
                <a:latin typeface="Times New Roman" pitchFamily="18" charset="0"/>
              </a:rPr>
              <a:t>linux</a:t>
            </a:r>
            <a:r>
              <a:rPr lang="zh-CN" altLang="en-US" b="1" smtClean="0">
                <a:latin typeface="Times New Roman" pitchFamily="18" charset="0"/>
              </a:rPr>
              <a:t>下的编程环境</a:t>
            </a:r>
          </a:p>
          <a:p>
            <a:r>
              <a:rPr lang="zh-CN" altLang="en-US" b="1" smtClean="0">
                <a:latin typeface="Times New Roman" pitchFamily="18" charset="0"/>
              </a:rPr>
              <a:t>上网去收集有关</a:t>
            </a:r>
            <a:r>
              <a:rPr lang="en-US" altLang="zh-CN" b="1" smtClean="0">
                <a:latin typeface="Times New Roman" pitchFamily="18" charset="0"/>
              </a:rPr>
              <a:t>linux</a:t>
            </a:r>
            <a:r>
              <a:rPr lang="zh-CN" altLang="en-US" b="1" smtClean="0">
                <a:latin typeface="Times New Roman" pitchFamily="18" charset="0"/>
              </a:rPr>
              <a:t>下的</a:t>
            </a:r>
            <a:r>
              <a:rPr lang="en-US" altLang="zh-CN" b="1" smtClean="0">
                <a:latin typeface="Times New Roman" pitchFamily="18" charset="0"/>
              </a:rPr>
              <a:t>fork</a:t>
            </a:r>
            <a:r>
              <a:rPr lang="zh-CN" altLang="en-US" b="1" smtClean="0">
                <a:latin typeface="Times New Roman" pitchFamily="18" charset="0"/>
              </a:rPr>
              <a:t>（）函数的相关资料，并且深入理解该函数 </a:t>
            </a: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609600"/>
            <a:ext cx="8401050" cy="1066800"/>
          </a:xfrm>
        </p:spPr>
        <p:txBody>
          <a:bodyPr/>
          <a:lstStyle/>
          <a:p>
            <a:r>
              <a:rPr lang="zh-CN" altLang="en-US" smtClean="0">
                <a:solidFill>
                  <a:schemeClr val="tx1"/>
                </a:solidFill>
                <a:latin typeface="Times New Roman" pitchFamily="18" charset="0"/>
                <a:ea typeface="华文彩云" pitchFamily="2" charset="-122"/>
              </a:rPr>
              <a:t>三、</a:t>
            </a:r>
            <a:r>
              <a:rPr lang="zh-CN" altLang="en-US" smtClean="0">
                <a:solidFill>
                  <a:schemeClr val="tx1"/>
                </a:solidFill>
                <a:latin typeface="Times New Roman" pitchFamily="18" charset="0"/>
                <a:ea typeface="华文彩云" pitchFamily="2" charset="-122"/>
                <a:hlinkClick r:id="rId3" action="ppaction://hlinksldjump"/>
              </a:rPr>
              <a:t>进程同步</a:t>
            </a:r>
            <a:endParaRPr lang="en-US" altLang="zh-CN" smtClean="0">
              <a:solidFill>
                <a:schemeClr val="tx1"/>
              </a:solidFill>
              <a:latin typeface="Times New Roman" pitchFamily="18" charset="0"/>
              <a:ea typeface="华文彩云" pitchFamily="2" charset="-122"/>
              <a:hlinkClick r:id="rId3" action="ppaction://hlinksldjump"/>
            </a:endParaRPr>
          </a:p>
        </p:txBody>
      </p:sp>
      <p:sp>
        <p:nvSpPr>
          <p:cNvPr id="44035" name="Rectangle 3"/>
          <p:cNvSpPr>
            <a:spLocks noGrp="1" noChangeArrowheads="1"/>
          </p:cNvSpPr>
          <p:nvPr>
            <p:ph type="body" idx="1"/>
          </p:nvPr>
        </p:nvSpPr>
        <p:spPr>
          <a:xfrm>
            <a:off x="1069975" y="2101850"/>
            <a:ext cx="8420100" cy="3127375"/>
          </a:xfrm>
        </p:spPr>
        <p:txBody>
          <a:bodyPr/>
          <a:lstStyle/>
          <a:p>
            <a:pPr>
              <a:lnSpc>
                <a:spcPct val="90000"/>
              </a:lnSpc>
            </a:pPr>
            <a:r>
              <a:rPr lang="zh-CN" altLang="en-US" b="1" dirty="0" smtClean="0"/>
              <a:t>进程同步的基本概念</a:t>
            </a:r>
          </a:p>
          <a:p>
            <a:pPr lvl="1">
              <a:lnSpc>
                <a:spcPct val="90000"/>
              </a:lnSpc>
            </a:pPr>
            <a:r>
              <a:rPr lang="zh-CN" altLang="en-US" b="1" dirty="0" smtClean="0"/>
              <a:t>同步与互斥</a:t>
            </a:r>
          </a:p>
          <a:p>
            <a:pPr lvl="1">
              <a:lnSpc>
                <a:spcPct val="90000"/>
              </a:lnSpc>
            </a:pPr>
            <a:r>
              <a:rPr lang="zh-CN" altLang="en-US" b="1" dirty="0" smtClean="0"/>
              <a:t>临界资源和临界区</a:t>
            </a:r>
          </a:p>
          <a:p>
            <a:pPr>
              <a:lnSpc>
                <a:spcPct val="90000"/>
              </a:lnSpc>
            </a:pPr>
            <a:r>
              <a:rPr lang="zh-CN" altLang="en-US" b="1" dirty="0" smtClean="0"/>
              <a:t>信号量机制及其使用</a:t>
            </a:r>
          </a:p>
          <a:p>
            <a:pPr>
              <a:lnSpc>
                <a:spcPct val="90000"/>
              </a:lnSpc>
            </a:pPr>
            <a:r>
              <a:rPr lang="zh-CN" altLang="en-US" b="1" dirty="0" smtClean="0">
                <a:hlinkClick r:id="rId4" action="ppaction://hlinksldjump"/>
              </a:rPr>
              <a:t>经典的同步/互斥问题</a:t>
            </a:r>
            <a:endParaRPr lang="zh-CN" altLang="en-US" b="1" dirty="0" smtClean="0"/>
          </a:p>
          <a:p>
            <a:pPr>
              <a:lnSpc>
                <a:spcPct val="90000"/>
              </a:lnSpc>
            </a:pPr>
            <a:r>
              <a:rPr lang="zh-CN" altLang="en-US" b="1" dirty="0" smtClean="0">
                <a:solidFill>
                  <a:schemeClr val="accent4">
                    <a:lumMod val="75000"/>
                  </a:schemeClr>
                </a:solidFill>
              </a:rPr>
              <a:t>管程机制</a:t>
            </a: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p:txBody>
          <a:bodyPr/>
          <a:lstStyle/>
          <a:p>
            <a:r>
              <a:rPr kumimoji="1" lang="zh-CN" altLang="en-US" smtClean="0">
                <a:solidFill>
                  <a:schemeClr val="tx1"/>
                </a:solidFill>
                <a:ea typeface="华文彩云" pitchFamily="2" charset="-122"/>
              </a:rPr>
              <a:t>前趋图例子</a:t>
            </a:r>
          </a:p>
        </p:txBody>
      </p:sp>
      <p:sp>
        <p:nvSpPr>
          <p:cNvPr id="1028" name="Text Box 13"/>
          <p:cNvSpPr txBox="1">
            <a:spLocks noChangeArrowheads="1"/>
          </p:cNvSpPr>
          <p:nvPr/>
        </p:nvSpPr>
        <p:spPr bwMode="auto">
          <a:xfrm>
            <a:off x="3873500" y="6308725"/>
            <a:ext cx="3549650" cy="457200"/>
          </a:xfrm>
          <a:prstGeom prst="rect">
            <a:avLst/>
          </a:prstGeom>
          <a:noFill/>
          <a:ln w="9525">
            <a:noFill/>
            <a:miter lim="800000"/>
            <a:headEnd/>
            <a:tailEnd/>
          </a:ln>
        </p:spPr>
        <p:txBody>
          <a:bodyPr>
            <a:spAutoFit/>
          </a:bodyPr>
          <a:lstStyle/>
          <a:p>
            <a:pPr algn="l" eaLnBrk="1" hangingPunct="1"/>
            <a:r>
              <a:rPr kumimoji="1" lang="zh-CN" altLang="en-US" b="1">
                <a:latin typeface="Times New Roman" pitchFamily="18" charset="0"/>
              </a:rPr>
              <a:t>图 </a:t>
            </a:r>
            <a:r>
              <a:rPr kumimoji="1" lang="en-US" altLang="zh-CN" b="1">
                <a:latin typeface="Times New Roman" pitchFamily="18" charset="0"/>
              </a:rPr>
              <a:t>2-1 </a:t>
            </a:r>
            <a:r>
              <a:rPr kumimoji="1" lang="zh-CN" altLang="en-US" b="1">
                <a:latin typeface="Times New Roman" pitchFamily="18" charset="0"/>
              </a:rPr>
              <a:t>前趋图 </a:t>
            </a:r>
          </a:p>
        </p:txBody>
      </p:sp>
      <p:grpSp>
        <p:nvGrpSpPr>
          <p:cNvPr id="1029" name="Group 18"/>
          <p:cNvGrpSpPr>
            <a:grpSpLocks/>
          </p:cNvGrpSpPr>
          <p:nvPr/>
        </p:nvGrpSpPr>
        <p:grpSpPr bwMode="auto">
          <a:xfrm>
            <a:off x="631825" y="1916113"/>
            <a:ext cx="8497888" cy="4033837"/>
            <a:chOff x="398" y="1207"/>
            <a:chExt cx="5353" cy="2541"/>
          </a:xfrm>
        </p:grpSpPr>
        <p:sp>
          <p:nvSpPr>
            <p:cNvPr id="1030" name="Rectangle 10"/>
            <p:cNvSpPr>
              <a:spLocks noChangeArrowheads="1"/>
            </p:cNvSpPr>
            <p:nvPr/>
          </p:nvSpPr>
          <p:spPr bwMode="auto">
            <a:xfrm>
              <a:off x="398" y="1207"/>
              <a:ext cx="5353" cy="254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1031" name="Group 17"/>
            <p:cNvGrpSpPr>
              <a:grpSpLocks/>
            </p:cNvGrpSpPr>
            <p:nvPr/>
          </p:nvGrpSpPr>
          <p:grpSpPr bwMode="auto">
            <a:xfrm>
              <a:off x="812" y="1298"/>
              <a:ext cx="4712" cy="2419"/>
              <a:chOff x="763" y="1253"/>
              <a:chExt cx="4712" cy="2419"/>
            </a:xfrm>
          </p:grpSpPr>
          <p:graphicFrame>
            <p:nvGraphicFramePr>
              <p:cNvPr id="1026" name="Object 11"/>
              <p:cNvGraphicFramePr>
                <a:graphicFrameLocks noChangeAspect="1"/>
              </p:cNvGraphicFramePr>
              <p:nvPr/>
            </p:nvGraphicFramePr>
            <p:xfrm>
              <a:off x="763" y="1253"/>
              <a:ext cx="4712" cy="2419"/>
            </p:xfrm>
            <a:graphic>
              <a:graphicData uri="http://schemas.openxmlformats.org/presentationml/2006/ole">
                <mc:AlternateContent xmlns:mc="http://schemas.openxmlformats.org/markup-compatibility/2006">
                  <mc:Choice xmlns:v="urn:schemas-microsoft-com:vml" Requires="v">
                    <p:oleObj spid="_x0000_s1028" name="Visio" r:id="rId3" imgW="3093192" imgH="1586911" progId="Visio.Drawing.11">
                      <p:embed/>
                    </p:oleObj>
                  </mc:Choice>
                  <mc:Fallback>
                    <p:oleObj name="Visio" r:id="rId3" imgW="3093192" imgH="1586911" progId="Visio.Drawing.11">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 y="1253"/>
                            <a:ext cx="4712" cy="2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Text Box 15"/>
              <p:cNvSpPr txBox="1">
                <a:spLocks noChangeArrowheads="1"/>
              </p:cNvSpPr>
              <p:nvPr/>
            </p:nvSpPr>
            <p:spPr bwMode="auto">
              <a:xfrm>
                <a:off x="4871" y="3421"/>
                <a:ext cx="154" cy="155"/>
              </a:xfrm>
              <a:prstGeom prst="rect">
                <a:avLst/>
              </a:prstGeom>
              <a:solidFill>
                <a:schemeClr val="accent1"/>
              </a:solidFill>
              <a:ln w="9525">
                <a:noFill/>
                <a:miter lim="800000"/>
                <a:headEnd/>
                <a:tailEnd/>
              </a:ln>
            </p:spPr>
            <p:txBody>
              <a:bodyPr lIns="0" tIns="0" rIns="0" bIns="0">
                <a:spAutoFit/>
              </a:bodyPr>
              <a:lstStyle/>
              <a:p>
                <a:pPr>
                  <a:spcBef>
                    <a:spcPct val="50000"/>
                  </a:spcBef>
                </a:pPr>
                <a:r>
                  <a:rPr lang="zh-CN" altLang="en-US" sz="1600" b="1">
                    <a:solidFill>
                      <a:schemeClr val="bg1"/>
                    </a:solidFill>
                  </a:rPr>
                  <a:t>图</a:t>
                </a:r>
              </a:p>
            </p:txBody>
          </p:sp>
          <p:sp>
            <p:nvSpPr>
              <p:cNvPr id="1033" name="Rectangle 16"/>
              <p:cNvSpPr>
                <a:spLocks noChangeArrowheads="1"/>
              </p:cNvSpPr>
              <p:nvPr/>
            </p:nvSpPr>
            <p:spPr bwMode="auto">
              <a:xfrm>
                <a:off x="5025" y="3430"/>
                <a:ext cx="227" cy="13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mtClean="0">
                <a:ea typeface="华文彩云" pitchFamily="2" charset="-122"/>
              </a:rPr>
              <a:t>进程同步的基本概念</a:t>
            </a:r>
          </a:p>
        </p:txBody>
      </p:sp>
      <p:sp>
        <p:nvSpPr>
          <p:cNvPr id="45059" name="Rectangle 3"/>
          <p:cNvSpPr>
            <a:spLocks noGrp="1" noChangeArrowheads="1"/>
          </p:cNvSpPr>
          <p:nvPr>
            <p:ph type="body" idx="1"/>
          </p:nvPr>
        </p:nvSpPr>
        <p:spPr>
          <a:xfrm>
            <a:off x="631825" y="2197100"/>
            <a:ext cx="8420100" cy="2960688"/>
          </a:xfrm>
        </p:spPr>
        <p:txBody>
          <a:bodyPr/>
          <a:lstStyle/>
          <a:p>
            <a:pPr>
              <a:lnSpc>
                <a:spcPct val="120000"/>
              </a:lnSpc>
              <a:buFont typeface="Wingdings" pitchFamily="2" charset="2"/>
              <a:buNone/>
            </a:pPr>
            <a:r>
              <a:rPr lang="zh-CN" altLang="en-US" b="1" smtClean="0"/>
              <a:t>	</a:t>
            </a:r>
            <a:r>
              <a:rPr lang="zh-CN" altLang="en-US" b="1" smtClean="0">
                <a:solidFill>
                  <a:srgbClr val="FFFF00"/>
                </a:solidFill>
              </a:rPr>
              <a:t>进程同步（广义）：</a:t>
            </a:r>
            <a:r>
              <a:rPr lang="zh-CN" altLang="en-US" b="1" smtClean="0"/>
              <a:t>是指对多个相关进程在执行次序上进行协调，它的目的是使系统中诸进程之间能有效地共享资源和相互合作，从而使程序的执行具有可再现性。</a:t>
            </a: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31825" y="1484313"/>
            <a:ext cx="8785225" cy="288925"/>
          </a:xfrm>
          <a:prstGeom prst="rect">
            <a:avLst/>
          </a:prstGeom>
          <a:solidFill>
            <a:srgbClr val="293193"/>
          </a:solidFill>
          <a:ln w="9525">
            <a:noFill/>
            <a:miter lim="800000"/>
            <a:headEnd/>
            <a:tailEnd/>
          </a:ln>
        </p:spPr>
        <p:txBody>
          <a:bodyPr wrap="none" anchor="ctr"/>
          <a:lstStyle/>
          <a:p>
            <a:endParaRPr lang="zh-CN" altLang="en-US"/>
          </a:p>
        </p:txBody>
      </p:sp>
      <p:sp>
        <p:nvSpPr>
          <p:cNvPr id="46083" name="Rectangle 3"/>
          <p:cNvSpPr>
            <a:spLocks noGrp="1" noChangeArrowheads="1"/>
          </p:cNvSpPr>
          <p:nvPr>
            <p:ph type="title"/>
          </p:nvPr>
        </p:nvSpPr>
        <p:spPr>
          <a:xfrm>
            <a:off x="742950" y="287338"/>
            <a:ext cx="8420100" cy="609600"/>
          </a:xfrm>
        </p:spPr>
        <p:txBody>
          <a:bodyPr/>
          <a:lstStyle/>
          <a:p>
            <a:r>
              <a:rPr lang="zh-CN" altLang="en-US" smtClean="0">
                <a:ea typeface="华文彩云" pitchFamily="2" charset="-122"/>
              </a:rPr>
              <a:t>进程同步</a:t>
            </a:r>
            <a:r>
              <a:rPr lang="zh-CN" altLang="en-US" b="0" smtClean="0">
                <a:ea typeface="华文彩云" pitchFamily="2" charset="-122"/>
              </a:rPr>
              <a:t>的</a:t>
            </a:r>
            <a:r>
              <a:rPr lang="zh-CN" altLang="en-US" smtClean="0">
                <a:solidFill>
                  <a:schemeClr val="tx1"/>
                </a:solidFill>
                <a:ea typeface="华文彩云" pitchFamily="2" charset="-122"/>
              </a:rPr>
              <a:t>基本概念</a:t>
            </a:r>
            <a:endParaRPr lang="zh-CN" altLang="en-US" smtClean="0">
              <a:solidFill>
                <a:schemeClr val="tx1"/>
              </a:solidFill>
              <a:ea typeface="华文彩云" pitchFamily="2" charset="-122"/>
              <a:hlinkClick r:id="rId2" action="ppaction://hlinksldjump"/>
            </a:endParaRPr>
          </a:p>
        </p:txBody>
      </p:sp>
      <p:sp>
        <p:nvSpPr>
          <p:cNvPr id="46084" name="Rectangle 4"/>
          <p:cNvSpPr>
            <a:spLocks noGrp="1" noChangeArrowheads="1"/>
          </p:cNvSpPr>
          <p:nvPr>
            <p:ph type="body" idx="1"/>
          </p:nvPr>
        </p:nvSpPr>
        <p:spPr>
          <a:xfrm>
            <a:off x="847725" y="2849563"/>
            <a:ext cx="8785225" cy="3819525"/>
          </a:xfrm>
          <a:noFill/>
        </p:spPr>
        <p:txBody>
          <a:bodyPr lIns="0" rIns="0"/>
          <a:lstStyle/>
          <a:p>
            <a:pPr marL="0" indent="0"/>
            <a:r>
              <a:rPr lang="zh-CN" altLang="en-US" sz="2800" b="1" smtClean="0"/>
              <a:t>直接制约关系</a:t>
            </a:r>
          </a:p>
          <a:p>
            <a:pPr marL="0" indent="0">
              <a:spcAft>
                <a:spcPct val="40000"/>
              </a:spcAft>
              <a:buFont typeface="Wingdings" pitchFamily="2" charset="2"/>
              <a:buNone/>
            </a:pPr>
            <a:r>
              <a:rPr lang="zh-CN" altLang="en-US" sz="2800" b="1" smtClean="0"/>
              <a:t>进程之间的一种合作关系，有时序上的制约关系，或者说是进程之间为了协同工作而存在的一种等待关系。</a:t>
            </a:r>
          </a:p>
          <a:p>
            <a:pPr marL="0" indent="0"/>
            <a:endParaRPr lang="zh-CN" altLang="en-US" sz="2800" b="1" smtClean="0"/>
          </a:p>
          <a:p>
            <a:pPr marL="0" indent="0">
              <a:buFont typeface="Wingdings" pitchFamily="2" charset="2"/>
              <a:buNone/>
            </a:pPr>
            <a:r>
              <a:rPr lang="zh-CN" altLang="en-US" b="1" smtClean="0">
                <a:solidFill>
                  <a:srgbClr val="FFFF00"/>
                </a:solidFill>
              </a:rPr>
              <a:t>同步（狭义的）</a:t>
            </a:r>
            <a:r>
              <a:rPr lang="zh-CN" altLang="en-US" b="1" smtClean="0"/>
              <a:t>：一组并发进程因直接制约而进行相互合作，相互等待，使得各进程按一定速度执行的过程称为进程间的同步。</a:t>
            </a:r>
            <a:endParaRPr lang="zh-CN" altLang="en-US" sz="2800" b="1" smtClean="0"/>
          </a:p>
        </p:txBody>
      </p:sp>
      <p:sp>
        <p:nvSpPr>
          <p:cNvPr id="46085" name="Rectangle 5"/>
          <p:cNvSpPr>
            <a:spLocks noChangeArrowheads="1"/>
          </p:cNvSpPr>
          <p:nvPr/>
        </p:nvSpPr>
        <p:spPr bwMode="auto">
          <a:xfrm>
            <a:off x="631825" y="1771650"/>
            <a:ext cx="8785225" cy="288925"/>
          </a:xfrm>
          <a:prstGeom prst="rect">
            <a:avLst/>
          </a:prstGeom>
          <a:solidFill>
            <a:srgbClr val="293193"/>
          </a:solidFill>
          <a:ln w="9525">
            <a:noFill/>
            <a:miter lim="800000"/>
            <a:headEnd/>
            <a:tailEnd/>
          </a:ln>
        </p:spPr>
        <p:txBody>
          <a:bodyPr wrap="none" anchor="ctr"/>
          <a:lstStyle/>
          <a:p>
            <a:endParaRPr lang="zh-CN" altLang="en-US"/>
          </a:p>
        </p:txBody>
      </p:sp>
      <p:grpSp>
        <p:nvGrpSpPr>
          <p:cNvPr id="46086" name="Group 6"/>
          <p:cNvGrpSpPr>
            <a:grpSpLocks/>
          </p:cNvGrpSpPr>
          <p:nvPr/>
        </p:nvGrpSpPr>
        <p:grpSpPr bwMode="auto">
          <a:xfrm>
            <a:off x="1712913" y="1125538"/>
            <a:ext cx="7162800" cy="1366837"/>
            <a:chOff x="1248" y="624"/>
            <a:chExt cx="4512" cy="861"/>
          </a:xfrm>
        </p:grpSpPr>
        <p:pic>
          <p:nvPicPr>
            <p:cNvPr id="46087" name="Picture 7" descr="j0238173"/>
            <p:cNvPicPr>
              <a:picLocks noChangeAspect="1" noChangeArrowheads="1"/>
            </p:cNvPicPr>
            <p:nvPr/>
          </p:nvPicPr>
          <p:blipFill>
            <a:blip r:embed="rId3" cstate="print"/>
            <a:srcRect/>
            <a:stretch>
              <a:fillRect/>
            </a:stretch>
          </p:blipFill>
          <p:spPr bwMode="auto">
            <a:xfrm>
              <a:off x="4512" y="624"/>
              <a:ext cx="1248" cy="852"/>
            </a:xfrm>
            <a:prstGeom prst="rect">
              <a:avLst/>
            </a:prstGeom>
            <a:noFill/>
            <a:ln w="9525">
              <a:noFill/>
              <a:miter lim="800000"/>
              <a:headEnd/>
              <a:tailEnd/>
            </a:ln>
          </p:spPr>
        </p:pic>
        <p:pic>
          <p:nvPicPr>
            <p:cNvPr id="46088" name="Picture 8" descr="pe01045_"/>
            <p:cNvPicPr>
              <a:picLocks noChangeAspect="1" noChangeArrowheads="1"/>
            </p:cNvPicPr>
            <p:nvPr/>
          </p:nvPicPr>
          <p:blipFill>
            <a:blip r:embed="rId4" cstate="print"/>
            <a:srcRect/>
            <a:stretch>
              <a:fillRect/>
            </a:stretch>
          </p:blipFill>
          <p:spPr bwMode="auto">
            <a:xfrm>
              <a:off x="1248" y="624"/>
              <a:ext cx="981" cy="861"/>
            </a:xfrm>
            <a:prstGeom prst="rect">
              <a:avLst/>
            </a:prstGeom>
            <a:noFill/>
            <a:ln w="9525">
              <a:noFill/>
              <a:miter lim="800000"/>
              <a:headEnd/>
              <a:tailEnd/>
            </a:ln>
          </p:spPr>
        </p:pic>
        <p:sp>
          <p:nvSpPr>
            <p:cNvPr id="46089" name="AutoShape 9"/>
            <p:cNvSpPr>
              <a:spLocks noChangeArrowheads="1"/>
            </p:cNvSpPr>
            <p:nvPr/>
          </p:nvSpPr>
          <p:spPr bwMode="auto">
            <a:xfrm>
              <a:off x="2496" y="864"/>
              <a:ext cx="1632"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prstDash val="dashDot"/>
              <a:miter lim="800000"/>
              <a:headEnd/>
              <a:tailEnd/>
            </a:ln>
          </p:spPr>
          <p:txBody>
            <a:bodyPr wrap="none" anchor="ctr"/>
            <a:lstStyle/>
            <a:p>
              <a:endParaRPr lang="zh-CN" altLang="en-US"/>
            </a:p>
          </p:txBody>
        </p:sp>
      </p:gr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31825" y="1484313"/>
            <a:ext cx="8785225" cy="288925"/>
          </a:xfrm>
          <a:prstGeom prst="rect">
            <a:avLst/>
          </a:prstGeom>
          <a:solidFill>
            <a:srgbClr val="333399"/>
          </a:solidFill>
          <a:ln w="9525">
            <a:solidFill>
              <a:srgbClr val="333399"/>
            </a:solidFill>
            <a:miter lim="800000"/>
            <a:headEnd/>
            <a:tailEnd/>
          </a:ln>
        </p:spPr>
        <p:txBody>
          <a:bodyPr wrap="none" anchor="ctr"/>
          <a:lstStyle/>
          <a:p>
            <a:endParaRPr lang="zh-CN" altLang="en-US"/>
          </a:p>
        </p:txBody>
      </p:sp>
      <p:sp>
        <p:nvSpPr>
          <p:cNvPr id="47107" name="Rectangle 3"/>
          <p:cNvSpPr>
            <a:spLocks noGrp="1" noChangeArrowheads="1"/>
          </p:cNvSpPr>
          <p:nvPr>
            <p:ph type="title"/>
          </p:nvPr>
        </p:nvSpPr>
        <p:spPr>
          <a:xfrm>
            <a:off x="742950" y="260350"/>
            <a:ext cx="8420100" cy="609600"/>
          </a:xfrm>
        </p:spPr>
        <p:txBody>
          <a:bodyPr/>
          <a:lstStyle/>
          <a:p>
            <a:r>
              <a:rPr lang="zh-CN" altLang="en-US" smtClean="0">
                <a:ea typeface="华文彩云" pitchFamily="2" charset="-122"/>
              </a:rPr>
              <a:t>进程同步</a:t>
            </a:r>
            <a:r>
              <a:rPr lang="zh-CN" altLang="en-US" b="0" smtClean="0">
                <a:ea typeface="华文彩云" pitchFamily="2" charset="-122"/>
              </a:rPr>
              <a:t>的</a:t>
            </a:r>
            <a:r>
              <a:rPr lang="zh-CN" altLang="en-US" smtClean="0">
                <a:solidFill>
                  <a:schemeClr val="tx1"/>
                </a:solidFill>
                <a:ea typeface="华文彩云" pitchFamily="2" charset="-122"/>
              </a:rPr>
              <a:t>基本概念</a:t>
            </a:r>
            <a:endParaRPr lang="zh-CN" altLang="en-US" smtClean="0">
              <a:solidFill>
                <a:schemeClr val="tx1"/>
              </a:solidFill>
              <a:ea typeface="华文彩云" pitchFamily="2" charset="-122"/>
              <a:hlinkClick r:id="rId2" action="ppaction://hlinksldjump"/>
            </a:endParaRPr>
          </a:p>
        </p:txBody>
      </p:sp>
      <p:sp>
        <p:nvSpPr>
          <p:cNvPr id="47108" name="Rectangle 4"/>
          <p:cNvSpPr>
            <a:spLocks noGrp="1" noChangeArrowheads="1"/>
          </p:cNvSpPr>
          <p:nvPr>
            <p:ph type="body" idx="1"/>
          </p:nvPr>
        </p:nvSpPr>
        <p:spPr>
          <a:xfrm>
            <a:off x="488950" y="3068638"/>
            <a:ext cx="9215438" cy="3343275"/>
          </a:xfrm>
          <a:noFill/>
        </p:spPr>
        <p:txBody>
          <a:bodyPr lIns="0" rIns="0"/>
          <a:lstStyle/>
          <a:p>
            <a:pPr marL="0" indent="0">
              <a:lnSpc>
                <a:spcPct val="120000"/>
              </a:lnSpc>
            </a:pPr>
            <a:r>
              <a:rPr lang="zh-CN" altLang="en-US" sz="2600" b="1" smtClean="0"/>
              <a:t>间接制约关系</a:t>
            </a:r>
          </a:p>
          <a:p>
            <a:pPr marL="0" indent="0">
              <a:lnSpc>
                <a:spcPct val="120000"/>
              </a:lnSpc>
              <a:buFont typeface="Wingdings" pitchFamily="2" charset="2"/>
              <a:buNone/>
            </a:pPr>
            <a:r>
              <a:rPr lang="zh-CN" altLang="en-US" sz="2600" b="1" smtClean="0"/>
              <a:t>进程之间对临界资源的一种竞争关系，排他性地对资源的访问方式。主要源于资源共享。</a:t>
            </a:r>
          </a:p>
          <a:p>
            <a:pPr marL="0" indent="0">
              <a:lnSpc>
                <a:spcPct val="120000"/>
              </a:lnSpc>
              <a:buFont typeface="Wingdings" pitchFamily="2" charset="2"/>
              <a:buNone/>
            </a:pPr>
            <a:endParaRPr lang="zh-CN" altLang="en-US" sz="2600" b="1" smtClean="0"/>
          </a:p>
          <a:p>
            <a:pPr marL="0" indent="0">
              <a:lnSpc>
                <a:spcPct val="120000"/>
              </a:lnSpc>
              <a:buFont typeface="Wingdings" pitchFamily="2" charset="2"/>
              <a:buNone/>
            </a:pPr>
            <a:r>
              <a:rPr lang="zh-CN" altLang="en-US" sz="2600" b="1" smtClean="0">
                <a:solidFill>
                  <a:srgbClr val="FFFF00"/>
                </a:solidFill>
              </a:rPr>
              <a:t>临界资源</a:t>
            </a:r>
            <a:r>
              <a:rPr lang="zh-CN" altLang="en-US" sz="2600" b="1" smtClean="0"/>
              <a:t>：一次只允许一个进程使用的资源。（包括硬件资源和软件资源，如打印机、共享变量等。）</a:t>
            </a:r>
          </a:p>
        </p:txBody>
      </p:sp>
      <p:grpSp>
        <p:nvGrpSpPr>
          <p:cNvPr id="2" name="Group 5"/>
          <p:cNvGrpSpPr>
            <a:grpSpLocks/>
          </p:cNvGrpSpPr>
          <p:nvPr/>
        </p:nvGrpSpPr>
        <p:grpSpPr bwMode="auto">
          <a:xfrm>
            <a:off x="1427163" y="1484313"/>
            <a:ext cx="6765925" cy="1139825"/>
            <a:chOff x="1392" y="2400"/>
            <a:chExt cx="4262" cy="718"/>
          </a:xfrm>
          <a:solidFill>
            <a:srgbClr val="333399"/>
          </a:solidFill>
        </p:grpSpPr>
        <p:pic>
          <p:nvPicPr>
            <p:cNvPr id="38918" name="Picture 6" descr="j0238282"/>
            <p:cNvPicPr>
              <a:picLocks noChangeAspect="1" noChangeArrowheads="1"/>
            </p:cNvPicPr>
            <p:nvPr/>
          </p:nvPicPr>
          <p:blipFill>
            <a:blip r:embed="rId3" cstate="print">
              <a:extLst/>
            </a:blip>
            <a:srcRect/>
            <a:stretch>
              <a:fillRect/>
            </a:stretch>
          </p:blipFill>
          <p:spPr bwMode="auto">
            <a:xfrm>
              <a:off x="1392" y="2400"/>
              <a:ext cx="791" cy="691"/>
            </a:xfrm>
            <a:prstGeom prst="rect">
              <a:avLst/>
            </a:prstGeom>
            <a:grpFill/>
            <a:ln>
              <a:noFill/>
            </a:ln>
            <a:extLst/>
          </p:spPr>
        </p:pic>
        <p:pic>
          <p:nvPicPr>
            <p:cNvPr id="38919" name="Picture 7" descr="j0292302"/>
            <p:cNvPicPr>
              <a:picLocks noChangeAspect="1" noChangeArrowheads="1"/>
            </p:cNvPicPr>
            <p:nvPr/>
          </p:nvPicPr>
          <p:blipFill>
            <a:blip r:embed="rId4" cstate="print">
              <a:extLst/>
            </a:blip>
            <a:srcRect/>
            <a:stretch>
              <a:fillRect/>
            </a:stretch>
          </p:blipFill>
          <p:spPr bwMode="auto">
            <a:xfrm>
              <a:off x="4512" y="2496"/>
              <a:ext cx="1142" cy="622"/>
            </a:xfrm>
            <a:prstGeom prst="rect">
              <a:avLst/>
            </a:prstGeom>
            <a:grpFill/>
            <a:ln>
              <a:noFill/>
            </a:ln>
            <a:extLst/>
          </p:spPr>
        </p:pic>
        <p:pic>
          <p:nvPicPr>
            <p:cNvPr id="38920" name="Picture 8" descr="j0245317"/>
            <p:cNvPicPr>
              <a:picLocks noChangeAspect="1" noChangeArrowheads="1"/>
            </p:cNvPicPr>
            <p:nvPr/>
          </p:nvPicPr>
          <p:blipFill>
            <a:blip r:embed="rId5" cstate="print">
              <a:extLst/>
            </a:blip>
            <a:srcRect/>
            <a:stretch>
              <a:fillRect/>
            </a:stretch>
          </p:blipFill>
          <p:spPr bwMode="auto">
            <a:xfrm>
              <a:off x="2976" y="2448"/>
              <a:ext cx="768" cy="601"/>
            </a:xfrm>
            <a:prstGeom prst="rect">
              <a:avLst/>
            </a:prstGeom>
            <a:grpFill/>
            <a:ln>
              <a:noFill/>
            </a:ln>
            <a:extLst/>
          </p:spPr>
        </p:pic>
        <p:sp>
          <p:nvSpPr>
            <p:cNvPr id="38921" name="AutoShape 9"/>
            <p:cNvSpPr>
              <a:spLocks noChangeArrowheads="1"/>
            </p:cNvSpPr>
            <p:nvPr/>
          </p:nvSpPr>
          <p:spPr bwMode="auto">
            <a:xfrm>
              <a:off x="3840" y="2784"/>
              <a:ext cx="768" cy="144"/>
            </a:xfrm>
            <a:prstGeom prst="leftArrow">
              <a:avLst>
                <a:gd name="adj1" fmla="val 50000"/>
                <a:gd name="adj2" fmla="val 133333"/>
              </a:avLst>
            </a:prstGeom>
            <a:grpFill/>
            <a:ln w="9525">
              <a:solidFill>
                <a:schemeClr val="tx1"/>
              </a:solidFill>
              <a:prstDash val="sysDot"/>
              <a:miter lim="800000"/>
              <a:headEnd/>
              <a:tailEnd/>
            </a:ln>
          </p:spPr>
          <p:txBody>
            <a:bodyPr wrap="none" anchor="ctr"/>
            <a:lstStyle/>
            <a:p>
              <a:pPr>
                <a:defRPr/>
              </a:pPr>
              <a:endParaRPr lang="zh-CN" altLang="en-US"/>
            </a:p>
          </p:txBody>
        </p:sp>
        <p:sp>
          <p:nvSpPr>
            <p:cNvPr id="38922" name="AutoShape 10"/>
            <p:cNvSpPr>
              <a:spLocks noChangeArrowheads="1"/>
            </p:cNvSpPr>
            <p:nvPr/>
          </p:nvSpPr>
          <p:spPr bwMode="auto">
            <a:xfrm>
              <a:off x="2160" y="2784"/>
              <a:ext cx="768" cy="144"/>
            </a:xfrm>
            <a:prstGeom prst="rightArrow">
              <a:avLst>
                <a:gd name="adj1" fmla="val 50000"/>
                <a:gd name="adj2" fmla="val 133333"/>
              </a:avLst>
            </a:prstGeom>
            <a:grpFill/>
            <a:ln w="9525">
              <a:solidFill>
                <a:schemeClr val="tx1"/>
              </a:solidFill>
              <a:prstDash val="sysDot"/>
              <a:miter lim="800000"/>
              <a:headEnd/>
              <a:tailEnd/>
            </a:ln>
          </p:spPr>
          <p:txBody>
            <a:bodyPr wrap="none" anchor="ctr"/>
            <a:lstStyle/>
            <a:p>
              <a:pPr>
                <a:defRPr/>
              </a:pPr>
              <a:endParaRPr lang="zh-CN" altLang="en-US"/>
            </a:p>
          </p:txBody>
        </p:sp>
      </p:gr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09600" y="533400"/>
            <a:ext cx="8420100" cy="1143000"/>
          </a:xfrm>
        </p:spPr>
        <p:txBody>
          <a:bodyPr/>
          <a:lstStyle/>
          <a:p>
            <a:r>
              <a:rPr lang="zh-CN" altLang="en-US" smtClean="0">
                <a:ea typeface="华文彩云" pitchFamily="2" charset="-122"/>
              </a:rPr>
              <a:t>进程同步的基本概念</a:t>
            </a:r>
            <a:endParaRPr lang="zh-CN" altLang="en-US" smtClean="0">
              <a:ea typeface="华文彩云" pitchFamily="2" charset="-122"/>
              <a:hlinkClick r:id="rId2" action="ppaction://hlinksldjump"/>
            </a:endParaRPr>
          </a:p>
        </p:txBody>
      </p:sp>
      <p:sp>
        <p:nvSpPr>
          <p:cNvPr id="48131" name="Rectangle 3"/>
          <p:cNvSpPr>
            <a:spLocks noGrp="1" noChangeArrowheads="1"/>
          </p:cNvSpPr>
          <p:nvPr>
            <p:ph type="body" idx="1"/>
          </p:nvPr>
        </p:nvSpPr>
        <p:spPr>
          <a:xfrm>
            <a:off x="488950" y="2133600"/>
            <a:ext cx="9144000" cy="1025525"/>
          </a:xfrm>
          <a:noFill/>
        </p:spPr>
        <p:txBody>
          <a:bodyPr lIns="0" tIns="0" rIns="0" bIns="0">
            <a:spAutoFit/>
          </a:bodyPr>
          <a:lstStyle/>
          <a:p>
            <a:pPr marL="0" indent="571500">
              <a:lnSpc>
                <a:spcPct val="120000"/>
              </a:lnSpc>
              <a:spcBef>
                <a:spcPct val="10000"/>
              </a:spcBef>
              <a:buFont typeface="Wingdings" pitchFamily="2" charset="2"/>
              <a:buNone/>
            </a:pPr>
            <a:r>
              <a:rPr lang="zh-CN" altLang="en-US" sz="2800" b="1" smtClean="0">
                <a:solidFill>
                  <a:srgbClr val="FFFF00"/>
                </a:solidFill>
                <a:latin typeface="宋体" pitchFamily="2" charset="-122"/>
              </a:rPr>
              <a:t>例子</a:t>
            </a:r>
            <a:r>
              <a:rPr lang="zh-CN" altLang="en-US" sz="2800" b="1" smtClean="0">
                <a:latin typeface="宋体" pitchFamily="2" charset="-122"/>
              </a:rPr>
              <a:t>：变量</a:t>
            </a:r>
            <a:r>
              <a:rPr lang="en-US" altLang="zh-CN" sz="2800" b="1" smtClean="0">
                <a:latin typeface="宋体" pitchFamily="2" charset="-122"/>
              </a:rPr>
              <a:t>X</a:t>
            </a:r>
            <a:r>
              <a:rPr lang="zh-CN" altLang="en-US" sz="2800" b="1" smtClean="0">
                <a:latin typeface="宋体" pitchFamily="2" charset="-122"/>
              </a:rPr>
              <a:t>为共享变量，进程1和进程2都要对</a:t>
            </a:r>
            <a:r>
              <a:rPr lang="en-US" altLang="zh-CN" sz="2800" b="1" smtClean="0">
                <a:latin typeface="宋体" pitchFamily="2" charset="-122"/>
              </a:rPr>
              <a:t>X</a:t>
            </a:r>
            <a:r>
              <a:rPr lang="zh-CN" altLang="en-US" sz="2800" b="1" smtClean="0">
                <a:latin typeface="宋体" pitchFamily="2" charset="-122"/>
              </a:rPr>
              <a:t>进行访问。</a:t>
            </a:r>
          </a:p>
        </p:txBody>
      </p:sp>
      <p:grpSp>
        <p:nvGrpSpPr>
          <p:cNvPr id="48132" name="Group 4"/>
          <p:cNvGrpSpPr>
            <a:grpSpLocks/>
          </p:cNvGrpSpPr>
          <p:nvPr/>
        </p:nvGrpSpPr>
        <p:grpSpPr bwMode="auto">
          <a:xfrm>
            <a:off x="1447800" y="4038600"/>
            <a:ext cx="6477000" cy="2117725"/>
            <a:chOff x="912" y="2736"/>
            <a:chExt cx="4080" cy="1334"/>
          </a:xfrm>
        </p:grpSpPr>
        <p:grpSp>
          <p:nvGrpSpPr>
            <p:cNvPr id="48133" name="Group 5"/>
            <p:cNvGrpSpPr>
              <a:grpSpLocks/>
            </p:cNvGrpSpPr>
            <p:nvPr/>
          </p:nvGrpSpPr>
          <p:grpSpPr bwMode="auto">
            <a:xfrm>
              <a:off x="3552" y="2736"/>
              <a:ext cx="1440" cy="1334"/>
              <a:chOff x="864" y="2496"/>
              <a:chExt cx="1440" cy="1334"/>
            </a:xfrm>
          </p:grpSpPr>
          <p:sp>
            <p:nvSpPr>
              <p:cNvPr id="48137" name="Rectangle 6"/>
              <p:cNvSpPr>
                <a:spLocks noChangeArrowheads="1"/>
              </p:cNvSpPr>
              <p:nvPr/>
            </p:nvSpPr>
            <p:spPr bwMode="auto">
              <a:xfrm>
                <a:off x="864" y="2496"/>
                <a:ext cx="1440" cy="1334"/>
              </a:xfrm>
              <a:prstGeom prst="rect">
                <a:avLst/>
              </a:prstGeom>
              <a:noFill/>
              <a:ln w="9525">
                <a:noFill/>
                <a:miter lim="800000"/>
                <a:headEnd/>
                <a:tailEnd/>
              </a:ln>
            </p:spPr>
            <p:txBody>
              <a:bodyPr lIns="0" tIns="0" rIns="0" bIns="0">
                <a:spAutoFit/>
              </a:bodyPr>
              <a:lstStyle/>
              <a:p>
                <a:pPr indent="571500" algn="l" fontAlgn="b">
                  <a:spcBef>
                    <a:spcPct val="20000"/>
                  </a:spcBef>
                  <a:buClr>
                    <a:srgbClr val="FFFFFF"/>
                  </a:buClr>
                  <a:buFont typeface="Wingdings" pitchFamily="2" charset="2"/>
                  <a:buNone/>
                </a:pPr>
                <a:r>
                  <a:rPr lang="zh-CN" altLang="en-US" b="1">
                    <a:latin typeface="黑体" pitchFamily="2" charset="-122"/>
                    <a:ea typeface="黑体" pitchFamily="2" charset="-122"/>
                    <a:hlinkClick r:id="rId3" action="ppaction://hlinksldjump"/>
                  </a:rPr>
                  <a:t>程序2</a:t>
                </a:r>
                <a:endParaRPr lang="zh-CN" altLang="en-US"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X=X+1</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endParaRPr lang="en-US" altLang="zh-CN" b="1">
                  <a:latin typeface="黑体" pitchFamily="2" charset="-122"/>
                  <a:ea typeface="黑体" pitchFamily="2" charset="-122"/>
                </a:endParaRPr>
              </a:p>
            </p:txBody>
          </p:sp>
          <p:sp>
            <p:nvSpPr>
              <p:cNvPr id="48138" name="AutoShape 7"/>
              <p:cNvSpPr>
                <a:spLocks/>
              </p:cNvSpPr>
              <p:nvPr/>
            </p:nvSpPr>
            <p:spPr bwMode="auto">
              <a:xfrm>
                <a:off x="1824" y="2832"/>
                <a:ext cx="192" cy="672"/>
              </a:xfrm>
              <a:prstGeom prst="leftBrace">
                <a:avLst>
                  <a:gd name="adj1" fmla="val 29167"/>
                  <a:gd name="adj2" fmla="val 50000"/>
                </a:avLst>
              </a:prstGeom>
              <a:noFill/>
              <a:ln w="9525">
                <a:solidFill>
                  <a:schemeClr val="tx1"/>
                </a:solidFill>
                <a:round/>
                <a:headEnd/>
                <a:tailEnd/>
              </a:ln>
            </p:spPr>
            <p:txBody>
              <a:bodyPr wrap="none" lIns="360000" anchor="ctr"/>
              <a:lstStyle/>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R2=X</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R2=R2+1</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X=R2</a:t>
                </a:r>
                <a:endParaRPr lang="zh-CN" altLang="en-US" b="1">
                  <a:latin typeface="黑体" pitchFamily="2" charset="-122"/>
                  <a:ea typeface="黑体" pitchFamily="2" charset="-122"/>
                </a:endParaRPr>
              </a:p>
            </p:txBody>
          </p:sp>
        </p:grpSp>
        <p:grpSp>
          <p:nvGrpSpPr>
            <p:cNvPr id="48134" name="Group 8"/>
            <p:cNvGrpSpPr>
              <a:grpSpLocks/>
            </p:cNvGrpSpPr>
            <p:nvPr/>
          </p:nvGrpSpPr>
          <p:grpSpPr bwMode="auto">
            <a:xfrm>
              <a:off x="912" y="2736"/>
              <a:ext cx="1440" cy="1334"/>
              <a:chOff x="864" y="2496"/>
              <a:chExt cx="1440" cy="1334"/>
            </a:xfrm>
          </p:grpSpPr>
          <p:sp>
            <p:nvSpPr>
              <p:cNvPr id="48135" name="Rectangle 9"/>
              <p:cNvSpPr>
                <a:spLocks noChangeArrowheads="1"/>
              </p:cNvSpPr>
              <p:nvPr/>
            </p:nvSpPr>
            <p:spPr bwMode="auto">
              <a:xfrm>
                <a:off x="864" y="2496"/>
                <a:ext cx="1440" cy="1334"/>
              </a:xfrm>
              <a:prstGeom prst="rect">
                <a:avLst/>
              </a:prstGeom>
              <a:noFill/>
              <a:ln w="9525">
                <a:noFill/>
                <a:miter lim="800000"/>
                <a:headEnd/>
                <a:tailEnd/>
              </a:ln>
            </p:spPr>
            <p:txBody>
              <a:bodyPr lIns="0" tIns="0" rIns="0" bIns="0">
                <a:spAutoFit/>
              </a:bodyPr>
              <a:lstStyle/>
              <a:p>
                <a:pPr indent="571500" algn="l" fontAlgn="b">
                  <a:spcBef>
                    <a:spcPct val="20000"/>
                  </a:spcBef>
                  <a:buClr>
                    <a:srgbClr val="FFFFFF"/>
                  </a:buClr>
                  <a:buFont typeface="Wingdings" pitchFamily="2" charset="2"/>
                  <a:buNone/>
                </a:pPr>
                <a:r>
                  <a:rPr lang="zh-CN" altLang="en-US" b="1">
                    <a:latin typeface="黑体" pitchFamily="2" charset="-122"/>
                    <a:ea typeface="黑体" pitchFamily="2" charset="-122"/>
                    <a:hlinkClick r:id="rId3" action="ppaction://hlinksldjump"/>
                  </a:rPr>
                  <a:t>程序1</a:t>
                </a:r>
                <a:endParaRPr lang="zh-CN" altLang="en-US"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X=X+1</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endParaRPr lang="en-US" altLang="zh-CN" b="1">
                  <a:latin typeface="黑体" pitchFamily="2" charset="-122"/>
                  <a:ea typeface="黑体" pitchFamily="2" charset="-122"/>
                </a:endParaRPr>
              </a:p>
            </p:txBody>
          </p:sp>
          <p:sp>
            <p:nvSpPr>
              <p:cNvPr id="48136" name="AutoShape 10"/>
              <p:cNvSpPr>
                <a:spLocks/>
              </p:cNvSpPr>
              <p:nvPr/>
            </p:nvSpPr>
            <p:spPr bwMode="auto">
              <a:xfrm>
                <a:off x="1824" y="2832"/>
                <a:ext cx="192" cy="672"/>
              </a:xfrm>
              <a:prstGeom prst="leftBrace">
                <a:avLst>
                  <a:gd name="adj1" fmla="val 29167"/>
                  <a:gd name="adj2" fmla="val 50000"/>
                </a:avLst>
              </a:prstGeom>
              <a:noFill/>
              <a:ln w="9525">
                <a:solidFill>
                  <a:schemeClr val="tx1"/>
                </a:solidFill>
                <a:round/>
                <a:headEnd/>
                <a:tailEnd/>
              </a:ln>
            </p:spPr>
            <p:txBody>
              <a:bodyPr wrap="none" lIns="360000" anchor="ctr"/>
              <a:lstStyle/>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R1=X</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R1=R1+1</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X=R1</a:t>
                </a:r>
                <a:endParaRPr lang="zh-CN" altLang="en-US" b="1">
                  <a:latin typeface="黑体" pitchFamily="2" charset="-122"/>
                  <a:ea typeface="黑体" pitchFamily="2" charset="-122"/>
                </a:endParaRPr>
              </a:p>
            </p:txBody>
          </p:sp>
        </p:grpSp>
      </p:gr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17525" y="138113"/>
            <a:ext cx="8477250" cy="914400"/>
          </a:xfrm>
        </p:spPr>
        <p:txBody>
          <a:bodyPr/>
          <a:lstStyle/>
          <a:p>
            <a:r>
              <a:rPr lang="zh-CN" altLang="en-US" sz="3200" smtClean="0">
                <a:ea typeface="华文彩云" pitchFamily="2" charset="-122"/>
              </a:rPr>
              <a:t>进程同步的基本概念</a:t>
            </a:r>
            <a:endParaRPr lang="en-US" altLang="zh-CN" sz="3200" smtClean="0">
              <a:ea typeface="华文彩云" pitchFamily="2" charset="-122"/>
            </a:endParaRPr>
          </a:p>
        </p:txBody>
      </p:sp>
      <p:sp>
        <p:nvSpPr>
          <p:cNvPr id="49155" name="Text Box 3"/>
          <p:cNvSpPr txBox="1">
            <a:spLocks noChangeArrowheads="1"/>
          </p:cNvSpPr>
          <p:nvPr/>
        </p:nvSpPr>
        <p:spPr bwMode="auto">
          <a:xfrm>
            <a:off x="974725" y="1538288"/>
            <a:ext cx="5638800" cy="641350"/>
          </a:xfrm>
          <a:prstGeom prst="rect">
            <a:avLst/>
          </a:prstGeom>
          <a:noFill/>
          <a:ln w="9525">
            <a:noFill/>
            <a:miter lim="800000"/>
            <a:headEnd/>
            <a:tailEnd/>
          </a:ln>
        </p:spPr>
        <p:txBody>
          <a:bodyPr>
            <a:spAutoFit/>
          </a:bodyPr>
          <a:lstStyle/>
          <a:p>
            <a:pPr>
              <a:spcBef>
                <a:spcPct val="50000"/>
              </a:spcBef>
            </a:pPr>
            <a:endParaRPr lang="zh-CN" altLang="en-US" sz="3600" b="1"/>
          </a:p>
        </p:txBody>
      </p:sp>
      <p:sp>
        <p:nvSpPr>
          <p:cNvPr id="49156" name="Text Box 4"/>
          <p:cNvSpPr txBox="1">
            <a:spLocks noChangeArrowheads="1"/>
          </p:cNvSpPr>
          <p:nvPr/>
        </p:nvSpPr>
        <p:spPr bwMode="auto">
          <a:xfrm>
            <a:off x="533400" y="3581400"/>
            <a:ext cx="9372600" cy="2949575"/>
          </a:xfrm>
          <a:prstGeom prst="rect">
            <a:avLst/>
          </a:prstGeom>
          <a:noFill/>
          <a:ln w="9525">
            <a:noFill/>
            <a:miter lim="800000"/>
            <a:headEnd/>
            <a:tailEnd/>
          </a:ln>
        </p:spPr>
        <p:txBody>
          <a:bodyPr>
            <a:spAutoFit/>
          </a:bodyPr>
          <a:lstStyle/>
          <a:p>
            <a:pPr algn="l">
              <a:lnSpc>
                <a:spcPct val="120000"/>
              </a:lnSpc>
            </a:pPr>
            <a:r>
              <a:rPr lang="zh-CN" altLang="en-US" sz="2600" b="1">
                <a:solidFill>
                  <a:srgbClr val="FFFF00"/>
                </a:solidFill>
                <a:latin typeface="Times New Roman" pitchFamily="18" charset="0"/>
              </a:rPr>
              <a:t>执行顺序1</a:t>
            </a:r>
            <a:r>
              <a:rPr lang="zh-CN" altLang="en-US" sz="2600" b="1">
                <a:solidFill>
                  <a:srgbClr val="FFFFFF"/>
                </a:solidFill>
                <a:latin typeface="Times New Roman" pitchFamily="18" charset="0"/>
              </a:rPr>
              <a:t>：程序1</a:t>
            </a:r>
            <a:r>
              <a:rPr lang="zh-CN" altLang="en-US" sz="2600" b="1">
                <a:solidFill>
                  <a:srgbClr val="FFFFFF"/>
                </a:solidFill>
                <a:latin typeface="Times New Roman" pitchFamily="18" charset="0"/>
                <a:sym typeface="Wingdings 3" pitchFamily="18" charset="2"/>
              </a:rPr>
              <a:t>程序2            </a:t>
            </a:r>
            <a:r>
              <a:rPr lang="zh-CN" altLang="en-US" sz="2600" b="1">
                <a:solidFill>
                  <a:srgbClr val="00FFFF"/>
                </a:solidFill>
                <a:latin typeface="Times New Roman" pitchFamily="18" charset="0"/>
                <a:sym typeface="Wingdings 3" pitchFamily="18" charset="2"/>
              </a:rPr>
              <a:t>结果为</a:t>
            </a:r>
            <a:r>
              <a:rPr lang="zh-CN" altLang="en-US" sz="2600" b="1">
                <a:solidFill>
                  <a:srgbClr val="FFFFFF"/>
                </a:solidFill>
                <a:latin typeface="Times New Roman" pitchFamily="18" charset="0"/>
                <a:sym typeface="Wingdings 3" pitchFamily="18" charset="2"/>
              </a:rPr>
              <a:t>：</a:t>
            </a:r>
            <a:r>
              <a:rPr lang="en-US" altLang="zh-CN" sz="2600" b="1">
                <a:solidFill>
                  <a:srgbClr val="FFFFFF"/>
                </a:solidFill>
                <a:latin typeface="Times New Roman" pitchFamily="18" charset="0"/>
                <a:sym typeface="Wingdings 3" pitchFamily="18" charset="2"/>
              </a:rPr>
              <a:t>X</a:t>
            </a:r>
            <a:r>
              <a:rPr lang="zh-CN" altLang="en-US" sz="2600" b="1">
                <a:solidFill>
                  <a:srgbClr val="FFFFFF"/>
                </a:solidFill>
                <a:latin typeface="Times New Roman" pitchFamily="18" charset="0"/>
                <a:sym typeface="Wingdings 3" pitchFamily="18" charset="2"/>
              </a:rPr>
              <a:t>增加2。</a:t>
            </a:r>
            <a:endParaRPr lang="en-US" altLang="zh-CN" sz="2600" b="1">
              <a:solidFill>
                <a:srgbClr val="FFFFFF"/>
              </a:solidFill>
              <a:latin typeface="Times New Roman" pitchFamily="18" charset="0"/>
              <a:sym typeface="Wingdings 3" pitchFamily="18" charset="2"/>
            </a:endParaRPr>
          </a:p>
          <a:p>
            <a:pPr algn="l">
              <a:lnSpc>
                <a:spcPct val="120000"/>
              </a:lnSpc>
            </a:pPr>
            <a:r>
              <a:rPr lang="zh-CN" altLang="en-US" sz="2600" b="1">
                <a:solidFill>
                  <a:srgbClr val="FFFF00"/>
                </a:solidFill>
                <a:latin typeface="Times New Roman" pitchFamily="18" charset="0"/>
                <a:sym typeface="Wingdings 3" pitchFamily="18" charset="2"/>
              </a:rPr>
              <a:t>执行顺序2</a:t>
            </a:r>
            <a:r>
              <a:rPr lang="zh-CN" altLang="en-US" sz="2600" b="1">
                <a:solidFill>
                  <a:srgbClr val="FFFFFF"/>
                </a:solidFill>
                <a:latin typeface="Times New Roman" pitchFamily="18" charset="0"/>
                <a:sym typeface="Wingdings 3" pitchFamily="18" charset="2"/>
              </a:rPr>
              <a:t>：… </a:t>
            </a:r>
            <a:r>
              <a:rPr lang="en-US" altLang="zh-CN" sz="2600" b="1">
                <a:latin typeface="黑体" pitchFamily="2" charset="-122"/>
                <a:ea typeface="黑体" pitchFamily="2" charset="-122"/>
              </a:rPr>
              <a:t>R1=X; R2=X; R1=R1+1; R2=R2+1; X=R1; X=R2</a:t>
            </a:r>
          </a:p>
          <a:p>
            <a:pPr algn="l">
              <a:lnSpc>
                <a:spcPct val="120000"/>
              </a:lnSpc>
            </a:pPr>
            <a:r>
              <a:rPr lang="zh-CN" altLang="en-US" sz="2600" b="1">
                <a:latin typeface="黑体" pitchFamily="2" charset="-122"/>
                <a:ea typeface="黑体" pitchFamily="2" charset="-122"/>
              </a:rPr>
              <a:t>   </a:t>
            </a:r>
            <a:r>
              <a:rPr lang="zh-CN" altLang="en-US" sz="2600" b="1">
                <a:solidFill>
                  <a:srgbClr val="00FFFF"/>
                </a:solidFill>
                <a:latin typeface="宋体" pitchFamily="2" charset="-122"/>
              </a:rPr>
              <a:t>结果为</a:t>
            </a:r>
            <a:r>
              <a:rPr lang="zh-CN" altLang="en-US" sz="2600" b="1">
                <a:latin typeface="宋体" pitchFamily="2" charset="-122"/>
              </a:rPr>
              <a:t>： </a:t>
            </a:r>
            <a:r>
              <a:rPr lang="en-US" altLang="zh-CN" sz="2600" b="1">
                <a:solidFill>
                  <a:srgbClr val="FFFFFF"/>
                </a:solidFill>
                <a:latin typeface="宋体" pitchFamily="2" charset="-122"/>
                <a:sym typeface="Wingdings 3" pitchFamily="18" charset="2"/>
              </a:rPr>
              <a:t>X</a:t>
            </a:r>
            <a:r>
              <a:rPr lang="zh-CN" altLang="en-US" sz="2600" b="1">
                <a:latin typeface="宋体" pitchFamily="2" charset="-122"/>
              </a:rPr>
              <a:t> 增加1。</a:t>
            </a:r>
          </a:p>
          <a:p>
            <a:pPr algn="l">
              <a:lnSpc>
                <a:spcPct val="120000"/>
              </a:lnSpc>
            </a:pPr>
            <a:r>
              <a:rPr lang="zh-CN" altLang="en-US" sz="2600" b="1">
                <a:latin typeface="宋体" pitchFamily="2" charset="-122"/>
              </a:rPr>
              <a:t>还可有许多其它组合</a:t>
            </a:r>
            <a:r>
              <a:rPr lang="zh-CN" altLang="en-US" sz="2600" b="1">
                <a:latin typeface="Univers" pitchFamily="34" charset="0"/>
              </a:rPr>
              <a:t>…</a:t>
            </a:r>
            <a:endParaRPr lang="zh-CN" altLang="en-US" sz="2600" b="1">
              <a:latin typeface="宋体" pitchFamily="2" charset="-122"/>
            </a:endParaRPr>
          </a:p>
          <a:p>
            <a:pPr algn="l">
              <a:lnSpc>
                <a:spcPct val="120000"/>
              </a:lnSpc>
            </a:pPr>
            <a:endParaRPr lang="zh-CN" altLang="en-US" sz="2600" b="1">
              <a:solidFill>
                <a:schemeClr val="accent2"/>
              </a:solidFill>
              <a:latin typeface="宋体" pitchFamily="2" charset="-122"/>
            </a:endParaRPr>
          </a:p>
          <a:p>
            <a:pPr algn="l">
              <a:lnSpc>
                <a:spcPct val="120000"/>
              </a:lnSpc>
            </a:pPr>
            <a:r>
              <a:rPr lang="zh-CN" altLang="en-US" sz="2600" b="1">
                <a:solidFill>
                  <a:srgbClr val="FF66FF"/>
                </a:solidFill>
                <a:latin typeface="宋体" pitchFamily="2" charset="-122"/>
              </a:rPr>
              <a:t>如何</a:t>
            </a:r>
            <a:r>
              <a:rPr lang="zh-CN" altLang="en-US" sz="2600" b="1">
                <a:solidFill>
                  <a:srgbClr val="FF66FF"/>
                </a:solidFill>
              </a:rPr>
              <a:t>保证上述执行结果的正确性？</a:t>
            </a:r>
          </a:p>
        </p:txBody>
      </p:sp>
      <p:sp>
        <p:nvSpPr>
          <p:cNvPr id="577541" name="Text Box 5"/>
          <p:cNvSpPr txBox="1">
            <a:spLocks noChangeArrowheads="1"/>
          </p:cNvSpPr>
          <p:nvPr/>
        </p:nvSpPr>
        <p:spPr bwMode="auto">
          <a:xfrm>
            <a:off x="5729288" y="6018213"/>
            <a:ext cx="3686175" cy="488950"/>
          </a:xfrm>
          <a:prstGeom prst="rect">
            <a:avLst/>
          </a:prstGeom>
          <a:noFill/>
          <a:ln w="9525">
            <a:noFill/>
            <a:miter lim="800000"/>
            <a:headEnd/>
            <a:tailEnd/>
          </a:ln>
        </p:spPr>
        <p:txBody>
          <a:bodyPr wrap="none">
            <a:spAutoFit/>
          </a:bodyPr>
          <a:lstStyle/>
          <a:p>
            <a:r>
              <a:rPr lang="zh-CN" altLang="en-US" sz="2600" b="1"/>
              <a:t>将变量</a:t>
            </a:r>
            <a:r>
              <a:rPr lang="en-US" altLang="zh-CN" sz="2600" b="1"/>
              <a:t>x</a:t>
            </a:r>
            <a:r>
              <a:rPr lang="zh-CN" altLang="en-US" sz="2600" b="1"/>
              <a:t>作为临界资源。</a:t>
            </a:r>
          </a:p>
        </p:txBody>
      </p:sp>
      <p:sp>
        <p:nvSpPr>
          <p:cNvPr id="49158" name="Rectangle 6"/>
          <p:cNvSpPr>
            <a:spLocks noChangeArrowheads="1"/>
          </p:cNvSpPr>
          <p:nvPr/>
        </p:nvSpPr>
        <p:spPr bwMode="auto">
          <a:xfrm>
            <a:off x="631825" y="1484313"/>
            <a:ext cx="8785225" cy="288925"/>
          </a:xfrm>
          <a:prstGeom prst="rect">
            <a:avLst/>
          </a:prstGeom>
          <a:solidFill>
            <a:srgbClr val="333399"/>
          </a:solidFill>
          <a:ln w="9525">
            <a:noFill/>
            <a:miter lim="800000"/>
            <a:headEnd/>
            <a:tailEnd/>
          </a:ln>
        </p:spPr>
        <p:txBody>
          <a:bodyPr wrap="none" anchor="ctr"/>
          <a:lstStyle/>
          <a:p>
            <a:endParaRPr lang="zh-CN" altLang="en-US"/>
          </a:p>
        </p:txBody>
      </p:sp>
      <p:grpSp>
        <p:nvGrpSpPr>
          <p:cNvPr id="49159" name="Group 7"/>
          <p:cNvGrpSpPr>
            <a:grpSpLocks/>
          </p:cNvGrpSpPr>
          <p:nvPr/>
        </p:nvGrpSpPr>
        <p:grpSpPr bwMode="auto">
          <a:xfrm>
            <a:off x="1431925" y="1341438"/>
            <a:ext cx="6477000" cy="2117725"/>
            <a:chOff x="912" y="2736"/>
            <a:chExt cx="4080" cy="1334"/>
          </a:xfrm>
        </p:grpSpPr>
        <p:grpSp>
          <p:nvGrpSpPr>
            <p:cNvPr id="49160" name="Group 8"/>
            <p:cNvGrpSpPr>
              <a:grpSpLocks/>
            </p:cNvGrpSpPr>
            <p:nvPr/>
          </p:nvGrpSpPr>
          <p:grpSpPr bwMode="auto">
            <a:xfrm>
              <a:off x="3552" y="2736"/>
              <a:ext cx="1440" cy="1334"/>
              <a:chOff x="864" y="2496"/>
              <a:chExt cx="1440" cy="1334"/>
            </a:xfrm>
          </p:grpSpPr>
          <p:sp>
            <p:nvSpPr>
              <p:cNvPr id="49164" name="Rectangle 9"/>
              <p:cNvSpPr>
                <a:spLocks noChangeArrowheads="1"/>
              </p:cNvSpPr>
              <p:nvPr/>
            </p:nvSpPr>
            <p:spPr bwMode="auto">
              <a:xfrm>
                <a:off x="864" y="2496"/>
                <a:ext cx="1440" cy="1334"/>
              </a:xfrm>
              <a:prstGeom prst="rect">
                <a:avLst/>
              </a:prstGeom>
              <a:noFill/>
              <a:ln w="9525">
                <a:noFill/>
                <a:miter lim="800000"/>
                <a:headEnd/>
                <a:tailEnd/>
              </a:ln>
            </p:spPr>
            <p:txBody>
              <a:bodyPr lIns="0" tIns="0" rIns="0" bIns="0">
                <a:spAutoFit/>
              </a:bodyPr>
              <a:lstStyle/>
              <a:p>
                <a:pPr indent="571500" algn="l" fontAlgn="b">
                  <a:spcBef>
                    <a:spcPct val="20000"/>
                  </a:spcBef>
                  <a:buClr>
                    <a:srgbClr val="FFFFFF"/>
                  </a:buClr>
                  <a:buFont typeface="Wingdings" pitchFamily="2" charset="2"/>
                  <a:buNone/>
                </a:pPr>
                <a:r>
                  <a:rPr lang="zh-CN" altLang="en-US" b="1">
                    <a:latin typeface="黑体" pitchFamily="2" charset="-122"/>
                    <a:ea typeface="黑体" pitchFamily="2" charset="-122"/>
                    <a:hlinkClick r:id="rId3" action="ppaction://hlinksldjump"/>
                  </a:rPr>
                  <a:t>程序2</a:t>
                </a:r>
                <a:endParaRPr lang="zh-CN" altLang="en-US"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X=X+1</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endParaRPr lang="en-US" altLang="zh-CN" b="1">
                  <a:latin typeface="黑体" pitchFamily="2" charset="-122"/>
                  <a:ea typeface="黑体" pitchFamily="2" charset="-122"/>
                </a:endParaRPr>
              </a:p>
            </p:txBody>
          </p:sp>
          <p:sp>
            <p:nvSpPr>
              <p:cNvPr id="49165" name="AutoShape 10"/>
              <p:cNvSpPr>
                <a:spLocks/>
              </p:cNvSpPr>
              <p:nvPr/>
            </p:nvSpPr>
            <p:spPr bwMode="auto">
              <a:xfrm>
                <a:off x="1824" y="2832"/>
                <a:ext cx="192" cy="672"/>
              </a:xfrm>
              <a:prstGeom prst="leftBrace">
                <a:avLst>
                  <a:gd name="adj1" fmla="val 29167"/>
                  <a:gd name="adj2" fmla="val 50000"/>
                </a:avLst>
              </a:prstGeom>
              <a:noFill/>
              <a:ln w="9525">
                <a:solidFill>
                  <a:schemeClr val="tx1"/>
                </a:solidFill>
                <a:round/>
                <a:headEnd/>
                <a:tailEnd/>
              </a:ln>
            </p:spPr>
            <p:txBody>
              <a:bodyPr wrap="none" lIns="360000" anchor="ctr"/>
              <a:lstStyle/>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R2=X</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R2=R2+1</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X=R2</a:t>
                </a:r>
                <a:endParaRPr lang="zh-CN" altLang="en-US" b="1">
                  <a:latin typeface="黑体" pitchFamily="2" charset="-122"/>
                  <a:ea typeface="黑体" pitchFamily="2" charset="-122"/>
                </a:endParaRPr>
              </a:p>
            </p:txBody>
          </p:sp>
        </p:grpSp>
        <p:grpSp>
          <p:nvGrpSpPr>
            <p:cNvPr id="49161" name="Group 11"/>
            <p:cNvGrpSpPr>
              <a:grpSpLocks/>
            </p:cNvGrpSpPr>
            <p:nvPr/>
          </p:nvGrpSpPr>
          <p:grpSpPr bwMode="auto">
            <a:xfrm>
              <a:off x="912" y="2736"/>
              <a:ext cx="1440" cy="1334"/>
              <a:chOff x="864" y="2496"/>
              <a:chExt cx="1440" cy="1334"/>
            </a:xfrm>
          </p:grpSpPr>
          <p:sp>
            <p:nvSpPr>
              <p:cNvPr id="49162" name="Rectangle 12"/>
              <p:cNvSpPr>
                <a:spLocks noChangeArrowheads="1"/>
              </p:cNvSpPr>
              <p:nvPr/>
            </p:nvSpPr>
            <p:spPr bwMode="auto">
              <a:xfrm>
                <a:off x="864" y="2496"/>
                <a:ext cx="1440" cy="1334"/>
              </a:xfrm>
              <a:prstGeom prst="rect">
                <a:avLst/>
              </a:prstGeom>
              <a:noFill/>
              <a:ln w="9525">
                <a:noFill/>
                <a:miter lim="800000"/>
                <a:headEnd/>
                <a:tailEnd/>
              </a:ln>
            </p:spPr>
            <p:txBody>
              <a:bodyPr lIns="0" tIns="0" rIns="0" bIns="0">
                <a:spAutoFit/>
              </a:bodyPr>
              <a:lstStyle/>
              <a:p>
                <a:pPr indent="571500" algn="l" fontAlgn="b">
                  <a:spcBef>
                    <a:spcPct val="20000"/>
                  </a:spcBef>
                  <a:buClr>
                    <a:srgbClr val="FFFFFF"/>
                  </a:buClr>
                  <a:buFont typeface="Wingdings" pitchFamily="2" charset="2"/>
                  <a:buNone/>
                </a:pPr>
                <a:r>
                  <a:rPr lang="zh-CN" altLang="en-US" b="1">
                    <a:latin typeface="黑体" pitchFamily="2" charset="-122"/>
                    <a:ea typeface="黑体" pitchFamily="2" charset="-122"/>
                    <a:hlinkClick r:id="rId3" action="ppaction://hlinksldjump"/>
                  </a:rPr>
                  <a:t>程序1</a:t>
                </a:r>
                <a:endParaRPr lang="zh-CN" altLang="en-US"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X=X+1</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endParaRPr lang="en-US" altLang="zh-CN" b="1">
                  <a:latin typeface="黑体" pitchFamily="2" charset="-122"/>
                  <a:ea typeface="黑体" pitchFamily="2" charset="-122"/>
                </a:endParaRPr>
              </a:p>
            </p:txBody>
          </p:sp>
          <p:sp>
            <p:nvSpPr>
              <p:cNvPr id="49163" name="AutoShape 13"/>
              <p:cNvSpPr>
                <a:spLocks/>
              </p:cNvSpPr>
              <p:nvPr/>
            </p:nvSpPr>
            <p:spPr bwMode="auto">
              <a:xfrm>
                <a:off x="1824" y="2832"/>
                <a:ext cx="192" cy="672"/>
              </a:xfrm>
              <a:prstGeom prst="leftBrace">
                <a:avLst>
                  <a:gd name="adj1" fmla="val 29167"/>
                  <a:gd name="adj2" fmla="val 50000"/>
                </a:avLst>
              </a:prstGeom>
              <a:noFill/>
              <a:ln w="9525">
                <a:solidFill>
                  <a:schemeClr val="tx1"/>
                </a:solidFill>
                <a:round/>
                <a:headEnd/>
                <a:tailEnd/>
              </a:ln>
            </p:spPr>
            <p:txBody>
              <a:bodyPr wrap="none" lIns="360000" anchor="ctr"/>
              <a:lstStyle/>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R1=X</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R1=R1+1</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X=R1</a:t>
                </a:r>
                <a:endParaRPr lang="zh-CN" altLang="en-US" b="1">
                  <a:latin typeface="黑体" pitchFamily="2" charset="-122"/>
                  <a:ea typeface="黑体" pitchFamily="2" charset="-122"/>
                </a:endParaRP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31825" y="1484313"/>
            <a:ext cx="8785225" cy="288925"/>
          </a:xfrm>
          <a:prstGeom prst="rect">
            <a:avLst/>
          </a:prstGeom>
          <a:solidFill>
            <a:srgbClr val="333399"/>
          </a:solidFill>
          <a:ln w="9525">
            <a:noFill/>
            <a:miter lim="800000"/>
            <a:headEnd/>
            <a:tailEnd/>
          </a:ln>
        </p:spPr>
        <p:txBody>
          <a:bodyPr wrap="none" anchor="ctr"/>
          <a:lstStyle/>
          <a:p>
            <a:endParaRPr lang="zh-CN" altLang="en-US">
              <a:solidFill>
                <a:srgbClr val="293193"/>
              </a:solidFill>
            </a:endParaRPr>
          </a:p>
        </p:txBody>
      </p:sp>
      <p:grpSp>
        <p:nvGrpSpPr>
          <p:cNvPr id="50179" name="Group 3"/>
          <p:cNvGrpSpPr>
            <a:grpSpLocks/>
          </p:cNvGrpSpPr>
          <p:nvPr/>
        </p:nvGrpSpPr>
        <p:grpSpPr bwMode="auto">
          <a:xfrm>
            <a:off x="992188" y="1204913"/>
            <a:ext cx="8259762" cy="2944812"/>
            <a:chOff x="398" y="2484"/>
            <a:chExt cx="5203" cy="1855"/>
          </a:xfrm>
        </p:grpSpPr>
        <p:sp>
          <p:nvSpPr>
            <p:cNvPr id="50182" name="AutoShape 4"/>
            <p:cNvSpPr>
              <a:spLocks noChangeArrowheads="1"/>
            </p:cNvSpPr>
            <p:nvPr/>
          </p:nvSpPr>
          <p:spPr bwMode="auto">
            <a:xfrm>
              <a:off x="5289" y="2736"/>
              <a:ext cx="192" cy="240"/>
            </a:xfrm>
            <a:prstGeom prst="flowChartInternalStorage">
              <a:avLst/>
            </a:prstGeom>
            <a:noFill/>
            <a:ln w="9525">
              <a:solidFill>
                <a:schemeClr val="tx1"/>
              </a:solidFill>
              <a:miter lim="800000"/>
              <a:headEnd/>
              <a:tailEnd/>
            </a:ln>
          </p:spPr>
          <p:txBody>
            <a:bodyPr wrap="none" anchor="ctr"/>
            <a:lstStyle/>
            <a:p>
              <a:endParaRPr lang="zh-CN" altLang="en-US"/>
            </a:p>
          </p:txBody>
        </p:sp>
        <p:sp>
          <p:nvSpPr>
            <p:cNvPr id="50183" name="Text Box 5"/>
            <p:cNvSpPr txBox="1">
              <a:spLocks noChangeArrowheads="1"/>
            </p:cNvSpPr>
            <p:nvPr/>
          </p:nvSpPr>
          <p:spPr bwMode="auto">
            <a:xfrm>
              <a:off x="5025" y="2484"/>
              <a:ext cx="576" cy="288"/>
            </a:xfrm>
            <a:prstGeom prst="rect">
              <a:avLst/>
            </a:prstGeom>
            <a:noFill/>
            <a:ln w="9525">
              <a:noFill/>
              <a:miter lim="800000"/>
              <a:headEnd/>
              <a:tailEnd/>
            </a:ln>
          </p:spPr>
          <p:txBody>
            <a:bodyPr>
              <a:spAutoFit/>
            </a:bodyPr>
            <a:lstStyle/>
            <a:p>
              <a:pPr>
                <a:spcBef>
                  <a:spcPct val="50000"/>
                </a:spcBef>
              </a:pPr>
              <a:r>
                <a:rPr lang="en-US" altLang="zh-CN" b="1"/>
                <a:t>pcb2</a:t>
              </a:r>
            </a:p>
          </p:txBody>
        </p:sp>
        <p:sp>
          <p:nvSpPr>
            <p:cNvPr id="50184" name="Freeform 6"/>
            <p:cNvSpPr>
              <a:spLocks/>
            </p:cNvSpPr>
            <p:nvPr/>
          </p:nvSpPr>
          <p:spPr bwMode="auto">
            <a:xfrm flipH="1">
              <a:off x="5025" y="2760"/>
              <a:ext cx="276" cy="168"/>
            </a:xfrm>
            <a:custGeom>
              <a:avLst/>
              <a:gdLst>
                <a:gd name="T0" fmla="*/ 0 w 276"/>
                <a:gd name="T1" fmla="*/ 0 h 168"/>
                <a:gd name="T2" fmla="*/ 180 w 276"/>
                <a:gd name="T3" fmla="*/ 0 h 168"/>
                <a:gd name="T4" fmla="*/ 180 w 276"/>
                <a:gd name="T5" fmla="*/ 168 h 168"/>
                <a:gd name="T6" fmla="*/ 276 w 276"/>
                <a:gd name="T7" fmla="*/ 168 h 168"/>
                <a:gd name="T8" fmla="*/ 0 60000 65536"/>
                <a:gd name="T9" fmla="*/ 0 60000 65536"/>
                <a:gd name="T10" fmla="*/ 0 60000 65536"/>
                <a:gd name="T11" fmla="*/ 0 60000 65536"/>
                <a:gd name="T12" fmla="*/ 0 w 276"/>
                <a:gd name="T13" fmla="*/ 0 h 168"/>
                <a:gd name="T14" fmla="*/ 276 w 276"/>
                <a:gd name="T15" fmla="*/ 168 h 168"/>
              </a:gdLst>
              <a:ahLst/>
              <a:cxnLst>
                <a:cxn ang="T8">
                  <a:pos x="T0" y="T1"/>
                </a:cxn>
                <a:cxn ang="T9">
                  <a:pos x="T2" y="T3"/>
                </a:cxn>
                <a:cxn ang="T10">
                  <a:pos x="T4" y="T5"/>
                </a:cxn>
                <a:cxn ang="T11">
                  <a:pos x="T6" y="T7"/>
                </a:cxn>
              </a:cxnLst>
              <a:rect l="T12" t="T13" r="T14" b="T15"/>
              <a:pathLst>
                <a:path w="276" h="168">
                  <a:moveTo>
                    <a:pt x="0" y="0"/>
                  </a:moveTo>
                  <a:lnTo>
                    <a:pt x="180" y="0"/>
                  </a:lnTo>
                  <a:lnTo>
                    <a:pt x="180" y="168"/>
                  </a:lnTo>
                  <a:lnTo>
                    <a:pt x="276" y="168"/>
                  </a:lnTo>
                </a:path>
              </a:pathLst>
            </a:custGeom>
            <a:noFill/>
            <a:ln w="9525">
              <a:solidFill>
                <a:schemeClr val="tx1"/>
              </a:solidFill>
              <a:round/>
              <a:headEnd/>
              <a:tailEnd type="triangle" w="med" len="med"/>
            </a:ln>
          </p:spPr>
          <p:txBody>
            <a:bodyPr/>
            <a:lstStyle/>
            <a:p>
              <a:endParaRPr lang="zh-CN" altLang="en-US"/>
            </a:p>
          </p:txBody>
        </p:sp>
        <p:grpSp>
          <p:nvGrpSpPr>
            <p:cNvPr id="50185" name="Group 7"/>
            <p:cNvGrpSpPr>
              <a:grpSpLocks/>
            </p:cNvGrpSpPr>
            <p:nvPr/>
          </p:nvGrpSpPr>
          <p:grpSpPr bwMode="auto">
            <a:xfrm>
              <a:off x="398" y="2568"/>
              <a:ext cx="4656" cy="1771"/>
              <a:chOff x="480" y="2208"/>
              <a:chExt cx="4656" cy="1771"/>
            </a:xfrm>
          </p:grpSpPr>
          <p:pic>
            <p:nvPicPr>
              <p:cNvPr id="50186" name="Picture 8" descr="bs01090_"/>
              <p:cNvPicPr>
                <a:picLocks noChangeAspect="1" noChangeArrowheads="1"/>
              </p:cNvPicPr>
              <p:nvPr/>
            </p:nvPicPr>
            <p:blipFill>
              <a:blip r:embed="rId2" cstate="print"/>
              <a:srcRect/>
              <a:stretch>
                <a:fillRect/>
              </a:stretch>
            </p:blipFill>
            <p:spPr bwMode="auto">
              <a:xfrm>
                <a:off x="2784" y="3216"/>
                <a:ext cx="776" cy="763"/>
              </a:xfrm>
              <a:prstGeom prst="rect">
                <a:avLst/>
              </a:prstGeom>
              <a:noFill/>
              <a:ln w="9525">
                <a:noFill/>
                <a:miter lim="800000"/>
                <a:headEnd/>
                <a:tailEnd/>
              </a:ln>
            </p:spPr>
          </p:pic>
          <p:sp>
            <p:nvSpPr>
              <p:cNvPr id="50187" name="AutoShape 9"/>
              <p:cNvSpPr>
                <a:spLocks noChangeArrowheads="1"/>
              </p:cNvSpPr>
              <p:nvPr/>
            </p:nvSpPr>
            <p:spPr bwMode="auto">
              <a:xfrm>
                <a:off x="1056" y="2496"/>
                <a:ext cx="624" cy="1296"/>
              </a:xfrm>
              <a:prstGeom prst="flowChartPunchedTape">
                <a:avLst/>
              </a:prstGeom>
              <a:noFill/>
              <a:ln w="9525">
                <a:solidFill>
                  <a:schemeClr val="tx1"/>
                </a:solidFill>
                <a:miter lim="800000"/>
                <a:headEnd/>
                <a:tailEnd/>
              </a:ln>
            </p:spPr>
            <p:txBody>
              <a:bodyPr wrap="none" lIns="0" tIns="0" rIns="0" bIns="0" anchor="ctr"/>
              <a:lstStyle/>
              <a:p>
                <a:pPr fontAlgn="t"/>
                <a:r>
                  <a:rPr lang="zh-CN" altLang="en-US" b="1"/>
                  <a:t>程序1</a:t>
                </a:r>
              </a:p>
              <a:p>
                <a:pPr fontAlgn="t"/>
                <a:endParaRPr lang="zh-CN" altLang="en-US" b="1"/>
              </a:p>
              <a:p>
                <a:pPr fontAlgn="t"/>
                <a:endParaRPr lang="zh-CN" altLang="en-US" b="1"/>
              </a:p>
              <a:p>
                <a:pPr fontAlgn="t"/>
                <a:r>
                  <a:rPr lang="en-US" altLang="zh-CN" b="1">
                    <a:solidFill>
                      <a:srgbClr val="FFFF00"/>
                    </a:solidFill>
                  </a:rPr>
                  <a:t>x=x+1</a:t>
                </a:r>
              </a:p>
              <a:p>
                <a:pPr fontAlgn="t"/>
                <a:endParaRPr lang="en-US" altLang="zh-CN" b="1"/>
              </a:p>
              <a:p>
                <a:pPr fontAlgn="t"/>
                <a:r>
                  <a:rPr lang="en-US" altLang="zh-CN" b="1"/>
                  <a:t>output</a:t>
                </a:r>
              </a:p>
              <a:p>
                <a:pPr fontAlgn="t"/>
                <a:endParaRPr lang="en-US" altLang="zh-CN" b="1"/>
              </a:p>
              <a:p>
                <a:pPr fontAlgn="t"/>
                <a:endParaRPr lang="en-US" altLang="zh-CN" b="1"/>
              </a:p>
              <a:p>
                <a:pPr fontAlgn="t"/>
                <a:endParaRPr lang="en-US" altLang="zh-CN" b="1"/>
              </a:p>
            </p:txBody>
          </p:sp>
          <p:sp>
            <p:nvSpPr>
              <p:cNvPr id="50188" name="AutoShape 10"/>
              <p:cNvSpPr>
                <a:spLocks noChangeArrowheads="1"/>
              </p:cNvSpPr>
              <p:nvPr/>
            </p:nvSpPr>
            <p:spPr bwMode="auto">
              <a:xfrm>
                <a:off x="4512" y="2484"/>
                <a:ext cx="624" cy="1356"/>
              </a:xfrm>
              <a:prstGeom prst="flowChartPunchedTape">
                <a:avLst/>
              </a:prstGeom>
              <a:noFill/>
              <a:ln w="9525">
                <a:solidFill>
                  <a:schemeClr val="tx1"/>
                </a:solidFill>
                <a:miter lim="800000"/>
                <a:headEnd/>
                <a:tailEnd/>
              </a:ln>
            </p:spPr>
            <p:txBody>
              <a:bodyPr wrap="none" anchor="ctr"/>
              <a:lstStyle/>
              <a:p>
                <a:r>
                  <a:rPr lang="zh-CN" altLang="en-US" b="1"/>
                  <a:t>程序2</a:t>
                </a:r>
              </a:p>
              <a:p>
                <a:endParaRPr lang="zh-CN" altLang="en-US" b="1"/>
              </a:p>
              <a:p>
                <a:endParaRPr lang="zh-CN" altLang="en-US" b="1"/>
              </a:p>
              <a:p>
                <a:r>
                  <a:rPr lang="en-US" altLang="zh-CN" b="1">
                    <a:solidFill>
                      <a:srgbClr val="FFFF00"/>
                    </a:solidFill>
                  </a:rPr>
                  <a:t>x=x+1</a:t>
                </a:r>
              </a:p>
              <a:p>
                <a:endParaRPr lang="en-US" altLang="zh-CN" b="1"/>
              </a:p>
              <a:p>
                <a:r>
                  <a:rPr lang="en-US" altLang="zh-CN" b="1"/>
                  <a:t>output</a:t>
                </a:r>
              </a:p>
              <a:p>
                <a:endParaRPr lang="en-US" altLang="zh-CN" b="1"/>
              </a:p>
              <a:p>
                <a:endParaRPr lang="en-US" altLang="zh-CN" b="1"/>
              </a:p>
              <a:p>
                <a:endParaRPr lang="en-US" altLang="zh-CN" b="1"/>
              </a:p>
            </p:txBody>
          </p:sp>
          <p:sp>
            <p:nvSpPr>
              <p:cNvPr id="50189" name="Rectangle 11">
                <a:hlinkClick r:id="rId3" action="ppaction://hlinksldjump"/>
              </p:cNvPr>
              <p:cNvSpPr>
                <a:spLocks noChangeArrowheads="1"/>
              </p:cNvSpPr>
              <p:nvPr/>
            </p:nvSpPr>
            <p:spPr bwMode="auto">
              <a:xfrm>
                <a:off x="2496" y="2256"/>
                <a:ext cx="1296" cy="336"/>
              </a:xfrm>
              <a:prstGeom prst="rect">
                <a:avLst/>
              </a:prstGeom>
              <a:noFill/>
              <a:ln w="9525">
                <a:solidFill>
                  <a:schemeClr val="tx1"/>
                </a:solidFill>
                <a:miter lim="800000"/>
                <a:headEnd/>
                <a:tailEnd/>
              </a:ln>
            </p:spPr>
            <p:txBody>
              <a:bodyPr wrap="none" anchor="ctr"/>
              <a:lstStyle/>
              <a:p>
                <a:r>
                  <a:rPr lang="zh-CN" altLang="en-US" b="1"/>
                  <a:t>内存变量</a:t>
                </a:r>
                <a:r>
                  <a:rPr lang="en-US" altLang="zh-CN" b="1">
                    <a:solidFill>
                      <a:srgbClr val="FFFF00"/>
                    </a:solidFill>
                  </a:rPr>
                  <a:t>x</a:t>
                </a:r>
              </a:p>
            </p:txBody>
          </p:sp>
          <p:sp>
            <p:nvSpPr>
              <p:cNvPr id="50190" name="AutoShape 12"/>
              <p:cNvSpPr>
                <a:spLocks noChangeArrowheads="1"/>
              </p:cNvSpPr>
              <p:nvPr/>
            </p:nvSpPr>
            <p:spPr bwMode="auto">
              <a:xfrm>
                <a:off x="624" y="2448"/>
                <a:ext cx="192" cy="240"/>
              </a:xfrm>
              <a:prstGeom prst="flowChartInternalStorage">
                <a:avLst/>
              </a:prstGeom>
              <a:noFill/>
              <a:ln w="9525">
                <a:solidFill>
                  <a:schemeClr val="tx1"/>
                </a:solidFill>
                <a:miter lim="800000"/>
                <a:headEnd/>
                <a:tailEnd/>
              </a:ln>
            </p:spPr>
            <p:txBody>
              <a:bodyPr wrap="none" anchor="ctr"/>
              <a:lstStyle/>
              <a:p>
                <a:endParaRPr lang="zh-CN" altLang="en-US"/>
              </a:p>
            </p:txBody>
          </p:sp>
          <p:sp>
            <p:nvSpPr>
              <p:cNvPr id="50191" name="Text Box 13"/>
              <p:cNvSpPr txBox="1">
                <a:spLocks noChangeArrowheads="1"/>
              </p:cNvSpPr>
              <p:nvPr/>
            </p:nvSpPr>
            <p:spPr bwMode="auto">
              <a:xfrm>
                <a:off x="480" y="2208"/>
                <a:ext cx="576" cy="288"/>
              </a:xfrm>
              <a:prstGeom prst="rect">
                <a:avLst/>
              </a:prstGeom>
              <a:noFill/>
              <a:ln w="9525">
                <a:noFill/>
                <a:miter lim="800000"/>
                <a:headEnd/>
                <a:tailEnd/>
              </a:ln>
            </p:spPr>
            <p:txBody>
              <a:bodyPr>
                <a:spAutoFit/>
              </a:bodyPr>
              <a:lstStyle/>
              <a:p>
                <a:pPr>
                  <a:spcBef>
                    <a:spcPct val="50000"/>
                  </a:spcBef>
                </a:pPr>
                <a:r>
                  <a:rPr lang="en-US" altLang="zh-CN" b="1"/>
                  <a:t>pcb1</a:t>
                </a:r>
              </a:p>
            </p:txBody>
          </p:sp>
          <p:sp>
            <p:nvSpPr>
              <p:cNvPr id="50192" name="Freeform 14"/>
              <p:cNvSpPr>
                <a:spLocks/>
              </p:cNvSpPr>
              <p:nvPr/>
            </p:nvSpPr>
            <p:spPr bwMode="auto">
              <a:xfrm>
                <a:off x="768" y="2472"/>
                <a:ext cx="276" cy="168"/>
              </a:xfrm>
              <a:custGeom>
                <a:avLst/>
                <a:gdLst>
                  <a:gd name="T0" fmla="*/ 0 w 276"/>
                  <a:gd name="T1" fmla="*/ 0 h 168"/>
                  <a:gd name="T2" fmla="*/ 180 w 276"/>
                  <a:gd name="T3" fmla="*/ 0 h 168"/>
                  <a:gd name="T4" fmla="*/ 180 w 276"/>
                  <a:gd name="T5" fmla="*/ 168 h 168"/>
                  <a:gd name="T6" fmla="*/ 276 w 276"/>
                  <a:gd name="T7" fmla="*/ 168 h 168"/>
                  <a:gd name="T8" fmla="*/ 0 60000 65536"/>
                  <a:gd name="T9" fmla="*/ 0 60000 65536"/>
                  <a:gd name="T10" fmla="*/ 0 60000 65536"/>
                  <a:gd name="T11" fmla="*/ 0 60000 65536"/>
                  <a:gd name="T12" fmla="*/ 0 w 276"/>
                  <a:gd name="T13" fmla="*/ 0 h 168"/>
                  <a:gd name="T14" fmla="*/ 276 w 276"/>
                  <a:gd name="T15" fmla="*/ 168 h 168"/>
                </a:gdLst>
                <a:ahLst/>
                <a:cxnLst>
                  <a:cxn ang="T8">
                    <a:pos x="T0" y="T1"/>
                  </a:cxn>
                  <a:cxn ang="T9">
                    <a:pos x="T2" y="T3"/>
                  </a:cxn>
                  <a:cxn ang="T10">
                    <a:pos x="T4" y="T5"/>
                  </a:cxn>
                  <a:cxn ang="T11">
                    <a:pos x="T6" y="T7"/>
                  </a:cxn>
                </a:cxnLst>
                <a:rect l="T12" t="T13" r="T14" b="T15"/>
                <a:pathLst>
                  <a:path w="276" h="168">
                    <a:moveTo>
                      <a:pt x="0" y="0"/>
                    </a:moveTo>
                    <a:lnTo>
                      <a:pt x="180" y="0"/>
                    </a:lnTo>
                    <a:lnTo>
                      <a:pt x="180" y="168"/>
                    </a:lnTo>
                    <a:lnTo>
                      <a:pt x="276" y="168"/>
                    </a:lnTo>
                  </a:path>
                </a:pathLst>
              </a:custGeom>
              <a:noFill/>
              <a:ln w="9525">
                <a:solidFill>
                  <a:schemeClr val="tx1"/>
                </a:solidFill>
                <a:round/>
                <a:headEnd/>
                <a:tailEnd type="triangle" w="med" len="med"/>
              </a:ln>
            </p:spPr>
            <p:txBody>
              <a:bodyPr/>
              <a:lstStyle/>
              <a:p>
                <a:endParaRPr lang="zh-CN" altLang="en-US"/>
              </a:p>
            </p:txBody>
          </p:sp>
          <p:sp>
            <p:nvSpPr>
              <p:cNvPr id="50193" name="Line 15"/>
              <p:cNvSpPr>
                <a:spLocks noChangeShapeType="1"/>
              </p:cNvSpPr>
              <p:nvPr/>
            </p:nvSpPr>
            <p:spPr bwMode="auto">
              <a:xfrm flipV="1">
                <a:off x="1680" y="2400"/>
                <a:ext cx="816" cy="480"/>
              </a:xfrm>
              <a:prstGeom prst="line">
                <a:avLst/>
              </a:prstGeom>
              <a:noFill/>
              <a:ln w="9525">
                <a:solidFill>
                  <a:schemeClr val="tx1"/>
                </a:solidFill>
                <a:round/>
                <a:headEnd type="triangle" w="lg" len="lg"/>
                <a:tailEnd type="triangle" w="lg" len="lg"/>
              </a:ln>
            </p:spPr>
            <p:txBody>
              <a:bodyPr/>
              <a:lstStyle/>
              <a:p>
                <a:endParaRPr lang="zh-CN" altLang="en-US"/>
              </a:p>
            </p:txBody>
          </p:sp>
          <p:sp>
            <p:nvSpPr>
              <p:cNvPr id="50194" name="Line 16"/>
              <p:cNvSpPr>
                <a:spLocks noChangeShapeType="1"/>
              </p:cNvSpPr>
              <p:nvPr/>
            </p:nvSpPr>
            <p:spPr bwMode="auto">
              <a:xfrm>
                <a:off x="3792" y="2424"/>
                <a:ext cx="720" cy="504"/>
              </a:xfrm>
              <a:prstGeom prst="line">
                <a:avLst/>
              </a:prstGeom>
              <a:noFill/>
              <a:ln w="9525">
                <a:solidFill>
                  <a:schemeClr val="tx1"/>
                </a:solidFill>
                <a:round/>
                <a:headEnd type="triangle" w="lg" len="lg"/>
                <a:tailEnd type="triangle" w="lg" len="lg"/>
              </a:ln>
            </p:spPr>
            <p:txBody>
              <a:bodyPr/>
              <a:lstStyle/>
              <a:p>
                <a:endParaRPr lang="zh-CN" altLang="en-US"/>
              </a:p>
            </p:txBody>
          </p:sp>
          <p:sp>
            <p:nvSpPr>
              <p:cNvPr id="50195" name="Line 17"/>
              <p:cNvSpPr>
                <a:spLocks noChangeShapeType="1"/>
              </p:cNvSpPr>
              <p:nvPr/>
            </p:nvSpPr>
            <p:spPr bwMode="auto">
              <a:xfrm>
                <a:off x="1632" y="3408"/>
                <a:ext cx="1152" cy="192"/>
              </a:xfrm>
              <a:prstGeom prst="line">
                <a:avLst/>
              </a:prstGeom>
              <a:noFill/>
              <a:ln w="9525">
                <a:solidFill>
                  <a:schemeClr val="tx1"/>
                </a:solidFill>
                <a:round/>
                <a:headEnd/>
                <a:tailEnd type="triangle" w="lg" len="lg"/>
              </a:ln>
            </p:spPr>
            <p:txBody>
              <a:bodyPr/>
              <a:lstStyle/>
              <a:p>
                <a:endParaRPr lang="zh-CN" altLang="en-US"/>
              </a:p>
            </p:txBody>
          </p:sp>
          <p:sp>
            <p:nvSpPr>
              <p:cNvPr id="50196" name="Line 18"/>
              <p:cNvSpPr>
                <a:spLocks noChangeShapeType="1"/>
              </p:cNvSpPr>
              <p:nvPr/>
            </p:nvSpPr>
            <p:spPr bwMode="auto">
              <a:xfrm flipH="1">
                <a:off x="3552" y="3408"/>
                <a:ext cx="1008" cy="240"/>
              </a:xfrm>
              <a:prstGeom prst="line">
                <a:avLst/>
              </a:prstGeom>
              <a:noFill/>
              <a:ln w="9525">
                <a:solidFill>
                  <a:schemeClr val="tx1"/>
                </a:solidFill>
                <a:round/>
                <a:headEnd/>
                <a:tailEnd type="triangle" w="lg" len="lg"/>
              </a:ln>
            </p:spPr>
            <p:txBody>
              <a:bodyPr/>
              <a:lstStyle/>
              <a:p>
                <a:endParaRPr lang="zh-CN" altLang="en-US"/>
              </a:p>
            </p:txBody>
          </p:sp>
        </p:grpSp>
      </p:grpSp>
      <p:sp>
        <p:nvSpPr>
          <p:cNvPr id="50180" name="Rectangle 19"/>
          <p:cNvSpPr>
            <a:spLocks noGrp="1" noChangeArrowheads="1"/>
          </p:cNvSpPr>
          <p:nvPr>
            <p:ph type="title"/>
          </p:nvPr>
        </p:nvSpPr>
        <p:spPr>
          <a:xfrm>
            <a:off x="742950" y="-242888"/>
            <a:ext cx="8420100" cy="1143001"/>
          </a:xfrm>
          <a:noFill/>
        </p:spPr>
        <p:txBody>
          <a:bodyPr/>
          <a:lstStyle/>
          <a:p>
            <a:r>
              <a:rPr lang="zh-CN" altLang="en-US" smtClean="0">
                <a:ea typeface="华文彩云" pitchFamily="2" charset="-122"/>
              </a:rPr>
              <a:t>进程同步的基本概念</a:t>
            </a:r>
            <a:endParaRPr lang="zh-CN" altLang="en-US" smtClean="0">
              <a:ea typeface="华文彩云" pitchFamily="2" charset="-122"/>
              <a:hlinkClick r:id="rId4" action="ppaction://hlinksldjump"/>
            </a:endParaRPr>
          </a:p>
        </p:txBody>
      </p:sp>
      <p:sp>
        <p:nvSpPr>
          <p:cNvPr id="50181" name="Rectangle 20"/>
          <p:cNvSpPr>
            <a:spLocks noChangeArrowheads="1"/>
          </p:cNvSpPr>
          <p:nvPr/>
        </p:nvSpPr>
        <p:spPr bwMode="auto">
          <a:xfrm>
            <a:off x="488950" y="4310063"/>
            <a:ext cx="9145588" cy="2354262"/>
          </a:xfrm>
          <a:prstGeom prst="rect">
            <a:avLst/>
          </a:prstGeom>
          <a:noFill/>
          <a:ln w="9525">
            <a:noFill/>
            <a:miter lim="800000"/>
            <a:headEnd/>
            <a:tailEnd/>
          </a:ln>
        </p:spPr>
        <p:txBody>
          <a:bodyPr>
            <a:spAutoFit/>
          </a:bodyPr>
          <a:lstStyle/>
          <a:p>
            <a:pPr algn="l">
              <a:lnSpc>
                <a:spcPct val="110000"/>
              </a:lnSpc>
              <a:spcBef>
                <a:spcPct val="20000"/>
              </a:spcBef>
              <a:buClr>
                <a:srgbClr val="FFFFFF"/>
              </a:buClr>
              <a:buFont typeface="Wingdings" pitchFamily="2" charset="2"/>
              <a:buNone/>
            </a:pPr>
            <a:r>
              <a:rPr lang="zh-CN" altLang="en-US" sz="2600" b="1">
                <a:solidFill>
                  <a:srgbClr val="FFFF00"/>
                </a:solidFill>
              </a:rPr>
              <a:t>临界区</a:t>
            </a:r>
            <a:r>
              <a:rPr lang="zh-CN" altLang="en-US" sz="2600" b="1"/>
              <a:t>：每个进程中，访问临界资源的那段代码。</a:t>
            </a:r>
            <a:endParaRPr lang="zh-CN" altLang="en-US" sz="2600" b="1">
              <a:solidFill>
                <a:srgbClr val="FF66FF"/>
              </a:solidFill>
            </a:endParaRPr>
          </a:p>
          <a:p>
            <a:pPr algn="l">
              <a:lnSpc>
                <a:spcPct val="110000"/>
              </a:lnSpc>
              <a:spcBef>
                <a:spcPct val="20000"/>
              </a:spcBef>
              <a:buClr>
                <a:srgbClr val="FFFFFF"/>
              </a:buClr>
              <a:buFont typeface="Wingdings" pitchFamily="2" charset="2"/>
              <a:buNone/>
            </a:pPr>
            <a:r>
              <a:rPr lang="zh-CN" altLang="en-US" sz="2600" b="1">
                <a:solidFill>
                  <a:srgbClr val="FFFF00"/>
                </a:solidFill>
              </a:rPr>
              <a:t>互斥</a:t>
            </a:r>
            <a:r>
              <a:rPr lang="zh-CN" altLang="en-US" sz="2600" b="1"/>
              <a:t>：一组并发进程中的一个或多个程序段，因为共享一公有资源而导致它们必须以一个不允许交叉执行的单位执行。 也可以说，不允许两个以上共享资源的并发进程同时进入临界区称为互斥。</a:t>
            </a:r>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776288" y="1989138"/>
            <a:ext cx="8420100" cy="4495800"/>
          </a:xfrm>
        </p:spPr>
        <p:txBody>
          <a:bodyPr/>
          <a:lstStyle/>
          <a:p>
            <a:pPr>
              <a:buFont typeface="Wingdings" pitchFamily="2" charset="2"/>
              <a:buNone/>
            </a:pPr>
            <a:r>
              <a:rPr kumimoji="1" lang="zh-CN" altLang="en-US" b="1" smtClean="0">
                <a:latin typeface="Times New Roman" pitchFamily="18" charset="0"/>
              </a:rPr>
              <a:t>可把一个访问临界资源的循环进程描述如下：</a:t>
            </a:r>
          </a:p>
          <a:p>
            <a:pPr>
              <a:buFont typeface="Wingdings" pitchFamily="2" charset="2"/>
              <a:buNone/>
            </a:pPr>
            <a:r>
              <a:rPr kumimoji="1" lang="en-US" altLang="zh-CN" b="1" smtClean="0">
                <a:latin typeface="Times New Roman" pitchFamily="18" charset="0"/>
              </a:rPr>
              <a:t>repeat</a:t>
            </a:r>
          </a:p>
          <a:p>
            <a:pPr>
              <a:buFont typeface="Wingdings" pitchFamily="2" charset="2"/>
              <a:buNone/>
            </a:pPr>
            <a:r>
              <a:rPr kumimoji="1" lang="en-US" altLang="zh-CN" b="1" smtClean="0">
                <a:latin typeface="Times New Roman" pitchFamily="18" charset="0"/>
              </a:rPr>
              <a:t>               </a:t>
            </a:r>
          </a:p>
          <a:p>
            <a:pPr>
              <a:buFont typeface="Wingdings" pitchFamily="2" charset="2"/>
              <a:buNone/>
            </a:pPr>
            <a:r>
              <a:rPr kumimoji="1" lang="en-US" altLang="zh-CN" b="1" smtClean="0">
                <a:latin typeface="Times New Roman" pitchFamily="18" charset="0"/>
              </a:rPr>
              <a:t>        critical section;</a:t>
            </a:r>
          </a:p>
          <a:p>
            <a:pPr>
              <a:buFont typeface="Wingdings" pitchFamily="2" charset="2"/>
              <a:buNone/>
            </a:pPr>
            <a:endParaRPr kumimoji="1" lang="en-US" altLang="zh-CN" b="1" smtClean="0">
              <a:latin typeface="Times New Roman" pitchFamily="18" charset="0"/>
            </a:endParaRPr>
          </a:p>
          <a:p>
            <a:pPr>
              <a:buFont typeface="Wingdings" pitchFamily="2" charset="2"/>
              <a:buNone/>
            </a:pPr>
            <a:r>
              <a:rPr kumimoji="1" lang="en-US" altLang="zh-CN" b="1" smtClean="0">
                <a:latin typeface="Times New Roman" pitchFamily="18" charset="0"/>
              </a:rPr>
              <a:t>         remainder section;</a:t>
            </a:r>
          </a:p>
          <a:p>
            <a:pPr>
              <a:buFont typeface="Wingdings" pitchFamily="2" charset="2"/>
              <a:buNone/>
            </a:pPr>
            <a:r>
              <a:rPr kumimoji="1" lang="en-US" altLang="zh-CN" b="1" smtClean="0">
                <a:latin typeface="Times New Roman" pitchFamily="18" charset="0"/>
              </a:rPr>
              <a:t>until false; </a:t>
            </a:r>
          </a:p>
          <a:p>
            <a:pPr>
              <a:buFont typeface="Wingdings" pitchFamily="2" charset="2"/>
              <a:buNone/>
            </a:pPr>
            <a:endParaRPr lang="zh-CN" altLang="en-US" b="1" smtClean="0">
              <a:latin typeface="Times New Roman" pitchFamily="18" charset="0"/>
            </a:endParaRPr>
          </a:p>
        </p:txBody>
      </p:sp>
      <p:sp>
        <p:nvSpPr>
          <p:cNvPr id="51203" name="Rectangle 3"/>
          <p:cNvSpPr>
            <a:spLocks noGrp="1" noChangeArrowheads="1"/>
          </p:cNvSpPr>
          <p:nvPr>
            <p:ph type="title"/>
          </p:nvPr>
        </p:nvSpPr>
        <p:spPr/>
        <p:txBody>
          <a:bodyPr/>
          <a:lstStyle/>
          <a:p>
            <a:r>
              <a:rPr kumimoji="1" lang="zh-CN" altLang="en-US" smtClean="0">
                <a:ea typeface="华文彩云" pitchFamily="2" charset="-122"/>
              </a:rPr>
              <a:t>访问临界资源</a:t>
            </a:r>
          </a:p>
        </p:txBody>
      </p:sp>
      <p:sp>
        <p:nvSpPr>
          <p:cNvPr id="51204" name="Rectangle 4"/>
          <p:cNvSpPr>
            <a:spLocks noChangeArrowheads="1"/>
          </p:cNvSpPr>
          <p:nvPr/>
        </p:nvSpPr>
        <p:spPr bwMode="auto">
          <a:xfrm>
            <a:off x="2144713" y="3068638"/>
            <a:ext cx="2295525" cy="574675"/>
          </a:xfrm>
          <a:prstGeom prst="rect">
            <a:avLst/>
          </a:prstGeom>
          <a:noFill/>
          <a:ln w="25400">
            <a:solidFill>
              <a:schemeClr val="tx1"/>
            </a:solidFill>
            <a:miter lim="800000"/>
            <a:headEnd/>
            <a:tailEnd/>
          </a:ln>
        </p:spPr>
        <p:txBody>
          <a:bodyPr wrap="none">
            <a:spAutoFit/>
          </a:bodyPr>
          <a:lstStyle/>
          <a:p>
            <a:pPr algn="l" eaLnBrk="1" hangingPunct="1"/>
            <a:r>
              <a:rPr kumimoji="1" lang="en-US" altLang="zh-CN" sz="3000" b="1">
                <a:latin typeface="Times New Roman" pitchFamily="18" charset="0"/>
              </a:rPr>
              <a:t>entry section</a:t>
            </a:r>
          </a:p>
        </p:txBody>
      </p:sp>
      <p:sp>
        <p:nvSpPr>
          <p:cNvPr id="51205" name="Rectangle 5"/>
          <p:cNvSpPr>
            <a:spLocks noChangeArrowheads="1"/>
          </p:cNvSpPr>
          <p:nvPr/>
        </p:nvSpPr>
        <p:spPr bwMode="auto">
          <a:xfrm>
            <a:off x="2192338" y="4221163"/>
            <a:ext cx="2155825" cy="574675"/>
          </a:xfrm>
          <a:prstGeom prst="rect">
            <a:avLst/>
          </a:prstGeom>
          <a:noFill/>
          <a:ln w="25400">
            <a:solidFill>
              <a:schemeClr val="tx1"/>
            </a:solidFill>
            <a:miter lim="800000"/>
            <a:headEnd/>
            <a:tailEnd/>
          </a:ln>
        </p:spPr>
        <p:txBody>
          <a:bodyPr>
            <a:spAutoFit/>
          </a:bodyPr>
          <a:lstStyle/>
          <a:p>
            <a:pPr algn="l" eaLnBrk="1" hangingPunct="1"/>
            <a:r>
              <a:rPr kumimoji="1" lang="en-US" altLang="zh-CN" sz="3000" b="1">
                <a:latin typeface="Times New Roman" pitchFamily="18" charset="0"/>
              </a:rPr>
              <a:t>exit section</a:t>
            </a:r>
          </a:p>
        </p:txBody>
      </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kumimoji="1" lang="zh-CN" altLang="en-US" dirty="0" smtClean="0">
                <a:solidFill>
                  <a:schemeClr val="tx1"/>
                </a:solidFill>
                <a:ea typeface="华文彩云" pitchFamily="2" charset="-122"/>
              </a:rPr>
              <a:t>同步机制应遵循的规则</a:t>
            </a:r>
          </a:p>
        </p:txBody>
      </p:sp>
      <p:sp>
        <p:nvSpPr>
          <p:cNvPr id="52227" name="Rectangle 3"/>
          <p:cNvSpPr>
            <a:spLocks noGrp="1" noChangeArrowheads="1"/>
          </p:cNvSpPr>
          <p:nvPr>
            <p:ph type="body" idx="1"/>
          </p:nvPr>
        </p:nvSpPr>
        <p:spPr>
          <a:xfrm>
            <a:off x="560388" y="1916113"/>
            <a:ext cx="8640762" cy="5453062"/>
          </a:xfrm>
        </p:spPr>
        <p:txBody>
          <a:bodyPr/>
          <a:lstStyle/>
          <a:p>
            <a:pPr marL="571500" indent="-571500">
              <a:lnSpc>
                <a:spcPct val="120000"/>
              </a:lnSpc>
              <a:spcBef>
                <a:spcPct val="0"/>
              </a:spcBef>
            </a:pPr>
            <a:r>
              <a:rPr kumimoji="1" lang="zh-CN" altLang="en-US" sz="2600" b="1" smtClean="0">
                <a:solidFill>
                  <a:srgbClr val="FFFF00"/>
                </a:solidFill>
              </a:rPr>
              <a:t>空闲让进</a:t>
            </a:r>
            <a:r>
              <a:rPr kumimoji="1" lang="zh-CN" altLang="en-US" sz="2600" b="1" smtClean="0"/>
              <a:t>。临界资源空闲时，应允许一个请求进入临界区的进程立即进入自己的临界区，以便有效的利用资源。</a:t>
            </a:r>
          </a:p>
          <a:p>
            <a:pPr marL="571500" indent="-571500">
              <a:lnSpc>
                <a:spcPct val="120000"/>
              </a:lnSpc>
              <a:spcBef>
                <a:spcPct val="0"/>
              </a:spcBef>
            </a:pPr>
            <a:r>
              <a:rPr kumimoji="1" lang="zh-CN" altLang="en-US" sz="2600" b="1" smtClean="0">
                <a:solidFill>
                  <a:srgbClr val="FFFF00"/>
                </a:solidFill>
              </a:rPr>
              <a:t>忙则等待</a:t>
            </a:r>
            <a:r>
              <a:rPr kumimoji="1" lang="zh-CN" altLang="en-US" sz="2600" b="1" smtClean="0"/>
              <a:t>。 当临界区正被访问时，其他要求进入临界区的进程必须等待，以保证对临界资源的互斥使用。</a:t>
            </a:r>
            <a:endParaRPr kumimoji="1" lang="en-US" altLang="zh-CN" sz="2600" b="1" smtClean="0"/>
          </a:p>
          <a:p>
            <a:pPr marL="571500" indent="-571500">
              <a:lnSpc>
                <a:spcPct val="120000"/>
              </a:lnSpc>
              <a:spcBef>
                <a:spcPct val="0"/>
              </a:spcBef>
            </a:pPr>
            <a:r>
              <a:rPr kumimoji="1" lang="zh-CN" altLang="en-US" sz="2600" b="1" smtClean="0">
                <a:solidFill>
                  <a:srgbClr val="FFFF00"/>
                </a:solidFill>
              </a:rPr>
              <a:t>有限等待</a:t>
            </a:r>
            <a:r>
              <a:rPr kumimoji="1" lang="zh-CN" altLang="en-US" sz="2600" b="1" smtClean="0"/>
              <a:t>。 任何要求访问临界资源的进程应能在有限的时间内进入自己的临界区，以免“死等”。</a:t>
            </a:r>
          </a:p>
          <a:p>
            <a:pPr marL="571500" indent="-571500">
              <a:lnSpc>
                <a:spcPct val="120000"/>
              </a:lnSpc>
              <a:spcBef>
                <a:spcPct val="0"/>
              </a:spcBef>
            </a:pPr>
            <a:r>
              <a:rPr kumimoji="1" lang="zh-CN" altLang="en-US" sz="2600" b="1" smtClean="0">
                <a:solidFill>
                  <a:srgbClr val="FFFF00"/>
                </a:solidFill>
              </a:rPr>
              <a:t>让权等待</a:t>
            </a:r>
            <a:r>
              <a:rPr kumimoji="1" lang="zh-CN" altLang="en-US" sz="2600" b="1" smtClean="0"/>
              <a:t>。不能进入临界区的进程应立即释放</a:t>
            </a:r>
            <a:r>
              <a:rPr kumimoji="1" lang="en-US" altLang="zh-CN" sz="2600" b="1" smtClean="0"/>
              <a:t>cpu,</a:t>
            </a:r>
            <a:r>
              <a:rPr kumimoji="1" lang="zh-CN" altLang="en-US" sz="2600" b="1" smtClean="0"/>
              <a:t>以免“忙等”。</a:t>
            </a:r>
          </a:p>
        </p:txBody>
      </p:sp>
      <p:sp>
        <p:nvSpPr>
          <p:cNvPr id="509956" name="AutoShape 4"/>
          <p:cNvSpPr>
            <a:spLocks noChangeArrowheads="1"/>
          </p:cNvSpPr>
          <p:nvPr/>
        </p:nvSpPr>
        <p:spPr bwMode="auto">
          <a:xfrm>
            <a:off x="4376738" y="2924175"/>
            <a:ext cx="4032250" cy="2592388"/>
          </a:xfrm>
          <a:prstGeom prst="wedgeRoundRectCallout">
            <a:avLst>
              <a:gd name="adj1" fmla="val -98542"/>
              <a:gd name="adj2" fmla="val 70574"/>
              <a:gd name="adj3" fmla="val 16667"/>
            </a:avLst>
          </a:prstGeom>
          <a:solidFill>
            <a:schemeClr val="tx1">
              <a:lumMod val="85000"/>
            </a:schemeClr>
          </a:solidFill>
          <a:ln w="9525">
            <a:solidFill>
              <a:schemeClr val="tx1"/>
            </a:solidFill>
            <a:miter lim="800000"/>
            <a:headEnd/>
            <a:tailEnd/>
          </a:ln>
        </p:spPr>
        <p:txBody>
          <a:bodyPr/>
          <a:lstStyle/>
          <a:p>
            <a:pPr algn="l">
              <a:lnSpc>
                <a:spcPct val="120000"/>
              </a:lnSpc>
              <a:defRPr/>
            </a:pPr>
            <a:r>
              <a:rPr lang="zh-CN" altLang="en-US" b="1">
                <a:solidFill>
                  <a:schemeClr val="bg1"/>
                </a:solidFill>
              </a:rPr>
              <a:t>       进程因某事件的发生而无法继续执行时，它仍占有</a:t>
            </a:r>
            <a:r>
              <a:rPr lang="en-US" altLang="zh-CN" b="1">
                <a:solidFill>
                  <a:schemeClr val="bg1"/>
                </a:solidFill>
              </a:rPr>
              <a:t>CPU</a:t>
            </a:r>
            <a:r>
              <a:rPr lang="zh-CN" altLang="en-US" b="1">
                <a:solidFill>
                  <a:schemeClr val="bg1"/>
                </a:solidFill>
              </a:rPr>
              <a:t>，并通过不断地执行循环测试指令来等待该事件的完成。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9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ea typeface="华文彩云" pitchFamily="2" charset="-122"/>
              </a:rPr>
              <a:t>信号量机制</a:t>
            </a:r>
          </a:p>
        </p:txBody>
      </p:sp>
      <p:sp>
        <p:nvSpPr>
          <p:cNvPr id="53251" name="Rectangle 3"/>
          <p:cNvSpPr>
            <a:spLocks noGrp="1" noChangeArrowheads="1"/>
          </p:cNvSpPr>
          <p:nvPr>
            <p:ph type="body" idx="1"/>
          </p:nvPr>
        </p:nvSpPr>
        <p:spPr>
          <a:xfrm>
            <a:off x="1497013" y="2276475"/>
            <a:ext cx="6192837" cy="2447925"/>
          </a:xfrm>
        </p:spPr>
        <p:txBody>
          <a:bodyPr/>
          <a:lstStyle/>
          <a:p>
            <a:r>
              <a:rPr lang="zh-CN" altLang="en-US" b="1" smtClean="0">
                <a:latin typeface="Times New Roman" pitchFamily="18" charset="0"/>
              </a:rPr>
              <a:t>整型信号量</a:t>
            </a:r>
          </a:p>
          <a:p>
            <a:r>
              <a:rPr lang="zh-CN" altLang="en-US" b="1" smtClean="0">
                <a:latin typeface="Times New Roman" pitchFamily="18" charset="0"/>
              </a:rPr>
              <a:t>记录型信号量（</a:t>
            </a:r>
            <a:r>
              <a:rPr lang="zh-CN" altLang="en-US" b="1" smtClean="0">
                <a:solidFill>
                  <a:srgbClr val="FFFF00"/>
                </a:solidFill>
                <a:latin typeface="Times New Roman" pitchFamily="18" charset="0"/>
              </a:rPr>
              <a:t>重点</a:t>
            </a:r>
            <a:r>
              <a:rPr lang="zh-CN" altLang="en-US" b="1" smtClean="0">
                <a:latin typeface="Times New Roman" pitchFamily="18" charset="0"/>
              </a:rPr>
              <a:t>）</a:t>
            </a:r>
          </a:p>
          <a:p>
            <a:r>
              <a:rPr lang="en-US" altLang="zh-CN" b="1" smtClean="0">
                <a:latin typeface="Times New Roman" pitchFamily="18" charset="0"/>
              </a:rPr>
              <a:t>AND</a:t>
            </a:r>
            <a:r>
              <a:rPr lang="zh-CN" altLang="en-US" b="1" smtClean="0">
                <a:latin typeface="Times New Roman" pitchFamily="18" charset="0"/>
              </a:rPr>
              <a:t>型信号量</a:t>
            </a:r>
          </a:p>
          <a:p>
            <a:r>
              <a:rPr lang="zh-CN" altLang="en-US" b="1" smtClean="0">
                <a:latin typeface="Times New Roman" pitchFamily="18" charset="0"/>
              </a:rPr>
              <a:t>信号量集</a:t>
            </a:r>
          </a:p>
        </p:txBody>
      </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kumimoji="1" lang="zh-CN" altLang="en-US" smtClean="0">
                <a:solidFill>
                  <a:schemeClr val="tx1"/>
                </a:solidFill>
                <a:ea typeface="华文彩云" pitchFamily="2" charset="-122"/>
              </a:rPr>
              <a:t>整型信号量</a:t>
            </a:r>
          </a:p>
        </p:txBody>
      </p:sp>
      <p:sp>
        <p:nvSpPr>
          <p:cNvPr id="49155" name="Rectangle 3"/>
          <p:cNvSpPr>
            <a:spLocks noGrp="1" noChangeArrowheads="1"/>
          </p:cNvSpPr>
          <p:nvPr>
            <p:ph type="body" idx="1"/>
          </p:nvPr>
        </p:nvSpPr>
        <p:spPr>
          <a:xfrm>
            <a:off x="742950" y="1844675"/>
            <a:ext cx="8420100" cy="4876800"/>
          </a:xfrm>
        </p:spPr>
        <p:txBody>
          <a:bodyPr/>
          <a:lstStyle/>
          <a:p>
            <a:pPr>
              <a:lnSpc>
                <a:spcPct val="120000"/>
              </a:lnSpc>
              <a:spcBef>
                <a:spcPct val="0"/>
              </a:spcBef>
              <a:buFont typeface="Wingdings" pitchFamily="2" charset="2"/>
              <a:buNone/>
            </a:pPr>
            <a:r>
              <a:rPr kumimoji="1" lang="zh-CN" altLang="en-US" b="1" smtClean="0">
                <a:latin typeface="Times New Roman" pitchFamily="18" charset="0"/>
              </a:rPr>
              <a:t>		</a:t>
            </a:r>
            <a:r>
              <a:rPr kumimoji="1" lang="zh-CN" altLang="en-US" sz="2600" b="1" smtClean="0">
                <a:latin typeface="Times New Roman" pitchFamily="18" charset="0"/>
              </a:rPr>
              <a:t>最初由</a:t>
            </a:r>
            <a:r>
              <a:rPr kumimoji="1" lang="en-US" altLang="zh-CN" sz="2600" b="1" smtClean="0">
                <a:latin typeface="Times New Roman" pitchFamily="18" charset="0"/>
              </a:rPr>
              <a:t>Dijkstra</a:t>
            </a:r>
            <a:r>
              <a:rPr kumimoji="1" lang="zh-CN" altLang="en-US" sz="2600" b="1" smtClean="0">
                <a:latin typeface="Times New Roman" pitchFamily="18" charset="0"/>
              </a:rPr>
              <a:t>把整型信号量定义为一个整型量，除初始化外，仅能通过两个标准的原子操作</a:t>
            </a:r>
            <a:r>
              <a:rPr kumimoji="1" lang="en-US" altLang="zh-CN" sz="2600" b="1" smtClean="0">
                <a:latin typeface="Times New Roman" pitchFamily="18" charset="0"/>
              </a:rPr>
              <a:t>(Atomic Operation) wait(S)</a:t>
            </a:r>
            <a:r>
              <a:rPr kumimoji="1" lang="zh-CN" altLang="en-US" sz="2600" b="1" smtClean="0">
                <a:latin typeface="Times New Roman" pitchFamily="18" charset="0"/>
              </a:rPr>
              <a:t>和</a:t>
            </a:r>
            <a:r>
              <a:rPr kumimoji="1" lang="en-US" altLang="zh-CN" sz="2600" b="1" smtClean="0">
                <a:latin typeface="Times New Roman" pitchFamily="18" charset="0"/>
              </a:rPr>
              <a:t>signal(S)</a:t>
            </a:r>
            <a:r>
              <a:rPr kumimoji="1" lang="zh-CN" altLang="en-US" sz="2600" b="1" smtClean="0">
                <a:latin typeface="Times New Roman" pitchFamily="18" charset="0"/>
              </a:rPr>
              <a:t>来访问。</a:t>
            </a:r>
            <a:r>
              <a:rPr kumimoji="1" lang="en-US" altLang="zh-CN" sz="2600" b="1" smtClean="0">
                <a:latin typeface="Times New Roman" pitchFamily="18" charset="0"/>
              </a:rPr>
              <a:t>wait</a:t>
            </a:r>
            <a:r>
              <a:rPr kumimoji="1" lang="zh-CN" altLang="en-US" sz="2600" b="1" smtClean="0">
                <a:latin typeface="Times New Roman" pitchFamily="18" charset="0"/>
              </a:rPr>
              <a:t>和</a:t>
            </a:r>
            <a:r>
              <a:rPr kumimoji="1" lang="en-US" altLang="zh-CN" sz="2600" b="1" smtClean="0">
                <a:latin typeface="Times New Roman" pitchFamily="18" charset="0"/>
              </a:rPr>
              <a:t>signal</a:t>
            </a:r>
            <a:r>
              <a:rPr kumimoji="1" lang="zh-CN" altLang="en-US" sz="2600" b="1" smtClean="0">
                <a:latin typeface="Times New Roman" pitchFamily="18" charset="0"/>
              </a:rPr>
              <a:t>操作可描述为：</a:t>
            </a:r>
            <a:br>
              <a:rPr kumimoji="1" lang="zh-CN" altLang="en-US" sz="2600" b="1" smtClean="0">
                <a:latin typeface="Times New Roman" pitchFamily="18" charset="0"/>
              </a:rPr>
            </a:br>
            <a:r>
              <a:rPr kumimoji="1" lang="zh-CN" altLang="en-US" b="1" smtClean="0">
                <a:latin typeface="Times New Roman" pitchFamily="18" charset="0"/>
              </a:rPr>
              <a:t>     </a:t>
            </a:r>
            <a:r>
              <a:rPr kumimoji="1" lang="en-US" altLang="zh-CN" b="1" smtClean="0">
                <a:solidFill>
                  <a:srgbClr val="FFFF00"/>
                </a:solidFill>
                <a:latin typeface="Times New Roman" pitchFamily="18" charset="0"/>
              </a:rPr>
              <a:t>wait(S):      </a:t>
            </a:r>
            <a:r>
              <a:rPr kumimoji="1" lang="en-US" altLang="zh-CN" b="1" smtClean="0">
                <a:latin typeface="Times New Roman" pitchFamily="18" charset="0"/>
              </a:rPr>
              <a:t>while S≤0 do no-op</a:t>
            </a:r>
          </a:p>
          <a:p>
            <a:pPr>
              <a:buFont typeface="Wingdings" pitchFamily="2" charset="2"/>
              <a:buNone/>
            </a:pPr>
            <a:r>
              <a:rPr kumimoji="1" lang="en-US" altLang="zh-CN" b="1" smtClean="0">
                <a:latin typeface="Times New Roman" pitchFamily="18" charset="0"/>
              </a:rPr>
              <a:t>                          S:=S-1;</a:t>
            </a:r>
          </a:p>
          <a:p>
            <a:pPr>
              <a:buFont typeface="Wingdings" pitchFamily="2" charset="2"/>
              <a:buNone/>
            </a:pPr>
            <a:r>
              <a:rPr kumimoji="1" lang="en-US" altLang="zh-CN" b="1" smtClean="0">
                <a:latin typeface="Times New Roman" pitchFamily="18" charset="0"/>
              </a:rPr>
              <a:t>        </a:t>
            </a:r>
            <a:r>
              <a:rPr kumimoji="1" lang="en-US" altLang="zh-CN" b="1" smtClean="0">
                <a:solidFill>
                  <a:srgbClr val="FFFF00"/>
                </a:solidFill>
                <a:latin typeface="Times New Roman" pitchFamily="18" charset="0"/>
              </a:rPr>
              <a:t>signal(S):   </a:t>
            </a:r>
            <a:r>
              <a:rPr kumimoji="1" lang="en-US" altLang="zh-CN" b="1" smtClean="0">
                <a:latin typeface="Times New Roman" pitchFamily="18" charset="0"/>
              </a:rPr>
              <a:t>S:=S+1;</a:t>
            </a:r>
          </a:p>
          <a:p>
            <a:pPr>
              <a:spcBef>
                <a:spcPct val="50000"/>
              </a:spcBef>
              <a:buFont typeface="Wingdings" pitchFamily="2" charset="2"/>
              <a:buNone/>
            </a:pPr>
            <a:r>
              <a:rPr kumimoji="1" lang="zh-CN" altLang="en-US" b="1" smtClean="0">
                <a:latin typeface="Times New Roman" pitchFamily="18" charset="0"/>
              </a:rPr>
              <a:t>	</a:t>
            </a:r>
            <a:r>
              <a:rPr kumimoji="1" lang="zh-CN" altLang="en-US" b="1" smtClean="0">
                <a:solidFill>
                  <a:srgbClr val="66FF66"/>
                </a:solidFill>
                <a:latin typeface="Times New Roman" pitchFamily="18" charset="0"/>
              </a:rPr>
              <a:t>缺点</a:t>
            </a:r>
            <a:r>
              <a:rPr kumimoji="1" lang="zh-CN" altLang="en-US" b="1" smtClean="0">
                <a:latin typeface="Times New Roman" pitchFamily="18" charset="0"/>
              </a:rPr>
              <a:t>：没有遵循“让权等待”的原则。</a:t>
            </a:r>
            <a:endParaRPr kumimoji="1" lang="en-US" altLang="zh-CN" b="1" smtClean="0">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155">
                                            <p:txEl>
                                              <p:pRg st="3" end="3"/>
                                            </p:txEl>
                                          </p:spTgt>
                                        </p:tgtEl>
                                        <p:attrNameLst>
                                          <p:attrName>style.visibility</p:attrName>
                                        </p:attrNameLst>
                                      </p:cBhvr>
                                      <p:to>
                                        <p:strVal val="visible"/>
                                      </p:to>
                                    </p:set>
                                    <p:animEffect transition="in" filter="blinds(horizontal)">
                                      <p:cBhvr>
                                        <p:cTn id="7"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38188" y="-285750"/>
            <a:ext cx="8420100" cy="1143000"/>
          </a:xfrm>
        </p:spPr>
        <p:txBody>
          <a:bodyPr/>
          <a:lstStyle/>
          <a:p>
            <a:r>
              <a:rPr kumimoji="1" lang="zh-CN" altLang="en-US" smtClean="0">
                <a:solidFill>
                  <a:schemeClr val="tx1"/>
                </a:solidFill>
                <a:ea typeface="华文彩云" pitchFamily="2" charset="-122"/>
              </a:rPr>
              <a:t>前趋图例子</a:t>
            </a:r>
          </a:p>
        </p:txBody>
      </p:sp>
      <p:sp>
        <p:nvSpPr>
          <p:cNvPr id="20483" name="Rectangle 3"/>
          <p:cNvSpPr>
            <a:spLocks noGrp="1" noChangeArrowheads="1"/>
          </p:cNvSpPr>
          <p:nvPr>
            <p:ph type="body" idx="1"/>
          </p:nvPr>
        </p:nvSpPr>
        <p:spPr>
          <a:xfrm>
            <a:off x="523875" y="714375"/>
            <a:ext cx="8674100" cy="4967288"/>
          </a:xfrm>
        </p:spPr>
        <p:txBody>
          <a:bodyPr/>
          <a:lstStyle/>
          <a:p>
            <a:pPr eaLnBrk="1" hangingPunct="1">
              <a:lnSpc>
                <a:spcPct val="120000"/>
              </a:lnSpc>
              <a:spcBef>
                <a:spcPct val="0"/>
              </a:spcBef>
              <a:buClrTx/>
              <a:buFontTx/>
              <a:buNone/>
            </a:pPr>
            <a:r>
              <a:rPr kumimoji="1" lang="zh-CN" altLang="en-US" sz="2300" b="1" smtClean="0"/>
              <a:t>	对于图 </a:t>
            </a:r>
            <a:r>
              <a:rPr kumimoji="1" lang="en-US" altLang="zh-CN" sz="2300" b="1" smtClean="0"/>
              <a:t>2-2(</a:t>
            </a:r>
            <a:r>
              <a:rPr kumimoji="1" lang="en-US" altLang="zh-CN" sz="2300" b="1" i="1" smtClean="0"/>
              <a:t>a</a:t>
            </a:r>
            <a:r>
              <a:rPr kumimoji="1" lang="en-US" altLang="zh-CN" sz="2300" b="1" smtClean="0"/>
              <a:t>)</a:t>
            </a:r>
            <a:r>
              <a:rPr kumimoji="1" lang="zh-CN" altLang="en-US" sz="2300" b="1" smtClean="0"/>
              <a:t>所示的前趋图， 存在下述前趋关系：</a:t>
            </a:r>
            <a:endParaRPr kumimoji="1" lang="en-US" altLang="zh-CN" sz="2300" b="1" smtClean="0"/>
          </a:p>
          <a:p>
            <a:pPr>
              <a:lnSpc>
                <a:spcPct val="120000"/>
              </a:lnSpc>
              <a:buFont typeface="Wingdings" pitchFamily="2" charset="2"/>
              <a:buNone/>
            </a:pPr>
            <a:r>
              <a:rPr kumimoji="1" lang="en-US" altLang="zh-CN" sz="2300" b="1" smtClean="0"/>
              <a:t>    		P1→P2, P1→P3, P1→P4, P2→P5, P3→P5, P4→P6, 	P4→P7, P5→P8, P6→P8, P7→P9, P8→P9</a:t>
            </a:r>
          </a:p>
          <a:p>
            <a:pPr>
              <a:lnSpc>
                <a:spcPct val="120000"/>
              </a:lnSpc>
              <a:buFont typeface="Wingdings" pitchFamily="2" charset="2"/>
              <a:buNone/>
            </a:pPr>
            <a:r>
              <a:rPr kumimoji="1" lang="zh-CN" altLang="en-US" sz="2300" b="1" smtClean="0"/>
              <a:t>	或表示为：</a:t>
            </a:r>
          </a:p>
          <a:p>
            <a:pPr>
              <a:lnSpc>
                <a:spcPct val="120000"/>
              </a:lnSpc>
              <a:buFont typeface="Wingdings" pitchFamily="2" charset="2"/>
              <a:buNone/>
            </a:pPr>
            <a:r>
              <a:rPr kumimoji="1" lang="zh-CN" altLang="en-US" sz="2300" b="1" smtClean="0"/>
              <a:t>       	</a:t>
            </a:r>
            <a:r>
              <a:rPr kumimoji="1" lang="en-US" altLang="zh-CN" sz="2300" b="1" smtClean="0"/>
              <a:t>P={P1, P2, P3, P4, P5, P6, P7, P8, P9}</a:t>
            </a:r>
          </a:p>
          <a:p>
            <a:pPr>
              <a:lnSpc>
                <a:spcPct val="120000"/>
              </a:lnSpc>
              <a:buFont typeface="Wingdings" pitchFamily="2" charset="2"/>
              <a:buNone/>
            </a:pPr>
            <a:r>
              <a:rPr kumimoji="1" lang="en-US" altLang="zh-CN" sz="2300" b="1" smtClean="0"/>
              <a:t>	 	 →={ (P1, P2), (P1, P3), (P1, P4), (P2, P5), (P3, P5),</a:t>
            </a:r>
          </a:p>
          <a:p>
            <a:pPr>
              <a:lnSpc>
                <a:spcPct val="120000"/>
              </a:lnSpc>
              <a:buFont typeface="Wingdings" pitchFamily="2" charset="2"/>
              <a:buNone/>
            </a:pPr>
            <a:r>
              <a:rPr kumimoji="1" lang="en-US" altLang="zh-CN" sz="2300" b="1" smtClean="0"/>
              <a:t>		 (P4, P6), (P4, P7),(P5, P8), (P6, P8), (P7, P9), (P8, P9)} </a:t>
            </a:r>
          </a:p>
          <a:p>
            <a:pPr>
              <a:lnSpc>
                <a:spcPct val="120000"/>
              </a:lnSpc>
              <a:buFont typeface="Wingdings" pitchFamily="2" charset="2"/>
              <a:buNone/>
            </a:pPr>
            <a:r>
              <a:rPr kumimoji="1" lang="zh-CN" altLang="en-US" sz="2300" b="1" smtClean="0"/>
              <a:t>	应当注意，前趋图中必须不存在循环，但在图</a:t>
            </a:r>
            <a:r>
              <a:rPr kumimoji="1" lang="en-US" altLang="zh-CN" sz="2300" b="1" smtClean="0"/>
              <a:t>2-2(</a:t>
            </a:r>
            <a:r>
              <a:rPr kumimoji="1" lang="en-US" altLang="zh-CN" sz="2300" b="1" i="1" smtClean="0"/>
              <a:t>b</a:t>
            </a:r>
            <a:r>
              <a:rPr kumimoji="1" lang="en-US" altLang="zh-CN" sz="2300" b="1" smtClean="0"/>
              <a:t>)</a:t>
            </a:r>
            <a:r>
              <a:rPr kumimoji="1" lang="zh-CN" altLang="en-US" sz="2300" b="1" smtClean="0"/>
              <a:t>中却有着下述的关系：</a:t>
            </a:r>
            <a:r>
              <a:rPr kumimoji="1" lang="en-US" altLang="zh-CN" sz="2300" b="1" smtClean="0"/>
              <a:t>	</a:t>
            </a:r>
          </a:p>
          <a:p>
            <a:pPr>
              <a:lnSpc>
                <a:spcPct val="120000"/>
              </a:lnSpc>
              <a:buFont typeface="Wingdings" pitchFamily="2" charset="2"/>
              <a:buNone/>
            </a:pPr>
            <a:r>
              <a:rPr kumimoji="1" lang="en-US" altLang="zh-CN" sz="2300" b="1" smtClean="0"/>
              <a:t>			S2→S3, S3→S2 </a:t>
            </a:r>
          </a:p>
          <a:p>
            <a:pPr>
              <a:lnSpc>
                <a:spcPct val="120000"/>
              </a:lnSpc>
              <a:buFont typeface="Wingdings" pitchFamily="2" charset="2"/>
              <a:buNone/>
            </a:pPr>
            <a:r>
              <a:rPr lang="zh-CN" altLang="en-US" sz="2300" b="1" smtClean="0"/>
              <a:t>	这种关系显然不是前趋关系</a:t>
            </a:r>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kumimoji="1" lang="zh-CN" altLang="en-US" smtClean="0">
                <a:solidFill>
                  <a:schemeClr val="tx1"/>
                </a:solidFill>
                <a:ea typeface="华文彩云" pitchFamily="2" charset="-122"/>
              </a:rPr>
              <a:t>记录型信号量</a:t>
            </a:r>
          </a:p>
        </p:txBody>
      </p:sp>
      <p:sp>
        <p:nvSpPr>
          <p:cNvPr id="55299" name="Rectangle 3"/>
          <p:cNvSpPr>
            <a:spLocks noGrp="1" noChangeArrowheads="1"/>
          </p:cNvSpPr>
          <p:nvPr>
            <p:ph type="body" idx="1"/>
          </p:nvPr>
        </p:nvSpPr>
        <p:spPr/>
        <p:txBody>
          <a:bodyPr/>
          <a:lstStyle/>
          <a:p>
            <a:r>
              <a:rPr kumimoji="1" lang="zh-CN" altLang="en-US" b="1" smtClean="0"/>
              <a:t>记录型信号量是由于它采用了记录型的数据结构而得名的。</a:t>
            </a:r>
          </a:p>
        </p:txBody>
      </p:sp>
      <p:grpSp>
        <p:nvGrpSpPr>
          <p:cNvPr id="55300" name="Group 4"/>
          <p:cNvGrpSpPr>
            <a:grpSpLocks/>
          </p:cNvGrpSpPr>
          <p:nvPr/>
        </p:nvGrpSpPr>
        <p:grpSpPr bwMode="auto">
          <a:xfrm>
            <a:off x="1065213" y="3776663"/>
            <a:ext cx="2819400" cy="1524000"/>
            <a:chOff x="2064" y="2112"/>
            <a:chExt cx="1776" cy="960"/>
          </a:xfrm>
        </p:grpSpPr>
        <p:sp>
          <p:nvSpPr>
            <p:cNvPr id="55303" name="AutoShape 5"/>
            <p:cNvSpPr>
              <a:spLocks noChangeArrowheads="1"/>
            </p:cNvSpPr>
            <p:nvPr/>
          </p:nvSpPr>
          <p:spPr bwMode="auto">
            <a:xfrm>
              <a:off x="2064" y="2112"/>
              <a:ext cx="1776" cy="480"/>
            </a:xfrm>
            <a:prstGeom prst="flowChartProcess">
              <a:avLst/>
            </a:prstGeom>
            <a:noFill/>
            <a:ln w="38100">
              <a:solidFill>
                <a:schemeClr val="tx1"/>
              </a:solidFill>
              <a:miter lim="800000"/>
              <a:headEnd/>
              <a:tailEnd/>
            </a:ln>
          </p:spPr>
          <p:txBody>
            <a:bodyPr wrap="none" anchor="ctr"/>
            <a:lstStyle/>
            <a:p>
              <a:r>
                <a:rPr lang="zh-CN" altLang="en-US" b="1"/>
                <a:t>整型值 </a:t>
              </a:r>
              <a:r>
                <a:rPr lang="en-US" altLang="zh-CN" b="1"/>
                <a:t>value</a:t>
              </a:r>
            </a:p>
          </p:txBody>
        </p:sp>
        <p:sp>
          <p:nvSpPr>
            <p:cNvPr id="55304" name="AutoShape 6"/>
            <p:cNvSpPr>
              <a:spLocks noChangeArrowheads="1"/>
            </p:cNvSpPr>
            <p:nvPr/>
          </p:nvSpPr>
          <p:spPr bwMode="auto">
            <a:xfrm>
              <a:off x="2064" y="2592"/>
              <a:ext cx="1776" cy="480"/>
            </a:xfrm>
            <a:prstGeom prst="flowChartProcess">
              <a:avLst/>
            </a:prstGeom>
            <a:noFill/>
            <a:ln w="38100">
              <a:solidFill>
                <a:schemeClr val="tx1"/>
              </a:solidFill>
              <a:miter lim="800000"/>
              <a:headEnd/>
              <a:tailEnd/>
            </a:ln>
          </p:spPr>
          <p:txBody>
            <a:bodyPr wrap="none" anchor="ctr"/>
            <a:lstStyle/>
            <a:p>
              <a:r>
                <a:rPr lang="zh-CN" altLang="en-US" b="1"/>
                <a:t>队列指针 </a:t>
              </a:r>
              <a:r>
                <a:rPr lang="en-US" altLang="zh-CN" b="1"/>
                <a:t>Next</a:t>
              </a:r>
            </a:p>
          </p:txBody>
        </p:sp>
      </p:grpSp>
      <p:sp>
        <p:nvSpPr>
          <p:cNvPr id="55301" name="AutoShape 7"/>
          <p:cNvSpPr>
            <a:spLocks noChangeArrowheads="1"/>
          </p:cNvSpPr>
          <p:nvPr/>
        </p:nvSpPr>
        <p:spPr bwMode="auto">
          <a:xfrm>
            <a:off x="4665663" y="2636838"/>
            <a:ext cx="2736850" cy="1368425"/>
          </a:xfrm>
          <a:prstGeom prst="wedgeRoundRectCallout">
            <a:avLst>
              <a:gd name="adj1" fmla="val -81380"/>
              <a:gd name="adj2" fmla="val 64731"/>
              <a:gd name="adj3" fmla="val 16667"/>
            </a:avLst>
          </a:prstGeom>
          <a:noFill/>
          <a:ln w="9525">
            <a:solidFill>
              <a:schemeClr val="tx1"/>
            </a:solidFill>
            <a:miter lim="800000"/>
            <a:headEnd/>
            <a:tailEnd/>
          </a:ln>
        </p:spPr>
        <p:txBody>
          <a:bodyPr/>
          <a:lstStyle/>
          <a:p>
            <a:pPr algn="l"/>
            <a:r>
              <a:rPr lang="en-US" altLang="zh-CN" sz="2600" b="1"/>
              <a:t>.value</a:t>
            </a:r>
            <a:r>
              <a:rPr lang="zh-CN" altLang="en-US" sz="2600" b="1"/>
              <a:t>的初值表示系统中某类资源的数目。</a:t>
            </a:r>
          </a:p>
        </p:txBody>
      </p:sp>
      <p:sp>
        <p:nvSpPr>
          <p:cNvPr id="55302" name="AutoShape 8"/>
          <p:cNvSpPr>
            <a:spLocks noChangeArrowheads="1"/>
          </p:cNvSpPr>
          <p:nvPr/>
        </p:nvSpPr>
        <p:spPr bwMode="auto">
          <a:xfrm>
            <a:off x="5384800" y="4365625"/>
            <a:ext cx="2736850" cy="1368425"/>
          </a:xfrm>
          <a:prstGeom prst="wedgeRoundRectCallout">
            <a:avLst>
              <a:gd name="adj1" fmla="val -112065"/>
              <a:gd name="adj2" fmla="val -4870"/>
              <a:gd name="adj3" fmla="val 16667"/>
            </a:avLst>
          </a:prstGeom>
          <a:noFill/>
          <a:ln w="9525">
            <a:solidFill>
              <a:schemeClr val="tx1"/>
            </a:solidFill>
            <a:miter lim="800000"/>
            <a:headEnd/>
            <a:tailEnd/>
          </a:ln>
        </p:spPr>
        <p:txBody>
          <a:bodyPr/>
          <a:lstStyle/>
          <a:p>
            <a:pPr algn="l"/>
            <a:r>
              <a:rPr lang="zh-CN" altLang="en-US" sz="2600" b="1"/>
              <a:t>访问该资源的进程</a:t>
            </a:r>
            <a:r>
              <a:rPr lang="zh-CN" altLang="en-US" b="1"/>
              <a:t>等待</a:t>
            </a:r>
            <a:r>
              <a:rPr lang="zh-CN" altLang="en-US" sz="2600" b="1"/>
              <a:t>队列。</a:t>
            </a:r>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smtClean="0">
                <a:solidFill>
                  <a:schemeClr val="tx1"/>
                </a:solidFill>
                <a:latin typeface="Times New Roman" pitchFamily="18" charset="0"/>
                <a:ea typeface="华文彩云" pitchFamily="2" charset="-122"/>
              </a:rPr>
              <a:t>wait</a:t>
            </a:r>
            <a:r>
              <a:rPr lang="zh-CN" altLang="en-US" smtClean="0">
                <a:solidFill>
                  <a:schemeClr val="tx1"/>
                </a:solidFill>
                <a:ea typeface="华文彩云" pitchFamily="2" charset="-122"/>
                <a:hlinkClick r:id="rId2" action="ppaction://hlinksldjump"/>
              </a:rPr>
              <a:t>操作</a:t>
            </a:r>
          </a:p>
        </p:txBody>
      </p:sp>
      <p:sp>
        <p:nvSpPr>
          <p:cNvPr id="56323" name="Rectangle 3"/>
          <p:cNvSpPr>
            <a:spLocks noGrp="1" noChangeArrowheads="1"/>
          </p:cNvSpPr>
          <p:nvPr>
            <p:ph type="body" idx="1"/>
          </p:nvPr>
        </p:nvSpPr>
        <p:spPr/>
        <p:txBody>
          <a:bodyPr/>
          <a:lstStyle/>
          <a:p>
            <a:pPr marL="762000" indent="-762000"/>
            <a:r>
              <a:rPr lang="en-US" altLang="zh-CN" b="1" smtClean="0">
                <a:latin typeface="Times New Roman" pitchFamily="18" charset="0"/>
                <a:ea typeface="华文彩云" pitchFamily="2" charset="-122"/>
              </a:rPr>
              <a:t>wait</a:t>
            </a:r>
            <a:r>
              <a:rPr lang="zh-CN" altLang="en-US" b="1" smtClean="0">
                <a:latin typeface="Times New Roman" pitchFamily="18" charset="0"/>
              </a:rPr>
              <a:t>操作：申请资源操作</a:t>
            </a:r>
          </a:p>
          <a:p>
            <a:pPr marL="762000" indent="-762000"/>
            <a:endParaRPr lang="zh-CN" altLang="en-US" b="1" smtClean="0">
              <a:latin typeface="Times New Roman" pitchFamily="18" charset="0"/>
            </a:endParaRPr>
          </a:p>
          <a:p>
            <a:pPr marL="762000" indent="-762000" algn="just">
              <a:buFont typeface="Wingdings" pitchFamily="2" charset="2"/>
              <a:buNone/>
            </a:pPr>
            <a:r>
              <a:rPr lang="zh-CN" altLang="en-US" b="1" smtClean="0">
                <a:latin typeface="Times New Roman" pitchFamily="18" charset="0"/>
              </a:rPr>
              <a:t>(1)</a:t>
            </a:r>
            <a:r>
              <a:rPr lang="zh-CN" altLang="en-US" b="1" smtClean="0">
                <a:latin typeface="Times New Roman" pitchFamily="18" charset="0"/>
                <a:cs typeface="Times New Roman" pitchFamily="18" charset="0"/>
              </a:rPr>
              <a:t> </a:t>
            </a:r>
            <a:r>
              <a:rPr lang="en-US" altLang="zh-CN" b="1" smtClean="0">
                <a:latin typeface="Times New Roman" pitchFamily="18" charset="0"/>
              </a:rPr>
              <a:t>S.value :=S.value-1；</a:t>
            </a:r>
          </a:p>
          <a:p>
            <a:pPr marL="762000" indent="-762000" algn="just">
              <a:buFont typeface="Wingdings" pitchFamily="2" charset="2"/>
              <a:buNone/>
            </a:pPr>
            <a:r>
              <a:rPr lang="zh-CN" altLang="en-US" b="1" smtClean="0">
                <a:latin typeface="Times New Roman" pitchFamily="18" charset="0"/>
              </a:rPr>
              <a:t>(2)</a:t>
            </a:r>
            <a:r>
              <a:rPr lang="zh-CN" altLang="en-US" b="1" smtClean="0">
                <a:latin typeface="Times New Roman" pitchFamily="18" charset="0"/>
                <a:cs typeface="Times New Roman" pitchFamily="18" charset="0"/>
              </a:rPr>
              <a:t> </a:t>
            </a:r>
            <a:r>
              <a:rPr lang="zh-CN" altLang="en-US" b="1" smtClean="0">
                <a:latin typeface="Times New Roman" pitchFamily="18" charset="0"/>
              </a:rPr>
              <a:t>如果</a:t>
            </a:r>
            <a:r>
              <a:rPr lang="en-US" altLang="zh-CN" b="1" smtClean="0">
                <a:latin typeface="Times New Roman" pitchFamily="18" charset="0"/>
              </a:rPr>
              <a:t>s.value≥0，</a:t>
            </a:r>
            <a:r>
              <a:rPr lang="zh-CN" altLang="en-US" b="1" smtClean="0">
                <a:latin typeface="Times New Roman" pitchFamily="18" charset="0"/>
              </a:rPr>
              <a:t>则表示有资源，该进程继续执行；如果</a:t>
            </a:r>
            <a:r>
              <a:rPr lang="en-US" altLang="zh-CN" b="1" smtClean="0">
                <a:latin typeface="Times New Roman" pitchFamily="18" charset="0"/>
              </a:rPr>
              <a:t>s.value&lt;0，</a:t>
            </a:r>
            <a:r>
              <a:rPr lang="zh-CN" altLang="en-US" b="1" smtClean="0">
                <a:latin typeface="Times New Roman" pitchFamily="18" charset="0"/>
              </a:rPr>
              <a:t>则表示该类资源已分配完毕，该进程调用阻塞原语进行自我阻塞，并插入到</a:t>
            </a:r>
            <a:r>
              <a:rPr lang="en-US" altLang="zh-CN" b="1" smtClean="0">
                <a:latin typeface="Times New Roman" pitchFamily="18" charset="0"/>
              </a:rPr>
              <a:t>S</a:t>
            </a:r>
            <a:r>
              <a:rPr lang="zh-CN" altLang="en-US" b="1" smtClean="0">
                <a:latin typeface="Times New Roman" pitchFamily="18" charset="0"/>
              </a:rPr>
              <a:t>信号量的队列中等待，直至其他进程在</a:t>
            </a:r>
            <a:r>
              <a:rPr lang="en-US" altLang="zh-CN" b="1" smtClean="0">
                <a:latin typeface="Times New Roman" pitchFamily="18" charset="0"/>
              </a:rPr>
              <a:t>S</a:t>
            </a:r>
            <a:r>
              <a:rPr lang="zh-CN" altLang="en-US" b="1" smtClean="0">
                <a:latin typeface="Times New Roman" pitchFamily="18" charset="0"/>
              </a:rPr>
              <a:t>上执行</a:t>
            </a:r>
            <a:r>
              <a:rPr lang="en-US" altLang="zh-CN" b="1" smtClean="0">
                <a:latin typeface="Times New Roman" pitchFamily="18" charset="0"/>
                <a:ea typeface="华文彩云" pitchFamily="2" charset="-122"/>
              </a:rPr>
              <a:t>signal</a:t>
            </a:r>
            <a:r>
              <a:rPr lang="zh-CN" altLang="en-US" b="1" smtClean="0">
                <a:latin typeface="Times New Roman" pitchFamily="18" charset="0"/>
              </a:rPr>
              <a:t>操作释放它为止。 </a:t>
            </a:r>
          </a:p>
        </p:txBody>
      </p:sp>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smtClean="0">
                <a:solidFill>
                  <a:schemeClr val="tx1"/>
                </a:solidFill>
                <a:latin typeface="Times New Roman" pitchFamily="18" charset="0"/>
                <a:ea typeface="华文彩云" pitchFamily="2" charset="-122"/>
              </a:rPr>
              <a:t>signal</a:t>
            </a:r>
            <a:r>
              <a:rPr lang="zh-CN" altLang="en-US" smtClean="0">
                <a:solidFill>
                  <a:schemeClr val="tx1"/>
                </a:solidFill>
                <a:ea typeface="华文彩云" pitchFamily="2" charset="-122"/>
              </a:rPr>
              <a:t>操作</a:t>
            </a:r>
            <a:endParaRPr lang="zh-CN" altLang="en-US" smtClean="0">
              <a:solidFill>
                <a:schemeClr val="tx1"/>
              </a:solidFill>
              <a:ea typeface="华文彩云" pitchFamily="2" charset="-122"/>
              <a:hlinkClick r:id="rId2" action="ppaction://hlinksldjump"/>
            </a:endParaRPr>
          </a:p>
        </p:txBody>
      </p:sp>
      <p:sp>
        <p:nvSpPr>
          <p:cNvPr id="57347" name="Rectangle 3"/>
          <p:cNvSpPr>
            <a:spLocks noGrp="1" noChangeArrowheads="1"/>
          </p:cNvSpPr>
          <p:nvPr>
            <p:ph type="body" idx="1"/>
          </p:nvPr>
        </p:nvSpPr>
        <p:spPr>
          <a:xfrm>
            <a:off x="565150" y="1700213"/>
            <a:ext cx="8924925" cy="4876800"/>
          </a:xfrm>
        </p:spPr>
        <p:txBody>
          <a:bodyPr/>
          <a:lstStyle/>
          <a:p>
            <a:pPr marL="952500" indent="-857250">
              <a:lnSpc>
                <a:spcPct val="120000"/>
              </a:lnSpc>
            </a:pPr>
            <a:r>
              <a:rPr lang="en-US" altLang="zh-CN" sz="2600" b="1" smtClean="0">
                <a:latin typeface="Times New Roman" pitchFamily="18" charset="0"/>
                <a:ea typeface="华文彩云" pitchFamily="2" charset="-122"/>
              </a:rPr>
              <a:t>signal</a:t>
            </a:r>
            <a:r>
              <a:rPr lang="zh-CN" altLang="en-US" sz="2600" b="1" smtClean="0">
                <a:latin typeface="Times New Roman" pitchFamily="18" charset="0"/>
              </a:rPr>
              <a:t>操作：释放资源操作</a:t>
            </a:r>
          </a:p>
          <a:p>
            <a:pPr marL="952500" indent="-857250">
              <a:lnSpc>
                <a:spcPct val="120000"/>
              </a:lnSpc>
              <a:buFont typeface="Wingdings" pitchFamily="2" charset="2"/>
              <a:buNone/>
            </a:pPr>
            <a:endParaRPr lang="zh-CN" altLang="en-US" sz="2600" b="1" smtClean="0">
              <a:latin typeface="Times New Roman" pitchFamily="18" charset="0"/>
            </a:endParaRPr>
          </a:p>
          <a:p>
            <a:pPr marL="952500" indent="-857250" algn="just">
              <a:lnSpc>
                <a:spcPct val="120000"/>
              </a:lnSpc>
              <a:buFont typeface="Wingdings" pitchFamily="2" charset="2"/>
              <a:buNone/>
            </a:pPr>
            <a:r>
              <a:rPr lang="zh-CN" altLang="en-US" sz="2600" b="1" smtClean="0">
                <a:latin typeface="Times New Roman" pitchFamily="18" charset="0"/>
              </a:rPr>
              <a:t>（</a:t>
            </a:r>
            <a:r>
              <a:rPr lang="en-US" altLang="zh-CN" sz="2600" b="1" smtClean="0">
                <a:latin typeface="Times New Roman" pitchFamily="18" charset="0"/>
              </a:rPr>
              <a:t>1</a:t>
            </a:r>
            <a:r>
              <a:rPr lang="zh-CN" altLang="en-US" sz="2600" b="1" smtClean="0">
                <a:latin typeface="Times New Roman" pitchFamily="18" charset="0"/>
              </a:rPr>
              <a:t>）</a:t>
            </a:r>
            <a:r>
              <a:rPr lang="en-US" altLang="zh-CN" sz="2600" b="1" smtClean="0">
                <a:latin typeface="Times New Roman" pitchFamily="18" charset="0"/>
                <a:cs typeface="Times New Roman" pitchFamily="18" charset="0"/>
              </a:rPr>
              <a:t> </a:t>
            </a:r>
            <a:r>
              <a:rPr lang="en-US" altLang="zh-CN" sz="2600" b="1" smtClean="0">
                <a:latin typeface="Times New Roman" pitchFamily="18" charset="0"/>
              </a:rPr>
              <a:t>s.value</a:t>
            </a:r>
            <a:r>
              <a:rPr lang="en-US" altLang="zh-CN" sz="2600" b="1" smtClean="0">
                <a:latin typeface="Times New Roman" pitchFamily="18" charset="0"/>
                <a:cs typeface="Times New Roman" pitchFamily="18" charset="0"/>
              </a:rPr>
              <a:t>:=</a:t>
            </a:r>
            <a:r>
              <a:rPr lang="en-US" altLang="zh-CN" sz="2600" b="1" smtClean="0">
                <a:latin typeface="Times New Roman" pitchFamily="18" charset="0"/>
              </a:rPr>
              <a:t>s.value</a:t>
            </a:r>
            <a:r>
              <a:rPr lang="en-US" altLang="zh-CN" sz="2600" b="1" smtClean="0">
                <a:latin typeface="Times New Roman" pitchFamily="18" charset="0"/>
                <a:cs typeface="Times New Roman" pitchFamily="18" charset="0"/>
              </a:rPr>
              <a:t>+1</a:t>
            </a:r>
            <a:r>
              <a:rPr lang="en-US" altLang="zh-CN" sz="2600" b="1" smtClean="0">
                <a:latin typeface="Times New Roman" pitchFamily="18" charset="0"/>
              </a:rPr>
              <a:t>； </a:t>
            </a:r>
          </a:p>
          <a:p>
            <a:pPr marL="952500" indent="-857250" algn="just">
              <a:lnSpc>
                <a:spcPct val="120000"/>
              </a:lnSpc>
              <a:buFont typeface="Wingdings" pitchFamily="2" charset="2"/>
              <a:buNone/>
            </a:pPr>
            <a:r>
              <a:rPr lang="zh-CN" altLang="en-US" sz="2600" b="1" smtClean="0">
                <a:latin typeface="Times New Roman" pitchFamily="18" charset="0"/>
                <a:cs typeface="Times New Roman" pitchFamily="18" charset="0"/>
              </a:rPr>
              <a:t>（</a:t>
            </a:r>
            <a:r>
              <a:rPr lang="en-US" altLang="zh-CN" sz="2600" b="1" smtClean="0">
                <a:latin typeface="Times New Roman" pitchFamily="18" charset="0"/>
                <a:cs typeface="Times New Roman" pitchFamily="18" charset="0"/>
              </a:rPr>
              <a:t>2</a:t>
            </a:r>
            <a:r>
              <a:rPr lang="zh-CN" altLang="en-US" sz="2600" b="1" smtClean="0">
                <a:latin typeface="Times New Roman" pitchFamily="18" charset="0"/>
                <a:cs typeface="Times New Roman" pitchFamily="18" charset="0"/>
              </a:rPr>
              <a:t>）</a:t>
            </a:r>
            <a:r>
              <a:rPr lang="zh-CN" altLang="en-US" sz="2600" b="1" smtClean="0">
                <a:latin typeface="Times New Roman" pitchFamily="18" charset="0"/>
              </a:rPr>
              <a:t>如果</a:t>
            </a:r>
            <a:r>
              <a:rPr lang="en-US" altLang="zh-CN" sz="2600" b="1" smtClean="0">
                <a:latin typeface="Times New Roman" pitchFamily="18" charset="0"/>
              </a:rPr>
              <a:t>s.value</a:t>
            </a:r>
            <a:r>
              <a:rPr lang="en-US" altLang="zh-CN" sz="2600" b="1" smtClean="0">
                <a:latin typeface="Times New Roman" pitchFamily="18" charset="0"/>
                <a:cs typeface="Times New Roman" pitchFamily="18" charset="0"/>
              </a:rPr>
              <a:t>&gt;0</a:t>
            </a:r>
            <a:r>
              <a:rPr lang="en-US" altLang="zh-CN" sz="2600" b="1" smtClean="0">
                <a:latin typeface="Times New Roman" pitchFamily="18" charset="0"/>
              </a:rPr>
              <a:t>，</a:t>
            </a:r>
            <a:r>
              <a:rPr lang="zh-CN" altLang="en-US" sz="2600" b="1" smtClean="0">
                <a:latin typeface="Times New Roman" pitchFamily="18" charset="0"/>
              </a:rPr>
              <a:t>则该进程继续执行；如果</a:t>
            </a:r>
            <a:r>
              <a:rPr lang="en-US" altLang="zh-CN" sz="2600" b="1" smtClean="0">
                <a:latin typeface="Times New Roman" pitchFamily="18" charset="0"/>
              </a:rPr>
              <a:t>s.value≤</a:t>
            </a:r>
            <a:r>
              <a:rPr lang="en-US" altLang="zh-CN" sz="2600" b="1" smtClean="0">
                <a:latin typeface="Times New Roman" pitchFamily="18" charset="0"/>
                <a:cs typeface="Times New Roman" pitchFamily="18" charset="0"/>
              </a:rPr>
              <a:t>0</a:t>
            </a:r>
            <a:r>
              <a:rPr lang="en-US" altLang="zh-CN" sz="2600" b="1" smtClean="0">
                <a:latin typeface="Times New Roman" pitchFamily="18" charset="0"/>
              </a:rPr>
              <a:t>，</a:t>
            </a:r>
            <a:r>
              <a:rPr lang="zh-CN" altLang="en-US" sz="2600" b="1" smtClean="0">
                <a:latin typeface="Times New Roman" pitchFamily="18" charset="0"/>
              </a:rPr>
              <a:t>则表示在</a:t>
            </a:r>
            <a:r>
              <a:rPr lang="en-US" altLang="zh-CN" sz="2600" b="1" smtClean="0">
                <a:latin typeface="Times New Roman" pitchFamily="18" charset="0"/>
                <a:cs typeface="Times New Roman" pitchFamily="18" charset="0"/>
              </a:rPr>
              <a:t>S</a:t>
            </a:r>
            <a:r>
              <a:rPr lang="zh-CN" altLang="en-US" sz="2600" b="1" smtClean="0">
                <a:latin typeface="Times New Roman" pitchFamily="18" charset="0"/>
              </a:rPr>
              <a:t>信号量队列中，仍有等待该资源的进程被阻塞，故调用唤醒原语将</a:t>
            </a:r>
            <a:r>
              <a:rPr lang="en-US" altLang="zh-CN" sz="2600" b="1" smtClean="0">
                <a:latin typeface="Times New Roman" pitchFamily="18" charset="0"/>
                <a:cs typeface="Times New Roman" pitchFamily="18" charset="0"/>
              </a:rPr>
              <a:t>S</a:t>
            </a:r>
            <a:r>
              <a:rPr lang="zh-CN" altLang="en-US" sz="2600" b="1" smtClean="0">
                <a:latin typeface="Times New Roman" pitchFamily="18" charset="0"/>
              </a:rPr>
              <a:t>信号量队列中的第一个等待进程唤醒。 </a:t>
            </a:r>
          </a:p>
          <a:p>
            <a:pPr marL="952500" indent="-857250" algn="just">
              <a:lnSpc>
                <a:spcPct val="80000"/>
              </a:lnSpc>
              <a:buFont typeface="Wingdings" pitchFamily="2" charset="2"/>
              <a:buNone/>
            </a:pPr>
            <a:endParaRPr lang="zh-CN" altLang="en-US" sz="2600" b="1" smtClean="0">
              <a:latin typeface="Times New Roman" pitchFamily="18" charset="0"/>
            </a:endParaRPr>
          </a:p>
          <a:p>
            <a:pPr marL="952500" indent="-857250" algn="just">
              <a:lnSpc>
                <a:spcPct val="80000"/>
              </a:lnSpc>
              <a:buFont typeface="Wingdings" pitchFamily="2" charset="2"/>
              <a:buNone/>
            </a:pPr>
            <a:r>
              <a:rPr lang="zh-CN" altLang="en-US" sz="2600" b="1" smtClean="0">
                <a:solidFill>
                  <a:srgbClr val="FF66FF"/>
                </a:solidFill>
                <a:latin typeface="Times New Roman" pitchFamily="18" charset="0"/>
                <a:ea typeface="楷体_GB2312" pitchFamily="49" charset="-122"/>
              </a:rPr>
              <a:t>    </a:t>
            </a:r>
            <a:r>
              <a:rPr lang="zh-CN" altLang="en-US" sz="2600" b="1" smtClean="0">
                <a:solidFill>
                  <a:srgbClr val="FFFF00"/>
                </a:solidFill>
                <a:latin typeface="Times New Roman" pitchFamily="18" charset="0"/>
                <a:ea typeface="楷体_GB2312" pitchFamily="49" charset="-122"/>
              </a:rPr>
              <a:t>如果</a:t>
            </a:r>
            <a:r>
              <a:rPr lang="en-US" altLang="zh-CN" sz="2600" b="1" smtClean="0">
                <a:solidFill>
                  <a:srgbClr val="FFFF00"/>
                </a:solidFill>
                <a:latin typeface="Times New Roman" pitchFamily="18" charset="0"/>
                <a:ea typeface="楷体_GB2312" pitchFamily="49" charset="-122"/>
              </a:rPr>
              <a:t>s.value</a:t>
            </a:r>
            <a:r>
              <a:rPr lang="zh-CN" altLang="en-US" sz="2600" b="1" smtClean="0">
                <a:solidFill>
                  <a:srgbClr val="FFFF00"/>
                </a:solidFill>
                <a:latin typeface="Times New Roman" pitchFamily="18" charset="0"/>
                <a:ea typeface="楷体_GB2312" pitchFamily="49" charset="-122"/>
              </a:rPr>
              <a:t>的初值为</a:t>
            </a:r>
            <a:r>
              <a:rPr lang="en-US" altLang="zh-CN" sz="2600" b="1" smtClean="0">
                <a:solidFill>
                  <a:srgbClr val="FFFF00"/>
                </a:solidFill>
                <a:latin typeface="Times New Roman" pitchFamily="18" charset="0"/>
                <a:ea typeface="楷体_GB2312" pitchFamily="49" charset="-122"/>
              </a:rPr>
              <a:t>1</a:t>
            </a:r>
            <a:r>
              <a:rPr lang="zh-CN" altLang="en-US" sz="2600" b="1" smtClean="0">
                <a:solidFill>
                  <a:srgbClr val="FFFF00"/>
                </a:solidFill>
                <a:latin typeface="Times New Roman" pitchFamily="18" charset="0"/>
                <a:ea typeface="楷体_GB2312" pitchFamily="49" charset="-122"/>
              </a:rPr>
              <a:t>，表示只允许一个进程访问临界</a:t>
            </a:r>
          </a:p>
          <a:p>
            <a:pPr marL="952500" indent="-857250" algn="just">
              <a:lnSpc>
                <a:spcPct val="80000"/>
              </a:lnSpc>
              <a:buFont typeface="Wingdings" pitchFamily="2" charset="2"/>
              <a:buNone/>
            </a:pPr>
            <a:r>
              <a:rPr lang="zh-CN" altLang="en-US" sz="2600" b="1" smtClean="0">
                <a:solidFill>
                  <a:srgbClr val="FFFF00"/>
                </a:solidFill>
                <a:latin typeface="Times New Roman" pitchFamily="18" charset="0"/>
                <a:ea typeface="楷体_GB2312" pitchFamily="49" charset="-122"/>
              </a:rPr>
              <a:t>资源，此时的信号量转化为互斥信号量。</a:t>
            </a:r>
            <a:endParaRPr lang="zh-CN" altLang="en-US" sz="2600" b="1" smtClean="0">
              <a:solidFill>
                <a:srgbClr val="FFFF00"/>
              </a:solidFill>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4"/>
          <p:cNvSpPr txBox="1">
            <a:spLocks noChangeArrowheads="1"/>
          </p:cNvSpPr>
          <p:nvPr/>
        </p:nvSpPr>
        <p:spPr bwMode="auto">
          <a:xfrm>
            <a:off x="3297238" y="-6350"/>
            <a:ext cx="5689600" cy="6710363"/>
          </a:xfrm>
          <a:prstGeom prst="rect">
            <a:avLst/>
          </a:prstGeom>
          <a:noFill/>
          <a:ln w="9525">
            <a:noFill/>
            <a:miter lim="800000"/>
            <a:headEnd/>
            <a:tailEnd/>
          </a:ln>
        </p:spPr>
        <p:txBody>
          <a:bodyPr>
            <a:spAutoFit/>
          </a:bodyPr>
          <a:lstStyle/>
          <a:p>
            <a:pPr algn="l" eaLnBrk="1" hangingPunct="1">
              <a:lnSpc>
                <a:spcPct val="110000"/>
              </a:lnSpc>
            </a:pPr>
            <a:r>
              <a:rPr kumimoji="1" lang="en-US" altLang="zh-CN" sz="2300" b="1" dirty="0">
                <a:latin typeface="Times New Roman" pitchFamily="18" charset="0"/>
              </a:rPr>
              <a:t>type semaphore=record</a:t>
            </a:r>
          </a:p>
          <a:p>
            <a:pPr algn="l" eaLnBrk="1" hangingPunct="1">
              <a:lnSpc>
                <a:spcPct val="110000"/>
              </a:lnSpc>
            </a:pPr>
            <a:r>
              <a:rPr kumimoji="1" lang="en-US" altLang="zh-CN" sz="2300" b="1" dirty="0">
                <a:latin typeface="Times New Roman" pitchFamily="18" charset="0"/>
              </a:rPr>
              <a:t>        		      </a:t>
            </a:r>
            <a:r>
              <a:rPr kumimoji="1" lang="en-US" altLang="zh-CN" sz="2300" b="1" dirty="0" err="1">
                <a:latin typeface="Times New Roman" pitchFamily="18" charset="0"/>
              </a:rPr>
              <a:t>value:integer</a:t>
            </a:r>
            <a:r>
              <a:rPr kumimoji="1" lang="en-US" altLang="zh-CN" sz="2300" b="1" dirty="0">
                <a:latin typeface="Times New Roman" pitchFamily="18" charset="0"/>
              </a:rPr>
              <a:t>;</a:t>
            </a:r>
          </a:p>
          <a:p>
            <a:pPr algn="l" eaLnBrk="1" hangingPunct="1">
              <a:lnSpc>
                <a:spcPct val="110000"/>
              </a:lnSpc>
            </a:pPr>
            <a:r>
              <a:rPr kumimoji="1" lang="en-US" altLang="zh-CN" sz="2300" b="1" dirty="0">
                <a:latin typeface="Times New Roman" pitchFamily="18" charset="0"/>
              </a:rPr>
              <a:t>        		      </a:t>
            </a:r>
            <a:r>
              <a:rPr kumimoji="1" lang="en-US" altLang="zh-CN" sz="2300" b="1" dirty="0" err="1">
                <a:latin typeface="Times New Roman" pitchFamily="18" charset="0"/>
              </a:rPr>
              <a:t>L:list</a:t>
            </a:r>
            <a:r>
              <a:rPr kumimoji="1" lang="en-US" altLang="zh-CN" sz="2300" b="1" dirty="0">
                <a:latin typeface="Times New Roman" pitchFamily="18" charset="0"/>
              </a:rPr>
              <a:t> of process;</a:t>
            </a:r>
          </a:p>
          <a:p>
            <a:pPr algn="l" eaLnBrk="1" hangingPunct="1">
              <a:lnSpc>
                <a:spcPct val="110000"/>
              </a:lnSpc>
            </a:pPr>
            <a:r>
              <a:rPr kumimoji="1" lang="en-US" altLang="zh-CN" sz="2300" b="1" dirty="0">
                <a:latin typeface="Times New Roman" pitchFamily="18" charset="0"/>
              </a:rPr>
              <a:t>        		 end</a:t>
            </a:r>
          </a:p>
          <a:p>
            <a:pPr algn="l" eaLnBrk="1" hangingPunct="1">
              <a:lnSpc>
                <a:spcPct val="110000"/>
              </a:lnSpc>
            </a:pPr>
            <a:r>
              <a:rPr kumimoji="1" lang="zh-CN" altLang="en-US" sz="2300" b="1" dirty="0">
                <a:latin typeface="Times New Roman" pitchFamily="18" charset="0"/>
              </a:rPr>
              <a:t>相应地，</a:t>
            </a:r>
            <a:r>
              <a:rPr kumimoji="1" lang="en-US" altLang="zh-CN" sz="2300" b="1" dirty="0">
                <a:latin typeface="Times New Roman" pitchFamily="18" charset="0"/>
              </a:rPr>
              <a:t>wait(S)</a:t>
            </a:r>
            <a:r>
              <a:rPr kumimoji="1" lang="zh-CN" altLang="en-US" sz="2300" b="1" dirty="0">
                <a:latin typeface="Times New Roman" pitchFamily="18" charset="0"/>
              </a:rPr>
              <a:t>和</a:t>
            </a:r>
            <a:r>
              <a:rPr kumimoji="1" lang="en-US" altLang="zh-CN" sz="2300" b="1" dirty="0">
                <a:latin typeface="Times New Roman" pitchFamily="18" charset="0"/>
              </a:rPr>
              <a:t>signal(S)</a:t>
            </a:r>
            <a:r>
              <a:rPr kumimoji="1" lang="zh-CN" altLang="en-US" sz="2300" b="1" dirty="0">
                <a:latin typeface="Times New Roman" pitchFamily="18" charset="0"/>
              </a:rPr>
              <a:t>操作可描述为：</a:t>
            </a:r>
          </a:p>
          <a:p>
            <a:pPr algn="l" eaLnBrk="1" hangingPunct="1">
              <a:lnSpc>
                <a:spcPct val="110000"/>
              </a:lnSpc>
            </a:pPr>
            <a:r>
              <a:rPr kumimoji="1" lang="en-US" altLang="zh-CN" sz="2300" b="1" dirty="0">
                <a:latin typeface="Times New Roman" pitchFamily="18" charset="0"/>
              </a:rPr>
              <a:t>procedure wait(S)</a:t>
            </a:r>
          </a:p>
          <a:p>
            <a:pPr algn="l" eaLnBrk="1" hangingPunct="1">
              <a:lnSpc>
                <a:spcPct val="110000"/>
              </a:lnSpc>
            </a:pPr>
            <a:r>
              <a:rPr kumimoji="1" lang="en-US" altLang="zh-CN" sz="2300" b="1" dirty="0">
                <a:latin typeface="Times New Roman" pitchFamily="18" charset="0"/>
              </a:rPr>
              <a:t>     </a:t>
            </a:r>
            <a:r>
              <a:rPr kumimoji="1" lang="en-US" altLang="zh-CN" sz="2300" b="1" dirty="0" err="1">
                <a:latin typeface="Times New Roman" pitchFamily="18" charset="0"/>
              </a:rPr>
              <a:t>var</a:t>
            </a:r>
            <a:r>
              <a:rPr kumimoji="1" lang="en-US" altLang="zh-CN" sz="2300" b="1" dirty="0">
                <a:latin typeface="Times New Roman" pitchFamily="18" charset="0"/>
              </a:rPr>
              <a:t> S: semaphore;</a:t>
            </a:r>
          </a:p>
          <a:p>
            <a:pPr algn="l" eaLnBrk="1" hangingPunct="1">
              <a:lnSpc>
                <a:spcPct val="110000"/>
              </a:lnSpc>
            </a:pPr>
            <a:r>
              <a:rPr kumimoji="1" lang="en-US" altLang="zh-CN" sz="2300" b="1" dirty="0">
                <a:latin typeface="Times New Roman" pitchFamily="18" charset="0"/>
              </a:rPr>
              <a:t>     begin</a:t>
            </a:r>
          </a:p>
          <a:p>
            <a:pPr algn="l" eaLnBrk="1" hangingPunct="1">
              <a:lnSpc>
                <a:spcPct val="110000"/>
              </a:lnSpc>
            </a:pPr>
            <a:r>
              <a:rPr kumimoji="1" lang="en-US" altLang="zh-CN" sz="2300" b="1" dirty="0">
                <a:latin typeface="Times New Roman" pitchFamily="18" charset="0"/>
              </a:rPr>
              <a:t>       </a:t>
            </a:r>
            <a:r>
              <a:rPr kumimoji="1" lang="en-US" altLang="zh-CN" sz="2300" b="1" dirty="0" err="1">
                <a:latin typeface="Times New Roman" pitchFamily="18" charset="0"/>
              </a:rPr>
              <a:t>S.value</a:t>
            </a:r>
            <a:r>
              <a:rPr kumimoji="1" lang="en-US" altLang="zh-CN" sz="2300" b="1" dirty="0">
                <a:latin typeface="Times New Roman" pitchFamily="18" charset="0"/>
              </a:rPr>
              <a:t>∶ </a:t>
            </a:r>
            <a:r>
              <a:rPr kumimoji="1" lang="en-US" altLang="zh-CN" sz="2300" b="1" dirty="0" smtClean="0">
                <a:latin typeface="Times New Roman" pitchFamily="18" charset="0"/>
              </a:rPr>
              <a:t>= </a:t>
            </a:r>
            <a:r>
              <a:rPr kumimoji="1" lang="en-US" altLang="zh-CN" sz="2300" b="1" dirty="0" err="1" smtClean="0">
                <a:latin typeface="Times New Roman" pitchFamily="18" charset="0"/>
              </a:rPr>
              <a:t>S.value</a:t>
            </a:r>
            <a:r>
              <a:rPr kumimoji="1" lang="en-US" altLang="zh-CN" sz="2300" b="1" dirty="0" smtClean="0">
                <a:latin typeface="Times New Roman" pitchFamily="18" charset="0"/>
              </a:rPr>
              <a:t>-1</a:t>
            </a:r>
            <a:r>
              <a:rPr kumimoji="1" lang="en-US" altLang="zh-CN" sz="2300" b="1" dirty="0">
                <a:latin typeface="Times New Roman" pitchFamily="18" charset="0"/>
              </a:rPr>
              <a:t>;</a:t>
            </a:r>
          </a:p>
          <a:p>
            <a:pPr algn="l" eaLnBrk="1" hangingPunct="1">
              <a:lnSpc>
                <a:spcPct val="110000"/>
              </a:lnSpc>
            </a:pPr>
            <a:r>
              <a:rPr kumimoji="1" lang="en-US" altLang="zh-CN" sz="2300" b="1" dirty="0">
                <a:latin typeface="Times New Roman" pitchFamily="18" charset="0"/>
              </a:rPr>
              <a:t>       if </a:t>
            </a:r>
            <a:r>
              <a:rPr kumimoji="1" lang="en-US" altLang="zh-CN" sz="2300" b="1" dirty="0" err="1">
                <a:latin typeface="Times New Roman" pitchFamily="18" charset="0"/>
              </a:rPr>
              <a:t>S.value</a:t>
            </a:r>
            <a:r>
              <a:rPr kumimoji="1" lang="zh-CN" altLang="en-US" sz="2300" b="1" dirty="0">
                <a:latin typeface="Times New Roman" pitchFamily="18" charset="0"/>
              </a:rPr>
              <a:t>＜</a:t>
            </a:r>
            <a:r>
              <a:rPr kumimoji="1" lang="en-US" altLang="zh-CN" sz="2300" b="1" dirty="0">
                <a:latin typeface="Times New Roman" pitchFamily="18" charset="0"/>
              </a:rPr>
              <a:t>0 then </a:t>
            </a:r>
            <a:r>
              <a:rPr kumimoji="1" lang="en-US" altLang="zh-CN" sz="2300" b="1" dirty="0" smtClean="0">
                <a:latin typeface="Times New Roman" pitchFamily="18" charset="0"/>
              </a:rPr>
              <a:t>block(</a:t>
            </a:r>
            <a:r>
              <a:rPr kumimoji="1" lang="en-US" altLang="zh-CN" sz="2300" b="1" dirty="0" err="1" smtClean="0">
                <a:latin typeface="Times New Roman" pitchFamily="18" charset="0"/>
              </a:rPr>
              <a:t>S.L</a:t>
            </a:r>
            <a:r>
              <a:rPr kumimoji="1" lang="en-US" altLang="zh-CN" sz="2300" b="1" dirty="0">
                <a:latin typeface="Times New Roman" pitchFamily="18" charset="0"/>
              </a:rPr>
              <a:t>)</a:t>
            </a:r>
          </a:p>
          <a:p>
            <a:pPr algn="l" eaLnBrk="1" hangingPunct="1">
              <a:lnSpc>
                <a:spcPct val="110000"/>
              </a:lnSpc>
            </a:pPr>
            <a:r>
              <a:rPr kumimoji="1" lang="en-US" altLang="zh-CN" sz="2300" b="1" dirty="0">
                <a:latin typeface="Times New Roman" pitchFamily="18" charset="0"/>
              </a:rPr>
              <a:t>     end</a:t>
            </a:r>
          </a:p>
          <a:p>
            <a:pPr algn="l" eaLnBrk="1" hangingPunct="1">
              <a:lnSpc>
                <a:spcPct val="110000"/>
              </a:lnSpc>
            </a:pPr>
            <a:r>
              <a:rPr kumimoji="1" lang="en-US" altLang="zh-CN" sz="2300" b="1" dirty="0">
                <a:latin typeface="Times New Roman" pitchFamily="18" charset="0"/>
              </a:rPr>
              <a:t>  procedure signal(S)</a:t>
            </a:r>
          </a:p>
          <a:p>
            <a:pPr algn="l" eaLnBrk="1" hangingPunct="1">
              <a:lnSpc>
                <a:spcPct val="110000"/>
              </a:lnSpc>
            </a:pPr>
            <a:r>
              <a:rPr kumimoji="1" lang="en-US" altLang="zh-CN" sz="2300" b="1" dirty="0">
                <a:latin typeface="Times New Roman" pitchFamily="18" charset="0"/>
              </a:rPr>
              <a:t>     </a:t>
            </a:r>
            <a:r>
              <a:rPr kumimoji="1" lang="en-US" altLang="zh-CN" sz="2300" b="1" dirty="0" err="1">
                <a:latin typeface="Times New Roman" pitchFamily="18" charset="0"/>
              </a:rPr>
              <a:t>var</a:t>
            </a:r>
            <a:r>
              <a:rPr kumimoji="1" lang="en-US" altLang="zh-CN" sz="2300" b="1" dirty="0">
                <a:latin typeface="Times New Roman" pitchFamily="18" charset="0"/>
              </a:rPr>
              <a:t> S: semaphore;</a:t>
            </a:r>
          </a:p>
          <a:p>
            <a:pPr algn="l" eaLnBrk="1" hangingPunct="1">
              <a:lnSpc>
                <a:spcPct val="110000"/>
              </a:lnSpc>
            </a:pPr>
            <a:r>
              <a:rPr kumimoji="1" lang="en-US" altLang="zh-CN" sz="2300" b="1" dirty="0">
                <a:latin typeface="Times New Roman" pitchFamily="18" charset="0"/>
              </a:rPr>
              <a:t>     begin</a:t>
            </a:r>
          </a:p>
          <a:p>
            <a:pPr algn="l" eaLnBrk="1" hangingPunct="1">
              <a:lnSpc>
                <a:spcPct val="110000"/>
              </a:lnSpc>
            </a:pPr>
            <a:r>
              <a:rPr kumimoji="1" lang="en-US" altLang="zh-CN" sz="2300" b="1" dirty="0">
                <a:latin typeface="Times New Roman" pitchFamily="18" charset="0"/>
              </a:rPr>
              <a:t>      </a:t>
            </a:r>
            <a:r>
              <a:rPr kumimoji="1" lang="en-US" altLang="zh-CN" sz="2300" b="1" dirty="0" err="1">
                <a:latin typeface="Times New Roman" pitchFamily="18" charset="0"/>
              </a:rPr>
              <a:t>S.value</a:t>
            </a:r>
            <a:r>
              <a:rPr kumimoji="1" lang="en-US" altLang="zh-CN" sz="2300" b="1" dirty="0">
                <a:latin typeface="Times New Roman" pitchFamily="18" charset="0"/>
              </a:rPr>
              <a:t>∶  </a:t>
            </a:r>
            <a:r>
              <a:rPr kumimoji="1" lang="en-US" altLang="zh-CN" sz="2300" b="1" dirty="0" smtClean="0">
                <a:latin typeface="Times New Roman" pitchFamily="18" charset="0"/>
              </a:rPr>
              <a:t>= </a:t>
            </a:r>
            <a:r>
              <a:rPr kumimoji="1" lang="en-US" altLang="zh-CN" sz="2300" b="1" dirty="0" err="1" smtClean="0">
                <a:latin typeface="Times New Roman" pitchFamily="18" charset="0"/>
              </a:rPr>
              <a:t>S.value+1</a:t>
            </a:r>
            <a:r>
              <a:rPr kumimoji="1" lang="en-US" altLang="zh-CN" sz="2300" b="1" dirty="0">
                <a:latin typeface="Times New Roman" pitchFamily="18" charset="0"/>
              </a:rPr>
              <a:t>;</a:t>
            </a:r>
          </a:p>
          <a:p>
            <a:pPr algn="l" eaLnBrk="1" hangingPunct="1">
              <a:lnSpc>
                <a:spcPct val="110000"/>
              </a:lnSpc>
            </a:pPr>
            <a:r>
              <a:rPr kumimoji="1" lang="en-US" altLang="zh-CN" sz="2300" b="1" dirty="0">
                <a:latin typeface="Times New Roman" pitchFamily="18" charset="0"/>
              </a:rPr>
              <a:t>      if </a:t>
            </a:r>
            <a:r>
              <a:rPr kumimoji="1" lang="en-US" altLang="zh-CN" sz="2300" b="1" dirty="0" err="1">
                <a:latin typeface="Times New Roman" pitchFamily="18" charset="0"/>
              </a:rPr>
              <a:t>S.value≤0</a:t>
            </a:r>
            <a:r>
              <a:rPr kumimoji="1" lang="en-US" altLang="zh-CN" sz="2300" b="1" dirty="0">
                <a:latin typeface="Times New Roman" pitchFamily="18" charset="0"/>
              </a:rPr>
              <a:t> then </a:t>
            </a:r>
            <a:r>
              <a:rPr kumimoji="1" lang="en-US" altLang="zh-CN" sz="2300" b="1" dirty="0" smtClean="0">
                <a:latin typeface="Times New Roman" pitchFamily="18" charset="0"/>
              </a:rPr>
              <a:t>wakeup(</a:t>
            </a:r>
            <a:r>
              <a:rPr kumimoji="1" lang="en-US" altLang="zh-CN" sz="2300" b="1" dirty="0" err="1" smtClean="0">
                <a:latin typeface="Times New Roman" pitchFamily="18" charset="0"/>
              </a:rPr>
              <a:t>S.L</a:t>
            </a:r>
            <a:r>
              <a:rPr kumimoji="1" lang="en-US" altLang="zh-CN" sz="2300" b="1" dirty="0">
                <a:latin typeface="Times New Roman" pitchFamily="18" charset="0"/>
              </a:rPr>
              <a:t>);</a:t>
            </a:r>
          </a:p>
          <a:p>
            <a:pPr algn="l" eaLnBrk="1" hangingPunct="1">
              <a:lnSpc>
                <a:spcPct val="110000"/>
              </a:lnSpc>
            </a:pPr>
            <a:r>
              <a:rPr kumimoji="1" lang="en-US" altLang="zh-CN" sz="2300" b="1" dirty="0">
                <a:latin typeface="Times New Roman" pitchFamily="18" charset="0"/>
              </a:rPr>
              <a:t>     end </a:t>
            </a:r>
          </a:p>
        </p:txBody>
      </p:sp>
      <p:sp>
        <p:nvSpPr>
          <p:cNvPr id="50179" name="Text Box 5"/>
          <p:cNvSpPr txBox="1">
            <a:spLocks noChangeArrowheads="1"/>
          </p:cNvSpPr>
          <p:nvPr/>
        </p:nvSpPr>
        <p:spPr bwMode="auto">
          <a:xfrm>
            <a:off x="1776413" y="1196975"/>
            <a:ext cx="776287" cy="5040313"/>
          </a:xfrm>
          <a:prstGeom prst="rect">
            <a:avLst/>
          </a:prstGeom>
          <a:noFill/>
          <a:ln>
            <a:noFill/>
          </a:ln>
          <a:extLst/>
        </p:spPr>
        <p:txBody>
          <a:bodyPr vert="eaVert">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algn="ctr" eaLnBrk="0" fontAlgn="base" hangingPunct="0">
              <a:spcBef>
                <a:spcPct val="0"/>
              </a:spcBef>
              <a:spcAft>
                <a:spcPct val="0"/>
              </a:spcAft>
              <a:defRPr sz="2400">
                <a:solidFill>
                  <a:schemeClr val="tx1"/>
                </a:solidFill>
                <a:latin typeface="Arial" charset="0"/>
                <a:ea typeface="宋体" pitchFamily="2" charset="-122"/>
              </a:defRPr>
            </a:lvl6pPr>
            <a:lvl7pPr marL="2971800" indent="-228600" algn="ctr" eaLnBrk="0" fontAlgn="base" hangingPunct="0">
              <a:spcBef>
                <a:spcPct val="0"/>
              </a:spcBef>
              <a:spcAft>
                <a:spcPct val="0"/>
              </a:spcAft>
              <a:defRPr sz="2400">
                <a:solidFill>
                  <a:schemeClr val="tx1"/>
                </a:solidFill>
                <a:latin typeface="Arial" charset="0"/>
                <a:ea typeface="宋体" pitchFamily="2" charset="-122"/>
              </a:defRPr>
            </a:lvl7pPr>
            <a:lvl8pPr marL="3429000" indent="-228600" algn="ctr" eaLnBrk="0" fontAlgn="base" hangingPunct="0">
              <a:spcBef>
                <a:spcPct val="0"/>
              </a:spcBef>
              <a:spcAft>
                <a:spcPct val="0"/>
              </a:spcAft>
              <a:defRPr sz="2400">
                <a:solidFill>
                  <a:schemeClr val="tx1"/>
                </a:solidFill>
                <a:latin typeface="Arial" charset="0"/>
                <a:ea typeface="宋体" pitchFamily="2" charset="-122"/>
              </a:defRPr>
            </a:lvl8pPr>
            <a:lvl9pPr marL="3886200" indent="-228600" algn="ctr" eaLnBrk="0" fontAlgn="base" hangingPunct="0">
              <a:spcBef>
                <a:spcPct val="0"/>
              </a:spcBef>
              <a:spcAft>
                <a:spcPct val="0"/>
              </a:spcAft>
              <a:defRPr sz="2400">
                <a:solidFill>
                  <a:schemeClr val="tx1"/>
                </a:solidFill>
                <a:latin typeface="Arial" charset="0"/>
                <a:ea typeface="宋体" pitchFamily="2" charset="-122"/>
              </a:defRPr>
            </a:lvl9pPr>
          </a:lstStyle>
          <a:p>
            <a:pPr>
              <a:lnSpc>
                <a:spcPct val="120000"/>
              </a:lnSpc>
              <a:defRPr/>
            </a:pPr>
            <a:r>
              <a:rPr lang="zh-CN" altLang="en-US" sz="3200" b="1" dirty="0" smtClean="0">
                <a:solidFill>
                  <a:schemeClr val="accent6">
                    <a:lumMod val="20000"/>
                    <a:lumOff val="80000"/>
                  </a:schemeClr>
                </a:solidFill>
              </a:rPr>
              <a:t>记录型信号量算法描述</a:t>
            </a:r>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kumimoji="1" lang="en-US" altLang="zh-CN" smtClean="0">
                <a:solidFill>
                  <a:schemeClr val="tx1"/>
                </a:solidFill>
                <a:latin typeface="Times New Roman" pitchFamily="18" charset="0"/>
                <a:ea typeface="华文彩云" pitchFamily="2" charset="-122"/>
              </a:rPr>
              <a:t>AND</a:t>
            </a:r>
            <a:r>
              <a:rPr kumimoji="1" lang="zh-CN" altLang="en-US" smtClean="0">
                <a:solidFill>
                  <a:schemeClr val="tx1"/>
                </a:solidFill>
                <a:latin typeface="华文彩云" pitchFamily="2" charset="-122"/>
                <a:ea typeface="华文彩云" pitchFamily="2" charset="-122"/>
              </a:rPr>
              <a:t>型信号量</a:t>
            </a:r>
          </a:p>
        </p:txBody>
      </p:sp>
      <p:sp>
        <p:nvSpPr>
          <p:cNvPr id="59395" name="Rectangle 3"/>
          <p:cNvSpPr>
            <a:spLocks noGrp="1" noChangeArrowheads="1"/>
          </p:cNvSpPr>
          <p:nvPr>
            <p:ph type="body" idx="1"/>
          </p:nvPr>
        </p:nvSpPr>
        <p:spPr>
          <a:xfrm>
            <a:off x="742950" y="1844675"/>
            <a:ext cx="8420100" cy="4632325"/>
          </a:xfrm>
        </p:spPr>
        <p:txBody>
          <a:bodyPr/>
          <a:lstStyle/>
          <a:p>
            <a:pPr>
              <a:lnSpc>
                <a:spcPct val="120000"/>
              </a:lnSpc>
              <a:buFont typeface="Wingdings" pitchFamily="2" charset="2"/>
              <a:buNone/>
            </a:pPr>
            <a:r>
              <a:rPr kumimoji="1" lang="en-US" altLang="zh-CN" sz="2400" b="1" smtClean="0">
                <a:latin typeface="Times New Roman" pitchFamily="18" charset="0"/>
              </a:rPr>
              <a:t>	AND</a:t>
            </a:r>
            <a:r>
              <a:rPr kumimoji="1" lang="zh-CN" altLang="en-US" sz="2400" b="1" smtClean="0">
                <a:latin typeface="Times New Roman" pitchFamily="18" charset="0"/>
              </a:rPr>
              <a:t>同步机制的</a:t>
            </a:r>
            <a:r>
              <a:rPr kumimoji="1" lang="zh-CN" altLang="en-US" sz="2400" b="1" smtClean="0">
                <a:solidFill>
                  <a:schemeClr val="accent2"/>
                </a:solidFill>
                <a:latin typeface="Times New Roman" pitchFamily="18" charset="0"/>
              </a:rPr>
              <a:t>基本思想</a:t>
            </a:r>
            <a:r>
              <a:rPr kumimoji="1" lang="zh-CN" altLang="en-US" sz="2400" b="1" smtClean="0">
                <a:latin typeface="Times New Roman" pitchFamily="18" charset="0"/>
              </a:rPr>
              <a:t>：将进程在整个运行过程中需要的所有资源，一次性全部地分配给进程，待进程使用完后再一起释放。只要尚有一个资源未能分配给进程，其它所有可能为之分配的资源，也不分配给他。亦即，对若干个临界资源的分配，采取原子操作方式：要么全部分配到进程，要么一个也不分配，这样就可避免死锁情况的发生。为此，在</a:t>
            </a:r>
            <a:r>
              <a:rPr kumimoji="1" lang="en-US" altLang="zh-CN" sz="2400" b="1" smtClean="0">
                <a:latin typeface="Times New Roman" pitchFamily="18" charset="0"/>
              </a:rPr>
              <a:t>wait</a:t>
            </a:r>
            <a:r>
              <a:rPr kumimoji="1" lang="zh-CN" altLang="en-US" sz="2400" b="1" smtClean="0">
                <a:latin typeface="Times New Roman" pitchFamily="18" charset="0"/>
              </a:rPr>
              <a:t>操作中，增加了一个“</a:t>
            </a:r>
            <a:r>
              <a:rPr kumimoji="1" lang="en-US" altLang="zh-CN" sz="2400" b="1" smtClean="0">
                <a:latin typeface="Times New Roman" pitchFamily="18" charset="0"/>
              </a:rPr>
              <a:t>AND”</a:t>
            </a:r>
            <a:r>
              <a:rPr kumimoji="1" lang="zh-CN" altLang="en-US" sz="2400" b="1" smtClean="0">
                <a:latin typeface="Times New Roman" pitchFamily="18" charset="0"/>
              </a:rPr>
              <a:t>条件，故称为</a:t>
            </a:r>
            <a:r>
              <a:rPr kumimoji="1" lang="en-US" altLang="zh-CN" sz="2400" b="1" smtClean="0">
                <a:latin typeface="Times New Roman" pitchFamily="18" charset="0"/>
              </a:rPr>
              <a:t>AND</a:t>
            </a:r>
            <a:r>
              <a:rPr kumimoji="1" lang="zh-CN" altLang="en-US" sz="2400" b="1" smtClean="0">
                <a:latin typeface="Times New Roman" pitchFamily="18" charset="0"/>
              </a:rPr>
              <a:t>同步，或称为同时</a:t>
            </a:r>
            <a:r>
              <a:rPr kumimoji="1" lang="en-US" altLang="zh-CN" sz="2400" b="1" smtClean="0">
                <a:latin typeface="Times New Roman" pitchFamily="18" charset="0"/>
              </a:rPr>
              <a:t>wait</a:t>
            </a:r>
            <a:r>
              <a:rPr kumimoji="1" lang="zh-CN" altLang="en-US" sz="2400" b="1" smtClean="0">
                <a:latin typeface="Times New Roman" pitchFamily="18" charset="0"/>
              </a:rPr>
              <a:t>操作， 即</a:t>
            </a:r>
            <a:r>
              <a:rPr kumimoji="1" lang="en-US" altLang="zh-CN" sz="2400" b="1" smtClean="0">
                <a:latin typeface="Times New Roman" pitchFamily="18" charset="0"/>
              </a:rPr>
              <a:t>Swait(Simultaneous wait)</a:t>
            </a:r>
            <a:r>
              <a:rPr kumimoji="1" lang="zh-CN" altLang="en-US" sz="2400" b="1" smtClean="0">
                <a:latin typeface="Times New Roman" pitchFamily="18" charset="0"/>
              </a:rPr>
              <a:t>定义如下：</a:t>
            </a:r>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ChangeArrowheads="1"/>
          </p:cNvSpPr>
          <p:nvPr/>
        </p:nvSpPr>
        <p:spPr bwMode="auto">
          <a:xfrm>
            <a:off x="1568450" y="149225"/>
            <a:ext cx="7416800" cy="6740525"/>
          </a:xfrm>
          <a:prstGeom prst="rect">
            <a:avLst/>
          </a:prstGeom>
          <a:noFill/>
          <a:ln w="9525">
            <a:noFill/>
            <a:miter lim="800000"/>
            <a:headEnd/>
            <a:tailEnd/>
          </a:ln>
        </p:spPr>
        <p:txBody>
          <a:bodyPr>
            <a:spAutoFit/>
          </a:bodyPr>
          <a:lstStyle/>
          <a:p>
            <a:pPr algn="l"/>
            <a:r>
              <a:rPr kumimoji="1" lang="en-US" altLang="zh-CN">
                <a:solidFill>
                  <a:srgbClr val="FFFF00"/>
                </a:solidFill>
              </a:rPr>
              <a:t>Swait(S1, S2, …, Sn)</a:t>
            </a:r>
            <a:endParaRPr kumimoji="1" lang="en-US" altLang="zh-CN"/>
          </a:p>
          <a:p>
            <a:pPr algn="l"/>
            <a:r>
              <a:rPr kumimoji="1" lang="en-US" altLang="zh-CN"/>
              <a:t>    if S1≥1 and … and Sn≥1 then</a:t>
            </a:r>
          </a:p>
          <a:p>
            <a:pPr algn="l"/>
            <a:r>
              <a:rPr kumimoji="1" lang="en-US" altLang="zh-CN"/>
              <a:t>    	for  i∶=1   to   n   do</a:t>
            </a:r>
          </a:p>
          <a:p>
            <a:pPr algn="l"/>
            <a:r>
              <a:rPr kumimoji="1" lang="en-US" altLang="zh-CN"/>
              <a:t>        	      Si∶=Si-1;</a:t>
            </a:r>
          </a:p>
          <a:p>
            <a:pPr algn="l"/>
            <a:r>
              <a:rPr kumimoji="1" lang="en-US" altLang="zh-CN"/>
              <a:t>          endfor</a:t>
            </a:r>
          </a:p>
          <a:p>
            <a:pPr algn="l"/>
            <a:r>
              <a:rPr kumimoji="1" lang="en-US" altLang="zh-CN"/>
              <a:t>    else</a:t>
            </a:r>
          </a:p>
          <a:p>
            <a:pPr lvl="2" algn="l"/>
            <a:r>
              <a:rPr kumimoji="1" lang="en-US" altLang="zh-CN"/>
              <a:t>place the process in the waiting queue associated with the first Si found   with Si</a:t>
            </a:r>
            <a:r>
              <a:rPr kumimoji="1" lang="zh-CN" altLang="en-US"/>
              <a:t>＜</a:t>
            </a:r>
            <a:r>
              <a:rPr kumimoji="1" lang="en-US" altLang="zh-CN"/>
              <a:t>1, and set the program count of this process to the beginning of Swait operation</a:t>
            </a:r>
          </a:p>
          <a:p>
            <a:pPr algn="l"/>
            <a:r>
              <a:rPr kumimoji="1" lang="en-US" altLang="zh-CN"/>
              <a:t>    endif</a:t>
            </a:r>
          </a:p>
          <a:p>
            <a:pPr algn="l"/>
            <a:endParaRPr kumimoji="1" lang="en-US" altLang="zh-CN"/>
          </a:p>
          <a:p>
            <a:pPr algn="l"/>
            <a:r>
              <a:rPr kumimoji="1" lang="en-US" altLang="zh-CN">
                <a:solidFill>
                  <a:srgbClr val="FFFF00"/>
                </a:solidFill>
              </a:rPr>
              <a:t>Ssignal(S1, S2, …, Sn)</a:t>
            </a:r>
            <a:endParaRPr kumimoji="1" lang="en-US" altLang="zh-CN">
              <a:solidFill>
                <a:srgbClr val="FF66FF"/>
              </a:solidFill>
            </a:endParaRPr>
          </a:p>
          <a:p>
            <a:pPr algn="l"/>
            <a:r>
              <a:rPr kumimoji="1" lang="en-US" altLang="zh-CN"/>
              <a:t>      for i∶= 1 to n do</a:t>
            </a:r>
          </a:p>
          <a:p>
            <a:pPr lvl="1" algn="l"/>
            <a:r>
              <a:rPr kumimoji="1" lang="en-US" altLang="zh-CN"/>
              <a:t>     Si=Si+1;</a:t>
            </a:r>
          </a:p>
          <a:p>
            <a:pPr lvl="2" algn="l"/>
            <a:r>
              <a:rPr kumimoji="1" lang="en-US" altLang="zh-CN"/>
              <a:t>Remove all the process waiting in the queue associated with Si into the ready queue.</a:t>
            </a:r>
          </a:p>
          <a:p>
            <a:pPr algn="l"/>
            <a:r>
              <a:rPr kumimoji="1" lang="en-US" altLang="zh-CN"/>
              <a:t>     endfor; </a:t>
            </a:r>
          </a:p>
        </p:txBody>
      </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kumimoji="1" lang="zh-CN" altLang="en-US" smtClean="0">
                <a:solidFill>
                  <a:schemeClr val="tx1"/>
                </a:solidFill>
                <a:ea typeface="华文彩云" pitchFamily="2" charset="-122"/>
              </a:rPr>
              <a:t>信号量集</a:t>
            </a:r>
          </a:p>
        </p:txBody>
      </p:sp>
      <p:sp>
        <p:nvSpPr>
          <p:cNvPr id="61443" name="Rectangle 3"/>
          <p:cNvSpPr>
            <a:spLocks noGrp="1" noChangeArrowheads="1"/>
          </p:cNvSpPr>
          <p:nvPr>
            <p:ph type="body" idx="1"/>
          </p:nvPr>
        </p:nvSpPr>
        <p:spPr>
          <a:xfrm>
            <a:off x="560388" y="1981200"/>
            <a:ext cx="8713787" cy="4495800"/>
          </a:xfrm>
        </p:spPr>
        <p:txBody>
          <a:bodyPr/>
          <a:lstStyle/>
          <a:p>
            <a:pPr>
              <a:lnSpc>
                <a:spcPct val="120000"/>
              </a:lnSpc>
            </a:pPr>
            <a:r>
              <a:rPr kumimoji="1" lang="zh-CN" altLang="en-US" sz="2400" b="1" dirty="0" smtClean="0">
                <a:latin typeface="Times New Roman" pitchFamily="18" charset="0"/>
              </a:rPr>
              <a:t>前面几种信号量机制中，</a:t>
            </a:r>
            <a:r>
              <a:rPr kumimoji="1" lang="en-US" altLang="zh-CN" sz="2400" b="1" dirty="0" smtClean="0">
                <a:latin typeface="Times New Roman" pitchFamily="18" charset="0"/>
              </a:rPr>
              <a:t>wait(S)</a:t>
            </a:r>
            <a:r>
              <a:rPr kumimoji="1" lang="zh-CN" altLang="en-US" sz="2400" b="1" dirty="0" smtClean="0">
                <a:latin typeface="Times New Roman" pitchFamily="18" charset="0"/>
              </a:rPr>
              <a:t>和</a:t>
            </a:r>
            <a:r>
              <a:rPr kumimoji="1" lang="en-US" altLang="zh-CN" sz="2400" b="1" dirty="0" smtClean="0">
                <a:latin typeface="Times New Roman" pitchFamily="18" charset="0"/>
              </a:rPr>
              <a:t>signal(S)</a:t>
            </a:r>
            <a:r>
              <a:rPr kumimoji="1" lang="zh-CN" altLang="en-US" sz="2400" b="1" dirty="0" smtClean="0">
                <a:latin typeface="Times New Roman" pitchFamily="18" charset="0"/>
              </a:rPr>
              <a:t>操作仅能对信号量进行加</a:t>
            </a:r>
            <a:r>
              <a:rPr kumimoji="1" lang="en-US" altLang="zh-CN" sz="2400" b="1" dirty="0" smtClean="0">
                <a:latin typeface="Times New Roman" pitchFamily="18" charset="0"/>
              </a:rPr>
              <a:t>1</a:t>
            </a:r>
            <a:r>
              <a:rPr kumimoji="1" lang="zh-CN" altLang="en-US" sz="2400" b="1" dirty="0" smtClean="0">
                <a:latin typeface="Times New Roman" pitchFamily="18" charset="0"/>
              </a:rPr>
              <a:t>或减</a:t>
            </a:r>
            <a:r>
              <a:rPr kumimoji="1" lang="en-US" altLang="zh-CN" sz="2400" b="1" dirty="0" smtClean="0">
                <a:latin typeface="Times New Roman" pitchFamily="18" charset="0"/>
              </a:rPr>
              <a:t>1</a:t>
            </a:r>
            <a:r>
              <a:rPr kumimoji="1" lang="zh-CN" altLang="en-US" sz="2400" b="1" dirty="0" smtClean="0">
                <a:latin typeface="Times New Roman" pitchFamily="18" charset="0"/>
              </a:rPr>
              <a:t>的操作。而当我们一次需要</a:t>
            </a:r>
            <a:r>
              <a:rPr kumimoji="1" lang="en-US" altLang="zh-CN" sz="2400" b="1" dirty="0" smtClean="0">
                <a:latin typeface="Times New Roman" pitchFamily="18" charset="0"/>
              </a:rPr>
              <a:t>N</a:t>
            </a:r>
            <a:r>
              <a:rPr kumimoji="1" lang="zh-CN" altLang="en-US" sz="2400" b="1" dirty="0" smtClean="0">
                <a:latin typeface="Times New Roman" pitchFamily="18" charset="0"/>
              </a:rPr>
              <a:t>个某类资源时，并要进行</a:t>
            </a:r>
            <a:r>
              <a:rPr kumimoji="1" lang="en-US" altLang="zh-CN" sz="2400" b="1" dirty="0" smtClean="0">
                <a:latin typeface="Times New Roman" pitchFamily="18" charset="0"/>
              </a:rPr>
              <a:t>N</a:t>
            </a:r>
            <a:r>
              <a:rPr kumimoji="1" lang="zh-CN" altLang="en-US" sz="2400" b="1" dirty="0" smtClean="0">
                <a:latin typeface="Times New Roman" pitchFamily="18" charset="0"/>
              </a:rPr>
              <a:t>次</a:t>
            </a:r>
            <a:r>
              <a:rPr kumimoji="1" lang="en-US" altLang="zh-CN" sz="2400" b="1" dirty="0" smtClean="0">
                <a:latin typeface="Times New Roman" pitchFamily="18" charset="0"/>
              </a:rPr>
              <a:t>wait(S)</a:t>
            </a:r>
            <a:r>
              <a:rPr kumimoji="1" lang="zh-CN" altLang="en-US" sz="2400" b="1" dirty="0" smtClean="0">
                <a:latin typeface="Times New Roman" pitchFamily="18" charset="0"/>
              </a:rPr>
              <a:t>，非常不方便。而且，当资源数量低于某一下限时，便不分配资源。因此，引入了信号量集。</a:t>
            </a:r>
          </a:p>
          <a:p>
            <a:pPr>
              <a:lnSpc>
                <a:spcPct val="120000"/>
              </a:lnSpc>
              <a:buFont typeface="Wingdings" pitchFamily="2" charset="2"/>
              <a:buNone/>
            </a:pPr>
            <a:r>
              <a:rPr kumimoji="1" lang="en-US" altLang="zh-CN" sz="2400" b="1" dirty="0" smtClean="0">
                <a:solidFill>
                  <a:srgbClr val="FF66FF"/>
                </a:solidFill>
                <a:latin typeface="Times New Roman" pitchFamily="18" charset="0"/>
              </a:rPr>
              <a:t>	</a:t>
            </a:r>
          </a:p>
          <a:p>
            <a:pPr lvl="1">
              <a:lnSpc>
                <a:spcPct val="120000"/>
              </a:lnSpc>
            </a:pPr>
            <a:r>
              <a:rPr kumimoji="1" lang="en-US" altLang="zh-CN" sz="2400" b="1" dirty="0" err="1" smtClean="0">
                <a:solidFill>
                  <a:srgbClr val="FFFF00"/>
                </a:solidFill>
                <a:latin typeface="Times New Roman" pitchFamily="18" charset="0"/>
              </a:rPr>
              <a:t>Swait</a:t>
            </a:r>
            <a:r>
              <a:rPr kumimoji="1" lang="en-US" altLang="zh-CN" sz="2400" b="1" dirty="0" smtClean="0">
                <a:solidFill>
                  <a:srgbClr val="FFFF00"/>
                </a:solidFill>
                <a:latin typeface="Times New Roman" pitchFamily="18" charset="0"/>
              </a:rPr>
              <a:t>(</a:t>
            </a:r>
            <a:r>
              <a:rPr kumimoji="1" lang="en-US" altLang="zh-CN" sz="2400" b="1" dirty="0" err="1" smtClean="0">
                <a:solidFill>
                  <a:srgbClr val="FFFF00"/>
                </a:solidFill>
                <a:latin typeface="Times New Roman" pitchFamily="18" charset="0"/>
              </a:rPr>
              <a:t>S1</a:t>
            </a:r>
            <a:r>
              <a:rPr kumimoji="1" lang="en-US" altLang="zh-CN" sz="2400" b="1" dirty="0" smtClean="0">
                <a:solidFill>
                  <a:srgbClr val="FFFF00"/>
                </a:solidFill>
                <a:latin typeface="Times New Roman" pitchFamily="18" charset="0"/>
              </a:rPr>
              <a:t>, </a:t>
            </a:r>
            <a:r>
              <a:rPr kumimoji="1" lang="en-US" altLang="zh-CN" sz="2400" b="1" dirty="0" err="1" smtClean="0">
                <a:solidFill>
                  <a:srgbClr val="FFFF00"/>
                </a:solidFill>
                <a:latin typeface="Times New Roman" pitchFamily="18" charset="0"/>
              </a:rPr>
              <a:t>t1</a:t>
            </a:r>
            <a:r>
              <a:rPr kumimoji="1" lang="en-US" altLang="zh-CN" sz="2400" b="1" dirty="0" smtClean="0">
                <a:solidFill>
                  <a:srgbClr val="FFFF00"/>
                </a:solidFill>
                <a:latin typeface="Times New Roman" pitchFamily="18" charset="0"/>
              </a:rPr>
              <a:t>, </a:t>
            </a:r>
            <a:r>
              <a:rPr kumimoji="1" lang="en-US" altLang="zh-CN" sz="2400" b="1" dirty="0" err="1" smtClean="0">
                <a:solidFill>
                  <a:srgbClr val="FFFF00"/>
                </a:solidFill>
                <a:latin typeface="Times New Roman" pitchFamily="18" charset="0"/>
              </a:rPr>
              <a:t>d1</a:t>
            </a:r>
            <a:r>
              <a:rPr kumimoji="1" lang="en-US" altLang="zh-CN" sz="2400" b="1" dirty="0" smtClean="0">
                <a:solidFill>
                  <a:srgbClr val="FFFF00"/>
                </a:solidFill>
                <a:latin typeface="Times New Roman" pitchFamily="18" charset="0"/>
              </a:rPr>
              <a:t>, …, </a:t>
            </a:r>
            <a:r>
              <a:rPr kumimoji="1" lang="en-US" altLang="zh-CN" sz="2400" b="1" dirty="0" err="1" smtClean="0">
                <a:solidFill>
                  <a:srgbClr val="FFFF00"/>
                </a:solidFill>
                <a:latin typeface="Times New Roman" pitchFamily="18" charset="0"/>
              </a:rPr>
              <a:t>Sn</a:t>
            </a:r>
            <a:r>
              <a:rPr kumimoji="1" lang="en-US" altLang="zh-CN" sz="2400" b="1" dirty="0" smtClean="0">
                <a:solidFill>
                  <a:srgbClr val="FFFF00"/>
                </a:solidFill>
                <a:latin typeface="Times New Roman" pitchFamily="18" charset="0"/>
              </a:rPr>
              <a:t>, </a:t>
            </a:r>
            <a:r>
              <a:rPr kumimoji="1" lang="en-US" altLang="zh-CN" sz="2400" b="1" dirty="0" err="1" smtClean="0">
                <a:solidFill>
                  <a:srgbClr val="FFFF00"/>
                </a:solidFill>
                <a:latin typeface="Times New Roman" pitchFamily="18" charset="0"/>
              </a:rPr>
              <a:t>tn</a:t>
            </a:r>
            <a:r>
              <a:rPr kumimoji="1" lang="en-US" altLang="zh-CN" sz="2400" b="1" dirty="0" smtClean="0">
                <a:solidFill>
                  <a:srgbClr val="FFFF00"/>
                </a:solidFill>
                <a:latin typeface="Times New Roman" pitchFamily="18" charset="0"/>
              </a:rPr>
              <a:t>, </a:t>
            </a:r>
            <a:r>
              <a:rPr kumimoji="1" lang="en-US" altLang="zh-CN" sz="2400" b="1" dirty="0" err="1" smtClean="0">
                <a:solidFill>
                  <a:srgbClr val="FFFF00"/>
                </a:solidFill>
                <a:latin typeface="Times New Roman" pitchFamily="18" charset="0"/>
              </a:rPr>
              <a:t>dn</a:t>
            </a:r>
            <a:r>
              <a:rPr kumimoji="1" lang="en-US" altLang="zh-CN" sz="2400" b="1" dirty="0" smtClean="0">
                <a:solidFill>
                  <a:srgbClr val="FFFF00"/>
                </a:solidFill>
                <a:latin typeface="Times New Roman" pitchFamily="18" charset="0"/>
              </a:rPr>
              <a:t>)      </a:t>
            </a:r>
            <a:r>
              <a:rPr kumimoji="1" lang="zh-CN" altLang="en-US" sz="2400" b="1" dirty="0" smtClean="0">
                <a:latin typeface="Times New Roman" pitchFamily="18" charset="0"/>
              </a:rPr>
              <a:t>其中</a:t>
            </a:r>
            <a:r>
              <a:rPr kumimoji="1" lang="en-US" altLang="zh-CN" sz="2400" b="1" dirty="0" smtClean="0">
                <a:latin typeface="Times New Roman" pitchFamily="18" charset="0"/>
              </a:rPr>
              <a:t>Si</a:t>
            </a:r>
            <a:r>
              <a:rPr kumimoji="1" lang="zh-CN" altLang="en-US" sz="2400" b="1" dirty="0" smtClean="0">
                <a:latin typeface="Times New Roman" pitchFamily="18" charset="0"/>
              </a:rPr>
              <a:t>信号量，</a:t>
            </a:r>
            <a:r>
              <a:rPr kumimoji="1" lang="en-US" altLang="zh-CN" sz="2400" b="1" dirty="0" smtClean="0">
                <a:latin typeface="Times New Roman" pitchFamily="18" charset="0"/>
              </a:rPr>
              <a:t>d</a:t>
            </a:r>
            <a:r>
              <a:rPr kumimoji="1" lang="zh-CN" altLang="en-US" sz="2400" b="1" dirty="0" smtClean="0">
                <a:latin typeface="Times New Roman" pitchFamily="18" charset="0"/>
              </a:rPr>
              <a:t>为需求量，</a:t>
            </a:r>
            <a:r>
              <a:rPr kumimoji="1" lang="en-US" altLang="zh-CN" sz="2400" b="1" dirty="0" smtClean="0">
                <a:latin typeface="Times New Roman" pitchFamily="18" charset="0"/>
              </a:rPr>
              <a:t>t</a:t>
            </a:r>
            <a:r>
              <a:rPr kumimoji="1" lang="zh-CN" altLang="en-US" sz="2400" b="1" dirty="0" smtClean="0">
                <a:latin typeface="Times New Roman" pitchFamily="18" charset="0"/>
              </a:rPr>
              <a:t>为下限值。</a:t>
            </a:r>
          </a:p>
          <a:p>
            <a:pPr lvl="1">
              <a:lnSpc>
                <a:spcPct val="120000"/>
              </a:lnSpc>
            </a:pPr>
            <a:r>
              <a:rPr kumimoji="1" lang="en-US" altLang="zh-CN" sz="2400" b="1" dirty="0" smtClean="0">
                <a:solidFill>
                  <a:srgbClr val="FFFF00"/>
                </a:solidFill>
                <a:latin typeface="Times New Roman" pitchFamily="18" charset="0"/>
              </a:rPr>
              <a:t>Signal(</a:t>
            </a:r>
            <a:r>
              <a:rPr kumimoji="1" lang="en-US" altLang="zh-CN" sz="2400" b="1" dirty="0" err="1" smtClean="0">
                <a:solidFill>
                  <a:srgbClr val="FFFF00"/>
                </a:solidFill>
                <a:latin typeface="Times New Roman" pitchFamily="18" charset="0"/>
              </a:rPr>
              <a:t>S1,d1</a:t>
            </a:r>
            <a:r>
              <a:rPr kumimoji="1" lang="en-US" altLang="zh-CN" sz="2400" b="1" dirty="0" smtClean="0">
                <a:solidFill>
                  <a:srgbClr val="FFFF00"/>
                </a:solidFill>
                <a:latin typeface="Times New Roman" pitchFamily="18" charset="0"/>
              </a:rPr>
              <a:t>,…,</a:t>
            </a:r>
            <a:r>
              <a:rPr kumimoji="1" lang="en-US" altLang="zh-CN" sz="2400" b="1" dirty="0" err="1" smtClean="0">
                <a:solidFill>
                  <a:srgbClr val="FFFF00"/>
                </a:solidFill>
                <a:latin typeface="Times New Roman" pitchFamily="18" charset="0"/>
              </a:rPr>
              <a:t>Sn,dn</a:t>
            </a:r>
            <a:r>
              <a:rPr kumimoji="1" lang="en-US" altLang="zh-CN" sz="2400" b="1" dirty="0" smtClean="0">
                <a:solidFill>
                  <a:srgbClr val="FFFF00"/>
                </a:solidFill>
                <a:latin typeface="Times New Roman" pitchFamily="18" charset="0"/>
              </a:rPr>
              <a:t>)</a:t>
            </a:r>
            <a:r>
              <a:rPr lang="en-US" altLang="zh-CN" sz="2400" b="1" dirty="0" smtClean="0">
                <a:solidFill>
                  <a:srgbClr val="FFFF00"/>
                </a:solidFill>
                <a:latin typeface="Times New Roman" pitchFamily="18" charset="0"/>
              </a:rPr>
              <a:t> </a:t>
            </a:r>
            <a:r>
              <a:rPr kumimoji="1" lang="en-US" altLang="zh-CN" sz="2400" b="1" dirty="0" smtClean="0">
                <a:solidFill>
                  <a:srgbClr val="FFFF00"/>
                </a:solidFill>
                <a:latin typeface="Times New Roman" pitchFamily="18" charset="0"/>
              </a:rPr>
              <a:t>       </a:t>
            </a:r>
            <a:r>
              <a:rPr kumimoji="1" lang="zh-CN" altLang="en-US" sz="2400" b="1" dirty="0" smtClean="0">
                <a:latin typeface="Times New Roman" pitchFamily="18" charset="0"/>
              </a:rPr>
              <a:t>其中</a:t>
            </a:r>
            <a:r>
              <a:rPr kumimoji="1" lang="en-US" altLang="zh-CN" sz="2400" b="1" dirty="0" smtClean="0">
                <a:latin typeface="Times New Roman" pitchFamily="18" charset="0"/>
              </a:rPr>
              <a:t>Si</a:t>
            </a:r>
            <a:r>
              <a:rPr kumimoji="1" lang="zh-CN" altLang="en-US" sz="2400" b="1" dirty="0" smtClean="0">
                <a:latin typeface="Times New Roman" pitchFamily="18" charset="0"/>
              </a:rPr>
              <a:t>信号量，</a:t>
            </a:r>
            <a:r>
              <a:rPr kumimoji="1" lang="en-US" altLang="zh-CN" sz="2400" b="1" dirty="0" smtClean="0">
                <a:latin typeface="Times New Roman" pitchFamily="18" charset="0"/>
              </a:rPr>
              <a:t>d</a:t>
            </a:r>
            <a:r>
              <a:rPr kumimoji="1" lang="zh-CN" altLang="en-US" sz="2400" b="1" dirty="0" smtClean="0">
                <a:latin typeface="Times New Roman" pitchFamily="18" charset="0"/>
              </a:rPr>
              <a:t>为</a:t>
            </a:r>
            <a:r>
              <a:rPr kumimoji="1" lang="zh-CN" altLang="en-US" sz="2400" b="1" dirty="0" smtClean="0">
                <a:solidFill>
                  <a:srgbClr val="FF0000"/>
                </a:solidFill>
                <a:latin typeface="Times New Roman" pitchFamily="18" charset="0"/>
              </a:rPr>
              <a:t>需求量</a:t>
            </a:r>
            <a:r>
              <a:rPr kumimoji="1" lang="zh-CN" altLang="en-US" sz="2400" b="1" dirty="0" smtClean="0">
                <a:latin typeface="Times New Roman" pitchFamily="18" charset="0"/>
              </a:rPr>
              <a:t>。</a:t>
            </a:r>
            <a:endParaRPr lang="en-US" altLang="zh-CN" sz="2400" b="1" dirty="0" smtClean="0">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849313" y="620713"/>
            <a:ext cx="8420100" cy="1143000"/>
          </a:xfrm>
        </p:spPr>
        <p:txBody>
          <a:bodyPr/>
          <a:lstStyle/>
          <a:p>
            <a:r>
              <a:rPr kumimoji="1" lang="zh-CN" altLang="en-US" smtClean="0">
                <a:solidFill>
                  <a:schemeClr val="tx1"/>
                </a:solidFill>
                <a:ea typeface="华文彩云" pitchFamily="2" charset="-122"/>
              </a:rPr>
              <a:t>信号量集</a:t>
            </a:r>
          </a:p>
        </p:txBody>
      </p:sp>
      <p:sp>
        <p:nvSpPr>
          <p:cNvPr id="62467" name="Text Box 4"/>
          <p:cNvSpPr txBox="1">
            <a:spLocks noChangeArrowheads="1"/>
          </p:cNvSpPr>
          <p:nvPr/>
        </p:nvSpPr>
        <p:spPr bwMode="auto">
          <a:xfrm>
            <a:off x="704850" y="1541463"/>
            <a:ext cx="8534400" cy="5508625"/>
          </a:xfrm>
          <a:prstGeom prst="rect">
            <a:avLst/>
          </a:prstGeom>
          <a:noFill/>
          <a:ln w="9525">
            <a:noFill/>
            <a:miter lim="800000"/>
            <a:headEnd/>
            <a:tailEnd/>
          </a:ln>
        </p:spPr>
        <p:txBody>
          <a:bodyPr>
            <a:spAutoFit/>
          </a:bodyPr>
          <a:lstStyle/>
          <a:p>
            <a:pPr algn="l" eaLnBrk="1" hangingPunct="1">
              <a:lnSpc>
                <a:spcPct val="110000"/>
              </a:lnSpc>
            </a:pPr>
            <a:r>
              <a:rPr kumimoji="1" lang="en-US" altLang="zh-CN" sz="2000">
                <a:solidFill>
                  <a:srgbClr val="FF66FF"/>
                </a:solidFill>
                <a:latin typeface="Times New Roman" pitchFamily="18" charset="0"/>
              </a:rPr>
              <a:t>Swait(S</a:t>
            </a:r>
            <a:r>
              <a:rPr kumimoji="1" lang="en-US" altLang="zh-CN" sz="2000" baseline="-25000">
                <a:solidFill>
                  <a:srgbClr val="FF66FF"/>
                </a:solidFill>
                <a:latin typeface="Times New Roman" pitchFamily="18" charset="0"/>
              </a:rPr>
              <a:t>1</a:t>
            </a:r>
            <a:r>
              <a:rPr kumimoji="1" lang="en-US" altLang="zh-CN" sz="2000">
                <a:solidFill>
                  <a:srgbClr val="FF66FF"/>
                </a:solidFill>
                <a:latin typeface="Times New Roman" pitchFamily="18" charset="0"/>
              </a:rPr>
              <a:t>, t</a:t>
            </a:r>
            <a:r>
              <a:rPr kumimoji="1" lang="en-US" altLang="zh-CN" sz="2000" baseline="-25000">
                <a:solidFill>
                  <a:srgbClr val="FF66FF"/>
                </a:solidFill>
                <a:latin typeface="Times New Roman" pitchFamily="18" charset="0"/>
              </a:rPr>
              <a:t>1</a:t>
            </a:r>
            <a:r>
              <a:rPr kumimoji="1" lang="en-US" altLang="zh-CN" sz="2000">
                <a:solidFill>
                  <a:srgbClr val="FF66FF"/>
                </a:solidFill>
                <a:latin typeface="Times New Roman" pitchFamily="18" charset="0"/>
              </a:rPr>
              <a:t>, d</a:t>
            </a:r>
            <a:r>
              <a:rPr kumimoji="1" lang="en-US" altLang="zh-CN" sz="2000" baseline="-25000">
                <a:solidFill>
                  <a:srgbClr val="FF66FF"/>
                </a:solidFill>
                <a:latin typeface="Times New Roman" pitchFamily="18" charset="0"/>
              </a:rPr>
              <a:t>1</a:t>
            </a:r>
            <a:r>
              <a:rPr kumimoji="1" lang="en-US" altLang="zh-CN" sz="2000">
                <a:solidFill>
                  <a:srgbClr val="FF66FF"/>
                </a:solidFill>
                <a:latin typeface="Times New Roman" pitchFamily="18" charset="0"/>
              </a:rPr>
              <a:t>, </a:t>
            </a:r>
            <a:r>
              <a:rPr kumimoji="1" lang="en-US" altLang="zh-CN" sz="2000">
                <a:solidFill>
                  <a:srgbClr val="FF66FF"/>
                </a:solidFill>
                <a:latin typeface="Courier New" pitchFamily="49" charset="0"/>
              </a:rPr>
              <a:t>…</a:t>
            </a:r>
            <a:r>
              <a:rPr kumimoji="1" lang="en-US" altLang="zh-CN" sz="2000">
                <a:solidFill>
                  <a:srgbClr val="FF66FF"/>
                </a:solidFill>
                <a:latin typeface="Times New Roman" pitchFamily="18" charset="0"/>
              </a:rPr>
              <a:t>, S</a:t>
            </a:r>
            <a:r>
              <a:rPr kumimoji="1" lang="en-US" altLang="zh-CN" sz="2000" baseline="-25000">
                <a:solidFill>
                  <a:srgbClr val="FF66FF"/>
                </a:solidFill>
                <a:latin typeface="Times New Roman" pitchFamily="18" charset="0"/>
              </a:rPr>
              <a:t>n</a:t>
            </a:r>
            <a:r>
              <a:rPr kumimoji="1" lang="en-US" altLang="zh-CN" sz="2000">
                <a:solidFill>
                  <a:srgbClr val="FF66FF"/>
                </a:solidFill>
                <a:latin typeface="Times New Roman" pitchFamily="18" charset="0"/>
              </a:rPr>
              <a:t>, t</a:t>
            </a:r>
            <a:r>
              <a:rPr kumimoji="1" lang="en-US" altLang="zh-CN" sz="2000" baseline="-25000">
                <a:solidFill>
                  <a:srgbClr val="FF66FF"/>
                </a:solidFill>
                <a:latin typeface="Times New Roman" pitchFamily="18" charset="0"/>
              </a:rPr>
              <a:t>n</a:t>
            </a:r>
            <a:r>
              <a:rPr kumimoji="1" lang="en-US" altLang="zh-CN" sz="2000">
                <a:solidFill>
                  <a:srgbClr val="FF66FF"/>
                </a:solidFill>
                <a:latin typeface="Times New Roman" pitchFamily="18" charset="0"/>
              </a:rPr>
              <a:t>, d</a:t>
            </a:r>
            <a:r>
              <a:rPr kumimoji="1" lang="en-US" altLang="zh-CN" sz="2000" baseline="-25000">
                <a:solidFill>
                  <a:srgbClr val="FF66FF"/>
                </a:solidFill>
                <a:latin typeface="Times New Roman" pitchFamily="18" charset="0"/>
              </a:rPr>
              <a:t>n</a:t>
            </a:r>
            <a:r>
              <a:rPr kumimoji="1" lang="en-US" altLang="zh-CN" sz="2000">
                <a:solidFill>
                  <a:srgbClr val="FF66FF"/>
                </a:solidFill>
                <a:latin typeface="Times New Roman" pitchFamily="18" charset="0"/>
              </a:rPr>
              <a:t>)</a:t>
            </a:r>
            <a:endParaRPr kumimoji="1" lang="en-US" altLang="zh-CN" sz="2000">
              <a:latin typeface="Times New Roman" pitchFamily="18" charset="0"/>
            </a:endParaRPr>
          </a:p>
          <a:p>
            <a:pPr algn="l" eaLnBrk="1" hangingPunct="1">
              <a:lnSpc>
                <a:spcPct val="110000"/>
              </a:lnSpc>
            </a:pPr>
            <a:r>
              <a:rPr kumimoji="1" lang="en-US" altLang="zh-CN" sz="2000">
                <a:latin typeface="Times New Roman" pitchFamily="18" charset="0"/>
              </a:rPr>
              <a:t>    if  S</a:t>
            </a:r>
            <a:r>
              <a:rPr kumimoji="1" lang="en-US" altLang="zh-CN" sz="2000" baseline="-25000">
                <a:latin typeface="Times New Roman" pitchFamily="18" charset="0"/>
              </a:rPr>
              <a:t>i</a:t>
            </a:r>
            <a:r>
              <a:rPr kumimoji="1" lang="en-US" altLang="zh-CN" sz="2000">
                <a:latin typeface="Times New Roman" pitchFamily="18" charset="0"/>
              </a:rPr>
              <a:t>≥t</a:t>
            </a:r>
            <a:r>
              <a:rPr kumimoji="1" lang="en-US" altLang="zh-CN" sz="2000" baseline="-25000">
                <a:latin typeface="Times New Roman" pitchFamily="18" charset="0"/>
              </a:rPr>
              <a:t>1</a:t>
            </a:r>
            <a:r>
              <a:rPr kumimoji="1" lang="en-US" altLang="zh-CN" sz="2000">
                <a:latin typeface="Times New Roman" pitchFamily="18" charset="0"/>
              </a:rPr>
              <a:t> and </a:t>
            </a:r>
            <a:r>
              <a:rPr kumimoji="1" lang="en-US" altLang="zh-CN" sz="2000">
                <a:latin typeface="Courier New" pitchFamily="49" charset="0"/>
              </a:rPr>
              <a:t>…</a:t>
            </a:r>
            <a:r>
              <a:rPr kumimoji="1" lang="en-US" altLang="zh-CN" sz="2000">
                <a:latin typeface="Times New Roman" pitchFamily="18" charset="0"/>
              </a:rPr>
              <a:t> and S</a:t>
            </a:r>
            <a:r>
              <a:rPr kumimoji="1" lang="en-US" altLang="zh-CN" sz="2000" baseline="-25000">
                <a:latin typeface="Times New Roman" pitchFamily="18" charset="0"/>
              </a:rPr>
              <a:t>n</a:t>
            </a:r>
            <a:r>
              <a:rPr kumimoji="1" lang="en-US" altLang="zh-CN" sz="2000">
                <a:latin typeface="Times New Roman" pitchFamily="18" charset="0"/>
              </a:rPr>
              <a:t>≥t</a:t>
            </a:r>
            <a:r>
              <a:rPr kumimoji="1" lang="en-US" altLang="zh-CN" sz="2000" baseline="-25000">
                <a:latin typeface="Times New Roman" pitchFamily="18" charset="0"/>
              </a:rPr>
              <a:t>n</a:t>
            </a:r>
            <a:r>
              <a:rPr kumimoji="1" lang="en-US" altLang="zh-CN" sz="2000">
                <a:latin typeface="Times New Roman" pitchFamily="18" charset="0"/>
              </a:rPr>
              <a:t> then</a:t>
            </a:r>
          </a:p>
          <a:p>
            <a:pPr algn="l" eaLnBrk="1" hangingPunct="1">
              <a:lnSpc>
                <a:spcPct val="110000"/>
              </a:lnSpc>
            </a:pPr>
            <a:r>
              <a:rPr kumimoji="1" lang="en-US" altLang="zh-CN" sz="2000">
                <a:latin typeface="Times New Roman" pitchFamily="18" charset="0"/>
              </a:rPr>
              <a:t>         for i∶=1 to n do</a:t>
            </a:r>
          </a:p>
          <a:p>
            <a:pPr algn="l" eaLnBrk="1" hangingPunct="1">
              <a:lnSpc>
                <a:spcPct val="110000"/>
              </a:lnSpc>
            </a:pPr>
            <a:r>
              <a:rPr kumimoji="1" lang="en-US" altLang="zh-CN" sz="2000">
                <a:latin typeface="Times New Roman" pitchFamily="18" charset="0"/>
              </a:rPr>
              <a:t>        	 S</a:t>
            </a:r>
            <a:r>
              <a:rPr kumimoji="1" lang="en-US" altLang="zh-CN" sz="2000" baseline="-25000">
                <a:latin typeface="Times New Roman" pitchFamily="18" charset="0"/>
              </a:rPr>
              <a:t>i</a:t>
            </a:r>
            <a:r>
              <a:rPr kumimoji="1" lang="en-US" altLang="zh-CN" sz="2000">
                <a:latin typeface="Times New Roman" pitchFamily="18" charset="0"/>
              </a:rPr>
              <a:t>∶=S</a:t>
            </a:r>
            <a:r>
              <a:rPr kumimoji="1" lang="en-US" altLang="zh-CN" sz="2000" baseline="-25000">
                <a:latin typeface="Times New Roman" pitchFamily="18" charset="0"/>
              </a:rPr>
              <a:t>i</a:t>
            </a:r>
            <a:r>
              <a:rPr kumimoji="1" lang="en-US" altLang="zh-CN" sz="2000">
                <a:latin typeface="Times New Roman" pitchFamily="18" charset="0"/>
              </a:rPr>
              <a:t>-d</a:t>
            </a:r>
            <a:r>
              <a:rPr kumimoji="1" lang="en-US" altLang="zh-CN" sz="2000" baseline="-25000">
                <a:latin typeface="Times New Roman" pitchFamily="18" charset="0"/>
              </a:rPr>
              <a:t>i</a:t>
            </a:r>
            <a:r>
              <a:rPr kumimoji="1" lang="en-US" altLang="zh-CN" sz="2000">
                <a:latin typeface="Times New Roman" pitchFamily="18" charset="0"/>
              </a:rPr>
              <a:t>;</a:t>
            </a:r>
          </a:p>
          <a:p>
            <a:pPr algn="l" eaLnBrk="1" hangingPunct="1">
              <a:lnSpc>
                <a:spcPct val="110000"/>
              </a:lnSpc>
            </a:pPr>
            <a:r>
              <a:rPr kumimoji="1" lang="en-US" altLang="zh-CN" sz="2000">
                <a:latin typeface="Times New Roman" pitchFamily="18" charset="0"/>
              </a:rPr>
              <a:t>        endfor</a:t>
            </a:r>
          </a:p>
          <a:p>
            <a:pPr algn="l" eaLnBrk="1" hangingPunct="1">
              <a:lnSpc>
                <a:spcPct val="110000"/>
              </a:lnSpc>
            </a:pPr>
            <a:r>
              <a:rPr kumimoji="1" lang="en-US" altLang="zh-CN" sz="2000">
                <a:latin typeface="Times New Roman" pitchFamily="18" charset="0"/>
              </a:rPr>
              <a:t>   else</a:t>
            </a:r>
          </a:p>
          <a:p>
            <a:pPr lvl="1" algn="l" eaLnBrk="1" hangingPunct="1">
              <a:lnSpc>
                <a:spcPct val="110000"/>
              </a:lnSpc>
            </a:pPr>
            <a:r>
              <a:rPr kumimoji="1" lang="en-US" altLang="zh-CN" sz="2000">
                <a:latin typeface="Times New Roman" pitchFamily="18" charset="0"/>
              </a:rPr>
              <a:t> Place the executing process in the waiting queue of the first S</a:t>
            </a:r>
            <a:r>
              <a:rPr kumimoji="1" lang="en-US" altLang="zh-CN" sz="2000" baseline="-25000">
                <a:latin typeface="Times New Roman" pitchFamily="18" charset="0"/>
              </a:rPr>
              <a:t>i </a:t>
            </a:r>
            <a:r>
              <a:rPr kumimoji="1" lang="en-US" altLang="zh-CN" sz="2000">
                <a:latin typeface="Times New Roman" pitchFamily="18" charset="0"/>
              </a:rPr>
              <a:t>with S</a:t>
            </a:r>
            <a:r>
              <a:rPr kumimoji="1" lang="en-US" altLang="zh-CN" sz="2000" baseline="-25000">
                <a:latin typeface="Times New Roman" pitchFamily="18" charset="0"/>
              </a:rPr>
              <a:t>i</a:t>
            </a:r>
            <a:r>
              <a:rPr kumimoji="1" lang="zh-CN" altLang="en-US" sz="2000">
                <a:latin typeface="Times New Roman" pitchFamily="18" charset="0"/>
              </a:rPr>
              <a:t>＜</a:t>
            </a:r>
            <a:r>
              <a:rPr kumimoji="1" lang="en-US" altLang="zh-CN" sz="2000">
                <a:latin typeface="Times New Roman" pitchFamily="18" charset="0"/>
              </a:rPr>
              <a:t>t</a:t>
            </a:r>
            <a:r>
              <a:rPr kumimoji="1" lang="en-US" altLang="zh-CN" sz="2000" baseline="-25000">
                <a:latin typeface="Times New Roman" pitchFamily="18" charset="0"/>
              </a:rPr>
              <a:t>i</a:t>
            </a:r>
            <a:r>
              <a:rPr kumimoji="1" lang="en-US" altLang="zh-CN" sz="2000">
                <a:latin typeface="Times New Roman" pitchFamily="18" charset="0"/>
              </a:rPr>
              <a:t> and set its program counter to the beginning of the Swait Operation. </a:t>
            </a:r>
          </a:p>
          <a:p>
            <a:pPr algn="l" eaLnBrk="1" hangingPunct="1">
              <a:lnSpc>
                <a:spcPct val="110000"/>
              </a:lnSpc>
            </a:pPr>
            <a:r>
              <a:rPr kumimoji="1" lang="en-US" altLang="zh-CN" sz="2000">
                <a:latin typeface="Times New Roman" pitchFamily="18" charset="0"/>
              </a:rPr>
              <a:t>   endif</a:t>
            </a:r>
          </a:p>
          <a:p>
            <a:pPr algn="l" eaLnBrk="1" hangingPunct="1">
              <a:lnSpc>
                <a:spcPct val="110000"/>
              </a:lnSpc>
            </a:pPr>
            <a:endParaRPr kumimoji="1" lang="en-US" altLang="zh-CN" sz="2000">
              <a:latin typeface="Times New Roman" pitchFamily="18" charset="0"/>
            </a:endParaRPr>
          </a:p>
          <a:p>
            <a:pPr algn="l" eaLnBrk="1" hangingPunct="1">
              <a:lnSpc>
                <a:spcPct val="110000"/>
              </a:lnSpc>
            </a:pPr>
            <a:r>
              <a:rPr kumimoji="1" lang="en-US" altLang="zh-CN" sz="2000">
                <a:solidFill>
                  <a:srgbClr val="FF66FF"/>
                </a:solidFill>
                <a:latin typeface="Times New Roman" pitchFamily="18" charset="0"/>
              </a:rPr>
              <a:t>Ssignal(S</a:t>
            </a:r>
            <a:r>
              <a:rPr kumimoji="1" lang="en-US" altLang="zh-CN" sz="2000" baseline="-25000">
                <a:solidFill>
                  <a:srgbClr val="FF66FF"/>
                </a:solidFill>
                <a:latin typeface="Times New Roman" pitchFamily="18" charset="0"/>
              </a:rPr>
              <a:t>1</a:t>
            </a:r>
            <a:r>
              <a:rPr kumimoji="1" lang="en-US" altLang="zh-CN" sz="2000">
                <a:solidFill>
                  <a:srgbClr val="FF66FF"/>
                </a:solidFill>
                <a:latin typeface="Times New Roman" pitchFamily="18" charset="0"/>
              </a:rPr>
              <a:t>, d</a:t>
            </a:r>
            <a:r>
              <a:rPr kumimoji="1" lang="en-US" altLang="zh-CN" sz="2000" baseline="-25000">
                <a:solidFill>
                  <a:srgbClr val="FF66FF"/>
                </a:solidFill>
                <a:latin typeface="Times New Roman" pitchFamily="18" charset="0"/>
              </a:rPr>
              <a:t>1</a:t>
            </a:r>
            <a:r>
              <a:rPr kumimoji="1" lang="en-US" altLang="zh-CN" sz="2000">
                <a:solidFill>
                  <a:srgbClr val="FF66FF"/>
                </a:solidFill>
                <a:latin typeface="Times New Roman" pitchFamily="18" charset="0"/>
              </a:rPr>
              <a:t>, </a:t>
            </a:r>
            <a:r>
              <a:rPr kumimoji="1" lang="en-US" altLang="zh-CN" sz="2000">
                <a:solidFill>
                  <a:srgbClr val="FF66FF"/>
                </a:solidFill>
                <a:latin typeface="Courier New" pitchFamily="49" charset="0"/>
              </a:rPr>
              <a:t>…</a:t>
            </a:r>
            <a:r>
              <a:rPr kumimoji="1" lang="en-US" altLang="zh-CN" sz="2000">
                <a:solidFill>
                  <a:srgbClr val="FF66FF"/>
                </a:solidFill>
                <a:latin typeface="Times New Roman" pitchFamily="18" charset="0"/>
              </a:rPr>
              <a:t>, S</a:t>
            </a:r>
            <a:r>
              <a:rPr kumimoji="1" lang="en-US" altLang="zh-CN" sz="2000" baseline="-25000">
                <a:solidFill>
                  <a:srgbClr val="FF66FF"/>
                </a:solidFill>
                <a:latin typeface="Times New Roman" pitchFamily="18" charset="0"/>
              </a:rPr>
              <a:t>n</a:t>
            </a:r>
            <a:r>
              <a:rPr kumimoji="1" lang="en-US" altLang="zh-CN" sz="2000">
                <a:solidFill>
                  <a:srgbClr val="FF66FF"/>
                </a:solidFill>
                <a:latin typeface="Times New Roman" pitchFamily="18" charset="0"/>
              </a:rPr>
              <a:t>, d</a:t>
            </a:r>
            <a:r>
              <a:rPr kumimoji="1" lang="en-US" altLang="zh-CN" sz="2000" baseline="-25000">
                <a:solidFill>
                  <a:srgbClr val="FF66FF"/>
                </a:solidFill>
                <a:latin typeface="Times New Roman" pitchFamily="18" charset="0"/>
              </a:rPr>
              <a:t>n</a:t>
            </a:r>
            <a:r>
              <a:rPr kumimoji="1" lang="en-US" altLang="zh-CN" sz="2000">
                <a:solidFill>
                  <a:srgbClr val="FF66FF"/>
                </a:solidFill>
                <a:latin typeface="Times New Roman" pitchFamily="18" charset="0"/>
              </a:rPr>
              <a:t>)</a:t>
            </a:r>
          </a:p>
          <a:p>
            <a:pPr algn="l" eaLnBrk="1" hangingPunct="1">
              <a:lnSpc>
                <a:spcPct val="110000"/>
              </a:lnSpc>
            </a:pPr>
            <a:r>
              <a:rPr kumimoji="1" lang="en-US" altLang="zh-CN" sz="2000">
                <a:latin typeface="Times New Roman" pitchFamily="18" charset="0"/>
              </a:rPr>
              <a:t>    for  i∶=1 to n do</a:t>
            </a:r>
          </a:p>
          <a:p>
            <a:pPr algn="l" eaLnBrk="1" hangingPunct="1">
              <a:lnSpc>
                <a:spcPct val="110000"/>
              </a:lnSpc>
            </a:pPr>
            <a:r>
              <a:rPr kumimoji="1" lang="en-US" altLang="zh-CN" sz="2000">
                <a:latin typeface="Times New Roman" pitchFamily="18" charset="0"/>
              </a:rPr>
              <a:t>          S</a:t>
            </a:r>
            <a:r>
              <a:rPr kumimoji="1" lang="en-US" altLang="zh-CN" sz="2000" baseline="-25000">
                <a:latin typeface="Times New Roman" pitchFamily="18" charset="0"/>
              </a:rPr>
              <a:t>i </a:t>
            </a:r>
            <a:r>
              <a:rPr kumimoji="1" lang="en-US" altLang="zh-CN" sz="2000">
                <a:latin typeface="Times New Roman" pitchFamily="18" charset="0"/>
              </a:rPr>
              <a:t>∶=S</a:t>
            </a:r>
            <a:r>
              <a:rPr kumimoji="1" lang="en-US" altLang="zh-CN" sz="2000" baseline="-25000">
                <a:latin typeface="Times New Roman" pitchFamily="18" charset="0"/>
              </a:rPr>
              <a:t>i</a:t>
            </a:r>
            <a:r>
              <a:rPr kumimoji="1" lang="en-US" altLang="zh-CN" sz="2000">
                <a:latin typeface="Times New Roman" pitchFamily="18" charset="0"/>
              </a:rPr>
              <a:t>+d</a:t>
            </a:r>
            <a:r>
              <a:rPr kumimoji="1" lang="en-US" altLang="zh-CN" sz="2000" baseline="-25000">
                <a:latin typeface="Times New Roman" pitchFamily="18" charset="0"/>
              </a:rPr>
              <a:t>i</a:t>
            </a:r>
            <a:r>
              <a:rPr kumimoji="1" lang="en-US" altLang="zh-CN" sz="2000">
                <a:latin typeface="Times New Roman" pitchFamily="18" charset="0"/>
              </a:rPr>
              <a:t>;</a:t>
            </a:r>
          </a:p>
          <a:p>
            <a:pPr algn="l" eaLnBrk="1" hangingPunct="1">
              <a:lnSpc>
                <a:spcPct val="110000"/>
              </a:lnSpc>
            </a:pPr>
            <a:r>
              <a:rPr kumimoji="1" lang="en-US" altLang="zh-CN" sz="2000">
                <a:latin typeface="Times New Roman" pitchFamily="18" charset="0"/>
              </a:rPr>
              <a:t>         Remove all the process waiting in the queue associated with S</a:t>
            </a:r>
            <a:r>
              <a:rPr kumimoji="1" lang="en-US" altLang="zh-CN" sz="2000" baseline="-25000">
                <a:latin typeface="Times New Roman" pitchFamily="18" charset="0"/>
              </a:rPr>
              <a:t>i</a:t>
            </a:r>
            <a:r>
              <a:rPr kumimoji="1" lang="en-US" altLang="zh-CN" sz="2000">
                <a:latin typeface="Times New Roman" pitchFamily="18" charset="0"/>
              </a:rPr>
              <a:t> into the </a:t>
            </a:r>
          </a:p>
          <a:p>
            <a:pPr algn="l" eaLnBrk="1" hangingPunct="1">
              <a:lnSpc>
                <a:spcPct val="110000"/>
              </a:lnSpc>
            </a:pPr>
            <a:r>
              <a:rPr kumimoji="1" lang="en-US" altLang="zh-CN" sz="2000">
                <a:latin typeface="Times New Roman" pitchFamily="18" charset="0"/>
              </a:rPr>
              <a:t>         ready queue</a:t>
            </a:r>
          </a:p>
          <a:p>
            <a:pPr algn="l" eaLnBrk="1" hangingPunct="1">
              <a:lnSpc>
                <a:spcPct val="110000"/>
              </a:lnSpc>
            </a:pPr>
            <a:r>
              <a:rPr kumimoji="1" lang="en-US" altLang="zh-CN" sz="2000">
                <a:latin typeface="Times New Roman" pitchFamily="18" charset="0"/>
              </a:rPr>
              <a:t>   endfor</a:t>
            </a:r>
          </a:p>
        </p:txBody>
      </p:sp>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kumimoji="1" lang="zh-CN" altLang="en-US" smtClean="0">
                <a:solidFill>
                  <a:schemeClr val="tx1"/>
                </a:solidFill>
                <a:ea typeface="华文彩云" pitchFamily="2" charset="-122"/>
              </a:rPr>
              <a:t>信号量集</a:t>
            </a:r>
          </a:p>
        </p:txBody>
      </p:sp>
      <p:sp>
        <p:nvSpPr>
          <p:cNvPr id="63491" name="Text Box 5"/>
          <p:cNvSpPr>
            <a:spLocks noGrp="1" noChangeArrowheads="1"/>
          </p:cNvSpPr>
          <p:nvPr>
            <p:ph type="body" idx="1"/>
          </p:nvPr>
        </p:nvSpPr>
        <p:spPr>
          <a:xfrm>
            <a:off x="742950" y="1773238"/>
            <a:ext cx="8420100" cy="4876800"/>
          </a:xfrm>
          <a:noFill/>
        </p:spPr>
        <p:txBody>
          <a:bodyPr/>
          <a:lstStyle/>
          <a:p>
            <a:pPr>
              <a:lnSpc>
                <a:spcPct val="120000"/>
              </a:lnSpc>
              <a:buFont typeface="Wingdings" pitchFamily="2" charset="2"/>
              <a:buNone/>
            </a:pPr>
            <a:r>
              <a:rPr kumimoji="1" lang="zh-CN" altLang="en-US" sz="2400" b="1" smtClean="0">
                <a:latin typeface="Times New Roman" pitchFamily="18" charset="0"/>
              </a:rPr>
              <a:t>        一般“信号量集”的几种特殊情况：</a:t>
            </a:r>
          </a:p>
          <a:p>
            <a:pPr>
              <a:lnSpc>
                <a:spcPct val="120000"/>
              </a:lnSpc>
              <a:buFont typeface="Wingdings" pitchFamily="2" charset="2"/>
              <a:buNone/>
            </a:pPr>
            <a:r>
              <a:rPr kumimoji="1" lang="zh-CN" altLang="en-US" sz="2400" b="1" smtClean="0">
                <a:latin typeface="Times New Roman" pitchFamily="18" charset="0"/>
              </a:rPr>
              <a:t>        </a:t>
            </a:r>
            <a:r>
              <a:rPr kumimoji="1" lang="en-US" altLang="zh-CN" sz="2400" b="1" smtClean="0">
                <a:latin typeface="Times New Roman" pitchFamily="18" charset="0"/>
              </a:rPr>
              <a:t>(1) Swait(S, d, d)</a:t>
            </a:r>
            <a:r>
              <a:rPr kumimoji="1" lang="zh-CN" altLang="en-US" sz="2400" b="1" smtClean="0">
                <a:latin typeface="Times New Roman" pitchFamily="18" charset="0"/>
              </a:rPr>
              <a:t>。 此时在信号量集中只有一个信号量</a:t>
            </a:r>
            <a:r>
              <a:rPr kumimoji="1" lang="en-US" altLang="zh-CN" sz="2400" b="1" smtClean="0">
                <a:latin typeface="Times New Roman" pitchFamily="18" charset="0"/>
              </a:rPr>
              <a:t>S</a:t>
            </a:r>
            <a:r>
              <a:rPr kumimoji="1" lang="zh-CN" altLang="en-US" sz="2400" b="1" smtClean="0">
                <a:latin typeface="Times New Roman" pitchFamily="18" charset="0"/>
              </a:rPr>
              <a:t>， 但允许它每次申请</a:t>
            </a:r>
            <a:r>
              <a:rPr kumimoji="1" lang="en-US" altLang="zh-CN" sz="2400" b="1" smtClean="0">
                <a:latin typeface="Times New Roman" pitchFamily="18" charset="0"/>
              </a:rPr>
              <a:t>d</a:t>
            </a:r>
            <a:r>
              <a:rPr kumimoji="1" lang="zh-CN" altLang="en-US" sz="2400" b="1" smtClean="0">
                <a:latin typeface="Times New Roman" pitchFamily="18" charset="0"/>
              </a:rPr>
              <a:t>个资源，当现有资源数少于</a:t>
            </a:r>
            <a:r>
              <a:rPr kumimoji="1" lang="en-US" altLang="zh-CN" sz="2400" b="1" smtClean="0">
                <a:latin typeface="Times New Roman" pitchFamily="18" charset="0"/>
              </a:rPr>
              <a:t>d</a:t>
            </a:r>
            <a:r>
              <a:rPr kumimoji="1" lang="zh-CN" altLang="en-US" sz="2400" b="1" smtClean="0">
                <a:latin typeface="Times New Roman" pitchFamily="18" charset="0"/>
              </a:rPr>
              <a:t>时，不予分配。</a:t>
            </a:r>
          </a:p>
          <a:p>
            <a:pPr>
              <a:lnSpc>
                <a:spcPct val="120000"/>
              </a:lnSpc>
              <a:buFont typeface="Wingdings" pitchFamily="2" charset="2"/>
              <a:buNone/>
            </a:pPr>
            <a:r>
              <a:rPr kumimoji="1" lang="zh-CN" altLang="en-US" sz="2400" b="1" smtClean="0">
                <a:latin typeface="Times New Roman" pitchFamily="18" charset="0"/>
              </a:rPr>
              <a:t>        </a:t>
            </a:r>
            <a:r>
              <a:rPr kumimoji="1" lang="en-US" altLang="zh-CN" sz="2400" b="1" smtClean="0">
                <a:latin typeface="Times New Roman" pitchFamily="18" charset="0"/>
              </a:rPr>
              <a:t>(2) Swait(S, 1, 1)</a:t>
            </a:r>
            <a:r>
              <a:rPr kumimoji="1" lang="zh-CN" altLang="en-US" sz="2400" b="1" smtClean="0">
                <a:latin typeface="Times New Roman" pitchFamily="18" charset="0"/>
              </a:rPr>
              <a:t>。 此时的信号量集已蜕化为一般的记录型信号量</a:t>
            </a:r>
            <a:r>
              <a:rPr kumimoji="1" lang="en-US" altLang="zh-CN" sz="2400" b="1" smtClean="0">
                <a:latin typeface="Times New Roman" pitchFamily="18" charset="0"/>
              </a:rPr>
              <a:t>(S</a:t>
            </a:r>
            <a:r>
              <a:rPr kumimoji="1" lang="zh-CN" altLang="en-US" sz="2400" b="1" smtClean="0">
                <a:latin typeface="Times New Roman" pitchFamily="18" charset="0"/>
              </a:rPr>
              <a:t>＞</a:t>
            </a:r>
            <a:r>
              <a:rPr kumimoji="1" lang="en-US" altLang="zh-CN" sz="2400" b="1" smtClean="0">
                <a:latin typeface="Times New Roman" pitchFamily="18" charset="0"/>
              </a:rPr>
              <a:t>1</a:t>
            </a:r>
            <a:r>
              <a:rPr kumimoji="1" lang="zh-CN" altLang="en-US" sz="2400" b="1" smtClean="0">
                <a:latin typeface="Times New Roman" pitchFamily="18" charset="0"/>
              </a:rPr>
              <a:t>时</a:t>
            </a:r>
            <a:r>
              <a:rPr kumimoji="1" lang="en-US" altLang="zh-CN" sz="2400" b="1" smtClean="0">
                <a:latin typeface="Times New Roman" pitchFamily="18" charset="0"/>
              </a:rPr>
              <a:t>)</a:t>
            </a:r>
            <a:r>
              <a:rPr kumimoji="1" lang="zh-CN" altLang="en-US" sz="2400" b="1" smtClean="0">
                <a:latin typeface="Times New Roman" pitchFamily="18" charset="0"/>
              </a:rPr>
              <a:t>或互斥信号量</a:t>
            </a:r>
            <a:r>
              <a:rPr kumimoji="1" lang="en-US" altLang="zh-CN" sz="2400" b="1" smtClean="0">
                <a:latin typeface="Times New Roman" pitchFamily="18" charset="0"/>
              </a:rPr>
              <a:t>(S=1</a:t>
            </a:r>
            <a:r>
              <a:rPr kumimoji="1" lang="zh-CN" altLang="en-US" sz="2400" b="1" smtClean="0">
                <a:latin typeface="Times New Roman" pitchFamily="18" charset="0"/>
              </a:rPr>
              <a:t>时</a:t>
            </a:r>
            <a:r>
              <a:rPr kumimoji="1" lang="en-US" altLang="zh-CN" sz="2400" b="1" smtClean="0">
                <a:latin typeface="Times New Roman" pitchFamily="18" charset="0"/>
              </a:rPr>
              <a:t>)</a:t>
            </a:r>
            <a:r>
              <a:rPr kumimoji="1" lang="zh-CN" altLang="en-US" sz="2400" b="1" smtClean="0">
                <a:latin typeface="Times New Roman" pitchFamily="18" charset="0"/>
              </a:rPr>
              <a:t>。</a:t>
            </a:r>
          </a:p>
          <a:p>
            <a:pPr>
              <a:lnSpc>
                <a:spcPct val="120000"/>
              </a:lnSpc>
              <a:buFont typeface="Wingdings" pitchFamily="2" charset="2"/>
              <a:buNone/>
            </a:pPr>
            <a:r>
              <a:rPr kumimoji="1" lang="zh-CN" altLang="en-US" sz="2400" b="1" smtClean="0">
                <a:latin typeface="Times New Roman" pitchFamily="18" charset="0"/>
              </a:rPr>
              <a:t>        </a:t>
            </a:r>
            <a:r>
              <a:rPr kumimoji="1" lang="en-US" altLang="zh-CN" sz="2400" b="1" smtClean="0">
                <a:latin typeface="Times New Roman" pitchFamily="18" charset="0"/>
              </a:rPr>
              <a:t>(3) Swait(S, 1, 0)</a:t>
            </a:r>
            <a:r>
              <a:rPr kumimoji="1" lang="zh-CN" altLang="en-US" sz="2400" b="1" smtClean="0">
                <a:latin typeface="Times New Roman" pitchFamily="18" charset="0"/>
              </a:rPr>
              <a:t>。这是一种很特殊且很有用的信号量操作。当</a:t>
            </a:r>
            <a:r>
              <a:rPr kumimoji="1" lang="en-US" altLang="zh-CN" sz="2400" b="1" smtClean="0">
                <a:latin typeface="Times New Roman" pitchFamily="18" charset="0"/>
              </a:rPr>
              <a:t>S≥1</a:t>
            </a:r>
            <a:r>
              <a:rPr kumimoji="1" lang="zh-CN" altLang="en-US" sz="2400" b="1" smtClean="0">
                <a:latin typeface="Times New Roman" pitchFamily="18" charset="0"/>
              </a:rPr>
              <a:t>时，允许多个进程进入某特定区；当</a:t>
            </a:r>
            <a:r>
              <a:rPr kumimoji="1" lang="en-US" altLang="zh-CN" sz="2400" b="1" smtClean="0">
                <a:latin typeface="Times New Roman" pitchFamily="18" charset="0"/>
              </a:rPr>
              <a:t>S</a:t>
            </a:r>
            <a:r>
              <a:rPr kumimoji="1" lang="zh-CN" altLang="en-US" sz="2400" b="1" smtClean="0">
                <a:latin typeface="Times New Roman" pitchFamily="18" charset="0"/>
              </a:rPr>
              <a:t>变为</a:t>
            </a:r>
            <a:r>
              <a:rPr kumimoji="1" lang="en-US" altLang="zh-CN" sz="2400" b="1" smtClean="0">
                <a:latin typeface="Times New Roman" pitchFamily="18" charset="0"/>
              </a:rPr>
              <a:t>0</a:t>
            </a:r>
            <a:r>
              <a:rPr kumimoji="1" lang="zh-CN" altLang="en-US" sz="2400" b="1" smtClean="0">
                <a:latin typeface="Times New Roman" pitchFamily="18" charset="0"/>
              </a:rPr>
              <a:t>后，将阻止任何进程进入特定区。换言之，它相当于一个可控开关。 </a:t>
            </a:r>
          </a:p>
        </p:txBody>
      </p:sp>
    </p:spTree>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kumimoji="1" lang="zh-CN" altLang="en-US" smtClean="0">
                <a:solidFill>
                  <a:schemeClr val="tx1"/>
                </a:solidFill>
                <a:latin typeface="华文彩云" pitchFamily="2" charset="-122"/>
                <a:ea typeface="华文彩云" pitchFamily="2" charset="-122"/>
              </a:rPr>
              <a:t>信号量的应用</a:t>
            </a:r>
            <a:r>
              <a:rPr kumimoji="1" lang="en-US" altLang="zh-CN" smtClean="0">
                <a:solidFill>
                  <a:schemeClr val="tx1"/>
                </a:solidFill>
                <a:latin typeface="华文彩云" pitchFamily="2" charset="-122"/>
                <a:ea typeface="华文彩云" pitchFamily="2" charset="-122"/>
              </a:rPr>
              <a:t>(</a:t>
            </a:r>
            <a:r>
              <a:rPr kumimoji="1" lang="zh-CN" altLang="en-US" smtClean="0">
                <a:solidFill>
                  <a:schemeClr val="tx1"/>
                </a:solidFill>
                <a:latin typeface="华文彩云" pitchFamily="2" charset="-122"/>
                <a:ea typeface="华文彩云" pitchFamily="2" charset="-122"/>
              </a:rPr>
              <a:t>一</a:t>
            </a:r>
            <a:r>
              <a:rPr kumimoji="1" lang="en-US" altLang="zh-CN" smtClean="0">
                <a:solidFill>
                  <a:schemeClr val="tx1"/>
                </a:solidFill>
                <a:latin typeface="华文彩云" pitchFamily="2" charset="-122"/>
                <a:ea typeface="华文彩云" pitchFamily="2" charset="-122"/>
              </a:rPr>
              <a:t>)</a:t>
            </a:r>
            <a:endParaRPr kumimoji="1" lang="zh-CN" altLang="en-US" smtClean="0">
              <a:solidFill>
                <a:schemeClr val="tx1"/>
              </a:solidFill>
              <a:latin typeface="华文彩云" pitchFamily="2" charset="-122"/>
              <a:ea typeface="华文彩云" pitchFamily="2" charset="-122"/>
            </a:endParaRPr>
          </a:p>
        </p:txBody>
      </p:sp>
      <p:sp>
        <p:nvSpPr>
          <p:cNvPr id="64515" name="Rectangle 3"/>
          <p:cNvSpPr>
            <a:spLocks noGrp="1" noChangeArrowheads="1"/>
          </p:cNvSpPr>
          <p:nvPr>
            <p:ph type="body" idx="1"/>
          </p:nvPr>
        </p:nvSpPr>
        <p:spPr>
          <a:xfrm>
            <a:off x="742950" y="2028825"/>
            <a:ext cx="8420100" cy="4495800"/>
          </a:xfrm>
        </p:spPr>
        <p:txBody>
          <a:bodyPr/>
          <a:lstStyle/>
          <a:p>
            <a:r>
              <a:rPr kumimoji="1" lang="zh-CN" altLang="en-US" b="1" dirty="0" smtClean="0"/>
              <a:t>利用信号量实现进程</a:t>
            </a:r>
            <a:r>
              <a:rPr kumimoji="1" lang="zh-CN" altLang="en-US" b="1" dirty="0" smtClean="0">
                <a:solidFill>
                  <a:srgbClr val="00FFFF"/>
                </a:solidFill>
              </a:rPr>
              <a:t>互斥</a:t>
            </a:r>
            <a:r>
              <a:rPr kumimoji="1" lang="zh-CN" altLang="en-US" b="1" dirty="0" smtClean="0"/>
              <a:t> </a:t>
            </a:r>
            <a:endParaRPr lang="zh-CN" altLang="en-US" b="1" dirty="0" smtClean="0"/>
          </a:p>
          <a:p>
            <a:pPr>
              <a:buFont typeface="Wingdings" pitchFamily="2" charset="2"/>
              <a:buNone/>
            </a:pPr>
            <a:r>
              <a:rPr lang="zh-CN" altLang="en-US" b="1" dirty="0" smtClean="0"/>
              <a:t>	</a:t>
            </a:r>
          </a:p>
          <a:p>
            <a:pPr>
              <a:buFont typeface="Wingdings" pitchFamily="2" charset="2"/>
              <a:buNone/>
            </a:pPr>
            <a:r>
              <a:rPr lang="zh-CN" altLang="en-US" b="1" dirty="0" smtClean="0"/>
              <a:t>		</a:t>
            </a:r>
            <a:r>
              <a:rPr lang="zh-CN" altLang="en-US" b="1" dirty="0" smtClean="0">
                <a:latin typeface="宋体" pitchFamily="2" charset="-122"/>
              </a:rPr>
              <a:t>为了使多个进程能互斥的访问某临界资源，只须为该资源设置一</a:t>
            </a:r>
            <a:r>
              <a:rPr lang="zh-CN" altLang="en-US" b="1" dirty="0" smtClean="0">
                <a:solidFill>
                  <a:srgbClr val="FFFF00"/>
                </a:solidFill>
                <a:latin typeface="宋体" pitchFamily="2" charset="-122"/>
              </a:rPr>
              <a:t>互斥信号量</a:t>
            </a:r>
            <a:r>
              <a:rPr lang="zh-CN" altLang="en-US" b="1" dirty="0" smtClean="0">
                <a:latin typeface="宋体" pitchFamily="2" charset="-122"/>
              </a:rPr>
              <a:t>，并设其</a:t>
            </a:r>
            <a:r>
              <a:rPr lang="zh-CN" altLang="en-US" b="1" dirty="0" smtClean="0">
                <a:solidFill>
                  <a:srgbClr val="FFFF00"/>
                </a:solidFill>
                <a:latin typeface="宋体" pitchFamily="2" charset="-122"/>
              </a:rPr>
              <a:t>初始值为</a:t>
            </a:r>
            <a:r>
              <a:rPr lang="en-US" altLang="zh-CN" b="1" dirty="0" smtClean="0">
                <a:solidFill>
                  <a:srgbClr val="FFFF00"/>
                </a:solidFill>
                <a:latin typeface="宋体" pitchFamily="2" charset="-122"/>
              </a:rPr>
              <a:t>1</a:t>
            </a:r>
            <a:r>
              <a:rPr lang="zh-CN" altLang="en-US" b="1" dirty="0" smtClean="0">
                <a:latin typeface="宋体" pitchFamily="2" charset="-122"/>
              </a:rPr>
              <a:t>，然后将各进程访问该资源的临界区置于</a:t>
            </a:r>
            <a:r>
              <a:rPr lang="en-US" altLang="zh-CN" b="1" dirty="0" smtClean="0">
                <a:latin typeface="宋体" pitchFamily="2" charset="-122"/>
              </a:rPr>
              <a:t>wait(</a:t>
            </a:r>
            <a:r>
              <a:rPr lang="en-US" altLang="zh-CN" b="1" dirty="0" err="1" smtClean="0">
                <a:latin typeface="宋体" pitchFamily="2" charset="-122"/>
              </a:rPr>
              <a:t>mutex</a:t>
            </a:r>
            <a:r>
              <a:rPr lang="en-US" altLang="zh-CN" b="1" dirty="0" smtClean="0">
                <a:latin typeface="宋体" pitchFamily="2" charset="-122"/>
              </a:rPr>
              <a:t>)</a:t>
            </a:r>
            <a:r>
              <a:rPr lang="zh-CN" altLang="en-US" b="1" dirty="0" smtClean="0">
                <a:latin typeface="宋体" pitchFamily="2" charset="-122"/>
              </a:rPr>
              <a:t>和</a:t>
            </a:r>
            <a:r>
              <a:rPr lang="en-US" altLang="zh-CN" b="1" dirty="0" smtClean="0">
                <a:latin typeface="宋体" pitchFamily="2" charset="-122"/>
              </a:rPr>
              <a:t>signal(</a:t>
            </a:r>
            <a:r>
              <a:rPr lang="en-US" altLang="zh-CN" b="1" dirty="0" err="1" smtClean="0">
                <a:latin typeface="宋体" pitchFamily="2" charset="-122"/>
              </a:rPr>
              <a:t>mutex</a:t>
            </a:r>
            <a:r>
              <a:rPr lang="en-US" altLang="zh-CN" b="1" dirty="0" smtClean="0">
                <a:latin typeface="宋体" pitchFamily="2" charset="-122"/>
              </a:rPr>
              <a:t>)</a:t>
            </a:r>
            <a:r>
              <a:rPr lang="zh-CN" altLang="en-US" b="1" dirty="0" smtClean="0">
                <a:latin typeface="宋体" pitchFamily="2" charset="-122"/>
              </a:rPr>
              <a:t>操作之间即可</a:t>
            </a:r>
            <a:r>
              <a:rPr lang="zh-CN" altLang="en-US" b="1" dirty="0" smtClean="0"/>
              <a:t>。</a:t>
            </a:r>
          </a:p>
        </p:txBody>
      </p:sp>
      <p:sp>
        <p:nvSpPr>
          <p:cNvPr id="559108" name="AutoShape 4"/>
          <p:cNvSpPr>
            <a:spLocks noChangeArrowheads="1"/>
          </p:cNvSpPr>
          <p:nvPr/>
        </p:nvSpPr>
        <p:spPr bwMode="auto">
          <a:xfrm>
            <a:off x="6305550" y="1341438"/>
            <a:ext cx="3600450" cy="1511300"/>
          </a:xfrm>
          <a:prstGeom prst="wedgeRoundRectCallout">
            <a:avLst>
              <a:gd name="adj1" fmla="val -72796"/>
              <a:gd name="adj2" fmla="val 13972"/>
              <a:gd name="adj3" fmla="val 16667"/>
            </a:avLst>
          </a:prstGeom>
          <a:solidFill>
            <a:srgbClr val="293193"/>
          </a:solidFill>
          <a:ln w="9525">
            <a:solidFill>
              <a:schemeClr val="tx1"/>
            </a:solidFill>
            <a:miter lim="800000"/>
            <a:headEnd/>
            <a:tailEnd/>
          </a:ln>
        </p:spPr>
        <p:txBody>
          <a:bodyPr/>
          <a:lstStyle/>
          <a:p>
            <a:pPr algn="l"/>
            <a:r>
              <a:rPr lang="zh-CN" altLang="en-US" b="1"/>
              <a:t>不允许两个以上共享资源的并发程序同时进入临界区称为互斥。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9108"/>
                                        </p:tgtEl>
                                        <p:attrNameLst>
                                          <p:attrName>style.visibility</p:attrName>
                                        </p:attrNameLst>
                                      </p:cBhvr>
                                      <p:to>
                                        <p:strVal val="visible"/>
                                      </p:to>
                                    </p:set>
                                  </p:childTnLst>
                                  <p:subTnLst>
                                    <p:set>
                                      <p:cBhvr override="childStyle">
                                        <p:cTn dur="1" fill="hold" display="0" masterRel="nextClick" afterEffect="1"/>
                                        <p:tgtEl>
                                          <p:spTgt spid="55910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zh-CN" altLang="en-US" sz="4000" smtClean="0">
                <a:solidFill>
                  <a:srgbClr val="FFFFFF"/>
                </a:solidFill>
                <a:latin typeface="华文彩云" pitchFamily="2" charset="-122"/>
                <a:ea typeface="华文彩云" pitchFamily="2" charset="-122"/>
              </a:rPr>
              <a:t>程序的顺序执行及其特征</a:t>
            </a:r>
            <a:endParaRPr lang="en-US" altLang="zh-CN" sz="4000" smtClean="0">
              <a:solidFill>
                <a:srgbClr val="FFFFFF"/>
              </a:solidFill>
              <a:latin typeface="华文彩云" pitchFamily="2" charset="-122"/>
              <a:ea typeface="华文彩云" pitchFamily="2" charset="-122"/>
              <a:hlinkClick r:id="rId3" action="ppaction://hlinksldjump"/>
            </a:endParaRPr>
          </a:p>
        </p:txBody>
      </p:sp>
      <p:sp>
        <p:nvSpPr>
          <p:cNvPr id="477187" name="Rectangle 3"/>
          <p:cNvSpPr>
            <a:spLocks noGrp="1" noChangeArrowheads="1"/>
          </p:cNvSpPr>
          <p:nvPr>
            <p:ph type="body" idx="1"/>
          </p:nvPr>
        </p:nvSpPr>
        <p:spPr>
          <a:xfrm>
            <a:off x="598488" y="3357563"/>
            <a:ext cx="8747125" cy="647700"/>
          </a:xfrm>
        </p:spPr>
        <p:txBody>
          <a:bodyPr/>
          <a:lstStyle/>
          <a:p>
            <a:pPr algn="just">
              <a:buFont typeface="Wingdings" pitchFamily="2" charset="2"/>
              <a:buNone/>
            </a:pPr>
            <a:r>
              <a:rPr lang="zh-CN" altLang="en-US" sz="2400" b="1" smtClean="0">
                <a:solidFill>
                  <a:srgbClr val="00FFFF"/>
                </a:solidFill>
                <a:latin typeface="宋体" pitchFamily="2" charset="-122"/>
              </a:rPr>
              <a:t>例子</a:t>
            </a:r>
            <a:r>
              <a:rPr lang="en-US" altLang="zh-CN" sz="2400" b="1" smtClean="0">
                <a:solidFill>
                  <a:srgbClr val="00FFFF"/>
                </a:solidFill>
                <a:latin typeface="宋体" pitchFamily="2" charset="-122"/>
              </a:rPr>
              <a:t>1</a:t>
            </a:r>
            <a:r>
              <a:rPr lang="zh-CN" altLang="en-US" sz="2400" b="1" smtClean="0">
                <a:solidFill>
                  <a:srgbClr val="00FFFF"/>
                </a:solidFill>
                <a:latin typeface="宋体" pitchFamily="2" charset="-122"/>
              </a:rPr>
              <a:t>：输入、计算、打印三个程序段的顺序执行。</a:t>
            </a:r>
          </a:p>
        </p:txBody>
      </p:sp>
      <p:grpSp>
        <p:nvGrpSpPr>
          <p:cNvPr id="2053" name="Group 4"/>
          <p:cNvGrpSpPr>
            <a:grpSpLocks/>
          </p:cNvGrpSpPr>
          <p:nvPr/>
        </p:nvGrpSpPr>
        <p:grpSpPr bwMode="auto">
          <a:xfrm>
            <a:off x="742950" y="1600200"/>
            <a:ext cx="8420100" cy="0"/>
            <a:chOff x="432" y="1056"/>
            <a:chExt cx="4896" cy="0"/>
          </a:xfrm>
        </p:grpSpPr>
        <p:sp>
          <p:nvSpPr>
            <p:cNvPr id="2066" name="Line 5"/>
            <p:cNvSpPr>
              <a:spLocks noChangeShapeType="1"/>
            </p:cNvSpPr>
            <p:nvPr/>
          </p:nvSpPr>
          <p:spPr bwMode="auto">
            <a:xfrm>
              <a:off x="5040" y="1056"/>
              <a:ext cx="288" cy="0"/>
            </a:xfrm>
            <a:prstGeom prst="line">
              <a:avLst/>
            </a:prstGeom>
            <a:noFill/>
            <a:ln w="9525">
              <a:solidFill>
                <a:srgbClr val="FFFFFF"/>
              </a:solidFill>
              <a:round/>
              <a:headEnd/>
              <a:tailEnd/>
            </a:ln>
          </p:spPr>
          <p:txBody>
            <a:bodyPr wrap="none" anchor="ctr"/>
            <a:lstStyle/>
            <a:p>
              <a:endParaRPr lang="zh-CN" altLang="en-US"/>
            </a:p>
          </p:txBody>
        </p:sp>
        <p:sp>
          <p:nvSpPr>
            <p:cNvPr id="2067" name="Line 6"/>
            <p:cNvSpPr>
              <a:spLocks noChangeShapeType="1"/>
            </p:cNvSpPr>
            <p:nvPr/>
          </p:nvSpPr>
          <p:spPr bwMode="auto">
            <a:xfrm>
              <a:off x="4464" y="1056"/>
              <a:ext cx="576" cy="0"/>
            </a:xfrm>
            <a:prstGeom prst="line">
              <a:avLst/>
            </a:prstGeom>
            <a:noFill/>
            <a:ln w="9525">
              <a:solidFill>
                <a:srgbClr val="FFFFFF"/>
              </a:solidFill>
              <a:round/>
              <a:headEnd/>
              <a:tailEnd/>
            </a:ln>
          </p:spPr>
          <p:txBody>
            <a:bodyPr wrap="none" anchor="ctr"/>
            <a:lstStyle/>
            <a:p>
              <a:endParaRPr lang="zh-CN" altLang="en-US"/>
            </a:p>
          </p:txBody>
        </p:sp>
        <p:sp>
          <p:nvSpPr>
            <p:cNvPr id="2068" name="Line 7"/>
            <p:cNvSpPr>
              <a:spLocks noChangeShapeType="1"/>
            </p:cNvSpPr>
            <p:nvPr/>
          </p:nvSpPr>
          <p:spPr bwMode="auto">
            <a:xfrm>
              <a:off x="3888" y="1056"/>
              <a:ext cx="576" cy="0"/>
            </a:xfrm>
            <a:prstGeom prst="line">
              <a:avLst/>
            </a:prstGeom>
            <a:noFill/>
            <a:ln w="9525">
              <a:solidFill>
                <a:srgbClr val="FFFFFF"/>
              </a:solidFill>
              <a:round/>
              <a:headEnd/>
              <a:tailEnd/>
            </a:ln>
          </p:spPr>
          <p:txBody>
            <a:bodyPr wrap="none" anchor="ctr"/>
            <a:lstStyle/>
            <a:p>
              <a:endParaRPr lang="zh-CN" altLang="en-US"/>
            </a:p>
          </p:txBody>
        </p:sp>
        <p:sp>
          <p:nvSpPr>
            <p:cNvPr id="2069" name="Line 8"/>
            <p:cNvSpPr>
              <a:spLocks noChangeShapeType="1"/>
            </p:cNvSpPr>
            <p:nvPr/>
          </p:nvSpPr>
          <p:spPr bwMode="auto">
            <a:xfrm>
              <a:off x="3312" y="1056"/>
              <a:ext cx="576" cy="0"/>
            </a:xfrm>
            <a:prstGeom prst="line">
              <a:avLst/>
            </a:prstGeom>
            <a:noFill/>
            <a:ln w="9525">
              <a:solidFill>
                <a:srgbClr val="FFFFCC"/>
              </a:solidFill>
              <a:round/>
              <a:headEnd/>
              <a:tailEnd/>
            </a:ln>
          </p:spPr>
          <p:txBody>
            <a:bodyPr wrap="none" anchor="ctr"/>
            <a:lstStyle/>
            <a:p>
              <a:endParaRPr lang="zh-CN" altLang="en-US"/>
            </a:p>
          </p:txBody>
        </p:sp>
        <p:sp>
          <p:nvSpPr>
            <p:cNvPr id="2070" name="Line 9"/>
            <p:cNvSpPr>
              <a:spLocks noChangeShapeType="1"/>
            </p:cNvSpPr>
            <p:nvPr/>
          </p:nvSpPr>
          <p:spPr bwMode="auto">
            <a:xfrm>
              <a:off x="2736" y="1056"/>
              <a:ext cx="576" cy="0"/>
            </a:xfrm>
            <a:prstGeom prst="line">
              <a:avLst/>
            </a:prstGeom>
            <a:noFill/>
            <a:ln w="9525">
              <a:solidFill>
                <a:srgbClr val="FFFFCC"/>
              </a:solidFill>
              <a:round/>
              <a:headEnd/>
              <a:tailEnd/>
            </a:ln>
          </p:spPr>
          <p:txBody>
            <a:bodyPr wrap="none" anchor="ctr"/>
            <a:lstStyle/>
            <a:p>
              <a:endParaRPr lang="zh-CN" altLang="en-US"/>
            </a:p>
          </p:txBody>
        </p:sp>
        <p:sp>
          <p:nvSpPr>
            <p:cNvPr id="2071" name="Line 10"/>
            <p:cNvSpPr>
              <a:spLocks noChangeShapeType="1"/>
            </p:cNvSpPr>
            <p:nvPr/>
          </p:nvSpPr>
          <p:spPr bwMode="auto">
            <a:xfrm>
              <a:off x="2160" y="1056"/>
              <a:ext cx="576" cy="0"/>
            </a:xfrm>
            <a:prstGeom prst="line">
              <a:avLst/>
            </a:prstGeom>
            <a:noFill/>
            <a:ln w="9525">
              <a:solidFill>
                <a:srgbClr val="FFFFCC"/>
              </a:solidFill>
              <a:round/>
              <a:headEnd/>
              <a:tailEnd/>
            </a:ln>
          </p:spPr>
          <p:txBody>
            <a:bodyPr wrap="none" anchor="ctr"/>
            <a:lstStyle/>
            <a:p>
              <a:endParaRPr lang="zh-CN" altLang="en-US"/>
            </a:p>
          </p:txBody>
        </p:sp>
        <p:sp>
          <p:nvSpPr>
            <p:cNvPr id="2072" name="Line 11"/>
            <p:cNvSpPr>
              <a:spLocks noChangeShapeType="1"/>
            </p:cNvSpPr>
            <p:nvPr/>
          </p:nvSpPr>
          <p:spPr bwMode="auto">
            <a:xfrm>
              <a:off x="1776" y="1056"/>
              <a:ext cx="480" cy="0"/>
            </a:xfrm>
            <a:prstGeom prst="line">
              <a:avLst/>
            </a:prstGeom>
            <a:noFill/>
            <a:ln w="9525">
              <a:solidFill>
                <a:srgbClr val="FFFF99"/>
              </a:solidFill>
              <a:round/>
              <a:headEnd/>
              <a:tailEnd/>
            </a:ln>
          </p:spPr>
          <p:txBody>
            <a:bodyPr wrap="none" anchor="ctr"/>
            <a:lstStyle/>
            <a:p>
              <a:endParaRPr lang="zh-CN" altLang="en-US"/>
            </a:p>
          </p:txBody>
        </p:sp>
        <p:sp>
          <p:nvSpPr>
            <p:cNvPr id="2073" name="Line 12"/>
            <p:cNvSpPr>
              <a:spLocks noChangeShapeType="1"/>
            </p:cNvSpPr>
            <p:nvPr/>
          </p:nvSpPr>
          <p:spPr bwMode="auto">
            <a:xfrm>
              <a:off x="1488" y="1056"/>
              <a:ext cx="480" cy="0"/>
            </a:xfrm>
            <a:prstGeom prst="line">
              <a:avLst/>
            </a:prstGeom>
            <a:noFill/>
            <a:ln w="9525">
              <a:solidFill>
                <a:srgbClr val="FFFF99"/>
              </a:solidFill>
              <a:round/>
              <a:headEnd/>
              <a:tailEnd/>
            </a:ln>
          </p:spPr>
          <p:txBody>
            <a:bodyPr wrap="none" anchor="ctr"/>
            <a:lstStyle/>
            <a:p>
              <a:endParaRPr lang="zh-CN" altLang="en-US"/>
            </a:p>
          </p:txBody>
        </p:sp>
        <p:sp>
          <p:nvSpPr>
            <p:cNvPr id="2074" name="Line 13"/>
            <p:cNvSpPr>
              <a:spLocks noChangeShapeType="1"/>
            </p:cNvSpPr>
            <p:nvPr/>
          </p:nvSpPr>
          <p:spPr bwMode="auto">
            <a:xfrm>
              <a:off x="1200" y="1056"/>
              <a:ext cx="480" cy="0"/>
            </a:xfrm>
            <a:prstGeom prst="line">
              <a:avLst/>
            </a:prstGeom>
            <a:noFill/>
            <a:ln w="9525">
              <a:solidFill>
                <a:srgbClr val="FFFF99"/>
              </a:solidFill>
              <a:round/>
              <a:headEnd/>
              <a:tailEnd/>
            </a:ln>
          </p:spPr>
          <p:txBody>
            <a:bodyPr wrap="none" anchor="ctr"/>
            <a:lstStyle/>
            <a:p>
              <a:endParaRPr lang="zh-CN" altLang="en-US"/>
            </a:p>
          </p:txBody>
        </p:sp>
        <p:sp>
          <p:nvSpPr>
            <p:cNvPr id="2075" name="Line 14"/>
            <p:cNvSpPr>
              <a:spLocks noChangeShapeType="1"/>
            </p:cNvSpPr>
            <p:nvPr/>
          </p:nvSpPr>
          <p:spPr bwMode="auto">
            <a:xfrm>
              <a:off x="912" y="1056"/>
              <a:ext cx="480" cy="0"/>
            </a:xfrm>
            <a:prstGeom prst="line">
              <a:avLst/>
            </a:prstGeom>
            <a:noFill/>
            <a:ln w="9525">
              <a:solidFill>
                <a:srgbClr val="FFFF99"/>
              </a:solidFill>
              <a:round/>
              <a:headEnd/>
              <a:tailEnd/>
            </a:ln>
          </p:spPr>
          <p:txBody>
            <a:bodyPr wrap="none" anchor="ctr"/>
            <a:lstStyle/>
            <a:p>
              <a:endParaRPr lang="zh-CN" altLang="en-US"/>
            </a:p>
          </p:txBody>
        </p:sp>
        <p:sp>
          <p:nvSpPr>
            <p:cNvPr id="2076" name="Line 15"/>
            <p:cNvSpPr>
              <a:spLocks noChangeShapeType="1"/>
            </p:cNvSpPr>
            <p:nvPr/>
          </p:nvSpPr>
          <p:spPr bwMode="auto">
            <a:xfrm>
              <a:off x="624" y="1056"/>
              <a:ext cx="480" cy="0"/>
            </a:xfrm>
            <a:prstGeom prst="line">
              <a:avLst/>
            </a:prstGeom>
            <a:noFill/>
            <a:ln w="9525">
              <a:solidFill>
                <a:srgbClr val="FFFF66"/>
              </a:solidFill>
              <a:round/>
              <a:headEnd/>
              <a:tailEnd/>
            </a:ln>
          </p:spPr>
          <p:txBody>
            <a:bodyPr wrap="none" anchor="ctr"/>
            <a:lstStyle/>
            <a:p>
              <a:endParaRPr lang="zh-CN" altLang="en-US"/>
            </a:p>
          </p:txBody>
        </p:sp>
        <p:sp>
          <p:nvSpPr>
            <p:cNvPr id="2077" name="Line 16"/>
            <p:cNvSpPr>
              <a:spLocks noChangeShapeType="1"/>
            </p:cNvSpPr>
            <p:nvPr/>
          </p:nvSpPr>
          <p:spPr bwMode="auto">
            <a:xfrm>
              <a:off x="432" y="1056"/>
              <a:ext cx="384" cy="0"/>
            </a:xfrm>
            <a:prstGeom prst="line">
              <a:avLst/>
            </a:prstGeom>
            <a:noFill/>
            <a:ln w="9525">
              <a:solidFill>
                <a:srgbClr val="FFFF66"/>
              </a:solidFill>
              <a:round/>
              <a:headEnd/>
              <a:tailEnd/>
            </a:ln>
          </p:spPr>
          <p:txBody>
            <a:bodyPr wrap="none" anchor="ctr"/>
            <a:lstStyle/>
            <a:p>
              <a:endParaRPr lang="zh-CN" altLang="en-US"/>
            </a:p>
          </p:txBody>
        </p:sp>
      </p:grpSp>
      <p:sp>
        <p:nvSpPr>
          <p:cNvPr id="477201" name="Text Box 17"/>
          <p:cNvSpPr txBox="1">
            <a:spLocks noChangeArrowheads="1"/>
          </p:cNvSpPr>
          <p:nvPr/>
        </p:nvSpPr>
        <p:spPr bwMode="auto">
          <a:xfrm>
            <a:off x="2576513" y="5681663"/>
            <a:ext cx="4752975" cy="700087"/>
          </a:xfrm>
          <a:prstGeom prst="rect">
            <a:avLst/>
          </a:prstGeom>
          <a:noFill/>
          <a:ln w="9525">
            <a:noFill/>
            <a:miter lim="800000"/>
            <a:headEnd/>
            <a:tailEnd/>
          </a:ln>
        </p:spPr>
        <p:txBody>
          <a:bodyPr/>
          <a:lstStyle/>
          <a:p>
            <a:r>
              <a:rPr lang="zh-CN" altLang="en-US">
                <a:latin typeface="宋体" pitchFamily="2" charset="-122"/>
              </a:rPr>
              <a:t>图</a:t>
            </a:r>
            <a:r>
              <a:rPr lang="en-US" altLang="zh-CN">
                <a:latin typeface="宋体" pitchFamily="2" charset="-122"/>
              </a:rPr>
              <a:t>2-2 </a:t>
            </a:r>
            <a:r>
              <a:rPr lang="zh-CN" altLang="en-US">
                <a:latin typeface="宋体" pitchFamily="2" charset="-122"/>
              </a:rPr>
              <a:t>程序顺序执行的前趋图</a:t>
            </a:r>
            <a:endParaRPr lang="zh-CN" altLang="en-US">
              <a:latin typeface="Times New Roman" pitchFamily="18" charset="0"/>
            </a:endParaRPr>
          </a:p>
        </p:txBody>
      </p:sp>
      <p:grpSp>
        <p:nvGrpSpPr>
          <p:cNvPr id="3" name="Group 18"/>
          <p:cNvGrpSpPr>
            <a:grpSpLocks/>
          </p:cNvGrpSpPr>
          <p:nvPr/>
        </p:nvGrpSpPr>
        <p:grpSpPr bwMode="auto">
          <a:xfrm>
            <a:off x="704850" y="4106863"/>
            <a:ext cx="8229600" cy="1482725"/>
            <a:chOff x="535" y="1933"/>
            <a:chExt cx="5184" cy="934"/>
          </a:xfrm>
        </p:grpSpPr>
        <p:graphicFrame>
          <p:nvGraphicFramePr>
            <p:cNvPr id="2050" name="Object 19"/>
            <p:cNvGraphicFramePr>
              <a:graphicFrameLocks noChangeAspect="1"/>
            </p:cNvGraphicFramePr>
            <p:nvPr/>
          </p:nvGraphicFramePr>
          <p:xfrm>
            <a:off x="535" y="2046"/>
            <a:ext cx="5184" cy="821"/>
          </p:xfrm>
          <a:graphic>
            <a:graphicData uri="http://schemas.openxmlformats.org/presentationml/2006/ole">
              <mc:AlternateContent xmlns:mc="http://schemas.openxmlformats.org/markup-compatibility/2006">
                <mc:Choice xmlns:v="urn:schemas-microsoft-com:vml" Requires="v">
                  <p:oleObj spid="_x0000_s2052" r:id="rId4" imgW="9742857" imgH="1438095" progId="">
                    <p:embed/>
                  </p:oleObj>
                </mc:Choice>
                <mc:Fallback>
                  <p:oleObj r:id="rId4" imgW="9742857" imgH="1438095" progId="">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 y="2046"/>
                          <a:ext cx="5184" cy="8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Text Box 20"/>
            <p:cNvSpPr txBox="1">
              <a:spLocks noChangeArrowheads="1"/>
            </p:cNvSpPr>
            <p:nvPr/>
          </p:nvSpPr>
          <p:spPr bwMode="auto">
            <a:xfrm>
              <a:off x="656" y="2477"/>
              <a:ext cx="162" cy="286"/>
            </a:xfrm>
            <a:prstGeom prst="rect">
              <a:avLst/>
            </a:prstGeom>
            <a:solidFill>
              <a:srgbClr val="FFFFFF"/>
            </a:solidFill>
            <a:ln w="9525">
              <a:noFill/>
              <a:miter lim="800000"/>
              <a:headEnd/>
              <a:tailEnd/>
            </a:ln>
          </p:spPr>
          <p:txBody>
            <a:bodyPr lIns="0" tIns="0" rIns="0" bIns="0"/>
            <a:lstStyle/>
            <a:p>
              <a:pPr algn="just"/>
              <a:r>
                <a:rPr lang="en-US" altLang="zh-CN" sz="2000" b="1" i="1">
                  <a:solidFill>
                    <a:schemeClr val="bg1"/>
                  </a:solidFill>
                  <a:latin typeface="Times New Roman" pitchFamily="18" charset="0"/>
                </a:rPr>
                <a:t>I</a:t>
              </a:r>
              <a:r>
                <a:rPr lang="en-US" altLang="zh-CN" sz="2000" b="1" baseline="-25000">
                  <a:solidFill>
                    <a:schemeClr val="bg1"/>
                  </a:solidFill>
                  <a:latin typeface="Times New Roman" pitchFamily="18" charset="0"/>
                </a:rPr>
                <a:t>1</a:t>
              </a:r>
              <a:endParaRPr lang="en-US" altLang="zh-CN" sz="2000" b="1" i="1">
                <a:solidFill>
                  <a:schemeClr val="bg1"/>
                </a:solidFill>
                <a:latin typeface="Times New Roman" pitchFamily="18" charset="0"/>
              </a:endParaRPr>
            </a:p>
          </p:txBody>
        </p:sp>
        <p:sp>
          <p:nvSpPr>
            <p:cNvPr id="2059" name="Text Box 21"/>
            <p:cNvSpPr txBox="1">
              <a:spLocks noChangeArrowheads="1"/>
            </p:cNvSpPr>
            <p:nvPr/>
          </p:nvSpPr>
          <p:spPr bwMode="auto">
            <a:xfrm>
              <a:off x="1501" y="2465"/>
              <a:ext cx="162" cy="286"/>
            </a:xfrm>
            <a:prstGeom prst="rect">
              <a:avLst/>
            </a:prstGeom>
            <a:solidFill>
              <a:srgbClr val="FFFFFF"/>
            </a:solidFill>
            <a:ln w="9525">
              <a:noFill/>
              <a:miter lim="800000"/>
              <a:headEnd/>
              <a:tailEnd/>
            </a:ln>
          </p:spPr>
          <p:txBody>
            <a:bodyPr lIns="0" tIns="0" rIns="0" bIns="0"/>
            <a:lstStyle/>
            <a:p>
              <a:pPr algn="just"/>
              <a:r>
                <a:rPr lang="en-US" altLang="zh-CN" sz="2000" b="1" i="1">
                  <a:solidFill>
                    <a:schemeClr val="bg1"/>
                  </a:solidFill>
                  <a:latin typeface="Times New Roman" pitchFamily="18" charset="0"/>
                </a:rPr>
                <a:t>C</a:t>
              </a:r>
              <a:r>
                <a:rPr lang="en-US" altLang="zh-CN" sz="2000" b="1" baseline="-25000">
                  <a:solidFill>
                    <a:schemeClr val="bg1"/>
                  </a:solidFill>
                  <a:latin typeface="Times New Roman" pitchFamily="18" charset="0"/>
                </a:rPr>
                <a:t>1</a:t>
              </a:r>
              <a:endParaRPr lang="en-US" altLang="zh-CN" sz="2000" b="1" i="1">
                <a:solidFill>
                  <a:schemeClr val="bg1"/>
                </a:solidFill>
                <a:latin typeface="Times New Roman" pitchFamily="18" charset="0"/>
              </a:endParaRPr>
            </a:p>
          </p:txBody>
        </p:sp>
        <p:sp>
          <p:nvSpPr>
            <p:cNvPr id="2060" name="Text Box 22"/>
            <p:cNvSpPr txBox="1">
              <a:spLocks noChangeArrowheads="1"/>
            </p:cNvSpPr>
            <p:nvPr/>
          </p:nvSpPr>
          <p:spPr bwMode="auto">
            <a:xfrm>
              <a:off x="2327" y="2465"/>
              <a:ext cx="197" cy="275"/>
            </a:xfrm>
            <a:prstGeom prst="rect">
              <a:avLst/>
            </a:prstGeom>
            <a:solidFill>
              <a:srgbClr val="FFFFFF"/>
            </a:solidFill>
            <a:ln w="9525">
              <a:noFill/>
              <a:miter lim="800000"/>
              <a:headEnd/>
              <a:tailEnd/>
            </a:ln>
          </p:spPr>
          <p:txBody>
            <a:bodyPr lIns="0" tIns="0" rIns="0" bIns="0"/>
            <a:lstStyle/>
            <a:p>
              <a:pPr algn="just"/>
              <a:r>
                <a:rPr lang="en-US" altLang="zh-CN" sz="2000" b="1" i="1">
                  <a:solidFill>
                    <a:schemeClr val="bg1"/>
                  </a:solidFill>
                  <a:latin typeface="Times New Roman" pitchFamily="18" charset="0"/>
                </a:rPr>
                <a:t>P</a:t>
              </a:r>
              <a:r>
                <a:rPr lang="en-US" altLang="zh-CN" sz="2000" b="1" baseline="-25000">
                  <a:solidFill>
                    <a:schemeClr val="bg1"/>
                  </a:solidFill>
                  <a:latin typeface="Times New Roman" pitchFamily="18" charset="0"/>
                </a:rPr>
                <a:t>1</a:t>
              </a:r>
              <a:endParaRPr lang="en-US" altLang="zh-CN" sz="2000" b="1" i="1">
                <a:solidFill>
                  <a:schemeClr val="bg1"/>
                </a:solidFill>
                <a:latin typeface="Times New Roman" pitchFamily="18" charset="0"/>
              </a:endParaRPr>
            </a:p>
          </p:txBody>
        </p:sp>
        <p:sp>
          <p:nvSpPr>
            <p:cNvPr id="2061" name="Text Box 23"/>
            <p:cNvSpPr txBox="1">
              <a:spLocks noChangeArrowheads="1"/>
            </p:cNvSpPr>
            <p:nvPr/>
          </p:nvSpPr>
          <p:spPr bwMode="auto">
            <a:xfrm>
              <a:off x="3206" y="2465"/>
              <a:ext cx="162" cy="275"/>
            </a:xfrm>
            <a:prstGeom prst="rect">
              <a:avLst/>
            </a:prstGeom>
            <a:solidFill>
              <a:srgbClr val="FFFFFF"/>
            </a:solidFill>
            <a:ln w="9525">
              <a:noFill/>
              <a:miter lim="800000"/>
              <a:headEnd/>
              <a:tailEnd/>
            </a:ln>
          </p:spPr>
          <p:txBody>
            <a:bodyPr lIns="0" tIns="0" rIns="0" bIns="0"/>
            <a:lstStyle/>
            <a:p>
              <a:pPr algn="just"/>
              <a:r>
                <a:rPr lang="en-US" altLang="zh-CN" sz="2000" b="1" i="1">
                  <a:solidFill>
                    <a:schemeClr val="bg1"/>
                  </a:solidFill>
                  <a:latin typeface="Times New Roman" pitchFamily="18" charset="0"/>
                </a:rPr>
                <a:t>I</a:t>
              </a:r>
              <a:r>
                <a:rPr lang="en-US" altLang="zh-CN" sz="2000" b="1" baseline="-25000">
                  <a:solidFill>
                    <a:schemeClr val="bg1"/>
                  </a:solidFill>
                  <a:latin typeface="Times New Roman" pitchFamily="18" charset="0"/>
                </a:rPr>
                <a:t>2</a:t>
              </a:r>
              <a:endParaRPr lang="en-US" altLang="zh-CN" sz="2000" b="1" i="1">
                <a:solidFill>
                  <a:schemeClr val="bg1"/>
                </a:solidFill>
                <a:latin typeface="Times New Roman" pitchFamily="18" charset="0"/>
              </a:endParaRPr>
            </a:p>
          </p:txBody>
        </p:sp>
        <p:sp>
          <p:nvSpPr>
            <p:cNvPr id="2062" name="Text Box 24"/>
            <p:cNvSpPr txBox="1">
              <a:spLocks noChangeArrowheads="1"/>
            </p:cNvSpPr>
            <p:nvPr/>
          </p:nvSpPr>
          <p:spPr bwMode="auto">
            <a:xfrm>
              <a:off x="3960" y="2465"/>
              <a:ext cx="198" cy="275"/>
            </a:xfrm>
            <a:prstGeom prst="rect">
              <a:avLst/>
            </a:prstGeom>
            <a:solidFill>
              <a:srgbClr val="FFFFFF"/>
            </a:solidFill>
            <a:ln w="9525">
              <a:noFill/>
              <a:miter lim="800000"/>
              <a:headEnd/>
              <a:tailEnd/>
            </a:ln>
          </p:spPr>
          <p:txBody>
            <a:bodyPr lIns="0" tIns="0" rIns="0" bIns="0"/>
            <a:lstStyle/>
            <a:p>
              <a:pPr algn="just"/>
              <a:r>
                <a:rPr lang="en-US" altLang="zh-CN" sz="2000" b="1" i="1">
                  <a:solidFill>
                    <a:schemeClr val="bg1"/>
                  </a:solidFill>
                  <a:latin typeface="Times New Roman" pitchFamily="18" charset="0"/>
                </a:rPr>
                <a:t>C</a:t>
              </a:r>
              <a:r>
                <a:rPr lang="en-US" altLang="zh-CN" sz="2000" b="1" baseline="-25000">
                  <a:solidFill>
                    <a:schemeClr val="bg1"/>
                  </a:solidFill>
                  <a:latin typeface="Times New Roman" pitchFamily="18" charset="0"/>
                </a:rPr>
                <a:t>2</a:t>
              </a:r>
              <a:endParaRPr lang="en-US" altLang="zh-CN" sz="2000" b="1" i="1">
                <a:solidFill>
                  <a:schemeClr val="bg1"/>
                </a:solidFill>
                <a:latin typeface="Times New Roman" pitchFamily="18" charset="0"/>
              </a:endParaRPr>
            </a:p>
          </p:txBody>
        </p:sp>
        <p:sp>
          <p:nvSpPr>
            <p:cNvPr id="2063" name="Text Box 25"/>
            <p:cNvSpPr txBox="1">
              <a:spLocks noChangeArrowheads="1"/>
            </p:cNvSpPr>
            <p:nvPr/>
          </p:nvSpPr>
          <p:spPr bwMode="auto">
            <a:xfrm>
              <a:off x="4804" y="2484"/>
              <a:ext cx="197" cy="256"/>
            </a:xfrm>
            <a:prstGeom prst="rect">
              <a:avLst/>
            </a:prstGeom>
            <a:solidFill>
              <a:srgbClr val="FFFFFF"/>
            </a:solidFill>
            <a:ln w="9525">
              <a:noFill/>
              <a:miter lim="800000"/>
              <a:headEnd/>
              <a:tailEnd/>
            </a:ln>
          </p:spPr>
          <p:txBody>
            <a:bodyPr lIns="0" tIns="0" rIns="0" bIns="0"/>
            <a:lstStyle/>
            <a:p>
              <a:pPr algn="just"/>
              <a:r>
                <a:rPr lang="en-US" altLang="zh-CN" sz="2000" b="1" i="1">
                  <a:solidFill>
                    <a:schemeClr val="bg1"/>
                  </a:solidFill>
                  <a:latin typeface="Times New Roman" pitchFamily="18" charset="0"/>
                </a:rPr>
                <a:t>P</a:t>
              </a:r>
              <a:r>
                <a:rPr lang="en-US" altLang="zh-CN" sz="2000" b="1" baseline="-25000">
                  <a:solidFill>
                    <a:schemeClr val="bg1"/>
                  </a:solidFill>
                  <a:latin typeface="Times New Roman" pitchFamily="18" charset="0"/>
                </a:rPr>
                <a:t>2</a:t>
              </a:r>
              <a:endParaRPr lang="en-US" altLang="zh-CN" sz="2000" b="1" i="1">
                <a:solidFill>
                  <a:schemeClr val="bg1"/>
                </a:solidFill>
                <a:latin typeface="Times New Roman" pitchFamily="18" charset="0"/>
              </a:endParaRPr>
            </a:p>
          </p:txBody>
        </p:sp>
        <p:sp>
          <p:nvSpPr>
            <p:cNvPr id="2064" name="Text Box 26"/>
            <p:cNvSpPr txBox="1">
              <a:spLocks noChangeArrowheads="1"/>
            </p:cNvSpPr>
            <p:nvPr/>
          </p:nvSpPr>
          <p:spPr bwMode="auto">
            <a:xfrm>
              <a:off x="1322" y="1933"/>
              <a:ext cx="754" cy="349"/>
            </a:xfrm>
            <a:prstGeom prst="rect">
              <a:avLst/>
            </a:prstGeom>
            <a:solidFill>
              <a:srgbClr val="FFFFFF"/>
            </a:solidFill>
            <a:ln w="9525">
              <a:noFill/>
              <a:miter lim="800000"/>
              <a:headEnd/>
              <a:tailEnd/>
            </a:ln>
          </p:spPr>
          <p:txBody>
            <a:bodyPr/>
            <a:lstStyle/>
            <a:p>
              <a:pPr algn="l"/>
              <a:r>
                <a:rPr lang="zh-CN" altLang="en-US" sz="2000">
                  <a:solidFill>
                    <a:schemeClr val="bg1"/>
                  </a:solidFill>
                  <a:latin typeface="宋体" pitchFamily="2" charset="-122"/>
                </a:rPr>
                <a:t>作业1</a:t>
              </a:r>
            </a:p>
            <a:p>
              <a:pPr algn="l"/>
              <a:endParaRPr lang="zh-CN" altLang="en-US" sz="2000">
                <a:solidFill>
                  <a:schemeClr val="bg1"/>
                </a:solidFill>
                <a:latin typeface="Times New Roman" pitchFamily="18" charset="0"/>
              </a:endParaRPr>
            </a:p>
          </p:txBody>
        </p:sp>
        <p:sp>
          <p:nvSpPr>
            <p:cNvPr id="2065" name="Text Box 27"/>
            <p:cNvSpPr txBox="1">
              <a:spLocks noChangeArrowheads="1"/>
            </p:cNvSpPr>
            <p:nvPr/>
          </p:nvSpPr>
          <p:spPr bwMode="auto">
            <a:xfrm>
              <a:off x="3642" y="1970"/>
              <a:ext cx="753" cy="348"/>
            </a:xfrm>
            <a:prstGeom prst="rect">
              <a:avLst/>
            </a:prstGeom>
            <a:solidFill>
              <a:srgbClr val="FFFFFF"/>
            </a:solidFill>
            <a:ln w="9525">
              <a:noFill/>
              <a:miter lim="800000"/>
              <a:headEnd/>
              <a:tailEnd/>
            </a:ln>
          </p:spPr>
          <p:txBody>
            <a:bodyPr/>
            <a:lstStyle/>
            <a:p>
              <a:pPr algn="l"/>
              <a:r>
                <a:rPr lang="zh-CN" altLang="en-US" sz="2000">
                  <a:solidFill>
                    <a:schemeClr val="bg1"/>
                  </a:solidFill>
                  <a:latin typeface="宋体" pitchFamily="2" charset="-122"/>
                </a:rPr>
                <a:t>作业2</a:t>
              </a:r>
            </a:p>
            <a:p>
              <a:pPr algn="l"/>
              <a:endParaRPr lang="zh-CN" altLang="en-US" sz="2000">
                <a:solidFill>
                  <a:schemeClr val="bg1"/>
                </a:solidFill>
                <a:latin typeface="Times New Roman" pitchFamily="18" charset="0"/>
              </a:endParaRPr>
            </a:p>
          </p:txBody>
        </p:sp>
      </p:grpSp>
      <p:sp>
        <p:nvSpPr>
          <p:cNvPr id="477212" name="Text Box 28"/>
          <p:cNvSpPr txBox="1">
            <a:spLocks noChangeArrowheads="1"/>
          </p:cNvSpPr>
          <p:nvPr/>
        </p:nvSpPr>
        <p:spPr bwMode="auto">
          <a:xfrm>
            <a:off x="468313" y="6356350"/>
            <a:ext cx="8621712" cy="461963"/>
          </a:xfrm>
          <a:prstGeom prst="rect">
            <a:avLst/>
          </a:prstGeom>
          <a:noFill/>
          <a:ln w="9525">
            <a:noFill/>
            <a:miter lim="800000"/>
            <a:headEnd/>
            <a:tailEnd/>
          </a:ln>
        </p:spPr>
        <p:txBody>
          <a:bodyPr wrap="none">
            <a:spAutoFit/>
          </a:bodyPr>
          <a:lstStyle/>
          <a:p>
            <a:r>
              <a:rPr lang="zh-CN" altLang="en-US" b="1">
                <a:solidFill>
                  <a:srgbClr val="00FFFF"/>
                </a:solidFill>
              </a:rPr>
              <a:t>特征</a:t>
            </a:r>
            <a:r>
              <a:rPr lang="zh-CN" altLang="en-US" b="1">
                <a:solidFill>
                  <a:srgbClr val="FFFFFF"/>
                </a:solidFill>
              </a:rPr>
              <a:t>：程序执行的</a:t>
            </a:r>
            <a:r>
              <a:rPr lang="zh-CN" altLang="en-US" b="1">
                <a:solidFill>
                  <a:srgbClr val="FFFF00"/>
                </a:solidFill>
              </a:rPr>
              <a:t>顺序性</a:t>
            </a:r>
            <a:r>
              <a:rPr lang="zh-CN" altLang="en-US" b="1">
                <a:solidFill>
                  <a:srgbClr val="FFFFFF"/>
                </a:solidFill>
              </a:rPr>
              <a:t>、环境的</a:t>
            </a:r>
            <a:r>
              <a:rPr lang="zh-CN" altLang="en-US" b="1">
                <a:solidFill>
                  <a:srgbClr val="FFFF00"/>
                </a:solidFill>
              </a:rPr>
              <a:t>封闭性</a:t>
            </a:r>
            <a:r>
              <a:rPr lang="zh-CN" altLang="en-US" b="1">
                <a:solidFill>
                  <a:srgbClr val="FFFFFF"/>
                </a:solidFill>
              </a:rPr>
              <a:t>、结果的</a:t>
            </a:r>
            <a:r>
              <a:rPr lang="zh-CN" altLang="en-US" b="1">
                <a:solidFill>
                  <a:srgbClr val="FFFF00"/>
                </a:solidFill>
              </a:rPr>
              <a:t>可再现性</a:t>
            </a:r>
            <a:r>
              <a:rPr lang="zh-CN" altLang="en-US" b="1">
                <a:solidFill>
                  <a:srgbClr val="FFFFFF"/>
                </a:solidFill>
              </a:rPr>
              <a:t>。 </a:t>
            </a:r>
          </a:p>
        </p:txBody>
      </p:sp>
      <p:sp>
        <p:nvSpPr>
          <p:cNvPr id="2057" name="Text Box 29"/>
          <p:cNvSpPr txBox="1">
            <a:spLocks noChangeArrowheads="1"/>
          </p:cNvSpPr>
          <p:nvPr/>
        </p:nvSpPr>
        <p:spPr bwMode="auto">
          <a:xfrm>
            <a:off x="558800" y="1773238"/>
            <a:ext cx="9074150" cy="1406525"/>
          </a:xfrm>
          <a:prstGeom prst="rect">
            <a:avLst/>
          </a:prstGeom>
          <a:noFill/>
          <a:ln w="9525">
            <a:noFill/>
            <a:miter lim="800000"/>
            <a:headEnd/>
            <a:tailEnd/>
          </a:ln>
        </p:spPr>
        <p:txBody>
          <a:bodyPr>
            <a:spAutoFit/>
          </a:bodyPr>
          <a:lstStyle/>
          <a:p>
            <a:pPr algn="l">
              <a:lnSpc>
                <a:spcPct val="120000"/>
              </a:lnSpc>
            </a:pPr>
            <a:r>
              <a:rPr lang="zh-CN" altLang="en-US" b="1">
                <a:solidFill>
                  <a:srgbClr val="FFFFFF"/>
                </a:solidFill>
              </a:rPr>
              <a:t>	程序的顺序执行是指若干个程序或程序段之间必须严格按照某种先后次序来执行，仅当前一程序或程序段执行完后，才能执行后面的程序或程序段。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71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72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7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7" grpId="0" build="p"/>
      <p:bldP spid="477201" grpId="0"/>
      <p:bldP spid="47721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kumimoji="1" lang="zh-CN" altLang="en-US" smtClean="0">
                <a:ea typeface="华文彩云" pitchFamily="2" charset="-122"/>
              </a:rPr>
              <a:t>利用信号量实现进程互斥的算法描述</a:t>
            </a:r>
            <a:endParaRPr kumimoji="1" lang="en-US" altLang="zh-CN" smtClean="0">
              <a:ea typeface="华文彩云" pitchFamily="2" charset="-122"/>
            </a:endParaRPr>
          </a:p>
        </p:txBody>
      </p:sp>
      <p:sp>
        <p:nvSpPr>
          <p:cNvPr id="65539" name="Text Box 4"/>
          <p:cNvSpPr txBox="1">
            <a:spLocks noChangeArrowheads="1"/>
          </p:cNvSpPr>
          <p:nvPr/>
        </p:nvSpPr>
        <p:spPr bwMode="auto">
          <a:xfrm>
            <a:off x="284163" y="1628775"/>
            <a:ext cx="4524375" cy="4494213"/>
          </a:xfrm>
          <a:prstGeom prst="rect">
            <a:avLst/>
          </a:prstGeom>
          <a:noFill/>
          <a:ln w="9525">
            <a:noFill/>
            <a:miter lim="800000"/>
            <a:headEnd/>
            <a:tailEnd/>
          </a:ln>
        </p:spPr>
        <p:txBody>
          <a:bodyPr>
            <a:spAutoFit/>
          </a:bodyPr>
          <a:lstStyle/>
          <a:p>
            <a:pPr algn="l"/>
            <a:r>
              <a:rPr kumimoji="1" lang="en-US" altLang="zh-CN" sz="2600" b="1">
                <a:latin typeface="Times New Roman" pitchFamily="18" charset="0"/>
                <a:cs typeface="Times New Roman" pitchFamily="18" charset="0"/>
              </a:rPr>
              <a:t>Var mutex:semaphore∶=1;</a:t>
            </a:r>
          </a:p>
          <a:p>
            <a:pPr algn="l"/>
            <a:r>
              <a:rPr kumimoji="1" lang="en-US" altLang="zh-CN" sz="2600" b="1">
                <a:latin typeface="Times New Roman" pitchFamily="18" charset="0"/>
                <a:cs typeface="Times New Roman" pitchFamily="18" charset="0"/>
              </a:rPr>
              <a:t> </a:t>
            </a:r>
            <a:r>
              <a:rPr kumimoji="1" lang="en-US" altLang="zh-CN" sz="2600" b="1">
                <a:solidFill>
                  <a:srgbClr val="FFFF00"/>
                </a:solidFill>
                <a:latin typeface="Times New Roman" pitchFamily="18" charset="0"/>
                <a:cs typeface="Times New Roman" pitchFamily="18" charset="0"/>
              </a:rPr>
              <a:t>begin</a:t>
            </a:r>
          </a:p>
          <a:p>
            <a:pPr algn="l"/>
            <a:r>
              <a:rPr kumimoji="1" lang="en-US" altLang="zh-CN" sz="2600" b="1">
                <a:latin typeface="Times New Roman" pitchFamily="18" charset="0"/>
                <a:cs typeface="Times New Roman" pitchFamily="18" charset="0"/>
              </a:rPr>
              <a:t>   parbegin</a:t>
            </a:r>
          </a:p>
          <a:p>
            <a:pPr algn="l"/>
            <a:r>
              <a:rPr kumimoji="1" lang="en-US" altLang="zh-CN" sz="2600" b="1">
                <a:latin typeface="Times New Roman" pitchFamily="18" charset="0"/>
                <a:cs typeface="Times New Roman" pitchFamily="18" charset="0"/>
              </a:rPr>
              <a:t>      p1: </a:t>
            </a:r>
            <a:r>
              <a:rPr kumimoji="1" lang="en-US" altLang="zh-CN" sz="2600" b="1">
                <a:solidFill>
                  <a:srgbClr val="00FFFF"/>
                </a:solidFill>
                <a:latin typeface="Times New Roman" pitchFamily="18" charset="0"/>
                <a:cs typeface="Times New Roman" pitchFamily="18" charset="0"/>
              </a:rPr>
              <a:t>begin</a:t>
            </a:r>
            <a:endParaRPr kumimoji="1" lang="en-US" altLang="zh-CN" sz="2600" b="1">
              <a:latin typeface="Times New Roman" pitchFamily="18" charset="0"/>
              <a:cs typeface="Times New Roman" pitchFamily="18" charset="0"/>
            </a:endParaRPr>
          </a:p>
          <a:p>
            <a:pPr algn="l"/>
            <a:r>
              <a:rPr kumimoji="1" lang="en-US" altLang="zh-CN" sz="2600" b="1">
                <a:latin typeface="Times New Roman" pitchFamily="18" charset="0"/>
                <a:cs typeface="Times New Roman" pitchFamily="18" charset="0"/>
              </a:rPr>
              <a:t>               repeat</a:t>
            </a:r>
          </a:p>
          <a:p>
            <a:pPr algn="l"/>
            <a:r>
              <a:rPr kumimoji="1" lang="en-US" altLang="zh-CN" sz="2600" b="1">
                <a:latin typeface="Times New Roman" pitchFamily="18" charset="0"/>
                <a:cs typeface="Times New Roman" pitchFamily="18" charset="0"/>
              </a:rPr>
              <a:t>                  </a:t>
            </a:r>
            <a:r>
              <a:rPr kumimoji="1" lang="en-US" altLang="zh-CN" sz="2600" b="1">
                <a:solidFill>
                  <a:srgbClr val="FF66FF"/>
                </a:solidFill>
                <a:latin typeface="Times New Roman" pitchFamily="18" charset="0"/>
                <a:cs typeface="Times New Roman" pitchFamily="18" charset="0"/>
              </a:rPr>
              <a:t>wait(mutex);</a:t>
            </a:r>
            <a:endParaRPr kumimoji="1" lang="en-US" altLang="zh-CN" sz="2600" b="1">
              <a:latin typeface="Times New Roman" pitchFamily="18" charset="0"/>
              <a:cs typeface="Times New Roman" pitchFamily="18" charset="0"/>
            </a:endParaRPr>
          </a:p>
          <a:p>
            <a:pPr algn="l"/>
            <a:r>
              <a:rPr kumimoji="1" lang="en-US" altLang="zh-CN" sz="2600" b="1">
                <a:latin typeface="Times New Roman" pitchFamily="18" charset="0"/>
                <a:cs typeface="Times New Roman" pitchFamily="18" charset="0"/>
              </a:rPr>
              <a:t>                  critical section</a:t>
            </a:r>
          </a:p>
          <a:p>
            <a:pPr algn="l"/>
            <a:r>
              <a:rPr kumimoji="1" lang="en-US" altLang="zh-CN" sz="2600" b="1">
                <a:latin typeface="Times New Roman" pitchFamily="18" charset="0"/>
                <a:cs typeface="Times New Roman" pitchFamily="18" charset="0"/>
              </a:rPr>
              <a:t>                  </a:t>
            </a:r>
            <a:r>
              <a:rPr kumimoji="1" lang="en-US" altLang="zh-CN" sz="2600" b="1">
                <a:solidFill>
                  <a:srgbClr val="FF66FF"/>
                </a:solidFill>
                <a:latin typeface="Times New Roman" pitchFamily="18" charset="0"/>
                <a:cs typeface="Times New Roman" pitchFamily="18" charset="0"/>
              </a:rPr>
              <a:t>signal(mutex);</a:t>
            </a:r>
            <a:endParaRPr kumimoji="1" lang="en-US" altLang="zh-CN" sz="2600" b="1">
              <a:latin typeface="Times New Roman" pitchFamily="18" charset="0"/>
              <a:cs typeface="Times New Roman" pitchFamily="18" charset="0"/>
            </a:endParaRPr>
          </a:p>
          <a:p>
            <a:pPr algn="l"/>
            <a:r>
              <a:rPr kumimoji="1" lang="en-US" altLang="zh-CN" sz="2600" b="1">
                <a:latin typeface="Times New Roman" pitchFamily="18" charset="0"/>
                <a:cs typeface="Times New Roman" pitchFamily="18" charset="0"/>
              </a:rPr>
              <a:t>                  remainder seetion</a:t>
            </a:r>
          </a:p>
          <a:p>
            <a:pPr algn="l"/>
            <a:r>
              <a:rPr kumimoji="1" lang="en-US" altLang="zh-CN" sz="2600" b="1">
                <a:latin typeface="Times New Roman" pitchFamily="18" charset="0"/>
                <a:cs typeface="Times New Roman" pitchFamily="18" charset="0"/>
              </a:rPr>
              <a:t>                until false; </a:t>
            </a:r>
          </a:p>
          <a:p>
            <a:pPr algn="l"/>
            <a:r>
              <a:rPr lang="zh-CN" altLang="en-US" sz="2600" b="1">
                <a:latin typeface="Times New Roman" pitchFamily="18" charset="0"/>
                <a:cs typeface="Times New Roman" pitchFamily="18" charset="0"/>
              </a:rPr>
              <a:t>	 </a:t>
            </a:r>
            <a:r>
              <a:rPr kumimoji="1" lang="en-US" altLang="zh-CN" sz="2600" b="1">
                <a:solidFill>
                  <a:srgbClr val="00FFFF"/>
                </a:solidFill>
                <a:latin typeface="Times New Roman" pitchFamily="18" charset="0"/>
                <a:cs typeface="Times New Roman" pitchFamily="18" charset="0"/>
              </a:rPr>
              <a:t>end</a:t>
            </a:r>
            <a:endParaRPr lang="zh-CN" altLang="en-US" sz="2600" b="1">
              <a:latin typeface="Times New Roman" pitchFamily="18" charset="0"/>
              <a:cs typeface="Times New Roman" pitchFamily="18" charset="0"/>
            </a:endParaRPr>
          </a:p>
        </p:txBody>
      </p:sp>
      <p:sp>
        <p:nvSpPr>
          <p:cNvPr id="65540" name="Text Box 5"/>
          <p:cNvSpPr txBox="1">
            <a:spLocks noChangeArrowheads="1"/>
          </p:cNvSpPr>
          <p:nvPr/>
        </p:nvSpPr>
        <p:spPr bwMode="auto">
          <a:xfrm>
            <a:off x="5240338" y="2852738"/>
            <a:ext cx="4159250" cy="4094162"/>
          </a:xfrm>
          <a:prstGeom prst="rect">
            <a:avLst/>
          </a:prstGeom>
          <a:noFill/>
          <a:ln w="9525">
            <a:noFill/>
            <a:miter lim="800000"/>
            <a:headEnd/>
            <a:tailEnd/>
          </a:ln>
        </p:spPr>
        <p:txBody>
          <a:bodyPr wrap="none">
            <a:spAutoFit/>
          </a:bodyPr>
          <a:lstStyle/>
          <a:p>
            <a:pPr lvl="1" algn="l"/>
            <a:r>
              <a:rPr kumimoji="1" lang="en-US" altLang="zh-CN" sz="2600" b="1" dirty="0" err="1">
                <a:latin typeface="Times New Roman" pitchFamily="18" charset="0"/>
                <a:cs typeface="Times New Roman" pitchFamily="18" charset="0"/>
              </a:rPr>
              <a:t>p2</a:t>
            </a:r>
            <a:r>
              <a:rPr kumimoji="1" lang="en-US" altLang="zh-CN" sz="2600" b="1" dirty="0">
                <a:latin typeface="Times New Roman" pitchFamily="18" charset="0"/>
                <a:cs typeface="Times New Roman" pitchFamily="18" charset="0"/>
              </a:rPr>
              <a:t>: </a:t>
            </a:r>
            <a:r>
              <a:rPr kumimoji="1" lang="en-US" altLang="zh-CN" sz="2600" b="1" dirty="0">
                <a:solidFill>
                  <a:srgbClr val="00FFFF"/>
                </a:solidFill>
                <a:latin typeface="Times New Roman" pitchFamily="18" charset="0"/>
                <a:cs typeface="Times New Roman" pitchFamily="18" charset="0"/>
              </a:rPr>
              <a:t>begin</a:t>
            </a:r>
            <a:endParaRPr kumimoji="1" lang="en-US" altLang="zh-CN" sz="2600" b="1" dirty="0">
              <a:latin typeface="Times New Roman" pitchFamily="18" charset="0"/>
              <a:cs typeface="Times New Roman" pitchFamily="18" charset="0"/>
            </a:endParaRPr>
          </a:p>
          <a:p>
            <a:pPr lvl="1" algn="l"/>
            <a:r>
              <a:rPr kumimoji="1" lang="en-US" altLang="zh-CN" sz="2600" b="1" dirty="0">
                <a:latin typeface="Times New Roman" pitchFamily="18" charset="0"/>
                <a:cs typeface="Times New Roman" pitchFamily="18" charset="0"/>
              </a:rPr>
              <a:t>	   repeat</a:t>
            </a:r>
          </a:p>
          <a:p>
            <a:pPr lvl="1" algn="l"/>
            <a:r>
              <a:rPr kumimoji="1" lang="en-US" altLang="zh-CN" sz="2600" b="1" dirty="0">
                <a:latin typeface="Times New Roman" pitchFamily="18" charset="0"/>
                <a:cs typeface="Times New Roman" pitchFamily="18" charset="0"/>
              </a:rPr>
              <a:t>	      </a:t>
            </a:r>
            <a:r>
              <a:rPr kumimoji="1" lang="en-US" altLang="zh-CN" sz="2600" b="1" dirty="0">
                <a:solidFill>
                  <a:srgbClr val="FF66FF"/>
                </a:solidFill>
                <a:latin typeface="Times New Roman" pitchFamily="18" charset="0"/>
                <a:cs typeface="Times New Roman" pitchFamily="18" charset="0"/>
              </a:rPr>
              <a:t>wait(</a:t>
            </a:r>
            <a:r>
              <a:rPr kumimoji="1" lang="en-US" altLang="zh-CN" sz="2600" b="1" dirty="0" err="1">
                <a:solidFill>
                  <a:srgbClr val="FF66FF"/>
                </a:solidFill>
                <a:latin typeface="Times New Roman" pitchFamily="18" charset="0"/>
                <a:cs typeface="Times New Roman" pitchFamily="18" charset="0"/>
              </a:rPr>
              <a:t>mutex</a:t>
            </a:r>
            <a:r>
              <a:rPr kumimoji="1" lang="en-US" altLang="zh-CN" sz="2600" b="1" dirty="0">
                <a:solidFill>
                  <a:srgbClr val="FF66FF"/>
                </a:solidFill>
                <a:latin typeface="Times New Roman" pitchFamily="18" charset="0"/>
                <a:cs typeface="Times New Roman" pitchFamily="18" charset="0"/>
              </a:rPr>
              <a:t>);</a:t>
            </a:r>
            <a:endParaRPr kumimoji="1" lang="en-US" altLang="zh-CN" sz="2600" b="1" dirty="0">
              <a:latin typeface="Times New Roman" pitchFamily="18" charset="0"/>
              <a:cs typeface="Times New Roman" pitchFamily="18" charset="0"/>
            </a:endParaRPr>
          </a:p>
          <a:p>
            <a:pPr lvl="1" algn="l"/>
            <a:r>
              <a:rPr kumimoji="1" lang="en-US" altLang="zh-CN" sz="2600" b="1" dirty="0">
                <a:latin typeface="Times New Roman" pitchFamily="18" charset="0"/>
                <a:cs typeface="Times New Roman" pitchFamily="18" charset="0"/>
              </a:rPr>
              <a:t>	      critical section</a:t>
            </a:r>
          </a:p>
          <a:p>
            <a:pPr lvl="1" algn="l"/>
            <a:r>
              <a:rPr kumimoji="1" lang="en-US" altLang="zh-CN" sz="2600" b="1" dirty="0">
                <a:latin typeface="Times New Roman" pitchFamily="18" charset="0"/>
                <a:cs typeface="Times New Roman" pitchFamily="18" charset="0"/>
              </a:rPr>
              <a:t>	      </a:t>
            </a:r>
            <a:r>
              <a:rPr kumimoji="1" lang="en-US" altLang="zh-CN" sz="2600" b="1" dirty="0">
                <a:solidFill>
                  <a:srgbClr val="FF66FF"/>
                </a:solidFill>
                <a:latin typeface="Times New Roman" pitchFamily="18" charset="0"/>
                <a:cs typeface="Times New Roman" pitchFamily="18" charset="0"/>
              </a:rPr>
              <a:t>signal(</a:t>
            </a:r>
            <a:r>
              <a:rPr kumimoji="1" lang="en-US" altLang="zh-CN" sz="2600" b="1" dirty="0" err="1">
                <a:solidFill>
                  <a:srgbClr val="FF66FF"/>
                </a:solidFill>
                <a:latin typeface="Times New Roman" pitchFamily="18" charset="0"/>
                <a:cs typeface="Times New Roman" pitchFamily="18" charset="0"/>
              </a:rPr>
              <a:t>mutex</a:t>
            </a:r>
            <a:r>
              <a:rPr kumimoji="1" lang="en-US" altLang="zh-CN" sz="2600" b="1" dirty="0">
                <a:solidFill>
                  <a:srgbClr val="FF66FF"/>
                </a:solidFill>
                <a:latin typeface="Times New Roman" pitchFamily="18" charset="0"/>
                <a:cs typeface="Times New Roman" pitchFamily="18" charset="0"/>
              </a:rPr>
              <a:t>);</a:t>
            </a:r>
            <a:endParaRPr kumimoji="1" lang="en-US" altLang="zh-CN" sz="2600" b="1" dirty="0">
              <a:latin typeface="Times New Roman" pitchFamily="18" charset="0"/>
              <a:cs typeface="Times New Roman" pitchFamily="18" charset="0"/>
            </a:endParaRPr>
          </a:p>
          <a:p>
            <a:pPr lvl="1" algn="l"/>
            <a:r>
              <a:rPr kumimoji="1" lang="en-US" altLang="zh-CN" sz="2600" b="1" dirty="0">
                <a:latin typeface="Times New Roman" pitchFamily="18" charset="0"/>
                <a:cs typeface="Times New Roman" pitchFamily="18" charset="0"/>
              </a:rPr>
              <a:t>	      remainder section</a:t>
            </a:r>
          </a:p>
          <a:p>
            <a:pPr lvl="1" algn="l"/>
            <a:r>
              <a:rPr kumimoji="1" lang="en-US" altLang="zh-CN" sz="2600" b="1" dirty="0">
                <a:latin typeface="Times New Roman" pitchFamily="18" charset="0"/>
                <a:cs typeface="Times New Roman" pitchFamily="18" charset="0"/>
              </a:rPr>
              <a:t>	   until false;</a:t>
            </a:r>
          </a:p>
          <a:p>
            <a:pPr lvl="1" algn="l"/>
            <a:r>
              <a:rPr kumimoji="1" lang="en-US" altLang="zh-CN" sz="2600" b="1" dirty="0">
                <a:latin typeface="Times New Roman" pitchFamily="18" charset="0"/>
                <a:cs typeface="Times New Roman" pitchFamily="18" charset="0"/>
              </a:rPr>
              <a:t>      </a:t>
            </a:r>
            <a:r>
              <a:rPr kumimoji="1" lang="en-US" altLang="zh-CN" sz="2600" b="1" dirty="0">
                <a:solidFill>
                  <a:srgbClr val="00FFFF"/>
                </a:solidFill>
                <a:latin typeface="Times New Roman" pitchFamily="18" charset="0"/>
                <a:cs typeface="Times New Roman" pitchFamily="18" charset="0"/>
              </a:rPr>
              <a:t>end</a:t>
            </a:r>
            <a:endParaRPr kumimoji="1" lang="en-US" altLang="zh-CN" sz="2600" b="1" dirty="0">
              <a:latin typeface="Times New Roman" pitchFamily="18" charset="0"/>
              <a:cs typeface="Times New Roman" pitchFamily="18" charset="0"/>
            </a:endParaRPr>
          </a:p>
          <a:p>
            <a:pPr lvl="1" algn="l"/>
            <a:r>
              <a:rPr kumimoji="1" lang="en-US" altLang="zh-CN" sz="2600" b="1" dirty="0" err="1">
                <a:latin typeface="Times New Roman" pitchFamily="18" charset="0"/>
                <a:cs typeface="Times New Roman" pitchFamily="18" charset="0"/>
              </a:rPr>
              <a:t>parend</a:t>
            </a:r>
            <a:r>
              <a:rPr kumimoji="1" lang="en-US" altLang="zh-CN" sz="2600" b="1" dirty="0">
                <a:latin typeface="Times New Roman" pitchFamily="18" charset="0"/>
                <a:cs typeface="Times New Roman" pitchFamily="18" charset="0"/>
              </a:rPr>
              <a:t> </a:t>
            </a:r>
          </a:p>
          <a:p>
            <a:pPr algn="l"/>
            <a:r>
              <a:rPr lang="en-US" altLang="zh-CN" sz="2600" b="1" dirty="0">
                <a:solidFill>
                  <a:srgbClr val="FFFF00"/>
                </a:solidFill>
                <a:latin typeface="Times New Roman" pitchFamily="18" charset="0"/>
                <a:cs typeface="Times New Roman" pitchFamily="18" charset="0"/>
              </a:rPr>
              <a:t>end</a:t>
            </a:r>
            <a:endParaRPr lang="zh-CN" altLang="en-US" sz="2600" b="1" dirty="0">
              <a:solidFill>
                <a:srgbClr val="FFFF00"/>
              </a:solidFill>
              <a:latin typeface="Times New Roman" pitchFamily="18" charset="0"/>
              <a:cs typeface="Times New Roman" pitchFamily="18" charset="0"/>
            </a:endParaRPr>
          </a:p>
        </p:txBody>
      </p:sp>
      <p:sp>
        <p:nvSpPr>
          <p:cNvPr id="65541" name="Line 6"/>
          <p:cNvSpPr>
            <a:spLocks noChangeShapeType="1"/>
          </p:cNvSpPr>
          <p:nvPr/>
        </p:nvSpPr>
        <p:spPr bwMode="auto">
          <a:xfrm>
            <a:off x="4881563" y="2060575"/>
            <a:ext cx="0" cy="4581525"/>
          </a:xfrm>
          <a:prstGeom prst="line">
            <a:avLst/>
          </a:prstGeom>
          <a:noFill/>
          <a:ln w="9525">
            <a:solidFill>
              <a:schemeClr val="tx1"/>
            </a:solidFill>
            <a:round/>
            <a:headEnd/>
            <a:tailEnd/>
          </a:ln>
        </p:spPr>
        <p:txBody>
          <a:bodyPr/>
          <a:lstStyle/>
          <a:p>
            <a:endParaRPr lang="zh-CN" altLang="en-US"/>
          </a:p>
        </p:txBody>
      </p:sp>
      <p:grpSp>
        <p:nvGrpSpPr>
          <p:cNvPr id="6" name="Group 1106"/>
          <p:cNvGrpSpPr>
            <a:grpSpLocks/>
          </p:cNvGrpSpPr>
          <p:nvPr/>
        </p:nvGrpSpPr>
        <p:grpSpPr bwMode="auto">
          <a:xfrm>
            <a:off x="2649538" y="1628775"/>
            <a:ext cx="5183187" cy="3024188"/>
            <a:chOff x="1669" y="1026"/>
            <a:chExt cx="3265" cy="1905"/>
          </a:xfrm>
          <a:solidFill>
            <a:schemeClr val="tx1">
              <a:lumMod val="85000"/>
            </a:schemeClr>
          </a:solidFill>
        </p:grpSpPr>
        <p:sp>
          <p:nvSpPr>
            <p:cNvPr id="7" name="AutoShape 1066"/>
            <p:cNvSpPr>
              <a:spLocks/>
            </p:cNvSpPr>
            <p:nvPr/>
          </p:nvSpPr>
          <p:spPr bwMode="auto">
            <a:xfrm>
              <a:off x="1669" y="2659"/>
              <a:ext cx="45" cy="272"/>
            </a:xfrm>
            <a:prstGeom prst="rightBrace">
              <a:avLst>
                <a:gd name="adj1" fmla="val 50370"/>
                <a:gd name="adj2" fmla="val 50000"/>
              </a:avLst>
            </a:prstGeom>
            <a:grpFill/>
            <a:ln w="9525">
              <a:solidFill>
                <a:schemeClr val="tx1"/>
              </a:solidFill>
              <a:round/>
              <a:headEnd/>
              <a:tailEnd/>
            </a:ln>
            <a:extLst/>
          </p:spPr>
          <p:txBody>
            <a:bodyPr wrap="none" anchor="ctr"/>
            <a:lstStyle/>
            <a:p>
              <a:pPr>
                <a:defRPr/>
              </a:pPr>
              <a:endParaRPr lang="zh-CN" altLang="en-US"/>
            </a:p>
          </p:txBody>
        </p:sp>
        <p:sp>
          <p:nvSpPr>
            <p:cNvPr id="8" name="AutoShape 1065"/>
            <p:cNvSpPr>
              <a:spLocks noChangeArrowheads="1"/>
            </p:cNvSpPr>
            <p:nvPr/>
          </p:nvSpPr>
          <p:spPr bwMode="auto">
            <a:xfrm>
              <a:off x="3301" y="1026"/>
              <a:ext cx="1633" cy="862"/>
            </a:xfrm>
            <a:prstGeom prst="wedgeRoundRectCallout">
              <a:avLst>
                <a:gd name="adj1" fmla="val -111018"/>
                <a:gd name="adj2" fmla="val 90366"/>
                <a:gd name="adj3" fmla="val 16667"/>
              </a:avLst>
            </a:prstGeom>
            <a:grpFill/>
            <a:ln w="9525">
              <a:solidFill>
                <a:schemeClr val="bg1"/>
              </a:solidFill>
              <a:miter lim="800000"/>
              <a:headEnd/>
              <a:tailEnd/>
            </a:ln>
          </p:spPr>
          <p:txBody>
            <a:bodyPr/>
            <a:lstStyle/>
            <a:p>
              <a:pPr algn="l">
                <a:defRPr/>
              </a:pPr>
              <a:r>
                <a:rPr lang="en-US" altLang="zh-CN" b="1" dirty="0" err="1">
                  <a:solidFill>
                    <a:srgbClr val="C536D0"/>
                  </a:solidFill>
                </a:rPr>
                <a:t>T1</a:t>
              </a:r>
              <a:r>
                <a:rPr lang="en-US" altLang="zh-CN" b="1" dirty="0">
                  <a:solidFill>
                    <a:srgbClr val="C536D0"/>
                  </a:solidFill>
                </a:rPr>
                <a:t> </a:t>
              </a:r>
              <a:r>
                <a:rPr lang="zh-CN" altLang="en-US" b="1" dirty="0">
                  <a:solidFill>
                    <a:srgbClr val="C536D0"/>
                  </a:solidFill>
                </a:rPr>
                <a:t>：</a:t>
              </a:r>
              <a:r>
                <a:rPr lang="zh-CN" altLang="en-US" b="1" dirty="0" smtClean="0">
                  <a:solidFill>
                    <a:srgbClr val="C536D0"/>
                  </a:solidFill>
                </a:rPr>
                <a:t>如果</a:t>
              </a:r>
              <a:r>
                <a:rPr lang="zh-CN" altLang="en-US" b="1" dirty="0">
                  <a:solidFill>
                    <a:srgbClr val="C536D0"/>
                  </a:solidFill>
                </a:rPr>
                <a:t>缺少</a:t>
              </a:r>
              <a:r>
                <a:rPr lang="en-US" altLang="zh-CN" b="1" dirty="0">
                  <a:solidFill>
                    <a:srgbClr val="C536D0"/>
                  </a:solidFill>
                </a:rPr>
                <a:t>wait(</a:t>
              </a:r>
              <a:r>
                <a:rPr lang="en-US" altLang="zh-CN" b="1" dirty="0" err="1">
                  <a:solidFill>
                    <a:srgbClr val="C536D0"/>
                  </a:solidFill>
                </a:rPr>
                <a:t>mutex</a:t>
              </a:r>
              <a:r>
                <a:rPr lang="en-US" altLang="zh-CN" b="1" dirty="0">
                  <a:solidFill>
                    <a:srgbClr val="C536D0"/>
                  </a:solidFill>
                </a:rPr>
                <a:t>)</a:t>
              </a:r>
              <a:r>
                <a:rPr lang="zh-CN" altLang="en-US" b="1" dirty="0" smtClean="0">
                  <a:solidFill>
                    <a:srgbClr val="C536D0"/>
                  </a:solidFill>
                </a:rPr>
                <a:t>， 后果</a:t>
              </a:r>
              <a:r>
                <a:rPr lang="zh-CN" altLang="en-US" b="1" dirty="0">
                  <a:solidFill>
                    <a:srgbClr val="C536D0"/>
                  </a:solidFill>
                </a:rPr>
                <a:t>如何？</a:t>
              </a:r>
            </a:p>
          </p:txBody>
        </p:sp>
      </p:grpSp>
      <p:sp>
        <p:nvSpPr>
          <p:cNvPr id="9" name="AutoShape 1065"/>
          <p:cNvSpPr>
            <a:spLocks noChangeArrowheads="1"/>
          </p:cNvSpPr>
          <p:nvPr/>
        </p:nvSpPr>
        <p:spPr bwMode="auto">
          <a:xfrm>
            <a:off x="5392738" y="2776084"/>
            <a:ext cx="2592387" cy="1368425"/>
          </a:xfrm>
          <a:prstGeom prst="wedgeRoundRectCallout">
            <a:avLst>
              <a:gd name="adj1" fmla="val -111018"/>
              <a:gd name="adj2" fmla="val 90366"/>
              <a:gd name="adj3" fmla="val 16667"/>
            </a:avLst>
          </a:prstGeom>
          <a:solidFill>
            <a:schemeClr val="tx1">
              <a:lumMod val="85000"/>
            </a:schemeClr>
          </a:solidFill>
          <a:ln w="9525">
            <a:solidFill>
              <a:schemeClr val="bg1"/>
            </a:solidFill>
            <a:miter lim="800000"/>
            <a:headEnd/>
            <a:tailEnd/>
          </a:ln>
        </p:spPr>
        <p:txBody>
          <a:bodyPr/>
          <a:lstStyle/>
          <a:p>
            <a:pPr algn="l">
              <a:defRPr/>
            </a:pPr>
            <a:r>
              <a:rPr lang="en-US" altLang="zh-CN" b="1" dirty="0" err="1" smtClean="0">
                <a:solidFill>
                  <a:srgbClr val="C536D0"/>
                </a:solidFill>
              </a:rPr>
              <a:t>T2</a:t>
            </a:r>
            <a:r>
              <a:rPr lang="en-US" altLang="zh-CN" b="1" dirty="0" smtClean="0">
                <a:solidFill>
                  <a:srgbClr val="C536D0"/>
                </a:solidFill>
              </a:rPr>
              <a:t> </a:t>
            </a:r>
            <a:r>
              <a:rPr lang="zh-CN" altLang="en-US" b="1" dirty="0">
                <a:solidFill>
                  <a:srgbClr val="C536D0"/>
                </a:solidFill>
              </a:rPr>
              <a:t>：</a:t>
            </a:r>
            <a:r>
              <a:rPr lang="zh-CN" altLang="en-US" b="1" dirty="0" smtClean="0">
                <a:solidFill>
                  <a:srgbClr val="C536D0"/>
                </a:solidFill>
              </a:rPr>
              <a:t>如果</a:t>
            </a:r>
            <a:r>
              <a:rPr lang="zh-CN" altLang="en-US" b="1" dirty="0" smtClean="0">
                <a:solidFill>
                  <a:srgbClr val="C536D0"/>
                </a:solidFill>
              </a:rPr>
              <a:t>缺少</a:t>
            </a:r>
            <a:r>
              <a:rPr lang="en-US" altLang="zh-CN" b="1" dirty="0" smtClean="0">
                <a:solidFill>
                  <a:srgbClr val="C536D0"/>
                </a:solidFill>
              </a:rPr>
              <a:t>signal</a:t>
            </a:r>
            <a:r>
              <a:rPr lang="en-US" altLang="zh-CN" b="1" dirty="0" smtClean="0">
                <a:solidFill>
                  <a:srgbClr val="C536D0"/>
                </a:solidFill>
              </a:rPr>
              <a:t>(</a:t>
            </a:r>
            <a:r>
              <a:rPr lang="en-US" altLang="zh-CN" b="1" dirty="0" err="1" smtClean="0">
                <a:solidFill>
                  <a:srgbClr val="C536D0"/>
                </a:solidFill>
              </a:rPr>
              <a:t>mutex</a:t>
            </a:r>
            <a:r>
              <a:rPr lang="en-US" altLang="zh-CN" b="1" dirty="0" smtClean="0">
                <a:solidFill>
                  <a:srgbClr val="C536D0"/>
                </a:solidFill>
              </a:rPr>
              <a:t>)</a:t>
            </a:r>
            <a:r>
              <a:rPr lang="zh-CN" altLang="en-US" b="1" dirty="0" smtClean="0">
                <a:solidFill>
                  <a:srgbClr val="C536D0"/>
                </a:solidFill>
              </a:rPr>
              <a:t>， 后果</a:t>
            </a:r>
            <a:r>
              <a:rPr lang="zh-CN" altLang="en-US" b="1" dirty="0">
                <a:solidFill>
                  <a:srgbClr val="C536D0"/>
                </a:solidFill>
              </a:rPr>
              <a:t>如何</a:t>
            </a:r>
            <a:r>
              <a:rPr lang="zh-CN" altLang="en-US" b="1" dirty="0" smtClean="0">
                <a:solidFill>
                  <a:srgbClr val="C536D0"/>
                </a:solidFill>
              </a:rPr>
              <a:t>？</a:t>
            </a:r>
            <a:endParaRPr lang="zh-CN" altLang="en-US" b="1" dirty="0">
              <a:solidFill>
                <a:srgbClr val="C536D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kumimoji="1" lang="zh-CN" altLang="en-US" smtClean="0">
                <a:ea typeface="华文彩云" pitchFamily="2" charset="-122"/>
              </a:rPr>
              <a:t>利用信号量实现进程互斥</a:t>
            </a:r>
          </a:p>
        </p:txBody>
      </p:sp>
      <p:sp>
        <p:nvSpPr>
          <p:cNvPr id="66563" name="Rectangle 3"/>
          <p:cNvSpPr>
            <a:spLocks noGrp="1" noChangeArrowheads="1"/>
          </p:cNvSpPr>
          <p:nvPr>
            <p:ph type="body" idx="1"/>
          </p:nvPr>
        </p:nvSpPr>
        <p:spPr>
          <a:xfrm>
            <a:off x="709613" y="2246313"/>
            <a:ext cx="8420100" cy="3198812"/>
          </a:xfrm>
        </p:spPr>
        <p:txBody>
          <a:bodyPr/>
          <a:lstStyle/>
          <a:p>
            <a:pPr>
              <a:buFont typeface="Wingdings" pitchFamily="2" charset="2"/>
              <a:buNone/>
            </a:pPr>
            <a:r>
              <a:rPr lang="zh-CN" altLang="en-US" b="1" smtClean="0">
                <a:latin typeface="Times New Roman" pitchFamily="18" charset="0"/>
              </a:rPr>
              <a:t>	</a:t>
            </a:r>
            <a:r>
              <a:rPr lang="zh-CN" altLang="en-US" b="1" smtClean="0">
                <a:solidFill>
                  <a:srgbClr val="00FFFF"/>
                </a:solidFill>
                <a:latin typeface="Times New Roman" pitchFamily="18" charset="0"/>
              </a:rPr>
              <a:t>注意</a:t>
            </a:r>
            <a:r>
              <a:rPr lang="zh-CN" altLang="en-US" b="1" smtClean="0">
                <a:latin typeface="Times New Roman" pitchFamily="18" charset="0"/>
              </a:rPr>
              <a:t>：</a:t>
            </a:r>
            <a:r>
              <a:rPr lang="en-US" altLang="zh-CN" b="1" smtClean="0">
                <a:latin typeface="Times New Roman" pitchFamily="18" charset="0"/>
              </a:rPr>
              <a:t>wait(mutex)</a:t>
            </a:r>
            <a:r>
              <a:rPr lang="zh-CN" altLang="en-US" b="1" smtClean="0">
                <a:latin typeface="Times New Roman" pitchFamily="18" charset="0"/>
              </a:rPr>
              <a:t>和</a:t>
            </a:r>
            <a:r>
              <a:rPr lang="en-US" altLang="zh-CN" b="1" smtClean="0">
                <a:latin typeface="Times New Roman" pitchFamily="18" charset="0"/>
              </a:rPr>
              <a:t>signal(mutex)</a:t>
            </a:r>
            <a:r>
              <a:rPr lang="zh-CN" altLang="en-US" b="1" smtClean="0">
                <a:latin typeface="Times New Roman" pitchFamily="18" charset="0"/>
              </a:rPr>
              <a:t>必须在</a:t>
            </a:r>
            <a:r>
              <a:rPr lang="zh-CN" altLang="en-US" b="1" smtClean="0">
                <a:solidFill>
                  <a:srgbClr val="FF66FF"/>
                </a:solidFill>
                <a:latin typeface="Times New Roman" pitchFamily="18" charset="0"/>
              </a:rPr>
              <a:t>同一个进程中成对地出现</a:t>
            </a:r>
            <a:r>
              <a:rPr lang="zh-CN" altLang="en-US" b="1" smtClean="0">
                <a:latin typeface="Times New Roman" pitchFamily="18" charset="0"/>
              </a:rPr>
              <a:t>。缺少</a:t>
            </a:r>
            <a:r>
              <a:rPr lang="en-US" altLang="zh-CN" b="1" smtClean="0">
                <a:latin typeface="Times New Roman" pitchFamily="18" charset="0"/>
              </a:rPr>
              <a:t>wait(mutex)</a:t>
            </a:r>
            <a:r>
              <a:rPr lang="zh-CN" altLang="en-US" b="1" smtClean="0">
                <a:latin typeface="Times New Roman" pitchFamily="18" charset="0"/>
              </a:rPr>
              <a:t>将导致系统混乱，不能保证对临界资源的互斥访问；而缺少</a:t>
            </a:r>
            <a:r>
              <a:rPr lang="en-US" altLang="zh-CN" b="1" smtClean="0">
                <a:latin typeface="Times New Roman" pitchFamily="18" charset="0"/>
              </a:rPr>
              <a:t>signal(mutex)</a:t>
            </a:r>
            <a:r>
              <a:rPr lang="zh-CN" altLang="en-US" b="1" smtClean="0">
                <a:latin typeface="Times New Roman" pitchFamily="18" charset="0"/>
              </a:rPr>
              <a:t>将会使临界资源永远不被释放，从而使因等待该资源而阻塞的进程不能被唤醒。</a:t>
            </a:r>
          </a:p>
        </p:txBody>
      </p:sp>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kumimoji="1" lang="zh-CN" altLang="en-US" smtClean="0">
                <a:solidFill>
                  <a:schemeClr val="tx1"/>
                </a:solidFill>
                <a:latin typeface="华文彩云" pitchFamily="2" charset="-122"/>
                <a:ea typeface="华文彩云" pitchFamily="2" charset="-122"/>
              </a:rPr>
              <a:t>信号量的应用</a:t>
            </a:r>
            <a:r>
              <a:rPr kumimoji="1" lang="en-US" altLang="zh-CN" smtClean="0">
                <a:solidFill>
                  <a:schemeClr val="tx1"/>
                </a:solidFill>
                <a:latin typeface="华文彩云" pitchFamily="2" charset="-122"/>
                <a:ea typeface="华文彩云" pitchFamily="2" charset="-122"/>
              </a:rPr>
              <a:t>(</a:t>
            </a:r>
            <a:r>
              <a:rPr kumimoji="1" lang="zh-CN" altLang="en-US" smtClean="0">
                <a:solidFill>
                  <a:schemeClr val="tx1"/>
                </a:solidFill>
                <a:latin typeface="华文彩云" pitchFamily="2" charset="-122"/>
                <a:ea typeface="华文彩云" pitchFamily="2" charset="-122"/>
              </a:rPr>
              <a:t>二</a:t>
            </a:r>
            <a:r>
              <a:rPr kumimoji="1" lang="en-US" altLang="zh-CN" smtClean="0">
                <a:solidFill>
                  <a:schemeClr val="tx1"/>
                </a:solidFill>
                <a:latin typeface="华文彩云" pitchFamily="2" charset="-122"/>
                <a:ea typeface="华文彩云" pitchFamily="2" charset="-122"/>
              </a:rPr>
              <a:t>)</a:t>
            </a:r>
            <a:endParaRPr kumimoji="1" lang="zh-CN" altLang="en-US" smtClean="0">
              <a:solidFill>
                <a:schemeClr val="tx1"/>
              </a:solidFill>
              <a:latin typeface="华文彩云" pitchFamily="2" charset="-122"/>
              <a:ea typeface="华文彩云" pitchFamily="2" charset="-122"/>
            </a:endParaRPr>
          </a:p>
        </p:txBody>
      </p:sp>
      <p:sp>
        <p:nvSpPr>
          <p:cNvPr id="67587" name="Rectangle 3"/>
          <p:cNvSpPr>
            <a:spLocks noGrp="1" noChangeArrowheads="1"/>
          </p:cNvSpPr>
          <p:nvPr>
            <p:ph type="body" idx="1"/>
          </p:nvPr>
        </p:nvSpPr>
        <p:spPr>
          <a:xfrm>
            <a:off x="854075" y="1844675"/>
            <a:ext cx="8420100" cy="4824413"/>
          </a:xfrm>
        </p:spPr>
        <p:txBody>
          <a:bodyPr/>
          <a:lstStyle/>
          <a:p>
            <a:pPr>
              <a:lnSpc>
                <a:spcPct val="120000"/>
              </a:lnSpc>
              <a:spcBef>
                <a:spcPct val="0"/>
              </a:spcBef>
            </a:pPr>
            <a:r>
              <a:rPr kumimoji="1" lang="zh-CN" altLang="en-US" sz="2400" b="1" dirty="0" smtClean="0">
                <a:latin typeface="宋体" pitchFamily="2" charset="-122"/>
              </a:rPr>
              <a:t>利用信号量实现前趋关系</a:t>
            </a:r>
          </a:p>
          <a:p>
            <a:pPr>
              <a:lnSpc>
                <a:spcPct val="120000"/>
              </a:lnSpc>
              <a:spcBef>
                <a:spcPct val="0"/>
              </a:spcBef>
              <a:buFont typeface="Wingdings" pitchFamily="2" charset="2"/>
              <a:buNone/>
            </a:pPr>
            <a:r>
              <a:rPr kumimoji="1" lang="zh-CN" altLang="en-US" sz="2400" b="1" dirty="0" smtClean="0">
                <a:latin typeface="宋体" pitchFamily="2" charset="-122"/>
              </a:rPr>
              <a:t>	设有两个并发执行的进程</a:t>
            </a:r>
            <a:r>
              <a:rPr kumimoji="1" lang="en-US" altLang="zh-CN" sz="2400" b="1" dirty="0" err="1" smtClean="0">
                <a:latin typeface="宋体" pitchFamily="2" charset="-122"/>
              </a:rPr>
              <a:t>P1</a:t>
            </a:r>
            <a:r>
              <a:rPr kumimoji="1" lang="zh-CN" altLang="en-US" sz="2400" b="1" dirty="0" smtClean="0">
                <a:latin typeface="宋体" pitchFamily="2" charset="-122"/>
              </a:rPr>
              <a:t>和</a:t>
            </a:r>
            <a:r>
              <a:rPr kumimoji="1" lang="en-US" altLang="zh-CN" sz="2400" b="1" dirty="0" err="1" smtClean="0">
                <a:latin typeface="宋体" pitchFamily="2" charset="-122"/>
              </a:rPr>
              <a:t>P2</a:t>
            </a:r>
            <a:r>
              <a:rPr kumimoji="1" lang="zh-CN" altLang="en-US" sz="2400" b="1" dirty="0" smtClean="0">
                <a:latin typeface="宋体" pitchFamily="2" charset="-122"/>
              </a:rPr>
              <a:t>，</a:t>
            </a:r>
            <a:r>
              <a:rPr kumimoji="1" lang="en-US" altLang="zh-CN" sz="2400" b="1" dirty="0" err="1" smtClean="0">
                <a:latin typeface="宋体" pitchFamily="2" charset="-122"/>
              </a:rPr>
              <a:t>P1</a:t>
            </a:r>
            <a:r>
              <a:rPr kumimoji="1" lang="zh-CN" altLang="en-US" sz="2400" b="1" dirty="0" smtClean="0">
                <a:latin typeface="宋体" pitchFamily="2" charset="-122"/>
              </a:rPr>
              <a:t>中有语句</a:t>
            </a:r>
            <a:r>
              <a:rPr kumimoji="1" lang="en-US" altLang="zh-CN" sz="2400" b="1" dirty="0" err="1" smtClean="0">
                <a:latin typeface="宋体" pitchFamily="2" charset="-122"/>
              </a:rPr>
              <a:t>s1</a:t>
            </a:r>
            <a:r>
              <a:rPr kumimoji="1" lang="zh-CN" altLang="en-US" sz="2400" b="1" dirty="0" smtClean="0">
                <a:latin typeface="宋体" pitchFamily="2" charset="-122"/>
              </a:rPr>
              <a:t>；</a:t>
            </a:r>
            <a:r>
              <a:rPr kumimoji="1" lang="en-US" altLang="zh-CN" sz="2400" b="1" dirty="0" err="1" smtClean="0">
                <a:latin typeface="宋体" pitchFamily="2" charset="-122"/>
              </a:rPr>
              <a:t>P2</a:t>
            </a:r>
            <a:r>
              <a:rPr kumimoji="1" lang="zh-CN" altLang="en-US" sz="2400" b="1" dirty="0" smtClean="0">
                <a:latin typeface="宋体" pitchFamily="2" charset="-122"/>
              </a:rPr>
              <a:t>中有语句</a:t>
            </a:r>
            <a:r>
              <a:rPr kumimoji="1" lang="en-US" altLang="zh-CN" sz="2400" b="1" dirty="0" err="1" smtClean="0">
                <a:latin typeface="宋体" pitchFamily="2" charset="-122"/>
              </a:rPr>
              <a:t>S2</a:t>
            </a:r>
            <a:r>
              <a:rPr kumimoji="1" lang="zh-CN" altLang="en-US" sz="2400" b="1" dirty="0" smtClean="0">
                <a:latin typeface="宋体" pitchFamily="2" charset="-122"/>
              </a:rPr>
              <a:t>，并有</a:t>
            </a:r>
            <a:r>
              <a:rPr kumimoji="1" lang="en-US" altLang="zh-CN" sz="2400" b="1" dirty="0" err="1" smtClean="0">
                <a:latin typeface="宋体" pitchFamily="2" charset="-122"/>
              </a:rPr>
              <a:t>S1</a:t>
            </a:r>
            <a:r>
              <a:rPr kumimoji="1" lang="en-US" altLang="zh-CN" sz="2400" b="1" dirty="0" err="1" smtClean="0">
                <a:latin typeface="宋体" pitchFamily="2" charset="-122"/>
                <a:sym typeface="Wingdings" pitchFamily="2" charset="2"/>
              </a:rPr>
              <a:t>S2</a:t>
            </a:r>
            <a:r>
              <a:rPr kumimoji="1" lang="zh-CN" altLang="en-US" sz="2400" b="1" dirty="0" smtClean="0">
                <a:latin typeface="宋体" pitchFamily="2" charset="-122"/>
                <a:sym typeface="Wingdings" pitchFamily="2" charset="2"/>
              </a:rPr>
              <a:t>。</a:t>
            </a:r>
            <a:endParaRPr kumimoji="1" lang="en-US" altLang="zh-CN" sz="2400" b="1" dirty="0" smtClean="0">
              <a:latin typeface="宋体" pitchFamily="2" charset="-122"/>
              <a:sym typeface="Wingdings" pitchFamily="2" charset="2"/>
            </a:endParaRPr>
          </a:p>
          <a:p>
            <a:pPr>
              <a:lnSpc>
                <a:spcPct val="120000"/>
              </a:lnSpc>
              <a:spcBef>
                <a:spcPct val="0"/>
              </a:spcBef>
              <a:buFont typeface="Wingdings" pitchFamily="2" charset="2"/>
              <a:buNone/>
            </a:pPr>
            <a:r>
              <a:rPr kumimoji="1" lang="en-US" altLang="zh-CN" sz="2400" b="1" dirty="0">
                <a:latin typeface="宋体" pitchFamily="2" charset="-122"/>
                <a:sym typeface="Wingdings" pitchFamily="2" charset="2"/>
              </a:rPr>
              <a:t>	</a:t>
            </a:r>
            <a:r>
              <a:rPr kumimoji="1" lang="en-US" altLang="zh-CN" sz="2400" b="1" dirty="0" smtClean="0">
                <a:latin typeface="宋体" pitchFamily="2" charset="-122"/>
                <a:sym typeface="Wingdings" pitchFamily="2" charset="2"/>
              </a:rPr>
              <a:t>	</a:t>
            </a:r>
            <a:r>
              <a:rPr kumimoji="1" lang="zh-CN" altLang="en-US" sz="2400" b="1" dirty="0" smtClean="0">
                <a:latin typeface="宋体" pitchFamily="2" charset="-122"/>
                <a:sym typeface="Wingdings" pitchFamily="2" charset="2"/>
              </a:rPr>
              <a:t>为了</a:t>
            </a:r>
            <a:r>
              <a:rPr kumimoji="1" lang="zh-CN" altLang="en-US" sz="2400" b="1" dirty="0" smtClean="0">
                <a:latin typeface="宋体" pitchFamily="2" charset="-122"/>
                <a:sym typeface="Wingdings" pitchFamily="2" charset="2"/>
              </a:rPr>
              <a:t>实现这种前趋关系，我们只须让</a:t>
            </a:r>
            <a:r>
              <a:rPr kumimoji="1" lang="en-US" altLang="zh-CN" sz="2400" b="1" dirty="0" err="1" smtClean="0">
                <a:latin typeface="宋体" pitchFamily="2" charset="-122"/>
                <a:sym typeface="Wingdings" pitchFamily="2" charset="2"/>
              </a:rPr>
              <a:t>P1</a:t>
            </a:r>
            <a:r>
              <a:rPr kumimoji="1" lang="zh-CN" altLang="en-US" sz="2400" b="1" dirty="0" smtClean="0">
                <a:latin typeface="宋体" pitchFamily="2" charset="-122"/>
                <a:sym typeface="Wingdings" pitchFamily="2" charset="2"/>
              </a:rPr>
              <a:t>和</a:t>
            </a:r>
            <a:r>
              <a:rPr kumimoji="1" lang="en-US" altLang="zh-CN" sz="2400" b="1" dirty="0" err="1" smtClean="0">
                <a:latin typeface="宋体" pitchFamily="2" charset="-122"/>
                <a:sym typeface="Wingdings" pitchFamily="2" charset="2"/>
              </a:rPr>
              <a:t>P2</a:t>
            </a:r>
            <a:r>
              <a:rPr kumimoji="1" lang="zh-CN" altLang="en-US" sz="2400" b="1" dirty="0" smtClean="0">
                <a:latin typeface="宋体" pitchFamily="2" charset="-122"/>
                <a:sym typeface="Wingdings" pitchFamily="2" charset="2"/>
              </a:rPr>
              <a:t>共享一个信号量</a:t>
            </a:r>
            <a:r>
              <a:rPr kumimoji="1" lang="en-US" altLang="zh-CN" sz="2400" b="1" dirty="0" smtClean="0">
                <a:latin typeface="宋体" pitchFamily="2" charset="-122"/>
                <a:sym typeface="Wingdings" pitchFamily="2" charset="2"/>
              </a:rPr>
              <a:t>S</a:t>
            </a:r>
            <a:r>
              <a:rPr kumimoji="1" lang="zh-CN" altLang="en-US" sz="2400" b="1" dirty="0" smtClean="0">
                <a:latin typeface="宋体" pitchFamily="2" charset="-122"/>
                <a:sym typeface="Wingdings" pitchFamily="2" charset="2"/>
              </a:rPr>
              <a:t>，并</a:t>
            </a:r>
            <a:r>
              <a:rPr lang="zh-CN" altLang="en-US" sz="2400" b="1" dirty="0" smtClean="0">
                <a:latin typeface="宋体" pitchFamily="2" charset="-122"/>
              </a:rPr>
              <a:t>设其</a:t>
            </a:r>
            <a:r>
              <a:rPr kumimoji="1" lang="zh-CN" altLang="en-US" sz="2400" b="1" dirty="0" smtClean="0">
                <a:solidFill>
                  <a:srgbClr val="FF66FF"/>
                </a:solidFill>
                <a:latin typeface="宋体" pitchFamily="2" charset="-122"/>
                <a:sym typeface="Wingdings" pitchFamily="2" charset="2"/>
              </a:rPr>
              <a:t>初始值为</a:t>
            </a:r>
            <a:r>
              <a:rPr kumimoji="1" lang="en-US" altLang="zh-CN" sz="2400" b="1" dirty="0" smtClean="0">
                <a:solidFill>
                  <a:srgbClr val="FF66FF"/>
                </a:solidFill>
                <a:latin typeface="宋体" pitchFamily="2" charset="-122"/>
                <a:sym typeface="Wingdings" pitchFamily="2" charset="2"/>
              </a:rPr>
              <a:t>0</a:t>
            </a:r>
            <a:r>
              <a:rPr kumimoji="1" lang="zh-CN" altLang="en-US" sz="2400" b="1" dirty="0" smtClean="0">
                <a:latin typeface="宋体" pitchFamily="2" charset="-122"/>
                <a:sym typeface="Wingdings" pitchFamily="2" charset="2"/>
              </a:rPr>
              <a:t>，将</a:t>
            </a:r>
            <a:r>
              <a:rPr kumimoji="1" lang="en-US" altLang="zh-CN" sz="2400" b="1" dirty="0" smtClean="0">
                <a:latin typeface="宋体" pitchFamily="2" charset="-122"/>
                <a:sym typeface="Wingdings" pitchFamily="2" charset="2"/>
              </a:rPr>
              <a:t>signal(S)</a:t>
            </a:r>
            <a:r>
              <a:rPr kumimoji="1" lang="zh-CN" altLang="en-US" sz="2400" b="1" dirty="0" smtClean="0">
                <a:latin typeface="宋体" pitchFamily="2" charset="-122"/>
                <a:sym typeface="Wingdings" pitchFamily="2" charset="2"/>
              </a:rPr>
              <a:t>操作放在语句</a:t>
            </a:r>
            <a:r>
              <a:rPr kumimoji="1" lang="en-US" altLang="zh-CN" sz="2400" b="1" dirty="0" err="1" smtClean="0">
                <a:latin typeface="宋体" pitchFamily="2" charset="-122"/>
                <a:sym typeface="Wingdings" pitchFamily="2" charset="2"/>
              </a:rPr>
              <a:t>S1</a:t>
            </a:r>
            <a:r>
              <a:rPr kumimoji="1" lang="zh-CN" altLang="en-US" sz="2400" b="1" dirty="0" smtClean="0">
                <a:latin typeface="宋体" pitchFamily="2" charset="-122"/>
                <a:sym typeface="Wingdings" pitchFamily="2" charset="2"/>
              </a:rPr>
              <a:t>后面，而在</a:t>
            </a:r>
            <a:r>
              <a:rPr kumimoji="1" lang="en-US" altLang="zh-CN" sz="2400" b="1" dirty="0" err="1" smtClean="0">
                <a:latin typeface="宋体" pitchFamily="2" charset="-122"/>
                <a:sym typeface="Wingdings" pitchFamily="2" charset="2"/>
              </a:rPr>
              <a:t>S2</a:t>
            </a:r>
            <a:r>
              <a:rPr kumimoji="1" lang="zh-CN" altLang="en-US" sz="2400" b="1" dirty="0" smtClean="0">
                <a:latin typeface="宋体" pitchFamily="2" charset="-122"/>
                <a:sym typeface="Wingdings" pitchFamily="2" charset="2"/>
              </a:rPr>
              <a:t>语句前面插入</a:t>
            </a:r>
            <a:r>
              <a:rPr kumimoji="1" lang="en-US" altLang="zh-CN" sz="2400" b="1" dirty="0" smtClean="0">
                <a:latin typeface="宋体" pitchFamily="2" charset="-122"/>
                <a:sym typeface="Wingdings" pitchFamily="2" charset="2"/>
              </a:rPr>
              <a:t>wait(S)</a:t>
            </a:r>
            <a:r>
              <a:rPr kumimoji="1" lang="zh-CN" altLang="en-US" sz="2400" b="1" dirty="0" smtClean="0">
                <a:latin typeface="宋体" pitchFamily="2" charset="-122"/>
                <a:sym typeface="Wingdings" pitchFamily="2" charset="2"/>
              </a:rPr>
              <a:t>操作。即：</a:t>
            </a:r>
          </a:p>
          <a:p>
            <a:pPr lvl="2">
              <a:lnSpc>
                <a:spcPct val="120000"/>
              </a:lnSpc>
              <a:spcBef>
                <a:spcPct val="0"/>
              </a:spcBef>
              <a:buFontTx/>
              <a:buNone/>
            </a:pPr>
            <a:r>
              <a:rPr kumimoji="1" lang="en-US" altLang="zh-CN" b="1" dirty="0" err="1" smtClean="0">
                <a:solidFill>
                  <a:srgbClr val="FF66FF"/>
                </a:solidFill>
                <a:latin typeface="宋体" pitchFamily="2" charset="-122"/>
                <a:sym typeface="Wingdings" pitchFamily="2" charset="2"/>
              </a:rPr>
              <a:t>P1</a:t>
            </a:r>
            <a:r>
              <a:rPr kumimoji="1" lang="zh-CN" altLang="en-US" b="1" dirty="0" smtClean="0">
                <a:latin typeface="宋体" pitchFamily="2" charset="-122"/>
                <a:sym typeface="Wingdings" pitchFamily="2" charset="2"/>
              </a:rPr>
              <a:t>：</a:t>
            </a:r>
            <a:r>
              <a:rPr kumimoji="1" lang="en-US" altLang="zh-CN" b="1" dirty="0" err="1" smtClean="0">
                <a:latin typeface="宋体" pitchFamily="2" charset="-122"/>
                <a:sym typeface="Wingdings" pitchFamily="2" charset="2"/>
              </a:rPr>
              <a:t>S1</a:t>
            </a:r>
            <a:r>
              <a:rPr kumimoji="1" lang="zh-CN" altLang="en-US" b="1" dirty="0" smtClean="0">
                <a:latin typeface="宋体" pitchFamily="2" charset="-122"/>
                <a:sym typeface="Wingdings" pitchFamily="2" charset="2"/>
              </a:rPr>
              <a:t>；</a:t>
            </a:r>
            <a:r>
              <a:rPr kumimoji="1" lang="en-US" altLang="zh-CN" b="1" dirty="0" smtClean="0">
                <a:latin typeface="宋体" pitchFamily="2" charset="-122"/>
                <a:sym typeface="Wingdings" pitchFamily="2" charset="2"/>
              </a:rPr>
              <a:t>signal(S)</a:t>
            </a:r>
            <a:r>
              <a:rPr kumimoji="1" lang="zh-CN" altLang="en-US" b="1" dirty="0" smtClean="0">
                <a:latin typeface="宋体" pitchFamily="2" charset="-122"/>
                <a:sym typeface="Wingdings" pitchFamily="2" charset="2"/>
              </a:rPr>
              <a:t>；</a:t>
            </a:r>
          </a:p>
          <a:p>
            <a:pPr lvl="2">
              <a:lnSpc>
                <a:spcPct val="120000"/>
              </a:lnSpc>
              <a:spcBef>
                <a:spcPct val="0"/>
              </a:spcBef>
              <a:buFontTx/>
              <a:buNone/>
            </a:pPr>
            <a:r>
              <a:rPr kumimoji="1" lang="en-US" altLang="zh-CN" b="1" dirty="0" err="1" smtClean="0">
                <a:solidFill>
                  <a:srgbClr val="FF66FF"/>
                </a:solidFill>
                <a:latin typeface="宋体" pitchFamily="2" charset="-122"/>
                <a:sym typeface="Wingdings" pitchFamily="2" charset="2"/>
              </a:rPr>
              <a:t>P2</a:t>
            </a:r>
            <a:r>
              <a:rPr kumimoji="1" lang="zh-CN" altLang="en-US" b="1" dirty="0" smtClean="0">
                <a:latin typeface="宋体" pitchFamily="2" charset="-122"/>
                <a:sym typeface="Wingdings" pitchFamily="2" charset="2"/>
              </a:rPr>
              <a:t>：</a:t>
            </a:r>
            <a:r>
              <a:rPr kumimoji="1" lang="en-US" altLang="zh-CN" b="1" dirty="0" smtClean="0">
                <a:latin typeface="宋体" pitchFamily="2" charset="-122"/>
                <a:sym typeface="Wingdings" pitchFamily="2" charset="2"/>
              </a:rPr>
              <a:t>wait(S)</a:t>
            </a:r>
            <a:r>
              <a:rPr kumimoji="1" lang="zh-CN" altLang="en-US" b="1" dirty="0" smtClean="0">
                <a:latin typeface="宋体" pitchFamily="2" charset="-122"/>
                <a:sym typeface="Wingdings" pitchFamily="2" charset="2"/>
              </a:rPr>
              <a:t>；</a:t>
            </a:r>
            <a:r>
              <a:rPr kumimoji="1" lang="en-US" altLang="zh-CN" b="1" dirty="0" err="1" smtClean="0">
                <a:latin typeface="宋体" pitchFamily="2" charset="-122"/>
                <a:sym typeface="Wingdings" pitchFamily="2" charset="2"/>
              </a:rPr>
              <a:t>S2</a:t>
            </a:r>
            <a:r>
              <a:rPr kumimoji="1" lang="zh-CN" altLang="en-US" b="1" dirty="0" smtClean="0">
                <a:latin typeface="宋体" pitchFamily="2" charset="-122"/>
                <a:sym typeface="Wingdings" pitchFamily="2" charset="2"/>
              </a:rPr>
              <a:t>；</a:t>
            </a:r>
          </a:p>
          <a:p>
            <a:pPr>
              <a:lnSpc>
                <a:spcPct val="120000"/>
              </a:lnSpc>
              <a:spcBef>
                <a:spcPct val="50000"/>
              </a:spcBef>
              <a:buFont typeface="Wingdings" pitchFamily="2" charset="2"/>
              <a:buNone/>
            </a:pPr>
            <a:r>
              <a:rPr kumimoji="1" lang="zh-CN" altLang="en-US" sz="2800" b="1" dirty="0" smtClean="0">
                <a:solidFill>
                  <a:schemeClr val="accent2"/>
                </a:solidFill>
                <a:latin typeface="宋体" pitchFamily="2" charset="-122"/>
              </a:rPr>
              <a:t>注意</a:t>
            </a:r>
            <a:r>
              <a:rPr kumimoji="1" lang="zh-CN" altLang="en-US" sz="2400" b="1" dirty="0" smtClean="0">
                <a:latin typeface="宋体" pitchFamily="2" charset="-122"/>
              </a:rPr>
              <a:t>：在前趋关系中，对信号量</a:t>
            </a:r>
            <a:r>
              <a:rPr kumimoji="1" lang="en-US" altLang="zh-CN" sz="2400" b="1" dirty="0" smtClean="0">
                <a:latin typeface="宋体" pitchFamily="2" charset="-122"/>
              </a:rPr>
              <a:t>S</a:t>
            </a:r>
            <a:r>
              <a:rPr kumimoji="1" lang="zh-CN" altLang="en-US" sz="2400" b="1" dirty="0" smtClean="0">
                <a:latin typeface="宋体" pitchFamily="2" charset="-122"/>
              </a:rPr>
              <a:t>的</a:t>
            </a:r>
            <a:r>
              <a:rPr kumimoji="1" lang="en-US" altLang="zh-CN" sz="2400" b="1" dirty="0" smtClean="0">
                <a:latin typeface="宋体" pitchFamily="2" charset="-122"/>
              </a:rPr>
              <a:t>wait</a:t>
            </a:r>
            <a:r>
              <a:rPr kumimoji="1" lang="zh-CN" altLang="en-US" sz="2400" b="1" dirty="0" smtClean="0">
                <a:latin typeface="宋体" pitchFamily="2" charset="-122"/>
              </a:rPr>
              <a:t>和</a:t>
            </a:r>
            <a:r>
              <a:rPr kumimoji="1" lang="en-US" altLang="zh-CN" sz="2400" b="1" dirty="0" smtClean="0">
                <a:latin typeface="宋体" pitchFamily="2" charset="-122"/>
              </a:rPr>
              <a:t>signal</a:t>
            </a:r>
            <a:r>
              <a:rPr kumimoji="1" lang="zh-CN" altLang="en-US" sz="2400" b="1" dirty="0" smtClean="0">
                <a:latin typeface="宋体" pitchFamily="2" charset="-122"/>
              </a:rPr>
              <a:t>操作，同样需要成对出现，但它们分别处于不同的程序中。</a:t>
            </a:r>
          </a:p>
        </p:txBody>
      </p:sp>
      <p:sp>
        <p:nvSpPr>
          <p:cNvPr id="7" name="AutoShape 1065"/>
          <p:cNvSpPr>
            <a:spLocks noChangeArrowheads="1"/>
          </p:cNvSpPr>
          <p:nvPr/>
        </p:nvSpPr>
        <p:spPr bwMode="auto">
          <a:xfrm>
            <a:off x="5966725" y="2709069"/>
            <a:ext cx="2592387" cy="1368425"/>
          </a:xfrm>
          <a:prstGeom prst="wedgeRoundRectCallout">
            <a:avLst>
              <a:gd name="adj1" fmla="val -111018"/>
              <a:gd name="adj2" fmla="val 90366"/>
              <a:gd name="adj3" fmla="val 16667"/>
            </a:avLst>
          </a:prstGeom>
          <a:solidFill>
            <a:schemeClr val="tx1">
              <a:lumMod val="85000"/>
            </a:schemeClr>
          </a:solidFill>
          <a:ln w="9525">
            <a:solidFill>
              <a:schemeClr val="bg1"/>
            </a:solidFill>
            <a:miter lim="800000"/>
            <a:headEnd/>
            <a:tailEnd/>
          </a:ln>
        </p:spPr>
        <p:txBody>
          <a:bodyPr/>
          <a:lstStyle/>
          <a:p>
            <a:pPr algn="l">
              <a:defRPr/>
            </a:pPr>
            <a:r>
              <a:rPr lang="en-US" altLang="zh-CN" b="1" dirty="0" err="1">
                <a:solidFill>
                  <a:srgbClr val="C536D0"/>
                </a:solidFill>
              </a:rPr>
              <a:t>T1</a:t>
            </a:r>
            <a:r>
              <a:rPr lang="en-US" altLang="zh-CN" b="1" dirty="0">
                <a:solidFill>
                  <a:srgbClr val="C536D0"/>
                </a:solidFill>
              </a:rPr>
              <a:t> </a:t>
            </a:r>
            <a:r>
              <a:rPr lang="zh-CN" altLang="en-US" b="1" dirty="0">
                <a:solidFill>
                  <a:srgbClr val="C536D0"/>
                </a:solidFill>
              </a:rPr>
              <a:t>：</a:t>
            </a:r>
            <a:r>
              <a:rPr lang="zh-CN" altLang="en-US" b="1" dirty="0" smtClean="0">
                <a:solidFill>
                  <a:srgbClr val="C536D0"/>
                </a:solidFill>
              </a:rPr>
              <a:t>如果</a:t>
            </a:r>
            <a:r>
              <a:rPr lang="zh-CN" altLang="en-US" b="1" dirty="0" smtClean="0">
                <a:solidFill>
                  <a:srgbClr val="C536D0"/>
                </a:solidFill>
              </a:rPr>
              <a:t>缺少</a:t>
            </a:r>
            <a:r>
              <a:rPr lang="en-US" altLang="zh-CN" b="1" dirty="0" smtClean="0">
                <a:solidFill>
                  <a:srgbClr val="C536D0"/>
                </a:solidFill>
              </a:rPr>
              <a:t>signal(</a:t>
            </a:r>
            <a:r>
              <a:rPr lang="en-US" altLang="zh-CN" b="1" dirty="0" err="1" smtClean="0">
                <a:solidFill>
                  <a:srgbClr val="C536D0"/>
                </a:solidFill>
              </a:rPr>
              <a:t>mutex</a:t>
            </a:r>
            <a:r>
              <a:rPr lang="en-US" altLang="zh-CN" b="1" dirty="0">
                <a:solidFill>
                  <a:srgbClr val="C536D0"/>
                </a:solidFill>
              </a:rPr>
              <a:t>)</a:t>
            </a:r>
            <a:r>
              <a:rPr lang="zh-CN" altLang="en-US" b="1" dirty="0" smtClean="0">
                <a:solidFill>
                  <a:srgbClr val="C536D0"/>
                </a:solidFill>
              </a:rPr>
              <a:t>， 后果</a:t>
            </a:r>
            <a:r>
              <a:rPr lang="zh-CN" altLang="en-US" b="1" dirty="0">
                <a:solidFill>
                  <a:srgbClr val="C536D0"/>
                </a:solidFill>
              </a:rPr>
              <a:t>如何？</a:t>
            </a:r>
          </a:p>
        </p:txBody>
      </p:sp>
      <p:sp>
        <p:nvSpPr>
          <p:cNvPr id="8" name="AutoShape 1065"/>
          <p:cNvSpPr>
            <a:spLocks noChangeArrowheads="1"/>
          </p:cNvSpPr>
          <p:nvPr/>
        </p:nvSpPr>
        <p:spPr bwMode="auto">
          <a:xfrm>
            <a:off x="5966725" y="3429000"/>
            <a:ext cx="2592387" cy="1368425"/>
          </a:xfrm>
          <a:prstGeom prst="wedgeRoundRectCallout">
            <a:avLst>
              <a:gd name="adj1" fmla="val -112138"/>
              <a:gd name="adj2" fmla="val 79759"/>
              <a:gd name="adj3" fmla="val 16667"/>
            </a:avLst>
          </a:prstGeom>
          <a:solidFill>
            <a:schemeClr val="tx1">
              <a:lumMod val="85000"/>
            </a:schemeClr>
          </a:solidFill>
          <a:ln w="9525">
            <a:solidFill>
              <a:schemeClr val="bg1"/>
            </a:solidFill>
            <a:miter lim="800000"/>
            <a:headEnd/>
            <a:tailEnd/>
          </a:ln>
        </p:spPr>
        <p:txBody>
          <a:bodyPr/>
          <a:lstStyle/>
          <a:p>
            <a:pPr algn="l">
              <a:defRPr/>
            </a:pPr>
            <a:r>
              <a:rPr lang="en-US" altLang="zh-CN" b="1" dirty="0" err="1" smtClean="0">
                <a:solidFill>
                  <a:srgbClr val="C536D0"/>
                </a:solidFill>
              </a:rPr>
              <a:t>T2</a:t>
            </a:r>
            <a:r>
              <a:rPr lang="en-US" altLang="zh-CN" b="1" dirty="0" smtClean="0">
                <a:solidFill>
                  <a:srgbClr val="C536D0"/>
                </a:solidFill>
              </a:rPr>
              <a:t> </a:t>
            </a:r>
            <a:r>
              <a:rPr lang="zh-CN" altLang="en-US" b="1" dirty="0">
                <a:solidFill>
                  <a:srgbClr val="C536D0"/>
                </a:solidFill>
              </a:rPr>
              <a:t>：</a:t>
            </a:r>
            <a:r>
              <a:rPr lang="zh-CN" altLang="en-US" b="1" dirty="0" smtClean="0">
                <a:solidFill>
                  <a:srgbClr val="C536D0"/>
                </a:solidFill>
              </a:rPr>
              <a:t>如果</a:t>
            </a:r>
            <a:r>
              <a:rPr lang="zh-CN" altLang="en-US" b="1" dirty="0" smtClean="0">
                <a:solidFill>
                  <a:srgbClr val="C536D0"/>
                </a:solidFill>
              </a:rPr>
              <a:t>缺少</a:t>
            </a:r>
            <a:r>
              <a:rPr lang="en-US" altLang="zh-CN" b="1" dirty="0" smtClean="0">
                <a:solidFill>
                  <a:srgbClr val="C536D0"/>
                </a:solidFill>
              </a:rPr>
              <a:t>wait(</a:t>
            </a:r>
            <a:r>
              <a:rPr lang="en-US" altLang="zh-CN" b="1" dirty="0" err="1" smtClean="0">
                <a:solidFill>
                  <a:srgbClr val="C536D0"/>
                </a:solidFill>
              </a:rPr>
              <a:t>mutex</a:t>
            </a:r>
            <a:r>
              <a:rPr lang="en-US" altLang="zh-CN" b="1" dirty="0" smtClean="0">
                <a:solidFill>
                  <a:srgbClr val="C536D0"/>
                </a:solidFill>
              </a:rPr>
              <a:t>)</a:t>
            </a:r>
            <a:r>
              <a:rPr lang="zh-CN" altLang="en-US" b="1" dirty="0" smtClean="0">
                <a:solidFill>
                  <a:srgbClr val="C536D0"/>
                </a:solidFill>
              </a:rPr>
              <a:t>， 后果</a:t>
            </a:r>
            <a:r>
              <a:rPr lang="zh-CN" altLang="en-US" b="1" dirty="0">
                <a:solidFill>
                  <a:srgbClr val="C536D0"/>
                </a:solidFill>
              </a:rPr>
              <a:t>如何</a:t>
            </a:r>
            <a:r>
              <a:rPr lang="zh-CN" altLang="en-US" b="1" dirty="0" smtClean="0">
                <a:solidFill>
                  <a:srgbClr val="C536D0"/>
                </a:solidFill>
              </a:rPr>
              <a:t>？</a:t>
            </a:r>
            <a:endParaRPr lang="zh-CN" altLang="en-US" b="1" dirty="0">
              <a:solidFill>
                <a:srgbClr val="C536D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kumimoji="1" lang="zh-CN" altLang="en-US" smtClean="0">
                <a:ea typeface="华文彩云" pitchFamily="2" charset="-122"/>
              </a:rPr>
              <a:t>利用信号量实现前趋关系</a:t>
            </a:r>
            <a:endParaRPr kumimoji="1" lang="en-US" altLang="zh-CN" smtClean="0">
              <a:ea typeface="华文彩云" pitchFamily="2" charset="-122"/>
            </a:endParaRPr>
          </a:p>
        </p:txBody>
      </p:sp>
      <p:sp>
        <p:nvSpPr>
          <p:cNvPr id="13316" name="Text Box 4"/>
          <p:cNvSpPr txBox="1">
            <a:spLocks noChangeArrowheads="1"/>
          </p:cNvSpPr>
          <p:nvPr/>
        </p:nvSpPr>
        <p:spPr bwMode="auto">
          <a:xfrm>
            <a:off x="284163" y="2705100"/>
            <a:ext cx="4524375" cy="457200"/>
          </a:xfrm>
          <a:prstGeom prst="rect">
            <a:avLst/>
          </a:prstGeom>
          <a:noFill/>
          <a:ln w="9525">
            <a:noFill/>
            <a:miter lim="800000"/>
            <a:headEnd/>
            <a:tailEnd/>
          </a:ln>
        </p:spPr>
        <p:txBody>
          <a:bodyPr>
            <a:spAutoFit/>
          </a:bodyPr>
          <a:lstStyle/>
          <a:p>
            <a:pPr algn="l"/>
            <a:endParaRPr lang="zh-CN" altLang="en-US"/>
          </a:p>
        </p:txBody>
      </p:sp>
      <p:sp>
        <p:nvSpPr>
          <p:cNvPr id="13317" name="Text Box 5"/>
          <p:cNvSpPr txBox="1">
            <a:spLocks noChangeArrowheads="1"/>
          </p:cNvSpPr>
          <p:nvPr/>
        </p:nvSpPr>
        <p:spPr bwMode="auto">
          <a:xfrm>
            <a:off x="3663950" y="2205038"/>
            <a:ext cx="6618288" cy="4284662"/>
          </a:xfrm>
          <a:prstGeom prst="rect">
            <a:avLst/>
          </a:prstGeom>
          <a:noFill/>
          <a:ln w="9525">
            <a:noFill/>
            <a:miter lim="800000"/>
            <a:headEnd/>
            <a:tailEnd/>
          </a:ln>
        </p:spPr>
        <p:txBody>
          <a:bodyPr>
            <a:spAutoFit/>
          </a:bodyPr>
          <a:lstStyle/>
          <a:p>
            <a:pPr algn="l">
              <a:spcBef>
                <a:spcPct val="15000"/>
              </a:spcBef>
            </a:pPr>
            <a:r>
              <a:rPr kumimoji="1" lang="en-US" altLang="zh-CN" sz="2200" dirty="0" err="1"/>
              <a:t>Var</a:t>
            </a:r>
            <a:r>
              <a:rPr kumimoji="1" lang="en-US" altLang="zh-CN" sz="2200" dirty="0"/>
              <a:t> </a:t>
            </a:r>
            <a:r>
              <a:rPr kumimoji="1" lang="en-US" altLang="zh-CN" sz="2200" dirty="0" err="1"/>
              <a:t>a,b,c,d,e,f,g</a:t>
            </a:r>
            <a:r>
              <a:rPr kumimoji="1" lang="zh-CN" altLang="en-US" sz="2200" dirty="0"/>
              <a:t>：</a:t>
            </a:r>
            <a:r>
              <a:rPr kumimoji="1" lang="en-US" altLang="zh-CN" sz="2200" dirty="0"/>
              <a:t>semaphore∶=0,0,0,0,0,0,0;</a:t>
            </a:r>
          </a:p>
          <a:p>
            <a:pPr algn="l">
              <a:spcBef>
                <a:spcPct val="15000"/>
              </a:spcBef>
            </a:pPr>
            <a:r>
              <a:rPr kumimoji="1" lang="en-US" altLang="zh-CN" sz="2200" dirty="0"/>
              <a:t>   begin</a:t>
            </a:r>
          </a:p>
          <a:p>
            <a:pPr algn="l">
              <a:spcBef>
                <a:spcPct val="15000"/>
              </a:spcBef>
            </a:pPr>
            <a:r>
              <a:rPr kumimoji="1" lang="en-US" altLang="zh-CN" sz="2200" dirty="0"/>
              <a:t>       </a:t>
            </a:r>
            <a:r>
              <a:rPr kumimoji="1" lang="en-US" altLang="zh-CN" sz="2200" dirty="0" err="1"/>
              <a:t>parbegin</a:t>
            </a:r>
            <a:endParaRPr kumimoji="1" lang="en-US" altLang="zh-CN" sz="2200" dirty="0"/>
          </a:p>
          <a:p>
            <a:pPr algn="l">
              <a:spcBef>
                <a:spcPct val="15000"/>
              </a:spcBef>
            </a:pPr>
            <a:r>
              <a:rPr kumimoji="1" lang="en-US" altLang="zh-CN" sz="2200" dirty="0"/>
              <a:t>     </a:t>
            </a:r>
            <a:r>
              <a:rPr kumimoji="1" lang="zh-CN" altLang="en-US" sz="2200" dirty="0"/>
              <a:t>	</a:t>
            </a:r>
            <a:r>
              <a:rPr kumimoji="1" lang="en-US" altLang="zh-CN" sz="2200" dirty="0"/>
              <a:t>begin </a:t>
            </a:r>
            <a:r>
              <a:rPr kumimoji="1" lang="en-US" altLang="zh-CN" sz="2200" dirty="0" err="1"/>
              <a:t>S1</a:t>
            </a:r>
            <a:r>
              <a:rPr kumimoji="1" lang="en-US" altLang="zh-CN" sz="2200" dirty="0"/>
              <a:t>; signal(a); signal(b); end;</a:t>
            </a:r>
          </a:p>
          <a:p>
            <a:pPr algn="l">
              <a:spcBef>
                <a:spcPct val="15000"/>
              </a:spcBef>
            </a:pPr>
            <a:r>
              <a:rPr kumimoji="1" lang="en-US" altLang="zh-CN" sz="2200" dirty="0"/>
              <a:t>     	begin wait(a); </a:t>
            </a:r>
            <a:r>
              <a:rPr kumimoji="1" lang="en-US" altLang="zh-CN" sz="2200" dirty="0" err="1"/>
              <a:t>S2</a:t>
            </a:r>
            <a:r>
              <a:rPr kumimoji="1" lang="en-US" altLang="zh-CN" sz="2200" dirty="0"/>
              <a:t>; signal(c); signal(d); end;</a:t>
            </a:r>
          </a:p>
          <a:p>
            <a:pPr algn="l">
              <a:spcBef>
                <a:spcPct val="15000"/>
              </a:spcBef>
            </a:pPr>
            <a:r>
              <a:rPr kumimoji="1" lang="en-US" altLang="zh-CN" sz="2200" dirty="0"/>
              <a:t>     	begin wait(b); </a:t>
            </a:r>
            <a:r>
              <a:rPr kumimoji="1" lang="en-US" altLang="zh-CN" sz="2200" dirty="0" err="1"/>
              <a:t>S3</a:t>
            </a:r>
            <a:r>
              <a:rPr kumimoji="1" lang="en-US" altLang="zh-CN" sz="2200" dirty="0"/>
              <a:t>; signal(e); end;</a:t>
            </a:r>
          </a:p>
          <a:p>
            <a:pPr algn="l">
              <a:spcBef>
                <a:spcPct val="15000"/>
              </a:spcBef>
            </a:pPr>
            <a:r>
              <a:rPr kumimoji="1" lang="en-US" altLang="zh-CN" sz="2200" dirty="0"/>
              <a:t>     	begin wait(c); </a:t>
            </a:r>
            <a:r>
              <a:rPr kumimoji="1" lang="en-US" altLang="zh-CN" sz="2200" dirty="0" err="1"/>
              <a:t>S4</a:t>
            </a:r>
            <a:r>
              <a:rPr kumimoji="1" lang="en-US" altLang="zh-CN" sz="2200" dirty="0"/>
              <a:t>; signal(f); end;</a:t>
            </a:r>
          </a:p>
          <a:p>
            <a:pPr algn="l">
              <a:spcBef>
                <a:spcPct val="15000"/>
              </a:spcBef>
            </a:pPr>
            <a:r>
              <a:rPr kumimoji="1" lang="en-US" altLang="zh-CN" sz="2200" dirty="0"/>
              <a:t>     	begin wait(d); </a:t>
            </a:r>
            <a:r>
              <a:rPr kumimoji="1" lang="en-US" altLang="zh-CN" sz="2200" dirty="0" err="1"/>
              <a:t>S5</a:t>
            </a:r>
            <a:r>
              <a:rPr kumimoji="1" lang="en-US" altLang="zh-CN" sz="2200" dirty="0"/>
              <a:t>; signal(g); end;</a:t>
            </a:r>
          </a:p>
          <a:p>
            <a:pPr algn="l">
              <a:spcBef>
                <a:spcPct val="15000"/>
              </a:spcBef>
            </a:pPr>
            <a:r>
              <a:rPr kumimoji="1" lang="en-US" altLang="zh-CN" sz="2200" dirty="0"/>
              <a:t>     	begin wait(e); wait(f); wait(g); </a:t>
            </a:r>
            <a:r>
              <a:rPr kumimoji="1" lang="en-US" altLang="zh-CN" sz="2200" dirty="0" err="1"/>
              <a:t>S6</a:t>
            </a:r>
            <a:r>
              <a:rPr kumimoji="1" lang="en-US" altLang="zh-CN" sz="2200" dirty="0"/>
              <a:t>; end;</a:t>
            </a:r>
          </a:p>
          <a:p>
            <a:pPr algn="l">
              <a:spcBef>
                <a:spcPct val="15000"/>
              </a:spcBef>
            </a:pPr>
            <a:r>
              <a:rPr kumimoji="1" lang="en-US" altLang="zh-CN" sz="2200" dirty="0"/>
              <a:t>        </a:t>
            </a:r>
            <a:r>
              <a:rPr kumimoji="1" lang="en-US" altLang="zh-CN" sz="2200" dirty="0" err="1"/>
              <a:t>parend</a:t>
            </a:r>
            <a:endParaRPr kumimoji="1" lang="en-US" altLang="zh-CN" sz="2200" dirty="0"/>
          </a:p>
          <a:p>
            <a:pPr algn="l">
              <a:spcBef>
                <a:spcPct val="15000"/>
              </a:spcBef>
            </a:pPr>
            <a:r>
              <a:rPr kumimoji="1" lang="en-US" altLang="zh-CN" sz="2200" dirty="0"/>
              <a:t>   end </a:t>
            </a:r>
            <a:endParaRPr lang="zh-CN" altLang="en-US" sz="2200" dirty="0"/>
          </a:p>
        </p:txBody>
      </p:sp>
      <p:sp>
        <p:nvSpPr>
          <p:cNvPr id="13318" name="Line 6"/>
          <p:cNvSpPr>
            <a:spLocks noChangeShapeType="1"/>
          </p:cNvSpPr>
          <p:nvPr/>
        </p:nvSpPr>
        <p:spPr bwMode="auto">
          <a:xfrm>
            <a:off x="3657600" y="2060575"/>
            <a:ext cx="0" cy="4654550"/>
          </a:xfrm>
          <a:prstGeom prst="line">
            <a:avLst/>
          </a:prstGeom>
          <a:noFill/>
          <a:ln w="25400">
            <a:solidFill>
              <a:schemeClr val="tx1"/>
            </a:solidFill>
            <a:round/>
            <a:headEnd/>
            <a:tailEnd/>
          </a:ln>
        </p:spPr>
        <p:txBody>
          <a:bodyPr/>
          <a:lstStyle/>
          <a:p>
            <a:endParaRPr lang="zh-CN" altLang="en-US"/>
          </a:p>
        </p:txBody>
      </p:sp>
      <p:grpSp>
        <p:nvGrpSpPr>
          <p:cNvPr id="13319" name="Group 20"/>
          <p:cNvGrpSpPr>
            <a:grpSpLocks/>
          </p:cNvGrpSpPr>
          <p:nvPr/>
        </p:nvGrpSpPr>
        <p:grpSpPr bwMode="auto">
          <a:xfrm>
            <a:off x="0" y="2708275"/>
            <a:ext cx="3802063" cy="3357563"/>
            <a:chOff x="0" y="1706"/>
            <a:chExt cx="2395" cy="2115"/>
          </a:xfrm>
        </p:grpSpPr>
        <p:grpSp>
          <p:nvGrpSpPr>
            <p:cNvPr id="13320" name="Group 12"/>
            <p:cNvGrpSpPr>
              <a:grpSpLocks/>
            </p:cNvGrpSpPr>
            <p:nvPr/>
          </p:nvGrpSpPr>
          <p:grpSpPr bwMode="auto">
            <a:xfrm>
              <a:off x="0" y="1706"/>
              <a:ext cx="2395" cy="2115"/>
              <a:chOff x="0" y="1715"/>
              <a:chExt cx="2395" cy="2152"/>
            </a:xfrm>
          </p:grpSpPr>
          <p:sp>
            <p:nvSpPr>
              <p:cNvPr id="13328" name="Rectangle 10"/>
              <p:cNvSpPr>
                <a:spLocks noChangeArrowheads="1"/>
              </p:cNvSpPr>
              <p:nvPr/>
            </p:nvSpPr>
            <p:spPr bwMode="auto">
              <a:xfrm>
                <a:off x="54" y="1715"/>
                <a:ext cx="2204" cy="213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13314" name="Object 7"/>
              <p:cNvGraphicFramePr>
                <a:graphicFrameLocks noChangeAspect="1"/>
              </p:cNvGraphicFramePr>
              <p:nvPr/>
            </p:nvGraphicFramePr>
            <p:xfrm>
              <a:off x="0" y="1752"/>
              <a:ext cx="2395" cy="2115"/>
            </p:xfrm>
            <a:graphic>
              <a:graphicData uri="http://schemas.openxmlformats.org/presentationml/2006/ole">
                <mc:AlternateContent xmlns:mc="http://schemas.openxmlformats.org/markup-compatibility/2006">
                  <mc:Choice xmlns:v="urn:schemas-microsoft-com:vml" Requires="v">
                    <p:oleObj spid="_x0000_s13317" name="VISIO" r:id="rId3" imgW="1813560" imgH="1310640" progId="Visio.Drawing.11">
                      <p:embed/>
                    </p:oleObj>
                  </mc:Choice>
                  <mc:Fallback>
                    <p:oleObj name="VISIO" r:id="rId3" imgW="1813560" imgH="1310640"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52"/>
                            <a:ext cx="2395" cy="2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321" name="Text Box 13"/>
            <p:cNvSpPr txBox="1">
              <a:spLocks noChangeArrowheads="1"/>
            </p:cNvSpPr>
            <p:nvPr/>
          </p:nvSpPr>
          <p:spPr bwMode="auto">
            <a:xfrm>
              <a:off x="1173" y="1917"/>
              <a:ext cx="223" cy="288"/>
            </a:xfrm>
            <a:prstGeom prst="rect">
              <a:avLst/>
            </a:prstGeom>
            <a:noFill/>
            <a:ln w="9525">
              <a:noFill/>
              <a:miter lim="800000"/>
              <a:headEnd/>
              <a:tailEnd/>
            </a:ln>
          </p:spPr>
          <p:txBody>
            <a:bodyPr wrap="none">
              <a:spAutoFit/>
            </a:bodyPr>
            <a:lstStyle/>
            <a:p>
              <a:r>
                <a:rPr lang="en-US" altLang="zh-CN">
                  <a:solidFill>
                    <a:srgbClr val="FF66FF"/>
                  </a:solidFill>
                </a:rPr>
                <a:t>a</a:t>
              </a:r>
            </a:p>
          </p:txBody>
        </p:sp>
        <p:sp>
          <p:nvSpPr>
            <p:cNvPr id="13322" name="Text Box 14"/>
            <p:cNvSpPr txBox="1">
              <a:spLocks noChangeArrowheads="1"/>
            </p:cNvSpPr>
            <p:nvPr/>
          </p:nvSpPr>
          <p:spPr bwMode="auto">
            <a:xfrm>
              <a:off x="1805" y="1945"/>
              <a:ext cx="223" cy="288"/>
            </a:xfrm>
            <a:prstGeom prst="rect">
              <a:avLst/>
            </a:prstGeom>
            <a:noFill/>
            <a:ln w="9525">
              <a:noFill/>
              <a:miter lim="800000"/>
              <a:headEnd/>
              <a:tailEnd/>
            </a:ln>
          </p:spPr>
          <p:txBody>
            <a:bodyPr wrap="none">
              <a:spAutoFit/>
            </a:bodyPr>
            <a:lstStyle/>
            <a:p>
              <a:r>
                <a:rPr lang="en-US" altLang="zh-CN">
                  <a:solidFill>
                    <a:srgbClr val="FF66FF"/>
                  </a:solidFill>
                </a:rPr>
                <a:t>b</a:t>
              </a:r>
            </a:p>
          </p:txBody>
        </p:sp>
        <p:sp>
          <p:nvSpPr>
            <p:cNvPr id="13323" name="Text Box 15"/>
            <p:cNvSpPr txBox="1">
              <a:spLocks noChangeArrowheads="1"/>
            </p:cNvSpPr>
            <p:nvPr/>
          </p:nvSpPr>
          <p:spPr bwMode="auto">
            <a:xfrm>
              <a:off x="1104" y="2387"/>
              <a:ext cx="202" cy="288"/>
            </a:xfrm>
            <a:prstGeom prst="rect">
              <a:avLst/>
            </a:prstGeom>
            <a:noFill/>
            <a:ln w="9525">
              <a:noFill/>
              <a:miter lim="800000"/>
              <a:headEnd/>
              <a:tailEnd/>
            </a:ln>
          </p:spPr>
          <p:txBody>
            <a:bodyPr>
              <a:spAutoFit/>
            </a:bodyPr>
            <a:lstStyle/>
            <a:p>
              <a:r>
                <a:rPr lang="en-US" altLang="zh-CN">
                  <a:solidFill>
                    <a:srgbClr val="FF66FF"/>
                  </a:solidFill>
                </a:rPr>
                <a:t>d</a:t>
              </a:r>
            </a:p>
          </p:txBody>
        </p:sp>
        <p:sp>
          <p:nvSpPr>
            <p:cNvPr id="13324" name="Text Box 16"/>
            <p:cNvSpPr txBox="1">
              <a:spLocks noChangeArrowheads="1"/>
            </p:cNvSpPr>
            <p:nvPr/>
          </p:nvSpPr>
          <p:spPr bwMode="auto">
            <a:xfrm>
              <a:off x="489" y="2371"/>
              <a:ext cx="212" cy="288"/>
            </a:xfrm>
            <a:prstGeom prst="rect">
              <a:avLst/>
            </a:prstGeom>
            <a:noFill/>
            <a:ln w="9525">
              <a:noFill/>
              <a:miter lim="800000"/>
              <a:headEnd/>
              <a:tailEnd/>
            </a:ln>
          </p:spPr>
          <p:txBody>
            <a:bodyPr wrap="none">
              <a:spAutoFit/>
            </a:bodyPr>
            <a:lstStyle/>
            <a:p>
              <a:r>
                <a:rPr lang="en-US" altLang="zh-CN">
                  <a:solidFill>
                    <a:srgbClr val="FF66FF"/>
                  </a:solidFill>
                </a:rPr>
                <a:t>c</a:t>
              </a:r>
            </a:p>
          </p:txBody>
        </p:sp>
        <p:sp>
          <p:nvSpPr>
            <p:cNvPr id="13325" name="Text Box 17"/>
            <p:cNvSpPr txBox="1">
              <a:spLocks noChangeArrowheads="1"/>
            </p:cNvSpPr>
            <p:nvPr/>
          </p:nvSpPr>
          <p:spPr bwMode="auto">
            <a:xfrm>
              <a:off x="1669" y="3158"/>
              <a:ext cx="202" cy="288"/>
            </a:xfrm>
            <a:prstGeom prst="rect">
              <a:avLst/>
            </a:prstGeom>
            <a:noFill/>
            <a:ln w="9525">
              <a:noFill/>
              <a:miter lim="800000"/>
              <a:headEnd/>
              <a:tailEnd/>
            </a:ln>
          </p:spPr>
          <p:txBody>
            <a:bodyPr>
              <a:spAutoFit/>
            </a:bodyPr>
            <a:lstStyle/>
            <a:p>
              <a:r>
                <a:rPr lang="en-US" altLang="zh-CN">
                  <a:solidFill>
                    <a:srgbClr val="FF66FF"/>
                  </a:solidFill>
                </a:rPr>
                <a:t>e</a:t>
              </a:r>
            </a:p>
          </p:txBody>
        </p:sp>
        <p:sp>
          <p:nvSpPr>
            <p:cNvPr id="13326" name="Text Box 18"/>
            <p:cNvSpPr txBox="1">
              <a:spLocks noChangeArrowheads="1"/>
            </p:cNvSpPr>
            <p:nvPr/>
          </p:nvSpPr>
          <p:spPr bwMode="auto">
            <a:xfrm>
              <a:off x="1033" y="3113"/>
              <a:ext cx="202" cy="288"/>
            </a:xfrm>
            <a:prstGeom prst="rect">
              <a:avLst/>
            </a:prstGeom>
            <a:noFill/>
            <a:ln w="9525">
              <a:noFill/>
              <a:miter lim="800000"/>
              <a:headEnd/>
              <a:tailEnd/>
            </a:ln>
          </p:spPr>
          <p:txBody>
            <a:bodyPr>
              <a:spAutoFit/>
            </a:bodyPr>
            <a:lstStyle/>
            <a:p>
              <a:r>
                <a:rPr lang="en-US" altLang="zh-CN">
                  <a:solidFill>
                    <a:srgbClr val="FF66FF"/>
                  </a:solidFill>
                </a:rPr>
                <a:t>g</a:t>
              </a:r>
            </a:p>
          </p:txBody>
        </p:sp>
        <p:sp>
          <p:nvSpPr>
            <p:cNvPr id="13327" name="Text Box 19"/>
            <p:cNvSpPr txBox="1">
              <a:spLocks noChangeArrowheads="1"/>
            </p:cNvSpPr>
            <p:nvPr/>
          </p:nvSpPr>
          <p:spPr bwMode="auto">
            <a:xfrm>
              <a:off x="242" y="3142"/>
              <a:ext cx="202" cy="288"/>
            </a:xfrm>
            <a:prstGeom prst="rect">
              <a:avLst/>
            </a:prstGeom>
            <a:noFill/>
            <a:ln w="9525">
              <a:noFill/>
              <a:miter lim="800000"/>
              <a:headEnd/>
              <a:tailEnd/>
            </a:ln>
          </p:spPr>
          <p:txBody>
            <a:bodyPr>
              <a:spAutoFit/>
            </a:bodyPr>
            <a:lstStyle/>
            <a:p>
              <a:r>
                <a:rPr lang="en-US" altLang="zh-CN">
                  <a:solidFill>
                    <a:srgbClr val="FF66FF"/>
                  </a:solidFill>
                </a:rPr>
                <a:t>f</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 calcmode="lin" valueType="num">
                                      <p:cBhvr additive="base">
                                        <p:cTn id="7" dur="500" fill="hold"/>
                                        <p:tgtEl>
                                          <p:spTgt spid="13317"/>
                                        </p:tgtEl>
                                        <p:attrNameLst>
                                          <p:attrName>ppt_x</p:attrName>
                                        </p:attrNameLst>
                                      </p:cBhvr>
                                      <p:tavLst>
                                        <p:tav tm="0">
                                          <p:val>
                                            <p:strVal val="#ppt_x"/>
                                          </p:val>
                                        </p:tav>
                                        <p:tav tm="100000">
                                          <p:val>
                                            <p:strVal val="#ppt_x"/>
                                          </p:val>
                                        </p:tav>
                                      </p:tavLst>
                                    </p:anim>
                                    <p:anim calcmode="lin" valueType="num">
                                      <p:cBhvr additive="base">
                                        <p:cTn id="8"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62000" y="76200"/>
            <a:ext cx="8420100" cy="1066800"/>
          </a:xfrm>
        </p:spPr>
        <p:txBody>
          <a:bodyPr/>
          <a:lstStyle/>
          <a:p>
            <a:r>
              <a:rPr lang="zh-CN" altLang="en-US" u="sng" smtClean="0">
                <a:solidFill>
                  <a:srgbClr val="0000FF"/>
                </a:solidFill>
                <a:latin typeface="华文彩云" pitchFamily="2" charset="-122"/>
                <a:ea typeface="华文彩云" pitchFamily="2" charset="-122"/>
                <a:hlinkClick r:id="rId2" action="ppaction://hlinksldjump"/>
              </a:rPr>
              <a:t>经典的同步/互斥问题</a:t>
            </a:r>
          </a:p>
        </p:txBody>
      </p:sp>
      <p:sp>
        <p:nvSpPr>
          <p:cNvPr id="68611" name="Rectangle 3"/>
          <p:cNvSpPr>
            <a:spLocks noGrp="1" noChangeArrowheads="1"/>
          </p:cNvSpPr>
          <p:nvPr>
            <p:ph type="body" idx="1"/>
          </p:nvPr>
        </p:nvSpPr>
        <p:spPr>
          <a:xfrm>
            <a:off x="457200" y="1052513"/>
            <a:ext cx="8705850" cy="549275"/>
          </a:xfrm>
        </p:spPr>
        <p:txBody>
          <a:bodyPr>
            <a:spAutoFit/>
          </a:bodyPr>
          <a:lstStyle/>
          <a:p>
            <a:r>
              <a:rPr lang="zh-CN" altLang="en-US" b="1" smtClean="0">
                <a:hlinkClick r:id="rId3" action="ppaction://hlinksldjump"/>
              </a:rPr>
              <a:t>生产者与消费者</a:t>
            </a:r>
            <a:endParaRPr lang="zh-CN" altLang="en-US" b="1" smtClean="0"/>
          </a:p>
        </p:txBody>
      </p:sp>
      <p:grpSp>
        <p:nvGrpSpPr>
          <p:cNvPr id="68612" name="Group 26"/>
          <p:cNvGrpSpPr>
            <a:grpSpLocks/>
          </p:cNvGrpSpPr>
          <p:nvPr/>
        </p:nvGrpSpPr>
        <p:grpSpPr bwMode="auto">
          <a:xfrm>
            <a:off x="762000" y="1874838"/>
            <a:ext cx="8169275" cy="1482725"/>
            <a:chOff x="480" y="1392"/>
            <a:chExt cx="5146" cy="934"/>
          </a:xfrm>
        </p:grpSpPr>
        <p:pic>
          <p:nvPicPr>
            <p:cNvPr id="68614" name="Picture 8" descr="j0198370"/>
            <p:cNvPicPr>
              <a:picLocks noChangeAspect="1" noChangeArrowheads="1"/>
            </p:cNvPicPr>
            <p:nvPr/>
          </p:nvPicPr>
          <p:blipFill>
            <a:blip r:embed="rId4" cstate="print"/>
            <a:srcRect/>
            <a:stretch>
              <a:fillRect/>
            </a:stretch>
          </p:blipFill>
          <p:spPr bwMode="auto">
            <a:xfrm>
              <a:off x="4416" y="1440"/>
              <a:ext cx="1210" cy="886"/>
            </a:xfrm>
            <a:prstGeom prst="rect">
              <a:avLst/>
            </a:prstGeom>
            <a:noFill/>
            <a:ln w="9525">
              <a:noFill/>
              <a:miter lim="800000"/>
              <a:headEnd/>
              <a:tailEnd/>
            </a:ln>
          </p:spPr>
        </p:pic>
        <p:pic>
          <p:nvPicPr>
            <p:cNvPr id="68615" name="Picture 9" descr="j0198495"/>
            <p:cNvPicPr>
              <a:picLocks noChangeAspect="1" noChangeArrowheads="1"/>
            </p:cNvPicPr>
            <p:nvPr/>
          </p:nvPicPr>
          <p:blipFill>
            <a:blip r:embed="rId5" cstate="print"/>
            <a:srcRect/>
            <a:stretch>
              <a:fillRect/>
            </a:stretch>
          </p:blipFill>
          <p:spPr bwMode="auto">
            <a:xfrm>
              <a:off x="2544" y="1392"/>
              <a:ext cx="1253" cy="918"/>
            </a:xfrm>
            <a:prstGeom prst="rect">
              <a:avLst/>
            </a:prstGeom>
            <a:noFill/>
            <a:ln w="9525">
              <a:noFill/>
              <a:miter lim="800000"/>
              <a:headEnd/>
              <a:tailEnd/>
            </a:ln>
          </p:spPr>
        </p:pic>
        <p:pic>
          <p:nvPicPr>
            <p:cNvPr id="68616" name="Picture 10" descr="j0198374"/>
            <p:cNvPicPr>
              <a:picLocks noChangeAspect="1" noChangeArrowheads="1"/>
            </p:cNvPicPr>
            <p:nvPr/>
          </p:nvPicPr>
          <p:blipFill>
            <a:blip r:embed="rId6" cstate="print"/>
            <a:srcRect/>
            <a:stretch>
              <a:fillRect/>
            </a:stretch>
          </p:blipFill>
          <p:spPr bwMode="auto">
            <a:xfrm>
              <a:off x="480" y="1392"/>
              <a:ext cx="1210" cy="887"/>
            </a:xfrm>
            <a:prstGeom prst="rect">
              <a:avLst/>
            </a:prstGeom>
            <a:noFill/>
            <a:ln w="9525">
              <a:noFill/>
              <a:miter lim="800000"/>
              <a:headEnd/>
              <a:tailEnd/>
            </a:ln>
          </p:spPr>
        </p:pic>
        <p:sp>
          <p:nvSpPr>
            <p:cNvPr id="68617" name="AutoShape 17"/>
            <p:cNvSpPr>
              <a:spLocks noChangeArrowheads="1"/>
            </p:cNvSpPr>
            <p:nvPr/>
          </p:nvSpPr>
          <p:spPr bwMode="auto">
            <a:xfrm>
              <a:off x="1824" y="1728"/>
              <a:ext cx="480" cy="336"/>
            </a:xfrm>
            <a:prstGeom prst="notchedRightArrow">
              <a:avLst>
                <a:gd name="adj1" fmla="val 50000"/>
                <a:gd name="adj2" fmla="val 35714"/>
              </a:avLst>
            </a:prstGeom>
            <a:noFill/>
            <a:ln w="38100">
              <a:solidFill>
                <a:srgbClr val="FF9966"/>
              </a:solidFill>
              <a:miter lim="800000"/>
              <a:headEnd/>
              <a:tailEnd/>
            </a:ln>
          </p:spPr>
          <p:txBody>
            <a:bodyPr wrap="none" anchor="ctr"/>
            <a:lstStyle/>
            <a:p>
              <a:endParaRPr lang="zh-CN" altLang="en-US">
                <a:solidFill>
                  <a:srgbClr val="FF9966"/>
                </a:solidFill>
              </a:endParaRPr>
            </a:p>
          </p:txBody>
        </p:sp>
        <p:sp>
          <p:nvSpPr>
            <p:cNvPr id="68618" name="AutoShape 18"/>
            <p:cNvSpPr>
              <a:spLocks noChangeArrowheads="1"/>
            </p:cNvSpPr>
            <p:nvPr/>
          </p:nvSpPr>
          <p:spPr bwMode="auto">
            <a:xfrm>
              <a:off x="3888" y="1728"/>
              <a:ext cx="480" cy="336"/>
            </a:xfrm>
            <a:prstGeom prst="notchedRightArrow">
              <a:avLst>
                <a:gd name="adj1" fmla="val 50000"/>
                <a:gd name="adj2" fmla="val 35714"/>
              </a:avLst>
            </a:prstGeom>
            <a:noFill/>
            <a:ln w="38100">
              <a:solidFill>
                <a:srgbClr val="FF9966"/>
              </a:solidFill>
              <a:miter lim="800000"/>
              <a:headEnd/>
              <a:tailEnd/>
            </a:ln>
          </p:spPr>
          <p:txBody>
            <a:bodyPr wrap="none" anchor="ctr"/>
            <a:lstStyle/>
            <a:p>
              <a:endParaRPr lang="zh-CN" altLang="en-US">
                <a:solidFill>
                  <a:srgbClr val="FF9966"/>
                </a:solidFill>
              </a:endParaRPr>
            </a:p>
          </p:txBody>
        </p:sp>
      </p:grpSp>
      <p:sp>
        <p:nvSpPr>
          <p:cNvPr id="68613" name="Rectangle 25"/>
          <p:cNvSpPr>
            <a:spLocks noChangeArrowheads="1"/>
          </p:cNvSpPr>
          <p:nvPr/>
        </p:nvSpPr>
        <p:spPr bwMode="auto">
          <a:xfrm>
            <a:off x="0" y="3284538"/>
            <a:ext cx="9705975" cy="3573462"/>
          </a:xfrm>
          <a:prstGeom prst="rect">
            <a:avLst/>
          </a:prstGeom>
          <a:noFill/>
          <a:ln w="9525">
            <a:noFill/>
            <a:miter lim="800000"/>
            <a:headEnd/>
            <a:tailEnd/>
          </a:ln>
        </p:spPr>
        <p:txBody>
          <a:bodyPr/>
          <a:lstStyle/>
          <a:p>
            <a:pPr marL="342900" indent="-342900" algn="l">
              <a:lnSpc>
                <a:spcPct val="120000"/>
              </a:lnSpc>
              <a:buClr>
                <a:srgbClr val="FFFFFF"/>
              </a:buClr>
              <a:buFont typeface="Wingdings" pitchFamily="2" charset="2"/>
              <a:buNone/>
            </a:pPr>
            <a:r>
              <a:rPr lang="zh-CN" altLang="en-US" b="1">
                <a:latin typeface="Univers" pitchFamily="34" charset="0"/>
              </a:rPr>
              <a:t>		计算机系统中，把并发进程的同步和互斥问题一般化，可以得到一个抽象的一般模型，即生产者</a:t>
            </a:r>
            <a:r>
              <a:rPr lang="en-US" altLang="zh-CN" b="1">
                <a:latin typeface="Univers" pitchFamily="34" charset="0"/>
              </a:rPr>
              <a:t>-</a:t>
            </a:r>
            <a:r>
              <a:rPr lang="zh-CN" altLang="en-US" b="1">
                <a:latin typeface="Univers" pitchFamily="34" charset="0"/>
              </a:rPr>
              <a:t>消费者问题。如每个进程都申请使用和释放各种不同类型的资源（既可以是像外设、内存及缓冲区等硬件资源，也可以是像临界区、共享变量等软件资源）。把系统中使用某一类资源的进程称为消费者，而把释放同类资源的进程称为该资源的生产者。</a:t>
            </a:r>
          </a:p>
          <a:p>
            <a:pPr marL="342900" indent="-342900" algn="l">
              <a:lnSpc>
                <a:spcPct val="120000"/>
              </a:lnSpc>
              <a:buClr>
                <a:srgbClr val="FFFFFF"/>
              </a:buClr>
              <a:buFont typeface="Wingdings" pitchFamily="2" charset="2"/>
              <a:buNone/>
            </a:pPr>
            <a:r>
              <a:rPr lang="en-US" altLang="zh-CN" b="1">
                <a:latin typeface="Univers" pitchFamily="34" charset="0"/>
              </a:rPr>
              <a:t>		</a:t>
            </a:r>
            <a:r>
              <a:rPr lang="zh-CN" altLang="en-US" b="1">
                <a:latin typeface="Univers" pitchFamily="34" charset="0"/>
              </a:rPr>
              <a:t>把一个长度为</a:t>
            </a:r>
            <a:r>
              <a:rPr lang="en-US" altLang="zh-CN" b="1">
                <a:latin typeface="Univers" pitchFamily="34" charset="0"/>
              </a:rPr>
              <a:t>n</a:t>
            </a:r>
            <a:r>
              <a:rPr lang="zh-CN" altLang="en-US" b="1">
                <a:latin typeface="Univers" pitchFamily="34" charset="0"/>
              </a:rPr>
              <a:t>的有界缓冲区（</a:t>
            </a:r>
            <a:r>
              <a:rPr lang="en-US" altLang="zh-CN" b="1">
                <a:latin typeface="Univers" pitchFamily="34" charset="0"/>
              </a:rPr>
              <a:t>n&gt;0</a:t>
            </a:r>
            <a:r>
              <a:rPr lang="zh-CN" altLang="en-US" b="1">
                <a:latin typeface="Univers" pitchFamily="34" charset="0"/>
              </a:rPr>
              <a:t>）与一群生产者</a:t>
            </a:r>
            <a:r>
              <a:rPr lang="en-US" altLang="zh-CN" b="1">
                <a:latin typeface="Univers" pitchFamily="34" charset="0"/>
              </a:rPr>
              <a:t>P1,P2…Pn</a:t>
            </a:r>
            <a:r>
              <a:rPr lang="zh-CN" altLang="en-US" b="1">
                <a:latin typeface="Univers" pitchFamily="34" charset="0"/>
              </a:rPr>
              <a:t>和一群消费者进程</a:t>
            </a:r>
            <a:r>
              <a:rPr lang="en-US" altLang="zh-CN" b="1">
                <a:latin typeface="Univers" pitchFamily="34" charset="0"/>
              </a:rPr>
              <a:t>C1,C2…Cn</a:t>
            </a:r>
            <a:r>
              <a:rPr lang="zh-CN" altLang="en-US" b="1">
                <a:latin typeface="Univers" pitchFamily="34" charset="0"/>
              </a:rPr>
              <a:t>联系起来。</a:t>
            </a:r>
            <a:endParaRPr lang="en-US" altLang="zh-CN" b="1">
              <a:latin typeface="Univers" pitchFamily="34" charset="0"/>
            </a:endParaRPr>
          </a:p>
        </p:txBody>
      </p:sp>
    </p:spTree>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u="sng" smtClean="0">
                <a:solidFill>
                  <a:schemeClr val="tx1"/>
                </a:solidFill>
                <a:latin typeface="华文彩云" pitchFamily="2" charset="-122"/>
                <a:ea typeface="华文彩云" pitchFamily="2" charset="-122"/>
                <a:hlinkClick r:id="rId2" action="ppaction://hlinksldjump"/>
              </a:rPr>
              <a:t>生产者与消费者问题</a:t>
            </a:r>
          </a:p>
        </p:txBody>
      </p:sp>
      <p:sp>
        <p:nvSpPr>
          <p:cNvPr id="69635" name="Rectangle 3"/>
          <p:cNvSpPr>
            <a:spLocks noGrp="1" noChangeArrowheads="1"/>
          </p:cNvSpPr>
          <p:nvPr>
            <p:ph type="body" idx="1"/>
          </p:nvPr>
        </p:nvSpPr>
        <p:spPr/>
        <p:txBody>
          <a:bodyPr/>
          <a:lstStyle/>
          <a:p>
            <a:pPr marL="0" indent="0">
              <a:tabLst>
                <a:tab pos="666750" algn="l"/>
              </a:tabLst>
            </a:pPr>
            <a:r>
              <a:rPr lang="zh-CN" altLang="en-US" b="1" smtClean="0"/>
              <a:t>模型的抽象化与进程分析</a:t>
            </a:r>
            <a:endParaRPr lang="en-US" altLang="zh-CN" b="1" smtClean="0"/>
          </a:p>
          <a:p>
            <a:pPr marL="0" indent="0">
              <a:tabLst>
                <a:tab pos="666750" algn="l"/>
              </a:tabLst>
            </a:pPr>
            <a:endParaRPr lang="zh-CN" altLang="en-US" b="1" smtClean="0"/>
          </a:p>
          <a:p>
            <a:pPr marL="0" indent="0">
              <a:tabLst>
                <a:tab pos="666750" algn="l"/>
              </a:tabLst>
            </a:pPr>
            <a:endParaRPr lang="zh-CN" altLang="en-US" b="1" smtClean="0"/>
          </a:p>
          <a:p>
            <a:pPr marL="0" indent="0">
              <a:tabLst>
                <a:tab pos="666750" algn="l"/>
              </a:tabLst>
            </a:pPr>
            <a:endParaRPr lang="zh-CN" altLang="en-US" b="1" smtClean="0"/>
          </a:p>
          <a:p>
            <a:pPr marL="0" indent="0">
              <a:buFont typeface="Wingdings" pitchFamily="2" charset="2"/>
              <a:buNone/>
              <a:tabLst>
                <a:tab pos="666750" algn="l"/>
              </a:tabLst>
            </a:pPr>
            <a:endParaRPr lang="zh-CN" altLang="en-US" b="1" smtClean="0"/>
          </a:p>
        </p:txBody>
      </p:sp>
      <p:grpSp>
        <p:nvGrpSpPr>
          <p:cNvPr id="69636" name="Group 17"/>
          <p:cNvGrpSpPr>
            <a:grpSpLocks/>
          </p:cNvGrpSpPr>
          <p:nvPr/>
        </p:nvGrpSpPr>
        <p:grpSpPr bwMode="auto">
          <a:xfrm>
            <a:off x="2000250" y="2852738"/>
            <a:ext cx="5738813" cy="990600"/>
            <a:chOff x="1260" y="1797"/>
            <a:chExt cx="3615" cy="624"/>
          </a:xfrm>
        </p:grpSpPr>
        <p:sp>
          <p:nvSpPr>
            <p:cNvPr id="69638" name="Rectangle 4"/>
            <p:cNvSpPr>
              <a:spLocks noChangeArrowheads="1"/>
            </p:cNvSpPr>
            <p:nvPr/>
          </p:nvSpPr>
          <p:spPr bwMode="auto">
            <a:xfrm>
              <a:off x="1260" y="1797"/>
              <a:ext cx="576" cy="576"/>
            </a:xfrm>
            <a:prstGeom prst="rect">
              <a:avLst/>
            </a:prstGeom>
            <a:noFill/>
            <a:ln w="9525">
              <a:solidFill>
                <a:schemeClr val="tx1"/>
              </a:solidFill>
              <a:miter lim="800000"/>
              <a:headEnd/>
              <a:tailEnd/>
            </a:ln>
          </p:spPr>
          <p:txBody>
            <a:bodyPr wrap="none" anchor="ctr"/>
            <a:lstStyle/>
            <a:p>
              <a:r>
                <a:rPr lang="zh-CN" altLang="en-US" sz="2000" b="1"/>
                <a:t>生产者</a:t>
              </a:r>
            </a:p>
            <a:p>
              <a:r>
                <a:rPr lang="zh-CN" altLang="en-US" sz="2000" b="1"/>
                <a:t>进程</a:t>
              </a:r>
            </a:p>
          </p:txBody>
        </p:sp>
        <p:sp>
          <p:nvSpPr>
            <p:cNvPr id="69639" name="AutoShape 6"/>
            <p:cNvSpPr>
              <a:spLocks noChangeArrowheads="1"/>
            </p:cNvSpPr>
            <p:nvPr/>
          </p:nvSpPr>
          <p:spPr bwMode="auto">
            <a:xfrm>
              <a:off x="2394" y="1845"/>
              <a:ext cx="1316" cy="528"/>
            </a:xfrm>
            <a:prstGeom prst="flowChartPredefinedProcess">
              <a:avLst/>
            </a:prstGeom>
            <a:noFill/>
            <a:ln w="9525">
              <a:solidFill>
                <a:schemeClr val="tx1"/>
              </a:solidFill>
              <a:miter lim="800000"/>
              <a:headEnd/>
              <a:tailEnd/>
            </a:ln>
          </p:spPr>
          <p:txBody>
            <a:bodyPr wrap="none" anchor="ctr"/>
            <a:lstStyle/>
            <a:p>
              <a:r>
                <a:rPr lang="zh-CN" altLang="en-US" sz="2000" b="1"/>
                <a:t>有界缓冲区</a:t>
              </a:r>
              <a:r>
                <a:rPr lang="en-US" altLang="zh-CN" sz="2000" b="1"/>
                <a:t>n</a:t>
              </a:r>
            </a:p>
            <a:p>
              <a:r>
                <a:rPr lang="zh-CN" altLang="en-US" sz="2000" b="1"/>
                <a:t>临界资源</a:t>
              </a:r>
            </a:p>
          </p:txBody>
        </p:sp>
        <p:sp>
          <p:nvSpPr>
            <p:cNvPr id="69640" name="Rectangle 7"/>
            <p:cNvSpPr>
              <a:spLocks noChangeArrowheads="1"/>
            </p:cNvSpPr>
            <p:nvPr/>
          </p:nvSpPr>
          <p:spPr bwMode="auto">
            <a:xfrm>
              <a:off x="4299" y="1845"/>
              <a:ext cx="576" cy="576"/>
            </a:xfrm>
            <a:prstGeom prst="rect">
              <a:avLst/>
            </a:prstGeom>
            <a:noFill/>
            <a:ln w="9525">
              <a:solidFill>
                <a:schemeClr val="tx1"/>
              </a:solidFill>
              <a:miter lim="800000"/>
              <a:headEnd/>
              <a:tailEnd/>
            </a:ln>
          </p:spPr>
          <p:txBody>
            <a:bodyPr wrap="none" anchor="ctr"/>
            <a:lstStyle/>
            <a:p>
              <a:r>
                <a:rPr lang="zh-CN" altLang="en-US" sz="2000" b="1"/>
                <a:t>消费者</a:t>
              </a:r>
            </a:p>
            <a:p>
              <a:r>
                <a:rPr lang="zh-CN" altLang="en-US" sz="2000" b="1"/>
                <a:t>进程</a:t>
              </a:r>
            </a:p>
          </p:txBody>
        </p:sp>
        <p:sp>
          <p:nvSpPr>
            <p:cNvPr id="69641" name="AutoShape 9"/>
            <p:cNvSpPr>
              <a:spLocks noChangeArrowheads="1"/>
            </p:cNvSpPr>
            <p:nvPr/>
          </p:nvSpPr>
          <p:spPr bwMode="auto">
            <a:xfrm>
              <a:off x="1932" y="1989"/>
              <a:ext cx="432" cy="2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p:spPr>
          <p:txBody>
            <a:bodyPr wrap="none" anchor="ctr"/>
            <a:lstStyle/>
            <a:p>
              <a:endParaRPr lang="zh-CN" altLang="en-US"/>
            </a:p>
          </p:txBody>
        </p:sp>
        <p:sp>
          <p:nvSpPr>
            <p:cNvPr id="69642" name="AutoShape 10"/>
            <p:cNvSpPr>
              <a:spLocks noChangeArrowheads="1"/>
            </p:cNvSpPr>
            <p:nvPr/>
          </p:nvSpPr>
          <p:spPr bwMode="auto">
            <a:xfrm>
              <a:off x="3800" y="1989"/>
              <a:ext cx="432" cy="2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p:spPr>
          <p:txBody>
            <a:bodyPr wrap="none" anchor="ctr"/>
            <a:lstStyle/>
            <a:p>
              <a:endParaRPr lang="zh-CN" altLang="en-US"/>
            </a:p>
          </p:txBody>
        </p:sp>
      </p:grpSp>
      <p:sp>
        <p:nvSpPr>
          <p:cNvPr id="336908" name="Text Box 12"/>
          <p:cNvSpPr txBox="1">
            <a:spLocks noChangeArrowheads="1"/>
          </p:cNvSpPr>
          <p:nvPr/>
        </p:nvSpPr>
        <p:spPr bwMode="auto">
          <a:xfrm>
            <a:off x="776288" y="4038600"/>
            <a:ext cx="8713787" cy="1978025"/>
          </a:xfrm>
          <a:prstGeom prst="rect">
            <a:avLst/>
          </a:prstGeom>
          <a:noFill/>
          <a:ln w="9525">
            <a:noFill/>
            <a:miter lim="800000"/>
            <a:headEnd/>
            <a:tailEnd/>
          </a:ln>
        </p:spPr>
        <p:txBody>
          <a:bodyPr>
            <a:spAutoFit/>
          </a:bodyPr>
          <a:lstStyle/>
          <a:p>
            <a:pPr algn="l">
              <a:spcBef>
                <a:spcPct val="20000"/>
              </a:spcBef>
              <a:buClr>
                <a:srgbClr val="FFFFFF"/>
              </a:buClr>
              <a:buFont typeface="Wingdings" pitchFamily="2" charset="2"/>
              <a:buChar char="l"/>
            </a:pPr>
            <a:r>
              <a:rPr lang="zh-CN" altLang="en-US" sz="3000" b="1">
                <a:latin typeface="Times New Roman" pitchFamily="18" charset="0"/>
              </a:rPr>
              <a:t>信号量的设置</a:t>
            </a:r>
          </a:p>
          <a:p>
            <a:pPr algn="l">
              <a:spcBef>
                <a:spcPct val="20000"/>
              </a:spcBef>
              <a:buClr>
                <a:srgbClr val="FFFFFF"/>
              </a:buClr>
              <a:buFont typeface="Wingdings" pitchFamily="2" charset="2"/>
              <a:buNone/>
            </a:pPr>
            <a:r>
              <a:rPr lang="en-US" altLang="zh-CN" sz="2600" b="1">
                <a:latin typeface="Times New Roman" pitchFamily="18" charset="0"/>
              </a:rPr>
              <a:t>    Mutex=1      </a:t>
            </a:r>
            <a:r>
              <a:rPr lang="zh-CN" altLang="en-US" sz="2600" b="1">
                <a:latin typeface="Times New Roman" pitchFamily="18" charset="0"/>
              </a:rPr>
              <a:t>临界资源；</a:t>
            </a:r>
          </a:p>
          <a:p>
            <a:pPr algn="l">
              <a:spcBef>
                <a:spcPct val="20000"/>
              </a:spcBef>
              <a:buClr>
                <a:srgbClr val="FFFFFF"/>
              </a:buClr>
              <a:buFont typeface="Wingdings" pitchFamily="2" charset="2"/>
              <a:buNone/>
            </a:pPr>
            <a:r>
              <a:rPr lang="en-US" altLang="zh-CN" sz="2600" b="1">
                <a:latin typeface="Times New Roman" pitchFamily="18" charset="0"/>
              </a:rPr>
              <a:t>    Empty=n     </a:t>
            </a:r>
            <a:r>
              <a:rPr lang="zh-CN" altLang="en-US" sz="2600" b="1">
                <a:latin typeface="Times New Roman" pitchFamily="18" charset="0"/>
              </a:rPr>
              <a:t>空缓冲区的个数；</a:t>
            </a:r>
          </a:p>
          <a:p>
            <a:pPr algn="l">
              <a:spcBef>
                <a:spcPct val="20000"/>
              </a:spcBef>
              <a:buClr>
                <a:srgbClr val="FFFFFF"/>
              </a:buClr>
              <a:buFont typeface="Wingdings" pitchFamily="2" charset="2"/>
              <a:buNone/>
            </a:pPr>
            <a:r>
              <a:rPr lang="en-US" altLang="zh-CN" sz="2600" b="1">
                <a:latin typeface="Times New Roman" pitchFamily="18" charset="0"/>
              </a:rPr>
              <a:t>    Full=0          </a:t>
            </a:r>
            <a:r>
              <a:rPr lang="zh-CN" altLang="en-US" sz="2600" b="1">
                <a:latin typeface="Times New Roman" pitchFamily="18" charset="0"/>
              </a:rPr>
              <a:t>满缓冲区的个数，即可供消费的产品数量。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6908"/>
                                        </p:tgtEl>
                                        <p:attrNameLst>
                                          <p:attrName>style.visibility</p:attrName>
                                        </p:attrNameLst>
                                      </p:cBhvr>
                                      <p:to>
                                        <p:strVal val="visible"/>
                                      </p:to>
                                    </p:set>
                                    <p:animEffect transition="in" filter="wipe(up)">
                                      <p:cBhvr>
                                        <p:cTn id="7" dur="500"/>
                                        <p:tgtEl>
                                          <p:spTgt spid="336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8"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7"/>
          <p:cNvSpPr>
            <a:spLocks noGrp="1" noChangeArrowheads="1"/>
          </p:cNvSpPr>
          <p:nvPr>
            <p:ph type="body" idx="1"/>
          </p:nvPr>
        </p:nvSpPr>
        <p:spPr>
          <a:xfrm>
            <a:off x="55563" y="1752600"/>
            <a:ext cx="5113337" cy="5151438"/>
          </a:xfrm>
        </p:spPr>
        <p:txBody>
          <a:bodyPr lIns="0" tIns="0" rIns="0" bIns="0">
            <a:spAutoFit/>
          </a:bodyPr>
          <a:lstStyle/>
          <a:p>
            <a:pPr algn="just">
              <a:spcBef>
                <a:spcPct val="10000"/>
              </a:spcBef>
              <a:buFont typeface="Wingdings" pitchFamily="2" charset="2"/>
              <a:buNone/>
            </a:pPr>
            <a:r>
              <a:rPr lang="en-US" altLang="zh-CN" sz="1800" b="1" dirty="0" err="1" smtClean="0">
                <a:latin typeface="宋体" pitchFamily="2" charset="-122"/>
              </a:rPr>
              <a:t>var</a:t>
            </a:r>
            <a:r>
              <a:rPr lang="en-US" altLang="zh-CN" sz="1800" b="1" dirty="0" smtClean="0">
                <a:latin typeface="宋体" pitchFamily="2" charset="-122"/>
              </a:rPr>
              <a:t> </a:t>
            </a:r>
            <a:r>
              <a:rPr lang="en-US" altLang="zh-CN" sz="1800" b="1" dirty="0" err="1" smtClean="0">
                <a:latin typeface="宋体" pitchFamily="2" charset="-122"/>
              </a:rPr>
              <a:t>mutex，empty，full：psemaphore</a:t>
            </a:r>
            <a:r>
              <a:rPr lang="zh-CN" altLang="en-US" sz="1800" b="1" dirty="0" smtClean="0">
                <a:latin typeface="宋体" pitchFamily="2" charset="-122"/>
              </a:rPr>
              <a:t>：</a:t>
            </a:r>
            <a:r>
              <a:rPr lang="en-US" altLang="zh-CN" sz="1800" b="1" dirty="0" smtClean="0">
                <a:latin typeface="宋体" pitchFamily="2" charset="-122"/>
              </a:rPr>
              <a:t>=</a:t>
            </a:r>
            <a:r>
              <a:rPr lang="en-US" altLang="zh-CN" sz="1800" b="1" dirty="0" err="1" smtClean="0">
                <a:latin typeface="宋体" pitchFamily="2" charset="-122"/>
              </a:rPr>
              <a:t>1,n,0</a:t>
            </a:r>
            <a:r>
              <a:rPr lang="zh-CN" altLang="en-US" sz="1800" b="1" dirty="0" smtClean="0">
                <a:latin typeface="宋体" pitchFamily="2" charset="-122"/>
              </a:rPr>
              <a:t>；</a:t>
            </a:r>
          </a:p>
          <a:p>
            <a:pPr algn="just">
              <a:spcBef>
                <a:spcPct val="10000"/>
              </a:spcBef>
              <a:buFont typeface="Wingdings" pitchFamily="2" charset="2"/>
              <a:buNone/>
            </a:pPr>
            <a:r>
              <a:rPr lang="en-US" altLang="zh-CN" sz="1800" b="1" dirty="0" smtClean="0">
                <a:latin typeface="宋体" pitchFamily="2" charset="-122"/>
              </a:rPr>
              <a:t>    </a:t>
            </a:r>
            <a:r>
              <a:rPr lang="en-US" altLang="zh-CN" sz="1800" b="1" dirty="0" err="1" smtClean="0">
                <a:latin typeface="宋体" pitchFamily="2" charset="-122"/>
              </a:rPr>
              <a:t>buffer：array</a:t>
            </a:r>
            <a:r>
              <a:rPr lang="en-US" altLang="zh-CN" sz="1800" b="1" dirty="0" smtClean="0">
                <a:latin typeface="宋体" pitchFamily="2" charset="-122"/>
              </a:rPr>
              <a:t> [0</a:t>
            </a:r>
            <a:r>
              <a:rPr lang="en-US" altLang="zh-CN" sz="1800" b="1" dirty="0" smtClean="0">
                <a:latin typeface="Courier New" pitchFamily="49" charset="0"/>
              </a:rPr>
              <a:t>…</a:t>
            </a:r>
            <a:r>
              <a:rPr lang="en-US" altLang="zh-CN" sz="1800" b="1" dirty="0" smtClean="0">
                <a:latin typeface="宋体" pitchFamily="2" charset="-122"/>
              </a:rPr>
              <a:t>n-1] of item；</a:t>
            </a:r>
          </a:p>
          <a:p>
            <a:pPr algn="just">
              <a:spcBef>
                <a:spcPct val="10000"/>
              </a:spcBef>
              <a:buFont typeface="Wingdings" pitchFamily="2" charset="2"/>
              <a:buNone/>
            </a:pPr>
            <a:r>
              <a:rPr lang="en-US" altLang="zh-CN" sz="1800" b="1" dirty="0" smtClean="0">
                <a:latin typeface="宋体" pitchFamily="2" charset="-122"/>
              </a:rPr>
              <a:t>	 </a:t>
            </a:r>
            <a:r>
              <a:rPr lang="en-US" altLang="zh-CN" sz="1800" b="1" dirty="0" err="1" smtClean="0">
                <a:latin typeface="宋体" pitchFamily="2" charset="-122"/>
              </a:rPr>
              <a:t>i,j:integer</a:t>
            </a:r>
            <a:r>
              <a:rPr lang="en-US" altLang="zh-CN" sz="1800" b="1" dirty="0" smtClean="0">
                <a:latin typeface="宋体" pitchFamily="2" charset="-122"/>
              </a:rPr>
              <a:t>:=0,0;</a:t>
            </a:r>
          </a:p>
          <a:p>
            <a:pPr algn="just">
              <a:spcBef>
                <a:spcPct val="10000"/>
              </a:spcBef>
              <a:buFont typeface="Wingdings" pitchFamily="2" charset="2"/>
              <a:buNone/>
            </a:pPr>
            <a:r>
              <a:rPr lang="en-US" altLang="zh-CN" sz="1800" b="1" dirty="0" smtClean="0">
                <a:latin typeface="宋体" pitchFamily="2" charset="-122"/>
              </a:rPr>
              <a:t>begin   </a:t>
            </a:r>
          </a:p>
          <a:p>
            <a:pPr algn="just">
              <a:spcBef>
                <a:spcPct val="10000"/>
              </a:spcBef>
              <a:buFont typeface="Wingdings" pitchFamily="2" charset="2"/>
              <a:buNone/>
            </a:pPr>
            <a:r>
              <a:rPr lang="en-US" altLang="zh-CN" sz="1800" b="1" dirty="0" smtClean="0">
                <a:latin typeface="宋体" pitchFamily="2" charset="-122"/>
              </a:rPr>
              <a:t>  </a:t>
            </a:r>
            <a:r>
              <a:rPr lang="en-US" altLang="zh-CN" sz="1800" b="1" dirty="0" err="1" smtClean="0">
                <a:latin typeface="宋体" pitchFamily="2" charset="-122"/>
              </a:rPr>
              <a:t>parbegin</a:t>
            </a:r>
            <a:endParaRPr lang="en-US" altLang="zh-CN" sz="1800" b="1" dirty="0" smtClean="0">
              <a:latin typeface="宋体" pitchFamily="2" charset="-122"/>
            </a:endParaRPr>
          </a:p>
          <a:p>
            <a:pPr algn="just">
              <a:spcBef>
                <a:spcPct val="10000"/>
              </a:spcBef>
              <a:buFont typeface="Wingdings" pitchFamily="2" charset="2"/>
              <a:buNone/>
            </a:pPr>
            <a:r>
              <a:rPr lang="en-US" altLang="zh-CN" sz="1800" b="1" dirty="0" smtClean="0">
                <a:latin typeface="宋体" pitchFamily="2" charset="-122"/>
              </a:rPr>
              <a:t>	 </a:t>
            </a:r>
            <a:r>
              <a:rPr lang="en-US" altLang="zh-CN" sz="1800" b="1" dirty="0" err="1" smtClean="0">
                <a:latin typeface="宋体" pitchFamily="2" charset="-122"/>
              </a:rPr>
              <a:t>proceduer</a:t>
            </a:r>
            <a:r>
              <a:rPr lang="en-US" altLang="zh-CN" sz="1800" b="1" dirty="0" smtClean="0">
                <a:latin typeface="宋体" pitchFamily="2" charset="-122"/>
              </a:rPr>
              <a:t>: begin   </a:t>
            </a:r>
            <a:r>
              <a:rPr lang="zh-CN" altLang="en-US" sz="1800" b="1" dirty="0" smtClean="0">
                <a:latin typeface="宋体" pitchFamily="2" charset="-122"/>
              </a:rPr>
              <a:t>生产者进程</a:t>
            </a:r>
          </a:p>
          <a:p>
            <a:pPr algn="just">
              <a:spcBef>
                <a:spcPct val="10000"/>
              </a:spcBef>
              <a:buFont typeface="Wingdings" pitchFamily="2" charset="2"/>
              <a:buNone/>
            </a:pPr>
            <a:r>
              <a:rPr lang="en-US" altLang="zh-CN" sz="1800" b="1" dirty="0" smtClean="0">
                <a:latin typeface="宋体" pitchFamily="2" charset="-122"/>
              </a:rPr>
              <a:t>	   repeat       </a:t>
            </a:r>
          </a:p>
          <a:p>
            <a:pPr algn="just">
              <a:spcBef>
                <a:spcPct val="10000"/>
              </a:spcBef>
              <a:buFont typeface="Wingdings" pitchFamily="2" charset="2"/>
              <a:buNone/>
            </a:pPr>
            <a:r>
              <a:rPr lang="en-US" altLang="zh-CN" sz="1800" b="1" dirty="0" smtClean="0">
                <a:latin typeface="宋体" pitchFamily="2" charset="-122"/>
              </a:rPr>
              <a:t>         produce next product；</a:t>
            </a:r>
          </a:p>
          <a:p>
            <a:pPr algn="just">
              <a:spcBef>
                <a:spcPct val="10000"/>
              </a:spcBef>
              <a:buFont typeface="Wingdings" pitchFamily="2" charset="2"/>
              <a:buNone/>
            </a:pPr>
            <a:r>
              <a:rPr lang="en-US" altLang="zh-CN" sz="1800" b="1" dirty="0" smtClean="0">
                <a:solidFill>
                  <a:schemeClr val="accent2"/>
                </a:solidFill>
                <a:latin typeface="宋体" pitchFamily="2" charset="-122"/>
              </a:rPr>
              <a:t>         </a:t>
            </a:r>
            <a:r>
              <a:rPr lang="en-US" altLang="zh-CN" sz="1800" b="1" dirty="0" smtClean="0">
                <a:solidFill>
                  <a:srgbClr val="0099FF"/>
                </a:solidFill>
                <a:latin typeface="宋体" pitchFamily="2" charset="-122"/>
              </a:rPr>
              <a:t>wait(empty)；</a:t>
            </a:r>
          </a:p>
          <a:p>
            <a:pPr algn="just">
              <a:spcBef>
                <a:spcPct val="10000"/>
              </a:spcBef>
              <a:buFont typeface="Wingdings" pitchFamily="2" charset="2"/>
              <a:buNone/>
            </a:pPr>
            <a:r>
              <a:rPr lang="en-US" altLang="zh-CN" sz="1800" b="1" dirty="0" smtClean="0">
                <a:solidFill>
                  <a:schemeClr val="accent2"/>
                </a:solidFill>
                <a:latin typeface="宋体" pitchFamily="2" charset="-122"/>
              </a:rPr>
              <a:t>         </a:t>
            </a:r>
            <a:r>
              <a:rPr lang="en-US" altLang="zh-CN" sz="1800" b="1" dirty="0" smtClean="0">
                <a:solidFill>
                  <a:srgbClr val="CCCC00"/>
                </a:solidFill>
                <a:latin typeface="宋体" pitchFamily="2" charset="-122"/>
              </a:rPr>
              <a:t>wait(</a:t>
            </a:r>
            <a:r>
              <a:rPr lang="en-US" altLang="zh-CN" sz="1800" b="1" dirty="0" err="1" smtClean="0">
                <a:solidFill>
                  <a:srgbClr val="CCCC00"/>
                </a:solidFill>
                <a:latin typeface="宋体" pitchFamily="2" charset="-122"/>
              </a:rPr>
              <a:t>mutex</a:t>
            </a:r>
            <a:r>
              <a:rPr lang="en-US" altLang="zh-CN" sz="1800" b="1" dirty="0" smtClean="0">
                <a:solidFill>
                  <a:srgbClr val="CCCC00"/>
                </a:solidFill>
                <a:latin typeface="宋体" pitchFamily="2" charset="-122"/>
              </a:rPr>
              <a:t>)；</a:t>
            </a:r>
          </a:p>
          <a:p>
            <a:pPr algn="just">
              <a:spcBef>
                <a:spcPct val="10000"/>
              </a:spcBef>
              <a:buFont typeface="Wingdings" pitchFamily="2" charset="2"/>
              <a:buNone/>
            </a:pPr>
            <a:r>
              <a:rPr lang="en-US" altLang="zh-CN" sz="1800" b="1" dirty="0" smtClean="0">
                <a:solidFill>
                  <a:schemeClr val="accent2"/>
                </a:solidFill>
                <a:latin typeface="宋体" pitchFamily="2" charset="-122"/>
              </a:rPr>
              <a:t>         </a:t>
            </a:r>
            <a:r>
              <a:rPr lang="en-US" altLang="zh-CN" sz="1800" b="1" dirty="0" smtClean="0">
                <a:latin typeface="宋体" pitchFamily="2" charset="-122"/>
              </a:rPr>
              <a:t>buffer(</a:t>
            </a:r>
            <a:r>
              <a:rPr lang="en-US" altLang="zh-CN" sz="1800" b="1" dirty="0" err="1" smtClean="0">
                <a:latin typeface="宋体" pitchFamily="2" charset="-122"/>
              </a:rPr>
              <a:t>i</a:t>
            </a:r>
            <a:r>
              <a:rPr lang="en-US" altLang="zh-CN" sz="1800" b="1" dirty="0" smtClean="0">
                <a:latin typeface="宋体" pitchFamily="2" charset="-122"/>
              </a:rPr>
              <a:t>):=product；</a:t>
            </a:r>
          </a:p>
          <a:p>
            <a:pPr algn="just">
              <a:spcBef>
                <a:spcPct val="10000"/>
              </a:spcBef>
              <a:buFont typeface="Wingdings" pitchFamily="2" charset="2"/>
              <a:buNone/>
            </a:pPr>
            <a:r>
              <a:rPr lang="en-US" altLang="zh-CN" sz="1800" b="1" dirty="0" smtClean="0">
                <a:latin typeface="宋体" pitchFamily="2" charset="-122"/>
              </a:rPr>
              <a:t>         </a:t>
            </a:r>
            <a:r>
              <a:rPr lang="en-US" altLang="zh-CN" sz="1800" b="1" dirty="0" err="1" smtClean="0">
                <a:latin typeface="宋体" pitchFamily="2" charset="-122"/>
              </a:rPr>
              <a:t>i</a:t>
            </a:r>
            <a:r>
              <a:rPr lang="en-US" altLang="zh-CN" sz="1800" b="1" dirty="0" smtClean="0">
                <a:latin typeface="宋体" pitchFamily="2" charset="-122"/>
              </a:rPr>
              <a:t>:=(</a:t>
            </a:r>
            <a:r>
              <a:rPr lang="en-US" altLang="zh-CN" sz="1800" b="1" dirty="0" err="1" smtClean="0">
                <a:latin typeface="宋体" pitchFamily="2" charset="-122"/>
              </a:rPr>
              <a:t>i+1</a:t>
            </a:r>
            <a:r>
              <a:rPr lang="en-US" altLang="zh-CN" sz="1800" b="1" dirty="0" smtClean="0">
                <a:latin typeface="宋体" pitchFamily="2" charset="-122"/>
              </a:rPr>
              <a:t>) mod n；</a:t>
            </a:r>
          </a:p>
          <a:p>
            <a:pPr algn="just">
              <a:spcBef>
                <a:spcPct val="10000"/>
              </a:spcBef>
              <a:buFont typeface="Wingdings" pitchFamily="2" charset="2"/>
              <a:buNone/>
            </a:pPr>
            <a:r>
              <a:rPr lang="en-US" altLang="zh-CN" sz="1800" b="1" dirty="0" smtClean="0">
                <a:solidFill>
                  <a:schemeClr val="accent2"/>
                </a:solidFill>
                <a:latin typeface="宋体" pitchFamily="2" charset="-122"/>
              </a:rPr>
              <a:t>         </a:t>
            </a:r>
            <a:r>
              <a:rPr lang="en-US" altLang="zh-CN" sz="1800" b="1" dirty="0" smtClean="0">
                <a:solidFill>
                  <a:srgbClr val="CCCC00"/>
                </a:solidFill>
                <a:latin typeface="宋体" pitchFamily="2" charset="-122"/>
              </a:rPr>
              <a:t>signal(</a:t>
            </a:r>
            <a:r>
              <a:rPr lang="en-US" altLang="zh-CN" sz="1800" b="1" dirty="0" err="1" smtClean="0">
                <a:solidFill>
                  <a:srgbClr val="CCCC00"/>
                </a:solidFill>
                <a:latin typeface="宋体" pitchFamily="2" charset="-122"/>
              </a:rPr>
              <a:t>mutex</a:t>
            </a:r>
            <a:r>
              <a:rPr lang="en-US" altLang="zh-CN" sz="1800" b="1" dirty="0" smtClean="0">
                <a:solidFill>
                  <a:srgbClr val="CCCC00"/>
                </a:solidFill>
                <a:latin typeface="宋体" pitchFamily="2" charset="-122"/>
              </a:rPr>
              <a:t>)；</a:t>
            </a:r>
          </a:p>
          <a:p>
            <a:pPr algn="just">
              <a:spcBef>
                <a:spcPct val="10000"/>
              </a:spcBef>
              <a:buFont typeface="Wingdings" pitchFamily="2" charset="2"/>
              <a:buNone/>
            </a:pPr>
            <a:r>
              <a:rPr lang="en-US" altLang="zh-CN" sz="1800" b="1" dirty="0" smtClean="0">
                <a:solidFill>
                  <a:schemeClr val="accent2"/>
                </a:solidFill>
                <a:latin typeface="宋体" pitchFamily="2" charset="-122"/>
              </a:rPr>
              <a:t>         </a:t>
            </a:r>
            <a:r>
              <a:rPr lang="en-US" altLang="zh-CN" sz="1800" b="1" dirty="0" smtClean="0">
                <a:solidFill>
                  <a:srgbClr val="00FF00"/>
                </a:solidFill>
                <a:latin typeface="宋体" pitchFamily="2" charset="-122"/>
              </a:rPr>
              <a:t>signal(full)；</a:t>
            </a:r>
          </a:p>
          <a:p>
            <a:pPr algn="just">
              <a:spcBef>
                <a:spcPct val="10000"/>
              </a:spcBef>
              <a:buFont typeface="Wingdings" pitchFamily="2" charset="2"/>
              <a:buNone/>
            </a:pPr>
            <a:r>
              <a:rPr lang="en-US" altLang="zh-CN" sz="1800" b="1" dirty="0" smtClean="0">
                <a:solidFill>
                  <a:schemeClr val="accent2"/>
                </a:solidFill>
                <a:latin typeface="宋体" pitchFamily="2" charset="-122"/>
              </a:rPr>
              <a:t>	   </a:t>
            </a:r>
            <a:r>
              <a:rPr lang="en-US" altLang="zh-CN" sz="1800" b="1" dirty="0" smtClean="0">
                <a:latin typeface="宋体" pitchFamily="2" charset="-122"/>
              </a:rPr>
              <a:t>until false;</a:t>
            </a:r>
          </a:p>
          <a:p>
            <a:pPr algn="just">
              <a:spcBef>
                <a:spcPct val="10000"/>
              </a:spcBef>
              <a:buFont typeface="Wingdings" pitchFamily="2" charset="2"/>
              <a:buNone/>
            </a:pPr>
            <a:r>
              <a:rPr lang="en-US" altLang="zh-CN" sz="1800" b="1" dirty="0" smtClean="0">
                <a:latin typeface="宋体" pitchFamily="2" charset="-122"/>
              </a:rPr>
              <a:t>    end</a:t>
            </a:r>
          </a:p>
          <a:p>
            <a:pPr algn="just">
              <a:spcBef>
                <a:spcPct val="10000"/>
              </a:spcBef>
              <a:buFont typeface="Wingdings" pitchFamily="2" charset="2"/>
              <a:buNone/>
            </a:pPr>
            <a:endParaRPr lang="zh-CN" altLang="en-US" sz="1800" b="1" dirty="0" smtClean="0">
              <a:solidFill>
                <a:schemeClr val="accent2"/>
              </a:solidFill>
              <a:latin typeface="宋体" pitchFamily="2" charset="-122"/>
            </a:endParaRPr>
          </a:p>
        </p:txBody>
      </p:sp>
      <p:sp>
        <p:nvSpPr>
          <p:cNvPr id="70659" name="Rectangle 1062"/>
          <p:cNvSpPr>
            <a:spLocks noChangeArrowheads="1"/>
          </p:cNvSpPr>
          <p:nvPr/>
        </p:nvSpPr>
        <p:spPr bwMode="auto">
          <a:xfrm>
            <a:off x="5334000" y="3270250"/>
            <a:ext cx="4343400" cy="3543300"/>
          </a:xfrm>
          <a:prstGeom prst="rect">
            <a:avLst/>
          </a:prstGeom>
          <a:noFill/>
          <a:ln w="9525">
            <a:noFill/>
            <a:miter lim="800000"/>
            <a:headEnd/>
            <a:tailEnd/>
          </a:ln>
        </p:spPr>
        <p:txBody>
          <a:bodyPr lIns="0" tIns="0" rIns="0" bIns="0">
            <a:spAutoFit/>
          </a:bodyPr>
          <a:lstStyle/>
          <a:p>
            <a:pPr marL="342900" indent="-342900" algn="just">
              <a:lnSpc>
                <a:spcPct val="90000"/>
              </a:lnSpc>
              <a:spcBef>
                <a:spcPct val="10000"/>
              </a:spcBef>
              <a:buClr>
                <a:srgbClr val="FFFFFF"/>
              </a:buClr>
              <a:buFont typeface="Wingdings" pitchFamily="2" charset="2"/>
              <a:buNone/>
            </a:pPr>
            <a:r>
              <a:rPr lang="en-US" altLang="zh-CN" sz="1800" b="1">
                <a:latin typeface="宋体" pitchFamily="2" charset="-122"/>
              </a:rPr>
              <a:t>Consumer: </a:t>
            </a:r>
            <a:r>
              <a:rPr lang="en-US" altLang="zh-CN" sz="1800" b="1"/>
              <a:t>begin</a:t>
            </a:r>
            <a:r>
              <a:rPr lang="en-US" altLang="zh-CN" sz="1800" b="1">
                <a:latin typeface="宋体" pitchFamily="2" charset="-122"/>
              </a:rPr>
              <a:t> </a:t>
            </a:r>
            <a:r>
              <a:rPr lang="zh-CN" altLang="en-US" sz="1800" b="1">
                <a:latin typeface="宋体" pitchFamily="2" charset="-122"/>
              </a:rPr>
              <a:t>消费者进程</a:t>
            </a:r>
          </a:p>
          <a:p>
            <a:pPr marL="342900" indent="-342900" algn="just">
              <a:lnSpc>
                <a:spcPct val="90000"/>
              </a:lnSpc>
              <a:spcBef>
                <a:spcPct val="10000"/>
              </a:spcBef>
              <a:buClr>
                <a:srgbClr val="FFFFFF"/>
              </a:buClr>
              <a:buFont typeface="Wingdings" pitchFamily="2" charset="2"/>
              <a:buNone/>
            </a:pPr>
            <a:r>
              <a:rPr lang="en-US" altLang="zh-CN" sz="1800" b="1">
                <a:latin typeface="宋体" pitchFamily="2" charset="-122"/>
              </a:rPr>
              <a:t>    repeat</a:t>
            </a:r>
          </a:p>
          <a:p>
            <a:pPr marL="342900" indent="-342900" algn="just">
              <a:lnSpc>
                <a:spcPct val="90000"/>
              </a:lnSpc>
              <a:spcBef>
                <a:spcPct val="10000"/>
              </a:spcBef>
              <a:buClr>
                <a:srgbClr val="FFFFFF"/>
              </a:buClr>
              <a:buFont typeface="Wingdings" pitchFamily="2" charset="2"/>
              <a:buNone/>
            </a:pPr>
            <a:r>
              <a:rPr lang="en-US" altLang="zh-CN" sz="1800" b="1">
                <a:solidFill>
                  <a:schemeClr val="accent2"/>
                </a:solidFill>
                <a:latin typeface="宋体" pitchFamily="2" charset="-122"/>
              </a:rPr>
              <a:t>         </a:t>
            </a:r>
            <a:r>
              <a:rPr lang="en-US" altLang="zh-CN" sz="1800" b="1">
                <a:solidFill>
                  <a:srgbClr val="00FF00"/>
                </a:solidFill>
                <a:latin typeface="宋体" pitchFamily="2" charset="-122"/>
              </a:rPr>
              <a:t>wait(full)；</a:t>
            </a:r>
          </a:p>
          <a:p>
            <a:pPr marL="342900" indent="-342900" algn="just">
              <a:lnSpc>
                <a:spcPct val="90000"/>
              </a:lnSpc>
              <a:spcBef>
                <a:spcPct val="10000"/>
              </a:spcBef>
              <a:buClr>
                <a:srgbClr val="FFFFFF"/>
              </a:buClr>
              <a:buFont typeface="Wingdings" pitchFamily="2" charset="2"/>
              <a:buNone/>
            </a:pPr>
            <a:r>
              <a:rPr lang="en-US" altLang="zh-CN" sz="1800" b="1">
                <a:solidFill>
                  <a:schemeClr val="accent2"/>
                </a:solidFill>
                <a:latin typeface="宋体" pitchFamily="2" charset="-122"/>
              </a:rPr>
              <a:t>         </a:t>
            </a:r>
            <a:r>
              <a:rPr lang="en-US" altLang="zh-CN" sz="1800" b="1">
                <a:solidFill>
                  <a:srgbClr val="CCCC00"/>
                </a:solidFill>
                <a:latin typeface="宋体" pitchFamily="2" charset="-122"/>
              </a:rPr>
              <a:t>wait(mutex)；</a:t>
            </a:r>
          </a:p>
          <a:p>
            <a:pPr marL="342900" indent="-342900" algn="just">
              <a:lnSpc>
                <a:spcPct val="90000"/>
              </a:lnSpc>
              <a:spcBef>
                <a:spcPct val="10000"/>
              </a:spcBef>
              <a:buClr>
                <a:srgbClr val="FFFFFF"/>
              </a:buClr>
              <a:buFont typeface="Wingdings" pitchFamily="2" charset="2"/>
              <a:buNone/>
            </a:pPr>
            <a:r>
              <a:rPr lang="en-US" altLang="zh-CN" sz="1800" b="1">
                <a:solidFill>
                  <a:schemeClr val="accent2"/>
                </a:solidFill>
                <a:latin typeface="宋体" pitchFamily="2" charset="-122"/>
              </a:rPr>
              <a:t>         </a:t>
            </a:r>
            <a:r>
              <a:rPr lang="en-US" altLang="zh-CN" sz="1800" b="1">
                <a:latin typeface="宋体" pitchFamily="2" charset="-122"/>
              </a:rPr>
              <a:t>goods：= buffer(j)；</a:t>
            </a:r>
          </a:p>
          <a:p>
            <a:pPr marL="342900" indent="-342900" algn="just">
              <a:lnSpc>
                <a:spcPct val="90000"/>
              </a:lnSpc>
              <a:spcBef>
                <a:spcPct val="10000"/>
              </a:spcBef>
              <a:buClr>
                <a:srgbClr val="FFFFFF"/>
              </a:buClr>
              <a:buFont typeface="Wingdings" pitchFamily="2" charset="2"/>
              <a:buNone/>
            </a:pPr>
            <a:r>
              <a:rPr lang="en-US" altLang="zh-CN" sz="1800" b="1">
                <a:latin typeface="宋体" pitchFamily="2" charset="-122"/>
              </a:rPr>
              <a:t>         </a:t>
            </a:r>
            <a:r>
              <a:rPr lang="en-US" altLang="zh-CN" sz="1800" b="1"/>
              <a:t>j</a:t>
            </a:r>
            <a:r>
              <a:rPr lang="en-US" altLang="zh-CN" sz="1800" b="1">
                <a:latin typeface="宋体" pitchFamily="2" charset="-122"/>
              </a:rPr>
              <a:t>:=(</a:t>
            </a:r>
            <a:r>
              <a:rPr lang="en-US" altLang="zh-CN" sz="1800" b="1"/>
              <a:t>j</a:t>
            </a:r>
            <a:r>
              <a:rPr lang="en-US" altLang="zh-CN" sz="1800" b="1">
                <a:latin typeface="宋体" pitchFamily="2" charset="-122"/>
              </a:rPr>
              <a:t>+1) mod n；</a:t>
            </a:r>
          </a:p>
          <a:p>
            <a:pPr marL="342900" indent="-342900" algn="just">
              <a:lnSpc>
                <a:spcPct val="90000"/>
              </a:lnSpc>
              <a:spcBef>
                <a:spcPct val="10000"/>
              </a:spcBef>
              <a:buClr>
                <a:srgbClr val="FFFFFF"/>
              </a:buClr>
              <a:buFont typeface="Wingdings" pitchFamily="2" charset="2"/>
              <a:buNone/>
            </a:pPr>
            <a:r>
              <a:rPr lang="en-US" altLang="zh-CN" sz="1800" b="1">
                <a:solidFill>
                  <a:schemeClr val="accent2"/>
                </a:solidFill>
                <a:latin typeface="宋体" pitchFamily="2" charset="-122"/>
              </a:rPr>
              <a:t>         </a:t>
            </a:r>
            <a:r>
              <a:rPr lang="en-US" altLang="zh-CN" sz="1800" b="1">
                <a:solidFill>
                  <a:srgbClr val="CCCC00"/>
                </a:solidFill>
                <a:latin typeface="宋体" pitchFamily="2" charset="-122"/>
              </a:rPr>
              <a:t>signal(mutex)；</a:t>
            </a:r>
          </a:p>
          <a:p>
            <a:pPr marL="342900" indent="-342900" algn="just">
              <a:lnSpc>
                <a:spcPct val="90000"/>
              </a:lnSpc>
              <a:spcBef>
                <a:spcPct val="10000"/>
              </a:spcBef>
              <a:buClr>
                <a:srgbClr val="FFFFFF"/>
              </a:buClr>
              <a:buFont typeface="Wingdings" pitchFamily="2" charset="2"/>
              <a:buNone/>
            </a:pPr>
            <a:r>
              <a:rPr lang="en-US" altLang="zh-CN" sz="1800" b="1">
                <a:solidFill>
                  <a:schemeClr val="accent2"/>
                </a:solidFill>
                <a:latin typeface="宋体" pitchFamily="2" charset="-122"/>
              </a:rPr>
              <a:t>         </a:t>
            </a:r>
            <a:r>
              <a:rPr lang="en-US" altLang="zh-CN" sz="1800" b="1">
                <a:solidFill>
                  <a:srgbClr val="0099FF"/>
                </a:solidFill>
                <a:latin typeface="宋体" pitchFamily="2" charset="-122"/>
              </a:rPr>
              <a:t>signal(empty)；</a:t>
            </a:r>
          </a:p>
          <a:p>
            <a:pPr marL="342900" indent="-342900" algn="just">
              <a:lnSpc>
                <a:spcPct val="90000"/>
              </a:lnSpc>
              <a:spcBef>
                <a:spcPct val="10000"/>
              </a:spcBef>
              <a:buClr>
                <a:srgbClr val="FFFFFF"/>
              </a:buClr>
              <a:buFont typeface="Wingdings" pitchFamily="2" charset="2"/>
              <a:buNone/>
            </a:pPr>
            <a:r>
              <a:rPr lang="en-US" altLang="zh-CN" sz="1800" b="1">
                <a:solidFill>
                  <a:srgbClr val="0099FF"/>
                </a:solidFill>
                <a:latin typeface="宋体" pitchFamily="2" charset="-122"/>
              </a:rPr>
              <a:t>         </a:t>
            </a:r>
            <a:r>
              <a:rPr lang="en-US" altLang="zh-CN" sz="1800" b="1">
                <a:latin typeface="宋体" pitchFamily="2" charset="-122"/>
              </a:rPr>
              <a:t>consume product；</a:t>
            </a:r>
          </a:p>
          <a:p>
            <a:pPr marL="342900" indent="-342900" algn="just">
              <a:lnSpc>
                <a:spcPct val="90000"/>
              </a:lnSpc>
              <a:spcBef>
                <a:spcPct val="10000"/>
              </a:spcBef>
              <a:buClr>
                <a:srgbClr val="FFFFFF"/>
              </a:buClr>
              <a:buFont typeface="Wingdings" pitchFamily="2" charset="2"/>
              <a:buNone/>
            </a:pPr>
            <a:r>
              <a:rPr lang="en-US" altLang="zh-CN" sz="1800" b="1">
                <a:latin typeface="宋体" pitchFamily="2" charset="-122"/>
              </a:rPr>
              <a:t>       </a:t>
            </a:r>
            <a:r>
              <a:rPr lang="en-US" altLang="zh-CN" sz="1800" b="1"/>
              <a:t>until false;</a:t>
            </a:r>
            <a:endParaRPr lang="en-US" altLang="zh-CN" sz="1800" b="1">
              <a:latin typeface="宋体" pitchFamily="2" charset="-122"/>
            </a:endParaRPr>
          </a:p>
          <a:p>
            <a:pPr marL="342900" indent="-342900" algn="just">
              <a:lnSpc>
                <a:spcPct val="90000"/>
              </a:lnSpc>
              <a:spcBef>
                <a:spcPct val="10000"/>
              </a:spcBef>
              <a:buClr>
                <a:srgbClr val="FFFFFF"/>
              </a:buClr>
              <a:buFont typeface="Wingdings" pitchFamily="2" charset="2"/>
              <a:buNone/>
            </a:pPr>
            <a:r>
              <a:rPr lang="en-US" altLang="zh-CN" sz="1800" b="1">
                <a:latin typeface="宋体" pitchFamily="2" charset="-122"/>
              </a:rPr>
              <a:t>   end</a:t>
            </a:r>
          </a:p>
          <a:p>
            <a:pPr marL="342900" indent="-342900" algn="just">
              <a:lnSpc>
                <a:spcPct val="90000"/>
              </a:lnSpc>
              <a:spcBef>
                <a:spcPct val="10000"/>
              </a:spcBef>
              <a:buClr>
                <a:srgbClr val="FFFFFF"/>
              </a:buClr>
              <a:buFont typeface="Wingdings" pitchFamily="2" charset="2"/>
              <a:buNone/>
            </a:pPr>
            <a:r>
              <a:rPr lang="en-US" altLang="zh-CN" sz="1800" b="1">
                <a:latin typeface="宋体" pitchFamily="2" charset="-122"/>
              </a:rPr>
              <a:t>parend</a:t>
            </a:r>
          </a:p>
          <a:p>
            <a:pPr marL="342900" indent="-342900" algn="just">
              <a:lnSpc>
                <a:spcPct val="90000"/>
              </a:lnSpc>
              <a:spcBef>
                <a:spcPct val="10000"/>
              </a:spcBef>
              <a:buClr>
                <a:srgbClr val="FFFFFF"/>
              </a:buClr>
              <a:buFont typeface="Wingdings" pitchFamily="2" charset="2"/>
              <a:buNone/>
            </a:pPr>
            <a:r>
              <a:rPr lang="en-US" altLang="zh-CN" sz="1800" b="1">
                <a:latin typeface="宋体" pitchFamily="2" charset="-122"/>
              </a:rPr>
              <a:t>end</a:t>
            </a:r>
          </a:p>
        </p:txBody>
      </p:sp>
      <p:sp>
        <p:nvSpPr>
          <p:cNvPr id="70660" name="Line 1064"/>
          <p:cNvSpPr>
            <a:spLocks noChangeShapeType="1"/>
          </p:cNvSpPr>
          <p:nvPr/>
        </p:nvSpPr>
        <p:spPr bwMode="auto">
          <a:xfrm>
            <a:off x="5257800" y="1600200"/>
            <a:ext cx="0" cy="4953000"/>
          </a:xfrm>
          <a:prstGeom prst="line">
            <a:avLst/>
          </a:prstGeom>
          <a:noFill/>
          <a:ln w="9525">
            <a:solidFill>
              <a:schemeClr val="bg1"/>
            </a:solidFill>
            <a:round/>
            <a:headEnd/>
            <a:tailEnd/>
          </a:ln>
        </p:spPr>
        <p:txBody>
          <a:bodyPr/>
          <a:lstStyle/>
          <a:p>
            <a:endParaRPr lang="zh-CN" altLang="en-US"/>
          </a:p>
        </p:txBody>
      </p:sp>
      <p:grpSp>
        <p:nvGrpSpPr>
          <p:cNvPr id="2" name="Group 1107"/>
          <p:cNvGrpSpPr>
            <a:grpSpLocks/>
          </p:cNvGrpSpPr>
          <p:nvPr/>
        </p:nvGrpSpPr>
        <p:grpSpPr bwMode="auto">
          <a:xfrm>
            <a:off x="2865438" y="4005263"/>
            <a:ext cx="5472112" cy="1944687"/>
            <a:chOff x="1805" y="2523"/>
            <a:chExt cx="3358" cy="1225"/>
          </a:xfrm>
          <a:solidFill>
            <a:schemeClr val="tx1">
              <a:lumMod val="85000"/>
            </a:schemeClr>
          </a:solidFill>
        </p:grpSpPr>
        <p:sp>
          <p:nvSpPr>
            <p:cNvPr id="63530" name="AutoShape 1067"/>
            <p:cNvSpPr>
              <a:spLocks/>
            </p:cNvSpPr>
            <p:nvPr/>
          </p:nvSpPr>
          <p:spPr bwMode="auto">
            <a:xfrm>
              <a:off x="1805" y="3475"/>
              <a:ext cx="45" cy="273"/>
            </a:xfrm>
            <a:prstGeom prst="rightBrace">
              <a:avLst>
                <a:gd name="adj1" fmla="val 50556"/>
                <a:gd name="adj2" fmla="val 50000"/>
              </a:avLst>
            </a:prstGeom>
            <a:noFill/>
            <a:ln w="9525">
              <a:solidFill>
                <a:schemeClr val="tx1"/>
              </a:solidFill>
              <a:round/>
              <a:headEnd/>
              <a:tailEnd/>
            </a:ln>
            <a:extLst/>
          </p:spPr>
          <p:txBody>
            <a:bodyPr wrap="none" anchor="ctr"/>
            <a:lstStyle/>
            <a:p>
              <a:pPr>
                <a:defRPr/>
              </a:pPr>
              <a:endParaRPr lang="zh-CN" altLang="en-US"/>
            </a:p>
          </p:txBody>
        </p:sp>
        <p:sp>
          <p:nvSpPr>
            <p:cNvPr id="63531" name="AutoShape 1068"/>
            <p:cNvSpPr>
              <a:spLocks noChangeArrowheads="1"/>
            </p:cNvSpPr>
            <p:nvPr/>
          </p:nvSpPr>
          <p:spPr bwMode="auto">
            <a:xfrm>
              <a:off x="3394" y="2523"/>
              <a:ext cx="1769" cy="1179"/>
            </a:xfrm>
            <a:prstGeom prst="wedgeRoundRectCallout">
              <a:avLst>
                <a:gd name="adj1" fmla="val -139370"/>
                <a:gd name="adj2" fmla="val 41435"/>
                <a:gd name="adj3" fmla="val 16667"/>
              </a:avLst>
            </a:prstGeom>
            <a:grpFill/>
            <a:ln w="9525">
              <a:solidFill>
                <a:schemeClr val="bg1"/>
              </a:solidFill>
              <a:miter lim="800000"/>
              <a:headEnd/>
              <a:tailEnd/>
            </a:ln>
          </p:spPr>
          <p:txBody>
            <a:bodyPr/>
            <a:lstStyle/>
            <a:p>
              <a:pPr algn="l">
                <a:defRPr/>
              </a:pPr>
              <a:r>
                <a:rPr lang="en-US" altLang="zh-CN" b="1">
                  <a:solidFill>
                    <a:srgbClr val="C536D0"/>
                  </a:solidFill>
                </a:rPr>
                <a:t>T2</a:t>
              </a:r>
              <a:r>
                <a:rPr lang="zh-CN" altLang="en-US" b="1">
                  <a:solidFill>
                    <a:srgbClr val="C536D0"/>
                  </a:solidFill>
                </a:rPr>
                <a:t>：如果将两个</a:t>
              </a:r>
              <a:r>
                <a:rPr lang="en-US" altLang="zh-CN" b="1">
                  <a:solidFill>
                    <a:srgbClr val="C536D0"/>
                  </a:solidFill>
                </a:rPr>
                <a:t>signal(mutex)</a:t>
              </a:r>
              <a:r>
                <a:rPr lang="zh-CN" altLang="en-US" b="1">
                  <a:solidFill>
                    <a:srgbClr val="C536D0"/>
                  </a:solidFill>
                </a:rPr>
                <a:t>和 </a:t>
              </a:r>
              <a:r>
                <a:rPr lang="en-US" altLang="zh-CN" b="1">
                  <a:solidFill>
                    <a:srgbClr val="C536D0"/>
                  </a:solidFill>
                </a:rPr>
                <a:t>signal</a:t>
              </a:r>
              <a:r>
                <a:rPr lang="en-US" altLang="zh-CN" b="1"/>
                <a:t> </a:t>
              </a:r>
              <a:r>
                <a:rPr lang="en-US" altLang="zh-CN" b="1">
                  <a:solidFill>
                    <a:srgbClr val="C536D0"/>
                  </a:solidFill>
                </a:rPr>
                <a:t>(full)</a:t>
              </a:r>
              <a:r>
                <a:rPr lang="zh-CN" altLang="en-US" b="1">
                  <a:solidFill>
                    <a:srgbClr val="C536D0"/>
                  </a:solidFill>
                </a:rPr>
                <a:t>互换位置，后果如何？</a:t>
              </a:r>
            </a:p>
          </p:txBody>
        </p:sp>
      </p:grpSp>
      <p:sp>
        <p:nvSpPr>
          <p:cNvPr id="70662" name="矩形 45"/>
          <p:cNvSpPr>
            <a:spLocks noChangeArrowheads="1"/>
          </p:cNvSpPr>
          <p:nvPr/>
        </p:nvSpPr>
        <p:spPr bwMode="auto">
          <a:xfrm>
            <a:off x="7545388" y="0"/>
            <a:ext cx="2360612" cy="2133600"/>
          </a:xfrm>
          <a:prstGeom prst="rect">
            <a:avLst/>
          </a:prstGeom>
          <a:solidFill>
            <a:schemeClr val="accent1"/>
          </a:solidFill>
          <a:ln w="9525" algn="ctr">
            <a:solidFill>
              <a:schemeClr val="tx1"/>
            </a:solidFill>
            <a:round/>
            <a:headEnd/>
            <a:tailEnd/>
          </a:ln>
        </p:spPr>
        <p:txBody>
          <a:bodyPr/>
          <a:lstStyle/>
          <a:p>
            <a:endParaRPr lang="zh-CN" altLang="en-US"/>
          </a:p>
        </p:txBody>
      </p:sp>
      <p:sp>
        <p:nvSpPr>
          <p:cNvPr id="70663" name="Rectangle 1105"/>
          <p:cNvSpPr>
            <a:spLocks noGrp="1" noChangeArrowheads="1"/>
          </p:cNvSpPr>
          <p:nvPr>
            <p:ph type="title"/>
          </p:nvPr>
        </p:nvSpPr>
        <p:spPr>
          <a:xfrm>
            <a:off x="-231775" y="333375"/>
            <a:ext cx="8420100" cy="1143000"/>
          </a:xfrm>
          <a:noFill/>
        </p:spPr>
        <p:txBody>
          <a:bodyPr/>
          <a:lstStyle/>
          <a:p>
            <a:r>
              <a:rPr lang="zh-CN" altLang="en-US" smtClean="0">
                <a:solidFill>
                  <a:schemeClr val="tx1"/>
                </a:solidFill>
              </a:rPr>
              <a:t>生产者/消费者算法描述1</a:t>
            </a:r>
            <a:br>
              <a:rPr lang="zh-CN" altLang="en-US" smtClean="0">
                <a:solidFill>
                  <a:schemeClr val="tx1"/>
                </a:solidFill>
              </a:rPr>
            </a:br>
            <a:r>
              <a:rPr kumimoji="1" lang="zh-CN" altLang="en-US" sz="2800" smtClean="0">
                <a:solidFill>
                  <a:schemeClr val="tx1"/>
                </a:solidFill>
                <a:ea typeface="隶书" pitchFamily="49" charset="-122"/>
              </a:rPr>
              <a:t>利用记录型信号量解决生产者</a:t>
            </a:r>
            <a:r>
              <a:rPr kumimoji="1" lang="en-US" altLang="zh-CN" sz="2800" smtClean="0">
                <a:solidFill>
                  <a:schemeClr val="tx1"/>
                </a:solidFill>
                <a:ea typeface="隶书" pitchFamily="49" charset="-122"/>
              </a:rPr>
              <a:t>—</a:t>
            </a:r>
            <a:r>
              <a:rPr kumimoji="1" lang="zh-CN" altLang="en-US" sz="2800" smtClean="0">
                <a:solidFill>
                  <a:schemeClr val="tx1"/>
                </a:solidFill>
                <a:ea typeface="隶书" pitchFamily="49" charset="-122"/>
              </a:rPr>
              <a:t>消费者问题</a:t>
            </a:r>
          </a:p>
        </p:txBody>
      </p:sp>
      <p:grpSp>
        <p:nvGrpSpPr>
          <p:cNvPr id="70664" name="Group 1069"/>
          <p:cNvGrpSpPr>
            <a:grpSpLocks/>
          </p:cNvGrpSpPr>
          <p:nvPr/>
        </p:nvGrpSpPr>
        <p:grpSpPr bwMode="auto">
          <a:xfrm>
            <a:off x="7616825" y="0"/>
            <a:ext cx="2289175" cy="2133600"/>
            <a:chOff x="5565" y="1755"/>
            <a:chExt cx="3300" cy="3075"/>
          </a:xfrm>
        </p:grpSpPr>
        <p:grpSp>
          <p:nvGrpSpPr>
            <p:cNvPr id="70666" name="Group 1070"/>
            <p:cNvGrpSpPr>
              <a:grpSpLocks/>
            </p:cNvGrpSpPr>
            <p:nvPr/>
          </p:nvGrpSpPr>
          <p:grpSpPr bwMode="auto">
            <a:xfrm>
              <a:off x="5565" y="1755"/>
              <a:ext cx="3300" cy="2685"/>
              <a:chOff x="5565" y="1755"/>
              <a:chExt cx="3300" cy="2685"/>
            </a:xfrm>
          </p:grpSpPr>
          <p:sp>
            <p:nvSpPr>
              <p:cNvPr id="70668" name="Oval 1071"/>
              <p:cNvSpPr>
                <a:spLocks noChangeArrowheads="1"/>
              </p:cNvSpPr>
              <p:nvPr/>
            </p:nvSpPr>
            <p:spPr bwMode="auto">
              <a:xfrm>
                <a:off x="6180" y="2100"/>
                <a:ext cx="1995" cy="1995"/>
              </a:xfrm>
              <a:prstGeom prst="ellipse">
                <a:avLst/>
              </a:prstGeom>
              <a:solidFill>
                <a:srgbClr val="FFFFFF"/>
              </a:solidFill>
              <a:ln w="9525">
                <a:solidFill>
                  <a:srgbClr val="000000"/>
                </a:solidFill>
                <a:round/>
                <a:headEnd/>
                <a:tailEnd/>
              </a:ln>
            </p:spPr>
            <p:txBody>
              <a:bodyPr/>
              <a:lstStyle/>
              <a:p>
                <a:endParaRPr lang="zh-CN" altLang="en-US"/>
              </a:p>
            </p:txBody>
          </p:sp>
          <p:sp>
            <p:nvSpPr>
              <p:cNvPr id="70669" name="Line 1072"/>
              <p:cNvSpPr>
                <a:spLocks noChangeShapeType="1"/>
              </p:cNvSpPr>
              <p:nvPr/>
            </p:nvSpPr>
            <p:spPr bwMode="auto">
              <a:xfrm>
                <a:off x="7170" y="2115"/>
                <a:ext cx="0" cy="1995"/>
              </a:xfrm>
              <a:prstGeom prst="line">
                <a:avLst/>
              </a:prstGeom>
              <a:noFill/>
              <a:ln w="9525">
                <a:solidFill>
                  <a:srgbClr val="000000"/>
                </a:solidFill>
                <a:round/>
                <a:headEnd/>
                <a:tailEnd/>
              </a:ln>
            </p:spPr>
            <p:txBody>
              <a:bodyPr/>
              <a:lstStyle/>
              <a:p>
                <a:endParaRPr lang="zh-CN" altLang="en-US"/>
              </a:p>
            </p:txBody>
          </p:sp>
          <p:sp>
            <p:nvSpPr>
              <p:cNvPr id="70670" name="Line 1073"/>
              <p:cNvSpPr>
                <a:spLocks noChangeShapeType="1"/>
              </p:cNvSpPr>
              <p:nvPr/>
            </p:nvSpPr>
            <p:spPr bwMode="auto">
              <a:xfrm rot="-5400000">
                <a:off x="7185" y="2145"/>
                <a:ext cx="0" cy="1995"/>
              </a:xfrm>
              <a:prstGeom prst="line">
                <a:avLst/>
              </a:prstGeom>
              <a:noFill/>
              <a:ln w="9525">
                <a:solidFill>
                  <a:srgbClr val="000000"/>
                </a:solidFill>
                <a:round/>
                <a:headEnd/>
                <a:tailEnd/>
              </a:ln>
            </p:spPr>
            <p:txBody>
              <a:bodyPr/>
              <a:lstStyle/>
              <a:p>
                <a:endParaRPr lang="zh-CN" altLang="en-US"/>
              </a:p>
            </p:txBody>
          </p:sp>
          <p:sp>
            <p:nvSpPr>
              <p:cNvPr id="70671" name="Line 1074"/>
              <p:cNvSpPr>
                <a:spLocks noChangeShapeType="1"/>
              </p:cNvSpPr>
              <p:nvPr/>
            </p:nvSpPr>
            <p:spPr bwMode="auto">
              <a:xfrm rot="-8818747">
                <a:off x="7199" y="2116"/>
                <a:ext cx="1" cy="1995"/>
              </a:xfrm>
              <a:prstGeom prst="line">
                <a:avLst/>
              </a:prstGeom>
              <a:noFill/>
              <a:ln w="9525">
                <a:solidFill>
                  <a:srgbClr val="000000"/>
                </a:solidFill>
                <a:round/>
                <a:headEnd/>
                <a:tailEnd/>
              </a:ln>
            </p:spPr>
            <p:txBody>
              <a:bodyPr/>
              <a:lstStyle/>
              <a:p>
                <a:endParaRPr lang="zh-CN" altLang="en-US"/>
              </a:p>
            </p:txBody>
          </p:sp>
          <p:sp>
            <p:nvSpPr>
              <p:cNvPr id="70672" name="Line 1075"/>
              <p:cNvSpPr>
                <a:spLocks noChangeShapeType="1"/>
              </p:cNvSpPr>
              <p:nvPr/>
            </p:nvSpPr>
            <p:spPr bwMode="auto">
              <a:xfrm rot="-3882605">
                <a:off x="7154" y="2146"/>
                <a:ext cx="1" cy="1995"/>
              </a:xfrm>
              <a:prstGeom prst="line">
                <a:avLst/>
              </a:prstGeom>
              <a:noFill/>
              <a:ln w="9525">
                <a:solidFill>
                  <a:srgbClr val="000000"/>
                </a:solidFill>
                <a:round/>
                <a:headEnd/>
                <a:tailEnd/>
              </a:ln>
            </p:spPr>
            <p:txBody>
              <a:bodyPr/>
              <a:lstStyle/>
              <a:p>
                <a:endParaRPr lang="zh-CN" altLang="en-US"/>
              </a:p>
            </p:txBody>
          </p:sp>
          <p:sp>
            <p:nvSpPr>
              <p:cNvPr id="70673" name="Line 1076"/>
              <p:cNvSpPr>
                <a:spLocks noChangeShapeType="1"/>
              </p:cNvSpPr>
              <p:nvPr/>
            </p:nvSpPr>
            <p:spPr bwMode="auto">
              <a:xfrm rot="-7046777">
                <a:off x="7214" y="2131"/>
                <a:ext cx="1" cy="1995"/>
              </a:xfrm>
              <a:prstGeom prst="line">
                <a:avLst/>
              </a:prstGeom>
              <a:noFill/>
              <a:ln w="9525">
                <a:solidFill>
                  <a:srgbClr val="000000"/>
                </a:solidFill>
                <a:round/>
                <a:headEnd/>
                <a:tailEnd/>
              </a:ln>
            </p:spPr>
            <p:txBody>
              <a:bodyPr/>
              <a:lstStyle/>
              <a:p>
                <a:endParaRPr lang="zh-CN" altLang="en-US"/>
              </a:p>
            </p:txBody>
          </p:sp>
          <p:sp>
            <p:nvSpPr>
              <p:cNvPr id="70674" name="Line 1077"/>
              <p:cNvSpPr>
                <a:spLocks noChangeShapeType="1"/>
              </p:cNvSpPr>
              <p:nvPr/>
            </p:nvSpPr>
            <p:spPr bwMode="auto">
              <a:xfrm rot="-1985244">
                <a:off x="7154" y="2131"/>
                <a:ext cx="1" cy="1995"/>
              </a:xfrm>
              <a:prstGeom prst="line">
                <a:avLst/>
              </a:prstGeom>
              <a:noFill/>
              <a:ln w="9525">
                <a:solidFill>
                  <a:srgbClr val="000000"/>
                </a:solidFill>
                <a:round/>
                <a:headEnd/>
                <a:tailEnd/>
              </a:ln>
            </p:spPr>
            <p:txBody>
              <a:bodyPr/>
              <a:lstStyle/>
              <a:p>
                <a:endParaRPr lang="zh-CN" altLang="en-US"/>
              </a:p>
            </p:txBody>
          </p:sp>
          <p:sp>
            <p:nvSpPr>
              <p:cNvPr id="70675" name="Oval 1078"/>
              <p:cNvSpPr>
                <a:spLocks noChangeArrowheads="1"/>
              </p:cNvSpPr>
              <p:nvPr/>
            </p:nvSpPr>
            <p:spPr bwMode="auto">
              <a:xfrm>
                <a:off x="6780" y="2745"/>
                <a:ext cx="780" cy="765"/>
              </a:xfrm>
              <a:prstGeom prst="ellipse">
                <a:avLst/>
              </a:prstGeom>
              <a:solidFill>
                <a:srgbClr val="FFFFFF"/>
              </a:solidFill>
              <a:ln w="9525">
                <a:solidFill>
                  <a:srgbClr val="000000"/>
                </a:solidFill>
                <a:round/>
                <a:headEnd/>
                <a:tailEnd/>
              </a:ln>
            </p:spPr>
            <p:txBody>
              <a:bodyPr/>
              <a:lstStyle/>
              <a:p>
                <a:endParaRPr lang="zh-CN" altLang="en-US"/>
              </a:p>
            </p:txBody>
          </p:sp>
          <p:sp>
            <p:nvSpPr>
              <p:cNvPr id="70676" name="Line 1079"/>
              <p:cNvSpPr>
                <a:spLocks noChangeShapeType="1"/>
              </p:cNvSpPr>
              <p:nvPr/>
            </p:nvSpPr>
            <p:spPr bwMode="auto">
              <a:xfrm flipV="1">
                <a:off x="6630" y="2130"/>
                <a:ext cx="720" cy="150"/>
              </a:xfrm>
              <a:prstGeom prst="line">
                <a:avLst/>
              </a:prstGeom>
              <a:noFill/>
              <a:ln w="9525">
                <a:solidFill>
                  <a:srgbClr val="000000"/>
                </a:solidFill>
                <a:round/>
                <a:headEnd/>
                <a:tailEnd/>
              </a:ln>
            </p:spPr>
            <p:txBody>
              <a:bodyPr/>
              <a:lstStyle/>
              <a:p>
                <a:endParaRPr lang="zh-CN" altLang="en-US"/>
              </a:p>
            </p:txBody>
          </p:sp>
          <p:sp>
            <p:nvSpPr>
              <p:cNvPr id="70677" name="Line 1080"/>
              <p:cNvSpPr>
                <a:spLocks noChangeShapeType="1"/>
              </p:cNvSpPr>
              <p:nvPr/>
            </p:nvSpPr>
            <p:spPr bwMode="auto">
              <a:xfrm flipV="1">
                <a:off x="6495" y="2160"/>
                <a:ext cx="1035" cy="225"/>
              </a:xfrm>
              <a:prstGeom prst="line">
                <a:avLst/>
              </a:prstGeom>
              <a:noFill/>
              <a:ln w="9525">
                <a:solidFill>
                  <a:srgbClr val="000000"/>
                </a:solidFill>
                <a:round/>
                <a:headEnd/>
                <a:tailEnd/>
              </a:ln>
            </p:spPr>
            <p:txBody>
              <a:bodyPr/>
              <a:lstStyle/>
              <a:p>
                <a:endParaRPr lang="zh-CN" altLang="en-US"/>
              </a:p>
            </p:txBody>
          </p:sp>
          <p:sp>
            <p:nvSpPr>
              <p:cNvPr id="70678" name="Line 1081"/>
              <p:cNvSpPr>
                <a:spLocks noChangeShapeType="1"/>
              </p:cNvSpPr>
              <p:nvPr/>
            </p:nvSpPr>
            <p:spPr bwMode="auto">
              <a:xfrm flipV="1">
                <a:off x="6405" y="2205"/>
                <a:ext cx="1230" cy="270"/>
              </a:xfrm>
              <a:prstGeom prst="line">
                <a:avLst/>
              </a:prstGeom>
              <a:noFill/>
              <a:ln w="9525">
                <a:solidFill>
                  <a:srgbClr val="000000"/>
                </a:solidFill>
                <a:round/>
                <a:headEnd/>
                <a:tailEnd/>
              </a:ln>
            </p:spPr>
            <p:txBody>
              <a:bodyPr/>
              <a:lstStyle/>
              <a:p>
                <a:endParaRPr lang="zh-CN" altLang="en-US"/>
              </a:p>
            </p:txBody>
          </p:sp>
          <p:sp>
            <p:nvSpPr>
              <p:cNvPr id="70679" name="Line 1082"/>
              <p:cNvSpPr>
                <a:spLocks noChangeShapeType="1"/>
              </p:cNvSpPr>
              <p:nvPr/>
            </p:nvSpPr>
            <p:spPr bwMode="auto">
              <a:xfrm flipV="1">
                <a:off x="6270" y="2310"/>
                <a:ext cx="1560" cy="330"/>
              </a:xfrm>
              <a:prstGeom prst="line">
                <a:avLst/>
              </a:prstGeom>
              <a:noFill/>
              <a:ln w="9525">
                <a:solidFill>
                  <a:srgbClr val="000000"/>
                </a:solidFill>
                <a:round/>
                <a:headEnd/>
                <a:tailEnd/>
              </a:ln>
            </p:spPr>
            <p:txBody>
              <a:bodyPr/>
              <a:lstStyle/>
              <a:p>
                <a:endParaRPr lang="zh-CN" altLang="en-US"/>
              </a:p>
            </p:txBody>
          </p:sp>
          <p:sp>
            <p:nvSpPr>
              <p:cNvPr id="70680" name="Line 1083"/>
              <p:cNvSpPr>
                <a:spLocks noChangeShapeType="1"/>
              </p:cNvSpPr>
              <p:nvPr/>
            </p:nvSpPr>
            <p:spPr bwMode="auto">
              <a:xfrm flipV="1">
                <a:off x="6315" y="2265"/>
                <a:ext cx="1395" cy="300"/>
              </a:xfrm>
              <a:prstGeom prst="line">
                <a:avLst/>
              </a:prstGeom>
              <a:noFill/>
              <a:ln w="9525">
                <a:solidFill>
                  <a:srgbClr val="000000"/>
                </a:solidFill>
                <a:round/>
                <a:headEnd/>
                <a:tailEnd/>
              </a:ln>
            </p:spPr>
            <p:txBody>
              <a:bodyPr/>
              <a:lstStyle/>
              <a:p>
                <a:endParaRPr lang="zh-CN" altLang="en-US"/>
              </a:p>
            </p:txBody>
          </p:sp>
          <p:sp>
            <p:nvSpPr>
              <p:cNvPr id="70681" name="Line 1084"/>
              <p:cNvSpPr>
                <a:spLocks noChangeShapeType="1"/>
              </p:cNvSpPr>
              <p:nvPr/>
            </p:nvSpPr>
            <p:spPr bwMode="auto">
              <a:xfrm flipV="1">
                <a:off x="6270" y="2370"/>
                <a:ext cx="1635" cy="330"/>
              </a:xfrm>
              <a:prstGeom prst="line">
                <a:avLst/>
              </a:prstGeom>
              <a:noFill/>
              <a:ln w="9525">
                <a:solidFill>
                  <a:srgbClr val="000000"/>
                </a:solidFill>
                <a:round/>
                <a:headEnd/>
                <a:tailEnd/>
              </a:ln>
            </p:spPr>
            <p:txBody>
              <a:bodyPr/>
              <a:lstStyle/>
              <a:p>
                <a:endParaRPr lang="zh-CN" altLang="en-US"/>
              </a:p>
            </p:txBody>
          </p:sp>
          <p:sp>
            <p:nvSpPr>
              <p:cNvPr id="70682" name="Line 1085"/>
              <p:cNvSpPr>
                <a:spLocks noChangeShapeType="1"/>
              </p:cNvSpPr>
              <p:nvPr/>
            </p:nvSpPr>
            <p:spPr bwMode="auto">
              <a:xfrm flipV="1">
                <a:off x="6240" y="2430"/>
                <a:ext cx="1695" cy="360"/>
              </a:xfrm>
              <a:prstGeom prst="line">
                <a:avLst/>
              </a:prstGeom>
              <a:noFill/>
              <a:ln w="9525">
                <a:solidFill>
                  <a:srgbClr val="000000"/>
                </a:solidFill>
                <a:round/>
                <a:headEnd/>
                <a:tailEnd/>
              </a:ln>
            </p:spPr>
            <p:txBody>
              <a:bodyPr/>
              <a:lstStyle/>
              <a:p>
                <a:endParaRPr lang="zh-CN" altLang="en-US"/>
              </a:p>
            </p:txBody>
          </p:sp>
          <p:sp>
            <p:nvSpPr>
              <p:cNvPr id="70683" name="Line 1086"/>
              <p:cNvSpPr>
                <a:spLocks noChangeShapeType="1"/>
              </p:cNvSpPr>
              <p:nvPr/>
            </p:nvSpPr>
            <p:spPr bwMode="auto">
              <a:xfrm flipV="1">
                <a:off x="6210" y="2505"/>
                <a:ext cx="1785" cy="390"/>
              </a:xfrm>
              <a:prstGeom prst="line">
                <a:avLst/>
              </a:prstGeom>
              <a:noFill/>
              <a:ln w="9525">
                <a:solidFill>
                  <a:srgbClr val="000000"/>
                </a:solidFill>
                <a:round/>
                <a:headEnd/>
                <a:tailEnd/>
              </a:ln>
            </p:spPr>
            <p:txBody>
              <a:bodyPr/>
              <a:lstStyle/>
              <a:p>
                <a:endParaRPr lang="zh-CN" altLang="en-US"/>
              </a:p>
            </p:txBody>
          </p:sp>
          <p:sp>
            <p:nvSpPr>
              <p:cNvPr id="70684" name="Line 1087"/>
              <p:cNvSpPr>
                <a:spLocks noChangeShapeType="1"/>
              </p:cNvSpPr>
              <p:nvPr/>
            </p:nvSpPr>
            <p:spPr bwMode="auto">
              <a:xfrm flipV="1">
                <a:off x="6195" y="2805"/>
                <a:ext cx="780" cy="180"/>
              </a:xfrm>
              <a:prstGeom prst="line">
                <a:avLst/>
              </a:prstGeom>
              <a:noFill/>
              <a:ln w="9525">
                <a:solidFill>
                  <a:srgbClr val="000000"/>
                </a:solidFill>
                <a:round/>
                <a:headEnd/>
                <a:tailEnd/>
              </a:ln>
            </p:spPr>
            <p:txBody>
              <a:bodyPr/>
              <a:lstStyle/>
              <a:p>
                <a:endParaRPr lang="zh-CN" altLang="en-US"/>
              </a:p>
            </p:txBody>
          </p:sp>
          <p:sp>
            <p:nvSpPr>
              <p:cNvPr id="70685" name="Line 1088"/>
              <p:cNvSpPr>
                <a:spLocks noChangeShapeType="1"/>
              </p:cNvSpPr>
              <p:nvPr/>
            </p:nvSpPr>
            <p:spPr bwMode="auto">
              <a:xfrm flipV="1">
                <a:off x="7275" y="2580"/>
                <a:ext cx="765" cy="180"/>
              </a:xfrm>
              <a:prstGeom prst="line">
                <a:avLst/>
              </a:prstGeom>
              <a:noFill/>
              <a:ln w="9525">
                <a:solidFill>
                  <a:srgbClr val="000000"/>
                </a:solidFill>
                <a:round/>
                <a:headEnd/>
                <a:tailEnd/>
              </a:ln>
            </p:spPr>
            <p:txBody>
              <a:bodyPr/>
              <a:lstStyle/>
              <a:p>
                <a:endParaRPr lang="zh-CN" altLang="en-US"/>
              </a:p>
            </p:txBody>
          </p:sp>
          <p:sp>
            <p:nvSpPr>
              <p:cNvPr id="70686" name="Line 1089"/>
              <p:cNvSpPr>
                <a:spLocks noChangeShapeType="1"/>
              </p:cNvSpPr>
              <p:nvPr/>
            </p:nvSpPr>
            <p:spPr bwMode="auto">
              <a:xfrm flipV="1">
                <a:off x="7425" y="2640"/>
                <a:ext cx="675" cy="165"/>
              </a:xfrm>
              <a:prstGeom prst="line">
                <a:avLst/>
              </a:prstGeom>
              <a:noFill/>
              <a:ln w="9525">
                <a:solidFill>
                  <a:srgbClr val="000000"/>
                </a:solidFill>
                <a:round/>
                <a:headEnd/>
                <a:tailEnd/>
              </a:ln>
            </p:spPr>
            <p:txBody>
              <a:bodyPr/>
              <a:lstStyle/>
              <a:p>
                <a:endParaRPr lang="zh-CN" altLang="en-US"/>
              </a:p>
            </p:txBody>
          </p:sp>
          <p:sp>
            <p:nvSpPr>
              <p:cNvPr id="70687" name="Line 1090"/>
              <p:cNvSpPr>
                <a:spLocks noChangeShapeType="1"/>
              </p:cNvSpPr>
              <p:nvPr/>
            </p:nvSpPr>
            <p:spPr bwMode="auto">
              <a:xfrm flipV="1">
                <a:off x="7455" y="2775"/>
                <a:ext cx="435" cy="105"/>
              </a:xfrm>
              <a:prstGeom prst="line">
                <a:avLst/>
              </a:prstGeom>
              <a:noFill/>
              <a:ln w="9525">
                <a:solidFill>
                  <a:srgbClr val="000000"/>
                </a:solidFill>
                <a:round/>
                <a:headEnd/>
                <a:tailEnd/>
              </a:ln>
            </p:spPr>
            <p:txBody>
              <a:bodyPr/>
              <a:lstStyle/>
              <a:p>
                <a:endParaRPr lang="zh-CN" altLang="en-US"/>
              </a:p>
            </p:txBody>
          </p:sp>
          <p:sp>
            <p:nvSpPr>
              <p:cNvPr id="70688" name="Line 1091"/>
              <p:cNvSpPr>
                <a:spLocks noChangeShapeType="1"/>
              </p:cNvSpPr>
              <p:nvPr/>
            </p:nvSpPr>
            <p:spPr bwMode="auto">
              <a:xfrm flipV="1">
                <a:off x="6195" y="2940"/>
                <a:ext cx="630" cy="120"/>
              </a:xfrm>
              <a:prstGeom prst="line">
                <a:avLst/>
              </a:prstGeom>
              <a:noFill/>
              <a:ln w="9525">
                <a:solidFill>
                  <a:srgbClr val="000000"/>
                </a:solidFill>
                <a:round/>
                <a:headEnd/>
                <a:tailEnd/>
              </a:ln>
            </p:spPr>
            <p:txBody>
              <a:bodyPr/>
              <a:lstStyle/>
              <a:p>
                <a:endParaRPr lang="zh-CN" altLang="en-US"/>
              </a:p>
            </p:txBody>
          </p:sp>
          <p:sp>
            <p:nvSpPr>
              <p:cNvPr id="70689" name="Line 1092"/>
              <p:cNvSpPr>
                <a:spLocks noChangeShapeType="1"/>
              </p:cNvSpPr>
              <p:nvPr/>
            </p:nvSpPr>
            <p:spPr bwMode="auto">
              <a:xfrm flipV="1">
                <a:off x="6180" y="3030"/>
                <a:ext cx="615" cy="105"/>
              </a:xfrm>
              <a:prstGeom prst="line">
                <a:avLst/>
              </a:prstGeom>
              <a:noFill/>
              <a:ln w="9525">
                <a:solidFill>
                  <a:srgbClr val="000000"/>
                </a:solidFill>
                <a:round/>
                <a:headEnd/>
                <a:tailEnd/>
              </a:ln>
            </p:spPr>
            <p:txBody>
              <a:bodyPr/>
              <a:lstStyle/>
              <a:p>
                <a:endParaRPr lang="zh-CN" altLang="en-US"/>
              </a:p>
            </p:txBody>
          </p:sp>
          <p:sp>
            <p:nvSpPr>
              <p:cNvPr id="70690" name="Text Box 1093"/>
              <p:cNvSpPr txBox="1">
                <a:spLocks noChangeArrowheads="1"/>
              </p:cNvSpPr>
              <p:nvPr/>
            </p:nvSpPr>
            <p:spPr bwMode="auto">
              <a:xfrm>
                <a:off x="6915" y="1755"/>
                <a:ext cx="675" cy="465"/>
              </a:xfrm>
              <a:prstGeom prst="rect">
                <a:avLst/>
              </a:prstGeom>
              <a:noFill/>
              <a:ln w="9525">
                <a:noFill/>
                <a:miter lim="800000"/>
                <a:headEnd/>
                <a:tailEnd/>
              </a:ln>
            </p:spPr>
            <p:txBody>
              <a:bodyPr/>
              <a:lstStyle/>
              <a:p>
                <a:pPr algn="just"/>
                <a:r>
                  <a:rPr lang="zh-CN" altLang="en-US" sz="1000" b="1">
                    <a:solidFill>
                      <a:srgbClr val="0099FF"/>
                    </a:solidFill>
                    <a:latin typeface="Times New Roman" pitchFamily="18" charset="0"/>
                  </a:rPr>
                  <a:t>满</a:t>
                </a:r>
              </a:p>
            </p:txBody>
          </p:sp>
          <p:sp>
            <p:nvSpPr>
              <p:cNvPr id="70691" name="Text Box 1094"/>
              <p:cNvSpPr txBox="1">
                <a:spLocks noChangeArrowheads="1"/>
              </p:cNvSpPr>
              <p:nvPr/>
            </p:nvSpPr>
            <p:spPr bwMode="auto">
              <a:xfrm>
                <a:off x="6945" y="3975"/>
                <a:ext cx="675" cy="465"/>
              </a:xfrm>
              <a:prstGeom prst="rect">
                <a:avLst/>
              </a:prstGeom>
              <a:noFill/>
              <a:ln w="9525">
                <a:noFill/>
                <a:miter lim="800000"/>
                <a:headEnd/>
                <a:tailEnd/>
              </a:ln>
            </p:spPr>
            <p:txBody>
              <a:bodyPr/>
              <a:lstStyle/>
              <a:p>
                <a:pPr algn="just"/>
                <a:r>
                  <a:rPr lang="zh-CN" altLang="en-US" sz="1000" b="1">
                    <a:solidFill>
                      <a:srgbClr val="0099FF"/>
                    </a:solidFill>
                    <a:latin typeface="Times New Roman" pitchFamily="18" charset="0"/>
                  </a:rPr>
                  <a:t>空</a:t>
                </a:r>
              </a:p>
            </p:txBody>
          </p:sp>
          <p:sp>
            <p:nvSpPr>
              <p:cNvPr id="70692" name="Line 1095"/>
              <p:cNvSpPr>
                <a:spLocks noChangeShapeType="1"/>
              </p:cNvSpPr>
              <p:nvPr/>
            </p:nvSpPr>
            <p:spPr bwMode="auto">
              <a:xfrm flipV="1">
                <a:off x="6450" y="3090"/>
                <a:ext cx="315" cy="60"/>
              </a:xfrm>
              <a:prstGeom prst="line">
                <a:avLst/>
              </a:prstGeom>
              <a:noFill/>
              <a:ln w="9525">
                <a:solidFill>
                  <a:srgbClr val="000000"/>
                </a:solidFill>
                <a:round/>
                <a:headEnd/>
                <a:tailEnd/>
              </a:ln>
            </p:spPr>
            <p:txBody>
              <a:bodyPr/>
              <a:lstStyle/>
              <a:p>
                <a:endParaRPr lang="zh-CN" altLang="en-US"/>
              </a:p>
            </p:txBody>
          </p:sp>
          <p:sp>
            <p:nvSpPr>
              <p:cNvPr id="70693" name="Line 1096"/>
              <p:cNvSpPr>
                <a:spLocks noChangeShapeType="1"/>
              </p:cNvSpPr>
              <p:nvPr/>
            </p:nvSpPr>
            <p:spPr bwMode="auto">
              <a:xfrm flipH="1">
                <a:off x="8130" y="2790"/>
                <a:ext cx="375" cy="0"/>
              </a:xfrm>
              <a:prstGeom prst="line">
                <a:avLst/>
              </a:prstGeom>
              <a:noFill/>
              <a:ln w="9525">
                <a:solidFill>
                  <a:srgbClr val="000000"/>
                </a:solidFill>
                <a:round/>
                <a:headEnd/>
                <a:tailEnd type="stealth" w="sm" len="lg"/>
              </a:ln>
            </p:spPr>
            <p:txBody>
              <a:bodyPr/>
              <a:lstStyle/>
              <a:p>
                <a:endParaRPr lang="zh-CN" altLang="en-US"/>
              </a:p>
            </p:txBody>
          </p:sp>
          <p:sp>
            <p:nvSpPr>
              <p:cNvPr id="70694" name="Line 1097"/>
              <p:cNvSpPr>
                <a:spLocks noChangeShapeType="1"/>
              </p:cNvSpPr>
              <p:nvPr/>
            </p:nvSpPr>
            <p:spPr bwMode="auto">
              <a:xfrm>
                <a:off x="5820" y="2895"/>
                <a:ext cx="375" cy="0"/>
              </a:xfrm>
              <a:prstGeom prst="line">
                <a:avLst/>
              </a:prstGeom>
              <a:noFill/>
              <a:ln w="9525">
                <a:solidFill>
                  <a:srgbClr val="000000"/>
                </a:solidFill>
                <a:round/>
                <a:headEnd/>
                <a:tailEnd type="stealth" w="sm" len="lg"/>
              </a:ln>
            </p:spPr>
            <p:txBody>
              <a:bodyPr/>
              <a:lstStyle/>
              <a:p>
                <a:endParaRPr lang="zh-CN" altLang="en-US"/>
              </a:p>
            </p:txBody>
          </p:sp>
          <p:sp>
            <p:nvSpPr>
              <p:cNvPr id="70695" name="Text Box 1098"/>
              <p:cNvSpPr txBox="1">
                <a:spLocks noChangeArrowheads="1"/>
              </p:cNvSpPr>
              <p:nvPr/>
            </p:nvSpPr>
            <p:spPr bwMode="auto">
              <a:xfrm>
                <a:off x="8430" y="2565"/>
                <a:ext cx="435" cy="435"/>
              </a:xfrm>
              <a:prstGeom prst="rect">
                <a:avLst/>
              </a:prstGeom>
              <a:noFill/>
              <a:ln w="9525">
                <a:noFill/>
                <a:miter lim="800000"/>
                <a:headEnd/>
                <a:tailEnd/>
              </a:ln>
            </p:spPr>
            <p:txBody>
              <a:bodyPr/>
              <a:lstStyle/>
              <a:p>
                <a:pPr algn="just"/>
                <a:r>
                  <a:rPr lang="en-US" altLang="zh-CN" sz="1000" b="1">
                    <a:solidFill>
                      <a:srgbClr val="0099FF"/>
                    </a:solidFill>
                    <a:latin typeface="Times New Roman" pitchFamily="18" charset="0"/>
                  </a:rPr>
                  <a:t>i</a:t>
                </a:r>
              </a:p>
            </p:txBody>
          </p:sp>
          <p:sp>
            <p:nvSpPr>
              <p:cNvPr id="70696" name="Text Box 1099"/>
              <p:cNvSpPr txBox="1">
                <a:spLocks noChangeArrowheads="1"/>
              </p:cNvSpPr>
              <p:nvPr/>
            </p:nvSpPr>
            <p:spPr bwMode="auto">
              <a:xfrm>
                <a:off x="5565" y="2655"/>
                <a:ext cx="525" cy="495"/>
              </a:xfrm>
              <a:prstGeom prst="rect">
                <a:avLst/>
              </a:prstGeom>
              <a:noFill/>
              <a:ln w="9525">
                <a:noFill/>
                <a:miter lim="800000"/>
                <a:headEnd/>
                <a:tailEnd/>
              </a:ln>
            </p:spPr>
            <p:txBody>
              <a:bodyPr/>
              <a:lstStyle/>
              <a:p>
                <a:pPr algn="just"/>
                <a:r>
                  <a:rPr lang="en-US" altLang="zh-CN" sz="1000" b="1">
                    <a:solidFill>
                      <a:srgbClr val="0099FF"/>
                    </a:solidFill>
                    <a:latin typeface="Times New Roman" pitchFamily="18" charset="0"/>
                  </a:rPr>
                  <a:t>j</a:t>
                </a:r>
              </a:p>
            </p:txBody>
          </p:sp>
          <p:sp>
            <p:nvSpPr>
              <p:cNvPr id="70697" name="Freeform 1100"/>
              <p:cNvSpPr>
                <a:spLocks/>
              </p:cNvSpPr>
              <p:nvPr/>
            </p:nvSpPr>
            <p:spPr bwMode="auto">
              <a:xfrm>
                <a:off x="6018" y="2145"/>
                <a:ext cx="405" cy="585"/>
              </a:xfrm>
              <a:custGeom>
                <a:avLst/>
                <a:gdLst>
                  <a:gd name="T0" fmla="*/ 0 w 375"/>
                  <a:gd name="T1" fmla="*/ 322 h 615"/>
                  <a:gd name="T2" fmla="*/ 243 w 375"/>
                  <a:gd name="T3" fmla="*/ 149 h 615"/>
                  <a:gd name="T4" fmla="*/ 1021 w 375"/>
                  <a:gd name="T5" fmla="*/ 0 h 615"/>
                  <a:gd name="T6" fmla="*/ 0 60000 65536"/>
                  <a:gd name="T7" fmla="*/ 0 60000 65536"/>
                  <a:gd name="T8" fmla="*/ 0 60000 65536"/>
                  <a:gd name="T9" fmla="*/ 0 w 375"/>
                  <a:gd name="T10" fmla="*/ 0 h 615"/>
                  <a:gd name="T11" fmla="*/ 375 w 375"/>
                  <a:gd name="T12" fmla="*/ 615 h 615"/>
                </a:gdLst>
                <a:ahLst/>
                <a:cxnLst>
                  <a:cxn ang="T6">
                    <a:pos x="T0" y="T1"/>
                  </a:cxn>
                  <a:cxn ang="T7">
                    <a:pos x="T2" y="T3"/>
                  </a:cxn>
                  <a:cxn ang="T8">
                    <a:pos x="T4" y="T5"/>
                  </a:cxn>
                </a:cxnLst>
                <a:rect l="T9" t="T10" r="T11" b="T12"/>
                <a:pathLst>
                  <a:path w="375" h="615">
                    <a:moveTo>
                      <a:pt x="0" y="615"/>
                    </a:moveTo>
                    <a:cubicBezTo>
                      <a:pt x="14" y="501"/>
                      <a:pt x="28" y="387"/>
                      <a:pt x="90" y="285"/>
                    </a:cubicBezTo>
                    <a:cubicBezTo>
                      <a:pt x="152" y="183"/>
                      <a:pt x="320" y="47"/>
                      <a:pt x="375" y="0"/>
                    </a:cubicBezTo>
                  </a:path>
                </a:pathLst>
              </a:custGeom>
              <a:noFill/>
              <a:ln w="9525">
                <a:solidFill>
                  <a:srgbClr val="000000"/>
                </a:solidFill>
                <a:round/>
                <a:headEnd/>
                <a:tailEnd type="stealth" w="sm" len="lg"/>
              </a:ln>
            </p:spPr>
            <p:txBody>
              <a:bodyPr/>
              <a:lstStyle/>
              <a:p>
                <a:endParaRPr lang="zh-CN" altLang="en-US"/>
              </a:p>
            </p:txBody>
          </p:sp>
          <p:sp>
            <p:nvSpPr>
              <p:cNvPr id="70698" name="Freeform 1101"/>
              <p:cNvSpPr>
                <a:spLocks/>
              </p:cNvSpPr>
              <p:nvPr/>
            </p:nvSpPr>
            <p:spPr bwMode="auto">
              <a:xfrm flipH="1" flipV="1">
                <a:off x="8313" y="2955"/>
                <a:ext cx="135" cy="705"/>
              </a:xfrm>
              <a:custGeom>
                <a:avLst/>
                <a:gdLst>
                  <a:gd name="T0" fmla="*/ 0 w 375"/>
                  <a:gd name="T1" fmla="*/ 3627 h 615"/>
                  <a:gd name="T2" fmla="*/ 0 w 375"/>
                  <a:gd name="T3" fmla="*/ 1687 h 615"/>
                  <a:gd name="T4" fmla="*/ 0 w 375"/>
                  <a:gd name="T5" fmla="*/ 0 h 615"/>
                  <a:gd name="T6" fmla="*/ 0 60000 65536"/>
                  <a:gd name="T7" fmla="*/ 0 60000 65536"/>
                  <a:gd name="T8" fmla="*/ 0 60000 65536"/>
                  <a:gd name="T9" fmla="*/ 0 w 375"/>
                  <a:gd name="T10" fmla="*/ 0 h 615"/>
                  <a:gd name="T11" fmla="*/ 375 w 375"/>
                  <a:gd name="T12" fmla="*/ 615 h 615"/>
                </a:gdLst>
                <a:ahLst/>
                <a:cxnLst>
                  <a:cxn ang="T6">
                    <a:pos x="T0" y="T1"/>
                  </a:cxn>
                  <a:cxn ang="T7">
                    <a:pos x="T2" y="T3"/>
                  </a:cxn>
                  <a:cxn ang="T8">
                    <a:pos x="T4" y="T5"/>
                  </a:cxn>
                </a:cxnLst>
                <a:rect l="T9" t="T10" r="T11" b="T12"/>
                <a:pathLst>
                  <a:path w="375" h="615">
                    <a:moveTo>
                      <a:pt x="0" y="615"/>
                    </a:moveTo>
                    <a:cubicBezTo>
                      <a:pt x="14" y="501"/>
                      <a:pt x="28" y="387"/>
                      <a:pt x="90" y="285"/>
                    </a:cubicBezTo>
                    <a:cubicBezTo>
                      <a:pt x="152" y="183"/>
                      <a:pt x="320" y="47"/>
                      <a:pt x="375" y="0"/>
                    </a:cubicBezTo>
                  </a:path>
                </a:pathLst>
              </a:custGeom>
              <a:noFill/>
              <a:ln w="9525">
                <a:solidFill>
                  <a:srgbClr val="000000"/>
                </a:solidFill>
                <a:round/>
                <a:headEnd/>
                <a:tailEnd type="stealth" w="sm" len="lg"/>
              </a:ln>
            </p:spPr>
            <p:txBody>
              <a:bodyPr/>
              <a:lstStyle/>
              <a:p>
                <a:endParaRPr lang="zh-CN" altLang="en-US"/>
              </a:p>
            </p:txBody>
          </p:sp>
        </p:grpSp>
        <p:sp>
          <p:nvSpPr>
            <p:cNvPr id="70667" name="Text Box 1102"/>
            <p:cNvSpPr txBox="1">
              <a:spLocks noChangeArrowheads="1"/>
            </p:cNvSpPr>
            <p:nvPr/>
          </p:nvSpPr>
          <p:spPr bwMode="auto">
            <a:xfrm>
              <a:off x="6240" y="4305"/>
              <a:ext cx="1965" cy="525"/>
            </a:xfrm>
            <a:prstGeom prst="rect">
              <a:avLst/>
            </a:prstGeom>
            <a:solidFill>
              <a:srgbClr val="FFFFFF"/>
            </a:solidFill>
            <a:ln w="9525">
              <a:noFill/>
              <a:miter lim="800000"/>
              <a:headEnd/>
              <a:tailEnd/>
            </a:ln>
          </p:spPr>
          <p:txBody>
            <a:bodyPr/>
            <a:lstStyle/>
            <a:p>
              <a:pPr algn="just"/>
              <a:r>
                <a:rPr lang="zh-CN" altLang="en-US" sz="1400" b="1">
                  <a:solidFill>
                    <a:srgbClr val="0099FF"/>
                  </a:solidFill>
                  <a:latin typeface="Times New Roman" pitchFamily="18" charset="0"/>
                </a:rPr>
                <a:t>   环形缓冲区</a:t>
              </a:r>
            </a:p>
          </p:txBody>
        </p:sp>
      </p:grpSp>
      <p:grpSp>
        <p:nvGrpSpPr>
          <p:cNvPr id="5" name="Group 1106"/>
          <p:cNvGrpSpPr>
            <a:grpSpLocks/>
          </p:cNvGrpSpPr>
          <p:nvPr/>
        </p:nvGrpSpPr>
        <p:grpSpPr bwMode="auto">
          <a:xfrm>
            <a:off x="2649538" y="1628775"/>
            <a:ext cx="5183187" cy="3024188"/>
            <a:chOff x="1669" y="1026"/>
            <a:chExt cx="3265" cy="1905"/>
          </a:xfrm>
          <a:solidFill>
            <a:schemeClr val="tx1">
              <a:lumMod val="85000"/>
            </a:schemeClr>
          </a:solidFill>
        </p:grpSpPr>
        <p:sp>
          <p:nvSpPr>
            <p:cNvPr id="63533" name="AutoShape 1066"/>
            <p:cNvSpPr>
              <a:spLocks/>
            </p:cNvSpPr>
            <p:nvPr/>
          </p:nvSpPr>
          <p:spPr bwMode="auto">
            <a:xfrm>
              <a:off x="1669" y="2659"/>
              <a:ext cx="45" cy="272"/>
            </a:xfrm>
            <a:prstGeom prst="rightBrace">
              <a:avLst>
                <a:gd name="adj1" fmla="val 50370"/>
                <a:gd name="adj2" fmla="val 50000"/>
              </a:avLst>
            </a:prstGeom>
            <a:noFill/>
            <a:ln w="9525">
              <a:solidFill>
                <a:schemeClr val="tx1"/>
              </a:solidFill>
              <a:round/>
              <a:headEnd/>
              <a:tailEnd/>
            </a:ln>
            <a:extLst/>
          </p:spPr>
          <p:txBody>
            <a:bodyPr wrap="none" anchor="ctr"/>
            <a:lstStyle/>
            <a:p>
              <a:pPr>
                <a:defRPr/>
              </a:pPr>
              <a:endParaRPr lang="zh-CN" altLang="en-US"/>
            </a:p>
          </p:txBody>
        </p:sp>
        <p:sp>
          <p:nvSpPr>
            <p:cNvPr id="63532" name="AutoShape 1065"/>
            <p:cNvSpPr>
              <a:spLocks noChangeArrowheads="1"/>
            </p:cNvSpPr>
            <p:nvPr/>
          </p:nvSpPr>
          <p:spPr bwMode="auto">
            <a:xfrm>
              <a:off x="3301" y="1026"/>
              <a:ext cx="1633" cy="1361"/>
            </a:xfrm>
            <a:prstGeom prst="wedgeRoundRectCallout">
              <a:avLst>
                <a:gd name="adj1" fmla="val -142931"/>
                <a:gd name="adj2" fmla="val 79759"/>
                <a:gd name="adj3" fmla="val 16667"/>
              </a:avLst>
            </a:prstGeom>
            <a:grpFill/>
            <a:ln w="9525">
              <a:solidFill>
                <a:schemeClr val="bg1"/>
              </a:solidFill>
              <a:miter lim="800000"/>
              <a:headEnd/>
              <a:tailEnd/>
            </a:ln>
          </p:spPr>
          <p:txBody>
            <a:bodyPr/>
            <a:lstStyle/>
            <a:p>
              <a:pPr algn="l">
                <a:defRPr/>
              </a:pPr>
              <a:r>
                <a:rPr lang="en-US" altLang="zh-CN" b="1" dirty="0" err="1">
                  <a:solidFill>
                    <a:srgbClr val="C536D0"/>
                  </a:solidFill>
                </a:rPr>
                <a:t>T1</a:t>
              </a:r>
              <a:r>
                <a:rPr lang="en-US" altLang="zh-CN" b="1" dirty="0">
                  <a:solidFill>
                    <a:srgbClr val="C536D0"/>
                  </a:solidFill>
                </a:rPr>
                <a:t> </a:t>
              </a:r>
              <a:r>
                <a:rPr lang="zh-CN" altLang="en-US" b="1" dirty="0">
                  <a:solidFill>
                    <a:srgbClr val="C536D0"/>
                  </a:solidFill>
                </a:rPr>
                <a:t>：如果将两个</a:t>
              </a:r>
              <a:r>
                <a:rPr lang="en-US" altLang="zh-CN" b="1" dirty="0">
                  <a:solidFill>
                    <a:srgbClr val="C536D0"/>
                  </a:solidFill>
                </a:rPr>
                <a:t>wait(empty)</a:t>
              </a:r>
              <a:r>
                <a:rPr lang="zh-CN" altLang="en-US" b="1" dirty="0">
                  <a:solidFill>
                    <a:srgbClr val="C536D0"/>
                  </a:solidFill>
                </a:rPr>
                <a:t>和 </a:t>
              </a:r>
              <a:r>
                <a:rPr lang="en-US" altLang="zh-CN" b="1" dirty="0">
                  <a:solidFill>
                    <a:srgbClr val="C536D0"/>
                  </a:solidFill>
                </a:rPr>
                <a:t>wait(</a:t>
              </a:r>
              <a:r>
                <a:rPr lang="en-US" altLang="zh-CN" b="1" dirty="0" err="1">
                  <a:solidFill>
                    <a:srgbClr val="C536D0"/>
                  </a:solidFill>
                </a:rPr>
                <a:t>mutex</a:t>
              </a:r>
              <a:r>
                <a:rPr lang="en-US" altLang="zh-CN" b="1" dirty="0">
                  <a:solidFill>
                    <a:srgbClr val="C536D0"/>
                  </a:solidFill>
                </a:rPr>
                <a:t>)</a:t>
              </a:r>
              <a:r>
                <a:rPr lang="zh-CN" altLang="en-US" b="1" dirty="0">
                  <a:solidFill>
                    <a:srgbClr val="C536D0"/>
                  </a:solidFill>
                </a:rPr>
                <a:t>互换位置，后果如何？</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053"/>
          <p:cNvSpPr>
            <a:spLocks noGrp="1" noChangeArrowheads="1"/>
          </p:cNvSpPr>
          <p:nvPr>
            <p:ph type="body" idx="1"/>
          </p:nvPr>
        </p:nvSpPr>
        <p:spPr>
          <a:xfrm>
            <a:off x="-82550" y="1773238"/>
            <a:ext cx="5467350" cy="4703762"/>
          </a:xfrm>
        </p:spPr>
        <p:txBody>
          <a:bodyPr/>
          <a:lstStyle/>
          <a:p>
            <a:pPr>
              <a:lnSpc>
                <a:spcPct val="80000"/>
              </a:lnSpc>
              <a:buFont typeface="Wingdings" pitchFamily="2" charset="2"/>
              <a:buNone/>
            </a:pPr>
            <a:r>
              <a:rPr kumimoji="1" lang="en-US" altLang="zh-CN" sz="2000" smtClean="0">
                <a:latin typeface="Times New Roman" pitchFamily="18" charset="0"/>
              </a:rPr>
              <a:t>var mutex, empty, full:semaphore∶ =1, n, 0;</a:t>
            </a:r>
          </a:p>
          <a:p>
            <a:pPr>
              <a:lnSpc>
                <a:spcPct val="80000"/>
              </a:lnSpc>
              <a:buFont typeface="Wingdings" pitchFamily="2" charset="2"/>
              <a:buNone/>
            </a:pPr>
            <a:r>
              <a:rPr kumimoji="1" lang="en-US" altLang="zh-CN" sz="2000" smtClean="0">
                <a:latin typeface="Times New Roman" pitchFamily="18" charset="0"/>
              </a:rPr>
              <a:t>    buffer:array</a:t>
            </a:r>
            <a:r>
              <a:rPr kumimoji="1" lang="zh-CN" altLang="en-US" sz="2000" smtClean="0">
                <a:latin typeface="Times New Roman" pitchFamily="18" charset="0"/>
              </a:rPr>
              <a:t>［</a:t>
            </a:r>
            <a:r>
              <a:rPr kumimoji="1" lang="en-US" altLang="zh-CN" sz="2000" smtClean="0">
                <a:latin typeface="Times New Roman" pitchFamily="18" charset="0"/>
              </a:rPr>
              <a:t>0, …, n-1</a:t>
            </a:r>
            <a:r>
              <a:rPr kumimoji="1" lang="zh-CN" altLang="en-US" sz="2000" smtClean="0">
                <a:latin typeface="Times New Roman" pitchFamily="18" charset="0"/>
              </a:rPr>
              <a:t>］ </a:t>
            </a:r>
            <a:r>
              <a:rPr kumimoji="1" lang="en-US" altLang="zh-CN" sz="2000" smtClean="0">
                <a:latin typeface="Times New Roman" pitchFamily="18" charset="0"/>
              </a:rPr>
              <a:t>of item;</a:t>
            </a:r>
          </a:p>
          <a:p>
            <a:pPr>
              <a:lnSpc>
                <a:spcPct val="80000"/>
              </a:lnSpc>
              <a:buFont typeface="Wingdings" pitchFamily="2" charset="2"/>
              <a:buNone/>
            </a:pPr>
            <a:r>
              <a:rPr kumimoji="1" lang="en-US" altLang="zh-CN" sz="2000" smtClean="0">
                <a:latin typeface="Times New Roman" pitchFamily="18" charset="0"/>
              </a:rPr>
              <a:t>    in out:integer∶=0, 0;</a:t>
            </a:r>
          </a:p>
          <a:p>
            <a:pPr>
              <a:lnSpc>
                <a:spcPct val="80000"/>
              </a:lnSpc>
              <a:buFont typeface="Wingdings" pitchFamily="2" charset="2"/>
              <a:buNone/>
            </a:pPr>
            <a:r>
              <a:rPr kumimoji="1" lang="en-US" altLang="zh-CN" sz="2000" smtClean="0">
                <a:latin typeface="Times New Roman" pitchFamily="18" charset="0"/>
              </a:rPr>
              <a:t>   begin</a:t>
            </a:r>
          </a:p>
          <a:p>
            <a:pPr>
              <a:lnSpc>
                <a:spcPct val="80000"/>
              </a:lnSpc>
              <a:buFont typeface="Wingdings" pitchFamily="2" charset="2"/>
              <a:buNone/>
            </a:pPr>
            <a:r>
              <a:rPr kumimoji="1" lang="en-US" altLang="zh-CN" sz="2000" smtClean="0">
                <a:latin typeface="Times New Roman" pitchFamily="18" charset="0"/>
              </a:rPr>
              <a:t>     parbegin</a:t>
            </a:r>
          </a:p>
          <a:p>
            <a:pPr>
              <a:lnSpc>
                <a:spcPct val="80000"/>
              </a:lnSpc>
              <a:buFont typeface="Wingdings" pitchFamily="2" charset="2"/>
              <a:buNone/>
            </a:pPr>
            <a:r>
              <a:rPr kumimoji="1" lang="en-US" altLang="zh-CN" sz="2000" smtClean="0">
                <a:latin typeface="Times New Roman" pitchFamily="18" charset="0"/>
              </a:rPr>
              <a:t>        producer:  begin</a:t>
            </a:r>
          </a:p>
          <a:p>
            <a:pPr>
              <a:lnSpc>
                <a:spcPct val="80000"/>
              </a:lnSpc>
              <a:buFont typeface="Wingdings" pitchFamily="2" charset="2"/>
              <a:buNone/>
            </a:pPr>
            <a:r>
              <a:rPr kumimoji="1" lang="en-US" altLang="zh-CN" sz="2000" smtClean="0">
                <a:latin typeface="Times New Roman" pitchFamily="18" charset="0"/>
              </a:rPr>
              <a:t>            repeat</a:t>
            </a:r>
          </a:p>
          <a:p>
            <a:pPr>
              <a:lnSpc>
                <a:spcPct val="80000"/>
              </a:lnSpc>
              <a:buFont typeface="Wingdings" pitchFamily="2" charset="2"/>
              <a:buNone/>
            </a:pPr>
            <a:r>
              <a:rPr kumimoji="1" lang="en-US" altLang="zh-CN" sz="2000" smtClean="0">
                <a:latin typeface="Times New Roman" pitchFamily="18" charset="0"/>
              </a:rPr>
              <a:t>             …</a:t>
            </a:r>
          </a:p>
          <a:p>
            <a:pPr lvl="1">
              <a:lnSpc>
                <a:spcPct val="80000"/>
              </a:lnSpc>
              <a:buFontTx/>
              <a:buNone/>
            </a:pPr>
            <a:r>
              <a:rPr kumimoji="1" lang="en-US" altLang="zh-CN" sz="2000" smtClean="0">
                <a:latin typeface="Times New Roman" pitchFamily="18" charset="0"/>
              </a:rPr>
              <a:t>            produce an item in nextp;</a:t>
            </a:r>
          </a:p>
          <a:p>
            <a:pPr lvl="1">
              <a:lnSpc>
                <a:spcPct val="80000"/>
              </a:lnSpc>
              <a:buFontTx/>
              <a:buNone/>
            </a:pPr>
            <a:r>
              <a:rPr kumimoji="1" lang="en-US" altLang="zh-CN" sz="2000" smtClean="0">
                <a:latin typeface="Times New Roman" pitchFamily="18" charset="0"/>
              </a:rPr>
              <a:t>             …</a:t>
            </a:r>
          </a:p>
          <a:p>
            <a:pPr lvl="1">
              <a:lnSpc>
                <a:spcPct val="80000"/>
              </a:lnSpc>
              <a:buFontTx/>
              <a:buNone/>
            </a:pPr>
            <a:r>
              <a:rPr kumimoji="1" lang="en-US" altLang="zh-CN" sz="2000" smtClean="0">
                <a:latin typeface="Times New Roman" pitchFamily="18" charset="0"/>
              </a:rPr>
              <a:t>            Swait(empty, mutex);</a:t>
            </a:r>
          </a:p>
          <a:p>
            <a:pPr lvl="1">
              <a:lnSpc>
                <a:spcPct val="80000"/>
              </a:lnSpc>
              <a:buFontTx/>
              <a:buNone/>
            </a:pPr>
            <a:r>
              <a:rPr kumimoji="1" lang="en-US" altLang="zh-CN" sz="2000" smtClean="0">
                <a:latin typeface="Times New Roman" pitchFamily="18" charset="0"/>
              </a:rPr>
              <a:t>            buffer(in)∶=nextp;</a:t>
            </a:r>
          </a:p>
          <a:p>
            <a:pPr lvl="1">
              <a:lnSpc>
                <a:spcPct val="80000"/>
              </a:lnSpc>
              <a:buFontTx/>
              <a:buNone/>
            </a:pPr>
            <a:r>
              <a:rPr kumimoji="1" lang="en-US" altLang="zh-CN" sz="2000" smtClean="0">
                <a:latin typeface="Times New Roman" pitchFamily="18" charset="0"/>
              </a:rPr>
              <a:t>            in∶=(in+1)mod n;</a:t>
            </a:r>
          </a:p>
          <a:p>
            <a:pPr lvl="1">
              <a:lnSpc>
                <a:spcPct val="80000"/>
              </a:lnSpc>
              <a:buFontTx/>
              <a:buNone/>
            </a:pPr>
            <a:r>
              <a:rPr kumimoji="1" lang="en-US" altLang="zh-CN" sz="2000" smtClean="0">
                <a:latin typeface="Times New Roman" pitchFamily="18" charset="0"/>
              </a:rPr>
              <a:t>            Ssignal(mutex, full);</a:t>
            </a:r>
          </a:p>
          <a:p>
            <a:pPr>
              <a:lnSpc>
                <a:spcPct val="80000"/>
              </a:lnSpc>
              <a:buFont typeface="Wingdings" pitchFamily="2" charset="2"/>
              <a:buNone/>
            </a:pPr>
            <a:r>
              <a:rPr kumimoji="1" lang="en-US" altLang="zh-CN" sz="2000" smtClean="0">
                <a:latin typeface="Times New Roman" pitchFamily="18" charset="0"/>
              </a:rPr>
              <a:t>           until false;</a:t>
            </a:r>
          </a:p>
          <a:p>
            <a:pPr>
              <a:lnSpc>
                <a:spcPct val="80000"/>
              </a:lnSpc>
              <a:buFont typeface="Wingdings" pitchFamily="2" charset="2"/>
              <a:buNone/>
            </a:pPr>
            <a:r>
              <a:rPr kumimoji="1" lang="en-US" altLang="zh-CN" sz="2000" smtClean="0">
                <a:latin typeface="Times New Roman" pitchFamily="18" charset="0"/>
              </a:rPr>
              <a:t>      end </a:t>
            </a:r>
            <a:endParaRPr lang="zh-CN" altLang="en-US" sz="2000" b="1" smtClean="0">
              <a:latin typeface="Times New Roman" pitchFamily="18" charset="0"/>
            </a:endParaRPr>
          </a:p>
        </p:txBody>
      </p:sp>
      <p:sp>
        <p:nvSpPr>
          <p:cNvPr id="71683" name="Rectangle 2050"/>
          <p:cNvSpPr>
            <a:spLocks noGrp="1" noChangeArrowheads="1"/>
          </p:cNvSpPr>
          <p:nvPr>
            <p:ph type="title"/>
          </p:nvPr>
        </p:nvSpPr>
        <p:spPr>
          <a:xfrm>
            <a:off x="742950" y="404813"/>
            <a:ext cx="8420100" cy="1143000"/>
          </a:xfrm>
        </p:spPr>
        <p:txBody>
          <a:bodyPr/>
          <a:lstStyle/>
          <a:p>
            <a:r>
              <a:rPr lang="zh-CN" altLang="en-US" smtClean="0">
                <a:solidFill>
                  <a:schemeClr val="tx1"/>
                </a:solidFill>
              </a:rPr>
              <a:t>生产者/消费者算法描述</a:t>
            </a:r>
            <a:r>
              <a:rPr lang="en-US" altLang="zh-CN" smtClean="0">
                <a:solidFill>
                  <a:schemeClr val="tx1"/>
                </a:solidFill>
              </a:rPr>
              <a:t>2</a:t>
            </a:r>
            <a:br>
              <a:rPr lang="en-US" altLang="zh-CN" smtClean="0">
                <a:solidFill>
                  <a:schemeClr val="tx1"/>
                </a:solidFill>
              </a:rPr>
            </a:br>
            <a:r>
              <a:rPr kumimoji="1" lang="zh-CN" altLang="en-US" sz="2800" smtClean="0">
                <a:solidFill>
                  <a:schemeClr val="tx1"/>
                </a:solidFill>
                <a:latin typeface="隶书" pitchFamily="49" charset="-122"/>
                <a:ea typeface="隶书" pitchFamily="49" charset="-122"/>
              </a:rPr>
              <a:t>利用</a:t>
            </a:r>
            <a:r>
              <a:rPr kumimoji="1" lang="en-US" altLang="zh-CN" sz="2800" smtClean="0">
                <a:solidFill>
                  <a:schemeClr val="tx1"/>
                </a:solidFill>
                <a:latin typeface="隶书" pitchFamily="49" charset="-122"/>
                <a:ea typeface="隶书" pitchFamily="49" charset="-122"/>
              </a:rPr>
              <a:t>AND</a:t>
            </a:r>
            <a:r>
              <a:rPr kumimoji="1" lang="zh-CN" altLang="en-US" sz="2800" smtClean="0">
                <a:solidFill>
                  <a:schemeClr val="tx1"/>
                </a:solidFill>
                <a:latin typeface="隶书" pitchFamily="49" charset="-122"/>
                <a:ea typeface="隶书" pitchFamily="49" charset="-122"/>
              </a:rPr>
              <a:t>信号量解决生产者</a:t>
            </a:r>
            <a:r>
              <a:rPr kumimoji="1" lang="en-US" altLang="zh-CN" sz="2800" smtClean="0">
                <a:solidFill>
                  <a:schemeClr val="tx1"/>
                </a:solidFill>
                <a:ea typeface="隶书" pitchFamily="49" charset="-122"/>
              </a:rPr>
              <a:t>—</a:t>
            </a:r>
            <a:r>
              <a:rPr kumimoji="1" lang="zh-CN" altLang="en-US" sz="2800" smtClean="0">
                <a:solidFill>
                  <a:schemeClr val="tx1"/>
                </a:solidFill>
                <a:latin typeface="隶书" pitchFamily="49" charset="-122"/>
                <a:ea typeface="隶书" pitchFamily="49" charset="-122"/>
              </a:rPr>
              <a:t>消费者问题</a:t>
            </a:r>
          </a:p>
        </p:txBody>
      </p:sp>
      <p:sp>
        <p:nvSpPr>
          <p:cNvPr id="71684" name="Rectangle 2054"/>
          <p:cNvSpPr>
            <a:spLocks noChangeArrowheads="1"/>
          </p:cNvSpPr>
          <p:nvPr/>
        </p:nvSpPr>
        <p:spPr bwMode="auto">
          <a:xfrm>
            <a:off x="5329238" y="2636838"/>
            <a:ext cx="4953000" cy="3444875"/>
          </a:xfrm>
          <a:prstGeom prst="rect">
            <a:avLst/>
          </a:prstGeom>
          <a:noFill/>
          <a:ln w="9525">
            <a:noFill/>
            <a:miter lim="800000"/>
            <a:headEnd/>
            <a:tailEnd/>
          </a:ln>
        </p:spPr>
        <p:txBody>
          <a:bodyPr>
            <a:spAutoFit/>
          </a:bodyPr>
          <a:lstStyle/>
          <a:p>
            <a:pPr algn="l"/>
            <a:r>
              <a:rPr kumimoji="1" lang="en-US" altLang="zh-CN" sz="2000"/>
              <a:t>consumer:begin</a:t>
            </a:r>
          </a:p>
          <a:p>
            <a:pPr algn="l"/>
            <a:r>
              <a:rPr kumimoji="1" lang="en-US" altLang="zh-CN" sz="2000"/>
              <a:t>            repeat</a:t>
            </a:r>
          </a:p>
          <a:p>
            <a:pPr algn="l"/>
            <a:r>
              <a:rPr kumimoji="1" lang="en-US" altLang="zh-CN" sz="2000"/>
              <a:t>             Swait(full, mutex);</a:t>
            </a:r>
          </a:p>
          <a:p>
            <a:pPr algn="l"/>
            <a:r>
              <a:rPr kumimoji="1" lang="en-US" altLang="zh-CN" sz="2000"/>
              <a:t>             nextc∶ =buffer(out);</a:t>
            </a:r>
          </a:p>
          <a:p>
            <a:pPr algn="l"/>
            <a:r>
              <a:rPr kumimoji="1" lang="en-US" altLang="zh-CN" sz="2000"/>
              <a:t>             out∶ =(out+1) mod n;</a:t>
            </a:r>
          </a:p>
          <a:p>
            <a:pPr algn="l"/>
            <a:r>
              <a:rPr kumimoji="1" lang="en-US" altLang="zh-CN" sz="2000"/>
              <a:t>             Ssignal(mutex, empty);</a:t>
            </a:r>
          </a:p>
          <a:p>
            <a:pPr algn="l"/>
            <a:r>
              <a:rPr kumimoji="1" lang="en-US" altLang="zh-CN" sz="2000"/>
              <a:t>             consumer the item in nextc;</a:t>
            </a:r>
          </a:p>
          <a:p>
            <a:pPr algn="l"/>
            <a:r>
              <a:rPr kumimoji="1" lang="en-US" altLang="zh-CN" sz="2000"/>
              <a:t>            until false;</a:t>
            </a:r>
          </a:p>
          <a:p>
            <a:pPr algn="l"/>
            <a:r>
              <a:rPr kumimoji="1" lang="en-US" altLang="zh-CN" sz="2000"/>
              <a:t>         end</a:t>
            </a:r>
          </a:p>
          <a:p>
            <a:pPr algn="l"/>
            <a:r>
              <a:rPr kumimoji="1" lang="en-US" altLang="zh-CN" sz="2000"/>
              <a:t>      parend</a:t>
            </a:r>
          </a:p>
          <a:p>
            <a:pPr algn="l"/>
            <a:r>
              <a:rPr kumimoji="1" lang="en-US" altLang="zh-CN" sz="2000"/>
              <a:t>    end </a:t>
            </a:r>
          </a:p>
        </p:txBody>
      </p:sp>
      <p:sp>
        <p:nvSpPr>
          <p:cNvPr id="71685" name="Line 2055"/>
          <p:cNvSpPr>
            <a:spLocks noChangeShapeType="1"/>
          </p:cNvSpPr>
          <p:nvPr/>
        </p:nvSpPr>
        <p:spPr bwMode="auto">
          <a:xfrm>
            <a:off x="5097463" y="1628775"/>
            <a:ext cx="0" cy="5229225"/>
          </a:xfrm>
          <a:prstGeom prst="line">
            <a:avLst/>
          </a:prstGeom>
          <a:noFill/>
          <a:ln w="9525">
            <a:solidFill>
              <a:schemeClr val="tx1"/>
            </a:solidFill>
            <a:round/>
            <a:headEnd/>
            <a:tailEnd/>
          </a:ln>
        </p:spPr>
        <p:txBody>
          <a:bodyPr/>
          <a:lstStyle/>
          <a:p>
            <a:endParaRPr lang="zh-CN" altLang="en-US"/>
          </a:p>
        </p:txBody>
      </p:sp>
      <p:sp>
        <p:nvSpPr>
          <p:cNvPr id="71686" name="Line 2056"/>
          <p:cNvSpPr>
            <a:spLocks noChangeShapeType="1"/>
          </p:cNvSpPr>
          <p:nvPr/>
        </p:nvSpPr>
        <p:spPr bwMode="auto">
          <a:xfrm>
            <a:off x="5097463" y="1700213"/>
            <a:ext cx="71437" cy="5157787"/>
          </a:xfrm>
          <a:prstGeom prst="line">
            <a:avLst/>
          </a:prstGeom>
          <a:noFill/>
          <a:ln w="22225">
            <a:solidFill>
              <a:schemeClr val="bg1"/>
            </a:solidFill>
            <a:round/>
            <a:headEnd/>
            <a:tailEnd/>
          </a:ln>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smtClean="0">
                <a:ea typeface="华文彩云" pitchFamily="2" charset="-122"/>
                <a:hlinkClick r:id="rId2" action="ppaction://hlinksldjump"/>
              </a:rPr>
              <a:t>读者与写者</a:t>
            </a:r>
            <a:endParaRPr lang="zh-CN" altLang="en-US" smtClean="0">
              <a:ea typeface="华文彩云" pitchFamily="2" charset="-122"/>
            </a:endParaRPr>
          </a:p>
        </p:txBody>
      </p:sp>
      <p:sp>
        <p:nvSpPr>
          <p:cNvPr id="72707" name="Rectangle 3"/>
          <p:cNvSpPr>
            <a:spLocks noGrp="1" noChangeArrowheads="1"/>
          </p:cNvSpPr>
          <p:nvPr>
            <p:ph type="body" idx="1"/>
          </p:nvPr>
        </p:nvSpPr>
        <p:spPr/>
        <p:txBody>
          <a:bodyPr/>
          <a:lstStyle/>
          <a:p>
            <a:r>
              <a:rPr lang="zh-CN" altLang="en-US" b="1" smtClean="0">
                <a:hlinkClick r:id="rId2" action="ppaction://hlinksldjump"/>
              </a:rPr>
              <a:t>读者与写者</a:t>
            </a:r>
            <a:endParaRPr lang="zh-CN" altLang="en-US" b="1" smtClean="0"/>
          </a:p>
        </p:txBody>
      </p:sp>
      <p:grpSp>
        <p:nvGrpSpPr>
          <p:cNvPr id="72708" name="Group 4"/>
          <p:cNvGrpSpPr>
            <a:grpSpLocks/>
          </p:cNvGrpSpPr>
          <p:nvPr/>
        </p:nvGrpSpPr>
        <p:grpSpPr bwMode="auto">
          <a:xfrm>
            <a:off x="1136650" y="2349500"/>
            <a:ext cx="7620000" cy="1722438"/>
            <a:chOff x="576" y="2947"/>
            <a:chExt cx="4800" cy="1085"/>
          </a:xfrm>
        </p:grpSpPr>
        <p:pic>
          <p:nvPicPr>
            <p:cNvPr id="72710" name="Picture 5" descr="bs01067_"/>
            <p:cNvPicPr>
              <a:picLocks noChangeAspect="1" noChangeArrowheads="1"/>
            </p:cNvPicPr>
            <p:nvPr/>
          </p:nvPicPr>
          <p:blipFill>
            <a:blip r:embed="rId3" cstate="print"/>
            <a:srcRect/>
            <a:stretch>
              <a:fillRect/>
            </a:stretch>
          </p:blipFill>
          <p:spPr bwMode="auto">
            <a:xfrm>
              <a:off x="2544" y="3235"/>
              <a:ext cx="1344" cy="797"/>
            </a:xfrm>
            <a:prstGeom prst="rect">
              <a:avLst/>
            </a:prstGeom>
            <a:noFill/>
            <a:ln w="9525">
              <a:noFill/>
              <a:miter lim="800000"/>
              <a:headEnd/>
              <a:tailEnd/>
            </a:ln>
          </p:spPr>
        </p:pic>
        <p:pic>
          <p:nvPicPr>
            <p:cNvPr id="72711" name="Picture 6" descr="j0240717"/>
            <p:cNvPicPr>
              <a:picLocks noChangeAspect="1" noChangeArrowheads="1"/>
            </p:cNvPicPr>
            <p:nvPr/>
          </p:nvPicPr>
          <p:blipFill>
            <a:blip r:embed="rId4" cstate="print"/>
            <a:srcRect/>
            <a:stretch>
              <a:fillRect/>
            </a:stretch>
          </p:blipFill>
          <p:spPr bwMode="auto">
            <a:xfrm>
              <a:off x="576" y="3187"/>
              <a:ext cx="1102" cy="720"/>
            </a:xfrm>
            <a:prstGeom prst="rect">
              <a:avLst/>
            </a:prstGeom>
            <a:noFill/>
            <a:ln w="9525">
              <a:noFill/>
              <a:miter lim="800000"/>
              <a:headEnd/>
              <a:tailEnd/>
            </a:ln>
          </p:spPr>
        </p:pic>
        <p:pic>
          <p:nvPicPr>
            <p:cNvPr id="72712" name="Picture 7" descr="j0295478"/>
            <p:cNvPicPr>
              <a:picLocks noChangeAspect="1" noChangeArrowheads="1"/>
            </p:cNvPicPr>
            <p:nvPr/>
          </p:nvPicPr>
          <p:blipFill>
            <a:blip r:embed="rId5" cstate="print"/>
            <a:srcRect/>
            <a:stretch>
              <a:fillRect/>
            </a:stretch>
          </p:blipFill>
          <p:spPr bwMode="auto">
            <a:xfrm>
              <a:off x="4512" y="3139"/>
              <a:ext cx="864" cy="751"/>
            </a:xfrm>
            <a:prstGeom prst="rect">
              <a:avLst/>
            </a:prstGeom>
            <a:noFill/>
            <a:ln w="9525">
              <a:noFill/>
              <a:miter lim="800000"/>
              <a:headEnd/>
              <a:tailEnd/>
            </a:ln>
          </p:spPr>
        </p:pic>
        <p:sp>
          <p:nvSpPr>
            <p:cNvPr id="72713" name="AutoShape 8"/>
            <p:cNvSpPr>
              <a:spLocks noChangeArrowheads="1"/>
            </p:cNvSpPr>
            <p:nvPr/>
          </p:nvSpPr>
          <p:spPr bwMode="auto">
            <a:xfrm>
              <a:off x="1632" y="2947"/>
              <a:ext cx="1248" cy="336"/>
            </a:xfrm>
            <a:prstGeom prst="curvedDownArrow">
              <a:avLst>
                <a:gd name="adj1" fmla="val 67167"/>
                <a:gd name="adj2" fmla="val 148571"/>
                <a:gd name="adj3" fmla="val 33333"/>
              </a:avLst>
            </a:prstGeom>
            <a:noFill/>
            <a:ln w="28575">
              <a:solidFill>
                <a:schemeClr val="bg2"/>
              </a:solidFill>
              <a:miter lim="800000"/>
              <a:headEnd/>
              <a:tailEnd/>
            </a:ln>
          </p:spPr>
          <p:txBody>
            <a:bodyPr wrap="none" anchor="ctr"/>
            <a:lstStyle/>
            <a:p>
              <a:endParaRPr lang="zh-CN" altLang="en-US"/>
            </a:p>
          </p:txBody>
        </p:sp>
        <p:sp>
          <p:nvSpPr>
            <p:cNvPr id="72714" name="AutoShape 9"/>
            <p:cNvSpPr>
              <a:spLocks noChangeArrowheads="1"/>
            </p:cNvSpPr>
            <p:nvPr/>
          </p:nvSpPr>
          <p:spPr bwMode="auto">
            <a:xfrm>
              <a:off x="3408" y="2995"/>
              <a:ext cx="1488" cy="240"/>
            </a:xfrm>
            <a:prstGeom prst="curvedDownArrow">
              <a:avLst>
                <a:gd name="adj1" fmla="val 124000"/>
                <a:gd name="adj2" fmla="val 248000"/>
                <a:gd name="adj3" fmla="val 33333"/>
              </a:avLst>
            </a:prstGeom>
            <a:noFill/>
            <a:ln w="28575">
              <a:solidFill>
                <a:schemeClr val="bg2"/>
              </a:solidFill>
              <a:miter lim="800000"/>
              <a:headEnd/>
              <a:tailEnd/>
            </a:ln>
          </p:spPr>
          <p:txBody>
            <a:bodyPr wrap="none" anchor="ctr"/>
            <a:lstStyle/>
            <a:p>
              <a:endParaRPr lang="zh-CN" altLang="en-US"/>
            </a:p>
          </p:txBody>
        </p:sp>
      </p:grpSp>
      <p:sp>
        <p:nvSpPr>
          <p:cNvPr id="72709" name="Text Box 10"/>
          <p:cNvSpPr txBox="1">
            <a:spLocks noChangeArrowheads="1"/>
          </p:cNvSpPr>
          <p:nvPr/>
        </p:nvSpPr>
        <p:spPr bwMode="auto">
          <a:xfrm>
            <a:off x="776288" y="4221163"/>
            <a:ext cx="8424862" cy="2282825"/>
          </a:xfrm>
          <a:prstGeom prst="rect">
            <a:avLst/>
          </a:prstGeom>
          <a:noFill/>
          <a:ln w="9525">
            <a:noFill/>
            <a:miter lim="800000"/>
            <a:headEnd/>
            <a:tailEnd/>
          </a:ln>
        </p:spPr>
        <p:txBody>
          <a:bodyPr>
            <a:spAutoFit/>
          </a:bodyPr>
          <a:lstStyle/>
          <a:p>
            <a:pPr algn="l">
              <a:lnSpc>
                <a:spcPct val="120000"/>
              </a:lnSpc>
            </a:pPr>
            <a:r>
              <a:rPr lang="zh-CN" altLang="en-US" b="1"/>
              <a:t>       一个数据文件或记录，可被多个进程共享，我们把只要求读该文件的进程成为“读者进程”，其他进程则称为“写者进程”。允许多个进程同时读一个共享对象，因为读操作不会使数据文件混乱。但不允许一个写者进程和其他读者进程或写者进程同时访问共享对象。因为这种访问将会引起混乱。</a:t>
            </a:r>
          </a:p>
        </p:txBody>
      </p:sp>
    </p:spTree>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26"/>
          <p:cNvSpPr>
            <a:spLocks noGrp="1" noChangeArrowheads="1"/>
          </p:cNvSpPr>
          <p:nvPr>
            <p:ph type="title"/>
          </p:nvPr>
        </p:nvSpPr>
        <p:spPr>
          <a:xfrm>
            <a:off x="742950" y="-82550"/>
            <a:ext cx="8420100" cy="990600"/>
          </a:xfrm>
        </p:spPr>
        <p:txBody>
          <a:bodyPr/>
          <a:lstStyle/>
          <a:p>
            <a:r>
              <a:rPr lang="zh-CN" altLang="en-US" u="sng" smtClean="0">
                <a:solidFill>
                  <a:schemeClr val="tx1"/>
                </a:solidFill>
                <a:latin typeface="华文彩云" pitchFamily="2" charset="-122"/>
                <a:ea typeface="华文彩云" pitchFamily="2" charset="-122"/>
              </a:rPr>
              <a:t>读者与写者问题</a:t>
            </a:r>
          </a:p>
        </p:txBody>
      </p:sp>
      <p:sp>
        <p:nvSpPr>
          <p:cNvPr id="73731" name="Rectangle 1027"/>
          <p:cNvSpPr>
            <a:spLocks noGrp="1" noChangeArrowheads="1"/>
          </p:cNvSpPr>
          <p:nvPr>
            <p:ph type="body" idx="1"/>
          </p:nvPr>
        </p:nvSpPr>
        <p:spPr>
          <a:xfrm>
            <a:off x="685800" y="1038225"/>
            <a:ext cx="6019800" cy="519113"/>
          </a:xfrm>
        </p:spPr>
        <p:txBody>
          <a:bodyPr>
            <a:spAutoFit/>
          </a:bodyPr>
          <a:lstStyle/>
          <a:p>
            <a:r>
              <a:rPr lang="zh-CN" altLang="en-US" sz="2800" b="1" smtClean="0"/>
              <a:t>模型的抽象化与进程分析</a:t>
            </a:r>
            <a:endParaRPr lang="en-US" altLang="zh-CN" sz="2800" b="1" smtClean="0"/>
          </a:p>
        </p:txBody>
      </p:sp>
      <p:sp>
        <p:nvSpPr>
          <p:cNvPr id="73732" name="AutoShape 1028"/>
          <p:cNvSpPr>
            <a:spLocks noChangeArrowheads="1"/>
          </p:cNvSpPr>
          <p:nvPr/>
        </p:nvSpPr>
        <p:spPr bwMode="auto">
          <a:xfrm>
            <a:off x="4191000" y="2041525"/>
            <a:ext cx="1295400" cy="1524000"/>
          </a:xfrm>
          <a:prstGeom prst="flowChartDocument">
            <a:avLst/>
          </a:prstGeom>
          <a:noFill/>
          <a:ln w="38100">
            <a:solidFill>
              <a:schemeClr val="tx1"/>
            </a:solidFill>
            <a:miter lim="800000"/>
            <a:headEnd/>
            <a:tailEnd/>
          </a:ln>
        </p:spPr>
        <p:txBody>
          <a:bodyPr wrap="none" anchor="ctr"/>
          <a:lstStyle/>
          <a:p>
            <a:r>
              <a:rPr lang="zh-CN" altLang="en-US"/>
              <a:t>文件</a:t>
            </a:r>
          </a:p>
        </p:txBody>
      </p:sp>
      <p:sp>
        <p:nvSpPr>
          <p:cNvPr id="73733" name="Rectangle 1030"/>
          <p:cNvSpPr>
            <a:spLocks noChangeArrowheads="1"/>
          </p:cNvSpPr>
          <p:nvPr/>
        </p:nvSpPr>
        <p:spPr bwMode="auto">
          <a:xfrm>
            <a:off x="1981200" y="1774825"/>
            <a:ext cx="762000" cy="533400"/>
          </a:xfrm>
          <a:prstGeom prst="rect">
            <a:avLst/>
          </a:prstGeom>
          <a:noFill/>
          <a:ln w="9525">
            <a:solidFill>
              <a:schemeClr val="tx1"/>
            </a:solidFill>
            <a:miter lim="800000"/>
            <a:headEnd/>
            <a:tailEnd/>
          </a:ln>
        </p:spPr>
        <p:txBody>
          <a:bodyPr wrap="none" anchor="ctr"/>
          <a:lstStyle/>
          <a:p>
            <a:r>
              <a:rPr lang="zh-CN" altLang="en-US" sz="2000" b="1"/>
              <a:t>写者</a:t>
            </a:r>
          </a:p>
          <a:p>
            <a:r>
              <a:rPr lang="zh-CN" altLang="en-US" sz="2000" b="1"/>
              <a:t>进程</a:t>
            </a:r>
          </a:p>
        </p:txBody>
      </p:sp>
      <p:sp>
        <p:nvSpPr>
          <p:cNvPr id="73734" name="AutoShape 1033"/>
          <p:cNvSpPr>
            <a:spLocks noChangeArrowheads="1"/>
          </p:cNvSpPr>
          <p:nvPr/>
        </p:nvSpPr>
        <p:spPr bwMode="auto">
          <a:xfrm rot="1067898">
            <a:off x="2971800" y="2003425"/>
            <a:ext cx="820738"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solidFill>
              <a:schemeClr val="tx1"/>
            </a:solidFill>
            <a:miter lim="800000"/>
            <a:headEnd/>
            <a:tailEnd/>
          </a:ln>
        </p:spPr>
        <p:txBody>
          <a:bodyPr wrap="none" anchor="ctr"/>
          <a:lstStyle/>
          <a:p>
            <a:endParaRPr lang="zh-CN" altLang="en-US"/>
          </a:p>
        </p:txBody>
      </p:sp>
      <p:sp>
        <p:nvSpPr>
          <p:cNvPr id="73735" name="AutoShape 1034"/>
          <p:cNvSpPr>
            <a:spLocks noChangeArrowheads="1"/>
          </p:cNvSpPr>
          <p:nvPr/>
        </p:nvSpPr>
        <p:spPr bwMode="auto">
          <a:xfrm rot="-1277285">
            <a:off x="5640388" y="1990725"/>
            <a:ext cx="839787"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solidFill>
              <a:schemeClr val="tx1"/>
            </a:solidFill>
            <a:miter lim="800000"/>
            <a:headEnd/>
            <a:tailEnd/>
          </a:ln>
        </p:spPr>
        <p:txBody>
          <a:bodyPr wrap="none" anchor="ctr"/>
          <a:lstStyle/>
          <a:p>
            <a:endParaRPr lang="zh-CN" altLang="en-US"/>
          </a:p>
        </p:txBody>
      </p:sp>
      <p:sp>
        <p:nvSpPr>
          <p:cNvPr id="73736" name="Rectangle 1032"/>
          <p:cNvSpPr>
            <a:spLocks noChangeArrowheads="1"/>
          </p:cNvSpPr>
          <p:nvPr/>
        </p:nvSpPr>
        <p:spPr bwMode="auto">
          <a:xfrm>
            <a:off x="6705600" y="1698625"/>
            <a:ext cx="685800" cy="533400"/>
          </a:xfrm>
          <a:prstGeom prst="rect">
            <a:avLst/>
          </a:prstGeom>
          <a:noFill/>
          <a:ln w="9525">
            <a:solidFill>
              <a:schemeClr val="tx1"/>
            </a:solidFill>
            <a:miter lim="800000"/>
            <a:headEnd/>
            <a:tailEnd/>
          </a:ln>
        </p:spPr>
        <p:txBody>
          <a:bodyPr wrap="none" anchor="ctr"/>
          <a:lstStyle/>
          <a:p>
            <a:r>
              <a:rPr lang="zh-CN" altLang="en-US" sz="2000" b="1"/>
              <a:t>读者</a:t>
            </a:r>
          </a:p>
          <a:p>
            <a:r>
              <a:rPr lang="zh-CN" altLang="en-US" sz="2000" b="1"/>
              <a:t>进程</a:t>
            </a:r>
          </a:p>
        </p:txBody>
      </p:sp>
      <p:sp>
        <p:nvSpPr>
          <p:cNvPr id="73737" name="Rectangle 1035"/>
          <p:cNvSpPr>
            <a:spLocks noChangeArrowheads="1"/>
          </p:cNvSpPr>
          <p:nvPr/>
        </p:nvSpPr>
        <p:spPr bwMode="auto">
          <a:xfrm>
            <a:off x="6705600" y="2997200"/>
            <a:ext cx="685800" cy="609600"/>
          </a:xfrm>
          <a:prstGeom prst="rect">
            <a:avLst/>
          </a:prstGeom>
          <a:noFill/>
          <a:ln w="9525">
            <a:solidFill>
              <a:schemeClr val="tx1"/>
            </a:solidFill>
            <a:miter lim="800000"/>
            <a:headEnd/>
            <a:tailEnd/>
          </a:ln>
        </p:spPr>
        <p:txBody>
          <a:bodyPr wrap="none" anchor="ctr"/>
          <a:lstStyle/>
          <a:p>
            <a:r>
              <a:rPr lang="zh-CN" altLang="en-US" sz="2000" b="1"/>
              <a:t>读者</a:t>
            </a:r>
          </a:p>
          <a:p>
            <a:r>
              <a:rPr lang="zh-CN" altLang="en-US" sz="2000" b="1"/>
              <a:t>进程</a:t>
            </a:r>
          </a:p>
        </p:txBody>
      </p:sp>
      <p:sp>
        <p:nvSpPr>
          <p:cNvPr id="73738" name="Rectangle 1036"/>
          <p:cNvSpPr>
            <a:spLocks noChangeArrowheads="1"/>
          </p:cNvSpPr>
          <p:nvPr/>
        </p:nvSpPr>
        <p:spPr bwMode="auto">
          <a:xfrm>
            <a:off x="1981200" y="2384425"/>
            <a:ext cx="685800" cy="457200"/>
          </a:xfrm>
          <a:prstGeom prst="rect">
            <a:avLst/>
          </a:prstGeom>
          <a:noFill/>
          <a:ln w="9525">
            <a:noFill/>
            <a:miter lim="800000"/>
            <a:headEnd/>
            <a:tailEnd/>
          </a:ln>
        </p:spPr>
        <p:txBody>
          <a:bodyPr wrap="none" anchor="ctr"/>
          <a:lstStyle/>
          <a:p>
            <a:pPr>
              <a:lnSpc>
                <a:spcPct val="50000"/>
              </a:lnSpc>
            </a:pPr>
            <a:r>
              <a:rPr lang="zh-CN" altLang="en-US" sz="2000" b="1"/>
              <a:t>.</a:t>
            </a:r>
          </a:p>
          <a:p>
            <a:pPr>
              <a:lnSpc>
                <a:spcPct val="50000"/>
              </a:lnSpc>
            </a:pPr>
            <a:r>
              <a:rPr lang="zh-CN" altLang="en-US" sz="2000" b="1"/>
              <a:t>.</a:t>
            </a:r>
          </a:p>
          <a:p>
            <a:pPr>
              <a:lnSpc>
                <a:spcPct val="50000"/>
              </a:lnSpc>
            </a:pPr>
            <a:r>
              <a:rPr lang="zh-CN" altLang="en-US" sz="2000" b="1"/>
              <a:t>.</a:t>
            </a:r>
          </a:p>
        </p:txBody>
      </p:sp>
      <p:sp>
        <p:nvSpPr>
          <p:cNvPr id="73739" name="AutoShape 1039"/>
          <p:cNvSpPr>
            <a:spLocks noChangeArrowheads="1"/>
          </p:cNvSpPr>
          <p:nvPr/>
        </p:nvSpPr>
        <p:spPr bwMode="auto">
          <a:xfrm rot="1555511">
            <a:off x="5637213" y="2971800"/>
            <a:ext cx="766762"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solidFill>
              <a:schemeClr val="tx1"/>
            </a:solidFill>
            <a:miter lim="800000"/>
            <a:headEnd/>
            <a:tailEnd/>
          </a:ln>
        </p:spPr>
        <p:txBody>
          <a:bodyPr wrap="none" anchor="ctr"/>
          <a:lstStyle/>
          <a:p>
            <a:endParaRPr lang="zh-CN" altLang="en-US"/>
          </a:p>
        </p:txBody>
      </p:sp>
      <p:sp>
        <p:nvSpPr>
          <p:cNvPr id="73740" name="Rectangle 1045"/>
          <p:cNvSpPr>
            <a:spLocks noChangeArrowheads="1"/>
          </p:cNvSpPr>
          <p:nvPr/>
        </p:nvSpPr>
        <p:spPr bwMode="auto">
          <a:xfrm>
            <a:off x="1981200" y="2917825"/>
            <a:ext cx="762000" cy="533400"/>
          </a:xfrm>
          <a:prstGeom prst="rect">
            <a:avLst/>
          </a:prstGeom>
          <a:noFill/>
          <a:ln w="9525">
            <a:solidFill>
              <a:schemeClr val="tx1"/>
            </a:solidFill>
            <a:miter lim="800000"/>
            <a:headEnd/>
            <a:tailEnd/>
          </a:ln>
        </p:spPr>
        <p:txBody>
          <a:bodyPr wrap="none" anchor="ctr"/>
          <a:lstStyle/>
          <a:p>
            <a:r>
              <a:rPr lang="zh-CN" altLang="en-US" sz="2000" b="1"/>
              <a:t>写者</a:t>
            </a:r>
          </a:p>
          <a:p>
            <a:r>
              <a:rPr lang="zh-CN" altLang="en-US" sz="2000" b="1"/>
              <a:t>进程</a:t>
            </a:r>
          </a:p>
        </p:txBody>
      </p:sp>
      <p:sp>
        <p:nvSpPr>
          <p:cNvPr id="73741" name="AutoShape 1046"/>
          <p:cNvSpPr>
            <a:spLocks noChangeArrowheads="1"/>
          </p:cNvSpPr>
          <p:nvPr/>
        </p:nvSpPr>
        <p:spPr bwMode="auto">
          <a:xfrm rot="-541932">
            <a:off x="2971800" y="2994025"/>
            <a:ext cx="820738"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solidFill>
              <a:schemeClr val="tx1"/>
            </a:solidFill>
            <a:miter lim="800000"/>
            <a:headEnd/>
            <a:tailEnd/>
          </a:ln>
        </p:spPr>
        <p:txBody>
          <a:bodyPr wrap="none" anchor="ctr"/>
          <a:lstStyle/>
          <a:p>
            <a:endParaRPr lang="zh-CN" altLang="en-US"/>
          </a:p>
        </p:txBody>
      </p:sp>
      <p:sp>
        <p:nvSpPr>
          <p:cNvPr id="337950" name="Rectangle 1054"/>
          <p:cNvSpPr>
            <a:spLocks noChangeArrowheads="1"/>
          </p:cNvSpPr>
          <p:nvPr/>
        </p:nvSpPr>
        <p:spPr bwMode="auto">
          <a:xfrm>
            <a:off x="-71438" y="3500438"/>
            <a:ext cx="4953001" cy="3068637"/>
          </a:xfrm>
          <a:prstGeom prst="rect">
            <a:avLst/>
          </a:prstGeom>
          <a:noFill/>
          <a:ln w="9525">
            <a:noFill/>
            <a:miter lim="800000"/>
            <a:headEnd/>
            <a:tailEnd/>
          </a:ln>
        </p:spPr>
        <p:txBody>
          <a:bodyPr/>
          <a:lstStyle/>
          <a:p>
            <a:pPr marL="342900" indent="-342900" algn="l">
              <a:lnSpc>
                <a:spcPct val="120000"/>
              </a:lnSpc>
              <a:buClr>
                <a:srgbClr val="FFFFFF"/>
              </a:buClr>
              <a:buFont typeface="Wingdings" pitchFamily="2" charset="2"/>
              <a:buNone/>
            </a:pPr>
            <a:r>
              <a:rPr kumimoji="1" lang="zh-CN" altLang="en-US" sz="2600" b="1" dirty="0">
                <a:solidFill>
                  <a:srgbClr val="FF66FF"/>
                </a:solidFill>
                <a:latin typeface="Univers" pitchFamily="34" charset="0"/>
              </a:rPr>
              <a:t>   </a:t>
            </a:r>
            <a:r>
              <a:rPr kumimoji="1" lang="zh-CN" altLang="en-US" sz="2600" b="1" dirty="0">
                <a:latin typeface="Univers" pitchFamily="34" charset="0"/>
              </a:rPr>
              <a:t>         对共享资源的读写操作，任一时刻“写者”最多只允许一个，而“读者”则允许多个。</a:t>
            </a:r>
            <a:endParaRPr kumimoji="1" lang="en-US" altLang="zh-CN" sz="2600" b="1" dirty="0">
              <a:latin typeface="Univers" pitchFamily="34" charset="0"/>
            </a:endParaRPr>
          </a:p>
          <a:p>
            <a:pPr marL="742950" lvl="1" indent="-285750" algn="l">
              <a:lnSpc>
                <a:spcPct val="120000"/>
              </a:lnSpc>
              <a:buClr>
                <a:srgbClr val="FFFFFF"/>
              </a:buClr>
              <a:buFontTx/>
              <a:buChar char="+"/>
            </a:pPr>
            <a:r>
              <a:rPr kumimoji="1" lang="zh-CN" altLang="en-US" sz="2600" b="1" dirty="0">
                <a:latin typeface="Univers" pitchFamily="34" charset="0"/>
              </a:rPr>
              <a:t>  “读－写”</a:t>
            </a:r>
            <a:r>
              <a:rPr kumimoji="1" lang="zh-CN" altLang="en-US" sz="2600" b="1" dirty="0" smtClean="0">
                <a:latin typeface="Univers" pitchFamily="34" charset="0"/>
              </a:rPr>
              <a:t>互斥</a:t>
            </a:r>
            <a:endParaRPr kumimoji="1" lang="zh-CN" altLang="en-US" sz="2600" b="1" dirty="0">
              <a:latin typeface="Univers" pitchFamily="34" charset="0"/>
            </a:endParaRPr>
          </a:p>
          <a:p>
            <a:pPr marL="742950" lvl="1" indent="-285750" algn="l">
              <a:lnSpc>
                <a:spcPct val="120000"/>
              </a:lnSpc>
              <a:buClr>
                <a:srgbClr val="FFFFFF"/>
              </a:buClr>
              <a:buFontTx/>
              <a:buChar char="+"/>
            </a:pPr>
            <a:r>
              <a:rPr kumimoji="1" lang="zh-CN" altLang="en-US" sz="2600" b="1" dirty="0">
                <a:latin typeface="Univers" pitchFamily="34" charset="0"/>
              </a:rPr>
              <a:t>  “写－写”</a:t>
            </a:r>
            <a:r>
              <a:rPr kumimoji="1" lang="zh-CN" altLang="en-US" sz="2600" b="1" dirty="0" smtClean="0">
                <a:latin typeface="Univers" pitchFamily="34" charset="0"/>
              </a:rPr>
              <a:t>互斥</a:t>
            </a:r>
            <a:endParaRPr kumimoji="1" lang="zh-CN" altLang="en-US" sz="2600" b="1" dirty="0">
              <a:latin typeface="Univers" pitchFamily="34" charset="0"/>
            </a:endParaRPr>
          </a:p>
          <a:p>
            <a:pPr marL="742950" lvl="1" indent="-285750" algn="l">
              <a:lnSpc>
                <a:spcPct val="120000"/>
              </a:lnSpc>
              <a:buClr>
                <a:srgbClr val="FFFFFF"/>
              </a:buClr>
              <a:buFontTx/>
              <a:buChar char="+"/>
            </a:pPr>
            <a:r>
              <a:rPr kumimoji="1" lang="en-US" altLang="zh-CN" sz="2600" b="1" dirty="0" smtClean="0">
                <a:latin typeface="Univers" pitchFamily="34" charset="0"/>
              </a:rPr>
              <a:t>  </a:t>
            </a:r>
            <a:r>
              <a:rPr kumimoji="1" lang="zh-CN" altLang="en-US" sz="2600" b="1" dirty="0" smtClean="0">
                <a:latin typeface="Univers" pitchFamily="34" charset="0"/>
              </a:rPr>
              <a:t>“读－读</a:t>
            </a:r>
            <a:r>
              <a:rPr kumimoji="1" lang="zh-CN" altLang="en-US" sz="2600" b="1" dirty="0">
                <a:latin typeface="Univers" pitchFamily="34" charset="0"/>
              </a:rPr>
              <a:t>”允许</a:t>
            </a:r>
            <a:endParaRPr lang="zh-CN" altLang="en-US" sz="2600" dirty="0">
              <a:latin typeface="Univers" pitchFamily="34" charset="0"/>
            </a:endParaRPr>
          </a:p>
        </p:txBody>
      </p:sp>
      <p:sp>
        <p:nvSpPr>
          <p:cNvPr id="337951" name="Text Box 1055"/>
          <p:cNvSpPr txBox="1">
            <a:spLocks noChangeArrowheads="1"/>
          </p:cNvSpPr>
          <p:nvPr/>
        </p:nvSpPr>
        <p:spPr bwMode="auto">
          <a:xfrm>
            <a:off x="5167313" y="3833813"/>
            <a:ext cx="5257800" cy="1365250"/>
          </a:xfrm>
          <a:prstGeom prst="rect">
            <a:avLst/>
          </a:prstGeom>
          <a:noFill/>
          <a:ln w="9525">
            <a:noFill/>
            <a:miter lim="800000"/>
            <a:headEnd/>
            <a:tailEnd/>
          </a:ln>
        </p:spPr>
        <p:txBody>
          <a:bodyPr>
            <a:spAutoFit/>
          </a:bodyPr>
          <a:lstStyle/>
          <a:p>
            <a:pPr algn="l">
              <a:spcBef>
                <a:spcPct val="20000"/>
              </a:spcBef>
              <a:buClr>
                <a:srgbClr val="FFFFFF"/>
              </a:buClr>
              <a:buFont typeface="Wingdings" pitchFamily="2" charset="2"/>
              <a:buChar char="l"/>
            </a:pPr>
            <a:r>
              <a:rPr lang="zh-CN" altLang="en-US" sz="2600" b="1">
                <a:latin typeface="Univers" pitchFamily="34" charset="0"/>
              </a:rPr>
              <a:t>临界资源：</a:t>
            </a:r>
          </a:p>
          <a:p>
            <a:pPr lvl="1" algn="l">
              <a:spcBef>
                <a:spcPct val="20000"/>
              </a:spcBef>
              <a:buClr>
                <a:srgbClr val="FFFFFF"/>
              </a:buClr>
              <a:buFont typeface="Symbol" pitchFamily="18" charset="2"/>
              <a:buChar char="-"/>
            </a:pPr>
            <a:r>
              <a:rPr lang="zh-CN" altLang="en-US" b="1"/>
              <a:t>文件</a:t>
            </a:r>
            <a:endParaRPr lang="en-US" altLang="zh-CN" sz="2600" b="1">
              <a:latin typeface="Univers" pitchFamily="34" charset="0"/>
            </a:endParaRPr>
          </a:p>
          <a:p>
            <a:pPr lvl="1" algn="l">
              <a:spcBef>
                <a:spcPct val="20000"/>
              </a:spcBef>
              <a:buClr>
                <a:srgbClr val="FFFFFF"/>
              </a:buClr>
              <a:buFont typeface="Symbol" pitchFamily="18" charset="2"/>
              <a:buChar char="-"/>
            </a:pPr>
            <a:r>
              <a:rPr lang="zh-CN" altLang="en-US" b="1"/>
              <a:t>读者计数器</a:t>
            </a:r>
            <a:r>
              <a:rPr lang="en-US" altLang="zh-CN" b="1"/>
              <a:t>readcounter</a:t>
            </a:r>
            <a:endParaRPr lang="zh-CN" altLang="en-US" b="1"/>
          </a:p>
        </p:txBody>
      </p:sp>
      <p:sp>
        <p:nvSpPr>
          <p:cNvPr id="337952" name="Text Box 1056"/>
          <p:cNvSpPr txBox="1">
            <a:spLocks noChangeArrowheads="1"/>
          </p:cNvSpPr>
          <p:nvPr/>
        </p:nvSpPr>
        <p:spPr bwMode="auto">
          <a:xfrm>
            <a:off x="5167313" y="5445125"/>
            <a:ext cx="5257800" cy="1441450"/>
          </a:xfrm>
          <a:prstGeom prst="rect">
            <a:avLst/>
          </a:prstGeom>
          <a:noFill/>
          <a:ln w="9525">
            <a:noFill/>
            <a:miter lim="800000"/>
            <a:headEnd/>
            <a:tailEnd/>
          </a:ln>
        </p:spPr>
        <p:txBody>
          <a:bodyPr>
            <a:spAutoFit/>
          </a:bodyPr>
          <a:lstStyle/>
          <a:p>
            <a:pPr algn="l">
              <a:spcBef>
                <a:spcPct val="20000"/>
              </a:spcBef>
              <a:buClr>
                <a:srgbClr val="FFFFFF"/>
              </a:buClr>
              <a:buFont typeface="Wingdings" pitchFamily="2" charset="2"/>
              <a:buChar char="l"/>
            </a:pPr>
            <a:r>
              <a:rPr lang="zh-CN" altLang="en-US" sz="2600" b="1" dirty="0">
                <a:latin typeface="Times New Roman" pitchFamily="18" charset="0"/>
              </a:rPr>
              <a:t>信号量的设置</a:t>
            </a:r>
          </a:p>
          <a:p>
            <a:pPr lvl="1" algn="l">
              <a:spcBef>
                <a:spcPct val="20000"/>
              </a:spcBef>
              <a:buClr>
                <a:srgbClr val="FFFFFF"/>
              </a:buClr>
              <a:buFont typeface="Wingdings" pitchFamily="2" charset="2"/>
              <a:buNone/>
            </a:pPr>
            <a:r>
              <a:rPr lang="en-US" altLang="zh-CN" sz="2600" b="1" dirty="0" err="1" smtClean="0">
                <a:latin typeface="Times New Roman" pitchFamily="18" charset="0"/>
              </a:rPr>
              <a:t>wrMutex</a:t>
            </a:r>
            <a:r>
              <a:rPr lang="en-US" altLang="zh-CN" sz="2600" b="1" dirty="0" smtClean="0">
                <a:latin typeface="Times New Roman" pitchFamily="18" charset="0"/>
              </a:rPr>
              <a:t>=1        </a:t>
            </a:r>
            <a:r>
              <a:rPr lang="zh-CN" altLang="en-US" sz="2600" b="1" dirty="0" smtClean="0">
                <a:latin typeface="Times New Roman" pitchFamily="18" charset="0"/>
              </a:rPr>
              <a:t>临界资源</a:t>
            </a:r>
            <a:r>
              <a:rPr lang="zh-CN" altLang="en-US" sz="2600" b="1" dirty="0">
                <a:latin typeface="Times New Roman" pitchFamily="18" charset="0"/>
              </a:rPr>
              <a:t>1</a:t>
            </a:r>
          </a:p>
          <a:p>
            <a:pPr lvl="1" algn="l">
              <a:spcBef>
                <a:spcPct val="20000"/>
              </a:spcBef>
              <a:buClr>
                <a:srgbClr val="FFFFFF"/>
              </a:buClr>
              <a:buFont typeface="Wingdings" pitchFamily="2" charset="2"/>
              <a:buNone/>
            </a:pPr>
            <a:r>
              <a:rPr lang="en-US" altLang="zh-CN" sz="2600" b="1" dirty="0" err="1" smtClean="0">
                <a:latin typeface="Times New Roman" pitchFamily="18" charset="0"/>
              </a:rPr>
              <a:t>rcMutex</a:t>
            </a:r>
            <a:r>
              <a:rPr lang="en-US" altLang="zh-CN" sz="2600" b="1" dirty="0" smtClean="0">
                <a:latin typeface="Times New Roman" pitchFamily="18" charset="0"/>
              </a:rPr>
              <a:t>=1    </a:t>
            </a:r>
            <a:r>
              <a:rPr lang="en-US" altLang="zh-CN" sz="2600" b="1" dirty="0" smtClean="0">
                <a:latin typeface="Times New Roman" pitchFamily="18" charset="0"/>
              </a:rPr>
              <a:t>     </a:t>
            </a:r>
            <a:r>
              <a:rPr lang="zh-CN" altLang="en-US" sz="2600" b="1" dirty="0" smtClean="0">
                <a:latin typeface="Times New Roman" pitchFamily="18" charset="0"/>
              </a:rPr>
              <a:t>临界资源</a:t>
            </a:r>
            <a:r>
              <a:rPr lang="zh-CN" altLang="en-US" sz="2600" b="1" dirty="0">
                <a:latin typeface="Times New Roman" pitchFamily="18" charset="0"/>
              </a:rPr>
              <a:t>2</a:t>
            </a:r>
          </a:p>
        </p:txBody>
      </p:sp>
      <p:sp>
        <p:nvSpPr>
          <p:cNvPr id="73745" name="Line 1057"/>
          <p:cNvSpPr>
            <a:spLocks noChangeShapeType="1"/>
          </p:cNvSpPr>
          <p:nvPr/>
        </p:nvSpPr>
        <p:spPr bwMode="auto">
          <a:xfrm>
            <a:off x="4881563" y="3716338"/>
            <a:ext cx="0" cy="3240087"/>
          </a:xfrm>
          <a:prstGeom prst="line">
            <a:avLst/>
          </a:prstGeom>
          <a:noFill/>
          <a:ln w="9525">
            <a:solidFill>
              <a:schemeClr val="tx1"/>
            </a:solidFill>
            <a:round/>
            <a:headEnd/>
            <a:tailEnd/>
          </a:ln>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50"/>
                                        </p:tgtEl>
                                        <p:attrNameLst>
                                          <p:attrName>style.visibility</p:attrName>
                                        </p:attrNameLst>
                                      </p:cBhvr>
                                      <p:to>
                                        <p:strVal val="visible"/>
                                      </p:to>
                                    </p:set>
                                    <p:anim calcmode="lin" valueType="num">
                                      <p:cBhvr additive="base">
                                        <p:cTn id="7" dur="500" fill="hold"/>
                                        <p:tgtEl>
                                          <p:spTgt spid="337950"/>
                                        </p:tgtEl>
                                        <p:attrNameLst>
                                          <p:attrName>ppt_x</p:attrName>
                                        </p:attrNameLst>
                                      </p:cBhvr>
                                      <p:tavLst>
                                        <p:tav tm="0">
                                          <p:val>
                                            <p:strVal val="#ppt_x"/>
                                          </p:val>
                                        </p:tav>
                                        <p:tav tm="100000">
                                          <p:val>
                                            <p:strVal val="#ppt_x"/>
                                          </p:val>
                                        </p:tav>
                                      </p:tavLst>
                                    </p:anim>
                                    <p:anim calcmode="lin" valueType="num">
                                      <p:cBhvr additive="base">
                                        <p:cTn id="8" dur="500" fill="hold"/>
                                        <p:tgtEl>
                                          <p:spTgt spid="3379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37951"/>
                                        </p:tgtEl>
                                        <p:attrNameLst>
                                          <p:attrName>style.visibility</p:attrName>
                                        </p:attrNameLst>
                                      </p:cBhvr>
                                      <p:to>
                                        <p:strVal val="visible"/>
                                      </p:to>
                                    </p:set>
                                    <p:animEffect transition="in" filter="blinds(horizontal)">
                                      <p:cBhvr>
                                        <p:cTn id="13" dur="500"/>
                                        <p:tgtEl>
                                          <p:spTgt spid="33795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grpId="0" nodeType="clickEffect">
                                  <p:stCondLst>
                                    <p:cond delay="0"/>
                                  </p:stCondLst>
                                  <p:childTnLst>
                                    <p:set>
                                      <p:cBhvr>
                                        <p:cTn id="17" dur="1" fill="hold">
                                          <p:stCondLst>
                                            <p:cond delay="0"/>
                                          </p:stCondLst>
                                        </p:cTn>
                                        <p:tgtEl>
                                          <p:spTgt spid="337952"/>
                                        </p:tgtEl>
                                        <p:attrNameLst>
                                          <p:attrName>style.visibility</p:attrName>
                                        </p:attrNameLst>
                                      </p:cBhvr>
                                      <p:to>
                                        <p:strVal val="visible"/>
                                      </p:to>
                                    </p:set>
                                    <p:anim to="" calcmode="lin" valueType="num">
                                      <p:cBhvr>
                                        <p:cTn id="18" dur="1" fill="hold"/>
                                        <p:tgtEl>
                                          <p:spTgt spid="33795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0" grpId="0"/>
      <p:bldP spid="337951" grpId="0"/>
      <p:bldP spid="3379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mtClean="0">
                <a:solidFill>
                  <a:schemeClr val="tx1"/>
                </a:solidFill>
                <a:ea typeface="华文彩云" pitchFamily="2" charset="-122"/>
                <a:hlinkClick r:id="rId2" action="ppaction://hlinksldjump"/>
              </a:rPr>
              <a:t>程序的并发</a:t>
            </a:r>
            <a:r>
              <a:rPr lang="zh-CN" altLang="en-US" smtClean="0">
                <a:solidFill>
                  <a:schemeClr val="tx1"/>
                </a:solidFill>
                <a:ea typeface="华文彩云" pitchFamily="2" charset="-122"/>
              </a:rPr>
              <a:t>执行</a:t>
            </a:r>
          </a:p>
        </p:txBody>
      </p:sp>
      <p:sp>
        <p:nvSpPr>
          <p:cNvPr id="21507" name="Rectangle 3"/>
          <p:cNvSpPr>
            <a:spLocks noGrp="1" noChangeArrowheads="1"/>
          </p:cNvSpPr>
          <p:nvPr>
            <p:ph type="body" idx="1"/>
          </p:nvPr>
        </p:nvSpPr>
        <p:spPr>
          <a:xfrm>
            <a:off x="631825" y="1557338"/>
            <a:ext cx="9001125" cy="5472112"/>
          </a:xfrm>
        </p:spPr>
        <p:txBody>
          <a:bodyPr/>
          <a:lstStyle/>
          <a:p>
            <a:pPr>
              <a:lnSpc>
                <a:spcPct val="120000"/>
              </a:lnSpc>
              <a:spcBef>
                <a:spcPct val="0"/>
              </a:spcBef>
              <a:spcAft>
                <a:spcPct val="40000"/>
              </a:spcAft>
              <a:buFont typeface="Wingdings" pitchFamily="2" charset="2"/>
              <a:buNone/>
            </a:pPr>
            <a:r>
              <a:rPr lang="zh-CN" altLang="en-US" sz="2200" b="1" smtClean="0"/>
              <a:t>		程序的并发执行是指两个或两个以上的程序或程序段在</a:t>
            </a:r>
            <a:r>
              <a:rPr kumimoji="1" lang="zh-CN" altLang="en-US" sz="2200" b="1" smtClean="0"/>
              <a:t>同一时间段内发生。</a:t>
            </a:r>
          </a:p>
          <a:p>
            <a:pPr>
              <a:lnSpc>
                <a:spcPct val="120000"/>
              </a:lnSpc>
              <a:buFont typeface="Wingdings" pitchFamily="2" charset="2"/>
              <a:buNone/>
            </a:pPr>
            <a:r>
              <a:rPr kumimoji="1" lang="zh-CN" altLang="en-US" sz="2200" b="1" smtClean="0">
                <a:solidFill>
                  <a:srgbClr val="00FFFF"/>
                </a:solidFill>
              </a:rPr>
              <a:t>程序的并发执行分为两种情况：</a:t>
            </a:r>
          </a:p>
          <a:p>
            <a:pPr>
              <a:lnSpc>
                <a:spcPct val="120000"/>
              </a:lnSpc>
              <a:buFont typeface="Wingdings" pitchFamily="2" charset="2"/>
              <a:buNone/>
            </a:pPr>
            <a:r>
              <a:rPr kumimoji="1" lang="en-US" altLang="zh-CN" sz="2200" b="1" smtClean="0"/>
              <a:t>1</a:t>
            </a:r>
            <a:r>
              <a:rPr kumimoji="1" lang="zh-CN" altLang="en-US" sz="2200" b="1" smtClean="0"/>
              <a:t>、多道程序的并发执行；</a:t>
            </a:r>
          </a:p>
          <a:p>
            <a:pPr>
              <a:lnSpc>
                <a:spcPct val="120000"/>
              </a:lnSpc>
              <a:buFont typeface="Wingdings" pitchFamily="2" charset="2"/>
              <a:buNone/>
            </a:pPr>
            <a:r>
              <a:rPr lang="en-US" altLang="zh-CN" sz="2200" b="1" smtClean="0"/>
              <a:t>2</a:t>
            </a:r>
            <a:r>
              <a:rPr lang="zh-CN" altLang="en-US" sz="2200" b="1" smtClean="0"/>
              <a:t>、某道程序的几个程序段中，包含着一部分可以同时执行或顺序颠倒执行的代码。</a:t>
            </a:r>
          </a:p>
          <a:p>
            <a:pPr>
              <a:lnSpc>
                <a:spcPct val="120000"/>
              </a:lnSpc>
              <a:buFont typeface="Wingdings" pitchFamily="2" charset="2"/>
              <a:buNone/>
            </a:pPr>
            <a:r>
              <a:rPr lang="zh-CN" altLang="en-US" sz="2200" b="1" smtClean="0"/>
              <a:t>	例 ：</a:t>
            </a:r>
            <a:r>
              <a:rPr lang="en-US" altLang="zh-CN" sz="2200" b="1" smtClean="0"/>
              <a:t>read</a:t>
            </a:r>
            <a:r>
              <a:rPr lang="zh-CN" altLang="en-US" sz="2200" b="1" smtClean="0"/>
              <a:t>（</a:t>
            </a:r>
            <a:r>
              <a:rPr lang="en-US" altLang="zh-CN" sz="2200" b="1" smtClean="0"/>
              <a:t>a</a:t>
            </a:r>
            <a:r>
              <a:rPr lang="zh-CN" altLang="en-US" sz="2200" b="1" smtClean="0"/>
              <a:t>）</a:t>
            </a:r>
          </a:p>
          <a:p>
            <a:pPr>
              <a:lnSpc>
                <a:spcPct val="120000"/>
              </a:lnSpc>
              <a:buFont typeface="Wingdings" pitchFamily="2" charset="2"/>
              <a:buNone/>
            </a:pPr>
            <a:r>
              <a:rPr lang="zh-CN" altLang="en-US" sz="2200" b="1" smtClean="0"/>
              <a:t>		 </a:t>
            </a:r>
            <a:r>
              <a:rPr lang="en-US" altLang="zh-CN" sz="2200" b="1" smtClean="0"/>
              <a:t>read</a:t>
            </a:r>
            <a:r>
              <a:rPr lang="zh-CN" altLang="en-US" sz="2200" b="1" smtClean="0"/>
              <a:t>（</a:t>
            </a:r>
            <a:r>
              <a:rPr lang="en-US" altLang="zh-CN" sz="2200" b="1" smtClean="0"/>
              <a:t>b</a:t>
            </a:r>
            <a:r>
              <a:rPr lang="zh-CN" altLang="en-US" sz="2200" b="1" smtClean="0"/>
              <a:t>）</a:t>
            </a:r>
          </a:p>
          <a:p>
            <a:pPr>
              <a:lnSpc>
                <a:spcPct val="120000"/>
              </a:lnSpc>
              <a:buFont typeface="Wingdings" pitchFamily="2" charset="2"/>
              <a:buNone/>
            </a:pPr>
            <a:r>
              <a:rPr lang="zh-CN" altLang="en-US" sz="2200" b="1" smtClean="0"/>
              <a:t>      	上面这两条语句既可以同时执行，也可以颠倒次序执行，不会改变顺序程序所具有的逻辑性质。因此，可以采用并发执行来充分利用系统资源</a:t>
            </a:r>
          </a:p>
        </p:txBody>
      </p:sp>
    </p:spTree>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ChangeArrowheads="1"/>
          </p:cNvSpPr>
          <p:nvPr>
            <p:ph type="title"/>
          </p:nvPr>
        </p:nvSpPr>
        <p:spPr>
          <a:xfrm>
            <a:off x="742950" y="476250"/>
            <a:ext cx="8420100" cy="1143000"/>
          </a:xfrm>
        </p:spPr>
        <p:txBody>
          <a:bodyPr/>
          <a:lstStyle/>
          <a:p>
            <a:r>
              <a:rPr lang="zh-CN" altLang="en-US" smtClean="0">
                <a:latin typeface="宋体" pitchFamily="2" charset="-122"/>
              </a:rPr>
              <a:t>读者与写者算法描述</a:t>
            </a:r>
            <a:r>
              <a:rPr lang="en-US" altLang="zh-CN" smtClean="0">
                <a:latin typeface="宋体" pitchFamily="2" charset="-122"/>
              </a:rPr>
              <a:t>1</a:t>
            </a:r>
            <a:r>
              <a:rPr lang="en-US" altLang="zh-CN" smtClean="0"/>
              <a:t/>
            </a:r>
            <a:br>
              <a:rPr lang="en-US" altLang="zh-CN" smtClean="0"/>
            </a:br>
            <a:r>
              <a:rPr kumimoji="1" lang="zh-CN" altLang="en-US" sz="3200" smtClean="0">
                <a:solidFill>
                  <a:schemeClr val="tx1"/>
                </a:solidFill>
                <a:latin typeface="隶书" pitchFamily="49" charset="-122"/>
                <a:ea typeface="隶书" pitchFamily="49" charset="-122"/>
              </a:rPr>
              <a:t>利用记录型信号量解决读者</a:t>
            </a:r>
            <a:r>
              <a:rPr kumimoji="1" lang="en-US" altLang="zh-CN" sz="3200" smtClean="0">
                <a:solidFill>
                  <a:schemeClr val="tx1"/>
                </a:solidFill>
                <a:ea typeface="隶书" pitchFamily="49" charset="-122"/>
              </a:rPr>
              <a:t>—</a:t>
            </a:r>
            <a:r>
              <a:rPr kumimoji="1" lang="zh-CN" altLang="en-US" sz="3200" smtClean="0">
                <a:solidFill>
                  <a:schemeClr val="tx1"/>
                </a:solidFill>
                <a:latin typeface="隶书" pitchFamily="49" charset="-122"/>
                <a:ea typeface="隶书" pitchFamily="49" charset="-122"/>
              </a:rPr>
              <a:t>写者问题</a:t>
            </a:r>
            <a:endParaRPr kumimoji="1" lang="en-US" altLang="zh-CN" sz="3200" smtClean="0">
              <a:solidFill>
                <a:schemeClr val="tx1"/>
              </a:solidFill>
              <a:latin typeface="隶书" pitchFamily="49" charset="-122"/>
              <a:ea typeface="隶书" pitchFamily="49" charset="-122"/>
            </a:endParaRPr>
          </a:p>
        </p:txBody>
      </p:sp>
      <p:sp>
        <p:nvSpPr>
          <p:cNvPr id="74755" name="Rectangle 1028"/>
          <p:cNvSpPr>
            <a:spLocks noChangeArrowheads="1"/>
          </p:cNvSpPr>
          <p:nvPr/>
        </p:nvSpPr>
        <p:spPr bwMode="auto">
          <a:xfrm>
            <a:off x="5457825" y="2852738"/>
            <a:ext cx="4343400" cy="4247317"/>
          </a:xfrm>
          <a:prstGeom prst="rect">
            <a:avLst/>
          </a:prstGeom>
          <a:noFill/>
          <a:ln w="9525">
            <a:noFill/>
            <a:miter lim="800000"/>
            <a:headEnd/>
            <a:tailEnd/>
          </a:ln>
        </p:spPr>
        <p:txBody>
          <a:bodyPr lIns="0" tIns="0" rIns="0" bIns="0">
            <a:spAutoFit/>
          </a:bodyPr>
          <a:lstStyle/>
          <a:p>
            <a:pPr lvl="2" algn="l"/>
            <a:r>
              <a:rPr lang="en-US" altLang="zh-CN" sz="2000" b="1" dirty="0">
                <a:latin typeface="宋体" pitchFamily="2" charset="-122"/>
              </a:rPr>
              <a:t> writer: </a:t>
            </a:r>
            <a:r>
              <a:rPr lang="en-US" altLang="zh-CN" sz="2000" b="1" dirty="0">
                <a:solidFill>
                  <a:srgbClr val="FF9966"/>
                </a:solidFill>
                <a:latin typeface="宋体" pitchFamily="2" charset="-122"/>
              </a:rPr>
              <a:t>begin</a:t>
            </a:r>
          </a:p>
          <a:p>
            <a:pPr lvl="2" algn="l"/>
            <a:r>
              <a:rPr lang="en-US" altLang="zh-CN" sz="2000" b="1" dirty="0">
                <a:latin typeface="宋体" pitchFamily="2" charset="-122"/>
              </a:rPr>
              <a:t>     repeat</a:t>
            </a:r>
          </a:p>
          <a:p>
            <a:pPr lvl="2" algn="l"/>
            <a:r>
              <a:rPr lang="en-US" altLang="zh-CN" sz="2000" b="1" dirty="0">
                <a:latin typeface="宋体" pitchFamily="2" charset="-122"/>
              </a:rPr>
              <a:t>	</a:t>
            </a:r>
            <a:r>
              <a:rPr lang="en-US" altLang="zh-CN" sz="2000" b="1" dirty="0" smtClean="0">
                <a:solidFill>
                  <a:srgbClr val="B0FF61"/>
                </a:solidFill>
                <a:latin typeface="宋体" pitchFamily="2" charset="-122"/>
              </a:rPr>
              <a:t>wait(</a:t>
            </a:r>
            <a:r>
              <a:rPr lang="en-US" altLang="zh-CN" sz="2000" b="1" dirty="0" err="1" smtClean="0">
                <a:solidFill>
                  <a:srgbClr val="B0FF61"/>
                </a:solidFill>
                <a:latin typeface="宋体" pitchFamily="2" charset="-122"/>
              </a:rPr>
              <a:t>rwMutex</a:t>
            </a:r>
            <a:r>
              <a:rPr lang="en-US" altLang="zh-CN" sz="2000" b="1" dirty="0">
                <a:solidFill>
                  <a:srgbClr val="B0FF61"/>
                </a:solidFill>
                <a:latin typeface="宋体" pitchFamily="2" charset="-122"/>
              </a:rPr>
              <a:t>)</a:t>
            </a:r>
            <a:r>
              <a:rPr lang="en-US" altLang="zh-CN" sz="2000" b="1" dirty="0">
                <a:latin typeface="宋体" pitchFamily="2" charset="-122"/>
              </a:rPr>
              <a:t>；</a:t>
            </a:r>
          </a:p>
          <a:p>
            <a:pPr lvl="2" algn="l"/>
            <a:r>
              <a:rPr lang="en-US" altLang="zh-CN" b="1" dirty="0"/>
              <a:t>           ...</a:t>
            </a:r>
            <a:endParaRPr lang="en-US" altLang="zh-CN" sz="2000" b="1" dirty="0">
              <a:latin typeface="宋体" pitchFamily="2" charset="-122"/>
            </a:endParaRPr>
          </a:p>
          <a:p>
            <a:pPr lvl="2" algn="l"/>
            <a:r>
              <a:rPr lang="en-US" altLang="zh-CN" sz="2000" b="1" dirty="0">
                <a:latin typeface="宋体" pitchFamily="2" charset="-122"/>
              </a:rPr>
              <a:t>  	writing is         	performing；</a:t>
            </a:r>
          </a:p>
          <a:p>
            <a:pPr lvl="2" algn="l"/>
            <a:r>
              <a:rPr lang="en-US" altLang="zh-CN" sz="2000" b="1" dirty="0">
                <a:latin typeface="宋体" pitchFamily="2" charset="-122"/>
              </a:rPr>
              <a:t>  	</a:t>
            </a:r>
            <a:r>
              <a:rPr lang="en-US" altLang="zh-CN" b="1" dirty="0"/>
              <a:t>...</a:t>
            </a:r>
            <a:endParaRPr lang="en-US" altLang="zh-CN" sz="2000" b="1" dirty="0">
              <a:latin typeface="宋体" pitchFamily="2" charset="-122"/>
            </a:endParaRPr>
          </a:p>
          <a:p>
            <a:pPr lvl="2" algn="l"/>
            <a:r>
              <a:rPr lang="en-US" altLang="zh-CN" sz="2000" b="1" dirty="0">
                <a:latin typeface="宋体" pitchFamily="2" charset="-122"/>
              </a:rPr>
              <a:t>       </a:t>
            </a:r>
            <a:r>
              <a:rPr lang="en-US" altLang="zh-CN" sz="2000" b="1" dirty="0" smtClean="0">
                <a:solidFill>
                  <a:srgbClr val="B0FF61"/>
                </a:solidFill>
                <a:latin typeface="宋体" pitchFamily="2" charset="-122"/>
              </a:rPr>
              <a:t>signal(</a:t>
            </a:r>
            <a:r>
              <a:rPr lang="en-US" altLang="zh-CN" sz="2000" b="1" dirty="0" err="1" smtClean="0">
                <a:solidFill>
                  <a:srgbClr val="B0FF61"/>
                </a:solidFill>
                <a:latin typeface="宋体" pitchFamily="2" charset="-122"/>
              </a:rPr>
              <a:t>rwMutex</a:t>
            </a:r>
            <a:r>
              <a:rPr lang="en-US" altLang="zh-CN" sz="2000" b="1" dirty="0">
                <a:solidFill>
                  <a:srgbClr val="B0FF61"/>
                </a:solidFill>
                <a:latin typeface="宋体" pitchFamily="2" charset="-122"/>
              </a:rPr>
              <a:t>)</a:t>
            </a:r>
            <a:r>
              <a:rPr lang="en-US" altLang="zh-CN" sz="2000" b="1" dirty="0">
                <a:latin typeface="宋体" pitchFamily="2" charset="-122"/>
              </a:rPr>
              <a:t>；</a:t>
            </a:r>
          </a:p>
          <a:p>
            <a:pPr lvl="2" algn="l"/>
            <a:r>
              <a:rPr lang="en-US" altLang="zh-CN" sz="2000" b="1" dirty="0">
                <a:latin typeface="宋体" pitchFamily="2" charset="-122"/>
              </a:rPr>
              <a:t>     until false;</a:t>
            </a:r>
          </a:p>
          <a:p>
            <a:pPr lvl="2" algn="l"/>
            <a:r>
              <a:rPr lang="en-US" altLang="zh-CN" sz="2000" b="1" dirty="0">
                <a:latin typeface="宋体" pitchFamily="2" charset="-122"/>
              </a:rPr>
              <a:t>   </a:t>
            </a:r>
            <a:r>
              <a:rPr lang="en-US" altLang="zh-CN" sz="2000" b="1" dirty="0">
                <a:solidFill>
                  <a:srgbClr val="FF9966"/>
                </a:solidFill>
                <a:latin typeface="宋体" pitchFamily="2" charset="-122"/>
              </a:rPr>
              <a:t>end</a:t>
            </a:r>
          </a:p>
          <a:p>
            <a:pPr algn="l"/>
            <a:r>
              <a:rPr lang="en-US" altLang="zh-CN" sz="2000" b="1" dirty="0">
                <a:solidFill>
                  <a:srgbClr val="66FFFF"/>
                </a:solidFill>
                <a:latin typeface="宋体" pitchFamily="2" charset="-122"/>
              </a:rPr>
              <a:t>  </a:t>
            </a:r>
            <a:r>
              <a:rPr lang="en-US" altLang="zh-CN" sz="2000" b="1" dirty="0" err="1">
                <a:solidFill>
                  <a:srgbClr val="66FFFF"/>
                </a:solidFill>
                <a:latin typeface="宋体" pitchFamily="2" charset="-122"/>
              </a:rPr>
              <a:t>parend</a:t>
            </a:r>
            <a:endParaRPr lang="en-US" altLang="zh-CN" sz="2000" b="1" dirty="0">
              <a:solidFill>
                <a:srgbClr val="66FFFF"/>
              </a:solidFill>
              <a:latin typeface="宋体" pitchFamily="2" charset="-122"/>
            </a:endParaRPr>
          </a:p>
          <a:p>
            <a:pPr algn="l"/>
            <a:r>
              <a:rPr lang="en-US" altLang="zh-CN" sz="2000" b="1" dirty="0">
                <a:solidFill>
                  <a:srgbClr val="00FF00"/>
                </a:solidFill>
                <a:latin typeface="宋体" pitchFamily="2" charset="-122"/>
              </a:rPr>
              <a:t>end</a:t>
            </a:r>
            <a:r>
              <a:rPr lang="en-US" altLang="zh-CN" sz="2000" b="1" dirty="0">
                <a:latin typeface="宋体" pitchFamily="2" charset="-122"/>
              </a:rPr>
              <a:t>；</a:t>
            </a:r>
          </a:p>
          <a:p>
            <a:pPr algn="l">
              <a:lnSpc>
                <a:spcPct val="90000"/>
              </a:lnSpc>
              <a:spcBef>
                <a:spcPct val="50000"/>
              </a:spcBef>
              <a:buClr>
                <a:srgbClr val="FFFFFF"/>
              </a:buClr>
              <a:buFont typeface="Wingdings" pitchFamily="2" charset="2"/>
              <a:buNone/>
            </a:pPr>
            <a:endParaRPr lang="en-US" altLang="zh-CN" sz="2000" b="1" dirty="0">
              <a:latin typeface="宋体" pitchFamily="2" charset="-122"/>
            </a:endParaRPr>
          </a:p>
        </p:txBody>
      </p:sp>
      <p:sp>
        <p:nvSpPr>
          <p:cNvPr id="74756" name="Line 1029"/>
          <p:cNvSpPr>
            <a:spLocks noChangeShapeType="1"/>
          </p:cNvSpPr>
          <p:nvPr/>
        </p:nvSpPr>
        <p:spPr bwMode="auto">
          <a:xfrm>
            <a:off x="5168900" y="1676400"/>
            <a:ext cx="0" cy="5181600"/>
          </a:xfrm>
          <a:prstGeom prst="line">
            <a:avLst/>
          </a:prstGeom>
          <a:noFill/>
          <a:ln w="19050">
            <a:solidFill>
              <a:srgbClr val="FFFF9D"/>
            </a:solidFill>
            <a:round/>
            <a:headEnd/>
            <a:tailEnd/>
          </a:ln>
        </p:spPr>
        <p:txBody>
          <a:bodyPr/>
          <a:lstStyle/>
          <a:p>
            <a:endParaRPr lang="zh-CN" altLang="en-US"/>
          </a:p>
        </p:txBody>
      </p:sp>
      <p:sp>
        <p:nvSpPr>
          <p:cNvPr id="74757" name="Rectangle 1034"/>
          <p:cNvSpPr>
            <a:spLocks noGrp="1" noChangeArrowheads="1"/>
          </p:cNvSpPr>
          <p:nvPr>
            <p:ph type="body" idx="1"/>
          </p:nvPr>
        </p:nvSpPr>
        <p:spPr>
          <a:xfrm>
            <a:off x="200025" y="1844675"/>
            <a:ext cx="5289550" cy="4495800"/>
          </a:xfrm>
        </p:spPr>
        <p:txBody>
          <a:bodyPr/>
          <a:lstStyle/>
          <a:p>
            <a:pPr algn="just">
              <a:lnSpc>
                <a:spcPct val="90000"/>
              </a:lnSpc>
              <a:spcBef>
                <a:spcPct val="0"/>
              </a:spcBef>
              <a:buFont typeface="Wingdings" pitchFamily="2" charset="2"/>
              <a:buNone/>
            </a:pPr>
            <a:r>
              <a:rPr lang="en-US" altLang="zh-CN" sz="1900" b="1" dirty="0" err="1" smtClean="0">
                <a:latin typeface="宋体" pitchFamily="2" charset="-122"/>
              </a:rPr>
              <a:t>var</a:t>
            </a:r>
            <a:r>
              <a:rPr lang="en-US" altLang="zh-CN" sz="1900" b="1" dirty="0" smtClean="0">
                <a:latin typeface="宋体" pitchFamily="2" charset="-122"/>
              </a:rPr>
              <a:t> </a:t>
            </a:r>
            <a:r>
              <a:rPr lang="en-US" altLang="zh-CN" sz="1900" b="1" dirty="0" err="1" smtClean="0">
                <a:latin typeface="宋体" pitchFamily="2" charset="-122"/>
              </a:rPr>
              <a:t>rmutex，rwmutex：psemaphore</a:t>
            </a:r>
            <a:r>
              <a:rPr lang="zh-CN" altLang="en-US" sz="1900" b="1" dirty="0" smtClean="0">
                <a:latin typeface="宋体" pitchFamily="2" charset="-122"/>
              </a:rPr>
              <a:t>：</a:t>
            </a:r>
            <a:r>
              <a:rPr lang="en-US" altLang="zh-CN" sz="1900" b="1" dirty="0" smtClean="0">
                <a:latin typeface="宋体" pitchFamily="2" charset="-122"/>
              </a:rPr>
              <a:t>=1</a:t>
            </a:r>
            <a:r>
              <a:rPr lang="zh-CN" altLang="en-US" sz="1900" b="1" dirty="0" smtClean="0">
                <a:latin typeface="宋体" pitchFamily="2" charset="-122"/>
              </a:rPr>
              <a:t>，</a:t>
            </a:r>
            <a:r>
              <a:rPr lang="en-US" altLang="zh-CN" sz="1900" b="1" dirty="0" smtClean="0">
                <a:latin typeface="宋体" pitchFamily="2" charset="-122"/>
              </a:rPr>
              <a:t>1</a:t>
            </a:r>
            <a:r>
              <a:rPr lang="zh-CN" altLang="en-US" sz="1900" b="1" dirty="0" smtClean="0">
                <a:latin typeface="宋体" pitchFamily="2" charset="-122"/>
              </a:rPr>
              <a:t>；</a:t>
            </a:r>
          </a:p>
          <a:p>
            <a:pPr algn="just">
              <a:lnSpc>
                <a:spcPct val="90000"/>
              </a:lnSpc>
              <a:spcBef>
                <a:spcPct val="0"/>
              </a:spcBef>
              <a:buFont typeface="Wingdings" pitchFamily="2" charset="2"/>
              <a:buNone/>
            </a:pPr>
            <a:r>
              <a:rPr lang="en-US" altLang="zh-CN" sz="1900" b="1" dirty="0" err="1" smtClean="0">
                <a:latin typeface="宋体" pitchFamily="2" charset="-122"/>
              </a:rPr>
              <a:t>readcount：integer</a:t>
            </a:r>
            <a:r>
              <a:rPr lang="en-US" altLang="zh-CN" sz="1900" b="1" dirty="0" smtClean="0">
                <a:latin typeface="宋体" pitchFamily="2" charset="-122"/>
              </a:rPr>
              <a:t> ：= 0；</a:t>
            </a:r>
          </a:p>
          <a:p>
            <a:pPr algn="just">
              <a:lnSpc>
                <a:spcPct val="90000"/>
              </a:lnSpc>
              <a:spcBef>
                <a:spcPct val="0"/>
              </a:spcBef>
              <a:buFont typeface="Wingdings" pitchFamily="2" charset="2"/>
              <a:buNone/>
            </a:pPr>
            <a:r>
              <a:rPr lang="en-US" altLang="zh-CN" sz="1900" b="1" dirty="0" smtClean="0">
                <a:solidFill>
                  <a:srgbClr val="00FF00"/>
                </a:solidFill>
                <a:latin typeface="宋体" pitchFamily="2" charset="-122"/>
              </a:rPr>
              <a:t>begin</a:t>
            </a:r>
          </a:p>
          <a:p>
            <a:pPr algn="just">
              <a:lnSpc>
                <a:spcPct val="90000"/>
              </a:lnSpc>
              <a:spcBef>
                <a:spcPct val="0"/>
              </a:spcBef>
              <a:buFont typeface="Wingdings" pitchFamily="2" charset="2"/>
              <a:buNone/>
            </a:pPr>
            <a:r>
              <a:rPr lang="en-US" altLang="zh-CN" sz="1900" b="1" dirty="0" smtClean="0">
                <a:solidFill>
                  <a:srgbClr val="66FFFF"/>
                </a:solidFill>
                <a:latin typeface="宋体" pitchFamily="2" charset="-122"/>
              </a:rPr>
              <a:t>  </a:t>
            </a:r>
            <a:r>
              <a:rPr lang="en-US" altLang="zh-CN" sz="1900" b="1" dirty="0" err="1" smtClean="0">
                <a:solidFill>
                  <a:srgbClr val="66FFFF"/>
                </a:solidFill>
                <a:latin typeface="宋体" pitchFamily="2" charset="-122"/>
              </a:rPr>
              <a:t>parbegin</a:t>
            </a:r>
            <a:endParaRPr lang="en-US" altLang="zh-CN" sz="1900" b="1" dirty="0" smtClean="0">
              <a:solidFill>
                <a:srgbClr val="66FFFF"/>
              </a:solidFill>
              <a:latin typeface="宋体" pitchFamily="2" charset="-122"/>
            </a:endParaRPr>
          </a:p>
          <a:p>
            <a:pPr algn="just">
              <a:lnSpc>
                <a:spcPct val="90000"/>
              </a:lnSpc>
              <a:spcBef>
                <a:spcPct val="0"/>
              </a:spcBef>
              <a:buFont typeface="Wingdings" pitchFamily="2" charset="2"/>
              <a:buNone/>
            </a:pPr>
            <a:r>
              <a:rPr lang="en-US" altLang="zh-CN" sz="1900" b="1" dirty="0" smtClean="0">
                <a:latin typeface="宋体" pitchFamily="2" charset="-122"/>
              </a:rPr>
              <a:t>    reader: </a:t>
            </a:r>
            <a:r>
              <a:rPr lang="en-US" altLang="zh-CN" sz="1900" b="1" dirty="0" smtClean="0">
                <a:solidFill>
                  <a:srgbClr val="FFFF00"/>
                </a:solidFill>
                <a:latin typeface="宋体" pitchFamily="2" charset="-122"/>
              </a:rPr>
              <a:t>begin</a:t>
            </a:r>
          </a:p>
          <a:p>
            <a:pPr algn="just">
              <a:lnSpc>
                <a:spcPct val="90000"/>
              </a:lnSpc>
              <a:spcBef>
                <a:spcPct val="0"/>
              </a:spcBef>
              <a:buFont typeface="Wingdings" pitchFamily="2" charset="2"/>
              <a:buNone/>
            </a:pPr>
            <a:r>
              <a:rPr lang="en-US" altLang="zh-CN" sz="1900" b="1" dirty="0" smtClean="0">
                <a:solidFill>
                  <a:srgbClr val="FFFF00"/>
                </a:solidFill>
                <a:latin typeface="宋体" pitchFamily="2" charset="-122"/>
              </a:rPr>
              <a:t>      repeat</a:t>
            </a:r>
          </a:p>
          <a:p>
            <a:pPr lvl="1" algn="just">
              <a:lnSpc>
                <a:spcPct val="90000"/>
              </a:lnSpc>
              <a:spcBef>
                <a:spcPct val="0"/>
              </a:spcBef>
              <a:buFontTx/>
              <a:buNone/>
            </a:pPr>
            <a:r>
              <a:rPr lang="en-US" altLang="zh-CN" sz="1900" b="1" dirty="0" smtClean="0">
                <a:latin typeface="宋体" pitchFamily="2" charset="-122"/>
              </a:rPr>
              <a:t>      </a:t>
            </a:r>
            <a:r>
              <a:rPr lang="en-US" altLang="zh-CN" sz="1900" b="1" dirty="0" smtClean="0">
                <a:solidFill>
                  <a:srgbClr val="FF7F7F"/>
                </a:solidFill>
                <a:latin typeface="宋体" pitchFamily="2" charset="-122"/>
              </a:rPr>
              <a:t>wait(</a:t>
            </a:r>
            <a:r>
              <a:rPr lang="en-US" altLang="zh-CN" sz="1900" b="1" dirty="0" err="1" smtClean="0">
                <a:solidFill>
                  <a:srgbClr val="FF7F7F"/>
                </a:solidFill>
                <a:latin typeface="宋体" pitchFamily="2" charset="-122"/>
              </a:rPr>
              <a:t>rcMutex</a:t>
            </a:r>
            <a:r>
              <a:rPr lang="en-US" altLang="zh-CN" sz="1900" b="1" dirty="0" smtClean="0">
                <a:solidFill>
                  <a:srgbClr val="FF7F7F"/>
                </a:solidFill>
                <a:latin typeface="宋体" pitchFamily="2" charset="-122"/>
              </a:rPr>
              <a:t>)</a:t>
            </a:r>
            <a:r>
              <a:rPr lang="en-US" altLang="zh-CN" sz="1900" b="1" dirty="0" smtClean="0">
                <a:latin typeface="宋体" pitchFamily="2" charset="-122"/>
              </a:rPr>
              <a:t>；</a:t>
            </a:r>
          </a:p>
          <a:p>
            <a:pPr lvl="1" algn="just">
              <a:lnSpc>
                <a:spcPct val="90000"/>
              </a:lnSpc>
              <a:spcBef>
                <a:spcPct val="0"/>
              </a:spcBef>
              <a:buFontTx/>
              <a:buNone/>
            </a:pPr>
            <a:r>
              <a:rPr lang="en-US" altLang="zh-CN" sz="1900" b="1" dirty="0" smtClean="0">
                <a:latin typeface="宋体" pitchFamily="2" charset="-122"/>
              </a:rPr>
              <a:t>if </a:t>
            </a:r>
            <a:r>
              <a:rPr lang="en-US" altLang="zh-CN" sz="1900" b="1" dirty="0" err="1" smtClean="0">
                <a:latin typeface="宋体" pitchFamily="2" charset="-122"/>
              </a:rPr>
              <a:t>readcount</a:t>
            </a:r>
            <a:r>
              <a:rPr lang="en-US" altLang="zh-CN" sz="1900" b="1" dirty="0" smtClean="0">
                <a:latin typeface="宋体" pitchFamily="2" charset="-122"/>
              </a:rPr>
              <a:t> =0 then </a:t>
            </a:r>
            <a:r>
              <a:rPr lang="en-US" altLang="zh-CN" sz="1900" b="1" dirty="0" smtClean="0">
                <a:solidFill>
                  <a:srgbClr val="FFCC00"/>
                </a:solidFill>
                <a:latin typeface="宋体" pitchFamily="2" charset="-122"/>
              </a:rPr>
              <a:t>wait(</a:t>
            </a:r>
            <a:r>
              <a:rPr lang="en-US" altLang="zh-CN" sz="1900" b="1" dirty="0" err="1" smtClean="0">
                <a:solidFill>
                  <a:srgbClr val="FFCC00"/>
                </a:solidFill>
                <a:latin typeface="宋体" pitchFamily="2" charset="-122"/>
              </a:rPr>
              <a:t>rwmutex</a:t>
            </a:r>
            <a:r>
              <a:rPr lang="en-US" altLang="zh-CN" sz="1900" b="1" dirty="0" smtClean="0">
                <a:solidFill>
                  <a:srgbClr val="FFCC00"/>
                </a:solidFill>
                <a:latin typeface="宋体" pitchFamily="2" charset="-122"/>
              </a:rPr>
              <a:t>)</a:t>
            </a:r>
            <a:r>
              <a:rPr lang="en-US" altLang="zh-CN" sz="1900" b="1" dirty="0" smtClean="0">
                <a:latin typeface="宋体" pitchFamily="2" charset="-122"/>
              </a:rPr>
              <a:t>；</a:t>
            </a:r>
          </a:p>
          <a:p>
            <a:pPr lvl="1" algn="just">
              <a:lnSpc>
                <a:spcPct val="90000"/>
              </a:lnSpc>
              <a:spcBef>
                <a:spcPct val="0"/>
              </a:spcBef>
              <a:buFontTx/>
              <a:buNone/>
            </a:pPr>
            <a:r>
              <a:rPr lang="en-US" altLang="zh-CN" sz="1900" b="1" dirty="0" smtClean="0">
                <a:latin typeface="宋体" pitchFamily="2" charset="-122"/>
              </a:rPr>
              <a:t>      </a:t>
            </a:r>
            <a:r>
              <a:rPr lang="en-US" altLang="zh-CN" sz="1900" b="1" dirty="0" err="1" smtClean="0">
                <a:latin typeface="宋体" pitchFamily="2" charset="-122"/>
              </a:rPr>
              <a:t>readcount</a:t>
            </a:r>
            <a:r>
              <a:rPr lang="en-US" altLang="zh-CN" sz="1900" b="1" dirty="0" smtClean="0">
                <a:latin typeface="宋体" pitchFamily="2" charset="-122"/>
              </a:rPr>
              <a:t>:=</a:t>
            </a:r>
            <a:r>
              <a:rPr lang="en-US" altLang="zh-CN" sz="1900" b="1" dirty="0" err="1" smtClean="0">
                <a:latin typeface="宋体" pitchFamily="2" charset="-122"/>
              </a:rPr>
              <a:t>readcount+1</a:t>
            </a:r>
            <a:r>
              <a:rPr lang="en-US" altLang="zh-CN" sz="1900" b="1" dirty="0" smtClean="0">
                <a:latin typeface="宋体" pitchFamily="2" charset="-122"/>
              </a:rPr>
              <a:t>；</a:t>
            </a:r>
          </a:p>
          <a:p>
            <a:pPr lvl="1" algn="just">
              <a:lnSpc>
                <a:spcPct val="90000"/>
              </a:lnSpc>
              <a:spcBef>
                <a:spcPct val="0"/>
              </a:spcBef>
              <a:buFontTx/>
              <a:buNone/>
            </a:pPr>
            <a:r>
              <a:rPr lang="en-US" altLang="zh-CN" sz="1900" b="1" dirty="0" smtClean="0">
                <a:latin typeface="宋体" pitchFamily="2" charset="-122"/>
              </a:rPr>
              <a:t>      </a:t>
            </a:r>
            <a:r>
              <a:rPr lang="en-US" altLang="zh-CN" sz="1900" b="1" dirty="0" smtClean="0">
                <a:solidFill>
                  <a:srgbClr val="FF7F7F"/>
                </a:solidFill>
                <a:latin typeface="宋体" pitchFamily="2" charset="-122"/>
              </a:rPr>
              <a:t>signal(</a:t>
            </a:r>
            <a:r>
              <a:rPr lang="en-US" altLang="zh-CN" sz="1900" b="1" dirty="0" err="1" smtClean="0">
                <a:solidFill>
                  <a:srgbClr val="FF7F7F"/>
                </a:solidFill>
                <a:latin typeface="宋体" pitchFamily="2" charset="-122"/>
              </a:rPr>
              <a:t>rcMutex</a:t>
            </a:r>
            <a:r>
              <a:rPr lang="en-US" altLang="zh-CN" sz="1900" b="1" dirty="0" smtClean="0">
                <a:solidFill>
                  <a:srgbClr val="FF7F7F"/>
                </a:solidFill>
                <a:latin typeface="宋体" pitchFamily="2" charset="-122"/>
              </a:rPr>
              <a:t>)</a:t>
            </a:r>
            <a:r>
              <a:rPr lang="en-US" altLang="zh-CN" sz="1900" b="1" dirty="0" smtClean="0">
                <a:latin typeface="宋体" pitchFamily="2" charset="-122"/>
              </a:rPr>
              <a:t>；</a:t>
            </a:r>
          </a:p>
          <a:p>
            <a:pPr lvl="1" algn="just">
              <a:lnSpc>
                <a:spcPct val="90000"/>
              </a:lnSpc>
              <a:spcBef>
                <a:spcPct val="0"/>
              </a:spcBef>
              <a:buFontTx/>
              <a:buNone/>
            </a:pPr>
            <a:r>
              <a:rPr lang="en-US" altLang="zh-CN" sz="1900" b="1" dirty="0" smtClean="0">
                <a:latin typeface="宋体" pitchFamily="2" charset="-122"/>
              </a:rPr>
              <a:t>       ...</a:t>
            </a:r>
          </a:p>
          <a:p>
            <a:pPr lvl="1" algn="just">
              <a:lnSpc>
                <a:spcPct val="90000"/>
              </a:lnSpc>
              <a:spcBef>
                <a:spcPct val="0"/>
              </a:spcBef>
              <a:buFontTx/>
              <a:buNone/>
            </a:pPr>
            <a:r>
              <a:rPr lang="en-US" altLang="zh-CN" sz="1900" b="1" dirty="0" smtClean="0">
                <a:latin typeface="宋体" pitchFamily="2" charset="-122"/>
              </a:rPr>
              <a:t>       reading is performing；</a:t>
            </a:r>
          </a:p>
          <a:p>
            <a:pPr lvl="1" algn="just">
              <a:lnSpc>
                <a:spcPct val="90000"/>
              </a:lnSpc>
              <a:spcBef>
                <a:spcPct val="0"/>
              </a:spcBef>
              <a:buFontTx/>
              <a:buNone/>
            </a:pPr>
            <a:r>
              <a:rPr lang="en-US" altLang="zh-CN" sz="1900" b="1" dirty="0" smtClean="0">
                <a:latin typeface="宋体" pitchFamily="2" charset="-122"/>
              </a:rPr>
              <a:t>       ...</a:t>
            </a:r>
          </a:p>
          <a:p>
            <a:pPr lvl="1" algn="just">
              <a:lnSpc>
                <a:spcPct val="90000"/>
              </a:lnSpc>
              <a:spcBef>
                <a:spcPct val="0"/>
              </a:spcBef>
              <a:buNone/>
            </a:pPr>
            <a:r>
              <a:rPr lang="en-US" altLang="zh-CN" sz="1900" b="1" dirty="0" smtClean="0">
                <a:latin typeface="宋体" pitchFamily="2" charset="-122"/>
              </a:rPr>
              <a:t>      </a:t>
            </a:r>
            <a:r>
              <a:rPr lang="en-US" altLang="zh-CN" sz="1900" b="1" dirty="0" smtClean="0">
                <a:solidFill>
                  <a:srgbClr val="CC66FF"/>
                </a:solidFill>
                <a:latin typeface="宋体" pitchFamily="2" charset="-122"/>
              </a:rPr>
              <a:t>wait(</a:t>
            </a:r>
            <a:r>
              <a:rPr lang="en-US" altLang="zh-CN" sz="1900" b="1" dirty="0" err="1" smtClean="0">
                <a:solidFill>
                  <a:srgbClr val="CC66FF"/>
                </a:solidFill>
                <a:latin typeface="宋体" pitchFamily="2" charset="-122"/>
              </a:rPr>
              <a:t>rcMutex</a:t>
            </a:r>
            <a:r>
              <a:rPr lang="en-US" altLang="zh-CN" sz="1900" b="1" dirty="0" smtClean="0">
                <a:solidFill>
                  <a:srgbClr val="CC66FF"/>
                </a:solidFill>
                <a:latin typeface="宋体" pitchFamily="2" charset="-122"/>
              </a:rPr>
              <a:t>)</a:t>
            </a:r>
            <a:r>
              <a:rPr lang="en-US" altLang="zh-CN" sz="1900" b="1" dirty="0" smtClean="0">
                <a:latin typeface="宋体" pitchFamily="2" charset="-122"/>
              </a:rPr>
              <a:t>；</a:t>
            </a:r>
          </a:p>
          <a:p>
            <a:pPr lvl="1" algn="just">
              <a:lnSpc>
                <a:spcPct val="90000"/>
              </a:lnSpc>
              <a:spcBef>
                <a:spcPct val="0"/>
              </a:spcBef>
              <a:buFontTx/>
              <a:buNone/>
            </a:pPr>
            <a:r>
              <a:rPr lang="en-US" altLang="zh-CN" sz="1900" b="1" dirty="0" smtClean="0">
                <a:latin typeface="宋体" pitchFamily="2" charset="-122"/>
              </a:rPr>
              <a:t>      </a:t>
            </a:r>
            <a:r>
              <a:rPr lang="en-US" altLang="zh-CN" sz="1900" b="1" dirty="0" err="1" smtClean="0">
                <a:latin typeface="宋体" pitchFamily="2" charset="-122"/>
              </a:rPr>
              <a:t>readcount</a:t>
            </a:r>
            <a:r>
              <a:rPr lang="en-US" altLang="zh-CN" sz="1900" b="1" dirty="0" smtClean="0">
                <a:latin typeface="宋体" pitchFamily="2" charset="-122"/>
              </a:rPr>
              <a:t>:=</a:t>
            </a:r>
            <a:r>
              <a:rPr lang="en-US" altLang="zh-CN" sz="1900" b="1" dirty="0" err="1" smtClean="0">
                <a:latin typeface="宋体" pitchFamily="2" charset="-122"/>
              </a:rPr>
              <a:t>readcount</a:t>
            </a:r>
            <a:r>
              <a:rPr lang="en-US" altLang="zh-CN" sz="1900" b="1" dirty="0" smtClean="0">
                <a:latin typeface="宋体" pitchFamily="2" charset="-122"/>
              </a:rPr>
              <a:t>-1；</a:t>
            </a:r>
          </a:p>
          <a:p>
            <a:pPr lvl="1" algn="just">
              <a:lnSpc>
                <a:spcPct val="90000"/>
              </a:lnSpc>
              <a:spcBef>
                <a:spcPct val="0"/>
              </a:spcBef>
              <a:buFontTx/>
              <a:buNone/>
            </a:pPr>
            <a:r>
              <a:rPr lang="en-US" altLang="zh-CN" sz="1900" b="1" dirty="0" smtClean="0">
                <a:latin typeface="宋体" pitchFamily="2" charset="-122"/>
              </a:rPr>
              <a:t>if </a:t>
            </a:r>
            <a:r>
              <a:rPr lang="en-US" altLang="zh-CN" sz="1900" b="1" dirty="0" err="1" smtClean="0">
                <a:latin typeface="宋体" pitchFamily="2" charset="-122"/>
              </a:rPr>
              <a:t>readcount</a:t>
            </a:r>
            <a:r>
              <a:rPr lang="en-US" altLang="zh-CN" sz="1900" b="1" dirty="0" smtClean="0">
                <a:latin typeface="宋体" pitchFamily="2" charset="-122"/>
              </a:rPr>
              <a:t> =0 then </a:t>
            </a:r>
            <a:r>
              <a:rPr lang="en-US" altLang="zh-CN" sz="1900" b="1" dirty="0" smtClean="0">
                <a:solidFill>
                  <a:srgbClr val="FFCC00"/>
                </a:solidFill>
                <a:latin typeface="宋体" pitchFamily="2" charset="-122"/>
              </a:rPr>
              <a:t>signal(</a:t>
            </a:r>
            <a:r>
              <a:rPr lang="en-US" altLang="zh-CN" sz="1900" b="1" dirty="0" err="1" smtClean="0">
                <a:solidFill>
                  <a:srgbClr val="FFCC00"/>
                </a:solidFill>
                <a:latin typeface="宋体" pitchFamily="2" charset="-122"/>
              </a:rPr>
              <a:t>rwmutex</a:t>
            </a:r>
            <a:r>
              <a:rPr lang="en-US" altLang="zh-CN" sz="1900" b="1" dirty="0" smtClean="0">
                <a:solidFill>
                  <a:srgbClr val="FFCC00"/>
                </a:solidFill>
                <a:latin typeface="宋体" pitchFamily="2" charset="-122"/>
              </a:rPr>
              <a:t>)</a:t>
            </a:r>
            <a:r>
              <a:rPr lang="en-US" altLang="zh-CN" sz="1900" b="1" dirty="0" smtClean="0">
                <a:latin typeface="宋体" pitchFamily="2" charset="-122"/>
              </a:rPr>
              <a:t>；</a:t>
            </a:r>
          </a:p>
          <a:p>
            <a:pPr lvl="1" algn="just">
              <a:lnSpc>
                <a:spcPct val="90000"/>
              </a:lnSpc>
              <a:spcBef>
                <a:spcPct val="0"/>
              </a:spcBef>
              <a:buNone/>
            </a:pPr>
            <a:r>
              <a:rPr lang="en-US" altLang="zh-CN" sz="1900" b="1" dirty="0" smtClean="0">
                <a:solidFill>
                  <a:srgbClr val="CC66FF"/>
                </a:solidFill>
                <a:latin typeface="宋体" pitchFamily="2" charset="-122"/>
              </a:rPr>
              <a:t>      signal(</a:t>
            </a:r>
            <a:r>
              <a:rPr lang="en-US" altLang="zh-CN" sz="1900" b="1" dirty="0" err="1" smtClean="0">
                <a:solidFill>
                  <a:srgbClr val="CC66FF"/>
                </a:solidFill>
                <a:latin typeface="宋体" pitchFamily="2" charset="-122"/>
              </a:rPr>
              <a:t>rcMutex</a:t>
            </a:r>
            <a:r>
              <a:rPr lang="en-US" altLang="zh-CN" sz="1900" b="1" dirty="0" smtClean="0">
                <a:solidFill>
                  <a:srgbClr val="CC66FF"/>
                </a:solidFill>
                <a:latin typeface="宋体" pitchFamily="2" charset="-122"/>
              </a:rPr>
              <a:t>)</a:t>
            </a:r>
            <a:r>
              <a:rPr lang="en-US" altLang="zh-CN" sz="1900" b="1" dirty="0" smtClean="0">
                <a:latin typeface="宋体" pitchFamily="2" charset="-122"/>
              </a:rPr>
              <a:t>；</a:t>
            </a:r>
          </a:p>
          <a:p>
            <a:pPr lvl="1" algn="just">
              <a:lnSpc>
                <a:spcPct val="90000"/>
              </a:lnSpc>
              <a:spcBef>
                <a:spcPct val="0"/>
              </a:spcBef>
              <a:buFontTx/>
              <a:buNone/>
            </a:pPr>
            <a:r>
              <a:rPr lang="en-US" altLang="zh-CN" sz="1900" b="1" dirty="0" smtClean="0">
                <a:latin typeface="宋体" pitchFamily="2" charset="-122"/>
              </a:rPr>
              <a:t>   until false;</a:t>
            </a:r>
          </a:p>
          <a:p>
            <a:pPr algn="just">
              <a:lnSpc>
                <a:spcPct val="90000"/>
              </a:lnSpc>
              <a:spcBef>
                <a:spcPct val="0"/>
              </a:spcBef>
              <a:buFont typeface="Wingdings" pitchFamily="2" charset="2"/>
              <a:buNone/>
            </a:pPr>
            <a:r>
              <a:rPr lang="en-US" altLang="zh-CN" sz="1900" b="1" dirty="0" smtClean="0">
                <a:latin typeface="宋体" pitchFamily="2" charset="-122"/>
              </a:rPr>
              <a:t>    </a:t>
            </a:r>
            <a:r>
              <a:rPr lang="en-US" altLang="zh-CN" sz="1900" b="1" dirty="0" smtClean="0">
                <a:solidFill>
                  <a:srgbClr val="FFFF00"/>
                </a:solidFill>
                <a:latin typeface="宋体" pitchFamily="2" charset="-122"/>
              </a:rPr>
              <a:t>end</a:t>
            </a:r>
            <a:r>
              <a:rPr lang="en-US" altLang="zh-CN" sz="1900" b="1" dirty="0" smtClean="0">
                <a:latin typeface="宋体" pitchFamily="2" charset="-122"/>
              </a:rPr>
              <a:t> </a:t>
            </a:r>
            <a:endParaRPr lang="zh-CN" altLang="en-US" sz="1900" b="1" dirty="0" smtClean="0">
              <a:latin typeface="宋体" pitchFamily="2" charset="-122"/>
            </a:endParaRPr>
          </a:p>
        </p:txBody>
      </p:sp>
      <p:sp>
        <p:nvSpPr>
          <p:cNvPr id="74758" name="Text Box 1035"/>
          <p:cNvSpPr txBox="1">
            <a:spLocks noChangeArrowheads="1"/>
          </p:cNvSpPr>
          <p:nvPr/>
        </p:nvSpPr>
        <p:spPr bwMode="auto">
          <a:xfrm>
            <a:off x="7291388" y="1916113"/>
            <a:ext cx="1409700" cy="457200"/>
          </a:xfrm>
          <a:prstGeom prst="rect">
            <a:avLst/>
          </a:prstGeom>
          <a:noFill/>
          <a:ln w="9525">
            <a:noFill/>
            <a:miter lim="800000"/>
            <a:headEnd/>
            <a:tailEnd/>
          </a:ln>
        </p:spPr>
        <p:txBody>
          <a:bodyPr wrap="none">
            <a:spAutoFit/>
          </a:bodyPr>
          <a:lstStyle/>
          <a:p>
            <a:r>
              <a:rPr lang="zh-CN" altLang="en-US" b="1">
                <a:solidFill>
                  <a:srgbClr val="00FFFF"/>
                </a:solidFill>
              </a:rPr>
              <a:t>读者优先</a:t>
            </a:r>
          </a:p>
        </p:txBody>
      </p:sp>
    </p:spTree>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742950" y="414338"/>
            <a:ext cx="8420100" cy="1143000"/>
          </a:xfrm>
        </p:spPr>
        <p:txBody>
          <a:bodyPr/>
          <a:lstStyle/>
          <a:p>
            <a:r>
              <a:rPr lang="zh-CN" altLang="en-US" sz="3200" smtClean="0">
                <a:latin typeface="宋体" pitchFamily="2" charset="-122"/>
              </a:rPr>
              <a:t>读者与写者算法描述</a:t>
            </a:r>
            <a:r>
              <a:rPr lang="en-US" altLang="zh-CN" sz="3200" smtClean="0">
                <a:latin typeface="宋体" pitchFamily="2" charset="-122"/>
              </a:rPr>
              <a:t>2</a:t>
            </a:r>
            <a:r>
              <a:rPr lang="en-US" altLang="zh-CN" sz="3200" smtClean="0"/>
              <a:t/>
            </a:r>
            <a:br>
              <a:rPr lang="en-US" altLang="zh-CN" sz="3200" smtClean="0"/>
            </a:br>
            <a:r>
              <a:rPr kumimoji="1" lang="zh-CN" altLang="en-US" sz="3200" smtClean="0">
                <a:solidFill>
                  <a:schemeClr val="tx1"/>
                </a:solidFill>
                <a:latin typeface="隶书" pitchFamily="49" charset="-122"/>
                <a:ea typeface="隶书" pitchFamily="49" charset="-122"/>
              </a:rPr>
              <a:t>利用信号量集机制解决读者</a:t>
            </a:r>
            <a:r>
              <a:rPr kumimoji="1" lang="en-US" altLang="zh-CN" sz="3200" smtClean="0">
                <a:solidFill>
                  <a:schemeClr val="tx1"/>
                </a:solidFill>
                <a:latin typeface="隶书" pitchFamily="49" charset="-122"/>
                <a:ea typeface="隶书" pitchFamily="49" charset="-122"/>
              </a:rPr>
              <a:t>-</a:t>
            </a:r>
            <a:r>
              <a:rPr kumimoji="1" lang="zh-CN" altLang="en-US" sz="3200" smtClean="0">
                <a:solidFill>
                  <a:schemeClr val="tx1"/>
                </a:solidFill>
                <a:latin typeface="隶书" pitchFamily="49" charset="-122"/>
                <a:ea typeface="隶书" pitchFamily="49" charset="-122"/>
              </a:rPr>
              <a:t>写者问题</a:t>
            </a:r>
          </a:p>
        </p:txBody>
      </p:sp>
      <p:sp>
        <p:nvSpPr>
          <p:cNvPr id="75779" name="Rectangle 3"/>
          <p:cNvSpPr>
            <a:spLocks noGrp="1" noChangeArrowheads="1"/>
          </p:cNvSpPr>
          <p:nvPr>
            <p:ph type="body" idx="1"/>
          </p:nvPr>
        </p:nvSpPr>
        <p:spPr/>
        <p:txBody>
          <a:bodyPr/>
          <a:lstStyle/>
          <a:p>
            <a:pPr>
              <a:lnSpc>
                <a:spcPct val="120000"/>
              </a:lnSpc>
              <a:spcBef>
                <a:spcPct val="10000"/>
              </a:spcBef>
              <a:buFont typeface="Wingdings" pitchFamily="2" charset="2"/>
              <a:buNone/>
            </a:pPr>
            <a:r>
              <a:rPr lang="zh-CN" altLang="en-US" sz="2600" b="1" smtClean="0">
                <a:latin typeface="Times New Roman" pitchFamily="18" charset="0"/>
              </a:rPr>
              <a:t>   		这里的读者与写者的问题，与前面的略有不同，它增加了一个限制，即最多只允许</a:t>
            </a:r>
            <a:r>
              <a:rPr lang="en-US" altLang="zh-CN" sz="2600" b="1" smtClean="0">
                <a:latin typeface="Times New Roman" pitchFamily="18" charset="0"/>
              </a:rPr>
              <a:t>RN</a:t>
            </a:r>
            <a:r>
              <a:rPr lang="zh-CN" altLang="en-US" sz="2600" b="1" smtClean="0">
                <a:latin typeface="Times New Roman" pitchFamily="18" charset="0"/>
              </a:rPr>
              <a:t>个读者同时读。为此，又引入了一个信号量</a:t>
            </a:r>
            <a:r>
              <a:rPr lang="en-US" altLang="zh-CN" sz="2600" b="1" smtClean="0">
                <a:latin typeface="Times New Roman" pitchFamily="18" charset="0"/>
              </a:rPr>
              <a:t>L</a:t>
            </a:r>
            <a:r>
              <a:rPr lang="zh-CN" altLang="en-US" sz="2600" b="1" smtClean="0">
                <a:latin typeface="Times New Roman" pitchFamily="18" charset="0"/>
              </a:rPr>
              <a:t>，并赋予起初值为</a:t>
            </a:r>
            <a:r>
              <a:rPr lang="en-US" altLang="zh-CN" sz="2600" b="1" smtClean="0">
                <a:latin typeface="Times New Roman" pitchFamily="18" charset="0"/>
              </a:rPr>
              <a:t>RN</a:t>
            </a:r>
            <a:r>
              <a:rPr lang="zh-CN" altLang="en-US" sz="2600" b="1" smtClean="0">
                <a:latin typeface="Times New Roman" pitchFamily="18" charset="0"/>
              </a:rPr>
              <a:t>，通过执行</a:t>
            </a:r>
            <a:r>
              <a:rPr lang="en-US" altLang="zh-CN" sz="2600" b="1" smtClean="0">
                <a:latin typeface="Times New Roman" pitchFamily="18" charset="0"/>
              </a:rPr>
              <a:t>wait(L,1,1)</a:t>
            </a:r>
            <a:r>
              <a:rPr lang="zh-CN" altLang="en-US" sz="2600" b="1" smtClean="0">
                <a:latin typeface="Times New Roman" pitchFamily="18" charset="0"/>
              </a:rPr>
              <a:t>操作，来控制读者的数目，每当有一个读者进入时，就先执行</a:t>
            </a:r>
            <a:r>
              <a:rPr lang="en-US" altLang="zh-CN" sz="2600" b="1" smtClean="0">
                <a:latin typeface="Times New Roman" pitchFamily="18" charset="0"/>
              </a:rPr>
              <a:t>wait(L,1,1)</a:t>
            </a:r>
            <a:r>
              <a:rPr lang="zh-CN" altLang="en-US" sz="2600" b="1" smtClean="0">
                <a:latin typeface="Times New Roman" pitchFamily="18" charset="0"/>
              </a:rPr>
              <a:t>操作，使</a:t>
            </a:r>
            <a:r>
              <a:rPr lang="en-US" altLang="zh-CN" sz="2600" b="1" smtClean="0">
                <a:latin typeface="Times New Roman" pitchFamily="18" charset="0"/>
              </a:rPr>
              <a:t>L</a:t>
            </a:r>
            <a:r>
              <a:rPr lang="zh-CN" altLang="en-US" sz="2600" b="1" smtClean="0">
                <a:latin typeface="Times New Roman" pitchFamily="18" charset="0"/>
              </a:rPr>
              <a:t>的值减</a:t>
            </a:r>
            <a:r>
              <a:rPr lang="en-US" altLang="zh-CN" sz="2600" b="1" smtClean="0">
                <a:latin typeface="Times New Roman" pitchFamily="18" charset="0"/>
              </a:rPr>
              <a:t>1</a:t>
            </a:r>
            <a:r>
              <a:rPr lang="zh-CN" altLang="en-US" sz="2600" b="1" smtClean="0">
                <a:latin typeface="Times New Roman" pitchFamily="18" charset="0"/>
              </a:rPr>
              <a:t>。当</a:t>
            </a:r>
            <a:r>
              <a:rPr lang="en-US" altLang="zh-CN" sz="2600" b="1" smtClean="0">
                <a:latin typeface="Times New Roman" pitchFamily="18" charset="0"/>
              </a:rPr>
              <a:t>RN</a:t>
            </a:r>
            <a:r>
              <a:rPr lang="zh-CN" altLang="en-US" sz="2600" b="1" smtClean="0">
                <a:latin typeface="Times New Roman" pitchFamily="18" charset="0"/>
              </a:rPr>
              <a:t>个读者进入后，</a:t>
            </a:r>
            <a:r>
              <a:rPr lang="en-US" altLang="zh-CN" sz="2600" b="1" smtClean="0">
                <a:latin typeface="Times New Roman" pitchFamily="18" charset="0"/>
              </a:rPr>
              <a:t>L</a:t>
            </a:r>
            <a:r>
              <a:rPr lang="zh-CN" altLang="en-US" sz="2600" b="1" smtClean="0">
                <a:latin typeface="Times New Roman" pitchFamily="18" charset="0"/>
              </a:rPr>
              <a:t>便减为</a:t>
            </a:r>
            <a:r>
              <a:rPr lang="en-US" altLang="zh-CN" sz="2600" b="1" smtClean="0">
                <a:latin typeface="Times New Roman" pitchFamily="18" charset="0"/>
              </a:rPr>
              <a:t>0</a:t>
            </a:r>
            <a:r>
              <a:rPr lang="zh-CN" altLang="en-US" sz="2600" b="1" smtClean="0">
                <a:latin typeface="Times New Roman" pitchFamily="18" charset="0"/>
              </a:rPr>
              <a:t>，第</a:t>
            </a:r>
            <a:r>
              <a:rPr lang="en-US" altLang="zh-CN" sz="2600" b="1" smtClean="0">
                <a:latin typeface="Times New Roman" pitchFamily="18" charset="0"/>
              </a:rPr>
              <a:t>RN+1</a:t>
            </a:r>
            <a:r>
              <a:rPr lang="zh-CN" altLang="en-US" sz="2600" b="1" smtClean="0">
                <a:latin typeface="Times New Roman" pitchFamily="18" charset="0"/>
              </a:rPr>
              <a:t>个读者进入读时，必然会因</a:t>
            </a:r>
            <a:r>
              <a:rPr lang="en-US" altLang="zh-CN" sz="2600" b="1" smtClean="0">
                <a:latin typeface="Times New Roman" pitchFamily="18" charset="0"/>
              </a:rPr>
              <a:t>wait(L,1,1)</a:t>
            </a:r>
            <a:r>
              <a:rPr lang="zh-CN" altLang="en-US" sz="2600" b="1" smtClean="0">
                <a:latin typeface="Times New Roman" pitchFamily="18" charset="0"/>
              </a:rPr>
              <a:t>操作失败而阻塞。</a:t>
            </a:r>
          </a:p>
        </p:txBody>
      </p:sp>
    </p:spTree>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742950" y="404813"/>
            <a:ext cx="8420100" cy="1143000"/>
          </a:xfrm>
        </p:spPr>
        <p:txBody>
          <a:bodyPr/>
          <a:lstStyle/>
          <a:p>
            <a:r>
              <a:rPr lang="zh-CN" altLang="en-US" sz="3200" smtClean="0">
                <a:latin typeface="宋体" pitchFamily="2" charset="-122"/>
              </a:rPr>
              <a:t>读者与写者算法描述</a:t>
            </a:r>
            <a:r>
              <a:rPr lang="en-US" altLang="zh-CN" sz="3200" smtClean="0">
                <a:latin typeface="宋体" pitchFamily="2" charset="-122"/>
              </a:rPr>
              <a:t>2</a:t>
            </a:r>
            <a:br>
              <a:rPr lang="en-US" altLang="zh-CN" sz="3200" smtClean="0">
                <a:latin typeface="宋体" pitchFamily="2" charset="-122"/>
              </a:rPr>
            </a:br>
            <a:r>
              <a:rPr kumimoji="1" lang="zh-CN" altLang="en-US" sz="3200" smtClean="0">
                <a:solidFill>
                  <a:schemeClr val="tx1"/>
                </a:solidFill>
                <a:latin typeface="隶书" pitchFamily="49" charset="-122"/>
                <a:ea typeface="隶书" pitchFamily="49" charset="-122"/>
              </a:rPr>
              <a:t>利用信号量集机制解决读者</a:t>
            </a:r>
            <a:r>
              <a:rPr kumimoji="1" lang="en-US" altLang="zh-CN" sz="3200" smtClean="0">
                <a:solidFill>
                  <a:schemeClr val="tx1"/>
                </a:solidFill>
                <a:latin typeface="隶书" pitchFamily="49" charset="-122"/>
                <a:ea typeface="隶书" pitchFamily="49" charset="-122"/>
              </a:rPr>
              <a:t>-</a:t>
            </a:r>
            <a:r>
              <a:rPr kumimoji="1" lang="zh-CN" altLang="en-US" sz="3200" smtClean="0">
                <a:solidFill>
                  <a:schemeClr val="tx1"/>
                </a:solidFill>
                <a:latin typeface="隶书" pitchFamily="49" charset="-122"/>
                <a:ea typeface="隶书" pitchFamily="49" charset="-122"/>
              </a:rPr>
              <a:t>写者问题</a:t>
            </a:r>
          </a:p>
        </p:txBody>
      </p:sp>
      <p:sp>
        <p:nvSpPr>
          <p:cNvPr id="76803" name="Text Box 3"/>
          <p:cNvSpPr>
            <a:spLocks noGrp="1" noChangeArrowheads="1"/>
          </p:cNvSpPr>
          <p:nvPr>
            <p:ph type="body" idx="1"/>
          </p:nvPr>
        </p:nvSpPr>
        <p:spPr>
          <a:xfrm>
            <a:off x="0" y="1844675"/>
            <a:ext cx="4881563" cy="5013325"/>
          </a:xfrm>
          <a:noFill/>
        </p:spPr>
        <p:txBody>
          <a:bodyPr/>
          <a:lstStyle/>
          <a:p>
            <a:pPr>
              <a:lnSpc>
                <a:spcPct val="80000"/>
              </a:lnSpc>
              <a:buFont typeface="Wingdings" pitchFamily="2" charset="2"/>
              <a:buNone/>
            </a:pPr>
            <a:r>
              <a:rPr kumimoji="1" lang="en-US" altLang="zh-CN" sz="2200" b="1" smtClean="0">
                <a:latin typeface="宋体" pitchFamily="2" charset="-122"/>
              </a:rPr>
              <a:t>Var  RN integer;</a:t>
            </a:r>
          </a:p>
          <a:p>
            <a:pPr>
              <a:lnSpc>
                <a:spcPct val="80000"/>
              </a:lnSpc>
              <a:buFont typeface="Wingdings" pitchFamily="2" charset="2"/>
              <a:buNone/>
            </a:pPr>
            <a:r>
              <a:rPr kumimoji="1" lang="en-US" altLang="zh-CN" sz="2200" b="1" smtClean="0">
                <a:latin typeface="宋体" pitchFamily="2" charset="-122"/>
              </a:rPr>
              <a:t>     L, mx:semaphore∶=RN,1;</a:t>
            </a:r>
          </a:p>
          <a:p>
            <a:pPr>
              <a:lnSpc>
                <a:spcPct val="80000"/>
              </a:lnSpc>
              <a:buFont typeface="Wingdings" pitchFamily="2" charset="2"/>
              <a:buNone/>
            </a:pPr>
            <a:r>
              <a:rPr kumimoji="1" lang="en-US" altLang="zh-CN" sz="2200" b="1" smtClean="0">
                <a:latin typeface="宋体" pitchFamily="2" charset="-122"/>
              </a:rPr>
              <a:t>     </a:t>
            </a:r>
            <a:r>
              <a:rPr kumimoji="1" lang="en-US" altLang="zh-CN" sz="2200" b="1" smtClean="0">
                <a:solidFill>
                  <a:srgbClr val="66FF66"/>
                </a:solidFill>
                <a:latin typeface="宋体" pitchFamily="2" charset="-122"/>
              </a:rPr>
              <a:t>begin</a:t>
            </a:r>
            <a:endParaRPr kumimoji="1" lang="en-US" altLang="zh-CN" sz="2200" b="1" smtClean="0">
              <a:latin typeface="宋体" pitchFamily="2" charset="-122"/>
            </a:endParaRPr>
          </a:p>
          <a:p>
            <a:pPr lvl="1">
              <a:lnSpc>
                <a:spcPct val="80000"/>
              </a:lnSpc>
              <a:buFontTx/>
              <a:buNone/>
            </a:pPr>
            <a:r>
              <a:rPr kumimoji="1" lang="en-US" altLang="zh-CN" sz="2200" b="1" smtClean="0">
                <a:latin typeface="宋体" pitchFamily="2" charset="-122"/>
              </a:rPr>
              <a:t>   </a:t>
            </a:r>
            <a:r>
              <a:rPr kumimoji="1" lang="en-US" altLang="zh-CN" sz="2200" b="1" smtClean="0">
                <a:solidFill>
                  <a:srgbClr val="00FFFF"/>
                </a:solidFill>
                <a:latin typeface="宋体" pitchFamily="2" charset="-122"/>
              </a:rPr>
              <a:t>parbegin</a:t>
            </a:r>
            <a:endParaRPr kumimoji="1" lang="en-US" altLang="zh-CN" sz="2200" b="1" smtClean="0">
              <a:latin typeface="宋体" pitchFamily="2" charset="-122"/>
            </a:endParaRPr>
          </a:p>
          <a:p>
            <a:pPr lvl="1">
              <a:lnSpc>
                <a:spcPct val="80000"/>
              </a:lnSpc>
              <a:buFontTx/>
              <a:buNone/>
            </a:pPr>
            <a:r>
              <a:rPr kumimoji="1" lang="en-US" altLang="zh-CN" sz="2200" b="1" smtClean="0">
                <a:latin typeface="宋体" pitchFamily="2" charset="-122"/>
              </a:rPr>
              <a:t>     reader:</a:t>
            </a:r>
            <a:r>
              <a:rPr kumimoji="1" lang="en-US" altLang="zh-CN" sz="2200" b="1" smtClean="0">
                <a:solidFill>
                  <a:srgbClr val="FFFF00"/>
                </a:solidFill>
                <a:latin typeface="宋体" pitchFamily="2" charset="-122"/>
              </a:rPr>
              <a:t>begin</a:t>
            </a:r>
            <a:endParaRPr kumimoji="1" lang="en-US" altLang="zh-CN" sz="2200" b="1" smtClean="0">
              <a:latin typeface="宋体" pitchFamily="2" charset="-122"/>
            </a:endParaRPr>
          </a:p>
          <a:p>
            <a:pPr lvl="1">
              <a:lnSpc>
                <a:spcPct val="80000"/>
              </a:lnSpc>
              <a:buFontTx/>
              <a:buNone/>
            </a:pPr>
            <a:r>
              <a:rPr kumimoji="1" lang="en-US" altLang="zh-CN" sz="2200" b="1" smtClean="0">
                <a:latin typeface="宋体" pitchFamily="2" charset="-122"/>
              </a:rPr>
              <a:t>       repeat</a:t>
            </a:r>
          </a:p>
          <a:p>
            <a:pPr lvl="2">
              <a:lnSpc>
                <a:spcPct val="80000"/>
              </a:lnSpc>
              <a:buFontTx/>
              <a:buNone/>
            </a:pPr>
            <a:r>
              <a:rPr kumimoji="1" lang="en-US" altLang="zh-CN" sz="2200" b="1" smtClean="0">
                <a:latin typeface="宋体" pitchFamily="2" charset="-122"/>
              </a:rPr>
              <a:t>      </a:t>
            </a:r>
            <a:r>
              <a:rPr kumimoji="1" lang="en-US" altLang="zh-CN" sz="2200" b="1" smtClean="0">
                <a:solidFill>
                  <a:srgbClr val="FF66FF"/>
                </a:solidFill>
                <a:latin typeface="宋体" pitchFamily="2" charset="-122"/>
              </a:rPr>
              <a:t>Swait(L,1,1);</a:t>
            </a:r>
            <a:endParaRPr kumimoji="1" lang="en-US" altLang="zh-CN" sz="2200" b="1" smtClean="0">
              <a:latin typeface="宋体" pitchFamily="2" charset="-122"/>
            </a:endParaRPr>
          </a:p>
          <a:p>
            <a:pPr lvl="2">
              <a:lnSpc>
                <a:spcPct val="80000"/>
              </a:lnSpc>
              <a:buFontTx/>
              <a:buNone/>
            </a:pPr>
            <a:r>
              <a:rPr kumimoji="1" lang="en-US" altLang="zh-CN" sz="2200" b="1" smtClean="0">
                <a:latin typeface="宋体" pitchFamily="2" charset="-122"/>
              </a:rPr>
              <a:t>      Swait(mx,1,0);</a:t>
            </a:r>
          </a:p>
          <a:p>
            <a:pPr lvl="2">
              <a:lnSpc>
                <a:spcPct val="80000"/>
              </a:lnSpc>
              <a:buFontTx/>
              <a:buNone/>
            </a:pPr>
            <a:r>
              <a:rPr kumimoji="1" lang="en-US" altLang="zh-CN" sz="2200" b="1" smtClean="0">
                <a:latin typeface="宋体" pitchFamily="2" charset="-122"/>
              </a:rPr>
              <a:t>        …</a:t>
            </a:r>
          </a:p>
          <a:p>
            <a:pPr lvl="2">
              <a:lnSpc>
                <a:spcPct val="80000"/>
              </a:lnSpc>
              <a:buFontTx/>
              <a:buNone/>
            </a:pPr>
            <a:r>
              <a:rPr kumimoji="1" lang="en-US" altLang="zh-CN" sz="2200" b="1" smtClean="0">
                <a:latin typeface="宋体" pitchFamily="2" charset="-122"/>
              </a:rPr>
              <a:t>      perform read operation;      </a:t>
            </a:r>
          </a:p>
          <a:p>
            <a:pPr lvl="2">
              <a:lnSpc>
                <a:spcPct val="80000"/>
              </a:lnSpc>
              <a:buFontTx/>
              <a:buNone/>
            </a:pPr>
            <a:r>
              <a:rPr kumimoji="1" lang="en-US" altLang="zh-CN" sz="2200" b="1" smtClean="0">
                <a:latin typeface="宋体" pitchFamily="2" charset="-122"/>
              </a:rPr>
              <a:t>        …</a:t>
            </a:r>
          </a:p>
          <a:p>
            <a:pPr lvl="2">
              <a:lnSpc>
                <a:spcPct val="80000"/>
              </a:lnSpc>
              <a:buFontTx/>
              <a:buNone/>
            </a:pPr>
            <a:r>
              <a:rPr kumimoji="1" lang="en-US" altLang="zh-CN" sz="2200" b="1" smtClean="0">
                <a:latin typeface="宋体" pitchFamily="2" charset="-122"/>
              </a:rPr>
              <a:t>	    </a:t>
            </a:r>
            <a:r>
              <a:rPr kumimoji="1" lang="en-US" altLang="zh-CN" sz="2200" b="1" smtClean="0">
                <a:solidFill>
                  <a:srgbClr val="FF66FF"/>
                </a:solidFill>
                <a:latin typeface="宋体" pitchFamily="2" charset="-122"/>
              </a:rPr>
              <a:t>Ssignal(L,1);</a:t>
            </a:r>
            <a:endParaRPr kumimoji="1" lang="en-US" altLang="zh-CN" sz="2200" b="1" smtClean="0">
              <a:latin typeface="宋体" pitchFamily="2" charset="-122"/>
            </a:endParaRPr>
          </a:p>
          <a:p>
            <a:pPr lvl="1">
              <a:lnSpc>
                <a:spcPct val="80000"/>
              </a:lnSpc>
              <a:buFontTx/>
              <a:buNone/>
            </a:pPr>
            <a:r>
              <a:rPr kumimoji="1" lang="en-US" altLang="zh-CN" sz="2200" b="1" smtClean="0">
                <a:latin typeface="宋体" pitchFamily="2" charset="-122"/>
              </a:rPr>
              <a:t>       until false;</a:t>
            </a:r>
          </a:p>
          <a:p>
            <a:pPr lvl="1">
              <a:lnSpc>
                <a:spcPct val="80000"/>
              </a:lnSpc>
              <a:buFontTx/>
              <a:buNone/>
            </a:pPr>
            <a:r>
              <a:rPr kumimoji="1" lang="en-US" altLang="zh-CN" sz="2200" b="1" smtClean="0">
                <a:latin typeface="宋体" pitchFamily="2" charset="-122"/>
              </a:rPr>
              <a:t>     </a:t>
            </a:r>
            <a:r>
              <a:rPr kumimoji="1" lang="en-US" altLang="zh-CN" sz="2200" b="1" smtClean="0">
                <a:solidFill>
                  <a:srgbClr val="FFFF00"/>
                </a:solidFill>
                <a:latin typeface="宋体" pitchFamily="2" charset="-122"/>
              </a:rPr>
              <a:t>end</a:t>
            </a:r>
            <a:endParaRPr kumimoji="1" lang="en-US" altLang="zh-CN" sz="2200" b="1" smtClean="0">
              <a:latin typeface="宋体" pitchFamily="2" charset="-122"/>
            </a:endParaRPr>
          </a:p>
        </p:txBody>
      </p:sp>
      <p:sp>
        <p:nvSpPr>
          <p:cNvPr id="76804" name="Rectangle 4"/>
          <p:cNvSpPr>
            <a:spLocks noChangeArrowheads="1"/>
          </p:cNvSpPr>
          <p:nvPr/>
        </p:nvSpPr>
        <p:spPr bwMode="auto">
          <a:xfrm>
            <a:off x="5205413" y="2638425"/>
            <a:ext cx="4572000" cy="4154488"/>
          </a:xfrm>
          <a:prstGeom prst="rect">
            <a:avLst/>
          </a:prstGeom>
          <a:noFill/>
          <a:ln w="9525">
            <a:noFill/>
            <a:miter lim="800000"/>
            <a:headEnd/>
            <a:tailEnd/>
          </a:ln>
        </p:spPr>
        <p:txBody>
          <a:bodyPr>
            <a:spAutoFit/>
          </a:bodyPr>
          <a:lstStyle/>
          <a:p>
            <a:pPr algn="l" eaLnBrk="1" hangingPunct="1">
              <a:lnSpc>
                <a:spcPct val="120000"/>
              </a:lnSpc>
            </a:pPr>
            <a:endParaRPr kumimoji="1" lang="en-US" altLang="zh-CN" sz="2200" dirty="0">
              <a:latin typeface="Times New Roman" pitchFamily="18" charset="0"/>
            </a:endParaRPr>
          </a:p>
          <a:p>
            <a:pPr algn="l" eaLnBrk="1" hangingPunct="1">
              <a:lnSpc>
                <a:spcPct val="120000"/>
              </a:lnSpc>
            </a:pPr>
            <a:r>
              <a:rPr kumimoji="1" lang="en-US" altLang="zh-CN" sz="2200" dirty="0">
                <a:latin typeface="Times New Roman" pitchFamily="18" charset="0"/>
              </a:rPr>
              <a:t>    </a:t>
            </a:r>
            <a:r>
              <a:rPr kumimoji="1" lang="en-US" altLang="zh-CN" sz="2200" dirty="0" err="1">
                <a:latin typeface="Times New Roman" pitchFamily="18" charset="0"/>
              </a:rPr>
              <a:t>writer:</a:t>
            </a:r>
            <a:r>
              <a:rPr kumimoji="1" lang="en-US" altLang="zh-CN" sz="2200" dirty="0" err="1">
                <a:solidFill>
                  <a:srgbClr val="FFFF00"/>
                </a:solidFill>
                <a:latin typeface="Times New Roman" pitchFamily="18" charset="0"/>
              </a:rPr>
              <a:t>begin</a:t>
            </a:r>
            <a:endParaRPr kumimoji="1" lang="en-US" altLang="zh-CN" sz="2200" dirty="0">
              <a:latin typeface="Times New Roman" pitchFamily="18" charset="0"/>
            </a:endParaRPr>
          </a:p>
          <a:p>
            <a:pPr algn="l" eaLnBrk="1" hangingPunct="1">
              <a:lnSpc>
                <a:spcPct val="120000"/>
              </a:lnSpc>
            </a:pPr>
            <a:r>
              <a:rPr kumimoji="1" lang="en-US" altLang="zh-CN" sz="2200" dirty="0">
                <a:latin typeface="Times New Roman" pitchFamily="18" charset="0"/>
              </a:rPr>
              <a:t>         repeat</a:t>
            </a:r>
          </a:p>
          <a:p>
            <a:pPr algn="l" eaLnBrk="1" hangingPunct="1">
              <a:lnSpc>
                <a:spcPct val="120000"/>
              </a:lnSpc>
            </a:pPr>
            <a:r>
              <a:rPr kumimoji="1" lang="en-US" altLang="zh-CN" sz="2200" dirty="0">
                <a:latin typeface="Times New Roman" pitchFamily="18" charset="0"/>
              </a:rPr>
              <a:t>            </a:t>
            </a:r>
            <a:r>
              <a:rPr kumimoji="1" lang="en-US" altLang="zh-CN" sz="2200" dirty="0" err="1">
                <a:latin typeface="Times New Roman" pitchFamily="18" charset="0"/>
              </a:rPr>
              <a:t>Swait</a:t>
            </a:r>
            <a:r>
              <a:rPr kumimoji="1" lang="en-US" altLang="zh-CN" sz="2200" dirty="0">
                <a:latin typeface="Times New Roman" pitchFamily="18" charset="0"/>
              </a:rPr>
              <a:t>(</a:t>
            </a:r>
            <a:r>
              <a:rPr kumimoji="1" lang="en-US" altLang="zh-CN" sz="2200" dirty="0" err="1">
                <a:latin typeface="Times New Roman" pitchFamily="18" charset="0"/>
              </a:rPr>
              <a:t>mx,1,1</a:t>
            </a:r>
            <a:r>
              <a:rPr kumimoji="1" lang="en-US" altLang="zh-CN" sz="2200" dirty="0">
                <a:latin typeface="Times New Roman" pitchFamily="18" charset="0"/>
              </a:rPr>
              <a:t>; </a:t>
            </a:r>
            <a:r>
              <a:rPr kumimoji="1" lang="en-US" altLang="zh-CN" sz="2200" dirty="0" err="1">
                <a:latin typeface="Times New Roman" pitchFamily="18" charset="0"/>
              </a:rPr>
              <a:t>L,RN,0</a:t>
            </a:r>
            <a:r>
              <a:rPr kumimoji="1" lang="en-US" altLang="zh-CN" sz="2200" dirty="0">
                <a:latin typeface="Times New Roman" pitchFamily="18" charset="0"/>
              </a:rPr>
              <a:t>);</a:t>
            </a:r>
          </a:p>
          <a:p>
            <a:pPr algn="l" eaLnBrk="1" hangingPunct="1">
              <a:lnSpc>
                <a:spcPct val="120000"/>
              </a:lnSpc>
            </a:pPr>
            <a:r>
              <a:rPr kumimoji="1" lang="en-US" altLang="zh-CN" sz="2200" dirty="0">
                <a:latin typeface="Times New Roman" pitchFamily="18" charset="0"/>
              </a:rPr>
              <a:t>            perform write operation;</a:t>
            </a:r>
          </a:p>
          <a:p>
            <a:pPr algn="l" eaLnBrk="1" hangingPunct="1">
              <a:lnSpc>
                <a:spcPct val="120000"/>
              </a:lnSpc>
            </a:pPr>
            <a:r>
              <a:rPr kumimoji="1" lang="en-US" altLang="zh-CN" sz="2200" dirty="0">
                <a:latin typeface="Times New Roman" pitchFamily="18" charset="0"/>
              </a:rPr>
              <a:t>            </a:t>
            </a:r>
            <a:r>
              <a:rPr kumimoji="1" lang="en-US" altLang="zh-CN" sz="2200" dirty="0" err="1">
                <a:latin typeface="Times New Roman" pitchFamily="18" charset="0"/>
              </a:rPr>
              <a:t>Ssignal</a:t>
            </a:r>
            <a:r>
              <a:rPr kumimoji="1" lang="en-US" altLang="zh-CN" sz="2200" dirty="0">
                <a:latin typeface="Times New Roman" pitchFamily="18" charset="0"/>
              </a:rPr>
              <a:t>(</a:t>
            </a:r>
            <a:r>
              <a:rPr kumimoji="1" lang="en-US" altLang="zh-CN" sz="2200" dirty="0" err="1">
                <a:latin typeface="Times New Roman" pitchFamily="18" charset="0"/>
              </a:rPr>
              <a:t>mx,1</a:t>
            </a:r>
            <a:r>
              <a:rPr kumimoji="1" lang="en-US" altLang="zh-CN" sz="2200" dirty="0">
                <a:latin typeface="Times New Roman" pitchFamily="18" charset="0"/>
              </a:rPr>
              <a:t>);</a:t>
            </a:r>
          </a:p>
          <a:p>
            <a:pPr algn="l" eaLnBrk="1" hangingPunct="1">
              <a:lnSpc>
                <a:spcPct val="120000"/>
              </a:lnSpc>
            </a:pPr>
            <a:r>
              <a:rPr kumimoji="1" lang="en-US" altLang="zh-CN" sz="2200" dirty="0">
                <a:latin typeface="Times New Roman" pitchFamily="18" charset="0"/>
              </a:rPr>
              <a:t>          until false;</a:t>
            </a:r>
          </a:p>
          <a:p>
            <a:pPr algn="l" eaLnBrk="1" hangingPunct="1">
              <a:lnSpc>
                <a:spcPct val="120000"/>
              </a:lnSpc>
            </a:pPr>
            <a:r>
              <a:rPr kumimoji="1" lang="en-US" altLang="zh-CN" sz="2200" dirty="0">
                <a:latin typeface="Times New Roman" pitchFamily="18" charset="0"/>
              </a:rPr>
              <a:t>     </a:t>
            </a:r>
            <a:r>
              <a:rPr kumimoji="1" lang="en-US" altLang="zh-CN" sz="2200" dirty="0">
                <a:solidFill>
                  <a:srgbClr val="FFFF00"/>
                </a:solidFill>
                <a:latin typeface="Times New Roman" pitchFamily="18" charset="0"/>
              </a:rPr>
              <a:t>end</a:t>
            </a:r>
            <a:endParaRPr kumimoji="1" lang="en-US" altLang="zh-CN" sz="2200" dirty="0">
              <a:latin typeface="Times New Roman" pitchFamily="18" charset="0"/>
            </a:endParaRPr>
          </a:p>
          <a:p>
            <a:pPr algn="l" eaLnBrk="1" hangingPunct="1">
              <a:lnSpc>
                <a:spcPct val="120000"/>
              </a:lnSpc>
            </a:pPr>
            <a:r>
              <a:rPr kumimoji="1" lang="en-US" altLang="zh-CN" sz="2200" dirty="0">
                <a:latin typeface="Times New Roman" pitchFamily="18" charset="0"/>
              </a:rPr>
              <a:t>  </a:t>
            </a:r>
            <a:r>
              <a:rPr kumimoji="1" lang="en-US" altLang="zh-CN" sz="2200" dirty="0" err="1">
                <a:solidFill>
                  <a:srgbClr val="00FFFF"/>
                </a:solidFill>
                <a:latin typeface="Times New Roman" pitchFamily="18" charset="0"/>
              </a:rPr>
              <a:t>parend</a:t>
            </a:r>
            <a:endParaRPr kumimoji="1" lang="en-US" altLang="zh-CN" sz="2200" dirty="0">
              <a:latin typeface="Times New Roman" pitchFamily="18" charset="0"/>
            </a:endParaRPr>
          </a:p>
          <a:p>
            <a:pPr algn="l" eaLnBrk="1" hangingPunct="1">
              <a:lnSpc>
                <a:spcPct val="120000"/>
              </a:lnSpc>
            </a:pPr>
            <a:r>
              <a:rPr kumimoji="1" lang="en-US" altLang="zh-CN" sz="2200" dirty="0">
                <a:solidFill>
                  <a:srgbClr val="66FF66"/>
                </a:solidFill>
                <a:latin typeface="Times New Roman" pitchFamily="18" charset="0"/>
              </a:rPr>
              <a:t>end</a:t>
            </a:r>
            <a:r>
              <a:rPr kumimoji="1" lang="en-US" altLang="zh-CN" sz="2200" dirty="0">
                <a:latin typeface="Times New Roman" pitchFamily="18" charset="0"/>
              </a:rPr>
              <a:t> </a:t>
            </a:r>
          </a:p>
        </p:txBody>
      </p:sp>
      <p:sp>
        <p:nvSpPr>
          <p:cNvPr id="76805" name="Line 5"/>
          <p:cNvSpPr>
            <a:spLocks noChangeShapeType="1"/>
          </p:cNvSpPr>
          <p:nvPr/>
        </p:nvSpPr>
        <p:spPr bwMode="auto">
          <a:xfrm>
            <a:off x="4953000" y="1700213"/>
            <a:ext cx="0" cy="4968875"/>
          </a:xfrm>
          <a:prstGeom prst="line">
            <a:avLst/>
          </a:prstGeom>
          <a:noFill/>
          <a:ln w="9525">
            <a:solidFill>
              <a:schemeClr val="tx1"/>
            </a:solidFill>
            <a:round/>
            <a:headEnd/>
            <a:tailEnd/>
          </a:ln>
        </p:spPr>
        <p:txBody>
          <a:bodyPr/>
          <a:lstStyle/>
          <a:p>
            <a:endParaRPr lang="zh-CN" altLang="en-US"/>
          </a:p>
        </p:txBody>
      </p:sp>
      <p:sp>
        <p:nvSpPr>
          <p:cNvPr id="556038" name="AutoShape 6"/>
          <p:cNvSpPr>
            <a:spLocks noChangeArrowheads="1"/>
          </p:cNvSpPr>
          <p:nvPr/>
        </p:nvSpPr>
        <p:spPr bwMode="auto">
          <a:xfrm>
            <a:off x="3584575" y="2636838"/>
            <a:ext cx="1728788" cy="1079500"/>
          </a:xfrm>
          <a:prstGeom prst="wedgeRectCallout">
            <a:avLst>
              <a:gd name="adj1" fmla="val -53120"/>
              <a:gd name="adj2" fmla="val 111616"/>
            </a:avLst>
          </a:prstGeom>
          <a:solidFill>
            <a:srgbClr val="293193"/>
          </a:solidFill>
          <a:ln w="9525">
            <a:solidFill>
              <a:schemeClr val="tx1"/>
            </a:solidFill>
            <a:miter lim="800000"/>
            <a:headEnd/>
            <a:tailEnd/>
          </a:ln>
        </p:spPr>
        <p:txBody>
          <a:bodyPr lIns="36000" rIns="36000"/>
          <a:lstStyle/>
          <a:p>
            <a:pPr algn="l"/>
            <a:r>
              <a:rPr lang="zh-CN" altLang="en-US" sz="1600" b="1">
                <a:latin typeface="宋体" pitchFamily="2" charset="-122"/>
              </a:rPr>
              <a:t>只要无</a:t>
            </a:r>
            <a:r>
              <a:rPr lang="en-US" altLang="zh-CN" sz="1600" b="1">
                <a:latin typeface="宋体" pitchFamily="2" charset="-122"/>
              </a:rPr>
              <a:t>writer</a:t>
            </a:r>
            <a:r>
              <a:rPr lang="zh-CN" altLang="en-US" sz="1600" b="1">
                <a:latin typeface="宋体" pitchFamily="2" charset="-122"/>
              </a:rPr>
              <a:t>进程进入写</a:t>
            </a:r>
            <a:r>
              <a:rPr lang="zh-CN" altLang="en-US" sz="1600" b="1"/>
              <a:t>（</a:t>
            </a:r>
            <a:r>
              <a:rPr lang="en-US" altLang="zh-CN" sz="1600" b="1"/>
              <a:t>mx=1</a:t>
            </a:r>
            <a:r>
              <a:rPr lang="zh-CN" altLang="en-US" sz="1600" b="1"/>
              <a:t>）</a:t>
            </a:r>
            <a:r>
              <a:rPr lang="zh-CN" altLang="en-US" sz="1600"/>
              <a:t> </a:t>
            </a:r>
            <a:r>
              <a:rPr lang="zh-CN" altLang="en-US" sz="1600" b="1">
                <a:latin typeface="宋体" pitchFamily="2" charset="-122"/>
              </a:rPr>
              <a:t>，</a:t>
            </a:r>
            <a:r>
              <a:rPr lang="en-US" altLang="zh-CN" sz="1600" b="1">
                <a:latin typeface="宋体" pitchFamily="2" charset="-122"/>
              </a:rPr>
              <a:t>reader</a:t>
            </a:r>
            <a:r>
              <a:rPr lang="zh-CN" altLang="en-US" sz="1600" b="1">
                <a:latin typeface="宋体" pitchFamily="2" charset="-122"/>
              </a:rPr>
              <a:t>进程就都可以进入读。</a:t>
            </a:r>
          </a:p>
        </p:txBody>
      </p:sp>
      <p:sp>
        <p:nvSpPr>
          <p:cNvPr id="556039" name="AutoShape 7"/>
          <p:cNvSpPr>
            <a:spLocks noChangeArrowheads="1"/>
          </p:cNvSpPr>
          <p:nvPr/>
        </p:nvSpPr>
        <p:spPr bwMode="auto">
          <a:xfrm>
            <a:off x="7400925" y="1989138"/>
            <a:ext cx="2160588" cy="1511300"/>
          </a:xfrm>
          <a:prstGeom prst="wedgeRectCallout">
            <a:avLst>
              <a:gd name="adj1" fmla="val -45810"/>
              <a:gd name="adj2" fmla="val 89287"/>
            </a:avLst>
          </a:prstGeom>
          <a:solidFill>
            <a:srgbClr val="293193"/>
          </a:solidFill>
          <a:ln w="9525">
            <a:solidFill>
              <a:schemeClr val="tx1"/>
            </a:solidFill>
            <a:miter lim="800000"/>
            <a:headEnd/>
            <a:tailEnd/>
          </a:ln>
        </p:spPr>
        <p:txBody>
          <a:bodyPr lIns="36000" rIns="36000"/>
          <a:lstStyle/>
          <a:p>
            <a:pPr algn="l"/>
            <a:r>
              <a:rPr lang="zh-CN" altLang="en-US" sz="1600" b="1">
                <a:latin typeface="宋体" pitchFamily="2" charset="-122"/>
              </a:rPr>
              <a:t>既无</a:t>
            </a:r>
            <a:r>
              <a:rPr lang="en-US" altLang="zh-CN" sz="1600" b="1">
                <a:latin typeface="宋体" pitchFamily="2" charset="-122"/>
              </a:rPr>
              <a:t>writer</a:t>
            </a:r>
            <a:r>
              <a:rPr lang="zh-CN" altLang="en-US" sz="1600" b="1">
                <a:latin typeface="宋体" pitchFamily="2" charset="-122"/>
              </a:rPr>
              <a:t>进程在写（</a:t>
            </a:r>
            <a:r>
              <a:rPr lang="en-US" altLang="zh-CN" sz="1600" b="1">
                <a:latin typeface="宋体" pitchFamily="2" charset="-122"/>
              </a:rPr>
              <a:t>mx=1</a:t>
            </a:r>
            <a:r>
              <a:rPr lang="zh-CN" altLang="en-US" sz="1600" b="1">
                <a:latin typeface="宋体" pitchFamily="2" charset="-122"/>
              </a:rPr>
              <a:t>），又无</a:t>
            </a:r>
            <a:r>
              <a:rPr lang="en-US" altLang="zh-CN" sz="1600" b="1">
                <a:latin typeface="宋体" pitchFamily="2" charset="-122"/>
              </a:rPr>
              <a:t>reader</a:t>
            </a:r>
            <a:r>
              <a:rPr lang="zh-CN" altLang="en-US" sz="1600" b="1">
                <a:latin typeface="宋体" pitchFamily="2" charset="-122"/>
              </a:rPr>
              <a:t>进程在等待或读（</a:t>
            </a:r>
            <a:r>
              <a:rPr lang="en-US" altLang="zh-CN" sz="1600" b="1">
                <a:latin typeface="宋体" pitchFamily="2" charset="-122"/>
              </a:rPr>
              <a:t>L=RN</a:t>
            </a:r>
            <a:r>
              <a:rPr lang="zh-CN" altLang="en-US" sz="1600" b="1">
                <a:latin typeface="宋体" pitchFamily="2" charset="-122"/>
              </a:rPr>
              <a:t>）时，</a:t>
            </a:r>
            <a:r>
              <a:rPr lang="en-US" altLang="zh-CN" sz="1600" b="1">
                <a:latin typeface="宋体" pitchFamily="2" charset="-122"/>
              </a:rPr>
              <a:t>writer</a:t>
            </a:r>
            <a:r>
              <a:rPr lang="zh-CN" altLang="en-US" sz="1600" b="1">
                <a:latin typeface="宋体" pitchFamily="2" charset="-122"/>
              </a:rPr>
              <a:t>进程才能进入临界区写。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56038"/>
                                        </p:tgtEl>
                                        <p:attrNameLst>
                                          <p:attrName>style.visibility</p:attrName>
                                        </p:attrNameLst>
                                      </p:cBhvr>
                                      <p:to>
                                        <p:strVal val="visible"/>
                                      </p:to>
                                    </p:set>
                                    <p:anim to="" calcmode="lin" valueType="num">
                                      <p:cBhvr>
                                        <p:cTn id="7" dur="1" fill="hold"/>
                                        <p:tgtEl>
                                          <p:spTgt spid="55603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56039"/>
                                        </p:tgtEl>
                                        <p:attrNameLst>
                                          <p:attrName>style.visibility</p:attrName>
                                        </p:attrNameLst>
                                      </p:cBhvr>
                                      <p:to>
                                        <p:strVal val="visible"/>
                                      </p:to>
                                    </p:set>
                                    <p:anim to="" calcmode="lin" valueType="num">
                                      <p:cBhvr>
                                        <p:cTn id="12" dur="1" fill="hold"/>
                                        <p:tgtEl>
                                          <p:spTgt spid="55603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8" grpId="0" animBg="1"/>
      <p:bldP spid="55603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6" name="Group 3"/>
          <p:cNvGrpSpPr>
            <a:grpSpLocks/>
          </p:cNvGrpSpPr>
          <p:nvPr/>
        </p:nvGrpSpPr>
        <p:grpSpPr bwMode="auto">
          <a:xfrm>
            <a:off x="6969125" y="620713"/>
            <a:ext cx="2736850" cy="2592387"/>
            <a:chOff x="144" y="0"/>
            <a:chExt cx="3933" cy="4320"/>
          </a:xfrm>
        </p:grpSpPr>
        <p:pic>
          <p:nvPicPr>
            <p:cNvPr id="77831" name="Picture 4" descr="就餐"/>
            <p:cNvPicPr>
              <a:picLocks noChangeAspect="1" noChangeArrowheads="1"/>
            </p:cNvPicPr>
            <p:nvPr/>
          </p:nvPicPr>
          <p:blipFill>
            <a:blip r:embed="rId2" cstate="print"/>
            <a:srcRect/>
            <a:stretch>
              <a:fillRect/>
            </a:stretch>
          </p:blipFill>
          <p:spPr bwMode="auto">
            <a:xfrm>
              <a:off x="144" y="0"/>
              <a:ext cx="3933" cy="4320"/>
            </a:xfrm>
            <a:prstGeom prst="rect">
              <a:avLst/>
            </a:prstGeom>
            <a:noFill/>
            <a:ln w="9525">
              <a:noFill/>
              <a:miter lim="800000"/>
              <a:headEnd/>
              <a:tailEnd/>
            </a:ln>
          </p:spPr>
        </p:pic>
        <p:sp>
          <p:nvSpPr>
            <p:cNvPr id="77832" name="Rectangle 5"/>
            <p:cNvSpPr>
              <a:spLocks noChangeArrowheads="1"/>
            </p:cNvSpPr>
            <p:nvPr/>
          </p:nvSpPr>
          <p:spPr bwMode="auto">
            <a:xfrm>
              <a:off x="192" y="4056"/>
              <a:ext cx="3744" cy="19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77827" name="Rectangle 7"/>
          <p:cNvSpPr>
            <a:spLocks noGrp="1" noChangeArrowheads="1"/>
          </p:cNvSpPr>
          <p:nvPr>
            <p:ph type="title"/>
          </p:nvPr>
        </p:nvSpPr>
        <p:spPr>
          <a:xfrm>
            <a:off x="0" y="549275"/>
            <a:ext cx="8420100" cy="1143000"/>
          </a:xfrm>
        </p:spPr>
        <p:txBody>
          <a:bodyPr/>
          <a:lstStyle/>
          <a:p>
            <a:r>
              <a:rPr lang="zh-CN" altLang="en-US" smtClean="0">
                <a:solidFill>
                  <a:schemeClr val="tx1"/>
                </a:solidFill>
                <a:latin typeface="华文彩云" pitchFamily="2" charset="-122"/>
                <a:ea typeface="华文彩云" pitchFamily="2" charset="-122"/>
              </a:rPr>
              <a:t>哲 学 家 进 餐</a:t>
            </a:r>
          </a:p>
        </p:txBody>
      </p:sp>
      <p:sp>
        <p:nvSpPr>
          <p:cNvPr id="77828" name="Text Box 8"/>
          <p:cNvSpPr txBox="1">
            <a:spLocks noChangeArrowheads="1"/>
          </p:cNvSpPr>
          <p:nvPr/>
        </p:nvSpPr>
        <p:spPr bwMode="auto">
          <a:xfrm>
            <a:off x="215900" y="2133600"/>
            <a:ext cx="5024438" cy="4378325"/>
          </a:xfrm>
          <a:prstGeom prst="rect">
            <a:avLst/>
          </a:prstGeom>
          <a:noFill/>
          <a:ln w="9525">
            <a:noFill/>
            <a:miter lim="800000"/>
            <a:headEnd/>
            <a:tailEnd/>
          </a:ln>
        </p:spPr>
        <p:txBody>
          <a:bodyPr>
            <a:spAutoFit/>
          </a:bodyPr>
          <a:lstStyle/>
          <a:p>
            <a:pPr algn="l">
              <a:lnSpc>
                <a:spcPct val="120000"/>
              </a:lnSpc>
            </a:pPr>
            <a:r>
              <a:rPr lang="zh-CN" altLang="en-US" sz="2600" b="1"/>
              <a:t>       设有五个哲学家共用一张圆桌，分别坐在周围的五张椅子上，在圆桌上有五个碗和五只筷子，他们的生活方式是交替地进行思考和进餐。平时，一个哲学家进行思考，饥饿时便试图取用其左右最靠近他的筷子，只有他拿到两只筷子时才能进餐。进餐完毕，放下筷子继续思考。</a:t>
            </a:r>
          </a:p>
        </p:txBody>
      </p:sp>
      <p:sp>
        <p:nvSpPr>
          <p:cNvPr id="544777" name="Text Box 9"/>
          <p:cNvSpPr txBox="1">
            <a:spLocks noChangeArrowheads="1"/>
          </p:cNvSpPr>
          <p:nvPr/>
        </p:nvSpPr>
        <p:spPr bwMode="auto">
          <a:xfrm>
            <a:off x="5384800" y="3300413"/>
            <a:ext cx="3168650" cy="488950"/>
          </a:xfrm>
          <a:prstGeom prst="rect">
            <a:avLst/>
          </a:prstGeom>
          <a:noFill/>
          <a:ln w="9525">
            <a:noFill/>
            <a:miter lim="800000"/>
            <a:headEnd/>
            <a:tailEnd/>
          </a:ln>
        </p:spPr>
        <p:txBody>
          <a:bodyPr>
            <a:spAutoFit/>
          </a:bodyPr>
          <a:lstStyle/>
          <a:p>
            <a:pPr algn="l">
              <a:spcBef>
                <a:spcPct val="20000"/>
              </a:spcBef>
              <a:buClr>
                <a:srgbClr val="FFFFFF"/>
              </a:buClr>
              <a:buFont typeface="Wingdings" pitchFamily="2" charset="2"/>
              <a:buChar char="l"/>
            </a:pPr>
            <a:r>
              <a:rPr lang="zh-CN" altLang="en-US" sz="2600" b="1">
                <a:latin typeface="Univers" pitchFamily="34" charset="0"/>
              </a:rPr>
              <a:t>临界资源：</a:t>
            </a:r>
            <a:r>
              <a:rPr kumimoji="1" lang="zh-CN" altLang="en-US" b="1">
                <a:solidFill>
                  <a:srgbClr val="00FFFF"/>
                </a:solidFill>
              </a:rPr>
              <a:t>筷子</a:t>
            </a:r>
            <a:endParaRPr kumimoji="1" lang="en-US" altLang="zh-CN" b="1">
              <a:solidFill>
                <a:srgbClr val="00FFFF"/>
              </a:solidFill>
            </a:endParaRPr>
          </a:p>
        </p:txBody>
      </p:sp>
      <p:sp>
        <p:nvSpPr>
          <p:cNvPr id="544778" name="Text Box 10"/>
          <p:cNvSpPr txBox="1">
            <a:spLocks noChangeArrowheads="1"/>
          </p:cNvSpPr>
          <p:nvPr/>
        </p:nvSpPr>
        <p:spPr bwMode="auto">
          <a:xfrm>
            <a:off x="5384800" y="3933825"/>
            <a:ext cx="4521200" cy="2355850"/>
          </a:xfrm>
          <a:prstGeom prst="rect">
            <a:avLst/>
          </a:prstGeom>
          <a:noFill/>
          <a:ln w="9525">
            <a:noFill/>
            <a:miter lim="800000"/>
            <a:headEnd/>
            <a:tailEnd/>
          </a:ln>
        </p:spPr>
        <p:txBody>
          <a:bodyPr>
            <a:spAutoFit/>
          </a:bodyPr>
          <a:lstStyle/>
          <a:p>
            <a:pPr algn="l">
              <a:lnSpc>
                <a:spcPct val="120000"/>
              </a:lnSpc>
              <a:spcBef>
                <a:spcPct val="20000"/>
              </a:spcBef>
              <a:buClr>
                <a:srgbClr val="FFFFFF"/>
              </a:buClr>
              <a:buFont typeface="Wingdings" pitchFamily="2" charset="2"/>
              <a:buChar char="l"/>
            </a:pPr>
            <a:r>
              <a:rPr lang="zh-CN" altLang="en-US" b="1">
                <a:latin typeface="Univers" pitchFamily="34" charset="0"/>
              </a:rPr>
              <a:t>信号量的设置</a:t>
            </a:r>
          </a:p>
          <a:p>
            <a:pPr algn="l">
              <a:lnSpc>
                <a:spcPct val="120000"/>
              </a:lnSpc>
              <a:spcBef>
                <a:spcPct val="20000"/>
              </a:spcBef>
              <a:buClr>
                <a:srgbClr val="FFFFFF"/>
              </a:buClr>
              <a:buFont typeface="Wingdings" pitchFamily="2" charset="2"/>
              <a:buNone/>
            </a:pPr>
            <a:r>
              <a:rPr kumimoji="1" lang="zh-CN" altLang="en-US" b="1"/>
              <a:t>一个信号量表示一只筷子，五个信号量构成信号量数组：</a:t>
            </a:r>
            <a:endParaRPr lang="zh-CN" altLang="en-US" b="1">
              <a:latin typeface="Univers" pitchFamily="34" charset="0"/>
            </a:endParaRPr>
          </a:p>
          <a:p>
            <a:pPr algn="l" eaLnBrk="1" hangingPunct="1">
              <a:lnSpc>
                <a:spcPct val="120000"/>
              </a:lnSpc>
            </a:pPr>
            <a:r>
              <a:rPr kumimoji="1" lang="en-US" altLang="zh-CN" b="1"/>
              <a:t>Var chopstick: array</a:t>
            </a:r>
            <a:r>
              <a:rPr kumimoji="1" lang="zh-CN" altLang="en-US" sz="2000" b="1"/>
              <a:t>［</a:t>
            </a:r>
            <a:r>
              <a:rPr kumimoji="1" lang="en-US" altLang="zh-CN" sz="2000" b="1"/>
              <a:t>0, …, 4</a:t>
            </a:r>
            <a:r>
              <a:rPr kumimoji="1" lang="zh-CN" altLang="en-US" sz="2000" b="1"/>
              <a:t>］</a:t>
            </a:r>
          </a:p>
          <a:p>
            <a:pPr algn="l" eaLnBrk="1" hangingPunct="1">
              <a:lnSpc>
                <a:spcPct val="120000"/>
              </a:lnSpc>
            </a:pPr>
            <a:r>
              <a:rPr kumimoji="1" lang="zh-CN" altLang="en-US" b="1"/>
              <a:t>                          </a:t>
            </a:r>
            <a:r>
              <a:rPr kumimoji="1" lang="en-US" altLang="zh-CN" b="1"/>
              <a:t>of semaphore;</a:t>
            </a:r>
            <a:endParaRPr kumimoji="1" lang="zh-CN" altLang="en-US" b="1"/>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4777"/>
                                        </p:tgtEl>
                                        <p:attrNameLst>
                                          <p:attrName>style.visibility</p:attrName>
                                        </p:attrNameLst>
                                      </p:cBhvr>
                                      <p:to>
                                        <p:strVal val="visible"/>
                                      </p:to>
                                    </p:set>
                                    <p:animEffect transition="in" filter="wipe(up)">
                                      <p:cBhvr>
                                        <p:cTn id="7" dur="500"/>
                                        <p:tgtEl>
                                          <p:spTgt spid="5447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44778"/>
                                        </p:tgtEl>
                                        <p:attrNameLst>
                                          <p:attrName>style.visibility</p:attrName>
                                        </p:attrNameLst>
                                      </p:cBhvr>
                                      <p:to>
                                        <p:strVal val="visible"/>
                                      </p:to>
                                    </p:set>
                                    <p:animEffect transition="in" filter="wipe(up)">
                                      <p:cBhvr>
                                        <p:cTn id="12" dur="500"/>
                                        <p:tgtEl>
                                          <p:spTgt spid="544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7" grpId="0" autoUpdateAnimBg="0"/>
      <p:bldP spid="544778"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742950" y="609600"/>
            <a:ext cx="8420100" cy="914400"/>
          </a:xfrm>
        </p:spPr>
        <p:txBody>
          <a:bodyPr/>
          <a:lstStyle/>
          <a:p>
            <a:r>
              <a:rPr lang="zh-CN" altLang="en-US" smtClean="0">
                <a:solidFill>
                  <a:schemeClr val="tx1"/>
                </a:solidFill>
                <a:ea typeface="华文彩云" pitchFamily="2" charset="-122"/>
              </a:rPr>
              <a:t>第 </a:t>
            </a:r>
            <a:r>
              <a:rPr lang="en-US" altLang="zh-CN" smtClean="0">
                <a:solidFill>
                  <a:schemeClr val="tx1"/>
                </a:solidFill>
                <a:ea typeface="华文彩云" pitchFamily="2" charset="-122"/>
              </a:rPr>
              <a:t>i </a:t>
            </a:r>
            <a:r>
              <a:rPr lang="zh-CN" altLang="en-US" smtClean="0">
                <a:solidFill>
                  <a:schemeClr val="tx1"/>
                </a:solidFill>
                <a:ea typeface="华文彩云" pitchFamily="2" charset="-122"/>
              </a:rPr>
              <a:t>个哲学家活动描述</a:t>
            </a:r>
          </a:p>
        </p:txBody>
      </p:sp>
      <p:sp>
        <p:nvSpPr>
          <p:cNvPr id="78851" name="Rectangle 3"/>
          <p:cNvSpPr>
            <a:spLocks noGrp="1" noChangeArrowheads="1"/>
          </p:cNvSpPr>
          <p:nvPr>
            <p:ph type="body" idx="1"/>
          </p:nvPr>
        </p:nvSpPr>
        <p:spPr>
          <a:xfrm>
            <a:off x="560388" y="1600200"/>
            <a:ext cx="9345612" cy="4789488"/>
          </a:xfrm>
        </p:spPr>
        <p:txBody>
          <a:bodyPr rIns="0" bIns="0">
            <a:spAutoFit/>
          </a:bodyPr>
          <a:lstStyle/>
          <a:p>
            <a:pPr>
              <a:buFont typeface="Wingdings" pitchFamily="2" charset="2"/>
              <a:buNone/>
            </a:pPr>
            <a:r>
              <a:rPr lang="zh-CN" altLang="en-US" b="1" smtClean="0">
                <a:latin typeface="宋体" pitchFamily="2" charset="-122"/>
              </a:rPr>
              <a:t>信号量初值：</a:t>
            </a:r>
            <a:r>
              <a:rPr lang="en-US" altLang="zh-CN" sz="2900" b="1" smtClean="0">
                <a:latin typeface="宋体" pitchFamily="2" charset="-122"/>
              </a:rPr>
              <a:t>chopstick</a:t>
            </a:r>
            <a:r>
              <a:rPr lang="en-US" altLang="zh-CN" b="1" smtClean="0">
                <a:latin typeface="宋体" pitchFamily="2" charset="-122"/>
              </a:rPr>
              <a:t>[i]=1，</a:t>
            </a:r>
            <a:r>
              <a:rPr lang="zh-CN" altLang="en-US" b="1" smtClean="0">
                <a:latin typeface="宋体" pitchFamily="2" charset="-122"/>
              </a:rPr>
              <a:t>其中</a:t>
            </a:r>
            <a:r>
              <a:rPr lang="en-US" altLang="zh-CN" b="1" smtClean="0">
                <a:latin typeface="宋体" pitchFamily="2" charset="-122"/>
              </a:rPr>
              <a:t>i=0、1、2、3、4</a:t>
            </a:r>
          </a:p>
          <a:p>
            <a:pPr>
              <a:buFont typeface="Wingdings" pitchFamily="2" charset="2"/>
              <a:buNone/>
            </a:pPr>
            <a:r>
              <a:rPr lang="en-US" altLang="zh-CN" sz="2600" b="1" smtClean="0">
                <a:latin typeface="宋体" pitchFamily="2" charset="-122"/>
              </a:rPr>
              <a:t>BEGIN</a:t>
            </a:r>
          </a:p>
          <a:p>
            <a:pPr lvl="1">
              <a:buFontTx/>
              <a:buNone/>
            </a:pPr>
            <a:r>
              <a:rPr lang="zh-CN" altLang="en-US" sz="2600" b="1" smtClean="0">
                <a:latin typeface="宋体" pitchFamily="2" charset="-122"/>
              </a:rPr>
              <a:t>	思考</a:t>
            </a:r>
          </a:p>
          <a:p>
            <a:pPr lvl="1">
              <a:buFontTx/>
              <a:buNone/>
            </a:pPr>
            <a:r>
              <a:rPr lang="zh-CN" altLang="en-US" sz="2600" b="1" smtClean="0">
                <a:latin typeface="宋体" pitchFamily="2" charset="-122"/>
              </a:rPr>
              <a:t>	饥饿</a:t>
            </a:r>
          </a:p>
          <a:p>
            <a:pPr lvl="1">
              <a:buFontTx/>
              <a:buNone/>
            </a:pPr>
            <a:r>
              <a:rPr lang="en-US" altLang="zh-CN" sz="2600" b="1" smtClean="0">
                <a:latin typeface="宋体" pitchFamily="2" charset="-122"/>
              </a:rPr>
              <a:t>	wait(chopstick[i mod 5])</a:t>
            </a:r>
          </a:p>
          <a:p>
            <a:pPr lvl="1">
              <a:buFontTx/>
              <a:buNone/>
            </a:pPr>
            <a:r>
              <a:rPr lang="en-US" altLang="zh-CN" sz="2600" b="1" smtClean="0">
                <a:latin typeface="宋体" pitchFamily="2" charset="-122"/>
              </a:rPr>
              <a:t>	wait(chopstick[(i+1)mod 5]）</a:t>
            </a:r>
          </a:p>
          <a:p>
            <a:pPr lvl="1">
              <a:buFontTx/>
              <a:buNone/>
            </a:pPr>
            <a:r>
              <a:rPr lang="zh-CN" altLang="en-US" sz="2600" b="1" smtClean="0">
                <a:latin typeface="宋体" pitchFamily="2" charset="-122"/>
              </a:rPr>
              <a:t>		进餐</a:t>
            </a:r>
            <a:endParaRPr lang="en-US" altLang="zh-CN" sz="2600" b="1" smtClean="0">
              <a:latin typeface="宋体" pitchFamily="2" charset="-122"/>
            </a:endParaRPr>
          </a:p>
          <a:p>
            <a:pPr lvl="1">
              <a:buFontTx/>
              <a:buNone/>
            </a:pPr>
            <a:r>
              <a:rPr lang="en-US" altLang="zh-CN" sz="2600" b="1" smtClean="0">
                <a:latin typeface="宋体" pitchFamily="2" charset="-122"/>
              </a:rPr>
              <a:t>	signal(chopstick[i mod 5])</a:t>
            </a:r>
          </a:p>
          <a:p>
            <a:pPr lvl="1">
              <a:buFontTx/>
              <a:buNone/>
            </a:pPr>
            <a:r>
              <a:rPr lang="en-US" altLang="zh-CN" sz="2600" b="1" smtClean="0">
                <a:latin typeface="宋体" pitchFamily="2" charset="-122"/>
              </a:rPr>
              <a:t>	signal(chopstick[(i+1)mod 5]）</a:t>
            </a:r>
          </a:p>
          <a:p>
            <a:pPr>
              <a:buFont typeface="Wingdings" pitchFamily="2" charset="2"/>
              <a:buNone/>
            </a:pPr>
            <a:r>
              <a:rPr lang="en-US" altLang="zh-CN" sz="2600" b="1" smtClean="0">
                <a:latin typeface="宋体" pitchFamily="2" charset="-122"/>
              </a:rPr>
              <a:t>END</a:t>
            </a:r>
            <a:endParaRPr lang="zh-CN" altLang="en-US" sz="2600" b="1" smtClean="0">
              <a:latin typeface="宋体" pitchFamily="2" charset="-122"/>
            </a:endParaRPr>
          </a:p>
        </p:txBody>
      </p:sp>
      <p:sp>
        <p:nvSpPr>
          <p:cNvPr id="545796" name="Rectangle 4"/>
          <p:cNvSpPr>
            <a:spLocks noChangeArrowheads="1"/>
          </p:cNvSpPr>
          <p:nvPr/>
        </p:nvSpPr>
        <p:spPr bwMode="auto">
          <a:xfrm>
            <a:off x="704850" y="6396038"/>
            <a:ext cx="2838450" cy="488950"/>
          </a:xfrm>
          <a:prstGeom prst="rect">
            <a:avLst/>
          </a:prstGeom>
          <a:noFill/>
          <a:ln w="9525">
            <a:noFill/>
            <a:miter lim="800000"/>
            <a:headEnd/>
            <a:tailEnd/>
          </a:ln>
        </p:spPr>
        <p:txBody>
          <a:bodyPr wrap="none">
            <a:spAutoFit/>
          </a:bodyPr>
          <a:lstStyle/>
          <a:p>
            <a:r>
              <a:rPr lang="zh-CN" altLang="en-US" sz="2600" b="1">
                <a:solidFill>
                  <a:srgbClr val="00FFFF"/>
                </a:solidFill>
                <a:latin typeface="Univers" pitchFamily="34" charset="0"/>
              </a:rPr>
              <a:t>没有考虑死锁问题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5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6"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smtClean="0">
                <a:solidFill>
                  <a:srgbClr val="00FFFF"/>
                </a:solidFill>
              </a:rPr>
              <a:t>解决死锁的几种方法</a:t>
            </a:r>
          </a:p>
        </p:txBody>
      </p:sp>
      <p:sp>
        <p:nvSpPr>
          <p:cNvPr id="581635" name="Rectangle 3"/>
          <p:cNvSpPr>
            <a:spLocks noGrp="1" noChangeArrowheads="1"/>
          </p:cNvSpPr>
          <p:nvPr>
            <p:ph type="body" idx="1"/>
          </p:nvPr>
        </p:nvSpPr>
        <p:spPr>
          <a:xfrm>
            <a:off x="742950" y="1700213"/>
            <a:ext cx="8458200" cy="4876800"/>
          </a:xfrm>
        </p:spPr>
        <p:txBody>
          <a:bodyPr/>
          <a:lstStyle/>
          <a:p>
            <a:pPr>
              <a:lnSpc>
                <a:spcPct val="120000"/>
              </a:lnSpc>
              <a:spcBef>
                <a:spcPct val="10000"/>
              </a:spcBef>
            </a:pPr>
            <a:r>
              <a:rPr kumimoji="1" lang="zh-CN" altLang="en-US" sz="2400" b="1" smtClean="0"/>
              <a:t>仅当哲学家的左、右两只筷子均可用时，才允许他拿起筷子进餐。</a:t>
            </a:r>
            <a:endParaRPr kumimoji="1" lang="zh-CN" altLang="en-US" sz="2400" b="1" smtClean="0">
              <a:solidFill>
                <a:srgbClr val="FF66FF"/>
              </a:solidFill>
            </a:endParaRPr>
          </a:p>
          <a:p>
            <a:pPr>
              <a:lnSpc>
                <a:spcPct val="120000"/>
              </a:lnSpc>
              <a:spcBef>
                <a:spcPct val="10000"/>
              </a:spcBef>
            </a:pPr>
            <a:r>
              <a:rPr kumimoji="1" lang="zh-CN" altLang="en-US" sz="2400" b="1" smtClean="0"/>
              <a:t>至多只允许有四位哲学家同时去拿左边的筷子，最终能保证至少有一位哲学家能够进餐，并在用毕时能释放出他用过的两只筷子，从而使更多的哲学家能够进餐。</a:t>
            </a:r>
          </a:p>
          <a:p>
            <a:pPr>
              <a:lnSpc>
                <a:spcPct val="120000"/>
              </a:lnSpc>
              <a:spcBef>
                <a:spcPct val="10000"/>
              </a:spcBef>
            </a:pPr>
            <a:r>
              <a:rPr kumimoji="1" lang="zh-CN" altLang="en-US" sz="2400" b="1" smtClean="0"/>
              <a:t>规定奇数号哲学家先拿他左边的筷子，然后再去拿右边的筷子；而偶数号哲学家则相反。按此规定，将是</a:t>
            </a:r>
            <a:r>
              <a:rPr kumimoji="1" lang="en-US" altLang="zh-CN" sz="2400" b="1" smtClean="0"/>
              <a:t>1</a:t>
            </a:r>
            <a:r>
              <a:rPr kumimoji="1" lang="zh-CN" altLang="en-US" sz="2400" b="1" smtClean="0"/>
              <a:t>、 </a:t>
            </a:r>
            <a:r>
              <a:rPr kumimoji="1" lang="en-US" altLang="zh-CN" sz="2400" b="1" smtClean="0"/>
              <a:t>2</a:t>
            </a:r>
            <a:r>
              <a:rPr kumimoji="1" lang="zh-CN" altLang="en-US" sz="2400" b="1" smtClean="0"/>
              <a:t>号哲学家竞争</a:t>
            </a:r>
            <a:r>
              <a:rPr kumimoji="1" lang="en-US" altLang="zh-CN" sz="2400" b="1" smtClean="0"/>
              <a:t>1</a:t>
            </a:r>
            <a:r>
              <a:rPr kumimoji="1" lang="zh-CN" altLang="en-US" sz="2400" b="1" smtClean="0"/>
              <a:t>号筷子；</a:t>
            </a:r>
            <a:r>
              <a:rPr kumimoji="1" lang="en-US" altLang="zh-CN" sz="2400" b="1" smtClean="0"/>
              <a:t>3</a:t>
            </a:r>
            <a:r>
              <a:rPr kumimoji="1" lang="zh-CN" altLang="en-US" sz="2400" b="1" smtClean="0"/>
              <a:t>、</a:t>
            </a:r>
            <a:r>
              <a:rPr kumimoji="1" lang="en-US" altLang="zh-CN" sz="2400" b="1" smtClean="0"/>
              <a:t>4</a:t>
            </a:r>
            <a:r>
              <a:rPr kumimoji="1" lang="zh-CN" altLang="en-US" sz="2400" b="1" smtClean="0"/>
              <a:t>号哲学家竞争</a:t>
            </a:r>
            <a:r>
              <a:rPr kumimoji="1" lang="en-US" altLang="zh-CN" sz="2400" b="1" smtClean="0"/>
              <a:t>3</a:t>
            </a:r>
            <a:r>
              <a:rPr kumimoji="1" lang="zh-CN" altLang="en-US" sz="2400" b="1" smtClean="0"/>
              <a:t>号筷子。即五位哲学家都先竞争奇数号筷子，获得后，再去竞争偶数号筷子，最后总会有一位哲学家能获得两只筷子而进餐。 </a:t>
            </a:r>
            <a:r>
              <a:rPr kumimoji="1" lang="zh-CN" altLang="en-US" sz="2400" b="1" smtClean="0">
                <a:solidFill>
                  <a:srgbClr val="FFFF00"/>
                </a:solidFill>
              </a:rPr>
              <a:t>（留做作业）</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1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1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85800" y="228600"/>
            <a:ext cx="8458200" cy="762000"/>
          </a:xfrm>
        </p:spPr>
        <p:txBody>
          <a:bodyPr/>
          <a:lstStyle/>
          <a:p>
            <a:r>
              <a:rPr lang="zh-CN" altLang="en-US" smtClean="0">
                <a:solidFill>
                  <a:schemeClr val="tx1"/>
                </a:solidFill>
                <a:latin typeface="方正舒体" pitchFamily="2" charset="-122"/>
                <a:ea typeface="方正舒体" pitchFamily="2" charset="-122"/>
                <a:hlinkClick r:id="rId4" action="ppaction://hlinksldjump"/>
              </a:rPr>
              <a:t>五个哲学家就餐</a:t>
            </a:r>
          </a:p>
        </p:txBody>
      </p:sp>
      <p:graphicFrame>
        <p:nvGraphicFramePr>
          <p:cNvPr id="14338" name="Object 3"/>
          <p:cNvGraphicFramePr>
            <a:graphicFrameLocks noChangeAspect="1"/>
          </p:cNvGraphicFramePr>
          <p:nvPr/>
        </p:nvGraphicFramePr>
        <p:xfrm>
          <a:off x="7772400" y="381000"/>
          <a:ext cx="1752600" cy="1743075"/>
        </p:xfrm>
        <a:graphic>
          <a:graphicData uri="http://schemas.openxmlformats.org/presentationml/2006/ole">
            <mc:AlternateContent xmlns:mc="http://schemas.openxmlformats.org/markup-compatibility/2006">
              <mc:Choice xmlns:v="urn:schemas-microsoft-com:vml" Requires="v">
                <p:oleObj spid="_x0000_s14340" name="Photo Editor 照片" r:id="rId5" imgW="6601746" imgH="6563641" progId="">
                  <p:embed/>
                </p:oleObj>
              </mc:Choice>
              <mc:Fallback>
                <p:oleObj name="Photo Editor 照片" r:id="rId5" imgW="6601746" imgH="6563641"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381000"/>
                        <a:ext cx="17526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Rectangle 4"/>
          <p:cNvSpPr>
            <a:spLocks noChangeArrowheads="1"/>
          </p:cNvSpPr>
          <p:nvPr/>
        </p:nvSpPr>
        <p:spPr bwMode="auto">
          <a:xfrm>
            <a:off x="488950" y="2276475"/>
            <a:ext cx="8712200" cy="3638550"/>
          </a:xfrm>
          <a:prstGeom prst="rect">
            <a:avLst/>
          </a:prstGeom>
          <a:noFill/>
          <a:ln w="9525">
            <a:noFill/>
            <a:miter lim="800000"/>
            <a:headEnd/>
            <a:tailEnd/>
          </a:ln>
        </p:spPr>
        <p:txBody>
          <a:bodyPr>
            <a:spAutoFit/>
          </a:bodyPr>
          <a:lstStyle/>
          <a:p>
            <a:pPr algn="l">
              <a:lnSpc>
                <a:spcPct val="120000"/>
              </a:lnSpc>
            </a:pPr>
            <a:r>
              <a:rPr kumimoji="1" lang="en-US" altLang="zh-CN"/>
              <a:t>Var chopsiick array </a:t>
            </a:r>
            <a:r>
              <a:rPr kumimoji="1" lang="zh-CN" altLang="en-US"/>
              <a:t>［</a:t>
            </a:r>
            <a:r>
              <a:rPr kumimoji="1" lang="en-US" altLang="zh-CN"/>
              <a:t>0, …, 4</a:t>
            </a:r>
            <a:r>
              <a:rPr kumimoji="1" lang="zh-CN" altLang="en-US"/>
              <a:t>］ </a:t>
            </a:r>
            <a:r>
              <a:rPr kumimoji="1" lang="en-US" altLang="zh-CN"/>
              <a:t>of semaphore∶  =(1,1,1,1,1);</a:t>
            </a:r>
          </a:p>
          <a:p>
            <a:pPr algn="l">
              <a:lnSpc>
                <a:spcPct val="120000"/>
              </a:lnSpc>
            </a:pPr>
            <a:r>
              <a:rPr kumimoji="1" lang="en-US" altLang="zh-CN"/>
              <a:t>processi</a:t>
            </a:r>
          </a:p>
          <a:p>
            <a:pPr algn="l">
              <a:lnSpc>
                <a:spcPct val="120000"/>
              </a:lnSpc>
            </a:pPr>
            <a:r>
              <a:rPr kumimoji="1" lang="en-US" altLang="zh-CN"/>
              <a:t>     repeat</a:t>
            </a:r>
          </a:p>
          <a:p>
            <a:pPr algn="l">
              <a:lnSpc>
                <a:spcPct val="120000"/>
              </a:lnSpc>
            </a:pPr>
            <a:r>
              <a:rPr kumimoji="1" lang="en-US" altLang="zh-CN"/>
              <a:t>          think;</a:t>
            </a:r>
          </a:p>
          <a:p>
            <a:pPr algn="l">
              <a:lnSpc>
                <a:spcPct val="120000"/>
              </a:lnSpc>
            </a:pPr>
            <a:r>
              <a:rPr kumimoji="1" lang="en-US" altLang="zh-CN"/>
              <a:t>          Sswait(chopstick</a:t>
            </a:r>
            <a:r>
              <a:rPr kumimoji="1" lang="zh-CN" altLang="en-US"/>
              <a:t>［</a:t>
            </a:r>
            <a:r>
              <a:rPr kumimoji="1" lang="en-US" altLang="zh-CN"/>
              <a:t>(i+1) mod 5</a:t>
            </a:r>
            <a:r>
              <a:rPr kumimoji="1" lang="zh-CN" altLang="en-US"/>
              <a:t>］</a:t>
            </a:r>
            <a:r>
              <a:rPr kumimoji="1" lang="en-US" altLang="zh-CN"/>
              <a:t>, chopstick </a:t>
            </a:r>
            <a:r>
              <a:rPr kumimoji="1" lang="zh-CN" altLang="en-US"/>
              <a:t>［</a:t>
            </a:r>
            <a:r>
              <a:rPr kumimoji="1" lang="en-US" altLang="zh-CN"/>
              <a:t>i</a:t>
            </a:r>
            <a:r>
              <a:rPr kumimoji="1" lang="zh-CN" altLang="en-US"/>
              <a:t>］</a:t>
            </a:r>
            <a:r>
              <a:rPr kumimoji="1" lang="en-US" altLang="zh-CN"/>
              <a:t>);</a:t>
            </a:r>
          </a:p>
          <a:p>
            <a:pPr algn="l">
              <a:lnSpc>
                <a:spcPct val="120000"/>
              </a:lnSpc>
            </a:pPr>
            <a:r>
              <a:rPr kumimoji="1" lang="en-US" altLang="zh-CN"/>
              <a:t>          eat;</a:t>
            </a:r>
          </a:p>
          <a:p>
            <a:pPr algn="l">
              <a:lnSpc>
                <a:spcPct val="120000"/>
              </a:lnSpc>
            </a:pPr>
            <a:r>
              <a:rPr kumimoji="1" lang="en-US" altLang="zh-CN"/>
              <a:t>          Ssignat(chopstick </a:t>
            </a:r>
            <a:r>
              <a:rPr kumimoji="1" lang="zh-CN" altLang="en-US"/>
              <a:t>［</a:t>
            </a:r>
            <a:r>
              <a:rPr kumimoji="1" lang="en-US" altLang="zh-CN"/>
              <a:t>(i+1) mod 5</a:t>
            </a:r>
            <a:r>
              <a:rPr kumimoji="1" lang="zh-CN" altLang="en-US"/>
              <a:t>］</a:t>
            </a:r>
            <a:r>
              <a:rPr kumimoji="1" lang="en-US" altLang="zh-CN"/>
              <a:t>, chopstick </a:t>
            </a:r>
            <a:r>
              <a:rPr kumimoji="1" lang="zh-CN" altLang="en-US"/>
              <a:t>［</a:t>
            </a:r>
            <a:r>
              <a:rPr kumimoji="1" lang="en-US" altLang="zh-CN"/>
              <a:t>i</a:t>
            </a:r>
            <a:r>
              <a:rPr kumimoji="1" lang="zh-CN" altLang="en-US"/>
              <a:t>］</a:t>
            </a:r>
            <a:r>
              <a:rPr kumimoji="1" lang="en-US" altLang="zh-CN"/>
              <a:t>);</a:t>
            </a:r>
          </a:p>
          <a:p>
            <a:pPr algn="l">
              <a:lnSpc>
                <a:spcPct val="120000"/>
              </a:lnSpc>
            </a:pPr>
            <a:r>
              <a:rPr kumimoji="1" lang="en-US" altLang="zh-CN"/>
              <a:t>     until false; </a:t>
            </a:r>
          </a:p>
        </p:txBody>
      </p:sp>
    </p:spTree>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85800" y="228600"/>
            <a:ext cx="8458200" cy="762000"/>
          </a:xfrm>
        </p:spPr>
        <p:txBody>
          <a:bodyPr/>
          <a:lstStyle/>
          <a:p>
            <a:r>
              <a:rPr lang="zh-CN" altLang="en-US" smtClean="0">
                <a:solidFill>
                  <a:schemeClr val="tx1"/>
                </a:solidFill>
                <a:latin typeface="方正舒体" pitchFamily="2" charset="-122"/>
                <a:ea typeface="方正舒体" pitchFamily="2" charset="-122"/>
                <a:hlinkClick r:id="rId4" action="ppaction://hlinksldjump"/>
              </a:rPr>
              <a:t>五个哲学家就餐</a:t>
            </a:r>
          </a:p>
        </p:txBody>
      </p:sp>
      <p:graphicFrame>
        <p:nvGraphicFramePr>
          <p:cNvPr id="15362" name="Object 3"/>
          <p:cNvGraphicFramePr>
            <a:graphicFrameLocks noChangeAspect="1"/>
          </p:cNvGraphicFramePr>
          <p:nvPr/>
        </p:nvGraphicFramePr>
        <p:xfrm>
          <a:off x="7772400" y="381000"/>
          <a:ext cx="1752600" cy="1743075"/>
        </p:xfrm>
        <a:graphic>
          <a:graphicData uri="http://schemas.openxmlformats.org/presentationml/2006/ole">
            <mc:AlternateContent xmlns:mc="http://schemas.openxmlformats.org/markup-compatibility/2006">
              <mc:Choice xmlns:v="urn:schemas-microsoft-com:vml" Requires="v">
                <p:oleObj spid="_x0000_s15364" name="Photo Editor 照片" r:id="rId5" imgW="6601746" imgH="6563641" progId="">
                  <p:embed/>
                </p:oleObj>
              </mc:Choice>
              <mc:Fallback>
                <p:oleObj name="Photo Editor 照片" r:id="rId5" imgW="6601746" imgH="6563641"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381000"/>
                        <a:ext cx="17526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4" name="Rectangle 4"/>
          <p:cNvSpPr>
            <a:spLocks noChangeArrowheads="1"/>
          </p:cNvSpPr>
          <p:nvPr/>
        </p:nvSpPr>
        <p:spPr bwMode="auto">
          <a:xfrm>
            <a:off x="776288" y="1728788"/>
            <a:ext cx="6842125" cy="5373687"/>
          </a:xfrm>
          <a:prstGeom prst="rect">
            <a:avLst/>
          </a:prstGeom>
          <a:noFill/>
          <a:ln w="9525">
            <a:noFill/>
            <a:miter lim="800000"/>
            <a:headEnd/>
            <a:tailEnd/>
          </a:ln>
        </p:spPr>
        <p:txBody>
          <a:bodyPr>
            <a:spAutoFit/>
          </a:bodyPr>
          <a:lstStyle/>
          <a:p>
            <a:pPr algn="l">
              <a:lnSpc>
                <a:spcPct val="110000"/>
              </a:lnSpc>
            </a:pPr>
            <a:r>
              <a:rPr lang="zh-CN" altLang="en-US" b="1">
                <a:latin typeface="Times New Roman" pitchFamily="18" charset="0"/>
                <a:cs typeface="Times New Roman" pitchFamily="18" charset="0"/>
              </a:rPr>
              <a:t>信号量：</a:t>
            </a:r>
            <a:r>
              <a:rPr lang="en-US" altLang="zh-CN" b="1">
                <a:latin typeface="Times New Roman" pitchFamily="18" charset="0"/>
                <a:cs typeface="Times New Roman" pitchFamily="18" charset="0"/>
              </a:rPr>
              <a:t>chopstick [i]=</a:t>
            </a:r>
            <a:r>
              <a:rPr lang="zh-CN" altLang="en-US" b="1">
                <a:latin typeface="Times New Roman" pitchFamily="18" charset="0"/>
                <a:cs typeface="Times New Roman" pitchFamily="18" charset="0"/>
              </a:rPr>
              <a:t>1，其中</a:t>
            </a:r>
            <a:r>
              <a:rPr lang="en-US" altLang="zh-CN" b="1">
                <a:latin typeface="Times New Roman" pitchFamily="18" charset="0"/>
                <a:cs typeface="Times New Roman" pitchFamily="18" charset="0"/>
              </a:rPr>
              <a:t>i=0,1,2,3,4；</a:t>
            </a:r>
          </a:p>
          <a:p>
            <a:pPr algn="l">
              <a:lnSpc>
                <a:spcPct val="110000"/>
              </a:lnSpc>
            </a:pPr>
            <a:r>
              <a:rPr lang="en-US" altLang="zh-CN" b="1">
                <a:latin typeface="Times New Roman" pitchFamily="18" charset="0"/>
                <a:cs typeface="Times New Roman" pitchFamily="18" charset="0"/>
              </a:rPr>
              <a:t>                 count=4</a:t>
            </a:r>
          </a:p>
          <a:p>
            <a:pPr algn="l">
              <a:lnSpc>
                <a:spcPct val="110000"/>
              </a:lnSpc>
            </a:pPr>
            <a:r>
              <a:rPr lang="en-US" altLang="zh-CN" b="1">
                <a:latin typeface="Times New Roman" pitchFamily="18" charset="0"/>
                <a:cs typeface="Times New Roman" pitchFamily="18" charset="0"/>
              </a:rPr>
              <a:t>Philosopher(i)</a:t>
            </a:r>
          </a:p>
          <a:p>
            <a:pPr algn="l">
              <a:lnSpc>
                <a:spcPct val="110000"/>
              </a:lnSpc>
            </a:pPr>
            <a:r>
              <a:rPr lang="en-US" altLang="zh-CN" b="1">
                <a:latin typeface="Times New Roman" pitchFamily="18" charset="0"/>
                <a:cs typeface="Times New Roman" pitchFamily="18" charset="0"/>
              </a:rPr>
              <a:t>Begin </a:t>
            </a:r>
          </a:p>
          <a:p>
            <a:pPr algn="l">
              <a:lnSpc>
                <a:spcPct val="110000"/>
              </a:lnSpc>
            </a:pPr>
            <a:r>
              <a:rPr lang="en-US" altLang="zh-CN" b="1">
                <a:latin typeface="Times New Roman" pitchFamily="18" charset="0"/>
                <a:cs typeface="Times New Roman" pitchFamily="18" charset="0"/>
              </a:rPr>
              <a:t>       wait(count)     </a:t>
            </a:r>
          </a:p>
          <a:p>
            <a:pPr algn="l">
              <a:lnSpc>
                <a:spcPct val="110000"/>
              </a:lnSpc>
            </a:pPr>
            <a:r>
              <a:rPr lang="en-US" altLang="zh-CN" b="1">
                <a:latin typeface="Times New Roman" pitchFamily="18" charset="0"/>
                <a:cs typeface="Times New Roman" pitchFamily="18" charset="0"/>
              </a:rPr>
              <a:t>       wait (chopstick[i]mod 5)</a:t>
            </a:r>
          </a:p>
          <a:p>
            <a:pPr algn="l">
              <a:lnSpc>
                <a:spcPct val="110000"/>
              </a:lnSpc>
            </a:pPr>
            <a:r>
              <a:rPr lang="en-US" altLang="zh-CN" b="1">
                <a:latin typeface="Times New Roman" pitchFamily="18" charset="0"/>
                <a:cs typeface="Times New Roman" pitchFamily="18" charset="0"/>
              </a:rPr>
              <a:t>       wait (chopstick[i+1]mod 5);</a:t>
            </a:r>
          </a:p>
          <a:p>
            <a:pPr algn="l">
              <a:lnSpc>
                <a:spcPct val="110000"/>
              </a:lnSpc>
            </a:pPr>
            <a:r>
              <a:rPr lang="en-US" altLang="zh-CN" b="1">
                <a:latin typeface="Times New Roman" pitchFamily="18" charset="0"/>
                <a:cs typeface="Times New Roman" pitchFamily="18" charset="0"/>
              </a:rPr>
              <a:t>	</a:t>
            </a:r>
            <a:r>
              <a:rPr lang="zh-CN" altLang="en-US" b="1">
                <a:latin typeface="Times New Roman" pitchFamily="18" charset="0"/>
                <a:cs typeface="Times New Roman" pitchFamily="18" charset="0"/>
              </a:rPr>
              <a:t>吃</a:t>
            </a:r>
          </a:p>
          <a:p>
            <a:pPr algn="l">
              <a:lnSpc>
                <a:spcPct val="110000"/>
              </a:lnSpc>
            </a:pPr>
            <a:r>
              <a:rPr lang="en-US" altLang="zh-CN" b="1">
                <a:latin typeface="Times New Roman" pitchFamily="18" charset="0"/>
                <a:cs typeface="Times New Roman" pitchFamily="18" charset="0"/>
              </a:rPr>
              <a:t>      signal     (chopstick[i+1]mod 5);</a:t>
            </a:r>
          </a:p>
          <a:p>
            <a:pPr algn="l">
              <a:lnSpc>
                <a:spcPct val="110000"/>
              </a:lnSpc>
            </a:pPr>
            <a:r>
              <a:rPr lang="en-US" altLang="zh-CN" b="1">
                <a:latin typeface="Times New Roman" pitchFamily="18" charset="0"/>
                <a:cs typeface="Times New Roman" pitchFamily="18" charset="0"/>
              </a:rPr>
              <a:t>       signal (chopstick[i+1]mod 5);</a:t>
            </a:r>
          </a:p>
          <a:p>
            <a:pPr algn="l">
              <a:lnSpc>
                <a:spcPct val="110000"/>
              </a:lnSpc>
            </a:pPr>
            <a:r>
              <a:rPr lang="en-US" altLang="zh-CN" b="1">
                <a:latin typeface="Times New Roman" pitchFamily="18" charset="0"/>
                <a:cs typeface="Times New Roman" pitchFamily="18" charset="0"/>
              </a:rPr>
              <a:t>      signal (count);</a:t>
            </a:r>
          </a:p>
          <a:p>
            <a:pPr algn="l">
              <a:lnSpc>
                <a:spcPct val="110000"/>
              </a:lnSpc>
            </a:pPr>
            <a:r>
              <a:rPr lang="en-US" altLang="zh-CN" b="1">
                <a:latin typeface="Times New Roman" pitchFamily="18" charset="0"/>
                <a:cs typeface="Times New Roman" pitchFamily="18" charset="0"/>
              </a:rPr>
              <a:t>end</a:t>
            </a:r>
          </a:p>
          <a:p>
            <a:pPr algn="l">
              <a:lnSpc>
                <a:spcPct val="110000"/>
              </a:lnSpc>
            </a:pPr>
            <a:endParaRPr lang="zh-CN" altLang="en-US" b="1">
              <a:latin typeface="Times New Roman" pitchFamily="18" charset="0"/>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进程同步</a:t>
            </a:r>
            <a:endParaRPr lang="zh-CN" altLang="en-US" dirty="0"/>
          </a:p>
        </p:txBody>
      </p:sp>
      <p:sp>
        <p:nvSpPr>
          <p:cNvPr id="3" name="内容占位符 2"/>
          <p:cNvSpPr>
            <a:spLocks noGrp="1"/>
          </p:cNvSpPr>
          <p:nvPr>
            <p:ph idx="1"/>
          </p:nvPr>
        </p:nvSpPr>
        <p:spPr>
          <a:xfrm>
            <a:off x="742950" y="1628800"/>
            <a:ext cx="9538642" cy="4495800"/>
          </a:xfrm>
        </p:spPr>
        <p:txBody>
          <a:bodyPr/>
          <a:lstStyle/>
          <a:p>
            <a:pPr>
              <a:lnSpc>
                <a:spcPct val="120000"/>
              </a:lnSpc>
              <a:spcBef>
                <a:spcPts val="0"/>
              </a:spcBef>
            </a:pPr>
            <a:r>
              <a:rPr lang="zh-CN" altLang="en-US" sz="2800" b="1" dirty="0" smtClean="0">
                <a:solidFill>
                  <a:srgbClr val="FFFF00"/>
                </a:solidFill>
              </a:rPr>
              <a:t>基本概念</a:t>
            </a:r>
            <a:r>
              <a:rPr lang="zh-CN" altLang="en-US" sz="2800" b="1" dirty="0" smtClean="0"/>
              <a:t>：同步、互斥、临界资源、临界区</a:t>
            </a:r>
            <a:endParaRPr lang="en-US" altLang="zh-CN" sz="2800" b="1" dirty="0" smtClean="0"/>
          </a:p>
          <a:p>
            <a:pPr>
              <a:lnSpc>
                <a:spcPct val="120000"/>
              </a:lnSpc>
              <a:spcBef>
                <a:spcPts val="0"/>
              </a:spcBef>
            </a:pPr>
            <a:r>
              <a:rPr lang="zh-CN" altLang="en-US" sz="2800" b="1" dirty="0" smtClean="0">
                <a:solidFill>
                  <a:srgbClr val="FFFF00"/>
                </a:solidFill>
              </a:rPr>
              <a:t>同步机制的规则</a:t>
            </a:r>
            <a:r>
              <a:rPr lang="zh-CN" altLang="en-US" sz="2800" b="1" dirty="0" smtClean="0"/>
              <a:t>：空闲让进、忙着等待、</a:t>
            </a:r>
            <a:endParaRPr lang="en-US" altLang="zh-CN" sz="2800" b="1" dirty="0" smtClean="0"/>
          </a:p>
          <a:p>
            <a:pPr>
              <a:lnSpc>
                <a:spcPct val="120000"/>
              </a:lnSpc>
              <a:spcBef>
                <a:spcPts val="0"/>
              </a:spcBef>
              <a:buNone/>
            </a:pPr>
            <a:r>
              <a:rPr lang="en-US" altLang="zh-CN" sz="2800" b="1" dirty="0" smtClean="0"/>
              <a:t>				      </a:t>
            </a:r>
            <a:r>
              <a:rPr lang="zh-CN" altLang="en-US" sz="2800" b="1" dirty="0" smtClean="0"/>
              <a:t>有限等待、让权等待</a:t>
            </a:r>
            <a:endParaRPr lang="en-US" altLang="zh-CN" sz="2800" b="1" dirty="0" smtClean="0"/>
          </a:p>
          <a:p>
            <a:pPr>
              <a:lnSpc>
                <a:spcPct val="120000"/>
              </a:lnSpc>
              <a:spcBef>
                <a:spcPts val="0"/>
              </a:spcBef>
            </a:pPr>
            <a:r>
              <a:rPr lang="zh-CN" altLang="en-US" sz="2800" b="1" dirty="0" smtClean="0">
                <a:solidFill>
                  <a:srgbClr val="FFFF00"/>
                </a:solidFill>
              </a:rPr>
              <a:t>信号量机制</a:t>
            </a:r>
            <a:r>
              <a:rPr lang="zh-CN" altLang="en-US" sz="2800" b="1" dirty="0" smtClean="0"/>
              <a:t>：整型信号量、记录型信号量（</a:t>
            </a:r>
            <a:r>
              <a:rPr lang="zh-CN" altLang="en-US" sz="2800" b="1" dirty="0" smtClean="0">
                <a:solidFill>
                  <a:srgbClr val="FF0000"/>
                </a:solidFill>
              </a:rPr>
              <a:t>重点</a:t>
            </a:r>
            <a:r>
              <a:rPr lang="zh-CN" altLang="en-US" sz="2800" b="1" dirty="0" smtClean="0"/>
              <a:t>）、</a:t>
            </a:r>
            <a:r>
              <a:rPr lang="en-US" altLang="zh-CN" sz="2800" b="1" dirty="0" smtClean="0"/>
              <a:t/>
            </a:r>
            <a:br>
              <a:rPr lang="en-US" altLang="zh-CN" sz="2800" b="1" dirty="0" smtClean="0"/>
            </a:br>
            <a:r>
              <a:rPr lang="en-US" altLang="zh-CN" sz="2800" b="1" dirty="0" smtClean="0"/>
              <a:t>                     And</a:t>
            </a:r>
            <a:r>
              <a:rPr lang="zh-CN" altLang="en-US" sz="2800" b="1" dirty="0" smtClean="0"/>
              <a:t>型信号量、信号量集</a:t>
            </a:r>
          </a:p>
          <a:p>
            <a:pPr>
              <a:lnSpc>
                <a:spcPct val="120000"/>
              </a:lnSpc>
              <a:spcBef>
                <a:spcPts val="0"/>
              </a:spcBef>
            </a:pPr>
            <a:r>
              <a:rPr lang="zh-CN" altLang="en-US" sz="2800" b="1" dirty="0" smtClean="0">
                <a:solidFill>
                  <a:srgbClr val="FFFF00"/>
                </a:solidFill>
              </a:rPr>
              <a:t>经典的同步/互斥问题</a:t>
            </a:r>
            <a:endParaRPr lang="en-US" altLang="zh-CN" sz="2800" b="1" dirty="0" smtClean="0">
              <a:solidFill>
                <a:srgbClr val="FFFF00"/>
              </a:solidFill>
            </a:endParaRPr>
          </a:p>
          <a:p>
            <a:pPr lvl="1">
              <a:lnSpc>
                <a:spcPct val="120000"/>
              </a:lnSpc>
              <a:spcBef>
                <a:spcPts val="0"/>
              </a:spcBef>
            </a:pPr>
            <a:r>
              <a:rPr lang="zh-CN" altLang="en-US" sz="2800" b="1" dirty="0" smtClean="0"/>
              <a:t>生产者</a:t>
            </a:r>
            <a:r>
              <a:rPr lang="en-US" altLang="zh-CN" sz="2800" b="1" dirty="0" smtClean="0"/>
              <a:t>-</a:t>
            </a:r>
            <a:r>
              <a:rPr lang="zh-CN" altLang="en-US" sz="2800" b="1" dirty="0" smtClean="0"/>
              <a:t>消费者问题</a:t>
            </a:r>
            <a:endParaRPr lang="en-US" altLang="zh-CN" sz="2800" b="1" dirty="0" smtClean="0"/>
          </a:p>
          <a:p>
            <a:pPr lvl="1">
              <a:lnSpc>
                <a:spcPct val="120000"/>
              </a:lnSpc>
              <a:spcBef>
                <a:spcPts val="0"/>
              </a:spcBef>
            </a:pPr>
            <a:r>
              <a:rPr lang="zh-CN" altLang="en-US" sz="2800" b="1" dirty="0" smtClean="0"/>
              <a:t>读者写者问题</a:t>
            </a:r>
            <a:endParaRPr lang="en-US" altLang="zh-CN" sz="2800" b="1" dirty="0" smtClean="0"/>
          </a:p>
          <a:p>
            <a:pPr lvl="1">
              <a:lnSpc>
                <a:spcPct val="120000"/>
              </a:lnSpc>
              <a:spcBef>
                <a:spcPts val="0"/>
              </a:spcBef>
            </a:pPr>
            <a:r>
              <a:rPr lang="zh-CN" altLang="en-US" sz="2800" b="1" dirty="0" smtClean="0"/>
              <a:t>哲学家问题</a:t>
            </a:r>
          </a:p>
          <a:p>
            <a:pPr>
              <a:lnSpc>
                <a:spcPct val="120000"/>
              </a:lnSpc>
              <a:spcBef>
                <a:spcPts val="0"/>
              </a:spcBef>
            </a:pPr>
            <a:endParaRPr lang="en-US" altLang="zh-CN" sz="2800" b="1" dirty="0" smtClean="0"/>
          </a:p>
          <a:p>
            <a:pPr>
              <a:lnSpc>
                <a:spcPct val="120000"/>
              </a:lnSpc>
              <a:spcBef>
                <a:spcPts val="0"/>
              </a:spcBef>
              <a:buNone/>
            </a:pPr>
            <a:endParaRPr lang="en-US" altLang="zh-CN" sz="2800" b="1" dirty="0" smtClean="0"/>
          </a:p>
          <a:p>
            <a:pPr>
              <a:lnSpc>
                <a:spcPct val="120000"/>
              </a:lnSpc>
              <a:spcBef>
                <a:spcPts val="0"/>
              </a:spcBef>
              <a:buNone/>
            </a:pPr>
            <a:endParaRPr lang="zh-CN" altLang="en-US" sz="2800" b="1" dirty="0"/>
          </a:p>
        </p:txBody>
      </p:sp>
    </p:spTree>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mtClean="0"/>
              <a:t>作业</a:t>
            </a:r>
            <a:endParaRPr lang="zh-CN" altLang="en-US" sz="2400" smtClean="0"/>
          </a:p>
        </p:txBody>
      </p:sp>
      <p:sp>
        <p:nvSpPr>
          <p:cNvPr id="80899" name="Rectangle 3"/>
          <p:cNvSpPr>
            <a:spLocks noGrp="1" noChangeArrowheads="1"/>
          </p:cNvSpPr>
          <p:nvPr>
            <p:ph type="body" idx="1"/>
          </p:nvPr>
        </p:nvSpPr>
        <p:spPr>
          <a:xfrm>
            <a:off x="920750" y="1844229"/>
            <a:ext cx="8458200" cy="3168947"/>
          </a:xfrm>
        </p:spPr>
        <p:txBody>
          <a:bodyPr/>
          <a:lstStyle/>
          <a:p>
            <a:pPr>
              <a:lnSpc>
                <a:spcPct val="90000"/>
              </a:lnSpc>
              <a:spcBef>
                <a:spcPts val="600"/>
              </a:spcBef>
              <a:spcAft>
                <a:spcPts val="600"/>
              </a:spcAft>
            </a:pPr>
            <a:r>
              <a:rPr lang="zh-CN" altLang="en-US" sz="2400" b="1" dirty="0" smtClean="0">
                <a:latin typeface="Times New Roman" pitchFamily="18" charset="0"/>
              </a:rPr>
              <a:t>教材</a:t>
            </a:r>
            <a:r>
              <a:rPr lang="en-US" altLang="zh-CN" sz="2400" b="1" dirty="0" err="1" smtClean="0">
                <a:solidFill>
                  <a:srgbClr val="FF66FF"/>
                </a:solidFill>
                <a:latin typeface="Times New Roman" pitchFamily="18" charset="0"/>
              </a:rPr>
              <a:t>P84</a:t>
            </a:r>
            <a:r>
              <a:rPr lang="en-US" altLang="zh-CN" sz="2400" b="1" dirty="0" smtClean="0">
                <a:latin typeface="Times New Roman" pitchFamily="18" charset="0"/>
              </a:rPr>
              <a:t>   </a:t>
            </a:r>
            <a:r>
              <a:rPr lang="zh-CN" altLang="en-US" sz="2400" b="1" dirty="0" smtClean="0">
                <a:latin typeface="Times New Roman" pitchFamily="18" charset="0"/>
              </a:rPr>
              <a:t>第</a:t>
            </a:r>
            <a:r>
              <a:rPr lang="en-US" altLang="zh-CN" sz="2400" b="1" dirty="0" smtClean="0">
                <a:latin typeface="Times New Roman" pitchFamily="18" charset="0"/>
              </a:rPr>
              <a:t>6 </a:t>
            </a:r>
            <a:r>
              <a:rPr lang="zh-CN" altLang="en-US" sz="2400" b="1" dirty="0" smtClean="0">
                <a:latin typeface="Times New Roman" pitchFamily="18" charset="0"/>
              </a:rPr>
              <a:t>、</a:t>
            </a:r>
            <a:r>
              <a:rPr lang="en-US" altLang="zh-CN" sz="2400" b="1" dirty="0" smtClean="0">
                <a:latin typeface="Times New Roman" pitchFamily="18" charset="0"/>
              </a:rPr>
              <a:t> </a:t>
            </a:r>
            <a:r>
              <a:rPr lang="zh-CN" altLang="en-US" sz="2400" b="1" dirty="0" smtClean="0">
                <a:latin typeface="Times New Roman" pitchFamily="18" charset="0"/>
              </a:rPr>
              <a:t>７</a:t>
            </a:r>
            <a:r>
              <a:rPr lang="zh-CN" altLang="en-US" sz="2400" b="1" dirty="0" smtClean="0">
                <a:latin typeface="Times New Roman" pitchFamily="18" charset="0"/>
              </a:rPr>
              <a:t>、</a:t>
            </a:r>
            <a:r>
              <a:rPr lang="en-US" altLang="zh-CN" sz="2400" b="1" dirty="0" smtClean="0">
                <a:latin typeface="Times New Roman" pitchFamily="18" charset="0"/>
              </a:rPr>
              <a:t>11</a:t>
            </a:r>
            <a:r>
              <a:rPr lang="zh-CN" altLang="en-US" sz="2400" b="1" dirty="0" smtClean="0">
                <a:latin typeface="Times New Roman" pitchFamily="18" charset="0"/>
              </a:rPr>
              <a:t>题；</a:t>
            </a:r>
            <a:endParaRPr lang="en-US" altLang="zh-CN" sz="2400" b="1" dirty="0" smtClean="0">
              <a:latin typeface="Times New Roman" pitchFamily="18" charset="0"/>
            </a:endParaRPr>
          </a:p>
          <a:p>
            <a:pPr>
              <a:lnSpc>
                <a:spcPct val="90000"/>
              </a:lnSpc>
              <a:spcBef>
                <a:spcPts val="600"/>
              </a:spcBef>
              <a:spcAft>
                <a:spcPts val="600"/>
              </a:spcAft>
            </a:pPr>
            <a:r>
              <a:rPr lang="zh-CN" altLang="en-US" sz="2400" b="1" dirty="0">
                <a:latin typeface="Times New Roman" pitchFamily="18" charset="0"/>
              </a:rPr>
              <a:t>教材</a:t>
            </a:r>
            <a:r>
              <a:rPr lang="en-US" altLang="zh-CN" sz="2400" b="1" dirty="0" err="1">
                <a:solidFill>
                  <a:srgbClr val="FF66FF"/>
                </a:solidFill>
                <a:latin typeface="Times New Roman" pitchFamily="18" charset="0"/>
              </a:rPr>
              <a:t>P84</a:t>
            </a:r>
            <a:r>
              <a:rPr lang="en-US" altLang="zh-CN" sz="2400" b="1" dirty="0">
                <a:latin typeface="Times New Roman" pitchFamily="18" charset="0"/>
              </a:rPr>
              <a:t>   </a:t>
            </a:r>
            <a:r>
              <a:rPr lang="zh-CN" altLang="en-US" sz="2400" b="1" dirty="0" smtClean="0">
                <a:latin typeface="Times New Roman" pitchFamily="18" charset="0"/>
              </a:rPr>
              <a:t>第</a:t>
            </a:r>
            <a:r>
              <a:rPr lang="en-US" altLang="zh-CN" sz="2400" b="1" dirty="0" smtClean="0">
                <a:latin typeface="Times New Roman" pitchFamily="18" charset="0"/>
              </a:rPr>
              <a:t>2 </a:t>
            </a:r>
            <a:r>
              <a:rPr lang="zh-CN" altLang="en-US" sz="2400" b="1" dirty="0" smtClean="0">
                <a:latin typeface="Times New Roman" pitchFamily="18" charset="0"/>
              </a:rPr>
              <a:t>题，并用记录型信号量来描述该前趋图中的前趋关系；</a:t>
            </a:r>
            <a:endParaRPr lang="zh-CN" altLang="en-US" sz="2400" b="1" dirty="0" smtClean="0">
              <a:latin typeface="Times New Roman" pitchFamily="18" charset="0"/>
            </a:endParaRPr>
          </a:p>
          <a:p>
            <a:pPr>
              <a:lnSpc>
                <a:spcPct val="110000"/>
              </a:lnSpc>
              <a:spcBef>
                <a:spcPts val="600"/>
              </a:spcBef>
              <a:spcAft>
                <a:spcPts val="600"/>
              </a:spcAft>
            </a:pPr>
            <a:r>
              <a:rPr lang="zh-CN" altLang="en-US" sz="2400" b="1" dirty="0" smtClean="0">
                <a:latin typeface="Times New Roman" pitchFamily="18" charset="0"/>
              </a:rPr>
              <a:t>假定有一个信箱可存放 </a:t>
            </a:r>
            <a:r>
              <a:rPr lang="en-US" altLang="zh-CN" sz="2400" b="1" dirty="0" smtClean="0">
                <a:latin typeface="Times New Roman" pitchFamily="18" charset="0"/>
              </a:rPr>
              <a:t>N</a:t>
            </a:r>
            <a:r>
              <a:rPr lang="zh-CN" altLang="en-US" sz="2400" b="1" dirty="0" smtClean="0">
                <a:latin typeface="Times New Roman" pitchFamily="18" charset="0"/>
              </a:rPr>
              <a:t>封信，当信箱不满时发信者可把信件送入信箱；当信箱中有信时收信者可从信箱中取信。用指针</a:t>
            </a:r>
            <a:r>
              <a:rPr lang="en-US" altLang="zh-CN" sz="2400" b="1" dirty="0" smtClean="0">
                <a:latin typeface="Times New Roman" pitchFamily="18" charset="0"/>
              </a:rPr>
              <a:t>R</a:t>
            </a:r>
            <a:r>
              <a:rPr lang="zh-CN" altLang="en-US" sz="2400" b="1" dirty="0" smtClean="0">
                <a:latin typeface="Times New Roman" pitchFamily="18" charset="0"/>
              </a:rPr>
              <a:t>，</a:t>
            </a:r>
            <a:r>
              <a:rPr lang="en-US" altLang="zh-CN" sz="2400" b="1" dirty="0" smtClean="0">
                <a:latin typeface="Times New Roman" pitchFamily="18" charset="0"/>
              </a:rPr>
              <a:t>K</a:t>
            </a:r>
            <a:r>
              <a:rPr lang="zh-CN" altLang="en-US" sz="2400" b="1" dirty="0" smtClean="0">
                <a:latin typeface="Times New Roman" pitchFamily="18" charset="0"/>
              </a:rPr>
              <a:t>分别表示可存信和取信的位置，请用记录型信号量来管理这个信箱，使发信者和收信者能正确工作。</a:t>
            </a:r>
          </a:p>
          <a:p>
            <a:pPr>
              <a:lnSpc>
                <a:spcPct val="120000"/>
              </a:lnSpc>
              <a:spcBef>
                <a:spcPts val="600"/>
              </a:spcBef>
              <a:spcAft>
                <a:spcPts val="600"/>
              </a:spcAft>
            </a:pPr>
            <a:endParaRPr lang="zh-CN" altLang="en-US" sz="2400" b="1" dirty="0" smtClean="0">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kumimoji="1" lang="zh-CN" altLang="en-US" smtClean="0">
                <a:solidFill>
                  <a:schemeClr val="tx1"/>
                </a:solidFill>
                <a:ea typeface="华文彩云" pitchFamily="2" charset="-122"/>
              </a:rPr>
              <a:t>程序的并发执行</a:t>
            </a:r>
          </a:p>
        </p:txBody>
      </p:sp>
      <p:grpSp>
        <p:nvGrpSpPr>
          <p:cNvPr id="3076" name="Group 17"/>
          <p:cNvGrpSpPr>
            <a:grpSpLocks/>
          </p:cNvGrpSpPr>
          <p:nvPr/>
        </p:nvGrpSpPr>
        <p:grpSpPr bwMode="auto">
          <a:xfrm>
            <a:off x="849313" y="2276475"/>
            <a:ext cx="8567737" cy="3455988"/>
            <a:chOff x="535" y="1344"/>
            <a:chExt cx="5397" cy="2177"/>
          </a:xfrm>
        </p:grpSpPr>
        <p:sp>
          <p:nvSpPr>
            <p:cNvPr id="3080" name="Rectangle 14"/>
            <p:cNvSpPr>
              <a:spLocks noChangeArrowheads="1"/>
            </p:cNvSpPr>
            <p:nvPr/>
          </p:nvSpPr>
          <p:spPr bwMode="auto">
            <a:xfrm>
              <a:off x="535" y="1344"/>
              <a:ext cx="5216" cy="217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3074" name="Object 15"/>
            <p:cNvGraphicFramePr>
              <a:graphicFrameLocks noChangeAspect="1"/>
            </p:cNvGraphicFramePr>
            <p:nvPr/>
          </p:nvGraphicFramePr>
          <p:xfrm>
            <a:off x="580" y="1413"/>
            <a:ext cx="5352" cy="1993"/>
          </p:xfrm>
          <a:graphic>
            <a:graphicData uri="http://schemas.openxmlformats.org/presentationml/2006/ole">
              <mc:AlternateContent xmlns:mc="http://schemas.openxmlformats.org/markup-compatibility/2006">
                <mc:Choice xmlns:v="urn:schemas-microsoft-com:vml" Requires="v">
                  <p:oleObj spid="_x0000_s3076" name="VISIO" r:id="rId3" imgW="3756660" imgH="1249680" progId="Visio.Drawing.11">
                    <p:embed/>
                  </p:oleObj>
                </mc:Choice>
                <mc:Fallback>
                  <p:oleObj name="VISIO" r:id="rId3" imgW="3756660" imgH="1249680" progId="Visio.Drawing.11">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 y="1413"/>
                          <a:ext cx="5352" cy="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77" name="Text Box 18"/>
          <p:cNvSpPr txBox="1">
            <a:spLocks noChangeArrowheads="1"/>
          </p:cNvSpPr>
          <p:nvPr/>
        </p:nvSpPr>
        <p:spPr bwMode="auto">
          <a:xfrm>
            <a:off x="3271838" y="5805488"/>
            <a:ext cx="3281362" cy="457200"/>
          </a:xfrm>
          <a:prstGeom prst="rect">
            <a:avLst/>
          </a:prstGeom>
          <a:noFill/>
          <a:ln w="9525">
            <a:noFill/>
            <a:miter lim="800000"/>
            <a:headEnd/>
            <a:tailEnd/>
          </a:ln>
        </p:spPr>
        <p:txBody>
          <a:bodyPr wrap="none">
            <a:spAutoFit/>
          </a:bodyPr>
          <a:lstStyle/>
          <a:p>
            <a:pPr algn="l" eaLnBrk="1" hangingPunct="1"/>
            <a:r>
              <a:rPr kumimoji="1" lang="zh-CN" altLang="en-US" sz="2000" b="1">
                <a:latin typeface="Times New Roman" pitchFamily="18" charset="0"/>
              </a:rPr>
              <a:t>图 </a:t>
            </a:r>
            <a:r>
              <a:rPr kumimoji="1" lang="en-US" altLang="zh-CN" sz="2000" b="1">
                <a:latin typeface="Times New Roman" pitchFamily="18" charset="0"/>
              </a:rPr>
              <a:t>2-3 </a:t>
            </a:r>
            <a:r>
              <a:rPr kumimoji="1" lang="zh-CN" altLang="en-US" sz="2000" b="1">
                <a:latin typeface="Times New Roman" pitchFamily="18" charset="0"/>
              </a:rPr>
              <a:t>并发执行时的前趋图</a:t>
            </a:r>
            <a:r>
              <a:rPr kumimoji="1" lang="zh-CN" altLang="en-US" b="1">
                <a:latin typeface="Times New Roman" pitchFamily="18" charset="0"/>
              </a:rPr>
              <a:t> </a:t>
            </a:r>
          </a:p>
        </p:txBody>
      </p:sp>
      <p:sp>
        <p:nvSpPr>
          <p:cNvPr id="3078" name="Text Box 19"/>
          <p:cNvSpPr txBox="1">
            <a:spLocks noChangeArrowheads="1"/>
          </p:cNvSpPr>
          <p:nvPr/>
        </p:nvSpPr>
        <p:spPr bwMode="auto">
          <a:xfrm>
            <a:off x="992188" y="1700213"/>
            <a:ext cx="8208962" cy="822325"/>
          </a:xfrm>
          <a:prstGeom prst="rect">
            <a:avLst/>
          </a:prstGeom>
          <a:noFill/>
          <a:ln w="9525">
            <a:noFill/>
            <a:miter lim="800000"/>
            <a:headEnd/>
            <a:tailEnd/>
          </a:ln>
        </p:spPr>
        <p:txBody>
          <a:bodyPr>
            <a:spAutoFit/>
          </a:bodyPr>
          <a:lstStyle/>
          <a:p>
            <a:pPr algn="l"/>
            <a:r>
              <a:rPr lang="zh-CN" altLang="en-US" b="1"/>
              <a:t>例子</a:t>
            </a:r>
            <a:r>
              <a:rPr lang="en-US" altLang="zh-CN" b="1"/>
              <a:t>2</a:t>
            </a:r>
            <a:r>
              <a:rPr lang="zh-CN" altLang="en-US" b="1"/>
              <a:t>：输入、计算和打印三个程序段对一批作业进行处理。</a:t>
            </a:r>
          </a:p>
        </p:txBody>
      </p:sp>
      <p:sp>
        <p:nvSpPr>
          <p:cNvPr id="470037" name="Text Box 21"/>
          <p:cNvSpPr txBox="1">
            <a:spLocks noChangeArrowheads="1"/>
          </p:cNvSpPr>
          <p:nvPr/>
        </p:nvSpPr>
        <p:spPr bwMode="auto">
          <a:xfrm>
            <a:off x="180975" y="6237288"/>
            <a:ext cx="9694863" cy="457200"/>
          </a:xfrm>
          <a:prstGeom prst="rect">
            <a:avLst/>
          </a:prstGeom>
          <a:noFill/>
          <a:ln w="9525">
            <a:noFill/>
            <a:miter lim="800000"/>
            <a:headEnd/>
            <a:tailEnd/>
          </a:ln>
        </p:spPr>
        <p:txBody>
          <a:bodyPr wrap="none">
            <a:spAutoFit/>
          </a:bodyPr>
          <a:lstStyle/>
          <a:p>
            <a:r>
              <a:rPr lang="zh-CN" altLang="en-US" b="1">
                <a:solidFill>
                  <a:srgbClr val="FFFF00"/>
                </a:solidFill>
              </a:rPr>
              <a:t>存在的前趋关系：</a:t>
            </a:r>
            <a:r>
              <a:rPr lang="en-US" altLang="zh-CN" b="1">
                <a:solidFill>
                  <a:srgbClr val="FFFF00"/>
                </a:solidFill>
              </a:rPr>
              <a:t>Ii→ Ci</a:t>
            </a:r>
            <a:r>
              <a:rPr lang="zh-CN" altLang="en-US" b="1">
                <a:solidFill>
                  <a:srgbClr val="FFFF00"/>
                </a:solidFill>
              </a:rPr>
              <a:t>， </a:t>
            </a:r>
            <a:r>
              <a:rPr lang="en-US" altLang="zh-CN" b="1">
                <a:solidFill>
                  <a:srgbClr val="FFFF00"/>
                </a:solidFill>
              </a:rPr>
              <a:t>Ci→ Pi</a:t>
            </a:r>
            <a:r>
              <a:rPr lang="zh-CN" altLang="en-US" b="1">
                <a:solidFill>
                  <a:srgbClr val="FFFF00"/>
                </a:solidFill>
              </a:rPr>
              <a:t>， </a:t>
            </a:r>
            <a:r>
              <a:rPr lang="en-US" altLang="zh-CN" b="1">
                <a:solidFill>
                  <a:srgbClr val="FFFF00"/>
                </a:solidFill>
              </a:rPr>
              <a:t>Ii→ Ii+1</a:t>
            </a:r>
            <a:r>
              <a:rPr lang="zh-CN" altLang="en-US" b="1">
                <a:solidFill>
                  <a:srgbClr val="FFFF00"/>
                </a:solidFill>
              </a:rPr>
              <a:t>， </a:t>
            </a:r>
            <a:r>
              <a:rPr lang="en-US" altLang="zh-CN" b="1">
                <a:solidFill>
                  <a:srgbClr val="FFFF00"/>
                </a:solidFill>
              </a:rPr>
              <a:t>Ci→ Ci+1</a:t>
            </a:r>
            <a:r>
              <a:rPr lang="zh-CN" altLang="en-US" b="1">
                <a:solidFill>
                  <a:srgbClr val="FFFF00"/>
                </a:solidFill>
              </a:rPr>
              <a:t>，</a:t>
            </a:r>
            <a:r>
              <a:rPr lang="en-US" altLang="zh-CN" b="1">
                <a:solidFill>
                  <a:srgbClr val="FFFF00"/>
                </a:solidFill>
              </a:rPr>
              <a:t>Pi→ Pi+1</a:t>
            </a:r>
            <a:endParaRPr lang="zh-CN" altLang="en-US" b="1">
              <a:solidFill>
                <a:srgbClr val="FFFF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0037">
                                            <p:txEl>
                                              <p:pRg st="0" end="0"/>
                                            </p:txEl>
                                          </p:spTgt>
                                        </p:tgtEl>
                                        <p:attrNameLst>
                                          <p:attrName>style.visibility</p:attrName>
                                        </p:attrNameLst>
                                      </p:cBhvr>
                                      <p:to>
                                        <p:strVal val="visible"/>
                                      </p:to>
                                    </p:set>
                                    <p:anim calcmode="lin" valueType="num">
                                      <p:cBhvr additive="base">
                                        <p:cTn id="7" dur="500" fill="hold"/>
                                        <p:tgtEl>
                                          <p:spTgt spid="4700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00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mtClean="0"/>
              <a:t>作业</a:t>
            </a:r>
            <a:endParaRPr lang="zh-CN" altLang="en-US" sz="2400" smtClean="0"/>
          </a:p>
        </p:txBody>
      </p:sp>
      <p:sp>
        <p:nvSpPr>
          <p:cNvPr id="80899" name="Rectangle 3"/>
          <p:cNvSpPr>
            <a:spLocks noGrp="1" noChangeArrowheads="1"/>
          </p:cNvSpPr>
          <p:nvPr>
            <p:ph type="body" idx="1"/>
          </p:nvPr>
        </p:nvSpPr>
        <p:spPr>
          <a:xfrm>
            <a:off x="920750" y="1700213"/>
            <a:ext cx="8458200" cy="4679950"/>
          </a:xfrm>
        </p:spPr>
        <p:txBody>
          <a:bodyPr/>
          <a:lstStyle/>
          <a:p>
            <a:pPr>
              <a:lnSpc>
                <a:spcPct val="120000"/>
              </a:lnSpc>
              <a:spcBef>
                <a:spcPct val="10000"/>
              </a:spcBef>
            </a:pPr>
            <a:r>
              <a:rPr lang="zh-CN" altLang="en-US" sz="2400" b="1" dirty="0" smtClean="0">
                <a:latin typeface="Times New Roman" pitchFamily="18" charset="0"/>
              </a:rPr>
              <a:t>不会</a:t>
            </a:r>
            <a:r>
              <a:rPr lang="zh-CN" altLang="en-US" sz="2400" b="1" dirty="0" smtClean="0">
                <a:latin typeface="Times New Roman" pitchFamily="18" charset="0"/>
              </a:rPr>
              <a:t>死锁的哲学家进餐问题有多种解决方法，试用记录型信号量写出下面这种解决方法的算法：</a:t>
            </a:r>
            <a:br>
              <a:rPr lang="zh-CN" altLang="en-US" sz="2400" b="1" dirty="0" smtClean="0">
                <a:latin typeface="Times New Roman" pitchFamily="18" charset="0"/>
              </a:rPr>
            </a:br>
            <a:r>
              <a:rPr lang="zh-CN" altLang="en-US" sz="2400" b="1" dirty="0" smtClean="0">
                <a:latin typeface="Times New Roman" pitchFamily="18" charset="0"/>
              </a:rPr>
              <a:t>       规定奇数号哲学家先拿他左边的筷子，然后再去拿右边的筷子；而偶数号哲学家则相反。按此规定，将是</a:t>
            </a:r>
            <a:r>
              <a:rPr lang="en-US" altLang="zh-CN" sz="2400" b="1" dirty="0" smtClean="0">
                <a:latin typeface="Times New Roman" pitchFamily="18" charset="0"/>
              </a:rPr>
              <a:t>1</a:t>
            </a:r>
            <a:r>
              <a:rPr lang="zh-CN" altLang="en-US" sz="2400" b="1" dirty="0" smtClean="0">
                <a:latin typeface="Times New Roman" pitchFamily="18" charset="0"/>
              </a:rPr>
              <a:t>、 </a:t>
            </a:r>
            <a:r>
              <a:rPr lang="en-US" altLang="zh-CN" sz="2400" b="1" dirty="0" smtClean="0">
                <a:latin typeface="Times New Roman" pitchFamily="18" charset="0"/>
              </a:rPr>
              <a:t>2</a:t>
            </a:r>
            <a:r>
              <a:rPr lang="zh-CN" altLang="en-US" sz="2400" b="1" dirty="0" smtClean="0">
                <a:latin typeface="Times New Roman" pitchFamily="18" charset="0"/>
              </a:rPr>
              <a:t>号哲学家竞争</a:t>
            </a:r>
            <a:r>
              <a:rPr lang="en-US" altLang="zh-CN" sz="2400" b="1" dirty="0" smtClean="0">
                <a:latin typeface="Times New Roman" pitchFamily="18" charset="0"/>
              </a:rPr>
              <a:t>1</a:t>
            </a:r>
            <a:r>
              <a:rPr lang="zh-CN" altLang="en-US" sz="2400" b="1" dirty="0" smtClean="0">
                <a:latin typeface="Times New Roman" pitchFamily="18" charset="0"/>
              </a:rPr>
              <a:t>号筷子；</a:t>
            </a:r>
            <a:r>
              <a:rPr lang="en-US" altLang="zh-CN" sz="2400" b="1" dirty="0" smtClean="0">
                <a:latin typeface="Times New Roman" pitchFamily="18" charset="0"/>
              </a:rPr>
              <a:t>3</a:t>
            </a:r>
            <a:r>
              <a:rPr lang="zh-CN" altLang="en-US" sz="2400" b="1" dirty="0" smtClean="0">
                <a:latin typeface="Times New Roman" pitchFamily="18" charset="0"/>
              </a:rPr>
              <a:t>、</a:t>
            </a:r>
            <a:r>
              <a:rPr lang="en-US" altLang="zh-CN" sz="2400" b="1" dirty="0" smtClean="0">
                <a:latin typeface="Times New Roman" pitchFamily="18" charset="0"/>
              </a:rPr>
              <a:t>4</a:t>
            </a:r>
            <a:r>
              <a:rPr lang="zh-CN" altLang="en-US" sz="2400" b="1" dirty="0" smtClean="0">
                <a:latin typeface="Times New Roman" pitchFamily="18" charset="0"/>
              </a:rPr>
              <a:t>号哲学家竞争</a:t>
            </a:r>
            <a:r>
              <a:rPr lang="en-US" altLang="zh-CN" sz="2400" b="1" dirty="0" smtClean="0">
                <a:latin typeface="Times New Roman" pitchFamily="18" charset="0"/>
              </a:rPr>
              <a:t>3</a:t>
            </a:r>
            <a:r>
              <a:rPr lang="zh-CN" altLang="en-US" sz="2400" b="1" dirty="0" smtClean="0">
                <a:latin typeface="Times New Roman" pitchFamily="18" charset="0"/>
              </a:rPr>
              <a:t>号筷子。即五位哲学家都先竞争奇数号筷子，获得后，再去竞争偶数号筷子，最后总会有一位哲学家能获得两只筷子而进餐。 </a:t>
            </a:r>
          </a:p>
        </p:txBody>
      </p:sp>
    </p:spTree>
    <p:extLst>
      <p:ext uri="{BB962C8B-B14F-4D97-AF65-F5344CB8AC3E}">
        <p14:creationId xmlns:p14="http://schemas.microsoft.com/office/powerpoint/2010/main" val="1353337421"/>
      </p:ext>
    </p:extLst>
  </p:cSld>
  <p:clrMapOvr>
    <a:masterClrMapping/>
  </p:clrMapOvr>
  <p:transition>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mtClean="0"/>
              <a:t>作业（续）</a:t>
            </a:r>
          </a:p>
        </p:txBody>
      </p:sp>
      <p:sp>
        <p:nvSpPr>
          <p:cNvPr id="81923" name="Rectangle 3"/>
          <p:cNvSpPr>
            <a:spLocks noGrp="1" noChangeArrowheads="1"/>
          </p:cNvSpPr>
          <p:nvPr>
            <p:ph type="body" idx="1"/>
          </p:nvPr>
        </p:nvSpPr>
        <p:spPr>
          <a:xfrm>
            <a:off x="704850" y="1773238"/>
            <a:ext cx="9072563" cy="5084762"/>
          </a:xfrm>
        </p:spPr>
        <p:txBody>
          <a:bodyPr/>
          <a:lstStyle/>
          <a:p>
            <a:pPr>
              <a:lnSpc>
                <a:spcPct val="120000"/>
              </a:lnSpc>
              <a:spcBef>
                <a:spcPct val="0"/>
              </a:spcBef>
            </a:pPr>
            <a:r>
              <a:rPr lang="zh-CN" altLang="en-US" sz="2400" b="1" dirty="0" smtClean="0">
                <a:latin typeface="Times New Roman" pitchFamily="18" charset="0"/>
              </a:rPr>
              <a:t>请给出一个写者优先的“读者</a:t>
            </a:r>
            <a:r>
              <a:rPr lang="en-US" altLang="zh-CN" sz="2400" b="1" dirty="0" smtClean="0">
                <a:latin typeface="Times New Roman" pitchFamily="18" charset="0"/>
              </a:rPr>
              <a:t>—</a:t>
            </a:r>
            <a:r>
              <a:rPr lang="zh-CN" altLang="en-US" sz="2400" b="1" dirty="0" smtClean="0">
                <a:latin typeface="Times New Roman" pitchFamily="18" charset="0"/>
              </a:rPr>
              <a:t>写者”问题的算法描述。（这是 “读者</a:t>
            </a:r>
            <a:r>
              <a:rPr lang="en-US" altLang="zh-CN" sz="2400" b="1" dirty="0" smtClean="0">
                <a:latin typeface="Times New Roman" pitchFamily="18" charset="0"/>
              </a:rPr>
              <a:t>—</a:t>
            </a:r>
            <a:r>
              <a:rPr lang="zh-CN" altLang="en-US" sz="2400" b="1" dirty="0" smtClean="0">
                <a:latin typeface="Times New Roman" pitchFamily="18" charset="0"/>
              </a:rPr>
              <a:t>写者”另一种解决方案，即当一个写进程声明想进行写操作时，已在等待的读者以及后续的读者必须等些操作完成之后，才能进行读操作。）</a:t>
            </a:r>
            <a:endParaRPr lang="en-US" altLang="zh-CN" sz="2400" b="1" dirty="0" smtClean="0">
              <a:latin typeface="Times New Roman" pitchFamily="18" charset="0"/>
            </a:endParaRPr>
          </a:p>
          <a:p>
            <a:pPr>
              <a:lnSpc>
                <a:spcPct val="120000"/>
              </a:lnSpc>
              <a:spcBef>
                <a:spcPct val="0"/>
              </a:spcBef>
              <a:buFont typeface="Wingdings" pitchFamily="2" charset="2"/>
              <a:buNone/>
            </a:pPr>
            <a:endParaRPr lang="zh-CN" altLang="en-US" sz="2400" b="1" dirty="0" smtClean="0">
              <a:latin typeface="Times New Roman" pitchFamily="18" charset="0"/>
            </a:endParaRPr>
          </a:p>
          <a:p>
            <a:pPr>
              <a:lnSpc>
                <a:spcPct val="120000"/>
              </a:lnSpc>
              <a:spcBef>
                <a:spcPct val="0"/>
              </a:spcBef>
              <a:buFont typeface="Wingdings" pitchFamily="2" charset="2"/>
              <a:buNone/>
            </a:pPr>
            <a:r>
              <a:rPr lang="zh-CN" altLang="en-US" sz="2400" b="1" dirty="0" smtClean="0">
                <a:solidFill>
                  <a:srgbClr val="FFFF00"/>
                </a:solidFill>
                <a:latin typeface="Times New Roman" pitchFamily="18" charset="0"/>
              </a:rPr>
              <a:t>提示</a:t>
            </a:r>
            <a:r>
              <a:rPr lang="zh-CN" altLang="en-US" sz="2400" b="1" dirty="0" smtClean="0">
                <a:solidFill>
                  <a:srgbClr val="00FFFF"/>
                </a:solidFill>
                <a:latin typeface="Times New Roman" pitchFamily="18" charset="0"/>
              </a:rPr>
              <a:t>：可在原来的读优先算法的基础上增加：</a:t>
            </a:r>
          </a:p>
          <a:p>
            <a:pPr>
              <a:lnSpc>
                <a:spcPct val="120000"/>
              </a:lnSpc>
              <a:spcBef>
                <a:spcPct val="0"/>
              </a:spcBef>
              <a:buFont typeface="Wingdings" pitchFamily="2" charset="2"/>
              <a:buNone/>
            </a:pPr>
            <a:r>
              <a:rPr lang="zh-CN" altLang="en-US" sz="2400" b="1" dirty="0" smtClean="0">
                <a:solidFill>
                  <a:srgbClr val="00FFFF"/>
                </a:solidFill>
                <a:latin typeface="Times New Roman" pitchFamily="18" charset="0"/>
              </a:rPr>
              <a:t>（</a:t>
            </a:r>
            <a:r>
              <a:rPr lang="en-US" altLang="zh-CN" sz="2400" b="1" dirty="0" smtClean="0">
                <a:solidFill>
                  <a:srgbClr val="00FFFF"/>
                </a:solidFill>
                <a:latin typeface="Times New Roman" pitchFamily="18" charset="0"/>
              </a:rPr>
              <a:t>1</a:t>
            </a:r>
            <a:r>
              <a:rPr lang="zh-CN" altLang="en-US" sz="2400" b="1" dirty="0" smtClean="0">
                <a:solidFill>
                  <a:srgbClr val="00FFFF"/>
                </a:solidFill>
                <a:latin typeface="Times New Roman" pitchFamily="18" charset="0"/>
              </a:rPr>
              <a:t>）一初值为</a:t>
            </a:r>
            <a:r>
              <a:rPr lang="en-US" altLang="zh-CN" sz="2400" b="1" dirty="0" smtClean="0">
                <a:solidFill>
                  <a:srgbClr val="00FFFF"/>
                </a:solidFill>
                <a:latin typeface="Times New Roman" pitchFamily="18" charset="0"/>
              </a:rPr>
              <a:t>1</a:t>
            </a:r>
            <a:r>
              <a:rPr lang="zh-CN" altLang="en-US" sz="2400" b="1" dirty="0" smtClean="0">
                <a:solidFill>
                  <a:srgbClr val="00FFFF"/>
                </a:solidFill>
                <a:latin typeface="Times New Roman" pitchFamily="18" charset="0"/>
              </a:rPr>
              <a:t>的信号量</a:t>
            </a:r>
            <a:r>
              <a:rPr lang="en-US" altLang="zh-CN" sz="2400" b="1" dirty="0" smtClean="0">
                <a:solidFill>
                  <a:srgbClr val="00FFFF"/>
                </a:solidFill>
                <a:latin typeface="Times New Roman" pitchFamily="18" charset="0"/>
              </a:rPr>
              <a:t>S</a:t>
            </a:r>
            <a:r>
              <a:rPr lang="zh-CN" altLang="en-US" sz="2400" b="1" dirty="0" smtClean="0">
                <a:solidFill>
                  <a:srgbClr val="00FFFF"/>
                </a:solidFill>
                <a:latin typeface="Times New Roman" pitchFamily="18" charset="0"/>
              </a:rPr>
              <a:t>，使得当至少有一个写者准备访问共享对象时，它可使后续的读者进程等待写完成；</a:t>
            </a:r>
          </a:p>
          <a:p>
            <a:pPr>
              <a:lnSpc>
                <a:spcPct val="120000"/>
              </a:lnSpc>
              <a:spcBef>
                <a:spcPct val="0"/>
              </a:spcBef>
              <a:buFont typeface="Wingdings" pitchFamily="2" charset="2"/>
              <a:buNone/>
            </a:pPr>
            <a:r>
              <a:rPr lang="zh-CN" altLang="en-US" sz="2400" b="1" dirty="0" smtClean="0">
                <a:solidFill>
                  <a:srgbClr val="00FFFF"/>
                </a:solidFill>
                <a:latin typeface="Times New Roman" pitchFamily="18" charset="0"/>
              </a:rPr>
              <a:t>（</a:t>
            </a:r>
            <a:r>
              <a:rPr lang="en-US" altLang="zh-CN" sz="2400" b="1" dirty="0" smtClean="0">
                <a:solidFill>
                  <a:srgbClr val="00FFFF"/>
                </a:solidFill>
                <a:latin typeface="Times New Roman" pitchFamily="18" charset="0"/>
              </a:rPr>
              <a:t>2</a:t>
            </a:r>
            <a:r>
              <a:rPr lang="zh-CN" altLang="en-US" sz="2400" b="1" dirty="0" smtClean="0">
                <a:solidFill>
                  <a:srgbClr val="00FFFF"/>
                </a:solidFill>
                <a:latin typeface="Times New Roman" pitchFamily="18" charset="0"/>
              </a:rPr>
              <a:t>）一初值为</a:t>
            </a:r>
            <a:r>
              <a:rPr lang="en-US" altLang="zh-CN" sz="2400" b="1" dirty="0" smtClean="0">
                <a:solidFill>
                  <a:srgbClr val="00FFFF"/>
                </a:solidFill>
                <a:latin typeface="Times New Roman" pitchFamily="18" charset="0"/>
              </a:rPr>
              <a:t>0</a:t>
            </a:r>
            <a:r>
              <a:rPr lang="zh-CN" altLang="en-US" sz="2400" b="1" dirty="0" smtClean="0">
                <a:solidFill>
                  <a:srgbClr val="00FFFF"/>
                </a:solidFill>
                <a:latin typeface="Times New Roman" pitchFamily="18" charset="0"/>
              </a:rPr>
              <a:t>的整型变量</a:t>
            </a:r>
            <a:r>
              <a:rPr lang="en-US" altLang="zh-CN" sz="2400" b="1" dirty="0" err="1" smtClean="0">
                <a:solidFill>
                  <a:srgbClr val="00FFFF"/>
                </a:solidFill>
                <a:latin typeface="Times New Roman" pitchFamily="18" charset="0"/>
              </a:rPr>
              <a:t>writecount</a:t>
            </a:r>
            <a:r>
              <a:rPr lang="zh-CN" altLang="en-US" sz="2400" b="1" dirty="0" smtClean="0">
                <a:solidFill>
                  <a:srgbClr val="00FFFF"/>
                </a:solidFill>
                <a:latin typeface="Times New Roman" pitchFamily="18" charset="0"/>
              </a:rPr>
              <a:t>，用来对写者进行计数；</a:t>
            </a:r>
          </a:p>
          <a:p>
            <a:pPr>
              <a:lnSpc>
                <a:spcPct val="120000"/>
              </a:lnSpc>
              <a:spcBef>
                <a:spcPct val="0"/>
              </a:spcBef>
              <a:buFont typeface="Wingdings" pitchFamily="2" charset="2"/>
              <a:buNone/>
            </a:pPr>
            <a:r>
              <a:rPr lang="zh-CN" altLang="en-US" sz="2400" b="1" dirty="0" smtClean="0">
                <a:solidFill>
                  <a:srgbClr val="00FFFF"/>
                </a:solidFill>
                <a:latin typeface="Times New Roman" pitchFamily="18" charset="0"/>
              </a:rPr>
              <a:t>（</a:t>
            </a:r>
            <a:r>
              <a:rPr lang="en-US" altLang="zh-CN" sz="2400" b="1" dirty="0" smtClean="0">
                <a:solidFill>
                  <a:srgbClr val="00FFFF"/>
                </a:solidFill>
                <a:latin typeface="Times New Roman" pitchFamily="18" charset="0"/>
              </a:rPr>
              <a:t>3</a:t>
            </a:r>
            <a:r>
              <a:rPr lang="zh-CN" altLang="en-US" sz="2400" b="1" dirty="0" smtClean="0">
                <a:solidFill>
                  <a:srgbClr val="00FFFF"/>
                </a:solidFill>
                <a:latin typeface="Times New Roman" pitchFamily="18" charset="0"/>
              </a:rPr>
              <a:t>）一初值为</a:t>
            </a:r>
            <a:r>
              <a:rPr lang="en-US" altLang="zh-CN" sz="2400" b="1" dirty="0" smtClean="0">
                <a:solidFill>
                  <a:srgbClr val="00FFFF"/>
                </a:solidFill>
                <a:latin typeface="Times New Roman" pitchFamily="18" charset="0"/>
              </a:rPr>
              <a:t>1</a:t>
            </a:r>
            <a:r>
              <a:rPr lang="zh-CN" altLang="en-US" sz="2400" b="1" dirty="0" smtClean="0">
                <a:solidFill>
                  <a:srgbClr val="00FFFF"/>
                </a:solidFill>
                <a:latin typeface="Times New Roman" pitchFamily="18" charset="0"/>
              </a:rPr>
              <a:t>的互斥信号量</a:t>
            </a:r>
            <a:r>
              <a:rPr lang="en-US" altLang="zh-CN" sz="2400" b="1" dirty="0" err="1" smtClean="0">
                <a:solidFill>
                  <a:srgbClr val="00FFFF"/>
                </a:solidFill>
                <a:latin typeface="Times New Roman" pitchFamily="18" charset="0"/>
              </a:rPr>
              <a:t>wcMutex</a:t>
            </a:r>
            <a:r>
              <a:rPr lang="zh-CN" altLang="en-US" sz="2400" b="1" dirty="0" smtClean="0">
                <a:solidFill>
                  <a:srgbClr val="00FFFF"/>
                </a:solidFill>
                <a:latin typeface="Times New Roman" pitchFamily="18" charset="0"/>
              </a:rPr>
              <a:t>，用来实现多个写者对</a:t>
            </a:r>
            <a:r>
              <a:rPr lang="en-US" altLang="zh-CN" sz="2400" b="1" dirty="0" err="1" smtClean="0">
                <a:solidFill>
                  <a:srgbClr val="00FFFF"/>
                </a:solidFill>
                <a:latin typeface="Times New Roman" pitchFamily="18" charset="0"/>
              </a:rPr>
              <a:t>writecount</a:t>
            </a:r>
            <a:r>
              <a:rPr lang="zh-CN" altLang="en-US" sz="2400" b="1" dirty="0" smtClean="0">
                <a:solidFill>
                  <a:srgbClr val="00FFFF"/>
                </a:solidFill>
                <a:latin typeface="Times New Roman" pitchFamily="18" charset="0"/>
              </a:rPr>
              <a:t>进行互斥访问。</a:t>
            </a:r>
          </a:p>
        </p:txBody>
      </p:sp>
    </p:spTree>
  </p:cSld>
  <p:clrMapOvr>
    <a:masterClrMapping/>
  </p:clrMapOvr>
  <p:transition>
    <p:rand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0"/>
            <a:ext cx="8420100" cy="1143000"/>
          </a:xfrm>
        </p:spPr>
        <p:txBody>
          <a:bodyPr/>
          <a:lstStyle/>
          <a:p>
            <a:r>
              <a:rPr lang="zh-CN" altLang="en-US" u="sng" smtClean="0">
                <a:solidFill>
                  <a:srgbClr val="0000FF"/>
                </a:solidFill>
                <a:ea typeface="华文彩云" pitchFamily="2" charset="-122"/>
                <a:hlinkClick r:id="rId3" action="ppaction://hlinksldjump"/>
              </a:rPr>
              <a:t>管程</a:t>
            </a:r>
          </a:p>
        </p:txBody>
      </p:sp>
      <p:sp>
        <p:nvSpPr>
          <p:cNvPr id="82947" name="Rectangle 3"/>
          <p:cNvSpPr>
            <a:spLocks noGrp="1" noChangeArrowheads="1"/>
          </p:cNvSpPr>
          <p:nvPr>
            <p:ph type="body" idx="1"/>
          </p:nvPr>
        </p:nvSpPr>
        <p:spPr>
          <a:xfrm>
            <a:off x="200025" y="1150938"/>
            <a:ext cx="9505950" cy="3384550"/>
          </a:xfrm>
        </p:spPr>
        <p:txBody>
          <a:bodyPr>
            <a:spAutoFit/>
          </a:bodyPr>
          <a:lstStyle/>
          <a:p>
            <a:pPr marL="95250" indent="0">
              <a:buFont typeface="Wingdings" pitchFamily="2" charset="2"/>
              <a:buNone/>
            </a:pPr>
            <a:r>
              <a:rPr lang="zh-CN" altLang="en-US" b="1" dirty="0" smtClean="0">
                <a:latin typeface="Times New Roman" pitchFamily="18" charset="0"/>
              </a:rPr>
              <a:t>	把分散的各同类临界区集中起来。并为每个可共享资源设立一个专门的机构来统一管理各进程对该资源的访问，这个专门机构称为管程</a:t>
            </a:r>
            <a:r>
              <a:rPr lang="zh-CN" altLang="en-US" b="1" dirty="0" smtClean="0">
                <a:solidFill>
                  <a:srgbClr val="00FFFF"/>
                </a:solidFill>
                <a:latin typeface="Times New Roman" pitchFamily="18" charset="0"/>
              </a:rPr>
              <a:t>（ </a:t>
            </a:r>
            <a:r>
              <a:rPr lang="en-US" altLang="zh-CN" sz="2400" b="1" dirty="0" smtClean="0">
                <a:solidFill>
                  <a:srgbClr val="00FFFF"/>
                </a:solidFill>
                <a:latin typeface="Times New Roman" pitchFamily="18" charset="0"/>
              </a:rPr>
              <a:t>Hansen</a:t>
            </a:r>
            <a:r>
              <a:rPr lang="zh-CN" altLang="en-US" sz="2400" b="1" dirty="0" smtClean="0">
                <a:solidFill>
                  <a:srgbClr val="00FFFF"/>
                </a:solidFill>
                <a:latin typeface="Times New Roman" pitchFamily="18" charset="0"/>
              </a:rPr>
              <a:t>在并发</a:t>
            </a:r>
            <a:r>
              <a:rPr lang="en-US" altLang="zh-CN" sz="2400" b="1" dirty="0" smtClean="0">
                <a:solidFill>
                  <a:srgbClr val="00FFFF"/>
                </a:solidFill>
                <a:latin typeface="Times New Roman" pitchFamily="18" charset="0"/>
              </a:rPr>
              <a:t>PASCAL</a:t>
            </a:r>
            <a:r>
              <a:rPr lang="zh-CN" altLang="en-US" sz="2400" b="1" dirty="0" smtClean="0">
                <a:solidFill>
                  <a:srgbClr val="00FFFF"/>
                </a:solidFill>
                <a:latin typeface="Times New Roman" pitchFamily="18" charset="0"/>
              </a:rPr>
              <a:t>语言中首先引入了管程，将它作为语言中的一个并发数据结构类型。</a:t>
            </a:r>
            <a:r>
              <a:rPr lang="en-US" altLang="zh-CN" b="1" dirty="0" smtClean="0">
                <a:solidFill>
                  <a:srgbClr val="00FFFF"/>
                </a:solidFill>
                <a:latin typeface="Times New Roman" pitchFamily="18" charset="0"/>
              </a:rPr>
              <a:t> </a:t>
            </a:r>
            <a:r>
              <a:rPr lang="zh-CN" altLang="en-US" b="1" dirty="0" smtClean="0">
                <a:solidFill>
                  <a:srgbClr val="00FFFF"/>
                </a:solidFill>
                <a:latin typeface="Times New Roman" pitchFamily="18" charset="0"/>
              </a:rPr>
              <a:t>）</a:t>
            </a:r>
            <a:r>
              <a:rPr lang="zh-CN" altLang="en-US" b="1" dirty="0" smtClean="0">
                <a:latin typeface="Times New Roman" pitchFamily="18" charset="0"/>
              </a:rPr>
              <a:t>。</a:t>
            </a:r>
            <a:r>
              <a:rPr lang="zh-CN" altLang="en-US" b="1" dirty="0" smtClean="0">
                <a:latin typeface="Times New Roman" pitchFamily="18" charset="0"/>
                <a:hlinkClick r:id="rId4" action="ppaction://hlinksldjump"/>
              </a:rPr>
              <a:t>管程的定义</a:t>
            </a:r>
            <a:r>
              <a:rPr lang="zh-CN" altLang="en-US" b="1" dirty="0" smtClean="0">
                <a:latin typeface="Times New Roman" pitchFamily="18" charset="0"/>
              </a:rPr>
              <a:t>如下。</a:t>
            </a:r>
            <a:r>
              <a:rPr lang="en-US" altLang="zh-CN" b="1" dirty="0" smtClean="0">
                <a:latin typeface="Times New Roman" pitchFamily="18" charset="0"/>
              </a:rPr>
              <a:t>		</a:t>
            </a:r>
          </a:p>
          <a:p>
            <a:pPr marL="95250" indent="0" algn="just">
              <a:buFont typeface="Wingdings" pitchFamily="2" charset="2"/>
              <a:buNone/>
            </a:pPr>
            <a:r>
              <a:rPr lang="zh-CN" altLang="en-US" b="1" dirty="0" smtClean="0">
                <a:latin typeface="Times New Roman" pitchFamily="18" charset="0"/>
              </a:rPr>
              <a:t>	为了实现对临界资源的互斥访问，管程每次只允许一个进程进入其内，这是由编译系统保证的。</a:t>
            </a:r>
          </a:p>
        </p:txBody>
      </p:sp>
      <p:grpSp>
        <p:nvGrpSpPr>
          <p:cNvPr id="82948" name="Group 4"/>
          <p:cNvGrpSpPr>
            <a:grpSpLocks/>
          </p:cNvGrpSpPr>
          <p:nvPr/>
        </p:nvGrpSpPr>
        <p:grpSpPr bwMode="auto">
          <a:xfrm>
            <a:off x="1568450" y="4832350"/>
            <a:ext cx="6629400" cy="1981200"/>
            <a:chOff x="988" y="2832"/>
            <a:chExt cx="4176" cy="1248"/>
          </a:xfrm>
        </p:grpSpPr>
        <p:sp>
          <p:nvSpPr>
            <p:cNvPr id="82950" name="Rectangle 5"/>
            <p:cNvSpPr>
              <a:spLocks noChangeArrowheads="1"/>
            </p:cNvSpPr>
            <p:nvPr/>
          </p:nvSpPr>
          <p:spPr bwMode="auto">
            <a:xfrm>
              <a:off x="4012" y="2976"/>
              <a:ext cx="1152" cy="1104"/>
            </a:xfrm>
            <a:prstGeom prst="rect">
              <a:avLst/>
            </a:prstGeom>
            <a:noFill/>
            <a:ln w="9525">
              <a:solidFill>
                <a:schemeClr val="tx1"/>
              </a:solidFill>
              <a:miter lim="800000"/>
              <a:headEnd/>
              <a:tailEnd/>
            </a:ln>
          </p:spPr>
          <p:txBody>
            <a:bodyPr wrap="none" lIns="54000" tIns="108000" rIns="0" bIns="0"/>
            <a:lstStyle/>
            <a:p>
              <a:pPr algn="l">
                <a:lnSpc>
                  <a:spcPct val="50000"/>
                </a:lnSpc>
              </a:pPr>
              <a:r>
                <a:rPr lang="en-US" altLang="zh-CN" b="1"/>
                <a:t>Monitor M</a:t>
              </a:r>
            </a:p>
            <a:p>
              <a:pPr algn="l">
                <a:lnSpc>
                  <a:spcPct val="50000"/>
                </a:lnSpc>
              </a:pPr>
              <a:r>
                <a:rPr lang="en-US" altLang="zh-CN">
                  <a:cs typeface="Arial" charset="0"/>
                </a:rPr>
                <a:t>…</a:t>
              </a:r>
            </a:p>
            <a:p>
              <a:pPr algn="l">
                <a:lnSpc>
                  <a:spcPct val="50000"/>
                </a:lnSpc>
              </a:pPr>
              <a:endParaRPr lang="en-US" altLang="zh-CN">
                <a:cs typeface="Arial" charset="0"/>
              </a:endParaRPr>
            </a:p>
            <a:p>
              <a:pPr algn="l">
                <a:lnSpc>
                  <a:spcPct val="50000"/>
                </a:lnSpc>
              </a:pPr>
              <a:r>
                <a:rPr lang="en-US" altLang="zh-CN">
                  <a:cs typeface="Arial" charset="0"/>
                </a:rPr>
                <a:t>Entry1</a:t>
              </a:r>
            </a:p>
            <a:p>
              <a:pPr algn="l">
                <a:lnSpc>
                  <a:spcPct val="50000"/>
                </a:lnSpc>
              </a:pPr>
              <a:r>
                <a:rPr lang="en-US" altLang="zh-CN">
                  <a:cs typeface="Arial" charset="0"/>
                </a:rPr>
                <a:t>…</a:t>
              </a:r>
            </a:p>
            <a:p>
              <a:pPr algn="l">
                <a:lnSpc>
                  <a:spcPct val="50000"/>
                </a:lnSpc>
              </a:pPr>
              <a:endParaRPr lang="en-US" altLang="zh-CN">
                <a:cs typeface="Arial" charset="0"/>
              </a:endParaRPr>
            </a:p>
            <a:p>
              <a:pPr algn="l">
                <a:lnSpc>
                  <a:spcPct val="50000"/>
                </a:lnSpc>
              </a:pPr>
              <a:r>
                <a:rPr lang="en-US" altLang="zh-CN">
                  <a:cs typeface="Arial" charset="0"/>
                </a:rPr>
                <a:t>Entry2</a:t>
              </a:r>
            </a:p>
            <a:p>
              <a:pPr algn="l">
                <a:lnSpc>
                  <a:spcPct val="50000"/>
                </a:lnSpc>
              </a:pPr>
              <a:r>
                <a:rPr lang="en-US" altLang="zh-CN">
                  <a:cs typeface="Arial" charset="0"/>
                </a:rPr>
                <a:t>…</a:t>
              </a:r>
              <a:endParaRPr lang="en-US" altLang="zh-CN"/>
            </a:p>
            <a:p>
              <a:pPr algn="l">
                <a:lnSpc>
                  <a:spcPct val="50000"/>
                </a:lnSpc>
              </a:pPr>
              <a:endParaRPr lang="en-US" altLang="zh-CN"/>
            </a:p>
          </p:txBody>
        </p:sp>
        <p:grpSp>
          <p:nvGrpSpPr>
            <p:cNvPr id="82951" name="Group 6"/>
            <p:cNvGrpSpPr>
              <a:grpSpLocks/>
            </p:cNvGrpSpPr>
            <p:nvPr/>
          </p:nvGrpSpPr>
          <p:grpSpPr bwMode="auto">
            <a:xfrm>
              <a:off x="988" y="2832"/>
              <a:ext cx="2592" cy="1152"/>
              <a:chOff x="1104" y="2832"/>
              <a:chExt cx="2592" cy="1152"/>
            </a:xfrm>
          </p:grpSpPr>
          <p:sp>
            <p:nvSpPr>
              <p:cNvPr id="82952" name="Rectangle 7"/>
              <p:cNvSpPr>
                <a:spLocks noChangeArrowheads="1"/>
              </p:cNvSpPr>
              <p:nvPr/>
            </p:nvSpPr>
            <p:spPr bwMode="auto">
              <a:xfrm>
                <a:off x="1104" y="2832"/>
                <a:ext cx="1344" cy="1152"/>
              </a:xfrm>
              <a:prstGeom prst="rect">
                <a:avLst/>
              </a:prstGeom>
              <a:noFill/>
              <a:ln w="9525">
                <a:solidFill>
                  <a:schemeClr val="tx1"/>
                </a:solidFill>
                <a:miter lim="800000"/>
                <a:headEnd/>
                <a:tailEnd/>
              </a:ln>
            </p:spPr>
            <p:txBody>
              <a:bodyPr wrap="none" anchor="ctr"/>
              <a:lstStyle/>
              <a:p>
                <a:r>
                  <a:rPr lang="zh-CN" altLang="en-US" b="1"/>
                  <a:t>主控程序</a:t>
                </a:r>
              </a:p>
              <a:p>
                <a:pPr>
                  <a:lnSpc>
                    <a:spcPct val="50000"/>
                  </a:lnSpc>
                </a:pPr>
                <a:r>
                  <a:rPr lang="en-US" altLang="zh-CN">
                    <a:cs typeface="Arial" charset="0"/>
                  </a:rPr>
                  <a:t>…</a:t>
                </a:r>
                <a:endParaRPr lang="zh-CN" altLang="en-US" b="1"/>
              </a:p>
              <a:p>
                <a:r>
                  <a:rPr lang="en-US" altLang="zh-CN"/>
                  <a:t>M. </a:t>
                </a:r>
                <a:r>
                  <a:rPr lang="en-US" altLang="zh-CN">
                    <a:cs typeface="Arial" charset="0"/>
                  </a:rPr>
                  <a:t>Entry1</a:t>
                </a:r>
              </a:p>
              <a:p>
                <a:pPr>
                  <a:lnSpc>
                    <a:spcPct val="50000"/>
                  </a:lnSpc>
                </a:pPr>
                <a:r>
                  <a:rPr lang="en-US" altLang="zh-CN">
                    <a:cs typeface="Arial" charset="0"/>
                  </a:rPr>
                  <a:t>…</a:t>
                </a:r>
              </a:p>
              <a:p>
                <a:r>
                  <a:rPr lang="en-US" altLang="zh-CN"/>
                  <a:t>M. </a:t>
                </a:r>
                <a:r>
                  <a:rPr lang="en-US" altLang="zh-CN">
                    <a:cs typeface="Arial" charset="0"/>
                  </a:rPr>
                  <a:t>Entry2</a:t>
                </a:r>
              </a:p>
              <a:p>
                <a:pPr>
                  <a:lnSpc>
                    <a:spcPct val="50000"/>
                  </a:lnSpc>
                </a:pPr>
                <a:r>
                  <a:rPr lang="en-US" altLang="zh-CN">
                    <a:cs typeface="Arial" charset="0"/>
                  </a:rPr>
                  <a:t>…</a:t>
                </a:r>
                <a:endParaRPr lang="zh-CN" altLang="en-US">
                  <a:cs typeface="Arial" charset="0"/>
                </a:endParaRPr>
              </a:p>
            </p:txBody>
          </p:sp>
          <p:sp>
            <p:nvSpPr>
              <p:cNvPr id="82953" name="AutoShape 8"/>
              <p:cNvSpPr>
                <a:spLocks/>
              </p:cNvSpPr>
              <p:nvPr/>
            </p:nvSpPr>
            <p:spPr bwMode="auto">
              <a:xfrm>
                <a:off x="2592" y="3024"/>
                <a:ext cx="1104" cy="204"/>
              </a:xfrm>
              <a:prstGeom prst="callout1">
                <a:avLst>
                  <a:gd name="adj1" fmla="val 123528"/>
                  <a:gd name="adj2" fmla="val 93477"/>
                  <a:gd name="adj3" fmla="val 123528"/>
                  <a:gd name="adj4" fmla="val -61958"/>
                </a:avLst>
              </a:prstGeom>
              <a:noFill/>
              <a:ln w="9525">
                <a:solidFill>
                  <a:schemeClr val="tx1"/>
                </a:solidFill>
                <a:miter lim="800000"/>
                <a:headEnd/>
                <a:tailEnd/>
              </a:ln>
            </p:spPr>
            <p:txBody>
              <a:bodyPr/>
              <a:lstStyle/>
              <a:p>
                <a:r>
                  <a:rPr lang="en-US" altLang="zh-CN" b="1">
                    <a:solidFill>
                      <a:srgbClr val="FFFF00"/>
                    </a:solidFill>
                  </a:rPr>
                  <a:t>P(mutext)</a:t>
                </a:r>
              </a:p>
            </p:txBody>
          </p:sp>
          <p:sp>
            <p:nvSpPr>
              <p:cNvPr id="82954" name="AutoShape 9"/>
              <p:cNvSpPr>
                <a:spLocks/>
              </p:cNvSpPr>
              <p:nvPr/>
            </p:nvSpPr>
            <p:spPr bwMode="auto">
              <a:xfrm>
                <a:off x="2592" y="3264"/>
                <a:ext cx="1104" cy="180"/>
              </a:xfrm>
              <a:prstGeom prst="callout1">
                <a:avLst>
                  <a:gd name="adj1" fmla="val 126667"/>
                  <a:gd name="adj2" fmla="val 93477"/>
                  <a:gd name="adj3" fmla="val 126667"/>
                  <a:gd name="adj4" fmla="val -61958"/>
                </a:avLst>
              </a:prstGeom>
              <a:noFill/>
              <a:ln w="9525">
                <a:solidFill>
                  <a:schemeClr val="tx1"/>
                </a:solidFill>
                <a:miter lim="800000"/>
                <a:headEnd/>
                <a:tailEnd/>
              </a:ln>
            </p:spPr>
            <p:txBody>
              <a:bodyPr/>
              <a:lstStyle/>
              <a:p>
                <a:r>
                  <a:rPr lang="en-US" altLang="zh-CN" b="1">
                    <a:solidFill>
                      <a:srgbClr val="FF99FF"/>
                    </a:solidFill>
                  </a:rPr>
                  <a:t>V(mutext)</a:t>
                </a:r>
              </a:p>
            </p:txBody>
          </p:sp>
        </p:grpSp>
      </p:grpSp>
      <p:sp>
        <p:nvSpPr>
          <p:cNvPr id="82949" name="AutoShape 10"/>
          <p:cNvSpPr>
            <a:spLocks noChangeArrowheads="1"/>
          </p:cNvSpPr>
          <p:nvPr/>
        </p:nvSpPr>
        <p:spPr bwMode="auto">
          <a:xfrm>
            <a:off x="6465888" y="188913"/>
            <a:ext cx="1295400" cy="647700"/>
          </a:xfrm>
          <a:prstGeom prst="wedgeRoundRectCallout">
            <a:avLst>
              <a:gd name="adj1" fmla="val -141546"/>
              <a:gd name="adj2" fmla="val -8333"/>
              <a:gd name="adj3" fmla="val 16667"/>
            </a:avLst>
          </a:prstGeom>
          <a:solidFill>
            <a:schemeClr val="tx1"/>
          </a:solidFill>
          <a:ln w="9525">
            <a:noFill/>
            <a:miter lim="800000"/>
            <a:headEnd/>
            <a:tailEnd/>
          </a:ln>
        </p:spPr>
        <p:txBody>
          <a:bodyPr/>
          <a:lstStyle/>
          <a:p>
            <a:r>
              <a:rPr lang="zh-CN" altLang="en-US" sz="3200" b="1">
                <a:solidFill>
                  <a:schemeClr val="accent2"/>
                </a:solidFill>
              </a:rPr>
              <a:t>选学</a:t>
            </a:r>
          </a:p>
        </p:txBody>
      </p:sp>
    </p:spTree>
  </p:cSld>
  <p:clrMapOvr>
    <a:masterClrMapping/>
  </p:clrMapOvr>
  <p:transition>
    <p:rand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smtClean="0">
                <a:ea typeface="华文彩云" pitchFamily="2" charset="-122"/>
              </a:rPr>
              <a:t>管程定义</a:t>
            </a:r>
            <a:endParaRPr lang="en-US" altLang="zh-CN" smtClean="0">
              <a:ea typeface="华文彩云" pitchFamily="2" charset="-122"/>
            </a:endParaRPr>
          </a:p>
        </p:txBody>
      </p:sp>
      <p:sp>
        <p:nvSpPr>
          <p:cNvPr id="83971" name="Rectangle 3"/>
          <p:cNvSpPr>
            <a:spLocks noChangeArrowheads="1"/>
          </p:cNvSpPr>
          <p:nvPr/>
        </p:nvSpPr>
        <p:spPr bwMode="auto">
          <a:xfrm>
            <a:off x="3584575" y="1773238"/>
            <a:ext cx="6624638" cy="5216525"/>
          </a:xfrm>
          <a:prstGeom prst="rect">
            <a:avLst/>
          </a:prstGeom>
          <a:noFill/>
          <a:ln w="9525">
            <a:noFill/>
            <a:miter lim="800000"/>
            <a:headEnd/>
            <a:tailEnd/>
          </a:ln>
        </p:spPr>
        <p:txBody>
          <a:bodyPr>
            <a:spAutoFit/>
          </a:bodyPr>
          <a:lstStyle/>
          <a:p>
            <a:pPr algn="l"/>
            <a:r>
              <a:rPr kumimoji="1" lang="en-US" altLang="zh-CN" sz="2800"/>
              <a:t>  type monitor-name=monitor</a:t>
            </a:r>
          </a:p>
          <a:p>
            <a:pPr algn="l"/>
            <a:r>
              <a:rPr kumimoji="1" lang="en-US" altLang="zh-CN" sz="2800"/>
              <a:t>  </a:t>
            </a:r>
            <a:r>
              <a:rPr kumimoji="1" lang="en-US" altLang="zh-CN" sz="2800">
                <a:solidFill>
                  <a:srgbClr val="3B91C1"/>
                </a:solidFill>
              </a:rPr>
              <a:t>variable declarations</a:t>
            </a:r>
            <a:endParaRPr kumimoji="1" lang="en-US" altLang="zh-CN" sz="2800"/>
          </a:p>
          <a:p>
            <a:pPr algn="l"/>
            <a:r>
              <a:rPr kumimoji="1" lang="en-US" altLang="zh-CN" sz="2800"/>
              <a:t>  procedure entry P1(…);</a:t>
            </a:r>
          </a:p>
          <a:p>
            <a:pPr algn="l"/>
            <a:r>
              <a:rPr kumimoji="1" lang="en-US" altLang="zh-CN" sz="2800"/>
              <a:t>       begin … end;</a:t>
            </a:r>
          </a:p>
          <a:p>
            <a:pPr algn="l"/>
            <a:r>
              <a:rPr kumimoji="1" lang="en-US" altLang="zh-CN" sz="2800"/>
              <a:t>  procedure entry P2(…);</a:t>
            </a:r>
          </a:p>
          <a:p>
            <a:pPr algn="l"/>
            <a:r>
              <a:rPr kumimoji="1" lang="en-US" altLang="zh-CN" sz="2800"/>
              <a:t>        begin … end;</a:t>
            </a:r>
          </a:p>
          <a:p>
            <a:pPr algn="l"/>
            <a:r>
              <a:rPr kumimoji="1" lang="en-US" altLang="zh-CN" sz="2800"/>
              <a:t>        …</a:t>
            </a:r>
          </a:p>
          <a:p>
            <a:pPr algn="l"/>
            <a:r>
              <a:rPr kumimoji="1" lang="en-US" altLang="zh-CN" sz="2800"/>
              <a:t>  procedure entry Pn(…);</a:t>
            </a:r>
          </a:p>
          <a:p>
            <a:pPr algn="l"/>
            <a:r>
              <a:rPr kumimoji="1" lang="en-US" altLang="zh-CN" sz="2800"/>
              <a:t>        begin … end;</a:t>
            </a:r>
          </a:p>
          <a:p>
            <a:pPr algn="l"/>
            <a:r>
              <a:rPr kumimoji="1" lang="en-US" altLang="zh-CN" sz="2800"/>
              <a:t>  </a:t>
            </a:r>
            <a:r>
              <a:rPr kumimoji="1" lang="en-US" altLang="zh-CN" sz="2800">
                <a:solidFill>
                  <a:srgbClr val="FF66FF"/>
                </a:solidFill>
              </a:rPr>
              <a:t>begin</a:t>
            </a:r>
          </a:p>
          <a:p>
            <a:pPr algn="l"/>
            <a:r>
              <a:rPr kumimoji="1" lang="en-US" altLang="zh-CN" sz="2800">
                <a:solidFill>
                  <a:srgbClr val="FF66FF"/>
                </a:solidFill>
              </a:rPr>
              <a:t>        initialization code;</a:t>
            </a:r>
          </a:p>
          <a:p>
            <a:pPr algn="l"/>
            <a:r>
              <a:rPr kumimoji="1" lang="en-US" altLang="zh-CN" sz="2800">
                <a:solidFill>
                  <a:srgbClr val="FF66FF"/>
                </a:solidFill>
              </a:rPr>
              <a:t>  end</a:t>
            </a:r>
            <a:r>
              <a:rPr kumimoji="1" lang="en-US" altLang="zh-CN" sz="2800"/>
              <a:t> </a:t>
            </a:r>
          </a:p>
        </p:txBody>
      </p:sp>
      <p:sp>
        <p:nvSpPr>
          <p:cNvPr id="83972" name="AutoShape 4"/>
          <p:cNvSpPr>
            <a:spLocks/>
          </p:cNvSpPr>
          <p:nvPr/>
        </p:nvSpPr>
        <p:spPr bwMode="auto">
          <a:xfrm>
            <a:off x="3440113" y="5876925"/>
            <a:ext cx="287337" cy="981075"/>
          </a:xfrm>
          <a:prstGeom prst="leftBrace">
            <a:avLst>
              <a:gd name="adj1" fmla="val 28453"/>
              <a:gd name="adj2" fmla="val 50000"/>
            </a:avLst>
          </a:prstGeom>
          <a:noFill/>
          <a:ln w="9525">
            <a:solidFill>
              <a:schemeClr val="tx1"/>
            </a:solidFill>
            <a:round/>
            <a:headEnd/>
            <a:tailEnd/>
          </a:ln>
        </p:spPr>
        <p:txBody>
          <a:bodyPr wrap="none" anchor="ctr"/>
          <a:lstStyle/>
          <a:p>
            <a:endParaRPr lang="zh-CN" altLang="en-US"/>
          </a:p>
        </p:txBody>
      </p:sp>
      <p:sp>
        <p:nvSpPr>
          <p:cNvPr id="83973" name="Text Box 5"/>
          <p:cNvSpPr txBox="1">
            <a:spLocks noChangeArrowheads="1"/>
          </p:cNvSpPr>
          <p:nvPr/>
        </p:nvSpPr>
        <p:spPr bwMode="auto">
          <a:xfrm>
            <a:off x="1420813" y="6092825"/>
            <a:ext cx="1716087" cy="457200"/>
          </a:xfrm>
          <a:prstGeom prst="rect">
            <a:avLst/>
          </a:prstGeom>
          <a:noFill/>
          <a:ln w="9525">
            <a:noFill/>
            <a:miter lim="800000"/>
            <a:headEnd/>
            <a:tailEnd/>
          </a:ln>
        </p:spPr>
        <p:txBody>
          <a:bodyPr wrap="none">
            <a:spAutoFit/>
          </a:bodyPr>
          <a:lstStyle/>
          <a:p>
            <a:r>
              <a:rPr lang="zh-CN" altLang="en-US" b="1">
                <a:solidFill>
                  <a:srgbClr val="00FFFF"/>
                </a:solidFill>
              </a:rPr>
              <a:t>初始化语句</a:t>
            </a:r>
          </a:p>
        </p:txBody>
      </p:sp>
      <p:sp>
        <p:nvSpPr>
          <p:cNvPr id="83974" name="AutoShape 6"/>
          <p:cNvSpPr>
            <a:spLocks/>
          </p:cNvSpPr>
          <p:nvPr/>
        </p:nvSpPr>
        <p:spPr bwMode="auto">
          <a:xfrm>
            <a:off x="3368675" y="2924175"/>
            <a:ext cx="360363" cy="2592388"/>
          </a:xfrm>
          <a:prstGeom prst="leftBrace">
            <a:avLst>
              <a:gd name="adj1" fmla="val 59949"/>
              <a:gd name="adj2" fmla="val 62403"/>
            </a:avLst>
          </a:prstGeom>
          <a:noFill/>
          <a:ln w="9525">
            <a:solidFill>
              <a:schemeClr val="tx1"/>
            </a:solidFill>
            <a:round/>
            <a:headEnd/>
            <a:tailEnd/>
          </a:ln>
        </p:spPr>
        <p:txBody>
          <a:bodyPr wrap="none" anchor="ctr"/>
          <a:lstStyle/>
          <a:p>
            <a:endParaRPr lang="zh-CN" altLang="en-US"/>
          </a:p>
        </p:txBody>
      </p:sp>
      <p:sp>
        <p:nvSpPr>
          <p:cNvPr id="83975" name="Text Box 7"/>
          <p:cNvSpPr txBox="1">
            <a:spLocks noChangeArrowheads="1"/>
          </p:cNvSpPr>
          <p:nvPr/>
        </p:nvSpPr>
        <p:spPr bwMode="auto">
          <a:xfrm>
            <a:off x="992188" y="4119563"/>
            <a:ext cx="2232025" cy="822325"/>
          </a:xfrm>
          <a:prstGeom prst="rect">
            <a:avLst/>
          </a:prstGeom>
          <a:noFill/>
          <a:ln w="9525">
            <a:noFill/>
            <a:miter lim="800000"/>
            <a:headEnd/>
            <a:tailEnd/>
          </a:ln>
        </p:spPr>
        <p:txBody>
          <a:bodyPr>
            <a:spAutoFit/>
          </a:bodyPr>
          <a:lstStyle/>
          <a:p>
            <a:r>
              <a:rPr lang="zh-CN" altLang="en-US" b="1">
                <a:solidFill>
                  <a:srgbClr val="00FFFF"/>
                </a:solidFill>
              </a:rPr>
              <a:t>对数据结构操作的一组过程</a:t>
            </a:r>
          </a:p>
        </p:txBody>
      </p:sp>
      <p:sp>
        <p:nvSpPr>
          <p:cNvPr id="83976" name="Line 8"/>
          <p:cNvSpPr>
            <a:spLocks noChangeShapeType="1"/>
          </p:cNvSpPr>
          <p:nvPr/>
        </p:nvSpPr>
        <p:spPr bwMode="auto">
          <a:xfrm>
            <a:off x="3224213" y="2506663"/>
            <a:ext cx="504825" cy="0"/>
          </a:xfrm>
          <a:prstGeom prst="line">
            <a:avLst/>
          </a:prstGeom>
          <a:noFill/>
          <a:ln w="19050">
            <a:solidFill>
              <a:schemeClr val="tx1"/>
            </a:solidFill>
            <a:round/>
            <a:headEnd/>
            <a:tailEnd type="triangle" w="lg" len="lg"/>
          </a:ln>
        </p:spPr>
        <p:txBody>
          <a:bodyPr/>
          <a:lstStyle/>
          <a:p>
            <a:endParaRPr lang="zh-CN" altLang="en-US"/>
          </a:p>
        </p:txBody>
      </p:sp>
      <p:sp>
        <p:nvSpPr>
          <p:cNvPr id="83977" name="Text Box 9"/>
          <p:cNvSpPr txBox="1">
            <a:spLocks noChangeArrowheads="1"/>
          </p:cNvSpPr>
          <p:nvPr/>
        </p:nvSpPr>
        <p:spPr bwMode="auto">
          <a:xfrm>
            <a:off x="1069975" y="2276475"/>
            <a:ext cx="2022475" cy="822325"/>
          </a:xfrm>
          <a:prstGeom prst="rect">
            <a:avLst/>
          </a:prstGeom>
          <a:noFill/>
          <a:ln w="9525">
            <a:noFill/>
            <a:miter lim="800000"/>
            <a:headEnd/>
            <a:tailEnd/>
          </a:ln>
        </p:spPr>
        <p:txBody>
          <a:bodyPr wrap="none">
            <a:spAutoFit/>
          </a:bodyPr>
          <a:lstStyle/>
          <a:p>
            <a:r>
              <a:rPr lang="zh-CN" altLang="en-US" b="1">
                <a:solidFill>
                  <a:srgbClr val="00FFFF"/>
                </a:solidFill>
              </a:rPr>
              <a:t>相关数据结构</a:t>
            </a:r>
          </a:p>
          <a:p>
            <a:r>
              <a:rPr lang="zh-CN" altLang="en-US" b="1">
                <a:solidFill>
                  <a:srgbClr val="00FFFF"/>
                </a:solidFill>
              </a:rPr>
              <a:t>（局部变量）</a:t>
            </a:r>
          </a:p>
        </p:txBody>
      </p:sp>
      <p:sp>
        <p:nvSpPr>
          <p:cNvPr id="83978" name="Line 10"/>
          <p:cNvSpPr>
            <a:spLocks noChangeShapeType="1"/>
          </p:cNvSpPr>
          <p:nvPr/>
        </p:nvSpPr>
        <p:spPr bwMode="auto">
          <a:xfrm>
            <a:off x="3224213" y="2060575"/>
            <a:ext cx="504825" cy="0"/>
          </a:xfrm>
          <a:prstGeom prst="line">
            <a:avLst/>
          </a:prstGeom>
          <a:noFill/>
          <a:ln w="19050">
            <a:solidFill>
              <a:schemeClr val="tx1"/>
            </a:solidFill>
            <a:round/>
            <a:headEnd/>
            <a:tailEnd type="triangle" w="lg" len="lg"/>
          </a:ln>
        </p:spPr>
        <p:txBody>
          <a:bodyPr/>
          <a:lstStyle/>
          <a:p>
            <a:endParaRPr lang="zh-CN" altLang="en-US"/>
          </a:p>
        </p:txBody>
      </p:sp>
      <p:sp>
        <p:nvSpPr>
          <p:cNvPr id="83979" name="Text Box 11"/>
          <p:cNvSpPr txBox="1">
            <a:spLocks noChangeArrowheads="1"/>
          </p:cNvSpPr>
          <p:nvPr/>
        </p:nvSpPr>
        <p:spPr bwMode="auto">
          <a:xfrm>
            <a:off x="1674813" y="1819275"/>
            <a:ext cx="1409700" cy="457200"/>
          </a:xfrm>
          <a:prstGeom prst="rect">
            <a:avLst/>
          </a:prstGeom>
          <a:noFill/>
          <a:ln w="9525">
            <a:noFill/>
            <a:miter lim="800000"/>
            <a:headEnd/>
            <a:tailEnd/>
          </a:ln>
        </p:spPr>
        <p:txBody>
          <a:bodyPr wrap="none">
            <a:spAutoFit/>
          </a:bodyPr>
          <a:lstStyle/>
          <a:p>
            <a:r>
              <a:rPr lang="zh-CN" altLang="en-US" b="1">
                <a:solidFill>
                  <a:srgbClr val="00FFFF"/>
                </a:solidFill>
              </a:rPr>
              <a:t>定义管程</a:t>
            </a:r>
          </a:p>
        </p:txBody>
      </p:sp>
      <p:grpSp>
        <p:nvGrpSpPr>
          <p:cNvPr id="2" name="Group 12"/>
          <p:cNvGrpSpPr>
            <a:grpSpLocks/>
          </p:cNvGrpSpPr>
          <p:nvPr/>
        </p:nvGrpSpPr>
        <p:grpSpPr bwMode="auto">
          <a:xfrm>
            <a:off x="57150" y="2997200"/>
            <a:ext cx="1584325" cy="1152525"/>
            <a:chOff x="36" y="1706"/>
            <a:chExt cx="998" cy="726"/>
          </a:xfrm>
        </p:grpSpPr>
        <p:sp>
          <p:nvSpPr>
            <p:cNvPr id="83985" name="Line 13"/>
            <p:cNvSpPr>
              <a:spLocks noChangeShapeType="1"/>
            </p:cNvSpPr>
            <p:nvPr/>
          </p:nvSpPr>
          <p:spPr bwMode="auto">
            <a:xfrm flipV="1">
              <a:off x="989" y="1706"/>
              <a:ext cx="0" cy="726"/>
            </a:xfrm>
            <a:prstGeom prst="line">
              <a:avLst/>
            </a:prstGeom>
            <a:noFill/>
            <a:ln w="9525">
              <a:solidFill>
                <a:schemeClr val="tx1"/>
              </a:solidFill>
              <a:round/>
              <a:headEnd/>
              <a:tailEnd type="triangle" w="lg" len="lg"/>
            </a:ln>
          </p:spPr>
          <p:txBody>
            <a:bodyPr/>
            <a:lstStyle/>
            <a:p>
              <a:endParaRPr lang="zh-CN" altLang="en-US"/>
            </a:p>
          </p:txBody>
        </p:sp>
        <p:sp>
          <p:nvSpPr>
            <p:cNvPr id="83986" name="Text Box 14"/>
            <p:cNvSpPr txBox="1">
              <a:spLocks noChangeArrowheads="1"/>
            </p:cNvSpPr>
            <p:nvPr/>
          </p:nvSpPr>
          <p:spPr bwMode="auto">
            <a:xfrm>
              <a:off x="36" y="1888"/>
              <a:ext cx="998" cy="442"/>
            </a:xfrm>
            <a:prstGeom prst="rect">
              <a:avLst/>
            </a:prstGeom>
            <a:noFill/>
            <a:ln w="9525">
              <a:noFill/>
              <a:miter lim="800000"/>
              <a:headEnd/>
              <a:tailEnd/>
            </a:ln>
          </p:spPr>
          <p:txBody>
            <a:bodyPr>
              <a:spAutoFit/>
            </a:bodyPr>
            <a:lstStyle/>
            <a:p>
              <a:r>
                <a:rPr lang="zh-CN" altLang="en-US" sz="2000" b="1">
                  <a:solidFill>
                    <a:schemeClr val="accent2"/>
                  </a:solidFill>
                  <a:ea typeface="楷体_GB2312" pitchFamily="49" charset="-122"/>
                </a:rPr>
                <a:t>只能访问</a:t>
              </a:r>
            </a:p>
            <a:p>
              <a:r>
                <a:rPr lang="zh-CN" altLang="en-US" sz="2000" b="1">
                  <a:solidFill>
                    <a:schemeClr val="accent2"/>
                  </a:solidFill>
                  <a:ea typeface="楷体_GB2312" pitchFamily="49" charset="-122"/>
                </a:rPr>
                <a:t>管程内数据</a:t>
              </a:r>
            </a:p>
          </p:txBody>
        </p:sp>
      </p:grpSp>
      <p:grpSp>
        <p:nvGrpSpPr>
          <p:cNvPr id="3" name="Group 15"/>
          <p:cNvGrpSpPr>
            <a:grpSpLocks/>
          </p:cNvGrpSpPr>
          <p:nvPr/>
        </p:nvGrpSpPr>
        <p:grpSpPr bwMode="auto">
          <a:xfrm>
            <a:off x="1712913" y="3024188"/>
            <a:ext cx="1728787" cy="1312862"/>
            <a:chOff x="1079" y="1706"/>
            <a:chExt cx="1089" cy="827"/>
          </a:xfrm>
        </p:grpSpPr>
        <p:sp>
          <p:nvSpPr>
            <p:cNvPr id="83983" name="Line 16"/>
            <p:cNvSpPr>
              <a:spLocks noChangeShapeType="1"/>
            </p:cNvSpPr>
            <p:nvPr/>
          </p:nvSpPr>
          <p:spPr bwMode="auto">
            <a:xfrm flipV="1">
              <a:off x="1125" y="1706"/>
              <a:ext cx="0" cy="726"/>
            </a:xfrm>
            <a:prstGeom prst="line">
              <a:avLst/>
            </a:prstGeom>
            <a:noFill/>
            <a:ln w="9525">
              <a:solidFill>
                <a:schemeClr val="tx1"/>
              </a:solidFill>
              <a:round/>
              <a:headEnd type="triangle" w="lg" len="lg"/>
              <a:tailEnd/>
            </a:ln>
          </p:spPr>
          <p:txBody>
            <a:bodyPr/>
            <a:lstStyle/>
            <a:p>
              <a:endParaRPr lang="zh-CN" altLang="en-US"/>
            </a:p>
          </p:txBody>
        </p:sp>
        <p:sp>
          <p:nvSpPr>
            <p:cNvPr id="83984" name="Text Box 17"/>
            <p:cNvSpPr txBox="1">
              <a:spLocks noChangeArrowheads="1"/>
            </p:cNvSpPr>
            <p:nvPr/>
          </p:nvSpPr>
          <p:spPr bwMode="auto">
            <a:xfrm>
              <a:off x="1079" y="1899"/>
              <a:ext cx="1089" cy="634"/>
            </a:xfrm>
            <a:prstGeom prst="rect">
              <a:avLst/>
            </a:prstGeom>
            <a:noFill/>
            <a:ln w="9525">
              <a:noFill/>
              <a:miter lim="800000"/>
              <a:headEnd/>
              <a:tailEnd/>
            </a:ln>
          </p:spPr>
          <p:txBody>
            <a:bodyPr>
              <a:spAutoFit/>
            </a:bodyPr>
            <a:lstStyle/>
            <a:p>
              <a:r>
                <a:rPr lang="zh-CN" altLang="en-US" sz="2000" b="1">
                  <a:solidFill>
                    <a:schemeClr val="accent2"/>
                  </a:solidFill>
                  <a:ea typeface="楷体_GB2312" pitchFamily="49" charset="-122"/>
                </a:rPr>
                <a:t>只能被管程</a:t>
              </a:r>
            </a:p>
            <a:p>
              <a:r>
                <a:rPr lang="zh-CN" altLang="en-US" sz="2000" b="1">
                  <a:solidFill>
                    <a:schemeClr val="accent2"/>
                  </a:solidFill>
                  <a:ea typeface="楷体_GB2312" pitchFamily="49" charset="-122"/>
                </a:rPr>
                <a:t>内的过程访问</a:t>
              </a:r>
            </a:p>
            <a:p>
              <a:endParaRPr lang="zh-CN" altLang="en-US" sz="2000" b="1">
                <a:solidFill>
                  <a:schemeClr val="accent2"/>
                </a:solidFill>
                <a:ea typeface="楷体_GB2312" pitchFamily="49" charset="-122"/>
              </a:endParaRPr>
            </a:p>
          </p:txBody>
        </p:sp>
      </p:grpSp>
      <p:sp>
        <p:nvSpPr>
          <p:cNvPr id="83982" name="AutoShape 18">
            <a:hlinkClick r:id="" action="ppaction://hlinkshowjump?jump=lastslideviewed" highlightClick="1"/>
          </p:cNvPr>
          <p:cNvSpPr>
            <a:spLocks noChangeArrowheads="1"/>
          </p:cNvSpPr>
          <p:nvPr/>
        </p:nvSpPr>
        <p:spPr bwMode="auto">
          <a:xfrm>
            <a:off x="9417050" y="6432550"/>
            <a:ext cx="381000" cy="381000"/>
          </a:xfrm>
          <a:prstGeom prst="actionButtonReturn">
            <a:avLst/>
          </a:prstGeom>
          <a:noFill/>
          <a:ln w="9525">
            <a:solidFill>
              <a:schemeClr val="bg2"/>
            </a:solidFill>
            <a:miter lim="800000"/>
            <a:headEnd/>
            <a:tailEnd/>
          </a:ln>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742950" y="476250"/>
            <a:ext cx="8420100" cy="1143000"/>
          </a:xfrm>
        </p:spPr>
        <p:txBody>
          <a:bodyPr/>
          <a:lstStyle/>
          <a:p>
            <a:r>
              <a:rPr lang="zh-CN" altLang="en-US" smtClean="0">
                <a:ea typeface="华文彩云" pitchFamily="2" charset="-122"/>
              </a:rPr>
              <a:t>条件变量</a:t>
            </a:r>
          </a:p>
        </p:txBody>
      </p:sp>
      <p:sp>
        <p:nvSpPr>
          <p:cNvPr id="84995" name="Rectangle 3"/>
          <p:cNvSpPr>
            <a:spLocks noGrp="1" noChangeArrowheads="1"/>
          </p:cNvSpPr>
          <p:nvPr>
            <p:ph type="body" idx="1"/>
          </p:nvPr>
        </p:nvSpPr>
        <p:spPr>
          <a:xfrm>
            <a:off x="631825" y="1628775"/>
            <a:ext cx="9001125" cy="5084763"/>
          </a:xfrm>
        </p:spPr>
        <p:txBody>
          <a:bodyPr/>
          <a:lstStyle/>
          <a:p>
            <a:pPr>
              <a:lnSpc>
                <a:spcPct val="120000"/>
              </a:lnSpc>
              <a:spcBef>
                <a:spcPct val="10000"/>
              </a:spcBef>
            </a:pPr>
            <a:r>
              <a:rPr lang="zh-CN" altLang="en-US" sz="2200" b="1" smtClean="0">
                <a:latin typeface="Times New Roman" pitchFamily="18" charset="0"/>
              </a:rPr>
              <a:t>当一个进程进入管程执行管程的某个过程时，如果因某种原因而被阻塞，应立即退出该管程，否则就会阻挡其他进程进入该管程，而它自己又不能往下执行</a:t>
            </a:r>
            <a:r>
              <a:rPr lang="en-US" altLang="zh-CN" sz="2200" b="1" smtClean="0">
                <a:latin typeface="Times New Roman" pitchFamily="18" charset="0"/>
              </a:rPr>
              <a:t>,</a:t>
            </a:r>
            <a:r>
              <a:rPr lang="zh-CN" altLang="en-US" sz="2200" b="1" smtClean="0">
                <a:latin typeface="Times New Roman" pitchFamily="18" charset="0"/>
              </a:rPr>
              <a:t>这就可能造成死锁。为此引入了条件变量及其操作。</a:t>
            </a:r>
          </a:p>
          <a:p>
            <a:pPr>
              <a:lnSpc>
                <a:spcPct val="120000"/>
              </a:lnSpc>
              <a:spcBef>
                <a:spcPct val="10000"/>
              </a:spcBef>
            </a:pPr>
            <a:r>
              <a:rPr lang="zh-CN" altLang="en-US" sz="2200" b="1" smtClean="0">
                <a:latin typeface="Times New Roman" pitchFamily="18" charset="0"/>
              </a:rPr>
              <a:t>每个独立的条件变量是和进程需要等待的某种原因(或说条件)相联系的，当定义一个条件变量时，系统就建立一个相应的等待队列。条件变量的定义格式为：</a:t>
            </a:r>
            <a:r>
              <a:rPr lang="en-US" altLang="zh-CN" sz="2200" b="1" smtClean="0">
                <a:latin typeface="Times New Roman" pitchFamily="18" charset="0"/>
              </a:rPr>
              <a:t>Var x,y</a:t>
            </a:r>
            <a:r>
              <a:rPr lang="zh-CN" altLang="en-US" sz="2200" b="1" smtClean="0">
                <a:latin typeface="Times New Roman" pitchFamily="18" charset="0"/>
              </a:rPr>
              <a:t>：</a:t>
            </a:r>
            <a:r>
              <a:rPr lang="en-US" altLang="zh-CN" sz="2200" b="1" smtClean="0">
                <a:latin typeface="Times New Roman" pitchFamily="18" charset="0"/>
              </a:rPr>
              <a:t>condition</a:t>
            </a:r>
            <a:r>
              <a:rPr lang="zh-CN" altLang="en-US" sz="2200" b="1" smtClean="0">
                <a:latin typeface="Times New Roman" pitchFamily="18" charset="0"/>
              </a:rPr>
              <a:t>。</a:t>
            </a:r>
          </a:p>
          <a:p>
            <a:pPr>
              <a:lnSpc>
                <a:spcPct val="120000"/>
              </a:lnSpc>
              <a:spcBef>
                <a:spcPct val="10000"/>
              </a:spcBef>
            </a:pPr>
            <a:r>
              <a:rPr lang="zh-CN" altLang="en-US" sz="2200" b="1" smtClean="0">
                <a:latin typeface="Times New Roman" pitchFamily="18" charset="0"/>
              </a:rPr>
              <a:t>关于条件变量有两种操作：</a:t>
            </a:r>
          </a:p>
          <a:p>
            <a:pPr>
              <a:lnSpc>
                <a:spcPct val="120000"/>
              </a:lnSpc>
              <a:spcBef>
                <a:spcPct val="10000"/>
              </a:spcBef>
              <a:buFont typeface="Wingdings" pitchFamily="2" charset="2"/>
              <a:buNone/>
            </a:pPr>
            <a:r>
              <a:rPr lang="en-US" altLang="zh-CN" sz="2200" b="1" smtClean="0">
                <a:latin typeface="Times New Roman" pitchFamily="18" charset="0"/>
              </a:rPr>
              <a:t>    </a:t>
            </a:r>
            <a:r>
              <a:rPr lang="en-US" altLang="zh-CN" sz="2200" b="1" smtClean="0">
                <a:solidFill>
                  <a:srgbClr val="FFFF00"/>
                </a:solidFill>
                <a:latin typeface="Times New Roman" pitchFamily="18" charset="0"/>
              </a:rPr>
              <a:t>X.wait</a:t>
            </a:r>
            <a:r>
              <a:rPr lang="zh-CN" altLang="en-US" sz="2200" b="1" smtClean="0">
                <a:latin typeface="Times New Roman" pitchFamily="18" charset="0"/>
              </a:rPr>
              <a:t>：其中</a:t>
            </a:r>
            <a:r>
              <a:rPr lang="en-US" altLang="zh-CN" sz="2200" b="1" smtClean="0">
                <a:latin typeface="Times New Roman" pitchFamily="18" charset="0"/>
              </a:rPr>
              <a:t>X</a:t>
            </a:r>
            <a:r>
              <a:rPr lang="zh-CN" altLang="en-US" sz="2200" b="1" smtClean="0">
                <a:latin typeface="Times New Roman" pitchFamily="18" charset="0"/>
              </a:rPr>
              <a:t>为条件变量。</a:t>
            </a:r>
            <a:r>
              <a:rPr lang="en-US" altLang="zh-CN" sz="2200" b="1" smtClean="0">
                <a:latin typeface="Times New Roman" pitchFamily="18" charset="0"/>
              </a:rPr>
              <a:t>wait</a:t>
            </a:r>
            <a:r>
              <a:rPr lang="zh-CN" altLang="en-US" sz="2200" b="1" smtClean="0">
                <a:latin typeface="Times New Roman" pitchFamily="18" charset="0"/>
              </a:rPr>
              <a:t>把调用者进程挂在与</a:t>
            </a:r>
            <a:r>
              <a:rPr lang="en-US" altLang="zh-CN" sz="2200" b="1" smtClean="0">
                <a:latin typeface="Times New Roman" pitchFamily="18" charset="0"/>
              </a:rPr>
              <a:t>X</a:t>
            </a:r>
            <a:r>
              <a:rPr lang="zh-CN" altLang="en-US" sz="2200" b="1" smtClean="0">
                <a:latin typeface="Times New Roman" pitchFamily="18" charset="0"/>
              </a:rPr>
              <a:t>相应的等待队列上。</a:t>
            </a:r>
            <a:r>
              <a:rPr kumimoji="1" lang="zh-CN" altLang="en-US" sz="2200" smtClean="0">
                <a:latin typeface="Times New Roman" pitchFamily="18" charset="0"/>
              </a:rPr>
              <a:t>  </a:t>
            </a:r>
          </a:p>
          <a:p>
            <a:pPr>
              <a:lnSpc>
                <a:spcPct val="120000"/>
              </a:lnSpc>
              <a:spcBef>
                <a:spcPct val="10000"/>
              </a:spcBef>
              <a:buFont typeface="Wingdings" pitchFamily="2" charset="2"/>
              <a:buNone/>
            </a:pPr>
            <a:r>
              <a:rPr lang="en-US" altLang="zh-CN" sz="2200" b="1" smtClean="0">
                <a:solidFill>
                  <a:srgbClr val="FFFF00"/>
                </a:solidFill>
                <a:latin typeface="Times New Roman" pitchFamily="18" charset="0"/>
              </a:rPr>
              <a:t>    X.signal</a:t>
            </a:r>
            <a:r>
              <a:rPr lang="zh-CN" altLang="en-US" sz="2200" b="1" smtClean="0">
                <a:latin typeface="Times New Roman" pitchFamily="18" charset="0"/>
              </a:rPr>
              <a:t>： </a:t>
            </a:r>
            <a:r>
              <a:rPr lang="en-US" altLang="zh-CN" sz="2200" b="1" smtClean="0">
                <a:latin typeface="Times New Roman" pitchFamily="18" charset="0"/>
              </a:rPr>
              <a:t>signal</a:t>
            </a:r>
            <a:r>
              <a:rPr lang="zh-CN" altLang="en-US" sz="2200" b="1" smtClean="0">
                <a:latin typeface="Times New Roman" pitchFamily="18" charset="0"/>
              </a:rPr>
              <a:t>用来唤醒与</a:t>
            </a:r>
            <a:r>
              <a:rPr lang="en-US" altLang="zh-CN" sz="2200" b="1" smtClean="0">
                <a:latin typeface="Times New Roman" pitchFamily="18" charset="0"/>
              </a:rPr>
              <a:t>X</a:t>
            </a:r>
            <a:r>
              <a:rPr lang="zh-CN" altLang="en-US" sz="2200" b="1" smtClean="0">
                <a:latin typeface="Times New Roman" pitchFamily="18" charset="0"/>
              </a:rPr>
              <a:t>相应的等待队列上的一个进程。值得注意的是，若没有等待进程，则</a:t>
            </a:r>
            <a:r>
              <a:rPr lang="en-US" altLang="zh-CN" sz="2200" b="1" smtClean="0">
                <a:latin typeface="Times New Roman" pitchFamily="18" charset="0"/>
              </a:rPr>
              <a:t>X.signal</a:t>
            </a:r>
            <a:r>
              <a:rPr lang="zh-CN" altLang="en-US" sz="2200" b="1" smtClean="0">
                <a:latin typeface="Times New Roman" pitchFamily="18" charset="0"/>
              </a:rPr>
              <a:t>不起任何作用。</a:t>
            </a:r>
          </a:p>
        </p:txBody>
      </p:sp>
    </p:spTree>
  </p:cSld>
  <p:clrMapOvr>
    <a:masterClrMapping/>
  </p:clrMapOvr>
  <p:transition>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smtClean="0">
                <a:ea typeface="华文彩云" pitchFamily="2" charset="-122"/>
              </a:rPr>
              <a:t>条件变量</a:t>
            </a:r>
          </a:p>
        </p:txBody>
      </p:sp>
      <p:sp>
        <p:nvSpPr>
          <p:cNvPr id="86019" name="Rectangle 3"/>
          <p:cNvSpPr>
            <a:spLocks noGrp="1" noChangeArrowheads="1"/>
          </p:cNvSpPr>
          <p:nvPr>
            <p:ph type="body" idx="1"/>
          </p:nvPr>
        </p:nvSpPr>
        <p:spPr/>
        <p:txBody>
          <a:bodyPr/>
          <a:lstStyle/>
          <a:p>
            <a:pPr>
              <a:lnSpc>
                <a:spcPct val="120000"/>
              </a:lnSpc>
              <a:buFont typeface="Wingdings" pitchFamily="2" charset="2"/>
              <a:buNone/>
            </a:pPr>
            <a:r>
              <a:rPr kumimoji="1" lang="zh-CN" altLang="en-US" sz="2800" b="1" smtClean="0">
                <a:latin typeface="Times New Roman" pitchFamily="18" charset="0"/>
              </a:rPr>
              <a:t>		如果有进程</a:t>
            </a:r>
            <a:r>
              <a:rPr kumimoji="1" lang="en-US" altLang="zh-CN" sz="2800" b="1" smtClean="0">
                <a:latin typeface="Times New Roman" pitchFamily="18" charset="0"/>
              </a:rPr>
              <a:t>Q</a:t>
            </a:r>
            <a:r>
              <a:rPr kumimoji="1" lang="zh-CN" altLang="en-US" sz="2800" b="1" smtClean="0">
                <a:latin typeface="Times New Roman" pitchFamily="18" charset="0"/>
              </a:rPr>
              <a:t>处于阻塞状态， 当进程</a:t>
            </a:r>
            <a:r>
              <a:rPr kumimoji="1" lang="en-US" altLang="zh-CN" sz="2800" b="1" smtClean="0">
                <a:latin typeface="Times New Roman" pitchFamily="18" charset="0"/>
              </a:rPr>
              <a:t>P</a:t>
            </a:r>
            <a:r>
              <a:rPr kumimoji="1" lang="zh-CN" altLang="en-US" sz="2800" b="1" smtClean="0">
                <a:latin typeface="Times New Roman" pitchFamily="18" charset="0"/>
              </a:rPr>
              <a:t>执行了</a:t>
            </a:r>
            <a:r>
              <a:rPr kumimoji="1" lang="en-US" altLang="zh-CN" sz="2800" b="1" smtClean="0">
                <a:latin typeface="Times New Roman" pitchFamily="18" charset="0"/>
              </a:rPr>
              <a:t>X.signal</a:t>
            </a:r>
            <a:r>
              <a:rPr kumimoji="1" lang="zh-CN" altLang="en-US" sz="2800" b="1" smtClean="0">
                <a:latin typeface="Times New Roman" pitchFamily="18" charset="0"/>
              </a:rPr>
              <a:t>操作后，怎样决定由哪个进行执行，哪个等待，可采用下述两种方式之一进行处理：     </a:t>
            </a:r>
          </a:p>
          <a:p>
            <a:pPr>
              <a:lnSpc>
                <a:spcPct val="120000"/>
              </a:lnSpc>
              <a:buFont typeface="Wingdings" pitchFamily="2" charset="2"/>
              <a:buNone/>
            </a:pPr>
            <a:r>
              <a:rPr kumimoji="1" lang="zh-CN" altLang="en-US" sz="2800" b="1" smtClean="0">
                <a:latin typeface="Times New Roman" pitchFamily="18" charset="0"/>
              </a:rPr>
              <a:t>        </a:t>
            </a:r>
            <a:r>
              <a:rPr kumimoji="1" lang="en-US" altLang="zh-CN" sz="2800" b="1" smtClean="0">
                <a:latin typeface="Times New Roman" pitchFamily="18" charset="0"/>
              </a:rPr>
              <a:t>(1) P</a:t>
            </a:r>
            <a:r>
              <a:rPr kumimoji="1" lang="zh-CN" altLang="en-US" sz="2800" b="1" smtClean="0">
                <a:latin typeface="Times New Roman" pitchFamily="18" charset="0"/>
              </a:rPr>
              <a:t>等待，直至</a:t>
            </a:r>
            <a:r>
              <a:rPr kumimoji="1" lang="en-US" altLang="zh-CN" sz="2800" b="1" smtClean="0">
                <a:latin typeface="Times New Roman" pitchFamily="18" charset="0"/>
              </a:rPr>
              <a:t>Q</a:t>
            </a:r>
            <a:r>
              <a:rPr kumimoji="1" lang="zh-CN" altLang="en-US" sz="2800" b="1" smtClean="0">
                <a:latin typeface="Times New Roman" pitchFamily="18" charset="0"/>
              </a:rPr>
              <a:t>离开管程或等待另一条件。</a:t>
            </a:r>
          </a:p>
          <a:p>
            <a:pPr>
              <a:lnSpc>
                <a:spcPct val="120000"/>
              </a:lnSpc>
              <a:buFont typeface="Wingdings" pitchFamily="2" charset="2"/>
              <a:buNone/>
            </a:pPr>
            <a:r>
              <a:rPr kumimoji="1" lang="zh-CN" altLang="en-US" sz="2800" b="1" smtClean="0">
                <a:latin typeface="Times New Roman" pitchFamily="18" charset="0"/>
              </a:rPr>
              <a:t>        </a:t>
            </a:r>
            <a:r>
              <a:rPr kumimoji="1" lang="en-US" altLang="zh-CN" sz="2800" b="1" smtClean="0">
                <a:latin typeface="Times New Roman" pitchFamily="18" charset="0"/>
              </a:rPr>
              <a:t>(2) Q</a:t>
            </a:r>
            <a:r>
              <a:rPr kumimoji="1" lang="zh-CN" altLang="en-US" sz="2800" b="1" smtClean="0">
                <a:latin typeface="Times New Roman" pitchFamily="18" charset="0"/>
              </a:rPr>
              <a:t>等待，直至</a:t>
            </a:r>
            <a:r>
              <a:rPr kumimoji="1" lang="en-US" altLang="zh-CN" sz="2800" b="1" smtClean="0">
                <a:latin typeface="Times New Roman" pitchFamily="18" charset="0"/>
              </a:rPr>
              <a:t>P</a:t>
            </a:r>
            <a:r>
              <a:rPr kumimoji="1" lang="zh-CN" altLang="en-US" sz="2800" b="1" smtClean="0">
                <a:latin typeface="Times New Roman" pitchFamily="18" charset="0"/>
              </a:rPr>
              <a:t>离开管程或等待另一条件。</a:t>
            </a:r>
          </a:p>
          <a:p>
            <a:pPr>
              <a:lnSpc>
                <a:spcPct val="120000"/>
              </a:lnSpc>
              <a:buFont typeface="Wingdings" pitchFamily="2" charset="2"/>
              <a:buNone/>
            </a:pPr>
            <a:r>
              <a:rPr kumimoji="1" lang="en-US" altLang="zh-CN" sz="2800" b="1" smtClean="0">
                <a:latin typeface="Times New Roman" pitchFamily="18" charset="0"/>
              </a:rPr>
              <a:t>    Hansan</a:t>
            </a:r>
            <a:r>
              <a:rPr kumimoji="1" lang="zh-CN" altLang="en-US" sz="2800" b="1" smtClean="0">
                <a:latin typeface="Times New Roman" pitchFamily="18" charset="0"/>
              </a:rPr>
              <a:t>却采用了第一种处理方式。</a:t>
            </a:r>
          </a:p>
          <a:p>
            <a:pPr>
              <a:lnSpc>
                <a:spcPct val="120000"/>
              </a:lnSpc>
              <a:buFont typeface="Wingdings" pitchFamily="2" charset="2"/>
              <a:buNone/>
            </a:pPr>
            <a:endParaRPr lang="zh-CN" altLang="en-US" sz="2800" b="1" smtClean="0">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619750" y="228600"/>
            <a:ext cx="4286250" cy="1143000"/>
          </a:xfrm>
        </p:spPr>
        <p:txBody>
          <a:bodyPr/>
          <a:lstStyle/>
          <a:p>
            <a:r>
              <a:rPr lang="zh-CN" altLang="en-US" smtClean="0">
                <a:ea typeface="华文彩云" pitchFamily="2" charset="-122"/>
              </a:rPr>
              <a:t>管程描述</a:t>
            </a:r>
          </a:p>
        </p:txBody>
      </p:sp>
      <p:sp>
        <p:nvSpPr>
          <p:cNvPr id="87043" name="Rectangle 3"/>
          <p:cNvSpPr>
            <a:spLocks noGrp="1" noChangeArrowheads="1"/>
          </p:cNvSpPr>
          <p:nvPr>
            <p:ph type="body" idx="1"/>
          </p:nvPr>
        </p:nvSpPr>
        <p:spPr>
          <a:xfrm>
            <a:off x="5543550" y="1828800"/>
            <a:ext cx="4362450" cy="4067175"/>
          </a:xfrm>
        </p:spPr>
        <p:txBody>
          <a:bodyPr lIns="0" tIns="0" rIns="0" bIns="0">
            <a:spAutoFit/>
          </a:bodyPr>
          <a:lstStyle/>
          <a:p>
            <a:pPr>
              <a:lnSpc>
                <a:spcPct val="90000"/>
              </a:lnSpc>
              <a:spcBef>
                <a:spcPct val="0"/>
              </a:spcBef>
              <a:buFont typeface="Wingdings" pitchFamily="2" charset="2"/>
              <a:buNone/>
            </a:pPr>
            <a:r>
              <a:rPr lang="en-US" altLang="zh-CN" sz="2100" b="1" smtClean="0">
                <a:solidFill>
                  <a:srgbClr val="0099FF"/>
                </a:solidFill>
                <a:latin typeface="Times New Roman" pitchFamily="18" charset="0"/>
              </a:rPr>
              <a:t>producer</a:t>
            </a:r>
            <a:r>
              <a:rPr lang="en-US" altLang="zh-CN" sz="2100" b="1" smtClean="0">
                <a:latin typeface="Times New Roman" pitchFamily="18" charset="0"/>
              </a:rPr>
              <a:t>:</a:t>
            </a:r>
            <a:r>
              <a:rPr lang="en-US" altLang="zh-CN" sz="2200" b="1" smtClean="0">
                <a:solidFill>
                  <a:srgbClr val="66FFCC"/>
                </a:solidFill>
                <a:latin typeface="Times New Roman" pitchFamily="18" charset="0"/>
              </a:rPr>
              <a:t>begin</a:t>
            </a:r>
            <a:r>
              <a:rPr lang="en-US" altLang="zh-CN" sz="2200" b="1" smtClean="0">
                <a:latin typeface="Times New Roman" pitchFamily="18" charset="0"/>
              </a:rPr>
              <a:t> </a:t>
            </a:r>
          </a:p>
          <a:p>
            <a:pPr lvl="1">
              <a:lnSpc>
                <a:spcPct val="90000"/>
              </a:lnSpc>
              <a:buFontTx/>
              <a:buNone/>
            </a:pPr>
            <a:r>
              <a:rPr kumimoji="1" lang="en-US" altLang="zh-CN" sz="2100" smtClean="0">
                <a:latin typeface="Times New Roman" pitchFamily="18" charset="0"/>
              </a:rPr>
              <a:t>repeat</a:t>
            </a:r>
          </a:p>
          <a:p>
            <a:pPr>
              <a:lnSpc>
                <a:spcPct val="90000"/>
              </a:lnSpc>
              <a:buFont typeface="Wingdings" pitchFamily="2" charset="2"/>
              <a:buNone/>
            </a:pPr>
            <a:r>
              <a:rPr kumimoji="1" lang="en-US" altLang="zh-CN" sz="2100" smtClean="0">
                <a:latin typeface="Times New Roman" pitchFamily="18" charset="0"/>
              </a:rPr>
              <a:t>           produce an item in nextp;</a:t>
            </a:r>
          </a:p>
          <a:p>
            <a:pPr>
              <a:lnSpc>
                <a:spcPct val="90000"/>
              </a:lnSpc>
              <a:buFont typeface="Wingdings" pitchFamily="2" charset="2"/>
              <a:buNone/>
            </a:pPr>
            <a:r>
              <a:rPr kumimoji="1" lang="en-US" altLang="zh-CN" sz="2100" smtClean="0">
                <a:latin typeface="Times New Roman" pitchFamily="18" charset="0"/>
              </a:rPr>
              <a:t>           p-c.put(item);</a:t>
            </a:r>
          </a:p>
          <a:p>
            <a:pPr>
              <a:lnSpc>
                <a:spcPct val="90000"/>
              </a:lnSpc>
              <a:buFont typeface="Wingdings" pitchFamily="2" charset="2"/>
              <a:buNone/>
            </a:pPr>
            <a:r>
              <a:rPr kumimoji="1" lang="en-US" altLang="zh-CN" sz="2100" smtClean="0">
                <a:latin typeface="Times New Roman" pitchFamily="18" charset="0"/>
              </a:rPr>
              <a:t>       until false</a:t>
            </a:r>
          </a:p>
          <a:p>
            <a:pPr>
              <a:lnSpc>
                <a:spcPct val="90000"/>
              </a:lnSpc>
              <a:buFont typeface="Wingdings" pitchFamily="2" charset="2"/>
              <a:buNone/>
            </a:pPr>
            <a:r>
              <a:rPr lang="en-US" altLang="zh-CN" sz="2200" b="1" smtClean="0">
                <a:solidFill>
                  <a:srgbClr val="66FFCC"/>
                </a:solidFill>
                <a:latin typeface="Times New Roman" pitchFamily="18" charset="0"/>
              </a:rPr>
              <a:t>end</a:t>
            </a:r>
          </a:p>
          <a:p>
            <a:pPr>
              <a:lnSpc>
                <a:spcPct val="90000"/>
              </a:lnSpc>
              <a:spcBef>
                <a:spcPct val="0"/>
              </a:spcBef>
              <a:buFont typeface="Wingdings" pitchFamily="2" charset="2"/>
              <a:buNone/>
            </a:pPr>
            <a:r>
              <a:rPr lang="en-US" altLang="zh-CN" sz="2100" b="1" smtClean="0">
                <a:solidFill>
                  <a:srgbClr val="CC66FF"/>
                </a:solidFill>
                <a:latin typeface="Times New Roman" pitchFamily="18" charset="0"/>
              </a:rPr>
              <a:t>consumer</a:t>
            </a:r>
            <a:r>
              <a:rPr lang="en-US" altLang="zh-CN" sz="2100" b="1" smtClean="0">
                <a:latin typeface="Times New Roman" pitchFamily="18" charset="0"/>
              </a:rPr>
              <a:t>:</a:t>
            </a:r>
            <a:r>
              <a:rPr lang="en-US" altLang="zh-CN" sz="2100" b="1" smtClean="0">
                <a:solidFill>
                  <a:srgbClr val="E5B1FF"/>
                </a:solidFill>
                <a:latin typeface="Times New Roman" pitchFamily="18" charset="0"/>
              </a:rPr>
              <a:t>begin</a:t>
            </a:r>
          </a:p>
          <a:p>
            <a:pPr>
              <a:lnSpc>
                <a:spcPct val="90000"/>
              </a:lnSpc>
              <a:buFont typeface="Wingdings" pitchFamily="2" charset="2"/>
              <a:buNone/>
            </a:pPr>
            <a:r>
              <a:rPr lang="en-US" altLang="zh-CN" sz="2100" b="1" smtClean="0">
                <a:latin typeface="Times New Roman" pitchFamily="18" charset="0"/>
              </a:rPr>
              <a:t>	 </a:t>
            </a:r>
            <a:r>
              <a:rPr kumimoji="1" lang="en-US" altLang="zh-CN" sz="2100" smtClean="0">
                <a:latin typeface="Times New Roman" pitchFamily="18" charset="0"/>
              </a:rPr>
              <a:t>repeat</a:t>
            </a:r>
          </a:p>
          <a:p>
            <a:pPr>
              <a:lnSpc>
                <a:spcPct val="90000"/>
              </a:lnSpc>
              <a:buFont typeface="Wingdings" pitchFamily="2" charset="2"/>
              <a:buNone/>
            </a:pPr>
            <a:r>
              <a:rPr kumimoji="1" lang="en-US" altLang="zh-CN" sz="2100" smtClean="0">
                <a:latin typeface="Times New Roman" pitchFamily="18" charset="0"/>
              </a:rPr>
              <a:t>           p-c.get(item);</a:t>
            </a:r>
          </a:p>
          <a:p>
            <a:pPr>
              <a:lnSpc>
                <a:spcPct val="90000"/>
              </a:lnSpc>
              <a:buFont typeface="Wingdings" pitchFamily="2" charset="2"/>
              <a:buNone/>
            </a:pPr>
            <a:r>
              <a:rPr kumimoji="1" lang="en-US" altLang="zh-CN" sz="2100" smtClean="0">
                <a:latin typeface="Times New Roman" pitchFamily="18" charset="0"/>
              </a:rPr>
              <a:t>           consume the item in nextc;</a:t>
            </a:r>
          </a:p>
          <a:p>
            <a:pPr>
              <a:lnSpc>
                <a:spcPct val="90000"/>
              </a:lnSpc>
              <a:buFont typeface="Wingdings" pitchFamily="2" charset="2"/>
              <a:buNone/>
            </a:pPr>
            <a:r>
              <a:rPr kumimoji="1" lang="en-US" altLang="zh-CN" sz="2100" smtClean="0">
                <a:latin typeface="Times New Roman" pitchFamily="18" charset="0"/>
              </a:rPr>
              <a:t>        until false;</a:t>
            </a:r>
            <a:endParaRPr lang="en-US" altLang="zh-CN" sz="2100" b="1" smtClean="0">
              <a:latin typeface="Times New Roman" pitchFamily="18" charset="0"/>
            </a:endParaRPr>
          </a:p>
          <a:p>
            <a:pPr>
              <a:lnSpc>
                <a:spcPct val="90000"/>
              </a:lnSpc>
              <a:spcBef>
                <a:spcPct val="0"/>
              </a:spcBef>
              <a:buFont typeface="Wingdings" pitchFamily="2" charset="2"/>
              <a:buNone/>
            </a:pPr>
            <a:r>
              <a:rPr lang="en-US" altLang="zh-CN" sz="2100" b="1" smtClean="0">
                <a:solidFill>
                  <a:srgbClr val="E5B1FF"/>
                </a:solidFill>
                <a:latin typeface="Times New Roman" pitchFamily="18" charset="0"/>
              </a:rPr>
              <a:t>end</a:t>
            </a:r>
            <a:endParaRPr lang="zh-CN" altLang="en-US" sz="2100" b="1" smtClean="0">
              <a:solidFill>
                <a:srgbClr val="E5B1FF"/>
              </a:solidFill>
              <a:latin typeface="Times New Roman" pitchFamily="18" charset="0"/>
            </a:endParaRPr>
          </a:p>
        </p:txBody>
      </p:sp>
      <p:sp>
        <p:nvSpPr>
          <p:cNvPr id="87044" name="Rectangle 4"/>
          <p:cNvSpPr>
            <a:spLocks noChangeArrowheads="1"/>
          </p:cNvSpPr>
          <p:nvPr/>
        </p:nvSpPr>
        <p:spPr bwMode="auto">
          <a:xfrm>
            <a:off x="228600" y="-26988"/>
            <a:ext cx="5943600" cy="6934201"/>
          </a:xfrm>
          <a:prstGeom prst="rect">
            <a:avLst/>
          </a:prstGeom>
          <a:noFill/>
          <a:ln w="9525">
            <a:noFill/>
            <a:miter lim="800000"/>
            <a:headEnd/>
            <a:tailEnd/>
          </a:ln>
        </p:spPr>
        <p:txBody>
          <a:bodyPr lIns="0" tIns="0" rIns="0" bIns="0">
            <a:spAutoFit/>
          </a:bodyPr>
          <a:lstStyle/>
          <a:p>
            <a:pPr algn="l">
              <a:lnSpc>
                <a:spcPct val="90000"/>
              </a:lnSpc>
            </a:pPr>
            <a:r>
              <a:rPr kumimoji="1" lang="en-US" altLang="zh-CN" sz="2100"/>
              <a:t>type p-c=monitor</a:t>
            </a:r>
            <a:r>
              <a:rPr lang="en-US" altLang="zh-CN" sz="2100"/>
              <a:t> </a:t>
            </a:r>
            <a:r>
              <a:rPr lang="en-US" altLang="zh-CN" sz="2100" b="1">
                <a:latin typeface="宋体" pitchFamily="2" charset="-122"/>
              </a:rPr>
              <a:t>；</a:t>
            </a:r>
          </a:p>
          <a:p>
            <a:pPr algn="l">
              <a:lnSpc>
                <a:spcPct val="90000"/>
              </a:lnSpc>
            </a:pPr>
            <a:r>
              <a:rPr kumimoji="1" lang="en-US" altLang="zh-CN" sz="2100"/>
              <a:t>   Var in,out,count:integer;</a:t>
            </a:r>
          </a:p>
          <a:p>
            <a:pPr algn="l">
              <a:lnSpc>
                <a:spcPct val="90000"/>
              </a:lnSpc>
            </a:pPr>
            <a:r>
              <a:rPr kumimoji="1" lang="en-US" altLang="zh-CN" sz="2100"/>
              <a:t>       buffer:array</a:t>
            </a:r>
            <a:r>
              <a:rPr kumimoji="1" lang="zh-CN" altLang="en-US" sz="2100"/>
              <a:t>［</a:t>
            </a:r>
            <a:r>
              <a:rPr kumimoji="1" lang="en-US" altLang="zh-CN" sz="2100"/>
              <a:t>0,…,n-1</a:t>
            </a:r>
            <a:r>
              <a:rPr kumimoji="1" lang="zh-CN" altLang="en-US" sz="2100"/>
              <a:t>］ </a:t>
            </a:r>
            <a:r>
              <a:rPr kumimoji="1" lang="en-US" altLang="zh-CN" sz="2100"/>
              <a:t>of item</a:t>
            </a:r>
          </a:p>
          <a:p>
            <a:pPr algn="l">
              <a:lnSpc>
                <a:spcPct val="90000"/>
              </a:lnSpc>
            </a:pPr>
            <a:r>
              <a:rPr kumimoji="1" lang="en-US" altLang="zh-CN" sz="2100"/>
              <a:t>       notfull,  notempty:condition;</a:t>
            </a:r>
            <a:endParaRPr lang="en-US" altLang="zh-CN" sz="2100" b="1">
              <a:latin typeface="宋体" pitchFamily="2" charset="-122"/>
            </a:endParaRPr>
          </a:p>
          <a:p>
            <a:pPr algn="l">
              <a:lnSpc>
                <a:spcPct val="90000"/>
              </a:lnSpc>
            </a:pPr>
            <a:r>
              <a:rPr lang="en-US" altLang="zh-CN" sz="2100" b="1">
                <a:solidFill>
                  <a:srgbClr val="FFADAD"/>
                </a:solidFill>
                <a:latin typeface="宋体" pitchFamily="2" charset="-122"/>
              </a:rPr>
              <a:t>procedure</a:t>
            </a:r>
            <a:r>
              <a:rPr lang="en-US" altLang="zh-CN" sz="2100" b="1">
                <a:latin typeface="宋体" pitchFamily="2" charset="-122"/>
              </a:rPr>
              <a:t> </a:t>
            </a:r>
            <a:r>
              <a:rPr lang="en-US" altLang="zh-CN" sz="2100" b="1">
                <a:solidFill>
                  <a:srgbClr val="00FF00"/>
                </a:solidFill>
                <a:latin typeface="宋体" pitchFamily="2" charset="-122"/>
              </a:rPr>
              <a:t>entry</a:t>
            </a:r>
            <a:r>
              <a:rPr lang="en-US" altLang="zh-CN" sz="2100" b="1">
                <a:latin typeface="宋体" pitchFamily="2" charset="-122"/>
              </a:rPr>
              <a:t> put (item)；</a:t>
            </a:r>
          </a:p>
          <a:p>
            <a:pPr algn="l">
              <a:lnSpc>
                <a:spcPct val="90000"/>
              </a:lnSpc>
            </a:pPr>
            <a:r>
              <a:rPr lang="en-US" altLang="zh-CN" sz="2100" b="1">
                <a:latin typeface="宋体" pitchFamily="2" charset="-122"/>
              </a:rPr>
              <a:t>  </a:t>
            </a:r>
            <a:r>
              <a:rPr lang="en-US" altLang="zh-CN" sz="2100" b="1">
                <a:solidFill>
                  <a:srgbClr val="FFC7C7"/>
                </a:solidFill>
                <a:latin typeface="宋体" pitchFamily="2" charset="-122"/>
              </a:rPr>
              <a:t>begin</a:t>
            </a:r>
          </a:p>
          <a:p>
            <a:pPr algn="l">
              <a:lnSpc>
                <a:spcPct val="90000"/>
              </a:lnSpc>
            </a:pPr>
            <a:r>
              <a:rPr lang="en-US" altLang="zh-CN" sz="2100" b="1">
                <a:latin typeface="宋体" pitchFamily="2" charset="-122"/>
              </a:rPr>
              <a:t>     if </a:t>
            </a:r>
            <a:r>
              <a:rPr kumimoji="1" lang="en-US" altLang="zh-CN" sz="2100"/>
              <a:t>count≥n</a:t>
            </a:r>
            <a:r>
              <a:rPr lang="en-US" altLang="zh-CN" sz="2100" b="1">
                <a:latin typeface="宋体" pitchFamily="2" charset="-122"/>
              </a:rPr>
              <a:t> then </a:t>
            </a:r>
            <a:r>
              <a:rPr kumimoji="1" lang="en-US" altLang="zh-CN" sz="2100"/>
              <a:t>notfull.wait</a:t>
            </a:r>
            <a:r>
              <a:rPr lang="en-US" altLang="zh-CN" sz="2100"/>
              <a:t> </a:t>
            </a:r>
            <a:r>
              <a:rPr lang="en-US" altLang="zh-CN" sz="2100" b="1">
                <a:latin typeface="宋体" pitchFamily="2" charset="-122"/>
              </a:rPr>
              <a:t>；</a:t>
            </a:r>
          </a:p>
          <a:p>
            <a:pPr algn="l">
              <a:lnSpc>
                <a:spcPct val="90000"/>
              </a:lnSpc>
            </a:pPr>
            <a:r>
              <a:rPr lang="en-US" altLang="zh-CN" sz="2100" b="1">
                <a:latin typeface="宋体" pitchFamily="2" charset="-122"/>
              </a:rPr>
              <a:t>     </a:t>
            </a:r>
            <a:r>
              <a:rPr kumimoji="1" lang="en-US" altLang="zh-CN" sz="2100"/>
              <a:t>buffer(in)∶=nextp</a:t>
            </a:r>
            <a:r>
              <a:rPr lang="en-US" altLang="zh-CN" sz="2100"/>
              <a:t> </a:t>
            </a:r>
            <a:r>
              <a:rPr lang="en-US" altLang="zh-CN" sz="2100" b="1">
                <a:latin typeface="宋体" pitchFamily="2" charset="-122"/>
              </a:rPr>
              <a:t>；</a:t>
            </a:r>
          </a:p>
          <a:p>
            <a:pPr algn="l">
              <a:lnSpc>
                <a:spcPct val="90000"/>
              </a:lnSpc>
            </a:pPr>
            <a:r>
              <a:rPr lang="en-US" altLang="zh-CN" sz="2100" b="1">
                <a:latin typeface="宋体" pitchFamily="2" charset="-122"/>
              </a:rPr>
              <a:t>     </a:t>
            </a:r>
            <a:r>
              <a:rPr kumimoji="1" lang="en-US" altLang="zh-CN" sz="2100"/>
              <a:t>in∶=(in+1) mod n;</a:t>
            </a:r>
          </a:p>
          <a:p>
            <a:pPr algn="l">
              <a:lnSpc>
                <a:spcPct val="90000"/>
              </a:lnSpc>
            </a:pPr>
            <a:r>
              <a:rPr kumimoji="1" lang="en-US" altLang="zh-CN" sz="2100"/>
              <a:t>         count∶=count+1;</a:t>
            </a:r>
            <a:endParaRPr lang="en-US" altLang="zh-CN" sz="2100" b="1">
              <a:latin typeface="宋体" pitchFamily="2" charset="-122"/>
            </a:endParaRPr>
          </a:p>
          <a:p>
            <a:pPr algn="l">
              <a:lnSpc>
                <a:spcPct val="90000"/>
              </a:lnSpc>
            </a:pPr>
            <a:r>
              <a:rPr lang="en-US" altLang="zh-CN" sz="2100" b="1">
                <a:latin typeface="宋体" pitchFamily="2" charset="-122"/>
              </a:rPr>
              <a:t>     </a:t>
            </a:r>
            <a:r>
              <a:rPr kumimoji="1" lang="en-US" altLang="zh-CN" sz="2100"/>
              <a:t>notempty.</a:t>
            </a:r>
            <a:r>
              <a:rPr lang="en-US" altLang="zh-CN" sz="2100" b="1">
                <a:latin typeface="宋体" pitchFamily="2" charset="-122"/>
              </a:rPr>
              <a:t>signal；</a:t>
            </a:r>
          </a:p>
          <a:p>
            <a:pPr algn="l">
              <a:lnSpc>
                <a:spcPct val="90000"/>
              </a:lnSpc>
            </a:pPr>
            <a:r>
              <a:rPr lang="en-US" altLang="zh-CN" sz="2100" b="1">
                <a:latin typeface="宋体" pitchFamily="2" charset="-122"/>
              </a:rPr>
              <a:t>  </a:t>
            </a:r>
            <a:r>
              <a:rPr lang="en-US" altLang="zh-CN" sz="2100" b="1">
                <a:solidFill>
                  <a:srgbClr val="FFC7C7"/>
                </a:solidFill>
                <a:latin typeface="宋体" pitchFamily="2" charset="-122"/>
              </a:rPr>
              <a:t>end</a:t>
            </a:r>
            <a:r>
              <a:rPr lang="en-US" altLang="zh-CN" sz="2100" b="1">
                <a:latin typeface="宋体" pitchFamily="2" charset="-122"/>
              </a:rPr>
              <a:t>；</a:t>
            </a:r>
          </a:p>
          <a:p>
            <a:pPr algn="l">
              <a:lnSpc>
                <a:spcPct val="90000"/>
              </a:lnSpc>
            </a:pPr>
            <a:r>
              <a:rPr lang="en-US" altLang="zh-CN" sz="2100" b="1">
                <a:solidFill>
                  <a:srgbClr val="FFADAD"/>
                </a:solidFill>
                <a:latin typeface="宋体" pitchFamily="2" charset="-122"/>
              </a:rPr>
              <a:t>procedure</a:t>
            </a:r>
            <a:r>
              <a:rPr lang="en-US" altLang="zh-CN" sz="2100" b="1">
                <a:latin typeface="宋体" pitchFamily="2" charset="-122"/>
              </a:rPr>
              <a:t> </a:t>
            </a:r>
            <a:r>
              <a:rPr lang="en-US" altLang="zh-CN" sz="2100" b="1">
                <a:solidFill>
                  <a:srgbClr val="00FF00"/>
                </a:solidFill>
                <a:latin typeface="宋体" pitchFamily="2" charset="-122"/>
              </a:rPr>
              <a:t>entry</a:t>
            </a:r>
            <a:r>
              <a:rPr lang="en-US" altLang="zh-CN" sz="2100" b="1">
                <a:latin typeface="宋体" pitchFamily="2" charset="-122"/>
              </a:rPr>
              <a:t> get(item)；</a:t>
            </a:r>
          </a:p>
          <a:p>
            <a:pPr algn="l">
              <a:lnSpc>
                <a:spcPct val="90000"/>
              </a:lnSpc>
            </a:pPr>
            <a:r>
              <a:rPr lang="en-US" altLang="zh-CN" sz="2100" b="1">
                <a:latin typeface="宋体" pitchFamily="2" charset="-122"/>
              </a:rPr>
              <a:t>  </a:t>
            </a:r>
            <a:r>
              <a:rPr lang="en-US" altLang="zh-CN" sz="2100" b="1">
                <a:solidFill>
                  <a:srgbClr val="FFC7C7"/>
                </a:solidFill>
                <a:latin typeface="宋体" pitchFamily="2" charset="-122"/>
              </a:rPr>
              <a:t>begin</a:t>
            </a:r>
            <a:r>
              <a:rPr lang="en-US" altLang="zh-CN" sz="2100" b="1">
                <a:latin typeface="宋体" pitchFamily="2" charset="-122"/>
              </a:rPr>
              <a:t>  </a:t>
            </a:r>
          </a:p>
          <a:p>
            <a:pPr algn="l">
              <a:lnSpc>
                <a:spcPct val="90000"/>
              </a:lnSpc>
            </a:pPr>
            <a:r>
              <a:rPr lang="en-US" altLang="zh-CN" sz="2100" b="1">
                <a:latin typeface="宋体" pitchFamily="2" charset="-122"/>
              </a:rPr>
              <a:t>     </a:t>
            </a:r>
            <a:r>
              <a:rPr kumimoji="1" lang="en-US" altLang="zh-CN" sz="2100"/>
              <a:t>if count≤0 then notempty.wait;</a:t>
            </a:r>
          </a:p>
          <a:p>
            <a:pPr algn="l">
              <a:lnSpc>
                <a:spcPct val="90000"/>
              </a:lnSpc>
            </a:pPr>
            <a:r>
              <a:rPr kumimoji="1" lang="en-US" altLang="zh-CN" sz="2100"/>
              <a:t>         nextc∶=buffer(out);</a:t>
            </a:r>
          </a:p>
          <a:p>
            <a:pPr algn="l">
              <a:lnSpc>
                <a:spcPct val="90000"/>
              </a:lnSpc>
            </a:pPr>
            <a:r>
              <a:rPr kumimoji="1" lang="en-US" altLang="zh-CN" sz="2100"/>
              <a:t>         out∶=(out+1) mod n;</a:t>
            </a:r>
          </a:p>
          <a:p>
            <a:pPr algn="l">
              <a:lnSpc>
                <a:spcPct val="90000"/>
              </a:lnSpc>
            </a:pPr>
            <a:r>
              <a:rPr kumimoji="1" lang="en-US" altLang="zh-CN" sz="2100"/>
              <a:t>         count∶=count-1;</a:t>
            </a:r>
            <a:endParaRPr lang="en-US" altLang="zh-CN" sz="2100" b="1">
              <a:latin typeface="宋体" pitchFamily="2" charset="-122"/>
            </a:endParaRPr>
          </a:p>
          <a:p>
            <a:pPr algn="l">
              <a:lnSpc>
                <a:spcPct val="90000"/>
              </a:lnSpc>
            </a:pPr>
            <a:r>
              <a:rPr lang="en-US" altLang="zh-CN" sz="2100" b="1">
                <a:latin typeface="宋体" pitchFamily="2" charset="-122"/>
              </a:rPr>
              <a:t>     </a:t>
            </a:r>
            <a:r>
              <a:rPr kumimoji="1" lang="en-US" altLang="zh-CN" sz="2100"/>
              <a:t>notfull.</a:t>
            </a:r>
            <a:r>
              <a:rPr lang="en-US" altLang="zh-CN" sz="2100"/>
              <a:t> </a:t>
            </a:r>
            <a:r>
              <a:rPr lang="en-US" altLang="zh-CN" sz="2100" b="1">
                <a:latin typeface="宋体" pitchFamily="2" charset="-122"/>
              </a:rPr>
              <a:t>signal；</a:t>
            </a:r>
          </a:p>
          <a:p>
            <a:pPr algn="l">
              <a:lnSpc>
                <a:spcPct val="90000"/>
              </a:lnSpc>
            </a:pPr>
            <a:r>
              <a:rPr lang="en-US" altLang="zh-CN" sz="2100" b="1">
                <a:latin typeface="宋体" pitchFamily="2" charset="-122"/>
              </a:rPr>
              <a:t>  </a:t>
            </a:r>
            <a:r>
              <a:rPr lang="en-US" altLang="zh-CN" sz="2100" b="1">
                <a:solidFill>
                  <a:srgbClr val="FFC7C7"/>
                </a:solidFill>
                <a:latin typeface="宋体" pitchFamily="2" charset="-122"/>
              </a:rPr>
              <a:t>end</a:t>
            </a:r>
            <a:r>
              <a:rPr lang="en-US" altLang="zh-CN" sz="2100" b="1">
                <a:latin typeface="宋体" pitchFamily="2" charset="-122"/>
              </a:rPr>
              <a:t>；</a:t>
            </a:r>
          </a:p>
          <a:p>
            <a:pPr algn="l">
              <a:lnSpc>
                <a:spcPct val="90000"/>
              </a:lnSpc>
            </a:pPr>
            <a:r>
              <a:rPr lang="en-US" altLang="zh-CN" sz="2100" b="1">
                <a:solidFill>
                  <a:srgbClr val="CCCC00"/>
                </a:solidFill>
                <a:latin typeface="宋体" pitchFamily="2" charset="-122"/>
              </a:rPr>
              <a:t>begin</a:t>
            </a:r>
          </a:p>
          <a:p>
            <a:pPr algn="l">
              <a:lnSpc>
                <a:spcPct val="90000"/>
              </a:lnSpc>
            </a:pPr>
            <a:r>
              <a:rPr lang="en-US" altLang="zh-CN" sz="2100" b="1">
                <a:latin typeface="宋体" pitchFamily="2" charset="-122"/>
              </a:rPr>
              <a:t>   </a:t>
            </a:r>
            <a:r>
              <a:rPr kumimoji="1" lang="en-US" altLang="zh-CN" sz="2100"/>
              <a:t>in∶=out∶=0; </a:t>
            </a:r>
          </a:p>
          <a:p>
            <a:pPr algn="l">
              <a:lnSpc>
                <a:spcPct val="90000"/>
              </a:lnSpc>
            </a:pPr>
            <a:r>
              <a:rPr kumimoji="1" lang="en-US" altLang="zh-CN" sz="2100"/>
              <a:t>      count∶=0 </a:t>
            </a:r>
            <a:r>
              <a:rPr lang="en-US" altLang="zh-CN" sz="2100" b="1">
                <a:latin typeface="宋体" pitchFamily="2" charset="-122"/>
              </a:rPr>
              <a:t>；</a:t>
            </a:r>
          </a:p>
          <a:p>
            <a:pPr algn="l">
              <a:lnSpc>
                <a:spcPct val="90000"/>
              </a:lnSpc>
            </a:pPr>
            <a:r>
              <a:rPr lang="en-US" altLang="zh-CN" sz="2100" b="1">
                <a:solidFill>
                  <a:srgbClr val="CCCC00"/>
                </a:solidFill>
                <a:latin typeface="宋体" pitchFamily="2" charset="-122"/>
              </a:rPr>
              <a:t>end</a:t>
            </a:r>
            <a:r>
              <a:rPr lang="en-US" altLang="zh-CN" sz="2100" b="1">
                <a:latin typeface="宋体" pitchFamily="2" charset="-122"/>
              </a:rPr>
              <a:t>；</a:t>
            </a:r>
            <a:endParaRPr lang="zh-CN" altLang="en-US" sz="2100" b="1">
              <a:latin typeface="宋体" pitchFamily="2" charset="-122"/>
            </a:endParaRPr>
          </a:p>
        </p:txBody>
      </p:sp>
      <p:sp>
        <p:nvSpPr>
          <p:cNvPr id="87045" name="Line 5"/>
          <p:cNvSpPr>
            <a:spLocks noChangeShapeType="1"/>
          </p:cNvSpPr>
          <p:nvPr/>
        </p:nvSpPr>
        <p:spPr bwMode="auto">
          <a:xfrm>
            <a:off x="5410200" y="1981200"/>
            <a:ext cx="0" cy="4876800"/>
          </a:xfrm>
          <a:prstGeom prst="line">
            <a:avLst/>
          </a:prstGeom>
          <a:noFill/>
          <a:ln w="9525">
            <a:solidFill>
              <a:schemeClr val="tx1"/>
            </a:solidFill>
            <a:round/>
            <a:headEnd/>
            <a:tailEnd/>
          </a:ln>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kumimoji="1" lang="zh-CN" altLang="en-US" smtClean="0">
                <a:solidFill>
                  <a:schemeClr val="tx1"/>
                </a:solidFill>
                <a:ea typeface="华文彩云" pitchFamily="2" charset="-122"/>
              </a:rPr>
              <a:t>程序并发执行时的特征</a:t>
            </a:r>
          </a:p>
        </p:txBody>
      </p:sp>
      <p:sp>
        <p:nvSpPr>
          <p:cNvPr id="22531" name="Rectangle 3"/>
          <p:cNvSpPr>
            <a:spLocks noGrp="1" noChangeArrowheads="1"/>
          </p:cNvSpPr>
          <p:nvPr>
            <p:ph type="body" idx="1"/>
          </p:nvPr>
        </p:nvSpPr>
        <p:spPr>
          <a:xfrm>
            <a:off x="742950" y="1773238"/>
            <a:ext cx="8818563" cy="4824412"/>
          </a:xfrm>
        </p:spPr>
        <p:txBody>
          <a:bodyPr/>
          <a:lstStyle/>
          <a:p>
            <a:pPr marL="571500" indent="-571500">
              <a:lnSpc>
                <a:spcPct val="120000"/>
              </a:lnSpc>
              <a:spcBef>
                <a:spcPct val="10000"/>
              </a:spcBef>
            </a:pPr>
            <a:r>
              <a:rPr kumimoji="1" lang="zh-CN" altLang="en-US" sz="2800" b="1" smtClean="0">
                <a:solidFill>
                  <a:srgbClr val="FFFF00"/>
                </a:solidFill>
              </a:rPr>
              <a:t>间断性</a:t>
            </a:r>
            <a:r>
              <a:rPr kumimoji="1" lang="zh-CN" altLang="en-US" sz="2800" b="1" smtClean="0"/>
              <a:t>：由于资源共享和相互合作，并发执行的程序间形成了相互制约关系，导致程序的运行过程出现“执行</a:t>
            </a:r>
            <a:r>
              <a:rPr kumimoji="1" lang="en-US" altLang="zh-CN" sz="2800" b="1" smtClean="0"/>
              <a:t>—</a:t>
            </a:r>
            <a:r>
              <a:rPr kumimoji="1" lang="zh-CN" altLang="en-US" sz="2800" b="1" smtClean="0"/>
              <a:t>暂停</a:t>
            </a:r>
            <a:r>
              <a:rPr kumimoji="1" lang="en-US" altLang="zh-CN" sz="2800" b="1" smtClean="0"/>
              <a:t>—</a:t>
            </a:r>
            <a:r>
              <a:rPr kumimoji="1" lang="zh-CN" altLang="en-US" sz="2800" b="1" smtClean="0"/>
              <a:t>执行”的现象。</a:t>
            </a:r>
          </a:p>
          <a:p>
            <a:pPr marL="571500" indent="-571500">
              <a:lnSpc>
                <a:spcPct val="120000"/>
              </a:lnSpc>
              <a:spcBef>
                <a:spcPct val="10000"/>
              </a:spcBef>
            </a:pPr>
            <a:r>
              <a:rPr kumimoji="1" lang="zh-CN" altLang="en-US" sz="2800" b="1" smtClean="0">
                <a:solidFill>
                  <a:srgbClr val="FFFF00"/>
                </a:solidFill>
              </a:rPr>
              <a:t>失去封闭性 </a:t>
            </a:r>
            <a:r>
              <a:rPr kumimoji="1" lang="zh-CN" altLang="en-US" sz="2800" b="1" smtClean="0"/>
              <a:t>：程序在执行时与其他并发执行的程序共享系统的资源，资源的改变还与其他程序有关。即程序本身的执行环境要受到外界程序的影响。</a:t>
            </a:r>
          </a:p>
          <a:p>
            <a:pPr marL="571500" indent="-571500">
              <a:lnSpc>
                <a:spcPct val="120000"/>
              </a:lnSpc>
              <a:spcBef>
                <a:spcPct val="10000"/>
              </a:spcBef>
            </a:pPr>
            <a:r>
              <a:rPr kumimoji="1" lang="zh-CN" altLang="en-US" sz="2800" b="1" smtClean="0">
                <a:solidFill>
                  <a:srgbClr val="FFFF00"/>
                </a:solidFill>
              </a:rPr>
              <a:t>不可再现性</a:t>
            </a:r>
            <a:r>
              <a:rPr kumimoji="1" lang="zh-CN" altLang="en-US" sz="2800" b="1" smtClean="0"/>
              <a:t>：同样的初始条件，一个程序的多次执行，可得到不同的结果。（见例子</a:t>
            </a:r>
            <a:r>
              <a:rPr kumimoji="1" lang="en-US" altLang="zh-CN" sz="2800" b="1" smtClean="0"/>
              <a:t>3</a:t>
            </a:r>
            <a:r>
              <a:rPr kumimoji="1" lang="zh-CN" altLang="en-US" sz="2800" b="1" smtClean="0"/>
              <a:t>）</a:t>
            </a: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808080"/>
      </a:dk1>
      <a:lt1>
        <a:srgbClr val="FFFFFF"/>
      </a:lt1>
      <a:dk2>
        <a:srgbClr val="000000"/>
      </a:dk2>
      <a:lt2>
        <a:srgbClr val="FFFFFF"/>
      </a:lt2>
      <a:accent1>
        <a:srgbClr val="FFFFFF"/>
      </a:accent1>
      <a:accent2>
        <a:srgbClr val="FF0000"/>
      </a:accent2>
      <a:accent3>
        <a:srgbClr val="AAAAAA"/>
      </a:accent3>
      <a:accent4>
        <a:srgbClr val="DADADA"/>
      </a:accent4>
      <a:accent5>
        <a:srgbClr val="FFFFFF"/>
      </a:accent5>
      <a:accent6>
        <a:srgbClr val="E70000"/>
      </a:accent6>
      <a:hlink>
        <a:srgbClr val="FFFFFF"/>
      </a:hlink>
      <a:folHlink>
        <a:srgbClr val="CCFFCC"/>
      </a:folHlink>
    </a:clrScheme>
    <a:fontScheme name="Blank Presentation">
      <a:majorFont>
        <a:latin typeface="Univers"/>
        <a:ea typeface="宋体"/>
        <a:cs typeface=""/>
      </a:majorFont>
      <a:minorFont>
        <a:latin typeface="Univer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30610</TotalTime>
  <Words>4695</Words>
  <Application>Microsoft Office PowerPoint</Application>
  <PresentationFormat>A4 纸张(210x297 毫米)</PresentationFormat>
  <Paragraphs>995</Paragraphs>
  <Slides>86</Slides>
  <Notes>12</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86</vt:i4>
      </vt:variant>
    </vt:vector>
  </HeadingPairs>
  <TitlesOfParts>
    <vt:vector size="92" baseType="lpstr">
      <vt:lpstr>Blank Presentation</vt:lpstr>
      <vt:lpstr>Visio</vt:lpstr>
      <vt:lpstr>VISIO</vt:lpstr>
      <vt:lpstr>Photo Editor 照片</vt:lpstr>
      <vt:lpstr>文档</vt:lpstr>
      <vt:lpstr>Document</vt:lpstr>
      <vt:lpstr>第2章 进程管理</vt:lpstr>
      <vt:lpstr>一、进程的基本概念</vt:lpstr>
      <vt:lpstr>前趋图(Precedence Graph)</vt:lpstr>
      <vt:lpstr>前趋图例子</vt:lpstr>
      <vt:lpstr>前趋图例子</vt:lpstr>
      <vt:lpstr>程序的顺序执行及其特征</vt:lpstr>
      <vt:lpstr>程序的并发执行</vt:lpstr>
      <vt:lpstr>程序的并发执行</vt:lpstr>
      <vt:lpstr>程序并发执行时的特征</vt:lpstr>
      <vt:lpstr>并发程序的执行</vt:lpstr>
      <vt:lpstr> 目标程序段 x=x+1</vt:lpstr>
      <vt:lpstr>解决问题的手段</vt:lpstr>
      <vt:lpstr>进程的特征</vt:lpstr>
      <vt:lpstr>进程的定义</vt:lpstr>
      <vt:lpstr>进程与程序的关系</vt:lpstr>
      <vt:lpstr>进程控制块（Process Control Block）</vt:lpstr>
      <vt:lpstr>进程控制块PCB中的信息（一）</vt:lpstr>
      <vt:lpstr>进程控制块PCB中的信息（二）</vt:lpstr>
      <vt:lpstr>进程控制块的组织方式</vt:lpstr>
      <vt:lpstr>进程三种基本状态</vt:lpstr>
      <vt:lpstr>进程的基本状态转换</vt:lpstr>
      <vt:lpstr>挂起状态</vt:lpstr>
      <vt:lpstr>具有挂起状态的进程状态转换</vt:lpstr>
      <vt:lpstr>二、进 程 控 制</vt:lpstr>
      <vt:lpstr>进程控制</vt:lpstr>
      <vt:lpstr>进程的创建</vt:lpstr>
      <vt:lpstr>进程控制</vt:lpstr>
      <vt:lpstr>进程控制</vt:lpstr>
      <vt:lpstr>进程控制</vt:lpstr>
      <vt:lpstr>进程控制</vt:lpstr>
      <vt:lpstr>进程控制</vt:lpstr>
      <vt:lpstr>进程控制</vt:lpstr>
      <vt:lpstr>进程控制</vt:lpstr>
      <vt:lpstr>进程控制</vt:lpstr>
      <vt:lpstr>进程控制</vt:lpstr>
      <vt:lpstr>进程控制</vt:lpstr>
      <vt:lpstr>进程控制</vt:lpstr>
      <vt:lpstr>实验</vt:lpstr>
      <vt:lpstr>三、进程同步</vt:lpstr>
      <vt:lpstr>进程同步的基本概念</vt:lpstr>
      <vt:lpstr>进程同步的基本概念</vt:lpstr>
      <vt:lpstr>进程同步的基本概念</vt:lpstr>
      <vt:lpstr>进程同步的基本概念</vt:lpstr>
      <vt:lpstr>进程同步的基本概念</vt:lpstr>
      <vt:lpstr>进程同步的基本概念</vt:lpstr>
      <vt:lpstr>访问临界资源</vt:lpstr>
      <vt:lpstr>同步机制应遵循的规则</vt:lpstr>
      <vt:lpstr>信号量机制</vt:lpstr>
      <vt:lpstr>整型信号量</vt:lpstr>
      <vt:lpstr>记录型信号量</vt:lpstr>
      <vt:lpstr>wait操作</vt:lpstr>
      <vt:lpstr>signal操作</vt:lpstr>
      <vt:lpstr>PowerPoint 演示文稿</vt:lpstr>
      <vt:lpstr>AND型信号量</vt:lpstr>
      <vt:lpstr>PowerPoint 演示文稿</vt:lpstr>
      <vt:lpstr>信号量集</vt:lpstr>
      <vt:lpstr>信号量集</vt:lpstr>
      <vt:lpstr>信号量集</vt:lpstr>
      <vt:lpstr>信号量的应用(一)</vt:lpstr>
      <vt:lpstr>利用信号量实现进程互斥的算法描述</vt:lpstr>
      <vt:lpstr>利用信号量实现进程互斥</vt:lpstr>
      <vt:lpstr>信号量的应用(二)</vt:lpstr>
      <vt:lpstr>利用信号量实现前趋关系</vt:lpstr>
      <vt:lpstr>经典的同步/互斥问题</vt:lpstr>
      <vt:lpstr>生产者与消费者问题</vt:lpstr>
      <vt:lpstr>生产者/消费者算法描述1 利用记录型信号量解决生产者—消费者问题</vt:lpstr>
      <vt:lpstr>生产者/消费者算法描述2 利用AND信号量解决生产者—消费者问题</vt:lpstr>
      <vt:lpstr>读者与写者</vt:lpstr>
      <vt:lpstr>读者与写者问题</vt:lpstr>
      <vt:lpstr>读者与写者算法描述1 利用记录型信号量解决读者—写者问题</vt:lpstr>
      <vt:lpstr>读者与写者算法描述2 利用信号量集机制解决读者-写者问题</vt:lpstr>
      <vt:lpstr>读者与写者算法描述2 利用信号量集机制解决读者-写者问题</vt:lpstr>
      <vt:lpstr>哲 学 家 进 餐</vt:lpstr>
      <vt:lpstr>第 i 个哲学家活动描述</vt:lpstr>
      <vt:lpstr>解决死锁的几种方法</vt:lpstr>
      <vt:lpstr>五个哲学家就餐</vt:lpstr>
      <vt:lpstr>五个哲学家就餐</vt:lpstr>
      <vt:lpstr>进程同步</vt:lpstr>
      <vt:lpstr>作业</vt:lpstr>
      <vt:lpstr>作业</vt:lpstr>
      <vt:lpstr>作业（续）</vt:lpstr>
      <vt:lpstr>管程</vt:lpstr>
      <vt:lpstr>管程定义</vt:lpstr>
      <vt:lpstr>条件变量</vt:lpstr>
      <vt:lpstr>条件变量</vt:lpstr>
      <vt:lpstr>管程描述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xiao</dc:creator>
  <cp:lastModifiedBy>cwl</cp:lastModifiedBy>
  <cp:revision>1779</cp:revision>
  <dcterms:created xsi:type="dcterms:W3CDTF">1998-10-03T18:37:08Z</dcterms:created>
  <dcterms:modified xsi:type="dcterms:W3CDTF">2016-09-18T13:26:23Z</dcterms:modified>
</cp:coreProperties>
</file>