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6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98D-6EC2-4646-9374-58DD1FCAF42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64E9-E649-4A8A-A06D-5F0FE018E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98D-6EC2-4646-9374-58DD1FCAF42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64E9-E649-4A8A-A06D-5F0FE018E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98D-6EC2-4646-9374-58DD1FCAF42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64E9-E649-4A8A-A06D-5F0FE018E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0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吴秦俊\苏宁之夏\苏宁之夏\苏宁之夏素材\尾声\总部图（第一建议）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9133" y="0"/>
            <a:ext cx="92228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2966310" y="188640"/>
            <a:ext cx="362185" cy="1548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2969136" y="1832880"/>
            <a:ext cx="362185" cy="1548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2966309" y="3477120"/>
            <a:ext cx="362185" cy="154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2966309" y="5121360"/>
            <a:ext cx="362185" cy="1548000"/>
          </a:xfrm>
          <a:prstGeom prst="rect">
            <a:avLst/>
          </a:prstGeom>
          <a:solidFill>
            <a:srgbClr val="FF85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" y="0"/>
            <a:ext cx="2966308" cy="6858000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srgbClr val="0066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064" y="114291"/>
            <a:ext cx="2780305" cy="7224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6308" y="188641"/>
            <a:ext cx="362184" cy="15841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6308" y="1832880"/>
            <a:ext cx="362184" cy="15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6308" y="5121141"/>
            <a:ext cx="362184" cy="1548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843" y="3469248"/>
            <a:ext cx="356649" cy="155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54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3624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0" y="0"/>
            <a:ext cx="12193624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white"/>
              </a:solidFill>
            </a:endParaRPr>
          </a:p>
        </p:txBody>
      </p:sp>
      <p:cxnSp>
        <p:nvCxnSpPr>
          <p:cNvPr id="54" name="直接连接符 53"/>
          <p:cNvCxnSpPr/>
          <p:nvPr userDrawn="1"/>
        </p:nvCxnSpPr>
        <p:spPr>
          <a:xfrm flipH="1">
            <a:off x="0" y="559198"/>
            <a:ext cx="9511789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449" y="116633"/>
            <a:ext cx="2388164" cy="314584"/>
          </a:xfrm>
          <a:prstGeom prst="rect">
            <a:avLst/>
          </a:prstGeom>
        </p:spPr>
      </p:pic>
      <p:cxnSp>
        <p:nvCxnSpPr>
          <p:cNvPr id="23" name="直接连接符 22"/>
          <p:cNvCxnSpPr/>
          <p:nvPr userDrawn="1"/>
        </p:nvCxnSpPr>
        <p:spPr>
          <a:xfrm>
            <a:off x="9999453" y="559198"/>
            <a:ext cx="103081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弧形 23"/>
          <p:cNvSpPr/>
          <p:nvPr userDrawn="1"/>
        </p:nvSpPr>
        <p:spPr>
          <a:xfrm>
            <a:off x="9425388" y="-3451"/>
            <a:ext cx="672251" cy="672601"/>
          </a:xfrm>
          <a:prstGeom prst="arc">
            <a:avLst>
              <a:gd name="adj1" fmla="val 2537820"/>
              <a:gd name="adj2" fmla="val 8360135"/>
            </a:avLst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9521085" y="114225"/>
            <a:ext cx="480856" cy="4811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10105021" y="114225"/>
            <a:ext cx="480856" cy="48110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688957" y="114225"/>
            <a:ext cx="480856" cy="4811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 userDrawn="1"/>
        </p:nvSpPr>
        <p:spPr>
          <a:xfrm>
            <a:off x="11272895" y="114225"/>
            <a:ext cx="480856" cy="481106"/>
          </a:xfrm>
          <a:prstGeom prst="ellipse">
            <a:avLst/>
          </a:prstGeom>
          <a:solidFill>
            <a:srgbClr val="FF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29" name="弧形 28"/>
          <p:cNvSpPr/>
          <p:nvPr userDrawn="1"/>
        </p:nvSpPr>
        <p:spPr>
          <a:xfrm>
            <a:off x="10009325" y="-3451"/>
            <a:ext cx="672251" cy="672601"/>
          </a:xfrm>
          <a:prstGeom prst="arc">
            <a:avLst>
              <a:gd name="adj1" fmla="val 2537820"/>
              <a:gd name="adj2" fmla="val 8360135"/>
            </a:avLst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black"/>
              </a:solidFill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0583390" y="559198"/>
            <a:ext cx="103081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11169817" y="559198"/>
            <a:ext cx="103081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/>
          <p:cNvSpPr/>
          <p:nvPr userDrawn="1"/>
        </p:nvSpPr>
        <p:spPr>
          <a:xfrm>
            <a:off x="10593261" y="-3451"/>
            <a:ext cx="672251" cy="672601"/>
          </a:xfrm>
          <a:prstGeom prst="arc">
            <a:avLst>
              <a:gd name="adj1" fmla="val 2537820"/>
              <a:gd name="adj2" fmla="val 8360135"/>
            </a:avLst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3" name="弧形 32"/>
          <p:cNvSpPr/>
          <p:nvPr userDrawn="1"/>
        </p:nvSpPr>
        <p:spPr>
          <a:xfrm>
            <a:off x="11177199" y="-3451"/>
            <a:ext cx="672251" cy="672601"/>
          </a:xfrm>
          <a:prstGeom prst="arc">
            <a:avLst>
              <a:gd name="adj1" fmla="val 2537820"/>
              <a:gd name="adj2" fmla="val 8360135"/>
            </a:avLst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4" name="TextBox 15"/>
          <p:cNvSpPr txBox="1"/>
          <p:nvPr userDrawn="1"/>
        </p:nvSpPr>
        <p:spPr>
          <a:xfrm>
            <a:off x="11117486" y="170666"/>
            <a:ext cx="791676" cy="287436"/>
          </a:xfrm>
          <a:prstGeom prst="rect">
            <a:avLst/>
          </a:prstGeom>
          <a:noFill/>
        </p:spPr>
        <p:txBody>
          <a:bodyPr wrap="square" lIns="71296" tIns="35648" rIns="71296" bIns="35648" rtlCol="0">
            <a:spAutoFit/>
          </a:bodyPr>
          <a:lstStyle/>
          <a:p>
            <a:pPr algn="ctr" defTabSz="712958"/>
            <a:fld id="{2EEF1883-7A0E-4F66-9932-E581691AD397}" type="slidenum">
              <a:rPr lang="zh-CN" altLang="en-US" sz="14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defTabSz="712958"/>
              <a:t>‹#›</a:t>
            </a:fld>
            <a:r>
              <a:rPr lang="zh-CN" altLang="en-US" sz="14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9553874" y="170112"/>
            <a:ext cx="323521" cy="287436"/>
          </a:xfrm>
          <a:prstGeom prst="rect">
            <a:avLst/>
          </a:prstGeom>
          <a:noFill/>
        </p:spPr>
        <p:txBody>
          <a:bodyPr wrap="none" lIns="71296" tIns="35648" rIns="71296" bIns="35648" rtlCol="0">
            <a:spAutoFit/>
          </a:bodyPr>
          <a:lstStyle/>
          <a:p>
            <a:pPr defTabSz="712958"/>
            <a:r>
              <a:rPr lang="zh-CN" altLang="en-US" sz="1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0137812" y="170112"/>
            <a:ext cx="323521" cy="287436"/>
          </a:xfrm>
          <a:prstGeom prst="rect">
            <a:avLst/>
          </a:prstGeom>
          <a:noFill/>
        </p:spPr>
        <p:txBody>
          <a:bodyPr wrap="none" lIns="71296" tIns="35648" rIns="71296" bIns="35648" rtlCol="0">
            <a:spAutoFit/>
          </a:bodyPr>
          <a:lstStyle/>
          <a:p>
            <a:pPr defTabSz="712958"/>
            <a:r>
              <a:rPr lang="zh-CN" altLang="en-US" sz="1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录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0721748" y="148183"/>
            <a:ext cx="323521" cy="287436"/>
          </a:xfrm>
          <a:prstGeom prst="rect">
            <a:avLst/>
          </a:prstGeom>
          <a:noFill/>
        </p:spPr>
        <p:txBody>
          <a:bodyPr wrap="none" lIns="71296" tIns="35648" rIns="71296" bIns="35648" rtlCol="0">
            <a:spAutoFit/>
          </a:bodyPr>
          <a:lstStyle/>
          <a:p>
            <a:pPr defTabSz="712958"/>
            <a:r>
              <a:rPr lang="zh-CN" altLang="en-US" sz="1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11753753" y="559198"/>
            <a:ext cx="438249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8342" y="4806801"/>
            <a:ext cx="3023657" cy="20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463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774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497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1356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7824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8864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910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98D-6EC2-4646-9374-58DD1FCAF42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64E9-E649-4A8A-A06D-5F0FE018E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22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3490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2597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lIns="71296" tIns="35648" rIns="71296" bIns="35648"/>
          <a:lstStyle/>
          <a:p>
            <a:pPr defTabSz="712958"/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</a:rPr>
              <a:pPr defTabSz="712958"/>
              <a:t>2017-03-26</a:t>
            </a:fld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 lIns="71296" tIns="35648" rIns="71296" bIns="35648"/>
          <a:lstStyle/>
          <a:p>
            <a:pPr defTabSz="712958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lIns="71296" tIns="35648" rIns="71296" bIns="35648"/>
          <a:lstStyle/>
          <a:p>
            <a:pPr defTabSz="712958"/>
            <a:fld id="{0C913308-F349-4B6D-A68A-DD1791B4A57B}" type="slidenum">
              <a:rPr lang="zh-CN" altLang="en-US" sz="1400" smtClean="0">
                <a:solidFill>
                  <a:prstClr val="black"/>
                </a:solidFill>
              </a:rPr>
              <a:pPr defTabSz="712958"/>
              <a:t>‹#›</a:t>
            </a:fld>
            <a:endParaRPr lang="zh-CN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320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lIns="71296" tIns="35648" rIns="71296" bIns="3564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eaVert" lIns="71296" tIns="35648" rIns="71296" bIns="3564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lIns="71296" tIns="35648" rIns="71296" bIns="35648"/>
          <a:lstStyle/>
          <a:p>
            <a:pPr defTabSz="712958"/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</a:rPr>
              <a:pPr defTabSz="712958"/>
              <a:t>2017-03-26</a:t>
            </a:fld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 lIns="71296" tIns="35648" rIns="71296" bIns="35648"/>
          <a:lstStyle/>
          <a:p>
            <a:pPr defTabSz="712958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lIns="71296" tIns="35648" rIns="71296" bIns="35648"/>
          <a:lstStyle/>
          <a:p>
            <a:pPr defTabSz="712958"/>
            <a:fld id="{0C913308-F349-4B6D-A68A-DD1791B4A57B}" type="slidenum">
              <a:rPr lang="zh-CN" altLang="en-US" sz="1400" smtClean="0">
                <a:solidFill>
                  <a:prstClr val="black"/>
                </a:solidFill>
              </a:rPr>
              <a:pPr defTabSz="712958"/>
              <a:t>‹#›</a:t>
            </a:fld>
            <a:endParaRPr lang="zh-CN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100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274641"/>
            <a:ext cx="2743200" cy="5851525"/>
          </a:xfrm>
          <a:prstGeom prst="rect">
            <a:avLst/>
          </a:prstGeom>
        </p:spPr>
        <p:txBody>
          <a:bodyPr vert="eaVert" lIns="71296" tIns="35648" rIns="71296" bIns="3564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 lIns="71296" tIns="35648" rIns="71296" bIns="35648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lIns="71296" tIns="35648" rIns="71296" bIns="35648"/>
          <a:lstStyle/>
          <a:p>
            <a:pPr defTabSz="712958"/>
            <a:fld id="{530820CF-B880-4189-942D-D702A7CBA730}" type="datetimeFigureOut">
              <a:rPr lang="zh-CN" altLang="en-US" sz="1400" smtClean="0">
                <a:solidFill>
                  <a:prstClr val="black"/>
                </a:solidFill>
              </a:rPr>
              <a:pPr defTabSz="712958"/>
              <a:t>2017-03-26</a:t>
            </a:fld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 lIns="71296" tIns="35648" rIns="71296" bIns="35648"/>
          <a:lstStyle/>
          <a:p>
            <a:pPr defTabSz="712958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lIns="71296" tIns="35648" rIns="71296" bIns="35648"/>
          <a:lstStyle/>
          <a:p>
            <a:pPr defTabSz="712958"/>
            <a:fld id="{0C913308-F349-4B6D-A68A-DD1791B4A57B}" type="slidenum">
              <a:rPr lang="zh-CN" altLang="en-US" sz="1400" smtClean="0">
                <a:solidFill>
                  <a:prstClr val="black"/>
                </a:solidFill>
              </a:rPr>
              <a:pPr defTabSz="712958"/>
              <a:t>‹#›</a:t>
            </a:fld>
            <a:endParaRPr lang="zh-CN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341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4801" y="-27384"/>
            <a:ext cx="3215217" cy="312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-27384"/>
            <a:ext cx="2844800" cy="3124200"/>
          </a:xfrm>
          <a:prstGeom prst="rect">
            <a:avLst/>
          </a:prstGeom>
          <a:solidFill>
            <a:srgbClr val="008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12958"/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4" name="Picture 8" descr="134_4200x2800_zcool.com.cn_22136968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8493" y="-27384"/>
            <a:ext cx="612351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2844800" y="3096816"/>
            <a:ext cx="9347200" cy="685800"/>
          </a:xfrm>
          <a:prstGeom prst="rect">
            <a:avLst/>
          </a:prstGeom>
          <a:solidFill>
            <a:srgbClr val="C9C9C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12958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3096821"/>
            <a:ext cx="12192000" cy="42863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91765"/>
                  <a:invGamma/>
                </a:schemeClr>
              </a:gs>
            </a:gsLst>
            <a:lin ang="5400000" scaled="1"/>
          </a:gra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defTabSz="712958">
              <a:defRPr/>
            </a:pPr>
            <a:endParaRPr lang="zh-CN" altLang="en-US" sz="14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 userDrawn="1"/>
        </p:nvSpPr>
        <p:spPr bwMode="auto">
          <a:xfrm>
            <a:off x="508000" y="2699945"/>
            <a:ext cx="3048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712958"/>
            <a:r>
              <a:rPr lang="zh-CN" altLang="en-US" sz="1000" dirty="0">
                <a:solidFill>
                  <a:prstClr val="white"/>
                </a:solidFill>
              </a:rPr>
              <a:t>www.cnsuning.com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3251200" y="3020616"/>
            <a:ext cx="8434917" cy="762000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pic>
        <p:nvPicPr>
          <p:cNvPr id="9" name="图片 8" descr="新VI白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0502" y="2391967"/>
            <a:ext cx="2571725" cy="3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36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6559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98D-6EC2-4646-9374-58DD1FCAF42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64E9-E649-4A8A-A06D-5F0FE018E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8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98D-6EC2-4646-9374-58DD1FCAF42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64E9-E649-4A8A-A06D-5F0FE018E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1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98D-6EC2-4646-9374-58DD1FCAF42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64E9-E649-4A8A-A06D-5F0FE018E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2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98D-6EC2-4646-9374-58DD1FCAF42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64E9-E649-4A8A-A06D-5F0FE018E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7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98D-6EC2-4646-9374-58DD1FCAF42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64E9-E649-4A8A-A06D-5F0FE018E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6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98D-6EC2-4646-9374-58DD1FCAF42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64E9-E649-4A8A-A06D-5F0FE018E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64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398D-6EC2-4646-9374-58DD1FCAF42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64E9-E649-4A8A-A06D-5F0FE018E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398D-6EC2-4646-9374-58DD1FCAF42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664E9-E649-4A8A-A06D-5F0FE018E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6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 userDrawn="1"/>
        </p:nvSpPr>
        <p:spPr>
          <a:xfrm>
            <a:off x="0" y="0"/>
            <a:ext cx="12192000" cy="822592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296" tIns="35648" rIns="71296" bIns="35648" rtlCol="0" anchor="ctr"/>
          <a:lstStyle/>
          <a:p>
            <a:pPr algn="ctr" defTabSz="712958"/>
            <a:endParaRPr lang="zh-CN" altLang="en-US" sz="1400">
              <a:solidFill>
                <a:prstClr val="black"/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2569445" y="314349"/>
            <a:ext cx="0" cy="2619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 userDrawn="1"/>
        </p:nvSpPr>
        <p:spPr>
          <a:xfrm>
            <a:off x="10846326" y="314347"/>
            <a:ext cx="1093425" cy="369332"/>
          </a:xfrm>
          <a:prstGeom prst="rect">
            <a:avLst/>
          </a:prstGeom>
        </p:spPr>
        <p:txBody>
          <a:bodyPr lIns="71296" tIns="35648" rIns="71296" bIns="35648"/>
          <a:lstStyle/>
          <a:p>
            <a:pPr algn="ctr" defTabSz="712958"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pPr algn="ctr" defTabSz="712958">
                <a:defRPr/>
              </a:pPr>
              <a:t>‹#›</a:t>
            </a:fld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449" y="261701"/>
            <a:ext cx="2388164" cy="3145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8342" y="4806801"/>
            <a:ext cx="3023657" cy="20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9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slow">
    <p:pull/>
  </p:transition>
  <p:timing>
    <p:tnLst>
      <p:par>
        <p:cTn id="1" dur="indefinite" restart="never" nodeType="tmRoot"/>
      </p:par>
    </p:tnLst>
  </p:timing>
  <p:txStyles>
    <p:titleStyle>
      <a:lvl1pPr algn="ctr" defTabSz="71295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59" indent="-267359" algn="l" defTabSz="71295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9278" indent="-222799" algn="l" defTabSz="71295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91197" indent="-178239" algn="l" defTabSz="71295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7676" indent="-178239" algn="l" defTabSz="71295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155" indent="-178239" algn="l" defTabSz="71295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0634" indent="-178239" algn="l" defTabSz="71295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112" indent="-178239" algn="l" defTabSz="71295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3591" indent="-178239" algn="l" defTabSz="71295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070" indent="-178239" algn="l" defTabSz="71295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295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479" algn="l" defTabSz="71295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2958" algn="l" defTabSz="71295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437" algn="l" defTabSz="71295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915" algn="l" defTabSz="71295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394" algn="l" defTabSz="71295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8873" algn="l" defTabSz="71295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5352" algn="l" defTabSz="71295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1831" algn="l" defTabSz="71295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文本格式规范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7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81186" y="183876"/>
            <a:ext cx="473238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文本格式规范</a:t>
            </a:r>
            <a:r>
              <a:rPr lang="en-US" altLang="zh-CN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页面设置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9752" y="1571612"/>
            <a:ext cx="2143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/>
                </a:solidFill>
                <a:latin typeface="Arial" charset="0"/>
              </a:rPr>
              <a:t>上下页边距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ea typeface="宋体" charset="-122"/>
              </a:rPr>
              <a:t>1.6</a:t>
            </a:r>
            <a:r>
              <a:rPr lang="zh-CN" altLang="en-US" sz="2000" b="1" dirty="0">
                <a:solidFill>
                  <a:prstClr val="black"/>
                </a:solidFill>
                <a:latin typeface="Arial" charset="0"/>
              </a:rPr>
              <a:t>厘米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5290" y="1000108"/>
            <a:ext cx="39909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圆角矩形 11"/>
          <p:cNvSpPr/>
          <p:nvPr/>
        </p:nvSpPr>
        <p:spPr>
          <a:xfrm>
            <a:off x="4952992" y="1714488"/>
            <a:ext cx="1000132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953256" y="1714488"/>
            <a:ext cx="1000132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10579" y="1500174"/>
            <a:ext cx="2347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/>
                </a:solidFill>
                <a:latin typeface="Arial" charset="0"/>
              </a:rPr>
              <a:t>左右页边距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ea typeface="宋体" charset="-122"/>
              </a:rPr>
              <a:t>1.8</a:t>
            </a:r>
            <a:r>
              <a:rPr lang="zh-CN" altLang="en-US" sz="2000" b="1" dirty="0">
                <a:solidFill>
                  <a:prstClr val="black"/>
                </a:solidFill>
                <a:latin typeface="Arial" charset="0"/>
              </a:rPr>
              <a:t>厘米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952992" y="1928802"/>
            <a:ext cx="1000132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953256" y="1928802"/>
            <a:ext cx="1000132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8504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6946" y="220661"/>
            <a:ext cx="473238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文本格式规范</a:t>
            </a:r>
            <a:r>
              <a:rPr lang="en-US" altLang="zh-CN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正文设置</a:t>
            </a:r>
          </a:p>
        </p:txBody>
      </p:sp>
      <p:pic>
        <p:nvPicPr>
          <p:cNvPr id="7" name="Picture 2" descr="C:\Documents and Settings\hp\桌面\20090704121425-1333091306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5736" y="1222424"/>
            <a:ext cx="3071834" cy="4349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59442" y="19288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文件标题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0051" y="22859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1753" y="45005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署名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78364" y="47863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6696078" y="1477314"/>
            <a:ext cx="3000396" cy="1368756"/>
          </a:xfrm>
          <a:prstGeom prst="wedgeRectCallout">
            <a:avLst>
              <a:gd name="adj1" fmla="val -60751"/>
              <a:gd name="adj2" fmla="val -10837"/>
            </a:avLst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1790" y="1500174"/>
            <a:ext cx="30404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居中，字体为宋体，字号为小三号、加粗，标题行的标题段前</a:t>
            </a:r>
            <a:r>
              <a:rPr 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行，段后</a:t>
            </a:r>
            <a:r>
              <a:rPr 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行。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1881158" y="2857496"/>
            <a:ext cx="3346162" cy="1348744"/>
          </a:xfrm>
          <a:prstGeom prst="wedgeRectCallout">
            <a:avLst>
              <a:gd name="adj1" fmla="val 29661"/>
              <a:gd name="adj2" fmla="val -65955"/>
            </a:avLst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272875" y="3786190"/>
            <a:ext cx="3211822" cy="1140140"/>
          </a:xfrm>
          <a:prstGeom prst="wedgeRectCallout">
            <a:avLst>
              <a:gd name="adj1" fmla="val -59329"/>
              <a:gd name="adj2" fmla="val 23471"/>
            </a:avLst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2952728" y="4786322"/>
            <a:ext cx="3000396" cy="1000132"/>
          </a:xfrm>
          <a:prstGeom prst="wedgeRectCallout">
            <a:avLst>
              <a:gd name="adj1" fmla="val 63542"/>
              <a:gd name="adj2" fmla="val -32099"/>
            </a:avLst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4034" y="2857497"/>
            <a:ext cx="3329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字体为宋体，字号为小四，行间距为多倍行距</a:t>
            </a:r>
            <a:r>
              <a:rPr 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1.25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倍，段前为</a:t>
            </a:r>
            <a:r>
              <a:rPr 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，段后</a:t>
            </a:r>
            <a:r>
              <a:rPr 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行，首行缩进</a:t>
            </a:r>
            <a:r>
              <a:rPr 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个字符。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81884" y="3862993"/>
            <a:ext cx="3011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宋体，小四号字、段前</a:t>
            </a:r>
            <a:r>
              <a:rPr 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行、段后</a:t>
            </a:r>
            <a:r>
              <a:rPr 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行，</a:t>
            </a:r>
            <a:r>
              <a:rPr 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倍行距，加粗、居日期中间。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24166" y="4771685"/>
            <a:ext cx="2857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宋体，小四号字、段前</a:t>
            </a:r>
            <a:r>
              <a:rPr 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行、段后</a:t>
            </a:r>
            <a:r>
              <a:rPr 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行，</a:t>
            </a:r>
            <a:r>
              <a:rPr 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倍行距，加粗，右对齐。</a:t>
            </a:r>
          </a:p>
        </p:txBody>
      </p:sp>
    </p:spTree>
    <p:extLst>
      <p:ext uri="{BB962C8B-B14F-4D97-AF65-F5344CB8AC3E}">
        <p14:creationId xmlns:p14="http://schemas.microsoft.com/office/powerpoint/2010/main" val="4202311743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6" grpId="0"/>
      <p:bldP spid="17" grpId="0" animBg="1"/>
      <p:bldP spid="18" grpId="0" animBg="1"/>
      <p:bldP spid="19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6738942" y="1500174"/>
            <a:ext cx="2817484" cy="43776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8348" y="1800213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3420" y="260649"/>
            <a:ext cx="637386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文本格式规范</a:t>
            </a:r>
            <a:r>
              <a:rPr lang="en-US" altLang="zh-CN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部分结构格式规范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56277" y="1000108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“部分结构层次”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，就是对商务文书中的几级嵌套的分层次编号。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067545" y="1857364"/>
            <a:ext cx="2834670" cy="452434"/>
            <a:chOff x="4397" y="1430"/>
            <a:chExt cx="1005" cy="960"/>
          </a:xfrm>
        </p:grpSpPr>
        <p:sp>
          <p:nvSpPr>
            <p:cNvPr id="57" name="AutoShape 11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noFill/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067545" y="1888610"/>
            <a:ext cx="2571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国家标准规范要求为</a:t>
            </a:r>
            <a:r>
              <a:rPr lang="zh-CN" altLang="en-US" sz="2000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891483" y="17716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62921" y="467201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2921" y="50713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85890" y="20859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（一）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85890" y="395121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（二）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05797" y="43169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（三）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77300" y="2377432"/>
            <a:ext cx="37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61367" y="3382566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61366" y="3631170"/>
            <a:ext cx="37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77301" y="2613894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77301" y="2896788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78586" y="3159240"/>
            <a:ext cx="848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81730" y="2443366"/>
            <a:ext cx="389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结构层次的第一层，其层次编号用“一”、“二”、“三”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来表示；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81730" y="3137145"/>
            <a:ext cx="394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结构层次的第二层，其层次编号用“（一）”“（二）”“（三）”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来表示；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81730" y="4107925"/>
            <a:ext cx="389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结构层次的第三层，其层次编号可以用阿拉伯数字来表示；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81730" y="4801706"/>
            <a:ext cx="38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结构层次的第四层，其层次编号用（</a:t>
            </a:r>
            <a:r>
              <a:rPr 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）”“（</a:t>
            </a:r>
            <a:r>
              <a:rPr 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）”“（</a:t>
            </a:r>
            <a:r>
              <a:rPr 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）”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来表示。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83123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43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55" grpId="0"/>
      <p:bldP spid="73" grpId="0"/>
      <p:bldP spid="74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31505" y="235559"/>
            <a:ext cx="597471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文本格式规范</a:t>
            </a:r>
            <a:r>
              <a:rPr lang="en-US" altLang="zh-CN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页眉、页脚要求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08300" y="1647814"/>
            <a:ext cx="2163763" cy="3160713"/>
            <a:chOff x="720" y="1299"/>
            <a:chExt cx="1363" cy="1991"/>
          </a:xfrm>
        </p:grpSpPr>
        <p:sp>
          <p:nvSpPr>
            <p:cNvPr id="73" name="AutoShape 3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" name="AutoShape 4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  <a:latin typeface="Arial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189" y="1299"/>
              <a:ext cx="405" cy="392"/>
              <a:chOff x="1289" y="587"/>
              <a:chExt cx="668" cy="647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gray">
              <a:xfrm>
                <a:off x="1289" y="624"/>
                <a:ext cx="668" cy="58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81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82" name="Oval 1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84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sp>
          <p:nvSpPr>
            <p:cNvPr id="78" name="Text Box 15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zh-CN" sz="20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所有文件应当使用页码，页码应居中，字体为小四黑体，只有一页的情况下，不用加注页码。</a:t>
              </a:r>
              <a:endPara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070500" y="1647814"/>
            <a:ext cx="2163763" cy="3160713"/>
            <a:chOff x="2208" y="1299"/>
            <a:chExt cx="1363" cy="1991"/>
          </a:xfrm>
        </p:grpSpPr>
        <p:sp>
          <p:nvSpPr>
            <p:cNvPr id="86" name="AutoShape 18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7" name="AutoShape 19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gray">
            <a:xfrm>
              <a:off x="2677" y="1321"/>
              <a:ext cx="405" cy="354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1" name="Oval 23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" name="Oval 24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3" name="Oval 25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4" name="Oval 26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5" name="Text Box 27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zh-CN" sz="20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6" name="Text Box 28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0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凡用到目录和附件，尽量利用超级链接，在分析过程中尽量引用图表进行分析。</a:t>
              </a:r>
              <a:endPara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7432700" y="1647814"/>
            <a:ext cx="2163763" cy="3160713"/>
            <a:chOff x="3696" y="1299"/>
            <a:chExt cx="1363" cy="1991"/>
          </a:xfrm>
        </p:grpSpPr>
        <p:sp>
          <p:nvSpPr>
            <p:cNvPr id="98" name="AutoShape 32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9" name="AutoShape 33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  <a:latin typeface="Arial" charset="0"/>
              </a:endParaRPr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4165" y="1299"/>
              <a:ext cx="405" cy="392"/>
              <a:chOff x="1289" y="587"/>
              <a:chExt cx="668" cy="647"/>
            </a:xfrm>
          </p:grpSpPr>
          <p:sp>
            <p:nvSpPr>
              <p:cNvPr id="105" name="Oval 37"/>
              <p:cNvSpPr>
                <a:spLocks noChangeArrowheads="1"/>
              </p:cNvSpPr>
              <p:nvPr/>
            </p:nvSpPr>
            <p:spPr bwMode="gray">
              <a:xfrm>
                <a:off x="1289" y="624"/>
                <a:ext cx="668" cy="58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6" name="Oval 3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7" name="Oval 39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8" name="Oval 40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09" name="Oval 41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sp>
          <p:nvSpPr>
            <p:cNvPr id="103" name="Text Box 42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zh-CN" sz="2000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4" name="Text Box 43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9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若有需要加注页眉，原则上为黑体五号字体，居右。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455499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 Unicode MS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1_Office 主题</vt:lpstr>
      <vt:lpstr>文本格式规范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文本格式规范</dc:title>
  <dc:creator>keliang jia</dc:creator>
  <cp:lastModifiedBy>keliang jia</cp:lastModifiedBy>
  <cp:revision>3</cp:revision>
  <dcterms:created xsi:type="dcterms:W3CDTF">2017-03-21T03:56:28Z</dcterms:created>
  <dcterms:modified xsi:type="dcterms:W3CDTF">2017-03-26T14:06:06Z</dcterms:modified>
</cp:coreProperties>
</file>