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0" r:id="rId4"/>
    <p:sldId id="267" r:id="rId5"/>
    <p:sldId id="277" r:id="rId6"/>
    <p:sldId id="262" r:id="rId7"/>
    <p:sldId id="270" r:id="rId8"/>
    <p:sldId id="276" r:id="rId9"/>
    <p:sldId id="263" r:id="rId10"/>
    <p:sldId id="289" r:id="rId11"/>
    <p:sldId id="287" r:id="rId12"/>
    <p:sldId id="264" r:id="rId13"/>
    <p:sldId id="279" r:id="rId14"/>
    <p:sldId id="281" r:id="rId15"/>
    <p:sldId id="285" r:id="rId16"/>
    <p:sldId id="265" r:id="rId17"/>
    <p:sldId id="269" r:id="rId18"/>
    <p:sldId id="283" r:id="rId19"/>
    <p:sldId id="266" r:id="rId20"/>
    <p:sldId id="284" r:id="rId21"/>
    <p:sldId id="261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0053A3"/>
    <a:srgbClr val="ECECEC"/>
    <a:srgbClr val="FFFFFF"/>
    <a:srgbClr val="453D3A"/>
    <a:srgbClr val="1A9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88" autoAdjust="0"/>
    <p:restoredTop sz="90256" autoAdjust="0"/>
  </p:normalViewPr>
  <p:slideViewPr>
    <p:cSldViewPr snapToGrid="0" showGuides="1">
      <p:cViewPr varScale="1">
        <p:scale>
          <a:sx n="65" d="100"/>
          <a:sy n="65" d="100"/>
        </p:scale>
        <p:origin x="102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F98C7-9395-4E9A-96EC-DE4C39432AA7}" type="datetimeFigureOut">
              <a:rPr lang="zh-CN" altLang="en-US" smtClean="0"/>
              <a:pPr/>
              <a:t>2016/4/27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64DB0-CCE3-4363-801A-A01AADC63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4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71325" y="387275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19325" y="135275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1226675" y="6318000"/>
            <a:ext cx="540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801350" y="6405438"/>
            <a:ext cx="1390650" cy="365125"/>
          </a:xfrm>
        </p:spPr>
        <p:txBody>
          <a:bodyPr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987431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438" userDrawn="1">
          <p15:clr>
            <a:srgbClr val="FBAE40"/>
          </p15:clr>
        </p15:guide>
        <p15:guide id="4" pos="7242" userDrawn="1">
          <p15:clr>
            <a:srgbClr val="FBAE40"/>
          </p15:clr>
        </p15:guide>
        <p15:guide id="5" orient="horz" pos="346" userDrawn="1">
          <p15:clr>
            <a:srgbClr val="FBAE40"/>
          </p15:clr>
        </p15:guide>
        <p15:guide id="6" orient="horz" pos="397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66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4C821-51AF-415E-BF5B-CDCDE3466362}" type="datetime1">
              <a:rPr lang="zh-CN" altLang="en-US" smtClean="0"/>
              <a:pPr/>
              <a:t>2016/4/27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06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gongdapaopao.yanj.cn/goods-47556.html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3667636"/>
            <a:ext cx="12192000" cy="518886"/>
          </a:xfrm>
          <a:prstGeom prst="rect">
            <a:avLst/>
          </a:prstGeom>
          <a:solidFill>
            <a:srgbClr val="453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2695179"/>
            <a:ext cx="12192000" cy="972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216275" y="2796687"/>
            <a:ext cx="82803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</a:rPr>
              <a:t>这是我的一次课堂学术汇报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216275" y="4495043"/>
            <a:ext cx="306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453D3A"/>
                </a:solidFill>
              </a:rPr>
              <a:t>汇报人：</a:t>
            </a:r>
            <a:endParaRPr lang="zh-CN" altLang="en-US" b="1" dirty="0">
              <a:solidFill>
                <a:srgbClr val="453D3A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504664" y="4495043"/>
            <a:ext cx="173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453D3A"/>
                </a:solidFill>
              </a:rPr>
              <a:t>导师：</a:t>
            </a:r>
            <a:endParaRPr lang="zh-CN" altLang="en-US" b="1" dirty="0">
              <a:solidFill>
                <a:srgbClr val="453D3A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172674" y="2260140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920674" y="2008140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10201276" y="2936668"/>
            <a:ext cx="555624" cy="489478"/>
          </a:xfrm>
          <a:custGeom>
            <a:avLst/>
            <a:gdLst>
              <a:gd name="T0" fmla="*/ 17 w 68"/>
              <a:gd name="T1" fmla="*/ 26 h 60"/>
              <a:gd name="T2" fmla="*/ 33 w 68"/>
              <a:gd name="T3" fmla="*/ 31 h 60"/>
              <a:gd name="T4" fmla="*/ 33 w 68"/>
              <a:gd name="T5" fmla="*/ 31 h 60"/>
              <a:gd name="T6" fmla="*/ 49 w 68"/>
              <a:gd name="T7" fmla="*/ 26 h 60"/>
              <a:gd name="T8" fmla="*/ 34 w 68"/>
              <a:gd name="T9" fmla="*/ 18 h 60"/>
              <a:gd name="T10" fmla="*/ 59 w 68"/>
              <a:gd name="T11" fmla="*/ 16 h 60"/>
              <a:gd name="T12" fmla="*/ 55 w 68"/>
              <a:gd name="T13" fmla="*/ 23 h 60"/>
              <a:gd name="T14" fmla="*/ 56 w 68"/>
              <a:gd name="T15" fmla="*/ 15 h 60"/>
              <a:gd name="T16" fmla="*/ 56 w 68"/>
              <a:gd name="T17" fmla="*/ 12 h 60"/>
              <a:gd name="T18" fmla="*/ 52 w 68"/>
              <a:gd name="T19" fmla="*/ 23 h 60"/>
              <a:gd name="T20" fmla="*/ 68 w 68"/>
              <a:gd name="T21" fmla="*/ 32 h 60"/>
              <a:gd name="T22" fmla="*/ 68 w 68"/>
              <a:gd name="T23" fmla="*/ 34 h 60"/>
              <a:gd name="T24" fmla="*/ 67 w 68"/>
              <a:gd name="T25" fmla="*/ 34 h 60"/>
              <a:gd name="T26" fmla="*/ 29 w 68"/>
              <a:gd name="T27" fmla="*/ 50 h 60"/>
              <a:gd name="T28" fmla="*/ 68 w 68"/>
              <a:gd name="T29" fmla="*/ 45 h 60"/>
              <a:gd name="T30" fmla="*/ 30 w 68"/>
              <a:gd name="T31" fmla="*/ 60 h 60"/>
              <a:gd name="T32" fmla="*/ 28 w 68"/>
              <a:gd name="T33" fmla="*/ 59 h 60"/>
              <a:gd name="T34" fmla="*/ 3 w 68"/>
              <a:gd name="T35" fmla="*/ 25 h 60"/>
              <a:gd name="T36" fmla="*/ 14 w 68"/>
              <a:gd name="T37" fmla="*/ 23 h 60"/>
              <a:gd name="T38" fmla="*/ 1 w 68"/>
              <a:gd name="T39" fmla="*/ 10 h 60"/>
              <a:gd name="T40" fmla="*/ 32 w 68"/>
              <a:gd name="T41" fmla="*/ 0 h 60"/>
              <a:gd name="T42" fmla="*/ 65 w 68"/>
              <a:gd name="T43" fmla="*/ 9 h 60"/>
              <a:gd name="T44" fmla="*/ 59 w 68"/>
              <a:gd name="T45" fmla="*/ 14 h 60"/>
              <a:gd name="T46" fmla="*/ 59 w 68"/>
              <a:gd name="T47" fmla="*/ 16 h 60"/>
              <a:gd name="T48" fmla="*/ 58 w 68"/>
              <a:gd name="T49" fmla="*/ 9 h 60"/>
              <a:gd name="T50" fmla="*/ 33 w 68"/>
              <a:gd name="T51" fmla="*/ 4 h 60"/>
              <a:gd name="T52" fmla="*/ 33 w 68"/>
              <a:gd name="T53" fmla="*/ 8 h 60"/>
              <a:gd name="T54" fmla="*/ 54 w 68"/>
              <a:gd name="T55" fmla="*/ 10 h 60"/>
              <a:gd name="T56" fmla="*/ 32 w 68"/>
              <a:gd name="T57" fmla="*/ 53 h 60"/>
              <a:gd name="T58" fmla="*/ 67 w 68"/>
              <a:gd name="T59" fmla="*/ 42 h 60"/>
              <a:gd name="T60" fmla="*/ 32 w 68"/>
              <a:gd name="T61" fmla="*/ 49 h 60"/>
              <a:gd name="T62" fmla="*/ 67 w 68"/>
              <a:gd name="T63" fmla="*/ 40 h 60"/>
              <a:gd name="T64" fmla="*/ 32 w 68"/>
              <a:gd name="T65" fmla="*/ 49 h 60"/>
              <a:gd name="T66" fmla="*/ 32 w 68"/>
              <a:gd name="T67" fmla="*/ 47 h 60"/>
              <a:gd name="T68" fmla="*/ 67 w 68"/>
              <a:gd name="T69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8" h="60">
                <a:moveTo>
                  <a:pt x="17" y="14"/>
                </a:move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8" y="27"/>
                  <a:pt x="18" y="27"/>
                </a:cubicBezTo>
                <a:cubicBezTo>
                  <a:pt x="22" y="28"/>
                  <a:pt x="29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6" y="31"/>
                  <a:pt x="39" y="30"/>
                  <a:pt x="41" y="30"/>
                </a:cubicBezTo>
                <a:cubicBezTo>
                  <a:pt x="45" y="29"/>
                  <a:pt x="47" y="27"/>
                  <a:pt x="49" y="26"/>
                </a:cubicBezTo>
                <a:cubicBezTo>
                  <a:pt x="49" y="14"/>
                  <a:pt x="49" y="14"/>
                  <a:pt x="49" y="14"/>
                </a:cubicBezTo>
                <a:cubicBezTo>
                  <a:pt x="34" y="18"/>
                  <a:pt x="34" y="18"/>
                  <a:pt x="34" y="18"/>
                </a:cubicBezTo>
                <a:cubicBezTo>
                  <a:pt x="17" y="14"/>
                  <a:pt x="17" y="14"/>
                  <a:pt x="17" y="14"/>
                </a:cubicBezTo>
                <a:close/>
                <a:moveTo>
                  <a:pt x="59" y="16"/>
                </a:moveTo>
                <a:cubicBezTo>
                  <a:pt x="61" y="23"/>
                  <a:pt x="61" y="23"/>
                  <a:pt x="61" y="23"/>
                </a:cubicBezTo>
                <a:cubicBezTo>
                  <a:pt x="59" y="25"/>
                  <a:pt x="57" y="25"/>
                  <a:pt x="55" y="23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16"/>
                  <a:pt x="56" y="16"/>
                  <a:pt x="56" y="15"/>
                </a:cubicBezTo>
                <a:cubicBezTo>
                  <a:pt x="56" y="15"/>
                  <a:pt x="56" y="14"/>
                  <a:pt x="56" y="14"/>
                </a:cubicBezTo>
                <a:cubicBezTo>
                  <a:pt x="56" y="12"/>
                  <a:pt x="56" y="12"/>
                  <a:pt x="56" y="12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23"/>
                  <a:pt x="52" y="23"/>
                  <a:pt x="52" y="23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46"/>
                  <a:pt x="29" y="48"/>
                  <a:pt x="29" y="50"/>
                </a:cubicBezTo>
                <a:cubicBezTo>
                  <a:pt x="29" y="52"/>
                  <a:pt x="29" y="54"/>
                  <a:pt x="30" y="56"/>
                </a:cubicBezTo>
                <a:cubicBezTo>
                  <a:pt x="68" y="45"/>
                  <a:pt x="68" y="45"/>
                  <a:pt x="68" y="45"/>
                </a:cubicBezTo>
                <a:cubicBezTo>
                  <a:pt x="68" y="48"/>
                  <a:pt x="68" y="48"/>
                  <a:pt x="68" y="48"/>
                </a:cubicBezTo>
                <a:cubicBezTo>
                  <a:pt x="30" y="60"/>
                  <a:pt x="30" y="60"/>
                  <a:pt x="30" y="60"/>
                </a:cubicBezTo>
                <a:cubicBezTo>
                  <a:pt x="29" y="60"/>
                  <a:pt x="29" y="60"/>
                  <a:pt x="29" y="60"/>
                </a:cubicBezTo>
                <a:cubicBezTo>
                  <a:pt x="28" y="59"/>
                  <a:pt x="28" y="59"/>
                  <a:pt x="28" y="59"/>
                </a:cubicBezTo>
                <a:cubicBezTo>
                  <a:pt x="3" y="38"/>
                  <a:pt x="3" y="38"/>
                  <a:pt x="3" y="38"/>
                </a:cubicBezTo>
                <a:cubicBezTo>
                  <a:pt x="2" y="34"/>
                  <a:pt x="1" y="30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13"/>
                  <a:pt x="14" y="13"/>
                  <a:pt x="14" y="13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8"/>
                  <a:pt x="0" y="8"/>
                  <a:pt x="0" y="8"/>
                </a:cubicBezTo>
                <a:cubicBezTo>
                  <a:pt x="32" y="0"/>
                  <a:pt x="32" y="0"/>
                  <a:pt x="32" y="0"/>
                </a:cubicBezTo>
                <a:cubicBezTo>
                  <a:pt x="65" y="7"/>
                  <a:pt x="65" y="7"/>
                  <a:pt x="65" y="7"/>
                </a:cubicBezTo>
                <a:cubicBezTo>
                  <a:pt x="65" y="9"/>
                  <a:pt x="65" y="9"/>
                  <a:pt x="65" y="9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4"/>
                  <a:pt x="59" y="15"/>
                  <a:pt x="59" y="15"/>
                </a:cubicBezTo>
                <a:cubicBezTo>
                  <a:pt x="59" y="16"/>
                  <a:pt x="59" y="16"/>
                  <a:pt x="59" y="16"/>
                </a:cubicBezTo>
                <a:close/>
                <a:moveTo>
                  <a:pt x="54" y="10"/>
                </a:moveTo>
                <a:cubicBezTo>
                  <a:pt x="58" y="9"/>
                  <a:pt x="58" y="9"/>
                  <a:pt x="58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4" y="4"/>
                  <a:pt x="33" y="4"/>
                </a:cubicBezTo>
                <a:cubicBezTo>
                  <a:pt x="31" y="4"/>
                  <a:pt x="29" y="5"/>
                  <a:pt x="29" y="6"/>
                </a:cubicBezTo>
                <a:cubicBezTo>
                  <a:pt x="29" y="7"/>
                  <a:pt x="31" y="8"/>
                  <a:pt x="33" y="8"/>
                </a:cubicBezTo>
                <a:cubicBezTo>
                  <a:pt x="34" y="8"/>
                  <a:pt x="35" y="8"/>
                  <a:pt x="36" y="7"/>
                </a:cubicBezTo>
                <a:cubicBezTo>
                  <a:pt x="54" y="10"/>
                  <a:pt x="54" y="10"/>
                  <a:pt x="54" y="10"/>
                </a:cubicBezTo>
                <a:close/>
                <a:moveTo>
                  <a:pt x="32" y="52"/>
                </a:moveTo>
                <a:cubicBezTo>
                  <a:pt x="32" y="53"/>
                  <a:pt x="32" y="53"/>
                  <a:pt x="32" y="53"/>
                </a:cubicBezTo>
                <a:cubicBezTo>
                  <a:pt x="67" y="43"/>
                  <a:pt x="67" y="43"/>
                  <a:pt x="67" y="43"/>
                </a:cubicBezTo>
                <a:cubicBezTo>
                  <a:pt x="67" y="42"/>
                  <a:pt x="67" y="42"/>
                  <a:pt x="67" y="42"/>
                </a:cubicBezTo>
                <a:cubicBezTo>
                  <a:pt x="32" y="52"/>
                  <a:pt x="32" y="52"/>
                  <a:pt x="32" y="52"/>
                </a:cubicBezTo>
                <a:close/>
                <a:moveTo>
                  <a:pt x="32" y="49"/>
                </a:moveTo>
                <a:cubicBezTo>
                  <a:pt x="32" y="49"/>
                  <a:pt x="32" y="49"/>
                  <a:pt x="32" y="49"/>
                </a:cubicBezTo>
                <a:cubicBezTo>
                  <a:pt x="67" y="40"/>
                  <a:pt x="67" y="40"/>
                  <a:pt x="67" y="40"/>
                </a:cubicBezTo>
                <a:cubicBezTo>
                  <a:pt x="67" y="39"/>
                  <a:pt x="67" y="39"/>
                  <a:pt x="67" y="39"/>
                </a:cubicBezTo>
                <a:cubicBezTo>
                  <a:pt x="32" y="49"/>
                  <a:pt x="32" y="49"/>
                  <a:pt x="32" y="49"/>
                </a:cubicBezTo>
                <a:close/>
                <a:moveTo>
                  <a:pt x="31" y="46"/>
                </a:moveTo>
                <a:cubicBezTo>
                  <a:pt x="32" y="47"/>
                  <a:pt x="32" y="47"/>
                  <a:pt x="32" y="47"/>
                </a:cubicBezTo>
                <a:cubicBezTo>
                  <a:pt x="67" y="37"/>
                  <a:pt x="67" y="37"/>
                  <a:pt x="67" y="37"/>
                </a:cubicBezTo>
                <a:cubicBezTo>
                  <a:pt x="67" y="36"/>
                  <a:pt x="67" y="36"/>
                  <a:pt x="67" y="36"/>
                </a:cubicBezTo>
                <a:lnTo>
                  <a:pt x="31" y="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51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1" grpId="0"/>
      <p:bldP spid="12" grpId="0"/>
      <p:bldP spid="13" grpId="0"/>
      <p:bldP spid="15" grpId="0" animBg="1"/>
      <p:bldP spid="16" grpId="0" animBg="1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</a:rPr>
              <a:t>理论研究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10966" y="4309529"/>
            <a:ext cx="2347544" cy="109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这里放置一段文字用于说明和进一步解释上面的小标题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524824" y="4309529"/>
            <a:ext cx="2347544" cy="109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这里放置一段文字用于说明和进一步解释上面的小标题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338682" y="4309529"/>
            <a:ext cx="2347544" cy="109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这里放置一段文字用于说明和进一步解释上面的小标题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9152540" y="4309529"/>
            <a:ext cx="2347544" cy="109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这里放置一段文字用于说明和进一步解释上面的小标题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99621" y="3847864"/>
            <a:ext cx="2570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这里放置小标题</a:t>
            </a:r>
            <a:endParaRPr lang="zh-CN" altLang="en-US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413479" y="3847864"/>
            <a:ext cx="2570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这里放置小标题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227337" y="3847864"/>
            <a:ext cx="2570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这里放置小标题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9041195" y="3847864"/>
            <a:ext cx="2570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这里放置小标题</a:t>
            </a:r>
          </a:p>
        </p:txBody>
      </p:sp>
      <p:sp>
        <p:nvSpPr>
          <p:cNvPr id="24" name="同心圆 23"/>
          <p:cNvSpPr/>
          <p:nvPr/>
        </p:nvSpPr>
        <p:spPr>
          <a:xfrm>
            <a:off x="894138" y="1411288"/>
            <a:ext cx="1981200" cy="1981200"/>
          </a:xfrm>
          <a:prstGeom prst="donut">
            <a:avLst>
              <a:gd name="adj" fmla="val 4503"/>
            </a:avLst>
          </a:prstGeom>
          <a:solidFill>
            <a:srgbClr val="3C42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空心弧 24"/>
          <p:cNvSpPr/>
          <p:nvPr/>
        </p:nvSpPr>
        <p:spPr>
          <a:xfrm rot="10800000" flipV="1">
            <a:off x="816350" y="1333500"/>
            <a:ext cx="2136776" cy="2136776"/>
          </a:xfrm>
          <a:prstGeom prst="blockArc">
            <a:avLst>
              <a:gd name="adj1" fmla="val 10800000"/>
              <a:gd name="adj2" fmla="val 16200000"/>
              <a:gd name="adj3" fmla="val 1233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52855" y="1986389"/>
            <a:ext cx="2063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en-US" altLang="zh-CN" sz="40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zh-CN" altLang="en-US" sz="4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同心圆 26"/>
          <p:cNvSpPr/>
          <p:nvPr/>
        </p:nvSpPr>
        <p:spPr>
          <a:xfrm>
            <a:off x="3707996" y="1411288"/>
            <a:ext cx="1981200" cy="1981200"/>
          </a:xfrm>
          <a:prstGeom prst="donut">
            <a:avLst>
              <a:gd name="adj" fmla="val 4503"/>
            </a:avLst>
          </a:prstGeom>
          <a:solidFill>
            <a:srgbClr val="3C42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空心弧 27"/>
          <p:cNvSpPr/>
          <p:nvPr/>
        </p:nvSpPr>
        <p:spPr>
          <a:xfrm rot="10800000" flipV="1">
            <a:off x="3630208" y="1333500"/>
            <a:ext cx="2136776" cy="2136776"/>
          </a:xfrm>
          <a:prstGeom prst="blockArc">
            <a:avLst>
              <a:gd name="adj1" fmla="val 5400000"/>
              <a:gd name="adj2" fmla="val 16200000"/>
              <a:gd name="adj3" fmla="val 1233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666713" y="1986389"/>
            <a:ext cx="2063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US" altLang="zh-CN" sz="40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zh-CN" altLang="en-US" sz="4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同心圆 29"/>
          <p:cNvSpPr/>
          <p:nvPr/>
        </p:nvSpPr>
        <p:spPr>
          <a:xfrm>
            <a:off x="6521854" y="1411288"/>
            <a:ext cx="1981200" cy="1981200"/>
          </a:xfrm>
          <a:prstGeom prst="donut">
            <a:avLst>
              <a:gd name="adj" fmla="val 4503"/>
            </a:avLst>
          </a:prstGeom>
          <a:solidFill>
            <a:srgbClr val="3C42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空心弧 30"/>
          <p:cNvSpPr/>
          <p:nvPr/>
        </p:nvSpPr>
        <p:spPr>
          <a:xfrm rot="10800000" flipV="1">
            <a:off x="6444066" y="1333500"/>
            <a:ext cx="2136776" cy="2136776"/>
          </a:xfrm>
          <a:prstGeom prst="blockArc">
            <a:avLst>
              <a:gd name="adj1" fmla="val 0"/>
              <a:gd name="adj2" fmla="val 16200000"/>
              <a:gd name="adj3" fmla="val 1233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480571" y="1986389"/>
            <a:ext cx="2063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75</a:t>
            </a:r>
            <a:r>
              <a:rPr lang="en-US" altLang="zh-CN" sz="40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zh-CN" altLang="en-US" sz="4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同心圆 32"/>
          <p:cNvSpPr/>
          <p:nvPr/>
        </p:nvSpPr>
        <p:spPr>
          <a:xfrm>
            <a:off x="9335712" y="1411288"/>
            <a:ext cx="1981200" cy="1981200"/>
          </a:xfrm>
          <a:prstGeom prst="donut">
            <a:avLst>
              <a:gd name="adj" fmla="val 4503"/>
            </a:avLst>
          </a:prstGeom>
          <a:solidFill>
            <a:srgbClr val="3C42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空心弧 33"/>
          <p:cNvSpPr/>
          <p:nvPr/>
        </p:nvSpPr>
        <p:spPr>
          <a:xfrm rot="10800000" flipV="1">
            <a:off x="9257924" y="1333500"/>
            <a:ext cx="2136776" cy="2136776"/>
          </a:xfrm>
          <a:prstGeom prst="blockArc">
            <a:avLst>
              <a:gd name="adj1" fmla="val 18360000"/>
              <a:gd name="adj2" fmla="val 16200000"/>
              <a:gd name="adj3" fmla="val 1233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294429" y="1986389"/>
            <a:ext cx="2063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r>
              <a:rPr lang="en-US" altLang="zh-CN" sz="40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zh-CN" altLang="en-US" sz="4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66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2" presetClass="emph" presetSubtype="0" fill="hold" grpId="1" nodeType="withEffect">
                                  <p:stCondLst>
                                    <p:cond delay="2400"/>
                                  </p:stCondLst>
                                  <p:childTnLst>
                                    <p:animRot by="120000">
                                      <p:cBhvr>
                                        <p:cTn id="43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5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7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" presetID="32" presetClass="emph" presetSubtype="0" fill="hold" grpId="1" nodeType="withEffect">
                                  <p:stCondLst>
                                    <p:cond delay="2400"/>
                                  </p:stCondLst>
                                  <p:childTnLst>
                                    <p:animRot by="120000">
                                      <p:cBhvr>
                                        <p:cTn id="49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1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3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32" presetClass="emph" presetSubtype="0" fill="hold" grpId="1" nodeType="withEffect">
                                  <p:stCondLst>
                                    <p:cond delay="2400"/>
                                  </p:stCondLst>
                                  <p:childTnLst>
                                    <p:animRot by="120000">
                                      <p:cBhvr>
                                        <p:cTn id="55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7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8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9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32" presetClass="emph" presetSubtype="0" fill="hold" grpId="1" nodeType="withEffect">
                                  <p:stCondLst>
                                    <p:cond delay="2400"/>
                                  </p:stCondLst>
                                  <p:childTnLst>
                                    <p:animRot by="120000">
                                      <p:cBhvr>
                                        <p:cTn id="61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2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3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4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5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2" presetClass="entr" presetSubtype="1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2" presetClass="entr" presetSubtype="4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ntr" presetSubtype="1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2" presetClass="entr" presetSubtype="4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2" presetClass="entr" presetSubtype="1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2" presetClass="entr" presetSubtype="4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2" presetClass="entr" presetSubtype="1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2" presetClass="entr" presetSubtype="4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8" grpId="0"/>
      <p:bldP spid="19" grpId="0"/>
      <p:bldP spid="20" grpId="0"/>
      <p:bldP spid="21" grpId="0"/>
      <p:bldP spid="22" grpId="0"/>
      <p:bldP spid="23" grpId="0"/>
      <p:bldP spid="24" grpId="0" animBg="1"/>
      <p:bldP spid="25" grpId="0" animBg="1"/>
      <p:bldP spid="25" grpId="1" animBg="1"/>
      <p:bldP spid="26" grpId="0"/>
      <p:bldP spid="27" grpId="0" animBg="1"/>
      <p:bldP spid="28" grpId="0" animBg="1"/>
      <p:bldP spid="28" grpId="1" animBg="1"/>
      <p:bldP spid="29" grpId="0"/>
      <p:bldP spid="30" grpId="0" animBg="1"/>
      <p:bldP spid="31" grpId="0" animBg="1"/>
      <p:bldP spid="31" grpId="1" animBg="1"/>
      <p:bldP spid="32" grpId="0"/>
      <p:bldP spid="33" grpId="0" animBg="1"/>
      <p:bldP spid="34" grpId="0" animBg="1"/>
      <p:bldP spid="34" grpId="1" animBg="1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理论研究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695325" y="1013859"/>
            <a:ext cx="10814504" cy="461665"/>
            <a:chOff x="695325" y="1013859"/>
            <a:chExt cx="10814504" cy="461665"/>
          </a:xfrm>
        </p:grpSpPr>
        <p:sp>
          <p:nvSpPr>
            <p:cNvPr id="7" name="矩形 6"/>
            <p:cNvSpPr/>
            <p:nvPr/>
          </p:nvSpPr>
          <p:spPr>
            <a:xfrm>
              <a:off x="695325" y="1013859"/>
              <a:ext cx="1415772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</a:rPr>
                <a:t>一种方法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/>
        </p:nvSpPr>
        <p:spPr>
          <a:xfrm>
            <a:off x="695325" y="1475524"/>
            <a:ext cx="1080135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solidFill>
                  <a:schemeClr val="accent1"/>
                </a:solidFill>
                <a:latin typeface="+mn-ea"/>
              </a:rPr>
              <a:t>这里具体阐释这种方法的原理，</a:t>
            </a:r>
            <a:r>
              <a:rPr lang="zh-CN" altLang="en-US" sz="2000" dirty="0">
                <a:latin typeface="+mn-ea"/>
              </a:rPr>
              <a:t>重要的部分可以加粗变</a:t>
            </a:r>
            <a:r>
              <a:rPr lang="zh-CN" altLang="en-US" sz="2000" dirty="0" smtClean="0">
                <a:latin typeface="+mn-ea"/>
              </a:rPr>
              <a:t>颜色，就像段首的那一句话，以下就是为了扩展成两行而编的废话，因为一句话说明一种方法肯定不现实。</a:t>
            </a:r>
            <a:endParaRPr lang="zh-CN" altLang="en-US" sz="2000" dirty="0">
              <a:latin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95325" y="3800392"/>
            <a:ext cx="10814504" cy="461665"/>
            <a:chOff x="695325" y="3800392"/>
            <a:chExt cx="10814504" cy="461665"/>
          </a:xfrm>
        </p:grpSpPr>
        <p:sp>
          <p:nvSpPr>
            <p:cNvPr id="10" name="矩形 9"/>
            <p:cNvSpPr/>
            <p:nvPr/>
          </p:nvSpPr>
          <p:spPr>
            <a:xfrm>
              <a:off x="695325" y="3800392"/>
              <a:ext cx="1415772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</a:rPr>
                <a:t>一种方法</a:t>
              </a: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695325" y="4262057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2"/>
          <p:cNvSpPr/>
          <p:nvPr/>
        </p:nvSpPr>
        <p:spPr>
          <a:xfrm>
            <a:off x="695325" y="4262057"/>
            <a:ext cx="10801350" cy="826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chemeClr val="accent1"/>
                </a:solidFill>
                <a:latin typeface="+mn-ea"/>
              </a:rPr>
              <a:t>这里具体阐释这种方法的原理，</a:t>
            </a:r>
            <a:r>
              <a:rPr lang="zh-CN" altLang="en-US" sz="2000" dirty="0">
                <a:latin typeface="+mn-ea"/>
              </a:rPr>
              <a:t>重要的部分可以加粗变颜色，就像段首的那一句话，以下就是为了扩展成两行而编的废话，因为一句话说明一种方法肯定不现实。</a:t>
            </a:r>
          </a:p>
        </p:txBody>
      </p:sp>
      <p:sp>
        <p:nvSpPr>
          <p:cNvPr id="9" name="矩形 8"/>
          <p:cNvSpPr/>
          <p:nvPr/>
        </p:nvSpPr>
        <p:spPr>
          <a:xfrm>
            <a:off x="2310349" y="2489317"/>
            <a:ext cx="7571304" cy="58477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这里对上面这种方法进行一个大大的概括</a:t>
            </a:r>
            <a:endParaRPr lang="en-US" altLang="zh-CN" sz="3200" b="1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310347" y="5330195"/>
            <a:ext cx="7571304" cy="58477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这里对上面这种方法进行一个大大的概括</a:t>
            </a:r>
            <a:endParaRPr lang="en-US" altLang="zh-CN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56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9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177143" y="1259175"/>
            <a:ext cx="7837714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3800" b="1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PART</a:t>
            </a:r>
          </a:p>
          <a:p>
            <a:r>
              <a:rPr lang="en-US" altLang="zh-CN" dirty="0"/>
              <a:t>FOUR</a:t>
            </a:r>
          </a:p>
        </p:txBody>
      </p:sp>
      <p:sp>
        <p:nvSpPr>
          <p:cNvPr id="50" name="矩形 49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887549" y="2220549"/>
            <a:ext cx="2416902" cy="2416902"/>
            <a:chOff x="4887549" y="1124584"/>
            <a:chExt cx="2416902" cy="2416902"/>
          </a:xfrm>
        </p:grpSpPr>
        <p:sp>
          <p:nvSpPr>
            <p:cNvPr id="47" name="文本框 46"/>
            <p:cNvSpPr txBox="1"/>
            <p:nvPr/>
          </p:nvSpPr>
          <p:spPr>
            <a:xfrm>
              <a:off x="4887549" y="1178873"/>
              <a:ext cx="2416902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b="1" dirty="0" smtClean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试验</a:t>
              </a:r>
              <a:endParaRPr lang="en-US" altLang="zh-CN" sz="7200" b="1" dirty="0" smtClean="0">
                <a:solidFill>
                  <a:schemeClr val="accent1"/>
                </a:solidFill>
                <a:latin typeface="微软雅黑" panose="020B0503020204020204" pitchFamily="34" charset="-122"/>
              </a:endParaRPr>
            </a:p>
            <a:p>
              <a:pPr algn="ctr"/>
              <a:r>
                <a:rPr lang="zh-CN" altLang="en-US" sz="7200" b="1" dirty="0" smtClean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方法</a:t>
              </a:r>
              <a:endParaRPr lang="zh-CN" altLang="en-US" sz="7200" b="1" dirty="0">
                <a:solidFill>
                  <a:schemeClr val="accent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4887549" y="1124584"/>
              <a:ext cx="2416902" cy="241690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208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50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0" grpId="0" animBg="1"/>
      <p:bldP spid="5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</a:rPr>
              <a:t>试验方法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339816" y="1202635"/>
            <a:ext cx="1987826" cy="1987826"/>
            <a:chOff x="1457739" y="1828800"/>
            <a:chExt cx="1987826" cy="1987826"/>
          </a:xfrm>
        </p:grpSpPr>
        <p:sp>
          <p:nvSpPr>
            <p:cNvPr id="2" name="椭圆 1"/>
            <p:cNvSpPr/>
            <p:nvPr/>
          </p:nvSpPr>
          <p:spPr>
            <a:xfrm>
              <a:off x="1537252" y="1908313"/>
              <a:ext cx="1828800" cy="18288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0" b="1" dirty="0" smtClean="0">
                  <a:latin typeface="+mn-ea"/>
                </a:rPr>
                <a:t>01</a:t>
              </a:r>
              <a:endParaRPr lang="zh-CN" altLang="en-US" sz="6000" b="1" dirty="0">
                <a:latin typeface="+mn-ea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457739" y="1828800"/>
              <a:ext cx="1987826" cy="1987826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102088" y="1202635"/>
            <a:ext cx="1987826" cy="1987826"/>
            <a:chOff x="1457739" y="1828800"/>
            <a:chExt cx="1987826" cy="1987826"/>
          </a:xfrm>
        </p:grpSpPr>
        <p:sp>
          <p:nvSpPr>
            <p:cNvPr id="9" name="椭圆 8"/>
            <p:cNvSpPr/>
            <p:nvPr/>
          </p:nvSpPr>
          <p:spPr>
            <a:xfrm>
              <a:off x="1537252" y="1908313"/>
              <a:ext cx="1828800" cy="18288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0" b="1" dirty="0" smtClean="0">
                  <a:latin typeface="+mn-ea"/>
                </a:rPr>
                <a:t>02</a:t>
              </a:r>
              <a:endParaRPr lang="zh-CN" altLang="en-US" sz="6000" b="1" dirty="0">
                <a:latin typeface="+mn-ea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457739" y="1828800"/>
              <a:ext cx="1987826" cy="1987826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864359" y="1202635"/>
            <a:ext cx="1987826" cy="1987826"/>
            <a:chOff x="1457739" y="1828800"/>
            <a:chExt cx="1987826" cy="1987826"/>
          </a:xfrm>
        </p:grpSpPr>
        <p:sp>
          <p:nvSpPr>
            <p:cNvPr id="13" name="椭圆 12"/>
            <p:cNvSpPr/>
            <p:nvPr/>
          </p:nvSpPr>
          <p:spPr>
            <a:xfrm>
              <a:off x="1537252" y="1908313"/>
              <a:ext cx="1828800" cy="18288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0" b="1" dirty="0" smtClean="0">
                  <a:latin typeface="+mn-ea"/>
                </a:rPr>
                <a:t>03</a:t>
              </a:r>
              <a:endParaRPr lang="zh-CN" altLang="en-US" sz="6000" b="1" dirty="0">
                <a:latin typeface="+mn-ea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457739" y="1828800"/>
              <a:ext cx="1987826" cy="1987826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1339816" y="3444549"/>
            <a:ext cx="19878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accent1"/>
                </a:solidFill>
                <a:latin typeface="+mn-ea"/>
              </a:rPr>
              <a:t>第一要点</a:t>
            </a:r>
            <a:endParaRPr lang="en-US" altLang="zh-CN" sz="28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745625" y="3444549"/>
            <a:ext cx="27007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accent1"/>
                </a:solidFill>
                <a:latin typeface="+mn-ea"/>
              </a:rPr>
              <a:t>第二要点</a:t>
            </a:r>
            <a:endParaRPr lang="en-US" altLang="zh-CN" sz="28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864359" y="3444549"/>
            <a:ext cx="19878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accent1"/>
                </a:solidFill>
                <a:latin typeface="+mn-ea"/>
              </a:rPr>
              <a:t>第三要点</a:t>
            </a:r>
            <a:endParaRPr lang="en-US" altLang="zh-CN" sz="28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83354" y="4083157"/>
            <a:ext cx="27007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400" dirty="0" smtClean="0">
                <a:latin typeface="+mn-ea"/>
              </a:rPr>
              <a:t>这里是对试验中需要注意的第一要点的全面解释</a:t>
            </a:r>
            <a:endParaRPr lang="en-US" altLang="zh-CN" sz="2400" dirty="0" smtClean="0">
              <a:latin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745625" y="4083157"/>
            <a:ext cx="27007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400" dirty="0">
                <a:latin typeface="+mn-ea"/>
              </a:rPr>
              <a:t>这里是对试验中需要注意的第一要点的全面解释</a:t>
            </a:r>
            <a:endParaRPr lang="en-US" altLang="zh-CN" sz="2400" dirty="0">
              <a:latin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507897" y="4083157"/>
            <a:ext cx="27007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400" dirty="0">
                <a:latin typeface="+mn-ea"/>
              </a:rPr>
              <a:t>这里是对试验中需要注意的第一要点的全面解释</a:t>
            </a: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349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试验方法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3235861"/>
            <a:ext cx="12192000" cy="60959"/>
          </a:xfrm>
          <a:prstGeom prst="rect">
            <a:avLst/>
          </a:prstGeom>
          <a:solidFill>
            <a:srgbClr val="29303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98943" y="3070166"/>
            <a:ext cx="363836" cy="363836"/>
          </a:xfrm>
          <a:prstGeom prst="ellipse">
            <a:avLst/>
          </a:prstGeom>
          <a:solidFill>
            <a:srgbClr val="0053A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b="1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838651" y="3070166"/>
            <a:ext cx="363836" cy="36383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b="1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278359" y="3070166"/>
            <a:ext cx="363836" cy="363836"/>
          </a:xfrm>
          <a:prstGeom prst="ellipse">
            <a:avLst/>
          </a:prstGeom>
          <a:solidFill>
            <a:srgbClr val="0053A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b="1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718067" y="3070166"/>
            <a:ext cx="363836" cy="36383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b="1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50836" y="3820884"/>
            <a:ext cx="3115714" cy="1805472"/>
            <a:chOff x="1050836" y="3820884"/>
            <a:chExt cx="3115714" cy="1805472"/>
          </a:xfrm>
        </p:grpSpPr>
        <p:sp>
          <p:nvSpPr>
            <p:cNvPr id="19" name="矩形 9"/>
            <p:cNvSpPr/>
            <p:nvPr/>
          </p:nvSpPr>
          <p:spPr>
            <a:xfrm>
              <a:off x="1050836" y="3820884"/>
              <a:ext cx="3115714" cy="1805472"/>
            </a:xfrm>
            <a:custGeom>
              <a:avLst/>
              <a:gdLst/>
              <a:ahLst/>
              <a:cxnLst/>
              <a:rect l="l" t="t" r="r" b="b"/>
              <a:pathLst>
                <a:path w="2141035" h="1354104">
                  <a:moveTo>
                    <a:pt x="388870" y="0"/>
                  </a:moveTo>
                  <a:lnTo>
                    <a:pt x="483871" y="115465"/>
                  </a:lnTo>
                  <a:lnTo>
                    <a:pt x="2141035" y="115465"/>
                  </a:lnTo>
                  <a:lnTo>
                    <a:pt x="2141035" y="1354104"/>
                  </a:lnTo>
                  <a:lnTo>
                    <a:pt x="0" y="1354104"/>
                  </a:lnTo>
                  <a:lnTo>
                    <a:pt x="0" y="115465"/>
                  </a:lnTo>
                  <a:lnTo>
                    <a:pt x="293869" y="11546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20" name="组 45"/>
            <p:cNvGrpSpPr/>
            <p:nvPr/>
          </p:nvGrpSpPr>
          <p:grpSpPr>
            <a:xfrm>
              <a:off x="1106272" y="4117301"/>
              <a:ext cx="3004843" cy="1177567"/>
              <a:chOff x="3560787" y="623574"/>
              <a:chExt cx="2253632" cy="883174"/>
            </a:xfrm>
          </p:grpSpPr>
          <p:sp>
            <p:nvSpPr>
              <p:cNvPr id="21" name="文本框 8"/>
              <p:cNvSpPr txBox="1"/>
              <p:nvPr/>
            </p:nvSpPr>
            <p:spPr>
              <a:xfrm>
                <a:off x="3560787" y="923656"/>
                <a:ext cx="2253632" cy="583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zh-CN" altLang="en-US" dirty="0" smtClean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这里用于具体描述第一步的试验内容是什么。</a:t>
                </a:r>
                <a:endParaRPr lang="en-US" altLang="zh-CN" dirty="0">
                  <a:solidFill>
                    <a:srgbClr val="FFFFFF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560788" y="623574"/>
                <a:ext cx="1677382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第一步的试验内容</a:t>
                </a:r>
                <a:endParaRPr lang="zh-CN" altLang="en-US" sz="2000" b="1" dirty="0">
                  <a:solidFill>
                    <a:srgbClr val="FFFFFF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sp>
        <p:nvSpPr>
          <p:cNvPr id="33" name="文本框 32"/>
          <p:cNvSpPr txBox="1"/>
          <p:nvPr/>
        </p:nvSpPr>
        <p:spPr>
          <a:xfrm>
            <a:off x="1026862" y="2608029"/>
            <a:ext cx="1107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b="1" dirty="0" smtClean="0">
                <a:solidFill>
                  <a:schemeClr val="accent1"/>
                </a:solidFill>
                <a:latin typeface="+mn-ea"/>
              </a:rPr>
              <a:t>第一步</a:t>
            </a:r>
            <a:endParaRPr kumimoji="1" lang="zh-CN" altLang="en-US" sz="24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475997" y="342966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kumimoji="1" sz="2400" b="1">
                <a:solidFill>
                  <a:schemeClr val="accent1"/>
                </a:solidFill>
                <a:latin typeface="+mn-ea"/>
              </a:defRPr>
            </a:lvl1pPr>
          </a:lstStyle>
          <a:p>
            <a:r>
              <a:rPr lang="zh-CN" altLang="en-US" dirty="0" smtClean="0">
                <a:solidFill>
                  <a:srgbClr val="404040"/>
                </a:solidFill>
              </a:rPr>
              <a:t>第二步</a:t>
            </a:r>
            <a:endParaRPr lang="zh-CN" altLang="en-US" dirty="0">
              <a:solidFill>
                <a:srgbClr val="40404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906280" y="260802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kumimoji="1" sz="2400" b="1">
                <a:solidFill>
                  <a:schemeClr val="accent1"/>
                </a:solidFill>
                <a:latin typeface="+mn-ea"/>
              </a:defRPr>
            </a:lvl1pPr>
          </a:lstStyle>
          <a:p>
            <a:r>
              <a:rPr lang="zh-CN" altLang="en-US" dirty="0" smtClean="0"/>
              <a:t>第三步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8345987" y="342966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kumimoji="1" sz="2400" b="1">
                <a:solidFill>
                  <a:schemeClr val="accent1"/>
                </a:solidFill>
                <a:latin typeface="+mn-ea"/>
              </a:defRPr>
            </a:lvl1pPr>
          </a:lstStyle>
          <a:p>
            <a:r>
              <a:rPr lang="zh-CN" altLang="en-US" dirty="0" smtClean="0">
                <a:solidFill>
                  <a:srgbClr val="404040"/>
                </a:solidFill>
              </a:rPr>
              <a:t>第四步</a:t>
            </a:r>
            <a:endParaRPr lang="zh-CN" altLang="en-US" dirty="0">
              <a:solidFill>
                <a:srgbClr val="404040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521602" y="948168"/>
            <a:ext cx="3115714" cy="1805472"/>
            <a:chOff x="3521602" y="948168"/>
            <a:chExt cx="3115714" cy="1805472"/>
          </a:xfrm>
        </p:grpSpPr>
        <p:sp>
          <p:nvSpPr>
            <p:cNvPr id="14" name="矩形 9"/>
            <p:cNvSpPr/>
            <p:nvPr/>
          </p:nvSpPr>
          <p:spPr>
            <a:xfrm flipV="1">
              <a:off x="3521602" y="948168"/>
              <a:ext cx="3115714" cy="1805472"/>
            </a:xfrm>
            <a:custGeom>
              <a:avLst/>
              <a:gdLst/>
              <a:ahLst/>
              <a:cxnLst/>
              <a:rect l="l" t="t" r="r" b="b"/>
              <a:pathLst>
                <a:path w="2141035" h="1354104">
                  <a:moveTo>
                    <a:pt x="388870" y="0"/>
                  </a:moveTo>
                  <a:lnTo>
                    <a:pt x="483871" y="115465"/>
                  </a:lnTo>
                  <a:lnTo>
                    <a:pt x="2141035" y="115465"/>
                  </a:lnTo>
                  <a:lnTo>
                    <a:pt x="2141035" y="1354104"/>
                  </a:lnTo>
                  <a:lnTo>
                    <a:pt x="0" y="1354104"/>
                  </a:lnTo>
                  <a:lnTo>
                    <a:pt x="0" y="115465"/>
                  </a:lnTo>
                  <a:lnTo>
                    <a:pt x="293869" y="115465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38" name="组 45"/>
            <p:cNvGrpSpPr/>
            <p:nvPr/>
          </p:nvGrpSpPr>
          <p:grpSpPr>
            <a:xfrm>
              <a:off x="3577038" y="1244585"/>
              <a:ext cx="3004843" cy="1212640"/>
              <a:chOff x="3560787" y="623574"/>
              <a:chExt cx="2253632" cy="909479"/>
            </a:xfrm>
          </p:grpSpPr>
          <p:sp>
            <p:nvSpPr>
              <p:cNvPr id="39" name="文本框 8"/>
              <p:cNvSpPr txBox="1"/>
              <p:nvPr/>
            </p:nvSpPr>
            <p:spPr>
              <a:xfrm>
                <a:off x="3560787" y="923656"/>
                <a:ext cx="2253632" cy="60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zh-CN" altLang="en-US" dirty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这里用于具体描述</a:t>
                </a:r>
                <a:r>
                  <a:rPr lang="zh-CN" altLang="en-US" dirty="0" smtClean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第二步</a:t>
                </a:r>
                <a:r>
                  <a:rPr lang="zh-CN" altLang="en-US" dirty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的试验内容是什么。</a:t>
                </a:r>
                <a:endParaRPr lang="en-US" altLang="zh-CN" dirty="0">
                  <a:solidFill>
                    <a:srgbClr val="FFFFFF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3560788" y="623574"/>
                <a:ext cx="1677382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第二步</a:t>
                </a:r>
                <a:r>
                  <a:rPr lang="zh-CN" altLang="en-US" sz="2000" b="1" dirty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的试验内容</a:t>
                </a: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5936246" y="3820884"/>
            <a:ext cx="3115714" cy="1805472"/>
            <a:chOff x="5936246" y="3820884"/>
            <a:chExt cx="3115714" cy="1805472"/>
          </a:xfrm>
        </p:grpSpPr>
        <p:sp>
          <p:nvSpPr>
            <p:cNvPr id="24" name="矩形 9"/>
            <p:cNvSpPr/>
            <p:nvPr/>
          </p:nvSpPr>
          <p:spPr>
            <a:xfrm>
              <a:off x="5936246" y="3820884"/>
              <a:ext cx="3115714" cy="1805472"/>
            </a:xfrm>
            <a:custGeom>
              <a:avLst/>
              <a:gdLst/>
              <a:ahLst/>
              <a:cxnLst/>
              <a:rect l="l" t="t" r="r" b="b"/>
              <a:pathLst>
                <a:path w="2141035" h="1354104">
                  <a:moveTo>
                    <a:pt x="388870" y="0"/>
                  </a:moveTo>
                  <a:lnTo>
                    <a:pt x="483871" y="115465"/>
                  </a:lnTo>
                  <a:lnTo>
                    <a:pt x="2141035" y="115465"/>
                  </a:lnTo>
                  <a:lnTo>
                    <a:pt x="2141035" y="1354104"/>
                  </a:lnTo>
                  <a:lnTo>
                    <a:pt x="0" y="1354104"/>
                  </a:lnTo>
                  <a:lnTo>
                    <a:pt x="0" y="115465"/>
                  </a:lnTo>
                  <a:lnTo>
                    <a:pt x="293869" y="11546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41" name="组 45"/>
            <p:cNvGrpSpPr/>
            <p:nvPr/>
          </p:nvGrpSpPr>
          <p:grpSpPr>
            <a:xfrm>
              <a:off x="5991682" y="4117301"/>
              <a:ext cx="3004843" cy="1212639"/>
              <a:chOff x="3560787" y="623574"/>
              <a:chExt cx="2253632" cy="909479"/>
            </a:xfrm>
          </p:grpSpPr>
          <p:sp>
            <p:nvSpPr>
              <p:cNvPr id="42" name="文本框 8"/>
              <p:cNvSpPr txBox="1"/>
              <p:nvPr/>
            </p:nvSpPr>
            <p:spPr>
              <a:xfrm>
                <a:off x="3560787" y="923656"/>
                <a:ext cx="2253632" cy="60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zh-CN" altLang="en-US" dirty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这里用于具体描述</a:t>
                </a:r>
                <a:r>
                  <a:rPr lang="zh-CN" altLang="en-US" dirty="0" smtClean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第三步</a:t>
                </a:r>
                <a:r>
                  <a:rPr lang="zh-CN" altLang="en-US" dirty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的试验内容是什么。</a:t>
                </a:r>
                <a:endParaRPr lang="en-US" altLang="zh-CN" dirty="0">
                  <a:solidFill>
                    <a:srgbClr val="FFFFFF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3560788" y="623574"/>
                <a:ext cx="1677382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第三步</a:t>
                </a:r>
                <a:r>
                  <a:rPr lang="zh-CN" altLang="en-US" sz="2000" b="1" dirty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的试验内容</a:t>
                </a: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8384701" y="948168"/>
            <a:ext cx="3115714" cy="1805472"/>
            <a:chOff x="8384701" y="948168"/>
            <a:chExt cx="3115714" cy="1805472"/>
          </a:xfrm>
        </p:grpSpPr>
        <p:sp>
          <p:nvSpPr>
            <p:cNvPr id="29" name="矩形 9"/>
            <p:cNvSpPr/>
            <p:nvPr/>
          </p:nvSpPr>
          <p:spPr>
            <a:xfrm flipV="1">
              <a:off x="8384701" y="948168"/>
              <a:ext cx="3115714" cy="1805472"/>
            </a:xfrm>
            <a:custGeom>
              <a:avLst/>
              <a:gdLst/>
              <a:ahLst/>
              <a:cxnLst/>
              <a:rect l="l" t="t" r="r" b="b"/>
              <a:pathLst>
                <a:path w="2141035" h="1354104">
                  <a:moveTo>
                    <a:pt x="388870" y="0"/>
                  </a:moveTo>
                  <a:lnTo>
                    <a:pt x="483871" y="115465"/>
                  </a:lnTo>
                  <a:lnTo>
                    <a:pt x="2141035" y="115465"/>
                  </a:lnTo>
                  <a:lnTo>
                    <a:pt x="2141035" y="1354104"/>
                  </a:lnTo>
                  <a:lnTo>
                    <a:pt x="0" y="1354104"/>
                  </a:lnTo>
                  <a:lnTo>
                    <a:pt x="0" y="115465"/>
                  </a:lnTo>
                  <a:lnTo>
                    <a:pt x="293869" y="115465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44" name="组 45"/>
            <p:cNvGrpSpPr/>
            <p:nvPr/>
          </p:nvGrpSpPr>
          <p:grpSpPr>
            <a:xfrm>
              <a:off x="8440137" y="1244585"/>
              <a:ext cx="3004843" cy="1212640"/>
              <a:chOff x="3560787" y="623574"/>
              <a:chExt cx="2253632" cy="909478"/>
            </a:xfrm>
          </p:grpSpPr>
          <p:sp>
            <p:nvSpPr>
              <p:cNvPr id="45" name="文本框 8"/>
              <p:cNvSpPr txBox="1"/>
              <p:nvPr/>
            </p:nvSpPr>
            <p:spPr>
              <a:xfrm>
                <a:off x="3560787" y="923656"/>
                <a:ext cx="2253632" cy="609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zh-CN" altLang="en-US" dirty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这里用于具体描述</a:t>
                </a:r>
                <a:r>
                  <a:rPr lang="zh-CN" altLang="en-US" dirty="0" smtClean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第四步</a:t>
                </a:r>
                <a:r>
                  <a:rPr lang="zh-CN" altLang="en-US" dirty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的试验内容是什么。</a:t>
                </a:r>
                <a:endParaRPr lang="en-US" altLang="zh-CN" dirty="0">
                  <a:solidFill>
                    <a:srgbClr val="FFFFFF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3560788" y="623574"/>
                <a:ext cx="1677382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第四步</a:t>
                </a:r>
                <a:r>
                  <a:rPr lang="zh-CN" altLang="en-US" sz="2000" b="1" dirty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的试验内容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207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 animBg="1"/>
      <p:bldP spid="33" grpId="0"/>
      <p:bldP spid="34" grpId="0"/>
      <p:bldP spid="35" grpId="0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试验方法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0" y="4045470"/>
            <a:ext cx="12192672" cy="1532163"/>
            <a:chOff x="0" y="4045470"/>
            <a:chExt cx="12192672" cy="1532163"/>
          </a:xfrm>
        </p:grpSpPr>
        <p:sp>
          <p:nvSpPr>
            <p:cNvPr id="9" name="矩形 8"/>
            <p:cNvSpPr/>
            <p:nvPr/>
          </p:nvSpPr>
          <p:spPr>
            <a:xfrm>
              <a:off x="0" y="4331997"/>
              <a:ext cx="1441349" cy="12456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2207273" y="4045470"/>
              <a:ext cx="9985399" cy="8882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6" name="矩形 11"/>
            <p:cNvSpPr/>
            <p:nvPr/>
          </p:nvSpPr>
          <p:spPr>
            <a:xfrm flipV="1">
              <a:off x="1427357" y="4047376"/>
              <a:ext cx="779916" cy="1530257"/>
            </a:xfrm>
            <a:custGeom>
              <a:avLst/>
              <a:gdLst>
                <a:gd name="connsiteX0" fmla="*/ 0 w 1826176"/>
                <a:gd name="connsiteY0" fmla="*/ 0 h 934227"/>
                <a:gd name="connsiteX1" fmla="*/ 1826176 w 1826176"/>
                <a:gd name="connsiteY1" fmla="*/ 0 h 934227"/>
                <a:gd name="connsiteX2" fmla="*/ 1826176 w 1826176"/>
                <a:gd name="connsiteY2" fmla="*/ 934227 h 934227"/>
                <a:gd name="connsiteX3" fmla="*/ 0 w 1826176"/>
                <a:gd name="connsiteY3" fmla="*/ 934227 h 934227"/>
                <a:gd name="connsiteX4" fmla="*/ 0 w 1826176"/>
                <a:gd name="connsiteY4" fmla="*/ 0 h 934227"/>
                <a:gd name="connsiteX0" fmla="*/ 0 w 1826176"/>
                <a:gd name="connsiteY0" fmla="*/ 0 h 1133668"/>
                <a:gd name="connsiteX1" fmla="*/ 1826176 w 1826176"/>
                <a:gd name="connsiteY1" fmla="*/ 0 h 1133668"/>
                <a:gd name="connsiteX2" fmla="*/ 556249 w 1826176"/>
                <a:gd name="connsiteY2" fmla="*/ 1133668 h 1133668"/>
                <a:gd name="connsiteX3" fmla="*/ 0 w 1826176"/>
                <a:gd name="connsiteY3" fmla="*/ 934227 h 1133668"/>
                <a:gd name="connsiteX4" fmla="*/ 0 w 1826176"/>
                <a:gd name="connsiteY4" fmla="*/ 0 h 1133668"/>
                <a:gd name="connsiteX0" fmla="*/ 0 w 556249"/>
                <a:gd name="connsiteY0" fmla="*/ 0 h 1133668"/>
                <a:gd name="connsiteX1" fmla="*/ 524763 w 556249"/>
                <a:gd name="connsiteY1" fmla="*/ 461865 h 1133668"/>
                <a:gd name="connsiteX2" fmla="*/ 556249 w 556249"/>
                <a:gd name="connsiteY2" fmla="*/ 1133668 h 1133668"/>
                <a:gd name="connsiteX3" fmla="*/ 0 w 556249"/>
                <a:gd name="connsiteY3" fmla="*/ 934227 h 1133668"/>
                <a:gd name="connsiteX4" fmla="*/ 0 w 556249"/>
                <a:gd name="connsiteY4" fmla="*/ 0 h 1133668"/>
                <a:gd name="connsiteX0" fmla="*/ 0 w 598230"/>
                <a:gd name="connsiteY0" fmla="*/ 0 h 1133668"/>
                <a:gd name="connsiteX1" fmla="*/ 598230 w 598230"/>
                <a:gd name="connsiteY1" fmla="*/ 493356 h 1133668"/>
                <a:gd name="connsiteX2" fmla="*/ 556249 w 598230"/>
                <a:gd name="connsiteY2" fmla="*/ 1133668 h 1133668"/>
                <a:gd name="connsiteX3" fmla="*/ 0 w 598230"/>
                <a:gd name="connsiteY3" fmla="*/ 934227 h 1133668"/>
                <a:gd name="connsiteX4" fmla="*/ 0 w 598230"/>
                <a:gd name="connsiteY4" fmla="*/ 0 h 1133668"/>
                <a:gd name="connsiteX0" fmla="*/ 0 w 608726"/>
                <a:gd name="connsiteY0" fmla="*/ 0 h 1154661"/>
                <a:gd name="connsiteX1" fmla="*/ 598230 w 608726"/>
                <a:gd name="connsiteY1" fmla="*/ 493356 h 1154661"/>
                <a:gd name="connsiteX2" fmla="*/ 608726 w 608726"/>
                <a:gd name="connsiteY2" fmla="*/ 1154661 h 1154661"/>
                <a:gd name="connsiteX3" fmla="*/ 0 w 608726"/>
                <a:gd name="connsiteY3" fmla="*/ 934227 h 1154661"/>
                <a:gd name="connsiteX4" fmla="*/ 0 w 608726"/>
                <a:gd name="connsiteY4" fmla="*/ 0 h 1154661"/>
                <a:gd name="connsiteX0" fmla="*/ 0 w 598230"/>
                <a:gd name="connsiteY0" fmla="*/ 0 h 1144165"/>
                <a:gd name="connsiteX1" fmla="*/ 598230 w 598230"/>
                <a:gd name="connsiteY1" fmla="*/ 493356 h 1144165"/>
                <a:gd name="connsiteX2" fmla="*/ 577240 w 598230"/>
                <a:gd name="connsiteY2" fmla="*/ 1144165 h 1144165"/>
                <a:gd name="connsiteX3" fmla="*/ 0 w 598230"/>
                <a:gd name="connsiteY3" fmla="*/ 934227 h 1144165"/>
                <a:gd name="connsiteX4" fmla="*/ 0 w 598230"/>
                <a:gd name="connsiteY4" fmla="*/ 0 h 1144165"/>
                <a:gd name="connsiteX0" fmla="*/ 0 w 577240"/>
                <a:gd name="connsiteY0" fmla="*/ 0 h 1144165"/>
                <a:gd name="connsiteX1" fmla="*/ 559424 w 577240"/>
                <a:gd name="connsiteY1" fmla="*/ 493356 h 1144165"/>
                <a:gd name="connsiteX2" fmla="*/ 577240 w 577240"/>
                <a:gd name="connsiteY2" fmla="*/ 1144165 h 1144165"/>
                <a:gd name="connsiteX3" fmla="*/ 0 w 577240"/>
                <a:gd name="connsiteY3" fmla="*/ 934227 h 1144165"/>
                <a:gd name="connsiteX4" fmla="*/ 0 w 577240"/>
                <a:gd name="connsiteY4" fmla="*/ 0 h 1144165"/>
                <a:gd name="connsiteX0" fmla="*/ 0 w 584118"/>
                <a:gd name="connsiteY0" fmla="*/ 0 h 1144165"/>
                <a:gd name="connsiteX1" fmla="*/ 584118 w 584118"/>
                <a:gd name="connsiteY1" fmla="*/ 486300 h 1144165"/>
                <a:gd name="connsiteX2" fmla="*/ 577240 w 584118"/>
                <a:gd name="connsiteY2" fmla="*/ 1144165 h 1144165"/>
                <a:gd name="connsiteX3" fmla="*/ 0 w 584118"/>
                <a:gd name="connsiteY3" fmla="*/ 934227 h 1144165"/>
                <a:gd name="connsiteX4" fmla="*/ 0 w 584118"/>
                <a:gd name="connsiteY4" fmla="*/ 0 h 1144165"/>
                <a:gd name="connsiteX0" fmla="*/ 0 w 584937"/>
                <a:gd name="connsiteY0" fmla="*/ 0 h 1147693"/>
                <a:gd name="connsiteX1" fmla="*/ 584118 w 584937"/>
                <a:gd name="connsiteY1" fmla="*/ 486300 h 1147693"/>
                <a:gd name="connsiteX2" fmla="*/ 584295 w 584937"/>
                <a:gd name="connsiteY2" fmla="*/ 1147693 h 1147693"/>
                <a:gd name="connsiteX3" fmla="*/ 0 w 584937"/>
                <a:gd name="connsiteY3" fmla="*/ 934227 h 1147693"/>
                <a:gd name="connsiteX4" fmla="*/ 0 w 584937"/>
                <a:gd name="connsiteY4" fmla="*/ 0 h 1147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4937" h="1147693">
                  <a:moveTo>
                    <a:pt x="0" y="0"/>
                  </a:moveTo>
                  <a:lnTo>
                    <a:pt x="584118" y="486300"/>
                  </a:lnTo>
                  <a:cubicBezTo>
                    <a:pt x="581825" y="705588"/>
                    <a:pt x="586588" y="928405"/>
                    <a:pt x="584295" y="1147693"/>
                  </a:cubicBezTo>
                  <a:lnTo>
                    <a:pt x="0" y="934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03363" y="4461769"/>
              <a:ext cx="950901" cy="913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5333" b="1" dirty="0">
                  <a:solidFill>
                    <a:srgbClr val="FFFFFF"/>
                  </a:solidFill>
                </a:rPr>
                <a:t>03</a:t>
              </a:r>
              <a:endParaRPr kumimoji="1" lang="zh-CN" altLang="en-US" sz="5333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0" y="1343867"/>
            <a:ext cx="12192001" cy="1532165"/>
            <a:chOff x="0" y="1343867"/>
            <a:chExt cx="12192001" cy="1532165"/>
          </a:xfrm>
        </p:grpSpPr>
        <p:sp>
          <p:nvSpPr>
            <p:cNvPr id="7" name="矩形 6"/>
            <p:cNvSpPr/>
            <p:nvPr/>
          </p:nvSpPr>
          <p:spPr>
            <a:xfrm>
              <a:off x="0" y="1343867"/>
              <a:ext cx="1441349" cy="124563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0" name="矩形 9"/>
            <p:cNvSpPr/>
            <p:nvPr/>
          </p:nvSpPr>
          <p:spPr>
            <a:xfrm>
              <a:off x="2213304" y="1987809"/>
              <a:ext cx="9978697" cy="8882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4" name="矩形 11"/>
            <p:cNvSpPr/>
            <p:nvPr/>
          </p:nvSpPr>
          <p:spPr>
            <a:xfrm>
              <a:off x="1436362" y="1343869"/>
              <a:ext cx="779916" cy="1530257"/>
            </a:xfrm>
            <a:custGeom>
              <a:avLst/>
              <a:gdLst>
                <a:gd name="connsiteX0" fmla="*/ 0 w 1826176"/>
                <a:gd name="connsiteY0" fmla="*/ 0 h 934227"/>
                <a:gd name="connsiteX1" fmla="*/ 1826176 w 1826176"/>
                <a:gd name="connsiteY1" fmla="*/ 0 h 934227"/>
                <a:gd name="connsiteX2" fmla="*/ 1826176 w 1826176"/>
                <a:gd name="connsiteY2" fmla="*/ 934227 h 934227"/>
                <a:gd name="connsiteX3" fmla="*/ 0 w 1826176"/>
                <a:gd name="connsiteY3" fmla="*/ 934227 h 934227"/>
                <a:gd name="connsiteX4" fmla="*/ 0 w 1826176"/>
                <a:gd name="connsiteY4" fmla="*/ 0 h 934227"/>
                <a:gd name="connsiteX0" fmla="*/ 0 w 1826176"/>
                <a:gd name="connsiteY0" fmla="*/ 0 h 1133668"/>
                <a:gd name="connsiteX1" fmla="*/ 1826176 w 1826176"/>
                <a:gd name="connsiteY1" fmla="*/ 0 h 1133668"/>
                <a:gd name="connsiteX2" fmla="*/ 556249 w 1826176"/>
                <a:gd name="connsiteY2" fmla="*/ 1133668 h 1133668"/>
                <a:gd name="connsiteX3" fmla="*/ 0 w 1826176"/>
                <a:gd name="connsiteY3" fmla="*/ 934227 h 1133668"/>
                <a:gd name="connsiteX4" fmla="*/ 0 w 1826176"/>
                <a:gd name="connsiteY4" fmla="*/ 0 h 1133668"/>
                <a:gd name="connsiteX0" fmla="*/ 0 w 556249"/>
                <a:gd name="connsiteY0" fmla="*/ 0 h 1133668"/>
                <a:gd name="connsiteX1" fmla="*/ 524763 w 556249"/>
                <a:gd name="connsiteY1" fmla="*/ 461865 h 1133668"/>
                <a:gd name="connsiteX2" fmla="*/ 556249 w 556249"/>
                <a:gd name="connsiteY2" fmla="*/ 1133668 h 1133668"/>
                <a:gd name="connsiteX3" fmla="*/ 0 w 556249"/>
                <a:gd name="connsiteY3" fmla="*/ 934227 h 1133668"/>
                <a:gd name="connsiteX4" fmla="*/ 0 w 556249"/>
                <a:gd name="connsiteY4" fmla="*/ 0 h 1133668"/>
                <a:gd name="connsiteX0" fmla="*/ 0 w 598230"/>
                <a:gd name="connsiteY0" fmla="*/ 0 h 1133668"/>
                <a:gd name="connsiteX1" fmla="*/ 598230 w 598230"/>
                <a:gd name="connsiteY1" fmla="*/ 493356 h 1133668"/>
                <a:gd name="connsiteX2" fmla="*/ 556249 w 598230"/>
                <a:gd name="connsiteY2" fmla="*/ 1133668 h 1133668"/>
                <a:gd name="connsiteX3" fmla="*/ 0 w 598230"/>
                <a:gd name="connsiteY3" fmla="*/ 934227 h 1133668"/>
                <a:gd name="connsiteX4" fmla="*/ 0 w 598230"/>
                <a:gd name="connsiteY4" fmla="*/ 0 h 1133668"/>
                <a:gd name="connsiteX0" fmla="*/ 0 w 608726"/>
                <a:gd name="connsiteY0" fmla="*/ 0 h 1154661"/>
                <a:gd name="connsiteX1" fmla="*/ 598230 w 608726"/>
                <a:gd name="connsiteY1" fmla="*/ 493356 h 1154661"/>
                <a:gd name="connsiteX2" fmla="*/ 608726 w 608726"/>
                <a:gd name="connsiteY2" fmla="*/ 1154661 h 1154661"/>
                <a:gd name="connsiteX3" fmla="*/ 0 w 608726"/>
                <a:gd name="connsiteY3" fmla="*/ 934227 h 1154661"/>
                <a:gd name="connsiteX4" fmla="*/ 0 w 608726"/>
                <a:gd name="connsiteY4" fmla="*/ 0 h 1154661"/>
                <a:gd name="connsiteX0" fmla="*/ 0 w 598230"/>
                <a:gd name="connsiteY0" fmla="*/ 0 h 1144165"/>
                <a:gd name="connsiteX1" fmla="*/ 598230 w 598230"/>
                <a:gd name="connsiteY1" fmla="*/ 493356 h 1144165"/>
                <a:gd name="connsiteX2" fmla="*/ 577240 w 598230"/>
                <a:gd name="connsiteY2" fmla="*/ 1144165 h 1144165"/>
                <a:gd name="connsiteX3" fmla="*/ 0 w 598230"/>
                <a:gd name="connsiteY3" fmla="*/ 934227 h 1144165"/>
                <a:gd name="connsiteX4" fmla="*/ 0 w 598230"/>
                <a:gd name="connsiteY4" fmla="*/ 0 h 1144165"/>
                <a:gd name="connsiteX0" fmla="*/ 0 w 577240"/>
                <a:gd name="connsiteY0" fmla="*/ 0 h 1144165"/>
                <a:gd name="connsiteX1" fmla="*/ 559424 w 577240"/>
                <a:gd name="connsiteY1" fmla="*/ 493356 h 1144165"/>
                <a:gd name="connsiteX2" fmla="*/ 577240 w 577240"/>
                <a:gd name="connsiteY2" fmla="*/ 1144165 h 1144165"/>
                <a:gd name="connsiteX3" fmla="*/ 0 w 577240"/>
                <a:gd name="connsiteY3" fmla="*/ 934227 h 1144165"/>
                <a:gd name="connsiteX4" fmla="*/ 0 w 577240"/>
                <a:gd name="connsiteY4" fmla="*/ 0 h 1144165"/>
                <a:gd name="connsiteX0" fmla="*/ 0 w 584118"/>
                <a:gd name="connsiteY0" fmla="*/ 0 h 1144165"/>
                <a:gd name="connsiteX1" fmla="*/ 584118 w 584118"/>
                <a:gd name="connsiteY1" fmla="*/ 486300 h 1144165"/>
                <a:gd name="connsiteX2" fmla="*/ 577240 w 584118"/>
                <a:gd name="connsiteY2" fmla="*/ 1144165 h 1144165"/>
                <a:gd name="connsiteX3" fmla="*/ 0 w 584118"/>
                <a:gd name="connsiteY3" fmla="*/ 934227 h 1144165"/>
                <a:gd name="connsiteX4" fmla="*/ 0 w 584118"/>
                <a:gd name="connsiteY4" fmla="*/ 0 h 1144165"/>
                <a:gd name="connsiteX0" fmla="*/ 0 w 584937"/>
                <a:gd name="connsiteY0" fmla="*/ 0 h 1147693"/>
                <a:gd name="connsiteX1" fmla="*/ 584118 w 584937"/>
                <a:gd name="connsiteY1" fmla="*/ 486300 h 1147693"/>
                <a:gd name="connsiteX2" fmla="*/ 584295 w 584937"/>
                <a:gd name="connsiteY2" fmla="*/ 1147693 h 1147693"/>
                <a:gd name="connsiteX3" fmla="*/ 0 w 584937"/>
                <a:gd name="connsiteY3" fmla="*/ 934227 h 1147693"/>
                <a:gd name="connsiteX4" fmla="*/ 0 w 584937"/>
                <a:gd name="connsiteY4" fmla="*/ 0 h 1147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4937" h="1147693">
                  <a:moveTo>
                    <a:pt x="0" y="0"/>
                  </a:moveTo>
                  <a:lnTo>
                    <a:pt x="584118" y="486300"/>
                  </a:lnTo>
                  <a:cubicBezTo>
                    <a:pt x="581825" y="705588"/>
                    <a:pt x="586588" y="928405"/>
                    <a:pt x="584295" y="1147693"/>
                  </a:cubicBezTo>
                  <a:lnTo>
                    <a:pt x="0" y="934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03363" y="1515885"/>
              <a:ext cx="950901" cy="913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5333" b="1" dirty="0">
                  <a:solidFill>
                    <a:srgbClr val="FFFFFF"/>
                  </a:solidFill>
                </a:rPr>
                <a:t>01</a:t>
              </a:r>
              <a:endParaRPr kumimoji="1" lang="zh-CN" altLang="en-US" sz="5333" b="1" dirty="0">
                <a:solidFill>
                  <a:srgbClr val="FFFFFF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719518" y="2145688"/>
              <a:ext cx="8937223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dirty="0" smtClean="0">
                  <a:solidFill>
                    <a:srgbClr val="FFFFFF"/>
                  </a:solidFill>
                  <a:latin typeface="微软雅黑" pitchFamily="34" charset="-122"/>
                </a:rPr>
                <a:t>某种试验方法的名称</a:t>
              </a:r>
              <a:r>
                <a:rPr lang="en-US" altLang="zh-CN" sz="2400" b="1" dirty="0" smtClean="0">
                  <a:solidFill>
                    <a:srgbClr val="FFFFFF"/>
                  </a:solidFill>
                  <a:latin typeface="微软雅黑" pitchFamily="34" charset="-122"/>
                </a:rPr>
                <a:t>——</a:t>
              </a:r>
              <a:r>
                <a:rPr lang="zh-CN" altLang="en-US" sz="2400" b="1" dirty="0" smtClean="0">
                  <a:solidFill>
                    <a:srgbClr val="FFFFFF"/>
                  </a:solidFill>
                  <a:latin typeface="微软雅黑" pitchFamily="34" charset="-122"/>
                </a:rPr>
                <a:t>这种方法的特点</a:t>
              </a:r>
              <a:endParaRPr lang="zh-CN" altLang="en-US" sz="2400" b="1" dirty="0">
                <a:solidFill>
                  <a:srgbClr val="FFFFFF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0" y="2757455"/>
            <a:ext cx="12192001" cy="1906805"/>
            <a:chOff x="0" y="2757455"/>
            <a:chExt cx="12192001" cy="1906805"/>
          </a:xfrm>
        </p:grpSpPr>
        <p:sp>
          <p:nvSpPr>
            <p:cNvPr id="8" name="矩形 7"/>
            <p:cNvSpPr/>
            <p:nvPr/>
          </p:nvSpPr>
          <p:spPr>
            <a:xfrm>
              <a:off x="0" y="2757455"/>
              <a:ext cx="1441349" cy="1245636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213304" y="3016639"/>
              <a:ext cx="9978697" cy="888223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5" name="矩形 13"/>
            <p:cNvSpPr/>
            <p:nvPr/>
          </p:nvSpPr>
          <p:spPr>
            <a:xfrm>
              <a:off x="1436361" y="2757455"/>
              <a:ext cx="784905" cy="1245636"/>
            </a:xfrm>
            <a:custGeom>
              <a:avLst/>
              <a:gdLst>
                <a:gd name="connsiteX0" fmla="*/ 0 w 1826176"/>
                <a:gd name="connsiteY0" fmla="*/ 0 h 934227"/>
                <a:gd name="connsiteX1" fmla="*/ 1826176 w 1826176"/>
                <a:gd name="connsiteY1" fmla="*/ 0 h 934227"/>
                <a:gd name="connsiteX2" fmla="*/ 1826176 w 1826176"/>
                <a:gd name="connsiteY2" fmla="*/ 934227 h 934227"/>
                <a:gd name="connsiteX3" fmla="*/ 0 w 1826176"/>
                <a:gd name="connsiteY3" fmla="*/ 934227 h 934227"/>
                <a:gd name="connsiteX4" fmla="*/ 0 w 1826176"/>
                <a:gd name="connsiteY4" fmla="*/ 0 h 934227"/>
                <a:gd name="connsiteX0" fmla="*/ 0 w 1826176"/>
                <a:gd name="connsiteY0" fmla="*/ 0 h 934227"/>
                <a:gd name="connsiteX1" fmla="*/ 546455 w 1826176"/>
                <a:gd name="connsiteY1" fmla="*/ 230621 h 934227"/>
                <a:gd name="connsiteX2" fmla="*/ 1826176 w 1826176"/>
                <a:gd name="connsiteY2" fmla="*/ 934227 h 934227"/>
                <a:gd name="connsiteX3" fmla="*/ 0 w 1826176"/>
                <a:gd name="connsiteY3" fmla="*/ 934227 h 934227"/>
                <a:gd name="connsiteX4" fmla="*/ 0 w 1826176"/>
                <a:gd name="connsiteY4" fmla="*/ 0 h 934227"/>
                <a:gd name="connsiteX0" fmla="*/ 0 w 546455"/>
                <a:gd name="connsiteY0" fmla="*/ 0 h 934227"/>
                <a:gd name="connsiteX1" fmla="*/ 546455 w 546455"/>
                <a:gd name="connsiteY1" fmla="*/ 230621 h 934227"/>
                <a:gd name="connsiteX2" fmla="*/ 367813 w 546455"/>
                <a:gd name="connsiteY2" fmla="*/ 716599 h 934227"/>
                <a:gd name="connsiteX3" fmla="*/ 0 w 546455"/>
                <a:gd name="connsiteY3" fmla="*/ 934227 h 934227"/>
                <a:gd name="connsiteX4" fmla="*/ 0 w 546455"/>
                <a:gd name="connsiteY4" fmla="*/ 0 h 934227"/>
                <a:gd name="connsiteX0" fmla="*/ 0 w 585431"/>
                <a:gd name="connsiteY0" fmla="*/ 0 h 934227"/>
                <a:gd name="connsiteX1" fmla="*/ 546455 w 585431"/>
                <a:gd name="connsiteY1" fmla="*/ 230621 h 934227"/>
                <a:gd name="connsiteX2" fmla="*/ 585431 w 585431"/>
                <a:gd name="connsiteY2" fmla="*/ 856271 h 934227"/>
                <a:gd name="connsiteX3" fmla="*/ 0 w 585431"/>
                <a:gd name="connsiteY3" fmla="*/ 934227 h 934227"/>
                <a:gd name="connsiteX4" fmla="*/ 0 w 585431"/>
                <a:gd name="connsiteY4" fmla="*/ 0 h 934227"/>
                <a:gd name="connsiteX0" fmla="*/ 0 w 585431"/>
                <a:gd name="connsiteY0" fmla="*/ 0 h 934227"/>
                <a:gd name="connsiteX1" fmla="*/ 585431 w 585431"/>
                <a:gd name="connsiteY1" fmla="*/ 204636 h 934227"/>
                <a:gd name="connsiteX2" fmla="*/ 585431 w 585431"/>
                <a:gd name="connsiteY2" fmla="*/ 856271 h 934227"/>
                <a:gd name="connsiteX3" fmla="*/ 0 w 585431"/>
                <a:gd name="connsiteY3" fmla="*/ 934227 h 934227"/>
                <a:gd name="connsiteX4" fmla="*/ 0 w 585431"/>
                <a:gd name="connsiteY4" fmla="*/ 0 h 934227"/>
                <a:gd name="connsiteX0" fmla="*/ 0 w 588679"/>
                <a:gd name="connsiteY0" fmla="*/ 0 h 934227"/>
                <a:gd name="connsiteX1" fmla="*/ 588679 w 588679"/>
                <a:gd name="connsiteY1" fmla="*/ 194891 h 934227"/>
                <a:gd name="connsiteX2" fmla="*/ 585431 w 588679"/>
                <a:gd name="connsiteY2" fmla="*/ 856271 h 934227"/>
                <a:gd name="connsiteX3" fmla="*/ 0 w 588679"/>
                <a:gd name="connsiteY3" fmla="*/ 934227 h 934227"/>
                <a:gd name="connsiteX4" fmla="*/ 0 w 588679"/>
                <a:gd name="connsiteY4" fmla="*/ 0 h 93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679" h="934227">
                  <a:moveTo>
                    <a:pt x="0" y="0"/>
                  </a:moveTo>
                  <a:lnTo>
                    <a:pt x="588679" y="194891"/>
                  </a:lnTo>
                  <a:cubicBezTo>
                    <a:pt x="587596" y="415351"/>
                    <a:pt x="586514" y="635811"/>
                    <a:pt x="585431" y="856271"/>
                  </a:cubicBezTo>
                  <a:lnTo>
                    <a:pt x="0" y="934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03363" y="2932015"/>
              <a:ext cx="950901" cy="913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5333" b="1" dirty="0">
                  <a:solidFill>
                    <a:srgbClr val="FFFFFF"/>
                  </a:solidFill>
                </a:rPr>
                <a:t>02</a:t>
              </a:r>
              <a:endParaRPr kumimoji="1" lang="zh-CN" altLang="en-US" sz="5333" b="1" dirty="0">
                <a:solidFill>
                  <a:srgbClr val="FFFFFF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719518" y="3132596"/>
              <a:ext cx="8937223" cy="525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dirty="0">
                  <a:solidFill>
                    <a:srgbClr val="FFFFFF"/>
                  </a:solidFill>
                  <a:latin typeface="微软雅黑" pitchFamily="34" charset="-122"/>
                </a:rPr>
                <a:t>某种试验方法的名称</a:t>
              </a:r>
              <a:r>
                <a:rPr lang="en-US" altLang="zh-CN" sz="2400" b="1" dirty="0">
                  <a:solidFill>
                    <a:srgbClr val="FFFFFF"/>
                  </a:solidFill>
                  <a:latin typeface="微软雅黑" pitchFamily="34" charset="-122"/>
                </a:rPr>
                <a:t>——</a:t>
              </a:r>
              <a:r>
                <a:rPr lang="zh-CN" altLang="en-US" sz="2400" b="1" dirty="0">
                  <a:solidFill>
                    <a:srgbClr val="FFFFFF"/>
                  </a:solidFill>
                  <a:latin typeface="微软雅黑" pitchFamily="34" charset="-122"/>
                </a:rPr>
                <a:t>这种方法的特点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2719518" y="4138603"/>
              <a:ext cx="8937223" cy="525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dirty="0">
                  <a:solidFill>
                    <a:srgbClr val="FFFFFF"/>
                  </a:solidFill>
                  <a:latin typeface="微软雅黑" pitchFamily="34" charset="-122"/>
                </a:rPr>
                <a:t>某种试验方法的名称</a:t>
              </a:r>
              <a:r>
                <a:rPr lang="en-US" altLang="zh-CN" sz="2400" b="1" dirty="0">
                  <a:solidFill>
                    <a:srgbClr val="FFFFFF"/>
                  </a:solidFill>
                  <a:latin typeface="微软雅黑" pitchFamily="34" charset="-122"/>
                </a:rPr>
                <a:t>——</a:t>
              </a:r>
              <a:r>
                <a:rPr lang="zh-CN" altLang="en-US" sz="2400" b="1" dirty="0">
                  <a:solidFill>
                    <a:srgbClr val="FFFFFF"/>
                  </a:solidFill>
                  <a:latin typeface="微软雅黑" pitchFamily="34" charset="-122"/>
                </a:rPr>
                <a:t>这种方法的特点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2719517" y="4954815"/>
            <a:ext cx="877715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+mn-ea"/>
              </a:rPr>
              <a:t>这里是具体解释第三种试验方法，因为在本文中，我想强调的就是这种方法。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226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177143" y="1259175"/>
            <a:ext cx="7837714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3800" b="1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PART</a:t>
            </a:r>
          </a:p>
          <a:p>
            <a:r>
              <a:rPr lang="en-US" altLang="zh-CN" dirty="0"/>
              <a:t>FIVE</a:t>
            </a:r>
          </a:p>
        </p:txBody>
      </p:sp>
      <p:sp>
        <p:nvSpPr>
          <p:cNvPr id="50" name="矩形 49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887549" y="2220549"/>
            <a:ext cx="2416902" cy="2416902"/>
            <a:chOff x="4887549" y="1124584"/>
            <a:chExt cx="2416902" cy="2416902"/>
          </a:xfrm>
        </p:grpSpPr>
        <p:sp>
          <p:nvSpPr>
            <p:cNvPr id="47" name="文本框 46"/>
            <p:cNvSpPr txBox="1"/>
            <p:nvPr/>
          </p:nvSpPr>
          <p:spPr>
            <a:xfrm>
              <a:off x="4887549" y="1178873"/>
              <a:ext cx="2416902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b="1" dirty="0" smtClean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实际</a:t>
              </a:r>
              <a:endParaRPr lang="en-US" altLang="zh-CN" sz="7200" b="1" dirty="0" smtClean="0">
                <a:solidFill>
                  <a:schemeClr val="accent1"/>
                </a:solidFill>
                <a:latin typeface="微软雅黑" panose="020B0503020204020204" pitchFamily="34" charset="-122"/>
              </a:endParaRPr>
            </a:p>
            <a:p>
              <a:pPr algn="ctr"/>
              <a:r>
                <a:rPr lang="zh-CN" altLang="en-US" sz="7200" b="1" dirty="0" smtClean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应用</a:t>
              </a:r>
              <a:endParaRPr lang="zh-CN" altLang="en-US" sz="7200" b="1" dirty="0">
                <a:solidFill>
                  <a:schemeClr val="accent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4887549" y="1124584"/>
              <a:ext cx="2416902" cy="241690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7955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50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0" grpId="0" animBg="1"/>
      <p:bldP spid="5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实际应用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695325" y="937492"/>
            <a:ext cx="1164418" cy="116441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latin typeface="+mn-ea"/>
              </a:rPr>
              <a:t>01</a:t>
            </a:r>
            <a:endParaRPr lang="zh-CN" altLang="en-US" sz="4000" b="1" dirty="0"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59743" y="1227314"/>
            <a:ext cx="5400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</a:rPr>
              <a:t>实际应用的第一个方面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59743" y="2101910"/>
            <a:ext cx="9636932" cy="1327090"/>
            <a:chOff x="1859743" y="2101910"/>
            <a:chExt cx="9636932" cy="1327090"/>
          </a:xfrm>
        </p:grpSpPr>
        <p:sp>
          <p:nvSpPr>
            <p:cNvPr id="2" name="矩形 1"/>
            <p:cNvSpPr/>
            <p:nvPr/>
          </p:nvSpPr>
          <p:spPr>
            <a:xfrm>
              <a:off x="1859743" y="2101910"/>
              <a:ext cx="9636932" cy="1327090"/>
            </a:xfrm>
            <a:prstGeom prst="rect">
              <a:avLst/>
            </a:prstGeom>
            <a:solidFill>
              <a:srgbClr val="ECECEC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859744" y="2257624"/>
              <a:ext cx="963693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schemeClr val="accent1"/>
                  </a:solidFill>
                </a:rPr>
                <a:t>特点：</a:t>
              </a:r>
              <a:r>
                <a:rPr lang="zh-CN" altLang="en-US" sz="2000" dirty="0" smtClean="0"/>
                <a:t>这个应用方向的一些特点描述</a:t>
              </a:r>
              <a:endParaRPr lang="en-US" altLang="zh-CN" sz="2000" dirty="0" smtClean="0"/>
            </a:p>
            <a:p>
              <a:pPr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schemeClr val="accent1"/>
                  </a:solidFill>
                </a:rPr>
                <a:t>研究</a:t>
              </a:r>
              <a:r>
                <a:rPr lang="zh-CN" altLang="en-US" sz="2000" b="1" dirty="0">
                  <a:solidFill>
                    <a:schemeClr val="accent1"/>
                  </a:solidFill>
                </a:rPr>
                <a:t>对象</a:t>
              </a:r>
              <a:r>
                <a:rPr lang="zh-CN" altLang="en-US" sz="2000" b="1" dirty="0" smtClean="0">
                  <a:solidFill>
                    <a:schemeClr val="accent1"/>
                  </a:solidFill>
                </a:rPr>
                <a:t>：</a:t>
              </a:r>
              <a:r>
                <a:rPr lang="zh-CN" altLang="en-US" sz="2000" dirty="0" smtClean="0"/>
                <a:t>第一个研究</a:t>
              </a:r>
              <a:r>
                <a:rPr lang="zh-CN" altLang="en-US" sz="2000" dirty="0"/>
                <a:t>对象、</a:t>
              </a:r>
              <a:r>
                <a:rPr lang="zh-CN" altLang="en-US" sz="2000" dirty="0" smtClean="0"/>
                <a:t>第二个</a:t>
              </a:r>
              <a:r>
                <a:rPr lang="zh-CN" altLang="en-US" sz="2000" dirty="0"/>
                <a:t>研究对象</a:t>
              </a:r>
              <a:r>
                <a:rPr lang="zh-CN" altLang="en-US" sz="2000" dirty="0" smtClean="0"/>
                <a:t>、第三个</a:t>
              </a:r>
              <a:r>
                <a:rPr lang="zh-CN" altLang="en-US" sz="2000" dirty="0"/>
                <a:t>研究</a:t>
              </a:r>
              <a:r>
                <a:rPr lang="zh-CN" altLang="en-US" sz="2000" dirty="0" smtClean="0"/>
                <a:t>对象</a:t>
              </a:r>
              <a:r>
                <a:rPr lang="en-US" altLang="zh-CN" sz="2000" dirty="0" smtClean="0"/>
                <a:t>……</a:t>
              </a:r>
            </a:p>
          </p:txBody>
        </p:sp>
      </p:grpSp>
      <p:sp>
        <p:nvSpPr>
          <p:cNvPr id="14" name="椭圆 13"/>
          <p:cNvSpPr/>
          <p:nvPr/>
        </p:nvSpPr>
        <p:spPr>
          <a:xfrm>
            <a:off x="695325" y="3601339"/>
            <a:ext cx="1164418" cy="116441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latin typeface="+mn-ea"/>
              </a:rPr>
              <a:t>02</a:t>
            </a:r>
            <a:endParaRPr lang="zh-CN" altLang="en-US" sz="4000" b="1" dirty="0">
              <a:latin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859743" y="3891161"/>
            <a:ext cx="5400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</a:rPr>
              <a:t>实际应用的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</a:rPr>
              <a:t>第二个</a:t>
            </a: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</a:rPr>
              <a:t>方面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859743" y="4765757"/>
            <a:ext cx="9636932" cy="1327090"/>
            <a:chOff x="1859743" y="4765757"/>
            <a:chExt cx="9636932" cy="1327090"/>
          </a:xfrm>
        </p:grpSpPr>
        <p:sp>
          <p:nvSpPr>
            <p:cNvPr id="16" name="矩形 15"/>
            <p:cNvSpPr/>
            <p:nvPr/>
          </p:nvSpPr>
          <p:spPr>
            <a:xfrm>
              <a:off x="1859743" y="4765757"/>
              <a:ext cx="9636932" cy="1327090"/>
            </a:xfrm>
            <a:prstGeom prst="rect">
              <a:avLst/>
            </a:prstGeom>
            <a:solidFill>
              <a:srgbClr val="ECECEC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859744" y="4921471"/>
              <a:ext cx="9636930" cy="9597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accent1"/>
                  </a:solidFill>
                </a:rPr>
                <a:t>特点：</a:t>
              </a:r>
              <a:r>
                <a:rPr lang="zh-CN" altLang="en-US" sz="2000" dirty="0"/>
                <a:t>这个应用方向的一些特点描述</a:t>
              </a:r>
              <a:endParaRPr lang="en-US" altLang="zh-CN" sz="2000" dirty="0"/>
            </a:p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accent1"/>
                  </a:solidFill>
                </a:rPr>
                <a:t>研究对象：</a:t>
              </a:r>
              <a:r>
                <a:rPr lang="zh-CN" altLang="en-US" sz="2000" dirty="0"/>
                <a:t>第一个研究对象、第二个研究对象、第三个研究对象</a:t>
              </a:r>
              <a:r>
                <a:rPr lang="en-US" altLang="zh-CN" sz="2000" dirty="0"/>
                <a:t>……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01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4" grpId="0" animBg="1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09143" y="3725150"/>
            <a:ext cx="10787532" cy="2044654"/>
            <a:chOff x="709143" y="3725150"/>
            <a:chExt cx="10787532" cy="2044654"/>
          </a:xfrm>
        </p:grpSpPr>
        <p:sp>
          <p:nvSpPr>
            <p:cNvPr id="16" name="矩形 15"/>
            <p:cNvSpPr/>
            <p:nvPr/>
          </p:nvSpPr>
          <p:spPr>
            <a:xfrm>
              <a:off x="9128789" y="3725150"/>
              <a:ext cx="2367886" cy="2044654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09585"/>
              <a:endParaRPr lang="zh-CN" altLang="en-US" sz="3200" kern="0">
                <a:solidFill>
                  <a:srgbClr val="FFFFFF"/>
                </a:solidFill>
                <a:latin typeface="Century Gothic"/>
                <a:ea typeface="微软雅黑" charset="0"/>
                <a:cs typeface=""/>
              </a:endParaRPr>
            </a:p>
          </p:txBody>
        </p:sp>
        <p:sp>
          <p:nvSpPr>
            <p:cNvPr id="18" name="梯形 17"/>
            <p:cNvSpPr/>
            <p:nvPr/>
          </p:nvSpPr>
          <p:spPr>
            <a:xfrm rot="16200000" flipH="1">
              <a:off x="7794056" y="4435071"/>
              <a:ext cx="2044654" cy="624812"/>
            </a:xfrm>
            <a:prstGeom prst="trapezoid">
              <a:avLst>
                <a:gd name="adj" fmla="val 27685"/>
              </a:avLst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charset="0"/>
                <a:cs typeface="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09143" y="3895876"/>
              <a:ext cx="7794834" cy="1703203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09585"/>
              <a:endParaRPr lang="zh-CN" altLang="en-US" sz="3200" kern="0">
                <a:solidFill>
                  <a:srgbClr val="FFFFFF"/>
                </a:solidFill>
                <a:latin typeface="Century Gothic"/>
                <a:ea typeface="微软雅黑" charset="0"/>
                <a:cs typeface="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</a:rPr>
              <a:t>实际应用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709143" y="1159284"/>
            <a:ext cx="10787532" cy="2044654"/>
            <a:chOff x="709143" y="1159284"/>
            <a:chExt cx="10787532" cy="2044654"/>
          </a:xfrm>
        </p:grpSpPr>
        <p:sp>
          <p:nvSpPr>
            <p:cNvPr id="6" name="矩形 5"/>
            <p:cNvSpPr/>
            <p:nvPr/>
          </p:nvSpPr>
          <p:spPr>
            <a:xfrm>
              <a:off x="709143" y="1159284"/>
              <a:ext cx="2367886" cy="2044654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09585"/>
              <a:endParaRPr lang="zh-CN" altLang="en-US" sz="3200" kern="0">
                <a:solidFill>
                  <a:srgbClr val="FFFFFF"/>
                </a:solidFill>
                <a:latin typeface="Century Gothic"/>
                <a:ea typeface="微软雅黑" charset="0"/>
                <a:cs typeface="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701841" y="1332097"/>
              <a:ext cx="7794834" cy="1703203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09585"/>
              <a:endParaRPr lang="zh-CN" altLang="en-US" sz="3200" kern="0">
                <a:solidFill>
                  <a:srgbClr val="FFFFFF"/>
                </a:solidFill>
                <a:latin typeface="Century Gothic"/>
                <a:ea typeface="微软雅黑" charset="0"/>
                <a:cs typeface=""/>
              </a:endParaRPr>
            </a:p>
          </p:txBody>
        </p:sp>
        <p:sp>
          <p:nvSpPr>
            <p:cNvPr id="10" name="梯形 9"/>
            <p:cNvSpPr/>
            <p:nvPr/>
          </p:nvSpPr>
          <p:spPr>
            <a:xfrm rot="5400000">
              <a:off x="2367108" y="1869205"/>
              <a:ext cx="2044654" cy="624812"/>
            </a:xfrm>
            <a:prstGeom prst="trapezoid">
              <a:avLst>
                <a:gd name="adj" fmla="val 27685"/>
              </a:avLst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charset="0"/>
                <a:cs typeface="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709143" y="1581446"/>
            <a:ext cx="23678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+mn-ea"/>
              </a:rPr>
              <a:t>实际应用</a:t>
            </a:r>
            <a:endParaRPr lang="en-US" altLang="zh-CN" sz="3600" b="1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+mn-ea"/>
              </a:rPr>
              <a:t>第三方面</a:t>
            </a:r>
            <a:endParaRPr lang="en-US" altLang="zh-CN" sz="36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01841" y="1445034"/>
            <a:ext cx="77948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+mn-ea"/>
              </a:rPr>
              <a:t>由于该方向的应用原理和上面两个有所不同，所以改变了排版形式以区分这一特点。这段话原文中是三行，所以我在这里也得尽力把它编成三行的形式，这样排版才会好看些。</a:t>
            </a:r>
            <a:endParaRPr lang="en-US" altLang="zh-CN" sz="200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128789" y="4147313"/>
            <a:ext cx="23678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+mn-ea"/>
              </a:rPr>
              <a:t>实际应用</a:t>
            </a:r>
            <a:endParaRPr lang="en-US" altLang="zh-CN" sz="36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+mn-ea"/>
              </a:rPr>
              <a:t>第四方面</a:t>
            </a:r>
            <a:endParaRPr lang="en-US" altLang="zh-CN" sz="3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09143" y="4036000"/>
            <a:ext cx="7794834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由于该方向的应用原理和上面两个有所不同，所以改变了排版形式以区分这一特点。这段话原文中是三行，所以我在这里也得尽力把它编成三行的形式，这样排版才会好看些。</a:t>
            </a:r>
            <a:endParaRPr lang="en-US" altLang="zh-CN" sz="20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537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" grpId="0"/>
      <p:bldP spid="17" grpId="0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177143" y="1259175"/>
            <a:ext cx="7837714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3800" b="1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PART</a:t>
            </a:r>
          </a:p>
          <a:p>
            <a:r>
              <a:rPr lang="en-US" altLang="zh-CN" dirty="0"/>
              <a:t>SIX</a:t>
            </a:r>
          </a:p>
        </p:txBody>
      </p:sp>
      <p:sp>
        <p:nvSpPr>
          <p:cNvPr id="50" name="矩形 49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887549" y="2220549"/>
            <a:ext cx="2416902" cy="2416902"/>
            <a:chOff x="4887549" y="1124584"/>
            <a:chExt cx="2416902" cy="2416902"/>
          </a:xfrm>
        </p:grpSpPr>
        <p:sp>
          <p:nvSpPr>
            <p:cNvPr id="47" name="文本框 46"/>
            <p:cNvSpPr txBox="1"/>
            <p:nvPr/>
          </p:nvSpPr>
          <p:spPr>
            <a:xfrm>
              <a:off x="4887549" y="1178873"/>
              <a:ext cx="2416902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b="1" dirty="0" smtClean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未来</a:t>
              </a:r>
              <a:endParaRPr lang="en-US" altLang="zh-CN" sz="7200" b="1" dirty="0" smtClean="0">
                <a:solidFill>
                  <a:schemeClr val="accent1"/>
                </a:solidFill>
                <a:latin typeface="微软雅黑" panose="020B0503020204020204" pitchFamily="34" charset="-122"/>
              </a:endParaRPr>
            </a:p>
            <a:p>
              <a:pPr algn="ctr"/>
              <a:r>
                <a:rPr lang="zh-CN" altLang="en-US" sz="7200" b="1" dirty="0" smtClean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展望</a:t>
              </a:r>
              <a:endParaRPr lang="zh-CN" altLang="en-US" sz="7200" b="1" dirty="0">
                <a:solidFill>
                  <a:schemeClr val="accent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4887549" y="1124584"/>
              <a:ext cx="2416902" cy="241690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170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50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0" grpId="0" animBg="1"/>
      <p:bldP spid="5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96086" y="2593674"/>
            <a:ext cx="23201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6000" b="1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-1" y="3556441"/>
            <a:ext cx="3225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CONTENTS</a:t>
            </a:r>
            <a:endParaRPr lang="zh-CN" altLang="en-US" sz="4000" b="1" dirty="0" smtClean="0"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3909356" y="1428698"/>
            <a:ext cx="3398314" cy="865184"/>
            <a:chOff x="3909356" y="1666934"/>
            <a:chExt cx="3398314" cy="865184"/>
          </a:xfrm>
        </p:grpSpPr>
        <p:grpSp>
          <p:nvGrpSpPr>
            <p:cNvPr id="42" name="组合 41"/>
            <p:cNvGrpSpPr/>
            <p:nvPr/>
          </p:nvGrpSpPr>
          <p:grpSpPr>
            <a:xfrm>
              <a:off x="4912812" y="1666934"/>
              <a:ext cx="2394858" cy="865184"/>
              <a:chOff x="4818742" y="1356667"/>
              <a:chExt cx="2394858" cy="865184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4818742" y="1356667"/>
                <a:ext cx="23948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微软雅黑" panose="020B0503020204020204" pitchFamily="34" charset="-122"/>
                  </a:rPr>
                  <a:t>研究背景</a:t>
                </a: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4818742" y="1852519"/>
                <a:ext cx="2394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Research </a:t>
                </a:r>
                <a:r>
                  <a:rPr lang="en-US" altLang="zh-CN" dirty="0" smtClean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Background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3909356" y="1685526"/>
              <a:ext cx="828000" cy="828000"/>
              <a:chOff x="3909356" y="1685526"/>
              <a:chExt cx="828000" cy="828000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3909356" y="1745583"/>
                <a:ext cx="828000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b="1" dirty="0" smtClean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909356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1" name="组合 70"/>
          <p:cNvGrpSpPr/>
          <p:nvPr/>
        </p:nvGrpSpPr>
        <p:grpSpPr>
          <a:xfrm>
            <a:off x="8098970" y="1428698"/>
            <a:ext cx="3416755" cy="830997"/>
            <a:chOff x="8098970" y="1684028"/>
            <a:chExt cx="3416755" cy="830997"/>
          </a:xfrm>
        </p:grpSpPr>
        <p:grpSp>
          <p:nvGrpSpPr>
            <p:cNvPr id="41" name="组合 40"/>
            <p:cNvGrpSpPr/>
            <p:nvPr/>
          </p:nvGrpSpPr>
          <p:grpSpPr>
            <a:xfrm>
              <a:off x="9120867" y="1684028"/>
              <a:ext cx="2394858" cy="830997"/>
              <a:chOff x="9042399" y="1373760"/>
              <a:chExt cx="2394858" cy="830997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9042399" y="1373760"/>
                <a:ext cx="23948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微软雅黑" panose="020B0503020204020204" pitchFamily="34" charset="-122"/>
                  </a:rPr>
                  <a:t>基本概念</a:t>
                </a: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9042399" y="1835425"/>
                <a:ext cx="2394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Basic Conception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>
              <a:off x="8098970" y="1685526"/>
              <a:ext cx="899886" cy="828000"/>
              <a:chOff x="8098970" y="1685526"/>
              <a:chExt cx="899886" cy="828000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8098970" y="1714806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 smtClean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8134913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5" name="组合 74"/>
          <p:cNvGrpSpPr/>
          <p:nvPr/>
        </p:nvGrpSpPr>
        <p:grpSpPr>
          <a:xfrm>
            <a:off x="3873413" y="4567527"/>
            <a:ext cx="3434257" cy="861775"/>
            <a:chOff x="3873413" y="4736171"/>
            <a:chExt cx="3434257" cy="861775"/>
          </a:xfrm>
        </p:grpSpPr>
        <p:grpSp>
          <p:nvGrpSpPr>
            <p:cNvPr id="44" name="组合 43"/>
            <p:cNvGrpSpPr/>
            <p:nvPr/>
          </p:nvGrpSpPr>
          <p:grpSpPr>
            <a:xfrm>
              <a:off x="4912812" y="4736171"/>
              <a:ext cx="2394858" cy="861775"/>
              <a:chOff x="4818742" y="3526390"/>
              <a:chExt cx="2394858" cy="861775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4818742" y="3526390"/>
                <a:ext cx="23948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 smtClean="0">
                    <a:latin typeface="微软雅黑" panose="020B0503020204020204" pitchFamily="34" charset="-122"/>
                  </a:rPr>
                  <a:t>实际应用</a:t>
                </a:r>
                <a:endParaRPr lang="zh-CN" altLang="en-US" sz="2800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4818742" y="4018833"/>
                <a:ext cx="2394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Practical Application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3873413" y="4753058"/>
              <a:ext cx="899886" cy="828000"/>
              <a:chOff x="3873413" y="4753058"/>
              <a:chExt cx="899886" cy="828000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3873413" y="4782338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 smtClean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3909356" y="4753058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4" name="组合 73"/>
          <p:cNvGrpSpPr/>
          <p:nvPr/>
        </p:nvGrpSpPr>
        <p:grpSpPr>
          <a:xfrm>
            <a:off x="8098970" y="4582916"/>
            <a:ext cx="3416755" cy="830997"/>
            <a:chOff x="8098970" y="4751560"/>
            <a:chExt cx="3416755" cy="830997"/>
          </a:xfrm>
        </p:grpSpPr>
        <p:grpSp>
          <p:nvGrpSpPr>
            <p:cNvPr id="43" name="组合 42"/>
            <p:cNvGrpSpPr/>
            <p:nvPr/>
          </p:nvGrpSpPr>
          <p:grpSpPr>
            <a:xfrm>
              <a:off x="9120867" y="4751560"/>
              <a:ext cx="2394858" cy="830997"/>
              <a:chOff x="9042399" y="3526390"/>
              <a:chExt cx="2394858" cy="830997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9042399" y="3526390"/>
                <a:ext cx="23948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 smtClean="0">
                    <a:latin typeface="微软雅黑" panose="020B0503020204020204" pitchFamily="34" charset="-122"/>
                  </a:rPr>
                  <a:t>未来展望</a:t>
                </a:r>
                <a:endParaRPr lang="zh-CN" altLang="en-US" sz="2800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9042399" y="3988055"/>
                <a:ext cx="2394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Future Prospect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8098970" y="4753058"/>
              <a:ext cx="899886" cy="828000"/>
              <a:chOff x="8098970" y="4753058"/>
              <a:chExt cx="899886" cy="828000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8098970" y="4782338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 smtClean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06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8134913" y="4753058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3873413" y="2999817"/>
            <a:ext cx="3434257" cy="861775"/>
            <a:chOff x="3873413" y="3187016"/>
            <a:chExt cx="3434257" cy="861775"/>
          </a:xfrm>
        </p:grpSpPr>
        <p:grpSp>
          <p:nvGrpSpPr>
            <p:cNvPr id="54" name="组合 53"/>
            <p:cNvGrpSpPr/>
            <p:nvPr/>
          </p:nvGrpSpPr>
          <p:grpSpPr>
            <a:xfrm>
              <a:off x="4912812" y="3187016"/>
              <a:ext cx="2394858" cy="861775"/>
              <a:chOff x="4818742" y="3526390"/>
              <a:chExt cx="2394858" cy="861775"/>
            </a:xfrm>
          </p:grpSpPr>
          <p:sp>
            <p:nvSpPr>
              <p:cNvPr id="55" name="文本框 54"/>
              <p:cNvSpPr txBox="1"/>
              <p:nvPr/>
            </p:nvSpPr>
            <p:spPr>
              <a:xfrm>
                <a:off x="4818742" y="3526390"/>
                <a:ext cx="23948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微软雅黑" panose="020B0503020204020204" pitchFamily="34" charset="-122"/>
                  </a:rPr>
                  <a:t>理论研究</a:t>
                </a: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4818742" y="4018833"/>
                <a:ext cx="2394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Theoretical Research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3873413" y="3203903"/>
              <a:ext cx="899886" cy="828000"/>
              <a:chOff x="3873413" y="3203903"/>
              <a:chExt cx="899886" cy="828000"/>
            </a:xfrm>
          </p:grpSpPr>
          <p:sp>
            <p:nvSpPr>
              <p:cNvPr id="57" name="文本框 56"/>
              <p:cNvSpPr txBox="1"/>
              <p:nvPr/>
            </p:nvSpPr>
            <p:spPr>
              <a:xfrm>
                <a:off x="3873413" y="3233183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 smtClean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3909356" y="3203903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2" name="组合 71"/>
          <p:cNvGrpSpPr/>
          <p:nvPr/>
        </p:nvGrpSpPr>
        <p:grpSpPr>
          <a:xfrm>
            <a:off x="8098970" y="3005807"/>
            <a:ext cx="3416755" cy="830997"/>
            <a:chOff x="8098970" y="3202405"/>
            <a:chExt cx="3416755" cy="830997"/>
          </a:xfrm>
        </p:grpSpPr>
        <p:grpSp>
          <p:nvGrpSpPr>
            <p:cNvPr id="59" name="组合 58"/>
            <p:cNvGrpSpPr/>
            <p:nvPr/>
          </p:nvGrpSpPr>
          <p:grpSpPr>
            <a:xfrm>
              <a:off x="9120867" y="3202405"/>
              <a:ext cx="2394858" cy="830997"/>
              <a:chOff x="9042399" y="3526390"/>
              <a:chExt cx="2394858" cy="830997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9042399" y="3526390"/>
                <a:ext cx="23948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微软雅黑" panose="020B0503020204020204" pitchFamily="34" charset="-122"/>
                  </a:rPr>
                  <a:t>试验方法</a:t>
                </a:r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9042399" y="3988055"/>
                <a:ext cx="2394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Experimental Method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>
              <a:off x="8098970" y="3203903"/>
              <a:ext cx="899886" cy="828000"/>
              <a:chOff x="8098970" y="3203903"/>
              <a:chExt cx="899886" cy="828000"/>
            </a:xfrm>
          </p:grpSpPr>
          <p:sp>
            <p:nvSpPr>
              <p:cNvPr id="62" name="文本框 61"/>
              <p:cNvSpPr txBox="1"/>
              <p:nvPr/>
            </p:nvSpPr>
            <p:spPr>
              <a:xfrm>
                <a:off x="8098970" y="3233183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 smtClean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8134913" y="3203903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013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2" fill="hold" nodeType="withEffect" p14:presetBounceEnd="4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2" fill="hold" nodeType="withEffect" p14:presetBounceEnd="4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2" fill="hold" nodeType="withEffect" p14:presetBounceEnd="4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nodeType="withEffect" p14:presetBounceEnd="40000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2" fill="hold" nodeType="withEffect" p14:presetBounceEnd="4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2" fill="hold" nodeType="withEffect" p14:presetBounceEnd="40000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2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2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2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2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</a:rPr>
              <a:t>未来展望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738867" y="1060359"/>
            <a:ext cx="857704" cy="8577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+mn-ea"/>
              </a:rPr>
              <a:t>01</a:t>
            </a:r>
            <a:endParaRPr lang="zh-CN" altLang="en-US" sz="2400" b="1" dirty="0">
              <a:latin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96571" y="953935"/>
            <a:ext cx="9900104" cy="1102162"/>
            <a:chOff x="1596571" y="876323"/>
            <a:chExt cx="9900104" cy="1102162"/>
          </a:xfrm>
        </p:grpSpPr>
        <p:sp>
          <p:nvSpPr>
            <p:cNvPr id="17" name="矩形 16"/>
            <p:cNvSpPr/>
            <p:nvPr/>
          </p:nvSpPr>
          <p:spPr>
            <a:xfrm>
              <a:off x="1596571" y="1193655"/>
              <a:ext cx="9900104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dirty="0" smtClean="0">
                  <a:latin typeface="+mn-ea"/>
                </a:rPr>
                <a:t>这里的文字用于进一步解释这一方面的未来展望的内容；</a:t>
              </a:r>
              <a:endParaRPr lang="en-US" altLang="zh-CN" dirty="0" smtClean="0">
                <a:latin typeface="+mn-ea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dirty="0">
                  <a:latin typeface="+mn-ea"/>
                </a:rPr>
                <a:t>这里的文字用于进一步解释这一方面的未来展望的</a:t>
              </a:r>
              <a:r>
                <a:rPr lang="zh-CN" altLang="en-US" dirty="0" smtClean="0">
                  <a:latin typeface="+mn-ea"/>
                </a:rPr>
                <a:t>内容</a:t>
              </a:r>
              <a:r>
                <a:rPr lang="zh-CN" altLang="en-US" dirty="0">
                  <a:latin typeface="+mn-ea"/>
                </a:rPr>
                <a:t>。</a:t>
              </a:r>
              <a:endParaRPr lang="en-US" altLang="zh-CN" dirty="0">
                <a:latin typeface="+mn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596571" y="876323"/>
              <a:ext cx="990010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accent1"/>
                  </a:solidFill>
                  <a:latin typeface="+mn-ea"/>
                </a:rPr>
                <a:t>关于本文所提及理论研究的第一方面展望</a:t>
              </a:r>
              <a:endParaRPr lang="en-US" altLang="zh-CN" sz="2000" b="1" dirty="0" smtClean="0">
                <a:solidFill>
                  <a:schemeClr val="accent1"/>
                </a:solidFill>
                <a:latin typeface="+mn-ea"/>
              </a:endParaRPr>
            </a:p>
          </p:txBody>
        </p:sp>
      </p:grpSp>
      <p:sp>
        <p:nvSpPr>
          <p:cNvPr id="13" name="椭圆 12"/>
          <p:cNvSpPr/>
          <p:nvPr/>
        </p:nvSpPr>
        <p:spPr>
          <a:xfrm>
            <a:off x="738867" y="2582045"/>
            <a:ext cx="857704" cy="8577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+mn-ea"/>
              </a:rPr>
              <a:t>02</a:t>
            </a:r>
            <a:endParaRPr lang="zh-CN" altLang="en-US" sz="2400" b="1" dirty="0">
              <a:latin typeface="+mn-ea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596571" y="2475621"/>
            <a:ext cx="9900104" cy="1070552"/>
            <a:chOff x="1596571" y="876323"/>
            <a:chExt cx="9900104" cy="1070552"/>
          </a:xfrm>
        </p:grpSpPr>
        <p:sp>
          <p:nvSpPr>
            <p:cNvPr id="22" name="矩形 21"/>
            <p:cNvSpPr/>
            <p:nvPr/>
          </p:nvSpPr>
          <p:spPr>
            <a:xfrm>
              <a:off x="1596571" y="1193655"/>
              <a:ext cx="9900104" cy="75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dirty="0">
                  <a:latin typeface="+mn-ea"/>
                </a:rPr>
                <a:t>这里的文字用于进一步解释这一方面的未来展望的内容；</a:t>
              </a:r>
              <a:endParaRPr lang="en-US" altLang="zh-CN" dirty="0">
                <a:latin typeface="+mn-ea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dirty="0">
                  <a:latin typeface="+mn-ea"/>
                </a:rPr>
                <a:t>这里的文字用于进一步解释这一方面的未来展望的内容。</a:t>
              </a:r>
              <a:endParaRPr lang="en-US" altLang="zh-CN" dirty="0">
                <a:latin typeface="+mn-e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596571" y="876323"/>
              <a:ext cx="990010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chemeClr val="accent1"/>
                  </a:solidFill>
                  <a:latin typeface="+mn-ea"/>
                </a:rPr>
                <a:t>关于本文所提及理论研究的</a:t>
              </a:r>
              <a:r>
                <a:rPr lang="zh-CN" altLang="en-US" sz="2000" b="1" dirty="0" smtClean="0">
                  <a:solidFill>
                    <a:schemeClr val="accent1"/>
                  </a:solidFill>
                  <a:latin typeface="+mn-ea"/>
                </a:rPr>
                <a:t>第二方面</a:t>
              </a:r>
              <a:r>
                <a:rPr lang="zh-CN" altLang="en-US" sz="2000" b="1" dirty="0">
                  <a:solidFill>
                    <a:schemeClr val="accent1"/>
                  </a:solidFill>
                  <a:latin typeface="+mn-ea"/>
                </a:rPr>
                <a:t>展望</a:t>
              </a:r>
              <a:endParaRPr lang="en-US" altLang="zh-CN" sz="2000" b="1" dirty="0">
                <a:solidFill>
                  <a:schemeClr val="accent1"/>
                </a:solidFill>
                <a:latin typeface="+mn-ea"/>
              </a:endParaRPr>
            </a:p>
          </p:txBody>
        </p:sp>
      </p:grpSp>
      <p:sp>
        <p:nvSpPr>
          <p:cNvPr id="14" name="椭圆 13"/>
          <p:cNvSpPr/>
          <p:nvPr/>
        </p:nvSpPr>
        <p:spPr>
          <a:xfrm>
            <a:off x="738867" y="3997307"/>
            <a:ext cx="857704" cy="8577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+mn-ea"/>
              </a:rPr>
              <a:t>03</a:t>
            </a:r>
            <a:endParaRPr lang="zh-CN" altLang="en-US" sz="2400" b="1" dirty="0">
              <a:latin typeface="+mn-ea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596571" y="4064008"/>
            <a:ext cx="9900104" cy="755914"/>
            <a:chOff x="1596571" y="876323"/>
            <a:chExt cx="9900104" cy="755914"/>
          </a:xfrm>
        </p:grpSpPr>
        <p:sp>
          <p:nvSpPr>
            <p:cNvPr id="25" name="矩形 24"/>
            <p:cNvSpPr/>
            <p:nvPr/>
          </p:nvSpPr>
          <p:spPr>
            <a:xfrm>
              <a:off x="1596571" y="1193655"/>
              <a:ext cx="9900104" cy="4385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dirty="0" smtClean="0">
                  <a:latin typeface="+mn-ea"/>
                </a:rPr>
                <a:t>这里原文就是一行字，所以我也没办法啦。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596571" y="876323"/>
              <a:ext cx="990010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chemeClr val="accent1"/>
                  </a:solidFill>
                  <a:latin typeface="+mn-ea"/>
                </a:rPr>
                <a:t>关于本文所提及理论研究的</a:t>
              </a:r>
              <a:r>
                <a:rPr lang="zh-CN" altLang="en-US" sz="2000" b="1" dirty="0" smtClean="0">
                  <a:solidFill>
                    <a:schemeClr val="accent1"/>
                  </a:solidFill>
                  <a:latin typeface="+mn-ea"/>
                </a:rPr>
                <a:t>第三方面</a:t>
              </a:r>
              <a:r>
                <a:rPr lang="zh-CN" altLang="en-US" sz="2000" b="1" dirty="0">
                  <a:solidFill>
                    <a:schemeClr val="accent1"/>
                  </a:solidFill>
                  <a:latin typeface="+mn-ea"/>
                </a:rPr>
                <a:t>展望</a:t>
              </a:r>
              <a:endParaRPr lang="en-US" altLang="zh-CN" sz="2000" b="1" dirty="0">
                <a:solidFill>
                  <a:schemeClr val="accent1"/>
                </a:solidFill>
                <a:latin typeface="+mn-ea"/>
              </a:endParaRPr>
            </a:p>
          </p:txBody>
        </p:sp>
      </p:grpSp>
      <p:sp>
        <p:nvSpPr>
          <p:cNvPr id="15" name="椭圆 14"/>
          <p:cNvSpPr/>
          <p:nvPr/>
        </p:nvSpPr>
        <p:spPr>
          <a:xfrm>
            <a:off x="738867" y="5306144"/>
            <a:ext cx="857704" cy="8577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+mn-ea"/>
              </a:rPr>
              <a:t>04</a:t>
            </a:r>
            <a:endParaRPr lang="zh-CN" altLang="en-US" sz="2400" b="1" dirty="0">
              <a:latin typeface="+mn-ea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596571" y="5357039"/>
            <a:ext cx="9900104" cy="724303"/>
            <a:chOff x="1596571" y="876323"/>
            <a:chExt cx="9900104" cy="724303"/>
          </a:xfrm>
        </p:grpSpPr>
        <p:sp>
          <p:nvSpPr>
            <p:cNvPr id="28" name="矩形 27"/>
            <p:cNvSpPr/>
            <p:nvPr/>
          </p:nvSpPr>
          <p:spPr>
            <a:xfrm>
              <a:off x="1596571" y="1193655"/>
              <a:ext cx="9900104" cy="4069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dirty="0">
                  <a:latin typeface="+mn-ea"/>
                </a:rPr>
                <a:t>这里原文就是一行字，所以我也没办法啦。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1596571" y="876323"/>
              <a:ext cx="990010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chemeClr val="accent1"/>
                  </a:solidFill>
                  <a:latin typeface="+mn-ea"/>
                </a:rPr>
                <a:t>关于本文所提及理论研究的</a:t>
              </a:r>
              <a:r>
                <a:rPr lang="zh-CN" altLang="en-US" sz="2000" b="1" dirty="0" smtClean="0">
                  <a:solidFill>
                    <a:schemeClr val="accent1"/>
                  </a:solidFill>
                  <a:latin typeface="+mn-ea"/>
                </a:rPr>
                <a:t>第</a:t>
              </a:r>
              <a:r>
                <a:rPr lang="zh-CN" altLang="en-US" sz="2000" b="1" dirty="0">
                  <a:solidFill>
                    <a:schemeClr val="accent1"/>
                  </a:solidFill>
                  <a:latin typeface="+mn-ea"/>
                </a:rPr>
                <a:t>四</a:t>
              </a:r>
              <a:r>
                <a:rPr lang="zh-CN" altLang="en-US" sz="2000" b="1" dirty="0" smtClean="0">
                  <a:solidFill>
                    <a:schemeClr val="accent1"/>
                  </a:solidFill>
                  <a:latin typeface="+mn-ea"/>
                </a:rPr>
                <a:t>方面</a:t>
              </a:r>
              <a:r>
                <a:rPr lang="zh-CN" altLang="en-US" sz="2000" b="1" dirty="0">
                  <a:solidFill>
                    <a:schemeClr val="accent1"/>
                  </a:solidFill>
                  <a:latin typeface="+mn-ea"/>
                </a:rPr>
                <a:t>展望</a:t>
              </a:r>
              <a:endParaRPr lang="en-US" altLang="zh-CN" sz="2000" b="1" dirty="0">
                <a:solidFill>
                  <a:schemeClr val="accent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176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nodeType="withEffect" p14:presetBounceEnd="3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nodeType="withEffect" p14:presetBounceEnd="3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nodeType="withEffect" p14:presetBounceEnd="3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nodeType="withEffect" p14:presetBounceEnd="30000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4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13" grpId="0" animBg="1"/>
          <p:bldP spid="14" grpId="0" animBg="1"/>
          <p:bldP spid="1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13" grpId="0" animBg="1"/>
          <p:bldP spid="14" grpId="0" animBg="1"/>
          <p:bldP spid="15" grpId="0" animBg="1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95325" y="549275"/>
            <a:ext cx="10801350" cy="5759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5326" y="2705725"/>
            <a:ext cx="108013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 smtClean="0">
                <a:solidFill>
                  <a:schemeClr val="bg1"/>
                </a:solidFill>
              </a:rPr>
              <a:t>THANKS</a:t>
            </a:r>
            <a:endParaRPr lang="zh-CN" altLang="en-US" sz="8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2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177143" y="1259175"/>
            <a:ext cx="7837714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b="1" dirty="0" smtClean="0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</a:p>
          <a:p>
            <a:pPr algn="ctr"/>
            <a:r>
              <a:rPr lang="en-US" altLang="zh-CN" sz="13800" b="1" dirty="0" smtClean="0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</a:t>
            </a:r>
          </a:p>
        </p:txBody>
      </p:sp>
      <p:sp>
        <p:nvSpPr>
          <p:cNvPr id="50" name="矩形 49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887549" y="2220549"/>
            <a:ext cx="2416902" cy="2416902"/>
            <a:chOff x="4887549" y="1124584"/>
            <a:chExt cx="2416902" cy="2416902"/>
          </a:xfrm>
        </p:grpSpPr>
        <p:sp>
          <p:nvSpPr>
            <p:cNvPr id="47" name="文本框 46"/>
            <p:cNvSpPr txBox="1"/>
            <p:nvPr/>
          </p:nvSpPr>
          <p:spPr>
            <a:xfrm>
              <a:off x="4887549" y="1178873"/>
              <a:ext cx="2416902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</a:t>
              </a:r>
              <a:endParaRPr lang="en-US" altLang="zh-CN" sz="7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72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背景</a:t>
              </a:r>
              <a:endParaRPr lang="en-US" altLang="zh-CN" sz="7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4887549" y="1124584"/>
              <a:ext cx="2416902" cy="241690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898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50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0" grpId="0" animBg="1"/>
      <p:bldP spid="5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</a:rPr>
              <a:t>研究背景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8" name="梯形 7"/>
          <p:cNvSpPr/>
          <p:nvPr/>
        </p:nvSpPr>
        <p:spPr>
          <a:xfrm rot="5400000">
            <a:off x="-220395" y="2195720"/>
            <a:ext cx="4991816" cy="2970062"/>
          </a:xfrm>
          <a:prstGeom prst="trapezoid">
            <a:avLst>
              <a:gd name="adj" fmla="val 40632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67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charset="0"/>
              <a:cs typeface=""/>
            </a:endParaRPr>
          </a:p>
        </p:txBody>
      </p:sp>
      <p:sp>
        <p:nvSpPr>
          <p:cNvPr id="9" name="梯形 8"/>
          <p:cNvSpPr/>
          <p:nvPr/>
        </p:nvSpPr>
        <p:spPr>
          <a:xfrm rot="5400000">
            <a:off x="3647671" y="2195720"/>
            <a:ext cx="4991816" cy="2970062"/>
          </a:xfrm>
          <a:prstGeom prst="trapezoid">
            <a:avLst>
              <a:gd name="adj" fmla="val 40632"/>
            </a:avLst>
          </a:prstGeom>
          <a:solidFill>
            <a:srgbClr val="40404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354"/>
            <a:endParaRPr lang="zh-CN" altLang="en-US" sz="1867" kern="0">
              <a:solidFill>
                <a:prstClr val="white"/>
              </a:solidFill>
              <a:latin typeface="Calibri"/>
              <a:ea typeface="微软雅黑" charset="0"/>
              <a:cs typeface=""/>
            </a:endParaRPr>
          </a:p>
        </p:txBody>
      </p:sp>
      <p:sp>
        <p:nvSpPr>
          <p:cNvPr id="10" name="梯形 9"/>
          <p:cNvSpPr/>
          <p:nvPr/>
        </p:nvSpPr>
        <p:spPr>
          <a:xfrm rot="5400000">
            <a:off x="7515736" y="2195719"/>
            <a:ext cx="4991816" cy="2970062"/>
          </a:xfrm>
          <a:prstGeom prst="trapezoid">
            <a:avLst>
              <a:gd name="adj" fmla="val 40632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67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charset="0"/>
              <a:cs typeface="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0482" y="2730371"/>
            <a:ext cx="29700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</a:rPr>
              <a:t>最近工作和生活都有些懈怠，事情比较多比较杂，搅在一起让人丧失了动力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58548" y="2730371"/>
            <a:ext cx="29700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</a:rPr>
              <a:t>这段时间，追完了一部剧叫琅琊榜，看了几部电影，其中推荐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Inside </a:t>
            </a:r>
            <a:r>
              <a:rPr lang="en-US" altLang="zh-CN" sz="2400" b="1" dirty="0">
                <a:solidFill>
                  <a:schemeClr val="bg1"/>
                </a:solidFill>
              </a:rPr>
              <a:t>Out</a:t>
            </a:r>
          </a:p>
        </p:txBody>
      </p:sp>
      <p:sp>
        <p:nvSpPr>
          <p:cNvPr id="12" name="矩形 11"/>
          <p:cNvSpPr/>
          <p:nvPr/>
        </p:nvSpPr>
        <p:spPr>
          <a:xfrm>
            <a:off x="790482" y="1883782"/>
            <a:ext cx="1983941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ONE</a:t>
            </a:r>
          </a:p>
        </p:txBody>
      </p:sp>
      <p:sp>
        <p:nvSpPr>
          <p:cNvPr id="13" name="矩形 12"/>
          <p:cNvSpPr/>
          <p:nvPr/>
        </p:nvSpPr>
        <p:spPr>
          <a:xfrm>
            <a:off x="4658548" y="1883782"/>
            <a:ext cx="207685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TWO</a:t>
            </a:r>
          </a:p>
        </p:txBody>
      </p:sp>
      <p:sp>
        <p:nvSpPr>
          <p:cNvPr id="14" name="矩形 13"/>
          <p:cNvSpPr/>
          <p:nvPr/>
        </p:nvSpPr>
        <p:spPr>
          <a:xfrm>
            <a:off x="8526613" y="1883782"/>
            <a:ext cx="245515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THREE</a:t>
            </a:r>
          </a:p>
        </p:txBody>
      </p:sp>
      <p:sp>
        <p:nvSpPr>
          <p:cNvPr id="15" name="矩形 14"/>
          <p:cNvSpPr/>
          <p:nvPr/>
        </p:nvSpPr>
        <p:spPr>
          <a:xfrm>
            <a:off x="8526613" y="2730371"/>
            <a:ext cx="29700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</a:rPr>
              <a:t>看完了关于如何做科学研究的几本书，只是觉得像喝了几碗鸡汤，然并卵罢了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82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3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3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0" grpId="0" animBg="1"/>
          <p:bldP spid="5" grpId="0"/>
          <p:bldP spid="6" grpId="0"/>
          <p:bldP spid="12" grpId="0"/>
          <p:bldP spid="13" grpId="0"/>
          <p:bldP spid="14" grpId="0"/>
          <p:bldP spid="1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0" grpId="0" animBg="1"/>
          <p:bldP spid="5" grpId="0"/>
          <p:bldP spid="6" grpId="0"/>
          <p:bldP spid="12" grpId="0"/>
          <p:bldP spid="13" grpId="0"/>
          <p:bldP spid="14" grpId="0"/>
          <p:bldP spid="15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研究背景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794881" y="1117262"/>
            <a:ext cx="1142022" cy="1142022"/>
            <a:chOff x="794881" y="1048888"/>
            <a:chExt cx="1142022" cy="1142022"/>
          </a:xfrm>
        </p:grpSpPr>
        <p:sp>
          <p:nvSpPr>
            <p:cNvPr id="9" name="椭圆 8"/>
            <p:cNvSpPr/>
            <p:nvPr/>
          </p:nvSpPr>
          <p:spPr>
            <a:xfrm>
              <a:off x="794881" y="1048888"/>
              <a:ext cx="1142022" cy="114202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027705" y="1277340"/>
              <a:ext cx="676374" cy="685120"/>
              <a:chOff x="7639243" y="2325084"/>
              <a:chExt cx="726802" cy="736201"/>
            </a:xfrm>
          </p:grpSpPr>
          <p:sp>
            <p:nvSpPr>
              <p:cNvPr id="12" name="Freeform 9"/>
              <p:cNvSpPr>
                <a:spLocks noEditPoints="1"/>
              </p:cNvSpPr>
              <p:nvPr/>
            </p:nvSpPr>
            <p:spPr bwMode="auto">
              <a:xfrm>
                <a:off x="7639243" y="2621131"/>
                <a:ext cx="440154" cy="440154"/>
              </a:xfrm>
              <a:custGeom>
                <a:avLst/>
                <a:gdLst>
                  <a:gd name="T0" fmla="*/ 508 w 562"/>
                  <a:gd name="T1" fmla="*/ 110 h 562"/>
                  <a:gd name="T2" fmla="*/ 398 w 562"/>
                  <a:gd name="T3" fmla="*/ 108 h 562"/>
                  <a:gd name="T4" fmla="*/ 380 w 562"/>
                  <a:gd name="T5" fmla="*/ 98 h 562"/>
                  <a:gd name="T6" fmla="*/ 340 w 562"/>
                  <a:gd name="T7" fmla="*/ 82 h 562"/>
                  <a:gd name="T8" fmla="*/ 320 w 562"/>
                  <a:gd name="T9" fmla="*/ 0 h 562"/>
                  <a:gd name="T10" fmla="*/ 242 w 562"/>
                  <a:gd name="T11" fmla="*/ 76 h 562"/>
                  <a:gd name="T12" fmla="*/ 220 w 562"/>
                  <a:gd name="T13" fmla="*/ 82 h 562"/>
                  <a:gd name="T14" fmla="*/ 182 w 562"/>
                  <a:gd name="T15" fmla="*/ 98 h 562"/>
                  <a:gd name="T16" fmla="*/ 110 w 562"/>
                  <a:gd name="T17" fmla="*/ 54 h 562"/>
                  <a:gd name="T18" fmla="*/ 108 w 562"/>
                  <a:gd name="T19" fmla="*/ 164 h 562"/>
                  <a:gd name="T20" fmla="*/ 98 w 562"/>
                  <a:gd name="T21" fmla="*/ 182 h 562"/>
                  <a:gd name="T22" fmla="*/ 82 w 562"/>
                  <a:gd name="T23" fmla="*/ 220 h 562"/>
                  <a:gd name="T24" fmla="*/ 0 w 562"/>
                  <a:gd name="T25" fmla="*/ 242 h 562"/>
                  <a:gd name="T26" fmla="*/ 78 w 562"/>
                  <a:gd name="T27" fmla="*/ 320 h 562"/>
                  <a:gd name="T28" fmla="*/ 82 w 562"/>
                  <a:gd name="T29" fmla="*/ 340 h 562"/>
                  <a:gd name="T30" fmla="*/ 98 w 562"/>
                  <a:gd name="T31" fmla="*/ 378 h 562"/>
                  <a:gd name="T32" fmla="*/ 54 w 562"/>
                  <a:gd name="T33" fmla="*/ 452 h 562"/>
                  <a:gd name="T34" fmla="*/ 164 w 562"/>
                  <a:gd name="T35" fmla="*/ 452 h 562"/>
                  <a:gd name="T36" fmla="*/ 182 w 562"/>
                  <a:gd name="T37" fmla="*/ 464 h 562"/>
                  <a:gd name="T38" fmla="*/ 220 w 562"/>
                  <a:gd name="T39" fmla="*/ 480 h 562"/>
                  <a:gd name="T40" fmla="*/ 242 w 562"/>
                  <a:gd name="T41" fmla="*/ 562 h 562"/>
                  <a:gd name="T42" fmla="*/ 320 w 562"/>
                  <a:gd name="T43" fmla="*/ 484 h 562"/>
                  <a:gd name="T44" fmla="*/ 340 w 562"/>
                  <a:gd name="T45" fmla="*/ 478 h 562"/>
                  <a:gd name="T46" fmla="*/ 380 w 562"/>
                  <a:gd name="T47" fmla="*/ 464 h 562"/>
                  <a:gd name="T48" fmla="*/ 452 w 562"/>
                  <a:gd name="T49" fmla="*/ 506 h 562"/>
                  <a:gd name="T50" fmla="*/ 452 w 562"/>
                  <a:gd name="T51" fmla="*/ 396 h 562"/>
                  <a:gd name="T52" fmla="*/ 464 w 562"/>
                  <a:gd name="T53" fmla="*/ 378 h 562"/>
                  <a:gd name="T54" fmla="*/ 480 w 562"/>
                  <a:gd name="T55" fmla="*/ 340 h 562"/>
                  <a:gd name="T56" fmla="*/ 562 w 562"/>
                  <a:gd name="T57" fmla="*/ 320 h 562"/>
                  <a:gd name="T58" fmla="*/ 484 w 562"/>
                  <a:gd name="T59" fmla="*/ 240 h 562"/>
                  <a:gd name="T60" fmla="*/ 480 w 562"/>
                  <a:gd name="T61" fmla="*/ 220 h 562"/>
                  <a:gd name="T62" fmla="*/ 464 w 562"/>
                  <a:gd name="T63" fmla="*/ 182 h 562"/>
                  <a:gd name="T64" fmla="*/ 452 w 562"/>
                  <a:gd name="T65" fmla="*/ 164 h 562"/>
                  <a:gd name="T66" fmla="*/ 280 w 562"/>
                  <a:gd name="T67" fmla="*/ 366 h 562"/>
                  <a:gd name="T68" fmla="*/ 248 w 562"/>
                  <a:gd name="T69" fmla="*/ 360 h 562"/>
                  <a:gd name="T70" fmla="*/ 220 w 562"/>
                  <a:gd name="T71" fmla="*/ 342 h 562"/>
                  <a:gd name="T72" fmla="*/ 202 w 562"/>
                  <a:gd name="T73" fmla="*/ 314 h 562"/>
                  <a:gd name="T74" fmla="*/ 194 w 562"/>
                  <a:gd name="T75" fmla="*/ 280 h 562"/>
                  <a:gd name="T76" fmla="*/ 196 w 562"/>
                  <a:gd name="T77" fmla="*/ 262 h 562"/>
                  <a:gd name="T78" fmla="*/ 210 w 562"/>
                  <a:gd name="T79" fmla="*/ 232 h 562"/>
                  <a:gd name="T80" fmla="*/ 232 w 562"/>
                  <a:gd name="T81" fmla="*/ 210 h 562"/>
                  <a:gd name="T82" fmla="*/ 264 w 562"/>
                  <a:gd name="T83" fmla="*/ 196 h 562"/>
                  <a:gd name="T84" fmla="*/ 280 w 562"/>
                  <a:gd name="T85" fmla="*/ 194 h 562"/>
                  <a:gd name="T86" fmla="*/ 314 w 562"/>
                  <a:gd name="T87" fmla="*/ 202 h 562"/>
                  <a:gd name="T88" fmla="*/ 342 w 562"/>
                  <a:gd name="T89" fmla="*/ 220 h 562"/>
                  <a:gd name="T90" fmla="*/ 360 w 562"/>
                  <a:gd name="T91" fmla="*/ 246 h 562"/>
                  <a:gd name="T92" fmla="*/ 366 w 562"/>
                  <a:gd name="T93" fmla="*/ 280 h 562"/>
                  <a:gd name="T94" fmla="*/ 366 w 562"/>
                  <a:gd name="T95" fmla="*/ 298 h 562"/>
                  <a:gd name="T96" fmla="*/ 352 w 562"/>
                  <a:gd name="T97" fmla="*/ 328 h 562"/>
                  <a:gd name="T98" fmla="*/ 328 w 562"/>
                  <a:gd name="T99" fmla="*/ 352 h 562"/>
                  <a:gd name="T100" fmla="*/ 298 w 562"/>
                  <a:gd name="T101" fmla="*/ 364 h 562"/>
                  <a:gd name="T102" fmla="*/ 280 w 562"/>
                  <a:gd name="T103" fmla="*/ 366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62" h="562">
                    <a:moveTo>
                      <a:pt x="452" y="164"/>
                    </a:moveTo>
                    <a:lnTo>
                      <a:pt x="508" y="110"/>
                    </a:lnTo>
                    <a:lnTo>
                      <a:pt x="452" y="54"/>
                    </a:lnTo>
                    <a:lnTo>
                      <a:pt x="398" y="108"/>
                    </a:lnTo>
                    <a:lnTo>
                      <a:pt x="398" y="108"/>
                    </a:lnTo>
                    <a:lnTo>
                      <a:pt x="380" y="98"/>
                    </a:lnTo>
                    <a:lnTo>
                      <a:pt x="360" y="88"/>
                    </a:lnTo>
                    <a:lnTo>
                      <a:pt x="340" y="82"/>
                    </a:lnTo>
                    <a:lnTo>
                      <a:pt x="320" y="76"/>
                    </a:lnTo>
                    <a:lnTo>
                      <a:pt x="320" y="0"/>
                    </a:lnTo>
                    <a:lnTo>
                      <a:pt x="242" y="0"/>
                    </a:lnTo>
                    <a:lnTo>
                      <a:pt x="242" y="76"/>
                    </a:lnTo>
                    <a:lnTo>
                      <a:pt x="242" y="76"/>
                    </a:lnTo>
                    <a:lnTo>
                      <a:pt x="220" y="82"/>
                    </a:lnTo>
                    <a:lnTo>
                      <a:pt x="202" y="88"/>
                    </a:lnTo>
                    <a:lnTo>
                      <a:pt x="182" y="98"/>
                    </a:lnTo>
                    <a:lnTo>
                      <a:pt x="164" y="108"/>
                    </a:lnTo>
                    <a:lnTo>
                      <a:pt x="110" y="54"/>
                    </a:lnTo>
                    <a:lnTo>
                      <a:pt x="54" y="110"/>
                    </a:lnTo>
                    <a:lnTo>
                      <a:pt x="108" y="164"/>
                    </a:lnTo>
                    <a:lnTo>
                      <a:pt x="108" y="164"/>
                    </a:lnTo>
                    <a:lnTo>
                      <a:pt x="98" y="182"/>
                    </a:lnTo>
                    <a:lnTo>
                      <a:pt x="90" y="200"/>
                    </a:lnTo>
                    <a:lnTo>
                      <a:pt x="82" y="220"/>
                    </a:lnTo>
                    <a:lnTo>
                      <a:pt x="78" y="242"/>
                    </a:lnTo>
                    <a:lnTo>
                      <a:pt x="0" y="242"/>
                    </a:lnTo>
                    <a:lnTo>
                      <a:pt x="0" y="320"/>
                    </a:lnTo>
                    <a:lnTo>
                      <a:pt x="78" y="320"/>
                    </a:lnTo>
                    <a:lnTo>
                      <a:pt x="78" y="320"/>
                    </a:lnTo>
                    <a:lnTo>
                      <a:pt x="82" y="340"/>
                    </a:lnTo>
                    <a:lnTo>
                      <a:pt x="90" y="360"/>
                    </a:lnTo>
                    <a:lnTo>
                      <a:pt x="98" y="378"/>
                    </a:lnTo>
                    <a:lnTo>
                      <a:pt x="108" y="396"/>
                    </a:lnTo>
                    <a:lnTo>
                      <a:pt x="54" y="452"/>
                    </a:lnTo>
                    <a:lnTo>
                      <a:pt x="110" y="506"/>
                    </a:lnTo>
                    <a:lnTo>
                      <a:pt x="164" y="452"/>
                    </a:lnTo>
                    <a:lnTo>
                      <a:pt x="164" y="452"/>
                    </a:lnTo>
                    <a:lnTo>
                      <a:pt x="182" y="464"/>
                    </a:lnTo>
                    <a:lnTo>
                      <a:pt x="202" y="472"/>
                    </a:lnTo>
                    <a:lnTo>
                      <a:pt x="220" y="480"/>
                    </a:lnTo>
                    <a:lnTo>
                      <a:pt x="242" y="484"/>
                    </a:lnTo>
                    <a:lnTo>
                      <a:pt x="242" y="562"/>
                    </a:lnTo>
                    <a:lnTo>
                      <a:pt x="320" y="562"/>
                    </a:lnTo>
                    <a:lnTo>
                      <a:pt x="320" y="484"/>
                    </a:lnTo>
                    <a:lnTo>
                      <a:pt x="320" y="484"/>
                    </a:lnTo>
                    <a:lnTo>
                      <a:pt x="340" y="478"/>
                    </a:lnTo>
                    <a:lnTo>
                      <a:pt x="360" y="472"/>
                    </a:lnTo>
                    <a:lnTo>
                      <a:pt x="380" y="464"/>
                    </a:lnTo>
                    <a:lnTo>
                      <a:pt x="398" y="452"/>
                    </a:lnTo>
                    <a:lnTo>
                      <a:pt x="452" y="506"/>
                    </a:lnTo>
                    <a:lnTo>
                      <a:pt x="508" y="452"/>
                    </a:lnTo>
                    <a:lnTo>
                      <a:pt x="452" y="396"/>
                    </a:lnTo>
                    <a:lnTo>
                      <a:pt x="452" y="396"/>
                    </a:lnTo>
                    <a:lnTo>
                      <a:pt x="464" y="378"/>
                    </a:lnTo>
                    <a:lnTo>
                      <a:pt x="472" y="360"/>
                    </a:lnTo>
                    <a:lnTo>
                      <a:pt x="480" y="340"/>
                    </a:lnTo>
                    <a:lnTo>
                      <a:pt x="484" y="320"/>
                    </a:lnTo>
                    <a:lnTo>
                      <a:pt x="562" y="320"/>
                    </a:lnTo>
                    <a:lnTo>
                      <a:pt x="562" y="240"/>
                    </a:lnTo>
                    <a:lnTo>
                      <a:pt x="484" y="240"/>
                    </a:lnTo>
                    <a:lnTo>
                      <a:pt x="484" y="240"/>
                    </a:lnTo>
                    <a:lnTo>
                      <a:pt x="480" y="220"/>
                    </a:lnTo>
                    <a:lnTo>
                      <a:pt x="472" y="200"/>
                    </a:lnTo>
                    <a:lnTo>
                      <a:pt x="464" y="182"/>
                    </a:lnTo>
                    <a:lnTo>
                      <a:pt x="452" y="164"/>
                    </a:lnTo>
                    <a:lnTo>
                      <a:pt x="452" y="164"/>
                    </a:lnTo>
                    <a:close/>
                    <a:moveTo>
                      <a:pt x="280" y="366"/>
                    </a:moveTo>
                    <a:lnTo>
                      <a:pt x="280" y="366"/>
                    </a:lnTo>
                    <a:lnTo>
                      <a:pt x="264" y="364"/>
                    </a:lnTo>
                    <a:lnTo>
                      <a:pt x="248" y="360"/>
                    </a:lnTo>
                    <a:lnTo>
                      <a:pt x="232" y="352"/>
                    </a:lnTo>
                    <a:lnTo>
                      <a:pt x="220" y="342"/>
                    </a:lnTo>
                    <a:lnTo>
                      <a:pt x="210" y="328"/>
                    </a:lnTo>
                    <a:lnTo>
                      <a:pt x="202" y="314"/>
                    </a:lnTo>
                    <a:lnTo>
                      <a:pt x="196" y="298"/>
                    </a:lnTo>
                    <a:lnTo>
                      <a:pt x="194" y="280"/>
                    </a:lnTo>
                    <a:lnTo>
                      <a:pt x="194" y="280"/>
                    </a:lnTo>
                    <a:lnTo>
                      <a:pt x="196" y="262"/>
                    </a:lnTo>
                    <a:lnTo>
                      <a:pt x="202" y="246"/>
                    </a:lnTo>
                    <a:lnTo>
                      <a:pt x="210" y="232"/>
                    </a:lnTo>
                    <a:lnTo>
                      <a:pt x="220" y="220"/>
                    </a:lnTo>
                    <a:lnTo>
                      <a:pt x="232" y="210"/>
                    </a:lnTo>
                    <a:lnTo>
                      <a:pt x="248" y="202"/>
                    </a:lnTo>
                    <a:lnTo>
                      <a:pt x="264" y="196"/>
                    </a:lnTo>
                    <a:lnTo>
                      <a:pt x="280" y="194"/>
                    </a:lnTo>
                    <a:lnTo>
                      <a:pt x="280" y="194"/>
                    </a:lnTo>
                    <a:lnTo>
                      <a:pt x="298" y="196"/>
                    </a:lnTo>
                    <a:lnTo>
                      <a:pt x="314" y="202"/>
                    </a:lnTo>
                    <a:lnTo>
                      <a:pt x="328" y="210"/>
                    </a:lnTo>
                    <a:lnTo>
                      <a:pt x="342" y="220"/>
                    </a:lnTo>
                    <a:lnTo>
                      <a:pt x="352" y="232"/>
                    </a:lnTo>
                    <a:lnTo>
                      <a:pt x="360" y="246"/>
                    </a:lnTo>
                    <a:lnTo>
                      <a:pt x="366" y="262"/>
                    </a:lnTo>
                    <a:lnTo>
                      <a:pt x="366" y="280"/>
                    </a:lnTo>
                    <a:lnTo>
                      <a:pt x="366" y="280"/>
                    </a:lnTo>
                    <a:lnTo>
                      <a:pt x="366" y="298"/>
                    </a:lnTo>
                    <a:lnTo>
                      <a:pt x="360" y="314"/>
                    </a:lnTo>
                    <a:lnTo>
                      <a:pt x="352" y="328"/>
                    </a:lnTo>
                    <a:lnTo>
                      <a:pt x="342" y="342"/>
                    </a:lnTo>
                    <a:lnTo>
                      <a:pt x="328" y="352"/>
                    </a:lnTo>
                    <a:lnTo>
                      <a:pt x="314" y="360"/>
                    </a:lnTo>
                    <a:lnTo>
                      <a:pt x="298" y="364"/>
                    </a:lnTo>
                    <a:lnTo>
                      <a:pt x="280" y="366"/>
                    </a:lnTo>
                    <a:lnTo>
                      <a:pt x="280" y="36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0"/>
              <p:cNvSpPr>
                <a:spLocks noEditPoints="1"/>
              </p:cNvSpPr>
              <p:nvPr/>
            </p:nvSpPr>
            <p:spPr bwMode="auto">
              <a:xfrm>
                <a:off x="7799014" y="2325084"/>
                <a:ext cx="567031" cy="570164"/>
              </a:xfrm>
              <a:custGeom>
                <a:avLst/>
                <a:gdLst>
                  <a:gd name="T0" fmla="*/ 704 w 724"/>
                  <a:gd name="T1" fmla="*/ 616 h 728"/>
                  <a:gd name="T2" fmla="*/ 706 w 724"/>
                  <a:gd name="T3" fmla="*/ 616 h 728"/>
                  <a:gd name="T4" fmla="*/ 322 w 724"/>
                  <a:gd name="T5" fmla="*/ 232 h 728"/>
                  <a:gd name="T6" fmla="*/ 322 w 724"/>
                  <a:gd name="T7" fmla="*/ 50 h 728"/>
                  <a:gd name="T8" fmla="*/ 136 w 724"/>
                  <a:gd name="T9" fmla="*/ 0 h 728"/>
                  <a:gd name="T10" fmla="*/ 116 w 724"/>
                  <a:gd name="T11" fmla="*/ 20 h 728"/>
                  <a:gd name="T12" fmla="*/ 214 w 724"/>
                  <a:gd name="T13" fmla="*/ 118 h 728"/>
                  <a:gd name="T14" fmla="*/ 118 w 724"/>
                  <a:gd name="T15" fmla="*/ 214 h 728"/>
                  <a:gd name="T16" fmla="*/ 20 w 724"/>
                  <a:gd name="T17" fmla="*/ 116 h 728"/>
                  <a:gd name="T18" fmla="*/ 0 w 724"/>
                  <a:gd name="T19" fmla="*/ 136 h 728"/>
                  <a:gd name="T20" fmla="*/ 50 w 724"/>
                  <a:gd name="T21" fmla="*/ 322 h 728"/>
                  <a:gd name="T22" fmla="*/ 226 w 724"/>
                  <a:gd name="T23" fmla="*/ 322 h 728"/>
                  <a:gd name="T24" fmla="*/ 226 w 724"/>
                  <a:gd name="T25" fmla="*/ 322 h 728"/>
                  <a:gd name="T26" fmla="*/ 610 w 724"/>
                  <a:gd name="T27" fmla="*/ 710 h 728"/>
                  <a:gd name="T28" fmla="*/ 612 w 724"/>
                  <a:gd name="T29" fmla="*/ 710 h 728"/>
                  <a:gd name="T30" fmla="*/ 612 w 724"/>
                  <a:gd name="T31" fmla="*/ 710 h 728"/>
                  <a:gd name="T32" fmla="*/ 622 w 724"/>
                  <a:gd name="T33" fmla="*/ 718 h 728"/>
                  <a:gd name="T34" fmla="*/ 634 w 724"/>
                  <a:gd name="T35" fmla="*/ 724 h 728"/>
                  <a:gd name="T36" fmla="*/ 646 w 724"/>
                  <a:gd name="T37" fmla="*/ 728 h 728"/>
                  <a:gd name="T38" fmla="*/ 658 w 724"/>
                  <a:gd name="T39" fmla="*/ 728 h 728"/>
                  <a:gd name="T40" fmla="*/ 670 w 724"/>
                  <a:gd name="T41" fmla="*/ 728 h 728"/>
                  <a:gd name="T42" fmla="*/ 682 w 724"/>
                  <a:gd name="T43" fmla="*/ 724 h 728"/>
                  <a:gd name="T44" fmla="*/ 694 w 724"/>
                  <a:gd name="T45" fmla="*/ 718 h 728"/>
                  <a:gd name="T46" fmla="*/ 704 w 724"/>
                  <a:gd name="T47" fmla="*/ 710 h 728"/>
                  <a:gd name="T48" fmla="*/ 704 w 724"/>
                  <a:gd name="T49" fmla="*/ 710 h 728"/>
                  <a:gd name="T50" fmla="*/ 712 w 724"/>
                  <a:gd name="T51" fmla="*/ 700 h 728"/>
                  <a:gd name="T52" fmla="*/ 718 w 724"/>
                  <a:gd name="T53" fmla="*/ 688 h 728"/>
                  <a:gd name="T54" fmla="*/ 722 w 724"/>
                  <a:gd name="T55" fmla="*/ 676 h 728"/>
                  <a:gd name="T56" fmla="*/ 724 w 724"/>
                  <a:gd name="T57" fmla="*/ 664 h 728"/>
                  <a:gd name="T58" fmla="*/ 722 w 724"/>
                  <a:gd name="T59" fmla="*/ 652 h 728"/>
                  <a:gd name="T60" fmla="*/ 718 w 724"/>
                  <a:gd name="T61" fmla="*/ 638 h 728"/>
                  <a:gd name="T62" fmla="*/ 712 w 724"/>
                  <a:gd name="T63" fmla="*/ 628 h 728"/>
                  <a:gd name="T64" fmla="*/ 704 w 724"/>
                  <a:gd name="T65" fmla="*/ 616 h 728"/>
                  <a:gd name="T66" fmla="*/ 704 w 724"/>
                  <a:gd name="T67" fmla="*/ 616 h 728"/>
                  <a:gd name="T68" fmla="*/ 680 w 724"/>
                  <a:gd name="T69" fmla="*/ 686 h 728"/>
                  <a:gd name="T70" fmla="*/ 680 w 724"/>
                  <a:gd name="T71" fmla="*/ 686 h 728"/>
                  <a:gd name="T72" fmla="*/ 670 w 724"/>
                  <a:gd name="T73" fmla="*/ 692 h 728"/>
                  <a:gd name="T74" fmla="*/ 658 w 724"/>
                  <a:gd name="T75" fmla="*/ 694 h 728"/>
                  <a:gd name="T76" fmla="*/ 648 w 724"/>
                  <a:gd name="T77" fmla="*/ 692 h 728"/>
                  <a:gd name="T78" fmla="*/ 642 w 724"/>
                  <a:gd name="T79" fmla="*/ 690 h 728"/>
                  <a:gd name="T80" fmla="*/ 638 w 724"/>
                  <a:gd name="T81" fmla="*/ 686 h 728"/>
                  <a:gd name="T82" fmla="*/ 638 w 724"/>
                  <a:gd name="T83" fmla="*/ 686 h 728"/>
                  <a:gd name="T84" fmla="*/ 632 w 724"/>
                  <a:gd name="T85" fmla="*/ 676 h 728"/>
                  <a:gd name="T86" fmla="*/ 630 w 724"/>
                  <a:gd name="T87" fmla="*/ 664 h 728"/>
                  <a:gd name="T88" fmla="*/ 632 w 724"/>
                  <a:gd name="T89" fmla="*/ 654 h 728"/>
                  <a:gd name="T90" fmla="*/ 638 w 724"/>
                  <a:gd name="T91" fmla="*/ 644 h 728"/>
                  <a:gd name="T92" fmla="*/ 638 w 724"/>
                  <a:gd name="T93" fmla="*/ 644 h 728"/>
                  <a:gd name="T94" fmla="*/ 648 w 724"/>
                  <a:gd name="T95" fmla="*/ 638 h 728"/>
                  <a:gd name="T96" fmla="*/ 658 w 724"/>
                  <a:gd name="T97" fmla="*/ 636 h 728"/>
                  <a:gd name="T98" fmla="*/ 670 w 724"/>
                  <a:gd name="T99" fmla="*/ 638 h 728"/>
                  <a:gd name="T100" fmla="*/ 680 w 724"/>
                  <a:gd name="T101" fmla="*/ 644 h 728"/>
                  <a:gd name="T102" fmla="*/ 680 w 724"/>
                  <a:gd name="T103" fmla="*/ 644 h 728"/>
                  <a:gd name="T104" fmla="*/ 686 w 724"/>
                  <a:gd name="T105" fmla="*/ 654 h 728"/>
                  <a:gd name="T106" fmla="*/ 688 w 724"/>
                  <a:gd name="T107" fmla="*/ 664 h 728"/>
                  <a:gd name="T108" fmla="*/ 686 w 724"/>
                  <a:gd name="T109" fmla="*/ 676 h 728"/>
                  <a:gd name="T110" fmla="*/ 684 w 724"/>
                  <a:gd name="T111" fmla="*/ 680 h 728"/>
                  <a:gd name="T112" fmla="*/ 680 w 724"/>
                  <a:gd name="T113" fmla="*/ 686 h 728"/>
                  <a:gd name="T114" fmla="*/ 680 w 724"/>
                  <a:gd name="T115" fmla="*/ 686 h 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24" h="728">
                    <a:moveTo>
                      <a:pt x="704" y="616"/>
                    </a:moveTo>
                    <a:lnTo>
                      <a:pt x="706" y="616"/>
                    </a:lnTo>
                    <a:lnTo>
                      <a:pt x="322" y="232"/>
                    </a:lnTo>
                    <a:lnTo>
                      <a:pt x="322" y="50"/>
                    </a:lnTo>
                    <a:lnTo>
                      <a:pt x="136" y="0"/>
                    </a:lnTo>
                    <a:lnTo>
                      <a:pt x="116" y="20"/>
                    </a:lnTo>
                    <a:lnTo>
                      <a:pt x="214" y="118"/>
                    </a:lnTo>
                    <a:lnTo>
                      <a:pt x="118" y="214"/>
                    </a:lnTo>
                    <a:lnTo>
                      <a:pt x="20" y="116"/>
                    </a:lnTo>
                    <a:lnTo>
                      <a:pt x="0" y="136"/>
                    </a:lnTo>
                    <a:lnTo>
                      <a:pt x="50" y="322"/>
                    </a:lnTo>
                    <a:lnTo>
                      <a:pt x="226" y="322"/>
                    </a:lnTo>
                    <a:lnTo>
                      <a:pt x="226" y="322"/>
                    </a:lnTo>
                    <a:lnTo>
                      <a:pt x="610" y="710"/>
                    </a:lnTo>
                    <a:lnTo>
                      <a:pt x="612" y="710"/>
                    </a:lnTo>
                    <a:lnTo>
                      <a:pt x="612" y="710"/>
                    </a:lnTo>
                    <a:lnTo>
                      <a:pt x="622" y="718"/>
                    </a:lnTo>
                    <a:lnTo>
                      <a:pt x="634" y="724"/>
                    </a:lnTo>
                    <a:lnTo>
                      <a:pt x="646" y="728"/>
                    </a:lnTo>
                    <a:lnTo>
                      <a:pt x="658" y="728"/>
                    </a:lnTo>
                    <a:lnTo>
                      <a:pt x="670" y="728"/>
                    </a:lnTo>
                    <a:lnTo>
                      <a:pt x="682" y="724"/>
                    </a:lnTo>
                    <a:lnTo>
                      <a:pt x="694" y="718"/>
                    </a:lnTo>
                    <a:lnTo>
                      <a:pt x="704" y="710"/>
                    </a:lnTo>
                    <a:lnTo>
                      <a:pt x="704" y="710"/>
                    </a:lnTo>
                    <a:lnTo>
                      <a:pt x="712" y="700"/>
                    </a:lnTo>
                    <a:lnTo>
                      <a:pt x="718" y="688"/>
                    </a:lnTo>
                    <a:lnTo>
                      <a:pt x="722" y="676"/>
                    </a:lnTo>
                    <a:lnTo>
                      <a:pt x="724" y="664"/>
                    </a:lnTo>
                    <a:lnTo>
                      <a:pt x="722" y="652"/>
                    </a:lnTo>
                    <a:lnTo>
                      <a:pt x="718" y="638"/>
                    </a:lnTo>
                    <a:lnTo>
                      <a:pt x="712" y="628"/>
                    </a:lnTo>
                    <a:lnTo>
                      <a:pt x="704" y="616"/>
                    </a:lnTo>
                    <a:lnTo>
                      <a:pt x="704" y="616"/>
                    </a:lnTo>
                    <a:close/>
                    <a:moveTo>
                      <a:pt x="680" y="686"/>
                    </a:moveTo>
                    <a:lnTo>
                      <a:pt x="680" y="686"/>
                    </a:lnTo>
                    <a:lnTo>
                      <a:pt x="670" y="692"/>
                    </a:lnTo>
                    <a:lnTo>
                      <a:pt x="658" y="694"/>
                    </a:lnTo>
                    <a:lnTo>
                      <a:pt x="648" y="692"/>
                    </a:lnTo>
                    <a:lnTo>
                      <a:pt x="642" y="690"/>
                    </a:lnTo>
                    <a:lnTo>
                      <a:pt x="638" y="686"/>
                    </a:lnTo>
                    <a:lnTo>
                      <a:pt x="638" y="686"/>
                    </a:lnTo>
                    <a:lnTo>
                      <a:pt x="632" y="676"/>
                    </a:lnTo>
                    <a:lnTo>
                      <a:pt x="630" y="664"/>
                    </a:lnTo>
                    <a:lnTo>
                      <a:pt x="632" y="654"/>
                    </a:lnTo>
                    <a:lnTo>
                      <a:pt x="638" y="644"/>
                    </a:lnTo>
                    <a:lnTo>
                      <a:pt x="638" y="644"/>
                    </a:lnTo>
                    <a:lnTo>
                      <a:pt x="648" y="638"/>
                    </a:lnTo>
                    <a:lnTo>
                      <a:pt x="658" y="636"/>
                    </a:lnTo>
                    <a:lnTo>
                      <a:pt x="670" y="638"/>
                    </a:lnTo>
                    <a:lnTo>
                      <a:pt x="680" y="644"/>
                    </a:lnTo>
                    <a:lnTo>
                      <a:pt x="680" y="644"/>
                    </a:lnTo>
                    <a:lnTo>
                      <a:pt x="686" y="654"/>
                    </a:lnTo>
                    <a:lnTo>
                      <a:pt x="688" y="664"/>
                    </a:lnTo>
                    <a:lnTo>
                      <a:pt x="686" y="676"/>
                    </a:lnTo>
                    <a:lnTo>
                      <a:pt x="684" y="680"/>
                    </a:lnTo>
                    <a:lnTo>
                      <a:pt x="680" y="686"/>
                    </a:lnTo>
                    <a:lnTo>
                      <a:pt x="680" y="6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" name="矩形 4"/>
          <p:cNvSpPr/>
          <p:nvPr/>
        </p:nvSpPr>
        <p:spPr>
          <a:xfrm>
            <a:off x="2085589" y="1500913"/>
            <a:ext cx="941108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 smtClean="0"/>
              <a:t>最近参与了学校的一个关于创业的答辩，段公子携工大泡泡工作室一干人等（其实去了没几个人）亮相，最终意外获得第一名，还是有些惊喜。</a:t>
            </a:r>
            <a:endParaRPr lang="en-US" altLang="zh-CN" sz="2000" dirty="0" smtClean="0"/>
          </a:p>
        </p:txBody>
      </p:sp>
      <p:sp>
        <p:nvSpPr>
          <p:cNvPr id="14" name="矩形 13"/>
          <p:cNvSpPr/>
          <p:nvPr/>
        </p:nvSpPr>
        <p:spPr>
          <a:xfrm>
            <a:off x="2085589" y="1013859"/>
            <a:ext cx="2339102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通过了一次答辩</a:t>
            </a:r>
            <a:endParaRPr lang="en-US" altLang="zh-CN" sz="2400" b="1" dirty="0" smtClean="0">
              <a:solidFill>
                <a:schemeClr val="bg1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794881" y="3045140"/>
            <a:ext cx="1142022" cy="1142022"/>
            <a:chOff x="794881" y="2597323"/>
            <a:chExt cx="1142022" cy="1142022"/>
          </a:xfrm>
        </p:grpSpPr>
        <p:sp>
          <p:nvSpPr>
            <p:cNvPr id="15" name="椭圆 14"/>
            <p:cNvSpPr/>
            <p:nvPr/>
          </p:nvSpPr>
          <p:spPr>
            <a:xfrm>
              <a:off x="794881" y="2597323"/>
              <a:ext cx="1142022" cy="114202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Freeform 5"/>
            <p:cNvSpPr>
              <a:spLocks noEditPoints="1"/>
            </p:cNvSpPr>
            <p:nvPr/>
          </p:nvSpPr>
          <p:spPr bwMode="auto">
            <a:xfrm>
              <a:off x="1025651" y="2880589"/>
              <a:ext cx="680482" cy="575490"/>
            </a:xfrm>
            <a:custGeom>
              <a:avLst/>
              <a:gdLst>
                <a:gd name="T0" fmla="*/ 103 w 175"/>
                <a:gd name="T1" fmla="*/ 64 h 148"/>
                <a:gd name="T2" fmla="*/ 51 w 175"/>
                <a:gd name="T3" fmla="*/ 64 h 148"/>
                <a:gd name="T4" fmla="*/ 51 w 175"/>
                <a:gd name="T5" fmla="*/ 84 h 148"/>
                <a:gd name="T6" fmla="*/ 0 w 175"/>
                <a:gd name="T7" fmla="*/ 42 h 148"/>
                <a:gd name="T8" fmla="*/ 51 w 175"/>
                <a:gd name="T9" fmla="*/ 0 h 148"/>
                <a:gd name="T10" fmla="*/ 51 w 175"/>
                <a:gd name="T11" fmla="*/ 22 h 148"/>
                <a:gd name="T12" fmla="*/ 103 w 175"/>
                <a:gd name="T13" fmla="*/ 22 h 148"/>
                <a:gd name="T14" fmla="*/ 103 w 175"/>
                <a:gd name="T15" fmla="*/ 64 h 148"/>
                <a:gd name="T16" fmla="*/ 103 w 175"/>
                <a:gd name="T17" fmla="*/ 64 h 148"/>
                <a:gd name="T18" fmla="*/ 74 w 175"/>
                <a:gd name="T19" fmla="*/ 126 h 148"/>
                <a:gd name="T20" fmla="*/ 126 w 175"/>
                <a:gd name="T21" fmla="*/ 126 h 148"/>
                <a:gd name="T22" fmla="*/ 126 w 175"/>
                <a:gd name="T23" fmla="*/ 148 h 148"/>
                <a:gd name="T24" fmla="*/ 175 w 175"/>
                <a:gd name="T25" fmla="*/ 106 h 148"/>
                <a:gd name="T26" fmla="*/ 126 w 175"/>
                <a:gd name="T27" fmla="*/ 64 h 148"/>
                <a:gd name="T28" fmla="*/ 126 w 175"/>
                <a:gd name="T29" fmla="*/ 84 h 148"/>
                <a:gd name="T30" fmla="*/ 74 w 175"/>
                <a:gd name="T31" fmla="*/ 84 h 148"/>
                <a:gd name="T32" fmla="*/ 74 w 175"/>
                <a:gd name="T33" fmla="*/ 12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48">
                  <a:moveTo>
                    <a:pt x="103" y="64"/>
                  </a:moveTo>
                  <a:lnTo>
                    <a:pt x="51" y="64"/>
                  </a:lnTo>
                  <a:lnTo>
                    <a:pt x="51" y="84"/>
                  </a:lnTo>
                  <a:lnTo>
                    <a:pt x="0" y="42"/>
                  </a:lnTo>
                  <a:lnTo>
                    <a:pt x="51" y="0"/>
                  </a:lnTo>
                  <a:lnTo>
                    <a:pt x="51" y="22"/>
                  </a:lnTo>
                  <a:lnTo>
                    <a:pt x="103" y="22"/>
                  </a:lnTo>
                  <a:lnTo>
                    <a:pt x="103" y="64"/>
                  </a:lnTo>
                  <a:lnTo>
                    <a:pt x="103" y="64"/>
                  </a:lnTo>
                  <a:close/>
                  <a:moveTo>
                    <a:pt x="74" y="126"/>
                  </a:moveTo>
                  <a:lnTo>
                    <a:pt x="126" y="126"/>
                  </a:lnTo>
                  <a:lnTo>
                    <a:pt x="126" y="148"/>
                  </a:lnTo>
                  <a:lnTo>
                    <a:pt x="175" y="106"/>
                  </a:lnTo>
                  <a:lnTo>
                    <a:pt x="126" y="64"/>
                  </a:lnTo>
                  <a:lnTo>
                    <a:pt x="126" y="84"/>
                  </a:lnTo>
                  <a:lnTo>
                    <a:pt x="74" y="84"/>
                  </a:lnTo>
                  <a:lnTo>
                    <a:pt x="74" y="1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2085589" y="2957568"/>
            <a:ext cx="2339102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拿到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了一个门面</a:t>
            </a:r>
            <a:endParaRPr lang="en-US" altLang="zh-CN" sz="2400" b="1" dirty="0" smtClean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085589" y="3412960"/>
            <a:ext cx="9411086" cy="825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 smtClean="0"/>
              <a:t>通过答辩后，学校给了一块地方用于做创业项目，在大众创业，万众创新的时代，学校也毫不含糊，总算是有了自己的那么一块地盘。</a:t>
            </a:r>
            <a:endParaRPr lang="zh-CN" altLang="en-US" sz="2000" dirty="0"/>
          </a:p>
        </p:txBody>
      </p:sp>
      <p:sp>
        <p:nvSpPr>
          <p:cNvPr id="25" name="矩形 24"/>
          <p:cNvSpPr/>
          <p:nvPr/>
        </p:nvSpPr>
        <p:spPr>
          <a:xfrm>
            <a:off x="2085589" y="4869615"/>
            <a:ext cx="2339102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参与了一场培训</a:t>
            </a:r>
            <a:endParaRPr lang="en-US" altLang="zh-CN" sz="2400" b="1" dirty="0" smtClean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085589" y="5325007"/>
            <a:ext cx="9411086" cy="825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 smtClean="0"/>
              <a:t>上个月，锐普杀手训练营西安站在北大街举办，段公子也有幸全程陪同，为此我也特意做了一个中国风模板，附上免费下载链接：</a:t>
            </a:r>
            <a:r>
              <a:rPr lang="zh-CN" altLang="en-US" sz="2000" dirty="0" smtClean="0">
                <a:hlinkClick r:id="rId2"/>
              </a:rPr>
              <a:t>中国风模板</a:t>
            </a:r>
            <a:endParaRPr lang="zh-CN" altLang="en-US" sz="2000" dirty="0"/>
          </a:p>
        </p:txBody>
      </p:sp>
      <p:grpSp>
        <p:nvGrpSpPr>
          <p:cNvPr id="31" name="组合 30"/>
          <p:cNvGrpSpPr/>
          <p:nvPr/>
        </p:nvGrpSpPr>
        <p:grpSpPr>
          <a:xfrm>
            <a:off x="794881" y="4957187"/>
            <a:ext cx="1142022" cy="1142022"/>
            <a:chOff x="794881" y="4198540"/>
            <a:chExt cx="1142022" cy="1142022"/>
          </a:xfrm>
        </p:grpSpPr>
        <p:sp>
          <p:nvSpPr>
            <p:cNvPr id="23" name="椭圆 22"/>
            <p:cNvSpPr/>
            <p:nvPr/>
          </p:nvSpPr>
          <p:spPr>
            <a:xfrm>
              <a:off x="794881" y="4198540"/>
              <a:ext cx="1142022" cy="114202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1117748" y="4506592"/>
              <a:ext cx="496288" cy="525917"/>
            </a:xfrm>
            <a:custGeom>
              <a:avLst/>
              <a:gdLst>
                <a:gd name="T0" fmla="*/ 35 w 134"/>
                <a:gd name="T1" fmla="*/ 142 h 142"/>
                <a:gd name="T2" fmla="*/ 35 w 134"/>
                <a:gd name="T3" fmla="*/ 73 h 142"/>
                <a:gd name="T4" fmla="*/ 0 w 134"/>
                <a:gd name="T5" fmla="*/ 73 h 142"/>
                <a:gd name="T6" fmla="*/ 67 w 134"/>
                <a:gd name="T7" fmla="*/ 0 h 142"/>
                <a:gd name="T8" fmla="*/ 134 w 134"/>
                <a:gd name="T9" fmla="*/ 73 h 142"/>
                <a:gd name="T10" fmla="*/ 102 w 134"/>
                <a:gd name="T11" fmla="*/ 73 h 142"/>
                <a:gd name="T12" fmla="*/ 102 w 134"/>
                <a:gd name="T13" fmla="*/ 142 h 142"/>
                <a:gd name="T14" fmla="*/ 35 w 134"/>
                <a:gd name="T15" fmla="*/ 142 h 142"/>
                <a:gd name="T16" fmla="*/ 35 w 134"/>
                <a:gd name="T17" fmla="*/ 142 h 142"/>
                <a:gd name="T18" fmla="*/ 65 w 134"/>
                <a:gd name="T19" fmla="*/ 20 h 142"/>
                <a:gd name="T20" fmla="*/ 30 w 134"/>
                <a:gd name="T21" fmla="*/ 60 h 142"/>
                <a:gd name="T22" fmla="*/ 47 w 134"/>
                <a:gd name="T23" fmla="*/ 60 h 142"/>
                <a:gd name="T24" fmla="*/ 47 w 134"/>
                <a:gd name="T25" fmla="*/ 105 h 142"/>
                <a:gd name="T26" fmla="*/ 57 w 134"/>
                <a:gd name="T27" fmla="*/ 105 h 142"/>
                <a:gd name="T28" fmla="*/ 65 w 134"/>
                <a:gd name="T29" fmla="*/ 2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4" h="142">
                  <a:moveTo>
                    <a:pt x="35" y="142"/>
                  </a:moveTo>
                  <a:lnTo>
                    <a:pt x="35" y="73"/>
                  </a:lnTo>
                  <a:lnTo>
                    <a:pt x="0" y="73"/>
                  </a:lnTo>
                  <a:lnTo>
                    <a:pt x="67" y="0"/>
                  </a:lnTo>
                  <a:lnTo>
                    <a:pt x="134" y="73"/>
                  </a:lnTo>
                  <a:lnTo>
                    <a:pt x="102" y="73"/>
                  </a:lnTo>
                  <a:lnTo>
                    <a:pt x="102" y="142"/>
                  </a:lnTo>
                  <a:lnTo>
                    <a:pt x="35" y="142"/>
                  </a:lnTo>
                  <a:lnTo>
                    <a:pt x="35" y="142"/>
                  </a:lnTo>
                  <a:close/>
                  <a:moveTo>
                    <a:pt x="65" y="20"/>
                  </a:moveTo>
                  <a:lnTo>
                    <a:pt x="30" y="60"/>
                  </a:lnTo>
                  <a:lnTo>
                    <a:pt x="47" y="60"/>
                  </a:lnTo>
                  <a:lnTo>
                    <a:pt x="47" y="105"/>
                  </a:lnTo>
                  <a:lnTo>
                    <a:pt x="57" y="105"/>
                  </a:lnTo>
                  <a:lnTo>
                    <a:pt x="65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015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 animBg="1"/>
      <p:bldP spid="21" grpId="0" animBg="1"/>
      <p:bldP spid="22" grpId="0"/>
      <p:bldP spid="25" grpId="0" animBg="1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177143" y="1259175"/>
            <a:ext cx="7837714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3800" b="1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PART</a:t>
            </a:r>
          </a:p>
          <a:p>
            <a:r>
              <a:rPr lang="en-US" altLang="zh-CN" dirty="0"/>
              <a:t>TWO</a:t>
            </a:r>
          </a:p>
        </p:txBody>
      </p:sp>
      <p:sp>
        <p:nvSpPr>
          <p:cNvPr id="50" name="矩形 49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887549" y="2220549"/>
            <a:ext cx="2416902" cy="2416902"/>
            <a:chOff x="4887549" y="1124584"/>
            <a:chExt cx="2416902" cy="2416902"/>
          </a:xfrm>
        </p:grpSpPr>
        <p:sp>
          <p:nvSpPr>
            <p:cNvPr id="47" name="文本框 46"/>
            <p:cNvSpPr txBox="1"/>
            <p:nvPr/>
          </p:nvSpPr>
          <p:spPr>
            <a:xfrm>
              <a:off x="4887549" y="1178873"/>
              <a:ext cx="2416902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b="1" dirty="0" smtClean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基本</a:t>
              </a:r>
              <a:endParaRPr lang="en-US" altLang="zh-CN" sz="7200" b="1" dirty="0" smtClean="0">
                <a:solidFill>
                  <a:schemeClr val="accent1"/>
                </a:solidFill>
                <a:latin typeface="微软雅黑" panose="020B0503020204020204" pitchFamily="34" charset="-122"/>
              </a:endParaRPr>
            </a:p>
            <a:p>
              <a:pPr algn="ctr"/>
              <a:r>
                <a:rPr lang="zh-CN" altLang="en-US" sz="7200" b="1" dirty="0" smtClean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概念</a:t>
              </a:r>
              <a:endParaRPr lang="zh-CN" altLang="en-US" sz="7200" b="1" dirty="0">
                <a:solidFill>
                  <a:schemeClr val="accent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4887549" y="1124584"/>
              <a:ext cx="2416902" cy="241690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955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50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0" grpId="0" animBg="1"/>
      <p:bldP spid="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</a:rPr>
              <a:t>基本概念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004617"/>
              </p:ext>
            </p:extLst>
          </p:nvPr>
        </p:nvGraphicFramePr>
        <p:xfrm>
          <a:off x="3454401" y="1473178"/>
          <a:ext cx="5283200" cy="939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1" name="Equation" r:id="rId3" imgW="1714320" imgH="304560" progId="">
                  <p:embed/>
                </p:oleObj>
              </mc:Choice>
              <mc:Fallback>
                <p:oleObj name="Equation" r:id="rId3" imgW="1714320" imgH="304560" progId="">
                  <p:embed/>
                  <p:pic>
                    <p:nvPicPr>
                      <p:cNvPr id="0" name="Picture 4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1" y="1473178"/>
                        <a:ext cx="5283200" cy="9392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695323" y="2497154"/>
            <a:ext cx="10801351" cy="1246495"/>
            <a:chOff x="695323" y="2497154"/>
            <a:chExt cx="10801351" cy="1246495"/>
          </a:xfrm>
        </p:grpSpPr>
        <p:sp>
          <p:nvSpPr>
            <p:cNvPr id="7" name="矩形 6"/>
            <p:cNvSpPr/>
            <p:nvPr/>
          </p:nvSpPr>
          <p:spPr>
            <a:xfrm>
              <a:off x="695324" y="2500088"/>
              <a:ext cx="10801349" cy="1203950"/>
            </a:xfrm>
            <a:prstGeom prst="rect">
              <a:avLst/>
            </a:prstGeom>
            <a:solidFill>
              <a:srgbClr val="ECECEC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95323" y="2497154"/>
              <a:ext cx="10801351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2000" b="1" dirty="0" smtClean="0">
                  <a:solidFill>
                    <a:schemeClr val="accent1"/>
                  </a:solidFill>
                </a:rPr>
                <a:t>上面是一个放公式的地方</a:t>
              </a:r>
              <a:endParaRPr lang="en-US" altLang="zh-CN" sz="2000" b="1" dirty="0" smtClean="0">
                <a:solidFill>
                  <a:schemeClr val="accent1"/>
                </a:solidFill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sz="2000" dirty="0" smtClean="0"/>
                <a:t>其实在改这个模板的时候，我一直在考虑要不要直接把内容放上去，不再费事编辑文字了，这样自己省事，看得人也明白原来这块是为了放什么东西。</a:t>
              </a:r>
              <a:endParaRPr lang="en-US" altLang="zh-CN" sz="2000" dirty="0"/>
            </a:p>
          </p:txBody>
        </p:sp>
      </p:grpSp>
      <p:sp>
        <p:nvSpPr>
          <p:cNvPr id="6" name="矩形 5"/>
          <p:cNvSpPr/>
          <p:nvPr/>
        </p:nvSpPr>
        <p:spPr>
          <a:xfrm>
            <a:off x="695323" y="926774"/>
            <a:ext cx="3877985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你猜这个公式是什么意思？</a:t>
            </a:r>
            <a:endParaRPr lang="en-US" altLang="zh-CN" sz="2400" b="1" dirty="0" smtClean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5323" y="3839439"/>
            <a:ext cx="2031325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这个公式呢？</a:t>
            </a:r>
            <a:endParaRPr lang="en-US" altLang="zh-CN" sz="2400" b="1" dirty="0" smtClean="0">
              <a:solidFill>
                <a:schemeClr val="bg1"/>
              </a:solidFill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238482"/>
              </p:ext>
            </p:extLst>
          </p:nvPr>
        </p:nvGraphicFramePr>
        <p:xfrm>
          <a:off x="4746173" y="4249894"/>
          <a:ext cx="2699656" cy="113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2" name="Equation" r:id="rId5" imgW="1028520" imgH="431640" progId="">
                  <p:embed/>
                </p:oleObj>
              </mc:Choice>
              <mc:Fallback>
                <p:oleObj name="Equation" r:id="rId5" imgW="1028520" imgH="431640" progId="">
                  <p:embed/>
                  <p:pic>
                    <p:nvPicPr>
                      <p:cNvPr id="0" name="Picture 4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173" y="4249894"/>
                        <a:ext cx="2699656" cy="11315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695323" y="5459177"/>
            <a:ext cx="10801351" cy="861774"/>
            <a:chOff x="695323" y="5459177"/>
            <a:chExt cx="10801351" cy="861774"/>
          </a:xfrm>
        </p:grpSpPr>
        <p:sp>
          <p:nvSpPr>
            <p:cNvPr id="10" name="矩形 9"/>
            <p:cNvSpPr/>
            <p:nvPr/>
          </p:nvSpPr>
          <p:spPr>
            <a:xfrm>
              <a:off x="695324" y="5459177"/>
              <a:ext cx="10801349" cy="825098"/>
            </a:xfrm>
            <a:prstGeom prst="rect">
              <a:avLst/>
            </a:prstGeom>
            <a:solidFill>
              <a:srgbClr val="ECECEC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95323" y="5459177"/>
              <a:ext cx="10801351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2000" dirty="0" smtClean="0"/>
                <a:t>但是考虑到学术的严谨性，万一</a:t>
              </a:r>
              <a:r>
                <a:rPr lang="en-US" altLang="zh-CN" sz="2000" dirty="0" smtClean="0"/>
                <a:t>PPT</a:t>
              </a:r>
              <a:r>
                <a:rPr lang="zh-CN" altLang="en-US" sz="2000" dirty="0" smtClean="0"/>
                <a:t>中的哪些地方写错了，被业界大牛看到了，岂不丢导师的脸面，出于这个考虑，文字的部分还是全部删去了。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8680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基本概念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grpSp>
        <p:nvGrpSpPr>
          <p:cNvPr id="28" name="组合 27"/>
          <p:cNvGrpSpPr/>
          <p:nvPr/>
        </p:nvGrpSpPr>
        <p:grpSpPr>
          <a:xfrm>
            <a:off x="695325" y="3314644"/>
            <a:ext cx="3086964" cy="2703795"/>
            <a:chOff x="695325" y="3604930"/>
            <a:chExt cx="3086964" cy="2703795"/>
          </a:xfrm>
        </p:grpSpPr>
        <p:sp>
          <p:nvSpPr>
            <p:cNvPr id="10" name="矩形 9"/>
            <p:cNvSpPr/>
            <p:nvPr/>
          </p:nvSpPr>
          <p:spPr>
            <a:xfrm>
              <a:off x="695325" y="3693073"/>
              <a:ext cx="3086964" cy="2615652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54"/>
              <a:endParaRPr lang="zh-CN" altLang="en-US" sz="1867" kern="0">
                <a:solidFill>
                  <a:prstClr val="white"/>
                </a:solidFill>
                <a:latin typeface="Calibri"/>
                <a:ea typeface="微软雅黑" charset="0"/>
                <a:cs typeface="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2105896" y="3604930"/>
              <a:ext cx="265823" cy="88143"/>
            </a:xfrm>
            <a:prstGeom prst="triangl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54"/>
              <a:endParaRPr lang="zh-CN" altLang="en-US" sz="1867" kern="0">
                <a:solidFill>
                  <a:prstClr val="white"/>
                </a:solidFill>
                <a:latin typeface="Calibri"/>
                <a:ea typeface="微软雅黑" charset="0"/>
                <a:cs typeface="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99613" y="1018268"/>
            <a:ext cx="3078389" cy="2045001"/>
            <a:chOff x="699613" y="1308554"/>
            <a:chExt cx="3078389" cy="2045001"/>
          </a:xfrm>
        </p:grpSpPr>
        <p:sp>
          <p:nvSpPr>
            <p:cNvPr id="15" name="矩形 14"/>
            <p:cNvSpPr/>
            <p:nvPr/>
          </p:nvSpPr>
          <p:spPr>
            <a:xfrm>
              <a:off x="699613" y="1308554"/>
              <a:ext cx="3078389" cy="1956858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54"/>
              <a:endParaRPr lang="zh-CN" altLang="en-US" sz="1867" kern="0">
                <a:solidFill>
                  <a:prstClr val="white"/>
                </a:solidFill>
                <a:latin typeface="Calibri"/>
                <a:ea typeface="微软雅黑" charset="0"/>
                <a:cs typeface=""/>
              </a:endParaRPr>
            </a:p>
          </p:txBody>
        </p:sp>
        <p:sp>
          <p:nvSpPr>
            <p:cNvPr id="17" name="等腰三角形 16"/>
            <p:cNvSpPr/>
            <p:nvPr/>
          </p:nvSpPr>
          <p:spPr>
            <a:xfrm rot="10800000">
              <a:off x="2105897" y="3265412"/>
              <a:ext cx="265822" cy="88143"/>
            </a:xfrm>
            <a:prstGeom prst="triangl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54"/>
              <a:endParaRPr lang="zh-CN" altLang="en-US" sz="1867" kern="0">
                <a:solidFill>
                  <a:prstClr val="white"/>
                </a:solidFill>
                <a:latin typeface="Calibri"/>
                <a:ea typeface="微软雅黑" charset="0"/>
                <a:cs typeface="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552518" y="3314644"/>
            <a:ext cx="3086964" cy="2703795"/>
            <a:chOff x="695325" y="3604930"/>
            <a:chExt cx="3086964" cy="2703795"/>
          </a:xfrm>
        </p:grpSpPr>
        <p:sp>
          <p:nvSpPr>
            <p:cNvPr id="30" name="矩形 29"/>
            <p:cNvSpPr/>
            <p:nvPr/>
          </p:nvSpPr>
          <p:spPr>
            <a:xfrm>
              <a:off x="695325" y="3693073"/>
              <a:ext cx="3086964" cy="2615652"/>
            </a:xfrm>
            <a:prstGeom prst="rect">
              <a:avLst/>
            </a:prstGeom>
            <a:solidFill>
              <a:srgbClr val="40404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54"/>
              <a:endParaRPr lang="zh-CN" altLang="en-US" sz="1867" kern="0">
                <a:solidFill>
                  <a:prstClr val="white"/>
                </a:solidFill>
                <a:latin typeface="Calibri"/>
                <a:ea typeface="微软雅黑" charset="0"/>
                <a:cs typeface="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>
              <a:off x="2105896" y="3604930"/>
              <a:ext cx="265823" cy="88143"/>
            </a:xfrm>
            <a:prstGeom prst="triangle">
              <a:avLst/>
            </a:prstGeom>
            <a:solidFill>
              <a:srgbClr val="40404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54"/>
              <a:endParaRPr lang="zh-CN" altLang="en-US" sz="1867" kern="0">
                <a:solidFill>
                  <a:prstClr val="white"/>
                </a:solidFill>
                <a:latin typeface="Calibri"/>
                <a:ea typeface="微软雅黑" charset="0"/>
                <a:cs typeface="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556806" y="1018268"/>
            <a:ext cx="3078389" cy="2045001"/>
            <a:chOff x="699613" y="1308554"/>
            <a:chExt cx="3078389" cy="2045001"/>
          </a:xfrm>
        </p:grpSpPr>
        <p:sp>
          <p:nvSpPr>
            <p:cNvPr id="33" name="矩形 32"/>
            <p:cNvSpPr/>
            <p:nvPr/>
          </p:nvSpPr>
          <p:spPr>
            <a:xfrm>
              <a:off x="699613" y="1308554"/>
              <a:ext cx="3078389" cy="1956858"/>
            </a:xfrm>
            <a:prstGeom prst="rect">
              <a:avLst/>
            </a:prstGeom>
            <a:solidFill>
              <a:srgbClr val="40404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54"/>
              <a:endParaRPr lang="zh-CN" altLang="en-US" sz="1867" kern="0">
                <a:solidFill>
                  <a:prstClr val="white"/>
                </a:solidFill>
                <a:latin typeface="Calibri"/>
                <a:ea typeface="微软雅黑" charset="0"/>
                <a:cs typeface=""/>
              </a:endParaRPr>
            </a:p>
          </p:txBody>
        </p:sp>
        <p:sp>
          <p:nvSpPr>
            <p:cNvPr id="34" name="等腰三角形 33"/>
            <p:cNvSpPr/>
            <p:nvPr/>
          </p:nvSpPr>
          <p:spPr>
            <a:xfrm rot="10800000">
              <a:off x="2105897" y="3265412"/>
              <a:ext cx="265822" cy="88143"/>
            </a:xfrm>
            <a:prstGeom prst="triangle">
              <a:avLst/>
            </a:prstGeom>
            <a:solidFill>
              <a:srgbClr val="40404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54"/>
              <a:endParaRPr lang="zh-CN" altLang="en-US" sz="1867" kern="0">
                <a:solidFill>
                  <a:prstClr val="white"/>
                </a:solidFill>
                <a:latin typeface="Calibri"/>
                <a:ea typeface="微软雅黑" charset="0"/>
                <a:cs typeface="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8409711" y="3314644"/>
            <a:ext cx="3086964" cy="2703795"/>
            <a:chOff x="695325" y="3604930"/>
            <a:chExt cx="3086964" cy="2703795"/>
          </a:xfrm>
        </p:grpSpPr>
        <p:sp>
          <p:nvSpPr>
            <p:cNvPr id="37" name="矩形 36"/>
            <p:cNvSpPr/>
            <p:nvPr/>
          </p:nvSpPr>
          <p:spPr>
            <a:xfrm>
              <a:off x="695325" y="3693073"/>
              <a:ext cx="3086964" cy="2615652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54"/>
              <a:endParaRPr lang="zh-CN" altLang="en-US" sz="1867" kern="0">
                <a:solidFill>
                  <a:prstClr val="white"/>
                </a:solidFill>
                <a:latin typeface="Calibri"/>
                <a:ea typeface="微软雅黑" charset="0"/>
                <a:cs typeface="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>
              <a:off x="2105896" y="3604930"/>
              <a:ext cx="265823" cy="88143"/>
            </a:xfrm>
            <a:prstGeom prst="triangl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54"/>
              <a:endParaRPr lang="zh-CN" altLang="en-US" sz="1867" kern="0">
                <a:solidFill>
                  <a:prstClr val="white"/>
                </a:solidFill>
                <a:latin typeface="Calibri"/>
                <a:ea typeface="微软雅黑" charset="0"/>
                <a:cs typeface="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8413999" y="1018268"/>
            <a:ext cx="3078389" cy="2045001"/>
            <a:chOff x="699613" y="1308554"/>
            <a:chExt cx="3078389" cy="2045001"/>
          </a:xfrm>
        </p:grpSpPr>
        <p:sp>
          <p:nvSpPr>
            <p:cNvPr id="40" name="矩形 39"/>
            <p:cNvSpPr/>
            <p:nvPr/>
          </p:nvSpPr>
          <p:spPr>
            <a:xfrm>
              <a:off x="699613" y="1308554"/>
              <a:ext cx="3078389" cy="1956858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54"/>
              <a:endParaRPr lang="zh-CN" altLang="en-US" sz="1867" kern="0">
                <a:solidFill>
                  <a:prstClr val="white"/>
                </a:solidFill>
                <a:latin typeface="Calibri"/>
                <a:ea typeface="微软雅黑" charset="0"/>
                <a:cs typeface=""/>
              </a:endParaRPr>
            </a:p>
          </p:txBody>
        </p:sp>
        <p:sp>
          <p:nvSpPr>
            <p:cNvPr id="41" name="等腰三角形 40"/>
            <p:cNvSpPr/>
            <p:nvPr/>
          </p:nvSpPr>
          <p:spPr>
            <a:xfrm rot="10800000">
              <a:off x="2105897" y="3265412"/>
              <a:ext cx="265822" cy="88143"/>
            </a:xfrm>
            <a:prstGeom prst="triangl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54"/>
              <a:endParaRPr lang="zh-CN" altLang="en-US" sz="1867" kern="0">
                <a:solidFill>
                  <a:prstClr val="white"/>
                </a:solidFill>
                <a:latin typeface="Calibri"/>
                <a:ea typeface="微软雅黑" charset="0"/>
                <a:cs typeface=""/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695323" y="1398350"/>
            <a:ext cx="308267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+mn-ea"/>
              </a:rPr>
              <a:t>这里阐释</a:t>
            </a:r>
            <a:endParaRPr lang="en-US" altLang="zh-CN" sz="3200" b="1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+mn-ea"/>
              </a:rPr>
              <a:t>一</a:t>
            </a:r>
            <a:r>
              <a:rPr lang="zh-CN" altLang="en-US" sz="3200" b="1" dirty="0" smtClean="0">
                <a:solidFill>
                  <a:schemeClr val="bg1"/>
                </a:solidFill>
                <a:latin typeface="+mn-ea"/>
              </a:rPr>
              <a:t>个概念</a:t>
            </a:r>
            <a:endParaRPr lang="en-US" altLang="zh-CN" sz="32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95323" y="3925783"/>
            <a:ext cx="308267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+mn-ea"/>
              </a:rPr>
              <a:t>这里用于</a:t>
            </a:r>
            <a:endParaRPr lang="en-US" altLang="zh-CN" sz="3200" b="1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+mn-ea"/>
              </a:rPr>
              <a:t>解释这个概念</a:t>
            </a:r>
            <a:endParaRPr lang="zh-CN" altLang="en-US" sz="3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554661" y="1398350"/>
            <a:ext cx="308267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+mn-ea"/>
              </a:rPr>
              <a:t>这里阐释</a:t>
            </a:r>
            <a:endParaRPr lang="en-US" altLang="zh-CN" sz="32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+mn-ea"/>
              </a:rPr>
              <a:t>一个概念</a:t>
            </a:r>
            <a:endParaRPr lang="en-US" altLang="zh-CN" sz="3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554661" y="3925783"/>
            <a:ext cx="308267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+mn-ea"/>
              </a:rPr>
              <a:t>这里用于</a:t>
            </a:r>
            <a:endParaRPr lang="en-US" altLang="zh-CN" sz="32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+mn-ea"/>
              </a:rPr>
              <a:t>解释这个概念</a:t>
            </a:r>
          </a:p>
        </p:txBody>
      </p:sp>
      <p:sp>
        <p:nvSpPr>
          <p:cNvPr id="47" name="矩形 46"/>
          <p:cNvSpPr/>
          <p:nvPr/>
        </p:nvSpPr>
        <p:spPr>
          <a:xfrm>
            <a:off x="8413996" y="1398350"/>
            <a:ext cx="308267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+mn-ea"/>
              </a:rPr>
              <a:t>这里阐释</a:t>
            </a:r>
            <a:endParaRPr lang="en-US" altLang="zh-CN" sz="32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+mn-ea"/>
              </a:rPr>
              <a:t>一个概念</a:t>
            </a:r>
            <a:endParaRPr lang="en-US" altLang="zh-CN" sz="3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413996" y="3925783"/>
            <a:ext cx="308267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+mn-ea"/>
              </a:rPr>
              <a:t>这里用于</a:t>
            </a:r>
            <a:endParaRPr lang="en-US" altLang="zh-CN" sz="32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+mn-ea"/>
              </a:rPr>
              <a:t>解释这个概念</a:t>
            </a:r>
          </a:p>
        </p:txBody>
      </p:sp>
    </p:spTree>
    <p:extLst>
      <p:ext uri="{BB962C8B-B14F-4D97-AF65-F5344CB8AC3E}">
        <p14:creationId xmlns:p14="http://schemas.microsoft.com/office/powerpoint/2010/main" val="129195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0" presetClass="entr" presetSubtype="0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0" presetClass="entr" presetSubtype="0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0" presetClass="entr" presetSubtype="0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0" presetClass="entr" presetSubtype="0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0" presetClass="entr" presetSubtype="0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0" presetClass="entr" presetSubtype="0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4" grpId="0"/>
      <p:bldP spid="45" grpId="0"/>
      <p:bldP spid="46" grpId="0"/>
      <p:bldP spid="47" grpId="0"/>
      <p:bldP spid="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177143" y="1259175"/>
            <a:ext cx="7837714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3800" b="1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PART</a:t>
            </a:r>
          </a:p>
          <a:p>
            <a:r>
              <a:rPr lang="en-US" altLang="zh-CN" dirty="0"/>
              <a:t>THREE</a:t>
            </a:r>
          </a:p>
        </p:txBody>
      </p:sp>
      <p:sp>
        <p:nvSpPr>
          <p:cNvPr id="50" name="矩形 49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887549" y="2220549"/>
            <a:ext cx="2416902" cy="2416902"/>
            <a:chOff x="4887549" y="1124584"/>
            <a:chExt cx="2416902" cy="2416902"/>
          </a:xfrm>
        </p:grpSpPr>
        <p:sp>
          <p:nvSpPr>
            <p:cNvPr id="47" name="文本框 46"/>
            <p:cNvSpPr txBox="1"/>
            <p:nvPr/>
          </p:nvSpPr>
          <p:spPr>
            <a:xfrm>
              <a:off x="4887549" y="1178873"/>
              <a:ext cx="2416902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b="1" dirty="0" smtClean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理论</a:t>
              </a:r>
              <a:endParaRPr lang="en-US" altLang="zh-CN" sz="7200" b="1" dirty="0" smtClean="0">
                <a:solidFill>
                  <a:schemeClr val="accent1"/>
                </a:solidFill>
                <a:latin typeface="微软雅黑" panose="020B0503020204020204" pitchFamily="34" charset="-122"/>
              </a:endParaRPr>
            </a:p>
            <a:p>
              <a:pPr algn="ctr"/>
              <a:r>
                <a:rPr lang="zh-CN" altLang="en-US" sz="7200" b="1" dirty="0" smtClean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研究</a:t>
              </a:r>
              <a:endParaRPr lang="zh-CN" altLang="en-US" sz="7200" b="1" dirty="0">
                <a:solidFill>
                  <a:schemeClr val="accent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4887549" y="1124584"/>
              <a:ext cx="2416902" cy="241690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3697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50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0" grpId="0" animBg="1"/>
      <p:bldP spid="51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工大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3A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1784</Words>
  <Application>Microsoft Office PowerPoint</Application>
  <PresentationFormat>宽屏</PresentationFormat>
  <Paragraphs>175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Century Gothic</vt:lpstr>
      <vt:lpstr>华文楷体</vt:lpstr>
      <vt:lpstr>宋体</vt:lpstr>
      <vt:lpstr>微软雅黑</vt:lpstr>
      <vt:lpstr>微软雅黑</vt:lpstr>
      <vt:lpstr>Arial</vt:lpstr>
      <vt:lpstr>Calibri</vt:lpstr>
      <vt:lpstr>Consolas</vt:lpstr>
      <vt:lpstr>Times New Roman</vt:lpstr>
      <vt:lpstr>Verdana</vt:lpstr>
      <vt:lpstr>Wingdings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</dc:creator>
  <cp:lastModifiedBy>wang</cp:lastModifiedBy>
  <cp:revision>347</cp:revision>
  <dcterms:created xsi:type="dcterms:W3CDTF">2015-10-24T01:57:14Z</dcterms:created>
  <dcterms:modified xsi:type="dcterms:W3CDTF">2016-04-27T11:00:04Z</dcterms:modified>
</cp:coreProperties>
</file>