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72" r:id="rId3"/>
    <p:sldId id="270" r:id="rId5"/>
    <p:sldId id="259" r:id="rId6"/>
    <p:sldId id="261" r:id="rId7"/>
    <p:sldId id="262" r:id="rId8"/>
    <p:sldId id="263" r:id="rId9"/>
    <p:sldId id="264" r:id="rId10"/>
    <p:sldId id="265" r:id="rId11"/>
    <p:sldId id="266" r:id="rId12"/>
    <p:sldId id="282" r:id="rId13"/>
    <p:sldId id="283" r:id="rId14"/>
    <p:sldId id="269" r:id="rId15"/>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CC0000"/>
    <a:srgbClr val="FF3300"/>
    <a:srgbClr val="CC6600"/>
    <a:srgbClr val="0000FF"/>
    <a:srgbClr val="993300"/>
    <a:srgbClr val="990033"/>
    <a:srgbClr val="3366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11"/>
    <p:restoredTop sz="94660"/>
  </p:normalViewPr>
  <p:slideViewPr>
    <p:cSldViewPr showGuides="1">
      <p:cViewPr varScale="1">
        <p:scale>
          <a:sx n="113" d="100"/>
          <a:sy n="113" d="100"/>
        </p:scale>
        <p:origin x="1560" y="114"/>
      </p:cViewPr>
      <p:guideLst>
        <p:guide orient="horz" pos="2127"/>
        <p:guide pos="291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ctr"/>
          <a:lstStyle>
            <a:lvl1pPr algn="ctr" eaLnBrk="1" hangingPunct="1">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聚慕课教育研发中心</a:t>
            </a: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ctr"/>
          <a:lstStyle>
            <a:lvl1pPr algn="ctr" eaLnBrk="1" hangingPunct="1">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学习、授课与教学</a:t>
            </a:r>
            <a:r>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专用</a:t>
            </a:r>
            <a:r>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PPT</a:t>
            </a:r>
            <a:fld id="{DF955841-EBB7-404B-B54B-ACE36C76EFD8}"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3316"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51F520A-2DEC-4E6F-82AC-0CB9539694AE}" type="slidenum">
              <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2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幻灯片图像占位符 1"/>
          <p:cNvSpPr>
            <a:spLocks noGrp="1" noRot="1" noChangeAspect="1" noTextEdit="1"/>
          </p:cNvSpPr>
          <p:nvPr>
            <p:ph type="sldImg"/>
          </p:nvPr>
        </p:nvSpPr>
        <p:spPr/>
      </p:sp>
      <p:sp>
        <p:nvSpPr>
          <p:cNvPr id="16387" name="备注占位符 2"/>
          <p:cNvSpPr>
            <a:spLocks noGrp="1"/>
          </p:cNvSpPr>
          <p:nvPr>
            <p:ph type="body"/>
          </p:nvPr>
        </p:nvSpPr>
        <p:spPr/>
        <p:txBody>
          <a:bodyPr wrap="square" lIns="91440" tIns="45720" rIns="91440" bIns="45720" anchor="t"/>
          <a:p>
            <a:pPr lvl="0">
              <a:spcBef>
                <a:spcPct val="0"/>
              </a:spcBef>
            </a:pPr>
            <a:endParaRPr lang="zh-CN" altLang="en-US" dirty="0"/>
          </a:p>
        </p:txBody>
      </p:sp>
      <p:sp>
        <p:nvSpPr>
          <p:cNvPr id="16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fld id="{9A0DB2DC-4C9A-4742-B13C-FB6460FD3503}" type="slidenum">
              <a:rPr lang="zh-CN" altLang="en-US" sz="1200" dirty="0">
                <a:latin typeface="Calibri" panose="020F0502020204030204" pitchFamily="34" charset="0"/>
              </a:rPr>
            </a:fld>
            <a:endParaRPr lang="zh-CN" altLang="en-US" sz="1200" dirty="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smtClean="0"/>
              <a:t>单击此处编辑母版副标题样式</a:t>
            </a:r>
            <a:endParaRPr lang="zh-CN" altLang="en-US" noProof="1"/>
          </a:p>
        </p:txBody>
      </p:sp>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84163" y="1052736"/>
            <a:ext cx="8680450" cy="769114"/>
          </a:xfr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284163" y="1821850"/>
            <a:ext cx="8680450" cy="4392612"/>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81465" y="1052734"/>
            <a:ext cx="2170113" cy="5154123"/>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323528" y="1052735"/>
            <a:ext cx="6357937" cy="5154123"/>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84163" y="1052736"/>
            <a:ext cx="8680450" cy="792088"/>
          </a:xfr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284163" y="1844700"/>
            <a:ext cx="8680450" cy="4392612"/>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Rectangle 5"/>
          <p:cNvSpPr>
            <a:spLocks noGrp="1" noChangeArrowheads="1"/>
          </p:cNvSpPr>
          <p:nvPr>
            <p:ph type="ftr" sz="quarter" idx="3"/>
          </p:nvPr>
        </p:nvSpPr>
        <p:spPr>
          <a:xfrm>
            <a:off x="4297363" y="6356350"/>
            <a:ext cx="4679950" cy="476250"/>
          </a:xfrm>
          <a:prstGeom prst="rect">
            <a:avLst/>
          </a:prstGeom>
        </p:spPr>
        <p:txBody>
          <a:bodyPr anchor="ctr"/>
          <a:lstStyle>
            <a:lvl1pPr algn="ctr" eaLnBrk="1" hangingPunct="1">
              <a:defRPr>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课件</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endParaRPr lang="zh-CN" altLang="en-US" noProof="1" smtClean="0"/>
          </a:p>
        </p:txBody>
      </p:sp>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1520" y="1052736"/>
            <a:ext cx="8680450" cy="755451"/>
          </a:xfr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251520" y="1844700"/>
            <a:ext cx="4264025"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539357" y="1844700"/>
            <a:ext cx="4392613" cy="4392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492" y="1025574"/>
            <a:ext cx="8229600" cy="639762"/>
          </a:xfr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64626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28602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64626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28602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Rectangle 5"/>
          <p:cNvSpPr>
            <a:spLocks noGrp="1" noChangeArrowheads="1"/>
          </p:cNvSpPr>
          <p:nvPr>
            <p:ph type="ftr" sz="quarter" idx="1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23528" y="1052736"/>
            <a:ext cx="8680450" cy="865187"/>
          </a:xfrm>
        </p:spPr>
        <p:txBody>
          <a:bodyPr/>
          <a:lstStyle/>
          <a:p>
            <a:r>
              <a:rPr lang="zh-CN" altLang="en-US" noProof="1" smtClean="0"/>
              <a:t>单击此处编辑母版标题样式</a:t>
            </a:r>
            <a:endParaRPr lang="zh-CN" altLang="en-US" noProof="1"/>
          </a:p>
        </p:txBody>
      </p:sp>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4"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1075408"/>
            <a:ext cx="3008313" cy="526380"/>
          </a:xfr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63888" y="1075408"/>
            <a:ext cx="5111750" cy="51065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601788"/>
            <a:ext cx="3008313" cy="457993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60400"/>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None/>
              <a:defRPr/>
            </a:pPr>
            <a:endParaRPr kumimoji="0" lang="zh-CN" altLang="en-US" sz="3200" b="0" i="0" u="none" strike="noStrike" kern="0" cap="none" spc="0" normalizeH="0" baseline="0" noProof="0" smtClean="0">
              <a:ln>
                <a:noFill/>
              </a:ln>
              <a:solidFill>
                <a:srgbClr val="990033"/>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Rectangle 5"/>
          <p:cNvSpPr>
            <a:spLocks noGrp="1" noChangeArrowheads="1"/>
          </p:cNvSpPr>
          <p:nvPr>
            <p:ph type="ftr" sz="quarter" idx="3"/>
          </p:nvPr>
        </p:nvSpPr>
        <p:spPr>
          <a:xfrm>
            <a:off x="4572000" y="6237288"/>
            <a:ext cx="4572000" cy="595313"/>
          </a:xfrm>
          <a:prstGeom prst="rect">
            <a:avLst/>
          </a:prstGeom>
        </p:spPr>
        <p:txBody>
          <a:bodyPr anchor="ctr"/>
          <a:lstStyle>
            <a:lvl1pPr algn="ctr" eaLnBrk="1" hangingPunct="1">
              <a:defRPr sz="18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学习、授课与教学</a:t>
            </a:r>
            <a:r>
              <a:rPr kumimoji="0" lang="zh-CN" altLang="en-US"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专用</a:t>
            </a:r>
            <a:r>
              <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t>PPT</a:t>
            </a:r>
            <a:endParaRPr kumimoji="0" lang="en-US" altLang="zh-CN" sz="18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284163" y="798513"/>
            <a:ext cx="8680450" cy="865187"/>
          </a:xfrm>
          <a:prstGeom prst="rect">
            <a:avLst/>
          </a:prstGeom>
          <a:solidFill>
            <a:schemeClr val="bg1"/>
          </a:solidFill>
          <a:ln w="9525">
            <a:noFill/>
          </a:ln>
        </p:spPr>
        <p:txBody>
          <a:bodyPr anchor="ctr"/>
          <a:p>
            <a:pPr lvl="0"/>
            <a:r>
              <a:rPr lang="zh-CN" altLang="en-US" dirty="0"/>
              <a:t>单击此处编辑母版标题样式</a:t>
            </a:r>
            <a:endParaRPr lang="zh-CN" altLang="en-US" dirty="0"/>
          </a:p>
        </p:txBody>
      </p:sp>
      <p:sp>
        <p:nvSpPr>
          <p:cNvPr id="1027" name="Rectangle 3"/>
          <p:cNvSpPr>
            <a:spLocks noGrp="1"/>
          </p:cNvSpPr>
          <p:nvPr>
            <p:ph type="body"/>
          </p:nvPr>
        </p:nvSpPr>
        <p:spPr>
          <a:xfrm>
            <a:off x="284163" y="1700213"/>
            <a:ext cx="8680450" cy="4392612"/>
          </a:xfrm>
          <a:prstGeom prst="rect">
            <a:avLst/>
          </a:prstGeom>
          <a:solidFill>
            <a:schemeClr val="bg1"/>
          </a:solid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l" rtl="0" eaLnBrk="0" fontAlgn="base" hangingPunct="0">
        <a:spcBef>
          <a:spcPct val="0"/>
        </a:spcBef>
        <a:spcAft>
          <a:spcPct val="0"/>
        </a:spcAft>
        <a:defRPr sz="2400" b="1">
          <a:solidFill>
            <a:srgbClr val="CC0000"/>
          </a:solidFill>
          <a:latin typeface="+mj-lt"/>
          <a:ea typeface="+mj-ea"/>
          <a:cs typeface="+mj-cs"/>
        </a:defRPr>
      </a:lvl1pPr>
      <a:lvl2pPr algn="l" rtl="0" eaLnBrk="0" fontAlgn="base" hangingPunct="0">
        <a:spcBef>
          <a:spcPct val="0"/>
        </a:spcBef>
        <a:spcAft>
          <a:spcPct val="0"/>
        </a:spcAft>
        <a:defRPr sz="2400" b="1">
          <a:solidFill>
            <a:srgbClr val="CC0000"/>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2400" b="1">
          <a:solidFill>
            <a:srgbClr val="CC0000"/>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2400" b="1">
          <a:solidFill>
            <a:srgbClr val="CC0000"/>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2400" b="1">
          <a:solidFill>
            <a:srgbClr val="CC0000"/>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2400" b="1">
          <a:solidFill>
            <a:srgbClr val="CC0000"/>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2400" b="1">
          <a:solidFill>
            <a:srgbClr val="CC0000"/>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2400" b="1">
          <a:solidFill>
            <a:srgbClr val="CC0000"/>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2400" b="1">
          <a:solidFill>
            <a:srgbClr val="CC0000"/>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3366CC"/>
        </a:buClr>
        <a:buFont typeface="Wingdings" panose="05000000000000000000" pitchFamily="2" charset="2"/>
        <a:buChar char="l"/>
        <a:defRPr sz="2000">
          <a:solidFill>
            <a:srgbClr val="990033"/>
          </a:solidFill>
          <a:latin typeface="+mn-lt"/>
          <a:ea typeface="+mn-ea"/>
          <a:cs typeface="+mn-cs"/>
        </a:defRPr>
      </a:lvl1pPr>
      <a:lvl2pPr marL="457200" indent="-457200" algn="l" rtl="0" eaLnBrk="0" fontAlgn="base" hangingPunct="0">
        <a:spcBef>
          <a:spcPct val="0"/>
        </a:spcBef>
        <a:spcAft>
          <a:spcPct val="0"/>
        </a:spcAft>
        <a:buClr>
          <a:srgbClr val="3366CC"/>
        </a:buClr>
        <a:buFont typeface="Wingdings" panose="05000000000000000000" pitchFamily="2" charset="2"/>
        <a:buChar char="l"/>
        <a:defRPr sz="2000">
          <a:solidFill>
            <a:srgbClr val="993300"/>
          </a:solidFill>
          <a:latin typeface="+mn-lt"/>
          <a:ea typeface="+mn-ea"/>
          <a:cs typeface="+mn-cs"/>
        </a:defRPr>
      </a:lvl2pPr>
      <a:lvl3pPr marL="914400" indent="-9144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3pPr>
      <a:lvl4pPr marL="1371600" indent="-13716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4pPr>
      <a:lvl5pPr marL="1828800" indent="-18288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5pPr>
      <a:lvl6pPr marL="2286000" indent="-18288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6pPr>
      <a:lvl7pPr marL="2743200" indent="-18288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7pPr>
      <a:lvl8pPr marL="3200400" indent="-18288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8pPr>
      <a:lvl9pPr marL="3657600" indent="-1828800" algn="l" rtl="0" eaLnBrk="0" fontAlgn="base" hangingPunct="0">
        <a:spcBef>
          <a:spcPct val="0"/>
        </a:spcBef>
        <a:spcAft>
          <a:spcPct val="0"/>
        </a:spcAft>
        <a:buClr>
          <a:srgbClr val="3366CC"/>
        </a:buClr>
        <a:buFont typeface="Wingdings" panose="05000000000000000000" pitchFamily="2" charset="2"/>
        <a:buChar char="l"/>
        <a:defRPr>
          <a:solidFill>
            <a:srgbClr val="993300"/>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 name="折角形 41"/>
          <p:cNvSpPr/>
          <p:nvPr/>
        </p:nvSpPr>
        <p:spPr>
          <a:xfrm>
            <a:off x="0" y="0"/>
            <a:ext cx="9144000" cy="6858000"/>
          </a:xfrm>
          <a:prstGeom prst="foldedCorner">
            <a:avLst>
              <a:gd name="adj" fmla="val 25370"/>
            </a:avLst>
          </a:prstGeom>
          <a:solidFill>
            <a:srgbClr val="AE000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矩形 21"/>
          <p:cNvSpPr/>
          <p:nvPr/>
        </p:nvSpPr>
        <p:spPr>
          <a:xfrm rot="20700000">
            <a:off x="-774700" y="2347913"/>
            <a:ext cx="10594975" cy="1412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矩形 32"/>
          <p:cNvSpPr/>
          <p:nvPr/>
        </p:nvSpPr>
        <p:spPr>
          <a:xfrm rot="20700000">
            <a:off x="906463" y="-136525"/>
            <a:ext cx="166688" cy="3411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9" name="矩形 38"/>
          <p:cNvSpPr/>
          <p:nvPr/>
        </p:nvSpPr>
        <p:spPr>
          <a:xfrm rot="-902661">
            <a:off x="2398713" y="1184275"/>
            <a:ext cx="5999162" cy="706755"/>
          </a:xfrm>
          <a:prstGeom prst="rect">
            <a:avLst/>
          </a:prstGeom>
          <a:noFill/>
          <a:ln w="9525">
            <a:noFill/>
          </a:ln>
        </p:spPr>
        <p:txBody>
          <a:bodyPr>
            <a:spAutoFit/>
          </a:bodyPr>
          <a:p>
            <a:pPr eaLnBrk="1" hangingPunct="1"/>
            <a:r>
              <a:rPr lang="en-US" altLang="zh-CN" sz="4000" b="1" dirty="0">
                <a:solidFill>
                  <a:schemeClr val="bg1"/>
                </a:solidFill>
                <a:latin typeface="黑体" panose="02010609060101010101" pitchFamily="49" charset="-122"/>
                <a:ea typeface="黑体" panose="02010609060101010101" pitchFamily="49" charset="-122"/>
              </a:rPr>
              <a:t>python</a:t>
            </a:r>
            <a:r>
              <a:rPr lang="zh-CN" altLang="en-US" sz="4000" b="1" dirty="0">
                <a:solidFill>
                  <a:schemeClr val="bg1"/>
                </a:solidFill>
                <a:latin typeface="黑体" panose="02010609060101010101" pitchFamily="49" charset="-122"/>
                <a:ea typeface="黑体" panose="02010609060101010101" pitchFamily="49" charset="-122"/>
              </a:rPr>
              <a:t>语言</a:t>
            </a:r>
            <a:r>
              <a:rPr lang="zh-CN" altLang="zh-CN" sz="4000" b="1" dirty="0">
                <a:solidFill>
                  <a:schemeClr val="bg1"/>
                </a:solidFill>
                <a:latin typeface="黑体" panose="02010609060101010101" pitchFamily="49" charset="-122"/>
                <a:ea typeface="黑体" panose="02010609060101010101" pitchFamily="49" charset="-122"/>
              </a:rPr>
              <a:t>：</a:t>
            </a:r>
            <a:endParaRPr lang="zh-CN" altLang="en-US" sz="4000" b="1" dirty="0">
              <a:solidFill>
                <a:schemeClr val="bg1"/>
              </a:solidFill>
              <a:latin typeface="黑体" panose="02010609060101010101" pitchFamily="49" charset="-122"/>
              <a:ea typeface="黑体" panose="02010609060101010101" pitchFamily="49" charset="-122"/>
            </a:endParaRPr>
          </a:p>
        </p:txBody>
      </p:sp>
      <p:sp>
        <p:nvSpPr>
          <p:cNvPr id="53" name="矩形 52"/>
          <p:cNvSpPr/>
          <p:nvPr/>
        </p:nvSpPr>
        <p:spPr>
          <a:xfrm rot="-900000">
            <a:off x="3217863" y="2274888"/>
            <a:ext cx="4527550" cy="521970"/>
          </a:xfrm>
          <a:prstGeom prst="rect">
            <a:avLst/>
          </a:prstGeom>
          <a:noFill/>
          <a:ln w="9525">
            <a:noFill/>
          </a:ln>
        </p:spPr>
        <p:txBody>
          <a:bodyPr>
            <a:spAutoFit/>
          </a:bodyPr>
          <a:p>
            <a:pPr eaLnBrk="1" hangingPunct="1"/>
            <a:r>
              <a:rPr lang="en-US" altLang="zh-CN" sz="2800" b="1" dirty="0">
                <a:solidFill>
                  <a:schemeClr val="bg1"/>
                </a:solidFill>
                <a:latin typeface="黑体" panose="02010609060101010101" pitchFamily="49" charset="-122"/>
                <a:ea typeface="黑体" panose="02010609060101010101" pitchFamily="49" charset="-122"/>
              </a:rPr>
              <a:t>web</a:t>
            </a:r>
            <a:r>
              <a:rPr lang="zh-CN" altLang="en-US" sz="2800" b="1" dirty="0">
                <a:solidFill>
                  <a:schemeClr val="bg1"/>
                </a:solidFill>
                <a:latin typeface="黑体" panose="02010609060101010101" pitchFamily="49" charset="-122"/>
                <a:ea typeface="黑体" panose="02010609060101010101" pitchFamily="49" charset="-122"/>
              </a:rPr>
              <a:t>网站编程技术</a:t>
            </a:r>
            <a:endParaRPr lang="zh-CN" altLang="en-US" sz="2800" b="1" dirty="0">
              <a:solidFill>
                <a:schemeClr val="bg1"/>
              </a:solidFill>
              <a:latin typeface="黑体" panose="02010609060101010101" pitchFamily="49" charset="-122"/>
              <a:ea typeface="黑体" panose="02010609060101010101" pitchFamily="49" charset="-122"/>
            </a:endParaRPr>
          </a:p>
        </p:txBody>
      </p:sp>
      <p:sp>
        <p:nvSpPr>
          <p:cNvPr id="54" name="矩形 53"/>
          <p:cNvSpPr/>
          <p:nvPr/>
        </p:nvSpPr>
        <p:spPr>
          <a:xfrm>
            <a:off x="3406775" y="6122988"/>
            <a:ext cx="2519363" cy="492125"/>
          </a:xfrm>
          <a:prstGeom prst="rect">
            <a:avLst/>
          </a:prstGeom>
          <a:noFill/>
          <a:ln w="9525">
            <a:noFill/>
          </a:ln>
        </p:spPr>
        <p:txBody>
          <a:bodyPr wrap="none">
            <a:spAutoFit/>
          </a:bodyPr>
          <a:p>
            <a:pPr eaLnBrk="1" hangingPunct="1"/>
            <a:r>
              <a:rPr lang="zh-CN" altLang="en-US" sz="2600" dirty="0">
                <a:solidFill>
                  <a:schemeClr val="bg1"/>
                </a:solidFill>
                <a:latin typeface="黑体" panose="02010609060101010101" pitchFamily="49" charset="-122"/>
                <a:ea typeface="黑体" panose="02010609060101010101" pitchFamily="49" charset="-122"/>
              </a:rPr>
              <a:t>电子工业出版社</a:t>
            </a:r>
            <a:endParaRPr lang="zh-CN" altLang="en-US" sz="2600" dirty="0">
              <a:solidFill>
                <a:schemeClr val="bg1"/>
              </a:solidFill>
              <a:latin typeface="黑体" panose="02010609060101010101" pitchFamily="49" charset="-122"/>
              <a:ea typeface="黑体" panose="02010609060101010101" pitchFamily="49" charset="-122"/>
            </a:endParaRPr>
          </a:p>
        </p:txBody>
      </p:sp>
      <p:sp>
        <p:nvSpPr>
          <p:cNvPr id="64" name="矩形 63"/>
          <p:cNvSpPr/>
          <p:nvPr/>
        </p:nvSpPr>
        <p:spPr>
          <a:xfrm rot="20700000">
            <a:off x="1200150" y="3376613"/>
            <a:ext cx="82550" cy="3725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100"/>
                                        <p:tgtEl>
                                          <p:spTgt spid="33"/>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barn(inVertical)">
                                      <p:cBhvr>
                                        <p:cTn id="11" dur="100"/>
                                        <p:tgtEl>
                                          <p:spTgt spid="22"/>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9"/>
                                        </p:tgtEl>
                                        <p:attrNameLst>
                                          <p:attrName>style.visibility</p:attrName>
                                        </p:attrNameLst>
                                      </p:cBhvr>
                                      <p:to>
                                        <p:strVal val="visible"/>
                                      </p:to>
                                    </p:set>
                                    <p:animEffect transition="in" filter="barn(inVertical)">
                                      <p:cBhvr>
                                        <p:cTn id="15" dur="100"/>
                                        <p:tgtEl>
                                          <p:spTgt spid="3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3"/>
                                        </p:tgtEl>
                                        <p:attrNameLst>
                                          <p:attrName>style.visibility</p:attrName>
                                        </p:attrNameLst>
                                      </p:cBhvr>
                                      <p:to>
                                        <p:strVal val="visible"/>
                                      </p:to>
                                    </p:set>
                                    <p:animEffect transition="in" filter="wipe(down)">
                                      <p:cBhvr>
                                        <p:cTn id="19" dur="100"/>
                                        <p:tgtEl>
                                          <p:spTgt spid="53"/>
                                        </p:tgtEl>
                                      </p:cBhvr>
                                    </p:animEffect>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54"/>
                                        </p:tgtEl>
                                        <p:attrNameLst>
                                          <p:attrName>style.visibility</p:attrName>
                                        </p:attrNameLst>
                                      </p:cBhvr>
                                      <p:to>
                                        <p:strVal val="visible"/>
                                      </p:to>
                                    </p:set>
                                    <p:animEffect transition="in" filter="wheel(1)">
                                      <p:cBhvr>
                                        <p:cTn id="23" dur="100"/>
                                        <p:tgtEl>
                                          <p:spTgt spid="5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wipe(up)">
                                      <p:cBhvr>
                                        <p:cTn id="27" dur="1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3" grpId="0" animBg="1"/>
      <p:bldP spid="39" grpId="0"/>
      <p:bldP spid="53" grpId="0"/>
      <p:bldP spid="54" grpId="0"/>
      <p:bldP spid="6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231775" y="1052513"/>
            <a:ext cx="8680450" cy="792162"/>
          </a:xfrm>
        </p:spPr>
        <p:txBody>
          <a:bodyPr vert="horz" wrap="square" lIns="91440" tIns="45720" rIns="91440" bIns="45720" anchor="ctr"/>
          <a:p>
            <a:pPr eaLnBrk="1" hangingPunct="1"/>
            <a:r>
              <a:rPr lang="zh-CN" altLang="zh-CN" dirty="0">
                <a:sym typeface="宋体" panose="02010600030101010101" pitchFamily="2" charset="-122"/>
              </a:rPr>
              <a:t>使用Django框架创建Hello World项目</a:t>
            </a:r>
            <a:endParaRPr lang="zh-CN" altLang="zh-CN" dirty="0">
              <a:sym typeface="宋体" panose="02010600030101010101" pitchFamily="2" charset="-122"/>
            </a:endParaRPr>
          </a:p>
        </p:txBody>
      </p:sp>
      <p:sp>
        <p:nvSpPr>
          <p:cNvPr id="24579" name="Rectangle 3"/>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【范例10-25】使用Django框架创建HelloWorld项目。具体代码如下：django-admin startproject HelloWorld</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p:txBody>
      </p:sp>
      <p:graphicFrame>
        <p:nvGraphicFramePr>
          <p:cNvPr id="2" name="表格 1"/>
          <p:cNvGraphicFramePr/>
          <p:nvPr>
            <p:custDataLst>
              <p:tags r:id="rId1"/>
            </p:custDataLst>
          </p:nvPr>
        </p:nvGraphicFramePr>
        <p:xfrm>
          <a:off x="669925" y="2677160"/>
          <a:ext cx="5928995" cy="2080260"/>
        </p:xfrm>
        <a:graphic>
          <a:graphicData uri="http://schemas.openxmlformats.org/drawingml/2006/table">
            <a:tbl>
              <a:tblPr firstRow="1" bandRow="1">
                <a:tableStyleId>{5940675A-B579-460E-94D1-54222C63F5DA}</a:tableStyleId>
              </a:tblPr>
              <a:tblGrid>
                <a:gridCol w="1812925"/>
                <a:gridCol w="4116070"/>
              </a:tblGrid>
              <a:tr h="297180">
                <a:tc>
                  <a:txBody>
                    <a:bodyPr/>
                    <a:p>
                      <a:pPr indent="0" algn="ctr">
                        <a:buNone/>
                      </a:pPr>
                      <a:r>
                        <a:rPr lang="en-US" sz="1400" b="0">
                          <a:latin typeface="黑体" panose="02010609060101010101" pitchFamily="49" charset="-122"/>
                          <a:ea typeface="黑体" panose="02010609060101010101" pitchFamily="49" charset="-122"/>
                          <a:cs typeface="黑体" panose="02010609060101010101" pitchFamily="49" charset="-122"/>
                        </a:rPr>
                        <a:t>相关文件</a:t>
                      </a:r>
                      <a:endParaRPr lang="en-US" altLang="en-US" sz="14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0">
                          <a:latin typeface="黑体" panose="02010609060101010101" pitchFamily="49" charset="-122"/>
                          <a:ea typeface="黑体" panose="02010609060101010101" pitchFamily="49" charset="-122"/>
                          <a:cs typeface="黑体" panose="02010609060101010101" pitchFamily="49" charset="-122"/>
                        </a:rPr>
                        <a:t>说   明</a:t>
                      </a:r>
                      <a:endParaRPr lang="en-US" altLang="en-US" sz="1400" b="0">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718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HelloWorld</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项目的容器</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718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manage.py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一个实用的命令性工具，可让用户以各种方式与该Django项目进行交互</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718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HelloWorld/__init__.py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一个空文件，告诉Python该目录是一个Python包</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718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HelloWorld/settings.py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该Django项目的设置/配置</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718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HelloWorld/urls.py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该Django项目的URL声明；一份由Django驱动的网站“目录”</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7180">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HelloWorld/wsgi.py</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400" b="0">
                          <a:latin typeface="宋体" panose="02010600030101010101" pitchFamily="2" charset="-122"/>
                          <a:ea typeface="宋体" panose="02010600030101010101" pitchFamily="2" charset="-122"/>
                          <a:cs typeface="宋体" panose="02010600030101010101" pitchFamily="2" charset="-122"/>
                        </a:rPr>
                        <a:t>一个与WSGI兼容的Web服务器的入口，以便运行项目</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231775" y="1052513"/>
            <a:ext cx="8680450" cy="792162"/>
          </a:xfrm>
        </p:spPr>
        <p:txBody>
          <a:bodyPr vert="horz" wrap="square" lIns="91440" tIns="45720" rIns="91440" bIns="45720" anchor="ctr"/>
          <a:p>
            <a:pPr eaLnBrk="1" hangingPunct="1"/>
            <a:r>
              <a:rPr lang="zh-CN" altLang="zh-CN" dirty="0">
                <a:sym typeface="宋体" panose="02010600030101010101" pitchFamily="2" charset="-122"/>
              </a:rPr>
              <a:t>Django框架的应用</a:t>
            </a:r>
            <a:endParaRPr lang="zh-CN" altLang="zh-CN" dirty="0">
              <a:sym typeface="宋体" panose="02010600030101010101" pitchFamily="2" charset="-122"/>
            </a:endParaRPr>
          </a:p>
        </p:txBody>
      </p:sp>
      <p:sp>
        <p:nvSpPr>
          <p:cNvPr id="24579" name="Rectangle 3"/>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1．路由与构造URL</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None/>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【范例10-27】路由构造与实现。</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2．Request对象的基本使用</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3．GET和POST请求传参</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None/>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【范例10-28】GET与POST请求传参。</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4．CSRF的问题</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None/>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【范例10-29】CSRF设置演示。</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5．Cookie与Session在Django中的应用</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None/>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1）Cookie的应用2）Session的应用3）在Django中操作Session</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6．模板的渲染</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None/>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【范例10-33】模板的渲染。</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p:cNvSpPr>
          <p:nvPr>
            <p:ph type="title"/>
          </p:nvPr>
        </p:nvSpPr>
        <p:spPr/>
        <p:txBody>
          <a:bodyPr vert="horz" wrap="square" lIns="91440" tIns="45720" rIns="91440" bIns="45720" anchor="ctr"/>
          <a:p>
            <a:pPr eaLnBrk="1" hangingPunct="1"/>
            <a:r>
              <a:rPr lang="zh-CN" altLang="en-US" dirty="0"/>
              <a:t>本节知识回顾</a:t>
            </a:r>
            <a:endParaRPr lang="zh-CN" altLang="en-US" dirty="0"/>
          </a:p>
        </p:txBody>
      </p:sp>
      <p:sp>
        <p:nvSpPr>
          <p:cNvPr id="30723" name="Rectangle 3"/>
          <p:cNvSpPr>
            <a:spLocks noGrp="1"/>
          </p:cNvSpPr>
          <p:nvPr>
            <p:ph idx="1"/>
          </p:nvPr>
        </p:nvSpPr>
        <p:spPr>
          <a:xfrm>
            <a:off x="284163" y="1844675"/>
            <a:ext cx="8680450" cy="4392613"/>
          </a:xfrm>
        </p:spPr>
        <p:txBody>
          <a:bodyPr vert="horz" wrap="square" lIns="91440" tIns="45720" rIns="91440" bIns="45720" anchor="t"/>
          <a:p>
            <a:pPr algn="ctr" eaLnBrk="1" hangingPunct="1">
              <a:buNone/>
            </a:pPr>
            <a:endParaRPr lang="en-US" altLang="zh-CN" dirty="0"/>
          </a:p>
          <a:p>
            <a:pPr algn="ctr" eaLnBrk="1" hangingPunct="1">
              <a:buNone/>
            </a:pPr>
            <a:endParaRPr lang="en-US" altLang="zh-CN" dirty="0"/>
          </a:p>
          <a:p>
            <a:pPr algn="ctr" eaLnBrk="1" hangingPunct="1">
              <a:buNone/>
            </a:pPr>
            <a:r>
              <a:rPr lang="zh-CN" altLang="en-US" dirty="0"/>
              <a:t>强化与巩固课堂学习内容</a:t>
            </a:r>
            <a:endParaRPr lang="zh-CN" altLang="en-US" dirty="0"/>
          </a:p>
          <a:p>
            <a:pPr algn="ctr" eaLnBrk="1" hangingPunct="1">
              <a:buNone/>
            </a:pPr>
            <a:endParaRPr lang="zh-CN" altLang="en-US" dirty="0"/>
          </a:p>
          <a:p>
            <a:pPr algn="ctr" eaLnBrk="1" hangingPunct="1">
              <a:buNone/>
            </a:pPr>
            <a:r>
              <a:rPr lang="zh-CN" altLang="en-US" dirty="0"/>
              <a:t>本节讲解到此结束，谢谢大家！</a:t>
            </a:r>
            <a:endParaRPr lang="zh-CN" altLang="en-US" dirty="0"/>
          </a:p>
          <a:p>
            <a:pPr algn="ctr" eaLnBrk="1" hangingPunct="1">
              <a:buNone/>
            </a:pPr>
            <a:endParaRPr lang="zh-CN" altLang="en-US" dirty="0"/>
          </a:p>
          <a:p>
            <a:pPr algn="ctr" eaLnBrk="1" hangingPunct="1">
              <a:buNone/>
            </a:pPr>
            <a:endParaRPr lang="en-US" altLang="zh-CN"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type="title"/>
          </p:nvPr>
        </p:nvSpPr>
        <p:spPr>
          <a:xfrm>
            <a:off x="284163" y="1052513"/>
            <a:ext cx="8680450" cy="762000"/>
          </a:xfrm>
        </p:spPr>
        <p:txBody>
          <a:bodyPr vert="horz" wrap="square" lIns="91440" tIns="45720" rIns="91440" bIns="45720" anchor="ctr"/>
          <a:p>
            <a:pPr eaLnBrk="1" hangingPunct="1"/>
            <a:r>
              <a:rPr lang="zh-CN" altLang="en-US" dirty="0"/>
              <a:t>本课时学习重点</a:t>
            </a:r>
            <a:endParaRPr lang="zh-CN" altLang="en-US" dirty="0"/>
          </a:p>
        </p:txBody>
      </p:sp>
      <p:sp>
        <p:nvSpPr>
          <p:cNvPr id="17411" name="Rectangle 3"/>
          <p:cNvSpPr>
            <a:spLocks noGrp="1"/>
          </p:cNvSpPr>
          <p:nvPr>
            <p:ph idx="1"/>
          </p:nvPr>
        </p:nvSpPr>
        <p:spPr>
          <a:xfrm>
            <a:off x="284163" y="1814513"/>
            <a:ext cx="8680450" cy="4391025"/>
          </a:xfrm>
        </p:spPr>
        <p:txBody>
          <a:bodyPr vert="horz" wrap="square" lIns="91440" tIns="45720" rIns="91440" bIns="45720" anchor="t"/>
          <a:p>
            <a:pPr eaLnBrk="1" hangingPunct="1"/>
            <a:r>
              <a:rPr lang="zh-CN" altLang="zh-CN" dirty="0"/>
              <a:t>Flask框架简介与安装</a:t>
            </a:r>
            <a:endParaRPr lang="zh-CN" altLang="zh-CN" dirty="0"/>
          </a:p>
          <a:p>
            <a:pPr eaLnBrk="1" hangingPunct="1"/>
            <a:r>
              <a:rPr lang="zh-CN" altLang="zh-CN" dirty="0"/>
              <a:t>Flask框架的应用</a:t>
            </a:r>
            <a:endParaRPr lang="zh-CN" altLang="zh-CN" dirty="0"/>
          </a:p>
          <a:p>
            <a:pPr eaLnBrk="1" hangingPunct="1"/>
            <a:r>
              <a:rPr lang="zh-CN" altLang="zh-CN" dirty="0"/>
              <a:t>Django框架简介与安装</a:t>
            </a:r>
            <a:endParaRPr lang="zh-CN" altLang="zh-CN" dirty="0"/>
          </a:p>
          <a:p>
            <a:pPr eaLnBrk="1" hangingPunct="1"/>
            <a:r>
              <a:rPr lang="zh-CN" altLang="zh-CN" dirty="0"/>
              <a:t>Django框架的应用</a:t>
            </a:r>
            <a:endParaRPr lang="zh-CN"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p:txBody>
          <a:bodyPr vert="horz" wrap="square" lIns="91440" tIns="45720" rIns="91440" bIns="45720" anchor="ctr"/>
          <a:p>
            <a:pPr eaLnBrk="1" hangingPunct="1"/>
            <a:r>
              <a:rPr altLang="zh-CN" dirty="0"/>
              <a:t>Flask框架简介</a:t>
            </a:r>
            <a:endParaRPr altLang="zh-CN" dirty="0"/>
          </a:p>
        </p:txBody>
      </p:sp>
      <p:sp>
        <p:nvSpPr>
          <p:cNvPr id="18435" name="Rectangle 3"/>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Flask是当前流行的Web网站框架，它是基于Python实现的。Flask是一种轻量级的Web应用框架。轻量级意味着保持核心的简单，但同时又易于扩展。在默认情况下，Flask不包括数据库抽象层及表单验证，或者其他库可以胜任的功能。但是，Flask支持用扩展来给应用添加这些功能。正是由于这项特性，使得Flask在Web开发方面逐渐流行开来。</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type="title"/>
          </p:nvPr>
        </p:nvSpPr>
        <p:spPr/>
        <p:txBody>
          <a:bodyPr vert="horz" wrap="square" lIns="91440" tIns="45720" rIns="91440" bIns="45720" anchor="ctr"/>
          <a:p>
            <a:pPr eaLnBrk="1" hangingPunct="1"/>
            <a:r>
              <a:rPr dirty="0"/>
              <a:t>Flask框架的安装</a:t>
            </a:r>
            <a:endParaRPr dirty="0"/>
          </a:p>
        </p:txBody>
      </p:sp>
      <p:sp>
        <p:nvSpPr>
          <p:cNvPr id="19459" name="Rectangle 3"/>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首先创建一个文件夹，并将其命名为learnflask。如果你使用的是Python 3，那么请使用下面的命令进行安装</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en-US" altLang="zh-CN" sz="2000" b="0" i="0" u="none" strike="noStrike" kern="0" cap="none" spc="0" normalizeH="0" baseline="0" noProof="1">
                <a:ln>
                  <a:noFill/>
                </a:ln>
                <a:solidFill>
                  <a:srgbClr val="990033"/>
                </a:solidFill>
                <a:effectLst/>
                <a:uLnTx/>
                <a:uFillTx/>
                <a:latin typeface="+mn-lt"/>
                <a:ea typeface="+mn-ea"/>
                <a:cs typeface="+mn-cs"/>
              </a:rPr>
              <a:t>python -m venv flask</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如果你使用的是Mac OS X系统，那么请使用下面的命令进行安装。</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sudo easy_install virtualenv</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在Windows系统下安装virtualenv很简单。（采用</a:t>
            </a:r>
            <a:r>
              <a:rPr kumimoji="0" lang="en-US" altLang="zh-CN" sz="2000" b="0" i="0" u="none" strike="noStrike" kern="0" cap="none" spc="0" normalizeH="0" baseline="0" noProof="1">
                <a:ln>
                  <a:noFill/>
                </a:ln>
                <a:solidFill>
                  <a:srgbClr val="990033"/>
                </a:solidFill>
                <a:effectLst/>
                <a:uLnTx/>
                <a:uFillTx/>
                <a:latin typeface="+mn-lt"/>
                <a:ea typeface="+mn-ea"/>
                <a:cs typeface="+mn-cs"/>
              </a:rPr>
              <a:t>pip</a:t>
            </a:r>
            <a:r>
              <a:rPr kumimoji="0" lang="zh-CN" altLang="en-US" sz="2000" b="0" i="0" u="none" strike="noStrike" kern="0" cap="none" spc="0" normalizeH="0" baseline="0" noProof="1">
                <a:ln>
                  <a:noFill/>
                </a:ln>
                <a:solidFill>
                  <a:srgbClr val="990033"/>
                </a:solidFill>
                <a:effectLst/>
                <a:uLnTx/>
                <a:uFillTx/>
                <a:latin typeface="+mn-lt"/>
                <a:ea typeface="+mn-ea"/>
                <a:cs typeface="+mn-cs"/>
              </a:rPr>
              <a:t>的命令</a:t>
            </a:r>
            <a:r>
              <a:rPr kumimoji="0" lang="zh-CN" altLang="zh-CN" sz="2000" b="0" i="0" u="none" strike="noStrike" kern="0" cap="none" spc="0" normalizeH="0" baseline="0" noProof="1">
                <a:ln>
                  <a:noFill/>
                </a:ln>
                <a:solidFill>
                  <a:srgbClr val="990033"/>
                </a:solidFill>
                <a:effectLst/>
                <a:uLnTx/>
                <a:uFillTx/>
                <a:latin typeface="+mn-lt"/>
                <a:ea typeface="+mn-ea"/>
                <a:cs typeface="+mn-cs"/>
              </a:rPr>
              <a:t>）</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en-US" altLang="zh-CN" sz="2000" b="0" i="0" u="none" strike="noStrike" kern="0" cap="none" spc="0" normalizeH="0" baseline="0" noProof="1">
                <a:ln>
                  <a:noFill/>
                </a:ln>
                <a:solidFill>
                  <a:srgbClr val="990033"/>
                </a:solidFill>
                <a:effectLst/>
                <a:uLnTx/>
                <a:uFillTx/>
                <a:latin typeface="+mn-lt"/>
                <a:ea typeface="+mn-ea"/>
                <a:cs typeface="+mn-cs"/>
              </a:rPr>
              <a:t>pip install virtualenv</a:t>
            </a:r>
            <a:endParaRPr kumimoji="0" lang="en-US"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en-US" altLang="zh-CN" sz="2000" b="0" i="0" u="none" strike="noStrike" kern="0" cap="none" spc="0" normalizeH="0" baseline="0" noProof="1">
                <a:ln>
                  <a:noFill/>
                </a:ln>
                <a:solidFill>
                  <a:srgbClr val="990033"/>
                </a:solidFill>
                <a:effectLst/>
                <a:uLnTx/>
                <a:uFillTx/>
                <a:latin typeface="+mn-lt"/>
                <a:ea typeface="+mn-ea"/>
                <a:cs typeface="+mn-cs"/>
              </a:rPr>
              <a:t>cd flask #</a:t>
            </a:r>
            <a:r>
              <a:rPr kumimoji="0" lang="zh-CN" altLang="en-US" sz="2000" b="0" i="0" u="none" strike="noStrike" kern="0" cap="none" spc="0" normalizeH="0" baseline="0" noProof="1">
                <a:ln>
                  <a:noFill/>
                </a:ln>
                <a:solidFill>
                  <a:srgbClr val="990033"/>
                </a:solidFill>
                <a:effectLst/>
                <a:uLnTx/>
                <a:uFillTx/>
                <a:latin typeface="+mn-lt"/>
                <a:ea typeface="+mn-ea"/>
                <a:cs typeface="+mn-cs"/>
              </a:rPr>
              <a:t>进入虚拟环境的文件夹</a:t>
            </a:r>
            <a:endParaRPr kumimoji="0" lang="zh-CN" altLang="en-US"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en-US" altLang="zh-CN" sz="2000" b="0" i="0" u="none" strike="noStrike" kern="0" cap="none" spc="0" normalizeH="0" baseline="0" noProof="1">
                <a:ln>
                  <a:noFill/>
                </a:ln>
                <a:solidFill>
                  <a:srgbClr val="990033"/>
                </a:solidFill>
                <a:effectLst/>
                <a:uLnTx/>
                <a:uFillTx/>
                <a:latin typeface="+mn-lt"/>
                <a:ea typeface="+mn-ea"/>
                <a:cs typeface="+mn-cs"/>
              </a:rPr>
              <a:t>cd Scripts</a:t>
            </a:r>
            <a:r>
              <a:rPr kumimoji="0" lang="zh-CN" altLang="en-US" sz="2000" b="0" i="0" u="none" strike="noStrike" kern="0" cap="none" spc="0" normalizeH="0" baseline="0" noProof="1">
                <a:ln>
                  <a:noFill/>
                </a:ln>
                <a:solidFill>
                  <a:srgbClr val="990033"/>
                </a:solidFill>
                <a:effectLst/>
                <a:uLnTx/>
                <a:uFillTx/>
                <a:latin typeface="+mn-lt"/>
                <a:ea typeface="+mn-ea"/>
                <a:cs typeface="+mn-cs"/>
              </a:rPr>
              <a:t>（文件名）</a:t>
            </a:r>
            <a:r>
              <a:rPr kumimoji="0" lang="en-US" altLang="zh-CN" sz="2000" b="0" i="0" u="none" strike="noStrike" kern="0" cap="none" spc="0" normalizeH="0" baseline="0" noProof="1">
                <a:ln>
                  <a:noFill/>
                </a:ln>
                <a:solidFill>
                  <a:srgbClr val="990033"/>
                </a:solidFill>
                <a:effectLst/>
                <a:uLnTx/>
                <a:uFillTx/>
                <a:latin typeface="+mn-lt"/>
                <a:ea typeface="+mn-ea"/>
                <a:cs typeface="+mn-cs"/>
              </a:rPr>
              <a:t> #</a:t>
            </a:r>
            <a:r>
              <a:rPr kumimoji="0" lang="zh-CN" altLang="en-US" sz="2000" b="0" i="0" u="none" strike="noStrike" kern="0" cap="none" spc="0" normalizeH="0" baseline="0" noProof="1">
                <a:ln>
                  <a:noFill/>
                </a:ln>
                <a:solidFill>
                  <a:srgbClr val="990033"/>
                </a:solidFill>
                <a:effectLst/>
                <a:uLnTx/>
                <a:uFillTx/>
                <a:latin typeface="+mn-lt"/>
                <a:ea typeface="+mn-ea"/>
                <a:cs typeface="+mn-cs"/>
              </a:rPr>
              <a:t>进入相关启动的文件夹</a:t>
            </a:r>
            <a:endParaRPr kumimoji="0" lang="zh-CN" altLang="en-US"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en-US" altLang="zh-CN" sz="2000" b="0" i="0" u="none" strike="noStrike" kern="0" cap="none" spc="0" normalizeH="0" baseline="0" noProof="1">
                <a:ln>
                  <a:noFill/>
                </a:ln>
                <a:solidFill>
                  <a:srgbClr val="990033"/>
                </a:solidFill>
                <a:effectLst/>
                <a:uLnTx/>
                <a:uFillTx/>
                <a:latin typeface="+mn-lt"/>
                <a:ea typeface="+mn-ea"/>
                <a:cs typeface="+mn-cs"/>
              </a:rPr>
              <a:t>activate #</a:t>
            </a:r>
            <a:r>
              <a:rPr kumimoji="0" lang="zh-CN" altLang="en-US" sz="2000" b="0" i="0" u="none" strike="noStrike" kern="0" cap="none" spc="0" normalizeH="0" baseline="0" noProof="1">
                <a:ln>
                  <a:noFill/>
                </a:ln>
                <a:solidFill>
                  <a:srgbClr val="990033"/>
                </a:solidFill>
                <a:effectLst/>
                <a:uLnTx/>
                <a:uFillTx/>
                <a:latin typeface="+mn-lt"/>
                <a:ea typeface="+mn-ea"/>
                <a:cs typeface="+mn-cs"/>
              </a:rPr>
              <a:t>启动虚拟环境</a:t>
            </a:r>
            <a:endParaRPr kumimoji="0" lang="zh-CN" altLang="en-US"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en-US" altLang="zh-CN" sz="2000" b="0" i="0" u="none" strike="noStrike" kern="0" cap="none" spc="0" normalizeH="0" baseline="0" noProof="1">
                <a:ln>
                  <a:noFill/>
                </a:ln>
                <a:solidFill>
                  <a:srgbClr val="990033"/>
                </a:solidFill>
                <a:effectLst/>
                <a:uLnTx/>
                <a:uFillTx/>
                <a:latin typeface="+mn-lt"/>
                <a:ea typeface="+mn-ea"/>
                <a:cs typeface="+mn-cs"/>
              </a:rPr>
              <a:t>deactivate #</a:t>
            </a:r>
            <a:r>
              <a:rPr kumimoji="0" lang="zh-CN" altLang="en-US" sz="2000" b="0" i="0" u="none" strike="noStrike" kern="0" cap="none" spc="0" normalizeH="0" baseline="0" noProof="1">
                <a:ln>
                  <a:noFill/>
                </a:ln>
                <a:solidFill>
                  <a:srgbClr val="990033"/>
                </a:solidFill>
                <a:effectLst/>
                <a:uLnTx/>
                <a:uFillTx/>
                <a:latin typeface="+mn-lt"/>
                <a:ea typeface="+mn-ea"/>
                <a:cs typeface="+mn-cs"/>
              </a:rPr>
              <a:t>关闭虚拟环境</a:t>
            </a:r>
            <a:endParaRPr kumimoji="0" lang="zh-CN" altLang="en-US" sz="2000" b="0" i="0" u="none" strike="noStrike" kern="0" cap="none" spc="0" normalizeH="0" baseline="0" noProof="1">
              <a:ln>
                <a:noFill/>
              </a:ln>
              <a:solidFill>
                <a:srgbClr val="990033"/>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250825" y="1162050"/>
            <a:ext cx="8680450" cy="865188"/>
          </a:xfrm>
        </p:spPr>
        <p:txBody>
          <a:bodyPr vert="horz" wrap="square" lIns="91440" tIns="45720" rIns="91440" bIns="45720" anchor="ctr"/>
          <a:p>
            <a:pPr eaLnBrk="1" hangingPunct="1"/>
            <a:r>
              <a:rPr dirty="0"/>
              <a:t>Flask框架的第一个程序</a:t>
            </a:r>
            <a:endParaRPr dirty="0"/>
          </a:p>
        </p:txBody>
      </p:sp>
      <p:sp>
        <p:nvSpPr>
          <p:cNvPr id="20483" name="Rectangle 3"/>
          <p:cNvSpPr>
            <a:spLocks noGrp="1" noChangeArrowheads="1"/>
          </p:cNvSpPr>
          <p:nvPr>
            <p:ph idx="1"/>
          </p:nvPr>
        </p:nvSpPr>
        <p:spPr>
          <a:xfrm>
            <a:off x="250825" y="1989138"/>
            <a:ext cx="8680450" cy="4176713"/>
          </a:xfrm>
        </p:spPr>
        <p:txBody>
          <a:bodyPr vert="horz" wrap="square" lIns="91440" tIns="45720" rIns="91440" bIns="45720" numCol="1" anchor="t" anchorCtr="0" compatLnSpc="1"/>
          <a:lstStyle/>
          <a:p>
            <a:pPr marL="342900" marR="0" lvl="1"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0" dirty="0">
                <a:ln>
                  <a:noFill/>
                </a:ln>
                <a:solidFill>
                  <a:srgbClr val="990033"/>
                </a:solidFill>
                <a:effectLst/>
                <a:uLnTx/>
                <a:uFillTx/>
                <a:latin typeface="+mn-lt"/>
                <a:ea typeface="+mn-ea"/>
                <a:cs typeface="+mn-cs"/>
              </a:rPr>
              <a:t>【范例10-7】Flask框架的第一个程序。</a:t>
            </a:r>
            <a:endParaRPr kumimoji="0" lang="zh-CN" altLang="zh-CN" sz="2000" b="0" i="0" u="none" strike="noStrike" kern="0" cap="none" spc="0" normalizeH="0" baseline="0" noProof="0" dirty="0">
              <a:ln>
                <a:noFill/>
              </a:ln>
              <a:solidFill>
                <a:srgbClr val="990033"/>
              </a:solidFill>
              <a:effectLst/>
              <a:uLnTx/>
              <a:uFillTx/>
              <a:latin typeface="+mn-lt"/>
              <a:ea typeface="+mn-ea"/>
              <a:cs typeface="+mn-cs"/>
            </a:endParaRPr>
          </a:p>
          <a:p>
            <a:pPr marL="342900" marR="0" lvl="1"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0" dirty="0">
                <a:ln>
                  <a:noFill/>
                </a:ln>
                <a:solidFill>
                  <a:srgbClr val="990033"/>
                </a:solidFill>
                <a:effectLst/>
                <a:uLnTx/>
                <a:uFillTx/>
                <a:latin typeface="+mn-lt"/>
                <a:ea typeface="+mn-ea"/>
                <a:cs typeface="+mn-cs"/>
              </a:rPr>
              <a:t>把该程序保存为hello.py或者其他，但不要与flask.py产生冲突。这样，通过访问http://127.0.0.1:5000/，就会看见“Hello World!”问候。</a:t>
            </a:r>
            <a:endParaRPr kumimoji="0" lang="zh-CN" altLang="zh-CN" sz="2000" b="0" i="0" u="none" strike="noStrike" kern="0" cap="none" spc="0" normalizeH="0" baseline="0" noProof="0" dirty="0">
              <a:ln>
                <a:noFill/>
              </a:ln>
              <a:solidFill>
                <a:srgbClr val="990033"/>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p:nvPr>
        </p:nvSpPr>
        <p:spPr/>
        <p:txBody>
          <a:bodyPr vert="horz" wrap="square" lIns="91440" tIns="45720" rIns="91440" bIns="45720" anchor="ctr"/>
          <a:p>
            <a:pPr eaLnBrk="1" hangingPunct="1"/>
            <a:r>
              <a:rPr lang="zh-CN" altLang="zh-CN" dirty="0">
                <a:sym typeface="宋体" panose="02010600030101010101" pitchFamily="2" charset="-122"/>
              </a:rPr>
              <a:t>Flask框架的应用</a:t>
            </a:r>
            <a:endParaRPr lang="zh-CN" altLang="zh-CN" dirty="0">
              <a:sym typeface="宋体" panose="02010600030101010101" pitchFamily="2" charset="-122"/>
            </a:endParaRPr>
          </a:p>
        </p:txBody>
      </p:sp>
      <p:sp>
        <p:nvSpPr>
          <p:cNvPr id="21507" name="Rectangle 3"/>
          <p:cNvSpPr>
            <a:spLocks noGrp="1"/>
          </p:cNvSpPr>
          <p:nvPr>
            <p:ph idx="1"/>
          </p:nvPr>
        </p:nvSpPr>
        <p:spPr>
          <a:xfrm>
            <a:off x="284163" y="1844675"/>
            <a:ext cx="8680450" cy="4392613"/>
          </a:xfrm>
        </p:spPr>
        <p:txBody>
          <a:bodyPr vert="horz" wrap="square" lIns="91440" tIns="45720" rIns="91440" bIns="45720" anchor="t"/>
          <a:p>
            <a:r>
              <a:rPr lang="zh-CN" altLang="zh-CN" dirty="0"/>
              <a:t>1．路由</a:t>
            </a:r>
            <a:endParaRPr lang="zh-CN" altLang="zh-CN" dirty="0"/>
          </a:p>
          <a:p>
            <a:pPr marL="0" indent="0">
              <a:buNone/>
            </a:pPr>
            <a:r>
              <a:rPr lang="zh-CN" altLang="zh-CN" dirty="0"/>
              <a:t>【范例10-8】在Flask中，route()装饰器会把一个函数绑定到URL上。</a:t>
            </a:r>
            <a:endParaRPr lang="zh-CN" altLang="zh-CN" dirty="0"/>
          </a:p>
          <a:p>
            <a:pPr marL="0" indent="0">
              <a:buNone/>
            </a:pPr>
            <a:r>
              <a:rPr lang="zh-CN" altLang="zh-CN" dirty="0"/>
              <a:t>【范例10-9】Flask传递参数。具体代码如下：</a:t>
            </a:r>
            <a:endParaRPr lang="zh-CN" altLang="zh-CN" dirty="0"/>
          </a:p>
          <a:p>
            <a:r>
              <a:rPr lang="zh-CN" altLang="zh-CN" dirty="0"/>
              <a:t>2．构造URL</a:t>
            </a:r>
            <a:endParaRPr lang="zh-CN" altLang="zh-CN" dirty="0"/>
          </a:p>
          <a:p>
            <a:pPr marL="0" indent="0">
              <a:buNone/>
            </a:pPr>
            <a:r>
              <a:rPr lang="zh-CN" altLang="zh-CN" dirty="0"/>
              <a:t>【范例10-10】构造URL。</a:t>
            </a:r>
            <a:endParaRPr lang="zh-CN" altLang="zh-CN" dirty="0"/>
          </a:p>
          <a:p>
            <a:r>
              <a:rPr lang="zh-CN" altLang="zh-CN" dirty="0"/>
              <a:t>3．请求处理之request库</a:t>
            </a:r>
            <a:endParaRPr lang="zh-CN" altLang="zh-CN" dirty="0"/>
          </a:p>
          <a:p>
            <a:pPr marL="0" indent="0">
              <a:buNone/>
            </a:pPr>
            <a:r>
              <a:rPr lang="zh-CN" altLang="zh-CN" dirty="0"/>
              <a:t>【范例10-11】request库中的方法（详细的例子在下文均有涉猎）。</a:t>
            </a:r>
            <a:endParaRPr lang="zh-CN" altLang="zh-CN" dirty="0"/>
          </a:p>
          <a:p>
            <a:r>
              <a:rPr lang="zh-CN" altLang="zh-CN" dirty="0"/>
              <a:t>4．重定向、跳转与错误</a:t>
            </a:r>
            <a:endParaRPr lang="zh-CN" altLang="zh-CN" dirty="0"/>
          </a:p>
          <a:p>
            <a:pPr marL="0" indent="0">
              <a:buNone/>
            </a:pPr>
            <a:r>
              <a:rPr lang="zh-CN" altLang="zh-CN" dirty="0"/>
              <a:t>【范例10-12】重定向。</a:t>
            </a:r>
            <a:endParaRPr lang="zh-CN" altLang="zh-CN" dirty="0"/>
          </a:p>
          <a:p>
            <a:pPr marL="0" indent="0">
              <a:buNone/>
            </a:pPr>
            <a:r>
              <a:rPr lang="zh-CN" altLang="zh-CN" dirty="0"/>
              <a:t>【范例10-13】errorhandler()装饰器。</a:t>
            </a:r>
            <a:endParaRPr lang="zh-CN" altLang="zh-CN" dirty="0"/>
          </a:p>
          <a:p>
            <a:r>
              <a:rPr lang="zh-CN" altLang="zh-CN" dirty="0"/>
              <a:t>5．GET和POST请求传参</a:t>
            </a:r>
            <a:endParaRPr lang="zh-CN" altLang="zh-CN" dirty="0"/>
          </a:p>
          <a:p>
            <a:endParaRPr lang="zh-CN" alt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p:txBody>
          <a:bodyPr vert="horz" wrap="square" lIns="91440" tIns="45720" rIns="91440" bIns="45720" anchor="ctr"/>
          <a:p>
            <a:pPr eaLnBrk="1" hangingPunct="1"/>
            <a:r>
              <a:rPr lang="en-US" altLang="zh-CN" dirty="0">
                <a:sym typeface="宋体" panose="02010600030101010101" pitchFamily="2" charset="-122"/>
              </a:rPr>
              <a:t> </a:t>
            </a:r>
            <a:endParaRPr lang="en-US" altLang="zh-CN" dirty="0">
              <a:sym typeface="宋体" panose="02010600030101010101" pitchFamily="2" charset="-122"/>
            </a:endParaRPr>
          </a:p>
        </p:txBody>
      </p:sp>
      <p:sp>
        <p:nvSpPr>
          <p:cNvPr id="22531" name="Rectangle 3"/>
          <p:cNvSpPr>
            <a:spLocks noGrp="1"/>
          </p:cNvSpPr>
          <p:nvPr>
            <p:ph idx="1"/>
          </p:nvPr>
        </p:nvSpPr>
        <p:spPr>
          <a:xfrm>
            <a:off x="284480" y="1156970"/>
            <a:ext cx="8680450" cy="508063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lang="zh-CN" altLang="zh-CN" dirty="0">
                <a:sym typeface="+mn-ea"/>
              </a:rPr>
              <a:t>6．Cookie与Session在Flask中的使用</a:t>
            </a:r>
            <a:endParaRPr lang="zh-CN" altLang="zh-CN" dirty="0">
              <a:sym typeface="+mn-ea"/>
            </a:endParaRPr>
          </a:p>
          <a:p>
            <a:pPr marL="0" marR="0" lvl="0" indent="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None/>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【范例10-15】设置及删除Cookie。</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None/>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【范例10-16】Session的设置与操作。</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None/>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【范例10-17】密钥设置。</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7．模板中的判断条件与循环语句</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None/>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【范例10-18】第一个模板index.html。</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None/>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【范例10-19】模板的使用。</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None/>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【范例10-20】判断条件的使用。</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None/>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【范例10-21】循环语句的使用。</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8．文件上传</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None/>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【范例10-22】文件上传。</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p:txBody>
          <a:bodyPr vert="horz" wrap="square" lIns="91440" tIns="45720" rIns="91440" bIns="45720" anchor="ctr"/>
          <a:p>
            <a:pPr eaLnBrk="1" hangingPunct="1"/>
            <a:r>
              <a:rPr lang="zh-CN" altLang="zh-CN" dirty="0">
                <a:sym typeface="宋体" panose="02010600030101010101" pitchFamily="2" charset="-122"/>
              </a:rPr>
              <a:t>Django框架简介</a:t>
            </a:r>
            <a:endParaRPr lang="zh-CN" altLang="zh-CN" dirty="0">
              <a:sym typeface="宋体" panose="02010600030101010101" pitchFamily="2" charset="-122"/>
            </a:endParaRPr>
          </a:p>
        </p:txBody>
      </p:sp>
      <p:sp>
        <p:nvSpPr>
          <p:cNvPr id="23555" name="Rectangle 3"/>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altLang="zh-CN" sz="2000" b="0" i="0" u="none" strike="noStrike" kern="0" cap="none" spc="0" normalizeH="0" baseline="0" noProof="1">
                <a:ln>
                  <a:noFill/>
                </a:ln>
                <a:solidFill>
                  <a:srgbClr val="990033"/>
                </a:solidFill>
                <a:effectLst/>
                <a:uLnTx/>
                <a:uFillTx/>
                <a:latin typeface="+mn-lt"/>
                <a:ea typeface="+mn-ea"/>
                <a:cs typeface="+mn-cs"/>
              </a:rPr>
              <a:t>Django是一种开源的、大而全的Web网站框架，是采用Python语言编写的，采用了MVC模式。Django最初是被开发来管理劳伦斯出版集团下一些以新闻为主要内容的网站的。</a:t>
            </a:r>
            <a:endParaRPr kumimoji="0"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3366CC"/>
              </a:buClr>
              <a:buSzTx/>
              <a:buFont typeface="Wingdings" panose="05000000000000000000" pitchFamily="2" charset="2"/>
              <a:buChar char="l"/>
              <a:defRPr/>
            </a:pPr>
            <a:r>
              <a:rPr kumimoji="0" altLang="zh-CN" sz="2000" b="0" i="0" u="none" strike="noStrike" kern="0" cap="none" spc="0" normalizeH="0" baseline="0" noProof="1">
                <a:ln>
                  <a:noFill/>
                </a:ln>
                <a:solidFill>
                  <a:srgbClr val="990033"/>
                </a:solidFill>
                <a:effectLst/>
                <a:uLnTx/>
                <a:uFillTx/>
                <a:latin typeface="+mn-lt"/>
                <a:ea typeface="+mn-ea"/>
                <a:cs typeface="+mn-cs"/>
              </a:rPr>
              <a:t>Django相对于Flask而言是一个重量型的框架，它原生提供了众多的功能组件，让开发更简便、快速，不过，这也造成了Django开发没有Flask开发灵活。</a:t>
            </a:r>
            <a:endParaRPr kumimoji="0" altLang="zh-CN" sz="2000" b="0" i="0" u="none" strike="noStrike" kern="0" cap="none" spc="0" normalizeH="0" baseline="0" noProof="1">
              <a:ln>
                <a:noFill/>
              </a:ln>
              <a:solidFill>
                <a:srgbClr val="990033"/>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231775" y="1052513"/>
            <a:ext cx="8680450" cy="792162"/>
          </a:xfrm>
        </p:spPr>
        <p:txBody>
          <a:bodyPr vert="horz" wrap="square" lIns="91440" tIns="45720" rIns="91440" bIns="45720" anchor="ctr"/>
          <a:p>
            <a:pPr eaLnBrk="1" hangingPunct="1"/>
            <a:r>
              <a:rPr lang="zh-CN" altLang="zh-CN" dirty="0">
                <a:sym typeface="宋体" panose="02010600030101010101" pitchFamily="2" charset="-122"/>
              </a:rPr>
              <a:t>Django框架的安装</a:t>
            </a:r>
            <a:endParaRPr lang="zh-CN" altLang="zh-CN" dirty="0">
              <a:sym typeface="宋体" panose="02010600030101010101" pitchFamily="2" charset="-122"/>
            </a:endParaRPr>
          </a:p>
        </p:txBody>
      </p:sp>
      <p:sp>
        <p:nvSpPr>
          <p:cNvPr id="24579" name="Rectangle 3"/>
          <p:cNvSpPr>
            <a:spLocks noGrp="1"/>
          </p:cNvSpPr>
          <p:nvPr>
            <p:ph idx="1"/>
          </p:nvPr>
        </p:nvSpPr>
        <p:spPr>
          <a:xfrm>
            <a:off x="284163" y="1844675"/>
            <a:ext cx="8680450" cy="43926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【范例10-23】具体安装命令如下：</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en-US" altLang="zh-CN" sz="2000" b="0" i="0" u="none" strike="noStrike" kern="0" cap="none" spc="0" normalizeH="0" baseline="0" noProof="1">
                <a:ln>
                  <a:noFill/>
                </a:ln>
                <a:solidFill>
                  <a:srgbClr val="990033"/>
                </a:solidFill>
                <a:effectLst/>
                <a:uLnTx/>
                <a:uFillTx/>
                <a:latin typeface="+mn-lt"/>
                <a:ea typeface="+mn-ea"/>
                <a:cs typeface="+mn-cs"/>
              </a:rPr>
              <a:t>pip install Django==</a:t>
            </a:r>
            <a:r>
              <a:rPr kumimoji="0" lang="zh-CN" altLang="en-US" sz="2000" b="0" i="0" u="none" strike="noStrike" kern="0" cap="none" spc="0" normalizeH="0" baseline="0" noProof="1">
                <a:ln>
                  <a:noFill/>
                </a:ln>
                <a:solidFill>
                  <a:srgbClr val="990033"/>
                </a:solidFill>
                <a:effectLst/>
                <a:uLnTx/>
                <a:uFillTx/>
                <a:latin typeface="+mn-lt"/>
                <a:ea typeface="+mn-ea"/>
                <a:cs typeface="+mn-cs"/>
              </a:rPr>
              <a:t>版本号</a:t>
            </a:r>
            <a:endParaRPr kumimoji="0" lang="zh-CN" altLang="en-US"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en-US" altLang="zh-CN" sz="2000" b="0" i="0" u="none" strike="noStrike" kern="0" cap="none" spc="0" normalizeH="0" baseline="0" noProof="1">
                <a:ln>
                  <a:noFill/>
                </a:ln>
                <a:solidFill>
                  <a:srgbClr val="990033"/>
                </a:solidFill>
                <a:effectLst/>
                <a:uLnTx/>
                <a:uFillTx/>
                <a:latin typeface="+mn-lt"/>
                <a:ea typeface="+mn-ea"/>
                <a:cs typeface="+mn-cs"/>
              </a:rPr>
              <a:t>Django1.8.x</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zh-CN" altLang="zh-CN" sz="2000" b="0" i="0" u="none" strike="noStrike" kern="0" cap="none" spc="0" normalizeH="0" baseline="0" noProof="1">
                <a:ln>
                  <a:noFill/>
                </a:ln>
                <a:solidFill>
                  <a:srgbClr val="990033"/>
                </a:solidFill>
                <a:effectLst/>
                <a:uLnTx/>
                <a:uFillTx/>
                <a:latin typeface="+mn-lt"/>
                <a:ea typeface="+mn-ea"/>
                <a:cs typeface="+mn-cs"/>
              </a:rPr>
              <a:t>然后检验是否安装成功【范例10-24】具体代码如下：</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r>
              <a:rPr kumimoji="0" lang="en-US" altLang="zh-CN" sz="2000" b="0" i="0" u="none" strike="noStrike" kern="0" cap="none" spc="0" normalizeH="0" baseline="0" noProof="1">
                <a:ln>
                  <a:noFill/>
                </a:ln>
                <a:solidFill>
                  <a:srgbClr val="990033"/>
                </a:solidFill>
                <a:effectLst/>
                <a:uLnTx/>
                <a:uFillTx/>
                <a:latin typeface="+mn-lt"/>
                <a:ea typeface="+mn-ea"/>
                <a:cs typeface="+mn-cs"/>
              </a:rPr>
              <a:t>import Django</a:t>
            </a: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366CC"/>
              </a:buClr>
              <a:buSzTx/>
              <a:buFont typeface="Wingdings" panose="05000000000000000000" pitchFamily="2" charset="2"/>
              <a:buChar char="l"/>
              <a:defRPr/>
            </a:pPr>
            <a:endParaRPr kumimoji="0" lang="zh-CN" altLang="zh-CN" sz="2000" b="0" i="0" u="none" strike="noStrike" kern="0" cap="none" spc="0" normalizeH="0" baseline="0" noProof="1">
              <a:ln>
                <a:noFill/>
              </a:ln>
              <a:solidFill>
                <a:srgbClr val="990033"/>
              </a:solidFill>
              <a:effectLst/>
              <a:uLnTx/>
              <a:uFillTx/>
              <a:latin typeface="+mn-lt"/>
              <a:ea typeface="+mn-ea"/>
              <a:cs typeface="+mn-cs"/>
            </a:endParaRPr>
          </a:p>
        </p:txBody>
      </p:sp>
    </p:spTree>
  </p:cSld>
  <p:clrMapOvr>
    <a:masterClrMapping/>
  </p:clrMapOvr>
</p:sld>
</file>

<file path=ppt/tags/tag1.xml><?xml version="1.0" encoding="utf-8"?>
<p:tagLst xmlns:p="http://schemas.openxmlformats.org/presentationml/2006/main">
  <p:tag name="KSO_WM_UNIT_TABLE_BEAUTIFY" val="smartTable{ba805ab8-61fb-472f-815b-80ac734ceb42}"/>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1948</Words>
  <Application>WPS 演示</Application>
  <PresentationFormat>全屏显示(4:3)</PresentationFormat>
  <Paragraphs>136</Paragraphs>
  <Slides>12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宋体</vt:lpstr>
      <vt:lpstr>Wingdings</vt:lpstr>
      <vt:lpstr>黑体</vt:lpstr>
      <vt:lpstr>Calibri</vt:lpstr>
      <vt:lpstr>微软雅黑</vt:lpstr>
      <vt:lpstr>Arial Unicode MS</vt:lpstr>
      <vt:lpstr>默认设计模板</vt:lpstr>
      <vt:lpstr>PowerPoint 演示文稿</vt:lpstr>
      <vt:lpstr>本课时学习重点</vt:lpstr>
      <vt:lpstr>Flask框架简介</vt:lpstr>
      <vt:lpstr>Flask框架的安装</vt:lpstr>
      <vt:lpstr>Flask框架的第一个程序</vt:lpstr>
      <vt:lpstr>Flask框架的应用</vt:lpstr>
      <vt:lpstr> </vt:lpstr>
      <vt:lpstr>Django框架简介</vt:lpstr>
      <vt:lpstr>Django框架的安装</vt:lpstr>
      <vt:lpstr>使用Django框架创建Hello World项目</vt:lpstr>
      <vt:lpstr>Django框架的应用</vt:lpstr>
      <vt:lpstr>本节知识回顾</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dc:title>
  <dc:creator>qiaon</dc:creator>
  <cp:lastModifiedBy>123</cp:lastModifiedBy>
  <cp:revision>74</cp:revision>
  <dcterms:created xsi:type="dcterms:W3CDTF">2013-09-22T08:17:00Z</dcterms:created>
  <dcterms:modified xsi:type="dcterms:W3CDTF">2019-12-08T07:39:23Z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