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72" r:id="rId3"/>
    <p:sldId id="27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69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  <a:srgbClr val="CC6600"/>
    <a:srgbClr val="0000FF"/>
    <a:srgbClr val="993300"/>
    <a:srgbClr val="990033"/>
    <a:srgbClr val="33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1"/>
    <p:restoredTop sz="94660"/>
  </p:normalViewPr>
  <p:slideViewPr>
    <p:cSldViewPr showGuides="1">
      <p:cViewPr varScale="1">
        <p:scale>
          <a:sx n="113" d="100"/>
          <a:sy n="113" d="100"/>
        </p:scale>
        <p:origin x="1560" y="114"/>
      </p:cViewPr>
      <p:guideLst>
        <p:guide orient="horz" pos="2118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聚慕课教育研发中心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fld id="{DF955841-EBB7-404B-B54B-ACE36C76EFD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1F520A-2DEC-4E6F-82AC-0CB9539694A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1052736"/>
            <a:ext cx="8680450" cy="769114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4163" y="1821850"/>
            <a:ext cx="8680450" cy="43926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1465" y="1052734"/>
            <a:ext cx="2170113" cy="515412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528" y="1052735"/>
            <a:ext cx="6357937" cy="515412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1052736"/>
            <a:ext cx="8680450" cy="79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844700"/>
            <a:ext cx="8680450" cy="43926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97363" y="6356350"/>
            <a:ext cx="4679950" cy="476250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课件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80450" cy="755451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844700"/>
            <a:ext cx="426402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9357" y="1844700"/>
            <a:ext cx="4392613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92" y="1025574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4626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8602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4626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8602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680450" cy="86518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75408"/>
            <a:ext cx="3008313" cy="5263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3888" y="1075408"/>
            <a:ext cx="5111750" cy="5106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601788"/>
            <a:ext cx="3008313" cy="45799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60400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84163" y="798513"/>
            <a:ext cx="8680450" cy="865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84163" y="1700213"/>
            <a:ext cx="8680450" cy="43926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 sz="2000">
          <a:solidFill>
            <a:srgbClr val="990033"/>
          </a:solidFill>
          <a:latin typeface="+mn-lt"/>
          <a:ea typeface="+mn-ea"/>
          <a:cs typeface="+mn-cs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 sz="2000">
          <a:solidFill>
            <a:srgbClr val="993300"/>
          </a:solidFill>
          <a:latin typeface="+mn-lt"/>
          <a:ea typeface="+mn-ea"/>
          <a:cs typeface="+mn-cs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3pPr>
      <a:lvl4pPr marL="1371600" indent="-13716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4pPr>
      <a:lvl5pPr marL="18288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5pPr>
      <a:lvl6pPr marL="22860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6pPr>
      <a:lvl7pPr marL="27432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7pPr>
      <a:lvl8pPr marL="32004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8pPr>
      <a:lvl9pPr marL="36576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折角形 41"/>
          <p:cNvSpPr/>
          <p:nvPr/>
        </p:nvSpPr>
        <p:spPr>
          <a:xfrm>
            <a:off x="0" y="0"/>
            <a:ext cx="9144000" cy="6858000"/>
          </a:xfrm>
          <a:prstGeom prst="foldedCorner">
            <a:avLst>
              <a:gd name="adj" fmla="val 25370"/>
            </a:avLst>
          </a:prstGeom>
          <a:solidFill>
            <a:srgbClr val="AE0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 rot="20700000">
            <a:off x="-774700" y="2347913"/>
            <a:ext cx="10594975" cy="14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 rot="20700000">
            <a:off x="906463" y="-136525"/>
            <a:ext cx="166688" cy="341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 rot="-902661">
            <a:off x="2398713" y="1184275"/>
            <a:ext cx="5999162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 rot="-900000">
            <a:off x="3217863" y="2274888"/>
            <a:ext cx="4527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基于PyQt 5技术的GUI编程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06775" y="6122988"/>
            <a:ext cx="25193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电子工业出版社</a:t>
            </a: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 rot="20700000">
            <a:off x="1200150" y="3376613"/>
            <a:ext cx="82550" cy="372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39" grpId="0"/>
      <p:bldP spid="53" grpId="0"/>
      <p:bldP spid="54" grpId="0"/>
      <p:bldP spid="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ym typeface="宋体" panose="02010600030101010101" pitchFamily="2" charset="-122"/>
              </a:rPr>
              <a:t> </a:t>
            </a:r>
            <a:endParaRPr lang="en-US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3" name="图片 14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5410" y="2092325"/>
            <a:ext cx="3221355" cy="153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9673" y="4215765"/>
            <a:ext cx="3592195" cy="1261110"/>
          </a:xfrm>
          <a:prstGeom prst="rect">
            <a:avLst/>
          </a:prstGeom>
          <a:noFill/>
          <a:ln w="6350" cmpd="sng">
            <a:solidFill>
              <a:srgbClr val="80808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.ui文件的查看及与.py文件的转换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1．.ui文件的查看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2．将.ui文件转换为.py文件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如果转换成功，则结果如图所示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1" name="图片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" b="12852"/>
          <a:stretch>
            <a:fillRect/>
          </a:stretch>
        </p:blipFill>
        <p:spPr>
          <a:xfrm>
            <a:off x="652780" y="3074035"/>
            <a:ext cx="4193540" cy="421640"/>
          </a:xfrm>
          <a:prstGeom prst="rect">
            <a:avLst/>
          </a:prstGeom>
          <a:noFill/>
          <a:ln w="6350" cmpd="sng">
            <a:solidFill>
              <a:srgbClr val="80808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Qt中的3个基类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1．QMainWindow类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2．QWidget类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3．QDialog类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Qt中的主要控件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1．QLabel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2．QLineEdit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3．QAbstractButton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4．QPainter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5．QPen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6．QBrush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7．QPixmap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8．QCalendar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绝对位置布局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组件不放在布局管理器中，而通过函数setGeometry(x,y,width,height)来设定组件相对其父窗口的位置。其中，x,y是组件左上角的坐标，width,height是组件的宽和高。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在绝对位置布局中，resize()函数可以调整组件尺寸，setGeometry()函数可以调整组件位置和尺寸，甚至重载sizeHint()函数也可以设定组件尺寸。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采用绝对位置布局方式，组件的位置和尺寸固定，并不会随着父窗口位置和尺寸的改变而发生改变。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【范例12-4】绝对位置布局的实现。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布局类简介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常用的布局类如下：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水平布局管理器（QHBoxLayout）可以把添加的控件以水平的顺序依次排开。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垂直布局管理器（QVBoxLayout）可以把添加的控件以垂直的顺序依次排开。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网格布局管理器（QGridLayout）可以以网格的形式把添加的控件以一定矩阵排列。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窗体布局管理器（QFormLayout）可以以两列的形式排列所添加的控件。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使用布局管理器的优点是，组件的布局根据用户设置和系统自行布局确定位置和尺寸，布局方式灵活，且组件的尺寸可以根据情况发生恰当的改变，布局美观。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布局类进阶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1．水平（垂直）布局管理器［QHBoxLayout（QVBoxLayout）］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【范例12-5】实现水平布局。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2．网格布局管理器（QGridLayout）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【范例12-6】实现网格布局。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本节知识回顾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anchor="t"/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r>
              <a:rPr lang="zh-CN" altLang="en-US" dirty="0"/>
              <a:t>强化与巩固课堂学习内容</a:t>
            </a:r>
            <a:endParaRPr lang="zh-CN" altLang="en-US" dirty="0"/>
          </a:p>
          <a:p>
            <a:pPr algn="ctr" eaLnBrk="1" hangingPunct="1">
              <a:buNone/>
            </a:pPr>
            <a:endParaRPr lang="zh-CN" altLang="en-US" dirty="0"/>
          </a:p>
          <a:p>
            <a:pPr algn="ctr" eaLnBrk="1" hangingPunct="1">
              <a:buNone/>
            </a:pPr>
            <a:r>
              <a:rPr lang="zh-CN" altLang="en-US" dirty="0"/>
              <a:t>本节讲解到此结束，谢谢大家！</a:t>
            </a:r>
            <a:endParaRPr lang="zh-CN" altLang="en-US" dirty="0"/>
          </a:p>
          <a:p>
            <a:pPr algn="ctr" eaLnBrk="1" hangingPunct="1">
              <a:buNone/>
            </a:pPr>
            <a:endParaRPr lang="zh-CN" altLang="en-US" dirty="0"/>
          </a:p>
          <a:p>
            <a:pPr algn="ctr" eaLnBrk="1" hangingPunct="1"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284163" y="1052513"/>
            <a:ext cx="868045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本课时学习重点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284163" y="1814513"/>
            <a:ext cx="8680450" cy="43910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GUI概述。</a:t>
            </a:r>
            <a:endParaRPr lang="zh-CN" altLang="zh-CN" dirty="0"/>
          </a:p>
          <a:p>
            <a:pPr eaLnBrk="1" hangingPunct="1"/>
            <a:r>
              <a:rPr lang="zh-CN" altLang="zh-CN" dirty="0"/>
              <a:t>PyQt简介及安装。</a:t>
            </a:r>
            <a:endParaRPr lang="zh-CN" altLang="zh-CN" dirty="0"/>
          </a:p>
          <a:p>
            <a:pPr eaLnBrk="1" hangingPunct="1"/>
            <a:r>
              <a:rPr lang="zh-CN" altLang="zh-CN" dirty="0"/>
              <a:t>Qt Designer入门。</a:t>
            </a:r>
            <a:endParaRPr lang="zh-CN" altLang="zh-CN" dirty="0"/>
          </a:p>
          <a:p>
            <a:pPr eaLnBrk="1" hangingPunct="1"/>
            <a:r>
              <a:rPr lang="zh-CN" altLang="zh-CN" dirty="0"/>
              <a:t>PyQt 5基本窗口空间的使用方法。</a:t>
            </a:r>
            <a:endParaRPr lang="zh-CN" altLang="zh-CN" dirty="0"/>
          </a:p>
          <a:p>
            <a:pPr eaLnBrk="1" hangingPunct="1"/>
            <a:r>
              <a:rPr lang="zh-CN" altLang="zh-CN" dirty="0"/>
              <a:t>GUI的布局管理。</a:t>
            </a:r>
            <a:endParaRPr lang="zh-CN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altLang="zh-CN" dirty="0"/>
              <a:t>GUI是什么</a:t>
            </a:r>
            <a:endParaRPr altLang="zh-CN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用户界面（GUI）是一种人与计算机通信的界面显示格式，允许用户使用鼠标等输入设备操纵屏幕上的图标或菜单选项，以选择命令、调用文件、启动程序或执行其他一些日常任务。与通过键盘输入文本或字符命令来完成例行任务的字符界面相比，图形用户界面有许多优点。图形用户界面由窗口、下拉菜单、对话框及其相应的控制机制构成，在各种新式应用程序中都是标准化的，即相同的操作总是以同样的方式来完成的。在图形用户界面中，用户看到和操作的都是图形对象，应用的是计算机图形学的技术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GUI工具集</a:t>
            </a:r>
            <a:endParaRPr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由于Python的流行，许多应用程序都是由Python结合那些优秀的GUI工具集编写的。下面介绍在Python中经常使用的GUI工具集。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1．Tkinter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2．wxPython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3．PyGTK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4．PyQt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5．PySide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50825" y="1162050"/>
            <a:ext cx="8680450" cy="86518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PyQt简介</a:t>
            </a:r>
            <a:endParaRPr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89138"/>
            <a:ext cx="8680450" cy="4176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Qt是在1991年由Qt Company开发的跨平台C++图形用户界面应用程序开发框架。它既可以开发GUI程序，也可以开发非GUI程序，如控制台工具和服务器。PyQt是Python编程语言和Qt库的成功融合。Qt库是目前最强大的库之一。PyQt是由Phil Thompson开发的。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PyQt安装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anchor="t"/>
          <a:p>
            <a:r>
              <a:rPr lang="zh-CN" altLang="zh-CN" dirty="0"/>
              <a:t>对于PyQt 5的安装，有两种实现方式，这里仅介绍较为方便操作的一种——使用pip install安装。</a:t>
            </a:r>
            <a:endParaRPr lang="zh-CN" altLang="zh-CN" dirty="0"/>
          </a:p>
          <a:p>
            <a:r>
              <a:rPr lang="zh-CN" altLang="zh-CN" dirty="0"/>
              <a:t>（1）登录Python官网，选中Windows x86-64 executable installer，将其下载</a:t>
            </a:r>
            <a:endParaRPr lang="zh-CN" altLang="zh-CN" dirty="0"/>
          </a:p>
          <a:p>
            <a:r>
              <a:rPr lang="zh-CN" altLang="zh-CN" dirty="0"/>
              <a:t>（2）安装完成后，进入Python 3.6安装目录下的Scripts文件夹，在空白处按“Shift”键的同时单击鼠标右键，在弹出的快捷菜单中选择“在此处打开命令窗口”命令</a:t>
            </a:r>
            <a:endParaRPr lang="zh-CN" altLang="zh-CN" dirty="0"/>
          </a:p>
          <a:p>
            <a:r>
              <a:rPr lang="zh-CN" altLang="zh-CN" dirty="0"/>
              <a:t>（3）下面就可以使用命令pip3 install PyQt5安装PyQt 5了。</a:t>
            </a:r>
            <a:endParaRPr lang="zh-CN" altLang="zh-CN" dirty="0"/>
          </a:p>
          <a:p>
            <a:r>
              <a:rPr lang="zh-CN" altLang="zh-CN" dirty="0"/>
              <a:t>（4）可用以下代码进行检验。</a:t>
            </a:r>
            <a:endParaRPr lang="zh-CN" altLang="zh-CN" dirty="0"/>
          </a:p>
          <a:p>
            <a:r>
              <a:rPr lang="zh-CN" altLang="zh-CN" dirty="0"/>
              <a:t>（5）如果成功弹出窗口，则代表安装成功。</a:t>
            </a:r>
            <a:endParaRPr lang="zh-CN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Qt Designer简介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Qt Designer，即Qt设计师，是一个强大的、灵活的可视化GUI设计工具，是Python设计中一个非常实用的工具，使得人们编写Qt界面不仅可以使用纯代码，还可以在可视化的基础上进行设置。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Qt Designer的优点：使用简单，可通过拖曳组件等完成界面设计，随时查看结果图；易于转换为Python文件。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Qt Designer安装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在安装PyQt 5后，系统会默认安装Qt Designer。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255" y="2307590"/>
            <a:ext cx="4298315" cy="2454910"/>
          </a:xfrm>
          <a:prstGeom prst="rect">
            <a:avLst/>
          </a:prstGeom>
          <a:noFill/>
          <a:ln w="6350" cmpd="sng">
            <a:solidFill>
              <a:srgbClr val="808080"/>
            </a:solidFill>
            <a:miter lim="800000"/>
            <a:headEnd/>
            <a:tailEnd/>
          </a:ln>
          <a:effectLst/>
        </p:spPr>
      </p:pic>
      <p:pic>
        <p:nvPicPr>
          <p:cNvPr id="178" name="图片 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3115" y="3223260"/>
            <a:ext cx="4180840" cy="2365375"/>
          </a:xfrm>
          <a:prstGeom prst="rect">
            <a:avLst/>
          </a:prstGeom>
          <a:noFill/>
          <a:ln w="6350" cmpd="sng">
            <a:solidFill>
              <a:srgbClr val="80808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31775" y="1052513"/>
            <a:ext cx="8680450" cy="792162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窗口的基本介绍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窗口中的Widget Box区域如图12-6所示。该区域提供了很多控件，每个控件都有自己的名称，可提供不同的功能。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7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0885" y="2657475"/>
            <a:ext cx="1409700" cy="3388360"/>
          </a:xfrm>
          <a:prstGeom prst="rect">
            <a:avLst/>
          </a:prstGeom>
          <a:noFill/>
          <a:ln w="6350" cmpd="sng">
            <a:solidFill>
              <a:srgbClr val="808080"/>
            </a:solidFill>
            <a:miter lim="800000"/>
            <a:headEnd/>
            <a:tailEnd/>
          </a:ln>
          <a:effectLst/>
        </p:spPr>
      </p:pic>
      <p:pic>
        <p:nvPicPr>
          <p:cNvPr id="176" name="图片 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8060" y="2891790"/>
            <a:ext cx="2404110" cy="275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图片 1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587" b="6392"/>
          <a:stretch>
            <a:fillRect/>
          </a:stretch>
        </p:blipFill>
        <p:spPr>
          <a:xfrm>
            <a:off x="5327015" y="2343785"/>
            <a:ext cx="2860675" cy="927735"/>
          </a:xfrm>
          <a:prstGeom prst="rect">
            <a:avLst/>
          </a:prstGeom>
          <a:noFill/>
          <a:ln w="3175" cmpd="sng">
            <a:solidFill>
              <a:srgbClr val="A6A6A6"/>
            </a:solidFill>
            <a:miter lim="800000"/>
            <a:headEnd/>
            <a:tailEnd/>
          </a:ln>
          <a:effectLst/>
        </p:spPr>
      </p:pic>
      <p:pic>
        <p:nvPicPr>
          <p:cNvPr id="174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070" y="3348990"/>
            <a:ext cx="2743200" cy="281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1942</Words>
  <Application>WPS 演示</Application>
  <PresentationFormat>全屏显示(4:3)</PresentationFormat>
  <Paragraphs>115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Times New Roman</vt:lpstr>
      <vt:lpstr>方正书宋简体</vt:lpstr>
      <vt:lpstr>方正楷体简体</vt:lpstr>
      <vt:lpstr>Courier New</vt:lpstr>
      <vt:lpstr>默认设计模板</vt:lpstr>
      <vt:lpstr>PowerPoint 演示文稿</vt:lpstr>
      <vt:lpstr>本课时学习重点</vt:lpstr>
      <vt:lpstr>认识进程</vt:lpstr>
      <vt:lpstr>通过Process类创建进程</vt:lpstr>
      <vt:lpstr>通过继承Process类创建进程</vt:lpstr>
      <vt:lpstr>认识线程</vt:lpstr>
      <vt:lpstr>thread模块</vt:lpstr>
      <vt:lpstr>threading模块</vt:lpstr>
      <vt:lpstr>线程同步</vt:lpstr>
      <vt:lpstr>Qt Designer简介</vt:lpstr>
      <vt:lpstr>Qt Designer简介</vt:lpstr>
      <vt:lpstr>Qt Designer简介</vt:lpstr>
      <vt:lpstr>Qt中的3个基类</vt:lpstr>
      <vt:lpstr>Qt中的3个基类</vt:lpstr>
      <vt:lpstr>Qt中的3个基类</vt:lpstr>
      <vt:lpstr>Qt中的3个基类</vt:lpstr>
      <vt:lpstr>本节知识回顾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</dc:title>
  <dc:creator>qiaon</dc:creator>
  <cp:lastModifiedBy>123</cp:lastModifiedBy>
  <cp:revision>74</cp:revision>
  <dcterms:created xsi:type="dcterms:W3CDTF">2013-09-22T08:17:00Z</dcterms:created>
  <dcterms:modified xsi:type="dcterms:W3CDTF">2019-12-02T05:35:33Z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