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27"/>
  </p:handoutMasterIdLst>
  <p:sldIdLst>
    <p:sldId id="272" r:id="rId4"/>
    <p:sldId id="270" r:id="rId6"/>
    <p:sldId id="259" r:id="rId7"/>
    <p:sldId id="261" r:id="rId8"/>
    <p:sldId id="262" r:id="rId9"/>
    <p:sldId id="263" r:id="rId10"/>
    <p:sldId id="264" r:id="rId11"/>
    <p:sldId id="265" r:id="rId12"/>
    <p:sldId id="266" r:id="rId13"/>
    <p:sldId id="267" r:id="rId14"/>
    <p:sldId id="268" r:id="rId15"/>
    <p:sldId id="273" r:id="rId16"/>
    <p:sldId id="274" r:id="rId17"/>
    <p:sldId id="275" r:id="rId18"/>
    <p:sldId id="287" r:id="rId19"/>
    <p:sldId id="288" r:id="rId20"/>
    <p:sldId id="289" r:id="rId21"/>
    <p:sldId id="290" r:id="rId22"/>
    <p:sldId id="291" r:id="rId23"/>
    <p:sldId id="292" r:id="rId24"/>
    <p:sldId id="293" r:id="rId25"/>
    <p:sldId id="269" r:id="rId26"/>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CC0000"/>
    <a:srgbClr val="FF3300"/>
    <a:srgbClr val="CC6600"/>
    <a:srgbClr val="0000FF"/>
    <a:srgbClr val="993300"/>
    <a:srgbClr val="990033"/>
    <a:srgbClr val="3366CC"/>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11"/>
    <p:restoredTop sz="94660"/>
  </p:normalViewPr>
  <p:slideViewPr>
    <p:cSldViewPr showGuides="1">
      <p:cViewPr varScale="1">
        <p:scale>
          <a:sx n="113" d="100"/>
          <a:sy n="113" d="100"/>
        </p:scale>
        <p:origin x="1560" y="114"/>
      </p:cViewPr>
      <p:guideLst>
        <p:guide orient="horz" pos="2160"/>
        <p:guide pos="291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ctr"/>
          <a:lstStyle>
            <a:lvl1pPr algn="ctr" eaLnBrk="1" hangingPunct="1">
              <a:defRPr sz="1200"/>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聚慕课教育研发中心</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ctr"/>
          <a:lstStyle>
            <a:lvl1pPr algn="ctr" eaLnBrk="1" hangingPunct="1">
              <a:defRPr sz="1200"/>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学习、授课与教学</a:t>
            </a: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专用</a:t>
            </a: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PPT</a:t>
            </a:r>
            <a:fld id="{DF955841-EBB7-404B-B54B-ACE36C76EFD8}"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316"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051F520A-2DEC-4E6F-82AC-0CB9539694AE}"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p:nvPr>
        </p:nvSpPr>
        <p:spPr>
          <a:ln/>
        </p:spPr>
        <p:txBody>
          <a:bodyPr wrap="square" lIns="91440" tIns="45720" rIns="91440" bIns="45720" anchor="t"/>
          <a:p>
            <a:pPr lvl="0">
              <a:spcBef>
                <a:spcPct val="0"/>
              </a:spcBef>
            </a:pPr>
            <a:endParaRPr lang="zh-CN" altLang="en-US" dirty="0"/>
          </a:p>
        </p:txBody>
      </p:sp>
      <p:sp>
        <p:nvSpPr>
          <p:cNvPr id="1638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Rectangle 5"/>
          <p:cNvSpPr>
            <a:spLocks noGrp="1" noChangeArrowheads="1"/>
          </p:cNvSpPr>
          <p:nvPr>
            <p:ph type="ftr" sz="quarter" idx="3"/>
          </p:nvPr>
        </p:nvSpPr>
        <p:spPr>
          <a:xfrm>
            <a:off x="4572000" y="6237288"/>
            <a:ext cx="4572000" cy="595313"/>
          </a:xfrm>
          <a:prstGeom prst="rect">
            <a:avLst/>
          </a:prstGeom>
        </p:spPr>
        <p:txBody>
          <a:bodyPr anchor="ctr"/>
          <a:lstStyle>
            <a:lvl1pPr algn="ctr" eaLnBrk="1" hangingPunct="1">
              <a:defRPr sz="18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学习、授课与教学</a:t>
            </a: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专用</a:t>
            </a: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PPT</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84163" y="1052736"/>
            <a:ext cx="8680450" cy="769114"/>
          </a:xfr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284163" y="1821850"/>
            <a:ext cx="8680450" cy="4392612"/>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Rectangle 5"/>
          <p:cNvSpPr>
            <a:spLocks noGrp="1" noChangeArrowheads="1"/>
          </p:cNvSpPr>
          <p:nvPr>
            <p:ph type="ftr" sz="quarter" idx="3"/>
          </p:nvPr>
        </p:nvSpPr>
        <p:spPr>
          <a:xfrm>
            <a:off x="4572000" y="6237288"/>
            <a:ext cx="4572000" cy="595313"/>
          </a:xfrm>
          <a:prstGeom prst="rect">
            <a:avLst/>
          </a:prstGeom>
        </p:spPr>
        <p:txBody>
          <a:bodyPr anchor="ctr"/>
          <a:lstStyle>
            <a:lvl1pPr algn="ctr" eaLnBrk="1" hangingPunct="1">
              <a:defRPr sz="18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学习、授课与教学</a:t>
            </a: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专用</a:t>
            </a: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PPT</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1465" y="1052734"/>
            <a:ext cx="2170113" cy="515412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323528" y="1052735"/>
            <a:ext cx="6357937" cy="5154123"/>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Rectangle 5"/>
          <p:cNvSpPr>
            <a:spLocks noGrp="1" noChangeArrowheads="1"/>
          </p:cNvSpPr>
          <p:nvPr>
            <p:ph type="ftr" sz="quarter" idx="3"/>
          </p:nvPr>
        </p:nvSpPr>
        <p:spPr>
          <a:xfrm>
            <a:off x="4572000" y="6237288"/>
            <a:ext cx="4572000" cy="595313"/>
          </a:xfrm>
          <a:prstGeom prst="rect">
            <a:avLst/>
          </a:prstGeom>
        </p:spPr>
        <p:txBody>
          <a:bodyPr anchor="ctr"/>
          <a:lstStyle>
            <a:lvl1pPr algn="ctr" eaLnBrk="1" hangingPunct="1">
              <a:defRPr sz="18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学习、授课与教学</a:t>
            </a: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专用</a:t>
            </a: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PPT</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Rectangle 5"/>
          <p:cNvSpPr>
            <a:spLocks noGrp="1" noChangeArrowheads="1"/>
          </p:cNvSpPr>
          <p:nvPr>
            <p:ph type="ftr" sz="quarter" idx="3"/>
          </p:nvPr>
        </p:nvSpPr>
        <p:spPr>
          <a:xfrm>
            <a:off x="4572000" y="6237288"/>
            <a:ext cx="4572000" cy="595313"/>
          </a:xfrm>
          <a:prstGeom prst="rect">
            <a:avLst/>
          </a:prstGeom>
        </p:spPr>
        <p:txBody>
          <a:bodyPr anchor="ctr"/>
          <a:lstStyle>
            <a:lvl1pPr algn="ctr" eaLnBrk="1" hangingPunct="1">
              <a:defRPr sz="18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学习、授课与教学</a:t>
            </a: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专用</a:t>
            </a: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PPT</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84163" y="1052736"/>
            <a:ext cx="8680450" cy="792088"/>
          </a:xfr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284163" y="1844700"/>
            <a:ext cx="8680450" cy="4392612"/>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Rectangle 5"/>
          <p:cNvSpPr>
            <a:spLocks noGrp="1" noChangeArrowheads="1"/>
          </p:cNvSpPr>
          <p:nvPr>
            <p:ph type="ftr" sz="quarter" idx="3"/>
          </p:nvPr>
        </p:nvSpPr>
        <p:spPr>
          <a:xfrm>
            <a:off x="4297363" y="6356350"/>
            <a:ext cx="4679950" cy="476250"/>
          </a:xfrm>
          <a:prstGeom prst="rect">
            <a:avLst/>
          </a:prstGeom>
        </p:spPr>
        <p:txBody>
          <a:bodyPr anchor="ctr"/>
          <a:lstStyle>
            <a:lvl1pPr algn="ctr" eaLnBrk="1" hangingPunct="1">
              <a:defRPr>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学习、授课与教学</a:t>
            </a: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PPT</a:t>
            </a: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课件</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Rectangle 5"/>
          <p:cNvSpPr>
            <a:spLocks noGrp="1" noChangeArrowheads="1"/>
          </p:cNvSpPr>
          <p:nvPr>
            <p:ph type="ftr" sz="quarter" idx="3"/>
          </p:nvPr>
        </p:nvSpPr>
        <p:spPr>
          <a:xfrm>
            <a:off x="4572000" y="6237288"/>
            <a:ext cx="4572000" cy="595313"/>
          </a:xfrm>
          <a:prstGeom prst="rect">
            <a:avLst/>
          </a:prstGeom>
        </p:spPr>
        <p:txBody>
          <a:bodyPr anchor="ctr"/>
          <a:lstStyle>
            <a:lvl1pPr algn="ctr" eaLnBrk="1" hangingPunct="1">
              <a:defRPr sz="18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学习、授课与教学</a:t>
            </a: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专用</a:t>
            </a: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PPT</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51520" y="1052736"/>
            <a:ext cx="8680450" cy="755451"/>
          </a:xfr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251520" y="1844700"/>
            <a:ext cx="4264025"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539357" y="1844700"/>
            <a:ext cx="4392613"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Rectangle 5"/>
          <p:cNvSpPr>
            <a:spLocks noGrp="1" noChangeArrowheads="1"/>
          </p:cNvSpPr>
          <p:nvPr>
            <p:ph type="ftr" sz="quarter" idx="3"/>
          </p:nvPr>
        </p:nvSpPr>
        <p:spPr>
          <a:xfrm>
            <a:off x="4572000" y="6237288"/>
            <a:ext cx="4572000" cy="595313"/>
          </a:xfrm>
          <a:prstGeom prst="rect">
            <a:avLst/>
          </a:prstGeom>
        </p:spPr>
        <p:txBody>
          <a:bodyPr anchor="ctr"/>
          <a:lstStyle>
            <a:lvl1pPr algn="ctr" eaLnBrk="1" hangingPunct="1">
              <a:defRPr sz="18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学习、授课与教学</a:t>
            </a: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专用</a:t>
            </a: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PPT</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492" y="1025574"/>
            <a:ext cx="8229600" cy="639762"/>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646262"/>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286024"/>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646262"/>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286024"/>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Rectangle 5"/>
          <p:cNvSpPr>
            <a:spLocks noGrp="1" noChangeArrowheads="1"/>
          </p:cNvSpPr>
          <p:nvPr>
            <p:ph type="ftr" sz="quarter" idx="13"/>
          </p:nvPr>
        </p:nvSpPr>
        <p:spPr>
          <a:xfrm>
            <a:off x="4572000" y="6237288"/>
            <a:ext cx="4572000" cy="595313"/>
          </a:xfrm>
          <a:prstGeom prst="rect">
            <a:avLst/>
          </a:prstGeom>
        </p:spPr>
        <p:txBody>
          <a:bodyPr anchor="ctr"/>
          <a:lstStyle>
            <a:lvl1pPr algn="ctr" eaLnBrk="1" hangingPunct="1">
              <a:defRPr sz="18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学习、授课与教学</a:t>
            </a: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专用</a:t>
            </a: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PPT</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23528" y="1052736"/>
            <a:ext cx="8680450" cy="865187"/>
          </a:xfrm>
        </p:spPr>
        <p:txBody>
          <a:bodyPr/>
          <a:lstStyle/>
          <a:p>
            <a:r>
              <a:rPr lang="zh-CN" altLang="en-US" noProof="1" smtClean="0"/>
              <a:t>单击此处编辑母版标题样式</a:t>
            </a:r>
            <a:endParaRPr lang="zh-CN" altLang="en-US" noProof="1"/>
          </a:p>
        </p:txBody>
      </p:sp>
      <p:sp>
        <p:nvSpPr>
          <p:cNvPr id="4" name="Rectangle 5"/>
          <p:cNvSpPr>
            <a:spLocks noGrp="1" noChangeArrowheads="1"/>
          </p:cNvSpPr>
          <p:nvPr>
            <p:ph type="ftr" sz="quarter" idx="3"/>
          </p:nvPr>
        </p:nvSpPr>
        <p:spPr>
          <a:xfrm>
            <a:off x="4572000" y="6237288"/>
            <a:ext cx="4572000" cy="595313"/>
          </a:xfrm>
          <a:prstGeom prst="rect">
            <a:avLst/>
          </a:prstGeom>
        </p:spPr>
        <p:txBody>
          <a:bodyPr anchor="ctr"/>
          <a:lstStyle>
            <a:lvl1pPr algn="ctr" eaLnBrk="1" hangingPunct="1">
              <a:defRPr sz="18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学习、授课与教学</a:t>
            </a: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专用</a:t>
            </a: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PPT</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4" name="Rectangle 5"/>
          <p:cNvSpPr>
            <a:spLocks noGrp="1" noChangeArrowheads="1"/>
          </p:cNvSpPr>
          <p:nvPr>
            <p:ph type="ftr" sz="quarter" idx="3"/>
          </p:nvPr>
        </p:nvSpPr>
        <p:spPr>
          <a:xfrm>
            <a:off x="4572000" y="6237288"/>
            <a:ext cx="4572000" cy="595313"/>
          </a:xfrm>
          <a:prstGeom prst="rect">
            <a:avLst/>
          </a:prstGeom>
        </p:spPr>
        <p:txBody>
          <a:bodyPr anchor="ctr"/>
          <a:lstStyle>
            <a:lvl1pPr algn="ctr" eaLnBrk="1" hangingPunct="1">
              <a:defRPr sz="18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学习、授课与教学</a:t>
            </a: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专用</a:t>
            </a: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PPT</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075408"/>
            <a:ext cx="3008313" cy="52638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63888" y="1075408"/>
            <a:ext cx="5111750" cy="51065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601788"/>
            <a:ext cx="3008313" cy="45799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Rectangle 5"/>
          <p:cNvSpPr>
            <a:spLocks noGrp="1" noChangeArrowheads="1"/>
          </p:cNvSpPr>
          <p:nvPr>
            <p:ph type="ftr" sz="quarter" idx="3"/>
          </p:nvPr>
        </p:nvSpPr>
        <p:spPr>
          <a:xfrm>
            <a:off x="4572000" y="6237288"/>
            <a:ext cx="4572000" cy="595313"/>
          </a:xfrm>
          <a:prstGeom prst="rect">
            <a:avLst/>
          </a:prstGeom>
        </p:spPr>
        <p:txBody>
          <a:bodyPr anchor="ctr"/>
          <a:lstStyle>
            <a:lvl1pPr algn="ctr" eaLnBrk="1" hangingPunct="1">
              <a:defRPr sz="18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学习、授课与教学</a:t>
            </a: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专用</a:t>
            </a: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PPT</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84163" y="1052736"/>
            <a:ext cx="8680450" cy="792088"/>
          </a:xfr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284163" y="1844700"/>
            <a:ext cx="8680450" cy="4392612"/>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Rectangle 5"/>
          <p:cNvSpPr>
            <a:spLocks noGrp="1" noChangeArrowheads="1"/>
          </p:cNvSpPr>
          <p:nvPr>
            <p:ph type="ftr" sz="quarter" idx="3"/>
          </p:nvPr>
        </p:nvSpPr>
        <p:spPr>
          <a:xfrm>
            <a:off x="4297363" y="6356350"/>
            <a:ext cx="4679950" cy="476250"/>
          </a:xfrm>
          <a:prstGeom prst="rect">
            <a:avLst/>
          </a:prstGeom>
        </p:spPr>
        <p:txBody>
          <a:bodyPr anchor="ctr"/>
          <a:lstStyle>
            <a:lvl1pPr algn="ctr" eaLnBrk="1" hangingPunct="1">
              <a:defRPr>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学习、授课与教学</a:t>
            </a: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PPT</a:t>
            </a: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课件</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60400"/>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None/>
              <a:defRPr/>
            </a:pPr>
            <a:endParaRPr kumimoji="0" lang="zh-CN" altLang="en-US" sz="3200" b="0" i="0" u="none" strike="noStrike" kern="0" cap="none" spc="0" normalizeH="0" baseline="0" noProof="0" smtClean="0">
              <a:ln>
                <a:noFill/>
              </a:ln>
              <a:solidFill>
                <a:srgbClr val="990033"/>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Rectangle 5"/>
          <p:cNvSpPr>
            <a:spLocks noGrp="1" noChangeArrowheads="1"/>
          </p:cNvSpPr>
          <p:nvPr>
            <p:ph type="ftr" sz="quarter" idx="3"/>
          </p:nvPr>
        </p:nvSpPr>
        <p:spPr>
          <a:xfrm>
            <a:off x="4572000" y="6237288"/>
            <a:ext cx="4572000" cy="595313"/>
          </a:xfrm>
          <a:prstGeom prst="rect">
            <a:avLst/>
          </a:prstGeom>
        </p:spPr>
        <p:txBody>
          <a:bodyPr anchor="ctr"/>
          <a:lstStyle>
            <a:lvl1pPr algn="ctr" eaLnBrk="1" hangingPunct="1">
              <a:defRPr sz="18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学习、授课与教学</a:t>
            </a: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专用</a:t>
            </a: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PPT</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84163" y="1052736"/>
            <a:ext cx="8680450" cy="769114"/>
          </a:xfr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284163" y="1821850"/>
            <a:ext cx="8680450" cy="4392612"/>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Rectangle 5"/>
          <p:cNvSpPr>
            <a:spLocks noGrp="1" noChangeArrowheads="1"/>
          </p:cNvSpPr>
          <p:nvPr>
            <p:ph type="ftr" sz="quarter" idx="3"/>
          </p:nvPr>
        </p:nvSpPr>
        <p:spPr>
          <a:xfrm>
            <a:off x="4572000" y="6237288"/>
            <a:ext cx="4572000" cy="595313"/>
          </a:xfrm>
          <a:prstGeom prst="rect">
            <a:avLst/>
          </a:prstGeom>
        </p:spPr>
        <p:txBody>
          <a:bodyPr anchor="ctr"/>
          <a:lstStyle>
            <a:lvl1pPr algn="ctr" eaLnBrk="1" hangingPunct="1">
              <a:defRPr sz="18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学习、授课与教学</a:t>
            </a: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专用</a:t>
            </a: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PPT</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1465" y="1052734"/>
            <a:ext cx="2170113" cy="515412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323528" y="1052735"/>
            <a:ext cx="6357937" cy="5154123"/>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Rectangle 5"/>
          <p:cNvSpPr>
            <a:spLocks noGrp="1" noChangeArrowheads="1"/>
          </p:cNvSpPr>
          <p:nvPr>
            <p:ph type="ftr" sz="quarter" idx="3"/>
          </p:nvPr>
        </p:nvSpPr>
        <p:spPr>
          <a:xfrm>
            <a:off x="4572000" y="6237288"/>
            <a:ext cx="4572000" cy="595313"/>
          </a:xfrm>
          <a:prstGeom prst="rect">
            <a:avLst/>
          </a:prstGeom>
        </p:spPr>
        <p:txBody>
          <a:bodyPr anchor="ctr"/>
          <a:lstStyle>
            <a:lvl1pPr algn="ctr" eaLnBrk="1" hangingPunct="1">
              <a:defRPr sz="18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学习、授课与教学</a:t>
            </a: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专用</a:t>
            </a: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PPT</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Rectangle 5"/>
          <p:cNvSpPr>
            <a:spLocks noGrp="1" noChangeArrowheads="1"/>
          </p:cNvSpPr>
          <p:nvPr>
            <p:ph type="ftr" sz="quarter" idx="3"/>
          </p:nvPr>
        </p:nvSpPr>
        <p:spPr>
          <a:xfrm>
            <a:off x="4572000" y="6237288"/>
            <a:ext cx="4572000" cy="595313"/>
          </a:xfrm>
          <a:prstGeom prst="rect">
            <a:avLst/>
          </a:prstGeom>
        </p:spPr>
        <p:txBody>
          <a:bodyPr anchor="ctr"/>
          <a:lstStyle>
            <a:lvl1pPr algn="ctr" eaLnBrk="1" hangingPunct="1">
              <a:defRPr sz="18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学习、授课与教学</a:t>
            </a: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专用</a:t>
            </a: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PPT</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51520" y="1052736"/>
            <a:ext cx="8680450" cy="755451"/>
          </a:xfr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251520" y="1844700"/>
            <a:ext cx="4264025"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539357" y="1844700"/>
            <a:ext cx="4392613"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Rectangle 5"/>
          <p:cNvSpPr>
            <a:spLocks noGrp="1" noChangeArrowheads="1"/>
          </p:cNvSpPr>
          <p:nvPr>
            <p:ph type="ftr" sz="quarter" idx="3"/>
          </p:nvPr>
        </p:nvSpPr>
        <p:spPr>
          <a:xfrm>
            <a:off x="4572000" y="6237288"/>
            <a:ext cx="4572000" cy="595313"/>
          </a:xfrm>
          <a:prstGeom prst="rect">
            <a:avLst/>
          </a:prstGeom>
        </p:spPr>
        <p:txBody>
          <a:bodyPr anchor="ctr"/>
          <a:lstStyle>
            <a:lvl1pPr algn="ctr" eaLnBrk="1" hangingPunct="1">
              <a:defRPr sz="18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学习、授课与教学</a:t>
            </a: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专用</a:t>
            </a: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PPT</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492" y="1025574"/>
            <a:ext cx="8229600" cy="639762"/>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646262"/>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286024"/>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646262"/>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286024"/>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Rectangle 5"/>
          <p:cNvSpPr>
            <a:spLocks noGrp="1" noChangeArrowheads="1"/>
          </p:cNvSpPr>
          <p:nvPr>
            <p:ph type="ftr" sz="quarter" idx="13"/>
          </p:nvPr>
        </p:nvSpPr>
        <p:spPr>
          <a:xfrm>
            <a:off x="4572000" y="6237288"/>
            <a:ext cx="4572000" cy="595313"/>
          </a:xfrm>
          <a:prstGeom prst="rect">
            <a:avLst/>
          </a:prstGeom>
        </p:spPr>
        <p:txBody>
          <a:bodyPr anchor="ctr"/>
          <a:lstStyle>
            <a:lvl1pPr algn="ctr" eaLnBrk="1" hangingPunct="1">
              <a:defRPr sz="18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学习、授课与教学</a:t>
            </a: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专用</a:t>
            </a: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PPT</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23528" y="1052736"/>
            <a:ext cx="8680450" cy="865187"/>
          </a:xfrm>
        </p:spPr>
        <p:txBody>
          <a:bodyPr/>
          <a:lstStyle/>
          <a:p>
            <a:r>
              <a:rPr lang="zh-CN" altLang="en-US" noProof="1" smtClean="0"/>
              <a:t>单击此处编辑母版标题样式</a:t>
            </a:r>
            <a:endParaRPr lang="zh-CN" altLang="en-US" noProof="1"/>
          </a:p>
        </p:txBody>
      </p:sp>
      <p:sp>
        <p:nvSpPr>
          <p:cNvPr id="4" name="Rectangle 5"/>
          <p:cNvSpPr>
            <a:spLocks noGrp="1" noChangeArrowheads="1"/>
          </p:cNvSpPr>
          <p:nvPr>
            <p:ph type="ftr" sz="quarter" idx="3"/>
          </p:nvPr>
        </p:nvSpPr>
        <p:spPr>
          <a:xfrm>
            <a:off x="4572000" y="6237288"/>
            <a:ext cx="4572000" cy="595313"/>
          </a:xfrm>
          <a:prstGeom prst="rect">
            <a:avLst/>
          </a:prstGeom>
        </p:spPr>
        <p:txBody>
          <a:bodyPr anchor="ctr"/>
          <a:lstStyle>
            <a:lvl1pPr algn="ctr" eaLnBrk="1" hangingPunct="1">
              <a:defRPr sz="18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学习、授课与教学</a:t>
            </a: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专用</a:t>
            </a: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PPT</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4" name="Rectangle 5"/>
          <p:cNvSpPr>
            <a:spLocks noGrp="1" noChangeArrowheads="1"/>
          </p:cNvSpPr>
          <p:nvPr>
            <p:ph type="ftr" sz="quarter" idx="3"/>
          </p:nvPr>
        </p:nvSpPr>
        <p:spPr>
          <a:xfrm>
            <a:off x="4572000" y="6237288"/>
            <a:ext cx="4572000" cy="595313"/>
          </a:xfrm>
          <a:prstGeom prst="rect">
            <a:avLst/>
          </a:prstGeom>
        </p:spPr>
        <p:txBody>
          <a:bodyPr anchor="ctr"/>
          <a:lstStyle>
            <a:lvl1pPr algn="ctr" eaLnBrk="1" hangingPunct="1">
              <a:defRPr sz="18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学习、授课与教学</a:t>
            </a: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专用</a:t>
            </a: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PPT</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075408"/>
            <a:ext cx="3008313" cy="52638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63888" y="1075408"/>
            <a:ext cx="5111750" cy="51065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601788"/>
            <a:ext cx="3008313" cy="45799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Rectangle 5"/>
          <p:cNvSpPr>
            <a:spLocks noGrp="1" noChangeArrowheads="1"/>
          </p:cNvSpPr>
          <p:nvPr>
            <p:ph type="ftr" sz="quarter" idx="3"/>
          </p:nvPr>
        </p:nvSpPr>
        <p:spPr>
          <a:xfrm>
            <a:off x="4572000" y="6237288"/>
            <a:ext cx="4572000" cy="595313"/>
          </a:xfrm>
          <a:prstGeom prst="rect">
            <a:avLst/>
          </a:prstGeom>
        </p:spPr>
        <p:txBody>
          <a:bodyPr anchor="ctr"/>
          <a:lstStyle>
            <a:lvl1pPr algn="ctr" eaLnBrk="1" hangingPunct="1">
              <a:defRPr sz="18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学习、授课与教学</a:t>
            </a: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专用</a:t>
            </a: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PPT</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60400"/>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None/>
              <a:defRPr/>
            </a:pPr>
            <a:endParaRPr kumimoji="0" lang="zh-CN" altLang="en-US" sz="3200" b="0" i="0" u="none" strike="noStrike" kern="0" cap="none" spc="0" normalizeH="0" baseline="0" noProof="0" smtClean="0">
              <a:ln>
                <a:noFill/>
              </a:ln>
              <a:solidFill>
                <a:srgbClr val="990033"/>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Rectangle 5"/>
          <p:cNvSpPr>
            <a:spLocks noGrp="1" noChangeArrowheads="1"/>
          </p:cNvSpPr>
          <p:nvPr>
            <p:ph type="ftr" sz="quarter" idx="3"/>
          </p:nvPr>
        </p:nvSpPr>
        <p:spPr>
          <a:xfrm>
            <a:off x="4572000" y="6237288"/>
            <a:ext cx="4572000" cy="595313"/>
          </a:xfrm>
          <a:prstGeom prst="rect">
            <a:avLst/>
          </a:prstGeom>
        </p:spPr>
        <p:txBody>
          <a:bodyPr anchor="ctr"/>
          <a:lstStyle>
            <a:lvl1pPr algn="ctr" eaLnBrk="1" hangingPunct="1">
              <a:defRPr sz="18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学习、授课与教学</a:t>
            </a: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专用</a:t>
            </a: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PPT</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Rectangle 2"/>
          <p:cNvSpPr>
            <a:spLocks noGrp="1"/>
          </p:cNvSpPr>
          <p:nvPr>
            <p:ph type="title"/>
          </p:nvPr>
        </p:nvSpPr>
        <p:spPr>
          <a:xfrm>
            <a:off x="284163" y="798513"/>
            <a:ext cx="8680450" cy="865187"/>
          </a:xfrm>
          <a:prstGeom prst="rect">
            <a:avLst/>
          </a:prstGeom>
          <a:solidFill>
            <a:schemeClr val="bg1"/>
          </a:solidFill>
          <a:ln w="9525">
            <a:noFill/>
          </a:ln>
        </p:spPr>
        <p:txBody>
          <a:bodyPr anchor="ctr"/>
          <a:p>
            <a:pPr lvl="0"/>
            <a:r>
              <a:rPr lang="zh-CN" altLang="en-US" dirty="0"/>
              <a:t>单击此处编辑母版标题样式</a:t>
            </a:r>
            <a:endParaRPr lang="zh-CN" altLang="en-US" dirty="0"/>
          </a:p>
        </p:txBody>
      </p:sp>
      <p:sp>
        <p:nvSpPr>
          <p:cNvPr id="1027" name="Rectangle 3"/>
          <p:cNvSpPr>
            <a:spLocks noGrp="1"/>
          </p:cNvSpPr>
          <p:nvPr>
            <p:ph type="body"/>
          </p:nvPr>
        </p:nvSpPr>
        <p:spPr>
          <a:xfrm>
            <a:off x="284163" y="1700213"/>
            <a:ext cx="8680450" cy="4392612"/>
          </a:xfrm>
          <a:prstGeom prst="rect">
            <a:avLst/>
          </a:prstGeom>
          <a:solidFill>
            <a:schemeClr val="bg1"/>
          </a:solid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2400" b="1">
          <a:solidFill>
            <a:srgbClr val="CC0000"/>
          </a:solidFill>
          <a:latin typeface="+mj-lt"/>
          <a:ea typeface="+mj-ea"/>
          <a:cs typeface="+mj-cs"/>
        </a:defRPr>
      </a:lvl1pPr>
      <a:lvl2pPr algn="l" rtl="0" eaLnBrk="0" fontAlgn="base" hangingPunct="0">
        <a:spcBef>
          <a:spcPct val="0"/>
        </a:spcBef>
        <a:spcAft>
          <a:spcPct val="0"/>
        </a:spcAft>
        <a:defRPr sz="2400" b="1">
          <a:solidFill>
            <a:srgbClr val="CC0000"/>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2400" b="1">
          <a:solidFill>
            <a:srgbClr val="CC0000"/>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2400" b="1">
          <a:solidFill>
            <a:srgbClr val="CC0000"/>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2400" b="1">
          <a:solidFill>
            <a:srgbClr val="CC0000"/>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2400" b="1">
          <a:solidFill>
            <a:srgbClr val="CC0000"/>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2400" b="1">
          <a:solidFill>
            <a:srgbClr val="CC0000"/>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2400" b="1">
          <a:solidFill>
            <a:srgbClr val="CC0000"/>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2400" b="1">
          <a:solidFill>
            <a:srgbClr val="CC00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3366CC"/>
        </a:buClr>
        <a:buFont typeface="Wingdings" panose="05000000000000000000" pitchFamily="2" charset="2"/>
        <a:buChar char="l"/>
        <a:defRPr sz="2000">
          <a:solidFill>
            <a:srgbClr val="990033"/>
          </a:solidFill>
          <a:latin typeface="+mn-lt"/>
          <a:ea typeface="+mn-ea"/>
          <a:cs typeface="+mn-cs"/>
        </a:defRPr>
      </a:lvl1pPr>
      <a:lvl2pPr marL="457200" indent="-457200" algn="l" rtl="0" eaLnBrk="0" fontAlgn="base" hangingPunct="0">
        <a:spcBef>
          <a:spcPct val="0"/>
        </a:spcBef>
        <a:spcAft>
          <a:spcPct val="0"/>
        </a:spcAft>
        <a:buClr>
          <a:srgbClr val="3366CC"/>
        </a:buClr>
        <a:buFont typeface="Wingdings" panose="05000000000000000000" pitchFamily="2" charset="2"/>
        <a:buChar char="l"/>
        <a:defRPr sz="2000">
          <a:solidFill>
            <a:srgbClr val="993300"/>
          </a:solidFill>
          <a:latin typeface="+mn-lt"/>
          <a:ea typeface="+mn-ea"/>
          <a:cs typeface="+mn-cs"/>
        </a:defRPr>
      </a:lvl2pPr>
      <a:lvl3pPr marL="914400" indent="-914400" algn="l" rtl="0" eaLnBrk="0" fontAlgn="base" hangingPunct="0">
        <a:spcBef>
          <a:spcPct val="0"/>
        </a:spcBef>
        <a:spcAft>
          <a:spcPct val="0"/>
        </a:spcAft>
        <a:buClr>
          <a:srgbClr val="3366CC"/>
        </a:buClr>
        <a:buFont typeface="Wingdings" panose="05000000000000000000" pitchFamily="2" charset="2"/>
        <a:buChar char="l"/>
        <a:defRPr>
          <a:solidFill>
            <a:srgbClr val="993300"/>
          </a:solidFill>
          <a:latin typeface="+mn-lt"/>
          <a:ea typeface="+mn-ea"/>
          <a:cs typeface="+mn-cs"/>
        </a:defRPr>
      </a:lvl3pPr>
      <a:lvl4pPr marL="1371600" indent="-1371600" algn="l" rtl="0" eaLnBrk="0" fontAlgn="base" hangingPunct="0">
        <a:spcBef>
          <a:spcPct val="0"/>
        </a:spcBef>
        <a:spcAft>
          <a:spcPct val="0"/>
        </a:spcAft>
        <a:buClr>
          <a:srgbClr val="3366CC"/>
        </a:buClr>
        <a:buFont typeface="Wingdings" panose="05000000000000000000" pitchFamily="2" charset="2"/>
        <a:buChar char="l"/>
        <a:defRPr>
          <a:solidFill>
            <a:srgbClr val="993300"/>
          </a:solidFill>
          <a:latin typeface="+mn-lt"/>
          <a:ea typeface="+mn-ea"/>
          <a:cs typeface="+mn-cs"/>
        </a:defRPr>
      </a:lvl4pPr>
      <a:lvl5pPr marL="1828800" indent="-1828800" algn="l" rtl="0" eaLnBrk="0" fontAlgn="base" hangingPunct="0">
        <a:spcBef>
          <a:spcPct val="0"/>
        </a:spcBef>
        <a:spcAft>
          <a:spcPct val="0"/>
        </a:spcAft>
        <a:buClr>
          <a:srgbClr val="3366CC"/>
        </a:buClr>
        <a:buFont typeface="Wingdings" panose="05000000000000000000" pitchFamily="2" charset="2"/>
        <a:buChar char="l"/>
        <a:defRPr>
          <a:solidFill>
            <a:srgbClr val="993300"/>
          </a:solidFill>
          <a:latin typeface="+mn-lt"/>
          <a:ea typeface="+mn-ea"/>
          <a:cs typeface="+mn-cs"/>
        </a:defRPr>
      </a:lvl5pPr>
      <a:lvl6pPr marL="2286000" indent="-1828800" algn="l" rtl="0" eaLnBrk="0" fontAlgn="base" hangingPunct="0">
        <a:spcBef>
          <a:spcPct val="0"/>
        </a:spcBef>
        <a:spcAft>
          <a:spcPct val="0"/>
        </a:spcAft>
        <a:buClr>
          <a:srgbClr val="3366CC"/>
        </a:buClr>
        <a:buFont typeface="Wingdings" panose="05000000000000000000" pitchFamily="2" charset="2"/>
        <a:buChar char="l"/>
        <a:defRPr>
          <a:solidFill>
            <a:srgbClr val="993300"/>
          </a:solidFill>
          <a:latin typeface="+mn-lt"/>
          <a:ea typeface="+mn-ea"/>
          <a:cs typeface="+mn-cs"/>
        </a:defRPr>
      </a:lvl6pPr>
      <a:lvl7pPr marL="2743200" indent="-1828800" algn="l" rtl="0" eaLnBrk="0" fontAlgn="base" hangingPunct="0">
        <a:spcBef>
          <a:spcPct val="0"/>
        </a:spcBef>
        <a:spcAft>
          <a:spcPct val="0"/>
        </a:spcAft>
        <a:buClr>
          <a:srgbClr val="3366CC"/>
        </a:buClr>
        <a:buFont typeface="Wingdings" panose="05000000000000000000" pitchFamily="2" charset="2"/>
        <a:buChar char="l"/>
        <a:defRPr>
          <a:solidFill>
            <a:srgbClr val="993300"/>
          </a:solidFill>
          <a:latin typeface="+mn-lt"/>
          <a:ea typeface="+mn-ea"/>
          <a:cs typeface="+mn-cs"/>
        </a:defRPr>
      </a:lvl7pPr>
      <a:lvl8pPr marL="3200400" indent="-1828800" algn="l" rtl="0" eaLnBrk="0" fontAlgn="base" hangingPunct="0">
        <a:spcBef>
          <a:spcPct val="0"/>
        </a:spcBef>
        <a:spcAft>
          <a:spcPct val="0"/>
        </a:spcAft>
        <a:buClr>
          <a:srgbClr val="3366CC"/>
        </a:buClr>
        <a:buFont typeface="Wingdings" panose="05000000000000000000" pitchFamily="2" charset="2"/>
        <a:buChar char="l"/>
        <a:defRPr>
          <a:solidFill>
            <a:srgbClr val="993300"/>
          </a:solidFill>
          <a:latin typeface="+mn-lt"/>
          <a:ea typeface="+mn-ea"/>
          <a:cs typeface="+mn-cs"/>
        </a:defRPr>
      </a:lvl8pPr>
      <a:lvl9pPr marL="3657600" indent="-1828800" algn="l" rtl="0" eaLnBrk="0" fontAlgn="base" hangingPunct="0">
        <a:spcBef>
          <a:spcPct val="0"/>
        </a:spcBef>
        <a:spcAft>
          <a:spcPct val="0"/>
        </a:spcAft>
        <a:buClr>
          <a:srgbClr val="3366CC"/>
        </a:buClr>
        <a:buFont typeface="Wingdings" panose="05000000000000000000" pitchFamily="2" charset="2"/>
        <a:buChar char="l"/>
        <a:defRPr>
          <a:solidFill>
            <a:srgbClr val="993300"/>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Rectangle 2"/>
          <p:cNvSpPr>
            <a:spLocks noGrp="1"/>
          </p:cNvSpPr>
          <p:nvPr>
            <p:ph type="title"/>
          </p:nvPr>
        </p:nvSpPr>
        <p:spPr>
          <a:xfrm>
            <a:off x="284163" y="798513"/>
            <a:ext cx="8680450" cy="865187"/>
          </a:xfrm>
          <a:prstGeom prst="rect">
            <a:avLst/>
          </a:prstGeom>
          <a:solidFill>
            <a:schemeClr val="bg1"/>
          </a:solidFill>
          <a:ln w="9525">
            <a:noFill/>
          </a:ln>
        </p:spPr>
        <p:txBody>
          <a:bodyPr anchor="ctr"/>
          <a:p>
            <a:pPr lvl="0"/>
            <a:r>
              <a:rPr lang="zh-CN" altLang="en-US" dirty="0"/>
              <a:t>单击此处编辑母版标题样式</a:t>
            </a:r>
            <a:endParaRPr lang="zh-CN" altLang="en-US" dirty="0"/>
          </a:p>
        </p:txBody>
      </p:sp>
      <p:sp>
        <p:nvSpPr>
          <p:cNvPr id="1027" name="Rectangle 3"/>
          <p:cNvSpPr>
            <a:spLocks noGrp="1"/>
          </p:cNvSpPr>
          <p:nvPr>
            <p:ph type="body"/>
          </p:nvPr>
        </p:nvSpPr>
        <p:spPr>
          <a:xfrm>
            <a:off x="284163" y="1700213"/>
            <a:ext cx="8680450" cy="4392612"/>
          </a:xfrm>
          <a:prstGeom prst="rect">
            <a:avLst/>
          </a:prstGeom>
          <a:solidFill>
            <a:schemeClr val="bg1"/>
          </a:solid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2400" b="1">
          <a:solidFill>
            <a:srgbClr val="CC0000"/>
          </a:solidFill>
          <a:latin typeface="+mj-lt"/>
          <a:ea typeface="+mj-ea"/>
          <a:cs typeface="+mj-cs"/>
        </a:defRPr>
      </a:lvl1pPr>
      <a:lvl2pPr algn="l" rtl="0" eaLnBrk="0" fontAlgn="base" hangingPunct="0">
        <a:spcBef>
          <a:spcPct val="0"/>
        </a:spcBef>
        <a:spcAft>
          <a:spcPct val="0"/>
        </a:spcAft>
        <a:defRPr sz="2400" b="1">
          <a:solidFill>
            <a:srgbClr val="CC0000"/>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2400" b="1">
          <a:solidFill>
            <a:srgbClr val="CC0000"/>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2400" b="1">
          <a:solidFill>
            <a:srgbClr val="CC0000"/>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2400" b="1">
          <a:solidFill>
            <a:srgbClr val="CC0000"/>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2400" b="1">
          <a:solidFill>
            <a:srgbClr val="CC0000"/>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2400" b="1">
          <a:solidFill>
            <a:srgbClr val="CC0000"/>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2400" b="1">
          <a:solidFill>
            <a:srgbClr val="CC0000"/>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2400" b="1">
          <a:solidFill>
            <a:srgbClr val="CC00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3366CC"/>
        </a:buClr>
        <a:buFont typeface="Wingdings" panose="05000000000000000000" pitchFamily="2" charset="2"/>
        <a:buChar char="l"/>
        <a:defRPr sz="2000">
          <a:solidFill>
            <a:srgbClr val="990033"/>
          </a:solidFill>
          <a:latin typeface="+mn-lt"/>
          <a:ea typeface="+mn-ea"/>
          <a:cs typeface="+mn-cs"/>
        </a:defRPr>
      </a:lvl1pPr>
      <a:lvl2pPr marL="457200" indent="-457200" algn="l" rtl="0" eaLnBrk="0" fontAlgn="base" hangingPunct="0">
        <a:spcBef>
          <a:spcPct val="0"/>
        </a:spcBef>
        <a:spcAft>
          <a:spcPct val="0"/>
        </a:spcAft>
        <a:buClr>
          <a:srgbClr val="3366CC"/>
        </a:buClr>
        <a:buFont typeface="Wingdings" panose="05000000000000000000" pitchFamily="2" charset="2"/>
        <a:buChar char="l"/>
        <a:defRPr sz="2000">
          <a:solidFill>
            <a:srgbClr val="993300"/>
          </a:solidFill>
          <a:latin typeface="+mn-lt"/>
          <a:ea typeface="+mn-ea"/>
          <a:cs typeface="+mn-cs"/>
        </a:defRPr>
      </a:lvl2pPr>
      <a:lvl3pPr marL="914400" indent="-914400" algn="l" rtl="0" eaLnBrk="0" fontAlgn="base" hangingPunct="0">
        <a:spcBef>
          <a:spcPct val="0"/>
        </a:spcBef>
        <a:spcAft>
          <a:spcPct val="0"/>
        </a:spcAft>
        <a:buClr>
          <a:srgbClr val="3366CC"/>
        </a:buClr>
        <a:buFont typeface="Wingdings" panose="05000000000000000000" pitchFamily="2" charset="2"/>
        <a:buChar char="l"/>
        <a:defRPr>
          <a:solidFill>
            <a:srgbClr val="993300"/>
          </a:solidFill>
          <a:latin typeface="+mn-lt"/>
          <a:ea typeface="+mn-ea"/>
          <a:cs typeface="+mn-cs"/>
        </a:defRPr>
      </a:lvl3pPr>
      <a:lvl4pPr marL="1371600" indent="-1371600" algn="l" rtl="0" eaLnBrk="0" fontAlgn="base" hangingPunct="0">
        <a:spcBef>
          <a:spcPct val="0"/>
        </a:spcBef>
        <a:spcAft>
          <a:spcPct val="0"/>
        </a:spcAft>
        <a:buClr>
          <a:srgbClr val="3366CC"/>
        </a:buClr>
        <a:buFont typeface="Wingdings" panose="05000000000000000000" pitchFamily="2" charset="2"/>
        <a:buChar char="l"/>
        <a:defRPr>
          <a:solidFill>
            <a:srgbClr val="993300"/>
          </a:solidFill>
          <a:latin typeface="+mn-lt"/>
          <a:ea typeface="+mn-ea"/>
          <a:cs typeface="+mn-cs"/>
        </a:defRPr>
      </a:lvl4pPr>
      <a:lvl5pPr marL="1828800" indent="-1828800" algn="l" rtl="0" eaLnBrk="0" fontAlgn="base" hangingPunct="0">
        <a:spcBef>
          <a:spcPct val="0"/>
        </a:spcBef>
        <a:spcAft>
          <a:spcPct val="0"/>
        </a:spcAft>
        <a:buClr>
          <a:srgbClr val="3366CC"/>
        </a:buClr>
        <a:buFont typeface="Wingdings" panose="05000000000000000000" pitchFamily="2" charset="2"/>
        <a:buChar char="l"/>
        <a:defRPr>
          <a:solidFill>
            <a:srgbClr val="993300"/>
          </a:solidFill>
          <a:latin typeface="+mn-lt"/>
          <a:ea typeface="+mn-ea"/>
          <a:cs typeface="+mn-cs"/>
        </a:defRPr>
      </a:lvl5pPr>
      <a:lvl6pPr marL="2286000" indent="-1828800" algn="l" rtl="0" eaLnBrk="0" fontAlgn="base" hangingPunct="0">
        <a:spcBef>
          <a:spcPct val="0"/>
        </a:spcBef>
        <a:spcAft>
          <a:spcPct val="0"/>
        </a:spcAft>
        <a:buClr>
          <a:srgbClr val="3366CC"/>
        </a:buClr>
        <a:buFont typeface="Wingdings" panose="05000000000000000000" pitchFamily="2" charset="2"/>
        <a:buChar char="l"/>
        <a:defRPr>
          <a:solidFill>
            <a:srgbClr val="993300"/>
          </a:solidFill>
          <a:latin typeface="+mn-lt"/>
          <a:ea typeface="+mn-ea"/>
          <a:cs typeface="+mn-cs"/>
        </a:defRPr>
      </a:lvl6pPr>
      <a:lvl7pPr marL="2743200" indent="-1828800" algn="l" rtl="0" eaLnBrk="0" fontAlgn="base" hangingPunct="0">
        <a:spcBef>
          <a:spcPct val="0"/>
        </a:spcBef>
        <a:spcAft>
          <a:spcPct val="0"/>
        </a:spcAft>
        <a:buClr>
          <a:srgbClr val="3366CC"/>
        </a:buClr>
        <a:buFont typeface="Wingdings" panose="05000000000000000000" pitchFamily="2" charset="2"/>
        <a:buChar char="l"/>
        <a:defRPr>
          <a:solidFill>
            <a:srgbClr val="993300"/>
          </a:solidFill>
          <a:latin typeface="+mn-lt"/>
          <a:ea typeface="+mn-ea"/>
          <a:cs typeface="+mn-cs"/>
        </a:defRPr>
      </a:lvl7pPr>
      <a:lvl8pPr marL="3200400" indent="-1828800" algn="l" rtl="0" eaLnBrk="0" fontAlgn="base" hangingPunct="0">
        <a:spcBef>
          <a:spcPct val="0"/>
        </a:spcBef>
        <a:spcAft>
          <a:spcPct val="0"/>
        </a:spcAft>
        <a:buClr>
          <a:srgbClr val="3366CC"/>
        </a:buClr>
        <a:buFont typeface="Wingdings" panose="05000000000000000000" pitchFamily="2" charset="2"/>
        <a:buChar char="l"/>
        <a:defRPr>
          <a:solidFill>
            <a:srgbClr val="993300"/>
          </a:solidFill>
          <a:latin typeface="+mn-lt"/>
          <a:ea typeface="+mn-ea"/>
          <a:cs typeface="+mn-cs"/>
        </a:defRPr>
      </a:lvl8pPr>
      <a:lvl9pPr marL="3657600" indent="-1828800" algn="l" rtl="0" eaLnBrk="0" fontAlgn="base" hangingPunct="0">
        <a:spcBef>
          <a:spcPct val="0"/>
        </a:spcBef>
        <a:spcAft>
          <a:spcPct val="0"/>
        </a:spcAft>
        <a:buClr>
          <a:srgbClr val="3366CC"/>
        </a:buClr>
        <a:buFont typeface="Wingdings" panose="05000000000000000000" pitchFamily="2" charset="2"/>
        <a:buChar char="l"/>
        <a:defRPr>
          <a:solidFill>
            <a:srgbClr val="993300"/>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 name="折角形 41"/>
          <p:cNvSpPr/>
          <p:nvPr/>
        </p:nvSpPr>
        <p:spPr>
          <a:xfrm>
            <a:off x="0" y="0"/>
            <a:ext cx="9144000" cy="6858000"/>
          </a:xfrm>
          <a:prstGeom prst="foldedCorner">
            <a:avLst>
              <a:gd name="adj" fmla="val 25370"/>
            </a:avLst>
          </a:prstGeom>
          <a:solidFill>
            <a:srgbClr val="AE000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矩形 21"/>
          <p:cNvSpPr/>
          <p:nvPr/>
        </p:nvSpPr>
        <p:spPr>
          <a:xfrm rot="20700000">
            <a:off x="-774700" y="2347913"/>
            <a:ext cx="10594975" cy="141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 name="矩形 32"/>
          <p:cNvSpPr/>
          <p:nvPr/>
        </p:nvSpPr>
        <p:spPr>
          <a:xfrm rot="20700000">
            <a:off x="906463" y="-136525"/>
            <a:ext cx="166688" cy="3411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矩形 38"/>
          <p:cNvSpPr/>
          <p:nvPr/>
        </p:nvSpPr>
        <p:spPr>
          <a:xfrm rot="-902661">
            <a:off x="2398713" y="1184275"/>
            <a:ext cx="5999162" cy="706755"/>
          </a:xfrm>
          <a:prstGeom prst="rect">
            <a:avLst/>
          </a:prstGeom>
          <a:noFill/>
          <a:ln w="9525">
            <a:noFill/>
          </a:ln>
        </p:spPr>
        <p:txBody>
          <a:bodyPr>
            <a:spAutoFit/>
          </a:bodyPr>
          <a:p>
            <a:pPr eaLnBrk="1" hangingPunct="1"/>
            <a:r>
              <a:rPr lang="en-US" altLang="zh-CN" sz="4000" b="1" dirty="0">
                <a:solidFill>
                  <a:schemeClr val="bg1"/>
                </a:solidFill>
                <a:latin typeface="黑体" panose="02010609060101010101" pitchFamily="49" charset="-122"/>
                <a:ea typeface="黑体" panose="02010609060101010101" pitchFamily="49" charset="-122"/>
              </a:rPr>
              <a:t>python</a:t>
            </a:r>
            <a:r>
              <a:rPr lang="zh-CN" altLang="en-US" sz="4000" b="1" dirty="0">
                <a:solidFill>
                  <a:schemeClr val="bg1"/>
                </a:solidFill>
                <a:latin typeface="黑体" panose="02010609060101010101" pitchFamily="49" charset="-122"/>
                <a:ea typeface="黑体" panose="02010609060101010101" pitchFamily="49" charset="-122"/>
              </a:rPr>
              <a:t>语言</a:t>
            </a:r>
            <a:r>
              <a:rPr lang="zh-CN" altLang="zh-CN" sz="4000" b="1" dirty="0">
                <a:solidFill>
                  <a:schemeClr val="bg1"/>
                </a:solidFill>
                <a:latin typeface="黑体" panose="02010609060101010101" pitchFamily="49" charset="-122"/>
                <a:ea typeface="黑体" panose="02010609060101010101" pitchFamily="49" charset="-122"/>
              </a:rPr>
              <a:t>：</a:t>
            </a:r>
            <a:endParaRPr lang="zh-CN" altLang="en-US" sz="4000" b="1" dirty="0">
              <a:solidFill>
                <a:schemeClr val="bg1"/>
              </a:solidFill>
              <a:latin typeface="黑体" panose="02010609060101010101" pitchFamily="49" charset="-122"/>
              <a:ea typeface="黑体" panose="02010609060101010101" pitchFamily="49" charset="-122"/>
            </a:endParaRPr>
          </a:p>
        </p:txBody>
      </p:sp>
      <p:sp>
        <p:nvSpPr>
          <p:cNvPr id="53" name="矩形 52"/>
          <p:cNvSpPr/>
          <p:nvPr/>
        </p:nvSpPr>
        <p:spPr>
          <a:xfrm rot="-900000">
            <a:off x="3217863" y="2274888"/>
            <a:ext cx="4527550" cy="521970"/>
          </a:xfrm>
          <a:prstGeom prst="rect">
            <a:avLst/>
          </a:prstGeom>
          <a:noFill/>
          <a:ln w="9525">
            <a:noFill/>
          </a:ln>
        </p:spPr>
        <p:txBody>
          <a:bodyPr>
            <a:spAutoFit/>
          </a:bodyPr>
          <a:p>
            <a:pPr eaLnBrk="1" hangingPunct="1"/>
            <a:r>
              <a:rPr lang="zh-CN" altLang="en-US" sz="2800" b="1" dirty="0">
                <a:solidFill>
                  <a:schemeClr val="bg1"/>
                </a:solidFill>
                <a:latin typeface="黑体" panose="02010609060101010101" pitchFamily="49" charset="-122"/>
                <a:ea typeface="黑体" panose="02010609060101010101" pitchFamily="49" charset="-122"/>
              </a:rPr>
              <a:t>快速使用</a:t>
            </a:r>
            <a:r>
              <a:rPr lang="en-US" altLang="zh-CN" sz="2800" b="1" dirty="0">
                <a:solidFill>
                  <a:schemeClr val="bg1"/>
                </a:solidFill>
                <a:latin typeface="黑体" panose="02010609060101010101" pitchFamily="49" charset="-122"/>
                <a:ea typeface="黑体" panose="02010609060101010101" pitchFamily="49" charset="-122"/>
              </a:rPr>
              <a:t>python</a:t>
            </a:r>
            <a:r>
              <a:rPr lang="zh-CN" altLang="en-US" sz="2800" b="1" dirty="0">
                <a:solidFill>
                  <a:schemeClr val="bg1"/>
                </a:solidFill>
                <a:latin typeface="黑体" panose="02010609060101010101" pitchFamily="49" charset="-122"/>
                <a:ea typeface="黑体" panose="02010609060101010101" pitchFamily="49" charset="-122"/>
              </a:rPr>
              <a:t>编程</a:t>
            </a:r>
            <a:endParaRPr lang="zh-CN" altLang="en-US" sz="2800" b="1" dirty="0">
              <a:solidFill>
                <a:schemeClr val="bg1"/>
              </a:solidFill>
              <a:latin typeface="黑体" panose="02010609060101010101" pitchFamily="49" charset="-122"/>
              <a:ea typeface="黑体" panose="02010609060101010101" pitchFamily="49" charset="-122"/>
            </a:endParaRPr>
          </a:p>
        </p:txBody>
      </p:sp>
      <p:sp>
        <p:nvSpPr>
          <p:cNvPr id="54" name="矩形 53"/>
          <p:cNvSpPr/>
          <p:nvPr/>
        </p:nvSpPr>
        <p:spPr>
          <a:xfrm>
            <a:off x="3406775" y="6122988"/>
            <a:ext cx="2519363" cy="492125"/>
          </a:xfrm>
          <a:prstGeom prst="rect">
            <a:avLst/>
          </a:prstGeom>
          <a:noFill/>
          <a:ln w="9525">
            <a:noFill/>
          </a:ln>
        </p:spPr>
        <p:txBody>
          <a:bodyPr wrap="none">
            <a:spAutoFit/>
          </a:bodyPr>
          <a:p>
            <a:pPr eaLnBrk="1" hangingPunct="1"/>
            <a:r>
              <a:rPr lang="zh-CN" altLang="en-US" sz="2600" dirty="0">
                <a:solidFill>
                  <a:schemeClr val="bg1"/>
                </a:solidFill>
                <a:latin typeface="黑体" panose="02010609060101010101" pitchFamily="49" charset="-122"/>
                <a:ea typeface="黑体" panose="02010609060101010101" pitchFamily="49" charset="-122"/>
              </a:rPr>
              <a:t>电子工业出版社</a:t>
            </a:r>
            <a:endParaRPr lang="zh-CN" altLang="en-US" sz="2600" dirty="0">
              <a:solidFill>
                <a:schemeClr val="bg1"/>
              </a:solidFill>
              <a:latin typeface="黑体" panose="02010609060101010101" pitchFamily="49" charset="-122"/>
              <a:ea typeface="黑体" panose="02010609060101010101" pitchFamily="49" charset="-122"/>
            </a:endParaRPr>
          </a:p>
        </p:txBody>
      </p:sp>
      <p:sp>
        <p:nvSpPr>
          <p:cNvPr id="64" name="矩形 63"/>
          <p:cNvSpPr/>
          <p:nvPr/>
        </p:nvSpPr>
        <p:spPr>
          <a:xfrm rot="20700000">
            <a:off x="1200150" y="3376613"/>
            <a:ext cx="82550" cy="3725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1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p:nvPr>
        </p:nvSpPr>
        <p:spPr>
          <a:ln/>
        </p:spPr>
        <p:txBody>
          <a:bodyPr vert="horz" wrap="square" lIns="91440" tIns="45720" rIns="91440" bIns="45720" anchor="ctr"/>
          <a:p>
            <a:pPr eaLnBrk="1" hangingPunct="1"/>
            <a:r>
              <a:rPr lang="zh-CN" altLang="zh-CN" dirty="0"/>
              <a:t>算术运算符</a:t>
            </a:r>
            <a:endParaRPr lang="zh-CN" altLang="zh-CN" dirty="0"/>
          </a:p>
        </p:txBody>
      </p:sp>
      <p:sp>
        <p:nvSpPr>
          <p:cNvPr id="25603" name="Rectangle 3"/>
          <p:cNvSpPr>
            <a:spLocks noGrp="1" noChangeArrowheads="1"/>
          </p:cNvSpPr>
          <p:nvPr>
            <p:ph idx="1"/>
          </p:nvPr>
        </p:nvSpPr>
        <p:spPr>
          <a:xfrm>
            <a:off x="284163" y="1844675"/>
            <a:ext cx="8680450" cy="43926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altLang="zh-CN" sz="2000" b="0" i="0" u="none" strike="noStrike" kern="0" cap="none" spc="0" normalizeH="0" baseline="0" noProof="0" dirty="0">
                <a:ln>
                  <a:noFill/>
                </a:ln>
                <a:solidFill>
                  <a:srgbClr val="990033"/>
                </a:solidFill>
                <a:effectLst/>
                <a:uLnTx/>
                <a:uFillTx/>
                <a:latin typeface="+mn-lt"/>
                <a:ea typeface="+mn-ea"/>
                <a:cs typeface="+mn-cs"/>
              </a:rPr>
              <a:t>Python语言与其他大多数语言一样，也有+（加）、-（减）、*（乘）、/（除）、%（取余）等算术运算符，除此之外还有两个特殊的算术运算符，分别是 //（整除）和 **（幂运算，或叫乘方运算）。</a:t>
            </a:r>
            <a:endParaRPr kumimoji="0" altLang="zh-CN" sz="2000" b="0" i="0" u="none" strike="noStrike" kern="0" cap="none" spc="0" normalizeH="0" baseline="0" noProof="0" dirty="0">
              <a:ln>
                <a:noFill/>
              </a:ln>
              <a:solidFill>
                <a:srgbClr val="990033"/>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endParaRPr kumimoji="0" altLang="zh-CN" sz="2000" b="0" i="0" u="none" strike="noStrike" kern="0" cap="none" spc="0" normalizeH="0" baseline="0" noProof="0" dirty="0">
              <a:ln>
                <a:noFill/>
              </a:ln>
              <a:solidFill>
                <a:srgbClr val="990033"/>
              </a:solidFill>
              <a:effectLst/>
              <a:uLnTx/>
              <a:uFillTx/>
              <a:latin typeface="+mn-lt"/>
              <a:ea typeface="+mn-ea"/>
              <a:cs typeface="+mn-cs"/>
            </a:endParaRPr>
          </a:p>
        </p:txBody>
      </p:sp>
      <p:graphicFrame>
        <p:nvGraphicFramePr>
          <p:cNvPr id="2" name="表格 1"/>
          <p:cNvGraphicFramePr/>
          <p:nvPr>
            <p:custDataLst>
              <p:tags r:id="rId1"/>
            </p:custDataLst>
          </p:nvPr>
        </p:nvGraphicFramePr>
        <p:xfrm>
          <a:off x="1619885" y="2895600"/>
          <a:ext cx="5962650" cy="3048000"/>
        </p:xfrm>
        <a:graphic>
          <a:graphicData uri="http://schemas.openxmlformats.org/drawingml/2006/table">
            <a:tbl>
              <a:tblPr firstRow="1" bandRow="1">
                <a:tableStyleId>{5940675A-B579-460E-94D1-54222C63F5DA}</a:tableStyleId>
              </a:tblPr>
              <a:tblGrid>
                <a:gridCol w="917575"/>
                <a:gridCol w="2018030"/>
                <a:gridCol w="3027045"/>
              </a:tblGrid>
              <a:tr h="304800">
                <a:tc>
                  <a:txBody>
                    <a:bodyPr/>
                    <a:p>
                      <a:pPr indent="0" algn="ctr">
                        <a:buNone/>
                      </a:pPr>
                      <a:r>
                        <a:rPr lang="en-US" sz="1000" b="0">
                          <a:latin typeface="黑体" panose="02010609060101010101" pitchFamily="49" charset="-122"/>
                          <a:ea typeface="黑体" panose="02010609060101010101" pitchFamily="49" charset="-122"/>
                          <a:cs typeface="黑体" panose="02010609060101010101" pitchFamily="49" charset="-122"/>
                        </a:rPr>
                        <a:t>算术</a:t>
                      </a:r>
                      <a:r>
                        <a:rPr lang="en-US" sz="1000" b="0">
                          <a:latin typeface="Arial" panose="020B0604020202020204" pitchFamily="34" charset="0"/>
                          <a:cs typeface="Arial" panose="020B0604020202020204" pitchFamily="34" charset="0"/>
                        </a:rPr>
                        <a:t>运算符</a:t>
                      </a:r>
                      <a:endParaRPr lang="en-US" altLang="en-US" sz="1000" b="0">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Arial" panose="020B0604020202020204" pitchFamily="34" charset="0"/>
                          <a:cs typeface="Arial" panose="020B0604020202020204" pitchFamily="34" charset="0"/>
                        </a:rPr>
                        <a:t>运算符描述</a:t>
                      </a:r>
                      <a:endParaRPr lang="en-US" altLang="en-US" sz="1000" b="0">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黑体" panose="02010609060101010101" pitchFamily="49" charset="-122"/>
                          <a:ea typeface="黑体" panose="02010609060101010101" pitchFamily="49" charset="-122"/>
                          <a:cs typeface="黑体" panose="02010609060101010101" pitchFamily="49" charset="-122"/>
                        </a:rPr>
                        <a:t>演示范例（x：10；y：20）</a:t>
                      </a:r>
                      <a:endParaRPr lang="en-US" altLang="en-US" sz="1000" b="0">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p>
                      <a:pPr indent="0">
                        <a:buNone/>
                      </a:pPr>
                      <a:r>
                        <a:rPr lang="en-US" sz="1000" b="0">
                          <a:latin typeface="Times New Roman" panose="02020603050405020304" pitchFamily="18" charset="0"/>
                          <a:cs typeface="Times New Roman" panose="02020603050405020304" pitchFamily="18" charset="0"/>
                        </a:rPr>
                        <a:t>+</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加</a:t>
                      </a:r>
                      <a:r>
                        <a:rPr lang="en-US" sz="1000" b="0">
                          <a:latin typeface="宋体" panose="02010600030101010101" pitchFamily="2" charset="-122"/>
                          <a:ea typeface="宋体" panose="02010600030101010101" pitchFamily="2" charset="-122"/>
                          <a:cs typeface="宋体" panose="02010600030101010101" pitchFamily="2" charset="-122"/>
                        </a:rPr>
                        <a:t>法运算，取</a:t>
                      </a:r>
                      <a:r>
                        <a:rPr lang="en-US" sz="1000" b="0">
                          <a:latin typeface="Times New Roman" panose="02020603050405020304" pitchFamily="18" charset="0"/>
                          <a:cs typeface="Times New Roman" panose="02020603050405020304" pitchFamily="18" charset="0"/>
                        </a:rPr>
                        <a:t>两个对象相加</a:t>
                      </a:r>
                      <a:r>
                        <a:rPr lang="en-US" sz="1000" b="0">
                          <a:latin typeface="宋体" panose="02010600030101010101" pitchFamily="2" charset="-122"/>
                          <a:ea typeface="宋体" panose="02010600030101010101" pitchFamily="2" charset="-122"/>
                          <a:cs typeface="宋体" panose="02010600030101010101" pitchFamily="2" charset="-122"/>
                        </a:rPr>
                        <a:t>之和</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x</a:t>
                      </a:r>
                      <a:r>
                        <a:rPr lang="en-US" sz="1000" b="0">
                          <a:latin typeface="Times New Roman" panose="02020603050405020304" pitchFamily="18" charset="0"/>
                          <a:cs typeface="Times New Roman" panose="02020603050405020304" pitchFamily="18" charset="0"/>
                        </a:rPr>
                        <a:t> + </a:t>
                      </a:r>
                      <a:r>
                        <a:rPr lang="en-US" sz="1000" b="0">
                          <a:latin typeface="宋体" panose="02010600030101010101" pitchFamily="2" charset="-122"/>
                          <a:ea typeface="宋体" panose="02010600030101010101" pitchFamily="2" charset="-122"/>
                          <a:cs typeface="宋体" panose="02010600030101010101" pitchFamily="2" charset="-122"/>
                        </a:rPr>
                        <a:t>y</a:t>
                      </a:r>
                      <a:r>
                        <a:rPr lang="en-US" sz="1000" b="0">
                          <a:latin typeface="Times New Roman" panose="02020603050405020304" pitchFamily="18" charset="0"/>
                          <a:cs typeface="Times New Roman" panose="02020603050405020304" pitchFamily="18" charset="0"/>
                        </a:rPr>
                        <a:t> 输出结果</a:t>
                      </a:r>
                      <a:r>
                        <a:rPr lang="en-US" sz="1000" b="0">
                          <a:latin typeface="宋体" panose="02010600030101010101" pitchFamily="2" charset="-122"/>
                          <a:ea typeface="宋体" panose="02010600030101010101" pitchFamily="2" charset="-122"/>
                          <a:cs typeface="宋体" panose="02010600030101010101" pitchFamily="2" charset="-122"/>
                        </a:rPr>
                        <a:t>为</a:t>
                      </a:r>
                      <a:r>
                        <a:rPr lang="en-US" sz="1000" b="0">
                          <a:latin typeface="Times New Roman" panose="02020603050405020304" pitchFamily="18" charset="0"/>
                          <a:cs typeface="Times New Roman" panose="02020603050405020304" pitchFamily="18" charset="0"/>
                        </a:rPr>
                        <a:t>30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减</a:t>
                      </a:r>
                      <a:r>
                        <a:rPr lang="en-US" sz="1000" b="0">
                          <a:latin typeface="宋体" panose="02010600030101010101" pitchFamily="2" charset="-122"/>
                          <a:ea typeface="宋体" panose="02010600030101010101" pitchFamily="2" charset="-122"/>
                          <a:cs typeface="宋体" panose="02010600030101010101" pitchFamily="2" charset="-122"/>
                        </a:rPr>
                        <a:t>法运算，取</a:t>
                      </a:r>
                      <a:r>
                        <a:rPr lang="en-US" sz="1000" b="0">
                          <a:latin typeface="Times New Roman" panose="02020603050405020304" pitchFamily="18" charset="0"/>
                          <a:cs typeface="Times New Roman" panose="02020603050405020304" pitchFamily="18" charset="0"/>
                        </a:rPr>
                        <a:t>一个数</a:t>
                      </a:r>
                      <a:r>
                        <a:rPr lang="en-US" sz="1000" b="0">
                          <a:latin typeface="宋体" panose="02010600030101010101" pitchFamily="2" charset="-122"/>
                          <a:ea typeface="宋体" panose="02010600030101010101" pitchFamily="2" charset="-122"/>
                          <a:cs typeface="宋体" panose="02010600030101010101" pitchFamily="2" charset="-122"/>
                        </a:rPr>
                        <a:t>与</a:t>
                      </a:r>
                      <a:r>
                        <a:rPr lang="en-US" sz="1000" b="0">
                          <a:latin typeface="Times New Roman" panose="02020603050405020304" pitchFamily="18" charset="0"/>
                          <a:cs typeface="Times New Roman" panose="02020603050405020304" pitchFamily="18" charset="0"/>
                        </a:rPr>
                        <a:t>另一个数</a:t>
                      </a:r>
                      <a:r>
                        <a:rPr lang="en-US" sz="1000" b="0">
                          <a:latin typeface="宋体" panose="02010600030101010101" pitchFamily="2" charset="-122"/>
                          <a:ea typeface="宋体" panose="02010600030101010101" pitchFamily="2" charset="-122"/>
                          <a:cs typeface="宋体" panose="02010600030101010101" pitchFamily="2" charset="-122"/>
                        </a:rPr>
                        <a:t>的差</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x</a:t>
                      </a:r>
                      <a:r>
                        <a:rPr lang="en-US" sz="1000" b="0">
                          <a:latin typeface="Times New Roman" panose="02020603050405020304" pitchFamily="18" charset="0"/>
                          <a:cs typeface="Times New Roman" panose="02020603050405020304" pitchFamily="18" charset="0"/>
                        </a:rPr>
                        <a:t> </a:t>
                      </a:r>
                      <a:r>
                        <a:rPr 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Times New Roman" panose="02020603050405020304" pitchFamily="18" charset="0"/>
                          <a:cs typeface="Times New Roman" panose="02020603050405020304" pitchFamily="18" charset="0"/>
                        </a:rPr>
                        <a:t> </a:t>
                      </a:r>
                      <a:r>
                        <a:rPr lang="en-US" sz="1000" b="0">
                          <a:latin typeface="宋体" panose="02010600030101010101" pitchFamily="2" charset="-122"/>
                          <a:ea typeface="宋体" panose="02010600030101010101" pitchFamily="2" charset="-122"/>
                          <a:cs typeface="宋体" panose="02010600030101010101" pitchFamily="2" charset="-122"/>
                        </a:rPr>
                        <a:t>y</a:t>
                      </a:r>
                      <a:r>
                        <a:rPr lang="en-US" sz="1000" b="0">
                          <a:latin typeface="Times New Roman" panose="02020603050405020304" pitchFamily="18" charset="0"/>
                          <a:cs typeface="Times New Roman" panose="02020603050405020304" pitchFamily="18" charset="0"/>
                        </a:rPr>
                        <a:t> 输出结果</a:t>
                      </a:r>
                      <a:r>
                        <a:rPr lang="en-US" sz="1000" b="0">
                          <a:latin typeface="宋体" panose="02010600030101010101" pitchFamily="2" charset="-122"/>
                          <a:ea typeface="宋体" panose="02010600030101010101" pitchFamily="2" charset="-122"/>
                          <a:cs typeface="宋体" panose="02010600030101010101" pitchFamily="2" charset="-122"/>
                        </a:rPr>
                        <a:t>为-</a:t>
                      </a:r>
                      <a:r>
                        <a:rPr lang="en-US" sz="1000" b="0">
                          <a:latin typeface="Times New Roman" panose="02020603050405020304" pitchFamily="18" charset="0"/>
                          <a:cs typeface="Times New Roman" panose="02020603050405020304" pitchFamily="18" charset="0"/>
                        </a:rPr>
                        <a:t>10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p>
                      <a:pPr indent="0">
                        <a:buNone/>
                      </a:pPr>
                      <a:r>
                        <a:rPr lang="en-US" sz="1000" b="0">
                          <a:latin typeface="Times New Roman" panose="02020603050405020304" pitchFamily="18" charset="0"/>
                          <a:cs typeface="Times New Roman" panose="02020603050405020304" pitchFamily="18" charset="0"/>
                        </a:rPr>
                        <a:t>*</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乘</a:t>
                      </a:r>
                      <a:r>
                        <a:rPr lang="en-US" sz="1000" b="0">
                          <a:latin typeface="宋体" panose="02010600030101010101" pitchFamily="2" charset="-122"/>
                          <a:ea typeface="宋体" panose="02010600030101010101" pitchFamily="2" charset="-122"/>
                          <a:cs typeface="宋体" panose="02010600030101010101" pitchFamily="2" charset="-122"/>
                        </a:rPr>
                        <a:t>法运算，取</a:t>
                      </a:r>
                      <a:r>
                        <a:rPr lang="en-US" sz="1000" b="0">
                          <a:latin typeface="Times New Roman" panose="02020603050405020304" pitchFamily="18" charset="0"/>
                          <a:cs typeface="Times New Roman" panose="02020603050405020304" pitchFamily="18" charset="0"/>
                        </a:rPr>
                        <a:t>两个数相乘</a:t>
                      </a:r>
                      <a:r>
                        <a:rPr lang="en-US" sz="1000" b="0">
                          <a:latin typeface="宋体" panose="02010600030101010101" pitchFamily="2" charset="-122"/>
                          <a:ea typeface="宋体" panose="02010600030101010101" pitchFamily="2" charset="-122"/>
                          <a:cs typeface="宋体" panose="02010600030101010101" pitchFamily="2" charset="-122"/>
                        </a:rPr>
                        <a:t>的积</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x</a:t>
                      </a:r>
                      <a:r>
                        <a:rPr lang="en-US" sz="1000" b="0">
                          <a:latin typeface="Times New Roman" panose="02020603050405020304" pitchFamily="18" charset="0"/>
                          <a:cs typeface="Times New Roman" panose="02020603050405020304" pitchFamily="18" charset="0"/>
                        </a:rPr>
                        <a:t> * </a:t>
                      </a:r>
                      <a:r>
                        <a:rPr lang="en-US" sz="1000" b="0">
                          <a:latin typeface="宋体" panose="02010600030101010101" pitchFamily="2" charset="-122"/>
                          <a:ea typeface="宋体" panose="02010600030101010101" pitchFamily="2" charset="-122"/>
                          <a:cs typeface="宋体" panose="02010600030101010101" pitchFamily="2" charset="-122"/>
                        </a:rPr>
                        <a:t>y</a:t>
                      </a:r>
                      <a:r>
                        <a:rPr lang="en-US" sz="1000" b="0">
                          <a:latin typeface="Times New Roman" panose="02020603050405020304" pitchFamily="18" charset="0"/>
                          <a:cs typeface="Times New Roman" panose="02020603050405020304" pitchFamily="18" charset="0"/>
                        </a:rPr>
                        <a:t> 输出结果</a:t>
                      </a:r>
                      <a:r>
                        <a:rPr lang="en-US" sz="1000" b="0">
                          <a:latin typeface="宋体" panose="02010600030101010101" pitchFamily="2" charset="-122"/>
                          <a:ea typeface="宋体" panose="02010600030101010101" pitchFamily="2" charset="-122"/>
                          <a:cs typeface="宋体" panose="02010600030101010101" pitchFamily="2" charset="-122"/>
                        </a:rPr>
                        <a:t>为</a:t>
                      </a:r>
                      <a:r>
                        <a:rPr lang="en-US" sz="1000" b="0">
                          <a:latin typeface="Times New Roman" panose="02020603050405020304" pitchFamily="18" charset="0"/>
                          <a:cs typeface="Times New Roman" panose="02020603050405020304" pitchFamily="18" charset="0"/>
                        </a:rPr>
                        <a:t>200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p>
                      <a:pPr indent="0">
                        <a:buNone/>
                      </a:pPr>
                      <a:r>
                        <a:rPr lang="en-US" sz="1000" b="0">
                          <a:latin typeface="Times New Roman" panose="02020603050405020304" pitchFamily="18" charset="0"/>
                          <a:cs typeface="Times New Roman" panose="02020603050405020304" pitchFamily="18" charset="0"/>
                        </a:rPr>
                        <a:t>/</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除</a:t>
                      </a:r>
                      <a:r>
                        <a:rPr lang="en-US" sz="1000" b="0">
                          <a:latin typeface="宋体" panose="02010600030101010101" pitchFamily="2" charset="-122"/>
                          <a:ea typeface="宋体" panose="02010600030101010101" pitchFamily="2" charset="-122"/>
                          <a:cs typeface="宋体" panose="02010600030101010101" pitchFamily="2" charset="-122"/>
                        </a:rPr>
                        <a:t>法运算，取</a:t>
                      </a:r>
                      <a:r>
                        <a:rPr lang="en-US" sz="1000" b="0">
                          <a:latin typeface="Times New Roman" panose="02020603050405020304" pitchFamily="18" charset="0"/>
                          <a:cs typeface="Times New Roman" panose="02020603050405020304" pitchFamily="18" charset="0"/>
                        </a:rPr>
                        <a:t>y除以x</a:t>
                      </a:r>
                      <a:r>
                        <a:rPr lang="en-US" sz="1000" b="0">
                          <a:latin typeface="宋体" panose="02010600030101010101" pitchFamily="2" charset="-122"/>
                          <a:ea typeface="宋体" panose="02010600030101010101" pitchFamily="2" charset="-122"/>
                          <a:cs typeface="宋体" panose="02010600030101010101" pitchFamily="2" charset="-122"/>
                        </a:rPr>
                        <a:t>的商</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y</a:t>
                      </a:r>
                      <a:r>
                        <a:rPr lang="en-US" sz="1000" b="0">
                          <a:latin typeface="Times New Roman" panose="02020603050405020304" pitchFamily="18" charset="0"/>
                          <a:cs typeface="Times New Roman" panose="02020603050405020304" pitchFamily="18" charset="0"/>
                        </a:rPr>
                        <a:t> / </a:t>
                      </a:r>
                      <a:r>
                        <a:rPr lang="en-US" sz="1000" b="0">
                          <a:latin typeface="宋体" panose="02010600030101010101" pitchFamily="2" charset="-122"/>
                          <a:ea typeface="宋体" panose="02010600030101010101" pitchFamily="2" charset="-122"/>
                          <a:cs typeface="宋体" panose="02010600030101010101" pitchFamily="2" charset="-122"/>
                        </a:rPr>
                        <a:t>x</a:t>
                      </a:r>
                      <a:r>
                        <a:rPr lang="en-US" sz="1000" b="0">
                          <a:latin typeface="Times New Roman" panose="02020603050405020304" pitchFamily="18" charset="0"/>
                          <a:cs typeface="Times New Roman" panose="02020603050405020304" pitchFamily="18" charset="0"/>
                        </a:rPr>
                        <a:t> 输出结果</a:t>
                      </a:r>
                      <a:r>
                        <a:rPr lang="en-US" sz="1000" b="0">
                          <a:latin typeface="宋体" panose="02010600030101010101" pitchFamily="2" charset="-122"/>
                          <a:ea typeface="宋体" panose="02010600030101010101" pitchFamily="2" charset="-122"/>
                          <a:cs typeface="宋体" panose="02010600030101010101" pitchFamily="2" charset="-122"/>
                        </a:rPr>
                        <a:t>为</a:t>
                      </a:r>
                      <a:r>
                        <a:rPr lang="en-US" sz="1000" b="0">
                          <a:latin typeface="Times New Roman" panose="02020603050405020304" pitchFamily="18" charset="0"/>
                          <a:cs typeface="Times New Roman" panose="02020603050405020304" pitchFamily="18" charset="0"/>
                        </a:rPr>
                        <a:t>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p>
                      <a:pPr indent="0">
                        <a:buNone/>
                      </a:pPr>
                      <a:r>
                        <a:rPr lang="en-US" sz="1000" b="0">
                          <a:latin typeface="Times New Roman" panose="02020603050405020304" pitchFamily="18" charset="0"/>
                          <a:cs typeface="Times New Roman" panose="02020603050405020304" pitchFamily="18" charset="0"/>
                        </a:rPr>
                        <a:t>%</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取模</a:t>
                      </a:r>
                      <a:r>
                        <a:rPr lang="en-US" sz="1000" b="0">
                          <a:latin typeface="宋体" panose="02010600030101010101" pitchFamily="2" charset="-122"/>
                          <a:ea typeface="宋体" panose="02010600030101010101" pitchFamily="2" charset="-122"/>
                          <a:cs typeface="宋体" panose="02010600030101010101" pitchFamily="2" charset="-122"/>
                        </a:rPr>
                        <a:t>运算，</a:t>
                      </a:r>
                      <a:r>
                        <a:rPr lang="en-US" sz="1000" b="0">
                          <a:latin typeface="Times New Roman" panose="02020603050405020304" pitchFamily="18" charset="0"/>
                          <a:cs typeface="Times New Roman" panose="02020603050405020304" pitchFamily="18" charset="0"/>
                        </a:rPr>
                        <a:t>返回除法的余数</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y</a:t>
                      </a:r>
                      <a:r>
                        <a:rPr lang="en-US" sz="1000" b="0">
                          <a:latin typeface="Times New Roman" panose="02020603050405020304" pitchFamily="18" charset="0"/>
                          <a:cs typeface="Times New Roman" panose="02020603050405020304" pitchFamily="18" charset="0"/>
                        </a:rPr>
                        <a:t> % </a:t>
                      </a:r>
                      <a:r>
                        <a:rPr lang="en-US" sz="1000" b="0">
                          <a:latin typeface="宋体" panose="02010600030101010101" pitchFamily="2" charset="-122"/>
                          <a:ea typeface="宋体" panose="02010600030101010101" pitchFamily="2" charset="-122"/>
                          <a:cs typeface="宋体" panose="02010600030101010101" pitchFamily="2" charset="-122"/>
                        </a:rPr>
                        <a:t>x</a:t>
                      </a:r>
                      <a:r>
                        <a:rPr lang="en-US" sz="1000" b="0">
                          <a:latin typeface="Times New Roman" panose="02020603050405020304" pitchFamily="18" charset="0"/>
                          <a:cs typeface="Times New Roman" panose="02020603050405020304" pitchFamily="18" charset="0"/>
                        </a:rPr>
                        <a:t> 输出结果</a:t>
                      </a:r>
                      <a:r>
                        <a:rPr lang="en-US" sz="1000" b="0">
                          <a:latin typeface="宋体" panose="02010600030101010101" pitchFamily="2" charset="-122"/>
                          <a:ea typeface="宋体" panose="02010600030101010101" pitchFamily="2" charset="-122"/>
                          <a:cs typeface="宋体" panose="02010600030101010101" pitchFamily="2" charset="-122"/>
                        </a:rPr>
                        <a:t>为</a:t>
                      </a:r>
                      <a:r>
                        <a:rPr lang="en-US" sz="1000" b="0">
                          <a:latin typeface="Times New Roman" panose="02020603050405020304" pitchFamily="18" charset="0"/>
                          <a:cs typeface="Times New Roman" panose="02020603050405020304" pitchFamily="18" charset="0"/>
                        </a:rPr>
                        <a:t>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-（取负）</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取操作数负值运算</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-x</a:t>
                      </a:r>
                      <a:r>
                        <a:rPr lang="en-US" sz="1000" b="0">
                          <a:latin typeface="Times New Roman" panose="02020603050405020304" pitchFamily="18" charset="0"/>
                          <a:cs typeface="Times New Roman" panose="02020603050405020304" pitchFamily="18" charset="0"/>
                        </a:rPr>
                        <a:t> 输出结果</a:t>
                      </a:r>
                      <a:r>
                        <a:rPr lang="en-US" sz="1000" b="0">
                          <a:latin typeface="宋体" panose="02010600030101010101" pitchFamily="2" charset="-122"/>
                          <a:ea typeface="宋体" panose="02010600030101010101" pitchFamily="2" charset="-122"/>
                          <a:cs typeface="宋体" panose="02010600030101010101" pitchFamily="2" charset="-122"/>
                        </a:rPr>
                        <a:t>为-</a:t>
                      </a:r>
                      <a:r>
                        <a:rPr lang="en-US" sz="1000" b="0">
                          <a:latin typeface="Times New Roman" panose="02020603050405020304" pitchFamily="18" charset="0"/>
                          <a:cs typeface="Times New Roman" panose="02020603050405020304" pitchFamily="18" charset="0"/>
                        </a:rPr>
                        <a:t>10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p>
                      <a:pPr indent="0">
                        <a:buNone/>
                      </a:pPr>
                      <a:r>
                        <a:rPr lang="en-US" sz="1000" b="0">
                          <a:latin typeface="Times New Roman" panose="02020603050405020304" pitchFamily="18" charset="0"/>
                          <a:cs typeface="Times New Roman" panose="02020603050405020304" pitchFamily="18" charset="0"/>
                        </a:rPr>
                        <a:t>+</a:t>
                      </a:r>
                      <a:r>
                        <a:rPr lang="en-US" sz="1000" b="0">
                          <a:latin typeface="宋体" panose="02010600030101010101" pitchFamily="2" charset="-122"/>
                          <a:ea typeface="宋体" panose="02010600030101010101" pitchFamily="2" charset="-122"/>
                          <a:cs typeface="宋体" panose="02010600030101010101" pitchFamily="2" charset="-122"/>
                        </a:rPr>
                        <a:t>（取本身）</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取操作数本身运算</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a:t>
                      </a:r>
                      <a:r>
                        <a:rPr lang="en-US" sz="1000" b="0">
                          <a:latin typeface="宋体" panose="02010600030101010101" pitchFamily="2" charset="-122"/>
                          <a:ea typeface="宋体" panose="02010600030101010101" pitchFamily="2" charset="-122"/>
                          <a:cs typeface="宋体" panose="02010600030101010101" pitchFamily="2" charset="-122"/>
                        </a:rPr>
                        <a:t>x</a:t>
                      </a:r>
                      <a:r>
                        <a:rPr lang="en-US" sz="1000" b="0">
                          <a:latin typeface="Times New Roman" panose="02020603050405020304" pitchFamily="18" charset="0"/>
                          <a:cs typeface="Times New Roman" panose="02020603050405020304" pitchFamily="18" charset="0"/>
                        </a:rPr>
                        <a:t> 输出结果</a:t>
                      </a:r>
                      <a:r>
                        <a:rPr lang="en-US" sz="1000" b="0">
                          <a:latin typeface="宋体" panose="02010600030101010101" pitchFamily="2" charset="-122"/>
                          <a:ea typeface="宋体" panose="02010600030101010101" pitchFamily="2" charset="-122"/>
                          <a:cs typeface="宋体" panose="02010600030101010101" pitchFamily="2" charset="-122"/>
                        </a:rPr>
                        <a:t>为</a:t>
                      </a:r>
                      <a:r>
                        <a:rPr lang="en-US" sz="1000" b="0">
                          <a:latin typeface="Times New Roman" panose="02020603050405020304" pitchFamily="18" charset="0"/>
                          <a:cs typeface="Times New Roman" panose="02020603050405020304" pitchFamily="18" charset="0"/>
                        </a:rPr>
                        <a:t>10</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p>
                      <a:pPr indent="0">
                        <a:buNone/>
                      </a:pPr>
                      <a:r>
                        <a:rPr lang="en-US" sz="1000" b="0">
                          <a:latin typeface="Times New Roman" panose="02020603050405020304" pitchFamily="18" charset="0"/>
                          <a:cs typeface="Times New Roman" panose="02020603050405020304" pitchFamily="18" charset="0"/>
                        </a:rPr>
                        <a:t>**</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幂</a:t>
                      </a:r>
                      <a:r>
                        <a:rPr lang="en-US" sz="1000" b="0">
                          <a:latin typeface="宋体" panose="02010600030101010101" pitchFamily="2" charset="-122"/>
                          <a:ea typeface="宋体" panose="02010600030101010101" pitchFamily="2" charset="-122"/>
                          <a:cs typeface="宋体" panose="02010600030101010101" pitchFamily="2" charset="-122"/>
                        </a:rPr>
                        <a:t>运算，</a:t>
                      </a:r>
                      <a:r>
                        <a:rPr lang="en-US" sz="1000" b="0">
                          <a:latin typeface="Times New Roman" panose="02020603050405020304" pitchFamily="18" charset="0"/>
                          <a:cs typeface="Times New Roman" panose="02020603050405020304" pitchFamily="18" charset="0"/>
                        </a:rPr>
                        <a:t>返回x的y次幂</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x</a:t>
                      </a:r>
                      <a:r>
                        <a:rPr lang="en-US" sz="1000" b="0">
                          <a:latin typeface="Times New Roman" panose="02020603050405020304" pitchFamily="18" charset="0"/>
                          <a:cs typeface="Times New Roman" panose="02020603050405020304" pitchFamily="18" charset="0"/>
                        </a:rPr>
                        <a:t>**</a:t>
                      </a:r>
                      <a:r>
                        <a:rPr lang="en-US" sz="1000" b="0">
                          <a:latin typeface="宋体" panose="02010600030101010101" pitchFamily="2" charset="-122"/>
                          <a:ea typeface="宋体" panose="02010600030101010101" pitchFamily="2" charset="-122"/>
                          <a:cs typeface="宋体" panose="02010600030101010101" pitchFamily="2" charset="-122"/>
                        </a:rPr>
                        <a:t>y</a:t>
                      </a:r>
                      <a:r>
                        <a:rPr lang="en-US" sz="1000" b="0">
                          <a:latin typeface="Times New Roman" panose="02020603050405020304" pitchFamily="18" charset="0"/>
                          <a:cs typeface="Times New Roman" panose="02020603050405020304" pitchFamily="18" charset="0"/>
                        </a:rPr>
                        <a:t> 为10的20次方，输出结果</a:t>
                      </a:r>
                      <a:r>
                        <a:rPr lang="en-US" sz="1000" b="0">
                          <a:latin typeface="宋体" panose="02010600030101010101" pitchFamily="2" charset="-122"/>
                          <a:ea typeface="宋体" panose="02010600030101010101" pitchFamily="2" charset="-122"/>
                          <a:cs typeface="宋体" panose="02010600030101010101" pitchFamily="2" charset="-122"/>
                        </a:rPr>
                        <a:t>为</a:t>
                      </a:r>
                      <a:r>
                        <a:rPr lang="en-US" sz="1000" b="0">
                          <a:latin typeface="Times New Roman" panose="02020603050405020304" pitchFamily="18" charset="0"/>
                          <a:cs typeface="Times New Roman" panose="02020603050405020304" pitchFamily="18" charset="0"/>
                        </a:rPr>
                        <a:t>100000000000000000000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p>
                      <a:pPr indent="0">
                        <a:buNone/>
                      </a:pPr>
                      <a:r>
                        <a:rPr lang="en-US" sz="1000" b="0">
                          <a:latin typeface="Times New Roman" panose="02020603050405020304" pitchFamily="18" charset="0"/>
                          <a:cs typeface="Times New Roman" panose="02020603050405020304" pitchFamily="18" charset="0"/>
                        </a:rPr>
                        <a:t>//</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整除</a:t>
                      </a:r>
                      <a:r>
                        <a:rPr lang="en-US" sz="1000" b="0">
                          <a:latin typeface="宋体" panose="02010600030101010101" pitchFamily="2" charset="-122"/>
                          <a:ea typeface="宋体" panose="02010600030101010101" pitchFamily="2" charset="-122"/>
                          <a:cs typeface="宋体" panose="02010600030101010101" pitchFamily="2" charset="-122"/>
                        </a:rPr>
                        <a:t>运算，</a:t>
                      </a:r>
                      <a:r>
                        <a:rPr lang="en-US" sz="1000" b="0">
                          <a:latin typeface="Times New Roman" panose="02020603050405020304" pitchFamily="18" charset="0"/>
                          <a:cs typeface="Times New Roman" panose="02020603050405020304" pitchFamily="18" charset="0"/>
                        </a:rPr>
                        <a:t>返回商的整数部分</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9//2输出结果</a:t>
                      </a:r>
                      <a:r>
                        <a:rPr lang="en-US" sz="1000" b="0">
                          <a:latin typeface="宋体" panose="02010600030101010101" pitchFamily="2" charset="-122"/>
                          <a:ea typeface="宋体" panose="02010600030101010101" pitchFamily="2" charset="-122"/>
                          <a:cs typeface="宋体" panose="02010600030101010101" pitchFamily="2" charset="-122"/>
                        </a:rPr>
                        <a:t>为</a:t>
                      </a:r>
                      <a:r>
                        <a:rPr lang="en-US" sz="1000" b="0">
                          <a:latin typeface="Times New Roman" panose="02020603050405020304" pitchFamily="18" charset="0"/>
                          <a:cs typeface="Times New Roman" panose="02020603050405020304" pitchFamily="18" charset="0"/>
                        </a:rPr>
                        <a:t>4</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a:ln/>
        </p:spPr>
        <p:txBody>
          <a:bodyPr vert="horz" wrap="square" lIns="91440" tIns="45720" rIns="91440" bIns="45720" anchor="ctr"/>
          <a:p>
            <a:pPr eaLnBrk="1" hangingPunct="1"/>
            <a:r>
              <a:rPr lang="zh-CN" altLang="zh-CN" dirty="0"/>
              <a:t>比较运算符</a:t>
            </a:r>
            <a:endParaRPr lang="zh-CN" altLang="zh-CN" dirty="0"/>
          </a:p>
        </p:txBody>
      </p:sp>
      <p:sp>
        <p:nvSpPr>
          <p:cNvPr id="26629" name="内容占位符 1"/>
          <p:cNvSpPr>
            <a:spLocks noGrp="1"/>
          </p:cNvSpPr>
          <p:nvPr>
            <p:ph idx="1"/>
          </p:nvPr>
        </p:nvSpPr>
        <p:spPr>
          <a:xfrm>
            <a:off x="284163" y="1844675"/>
            <a:ext cx="8680450" cy="43926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altLang="zh-CN" sz="2000" b="0" i="0" u="none" strike="noStrike" kern="0" cap="none" spc="0" normalizeH="0" baseline="0" noProof="1">
                <a:ln>
                  <a:noFill/>
                </a:ln>
                <a:solidFill>
                  <a:srgbClr val="990033"/>
                </a:solidFill>
                <a:effectLst/>
                <a:uLnTx/>
                <a:uFillTx/>
                <a:latin typeface="+mn-lt"/>
                <a:ea typeface="+mn-ea"/>
                <a:cs typeface="+mn-cs"/>
              </a:rPr>
              <a:t>比较运算符用于比较两边的值，并确定它们之间的关系，返回False或True。</a:t>
            </a:r>
            <a:endParaRPr kumimoji="0" altLang="zh-CN"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endParaRPr kumimoji="0" altLang="zh-CN" sz="2000" b="0" i="0" u="none" strike="noStrike" kern="0" cap="none" spc="0" normalizeH="0" baseline="0" noProof="1">
              <a:ln>
                <a:noFill/>
              </a:ln>
              <a:solidFill>
                <a:srgbClr val="990033"/>
              </a:solidFill>
              <a:effectLst/>
              <a:uLnTx/>
              <a:uFillTx/>
              <a:latin typeface="+mn-lt"/>
              <a:ea typeface="+mn-ea"/>
              <a:cs typeface="+mn-cs"/>
            </a:endParaRPr>
          </a:p>
        </p:txBody>
      </p:sp>
      <p:graphicFrame>
        <p:nvGraphicFramePr>
          <p:cNvPr id="2" name="表格 1"/>
          <p:cNvGraphicFramePr/>
          <p:nvPr>
            <p:custDataLst>
              <p:tags r:id="rId1"/>
            </p:custDataLst>
          </p:nvPr>
        </p:nvGraphicFramePr>
        <p:xfrm>
          <a:off x="1289685" y="2369185"/>
          <a:ext cx="6501130" cy="3403600"/>
        </p:xfrm>
        <a:graphic>
          <a:graphicData uri="http://schemas.openxmlformats.org/drawingml/2006/table">
            <a:tbl>
              <a:tblPr firstRow="1" bandRow="1">
                <a:tableStyleId>{5940675A-B579-460E-94D1-54222C63F5DA}</a:tableStyleId>
              </a:tblPr>
              <a:tblGrid>
                <a:gridCol w="1281430"/>
                <a:gridCol w="2821305"/>
                <a:gridCol w="2398395"/>
              </a:tblGrid>
              <a:tr h="340360">
                <a:tc>
                  <a:txBody>
                    <a:bodyPr/>
                    <a:p>
                      <a:pPr indent="0" algn="ctr">
                        <a:buNone/>
                      </a:pPr>
                      <a:r>
                        <a:rPr lang="en-US" sz="1400" b="0">
                          <a:latin typeface="黑体" panose="02010609060101010101" pitchFamily="49" charset="-122"/>
                          <a:ea typeface="黑体" panose="02010609060101010101" pitchFamily="49" charset="-122"/>
                          <a:cs typeface="黑体" panose="02010609060101010101" pitchFamily="49" charset="-122"/>
                        </a:rPr>
                        <a:t>比较</a:t>
                      </a:r>
                      <a:r>
                        <a:rPr lang="en-US" sz="1400" b="0">
                          <a:latin typeface="Arial" panose="020B0604020202020204" pitchFamily="34" charset="0"/>
                          <a:cs typeface="Arial" panose="020B0604020202020204" pitchFamily="34" charset="0"/>
                        </a:rPr>
                        <a:t>运算符</a:t>
                      </a:r>
                      <a:endParaRPr lang="en-US" altLang="en-US" sz="1400" b="0">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黑体" panose="02010609060101010101" pitchFamily="49" charset="-122"/>
                          <a:ea typeface="黑体" panose="02010609060101010101" pitchFamily="49" charset="-122"/>
                          <a:cs typeface="黑体" panose="02010609060101010101" pitchFamily="49" charset="-122"/>
                        </a:rPr>
                        <a:t>运算</a:t>
                      </a:r>
                      <a:r>
                        <a:rPr lang="en-US" sz="1400" b="0">
                          <a:latin typeface="Arial" panose="020B0604020202020204" pitchFamily="34" charset="0"/>
                          <a:cs typeface="Arial" panose="020B0604020202020204" pitchFamily="34" charset="0"/>
                        </a:rPr>
                        <a:t>符描述</a:t>
                      </a:r>
                      <a:endParaRPr lang="en-US" altLang="en-US" sz="1400" b="0">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黑体" panose="02010609060101010101" pitchFamily="49" charset="-122"/>
                          <a:ea typeface="黑体" panose="02010609060101010101" pitchFamily="49" charset="-122"/>
                          <a:cs typeface="黑体" panose="02010609060101010101" pitchFamily="49" charset="-122"/>
                        </a:rPr>
                        <a:t>演示范例（x：10；y：20）</a:t>
                      </a:r>
                      <a:endParaRPr lang="en-US" altLang="en-US" sz="1400" b="0">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0360">
                <a:tc>
                  <a:txBody>
                    <a:bodyPr/>
                    <a:p>
                      <a:pPr indent="0">
                        <a:buNone/>
                      </a:pPr>
                      <a:r>
                        <a:rPr lang="en-US" sz="1400" b="0">
                          <a:latin typeface="Times New Roman" panose="02020603050405020304" pitchFamily="18" charset="0"/>
                          <a:cs typeface="Times New Roman" panose="02020603050405020304" pitchFamily="18" charset="0"/>
                        </a:rPr>
                        <a:t>==</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等于运算符</a:t>
                      </a: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比较对象是否相等</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x</a:t>
                      </a:r>
                      <a:r>
                        <a:rPr lang="en-US" sz="1400" b="0">
                          <a:latin typeface="Times New Roman" panose="02020603050405020304" pitchFamily="18" charset="0"/>
                          <a:cs typeface="Times New Roman" panose="02020603050405020304" pitchFamily="18" charset="0"/>
                        </a:rPr>
                        <a:t> == </a:t>
                      </a:r>
                      <a:r>
                        <a:rPr lang="en-US" sz="1400" b="0">
                          <a:latin typeface="宋体" panose="02010600030101010101" pitchFamily="2" charset="-122"/>
                          <a:ea typeface="宋体" panose="02010600030101010101" pitchFamily="2" charset="-122"/>
                          <a:cs typeface="宋体" panose="02010600030101010101" pitchFamily="2" charset="-122"/>
                        </a:rPr>
                        <a:t>y</a:t>
                      </a:r>
                      <a:r>
                        <a:rPr lang="en-US" sz="1400" b="0">
                          <a:latin typeface="Times New Roman" panose="02020603050405020304" pitchFamily="18" charset="0"/>
                          <a:cs typeface="Times New Roman" panose="02020603050405020304" pitchFamily="18" charset="0"/>
                        </a:rPr>
                        <a:t>返回False</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0995">
                <a:tc>
                  <a:txBody>
                    <a:bodyPr/>
                    <a:p>
                      <a:pPr indent="0">
                        <a:buNone/>
                      </a:pPr>
                      <a:r>
                        <a:rPr lang="en-US" sz="1400" b="0">
                          <a:latin typeface="Times New Roman" panose="02020603050405020304" pitchFamily="18" charset="0"/>
                          <a:cs typeface="Times New Roman" panose="02020603050405020304" pitchFamily="18" charset="0"/>
                        </a:rPr>
                        <a:t>!=</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不等于运算符</a:t>
                      </a: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比较两个对象是否不相等</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x</a:t>
                      </a:r>
                      <a:r>
                        <a:rPr lang="en-US" sz="1400" b="0">
                          <a:latin typeface="Times New Roman" panose="02020603050405020304" pitchFamily="18" charset="0"/>
                          <a:cs typeface="Times New Roman" panose="02020603050405020304" pitchFamily="18" charset="0"/>
                        </a:rPr>
                        <a:t> != </a:t>
                      </a:r>
                      <a:r>
                        <a:rPr lang="en-US" sz="1400" b="0">
                          <a:latin typeface="宋体" panose="02010600030101010101" pitchFamily="2" charset="-122"/>
                          <a:ea typeface="宋体" panose="02010600030101010101" pitchFamily="2" charset="-122"/>
                          <a:cs typeface="宋体" panose="02010600030101010101" pitchFamily="2" charset="-122"/>
                        </a:rPr>
                        <a:t>y</a:t>
                      </a:r>
                      <a:r>
                        <a:rPr lang="en-US" sz="1400" b="0">
                          <a:latin typeface="Times New Roman" panose="02020603050405020304" pitchFamily="18" charset="0"/>
                          <a:cs typeface="Times New Roman" panose="02020603050405020304" pitchFamily="18" charset="0"/>
                        </a:rPr>
                        <a:t>返回True</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0360">
                <a:tc>
                  <a:txBody>
                    <a:bodyPr/>
                    <a:p>
                      <a:pPr indent="0">
                        <a:buNone/>
                      </a:pPr>
                      <a:r>
                        <a:rPr lang="en-US" sz="1400" b="0">
                          <a:latin typeface="Times New Roman" panose="02020603050405020304" pitchFamily="18" charset="0"/>
                          <a:cs typeface="Times New Roman" panose="02020603050405020304" pitchFamily="18" charset="0"/>
                        </a:rPr>
                        <a:t>&lt;&gt;</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不等于运算符</a:t>
                      </a: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比较两个对象是否不相等</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x</a:t>
                      </a:r>
                      <a:r>
                        <a:rPr lang="en-US" sz="1400" b="0">
                          <a:latin typeface="Times New Roman" panose="02020603050405020304" pitchFamily="18" charset="0"/>
                          <a:cs typeface="Times New Roman" panose="02020603050405020304" pitchFamily="18" charset="0"/>
                        </a:rPr>
                        <a:t> &lt;&gt; </a:t>
                      </a:r>
                      <a:r>
                        <a:rPr lang="en-US" sz="1400" b="0">
                          <a:latin typeface="宋体" panose="02010600030101010101" pitchFamily="2" charset="-122"/>
                          <a:ea typeface="宋体" panose="02010600030101010101" pitchFamily="2" charset="-122"/>
                          <a:cs typeface="宋体" panose="02010600030101010101" pitchFamily="2" charset="-122"/>
                        </a:rPr>
                        <a:t>y</a:t>
                      </a:r>
                      <a:r>
                        <a:rPr lang="en-US" sz="1400" b="0">
                          <a:latin typeface="Times New Roman" panose="02020603050405020304" pitchFamily="18" charset="0"/>
                          <a:cs typeface="Times New Roman" panose="02020603050405020304" pitchFamily="18" charset="0"/>
                        </a:rPr>
                        <a:t>返回True。这个运算符类似</a:t>
                      </a:r>
                      <a:r>
                        <a:rPr lang="en-US" sz="1400" b="0">
                          <a:latin typeface="宋体" panose="02010600030101010101" pitchFamily="2" charset="-122"/>
                          <a:ea typeface="宋体" panose="02010600030101010101" pitchFamily="2" charset="-122"/>
                          <a:cs typeface="宋体" panose="02010600030101010101" pitchFamily="2" charset="-122"/>
                        </a:rPr>
                        <a:t>于</a:t>
                      </a:r>
                      <a:r>
                        <a:rPr lang="en-US" sz="1400" b="0">
                          <a:latin typeface="Times New Roman" panose="02020603050405020304" pitchFamily="18" charset="0"/>
                          <a:cs typeface="Times New Roman" panose="02020603050405020304" pitchFamily="18" charset="0"/>
                        </a:rPr>
                        <a:t>!= </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0360">
                <a:tc>
                  <a:txBody>
                    <a:bodyPr/>
                    <a:p>
                      <a:pPr indent="0">
                        <a:buNone/>
                      </a:pPr>
                      <a:r>
                        <a:rPr lang="en-US" sz="1400" b="0">
                          <a:latin typeface="Times New Roman" panose="02020603050405020304" pitchFamily="18" charset="0"/>
                          <a:cs typeface="Times New Roman" panose="02020603050405020304" pitchFamily="18" charset="0"/>
                        </a:rPr>
                        <a:t>&gt;</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大于运算符</a:t>
                      </a: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返回x是否大于y</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x</a:t>
                      </a:r>
                      <a:r>
                        <a:rPr lang="en-US" sz="1400" b="0">
                          <a:latin typeface="Times New Roman" panose="02020603050405020304" pitchFamily="18" charset="0"/>
                          <a:cs typeface="Times New Roman" panose="02020603050405020304" pitchFamily="18" charset="0"/>
                        </a:rPr>
                        <a:t> &gt; </a:t>
                      </a:r>
                      <a:r>
                        <a:rPr lang="en-US" sz="1400" b="0">
                          <a:latin typeface="宋体" panose="02010600030101010101" pitchFamily="2" charset="-122"/>
                          <a:ea typeface="宋体" panose="02010600030101010101" pitchFamily="2" charset="-122"/>
                          <a:cs typeface="宋体" panose="02010600030101010101" pitchFamily="2" charset="-122"/>
                        </a:rPr>
                        <a:t>y</a:t>
                      </a:r>
                      <a:r>
                        <a:rPr lang="en-US" sz="1400" b="0">
                          <a:latin typeface="Times New Roman" panose="02020603050405020304" pitchFamily="18" charset="0"/>
                          <a:cs typeface="Times New Roman" panose="02020603050405020304" pitchFamily="18" charset="0"/>
                        </a:rPr>
                        <a:t>返回False</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20445">
                <a:tc>
                  <a:txBody>
                    <a:bodyPr/>
                    <a:p>
                      <a:pPr indent="0">
                        <a:buNone/>
                      </a:pPr>
                      <a:r>
                        <a:rPr lang="en-US" sz="1400" b="0">
                          <a:latin typeface="Times New Roman" panose="02020603050405020304" pitchFamily="18" charset="0"/>
                          <a:cs typeface="Times New Roman" panose="02020603050405020304" pitchFamily="18" charset="0"/>
                        </a:rPr>
                        <a:t>&lt;</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小于运算符</a:t>
                      </a: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返回x是否小于y。所有比较运算符返回1表示真，返回0表示假。这分别与特殊的变量True和False等价</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x</a:t>
                      </a:r>
                      <a:r>
                        <a:rPr lang="en-US" sz="1400" b="0">
                          <a:latin typeface="Times New Roman" panose="02020603050405020304" pitchFamily="18" charset="0"/>
                          <a:cs typeface="Times New Roman" panose="02020603050405020304" pitchFamily="18" charset="0"/>
                        </a:rPr>
                        <a:t> &lt;</a:t>
                      </a:r>
                      <a:r>
                        <a:rPr lang="en-US" sz="1400" b="0">
                          <a:latin typeface="宋体" panose="02010600030101010101" pitchFamily="2" charset="-122"/>
                          <a:ea typeface="宋体" panose="02010600030101010101" pitchFamily="2" charset="-122"/>
                          <a:cs typeface="宋体" panose="02010600030101010101" pitchFamily="2" charset="-122"/>
                        </a:rPr>
                        <a:t> y</a:t>
                      </a:r>
                      <a:r>
                        <a:rPr lang="en-US" sz="1400" b="0">
                          <a:latin typeface="Times New Roman" panose="02020603050405020304" pitchFamily="18" charset="0"/>
                          <a:cs typeface="Times New Roman" panose="02020603050405020304" pitchFamily="18" charset="0"/>
                        </a:rPr>
                        <a:t>返回True</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0360">
                <a:tc>
                  <a:txBody>
                    <a:bodyPr/>
                    <a:p>
                      <a:pPr indent="0">
                        <a:buNone/>
                      </a:pPr>
                      <a:r>
                        <a:rPr lang="en-US" sz="1400" b="0">
                          <a:latin typeface="Times New Roman" panose="02020603050405020304" pitchFamily="18" charset="0"/>
                          <a:cs typeface="Times New Roman" panose="02020603050405020304" pitchFamily="18" charset="0"/>
                        </a:rPr>
                        <a:t>&gt;=</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大于</a:t>
                      </a:r>
                      <a:r>
                        <a:rPr lang="en-US" sz="1400" b="0">
                          <a:latin typeface="宋体" panose="02010600030101010101" pitchFamily="2" charset="-122"/>
                          <a:ea typeface="宋体" panose="02010600030101010101" pitchFamily="2" charset="-122"/>
                          <a:cs typeface="宋体" panose="02010600030101010101" pitchFamily="2" charset="-122"/>
                        </a:rPr>
                        <a:t>或</a:t>
                      </a:r>
                      <a:r>
                        <a:rPr lang="en-US" sz="1400" b="0">
                          <a:latin typeface="Times New Roman" panose="02020603050405020304" pitchFamily="18" charset="0"/>
                          <a:cs typeface="Times New Roman" panose="02020603050405020304" pitchFamily="18" charset="0"/>
                        </a:rPr>
                        <a:t>等于运算符</a:t>
                      </a: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返回x是否大于</a:t>
                      </a:r>
                      <a:r>
                        <a:rPr lang="en-US" sz="1400" b="0">
                          <a:latin typeface="宋体" panose="02010600030101010101" pitchFamily="2" charset="-122"/>
                          <a:ea typeface="宋体" panose="02010600030101010101" pitchFamily="2" charset="-122"/>
                          <a:cs typeface="宋体" panose="02010600030101010101" pitchFamily="2" charset="-122"/>
                        </a:rPr>
                        <a:t>或</a:t>
                      </a:r>
                      <a:r>
                        <a:rPr lang="en-US" sz="1400" b="0">
                          <a:latin typeface="Times New Roman" panose="02020603050405020304" pitchFamily="18" charset="0"/>
                          <a:cs typeface="Times New Roman" panose="02020603050405020304" pitchFamily="18" charset="0"/>
                        </a:rPr>
                        <a:t>等于y</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x</a:t>
                      </a:r>
                      <a:r>
                        <a:rPr lang="en-US" sz="1400" b="0">
                          <a:latin typeface="Times New Roman" panose="02020603050405020304" pitchFamily="18" charset="0"/>
                          <a:cs typeface="Times New Roman" panose="02020603050405020304" pitchFamily="18" charset="0"/>
                        </a:rPr>
                        <a:t> &gt;= </a:t>
                      </a:r>
                      <a:r>
                        <a:rPr lang="en-US" sz="1400" b="0">
                          <a:latin typeface="宋体" panose="02010600030101010101" pitchFamily="2" charset="-122"/>
                          <a:ea typeface="宋体" panose="02010600030101010101" pitchFamily="2" charset="-122"/>
                          <a:cs typeface="宋体" panose="02010600030101010101" pitchFamily="2" charset="-122"/>
                        </a:rPr>
                        <a:t>y</a:t>
                      </a:r>
                      <a:r>
                        <a:rPr lang="en-US" sz="1400" b="0">
                          <a:latin typeface="Times New Roman" panose="02020603050405020304" pitchFamily="18" charset="0"/>
                          <a:cs typeface="Times New Roman" panose="02020603050405020304" pitchFamily="18" charset="0"/>
                        </a:rPr>
                        <a:t>返回False</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0360">
                <a:tc>
                  <a:txBody>
                    <a:bodyPr/>
                    <a:p>
                      <a:pPr indent="0">
                        <a:buNone/>
                      </a:pPr>
                      <a:r>
                        <a:rPr lang="en-US" sz="1400" b="0">
                          <a:latin typeface="Times New Roman" panose="02020603050405020304" pitchFamily="18" charset="0"/>
                          <a:cs typeface="Times New Roman" panose="02020603050405020304" pitchFamily="18" charset="0"/>
                        </a:rPr>
                        <a:t>&lt;=</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小于</a:t>
                      </a:r>
                      <a:r>
                        <a:rPr lang="en-US" sz="1400" b="0">
                          <a:latin typeface="宋体" panose="02010600030101010101" pitchFamily="2" charset="-122"/>
                          <a:ea typeface="宋体" panose="02010600030101010101" pitchFamily="2" charset="-122"/>
                          <a:cs typeface="宋体" panose="02010600030101010101" pitchFamily="2" charset="-122"/>
                        </a:rPr>
                        <a:t>或</a:t>
                      </a:r>
                      <a:r>
                        <a:rPr lang="en-US" sz="1400" b="0">
                          <a:latin typeface="Times New Roman" panose="02020603050405020304" pitchFamily="18" charset="0"/>
                          <a:cs typeface="Times New Roman" panose="02020603050405020304" pitchFamily="18" charset="0"/>
                        </a:rPr>
                        <a:t>等于运算符</a:t>
                      </a: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返回x是否小于</a:t>
                      </a:r>
                      <a:r>
                        <a:rPr lang="en-US" sz="1400" b="0">
                          <a:latin typeface="宋体" panose="02010600030101010101" pitchFamily="2" charset="-122"/>
                          <a:ea typeface="宋体" panose="02010600030101010101" pitchFamily="2" charset="-122"/>
                          <a:cs typeface="宋体" panose="02010600030101010101" pitchFamily="2" charset="-122"/>
                        </a:rPr>
                        <a:t>或</a:t>
                      </a:r>
                      <a:r>
                        <a:rPr lang="en-US" sz="1400" b="0">
                          <a:latin typeface="Times New Roman" panose="02020603050405020304" pitchFamily="18" charset="0"/>
                          <a:cs typeface="Times New Roman" panose="02020603050405020304" pitchFamily="18" charset="0"/>
                        </a:rPr>
                        <a:t>等于y</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x</a:t>
                      </a:r>
                      <a:r>
                        <a:rPr lang="en-US" sz="1400" b="0">
                          <a:latin typeface="Times New Roman" panose="02020603050405020304" pitchFamily="18" charset="0"/>
                          <a:cs typeface="Times New Roman" panose="02020603050405020304" pitchFamily="18" charset="0"/>
                        </a:rPr>
                        <a:t> &lt;= </a:t>
                      </a:r>
                      <a:r>
                        <a:rPr lang="en-US" sz="1400" b="0">
                          <a:latin typeface="宋体" panose="02010600030101010101" pitchFamily="2" charset="-122"/>
                          <a:ea typeface="宋体" panose="02010600030101010101" pitchFamily="2" charset="-122"/>
                          <a:cs typeface="宋体" panose="02010600030101010101" pitchFamily="2" charset="-122"/>
                        </a:rPr>
                        <a:t>y</a:t>
                      </a:r>
                      <a:r>
                        <a:rPr lang="en-US" sz="1400" b="0">
                          <a:latin typeface="Times New Roman" panose="02020603050405020304" pitchFamily="18" charset="0"/>
                          <a:cs typeface="Times New Roman" panose="02020603050405020304" pitchFamily="18" charset="0"/>
                        </a:rPr>
                        <a:t>返回True</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1"/>
          <p:cNvSpPr>
            <a:spLocks noGrp="1"/>
          </p:cNvSpPr>
          <p:nvPr>
            <p:ph type="title"/>
          </p:nvPr>
        </p:nvSpPr>
        <p:spPr>
          <a:ln/>
        </p:spPr>
        <p:txBody>
          <a:bodyPr vert="horz" wrap="square" lIns="91440" tIns="45720" rIns="91440" bIns="45720" anchor="ctr"/>
          <a:p>
            <a:r>
              <a:rPr lang="zh-CN" altLang="zh-CN" dirty="0">
                <a:sym typeface="宋体" panose="02010600030101010101" pitchFamily="2" charset="-122"/>
              </a:rPr>
              <a:t>赋值运算符</a:t>
            </a:r>
            <a:endParaRPr lang="zh-CN" altLang="zh-CN" dirty="0">
              <a:sym typeface="宋体" panose="02010600030101010101" pitchFamily="2" charset="-122"/>
            </a:endParaRPr>
          </a:p>
        </p:txBody>
      </p:sp>
      <p:sp>
        <p:nvSpPr>
          <p:cNvPr id="27651" name="内容占位符 2"/>
          <p:cNvSpPr>
            <a:spLocks noGrp="1"/>
          </p:cNvSpPr>
          <p:nvPr>
            <p:ph idx="1"/>
          </p:nvPr>
        </p:nvSpPr>
        <p:spPr>
          <a:xfrm>
            <a:off x="284163" y="1882775"/>
            <a:ext cx="8680450" cy="43926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altLang="zh-CN" sz="2000" b="0" i="0" u="none" strike="noStrike" kern="0" cap="none" spc="0" normalizeH="0" baseline="0" noProof="1">
                <a:ln>
                  <a:noFill/>
                </a:ln>
                <a:solidFill>
                  <a:srgbClr val="990033"/>
                </a:solidFill>
                <a:effectLst/>
                <a:uLnTx/>
                <a:uFillTx/>
                <a:latin typeface="+mn-lt"/>
                <a:ea typeface="+mn-ea"/>
                <a:cs typeface="+mn-cs"/>
              </a:rPr>
              <a:t>在Python中，变量是不需要声明的，只要变量的标识符合法，就可以直接定义并赋值。</a:t>
            </a:r>
            <a:endParaRPr kumimoji="0" altLang="zh-CN"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endParaRPr kumimoji="0" altLang="zh-CN" sz="2000" b="0" i="0" u="none" strike="noStrike" kern="0" cap="none" spc="0" normalizeH="0" baseline="0" noProof="1">
              <a:ln>
                <a:noFill/>
              </a:ln>
              <a:solidFill>
                <a:srgbClr val="990033"/>
              </a:solidFill>
              <a:effectLst/>
              <a:uLnTx/>
              <a:uFillTx/>
              <a:latin typeface="+mn-lt"/>
              <a:ea typeface="+mn-ea"/>
              <a:cs typeface="+mn-cs"/>
            </a:endParaRPr>
          </a:p>
          <a:p>
            <a:pPr marL="0" marR="0" lvl="0" indent="508000" algn="l" defTabSz="914400" rtl="0" eaLnBrk="0" fontAlgn="base" latinLnBrk="0" hangingPunct="0">
              <a:lnSpc>
                <a:spcPct val="100000"/>
              </a:lnSpc>
              <a:spcBef>
                <a:spcPts val="0"/>
              </a:spcBef>
              <a:spcAft>
                <a:spcPct val="0"/>
              </a:spcAft>
              <a:buClr>
                <a:srgbClr val="3366CC"/>
              </a:buClr>
              <a:buSzTx/>
              <a:buFont typeface="Wingdings" panose="05000000000000000000" pitchFamily="2" charset="2"/>
              <a:buNone/>
              <a:defRPr/>
            </a:pPr>
            <a:endParaRPr kumimoji="0" lang="zh-CN" altLang="en-US" sz="2000" b="0" i="0" u="none" strike="noStrike" kern="0" cap="none" spc="0" normalizeH="0" baseline="0" noProof="1">
              <a:ln>
                <a:noFill/>
              </a:ln>
              <a:solidFill>
                <a:srgbClr val="990033"/>
              </a:solidFill>
              <a:effectLst/>
              <a:uLnTx/>
              <a:uFillTx/>
              <a:latin typeface="+mn-lt"/>
              <a:ea typeface="+mn-ea"/>
              <a:cs typeface="+mn-cs"/>
            </a:endParaRPr>
          </a:p>
        </p:txBody>
      </p:sp>
      <p:graphicFrame>
        <p:nvGraphicFramePr>
          <p:cNvPr id="2" name="表格 1"/>
          <p:cNvGraphicFramePr/>
          <p:nvPr>
            <p:custDataLst>
              <p:tags r:id="rId1"/>
            </p:custDataLst>
          </p:nvPr>
        </p:nvGraphicFramePr>
        <p:xfrm>
          <a:off x="983615" y="2458720"/>
          <a:ext cx="6943090" cy="3241040"/>
        </p:xfrm>
        <a:graphic>
          <a:graphicData uri="http://schemas.openxmlformats.org/drawingml/2006/table">
            <a:tbl>
              <a:tblPr firstRow="1" bandRow="1">
                <a:tableStyleId>{5940675A-B579-460E-94D1-54222C63F5DA}</a:tableStyleId>
              </a:tblPr>
              <a:tblGrid>
                <a:gridCol w="1545590"/>
                <a:gridCol w="2836545"/>
                <a:gridCol w="2560955"/>
              </a:tblGrid>
              <a:tr h="405130">
                <a:tc>
                  <a:txBody>
                    <a:bodyPr/>
                    <a:p>
                      <a:pPr indent="0" algn="ctr">
                        <a:buNone/>
                      </a:pPr>
                      <a:r>
                        <a:rPr lang="en-US" sz="1400" b="0">
                          <a:latin typeface="黑体" panose="02010609060101010101" pitchFamily="49" charset="-122"/>
                          <a:ea typeface="黑体" panose="02010609060101010101" pitchFamily="49" charset="-122"/>
                          <a:cs typeface="黑体" panose="02010609060101010101" pitchFamily="49" charset="-122"/>
                        </a:rPr>
                        <a:t>赋值</a:t>
                      </a:r>
                      <a:r>
                        <a:rPr lang="en-US" sz="1400" b="0">
                          <a:latin typeface="Arial" panose="020B0604020202020204" pitchFamily="34" charset="0"/>
                          <a:cs typeface="Arial" panose="020B0604020202020204" pitchFamily="34" charset="0"/>
                        </a:rPr>
                        <a:t>运算符</a:t>
                      </a:r>
                      <a:endParaRPr lang="en-US" altLang="en-US" sz="1400" b="0">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黑体" panose="02010609060101010101" pitchFamily="49" charset="-122"/>
                          <a:ea typeface="黑体" panose="02010609060101010101" pitchFamily="49" charset="-122"/>
                          <a:cs typeface="黑体" panose="02010609060101010101" pitchFamily="49" charset="-122"/>
                        </a:rPr>
                        <a:t>运算</a:t>
                      </a:r>
                      <a:r>
                        <a:rPr lang="en-US" sz="1400" b="0">
                          <a:latin typeface="Arial" panose="020B0604020202020204" pitchFamily="34" charset="0"/>
                          <a:cs typeface="Arial" panose="020B0604020202020204" pitchFamily="34" charset="0"/>
                        </a:rPr>
                        <a:t>符描述</a:t>
                      </a:r>
                      <a:endParaRPr lang="en-US" altLang="en-US" sz="1400" b="0">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黑体" panose="02010609060101010101" pitchFamily="49" charset="-122"/>
                          <a:ea typeface="黑体" panose="02010609060101010101" pitchFamily="49" charset="-122"/>
                          <a:cs typeface="黑体" panose="02010609060101010101" pitchFamily="49" charset="-122"/>
                        </a:rPr>
                        <a:t>演示范例</a:t>
                      </a:r>
                      <a:endParaRPr lang="en-US" altLang="en-US" sz="1400" b="0">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5130">
                <a:tc>
                  <a:txBody>
                    <a:bodyPr/>
                    <a:p>
                      <a:pPr indent="0">
                        <a:buNone/>
                      </a:pPr>
                      <a:r>
                        <a:rPr lang="en-US" sz="1400" b="0">
                          <a:latin typeface="Times New Roman" panose="02020603050405020304" pitchFamily="18" charset="0"/>
                          <a:cs typeface="Times New Roman" panose="02020603050405020304" pitchFamily="18" charset="0"/>
                        </a:rPr>
                        <a:t>=</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简单的赋值运算符</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c = a + b</a:t>
                      </a:r>
                      <a:r>
                        <a:rPr lang="en-US" sz="1400" b="0">
                          <a:latin typeface="宋体" panose="02010600030101010101" pitchFamily="2" charset="-122"/>
                          <a:ea typeface="宋体" panose="02010600030101010101" pitchFamily="2" charset="-122"/>
                          <a:cs typeface="宋体" panose="02010600030101010101" pitchFamily="2" charset="-122"/>
                        </a:rPr>
                        <a:t>表示</a:t>
                      </a:r>
                      <a:r>
                        <a:rPr lang="en-US" sz="1400" b="0">
                          <a:latin typeface="Times New Roman" panose="02020603050405020304" pitchFamily="18" charset="0"/>
                          <a:cs typeface="Times New Roman" panose="02020603050405020304" pitchFamily="18" charset="0"/>
                        </a:rPr>
                        <a:t>将a + b的运算结果赋</a:t>
                      </a:r>
                      <a:r>
                        <a:rPr lang="en-US" sz="1400" b="0">
                          <a:latin typeface="宋体" panose="02010600030101010101" pitchFamily="2" charset="-122"/>
                          <a:ea typeface="宋体" panose="02010600030101010101" pitchFamily="2" charset="-122"/>
                          <a:cs typeface="宋体" panose="02010600030101010101" pitchFamily="2" charset="-122"/>
                        </a:rPr>
                        <a:t>给</a:t>
                      </a:r>
                      <a:r>
                        <a:rPr lang="en-US" sz="1400" b="0">
                          <a:latin typeface="Times New Roman" panose="02020603050405020304" pitchFamily="18" charset="0"/>
                          <a:cs typeface="Times New Roman" panose="02020603050405020304" pitchFamily="18" charset="0"/>
                        </a:rPr>
                        <a:t>c</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5130">
                <a:tc>
                  <a:txBody>
                    <a:bodyPr/>
                    <a:p>
                      <a:pPr indent="0">
                        <a:buNone/>
                      </a:pPr>
                      <a:r>
                        <a:rPr lang="en-US" sz="1400" b="0">
                          <a:latin typeface="Times New Roman" panose="02020603050405020304" pitchFamily="18" charset="0"/>
                          <a:cs typeface="Times New Roman" panose="02020603050405020304" pitchFamily="18" charset="0"/>
                        </a:rPr>
                        <a:t>+=</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加法赋值运算符</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c += a</a:t>
                      </a:r>
                      <a:r>
                        <a:rPr lang="en-US" sz="1400" b="0">
                          <a:latin typeface="宋体" panose="02010600030101010101" pitchFamily="2" charset="-122"/>
                          <a:ea typeface="宋体" panose="02010600030101010101" pitchFamily="2" charset="-122"/>
                          <a:cs typeface="宋体" panose="02010600030101010101" pitchFamily="2" charset="-122"/>
                        </a:rPr>
                        <a:t>等同</a:t>
                      </a:r>
                      <a:r>
                        <a:rPr lang="en-US" sz="1400" b="0">
                          <a:latin typeface="Times New Roman" panose="02020603050405020304" pitchFamily="18" charset="0"/>
                          <a:cs typeface="Times New Roman" panose="02020603050405020304" pitchFamily="18" charset="0"/>
                        </a:rPr>
                        <a:t>于c = c + a</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5130">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减法赋值运算符</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c </a:t>
                      </a: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 a</a:t>
                      </a:r>
                      <a:r>
                        <a:rPr lang="en-US" sz="1400" b="0">
                          <a:latin typeface="宋体" panose="02010600030101010101" pitchFamily="2" charset="-122"/>
                          <a:ea typeface="宋体" panose="02010600030101010101" pitchFamily="2" charset="-122"/>
                          <a:cs typeface="宋体" panose="02010600030101010101" pitchFamily="2" charset="-122"/>
                        </a:rPr>
                        <a:t>等同</a:t>
                      </a:r>
                      <a:r>
                        <a:rPr lang="en-US" sz="1400" b="0">
                          <a:latin typeface="Times New Roman" panose="02020603050405020304" pitchFamily="18" charset="0"/>
                          <a:cs typeface="Times New Roman" panose="02020603050405020304" pitchFamily="18" charset="0"/>
                        </a:rPr>
                        <a:t>于c = c </a:t>
                      </a: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 a</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5130">
                <a:tc>
                  <a:txBody>
                    <a:bodyPr/>
                    <a:p>
                      <a:pPr indent="0">
                        <a:buNone/>
                      </a:pPr>
                      <a:r>
                        <a:rPr lang="en-US" sz="1400" b="0">
                          <a:latin typeface="Times New Roman" panose="02020603050405020304" pitchFamily="18" charset="0"/>
                          <a:cs typeface="Times New Roman" panose="02020603050405020304" pitchFamily="18" charset="0"/>
                        </a:rPr>
                        <a:t>*=</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乘法赋值运算符</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c *= a</a:t>
                      </a:r>
                      <a:r>
                        <a:rPr lang="en-US" sz="1400" b="0">
                          <a:latin typeface="宋体" panose="02010600030101010101" pitchFamily="2" charset="-122"/>
                          <a:ea typeface="宋体" panose="02010600030101010101" pitchFamily="2" charset="-122"/>
                          <a:cs typeface="宋体" panose="02010600030101010101" pitchFamily="2" charset="-122"/>
                        </a:rPr>
                        <a:t>等同</a:t>
                      </a:r>
                      <a:r>
                        <a:rPr lang="en-US" sz="1400" b="0">
                          <a:latin typeface="Times New Roman" panose="02020603050405020304" pitchFamily="18" charset="0"/>
                          <a:cs typeface="Times New Roman" panose="02020603050405020304" pitchFamily="18" charset="0"/>
                        </a:rPr>
                        <a:t>于c = c * a</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5130">
                <a:tc>
                  <a:txBody>
                    <a:bodyPr/>
                    <a:p>
                      <a:pPr indent="0">
                        <a:buNone/>
                      </a:pPr>
                      <a:r>
                        <a:rPr lang="en-US" sz="1400" b="0">
                          <a:latin typeface="Times New Roman" panose="02020603050405020304" pitchFamily="18" charset="0"/>
                          <a:cs typeface="Times New Roman" panose="02020603050405020304" pitchFamily="18" charset="0"/>
                        </a:rPr>
                        <a:t>/=</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除法赋值运算符</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c /= a</a:t>
                      </a:r>
                      <a:r>
                        <a:rPr lang="en-US" sz="1400" b="0">
                          <a:latin typeface="宋体" panose="02010600030101010101" pitchFamily="2" charset="-122"/>
                          <a:ea typeface="宋体" panose="02010600030101010101" pitchFamily="2" charset="-122"/>
                          <a:cs typeface="宋体" panose="02010600030101010101" pitchFamily="2" charset="-122"/>
                        </a:rPr>
                        <a:t>等同</a:t>
                      </a:r>
                      <a:r>
                        <a:rPr lang="en-US" sz="1400" b="0">
                          <a:latin typeface="Times New Roman" panose="02020603050405020304" pitchFamily="18" charset="0"/>
                          <a:cs typeface="Times New Roman" panose="02020603050405020304" pitchFamily="18" charset="0"/>
                        </a:rPr>
                        <a:t>于c = c / a</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5130">
                <a:tc>
                  <a:txBody>
                    <a:bodyPr/>
                    <a:p>
                      <a:pPr indent="0">
                        <a:buNone/>
                      </a:pPr>
                      <a:r>
                        <a:rPr lang="en-US" sz="1400" b="0">
                          <a:latin typeface="Times New Roman" panose="02020603050405020304" pitchFamily="18" charset="0"/>
                          <a:cs typeface="Times New Roman" panose="02020603050405020304" pitchFamily="18" charset="0"/>
                        </a:rPr>
                        <a:t>%=</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取模赋值运算符</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c %= a</a:t>
                      </a:r>
                      <a:r>
                        <a:rPr lang="en-US" sz="1400" b="0">
                          <a:latin typeface="宋体" panose="02010600030101010101" pitchFamily="2" charset="-122"/>
                          <a:ea typeface="宋体" panose="02010600030101010101" pitchFamily="2" charset="-122"/>
                          <a:cs typeface="宋体" panose="02010600030101010101" pitchFamily="2" charset="-122"/>
                        </a:rPr>
                        <a:t>等同</a:t>
                      </a:r>
                      <a:r>
                        <a:rPr lang="en-US" sz="1400" b="0">
                          <a:latin typeface="Times New Roman" panose="02020603050405020304" pitchFamily="18" charset="0"/>
                          <a:cs typeface="Times New Roman" panose="02020603050405020304" pitchFamily="18" charset="0"/>
                        </a:rPr>
                        <a:t>于c = c % a</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5130">
                <a:tc>
                  <a:txBody>
                    <a:bodyPr/>
                    <a:p>
                      <a:pPr indent="0">
                        <a:buNone/>
                      </a:pPr>
                      <a:r>
                        <a:rPr lang="en-US" sz="1400" b="0">
                          <a:latin typeface="Times New Roman" panose="02020603050405020304" pitchFamily="18" charset="0"/>
                          <a:cs typeface="Times New Roman" panose="02020603050405020304" pitchFamily="18" charset="0"/>
                        </a:rPr>
                        <a:t>**=</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幂赋值运算符</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c **= a</a:t>
                      </a:r>
                      <a:r>
                        <a:rPr lang="en-US" sz="1400" b="0">
                          <a:latin typeface="宋体" panose="02010600030101010101" pitchFamily="2" charset="-122"/>
                          <a:ea typeface="宋体" panose="02010600030101010101" pitchFamily="2" charset="-122"/>
                          <a:cs typeface="宋体" panose="02010600030101010101" pitchFamily="2" charset="-122"/>
                        </a:rPr>
                        <a:t>等同</a:t>
                      </a:r>
                      <a:r>
                        <a:rPr lang="en-US" sz="1400" b="0">
                          <a:latin typeface="Times New Roman" panose="02020603050405020304" pitchFamily="18" charset="0"/>
                          <a:cs typeface="Times New Roman" panose="02020603050405020304" pitchFamily="18" charset="0"/>
                        </a:rPr>
                        <a:t>于c = c ** a</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1"/>
          <p:cNvSpPr>
            <a:spLocks noGrp="1"/>
          </p:cNvSpPr>
          <p:nvPr>
            <p:ph type="title"/>
          </p:nvPr>
        </p:nvSpPr>
        <p:spPr>
          <a:ln/>
        </p:spPr>
        <p:txBody>
          <a:bodyPr vert="horz" wrap="square" lIns="91440" tIns="45720" rIns="91440" bIns="45720" anchor="ctr"/>
          <a:p>
            <a:r>
              <a:rPr lang="zh-CN" altLang="zh-CN" dirty="0"/>
              <a:t>逻辑运算符</a:t>
            </a:r>
            <a:endParaRPr lang="zh-CN" altLang="zh-CN" dirty="0"/>
          </a:p>
        </p:txBody>
      </p:sp>
      <p:sp>
        <p:nvSpPr>
          <p:cNvPr id="28675" name="内容占位符 2"/>
          <p:cNvSpPr>
            <a:spLocks noGrp="1"/>
          </p:cNvSpPr>
          <p:nvPr>
            <p:ph idx="1"/>
          </p:nvPr>
        </p:nvSpPr>
        <p:spPr>
          <a:xfrm>
            <a:off x="250825" y="1844675"/>
            <a:ext cx="8680450" cy="43926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altLang="zh-CN" sz="2000" b="0" i="0" u="none" strike="noStrike" kern="0" cap="none" spc="0" normalizeH="0" baseline="0" noProof="1">
                <a:ln>
                  <a:noFill/>
                </a:ln>
                <a:solidFill>
                  <a:srgbClr val="990033"/>
                </a:solidFill>
                <a:effectLst/>
                <a:uLnTx/>
                <a:uFillTx/>
                <a:latin typeface="+mn-lt"/>
                <a:ea typeface="+mn-ea"/>
                <a:cs typeface="+mn-cs"/>
              </a:rPr>
              <a:t>在程序设计中，经常会用到逻辑运算。</a:t>
            </a:r>
            <a:endParaRPr kumimoji="0" altLang="zh-CN" sz="2000" b="0" i="0" u="none" strike="noStrike" kern="0" cap="none" spc="0" normalizeH="0" baseline="0" noProof="1">
              <a:ln>
                <a:noFill/>
              </a:ln>
              <a:solidFill>
                <a:srgbClr val="990033"/>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None/>
              <a:defRPr/>
            </a:pPr>
            <a:endParaRPr kumimoji="0" lang="zh-CN" altLang="en-US" sz="2000" b="0" i="0" u="none" strike="noStrike" kern="0" cap="none" spc="0" normalizeH="0" baseline="0" noProof="1">
              <a:ln>
                <a:noFill/>
              </a:ln>
              <a:solidFill>
                <a:srgbClr val="990033"/>
              </a:solidFill>
              <a:effectLst/>
              <a:uLnTx/>
              <a:uFillTx/>
              <a:latin typeface="+mn-lt"/>
              <a:ea typeface="+mn-ea"/>
              <a:cs typeface="+mn-cs"/>
            </a:endParaRPr>
          </a:p>
        </p:txBody>
      </p:sp>
      <p:graphicFrame>
        <p:nvGraphicFramePr>
          <p:cNvPr id="2" name="表格 1"/>
          <p:cNvGraphicFramePr/>
          <p:nvPr>
            <p:custDataLst>
              <p:tags r:id="rId1"/>
            </p:custDataLst>
          </p:nvPr>
        </p:nvGraphicFramePr>
        <p:xfrm>
          <a:off x="2070100" y="3215640"/>
          <a:ext cx="5016500" cy="2026920"/>
        </p:xfrm>
        <a:graphic>
          <a:graphicData uri="http://schemas.openxmlformats.org/drawingml/2006/table">
            <a:tbl>
              <a:tblPr firstRow="1" bandRow="1">
                <a:tableStyleId>{5940675A-B579-460E-94D1-54222C63F5DA}</a:tableStyleId>
              </a:tblPr>
              <a:tblGrid>
                <a:gridCol w="671830"/>
                <a:gridCol w="3185795"/>
                <a:gridCol w="1158875"/>
              </a:tblGrid>
              <a:tr h="506730">
                <a:tc>
                  <a:txBody>
                    <a:bodyPr/>
                    <a:p>
                      <a:pPr indent="0" algn="ctr">
                        <a:buNone/>
                      </a:pPr>
                      <a:r>
                        <a:rPr lang="en-US" sz="1400" b="0">
                          <a:latin typeface="黑体" panose="02010609060101010101" pitchFamily="49" charset="-122"/>
                          <a:ea typeface="黑体" panose="02010609060101010101" pitchFamily="49" charset="-122"/>
                          <a:cs typeface="黑体" panose="02010609060101010101" pitchFamily="49" charset="-122"/>
                        </a:rPr>
                        <a:t>逻辑</a:t>
                      </a:r>
                      <a:r>
                        <a:rPr lang="en-US" sz="1400" b="0">
                          <a:latin typeface="Times New Roman" panose="02020603050405020304" pitchFamily="18" charset="0"/>
                          <a:cs typeface="Times New Roman" panose="02020603050405020304" pitchFamily="18" charset="0"/>
                        </a:rPr>
                        <a:t>运算符</a:t>
                      </a:r>
                      <a:endParaRPr lang="en-US" altLang="en-US" sz="1400" b="0">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黑体" panose="02010609060101010101" pitchFamily="49" charset="-122"/>
                          <a:ea typeface="黑体" panose="02010609060101010101" pitchFamily="49" charset="-122"/>
                          <a:cs typeface="黑体" panose="02010609060101010101" pitchFamily="49" charset="-122"/>
                        </a:rPr>
                        <a:t>运算</a:t>
                      </a:r>
                      <a:r>
                        <a:rPr lang="en-US" sz="1400" b="0">
                          <a:latin typeface="Times New Roman" panose="02020603050405020304" pitchFamily="18" charset="0"/>
                          <a:cs typeface="Times New Roman" panose="02020603050405020304" pitchFamily="18" charset="0"/>
                        </a:rPr>
                        <a:t>符描述</a:t>
                      </a:r>
                      <a:endParaRPr lang="en-US" altLang="en-US" sz="1400" b="0">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黑体" panose="02010609060101010101" pitchFamily="49" charset="-122"/>
                          <a:ea typeface="黑体" panose="02010609060101010101" pitchFamily="49" charset="-122"/>
                          <a:cs typeface="黑体" panose="02010609060101010101" pitchFamily="49" charset="-122"/>
                        </a:rPr>
                        <a:t>演示范例</a:t>
                      </a:r>
                      <a:endParaRPr lang="en-US" altLang="en-US" sz="1400" b="0">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6730">
                <a:tc>
                  <a:txBody>
                    <a:bodyPr/>
                    <a:p>
                      <a:pPr indent="0">
                        <a:buNone/>
                      </a:pPr>
                      <a:r>
                        <a:rPr lang="en-US" sz="1400" b="0">
                          <a:latin typeface="Times New Roman" panose="02020603050405020304" pitchFamily="18" charset="0"/>
                          <a:cs typeface="Times New Roman" panose="02020603050405020304" pitchFamily="18" charset="0"/>
                        </a:rPr>
                        <a:t>and</a:t>
                      </a:r>
                      <a:r>
                        <a:rPr lang="en-US" sz="1400" b="0">
                          <a:latin typeface="宋体" panose="02010600030101010101" pitchFamily="2" charset="-122"/>
                          <a:ea typeface="宋体" panose="02010600030101010101" pitchFamily="2" charset="-122"/>
                          <a:cs typeface="宋体" panose="02010600030101010101" pitchFamily="2" charset="-122"/>
                        </a:rPr>
                        <a:t>（与）</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布尔</a:t>
                      </a: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与</a:t>
                      </a: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如果x为False</a:t>
                      </a:r>
                      <a:r>
                        <a:rPr lang="en-US" sz="1400" b="0">
                          <a:latin typeface="宋体" panose="02010600030101010101" pitchFamily="2" charset="-122"/>
                          <a:ea typeface="宋体" panose="02010600030101010101" pitchFamily="2" charset="-122"/>
                          <a:cs typeface="宋体" panose="02010600030101010101" pitchFamily="2" charset="-122"/>
                        </a:rPr>
                        <a:t>，则</a:t>
                      </a:r>
                      <a:r>
                        <a:rPr lang="en-US" sz="1400" b="0">
                          <a:latin typeface="Times New Roman" panose="02020603050405020304" pitchFamily="18" charset="0"/>
                          <a:cs typeface="Times New Roman" panose="02020603050405020304" pitchFamily="18" charset="0"/>
                        </a:rPr>
                        <a:t>x and y返回False</a:t>
                      </a: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否则返回y的计算值</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x and y返回True</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6730">
                <a:tc>
                  <a:txBody>
                    <a:bodyPr/>
                    <a:p>
                      <a:pPr indent="0">
                        <a:buNone/>
                      </a:pPr>
                      <a:r>
                        <a:rPr lang="en-US" sz="1400" b="0">
                          <a:latin typeface="Times New Roman" panose="02020603050405020304" pitchFamily="18" charset="0"/>
                          <a:cs typeface="Times New Roman" panose="02020603050405020304" pitchFamily="18" charset="0"/>
                        </a:rPr>
                        <a:t>or</a:t>
                      </a:r>
                      <a:r>
                        <a:rPr lang="en-US" sz="1400" b="0">
                          <a:latin typeface="宋体" panose="02010600030101010101" pitchFamily="2" charset="-122"/>
                          <a:ea typeface="宋体" panose="02010600030101010101" pitchFamily="2" charset="-122"/>
                          <a:cs typeface="宋体" panose="02010600030101010101" pitchFamily="2" charset="-122"/>
                        </a:rPr>
                        <a:t>（或）</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布尔</a:t>
                      </a: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或</a:t>
                      </a: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如果x是True，</a:t>
                      </a:r>
                      <a:r>
                        <a:rPr lang="en-US" sz="1400" b="0">
                          <a:latin typeface="宋体" panose="02010600030101010101" pitchFamily="2" charset="-122"/>
                          <a:ea typeface="宋体" panose="02010600030101010101" pitchFamily="2" charset="-122"/>
                          <a:cs typeface="宋体" panose="02010600030101010101" pitchFamily="2" charset="-122"/>
                        </a:rPr>
                        <a:t>则</a:t>
                      </a:r>
                      <a:r>
                        <a:rPr lang="en-US" sz="1400" b="0">
                          <a:latin typeface="Times New Roman" panose="02020603050405020304" pitchFamily="18" charset="0"/>
                          <a:cs typeface="Times New Roman" panose="02020603050405020304" pitchFamily="18" charset="0"/>
                        </a:rPr>
                        <a:t>返回True</a:t>
                      </a: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否则返回y的计算值</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x or y返回True</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6730">
                <a:tc>
                  <a:txBody>
                    <a:bodyPr/>
                    <a:p>
                      <a:pPr indent="0">
                        <a:buNone/>
                      </a:pPr>
                      <a:r>
                        <a:rPr lang="en-US" sz="1400" b="0">
                          <a:latin typeface="Times New Roman" panose="02020603050405020304" pitchFamily="18" charset="0"/>
                          <a:cs typeface="Times New Roman" panose="02020603050405020304" pitchFamily="18" charset="0"/>
                        </a:rPr>
                        <a:t>not</a:t>
                      </a:r>
                      <a:r>
                        <a:rPr lang="en-US" sz="1400" b="0">
                          <a:latin typeface="宋体" panose="02010600030101010101" pitchFamily="2" charset="-122"/>
                          <a:ea typeface="宋体" panose="02010600030101010101" pitchFamily="2" charset="-122"/>
                          <a:cs typeface="宋体" panose="02010600030101010101" pitchFamily="2" charset="-122"/>
                        </a:rPr>
                        <a:t>（非）</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布尔</a:t>
                      </a: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非</a:t>
                      </a: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如果x为True，</a:t>
                      </a:r>
                      <a:r>
                        <a:rPr lang="en-US" sz="1400" b="0">
                          <a:latin typeface="宋体" panose="02010600030101010101" pitchFamily="2" charset="-122"/>
                          <a:ea typeface="宋体" panose="02010600030101010101" pitchFamily="2" charset="-122"/>
                          <a:cs typeface="宋体" panose="02010600030101010101" pitchFamily="2" charset="-122"/>
                        </a:rPr>
                        <a:t>则</a:t>
                      </a:r>
                      <a:r>
                        <a:rPr lang="en-US" sz="1400" b="0">
                          <a:latin typeface="Times New Roman" panose="02020603050405020304" pitchFamily="18" charset="0"/>
                          <a:cs typeface="Times New Roman" panose="02020603050405020304" pitchFamily="18" charset="0"/>
                        </a:rPr>
                        <a:t>返回False</a:t>
                      </a: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如果x为False，</a:t>
                      </a:r>
                      <a:r>
                        <a:rPr lang="en-US" sz="1400" b="0">
                          <a:latin typeface="宋体" panose="02010600030101010101" pitchFamily="2" charset="-122"/>
                          <a:ea typeface="宋体" panose="02010600030101010101" pitchFamily="2" charset="-122"/>
                          <a:cs typeface="宋体" panose="02010600030101010101" pitchFamily="2" charset="-122"/>
                        </a:rPr>
                        <a:t>则</a:t>
                      </a:r>
                      <a:r>
                        <a:rPr lang="en-US" sz="1400" b="0">
                          <a:latin typeface="Times New Roman" panose="02020603050405020304" pitchFamily="18" charset="0"/>
                          <a:cs typeface="Times New Roman" panose="02020603050405020304" pitchFamily="18" charset="0"/>
                        </a:rPr>
                        <a:t>返回True</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not</a:t>
                      </a: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x and y</a:t>
                      </a: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返回False</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1"/>
          <p:cNvSpPr>
            <a:spLocks noGrp="1"/>
          </p:cNvSpPr>
          <p:nvPr>
            <p:ph type="title"/>
          </p:nvPr>
        </p:nvSpPr>
        <p:spPr>
          <a:ln/>
        </p:spPr>
        <p:txBody>
          <a:bodyPr vert="horz" wrap="square" lIns="91440" tIns="45720" rIns="91440" bIns="45720" anchor="ctr"/>
          <a:p>
            <a:r>
              <a:rPr lang="zh-CN" altLang="zh-CN" dirty="0">
                <a:sym typeface="宋体" panose="02010600030101010101" pitchFamily="2" charset="-122"/>
              </a:rPr>
              <a:t>按位运算符</a:t>
            </a:r>
            <a:endParaRPr lang="zh-CN" altLang="zh-CN" dirty="0">
              <a:sym typeface="宋体" panose="02010600030101010101" pitchFamily="2" charset="-122"/>
            </a:endParaRPr>
          </a:p>
        </p:txBody>
      </p:sp>
      <p:sp>
        <p:nvSpPr>
          <p:cNvPr id="29699" name="内容占位符 2"/>
          <p:cNvSpPr>
            <a:spLocks noGrp="1"/>
          </p:cNvSpPr>
          <p:nvPr>
            <p:ph idx="1"/>
          </p:nvPr>
        </p:nvSpPr>
        <p:spPr>
          <a:xfrm>
            <a:off x="284163" y="1844675"/>
            <a:ext cx="8680450" cy="43926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sz="2000" b="0" i="0" u="none" strike="noStrike" kern="0" cap="none" spc="0" normalizeH="0" baseline="0" noProof="1">
                <a:ln>
                  <a:noFill/>
                </a:ln>
                <a:solidFill>
                  <a:srgbClr val="990033"/>
                </a:solidFill>
                <a:effectLst/>
                <a:uLnTx/>
                <a:uFillTx/>
                <a:latin typeface="+mn-lt"/>
                <a:ea typeface="+mn-ea"/>
                <a:cs typeface="+mn-cs"/>
              </a:rPr>
              <a:t>简单来说，按位运算就把数字转换为机器语言——二进制的数字来进行运算的一种运算形式。</a:t>
            </a:r>
            <a:endParaRPr kumimoji="0"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endParaRPr kumimoji="0" sz="2000" b="0" i="0" u="none" strike="noStrike" kern="0" cap="none" spc="0" normalizeH="0" baseline="0" noProof="1">
              <a:ln>
                <a:noFill/>
              </a:ln>
              <a:solidFill>
                <a:srgbClr val="990033"/>
              </a:solidFill>
              <a:effectLst/>
              <a:uLnTx/>
              <a:uFillTx/>
              <a:latin typeface="+mn-lt"/>
              <a:ea typeface="+mn-ea"/>
              <a:cs typeface="+mn-cs"/>
            </a:endParaRPr>
          </a:p>
        </p:txBody>
      </p:sp>
      <p:graphicFrame>
        <p:nvGraphicFramePr>
          <p:cNvPr id="2" name="表格 1"/>
          <p:cNvGraphicFramePr/>
          <p:nvPr>
            <p:custDataLst>
              <p:tags r:id="rId1"/>
            </p:custDataLst>
          </p:nvPr>
        </p:nvGraphicFramePr>
        <p:xfrm>
          <a:off x="1772920" y="2735580"/>
          <a:ext cx="5962650" cy="3109595"/>
        </p:xfrm>
        <a:graphic>
          <a:graphicData uri="http://schemas.openxmlformats.org/drawingml/2006/table">
            <a:tbl>
              <a:tblPr firstRow="1" bandRow="1">
                <a:tableStyleId>{5940675A-B579-460E-94D1-54222C63F5DA}</a:tableStyleId>
              </a:tblPr>
              <a:tblGrid>
                <a:gridCol w="741045"/>
                <a:gridCol w="2712720"/>
                <a:gridCol w="2508885"/>
              </a:tblGrid>
              <a:tr h="240030">
                <a:tc>
                  <a:txBody>
                    <a:bodyPr/>
                    <a:p>
                      <a:pPr indent="0" algn="ctr">
                        <a:buNone/>
                      </a:pPr>
                      <a:r>
                        <a:rPr lang="en-US" sz="1000" b="0">
                          <a:latin typeface="黑体" panose="02010609060101010101" pitchFamily="49" charset="-122"/>
                          <a:ea typeface="黑体" panose="02010609060101010101" pitchFamily="49" charset="-122"/>
                          <a:cs typeface="黑体" panose="02010609060101010101" pitchFamily="49" charset="-122"/>
                        </a:rPr>
                        <a:t>按位</a:t>
                      </a:r>
                      <a:r>
                        <a:rPr lang="en-US" sz="1000" b="0">
                          <a:latin typeface="Arial" panose="020B0604020202020204" pitchFamily="34" charset="0"/>
                          <a:cs typeface="Arial" panose="020B0604020202020204" pitchFamily="34" charset="0"/>
                        </a:rPr>
                        <a:t>运算符</a:t>
                      </a:r>
                      <a:endParaRPr lang="en-US" altLang="en-US" sz="1000" b="0">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黑体" panose="02010609060101010101" pitchFamily="49" charset="-122"/>
                          <a:ea typeface="黑体" panose="02010609060101010101" pitchFamily="49" charset="-122"/>
                          <a:cs typeface="黑体" panose="02010609060101010101" pitchFamily="49" charset="-122"/>
                        </a:rPr>
                        <a:t>运算</a:t>
                      </a:r>
                      <a:r>
                        <a:rPr lang="en-US" sz="1000" b="0">
                          <a:latin typeface="Arial" panose="020B0604020202020204" pitchFamily="34" charset="0"/>
                          <a:cs typeface="Arial" panose="020B0604020202020204" pitchFamily="34" charset="0"/>
                        </a:rPr>
                        <a:t>符描述</a:t>
                      </a:r>
                      <a:endParaRPr lang="en-US" altLang="en-US" sz="1000" b="0">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黑体" panose="02010609060101010101" pitchFamily="49" charset="-122"/>
                          <a:ea typeface="黑体" panose="02010609060101010101" pitchFamily="49" charset="-122"/>
                          <a:cs typeface="黑体" panose="02010609060101010101" pitchFamily="49" charset="-122"/>
                        </a:rPr>
                        <a:t>演示范例（x：10；y：20）</a:t>
                      </a:r>
                      <a:endParaRPr lang="en-US" altLang="en-US" sz="1000" b="0">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815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&amp;</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按位与运算符：参与运算的两个值，如果两个相应位都为1，则该位的结果为1；否则为0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x &amp; y输出结果为12，二进制解释：0000 1100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879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按位或运算符：只要对应的两个二进制位有一个为1，结果位就为1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x | y输出结果为61，二进制解释：0011 1101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752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按位异或运算符：当两个对应的二进制位相异时，结果为1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x ^ y输出结果为49，二进制解释：0011 0001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815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按位取反运算符：对数据的每个二进制位取反，即把1变为0，把0变为1。~x类似于-x-1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~x输出结果为</a:t>
                      </a:r>
                      <a:r>
                        <a:rPr lang="en-US" sz="1000" b="0">
                          <a:latin typeface="Symbol" panose="05050102010706020507" charset="0"/>
                          <a:cs typeface="Symbol" panose="05050102010706020507" charset="0"/>
                        </a:rPr>
                        <a:t>-</a:t>
                      </a:r>
                      <a:r>
                        <a:rPr lang="en-US" sz="1000" b="0">
                          <a:latin typeface="宋体" panose="02010600030101010101" pitchFamily="2" charset="-122"/>
                          <a:ea typeface="宋体" panose="02010600030101010101" pitchFamily="2" charset="-122"/>
                          <a:cs typeface="宋体" panose="02010600030101010101" pitchFamily="2" charset="-122"/>
                        </a:rPr>
                        <a:t>61，二进制解释：1100 0011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879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&lt;&lt;</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左移运算符：把运算数的各二进制位全部左移若干位，&lt;&lt;右边的数字指定了移动的位数，高位丢弃，低位补0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x &lt;&lt; 2输出结果为240，二进制解释：1111 0000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815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&gt;&gt;</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右移运算符：把运算数的各二进制位全部右移若干位，&gt;&gt;右边的数字指定了移动的位数</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x &gt;&gt; 2输出结果为15，二进制解释：0000 1111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1"/>
          <p:cNvSpPr>
            <a:spLocks noGrp="1"/>
          </p:cNvSpPr>
          <p:nvPr>
            <p:ph type="title"/>
          </p:nvPr>
        </p:nvSpPr>
        <p:spPr/>
        <p:txBody>
          <a:bodyPr vert="horz" wrap="square" lIns="91440" tIns="45720" rIns="91440" bIns="45720" anchor="ctr"/>
          <a:p>
            <a:r>
              <a:rPr lang="zh-CN" altLang="zh-CN" dirty="0">
                <a:sym typeface="宋体" panose="02010600030101010101" pitchFamily="2" charset="-122"/>
              </a:rPr>
              <a:t>成员运算符</a:t>
            </a:r>
            <a:endParaRPr lang="zh-CN" altLang="zh-CN" dirty="0">
              <a:sym typeface="宋体" panose="02010600030101010101" pitchFamily="2" charset="-122"/>
            </a:endParaRPr>
          </a:p>
        </p:txBody>
      </p:sp>
      <p:sp>
        <p:nvSpPr>
          <p:cNvPr id="29699" name="内容占位符 2"/>
          <p:cNvSpPr>
            <a:spLocks noGrp="1"/>
          </p:cNvSpPr>
          <p:nvPr>
            <p:ph idx="1"/>
          </p:nvPr>
        </p:nvSpPr>
        <p:spPr>
          <a:xfrm>
            <a:off x="284163" y="1844675"/>
            <a:ext cx="8680450" cy="43926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sz="2000" b="0" i="0" u="none" strike="noStrike" kern="0" cap="none" spc="0" normalizeH="0" baseline="0" noProof="1">
                <a:ln>
                  <a:noFill/>
                </a:ln>
                <a:solidFill>
                  <a:srgbClr val="990033"/>
                </a:solidFill>
                <a:effectLst/>
                <a:uLnTx/>
                <a:uFillTx/>
                <a:latin typeface="+mn-lt"/>
                <a:ea typeface="+mn-ea"/>
                <a:cs typeface="+mn-cs"/>
              </a:rPr>
              <a:t>在Python中提供了成员运算符，可以判断一个元素是否在某个序列中。</a:t>
            </a:r>
            <a:endParaRPr kumimoji="0" sz="2000" b="0" i="0" u="none" strike="noStrike" kern="0" cap="none" spc="0" normalizeH="0" baseline="0" noProof="1">
              <a:ln>
                <a:noFill/>
              </a:ln>
              <a:solidFill>
                <a:srgbClr val="990033"/>
              </a:solidFill>
              <a:effectLst/>
              <a:uLnTx/>
              <a:uFillTx/>
              <a:latin typeface="+mn-lt"/>
              <a:ea typeface="+mn-ea"/>
              <a:cs typeface="+mn-cs"/>
            </a:endParaRPr>
          </a:p>
        </p:txBody>
      </p:sp>
      <p:graphicFrame>
        <p:nvGraphicFramePr>
          <p:cNvPr id="3" name="表格 2"/>
          <p:cNvGraphicFramePr/>
          <p:nvPr>
            <p:custDataLst>
              <p:tags r:id="rId1"/>
            </p:custDataLst>
          </p:nvPr>
        </p:nvGraphicFramePr>
        <p:xfrm>
          <a:off x="1476375" y="3162300"/>
          <a:ext cx="5622925" cy="1552575"/>
        </p:xfrm>
        <a:graphic>
          <a:graphicData uri="http://schemas.openxmlformats.org/drawingml/2006/table">
            <a:tbl>
              <a:tblPr firstRow="1" bandRow="1">
                <a:tableStyleId>{5940675A-B579-460E-94D1-54222C63F5DA}</a:tableStyleId>
              </a:tblPr>
              <a:tblGrid>
                <a:gridCol w="749300"/>
                <a:gridCol w="3035935"/>
                <a:gridCol w="1837690"/>
              </a:tblGrid>
              <a:tr h="430530">
                <a:tc>
                  <a:txBody>
                    <a:bodyPr/>
                    <a:p>
                      <a:pPr indent="0" algn="ctr">
                        <a:buNone/>
                      </a:pPr>
                      <a:r>
                        <a:rPr lang="en-US" sz="1400" b="0">
                          <a:latin typeface="黑体" panose="02010609060101010101" pitchFamily="49" charset="-122"/>
                          <a:ea typeface="黑体" panose="02010609060101010101" pitchFamily="49" charset="-122"/>
                          <a:cs typeface="黑体" panose="02010609060101010101" pitchFamily="49" charset="-122"/>
                        </a:rPr>
                        <a:t>成员</a:t>
                      </a:r>
                      <a:r>
                        <a:rPr lang="en-US" sz="1400" b="0">
                          <a:latin typeface="Arial" panose="020B0604020202020204" pitchFamily="34" charset="0"/>
                          <a:cs typeface="Arial" panose="020B0604020202020204" pitchFamily="34" charset="0"/>
                        </a:rPr>
                        <a:t>运算符</a:t>
                      </a:r>
                      <a:endParaRPr lang="en-US" altLang="en-US" sz="1400" b="0">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黑体" panose="02010609060101010101" pitchFamily="49" charset="-122"/>
                          <a:ea typeface="黑体" panose="02010609060101010101" pitchFamily="49" charset="-122"/>
                          <a:cs typeface="黑体" panose="02010609060101010101" pitchFamily="49" charset="-122"/>
                        </a:rPr>
                        <a:t>运算</a:t>
                      </a:r>
                      <a:r>
                        <a:rPr lang="en-US" sz="1400" b="0">
                          <a:latin typeface="Arial" panose="020B0604020202020204" pitchFamily="34" charset="0"/>
                          <a:cs typeface="Arial" panose="020B0604020202020204" pitchFamily="34" charset="0"/>
                        </a:rPr>
                        <a:t>符描述</a:t>
                      </a:r>
                      <a:endParaRPr lang="en-US" altLang="en-US" sz="1400" b="0">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黑体" panose="02010609060101010101" pitchFamily="49" charset="-122"/>
                          <a:ea typeface="黑体" panose="02010609060101010101" pitchFamily="49" charset="-122"/>
                          <a:cs typeface="黑体" panose="02010609060101010101" pitchFamily="49" charset="-122"/>
                        </a:rPr>
                        <a:t>演示范例</a:t>
                      </a:r>
                      <a:endParaRPr lang="en-US" altLang="en-US" sz="1400" b="0">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6885">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in（有）</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如果在指定的序列中找到值则返回True，否则返回False</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x在y序列中：如果x在y序列中则返回True</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45160">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not in（没有）</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如果在指定的序列中没有找到值则返回True，否则返回False</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x不在y序列中：如果x不在y序列中则返回True</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1"/>
          <p:cNvSpPr>
            <a:spLocks noGrp="1"/>
          </p:cNvSpPr>
          <p:nvPr>
            <p:ph type="title"/>
          </p:nvPr>
        </p:nvSpPr>
        <p:spPr/>
        <p:txBody>
          <a:bodyPr vert="horz" wrap="square" lIns="91440" tIns="45720" rIns="91440" bIns="45720" anchor="ctr"/>
          <a:p>
            <a:r>
              <a:rPr lang="zh-CN" altLang="zh-CN" dirty="0">
                <a:sym typeface="宋体" panose="02010600030101010101" pitchFamily="2" charset="-122"/>
              </a:rPr>
              <a:t>整数类型</a:t>
            </a:r>
            <a:endParaRPr lang="zh-CN" altLang="zh-CN" dirty="0">
              <a:sym typeface="宋体" panose="02010600030101010101" pitchFamily="2" charset="-122"/>
            </a:endParaRPr>
          </a:p>
        </p:txBody>
      </p:sp>
      <p:sp>
        <p:nvSpPr>
          <p:cNvPr id="29699" name="内容占位符 2"/>
          <p:cNvSpPr>
            <a:spLocks noGrp="1"/>
          </p:cNvSpPr>
          <p:nvPr>
            <p:ph idx="1"/>
          </p:nvPr>
        </p:nvSpPr>
        <p:spPr>
          <a:xfrm>
            <a:off x="284163" y="1844675"/>
            <a:ext cx="8680450" cy="43926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sz="2000" b="0" i="0" u="none" strike="noStrike" kern="0" cap="none" spc="0" normalizeH="0" baseline="0" noProof="1">
                <a:ln>
                  <a:noFill/>
                </a:ln>
                <a:solidFill>
                  <a:srgbClr val="990033"/>
                </a:solidFill>
                <a:effectLst/>
                <a:uLnTx/>
                <a:uFillTx/>
                <a:latin typeface="+mn-lt"/>
                <a:ea typeface="+mn-ea"/>
                <a:cs typeface="+mn-cs"/>
              </a:rPr>
              <a:t>整数类型和数学中的整数概念一样，Python可以处理任意大小的正整数和负整数。</a:t>
            </a:r>
            <a:endParaRPr kumimoji="0"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endParaRPr kumimoji="0" sz="2000" b="0" i="0" u="none" strike="noStrike" kern="0" cap="none" spc="0" normalizeH="0" baseline="0" noProof="1">
              <a:ln>
                <a:noFill/>
              </a:ln>
              <a:solidFill>
                <a:srgbClr val="990033"/>
              </a:solidFill>
              <a:effectLst/>
              <a:uLnTx/>
              <a:uFillTx/>
              <a:latin typeface="+mn-lt"/>
              <a:ea typeface="+mn-ea"/>
              <a:cs typeface="+mn-cs"/>
            </a:endParaRPr>
          </a:p>
        </p:txBody>
      </p:sp>
      <p:graphicFrame>
        <p:nvGraphicFramePr>
          <p:cNvPr id="3" name="表格 2"/>
          <p:cNvGraphicFramePr/>
          <p:nvPr>
            <p:custDataLst>
              <p:tags r:id="rId1"/>
            </p:custDataLst>
          </p:nvPr>
        </p:nvGraphicFramePr>
        <p:xfrm>
          <a:off x="1900555" y="2907665"/>
          <a:ext cx="5835650" cy="2089150"/>
        </p:xfrm>
        <a:graphic>
          <a:graphicData uri="http://schemas.openxmlformats.org/drawingml/2006/table">
            <a:tbl>
              <a:tblPr firstRow="1" bandRow="1">
                <a:tableStyleId>{5940675A-B579-460E-94D1-54222C63F5DA}</a:tableStyleId>
              </a:tblPr>
              <a:tblGrid>
                <a:gridCol w="998220"/>
                <a:gridCol w="1201420"/>
                <a:gridCol w="3636010"/>
              </a:tblGrid>
              <a:tr h="417830">
                <a:tc>
                  <a:txBody>
                    <a:bodyPr/>
                    <a:p>
                      <a:pPr indent="0" algn="ctr">
                        <a:buNone/>
                      </a:pPr>
                      <a:r>
                        <a:rPr lang="en-US" sz="1600" b="0">
                          <a:latin typeface="黑体" panose="02010609060101010101" pitchFamily="49" charset="-122"/>
                          <a:ea typeface="黑体" panose="02010609060101010101" pitchFamily="49" charset="-122"/>
                          <a:cs typeface="黑体" panose="02010609060101010101" pitchFamily="49" charset="-122"/>
                        </a:rPr>
                        <a:t>进制类别</a:t>
                      </a:r>
                      <a:endParaRPr lang="en-US" altLang="en-US" sz="1600" b="0">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黑体" panose="02010609060101010101" pitchFamily="49" charset="-122"/>
                          <a:ea typeface="黑体" panose="02010609060101010101" pitchFamily="49" charset="-122"/>
                          <a:cs typeface="黑体" panose="02010609060101010101" pitchFamily="49" charset="-122"/>
                        </a:rPr>
                        <a:t>前置符号</a:t>
                      </a:r>
                      <a:endParaRPr lang="en-US" altLang="en-US" sz="1600" b="0">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黑体" panose="02010609060101010101" pitchFamily="49" charset="-122"/>
                          <a:ea typeface="黑体" panose="02010609060101010101" pitchFamily="49" charset="-122"/>
                          <a:cs typeface="黑体" panose="02010609060101010101" pitchFamily="49" charset="-122"/>
                        </a:rPr>
                        <a:t>进制说明</a:t>
                      </a:r>
                      <a:endParaRPr lang="en-US" altLang="en-US" sz="1600" b="0">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7830">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十进制</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无</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默认情况，例如，30，-80，0</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7830">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二进制</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0b或0B</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由字符0和1组成，例如，0b</a:t>
                      </a:r>
                      <a:r>
                        <a:rPr lang="en-US" sz="1600" b="0">
                          <a:latin typeface="Times New Roman" panose="02020603050405020304" pitchFamily="18" charset="0"/>
                          <a:cs typeface="Times New Roman" panose="02020603050405020304" pitchFamily="18" charset="0"/>
                        </a:rPr>
                        <a:t>1010</a:t>
                      </a:r>
                      <a:r>
                        <a:rPr lang="en-US" sz="1600" b="0">
                          <a:latin typeface="宋体" panose="02010600030101010101" pitchFamily="2" charset="-122"/>
                          <a:ea typeface="宋体" panose="02010600030101010101" pitchFamily="2" charset="-122"/>
                          <a:cs typeface="宋体" panose="02010600030101010101" pitchFamily="2" charset="-122"/>
                        </a:rPr>
                        <a:t>，0B</a:t>
                      </a:r>
                      <a:r>
                        <a:rPr lang="en-US" sz="1600" b="0">
                          <a:latin typeface="Times New Roman" panose="02020603050405020304" pitchFamily="18" charset="0"/>
                          <a:cs typeface="Times New Roman" panose="02020603050405020304" pitchFamily="18" charset="0"/>
                        </a:rPr>
                        <a:t>1101</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7830">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八进制</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0o或0O</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由字符</a:t>
                      </a:r>
                      <a:r>
                        <a:rPr lang="en-US" sz="1600" b="0">
                          <a:latin typeface="Times New Roman" panose="02020603050405020304" pitchFamily="18" charset="0"/>
                          <a:cs typeface="Times New Roman" panose="02020603050405020304" pitchFamily="18" charset="0"/>
                        </a:rPr>
                        <a:t>1</a:t>
                      </a:r>
                      <a:r>
                        <a:rPr lang="en-US" sz="1600" b="0">
                          <a:latin typeface="宋体" panose="02010600030101010101" pitchFamily="2" charset="-122"/>
                          <a:ea typeface="宋体" panose="02010600030101010101" pitchFamily="2" charset="-122"/>
                          <a:cs typeface="宋体" panose="02010600030101010101" pitchFamily="2" charset="-122"/>
                        </a:rPr>
                        <a:t>～</a:t>
                      </a:r>
                      <a:r>
                        <a:rPr lang="en-US" sz="1600" b="0">
                          <a:latin typeface="Times New Roman" panose="02020603050405020304" pitchFamily="18" charset="0"/>
                          <a:cs typeface="Times New Roman" panose="02020603050405020304" pitchFamily="18" charset="0"/>
                        </a:rPr>
                        <a:t>7</a:t>
                      </a:r>
                      <a:r>
                        <a:rPr lang="en-US" sz="1600" b="0">
                          <a:latin typeface="宋体" panose="02010600030101010101" pitchFamily="2" charset="-122"/>
                          <a:ea typeface="宋体" panose="02010600030101010101" pitchFamily="2" charset="-122"/>
                          <a:cs typeface="宋体" panose="02010600030101010101" pitchFamily="2" charset="-122"/>
                        </a:rPr>
                        <a:t>组成，例如，0o</a:t>
                      </a:r>
                      <a:r>
                        <a:rPr lang="en-US" sz="1600" b="0">
                          <a:latin typeface="Times New Roman" panose="02020603050405020304" pitchFamily="18" charset="0"/>
                          <a:cs typeface="Times New Roman" panose="02020603050405020304" pitchFamily="18" charset="0"/>
                        </a:rPr>
                        <a:t> 1010</a:t>
                      </a:r>
                      <a:r>
                        <a:rPr lang="en-US" sz="1600" b="0">
                          <a:latin typeface="宋体" panose="02010600030101010101" pitchFamily="2" charset="-122"/>
                          <a:ea typeface="宋体" panose="02010600030101010101" pitchFamily="2" charset="-122"/>
                          <a:cs typeface="宋体" panose="02010600030101010101" pitchFamily="2" charset="-122"/>
                        </a:rPr>
                        <a:t>，0O</a:t>
                      </a:r>
                      <a:r>
                        <a:rPr lang="en-US" sz="1600" b="0">
                          <a:latin typeface="Times New Roman" panose="02020603050405020304" pitchFamily="18" charset="0"/>
                          <a:cs typeface="Times New Roman" panose="02020603050405020304" pitchFamily="18" charset="0"/>
                        </a:rPr>
                        <a:t> 1101</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7830">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十六进制</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0x或0X</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由字符1～</a:t>
                      </a:r>
                      <a:r>
                        <a:rPr lang="en-US" sz="1600" b="0">
                          <a:latin typeface="Times New Roman" panose="02020603050405020304" pitchFamily="18" charset="0"/>
                          <a:cs typeface="Times New Roman" panose="02020603050405020304" pitchFamily="18" charset="0"/>
                        </a:rPr>
                        <a:t>9</a:t>
                      </a:r>
                      <a:r>
                        <a:rPr lang="en-US" sz="1600" b="0">
                          <a:latin typeface="宋体" panose="02010600030101010101" pitchFamily="2" charset="-122"/>
                          <a:ea typeface="宋体" panose="02010600030101010101" pitchFamily="2" charset="-122"/>
                          <a:cs typeface="宋体" panose="02010600030101010101" pitchFamily="2" charset="-122"/>
                        </a:rPr>
                        <a:t>及A～F组成，例如，0xA，0XABC</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1"/>
          <p:cNvSpPr>
            <a:spLocks noGrp="1"/>
          </p:cNvSpPr>
          <p:nvPr>
            <p:ph type="title"/>
          </p:nvPr>
        </p:nvSpPr>
        <p:spPr/>
        <p:txBody>
          <a:bodyPr vert="horz" wrap="square" lIns="91440" tIns="45720" rIns="91440" bIns="45720" anchor="ctr"/>
          <a:p>
            <a:r>
              <a:rPr lang="zh-CN" altLang="zh-CN" dirty="0">
                <a:sym typeface="宋体" panose="02010600030101010101" pitchFamily="2" charset="-122"/>
              </a:rPr>
              <a:t>浮点数类型</a:t>
            </a:r>
            <a:endParaRPr lang="zh-CN" altLang="zh-CN" dirty="0">
              <a:sym typeface="宋体" panose="02010600030101010101" pitchFamily="2" charset="-122"/>
            </a:endParaRPr>
          </a:p>
        </p:txBody>
      </p:sp>
      <p:sp>
        <p:nvSpPr>
          <p:cNvPr id="29699" name="内容占位符 2"/>
          <p:cNvSpPr>
            <a:spLocks noGrp="1"/>
          </p:cNvSpPr>
          <p:nvPr>
            <p:ph idx="1"/>
          </p:nvPr>
        </p:nvSpPr>
        <p:spPr>
          <a:xfrm>
            <a:off x="284163" y="1844675"/>
            <a:ext cx="8680450" cy="43926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sz="2000" b="0" i="0" u="none" strike="noStrike" kern="0" cap="none" spc="0" normalizeH="0" baseline="0" noProof="1">
                <a:ln>
                  <a:noFill/>
                </a:ln>
                <a:solidFill>
                  <a:srgbClr val="990033"/>
                </a:solidFill>
                <a:effectLst/>
                <a:uLnTx/>
                <a:uFillTx/>
                <a:latin typeface="+mn-lt"/>
                <a:ea typeface="+mn-ea"/>
                <a:cs typeface="+mn-cs"/>
              </a:rPr>
              <a:t>Python将带有小数点部分的数字统称为浮点数，如0.0、3.14、-0.0016、20.18、3.5e-3、2.5E+5等。</a:t>
            </a:r>
            <a:endParaRPr kumimoji="0"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sz="2000" b="0" i="0" u="none" strike="noStrike" kern="0" cap="none" spc="0" normalizeH="0" baseline="0" noProof="1">
                <a:ln>
                  <a:noFill/>
                </a:ln>
                <a:solidFill>
                  <a:srgbClr val="990033"/>
                </a:solidFill>
                <a:effectLst/>
                <a:uLnTx/>
                <a:uFillTx/>
                <a:latin typeface="+mn-lt"/>
                <a:ea typeface="+mn-ea"/>
                <a:cs typeface="+mn-cs"/>
              </a:rPr>
              <a:t>需要注意的是，浮点数0.0和整数0的数值是相等的，但是它们在计算机内部的表示却不相同。</a:t>
            </a:r>
            <a:endParaRPr kumimoji="0"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sz="2000" b="0" i="0" u="none" strike="noStrike" kern="0" cap="none" spc="0" normalizeH="0" baseline="0" noProof="1">
                <a:ln>
                  <a:noFill/>
                </a:ln>
                <a:solidFill>
                  <a:srgbClr val="990033"/>
                </a:solidFill>
                <a:effectLst/>
                <a:uLnTx/>
                <a:uFillTx/>
                <a:latin typeface="+mn-lt"/>
                <a:ea typeface="+mn-ea"/>
                <a:cs typeface="+mn-cs"/>
              </a:rPr>
              <a:t>1．浮点数运算</a:t>
            </a:r>
            <a:endParaRPr kumimoji="0" sz="2000" b="0" i="0" u="none" strike="noStrike" kern="0" cap="none" spc="0" normalizeH="0" baseline="0" noProof="1">
              <a:ln>
                <a:noFill/>
              </a:ln>
              <a:solidFill>
                <a:srgbClr val="990033"/>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None/>
              <a:defRPr/>
            </a:pPr>
            <a:r>
              <a:rPr kumimoji="0" sz="2000" b="0" i="0" u="none" strike="noStrike" kern="0" cap="none" spc="0" normalizeH="0" baseline="0" noProof="1">
                <a:ln>
                  <a:noFill/>
                </a:ln>
                <a:solidFill>
                  <a:srgbClr val="990033"/>
                </a:solidFill>
                <a:effectLst/>
                <a:uLnTx/>
                <a:uFillTx/>
                <a:latin typeface="+mn-lt"/>
                <a:ea typeface="+mn-ea"/>
                <a:cs typeface="+mn-cs"/>
              </a:rPr>
              <a:t>     2．浮点数精度缺陷</a:t>
            </a:r>
            <a:endParaRPr kumimoji="0" sz="2000" b="0" i="0" u="none" strike="noStrike" kern="0" cap="none" spc="0" normalizeH="0" baseline="0" noProof="1">
              <a:ln>
                <a:noFill/>
              </a:ln>
              <a:solidFill>
                <a:srgbClr val="990033"/>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1"/>
          <p:cNvSpPr>
            <a:spLocks noGrp="1"/>
          </p:cNvSpPr>
          <p:nvPr>
            <p:ph type="title"/>
          </p:nvPr>
        </p:nvSpPr>
        <p:spPr/>
        <p:txBody>
          <a:bodyPr vert="horz" wrap="square" lIns="91440" tIns="45720" rIns="91440" bIns="45720" anchor="ctr"/>
          <a:p>
            <a:r>
              <a:rPr lang="zh-CN" altLang="zh-CN" dirty="0">
                <a:sym typeface="宋体" panose="02010600030101010101" pitchFamily="2" charset="-122"/>
              </a:rPr>
              <a:t>复数类型</a:t>
            </a:r>
            <a:endParaRPr lang="zh-CN" altLang="zh-CN" dirty="0">
              <a:sym typeface="宋体" panose="02010600030101010101" pitchFamily="2" charset="-122"/>
            </a:endParaRPr>
          </a:p>
        </p:txBody>
      </p:sp>
      <p:sp>
        <p:nvSpPr>
          <p:cNvPr id="29699" name="内容占位符 2"/>
          <p:cNvSpPr>
            <a:spLocks noGrp="1"/>
          </p:cNvSpPr>
          <p:nvPr>
            <p:ph idx="1"/>
          </p:nvPr>
        </p:nvSpPr>
        <p:spPr>
          <a:xfrm>
            <a:off x="284163" y="1844675"/>
            <a:ext cx="8680450" cy="43926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sz="2000" b="0" i="0" u="none" strike="noStrike" kern="0" cap="none" spc="0" normalizeH="0" baseline="0" noProof="1">
                <a:ln>
                  <a:noFill/>
                </a:ln>
                <a:solidFill>
                  <a:srgbClr val="990033"/>
                </a:solidFill>
                <a:effectLst/>
                <a:uLnTx/>
                <a:uFillTx/>
                <a:latin typeface="+mn-lt"/>
                <a:ea typeface="+mn-ea"/>
                <a:cs typeface="+mn-cs"/>
              </a:rPr>
              <a:t>复数类型用complex表示类别，它由实数部分和虚数部分组成。复数可以看作(x,y)两部分，一般表示形式为x+yj，其中，x是复数的实数部分，y是复数的虚数部分，这里的x和y都是实数。</a:t>
            </a:r>
            <a:endParaRPr kumimoji="0"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sz="2000" b="0" i="0" u="none" strike="noStrike" kern="0" cap="none" spc="0" normalizeH="0" baseline="0" noProof="1">
                <a:ln>
                  <a:noFill/>
                </a:ln>
                <a:solidFill>
                  <a:srgbClr val="990033"/>
                </a:solidFill>
                <a:effectLst/>
                <a:uLnTx/>
                <a:uFillTx/>
                <a:latin typeface="+mn-lt"/>
                <a:ea typeface="+mn-ea"/>
                <a:cs typeface="+mn-cs"/>
              </a:rPr>
              <a:t>在Python中，虚数部分的字母j大小写都可以，如5.2+2.5j和5.2+2.5J是等价的。</a:t>
            </a:r>
            <a:endParaRPr kumimoji="0" sz="2000" b="0" i="0" u="none" strike="noStrike" kern="0" cap="none" spc="0" normalizeH="0" baseline="0" noProof="1">
              <a:ln>
                <a:noFill/>
              </a:ln>
              <a:solidFill>
                <a:srgbClr val="990033"/>
              </a:solidFill>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1"/>
          <p:cNvSpPr>
            <a:spLocks noGrp="1"/>
          </p:cNvSpPr>
          <p:nvPr>
            <p:ph type="title"/>
          </p:nvPr>
        </p:nvSpPr>
        <p:spPr/>
        <p:txBody>
          <a:bodyPr vert="horz" wrap="square" lIns="91440" tIns="45720" rIns="91440" bIns="45720" anchor="ctr"/>
          <a:p>
            <a:r>
              <a:rPr lang="zh-CN" altLang="zh-CN" dirty="0">
                <a:sym typeface="宋体" panose="02010600030101010101" pitchFamily="2" charset="-122"/>
              </a:rPr>
              <a:t>布尔类型</a:t>
            </a:r>
            <a:endParaRPr lang="zh-CN" altLang="zh-CN" dirty="0">
              <a:sym typeface="宋体" panose="02010600030101010101" pitchFamily="2" charset="-122"/>
            </a:endParaRPr>
          </a:p>
        </p:txBody>
      </p:sp>
      <p:sp>
        <p:nvSpPr>
          <p:cNvPr id="29699" name="内容占位符 2"/>
          <p:cNvSpPr>
            <a:spLocks noGrp="1"/>
          </p:cNvSpPr>
          <p:nvPr>
            <p:ph idx="1"/>
          </p:nvPr>
        </p:nvSpPr>
        <p:spPr>
          <a:xfrm>
            <a:off x="284163" y="1844675"/>
            <a:ext cx="8680450" cy="43926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sz="2000" b="0" i="0" u="none" strike="noStrike" kern="0" cap="none" spc="0" normalizeH="0" baseline="0" noProof="1">
                <a:ln>
                  <a:noFill/>
                </a:ln>
                <a:solidFill>
                  <a:srgbClr val="990033"/>
                </a:solidFill>
                <a:effectLst/>
                <a:uLnTx/>
                <a:uFillTx/>
                <a:latin typeface="+mn-lt"/>
                <a:ea typeface="+mn-ea"/>
                <a:cs typeface="+mn-cs"/>
              </a:rPr>
              <a:t>布尔类型用bool表示类别。布尔类型只有True和False两个值。</a:t>
            </a:r>
            <a:endParaRPr kumimoji="0" sz="2000" b="0" i="0" u="none" strike="noStrike" kern="0" cap="none" spc="0" normalizeH="0" baseline="0" noProof="1">
              <a:ln>
                <a:noFill/>
              </a:ln>
              <a:solidFill>
                <a:srgbClr val="990033"/>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None/>
              <a:defRPr/>
            </a:pPr>
            <a:r>
              <a:rPr kumimoji="0" sz="2000" b="0" i="0" u="none" strike="noStrike" kern="0" cap="none" spc="0" normalizeH="0" baseline="0" noProof="1">
                <a:ln>
                  <a:noFill/>
                </a:ln>
                <a:solidFill>
                  <a:srgbClr val="990033"/>
                </a:solidFill>
                <a:effectLst/>
                <a:uLnTx/>
                <a:uFillTx/>
                <a:latin typeface="+mn-lt"/>
                <a:ea typeface="+mn-ea"/>
                <a:cs typeface="+mn-cs"/>
              </a:rPr>
              <a:t>1．与运算</a:t>
            </a:r>
            <a:endParaRPr kumimoji="0" sz="2000" b="0" i="0" u="none" strike="noStrike" kern="0" cap="none" spc="0" normalizeH="0" baseline="0" noProof="1">
              <a:ln>
                <a:noFill/>
              </a:ln>
              <a:solidFill>
                <a:srgbClr val="990033"/>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None/>
              <a:defRPr/>
            </a:pPr>
            <a:r>
              <a:rPr kumimoji="0" sz="2000" b="0" i="0" u="none" strike="noStrike" kern="0" cap="none" spc="0" normalizeH="0" baseline="0" noProof="1">
                <a:ln>
                  <a:noFill/>
                </a:ln>
                <a:solidFill>
                  <a:srgbClr val="990033"/>
                </a:solidFill>
                <a:effectLst/>
                <a:uLnTx/>
                <a:uFillTx/>
                <a:latin typeface="+mn-lt"/>
                <a:ea typeface="+mn-ea"/>
                <a:cs typeface="+mn-cs"/>
              </a:rPr>
              <a:t>2．或运算</a:t>
            </a:r>
            <a:endParaRPr kumimoji="0" sz="2000" b="0" i="0" u="none" strike="noStrike" kern="0" cap="none" spc="0" normalizeH="0" baseline="0" noProof="1">
              <a:ln>
                <a:noFill/>
              </a:ln>
              <a:solidFill>
                <a:srgbClr val="990033"/>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None/>
              <a:defRPr/>
            </a:pPr>
            <a:r>
              <a:rPr kumimoji="0" sz="2000" b="0" i="0" u="none" strike="noStrike" kern="0" cap="none" spc="0" normalizeH="0" baseline="0" noProof="1">
                <a:ln>
                  <a:noFill/>
                </a:ln>
                <a:solidFill>
                  <a:srgbClr val="990033"/>
                </a:solidFill>
                <a:effectLst/>
                <a:uLnTx/>
                <a:uFillTx/>
                <a:latin typeface="+mn-lt"/>
                <a:ea typeface="+mn-ea"/>
                <a:cs typeface="+mn-cs"/>
              </a:rPr>
              <a:t>3．非运算</a:t>
            </a:r>
            <a:endParaRPr kumimoji="0" sz="2000" b="0" i="0" u="none" strike="noStrike" kern="0" cap="none" spc="0" normalizeH="0" baseline="0" noProof="1">
              <a:ln>
                <a:noFill/>
              </a:ln>
              <a:solidFill>
                <a:srgbClr val="990033"/>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None/>
              <a:defRPr/>
            </a:pPr>
            <a:r>
              <a:rPr kumimoji="0" sz="2000" b="0" i="0" u="none" strike="noStrike" kern="0" cap="none" spc="0" normalizeH="0" baseline="0" noProof="1">
                <a:ln>
                  <a:noFill/>
                </a:ln>
                <a:solidFill>
                  <a:srgbClr val="990033"/>
                </a:solidFill>
                <a:effectLst/>
                <a:uLnTx/>
                <a:uFillTx/>
                <a:latin typeface="+mn-lt"/>
                <a:ea typeface="+mn-ea"/>
                <a:cs typeface="+mn-cs"/>
              </a:rPr>
              <a:t>4．布尔值（0和1）</a:t>
            </a:r>
            <a:endParaRPr kumimoji="0" sz="2000" b="0" i="0" u="none" strike="noStrike" kern="0" cap="none" spc="0" normalizeH="0" baseline="0" noProof="1">
              <a:ln>
                <a:noFill/>
              </a:ln>
              <a:solidFill>
                <a:srgbClr val="990033"/>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a:xfrm>
            <a:off x="284163" y="1052513"/>
            <a:ext cx="8680450" cy="762000"/>
          </a:xfrm>
          <a:ln/>
        </p:spPr>
        <p:txBody>
          <a:bodyPr vert="horz" wrap="square" lIns="91440" tIns="45720" rIns="91440" bIns="45720" anchor="ctr"/>
          <a:p>
            <a:pPr eaLnBrk="1" hangingPunct="1"/>
            <a:r>
              <a:rPr lang="zh-CN" altLang="en-US" dirty="0"/>
              <a:t>本课时学习重点</a:t>
            </a:r>
            <a:endParaRPr lang="zh-CN" altLang="en-US" dirty="0"/>
          </a:p>
        </p:txBody>
      </p:sp>
      <p:sp>
        <p:nvSpPr>
          <p:cNvPr id="17411" name="Rectangle 3"/>
          <p:cNvSpPr>
            <a:spLocks noGrp="1"/>
          </p:cNvSpPr>
          <p:nvPr>
            <p:ph idx="1"/>
          </p:nvPr>
        </p:nvSpPr>
        <p:spPr>
          <a:xfrm>
            <a:off x="284163" y="1814513"/>
            <a:ext cx="8680450" cy="4391025"/>
          </a:xfrm>
          <a:ln/>
        </p:spPr>
        <p:txBody>
          <a:bodyPr vert="horz" wrap="square" lIns="91440" tIns="45720" rIns="91440" bIns="45720" anchor="t"/>
          <a:p>
            <a:pPr eaLnBrk="1" hangingPunct="1"/>
            <a:r>
              <a:rPr lang="zh-CN" altLang="zh-CN" dirty="0"/>
              <a:t>编程基础知识。</a:t>
            </a:r>
            <a:endParaRPr lang="zh-CN" altLang="zh-CN" dirty="0"/>
          </a:p>
          <a:p>
            <a:pPr eaLnBrk="1" hangingPunct="1"/>
            <a:r>
              <a:rPr lang="zh-CN" altLang="zh-CN" dirty="0"/>
              <a:t>Python基本语法元素分析。</a:t>
            </a:r>
            <a:endParaRPr lang="zh-CN" altLang="zh-CN" dirty="0"/>
          </a:p>
          <a:p>
            <a:pPr eaLnBrk="1" hangingPunct="1"/>
            <a:r>
              <a:rPr lang="zh-CN" altLang="zh-CN" dirty="0"/>
              <a:t>Python程序中的运算符与表达式。</a:t>
            </a:r>
            <a:endParaRPr lang="zh-CN" altLang="zh-CN" dirty="0"/>
          </a:p>
          <a:p>
            <a:pPr eaLnBrk="1" hangingPunct="1"/>
            <a:r>
              <a:rPr lang="zh-CN" altLang="zh-CN" dirty="0"/>
              <a:t>简单数据类型。</a:t>
            </a:r>
            <a:endParaRPr lang="zh-CN" altLang="zh-CN" dirty="0"/>
          </a:p>
          <a:p>
            <a:pPr eaLnBrk="1" hangingPunct="1"/>
            <a:r>
              <a:rPr lang="zh-CN" altLang="zh-CN" dirty="0"/>
              <a:t>数字类型的操作。</a:t>
            </a:r>
            <a:endParaRPr lang="zh-CN"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1"/>
          <p:cNvSpPr>
            <a:spLocks noGrp="1"/>
          </p:cNvSpPr>
          <p:nvPr>
            <p:ph type="title"/>
          </p:nvPr>
        </p:nvSpPr>
        <p:spPr/>
        <p:txBody>
          <a:bodyPr vert="horz" wrap="square" lIns="91440" tIns="45720" rIns="91440" bIns="45720" anchor="ctr"/>
          <a:p>
            <a:r>
              <a:rPr lang="zh-CN" altLang="zh-CN" dirty="0">
                <a:sym typeface="宋体" panose="02010600030101010101" pitchFamily="2" charset="-122"/>
              </a:rPr>
              <a:t>内置的数值运算函数</a:t>
            </a:r>
            <a:endParaRPr lang="zh-CN" altLang="zh-CN" dirty="0">
              <a:sym typeface="宋体" panose="02010600030101010101" pitchFamily="2" charset="-122"/>
            </a:endParaRPr>
          </a:p>
        </p:txBody>
      </p:sp>
      <p:sp>
        <p:nvSpPr>
          <p:cNvPr id="29699" name="内容占位符 2"/>
          <p:cNvSpPr>
            <a:spLocks noGrp="1"/>
          </p:cNvSpPr>
          <p:nvPr>
            <p:ph idx="1"/>
          </p:nvPr>
        </p:nvSpPr>
        <p:spPr>
          <a:xfrm>
            <a:off x="284163" y="1844675"/>
            <a:ext cx="8680450" cy="43926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sz="2000" b="0" i="0" u="none" strike="noStrike" kern="0" cap="none" spc="0" normalizeH="0" baseline="0" noProof="1">
                <a:ln>
                  <a:noFill/>
                </a:ln>
                <a:solidFill>
                  <a:srgbClr val="990033"/>
                </a:solidFill>
                <a:effectLst/>
                <a:uLnTx/>
                <a:uFillTx/>
                <a:latin typeface="+mn-lt"/>
                <a:ea typeface="+mn-ea"/>
                <a:cs typeface="+mn-cs"/>
              </a:rPr>
              <a:t>Python解释器提供了一些内置运算函数，使用这些函数可以在编程时提供更大的灵活性。</a:t>
            </a:r>
            <a:endParaRPr kumimoji="0"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endParaRPr kumimoji="0" sz="2000" b="0" i="0" u="none" strike="noStrike" kern="0" cap="none" spc="0" normalizeH="0" baseline="0" noProof="1">
              <a:ln>
                <a:noFill/>
              </a:ln>
              <a:solidFill>
                <a:srgbClr val="990033"/>
              </a:solidFill>
              <a:effectLst/>
              <a:uLnTx/>
              <a:uFillTx/>
              <a:latin typeface="+mn-lt"/>
              <a:ea typeface="+mn-ea"/>
              <a:cs typeface="+mn-cs"/>
            </a:endParaRPr>
          </a:p>
        </p:txBody>
      </p:sp>
      <p:graphicFrame>
        <p:nvGraphicFramePr>
          <p:cNvPr id="3" name="表格 2"/>
          <p:cNvGraphicFramePr/>
          <p:nvPr>
            <p:custDataLst>
              <p:tags r:id="rId1"/>
            </p:custDataLst>
          </p:nvPr>
        </p:nvGraphicFramePr>
        <p:xfrm>
          <a:off x="1637665" y="2948940"/>
          <a:ext cx="6559550" cy="2686685"/>
        </p:xfrm>
        <a:graphic>
          <a:graphicData uri="http://schemas.openxmlformats.org/drawingml/2006/table">
            <a:tbl>
              <a:tblPr firstRow="1" bandRow="1">
                <a:tableStyleId>{5940675A-B579-460E-94D1-54222C63F5DA}</a:tableStyleId>
              </a:tblPr>
              <a:tblGrid>
                <a:gridCol w="1189355"/>
                <a:gridCol w="3622040"/>
                <a:gridCol w="1748155"/>
              </a:tblGrid>
              <a:tr h="298450">
                <a:tc>
                  <a:txBody>
                    <a:bodyPr/>
                    <a:p>
                      <a:pPr indent="0" algn="ctr">
                        <a:buNone/>
                      </a:pPr>
                      <a:r>
                        <a:rPr lang="en-US" sz="1000" b="0">
                          <a:latin typeface="黑体" panose="02010609060101010101" pitchFamily="49" charset="-122"/>
                          <a:ea typeface="黑体" panose="02010609060101010101" pitchFamily="49" charset="-122"/>
                          <a:cs typeface="黑体" panose="02010609060101010101" pitchFamily="49" charset="-122"/>
                        </a:rPr>
                        <a:t>数值运算</a:t>
                      </a:r>
                      <a:r>
                        <a:rPr lang="en-US" sz="1000" b="0">
                          <a:latin typeface="Times New Roman" panose="02020603050405020304" pitchFamily="18" charset="0"/>
                          <a:cs typeface="Times New Roman" panose="02020603050405020304" pitchFamily="18" charset="0"/>
                        </a:rPr>
                        <a:t>函数</a:t>
                      </a:r>
                      <a:endParaRPr lang="en-US" altLang="en-US" sz="1000" b="0">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函数描述</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黑体" panose="02010609060101010101" pitchFamily="49" charset="-122"/>
                          <a:ea typeface="黑体" panose="02010609060101010101" pitchFamily="49" charset="-122"/>
                          <a:cs typeface="黑体" panose="02010609060101010101" pitchFamily="49" charset="-122"/>
                        </a:rPr>
                        <a:t>演示范例</a:t>
                      </a:r>
                      <a:endParaRPr lang="en-US" altLang="en-US" sz="1000" b="0">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7815">
                <a:tc>
                  <a:txBody>
                    <a:bodyPr/>
                    <a:p>
                      <a:pPr indent="0">
                        <a:buNone/>
                      </a:pPr>
                      <a:r>
                        <a:rPr lang="en-US" sz="1000" b="0">
                          <a:latin typeface="Times New Roman" panose="02020603050405020304" pitchFamily="18" charset="0"/>
                          <a:cs typeface="Times New Roman" panose="02020603050405020304" pitchFamily="18" charset="0"/>
                        </a:rPr>
                        <a:t>abs(x)</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取</a:t>
                      </a:r>
                      <a:r>
                        <a:rPr lang="en-US" sz="1000" b="0">
                          <a:latin typeface="Times New Roman" panose="02020603050405020304" pitchFamily="18" charset="0"/>
                          <a:cs typeface="Times New Roman" panose="02020603050405020304" pitchFamily="18" charset="0"/>
                        </a:rPr>
                        <a:t>x的绝对值</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abs(</a:t>
                      </a:r>
                      <a:r>
                        <a:rPr 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Times New Roman" panose="02020603050405020304" pitchFamily="18" charset="0"/>
                          <a:cs typeface="Times New Roman" panose="02020603050405020304" pitchFamily="18" charset="0"/>
                        </a:rPr>
                        <a:t>10)</a:t>
                      </a:r>
                      <a:r>
                        <a:rPr lang="en-US" sz="1000" b="0">
                          <a:latin typeface="宋体" panose="02010600030101010101" pitchFamily="2" charset="-122"/>
                          <a:ea typeface="宋体" panose="02010600030101010101" pitchFamily="2" charset="-122"/>
                          <a:cs typeface="宋体" panose="02010600030101010101" pitchFamily="2" charset="-122"/>
                        </a:rPr>
                        <a:t>返回</a:t>
                      </a:r>
                      <a:r>
                        <a:rPr lang="en-US" sz="1000" b="0">
                          <a:latin typeface="Times New Roman" panose="02020603050405020304" pitchFamily="18" charset="0"/>
                          <a:cs typeface="Times New Roman" panose="02020603050405020304" pitchFamily="18" charset="0"/>
                        </a:rPr>
                        <a:t>10</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9720">
                <a:tc>
                  <a:txBody>
                    <a:bodyPr/>
                    <a:p>
                      <a:pPr indent="0">
                        <a:buNone/>
                      </a:pPr>
                      <a:r>
                        <a:rPr lang="en-US" sz="1000" b="0">
                          <a:latin typeface="Times New Roman" panose="02020603050405020304" pitchFamily="18" charset="0"/>
                          <a:cs typeface="Times New Roman" panose="02020603050405020304" pitchFamily="18" charset="0"/>
                        </a:rPr>
                        <a:t>divmod(x, y)</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(x//y, x%y)，</a:t>
                      </a:r>
                      <a:r>
                        <a:rPr lang="en-US" sz="1000" b="0">
                          <a:latin typeface="宋体" panose="02010600030101010101" pitchFamily="2" charset="-122"/>
                          <a:ea typeface="宋体" panose="02010600030101010101" pitchFamily="2" charset="-122"/>
                          <a:cs typeface="宋体" panose="02010600030101010101" pitchFamily="2" charset="-122"/>
                        </a:rPr>
                        <a:t>返回由两个数的商和余数组成</a:t>
                      </a:r>
                      <a:r>
                        <a:rPr lang="en-US" sz="1000" b="0">
                          <a:latin typeface="Times New Roman" panose="02020603050405020304" pitchFamily="18" charset="0"/>
                          <a:cs typeface="Times New Roman" panose="02020603050405020304" pitchFamily="18" charset="0"/>
                        </a:rPr>
                        <a:t>的元组</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divmod(5,2)</a:t>
                      </a:r>
                      <a:r>
                        <a:rPr lang="en-US" sz="1000" b="0">
                          <a:latin typeface="宋体" panose="02010600030101010101" pitchFamily="2" charset="-122"/>
                          <a:ea typeface="宋体" panose="02010600030101010101" pitchFamily="2" charset="-122"/>
                          <a:cs typeface="宋体" panose="02010600030101010101" pitchFamily="2" charset="-122"/>
                        </a:rPr>
                        <a:t>返回</a:t>
                      </a:r>
                      <a:r>
                        <a:rPr lang="en-US" sz="1000" b="0">
                          <a:latin typeface="Times New Roman" panose="02020603050405020304" pitchFamily="18" charset="0"/>
                          <a:cs typeface="Times New Roman" panose="02020603050405020304" pitchFamily="18" charset="0"/>
                        </a:rPr>
                        <a:t>2,1</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6265">
                <a:tc>
                  <a:txBody>
                    <a:bodyPr/>
                    <a:p>
                      <a:pPr indent="0">
                        <a:buNone/>
                      </a:pPr>
                      <a:r>
                        <a:rPr lang="en-US" sz="1000" b="0">
                          <a:latin typeface="Times New Roman" panose="02020603050405020304" pitchFamily="18" charset="0"/>
                          <a:cs typeface="Times New Roman" panose="02020603050405020304" pitchFamily="18" charset="0"/>
                        </a:rPr>
                        <a:t>pow(x, y[, z])</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(x**y)%z，[..]表示该参数可以省略，即pow(x,y)，它与x**y相同</a:t>
                      </a:r>
                      <a:r>
                        <a:rPr lang="en-US" sz="1000" b="0">
                          <a:latin typeface="宋体" panose="02010600030101010101" pitchFamily="2" charset="-122"/>
                          <a:ea typeface="宋体" panose="02010600030101010101" pitchFamily="2" charset="-122"/>
                          <a:cs typeface="宋体" panose="02010600030101010101" pitchFamily="2" charset="-122"/>
                        </a:rPr>
                        <a:t>，返回的是一个数字。当有两个参数x,y时，会返回x**y（x的y次方）</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pow(2,3)</a:t>
                      </a:r>
                      <a:r>
                        <a:rPr lang="en-US" sz="1000" b="0">
                          <a:latin typeface="宋体" panose="02010600030101010101" pitchFamily="2" charset="-122"/>
                          <a:ea typeface="宋体" panose="02010600030101010101" pitchFamily="2" charset="-122"/>
                          <a:cs typeface="宋体" panose="02010600030101010101" pitchFamily="2" charset="-122"/>
                        </a:rPr>
                        <a:t>返回</a:t>
                      </a:r>
                      <a:r>
                        <a:rPr lang="en-US" sz="1000" b="0">
                          <a:latin typeface="Times New Roman" panose="02020603050405020304" pitchFamily="18" charset="0"/>
                          <a:cs typeface="Times New Roman" panose="02020603050405020304" pitchFamily="18" charset="0"/>
                        </a:rPr>
                        <a:t>8</a:t>
                      </a:r>
                      <a:r>
                        <a:rPr 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Times New Roman" panose="02020603050405020304" pitchFamily="18" charset="0"/>
                          <a:cs typeface="Times New Roman" panose="02020603050405020304" pitchFamily="18" charset="0"/>
                        </a:rPr>
                        <a:t>pow(2,3,4)</a:t>
                      </a:r>
                      <a:r>
                        <a:rPr lang="en-US" sz="1000" b="0">
                          <a:latin typeface="宋体" panose="02010600030101010101" pitchFamily="2" charset="-122"/>
                          <a:ea typeface="宋体" panose="02010600030101010101" pitchFamily="2" charset="-122"/>
                          <a:cs typeface="宋体" panose="02010600030101010101" pitchFamily="2" charset="-122"/>
                        </a:rPr>
                        <a:t>返回</a:t>
                      </a:r>
                      <a:r>
                        <a:rPr lang="en-US" sz="1000" b="0">
                          <a:latin typeface="Times New Roman" panose="02020603050405020304" pitchFamily="18" charset="0"/>
                          <a:cs typeface="Times New Roman" panose="02020603050405020304" pitchFamily="18" charset="0"/>
                        </a:rPr>
                        <a:t>0</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8170">
                <a:tc>
                  <a:txBody>
                    <a:bodyPr/>
                    <a:p>
                      <a:pPr indent="0">
                        <a:buNone/>
                      </a:pPr>
                      <a:r>
                        <a:rPr lang="en-US" sz="1000" b="0">
                          <a:latin typeface="Times New Roman" panose="02020603050405020304" pitchFamily="18" charset="0"/>
                          <a:cs typeface="Times New Roman" panose="02020603050405020304" pitchFamily="18" charset="0"/>
                        </a:rPr>
                        <a:t>round(x[, ndigits])</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对x四舍五入，保留ndigits位小数。round(x)返回四舍五入的整数值</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round(3.1415,3)</a:t>
                      </a:r>
                      <a:r>
                        <a:rPr lang="en-US" sz="1000" b="0">
                          <a:latin typeface="宋体" panose="02010600030101010101" pitchFamily="2" charset="-122"/>
                          <a:ea typeface="宋体" panose="02010600030101010101" pitchFamily="2" charset="-122"/>
                          <a:cs typeface="宋体" panose="02010600030101010101" pitchFamily="2" charset="-122"/>
                        </a:rPr>
                        <a:t>返回</a:t>
                      </a:r>
                      <a:r>
                        <a:rPr lang="en-US" sz="1000" b="0">
                          <a:latin typeface="Times New Roman" panose="02020603050405020304" pitchFamily="18" charset="0"/>
                          <a:cs typeface="Times New Roman" panose="02020603050405020304" pitchFamily="18" charset="0"/>
                        </a:rPr>
                        <a:t>3.142</a:t>
                      </a:r>
                      <a:r>
                        <a:rPr 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Times New Roman" panose="02020603050405020304" pitchFamily="18" charset="0"/>
                          <a:cs typeface="Times New Roman" panose="02020603050405020304" pitchFamily="18" charset="0"/>
                        </a:rPr>
                        <a:t>round(3.1413,3)</a:t>
                      </a:r>
                      <a:r>
                        <a:rPr lang="en-US" sz="1000" b="0">
                          <a:latin typeface="宋体" panose="02010600030101010101" pitchFamily="2" charset="-122"/>
                          <a:ea typeface="宋体" panose="02010600030101010101" pitchFamily="2" charset="-122"/>
                          <a:cs typeface="宋体" panose="02010600030101010101" pitchFamily="2" charset="-122"/>
                        </a:rPr>
                        <a:t>返回</a:t>
                      </a:r>
                      <a:r>
                        <a:rPr lang="en-US" sz="1000" b="0">
                          <a:latin typeface="Times New Roman" panose="02020603050405020304" pitchFamily="18" charset="0"/>
                          <a:cs typeface="Times New Roman" panose="02020603050405020304" pitchFamily="18" charset="0"/>
                        </a:rPr>
                        <a:t>3.141</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7815">
                <a:tc>
                  <a:txBody>
                    <a:bodyPr/>
                    <a:p>
                      <a:pPr indent="0">
                        <a:buNone/>
                      </a:pPr>
                      <a:r>
                        <a:rPr lang="en-US" sz="1000" b="0">
                          <a:latin typeface="Times New Roman" panose="02020603050405020304" pitchFamily="18" charset="0"/>
                          <a:cs typeface="Times New Roman" panose="02020603050405020304" pitchFamily="18" charset="0"/>
                        </a:rPr>
                        <a:t>max(x1, x2,</a:t>
                      </a:r>
                      <a:r>
                        <a:rPr lang="en-US" sz="1000" b="0">
                          <a:latin typeface="Arial" panose="020B0604020202020204" pitchFamily="34" charset="0"/>
                          <a:ea typeface="宋体" panose="02010600030101010101" pitchFamily="2" charset="-122"/>
                          <a:cs typeface="宋体" panose="02010600030101010101" pitchFamily="2" charset="-122"/>
                        </a:rPr>
                        <a:t>…</a:t>
                      </a:r>
                      <a:r>
                        <a:rPr lang="en-US" sz="1000" b="0">
                          <a:latin typeface="Times New Roman" panose="02020603050405020304" pitchFamily="18" charset="0"/>
                          <a:cs typeface="Times New Roman" panose="02020603050405020304" pitchFamily="18" charset="0"/>
                        </a:rPr>
                        <a:t>, xn)</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x1, x2,</a:t>
                      </a:r>
                      <a:r>
                        <a:rPr lang="en-US" sz="1000" b="0">
                          <a:latin typeface="Arial" panose="020B0604020202020204" pitchFamily="34" charset="0"/>
                          <a:ea typeface="宋体" panose="02010600030101010101" pitchFamily="2" charset="-122"/>
                          <a:cs typeface="宋体" panose="02010600030101010101" pitchFamily="2" charset="-122"/>
                        </a:rPr>
                        <a:t>…</a:t>
                      </a:r>
                      <a:r>
                        <a:rPr lang="en-US" sz="1000" b="0">
                          <a:latin typeface="Times New Roman" panose="02020603050405020304" pitchFamily="18" charset="0"/>
                          <a:cs typeface="Times New Roman" panose="02020603050405020304" pitchFamily="18" charset="0"/>
                        </a:rPr>
                        <a:t>,xn的最大值，n没有限定</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max(1,2,3,4,5)</a:t>
                      </a:r>
                      <a:r>
                        <a:rPr lang="en-US" sz="1000" b="0">
                          <a:latin typeface="宋体" panose="02010600030101010101" pitchFamily="2" charset="-122"/>
                          <a:ea typeface="宋体" panose="02010600030101010101" pitchFamily="2" charset="-122"/>
                          <a:cs typeface="宋体" panose="02010600030101010101" pitchFamily="2" charset="-122"/>
                        </a:rPr>
                        <a:t>返回</a:t>
                      </a:r>
                      <a:r>
                        <a:rPr lang="en-US" sz="1000" b="0">
                          <a:latin typeface="Times New Roman" panose="02020603050405020304" pitchFamily="18" charset="0"/>
                          <a:cs typeface="Times New Roman" panose="02020603050405020304" pitchFamily="18" charset="0"/>
                        </a:rPr>
                        <a:t>5</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8450">
                <a:tc>
                  <a:txBody>
                    <a:bodyPr/>
                    <a:p>
                      <a:pPr indent="0">
                        <a:buNone/>
                      </a:pPr>
                      <a:r>
                        <a:rPr lang="en-US" sz="1000" b="0">
                          <a:latin typeface="Times New Roman" panose="02020603050405020304" pitchFamily="18" charset="0"/>
                          <a:cs typeface="Times New Roman" panose="02020603050405020304" pitchFamily="18" charset="0"/>
                        </a:rPr>
                        <a:t>min(x1, x2,</a:t>
                      </a:r>
                      <a:r>
                        <a:rPr lang="en-US" sz="1000" b="0">
                          <a:latin typeface="Arial" panose="020B0604020202020204" pitchFamily="34" charset="0"/>
                          <a:ea typeface="宋体" panose="02010600030101010101" pitchFamily="2" charset="-122"/>
                          <a:cs typeface="宋体" panose="02010600030101010101" pitchFamily="2" charset="-122"/>
                        </a:rPr>
                        <a:t>…</a:t>
                      </a:r>
                      <a:r>
                        <a:rPr lang="en-US" sz="1000" b="0">
                          <a:latin typeface="Times New Roman" panose="02020603050405020304" pitchFamily="18" charset="0"/>
                          <a:cs typeface="Times New Roman" panose="02020603050405020304" pitchFamily="18" charset="0"/>
                        </a:rPr>
                        <a:t>, xn)</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x1, x2,</a:t>
                      </a:r>
                      <a:r>
                        <a:rPr lang="en-US" sz="1000" b="0">
                          <a:latin typeface="Arial" panose="020B0604020202020204" pitchFamily="34" charset="0"/>
                          <a:ea typeface="宋体" panose="02010600030101010101" pitchFamily="2" charset="-122"/>
                          <a:cs typeface="宋体" panose="02010600030101010101" pitchFamily="2" charset="-122"/>
                        </a:rPr>
                        <a:t>…</a:t>
                      </a:r>
                      <a:r>
                        <a:rPr lang="en-US" sz="1000" b="0">
                          <a:latin typeface="Times New Roman" panose="02020603050405020304" pitchFamily="18" charset="0"/>
                          <a:cs typeface="Times New Roman" panose="02020603050405020304" pitchFamily="18" charset="0"/>
                        </a:rPr>
                        <a:t>,xn</a:t>
                      </a:r>
                      <a:r>
                        <a:rPr lang="en-US" sz="1000" b="0">
                          <a:latin typeface="宋体" panose="02010600030101010101" pitchFamily="2" charset="-122"/>
                          <a:ea typeface="宋体" panose="02010600030101010101" pitchFamily="2" charset="-122"/>
                          <a:cs typeface="宋体" panose="02010600030101010101" pitchFamily="2" charset="-122"/>
                        </a:rPr>
                        <a:t>的最小值，n没有限定</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min(1,2,3,4,5)</a:t>
                      </a:r>
                      <a:r>
                        <a:rPr lang="en-US" sz="1000" b="0">
                          <a:latin typeface="宋体" panose="02010600030101010101" pitchFamily="2" charset="-122"/>
                          <a:ea typeface="宋体" panose="02010600030101010101" pitchFamily="2" charset="-122"/>
                          <a:cs typeface="宋体" panose="02010600030101010101" pitchFamily="2" charset="-122"/>
                        </a:rPr>
                        <a:t>返回</a:t>
                      </a:r>
                      <a:r>
                        <a:rPr lang="en-US" sz="1000" b="0">
                          <a:latin typeface="Times New Roman" panose="02020603050405020304" pitchFamily="18" charset="0"/>
                          <a:cs typeface="Times New Roman" panose="02020603050405020304" pitchFamily="18" charset="0"/>
                        </a:rPr>
                        <a:t>1</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1"/>
          <p:cNvSpPr>
            <a:spLocks noGrp="1"/>
          </p:cNvSpPr>
          <p:nvPr>
            <p:ph type="title"/>
          </p:nvPr>
        </p:nvSpPr>
        <p:spPr/>
        <p:txBody>
          <a:bodyPr vert="horz" wrap="square" lIns="91440" tIns="45720" rIns="91440" bIns="45720" anchor="ctr"/>
          <a:p>
            <a:r>
              <a:rPr lang="zh-CN" altLang="zh-CN" dirty="0">
                <a:sym typeface="宋体" panose="02010600030101010101" pitchFamily="2" charset="-122"/>
              </a:rPr>
              <a:t>内置的字符串处理函数</a:t>
            </a:r>
            <a:endParaRPr lang="zh-CN" altLang="zh-CN" dirty="0">
              <a:sym typeface="宋体" panose="02010600030101010101" pitchFamily="2" charset="-122"/>
            </a:endParaRPr>
          </a:p>
        </p:txBody>
      </p:sp>
      <p:sp>
        <p:nvSpPr>
          <p:cNvPr id="29699" name="内容占位符 2"/>
          <p:cNvSpPr>
            <a:spLocks noGrp="1"/>
          </p:cNvSpPr>
          <p:nvPr>
            <p:ph idx="1"/>
          </p:nvPr>
        </p:nvSpPr>
        <p:spPr>
          <a:xfrm>
            <a:off x="284163" y="1844675"/>
            <a:ext cx="8680450" cy="43926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sz="2000" b="0" i="0" u="none" strike="noStrike" kern="0" cap="none" spc="0" normalizeH="0" baseline="0" noProof="1">
                <a:ln>
                  <a:noFill/>
                </a:ln>
                <a:solidFill>
                  <a:srgbClr val="990033"/>
                </a:solidFill>
                <a:effectLst/>
                <a:uLnTx/>
                <a:uFillTx/>
                <a:latin typeface="+mn-lt"/>
                <a:ea typeface="+mn-ea"/>
                <a:cs typeface="+mn-cs"/>
              </a:rPr>
              <a:t>1．获取字符串长度函数len(str)</a:t>
            </a:r>
            <a:endParaRPr kumimoji="0"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sz="2000" b="0" i="0" u="none" strike="noStrike" kern="0" cap="none" spc="0" normalizeH="0" baseline="0" noProof="1">
                <a:ln>
                  <a:noFill/>
                </a:ln>
                <a:solidFill>
                  <a:srgbClr val="990033"/>
                </a:solidFill>
                <a:effectLst/>
                <a:uLnTx/>
                <a:uFillTx/>
                <a:latin typeface="+mn-lt"/>
                <a:ea typeface="+mn-ea"/>
                <a:cs typeface="+mn-cs"/>
              </a:rPr>
              <a:t>2．字符串的大小写转换</a:t>
            </a:r>
            <a:endParaRPr kumimoji="0"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sz="2000" b="0" i="0" u="none" strike="noStrike" kern="0" cap="none" spc="0" normalizeH="0" baseline="0" noProof="1">
                <a:ln>
                  <a:noFill/>
                </a:ln>
                <a:solidFill>
                  <a:srgbClr val="990033"/>
                </a:solidFill>
                <a:effectLst/>
                <a:uLnTx/>
                <a:uFillTx/>
                <a:latin typeface="+mn-lt"/>
                <a:ea typeface="+mn-ea"/>
                <a:cs typeface="+mn-cs"/>
              </a:rPr>
              <a:t>3．字符串的查找</a:t>
            </a:r>
            <a:endParaRPr kumimoji="0"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sz="2000" b="0" i="0" u="none" strike="noStrike" kern="0" cap="none" spc="0" normalizeH="0" baseline="0" noProof="1">
                <a:ln>
                  <a:noFill/>
                </a:ln>
                <a:solidFill>
                  <a:srgbClr val="990033"/>
                </a:solidFill>
                <a:effectLst/>
                <a:uLnTx/>
                <a:uFillTx/>
                <a:latin typeface="+mn-lt"/>
                <a:ea typeface="+mn-ea"/>
                <a:cs typeface="+mn-cs"/>
              </a:rPr>
              <a:t>4．字符串的替换</a:t>
            </a:r>
            <a:endParaRPr kumimoji="0" sz="2000" b="0" i="0" u="none" strike="noStrike" kern="0" cap="none" spc="0" normalizeH="0" baseline="0" noProof="1">
              <a:ln>
                <a:noFill/>
              </a:ln>
              <a:solidFill>
                <a:srgbClr val="990033"/>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type="title"/>
          </p:nvPr>
        </p:nvSpPr>
        <p:spPr>
          <a:ln/>
        </p:spPr>
        <p:txBody>
          <a:bodyPr vert="horz" wrap="square" lIns="91440" tIns="45720" rIns="91440" bIns="45720" anchor="ctr"/>
          <a:p>
            <a:pPr eaLnBrk="1" hangingPunct="1"/>
            <a:r>
              <a:rPr lang="zh-CN" altLang="en-US" dirty="0"/>
              <a:t>本节知识回顾</a:t>
            </a:r>
            <a:endParaRPr lang="zh-CN" altLang="en-US" dirty="0"/>
          </a:p>
        </p:txBody>
      </p:sp>
      <p:sp>
        <p:nvSpPr>
          <p:cNvPr id="30723" name="Rectangle 3"/>
          <p:cNvSpPr>
            <a:spLocks noGrp="1"/>
          </p:cNvSpPr>
          <p:nvPr>
            <p:ph idx="1"/>
          </p:nvPr>
        </p:nvSpPr>
        <p:spPr>
          <a:xfrm>
            <a:off x="284163" y="1844675"/>
            <a:ext cx="8680450" cy="4392613"/>
          </a:xfrm>
          <a:ln/>
        </p:spPr>
        <p:txBody>
          <a:bodyPr vert="horz" wrap="square" lIns="91440" tIns="45720" rIns="91440" bIns="45720" anchor="t"/>
          <a:p>
            <a:pPr algn="ctr" eaLnBrk="1" hangingPunct="1">
              <a:buNone/>
            </a:pPr>
            <a:endParaRPr lang="en-US" altLang="zh-CN" dirty="0"/>
          </a:p>
          <a:p>
            <a:pPr algn="ctr" eaLnBrk="1" hangingPunct="1">
              <a:buNone/>
            </a:pPr>
            <a:endParaRPr lang="en-US" altLang="zh-CN" dirty="0"/>
          </a:p>
          <a:p>
            <a:pPr algn="ctr" eaLnBrk="1" hangingPunct="1">
              <a:buNone/>
            </a:pPr>
            <a:r>
              <a:rPr lang="zh-CN" altLang="en-US" dirty="0"/>
              <a:t>强化与巩固课堂学习内容</a:t>
            </a:r>
            <a:endParaRPr lang="zh-CN" altLang="en-US" dirty="0"/>
          </a:p>
          <a:p>
            <a:pPr algn="ctr" eaLnBrk="1" hangingPunct="1">
              <a:buNone/>
            </a:pPr>
            <a:endParaRPr lang="zh-CN" altLang="en-US" dirty="0"/>
          </a:p>
          <a:p>
            <a:pPr algn="ctr" eaLnBrk="1" hangingPunct="1">
              <a:buNone/>
            </a:pPr>
            <a:r>
              <a:rPr lang="zh-CN" altLang="en-US" dirty="0"/>
              <a:t>本节讲解到此结束，谢谢大家！</a:t>
            </a:r>
            <a:endParaRPr lang="zh-CN" altLang="en-US" dirty="0"/>
          </a:p>
          <a:p>
            <a:pPr algn="ctr" eaLnBrk="1" hangingPunct="1">
              <a:buNone/>
            </a:pPr>
            <a:endParaRPr lang="zh-CN" altLang="en-US" dirty="0"/>
          </a:p>
          <a:p>
            <a:pPr algn="ctr" eaLnBrk="1" hangingPunct="1">
              <a:buNone/>
            </a:pPr>
            <a:endParaRPr lang="en-US" altLang="zh-C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ln/>
        </p:spPr>
        <p:txBody>
          <a:bodyPr vert="horz" wrap="square" lIns="91440" tIns="45720" rIns="91440" bIns="45720" anchor="ctr"/>
          <a:p>
            <a:pPr eaLnBrk="1" hangingPunct="1"/>
            <a:r>
              <a:rPr altLang="zh-CN" dirty="0"/>
              <a:t>编程基础知识</a:t>
            </a:r>
            <a:endParaRPr altLang="zh-CN" dirty="0"/>
          </a:p>
        </p:txBody>
      </p:sp>
      <p:sp>
        <p:nvSpPr>
          <p:cNvPr id="18435" name="Rectangle 3"/>
          <p:cNvSpPr>
            <a:spLocks noGrp="1"/>
          </p:cNvSpPr>
          <p:nvPr>
            <p:ph idx="1"/>
          </p:nvPr>
        </p:nvSpPr>
        <p:spPr>
          <a:xfrm>
            <a:off x="284163" y="1844675"/>
            <a:ext cx="8680450" cy="43926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Char char="l"/>
              <a:defRPr/>
            </a:pPr>
            <a:r>
              <a:rPr kumimoji="0" lang="zh-CN" altLang="zh-CN" sz="2000" b="0" i="0" u="none" strike="noStrike" kern="0" cap="none" spc="0" normalizeH="0" baseline="0" noProof="1">
                <a:ln>
                  <a:noFill/>
                </a:ln>
                <a:solidFill>
                  <a:srgbClr val="990033"/>
                </a:solidFill>
                <a:effectLst/>
                <a:uLnTx/>
                <a:uFillTx/>
                <a:latin typeface="+mn-lt"/>
                <a:ea typeface="+mn-ea"/>
                <a:cs typeface="+mn-cs"/>
              </a:rPr>
              <a:t>数据运算包括3个要素：输入数据（获取数据）、处理数据和输出数据</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Char char="l"/>
              <a:defRPr/>
            </a:pP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p:txBody>
      </p:sp>
      <p:pic>
        <p:nvPicPr>
          <p:cNvPr id="297" name="图片 2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828800" y="2562225"/>
            <a:ext cx="5485765" cy="259905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p:nvPr>
        </p:nvSpPr>
        <p:spPr>
          <a:ln/>
        </p:spPr>
        <p:txBody>
          <a:bodyPr vert="horz" wrap="square" lIns="91440" tIns="45720" rIns="91440" bIns="45720" anchor="ctr"/>
          <a:p>
            <a:pPr eaLnBrk="1" hangingPunct="1"/>
            <a:r>
              <a:rPr dirty="0"/>
              <a:t>程序的层次结构</a:t>
            </a:r>
            <a:endParaRPr dirty="0"/>
          </a:p>
        </p:txBody>
      </p:sp>
      <p:sp>
        <p:nvSpPr>
          <p:cNvPr id="19459" name="Rectangle 3"/>
          <p:cNvSpPr>
            <a:spLocks noGrp="1"/>
          </p:cNvSpPr>
          <p:nvPr>
            <p:ph idx="1"/>
          </p:nvPr>
        </p:nvSpPr>
        <p:spPr>
          <a:xfrm>
            <a:off x="284163" y="1844675"/>
            <a:ext cx="8680450" cy="43926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lang="zh-CN" altLang="zh-CN" sz="2000" b="0" i="0" u="none" strike="noStrike" kern="0" cap="none" spc="0" normalizeH="0" baseline="0" noProof="1">
                <a:ln>
                  <a:noFill/>
                </a:ln>
                <a:solidFill>
                  <a:srgbClr val="990033"/>
                </a:solidFill>
                <a:effectLst/>
                <a:uLnTx/>
                <a:uFillTx/>
                <a:latin typeface="+mn-lt"/>
                <a:ea typeface="+mn-ea"/>
                <a:cs typeface="+mn-cs"/>
              </a:rPr>
              <a:t>在Python程序中，既不能使用大括号（{ }）来表示语句块，也不能使用开始/结束标识符来表示语句块，而是靠缩进来表示程序的层次结构的，原来“缩进”不仅仅是为了让程序结构美观。</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lang="zh-CN" altLang="zh-CN" sz="2000" b="0" i="0" u="none" strike="noStrike" kern="0" cap="none" spc="0" normalizeH="0" baseline="0" noProof="1">
                <a:ln>
                  <a:noFill/>
                </a:ln>
                <a:solidFill>
                  <a:srgbClr val="990033"/>
                </a:solidFill>
                <a:effectLst/>
                <a:uLnTx/>
                <a:uFillTx/>
                <a:latin typeface="+mn-lt"/>
                <a:ea typeface="+mn-ea"/>
                <a:cs typeface="+mn-cs"/>
              </a:rPr>
              <a:t>【范例2-2】程序的层次结构。</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xfrm>
            <a:off x="250825" y="1162050"/>
            <a:ext cx="8680450" cy="865188"/>
          </a:xfrm>
          <a:ln/>
        </p:spPr>
        <p:txBody>
          <a:bodyPr vert="horz" wrap="square" lIns="91440" tIns="45720" rIns="91440" bIns="45720" anchor="ctr"/>
          <a:p>
            <a:pPr eaLnBrk="1" hangingPunct="1"/>
            <a:r>
              <a:rPr dirty="0"/>
              <a:t>代码注释</a:t>
            </a:r>
            <a:endParaRPr dirty="0"/>
          </a:p>
        </p:txBody>
      </p:sp>
      <p:sp>
        <p:nvSpPr>
          <p:cNvPr id="20483" name="Rectangle 3"/>
          <p:cNvSpPr>
            <a:spLocks noGrp="1" noChangeArrowheads="1"/>
          </p:cNvSpPr>
          <p:nvPr>
            <p:ph idx="1"/>
          </p:nvPr>
        </p:nvSpPr>
        <p:spPr>
          <a:xfrm>
            <a:off x="250825" y="1989138"/>
            <a:ext cx="8680450" cy="4176713"/>
          </a:xfrm>
        </p:spPr>
        <p:txBody>
          <a:bodyPr vert="horz" wrap="square" lIns="91440" tIns="45720" rIns="91440" bIns="45720" numCol="1" anchor="t" anchorCtr="0" compatLnSpc="1"/>
          <a:lstStyle/>
          <a:p>
            <a:pPr marL="342900" marR="0" lvl="1"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lang="zh-CN" altLang="zh-CN" sz="2000" b="0" i="0" u="none" strike="noStrike" kern="0" cap="none" spc="0" normalizeH="0" baseline="0" noProof="0" dirty="0">
                <a:ln>
                  <a:noFill/>
                </a:ln>
                <a:solidFill>
                  <a:srgbClr val="990033"/>
                </a:solidFill>
                <a:effectLst/>
                <a:uLnTx/>
                <a:uFillTx/>
                <a:latin typeface="+mn-lt"/>
                <a:ea typeface="+mn-ea"/>
                <a:cs typeface="+mn-cs"/>
              </a:rPr>
              <a:t>注释是程序员在程序代码中添加的一行或多行说明信息，在编程中是很重要的部分。</a:t>
            </a:r>
            <a:endParaRPr kumimoji="0" lang="zh-CN" altLang="zh-CN" sz="2000" b="0" i="0" u="none" strike="noStrike" kern="0" cap="none" spc="0" normalizeH="0" baseline="0" noProof="0" dirty="0">
              <a:ln>
                <a:noFill/>
              </a:ln>
              <a:solidFill>
                <a:srgbClr val="990033"/>
              </a:solidFill>
              <a:effectLst/>
              <a:uLnTx/>
              <a:uFillTx/>
              <a:latin typeface="+mn-lt"/>
              <a:ea typeface="+mn-ea"/>
              <a:cs typeface="+mn-cs"/>
            </a:endParaRPr>
          </a:p>
          <a:p>
            <a:pPr marL="342900" marR="0" lvl="1"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lang="zh-CN" altLang="zh-CN" sz="2000" b="0" i="0" u="none" strike="noStrike" kern="0" cap="none" spc="0" normalizeH="0" baseline="0" noProof="0" dirty="0">
                <a:ln>
                  <a:noFill/>
                </a:ln>
                <a:solidFill>
                  <a:srgbClr val="990033"/>
                </a:solidFill>
                <a:effectLst/>
                <a:uLnTx/>
                <a:uFillTx/>
                <a:latin typeface="+mn-lt"/>
                <a:ea typeface="+mn-ea"/>
                <a:cs typeface="+mn-cs"/>
              </a:rPr>
              <a:t>由于注释不是程序的组成部分，所以它是不被计算机执行的，这样一来就可以借用注释来删除或跳过一部分暂时不需要执行的代码。</a:t>
            </a:r>
            <a:endParaRPr kumimoji="0" lang="zh-CN" altLang="zh-CN" sz="2000" b="0" i="0" u="none" strike="noStrike" kern="0" cap="none" spc="0" normalizeH="0" baseline="0" noProof="0" dirty="0">
              <a:ln>
                <a:noFill/>
              </a:ln>
              <a:solidFill>
                <a:srgbClr val="990033"/>
              </a:solidFill>
              <a:effectLst/>
              <a:uLnTx/>
              <a:uFillTx/>
              <a:latin typeface="+mn-lt"/>
              <a:ea typeface="+mn-ea"/>
              <a:cs typeface="+mn-cs"/>
            </a:endParaRPr>
          </a:p>
          <a:p>
            <a:pPr marL="342900" marR="0" lvl="1"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lang="zh-CN" altLang="zh-CN" sz="2000" b="0" i="0" u="none" strike="noStrike" kern="0" cap="none" spc="0" normalizeH="0" baseline="0" noProof="0" dirty="0">
                <a:ln>
                  <a:noFill/>
                </a:ln>
                <a:solidFill>
                  <a:srgbClr val="990033"/>
                </a:solidFill>
                <a:effectLst/>
                <a:uLnTx/>
                <a:uFillTx/>
                <a:latin typeface="+mn-lt"/>
                <a:ea typeface="+mn-ea"/>
                <a:cs typeface="+mn-cs"/>
              </a:rPr>
              <a:t>1．注释的意义  2．注释的主要用途</a:t>
            </a:r>
            <a:endParaRPr kumimoji="0" lang="zh-CN" altLang="zh-CN" sz="2000" b="0" i="0" u="none" strike="noStrike" kern="0" cap="none" spc="0" normalizeH="0" baseline="0" noProof="0" dirty="0">
              <a:ln>
                <a:noFill/>
              </a:ln>
              <a:solidFill>
                <a:srgbClr val="990033"/>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p:nvPr>
        </p:nvSpPr>
        <p:spPr>
          <a:ln/>
        </p:spPr>
        <p:txBody>
          <a:bodyPr vert="horz" wrap="square" lIns="91440" tIns="45720" rIns="91440" bIns="45720" anchor="ctr"/>
          <a:p>
            <a:pPr eaLnBrk="1" hangingPunct="1"/>
            <a:r>
              <a:rPr lang="zh-CN" altLang="zh-CN" dirty="0">
                <a:sym typeface="宋体" panose="02010600030101010101" pitchFamily="2" charset="-122"/>
              </a:rPr>
              <a:t>代码换行与并行</a:t>
            </a:r>
            <a:endParaRPr lang="zh-CN" altLang="zh-CN" dirty="0">
              <a:sym typeface="宋体" panose="02010600030101010101" pitchFamily="2" charset="-122"/>
            </a:endParaRPr>
          </a:p>
        </p:txBody>
      </p:sp>
      <p:sp>
        <p:nvSpPr>
          <p:cNvPr id="21507" name="Rectangle 3"/>
          <p:cNvSpPr>
            <a:spLocks noGrp="1"/>
          </p:cNvSpPr>
          <p:nvPr>
            <p:ph idx="1"/>
          </p:nvPr>
        </p:nvSpPr>
        <p:spPr>
          <a:xfrm>
            <a:off x="284163" y="1844675"/>
            <a:ext cx="8680450" cy="4392613"/>
          </a:xfrm>
          <a:ln/>
        </p:spPr>
        <p:txBody>
          <a:bodyPr vert="horz" wrap="square" lIns="91440" tIns="45720" rIns="91440" bIns="45720" anchor="t"/>
          <a:p>
            <a:r>
              <a:rPr lang="zh-CN" altLang="zh-CN" dirty="0"/>
              <a:t>1．代码换行</a:t>
            </a:r>
            <a:endParaRPr lang="zh-CN" altLang="zh-CN" dirty="0"/>
          </a:p>
          <a:p>
            <a:pPr marL="0" indent="0">
              <a:buNone/>
            </a:pPr>
            <a:r>
              <a:rPr lang="zh-CN" altLang="zh-CN" dirty="0">
                <a:sym typeface="+mn-ea"/>
              </a:rPr>
              <a:t>（1）在该行代码末尾加上续行符“\”。</a:t>
            </a:r>
            <a:endParaRPr lang="zh-CN" altLang="zh-CN" dirty="0"/>
          </a:p>
          <a:p>
            <a:pPr marL="0" indent="0">
              <a:buNone/>
            </a:pPr>
            <a:r>
              <a:rPr lang="zh-CN" altLang="zh-CN" dirty="0">
                <a:sym typeface="+mn-ea"/>
              </a:rPr>
              <a:t>（2）语句中包含()、{}、[]，分行不需要加换行符。</a:t>
            </a:r>
            <a:endParaRPr lang="zh-CN" altLang="zh-CN" dirty="0"/>
          </a:p>
          <a:p>
            <a:pPr marL="0" indent="0">
              <a:buNone/>
            </a:pPr>
            <a:r>
              <a:rPr lang="zh-CN" altLang="zh-CN" dirty="0">
                <a:sym typeface="+mn-ea"/>
              </a:rPr>
              <a:t>（3）采用3个单引号“'''”。</a:t>
            </a:r>
            <a:endParaRPr lang="zh-CN" altLang="zh-CN" dirty="0"/>
          </a:p>
          <a:p>
            <a:pPr marL="0" indent="0">
              <a:buNone/>
            </a:pPr>
            <a:r>
              <a:rPr lang="zh-CN" altLang="zh-CN" dirty="0">
                <a:sym typeface="+mn-ea"/>
              </a:rPr>
              <a:t>（4）采用3个双引号“"""”。</a:t>
            </a:r>
            <a:endParaRPr lang="zh-CN" altLang="zh-CN" dirty="0"/>
          </a:p>
          <a:p>
            <a:r>
              <a:rPr lang="zh-CN" altLang="zh-CN" dirty="0"/>
              <a:t>2．代码并行</a:t>
            </a:r>
            <a:endParaRPr lang="zh-CN" altLang="zh-CN" dirty="0"/>
          </a:p>
          <a:p>
            <a:pPr marL="0" indent="0">
              <a:buNone/>
            </a:pPr>
            <a:r>
              <a:rPr lang="zh-CN" altLang="zh-CN" dirty="0"/>
              <a:t>在Python代码缩进语句块中，如果只有一条语句，那么，将下一行代码直接写在“:”后面也是正确的。【范例2-5】代码并行。</a:t>
            </a:r>
            <a:endParaRPr lang="zh-CN" altLang="zh-CN" dirty="0"/>
          </a:p>
          <a:p>
            <a:endParaRPr lang="zh-CN" altLang="zh-CN" dirty="0"/>
          </a:p>
          <a:p>
            <a:endParaRPr lang="zh-CN" altLang="zh-CN" dirty="0"/>
          </a:p>
          <a:p>
            <a:pPr marL="0" indent="0">
              <a:buNone/>
            </a:pPr>
            <a:endParaRPr lang="zh-CN"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ln/>
        </p:spPr>
        <p:txBody>
          <a:bodyPr vert="horz" wrap="square" lIns="91440" tIns="45720" rIns="91440" bIns="45720" anchor="ctr"/>
          <a:p>
            <a:pPr eaLnBrk="1" hangingPunct="1"/>
            <a:r>
              <a:rPr lang="zh-CN" altLang="zh-CN" dirty="0">
                <a:sym typeface="宋体" panose="02010600030101010101" pitchFamily="2" charset="-122"/>
              </a:rPr>
              <a:t>变量与保留字</a:t>
            </a:r>
            <a:endParaRPr lang="zh-CN" altLang="zh-CN" dirty="0">
              <a:sym typeface="宋体" panose="02010600030101010101" pitchFamily="2" charset="-122"/>
            </a:endParaRPr>
          </a:p>
        </p:txBody>
      </p:sp>
      <p:sp>
        <p:nvSpPr>
          <p:cNvPr id="22531" name="Rectangle 3"/>
          <p:cNvSpPr>
            <a:spLocks noGrp="1"/>
          </p:cNvSpPr>
          <p:nvPr>
            <p:ph idx="1"/>
          </p:nvPr>
        </p:nvSpPr>
        <p:spPr>
          <a:xfrm>
            <a:off x="284163" y="1844675"/>
            <a:ext cx="8680450" cy="43926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Char char="l"/>
              <a:defRPr/>
            </a:pPr>
            <a:r>
              <a:rPr kumimoji="0" lang="zh-CN" altLang="zh-CN" sz="2000" b="0" i="0" u="none" strike="noStrike" kern="0" cap="none" spc="0" normalizeH="0" baseline="0" noProof="1">
                <a:ln>
                  <a:noFill/>
                </a:ln>
                <a:solidFill>
                  <a:srgbClr val="990033"/>
                </a:solidFill>
                <a:effectLst/>
                <a:uLnTx/>
                <a:uFillTx/>
                <a:latin typeface="+mn-lt"/>
                <a:ea typeface="+mn-ea"/>
                <a:cs typeface="+mn-cs"/>
              </a:rPr>
              <a:t>在Python程序中，是通过变量来存储和标识具体数据值的，数据的调用和操作是通过变量的名称来实现的。</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Char char="l"/>
              <a:defRPr/>
            </a:pPr>
            <a:r>
              <a:rPr kumimoji="0" lang="zh-CN" altLang="zh-CN" sz="2000" b="0" i="0" u="none" strike="noStrike" kern="0" cap="none" spc="0" normalizeH="0" baseline="0" noProof="1">
                <a:ln>
                  <a:noFill/>
                </a:ln>
                <a:solidFill>
                  <a:srgbClr val="990033"/>
                </a:solidFill>
                <a:effectLst/>
                <a:uLnTx/>
                <a:uFillTx/>
                <a:latin typeface="+mn-lt"/>
                <a:ea typeface="+mn-ea"/>
                <a:cs typeface="+mn-cs"/>
              </a:rPr>
              <a:t>在Python程序中对变量命名时，需要遵守一些命名规则，违反这些规则将可能引发程序错误。</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Char char="l"/>
              <a:defRPr/>
            </a:pP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a:ln/>
        </p:spPr>
        <p:txBody>
          <a:bodyPr vert="horz" wrap="square" lIns="91440" tIns="45720" rIns="91440" bIns="45720" anchor="ctr"/>
          <a:p>
            <a:pPr eaLnBrk="1" hangingPunct="1"/>
            <a:r>
              <a:rPr lang="zh-CN" altLang="zh-CN" dirty="0">
                <a:sym typeface="宋体" panose="02010600030101010101" pitchFamily="2" charset="-122"/>
              </a:rPr>
              <a:t>赋值语句</a:t>
            </a:r>
            <a:endParaRPr lang="zh-CN" altLang="zh-CN" dirty="0">
              <a:sym typeface="宋体" panose="02010600030101010101" pitchFamily="2" charset="-122"/>
            </a:endParaRPr>
          </a:p>
        </p:txBody>
      </p:sp>
      <p:sp>
        <p:nvSpPr>
          <p:cNvPr id="23555" name="Rectangle 3"/>
          <p:cNvSpPr>
            <a:spLocks noGrp="1"/>
          </p:cNvSpPr>
          <p:nvPr>
            <p:ph idx="1"/>
          </p:nvPr>
        </p:nvSpPr>
        <p:spPr>
          <a:xfrm>
            <a:off x="284163" y="1844675"/>
            <a:ext cx="8680450" cy="43926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altLang="zh-CN" sz="2000" b="0" i="0" u="none" strike="noStrike" kern="0" cap="none" spc="0" normalizeH="0" baseline="0" noProof="1">
                <a:ln>
                  <a:noFill/>
                </a:ln>
                <a:solidFill>
                  <a:srgbClr val="990033"/>
                </a:solidFill>
                <a:effectLst/>
                <a:uLnTx/>
                <a:uFillTx/>
                <a:latin typeface="+mn-lt"/>
                <a:ea typeface="+mn-ea"/>
                <a:cs typeface="+mn-cs"/>
              </a:rPr>
              <a:t>用到了一条语句num=int(input("输入一个数字："))，其中的“=”在Python中表示“赋值”，包含“=”的语句被称为赋值语句。</a:t>
            </a:r>
            <a:endParaRPr kumimoji="0" altLang="zh-CN"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altLang="zh-CN" sz="2000" b="0" i="0" u="none" strike="noStrike" kern="0" cap="none" spc="0" normalizeH="0" baseline="0" noProof="1">
                <a:ln>
                  <a:noFill/>
                </a:ln>
                <a:solidFill>
                  <a:srgbClr val="990033"/>
                </a:solidFill>
                <a:effectLst/>
                <a:uLnTx/>
                <a:uFillTx/>
                <a:latin typeface="+mn-lt"/>
                <a:ea typeface="+mn-ea"/>
                <a:cs typeface="+mn-cs"/>
              </a:rPr>
              <a:t>&lt;变量1&gt;,…,&lt;变量Ｎ&gt;＝&lt;表达式１&gt;,…,&lt;表达式Ｎ&gt;</a:t>
            </a:r>
            <a:endParaRPr kumimoji="0" altLang="zh-CN"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altLang="zh-CN" sz="2000" b="0" i="0" u="none" strike="noStrike" kern="0" cap="none" spc="0" normalizeH="0" baseline="0" noProof="1">
                <a:ln>
                  <a:noFill/>
                </a:ln>
                <a:solidFill>
                  <a:srgbClr val="990033"/>
                </a:solidFill>
                <a:effectLst/>
                <a:uLnTx/>
                <a:uFillTx/>
                <a:latin typeface="+mn-lt"/>
                <a:ea typeface="+mn-ea"/>
                <a:cs typeface="+mn-cs"/>
              </a:rPr>
              <a:t>在Python程序中，赋值语句x = y和y = x的含义是不同的</a:t>
            </a:r>
            <a:endParaRPr kumimoji="0" altLang="zh-CN" sz="2000" b="0" i="0" u="none" strike="noStrike" kern="0" cap="none" spc="0" normalizeH="0" baseline="0" noProof="1">
              <a:ln>
                <a:noFill/>
              </a:ln>
              <a:solidFill>
                <a:srgbClr val="990033"/>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xfrm>
            <a:off x="231775" y="1052513"/>
            <a:ext cx="8680450" cy="792162"/>
          </a:xfrm>
          <a:ln/>
        </p:spPr>
        <p:txBody>
          <a:bodyPr vert="horz" wrap="square" lIns="91440" tIns="45720" rIns="91440" bIns="45720" anchor="ctr"/>
          <a:p>
            <a:pPr eaLnBrk="1" hangingPunct="1"/>
            <a:r>
              <a:rPr lang="zh-CN" altLang="zh-CN" dirty="0">
                <a:sym typeface="宋体" panose="02010600030101010101" pitchFamily="2" charset="-122"/>
              </a:rPr>
              <a:t>数据输入与输出</a:t>
            </a:r>
            <a:endParaRPr lang="zh-CN" altLang="zh-CN" dirty="0">
              <a:sym typeface="宋体" panose="02010600030101010101" pitchFamily="2" charset="-122"/>
            </a:endParaRPr>
          </a:p>
        </p:txBody>
      </p:sp>
      <p:sp>
        <p:nvSpPr>
          <p:cNvPr id="24579" name="Rectangle 3"/>
          <p:cNvSpPr>
            <a:spLocks noGrp="1"/>
          </p:cNvSpPr>
          <p:nvPr>
            <p:ph idx="1"/>
          </p:nvPr>
        </p:nvSpPr>
        <p:spPr>
          <a:xfrm>
            <a:off x="284163" y="1844675"/>
            <a:ext cx="8680450" cy="43926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Char char="l"/>
              <a:defRPr/>
            </a:pPr>
            <a:r>
              <a:rPr kumimoji="0" lang="zh-CN" altLang="zh-CN" sz="2000" b="0" i="0" u="none" strike="noStrike" kern="0" cap="none" spc="0" normalizeH="0" baseline="0" noProof="1">
                <a:ln>
                  <a:noFill/>
                </a:ln>
                <a:solidFill>
                  <a:srgbClr val="990033"/>
                </a:solidFill>
                <a:effectLst/>
                <a:uLnTx/>
                <a:uFillTx/>
                <a:latin typeface="+mn-lt"/>
                <a:ea typeface="+mn-ea"/>
                <a:cs typeface="+mn-cs"/>
              </a:rPr>
              <a:t>在Python程序中，是通过内置的input()和print()函数实现数据的输入和输出的</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Char char="l"/>
              <a:defRPr/>
            </a:pPr>
            <a:r>
              <a:rPr kumimoji="0" lang="zh-CN" altLang="zh-CN" sz="2000" b="0" i="0" u="none" strike="noStrike" kern="0" cap="none" spc="0" normalizeH="0" baseline="0" noProof="1">
                <a:ln>
                  <a:noFill/>
                </a:ln>
                <a:solidFill>
                  <a:srgbClr val="990033"/>
                </a:solidFill>
                <a:effectLst/>
                <a:uLnTx/>
                <a:uFillTx/>
                <a:latin typeface="+mn-lt"/>
                <a:ea typeface="+mn-ea"/>
                <a:cs typeface="+mn-cs"/>
              </a:rPr>
              <a:t>1．input()函数可以让程序暂停运行，等待用户输入数据信息。</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Char char="l"/>
              <a:defRPr/>
            </a:pPr>
            <a:r>
              <a:rPr kumimoji="0" lang="zh-CN" altLang="zh-CN" sz="2000" b="0" i="0" u="none" strike="noStrike" kern="0" cap="none" spc="0" normalizeH="0" baseline="0" noProof="1">
                <a:ln>
                  <a:noFill/>
                </a:ln>
                <a:solidFill>
                  <a:srgbClr val="990033"/>
                </a:solidFill>
                <a:effectLst/>
                <a:uLnTx/>
                <a:uFillTx/>
                <a:latin typeface="+mn-lt"/>
                <a:ea typeface="+mn-ea"/>
                <a:cs typeface="+mn-cs"/>
              </a:rPr>
              <a:t>2．print()函数用于向用户或者屏幕上输出指定的字符信息。</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p:txBody>
      </p:sp>
    </p:spTree>
  </p:cSld>
  <p:clrMapOvr>
    <a:masterClrMapping/>
  </p:clrMapOvr>
</p:sld>
</file>

<file path=ppt/tags/tag1.xml><?xml version="1.0" encoding="utf-8"?>
<p:tagLst xmlns:p="http://schemas.openxmlformats.org/presentationml/2006/main">
  <p:tag name="KSO_WM_UNIT_TABLE_BEAUTIFY" val="smartTable{8d712113-69fa-4bef-8f97-a203face934b}"/>
</p:tagLst>
</file>

<file path=ppt/tags/tag2.xml><?xml version="1.0" encoding="utf-8"?>
<p:tagLst xmlns:p="http://schemas.openxmlformats.org/presentationml/2006/main">
  <p:tag name="KSO_WM_UNIT_TABLE_BEAUTIFY" val="smartTable{7b67cf40-50e0-4dfb-8125-07d4f458d8d3}"/>
</p:tagLst>
</file>

<file path=ppt/tags/tag3.xml><?xml version="1.0" encoding="utf-8"?>
<p:tagLst xmlns:p="http://schemas.openxmlformats.org/presentationml/2006/main">
  <p:tag name="KSO_WM_UNIT_TABLE_BEAUTIFY" val="smartTable{b9e7c00f-68f5-45a5-a771-73c3225a8d76}"/>
</p:tagLst>
</file>

<file path=ppt/tags/tag4.xml><?xml version="1.0" encoding="utf-8"?>
<p:tagLst xmlns:p="http://schemas.openxmlformats.org/presentationml/2006/main">
  <p:tag name="KSO_WM_SLIDE_MODEL_TYPE" val="timeline"/>
</p:tagLst>
</file>

<file path=ppt/tags/tag5.xml><?xml version="1.0" encoding="utf-8"?>
<p:tagLst xmlns:p="http://schemas.openxmlformats.org/presentationml/2006/main">
  <p:tag name="KSO_WM_UNIT_TABLE_BEAUTIFY" val="smartTable{c0007426-57ca-455c-abed-0df88ea75000}"/>
</p:tagLst>
</file>

<file path=ppt/tags/tag6.xml><?xml version="1.0" encoding="utf-8"?>
<p:tagLst xmlns:p="http://schemas.openxmlformats.org/presentationml/2006/main">
  <p:tag name="KSO_WM_UNIT_TABLE_BEAUTIFY" val="smartTable{833176ce-cdec-4288-a6ff-e95904c825f2}"/>
</p:tagLst>
</file>

<file path=ppt/tags/tag7.xml><?xml version="1.0" encoding="utf-8"?>
<p:tagLst xmlns:p="http://schemas.openxmlformats.org/presentationml/2006/main">
  <p:tag name="KSO_WM_UNIT_TABLE_BEAUTIFY" val="smartTable{2d7a18a4-72cf-474b-a68b-5ee593a26f7c}"/>
</p:tagLst>
</file>

<file path=ppt/tags/tag8.xml><?xml version="1.0" encoding="utf-8"?>
<p:tagLst xmlns:p="http://schemas.openxmlformats.org/presentationml/2006/main">
  <p:tag name="KSO_WM_UNIT_TABLE_BEAUTIFY" val="smartTable{3df4dd56-b8e1-4005-86ff-a6c6ce0e0f9a}"/>
</p:tagLst>
</file>

<file path=ppt/tags/tag9.xml><?xml version="1.0" encoding="utf-8"?>
<p:tagLst xmlns:p="http://schemas.openxmlformats.org/presentationml/2006/main">
  <p:tag name="KSO_WM_UNIT_TABLE_BEAUTIFY" val="smartTable{62e65ba8-c502-4489-9101-8a5cc74033ff}"/>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3784</Words>
  <Application>WPS 演示</Application>
  <PresentationFormat>全屏显示(4:3)</PresentationFormat>
  <Paragraphs>450</Paragraphs>
  <Slides>22</Slides>
  <Notes>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22</vt:i4>
      </vt:variant>
    </vt:vector>
  </HeadingPairs>
  <TitlesOfParts>
    <vt:vector size="36" baseType="lpstr">
      <vt:lpstr>Arial</vt:lpstr>
      <vt:lpstr>宋体</vt:lpstr>
      <vt:lpstr>Wingdings</vt:lpstr>
      <vt:lpstr>黑体</vt:lpstr>
      <vt:lpstr>+mn-ea</vt:lpstr>
      <vt:lpstr>Euphorigenic</vt:lpstr>
      <vt:lpstr>Times New Roman</vt:lpstr>
      <vt:lpstr>Calibri</vt:lpstr>
      <vt:lpstr>微软雅黑</vt:lpstr>
      <vt:lpstr>Arial Unicode MS</vt:lpstr>
      <vt:lpstr>Symbol</vt:lpstr>
      <vt:lpstr>方正书宋简体</vt:lpstr>
      <vt:lpstr>默认设计模板</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按位运算符</vt:lpstr>
      <vt:lpstr>按位运算符</vt:lpstr>
      <vt:lpstr>按位运算符</vt:lpstr>
      <vt:lpstr>按位运算符</vt:lpstr>
      <vt:lpstr>按位运算符</vt:lpstr>
      <vt:lpstr>按位运算符</vt:lpstr>
      <vt:lpstr>按位运算符</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dc:title>
  <dc:creator>qiaon</dc:creator>
  <cp:lastModifiedBy>123</cp:lastModifiedBy>
  <cp:revision>72</cp:revision>
  <dcterms:created xsi:type="dcterms:W3CDTF">2013-09-22T08:17:37Z</dcterms:created>
  <dcterms:modified xsi:type="dcterms:W3CDTF">2019-12-02T01:49:13Z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