
<file path=[Content_Types].xml><?xml version="1.0" encoding="utf-8"?>
<Types xmlns="http://schemas.openxmlformats.org/package/2006/content-types">
  <Default Extension="jpeg" ContentType="image/jpe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0"/>
  </p:handoutMasterIdLst>
  <p:sldIdLst>
    <p:sldId id="272" r:id="rId3"/>
    <p:sldId id="27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74" r:id="rId16"/>
    <p:sldId id="275" r:id="rId17"/>
    <p:sldId id="287" r:id="rId18"/>
    <p:sldId id="269" r:id="rId19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CC0000"/>
    <a:srgbClr val="FF3300"/>
    <a:srgbClr val="CC6600"/>
    <a:srgbClr val="0000FF"/>
    <a:srgbClr val="993300"/>
    <a:srgbClr val="990033"/>
    <a:srgbClr val="3366CC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11"/>
    <p:restoredTop sz="94660"/>
  </p:normalViewPr>
  <p:slideViewPr>
    <p:cSldViewPr showGuides="1">
      <p:cViewPr varScale="1">
        <p:scale>
          <a:sx n="113" d="100"/>
          <a:sy n="113" d="100"/>
        </p:scale>
        <p:origin x="1560" y="114"/>
      </p:cViewPr>
      <p:guideLst>
        <p:guide orient="horz" pos="2160"/>
        <p:guide pos="291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聚慕课教育研发中心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学习、授课与教学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专用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PPT</a:t>
            </a:r>
            <a:fld id="{DF955841-EBB7-404B-B54B-ACE36C76EFD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6" name="Rectangle 4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51F520A-2DEC-4E6F-82AC-0CB9539694AE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387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638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</a:rPr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0" y="6237288"/>
            <a:ext cx="4572000" cy="595313"/>
          </a:xfrm>
          <a:prstGeom prst="rect">
            <a:avLst/>
          </a:prstGeom>
        </p:spPr>
        <p:txBody>
          <a:bodyPr anchor="ctr"/>
          <a:lstStyle>
            <a:lvl1pPr algn="ctr" eaLnBrk="1" hangingPunct="1">
              <a:defRPr sz="18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学习、授课与教学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专用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PPT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4163" y="1052736"/>
            <a:ext cx="8680450" cy="769114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4163" y="1821850"/>
            <a:ext cx="8680450" cy="4392612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0" y="6237288"/>
            <a:ext cx="4572000" cy="595313"/>
          </a:xfrm>
          <a:prstGeom prst="rect">
            <a:avLst/>
          </a:prstGeom>
        </p:spPr>
        <p:txBody>
          <a:bodyPr anchor="ctr"/>
          <a:lstStyle>
            <a:lvl1pPr algn="ctr" eaLnBrk="1" hangingPunct="1">
              <a:defRPr sz="18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学习、授课与教学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专用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PPT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1465" y="1052734"/>
            <a:ext cx="2170113" cy="5154123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528" y="1052735"/>
            <a:ext cx="6357937" cy="5154123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0" y="6237288"/>
            <a:ext cx="4572000" cy="595313"/>
          </a:xfrm>
          <a:prstGeom prst="rect">
            <a:avLst/>
          </a:prstGeom>
        </p:spPr>
        <p:txBody>
          <a:bodyPr anchor="ctr"/>
          <a:lstStyle>
            <a:lvl1pPr algn="ctr" eaLnBrk="1" hangingPunct="1">
              <a:defRPr sz="18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学习、授课与教学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专用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PPT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4163" y="1052736"/>
            <a:ext cx="8680450" cy="792088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163" y="1844700"/>
            <a:ext cx="8680450" cy="4392612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297363" y="6356350"/>
            <a:ext cx="4679950" cy="476250"/>
          </a:xfrm>
          <a:prstGeom prst="rect">
            <a:avLst/>
          </a:prstGeom>
        </p:spPr>
        <p:txBody>
          <a:bodyPr anchor="ctr"/>
          <a:lstStyle>
            <a:lvl1pPr algn="ctr" eaLnBrk="1" hangingPunct="1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学习、授课与教学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课件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0" y="6237288"/>
            <a:ext cx="4572000" cy="595313"/>
          </a:xfrm>
          <a:prstGeom prst="rect">
            <a:avLst/>
          </a:prstGeom>
        </p:spPr>
        <p:txBody>
          <a:bodyPr anchor="ctr"/>
          <a:lstStyle>
            <a:lvl1pPr algn="ctr" eaLnBrk="1" hangingPunct="1">
              <a:defRPr sz="18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学习、授课与教学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专用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PPT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052736"/>
            <a:ext cx="8680450" cy="755451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1520" y="1844700"/>
            <a:ext cx="4264025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39357" y="1844700"/>
            <a:ext cx="4392613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0" y="6237288"/>
            <a:ext cx="4572000" cy="595313"/>
          </a:xfrm>
          <a:prstGeom prst="rect">
            <a:avLst/>
          </a:prstGeom>
        </p:spPr>
        <p:txBody>
          <a:bodyPr anchor="ctr"/>
          <a:lstStyle>
            <a:lvl1pPr algn="ctr" eaLnBrk="1" hangingPunct="1">
              <a:defRPr sz="18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学习、授课与教学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专用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PPT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492" y="1025574"/>
            <a:ext cx="8229600" cy="63976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46262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286024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646262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286024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3"/>
          </p:nvPr>
        </p:nvSpPr>
        <p:spPr>
          <a:xfrm>
            <a:off x="4572000" y="6237288"/>
            <a:ext cx="4572000" cy="595313"/>
          </a:xfrm>
          <a:prstGeom prst="rect">
            <a:avLst/>
          </a:prstGeom>
        </p:spPr>
        <p:txBody>
          <a:bodyPr anchor="ctr"/>
          <a:lstStyle>
            <a:lvl1pPr algn="ctr" eaLnBrk="1" hangingPunct="1">
              <a:defRPr sz="18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学习、授课与教学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专用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PPT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052736"/>
            <a:ext cx="8680450" cy="865187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0" y="6237288"/>
            <a:ext cx="4572000" cy="595313"/>
          </a:xfrm>
          <a:prstGeom prst="rect">
            <a:avLst/>
          </a:prstGeom>
        </p:spPr>
        <p:txBody>
          <a:bodyPr anchor="ctr"/>
          <a:lstStyle>
            <a:lvl1pPr algn="ctr" eaLnBrk="1" hangingPunct="1">
              <a:defRPr sz="18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学习、授课与教学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专用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PPT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0" y="6237288"/>
            <a:ext cx="4572000" cy="595313"/>
          </a:xfrm>
          <a:prstGeom prst="rect">
            <a:avLst/>
          </a:prstGeom>
        </p:spPr>
        <p:txBody>
          <a:bodyPr anchor="ctr"/>
          <a:lstStyle>
            <a:lvl1pPr algn="ctr" eaLnBrk="1" hangingPunct="1">
              <a:defRPr sz="18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学习、授课与教学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专用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PPT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75408"/>
            <a:ext cx="3008313" cy="52638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63888" y="1075408"/>
            <a:ext cx="5111750" cy="51065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601788"/>
            <a:ext cx="3008313" cy="45799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0" y="6237288"/>
            <a:ext cx="4572000" cy="595313"/>
          </a:xfrm>
          <a:prstGeom prst="rect">
            <a:avLst/>
          </a:prstGeom>
        </p:spPr>
        <p:txBody>
          <a:bodyPr anchor="ctr"/>
          <a:lstStyle>
            <a:lvl1pPr algn="ctr" eaLnBrk="1" hangingPunct="1">
              <a:defRPr sz="18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学习、授课与教学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专用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PPT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60400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0" y="6237288"/>
            <a:ext cx="4572000" cy="595313"/>
          </a:xfrm>
          <a:prstGeom prst="rect">
            <a:avLst/>
          </a:prstGeom>
        </p:spPr>
        <p:txBody>
          <a:bodyPr anchor="ctr"/>
          <a:lstStyle>
            <a:lvl1pPr algn="ctr" eaLnBrk="1" hangingPunct="1">
              <a:defRPr sz="18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学习、授课与教学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专用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PPT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284163" y="798513"/>
            <a:ext cx="8680450" cy="86518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284163" y="1700213"/>
            <a:ext cx="8680450" cy="439261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CC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CC0000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CC0000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CC0000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CC0000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CC0000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CC0000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CC0000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CC0000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66CC"/>
        </a:buClr>
        <a:buFont typeface="Wingdings" panose="05000000000000000000" pitchFamily="2" charset="2"/>
        <a:buChar char="l"/>
        <a:defRPr sz="2000">
          <a:solidFill>
            <a:srgbClr val="990033"/>
          </a:solidFill>
          <a:latin typeface="+mn-lt"/>
          <a:ea typeface="+mn-ea"/>
          <a:cs typeface="+mn-cs"/>
        </a:defRPr>
      </a:lvl1pPr>
      <a:lvl2pPr marL="457200" indent="-457200" algn="l" rtl="0" eaLnBrk="0" fontAlgn="base" hangingPunct="0">
        <a:spcBef>
          <a:spcPct val="0"/>
        </a:spcBef>
        <a:spcAft>
          <a:spcPct val="0"/>
        </a:spcAft>
        <a:buClr>
          <a:srgbClr val="3366CC"/>
        </a:buClr>
        <a:buFont typeface="Wingdings" panose="05000000000000000000" pitchFamily="2" charset="2"/>
        <a:buChar char="l"/>
        <a:defRPr sz="2000">
          <a:solidFill>
            <a:srgbClr val="993300"/>
          </a:solidFill>
          <a:latin typeface="+mn-lt"/>
          <a:ea typeface="+mn-ea"/>
          <a:cs typeface="+mn-cs"/>
        </a:defRPr>
      </a:lvl2pPr>
      <a:lvl3pPr marL="914400" indent="-914400" algn="l" rtl="0" eaLnBrk="0" fontAlgn="base" hangingPunct="0">
        <a:spcBef>
          <a:spcPct val="0"/>
        </a:spcBef>
        <a:spcAft>
          <a:spcPct val="0"/>
        </a:spcAft>
        <a:buClr>
          <a:srgbClr val="3366CC"/>
        </a:buClr>
        <a:buFont typeface="Wingdings" panose="05000000000000000000" pitchFamily="2" charset="2"/>
        <a:buChar char="l"/>
        <a:defRPr>
          <a:solidFill>
            <a:srgbClr val="993300"/>
          </a:solidFill>
          <a:latin typeface="+mn-lt"/>
          <a:ea typeface="+mn-ea"/>
          <a:cs typeface="+mn-cs"/>
        </a:defRPr>
      </a:lvl3pPr>
      <a:lvl4pPr marL="1371600" indent="-1371600" algn="l" rtl="0" eaLnBrk="0" fontAlgn="base" hangingPunct="0">
        <a:spcBef>
          <a:spcPct val="0"/>
        </a:spcBef>
        <a:spcAft>
          <a:spcPct val="0"/>
        </a:spcAft>
        <a:buClr>
          <a:srgbClr val="3366CC"/>
        </a:buClr>
        <a:buFont typeface="Wingdings" panose="05000000000000000000" pitchFamily="2" charset="2"/>
        <a:buChar char="l"/>
        <a:defRPr>
          <a:solidFill>
            <a:srgbClr val="993300"/>
          </a:solidFill>
          <a:latin typeface="+mn-lt"/>
          <a:ea typeface="+mn-ea"/>
          <a:cs typeface="+mn-cs"/>
        </a:defRPr>
      </a:lvl4pPr>
      <a:lvl5pPr marL="1828800" indent="-1828800" algn="l" rtl="0" eaLnBrk="0" fontAlgn="base" hangingPunct="0">
        <a:spcBef>
          <a:spcPct val="0"/>
        </a:spcBef>
        <a:spcAft>
          <a:spcPct val="0"/>
        </a:spcAft>
        <a:buClr>
          <a:srgbClr val="3366CC"/>
        </a:buClr>
        <a:buFont typeface="Wingdings" panose="05000000000000000000" pitchFamily="2" charset="2"/>
        <a:buChar char="l"/>
        <a:defRPr>
          <a:solidFill>
            <a:srgbClr val="993300"/>
          </a:solidFill>
          <a:latin typeface="+mn-lt"/>
          <a:ea typeface="+mn-ea"/>
          <a:cs typeface="+mn-cs"/>
        </a:defRPr>
      </a:lvl5pPr>
      <a:lvl6pPr marL="2286000" indent="-1828800" algn="l" rtl="0" eaLnBrk="0" fontAlgn="base" hangingPunct="0">
        <a:spcBef>
          <a:spcPct val="0"/>
        </a:spcBef>
        <a:spcAft>
          <a:spcPct val="0"/>
        </a:spcAft>
        <a:buClr>
          <a:srgbClr val="3366CC"/>
        </a:buClr>
        <a:buFont typeface="Wingdings" panose="05000000000000000000" pitchFamily="2" charset="2"/>
        <a:buChar char="l"/>
        <a:defRPr>
          <a:solidFill>
            <a:srgbClr val="993300"/>
          </a:solidFill>
          <a:latin typeface="+mn-lt"/>
          <a:ea typeface="+mn-ea"/>
          <a:cs typeface="+mn-cs"/>
        </a:defRPr>
      </a:lvl6pPr>
      <a:lvl7pPr marL="2743200" indent="-1828800" algn="l" rtl="0" eaLnBrk="0" fontAlgn="base" hangingPunct="0">
        <a:spcBef>
          <a:spcPct val="0"/>
        </a:spcBef>
        <a:spcAft>
          <a:spcPct val="0"/>
        </a:spcAft>
        <a:buClr>
          <a:srgbClr val="3366CC"/>
        </a:buClr>
        <a:buFont typeface="Wingdings" panose="05000000000000000000" pitchFamily="2" charset="2"/>
        <a:buChar char="l"/>
        <a:defRPr>
          <a:solidFill>
            <a:srgbClr val="993300"/>
          </a:solidFill>
          <a:latin typeface="+mn-lt"/>
          <a:ea typeface="+mn-ea"/>
          <a:cs typeface="+mn-cs"/>
        </a:defRPr>
      </a:lvl7pPr>
      <a:lvl8pPr marL="3200400" indent="-1828800" algn="l" rtl="0" eaLnBrk="0" fontAlgn="base" hangingPunct="0">
        <a:spcBef>
          <a:spcPct val="0"/>
        </a:spcBef>
        <a:spcAft>
          <a:spcPct val="0"/>
        </a:spcAft>
        <a:buClr>
          <a:srgbClr val="3366CC"/>
        </a:buClr>
        <a:buFont typeface="Wingdings" panose="05000000000000000000" pitchFamily="2" charset="2"/>
        <a:buChar char="l"/>
        <a:defRPr>
          <a:solidFill>
            <a:srgbClr val="993300"/>
          </a:solidFill>
          <a:latin typeface="+mn-lt"/>
          <a:ea typeface="+mn-ea"/>
          <a:cs typeface="+mn-cs"/>
        </a:defRPr>
      </a:lvl8pPr>
      <a:lvl9pPr marL="3657600" indent="-1828800" algn="l" rtl="0" eaLnBrk="0" fontAlgn="base" hangingPunct="0">
        <a:spcBef>
          <a:spcPct val="0"/>
        </a:spcBef>
        <a:spcAft>
          <a:spcPct val="0"/>
        </a:spcAft>
        <a:buClr>
          <a:srgbClr val="3366CC"/>
        </a:buClr>
        <a:buFont typeface="Wingdings" panose="05000000000000000000" pitchFamily="2" charset="2"/>
        <a:buChar char="l"/>
        <a:defRPr>
          <a:solidFill>
            <a:srgbClr val="993300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2" name="折角形 41"/>
          <p:cNvSpPr/>
          <p:nvPr/>
        </p:nvSpPr>
        <p:spPr>
          <a:xfrm>
            <a:off x="0" y="0"/>
            <a:ext cx="9144000" cy="6858000"/>
          </a:xfrm>
          <a:prstGeom prst="foldedCorner">
            <a:avLst>
              <a:gd name="adj" fmla="val 25370"/>
            </a:avLst>
          </a:prstGeom>
          <a:solidFill>
            <a:srgbClr val="AE000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 rot="20700000">
            <a:off x="-774700" y="2347913"/>
            <a:ext cx="10594975" cy="141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 rot="20700000">
            <a:off x="906463" y="-136525"/>
            <a:ext cx="166688" cy="3411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" name="矩形 38"/>
          <p:cNvSpPr/>
          <p:nvPr/>
        </p:nvSpPr>
        <p:spPr>
          <a:xfrm rot="-902661">
            <a:off x="2398713" y="1184275"/>
            <a:ext cx="5999162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4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python</a:t>
            </a:r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语言</a:t>
            </a:r>
            <a:r>
              <a:rPr lang="zh-CN" altLang="zh-CN" sz="4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3" name="矩形 52"/>
          <p:cNvSpPr/>
          <p:nvPr/>
        </p:nvSpPr>
        <p:spPr>
          <a:xfrm rot="-900000">
            <a:off x="3217863" y="2274888"/>
            <a:ext cx="452755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python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中函数的使用</a:t>
            </a:r>
            <a:endParaRPr lang="zh-CN" altLang="en-US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406775" y="6122988"/>
            <a:ext cx="2519363" cy="4921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电子工业出版社</a:t>
            </a:r>
            <a:endParaRPr lang="zh-CN" altLang="en-US" sz="2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4" name="矩形 63"/>
          <p:cNvSpPr/>
          <p:nvPr/>
        </p:nvSpPr>
        <p:spPr>
          <a:xfrm rot="20700000">
            <a:off x="1200150" y="3376613"/>
            <a:ext cx="82550" cy="3725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zh-CN" dirty="0"/>
              <a:t>局部变量</a:t>
            </a:r>
            <a:endParaRPr lang="zh-CN" altLang="zh-CN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844675"/>
            <a:ext cx="8680450" cy="43926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局部变量是在函数体内定义的变量，因此，它只在函数体内有效，只能在函数体内使用。如果在函数体外使用了局部变量，那么程序会抛出异常。</a:t>
            </a:r>
            <a:endParaRPr kumimoji="0" altLang="zh-CN" sz="2000" b="0" i="0" u="none" strike="noStrike" kern="0" cap="none" spc="0" normalizeH="0" baseline="0" noProof="0" dirty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【范例4-9】定义一个名为fun的函数，首先在该函数体内定义一个变量x（局部变量）并为其赋值，然后输出该变量的值，最后在函数体外再次输出该变量的值。</a:t>
            </a:r>
            <a:endParaRPr kumimoji="0" altLang="zh-CN" sz="2000" b="0" i="0" u="none" strike="noStrike" kern="0" cap="none" spc="0" normalizeH="0" baseline="0" noProof="0" dirty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zh-CN" dirty="0"/>
              <a:t>全局变量</a:t>
            </a:r>
            <a:endParaRPr lang="zh-CN" altLang="zh-CN" dirty="0"/>
          </a:p>
        </p:txBody>
      </p:sp>
      <p:sp>
        <p:nvSpPr>
          <p:cNvPr id="26629" name="内容占位符 1"/>
          <p:cNvSpPr>
            <a:spLocks noGrp="1"/>
          </p:cNvSpPr>
          <p:nvPr>
            <p:ph idx="1"/>
          </p:nvPr>
        </p:nvSpPr>
        <p:spPr>
          <a:xfrm>
            <a:off x="284163" y="1844675"/>
            <a:ext cx="8680450" cy="43926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定义全局变量有两种方式：一种方式是在函数体外定义一个变量，这种情况不仅可以在函数体外访问该变量，也可以在函数体内访问该变量，这是因为在函数体外定义的变量是全局变量；另一种方式是在函数体内定义一个变量，但是使用global关键字进行修饰，这样的变量也是全局变量，不仅可以在函数体外访问该变量，而且可以在函数体内对其进行修改。</a:t>
            </a:r>
            <a:endParaRPr kumimoji="0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【范例4-10】定义一个名为fun的函数，测试全局变量的两种情况。</a:t>
            </a:r>
            <a:endParaRPr kumimoji="0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zh-CN" dirty="0">
                <a:sym typeface="宋体" panose="02010600030101010101" pitchFamily="2" charset="-122"/>
              </a:rPr>
              <a:t>递归的定义</a:t>
            </a:r>
            <a:endParaRPr lang="zh-CN" altLang="zh-CN" dirty="0">
              <a:sym typeface="宋体" panose="02010600030101010101" pitchFamily="2" charset="-122"/>
            </a:endParaRP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>
          <a:xfrm>
            <a:off x="284163" y="1844675"/>
            <a:ext cx="8680450" cy="43926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我们都知道，一个函数可以调用其他函数，如果这个函数在内部调用它自己，那么这个函数就叫作递归函数。</a:t>
            </a:r>
            <a:endParaRPr kumimoji="0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【范例4-11】定义一个名为recur_fac的递归函数，用于计算正整数n的阶乘。</a:t>
            </a:r>
            <a:endParaRPr kumimoji="0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5080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zh-CN" dirty="0"/>
              <a:t>递归的使用方法</a:t>
            </a:r>
            <a:endParaRPr lang="zh-CN" altLang="zh-CN" dirty="0"/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xfrm>
            <a:off x="250825" y="1844675"/>
            <a:ext cx="8680450" cy="43926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在定义递归函数时，有时会出现死循环、栈溢出等一些错误。为了防止出现此类递归错误，需要理解递归的特性</a:t>
            </a:r>
            <a:endParaRPr kumimoji="0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【范例4-12】递归函数的经典案例——斐波那契数列：1, 1, 2, 3, 5, 8, 13, 21,…从这个数列的第三项开始，每一项都等于前两项之和。通过递归函数来实现它。</a:t>
            </a:r>
            <a:endParaRPr kumimoji="0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endParaRPr kumimoji="0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zh-CN" dirty="0">
                <a:sym typeface="宋体" panose="02010600030101010101" pitchFamily="2" charset="-122"/>
              </a:rPr>
              <a:t>导入模块</a:t>
            </a:r>
            <a:endParaRPr lang="zh-CN" altLang="zh-CN" dirty="0">
              <a:sym typeface="宋体" panose="02010600030101010101" pitchFamily="2" charset="-122"/>
            </a:endParaRP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>
          <a:xfrm>
            <a:off x="284163" y="1844675"/>
            <a:ext cx="8680450" cy="43926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要让函数是可导的，就需要先创建模块。模块是扩展名为.py的文件，包含要导入程序中的代码。</a:t>
            </a:r>
            <a:endParaRPr kumimoji="0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【范例4-13】创建一个包含函数function_one()的模块。将文件module_greet.py中除函数function_one()之外的其他代码都删除。</a:t>
            </a:r>
            <a:endParaRPr kumimoji="0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zh-CN" dirty="0">
                <a:sym typeface="宋体" panose="02010600030101010101" pitchFamily="2" charset="-122"/>
              </a:rPr>
              <a:t>用as指定别名</a:t>
            </a:r>
            <a:endParaRPr lang="zh-CN" altLang="zh-CN" dirty="0">
              <a:sym typeface="宋体" panose="02010600030101010101" pitchFamily="2" charset="-122"/>
            </a:endParaRP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>
          <a:xfrm>
            <a:off x="284163" y="1844675"/>
            <a:ext cx="8680450" cy="43926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如果要导入的函数名称可能与程序中现有的函数名称冲突，或者函数名称太长，实现方法是在import语句中使用关键字as将函数重命名为你提供的别名。</a:t>
            </a:r>
            <a:endParaRPr kumimoji="0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【范例4-14】为函数指定别名。</a:t>
            </a:r>
            <a:endParaRPr kumimoji="0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from module_greet import function_one as fo       #导入模块</a:t>
            </a:r>
            <a:endParaRPr kumimoji="0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fo('Adivol')                                            #使用模块中的函数</a:t>
            </a:r>
            <a:endParaRPr kumimoji="0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fo('Jackson')</a:t>
            </a:r>
            <a:endParaRPr kumimoji="0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本节知识回顾</a:t>
            </a:r>
            <a:endParaRPr lang="zh-CN" altLang="en-US" dirty="0"/>
          </a:p>
        </p:txBody>
      </p:sp>
      <p:sp>
        <p:nvSpPr>
          <p:cNvPr id="30723" name="Rectangle 3"/>
          <p:cNvSpPr>
            <a:spLocks noGrp="1"/>
          </p:cNvSpPr>
          <p:nvPr>
            <p:ph idx="1"/>
          </p:nvPr>
        </p:nvSpPr>
        <p:spPr>
          <a:xfrm>
            <a:off x="284163" y="1844675"/>
            <a:ext cx="8680450" cy="4392613"/>
          </a:xfrm>
        </p:spPr>
        <p:txBody>
          <a:bodyPr vert="horz" wrap="square" lIns="91440" tIns="45720" rIns="91440" bIns="45720" anchor="t"/>
          <a:p>
            <a:pPr algn="ctr" eaLnBrk="1" hangingPunct="1">
              <a:buNone/>
            </a:pPr>
            <a:endParaRPr lang="en-US" altLang="zh-CN" dirty="0"/>
          </a:p>
          <a:p>
            <a:pPr algn="ctr" eaLnBrk="1" hangingPunct="1">
              <a:buNone/>
            </a:pPr>
            <a:endParaRPr lang="en-US" altLang="zh-CN" dirty="0"/>
          </a:p>
          <a:p>
            <a:pPr algn="ctr" eaLnBrk="1" hangingPunct="1">
              <a:buNone/>
            </a:pPr>
            <a:r>
              <a:rPr lang="zh-CN" altLang="en-US" dirty="0"/>
              <a:t>强化与巩固课堂学习内容</a:t>
            </a:r>
            <a:endParaRPr lang="zh-CN" altLang="en-US" dirty="0"/>
          </a:p>
          <a:p>
            <a:pPr algn="ctr" eaLnBrk="1" hangingPunct="1">
              <a:buNone/>
            </a:pPr>
            <a:endParaRPr lang="zh-CN" altLang="en-US" dirty="0"/>
          </a:p>
          <a:p>
            <a:pPr algn="ctr" eaLnBrk="1" hangingPunct="1">
              <a:buNone/>
            </a:pPr>
            <a:r>
              <a:rPr lang="zh-CN" altLang="en-US" dirty="0"/>
              <a:t>本节讲解到此结束，谢谢大家！</a:t>
            </a:r>
            <a:endParaRPr lang="zh-CN" altLang="en-US" dirty="0"/>
          </a:p>
          <a:p>
            <a:pPr algn="ctr" eaLnBrk="1" hangingPunct="1">
              <a:buNone/>
            </a:pPr>
            <a:endParaRPr lang="zh-CN" altLang="en-US" dirty="0"/>
          </a:p>
          <a:p>
            <a:pPr algn="ctr" eaLnBrk="1" hangingPunct="1">
              <a:buNone/>
            </a:pPr>
            <a:endParaRPr lang="en-US" altLang="zh-CN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xfrm>
            <a:off x="284163" y="1052513"/>
            <a:ext cx="8680450" cy="762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本课时学习重点</a:t>
            </a:r>
            <a:endParaRPr lang="zh-CN" altLang="en-US" dirty="0"/>
          </a:p>
        </p:txBody>
      </p:sp>
      <p:sp>
        <p:nvSpPr>
          <p:cNvPr id="17411" name="Rectangle 3"/>
          <p:cNvSpPr>
            <a:spLocks noGrp="1"/>
          </p:cNvSpPr>
          <p:nvPr>
            <p:ph idx="1"/>
          </p:nvPr>
        </p:nvSpPr>
        <p:spPr>
          <a:xfrm>
            <a:off x="284163" y="1814513"/>
            <a:ext cx="8680450" cy="4391025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zh-CN" dirty="0"/>
              <a:t>函数的定义。</a:t>
            </a:r>
            <a:endParaRPr lang="zh-CN" altLang="zh-CN" dirty="0"/>
          </a:p>
          <a:p>
            <a:pPr eaLnBrk="1" hangingPunct="1"/>
            <a:r>
              <a:rPr lang="zh-CN" altLang="zh-CN" dirty="0"/>
              <a:t>函数的基本使用。</a:t>
            </a:r>
            <a:endParaRPr lang="zh-CN" altLang="zh-CN" dirty="0"/>
          </a:p>
          <a:p>
            <a:pPr eaLnBrk="1" hangingPunct="1"/>
            <a:r>
              <a:rPr lang="zh-CN" altLang="zh-CN" dirty="0"/>
              <a:t>函数的参数传递与变量作用域的使用。</a:t>
            </a:r>
            <a:endParaRPr lang="zh-CN" altLang="zh-CN" dirty="0"/>
          </a:p>
          <a:p>
            <a:pPr eaLnBrk="1" hangingPunct="1"/>
            <a:r>
              <a:rPr lang="zh-CN" altLang="zh-CN" dirty="0"/>
              <a:t>函数的递归。</a:t>
            </a:r>
            <a:endParaRPr lang="zh-CN" altLang="zh-CN" dirty="0"/>
          </a:p>
          <a:p>
            <a:pPr eaLnBrk="1" hangingPunct="1"/>
            <a:r>
              <a:rPr lang="zh-CN" altLang="zh-CN" dirty="0"/>
              <a:t>函数模块的使用。</a:t>
            </a:r>
            <a:endParaRPr lang="zh-CN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altLang="zh-CN" dirty="0"/>
              <a:t>函数的定义</a:t>
            </a:r>
            <a:endParaRPr altLang="zh-CN" dirty="0"/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>
          <a:xfrm>
            <a:off x="284163" y="1844675"/>
            <a:ext cx="8680450" cy="43926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定义函数也被称为创建函数，可以理解为创建一个具有某种用途的工具。定义函数使用关键字def来实现，具体的语法格式如下：</a:t>
            </a: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18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 functionname([parameterlist])</a:t>
            </a:r>
            <a:endParaRPr kumimoji="0" lang="zh-CN" altLang="zh-CN" sz="18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18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["""comments"""]</a:t>
            </a:r>
            <a:endParaRPr kumimoji="0" lang="zh-CN" altLang="zh-CN" sz="18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18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[functionbody]</a:t>
            </a:r>
            <a:endParaRPr kumimoji="0" lang="zh-CN" altLang="zh-CN" sz="18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zh-CN" sz="18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dirty="0"/>
              <a:t>函数的调用</a:t>
            </a:r>
            <a:endParaRPr dirty="0"/>
          </a:p>
        </p:txBody>
      </p:sp>
      <p:sp>
        <p:nvSpPr>
          <p:cNvPr id="19459" name="Rectangle 3"/>
          <p:cNvSpPr>
            <a:spLocks noGrp="1"/>
          </p:cNvSpPr>
          <p:nvPr>
            <p:ph idx="1"/>
          </p:nvPr>
        </p:nvSpPr>
        <p:spPr>
          <a:xfrm>
            <a:off x="284163" y="1844675"/>
            <a:ext cx="8680450" cy="43926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调用函数其实就是执行该函数。如果把定义函数理解为创建一个具有某种用途的工具，那么调用函数就相当于使用该工具。调用函数的基本语法格式如下：functionname([parametersvalue])</a:t>
            </a: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2"/>
          <p:cNvSpPr>
            <a:spLocks noGrp="1"/>
          </p:cNvSpPr>
          <p:nvPr>
            <p:ph type="title"/>
          </p:nvPr>
        </p:nvSpPr>
        <p:spPr>
          <a:xfrm>
            <a:off x="250825" y="1162050"/>
            <a:ext cx="8680450" cy="865188"/>
          </a:xfrm>
        </p:spPr>
        <p:txBody>
          <a:bodyPr vert="horz" wrap="square" lIns="91440" tIns="45720" rIns="91440" bIns="45720" anchor="ctr"/>
          <a:p>
            <a:pPr eaLnBrk="1" hangingPunct="1"/>
            <a:r>
              <a:rPr dirty="0"/>
              <a:t>lambda表达式的使用</a:t>
            </a:r>
            <a:endParaRPr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989138"/>
            <a:ext cx="8680450" cy="41767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lambda就是匿名函数，即没有名字的函数，应用在需要一个函数，但是又不想费神去命名这个函数的场合。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在Python中，使用lambda表达式创建匿名函数，其语法格式如下：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result = lambda [arg1 [,arg2,…,argn]] : expression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【范例4-1】定义一个计算圆面积的函数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【范例4-2】使用lambda表达式的代码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zh-CN" dirty="0">
                <a:sym typeface="宋体" panose="02010600030101010101" pitchFamily="2" charset="-122"/>
              </a:rPr>
              <a:t>理解形式参数和实际参数</a:t>
            </a:r>
            <a:endParaRPr lang="zh-CN" altLang="zh-CN" dirty="0">
              <a:sym typeface="宋体" panose="02010600030101010101" pitchFamily="2" charset="-122"/>
            </a:endParaRPr>
          </a:p>
        </p:txBody>
      </p:sp>
      <p:sp>
        <p:nvSpPr>
          <p:cNvPr id="21507" name="Rectangle 3"/>
          <p:cNvSpPr>
            <a:spLocks noGrp="1"/>
          </p:cNvSpPr>
          <p:nvPr>
            <p:ph idx="1"/>
          </p:nvPr>
        </p:nvSpPr>
        <p:spPr>
          <a:xfrm>
            <a:off x="284163" y="1844675"/>
            <a:ext cx="8680450" cy="4392613"/>
          </a:xfrm>
        </p:spPr>
        <p:txBody>
          <a:bodyPr vert="horz" wrap="square" lIns="91440" tIns="45720" rIns="91440" bIns="45720" anchor="t"/>
          <a:p>
            <a:r>
              <a:rPr lang="zh-CN" altLang="zh-CN" dirty="0"/>
              <a:t>在使用函数时，经常会用到形式参数（以下简称“形参”）和实际参数（以下简称“实参”）。</a:t>
            </a:r>
            <a:endParaRPr lang="zh-CN" altLang="zh-CN" dirty="0"/>
          </a:p>
          <a:p>
            <a:r>
              <a:rPr lang="zh-CN" altLang="zh-CN" dirty="0"/>
              <a:t>【范例4-3】定义一个名为parameter_test的函数。</a:t>
            </a:r>
            <a:endParaRPr lang="zh-CN" altLang="zh-CN" dirty="0"/>
          </a:p>
          <a:p>
            <a:endParaRPr lang="zh-CN" altLang="zh-CN" dirty="0"/>
          </a:p>
        </p:txBody>
      </p:sp>
      <p:pic>
        <p:nvPicPr>
          <p:cNvPr id="266" name="图片 5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25" y="3217545"/>
            <a:ext cx="4340225" cy="2273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zh-CN" dirty="0">
                <a:sym typeface="宋体" panose="02010600030101010101" pitchFamily="2" charset="-122"/>
              </a:rPr>
              <a:t>位置实参</a:t>
            </a:r>
            <a:endParaRPr lang="zh-CN" altLang="zh-CN" dirty="0">
              <a:sym typeface="宋体" panose="02010600030101010101" pitchFamily="2" charset="-122"/>
            </a:endParaRPr>
          </a:p>
        </p:txBody>
      </p:sp>
      <p:sp>
        <p:nvSpPr>
          <p:cNvPr id="22531" name="Rectangle 3"/>
          <p:cNvSpPr>
            <a:spLocks noGrp="1"/>
          </p:cNvSpPr>
          <p:nvPr>
            <p:ph idx="1"/>
          </p:nvPr>
        </p:nvSpPr>
        <p:spPr>
          <a:xfrm>
            <a:off x="284163" y="1844675"/>
            <a:ext cx="8680450" cy="43926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在调用函数时，Python必须将函数调用中的每个实参都关联到函数定义中的一个形参上。因此，最简单的关联方式就是基于实参的顺序，这种关联方式被称为位置实参。</a:t>
            </a: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1．调用函数多次</a:t>
            </a: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2．位置实参的顺序</a:t>
            </a: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zh-CN" dirty="0">
                <a:sym typeface="宋体" panose="02010600030101010101" pitchFamily="2" charset="-122"/>
              </a:rPr>
              <a:t>关键字实参</a:t>
            </a:r>
            <a:endParaRPr lang="zh-CN" altLang="zh-CN" dirty="0">
              <a:sym typeface="宋体" panose="02010600030101010101" pitchFamily="2" charset="-122"/>
            </a:endParaRPr>
          </a:p>
        </p:txBody>
      </p:sp>
      <p:sp>
        <p:nvSpPr>
          <p:cNvPr id="23555" name="Rectangle 3"/>
          <p:cNvSpPr>
            <a:spLocks noGrp="1"/>
          </p:cNvSpPr>
          <p:nvPr>
            <p:ph idx="1"/>
          </p:nvPr>
        </p:nvSpPr>
        <p:spPr>
          <a:xfrm>
            <a:off x="284163" y="1844675"/>
            <a:ext cx="8680450" cy="43926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关键字实参是指使用形参的名字来确定输入的参数值，在调用函数时传递给函数的是名称-值对，这样通过该方式指定实参时，不再需要与形参的位置完全一致，只要确保写入的形参正确即可。</a:t>
            </a:r>
            <a:endParaRPr kumimoji="0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【范例4-7】调用pet_information()函数，在进行参数传递时使用关键字实参来调用该函数。</a:t>
            </a:r>
            <a:endParaRPr kumimoji="0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2"/>
          <p:cNvSpPr>
            <a:spLocks noGrp="1"/>
          </p:cNvSpPr>
          <p:nvPr>
            <p:ph type="title"/>
          </p:nvPr>
        </p:nvSpPr>
        <p:spPr>
          <a:xfrm>
            <a:off x="231775" y="1052513"/>
            <a:ext cx="8680450" cy="792162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zh-CN" dirty="0">
                <a:sym typeface="宋体" panose="02010600030101010101" pitchFamily="2" charset="-122"/>
              </a:rPr>
              <a:t>默认值</a:t>
            </a:r>
            <a:endParaRPr lang="zh-CN" altLang="zh-CN" dirty="0">
              <a:sym typeface="宋体" panose="02010600030101010101" pitchFamily="2" charset="-122"/>
            </a:endParaRPr>
          </a:p>
        </p:txBody>
      </p:sp>
      <p:sp>
        <p:nvSpPr>
          <p:cNvPr id="24579" name="Rectangle 3"/>
          <p:cNvSpPr>
            <a:spLocks noGrp="1"/>
          </p:cNvSpPr>
          <p:nvPr>
            <p:ph idx="1"/>
          </p:nvPr>
        </p:nvSpPr>
        <p:spPr>
          <a:xfrm>
            <a:off x="284163" y="1844675"/>
            <a:ext cx="8680450" cy="43926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如果在调用函数时给形参提供了实参，那么Python将使用指定的实参值，而不使用形参的默认值。</a:t>
            </a: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【范例4-8】定义一个公布学生成绩的函数describe_grade()，它有两个形参，分别是该学生的姓名及成绩。</a:t>
            </a: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timeline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1891</Words>
  <Application>WPS 演示</Application>
  <PresentationFormat>全屏显示(4:3)</PresentationFormat>
  <Paragraphs>103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宋体</vt:lpstr>
      <vt:lpstr>Wingdings</vt:lpstr>
      <vt:lpstr>黑体</vt:lpstr>
      <vt:lpstr>Calibri</vt:lpstr>
      <vt:lpstr>Times New Roman</vt:lpstr>
      <vt:lpstr>微软雅黑</vt:lpstr>
      <vt:lpstr>Arial Unicode MS</vt:lpstr>
      <vt:lpstr>方正楷体简体</vt:lpstr>
      <vt:lpstr>Courier New</vt:lpstr>
      <vt:lpstr>方正书宋简体</vt:lpstr>
      <vt:lpstr>默认设计模板</vt:lpstr>
      <vt:lpstr>PowerPoint 演示文稿</vt:lpstr>
      <vt:lpstr>本课时学习重点</vt:lpstr>
      <vt:lpstr>JDK 简介</vt:lpstr>
      <vt:lpstr>JDK简介</vt:lpstr>
      <vt:lpstr>JDK简介</vt:lpstr>
      <vt:lpstr>JDK的下载与安装</vt:lpstr>
      <vt:lpstr>JDK的下载与安装</vt:lpstr>
      <vt:lpstr>JDK的下载与安装</vt:lpstr>
      <vt:lpstr>JDK的下载与安装</vt:lpstr>
      <vt:lpstr>Java集成开发工具简介</vt:lpstr>
      <vt:lpstr>Java集成开发工具简介</vt:lpstr>
      <vt:lpstr>Java集成开发工具简介</vt:lpstr>
      <vt:lpstr>Eclipse的下载与安装</vt:lpstr>
      <vt:lpstr>Eclipse的下载与安装</vt:lpstr>
      <vt:lpstr>导入模块</vt:lpstr>
      <vt:lpstr>本节知识回顾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</dc:title>
  <dc:creator>qiaon</dc:creator>
  <cp:lastModifiedBy>123</cp:lastModifiedBy>
  <cp:revision>72</cp:revision>
  <dcterms:created xsi:type="dcterms:W3CDTF">2013-09-22T08:17:00Z</dcterms:created>
  <dcterms:modified xsi:type="dcterms:W3CDTF">2019-12-02T02:10:55Z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