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5"/>
  </p:handoutMasterIdLst>
  <p:sldIdLst>
    <p:sldId id="272" r:id="rId3"/>
    <p:sldId id="27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CC0000"/>
    <a:srgbClr val="FF3300"/>
    <a:srgbClr val="CC6600"/>
    <a:srgbClr val="0000FF"/>
    <a:srgbClr val="993300"/>
    <a:srgbClr val="990033"/>
    <a:srgbClr val="3366CC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11"/>
    <p:restoredTop sz="94660"/>
  </p:normalViewPr>
  <p:slideViewPr>
    <p:cSldViewPr showGuides="1">
      <p:cViewPr varScale="1">
        <p:scale>
          <a:sx n="113" d="100"/>
          <a:sy n="113" d="100"/>
        </p:scale>
        <p:origin x="1560" y="114"/>
      </p:cViewPr>
      <p:guideLst>
        <p:guide orient="horz" pos="2127"/>
        <p:guide pos="291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聚慕课教育研发中心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学习、授课与教学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专用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PPT</a:t>
            </a:r>
            <a:fld id="{DF955841-EBB7-404B-B54B-ACE36C76EFD8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16" name="Rectangle 4"/>
          <p:cNvSpPr>
            <a:spLocks noRo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51F520A-2DEC-4E6F-82AC-0CB9539694AE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6387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638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</a:rPr>
            </a:fld>
            <a:endParaRPr lang="zh-CN" altLang="en-US" sz="12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4572000" y="6237288"/>
            <a:ext cx="4572000" cy="595313"/>
          </a:xfrm>
          <a:prstGeom prst="rect">
            <a:avLst/>
          </a:prstGeom>
        </p:spPr>
        <p:txBody>
          <a:bodyPr anchor="ctr"/>
          <a:lstStyle>
            <a:lvl1pPr algn="ctr" eaLnBrk="1" hangingPunct="1">
              <a:defRPr sz="18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学习、授课与教学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专用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PPT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4163" y="1052736"/>
            <a:ext cx="8680450" cy="769114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84163" y="1821850"/>
            <a:ext cx="8680450" cy="4392612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4572000" y="6237288"/>
            <a:ext cx="4572000" cy="595313"/>
          </a:xfrm>
          <a:prstGeom prst="rect">
            <a:avLst/>
          </a:prstGeom>
        </p:spPr>
        <p:txBody>
          <a:bodyPr anchor="ctr"/>
          <a:lstStyle>
            <a:lvl1pPr algn="ctr" eaLnBrk="1" hangingPunct="1">
              <a:defRPr sz="18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学习、授课与教学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专用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PPT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1465" y="1052734"/>
            <a:ext cx="2170113" cy="5154123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23528" y="1052735"/>
            <a:ext cx="6357937" cy="5154123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4572000" y="6237288"/>
            <a:ext cx="4572000" cy="595313"/>
          </a:xfrm>
          <a:prstGeom prst="rect">
            <a:avLst/>
          </a:prstGeom>
        </p:spPr>
        <p:txBody>
          <a:bodyPr anchor="ctr"/>
          <a:lstStyle>
            <a:lvl1pPr algn="ctr" eaLnBrk="1" hangingPunct="1">
              <a:defRPr sz="18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学习、授课与教学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专用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PPT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4163" y="1052736"/>
            <a:ext cx="8680450" cy="792088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4163" y="1844700"/>
            <a:ext cx="8680450" cy="4392612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4297363" y="6356350"/>
            <a:ext cx="4679950" cy="476250"/>
          </a:xfrm>
          <a:prstGeom prst="rect">
            <a:avLst/>
          </a:prstGeom>
        </p:spPr>
        <p:txBody>
          <a:bodyPr anchor="ctr"/>
          <a:lstStyle>
            <a:lvl1pPr algn="ctr" eaLnBrk="1" hangingPunct="1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学习、授课与教学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PPT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课件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4572000" y="6237288"/>
            <a:ext cx="4572000" cy="595313"/>
          </a:xfrm>
          <a:prstGeom prst="rect">
            <a:avLst/>
          </a:prstGeom>
        </p:spPr>
        <p:txBody>
          <a:bodyPr anchor="ctr"/>
          <a:lstStyle>
            <a:lvl1pPr algn="ctr" eaLnBrk="1" hangingPunct="1">
              <a:defRPr sz="18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学习、授课与教学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专用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PPT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1052736"/>
            <a:ext cx="8680450" cy="755451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51520" y="1844700"/>
            <a:ext cx="4264025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39357" y="1844700"/>
            <a:ext cx="4392613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4572000" y="6237288"/>
            <a:ext cx="4572000" cy="595313"/>
          </a:xfrm>
          <a:prstGeom prst="rect">
            <a:avLst/>
          </a:prstGeom>
        </p:spPr>
        <p:txBody>
          <a:bodyPr anchor="ctr"/>
          <a:lstStyle>
            <a:lvl1pPr algn="ctr" eaLnBrk="1" hangingPunct="1">
              <a:defRPr sz="18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学习、授课与教学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专用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PPT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492" y="1025574"/>
            <a:ext cx="8229600" cy="639762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46262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286024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646262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286024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3"/>
          </p:nvPr>
        </p:nvSpPr>
        <p:spPr>
          <a:xfrm>
            <a:off x="4572000" y="6237288"/>
            <a:ext cx="4572000" cy="595313"/>
          </a:xfrm>
          <a:prstGeom prst="rect">
            <a:avLst/>
          </a:prstGeom>
        </p:spPr>
        <p:txBody>
          <a:bodyPr anchor="ctr"/>
          <a:lstStyle>
            <a:lvl1pPr algn="ctr" eaLnBrk="1" hangingPunct="1">
              <a:defRPr sz="18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学习、授课与教学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专用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PPT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1052736"/>
            <a:ext cx="8680450" cy="865187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4572000" y="6237288"/>
            <a:ext cx="4572000" cy="595313"/>
          </a:xfrm>
          <a:prstGeom prst="rect">
            <a:avLst/>
          </a:prstGeom>
        </p:spPr>
        <p:txBody>
          <a:bodyPr anchor="ctr"/>
          <a:lstStyle>
            <a:lvl1pPr algn="ctr" eaLnBrk="1" hangingPunct="1">
              <a:defRPr sz="18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学习、授课与教学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专用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PPT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4572000" y="6237288"/>
            <a:ext cx="4572000" cy="595313"/>
          </a:xfrm>
          <a:prstGeom prst="rect">
            <a:avLst/>
          </a:prstGeom>
        </p:spPr>
        <p:txBody>
          <a:bodyPr anchor="ctr"/>
          <a:lstStyle>
            <a:lvl1pPr algn="ctr" eaLnBrk="1" hangingPunct="1">
              <a:defRPr sz="18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学习、授课与教学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专用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PPT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075408"/>
            <a:ext cx="3008313" cy="52638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63888" y="1075408"/>
            <a:ext cx="5111750" cy="510657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601788"/>
            <a:ext cx="3008313" cy="457993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4572000" y="6237288"/>
            <a:ext cx="4572000" cy="595313"/>
          </a:xfrm>
          <a:prstGeom prst="rect">
            <a:avLst/>
          </a:prstGeom>
        </p:spPr>
        <p:txBody>
          <a:bodyPr anchor="ctr"/>
          <a:lstStyle>
            <a:lvl1pPr algn="ctr" eaLnBrk="1" hangingPunct="1">
              <a:defRPr sz="18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学习、授课与教学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专用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PPT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60400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4572000" y="6237288"/>
            <a:ext cx="4572000" cy="595313"/>
          </a:xfrm>
          <a:prstGeom prst="rect">
            <a:avLst/>
          </a:prstGeom>
        </p:spPr>
        <p:txBody>
          <a:bodyPr anchor="ctr"/>
          <a:lstStyle>
            <a:lvl1pPr algn="ctr" eaLnBrk="1" hangingPunct="1">
              <a:defRPr sz="18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学习、授课与教学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专用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PPT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284163" y="798513"/>
            <a:ext cx="8680450" cy="865187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284163" y="1700213"/>
            <a:ext cx="8680450" cy="439261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CC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CC0000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CC0000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CC0000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CC0000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CC0000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CC0000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CC0000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CC0000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3366CC"/>
        </a:buClr>
        <a:buFont typeface="Wingdings" panose="05000000000000000000" pitchFamily="2" charset="2"/>
        <a:buChar char="l"/>
        <a:defRPr sz="2000">
          <a:solidFill>
            <a:srgbClr val="990033"/>
          </a:solidFill>
          <a:latin typeface="+mn-lt"/>
          <a:ea typeface="+mn-ea"/>
          <a:cs typeface="+mn-cs"/>
        </a:defRPr>
      </a:lvl1pPr>
      <a:lvl2pPr marL="457200" indent="-457200" algn="l" rtl="0" eaLnBrk="0" fontAlgn="base" hangingPunct="0">
        <a:spcBef>
          <a:spcPct val="0"/>
        </a:spcBef>
        <a:spcAft>
          <a:spcPct val="0"/>
        </a:spcAft>
        <a:buClr>
          <a:srgbClr val="3366CC"/>
        </a:buClr>
        <a:buFont typeface="Wingdings" panose="05000000000000000000" pitchFamily="2" charset="2"/>
        <a:buChar char="l"/>
        <a:defRPr sz="2000">
          <a:solidFill>
            <a:srgbClr val="993300"/>
          </a:solidFill>
          <a:latin typeface="+mn-lt"/>
          <a:ea typeface="+mn-ea"/>
          <a:cs typeface="+mn-cs"/>
        </a:defRPr>
      </a:lvl2pPr>
      <a:lvl3pPr marL="914400" indent="-914400" algn="l" rtl="0" eaLnBrk="0" fontAlgn="base" hangingPunct="0">
        <a:spcBef>
          <a:spcPct val="0"/>
        </a:spcBef>
        <a:spcAft>
          <a:spcPct val="0"/>
        </a:spcAft>
        <a:buClr>
          <a:srgbClr val="3366CC"/>
        </a:buClr>
        <a:buFont typeface="Wingdings" panose="05000000000000000000" pitchFamily="2" charset="2"/>
        <a:buChar char="l"/>
        <a:defRPr>
          <a:solidFill>
            <a:srgbClr val="993300"/>
          </a:solidFill>
          <a:latin typeface="+mn-lt"/>
          <a:ea typeface="+mn-ea"/>
          <a:cs typeface="+mn-cs"/>
        </a:defRPr>
      </a:lvl3pPr>
      <a:lvl4pPr marL="1371600" indent="-1371600" algn="l" rtl="0" eaLnBrk="0" fontAlgn="base" hangingPunct="0">
        <a:spcBef>
          <a:spcPct val="0"/>
        </a:spcBef>
        <a:spcAft>
          <a:spcPct val="0"/>
        </a:spcAft>
        <a:buClr>
          <a:srgbClr val="3366CC"/>
        </a:buClr>
        <a:buFont typeface="Wingdings" panose="05000000000000000000" pitchFamily="2" charset="2"/>
        <a:buChar char="l"/>
        <a:defRPr>
          <a:solidFill>
            <a:srgbClr val="993300"/>
          </a:solidFill>
          <a:latin typeface="+mn-lt"/>
          <a:ea typeface="+mn-ea"/>
          <a:cs typeface="+mn-cs"/>
        </a:defRPr>
      </a:lvl4pPr>
      <a:lvl5pPr marL="1828800" indent="-1828800" algn="l" rtl="0" eaLnBrk="0" fontAlgn="base" hangingPunct="0">
        <a:spcBef>
          <a:spcPct val="0"/>
        </a:spcBef>
        <a:spcAft>
          <a:spcPct val="0"/>
        </a:spcAft>
        <a:buClr>
          <a:srgbClr val="3366CC"/>
        </a:buClr>
        <a:buFont typeface="Wingdings" panose="05000000000000000000" pitchFamily="2" charset="2"/>
        <a:buChar char="l"/>
        <a:defRPr>
          <a:solidFill>
            <a:srgbClr val="993300"/>
          </a:solidFill>
          <a:latin typeface="+mn-lt"/>
          <a:ea typeface="+mn-ea"/>
          <a:cs typeface="+mn-cs"/>
        </a:defRPr>
      </a:lvl5pPr>
      <a:lvl6pPr marL="2286000" indent="-1828800" algn="l" rtl="0" eaLnBrk="0" fontAlgn="base" hangingPunct="0">
        <a:spcBef>
          <a:spcPct val="0"/>
        </a:spcBef>
        <a:spcAft>
          <a:spcPct val="0"/>
        </a:spcAft>
        <a:buClr>
          <a:srgbClr val="3366CC"/>
        </a:buClr>
        <a:buFont typeface="Wingdings" panose="05000000000000000000" pitchFamily="2" charset="2"/>
        <a:buChar char="l"/>
        <a:defRPr>
          <a:solidFill>
            <a:srgbClr val="993300"/>
          </a:solidFill>
          <a:latin typeface="+mn-lt"/>
          <a:ea typeface="+mn-ea"/>
          <a:cs typeface="+mn-cs"/>
        </a:defRPr>
      </a:lvl6pPr>
      <a:lvl7pPr marL="2743200" indent="-1828800" algn="l" rtl="0" eaLnBrk="0" fontAlgn="base" hangingPunct="0">
        <a:spcBef>
          <a:spcPct val="0"/>
        </a:spcBef>
        <a:spcAft>
          <a:spcPct val="0"/>
        </a:spcAft>
        <a:buClr>
          <a:srgbClr val="3366CC"/>
        </a:buClr>
        <a:buFont typeface="Wingdings" panose="05000000000000000000" pitchFamily="2" charset="2"/>
        <a:buChar char="l"/>
        <a:defRPr>
          <a:solidFill>
            <a:srgbClr val="993300"/>
          </a:solidFill>
          <a:latin typeface="+mn-lt"/>
          <a:ea typeface="+mn-ea"/>
          <a:cs typeface="+mn-cs"/>
        </a:defRPr>
      </a:lvl7pPr>
      <a:lvl8pPr marL="3200400" indent="-1828800" algn="l" rtl="0" eaLnBrk="0" fontAlgn="base" hangingPunct="0">
        <a:spcBef>
          <a:spcPct val="0"/>
        </a:spcBef>
        <a:spcAft>
          <a:spcPct val="0"/>
        </a:spcAft>
        <a:buClr>
          <a:srgbClr val="3366CC"/>
        </a:buClr>
        <a:buFont typeface="Wingdings" panose="05000000000000000000" pitchFamily="2" charset="2"/>
        <a:buChar char="l"/>
        <a:defRPr>
          <a:solidFill>
            <a:srgbClr val="993300"/>
          </a:solidFill>
          <a:latin typeface="+mn-lt"/>
          <a:ea typeface="+mn-ea"/>
          <a:cs typeface="+mn-cs"/>
        </a:defRPr>
      </a:lvl8pPr>
      <a:lvl9pPr marL="3657600" indent="-1828800" algn="l" rtl="0" eaLnBrk="0" fontAlgn="base" hangingPunct="0">
        <a:spcBef>
          <a:spcPct val="0"/>
        </a:spcBef>
        <a:spcAft>
          <a:spcPct val="0"/>
        </a:spcAft>
        <a:buClr>
          <a:srgbClr val="3366CC"/>
        </a:buClr>
        <a:buFont typeface="Wingdings" panose="05000000000000000000" pitchFamily="2" charset="2"/>
        <a:buChar char="l"/>
        <a:defRPr>
          <a:solidFill>
            <a:srgbClr val="993300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4.xml"/><Relationship Id="rId3" Type="http://schemas.openxmlformats.org/officeDocument/2006/relationships/image" Target="../media/image3.png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2" name="折角形 41"/>
          <p:cNvSpPr/>
          <p:nvPr/>
        </p:nvSpPr>
        <p:spPr>
          <a:xfrm>
            <a:off x="0" y="0"/>
            <a:ext cx="9144000" cy="6858000"/>
          </a:xfrm>
          <a:prstGeom prst="foldedCorner">
            <a:avLst>
              <a:gd name="adj" fmla="val 25370"/>
            </a:avLst>
          </a:prstGeom>
          <a:solidFill>
            <a:srgbClr val="AE000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" name="矩形 21"/>
          <p:cNvSpPr/>
          <p:nvPr/>
        </p:nvSpPr>
        <p:spPr>
          <a:xfrm rot="20700000">
            <a:off x="-774700" y="2347913"/>
            <a:ext cx="10594975" cy="1412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3" name="矩形 32"/>
          <p:cNvSpPr/>
          <p:nvPr/>
        </p:nvSpPr>
        <p:spPr>
          <a:xfrm rot="20700000">
            <a:off x="906463" y="-136525"/>
            <a:ext cx="166688" cy="34115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9" name="矩形 38"/>
          <p:cNvSpPr/>
          <p:nvPr/>
        </p:nvSpPr>
        <p:spPr>
          <a:xfrm rot="-902661">
            <a:off x="2398713" y="1184275"/>
            <a:ext cx="5999162" cy="7067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4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python</a:t>
            </a:r>
            <a:r>
              <a:rPr lang="zh-CN" altLang="en-US" sz="4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语言</a:t>
            </a:r>
            <a:r>
              <a:rPr lang="zh-CN" altLang="zh-CN" sz="4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zh-CN" altLang="en-US" sz="40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3" name="矩形 52"/>
          <p:cNvSpPr/>
          <p:nvPr/>
        </p:nvSpPr>
        <p:spPr>
          <a:xfrm rot="-900000">
            <a:off x="3217863" y="2274888"/>
            <a:ext cx="452755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文件与文件系统</a:t>
            </a:r>
            <a:endParaRPr lang="zh-CN" altLang="en-US" sz="28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3406775" y="6122988"/>
            <a:ext cx="2519363" cy="4921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电子工业出版社</a:t>
            </a:r>
            <a:endParaRPr lang="zh-CN" altLang="en-US" sz="2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4" name="矩形 63"/>
          <p:cNvSpPr/>
          <p:nvPr/>
        </p:nvSpPr>
        <p:spPr>
          <a:xfrm rot="20700000">
            <a:off x="1200150" y="3376613"/>
            <a:ext cx="82550" cy="37258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1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1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1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33" grpId="0" animBg="1"/>
      <p:bldP spid="39" grpId="0"/>
      <p:bldP spid="53" grpId="0"/>
      <p:bldP spid="54" grpId="0"/>
      <p:bldP spid="6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zh-CN" dirty="0"/>
              <a:t>文件的重命名</a:t>
            </a:r>
            <a:endParaRPr lang="zh-CN" altLang="zh-CN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1844675"/>
            <a:ext cx="8680450" cy="439261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os.rename()和os.renames()函数可以用来对文件和目录进行重命名操作</a:t>
            </a:r>
            <a:endParaRPr kumimoji="0" altLang="zh-CN" sz="2000" b="0" i="0" u="none" strike="noStrike" kern="0" cap="none" spc="0" normalizeH="0" baseline="0" noProof="0" dirty="0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os.rename()函数的语法格式如下：</a:t>
            </a:r>
            <a:endParaRPr kumimoji="0" altLang="zh-CN" sz="2000" b="0" i="0" u="none" strike="noStrike" kern="0" cap="none" spc="0" normalizeH="0" baseline="0" noProof="0" dirty="0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os.rename(src, dst, *, src_dir_fd=None, dst_dir_fd=None)</a:t>
            </a:r>
            <a:endParaRPr kumimoji="0" altLang="zh-CN" sz="2000" b="0" i="0" u="none" strike="noStrike" kern="0" cap="none" spc="0" normalizeH="0" baseline="0" noProof="0" dirty="0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【范例6-21】使用rename()函数实现文件重命名。</a:t>
            </a:r>
            <a:endParaRPr kumimoji="0" altLang="zh-CN" sz="2000" b="0" i="0" u="none" strike="noStrike" kern="0" cap="none" spc="0" normalizeH="0" baseline="0" noProof="0" dirty="0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【范例6-22】使用rename()函数实现目录重命名。</a:t>
            </a:r>
            <a:endParaRPr kumimoji="0" altLang="zh-CN" sz="2000" b="0" i="0" u="none" strike="noStrike" kern="0" cap="none" spc="0" normalizeH="0" baseline="0" noProof="0" dirty="0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【范例6-23】使用renames()函数实现递归重命名之一。</a:t>
            </a:r>
            <a:endParaRPr kumimoji="0" altLang="zh-CN" sz="2000" b="0" i="0" u="none" strike="noStrike" kern="0" cap="none" spc="0" normalizeH="0" baseline="0" noProof="0" dirty="0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【范例6-24】使用renames()函数实现递归重命名之二。</a:t>
            </a:r>
            <a:endParaRPr kumimoji="0" altLang="zh-CN" sz="2000" b="0" i="0" u="none" strike="noStrike" kern="0" cap="none" spc="0" normalizeH="0" baseline="0" noProof="0" dirty="0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en-US" dirty="0"/>
              <a:t>本节知识回顾</a:t>
            </a:r>
            <a:endParaRPr lang="zh-CN" altLang="en-US" dirty="0"/>
          </a:p>
        </p:txBody>
      </p:sp>
      <p:sp>
        <p:nvSpPr>
          <p:cNvPr id="30723" name="Rectangle 3"/>
          <p:cNvSpPr>
            <a:spLocks noGrp="1"/>
          </p:cNvSpPr>
          <p:nvPr>
            <p:ph idx="1"/>
          </p:nvPr>
        </p:nvSpPr>
        <p:spPr>
          <a:xfrm>
            <a:off x="284163" y="1844675"/>
            <a:ext cx="8680450" cy="4392613"/>
          </a:xfrm>
        </p:spPr>
        <p:txBody>
          <a:bodyPr vert="horz" wrap="square" lIns="91440" tIns="45720" rIns="91440" bIns="45720" anchor="t"/>
          <a:p>
            <a:pPr algn="ctr" eaLnBrk="1" hangingPunct="1">
              <a:buNone/>
            </a:pPr>
            <a:endParaRPr lang="en-US" altLang="zh-CN" dirty="0"/>
          </a:p>
          <a:p>
            <a:pPr algn="ctr" eaLnBrk="1" hangingPunct="1">
              <a:buNone/>
            </a:pPr>
            <a:endParaRPr lang="en-US" altLang="zh-CN" dirty="0"/>
          </a:p>
          <a:p>
            <a:pPr algn="ctr" eaLnBrk="1" hangingPunct="1">
              <a:buNone/>
            </a:pPr>
            <a:r>
              <a:rPr lang="zh-CN" altLang="en-US" dirty="0"/>
              <a:t>强化与巩固课堂学习内容</a:t>
            </a:r>
            <a:endParaRPr lang="zh-CN" altLang="en-US" dirty="0"/>
          </a:p>
          <a:p>
            <a:pPr algn="ctr" eaLnBrk="1" hangingPunct="1">
              <a:buNone/>
            </a:pPr>
            <a:endParaRPr lang="zh-CN" altLang="en-US" dirty="0"/>
          </a:p>
          <a:p>
            <a:pPr algn="ctr" eaLnBrk="1" hangingPunct="1">
              <a:buNone/>
            </a:pPr>
            <a:r>
              <a:rPr lang="zh-CN" altLang="en-US" dirty="0"/>
              <a:t>本节讲解到此结束，谢谢大家！</a:t>
            </a:r>
            <a:endParaRPr lang="zh-CN" altLang="en-US" dirty="0"/>
          </a:p>
          <a:p>
            <a:pPr algn="ctr" eaLnBrk="1" hangingPunct="1">
              <a:buNone/>
            </a:pPr>
            <a:endParaRPr lang="zh-CN" altLang="en-US" dirty="0"/>
          </a:p>
          <a:p>
            <a:pPr algn="ctr" eaLnBrk="1" hangingPunct="1">
              <a:buNone/>
            </a:pPr>
            <a:endParaRPr lang="en-US" altLang="zh-CN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Rectangle 2"/>
          <p:cNvSpPr>
            <a:spLocks noGrp="1"/>
          </p:cNvSpPr>
          <p:nvPr>
            <p:ph type="title"/>
          </p:nvPr>
        </p:nvSpPr>
        <p:spPr>
          <a:xfrm>
            <a:off x="284163" y="1052513"/>
            <a:ext cx="8680450" cy="762000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dirty="0"/>
              <a:t>本课时学习重点</a:t>
            </a:r>
            <a:endParaRPr lang="zh-CN" altLang="en-US" dirty="0"/>
          </a:p>
        </p:txBody>
      </p:sp>
      <p:sp>
        <p:nvSpPr>
          <p:cNvPr id="17411" name="Rectangle 3"/>
          <p:cNvSpPr>
            <a:spLocks noGrp="1"/>
          </p:cNvSpPr>
          <p:nvPr>
            <p:ph idx="1"/>
          </p:nvPr>
        </p:nvSpPr>
        <p:spPr>
          <a:xfrm>
            <a:off x="284163" y="1814513"/>
            <a:ext cx="8680450" cy="4391025"/>
          </a:xfrm>
        </p:spPr>
        <p:txBody>
          <a:bodyPr vert="horz" wrap="square" lIns="91440" tIns="45720" rIns="91440" bIns="45720" anchor="t"/>
          <a:p>
            <a:pPr eaLnBrk="1" hangingPunct="1"/>
            <a:r>
              <a:rPr lang="zh-CN" altLang="zh-CN" dirty="0"/>
              <a:t>文件的打开和关闭。</a:t>
            </a:r>
            <a:endParaRPr lang="zh-CN" altLang="zh-CN" dirty="0"/>
          </a:p>
          <a:p>
            <a:pPr eaLnBrk="1" hangingPunct="1"/>
            <a:r>
              <a:rPr lang="zh-CN" altLang="zh-CN" dirty="0"/>
              <a:t>文件和目录操作模块。</a:t>
            </a:r>
            <a:endParaRPr lang="zh-CN" altLang="zh-CN" dirty="0"/>
          </a:p>
          <a:p>
            <a:pPr eaLnBrk="1" hangingPunct="1"/>
            <a:r>
              <a:rPr lang="zh-CN" altLang="zh-CN" dirty="0"/>
              <a:t>常见的目录及文件操作。</a:t>
            </a:r>
            <a:endParaRPr lang="zh-CN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altLang="zh-CN" dirty="0"/>
              <a:t>文件的打开</a:t>
            </a:r>
            <a:endParaRPr altLang="zh-CN" dirty="0"/>
          </a:p>
        </p:txBody>
      </p:sp>
      <p:sp>
        <p:nvSpPr>
          <p:cNvPr id="18435" name="Rectangle 3"/>
          <p:cNvSpPr>
            <a:spLocks noGrp="1"/>
          </p:cNvSpPr>
          <p:nvPr>
            <p:ph idx="1"/>
          </p:nvPr>
        </p:nvSpPr>
        <p:spPr>
          <a:xfrm>
            <a:off x="284163" y="1844675"/>
            <a:ext cx="8680450" cy="439261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zh-CN" sz="2000" b="0" i="0" u="none" strike="noStrike" kern="0" cap="none" spc="0" normalizeH="0" baseline="0" noProof="1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我们常用open()函数来打开文件。open()函数的语法格式如下：File Object = open(file_name[,access_mode][,buffering])</a:t>
            </a:r>
            <a:endParaRPr kumimoji="0" lang="zh-CN" altLang="zh-CN" sz="2000" b="0" i="0" u="none" strike="noStrike" kern="0" cap="none" spc="0" normalizeH="0" baseline="0" noProof="1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Tx/>
              <a:buFont typeface="Wingdings" panose="05000000000000000000" pitchFamily="2" charset="2"/>
              <a:buChar char="l"/>
              <a:defRPr/>
            </a:pPr>
            <a:endParaRPr kumimoji="0" lang="zh-CN" altLang="zh-CN" sz="2000" b="0" i="0" u="none" strike="noStrike" kern="0" cap="none" spc="0" normalizeH="0" baseline="0" noProof="1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1085215" y="2677795"/>
          <a:ext cx="5067935" cy="15017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3465"/>
                <a:gridCol w="4014470"/>
              </a:tblGrid>
              <a:tr h="30035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黑体" panose="02010609060101010101" pitchFamily="49" charset="-122"/>
                          <a:ea typeface="黑体" panose="02010609060101010101" pitchFamily="49" charset="-122"/>
                          <a:cs typeface="黑体" panose="02010609060101010101" pitchFamily="49" charset="-122"/>
                        </a:rPr>
                        <a:t>参    数</a:t>
                      </a:r>
                      <a:endParaRPr lang="en-US" altLang="en-US" sz="1200" b="0">
                        <a:latin typeface="黑体" panose="02010609060101010101" pitchFamily="49" charset="-122"/>
                        <a:ea typeface="黑体" panose="02010609060101010101" pitchFamily="49" charset="-122"/>
                        <a:cs typeface="黑体" panose="02010609060101010101" pitchFamily="49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黑体" panose="02010609060101010101" pitchFamily="49" charset="-122"/>
                          <a:ea typeface="黑体" panose="02010609060101010101" pitchFamily="49" charset="-122"/>
                          <a:cs typeface="黑体" panose="02010609060101010101" pitchFamily="49" charset="-122"/>
                        </a:rPr>
                        <a:t>说    明</a:t>
                      </a:r>
                      <a:endParaRPr lang="en-US" altLang="en-US" sz="1200" b="0">
                        <a:latin typeface="黑体" panose="02010609060101010101" pitchFamily="49" charset="-122"/>
                        <a:ea typeface="黑体" panose="02010609060101010101" pitchFamily="49" charset="-122"/>
                        <a:cs typeface="黑体" panose="02010609060101010101" pitchFamily="49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35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F</a:t>
                      </a:r>
                      <a:r>
                        <a:rPr lang="en-US" sz="12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ile Object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被创建的file对象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35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file_name</a:t>
                      </a:r>
                      <a:endParaRPr lang="en-US" altLang="en-US" sz="12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强制参数，以字符串的形式存储要被访问的文件的名称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35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access_mode</a:t>
                      </a:r>
                      <a:endParaRPr lang="en-US" altLang="en-US" sz="12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可选参数，打开文件的模式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35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b</a:t>
                      </a:r>
                      <a:r>
                        <a:rPr lang="en-US" sz="12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uffering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可选参数，设置访问文件时的缓冲区大小</a:t>
                      </a:r>
                      <a:endParaRPr lang="en-US" altLang="en-US" sz="12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dirty="0"/>
              <a:t>文件的关闭</a:t>
            </a:r>
            <a:endParaRPr dirty="0"/>
          </a:p>
        </p:txBody>
      </p:sp>
      <p:sp>
        <p:nvSpPr>
          <p:cNvPr id="19459" name="Rectangle 3"/>
          <p:cNvSpPr>
            <a:spLocks noGrp="1"/>
          </p:cNvSpPr>
          <p:nvPr>
            <p:ph idx="1"/>
          </p:nvPr>
        </p:nvSpPr>
        <p:spPr>
          <a:xfrm>
            <a:off x="284163" y="1844675"/>
            <a:ext cx="8680450" cy="439261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zh-CN" sz="2000" b="0" i="0" u="none" strike="noStrike" kern="0" cap="none" spc="0" normalizeH="0" baseline="0" noProof="1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当不再使用文件时，就需要关闭文件，以节省资源空间和防止不必要的偶然损坏。关闭文件需要用到close()函数，其语法格式如下：fileObject.close()</a:t>
            </a:r>
            <a:br>
              <a:rPr kumimoji="0" lang="zh-CN" altLang="zh-CN" sz="2000" b="0" i="0" u="none" strike="noStrike" kern="0" cap="none" spc="0" normalizeH="0" baseline="0" noProof="1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zh-CN" altLang="zh-CN" sz="2000" b="0" i="0" u="none" strike="noStrike" kern="0" cap="none" spc="0" normalizeH="0" baseline="0" noProof="1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lang="zh-CN" altLang="zh-CN">
                <a:ln>
                  <a:noFill/>
                </a:ln>
                <a:effectLst/>
                <a:uLnTx/>
                <a:uFillTx/>
                <a:sym typeface="+mn-ea"/>
              </a:rPr>
              <a:t>1．使用try语句</a:t>
            </a:r>
            <a:endParaRPr kumimoji="0" lang="zh-CN" altLang="zh-CN" b="0" i="0" u="none" strike="noStrike" kern="0" cap="none" spc="0" normalizeH="0" baseline="0" noProof="1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zh-CN" sz="2000" b="0" i="0" u="none" strike="noStrike" kern="0" cap="none" spc="0" normalizeH="0" baseline="0" noProof="1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2．使用with语句</a:t>
            </a:r>
            <a:endParaRPr kumimoji="0" lang="zh-CN" altLang="zh-CN" sz="2000" b="0" i="0" u="none" strike="noStrike" kern="0" cap="none" spc="0" normalizeH="0" baseline="0" noProof="1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zh-CN" sz="2000" b="0" i="0" u="none" strike="noStrike" kern="0" cap="none" spc="0" normalizeH="0" baseline="0" noProof="1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Rectangle 2"/>
          <p:cNvSpPr>
            <a:spLocks noGrp="1"/>
          </p:cNvSpPr>
          <p:nvPr>
            <p:ph type="title"/>
          </p:nvPr>
        </p:nvSpPr>
        <p:spPr>
          <a:xfrm>
            <a:off x="250825" y="1162050"/>
            <a:ext cx="8680450" cy="865188"/>
          </a:xfrm>
        </p:spPr>
        <p:txBody>
          <a:bodyPr vert="horz" wrap="square" lIns="91440" tIns="45720" rIns="91440" bIns="45720" anchor="ctr"/>
          <a:p>
            <a:pPr eaLnBrk="1" hangingPunct="1"/>
            <a:r>
              <a:rPr dirty="0"/>
              <a:t>文件的读/写操作</a:t>
            </a:r>
            <a:endParaRPr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2027238"/>
            <a:ext cx="8680450" cy="417671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既然我们已经学过了文件的打开和关闭，接下来就要正式地进行文件操作了。文件操作最基础的还是文件的读取和写入。</a:t>
            </a:r>
            <a:endParaRPr kumimoji="0" lang="zh-CN" altLang="zh-CN" sz="2000" b="0" i="0" u="none" strike="noStrike" kern="0" cap="none" spc="0" normalizeH="0" baseline="0" noProof="0" dirty="0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1．文件的写入</a:t>
            </a:r>
            <a:endParaRPr kumimoji="0" lang="zh-CN" altLang="zh-CN" sz="2000" b="0" i="0" u="none" strike="noStrike" kern="0" cap="none" spc="0" normalizeH="0" baseline="0" noProof="0" dirty="0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2．文件的读取</a:t>
            </a:r>
            <a:endParaRPr kumimoji="0" lang="zh-CN" altLang="zh-CN" sz="2000" b="0" i="0" u="none" strike="noStrike" kern="0" cap="none" spc="0" normalizeH="0" baseline="0" noProof="0" dirty="0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3．文件读/写的拓展函数</a:t>
            </a:r>
            <a:endParaRPr kumimoji="0" lang="zh-CN" altLang="zh-CN" sz="2000" b="0" i="0" u="none" strike="noStrike" kern="0" cap="none" spc="0" normalizeH="0" baseline="0" noProof="0" dirty="0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4．fileinput模块</a:t>
            </a:r>
            <a:endParaRPr kumimoji="0" lang="zh-CN" altLang="zh-CN" sz="2000" b="0" i="0" u="none" strike="noStrike" kern="0" cap="none" spc="0" normalizeH="0" baseline="0" noProof="0" dirty="0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fileinput.input(file=None,inplace=False,backup=”,bufsize=0,mode='r',openhook=None”)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zh-CN" dirty="0">
                <a:sym typeface="宋体" panose="02010600030101010101" pitchFamily="2" charset="-122"/>
              </a:rPr>
              <a:t>文件和目录操作模块</a:t>
            </a:r>
            <a:endParaRPr lang="zh-CN" altLang="zh-CN" dirty="0">
              <a:sym typeface="宋体" panose="02010600030101010101" pitchFamily="2" charset="-122"/>
            </a:endParaRPr>
          </a:p>
        </p:txBody>
      </p:sp>
      <p:sp>
        <p:nvSpPr>
          <p:cNvPr id="21507" name="Rectangle 3"/>
          <p:cNvSpPr>
            <a:spLocks noGrp="1"/>
          </p:cNvSpPr>
          <p:nvPr>
            <p:ph idx="1"/>
          </p:nvPr>
        </p:nvSpPr>
        <p:spPr>
          <a:xfrm>
            <a:off x="284163" y="1844675"/>
            <a:ext cx="8680450" cy="4392613"/>
          </a:xfrm>
        </p:spPr>
        <p:txBody>
          <a:bodyPr vert="horz" wrap="square" lIns="91440" tIns="45720" rIns="91440" bIns="45720" anchor="t"/>
          <a:p>
            <a:r>
              <a:rPr lang="zh-CN" altLang="zh-CN" dirty="0"/>
              <a:t>说到文件，就必定涉及文件的位置。在生活中，我们经常把文件放在不同的文件夹中进行管理，而不同的文件夹就构成了一个整体。</a:t>
            </a:r>
            <a:endParaRPr lang="zh-CN" altLang="zh-CN" dirty="0"/>
          </a:p>
          <a:p>
            <a:r>
              <a:rPr lang="zh-CN" altLang="zh-CN" dirty="0"/>
              <a:t>如果要使用模块，就需要将其导入，此时要用到import语句，代码如下： import os</a:t>
            </a:r>
            <a:endParaRPr lang="zh-CN" altLang="zh-CN" dirty="0"/>
          </a:p>
          <a:p>
            <a:r>
              <a:rPr lang="zh-CN" altLang="zh-CN" dirty="0"/>
              <a:t>接下来，可以用简单的操作验证一下模块是否导入成功，代码如下： os.name</a:t>
            </a:r>
            <a:endParaRPr lang="zh-CN" altLang="zh-CN" dirty="0"/>
          </a:p>
          <a:p>
            <a:pPr marL="0" indent="0">
              <a:buNone/>
            </a:pPr>
            <a:r>
              <a:rPr lang="zh-CN" altLang="zh-CN" dirty="0"/>
              <a:t>     'nt'</a:t>
            </a:r>
            <a:endParaRPr lang="zh-CN" altLang="zh-C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zh-CN" dirty="0">
                <a:sym typeface="宋体" panose="02010600030101010101" pitchFamily="2" charset="-122"/>
              </a:rPr>
              <a:t>路径的获取</a:t>
            </a:r>
            <a:endParaRPr lang="zh-CN" altLang="zh-CN" dirty="0">
              <a:sym typeface="宋体" panose="02010600030101010101" pitchFamily="2" charset="-122"/>
            </a:endParaRPr>
          </a:p>
        </p:txBody>
      </p:sp>
      <p:sp>
        <p:nvSpPr>
          <p:cNvPr id="22531" name="Rectangle 3"/>
          <p:cNvSpPr>
            <a:spLocks noGrp="1"/>
          </p:cNvSpPr>
          <p:nvPr>
            <p:ph idx="1"/>
          </p:nvPr>
        </p:nvSpPr>
        <p:spPr>
          <a:xfrm>
            <a:off x="284163" y="1844675"/>
            <a:ext cx="8680450" cy="439261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zh-CN" sz="2000" b="0" i="0" u="none" strike="noStrike" kern="0" cap="none" spc="0" normalizeH="0" baseline="0" noProof="1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说到目录，就不得不提路径。路径是一个文件和目录重要的身份证明之一，用于定位。路径主要分为两种：绝对路径和相对路径。</a:t>
            </a:r>
            <a:endParaRPr kumimoji="0" lang="zh-CN" altLang="zh-CN" sz="2000" b="0" i="0" u="none" strike="noStrike" kern="0" cap="none" spc="0" normalizeH="0" baseline="0" noProof="1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zh-CN" sz="2000" b="0" i="0" u="none" strike="noStrike" kern="0" cap="none" spc="0" normalizeH="0" baseline="0" noProof="1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【范例6-12】使用getcwd()函数获取当前工作目录。</a:t>
            </a:r>
            <a:endParaRPr kumimoji="0" lang="zh-CN" altLang="zh-CN" sz="2000" b="0" i="0" u="none" strike="noStrike" kern="0" cap="none" spc="0" normalizeH="0" baseline="0" noProof="1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altLang="zh-CN" sz="2000" b="0" i="0" u="none" strike="noStrike" kern="0" cap="none" spc="0" normalizeH="0" baseline="0" noProof="1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import os</a:t>
            </a:r>
            <a:endParaRPr kumimoji="0" lang="en-US" altLang="zh-CN" sz="2000" b="0" i="0" u="none" strike="noStrike" kern="0" cap="none" spc="0" normalizeH="0" baseline="0" noProof="1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altLang="zh-CN" sz="2000" b="0" i="0" u="none" strike="noStrike" kern="0" cap="none" spc="0" normalizeH="0" baseline="0" noProof="1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print(os.getcwd())</a:t>
            </a:r>
            <a:endParaRPr kumimoji="0" lang="zh-CN" altLang="zh-CN" sz="2000" b="0" i="0" u="none" strike="noStrike" kern="0" cap="none" spc="0" normalizeH="0" baseline="0" noProof="1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Tx/>
              <a:buFont typeface="Wingdings" panose="05000000000000000000" pitchFamily="2" charset="2"/>
              <a:buChar char="l"/>
              <a:defRPr/>
            </a:pPr>
            <a:endParaRPr kumimoji="0" lang="zh-CN" altLang="zh-CN" sz="2000" b="0" i="0" u="none" strike="noStrike" kern="0" cap="none" spc="0" normalizeH="0" baseline="0" noProof="1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zh-CN" sz="2000" b="0" i="0" u="none" strike="noStrike" kern="0" cap="none" spc="0" normalizeH="0" baseline="0" noProof="1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【范例6-13】获取某文件的绝对路径。</a:t>
            </a:r>
            <a:endParaRPr kumimoji="0" lang="zh-CN" altLang="zh-CN" sz="2000" b="0" i="0" u="none" strike="noStrike" kern="0" cap="none" spc="0" normalizeH="0" baseline="0" noProof="1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altLang="zh-CN" sz="2000" b="0" i="0" u="none" strike="noStrike" kern="0" cap="none" spc="0" normalizeH="0" baseline="0" noProof="1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import os</a:t>
            </a:r>
            <a:endParaRPr kumimoji="0" lang="en-US" altLang="zh-CN" sz="2000" b="0" i="0" u="none" strike="noStrike" kern="0" cap="none" spc="0" normalizeH="0" baseline="0" noProof="1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altLang="zh-CN" sz="2000" b="0" i="0" u="none" strike="noStrike" kern="0" cap="none" spc="0" normalizeH="0" baseline="0" noProof="1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print(os.path.abspath(“test.txt”))</a:t>
            </a:r>
            <a:endParaRPr kumimoji="0" lang="en-US" altLang="zh-CN" sz="2000" b="0" i="0" u="none" strike="noStrike" kern="0" cap="none" spc="0" normalizeH="0" baseline="0" noProof="1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Tx/>
              <a:buFont typeface="Wingdings" panose="05000000000000000000" pitchFamily="2" charset="2"/>
              <a:buChar char="l"/>
              <a:defRPr/>
            </a:pPr>
            <a:endParaRPr kumimoji="0" lang="en-US" altLang="zh-CN" sz="2000" b="0" i="0" u="none" strike="noStrike" kern="0" cap="none" spc="0" normalizeH="0" baseline="0" noProof="1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zh-CN" dirty="0">
                <a:sym typeface="宋体" panose="02010600030101010101" pitchFamily="2" charset="-122"/>
              </a:rPr>
              <a:t>判断目录是否存在</a:t>
            </a:r>
            <a:endParaRPr lang="zh-CN" altLang="zh-CN" dirty="0">
              <a:sym typeface="宋体" panose="02010600030101010101" pitchFamily="2" charset="-122"/>
            </a:endParaRPr>
          </a:p>
        </p:txBody>
      </p:sp>
      <p:sp>
        <p:nvSpPr>
          <p:cNvPr id="23555" name="Rectangle 3"/>
          <p:cNvSpPr>
            <a:spLocks noGrp="1"/>
          </p:cNvSpPr>
          <p:nvPr>
            <p:ph idx="1"/>
          </p:nvPr>
        </p:nvSpPr>
        <p:spPr>
          <a:xfrm>
            <a:off x="284163" y="1844675"/>
            <a:ext cx="8680450" cy="439261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altLang="zh-CN" sz="2000" b="0" i="0" u="none" strike="noStrike" kern="0" cap="none" spc="0" normalizeH="0" baseline="0" noProof="1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在实际应用中，可能会遇到所要定位和访问的目录不存在的问题，这时就需要验证目录是否存在。在os.path模块中提供了exists()函数来实现该功能。</a:t>
            </a:r>
            <a:endParaRPr kumimoji="0" altLang="zh-CN" sz="2000" b="0" i="0" u="none" strike="noStrike" kern="0" cap="none" spc="0" normalizeH="0" baseline="0" noProof="1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altLang="zh-CN" sz="2000" b="0" i="0" u="none" strike="noStrike" kern="0" cap="none" spc="0" normalizeH="0" baseline="0" noProof="1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【范例6-14】使用exists()函数判断目录是否存在。</a:t>
            </a:r>
            <a:endParaRPr kumimoji="0" altLang="zh-CN" sz="2000" b="0" i="0" u="none" strike="noStrike" kern="0" cap="none" spc="0" normalizeH="0" baseline="0" noProof="1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altLang="zh-CN" sz="2000" b="0" i="0" u="none" strike="noStrike" kern="0" cap="none" spc="0" normalizeH="0" baseline="0" noProof="1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【范例6-15】使用exists()函数判断文件是否存在。</a:t>
            </a:r>
            <a:endParaRPr kumimoji="0" altLang="zh-CN" sz="2000" b="0" i="0" u="none" strike="noStrike" kern="0" cap="none" spc="0" normalizeH="0" baseline="0" noProof="1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Rectangle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31775" y="1052513"/>
            <a:ext cx="8680450" cy="792162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zh-CN" altLang="zh-CN" dirty="0">
                <a:sym typeface="宋体" panose="02010600030101010101" pitchFamily="2" charset="-122"/>
              </a:rPr>
              <a:t>创建、删除和修改目录</a:t>
            </a:r>
            <a:endParaRPr lang="zh-CN" altLang="zh-CN" dirty="0">
              <a:sym typeface="宋体" panose="02010600030101010101" pitchFamily="2" charset="-122"/>
            </a:endParaRPr>
          </a:p>
        </p:txBody>
      </p:sp>
      <p:pic>
        <p:nvPicPr>
          <p:cNvPr id="24581" name="图片 1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451350" y="3697288"/>
            <a:ext cx="4125913" cy="21669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内容占位符 1"/>
          <p:cNvSpPr/>
          <p:nvPr>
            <p:ph idx="1"/>
            <p:custDataLst>
              <p:tags r:id="rId4"/>
            </p:custDataLst>
          </p:nvPr>
        </p:nvSpPr>
        <p:spPr/>
        <p:txBody>
          <a:bodyPr/>
          <a:p>
            <a:r>
              <a:rPr lang="zh-CN" altLang="en-US"/>
              <a:t>1．创建目录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【范例6-16】使用mkdir()函数实现目录的创建。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【范例6-17】若目录已经存在，则使用mkdir()函数会报错。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【范例6-18】使用makedirs()函数实现多级目录的创建。</a:t>
            </a:r>
            <a:endParaRPr lang="zh-CN" altLang="en-US"/>
          </a:p>
          <a:p>
            <a:r>
              <a:rPr lang="zh-CN" altLang="en-US"/>
              <a:t>2．删除目录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【范例6-19】使用rmdir()函数删除非空目录引发错误。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【范例6-20】使用removedirs()函数删除目录。</a:t>
            </a:r>
            <a:endParaRPr lang="zh-CN" altLang="en-US"/>
          </a:p>
          <a:p>
            <a:r>
              <a:rPr lang="zh-CN" altLang="en-US"/>
              <a:t>3．修改目录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Python并未提供很多关于目录修改的函数，但是os.chdir()函数可以用于修改当前工作目录。其语法格式如下：os.chdir(path)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a4897298-365d-4a34-a9a8-f9ad2e720a63}"/>
</p:tagLst>
</file>

<file path=ppt/tags/tag2.xml><?xml version="1.0" encoding="utf-8"?>
<p:tagLst xmlns:p="http://schemas.openxmlformats.org/presentationml/2006/main">
  <p:tag name="REFSHAPE" val="147637916"/>
</p:tagLst>
</file>

<file path=ppt/tags/tag3.xml><?xml version="1.0" encoding="utf-8"?>
<p:tagLst xmlns:p="http://schemas.openxmlformats.org/presentationml/2006/main">
  <p:tag name="REFSHAPE" val="147638868"/>
  <p:tag name="KSO_WM_UNIT_PLACING_PICTURE_USER_VIEWPORT" val="{&quot;height&quot;:3412.4992125984249,&quot;width&quot;:6497.5007874015746}"/>
</p:tagLst>
</file>

<file path=ppt/tags/tag4.xml><?xml version="1.0" encoding="utf-8"?>
<p:tagLst xmlns:p="http://schemas.openxmlformats.org/presentationml/2006/main">
  <p:tag name="REFSHAPE" val="147639004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1582</Words>
  <Application>WPS 演示</Application>
  <PresentationFormat>全屏显示(4:3)</PresentationFormat>
  <Paragraphs>109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Arial</vt:lpstr>
      <vt:lpstr>宋体</vt:lpstr>
      <vt:lpstr>Wingdings</vt:lpstr>
      <vt:lpstr>黑体</vt:lpstr>
      <vt:lpstr>Calibri</vt:lpstr>
      <vt:lpstr>Times New Roman</vt:lpstr>
      <vt:lpstr>微软雅黑</vt:lpstr>
      <vt:lpstr>Arial Unicode MS</vt:lpstr>
      <vt:lpstr>默认设计模板</vt:lpstr>
      <vt:lpstr>PowerPoint 演示文稿</vt:lpstr>
      <vt:lpstr>本课时学习重点</vt:lpstr>
      <vt:lpstr>文件的打开</vt:lpstr>
      <vt:lpstr>文件的关闭</vt:lpstr>
      <vt:lpstr>文件的读/写操作</vt:lpstr>
      <vt:lpstr>文件和目录操作模块</vt:lpstr>
      <vt:lpstr>路径的获取</vt:lpstr>
      <vt:lpstr>判断目录是否存在</vt:lpstr>
      <vt:lpstr>创建、删除和修改目录</vt:lpstr>
      <vt:lpstr>文件的重命名</vt:lpstr>
      <vt:lpstr>本节知识回顾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面向对象</dc:title>
  <dc:creator>qiaon</dc:creator>
  <cp:lastModifiedBy>123</cp:lastModifiedBy>
  <cp:revision>73</cp:revision>
  <dcterms:created xsi:type="dcterms:W3CDTF">2013-09-22T08:17:00Z</dcterms:created>
  <dcterms:modified xsi:type="dcterms:W3CDTF">2019-12-08T09:47:42Z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2052-11.1.0.9208</vt:lpwstr>
  </property>
</Properties>
</file>