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72" r:id="rId3"/>
    <p:sldId id="27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9" r:id="rId1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C0000"/>
    <a:srgbClr val="FF3300"/>
    <a:srgbClr val="CC6600"/>
    <a:srgbClr val="0000FF"/>
    <a:srgbClr val="993300"/>
    <a:srgbClr val="990033"/>
    <a:srgbClr val="3366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11"/>
    <p:restoredTop sz="94660"/>
  </p:normalViewPr>
  <p:slideViewPr>
    <p:cSldViewPr showGuides="1">
      <p:cViewPr varScale="1">
        <p:scale>
          <a:sx n="113" d="100"/>
          <a:sy n="113" d="100"/>
        </p:scale>
        <p:origin x="1560" y="114"/>
      </p:cViewPr>
      <p:guideLst>
        <p:guide orient="horz" pos="2127"/>
        <p:guide pos="291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聚慕课教育研发中心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fld id="{DF955841-EBB7-404B-B54B-ACE36C76EFD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51F520A-2DEC-4E6F-82AC-0CB9539694A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163" y="1052736"/>
            <a:ext cx="8680450" cy="769114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4163" y="1821850"/>
            <a:ext cx="8680450" cy="4392612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1465" y="1052734"/>
            <a:ext cx="2170113" cy="5154123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528" y="1052735"/>
            <a:ext cx="6357937" cy="5154123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163" y="1052736"/>
            <a:ext cx="8680450" cy="792088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163" y="1844700"/>
            <a:ext cx="8680450" cy="4392612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297363" y="6356350"/>
            <a:ext cx="4679950" cy="476250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课件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052736"/>
            <a:ext cx="8680450" cy="755451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1520" y="1844700"/>
            <a:ext cx="4264025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39357" y="1844700"/>
            <a:ext cx="4392613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492" y="1025574"/>
            <a:ext cx="82296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4626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28602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64626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28602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052736"/>
            <a:ext cx="8680450" cy="865187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75408"/>
            <a:ext cx="3008313" cy="5263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63888" y="1075408"/>
            <a:ext cx="5111750" cy="51065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601788"/>
            <a:ext cx="3008313" cy="45799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60400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37288"/>
            <a:ext cx="4572000" cy="595313"/>
          </a:xfrm>
          <a:prstGeom prst="rect">
            <a:avLst/>
          </a:prstGeom>
        </p:spPr>
        <p:txBody>
          <a:bodyPr anchor="ctr"/>
          <a:lstStyle>
            <a:lvl1pPr algn="ctr" eaLnBrk="1" hangingPunct="1"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学习、授课与教学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专用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PPT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284163" y="798513"/>
            <a:ext cx="8680450" cy="8651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284163" y="1700213"/>
            <a:ext cx="8680450" cy="43926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CC0000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 sz="2000">
          <a:solidFill>
            <a:srgbClr val="990033"/>
          </a:solidFill>
          <a:latin typeface="+mn-lt"/>
          <a:ea typeface="+mn-ea"/>
          <a:cs typeface="+mn-cs"/>
        </a:defRPr>
      </a:lvl1pPr>
      <a:lvl2pPr marL="457200" indent="-4572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 sz="2000">
          <a:solidFill>
            <a:srgbClr val="993300"/>
          </a:solidFill>
          <a:latin typeface="+mn-lt"/>
          <a:ea typeface="+mn-ea"/>
          <a:cs typeface="+mn-cs"/>
        </a:defRPr>
      </a:lvl2pPr>
      <a:lvl3pPr marL="914400" indent="-9144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>
          <a:solidFill>
            <a:srgbClr val="993300"/>
          </a:solidFill>
          <a:latin typeface="+mn-lt"/>
          <a:ea typeface="+mn-ea"/>
          <a:cs typeface="+mn-cs"/>
        </a:defRPr>
      </a:lvl3pPr>
      <a:lvl4pPr marL="1371600" indent="-13716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>
          <a:solidFill>
            <a:srgbClr val="993300"/>
          </a:solidFill>
          <a:latin typeface="+mn-lt"/>
          <a:ea typeface="+mn-ea"/>
          <a:cs typeface="+mn-cs"/>
        </a:defRPr>
      </a:lvl4pPr>
      <a:lvl5pPr marL="1828800" indent="-18288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>
          <a:solidFill>
            <a:srgbClr val="993300"/>
          </a:solidFill>
          <a:latin typeface="+mn-lt"/>
          <a:ea typeface="+mn-ea"/>
          <a:cs typeface="+mn-cs"/>
        </a:defRPr>
      </a:lvl5pPr>
      <a:lvl6pPr marL="2286000" indent="-18288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>
          <a:solidFill>
            <a:srgbClr val="993300"/>
          </a:solidFill>
          <a:latin typeface="+mn-lt"/>
          <a:ea typeface="+mn-ea"/>
          <a:cs typeface="+mn-cs"/>
        </a:defRPr>
      </a:lvl6pPr>
      <a:lvl7pPr marL="2743200" indent="-18288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>
          <a:solidFill>
            <a:srgbClr val="993300"/>
          </a:solidFill>
          <a:latin typeface="+mn-lt"/>
          <a:ea typeface="+mn-ea"/>
          <a:cs typeface="+mn-cs"/>
        </a:defRPr>
      </a:lvl7pPr>
      <a:lvl8pPr marL="3200400" indent="-18288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>
          <a:solidFill>
            <a:srgbClr val="993300"/>
          </a:solidFill>
          <a:latin typeface="+mn-lt"/>
          <a:ea typeface="+mn-ea"/>
          <a:cs typeface="+mn-cs"/>
        </a:defRPr>
      </a:lvl8pPr>
      <a:lvl9pPr marL="3657600" indent="-1828800" algn="l" rtl="0" eaLnBrk="0" fontAlgn="base" hangingPunct="0">
        <a:spcBef>
          <a:spcPct val="0"/>
        </a:spcBef>
        <a:spcAft>
          <a:spcPct val="0"/>
        </a:spcAft>
        <a:buClr>
          <a:srgbClr val="3366CC"/>
        </a:buClr>
        <a:buFont typeface="Wingdings" panose="05000000000000000000" pitchFamily="2" charset="2"/>
        <a:buChar char="l"/>
        <a:defRPr>
          <a:solidFill>
            <a:srgbClr val="993300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折角形 41"/>
          <p:cNvSpPr/>
          <p:nvPr/>
        </p:nvSpPr>
        <p:spPr>
          <a:xfrm>
            <a:off x="0" y="0"/>
            <a:ext cx="9144000" cy="6858000"/>
          </a:xfrm>
          <a:prstGeom prst="foldedCorner">
            <a:avLst>
              <a:gd name="adj" fmla="val 25370"/>
            </a:avLst>
          </a:prstGeom>
          <a:solidFill>
            <a:srgbClr val="AE00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 rot="20700000">
            <a:off x="-774700" y="2347913"/>
            <a:ext cx="10594975" cy="141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 rot="20700000">
            <a:off x="906463" y="-136525"/>
            <a:ext cx="166688" cy="3411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 rot="-902661">
            <a:off x="2398713" y="1184275"/>
            <a:ext cx="5999162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zh-CN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4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" name="矩形 52"/>
          <p:cNvSpPr/>
          <p:nvPr/>
        </p:nvSpPr>
        <p:spPr>
          <a:xfrm rot="-900000">
            <a:off x="3217863" y="2274888"/>
            <a:ext cx="45275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程序进程与线程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406775" y="6122988"/>
            <a:ext cx="2519363" cy="492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电子工业出版社</a:t>
            </a:r>
            <a:endParaRPr lang="zh-CN" altLang="en-US" sz="2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4" name="矩形 63"/>
          <p:cNvSpPr/>
          <p:nvPr/>
        </p:nvSpPr>
        <p:spPr>
          <a:xfrm rot="20700000">
            <a:off x="1200150" y="3376613"/>
            <a:ext cx="82550" cy="3725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3" grpId="0" animBg="1"/>
      <p:bldP spid="39" grpId="0"/>
      <p:bldP spid="53" grpId="0"/>
      <p:bldP spid="54" grpId="0"/>
      <p:bldP spid="6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本节知识回顾</a:t>
            </a:r>
            <a:endParaRPr lang="zh-CN" altLang="en-US" dirty="0"/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anchor="t"/>
          <a:p>
            <a:pPr algn="ctr" eaLnBrk="1" hangingPunct="1">
              <a:buNone/>
            </a:pPr>
            <a:endParaRPr lang="en-US" altLang="zh-CN" dirty="0"/>
          </a:p>
          <a:p>
            <a:pPr algn="ctr" eaLnBrk="1" hangingPunct="1">
              <a:buNone/>
            </a:pPr>
            <a:endParaRPr lang="en-US" altLang="zh-CN" dirty="0"/>
          </a:p>
          <a:p>
            <a:pPr algn="ctr" eaLnBrk="1" hangingPunct="1">
              <a:buNone/>
            </a:pPr>
            <a:r>
              <a:rPr lang="zh-CN" altLang="en-US" dirty="0"/>
              <a:t>强化与巩固课堂学习内容</a:t>
            </a:r>
            <a:endParaRPr lang="zh-CN" altLang="en-US" dirty="0"/>
          </a:p>
          <a:p>
            <a:pPr algn="ctr" eaLnBrk="1" hangingPunct="1">
              <a:buNone/>
            </a:pPr>
            <a:endParaRPr lang="zh-CN" altLang="en-US" dirty="0"/>
          </a:p>
          <a:p>
            <a:pPr algn="ctr" eaLnBrk="1" hangingPunct="1">
              <a:buNone/>
            </a:pPr>
            <a:r>
              <a:rPr lang="zh-CN" altLang="en-US" dirty="0"/>
              <a:t>本节讲解到此结束，谢谢大家！</a:t>
            </a:r>
            <a:endParaRPr lang="zh-CN" altLang="en-US" dirty="0"/>
          </a:p>
          <a:p>
            <a:pPr algn="ctr" eaLnBrk="1" hangingPunct="1">
              <a:buNone/>
            </a:pPr>
            <a:endParaRPr lang="zh-CN" altLang="en-US" dirty="0"/>
          </a:p>
          <a:p>
            <a:pPr algn="ctr" eaLnBrk="1" hangingPunct="1">
              <a:buNone/>
            </a:pPr>
            <a:endParaRPr lang="en-US" altLang="zh-CN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284163" y="1052513"/>
            <a:ext cx="8680450" cy="762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/>
              <a:t>本课时学习重点</a:t>
            </a:r>
            <a:endParaRPr lang="zh-CN" altLang="en-US" dirty="0"/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284163" y="1814513"/>
            <a:ext cx="8680450" cy="439102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zh-CN" altLang="zh-CN" dirty="0"/>
              <a:t>认知进程和线程。</a:t>
            </a:r>
            <a:endParaRPr lang="zh-CN" altLang="zh-CN" dirty="0"/>
          </a:p>
          <a:p>
            <a:pPr eaLnBrk="1" hangingPunct="1"/>
            <a:r>
              <a:rPr lang="zh-CN" altLang="zh-CN" dirty="0"/>
              <a:t>multiprocessing和subprocess模块。</a:t>
            </a:r>
            <a:endParaRPr lang="zh-CN" altLang="zh-CN" dirty="0"/>
          </a:p>
          <a:p>
            <a:pPr eaLnBrk="1" hangingPunct="1"/>
            <a:r>
              <a:rPr lang="zh-CN" altLang="zh-CN" dirty="0"/>
              <a:t>thread和threding模块。</a:t>
            </a:r>
            <a:endParaRPr lang="zh-CN" altLang="zh-CN" dirty="0"/>
          </a:p>
          <a:p>
            <a:pPr eaLnBrk="1" hangingPunct="1"/>
            <a:r>
              <a:rPr lang="zh-CN" altLang="zh-CN" dirty="0"/>
              <a:t>创建进程和线程。</a:t>
            </a:r>
            <a:endParaRPr lang="zh-CN" altLang="zh-CN" dirty="0"/>
          </a:p>
          <a:p>
            <a:pPr eaLnBrk="1" hangingPunct="1"/>
            <a:r>
              <a:rPr lang="zh-CN" altLang="zh-CN" dirty="0"/>
              <a:t>线程同步</a:t>
            </a:r>
            <a:endParaRPr lang="zh-CN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altLang="zh-CN" dirty="0"/>
              <a:t>认识进程</a:t>
            </a:r>
            <a:endParaRPr altLang="zh-CN" dirty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Python中对多进程提供支持的是multiprocessing和subprocess模块。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multiprocessing模块支持使用类似线程模块的API生成进程。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subprocess模块允许创建新的进程，连接到它们的输入、输出及错误信息，并返回代码。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dirty="0"/>
              <a:t>通过Process类创建进程</a:t>
            </a:r>
            <a:endParaRPr dirty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Process类的语法格式如下：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Process(group=None, target=None, name=None, args=(),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kwargs={},*,daemon=None)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在multiprocessing模块中提供了一个Process类来创建进程，通过Process类的一个实例化对象，调用其中的start()函数执行子进程。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250825" y="1162050"/>
            <a:ext cx="8680450" cy="865188"/>
          </a:xfrm>
        </p:spPr>
        <p:txBody>
          <a:bodyPr vert="horz" wrap="square" lIns="91440" tIns="45720" rIns="91440" bIns="45720" anchor="ctr"/>
          <a:p>
            <a:pPr eaLnBrk="1" hangingPunct="1"/>
            <a:r>
              <a:rPr dirty="0"/>
              <a:t>通过继承Process类创建进程</a:t>
            </a:r>
            <a:endParaRPr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989138"/>
            <a:ext cx="8680450" cy="41767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首先创建Process类的一个子类，然后重载multiprocessing.Process类中的run()函数，最后调用start()函数，就能创建进程。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【范例8-2】讲解</a:t>
            </a:r>
            <a:endParaRPr kumimoji="0" lang="zh-CN" altLang="zh-CN" sz="2000" b="0" i="0" u="none" strike="noStrike" kern="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认识线程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anchor="t"/>
          <a:p>
            <a:r>
              <a:rPr lang="zh-CN" altLang="zh-CN" dirty="0"/>
              <a:t>在通常情况下，如果在解释器上输入import thread时没有报错，则说明线程可用。</a:t>
            </a:r>
            <a:endParaRPr lang="zh-CN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thread模块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thread模块提供了低级别的、比较原始的线程。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其中的start_new_thread()函数用来产生新的线程。该函数的语法格式如下：thread.start_new_thread(function,args[,kwargs])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【范例8-3】使用thread模块创建线程。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【范例8-4】锁的使用。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threading模块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threading模块相较于thread模块更为先进，对线程的支持更加完善。</a:t>
            </a:r>
            <a:endParaRPr kumimoji="0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threading.Thread()函数的语法格式如下：Thread(group=None,target=None,name=None,args=(),kwargs={},*,daemon =None)</a:t>
            </a:r>
            <a:endParaRPr kumimoji="0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1．通过threading.Thread()函数直接在线程中运行函数</a:t>
            </a:r>
            <a:endParaRPr kumimoji="0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2．通过继承threading.Thread类来创建线程</a:t>
            </a:r>
            <a:endParaRPr kumimoji="0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3．threading模块中的常用函数</a:t>
            </a:r>
            <a:endParaRPr kumimoji="0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231775" y="1052513"/>
            <a:ext cx="8680450" cy="792162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zh-CN" dirty="0">
                <a:sym typeface="宋体" panose="02010600030101010101" pitchFamily="2" charset="-122"/>
              </a:rPr>
              <a:t>线程同步</a:t>
            </a:r>
            <a:endParaRPr lang="zh-CN" altLang="zh-CN" dirty="0">
              <a:sym typeface="宋体" panose="02010600030101010101" pitchFamily="2" charset="-122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284163" y="1844675"/>
            <a:ext cx="8680450" cy="4392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为了保证数据的正确性，需要对多个线程进行同步。因为这些数据可能被多个线程修改，如果要保证只允许一个线程修改该数据，则可以把它放在Lock和Rlock对象共同的acquire()和release()函数中。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1．锁机制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2．信号量机制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3．条件判断机制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0" i="0" u="none" strike="noStrike" kern="0" cap="none" spc="0" normalizeH="0" baseline="0" noProof="1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4．同步队列机制</a:t>
            </a:r>
            <a:endParaRPr kumimoji="0" lang="zh-CN" altLang="zh-CN" sz="2000" b="0" i="0" u="none" strike="noStrike" kern="0" cap="none" spc="0" normalizeH="0" baseline="0" noProof="1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1148</Words>
  <Application>WPS 演示</Application>
  <PresentationFormat>全屏显示(4:3)</PresentationFormat>
  <Paragraphs>68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黑体</vt:lpstr>
      <vt:lpstr>Calibri</vt:lpstr>
      <vt:lpstr>Times New Roman</vt:lpstr>
      <vt:lpstr>微软雅黑</vt:lpstr>
      <vt:lpstr>Arial Unicode MS</vt:lpstr>
      <vt:lpstr>默认设计模板</vt:lpstr>
      <vt:lpstr>PowerPoint 演示文稿</vt:lpstr>
      <vt:lpstr>本课时学习重点</vt:lpstr>
      <vt:lpstr>JDK 简介</vt:lpstr>
      <vt:lpstr>JDK简介</vt:lpstr>
      <vt:lpstr>JDK简介</vt:lpstr>
      <vt:lpstr>JDK的下载与安装</vt:lpstr>
      <vt:lpstr>JDK的下载与安装</vt:lpstr>
      <vt:lpstr>JDK的下载与安装</vt:lpstr>
      <vt:lpstr>JDK的下载与安装</vt:lpstr>
      <vt:lpstr>本节知识回顾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</dc:title>
  <dc:creator>qiaon</dc:creator>
  <cp:lastModifiedBy>123</cp:lastModifiedBy>
  <cp:revision>73</cp:revision>
  <dcterms:created xsi:type="dcterms:W3CDTF">2013-09-22T08:17:00Z</dcterms:created>
  <dcterms:modified xsi:type="dcterms:W3CDTF">2019-12-02T02:50:17Z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