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58" r:id="rId5"/>
    <p:sldId id="270" r:id="rId6"/>
    <p:sldId id="259" r:id="rId8"/>
    <p:sldId id="269" r:id="rId9"/>
    <p:sldId id="285" r:id="rId10"/>
    <p:sldId id="284" r:id="rId11"/>
    <p:sldId id="268" r:id="rId12"/>
    <p:sldId id="262" r:id="rId13"/>
    <p:sldId id="28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&#36213;&#20094;\&#36135;&#36710;&#12289;&#32511;&#36890;&#36710;&#27969;&#37327;&#19982;&#25910;&#36153;&#24773;&#20917;&#32479;&#35745;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2015-2017</a:t>
            </a:r>
            <a:r>
              <a:rPr lang="zh-CN"/>
              <a:t>年度每年</a:t>
            </a:r>
            <a:r>
              <a:rPr lang="en-US"/>
              <a:t>1-9</a:t>
            </a:r>
            <a:r>
              <a:rPr lang="zh-CN"/>
              <a:t>月货车分车型的流量变化</a:t>
            </a:r>
            <a:endParaRPr lang="en-US" altLang="zh-CN"/>
          </a:p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                   </a:t>
            </a:r>
            <a:r>
              <a:rPr lang="zh-CN" altLang="en-US"/>
              <a:t>（</a:t>
            </a:r>
            <a:r>
              <a:rPr lang="zh-CN"/>
              <a:t>集团路段</a:t>
            </a:r>
            <a:r>
              <a:rPr lang="zh-CN" altLang="en-US"/>
              <a:t>）</a:t>
            </a:r>
            <a:r>
              <a:rPr lang="en-US"/>
              <a:t>        </a:t>
            </a:r>
            <a:r>
              <a:rPr lang="zh-CN" altLang="en-US" sz="1050" b="0"/>
              <a:t>单位：万辆</a:t>
            </a:r>
            <a:endParaRPr lang="zh-CN" sz="1050" b="0"/>
          </a:p>
        </c:rich>
      </c:tx>
      <c:layout>
        <c:manualLayout>
          <c:xMode val="edge"/>
          <c:yMode val="edge"/>
          <c:x val="0.126318324103058"/>
          <c:y val="0.03027377795803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货车一类</c:v>
                </c:pt>
                <c:pt idx="1">
                  <c:v>货车二类</c:v>
                </c:pt>
                <c:pt idx="2">
                  <c:v>货车三类</c:v>
                </c:pt>
                <c:pt idx="3">
                  <c:v>货车四类</c:v>
                </c:pt>
                <c:pt idx="4">
                  <c:v>货车五类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737</c:v>
                </c:pt>
                <c:pt idx="1">
                  <c:v>534.9</c:v>
                </c:pt>
                <c:pt idx="2">
                  <c:v>319.81</c:v>
                </c:pt>
                <c:pt idx="3">
                  <c:v>350.55</c:v>
                </c:pt>
                <c:pt idx="4">
                  <c:v>1306.75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货车一类</c:v>
                </c:pt>
                <c:pt idx="1">
                  <c:v>货车二类</c:v>
                </c:pt>
                <c:pt idx="2">
                  <c:v>货车三类</c:v>
                </c:pt>
                <c:pt idx="3">
                  <c:v>货车四类</c:v>
                </c:pt>
                <c:pt idx="4">
                  <c:v>货车五类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878.48</c:v>
                </c:pt>
                <c:pt idx="1">
                  <c:v>574.54</c:v>
                </c:pt>
                <c:pt idx="2">
                  <c:v>330.15</c:v>
                </c:pt>
                <c:pt idx="3">
                  <c:v>387.16</c:v>
                </c:pt>
                <c:pt idx="4">
                  <c:v>1473.14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货车一类</c:v>
                </c:pt>
                <c:pt idx="1">
                  <c:v>货车二类</c:v>
                </c:pt>
                <c:pt idx="2">
                  <c:v>货车三类</c:v>
                </c:pt>
                <c:pt idx="3">
                  <c:v>货车四类</c:v>
                </c:pt>
                <c:pt idx="4">
                  <c:v>货车五类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913.72</c:v>
                </c:pt>
                <c:pt idx="1">
                  <c:v>565.25</c:v>
                </c:pt>
                <c:pt idx="2">
                  <c:v>371.95</c:v>
                </c:pt>
                <c:pt idx="3">
                  <c:v>383.34</c:v>
                </c:pt>
                <c:pt idx="4">
                  <c:v>2098.56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7949008"/>
        <c:axId val="1124082576"/>
      </c:barChart>
      <c:catAx>
        <c:axId val="112794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4082576"/>
        <c:crosses val="autoZero"/>
        <c:auto val="1"/>
        <c:lblAlgn val="ctr"/>
        <c:lblOffset val="100"/>
        <c:noMultiLvlLbl val="0"/>
      </c:catAx>
      <c:valAx>
        <c:axId val="11240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万辆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79490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CEDB8-F15C-4A9E-A546-F9C80A7131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DA8D6-F87A-4558-BD1D-92611923DE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可联系海报，进行提问。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08EB8-0E84-4114-9E30-D427EF1D8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79AC-A704-46AC-8CF3-906B0B39B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3488-F5D9-43E6-A64D-7F7BCC1284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golden gate bridge”的图片搜索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8" b="12585"/>
          <a:stretch>
            <a:fillRect/>
          </a:stretch>
        </p:blipFill>
        <p:spPr bwMode="auto">
          <a:xfrm>
            <a:off x="1" y="1614000"/>
            <a:ext cx="121919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86824" y="4795585"/>
            <a:ext cx="10018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2400" dirty="0" err="1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2400" dirty="0" err="1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2400" dirty="0" err="1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r>
              <a:rPr lang="en-US" altLang="zh-CN" sz="2400" dirty="0">
                <a:solidFill>
                  <a:srgbClr val="08BC51"/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转正答辩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( 2018 ·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春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OriginalTek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Probation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Defence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2018 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答辩人：赵乾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2018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51374" y="483127"/>
            <a:ext cx="18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sz="2400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sz="2400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sz="2400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13" name="矩形 12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2015-2018,All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362" y="683181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后期规划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2015-2018,All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2266" y="1895113"/>
            <a:ext cx="9533467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、通过实践提高业务技能的熟练度；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数据分析侧重数据的可视化，加深对业务的理解。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02266" y="3156809"/>
            <a:ext cx="960966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、继续学习、实践更多的数据</a:t>
            </a:r>
            <a:r>
              <a:rPr lang="zh-CN" altLang="en-US"/>
              <a:t>挖掘算法，</a:t>
            </a:r>
            <a:r>
              <a:rPr lang="zh-CN" altLang="en-US" dirty="0"/>
              <a:t>尽可能多的</a:t>
            </a:r>
            <a:r>
              <a:rPr lang="zh-CN" altLang="en-US" dirty="0">
                <a:solidFill>
                  <a:srgbClr val="FF0000"/>
                </a:solidFill>
              </a:rPr>
              <a:t>输出算法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加深工程方面的积累。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055" y="4487545"/>
            <a:ext cx="9040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、加深对交通数据、交通控制的理解，尽可能多的</a:t>
            </a:r>
            <a:r>
              <a:rPr lang="zh-CN" altLang="en-US">
                <a:solidFill>
                  <a:srgbClr val="FF0000"/>
                </a:solidFill>
              </a:rPr>
              <a:t>输出观点</a:t>
            </a:r>
            <a:r>
              <a:rPr lang="zh-CN" altLang="en-US"/>
              <a:t>，给出解决方案。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阅读、学习交通数据分析的文献，挖掘已有的交通数据的价值。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12192000" cy="687285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dirty="0">
                <a:solidFill>
                  <a:srgbClr val="F94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4800" dirty="0">
                <a:solidFill>
                  <a:srgbClr val="FFBF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4800" dirty="0">
                <a:solidFill>
                  <a:srgbClr val="08BC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4800" dirty="0">
              <a:solidFill>
                <a:srgbClr val="08BC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1374" y="483127"/>
            <a:ext cx="18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sz="2400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sz="2400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sz="2400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10" name="矩形 9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2015-2018,All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362" y="683181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b="6256"/>
          <a:stretch>
            <a:fillRect/>
          </a:stretch>
        </p:blipFill>
        <p:spPr bwMode="auto">
          <a:xfrm>
            <a:off x="0" y="-1"/>
            <a:ext cx="12192000" cy="68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剪去单角的矩形 4"/>
          <p:cNvSpPr/>
          <p:nvPr/>
        </p:nvSpPr>
        <p:spPr>
          <a:xfrm>
            <a:off x="0" y="0"/>
            <a:ext cx="12192000" cy="6872850"/>
          </a:xfrm>
          <a:prstGeom prst="snip1Rect">
            <a:avLst>
              <a:gd name="adj" fmla="val 50000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13" name="矩形 12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2015-2018,All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51374" y="483127"/>
            <a:ext cx="18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OriginalTek</a:t>
            </a:r>
            <a:endParaRPr lang="en-US" altLang="zh-CN" sz="2400" dirty="0">
              <a:solidFill>
                <a:schemeClr val="bg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303" y="1612583"/>
            <a:ext cx="8906279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2000" b="1" dirty="0">
                <a:solidFill>
                  <a:srgbClr val="F94E1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工作总结</a:t>
            </a:r>
            <a:endParaRPr lang="zh-CN" altLang="en-US" sz="2000" b="1" dirty="0">
              <a:solidFill>
                <a:srgbClr val="F94E1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后期规划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7362" y="683181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600" y="1167453"/>
            <a:ext cx="9639300" cy="10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、年货车统计（第一个任务）。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通过对需求的重新分解，重新确定了统计表的结构。</a:t>
            </a:r>
            <a:endParaRPr lang="zh-CN" altLang="en-US" dirty="0"/>
          </a:p>
        </p:txBody>
      </p:sp>
      <p:pic>
        <p:nvPicPr>
          <p:cNvPr id="16" name="图片 15" descr="echarts (1)(1)"/>
          <p:cNvPicPr/>
          <p:nvPr/>
        </p:nvPicPr>
        <p:blipFill>
          <a:blip r:embed="rId2"/>
          <a:stretch>
            <a:fillRect/>
          </a:stretch>
        </p:blipFill>
        <p:spPr>
          <a:xfrm>
            <a:off x="1086266" y="2428527"/>
            <a:ext cx="4763213" cy="3262018"/>
          </a:xfrm>
          <a:prstGeom prst="rect">
            <a:avLst/>
          </a:prstGeom>
        </p:spPr>
      </p:pic>
      <p:graphicFrame>
        <p:nvGraphicFramePr>
          <p:cNvPr id="18" name="图表 17"/>
          <p:cNvGraphicFramePr/>
          <p:nvPr/>
        </p:nvGraphicFramePr>
        <p:xfrm>
          <a:off x="5849479" y="2394897"/>
          <a:ext cx="5274310" cy="329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02833" y="5853376"/>
            <a:ext cx="122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原先的图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83152" y="5844617"/>
            <a:ext cx="19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改结构后的图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6695" y="1849443"/>
            <a:ext cx="9639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、动态高危路段：完成数据上线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6855" y="3052445"/>
            <a:ext cx="9173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打算：重建预测模型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endParaRPr lang="zh-CN" altLang="en-US" sz="20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改进点：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</a:rPr>
              <a:t>           1</a:t>
            </a:r>
            <a:r>
              <a:rPr lang="zh-CN" altLang="en-US" sz="2000" dirty="0">
                <a:solidFill>
                  <a:schemeClr val="accent1"/>
                </a:solidFill>
              </a:rPr>
              <a:t>、灵活的</a:t>
            </a:r>
            <a:r>
              <a:rPr lang="zh-CN" altLang="en-US" sz="2000" dirty="0">
                <a:solidFill>
                  <a:schemeClr val="accent1"/>
                </a:solidFill>
              </a:rPr>
              <a:t>预测时间；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</a:rPr>
              <a:t>           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、加入更多历史数据；</a:t>
            </a:r>
            <a:endParaRPr lang="zh-CN" altLang="en-US" sz="20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sym typeface="+mn-ea"/>
              </a:rPr>
              <a:t>           3</a:t>
            </a:r>
            <a:r>
              <a:rPr lang="zh-CN" altLang="en-US" sz="2000" dirty="0">
                <a:solidFill>
                  <a:schemeClr val="accent1"/>
                </a:solidFill>
                <a:sym typeface="+mn-ea"/>
              </a:rPr>
              <a:t>、更有针对性的数据处理的方式和算法</a:t>
            </a:r>
            <a:endParaRPr lang="zh-CN" altLang="en-US" sz="2000" dirty="0">
              <a:solidFill>
                <a:schemeClr val="accent1"/>
              </a:solidFill>
              <a:sym typeface="+mn-ea"/>
            </a:endParaRPr>
          </a:p>
          <a:p>
            <a:r>
              <a:rPr lang="zh-CN" altLang="en-US" sz="2000" dirty="0">
                <a:solidFill>
                  <a:schemeClr val="accent1"/>
                </a:solidFill>
              </a:rPr>
              <a:t>       </a:t>
            </a:r>
            <a:endParaRPr lang="zh-CN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8550" y="1726198"/>
            <a:ext cx="96393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、价值路段：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在海峰的帮助下重新实现价值路段的车流量月统计，生成结果的速度比以前</a:t>
            </a:r>
            <a:r>
              <a:rPr lang="zh-CN" altLang="en-US" sz="2400" dirty="0">
                <a:solidFill>
                  <a:srgbClr val="FF0000"/>
                </a:solidFill>
              </a:rPr>
              <a:t>快了</a:t>
            </a:r>
            <a:r>
              <a:rPr lang="en-US" altLang="zh-CN" sz="2400" dirty="0">
                <a:solidFill>
                  <a:srgbClr val="FF0000"/>
                </a:solidFill>
              </a:rPr>
              <a:t>40</a:t>
            </a:r>
            <a:r>
              <a:rPr lang="zh-CN" altLang="en-US" sz="2400" dirty="0">
                <a:solidFill>
                  <a:srgbClr val="FF0000"/>
                </a:solidFill>
              </a:rPr>
              <a:t>倍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独立地完成每天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价值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路段</a:t>
            </a:r>
            <a:r>
              <a:rPr lang="zh-CN" altLang="en-US" sz="2400" dirty="0">
                <a:solidFill>
                  <a:schemeClr val="accent2"/>
                </a:solidFill>
              </a:rPr>
              <a:t>的车流量日统计，得到了</a:t>
            </a:r>
            <a:r>
              <a:rPr lang="en-US" altLang="zh-CN" sz="2400" dirty="0">
                <a:solidFill>
                  <a:schemeClr val="accent2"/>
                </a:solidFill>
              </a:rPr>
              <a:t>5G</a:t>
            </a:r>
            <a:r>
              <a:rPr lang="zh-CN" altLang="en-US" sz="2400" dirty="0">
                <a:solidFill>
                  <a:schemeClr val="accent2"/>
                </a:solidFill>
              </a:rPr>
              <a:t>大小的数据，（约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</a:rPr>
              <a:t>亿条记录）。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3995" y="2091690"/>
            <a:ext cx="8340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zh-CN" altLang="en-US" sz="2400"/>
              <a:t>通过查阅论文，加深了对交通数据分析的理解，比如交通流分析和预测、交通安全分析等</a:t>
            </a:r>
            <a:endParaRPr lang="zh-CN" altLang="en-US" sz="2400"/>
          </a:p>
          <a:p>
            <a:r>
              <a:rPr lang="en-US" altLang="zh-CN"/>
              <a:t>	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>
                <a:solidFill>
                  <a:schemeClr val="accent1"/>
                </a:solidFill>
              </a:rPr>
              <a:t>了解到更详细的预测、监控交通流的观点和方法，比如：分时段交通流的统计分析（时段交通需求量）、区域交通客流分析等等，争取输出算法和观点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3980" y="1690370"/>
            <a:ext cx="93103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挑战：</a:t>
            </a:r>
            <a:endParaRPr lang="zh-CN" altLang="en-US" sz="32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、交通的业务从陌生到熟悉；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sym typeface="+mn-ea"/>
              </a:rPr>
              <a:t>新的工具，比如</a:t>
            </a:r>
            <a:r>
              <a:rPr lang="en-US" altLang="zh-CN" sz="2400" dirty="0" err="1">
                <a:sym typeface="+mn-ea"/>
              </a:rPr>
              <a:t>Mysql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oracle</a:t>
            </a:r>
            <a:r>
              <a:rPr lang="zh-CN" altLang="en-US" sz="2400" dirty="0">
                <a:sym typeface="+mn-ea"/>
              </a:rPr>
              <a:t>等</a:t>
            </a:r>
            <a:r>
              <a:rPr lang="zh-CN" altLang="en-US" sz="2400" dirty="0"/>
              <a:t>数据库的使用，感谢海峰的帮助。</a:t>
            </a:r>
            <a:endParaRPr lang="zh-CN" altLang="en-US" sz="2400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8054" y="177689"/>
            <a:ext cx="907742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300" dirty="0">
                <a:solidFill>
                  <a:srgbClr val="33A0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sz="12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71354"/>
            <a:ext cx="2743200" cy="365125"/>
          </a:xfrm>
        </p:spPr>
        <p:txBody>
          <a:bodyPr/>
          <a:lstStyle/>
          <a:p>
            <a:fld id="{C85090C8-0D5C-433F-A7AF-4E7F3F1232AA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422" y="6515417"/>
            <a:ext cx="2658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www.originaltek.com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2015-2017,All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64" name="矩形 63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227355"/>
            <a:ext cx="335999" cy="270000"/>
          </a:xfrm>
          <a:prstGeom prst="rect">
            <a:avLst/>
          </a:prstGeom>
          <a:solidFill>
            <a:srgbClr val="33A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201275" y="96897"/>
            <a:ext cx="184502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33A0F3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</a:t>
            </a:r>
            <a:r>
              <a:rPr lang="en-US" altLang="zh-CN" dirty="0">
                <a:solidFill>
                  <a:srgbClr val="F94E19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T</a:t>
            </a:r>
            <a:r>
              <a:rPr lang="en-US" altLang="zh-CN" dirty="0">
                <a:solidFill>
                  <a:srgbClr val="FFBF3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e</a:t>
            </a:r>
            <a:r>
              <a:rPr lang="en-US" altLang="zh-CN" dirty="0">
                <a:solidFill>
                  <a:srgbClr val="08BC5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k</a:t>
            </a:r>
            <a:endParaRPr lang="en-US" altLang="zh-CN" dirty="0">
              <a:solidFill>
                <a:srgbClr val="08BC5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36000" y="717086"/>
            <a:ext cx="1152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08849" y="256736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2700" y="1167453"/>
            <a:ext cx="963930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欠缺的技能：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1</a:t>
            </a:r>
            <a:r>
              <a:rPr lang="zh-CN" altLang="en-US" sz="2400" dirty="0"/>
              <a:t>、精通</a:t>
            </a:r>
            <a:r>
              <a:rPr lang="zh-CN" altLang="en-US" sz="2400" dirty="0"/>
              <a:t>地使用数据库；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2</a:t>
            </a:r>
            <a:r>
              <a:rPr lang="zh-CN" altLang="en-US" sz="2400" dirty="0"/>
              <a:t>、交通控制更深层次的理论知识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2700" y="3494327"/>
            <a:ext cx="92583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</a:rPr>
              <a:t>现在正在改进：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</a:rPr>
              <a:t>	1</a:t>
            </a:r>
            <a:r>
              <a:rPr lang="zh-CN" altLang="en-US" sz="2400" dirty="0">
                <a:solidFill>
                  <a:schemeClr val="accent1"/>
                </a:solidFill>
              </a:rPr>
              <a:t>、已经开始系统地学习数据库的知识；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</a:rPr>
              <a:t>	2</a:t>
            </a:r>
            <a:r>
              <a:rPr lang="zh-CN" altLang="en-US" sz="2400" dirty="0">
                <a:solidFill>
                  <a:schemeClr val="accent1"/>
                </a:solidFill>
              </a:rPr>
              <a:t>、正在读交通大数据方面的文献。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" b="6256"/>
          <a:stretch>
            <a:fillRect/>
          </a:stretch>
        </p:blipFill>
        <p:spPr bwMode="auto">
          <a:xfrm>
            <a:off x="0" y="-1"/>
            <a:ext cx="12192000" cy="68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剪去单角的矩形 4"/>
          <p:cNvSpPr/>
          <p:nvPr/>
        </p:nvSpPr>
        <p:spPr>
          <a:xfrm>
            <a:off x="0" y="0"/>
            <a:ext cx="12192000" cy="6872850"/>
          </a:xfrm>
          <a:prstGeom prst="snip1Rect">
            <a:avLst>
              <a:gd name="adj" fmla="val 50000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6818851"/>
            <a:ext cx="12192000" cy="54000"/>
            <a:chOff x="0" y="5076455"/>
            <a:chExt cx="12192000" cy="54000"/>
          </a:xfrm>
        </p:grpSpPr>
        <p:sp>
          <p:nvSpPr>
            <p:cNvPr id="13" name="矩形 12"/>
            <p:cNvSpPr/>
            <p:nvPr/>
          </p:nvSpPr>
          <p:spPr>
            <a:xfrm>
              <a:off x="0" y="5076455"/>
              <a:ext cx="8418719" cy="54000"/>
            </a:xfrm>
            <a:prstGeom prst="rect">
              <a:avLst/>
            </a:prstGeom>
            <a:solidFill>
              <a:srgbClr val="33A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16206" y="5076455"/>
              <a:ext cx="1260000" cy="54000"/>
            </a:xfrm>
            <a:prstGeom prst="rect">
              <a:avLst/>
            </a:prstGeom>
            <a:solidFill>
              <a:srgbClr val="F94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674103" y="5076455"/>
              <a:ext cx="1260000" cy="54000"/>
            </a:xfrm>
            <a:prstGeom prst="rect">
              <a:avLst/>
            </a:prstGeom>
            <a:solidFill>
              <a:srgbClr val="FFBF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32000" y="5076455"/>
              <a:ext cx="1260000" cy="54000"/>
            </a:xfrm>
            <a:prstGeom prst="rect">
              <a:avLst/>
            </a:prstGeom>
            <a:solidFill>
              <a:srgbClr val="08B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16000" y="6471354"/>
            <a:ext cx="5760000" cy="365125"/>
          </a:xfrm>
        </p:spPr>
        <p:txBody>
          <a:bodyPr/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Copyright © 2015-2018,All Rights Reserved by </a:t>
            </a:r>
            <a:r>
              <a:rPr lang="en-US" altLang="zh-CN" sz="1000" dirty="0">
                <a:solidFill>
                  <a:srgbClr val="33A0F3"/>
                </a:solidFill>
                <a:latin typeface="Century Gothic" panose="020B0502020202020204" pitchFamily="34" charset="0"/>
              </a:rPr>
              <a:t>Original</a:t>
            </a:r>
            <a:r>
              <a:rPr lang="en-US" altLang="zh-CN" sz="1000" dirty="0">
                <a:solidFill>
                  <a:srgbClr val="F94E19"/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1000" dirty="0">
                <a:solidFill>
                  <a:srgbClr val="FFBF31"/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>
                <a:solidFill>
                  <a:srgbClr val="08BC51"/>
                </a:solidFill>
                <a:latin typeface="Century Gothic" panose="020B0502020202020204" pitchFamily="34" charset="0"/>
              </a:rPr>
              <a:t>k</a:t>
            </a:r>
            <a:endParaRPr lang="zh-CN" altLang="en-US" sz="1000" dirty="0">
              <a:solidFill>
                <a:srgbClr val="08BC5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51374" y="483127"/>
            <a:ext cx="18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ea typeface="等线" panose="02010600030101010101" pitchFamily="2" charset="-122"/>
              </a:rPr>
              <a:t>OriginalTek</a:t>
            </a:r>
            <a:endParaRPr lang="en-US" altLang="zh-CN" sz="2400" dirty="0">
              <a:solidFill>
                <a:schemeClr val="bg1"/>
              </a:solidFill>
              <a:latin typeface="Century Gothic" panose="020B0502020202020204" pitchFamily="34" charset="0"/>
              <a:ea typeface="等线" panose="02010600030101010101" pitchFamily="2" charset="-122"/>
            </a:endParaRPr>
          </a:p>
          <a:p>
            <a:pPr algn="r"/>
            <a:r>
              <a:rPr lang="zh-CN" altLang="en-US" sz="1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浦和数据</a:t>
            </a:r>
            <a:endParaRPr lang="zh-CN" altLang="en-US" sz="1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303" y="1612583"/>
            <a:ext cx="890627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工作总结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-34290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后期规划</a:t>
            </a: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7362" y="683181"/>
            <a:ext cx="3374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密级：内部公开 </a:t>
            </a:r>
            <a:r>
              <a:rPr lang="en-US" altLang="zh-CN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1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仅限</a:t>
            </a:r>
            <a:r>
              <a:rPr lang="zh-CN" altLang="en-US" sz="1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转正答辩</a:t>
            </a:r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参考。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演示</Application>
  <PresentationFormat>宽屏</PresentationFormat>
  <Paragraphs>191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Century Gothic</vt:lpstr>
      <vt:lpstr>等线</vt:lpstr>
      <vt:lpstr>等线 Light</vt:lpstr>
      <vt:lpstr>微软雅黑 Light</vt:lpstr>
      <vt:lpstr>黑体</vt:lpstr>
      <vt:lpstr>微软雅黑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陆杨</dc:creator>
  <cp:lastModifiedBy>yihj</cp:lastModifiedBy>
  <cp:revision>117</cp:revision>
  <dcterms:created xsi:type="dcterms:W3CDTF">2018-01-05T09:29:00Z</dcterms:created>
  <dcterms:modified xsi:type="dcterms:W3CDTF">2018-02-07T08:25:18Z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